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4"/>
  </p:notesMasterIdLst>
  <p:sldIdLst>
    <p:sldId id="256" r:id="rId2"/>
    <p:sldId id="279" r:id="rId3"/>
    <p:sldId id="261" r:id="rId4"/>
    <p:sldId id="280" r:id="rId5"/>
    <p:sldId id="281" r:id="rId6"/>
    <p:sldId id="262" r:id="rId7"/>
    <p:sldId id="272" r:id="rId8"/>
    <p:sldId id="268" r:id="rId9"/>
    <p:sldId id="263" r:id="rId10"/>
    <p:sldId id="273" r:id="rId11"/>
    <p:sldId id="290" r:id="rId12"/>
    <p:sldId id="291" r:id="rId13"/>
    <p:sldId id="266" r:id="rId14"/>
    <p:sldId id="282" r:id="rId15"/>
    <p:sldId id="292" r:id="rId16"/>
    <p:sldId id="284" r:id="rId17"/>
    <p:sldId id="287" r:id="rId18"/>
    <p:sldId id="285" r:id="rId19"/>
    <p:sldId id="288" r:id="rId20"/>
    <p:sldId id="289" r:id="rId21"/>
    <p:sldId id="269" r:id="rId22"/>
    <p:sldId id="267" r:id="rId23"/>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8" autoAdjust="0"/>
    <p:restoredTop sz="99424" autoAdjust="0"/>
  </p:normalViewPr>
  <p:slideViewPr>
    <p:cSldViewPr>
      <p:cViewPr>
        <p:scale>
          <a:sx n="100" d="100"/>
          <a:sy n="100" d="100"/>
        </p:scale>
        <p:origin x="-324"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82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9863" y="0"/>
            <a:ext cx="3044825" cy="465138"/>
          </a:xfrm>
          <a:prstGeom prst="rect">
            <a:avLst/>
          </a:prstGeom>
        </p:spPr>
        <p:txBody>
          <a:bodyPr vert="horz" lIns="91440" tIns="45720" rIns="91440" bIns="45720" rtlCol="0"/>
          <a:lstStyle>
            <a:lvl1pPr algn="r">
              <a:defRPr sz="1200"/>
            </a:lvl1pPr>
          </a:lstStyle>
          <a:p>
            <a:fld id="{671736BB-785B-4351-B21D-BF236B3990CE}" type="datetimeFigureOut">
              <a:rPr lang="en-US" smtClean="0"/>
              <a:t>10/14/2014</a:t>
            </a:fld>
            <a:endParaRPr lang="en-US"/>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3263" y="4422775"/>
            <a:ext cx="5619750" cy="4191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5550"/>
            <a:ext cx="304482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9863" y="8845550"/>
            <a:ext cx="3044825" cy="465138"/>
          </a:xfrm>
          <a:prstGeom prst="rect">
            <a:avLst/>
          </a:prstGeom>
        </p:spPr>
        <p:txBody>
          <a:bodyPr vert="horz" lIns="91440" tIns="45720" rIns="91440" bIns="45720" rtlCol="0" anchor="b"/>
          <a:lstStyle>
            <a:lvl1pPr algn="r">
              <a:defRPr sz="1200"/>
            </a:lvl1pPr>
          </a:lstStyle>
          <a:p>
            <a:fld id="{357DD068-F382-4353-BE6D-013C09BCF2BD}" type="slidenum">
              <a:rPr lang="en-US" smtClean="0"/>
              <a:t>‹#›</a:t>
            </a:fld>
            <a:endParaRPr lang="en-US"/>
          </a:p>
        </p:txBody>
      </p:sp>
    </p:spTree>
    <p:extLst>
      <p:ext uri="{BB962C8B-B14F-4D97-AF65-F5344CB8AC3E}">
        <p14:creationId xmlns:p14="http://schemas.microsoft.com/office/powerpoint/2010/main" val="1280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DD068-F382-4353-BE6D-013C09BCF2BD}" type="slidenum">
              <a:rPr lang="en-US" smtClean="0"/>
              <a:t>5</a:t>
            </a:fld>
            <a:endParaRPr lang="en-US"/>
          </a:p>
        </p:txBody>
      </p:sp>
    </p:spTree>
    <p:extLst>
      <p:ext uri="{BB962C8B-B14F-4D97-AF65-F5344CB8AC3E}">
        <p14:creationId xmlns:p14="http://schemas.microsoft.com/office/powerpoint/2010/main" val="2955730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urple">
    <p:bg>
      <p:bgPr>
        <a:solidFill>
          <a:schemeClr val="bg1"/>
        </a:solidFill>
        <a:effectLst/>
      </p:bgPr>
    </p:bg>
    <p:spTree>
      <p:nvGrpSpPr>
        <p:cNvPr id="1" name=""/>
        <p:cNvGrpSpPr/>
        <p:nvPr/>
      </p:nvGrpSpPr>
      <p:grpSpPr>
        <a:xfrm>
          <a:off x="0" y="0"/>
          <a:ext cx="0" cy="0"/>
          <a:chOff x="0" y="0"/>
          <a:chExt cx="0" cy="0"/>
        </a:xfrm>
      </p:grpSpPr>
      <p:pic>
        <p:nvPicPr>
          <p:cNvPr id="1026" name="Picture 2" descr="C:\Users\Kurt\Desktop\PPT_title_white_connect.jpg\PPT_title_white_connect.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1989" name="Rectangle 2"/>
          <p:cNvSpPr>
            <a:spLocks noGrp="1" noChangeArrowheads="1"/>
          </p:cNvSpPr>
          <p:nvPr>
            <p:ph type="ctrTitle"/>
          </p:nvPr>
        </p:nvSpPr>
        <p:spPr>
          <a:xfrm>
            <a:off x="758952" y="1600200"/>
            <a:ext cx="6632448" cy="1470025"/>
          </a:xfrm>
        </p:spPr>
        <p:txBody>
          <a:bodyPr/>
          <a:lstStyle>
            <a:lvl1pPr eaLnBrk="1" hangingPunct="1">
              <a:lnSpc>
                <a:spcPct val="95000"/>
              </a:lnSpc>
              <a:spcAft>
                <a:spcPct val="20000"/>
              </a:spcAft>
              <a:defRPr sz="3600" smtClean="0">
                <a:solidFill>
                  <a:schemeClr val="tx2"/>
                </a:solidFill>
              </a:defRPr>
            </a:lvl1pPr>
          </a:lstStyle>
          <a:p>
            <a:r>
              <a:rPr lang="en-US" smtClean="0"/>
              <a:t>Click to edit Master title style</a:t>
            </a:r>
            <a:endParaRPr lang="en-US" dirty="0" smtClean="0"/>
          </a:p>
        </p:txBody>
      </p:sp>
      <p:sp>
        <p:nvSpPr>
          <p:cNvPr id="41990" name="Rectangle 3"/>
          <p:cNvSpPr>
            <a:spLocks noGrp="1" noChangeArrowheads="1"/>
          </p:cNvSpPr>
          <p:nvPr>
            <p:ph type="subTitle" idx="1"/>
          </p:nvPr>
        </p:nvSpPr>
        <p:spPr>
          <a:xfrm>
            <a:off x="758952" y="3429000"/>
            <a:ext cx="6632448" cy="1752600"/>
          </a:xfrm>
        </p:spPr>
        <p:txBody>
          <a:bodyPr tIns="0" bIns="0"/>
          <a:lstStyle>
            <a:lvl1pPr marL="0" indent="0" eaLnBrk="1" hangingPunct="1">
              <a:spcBef>
                <a:spcPct val="0"/>
              </a:spcBef>
              <a:buFont typeface="Wingdings" pitchFamily="2" charset="2"/>
              <a:buNone/>
              <a:defRPr sz="2400" b="0" smtClean="0">
                <a:solidFill>
                  <a:schemeClr val="tx2"/>
                </a:solidFill>
              </a:defRPr>
            </a:lvl1pPr>
          </a:lstStyle>
          <a:p>
            <a:r>
              <a:rPr lang="en-US" smtClean="0"/>
              <a:t>Click to edit Master subtitle style</a:t>
            </a:r>
            <a:endParaRPr lang="en-US" dirty="0" smtClean="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Title Slide Orange">
    <p:bg>
      <p:bgPr>
        <a:solidFill>
          <a:schemeClr val="bg1"/>
        </a:solidFill>
        <a:effectLst/>
      </p:bgPr>
    </p:bg>
    <p:spTree>
      <p:nvGrpSpPr>
        <p:cNvPr id="1" name=""/>
        <p:cNvGrpSpPr/>
        <p:nvPr/>
      </p:nvGrpSpPr>
      <p:grpSpPr>
        <a:xfrm>
          <a:off x="0" y="0"/>
          <a:ext cx="0" cy="0"/>
          <a:chOff x="0" y="0"/>
          <a:chExt cx="0" cy="0"/>
        </a:xfrm>
      </p:grpSpPr>
      <p:pic>
        <p:nvPicPr>
          <p:cNvPr id="2" name="Picture 2" descr="C:\Users\Kurt\Desktop\white title2\white title\PPT_title_white_monitor.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1989" name="Rectangle 2"/>
          <p:cNvSpPr>
            <a:spLocks noGrp="1" noChangeArrowheads="1"/>
          </p:cNvSpPr>
          <p:nvPr>
            <p:ph type="ctrTitle"/>
          </p:nvPr>
        </p:nvSpPr>
        <p:spPr>
          <a:xfrm>
            <a:off x="758952" y="1600200"/>
            <a:ext cx="6632448" cy="1470025"/>
          </a:xfrm>
        </p:spPr>
        <p:txBody>
          <a:bodyPr/>
          <a:lstStyle>
            <a:lvl1pPr eaLnBrk="1" hangingPunct="1">
              <a:lnSpc>
                <a:spcPct val="95000"/>
              </a:lnSpc>
              <a:spcAft>
                <a:spcPct val="20000"/>
              </a:spcAft>
              <a:defRPr sz="3600" smtClean="0">
                <a:solidFill>
                  <a:schemeClr val="tx2"/>
                </a:solidFill>
              </a:defRPr>
            </a:lvl1pPr>
          </a:lstStyle>
          <a:p>
            <a:r>
              <a:rPr lang="en-US" smtClean="0"/>
              <a:t>Click to edit Master title style</a:t>
            </a:r>
            <a:endParaRPr lang="en-US" dirty="0" smtClean="0"/>
          </a:p>
        </p:txBody>
      </p:sp>
      <p:sp>
        <p:nvSpPr>
          <p:cNvPr id="41990" name="Rectangle 3"/>
          <p:cNvSpPr>
            <a:spLocks noGrp="1" noChangeArrowheads="1"/>
          </p:cNvSpPr>
          <p:nvPr>
            <p:ph type="subTitle" idx="1"/>
          </p:nvPr>
        </p:nvSpPr>
        <p:spPr>
          <a:xfrm>
            <a:off x="758952" y="3429000"/>
            <a:ext cx="6632448" cy="1752600"/>
          </a:xfrm>
        </p:spPr>
        <p:txBody>
          <a:bodyPr tIns="0" bIns="0"/>
          <a:lstStyle>
            <a:lvl1pPr marL="0" indent="0" eaLnBrk="1" hangingPunct="1">
              <a:spcBef>
                <a:spcPct val="0"/>
              </a:spcBef>
              <a:buFont typeface="Wingdings" pitchFamily="2" charset="2"/>
              <a:buNone/>
              <a:defRPr sz="2400" b="0" smtClean="0">
                <a:solidFill>
                  <a:schemeClr val="tx2"/>
                </a:solidFill>
              </a:defRPr>
            </a:lvl1pPr>
          </a:lstStyle>
          <a:p>
            <a:r>
              <a:rPr lang="en-US" smtClean="0"/>
              <a:t>Click to edit Master subtitle style</a:t>
            </a:r>
            <a:endParaRPr lang="en-US" dirty="0" smtClean="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Slide 1">
    <p:bg>
      <p:bgPr>
        <a:solidFill>
          <a:schemeClr val="bg1"/>
        </a:solidFill>
        <a:effectLst/>
      </p:bgPr>
    </p:bg>
    <p:spTree>
      <p:nvGrpSpPr>
        <p:cNvPr id="1" name=""/>
        <p:cNvGrpSpPr/>
        <p:nvPr/>
      </p:nvGrpSpPr>
      <p:grpSpPr>
        <a:xfrm>
          <a:off x="0" y="0"/>
          <a:ext cx="0" cy="0"/>
          <a:chOff x="0" y="0"/>
          <a:chExt cx="0" cy="0"/>
        </a:xfrm>
      </p:grpSpPr>
      <p:pic>
        <p:nvPicPr>
          <p:cNvPr id="3" name="Picture 2" descr="C:\Users\Kurt\Desktop\Dog &amp; Pony Show\Emulex\Emulex - Richard Round Purple &amp; Gray Template\New background images\emulex PPT2013_white_connect.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ank Slide 2">
    <p:bg>
      <p:bgPr>
        <a:solidFill>
          <a:schemeClr val="bg1"/>
        </a:solidFill>
        <a:effectLst/>
      </p:bgPr>
    </p:bg>
    <p:spTree>
      <p:nvGrpSpPr>
        <p:cNvPr id="1" name=""/>
        <p:cNvGrpSpPr/>
        <p:nvPr/>
      </p:nvGrpSpPr>
      <p:grpSpPr>
        <a:xfrm>
          <a:off x="0" y="0"/>
          <a:ext cx="0" cy="0"/>
          <a:chOff x="0" y="0"/>
          <a:chExt cx="0" cy="0"/>
        </a:xfrm>
      </p:grpSpPr>
      <p:pic>
        <p:nvPicPr>
          <p:cNvPr id="1026" name="Picture 2" descr="C:\Users\Kurt\Desktop\Picture5.png"/>
          <p:cNvPicPr>
            <a:picLocks noChangeAspect="1" noChangeArrowheads="1"/>
          </p:cNvPicPr>
          <p:nvPr/>
        </p:nvPicPr>
        <p:blipFill>
          <a:blip r:embed="rId2" cstate="print"/>
          <a:srcRect/>
          <a:stretch>
            <a:fillRect/>
          </a:stretch>
        </p:blipFill>
        <p:spPr bwMode="auto">
          <a:xfrm>
            <a:off x="-5556" y="-5556"/>
            <a:ext cx="9155113" cy="6869113"/>
          </a:xfrm>
          <a:prstGeom prst="rect">
            <a:avLst/>
          </a:prstGeom>
          <a:noFill/>
        </p:spPr>
      </p:pic>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82480"/>
            <a:ext cx="4038600" cy="3962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82480"/>
            <a:ext cx="4038600" cy="3962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
    <p:spTree>
      <p:nvGrpSpPr>
        <p:cNvPr id="1" name=""/>
        <p:cNvGrpSpPr/>
        <p:nvPr/>
      </p:nvGrpSpPr>
      <p:grpSpPr>
        <a:xfrm>
          <a:off x="0" y="0"/>
          <a:ext cx="0" cy="0"/>
          <a:chOff x="0" y="0"/>
          <a:chExt cx="0" cy="0"/>
        </a:xfrm>
      </p:grpSpPr>
      <p:pic>
        <p:nvPicPr>
          <p:cNvPr id="3" name="Picture 2" descr="94af766c-f507-48df-a313-fdbbc7d5ebd7@a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solidFill>
          <a:schemeClr val="bg1"/>
        </a:solidFill>
        <a:effectLst/>
      </p:bgPr>
    </p:bg>
    <p:spTree>
      <p:nvGrpSpPr>
        <p:cNvPr id="1" name=""/>
        <p:cNvGrpSpPr/>
        <p:nvPr/>
      </p:nvGrpSpPr>
      <p:grpSpPr>
        <a:xfrm>
          <a:off x="0" y="0"/>
          <a:ext cx="0" cy="0"/>
          <a:chOff x="0" y="0"/>
          <a:chExt cx="0" cy="0"/>
        </a:xfrm>
      </p:grpSpPr>
      <p:pic>
        <p:nvPicPr>
          <p:cNvPr id="1026" name="Picture 2" descr="C:\Users\Kurt\Desktop\Dog &amp; Pony Show\Emulex\Emulex - Richard Round Purple &amp; Gray Template\New background images\emulex PPT2013_white_connect2.jpg"/>
          <p:cNvPicPr>
            <a:picLocks noChangeAspect="1" noChangeArrowheads="1"/>
          </p:cNvPicPr>
          <p:nvPr/>
        </p:nvPicPr>
        <p:blipFill>
          <a:blip r:embed="rId10" cstate="print"/>
          <a:srcRect/>
          <a:stretch>
            <a:fillRect/>
          </a:stretch>
        </p:blipFill>
        <p:spPr bwMode="auto">
          <a:xfrm>
            <a:off x="0" y="0"/>
            <a:ext cx="9144000" cy="6858001"/>
          </a:xfrm>
          <a:prstGeom prst="rect">
            <a:avLst/>
          </a:prstGeom>
          <a:noFill/>
        </p:spPr>
      </p:pic>
      <p:sp>
        <p:nvSpPr>
          <p:cNvPr id="1029" name="Rectangle 2"/>
          <p:cNvSpPr>
            <a:spLocks noGrp="1" noChangeArrowheads="1"/>
          </p:cNvSpPr>
          <p:nvPr>
            <p:ph type="title"/>
          </p:nvPr>
        </p:nvSpPr>
        <p:spPr bwMode="auto">
          <a:xfrm>
            <a:off x="457200" y="117564"/>
            <a:ext cx="6905625" cy="838200"/>
          </a:xfrm>
          <a:prstGeom prst="rect">
            <a:avLst/>
          </a:prstGeom>
          <a:noFill/>
          <a:ln w="9525" algn="ctr">
            <a:noFill/>
            <a:miter lim="800000"/>
            <a:headEnd/>
            <a:tailEnd/>
          </a:ln>
        </p:spPr>
        <p:txBody>
          <a:bodyPr vert="horz" wrap="square" lIns="91440" tIns="0" rIns="91440" bIns="0" numCol="1" anchor="b" anchorCtr="0" compatLnSpc="1">
            <a:prstTxWarp prst="textNoShape">
              <a:avLst/>
            </a:prstTxWarp>
          </a:bodyPr>
          <a:lstStyle/>
          <a:p>
            <a:pPr lvl="0"/>
            <a:r>
              <a:rPr lang="en-US" smtClean="0"/>
              <a:t>Click to edit Master title style</a:t>
            </a:r>
            <a:endParaRPr lang="en-US" dirty="0" smtClean="0"/>
          </a:p>
        </p:txBody>
      </p:sp>
      <p:sp>
        <p:nvSpPr>
          <p:cNvPr id="1030" name="Rectangle 3"/>
          <p:cNvSpPr>
            <a:spLocks noGrp="1" noChangeArrowheads="1"/>
          </p:cNvSpPr>
          <p:nvPr>
            <p:ph type="body" idx="1"/>
          </p:nvPr>
        </p:nvSpPr>
        <p:spPr bwMode="auto">
          <a:xfrm>
            <a:off x="483834" y="1382480"/>
            <a:ext cx="8229600" cy="39624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30"/>
          <p:cNvSpPr>
            <a:spLocks noChangeArrowheads="1"/>
          </p:cNvSpPr>
          <p:nvPr/>
        </p:nvSpPr>
        <p:spPr bwMode="auto">
          <a:xfrm>
            <a:off x="304800" y="6520542"/>
            <a:ext cx="457200" cy="137160"/>
          </a:xfrm>
          <a:prstGeom prst="rect">
            <a:avLst/>
          </a:prstGeom>
          <a:noFill/>
          <a:ln w="9525">
            <a:noFill/>
            <a:miter lim="800000"/>
            <a:headEnd/>
            <a:tailEnd/>
          </a:ln>
          <a:effectLst/>
        </p:spPr>
        <p:txBody>
          <a:bodyPr wrap="square" lIns="0" tIns="0" rIns="0" bIns="0" anchor="b" anchorCtr="0"/>
          <a:lstStyle/>
          <a:p>
            <a:pPr algn="ctr">
              <a:defRPr/>
            </a:pPr>
            <a:fld id="{57D8A610-F858-4E4B-9128-857DB5CA8E82}" type="slidenum">
              <a:rPr lang="en-US" sz="700">
                <a:solidFill>
                  <a:schemeClr val="tx1"/>
                </a:solidFill>
                <a:latin typeface="Verdana" pitchFamily="34" charset="0"/>
              </a:rPr>
              <a:pPr algn="ctr">
                <a:defRPr/>
              </a:pPr>
              <a:t>‹#›</a:t>
            </a:fld>
            <a:endParaRPr lang="en-US" sz="700" dirty="0">
              <a:solidFill>
                <a:schemeClr val="tx1"/>
              </a:solidFill>
              <a:latin typeface="Verdana" pitchFamily="34" charset="0"/>
            </a:endParaRPr>
          </a:p>
        </p:txBody>
      </p:sp>
      <p:sp>
        <p:nvSpPr>
          <p:cNvPr id="9" name="TextBox 8"/>
          <p:cNvSpPr txBox="1"/>
          <p:nvPr/>
        </p:nvSpPr>
        <p:spPr>
          <a:xfrm>
            <a:off x="1828800" y="6527567"/>
            <a:ext cx="5715000" cy="123111"/>
          </a:xfrm>
          <a:prstGeom prst="rect">
            <a:avLst/>
          </a:prstGeom>
          <a:noFill/>
        </p:spPr>
        <p:txBody>
          <a:bodyPr wrap="square" lIns="0" tIns="0" rIns="0" bIns="0" rtlCol="0" anchor="b" anchorCtr="0">
            <a:spAutoFit/>
          </a:bodyPr>
          <a:lstStyle/>
          <a:p>
            <a:pPr algn="ctr"/>
            <a:r>
              <a:rPr lang="en-US" sz="800" dirty="0" smtClean="0">
                <a:solidFill>
                  <a:schemeClr val="tx1">
                    <a:lumMod val="85000"/>
                    <a:lumOff val="15000"/>
                  </a:schemeClr>
                </a:solidFill>
              </a:rPr>
              <a:t>Emulex</a:t>
            </a:r>
            <a:r>
              <a:rPr lang="en-US" sz="800" baseline="0" dirty="0" smtClean="0">
                <a:solidFill>
                  <a:schemeClr val="tx1">
                    <a:lumMod val="85000"/>
                    <a:lumOff val="15000"/>
                  </a:schemeClr>
                </a:solidFill>
              </a:rPr>
              <a:t> Confidential - </a:t>
            </a:r>
            <a:r>
              <a:rPr lang="en-US" sz="800" dirty="0" smtClean="0">
                <a:solidFill>
                  <a:schemeClr val="tx1">
                    <a:lumMod val="85000"/>
                    <a:lumOff val="15000"/>
                  </a:schemeClr>
                </a:solidFill>
              </a:rPr>
              <a:t>© 2014</a:t>
            </a:r>
            <a:r>
              <a:rPr lang="en-US" sz="800" baseline="0" dirty="0" smtClean="0">
                <a:solidFill>
                  <a:schemeClr val="tx1">
                    <a:lumMod val="85000"/>
                    <a:lumOff val="15000"/>
                  </a:schemeClr>
                </a:solidFill>
              </a:rPr>
              <a:t> Emulex Corporation</a:t>
            </a:r>
            <a:endParaRPr lang="en-US" sz="800" dirty="0">
              <a:solidFill>
                <a:schemeClr val="tx1">
                  <a:lumMod val="85000"/>
                  <a:lumOff val="15000"/>
                </a:schemeClr>
              </a:solidFill>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lang="en-US" sz="2400" b="1" dirty="0" smtClean="0">
          <a:solidFill>
            <a:schemeClr val="tx2"/>
          </a:solidFill>
          <a:latin typeface="+mj-lt"/>
          <a:ea typeface="+mj-ea"/>
          <a:cs typeface="+mj-cs"/>
        </a:defRPr>
      </a:lvl1pPr>
      <a:lvl2pPr algn="l" rtl="0" eaLnBrk="1" fontAlgn="base" hangingPunct="1">
        <a:lnSpc>
          <a:spcPct val="90000"/>
        </a:lnSpc>
        <a:spcBef>
          <a:spcPct val="0"/>
        </a:spcBef>
        <a:spcAft>
          <a:spcPct val="0"/>
        </a:spcAft>
        <a:defRPr sz="2400" b="1">
          <a:solidFill>
            <a:schemeClr val="bg1"/>
          </a:solidFill>
          <a:latin typeface="Arial" charset="0"/>
          <a:cs typeface="Arial" charset="0"/>
        </a:defRPr>
      </a:lvl2pPr>
      <a:lvl3pPr algn="l" rtl="0" eaLnBrk="1" fontAlgn="base" hangingPunct="1">
        <a:lnSpc>
          <a:spcPct val="90000"/>
        </a:lnSpc>
        <a:spcBef>
          <a:spcPct val="0"/>
        </a:spcBef>
        <a:spcAft>
          <a:spcPct val="0"/>
        </a:spcAft>
        <a:defRPr sz="2400" b="1">
          <a:solidFill>
            <a:schemeClr val="bg1"/>
          </a:solidFill>
          <a:latin typeface="Arial" charset="0"/>
          <a:cs typeface="Arial" charset="0"/>
        </a:defRPr>
      </a:lvl3pPr>
      <a:lvl4pPr algn="l" rtl="0" eaLnBrk="1" fontAlgn="base" hangingPunct="1">
        <a:lnSpc>
          <a:spcPct val="90000"/>
        </a:lnSpc>
        <a:spcBef>
          <a:spcPct val="0"/>
        </a:spcBef>
        <a:spcAft>
          <a:spcPct val="0"/>
        </a:spcAft>
        <a:defRPr sz="2400" b="1">
          <a:solidFill>
            <a:schemeClr val="bg1"/>
          </a:solidFill>
          <a:latin typeface="Arial" charset="0"/>
          <a:cs typeface="Arial" charset="0"/>
        </a:defRPr>
      </a:lvl4pPr>
      <a:lvl5pPr algn="l" rtl="0" eaLnBrk="1" fontAlgn="base" hangingPunct="1">
        <a:lnSpc>
          <a:spcPct val="90000"/>
        </a:lnSpc>
        <a:spcBef>
          <a:spcPct val="0"/>
        </a:spcBef>
        <a:spcAft>
          <a:spcPct val="0"/>
        </a:spcAft>
        <a:defRPr sz="2400" b="1">
          <a:solidFill>
            <a:schemeClr val="bg1"/>
          </a:solidFill>
          <a:latin typeface="Arial" charset="0"/>
          <a:cs typeface="Arial" charset="0"/>
        </a:defRPr>
      </a:lvl5pPr>
      <a:lvl6pPr marL="457200" algn="l" rtl="0" eaLnBrk="1" fontAlgn="base" hangingPunct="1">
        <a:lnSpc>
          <a:spcPct val="90000"/>
        </a:lnSpc>
        <a:spcBef>
          <a:spcPct val="0"/>
        </a:spcBef>
        <a:spcAft>
          <a:spcPct val="0"/>
        </a:spcAft>
        <a:defRPr sz="2400" b="1">
          <a:solidFill>
            <a:schemeClr val="bg1"/>
          </a:solidFill>
          <a:latin typeface="Arial" charset="0"/>
          <a:cs typeface="Arial" charset="0"/>
        </a:defRPr>
      </a:lvl6pPr>
      <a:lvl7pPr marL="914400" algn="l" rtl="0" eaLnBrk="1" fontAlgn="base" hangingPunct="1">
        <a:lnSpc>
          <a:spcPct val="90000"/>
        </a:lnSpc>
        <a:spcBef>
          <a:spcPct val="0"/>
        </a:spcBef>
        <a:spcAft>
          <a:spcPct val="0"/>
        </a:spcAft>
        <a:defRPr sz="2400" b="1">
          <a:solidFill>
            <a:schemeClr val="bg1"/>
          </a:solidFill>
          <a:latin typeface="Arial" charset="0"/>
          <a:cs typeface="Arial" charset="0"/>
        </a:defRPr>
      </a:lvl7pPr>
      <a:lvl8pPr marL="1371600" algn="l" rtl="0" eaLnBrk="1" fontAlgn="base" hangingPunct="1">
        <a:lnSpc>
          <a:spcPct val="90000"/>
        </a:lnSpc>
        <a:spcBef>
          <a:spcPct val="0"/>
        </a:spcBef>
        <a:spcAft>
          <a:spcPct val="0"/>
        </a:spcAft>
        <a:defRPr sz="2400" b="1">
          <a:solidFill>
            <a:schemeClr val="bg1"/>
          </a:solidFill>
          <a:latin typeface="Arial" charset="0"/>
          <a:cs typeface="Arial" charset="0"/>
        </a:defRPr>
      </a:lvl8pPr>
      <a:lvl9pPr marL="1828800" algn="l" rtl="0" eaLnBrk="1" fontAlgn="base" hangingPunct="1">
        <a:lnSpc>
          <a:spcPct val="90000"/>
        </a:lnSpc>
        <a:spcBef>
          <a:spcPct val="0"/>
        </a:spcBef>
        <a:spcAft>
          <a:spcPct val="0"/>
        </a:spcAft>
        <a:defRPr sz="2400" b="1">
          <a:solidFill>
            <a:schemeClr val="bg1"/>
          </a:solidFill>
          <a:latin typeface="Arial" charset="0"/>
          <a:cs typeface="Arial" charset="0"/>
        </a:defRPr>
      </a:lvl9pPr>
    </p:titleStyle>
    <p:bodyStyle>
      <a:lvl1pPr marL="285750" indent="-285750" algn="l" rtl="0" eaLnBrk="1" fontAlgn="base" hangingPunct="1">
        <a:lnSpc>
          <a:spcPct val="95000"/>
        </a:lnSpc>
        <a:spcBef>
          <a:spcPts val="1000"/>
        </a:spcBef>
        <a:spcAft>
          <a:spcPct val="0"/>
        </a:spcAft>
        <a:buClr>
          <a:srgbClr val="969696"/>
        </a:buClr>
        <a:buSzPct val="90000"/>
        <a:buFont typeface="Wingdings" pitchFamily="2" charset="2"/>
        <a:buBlip>
          <a:blip r:embed="rId11"/>
        </a:buBlip>
        <a:defRPr sz="2000" b="1">
          <a:solidFill>
            <a:schemeClr val="tx1"/>
          </a:solidFill>
          <a:latin typeface="+mn-lt"/>
          <a:ea typeface="+mn-ea"/>
          <a:cs typeface="+mn-cs"/>
        </a:defRPr>
      </a:lvl1pPr>
      <a:lvl2pPr marL="742950" indent="-285750" algn="l" rtl="0" eaLnBrk="1" fontAlgn="base" hangingPunct="1">
        <a:lnSpc>
          <a:spcPct val="95000"/>
        </a:lnSpc>
        <a:spcBef>
          <a:spcPts val="400"/>
        </a:spcBef>
        <a:spcAft>
          <a:spcPct val="0"/>
        </a:spcAft>
        <a:buChar char="–"/>
        <a:defRPr>
          <a:solidFill>
            <a:schemeClr val="tx1"/>
          </a:solidFill>
          <a:latin typeface="+mn-lt"/>
          <a:cs typeface="+mn-cs"/>
        </a:defRPr>
      </a:lvl2pPr>
      <a:lvl3pPr marL="1143000" indent="-228600" algn="l" rtl="0" eaLnBrk="1" fontAlgn="base" hangingPunct="1">
        <a:lnSpc>
          <a:spcPct val="95000"/>
        </a:lnSpc>
        <a:spcBef>
          <a:spcPts val="400"/>
        </a:spcBef>
        <a:spcAft>
          <a:spcPct val="0"/>
        </a:spcAft>
        <a:buChar char="•"/>
        <a:defRPr sz="1600">
          <a:solidFill>
            <a:schemeClr val="tx1"/>
          </a:solidFill>
          <a:latin typeface="+mn-lt"/>
          <a:cs typeface="+mn-cs"/>
        </a:defRPr>
      </a:lvl3pPr>
      <a:lvl4pPr marL="1600200" indent="-228600" algn="l" rtl="0" eaLnBrk="1" fontAlgn="base" hangingPunct="1">
        <a:lnSpc>
          <a:spcPct val="95000"/>
        </a:lnSpc>
        <a:spcBef>
          <a:spcPts val="400"/>
        </a:spcBef>
        <a:spcAft>
          <a:spcPct val="0"/>
        </a:spcAft>
        <a:buChar char="–"/>
        <a:defRPr sz="1400">
          <a:solidFill>
            <a:schemeClr val="tx1"/>
          </a:solidFill>
          <a:latin typeface="+mn-lt"/>
          <a:cs typeface="+mn-cs"/>
        </a:defRPr>
      </a:lvl4pPr>
      <a:lvl5pPr marL="2057400" indent="-228600" algn="l" rtl="0" eaLnBrk="1" fontAlgn="base" hangingPunct="1">
        <a:lnSpc>
          <a:spcPct val="95000"/>
        </a:lnSpc>
        <a:spcBef>
          <a:spcPts val="400"/>
        </a:spcBef>
        <a:spcAft>
          <a:spcPct val="0"/>
        </a:spcAft>
        <a:buChar char="»"/>
        <a:defRPr sz="1400">
          <a:solidFill>
            <a:schemeClr val="tx1"/>
          </a:solidFill>
          <a:latin typeface="+mn-lt"/>
          <a:cs typeface="+mn-cs"/>
        </a:defRPr>
      </a:lvl5pPr>
      <a:lvl6pPr marL="2514600" indent="-228600" algn="l" rtl="0" eaLnBrk="1" fontAlgn="base" hangingPunct="1">
        <a:lnSpc>
          <a:spcPct val="90000"/>
        </a:lnSpc>
        <a:spcBef>
          <a:spcPct val="35000"/>
        </a:spcBef>
        <a:spcAft>
          <a:spcPct val="0"/>
        </a:spcAft>
        <a:buChar char="»"/>
        <a:defRPr sz="1400">
          <a:solidFill>
            <a:schemeClr val="bg1"/>
          </a:solidFill>
          <a:latin typeface="+mn-lt"/>
          <a:cs typeface="+mn-cs"/>
        </a:defRPr>
      </a:lvl6pPr>
      <a:lvl7pPr marL="2971800" indent="-228600" algn="l" rtl="0" eaLnBrk="1" fontAlgn="base" hangingPunct="1">
        <a:lnSpc>
          <a:spcPct val="90000"/>
        </a:lnSpc>
        <a:spcBef>
          <a:spcPct val="35000"/>
        </a:spcBef>
        <a:spcAft>
          <a:spcPct val="0"/>
        </a:spcAft>
        <a:buChar char="»"/>
        <a:defRPr sz="1400">
          <a:solidFill>
            <a:schemeClr val="bg1"/>
          </a:solidFill>
          <a:latin typeface="+mn-lt"/>
          <a:cs typeface="+mn-cs"/>
        </a:defRPr>
      </a:lvl7pPr>
      <a:lvl8pPr marL="3429000" indent="-228600" algn="l" rtl="0" eaLnBrk="1" fontAlgn="base" hangingPunct="1">
        <a:lnSpc>
          <a:spcPct val="90000"/>
        </a:lnSpc>
        <a:spcBef>
          <a:spcPct val="35000"/>
        </a:spcBef>
        <a:spcAft>
          <a:spcPct val="0"/>
        </a:spcAft>
        <a:buChar char="»"/>
        <a:defRPr sz="1400">
          <a:solidFill>
            <a:schemeClr val="bg1"/>
          </a:solidFill>
          <a:latin typeface="+mn-lt"/>
          <a:cs typeface="+mn-cs"/>
        </a:defRPr>
      </a:lvl8pPr>
      <a:lvl9pPr marL="3886200" indent="-228600" algn="l" rtl="0" eaLnBrk="1" fontAlgn="base" hangingPunct="1">
        <a:lnSpc>
          <a:spcPct val="90000"/>
        </a:lnSpc>
        <a:spcBef>
          <a:spcPct val="35000"/>
        </a:spcBef>
        <a:spcAft>
          <a:spcPct val="0"/>
        </a:spcAft>
        <a:buChar char="»"/>
        <a:defRPr sz="14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8.png"/><Relationship Id="rId18" Type="http://schemas.openxmlformats.org/officeDocument/2006/relationships/image" Target="../media/image22.gif"/><Relationship Id="rId26" Type="http://schemas.microsoft.com/office/2007/relationships/hdphoto" Target="../media/hdphoto4.wdp"/><Relationship Id="rId3" Type="http://schemas.openxmlformats.org/officeDocument/2006/relationships/image" Target="../media/image11.png"/><Relationship Id="rId21" Type="http://schemas.openxmlformats.org/officeDocument/2006/relationships/image" Target="../media/image25.png"/><Relationship Id="rId34" Type="http://schemas.openxmlformats.org/officeDocument/2006/relationships/image" Target="../media/image35.jpeg"/><Relationship Id="rId7" Type="http://schemas.openxmlformats.org/officeDocument/2006/relationships/hyperlink" Target="http://www.xyratex.com/default.aspx" TargetMode="External"/><Relationship Id="rId12" Type="http://schemas.openxmlformats.org/officeDocument/2006/relationships/image" Target="../media/image17.png"/><Relationship Id="rId17" Type="http://schemas.openxmlformats.org/officeDocument/2006/relationships/image" Target="../media/image21.png"/><Relationship Id="rId25" Type="http://schemas.openxmlformats.org/officeDocument/2006/relationships/image" Target="../media/image28.png"/><Relationship Id="rId33"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jpeg"/><Relationship Id="rId29"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3.png"/><Relationship Id="rId11" Type="http://schemas.microsoft.com/office/2007/relationships/hdphoto" Target="../media/hdphoto2.wdp"/><Relationship Id="rId24" Type="http://schemas.openxmlformats.org/officeDocument/2006/relationships/image" Target="../media/image27.png"/><Relationship Id="rId32" Type="http://schemas.openxmlformats.org/officeDocument/2006/relationships/image" Target="../media/image33.png"/><Relationship Id="rId37" Type="http://schemas.openxmlformats.org/officeDocument/2006/relationships/image" Target="../media/image38.gif"/><Relationship Id="rId5" Type="http://schemas.openxmlformats.org/officeDocument/2006/relationships/image" Target="../media/image12.png"/><Relationship Id="rId15" Type="http://schemas.openxmlformats.org/officeDocument/2006/relationships/image" Target="../media/image19.png"/><Relationship Id="rId23" Type="http://schemas.openxmlformats.org/officeDocument/2006/relationships/image" Target="../media/image26.png"/><Relationship Id="rId28" Type="http://schemas.microsoft.com/office/2007/relationships/hdphoto" Target="../media/hdphoto5.wdp"/><Relationship Id="rId36" Type="http://schemas.openxmlformats.org/officeDocument/2006/relationships/image" Target="../media/image37.png"/><Relationship Id="rId10" Type="http://schemas.openxmlformats.org/officeDocument/2006/relationships/image" Target="../media/image16.png"/><Relationship Id="rId19" Type="http://schemas.openxmlformats.org/officeDocument/2006/relationships/image" Target="../media/image23.png"/><Relationship Id="rId31" Type="http://schemas.openxmlformats.org/officeDocument/2006/relationships/image" Target="../media/image32.png"/><Relationship Id="rId4" Type="http://schemas.microsoft.com/office/2007/relationships/hdphoto" Target="../media/hdphoto1.wdp"/><Relationship Id="rId9" Type="http://schemas.openxmlformats.org/officeDocument/2006/relationships/image" Target="../media/image15.png"/><Relationship Id="rId14" Type="http://schemas.openxmlformats.org/officeDocument/2006/relationships/hyperlink" Target="http://www.fujitsu-siemens.com/index.html" TargetMode="External"/><Relationship Id="rId22" Type="http://schemas.microsoft.com/office/2007/relationships/hdphoto" Target="../media/hdphoto3.wdp"/><Relationship Id="rId27" Type="http://schemas.openxmlformats.org/officeDocument/2006/relationships/image" Target="../media/image29.png"/><Relationship Id="rId30" Type="http://schemas.openxmlformats.org/officeDocument/2006/relationships/image" Target="../media/image31.png"/><Relationship Id="rId35"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8952" y="1600200"/>
            <a:ext cx="7165848" cy="1470025"/>
          </a:xfrm>
        </p:spPr>
        <p:txBody>
          <a:bodyPr/>
          <a:lstStyle/>
          <a:p>
            <a:r>
              <a:rPr lang="en-US" dirty="0" smtClean="0"/>
              <a:t>Build Time Reduction Using ElectricAccelerator at Emulex</a:t>
            </a:r>
            <a:endParaRPr lang="en-US" dirty="0"/>
          </a:p>
        </p:txBody>
      </p:sp>
      <p:sp>
        <p:nvSpPr>
          <p:cNvPr id="3" name="Subtitle 2"/>
          <p:cNvSpPr>
            <a:spLocks noGrp="1"/>
          </p:cNvSpPr>
          <p:nvPr>
            <p:ph type="subTitle" idx="1"/>
          </p:nvPr>
        </p:nvSpPr>
        <p:spPr/>
        <p:txBody>
          <a:bodyPr/>
          <a:lstStyle/>
          <a:p>
            <a:r>
              <a:rPr lang="en-US" dirty="0"/>
              <a:t>Emulex </a:t>
            </a:r>
            <a:r>
              <a:rPr lang="en-US" dirty="0" smtClean="0"/>
              <a:t>SCM Team</a:t>
            </a:r>
            <a:endParaRPr lang="en-US" dirty="0"/>
          </a:p>
          <a:p>
            <a:endParaRPr lang="en-US" sz="1400" dirty="0"/>
          </a:p>
          <a:p>
            <a:r>
              <a:rPr lang="en-US" sz="1400" dirty="0"/>
              <a:t>Copyright © </a:t>
            </a:r>
            <a:r>
              <a:rPr lang="en-US" sz="1400" dirty="0" smtClean="0"/>
              <a:t>2014 </a:t>
            </a:r>
            <a:r>
              <a:rPr lang="en-US" sz="1400" dirty="0"/>
              <a:t>Emulex. All rights reserved.</a:t>
            </a:r>
            <a:br>
              <a:rPr lang="en-US" sz="1400" dirty="0"/>
            </a:br>
            <a:r>
              <a:rPr lang="en-US" sz="1400" dirty="0"/>
              <a:t>Emulex and the Emulex logo are trademarks of Emulex.</a:t>
            </a:r>
          </a:p>
          <a:p>
            <a:r>
              <a:rPr lang="en-US" sz="1400" dirty="0"/>
              <a:t>EMULEX CONFIDENTIAL</a:t>
            </a:r>
          </a:p>
          <a:p>
            <a:endParaRPr lang="en-US" sz="1400" dirty="0"/>
          </a:p>
          <a:p>
            <a:r>
              <a:rPr lang="en-US" sz="1400" dirty="0"/>
              <a:t>Revision </a:t>
            </a:r>
            <a:r>
              <a:rPr lang="en-US" sz="1400" dirty="0" smtClean="0"/>
              <a:t>1.0</a:t>
            </a:r>
            <a:endParaRPr lang="en-US" sz="1400" dirty="0"/>
          </a:p>
          <a:p>
            <a:endParaRPr lang="en-US" dirty="0"/>
          </a:p>
        </p:txBody>
      </p:sp>
    </p:spTree>
    <p:extLst>
      <p:ext uri="{BB962C8B-B14F-4D97-AF65-F5344CB8AC3E}">
        <p14:creationId xmlns:p14="http://schemas.microsoft.com/office/powerpoint/2010/main" val="96085988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After Build-Time Reduction</a:t>
            </a:r>
          </a:p>
        </p:txBody>
      </p:sp>
      <p:sp>
        <p:nvSpPr>
          <p:cNvPr id="3" name="Content Placeholder 2"/>
          <p:cNvSpPr>
            <a:spLocks noGrp="1"/>
          </p:cNvSpPr>
          <p:nvPr>
            <p:ph idx="1"/>
          </p:nvPr>
        </p:nvSpPr>
        <p:spPr>
          <a:xfrm>
            <a:off x="429033" y="1219200"/>
            <a:ext cx="8229600" cy="3962400"/>
          </a:xfrm>
        </p:spPr>
        <p:txBody>
          <a:bodyPr/>
          <a:lstStyle/>
          <a:p>
            <a:pPr lvl="0"/>
            <a:r>
              <a:rPr lang="en-US" dirty="0"/>
              <a:t>This graph illustrates how Build time was impacted after EA </a:t>
            </a:r>
            <a:r>
              <a:rPr lang="en-US" dirty="0" smtClean="0"/>
              <a:t>implementation. </a:t>
            </a:r>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876" y="1981200"/>
            <a:ext cx="725320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0" y="2710249"/>
            <a:ext cx="2209800" cy="276999"/>
          </a:xfrm>
          <a:prstGeom prst="rect">
            <a:avLst/>
          </a:prstGeom>
          <a:noFill/>
        </p:spPr>
        <p:txBody>
          <a:bodyPr wrap="square" rtlCol="0">
            <a:spAutoFit/>
          </a:bodyPr>
          <a:lstStyle/>
          <a:p>
            <a:r>
              <a:rPr lang="en-US" sz="1200" b="1" dirty="0" smtClean="0"/>
              <a:t>Total Component Count</a:t>
            </a:r>
            <a:endParaRPr lang="en-US" sz="1200" b="1" dirty="0"/>
          </a:p>
        </p:txBody>
      </p:sp>
      <p:sp>
        <p:nvSpPr>
          <p:cNvPr id="12" name="TextBox 11"/>
          <p:cNvSpPr txBox="1"/>
          <p:nvPr/>
        </p:nvSpPr>
        <p:spPr>
          <a:xfrm>
            <a:off x="6477000" y="4828401"/>
            <a:ext cx="1371600" cy="276999"/>
          </a:xfrm>
          <a:prstGeom prst="rect">
            <a:avLst/>
          </a:prstGeom>
          <a:noFill/>
        </p:spPr>
        <p:txBody>
          <a:bodyPr wrap="square" rtlCol="0">
            <a:spAutoFit/>
          </a:bodyPr>
          <a:lstStyle/>
          <a:p>
            <a:r>
              <a:rPr lang="en-US" sz="1200" b="1" dirty="0" smtClean="0"/>
              <a:t>Total Build Time </a:t>
            </a:r>
            <a:endParaRPr lang="en-US" sz="1200" b="1" dirty="0"/>
          </a:p>
        </p:txBody>
      </p:sp>
      <p:cxnSp>
        <p:nvCxnSpPr>
          <p:cNvPr id="7" name="Straight Arrow Connector 6"/>
          <p:cNvCxnSpPr/>
          <p:nvPr/>
        </p:nvCxnSpPr>
        <p:spPr>
          <a:xfrm flipH="1" flipV="1">
            <a:off x="5943600" y="2581275"/>
            <a:ext cx="196596" cy="25794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05200" y="4810036"/>
            <a:ext cx="2743200" cy="600164"/>
          </a:xfrm>
          <a:prstGeom prst="rect">
            <a:avLst/>
          </a:prstGeom>
          <a:noFill/>
        </p:spPr>
        <p:txBody>
          <a:bodyPr wrap="square" rtlCol="0">
            <a:spAutoFit/>
          </a:bodyPr>
          <a:lstStyle/>
          <a:p>
            <a:r>
              <a:rPr lang="en-US" sz="1100" dirty="0" smtClean="0"/>
              <a:t>After EA implementation, the Build </a:t>
            </a:r>
            <a:r>
              <a:rPr lang="en-US" sz="1100" dirty="0"/>
              <a:t>T</a:t>
            </a:r>
            <a:r>
              <a:rPr lang="en-US" sz="1100" dirty="0" smtClean="0"/>
              <a:t>ime is coming down even while the Component count is going up.</a:t>
            </a:r>
            <a:endParaRPr lang="en-US" sz="1100" dirty="0"/>
          </a:p>
        </p:txBody>
      </p:sp>
      <p:cxnSp>
        <p:nvCxnSpPr>
          <p:cNvPr id="10" name="Straight Arrow Connector 9"/>
          <p:cNvCxnSpPr/>
          <p:nvPr/>
        </p:nvCxnSpPr>
        <p:spPr>
          <a:xfrm flipH="1">
            <a:off x="5181600" y="3810000"/>
            <a:ext cx="457200" cy="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683913"/>
            <a:ext cx="1562100" cy="430887"/>
          </a:xfrm>
          <a:prstGeom prst="rect">
            <a:avLst/>
          </a:prstGeom>
          <a:noFill/>
        </p:spPr>
        <p:txBody>
          <a:bodyPr wrap="square" rtlCol="0">
            <a:spAutoFit/>
          </a:bodyPr>
          <a:lstStyle/>
          <a:p>
            <a:r>
              <a:rPr lang="en-US" sz="1100" dirty="0" smtClean="0"/>
              <a:t>EA Implementation begins</a:t>
            </a:r>
            <a:endParaRPr lang="en-US" sz="1100" dirty="0"/>
          </a:p>
        </p:txBody>
      </p:sp>
      <p:cxnSp>
        <p:nvCxnSpPr>
          <p:cNvPr id="14" name="Straight Arrow Connector 13"/>
          <p:cNvCxnSpPr/>
          <p:nvPr/>
        </p:nvCxnSpPr>
        <p:spPr>
          <a:xfrm flipH="1" flipV="1">
            <a:off x="6356604" y="4724400"/>
            <a:ext cx="196596" cy="25794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60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 </a:t>
            </a:r>
            <a:r>
              <a:rPr lang="en-US" dirty="0" smtClean="0"/>
              <a:t>Implementation Strategy at </a:t>
            </a:r>
            <a:r>
              <a:rPr lang="en-US" dirty="0" smtClean="0"/>
              <a:t>Emulex</a:t>
            </a:r>
            <a:endParaRPr lang="en-US" dirty="0"/>
          </a:p>
        </p:txBody>
      </p:sp>
      <p:sp>
        <p:nvSpPr>
          <p:cNvPr id="3" name="Content Placeholder 2"/>
          <p:cNvSpPr>
            <a:spLocks noGrp="1"/>
          </p:cNvSpPr>
          <p:nvPr>
            <p:ph idx="1"/>
          </p:nvPr>
        </p:nvSpPr>
        <p:spPr/>
        <p:txBody>
          <a:bodyPr/>
          <a:lstStyle/>
          <a:p>
            <a:r>
              <a:rPr lang="en-US" dirty="0" smtClean="0"/>
              <a:t>The Emulex s</a:t>
            </a:r>
            <a:r>
              <a:rPr lang="en-US" dirty="0" smtClean="0"/>
              <a:t>oftware build process compiles boot, firmware, drivers, applications, installers, and packages </a:t>
            </a:r>
            <a:r>
              <a:rPr lang="en-US" dirty="0" smtClean="0"/>
              <a:t>as part of </a:t>
            </a:r>
            <a:r>
              <a:rPr lang="en-US" dirty="0" smtClean="0"/>
              <a:t>the automated </a:t>
            </a:r>
            <a:r>
              <a:rPr lang="en-US" dirty="0" smtClean="0"/>
              <a:t>build process. </a:t>
            </a:r>
          </a:p>
          <a:p>
            <a:r>
              <a:rPr lang="en-US" dirty="0" smtClean="0"/>
              <a:t>EA </a:t>
            </a:r>
            <a:r>
              <a:rPr lang="en-US" dirty="0" smtClean="0"/>
              <a:t>was implemented </a:t>
            </a:r>
            <a:r>
              <a:rPr lang="en-US" dirty="0" smtClean="0"/>
              <a:t>at </a:t>
            </a:r>
            <a:r>
              <a:rPr lang="en-US" dirty="0" smtClean="0"/>
              <a:t>Emulex using the following 3-fold methodology:</a:t>
            </a:r>
            <a:endParaRPr lang="en-US" dirty="0" smtClean="0"/>
          </a:p>
          <a:p>
            <a:pPr lvl="1"/>
            <a:r>
              <a:rPr lang="en-US" dirty="0" smtClean="0"/>
              <a:t>First, integrated components which were considered to be trivial to the EA process but could be accelerated using EA.</a:t>
            </a:r>
          </a:p>
          <a:p>
            <a:pPr lvl="1"/>
            <a:r>
              <a:rPr lang="en-US" dirty="0" smtClean="0"/>
              <a:t>Second, integrated components which were taking more time to build and were more complex to implement. </a:t>
            </a:r>
          </a:p>
          <a:p>
            <a:pPr lvl="1"/>
            <a:r>
              <a:rPr lang="en-US" dirty="0" smtClean="0"/>
              <a:t>Third, i</a:t>
            </a:r>
            <a:r>
              <a:rPr lang="en-US" dirty="0" smtClean="0"/>
              <a:t>ntegrated every component and accepted whatever acceleration we could achieve.</a:t>
            </a:r>
          </a:p>
          <a:p>
            <a:pPr lvl="1"/>
            <a:endParaRPr lang="en-US" dirty="0" smtClean="0"/>
          </a:p>
        </p:txBody>
      </p:sp>
    </p:spTree>
    <p:extLst>
      <p:ext uri="{BB962C8B-B14F-4D97-AF65-F5344CB8AC3E}">
        <p14:creationId xmlns:p14="http://schemas.microsoft.com/office/powerpoint/2010/main" val="258367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 </a:t>
            </a:r>
            <a:r>
              <a:rPr lang="en-US" dirty="0" smtClean="0"/>
              <a:t>Lancer Implementation of EA</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85294"/>
            <a:ext cx="405765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055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564"/>
            <a:ext cx="7162800" cy="838200"/>
          </a:xfrm>
        </p:spPr>
        <p:txBody>
          <a:bodyPr/>
          <a:lstStyle/>
          <a:p>
            <a:r>
              <a:rPr lang="en-US" dirty="0" smtClean="0"/>
              <a:t>EA implementation for Lancer Firmware</a:t>
            </a:r>
            <a:endParaRPr lang="en-US" dirty="0"/>
          </a:p>
        </p:txBody>
      </p:sp>
      <p:sp>
        <p:nvSpPr>
          <p:cNvPr id="3" name="Content Placeholder 2"/>
          <p:cNvSpPr>
            <a:spLocks noGrp="1"/>
          </p:cNvSpPr>
          <p:nvPr>
            <p:ph idx="1"/>
          </p:nvPr>
        </p:nvSpPr>
        <p:spPr>
          <a:xfrm>
            <a:off x="483834" y="1123950"/>
            <a:ext cx="8229600" cy="5200650"/>
          </a:xfrm>
        </p:spPr>
        <p:txBody>
          <a:bodyPr/>
          <a:lstStyle/>
          <a:p>
            <a:r>
              <a:rPr lang="en-US" dirty="0"/>
              <a:t>This section provides an overview of the Emulex implementation of EA for the following components:</a:t>
            </a:r>
          </a:p>
          <a:p>
            <a:pPr lvl="1"/>
            <a:r>
              <a:rPr lang="en-US" dirty="0"/>
              <a:t>Lancer FW</a:t>
            </a:r>
          </a:p>
          <a:p>
            <a:pPr lvl="1"/>
            <a:r>
              <a:rPr lang="en-US" dirty="0"/>
              <a:t>OneConnect Manager (OCM</a:t>
            </a:r>
            <a:r>
              <a:rPr lang="en-US" dirty="0" smtClean="0"/>
              <a:t>)</a:t>
            </a:r>
          </a:p>
          <a:p>
            <a:pPr lvl="1"/>
            <a:r>
              <a:rPr lang="en-US" dirty="0" smtClean="0"/>
              <a:t>Packaging</a:t>
            </a:r>
            <a:endParaRPr lang="en-US" dirty="0"/>
          </a:p>
          <a:p>
            <a:r>
              <a:rPr lang="en-US" dirty="0" smtClean="0"/>
              <a:t>Lancer Firmware Implementation Overview:</a:t>
            </a:r>
          </a:p>
          <a:p>
            <a:pPr lvl="1"/>
            <a:r>
              <a:rPr lang="en-US" dirty="0" smtClean="0"/>
              <a:t>Before </a:t>
            </a:r>
            <a:r>
              <a:rPr lang="en-US" dirty="0"/>
              <a:t>implementing EA, Lancer Firmware </a:t>
            </a:r>
            <a:r>
              <a:rPr lang="en-US" dirty="0" smtClean="0"/>
              <a:t>build time took 45 minutes.</a:t>
            </a:r>
            <a:endParaRPr lang="en-US" dirty="0"/>
          </a:p>
          <a:p>
            <a:pPr lvl="1"/>
            <a:r>
              <a:rPr lang="en-US" dirty="0" smtClean="0"/>
              <a:t>After implementing EA, build time was </a:t>
            </a:r>
            <a:r>
              <a:rPr lang="en-US" dirty="0"/>
              <a:t>reduced to 19 </a:t>
            </a:r>
            <a:r>
              <a:rPr lang="en-US" dirty="0" smtClean="0"/>
              <a:t>minutes.</a:t>
            </a:r>
            <a:endParaRPr lang="en-US" dirty="0"/>
          </a:p>
          <a:p>
            <a:r>
              <a:rPr lang="en-US" dirty="0"/>
              <a:t>The following describes how we implemented EA:</a:t>
            </a:r>
          </a:p>
          <a:p>
            <a:pPr lvl="1"/>
            <a:r>
              <a:rPr lang="en-US" dirty="0" smtClean="0"/>
              <a:t>Top </a:t>
            </a:r>
            <a:r>
              <a:rPr lang="en-US" dirty="0"/>
              <a:t>level build script modified to invoke emake instead of </a:t>
            </a:r>
            <a:r>
              <a:rPr lang="en-US" dirty="0" smtClean="0"/>
              <a:t>make</a:t>
            </a:r>
          </a:p>
          <a:p>
            <a:pPr lvl="1"/>
            <a:r>
              <a:rPr lang="en-US" dirty="0" smtClean="0"/>
              <a:t>Script Example:</a:t>
            </a:r>
            <a:endParaRPr lang="en-US" dirty="0"/>
          </a:p>
          <a:p>
            <a:pPr lvl="1"/>
            <a:endParaRPr lang="en-US" dirty="0" smtClean="0"/>
          </a:p>
          <a:p>
            <a:pPr lvl="1"/>
            <a:endParaRPr lang="en-US" dirty="0"/>
          </a:p>
          <a:p>
            <a:pPr lvl="1"/>
            <a:endParaRPr lang="en-US" dirty="0" smtClean="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800600"/>
            <a:ext cx="8153400" cy="1736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314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 implementation for Lancer </a:t>
            </a:r>
            <a:r>
              <a:rPr lang="en-US" dirty="0" smtClean="0"/>
              <a:t>Firmware – Challenges Faced</a:t>
            </a:r>
            <a:endParaRPr lang="en-US" dirty="0"/>
          </a:p>
        </p:txBody>
      </p:sp>
      <p:sp>
        <p:nvSpPr>
          <p:cNvPr id="3" name="Content Placeholder 2"/>
          <p:cNvSpPr>
            <a:spLocks noGrp="1"/>
          </p:cNvSpPr>
          <p:nvPr>
            <p:ph idx="1"/>
          </p:nvPr>
        </p:nvSpPr>
        <p:spPr>
          <a:xfrm>
            <a:off x="483834" y="1382480"/>
            <a:ext cx="8229600" cy="4942120"/>
          </a:xfrm>
        </p:spPr>
        <p:txBody>
          <a:bodyPr/>
          <a:lstStyle/>
          <a:p>
            <a:r>
              <a:rPr lang="en-US" dirty="0" smtClean="0"/>
              <a:t>The following were the challenges faced during EA implementation:</a:t>
            </a:r>
          </a:p>
          <a:p>
            <a:pPr lvl="1"/>
            <a:r>
              <a:rPr lang="en-US" dirty="0" smtClean="0"/>
              <a:t>Maxagents</a:t>
            </a:r>
            <a:endParaRPr lang="en-US" dirty="0"/>
          </a:p>
          <a:p>
            <a:pPr lvl="2"/>
            <a:r>
              <a:rPr lang="en-US" b="1" dirty="0" smtClean="0"/>
              <a:t>Problem</a:t>
            </a:r>
            <a:r>
              <a:rPr lang="en-US" dirty="0" smtClean="0"/>
              <a:t>: For </a:t>
            </a:r>
            <a:r>
              <a:rPr lang="en-US" dirty="0"/>
              <a:t>Lancer firmware there are nested Makefiles, so emake was unable to process all the Makefile’s at a time.</a:t>
            </a:r>
          </a:p>
          <a:p>
            <a:pPr lvl="2"/>
            <a:r>
              <a:rPr lang="en-US" b="1" dirty="0" smtClean="0"/>
              <a:t>Solution: </a:t>
            </a:r>
            <a:r>
              <a:rPr lang="en-US" dirty="0" smtClean="0"/>
              <a:t>Number </a:t>
            </a:r>
            <a:r>
              <a:rPr lang="en-US" dirty="0"/>
              <a:t>of EA agents to compile the files were restricted to </a:t>
            </a:r>
            <a:r>
              <a:rPr lang="en-US" dirty="0" smtClean="0"/>
              <a:t>12</a:t>
            </a:r>
            <a:endParaRPr lang="en-US" dirty="0"/>
          </a:p>
          <a:p>
            <a:pPr lvl="1"/>
            <a:r>
              <a:rPr lang="en-US" dirty="0"/>
              <a:t>Development builds </a:t>
            </a:r>
            <a:r>
              <a:rPr lang="en-US" dirty="0" smtClean="0"/>
              <a:t>took a longer time to compile </a:t>
            </a:r>
            <a:endParaRPr lang="en-US" dirty="0"/>
          </a:p>
          <a:p>
            <a:pPr lvl="2">
              <a:buFont typeface="Arial" panose="020B0604020202020204" pitchFamily="34" charset="0"/>
              <a:buChar char="•"/>
            </a:pPr>
            <a:r>
              <a:rPr lang="en-US" b="1" dirty="0" smtClean="0"/>
              <a:t>Problem: </a:t>
            </a:r>
            <a:r>
              <a:rPr lang="en-US" dirty="0" smtClean="0"/>
              <a:t>In the development environment the </a:t>
            </a:r>
            <a:r>
              <a:rPr lang="en-US" dirty="0"/>
              <a:t>lancer firmware compilation was taking </a:t>
            </a:r>
            <a:r>
              <a:rPr lang="en-US" dirty="0" smtClean="0"/>
              <a:t>a longer </a:t>
            </a:r>
            <a:r>
              <a:rPr lang="en-US" dirty="0"/>
              <a:t>time than usual after migrating to </a:t>
            </a:r>
            <a:r>
              <a:rPr lang="en-US" dirty="0" smtClean="0"/>
              <a:t>EA.</a:t>
            </a:r>
            <a:endParaRPr lang="en-US" dirty="0"/>
          </a:p>
          <a:p>
            <a:pPr lvl="2">
              <a:buFont typeface="Arial" panose="020B0604020202020204" pitchFamily="34" charset="0"/>
              <a:buChar char="•"/>
            </a:pPr>
            <a:r>
              <a:rPr lang="en-US" b="1" dirty="0" smtClean="0"/>
              <a:t>Solution</a:t>
            </a:r>
            <a:r>
              <a:rPr lang="en-US" dirty="0" smtClean="0"/>
              <a:t>: In the developer build </a:t>
            </a:r>
            <a:r>
              <a:rPr lang="en-US" dirty="0"/>
              <a:t>the gnumake had the jobs option </a:t>
            </a:r>
            <a:r>
              <a:rPr lang="en-US" dirty="0" smtClean="0"/>
              <a:t>enabled, </a:t>
            </a:r>
            <a:r>
              <a:rPr lang="en-US" dirty="0"/>
              <a:t>which was removed after EA migration. This flag was enabled back for developer build only</a:t>
            </a:r>
            <a:r>
              <a:rPr lang="en-US" dirty="0" smtClean="0"/>
              <a:t>.</a:t>
            </a:r>
          </a:p>
          <a:p>
            <a:pPr lvl="1"/>
            <a:r>
              <a:rPr lang="en-US" dirty="0" smtClean="0"/>
              <a:t>License Issue</a:t>
            </a:r>
          </a:p>
          <a:p>
            <a:pPr lvl="2"/>
            <a:r>
              <a:rPr lang="en-US" b="1" dirty="0"/>
              <a:t>Problem: </a:t>
            </a:r>
            <a:r>
              <a:rPr lang="en-US" dirty="0" smtClean="0"/>
              <a:t>The Lancer FW build requires a specific third party license and the number of licenses are limited. So when EA agents were enabled for the build, the license </a:t>
            </a:r>
            <a:r>
              <a:rPr lang="en-US" dirty="0"/>
              <a:t>server could not find enough licenses and the build crashed looking for more licenses.</a:t>
            </a:r>
          </a:p>
          <a:p>
            <a:pPr lvl="2"/>
            <a:r>
              <a:rPr lang="en-US" b="1" dirty="0"/>
              <a:t>Solution</a:t>
            </a:r>
            <a:r>
              <a:rPr lang="en-US" dirty="0"/>
              <a:t>: The number of EA agents were restricted to 12.</a:t>
            </a:r>
            <a:br>
              <a:rPr lang="en-US" dirty="0"/>
            </a:br>
            <a:endParaRPr lang="en-US" dirty="0"/>
          </a:p>
          <a:p>
            <a:pPr lvl="2"/>
            <a:endParaRPr lang="en-US" dirty="0"/>
          </a:p>
        </p:txBody>
      </p:sp>
    </p:spTree>
    <p:extLst>
      <p:ext uri="{BB962C8B-B14F-4D97-AF65-F5344CB8AC3E}">
        <p14:creationId xmlns:p14="http://schemas.microsoft.com/office/powerpoint/2010/main" val="2040703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r>
              <a:rPr lang="en-US" dirty="0" smtClean="0"/>
              <a:t>– OCM Implementation </a:t>
            </a:r>
            <a:r>
              <a:rPr lang="en-US" dirty="0"/>
              <a:t>of EA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1181784"/>
            <a:ext cx="4057650" cy="521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59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 implementation for </a:t>
            </a:r>
            <a:r>
              <a:rPr lang="en-US" dirty="0" smtClean="0"/>
              <a:t>OCM</a:t>
            </a:r>
            <a:endParaRPr lang="en-US" dirty="0"/>
          </a:p>
        </p:txBody>
      </p:sp>
      <p:sp>
        <p:nvSpPr>
          <p:cNvPr id="3" name="Content Placeholder 2"/>
          <p:cNvSpPr>
            <a:spLocks noGrp="1"/>
          </p:cNvSpPr>
          <p:nvPr>
            <p:ph idx="1"/>
          </p:nvPr>
        </p:nvSpPr>
        <p:spPr/>
        <p:txBody>
          <a:bodyPr/>
          <a:lstStyle/>
          <a:p>
            <a:r>
              <a:rPr lang="en-US" dirty="0" smtClean="0"/>
              <a:t>OCM Implementation Overview:</a:t>
            </a:r>
            <a:endParaRPr lang="en-US" dirty="0"/>
          </a:p>
          <a:p>
            <a:pPr lvl="1"/>
            <a:r>
              <a:rPr lang="en-US" dirty="0"/>
              <a:t>Before implementing EA, OCM build time took 30 – 35 </a:t>
            </a:r>
            <a:r>
              <a:rPr lang="en-US" dirty="0" smtClean="0"/>
              <a:t>minutes.</a:t>
            </a:r>
            <a:endParaRPr lang="en-US" dirty="0"/>
          </a:p>
          <a:p>
            <a:pPr lvl="1"/>
            <a:r>
              <a:rPr lang="en-US" dirty="0"/>
              <a:t>After implementing EA, build time was reduced to 11 minutes</a:t>
            </a:r>
            <a:r>
              <a:rPr lang="en-US" dirty="0" smtClean="0"/>
              <a:t>.</a:t>
            </a:r>
          </a:p>
          <a:p>
            <a:r>
              <a:rPr lang="en-US" dirty="0"/>
              <a:t>The following </a:t>
            </a:r>
            <a:r>
              <a:rPr lang="en-US" dirty="0" smtClean="0"/>
              <a:t>describes how we implemented </a:t>
            </a:r>
            <a:r>
              <a:rPr lang="en-US" dirty="0"/>
              <a:t>EA:</a:t>
            </a:r>
          </a:p>
          <a:p>
            <a:pPr lvl="1"/>
            <a:r>
              <a:rPr lang="en-US" dirty="0" smtClean="0"/>
              <a:t>Complexities</a:t>
            </a:r>
          </a:p>
          <a:p>
            <a:pPr lvl="2"/>
            <a:r>
              <a:rPr lang="en-US" dirty="0" smtClean="0"/>
              <a:t>Drivers/OCM are built </a:t>
            </a:r>
            <a:r>
              <a:rPr lang="en-US" dirty="0"/>
              <a:t>for different OS distributions </a:t>
            </a:r>
            <a:r>
              <a:rPr lang="en-US" dirty="0" smtClean="0"/>
              <a:t>(i.e., </a:t>
            </a:r>
            <a:r>
              <a:rPr lang="en-US" dirty="0" err="1" smtClean="0"/>
              <a:t>Redhat</a:t>
            </a:r>
            <a:r>
              <a:rPr lang="en-US" dirty="0"/>
              <a:t>, Oracle Linux, </a:t>
            </a:r>
            <a:r>
              <a:rPr lang="en-US" dirty="0" smtClean="0"/>
              <a:t>SUSE, etc.) </a:t>
            </a:r>
            <a:r>
              <a:rPr lang="en-US" dirty="0"/>
              <a:t>and for different versions</a:t>
            </a:r>
          </a:p>
          <a:p>
            <a:pPr lvl="2"/>
            <a:r>
              <a:rPr lang="en-US" dirty="0"/>
              <a:t>For each OS distribution </a:t>
            </a:r>
            <a:r>
              <a:rPr lang="en-US" dirty="0" smtClean="0"/>
              <a:t>different versions are built </a:t>
            </a:r>
            <a:r>
              <a:rPr lang="en-US" dirty="0"/>
              <a:t>– rh5u8, rh6u3, rh6u6, rh7, oel5u8, oel6u3, sl10sp3, sl11sp1, sl12</a:t>
            </a:r>
          </a:p>
          <a:p>
            <a:pPr lvl="2"/>
            <a:r>
              <a:rPr lang="en-US" dirty="0" smtClean="0"/>
              <a:t>All the above </a:t>
            </a:r>
            <a:r>
              <a:rPr lang="en-US" dirty="0"/>
              <a:t>versions are needed in both 32bit and 64bit</a:t>
            </a:r>
          </a:p>
          <a:p>
            <a:pPr lvl="2"/>
            <a:r>
              <a:rPr lang="en-US" dirty="0"/>
              <a:t>Chroot’s are used to build </a:t>
            </a:r>
            <a:r>
              <a:rPr lang="en-US" dirty="0" smtClean="0"/>
              <a:t>Drivers/OCM </a:t>
            </a:r>
            <a:r>
              <a:rPr lang="en-US" dirty="0"/>
              <a:t>for these different OS distributions</a:t>
            </a:r>
          </a:p>
          <a:p>
            <a:pPr lvl="1"/>
            <a:endParaRPr lang="en-US" dirty="0"/>
          </a:p>
          <a:p>
            <a:endParaRPr lang="en-US" dirty="0" smtClean="0"/>
          </a:p>
          <a:p>
            <a:pPr lvl="1"/>
            <a:endParaRPr lang="en-US" dirty="0"/>
          </a:p>
        </p:txBody>
      </p:sp>
    </p:spTree>
    <p:extLst>
      <p:ext uri="{BB962C8B-B14F-4D97-AF65-F5344CB8AC3E}">
        <p14:creationId xmlns:p14="http://schemas.microsoft.com/office/powerpoint/2010/main" val="310700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 implementation for </a:t>
            </a:r>
            <a:r>
              <a:rPr lang="en-US" dirty="0" smtClean="0"/>
              <a:t>OCM (Cont.)</a:t>
            </a:r>
            <a:endParaRPr lang="en-US" dirty="0"/>
          </a:p>
        </p:txBody>
      </p:sp>
      <p:sp>
        <p:nvSpPr>
          <p:cNvPr id="3" name="Content Placeholder 2"/>
          <p:cNvSpPr>
            <a:spLocks noGrp="1"/>
          </p:cNvSpPr>
          <p:nvPr>
            <p:ph idx="1"/>
          </p:nvPr>
        </p:nvSpPr>
        <p:spPr/>
        <p:txBody>
          <a:bodyPr/>
          <a:lstStyle/>
          <a:p>
            <a:r>
              <a:rPr lang="en-US" dirty="0" smtClean="0"/>
              <a:t>Cont.</a:t>
            </a:r>
          </a:p>
          <a:p>
            <a:pPr lvl="1"/>
            <a:r>
              <a:rPr lang="en-US" dirty="0" smtClean="0"/>
              <a:t>EA for OCM</a:t>
            </a:r>
          </a:p>
          <a:p>
            <a:pPr lvl="2"/>
            <a:r>
              <a:rPr lang="en-US" dirty="0"/>
              <a:t>We </a:t>
            </a:r>
            <a:r>
              <a:rPr lang="en-US" dirty="0" smtClean="0"/>
              <a:t>created </a:t>
            </a:r>
            <a:r>
              <a:rPr lang="en-US" dirty="0"/>
              <a:t>the Makefile </a:t>
            </a:r>
            <a:r>
              <a:rPr lang="en-US" dirty="0" smtClean="0"/>
              <a:t>on-the-fly </a:t>
            </a:r>
            <a:r>
              <a:rPr lang="en-US" dirty="0"/>
              <a:t>with the list of distributions that OCM </a:t>
            </a:r>
            <a:r>
              <a:rPr lang="en-US" dirty="0" smtClean="0"/>
              <a:t>needed </a:t>
            </a:r>
            <a:r>
              <a:rPr lang="en-US" dirty="0"/>
              <a:t>to be built on.</a:t>
            </a:r>
          </a:p>
          <a:p>
            <a:pPr lvl="2"/>
            <a:r>
              <a:rPr lang="en-US" dirty="0"/>
              <a:t>We </a:t>
            </a:r>
            <a:r>
              <a:rPr lang="en-US" dirty="0" smtClean="0"/>
              <a:t>called </a:t>
            </a:r>
            <a:r>
              <a:rPr lang="en-US" dirty="0"/>
              <a:t>the Makefile with emake</a:t>
            </a:r>
            <a:r>
              <a:rPr lang="en-US" dirty="0" smtClean="0"/>
              <a:t>.</a:t>
            </a:r>
          </a:p>
          <a:p>
            <a:pPr lvl="2"/>
            <a:r>
              <a:rPr lang="en-US" dirty="0" smtClean="0"/>
              <a:t>Example of script:</a:t>
            </a:r>
            <a:endParaRPr lang="en-US" dirty="0"/>
          </a:p>
          <a:p>
            <a:pPr lvl="1"/>
            <a:endParaRPr lang="en-U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3276600"/>
            <a:ext cx="8172396"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904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 implementation for </a:t>
            </a:r>
            <a:r>
              <a:rPr lang="en-US" dirty="0" smtClean="0"/>
              <a:t>OCM </a:t>
            </a:r>
            <a:r>
              <a:rPr lang="en-US" dirty="0"/>
              <a:t>– Challenges Faced</a:t>
            </a:r>
          </a:p>
        </p:txBody>
      </p:sp>
      <p:sp>
        <p:nvSpPr>
          <p:cNvPr id="3" name="Content Placeholder 2"/>
          <p:cNvSpPr>
            <a:spLocks noGrp="1"/>
          </p:cNvSpPr>
          <p:nvPr>
            <p:ph idx="1"/>
          </p:nvPr>
        </p:nvSpPr>
        <p:spPr>
          <a:xfrm>
            <a:off x="483834" y="1382480"/>
            <a:ext cx="8229600" cy="4561120"/>
          </a:xfrm>
        </p:spPr>
        <p:txBody>
          <a:bodyPr/>
          <a:lstStyle/>
          <a:p>
            <a:r>
              <a:rPr lang="en-US" dirty="0"/>
              <a:t>The following were the challenges faced during EA implementation</a:t>
            </a:r>
            <a:r>
              <a:rPr lang="en-US" dirty="0" smtClean="0"/>
              <a:t>:</a:t>
            </a:r>
          </a:p>
          <a:p>
            <a:pPr lvl="1"/>
            <a:r>
              <a:rPr lang="en-US" dirty="0"/>
              <a:t>EFSroot busy</a:t>
            </a:r>
          </a:p>
          <a:p>
            <a:pPr lvl="2"/>
            <a:r>
              <a:rPr lang="en-US" b="1" dirty="0"/>
              <a:t>Problem: </a:t>
            </a:r>
            <a:r>
              <a:rPr lang="en-US" dirty="0"/>
              <a:t>S</a:t>
            </a:r>
            <a:r>
              <a:rPr lang="en-US" dirty="0" smtClean="0"/>
              <a:t>ince we use Chroots at Emulex to build OCM applications for different OS distributions, the </a:t>
            </a:r>
            <a:r>
              <a:rPr lang="en-US" dirty="0"/>
              <a:t>agents died after we ran a build with the error message: “EFSroot busy</a:t>
            </a:r>
            <a:r>
              <a:rPr lang="en-US" dirty="0" smtClean="0"/>
              <a:t>”. The only </a:t>
            </a:r>
            <a:r>
              <a:rPr lang="en-US" dirty="0"/>
              <a:t>way to bring the agents back online was to restart the agent machine.</a:t>
            </a:r>
          </a:p>
          <a:p>
            <a:pPr lvl="2"/>
            <a:r>
              <a:rPr lang="en-US" b="1" dirty="0"/>
              <a:t>Solution</a:t>
            </a:r>
            <a:r>
              <a:rPr lang="en-US" dirty="0"/>
              <a:t>: Electric Cloud determined the problem to be with the EFS file system, which was unable to unmount the chroot file system that it mounts while processing the </a:t>
            </a:r>
            <a:r>
              <a:rPr lang="en-US" dirty="0" smtClean="0"/>
              <a:t>build. Electric </a:t>
            </a:r>
            <a:r>
              <a:rPr lang="en-US" dirty="0"/>
              <a:t>Cloud included the fix in their code and delivered a new release</a:t>
            </a:r>
            <a:r>
              <a:rPr lang="en-US" dirty="0" smtClean="0"/>
              <a:t>.</a:t>
            </a:r>
          </a:p>
          <a:p>
            <a:pPr lvl="1"/>
            <a:r>
              <a:rPr lang="en-US" dirty="0" smtClean="0"/>
              <a:t>Hard </a:t>
            </a:r>
            <a:r>
              <a:rPr lang="en-US" dirty="0"/>
              <a:t>link Errors</a:t>
            </a:r>
          </a:p>
          <a:p>
            <a:pPr lvl="2"/>
            <a:r>
              <a:rPr lang="en-US" b="1" dirty="0"/>
              <a:t>Problem: </a:t>
            </a:r>
            <a:r>
              <a:rPr lang="en-US" dirty="0"/>
              <a:t>We created hard links and copied them into chroots. The inode was same for the hard link files. Because of this, EA threw conflicts and errors and the same distro was compiling two or three times. This expended a great deal of time. </a:t>
            </a:r>
          </a:p>
          <a:p>
            <a:pPr lvl="2"/>
            <a:r>
              <a:rPr lang="en-US" b="1" dirty="0"/>
              <a:t>Solution: </a:t>
            </a:r>
            <a:r>
              <a:rPr lang="en-US" dirty="0"/>
              <a:t>We copied the source files individually to the chroots.</a:t>
            </a:r>
          </a:p>
          <a:p>
            <a:pPr lvl="1"/>
            <a:endParaRPr lang="en-US" dirty="0" smtClean="0"/>
          </a:p>
          <a:p>
            <a:pPr marL="0" indent="0">
              <a:buNone/>
            </a:pPr>
            <a:endParaRPr lang="en-US" dirty="0"/>
          </a:p>
        </p:txBody>
      </p:sp>
    </p:spTree>
    <p:extLst>
      <p:ext uri="{BB962C8B-B14F-4D97-AF65-F5344CB8AC3E}">
        <p14:creationId xmlns:p14="http://schemas.microsoft.com/office/powerpoint/2010/main" val="2738900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Build Optimization Using EA</a:t>
            </a:r>
            <a:endParaRPr lang="en-US" dirty="0"/>
          </a:p>
        </p:txBody>
      </p:sp>
      <p:sp>
        <p:nvSpPr>
          <p:cNvPr id="3" name="Content Placeholder 2"/>
          <p:cNvSpPr>
            <a:spLocks noGrp="1"/>
          </p:cNvSpPr>
          <p:nvPr>
            <p:ph idx="1"/>
          </p:nvPr>
        </p:nvSpPr>
        <p:spPr>
          <a:xfrm>
            <a:off x="483834" y="1382480"/>
            <a:ext cx="8229600" cy="4942120"/>
          </a:xfrm>
        </p:spPr>
        <p:txBody>
          <a:bodyPr/>
          <a:lstStyle/>
          <a:p>
            <a:r>
              <a:rPr lang="en-US" dirty="0" smtClean="0"/>
              <a:t>The Package Build includes the creation of multiple software packages the size of 2Gb or more.</a:t>
            </a:r>
          </a:p>
          <a:p>
            <a:r>
              <a:rPr lang="en-US" dirty="0" smtClean="0"/>
              <a:t>Package Build Optimization </a:t>
            </a:r>
            <a:r>
              <a:rPr lang="en-US" dirty="0"/>
              <a:t>Overview:</a:t>
            </a:r>
          </a:p>
          <a:p>
            <a:pPr lvl="1"/>
            <a:r>
              <a:rPr lang="en-US" dirty="0"/>
              <a:t>Before implementing EA, </a:t>
            </a:r>
            <a:r>
              <a:rPr lang="en-US" dirty="0" smtClean="0"/>
              <a:t>package build </a:t>
            </a:r>
            <a:r>
              <a:rPr lang="en-US" dirty="0"/>
              <a:t>time took </a:t>
            </a:r>
            <a:r>
              <a:rPr lang="en-US" dirty="0" smtClean="0"/>
              <a:t>15 minutes per package.</a:t>
            </a:r>
            <a:endParaRPr lang="en-US" dirty="0"/>
          </a:p>
          <a:p>
            <a:pPr lvl="1"/>
            <a:r>
              <a:rPr lang="en-US" dirty="0"/>
              <a:t>After implementing EA, build time was reduced to </a:t>
            </a:r>
            <a:r>
              <a:rPr lang="en-US" dirty="0" smtClean="0"/>
              <a:t>30 minutes for the entire set of packages.</a:t>
            </a:r>
          </a:p>
          <a:p>
            <a:r>
              <a:rPr lang="en-US" dirty="0" smtClean="0"/>
              <a:t>These </a:t>
            </a:r>
            <a:r>
              <a:rPr lang="en-US" dirty="0"/>
              <a:t>c</a:t>
            </a:r>
            <a:r>
              <a:rPr lang="en-US" dirty="0" smtClean="0"/>
              <a:t>ompressed packages (zip files) contains a complete set of software required for an OEM and each OEM has their own definition of the package content. </a:t>
            </a:r>
          </a:p>
          <a:p>
            <a:r>
              <a:rPr lang="en-US" dirty="0"/>
              <a:t>The problems encountered with this process were:</a:t>
            </a:r>
          </a:p>
          <a:p>
            <a:pPr lvl="1"/>
            <a:r>
              <a:rPr lang="en-US" dirty="0"/>
              <a:t>The serial build process consumed 15 minutes per package to build, taking 2 hours or more to build depending on the number of OEMs.</a:t>
            </a:r>
          </a:p>
          <a:p>
            <a:pPr lvl="1"/>
            <a:r>
              <a:rPr lang="en-US" dirty="0"/>
              <a:t>Finding an efficient way to build multiple packages</a:t>
            </a:r>
          </a:p>
          <a:p>
            <a:pPr lvl="1"/>
            <a:r>
              <a:rPr lang="en-US" dirty="0"/>
              <a:t>Large time consumption</a:t>
            </a:r>
          </a:p>
          <a:p>
            <a:pPr marL="0" indent="0">
              <a:buNone/>
            </a:pPr>
            <a:endParaRPr lang="en-US" dirty="0" smtClean="0"/>
          </a:p>
        </p:txBody>
      </p:sp>
    </p:spTree>
    <p:extLst>
      <p:ext uri="{BB962C8B-B14F-4D97-AF65-F5344CB8AC3E}">
        <p14:creationId xmlns:p14="http://schemas.microsoft.com/office/powerpoint/2010/main" val="204332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lstStyle/>
          <a:p>
            <a:r>
              <a:rPr lang="en-US" dirty="0" smtClean="0"/>
              <a:t>The purpose of this presentation is to describe how Emulex achieved Software Build time reduction by implementing Electric Cloud ElectricAccelerator (EA).</a:t>
            </a:r>
          </a:p>
          <a:p>
            <a:r>
              <a:rPr lang="en-US" dirty="0" smtClean="0"/>
              <a:t>This presentation will provide in more detail information about:</a:t>
            </a:r>
          </a:p>
          <a:p>
            <a:pPr lvl="1"/>
            <a:r>
              <a:rPr lang="en-US" dirty="0" smtClean="0"/>
              <a:t>Emulex Corporation</a:t>
            </a:r>
          </a:p>
          <a:p>
            <a:pPr lvl="1"/>
            <a:r>
              <a:rPr lang="en-US" dirty="0" smtClean="0"/>
              <a:t>Emulex Software build time with EA</a:t>
            </a:r>
          </a:p>
          <a:p>
            <a:pPr lvl="1"/>
            <a:r>
              <a:rPr lang="en-US" dirty="0" smtClean="0"/>
              <a:t>Solutions implemented to improve build time</a:t>
            </a:r>
          </a:p>
          <a:p>
            <a:pPr lvl="1"/>
            <a:r>
              <a:rPr lang="en-US" dirty="0" smtClean="0"/>
              <a:t>Challenges </a:t>
            </a:r>
            <a:r>
              <a:rPr lang="en-US" dirty="0"/>
              <a:t>faced with </a:t>
            </a:r>
            <a:r>
              <a:rPr lang="en-US" dirty="0" smtClean="0"/>
              <a:t>implementation </a:t>
            </a:r>
          </a:p>
          <a:p>
            <a:pPr lvl="1"/>
            <a:endParaRPr lang="en-US" dirty="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113804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Build Optimization Using </a:t>
            </a:r>
            <a:r>
              <a:rPr lang="en-US" dirty="0" smtClean="0"/>
              <a:t>EA (Cont.)</a:t>
            </a:r>
            <a:endParaRPr lang="en-US" dirty="0"/>
          </a:p>
        </p:txBody>
      </p:sp>
      <p:sp>
        <p:nvSpPr>
          <p:cNvPr id="3" name="Content Placeholder 2"/>
          <p:cNvSpPr>
            <a:spLocks noGrp="1"/>
          </p:cNvSpPr>
          <p:nvPr>
            <p:ph idx="1"/>
          </p:nvPr>
        </p:nvSpPr>
        <p:spPr>
          <a:xfrm>
            <a:off x="483834" y="1066800"/>
            <a:ext cx="8229600" cy="4713520"/>
          </a:xfrm>
        </p:spPr>
        <p:txBody>
          <a:bodyPr/>
          <a:lstStyle/>
          <a:p>
            <a:r>
              <a:rPr lang="en-US" dirty="0" smtClean="0"/>
              <a:t>The Solution was to:</a:t>
            </a:r>
          </a:p>
          <a:p>
            <a:pPr lvl="1"/>
            <a:r>
              <a:rPr lang="en-US" dirty="0" smtClean="0"/>
              <a:t>Moved the </a:t>
            </a:r>
            <a:r>
              <a:rPr lang="en-US" dirty="0"/>
              <a:t>build process </a:t>
            </a:r>
            <a:r>
              <a:rPr lang="en-US" dirty="0" smtClean="0"/>
              <a:t>to </a:t>
            </a:r>
            <a:r>
              <a:rPr lang="en-US" dirty="0"/>
              <a:t>a Linux machine</a:t>
            </a:r>
          </a:p>
          <a:p>
            <a:pPr lvl="1"/>
            <a:r>
              <a:rPr lang="en-US" dirty="0"/>
              <a:t>Used a Linux symlink to create a structure for multiple </a:t>
            </a:r>
            <a:r>
              <a:rPr lang="en-US" dirty="0" smtClean="0"/>
              <a:t>OEMs</a:t>
            </a:r>
            <a:endParaRPr lang="en-US" dirty="0"/>
          </a:p>
          <a:p>
            <a:pPr lvl="1"/>
            <a:r>
              <a:rPr lang="en-US" dirty="0" smtClean="0"/>
              <a:t>A makefile </a:t>
            </a:r>
            <a:r>
              <a:rPr lang="en-US" dirty="0"/>
              <a:t>was created for each </a:t>
            </a:r>
            <a:r>
              <a:rPr lang="en-US" dirty="0" smtClean="0"/>
              <a:t>OEM</a:t>
            </a:r>
          </a:p>
          <a:p>
            <a:pPr lvl="1"/>
            <a:r>
              <a:rPr lang="en-US" dirty="0" smtClean="0"/>
              <a:t>EA was called and ran all the builds in parallel</a:t>
            </a:r>
            <a:endParaRPr lang="en-US" dirty="0"/>
          </a:p>
          <a:p>
            <a:pPr lvl="1"/>
            <a:r>
              <a:rPr lang="en-US" dirty="0" smtClean="0"/>
              <a:t>Example of Script:</a:t>
            </a:r>
            <a:endParaRPr lang="en-US" dirty="0"/>
          </a:p>
          <a:p>
            <a:pPr lvl="1"/>
            <a:endParaRPr lang="en-US" dirty="0" smtClean="0"/>
          </a:p>
          <a:p>
            <a:endParaRPr lang="en-US" dirty="0"/>
          </a:p>
        </p:txBody>
      </p:sp>
      <p:pic>
        <p:nvPicPr>
          <p:cNvPr id="2050"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95944"/>
            <a:ext cx="5867400" cy="346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787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Accomplishments-to-Date</a:t>
            </a:r>
            <a:endParaRPr lang="en-US" dirty="0"/>
          </a:p>
        </p:txBody>
      </p:sp>
      <p:sp>
        <p:nvSpPr>
          <p:cNvPr id="3" name="Content Placeholder 2"/>
          <p:cNvSpPr>
            <a:spLocks noGrp="1"/>
          </p:cNvSpPr>
          <p:nvPr>
            <p:ph idx="1"/>
          </p:nvPr>
        </p:nvSpPr>
        <p:spPr>
          <a:xfrm>
            <a:off x="483834" y="1382480"/>
            <a:ext cx="8229600" cy="4942120"/>
          </a:xfrm>
        </p:spPr>
        <p:txBody>
          <a:bodyPr/>
          <a:lstStyle/>
          <a:p>
            <a:r>
              <a:rPr lang="en-US" dirty="0" smtClean="0"/>
              <a:t>Continual Effort </a:t>
            </a:r>
            <a:r>
              <a:rPr lang="en-US" dirty="0"/>
              <a:t>to achieve more reduction of build time.</a:t>
            </a:r>
          </a:p>
          <a:p>
            <a:pPr lvl="1"/>
            <a:r>
              <a:rPr lang="en-US" dirty="0"/>
              <a:t>Currently, we have only integrated 40% of the components into EA</a:t>
            </a:r>
          </a:p>
          <a:p>
            <a:pPr lvl="1"/>
            <a:r>
              <a:rPr lang="en-US" dirty="0"/>
              <a:t>We are continuously working on integrating the rest of the components into EA.</a:t>
            </a:r>
          </a:p>
          <a:p>
            <a:r>
              <a:rPr lang="en-US" dirty="0"/>
              <a:t>Day 1 OS Support</a:t>
            </a:r>
          </a:p>
          <a:p>
            <a:pPr lvl="1"/>
            <a:r>
              <a:rPr lang="en-US" dirty="0"/>
              <a:t>Emulex is able to deliver software updates on the same day any Microsoft Windows or Linux distributions (i.e., Red Hat, SuSe) are available on their vendor site for public download. </a:t>
            </a:r>
            <a:endParaRPr lang="en-US" dirty="0" smtClean="0"/>
          </a:p>
          <a:p>
            <a:r>
              <a:rPr lang="en-US" dirty="0" smtClean="0"/>
              <a:t>With EA implementation we have been able to accomplish:</a:t>
            </a:r>
          </a:p>
          <a:p>
            <a:pPr lvl="1"/>
            <a:r>
              <a:rPr lang="en-US" dirty="0" smtClean="0"/>
              <a:t>A significant reduction in software build time </a:t>
            </a:r>
          </a:p>
          <a:p>
            <a:pPr lvl="1"/>
            <a:r>
              <a:rPr lang="en-US" dirty="0" smtClean="0"/>
              <a:t>A quicker delivery of  software packages to internal/external customers</a:t>
            </a:r>
          </a:p>
          <a:p>
            <a:pPr lvl="1"/>
            <a:r>
              <a:rPr lang="en-US" dirty="0" smtClean="0"/>
              <a:t>An impressive increase in software builds; going from one build per week to producing 15 builds a day.</a:t>
            </a:r>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4184577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1419225"/>
            <a:ext cx="1447800" cy="646331"/>
          </a:xfrm>
          <a:prstGeom prst="rect">
            <a:avLst/>
          </a:prstGeom>
          <a:noFill/>
        </p:spPr>
        <p:txBody>
          <a:bodyPr wrap="square" rtlCol="0">
            <a:spAutoFit/>
          </a:bodyPr>
          <a:lstStyle/>
          <a:p>
            <a:pPr algn="ctr"/>
            <a:r>
              <a:rPr lang="en-US" sz="3600" dirty="0" smtClean="0">
                <a:solidFill>
                  <a:schemeClr val="accent3">
                    <a:lumMod val="60000"/>
                    <a:lumOff val="40000"/>
                  </a:schemeClr>
                </a:solidFill>
              </a:rPr>
              <a:t>Q &amp; A</a:t>
            </a:r>
            <a:endParaRPr lang="en-US" sz="3600" dirty="0">
              <a:solidFill>
                <a:schemeClr val="accent3">
                  <a:lumMod val="60000"/>
                  <a:lumOff val="40000"/>
                </a:schemeClr>
              </a:solidFill>
            </a:endParaRPr>
          </a:p>
        </p:txBody>
      </p:sp>
    </p:spTree>
    <p:extLst>
      <p:ext uri="{BB962C8B-B14F-4D97-AF65-F5344CB8AC3E}">
        <p14:creationId xmlns:p14="http://schemas.microsoft.com/office/powerpoint/2010/main" val="247302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Speakers</a:t>
            </a:r>
            <a:endParaRPr lang="en-US" dirty="0"/>
          </a:p>
        </p:txBody>
      </p:sp>
      <p:sp>
        <p:nvSpPr>
          <p:cNvPr id="3" name="Content Placeholder 2"/>
          <p:cNvSpPr>
            <a:spLocks noGrp="1"/>
          </p:cNvSpPr>
          <p:nvPr>
            <p:ph idx="1"/>
          </p:nvPr>
        </p:nvSpPr>
        <p:spPr/>
        <p:txBody>
          <a:bodyPr/>
          <a:lstStyle/>
          <a:p>
            <a:r>
              <a:rPr lang="en-US" dirty="0" smtClean="0"/>
              <a:t>Sivakumar Raju</a:t>
            </a:r>
          </a:p>
          <a:p>
            <a:pPr lvl="1"/>
            <a:r>
              <a:rPr lang="en-US" dirty="0" smtClean="0"/>
              <a:t>Senior Manager Engineering</a:t>
            </a:r>
          </a:p>
          <a:p>
            <a:r>
              <a:rPr lang="en-US" dirty="0" smtClean="0"/>
              <a:t>Arjun Shantharam</a:t>
            </a:r>
          </a:p>
          <a:p>
            <a:pPr lvl="1"/>
            <a:r>
              <a:rPr lang="en-US" dirty="0" smtClean="0"/>
              <a:t>Principal Engineer</a:t>
            </a:r>
            <a:endParaRPr lang="en-US" dirty="0"/>
          </a:p>
        </p:txBody>
      </p:sp>
    </p:spTree>
    <p:extLst>
      <p:ext uri="{BB962C8B-B14F-4D97-AF65-F5344CB8AC3E}">
        <p14:creationId xmlns:p14="http://schemas.microsoft.com/office/powerpoint/2010/main" val="1354765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Emulex Market Share Leadership</a:t>
            </a:r>
            <a:endParaRPr lang="en-US" dirty="0"/>
          </a:p>
        </p:txBody>
      </p:sp>
      <p:sp>
        <p:nvSpPr>
          <p:cNvPr id="4" name="Rounded Rectangle 3"/>
          <p:cNvSpPr/>
          <p:nvPr/>
        </p:nvSpPr>
        <p:spPr bwMode="invGray">
          <a:xfrm>
            <a:off x="6161210" y="1295401"/>
            <a:ext cx="2731531" cy="4724400"/>
          </a:xfrm>
          <a:prstGeom prst="roundRect">
            <a:avLst>
              <a:gd name="adj" fmla="val 4751"/>
            </a:avLst>
          </a:prstGeom>
          <a:gradFill>
            <a:gsLst>
              <a:gs pos="0">
                <a:srgbClr val="03D4A8"/>
              </a:gs>
              <a:gs pos="25000">
                <a:srgbClr val="21D6E0"/>
              </a:gs>
              <a:gs pos="75000">
                <a:srgbClr val="0087E6"/>
              </a:gs>
              <a:gs pos="100000">
                <a:srgbClr val="005CBF"/>
              </a:gs>
            </a:gsLst>
            <a:lin ang="3600000" scaled="0"/>
          </a:gradFill>
          <a:ln w="12700" cap="flat" cmpd="sng" algn="ctr">
            <a:gradFill>
              <a:gsLst>
                <a:gs pos="0">
                  <a:schemeClr val="accent2">
                    <a:lumMod val="50000"/>
                  </a:schemeClr>
                </a:gs>
                <a:gs pos="100000">
                  <a:schemeClr val="accent2">
                    <a:lumMod val="20000"/>
                    <a:lumOff val="80000"/>
                  </a:schemeClr>
                </a:gs>
              </a:gsLst>
              <a:lin ang="5400000" scaled="0"/>
            </a:gradFill>
            <a:prstDash val="solid"/>
          </a:ln>
          <a:effectLst>
            <a:glow rad="101600">
              <a:schemeClr val="accent2">
                <a:satMod val="175000"/>
                <a:alpha val="40000"/>
              </a:schemeClr>
            </a:glow>
          </a:effectLst>
        </p:spPr>
        <p:txBody>
          <a:bodyPr lIns="91238" tIns="45619" rIns="91238" bIns="45619" anchor="ctr"/>
          <a:lstStyle/>
          <a:p>
            <a:pPr marL="285114" indent="-285114" algn="ctr" fontAlgn="base">
              <a:lnSpc>
                <a:spcPct val="90000"/>
              </a:lnSpc>
              <a:spcBef>
                <a:spcPct val="0"/>
              </a:spcBef>
              <a:spcAft>
                <a:spcPct val="0"/>
              </a:spcAft>
              <a:buClr>
                <a:srgbClr val="C0504D"/>
              </a:buClr>
              <a:buSzPct val="90000"/>
              <a:defRPr/>
            </a:pPr>
            <a:endParaRPr lang="en-US" sz="2800" kern="0" dirty="0">
              <a:solidFill>
                <a:srgbClr val="FFFFFF"/>
              </a:solidFill>
              <a:latin typeface="Arial" pitchFamily="34" charset="0"/>
              <a:cs typeface="Arial" pitchFamily="34" charset="0"/>
            </a:endParaRPr>
          </a:p>
        </p:txBody>
      </p:sp>
      <p:sp>
        <p:nvSpPr>
          <p:cNvPr id="5" name="Rounded Rectangle 4"/>
          <p:cNvSpPr/>
          <p:nvPr/>
        </p:nvSpPr>
        <p:spPr bwMode="invGray">
          <a:xfrm>
            <a:off x="3204950" y="1295401"/>
            <a:ext cx="2731531" cy="4724400"/>
          </a:xfrm>
          <a:prstGeom prst="roundRect">
            <a:avLst>
              <a:gd name="adj" fmla="val 4751"/>
            </a:avLst>
          </a:prstGeom>
          <a:gradFill flip="none" rotWithShape="1">
            <a:gsLst>
              <a:gs pos="0">
                <a:srgbClr val="DDEBCF"/>
              </a:gs>
              <a:gs pos="50000">
                <a:srgbClr val="9CB86E"/>
              </a:gs>
              <a:gs pos="100000">
                <a:srgbClr val="156B13"/>
              </a:gs>
            </a:gsLst>
            <a:lin ang="2700000" scaled="0"/>
            <a:tileRect/>
          </a:gradFill>
          <a:ln w="12700" cap="flat" cmpd="sng" algn="ctr">
            <a:gradFill>
              <a:gsLst>
                <a:gs pos="0">
                  <a:schemeClr val="accent1">
                    <a:lumMod val="50000"/>
                  </a:schemeClr>
                </a:gs>
                <a:gs pos="100000">
                  <a:schemeClr val="accent1">
                    <a:lumMod val="20000"/>
                    <a:lumOff val="80000"/>
                  </a:schemeClr>
                </a:gs>
              </a:gsLst>
              <a:lin ang="5400000" scaled="0"/>
            </a:gradFill>
            <a:prstDash val="solid"/>
          </a:ln>
          <a:effectLst>
            <a:glow rad="101600">
              <a:schemeClr val="accent1">
                <a:satMod val="175000"/>
                <a:alpha val="40000"/>
              </a:schemeClr>
            </a:glow>
          </a:effectLst>
        </p:spPr>
        <p:txBody>
          <a:bodyPr lIns="91238" tIns="45619" rIns="91238" bIns="45619" anchor="ctr"/>
          <a:lstStyle/>
          <a:p>
            <a:pPr marL="285114" indent="-285114" algn="ctr" fontAlgn="base">
              <a:lnSpc>
                <a:spcPct val="90000"/>
              </a:lnSpc>
              <a:spcBef>
                <a:spcPct val="0"/>
              </a:spcBef>
              <a:spcAft>
                <a:spcPct val="0"/>
              </a:spcAft>
              <a:buClr>
                <a:srgbClr val="C0504D"/>
              </a:buClr>
              <a:buSzPct val="90000"/>
              <a:defRPr/>
            </a:pPr>
            <a:endParaRPr lang="en-US" sz="2800" kern="0" dirty="0">
              <a:solidFill>
                <a:srgbClr val="FFFFFF"/>
              </a:solidFill>
              <a:latin typeface="Arial" pitchFamily="34" charset="0"/>
              <a:cs typeface="Arial" pitchFamily="34" charset="0"/>
            </a:endParaRPr>
          </a:p>
        </p:txBody>
      </p:sp>
      <p:sp>
        <p:nvSpPr>
          <p:cNvPr id="6" name="Rounded Rectangle 5"/>
          <p:cNvSpPr/>
          <p:nvPr/>
        </p:nvSpPr>
        <p:spPr bwMode="invGray">
          <a:xfrm>
            <a:off x="248691" y="1295401"/>
            <a:ext cx="2731531" cy="4724400"/>
          </a:xfrm>
          <a:prstGeom prst="roundRect">
            <a:avLst>
              <a:gd name="adj" fmla="val 3667"/>
            </a:avLst>
          </a:prstGeom>
          <a:gradFill>
            <a:gsLst>
              <a:gs pos="23000">
                <a:schemeClr val="tx2">
                  <a:lumMod val="75000"/>
                </a:schemeClr>
              </a:gs>
              <a:gs pos="97000">
                <a:schemeClr val="tx2">
                  <a:lumMod val="50000"/>
                </a:schemeClr>
              </a:gs>
            </a:gsLst>
            <a:lin ang="2400000" scaled="0"/>
          </a:gradFill>
          <a:ln w="12700" cap="flat" cmpd="sng" algn="ctr">
            <a:gradFill>
              <a:gsLst>
                <a:gs pos="0">
                  <a:schemeClr val="tx2">
                    <a:lumMod val="50000"/>
                  </a:schemeClr>
                </a:gs>
                <a:gs pos="100000">
                  <a:schemeClr val="tx2">
                    <a:lumMod val="20000"/>
                    <a:lumOff val="80000"/>
                  </a:schemeClr>
                </a:gs>
              </a:gsLst>
              <a:lin ang="5400000" scaled="0"/>
            </a:gradFill>
            <a:prstDash val="solid"/>
          </a:ln>
          <a:effectLst>
            <a:glow rad="101600">
              <a:schemeClr val="accent3">
                <a:satMod val="175000"/>
                <a:alpha val="40000"/>
              </a:schemeClr>
            </a:glow>
          </a:effectLst>
        </p:spPr>
        <p:txBody>
          <a:bodyPr lIns="91238" tIns="45619" rIns="91238" bIns="45619" anchor="ctr"/>
          <a:lstStyle/>
          <a:p>
            <a:pPr marL="285114" indent="-285114" algn="ctr" fontAlgn="base">
              <a:lnSpc>
                <a:spcPct val="90000"/>
              </a:lnSpc>
              <a:spcBef>
                <a:spcPct val="0"/>
              </a:spcBef>
              <a:spcAft>
                <a:spcPct val="0"/>
              </a:spcAft>
              <a:buClr>
                <a:srgbClr val="C0504D"/>
              </a:buClr>
              <a:buSzPct val="90000"/>
              <a:defRPr/>
            </a:pPr>
            <a:endParaRPr lang="en-US" sz="2800" kern="0" dirty="0">
              <a:solidFill>
                <a:srgbClr val="FFFFFF"/>
              </a:solidFill>
              <a:latin typeface="Arial" pitchFamily="34" charset="0"/>
              <a:cs typeface="Arial" pitchFamily="34" charset="0"/>
            </a:endParaRPr>
          </a:p>
        </p:txBody>
      </p:sp>
      <p:sp>
        <p:nvSpPr>
          <p:cNvPr id="7" name="TextBox 6"/>
          <p:cNvSpPr txBox="1"/>
          <p:nvPr/>
        </p:nvSpPr>
        <p:spPr bwMode="invGray">
          <a:xfrm>
            <a:off x="288806" y="4148559"/>
            <a:ext cx="2675670" cy="1261641"/>
          </a:xfrm>
          <a:prstGeom prst="rect">
            <a:avLst/>
          </a:prstGeom>
          <a:noFill/>
        </p:spPr>
        <p:txBody>
          <a:bodyPr wrap="square" lIns="91238" tIns="45619" rIns="91238" bIns="45619" rtlCol="0">
            <a:noAutofit/>
          </a:bodyPr>
          <a:lstStyle/>
          <a:p>
            <a:pPr marL="171450" indent="-171450">
              <a:spcAft>
                <a:spcPts val="1200"/>
              </a:spcAft>
              <a:buFont typeface="Wingdings" pitchFamily="2" charset="2"/>
              <a:buChar char="§"/>
              <a:defRPr/>
            </a:pPr>
            <a:r>
              <a:rPr lang="en-US" b="1" kern="0" dirty="0" smtClean="0">
                <a:solidFill>
                  <a:srgbClr val="FFFFFF"/>
                </a:solidFill>
                <a:latin typeface="Arial" pitchFamily="34" charset="0"/>
                <a:cs typeface="Arial" pitchFamily="34" charset="0"/>
              </a:rPr>
              <a:t>#2 </a:t>
            </a:r>
            <a:r>
              <a:rPr lang="en-US" kern="0" dirty="0" smtClean="0">
                <a:solidFill>
                  <a:srgbClr val="FFFFFF"/>
                </a:solidFill>
                <a:latin typeface="Arial" pitchFamily="34" charset="0"/>
                <a:cs typeface="Arial" pitchFamily="34" charset="0"/>
              </a:rPr>
              <a:t>in total FC revenue</a:t>
            </a:r>
          </a:p>
          <a:p>
            <a:pPr marL="171450" indent="-171450">
              <a:spcAft>
                <a:spcPts val="1200"/>
              </a:spcAft>
              <a:buFont typeface="Wingdings" pitchFamily="2" charset="2"/>
              <a:buChar char="§"/>
              <a:defRPr/>
            </a:pPr>
            <a:r>
              <a:rPr lang="en-US" b="1" kern="0" dirty="0" smtClean="0">
                <a:solidFill>
                  <a:srgbClr val="FFFFFF"/>
                </a:solidFill>
                <a:latin typeface="Arial" pitchFamily="34" charset="0"/>
                <a:cs typeface="Arial" pitchFamily="34" charset="0"/>
              </a:rPr>
              <a:t>#1 </a:t>
            </a:r>
            <a:r>
              <a:rPr lang="en-US" kern="0" dirty="0" smtClean="0">
                <a:solidFill>
                  <a:srgbClr val="FFFFFF"/>
                </a:solidFill>
                <a:latin typeface="Arial" pitchFamily="34" charset="0"/>
                <a:cs typeface="Arial" pitchFamily="34" charset="0"/>
              </a:rPr>
              <a:t>in 16GFC revenue </a:t>
            </a:r>
          </a:p>
          <a:p>
            <a:pPr marL="342139" indent="-342139">
              <a:spcAft>
                <a:spcPts val="1200"/>
              </a:spcAft>
              <a:buFont typeface="Wingdings" pitchFamily="2" charset="2"/>
              <a:buChar char="§"/>
              <a:defRPr/>
            </a:pPr>
            <a:endParaRPr lang="en-US" kern="0" dirty="0">
              <a:solidFill>
                <a:srgbClr val="FFFFFF"/>
              </a:solidFill>
              <a:latin typeface="Arial" pitchFamily="34" charset="0"/>
              <a:cs typeface="Arial" pitchFamily="34" charset="0"/>
            </a:endParaRPr>
          </a:p>
        </p:txBody>
      </p:sp>
      <p:sp>
        <p:nvSpPr>
          <p:cNvPr id="8" name="Rectangle 28"/>
          <p:cNvSpPr>
            <a:spLocks noChangeArrowheads="1"/>
          </p:cNvSpPr>
          <p:nvPr/>
        </p:nvSpPr>
        <p:spPr bwMode="invGray">
          <a:xfrm>
            <a:off x="3265520" y="1402349"/>
            <a:ext cx="2610391" cy="731520"/>
          </a:xfrm>
          <a:prstGeom prst="rect">
            <a:avLst/>
          </a:prstGeom>
          <a:no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tIns="0" rIns="0" bIns="0" anchor="ctr" anchorCtr="0">
            <a:normAutofit/>
          </a:bodyPr>
          <a:lstStyle/>
          <a:p>
            <a:pPr algn="ctr" eaLnBrk="0" fontAlgn="base" hangingPunct="0">
              <a:spcBef>
                <a:spcPct val="0"/>
              </a:spcBef>
              <a:spcAft>
                <a:spcPct val="0"/>
              </a:spcAft>
              <a:buClr>
                <a:srgbClr val="000000"/>
              </a:buClr>
              <a:buFont typeface="Wingdings" pitchFamily="2" charset="2"/>
              <a:buNone/>
              <a:defRPr/>
            </a:pPr>
            <a:r>
              <a:rPr lang="en-US" sz="2000" b="1" dirty="0" smtClean="0">
                <a:solidFill>
                  <a:srgbClr val="FFFFFF"/>
                </a:solidFill>
                <a:latin typeface="Arial" pitchFamily="34" charset="0"/>
                <a:cs typeface="Arial" pitchFamily="34" charset="0"/>
              </a:rPr>
              <a:t>Ethernet</a:t>
            </a:r>
            <a:r>
              <a:rPr lang="en-US" sz="2000" b="1" baseline="30000" dirty="0" smtClean="0">
                <a:solidFill>
                  <a:srgbClr val="FFFFFF"/>
                </a:solidFill>
                <a:latin typeface="Arial" pitchFamily="34" charset="0"/>
                <a:cs typeface="Arial" pitchFamily="34" charset="0"/>
              </a:rPr>
              <a:t>1</a:t>
            </a:r>
            <a:endParaRPr lang="en-US" sz="2000" b="1" baseline="30000" dirty="0">
              <a:solidFill>
                <a:srgbClr val="FFFFFF"/>
              </a:solidFill>
              <a:latin typeface="Arial" pitchFamily="34" charset="0"/>
              <a:cs typeface="Arial" pitchFamily="34" charset="0"/>
            </a:endParaRPr>
          </a:p>
        </p:txBody>
      </p:sp>
      <p:sp>
        <p:nvSpPr>
          <p:cNvPr id="9" name="Rectangle 28"/>
          <p:cNvSpPr>
            <a:spLocks noChangeArrowheads="1"/>
          </p:cNvSpPr>
          <p:nvPr/>
        </p:nvSpPr>
        <p:spPr bwMode="invGray">
          <a:xfrm>
            <a:off x="309261" y="1402349"/>
            <a:ext cx="2610391" cy="731520"/>
          </a:xfrm>
          <a:prstGeom prst="roundRect">
            <a:avLst>
              <a:gd name="adj" fmla="val 0"/>
            </a:avLst>
          </a:prstGeom>
          <a:no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spcFirstLastPara="1" wrap="square" lIns="0" tIns="0" rIns="0" bIns="0" numCol="1" anchor="ctr" anchorCtr="0">
            <a:normAutofit/>
          </a:bodyPr>
          <a:lstStyle/>
          <a:p>
            <a:pPr algn="ctr" eaLnBrk="0" fontAlgn="base" hangingPunct="0">
              <a:spcBef>
                <a:spcPct val="0"/>
              </a:spcBef>
              <a:spcAft>
                <a:spcPct val="0"/>
              </a:spcAft>
              <a:buClr>
                <a:srgbClr val="000000"/>
              </a:buClr>
              <a:defRPr/>
            </a:pPr>
            <a:r>
              <a:rPr lang="en-US" sz="2000" b="1" dirty="0" err="1" smtClean="0">
                <a:solidFill>
                  <a:srgbClr val="FFFFFF"/>
                </a:solidFill>
                <a:latin typeface="Arial" pitchFamily="34" charset="0"/>
                <a:cs typeface="Arial" pitchFamily="34" charset="0"/>
              </a:rPr>
              <a:t>Fibre</a:t>
            </a:r>
            <a:r>
              <a:rPr lang="en-US" sz="2000" b="1" dirty="0" smtClean="0">
                <a:solidFill>
                  <a:srgbClr val="FFFFFF"/>
                </a:solidFill>
                <a:latin typeface="Arial" pitchFamily="34" charset="0"/>
                <a:cs typeface="Arial" pitchFamily="34" charset="0"/>
              </a:rPr>
              <a:t> Channel</a:t>
            </a:r>
            <a:r>
              <a:rPr lang="en-US" sz="2000" b="1" baseline="30000" dirty="0" smtClean="0">
                <a:solidFill>
                  <a:srgbClr val="FFFFFF"/>
                </a:solidFill>
                <a:latin typeface="Arial" pitchFamily="34" charset="0"/>
                <a:cs typeface="Arial" pitchFamily="34" charset="0"/>
              </a:rPr>
              <a:t>1</a:t>
            </a:r>
            <a:endParaRPr lang="en-US" sz="2000" b="1" baseline="30000" dirty="0">
              <a:solidFill>
                <a:srgbClr val="FFFFFF"/>
              </a:solidFill>
              <a:latin typeface="Arial" pitchFamily="34" charset="0"/>
              <a:cs typeface="Arial" pitchFamily="34" charset="0"/>
            </a:endParaRPr>
          </a:p>
        </p:txBody>
      </p:sp>
      <p:sp>
        <p:nvSpPr>
          <p:cNvPr id="10" name="TextBox 9"/>
          <p:cNvSpPr txBox="1"/>
          <p:nvPr/>
        </p:nvSpPr>
        <p:spPr bwMode="invGray">
          <a:xfrm>
            <a:off x="3252977" y="4148559"/>
            <a:ext cx="2675670" cy="1261641"/>
          </a:xfrm>
          <a:prstGeom prst="rect">
            <a:avLst/>
          </a:prstGeom>
          <a:noFill/>
        </p:spPr>
        <p:txBody>
          <a:bodyPr wrap="square" lIns="91238" tIns="45619" rIns="91238" bIns="45619" rtlCol="0">
            <a:noAutofit/>
          </a:bodyPr>
          <a:lstStyle/>
          <a:p>
            <a:pPr marL="171450" indent="-171450">
              <a:spcAft>
                <a:spcPts val="1200"/>
              </a:spcAft>
              <a:buFont typeface="Wingdings" pitchFamily="2" charset="2"/>
              <a:buChar char="§"/>
              <a:defRPr/>
            </a:pPr>
            <a:r>
              <a:rPr lang="en-US" b="1" kern="0" dirty="0" smtClean="0">
                <a:solidFill>
                  <a:srgbClr val="FFFFFF"/>
                </a:solidFill>
                <a:latin typeface="Arial" pitchFamily="34" charset="0"/>
                <a:cs typeface="Arial" pitchFamily="34" charset="0"/>
              </a:rPr>
              <a:t>#1 </a:t>
            </a:r>
            <a:r>
              <a:rPr lang="en-US" kern="0" dirty="0" smtClean="0">
                <a:solidFill>
                  <a:srgbClr val="FFFFFF"/>
                </a:solidFill>
                <a:latin typeface="Arial" pitchFamily="34" charset="0"/>
                <a:cs typeface="Arial" pitchFamily="34" charset="0"/>
              </a:rPr>
              <a:t>in Total </a:t>
            </a:r>
            <a:r>
              <a:rPr lang="en-US" kern="0" dirty="0" err="1" smtClean="0">
                <a:solidFill>
                  <a:srgbClr val="FFFFFF"/>
                </a:solidFill>
                <a:latin typeface="Arial" pitchFamily="34" charset="0"/>
                <a:cs typeface="Arial" pitchFamily="34" charset="0"/>
              </a:rPr>
              <a:t>FCoE</a:t>
            </a:r>
            <a:r>
              <a:rPr lang="en-US" kern="0" dirty="0" smtClean="0">
                <a:solidFill>
                  <a:srgbClr val="FFFFFF"/>
                </a:solidFill>
                <a:latin typeface="Arial" pitchFamily="34" charset="0"/>
                <a:cs typeface="Arial" pitchFamily="34" charset="0"/>
              </a:rPr>
              <a:t> </a:t>
            </a:r>
          </a:p>
          <a:p>
            <a:pPr marL="171450" indent="-171450">
              <a:spcAft>
                <a:spcPts val="1200"/>
              </a:spcAft>
              <a:buFont typeface="Wingdings" pitchFamily="2" charset="2"/>
              <a:buChar char="§"/>
              <a:defRPr/>
            </a:pPr>
            <a:r>
              <a:rPr lang="en-US" b="1" kern="0" dirty="0" smtClean="0">
                <a:solidFill>
                  <a:srgbClr val="FFFFFF"/>
                </a:solidFill>
                <a:latin typeface="Arial" pitchFamily="34" charset="0"/>
                <a:cs typeface="Arial" pitchFamily="34" charset="0"/>
              </a:rPr>
              <a:t>#</a:t>
            </a:r>
            <a:r>
              <a:rPr lang="en-US" b="1" kern="0" dirty="0">
                <a:solidFill>
                  <a:srgbClr val="FFFFFF"/>
                </a:solidFill>
                <a:latin typeface="Arial" pitchFamily="34" charset="0"/>
                <a:cs typeface="Arial" pitchFamily="34" charset="0"/>
              </a:rPr>
              <a:t>2 </a:t>
            </a:r>
            <a:r>
              <a:rPr lang="en-US" kern="0" dirty="0">
                <a:solidFill>
                  <a:srgbClr val="FFFFFF"/>
                </a:solidFill>
                <a:latin typeface="Arial" pitchFamily="34" charset="0"/>
                <a:cs typeface="Arial" pitchFamily="34" charset="0"/>
              </a:rPr>
              <a:t>in </a:t>
            </a:r>
            <a:r>
              <a:rPr lang="en-US" kern="0" dirty="0" smtClean="0">
                <a:solidFill>
                  <a:srgbClr val="FFFFFF"/>
                </a:solidFill>
                <a:latin typeface="Arial" pitchFamily="34" charset="0"/>
                <a:cs typeface="Arial" pitchFamily="34" charset="0"/>
              </a:rPr>
              <a:t>Total 10GbE Revenue </a:t>
            </a:r>
          </a:p>
        </p:txBody>
      </p:sp>
      <p:pic>
        <p:nvPicPr>
          <p:cNvPr id="11" name="Picture 10" descr="oneconnect_logo_white.gif"/>
          <p:cNvPicPr>
            <a:picLocks noChangeAspect="1"/>
          </p:cNvPicPr>
          <p:nvPr/>
        </p:nvPicPr>
        <p:blipFill>
          <a:blip r:embed="rId2" cstate="screen">
            <a:extLst>
              <a:ext uri="{28A0092B-C50C-407E-A947-70E740481C1C}">
                <a14:useLocalDpi xmlns:a14="http://schemas.microsoft.com/office/drawing/2010/main"/>
              </a:ext>
            </a:extLst>
          </a:blip>
          <a:srcRect b="3264"/>
          <a:stretch>
            <a:fillRect/>
          </a:stretch>
        </p:blipFill>
        <p:spPr bwMode="invGray">
          <a:xfrm>
            <a:off x="3490158" y="2173184"/>
            <a:ext cx="2161114" cy="1503635"/>
          </a:xfrm>
          <a:prstGeom prst="rect">
            <a:avLst/>
          </a:prstGeom>
        </p:spPr>
      </p:pic>
      <p:sp>
        <p:nvSpPr>
          <p:cNvPr id="12" name="Text Box 6"/>
          <p:cNvSpPr txBox="1">
            <a:spLocks noChangeArrowheads="1"/>
          </p:cNvSpPr>
          <p:nvPr/>
        </p:nvSpPr>
        <p:spPr bwMode="invGray">
          <a:xfrm>
            <a:off x="304800" y="6216771"/>
            <a:ext cx="8476311" cy="260229"/>
          </a:xfrm>
          <a:prstGeom prst="rect">
            <a:avLst/>
          </a:prstGeom>
          <a:noFill/>
          <a:ln w="12700" algn="ctr">
            <a:noFill/>
            <a:miter lim="800000"/>
            <a:headEnd/>
            <a:tailEnd/>
          </a:ln>
        </p:spPr>
        <p:txBody>
          <a:bodyPr wrap="square" lIns="0" tIns="44352" rIns="90288" bIns="0">
            <a:spAutoFit/>
          </a:bodyPr>
          <a:lstStyle/>
          <a:p>
            <a:pPr fontAlgn="base">
              <a:spcBef>
                <a:spcPct val="0"/>
              </a:spcBef>
              <a:spcAft>
                <a:spcPct val="0"/>
              </a:spcAft>
            </a:pPr>
            <a:r>
              <a:rPr lang="en-US" sz="700" i="1" dirty="0" smtClean="0">
                <a:solidFill>
                  <a:schemeClr val="accent6"/>
                </a:solidFill>
                <a:latin typeface="Arial" pitchFamily="34" charset="0"/>
                <a:cs typeface="Arial" pitchFamily="34" charset="0"/>
              </a:rPr>
              <a:t>Sources:¹ </a:t>
            </a:r>
            <a:r>
              <a:rPr lang="en-US" sz="700" i="1" dirty="0" err="1" smtClean="0">
                <a:solidFill>
                  <a:schemeClr val="accent6"/>
                </a:solidFill>
                <a:latin typeface="Arial" pitchFamily="34" charset="0"/>
                <a:cs typeface="Arial" pitchFamily="34" charset="0"/>
              </a:rPr>
              <a:t>Crehan</a:t>
            </a:r>
            <a:r>
              <a:rPr lang="en-US" sz="700" i="1" dirty="0" smtClean="0">
                <a:solidFill>
                  <a:schemeClr val="accent6"/>
                </a:solidFill>
                <a:latin typeface="Arial" pitchFamily="34" charset="0"/>
                <a:cs typeface="Arial" pitchFamily="34" charset="0"/>
              </a:rPr>
              <a:t> Research Server-class Adapter and  LOM Market Share Report 1Q2014, May 2014</a:t>
            </a:r>
          </a:p>
          <a:p>
            <a:pPr fontAlgn="base">
              <a:spcBef>
                <a:spcPct val="0"/>
              </a:spcBef>
              <a:spcAft>
                <a:spcPct val="0"/>
              </a:spcAft>
            </a:pPr>
            <a:r>
              <a:rPr lang="en-US" sz="700" i="1" baseline="30000" dirty="0">
                <a:solidFill>
                  <a:schemeClr val="accent6"/>
                </a:solidFill>
                <a:latin typeface="Arial" pitchFamily="34" charset="0"/>
                <a:cs typeface="Arial" pitchFamily="34" charset="0"/>
              </a:rPr>
              <a:t>2</a:t>
            </a:r>
            <a:r>
              <a:rPr lang="en-US" sz="700" i="1" dirty="0" smtClean="0">
                <a:solidFill>
                  <a:schemeClr val="accent6"/>
                </a:solidFill>
                <a:latin typeface="Arial" pitchFamily="34" charset="0"/>
                <a:cs typeface="Arial" pitchFamily="34" charset="0"/>
              </a:rPr>
              <a:t> Frost </a:t>
            </a:r>
            <a:r>
              <a:rPr lang="en-US" sz="700" i="1" dirty="0">
                <a:solidFill>
                  <a:schemeClr val="accent6"/>
                </a:solidFill>
                <a:latin typeface="Arial" pitchFamily="34" charset="0"/>
                <a:cs typeface="Arial" pitchFamily="34" charset="0"/>
              </a:rPr>
              <a:t>&amp; Sullivan Network Recording Market </a:t>
            </a:r>
            <a:r>
              <a:rPr lang="en-US" sz="700" i="1" dirty="0" smtClean="0">
                <a:solidFill>
                  <a:schemeClr val="accent6"/>
                </a:solidFill>
                <a:latin typeface="Arial" pitchFamily="34" charset="0"/>
                <a:cs typeface="Arial" pitchFamily="34" charset="0"/>
              </a:rPr>
              <a:t>Report, June 2013</a:t>
            </a:r>
            <a:endParaRPr lang="en-US" sz="700" i="1" dirty="0">
              <a:solidFill>
                <a:schemeClr val="accent6"/>
              </a:solidFill>
              <a:latin typeface="Arial" pitchFamily="34" charset="0"/>
              <a:cs typeface="Arial" pitchFamily="34" charset="0"/>
            </a:endParaRPr>
          </a:p>
        </p:txBody>
      </p:sp>
      <p:sp>
        <p:nvSpPr>
          <p:cNvPr id="13" name="Rectangle 28"/>
          <p:cNvSpPr>
            <a:spLocks noChangeArrowheads="1"/>
          </p:cNvSpPr>
          <p:nvPr/>
        </p:nvSpPr>
        <p:spPr bwMode="invGray">
          <a:xfrm>
            <a:off x="6221780" y="1402349"/>
            <a:ext cx="2610391" cy="731520"/>
          </a:xfrm>
          <a:prstGeom prst="rect">
            <a:avLst/>
          </a:prstGeom>
          <a:no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tIns="0" rIns="0" bIns="0" anchor="ctr" anchorCtr="0">
            <a:normAutofit/>
          </a:bodyPr>
          <a:lstStyle/>
          <a:p>
            <a:pPr algn="ctr" eaLnBrk="0" fontAlgn="base" hangingPunct="0">
              <a:spcBef>
                <a:spcPct val="0"/>
              </a:spcBef>
              <a:spcAft>
                <a:spcPct val="0"/>
              </a:spcAft>
              <a:buClr>
                <a:srgbClr val="000000"/>
              </a:buClr>
              <a:buFont typeface="Wingdings" pitchFamily="2" charset="2"/>
              <a:buNone/>
              <a:defRPr/>
            </a:pPr>
            <a:r>
              <a:rPr lang="en-US" sz="2000" b="1" dirty="0" smtClean="0">
                <a:solidFill>
                  <a:srgbClr val="FFFFFF"/>
                </a:solidFill>
                <a:latin typeface="Arial" pitchFamily="34" charset="0"/>
                <a:cs typeface="Arial" pitchFamily="34" charset="0"/>
              </a:rPr>
              <a:t>Network </a:t>
            </a:r>
            <a:br>
              <a:rPr lang="en-US" sz="2000" b="1" dirty="0" smtClean="0">
                <a:solidFill>
                  <a:srgbClr val="FFFFFF"/>
                </a:solidFill>
                <a:latin typeface="Arial" pitchFamily="34" charset="0"/>
                <a:cs typeface="Arial" pitchFamily="34" charset="0"/>
              </a:rPr>
            </a:br>
            <a:r>
              <a:rPr lang="en-US" sz="2000" b="1" dirty="0" smtClean="0">
                <a:solidFill>
                  <a:srgbClr val="FFFFFF"/>
                </a:solidFill>
                <a:latin typeface="Arial" pitchFamily="34" charset="0"/>
                <a:cs typeface="Arial" pitchFamily="34" charset="0"/>
              </a:rPr>
              <a:t>Recording</a:t>
            </a:r>
            <a:r>
              <a:rPr lang="en-US" sz="2000" b="1" baseline="30000" dirty="0" smtClean="0">
                <a:solidFill>
                  <a:srgbClr val="FFFFFF"/>
                </a:solidFill>
                <a:latin typeface="Arial" pitchFamily="34" charset="0"/>
                <a:cs typeface="Arial" pitchFamily="34" charset="0"/>
              </a:rPr>
              <a:t>2</a:t>
            </a:r>
            <a:endParaRPr lang="en-US" sz="800" b="1" baseline="30000" dirty="0">
              <a:solidFill>
                <a:srgbClr val="FFFFFF"/>
              </a:solidFill>
              <a:latin typeface="Arial" pitchFamily="34" charset="0"/>
              <a:cs typeface="Arial" pitchFamily="34" charset="0"/>
            </a:endParaRPr>
          </a:p>
        </p:txBody>
      </p:sp>
      <p:sp>
        <p:nvSpPr>
          <p:cNvPr id="14" name="TextBox 13"/>
          <p:cNvSpPr txBox="1"/>
          <p:nvPr/>
        </p:nvSpPr>
        <p:spPr bwMode="invGray">
          <a:xfrm>
            <a:off x="6201325" y="4148559"/>
            <a:ext cx="2675670" cy="1261641"/>
          </a:xfrm>
          <a:prstGeom prst="rect">
            <a:avLst/>
          </a:prstGeom>
          <a:noFill/>
        </p:spPr>
        <p:txBody>
          <a:bodyPr wrap="square" lIns="91238" tIns="45619" rIns="91238" bIns="45619" rtlCol="0">
            <a:noAutofit/>
          </a:bodyPr>
          <a:lstStyle/>
          <a:p>
            <a:pPr marL="171450" indent="-171450">
              <a:spcAft>
                <a:spcPts val="1200"/>
              </a:spcAft>
              <a:buFont typeface="Wingdings" pitchFamily="2" charset="2"/>
              <a:buChar char="§"/>
              <a:defRPr/>
            </a:pPr>
            <a:r>
              <a:rPr lang="en-US" b="1" kern="0" dirty="0" smtClean="0">
                <a:solidFill>
                  <a:srgbClr val="FFFFFF"/>
                </a:solidFill>
                <a:latin typeface="Arial" pitchFamily="34" charset="0"/>
                <a:cs typeface="Arial" pitchFamily="34" charset="0"/>
              </a:rPr>
              <a:t>#2 </a:t>
            </a:r>
            <a:r>
              <a:rPr lang="en-US" kern="0" dirty="0" smtClean="0">
                <a:solidFill>
                  <a:srgbClr val="FFFFFF"/>
                </a:solidFill>
                <a:latin typeface="Arial" pitchFamily="34" charset="0"/>
                <a:cs typeface="Arial" pitchFamily="34" charset="0"/>
              </a:rPr>
              <a:t>in 10Gb Network Recording</a:t>
            </a:r>
            <a:endParaRPr lang="en-US" b="1" kern="0" dirty="0" smtClean="0">
              <a:solidFill>
                <a:srgbClr val="FFFFFF"/>
              </a:solidFill>
              <a:latin typeface="Arial" pitchFamily="34" charset="0"/>
              <a:cs typeface="Arial" pitchFamily="34" charset="0"/>
            </a:endParaRPr>
          </a:p>
          <a:p>
            <a:pPr marL="171450" indent="-171450">
              <a:spcAft>
                <a:spcPts val="1200"/>
              </a:spcAft>
              <a:buFont typeface="Wingdings" pitchFamily="2" charset="2"/>
              <a:buChar char="§"/>
              <a:defRPr/>
            </a:pPr>
            <a:r>
              <a:rPr lang="en-US" b="1" kern="0" dirty="0" smtClean="0">
                <a:solidFill>
                  <a:srgbClr val="FFFFFF"/>
                </a:solidFill>
                <a:latin typeface="Arial" pitchFamily="34" charset="0"/>
                <a:cs typeface="Arial" pitchFamily="34" charset="0"/>
              </a:rPr>
              <a:t>#1 </a:t>
            </a:r>
            <a:r>
              <a:rPr lang="en-US" kern="0" dirty="0" smtClean="0">
                <a:solidFill>
                  <a:srgbClr val="FFFFFF"/>
                </a:solidFill>
                <a:latin typeface="Arial" pitchFamily="34" charset="0"/>
                <a:cs typeface="Arial" pitchFamily="34" charset="0"/>
              </a:rPr>
              <a:t>in 40/100 Network Recording</a:t>
            </a:r>
          </a:p>
        </p:txBody>
      </p:sp>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909545" y="2057400"/>
            <a:ext cx="1409823" cy="1586962"/>
          </a:xfrm>
          <a:prstGeom prst="rect">
            <a:avLst/>
          </a:prstGeom>
        </p:spPr>
      </p:pic>
      <p:pic>
        <p:nvPicPr>
          <p:cNvPr id="16" name="Picture 6" descr="C:\TEMP\wz2970\endace_EMULEX_VERT_white-png\endace_EMULEX_VERT_white75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1381" y="2044774"/>
            <a:ext cx="1438219" cy="191762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bwMode="invGray">
          <a:xfrm>
            <a:off x="0" y="1452925"/>
            <a:ext cx="9144000" cy="680675"/>
          </a:xfrm>
          <a:prstGeom prst="rect">
            <a:avLst/>
          </a:prstGeom>
          <a:solidFill>
            <a:srgbClr val="1C1C1C">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p>
        </p:txBody>
      </p:sp>
    </p:spTree>
    <p:extLst>
      <p:ext uri="{BB962C8B-B14F-4D97-AF65-F5344CB8AC3E}">
        <p14:creationId xmlns:p14="http://schemas.microsoft.com/office/powerpoint/2010/main" val="172124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Emulex Market Share Leadership</a:t>
            </a:r>
            <a:endParaRPr lang="en-US" dirty="0"/>
          </a:p>
        </p:txBody>
      </p:sp>
      <p:sp>
        <p:nvSpPr>
          <p:cNvPr id="4" name="Round Same Side Corner Rectangle 3"/>
          <p:cNvSpPr/>
          <p:nvPr/>
        </p:nvSpPr>
        <p:spPr>
          <a:xfrm>
            <a:off x="350155" y="1371601"/>
            <a:ext cx="8260445" cy="4800600"/>
          </a:xfrm>
          <a:prstGeom prst="round2SameRect">
            <a:avLst>
              <a:gd name="adj1" fmla="val 3126"/>
              <a:gd name="adj2" fmla="val 0"/>
            </a:avLst>
          </a:prstGeom>
          <a:gradFill>
            <a:gsLst>
              <a:gs pos="0">
                <a:schemeClr val="tx2">
                  <a:alpha val="65000"/>
                </a:schemeClr>
              </a:gs>
              <a:gs pos="100000">
                <a:schemeClr val="bg1">
                  <a:alpha val="0"/>
                </a:schemeClr>
              </a:gs>
            </a:gsLst>
            <a:lin ang="5400000" scaled="0"/>
          </a:gradFill>
          <a:ln w="12700">
            <a:gradFill>
              <a:gsLst>
                <a:gs pos="0">
                  <a:schemeClr val="bg1"/>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ound Same Side Corner Rectangle 4"/>
          <p:cNvSpPr/>
          <p:nvPr/>
        </p:nvSpPr>
        <p:spPr bwMode="ltGray">
          <a:xfrm>
            <a:off x="437037" y="1532962"/>
            <a:ext cx="8095615" cy="4800600"/>
          </a:xfrm>
          <a:prstGeom prst="round2SameRect">
            <a:avLst>
              <a:gd name="adj1" fmla="val 3126"/>
              <a:gd name="adj2" fmla="val 0"/>
            </a:avLst>
          </a:prstGeom>
          <a:gradFill>
            <a:gsLst>
              <a:gs pos="57000">
                <a:schemeClr val="tx1">
                  <a:alpha val="52000"/>
                </a:schemeClr>
              </a:gs>
              <a:gs pos="100000">
                <a:schemeClr val="bg1">
                  <a:alpha val="0"/>
                </a:schemeClr>
              </a:gs>
            </a:gsLst>
            <a:lin ang="5400000" scaled="0"/>
          </a:gradFill>
          <a:ln w="12700">
            <a:gradFill>
              <a:gsLst>
                <a:gs pos="0">
                  <a:schemeClr val="bg1"/>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25" descr="C:\Documents and Settings\rhidalgo\Desktop\LSI_Logo_2007.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a:fillRect/>
          </a:stretch>
        </p:blipFill>
        <p:spPr bwMode="auto">
          <a:xfrm>
            <a:off x="3562890" y="3581924"/>
            <a:ext cx="894285" cy="332953"/>
          </a:xfrm>
          <a:prstGeom prst="rect">
            <a:avLst/>
          </a:prstGeom>
          <a:noFill/>
          <a:ln w="9525">
            <a:noFill/>
            <a:miter lim="800000"/>
            <a:headEnd/>
            <a:tailEnd/>
          </a:ln>
        </p:spPr>
      </p:pic>
      <p:pic>
        <p:nvPicPr>
          <p:cNvPr id="7" name="Picture 1" descr="black"/>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346234" y="1774642"/>
            <a:ext cx="638790" cy="638790"/>
          </a:xfrm>
          <a:prstGeom prst="rect">
            <a:avLst/>
          </a:prstGeom>
          <a:noFill/>
          <a:ln w="9525">
            <a:noFill/>
            <a:miter lim="800000"/>
            <a:headEnd/>
            <a:tailEnd/>
          </a:ln>
        </p:spPr>
      </p:pic>
      <p:pic>
        <p:nvPicPr>
          <p:cNvPr id="8" name="Picture 7"/>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3628910" y="1940337"/>
            <a:ext cx="769034" cy="324435"/>
          </a:xfrm>
          <a:prstGeom prst="rect">
            <a:avLst/>
          </a:prstGeom>
          <a:noFill/>
          <a:ln w="9525">
            <a:noFill/>
            <a:miter lim="800000"/>
            <a:headEnd/>
            <a:tailEnd/>
          </a:ln>
          <a:effectLst/>
        </p:spPr>
      </p:pic>
      <p:pic>
        <p:nvPicPr>
          <p:cNvPr id="9" name="Picture 19" descr="Xyratex">
            <a:hlinkClick r:id="rId7"/>
          </p:cNvPr>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3005152" y="5310885"/>
            <a:ext cx="1245627" cy="207513"/>
          </a:xfrm>
          <a:prstGeom prst="rect">
            <a:avLst/>
          </a:prstGeom>
          <a:noFill/>
        </p:spPr>
      </p:pic>
      <p:pic>
        <p:nvPicPr>
          <p:cNvPr id="10" name="Picture 13" descr="Quantum"/>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499718" y="4551787"/>
            <a:ext cx="1014135" cy="155149"/>
          </a:xfrm>
          <a:prstGeom prst="rect">
            <a:avLst/>
          </a:prstGeom>
          <a:noFill/>
          <a:ln w="9525">
            <a:noFill/>
            <a:miter lim="800000"/>
            <a:headEnd/>
            <a:tailEnd/>
          </a:ln>
        </p:spPr>
      </p:pic>
      <p:pic>
        <p:nvPicPr>
          <p:cNvPr id="11" name="Picture 17" descr="SGI"/>
          <p:cNvPicPr>
            <a:picLocks noChangeAspect="1" noChangeArrowheads="1"/>
          </p:cNvPicPr>
          <p:nvPr/>
        </p:nvPicPr>
        <p:blipFill>
          <a:blip r:embed="rId10" cstate="screen">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a:ext>
            </a:extLst>
          </a:blip>
          <a:srcRect/>
          <a:stretch>
            <a:fillRect/>
          </a:stretch>
        </p:blipFill>
        <p:spPr bwMode="auto">
          <a:xfrm>
            <a:off x="1151264" y="4438816"/>
            <a:ext cx="460654" cy="369475"/>
          </a:xfrm>
          <a:prstGeom prst="rect">
            <a:avLst/>
          </a:prstGeom>
          <a:noFill/>
          <a:ln w="9525">
            <a:noFill/>
            <a:miter lim="800000"/>
            <a:headEnd/>
            <a:tailEnd/>
          </a:ln>
        </p:spPr>
      </p:pic>
      <p:pic>
        <p:nvPicPr>
          <p:cNvPr id="12" name="Picture 15" descr="Fujitsu"/>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607719" y="1930528"/>
            <a:ext cx="715865" cy="343048"/>
          </a:xfrm>
          <a:prstGeom prst="rect">
            <a:avLst/>
          </a:prstGeom>
          <a:noFill/>
          <a:ln w="9525">
            <a:noFill/>
            <a:miter lim="800000"/>
            <a:headEnd/>
            <a:tailEnd/>
          </a:ln>
        </p:spPr>
      </p:pic>
      <p:pic>
        <p:nvPicPr>
          <p:cNvPr id="13" name="Picture 14" descr="NEC"/>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2295923" y="2862538"/>
            <a:ext cx="744273" cy="199643"/>
          </a:xfrm>
          <a:prstGeom prst="rect">
            <a:avLst/>
          </a:prstGeom>
          <a:noFill/>
          <a:ln w="9525">
            <a:noFill/>
            <a:miter lim="800000"/>
            <a:headEnd/>
            <a:tailEnd/>
          </a:ln>
        </p:spPr>
      </p:pic>
      <p:pic>
        <p:nvPicPr>
          <p:cNvPr id="14" name="Picture 24">
            <a:hlinkClick r:id="rId14"/>
          </p:cNvPr>
          <p:cNvPicPr>
            <a:picLocks noChangeAspect="1" noChangeArrowheads="1"/>
          </p:cNvPicPr>
          <p:nvPr/>
        </p:nvPicPr>
        <p:blipFill>
          <a:blip r:embed="rId15" cstate="screen">
            <a:extLst>
              <a:ext uri="{28A0092B-C50C-407E-A947-70E740481C1C}">
                <a14:useLocalDpi xmlns:a14="http://schemas.microsoft.com/office/drawing/2010/main"/>
              </a:ext>
            </a:extLst>
          </a:blip>
          <a:stretch>
            <a:fillRect/>
          </a:stretch>
        </p:blipFill>
        <p:spPr bwMode="auto">
          <a:xfrm>
            <a:off x="4861442" y="3560488"/>
            <a:ext cx="1011952" cy="373620"/>
          </a:xfrm>
          <a:prstGeom prst="rect">
            <a:avLst/>
          </a:prstGeom>
          <a:noFill/>
        </p:spPr>
      </p:pic>
      <p:pic>
        <p:nvPicPr>
          <p:cNvPr id="15" name="Picture 5"/>
          <p:cNvPicPr>
            <a:picLocks noChangeAspect="1" noChangeArrowheads="1"/>
          </p:cNvPicPr>
          <p:nvPr/>
        </p:nvPicPr>
        <p:blipFill>
          <a:blip r:embed="rId16" cstate="screen">
            <a:extLst>
              <a:ext uri="{28A0092B-C50C-407E-A947-70E740481C1C}">
                <a14:useLocalDpi xmlns:a14="http://schemas.microsoft.com/office/drawing/2010/main"/>
              </a:ext>
            </a:extLst>
          </a:blip>
          <a:stretch>
            <a:fillRect/>
          </a:stretch>
        </p:blipFill>
        <p:spPr bwMode="auto">
          <a:xfrm>
            <a:off x="6309465" y="2767852"/>
            <a:ext cx="708545" cy="379279"/>
          </a:xfrm>
          <a:prstGeom prst="rect">
            <a:avLst/>
          </a:prstGeom>
          <a:noFill/>
        </p:spPr>
      </p:pic>
      <p:pic>
        <p:nvPicPr>
          <p:cNvPr id="16" name="Picture 9"/>
          <p:cNvPicPr>
            <a:picLocks noChangeAspect="1" noChangeArrowheads="1"/>
          </p:cNvPicPr>
          <p:nvPr/>
        </p:nvPicPr>
        <p:blipFill>
          <a:blip r:embed="rId17" cstate="screen">
            <a:extLst>
              <a:ext uri="{28A0092B-C50C-407E-A947-70E740481C1C}">
                <a14:useLocalDpi xmlns:a14="http://schemas.microsoft.com/office/drawing/2010/main"/>
              </a:ext>
            </a:extLst>
          </a:blip>
          <a:stretch>
            <a:fillRect/>
          </a:stretch>
        </p:blipFill>
        <p:spPr bwMode="auto">
          <a:xfrm>
            <a:off x="3592391" y="2765081"/>
            <a:ext cx="838320" cy="384536"/>
          </a:xfrm>
          <a:prstGeom prst="rect">
            <a:avLst/>
          </a:prstGeom>
          <a:noFill/>
        </p:spPr>
      </p:pic>
      <p:pic>
        <p:nvPicPr>
          <p:cNvPr id="17" name="Picture 15"/>
          <p:cNvPicPr>
            <a:picLocks noChangeAspect="1" noChangeArrowheads="1"/>
          </p:cNvPicPr>
          <p:nvPr/>
        </p:nvPicPr>
        <p:blipFill rotWithShape="1">
          <a:blip r:embed="rId18" cstate="screen">
            <a:clrChange>
              <a:clrFrom>
                <a:srgbClr val="000000"/>
              </a:clrFrom>
              <a:clrTo>
                <a:srgbClr val="000000">
                  <a:alpha val="0"/>
                </a:srgbClr>
              </a:clrTo>
            </a:clrChange>
            <a:extLst>
              <a:ext uri="{28A0092B-C50C-407E-A947-70E740481C1C}">
                <a14:useLocalDpi xmlns:a14="http://schemas.microsoft.com/office/drawing/2010/main"/>
              </a:ext>
            </a:extLst>
          </a:blip>
          <a:srcRect l="7489" t="1" r="6829" b="10864"/>
          <a:stretch/>
        </p:blipFill>
        <p:spPr bwMode="auto">
          <a:xfrm>
            <a:off x="2261397" y="3628887"/>
            <a:ext cx="809775" cy="243858"/>
          </a:xfrm>
          <a:prstGeom prst="rect">
            <a:avLst/>
          </a:prstGeom>
          <a:noFill/>
        </p:spPr>
      </p:pic>
      <p:pic>
        <p:nvPicPr>
          <p:cNvPr id="18" name="Picture 17"/>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a:stretch/>
        </p:blipFill>
        <p:spPr bwMode="auto">
          <a:xfrm>
            <a:off x="7359503" y="2878461"/>
            <a:ext cx="1186773" cy="169435"/>
          </a:xfrm>
          <a:prstGeom prst="rect">
            <a:avLst/>
          </a:prstGeom>
          <a:noFill/>
        </p:spPr>
      </p:pic>
      <p:pic>
        <p:nvPicPr>
          <p:cNvPr id="19" name="Picture 19" descr="http://www.liliputing.com/wp-content/uploads/2008/09/quanta-logo.jpg"/>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7581888" y="3465276"/>
            <a:ext cx="764870" cy="554253"/>
          </a:xfrm>
          <a:prstGeom prst="roundRect">
            <a:avLst>
              <a:gd name="adj" fmla="val 14573"/>
            </a:avLst>
          </a:prstGeom>
          <a:solidFill>
            <a:srgbClr val="FFFFFF">
              <a:shade val="85000"/>
            </a:srgbClr>
          </a:solidFill>
          <a:ln>
            <a:noFill/>
          </a:ln>
          <a:effectLst/>
        </p:spPr>
      </p:pic>
      <p:pic>
        <p:nvPicPr>
          <p:cNvPr id="20" name="Picture 21"/>
          <p:cNvPicPr>
            <a:picLocks noChangeAspect="1" noChangeArrowheads="1"/>
          </p:cNvPicPr>
          <p:nvPr/>
        </p:nvPicPr>
        <p:blipFill>
          <a:blip r:embed="rId21" cstate="screen">
            <a:extLst>
              <a:ext uri="{BEBA8EAE-BF5A-486C-A8C5-ECC9F3942E4B}">
                <a14:imgProps xmlns:a14="http://schemas.microsoft.com/office/drawing/2010/main">
                  <a14:imgLayer r:embed="rId22">
                    <a14:imgEffect>
                      <a14:brightnessContrast bright="100000" contrast="100000"/>
                    </a14:imgEffect>
                  </a14:imgLayer>
                </a14:imgProps>
              </a:ext>
              <a:ext uri="{28A0092B-C50C-407E-A947-70E740481C1C}">
                <a14:useLocalDpi xmlns:a14="http://schemas.microsoft.com/office/drawing/2010/main"/>
              </a:ext>
            </a:extLst>
          </a:blip>
          <a:stretch>
            <a:fillRect/>
          </a:stretch>
        </p:blipFill>
        <p:spPr bwMode="auto">
          <a:xfrm>
            <a:off x="6255197" y="3673140"/>
            <a:ext cx="811501" cy="159902"/>
          </a:xfrm>
          <a:prstGeom prst="rect">
            <a:avLst/>
          </a:prstGeom>
          <a:noFill/>
        </p:spPr>
      </p:pic>
      <p:pic>
        <p:nvPicPr>
          <p:cNvPr id="21" name="Picture 23"/>
          <p:cNvPicPr>
            <a:picLocks noChangeAspect="1" noChangeArrowheads="1"/>
          </p:cNvPicPr>
          <p:nvPr/>
        </p:nvPicPr>
        <p:blipFill>
          <a:blip r:embed="rId23" cstate="screen">
            <a:extLst>
              <a:ext uri="{28A0092B-C50C-407E-A947-70E740481C1C}">
                <a14:useLocalDpi xmlns:a14="http://schemas.microsoft.com/office/drawing/2010/main"/>
              </a:ext>
            </a:extLst>
          </a:blip>
          <a:stretch>
            <a:fillRect/>
          </a:stretch>
        </p:blipFill>
        <p:spPr bwMode="auto">
          <a:xfrm>
            <a:off x="5018851" y="2720048"/>
            <a:ext cx="713321" cy="469972"/>
          </a:xfrm>
          <a:prstGeom prst="rect">
            <a:avLst/>
          </a:prstGeom>
          <a:noFill/>
        </p:spPr>
      </p:pic>
      <p:pic>
        <p:nvPicPr>
          <p:cNvPr id="22" name="Picture 21" descr="Sun.Logo.png"/>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935949" y="2737521"/>
            <a:ext cx="869144" cy="436823"/>
          </a:xfrm>
          <a:prstGeom prst="rect">
            <a:avLst/>
          </a:prstGeom>
        </p:spPr>
      </p:pic>
      <p:pic>
        <p:nvPicPr>
          <p:cNvPr id="23" name="Picture 22"/>
          <p:cNvPicPr>
            <a:picLocks noChangeAspect="1"/>
          </p:cNvPicPr>
          <p:nvPr/>
        </p:nvPicPr>
        <p:blipFill>
          <a:blip r:embed="rId25" cstate="screen">
            <a:extLst>
              <a:ext uri="{BEBA8EAE-BF5A-486C-A8C5-ECC9F3942E4B}">
                <a14:imgProps xmlns:a14="http://schemas.microsoft.com/office/drawing/2010/main">
                  <a14:imgLayer r:embed="rId26">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858240" y="3670350"/>
            <a:ext cx="1016571" cy="165192"/>
          </a:xfrm>
          <a:prstGeom prst="rect">
            <a:avLst/>
          </a:prstGeom>
        </p:spPr>
      </p:pic>
      <p:pic>
        <p:nvPicPr>
          <p:cNvPr id="24" name="Picture 23"/>
          <p:cNvPicPr>
            <a:picLocks noChangeAspect="1"/>
          </p:cNvPicPr>
          <p:nvPr/>
        </p:nvPicPr>
        <p:blipFill>
          <a:blip r:embed="rId27" cstate="screen">
            <a:extLst>
              <a:ext uri="{BEBA8EAE-BF5A-486C-A8C5-ECC9F3942E4B}">
                <a14:imgProps xmlns:a14="http://schemas.microsoft.com/office/drawing/2010/main">
                  <a14:imgLayer r:embed="rId28">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904919" y="5221772"/>
            <a:ext cx="1072533" cy="376578"/>
          </a:xfrm>
          <a:prstGeom prst="rect">
            <a:avLst/>
          </a:prstGeom>
        </p:spPr>
      </p:pic>
      <p:pic>
        <p:nvPicPr>
          <p:cNvPr id="25" name="Picture 24"/>
          <p:cNvPicPr>
            <a:picLocks noChangeAspect="1"/>
          </p:cNvPicPr>
          <p:nvPr/>
        </p:nvPicPr>
        <p:blipFill>
          <a:blip r:embed="rId29" cstate="print">
            <a:extLst>
              <a:ext uri="{28A0092B-C50C-407E-A947-70E740481C1C}">
                <a14:useLocalDpi xmlns:a14="http://schemas.microsoft.com/office/drawing/2010/main"/>
              </a:ext>
            </a:extLst>
          </a:blip>
          <a:stretch>
            <a:fillRect/>
          </a:stretch>
        </p:blipFill>
        <p:spPr>
          <a:xfrm>
            <a:off x="7458119" y="5229765"/>
            <a:ext cx="1120375" cy="361411"/>
          </a:xfrm>
          <a:prstGeom prst="rect">
            <a:avLst/>
          </a:prstGeom>
        </p:spPr>
      </p:pic>
      <p:pic>
        <p:nvPicPr>
          <p:cNvPr id="26" name="Picture 25"/>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2209087" y="4521346"/>
            <a:ext cx="909015" cy="212901"/>
          </a:xfrm>
          <a:prstGeom prst="rect">
            <a:avLst/>
          </a:prstGeom>
        </p:spPr>
      </p:pic>
      <p:pic>
        <p:nvPicPr>
          <p:cNvPr id="27" name="Picture 8"/>
          <p:cNvPicPr>
            <a:picLocks noChangeAspect="1" noChangeArrowheads="1"/>
          </p:cNvPicPr>
          <p:nvPr/>
        </p:nvPicPr>
        <p:blipFill>
          <a:blip r:embed="rId31" cstate="screen">
            <a:extLst>
              <a:ext uri="{28A0092B-C50C-407E-A947-70E740481C1C}">
                <a14:useLocalDpi xmlns:a14="http://schemas.microsoft.com/office/drawing/2010/main"/>
              </a:ext>
            </a:extLst>
          </a:blip>
          <a:stretch>
            <a:fillRect/>
          </a:stretch>
        </p:blipFill>
        <p:spPr bwMode="auto">
          <a:xfrm>
            <a:off x="5287860" y="5321865"/>
            <a:ext cx="1138959" cy="1866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p:cNvPicPr>
            <a:picLocks noChangeAspect="1" noChangeArrowheads="1"/>
          </p:cNvPicPr>
          <p:nvPr/>
        </p:nvPicPr>
        <p:blipFill>
          <a:blip r:embed="rId32" cstate="screen">
            <a:extLst>
              <a:ext uri="{28A0092B-C50C-407E-A947-70E740481C1C}">
                <a14:useLocalDpi xmlns:a14="http://schemas.microsoft.com/office/drawing/2010/main"/>
              </a:ext>
            </a:extLst>
          </a:blip>
          <a:stretch>
            <a:fillRect/>
          </a:stretch>
        </p:blipFill>
        <p:spPr bwMode="auto">
          <a:xfrm>
            <a:off x="6377757" y="4328384"/>
            <a:ext cx="578983" cy="5789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p:cNvPicPr>
            <a:picLocks noChangeAspect="1" noChangeArrowheads="1"/>
          </p:cNvPicPr>
          <p:nvPr/>
        </p:nvPicPr>
        <p:blipFill>
          <a:blip r:embed="rId33" cstate="screen">
            <a:extLst>
              <a:ext uri="{28A0092B-C50C-407E-A947-70E740481C1C}">
                <a14:useLocalDpi xmlns:a14="http://schemas.microsoft.com/office/drawing/2010/main"/>
              </a:ext>
            </a:extLst>
          </a:blip>
          <a:stretch>
            <a:fillRect/>
          </a:stretch>
        </p:blipFill>
        <p:spPr bwMode="auto">
          <a:xfrm>
            <a:off x="7610340" y="4507313"/>
            <a:ext cx="710894" cy="23952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https://encrypted-tbn2.gstatic.com/images?q=tbn:ANd9GcRMLkJVn7Np-alPmIJLBqYATRCraP4oRSNA8JHwfz5HOdm64kRWEA"/>
          <p:cNvPicPr>
            <a:picLocks noChangeAspect="1" noChangeArrowheads="1"/>
          </p:cNvPicPr>
          <p:nvPr/>
        </p:nvPicPr>
        <p:blipFill>
          <a:blip r:embed="rId34" cstate="screen">
            <a:extLst>
              <a:ext uri="{28A0092B-C50C-407E-A947-70E740481C1C}">
                <a14:useLocalDpi xmlns:a14="http://schemas.microsoft.com/office/drawing/2010/main"/>
              </a:ext>
            </a:extLst>
          </a:blip>
          <a:srcRect/>
          <a:stretch>
            <a:fillRect/>
          </a:stretch>
        </p:blipFill>
        <p:spPr bwMode="auto">
          <a:xfrm>
            <a:off x="4884705" y="4429511"/>
            <a:ext cx="967819" cy="387128"/>
          </a:xfrm>
          <a:prstGeom prst="roundRect">
            <a:avLst>
              <a:gd name="adj" fmla="val 14573"/>
            </a:avLst>
          </a:prstGeom>
          <a:solidFill>
            <a:srgbClr val="FFFFFF">
              <a:shade val="85000"/>
            </a:srgbClr>
          </a:solidFill>
          <a:ln>
            <a:noFill/>
          </a:ln>
          <a:effectLst/>
          <a:extLst/>
        </p:spPr>
      </p:pic>
      <p:pic>
        <p:nvPicPr>
          <p:cNvPr id="31" name="Picture 20" descr="net apps"/>
          <p:cNvPicPr>
            <a:picLocks noChangeAspect="1" noChangeArrowheads="1"/>
          </p:cNvPicPr>
          <p:nvPr/>
        </p:nvPicPr>
        <p:blipFill rotWithShape="1">
          <a:blip r:embed="rId35" cstate="screen">
            <a:extLst>
              <a:ext uri="{28A0092B-C50C-407E-A947-70E740481C1C}">
                <a14:useLocalDpi xmlns:a14="http://schemas.microsoft.com/office/drawing/2010/main"/>
              </a:ext>
            </a:extLst>
          </a:blip>
          <a:srcRect/>
          <a:stretch/>
        </p:blipFill>
        <p:spPr bwMode="auto">
          <a:xfrm>
            <a:off x="1106391" y="1781570"/>
            <a:ext cx="535798" cy="477688"/>
          </a:xfrm>
          <a:prstGeom prst="rect">
            <a:avLst/>
          </a:prstGeom>
          <a:noFill/>
          <a:ln w="9525">
            <a:noFill/>
            <a:miter lim="800000"/>
            <a:headEnd/>
            <a:tailEnd/>
          </a:ln>
        </p:spPr>
      </p:pic>
      <p:pic>
        <p:nvPicPr>
          <p:cNvPr id="32" name="Picture 31"/>
          <p:cNvPicPr>
            <a:picLocks noChangeAspect="1"/>
          </p:cNvPicPr>
          <p:nvPr/>
        </p:nvPicPr>
        <p:blipFill>
          <a:blip r:embed="rId36" cstate="print">
            <a:extLst>
              <a:ext uri="{28A0092B-C50C-407E-A947-70E740481C1C}">
                <a14:useLocalDpi xmlns:a14="http://schemas.microsoft.com/office/drawing/2010/main"/>
              </a:ext>
            </a:extLst>
          </a:blip>
          <a:stretch>
            <a:fillRect/>
          </a:stretch>
        </p:blipFill>
        <p:spPr>
          <a:xfrm>
            <a:off x="2233681" y="1963620"/>
            <a:ext cx="862357" cy="280266"/>
          </a:xfrm>
          <a:prstGeom prst="rect">
            <a:avLst/>
          </a:prstGeom>
        </p:spPr>
      </p:pic>
      <p:pic>
        <p:nvPicPr>
          <p:cNvPr id="33" name="Picture 32" descr="transparent%20bkgrd[1].gif"/>
          <p:cNvPicPr>
            <a:picLocks noChangeAspect="1"/>
          </p:cNvPicPr>
          <p:nvPr/>
        </p:nvPicPr>
        <p:blipFill>
          <a:blip r:embed="rId37" cstate="screen">
            <a:clrChange>
              <a:clrFrom>
                <a:srgbClr val="FFFFFF"/>
              </a:clrFrom>
              <a:clrTo>
                <a:srgbClr val="FFFFFF">
                  <a:alpha val="0"/>
                </a:srgbClr>
              </a:clrTo>
            </a:clrChange>
            <a:lum bright="100000"/>
            <a:extLst>
              <a:ext uri="{28A0092B-C50C-407E-A947-70E740481C1C}">
                <a14:useLocalDpi xmlns:a14="http://schemas.microsoft.com/office/drawing/2010/main"/>
              </a:ext>
            </a:extLst>
          </a:blip>
          <a:stretch>
            <a:fillRect/>
          </a:stretch>
        </p:blipFill>
        <p:spPr>
          <a:xfrm>
            <a:off x="4943519" y="1786048"/>
            <a:ext cx="837293" cy="627970"/>
          </a:xfrm>
          <a:prstGeom prst="rect">
            <a:avLst/>
          </a:prstGeom>
        </p:spPr>
      </p:pic>
      <p:sp>
        <p:nvSpPr>
          <p:cNvPr id="34" name="TextBox 33"/>
          <p:cNvSpPr txBox="1"/>
          <p:nvPr/>
        </p:nvSpPr>
        <p:spPr>
          <a:xfrm>
            <a:off x="819194" y="2228850"/>
            <a:ext cx="1084234" cy="307777"/>
          </a:xfrm>
          <a:prstGeom prst="rect">
            <a:avLst/>
          </a:prstGeom>
          <a:noFill/>
        </p:spPr>
        <p:txBody>
          <a:bodyPr wrap="square" rtlCol="0">
            <a:spAutoFit/>
          </a:bodyPr>
          <a:lstStyle/>
          <a:p>
            <a:pPr algn="ctr"/>
            <a:r>
              <a:rPr lang="en-US" sz="1400" dirty="0" smtClean="0">
                <a:solidFill>
                  <a:schemeClr val="bg1"/>
                </a:solidFill>
              </a:rPr>
              <a:t>Net App</a:t>
            </a:r>
            <a:endParaRPr lang="en-US" sz="1400" dirty="0">
              <a:solidFill>
                <a:schemeClr val="bg1"/>
              </a:solidFill>
            </a:endParaRPr>
          </a:p>
        </p:txBody>
      </p:sp>
    </p:spTree>
    <p:extLst>
      <p:ext uri="{BB962C8B-B14F-4D97-AF65-F5344CB8AC3E}">
        <p14:creationId xmlns:p14="http://schemas.microsoft.com/office/powerpoint/2010/main" val="248319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a:xfrm>
            <a:off x="483834" y="1382480"/>
            <a:ext cx="8229600" cy="5170720"/>
          </a:xfrm>
        </p:spPr>
        <p:txBody>
          <a:bodyPr/>
          <a:lstStyle/>
          <a:p>
            <a:r>
              <a:rPr lang="en-US" dirty="0" smtClean="0"/>
              <a:t>Emulex Corporation experienced increased build time and reduced number of build deliverables to internal and external customers.</a:t>
            </a:r>
          </a:p>
          <a:p>
            <a:r>
              <a:rPr lang="en-US" dirty="0"/>
              <a:t>Increased build time and reduced amount of deliverables impacted the following areas:</a:t>
            </a:r>
          </a:p>
          <a:p>
            <a:pPr lvl="1"/>
            <a:r>
              <a:rPr lang="en-US" dirty="0"/>
              <a:t>Time to delivery</a:t>
            </a:r>
          </a:p>
          <a:p>
            <a:pPr lvl="1"/>
            <a:r>
              <a:rPr lang="en-US" dirty="0"/>
              <a:t>Time to test</a:t>
            </a:r>
          </a:p>
          <a:p>
            <a:pPr lvl="1"/>
            <a:r>
              <a:rPr lang="en-US" dirty="0"/>
              <a:t>Time available for </a:t>
            </a:r>
            <a:r>
              <a:rPr lang="en-US" dirty="0" smtClean="0"/>
              <a:t>development</a:t>
            </a:r>
          </a:p>
          <a:p>
            <a:r>
              <a:rPr lang="en-US" dirty="0"/>
              <a:t>Emulex </a:t>
            </a:r>
            <a:r>
              <a:rPr lang="en-US" dirty="0" smtClean="0"/>
              <a:t>must provide driver </a:t>
            </a:r>
            <a:r>
              <a:rPr lang="en-US" dirty="0"/>
              <a:t>support </a:t>
            </a:r>
            <a:r>
              <a:rPr lang="en-US" dirty="0" smtClean="0"/>
              <a:t>for OS </a:t>
            </a:r>
            <a:r>
              <a:rPr lang="en-US" dirty="0"/>
              <a:t>distributions and different architectures for </a:t>
            </a:r>
            <a:r>
              <a:rPr lang="en-US" dirty="0" smtClean="0"/>
              <a:t>multiple (8-11) OEMs</a:t>
            </a:r>
            <a:r>
              <a:rPr lang="en-US" dirty="0"/>
              <a:t>. </a:t>
            </a:r>
            <a:endParaRPr lang="en-US" dirty="0" smtClean="0"/>
          </a:p>
          <a:p>
            <a:pPr lvl="1"/>
            <a:r>
              <a:rPr lang="en-US" dirty="0" smtClean="0"/>
              <a:t>Each OS version </a:t>
            </a:r>
            <a:r>
              <a:rPr lang="en-US" dirty="0"/>
              <a:t>has </a:t>
            </a:r>
            <a:r>
              <a:rPr lang="en-US" dirty="0" smtClean="0"/>
              <a:t>sub-versions </a:t>
            </a:r>
            <a:r>
              <a:rPr lang="en-US" dirty="0"/>
              <a:t>and all must be </a:t>
            </a:r>
            <a:r>
              <a:rPr lang="en-US" dirty="0" smtClean="0"/>
              <a:t>supported (i.e., 32-bit, 64-bit, rh5u8</a:t>
            </a:r>
            <a:r>
              <a:rPr lang="en-US" dirty="0"/>
              <a:t>, rh6u3, </a:t>
            </a:r>
            <a:r>
              <a:rPr lang="en-US" dirty="0" smtClean="0"/>
              <a:t>rh7</a:t>
            </a:r>
            <a:r>
              <a:rPr lang="en-US" dirty="0"/>
              <a:t>, oel5u8, </a:t>
            </a:r>
            <a:r>
              <a:rPr lang="en-US" dirty="0" smtClean="0"/>
              <a:t>etc.).</a:t>
            </a:r>
          </a:p>
          <a:p>
            <a:pPr lvl="1"/>
            <a:r>
              <a:rPr lang="en-US" dirty="0" smtClean="0"/>
              <a:t>A physical </a:t>
            </a:r>
            <a:r>
              <a:rPr lang="en-US" dirty="0"/>
              <a:t>machine for </a:t>
            </a:r>
            <a:r>
              <a:rPr lang="en-US" dirty="0" smtClean="0"/>
              <a:t>each version cannot be maintained nor can each machine be duplicated for </a:t>
            </a:r>
            <a:r>
              <a:rPr lang="en-US" dirty="0"/>
              <a:t>multiple </a:t>
            </a:r>
            <a:r>
              <a:rPr lang="en-US" dirty="0" smtClean="0"/>
              <a:t>Release Train (RT) </a:t>
            </a:r>
            <a:r>
              <a:rPr lang="en-US" dirty="0"/>
              <a:t>builds. </a:t>
            </a:r>
            <a:endParaRPr lang="en-US" dirty="0" smtClean="0"/>
          </a:p>
          <a:p>
            <a:pPr lvl="1"/>
            <a:r>
              <a:rPr lang="en-US" dirty="0" smtClean="0"/>
              <a:t>Emulex had to adopt </a:t>
            </a:r>
            <a:r>
              <a:rPr lang="en-US" dirty="0"/>
              <a:t>the Linux chroots model to install OSs </a:t>
            </a:r>
            <a:r>
              <a:rPr lang="en-US"/>
              <a:t>and </a:t>
            </a:r>
            <a:r>
              <a:rPr lang="en-US" smtClean="0"/>
              <a:t>increase </a:t>
            </a:r>
            <a:r>
              <a:rPr lang="en-US" dirty="0"/>
              <a:t>number of distributions </a:t>
            </a:r>
            <a:r>
              <a:rPr lang="en-US" dirty="0" smtClean="0"/>
              <a:t>needed </a:t>
            </a:r>
            <a:r>
              <a:rPr lang="en-US" dirty="0"/>
              <a:t>to support multiple OEMs.</a:t>
            </a:r>
          </a:p>
          <a:p>
            <a:endParaRPr lang="en-US" dirty="0" smtClean="0"/>
          </a:p>
        </p:txBody>
      </p:sp>
    </p:spTree>
    <p:extLst>
      <p:ext uri="{BB962C8B-B14F-4D97-AF65-F5344CB8AC3E}">
        <p14:creationId xmlns:p14="http://schemas.microsoft.com/office/powerpoint/2010/main" val="219140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Before Build-Time Reduction</a:t>
            </a:r>
          </a:p>
        </p:txBody>
      </p:sp>
      <p:sp>
        <p:nvSpPr>
          <p:cNvPr id="3" name="Content Placeholder 2"/>
          <p:cNvSpPr>
            <a:spLocks noGrp="1"/>
          </p:cNvSpPr>
          <p:nvPr>
            <p:ph idx="1"/>
          </p:nvPr>
        </p:nvSpPr>
        <p:spPr>
          <a:xfrm>
            <a:off x="483834" y="1096730"/>
            <a:ext cx="8229600" cy="5266456"/>
          </a:xfrm>
        </p:spPr>
        <p:txBody>
          <a:bodyPr/>
          <a:lstStyle/>
          <a:p>
            <a:pPr lvl="0"/>
            <a:r>
              <a:rPr lang="en-US" dirty="0"/>
              <a:t>This graph illustrates how Build time was impacted when encountering </a:t>
            </a:r>
            <a:r>
              <a:rPr lang="en-US" dirty="0" smtClean="0"/>
              <a:t>time </a:t>
            </a:r>
            <a:r>
              <a:rPr lang="en-US" dirty="0"/>
              <a:t>and deliverable </a:t>
            </a:r>
            <a:r>
              <a:rPr lang="en-US" dirty="0" smtClean="0"/>
              <a:t>issues. </a:t>
            </a:r>
            <a:endParaRPr lang="en-US" dirty="0"/>
          </a:p>
          <a:p>
            <a:endParaRPr lang="en-US" dirty="0"/>
          </a:p>
        </p:txBody>
      </p:sp>
      <p:grpSp>
        <p:nvGrpSpPr>
          <p:cNvPr id="10" name="Group 9"/>
          <p:cNvGrpSpPr/>
          <p:nvPr/>
        </p:nvGrpSpPr>
        <p:grpSpPr>
          <a:xfrm>
            <a:off x="1181100" y="1752601"/>
            <a:ext cx="4015015" cy="4617878"/>
            <a:chOff x="1181100" y="1752601"/>
            <a:chExt cx="4015015" cy="4617878"/>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752601"/>
              <a:ext cx="36957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1752601"/>
              <a:ext cx="319314" cy="4617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5305425" y="2762246"/>
            <a:ext cx="2209800" cy="276999"/>
          </a:xfrm>
          <a:prstGeom prst="rect">
            <a:avLst/>
          </a:prstGeom>
          <a:noFill/>
        </p:spPr>
        <p:txBody>
          <a:bodyPr wrap="square" rtlCol="0">
            <a:spAutoFit/>
          </a:bodyPr>
          <a:lstStyle/>
          <a:p>
            <a:r>
              <a:rPr lang="en-US" sz="1200" b="1" dirty="0" smtClean="0"/>
              <a:t>Total Component Count</a:t>
            </a:r>
            <a:endParaRPr lang="en-US" sz="1200" b="1" dirty="0"/>
          </a:p>
        </p:txBody>
      </p:sp>
      <p:cxnSp>
        <p:nvCxnSpPr>
          <p:cNvPr id="7" name="Straight Arrow Connector 6"/>
          <p:cNvCxnSpPr/>
          <p:nvPr/>
        </p:nvCxnSpPr>
        <p:spPr>
          <a:xfrm flipH="1">
            <a:off x="4953000" y="2900745"/>
            <a:ext cx="393192" cy="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79517" y="3566725"/>
            <a:ext cx="1371600" cy="276999"/>
          </a:xfrm>
          <a:prstGeom prst="rect">
            <a:avLst/>
          </a:prstGeom>
          <a:noFill/>
        </p:spPr>
        <p:txBody>
          <a:bodyPr wrap="square" rtlCol="0">
            <a:spAutoFit/>
          </a:bodyPr>
          <a:lstStyle/>
          <a:p>
            <a:r>
              <a:rPr lang="en-US" sz="1200" b="1" dirty="0" smtClean="0"/>
              <a:t>Total Build Time </a:t>
            </a:r>
            <a:endParaRPr lang="en-US" sz="1200" b="1" dirty="0"/>
          </a:p>
        </p:txBody>
      </p:sp>
      <p:cxnSp>
        <p:nvCxnSpPr>
          <p:cNvPr id="9" name="Straight Arrow Connector 8"/>
          <p:cNvCxnSpPr/>
          <p:nvPr/>
        </p:nvCxnSpPr>
        <p:spPr>
          <a:xfrm flipH="1">
            <a:off x="4933188" y="3719125"/>
            <a:ext cx="393192" cy="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95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dirty="0" smtClean="0"/>
              <a:t>Description (Cont.)</a:t>
            </a:r>
            <a:endParaRPr lang="en-US" dirty="0"/>
          </a:p>
        </p:txBody>
      </p:sp>
      <p:sp>
        <p:nvSpPr>
          <p:cNvPr id="3" name="Content Placeholder 2"/>
          <p:cNvSpPr>
            <a:spLocks noGrp="1"/>
          </p:cNvSpPr>
          <p:nvPr>
            <p:ph idx="1"/>
          </p:nvPr>
        </p:nvSpPr>
        <p:spPr>
          <a:xfrm>
            <a:off x="483834" y="1143000"/>
            <a:ext cx="8229600" cy="5410200"/>
          </a:xfrm>
        </p:spPr>
        <p:txBody>
          <a:bodyPr/>
          <a:lstStyle/>
          <a:p>
            <a:r>
              <a:rPr lang="en-US" dirty="0" smtClean="0"/>
              <a:t>The complexity with Emulex builds are two-fold. </a:t>
            </a:r>
          </a:p>
          <a:p>
            <a:r>
              <a:rPr lang="en-US" dirty="0" smtClean="0"/>
              <a:t>Software builds must be provided for the following variances:</a:t>
            </a:r>
          </a:p>
          <a:p>
            <a:pPr lvl="1"/>
            <a:r>
              <a:rPr lang="en-US" dirty="0" smtClean="0"/>
              <a:t>Multiple ASICs</a:t>
            </a:r>
          </a:p>
          <a:p>
            <a:pPr lvl="2"/>
            <a:r>
              <a:rPr lang="en-US" dirty="0" smtClean="0"/>
              <a:t>Lancer, Skyhawk, Pilot, BE2, BE3</a:t>
            </a:r>
          </a:p>
          <a:p>
            <a:pPr lvl="1"/>
            <a:r>
              <a:rPr lang="en-US" dirty="0" smtClean="0"/>
              <a:t>Multiple OS distributions</a:t>
            </a:r>
          </a:p>
          <a:p>
            <a:pPr lvl="2"/>
            <a:r>
              <a:rPr lang="en-US" dirty="0" smtClean="0"/>
              <a:t>Red Hat, SUSE, Citrix, Oracle, Solaris, etc.</a:t>
            </a:r>
          </a:p>
          <a:p>
            <a:pPr lvl="1"/>
            <a:r>
              <a:rPr lang="en-US" dirty="0" smtClean="0"/>
              <a:t>Multiple Architecture</a:t>
            </a:r>
          </a:p>
          <a:p>
            <a:pPr lvl="2"/>
            <a:r>
              <a:rPr lang="en-US" dirty="0" smtClean="0"/>
              <a:t>32-bit, 64-bit, PPC, Sparc, etc.</a:t>
            </a:r>
          </a:p>
          <a:p>
            <a:pPr lvl="1"/>
            <a:r>
              <a:rPr lang="en-US" dirty="0" smtClean="0"/>
              <a:t>Custom packaging for OEMs</a:t>
            </a:r>
          </a:p>
          <a:p>
            <a:pPr lvl="1"/>
            <a:r>
              <a:rPr lang="en-US" dirty="0" smtClean="0"/>
              <a:t>Need to check out hundreds of source repositories </a:t>
            </a:r>
          </a:p>
          <a:p>
            <a:r>
              <a:rPr lang="en-US" dirty="0" smtClean="0"/>
              <a:t>Must deal with </a:t>
            </a:r>
            <a:r>
              <a:rPr lang="en-US" dirty="0"/>
              <a:t>increased build </a:t>
            </a:r>
            <a:r>
              <a:rPr lang="en-US" dirty="0" smtClean="0"/>
              <a:t>time.</a:t>
            </a:r>
            <a:endParaRPr lang="en-US" dirty="0"/>
          </a:p>
          <a:p>
            <a:pPr lvl="1"/>
            <a:r>
              <a:rPr lang="en-US" dirty="0" smtClean="0"/>
              <a:t>Initially there were about 70 different components to build and as we integrated various ASIC drivers and Emulex software into a unified Build System, we ended up with more than 300 components. This increased our build time from 6 hours to 18 hours.</a:t>
            </a:r>
            <a:endParaRPr lang="en-US" dirty="0"/>
          </a:p>
        </p:txBody>
      </p:sp>
    </p:spTree>
    <p:extLst>
      <p:ext uri="{BB962C8B-B14F-4D97-AF65-F5344CB8AC3E}">
        <p14:creationId xmlns:p14="http://schemas.microsoft.com/office/powerpoint/2010/main" val="13172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a:xfrm>
            <a:off x="483834" y="1382480"/>
            <a:ext cx="8229600" cy="4942120"/>
          </a:xfrm>
        </p:spPr>
        <p:txBody>
          <a:bodyPr/>
          <a:lstStyle/>
          <a:p>
            <a:r>
              <a:rPr lang="en-US" dirty="0" smtClean="0"/>
              <a:t>To reduce the build time and to help speed up concurrent builds for faster delivery, we tried two options:</a:t>
            </a:r>
          </a:p>
          <a:p>
            <a:pPr lvl="1"/>
            <a:r>
              <a:rPr lang="en-US" dirty="0"/>
              <a:t>I</a:t>
            </a:r>
            <a:r>
              <a:rPr lang="en-US" dirty="0" smtClean="0"/>
              <a:t>ntroduced home-grown parallelization</a:t>
            </a:r>
          </a:p>
          <a:p>
            <a:pPr lvl="1"/>
            <a:r>
              <a:rPr lang="en-US" dirty="0" smtClean="0"/>
              <a:t>Evaluated third-party tool: EA</a:t>
            </a:r>
          </a:p>
          <a:p>
            <a:r>
              <a:rPr lang="en-US" dirty="0" smtClean="0"/>
              <a:t>Using the home-grown parallelization application: </a:t>
            </a:r>
          </a:p>
          <a:p>
            <a:pPr lvl="1"/>
            <a:r>
              <a:rPr lang="en-US" dirty="0" smtClean="0"/>
              <a:t>Reduced build </a:t>
            </a:r>
            <a:r>
              <a:rPr lang="en-US" dirty="0"/>
              <a:t>time </a:t>
            </a:r>
            <a:r>
              <a:rPr lang="en-US"/>
              <a:t>about </a:t>
            </a:r>
            <a:r>
              <a:rPr lang="en-US" smtClean="0"/>
              <a:t>30% from </a:t>
            </a:r>
            <a:r>
              <a:rPr lang="en-US" dirty="0" smtClean="0"/>
              <a:t>18 hours to 15 </a:t>
            </a:r>
            <a:r>
              <a:rPr lang="en-US" dirty="0"/>
              <a:t>hours. </a:t>
            </a:r>
            <a:r>
              <a:rPr lang="en-US" dirty="0" smtClean="0"/>
              <a:t>Though it helped a little, this reduction was still </a:t>
            </a:r>
            <a:r>
              <a:rPr lang="en-US" dirty="0"/>
              <a:t>not </a:t>
            </a:r>
            <a:r>
              <a:rPr lang="en-US" dirty="0" smtClean="0"/>
              <a:t>efficient enough.</a:t>
            </a:r>
            <a:endParaRPr lang="en-US" dirty="0"/>
          </a:p>
          <a:p>
            <a:r>
              <a:rPr lang="en-US" dirty="0" smtClean="0"/>
              <a:t>Using EA:</a:t>
            </a:r>
          </a:p>
          <a:p>
            <a:pPr lvl="1"/>
            <a:r>
              <a:rPr lang="en-US" dirty="0" smtClean="0"/>
              <a:t>Evaluated two components: Firmware and Driver</a:t>
            </a:r>
          </a:p>
          <a:p>
            <a:pPr lvl="2"/>
            <a:r>
              <a:rPr lang="en-US" dirty="0" smtClean="0"/>
              <a:t>Firmware build time was reduced from 1 hour to 30 minutes</a:t>
            </a:r>
          </a:p>
          <a:p>
            <a:pPr lvl="2"/>
            <a:r>
              <a:rPr lang="en-US" dirty="0" smtClean="0"/>
              <a:t>Driver build time was </a:t>
            </a:r>
            <a:r>
              <a:rPr lang="en-US" dirty="0"/>
              <a:t>reduced from 45 minutes to 15 </a:t>
            </a:r>
            <a:r>
              <a:rPr lang="en-US" dirty="0" smtClean="0"/>
              <a:t>minutes</a:t>
            </a:r>
          </a:p>
          <a:p>
            <a:pPr lvl="1"/>
            <a:r>
              <a:rPr lang="en-US" dirty="0" smtClean="0"/>
              <a:t>Since the evaluation of the sample components was successful, it gave us the confidence that EA would work in a full-scale implementation of Emulex software builds.</a:t>
            </a:r>
          </a:p>
          <a:p>
            <a:pPr lvl="1"/>
            <a:endParaRPr lang="en-US" dirty="0"/>
          </a:p>
        </p:txBody>
      </p:sp>
    </p:spTree>
    <p:extLst>
      <p:ext uri="{BB962C8B-B14F-4D97-AF65-F5344CB8AC3E}">
        <p14:creationId xmlns:p14="http://schemas.microsoft.com/office/powerpoint/2010/main" val="1040217431"/>
      </p:ext>
    </p:extLst>
  </p:cSld>
  <p:clrMapOvr>
    <a:masterClrMapping/>
  </p:clrMapOvr>
</p:sld>
</file>

<file path=ppt/theme/theme1.xml><?xml version="1.0" encoding="utf-8"?>
<a:theme xmlns:a="http://schemas.openxmlformats.org/drawingml/2006/main" name="Emulex 2014">
  <a:themeElements>
    <a:clrScheme name="EmulexWhiteTemplColor">
      <a:dk1>
        <a:srgbClr val="000000"/>
      </a:dk1>
      <a:lt1>
        <a:sysClr val="window" lastClr="FFFFFF"/>
      </a:lt1>
      <a:dk2>
        <a:srgbClr val="512698"/>
      </a:dk2>
      <a:lt2>
        <a:srgbClr val="FFFFFF"/>
      </a:lt2>
      <a:accent1>
        <a:srgbClr val="013A81"/>
      </a:accent1>
      <a:accent2>
        <a:srgbClr val="F58426"/>
      </a:accent2>
      <a:accent3>
        <a:srgbClr val="B0BC22"/>
      </a:accent3>
      <a:accent4>
        <a:srgbClr val="0194D3"/>
      </a:accent4>
      <a:accent5>
        <a:srgbClr val="717073"/>
      </a:accent5>
      <a:accent6>
        <a:srgbClr val="BEC0C2"/>
      </a:accent6>
      <a:hlink>
        <a:srgbClr val="231448"/>
      </a:hlink>
      <a:folHlink>
        <a:srgbClr val="5A822A"/>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Emulex 2014</Template>
  <TotalTime>1365</TotalTime>
  <Words>1619</Words>
  <Application>Microsoft Office PowerPoint</Application>
  <PresentationFormat>On-screen Show (4:3)</PresentationFormat>
  <Paragraphs>167</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Emulex 2014</vt:lpstr>
      <vt:lpstr>Build Time Reduction Using ElectricAccelerator at Emulex</vt:lpstr>
      <vt:lpstr>Presentation Overview</vt:lpstr>
      <vt:lpstr>Presenting Speakers</vt:lpstr>
      <vt:lpstr>Emulex Market Share Leadership</vt:lpstr>
      <vt:lpstr>Emulex Market Share Leadership</vt:lpstr>
      <vt:lpstr>Problem Description</vt:lpstr>
      <vt:lpstr>Graph Before Build-Time Reduction</vt:lpstr>
      <vt:lpstr>Problem Description (Cont.)</vt:lpstr>
      <vt:lpstr>Solutions</vt:lpstr>
      <vt:lpstr>Graph After Build-Time Reduction</vt:lpstr>
      <vt:lpstr>EA Implementation Strategy at Emulex</vt:lpstr>
      <vt:lpstr>Architecture – Lancer Implementation of EA</vt:lpstr>
      <vt:lpstr>EA implementation for Lancer Firmware</vt:lpstr>
      <vt:lpstr>EA implementation for Lancer Firmware – Challenges Faced</vt:lpstr>
      <vt:lpstr>Architecture – OCM Implementation of EA</vt:lpstr>
      <vt:lpstr>EA implementation for OCM</vt:lpstr>
      <vt:lpstr>EA implementation for OCM (Cont.)</vt:lpstr>
      <vt:lpstr>EA implementation for OCM – Challenges Faced</vt:lpstr>
      <vt:lpstr>Package Build Optimization Using EA</vt:lpstr>
      <vt:lpstr>Package Build Optimization Using EA (Cont.)</vt:lpstr>
      <vt:lpstr>Accomplishments-to-Date</vt:lpstr>
      <vt:lpstr>PowerPoint Presentation</vt:lpstr>
    </vt:vector>
  </TitlesOfParts>
  <Company>Emulex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Build-Time Reduction Using Electric Accelerator at Emulex</dc:title>
  <dc:creator>Emulex Software Engineering</dc:creator>
  <cp:lastModifiedBy>Janet Grant</cp:lastModifiedBy>
  <cp:revision>393</cp:revision>
  <dcterms:created xsi:type="dcterms:W3CDTF">2014-10-01T20:21:27Z</dcterms:created>
  <dcterms:modified xsi:type="dcterms:W3CDTF">2014-10-14T23:44:22Z</dcterms:modified>
</cp:coreProperties>
</file>