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5" r:id="rId3"/>
    <p:sldMasterId id="2147483721" r:id="rId4"/>
    <p:sldMasterId id="2147483737" r:id="rId5"/>
    <p:sldMasterId id="2147483753" r:id="rId6"/>
    <p:sldMasterId id="2147483769" r:id="rId7"/>
  </p:sldMasterIdLst>
  <p:notesMasterIdLst>
    <p:notesMasterId r:id="rId44"/>
  </p:notesMasterIdLst>
  <p:sldIdLst>
    <p:sldId id="277" r:id="rId8"/>
    <p:sldId id="298" r:id="rId9"/>
    <p:sldId id="291" r:id="rId10"/>
    <p:sldId id="280" r:id="rId11"/>
    <p:sldId id="292" r:id="rId12"/>
    <p:sldId id="293" r:id="rId13"/>
    <p:sldId id="258" r:id="rId14"/>
    <p:sldId id="259" r:id="rId15"/>
    <p:sldId id="275" r:id="rId16"/>
    <p:sldId id="260" r:id="rId17"/>
    <p:sldId id="289" r:id="rId18"/>
    <p:sldId id="281" r:id="rId19"/>
    <p:sldId id="261" r:id="rId20"/>
    <p:sldId id="276" r:id="rId21"/>
    <p:sldId id="272" r:id="rId22"/>
    <p:sldId id="300" r:id="rId23"/>
    <p:sldId id="262" r:id="rId24"/>
    <p:sldId id="264" r:id="rId25"/>
    <p:sldId id="267" r:id="rId26"/>
    <p:sldId id="266" r:id="rId27"/>
    <p:sldId id="268" r:id="rId28"/>
    <p:sldId id="269" r:id="rId29"/>
    <p:sldId id="294" r:id="rId30"/>
    <p:sldId id="295" r:id="rId31"/>
    <p:sldId id="296" r:id="rId32"/>
    <p:sldId id="297" r:id="rId33"/>
    <p:sldId id="282" r:id="rId34"/>
    <p:sldId id="273" r:id="rId35"/>
    <p:sldId id="299" r:id="rId36"/>
    <p:sldId id="284" r:id="rId37"/>
    <p:sldId id="285" r:id="rId38"/>
    <p:sldId id="286" r:id="rId39"/>
    <p:sldId id="287" r:id="rId40"/>
    <p:sldId id="288" r:id="rId41"/>
    <p:sldId id="278" r:id="rId42"/>
    <p:sldId id="2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96" autoAdjust="0"/>
  </p:normalViewPr>
  <p:slideViewPr>
    <p:cSldViewPr snapToGrid="0">
      <p:cViewPr varScale="1">
        <p:scale>
          <a:sx n="71" d="100"/>
          <a:sy n="71" d="100"/>
        </p:scale>
        <p:origin x="-19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D19A4-D838-40AE-BFB8-121C73E36970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69BC-4EC9-4848-9C54-220F29EB5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</a:p>
          <a:p>
            <a:endParaRPr lang="en-US" dirty="0" smtClean="0"/>
          </a:p>
          <a:p>
            <a:r>
              <a:rPr lang="en-US" dirty="0" smtClean="0"/>
              <a:t> admins for the deployment of EC</a:t>
            </a:r>
            <a:r>
              <a:rPr lang="en-US" baseline="0" dirty="0" smtClean="0"/>
              <a:t> across HP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lecture will encompass  the benefits and flaws of deploying EC as a centralized service (not flaws with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, just with creating centralized service)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go into detail about some of the major topics of creating this ecosystem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Would like to state: EC is not our only option, HP does use other ci/cd including open source and internal solutions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develop on every platform for over 300k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large machines no one else can destroy</a:t>
            </a:r>
          </a:p>
          <a:p>
            <a:endParaRPr lang="en-US" dirty="0" smtClean="0"/>
          </a:p>
          <a:p>
            <a:r>
              <a:rPr lang="en-US" dirty="0" smtClean="0"/>
              <a:t>Limit failure by separating infrastructure</a:t>
            </a:r>
          </a:p>
          <a:p>
            <a:endParaRPr lang="en-US" dirty="0" smtClean="0"/>
          </a:p>
          <a:p>
            <a:r>
              <a:rPr lang="en-US" dirty="0" smtClean="0"/>
              <a:t>Large machines needed for huge load</a:t>
            </a:r>
          </a:p>
          <a:p>
            <a:endParaRPr lang="en-US" dirty="0" smtClean="0"/>
          </a:p>
          <a:p>
            <a:r>
              <a:rPr lang="en-US" dirty="0" smtClean="0"/>
              <a:t>Active/passive needed</a:t>
            </a:r>
          </a:p>
          <a:p>
            <a:endParaRPr lang="en-US" dirty="0" smtClean="0"/>
          </a:p>
          <a:p>
            <a:r>
              <a:rPr lang="en-US" dirty="0" smtClean="0"/>
              <a:t>Commander 5.x with active/active is a savior</a:t>
            </a:r>
          </a:p>
          <a:p>
            <a:endParaRPr lang="en-US" dirty="0" smtClean="0"/>
          </a:p>
          <a:p>
            <a:r>
              <a:rPr lang="en-US" dirty="0" smtClean="0"/>
              <a:t>Need web servers</a:t>
            </a:r>
            <a:r>
              <a:rPr lang="en-US" baseline="0" dirty="0" smtClean="0"/>
              <a:t> where your users are (latency , local storage)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Latency is the enemy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Move to mature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us….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go into a little depth on the necessary projects needed to create CI as 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 user access to control environment</a:t>
            </a:r>
          </a:p>
          <a:p>
            <a:endParaRPr lang="en-US" dirty="0" smtClean="0"/>
          </a:p>
          <a:p>
            <a:r>
              <a:rPr lang="en-US" dirty="0" smtClean="0"/>
              <a:t>Deployment of policy</a:t>
            </a:r>
            <a:r>
              <a:rPr lang="en-US" baseline="0" dirty="0" smtClean="0"/>
              <a:t> takes thought and consideration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forums and documentation to empower the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Limiting user access creates security to other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not see other users artifacts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prevents users from accidentally destroying system (deleting other users artifacts)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assume some employees will try something destructive (good or bad intentions)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0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groups that you will need</a:t>
            </a:r>
          </a:p>
          <a:p>
            <a:endParaRPr lang="en-US" dirty="0" smtClean="0"/>
          </a:p>
          <a:p>
            <a:r>
              <a:rPr lang="en-US" dirty="0" smtClean="0"/>
              <a:t>Need to have users added to groups by projects like privilege user request</a:t>
            </a:r>
          </a:p>
          <a:p>
            <a:endParaRPr lang="en-US" dirty="0" smtClean="0"/>
          </a:p>
          <a:p>
            <a:r>
              <a:rPr lang="en-US" dirty="0" smtClean="0"/>
              <a:t>Gatekeeper request (allows them to create continuous</a:t>
            </a:r>
            <a:r>
              <a:rPr lang="en-US" baseline="0" dirty="0" smtClean="0"/>
              <a:t> sentry schedules and the such)</a:t>
            </a:r>
          </a:p>
          <a:p>
            <a:r>
              <a:rPr lang="en-US" baseline="0" dirty="0" smtClean="0"/>
              <a:t>---Note: this is important since we don’t want everyone creating schedules firing off every few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set world permissions from the admin</a:t>
            </a:r>
            <a:r>
              <a:rPr lang="en-US" baseline="0" dirty="0" smtClean="0"/>
              <a:t> tab and set them for everything in the tool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Specific groups get access like </a:t>
            </a:r>
            <a:r>
              <a:rPr lang="en-US" baseline="0" dirty="0" err="1" smtClean="0"/>
              <a:t>priv_users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all_gatekeepers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all_projects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While everyone only has read on certain objects some groups have higher access rights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go into a little depth on the necessary projects needed to create CI as 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base line projects</a:t>
            </a:r>
          </a:p>
          <a:p>
            <a:endParaRPr lang="en-US" dirty="0" smtClean="0"/>
          </a:p>
          <a:p>
            <a:r>
              <a:rPr lang="en-US" dirty="0" err="1" smtClean="0"/>
              <a:t>Priv</a:t>
            </a:r>
            <a:r>
              <a:rPr lang="en-US" dirty="0" smtClean="0"/>
              <a:t> User project</a:t>
            </a:r>
            <a:r>
              <a:rPr lang="en-US" baseline="0" dirty="0" smtClean="0"/>
              <a:t> gives users perms needed to allows users to create base line artifacts (resource/workspace/gateway/project/zones)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Self Serve allows them to create base artifacts</a:t>
            </a:r>
          </a:p>
          <a:p>
            <a:endParaRPr lang="en-US" dirty="0" smtClean="0"/>
          </a:p>
          <a:p>
            <a:r>
              <a:rPr lang="en-US" dirty="0" smtClean="0"/>
              <a:t>Lib </a:t>
            </a:r>
            <a:r>
              <a:rPr lang="en-US" dirty="0" err="1" smtClean="0"/>
              <a:t>Util</a:t>
            </a:r>
            <a:r>
              <a:rPr lang="en-US" dirty="0" smtClean="0"/>
              <a:t> is common procedures to make changes to system (export/import/copy/rename/factory steps/common problems with tooling)</a:t>
            </a:r>
          </a:p>
          <a:p>
            <a:endParaRPr lang="en-US" dirty="0" smtClean="0"/>
          </a:p>
          <a:p>
            <a:r>
              <a:rPr lang="en-US" dirty="0" smtClean="0"/>
              <a:t>Admin is super important! (cleanup /maintenance/policy/reporting)</a:t>
            </a:r>
          </a:p>
          <a:p>
            <a:endParaRPr lang="en-US" dirty="0" smtClean="0"/>
          </a:p>
          <a:p>
            <a:r>
              <a:rPr lang="en-US" dirty="0" smtClean="0"/>
              <a:t>Smoke</a:t>
            </a:r>
            <a:r>
              <a:rPr lang="en-US" baseline="0" dirty="0" smtClean="0"/>
              <a:t> test allows us to keep a base line of system and verify all is working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crucial in centralized</a:t>
            </a:r>
            <a:r>
              <a:rPr lang="en-US" baseline="0" dirty="0" smtClean="0"/>
              <a:t> service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teams to govern their own access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someone shows competence, they are then given access from their </a:t>
            </a:r>
            <a:r>
              <a:rPr lang="en-US" baseline="0" dirty="0" err="1" smtClean="0"/>
              <a:t>mgmt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Creation of all artifacts</a:t>
            </a:r>
          </a:p>
          <a:p>
            <a:endParaRPr lang="en-US" dirty="0" smtClean="0"/>
          </a:p>
          <a:p>
            <a:r>
              <a:rPr lang="en-US" dirty="0" smtClean="0"/>
              <a:t>Creation of plugin </a:t>
            </a:r>
            <a:r>
              <a:rPr lang="en-US" dirty="0" err="1" smtClean="0"/>
              <a:t>creds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we will go into detail about all topics</a:t>
            </a:r>
          </a:p>
          <a:p>
            <a:endParaRPr lang="en-US" dirty="0" smtClean="0"/>
          </a:p>
          <a:p>
            <a:r>
              <a:rPr lang="en-US" dirty="0" smtClean="0"/>
              <a:t>Open for questions along the way</a:t>
            </a:r>
          </a:p>
          <a:p>
            <a:endParaRPr lang="en-US" dirty="0" smtClean="0"/>
          </a:p>
          <a:p>
            <a:r>
              <a:rPr lang="en-US" dirty="0" smtClean="0"/>
              <a:t>About us – who we are, what need did we have</a:t>
            </a:r>
          </a:p>
          <a:p>
            <a:r>
              <a:rPr lang="en-US" dirty="0" smtClean="0"/>
              <a:t>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– before and after centralized model</a:t>
            </a:r>
          </a:p>
          <a:p>
            <a:r>
              <a:rPr lang="en-US" baseline="0" dirty="0" smtClean="0"/>
              <a:t>Benefits – of centralized model, smaller footprint, manageable by small team, security</a:t>
            </a:r>
          </a:p>
          <a:p>
            <a:r>
              <a:rPr lang="en-US" baseline="0" dirty="0" smtClean="0"/>
              <a:t>Drawbacks – single point of failure, need of strong support</a:t>
            </a:r>
          </a:p>
          <a:p>
            <a:r>
              <a:rPr lang="en-US" baseline="0" dirty="0" smtClean="0"/>
              <a:t>Infrastructure – </a:t>
            </a:r>
            <a:r>
              <a:rPr lang="en-US" baseline="0" dirty="0" err="1" smtClean="0"/>
              <a:t>hw</a:t>
            </a:r>
            <a:r>
              <a:rPr lang="en-US" baseline="0" dirty="0" smtClean="0"/>
              <a:t> needed to implement this</a:t>
            </a:r>
          </a:p>
          <a:p>
            <a:r>
              <a:rPr lang="en-US" baseline="0" dirty="0" smtClean="0"/>
              <a:t>Simplified and policy – core backbone for this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project holds factory jobs</a:t>
            </a:r>
          </a:p>
          <a:p>
            <a:endParaRPr lang="en-US" dirty="0" smtClean="0"/>
          </a:p>
          <a:p>
            <a:r>
              <a:rPr lang="en-US" dirty="0" smtClean="0"/>
              <a:t>Imports/exports</a:t>
            </a:r>
          </a:p>
          <a:p>
            <a:endParaRPr lang="en-US" dirty="0" smtClean="0"/>
          </a:p>
          <a:p>
            <a:r>
              <a:rPr lang="en-US" dirty="0" smtClean="0"/>
              <a:t>Custom editors</a:t>
            </a:r>
          </a:p>
          <a:p>
            <a:endParaRPr lang="en-US" dirty="0" smtClean="0"/>
          </a:p>
          <a:p>
            <a:r>
              <a:rPr lang="en-US" dirty="0" smtClean="0"/>
              <a:t>Create reports</a:t>
            </a:r>
          </a:p>
          <a:p>
            <a:endParaRPr lang="en-US" dirty="0" smtClean="0"/>
          </a:p>
          <a:p>
            <a:r>
              <a:rPr lang="en-US" dirty="0" smtClean="0"/>
              <a:t>Common EC</a:t>
            </a:r>
            <a:r>
              <a:rPr lang="en-US" baseline="0" dirty="0" smtClean="0"/>
              <a:t>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Cleanup</a:t>
            </a:r>
            <a:r>
              <a:rPr lang="en-US" baseline="0" dirty="0" smtClean="0"/>
              <a:t> of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Cleanup of jobs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Cleanup of workflows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System metrics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metrics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Monitors? Backups?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2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needed to validate the system is functional all performs as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useful in version testing / Recovery</a:t>
            </a:r>
          </a:p>
          <a:p>
            <a:endParaRPr lang="en-US" dirty="0" smtClean="0"/>
          </a:p>
          <a:p>
            <a:r>
              <a:rPr lang="en-US" dirty="0" smtClean="0"/>
              <a:t>Can be used as a baseline to validate system health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Verifies Building blocks for our users (</a:t>
            </a:r>
            <a:r>
              <a:rPr lang="en-US" dirty="0" err="1" smtClean="0"/>
              <a:t>rus</a:t>
            </a:r>
            <a:r>
              <a:rPr lang="en-US" dirty="0" smtClean="0"/>
              <a:t> all self serve lib </a:t>
            </a:r>
            <a:r>
              <a:rPr lang="en-US" dirty="0" err="1" smtClean="0"/>
              <a:t>utils</a:t>
            </a:r>
            <a:r>
              <a:rPr lang="en-US" dirty="0" smtClean="0"/>
              <a:t> and common issues)</a:t>
            </a:r>
          </a:p>
          <a:p>
            <a:endParaRPr lang="en-US" dirty="0" smtClean="0"/>
          </a:p>
          <a:p>
            <a:r>
              <a:rPr lang="en-US" dirty="0" smtClean="0"/>
              <a:t>!!!!! This is powerful feature of commander that you can create wrappers of these and continue to deploy!!!!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6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connects to closest</a:t>
            </a:r>
            <a:r>
              <a:rPr lang="en-US" baseline="0" dirty="0" smtClean="0"/>
              <a:t> web server WW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project they can see would be </a:t>
            </a:r>
            <a:r>
              <a:rPr lang="en-US" baseline="0" dirty="0" err="1" smtClean="0"/>
              <a:t>priv</a:t>
            </a:r>
            <a:r>
              <a:rPr lang="en-US" baseline="0" dirty="0" smtClean="0"/>
              <a:t> user or anything their team has already given them access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will contact </a:t>
            </a:r>
            <a:r>
              <a:rPr lang="en-US" baseline="0" dirty="0" err="1" smtClean="0"/>
              <a:t>mgmt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8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management chain allowing certain</a:t>
            </a:r>
            <a:r>
              <a:rPr lang="en-US" baseline="0" dirty="0" smtClean="0"/>
              <a:t> users the ability to create</a:t>
            </a:r>
          </a:p>
          <a:p>
            <a:r>
              <a:rPr lang="en-US" baseline="0" dirty="0" smtClean="0"/>
              <a:t>They can establish who and how many people have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3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has access for himself or team to create objects in EC</a:t>
            </a:r>
          </a:p>
          <a:p>
            <a:endParaRPr lang="en-US" dirty="0" smtClean="0"/>
          </a:p>
          <a:p>
            <a:r>
              <a:rPr lang="en-US" dirty="0" smtClean="0"/>
              <a:t>Once he can access this project, the environment is in their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can now add their colleagues to the new resources</a:t>
            </a:r>
            <a:r>
              <a:rPr lang="en-US" baseline="0" dirty="0" smtClean="0"/>
              <a:t> workspaces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They have control of their personal security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can build out their projects/ create CI and build out to their business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system this size needs to be maintained daily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main 4 cleanups you should keep an eye 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Increase performance and usability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Robust and usable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Policy includes when it will run,</a:t>
            </a:r>
            <a:r>
              <a:rPr lang="en-US" baseline="0" dirty="0" smtClean="0"/>
              <a:t> how long jobs are saved, exception policy,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will help find users not following the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Find your system slow time</a:t>
            </a:r>
          </a:p>
          <a:p>
            <a:endParaRPr lang="en-US" dirty="0" smtClean="0"/>
          </a:p>
          <a:p>
            <a:r>
              <a:rPr lang="en-US" dirty="0" err="1" smtClean="0"/>
              <a:t>findObjects</a:t>
            </a:r>
            <a:r>
              <a:rPr lang="en-US" dirty="0" smtClean="0"/>
              <a:t> is your friend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baseline="0" dirty="0" smtClean="0"/>
              <a:t> delete is your friend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Word in sticky policy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10k-15k jobs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8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Policy includes when it will run,</a:t>
            </a:r>
            <a:r>
              <a:rPr lang="en-US" baseline="0" dirty="0" smtClean="0"/>
              <a:t> how long jobs are saved, exception policy,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will help find users not following the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Find your system slow time</a:t>
            </a:r>
          </a:p>
          <a:p>
            <a:endParaRPr lang="en-US" dirty="0" smtClean="0"/>
          </a:p>
          <a:p>
            <a:r>
              <a:rPr lang="en-US" dirty="0" err="1" smtClean="0"/>
              <a:t>findObjects</a:t>
            </a:r>
            <a:r>
              <a:rPr lang="en-US" dirty="0" smtClean="0"/>
              <a:t> is your friend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baseline="0" dirty="0" smtClean="0"/>
              <a:t> delete is your friend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of the tool since 2008</a:t>
            </a:r>
          </a:p>
          <a:p>
            <a:endParaRPr lang="en-US" dirty="0" smtClean="0"/>
          </a:p>
          <a:p>
            <a:r>
              <a:rPr lang="en-US" dirty="0" smtClean="0"/>
              <a:t>All</a:t>
            </a:r>
            <a:r>
              <a:rPr lang="en-US" baseline="0" dirty="0" smtClean="0"/>
              <a:t> major geographic regions are represented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internal HP is allow to use 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9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Policy includes when it will run,</a:t>
            </a:r>
            <a:r>
              <a:rPr lang="en-US" baseline="0" dirty="0" smtClean="0"/>
              <a:t> how long users are saved, exception policy,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</a:t>
            </a:r>
            <a:r>
              <a:rPr lang="en-US" baseline="0" dirty="0" err="1" smtClean="0"/>
              <a:t>ldap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</a:t>
            </a:r>
            <a:r>
              <a:rPr lang="en-US" baseline="0" dirty="0" smtClean="0"/>
              <a:t>/other? to validate users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Find your system slow time</a:t>
            </a:r>
          </a:p>
          <a:p>
            <a:endParaRPr lang="en-US" dirty="0" smtClean="0"/>
          </a:p>
          <a:p>
            <a:r>
              <a:rPr lang="en-US" dirty="0" err="1" smtClean="0"/>
              <a:t>findObjects</a:t>
            </a:r>
            <a:r>
              <a:rPr lang="en-US" dirty="0" smtClean="0"/>
              <a:t> is your friend</a:t>
            </a:r>
          </a:p>
          <a:p>
            <a:endParaRPr lang="en-US" dirty="0" smtClean="0"/>
          </a:p>
          <a:p>
            <a:r>
              <a:rPr lang="en-US" dirty="0" smtClean="0"/>
              <a:t>Give a delete time so that nothing is immediately removed (rename objects)</a:t>
            </a:r>
          </a:p>
          <a:p>
            <a:endParaRPr lang="en-US" dirty="0" smtClean="0"/>
          </a:p>
          <a:p>
            <a:r>
              <a:rPr lang="en-US" dirty="0" smtClean="0"/>
              <a:t>Broken access is the one you need additional work to make automated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2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needed CI</a:t>
            </a:r>
            <a:r>
              <a:rPr lang="en-US" baseline="0" dirty="0" smtClean="0"/>
              <a:t> as a service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Needed a tool that could handle the shear size</a:t>
            </a:r>
          </a:p>
          <a:p>
            <a:endParaRPr lang="en-US" dirty="0" smtClean="0"/>
          </a:p>
          <a:p>
            <a:r>
              <a:rPr lang="en-US" dirty="0" smtClean="0"/>
              <a:t>Needed support that open source could not provide</a:t>
            </a:r>
          </a:p>
          <a:p>
            <a:endParaRPr lang="en-US" dirty="0" smtClean="0"/>
          </a:p>
          <a:p>
            <a:r>
              <a:rPr lang="en-US" dirty="0" smtClean="0"/>
              <a:t>Had to adapt</a:t>
            </a:r>
            <a:r>
              <a:rPr lang="en-US" baseline="0" dirty="0" smtClean="0"/>
              <a:t> to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Had connections to open source and industry standards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 cost effective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groups with their own open source or bought programs</a:t>
            </a:r>
          </a:p>
          <a:p>
            <a:endParaRPr lang="en-US" dirty="0" smtClean="0"/>
          </a:p>
          <a:p>
            <a:r>
              <a:rPr lang="en-US" dirty="0" smtClean="0"/>
              <a:t>Lots of redundancy </a:t>
            </a:r>
          </a:p>
          <a:p>
            <a:endParaRPr lang="en-US" dirty="0" smtClean="0"/>
          </a:p>
          <a:p>
            <a:r>
              <a:rPr lang="en-US" dirty="0" smtClean="0"/>
              <a:t>Under used environment</a:t>
            </a:r>
          </a:p>
          <a:p>
            <a:endParaRPr lang="en-US" dirty="0" smtClean="0"/>
          </a:p>
          <a:p>
            <a:r>
              <a:rPr lang="en-US" dirty="0" smtClean="0"/>
              <a:t>Some are better than others…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us….</a:t>
            </a:r>
          </a:p>
          <a:p>
            <a:endParaRPr lang="en-US" dirty="0" smtClean="0"/>
          </a:p>
          <a:p>
            <a:r>
              <a:rPr lang="en-US" dirty="0" smtClean="0"/>
              <a:t>Centralized service</a:t>
            </a:r>
          </a:p>
          <a:p>
            <a:endParaRPr lang="en-US" dirty="0" smtClean="0"/>
          </a:p>
          <a:p>
            <a:r>
              <a:rPr lang="en-US" dirty="0" smtClean="0"/>
              <a:t>Users still in control</a:t>
            </a:r>
          </a:p>
          <a:p>
            <a:endParaRPr lang="en-US" dirty="0" smtClean="0"/>
          </a:p>
          <a:p>
            <a:r>
              <a:rPr lang="en-US" dirty="0" smtClean="0"/>
              <a:t>Reduced</a:t>
            </a:r>
            <a:r>
              <a:rPr lang="en-US" baseline="0" dirty="0" smtClean="0"/>
              <a:t> footprint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---HW--- 1 cluster</a:t>
            </a:r>
            <a:r>
              <a:rPr lang="en-US" baseline="0" dirty="0" smtClean="0"/>
              <a:t> for DB ,1 Cluster for Application ,Web servers clusters where your users are to reduce latency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---small team--- Only need a few experts on the tool instead of 1 for every team trying to use the tool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---Developers--- This allows teams to work on their jobs and not updating/sustaining the build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---user experience--- Everyone has similar experience using the tool allowing teams to work together and share ideas via forum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---security--- Enforce policies that make sure environment requires login, and users data is safe, deploy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company standards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---repeatability--- if people move teams/orgs they are familiar with rules and setup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application fails, all users are down</a:t>
            </a:r>
          </a:p>
          <a:p>
            <a:endParaRPr lang="en-US" dirty="0" smtClean="0"/>
          </a:p>
          <a:p>
            <a:r>
              <a:rPr lang="en-US" dirty="0" smtClean="0"/>
              <a:t>Mission critical</a:t>
            </a:r>
            <a:r>
              <a:rPr lang="en-US" baseline="0" dirty="0" smtClean="0"/>
              <a:t> app</a:t>
            </a:r>
          </a:p>
          <a:p>
            <a:endParaRPr lang="en-US" dirty="0" smtClean="0"/>
          </a:p>
          <a:p>
            <a:r>
              <a:rPr lang="en-US" dirty="0" smtClean="0"/>
              <a:t>Loss of revenue can come fast…</a:t>
            </a:r>
          </a:p>
          <a:p>
            <a:endParaRPr lang="en-US" dirty="0" smtClean="0"/>
          </a:p>
          <a:p>
            <a:r>
              <a:rPr lang="en-US" dirty="0" smtClean="0"/>
              <a:t>Users can</a:t>
            </a:r>
            <a:r>
              <a:rPr lang="en-US" baseline="0" dirty="0" smtClean="0"/>
              <a:t> not customize as they don’t have the privilege in the 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users to comply with our settings (job ids /security models)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24 7 support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Getting used to original privilege takes some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 customization can work for everyone (need to work with admins to get the changes you want)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learning curve of how </a:t>
            </a:r>
            <a:r>
              <a:rPr lang="en-US" baseline="0" dirty="0" err="1" smtClean="0"/>
              <a:t>pdeit</a:t>
            </a:r>
            <a:r>
              <a:rPr lang="en-US" baseline="0" dirty="0" smtClean="0"/>
              <a:t> admins EC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 that these are not flaws of EC but of central 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4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SUPPORT - </a:t>
            </a:r>
            <a:r>
              <a:rPr lang="en-US" dirty="0" smtClean="0"/>
              <a:t>That’s what </a:t>
            </a:r>
            <a:r>
              <a:rPr lang="en-US" dirty="0" err="1" smtClean="0"/>
              <a:t>im</a:t>
            </a:r>
            <a:r>
              <a:rPr lang="en-US" dirty="0" smtClean="0"/>
              <a:t> guessing they look like</a:t>
            </a:r>
          </a:p>
          <a:p>
            <a:endParaRPr lang="en-US" dirty="0" smtClean="0"/>
          </a:p>
          <a:p>
            <a:r>
              <a:rPr lang="en-US" dirty="0" smtClean="0"/>
              <a:t>Need run books and playbooks</a:t>
            </a:r>
          </a:p>
          <a:p>
            <a:endParaRPr lang="en-US" dirty="0" smtClean="0"/>
          </a:p>
          <a:p>
            <a:r>
              <a:rPr lang="en-US" dirty="0" smtClean="0"/>
              <a:t>Usually support has high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69BC-4EC9-4848-9C54-220F29EB5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67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061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79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1392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66632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91835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56497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07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27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3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0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8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6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95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92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68845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86521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08938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462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79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67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6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5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01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0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14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57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10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92057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410358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12168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27425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578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3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4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38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5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5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4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4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3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87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36279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55492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15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6278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06778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90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26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5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9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94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47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7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2849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0040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97133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98173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76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13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6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76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3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7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4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1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3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33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115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9627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8681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65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6244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853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41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6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4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3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theme" Target="../theme/theme3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theme" Target="../theme/theme4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<Relationship Id="rId16" Type="http://schemas.openxmlformats.org/officeDocument/2006/relationships/theme" Target="../theme/theme5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theme" Target="../theme/theme6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theme" Target="../theme/theme7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9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84C3-C8F5-4523-8898-5F7216BDB26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890E-1A63-4860-87F5-8C10D751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fld id="{6C5AF65D-6854-49AF-ABC5-48B5BA0EA842}" type="slidenum">
              <a:rPr lang="en-US" sz="933" smtClean="0">
                <a:solidFill>
                  <a:srgbClr val="B9B8BB"/>
                </a:solidFill>
                <a:cs typeface="HP Simplified"/>
              </a:rPr>
              <a:pPr/>
              <a:t>‹#›</a:t>
            </a:fld>
            <a:endParaRPr lang="en-US" sz="933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85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fld id="{6C5AF65D-6854-49AF-ABC5-48B5BA0EA842}" type="slidenum">
              <a:rPr lang="en-US" sz="933" smtClean="0">
                <a:solidFill>
                  <a:srgbClr val="B9B8BB"/>
                </a:solidFill>
                <a:cs typeface="HP Simplified"/>
              </a:rPr>
              <a:pPr/>
              <a:t>‹#›</a:t>
            </a:fld>
            <a:endParaRPr lang="en-US" sz="933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fld id="{6C5AF65D-6854-49AF-ABC5-48B5BA0EA842}" type="slidenum">
              <a:rPr lang="en-US" sz="933" smtClean="0">
                <a:solidFill>
                  <a:srgbClr val="B9B8BB"/>
                </a:solidFill>
                <a:cs typeface="HP Simplified"/>
              </a:rPr>
              <a:pPr/>
              <a:t>‹#›</a:t>
            </a:fld>
            <a:endParaRPr lang="en-US" sz="933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fld id="{6C5AF65D-6854-49AF-ABC5-48B5BA0EA842}" type="slidenum">
              <a:rPr lang="en-US" sz="933" smtClean="0">
                <a:solidFill>
                  <a:srgbClr val="B9B8BB"/>
                </a:solidFill>
                <a:cs typeface="HP Simplified"/>
              </a:rPr>
              <a:pPr/>
              <a:t>‹#›</a:t>
            </a:fld>
            <a:endParaRPr lang="en-US" sz="933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4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fld id="{6C5AF65D-6854-49AF-ABC5-48B5BA0EA842}" type="slidenum">
              <a:rPr lang="en-US" sz="933" smtClean="0">
                <a:solidFill>
                  <a:srgbClr val="B9B8BB"/>
                </a:solidFill>
                <a:cs typeface="HP Simplified"/>
              </a:rPr>
              <a:pPr/>
              <a:t>‹#›</a:t>
            </a:fld>
            <a:endParaRPr lang="en-US" sz="933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1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85">
              <a:defRPr/>
            </a:pPr>
            <a:r>
              <a:rPr lang="en-US" sz="933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fld id="{6C5AF65D-6854-49AF-ABC5-48B5BA0EA842}" type="slidenum">
              <a:rPr lang="en-US" sz="933" smtClean="0">
                <a:solidFill>
                  <a:srgbClr val="B9B8BB"/>
                </a:solidFill>
                <a:cs typeface="HP Simplified"/>
              </a:rPr>
              <a:pPr/>
              <a:t>‹#›</a:t>
            </a:fld>
            <a:endParaRPr lang="en-US" sz="933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8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8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8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45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45.png"/><Relationship Id="rId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45.png"/><Relationship Id="rId6" Type="http://schemas.openxmlformats.org/officeDocument/2006/relationships/image" Target="../media/image55.png"/><Relationship Id="rId7" Type="http://schemas.openxmlformats.org/officeDocument/2006/relationships/image" Target="../media/image9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5.xml"/><Relationship Id="rId2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3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5.xml"/><Relationship Id="rId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3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5.xml"/><Relationship Id="rId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61.png"/><Relationship Id="rId5" Type="http://schemas.openxmlformats.org/officeDocument/2006/relationships/image" Target="../media/image3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8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as a Centralized Service using </a:t>
            </a:r>
            <a:r>
              <a:rPr lang="en-US" dirty="0" err="1" smtClean="0"/>
              <a:t>ElectricCommander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Lucas Gravley / Daniel Perez    October 2014 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8995794" y="6024823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4" y="5449977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7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Infrastructure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838199" y="1690688"/>
            <a:ext cx="7628468" cy="4591579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HP Simplified" panose="020B0604020204020204" pitchFamily="34" charset="0"/>
              </a:rPr>
              <a:t>Dedicated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HP Simplified" panose="020B0604020204020204" pitchFamily="34" charset="0"/>
              </a:rPr>
              <a:t>Need separate Hardware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HP Simplified" panose="020B0604020204020204" pitchFamily="34" charset="0"/>
              </a:rPr>
              <a:t>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HP Simplified" panose="020B0604020204020204" pitchFamily="34" charset="0"/>
              </a:rPr>
              <a:t>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HP Simplified" panose="020B0604020204020204" pitchFamily="34" charset="0"/>
              </a:rPr>
              <a:t>Front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HP Simplified" panose="020B0604020204020204" pitchFamily="34" charset="0"/>
              </a:rPr>
              <a:t>Larger machines needed for larger 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HP Simplified" panose="020B0604020204020204" pitchFamily="34" charset="0"/>
              </a:rPr>
              <a:t>High Availability </a:t>
            </a:r>
            <a:r>
              <a:rPr lang="en-US" sz="3600" dirty="0">
                <a:latin typeface="HP Simplified" panose="020B0604020204020204" pitchFamily="34" charset="0"/>
              </a:rPr>
              <a:t>is a necessity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27" y="1690688"/>
            <a:ext cx="1675506" cy="2267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62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813" y="766762"/>
            <a:ext cx="7942256" cy="5073967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09600" y="5669279"/>
            <a:ext cx="182880" cy="1714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4458" y="5585727"/>
            <a:ext cx="129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= Webserver</a:t>
            </a:r>
          </a:p>
        </p:txBody>
      </p:sp>
      <p:sp>
        <p:nvSpPr>
          <p:cNvPr id="31" name="Oval 30"/>
          <p:cNvSpPr/>
          <p:nvPr/>
        </p:nvSpPr>
        <p:spPr>
          <a:xfrm>
            <a:off x="589881" y="5309727"/>
            <a:ext cx="182880" cy="1714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74739" y="5226175"/>
            <a:ext cx="129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= APP+DB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55" y="2025890"/>
            <a:ext cx="1305031" cy="13050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90" y="2142994"/>
            <a:ext cx="1305031" cy="13050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77" y="1981277"/>
            <a:ext cx="1305031" cy="130503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69" y="1465182"/>
            <a:ext cx="1410373" cy="141037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5" y="2208809"/>
            <a:ext cx="1410373" cy="14103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51" y="3330999"/>
            <a:ext cx="1410373" cy="141037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1382070"/>
            <a:ext cx="1410373" cy="141037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08" y="3899354"/>
            <a:ext cx="1410373" cy="14103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3" y="1656218"/>
            <a:ext cx="1410373" cy="141037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14" y="2170368"/>
            <a:ext cx="1410373" cy="141037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66" y="1697994"/>
            <a:ext cx="1410373" cy="141037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54" y="2504570"/>
            <a:ext cx="1410373" cy="141037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43" y="2246391"/>
            <a:ext cx="1410373" cy="14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Simplified Security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433691" y="4407148"/>
            <a:ext cx="9363452" cy="865632"/>
          </a:xfrm>
        </p:spPr>
        <p:txBody>
          <a:bodyPr/>
          <a:lstStyle/>
          <a:p>
            <a:r>
              <a:rPr lang="en-US" sz="3600" dirty="0" smtClean="0"/>
              <a:t>How to secure your system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0" y="1786674"/>
            <a:ext cx="2030837" cy="24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99" y="1027906"/>
            <a:ext cx="3645247" cy="3645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Simplified Security Model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65052" y="1690688"/>
            <a:ext cx="6464299" cy="3541712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Needed to run as a centralized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Protection from other 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98" y="2295438"/>
            <a:ext cx="2391295" cy="1763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58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In Depth Simplified Security Model Cont.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67" y="1524001"/>
            <a:ext cx="6375401" cy="3369732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296332" y="1690688"/>
            <a:ext cx="4804653" cy="3566597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Need to create Basic groups: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Self-</a:t>
            </a:r>
            <a:r>
              <a:rPr lang="en-US" sz="3200" dirty="0" err="1" smtClean="0">
                <a:latin typeface="HP Simplified" panose="020B0604020204020204" pitchFamily="34" charset="0"/>
              </a:rPr>
              <a:t>service_users</a:t>
            </a:r>
            <a:endParaRPr lang="en-US" sz="3200" dirty="0" smtClean="0">
              <a:latin typeface="HP Simplified" panose="020B0604020204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P Simplified" panose="020B0604020204020204" pitchFamily="34" charset="0"/>
              </a:rPr>
              <a:t>All_users</a:t>
            </a:r>
            <a:endParaRPr lang="en-US" sz="3200" dirty="0" smtClean="0">
              <a:latin typeface="HP Simplified" panose="020B0604020204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P Simplified" panose="020B0604020204020204" pitchFamily="34" charset="0"/>
              </a:rPr>
              <a:t>All_projects</a:t>
            </a:r>
            <a:endParaRPr lang="en-US" sz="3200" dirty="0" smtClean="0">
              <a:latin typeface="HP Simplified" panose="020B0604020204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P Simplified" panose="020B0604020204020204" pitchFamily="34" charset="0"/>
              </a:rPr>
              <a:t>All_gatekeepers</a:t>
            </a:r>
            <a:endParaRPr lang="en-US" sz="3200" dirty="0">
              <a:latin typeface="HP Simplified" panose="020B0604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8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In Depth Simplified Security Model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345"/>
            <a:ext cx="3876675" cy="452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087" y="1376361"/>
            <a:ext cx="804862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0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Policy Driven </a:t>
            </a:r>
            <a:r>
              <a:rPr lang="en-US" sz="5400" dirty="0" smtClean="0"/>
              <a:t>Process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Necessary Projects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433691" y="4407148"/>
            <a:ext cx="9363452" cy="865632"/>
          </a:xfrm>
        </p:spPr>
        <p:txBody>
          <a:bodyPr/>
          <a:lstStyle/>
          <a:p>
            <a:r>
              <a:rPr lang="en-US" sz="3600" dirty="0" smtClean="0"/>
              <a:t>The Basics of creating the Self-Service Model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02" y="1714500"/>
            <a:ext cx="2929073" cy="2286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0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Projects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38200" y="1690688"/>
            <a:ext cx="5579533" cy="4608512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P Simplified" panose="020B0604020204020204" pitchFamily="34" charset="0"/>
              </a:rPr>
              <a:t>Privilege user request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P Simplified" panose="020B0604020204020204" pitchFamily="34" charset="0"/>
              </a:rPr>
              <a:t>Self-Service Projects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P Simplified" panose="020B0604020204020204" pitchFamily="34" charset="0"/>
              </a:rPr>
              <a:t>Library Utilities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P Simplified" panose="020B0604020204020204" pitchFamily="34" charset="0"/>
              </a:rPr>
              <a:t>Admin </a:t>
            </a:r>
            <a:r>
              <a:rPr lang="en-US" sz="4000" dirty="0" smtClean="0">
                <a:latin typeface="HP Simplified" panose="020B0604020204020204" pitchFamily="34" charset="0"/>
              </a:rPr>
              <a:t>Tools</a:t>
            </a:r>
            <a:endParaRPr lang="en-US" sz="4000" dirty="0">
              <a:latin typeface="HP Simplified" panose="020B06040202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HP Simplified" panose="020B0604020204020204" pitchFamily="34" charset="0"/>
              </a:rPr>
              <a:t>Smoke Test</a:t>
            </a:r>
            <a:endParaRPr lang="en-US" sz="4000" dirty="0">
              <a:latin typeface="HP Simplified" panose="020B0604020204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30" y="2102131"/>
            <a:ext cx="2727699" cy="3003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0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Privilege User request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72534" y="1690688"/>
            <a:ext cx="8992494" cy="4608512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This is only project a user can see before given access (plus what their team has given them)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Prevents users from gaining access to creation in </a:t>
            </a:r>
            <a:r>
              <a:rPr lang="en-US" sz="3200" dirty="0" err="1" smtClean="0">
                <a:latin typeface="HP Simplified" panose="020B0604020204020204" pitchFamily="34" charset="0"/>
              </a:rPr>
              <a:t>ElectricCommander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Before this</a:t>
            </a:r>
            <a:r>
              <a:rPr lang="en-US" sz="3200" dirty="0" smtClean="0">
                <a:latin typeface="HP Simplified" panose="020B0604020204020204" pitchFamily="34" charset="0"/>
              </a:rPr>
              <a:t>, no real access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Checks </a:t>
            </a:r>
            <a:r>
              <a:rPr lang="en-US" sz="3200" dirty="0">
                <a:latin typeface="HP Simplified" panose="020B0604020204020204" pitchFamily="34" charset="0"/>
              </a:rPr>
              <a:t>with manager to see if they are allowed to build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Pushes teams to control their environment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Self-Service Tools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8247427" y="2172998"/>
            <a:ext cx="2946400" cy="2084386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HP Simplified" panose="020B0604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59" y="2460150"/>
            <a:ext cx="1540135" cy="1510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88" y="1690688"/>
            <a:ext cx="7572755" cy="47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2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Topics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838200" y="1690688"/>
            <a:ext cx="6586369" cy="4043362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About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Benefits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Our Challenges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Simplified Security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Policy Driven Process</a:t>
            </a:r>
            <a:endParaRPr lang="en-US" sz="3200" dirty="0">
              <a:latin typeface="HP Simplified" panose="020B0604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00" y="2278328"/>
            <a:ext cx="2780368" cy="1873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68" y="5577801"/>
            <a:ext cx="1412633" cy="1280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Library Utilities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959" y="2460150"/>
            <a:ext cx="1540135" cy="1510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 Diagonal Corner Rectangle 10"/>
          <p:cNvSpPr/>
          <p:nvPr/>
        </p:nvSpPr>
        <p:spPr>
          <a:xfrm>
            <a:off x="8247427" y="2172998"/>
            <a:ext cx="2946400" cy="2084386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HP Simplified" panose="020B06040202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59" y="2460150"/>
            <a:ext cx="1540135" cy="1510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5" y="1504950"/>
            <a:ext cx="7315882" cy="51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5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Admin Tools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71" y="2081333"/>
            <a:ext cx="2797459" cy="250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88" y="1690687"/>
            <a:ext cx="6874171" cy="50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Functionality Test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57950" cy="4962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770291"/>
            <a:ext cx="1119802" cy="144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41" y="1521405"/>
            <a:ext cx="2314443" cy="231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41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HP Simplified" panose="020B0604020204020204" pitchFamily="34" charset="0"/>
              </a:rPr>
              <a:t>Typical New User Experience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" y="2397211"/>
            <a:ext cx="1118940" cy="100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47" y="2397211"/>
            <a:ext cx="399426" cy="5404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1580" y="3105839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Regional WEB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51710" y="2926080"/>
            <a:ext cx="5829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80079" y="2895600"/>
            <a:ext cx="5829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924550" y="4029169"/>
            <a:ext cx="3175" cy="54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59689" y="3409057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New 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03" y="2080873"/>
            <a:ext cx="5078408" cy="1867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2" y="4903371"/>
            <a:ext cx="953958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2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HP Simplified" panose="020B0604020204020204" pitchFamily="34" charset="0"/>
              </a:rPr>
              <a:t>Typical New User </a:t>
            </a:r>
            <a:r>
              <a:rPr lang="en-US" u="sng" dirty="0" smtClean="0">
                <a:latin typeface="HP Simplified" panose="020B0604020204020204" pitchFamily="34" charset="0"/>
              </a:rPr>
              <a:t>Experience cont.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65" y="1797297"/>
            <a:ext cx="1118940" cy="10030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82824" y="2809143"/>
            <a:ext cx="1038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New Users Manager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32410" y="2444005"/>
            <a:ext cx="1016746" cy="5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022" y="1707958"/>
            <a:ext cx="1671148" cy="167114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026596" y="3568901"/>
            <a:ext cx="5443" cy="598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1" y="4057732"/>
            <a:ext cx="6151646" cy="2743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30" y="4440500"/>
            <a:ext cx="1118940" cy="10030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77089" y="5452346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New 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49156" y="4942000"/>
            <a:ext cx="7224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3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HP Simplified" panose="020B0604020204020204" pitchFamily="34" charset="0"/>
              </a:rPr>
              <a:t>Typical New User </a:t>
            </a:r>
            <a:r>
              <a:rPr lang="en-US" u="sng" dirty="0" smtClean="0">
                <a:latin typeface="HP Simplified" panose="020B0604020204020204" pitchFamily="34" charset="0"/>
              </a:rPr>
              <a:t>Experience cont.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0" y="2991097"/>
            <a:ext cx="1118940" cy="10030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23489" y="3994098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New 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66999" y="3708360"/>
            <a:ext cx="5829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540" y="1587500"/>
            <a:ext cx="8042621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HP Simplified" panose="020B0604020204020204" pitchFamily="34" charset="0"/>
              </a:rPr>
              <a:t>Typical New User </a:t>
            </a:r>
            <a:r>
              <a:rPr lang="en-US" u="sng" dirty="0" smtClean="0">
                <a:latin typeface="HP Simplified" panose="020B0604020204020204" pitchFamily="34" charset="0"/>
              </a:rPr>
              <a:t>Experience cont.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8" y="1639887"/>
            <a:ext cx="1118940" cy="10030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6877" y="2642888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New 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58" y="4569219"/>
            <a:ext cx="9220279" cy="1819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4" y="1690688"/>
            <a:ext cx="1069850" cy="1255779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1912541" y="1976084"/>
            <a:ext cx="698500" cy="790575"/>
          </a:xfrm>
          <a:prstGeom prst="mathPlus">
            <a:avLst/>
          </a:prstGeom>
          <a:solidFill>
            <a:srgbClr val="559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2524" y="3052056"/>
            <a:ext cx="12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</a:rPr>
              <a:t>Colleagues</a:t>
            </a:r>
            <a:endParaRPr lang="en-US" dirty="0"/>
          </a:p>
        </p:txBody>
      </p:sp>
      <p:sp>
        <p:nvSpPr>
          <p:cNvPr id="13" name="Plus 12"/>
          <p:cNvSpPr/>
          <p:nvPr/>
        </p:nvSpPr>
        <p:spPr>
          <a:xfrm>
            <a:off x="4543857" y="1972555"/>
            <a:ext cx="698500" cy="790575"/>
          </a:xfrm>
          <a:prstGeom prst="mathPlus">
            <a:avLst/>
          </a:prstGeom>
          <a:solidFill>
            <a:srgbClr val="559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08" y="1912225"/>
            <a:ext cx="1188073" cy="926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96389" y="3052056"/>
            <a:ext cx="105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</a:rPr>
              <a:t>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</a:rPr>
              <a:t>Env</a:t>
            </a:r>
            <a:endParaRPr lang="en-US" dirty="0"/>
          </a:p>
        </p:txBody>
      </p:sp>
      <p:sp>
        <p:nvSpPr>
          <p:cNvPr id="8" name="Equal 7"/>
          <p:cNvSpPr/>
          <p:nvPr/>
        </p:nvSpPr>
        <p:spPr>
          <a:xfrm>
            <a:off x="7023100" y="2318577"/>
            <a:ext cx="914400" cy="62789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3" y="1817370"/>
            <a:ext cx="1466771" cy="12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8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Cleanup Policies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80" y="2796457"/>
            <a:ext cx="2299287" cy="2520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System Cleanup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838200" y="2055813"/>
            <a:ext cx="5223933" cy="2900362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Cleanup is necessary!!!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Log Management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Job </a:t>
            </a:r>
            <a:r>
              <a:rPr lang="en-US" sz="3200" dirty="0" smtClean="0">
                <a:latin typeface="HP Simplified" panose="020B0604020204020204" pitchFamily="34" charset="0"/>
              </a:rPr>
              <a:t>Management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Workflow </a:t>
            </a:r>
            <a:r>
              <a:rPr lang="en-US" sz="3200" dirty="0" smtClean="0">
                <a:latin typeface="HP Simplified" panose="020B0604020204020204" pitchFamily="34" charset="0"/>
              </a:rPr>
              <a:t>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User </a:t>
            </a:r>
            <a:r>
              <a:rPr lang="en-US" sz="3200" dirty="0" smtClean="0">
                <a:latin typeface="HP Simplified" panose="020B0604020204020204" pitchFamily="34" charset="0"/>
              </a:rPr>
              <a:t>Management</a:t>
            </a:r>
            <a:endParaRPr lang="en-US" sz="3200" dirty="0">
              <a:latin typeface="HP Simplified" panose="020B0604020204020204" pitchFamily="34" charset="0"/>
            </a:endParaRPr>
          </a:p>
          <a:p>
            <a:endParaRPr lang="en-US" sz="3200" dirty="0">
              <a:latin typeface="HP Simplified" panose="020B06040202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67" y="1245658"/>
            <a:ext cx="5568745" cy="539472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3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and Log Management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83" y="3633891"/>
            <a:ext cx="1535384" cy="168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13" y="2060902"/>
            <a:ext cx="1008890" cy="1252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7810" y="2125980"/>
            <a:ext cx="87249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2075" y="2125980"/>
            <a:ext cx="119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TPS Reports</a:t>
            </a:r>
          </a:p>
        </p:txBody>
      </p:sp>
    </p:spTree>
    <p:extLst>
      <p:ext uri="{BB962C8B-B14F-4D97-AF65-F5344CB8AC3E}">
        <p14:creationId xmlns:p14="http://schemas.microsoft.com/office/powerpoint/2010/main" val="350760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Hewlett-Packard Deployment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Longstanding Patron of </a:t>
            </a:r>
            <a:r>
              <a:rPr lang="en-US" dirty="0" err="1" smtClean="0"/>
              <a:t>ElectricCommander</a:t>
            </a:r>
            <a:endParaRPr lang="en-GB" dirty="0"/>
          </a:p>
          <a:p>
            <a:pPr lvl="1"/>
            <a:r>
              <a:rPr lang="en-US" dirty="0" smtClean="0"/>
              <a:t>Self-Service Deployment</a:t>
            </a:r>
            <a:endParaRPr lang="en-US" dirty="0"/>
          </a:p>
          <a:p>
            <a:pPr lvl="2"/>
            <a:r>
              <a:rPr lang="en-US" dirty="0" smtClean="0"/>
              <a:t>Users control their builds</a:t>
            </a:r>
          </a:p>
          <a:p>
            <a:pPr lvl="2"/>
            <a:r>
              <a:rPr lang="en-US" dirty="0" smtClean="0"/>
              <a:t>Users control their personal environment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World Wide Deployment</a:t>
            </a:r>
            <a:endParaRPr lang="en-GB" dirty="0"/>
          </a:p>
          <a:p>
            <a:pPr lvl="1"/>
            <a:r>
              <a:rPr lang="en-US" dirty="0" smtClean="0"/>
              <a:t>User counts in the thousands</a:t>
            </a:r>
            <a:endParaRPr lang="en-US" dirty="0"/>
          </a:p>
          <a:p>
            <a:pPr lvl="2"/>
            <a:r>
              <a:rPr lang="en-US" dirty="0" smtClean="0"/>
              <a:t>Millions of production builds a year</a:t>
            </a:r>
          </a:p>
          <a:p>
            <a:pPr lvl="2"/>
            <a:r>
              <a:rPr lang="en-US" dirty="0" smtClean="0"/>
              <a:t>Non-Stop / High Availability Environment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by all Facets of HP</a:t>
            </a:r>
            <a:endParaRPr lang="en-GB" dirty="0" smtClean="0"/>
          </a:p>
          <a:p>
            <a:pPr lvl="1"/>
            <a:r>
              <a:rPr lang="en-US" dirty="0" smtClean="0"/>
              <a:t>Everyone in HP can use </a:t>
            </a:r>
            <a:r>
              <a:rPr lang="en-US" dirty="0" err="1" smtClean="0"/>
              <a:t>ElectricCommander</a:t>
            </a:r>
            <a:endParaRPr lang="en-US" dirty="0" smtClean="0"/>
          </a:p>
          <a:p>
            <a:pPr lvl="2"/>
            <a:r>
              <a:rPr lang="en-US" dirty="0" smtClean="0"/>
              <a:t>HP R&amp;D</a:t>
            </a:r>
          </a:p>
          <a:p>
            <a:pPr lvl="2"/>
            <a:r>
              <a:rPr lang="en-US" dirty="0" smtClean="0"/>
              <a:t>HP IT</a:t>
            </a:r>
          </a:p>
          <a:p>
            <a:pPr lvl="2"/>
            <a:r>
              <a:rPr lang="en-US" dirty="0" smtClean="0"/>
              <a:t>HP Business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992" y="4222170"/>
            <a:ext cx="1069850" cy="1255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77" y="4414193"/>
            <a:ext cx="1435696" cy="1063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8969" y="4080502"/>
            <a:ext cx="1974698" cy="19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8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Jobs and Logs Management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You must follow the rules to be safe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38912" y="2224123"/>
            <a:ext cx="11240136" cy="2879364"/>
            <a:chOff x="329184" y="1934792"/>
            <a:chExt cx="8430102" cy="2159523"/>
          </a:xfrm>
        </p:grpSpPr>
        <p:sp>
          <p:nvSpPr>
            <p:cNvPr id="16" name="Freeform 15"/>
            <p:cNvSpPr/>
            <p:nvPr/>
          </p:nvSpPr>
          <p:spPr>
            <a:xfrm>
              <a:off x="7077074" y="1940390"/>
              <a:ext cx="1682212" cy="749795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Run as often as jobs build up</a:t>
              </a:r>
              <a:endParaRPr lang="en-US" sz="2000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061560" y="2688875"/>
              <a:ext cx="1171767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Find your balance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Schedule to run at best times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391002" y="1940390"/>
              <a:ext cx="1682212" cy="749795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Delete the jobs</a:t>
              </a:r>
              <a:endParaRPr lang="en-US" sz="2000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388125" y="2688875"/>
              <a:ext cx="1185666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If all is successful, we can delete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Never delete jobs if logs failed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0"/>
              <a:ext cx="1682212" cy="749795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Cleanup Logs first</a:t>
              </a:r>
              <a:endParaRPr lang="en-US" sz="2000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690139" y="2688875"/>
              <a:ext cx="1204270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This can be done in parallel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Failure is fine at this level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2"/>
              <a:ext cx="1682212" cy="749795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>
                  <a:solidFill>
                    <a:prstClr val="white"/>
                  </a:solidFill>
                  <a:cs typeface="Arial"/>
                </a:rPr>
                <a:t>Query the system for all jobs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09596" y="2688875"/>
              <a:ext cx="112956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Most Expensive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Calculate when to run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Build a data structure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0069" y="1934792"/>
              <a:ext cx="1647899" cy="754081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Build a policy</a:t>
              </a:r>
              <a:endParaRPr lang="en-US" sz="2000" b="1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29184" y="2688875"/>
              <a:ext cx="1163724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Evaluate your system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Inform the Users!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Post the </a:t>
              </a: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policy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Sticky Jobs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29" name="Round Diagonal Corner Rectangle 28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3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Management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83" y="3633891"/>
            <a:ext cx="1535384" cy="168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13" y="2060902"/>
            <a:ext cx="1008890" cy="1252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Management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You must follow the rules to be safe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38912" y="2224123"/>
            <a:ext cx="8769047" cy="2850604"/>
            <a:chOff x="329184" y="1934792"/>
            <a:chExt cx="6576785" cy="2137953"/>
          </a:xfrm>
        </p:grpSpPr>
        <p:sp>
          <p:nvSpPr>
            <p:cNvPr id="18" name="Freeform 17"/>
            <p:cNvSpPr/>
            <p:nvPr/>
          </p:nvSpPr>
          <p:spPr>
            <a:xfrm>
              <a:off x="5391002" y="1940390"/>
              <a:ext cx="1514967" cy="728347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>
                  <a:solidFill>
                    <a:prstClr val="white"/>
                  </a:solidFill>
                  <a:cs typeface="Arial"/>
                </a:rPr>
                <a:t>Run as often as jobs build up</a:t>
              </a:r>
              <a:endParaRPr lang="en-US" sz="2000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388126" y="2667305"/>
              <a:ext cx="1185666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Find your balance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Schedule to run at best times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0"/>
              <a:ext cx="1514967" cy="728347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Delete Work flows</a:t>
              </a:r>
              <a:endParaRPr lang="en-US" sz="2000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690138" y="2667304"/>
              <a:ext cx="1204270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Check for failure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Limit the amount it will delete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2"/>
              <a:ext cx="1514967" cy="728347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>
                  <a:solidFill>
                    <a:prstClr val="white"/>
                  </a:solidFill>
                  <a:cs typeface="Arial"/>
                </a:rPr>
                <a:t>Query the system for all </a:t>
              </a: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Workflows</a:t>
              </a:r>
              <a:endParaRPr lang="en-US" sz="2000" b="1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09595" y="2667304"/>
              <a:ext cx="112956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Most Expensive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Calculate when to run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Build a data structure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32777" y="1934794"/>
              <a:ext cx="1484065" cy="732511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Build a policy</a:t>
              </a:r>
              <a:endParaRPr lang="en-US" sz="2000" b="1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29184" y="2667304"/>
              <a:ext cx="1163724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Evaluate your system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Inform the Users!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Post the policy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Sticky Workflows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4" name="Round Diagonal Corner Rectangle 13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99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83" y="3633891"/>
            <a:ext cx="1535384" cy="1683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25510">
            <a:off x="5449549" y="1786599"/>
            <a:ext cx="1346579" cy="1497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 rot="19646313">
            <a:off x="5834561" y="2495102"/>
            <a:ext cx="233705" cy="27667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65748" y="2848272"/>
            <a:ext cx="98717" cy="1097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2398" y="2634313"/>
            <a:ext cx="98717" cy="1097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Management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More complex than you would believe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38912" y="2224123"/>
            <a:ext cx="8942155" cy="3206474"/>
            <a:chOff x="329184" y="1934792"/>
            <a:chExt cx="6706616" cy="2404856"/>
          </a:xfrm>
        </p:grpSpPr>
        <p:sp>
          <p:nvSpPr>
            <p:cNvPr id="18" name="Freeform 17"/>
            <p:cNvSpPr/>
            <p:nvPr/>
          </p:nvSpPr>
          <p:spPr>
            <a:xfrm>
              <a:off x="5391002" y="1940391"/>
              <a:ext cx="1644798" cy="914174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Second pass</a:t>
              </a:r>
              <a:endParaRPr lang="en-US" sz="2000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388126" y="2934208"/>
              <a:ext cx="1108625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Delete objects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Delete users and objects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Inform users of broken objects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1"/>
              <a:ext cx="1644798" cy="914174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First pass</a:t>
              </a:r>
              <a:endParaRPr lang="en-US" sz="2000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690139" y="2934208"/>
              <a:ext cx="1126021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Disable and mark disabled users and objects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3 object types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3"/>
              <a:ext cx="1644798" cy="914174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>
                  <a:solidFill>
                    <a:prstClr val="white"/>
                  </a:solidFill>
                  <a:cs typeface="Arial"/>
                </a:rPr>
                <a:t>Query the system for all </a:t>
              </a: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objects and ACLS</a:t>
              </a:r>
              <a:endParaRPr lang="en-US" sz="2000" b="1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09596" y="2934208"/>
              <a:ext cx="1056173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Most </a:t>
              </a: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Expensive!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Calculate when to run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Build a </a:t>
              </a: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massive data </a:t>
              </a: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structure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29184" y="1934792"/>
              <a:ext cx="1611249" cy="919399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757" tIns="75861" rIns="320691" bIns="75861" numCol="1" spcCol="1270" anchor="ctr" anchorCtr="0">
              <a:noAutofit/>
            </a:bodyPr>
            <a:lstStyle/>
            <a:p>
              <a:pPr defTabSz="829713">
                <a:spcBef>
                  <a:spcPct val="0"/>
                </a:spcBef>
              </a:pPr>
              <a:r>
                <a:rPr lang="en-US" sz="2000" b="1" dirty="0" smtClean="0">
                  <a:solidFill>
                    <a:prstClr val="white"/>
                  </a:solidFill>
                  <a:cs typeface="Arial"/>
                </a:rPr>
                <a:t>Build a policy</a:t>
              </a:r>
              <a:endParaRPr lang="en-US" sz="2000" b="1" dirty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29184" y="2934208"/>
              <a:ext cx="108810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9568" rIns="0" bIns="149352" numCol="1" spcCol="1270" anchor="t" anchorCtr="0">
              <a:noAutofit/>
            </a:bodyPr>
            <a:lstStyle/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Evaluate your system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Inform the Users!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Post the policy</a:t>
              </a:r>
            </a:p>
            <a:p>
              <a:pPr marL="231642" lvl="1" indent="-231642" defTabSz="829713">
                <a:spcBef>
                  <a:spcPct val="0"/>
                </a:spcBef>
                <a:spcAft>
                  <a:spcPts val="533"/>
                </a:spcAft>
                <a:buFont typeface="Arial"/>
                <a:buChar char="•"/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cs typeface="Arial"/>
                </a:rPr>
                <a:t>Find the users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6" name="Round Diagonal Corner Rectangle 15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5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890" y="4784914"/>
            <a:ext cx="2123285" cy="2062620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65" y="3399050"/>
            <a:ext cx="2910310" cy="291031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W</a:t>
            </a:r>
            <a:r>
              <a:rPr lang="en-US" dirty="0" smtClean="0"/>
              <a:t>e Needed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Environment</a:t>
            </a:r>
            <a:endParaRPr lang="en-GB" dirty="0"/>
          </a:p>
          <a:p>
            <a:pPr lvl="1"/>
            <a:r>
              <a:rPr lang="en-US" dirty="0" smtClean="0"/>
              <a:t>Repeatability</a:t>
            </a:r>
            <a:endParaRPr lang="en-US" dirty="0"/>
          </a:p>
          <a:p>
            <a:pPr lvl="2"/>
            <a:r>
              <a:rPr lang="en-US" dirty="0" smtClean="0"/>
              <a:t>Less admins needed</a:t>
            </a:r>
          </a:p>
          <a:p>
            <a:pPr lvl="2"/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Reduce Redundancy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GB" dirty="0"/>
          </a:p>
          <a:p>
            <a:pPr lvl="1"/>
            <a:r>
              <a:rPr lang="en-US" dirty="0" smtClean="0"/>
              <a:t>Deployment</a:t>
            </a:r>
            <a:endParaRPr lang="en-US" dirty="0"/>
          </a:p>
          <a:p>
            <a:pPr lvl="2"/>
            <a:r>
              <a:rPr lang="en-US" dirty="0" smtClean="0"/>
              <a:t>Needs to be deployable to all HP</a:t>
            </a:r>
          </a:p>
          <a:p>
            <a:pPr lvl="2"/>
            <a:r>
              <a:rPr lang="en-US" dirty="0" smtClean="0"/>
              <a:t>Non-Stop / High Availability Environment</a:t>
            </a:r>
          </a:p>
          <a:p>
            <a:pPr lvl="2"/>
            <a:r>
              <a:rPr lang="en-US" dirty="0" smtClean="0"/>
              <a:t>Handle thousands of users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Cost Effective</a:t>
            </a:r>
            <a:endParaRPr lang="en-GB" dirty="0" smtClean="0"/>
          </a:p>
          <a:p>
            <a:pPr lvl="1"/>
            <a:r>
              <a:rPr lang="en-US" dirty="0" smtClean="0"/>
              <a:t>Everyone in HP can use</a:t>
            </a:r>
          </a:p>
          <a:p>
            <a:pPr lvl="2"/>
            <a:r>
              <a:rPr lang="en-US" dirty="0" smtClean="0"/>
              <a:t>Reduce solutions</a:t>
            </a:r>
          </a:p>
          <a:p>
            <a:pPr lvl="2"/>
            <a:r>
              <a:rPr lang="en-US" dirty="0" smtClean="0"/>
              <a:t>Work with other tools (integrations)</a:t>
            </a:r>
          </a:p>
          <a:p>
            <a:pPr lvl="2"/>
            <a:r>
              <a:rPr lang="en-US" dirty="0"/>
              <a:t>Smaller Footprint</a:t>
            </a:r>
          </a:p>
          <a:p>
            <a:pPr marL="0" lvl="2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40" y="3849213"/>
            <a:ext cx="1463143" cy="20792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1" y="3733376"/>
            <a:ext cx="1890673" cy="18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576" y="1682234"/>
            <a:ext cx="721971" cy="75611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076" y="3532723"/>
            <a:ext cx="721971" cy="756118"/>
          </a:xfrm>
          <a:prstGeom prst="rect">
            <a:avLst/>
          </a:prstGeom>
        </p:spPr>
      </p:pic>
      <p:sp>
        <p:nvSpPr>
          <p:cNvPr id="124" name="Flowchart: Sequential Access Storage 123"/>
          <p:cNvSpPr/>
          <p:nvPr/>
        </p:nvSpPr>
        <p:spPr>
          <a:xfrm>
            <a:off x="8045264" y="1285809"/>
            <a:ext cx="884257" cy="1066236"/>
          </a:xfrm>
          <a:prstGeom prst="flowChartMagnetic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501" y="2867198"/>
            <a:ext cx="562923" cy="58954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64" y="3436262"/>
            <a:ext cx="721971" cy="75611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</a:t>
            </a:r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38913" y="1015743"/>
            <a:ext cx="81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Before</a:t>
            </a:r>
            <a:endParaRPr lang="en-GB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03" y="2375231"/>
            <a:ext cx="1020319" cy="11343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673104" y="3161972"/>
            <a:ext cx="86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Admin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72421">
            <a:off x="8376826" y="3780828"/>
            <a:ext cx="515218" cy="69715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53229" y="3843800"/>
            <a:ext cx="515218" cy="69715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634436" y="4534769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DB	      APP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053" y="4260898"/>
            <a:ext cx="432063" cy="50715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41" y="3389116"/>
            <a:ext cx="399426" cy="54047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0386576" y="4014821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Web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7" y="3239885"/>
            <a:ext cx="515218" cy="6971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91" y="3239885"/>
            <a:ext cx="515218" cy="69715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00246" y="4114713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DB	      APP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9" y="2437806"/>
            <a:ext cx="432063" cy="50715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51" y="2969060"/>
            <a:ext cx="399426" cy="54047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7" y="3607066"/>
            <a:ext cx="1020319" cy="113430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229518" y="4393807"/>
            <a:ext cx="86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Admin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51" y="4891776"/>
            <a:ext cx="515218" cy="69715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95" y="4891776"/>
            <a:ext cx="515218" cy="697159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190850" y="5766604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DB	      APP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82" y="5078059"/>
            <a:ext cx="432063" cy="50715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75" y="4245220"/>
            <a:ext cx="432063" cy="50715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55" y="4620951"/>
            <a:ext cx="399426" cy="54047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84" y="1251531"/>
            <a:ext cx="1020319" cy="1134306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357385" y="2038272"/>
            <a:ext cx="86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Admin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18" y="2536241"/>
            <a:ext cx="515218" cy="69715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62" y="2536241"/>
            <a:ext cx="515218" cy="69715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318717" y="3411069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DB	      APP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49" y="2722524"/>
            <a:ext cx="432063" cy="50715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42" y="1889685"/>
            <a:ext cx="432063" cy="50715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22" y="2265416"/>
            <a:ext cx="399426" cy="540477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7079565" y="2823620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Web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937024" y="5240355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Web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151853" y="3608749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Web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467559" y="1449352"/>
            <a:ext cx="72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351299" y="3815955"/>
            <a:ext cx="72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22333" y="2049677"/>
            <a:ext cx="72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122688" y="1349999"/>
            <a:ext cx="74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How did you break this?!</a:t>
            </a:r>
          </a:p>
        </p:txBody>
      </p:sp>
      <p:sp>
        <p:nvSpPr>
          <p:cNvPr id="127" name="Flowchart: Sequential Access Storage 126"/>
          <p:cNvSpPr/>
          <p:nvPr/>
        </p:nvSpPr>
        <p:spPr>
          <a:xfrm>
            <a:off x="11119121" y="3405803"/>
            <a:ext cx="884257" cy="750979"/>
          </a:xfrm>
          <a:prstGeom prst="flowChartMagnetic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1258410" y="3467078"/>
            <a:ext cx="74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Run Away!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99" y="2452289"/>
            <a:ext cx="625285" cy="487510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677494" y="1879513"/>
            <a:ext cx="119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44" y="5218514"/>
            <a:ext cx="625285" cy="487510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2158339" y="4645738"/>
            <a:ext cx="119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1769699"/>
            <a:ext cx="625285" cy="487510"/>
          </a:xfrm>
          <a:prstGeom prst="rect">
            <a:avLst/>
          </a:prstGeom>
        </p:spPr>
      </p:pic>
      <p:sp>
        <p:nvSpPr>
          <p:cNvPr id="134" name="Rectangle 133"/>
          <p:cNvSpPr/>
          <p:nvPr/>
        </p:nvSpPr>
        <p:spPr>
          <a:xfrm>
            <a:off x="4471395" y="1196923"/>
            <a:ext cx="119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74927" y="2250618"/>
            <a:ext cx="625285" cy="487510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10881483" y="2687777"/>
            <a:ext cx="119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56" y="5468124"/>
            <a:ext cx="625285" cy="48751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384851" y="4895348"/>
            <a:ext cx="119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02" y="5744033"/>
            <a:ext cx="432063" cy="5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7"/>
          <p:cNvSpPr>
            <a:spLocks noGrp="1"/>
          </p:cNvSpPr>
          <p:nvPr>
            <p:ph type="title"/>
          </p:nvPr>
        </p:nvSpPr>
        <p:spPr>
          <a:xfrm>
            <a:off x="438913" y="313417"/>
            <a:ext cx="11280140" cy="573024"/>
          </a:xfrm>
        </p:spPr>
        <p:txBody>
          <a:bodyPr/>
          <a:lstStyle/>
          <a:p>
            <a:r>
              <a:rPr lang="en-US" dirty="0" smtClean="0"/>
              <a:t>User Experience After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3" y="1735638"/>
            <a:ext cx="669195" cy="599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008" y="1527052"/>
            <a:ext cx="900901" cy="702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20" y="1646986"/>
            <a:ext cx="399426" cy="54047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83" y="3004361"/>
            <a:ext cx="515218" cy="6971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74" y="1240775"/>
            <a:ext cx="515218" cy="6971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57919" y="2623963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APP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948278" y="2035566"/>
            <a:ext cx="7620" cy="618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84689" y="23131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8928" y="23536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18666" y="894331"/>
            <a:ext cx="12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DB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41255" y="2309317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Regional WEB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485569" y="1803727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483911" y="2073966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995343" y="1774657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993685" y="2044896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52060" y="2835223"/>
            <a:ext cx="363954" cy="33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932737" y="3004361"/>
            <a:ext cx="500760" cy="437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5" y="4667136"/>
            <a:ext cx="669195" cy="59985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0" y="4458550"/>
            <a:ext cx="900901" cy="7023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52" y="4578484"/>
            <a:ext cx="399426" cy="54047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404621" y="524463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48860" y="52851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505501" y="4735225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503843" y="5005464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015275" y="4706155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013617" y="4976394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932737" y="3904810"/>
            <a:ext cx="516758" cy="427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034577" y="4124498"/>
            <a:ext cx="531833" cy="453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54" y="4580746"/>
            <a:ext cx="669195" cy="59985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52" y="4458550"/>
            <a:ext cx="900901" cy="7023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13" y="4569124"/>
            <a:ext cx="399426" cy="54047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560067" y="52398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9685554" y="52634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7871331" y="4699421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869673" y="4969660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8982383" y="4708225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8980725" y="4978464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621880" y="3921059"/>
            <a:ext cx="363954" cy="33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6502557" y="4090197"/>
            <a:ext cx="500760" cy="437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57" y="1636697"/>
            <a:ext cx="669195" cy="59985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55" y="1514501"/>
            <a:ext cx="900901" cy="7023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716" y="1625075"/>
            <a:ext cx="399426" cy="540477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6954570" y="22957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Users Build </a:t>
            </a:r>
            <a:r>
              <a:rPr lang="en-US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</a:t>
            </a: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080057" y="23194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8265834" y="1755372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8264176" y="2025611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9376886" y="1764176"/>
            <a:ext cx="569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375228" y="2034415"/>
            <a:ext cx="588304" cy="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526168" y="2639071"/>
            <a:ext cx="516758" cy="427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628008" y="2858759"/>
            <a:ext cx="531833" cy="453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236541" y="5180752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Regional WEB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8385346" y="5277752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Regional WEB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816835" y="2303021"/>
            <a:ext cx="10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Regional WEB</a:t>
            </a:r>
            <a:r>
              <a:rPr lang="en-US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6141929" y="2054389"/>
            <a:ext cx="4328" cy="52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40" y="5153532"/>
            <a:ext cx="1020319" cy="113430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556459" y="5913450"/>
            <a:ext cx="86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655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Benefits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495301" y="1531619"/>
            <a:ext cx="5619750" cy="4854571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Smaller hardware footprint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Manageable by small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Developers sustain innovation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P Simplified" panose="020B0604020204020204" pitchFamily="34" charset="0"/>
              </a:rPr>
              <a:t>Repeatability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7232750" y="1690688"/>
            <a:ext cx="3510130" cy="25489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90" y="2343366"/>
            <a:ext cx="993650" cy="1243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40" y="3003760"/>
            <a:ext cx="822962" cy="9906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68028" y="3003760"/>
            <a:ext cx="822962" cy="990602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44235" y="3691234"/>
            <a:ext cx="13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P Simplified" panose="020B0604020204020204" pitchFamily="34" charset="0"/>
              </a:rPr>
              <a:t>Savings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HP Simplified" panose="020B0604020204020204" pitchFamily="34" charset="0"/>
              </a:rPr>
              <a:t>Challenges of </a:t>
            </a:r>
            <a:r>
              <a:rPr lang="en-US" u="sng" dirty="0">
                <a:latin typeface="HP Simplified" panose="020B0604020204020204" pitchFamily="34" charset="0"/>
              </a:rPr>
              <a:t>C</a:t>
            </a:r>
            <a:r>
              <a:rPr lang="en-US" u="sng" dirty="0" smtClean="0">
                <a:latin typeface="HP Simplified" panose="020B0604020204020204" pitchFamily="34" charset="0"/>
              </a:rPr>
              <a:t>entralized Deployment</a:t>
            </a:r>
            <a:endParaRPr lang="en-US" u="sng" dirty="0">
              <a:latin typeface="HP Simplified" panose="020B0604020204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75012" y="1690688"/>
            <a:ext cx="5262032" cy="2705686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High Availability Model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Requires Standardized Model</a:t>
            </a:r>
            <a:endParaRPr lang="en-US" sz="3200" dirty="0">
              <a:latin typeface="HP Simplified" panose="020B0604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P Simplified" panose="020B0604020204020204" pitchFamily="34" charset="0"/>
              </a:rPr>
              <a:t>Standard Build Process</a:t>
            </a:r>
            <a:endParaRPr lang="en-US" sz="3200" dirty="0">
              <a:latin typeface="HP Simplified" panose="020B0604020204020204" pitchFamily="34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5992559" y="1690689"/>
            <a:ext cx="3953356" cy="4768316"/>
          </a:xfrm>
          <a:prstGeom prst="round2DiagRect">
            <a:avLst/>
          </a:prstGeom>
          <a:solidFill>
            <a:srgbClr val="559BE3"/>
          </a:solidFill>
          <a:ln w="38100">
            <a:solidFill>
              <a:srgbClr val="559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54440">
            <a:off x="7105851" y="3236396"/>
            <a:ext cx="1035486" cy="1035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46912" y="1988190"/>
            <a:ext cx="1035486" cy="10354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860">
            <a:off x="6577388" y="4658267"/>
            <a:ext cx="1368827" cy="1368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781">
            <a:off x="7884590" y="4817560"/>
            <a:ext cx="1284208" cy="1284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  <p:sp>
        <p:nvSpPr>
          <p:cNvPr id="16" name="Round Diagonal Corner Rectangle 15"/>
          <p:cNvSpPr/>
          <p:nvPr/>
        </p:nvSpPr>
        <p:spPr>
          <a:xfrm>
            <a:off x="8995795" y="219108"/>
            <a:ext cx="2960916" cy="56605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505" y="-355738"/>
            <a:ext cx="3431495" cy="1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266">
            <a:off x="6146252" y="2992500"/>
            <a:ext cx="1035486" cy="10354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93">
            <a:off x="8247516" y="3655948"/>
            <a:ext cx="1284208" cy="12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21" y="1164552"/>
            <a:ext cx="8738445" cy="4898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6133" y="395111"/>
            <a:ext cx="5768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P Simplified" panose="020B0604020204020204" pitchFamily="34" charset="0"/>
              </a:rPr>
              <a:t>Support…</a:t>
            </a:r>
            <a:endParaRPr lang="en-US" sz="4400" dirty="0">
              <a:latin typeface="HP Simplified" panose="020B0604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30" y="4741372"/>
            <a:ext cx="2090569" cy="21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with content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itle with content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Title with content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Title with content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Title with content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Title with content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2056</Words>
  <Application>Microsoft Macintosh PowerPoint</Application>
  <PresentationFormat>Custom</PresentationFormat>
  <Paragraphs>483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Office Theme</vt:lpstr>
      <vt:lpstr>Title with content</vt:lpstr>
      <vt:lpstr>1_Title with content</vt:lpstr>
      <vt:lpstr>2_Title with content</vt:lpstr>
      <vt:lpstr>3_Title with content</vt:lpstr>
      <vt:lpstr>4_Title with content</vt:lpstr>
      <vt:lpstr>5_Title with content</vt:lpstr>
      <vt:lpstr>Continuous Integration as a Centralized Service using ElectricCommander</vt:lpstr>
      <vt:lpstr>Topics</vt:lpstr>
      <vt:lpstr>Hewlett-Packard Deployment</vt:lpstr>
      <vt:lpstr>What We Needed</vt:lpstr>
      <vt:lpstr>User Experience Before</vt:lpstr>
      <vt:lpstr>User Experience After</vt:lpstr>
      <vt:lpstr>Benefits</vt:lpstr>
      <vt:lpstr>Challenges of Centralized Deployment</vt:lpstr>
      <vt:lpstr>PowerPoint Presentation</vt:lpstr>
      <vt:lpstr>Infrastructure</vt:lpstr>
      <vt:lpstr>PowerPoint Presentation</vt:lpstr>
      <vt:lpstr>Simplified Security Model</vt:lpstr>
      <vt:lpstr>Simplified Security Model</vt:lpstr>
      <vt:lpstr>In Depth Simplified Security Model Cont.</vt:lpstr>
      <vt:lpstr>In Depth Simplified Security Model</vt:lpstr>
      <vt:lpstr>Policy Driven Process - Necessary Projects</vt:lpstr>
      <vt:lpstr>Projects</vt:lpstr>
      <vt:lpstr>Privilege User request</vt:lpstr>
      <vt:lpstr>Self-Service Tools</vt:lpstr>
      <vt:lpstr>Library Utilities</vt:lpstr>
      <vt:lpstr>Admin Tools</vt:lpstr>
      <vt:lpstr>Functionality Test</vt:lpstr>
      <vt:lpstr>Typical New User Experience</vt:lpstr>
      <vt:lpstr>Typical New User Experience cont.</vt:lpstr>
      <vt:lpstr>Typical New User Experience cont.</vt:lpstr>
      <vt:lpstr>Typical New User Experience cont.</vt:lpstr>
      <vt:lpstr>Cleanup Policies</vt:lpstr>
      <vt:lpstr>System Cleanup</vt:lpstr>
      <vt:lpstr>Job and Log Management</vt:lpstr>
      <vt:lpstr>Jobs and Logs Management</vt:lpstr>
      <vt:lpstr>Workflow Management</vt:lpstr>
      <vt:lpstr>Workflow Management</vt:lpstr>
      <vt:lpstr>User Management</vt:lpstr>
      <vt:lpstr>User Management</vt:lpstr>
      <vt:lpstr>Questions?</vt:lpstr>
      <vt:lpstr>Thank you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ElectricCommander as a Centralized Service</dc:title>
  <dc:creator>Gravley, Lucas (PDEIT)</dc:creator>
  <cp:lastModifiedBy>Rohit Jainendra</cp:lastModifiedBy>
  <cp:revision>98</cp:revision>
  <dcterms:created xsi:type="dcterms:W3CDTF">2014-08-20T19:13:31Z</dcterms:created>
  <dcterms:modified xsi:type="dcterms:W3CDTF">2014-10-22T00:00:19Z</dcterms:modified>
</cp:coreProperties>
</file>