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4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  <p:sldMasterId id="2147483702" r:id="rId3"/>
    <p:sldMasterId id="2147483733" r:id="rId4"/>
    <p:sldMasterId id="2147483764" r:id="rId5"/>
  </p:sldMasterIdLst>
  <p:notesMasterIdLst>
    <p:notesMasterId r:id="rId26"/>
  </p:notesMasterIdLst>
  <p:sldIdLst>
    <p:sldId id="256" r:id="rId6"/>
    <p:sldId id="281" r:id="rId7"/>
    <p:sldId id="282" r:id="rId8"/>
    <p:sldId id="283" r:id="rId9"/>
    <p:sldId id="259" r:id="rId10"/>
    <p:sldId id="271" r:id="rId11"/>
    <p:sldId id="261" r:id="rId12"/>
    <p:sldId id="287" r:id="rId13"/>
    <p:sldId id="272" r:id="rId14"/>
    <p:sldId id="284" r:id="rId15"/>
    <p:sldId id="266" r:id="rId16"/>
    <p:sldId id="264" r:id="rId17"/>
    <p:sldId id="286" r:id="rId18"/>
    <p:sldId id="278" r:id="rId19"/>
    <p:sldId id="277" r:id="rId20"/>
    <p:sldId id="279" r:id="rId21"/>
    <p:sldId id="280" r:id="rId22"/>
    <p:sldId id="270" r:id="rId23"/>
    <p:sldId id="285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E52"/>
    <a:srgbClr val="460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50" autoAdjust="0"/>
    <p:restoredTop sz="86464" autoAdjust="0"/>
  </p:normalViewPr>
  <p:slideViewPr>
    <p:cSldViewPr snapToGrid="0">
      <p:cViewPr>
        <p:scale>
          <a:sx n="83" d="100"/>
          <a:sy n="83" d="100"/>
        </p:scale>
        <p:origin x="-230" y="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86BA-D348-41EB-BD24-B7F56E1FE415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E2CBA-88E1-4DDC-98D5-5DDBF1BFB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r>
              <a:rPr lang="en-US" baseline="0" dirty="0" smtClean="0"/>
              <a:t> is the current best practice in software engineering – but ensuring the compute infrastructure is in step with the ideals of continuous integration (and delivery) are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2CBA-88E1-4DDC-98D5-5DDBF1BFB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6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505050"/>
                </a:solidFill>
              </a:rPr>
              <a:t>© Electric Cloud  |  www.electriccloud.com</a:t>
            </a:r>
            <a:endParaRPr lang="de-DE" dirty="0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505050"/>
                </a:solidFill>
              </a:rPr>
              <a:t>Presentationstitle  |  Date</a:t>
            </a:r>
            <a:endParaRPr lang="de-DE" dirty="0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>
                <a:solidFill>
                  <a:prstClr val="white"/>
                </a:solidFill>
              </a:rPr>
              <a:pPr/>
              <a:t>17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2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2CBA-88E1-4DDC-98D5-5DDBF1BFB2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1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2CBA-88E1-4DDC-98D5-5DDBF1BFB2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to meet the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2CBA-88E1-4DDC-98D5-5DDBF1BFB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to meet the needs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Runtime predictability and Infrastructure errors are more easily seen with defined and repeatable continuous integration runs.</a:t>
            </a:r>
          </a:p>
          <a:p>
            <a:pPr lvl="1"/>
            <a:r>
              <a:rPr lang="en-US" sz="1800" dirty="0" err="1" smtClean="0"/>
              <a:t>Scaleability</a:t>
            </a:r>
            <a:r>
              <a:rPr lang="en-US" sz="1800" dirty="0" smtClean="0"/>
              <a:t>, </a:t>
            </a:r>
            <a:r>
              <a:rPr lang="en-US" sz="1800" dirty="0" err="1" smtClean="0"/>
              <a:t>maintainabily</a:t>
            </a:r>
            <a:r>
              <a:rPr lang="en-US" sz="1800" dirty="0" smtClean="0"/>
              <a:t>, supportability, performance,</a:t>
            </a:r>
            <a:r>
              <a:rPr lang="en-US" sz="1800" baseline="0" dirty="0" smtClean="0"/>
              <a:t>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2CBA-88E1-4DDC-98D5-5DDBF1BFB2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Planning is key.  A lot of planning.</a:t>
            </a:r>
          </a:p>
          <a:p>
            <a:endParaRPr lang="en-US" dirty="0" smtClean="0"/>
          </a:p>
          <a:p>
            <a:r>
              <a:rPr lang="en-US" dirty="0" smtClean="0"/>
              <a:t>Roll</a:t>
            </a:r>
            <a:r>
              <a:rPr lang="en-US" baseline="0" dirty="0" smtClean="0"/>
              <a:t> back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2CBA-88E1-4DDC-98D5-5DDBF1BFB2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Planning is key.  A lot of planning.</a:t>
            </a:r>
          </a:p>
          <a:p>
            <a:endParaRPr lang="en-US" dirty="0" smtClean="0"/>
          </a:p>
          <a:p>
            <a:r>
              <a:rPr lang="en-US" dirty="0" smtClean="0"/>
              <a:t>Roll</a:t>
            </a:r>
            <a:r>
              <a:rPr lang="en-US" baseline="0" dirty="0" smtClean="0"/>
              <a:t> back plan.  Robust system. Things in place.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2CBA-88E1-4DDC-98D5-5DDBF1BFB2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9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36064" lvl="1" indent="-457189"/>
            <a:r>
              <a:rPr lang="en-US" sz="2900" dirty="0" smtClean="0"/>
              <a:t>If alerts have gone on that the maximum capacity has been reached, it is too late to add capacity that will take weeks to expedite into the system.</a:t>
            </a:r>
          </a:p>
          <a:p>
            <a:pPr marL="836064" lvl="1" indent="-457189"/>
            <a:r>
              <a:rPr lang="en-US" sz="2900" dirty="0" smtClean="0"/>
              <a:t> Due to the lead time to receive additional capacity, the system must have a plan to scale to avoid unnecessary interruptions within the system.</a:t>
            </a:r>
          </a:p>
          <a:p>
            <a:pPr marL="836064" lvl="1" indent="-457189"/>
            <a:r>
              <a:rPr lang="en-US" sz="2900" dirty="0" smtClean="0"/>
              <a:t>Either approval, cost or purchase – takes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2CBA-88E1-4DDC-98D5-5DDBF1BFB2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2CBA-88E1-4DDC-98D5-5DDBF1BFB2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3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17513" y="863600"/>
            <a:ext cx="7164388" cy="40306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Redundancy </a:t>
            </a:r>
          </a:p>
          <a:p>
            <a:r>
              <a:rPr lang="en-US" dirty="0" smtClean="0"/>
              <a:t>Scalability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HA</a:t>
            </a:r>
          </a:p>
          <a:p>
            <a:r>
              <a:rPr lang="en-US" baseline="0" dirty="0" smtClean="0"/>
              <a:t>- How we have improved the </a:t>
            </a:r>
            <a:r>
              <a:rPr lang="en-US" baseline="0" dirty="0" err="1" smtClean="0"/>
              <a:t>syste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696E-FD09-8743-9CD1-F217829852DD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50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2CBA-88E1-4DDC-98D5-5DDBF1BFB2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emf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emf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emf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" y="-41443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670985" y="4184653"/>
            <a:ext cx="10850036" cy="19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" tIns="64800" rIns="64800" bIns="64800" rtlCol="0" anchor="ctr"/>
          <a:lstStyle/>
          <a:p>
            <a:pPr algn="ctr" defTabSz="855857">
              <a:spcBef>
                <a:spcPts val="271"/>
              </a:spcBef>
              <a:spcAft>
                <a:spcPts val="180"/>
              </a:spcAft>
            </a:pPr>
            <a:endParaRPr lang="de-DE" sz="1620" dirty="0" err="1" smtClean="0">
              <a:solidFill>
                <a:srgbClr val="01A1E7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670985" y="2951337"/>
            <a:ext cx="10850036" cy="10382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33" dirty="0" err="1" smtClean="0">
                <a:solidFill>
                  <a:srgbClr val="01A1E7"/>
                </a:solidFill>
              </a:rPr>
              <a:t>Thank</a:t>
            </a:r>
            <a:r>
              <a:rPr lang="de-DE" sz="3733" dirty="0" smtClean="0">
                <a:solidFill>
                  <a:srgbClr val="01A1E7"/>
                </a:solidFill>
              </a:rPr>
              <a:t> </a:t>
            </a:r>
            <a:r>
              <a:rPr lang="de-DE" sz="3733" dirty="0" err="1" smtClean="0">
                <a:solidFill>
                  <a:srgbClr val="01A1E7"/>
                </a:solidFill>
              </a:rPr>
              <a:t>you</a:t>
            </a:r>
            <a:r>
              <a:rPr lang="de-DE" sz="3733" dirty="0" smtClean="0">
                <a:solidFill>
                  <a:srgbClr val="01A1E7"/>
                </a:solidFill>
              </a:rPr>
              <a:t>!</a:t>
            </a:r>
            <a:endParaRPr lang="de-DE" sz="3733" dirty="0">
              <a:solidFill>
                <a:srgbClr val="01A1E7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068713" y="1397000"/>
            <a:ext cx="2054579" cy="1569664"/>
          </a:xfrm>
          <a:prstGeom prst="rect">
            <a:avLst/>
          </a:prstGeom>
        </p:spPr>
        <p:txBody>
          <a:bodyPr anchor="ctr"/>
          <a:lstStyle>
            <a:lvl1pPr algn="ctr">
              <a:defRPr sz="192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54660" y="3925357"/>
            <a:ext cx="5280824" cy="1486185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44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2pPr>
            <a:lvl3pPr marL="0" indent="0" algn="r">
              <a:buNone/>
              <a:defRPr sz="1440" b="0">
                <a:solidFill>
                  <a:schemeClr val="bg2"/>
                </a:solidFill>
              </a:defRPr>
            </a:lvl3pPr>
            <a:lvl4pPr marL="0" indent="0" algn="r">
              <a:buNone/>
              <a:defRPr sz="144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52401" y="6633357"/>
            <a:ext cx="2224617" cy="224643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811">
                <a:solidFill>
                  <a:schemeClr val="bg2"/>
                </a:solidFill>
              </a:defRPr>
            </a:lvl1pPr>
          </a:lstStyle>
          <a:p>
            <a:pPr defTabSz="855857"/>
            <a:r>
              <a:rPr lang="en-US" smtClean="0">
                <a:solidFill>
                  <a:srgbClr val="505050"/>
                </a:solidFill>
              </a:rPr>
              <a:t>© Electric Cloud  |  www.electriccloud.com</a:t>
            </a:r>
            <a:endParaRPr lang="de-DE" dirty="0">
              <a:solidFill>
                <a:srgbClr val="505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366377" y="6506617"/>
            <a:ext cx="1954232" cy="20627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electric-cloud.com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/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endParaRPr lang="de-DE" sz="800" b="1" dirty="0" smtClean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366377" y="6358801"/>
            <a:ext cx="2117212" cy="147816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twitter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@electriccloud</a:t>
            </a:r>
            <a:endParaRPr lang="de-DE" sz="800" b="1" dirty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670985" y="4184653"/>
            <a:ext cx="10850036" cy="19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" tIns="64800" rIns="64800" bIns="64800" rtlCol="0" anchor="ctr"/>
          <a:lstStyle/>
          <a:p>
            <a:pPr algn="ctr" defTabSz="855857">
              <a:spcBef>
                <a:spcPts val="271"/>
              </a:spcBef>
              <a:spcAft>
                <a:spcPts val="180"/>
              </a:spcAft>
            </a:pPr>
            <a:endParaRPr lang="de-DE" sz="1620" dirty="0" err="1" smtClean="0">
              <a:solidFill>
                <a:srgbClr val="01A1E7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670985" y="2951337"/>
            <a:ext cx="10850036" cy="10382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33" dirty="0" smtClean="0">
                <a:solidFill>
                  <a:srgbClr val="01A1E7"/>
                </a:solidFill>
              </a:rPr>
              <a:t>Q&amp;A</a:t>
            </a:r>
            <a:endParaRPr lang="de-DE" sz="3733" dirty="0">
              <a:solidFill>
                <a:srgbClr val="01A1E7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068713" y="1397000"/>
            <a:ext cx="2054579" cy="1569664"/>
          </a:xfrm>
          <a:prstGeom prst="rect">
            <a:avLst/>
          </a:prstGeom>
        </p:spPr>
        <p:txBody>
          <a:bodyPr anchor="ctr"/>
          <a:lstStyle>
            <a:lvl1pPr algn="ctr">
              <a:defRPr sz="192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54660" y="3925357"/>
            <a:ext cx="5280824" cy="1486185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44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2pPr>
            <a:lvl3pPr marL="0" indent="0" algn="r">
              <a:buNone/>
              <a:defRPr sz="1440" b="0">
                <a:solidFill>
                  <a:schemeClr val="bg2"/>
                </a:solidFill>
              </a:defRPr>
            </a:lvl3pPr>
            <a:lvl4pPr marL="0" indent="0" algn="r">
              <a:buNone/>
              <a:defRPr sz="144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366377" y="6506617"/>
            <a:ext cx="1954232" cy="20627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electric-cloud.com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/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endParaRPr lang="de-DE" sz="800" b="1" dirty="0" smtClean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366377" y="6358801"/>
            <a:ext cx="2117212" cy="147816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twitter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@electriccloud</a:t>
            </a:r>
            <a:endParaRPr lang="de-DE" sz="800" b="1" dirty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52401" y="6633357"/>
            <a:ext cx="2224617" cy="224643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811">
                <a:solidFill>
                  <a:schemeClr val="bg2"/>
                </a:solidFill>
              </a:defRPr>
            </a:lvl1pPr>
          </a:lstStyle>
          <a:p>
            <a:pPr defTabSz="855857"/>
            <a:r>
              <a:rPr lang="en-US" smtClean="0">
                <a:solidFill>
                  <a:srgbClr val="505050"/>
                </a:solidFill>
              </a:rPr>
              <a:t>© Electric Cloud  |  www.electriccloud.com</a:t>
            </a:r>
            <a:endParaRPr lang="de-DE" dirty="0">
              <a:solidFill>
                <a:srgbClr val="505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20" y="109095"/>
            <a:ext cx="11465759" cy="85134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20" y="1600201"/>
            <a:ext cx="1118128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941" y="6372768"/>
            <a:ext cx="3860799" cy="365125"/>
          </a:xfrm>
          <a:prstGeom prst="rect">
            <a:avLst/>
          </a:prstGeom>
        </p:spPr>
        <p:txBody>
          <a:bodyPr/>
          <a:lstStyle/>
          <a:p>
            <a:pPr defTabSz="855857"/>
            <a:r>
              <a:rPr lang="en-US" sz="1685" smtClean="0">
                <a:solidFill>
                  <a:srgbClr val="111111"/>
                </a:solidFill>
              </a:rPr>
              <a:t>Electric Cloud Proprietary &amp; Confidential.</a:t>
            </a:r>
            <a:endParaRPr lang="en-US" sz="1685" dirty="0" smtClean="0">
              <a:solidFill>
                <a:srgbClr val="1111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70749" y="6382811"/>
            <a:ext cx="2351073" cy="365125"/>
          </a:xfrm>
          <a:prstGeom prst="rect">
            <a:avLst/>
          </a:prstGeom>
        </p:spPr>
        <p:txBody>
          <a:bodyPr/>
          <a:lstStyle/>
          <a:p>
            <a:pPr defTabSz="855857"/>
            <a:fld id="{AED83BFE-74DE-2D4A-9225-91942073BAAE}" type="slidenum">
              <a:rPr lang="en-US" sz="1685" smtClean="0">
                <a:solidFill>
                  <a:srgbClr val="111111"/>
                </a:solidFill>
              </a:rPr>
              <a:pPr defTabSz="855857"/>
              <a:t>‹#›</a:t>
            </a:fld>
            <a:endParaRPr lang="en-US" sz="1685" dirty="0">
              <a:solidFill>
                <a:srgbClr val="11111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167" y="827332"/>
            <a:ext cx="11463867" cy="3104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33" b="1">
                <a:solidFill>
                  <a:srgbClr val="66A1C7"/>
                </a:solidFill>
              </a:defRPr>
            </a:lvl1pPr>
            <a:lvl2pPr marL="609585" indent="0">
              <a:buNone/>
              <a:defRPr sz="2133" b="1">
                <a:solidFill>
                  <a:srgbClr val="66A1C7"/>
                </a:solidFill>
              </a:defRPr>
            </a:lvl2pPr>
            <a:lvl3pPr marL="1219170" indent="0">
              <a:buNone/>
              <a:defRPr sz="2133" b="1">
                <a:solidFill>
                  <a:srgbClr val="66A1C7"/>
                </a:solidFill>
              </a:defRPr>
            </a:lvl3pPr>
            <a:lvl4pPr marL="1828754" indent="0">
              <a:buNone/>
              <a:defRPr sz="2133" b="1">
                <a:solidFill>
                  <a:srgbClr val="66A1C7"/>
                </a:solidFill>
              </a:defRPr>
            </a:lvl4pPr>
            <a:lvl5pPr marL="2438339" indent="0">
              <a:buNone/>
              <a:defRPr sz="2133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597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" y="13716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1701801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670984" y="4294360"/>
            <a:ext cx="10850035" cy="14396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 b="0">
                <a:solidFill>
                  <a:schemeClr val="bg1"/>
                </a:solidFill>
              </a:defRPr>
            </a:lvl1pPr>
            <a:lvl2pPr marL="411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82600"/>
            <a:ext cx="2478616" cy="3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929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8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0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3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69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1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5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2" y="1701801"/>
            <a:ext cx="5018615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09545" marR="0" lvl="1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621015" marR="0" lvl="2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6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963907" marR="0" lvl="3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306798" marR="0" lvl="4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87015" y="1701801"/>
            <a:ext cx="5068204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3360"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98117" y="1701801"/>
            <a:ext cx="528108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1701801"/>
            <a:ext cx="5486400" cy="439102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5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2060577"/>
            <a:ext cx="5486400" cy="403224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6197600" y="2060577"/>
            <a:ext cx="5484283" cy="403224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2060578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6197600" y="2060578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406400" y="4184653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4184653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406401" y="1701801"/>
            <a:ext cx="10850033" cy="4391025"/>
          </a:xfrm>
          <a:prstGeom prst="rect">
            <a:avLst/>
          </a:prstGeom>
        </p:spPr>
        <p:txBody>
          <a:bodyPr/>
          <a:lstStyle>
            <a:lvl1pPr marL="681550" indent="-681550">
              <a:buClr>
                <a:schemeClr val="accent1"/>
              </a:buClr>
              <a:buFont typeface="+mj-lt"/>
              <a:buAutoNum type="romanUcPeriod"/>
              <a:defRPr sz="2667" b="0">
                <a:solidFill>
                  <a:srgbClr val="5F5F5F"/>
                </a:solidFill>
              </a:defRPr>
            </a:lvl1pPr>
            <a:lvl2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2pPr>
            <a:lvl3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3pPr>
            <a:lvl4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4pPr>
            <a:lvl5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5pPr>
            <a:lvl6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6pPr>
            <a:lvl7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7pPr>
            <a:lvl8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8pPr>
            <a:lvl9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1" y="1783080"/>
            <a:ext cx="10845801" cy="1554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12192000" cy="51308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400"/>
            <a:ext cx="12192000" cy="68580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670984" y="4648201"/>
            <a:ext cx="7249584" cy="1069975"/>
          </a:xfrm>
          <a:prstGeom prst="rect">
            <a:avLst/>
          </a:prstGeom>
        </p:spPr>
        <p:txBody>
          <a:bodyPr anchor="b" anchorCtr="0"/>
          <a:lstStyle>
            <a:lvl1pPr>
              <a:defRPr sz="288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888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670984" y="4648201"/>
            <a:ext cx="7249584" cy="1069975"/>
          </a:xfrm>
          <a:prstGeom prst="rect">
            <a:avLst/>
          </a:prstGeom>
        </p:spPr>
        <p:txBody>
          <a:bodyPr anchor="b" anchorCtr="0"/>
          <a:lstStyle>
            <a:lvl1pPr>
              <a:defRPr sz="288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5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4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4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7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3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" y="-41443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670985" y="4184653"/>
            <a:ext cx="10850036" cy="19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" tIns="64800" rIns="64800" bIns="64800" rtlCol="0" anchor="ctr"/>
          <a:lstStyle/>
          <a:p>
            <a:pPr algn="ctr" defTabSz="855857">
              <a:spcBef>
                <a:spcPts val="271"/>
              </a:spcBef>
              <a:spcAft>
                <a:spcPts val="180"/>
              </a:spcAft>
            </a:pPr>
            <a:endParaRPr lang="de-DE" sz="1620" dirty="0" err="1" smtClean="0">
              <a:solidFill>
                <a:srgbClr val="01A1E7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670985" y="2951337"/>
            <a:ext cx="10850036" cy="10382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33" dirty="0" err="1" smtClean="0">
                <a:solidFill>
                  <a:srgbClr val="01A1E7"/>
                </a:solidFill>
              </a:rPr>
              <a:t>Thank</a:t>
            </a:r>
            <a:r>
              <a:rPr lang="de-DE" sz="3733" dirty="0" smtClean="0">
                <a:solidFill>
                  <a:srgbClr val="01A1E7"/>
                </a:solidFill>
              </a:rPr>
              <a:t> </a:t>
            </a:r>
            <a:r>
              <a:rPr lang="de-DE" sz="3733" dirty="0" err="1" smtClean="0">
                <a:solidFill>
                  <a:srgbClr val="01A1E7"/>
                </a:solidFill>
              </a:rPr>
              <a:t>you</a:t>
            </a:r>
            <a:r>
              <a:rPr lang="de-DE" sz="3733" dirty="0" smtClean="0">
                <a:solidFill>
                  <a:srgbClr val="01A1E7"/>
                </a:solidFill>
              </a:rPr>
              <a:t>!</a:t>
            </a:r>
            <a:endParaRPr lang="de-DE" sz="3733" dirty="0">
              <a:solidFill>
                <a:srgbClr val="01A1E7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068713" y="1397000"/>
            <a:ext cx="2054579" cy="1569664"/>
          </a:xfrm>
          <a:prstGeom prst="rect">
            <a:avLst/>
          </a:prstGeom>
        </p:spPr>
        <p:txBody>
          <a:bodyPr anchor="ctr"/>
          <a:lstStyle>
            <a:lvl1pPr algn="ctr">
              <a:defRPr sz="192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54660" y="3925357"/>
            <a:ext cx="5280824" cy="1486185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44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2pPr>
            <a:lvl3pPr marL="0" indent="0" algn="r">
              <a:buNone/>
              <a:defRPr sz="1440" b="0">
                <a:solidFill>
                  <a:schemeClr val="bg2"/>
                </a:solidFill>
              </a:defRPr>
            </a:lvl3pPr>
            <a:lvl4pPr marL="0" indent="0" algn="r">
              <a:buNone/>
              <a:defRPr sz="144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52401" y="6633357"/>
            <a:ext cx="2224617" cy="224643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811">
                <a:solidFill>
                  <a:schemeClr val="bg2"/>
                </a:solidFill>
              </a:defRPr>
            </a:lvl1pPr>
          </a:lstStyle>
          <a:p>
            <a:pPr defTabSz="855857"/>
            <a:r>
              <a:rPr lang="en-US" smtClean="0">
                <a:solidFill>
                  <a:srgbClr val="505050"/>
                </a:solidFill>
              </a:rPr>
              <a:t>© Electric Cloud  |  www.electriccloud.com</a:t>
            </a:r>
            <a:endParaRPr lang="de-DE" dirty="0">
              <a:solidFill>
                <a:srgbClr val="505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366377" y="6506617"/>
            <a:ext cx="1954232" cy="20627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electric-cloud.com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/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endParaRPr lang="de-DE" sz="800" b="1" dirty="0" smtClean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366377" y="6358801"/>
            <a:ext cx="2117212" cy="147816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twitter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@electriccloud</a:t>
            </a:r>
            <a:endParaRPr lang="de-DE" sz="800" b="1" dirty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670985" y="4184653"/>
            <a:ext cx="10850036" cy="19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" tIns="64800" rIns="64800" bIns="64800" rtlCol="0" anchor="ctr"/>
          <a:lstStyle/>
          <a:p>
            <a:pPr algn="ctr" defTabSz="855857">
              <a:spcBef>
                <a:spcPts val="271"/>
              </a:spcBef>
              <a:spcAft>
                <a:spcPts val="180"/>
              </a:spcAft>
            </a:pPr>
            <a:endParaRPr lang="de-DE" sz="1620" dirty="0" err="1" smtClean="0">
              <a:solidFill>
                <a:srgbClr val="01A1E7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670985" y="2951337"/>
            <a:ext cx="10850036" cy="10382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33" dirty="0" smtClean="0">
                <a:solidFill>
                  <a:srgbClr val="01A1E7"/>
                </a:solidFill>
              </a:rPr>
              <a:t>Q&amp;A</a:t>
            </a:r>
            <a:endParaRPr lang="de-DE" sz="3733" dirty="0">
              <a:solidFill>
                <a:srgbClr val="01A1E7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068713" y="1397000"/>
            <a:ext cx="2054579" cy="1569664"/>
          </a:xfrm>
          <a:prstGeom prst="rect">
            <a:avLst/>
          </a:prstGeom>
        </p:spPr>
        <p:txBody>
          <a:bodyPr anchor="ctr"/>
          <a:lstStyle>
            <a:lvl1pPr algn="ctr">
              <a:defRPr sz="192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54660" y="3925357"/>
            <a:ext cx="5280824" cy="1486185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44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2pPr>
            <a:lvl3pPr marL="0" indent="0" algn="r">
              <a:buNone/>
              <a:defRPr sz="1440" b="0">
                <a:solidFill>
                  <a:schemeClr val="bg2"/>
                </a:solidFill>
              </a:defRPr>
            </a:lvl3pPr>
            <a:lvl4pPr marL="0" indent="0" algn="r">
              <a:buNone/>
              <a:defRPr sz="144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366377" y="6506617"/>
            <a:ext cx="1954232" cy="20627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electric-cloud.com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/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endParaRPr lang="de-DE" sz="800" b="1" dirty="0" smtClean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366377" y="6358801"/>
            <a:ext cx="2117212" cy="147816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twitter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@electriccloud</a:t>
            </a:r>
            <a:endParaRPr lang="de-DE" sz="800" b="1" dirty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52401" y="6633357"/>
            <a:ext cx="2224617" cy="224643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811">
                <a:solidFill>
                  <a:schemeClr val="bg2"/>
                </a:solidFill>
              </a:defRPr>
            </a:lvl1pPr>
          </a:lstStyle>
          <a:p>
            <a:pPr defTabSz="855857"/>
            <a:r>
              <a:rPr lang="en-US" smtClean="0">
                <a:solidFill>
                  <a:srgbClr val="505050"/>
                </a:solidFill>
              </a:rPr>
              <a:t>© Electric Cloud  |  www.electriccloud.com</a:t>
            </a:r>
            <a:endParaRPr lang="de-DE" dirty="0">
              <a:solidFill>
                <a:srgbClr val="505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20" y="109095"/>
            <a:ext cx="11465759" cy="85134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20" y="1600201"/>
            <a:ext cx="1118128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941" y="6372768"/>
            <a:ext cx="3860799" cy="365125"/>
          </a:xfrm>
          <a:prstGeom prst="rect">
            <a:avLst/>
          </a:prstGeom>
        </p:spPr>
        <p:txBody>
          <a:bodyPr/>
          <a:lstStyle/>
          <a:p>
            <a:pPr defTabSz="855857"/>
            <a:r>
              <a:rPr lang="en-US" sz="1685" smtClean="0">
                <a:solidFill>
                  <a:srgbClr val="111111"/>
                </a:solidFill>
              </a:rPr>
              <a:t>Electric Cloud Proprietary &amp; Confidential.</a:t>
            </a:r>
            <a:endParaRPr lang="en-US" sz="1685" dirty="0" smtClean="0">
              <a:solidFill>
                <a:srgbClr val="1111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70749" y="6382811"/>
            <a:ext cx="2351073" cy="365125"/>
          </a:xfrm>
          <a:prstGeom prst="rect">
            <a:avLst/>
          </a:prstGeom>
        </p:spPr>
        <p:txBody>
          <a:bodyPr/>
          <a:lstStyle/>
          <a:p>
            <a:pPr defTabSz="855857"/>
            <a:fld id="{AED83BFE-74DE-2D4A-9225-91942073BAAE}" type="slidenum">
              <a:rPr lang="en-US" sz="1685" smtClean="0">
                <a:solidFill>
                  <a:srgbClr val="111111"/>
                </a:solidFill>
              </a:rPr>
              <a:pPr defTabSz="855857"/>
              <a:t>‹#›</a:t>
            </a:fld>
            <a:endParaRPr lang="en-US" sz="1685" dirty="0">
              <a:solidFill>
                <a:srgbClr val="11111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167" y="827332"/>
            <a:ext cx="11463867" cy="3104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33" b="1">
                <a:solidFill>
                  <a:srgbClr val="66A1C7"/>
                </a:solidFill>
              </a:defRPr>
            </a:lvl1pPr>
            <a:lvl2pPr marL="609585" indent="0">
              <a:buNone/>
              <a:defRPr sz="2133" b="1">
                <a:solidFill>
                  <a:srgbClr val="66A1C7"/>
                </a:solidFill>
              </a:defRPr>
            </a:lvl2pPr>
            <a:lvl3pPr marL="1219170" indent="0">
              <a:buNone/>
              <a:defRPr sz="2133" b="1">
                <a:solidFill>
                  <a:srgbClr val="66A1C7"/>
                </a:solidFill>
              </a:defRPr>
            </a:lvl3pPr>
            <a:lvl4pPr marL="1828754" indent="0">
              <a:buNone/>
              <a:defRPr sz="2133" b="1">
                <a:solidFill>
                  <a:srgbClr val="66A1C7"/>
                </a:solidFill>
              </a:defRPr>
            </a:lvl4pPr>
            <a:lvl5pPr marL="2438339" indent="0">
              <a:buNone/>
              <a:defRPr sz="2133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53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2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74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20" y="109095"/>
            <a:ext cx="11465759" cy="85134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20" y="1600201"/>
            <a:ext cx="1118128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941" y="6372768"/>
            <a:ext cx="3860799" cy="365125"/>
          </a:xfrm>
          <a:prstGeom prst="rect">
            <a:avLst/>
          </a:prstGeom>
        </p:spPr>
        <p:txBody>
          <a:bodyPr/>
          <a:lstStyle/>
          <a:p>
            <a:pPr defTabSz="855857"/>
            <a:r>
              <a:rPr lang="en-US" sz="1685" smtClean="0">
                <a:solidFill>
                  <a:srgbClr val="111111"/>
                </a:solidFill>
              </a:rPr>
              <a:t>Electric Cloud Proprietary &amp; Confidential.</a:t>
            </a:r>
            <a:endParaRPr lang="en-US" sz="1685" dirty="0" smtClean="0">
              <a:solidFill>
                <a:srgbClr val="1111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70749" y="6382811"/>
            <a:ext cx="2351073" cy="365125"/>
          </a:xfrm>
          <a:prstGeom prst="rect">
            <a:avLst/>
          </a:prstGeom>
        </p:spPr>
        <p:txBody>
          <a:bodyPr/>
          <a:lstStyle/>
          <a:p>
            <a:pPr defTabSz="855857"/>
            <a:fld id="{AED83BFE-74DE-2D4A-9225-91942073BAAE}" type="slidenum">
              <a:rPr lang="en-US" sz="1685" smtClean="0">
                <a:solidFill>
                  <a:srgbClr val="111111"/>
                </a:solidFill>
              </a:rPr>
              <a:pPr defTabSz="855857"/>
              <a:t>‹#›</a:t>
            </a:fld>
            <a:endParaRPr lang="en-US" sz="1685" dirty="0">
              <a:solidFill>
                <a:srgbClr val="11111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167" y="827332"/>
            <a:ext cx="11463867" cy="3104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33" b="1">
                <a:solidFill>
                  <a:srgbClr val="66A1C7"/>
                </a:solidFill>
              </a:defRPr>
            </a:lvl1pPr>
            <a:lvl2pPr marL="609585" indent="0">
              <a:buNone/>
              <a:defRPr sz="2133" b="1">
                <a:solidFill>
                  <a:srgbClr val="66A1C7"/>
                </a:solidFill>
              </a:defRPr>
            </a:lvl2pPr>
            <a:lvl3pPr marL="1219170" indent="0">
              <a:buNone/>
              <a:defRPr sz="2133" b="1">
                <a:solidFill>
                  <a:srgbClr val="66A1C7"/>
                </a:solidFill>
              </a:defRPr>
            </a:lvl3pPr>
            <a:lvl4pPr marL="1828754" indent="0">
              <a:buNone/>
              <a:defRPr sz="2133" b="1">
                <a:solidFill>
                  <a:srgbClr val="66A1C7"/>
                </a:solidFill>
              </a:defRPr>
            </a:lvl4pPr>
            <a:lvl5pPr marL="2438339" indent="0">
              <a:buNone/>
              <a:defRPr sz="2133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43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" y="13716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1701801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670984" y="4294360"/>
            <a:ext cx="10850035" cy="14396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 b="0">
                <a:solidFill>
                  <a:schemeClr val="bg1"/>
                </a:solidFill>
              </a:defRPr>
            </a:lvl1pPr>
            <a:lvl2pPr marL="411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82600"/>
            <a:ext cx="2478616" cy="3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67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5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46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7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4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2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23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2" y="1701801"/>
            <a:ext cx="5018615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09545" marR="0" lvl="1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621015" marR="0" lvl="2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6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963907" marR="0" lvl="3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306798" marR="0" lvl="4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87015" y="1701801"/>
            <a:ext cx="5068204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3360"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98117" y="1701801"/>
            <a:ext cx="528108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1701801"/>
            <a:ext cx="5486400" cy="439102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2060577"/>
            <a:ext cx="5486400" cy="403224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6197600" y="2060577"/>
            <a:ext cx="5484283" cy="403224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2060578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6197600" y="2060578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406400" y="4184653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4184653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6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406401" y="1701801"/>
            <a:ext cx="10850033" cy="4391025"/>
          </a:xfrm>
          <a:prstGeom prst="rect">
            <a:avLst/>
          </a:prstGeom>
        </p:spPr>
        <p:txBody>
          <a:bodyPr/>
          <a:lstStyle>
            <a:lvl1pPr marL="681550" indent="-681550">
              <a:buClr>
                <a:schemeClr val="accent1"/>
              </a:buClr>
              <a:buFont typeface="+mj-lt"/>
              <a:buAutoNum type="romanUcPeriod"/>
              <a:defRPr sz="2667" b="0">
                <a:solidFill>
                  <a:srgbClr val="5F5F5F"/>
                </a:solidFill>
              </a:defRPr>
            </a:lvl1pPr>
            <a:lvl2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2pPr>
            <a:lvl3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3pPr>
            <a:lvl4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4pPr>
            <a:lvl5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5pPr>
            <a:lvl6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6pPr>
            <a:lvl7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7pPr>
            <a:lvl8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8pPr>
            <a:lvl9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1" y="1783080"/>
            <a:ext cx="10845801" cy="1554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12192000" cy="51308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400"/>
            <a:ext cx="12192000" cy="68580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670984" y="4648201"/>
            <a:ext cx="7249584" cy="1069975"/>
          </a:xfrm>
          <a:prstGeom prst="rect">
            <a:avLst/>
          </a:prstGeom>
        </p:spPr>
        <p:txBody>
          <a:bodyPr anchor="b" anchorCtr="0"/>
          <a:lstStyle>
            <a:lvl1pPr>
              <a:defRPr sz="288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86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670984" y="4648201"/>
            <a:ext cx="7249584" cy="1069975"/>
          </a:xfrm>
          <a:prstGeom prst="rect">
            <a:avLst/>
          </a:prstGeom>
        </p:spPr>
        <p:txBody>
          <a:bodyPr anchor="b" anchorCtr="0"/>
          <a:lstStyle>
            <a:lvl1pPr>
              <a:defRPr sz="288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49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" y="-41443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670985" y="4184653"/>
            <a:ext cx="10850036" cy="19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" tIns="64800" rIns="64800" bIns="64800" rtlCol="0" anchor="ctr"/>
          <a:lstStyle/>
          <a:p>
            <a:pPr algn="ctr" defTabSz="855857">
              <a:spcBef>
                <a:spcPts val="271"/>
              </a:spcBef>
              <a:spcAft>
                <a:spcPts val="180"/>
              </a:spcAft>
            </a:pPr>
            <a:endParaRPr lang="de-DE" sz="1620" dirty="0" err="1" smtClean="0">
              <a:solidFill>
                <a:srgbClr val="01A1E7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670985" y="2951337"/>
            <a:ext cx="10850036" cy="10382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33" dirty="0" err="1" smtClean="0">
                <a:solidFill>
                  <a:srgbClr val="01A1E7"/>
                </a:solidFill>
              </a:rPr>
              <a:t>Thank</a:t>
            </a:r>
            <a:r>
              <a:rPr lang="de-DE" sz="3733" dirty="0" smtClean="0">
                <a:solidFill>
                  <a:srgbClr val="01A1E7"/>
                </a:solidFill>
              </a:rPr>
              <a:t> </a:t>
            </a:r>
            <a:r>
              <a:rPr lang="de-DE" sz="3733" dirty="0" err="1" smtClean="0">
                <a:solidFill>
                  <a:srgbClr val="01A1E7"/>
                </a:solidFill>
              </a:rPr>
              <a:t>you</a:t>
            </a:r>
            <a:r>
              <a:rPr lang="de-DE" sz="3733" dirty="0" smtClean="0">
                <a:solidFill>
                  <a:srgbClr val="01A1E7"/>
                </a:solidFill>
              </a:rPr>
              <a:t>!</a:t>
            </a:r>
            <a:endParaRPr lang="de-DE" sz="3733" dirty="0">
              <a:solidFill>
                <a:srgbClr val="01A1E7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068713" y="1397000"/>
            <a:ext cx="2054579" cy="1569664"/>
          </a:xfrm>
          <a:prstGeom prst="rect">
            <a:avLst/>
          </a:prstGeom>
        </p:spPr>
        <p:txBody>
          <a:bodyPr anchor="ctr"/>
          <a:lstStyle>
            <a:lvl1pPr algn="ctr">
              <a:defRPr sz="192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54660" y="3925357"/>
            <a:ext cx="5280824" cy="1486185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44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2pPr>
            <a:lvl3pPr marL="0" indent="0" algn="r">
              <a:buNone/>
              <a:defRPr sz="1440" b="0">
                <a:solidFill>
                  <a:schemeClr val="bg2"/>
                </a:solidFill>
              </a:defRPr>
            </a:lvl3pPr>
            <a:lvl4pPr marL="0" indent="0" algn="r">
              <a:buNone/>
              <a:defRPr sz="144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52401" y="6633357"/>
            <a:ext cx="2224617" cy="224643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811">
                <a:solidFill>
                  <a:schemeClr val="bg2"/>
                </a:solidFill>
              </a:defRPr>
            </a:lvl1pPr>
          </a:lstStyle>
          <a:p>
            <a:pPr defTabSz="855857"/>
            <a:r>
              <a:rPr lang="en-US" smtClean="0">
                <a:solidFill>
                  <a:srgbClr val="505050"/>
                </a:solidFill>
              </a:rPr>
              <a:t>© Electric Cloud  |  www.electriccloud.com</a:t>
            </a:r>
            <a:endParaRPr lang="de-DE" dirty="0">
              <a:solidFill>
                <a:srgbClr val="505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366377" y="6506617"/>
            <a:ext cx="1954232" cy="20627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electric-cloud.com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/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endParaRPr lang="de-DE" sz="800" b="1" dirty="0" smtClean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366377" y="6358801"/>
            <a:ext cx="2117212" cy="147816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twitter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@electriccloud</a:t>
            </a:r>
            <a:endParaRPr lang="de-DE" sz="800" b="1" dirty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5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670985" y="4184653"/>
            <a:ext cx="10850036" cy="19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" tIns="64800" rIns="64800" bIns="64800" rtlCol="0" anchor="ctr"/>
          <a:lstStyle/>
          <a:p>
            <a:pPr algn="ctr" defTabSz="855857">
              <a:spcBef>
                <a:spcPts val="271"/>
              </a:spcBef>
              <a:spcAft>
                <a:spcPts val="180"/>
              </a:spcAft>
            </a:pPr>
            <a:endParaRPr lang="de-DE" sz="1620" dirty="0" err="1" smtClean="0">
              <a:solidFill>
                <a:srgbClr val="01A1E7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670985" y="2951337"/>
            <a:ext cx="10850036" cy="10382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33" dirty="0" smtClean="0">
                <a:solidFill>
                  <a:srgbClr val="01A1E7"/>
                </a:solidFill>
              </a:rPr>
              <a:t>Q&amp;A</a:t>
            </a:r>
            <a:endParaRPr lang="de-DE" sz="3733" dirty="0">
              <a:solidFill>
                <a:srgbClr val="01A1E7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068713" y="1397000"/>
            <a:ext cx="2054579" cy="1569664"/>
          </a:xfrm>
          <a:prstGeom prst="rect">
            <a:avLst/>
          </a:prstGeom>
        </p:spPr>
        <p:txBody>
          <a:bodyPr anchor="ctr"/>
          <a:lstStyle>
            <a:lvl1pPr algn="ctr">
              <a:defRPr sz="192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54660" y="3925357"/>
            <a:ext cx="5280824" cy="1486185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44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2pPr>
            <a:lvl3pPr marL="0" indent="0" algn="r">
              <a:buNone/>
              <a:defRPr sz="1440" b="0">
                <a:solidFill>
                  <a:schemeClr val="bg2"/>
                </a:solidFill>
              </a:defRPr>
            </a:lvl3pPr>
            <a:lvl4pPr marL="0" indent="0" algn="r">
              <a:buNone/>
              <a:defRPr sz="144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366377" y="6506617"/>
            <a:ext cx="1954232" cy="20627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electric-cloud.com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/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endParaRPr lang="de-DE" sz="800" b="1" dirty="0" smtClean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366377" y="6358801"/>
            <a:ext cx="2117212" cy="147816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twitter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@electriccloud</a:t>
            </a:r>
            <a:endParaRPr lang="de-DE" sz="800" b="1" dirty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52401" y="6633357"/>
            <a:ext cx="2224617" cy="224643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811">
                <a:solidFill>
                  <a:schemeClr val="bg2"/>
                </a:solidFill>
              </a:defRPr>
            </a:lvl1pPr>
          </a:lstStyle>
          <a:p>
            <a:pPr defTabSz="855857"/>
            <a:r>
              <a:rPr lang="en-US" smtClean="0">
                <a:solidFill>
                  <a:srgbClr val="505050"/>
                </a:solidFill>
              </a:rPr>
              <a:t>© Electric Cloud  |  www.electriccloud.com</a:t>
            </a:r>
            <a:endParaRPr lang="de-DE" dirty="0">
              <a:solidFill>
                <a:srgbClr val="505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" y="13716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1701801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670984" y="4294360"/>
            <a:ext cx="10850035" cy="14396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 b="0">
                <a:solidFill>
                  <a:schemeClr val="bg1"/>
                </a:solidFill>
              </a:defRPr>
            </a:lvl1pPr>
            <a:lvl2pPr marL="411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82600"/>
            <a:ext cx="2478616" cy="3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4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9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52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199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22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65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5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2" y="1701801"/>
            <a:ext cx="5018615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09545" marR="0" lvl="1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621015" marR="0" lvl="2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6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963907" marR="0" lvl="3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306798" marR="0" lvl="4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87015" y="1701801"/>
            <a:ext cx="5068204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3360"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8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98117" y="1701801"/>
            <a:ext cx="528108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1701801"/>
            <a:ext cx="5486400" cy="439102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8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2060577"/>
            <a:ext cx="5486400" cy="403224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6197600" y="2060577"/>
            <a:ext cx="5484283" cy="403224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8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2060578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6197600" y="2060578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406400" y="4184653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4184653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7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406401" y="1701801"/>
            <a:ext cx="10850033" cy="4391025"/>
          </a:xfrm>
          <a:prstGeom prst="rect">
            <a:avLst/>
          </a:prstGeom>
        </p:spPr>
        <p:txBody>
          <a:bodyPr/>
          <a:lstStyle>
            <a:lvl1pPr marL="681550" indent="-681550">
              <a:buClr>
                <a:schemeClr val="accent1"/>
              </a:buClr>
              <a:buFont typeface="+mj-lt"/>
              <a:buAutoNum type="romanUcPeriod"/>
              <a:defRPr sz="2667" b="0">
                <a:solidFill>
                  <a:srgbClr val="5F5F5F"/>
                </a:solidFill>
              </a:defRPr>
            </a:lvl1pPr>
            <a:lvl2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2pPr>
            <a:lvl3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3pPr>
            <a:lvl4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4pPr>
            <a:lvl5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5pPr>
            <a:lvl6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6pPr>
            <a:lvl7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7pPr>
            <a:lvl8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8pPr>
            <a:lvl9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4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1" y="1783080"/>
            <a:ext cx="10845801" cy="1554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9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12192000" cy="51308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2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400"/>
            <a:ext cx="12192000" cy="68580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670984" y="4648201"/>
            <a:ext cx="7249584" cy="1069975"/>
          </a:xfrm>
          <a:prstGeom prst="rect">
            <a:avLst/>
          </a:prstGeom>
        </p:spPr>
        <p:txBody>
          <a:bodyPr anchor="b" anchorCtr="0"/>
          <a:lstStyle>
            <a:lvl1pPr>
              <a:defRPr sz="288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752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670984" y="4648201"/>
            <a:ext cx="7249584" cy="1069975"/>
          </a:xfrm>
          <a:prstGeom prst="rect">
            <a:avLst/>
          </a:prstGeom>
        </p:spPr>
        <p:txBody>
          <a:bodyPr anchor="b" anchorCtr="0"/>
          <a:lstStyle>
            <a:lvl1pPr>
              <a:defRPr sz="288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2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" y="-41443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68580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4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670985" y="4184653"/>
            <a:ext cx="10850036" cy="19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" tIns="64800" rIns="64800" bIns="64800" rtlCol="0" anchor="ctr"/>
          <a:lstStyle/>
          <a:p>
            <a:pPr algn="ctr" defTabSz="855857">
              <a:spcBef>
                <a:spcPts val="271"/>
              </a:spcBef>
              <a:spcAft>
                <a:spcPts val="180"/>
              </a:spcAft>
            </a:pPr>
            <a:endParaRPr lang="de-DE" sz="1620" dirty="0" err="1" smtClean="0">
              <a:solidFill>
                <a:srgbClr val="01A1E7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670985" y="2951337"/>
            <a:ext cx="10850036" cy="10382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33" dirty="0" err="1" smtClean="0">
                <a:solidFill>
                  <a:srgbClr val="01A1E7"/>
                </a:solidFill>
              </a:rPr>
              <a:t>Thank</a:t>
            </a:r>
            <a:r>
              <a:rPr lang="de-DE" sz="3733" dirty="0" smtClean="0">
                <a:solidFill>
                  <a:srgbClr val="01A1E7"/>
                </a:solidFill>
              </a:rPr>
              <a:t> </a:t>
            </a:r>
            <a:r>
              <a:rPr lang="de-DE" sz="3733" dirty="0" err="1" smtClean="0">
                <a:solidFill>
                  <a:srgbClr val="01A1E7"/>
                </a:solidFill>
              </a:rPr>
              <a:t>you</a:t>
            </a:r>
            <a:r>
              <a:rPr lang="de-DE" sz="3733" dirty="0" smtClean="0">
                <a:solidFill>
                  <a:srgbClr val="01A1E7"/>
                </a:solidFill>
              </a:rPr>
              <a:t>!</a:t>
            </a:r>
            <a:endParaRPr lang="de-DE" sz="3733" dirty="0">
              <a:solidFill>
                <a:srgbClr val="01A1E7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068713" y="1397000"/>
            <a:ext cx="2054579" cy="1569664"/>
          </a:xfrm>
          <a:prstGeom prst="rect">
            <a:avLst/>
          </a:prstGeom>
        </p:spPr>
        <p:txBody>
          <a:bodyPr anchor="ctr"/>
          <a:lstStyle>
            <a:lvl1pPr algn="ctr">
              <a:defRPr sz="192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54660" y="3925357"/>
            <a:ext cx="5280824" cy="1486185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44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2pPr>
            <a:lvl3pPr marL="0" indent="0" algn="r">
              <a:buNone/>
              <a:defRPr sz="1440" b="0">
                <a:solidFill>
                  <a:schemeClr val="bg2"/>
                </a:solidFill>
              </a:defRPr>
            </a:lvl3pPr>
            <a:lvl4pPr marL="0" indent="0" algn="r">
              <a:buNone/>
              <a:defRPr sz="144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52401" y="6633357"/>
            <a:ext cx="2224617" cy="224643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811">
                <a:solidFill>
                  <a:schemeClr val="bg2"/>
                </a:solidFill>
              </a:defRPr>
            </a:lvl1pPr>
          </a:lstStyle>
          <a:p>
            <a:pPr defTabSz="855857"/>
            <a:r>
              <a:rPr lang="en-US" smtClean="0">
                <a:solidFill>
                  <a:srgbClr val="505050"/>
                </a:solidFill>
              </a:rPr>
              <a:t>© Electric Cloud  |  www.electriccloud.com</a:t>
            </a:r>
            <a:endParaRPr lang="de-DE" dirty="0">
              <a:solidFill>
                <a:srgbClr val="505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366377" y="6506617"/>
            <a:ext cx="1954232" cy="20627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electric-cloud.com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/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endParaRPr lang="de-DE" sz="800" b="1" dirty="0" smtClean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366377" y="6358801"/>
            <a:ext cx="2117212" cy="147816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twitter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@electriccloud</a:t>
            </a:r>
            <a:endParaRPr lang="de-DE" sz="800" b="1" dirty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670985" y="4184653"/>
            <a:ext cx="10850036" cy="19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" tIns="64800" rIns="64800" bIns="64800" rtlCol="0" anchor="ctr"/>
          <a:lstStyle/>
          <a:p>
            <a:pPr algn="ctr" defTabSz="855857">
              <a:spcBef>
                <a:spcPts val="271"/>
              </a:spcBef>
              <a:spcAft>
                <a:spcPts val="180"/>
              </a:spcAft>
            </a:pPr>
            <a:endParaRPr lang="de-DE" sz="1620" dirty="0" err="1" smtClean="0">
              <a:solidFill>
                <a:srgbClr val="01A1E7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670985" y="2951337"/>
            <a:ext cx="10850036" cy="10382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33" dirty="0" smtClean="0">
                <a:solidFill>
                  <a:srgbClr val="01A1E7"/>
                </a:solidFill>
              </a:rPr>
              <a:t>Q&amp;A</a:t>
            </a:r>
            <a:endParaRPr lang="de-DE" sz="3733" dirty="0">
              <a:solidFill>
                <a:srgbClr val="01A1E7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068713" y="1397000"/>
            <a:ext cx="2054579" cy="1569664"/>
          </a:xfrm>
          <a:prstGeom prst="rect">
            <a:avLst/>
          </a:prstGeom>
        </p:spPr>
        <p:txBody>
          <a:bodyPr anchor="ctr"/>
          <a:lstStyle>
            <a:lvl1pPr algn="ctr">
              <a:defRPr sz="192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54660" y="3925357"/>
            <a:ext cx="5280824" cy="1486185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44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2pPr>
            <a:lvl3pPr marL="0" indent="0" algn="r">
              <a:buNone/>
              <a:defRPr sz="1440" b="0">
                <a:solidFill>
                  <a:schemeClr val="bg2"/>
                </a:solidFill>
              </a:defRPr>
            </a:lvl3pPr>
            <a:lvl4pPr marL="0" indent="0" algn="r">
              <a:buNone/>
              <a:defRPr sz="144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44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366377" y="6506617"/>
            <a:ext cx="1954232" cy="20627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electric-cloud.com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/</a:t>
            </a:r>
            <a:r>
              <a:rPr lang="de-DE" sz="800" b="1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blog</a:t>
            </a:r>
            <a:endParaRPr lang="de-DE" sz="800" b="1" dirty="0" smtClean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366377" y="6358801"/>
            <a:ext cx="2117212" cy="147816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defTabSz="855857">
              <a:spcAft>
                <a:spcPts val="360"/>
              </a:spcAft>
            </a:pPr>
            <a:r>
              <a:rPr lang="de-DE" sz="800" dirty="0" err="1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twitter</a:t>
            </a:r>
            <a:r>
              <a:rPr lang="de-DE" sz="800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: </a:t>
            </a:r>
            <a:r>
              <a:rPr lang="de-DE" sz="800" b="1" dirty="0" smtClean="0">
                <a:solidFill>
                  <a:srgbClr val="111111">
                    <a:lumMod val="75000"/>
                    <a:lumOff val="25000"/>
                  </a:srgbClr>
                </a:solidFill>
              </a:rPr>
              <a:t>@electriccloud</a:t>
            </a:r>
            <a:endParaRPr lang="de-DE" sz="800" b="1" dirty="0">
              <a:solidFill>
                <a:srgbClr val="111111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52401" y="6633357"/>
            <a:ext cx="2224617" cy="224643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811">
                <a:solidFill>
                  <a:schemeClr val="bg2"/>
                </a:solidFill>
              </a:defRPr>
            </a:lvl1pPr>
          </a:lstStyle>
          <a:p>
            <a:pPr defTabSz="855857"/>
            <a:r>
              <a:rPr lang="en-US" smtClean="0">
                <a:solidFill>
                  <a:srgbClr val="505050"/>
                </a:solidFill>
              </a:rPr>
              <a:t>© Electric Cloud  |  www.electriccloud.com</a:t>
            </a:r>
            <a:endParaRPr lang="de-DE" dirty="0">
              <a:solidFill>
                <a:srgbClr val="505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20" y="109095"/>
            <a:ext cx="11465759" cy="85134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20" y="1600201"/>
            <a:ext cx="1118128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941" y="6372768"/>
            <a:ext cx="3860799" cy="365125"/>
          </a:xfrm>
          <a:prstGeom prst="rect">
            <a:avLst/>
          </a:prstGeom>
        </p:spPr>
        <p:txBody>
          <a:bodyPr/>
          <a:lstStyle/>
          <a:p>
            <a:pPr defTabSz="855857"/>
            <a:r>
              <a:rPr lang="en-US" sz="1685" smtClean="0">
                <a:solidFill>
                  <a:srgbClr val="111111"/>
                </a:solidFill>
              </a:rPr>
              <a:t>Electric Cloud Proprietary &amp; Confidential.</a:t>
            </a:r>
            <a:endParaRPr lang="en-US" sz="1685" dirty="0" smtClean="0">
              <a:solidFill>
                <a:srgbClr val="1111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70749" y="6382811"/>
            <a:ext cx="2351073" cy="365125"/>
          </a:xfrm>
          <a:prstGeom prst="rect">
            <a:avLst/>
          </a:prstGeom>
        </p:spPr>
        <p:txBody>
          <a:bodyPr/>
          <a:lstStyle/>
          <a:p>
            <a:pPr defTabSz="855857"/>
            <a:fld id="{AED83BFE-74DE-2D4A-9225-91942073BAAE}" type="slidenum">
              <a:rPr lang="en-US" sz="1685" smtClean="0">
                <a:solidFill>
                  <a:srgbClr val="111111"/>
                </a:solidFill>
              </a:rPr>
              <a:pPr defTabSz="855857"/>
              <a:t>‹#›</a:t>
            </a:fld>
            <a:endParaRPr lang="en-US" sz="1685" dirty="0">
              <a:solidFill>
                <a:srgbClr val="11111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167" y="827332"/>
            <a:ext cx="11463867" cy="3104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33" b="1">
                <a:solidFill>
                  <a:srgbClr val="66A1C7"/>
                </a:solidFill>
              </a:defRPr>
            </a:lvl1pPr>
            <a:lvl2pPr marL="609585" indent="0">
              <a:buNone/>
              <a:defRPr sz="2133" b="1">
                <a:solidFill>
                  <a:srgbClr val="66A1C7"/>
                </a:solidFill>
              </a:defRPr>
            </a:lvl2pPr>
            <a:lvl3pPr marL="1219170" indent="0">
              <a:buNone/>
              <a:defRPr sz="2133" b="1">
                <a:solidFill>
                  <a:srgbClr val="66A1C7"/>
                </a:solidFill>
              </a:defRPr>
            </a:lvl3pPr>
            <a:lvl4pPr marL="1828754" indent="0">
              <a:buNone/>
              <a:defRPr sz="2133" b="1">
                <a:solidFill>
                  <a:srgbClr val="66A1C7"/>
                </a:solidFill>
              </a:defRPr>
            </a:lvl4pPr>
            <a:lvl5pPr marL="2438339" indent="0">
              <a:buNone/>
              <a:defRPr sz="2133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2300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" y="13716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1701801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670984" y="4294360"/>
            <a:ext cx="10850035" cy="14396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 b="0">
                <a:solidFill>
                  <a:schemeClr val="bg1"/>
                </a:solidFill>
              </a:defRPr>
            </a:lvl1pPr>
            <a:lvl2pPr marL="411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82600"/>
            <a:ext cx="2478616" cy="3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3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4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03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6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28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22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78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1" y="1397001"/>
            <a:ext cx="1085003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/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/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/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40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2" y="1701801"/>
            <a:ext cx="5018615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09545" marR="0" lvl="1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621015" marR="0" lvl="2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6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963907" marR="0" lvl="3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306798" marR="0" lvl="4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87015" y="1701801"/>
            <a:ext cx="5068204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3360"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98117" y="1701801"/>
            <a:ext cx="5281083" cy="4391025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209545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621015" marR="0" indent="-211451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963907" marR="0" indent="-20573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1306798" marR="0" indent="-209545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1701801"/>
            <a:ext cx="5486400" cy="439102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2060577"/>
            <a:ext cx="5486400" cy="403224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6197600" y="2060577"/>
            <a:ext cx="5484283" cy="403224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06400" y="2060578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6197600" y="2060578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406400" y="4184653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4184653"/>
            <a:ext cx="5486400" cy="1908175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406401" y="1701801"/>
            <a:ext cx="10850033" cy="4391025"/>
          </a:xfrm>
          <a:prstGeom prst="rect">
            <a:avLst/>
          </a:prstGeom>
        </p:spPr>
        <p:txBody>
          <a:bodyPr/>
          <a:lstStyle>
            <a:lvl1pPr marL="681550" indent="-681550">
              <a:buClr>
                <a:schemeClr val="accent1"/>
              </a:buClr>
              <a:buFont typeface="+mj-lt"/>
              <a:buAutoNum type="romanUcPeriod"/>
              <a:defRPr sz="2667" b="0">
                <a:solidFill>
                  <a:srgbClr val="5F5F5F"/>
                </a:solidFill>
              </a:defRPr>
            </a:lvl1pPr>
            <a:lvl2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2pPr>
            <a:lvl3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3pPr>
            <a:lvl4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4pPr>
            <a:lvl5pPr marL="681550" indent="-681550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667" b="0">
                <a:solidFill>
                  <a:srgbClr val="5F5F5F"/>
                </a:solidFill>
              </a:defRPr>
            </a:lvl5pPr>
            <a:lvl6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6pPr>
            <a:lvl7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7pPr>
            <a:lvl8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8pPr>
            <a:lvl9pPr marL="487193" indent="-487193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7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1" y="1783080"/>
            <a:ext cx="10845801" cy="1554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12192000" cy="51308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6400" y="347346"/>
            <a:ext cx="10845800" cy="612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12192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400"/>
            <a:ext cx="12192000" cy="68580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670984" y="4648201"/>
            <a:ext cx="7249584" cy="1069975"/>
          </a:xfrm>
          <a:prstGeom prst="rect">
            <a:avLst/>
          </a:prstGeom>
        </p:spPr>
        <p:txBody>
          <a:bodyPr anchor="b" anchorCtr="0"/>
          <a:lstStyle>
            <a:lvl1pPr>
              <a:defRPr sz="288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674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670984" y="4648201"/>
            <a:ext cx="7249584" cy="1069975"/>
          </a:xfrm>
          <a:prstGeom prst="rect">
            <a:avLst/>
          </a:prstGeom>
        </p:spPr>
        <p:txBody>
          <a:bodyPr anchor="b" anchorCtr="0"/>
          <a:lstStyle>
            <a:lvl1pPr>
              <a:defRPr sz="288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57"/>
            <a:endParaRPr lang="de-DE" sz="162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670984" y="2060577"/>
            <a:ext cx="10850035" cy="259256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526" y="6487925"/>
            <a:ext cx="1633125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image" Target="../media/image4.emf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image" Target="../media/image4.emf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32" Type="http://schemas.openxmlformats.org/officeDocument/2006/relationships/image" Target="../media/image4.emf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slideLayout" Target="../slideLayouts/slideLayout10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26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5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29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32.xml"/><Relationship Id="rId32" Type="http://schemas.openxmlformats.org/officeDocument/2006/relationships/image" Target="../media/image4.emf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31.xml"/><Relationship Id="rId28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31" Type="http://schemas.openxmlformats.org/officeDocument/2006/relationships/theme" Target="../theme/theme5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slideLayout" Target="../slideLayouts/slideLayout130.xml"/><Relationship Id="rId27" Type="http://schemas.openxmlformats.org/officeDocument/2006/relationships/slideLayout" Target="../slideLayouts/slideLayout135.xml"/><Relationship Id="rId30" Type="http://schemas.openxmlformats.org/officeDocument/2006/relationships/slideLayout" Target="../slideLayouts/slideLayout1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  <p:sldLayoutId id="2147483669" r:id="rId18"/>
    <p:sldLayoutId id="2147483796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7544" y="6915929"/>
            <a:ext cx="12192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41294" indent="-241294" defTabSz="855857">
              <a:spcBef>
                <a:spcPts val="267"/>
              </a:spcBef>
              <a:spcAft>
                <a:spcPts val="267"/>
              </a:spcAft>
              <a:buClr>
                <a:srgbClr val="01A1E7"/>
              </a:buClr>
              <a:buSzPct val="70000"/>
              <a:buFont typeface="Wingdings" pitchFamily="2" charset="2"/>
              <a:buChar char="n"/>
            </a:pPr>
            <a:endParaRPr lang="en-US" sz="2133" dirty="0" err="1" smtClean="0">
              <a:solidFill>
                <a:srgbClr val="11111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264" y="6578601"/>
            <a:ext cx="2229736" cy="247863"/>
          </a:xfrm>
          <a:prstGeom prst="rect">
            <a:avLst/>
          </a:prstGeom>
        </p:spPr>
        <p:txBody>
          <a:bodyPr vert="horz" lIns="0" tIns="24000" rIns="0" bIns="0" rtlCol="0" anchor="t"/>
          <a:lstStyle/>
          <a:p>
            <a:pPr defTabSz="855857"/>
            <a:r>
              <a:rPr lang="en-US" sz="811" dirty="0" smtClean="0">
                <a:solidFill>
                  <a:srgbClr val="505050"/>
                </a:solidFill>
              </a:rPr>
              <a:t>© Electric Cloud  |  </a:t>
            </a:r>
            <a:r>
              <a:rPr lang="en-US" sz="811" dirty="0" err="1" smtClean="0">
                <a:solidFill>
                  <a:srgbClr val="505050"/>
                </a:solidFill>
              </a:rPr>
              <a:t>www.electric-cloud.com</a:t>
            </a:r>
            <a:endParaRPr lang="de-DE" sz="811" dirty="0">
              <a:solidFill>
                <a:srgbClr val="505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822939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Tx/>
        <a:buSzTx/>
        <a:buFont typeface="Arial" pitchFamily="34" charset="0"/>
        <a:buNone/>
        <a:tabLst/>
        <a:defRPr sz="2933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209545" marR="0" indent="-209545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667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531271" marR="0" indent="-2243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667" kern="1200">
          <a:solidFill>
            <a:srgbClr val="5F5F5F"/>
          </a:solidFill>
          <a:latin typeface="+mn-lt"/>
          <a:ea typeface="+mn-ea"/>
          <a:cs typeface="+mn-cs"/>
        </a:defRPr>
      </a:lvl3pPr>
      <a:lvl4pPr marL="840296" marR="0" indent="-2243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2400" kern="1200">
          <a:solidFill>
            <a:srgbClr val="5F5F5F"/>
          </a:solidFill>
          <a:latin typeface="+mn-lt"/>
          <a:ea typeface="+mn-ea"/>
          <a:cs typeface="+mn-cs"/>
        </a:defRPr>
      </a:lvl4pPr>
      <a:lvl5pPr marL="1147205" marR="0" indent="-2370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24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0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7544" y="6915929"/>
            <a:ext cx="12192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41294" indent="-241294" defTabSz="855857">
              <a:spcBef>
                <a:spcPts val="267"/>
              </a:spcBef>
              <a:spcAft>
                <a:spcPts val="267"/>
              </a:spcAft>
              <a:buClr>
                <a:srgbClr val="01A1E7"/>
              </a:buClr>
              <a:buSzPct val="70000"/>
              <a:buFont typeface="Wingdings" pitchFamily="2" charset="2"/>
              <a:buChar char="n"/>
            </a:pPr>
            <a:endParaRPr lang="en-US" sz="2133" dirty="0" err="1" smtClean="0">
              <a:solidFill>
                <a:srgbClr val="11111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264" y="6578601"/>
            <a:ext cx="2229736" cy="247863"/>
          </a:xfrm>
          <a:prstGeom prst="rect">
            <a:avLst/>
          </a:prstGeom>
        </p:spPr>
        <p:txBody>
          <a:bodyPr vert="horz" lIns="0" tIns="24000" rIns="0" bIns="0" rtlCol="0" anchor="t"/>
          <a:lstStyle/>
          <a:p>
            <a:pPr defTabSz="855857"/>
            <a:r>
              <a:rPr lang="en-US" sz="811" dirty="0" smtClean="0">
                <a:solidFill>
                  <a:srgbClr val="505050"/>
                </a:solidFill>
              </a:rPr>
              <a:t>© Electric Cloud  |  </a:t>
            </a:r>
            <a:r>
              <a:rPr lang="en-US" sz="811" dirty="0" err="1" smtClean="0">
                <a:solidFill>
                  <a:srgbClr val="505050"/>
                </a:solidFill>
              </a:rPr>
              <a:t>www.electric-cloud.com</a:t>
            </a:r>
            <a:endParaRPr lang="de-DE" sz="811" dirty="0">
              <a:solidFill>
                <a:srgbClr val="505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1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822939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Tx/>
        <a:buSzTx/>
        <a:buFont typeface="Arial" pitchFamily="34" charset="0"/>
        <a:buNone/>
        <a:tabLst/>
        <a:defRPr sz="2933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209545" marR="0" indent="-209545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667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531271" marR="0" indent="-2243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667" kern="1200">
          <a:solidFill>
            <a:srgbClr val="5F5F5F"/>
          </a:solidFill>
          <a:latin typeface="+mn-lt"/>
          <a:ea typeface="+mn-ea"/>
          <a:cs typeface="+mn-cs"/>
        </a:defRPr>
      </a:lvl3pPr>
      <a:lvl4pPr marL="840296" marR="0" indent="-2243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2400" kern="1200">
          <a:solidFill>
            <a:srgbClr val="5F5F5F"/>
          </a:solidFill>
          <a:latin typeface="+mn-lt"/>
          <a:ea typeface="+mn-ea"/>
          <a:cs typeface="+mn-cs"/>
        </a:defRPr>
      </a:lvl4pPr>
      <a:lvl5pPr marL="1147205" marR="0" indent="-2370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24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0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7544" y="6915929"/>
            <a:ext cx="12192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41294" indent="-241294" defTabSz="855857">
              <a:spcBef>
                <a:spcPts val="267"/>
              </a:spcBef>
              <a:spcAft>
                <a:spcPts val="267"/>
              </a:spcAft>
              <a:buClr>
                <a:srgbClr val="01A1E7"/>
              </a:buClr>
              <a:buSzPct val="70000"/>
              <a:buFont typeface="Wingdings" pitchFamily="2" charset="2"/>
              <a:buChar char="n"/>
            </a:pPr>
            <a:endParaRPr lang="en-US" sz="2133" dirty="0" err="1" smtClean="0">
              <a:solidFill>
                <a:srgbClr val="11111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264" y="6578601"/>
            <a:ext cx="2229736" cy="247863"/>
          </a:xfrm>
          <a:prstGeom prst="rect">
            <a:avLst/>
          </a:prstGeom>
        </p:spPr>
        <p:txBody>
          <a:bodyPr vert="horz" lIns="0" tIns="24000" rIns="0" bIns="0" rtlCol="0" anchor="t"/>
          <a:lstStyle/>
          <a:p>
            <a:pPr defTabSz="855857"/>
            <a:r>
              <a:rPr lang="en-US" sz="811" dirty="0" smtClean="0">
                <a:solidFill>
                  <a:srgbClr val="505050"/>
                </a:solidFill>
              </a:rPr>
              <a:t>© Electric Cloud  |  </a:t>
            </a:r>
            <a:r>
              <a:rPr lang="en-US" sz="811" dirty="0" err="1" smtClean="0">
                <a:solidFill>
                  <a:srgbClr val="505050"/>
                </a:solidFill>
              </a:rPr>
              <a:t>www.electric-cloud.com</a:t>
            </a:r>
            <a:endParaRPr lang="de-DE" sz="811" dirty="0">
              <a:solidFill>
                <a:srgbClr val="505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  <p:sldLayoutId id="2147483757" r:id="rId24"/>
    <p:sldLayoutId id="2147483758" r:id="rId25"/>
    <p:sldLayoutId id="2147483759" r:id="rId26"/>
    <p:sldLayoutId id="2147483760" r:id="rId27"/>
    <p:sldLayoutId id="2147483761" r:id="rId28"/>
    <p:sldLayoutId id="2147483762" r:id="rId29"/>
    <p:sldLayoutId id="2147483763" r:id="rId3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822939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Tx/>
        <a:buSzTx/>
        <a:buFont typeface="Arial" pitchFamily="34" charset="0"/>
        <a:buNone/>
        <a:tabLst/>
        <a:defRPr sz="2933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209545" marR="0" indent="-209545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667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531271" marR="0" indent="-2243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667" kern="1200">
          <a:solidFill>
            <a:srgbClr val="5F5F5F"/>
          </a:solidFill>
          <a:latin typeface="+mn-lt"/>
          <a:ea typeface="+mn-ea"/>
          <a:cs typeface="+mn-cs"/>
        </a:defRPr>
      </a:lvl3pPr>
      <a:lvl4pPr marL="840296" marR="0" indent="-2243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2400" kern="1200">
          <a:solidFill>
            <a:srgbClr val="5F5F5F"/>
          </a:solidFill>
          <a:latin typeface="+mn-lt"/>
          <a:ea typeface="+mn-ea"/>
          <a:cs typeface="+mn-cs"/>
        </a:defRPr>
      </a:lvl4pPr>
      <a:lvl5pPr marL="1147205" marR="0" indent="-2370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24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0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7544" y="6915929"/>
            <a:ext cx="12192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41294" indent="-241294" defTabSz="855857">
              <a:spcBef>
                <a:spcPts val="267"/>
              </a:spcBef>
              <a:spcAft>
                <a:spcPts val="267"/>
              </a:spcAft>
              <a:buClr>
                <a:srgbClr val="01A1E7"/>
              </a:buClr>
              <a:buSzPct val="70000"/>
              <a:buFont typeface="Wingdings" pitchFamily="2" charset="2"/>
              <a:buChar char="n"/>
            </a:pPr>
            <a:endParaRPr lang="en-US" sz="2133" dirty="0" err="1" smtClean="0">
              <a:solidFill>
                <a:srgbClr val="11111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264" y="6578601"/>
            <a:ext cx="2229736" cy="247863"/>
          </a:xfrm>
          <a:prstGeom prst="rect">
            <a:avLst/>
          </a:prstGeom>
        </p:spPr>
        <p:txBody>
          <a:bodyPr vert="horz" lIns="0" tIns="24000" rIns="0" bIns="0" rtlCol="0" anchor="t"/>
          <a:lstStyle/>
          <a:p>
            <a:pPr defTabSz="855857"/>
            <a:r>
              <a:rPr lang="en-US" sz="811" dirty="0" smtClean="0">
                <a:solidFill>
                  <a:srgbClr val="505050"/>
                </a:solidFill>
              </a:rPr>
              <a:t>© Electric Cloud  |  </a:t>
            </a:r>
            <a:r>
              <a:rPr lang="en-US" sz="811" dirty="0" err="1" smtClean="0">
                <a:solidFill>
                  <a:srgbClr val="505050"/>
                </a:solidFill>
              </a:rPr>
              <a:t>www.electric-cloud.com</a:t>
            </a:r>
            <a:endParaRPr lang="de-DE" sz="811" dirty="0">
              <a:solidFill>
                <a:srgbClr val="505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261601" y="6491757"/>
            <a:ext cx="166138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8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822939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Tx/>
        <a:buSzTx/>
        <a:buFont typeface="Arial" pitchFamily="34" charset="0"/>
        <a:buNone/>
        <a:tabLst/>
        <a:defRPr sz="2933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209545" marR="0" indent="-209545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667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531271" marR="0" indent="-2243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667" kern="1200">
          <a:solidFill>
            <a:srgbClr val="5F5F5F"/>
          </a:solidFill>
          <a:latin typeface="+mn-lt"/>
          <a:ea typeface="+mn-ea"/>
          <a:cs typeface="+mn-cs"/>
        </a:defRPr>
      </a:lvl3pPr>
      <a:lvl4pPr marL="840296" marR="0" indent="-2243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2400" kern="1200">
          <a:solidFill>
            <a:srgbClr val="5F5F5F"/>
          </a:solidFill>
          <a:latin typeface="+mn-lt"/>
          <a:ea typeface="+mn-ea"/>
          <a:cs typeface="+mn-cs"/>
        </a:defRPr>
      </a:lvl4pPr>
      <a:lvl5pPr marL="1147205" marR="0" indent="-237061" algn="l" defTabSz="822939" rtl="0" eaLnBrk="1" fontAlgn="auto" latinLnBrk="0" hangingPunct="1">
        <a:lnSpc>
          <a:spcPct val="100000"/>
        </a:lnSpc>
        <a:spcBef>
          <a:spcPts val="180"/>
        </a:spcBef>
        <a:spcAft>
          <a:spcPts val="180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24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216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822939" rtl="0" eaLnBrk="1" latinLnBrk="0" hangingPunct="1">
        <a:spcBef>
          <a:spcPts val="180"/>
        </a:spcBef>
        <a:spcAft>
          <a:spcPts val="180"/>
        </a:spcAft>
        <a:buFont typeface="Arial" pitchFamily="34" charset="0"/>
        <a:buNone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0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MINDFUL Planning:  </a:t>
            </a:r>
            <a:br>
              <a:rPr lang="en-US" sz="3600" dirty="0" smtClean="0"/>
            </a:br>
            <a:r>
              <a:rPr lang="en-US" sz="3600" dirty="0" smtClean="0"/>
              <a:t>Deploying A ROBUST Electric Commander production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982632"/>
            <a:ext cx="7197726" cy="1405467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cap="none" dirty="0" smtClean="0"/>
              <a:t>Kathy Herring Hayashi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 </a:t>
            </a:r>
            <a:r>
              <a:rPr lang="en-US" sz="1600" i="1" cap="none" dirty="0" smtClean="0"/>
              <a:t>Senior Staff IT Engineer</a:t>
            </a:r>
          </a:p>
          <a:p>
            <a:pPr>
              <a:spcAft>
                <a:spcPts val="0"/>
              </a:spcAft>
            </a:pPr>
            <a:endParaRPr lang="en-US" sz="1600" i="1" cap="none" dirty="0"/>
          </a:p>
          <a:p>
            <a:pPr>
              <a:spcAft>
                <a:spcPts val="0"/>
              </a:spcAft>
            </a:pPr>
            <a:r>
              <a:rPr lang="en-US" sz="2000" b="1" cap="none" dirty="0" smtClean="0"/>
              <a:t>Customer Use Case</a:t>
            </a:r>
          </a:p>
          <a:p>
            <a:pPr>
              <a:spcAft>
                <a:spcPts val="0"/>
              </a:spcAft>
            </a:pPr>
            <a:endParaRPr lang="en-US" sz="1600" i="1" cap="none" dirty="0"/>
          </a:p>
          <a:p>
            <a:pPr>
              <a:spcAft>
                <a:spcPts val="0"/>
              </a:spcAft>
            </a:pPr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1784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</a:t>
            </a:r>
            <a:r>
              <a:rPr lang="en-US" dirty="0" err="1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User Environment</a:t>
            </a:r>
          </a:p>
          <a:p>
            <a:pPr lvl="1"/>
            <a:r>
              <a:rPr lang="en-US" sz="2200" dirty="0" smtClean="0"/>
              <a:t>Dev/Stage/Prod </a:t>
            </a:r>
            <a:r>
              <a:rPr lang="en-US" sz="2200" dirty="0" smtClean="0"/>
              <a:t>Environments</a:t>
            </a:r>
          </a:p>
          <a:p>
            <a:pPr lvl="1"/>
            <a:r>
              <a:rPr lang="en-US" sz="2200" dirty="0" smtClean="0"/>
              <a:t>CLI integration to call procedures with dynamic job steps</a:t>
            </a:r>
          </a:p>
          <a:p>
            <a:pPr lvl="1"/>
            <a:r>
              <a:rPr lang="en-US" sz="2200" dirty="0" smtClean="0"/>
              <a:t>Dashboards created with GWT/Java SDK</a:t>
            </a:r>
          </a:p>
          <a:p>
            <a:r>
              <a:rPr lang="en-US" sz="2400" dirty="0" smtClean="0"/>
              <a:t>IT Perspective</a:t>
            </a:r>
          </a:p>
          <a:p>
            <a:pPr lvl="1"/>
            <a:r>
              <a:rPr lang="en-US" sz="2200" dirty="0" smtClean="0"/>
              <a:t>Log </a:t>
            </a:r>
            <a:r>
              <a:rPr lang="en-US" sz="2200" dirty="0" smtClean="0"/>
              <a:t>Monitoring (exported to external log tools)</a:t>
            </a:r>
          </a:p>
          <a:p>
            <a:pPr lvl="1"/>
            <a:r>
              <a:rPr lang="en-US" sz="2200" dirty="0" smtClean="0"/>
              <a:t>Growth </a:t>
            </a:r>
            <a:r>
              <a:rPr lang="en-US" sz="2200" dirty="0" smtClean="0"/>
              <a:t> </a:t>
            </a:r>
            <a:r>
              <a:rPr lang="en-US" sz="2200" dirty="0" smtClean="0"/>
              <a:t>monitored to prepare for scale – proactive assessment of growth patterns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1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6401" y="613521"/>
            <a:ext cx="10845800" cy="612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ENTERPRISE READY.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501" y="1511301"/>
            <a:ext cx="5499099" cy="4902199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SCALING</a:t>
            </a:r>
          </a:p>
          <a:p>
            <a:pPr marL="836064" lvl="1" indent="-457189"/>
            <a:r>
              <a:rPr lang="en-US" sz="2900" dirty="0" smtClean="0"/>
              <a:t>Metrics used to scope job count in </a:t>
            </a:r>
            <a:r>
              <a:rPr lang="en-US" sz="2900" dirty="0" err="1" smtClean="0"/>
              <a:t>ec</a:t>
            </a:r>
            <a:r>
              <a:rPr lang="en-US" sz="2900" dirty="0" smtClean="0"/>
              <a:t>-agent servers to trigger additional agent buys.</a:t>
            </a:r>
          </a:p>
          <a:p>
            <a:pPr marL="836064" lvl="1" indent="-457189"/>
            <a:r>
              <a:rPr lang="en-US" sz="2900" dirty="0" smtClean="0"/>
              <a:t>Appropriately sized storage using disk forecasting and quotas.  User quotas assist in creating well understood capacity needs for file system spaces.</a:t>
            </a:r>
          </a:p>
          <a:p>
            <a:pPr marL="836064" lvl="1" indent="-457189"/>
            <a:endParaRPr lang="en-US" sz="2900" dirty="0" smtClean="0"/>
          </a:p>
          <a:p>
            <a:r>
              <a:rPr lang="en-US" sz="3166" dirty="0" smtClean="0"/>
              <a:t>PERFORMANCE</a:t>
            </a:r>
          </a:p>
          <a:p>
            <a:pPr marL="836064" lvl="1" indent="-457189"/>
            <a:r>
              <a:rPr lang="en-US" sz="2900" dirty="0" smtClean="0"/>
              <a:t>Load testing and performance testing for expected job volumes and property usage</a:t>
            </a:r>
          </a:p>
          <a:p>
            <a:pPr marL="836064" lvl="1" indent="-457189"/>
            <a:r>
              <a:rPr lang="en-US" sz="2900" dirty="0" smtClean="0"/>
              <a:t>Performant database using Oracle RAC</a:t>
            </a:r>
          </a:p>
          <a:p>
            <a:pPr marL="836064" lvl="1" indent="-457189"/>
            <a:endParaRPr lang="en-US" sz="2900" dirty="0" smtClean="0"/>
          </a:p>
          <a:p>
            <a:r>
              <a:rPr lang="en-US" sz="3400" dirty="0" smtClean="0"/>
              <a:t>High Availability</a:t>
            </a:r>
          </a:p>
          <a:p>
            <a:pPr marL="836064" lvl="1" indent="-457189"/>
            <a:r>
              <a:rPr lang="en-US" sz="2900" dirty="0" smtClean="0"/>
              <a:t>Alerts to trigger when sites are unavailable or failed over</a:t>
            </a:r>
          </a:p>
          <a:p>
            <a:pPr marL="836064" lvl="1" indent="-457189"/>
            <a:r>
              <a:rPr lang="en-US" sz="2900" dirty="0" smtClean="0"/>
              <a:t>Servers tested for seamless fail over scenarios</a:t>
            </a:r>
          </a:p>
          <a:p>
            <a:pPr marL="836063" lvl="1" indent="-457189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571" y="1842107"/>
            <a:ext cx="6016529" cy="38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DRIVEN </a:t>
            </a:r>
            <a:r>
              <a:rPr lang="en-US" dirty="0" smtClean="0"/>
              <a:t>APPROACH.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270499" cy="3598333"/>
          </a:xfrm>
        </p:spPr>
        <p:txBody>
          <a:bodyPr>
            <a:normAutofit/>
          </a:bodyPr>
          <a:lstStyle/>
          <a:p>
            <a:r>
              <a:rPr lang="en-US" dirty="0"/>
              <a:t>Metrics </a:t>
            </a:r>
            <a:r>
              <a:rPr lang="en-US" dirty="0" smtClean="0"/>
              <a:t>are </a:t>
            </a:r>
            <a:r>
              <a:rPr lang="en-US" dirty="0"/>
              <a:t>key to not only scaling and monitoring the system, but vital in any systems debug.   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an </a:t>
            </a:r>
            <a:r>
              <a:rPr lang="en-US" dirty="0" smtClean="0"/>
              <a:t>concern is raised, </a:t>
            </a:r>
            <a:r>
              <a:rPr lang="en-US" dirty="0"/>
              <a:t>the first question should be “where are the metrics?”  </a:t>
            </a:r>
            <a:endParaRPr lang="en-US" dirty="0" smtClean="0"/>
          </a:p>
          <a:p>
            <a:r>
              <a:rPr lang="en-US" dirty="0" smtClean="0"/>
              <a:t>Used  to understand </a:t>
            </a:r>
            <a:r>
              <a:rPr lang="en-US" dirty="0"/>
              <a:t>the </a:t>
            </a:r>
            <a:r>
              <a:rPr lang="en-US" dirty="0" smtClean="0"/>
              <a:t>scope and analysis </a:t>
            </a:r>
            <a:r>
              <a:rPr lang="en-US" dirty="0"/>
              <a:t>of </a:t>
            </a:r>
            <a:r>
              <a:rPr lang="en-US" dirty="0" smtClean="0"/>
              <a:t>any issue, then verify </a:t>
            </a:r>
            <a:r>
              <a:rPr lang="en-US" dirty="0"/>
              <a:t>that </a:t>
            </a:r>
            <a:r>
              <a:rPr lang="en-US" dirty="0" smtClean="0"/>
              <a:t>issues </a:t>
            </a:r>
            <a:r>
              <a:rPr lang="en-US" dirty="0"/>
              <a:t>have been resolved.  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Correctly used, metrics convert data to information.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7" y="2065867"/>
            <a:ext cx="5762625" cy="3248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2649" y="5555734"/>
            <a:ext cx="545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Metrics from scheduled jobs in Electric Commander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Aligning the goals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new </a:t>
            </a:r>
            <a:r>
              <a:rPr lang="en-US" dirty="0" err="1" smtClean="0">
                <a:solidFill>
                  <a:schemeClr val="tx2"/>
                </a:solidFill>
              </a:rPr>
              <a:t>ElectricCommander</a:t>
            </a:r>
            <a:r>
              <a:rPr lang="en-US" dirty="0" smtClean="0">
                <a:solidFill>
                  <a:schemeClr val="tx2"/>
                </a:solidFill>
              </a:rPr>
              <a:t> features are </a:t>
            </a:r>
            <a:r>
              <a:rPr lang="en-US" dirty="0">
                <a:solidFill>
                  <a:schemeClr val="tx2"/>
                </a:solidFill>
              </a:rPr>
              <a:t>in line with these requirements and goals, and support deployment of a robust and enterprise ready production system.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6158012"/>
            <a:ext cx="3667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Avantika Mathur, Professional Services Engineer</a:t>
            </a:r>
          </a:p>
          <a:p>
            <a:r>
              <a:rPr lang="en-US" sz="1400" i="1" dirty="0" smtClean="0"/>
              <a:t>Electric Cloud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130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the Goals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78808" y="3509264"/>
            <a:ext cx="7121145" cy="3131311"/>
          </a:xfrm>
        </p:spPr>
        <p:txBody>
          <a:bodyPr/>
          <a:lstStyle/>
          <a:p>
            <a:pPr marL="1073123" lvl="2" indent="-457189"/>
            <a:endParaRPr lang="en-US" sz="1800" dirty="0" smtClean="0"/>
          </a:p>
          <a:p>
            <a:r>
              <a:rPr lang="en-US" sz="1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Horizontal Scalability</a:t>
            </a:r>
            <a:endParaRPr lang="en-US" sz="1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721775" lvl="1" indent="-342900"/>
            <a:r>
              <a:rPr lang="en-US" sz="1800" dirty="0" smtClean="0"/>
              <a:t>A multiple server cluster supports an increased number of simultaneous </a:t>
            </a:r>
            <a:r>
              <a:rPr lang="en-US" sz="1800" dirty="0"/>
              <a:t>jobs and </a:t>
            </a:r>
            <a:r>
              <a:rPr lang="en-US" sz="1800" dirty="0" smtClean="0"/>
              <a:t>API requests.</a:t>
            </a:r>
          </a:p>
          <a:p>
            <a:pPr marL="958835" lvl="2" indent="-342900"/>
            <a:r>
              <a:rPr lang="en-US" sz="1800" dirty="0" smtClean="0"/>
              <a:t>Requests </a:t>
            </a:r>
            <a:r>
              <a:rPr lang="en-US" sz="1800" dirty="0"/>
              <a:t>are distributed across the multiple </a:t>
            </a:r>
            <a:r>
              <a:rPr lang="en-US" sz="1800" dirty="0" smtClean="0"/>
              <a:t>servers</a:t>
            </a:r>
          </a:p>
          <a:p>
            <a:pPr marL="958835" lvl="2" indent="-342900"/>
            <a:r>
              <a:rPr lang="en-US" sz="1800" dirty="0" smtClean="0"/>
              <a:t>Better performance with high load volumes</a:t>
            </a:r>
          </a:p>
          <a:p>
            <a:pPr marL="721775" lvl="1" indent="-342900"/>
            <a:r>
              <a:rPr lang="en-US" sz="1800" dirty="0" smtClean="0"/>
              <a:t>Plan ahead </a:t>
            </a:r>
            <a:r>
              <a:rPr lang="en-US" sz="1800" dirty="0"/>
              <a:t>and expand capacity </a:t>
            </a:r>
            <a:r>
              <a:rPr lang="en-US" sz="1800" dirty="0" smtClean="0"/>
              <a:t>as required over </a:t>
            </a:r>
            <a:r>
              <a:rPr lang="en-US" sz="1800" dirty="0"/>
              <a:t>time by adding additional Commander </a:t>
            </a:r>
            <a:r>
              <a:rPr lang="en-US" sz="1800" dirty="0" smtClean="0"/>
              <a:t>servers</a:t>
            </a:r>
          </a:p>
          <a:p>
            <a:pPr marL="836063" lvl="1" indent="-457189"/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" y="4251960"/>
            <a:ext cx="3429000" cy="1645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16" y="1471506"/>
            <a:ext cx="2804160" cy="2179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 Placeholder 6"/>
          <p:cNvSpPr txBox="1">
            <a:spLocks/>
          </p:cNvSpPr>
          <p:nvPr/>
        </p:nvSpPr>
        <p:spPr bwMode="gray">
          <a:xfrm>
            <a:off x="582169" y="841249"/>
            <a:ext cx="6559296" cy="3131311"/>
          </a:xfrm>
          <a:prstGeom prst="rect">
            <a:avLst/>
          </a:prstGeom>
        </p:spPr>
        <p:txBody>
          <a:bodyPr/>
          <a:lstStyle>
            <a:lvl1pPr marL="0" marR="0" indent="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Arial" pitchFamily="34" charset="0"/>
              <a:buNone/>
              <a:tabLst/>
              <a:defRPr sz="2933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37887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667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15935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667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40296" marR="0" indent="-309026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2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147205" marR="0" indent="-306910" algn="l" defTabSz="822939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24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0" indent="0" algn="l" defTabSz="822939" rtl="0" eaLnBrk="1" latinLnBrk="0" hangingPunct="1">
              <a:spcBef>
                <a:spcPts val="180"/>
              </a:spcBef>
              <a:spcAft>
                <a:spcPts val="180"/>
              </a:spcAft>
              <a:buFont typeface="Arial" pitchFamily="34" charset="0"/>
              <a:buNone/>
              <a:defRPr sz="216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0" indent="0" algn="l" defTabSz="822939" rtl="0" eaLnBrk="1" latinLnBrk="0" hangingPunct="1">
              <a:spcBef>
                <a:spcPts val="180"/>
              </a:spcBef>
              <a:spcAft>
                <a:spcPts val="180"/>
              </a:spcAft>
              <a:buFont typeface="Arial" pitchFamily="34" charset="0"/>
              <a:buNone/>
              <a:defRPr sz="216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0" indent="0" algn="l" defTabSz="822939" rtl="0" eaLnBrk="1" latinLnBrk="0" hangingPunct="1">
              <a:spcBef>
                <a:spcPts val="180"/>
              </a:spcBef>
              <a:spcAft>
                <a:spcPts val="180"/>
              </a:spcAft>
              <a:buFont typeface="Arial" pitchFamily="34" charset="0"/>
              <a:buNone/>
              <a:defRPr sz="21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0" indent="0" algn="l" defTabSz="822939" rtl="0" eaLnBrk="1" latinLnBrk="0" hangingPunct="1">
              <a:spcBef>
                <a:spcPts val="180"/>
              </a:spcBef>
              <a:spcAft>
                <a:spcPts val="180"/>
              </a:spcAft>
              <a:buFont typeface="Arial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3123" lvl="2" indent="-457189"/>
            <a:endParaRPr lang="en-US" sz="1800" dirty="0" smtClean="0"/>
          </a:p>
          <a:p>
            <a:r>
              <a:rPr lang="en-US" sz="1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 Availability</a:t>
            </a:r>
          </a:p>
          <a:p>
            <a:pPr marL="836063" lvl="1" indent="-457189"/>
            <a:r>
              <a:rPr lang="en-US" sz="1800" dirty="0" err="1" smtClean="0">
                <a:solidFill>
                  <a:schemeClr val="tx1"/>
                </a:solidFill>
              </a:rPr>
              <a:t>ElectricCommander</a:t>
            </a:r>
            <a:r>
              <a:rPr lang="en-US" sz="1800" dirty="0" smtClean="0">
                <a:solidFill>
                  <a:schemeClr val="tx1"/>
                </a:solidFill>
              </a:rPr>
              <a:t> 5.0 </a:t>
            </a:r>
            <a:r>
              <a:rPr lang="en-US" sz="1800" dirty="0">
                <a:solidFill>
                  <a:schemeClr val="tx1"/>
                </a:solidFill>
              </a:rPr>
              <a:t>now inherently supports an active-active cluster of one or more servers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836063" lvl="1" indent="-457189"/>
            <a:r>
              <a:rPr lang="en-US" sz="1800" dirty="0" smtClean="0">
                <a:solidFill>
                  <a:schemeClr val="tx1"/>
                </a:solidFill>
              </a:rPr>
              <a:t>Zero downtime </a:t>
            </a:r>
            <a:r>
              <a:rPr lang="en-US" sz="1800" dirty="0">
                <a:solidFill>
                  <a:schemeClr val="tx1"/>
                </a:solidFill>
              </a:rPr>
              <a:t>if one server goes down</a:t>
            </a:r>
          </a:p>
          <a:p>
            <a:pPr marL="1073123" lvl="2" indent="-457189"/>
            <a:r>
              <a:rPr lang="en-US" sz="1800" dirty="0">
                <a:solidFill>
                  <a:schemeClr val="tx1"/>
                </a:solidFill>
              </a:rPr>
              <a:t>Requests are automatically re-routed to the running Commander server(s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6158012"/>
            <a:ext cx="3667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Avantika Mathur, Professional Services Engineer</a:t>
            </a:r>
          </a:p>
          <a:p>
            <a:r>
              <a:rPr lang="en-US" sz="1400" i="1" dirty="0" smtClean="0"/>
              <a:t>Electric Cloud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79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433" y="960439"/>
            <a:ext cx="11806767" cy="5310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>
                <a:solidFill>
                  <a:srgbClr val="111111"/>
                </a:solidFill>
              </a:rPr>
              <a:pPr/>
              <a:t>15</a:t>
            </a:fld>
            <a:endParaRPr lang="en-US" dirty="0">
              <a:solidFill>
                <a:srgbClr val="11111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992" y="1413911"/>
            <a:ext cx="1436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5857"/>
            <a:r>
              <a:rPr lang="en-US" sz="1600" dirty="0">
                <a:solidFill>
                  <a:srgbClr val="111111"/>
                </a:solidFill>
              </a:rPr>
              <a:t>User on a web browser</a:t>
            </a:r>
          </a:p>
        </p:txBody>
      </p:sp>
      <p:sp>
        <p:nvSpPr>
          <p:cNvPr id="44" name="AutoShape 2" descr="data:image/jpeg;base64,/9j/4AAQSkZJRgABAQAAAQABAAD/2wCEAAkGBxESEg8UDxAVEBAQEBYPFRYPFBgPFA8PFRQXFxgVFRYYHCggGBwlGxcWITEiJSkrLy4uGB8zODMsNygtLisBCgoKDg0OGBAQFCscHxw3Lzc3KzA3LTA3NzcrNTc0Ny8sKzcsNzcrNy43ODUrKzc3Nys3MjQrNywvLCssLCwtLP/AABEIAOEA4QMBIgACEQEDEQH/xAAbAAEAAQUBAAAAAAAAAAAAAAAABQECBAYHA//EAEYQAAEDAgIFBQwJAwQCAwAAAAEAAgMEEQUSBiExVNEiQVGBkhMUFRYyU2FxkZOh0jM0QlJyo7HBwgcj8CRDgrJi8USi4f/EABYBAQEBAAAAAAAAAAAAAAAAAAABAv/EAB0RAQACAgMBAQAAAAAAAAAAAAABAhESMUFRIoH/2gAMAwEAAhEDEQA/AO4oiICIiAiIgIi0TTytkqJ6fDqd5aZjnnLfsxbcp9GUOcRz8kc6DaJdIqJpIdWU7SNRBmYCD6rqzxmod9p/fx/MoeHQ7DYgGd7d0I2ukc5xJ9th1ABenixhu5t9p+ZBKeM1DvtP7+P5k8ZqHfaf38fzKK8WMN3Nvtd8yeLGG7m32u+ZBK+M1DvtP7+P5k8ZqHfaf38fzKJ8WMN3Nvtd8yp4s4bubfa75kEv4zUO+0/v4/mTxmod9p/fx/MofxZw3c2+13zKnizhu5t9rvmQTPjNQ77T+/j+ZPGah32n9/H8yhfFrDdzb7XfMqeLWG7m32u+ZBN+M1DvtP7+P5lczSOhJAFbTknYBNGb/FQPi1hu5t7TvmVr9FMNeMveuS+q7XvaQfQc36oNzBVVoOhNXJSVU2HTvLmAd0pnO52bS0esXNtgLHrfkBERAREQEREBERAREQEREBERBj4hWMhiklkNmRML3eoC9h0nmWk/0/p3v76xGoH92qeWxj7sYOu3ouA31R+lX/1Eqn1EtLh0B5dQ8SSkfYiBJF/VZz7f+A6Vsb42RtjiiGWOFgYB0ACw+H7oLborVVBcqIqICoUVEBURUQUKoVUqiCioqqiCC06pHmKGsg1VFE8PJ6Y7gm/SAbH1Fy3PBcSZUwRTR+TKwOttyu2OafSCCOpRkJBu1wBa8FpB2EHVY/otf0HnNHV1OHyHkOJnpy77Qtcgeto9rHoOgIiICIiAiIgIiICIiAiIgLxrKlkUckkhysjYXuPQ1ouV7LRv6jVb5XU2HwH+5VPDpP8AxhadV/RcF3qjPSg8NBInSvq8SnHLqHmOIHXljBANvY1n/A9K2MlVMLImRwxC0cLAwdQtr9PEqxBcqq1LoLkVt0QVRUVEFVRFRAVEVEBUKKiAoHTmkeY4auDVPRPD7jnjuCb9IBsfUXKdV8djdrhdrwWkHYQdViglcFxJlTBFNH5MrA623K7Y5p9III6lmrn2gs5o6uooJDyHkz05POLXI62j2sf0roKAiIgIiICIiAiIgIiIPOpnbGx73nKxjS9xOxrWi5PsWhaFNdPLV4lMLGVxigB+zGLDV7Gtv6H9KkP6rVjo6Ahpt3aVkR/DZzyOvJbrUn3q2CKCFmpkUYaPTYWv6zrPWgtJ6edFbdLoLlW6tul0F10urbpdBcqKl0ugqqKl0ugKiXVLoKqipdUugqqJdUuggdN6V5jiq4NU9G8Pv0x3BN+kA2PqLlvGC4kypgimj8mVgdbbldsc0+kEEdSiqaMPJaRma4WcDsynbf0WutZ/p1i8FOa+CaojiiiqD3Lu8jY8wu5ptmIvqY06un0oOkIsKixemmJbBURTOAzERSMkIbsuQ0nVrCzUBERAREQEREBc104gdPitPAaieKLwe6a1NM+C8gmy3OU69R+AXSly3+oGId74oyXLnLMJNm7LudVNaL+i7gT6LoIzTTR1lNTMkbUVUpdMI7VNQ+dgBY83DXbDq2+kroeJ4hLG8BjrAtvawOu56Voel+IOnw6Fzw0O75b5FwPopeYk/qtyxvy2/g/coHhqf747I4K3w3P98dkcFHlay2Z9yM7tRt5RQbqccn++Oy3gqHHZ/vjst4LVI5XfePtK92vPSfag2Pw7UffHZbwVpx6o++Oy3goRrj0r0BQSxx+o++Oy3gqeMFR98dlvBRa8MVroqZjHTuN5SRGxgzPkttIuQABcayecdKCa8YKn747LeCp4w1P3x2W8FB0NYJdjHMHpLXe237XWRI0gkHaEEkdIqn747LeCodIqn747DeC8ML8p34f3CxsO+hqPUf8AqUGf4x1PnB2G8FTxkqvODsN4LAH1U/j/AJBW1/1eD/OYoM/xlqvODsN4J4y1XnB2G8Fh4p5dN1fqExT6Q+oIM1uOVEnJfJySDcABt+sC61vRTCaeonru+KeKfLNye7Rtky3fJe2Yar2HsUlSHldS1qjr54X1Rg5IdVhsjw0OyNvKRtBAudVz6udBuOFYXT0+NwNpoI4GuwiVxELGxBzu+YxchoFzYD2Loa59hcjnYzRlxu44LKb2tf8A1UetdBQEREBERAREQFznSljXY1CHAOa7CXghwuHA1AuCDtC6Mtb0o0Ooq57JKqFz5I2dza5sskXIvexyOF9ZPtQaZ/UCNjKOJkbAxoqAbNFv9uRbVjR5Y/D+5Wjaa6I0VFC19PG9kj5RFd0skoILXEiz3EfZGtTcOmNFK1pqHPhlaMrhlc4ZhtsWg6r322KDMK8ZcEOZ3JNsx/VeZ0hw3eHe7f8AIrTpBhu8O92/5EHocDf9n4j91acKmH2L+oqw6QYbvDvdv+RWnH8O8+7sP+RB696yDbG7slMhG0EdS8Dj+Hefd2H/ACKhx7D/AD7uw/5EGQo/H8LbVNizOySQZsjgLjK612ubzjkt6CLdS9jj2H+fd2H/ACK047Qefd2H/Ig88MppItRLT6Rf9Cs2R5JudpWKcdoPPO7D/kVpxyh887sP+VBLYX5Tvw/uFjYd9DUer+JWCMeohsncPU14/irRjlEAQJnAHaA14B9fJQZ4+qn8f8grcQ+rwf5zFYBxyjtbuzsvRldb2ZVa7G6MgAzOIGwFrrDqyoJXFPLpur9QvPHagRue87GsB1bTqUa7HKQ2vM422Xa429XJVHY3SHbK4+trj/FZvWLVms9rXXMbRmO4ZOEVbZWse0ENcDbMLHUbfssLRfG6emnrO+Z44c83J7q4MzZXPva/rHtVX6QUzAS1znm2oBpF+sgALP8A6aU0c5rDLC2R/dWk90YHhubObDMNWu/wStYrERHROufmMR4kMIxenqcbgdSzxztbhErHGJweGu75jNiRz2IXRVh0OHxR3McMcbiLExsawkdBsFmLSCIiAiIgIiIC55pjiVe7Eo6Skre84+8O+iRBHUZn92LCCH69lth5vSuhrl2mmIMp8Z7rJfKzBxqbrLnOrA1oHrJAQROmWGVzIoXVeI9+MdOGtZ3tHTZH5XHPmYTfUCLelbhjVLH3Tl08Utxe72Au2nnWvaZ4gJ6KleGlv+qbqJv/ALb+dbZjf0g/D+5QQTqWDc4ewOCs73h3OHsDgs5y19mIy87vg3ggke94dzh7A4KncIdzh7A4LHZWP+98BwXs2od0/AIK9xh3OHsDgqdyh3ODsDgvQSHpV4cg8O5w7nB2BwVMkO5QdgcFkqyqlZEwPme2JhNgX3u93Q1oBLj6AEHhlh3KDsDgqWh3KDsDgr6aqjk+jdf8TXMv1uAHtXo4dO1Bj/2dyg7A4Kn9ncoOyOCksPjBL7gGzb61j0QBhmJF3N2E7RqQYl4dyg7I4KmaHcoOyOCyyB3vmtys1r8/lK2uaBDCQLOdtI2nUgxc8O5QdkcFcHw7jB2RwWXiMYEkAAADrXA5+UNqpiLAHkAACw2auZApZGXtHTQwm3lMYMw9R5lA6MaPQ1MlX3YyDJNYdylfDtc698hF9nOpuj8rqWv4PjTqZ9RkYHOmqsl33ytAzk6htJ5hfp6EG0aN4YykxkQwPl7k/CTOWyzSTAy98hublk8zR8eldHXP8KmL8bhcRYuwIk22X78K6AgIiICIiAiIgLmWltJHNjQjlbmjfg1iNmyruCDzEEAg+hdNWo6VaGiqqGVLKuelmbB3teDJyo85frzNPOfgEGq6bUzIqSmZHewqmm7jcn+29bVjR/uD8P7laPplo/JTRMe+unqh3YNDKjJlDsrjmGVo16rdZW2NxekqQ17amOMlutsjg1zT0EEjgg81GvwjlO5uUf1UsTT73D22/MrjUx79H71vzIIbwZINgzerV+qd7vG1jh1FTBqo9+j9635laauPfo/eN+ZBFtK9As11TGdtbGfXI0/yXk6SHeoj/wA2fMg8VE6VYY6pFO5jgJKcObldqbIx2XWD9lwyj0H0KZLoN6i7bfmVpfBvUXbb8yCMwZr4xZ8ZB9JaR8CVISvzEk86qXwbzF22/MrS+HeYu235kGVhm1/4VjYf9BP/AJ9lI6mJt8tTELi3lNOr2rzZNE1rmtqY8rtozN1/FBefqv8Az/krcR+gg/z7KsM8WTJ3xHkve2Zu299t1bLPE5rWmojLW7Bmbq+KDKxT6Wn6v+wXnjEzWPe5xs0NFz0al4y1cbi0uqIyW7OU0W+K86qaGS/dJ433FjdzdY6isXrtWa+rWKzMRfOO8c/i/DZ2vDXMIc1zdRHPzLw0Kije+tbKxr2mcGzwHC4c+xsedUZV00LdUrA1osGsIPUACsPQvR2ixB1UaunEzmPa5t3ObkEmYkckjnarWNYiPCdYn54bbSNAx6MNAAGBkADUAO/Fva17RvQ2gonukpKZsMjmGMuDnuJYSCRynG2to9i2FaQREQEREBERAXP9NMTrjiEFLR1YpGOo3VLiYY6jM4S5LEPGrVbYenq6AuZabVzIMXilkvkZhLibaySalrQB6SSB1oIPTfD69lOx1ZiAq4zMA1gpo6ctkyPIfmZrOoEW9PoU7jGjlK1/1ZusX5Lnx67nmabfBYWm+ICfD4XtaW/6lup1j/tS9C23HPLb+D9yg044DS7t+bJxVvgOl3b82TithIWvtxCTnI7I4ILfAlLu35snFU8C0u7fmycVlMq3nnHsC9mzu/wBBH+BqXdvzZOKp4Hpd2/Nk4qVDyrwghvBFLu35snFU8EUu6/mycVN2VtQWRszyubFHe2aQ2zO6Gja4+gBBC+CaXdfzZOKeCqXdfzZOKlKeojk+jdf1tey/W5oC9HN6QghvBdLuv50nFU8GUu6/nScVsWHwtcXZgDZt9frXhQsDopiRctGo9GpBB+DaXdfzpOKp4Opt1/Ok4qcDB3uXW5Wa1+fygra1gEMTgLOdtPTqKCF8H026/nScVUYdS7p+dJxU3iETWvgDQAHWvbn1hVxGMNeQ0ACw2IIumwumJ5NK0HpdJJJ/wDUm3tBWHoxo/HUTVgkfNGI5bDveZ8F7uftyEX2auhTtJ5XUVAYTjTqWWqyMD3TVWQZr5WgGUkm20+jVz9CDadH8NFJjEUMM07opMLlmc2ed84MgqI2ggPOrV+pXRVoGHTl+NUjiLE4LLe2y/fUa39AREQEREBERAXNNMqRk2MRRyjMx+EvBGz/AOSCCDzEEA9S6WtS0s0Q76njqI6uWlljhNPeFrHZmF+b7Q1a/wBAg1LTikZDQxMjJIFS03eQT9FJ0ABbbjXlj8P7laLppgMtPCx0uITVQdKGNZM1jWhxY85gWgG9gR1rb2YpTVTWPZURsJbra9wa5p6CCQdt0HgVGyYSczrauUf1UyY4t5i7TeKvMrd8Z7wfMggvBsg2DN6tX6p3Fw2tI9YKmzM3e2dscVQzt3tnbHFBDtXqFnukYdtVGfW9p/deTu57xF2m8UGOonSvDX1LaZ0brPpswyuNmyNfl1g8zhl9RudYU2WxbxF2m8VaRFvEfabxQROCtfGLPjINray23wJUjNJmJPT/AOleRFvEfabxVpEXn4+03igyML8p34f3CxsO+hqPV/Eq6KZjbltRGLi3lNOr2rzjfG1rmtnjyv1HlNN+bpQVH1U/j/kFbiH1eD/OYq3ujMmTu8eS97Zm7b323VssjHNa0zxlrdgzN1dd0GRinl03V+oVuMStY9znGzQ0Ek82peU07HFpdPGSzZymi3xXnVyRyX7pLG64seU0XHUVm9dqzX1axWZiL5x3jn8MOna/K6Nwc0jURsNtR+IXhobBHJLXtlY17TODZ4DhcPksdfOqxTU8DdUkbWNBs1hB9OoA3JWHodo7SYg6qdVROkLJA5obJJFlEhcTfubhfYNvQla61iPCYrE/PHWW2wMAxymDQABg0oAGoAd9RrelrmjmhdDRSGalgMcpjMWZ0ssv9skEgCR5A1tGzoWxrSCIiAiIgIiIC59phitecSjpKOqbSs7x76JdAyozP7sYyOVs1W5+YroK5fplXsp8Z7rJfIzBx5OskurA1oHpJICCH0zw+vbFC6sr21bDOA1raZtPlflcc2ZrjfVcW9KmsZ0apWyfVxrGbkPfHrueYGw6gsbTSvE9HSvDS3/VN1Osf9t/Qtrxz6Qfh/coNMOAUu7n3r1b4Bpt3PvXrYnBQDMQk5yOyOCDz8BU27n3r1TwHTbufevWYyrf0j2BezZj/gCCM8CU27n3r1TwLTbufevUwHq4IIXwNTbufevVPA9Nu5969Tlh0KlQWRszyvbEwmwLzbM7oaNrj6AEEH4Ipt3PvXqngmm3c+9epennjk+jdf1tey/W5oC9HM9CCE8FU27H3r1TwVTbsfevWyUELXF2ZoNm31rHomAwzOIu5uw9GpBBeC6bdj716p4Mpt2PvnqdLB3vmtys1r8/lKldGBDC4CznbT06kEF4Npt2Pvnq4YbTbsffPU9iELWyQBoADrXHTygqYhGGvIaABYbPUgiqbCKZxsKax23dI9/wvb23WLoro/HUSVQe+aMRy2Ap5nwXBLtuQi+xTtH5XUoDBcbdTPqMjA901VkBdfK0DOSTbadlhq5+hBtOjeHilxnuEU074X4SZy2ed847r3yGZhnJtqHxPSuirn+FzZ8chcRYuwInV09+FdAQEREBERAREQFzHS6jjmxoRyjMx+Daxs2VYIIPMQQCPUunLUNK9DjU1LKmOslpZW0/e39prHh0ecv+0NWs/AINW01pWRUlMyMkgVTTdxBJ/tv6AAtqxo/3B+H9ytL0s0bqYYe6PrZqxsbwS2VjGhg1jOMgvzgeolbW3E6aqDZGVEbSW62vcGuadtiCbhB4KMfhJzOtq5R/VTJji3mLtN4q8yt3tnbHFBBeDZBsF/V/+p3Fw2tI9YKnDM3e2dscVaZxvbO2OKCHaV6hZ7pGnbVRn1uaf3Xk4RbxF7W8UGOonSvDX1IpnRmz6cObkcbNka7LrB5nDLz6jfaFNlsW8R9pvFWlsW8R9pvFBFYM18Ys+Mg2trLbfAlSEr8xJ6VeRH5+PtDirSI/Px9ocUGRhm1/4VjYf9BP/n2VdHKxt8tRGLi3lNOr2rzY+NrXNE8eV23lN1/FBU/Vf+f8lbiP0EH+fZVDIzJk7vHkve2Zu299t1ZLIxzWtM0Za3Zym6vigycU+lp+r/sFZi8rWPe5xs0NFyebUvKaoY4tLpmEs2cpotz9K8qt8ctxJLG4OFjygLjqKxeu1Zr6tYrMxF847xz+LsOna/K5hDmluojYeZeGhVPHI+tbKwSN7uHWcMwDgX2I6Ckc9PA3VIxrGiwawg+nUAbkry0S0Rpq1ks1ZC54fK7uVpHxcna48hwuL6tf3SrWNYiPCdYn54bLSMAx6MAWAwMgAagB34t7WuaNaG0NE90tLAY5XM7kXOkkl5BIcQA9xA1tHsWxrSCIiAiIgIiICo5t1VEGDU0QcDquCLWOu4Wq1egdG4k9xyk/cc5o6mg2HUt4RBz06AUnm3dt3FW+IVJ5t3bdxXQ8o6FTIOhBz3xCpPNu7buKeIVJ5t3bdxXQsg6EyDoQc98QqTzbu27iniFS+bd23cV0LIOhMg6EHPfEKl827tu4p4hUvm3dt3FdCyDoTIOhBz3xCpfNu7buKeIVL5t3bdxXQsg6EyDoQc98QqXzbu27iniFS+bd23cV0LIOhMg6EHPfEKl827tu4p4hUvm3dt3FdCyDoTIOhBz3xCpfNu7buKuGgFJ5t3bdxXQMg6FXKOhBpNLoDRggmEutzPe5w6xex61tdLRBoAADQBYACwAHMBzLMRBQBVREBERAREQEREBERAREQEREBERAREQEREBERAREQEREBERAREQEREBER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207433" y="-144462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855857"/>
            <a:endParaRPr lang="en-US" sz="1685">
              <a:solidFill>
                <a:srgbClr val="111111"/>
              </a:solidFill>
            </a:endParaRPr>
          </a:p>
        </p:txBody>
      </p:sp>
      <p:sp>
        <p:nvSpPr>
          <p:cNvPr id="45" name="AutoShape 4" descr="data:image/jpeg;base64,/9j/4AAQSkZJRgABAQAAAQABAAD/2wCEAAkGBxESEg8UDxAVEBAQEBYPFRYPFBgPFA8PFRQXFxgVFRYYHCggGBwlGxcWITEiJSkrLy4uGB8zODMsNygtLisBCgoKDg0OGBAQFCscHxw3Lzc3KzA3LTA3NzcrNTc0Ny8sKzcsNzcrNy43ODUrKzc3Nys3MjQrNywvLCssLCwtLP/AABEIAOEA4QMBIgACEQEDEQH/xAAbAAEAAQUBAAAAAAAAAAAAAAAABQECBAYHA//EAEYQAAEDAgIFBQwJAwQCAwAAAAEAAgMEEQUSBiExVNEiQVGBkhMUFRYyU2FxkZOh0jM0QlJyo7HBwgcj8CRDgrJi8USi4f/EABYBAQEBAAAAAAAAAAAAAAAAAAABAv/EAB0RAQACAgMBAQAAAAAAAAAAAAABAhESMUFRIoH/2gAMAwEAAhEDEQA/AO4oiICIiAiIgIi0TTytkqJ6fDqd5aZjnnLfsxbcp9GUOcRz8kc6DaJdIqJpIdWU7SNRBmYCD6rqzxmod9p/fx/MoeHQ7DYgGd7d0I2ukc5xJ9th1ABenixhu5t9p+ZBKeM1DvtP7+P5k8ZqHfaf38fzKK8WMN3Nvtd8yeLGG7m32u+ZBK+M1DvtP7+P5k8ZqHfaf38fzKJ8WMN3Nvtd8yp4s4bubfa75kEv4zUO+0/v4/mTxmod9p/fx/MofxZw3c2+13zKnizhu5t9rvmQTPjNQ77T+/j+ZPGah32n9/H8yhfFrDdzb7XfMqeLWG7m32u+ZBN+M1DvtP7+P5lczSOhJAFbTknYBNGb/FQPi1hu5t7TvmVr9FMNeMveuS+q7XvaQfQc36oNzBVVoOhNXJSVU2HTvLmAd0pnO52bS0esXNtgLHrfkBERAREQEREBERAREQEREBERBj4hWMhiklkNmRML3eoC9h0nmWk/0/p3v76xGoH92qeWxj7sYOu3ouA31R+lX/1Eqn1EtLh0B5dQ8SSkfYiBJF/VZz7f+A6Vsb42RtjiiGWOFgYB0ACw+H7oLborVVBcqIqICoUVEBURUQUKoVUqiCioqqiCC06pHmKGsg1VFE8PJ6Y7gm/SAbH1Fy3PBcSZUwRTR+TKwOttyu2OafSCCOpRkJBu1wBa8FpB2EHVY/otf0HnNHV1OHyHkOJnpy77Qtcgeto9rHoOgIiICIiAiIgIiICIiAiIgLxrKlkUckkhysjYXuPQ1ouV7LRv6jVb5XU2HwH+5VPDpP8AxhadV/RcF3qjPSg8NBInSvq8SnHLqHmOIHXljBANvY1n/A9K2MlVMLImRwxC0cLAwdQtr9PEqxBcqq1LoLkVt0QVRUVEFVRFRAVEVEBUKKiAoHTmkeY4auDVPRPD7jnjuCb9IBsfUXKdV8djdrhdrwWkHYQdViglcFxJlTBFNH5MrA623K7Y5p9III6lmrn2gs5o6uooJDyHkz05POLXI62j2sf0roKAiIgIiICIiAiIgIiIPOpnbGx73nKxjS9xOxrWi5PsWhaFNdPLV4lMLGVxigB+zGLDV7Gtv6H9KkP6rVjo6Ahpt3aVkR/DZzyOvJbrUn3q2CKCFmpkUYaPTYWv6zrPWgtJ6edFbdLoLlW6tul0F10urbpdBcqKl0ugqqKl0ugKiXVLoKqipdUugqqJdUuggdN6V5jiq4NU9G8Pv0x3BN+kA2PqLlvGC4kypgimj8mVgdbbldsc0+kEEdSiqaMPJaRma4WcDsynbf0WutZ/p1i8FOa+CaojiiiqD3Lu8jY8wu5ptmIvqY06un0oOkIsKixemmJbBURTOAzERSMkIbsuQ0nVrCzUBERAREQEREBc104gdPitPAaieKLwe6a1NM+C8gmy3OU69R+AXSly3+oGId74oyXLnLMJNm7LudVNaL+i7gT6LoIzTTR1lNTMkbUVUpdMI7VNQ+dgBY83DXbDq2+kroeJ4hLG8BjrAtvawOu56Voel+IOnw6Fzw0O75b5FwPopeYk/qtyxvy2/g/coHhqf747I4K3w3P98dkcFHlay2Z9yM7tRt5RQbqccn++Oy3gqHHZ/vjst4LVI5XfePtK92vPSfag2Pw7UffHZbwVpx6o++Oy3goRrj0r0BQSxx+o++Oy3gqeMFR98dlvBRa8MVroqZjHTuN5SRGxgzPkttIuQABcayecdKCa8YKn747LeCp4w1P3x2W8FB0NYJdjHMHpLXe237XWRI0gkHaEEkdIqn747LeCodIqn747DeC8ML8p34f3CxsO+hqPUf8AqUGf4x1PnB2G8FTxkqvODsN4LAH1U/j/AJBW1/1eD/OYoM/xlqvODsN4J4y1XnB2G8Fh4p5dN1fqExT6Q+oIM1uOVEnJfJySDcABt+sC61vRTCaeonru+KeKfLNye7Rtky3fJe2Yar2HsUlSHldS1qjr54X1Rg5IdVhsjw0OyNvKRtBAudVz6udBuOFYXT0+NwNpoI4GuwiVxELGxBzu+YxchoFzYD2Loa59hcjnYzRlxu44LKb2tf8A1UetdBQEREBERAREQFznSljXY1CHAOa7CXghwuHA1AuCDtC6Mtb0o0Ooq57JKqFz5I2dza5sskXIvexyOF9ZPtQaZ/UCNjKOJkbAxoqAbNFv9uRbVjR5Y/D+5Wjaa6I0VFC19PG9kj5RFd0skoILXEiz3EfZGtTcOmNFK1pqHPhlaMrhlc4ZhtsWg6r322KDMK8ZcEOZ3JNsx/VeZ0hw3eHe7f8AIrTpBhu8O92/5EHocDf9n4j91acKmH2L+oqw6QYbvDvdv+RWnH8O8+7sP+RB696yDbG7slMhG0EdS8Dj+Hefd2H/ACKhx7D/AD7uw/5EGQo/H8LbVNizOySQZsjgLjK612ubzjkt6CLdS9jj2H+fd2H/ACK047Qefd2H/Ig88MppItRLT6Rf9Cs2R5JudpWKcdoPPO7D/kVpxyh887sP+VBLYX5Tvw/uFjYd9DUer+JWCMeohsncPU14/irRjlEAQJnAHaA14B9fJQZ4+qn8f8grcQ+rwf5zFYBxyjtbuzsvRldb2ZVa7G6MgAzOIGwFrrDqyoJXFPLpur9QvPHagRue87GsB1bTqUa7HKQ2vM422Xa429XJVHY3SHbK4+trj/FZvWLVms9rXXMbRmO4ZOEVbZWse0ENcDbMLHUbfssLRfG6emnrO+Z44c83J7q4MzZXPva/rHtVX6QUzAS1znm2oBpF+sgALP8A6aU0c5rDLC2R/dWk90YHhubObDMNWu/wStYrERHROufmMR4kMIxenqcbgdSzxztbhErHGJweGu75jNiRz2IXRVh0OHxR3McMcbiLExsawkdBsFmLSCIiAiIgIiIC55pjiVe7Eo6Skre84+8O+iRBHUZn92LCCH69lth5vSuhrl2mmIMp8Z7rJfKzBxqbrLnOrA1oHrJAQROmWGVzIoXVeI9+MdOGtZ3tHTZH5XHPmYTfUCLelbhjVLH3Tl08Utxe72Au2nnWvaZ4gJ6KleGlv+qbqJv/ALb+dbZjf0g/D+5QQTqWDc4ewOCs73h3OHsDgs5y19mIy87vg3ggke94dzh7A4KncIdzh7A4LHZWP+98BwXs2od0/AIK9xh3OHsDgqdyh3ODsDgvQSHpV4cg8O5w7nB2BwVMkO5QdgcFkqyqlZEwPme2JhNgX3u93Q1oBLj6AEHhlh3KDsDgqWh3KDsDgr6aqjk+jdf8TXMv1uAHtXo4dO1Bj/2dyg7A4Kn9ncoOyOCksPjBL7gGzb61j0QBhmJF3N2E7RqQYl4dyg7I4KmaHcoOyOCyyB3vmtys1r8/lK2uaBDCQLOdtI2nUgxc8O5QdkcFcHw7jB2RwWXiMYEkAAADrXA5+UNqpiLAHkAACw2auZApZGXtHTQwm3lMYMw9R5lA6MaPQ1MlX3YyDJNYdylfDtc698hF9nOpuj8rqWv4PjTqZ9RkYHOmqsl33ytAzk6htJ5hfp6EG0aN4YykxkQwPl7k/CTOWyzSTAy98hublk8zR8eldHXP8KmL8bhcRYuwIk22X78K6AgIiICIiAiIgLmWltJHNjQjlbmjfg1iNmyruCDzEEAg+hdNWo6VaGiqqGVLKuelmbB3teDJyo85frzNPOfgEGq6bUzIqSmZHewqmm7jcn+29bVjR/uD8P7laPplo/JTRMe+unqh3YNDKjJlDsrjmGVo16rdZW2NxekqQ17amOMlutsjg1zT0EEjgg81GvwjlO5uUf1UsTT73D22/MrjUx79H71vzIIbwZINgzerV+qd7vG1jh1FTBqo9+j9635laauPfo/eN+ZBFtK9As11TGdtbGfXI0/yXk6SHeoj/wA2fMg8VE6VYY6pFO5jgJKcObldqbIx2XWD9lwyj0H0KZLoN6i7bfmVpfBvUXbb8yCMwZr4xZ8ZB9JaR8CVISvzEk86qXwbzF22/MrS+HeYu235kGVhm1/4VjYf9BP/AJ9lI6mJt8tTELi3lNOr2rzZNE1rmtqY8rtozN1/FBefqv8Az/krcR+gg/z7KsM8WTJ3xHkve2Zu299t1bLPE5rWmojLW7Bmbq+KDKxT6Wn6v+wXnjEzWPe5xs0NFz0al4y1cbi0uqIyW7OU0W+K86qaGS/dJ433FjdzdY6isXrtWa+rWKzMRfOO8c/i/DZ2vDXMIc1zdRHPzLw0Kije+tbKxr2mcGzwHC4c+xsedUZV00LdUrA1osGsIPUACsPQvR2ixB1UaunEzmPa5t3ObkEmYkckjnarWNYiPCdYn54bbSNAx6MNAAGBkADUAO/Fva17RvQ2gonukpKZsMjmGMuDnuJYSCRynG2to9i2FaQREQEREBERAXP9NMTrjiEFLR1YpGOo3VLiYY6jM4S5LEPGrVbYenq6AuZabVzIMXilkvkZhLibaySalrQB6SSB1oIPTfD69lOx1ZiAq4zMA1gpo6ctkyPIfmZrOoEW9PoU7jGjlK1/1ZusX5Lnx67nmabfBYWm+ICfD4XtaW/6lup1j/tS9C23HPLb+D9yg044DS7t+bJxVvgOl3b82TithIWvtxCTnI7I4ILfAlLu35snFU8C0u7fmycVlMq3nnHsC9mzu/wBBH+BqXdvzZOKp4Hpd2/Nk4qVDyrwghvBFLu35snFU8EUu6/mycVN2VtQWRszyubFHe2aQ2zO6Gja4+gBBC+CaXdfzZOKeCqXdfzZOKlKeojk+jdf1tey/W5oC9HN6QghvBdLuv50nFU8GUu6/nScVsWHwtcXZgDZt9frXhQsDopiRctGo9GpBB+DaXdfzpOKp4Opt1/Ok4qcDB3uXW5Wa1+fygra1gEMTgLOdtPTqKCF8H026/nScVUYdS7p+dJxU3iETWvgDQAHWvbn1hVxGMNeQ0ACw2IIumwumJ5NK0HpdJJJ/wDUm3tBWHoxo/HUTVgkfNGI5bDveZ8F7uftyEX2auhTtJ5XUVAYTjTqWWqyMD3TVWQZr5WgGUkm20+jVz9CDadH8NFJjEUMM07opMLlmc2ed84MgqI2ggPOrV+pXRVoGHTl+NUjiLE4LLe2y/fUa39AREQEREBERAXNNMqRk2MRRyjMx+EvBGz/AOSCCDzEEA9S6WtS0s0Q76njqI6uWlljhNPeFrHZmF+b7Q1a/wBAg1LTikZDQxMjJIFS03eQT9FJ0ABbbjXlj8P7laLppgMtPCx0uITVQdKGNZM1jWhxY85gWgG9gR1rb2YpTVTWPZURsJbra9wa5p6CCQdt0HgVGyYSczrauUf1UyY4t5i7TeKvMrd8Z7wfMggvBsg2DN6tX6p3Fw2tI9YKmzM3e2dscVQzt3tnbHFBDtXqFnukYdtVGfW9p/deTu57xF2m8UGOonSvDX1LaZ0brPpswyuNmyNfl1g8zhl9RudYU2WxbxF2m8VaRFvEfabxQROCtfGLPjINray23wJUjNJmJPT/AOleRFvEfabxVpEXn4+03igyML8p34f3CxsO+hqPV/Eq6KZjbltRGLi3lNOr2rzjfG1rmtnjyv1HlNN+bpQVH1U/j/kFbiH1eD/OYq3ujMmTu8eS97Zm7b323VssjHNa0zxlrdgzN1dd0GRinl03V+oVuMStY9znGzQ0Ek82peU07HFpdPGSzZymi3xXnVyRyX7pLG64seU0XHUVm9dqzX1axWZiL5x3jn8MOna/K6Nwc0jURsNtR+IXhobBHJLXtlY17TODZ4DhcPksdfOqxTU8DdUkbWNBs1hB9OoA3JWHodo7SYg6qdVROkLJA5obJJFlEhcTfubhfYNvQla61iPCYrE/PHWW2wMAxymDQABg0oAGoAd9RrelrmjmhdDRSGalgMcpjMWZ0ssv9skEgCR5A1tGzoWxrSCIiAiIgIiIC59phitecSjpKOqbSs7x76JdAyozP7sYyOVs1W5+YroK5fplXsp8Z7rJfIzBx5OskurA1oHpJICCH0zw+vbFC6sr21bDOA1raZtPlflcc2ZrjfVcW9KmsZ0apWyfVxrGbkPfHrueYGw6gsbTSvE9HSvDS3/VN1Osf9t/Qtrxz6Qfh/coNMOAUu7n3r1b4Bpt3PvXrYnBQDMQk5yOyOCDz8BU27n3r1TwHTbufevWYyrf0j2BezZj/gCCM8CU27n3r1TwLTbufevUwHq4IIXwNTbufevVPA9Nu5969Tlh0KlQWRszyvbEwmwLzbM7oaNrj6AEEH4Ipt3PvXqngmm3c+9epennjk+jdf1tey/W5oC9HM9CCE8FU27H3r1TwVTbsfevWyUELXF2ZoNm31rHomAwzOIu5uw9GpBBeC6bdj716p4Mpt2PvnqdLB3vmtys1r8/lKldGBDC4CznbT06kEF4Npt2Pvnq4YbTbsffPU9iELWyQBoADrXHTygqYhGGvIaABYbPUgiqbCKZxsKax23dI9/wvb23WLoro/HUSVQe+aMRy2Ap5nwXBLtuQi+xTtH5XUoDBcbdTPqMjA901VkBdfK0DOSTbadlhq5+hBtOjeHilxnuEU074X4SZy2ed847r3yGZhnJtqHxPSuirn+FzZ8chcRYuwInV09+FdAQEREBERAREQFzHS6jjmxoRyjMx+Daxs2VYIIPMQQCPUunLUNK9DjU1LKmOslpZW0/e39prHh0ecv+0NWs/AINW01pWRUlMyMkgVTTdxBJ/tv6AAtqxo/3B+H9ytL0s0bqYYe6PrZqxsbwS2VjGhg1jOMgvzgeolbW3E6aqDZGVEbSW62vcGuadtiCbhB4KMfhJzOtq5R/VTJji3mLtN4q8yt3tnbHFBBeDZBsF/V/+p3Fw2tI9YKnDM3e2dscVaZxvbO2OKCHaV6hZ7pGnbVRn1uaf3Xk4RbxF7W8UGOonSvDX1IpnRmz6cObkcbNka7LrB5nDLz6jfaFNlsW8R9pvFWlsW8R9pvFBFYM18Ys+Mg2trLbfAlSEr8xJ6VeRH5+PtDirSI/Px9ocUGRhm1/4VjYf9BP/n2VdHKxt8tRGLi3lNOr2rzY+NrXNE8eV23lN1/FBU/Vf+f8lbiP0EH+fZVDIzJk7vHkve2Zu299t1ZLIxzWtM0Za3Zym6vigycU+lp+r/sFZi8rWPe5xs0NFyebUvKaoY4tLpmEs2cpotz9K8qt8ctxJLG4OFjygLjqKxeu1Zr6tYrMxF847xz+LsOna/K5hDmluojYeZeGhVPHI+tbKwSN7uHWcMwDgX2I6Ckc9PA3VIxrGiwawg+nUAbkry0S0Rpq1ks1ZC54fK7uVpHxcna48hwuL6tf3SrWNYiPCdYn54bLSMAx6MAWAwMgAagB34t7WuaNaG0NE90tLAY5XM7kXOkkl5BIcQA9xA1tHsWxrSCIiAiIgIiICo5t1VEGDU0QcDquCLWOu4Wq1egdG4k9xyk/cc5o6mg2HUt4RBz06AUnm3dt3FW+IVJ5t3bdxXQ8o6FTIOhBz3xCpPNu7buKeIVJ5t3bdxXQsg6EyDoQc98QqTzbu27iniFS+bd23cV0LIOhMg6EHPfEKl827tu4p4hUvm3dt3FdCyDoTIOhBz3xCpfNu7buKeIVL5t3bdxXQsg6EyDoQc98QqXzbu27iniFS+bd23cV0LIOhMg6EHPfEKl827tu4p4hUvm3dt3FdCyDoTIOhBz3xCpfNu7buKuGgFJ5t3bdxXQMg6FXKOhBpNLoDRggmEutzPe5w6xex61tdLRBoAADQBYACwAHMBzLMRBQBVREBERAREQEREBERAREQEREBERAREQEREBERAREQEREBERAREQEREBER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855857"/>
            <a:endParaRPr lang="en-US" sz="1685">
              <a:solidFill>
                <a:srgbClr val="111111"/>
              </a:solidFill>
            </a:endParaRPr>
          </a:p>
        </p:txBody>
      </p:sp>
      <p:sp>
        <p:nvSpPr>
          <p:cNvPr id="46" name="AutoShape 6" descr="data:image/jpeg;base64,/9j/4AAQSkZJRgABAQAAAQABAAD/2wCEAAkGBxESEg8UDxAVEBAQEBYPFRYPFBgPFA8PFRQXFxgVFRYYHCggGBwlGxcWITEiJSkrLy4uGB8zODMsNygtLisBCgoKDg0OGBAQFCscHxw3Lzc3KzA3LTA3NzcrNTc0Ny8sKzcsNzcrNy43ODUrKzc3Nys3MjQrNywvLCssLCwtLP/AABEIAOEA4QMBIgACEQEDEQH/xAAbAAEAAQUBAAAAAAAAAAAAAAAABQECBAYHA//EAEYQAAEDAgIFBQwJAwQCAwAAAAEAAgMEEQUSBiExVNEiQVGBkhMUFRYyU2FxkZOh0jM0QlJyo7HBwgcj8CRDgrJi8USi4f/EABYBAQEBAAAAAAAAAAAAAAAAAAABAv/EAB0RAQACAgMBAQAAAAAAAAAAAAABAhESMUFRIoH/2gAMAwEAAhEDEQA/AO4oiICIiAiIgIi0TTytkqJ6fDqd5aZjnnLfsxbcp9GUOcRz8kc6DaJdIqJpIdWU7SNRBmYCD6rqzxmod9p/fx/MoeHQ7DYgGd7d0I2ukc5xJ9th1ABenixhu5t9p+ZBKeM1DvtP7+P5k8ZqHfaf38fzKK8WMN3Nvtd8yeLGG7m32u+ZBK+M1DvtP7+P5k8ZqHfaf38fzKJ8WMN3Nvtd8yp4s4bubfa75kEv4zUO+0/v4/mTxmod9p/fx/MofxZw3c2+13zKnizhu5t9rvmQTPjNQ77T+/j+ZPGah32n9/H8yhfFrDdzb7XfMqeLWG7m32u+ZBN+M1DvtP7+P5lczSOhJAFbTknYBNGb/FQPi1hu5t7TvmVr9FMNeMveuS+q7XvaQfQc36oNzBVVoOhNXJSVU2HTvLmAd0pnO52bS0esXNtgLHrfkBERAREQEREBERAREQEREBERBj4hWMhiklkNmRML3eoC9h0nmWk/0/p3v76xGoH92qeWxj7sYOu3ouA31R+lX/1Eqn1EtLh0B5dQ8SSkfYiBJF/VZz7f+A6Vsb42RtjiiGWOFgYB0ACw+H7oLborVVBcqIqICoUVEBURUQUKoVUqiCioqqiCC06pHmKGsg1VFE8PJ6Y7gm/SAbH1Fy3PBcSZUwRTR+TKwOttyu2OafSCCOpRkJBu1wBa8FpB2EHVY/otf0HnNHV1OHyHkOJnpy77Qtcgeto9rHoOgIiICIiAiIgIiICIiAiIgLxrKlkUckkhysjYXuPQ1ouV7LRv6jVb5XU2HwH+5VPDpP8AxhadV/RcF3qjPSg8NBInSvq8SnHLqHmOIHXljBANvY1n/A9K2MlVMLImRwxC0cLAwdQtr9PEqxBcqq1LoLkVt0QVRUVEFVRFRAVEVEBUKKiAoHTmkeY4auDVPRPD7jnjuCb9IBsfUXKdV8djdrhdrwWkHYQdViglcFxJlTBFNH5MrA623K7Y5p9III6lmrn2gs5o6uooJDyHkz05POLXI62j2sf0roKAiIgIiICIiAiIgIiIPOpnbGx73nKxjS9xOxrWi5PsWhaFNdPLV4lMLGVxigB+zGLDV7Gtv6H9KkP6rVjo6Ahpt3aVkR/DZzyOvJbrUn3q2CKCFmpkUYaPTYWv6zrPWgtJ6edFbdLoLlW6tul0F10urbpdBcqKl0ugqqKl0ugKiXVLoKqipdUugqqJdUuggdN6V5jiq4NU9G8Pv0x3BN+kA2PqLlvGC4kypgimj8mVgdbbldsc0+kEEdSiqaMPJaRma4WcDsynbf0WutZ/p1i8FOa+CaojiiiqD3Lu8jY8wu5ptmIvqY06un0oOkIsKixemmJbBURTOAzERSMkIbsuQ0nVrCzUBERAREQEREBc104gdPitPAaieKLwe6a1NM+C8gmy3OU69R+AXSly3+oGId74oyXLnLMJNm7LudVNaL+i7gT6LoIzTTR1lNTMkbUVUpdMI7VNQ+dgBY83DXbDq2+kroeJ4hLG8BjrAtvawOu56Voel+IOnw6Fzw0O75b5FwPopeYk/qtyxvy2/g/coHhqf747I4K3w3P98dkcFHlay2Z9yM7tRt5RQbqccn++Oy3gqHHZ/vjst4LVI5XfePtK92vPSfag2Pw7UffHZbwVpx6o++Oy3goRrj0r0BQSxx+o++Oy3gqeMFR98dlvBRa8MVroqZjHTuN5SRGxgzPkttIuQABcayecdKCa8YKn747LeCp4w1P3x2W8FB0NYJdjHMHpLXe237XWRI0gkHaEEkdIqn747LeCodIqn747DeC8ML8p34f3CxsO+hqPUf8AqUGf4x1PnB2G8FTxkqvODsN4LAH1U/j/AJBW1/1eD/OYoM/xlqvODsN4J4y1XnB2G8Fh4p5dN1fqExT6Q+oIM1uOVEnJfJySDcABt+sC61vRTCaeonru+KeKfLNye7Rtky3fJe2Yar2HsUlSHldS1qjr54X1Rg5IdVhsjw0OyNvKRtBAudVz6udBuOFYXT0+NwNpoI4GuwiVxELGxBzu+YxchoFzYD2Loa59hcjnYzRlxu44LKb2tf8A1UetdBQEREBERAREQFznSljXY1CHAOa7CXghwuHA1AuCDtC6Mtb0o0Ooq57JKqFz5I2dza5sskXIvexyOF9ZPtQaZ/UCNjKOJkbAxoqAbNFv9uRbVjR5Y/D+5Wjaa6I0VFC19PG9kj5RFd0skoILXEiz3EfZGtTcOmNFK1pqHPhlaMrhlc4ZhtsWg6r322KDMK8ZcEOZ3JNsx/VeZ0hw3eHe7f8AIrTpBhu8O92/5EHocDf9n4j91acKmH2L+oqw6QYbvDvdv+RWnH8O8+7sP+RB696yDbG7slMhG0EdS8Dj+Hefd2H/ACKhx7D/AD7uw/5EGQo/H8LbVNizOySQZsjgLjK612ubzjkt6CLdS9jj2H+fd2H/ACK047Qefd2H/Ig88MppItRLT6Rf9Cs2R5JudpWKcdoPPO7D/kVpxyh887sP+VBLYX5Tvw/uFjYd9DUer+JWCMeohsncPU14/irRjlEAQJnAHaA14B9fJQZ4+qn8f8grcQ+rwf5zFYBxyjtbuzsvRldb2ZVa7G6MgAzOIGwFrrDqyoJXFPLpur9QvPHagRue87GsB1bTqUa7HKQ2vM422Xa429XJVHY3SHbK4+trj/FZvWLVms9rXXMbRmO4ZOEVbZWse0ENcDbMLHUbfssLRfG6emnrO+Z44c83J7q4MzZXPva/rHtVX6QUzAS1znm2oBpF+sgALP8A6aU0c5rDLC2R/dWk90YHhubObDMNWu/wStYrERHROufmMR4kMIxenqcbgdSzxztbhErHGJweGu75jNiRz2IXRVh0OHxR3McMcbiLExsawkdBsFmLSCIiAiIgIiIC55pjiVe7Eo6Skre84+8O+iRBHUZn92LCCH69lth5vSuhrl2mmIMp8Z7rJfKzBxqbrLnOrA1oHrJAQROmWGVzIoXVeI9+MdOGtZ3tHTZH5XHPmYTfUCLelbhjVLH3Tl08Utxe72Au2nnWvaZ4gJ6KleGlv+qbqJv/ALb+dbZjf0g/D+5QQTqWDc4ewOCs73h3OHsDgs5y19mIy87vg3ggke94dzh7A4KncIdzh7A4LHZWP+98BwXs2od0/AIK9xh3OHsDgqdyh3ODsDgvQSHpV4cg8O5w7nB2BwVMkO5QdgcFkqyqlZEwPme2JhNgX3u93Q1oBLj6AEHhlh3KDsDgqWh3KDsDgr6aqjk+jdf8TXMv1uAHtXo4dO1Bj/2dyg7A4Kn9ncoOyOCksPjBL7gGzb61j0QBhmJF3N2E7RqQYl4dyg7I4KmaHcoOyOCyyB3vmtys1r8/lK2uaBDCQLOdtI2nUgxc8O5QdkcFcHw7jB2RwWXiMYEkAAADrXA5+UNqpiLAHkAACw2auZApZGXtHTQwm3lMYMw9R5lA6MaPQ1MlX3YyDJNYdylfDtc698hF9nOpuj8rqWv4PjTqZ9RkYHOmqsl33ytAzk6htJ5hfp6EG0aN4YykxkQwPl7k/CTOWyzSTAy98hublk8zR8eldHXP8KmL8bhcRYuwIk22X78K6AgIiICIiAiIgLmWltJHNjQjlbmjfg1iNmyruCDzEEAg+hdNWo6VaGiqqGVLKuelmbB3teDJyo85frzNPOfgEGq6bUzIqSmZHewqmm7jcn+29bVjR/uD8P7laPplo/JTRMe+unqh3YNDKjJlDsrjmGVo16rdZW2NxekqQ17amOMlutsjg1zT0EEjgg81GvwjlO5uUf1UsTT73D22/MrjUx79H71vzIIbwZINgzerV+qd7vG1jh1FTBqo9+j9635laauPfo/eN+ZBFtK9As11TGdtbGfXI0/yXk6SHeoj/wA2fMg8VE6VYY6pFO5jgJKcObldqbIx2XWD9lwyj0H0KZLoN6i7bfmVpfBvUXbb8yCMwZr4xZ8ZB9JaR8CVISvzEk86qXwbzF22/MrS+HeYu235kGVhm1/4VjYf9BP/AJ9lI6mJt8tTELi3lNOr2rzZNE1rmtqY8rtozN1/FBefqv8Az/krcR+gg/z7KsM8WTJ3xHkve2Zu299t1bLPE5rWmojLW7Bmbq+KDKxT6Wn6v+wXnjEzWPe5xs0NFz0al4y1cbi0uqIyW7OU0W+K86qaGS/dJ433FjdzdY6isXrtWa+rWKzMRfOO8c/i/DZ2vDXMIc1zdRHPzLw0Kije+tbKxr2mcGzwHC4c+xsedUZV00LdUrA1osGsIPUACsPQvR2ixB1UaunEzmPa5t3ObkEmYkckjnarWNYiPCdYn54bbSNAx6MNAAGBkADUAO/Fva17RvQ2gonukpKZsMjmGMuDnuJYSCRynG2to9i2FaQREQEREBERAXP9NMTrjiEFLR1YpGOo3VLiYY6jM4S5LEPGrVbYenq6AuZabVzIMXilkvkZhLibaySalrQB6SSB1oIPTfD69lOx1ZiAq4zMA1gpo6ctkyPIfmZrOoEW9PoU7jGjlK1/1ZusX5Lnx67nmabfBYWm+ICfD4XtaW/6lup1j/tS9C23HPLb+D9yg044DS7t+bJxVvgOl3b82TithIWvtxCTnI7I4ILfAlLu35snFU8C0u7fmycVlMq3nnHsC9mzu/wBBH+BqXdvzZOKp4Hpd2/Nk4qVDyrwghvBFLu35snFU8EUu6/mycVN2VtQWRszyubFHe2aQ2zO6Gja4+gBBC+CaXdfzZOKeCqXdfzZOKlKeojk+jdf1tey/W5oC9HN6QghvBdLuv50nFU8GUu6/nScVsWHwtcXZgDZt9frXhQsDopiRctGo9GpBB+DaXdfzpOKp4Opt1/Ok4qcDB3uXW5Wa1+fygra1gEMTgLOdtPTqKCF8H026/nScVUYdS7p+dJxU3iETWvgDQAHWvbn1hVxGMNeQ0ACw2IIumwumJ5NK0HpdJJJ/wDUm3tBWHoxo/HUTVgkfNGI5bDveZ8F7uftyEX2auhTtJ5XUVAYTjTqWWqyMD3TVWQZr5WgGUkm20+jVz9CDadH8NFJjEUMM07opMLlmc2ed84MgqI2ggPOrV+pXRVoGHTl+NUjiLE4LLe2y/fUa39AREQEREBERAXNNMqRk2MRRyjMx+EvBGz/AOSCCDzEEA9S6WtS0s0Q76njqI6uWlljhNPeFrHZmF+b7Q1a/wBAg1LTikZDQxMjJIFS03eQT9FJ0ABbbjXlj8P7laLppgMtPCx0uITVQdKGNZM1jWhxY85gWgG9gR1rb2YpTVTWPZURsJbra9wa5p6CCQdt0HgVGyYSczrauUf1UyY4t5i7TeKvMrd8Z7wfMggvBsg2DN6tX6p3Fw2tI9YKmzM3e2dscVQzt3tnbHFBDtXqFnukYdtVGfW9p/deTu57xF2m8UGOonSvDX1LaZ0brPpswyuNmyNfl1g8zhl9RudYU2WxbxF2m8VaRFvEfabxQROCtfGLPjINray23wJUjNJmJPT/AOleRFvEfabxVpEXn4+03igyML8p34f3CxsO+hqPV/Eq6KZjbltRGLi3lNOr2rzjfG1rmtnjyv1HlNN+bpQVH1U/j/kFbiH1eD/OYq3ujMmTu8eS97Zm7b323VssjHNa0zxlrdgzN1dd0GRinl03V+oVuMStY9znGzQ0Ek82peU07HFpdPGSzZymi3xXnVyRyX7pLG64seU0XHUVm9dqzX1axWZiL5x3jn8MOna/K6Nwc0jURsNtR+IXhobBHJLXtlY17TODZ4DhcPksdfOqxTU8DdUkbWNBs1hB9OoA3JWHodo7SYg6qdVROkLJA5obJJFlEhcTfubhfYNvQla61iPCYrE/PHWW2wMAxymDQABg0oAGoAd9RrelrmjmhdDRSGalgMcpjMWZ0ssv9skEgCR5A1tGzoWxrSCIiAiIgIiIC59phitecSjpKOqbSs7x76JdAyozP7sYyOVs1W5+YroK5fplXsp8Z7rJfIzBx5OskurA1oHpJICCH0zw+vbFC6sr21bDOA1raZtPlflcc2ZrjfVcW9KmsZ0apWyfVxrGbkPfHrueYGw6gsbTSvE9HSvDS3/VN1Osf9t/Qtrxz6Qfh/coNMOAUu7n3r1b4Bpt3PvXrYnBQDMQk5yOyOCDz8BU27n3r1TwHTbufevWYyrf0j2BezZj/gCCM8CU27n3r1TwLTbufevUwHq4IIXwNTbufevVPA9Nu5969Tlh0KlQWRszyvbEwmwLzbM7oaNrj6AEEH4Ipt3PvXqngmm3c+9epennjk+jdf1tey/W5oC9HM9CCE8FU27H3r1TwVTbsfevWyUELXF2ZoNm31rHomAwzOIu5uw9GpBBeC6bdj716p4Mpt2PvnqdLB3vmtys1r8/lKldGBDC4CznbT06kEF4Npt2Pvnq4YbTbsffPU9iELWyQBoADrXHTygqYhGGvIaABYbPUgiqbCKZxsKax23dI9/wvb23WLoro/HUSVQe+aMRy2Ap5nwXBLtuQi+xTtH5XUoDBcbdTPqMjA901VkBdfK0DOSTbadlhq5+hBtOjeHilxnuEU074X4SZy2ed847r3yGZhnJtqHxPSuirn+FzZ8chcRYuwInV09+FdAQEREBERAREQFzHS6jjmxoRyjMx+Daxs2VYIIPMQQCPUunLUNK9DjU1LKmOslpZW0/e39prHh0ecv+0NWs/AINW01pWRUlMyMkgVTTdxBJ/tv6AAtqxo/3B+H9ytL0s0bqYYe6PrZqxsbwS2VjGhg1jOMgvzgeolbW3E6aqDZGVEbSW62vcGuadtiCbhB4KMfhJzOtq5R/VTJji3mLtN4q8yt3tnbHFBBeDZBsF/V/+p3Fw2tI9YKnDM3e2dscVaZxvbO2OKCHaV6hZ7pGnbVRn1uaf3Xk4RbxF7W8UGOonSvDX1IpnRmz6cObkcbNka7LrB5nDLz6jfaFNlsW8R9pvFWlsW8R9pvFBFYM18Ys+Mg2trLbfAlSEr8xJ6VeRH5+PtDirSI/Px9ocUGRhm1/4VjYf9BP/n2VdHKxt8tRGLi3lNOr2rzY+NrXNE8eV23lN1/FBU/Vf+f8lbiP0EH+fZVDIzJk7vHkve2Zu299t1ZLIxzWtM0Za3Zym6vigycU+lp+r/sFZi8rWPe5xs0NFyebUvKaoY4tLpmEs2cpotz9K8qt8ctxJLG4OFjygLjqKxeu1Zr6tYrMxF847xz+LsOna/K5hDmluojYeZeGhVPHI+tbKwSN7uHWcMwDgX2I6Ckc9PA3VIxrGiwawg+nUAbkry0S0Rpq1ks1ZC54fK7uVpHxcna48hwuL6tf3SrWNYiPCdYn54bLSMAx6MAWAwMgAagB34t7WuaNaG0NE90tLAY5XM7kXOkkl5BIcQA9xA1tHsWxrSCIiAiIgIiICo5t1VEGDU0QcDquCLWOu4Wq1egdG4k9xyk/cc5o6mg2HUt4RBz06AUnm3dt3FW+IVJ5t3bdxXQ8o6FTIOhBz3xCpPNu7buKeIVJ5t3bdxXQsg6EyDoQc98QqTzbu27iniFS+bd23cV0LIOhMg6EHPfEKl827tu4p4hUvm3dt3FdCyDoTIOhBz3xCpfNu7buKeIVL5t3bdxXQsg6EyDoQc98QqXzbu27iniFS+bd23cV0LIOhMg6EHPfEKl827tu4p4hUvm3dt3FdCyDoTIOhBz3xCpfNu7buKuGgFJ5t3bdxXQMg6FXKOhBpNLoDRggmEutzPe5w6xex61tdLRBoAADQBYACwAHMBzLMRBQBVREBERAREQEREBERAREQEREBERAREQEREBERAREQEREBERAREQEREBER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855857"/>
            <a:endParaRPr lang="en-US" sz="1685">
              <a:solidFill>
                <a:srgbClr val="111111"/>
              </a:solidFill>
            </a:endParaRPr>
          </a:p>
        </p:txBody>
      </p:sp>
      <p:sp>
        <p:nvSpPr>
          <p:cNvPr id="47" name="AutoShape 8" descr="data:image/jpeg;base64,/9j/4AAQSkZJRgABAQAAAQABAAD/2wCEAAkGBxESEg8UDxAVEBAQEBYPFRYPFBgPFA8PFRQXFxgVFRYYHCggGBwlGxcWITEiJSkrLy4uGB8zODMsNygtLisBCgoKDg0OGBAQFCscHxw3Lzc3KzA3LTA3NzcrNTc0Ny8sKzcsNzcrNy43ODUrKzc3Nys3MjQrNywvLCssLCwtLP/AABEIAOEA4QMBIgACEQEDEQH/xAAbAAEAAQUBAAAAAAAAAAAAAAAABQECBAYHA//EAEYQAAEDAgIFBQwJAwQCAwAAAAEAAgMEEQUSBiExVNEiQVGBkhMUFRYyU2FxkZOh0jM0QlJyo7HBwgcj8CRDgrJi8USi4f/EABYBAQEBAAAAAAAAAAAAAAAAAAABAv/EAB0RAQACAgMBAQAAAAAAAAAAAAABAhESMUFRIoH/2gAMAwEAAhEDEQA/AO4oiICIiAiIgIi0TTytkqJ6fDqd5aZjnnLfsxbcp9GUOcRz8kc6DaJdIqJpIdWU7SNRBmYCD6rqzxmod9p/fx/MoeHQ7DYgGd7d0I2ukc5xJ9th1ABenixhu5t9p+ZBKeM1DvtP7+P5k8ZqHfaf38fzKK8WMN3Nvtd8yeLGG7m32u+ZBK+M1DvtP7+P5k8ZqHfaf38fzKJ8WMN3Nvtd8yp4s4bubfa75kEv4zUO+0/v4/mTxmod9p/fx/MofxZw3c2+13zKnizhu5t9rvmQTPjNQ77T+/j+ZPGah32n9/H8yhfFrDdzb7XfMqeLWG7m32u+ZBN+M1DvtP7+P5lczSOhJAFbTknYBNGb/FQPi1hu5t7TvmVr9FMNeMveuS+q7XvaQfQc36oNzBVVoOhNXJSVU2HTvLmAd0pnO52bS0esXNtgLHrfkBERAREQEREBERAREQEREBERBj4hWMhiklkNmRML3eoC9h0nmWk/0/p3v76xGoH92qeWxj7sYOu3ouA31R+lX/1Eqn1EtLh0B5dQ8SSkfYiBJF/VZz7f+A6Vsb42RtjiiGWOFgYB0ACw+H7oLborVVBcqIqICoUVEBURUQUKoVUqiCioqqiCC06pHmKGsg1VFE8PJ6Y7gm/SAbH1Fy3PBcSZUwRTR+TKwOttyu2OafSCCOpRkJBu1wBa8FpB2EHVY/otf0HnNHV1OHyHkOJnpy77Qtcgeto9rHoOgIiICIiAiIgIiICIiAiIgLxrKlkUckkhysjYXuPQ1ouV7LRv6jVb5XU2HwH+5VPDpP8AxhadV/RcF3qjPSg8NBInSvq8SnHLqHmOIHXljBANvY1n/A9K2MlVMLImRwxC0cLAwdQtr9PEqxBcqq1LoLkVt0QVRUVEFVRFRAVEVEBUKKiAoHTmkeY4auDVPRPD7jnjuCb9IBsfUXKdV8djdrhdrwWkHYQdViglcFxJlTBFNH5MrA623K7Y5p9III6lmrn2gs5o6uooJDyHkz05POLXI62j2sf0roKAiIgIiICIiAiIgIiIPOpnbGx73nKxjS9xOxrWi5PsWhaFNdPLV4lMLGVxigB+zGLDV7Gtv6H9KkP6rVjo6Ahpt3aVkR/DZzyOvJbrUn3q2CKCFmpkUYaPTYWv6zrPWgtJ6edFbdLoLlW6tul0F10urbpdBcqKl0ugqqKl0ugKiXVLoKqipdUugqqJdUuggdN6V5jiq4NU9G8Pv0x3BN+kA2PqLlvGC4kypgimj8mVgdbbldsc0+kEEdSiqaMPJaRma4WcDsynbf0WutZ/p1i8FOa+CaojiiiqD3Lu8jY8wu5ptmIvqY06un0oOkIsKixemmJbBURTOAzERSMkIbsuQ0nVrCzUBERAREQEREBc104gdPitPAaieKLwe6a1NM+C8gmy3OU69R+AXSly3+oGId74oyXLnLMJNm7LudVNaL+i7gT6LoIzTTR1lNTMkbUVUpdMI7VNQ+dgBY83DXbDq2+kroeJ4hLG8BjrAtvawOu56Voel+IOnw6Fzw0O75b5FwPopeYk/qtyxvy2/g/coHhqf747I4K3w3P98dkcFHlay2Z9yM7tRt5RQbqccn++Oy3gqHHZ/vjst4LVI5XfePtK92vPSfag2Pw7UffHZbwVpx6o++Oy3goRrj0r0BQSxx+o++Oy3gqeMFR98dlvBRa8MVroqZjHTuN5SRGxgzPkttIuQABcayecdKCa8YKn747LeCp4w1P3x2W8FB0NYJdjHMHpLXe237XWRI0gkHaEEkdIqn747LeCodIqn747DeC8ML8p34f3CxsO+hqPUf8AqUGf4x1PnB2G8FTxkqvODsN4LAH1U/j/AJBW1/1eD/OYoM/xlqvODsN4J4y1XnB2G8Fh4p5dN1fqExT6Q+oIM1uOVEnJfJySDcABt+sC61vRTCaeonru+KeKfLNye7Rtky3fJe2Yar2HsUlSHldS1qjr54X1Rg5IdVhsjw0OyNvKRtBAudVz6udBuOFYXT0+NwNpoI4GuwiVxELGxBzu+YxchoFzYD2Loa59hcjnYzRlxu44LKb2tf8A1UetdBQEREBERAREQFznSljXY1CHAOa7CXghwuHA1AuCDtC6Mtb0o0Ooq57JKqFz5I2dza5sskXIvexyOF9ZPtQaZ/UCNjKOJkbAxoqAbNFv9uRbVjR5Y/D+5Wjaa6I0VFC19PG9kj5RFd0skoILXEiz3EfZGtTcOmNFK1pqHPhlaMrhlc4ZhtsWg6r322KDMK8ZcEOZ3JNsx/VeZ0hw3eHe7f8AIrTpBhu8O92/5EHocDf9n4j91acKmH2L+oqw6QYbvDvdv+RWnH8O8+7sP+RB696yDbG7slMhG0EdS8Dj+Hefd2H/ACKhx7D/AD7uw/5EGQo/H8LbVNizOySQZsjgLjK612ubzjkt6CLdS9jj2H+fd2H/ACK047Qefd2H/Ig88MppItRLT6Rf9Cs2R5JudpWKcdoPPO7D/kVpxyh887sP+VBLYX5Tvw/uFjYd9DUer+JWCMeohsncPU14/irRjlEAQJnAHaA14B9fJQZ4+qn8f8grcQ+rwf5zFYBxyjtbuzsvRldb2ZVa7G6MgAzOIGwFrrDqyoJXFPLpur9QvPHagRue87GsB1bTqUa7HKQ2vM422Xa429XJVHY3SHbK4+trj/FZvWLVms9rXXMbRmO4ZOEVbZWse0ENcDbMLHUbfssLRfG6emnrO+Z44c83J7q4MzZXPva/rHtVX6QUzAS1znm2oBpF+sgALP8A6aU0c5rDLC2R/dWk90YHhubObDMNWu/wStYrERHROufmMR4kMIxenqcbgdSzxztbhErHGJweGu75jNiRz2IXRVh0OHxR3McMcbiLExsawkdBsFmLSCIiAiIgIiIC55pjiVe7Eo6Skre84+8O+iRBHUZn92LCCH69lth5vSuhrl2mmIMp8Z7rJfKzBxqbrLnOrA1oHrJAQROmWGVzIoXVeI9+MdOGtZ3tHTZH5XHPmYTfUCLelbhjVLH3Tl08Utxe72Au2nnWvaZ4gJ6KleGlv+qbqJv/ALb+dbZjf0g/D+5QQTqWDc4ewOCs73h3OHsDgs5y19mIy87vg3ggke94dzh7A4KncIdzh7A4LHZWP+98BwXs2od0/AIK9xh3OHsDgqdyh3ODsDgvQSHpV4cg8O5w7nB2BwVMkO5QdgcFkqyqlZEwPme2JhNgX3u93Q1oBLj6AEHhlh3KDsDgqWh3KDsDgr6aqjk+jdf8TXMv1uAHtXo4dO1Bj/2dyg7A4Kn9ncoOyOCksPjBL7gGzb61j0QBhmJF3N2E7RqQYl4dyg7I4KmaHcoOyOCyyB3vmtys1r8/lK2uaBDCQLOdtI2nUgxc8O5QdkcFcHw7jB2RwWXiMYEkAAADrXA5+UNqpiLAHkAACw2auZApZGXtHTQwm3lMYMw9R5lA6MaPQ1MlX3YyDJNYdylfDtc698hF9nOpuj8rqWv4PjTqZ9RkYHOmqsl33ytAzk6htJ5hfp6EG0aN4YykxkQwPl7k/CTOWyzSTAy98hublk8zR8eldHXP8KmL8bhcRYuwIk22X78K6AgIiICIiAiIgLmWltJHNjQjlbmjfg1iNmyruCDzEEAg+hdNWo6VaGiqqGVLKuelmbB3teDJyo85frzNPOfgEGq6bUzIqSmZHewqmm7jcn+29bVjR/uD8P7laPplo/JTRMe+unqh3YNDKjJlDsrjmGVo16rdZW2NxekqQ17amOMlutsjg1zT0EEjgg81GvwjlO5uUf1UsTT73D22/MrjUx79H71vzIIbwZINgzerV+qd7vG1jh1FTBqo9+j9635laauPfo/eN+ZBFtK9As11TGdtbGfXI0/yXk6SHeoj/wA2fMg8VE6VYY6pFO5jgJKcObldqbIx2XWD9lwyj0H0KZLoN6i7bfmVpfBvUXbb8yCMwZr4xZ8ZB9JaR8CVISvzEk86qXwbzF22/MrS+HeYu235kGVhm1/4VjYf9BP/AJ9lI6mJt8tTELi3lNOr2rzZNE1rmtqY8rtozN1/FBefqv8Az/krcR+gg/z7KsM8WTJ3xHkve2Zu299t1bLPE5rWmojLW7Bmbq+KDKxT6Wn6v+wXnjEzWPe5xs0NFz0al4y1cbi0uqIyW7OU0W+K86qaGS/dJ433FjdzdY6isXrtWa+rWKzMRfOO8c/i/DZ2vDXMIc1zdRHPzLw0Kije+tbKxr2mcGzwHC4c+xsedUZV00LdUrA1osGsIPUACsPQvR2ixB1UaunEzmPa5t3ObkEmYkckjnarWNYiPCdYn54bbSNAx6MNAAGBkADUAO/Fva17RvQ2gonukpKZsMjmGMuDnuJYSCRynG2to9i2FaQREQEREBERAXP9NMTrjiEFLR1YpGOo3VLiYY6jM4S5LEPGrVbYenq6AuZabVzIMXilkvkZhLibaySalrQB6SSB1oIPTfD69lOx1ZiAq4zMA1gpo6ctkyPIfmZrOoEW9PoU7jGjlK1/1ZusX5Lnx67nmabfBYWm+ICfD4XtaW/6lup1j/tS9C23HPLb+D9yg044DS7t+bJxVvgOl3b82TithIWvtxCTnI7I4ILfAlLu35snFU8C0u7fmycVlMq3nnHsC9mzu/wBBH+BqXdvzZOKp4Hpd2/Nk4qVDyrwghvBFLu35snFU8EUu6/mycVN2VtQWRszyubFHe2aQ2zO6Gja4+gBBC+CaXdfzZOKeCqXdfzZOKlKeojk+jdf1tey/W5oC9HN6QghvBdLuv50nFU8GUu6/nScVsWHwtcXZgDZt9frXhQsDopiRctGo9GpBB+DaXdfzpOKp4Opt1/Ok4qcDB3uXW5Wa1+fygra1gEMTgLOdtPTqKCF8H026/nScVUYdS7p+dJxU3iETWvgDQAHWvbn1hVxGMNeQ0ACw2IIumwumJ5NK0HpdJJJ/wDUm3tBWHoxo/HUTVgkfNGI5bDveZ8F7uftyEX2auhTtJ5XUVAYTjTqWWqyMD3TVWQZr5WgGUkm20+jVz9CDadH8NFJjEUMM07opMLlmc2ed84MgqI2ggPOrV+pXRVoGHTl+NUjiLE4LLe2y/fUa39AREQEREBERAXNNMqRk2MRRyjMx+EvBGz/AOSCCDzEEA9S6WtS0s0Q76njqI6uWlljhNPeFrHZmF+b7Q1a/wBAg1LTikZDQxMjJIFS03eQT9FJ0ABbbjXlj8P7laLppgMtPCx0uITVQdKGNZM1jWhxY85gWgG9gR1rb2YpTVTWPZURsJbra9wa5p6CCQdt0HgVGyYSczrauUf1UyY4t5i7TeKvMrd8Z7wfMggvBsg2DN6tX6p3Fw2tI9YKmzM3e2dscVQzt3tnbHFBDtXqFnukYdtVGfW9p/deTu57xF2m8UGOonSvDX1LaZ0brPpswyuNmyNfl1g8zhl9RudYU2WxbxF2m8VaRFvEfabxQROCtfGLPjINray23wJUjNJmJPT/AOleRFvEfabxVpEXn4+03igyML8p34f3CxsO+hqPV/Eq6KZjbltRGLi3lNOr2rzjfG1rmtnjyv1HlNN+bpQVH1U/j/kFbiH1eD/OYq3ujMmTu8eS97Zm7b323VssjHNa0zxlrdgzN1dd0GRinl03V+oVuMStY9znGzQ0Ek82peU07HFpdPGSzZymi3xXnVyRyX7pLG64seU0XHUVm9dqzX1axWZiL5x3jn8MOna/K6Nwc0jURsNtR+IXhobBHJLXtlY17TODZ4DhcPksdfOqxTU8DdUkbWNBs1hB9OoA3JWHodo7SYg6qdVROkLJA5obJJFlEhcTfubhfYNvQla61iPCYrE/PHWW2wMAxymDQABg0oAGoAd9RrelrmjmhdDRSGalgMcpjMWZ0ssv9skEgCR5A1tGzoWxrSCIiAiIgIiIC59phitecSjpKOqbSs7x76JdAyozP7sYyOVs1W5+YroK5fplXsp8Z7rJfIzBx5OskurA1oHpJICCH0zw+vbFC6sr21bDOA1raZtPlflcc2ZrjfVcW9KmsZ0apWyfVxrGbkPfHrueYGw6gsbTSvE9HSvDS3/VN1Osf9t/Qtrxz6Qfh/coNMOAUu7n3r1b4Bpt3PvXrYnBQDMQk5yOyOCDz8BU27n3r1TwHTbufevWYyrf0j2BezZj/gCCM8CU27n3r1TwLTbufevUwHq4IIXwNTbufevVPA9Nu5969Tlh0KlQWRszyvbEwmwLzbM7oaNrj6AEEH4Ipt3PvXqngmm3c+9epennjk+jdf1tey/W5oC9HM9CCE8FU27H3r1TwVTbsfevWyUELXF2ZoNm31rHomAwzOIu5uw9GpBBeC6bdj716p4Mpt2PvnqdLB3vmtys1r8/lKldGBDC4CznbT06kEF4Npt2Pvnq4YbTbsffPU9iELWyQBoADrXHTygqYhGGvIaABYbPUgiqbCKZxsKax23dI9/wvb23WLoro/HUSVQe+aMRy2Ap5nwXBLtuQi+xTtH5XUoDBcbdTPqMjA901VkBdfK0DOSTbadlhq5+hBtOjeHilxnuEU074X4SZy2ed847r3yGZhnJtqHxPSuirn+FzZ8chcRYuwInV09+FdAQEREBERAREQFzHS6jjmxoRyjMx+Daxs2VYIIPMQQCPUunLUNK9DjU1LKmOslpZW0/e39prHh0ecv+0NWs/AINW01pWRUlMyMkgVTTdxBJ/tv6AAtqxo/3B+H9ytL0s0bqYYe6PrZqxsbwS2VjGhg1jOMgvzgeolbW3E6aqDZGVEbSW62vcGuadtiCbhB4KMfhJzOtq5R/VTJji3mLtN4q8yt3tnbHFBBeDZBsF/V/+p3Fw2tI9YKnDM3e2dscVaZxvbO2OKCHaV6hZ7pGnbVRn1uaf3Xk4RbxF7W8UGOonSvDX1IpnRmz6cObkcbNka7LrB5nDLz6jfaFNlsW8R9pvFWlsW8R9pvFBFYM18Ys+Mg2trLbfAlSEr8xJ6VeRH5+PtDirSI/Px9ocUGRhm1/4VjYf9BP/n2VdHKxt8tRGLi3lNOr2rzY+NrXNE8eV23lN1/FBU/Vf+f8lbiP0EH+fZVDIzJk7vHkve2Zu299t1ZLIxzWtM0Za3Zym6vigycU+lp+r/sFZi8rWPe5xs0NFyebUvKaoY4tLpmEs2cpotz9K8qt8ctxJLG4OFjygLjqKxeu1Zr6tYrMxF847xz+LsOna/K5hDmluojYeZeGhVPHI+tbKwSN7uHWcMwDgX2I6Ckc9PA3VIxrGiwawg+nUAbkry0S0Rpq1ks1ZC54fK7uVpHxcna48hwuL6tf3SrWNYiPCdYn54bLSMAx6MAWAwMgAagB34t7WuaNaG0NE90tLAY5XM7kXOkkl5BIcQA9xA1tHsWxrSCIiAiIgIiICo5t1VEGDU0QcDquCLWOu4Wq1egdG4k9xyk/cc5o6mg2HUt4RBz06AUnm3dt3FW+IVJ5t3bdxXQ8o6FTIOhBz3xCpPNu7buKeIVJ5t3bdxXQsg6EyDoQc98QqTzbu27iniFS+bd23cV0LIOhMg6EHPfEKl827tu4p4hUvm3dt3FdCyDoTIOhBz3xCpfNu7buKeIVL5t3bdxXQsg6EyDoQc98QqXzbu27iniFS+bd23cV0LIOhMg6EHPfEKl827tu4p4hUvm3dt3FdCyDoTIOhBz3xCpfNu7buKuGgFJ5t3bdxXQMg6FXKOhBpNLoDRggmEutzPe5w6xex61tdLRBoAADQBYACwAHMBzLMRBQBVREBERAREQEREBERAREQEREBERAREQEREBERAREQEREBERAREQEREBER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817033" y="3127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855857"/>
            <a:endParaRPr lang="en-US" sz="1685">
              <a:solidFill>
                <a:srgbClr val="11111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4932" y="1189832"/>
            <a:ext cx="11025159" cy="5036632"/>
            <a:chOff x="564932" y="1189832"/>
            <a:chExt cx="11025159" cy="5036632"/>
          </a:xfrm>
        </p:grpSpPr>
        <p:sp>
          <p:nvSpPr>
            <p:cNvPr id="60" name="Rectangle 59"/>
            <p:cNvSpPr/>
            <p:nvPr/>
          </p:nvSpPr>
          <p:spPr>
            <a:xfrm>
              <a:off x="1675475" y="2459736"/>
              <a:ext cx="7895245" cy="3766728"/>
            </a:xfrm>
            <a:prstGeom prst="rect">
              <a:avLst/>
            </a:prstGeom>
            <a:ln w="28575">
              <a:solidFill>
                <a:schemeClr val="bg2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5857"/>
              <a:endParaRPr lang="en-US" sz="1685">
                <a:solidFill>
                  <a:srgbClr val="FFFFFF"/>
                </a:solidFill>
              </a:endParaRPr>
            </a:p>
          </p:txBody>
        </p:sp>
        <p:pic>
          <p:nvPicPr>
            <p:cNvPr id="20" name="Picture 8" descr="https://encrypted-tbn1.gstatic.com/images?q=tbn:ANd9GcSHkVwyDcoOi38qqUDTGVm_Y5AWxU_bWt3Xws5DxUaDyPg79ia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533"/>
            <a:stretch/>
          </p:blipFill>
          <p:spPr bwMode="auto">
            <a:xfrm>
              <a:off x="1675475" y="1189832"/>
              <a:ext cx="1255285" cy="90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74" name="Group 3073"/>
            <p:cNvGrpSpPr/>
            <p:nvPr/>
          </p:nvGrpSpPr>
          <p:grpSpPr>
            <a:xfrm>
              <a:off x="9862160" y="1259953"/>
              <a:ext cx="1430507" cy="1034543"/>
              <a:chOff x="833475" y="3111554"/>
              <a:chExt cx="1072880" cy="1034543"/>
            </a:xfrm>
          </p:grpSpPr>
          <p:pic>
            <p:nvPicPr>
              <p:cNvPr id="12" name="Picture 2" descr="https://cdn1.iconfinder.com/data/icons/database/PNG/512/Database_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011" y="3111554"/>
                <a:ext cx="777339" cy="777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33475" y="3807543"/>
                <a:ext cx="107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55857"/>
                <a:r>
                  <a:rPr lang="en-US" sz="1600" dirty="0" smtClean="0">
                    <a:solidFill>
                      <a:srgbClr val="111111"/>
                    </a:solidFill>
                  </a:rPr>
                  <a:t>Database</a:t>
                </a:r>
                <a:endParaRPr lang="en-US" sz="1600" dirty="0">
                  <a:solidFill>
                    <a:srgbClr val="11111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92991" y="3160500"/>
              <a:ext cx="1250898" cy="740348"/>
              <a:chOff x="2357822" y="3489745"/>
              <a:chExt cx="938174" cy="740346"/>
            </a:xfrm>
          </p:grpSpPr>
          <p:pic>
            <p:nvPicPr>
              <p:cNvPr id="3082" name="Picture 10" descr="http://png-2.findicons.com/files/icons/977/rrze/720/server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53" b="27241"/>
              <a:stretch/>
            </p:blipFill>
            <p:spPr bwMode="auto">
              <a:xfrm>
                <a:off x="2515903" y="3489745"/>
                <a:ext cx="780093" cy="464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Rectangle 48"/>
              <p:cNvSpPr/>
              <p:nvPr/>
            </p:nvSpPr>
            <p:spPr>
              <a:xfrm>
                <a:off x="2357822" y="3891538"/>
                <a:ext cx="917704" cy="338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55857"/>
                <a:r>
                  <a:rPr lang="en-US" sz="1600" dirty="0">
                    <a:solidFill>
                      <a:srgbClr val="111111"/>
                    </a:solidFill>
                  </a:rPr>
                  <a:t>Web Server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892148" y="2855641"/>
              <a:ext cx="2076637" cy="1874148"/>
              <a:chOff x="3425418" y="2928751"/>
              <a:chExt cx="1557478" cy="1874149"/>
            </a:xfrm>
          </p:grpSpPr>
          <p:pic>
            <p:nvPicPr>
              <p:cNvPr id="3084" name="Picture 12" descr="http://www.iconhot.com/icon/png/rrze/720/server-multipl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418" y="2928751"/>
                <a:ext cx="1517098" cy="1517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3457327" y="4218125"/>
                <a:ext cx="152556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55857"/>
                <a:r>
                  <a:rPr lang="en-US" sz="1600" dirty="0" err="1">
                    <a:solidFill>
                      <a:srgbClr val="111111"/>
                    </a:solidFill>
                  </a:rPr>
                  <a:t>ElectricCommander</a:t>
                </a:r>
                <a:r>
                  <a:rPr lang="en-US" sz="1600" dirty="0">
                    <a:solidFill>
                      <a:srgbClr val="111111"/>
                    </a:solidFill>
                  </a:rPr>
                  <a:t> Server in Cluster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5372584" y="1237093"/>
              <a:ext cx="16046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55857"/>
              <a:r>
                <a:rPr lang="en-US" sz="1600" dirty="0">
                  <a:solidFill>
                    <a:srgbClr val="111111"/>
                  </a:solidFill>
                </a:rPr>
                <a:t>Load Balancer</a:t>
              </a:r>
            </a:p>
          </p:txBody>
        </p:sp>
        <p:pic>
          <p:nvPicPr>
            <p:cNvPr id="58" name="Picture 10" descr="http://png-2.findicons.com/files/icons/977/rrze/720/server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53" b="27241"/>
            <a:stretch/>
          </p:blipFill>
          <p:spPr bwMode="auto">
            <a:xfrm>
              <a:off x="5624345" y="1492735"/>
              <a:ext cx="1040124" cy="464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3" name="Group 62"/>
            <p:cNvGrpSpPr/>
            <p:nvPr/>
          </p:nvGrpSpPr>
          <p:grpSpPr>
            <a:xfrm>
              <a:off x="564932" y="3310431"/>
              <a:ext cx="1929941" cy="1357805"/>
              <a:chOff x="7395945" y="3082160"/>
              <a:chExt cx="1447456" cy="135780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395945" y="4101410"/>
                <a:ext cx="5884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55857"/>
                <a:r>
                  <a:rPr lang="en-US" sz="1600" dirty="0">
                    <a:solidFill>
                      <a:srgbClr val="111111"/>
                    </a:solidFill>
                  </a:rPr>
                  <a:t>Filers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736590" y="3082160"/>
                <a:ext cx="1106811" cy="1305662"/>
                <a:chOff x="6959350" y="3045948"/>
                <a:chExt cx="1106811" cy="1305662"/>
              </a:xfrm>
            </p:grpSpPr>
            <p:pic>
              <p:nvPicPr>
                <p:cNvPr id="35" name="Picture 4" descr="https://encrypted-tbn1.gstatic.com/images?q=tbn:ANd9GcSxVPRA3hhG604CFkFj4I7UAUm0Imq8ACJ5tInp_-dg3_z6BHX6iQ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5846"/>
                <a:stretch/>
              </p:blipFill>
              <p:spPr bwMode="auto">
                <a:xfrm>
                  <a:off x="6959350" y="3045948"/>
                  <a:ext cx="646489" cy="8532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4" descr="https://encrypted-tbn1.gstatic.com/images?q=tbn:ANd9GcSxVPRA3hhG604CFkFj4I7UAUm0Imq8ACJ5tInp_-dg3_z6BHX6iQ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5846"/>
                <a:stretch/>
              </p:blipFill>
              <p:spPr bwMode="auto">
                <a:xfrm>
                  <a:off x="7114872" y="3193593"/>
                  <a:ext cx="646489" cy="8532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4" descr="https://encrypted-tbn1.gstatic.com/images?q=tbn:ANd9GcSxVPRA3hhG604CFkFj4I7UAUm0Imq8ACJ5tInp_-dg3_z6BHX6iQ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5846"/>
                <a:stretch/>
              </p:blipFill>
              <p:spPr bwMode="auto">
                <a:xfrm>
                  <a:off x="7267272" y="3345993"/>
                  <a:ext cx="646489" cy="8532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4" descr="https://encrypted-tbn1.gstatic.com/images?q=tbn:ANd9GcSxVPRA3hhG604CFkFj4I7UAUm0Imq8ACJ5tInp_-dg3_z6BHX6iQ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5846"/>
                <a:stretch/>
              </p:blipFill>
              <p:spPr bwMode="auto">
                <a:xfrm>
                  <a:off x="7419672" y="3498393"/>
                  <a:ext cx="646489" cy="8532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3076" name="Straight Arrow Connector 3075"/>
            <p:cNvCxnSpPr>
              <a:endCxn id="12" idx="1"/>
            </p:cNvCxnSpPr>
            <p:nvPr/>
          </p:nvCxnSpPr>
          <p:spPr>
            <a:xfrm flipV="1">
              <a:off x="8460123" y="1648621"/>
              <a:ext cx="1658752" cy="121844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7" name="Right Brace 3076"/>
            <p:cNvSpPr/>
            <p:nvPr/>
          </p:nvSpPr>
          <p:spPr>
            <a:xfrm>
              <a:off x="8976360" y="2867070"/>
              <a:ext cx="885800" cy="1712597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855857"/>
              <a:endParaRPr lang="en-US" sz="1685">
                <a:solidFill>
                  <a:srgbClr val="111111"/>
                </a:solidFill>
              </a:endParaRPr>
            </a:p>
          </p:txBody>
        </p:sp>
        <p:cxnSp>
          <p:nvCxnSpPr>
            <p:cNvPr id="3080" name="Elbow Connector 3079"/>
            <p:cNvCxnSpPr>
              <a:stCxn id="20" idx="3"/>
              <a:endCxn id="3082" idx="0"/>
            </p:cNvCxnSpPr>
            <p:nvPr/>
          </p:nvCxnSpPr>
          <p:spPr>
            <a:xfrm>
              <a:off x="2930760" y="1644746"/>
              <a:ext cx="993067" cy="15157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5" name="Elbow Connector 3084"/>
            <p:cNvCxnSpPr>
              <a:stCxn id="3082" idx="3"/>
              <a:endCxn id="58" idx="1"/>
            </p:cNvCxnSpPr>
            <p:nvPr/>
          </p:nvCxnSpPr>
          <p:spPr>
            <a:xfrm flipV="1">
              <a:off x="4443890" y="1725226"/>
              <a:ext cx="1180455" cy="16677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7" name="Elbow Connector 3086"/>
            <p:cNvCxnSpPr>
              <a:stCxn id="58" idx="3"/>
              <a:endCxn id="3084" idx="0"/>
            </p:cNvCxnSpPr>
            <p:nvPr/>
          </p:nvCxnSpPr>
          <p:spPr>
            <a:xfrm>
              <a:off x="6664467" y="1725226"/>
              <a:ext cx="1239080" cy="113041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9" name="Straight Arrow Connector 3088"/>
            <p:cNvCxnSpPr>
              <a:stCxn id="3096" idx="0"/>
              <a:endCxn id="58" idx="2"/>
            </p:cNvCxnSpPr>
            <p:nvPr/>
          </p:nvCxnSpPr>
          <p:spPr>
            <a:xfrm flipH="1" flipV="1">
              <a:off x="6144408" y="1957713"/>
              <a:ext cx="11313" cy="30266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4" name="Straight Arrow Connector 3093"/>
            <p:cNvCxnSpPr/>
            <p:nvPr/>
          </p:nvCxnSpPr>
          <p:spPr>
            <a:xfrm>
              <a:off x="7951739" y="4572529"/>
              <a:ext cx="0" cy="377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97" name="Group 3096"/>
            <p:cNvGrpSpPr/>
            <p:nvPr/>
          </p:nvGrpSpPr>
          <p:grpSpPr>
            <a:xfrm>
              <a:off x="3202609" y="4984386"/>
              <a:ext cx="5906219" cy="1126203"/>
              <a:chOff x="4157227" y="5524123"/>
              <a:chExt cx="4429664" cy="1126201"/>
            </a:xfrm>
          </p:grpSpPr>
          <p:sp>
            <p:nvSpPr>
              <p:cNvPr id="3096" name="Rectangle 3095"/>
              <p:cNvSpPr/>
              <p:nvPr/>
            </p:nvSpPr>
            <p:spPr>
              <a:xfrm>
                <a:off x="4157227" y="5524123"/>
                <a:ext cx="4429664" cy="106464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857"/>
                <a:endParaRPr lang="en-US" sz="1685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3073" name="Group 3072"/>
              <p:cNvGrpSpPr/>
              <p:nvPr/>
            </p:nvGrpSpPr>
            <p:grpSpPr>
              <a:xfrm>
                <a:off x="4268711" y="5640147"/>
                <a:ext cx="4225930" cy="1010177"/>
                <a:chOff x="3012209" y="5259210"/>
                <a:chExt cx="4225930" cy="1010177"/>
              </a:xfrm>
            </p:grpSpPr>
            <p:pic>
              <p:nvPicPr>
                <p:cNvPr id="13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2209" y="5259210"/>
                  <a:ext cx="650723" cy="650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5681" y="5259210"/>
                  <a:ext cx="650723" cy="650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87416" y="5259210"/>
                  <a:ext cx="650723" cy="650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08077" y="5259210"/>
                  <a:ext cx="650723" cy="650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03945" y="5259210"/>
                  <a:ext cx="650723" cy="650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99813" y="5259210"/>
                  <a:ext cx="650723" cy="650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1549" y="5259210"/>
                  <a:ext cx="650723" cy="650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3918592" y="5930834"/>
                  <a:ext cx="3021789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855857"/>
                  <a:r>
                    <a:rPr lang="en-US" sz="1600" dirty="0">
                      <a:solidFill>
                        <a:srgbClr val="111111"/>
                      </a:solidFill>
                    </a:rPr>
                    <a:t>Agents</a:t>
                  </a:r>
                </a:p>
              </p:txBody>
            </p:sp>
          </p:grpSp>
        </p:grpSp>
        <p:sp>
          <p:nvSpPr>
            <p:cNvPr id="92" name="Rectangle 91"/>
            <p:cNvSpPr/>
            <p:nvPr/>
          </p:nvSpPr>
          <p:spPr>
            <a:xfrm>
              <a:off x="3517832" y="4258444"/>
              <a:ext cx="27887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55857"/>
              <a:r>
                <a:rPr lang="en-US" sz="1600" dirty="0">
                  <a:solidFill>
                    <a:srgbClr val="111111"/>
                  </a:solidFill>
                </a:rPr>
                <a:t>Agent results sent to load balancer for routing back to </a:t>
              </a:r>
              <a:r>
                <a:rPr lang="en-US" sz="1600" dirty="0" err="1">
                  <a:solidFill>
                    <a:srgbClr val="111111"/>
                  </a:solidFill>
                </a:rPr>
                <a:t>ElectricCommander</a:t>
              </a:r>
              <a:r>
                <a:rPr lang="en-US" sz="1600" dirty="0">
                  <a:solidFill>
                    <a:srgbClr val="111111"/>
                  </a:solidFill>
                </a:rPr>
                <a:t> cluster</a:t>
              </a:r>
            </a:p>
          </p:txBody>
        </p:sp>
        <p:grpSp>
          <p:nvGrpSpPr>
            <p:cNvPr id="3101" name="Group 3100"/>
            <p:cNvGrpSpPr/>
            <p:nvPr/>
          </p:nvGrpSpPr>
          <p:grpSpPr>
            <a:xfrm>
              <a:off x="10020370" y="3002654"/>
              <a:ext cx="1569721" cy="2318737"/>
              <a:chOff x="7492365" y="3340869"/>
              <a:chExt cx="1177291" cy="231873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503613" y="4336166"/>
                <a:ext cx="115479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55857"/>
                <a:r>
                  <a:rPr lang="en-US" sz="1600" dirty="0" err="1">
                    <a:solidFill>
                      <a:srgbClr val="111111"/>
                    </a:solidFill>
                  </a:rPr>
                  <a:t>ZooKeeper</a:t>
                </a:r>
                <a:endParaRPr lang="en-US" sz="1600" dirty="0">
                  <a:solidFill>
                    <a:srgbClr val="111111"/>
                  </a:solidFill>
                </a:endParaRPr>
              </a:p>
              <a:p>
                <a:pPr defTabSz="855857"/>
                <a:r>
                  <a:rPr lang="en-US" sz="1600" dirty="0">
                    <a:solidFill>
                      <a:srgbClr val="111111"/>
                    </a:solidFill>
                  </a:rPr>
                  <a:t>(odd number of instances with shared information)</a:t>
                </a:r>
              </a:p>
            </p:txBody>
          </p:sp>
          <p:pic>
            <p:nvPicPr>
              <p:cNvPr id="3100" name="Picture 14" descr="http://thumb11.shutterstock.com/photos/thumb_large/176167/176167,1274676703,13.jpg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82" r="17205" b="29138"/>
              <a:stretch/>
            </p:blipFill>
            <p:spPr bwMode="auto">
              <a:xfrm>
                <a:off x="7492365" y="3340869"/>
                <a:ext cx="1177291" cy="1012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9" name="TextBox 58"/>
          <p:cNvSpPr txBox="1"/>
          <p:nvPr/>
        </p:nvSpPr>
        <p:spPr>
          <a:xfrm>
            <a:off x="406400" y="6222020"/>
            <a:ext cx="3667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Avantika Mathur, Professional Services Engineer</a:t>
            </a:r>
          </a:p>
          <a:p>
            <a:r>
              <a:rPr lang="en-US" sz="1400" i="1" dirty="0" smtClean="0"/>
              <a:t>Electric Cloud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923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the Goals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5913" y="1276097"/>
            <a:ext cx="6837848" cy="5042407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Reduced downtime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836063" lvl="1" indent="-457189"/>
            <a:r>
              <a:rPr lang="en-US" sz="1800" dirty="0"/>
              <a:t>The new background upgrade tool performs the </a:t>
            </a:r>
            <a:r>
              <a:rPr lang="en-US" sz="1800" dirty="0" smtClean="0"/>
              <a:t>database </a:t>
            </a:r>
            <a:r>
              <a:rPr lang="en-US" sz="1800" dirty="0"/>
              <a:t>schema upgrade while </a:t>
            </a:r>
            <a:r>
              <a:rPr lang="en-US" sz="1800" dirty="0" smtClean="0"/>
              <a:t>the server </a:t>
            </a:r>
            <a:r>
              <a:rPr lang="en-US" sz="1800" dirty="0"/>
              <a:t>is </a:t>
            </a:r>
            <a:r>
              <a:rPr lang="en-US" sz="1800" dirty="0" smtClean="0"/>
              <a:t>running</a:t>
            </a:r>
          </a:p>
          <a:p>
            <a:pPr marL="1073123" lvl="2" indent="-457189"/>
            <a:r>
              <a:rPr lang="en-US" sz="1800" dirty="0" smtClean="0"/>
              <a:t>minimize </a:t>
            </a:r>
            <a:r>
              <a:rPr lang="en-US" sz="1800" dirty="0"/>
              <a:t>downtime necessary to perform the </a:t>
            </a:r>
            <a:r>
              <a:rPr lang="en-US" sz="1800" dirty="0" smtClean="0"/>
              <a:t>upgrade.</a:t>
            </a:r>
            <a:endParaRPr lang="en-US" sz="1800" dirty="0"/>
          </a:p>
          <a:p>
            <a:pPr marL="836063" lvl="1" indent="-457189"/>
            <a:endParaRPr lang="en-US" sz="1800" dirty="0"/>
          </a:p>
          <a:p>
            <a:r>
              <a:rPr lang="en-US" sz="1800" b="1" dirty="0" smtClean="0">
                <a:solidFill>
                  <a:schemeClr val="accent1"/>
                </a:solidFill>
              </a:rPr>
              <a:t>Metrics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836063" lvl="1" indent="-457189"/>
            <a:r>
              <a:rPr lang="en-US" sz="1800" dirty="0" smtClean="0"/>
              <a:t>A new integration with </a:t>
            </a:r>
            <a:r>
              <a:rPr lang="en-US" sz="1800" dirty="0" err="1" smtClean="0"/>
              <a:t>StatsD</a:t>
            </a:r>
            <a:r>
              <a:rPr lang="en-US" sz="1800" dirty="0" smtClean="0"/>
              <a:t> and Graphite provide ability to gather and track various metrics on the Commander server</a:t>
            </a:r>
            <a:endParaRPr lang="en-US" sz="1800" dirty="0"/>
          </a:p>
          <a:p>
            <a:pPr marL="836063" lvl="1" indent="-457189"/>
            <a:endParaRPr lang="en-US" sz="1800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836063" lvl="1" indent="-457189"/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10" y="1085596"/>
            <a:ext cx="3072956" cy="460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8216900" y="6311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400" y="6158012"/>
            <a:ext cx="3667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Avantika Mathur, Professional Services Engineer</a:t>
            </a:r>
          </a:p>
          <a:p>
            <a:r>
              <a:rPr lang="en-US" sz="1400" i="1" dirty="0" smtClean="0"/>
              <a:t>Electric Cloud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856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ElectricCommander</a:t>
            </a:r>
            <a:r>
              <a:rPr lang="en-US" dirty="0" smtClean="0"/>
              <a:t>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02168" y="908305"/>
            <a:ext cx="10850033" cy="4391025"/>
          </a:xfrm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4" t="9540" r="2771" b="8666"/>
          <a:stretch/>
        </p:blipFill>
        <p:spPr bwMode="auto">
          <a:xfrm>
            <a:off x="301615" y="1152144"/>
            <a:ext cx="11320409" cy="487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9" t="9540" r="2772" b="49563"/>
          <a:stretch/>
        </p:blipFill>
        <p:spPr bwMode="auto">
          <a:xfrm>
            <a:off x="6130767" y="1254234"/>
            <a:ext cx="5363241" cy="455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7" t="50437" r="51113" b="8666"/>
          <a:stretch/>
        </p:blipFill>
        <p:spPr bwMode="auto">
          <a:xfrm>
            <a:off x="507136" y="1281666"/>
            <a:ext cx="5363241" cy="451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400" y="6158012"/>
            <a:ext cx="3667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Avantika Mathur, Professional Services Engineer</a:t>
            </a:r>
          </a:p>
          <a:p>
            <a:r>
              <a:rPr lang="en-US" sz="1400" i="1" dirty="0" smtClean="0"/>
              <a:t>Electric Cloud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9405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41867"/>
            <a:ext cx="10131425" cy="1456267"/>
          </a:xfrm>
        </p:spPr>
        <p:txBody>
          <a:bodyPr/>
          <a:lstStyle/>
          <a:p>
            <a:r>
              <a:rPr lang="en-US" dirty="0" smtClean="0"/>
              <a:t>Continuous Improvements.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6448529" cy="409377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Increased focus on security – updates which include timely critical security patches</a:t>
            </a:r>
          </a:p>
          <a:p>
            <a:pPr fontAlgn="base"/>
            <a:r>
              <a:rPr lang="en-US" sz="2400" dirty="0" smtClean="0"/>
              <a:t>Focus on global implementation with workforce spread across the globe</a:t>
            </a:r>
          </a:p>
          <a:p>
            <a:pPr fontAlgn="base"/>
            <a:r>
              <a:rPr lang="en-US" sz="2400" dirty="0" smtClean="0"/>
              <a:t>Continued focus on performance improvements for large scale usage</a:t>
            </a:r>
          </a:p>
          <a:p>
            <a:pPr fontAlgn="base"/>
            <a:r>
              <a:rPr lang="en-US" sz="2400" dirty="0" smtClean="0"/>
              <a:t>Additional configuration hooks for custom installations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41867"/>
            <a:ext cx="10131425" cy="1456267"/>
          </a:xfrm>
        </p:spPr>
        <p:txBody>
          <a:bodyPr/>
          <a:lstStyle/>
          <a:p>
            <a:r>
              <a:rPr lang="en-US" dirty="0" smtClean="0"/>
              <a:t>Continuous Improvements.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9791699" cy="4652433"/>
          </a:xfrm>
        </p:spPr>
        <p:txBody>
          <a:bodyPr/>
          <a:lstStyle/>
          <a:p>
            <a:pPr fontAlgn="base"/>
            <a:r>
              <a:rPr lang="en-US" sz="2400" dirty="0" smtClean="0"/>
              <a:t>Things that went well?</a:t>
            </a:r>
            <a:endParaRPr lang="en-US" sz="2400" dirty="0"/>
          </a:p>
          <a:p>
            <a:pPr fontAlgn="base"/>
            <a:r>
              <a:rPr lang="en-US" sz="2400" dirty="0"/>
              <a:t>What have we learned?</a:t>
            </a:r>
          </a:p>
          <a:p>
            <a:pPr fontAlgn="base"/>
            <a:r>
              <a:rPr lang="en-US" sz="2400" dirty="0" smtClean="0"/>
              <a:t>How can we do it better?</a:t>
            </a:r>
            <a:endParaRPr lang="en-US" sz="2400" dirty="0"/>
          </a:p>
          <a:p>
            <a:pPr fontAlgn="base"/>
            <a:r>
              <a:rPr lang="en-US" sz="2400" dirty="0" smtClean="0"/>
              <a:t>What do we not know.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Continuing to meet the infrastructure needs of the workflows we support.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8166" y="1270000"/>
            <a:ext cx="4232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Taking </a:t>
            </a:r>
            <a:r>
              <a:rPr lang="en-US" sz="4800" b="1" dirty="0">
                <a:solidFill>
                  <a:srgbClr val="FFFF00"/>
                </a:solidFill>
              </a:rPr>
              <a:t>control of your </a:t>
            </a:r>
            <a:r>
              <a:rPr lang="en-US" sz="4800" b="1" dirty="0" smtClean="0">
                <a:solidFill>
                  <a:srgbClr val="FFFF00"/>
                </a:solidFill>
              </a:rPr>
              <a:t>entire software </a:t>
            </a:r>
            <a:r>
              <a:rPr lang="en-US" sz="4800" b="1" dirty="0">
                <a:solidFill>
                  <a:srgbClr val="FFFF00"/>
                </a:solidFill>
              </a:rPr>
              <a:t>development </a:t>
            </a:r>
            <a:r>
              <a:rPr lang="en-US" sz="4800" b="1" dirty="0" smtClean="0">
                <a:solidFill>
                  <a:srgbClr val="FFFF00"/>
                </a:solidFill>
              </a:rPr>
              <a:t>process.</a:t>
            </a:r>
            <a:endParaRPr lang="en-US" sz="4800" b="1" dirty="0">
              <a:solidFill>
                <a:srgbClr val="FFFF00"/>
              </a:solidFill>
            </a:endParaRPr>
          </a:p>
          <a:p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Kathy </a:t>
            </a:r>
            <a:r>
              <a:rPr lang="en-US" b="1" dirty="0" err="1" smtClean="0"/>
              <a:t>Herrring</a:t>
            </a:r>
            <a:r>
              <a:rPr lang="en-US" b="1" dirty="0" smtClean="0"/>
              <a:t> Hayashi</a:t>
            </a:r>
          </a:p>
          <a:p>
            <a:r>
              <a:rPr lang="en-US" dirty="0" smtClean="0"/>
              <a:t>Senior Staff Engineer in IT</a:t>
            </a:r>
          </a:p>
          <a:p>
            <a:r>
              <a:rPr lang="en-US" dirty="0" smtClean="0"/>
              <a:t>Former Senior Member of the Technical Staff at Cadence Design Systems and Unisys Corporation</a:t>
            </a:r>
          </a:p>
          <a:p>
            <a:r>
              <a:rPr lang="en-US" dirty="0" smtClean="0"/>
              <a:t>Former Director at </a:t>
            </a:r>
            <a:r>
              <a:rPr lang="en-US" dirty="0" err="1" smtClean="0"/>
              <a:t>Syntricity</a:t>
            </a:r>
            <a:r>
              <a:rPr lang="en-US" dirty="0" smtClean="0"/>
              <a:t> for Professional Services and Support, providing  internet based applications providing semiconductor yield reports</a:t>
            </a:r>
          </a:p>
          <a:p>
            <a:r>
              <a:rPr lang="en-US" dirty="0" smtClean="0"/>
              <a:t>Instructor </a:t>
            </a:r>
            <a:r>
              <a:rPr lang="en-US" dirty="0" smtClean="0"/>
              <a:t>at </a:t>
            </a:r>
            <a:r>
              <a:rPr lang="en-US" dirty="0"/>
              <a:t>Palomar</a:t>
            </a:r>
            <a:r>
              <a:rPr lang="en-US" dirty="0" smtClean="0"/>
              <a:t> College in Computer Science and Information Services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Avantika</a:t>
            </a:r>
            <a:r>
              <a:rPr lang="en-US" b="1" dirty="0" smtClean="0"/>
              <a:t> </a:t>
            </a:r>
            <a:r>
              <a:rPr lang="en-US" b="1" dirty="0" err="1" smtClean="0"/>
              <a:t>Mathur</a:t>
            </a:r>
            <a:endParaRPr lang="en-US" b="1" dirty="0" smtClean="0"/>
          </a:p>
          <a:p>
            <a:r>
              <a:rPr lang="en-US" dirty="0"/>
              <a:t>Global Technical Account Manager </a:t>
            </a:r>
            <a:r>
              <a:rPr lang="en-US" dirty="0" smtClean="0"/>
              <a:t>and Senior </a:t>
            </a:r>
            <a:r>
              <a:rPr lang="en-US" dirty="0" smtClean="0"/>
              <a:t>Professional Services Engineer </a:t>
            </a:r>
            <a:r>
              <a:rPr lang="en-US" dirty="0" smtClean="0"/>
              <a:t>at </a:t>
            </a:r>
            <a:r>
              <a:rPr lang="en-US" dirty="0" smtClean="0"/>
              <a:t>Electric Cloud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Requirements</a:t>
            </a:r>
          </a:p>
          <a:p>
            <a:r>
              <a:rPr lang="en-US" dirty="0" smtClean="0"/>
              <a:t>Infrastructure Planning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Aligning The Goals</a:t>
            </a:r>
          </a:p>
          <a:p>
            <a:r>
              <a:rPr lang="en-US" dirty="0" smtClean="0"/>
              <a:t>Looking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should be deployed at </a:t>
            </a:r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 smtClean="0"/>
              <a:t>scale  compute farms located across the globe</a:t>
            </a:r>
          </a:p>
          <a:p>
            <a:r>
              <a:rPr lang="en-US" dirty="0" smtClean="0"/>
              <a:t>Support diverse job </a:t>
            </a:r>
            <a:r>
              <a:rPr lang="en-US" dirty="0" smtClean="0"/>
              <a:t>types and </a:t>
            </a:r>
            <a:r>
              <a:rPr lang="en-US" dirty="0" smtClean="0"/>
              <a:t>extremely large compute volume</a:t>
            </a:r>
            <a:endParaRPr lang="en-US" dirty="0" smtClean="0"/>
          </a:p>
          <a:p>
            <a:r>
              <a:rPr lang="en-US" dirty="0" smtClean="0"/>
              <a:t>No downtimes </a:t>
            </a:r>
            <a:r>
              <a:rPr lang="en-US" dirty="0" smtClean="0"/>
              <a:t>should </a:t>
            </a:r>
            <a:r>
              <a:rPr lang="en-US" dirty="0" smtClean="0"/>
              <a:t>ever </a:t>
            </a:r>
            <a:r>
              <a:rPr lang="en-US" dirty="0" smtClean="0"/>
              <a:t>be </a:t>
            </a:r>
            <a:r>
              <a:rPr lang="en-US" dirty="0" smtClean="0"/>
              <a:t>expected</a:t>
            </a:r>
            <a:endParaRPr lang="en-US" dirty="0" smtClean="0"/>
          </a:p>
          <a:p>
            <a:r>
              <a:rPr lang="en-US" dirty="0" smtClean="0"/>
              <a:t>Integrate with aggressive </a:t>
            </a:r>
            <a:r>
              <a:rPr lang="en-US" dirty="0" smtClean="0"/>
              <a:t>schedules to meet competitive market demands</a:t>
            </a:r>
          </a:p>
          <a:p>
            <a:r>
              <a:rPr lang="en-US" dirty="0" smtClean="0"/>
              <a:t>Adhere to stringent </a:t>
            </a:r>
            <a:r>
              <a:rPr lang="en-US" dirty="0" smtClean="0"/>
              <a:t>security requirements – security begins </a:t>
            </a:r>
            <a:r>
              <a:rPr lang="en-US" dirty="0" smtClean="0"/>
              <a:t>from within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0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46" y="546538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Infrastructure </a:t>
            </a:r>
            <a:r>
              <a:rPr lang="en-US" dirty="0" err="1" smtClean="0"/>
              <a:t>ImpactS</a:t>
            </a:r>
            <a:r>
              <a:rPr lang="en-US" dirty="0" smtClean="0"/>
              <a:t>.</a:t>
            </a:r>
            <a:endParaRPr lang="en-US" sz="3600" kern="1200" cap="all" dirty="0" smtClean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46" y="2333913"/>
            <a:ext cx="5221249" cy="4319135"/>
          </a:xfrm>
        </p:spPr>
        <p:txBody>
          <a:bodyPr>
            <a:normAutofit/>
          </a:bodyPr>
          <a:lstStyle/>
          <a:p>
            <a:r>
              <a:rPr lang="en-US" dirty="0" smtClean="0"/>
              <a:t>Organizations want to </a:t>
            </a:r>
            <a:r>
              <a:rPr lang="en-US" dirty="0"/>
              <a:t>react and </a:t>
            </a:r>
            <a:r>
              <a:rPr lang="en-US" dirty="0" smtClean="0"/>
              <a:t>make </a:t>
            </a:r>
            <a:r>
              <a:rPr lang="en-US" dirty="0"/>
              <a:t>changes more </a:t>
            </a:r>
            <a:r>
              <a:rPr lang="en-US" dirty="0" smtClean="0"/>
              <a:t>rapidly</a:t>
            </a:r>
          </a:p>
          <a:p>
            <a:r>
              <a:rPr lang="en-US" dirty="0" smtClean="0"/>
              <a:t>Continuous integrations and deployments allow projects to more quickly iterate and deploy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000" dirty="0" smtClean="0">
                <a:solidFill>
                  <a:srgbClr val="FFFF00"/>
                </a:solidFill>
              </a:rPr>
              <a:t>It’s not just about the </a:t>
            </a:r>
            <a:r>
              <a:rPr lang="en-US" sz="2000" dirty="0" smtClean="0">
                <a:solidFill>
                  <a:srgbClr val="FFFF00"/>
                </a:solidFill>
              </a:rPr>
              <a:t>automation.  </a:t>
            </a:r>
            <a:r>
              <a:rPr lang="en-US" sz="2000" dirty="0" smtClean="0">
                <a:solidFill>
                  <a:srgbClr val="FFFF00"/>
                </a:solidFill>
              </a:rPr>
              <a:t>Consider the </a:t>
            </a:r>
            <a:r>
              <a:rPr lang="en-US" sz="2000" dirty="0" smtClean="0">
                <a:solidFill>
                  <a:srgbClr val="FFFF00"/>
                </a:solidFill>
              </a:rPr>
              <a:t>infrastructure to support the processes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73" y="1779687"/>
            <a:ext cx="46425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first rule of any technology used in a business is that automation applied to an efficient operation will magnify the efficiency. </a:t>
            </a:r>
            <a:endParaRPr lang="en-US" sz="2400" b="1" dirty="0" smtClean="0">
              <a:solidFill>
                <a:srgbClr val="FFFF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b="1" dirty="0">
              <a:solidFill>
                <a:srgbClr val="FFFF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400" b="1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second is that automation applied to an inefficient operation will magnify the inefficiency</a:t>
            </a:r>
            <a:r>
              <a:rPr lang="en-US" sz="24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r"/>
            <a:r>
              <a:rPr lang="en-US" sz="2000" b="1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000" b="1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Bill Gates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37" y="621792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Infrastructure considerations.</a:t>
            </a:r>
            <a:endParaRPr lang="en-US" sz="3600" kern="1200" cap="all" dirty="0" smtClean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16" y="1569180"/>
            <a:ext cx="7184160" cy="4423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1800" dirty="0" smtClean="0"/>
              <a:t>Are you highly available?  </a:t>
            </a:r>
          </a:p>
          <a:p>
            <a:pPr lvl="1"/>
            <a:r>
              <a:rPr lang="en-US" sz="1800" dirty="0" smtClean="0"/>
              <a:t>Does your system scale with customer needs?</a:t>
            </a:r>
          </a:p>
          <a:p>
            <a:pPr lvl="1"/>
            <a:r>
              <a:rPr lang="en-US" sz="1800" dirty="0" smtClean="0"/>
              <a:t>Does your system provide the performance required?</a:t>
            </a:r>
          </a:p>
          <a:p>
            <a:pPr lvl="1"/>
            <a:r>
              <a:rPr lang="en-US" sz="1800" dirty="0" smtClean="0"/>
              <a:t>Able to handle the diverse infrastructure needs of the applications?</a:t>
            </a:r>
          </a:p>
          <a:p>
            <a:pPr lvl="1"/>
            <a:r>
              <a:rPr lang="en-US" sz="1800" dirty="0" smtClean="0"/>
              <a:t>Do you know when the system is not meeting these goals?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3200" y="5096256"/>
            <a:ext cx="7007376" cy="1127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Keeping up with the needs of continuous integration without interruption.  Any one of these will be a liability.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30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1" y="2107862"/>
            <a:ext cx="5495543" cy="363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All downtimes should be scripted and minimally invasive</a:t>
            </a:r>
          </a:p>
          <a:p>
            <a:r>
              <a:rPr lang="en-US" dirty="0" smtClean="0"/>
              <a:t>Use metrics to drive and understand calls to actions. </a:t>
            </a:r>
          </a:p>
          <a:p>
            <a:r>
              <a:rPr lang="en-US" dirty="0" smtClean="0"/>
              <a:t>Reactions for all worst case scenarios need to be scripted and rehearsed</a:t>
            </a:r>
          </a:p>
          <a:p>
            <a:r>
              <a:rPr lang="en-US" dirty="0" smtClean="0"/>
              <a:t>Well understood triggers for buying additional capacity, support, improvements and scaling</a:t>
            </a:r>
          </a:p>
          <a:p>
            <a:r>
              <a:rPr lang="en-US" dirty="0" smtClean="0"/>
              <a:t>Clearly defined and responsive support channels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31123"/>
              </p:ext>
            </p:extLst>
          </p:nvPr>
        </p:nvGraphicFramePr>
        <p:xfrm>
          <a:off x="6717791" y="1384301"/>
          <a:ext cx="4565302" cy="4295205"/>
        </p:xfrm>
        <a:graphic>
          <a:graphicData uri="http://schemas.openxmlformats.org/drawingml/2006/table">
            <a:tbl>
              <a:tblPr/>
              <a:tblGrid>
                <a:gridCol w="1842630"/>
                <a:gridCol w="2722672"/>
              </a:tblGrid>
              <a:tr h="568893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</a:rPr>
                        <a:t>If it’s up…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</a:rPr>
                        <a:t>It’s down… per year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1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90%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876</a:t>
                      </a: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 hours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1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95%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438</a:t>
                      </a: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 hours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24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99%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87</a:t>
                      </a: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 hours,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36</a:t>
                      </a: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 minutes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28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99.9%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 hours,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45</a:t>
                      </a: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 minutes,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36</a:t>
                      </a: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 seconds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56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99.99%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52</a:t>
                      </a: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 minutes,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33.6</a:t>
                      </a: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 seconds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48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99.999%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 minutes,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15.36</a:t>
                      </a: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 seconds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226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99.9999%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31.68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 seconds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75493" y="6914634"/>
            <a:ext cx="555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http://blog.monitor.us/2006/10/what-99-uptime-means/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5600" y="1384300"/>
            <a:ext cx="4572000" cy="42672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cloud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3083899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Implementing </a:t>
            </a:r>
            <a:r>
              <a:rPr lang="en-US" sz="2400" dirty="0" err="1" smtClean="0">
                <a:solidFill>
                  <a:srgbClr val="FFFF00"/>
                </a:solidFill>
              </a:rPr>
              <a:t>ElectricCommander</a:t>
            </a:r>
            <a:r>
              <a:rPr lang="en-US" sz="2400" dirty="0" smtClean="0">
                <a:solidFill>
                  <a:srgbClr val="FFFF00"/>
                </a:solidFill>
              </a:rPr>
              <a:t> in our environment, while considering business requirements and infrastructure impacts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8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75493" y="6914634"/>
            <a:ext cx="5700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http://blog.monitor.us/2006/10/what-99-uptime-means/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978667" y="1098612"/>
            <a:ext cx="10071100" cy="5314889"/>
            <a:chOff x="978667" y="1098612"/>
            <a:chExt cx="10071100" cy="5081451"/>
          </a:xfrm>
        </p:grpSpPr>
        <p:sp>
          <p:nvSpPr>
            <p:cNvPr id="52" name="Rectangle 51"/>
            <p:cNvSpPr/>
            <p:nvPr/>
          </p:nvSpPr>
          <p:spPr>
            <a:xfrm>
              <a:off x="978667" y="1125462"/>
              <a:ext cx="10071100" cy="50546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8" name="Picture 8" descr="https://encrypted-tbn1.gstatic.com/images?q=tbn:ANd9GcSHkVwyDcoOi38qqUDTGVm_Y5AWxU_bWt3Xws5DxUaDyPg79ia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533"/>
            <a:stretch/>
          </p:blipFill>
          <p:spPr bwMode="auto">
            <a:xfrm>
              <a:off x="2946881" y="1508081"/>
              <a:ext cx="1054508" cy="757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8996396" y="3165776"/>
              <a:ext cx="1201703" cy="856399"/>
              <a:chOff x="833474" y="3111554"/>
              <a:chExt cx="1072880" cy="1028727"/>
            </a:xfrm>
          </p:grpSpPr>
          <p:pic>
            <p:nvPicPr>
              <p:cNvPr id="10" name="Picture 2" descr="https://cdn1.iconfinder.com/data/icons/database/PNG/512/Database_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011" y="3111554"/>
                <a:ext cx="777339" cy="777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833474" y="3807543"/>
                <a:ext cx="1072880" cy="332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Database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21676" y="3294338"/>
              <a:ext cx="1050822" cy="611485"/>
              <a:chOff x="2357822" y="3489745"/>
              <a:chExt cx="938174" cy="734530"/>
            </a:xfrm>
          </p:grpSpPr>
          <p:pic>
            <p:nvPicPr>
              <p:cNvPr id="13" name="Picture 10" descr="http://png-2.findicons.com/files/icons/977/rrze/720/server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53" b="27241"/>
              <a:stretch/>
            </p:blipFill>
            <p:spPr bwMode="auto">
              <a:xfrm>
                <a:off x="2515903" y="3489745"/>
                <a:ext cx="780093" cy="464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2357822" y="3891537"/>
                <a:ext cx="822517" cy="332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Web Server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6014217" y="3930571"/>
              <a:ext cx="17087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ElectricCommander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 Server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914762" y="3411463"/>
              <a:ext cx="1607737" cy="1670540"/>
              <a:chOff x="7408014" y="3082160"/>
              <a:chExt cx="1435387" cy="192086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408014" y="4684520"/>
                <a:ext cx="1303639" cy="318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Workspaces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736590" y="3082160"/>
                <a:ext cx="1106811" cy="1305662"/>
                <a:chOff x="6959350" y="3045948"/>
                <a:chExt cx="1106811" cy="1305662"/>
              </a:xfrm>
            </p:grpSpPr>
            <p:pic>
              <p:nvPicPr>
                <p:cNvPr id="21" name="Picture 4" descr="https://encrypted-tbn1.gstatic.com/images?q=tbn:ANd9GcSxVPRA3hhG604CFkFj4I7UAUm0Imq8ACJ5tInp_-dg3_z6BHX6iQ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5846"/>
                <a:stretch/>
              </p:blipFill>
              <p:spPr bwMode="auto">
                <a:xfrm>
                  <a:off x="6959350" y="3045948"/>
                  <a:ext cx="646489" cy="8532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4" descr="https://encrypted-tbn1.gstatic.com/images?q=tbn:ANd9GcSxVPRA3hhG604CFkFj4I7UAUm0Imq8ACJ5tInp_-dg3_z6BHX6iQ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5846"/>
                <a:stretch/>
              </p:blipFill>
              <p:spPr bwMode="auto">
                <a:xfrm>
                  <a:off x="7114872" y="3193593"/>
                  <a:ext cx="646489" cy="8532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4" descr="https://encrypted-tbn1.gstatic.com/images?q=tbn:ANd9GcSxVPRA3hhG604CFkFj4I7UAUm0Imq8ACJ5tInp_-dg3_z6BHX6iQ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5846"/>
                <a:stretch/>
              </p:blipFill>
              <p:spPr bwMode="auto">
                <a:xfrm>
                  <a:off x="7267272" y="3345993"/>
                  <a:ext cx="646489" cy="8532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4" descr="https://encrypted-tbn1.gstatic.com/images?q=tbn:ANd9GcSxVPRA3hhG604CFkFj4I7UAUm0Imq8ACJ5tInp_-dg3_z6BHX6iQ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5846"/>
                <a:stretch/>
              </p:blipFill>
              <p:spPr bwMode="auto">
                <a:xfrm>
                  <a:off x="7419672" y="3498393"/>
                  <a:ext cx="646489" cy="8532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5" name="Elbow Connector 24"/>
            <p:cNvCxnSpPr>
              <a:stCxn id="24" idx="3"/>
              <a:endCxn id="14" idx="2"/>
            </p:cNvCxnSpPr>
            <p:nvPr/>
          </p:nvCxnSpPr>
          <p:spPr>
            <a:xfrm flipV="1">
              <a:off x="3522499" y="3905823"/>
              <a:ext cx="1159816" cy="27013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3" idx="3"/>
            </p:cNvCxnSpPr>
            <p:nvPr/>
          </p:nvCxnSpPr>
          <p:spPr>
            <a:xfrm>
              <a:off x="5272500" y="3487883"/>
              <a:ext cx="705976" cy="78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2"/>
              <a:endCxn id="29" idx="0"/>
            </p:cNvCxnSpPr>
            <p:nvPr/>
          </p:nvCxnSpPr>
          <p:spPr>
            <a:xfrm>
              <a:off x="6868591" y="4392236"/>
              <a:ext cx="6514" cy="2747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394333" y="4666983"/>
              <a:ext cx="4961544" cy="932704"/>
              <a:chOff x="4157227" y="5524123"/>
              <a:chExt cx="4429664" cy="11203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157227" y="5524123"/>
                <a:ext cx="4429664" cy="10646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268711" y="5640147"/>
                <a:ext cx="4225930" cy="1004362"/>
                <a:chOff x="3012209" y="5259210"/>
                <a:chExt cx="4225930" cy="1004362"/>
              </a:xfrm>
            </p:grpSpPr>
            <p:pic>
              <p:nvPicPr>
                <p:cNvPr id="31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2209" y="5259210"/>
                  <a:ext cx="650723" cy="650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5681" y="5259210"/>
                  <a:ext cx="650723" cy="650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87416" y="5259210"/>
                  <a:ext cx="650723" cy="650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08077" y="5259210"/>
                  <a:ext cx="650723" cy="650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03945" y="5259210"/>
                  <a:ext cx="650723" cy="650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99813" y="5259210"/>
                  <a:ext cx="650723" cy="650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6" descr="https://encrypted-tbn2.gstatic.com/images?q=tbn:ANd9GcSEPR0gTjLx_UTMfFrCqjZf8T1FcaM00Qkuapl3d-slV5h_TyWuDQ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1549" y="5259210"/>
                  <a:ext cx="650723" cy="650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3918592" y="5930834"/>
                  <a:ext cx="3021788" cy="3327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Agents</a:t>
                  </a:r>
                  <a:endParaRPr lang="en-US" sz="120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39" name="Elbow Connector 38"/>
            <p:cNvCxnSpPr>
              <a:stCxn id="10" idx="1"/>
            </p:cNvCxnSpPr>
            <p:nvPr/>
          </p:nvCxnSpPr>
          <p:spPr>
            <a:xfrm rot="10800000">
              <a:off x="7677736" y="3488666"/>
              <a:ext cx="1534315" cy="670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" name="Picture 8" descr="https://encrypted-tbn1.gstatic.com/images?q=tbn:ANd9GcSHkVwyDcoOi38qqUDTGVm_Y5AWxU_bWt3Xws5DxUaDyPg79ia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533"/>
            <a:stretch/>
          </p:blipFill>
          <p:spPr bwMode="auto">
            <a:xfrm>
              <a:off x="6293739" y="1716184"/>
              <a:ext cx="1054508" cy="757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783020" y="1633227"/>
              <a:ext cx="120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User on a web browser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78476" y="1320800"/>
              <a:ext cx="1473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API</a:t>
              </a:r>
            </a:p>
            <a:p>
              <a:pPr algn="ctr"/>
              <a:r>
                <a:rPr lang="en-US" sz="12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Ectool</a:t>
              </a:r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 &amp; </a:t>
              </a:r>
              <a:r>
                <a:rPr lang="en-US" sz="12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Ec-perl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43" name="Elbow Connector 42"/>
            <p:cNvCxnSpPr>
              <a:stCxn id="40" idx="2"/>
            </p:cNvCxnSpPr>
            <p:nvPr/>
          </p:nvCxnSpPr>
          <p:spPr>
            <a:xfrm rot="16200000" flipH="1">
              <a:off x="6632756" y="2661837"/>
              <a:ext cx="383586" cy="71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8" idx="3"/>
              <a:endCxn id="13" idx="0"/>
            </p:cNvCxnSpPr>
            <p:nvPr/>
          </p:nvCxnSpPr>
          <p:spPr>
            <a:xfrm>
              <a:off x="4001389" y="1886789"/>
              <a:ext cx="834231" cy="14075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4" idx="3"/>
              <a:endCxn id="29" idx="1"/>
            </p:cNvCxnSpPr>
            <p:nvPr/>
          </p:nvCxnSpPr>
          <p:spPr>
            <a:xfrm>
              <a:off x="3522499" y="4175957"/>
              <a:ext cx="871834" cy="93417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9427705" y="3419658"/>
              <a:ext cx="1072880" cy="798991"/>
              <a:chOff x="833475" y="3111554"/>
              <a:chExt cx="1072880" cy="1065321"/>
            </a:xfrm>
          </p:grpSpPr>
          <p:pic>
            <p:nvPicPr>
              <p:cNvPr id="48" name="Picture 2" descr="https://cdn1.iconfinder.com/data/icons/database/PNG/512/Database_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011" y="3111554"/>
                <a:ext cx="777339" cy="777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833475" y="3807543"/>
                <a:ext cx="107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Database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50" name="Picture 6" descr="https://encrypted-tbn2.gstatic.com/images?q=tbn:ANd9GcSEPR0gTjLx_UTMfFrCqjZf8T1FcaM00Qkuapl3d-slV5h_TyWuDQ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314" y="3204296"/>
              <a:ext cx="811469" cy="608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https://encrypted-tbn2.gstatic.com/images?q=tbn:ANd9GcSEPR0gTjLx_UTMfFrCqjZf8T1FcaM00Qkuapl3d-slV5h_TyWuDQ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214" y="3044558"/>
              <a:ext cx="881577" cy="66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9241361" y="4095469"/>
              <a:ext cx="1213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Oracle RAC</a:t>
              </a:r>
            </a:p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3 VIP Services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93301" y="2584866"/>
              <a:ext cx="930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Red Hat</a:t>
              </a:r>
            </a:p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Clustering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27492" y="2953415"/>
              <a:ext cx="906145" cy="294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SiteScope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722965" y="5527924"/>
              <a:ext cx="214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Scripted Upgrades/Deploy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18112" y="3724964"/>
              <a:ext cx="2863541" cy="44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Software in Controlled Read Only Spaces</a:t>
              </a:r>
            </a:p>
            <a:p>
              <a:endParaRPr 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7553292" y="2362200"/>
              <a:ext cx="1572565" cy="898992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420255" y="2034910"/>
              <a:ext cx="2125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Log Monitoring and Alerts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16096" y="1098612"/>
              <a:ext cx="252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Custom Packaged Perl 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50305" y="1317017"/>
              <a:ext cx="1925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Custom ENV for </a:t>
              </a:r>
              <a:r>
                <a:rPr lang="en-US" sz="12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ec-perl</a:t>
              </a:r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environment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8701" y="4562973"/>
              <a:ext cx="2128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Disk Usage Quotas/Alerts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673101" y="141768"/>
            <a:ext cx="10131425" cy="1456267"/>
          </a:xfrm>
        </p:spPr>
        <p:txBody>
          <a:bodyPr/>
          <a:lstStyle/>
          <a:p>
            <a:r>
              <a:rPr lang="en-US" dirty="0" smtClean="0"/>
              <a:t>IMPLEMENTATION.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74135" y="3178727"/>
            <a:ext cx="286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Security Updates</a:t>
            </a:r>
          </a:p>
          <a:p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1271" y="5900968"/>
            <a:ext cx="312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Dev/Stage/Prod Environments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title2.pptx" id="{453840BD-3BFB-4F5A-9E53-A92418177D62}" vid="{CC85FA32-56F0-444A-93DB-CDABF849B46F}"/>
    </a:ext>
  </a:extLst>
</a:theme>
</file>

<file path=ppt/theme/theme3.xml><?xml version="1.0" encoding="utf-8"?>
<a:theme xmlns:a="http://schemas.openxmlformats.org/drawingml/2006/main" name="1_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title2.pptx" id="{453840BD-3BFB-4F5A-9E53-A92418177D62}" vid="{CC85FA32-56F0-444A-93DB-CDABF849B46F}"/>
    </a:ext>
  </a:extLst>
</a:theme>
</file>

<file path=ppt/theme/theme4.xml><?xml version="1.0" encoding="utf-8"?>
<a:theme xmlns:a="http://schemas.openxmlformats.org/drawingml/2006/main" name="2_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title2.pptx" id="{453840BD-3BFB-4F5A-9E53-A92418177D62}" vid="{CC85FA32-56F0-444A-93DB-CDABF849B46F}"/>
    </a:ext>
  </a:extLst>
</a:theme>
</file>

<file path=ppt/theme/theme5.xml><?xml version="1.0" encoding="utf-8"?>
<a:theme xmlns:a="http://schemas.openxmlformats.org/drawingml/2006/main" name="3_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title2.pptx" id="{453840BD-3BFB-4F5A-9E53-A92418177D62}" vid="{CC85FA32-56F0-444A-93DB-CDABF849B46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5403</TotalTime>
  <Words>1144</Words>
  <Application>Microsoft Office PowerPoint</Application>
  <PresentationFormat>Custom</PresentationFormat>
  <Paragraphs>218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Celestial</vt:lpstr>
      <vt:lpstr>Electric Cloud - Master Template</vt:lpstr>
      <vt:lpstr>1_Electric Cloud - Master Template</vt:lpstr>
      <vt:lpstr>2_Electric Cloud - Master Template</vt:lpstr>
      <vt:lpstr>3_Electric Cloud - Master Template</vt:lpstr>
      <vt:lpstr>MINDFUL Planning:   Deploying A ROBUST Electric Commander production system</vt:lpstr>
      <vt:lpstr>Introduction</vt:lpstr>
      <vt:lpstr>Agenda</vt:lpstr>
      <vt:lpstr>Business requirements</vt:lpstr>
      <vt:lpstr>Infrastructure ImpactS. </vt:lpstr>
      <vt:lpstr>Infrastructure considerations. </vt:lpstr>
      <vt:lpstr>Planning.</vt:lpstr>
      <vt:lpstr>Electric cloud infrastructure</vt:lpstr>
      <vt:lpstr>IMPLEMENTATION. </vt:lpstr>
      <vt:lpstr>Implementation (cont’D)</vt:lpstr>
      <vt:lpstr>ENTERPRISE READY.</vt:lpstr>
      <vt:lpstr>METRIC DRIVEN APPROACH. </vt:lpstr>
      <vt:lpstr>Aligning the goals</vt:lpstr>
      <vt:lpstr>Aligning the Goals</vt:lpstr>
      <vt:lpstr>Clustering Architecture</vt:lpstr>
      <vt:lpstr>Aligning the Goals</vt:lpstr>
      <vt:lpstr>ElectricCommander Metrics</vt:lpstr>
      <vt:lpstr>Continuous Improvements.</vt:lpstr>
      <vt:lpstr>Continuous Improvements.</vt:lpstr>
      <vt:lpstr>Discussion</vt:lpstr>
    </vt:vector>
  </TitlesOfParts>
  <Company>Qualcomm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Herring Hayashi, Kathy</dc:creator>
  <cp:lastModifiedBy>Avantika Mathur</cp:lastModifiedBy>
  <cp:revision>57</cp:revision>
  <dcterms:created xsi:type="dcterms:W3CDTF">2014-09-27T12:43:17Z</dcterms:created>
  <dcterms:modified xsi:type="dcterms:W3CDTF">2014-10-23T00:25:14Z</dcterms:modified>
</cp:coreProperties>
</file>