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07" r:id="rId2"/>
    <p:sldId id="748" r:id="rId3"/>
    <p:sldId id="761" r:id="rId4"/>
    <p:sldId id="762" r:id="rId5"/>
    <p:sldId id="756" r:id="rId6"/>
    <p:sldId id="785" r:id="rId7"/>
    <p:sldId id="757" r:id="rId8"/>
    <p:sldId id="819" r:id="rId9"/>
    <p:sldId id="822" r:id="rId10"/>
    <p:sldId id="758" r:id="rId11"/>
    <p:sldId id="759" r:id="rId12"/>
    <p:sldId id="760" r:id="rId13"/>
    <p:sldId id="807" r:id="rId14"/>
    <p:sldId id="828" r:id="rId15"/>
    <p:sldId id="776" r:id="rId16"/>
    <p:sldId id="777" r:id="rId17"/>
    <p:sldId id="804" r:id="rId18"/>
    <p:sldId id="779" r:id="rId19"/>
    <p:sldId id="787" r:id="rId20"/>
    <p:sldId id="802" r:id="rId21"/>
    <p:sldId id="788" r:id="rId22"/>
    <p:sldId id="780" r:id="rId23"/>
    <p:sldId id="789" r:id="rId24"/>
    <p:sldId id="792" r:id="rId25"/>
    <p:sldId id="793" r:id="rId26"/>
    <p:sldId id="794" r:id="rId27"/>
    <p:sldId id="795" r:id="rId28"/>
    <p:sldId id="796" r:id="rId29"/>
    <p:sldId id="797" r:id="rId30"/>
    <p:sldId id="798" r:id="rId31"/>
    <p:sldId id="799" r:id="rId32"/>
    <p:sldId id="783" r:id="rId33"/>
    <p:sldId id="803" r:id="rId34"/>
    <p:sldId id="829" r:id="rId35"/>
    <p:sldId id="769" r:id="rId36"/>
    <p:sldId id="773" r:id="rId37"/>
    <p:sldId id="774" r:id="rId38"/>
    <p:sldId id="775" r:id="rId39"/>
    <p:sldId id="770" r:id="rId40"/>
    <p:sldId id="764" r:id="rId41"/>
    <p:sldId id="765" r:id="rId42"/>
    <p:sldId id="768" r:id="rId43"/>
    <p:sldId id="771" r:id="rId44"/>
    <p:sldId id="815" r:id="rId45"/>
    <p:sldId id="820" r:id="rId46"/>
    <p:sldId id="835" r:id="rId47"/>
    <p:sldId id="823" r:id="rId48"/>
    <p:sldId id="824" r:id="rId49"/>
    <p:sldId id="834" r:id="rId50"/>
    <p:sldId id="816" r:id="rId51"/>
    <p:sldId id="811" r:id="rId52"/>
    <p:sldId id="812" r:id="rId53"/>
    <p:sldId id="813" r:id="rId54"/>
    <p:sldId id="827" r:id="rId55"/>
    <p:sldId id="784" r:id="rId56"/>
    <p:sldId id="833" r:id="rId57"/>
    <p:sldId id="814" r:id="rId58"/>
    <p:sldId id="751" r:id="rId59"/>
    <p:sldId id="750" r:id="rId60"/>
  </p:sldIdLst>
  <p:sldSz cx="9144000" cy="6858000" type="screen4x3"/>
  <p:notesSz cx="9942513" cy="6810375"/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0" userDrawn="1">
          <p15:clr>
            <a:srgbClr val="A4A3A4"/>
          </p15:clr>
        </p15:guide>
        <p15:guide id="2" orient="horz" pos="974" userDrawn="1">
          <p15:clr>
            <a:srgbClr val="A4A3A4"/>
          </p15:clr>
        </p15:guide>
        <p15:guide id="3" orient="horz" pos="752" userDrawn="1">
          <p15:clr>
            <a:srgbClr val="A4A3A4"/>
          </p15:clr>
        </p15:guide>
        <p15:guide id="4" orient="horz" pos="3134" userDrawn="1">
          <p15:clr>
            <a:srgbClr val="A4A3A4"/>
          </p15:clr>
        </p15:guide>
        <p15:guide id="5" orient="horz" pos="2878" userDrawn="1">
          <p15:clr>
            <a:srgbClr val="A4A3A4"/>
          </p15:clr>
        </p15:guide>
        <p15:guide id="6" orient="horz" pos="1977" userDrawn="1">
          <p15:clr>
            <a:srgbClr val="A4A3A4"/>
          </p15:clr>
        </p15:guide>
        <p15:guide id="7" orient="horz" pos="1875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  <p15:guide id="10" pos="1497" userDrawn="1">
          <p15:clr>
            <a:srgbClr val="A4A3A4"/>
          </p15:clr>
        </p15:guide>
        <p15:guide id="11" pos="1633" userDrawn="1">
          <p15:clr>
            <a:srgbClr val="A4A3A4"/>
          </p15:clr>
        </p15:guide>
        <p15:guide id="12" pos="2812" userDrawn="1">
          <p15:clr>
            <a:srgbClr val="A4A3A4"/>
          </p15:clr>
        </p15:guide>
        <p15:guide id="13" pos="2948" userDrawn="1">
          <p15:clr>
            <a:srgbClr val="A4A3A4"/>
          </p15:clr>
        </p15:guide>
        <p15:guide id="14" pos="4127" userDrawn="1">
          <p15:clr>
            <a:srgbClr val="A4A3A4"/>
          </p15:clr>
        </p15:guide>
        <p15:guide id="15" pos="42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91">
          <p15:clr>
            <a:srgbClr val="A4A3A4"/>
          </p15:clr>
        </p15:guide>
        <p15:guide id="2" orient="horz" pos="535">
          <p15:clr>
            <a:srgbClr val="A4A3A4"/>
          </p15:clr>
        </p15:guide>
        <p15:guide id="3" orient="horz" pos="3925">
          <p15:clr>
            <a:srgbClr val="A4A3A4"/>
          </p15:clr>
        </p15:guide>
        <p15:guide id="4" pos="3698">
          <p15:clr>
            <a:srgbClr val="A4A3A4"/>
          </p15:clr>
        </p15:guide>
        <p15:guide id="5" pos="3947">
          <p15:clr>
            <a:srgbClr val="A4A3A4"/>
          </p15:clr>
        </p15:guide>
        <p15:guide id="6" pos="6017">
          <p15:clr>
            <a:srgbClr val="A4A3A4"/>
          </p15:clr>
        </p15:guide>
        <p15:guide id="7" pos="29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neth McKnight" initials="KJM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E7"/>
    <a:srgbClr val="F3F3FF"/>
    <a:srgbClr val="DEDEDE"/>
    <a:srgbClr val="666666"/>
    <a:srgbClr val="48484A"/>
    <a:srgbClr val="333333"/>
    <a:srgbClr val="1BC4B8"/>
    <a:srgbClr val="FF7E00"/>
    <a:srgbClr val="90CFEE"/>
    <a:srgbClr val="F66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750" autoAdjust="0"/>
    <p:restoredTop sz="90586" autoAdjust="0"/>
  </p:normalViewPr>
  <p:slideViewPr>
    <p:cSldViewPr snapToObjects="1" showGuides="1">
      <p:cViewPr varScale="1">
        <p:scale>
          <a:sx n="74" d="100"/>
          <a:sy n="74" d="100"/>
        </p:scale>
        <p:origin x="-1020" y="-90"/>
      </p:cViewPr>
      <p:guideLst>
        <p:guide orient="horz" pos="640"/>
        <p:guide orient="horz" pos="1299"/>
        <p:guide orient="horz" pos="1003"/>
        <p:guide orient="horz" pos="4179"/>
        <p:guide orient="horz" pos="3837"/>
        <p:guide orient="horz" pos="2636"/>
        <p:guide orient="horz" pos="2500"/>
        <p:guide pos="317"/>
        <p:guide pos="5443"/>
        <p:guide pos="1497"/>
        <p:guide pos="1633"/>
        <p:guide pos="2812"/>
        <p:guide pos="2948"/>
        <p:guide pos="4127"/>
        <p:guide pos="4263"/>
      </p:guideLst>
    </p:cSldViewPr>
  </p:slideViewPr>
  <p:outlineViewPr>
    <p:cViewPr>
      <p:scale>
        <a:sx n="33" d="100"/>
        <a:sy n="33" d="100"/>
      </p:scale>
      <p:origin x="0" y="152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notesViewPr>
    <p:cSldViewPr snapToObjects="1" showGuides="1">
      <p:cViewPr>
        <p:scale>
          <a:sx n="170" d="100"/>
          <a:sy n="170" d="100"/>
        </p:scale>
        <p:origin x="-80" y="-80"/>
      </p:cViewPr>
      <p:guideLst>
        <p:guide orient="horz" pos="3091"/>
        <p:guide orient="horz" pos="535"/>
        <p:guide orient="horz" pos="3925"/>
        <p:guide pos="3698"/>
        <p:guide pos="3947"/>
        <p:guide pos="6017"/>
        <p:guide pos="2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e\repor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Multi-kernel Build Time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Sheet2!$B$4</c:f>
              <c:strCache>
                <c:ptCount val="1"/>
                <c:pt idx="0">
                  <c:v>Time  - K</c:v>
                </c:pt>
              </c:strCache>
            </c:strRef>
          </c:tx>
          <c:cat>
            <c:numRef>
              <c:f>Sheet2!$A$5:$A$19</c:f>
              <c:numCache>
                <c:formatCode>General</c:formatCode>
                <c:ptCount val="15"/>
                <c:pt idx="0">
                  <c:v>20</c:v>
                </c:pt>
                <c:pt idx="1">
                  <c:v>22</c:v>
                </c:pt>
                <c:pt idx="2">
                  <c:v>24</c:v>
                </c:pt>
                <c:pt idx="3">
                  <c:v>26</c:v>
                </c:pt>
                <c:pt idx="4">
                  <c:v>28</c:v>
                </c:pt>
                <c:pt idx="5">
                  <c:v>30</c:v>
                </c:pt>
                <c:pt idx="6">
                  <c:v>32</c:v>
                </c:pt>
                <c:pt idx="7">
                  <c:v>34</c:v>
                </c:pt>
                <c:pt idx="8">
                  <c:v>36</c:v>
                </c:pt>
                <c:pt idx="9">
                  <c:v>38</c:v>
                </c:pt>
                <c:pt idx="10">
                  <c:v>40</c:v>
                </c:pt>
                <c:pt idx="11">
                  <c:v>42</c:v>
                </c:pt>
                <c:pt idx="12">
                  <c:v>44</c:v>
                </c:pt>
                <c:pt idx="13">
                  <c:v>46</c:v>
                </c:pt>
                <c:pt idx="14">
                  <c:v>48</c:v>
                </c:pt>
              </c:numCache>
            </c:numRef>
          </c:cat>
          <c:val>
            <c:numRef>
              <c:f>Sheet2!$B$5:$B$19</c:f>
              <c:numCache>
                <c:formatCode>General</c:formatCode>
                <c:ptCount val="15"/>
                <c:pt idx="0">
                  <c:v>1233</c:v>
                </c:pt>
                <c:pt idx="1">
                  <c:v>1126</c:v>
                </c:pt>
                <c:pt idx="2">
                  <c:v>1096</c:v>
                </c:pt>
                <c:pt idx="3">
                  <c:v>1111</c:v>
                </c:pt>
                <c:pt idx="4">
                  <c:v>1104</c:v>
                </c:pt>
                <c:pt idx="5">
                  <c:v>1082</c:v>
                </c:pt>
                <c:pt idx="6">
                  <c:v>1088</c:v>
                </c:pt>
                <c:pt idx="7">
                  <c:v>1111</c:v>
                </c:pt>
                <c:pt idx="8">
                  <c:v>1100</c:v>
                </c:pt>
                <c:pt idx="9">
                  <c:v>1141</c:v>
                </c:pt>
                <c:pt idx="10">
                  <c:v>1197</c:v>
                </c:pt>
                <c:pt idx="11">
                  <c:v>1203</c:v>
                </c:pt>
                <c:pt idx="12">
                  <c:v>1203</c:v>
                </c:pt>
                <c:pt idx="13">
                  <c:v>1228</c:v>
                </c:pt>
                <c:pt idx="14">
                  <c:v>1254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924288"/>
        <c:axId val="84925824"/>
      </c:lineChart>
      <c:catAx>
        <c:axId val="84924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84925824"/>
        <c:crosses val="autoZero"/>
        <c:auto val="1"/>
        <c:lblAlgn val="ctr"/>
        <c:lblOffset val="100"/>
        <c:noMultiLvlLbl val="0"/>
      </c:catAx>
      <c:valAx>
        <c:axId val="84925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8492428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Multi-kernel Build Time</a:t>
            </a:r>
            <a:br>
              <a:rPr lang="en-US" dirty="0"/>
            </a:br>
            <a:r>
              <a:rPr lang="en-US" dirty="0"/>
              <a:t>Longest</a:t>
            </a:r>
            <a:r>
              <a:rPr lang="en-US" baseline="0" dirty="0"/>
              <a:t> Serial Chain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Sheet2!$C$4</c:f>
              <c:strCache>
                <c:ptCount val="1"/>
                <c:pt idx="0">
                  <c:v>LSC - K</c:v>
                </c:pt>
              </c:strCache>
            </c:strRef>
          </c:tx>
          <c:cat>
            <c:numRef>
              <c:f>Sheet2!$A$5:$A$19</c:f>
              <c:numCache>
                <c:formatCode>General</c:formatCode>
                <c:ptCount val="15"/>
                <c:pt idx="0">
                  <c:v>20</c:v>
                </c:pt>
                <c:pt idx="1">
                  <c:v>22</c:v>
                </c:pt>
                <c:pt idx="2">
                  <c:v>24</c:v>
                </c:pt>
                <c:pt idx="3">
                  <c:v>26</c:v>
                </c:pt>
                <c:pt idx="4">
                  <c:v>28</c:v>
                </c:pt>
                <c:pt idx="5">
                  <c:v>30</c:v>
                </c:pt>
                <c:pt idx="6">
                  <c:v>32</c:v>
                </c:pt>
                <c:pt idx="7">
                  <c:v>34</c:v>
                </c:pt>
                <c:pt idx="8">
                  <c:v>36</c:v>
                </c:pt>
                <c:pt idx="9">
                  <c:v>38</c:v>
                </c:pt>
                <c:pt idx="10">
                  <c:v>40</c:v>
                </c:pt>
                <c:pt idx="11">
                  <c:v>42</c:v>
                </c:pt>
                <c:pt idx="12">
                  <c:v>44</c:v>
                </c:pt>
                <c:pt idx="13">
                  <c:v>46</c:v>
                </c:pt>
                <c:pt idx="14">
                  <c:v>48</c:v>
                </c:pt>
              </c:numCache>
            </c:numRef>
          </c:cat>
          <c:val>
            <c:numRef>
              <c:f>Sheet2!$C$5:$C$19</c:f>
              <c:numCache>
                <c:formatCode>General</c:formatCode>
                <c:ptCount val="15"/>
                <c:pt idx="0">
                  <c:v>201</c:v>
                </c:pt>
                <c:pt idx="1">
                  <c:v>231</c:v>
                </c:pt>
                <c:pt idx="2">
                  <c:v>245</c:v>
                </c:pt>
                <c:pt idx="3">
                  <c:v>251</c:v>
                </c:pt>
                <c:pt idx="4">
                  <c:v>257</c:v>
                </c:pt>
                <c:pt idx="5">
                  <c:v>243</c:v>
                </c:pt>
                <c:pt idx="6">
                  <c:v>273</c:v>
                </c:pt>
                <c:pt idx="7">
                  <c:v>265</c:v>
                </c:pt>
                <c:pt idx="8">
                  <c:v>274</c:v>
                </c:pt>
                <c:pt idx="9">
                  <c:v>261</c:v>
                </c:pt>
                <c:pt idx="10">
                  <c:v>270</c:v>
                </c:pt>
                <c:pt idx="11">
                  <c:v>243</c:v>
                </c:pt>
                <c:pt idx="12">
                  <c:v>262</c:v>
                </c:pt>
                <c:pt idx="13">
                  <c:v>263</c:v>
                </c:pt>
                <c:pt idx="14">
                  <c:v>255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713408"/>
        <c:axId val="37714944"/>
      </c:lineChart>
      <c:catAx>
        <c:axId val="37713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7714944"/>
        <c:crosses val="autoZero"/>
        <c:auto val="1"/>
        <c:lblAlgn val="ctr"/>
        <c:lblOffset val="100"/>
        <c:noMultiLvlLbl val="0"/>
      </c:catAx>
      <c:valAx>
        <c:axId val="37714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77134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Sheet1!$B$7:$B$103</c:f>
              <c:numCache>
                <c:formatCode>General</c:formatCode>
                <c:ptCount val="97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  <c:pt idx="81">
                  <c:v>20.25</c:v>
                </c:pt>
                <c:pt idx="82">
                  <c:v>20.5</c:v>
                </c:pt>
                <c:pt idx="83">
                  <c:v>20.75</c:v>
                </c:pt>
                <c:pt idx="84">
                  <c:v>21</c:v>
                </c:pt>
                <c:pt idx="85">
                  <c:v>21.25</c:v>
                </c:pt>
                <c:pt idx="86">
                  <c:v>21.5</c:v>
                </c:pt>
                <c:pt idx="87">
                  <c:v>21.75</c:v>
                </c:pt>
                <c:pt idx="88">
                  <c:v>22</c:v>
                </c:pt>
                <c:pt idx="89">
                  <c:v>22.25</c:v>
                </c:pt>
                <c:pt idx="90">
                  <c:v>22.5</c:v>
                </c:pt>
                <c:pt idx="91">
                  <c:v>22.75</c:v>
                </c:pt>
                <c:pt idx="92">
                  <c:v>23</c:v>
                </c:pt>
                <c:pt idx="93">
                  <c:v>23.25</c:v>
                </c:pt>
                <c:pt idx="94">
                  <c:v>23.5</c:v>
                </c:pt>
                <c:pt idx="95">
                  <c:v>23.75</c:v>
                </c:pt>
                <c:pt idx="96">
                  <c:v>24</c:v>
                </c:pt>
              </c:numCache>
            </c:numRef>
          </c:xVal>
          <c:yVal>
            <c:numRef>
              <c:f>Sheet1!$C$7:$C$103</c:f>
              <c:numCache>
                <c:formatCode>General</c:formatCode>
                <c:ptCount val="97"/>
                <c:pt idx="0">
                  <c:v>10</c:v>
                </c:pt>
                <c:pt idx="1">
                  <c:v>12</c:v>
                </c:pt>
                <c:pt idx="2">
                  <c:v>13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12</c:v>
                </c:pt>
                <c:pt idx="7">
                  <c:v>11</c:v>
                </c:pt>
                <c:pt idx="8">
                  <c:v>15</c:v>
                </c:pt>
                <c:pt idx="9">
                  <c:v>13</c:v>
                </c:pt>
                <c:pt idx="10">
                  <c:v>11</c:v>
                </c:pt>
                <c:pt idx="11">
                  <c:v>13</c:v>
                </c:pt>
                <c:pt idx="12">
                  <c:v>12</c:v>
                </c:pt>
                <c:pt idx="13">
                  <c:v>15</c:v>
                </c:pt>
                <c:pt idx="14">
                  <c:v>16</c:v>
                </c:pt>
                <c:pt idx="15">
                  <c:v>18</c:v>
                </c:pt>
                <c:pt idx="16">
                  <c:v>20</c:v>
                </c:pt>
                <c:pt idx="17">
                  <c:v>18</c:v>
                </c:pt>
                <c:pt idx="18">
                  <c:v>16</c:v>
                </c:pt>
                <c:pt idx="19">
                  <c:v>22</c:v>
                </c:pt>
                <c:pt idx="20">
                  <c:v>23</c:v>
                </c:pt>
                <c:pt idx="21">
                  <c:v>28</c:v>
                </c:pt>
                <c:pt idx="22">
                  <c:v>35</c:v>
                </c:pt>
                <c:pt idx="23">
                  <c:v>45</c:v>
                </c:pt>
                <c:pt idx="24">
                  <c:v>50</c:v>
                </c:pt>
                <c:pt idx="25">
                  <c:v>60</c:v>
                </c:pt>
                <c:pt idx="26">
                  <c:v>80</c:v>
                </c:pt>
                <c:pt idx="27">
                  <c:v>82</c:v>
                </c:pt>
                <c:pt idx="28">
                  <c:v>75</c:v>
                </c:pt>
                <c:pt idx="29">
                  <c:v>65</c:v>
                </c:pt>
                <c:pt idx="30">
                  <c:v>44</c:v>
                </c:pt>
                <c:pt idx="31">
                  <c:v>35</c:v>
                </c:pt>
                <c:pt idx="32">
                  <c:v>34</c:v>
                </c:pt>
                <c:pt idx="33">
                  <c:v>28</c:v>
                </c:pt>
                <c:pt idx="34">
                  <c:v>25</c:v>
                </c:pt>
                <c:pt idx="35">
                  <c:v>24</c:v>
                </c:pt>
                <c:pt idx="36">
                  <c:v>25</c:v>
                </c:pt>
                <c:pt idx="37">
                  <c:v>30</c:v>
                </c:pt>
                <c:pt idx="38">
                  <c:v>27</c:v>
                </c:pt>
                <c:pt idx="39">
                  <c:v>29</c:v>
                </c:pt>
                <c:pt idx="40">
                  <c:v>26</c:v>
                </c:pt>
                <c:pt idx="41">
                  <c:v>20</c:v>
                </c:pt>
                <c:pt idx="42">
                  <c:v>15</c:v>
                </c:pt>
                <c:pt idx="43">
                  <c:v>17</c:v>
                </c:pt>
                <c:pt idx="44">
                  <c:v>19</c:v>
                </c:pt>
                <c:pt idx="45">
                  <c:v>20</c:v>
                </c:pt>
                <c:pt idx="46">
                  <c:v>24</c:v>
                </c:pt>
                <c:pt idx="47">
                  <c:v>27</c:v>
                </c:pt>
                <c:pt idx="48">
                  <c:v>22</c:v>
                </c:pt>
                <c:pt idx="49">
                  <c:v>20</c:v>
                </c:pt>
                <c:pt idx="50">
                  <c:v>27</c:v>
                </c:pt>
                <c:pt idx="51">
                  <c:v>33</c:v>
                </c:pt>
                <c:pt idx="52">
                  <c:v>38</c:v>
                </c:pt>
                <c:pt idx="53">
                  <c:v>50</c:v>
                </c:pt>
                <c:pt idx="54">
                  <c:v>55</c:v>
                </c:pt>
                <c:pt idx="55">
                  <c:v>65</c:v>
                </c:pt>
                <c:pt idx="56">
                  <c:v>66</c:v>
                </c:pt>
                <c:pt idx="57">
                  <c:v>59</c:v>
                </c:pt>
                <c:pt idx="58">
                  <c:v>60</c:v>
                </c:pt>
                <c:pt idx="59">
                  <c:v>67</c:v>
                </c:pt>
                <c:pt idx="60">
                  <c:v>62</c:v>
                </c:pt>
                <c:pt idx="61">
                  <c:v>63</c:v>
                </c:pt>
                <c:pt idx="62">
                  <c:v>62</c:v>
                </c:pt>
                <c:pt idx="63">
                  <c:v>55</c:v>
                </c:pt>
                <c:pt idx="64">
                  <c:v>52</c:v>
                </c:pt>
                <c:pt idx="65">
                  <c:v>45</c:v>
                </c:pt>
                <c:pt idx="66">
                  <c:v>42</c:v>
                </c:pt>
                <c:pt idx="67">
                  <c:v>35</c:v>
                </c:pt>
                <c:pt idx="68">
                  <c:v>33</c:v>
                </c:pt>
                <c:pt idx="69">
                  <c:v>29</c:v>
                </c:pt>
                <c:pt idx="70">
                  <c:v>22</c:v>
                </c:pt>
                <c:pt idx="71">
                  <c:v>20</c:v>
                </c:pt>
                <c:pt idx="72">
                  <c:v>25</c:v>
                </c:pt>
                <c:pt idx="73">
                  <c:v>27</c:v>
                </c:pt>
                <c:pt idx="74">
                  <c:v>20</c:v>
                </c:pt>
                <c:pt idx="75">
                  <c:v>17</c:v>
                </c:pt>
                <c:pt idx="76">
                  <c:v>24</c:v>
                </c:pt>
                <c:pt idx="77">
                  <c:v>35</c:v>
                </c:pt>
                <c:pt idx="78">
                  <c:v>45</c:v>
                </c:pt>
                <c:pt idx="79">
                  <c:v>48</c:v>
                </c:pt>
                <c:pt idx="80">
                  <c:v>41</c:v>
                </c:pt>
                <c:pt idx="81">
                  <c:v>35</c:v>
                </c:pt>
                <c:pt idx="82">
                  <c:v>30</c:v>
                </c:pt>
                <c:pt idx="83">
                  <c:v>25</c:v>
                </c:pt>
                <c:pt idx="84">
                  <c:v>22</c:v>
                </c:pt>
                <c:pt idx="85">
                  <c:v>20</c:v>
                </c:pt>
                <c:pt idx="86">
                  <c:v>21</c:v>
                </c:pt>
                <c:pt idx="87">
                  <c:v>27</c:v>
                </c:pt>
                <c:pt idx="88">
                  <c:v>24</c:v>
                </c:pt>
                <c:pt idx="89">
                  <c:v>21</c:v>
                </c:pt>
                <c:pt idx="90">
                  <c:v>15</c:v>
                </c:pt>
                <c:pt idx="91">
                  <c:v>16</c:v>
                </c:pt>
                <c:pt idx="92">
                  <c:v>13</c:v>
                </c:pt>
                <c:pt idx="93">
                  <c:v>17</c:v>
                </c:pt>
                <c:pt idx="94">
                  <c:v>13</c:v>
                </c:pt>
                <c:pt idx="95">
                  <c:v>15</c:v>
                </c:pt>
                <c:pt idx="96">
                  <c:v>12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23520"/>
        <c:axId val="37741696"/>
      </c:scatterChart>
      <c:valAx>
        <c:axId val="37723520"/>
        <c:scaling>
          <c:orientation val="minMax"/>
          <c:max val="24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37741696"/>
        <c:crosses val="autoZero"/>
        <c:crossBetween val="midCat"/>
      </c:valAx>
      <c:valAx>
        <c:axId val="37741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7235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Sheet1!$B$7:$B$103</c:f>
              <c:numCache>
                <c:formatCode>General</c:formatCode>
                <c:ptCount val="97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  <c:pt idx="81">
                  <c:v>20.25</c:v>
                </c:pt>
                <c:pt idx="82">
                  <c:v>20.5</c:v>
                </c:pt>
                <c:pt idx="83">
                  <c:v>20.75</c:v>
                </c:pt>
                <c:pt idx="84">
                  <c:v>21</c:v>
                </c:pt>
                <c:pt idx="85">
                  <c:v>21.25</c:v>
                </c:pt>
                <c:pt idx="86">
                  <c:v>21.5</c:v>
                </c:pt>
                <c:pt idx="87">
                  <c:v>21.75</c:v>
                </c:pt>
                <c:pt idx="88">
                  <c:v>22</c:v>
                </c:pt>
                <c:pt idx="89">
                  <c:v>22.25</c:v>
                </c:pt>
                <c:pt idx="90">
                  <c:v>22.5</c:v>
                </c:pt>
                <c:pt idx="91">
                  <c:v>22.75</c:v>
                </c:pt>
                <c:pt idx="92">
                  <c:v>23</c:v>
                </c:pt>
                <c:pt idx="93">
                  <c:v>23.25</c:v>
                </c:pt>
                <c:pt idx="94">
                  <c:v>23.5</c:v>
                </c:pt>
                <c:pt idx="95">
                  <c:v>23.75</c:v>
                </c:pt>
                <c:pt idx="96">
                  <c:v>24</c:v>
                </c:pt>
              </c:numCache>
            </c:numRef>
          </c:xVal>
          <c:yVal>
            <c:numRef>
              <c:f>Sheet1!$C$7:$C$103</c:f>
              <c:numCache>
                <c:formatCode>General</c:formatCode>
                <c:ptCount val="97"/>
                <c:pt idx="0">
                  <c:v>10</c:v>
                </c:pt>
                <c:pt idx="1">
                  <c:v>12</c:v>
                </c:pt>
                <c:pt idx="2">
                  <c:v>13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12</c:v>
                </c:pt>
                <c:pt idx="7">
                  <c:v>11</c:v>
                </c:pt>
                <c:pt idx="8">
                  <c:v>15</c:v>
                </c:pt>
                <c:pt idx="9">
                  <c:v>13</c:v>
                </c:pt>
                <c:pt idx="10">
                  <c:v>11</c:v>
                </c:pt>
                <c:pt idx="11">
                  <c:v>13</c:v>
                </c:pt>
                <c:pt idx="12">
                  <c:v>12</c:v>
                </c:pt>
                <c:pt idx="13">
                  <c:v>15</c:v>
                </c:pt>
                <c:pt idx="14">
                  <c:v>16</c:v>
                </c:pt>
                <c:pt idx="15">
                  <c:v>18</c:v>
                </c:pt>
                <c:pt idx="16">
                  <c:v>20</c:v>
                </c:pt>
                <c:pt idx="17">
                  <c:v>18</c:v>
                </c:pt>
                <c:pt idx="18">
                  <c:v>16</c:v>
                </c:pt>
                <c:pt idx="19">
                  <c:v>22</c:v>
                </c:pt>
                <c:pt idx="20">
                  <c:v>23</c:v>
                </c:pt>
                <c:pt idx="21">
                  <c:v>28</c:v>
                </c:pt>
                <c:pt idx="22">
                  <c:v>35</c:v>
                </c:pt>
                <c:pt idx="23">
                  <c:v>45</c:v>
                </c:pt>
                <c:pt idx="24">
                  <c:v>50</c:v>
                </c:pt>
                <c:pt idx="25">
                  <c:v>60</c:v>
                </c:pt>
                <c:pt idx="26">
                  <c:v>80</c:v>
                </c:pt>
                <c:pt idx="27">
                  <c:v>82</c:v>
                </c:pt>
                <c:pt idx="28">
                  <c:v>75</c:v>
                </c:pt>
                <c:pt idx="29">
                  <c:v>65</c:v>
                </c:pt>
                <c:pt idx="30">
                  <c:v>44</c:v>
                </c:pt>
                <c:pt idx="31">
                  <c:v>35</c:v>
                </c:pt>
                <c:pt idx="32">
                  <c:v>34</c:v>
                </c:pt>
                <c:pt idx="33">
                  <c:v>28</c:v>
                </c:pt>
                <c:pt idx="34">
                  <c:v>25</c:v>
                </c:pt>
                <c:pt idx="35">
                  <c:v>24</c:v>
                </c:pt>
                <c:pt idx="36">
                  <c:v>25</c:v>
                </c:pt>
                <c:pt idx="37">
                  <c:v>30</c:v>
                </c:pt>
                <c:pt idx="38">
                  <c:v>27</c:v>
                </c:pt>
                <c:pt idx="39">
                  <c:v>29</c:v>
                </c:pt>
                <c:pt idx="40">
                  <c:v>26</c:v>
                </c:pt>
                <c:pt idx="41">
                  <c:v>20</c:v>
                </c:pt>
                <c:pt idx="42">
                  <c:v>15</c:v>
                </c:pt>
                <c:pt idx="43">
                  <c:v>17</c:v>
                </c:pt>
                <c:pt idx="44">
                  <c:v>19</c:v>
                </c:pt>
                <c:pt idx="45">
                  <c:v>20</c:v>
                </c:pt>
                <c:pt idx="46">
                  <c:v>24</c:v>
                </c:pt>
                <c:pt idx="47">
                  <c:v>27</c:v>
                </c:pt>
                <c:pt idx="48">
                  <c:v>22</c:v>
                </c:pt>
                <c:pt idx="49">
                  <c:v>20</c:v>
                </c:pt>
                <c:pt idx="50">
                  <c:v>27</c:v>
                </c:pt>
                <c:pt idx="51">
                  <c:v>33</c:v>
                </c:pt>
                <c:pt idx="52">
                  <c:v>38</c:v>
                </c:pt>
                <c:pt idx="53">
                  <c:v>50</c:v>
                </c:pt>
                <c:pt idx="54">
                  <c:v>55</c:v>
                </c:pt>
                <c:pt idx="55">
                  <c:v>65</c:v>
                </c:pt>
                <c:pt idx="56">
                  <c:v>66</c:v>
                </c:pt>
                <c:pt idx="57">
                  <c:v>59</c:v>
                </c:pt>
                <c:pt idx="58">
                  <c:v>60</c:v>
                </c:pt>
                <c:pt idx="59">
                  <c:v>67</c:v>
                </c:pt>
                <c:pt idx="60">
                  <c:v>62</c:v>
                </c:pt>
                <c:pt idx="61">
                  <c:v>63</c:v>
                </c:pt>
                <c:pt idx="62">
                  <c:v>62</c:v>
                </c:pt>
                <c:pt idx="63">
                  <c:v>55</c:v>
                </c:pt>
                <c:pt idx="64">
                  <c:v>52</c:v>
                </c:pt>
                <c:pt idx="65">
                  <c:v>45</c:v>
                </c:pt>
                <c:pt idx="66">
                  <c:v>42</c:v>
                </c:pt>
                <c:pt idx="67">
                  <c:v>35</c:v>
                </c:pt>
                <c:pt idx="68">
                  <c:v>33</c:v>
                </c:pt>
                <c:pt idx="69">
                  <c:v>29</c:v>
                </c:pt>
                <c:pt idx="70">
                  <c:v>22</c:v>
                </c:pt>
                <c:pt idx="71">
                  <c:v>20</c:v>
                </c:pt>
                <c:pt idx="72">
                  <c:v>25</c:v>
                </c:pt>
                <c:pt idx="73">
                  <c:v>27</c:v>
                </c:pt>
                <c:pt idx="74">
                  <c:v>20</c:v>
                </c:pt>
                <c:pt idx="75">
                  <c:v>17</c:v>
                </c:pt>
                <c:pt idx="76">
                  <c:v>24</c:v>
                </c:pt>
                <c:pt idx="77">
                  <c:v>35</c:v>
                </c:pt>
                <c:pt idx="78">
                  <c:v>45</c:v>
                </c:pt>
                <c:pt idx="79">
                  <c:v>48</c:v>
                </c:pt>
                <c:pt idx="80">
                  <c:v>41</c:v>
                </c:pt>
                <c:pt idx="81">
                  <c:v>35</c:v>
                </c:pt>
                <c:pt idx="82">
                  <c:v>30</c:v>
                </c:pt>
                <c:pt idx="83">
                  <c:v>25</c:v>
                </c:pt>
                <c:pt idx="84">
                  <c:v>22</c:v>
                </c:pt>
                <c:pt idx="85">
                  <c:v>20</c:v>
                </c:pt>
                <c:pt idx="86">
                  <c:v>21</c:v>
                </c:pt>
                <c:pt idx="87">
                  <c:v>27</c:v>
                </c:pt>
                <c:pt idx="88">
                  <c:v>24</c:v>
                </c:pt>
                <c:pt idx="89">
                  <c:v>21</c:v>
                </c:pt>
                <c:pt idx="90">
                  <c:v>15</c:v>
                </c:pt>
                <c:pt idx="91">
                  <c:v>16</c:v>
                </c:pt>
                <c:pt idx="92">
                  <c:v>13</c:v>
                </c:pt>
                <c:pt idx="93">
                  <c:v>17</c:v>
                </c:pt>
                <c:pt idx="94">
                  <c:v>13</c:v>
                </c:pt>
                <c:pt idx="95">
                  <c:v>15</c:v>
                </c:pt>
                <c:pt idx="96">
                  <c:v>12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63936"/>
        <c:axId val="37465472"/>
      </c:scatterChart>
      <c:valAx>
        <c:axId val="37463936"/>
        <c:scaling>
          <c:orientation val="minMax"/>
          <c:max val="24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37465472"/>
        <c:crosses val="autoZero"/>
        <c:crossBetween val="midCat"/>
      </c:valAx>
      <c:valAx>
        <c:axId val="37465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4639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 1x 8 cores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wireshark-1.8.2</c:v>
                </c:pt>
                <c:pt idx="1">
                  <c:v>root-5.34.02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6432</c:v>
                </c:pt>
                <c:pt idx="1">
                  <c:v>4937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4x 8 cores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wireshark-1.8.2</c:v>
                </c:pt>
                <c:pt idx="1">
                  <c:v>root-5.34.02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1353</c:v>
                </c:pt>
                <c:pt idx="1">
                  <c:v>912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86620800"/>
        <c:axId val="86622592"/>
      </c:barChart>
      <c:catAx>
        <c:axId val="86620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9050">
            <a:solidFill>
              <a:schemeClr val="bg2"/>
            </a:solidFill>
          </a:ln>
        </c:spPr>
        <c:txPr>
          <a:bodyPr/>
          <a:lstStyle/>
          <a:p>
            <a: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86622592"/>
        <c:crosses val="autoZero"/>
        <c:auto val="1"/>
        <c:lblAlgn val="ctr"/>
        <c:lblOffset val="100"/>
        <c:noMultiLvlLbl val="0"/>
      </c:catAx>
      <c:valAx>
        <c:axId val="8662259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25000"/>
                  <a:lumOff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86620800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200" b="1">
                <a:solidFill>
                  <a:schemeClr val="tx1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200" b="1">
                <a:solidFill>
                  <a:schemeClr val="tx1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88248995068781999"/>
          <c:y val="2.27146224067321E-2"/>
          <c:w val="0.11751010698826"/>
          <c:h val="0.17080704418120601"/>
        </c:manualLayout>
      </c:layout>
      <c:overlay val="0"/>
      <c:txPr>
        <a:bodyPr/>
        <a:lstStyle/>
        <a:p>
          <a:pPr>
            <a:defRPr sz="1200" b="1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06012" y="6512018"/>
            <a:ext cx="4334046" cy="14301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www.electric-cloud.com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69899" y="6512019"/>
            <a:ext cx="4266604" cy="1430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 algn="l"/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736503" y="6512019"/>
            <a:ext cx="469508" cy="29835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0" bIns="36000" rtlCol="0" anchor="t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 algn="ctr"/>
            <a:fld id="{21613F40-7725-4229-977C-7AF5E84064F1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gray">
          <a:xfrm>
            <a:off x="4736503" y="0"/>
            <a:ext cx="469508" cy="428799"/>
          </a:xfrm>
          <a:prstGeom prst="rect">
            <a:avLst/>
          </a:prstGeom>
          <a:solidFill>
            <a:srgbClr val="01A1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5" name="Gruppieren 34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36" name="Gruppieren 35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70" name="Gerade Verbindung 69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67" name="Gerade Verbindung 66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63" name="Gerade Verbindung 6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en 5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59" name="Gerade Verbindung 5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81" y="10930"/>
            <a:ext cx="2723083" cy="4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271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265862" y="5844866"/>
            <a:ext cx="3274195" cy="14301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www.electric-cloud.com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265863" y="204787"/>
            <a:ext cx="3286544" cy="54864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</a:t>
            </a:r>
          </a:p>
          <a:p>
            <a:pPr lvl="6"/>
            <a:r>
              <a:rPr lang="de-DE" dirty="0" smtClean="0"/>
              <a:t>Siebte</a:t>
            </a:r>
          </a:p>
          <a:p>
            <a:pPr lvl="7"/>
            <a:r>
              <a:rPr lang="de-DE" dirty="0" smtClean="0"/>
              <a:t>Achte</a:t>
            </a:r>
          </a:p>
          <a:p>
            <a:pPr lvl="8"/>
            <a:r>
              <a:rPr lang="de-DE" dirty="0" smtClean="0"/>
              <a:t>Neunte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6265863" y="6020352"/>
            <a:ext cx="2933389" cy="209880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9199252" y="6020352"/>
            <a:ext cx="350010" cy="20309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72000" bIns="36000" rtlCol="0" anchor="b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21613F40-7725-4229-977C-7AF5E84064F1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 bwMode="gray">
          <a:xfrm>
            <a:off x="477481" y="5540787"/>
            <a:ext cx="5373547" cy="688965"/>
            <a:chOff x="6096000" y="3932993"/>
            <a:chExt cx="3394074" cy="1036890"/>
          </a:xfrm>
        </p:grpSpPr>
        <p:cxnSp>
          <p:nvCxnSpPr>
            <p:cNvPr id="14" name="Gerade Verbindung 13"/>
            <p:cNvCxnSpPr/>
            <p:nvPr/>
          </p:nvCxnSpPr>
          <p:spPr bwMode="gray">
            <a:xfrm>
              <a:off x="6096000" y="496988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gray">
            <a:xfrm>
              <a:off x="6096000" y="4451438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 bwMode="gray">
            <a:xfrm>
              <a:off x="6096000" y="393299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olienbildplatzhalter 50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41388" y="204788"/>
            <a:ext cx="4368800" cy="3276600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cxnSp>
        <p:nvCxnSpPr>
          <p:cNvPr id="45" name="Gerade Verbindung 14"/>
          <p:cNvCxnSpPr/>
          <p:nvPr/>
        </p:nvCxnSpPr>
        <p:spPr bwMode="gray">
          <a:xfrm>
            <a:off x="475456" y="5194305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15"/>
          <p:cNvCxnSpPr/>
          <p:nvPr/>
        </p:nvCxnSpPr>
        <p:spPr bwMode="gray">
          <a:xfrm>
            <a:off x="475456" y="4849822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14"/>
          <p:cNvCxnSpPr/>
          <p:nvPr/>
        </p:nvCxnSpPr>
        <p:spPr bwMode="gray">
          <a:xfrm>
            <a:off x="475456" y="4505340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15"/>
          <p:cNvCxnSpPr/>
          <p:nvPr/>
        </p:nvCxnSpPr>
        <p:spPr bwMode="gray">
          <a:xfrm>
            <a:off x="475456" y="4160857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932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641909" rtl="0" eaLnBrk="1" latinLnBrk="0" hangingPunct="1">
      <a:spcBef>
        <a:spcPts val="140"/>
      </a:spcBef>
      <a:spcAft>
        <a:spcPts val="140"/>
      </a:spcAft>
      <a:defRPr sz="772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641909" rtl="0" eaLnBrk="1" latinLnBrk="0" hangingPunct="1">
      <a:spcBef>
        <a:spcPts val="140"/>
      </a:spcBef>
      <a:spcAft>
        <a:spcPts val="140"/>
      </a:spcAft>
      <a:defRPr sz="772" b="1" kern="1200">
        <a:solidFill>
          <a:schemeClr val="tx1"/>
        </a:solidFill>
        <a:latin typeface="+mn-lt"/>
        <a:ea typeface="+mn-ea"/>
        <a:cs typeface="+mn-cs"/>
      </a:defRPr>
    </a:lvl2pPr>
    <a:lvl3pPr marL="120358" indent="-120358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3pPr>
    <a:lvl4pPr marL="249631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4pPr>
    <a:lvl5pPr marL="124816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Font typeface="+mj-lt"/>
      <a:buAutoNum type="romanUcPeriod"/>
      <a:defRPr sz="772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641909" rtl="0" eaLnBrk="1" latinLnBrk="0" hangingPunct="1">
      <a:defRPr sz="983" b="0" kern="1200">
        <a:solidFill>
          <a:schemeClr val="accent5"/>
        </a:solidFill>
        <a:latin typeface="+mn-lt"/>
        <a:ea typeface="+mn-ea"/>
        <a:cs typeface="+mn-cs"/>
      </a:defRPr>
    </a:lvl6pPr>
    <a:lvl7pPr marL="0" indent="0" algn="l" defTabSz="641909" rtl="0" eaLnBrk="1" latinLnBrk="0" hangingPunct="1">
      <a:defRPr sz="983" b="0" kern="1200">
        <a:solidFill>
          <a:schemeClr val="accent6"/>
        </a:solidFill>
        <a:latin typeface="+mn-lt"/>
        <a:ea typeface="+mn-ea"/>
        <a:cs typeface="+mn-cs"/>
      </a:defRPr>
    </a:lvl7pPr>
    <a:lvl8pPr marL="0" indent="0" algn="l" defTabSz="641909" rtl="0" eaLnBrk="1" latinLnBrk="0" hangingPunct="1">
      <a:defRPr sz="983" b="0" kern="1200">
        <a:solidFill>
          <a:schemeClr val="accent3"/>
        </a:solidFill>
        <a:latin typeface="+mn-lt"/>
        <a:ea typeface="+mn-ea"/>
        <a:cs typeface="+mn-cs"/>
      </a:defRPr>
    </a:lvl8pPr>
    <a:lvl9pPr marL="0" indent="0" algn="l" defTabSz="641909" rtl="0" eaLnBrk="1" latinLnBrk="0" hangingPunct="1">
      <a:defRPr sz="632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41909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ClrTx/>
              <a:buSzTx/>
              <a:buFontTx/>
              <a:buNone/>
              <a:tabLst/>
              <a:defRPr/>
            </a:pPr>
            <a:r>
              <a:rPr lang="en-US" sz="772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 everyone. My name is Ken </a:t>
            </a:r>
            <a:r>
              <a:rPr lang="en-US" sz="772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</a:t>
            </a:r>
            <a:r>
              <a:rPr lang="en-US" sz="772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Knight, and I’m a Solutions Architect at Electric Cloud. Customers have been getting great build acceleration from ElectricAccelerator for years, but even so, we often hear questions like, “am I getting the best performance possible out of Accelerator and what can I do differently in to make it even better?” We’ve worked closely this year with two major customers to do just that: review their current environments and methodologies, and make recommendations to increase performance, and I’d like to share some of that work with you today.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6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0250" y="509588"/>
            <a:ext cx="3406775" cy="25542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669" y="3234928"/>
            <a:ext cx="7291176" cy="30658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0250" y="509588"/>
            <a:ext cx="3406775" cy="2554287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669" y="3234928"/>
            <a:ext cx="7291176" cy="30658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0250" y="509588"/>
            <a:ext cx="3406775" cy="2554287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669" y="3234928"/>
            <a:ext cx="7291176" cy="30658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Rule of thumb: One agent per core</a:t>
            </a:r>
          </a:p>
          <a:p>
            <a:pPr marL="627063" lvl="1" indent="-342900"/>
            <a:r>
              <a:rPr lang="en-US" dirty="0" smtClean="0"/>
              <a:t>Ideal for CPU intensive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Most builds consists of heavy CPU tasks interspersed with I/O tasks</a:t>
            </a:r>
          </a:p>
          <a:p>
            <a:pPr marL="627063" lvl="1" indent="-342900"/>
            <a:r>
              <a:rPr lang="en-US" dirty="0" smtClean="0"/>
              <a:t>I/O tasks do not scale with the number of cores.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9D43-6449-4343-898E-E53839ADC68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9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" y="38571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701801"/>
            <a:ext cx="8137526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503238" y="4294360"/>
            <a:ext cx="8137526" cy="14396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482600"/>
            <a:ext cx="2362200" cy="3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2" y="1701801"/>
            <a:ext cx="3763961" cy="4391025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57163" marR="0" lvl="1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65773" marR="0" lvl="2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2948" marR="0" lvl="3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80123" marR="0" lvl="4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40262" y="1701801"/>
            <a:ext cx="3801153" cy="4391025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52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93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73588" y="1701801"/>
            <a:ext cx="3960812" cy="4391025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701801"/>
            <a:ext cx="4114800" cy="439102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62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2060577"/>
            <a:ext cx="4114800" cy="403224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2060577"/>
            <a:ext cx="4113212" cy="403224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0494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2060578"/>
            <a:ext cx="41148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2060578"/>
            <a:ext cx="41148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" y="4184653"/>
            <a:ext cx="41148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4184653"/>
            <a:ext cx="41148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001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304801" y="1701801"/>
            <a:ext cx="8137525" cy="4391025"/>
          </a:xfrm>
          <a:prstGeom prst="rect">
            <a:avLst/>
          </a:prstGeom>
        </p:spPr>
        <p:txBody>
          <a:bodyPr/>
          <a:lstStyle>
            <a:lvl1pPr marL="511175" indent="-511175">
              <a:buClr>
                <a:schemeClr val="accent1"/>
              </a:buClr>
              <a:buFont typeface="+mj-lt"/>
              <a:buAutoNum type="romanUcPeriod"/>
              <a:defRPr sz="2000" b="0">
                <a:solidFill>
                  <a:srgbClr val="5F5F5F"/>
                </a:solidFill>
              </a:defRPr>
            </a:lvl1pPr>
            <a:lvl2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2pPr>
            <a:lvl3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3pPr>
            <a:lvl4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4pPr>
            <a:lvl5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5pPr>
            <a:lvl6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6pPr>
            <a:lvl7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7pPr>
            <a:lvl8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8pPr>
            <a:lvl9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8335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1" y="1783080"/>
            <a:ext cx="8134351" cy="15544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237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51308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10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372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400"/>
            <a:ext cx="9144000" cy="68580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503238" y="4648201"/>
            <a:ext cx="5437188" cy="1069975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4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503238" y="4648201"/>
            <a:ext cx="5437188" cy="1069975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5" name="Picture 4" descr="EC_Corp_Logo_Large_White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29" y="6480239"/>
            <a:ext cx="1257300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397001"/>
            <a:ext cx="8137525" cy="4391025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6111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2060577"/>
            <a:ext cx="8137526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6" name="Picture 5" descr="EC_Corp_Logo_Large_White_We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29" y="6480239"/>
            <a:ext cx="1257300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2060577"/>
            <a:ext cx="8137526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6" name="Picture 5" descr="EC_Corp_Logo_Large_White_We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29" y="6480239"/>
            <a:ext cx="1257300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2060577"/>
            <a:ext cx="8137526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6" name="Picture 5" descr="EC_Corp_Logo_Large_White_We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29" y="6480239"/>
            <a:ext cx="1257300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2060577"/>
            <a:ext cx="8137526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6" name="Picture 5" descr="EC_Corp_Logo_Large_White_We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29" y="6480239"/>
            <a:ext cx="1257300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2060577"/>
            <a:ext cx="8137526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6" name="Picture 5" descr="EC_Corp_Logo_Large_White_We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29" y="6480239"/>
            <a:ext cx="1257300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2060577"/>
            <a:ext cx="8137526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6" name="Picture 5" descr="EC_Corp_Logo_Large_White_We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29" y="6480239"/>
            <a:ext cx="1257300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" y="-41443"/>
            <a:ext cx="9144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2060577"/>
            <a:ext cx="8137526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6" name="Picture 5" descr="EC_Corp_Logo_Large_White_We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29" y="6480239"/>
            <a:ext cx="1257300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9144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2060577"/>
            <a:ext cx="8137526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6" name="Picture 5" descr="Logo_EC_Corp_Large_Web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481568"/>
            <a:ext cx="1248994" cy="1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9" y="4184653"/>
            <a:ext cx="8137527" cy="190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9" y="2951337"/>
            <a:ext cx="8137527" cy="10382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err="1" smtClean="0">
                <a:solidFill>
                  <a:schemeClr val="accent1"/>
                </a:solidFill>
              </a:rPr>
              <a:t>Thank</a:t>
            </a:r>
            <a:r>
              <a:rPr lang="de-DE" sz="2800" dirty="0" smtClean="0">
                <a:solidFill>
                  <a:schemeClr val="accent1"/>
                </a:solidFill>
              </a:rPr>
              <a:t> </a:t>
            </a:r>
            <a:r>
              <a:rPr lang="de-DE" sz="2800" dirty="0" err="1" smtClean="0">
                <a:solidFill>
                  <a:schemeClr val="accent1"/>
                </a:solidFill>
              </a:rPr>
              <a:t>you</a:t>
            </a:r>
            <a:r>
              <a:rPr lang="de-DE" sz="2800" dirty="0" smtClean="0">
                <a:solidFill>
                  <a:schemeClr val="accent1"/>
                </a:solidFill>
              </a:rPr>
              <a:t>!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397000"/>
            <a:ext cx="1540934" cy="1569664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3925357"/>
            <a:ext cx="3960618" cy="1486185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1" y="6633357"/>
            <a:ext cx="1668463" cy="224643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10" name="Textfeld 30"/>
          <p:cNvSpPr txBox="1"/>
          <p:nvPr userDrawn="1"/>
        </p:nvSpPr>
        <p:spPr bwMode="gray">
          <a:xfrm>
            <a:off x="274783" y="6506617"/>
            <a:ext cx="1465674" cy="20627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3" y="6358801"/>
            <a:ext cx="1587909" cy="147816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 descr="Logo_EC_Corp_Large_Web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481568"/>
            <a:ext cx="1248994" cy="1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9" y="4184653"/>
            <a:ext cx="8137527" cy="190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9" y="2951337"/>
            <a:ext cx="8137527" cy="10382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smtClean="0">
                <a:solidFill>
                  <a:schemeClr val="accent1"/>
                </a:solidFill>
              </a:rPr>
              <a:t>Q&amp;A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397000"/>
            <a:ext cx="1540934" cy="1569664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3925357"/>
            <a:ext cx="3960618" cy="1486185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274783" y="6506617"/>
            <a:ext cx="1465674" cy="20627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3" y="6358801"/>
            <a:ext cx="1587909" cy="147816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1" y="6633357"/>
            <a:ext cx="1668463" cy="224643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pic>
        <p:nvPicPr>
          <p:cNvPr id="10" name="Picture 9" descr="Logo_EC_Corp_Large_Web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481568"/>
            <a:ext cx="1248994" cy="1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397001"/>
            <a:ext cx="8137525" cy="4391025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4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7360" y="2044700"/>
            <a:ext cx="8659939" cy="4667040"/>
          </a:xfrm>
          <a:prstGeom prst="rect">
            <a:avLst/>
          </a:prstGeom>
        </p:spPr>
        <p:txBody>
          <a:bodyPr lIns="91440" tIns="45720"/>
          <a:lstStyle>
            <a:lvl1pPr marL="292100" indent="-246063">
              <a:spcBef>
                <a:spcPts val="600"/>
              </a:spcBef>
              <a:spcAft>
                <a:spcPts val="0"/>
              </a:spcAft>
              <a:buClr>
                <a:srgbClr val="7AC142"/>
              </a:buClr>
              <a:buFont typeface="Arial"/>
              <a:buChar char="•"/>
              <a:defRPr sz="2400" b="0" i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685800" indent="-342900">
              <a:spcBef>
                <a:spcPts val="600"/>
              </a:spcBef>
              <a:spcAft>
                <a:spcPts val="0"/>
              </a:spcAft>
              <a:buClr>
                <a:srgbClr val="7AC142"/>
              </a:buClr>
              <a:buFont typeface="Arial"/>
              <a:buChar char="•"/>
              <a:defRPr sz="2200" b="0" i="0" baseline="0">
                <a:solidFill>
                  <a:srgbClr val="000000"/>
                </a:solidFill>
                <a:latin typeface="Arial"/>
                <a:cs typeface="Arial"/>
              </a:defRPr>
            </a:lvl2pPr>
            <a:lvl3pPr marL="1028700" marR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AC142"/>
              </a:buClr>
              <a:buSzTx/>
              <a:buFont typeface="Arial"/>
              <a:buChar char="•"/>
              <a:tabLst>
                <a:tab pos="460375" algn="l"/>
              </a:tabLst>
              <a:defRPr sz="2000" b="0" i="0" baseline="0">
                <a:solidFill>
                  <a:srgbClr val="000000"/>
                </a:solidFill>
                <a:latin typeface="Arial"/>
                <a:cs typeface="Arial"/>
              </a:defRPr>
            </a:lvl3pPr>
            <a:lvl4pPr marL="868680" indent="-228600">
              <a:buClr>
                <a:srgbClr val="7AC142"/>
              </a:buClr>
              <a:buFont typeface="Arial"/>
              <a:buChar char="•"/>
              <a:defRPr b="0" i="0">
                <a:solidFill>
                  <a:srgbClr val="000000"/>
                </a:solidFill>
              </a:defRPr>
            </a:lvl4pPr>
            <a:lvl5pPr marL="225425" indent="-225425">
              <a:buClr>
                <a:schemeClr val="accent3">
                  <a:lumMod val="75000"/>
                </a:schemeClr>
              </a:buClr>
              <a:buFont typeface="Arial"/>
              <a:buChar char="•"/>
              <a:defRPr sz="1800" b="0" i="0">
                <a:solidFill>
                  <a:schemeClr val="tx2">
                    <a:lumMod val="75000"/>
                  </a:schemeClr>
                </a:solidFill>
              </a:defRPr>
            </a:lvl5pPr>
            <a:lvl8pPr>
              <a:buNone/>
              <a:defRPr/>
            </a:lvl8pPr>
          </a:lstStyle>
          <a:p>
            <a:pPr lvl="0"/>
            <a:r>
              <a:rPr lang="en-US" dirty="0" smtClean="0"/>
              <a:t>Arial point size 24 headline</a:t>
            </a:r>
          </a:p>
          <a:p>
            <a:pPr lvl="1"/>
            <a:r>
              <a:rPr lang="en-US" dirty="0" smtClean="0"/>
              <a:t>Arial 22 point size second level</a:t>
            </a:r>
          </a:p>
          <a:p>
            <a:pPr lvl="2"/>
            <a:r>
              <a:rPr lang="en-US" dirty="0" smtClean="0"/>
              <a:t>Arial 20 point size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220133" y="198434"/>
            <a:ext cx="7412567" cy="95410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lnSpc>
                <a:spcPts val="3100"/>
              </a:lnSpc>
              <a:spcAft>
                <a:spcPts val="6000"/>
              </a:spcAft>
              <a:defRPr sz="3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 Click to edit Master title style Click to edit Master title 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17360" y="1193800"/>
            <a:ext cx="8685339" cy="850900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>
              <a:buClr>
                <a:srgbClr val="7AC142"/>
              </a:buClr>
              <a:buFont typeface="Arial"/>
              <a:buNone/>
              <a:defRPr sz="2400" b="1" i="0" baseline="0">
                <a:solidFill>
                  <a:srgbClr val="0066A4"/>
                </a:solidFill>
                <a:latin typeface="Arial"/>
                <a:cs typeface="Arial"/>
              </a:defRPr>
            </a:lvl1pPr>
            <a:lvl2pPr marL="404813" indent="-225425">
              <a:buClr>
                <a:srgbClr val="7AC142"/>
              </a:buClr>
              <a:buFont typeface="Arial"/>
              <a:buChar char="•"/>
              <a:defRPr sz="2400" b="0" i="0" baseline="0">
                <a:solidFill>
                  <a:srgbClr val="000000"/>
                </a:solidFill>
                <a:latin typeface="Arial"/>
                <a:cs typeface="Arial"/>
              </a:defRPr>
            </a:lvl2pPr>
            <a:lvl3pPr marL="685800" indent="-225425">
              <a:buClr>
                <a:srgbClr val="7AC142"/>
              </a:buClr>
              <a:buFont typeface="Arial"/>
              <a:buChar char="•"/>
              <a:tabLst>
                <a:tab pos="460375" algn="l"/>
              </a:tabLst>
              <a:defRPr sz="2200" b="0" i="0" baseline="0">
                <a:solidFill>
                  <a:srgbClr val="000000"/>
                </a:solidFill>
                <a:latin typeface="Arial"/>
                <a:cs typeface="Arial"/>
              </a:defRPr>
            </a:lvl3pPr>
            <a:lvl4pPr marL="225425" indent="-225425">
              <a:buClr>
                <a:schemeClr val="accent3">
                  <a:lumMod val="75000"/>
                </a:schemeClr>
              </a:buClr>
              <a:buFont typeface="Arial"/>
              <a:buChar char="•"/>
              <a:defRPr b="0" i="0">
                <a:solidFill>
                  <a:schemeClr val="tx2">
                    <a:lumMod val="75000"/>
                  </a:schemeClr>
                </a:solidFill>
              </a:defRPr>
            </a:lvl4pPr>
            <a:lvl5pPr marL="225425" indent="-225425">
              <a:buClr>
                <a:schemeClr val="accent3">
                  <a:lumMod val="75000"/>
                </a:schemeClr>
              </a:buClr>
              <a:buFont typeface="Arial"/>
              <a:buChar char="•"/>
              <a:defRPr sz="1800" b="0" i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This line for subhead</a:t>
            </a:r>
          </a:p>
        </p:txBody>
      </p:sp>
      <p:pic>
        <p:nvPicPr>
          <p:cNvPr id="9" name="Picture 8" descr="SlideTop_Graphi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" y="-6461"/>
            <a:ext cx="9141257" cy="21336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203200" y="1155700"/>
            <a:ext cx="8763000" cy="1588"/>
          </a:xfrm>
          <a:prstGeom prst="line">
            <a:avLst/>
          </a:prstGeom>
          <a:ln>
            <a:solidFill>
              <a:srgbClr val="7AC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27000" y="6487081"/>
            <a:ext cx="7658100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Electric Cloud Proprietary</a:t>
            </a:r>
            <a:r>
              <a:rPr lang="en-US" sz="90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 and Confidential.</a:t>
            </a:r>
            <a:endParaRPr lang="en-US" sz="900" dirty="0">
              <a:solidFill>
                <a:schemeClr val="bg2">
                  <a:lumMod val="75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11" name="Picture 10" descr="summit_logo_final-tig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412965"/>
            <a:ext cx="1435100" cy="5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48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477000"/>
            <a:ext cx="182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477000"/>
            <a:ext cx="411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942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5508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477000"/>
            <a:ext cx="182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477000"/>
            <a:ext cx="411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9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397001"/>
            <a:ext cx="8137525" cy="4391025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2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397001"/>
            <a:ext cx="8137525" cy="4391025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397001"/>
            <a:ext cx="8137525" cy="4391025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3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397001"/>
            <a:ext cx="8137525" cy="4391025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397001"/>
            <a:ext cx="8137525" cy="4391025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347346"/>
            <a:ext cx="813435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3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397001"/>
            <a:ext cx="8137525" cy="4391025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2698" y="6553200"/>
            <a:ext cx="1672302" cy="185897"/>
          </a:xfrm>
          <a:prstGeom prst="rect">
            <a:avLst/>
          </a:prstGeom>
        </p:spPr>
        <p:txBody>
          <a:bodyPr vert="horz" lIns="0" tIns="18000" rIns="0" bIns="0" rtlCol="0" anchor="t"/>
          <a:lstStyle/>
          <a:p>
            <a:pPr lvl="0" algn="l"/>
            <a:r>
              <a:rPr lang="en-US" sz="608" dirty="0" smtClean="0">
                <a:solidFill>
                  <a:schemeClr val="bg2"/>
                </a:solidFill>
              </a:rPr>
              <a:t>© Electric Cloud  |  www.electric-cloud.com</a:t>
            </a:r>
            <a:endParaRPr lang="de-DE" sz="608" dirty="0">
              <a:solidFill>
                <a:schemeClr val="bg2"/>
              </a:solidFill>
            </a:endParaRPr>
          </a:p>
        </p:txBody>
      </p:sp>
      <p:pic>
        <p:nvPicPr>
          <p:cNvPr id="11" name="Picture 10" descr="Logo_EC_Corp_Large_Web_RGB.png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481568"/>
            <a:ext cx="1248994" cy="1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77" r:id="rId5"/>
    <p:sldLayoutId id="2147483671" r:id="rId6"/>
    <p:sldLayoutId id="2147483678" r:id="rId7"/>
    <p:sldLayoutId id="2147483679" r:id="rId8"/>
    <p:sldLayoutId id="2147483680" r:id="rId9"/>
    <p:sldLayoutId id="2147483651" r:id="rId10"/>
    <p:sldLayoutId id="2147483663" r:id="rId11"/>
    <p:sldLayoutId id="2147483664" r:id="rId12"/>
    <p:sldLayoutId id="2147483665" r:id="rId13"/>
    <p:sldLayoutId id="2147483655" r:id="rId14"/>
    <p:sldLayoutId id="2147483668" r:id="rId15"/>
    <p:sldLayoutId id="2147483654" r:id="rId16"/>
    <p:sldLayoutId id="2147483661" r:id="rId17"/>
    <p:sldLayoutId id="2147483669" r:id="rId18"/>
    <p:sldLayoutId id="2147483667" r:id="rId19"/>
    <p:sldLayoutId id="2147483666" r:id="rId20"/>
    <p:sldLayoutId id="2147483656" r:id="rId21"/>
    <p:sldLayoutId id="2147483657" r:id="rId22"/>
    <p:sldLayoutId id="2147483658" r:id="rId23"/>
    <p:sldLayoutId id="2147483674" r:id="rId24"/>
    <p:sldLayoutId id="2147483675" r:id="rId25"/>
    <p:sldLayoutId id="2147483673" r:id="rId26"/>
    <p:sldLayoutId id="2147483676" r:id="rId27"/>
    <p:sldLayoutId id="2147483662" r:id="rId28"/>
    <p:sldLayoutId id="2147483681" r:id="rId29"/>
    <p:sldLayoutId id="2147483682" r:id="rId30"/>
    <p:sldLayoutId id="2147483683" r:id="rId31"/>
    <p:sldLayoutId id="2147483684" r:id="rId3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61722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Tx/>
        <a:buSzTx/>
        <a:buFont typeface="Arial" pitchFamily="34" charset="0"/>
        <a:buNone/>
        <a:tabLst/>
        <a:defRPr sz="22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157163" marR="0" indent="-157163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000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398463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630238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860425" marR="0" indent="-17780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ask.electric-cloud.com/" TargetMode="External"/><Relationship Id="rId2" Type="http://schemas.openxmlformats.org/officeDocument/2006/relationships/hyperlink" Target="http://docs.electric-clou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melski.net/" TargetMode="External"/><Relationship Id="rId5" Type="http://schemas.openxmlformats.org/officeDocument/2006/relationships/hyperlink" Target="http://www.electric-cloud.com/blog" TargetMode="External"/><Relationship Id="rId4" Type="http://schemas.openxmlformats.org/officeDocument/2006/relationships/hyperlink" Target="https://electriccloud.zendesk.com/home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Tips to Shorten Your Build and Test Cycles with ElectricAccelerator</a:t>
            </a:r>
            <a:endParaRPr lang="en-US" noProof="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044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emake Host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137525" cy="3936999"/>
          </a:xfrm>
        </p:spPr>
        <p:txBody>
          <a:bodyPr/>
          <a:lstStyle/>
          <a:p>
            <a:pPr lvl="1"/>
            <a:r>
              <a:rPr lang="en-US" dirty="0"/>
              <a:t>Use machines with at least 8 cores and 32 GB RAM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local (not network-mounted) filesystem for emake temporary storage and for build files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Use a RAID0 filesystem for the temp space</a:t>
            </a:r>
          </a:p>
          <a:p>
            <a:pPr lvl="2"/>
            <a:r>
              <a:rPr lang="en-US" dirty="0"/>
              <a:t>Use SSD for the temp </a:t>
            </a:r>
            <a:r>
              <a:rPr lang="en-US" dirty="0" smtClean="0"/>
              <a:t>filesystem</a:t>
            </a:r>
          </a:p>
          <a:p>
            <a:pPr marL="5238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dirty="0"/>
              <a:t>at least 400 GB of free disk </a:t>
            </a:r>
            <a:r>
              <a:rPr lang="en-US" dirty="0" smtClean="0"/>
              <a:t>space*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developer builds these should be the same machines developers use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5410200"/>
            <a:ext cx="7315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*Space requirements vary depending on the size of a build workspace and the number of builds executed on an emake host</a:t>
            </a:r>
          </a:p>
        </p:txBody>
      </p:sp>
    </p:spTree>
    <p:extLst>
      <p:ext uri="{BB962C8B-B14F-4D97-AF65-F5344CB8AC3E}">
        <p14:creationId xmlns:p14="http://schemas.microsoft.com/office/powerpoint/2010/main" val="7690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143000"/>
            <a:ext cx="8137525" cy="5257799"/>
          </a:xfrm>
        </p:spPr>
        <p:txBody>
          <a:bodyPr/>
          <a:lstStyle/>
          <a:p>
            <a:pPr lvl="1"/>
            <a:r>
              <a:rPr lang="en-US" dirty="0" smtClean="0"/>
              <a:t>Use physical machines rather than VMs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/>
              <a:t>machines with </a:t>
            </a:r>
            <a:r>
              <a:rPr lang="en-US" dirty="0" smtClean="0"/>
              <a:t>a core count that is standard for IT supplied hardware (e.g. 8-core/12-core/16-core)</a:t>
            </a:r>
          </a:p>
          <a:p>
            <a:pPr lvl="2"/>
            <a:r>
              <a:rPr lang="en-US" dirty="0" smtClean="0"/>
              <a:t>Configure the machine with enough memory for the types of operations performed by the build (e.g. compiler/code complexity) – typically this is in the 2-8GB per core range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 with an agent density per core of 1:1.3 (see Agent Density details later in this presentation)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local, not network-mounted filesystem for the agent temporary space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Install </a:t>
            </a:r>
            <a:r>
              <a:rPr lang="en-US" dirty="0"/>
              <a:t>your tools and utilities on each agent machine on a local, not network-mounted filesystem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137525" cy="2717799"/>
          </a:xfrm>
        </p:spPr>
        <p:txBody>
          <a:bodyPr/>
          <a:lstStyle/>
          <a:p>
            <a:pPr lvl="1"/>
            <a:r>
              <a:rPr lang="en-US" dirty="0"/>
              <a:t>All agent machines should be connected to a single fast network switch to provide optimal networking speeds between the machines in the </a:t>
            </a:r>
            <a:r>
              <a:rPr lang="en-US" dirty="0" smtClean="0"/>
              <a:t>cluster*.</a:t>
            </a:r>
          </a:p>
          <a:p>
            <a:pPr lvl="1"/>
            <a:endParaRPr lang="en-US" sz="2400" dirty="0"/>
          </a:p>
          <a:p>
            <a:pPr lvl="1"/>
            <a:r>
              <a:rPr lang="en-US" dirty="0"/>
              <a:t>Connections from the emake machines to the agent/cluster machines should use at least </a:t>
            </a:r>
            <a:r>
              <a:rPr lang="en-US" dirty="0" smtClean="0"/>
              <a:t>Gigabit </a:t>
            </a:r>
            <a:r>
              <a:rPr lang="en-US" dirty="0"/>
              <a:t>networking, and build speeds should improve even further if this connection can be faster.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5410200"/>
            <a:ext cx="7315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*A majority of the communication </a:t>
            </a:r>
            <a:r>
              <a:rPr lang="en-US" dirty="0">
                <a:solidFill>
                  <a:schemeClr val="tx1"/>
                </a:solidFill>
              </a:rPr>
              <a:t>is done between the emake host and the agents</a:t>
            </a:r>
            <a:r>
              <a:rPr lang="en-US" dirty="0" smtClean="0">
                <a:solidFill>
                  <a:schemeClr val="tx1"/>
                </a:solidFill>
              </a:rPr>
              <a:t>. The </a:t>
            </a:r>
            <a:r>
              <a:rPr lang="en-US" dirty="0">
                <a:solidFill>
                  <a:schemeClr val="tx1"/>
                </a:solidFill>
              </a:rPr>
              <a:t>CM is </a:t>
            </a:r>
            <a:r>
              <a:rPr lang="en-US" dirty="0" smtClean="0">
                <a:solidFill>
                  <a:schemeClr val="tx1"/>
                </a:solidFill>
              </a:rPr>
              <a:t>not involved with each </a:t>
            </a:r>
            <a:r>
              <a:rPr lang="en-US" dirty="0">
                <a:solidFill>
                  <a:schemeClr val="tx1"/>
                </a:solidFill>
              </a:rPr>
              <a:t>file upload/download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4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Client/Agent Side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137525" cy="4241799"/>
          </a:xfrm>
        </p:spPr>
        <p:txBody>
          <a:bodyPr/>
          <a:lstStyle/>
          <a:p>
            <a:pPr lvl="0"/>
            <a:r>
              <a:rPr lang="en-US" sz="2400" dirty="0" smtClean="0"/>
              <a:t>Measuring network performance takes a two sided approach:</a:t>
            </a:r>
            <a:endParaRPr lang="en-US" sz="2400" dirty="0"/>
          </a:p>
          <a:p>
            <a:pPr lvl="1"/>
            <a:r>
              <a:rPr lang="en-US" dirty="0" smtClean="0"/>
              <a:t>Use network monitoring tools to get general trends</a:t>
            </a:r>
          </a:p>
          <a:p>
            <a:pPr lvl="1"/>
            <a:r>
              <a:rPr lang="en-US" dirty="0" smtClean="0"/>
              <a:t>Use client/agent side metrics to get data </a:t>
            </a:r>
            <a:r>
              <a:rPr lang="en-US" dirty="0"/>
              <a:t>rates from client/agent side </a:t>
            </a:r>
            <a:r>
              <a:rPr lang="en-US" dirty="0" smtClean="0"/>
              <a:t>metrics:</a:t>
            </a:r>
          </a:p>
          <a:p>
            <a:pPr lvl="2"/>
            <a:r>
              <a:rPr lang="en-US" dirty="0" smtClean="0"/>
              <a:t>emake </a:t>
            </a:r>
            <a:r>
              <a:rPr lang="en-US" dirty="0"/>
              <a:t>to/from agents</a:t>
            </a:r>
          </a:p>
          <a:p>
            <a:pPr lvl="2"/>
            <a:r>
              <a:rPr lang="en-US" dirty="0"/>
              <a:t>emake to/from disk</a:t>
            </a:r>
          </a:p>
          <a:p>
            <a:pPr lvl="2"/>
            <a:r>
              <a:rPr lang="en-US" dirty="0"/>
              <a:t>Commit by copy/rename/remove</a:t>
            </a:r>
          </a:p>
          <a:p>
            <a:pPr lvl="2"/>
            <a:r>
              <a:rPr lang="en-US" dirty="0"/>
              <a:t>emake to CM</a:t>
            </a:r>
          </a:p>
          <a:p>
            <a:pPr lvl="2"/>
            <a:r>
              <a:rPr lang="en-US" dirty="0"/>
              <a:t>CM to agents</a:t>
            </a:r>
          </a:p>
          <a:p>
            <a:pPr lvl="2"/>
            <a:r>
              <a:rPr lang="en-US" dirty="0"/>
              <a:t>Agents network to/from emake</a:t>
            </a:r>
          </a:p>
          <a:p>
            <a:pPr lvl="2"/>
            <a:r>
              <a:rPr lang="en-US" dirty="0"/>
              <a:t>EFS disk </a:t>
            </a:r>
            <a:r>
              <a:rPr lang="en-US" dirty="0" smtClean="0"/>
              <a:t>reads/writes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Client/Agent Side Metrics (cont)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137525" cy="4698999"/>
          </a:xfrm>
        </p:spPr>
        <p:txBody>
          <a:bodyPr/>
          <a:lstStyle/>
          <a:p>
            <a:r>
              <a:rPr lang="en-US" sz="2000" dirty="0"/>
              <a:t>To activate client side metrics, add the following to the emake options list: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--emake-debug=g --emake-logfile=emake.log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To gather agent side metrics:</a:t>
            </a:r>
          </a:p>
          <a:p>
            <a:pPr marL="627063" lvl="1" indent="-342900">
              <a:buClr>
                <a:schemeClr val="accent1"/>
              </a:buClr>
            </a:pPr>
            <a:r>
              <a:rPr lang="en-US" sz="1800" dirty="0"/>
              <a:t>Login to CM</a:t>
            </a:r>
          </a:p>
          <a:p>
            <a:pPr marL="627063" lvl="1" indent="-342900">
              <a:buClr>
                <a:schemeClr val="accent1"/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cd /opt/ecloud/i686_linux/bin</a:t>
            </a:r>
          </a:p>
          <a:p>
            <a:pPr marL="627063" lvl="1" indent="-342900">
              <a:buClr>
                <a:schemeClr val="accent1"/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./cmtool --server=localhost login admin changeme</a:t>
            </a:r>
          </a:p>
          <a:p>
            <a:pPr marL="627063" lvl="1" indent="-342900">
              <a:buClr>
                <a:schemeClr val="accent1"/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./cmtool runAgentCmd "session performance &lt;buildID&gt;" &gt; /tmp/build&lt;buildID&gt;.agentraw</a:t>
            </a:r>
          </a:p>
          <a:p>
            <a:pPr marL="627063" lvl="1" indent="-342900">
              <a:buClr>
                <a:schemeClr val="accent1"/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cd ../unsupported</a:t>
            </a:r>
          </a:p>
          <a:p>
            <a:pPr marL="627063" lvl="1" indent="-342900">
              <a:buClr>
                <a:schemeClr val="accent1"/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../bin/tclsh agentsummary /tmp/build&lt;buildID&gt;.agentraw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/tmp/build&lt;buildID&gt;.agentsum</a:t>
            </a:r>
          </a:p>
          <a:p>
            <a:r>
              <a:rPr lang="en-US" sz="2000" dirty="0"/>
              <a:t> </a:t>
            </a:r>
          </a:p>
          <a:p>
            <a:r>
              <a:rPr lang="en-US" sz="1400" dirty="0"/>
              <a:t>Note: ‘&lt;buildID&gt;is the build ID you get from the CM web UI </a:t>
            </a:r>
            <a:r>
              <a:rPr lang="en-US" sz="1400" dirty="0" smtClean="0"/>
              <a:t>page.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Classes / Resources / Priority Pools</a:t>
            </a:r>
            <a:endParaRPr lang="en-US" noProof="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01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Classes and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137525" cy="5232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‘build classes’ and 'resources‘ to manage agent usage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build class</a:t>
            </a:r>
            <a:r>
              <a:rPr lang="en-US" dirty="0" smtClean="0"/>
              <a:t> is a flexible, user-defined classification for a designated group of builds</a:t>
            </a:r>
          </a:p>
          <a:p>
            <a:pPr lvl="1"/>
            <a:r>
              <a:rPr lang="en-US" dirty="0" smtClean="0"/>
              <a:t>Use build classes to provide organization to the build management process (e.g. organize build groups by version/release, product type, development stage, or platform)</a:t>
            </a:r>
          </a:p>
          <a:p>
            <a:pPr lvl="1"/>
            <a:r>
              <a:rPr lang="en-US" dirty="0" smtClean="0"/>
              <a:t>You can specify a resource as part of a build class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resource</a:t>
            </a:r>
            <a:r>
              <a:rPr lang="en-US" dirty="0" smtClean="0"/>
              <a:t> allows you to select a subset of available agents when running builds</a:t>
            </a:r>
          </a:p>
          <a:p>
            <a:pPr lvl="1"/>
            <a:r>
              <a:rPr lang="en-US" i="1" dirty="0" smtClean="0"/>
              <a:t>Priority Pools </a:t>
            </a:r>
            <a:r>
              <a:rPr lang="en-US" dirty="0" smtClean="0"/>
              <a:t>allow you to group resources into pools that can be prioritized differently among groups. Each pool’s resources can potentially be utilized by any build, but builds originating from a pool’s “owner” always have first priority to use that pool’s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6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137525" cy="4698999"/>
          </a:xfrm>
        </p:spPr>
        <p:txBody>
          <a:bodyPr/>
          <a:lstStyle/>
          <a:p>
            <a:pPr marL="342900" lvl="0" indent="-34290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/>
              <a:t>Priority pools are very powerful, but:</a:t>
            </a:r>
          </a:p>
          <a:p>
            <a:pPr marL="627063" lvl="1" indent="-342900">
              <a:buClr>
                <a:schemeClr val="accent1"/>
              </a:buClr>
            </a:pPr>
            <a:r>
              <a:rPr lang="en-US" dirty="0" smtClean="0"/>
              <a:t>They can cause </a:t>
            </a:r>
            <a:r>
              <a:rPr lang="en-US" dirty="0"/>
              <a:t>agent “wandering” (jobs moving from one agent to another; worse if agents on different hosts)</a:t>
            </a:r>
          </a:p>
          <a:p>
            <a:pPr marL="627063" lvl="1" indent="-342900">
              <a:buClr>
                <a:schemeClr val="accent1"/>
              </a:buClr>
            </a:pPr>
            <a:r>
              <a:rPr lang="en-US" dirty="0" smtClean="0"/>
              <a:t>They can cause agent </a:t>
            </a:r>
            <a:r>
              <a:rPr lang="en-US" dirty="0"/>
              <a:t>“stealing” (jobs being cancelled and rescheduled due to higher priority builds)</a:t>
            </a:r>
          </a:p>
          <a:p>
            <a:pPr marL="342900" lvl="0" indent="-34290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/>
              <a:t>Agent resource policy settings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/>
              <a:t>Shared / </a:t>
            </a:r>
            <a:r>
              <a:rPr lang="en-US" dirty="0" smtClean="0"/>
              <a:t>exclusive – if you don’t change the default value of ‘exclusive’ then all agents on a single agent host will be assigned to a single build, even if it doesn’t use all of them</a:t>
            </a:r>
            <a:endParaRPr lang="en-US" dirty="0"/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/>
              <a:t>Deep </a:t>
            </a:r>
            <a:r>
              <a:rPr lang="en-US" dirty="0" smtClean="0"/>
              <a:t>vs. wide – if your build is CPU intensive, the default of ‘deep’ may wind up slowing down the build as more agents on the same host </a:t>
            </a:r>
            <a:r>
              <a:rPr lang="en-US" dirty="0"/>
              <a:t>consume CPU resources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/>
              <a:t>Agent lock </a:t>
            </a:r>
            <a:r>
              <a:rPr lang="en-US" dirty="0" smtClean="0"/>
              <a:t>interval – if set too low (default=60s) then stealing can occur (see first bullet above)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Annotation Details / </a:t>
            </a:r>
            <a:r>
              <a:rPr lang="en-US" dirty="0" smtClean="0"/>
              <a:t>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7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Annotation Details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sz="2400" dirty="0" smtClean="0"/>
              <a:t>Specifying annotation details allows ElectricInsight to visual many aspects of an accelerated build.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 smtClean="0"/>
              <a:t>Which </a:t>
            </a:r>
            <a:r>
              <a:rPr lang="en-US" sz="2400" dirty="0"/>
              <a:t>details affect performance</a:t>
            </a:r>
          </a:p>
          <a:p>
            <a:pPr lvl="1"/>
            <a:r>
              <a:rPr lang="en-US" dirty="0" smtClean="0"/>
              <a:t>Specified via --emake-</a:t>
            </a:r>
            <a:r>
              <a:rPr lang="en-US" dirty="0" err="1" smtClean="0"/>
              <a:t>annodetail</a:t>
            </a:r>
            <a:r>
              <a:rPr lang="en-US" dirty="0" smtClean="0"/>
              <a:t> or in a build class</a:t>
            </a:r>
          </a:p>
          <a:p>
            <a:pPr lvl="2"/>
            <a:r>
              <a:rPr lang="en-US" sz="1800" dirty="0" smtClean="0"/>
              <a:t>Recommend: </a:t>
            </a:r>
            <a:r>
              <a:rPr lang="en-US" sz="1800" dirty="0" err="1" smtClean="0"/>
              <a:t>basic,env,history,waiting</a:t>
            </a:r>
            <a:endParaRPr lang="en-US" sz="1800" dirty="0" smtClean="0"/>
          </a:p>
          <a:p>
            <a:pPr lvl="1"/>
            <a:r>
              <a:rPr lang="en-US" dirty="0" smtClean="0"/>
              <a:t>Some options can affect performance</a:t>
            </a:r>
          </a:p>
          <a:p>
            <a:pPr lvl="1"/>
            <a:r>
              <a:rPr lang="en-US" dirty="0" smtClean="0"/>
              <a:t>Some options take up a lot of disk space</a:t>
            </a:r>
            <a:endParaRPr lang="en-US" dirty="0"/>
          </a:p>
          <a:p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1073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Overview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137525" cy="5156199"/>
          </a:xfrm>
        </p:spPr>
        <p:txBody>
          <a:bodyPr/>
          <a:lstStyle/>
          <a:p>
            <a:pPr lvl="1"/>
            <a:r>
              <a:rPr lang="en-US" dirty="0" smtClean="0">
                <a:latin typeface="Trebuchet MS"/>
                <a:cs typeface="Trebuchet MS"/>
              </a:rPr>
              <a:t>ElectricAccelerator Architecture Overview</a:t>
            </a:r>
          </a:p>
          <a:p>
            <a:pPr lvl="1"/>
            <a:r>
              <a:rPr lang="en-US" dirty="0" smtClean="0">
                <a:latin typeface="Trebuchet MS"/>
                <a:cs typeface="Trebuchet MS"/>
              </a:rPr>
              <a:t>Shortening Build Cycle Tips</a:t>
            </a:r>
          </a:p>
          <a:p>
            <a:pPr lvl="2"/>
            <a:r>
              <a:rPr lang="en-US" dirty="0" smtClean="0">
                <a:latin typeface="Trebuchet MS"/>
                <a:cs typeface="Trebuchet MS"/>
              </a:rPr>
              <a:t>Environment</a:t>
            </a:r>
          </a:p>
          <a:p>
            <a:pPr lvl="2"/>
            <a:r>
              <a:rPr lang="en-US" dirty="0" smtClean="0">
                <a:latin typeface="Trebuchet MS"/>
                <a:cs typeface="Trebuchet MS"/>
              </a:rPr>
              <a:t>Cluster Manager</a:t>
            </a:r>
          </a:p>
          <a:p>
            <a:pPr lvl="2"/>
            <a:r>
              <a:rPr lang="en-US" dirty="0" smtClean="0">
                <a:latin typeface="Trebuchet MS"/>
                <a:cs typeface="Trebuchet MS"/>
              </a:rPr>
              <a:t>emake Client</a:t>
            </a:r>
          </a:p>
          <a:p>
            <a:pPr lvl="2"/>
            <a:r>
              <a:rPr lang="en-US" dirty="0" smtClean="0">
                <a:latin typeface="Trebuchet MS"/>
                <a:cs typeface="Trebuchet MS"/>
              </a:rPr>
              <a:t>Agents</a:t>
            </a:r>
          </a:p>
          <a:p>
            <a:pPr lvl="1"/>
            <a:r>
              <a:rPr lang="en-US" dirty="0" smtClean="0">
                <a:latin typeface="Trebuchet MS"/>
                <a:cs typeface="Trebuchet MS"/>
              </a:rPr>
              <a:t>Shortening Test Cycle Tips</a:t>
            </a:r>
          </a:p>
          <a:p>
            <a:pPr lvl="2"/>
            <a:r>
              <a:rPr lang="en-US" dirty="0" smtClean="0">
                <a:latin typeface="Trebuchet MS"/>
                <a:cs typeface="Trebuchet MS"/>
              </a:rPr>
              <a:t>ElectricAccelerator</a:t>
            </a:r>
          </a:p>
          <a:p>
            <a:pPr lvl="2"/>
            <a:r>
              <a:rPr lang="en-US" dirty="0" smtClean="0">
                <a:latin typeface="Trebuchet MS"/>
                <a:cs typeface="Trebuchet MS"/>
              </a:rPr>
              <a:t>Electrify</a:t>
            </a:r>
          </a:p>
        </p:txBody>
      </p:sp>
    </p:spTree>
    <p:extLst>
      <p:ext uri="{BB962C8B-B14F-4D97-AF65-F5344CB8AC3E}">
        <p14:creationId xmlns:p14="http://schemas.microsoft.com/office/powerpoint/2010/main" val="417156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Trebuchet MS"/>
                <a:cs typeface="Trebuchet MS"/>
              </a:rPr>
              <a:t>Annotation Options</a:t>
            </a:r>
            <a:endParaRPr lang="en-US" noProof="0" dirty="0">
              <a:latin typeface="Trebuchet MS"/>
              <a:cs typeface="Trebuchet MS"/>
            </a:endParaRPr>
          </a:p>
        </p:txBody>
      </p:sp>
      <p:graphicFrame>
        <p:nvGraphicFramePr>
          <p:cNvPr id="6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70376"/>
              </p:ext>
            </p:extLst>
          </p:nvPr>
        </p:nvGraphicFramePr>
        <p:xfrm>
          <a:off x="1277638" y="1828800"/>
          <a:ext cx="6570962" cy="300965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79761"/>
                <a:gridCol w="2590800"/>
                <a:gridCol w="1447800"/>
                <a:gridCol w="1752601"/>
              </a:tblGrid>
              <a:tr h="394281">
                <a:tc>
                  <a:txBody>
                    <a:bodyPr/>
                    <a:lstStyle/>
                    <a:p>
                      <a:r>
                        <a:rPr lang="de-DE" sz="1500" dirty="0" smtClean="0">
                          <a:solidFill>
                            <a:schemeClr val="tx1"/>
                          </a:solidFill>
                        </a:rPr>
                        <a:t>Option</a:t>
                      </a:r>
                      <a:endParaRPr lang="de-DE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de-DE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smtClean="0">
                          <a:solidFill>
                            <a:schemeClr val="tx1"/>
                          </a:solidFill>
                        </a:rPr>
                        <a:t>Performance</a:t>
                      </a:r>
                      <a:endParaRPr lang="de-DE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smtClean="0">
                          <a:solidFill>
                            <a:schemeClr val="tx1"/>
                          </a:solidFill>
                        </a:rPr>
                        <a:t>Size Impact</a:t>
                      </a:r>
                      <a:endParaRPr lang="de-DE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</a:tr>
              <a:tr h="373625"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basic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Basic annotation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/>
                          </a:solidFill>
                        </a:rPr>
                        <a:t>1%</a:t>
                      </a:r>
                      <a:endParaRPr lang="de-D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  <a:endParaRPr lang="de-D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</a:tr>
              <a:tr h="373625"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env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Extended environment tracking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/>
                          </a:solidFill>
                        </a:rPr>
                        <a:t>2-3%</a:t>
                      </a:r>
                      <a:endParaRPr lang="de-D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  <a:endParaRPr lang="de-D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</a:tr>
              <a:tr h="373625"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Files read or written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b="0" baseline="0" dirty="0" smtClean="0">
                          <a:solidFill>
                            <a:schemeClr val="tx1"/>
                          </a:solidFill>
                        </a:rPr>
                        <a:t>2-5%</a:t>
                      </a:r>
                      <a:endParaRPr lang="de-D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/>
                          </a:solidFill>
                        </a:rPr>
                        <a:t>Medium</a:t>
                      </a:r>
                      <a:endParaRPr lang="de-D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</a:tr>
              <a:tr h="373625"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history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Serialization details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/>
                          </a:solidFill>
                        </a:rPr>
                        <a:t>1-2%</a:t>
                      </a:r>
                      <a:endParaRPr lang="de-D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  <a:endParaRPr lang="de-D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</a:tr>
              <a:tr h="373625"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lookup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All file names accessed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5-10%*</a:t>
                      </a:r>
                      <a:endParaRPr lang="de-D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/>
                          </a:solidFill>
                        </a:rPr>
                        <a:t>Large</a:t>
                      </a:r>
                      <a:endParaRPr lang="de-D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</a:tr>
              <a:tr h="373625"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registry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Registry updates (Windows only)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/>
                          </a:solidFill>
                        </a:rPr>
                        <a:t>5-10%*</a:t>
                      </a:r>
                      <a:endParaRPr lang="de-D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/>
                          </a:solidFill>
                        </a:rPr>
                        <a:t>Large</a:t>
                      </a:r>
                      <a:endParaRPr lang="de-D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</a:tr>
              <a:tr h="373625"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waiting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chemeClr val="tx1"/>
                          </a:solidFill>
                        </a:rPr>
                        <a:t>Complete dependency graph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/>
                          </a:solidFill>
                        </a:rPr>
                        <a:t>2-3%</a:t>
                      </a:r>
                      <a:endParaRPr lang="de-D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  <a:endParaRPr lang="de-D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600" marT="64800" marB="6480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42060" y="5486400"/>
            <a:ext cx="6606540" cy="762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*A</a:t>
            </a:r>
            <a:r>
              <a:rPr lang="en-US" dirty="0" smtClean="0"/>
              <a:t> </a:t>
            </a:r>
            <a:r>
              <a:rPr lang="en-US" dirty="0"/>
              <a:t>significant part of the performance impact comes from the cost of writing so much annotation to disk.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955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Uploading Annotation Files to CM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sz="2400" dirty="0"/>
              <a:t>When to upload </a:t>
            </a:r>
            <a:r>
              <a:rPr lang="en-US" sz="2400" dirty="0" smtClean="0"/>
              <a:t>vs. </a:t>
            </a:r>
            <a:r>
              <a:rPr lang="en-US" sz="2400" dirty="0"/>
              <a:t>store on file share (compressed)</a:t>
            </a:r>
          </a:p>
          <a:p>
            <a:pPr lvl="1"/>
            <a:r>
              <a:rPr lang="en-US" dirty="0"/>
              <a:t>Files are uploaded uncompressed, then compressed on the server – so longer data transfer for larger anno files with lots of </a:t>
            </a:r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If the frequency of builds and size of annotation files is large, compressing them and storing them on a file share may be preferable to uploading them to the 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 File </a:t>
            </a:r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7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72400" cy="550863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Managing History: a quick poll</a:t>
            </a:r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 dirty="0" smtClean="0"/>
              <a:t>How many of you have some idea how history is managed in your organization?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For those who know, how many have set up an external mechanism or central repository to manage history?</a:t>
            </a:r>
          </a:p>
        </p:txBody>
      </p:sp>
    </p:spTree>
    <p:extLst>
      <p:ext uri="{BB962C8B-B14F-4D97-AF65-F5344CB8AC3E}">
        <p14:creationId xmlns:p14="http://schemas.microsoft.com/office/powerpoint/2010/main" val="5058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72400" cy="550863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Managing History: Common Process Models</a:t>
            </a:r>
          </a:p>
        </p:txBody>
      </p:sp>
      <p:sp>
        <p:nvSpPr>
          <p:cNvPr id="3174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1. Per-User </a:t>
            </a:r>
          </a:p>
          <a:p>
            <a:pPr lvl="1"/>
            <a:r>
              <a:rPr lang="en-US" dirty="0" smtClean="0"/>
              <a:t>Each user (devs and/or build managers) is responsible for managing history for their own builds</a:t>
            </a:r>
          </a:p>
          <a:p>
            <a:pPr lvl="1"/>
            <a:r>
              <a:rPr lang="en-US" dirty="0" smtClean="0"/>
              <a:t>Configuration is maintained by the user</a:t>
            </a:r>
          </a:p>
          <a:p>
            <a:endParaRPr lang="en-US" dirty="0" smtClean="0"/>
          </a:p>
          <a:p>
            <a:r>
              <a:rPr lang="en-US" dirty="0" smtClean="0"/>
              <a:t>2. Centrally Maintained</a:t>
            </a:r>
          </a:p>
          <a:p>
            <a:pPr lvl="1"/>
            <a:r>
              <a:rPr lang="en-US" dirty="0" smtClean="0"/>
              <a:t>Build managers generate history that is then used by others</a:t>
            </a:r>
          </a:p>
          <a:p>
            <a:pPr lvl="1"/>
            <a:r>
              <a:rPr lang="en-US" dirty="0" smtClean="0"/>
              <a:t>Configuration is maintained by build/release group </a:t>
            </a:r>
          </a:p>
          <a:p>
            <a:endParaRPr lang="en-US" dirty="0" smtClean="0"/>
          </a:p>
          <a:p>
            <a:r>
              <a:rPr lang="en-US" dirty="0" smtClean="0"/>
              <a:t>3. Hybrid</a:t>
            </a:r>
          </a:p>
          <a:p>
            <a:pPr lvl="1"/>
            <a:r>
              <a:rPr lang="en-US" dirty="0" smtClean="0"/>
              <a:t>Various mixes of the above models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823030" y="5486400"/>
            <a:ext cx="5339769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bg1"/>
                </a:solidFill>
              </a:rPr>
              <a:t>The “right” choice depends on </a:t>
            </a:r>
            <a:r>
              <a:rPr lang="en-US" b="1" i="1" dirty="0">
                <a:solidFill>
                  <a:schemeClr val="bg1"/>
                </a:solidFill>
              </a:rPr>
              <a:t>your</a:t>
            </a:r>
            <a:r>
              <a:rPr lang="en-US" b="1" dirty="0">
                <a:solidFill>
                  <a:schemeClr val="bg1"/>
                </a:solidFill>
              </a:rPr>
              <a:t> build and </a:t>
            </a:r>
            <a:r>
              <a:rPr lang="en-US" b="1" i="1" dirty="0">
                <a:solidFill>
                  <a:schemeClr val="bg1"/>
                </a:solidFill>
              </a:rPr>
              <a:t>your</a:t>
            </a:r>
            <a:r>
              <a:rPr lang="en-US" b="1" dirty="0">
                <a:solidFill>
                  <a:schemeClr val="bg1"/>
                </a:solidFill>
              </a:rPr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5383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72400" cy="550863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1. Per-User</a:t>
            </a:r>
          </a:p>
        </p:txBody>
      </p:sp>
      <p:sp>
        <p:nvSpPr>
          <p:cNvPr id="44035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Everyone makes their own history file, no sharing</a:t>
            </a:r>
          </a:p>
          <a:p>
            <a:endParaRPr lang="en-US" dirty="0" smtClean="0"/>
          </a:p>
          <a:p>
            <a:r>
              <a:rPr lang="en-US" dirty="0" smtClean="0"/>
              <a:t>Same for production and developer builds</a:t>
            </a:r>
          </a:p>
          <a:p>
            <a:endParaRPr lang="en-US" dirty="0" smtClean="0"/>
          </a:p>
          <a:p>
            <a:r>
              <a:rPr lang="en-US" dirty="0" smtClean="0"/>
              <a:t>Each user manages the storage themselves</a:t>
            </a:r>
          </a:p>
          <a:p>
            <a:endParaRPr lang="en-US" dirty="0" smtClean="0"/>
          </a:p>
          <a:p>
            <a:r>
              <a:rPr lang="en-US" dirty="0" smtClean="0"/>
              <a:t>Builds run in </a:t>
            </a:r>
            <a:r>
              <a:rPr lang="en-US" i="1" dirty="0" smtClean="0"/>
              <a:t>merge</a:t>
            </a:r>
            <a:r>
              <a:rPr lang="en-US" dirty="0" smtClean="0"/>
              <a:t> mode</a:t>
            </a:r>
          </a:p>
          <a:p>
            <a:endParaRPr lang="en-US" dirty="0" smtClean="0"/>
          </a:p>
          <a:p>
            <a:r>
              <a:rPr lang="en-US" dirty="0" smtClean="0"/>
              <a:t>This is the default configuration</a:t>
            </a:r>
          </a:p>
          <a:p>
            <a:pPr lvl="1"/>
            <a:r>
              <a:rPr lang="en-US" dirty="0" smtClean="0"/>
              <a:t>emake.data is written where emake is invoked and will merge history</a:t>
            </a:r>
          </a:p>
          <a:p>
            <a:pPr lvl="1"/>
            <a:r>
              <a:rPr lang="en-US" dirty="0" smtClean="0"/>
              <a:t>This was the model we originally had in mind when designing the history mechanism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407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1. Per-User</a:t>
            </a:r>
          </a:p>
        </p:txBody>
      </p:sp>
      <p:sp>
        <p:nvSpPr>
          <p:cNvPr id="61480" name="Text Box 40"/>
          <p:cNvSpPr txBox="1">
            <a:spLocks noChangeArrowheads="1"/>
          </p:cNvSpPr>
          <p:nvPr/>
        </p:nvSpPr>
        <p:spPr bwMode="auto">
          <a:xfrm>
            <a:off x="4876800" y="1676400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20000"/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Rechteck 5"/>
          <p:cNvSpPr/>
          <p:nvPr/>
        </p:nvSpPr>
        <p:spPr bwMode="gray">
          <a:xfrm>
            <a:off x="4800600" y="1907232"/>
            <a:ext cx="3733800" cy="3502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ct val="50000"/>
              </a:spcBef>
            </a:pPr>
            <a:r>
              <a:rPr lang="en-US" sz="2400" b="1" u="sng" dirty="0"/>
              <a:t>Cons</a:t>
            </a:r>
          </a:p>
          <a:p>
            <a:pPr marL="365760" indent="-365760">
              <a:spcBef>
                <a:spcPct val="50000"/>
              </a:spcBef>
              <a:buClr>
                <a:schemeClr val="hlink"/>
              </a:buClr>
              <a:buSzPct val="120000"/>
              <a:buFont typeface="Wingdings" pitchFamily="2" charset="2"/>
              <a:buChar char="û"/>
            </a:pPr>
            <a:r>
              <a:rPr lang="en-US" sz="2400" b="1" dirty="0"/>
              <a:t>Users may need to manage multiple history files</a:t>
            </a:r>
          </a:p>
          <a:p>
            <a:pPr marL="365760" indent="-365760">
              <a:spcBef>
                <a:spcPct val="50000"/>
              </a:spcBef>
              <a:buClr>
                <a:schemeClr val="hlink"/>
              </a:buClr>
              <a:buSzPct val="120000"/>
              <a:buFont typeface="Wingdings" pitchFamily="2" charset="2"/>
              <a:buChar char="û"/>
            </a:pPr>
            <a:r>
              <a:rPr lang="en-US" sz="2400" b="1" dirty="0"/>
              <a:t>Duplicated work: each user has to create history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120000"/>
            </a:pPr>
            <a:endParaRPr lang="en-US" sz="2400" b="1" dirty="0"/>
          </a:p>
        </p:txBody>
      </p:sp>
      <p:sp>
        <p:nvSpPr>
          <p:cNvPr id="6" name="Rechteck 6"/>
          <p:cNvSpPr/>
          <p:nvPr/>
        </p:nvSpPr>
        <p:spPr bwMode="gray">
          <a:xfrm>
            <a:off x="533400" y="1907232"/>
            <a:ext cx="3733800" cy="3502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t"/>
          <a:lstStyle/>
          <a:p>
            <a:pPr algn="ctr">
              <a:spcBef>
                <a:spcPct val="50000"/>
              </a:spcBef>
            </a:pPr>
            <a:r>
              <a:rPr lang="en-US" sz="2400" b="1" u="sng" dirty="0"/>
              <a:t>Pros</a:t>
            </a:r>
          </a:p>
          <a:p>
            <a:pPr marL="365760" indent="-365760">
              <a:spcBef>
                <a:spcPct val="50000"/>
              </a:spcBef>
              <a:buClr>
                <a:schemeClr val="folHlink"/>
              </a:buClr>
              <a:buSzPct val="120000"/>
              <a:buFont typeface="Wingdings" pitchFamily="2" charset="2"/>
              <a:buChar char="ü"/>
            </a:pPr>
            <a:r>
              <a:rPr lang="en-US" sz="2400" b="1" dirty="0"/>
              <a:t>Easy, no overhead for </a:t>
            </a:r>
            <a:r>
              <a:rPr lang="en-US" sz="2400" b="1" dirty="0" smtClean="0"/>
              <a:t>IT/Release</a:t>
            </a:r>
            <a:endParaRPr lang="en-US" sz="2400" b="1" dirty="0"/>
          </a:p>
          <a:p>
            <a:pPr marL="365760" indent="-365760">
              <a:spcBef>
                <a:spcPct val="50000"/>
              </a:spcBef>
              <a:buClr>
                <a:schemeClr val="folHlink"/>
              </a:buClr>
              <a:buSzPct val="120000"/>
              <a:buFont typeface="Wingdings" pitchFamily="2" charset="2"/>
              <a:buChar char="ü"/>
            </a:pPr>
            <a:r>
              <a:rPr lang="en-US" sz="2400" b="1" dirty="0"/>
              <a:t>Just works “out of the box”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120000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71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72400" cy="550863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2. Centrally maintained</a:t>
            </a:r>
          </a:p>
        </p:txBody>
      </p:sp>
      <p:sp>
        <p:nvSpPr>
          <p:cNvPr id="33795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History is created by production and made centrally available</a:t>
            </a:r>
          </a:p>
          <a:p>
            <a:pPr lvl="1"/>
            <a:r>
              <a:rPr lang="en-US" dirty="0" smtClean="0"/>
              <a:t>Shared file system</a:t>
            </a:r>
          </a:p>
          <a:p>
            <a:pPr lvl="1"/>
            <a:r>
              <a:rPr lang="en-US" dirty="0" smtClean="0"/>
              <a:t>Checked into SCM system as part of build process</a:t>
            </a:r>
          </a:p>
          <a:p>
            <a:pPr lvl="1"/>
            <a:r>
              <a:rPr lang="en-US" dirty="0" smtClean="0"/>
              <a:t>Stored on Cluster Manager server</a:t>
            </a:r>
          </a:p>
          <a:p>
            <a:pPr lvl="1"/>
            <a:r>
              <a:rPr lang="en-US" dirty="0" smtClean="0"/>
              <a:t>Using Commander, could make it a property</a:t>
            </a:r>
          </a:p>
          <a:p>
            <a:endParaRPr lang="en-US" dirty="0" smtClean="0"/>
          </a:p>
          <a:p>
            <a:r>
              <a:rPr lang="en-US" dirty="0" smtClean="0"/>
              <a:t>Users build using scripts or automated process that chooses an appropriate history file</a:t>
            </a:r>
          </a:p>
          <a:p>
            <a:endParaRPr lang="en-US" dirty="0" smtClean="0"/>
          </a:p>
          <a:p>
            <a:r>
              <a:rPr lang="en-US" dirty="0" smtClean="0"/>
              <a:t>Builds run in </a:t>
            </a:r>
            <a:r>
              <a:rPr lang="en-US" i="1" dirty="0" smtClean="0"/>
              <a:t>read</a:t>
            </a:r>
            <a:r>
              <a:rPr lang="en-US" dirty="0" smtClean="0"/>
              <a:t> mode</a:t>
            </a:r>
          </a:p>
          <a:p>
            <a:endParaRPr lang="en-US" dirty="0" smtClean="0"/>
          </a:p>
          <a:p>
            <a:r>
              <a:rPr lang="en-US" dirty="0" smtClean="0"/>
              <a:t>Completely hidden from users</a:t>
            </a:r>
          </a:p>
          <a:p>
            <a:pPr>
              <a:buFontTx/>
              <a:buNone/>
            </a:pPr>
            <a:endParaRPr lang="en-US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1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2. Centrally Maintained</a:t>
            </a:r>
          </a:p>
        </p:txBody>
      </p:sp>
      <p:sp>
        <p:nvSpPr>
          <p:cNvPr id="5" name="Rechteck 5"/>
          <p:cNvSpPr/>
          <p:nvPr/>
        </p:nvSpPr>
        <p:spPr bwMode="gray">
          <a:xfrm>
            <a:off x="4800600" y="1907232"/>
            <a:ext cx="3733800" cy="4264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t"/>
          <a:lstStyle/>
          <a:p>
            <a:pPr algn="ctr">
              <a:spcBef>
                <a:spcPct val="50000"/>
              </a:spcBef>
            </a:pPr>
            <a:r>
              <a:rPr lang="en-US" sz="2400" b="1" u="sng" dirty="0"/>
              <a:t>Cons</a:t>
            </a:r>
          </a:p>
          <a:p>
            <a:pPr marL="365760" indent="-365760">
              <a:spcBef>
                <a:spcPct val="50000"/>
              </a:spcBef>
              <a:buClr>
                <a:schemeClr val="hlink"/>
              </a:buClr>
              <a:buSzPct val="120000"/>
              <a:buFont typeface="Wingdings" pitchFamily="2" charset="2"/>
              <a:buChar char="û"/>
            </a:pPr>
            <a:r>
              <a:rPr lang="en-US" sz="2400" b="1" dirty="0"/>
              <a:t>Have to design a mechanism to match history files to builds</a:t>
            </a:r>
          </a:p>
          <a:p>
            <a:pPr marL="365760" indent="-365760">
              <a:spcBef>
                <a:spcPct val="50000"/>
              </a:spcBef>
              <a:buClr>
                <a:schemeClr val="hlink"/>
              </a:buClr>
              <a:buSzPct val="120000"/>
              <a:buFont typeface="Wingdings" pitchFamily="2" charset="2"/>
              <a:buChar char="û"/>
            </a:pPr>
            <a:r>
              <a:rPr lang="en-US" sz="2400" b="1" dirty="0"/>
              <a:t>Slow to respond to source changes that require history updates (only updates when a new file is distributed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6" name="Rechteck 6"/>
          <p:cNvSpPr/>
          <p:nvPr/>
        </p:nvSpPr>
        <p:spPr bwMode="gray">
          <a:xfrm>
            <a:off x="533400" y="1907232"/>
            <a:ext cx="3733800" cy="4264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t"/>
          <a:lstStyle/>
          <a:p>
            <a:pPr algn="ctr">
              <a:spcBef>
                <a:spcPct val="50000"/>
              </a:spcBef>
            </a:pPr>
            <a:r>
              <a:rPr lang="en-US" sz="2400" b="1" u="sng" dirty="0"/>
              <a:t>Pros</a:t>
            </a:r>
          </a:p>
          <a:p>
            <a:pPr marL="365760" indent="-365760">
              <a:spcBef>
                <a:spcPct val="50000"/>
              </a:spcBef>
              <a:buClr>
                <a:schemeClr val="folHlink"/>
              </a:buClr>
              <a:buSzPct val="120000"/>
              <a:buFont typeface="Wingdings" pitchFamily="2" charset="2"/>
              <a:buChar char="ü"/>
            </a:pPr>
            <a:r>
              <a:rPr lang="en-US" sz="2400" b="1" dirty="0"/>
              <a:t>Users don’t need to understand history</a:t>
            </a:r>
          </a:p>
          <a:p>
            <a:pPr marL="365760" indent="-365760">
              <a:spcBef>
                <a:spcPct val="50000"/>
              </a:spcBef>
              <a:buClr>
                <a:schemeClr val="folHlink"/>
              </a:buClr>
              <a:buSzPct val="120000"/>
              <a:buFont typeface="Wingdings" pitchFamily="2" charset="2"/>
              <a:buChar char="ü"/>
            </a:pPr>
            <a:r>
              <a:rPr lang="en-US" sz="2400" b="1" dirty="0"/>
              <a:t>Reduces duplicated work</a:t>
            </a:r>
          </a:p>
        </p:txBody>
      </p:sp>
    </p:spTree>
    <p:extLst>
      <p:ext uri="{BB962C8B-B14F-4D97-AF65-F5344CB8AC3E}">
        <p14:creationId xmlns:p14="http://schemas.microsoft.com/office/powerpoint/2010/main" val="42765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72400" cy="550863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3. Hybrid </a:t>
            </a:r>
          </a:p>
        </p:txBody>
      </p:sp>
      <p:sp>
        <p:nvSpPr>
          <p:cNvPr id="7168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 reference history file is created by production (e.g. nightly) build</a:t>
            </a:r>
          </a:p>
          <a:p>
            <a:endParaRPr lang="en-US" dirty="0" smtClean="0"/>
          </a:p>
          <a:p>
            <a:r>
              <a:rPr lang="en-US" dirty="0" smtClean="0"/>
              <a:t>Users get reference history file as needed and update locally on each build</a:t>
            </a:r>
          </a:p>
          <a:p>
            <a:endParaRPr lang="en-US" dirty="0" smtClean="0"/>
          </a:p>
          <a:p>
            <a:r>
              <a:rPr lang="en-US" dirty="0" smtClean="0"/>
              <a:t>Users run in </a:t>
            </a:r>
            <a:r>
              <a:rPr lang="en-US" i="1" dirty="0" smtClean="0"/>
              <a:t>merge</a:t>
            </a:r>
            <a:r>
              <a:rPr lang="en-US" dirty="0" smtClean="0"/>
              <a:t> mode</a:t>
            </a:r>
          </a:p>
          <a:p>
            <a:endParaRPr lang="en-US" dirty="0" smtClean="0"/>
          </a:p>
          <a:p>
            <a:r>
              <a:rPr lang="en-US" dirty="0" smtClean="0"/>
              <a:t>Production builds also run in </a:t>
            </a:r>
            <a:r>
              <a:rPr lang="en-US" i="1" dirty="0" smtClean="0"/>
              <a:t>merge</a:t>
            </a:r>
            <a:r>
              <a:rPr lang="en-US" dirty="0" smtClean="0"/>
              <a:t> mode and fresh history files are made available</a:t>
            </a:r>
          </a:p>
          <a:p>
            <a:pPr>
              <a:buFontTx/>
              <a:buNone/>
            </a:pPr>
            <a:endParaRPr lang="en-US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7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ElectricAccelerator </a:t>
            </a:r>
            <a:br>
              <a:rPr lang="en-US" dirty="0" smtClean="0"/>
            </a:br>
            <a:r>
              <a:rPr lang="en-US" dirty="0" smtClean="0"/>
              <a:t>Architecture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3. Hybrid</a:t>
            </a:r>
          </a:p>
        </p:txBody>
      </p:sp>
      <p:sp>
        <p:nvSpPr>
          <p:cNvPr id="5" name="Rechteck 5"/>
          <p:cNvSpPr/>
          <p:nvPr/>
        </p:nvSpPr>
        <p:spPr bwMode="gray">
          <a:xfrm>
            <a:off x="4800600" y="1907232"/>
            <a:ext cx="3733800" cy="3502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t"/>
          <a:lstStyle/>
          <a:p>
            <a:pPr algn="ctr">
              <a:spcBef>
                <a:spcPct val="50000"/>
              </a:spcBef>
            </a:pPr>
            <a:r>
              <a:rPr lang="en-US" sz="2400" b="1" u="sng" dirty="0"/>
              <a:t>Cons</a:t>
            </a:r>
          </a:p>
          <a:p>
            <a:pPr marL="365760" indent="-365760">
              <a:spcBef>
                <a:spcPct val="50000"/>
              </a:spcBef>
              <a:buClr>
                <a:schemeClr val="hlink"/>
              </a:buClr>
              <a:buSzPct val="120000"/>
              <a:buFont typeface="Wingdings" pitchFamily="2" charset="2"/>
              <a:buChar char="û"/>
            </a:pPr>
            <a:r>
              <a:rPr lang="en-US" sz="2400" b="1" dirty="0"/>
              <a:t>Configuration effort is shared between users and Release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120000"/>
            </a:pPr>
            <a:endParaRPr lang="en-US" sz="2400" b="1" dirty="0"/>
          </a:p>
        </p:txBody>
      </p:sp>
      <p:sp>
        <p:nvSpPr>
          <p:cNvPr id="6" name="Rechteck 6"/>
          <p:cNvSpPr/>
          <p:nvPr/>
        </p:nvSpPr>
        <p:spPr bwMode="gray">
          <a:xfrm>
            <a:off x="533400" y="1907232"/>
            <a:ext cx="3733800" cy="3502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t"/>
          <a:lstStyle/>
          <a:p>
            <a:pPr algn="ctr">
              <a:spcBef>
                <a:spcPct val="50000"/>
              </a:spcBef>
            </a:pPr>
            <a:r>
              <a:rPr lang="en-US" sz="2400" b="1" u="sng" dirty="0"/>
              <a:t>Pros</a:t>
            </a:r>
          </a:p>
          <a:p>
            <a:pPr marL="365760" indent="-365760">
              <a:spcBef>
                <a:spcPct val="50000"/>
              </a:spcBef>
              <a:buClr>
                <a:schemeClr val="folHlink"/>
              </a:buClr>
              <a:buSzPct val="120000"/>
              <a:buFont typeface="Wingdings" pitchFamily="2" charset="2"/>
              <a:buChar char="ü"/>
            </a:pPr>
            <a:r>
              <a:rPr lang="en-US" sz="2400" b="1" dirty="0"/>
              <a:t>Best performance</a:t>
            </a:r>
          </a:p>
          <a:p>
            <a:pPr marL="365760" indent="-365760">
              <a:spcBef>
                <a:spcPct val="50000"/>
              </a:spcBef>
              <a:buClr>
                <a:schemeClr val="folHlink"/>
              </a:buClr>
              <a:buSzPct val="120000"/>
              <a:buFont typeface="Wingdings" pitchFamily="2" charset="2"/>
              <a:buChar char="ü"/>
            </a:pPr>
            <a:r>
              <a:rPr lang="en-US" sz="2400" b="1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18222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72400" cy="550863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Managing History: General Guidelines</a:t>
            </a:r>
          </a:p>
        </p:txBody>
      </p:sp>
      <p:sp>
        <p:nvSpPr>
          <p:cNvPr id="18534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Small deltas</a:t>
            </a:r>
          </a:p>
          <a:p>
            <a:pPr lvl="1"/>
            <a:r>
              <a:rPr lang="en-US" dirty="0" smtClean="0"/>
              <a:t>When possible, let history live where the development happens</a:t>
            </a:r>
          </a:p>
          <a:p>
            <a:endParaRPr lang="en-US" dirty="0" smtClean="0"/>
          </a:p>
          <a:p>
            <a:r>
              <a:rPr lang="en-US" dirty="0" smtClean="0"/>
              <a:t>Continuous Feedback</a:t>
            </a:r>
          </a:p>
          <a:p>
            <a:pPr lvl="1"/>
            <a:r>
              <a:rPr lang="en-US" dirty="0" smtClean="0"/>
              <a:t>Accelerator is designed to learn from previous builds</a:t>
            </a:r>
          </a:p>
          <a:p>
            <a:pPr lvl="1"/>
            <a:r>
              <a:rPr lang="en-US" dirty="0" smtClean="0"/>
              <a:t>Possibly use history from CI build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36965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7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137525" cy="4775199"/>
          </a:xfrm>
        </p:spPr>
        <p:txBody>
          <a:bodyPr/>
          <a:lstStyle/>
          <a:p>
            <a:pPr marL="342900" lvl="0" indent="-34290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/>
              <a:t>Run on a regular </a:t>
            </a:r>
            <a:r>
              <a:rPr lang="en-US" sz="2400" dirty="0" smtClean="0"/>
              <a:t>basis using an automation framework such as ElectricCommander</a:t>
            </a:r>
            <a:endParaRPr lang="en-US" sz="2400" dirty="0"/>
          </a:p>
          <a:p>
            <a:pPr marL="342900" lvl="0" indent="-34290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/>
              <a:t>Gives you a baseline performance metric that you can then compare against over time to detect anomalies</a:t>
            </a:r>
          </a:p>
          <a:p>
            <a:pPr marL="342900" lvl="0" indent="-34290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/>
              <a:t>Also good to determine when agents are oversubscribed and whether this is causing build times </a:t>
            </a:r>
            <a:r>
              <a:rPr lang="en-US" sz="2400" dirty="0" smtClean="0"/>
              <a:t>to increase </a:t>
            </a:r>
            <a:r>
              <a:rPr lang="en-US" sz="2400" dirty="0"/>
              <a:t>past a set SLA (indicating it’s time to purchase more agents)</a:t>
            </a:r>
          </a:p>
          <a:p>
            <a:pPr marL="342900" lvl="0" indent="-34290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/>
              <a:t>Check for non-zero conflicts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/>
              <a:t>How </a:t>
            </a:r>
            <a:r>
              <a:rPr lang="en-US" dirty="0" smtClean="0"/>
              <a:t>many?</a:t>
            </a:r>
            <a:endParaRPr lang="en-US" dirty="0"/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/>
              <a:t>How often do they show </a:t>
            </a:r>
            <a:r>
              <a:rPr lang="en-US" dirty="0" smtClean="0"/>
              <a:t>up?</a:t>
            </a:r>
            <a:endParaRPr lang="en-US" dirty="0"/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/>
              <a:t>What does Insight say about build speed w/no </a:t>
            </a:r>
            <a:r>
              <a:rPr lang="en-US" dirty="0" smtClean="0"/>
              <a:t>conflicts?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– Example Reports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04975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5486400"/>
            <a:ext cx="3886200" cy="685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the following command line argument to ElectricInsight: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einsight --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report="name args"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8" name="Picture 4" descr="http://emelski.files.wordpress.com/2011/03/seale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85" y="1447800"/>
            <a:ext cx="4344915" cy="375759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494285" y="5486400"/>
            <a:ext cx="4344915" cy="685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the following command line argument to the Cluster Manager command line tool to get raw values: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cmtool getCurrentServerLoad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4285" y="838200"/>
            <a:ext cx="4344915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The Sealevel report shows the raw agent demand data, plotted over the course of a </a:t>
            </a:r>
            <a:r>
              <a:rPr lang="en-US" sz="1400" dirty="0" smtClean="0"/>
              <a:t>day</a:t>
            </a:r>
            <a:endParaRPr lang="en-US" sz="14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04800" y="838200"/>
            <a:ext cx="39624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The </a:t>
            </a:r>
            <a:r>
              <a:rPr lang="en-US" sz="1400" dirty="0" smtClean="0"/>
              <a:t>ElectricSimulator report shows predicted performance on a variety of cluster sizes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337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Agent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Density - 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534399" cy="4927599"/>
          </a:xfrm>
        </p:spPr>
        <p:txBody>
          <a:bodyPr/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Perform multiple builds with different number of agents enabled per machine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Use ElectricCommander to automate repetitive building logging metrics and adjusting the number of agents per machine*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Select a smaller use case than a production build, for instance a multi-kernel Linux build, so that the time to run the builds is reasonable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Hyperthreading was disabled for these iterative builds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257800"/>
            <a:ext cx="70866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*Check out our open source metrics gathering plugin: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 https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smtClean="0">
                <a:solidFill>
                  <a:schemeClr val="tx1"/>
                </a:solidFill>
              </a:rPr>
              <a:t>github.com/electriccommunity/Emake-Metrics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6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</a:t>
            </a:r>
            <a:r>
              <a:rPr lang="en-US" dirty="0" smtClean="0"/>
              <a:t>Density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137525" cy="1346199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US" dirty="0" smtClean="0"/>
              <a:t>Example results:</a:t>
            </a:r>
          </a:p>
          <a:p>
            <a:pPr marL="627063" lvl="1" indent="-342900">
              <a:buClr>
                <a:schemeClr val="accent1"/>
              </a:buClr>
            </a:pPr>
            <a:r>
              <a:rPr lang="en-US" dirty="0" smtClean="0"/>
              <a:t>Optimum build time: 30 agents per 24-core machine</a:t>
            </a:r>
          </a:p>
          <a:p>
            <a:pPr marL="804863" lvl="2" indent="-342900">
              <a:buClr>
                <a:schemeClr val="accent1"/>
              </a:buClr>
            </a:pPr>
            <a:r>
              <a:rPr lang="en-US" dirty="0" smtClean="0"/>
              <a:t>Ratio: 1.25 agents per core (with hyperthreading disabled)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29395222"/>
              </p:ext>
            </p:extLst>
          </p:nvPr>
        </p:nvGraphicFramePr>
        <p:xfrm>
          <a:off x="1905000" y="2971800"/>
          <a:ext cx="44958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21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Density (longest serial chain)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 expected, fastest build time for longest serial chain happens at extreme low end of the agent count.</a:t>
            </a:r>
          </a:p>
          <a:p>
            <a:pPr marL="627063" lvl="1" indent="-342900"/>
            <a:r>
              <a:rPr lang="en-US" dirty="0" smtClean="0"/>
              <a:t>Consistent with the theory that longest serial chain is skewed towards being I/O bound and therefore experiences more contention for limited shared resources (i.e., I/O bus)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30299116"/>
              </p:ext>
            </p:extLst>
          </p:nvPr>
        </p:nvGraphicFramePr>
        <p:xfrm>
          <a:off x="1295400" y="3276600"/>
          <a:ext cx="63246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329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ElectricAccelerator Architecture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There are three components in the ElectricAccelerator architecture: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ElectricMake or emake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Cluster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Agents</a:t>
            </a:r>
            <a:endParaRPr lang="en-US" dirty="0"/>
          </a:p>
        </p:txBody>
      </p:sp>
      <p:pic>
        <p:nvPicPr>
          <p:cNvPr id="4" name="image0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28800" y="2971800"/>
            <a:ext cx="5943600" cy="3289300"/>
          </a:xfrm>
          <a:prstGeom prst="rect">
            <a:avLst/>
          </a:prstGeom>
          <a:solidFill>
            <a:schemeClr val="accent1"/>
          </a:solidFill>
          <a:ln/>
        </p:spPr>
      </p:pic>
      <p:sp>
        <p:nvSpPr>
          <p:cNvPr id="5" name="Oval 4"/>
          <p:cNvSpPr/>
          <p:nvPr/>
        </p:nvSpPr>
        <p:spPr>
          <a:xfrm>
            <a:off x="2590800" y="2743200"/>
            <a:ext cx="1905000" cy="381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smtClean="0"/>
          </a:p>
        </p:txBody>
      </p:sp>
      <p:sp>
        <p:nvSpPr>
          <p:cNvPr id="6" name="Oval 5"/>
          <p:cNvSpPr/>
          <p:nvPr/>
        </p:nvSpPr>
        <p:spPr>
          <a:xfrm>
            <a:off x="4191000" y="3352800"/>
            <a:ext cx="1905000" cy="121920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smtClean="0"/>
          </a:p>
        </p:txBody>
      </p:sp>
      <p:sp>
        <p:nvSpPr>
          <p:cNvPr id="7" name="Oval 6"/>
          <p:cNvSpPr/>
          <p:nvPr/>
        </p:nvSpPr>
        <p:spPr>
          <a:xfrm>
            <a:off x="4267200" y="4648200"/>
            <a:ext cx="3733800" cy="18517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2392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of Agent Cluster – Methodology #</a:t>
            </a:r>
            <a:r>
              <a:rPr lang="en-US" dirty="0" smtClean="0"/>
              <a:t>1 (cont)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67222" y="3429000"/>
            <a:ext cx="6517482" cy="2895600"/>
            <a:chOff x="1267222" y="3429000"/>
            <a:chExt cx="6517482" cy="2895600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92036308"/>
                </p:ext>
              </p:extLst>
            </p:nvPr>
          </p:nvGraphicFramePr>
          <p:xfrm>
            <a:off x="1267222" y="3429000"/>
            <a:ext cx="6517482" cy="2895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1600200" y="3742426"/>
              <a:ext cx="5978104" cy="2277374"/>
            </a:xfrm>
            <a:prstGeom prst="rect">
              <a:avLst/>
            </a:prstGeom>
            <a:solidFill>
              <a:schemeClr val="accent5">
                <a:alpha val="4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smtClean="0"/>
            </a:p>
          </p:txBody>
        </p:sp>
      </p:grpSp>
      <p:sp>
        <p:nvSpPr>
          <p:cNvPr id="8" name="Text Placeholder 2"/>
          <p:cNvSpPr txBox="1">
            <a:spLocks/>
          </p:cNvSpPr>
          <p:nvPr/>
        </p:nvSpPr>
        <p:spPr bwMode="gray">
          <a:xfrm>
            <a:off x="457201" y="989815"/>
            <a:ext cx="8137525" cy="2286785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</a:t>
            </a:r>
            <a:r>
              <a:rPr lang="en-US" b="1" i="1" dirty="0" smtClean="0"/>
              <a:t>simultaneous builds during peak time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Two numbers that matter: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30 agents per build on average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80+ simultaneous builds frequently observed</a:t>
            </a:r>
          </a:p>
        </p:txBody>
      </p:sp>
    </p:spTree>
    <p:extLst>
      <p:ext uri="{BB962C8B-B14F-4D97-AF65-F5344CB8AC3E}">
        <p14:creationId xmlns:p14="http://schemas.microsoft.com/office/powerpoint/2010/main" val="88956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of Agent Cluster – Methodology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137525" cy="1650999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b="1" i="1" dirty="0" smtClean="0"/>
              <a:t>average build volume during a day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Takes into account different types of builds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Assumes that builds are spread out evenly during a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143000" y="3200401"/>
            <a:ext cx="6517482" cy="2895600"/>
            <a:chOff x="1143000" y="3200401"/>
            <a:chExt cx="6517482" cy="28956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4520862"/>
                </p:ext>
              </p:extLst>
            </p:nvPr>
          </p:nvGraphicFramePr>
          <p:xfrm>
            <a:off x="1143000" y="3200401"/>
            <a:ext cx="6517482" cy="2895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1489496" y="4715774"/>
              <a:ext cx="5978104" cy="1066800"/>
            </a:xfrm>
            <a:prstGeom prst="rect">
              <a:avLst/>
            </a:prstGeom>
            <a:solidFill>
              <a:schemeClr val="accent5">
                <a:alpha val="4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268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of Agent Cluster – Methodology #2 (cont)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4038599" cy="4391025"/>
          </a:xfrm>
        </p:spPr>
        <p:txBody>
          <a:bodyPr/>
          <a:lstStyle/>
          <a:p>
            <a:r>
              <a:rPr lang="en-US" dirty="0" smtClean="0"/>
              <a:t>Observations:</a:t>
            </a:r>
          </a:p>
          <a:p>
            <a:endParaRPr lang="en-US" dirty="0" smtClean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Builds will have to wait during peak times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As build volume grows wait time will grow and more agents will be needed.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Need to factor in agent capacity needed to handle the future growth</a:t>
            </a:r>
            <a:endParaRPr lang="en-US" dirty="0"/>
          </a:p>
        </p:txBody>
      </p:sp>
      <p:pic>
        <p:nvPicPr>
          <p:cNvPr id="4" name="Picture 4" descr="http://emelski.files.wordpress.com/2011/03/sealev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85" y="1728806"/>
            <a:ext cx="4344915" cy="375759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34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Shortening Test Cycle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ElectricAccelerator if testing tool runs serially and you can enumerate the test cases into independent targets with a makefile </a:t>
            </a:r>
            <a:r>
              <a:rPr lang="en-US" dirty="0" smtClean="0"/>
              <a:t>wrapper</a:t>
            </a:r>
          </a:p>
          <a:p>
            <a:endParaRPr lang="en-US" dirty="0"/>
          </a:p>
          <a:p>
            <a:r>
              <a:rPr lang="en-US" dirty="0" smtClean="0"/>
              <a:t>Use Electrify if testing tool already runs in parallel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455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 #1: ElectricAccelerator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7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ElectricAccelerator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397000"/>
            <a:ext cx="8458200" cy="4978400"/>
          </a:xfrm>
        </p:spPr>
        <p:txBody>
          <a:bodyPr>
            <a:noAutofit/>
          </a:bodyPr>
          <a:lstStyle/>
          <a:p>
            <a:pPr marL="509588" lvl="1" indent="-457200">
              <a:buFont typeface="+mj-lt"/>
              <a:buAutoNum type="arabicPeriod"/>
            </a:pPr>
            <a:r>
              <a:rPr lang="en-US" sz="2400" b="1" dirty="0" smtClean="0">
                <a:cs typeface="Trebuchet MS"/>
              </a:rPr>
              <a:t>Enumerator</a:t>
            </a:r>
            <a:r>
              <a:rPr lang="en-US" sz="2400" dirty="0" smtClean="0">
                <a:cs typeface="Trebuchet MS"/>
              </a:rPr>
              <a:t> – create a list of all units </a:t>
            </a:r>
            <a:r>
              <a:rPr lang="en-US" sz="2400" dirty="0">
                <a:cs typeface="Trebuchet MS"/>
              </a:rPr>
              <a:t>of </a:t>
            </a:r>
            <a:r>
              <a:rPr lang="en-US" sz="2400" dirty="0" smtClean="0">
                <a:cs typeface="Trebuchet MS"/>
              </a:rPr>
              <a:t>work</a:t>
            </a:r>
          </a:p>
          <a:p>
            <a:pPr marL="509588" lvl="1" indent="-457200">
              <a:buFont typeface="+mj-lt"/>
              <a:buAutoNum type="arabicPeriod"/>
            </a:pPr>
            <a:endParaRPr lang="en-US" sz="2400" dirty="0">
              <a:cs typeface="Trebuchet MS"/>
            </a:endParaRPr>
          </a:p>
          <a:p>
            <a:pPr marL="509588" lvl="1" indent="-457200">
              <a:buFont typeface="+mj-lt"/>
              <a:buAutoNum type="arabicPeriod"/>
            </a:pPr>
            <a:r>
              <a:rPr lang="en-US" sz="2400" b="1" dirty="0" smtClean="0">
                <a:cs typeface="Trebuchet MS"/>
              </a:rPr>
              <a:t>Executor</a:t>
            </a:r>
            <a:r>
              <a:rPr lang="en-US" sz="2400" dirty="0" smtClean="0">
                <a:cs typeface="Trebuchet MS"/>
              </a:rPr>
              <a:t> – create commands to run each unit </a:t>
            </a:r>
            <a:r>
              <a:rPr lang="en-US" sz="2400" dirty="0">
                <a:cs typeface="Trebuchet MS"/>
              </a:rPr>
              <a:t>of </a:t>
            </a:r>
            <a:r>
              <a:rPr lang="en-US" sz="2400" dirty="0" smtClean="0">
                <a:cs typeface="Trebuchet MS"/>
              </a:rPr>
              <a:t>work</a:t>
            </a:r>
          </a:p>
          <a:p>
            <a:pPr marL="509588" lvl="1" indent="-457200">
              <a:buFont typeface="+mj-lt"/>
              <a:buAutoNum type="arabicPeriod"/>
            </a:pPr>
            <a:endParaRPr lang="en-US" sz="2400" dirty="0">
              <a:cs typeface="Trebuchet MS"/>
            </a:endParaRPr>
          </a:p>
          <a:p>
            <a:pPr marL="509588" lvl="1" indent="-457200">
              <a:buFont typeface="+mj-lt"/>
              <a:buAutoNum type="arabicPeriod"/>
            </a:pPr>
            <a:r>
              <a:rPr lang="en-US" sz="2400" b="1" dirty="0" smtClean="0">
                <a:cs typeface="Trebuchet MS"/>
              </a:rPr>
              <a:t>Accelerator </a:t>
            </a:r>
            <a:r>
              <a:rPr lang="en-US" sz="2400" dirty="0" smtClean="0">
                <a:cs typeface="Trebuchet MS"/>
              </a:rPr>
              <a:t>– glue #1 and #2 together</a:t>
            </a:r>
          </a:p>
        </p:txBody>
      </p:sp>
    </p:spTree>
    <p:extLst>
      <p:ext uri="{BB962C8B-B14F-4D97-AF65-F5344CB8AC3E}">
        <p14:creationId xmlns:p14="http://schemas.microsoft.com/office/powerpoint/2010/main" val="32516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Unit test &amp; code coverage (module-level)</a:t>
            </a:r>
            <a:endParaRPr lang="en-US" dirty="0"/>
          </a:p>
        </p:txBody>
      </p:sp>
      <p:pic>
        <p:nvPicPr>
          <p:cNvPr id="3" name="Picture 2" descr="test_module_ins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47521"/>
            <a:ext cx="3149600" cy="3149600"/>
          </a:xfrm>
          <a:prstGeom prst="rect">
            <a:avLst/>
          </a:prstGeom>
        </p:spPr>
      </p:pic>
      <p:pic>
        <p:nvPicPr>
          <p:cNvPr id="5" name="Picture 4" descr="test_module_simula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4" y="2047522"/>
            <a:ext cx="5000626" cy="32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Unit test &amp; code coverage (suite-level)</a:t>
            </a:r>
            <a:endParaRPr lang="en-US" dirty="0"/>
          </a:p>
        </p:txBody>
      </p:sp>
      <p:pic>
        <p:nvPicPr>
          <p:cNvPr id="3" name="Picture 2" descr="test_suite_ins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32000"/>
            <a:ext cx="3124200" cy="3124200"/>
          </a:xfrm>
          <a:prstGeom prst="rect">
            <a:avLst/>
          </a:prstGeom>
        </p:spPr>
      </p:pic>
      <p:pic>
        <p:nvPicPr>
          <p:cNvPr id="5" name="Picture 4" descr="test_suite_simula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91" y="2032000"/>
            <a:ext cx="502800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5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Unit test &amp; code coverage (test-case-level)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9477" y="7807473"/>
            <a:ext cx="9144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1600" dirty="0" err="1" smtClean="0"/>
          </a:p>
        </p:txBody>
      </p:sp>
      <p:pic>
        <p:nvPicPr>
          <p:cNvPr id="3" name="Picture 2" descr="test_case_ins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325881"/>
            <a:ext cx="2514601" cy="2489201"/>
          </a:xfrm>
          <a:prstGeom prst="rect">
            <a:avLst/>
          </a:prstGeom>
        </p:spPr>
      </p:pic>
      <p:pic>
        <p:nvPicPr>
          <p:cNvPr id="5" name="Picture 4" descr="test_case_simula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70681"/>
            <a:ext cx="3518764" cy="2278497"/>
          </a:xfrm>
          <a:prstGeom prst="rect">
            <a:avLst/>
          </a:prstGeom>
        </p:spPr>
      </p:pic>
      <p:sp>
        <p:nvSpPr>
          <p:cNvPr id="6" name="Rechteck 9"/>
          <p:cNvSpPr/>
          <p:nvPr/>
        </p:nvSpPr>
        <p:spPr bwMode="gray">
          <a:xfrm>
            <a:off x="5562600" y="3980297"/>
            <a:ext cx="1851660" cy="2468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5000" b="1" dirty="0" smtClean="0">
                <a:latin typeface="Trebuchet MS"/>
                <a:cs typeface="Trebuchet MS"/>
              </a:rPr>
              <a:t>11.5x</a:t>
            </a: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Best Case</a:t>
            </a:r>
            <a:endParaRPr lang="de-DE" sz="1080" b="1" dirty="0">
              <a:latin typeface="Trebuchet MS"/>
              <a:cs typeface="Trebuchet MS"/>
            </a:endParaRPr>
          </a:p>
        </p:txBody>
      </p:sp>
      <p:sp>
        <p:nvSpPr>
          <p:cNvPr id="8" name="Rechteck 5"/>
          <p:cNvSpPr/>
          <p:nvPr/>
        </p:nvSpPr>
        <p:spPr bwMode="gray">
          <a:xfrm>
            <a:off x="5562600" y="1193800"/>
            <a:ext cx="1851660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5000" b="1" dirty="0" smtClean="0">
                <a:latin typeface="Trebuchet MS"/>
                <a:cs typeface="Trebuchet MS"/>
              </a:rPr>
              <a:t>2.4x</a:t>
            </a: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10 </a:t>
            </a:r>
            <a:r>
              <a:rPr lang="de-DE" sz="1080" b="1" dirty="0" err="1" smtClean="0">
                <a:latin typeface="Trebuchet MS"/>
                <a:cs typeface="Trebuchet MS"/>
              </a:rPr>
              <a:t>Agents</a:t>
            </a:r>
            <a:endParaRPr lang="de-DE" sz="108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62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Shortening Build Cycle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 #2: Electrify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Electrify</a:t>
            </a:r>
            <a:r>
              <a:rPr lang="en-US" dirty="0"/>
              <a:t>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sz="1800" dirty="0" smtClean="0"/>
              <a:t>Allows </a:t>
            </a:r>
            <a:r>
              <a:rPr lang="en-US" sz="1800" dirty="0"/>
              <a:t>existing EA </a:t>
            </a:r>
            <a:r>
              <a:rPr lang="en-US" sz="1800" dirty="0" smtClean="0"/>
              <a:t>cluster to do things other </a:t>
            </a:r>
            <a:r>
              <a:rPr lang="en-US" sz="1800" dirty="0"/>
              <a:t>than make-based builds</a:t>
            </a:r>
          </a:p>
          <a:p>
            <a:pPr lvl="2"/>
            <a:r>
              <a:rPr lang="en-US" sz="1800" dirty="0"/>
              <a:t>Other build tools - SCons, MSBuild</a:t>
            </a:r>
            <a:r>
              <a:rPr lang="en-US" sz="1800" dirty="0" smtClean="0"/>
              <a:t>, DevEnv, </a:t>
            </a:r>
            <a:r>
              <a:rPr lang="en-US" sz="1800" dirty="0"/>
              <a:t>in-house tools, etc.</a:t>
            </a:r>
          </a:p>
          <a:p>
            <a:pPr lvl="2"/>
            <a:r>
              <a:rPr lang="en-US" sz="1800" dirty="0"/>
              <a:t>Other compute-intensive </a:t>
            </a:r>
            <a:r>
              <a:rPr lang="en-US" sz="1800" dirty="0" smtClean="0"/>
              <a:t>tasks</a:t>
            </a:r>
          </a:p>
          <a:p>
            <a:pPr lvl="3"/>
            <a:r>
              <a:rPr lang="en-US" sz="1600" dirty="0"/>
              <a:t>T</a:t>
            </a:r>
            <a:r>
              <a:rPr lang="en-US" sz="1600" dirty="0" smtClean="0"/>
              <a:t>esting</a:t>
            </a:r>
            <a:r>
              <a:rPr lang="en-US" sz="1600" dirty="0"/>
              <a:t>, analysis, data modeling, image </a:t>
            </a:r>
            <a:r>
              <a:rPr lang="en-US" sz="1600" dirty="0" smtClean="0"/>
              <a:t>rendering, distributed computing</a:t>
            </a:r>
            <a:endParaRPr lang="en-US" sz="1600" dirty="0"/>
          </a:p>
          <a:p>
            <a:pPr lvl="1"/>
            <a:r>
              <a:rPr lang="en-US" sz="1800" dirty="0"/>
              <a:t>Process</a:t>
            </a:r>
            <a:r>
              <a:rPr lang="en-US" sz="1800" dirty="0" smtClean="0"/>
              <a:t>-agnostic, distributes stand-alone tasks to agents</a:t>
            </a:r>
          </a:p>
          <a:p>
            <a:pPr lvl="1"/>
            <a:r>
              <a:rPr lang="en-US" sz="1800" dirty="0" smtClean="0"/>
              <a:t>Does not support parallelization of threads</a:t>
            </a:r>
            <a:endParaRPr lang="en-US" sz="1800" dirty="0"/>
          </a:p>
          <a:p>
            <a:pPr lvl="1"/>
            <a:r>
              <a:rPr lang="en-US" sz="1800" dirty="0"/>
              <a:t>Same ElectricAccelerator benefits as with Electric Make</a:t>
            </a:r>
          </a:p>
          <a:p>
            <a:pPr lvl="2"/>
            <a:r>
              <a:rPr lang="en-US" sz="1800" dirty="0"/>
              <a:t>Optimized networking and fault-tolerant architecture</a:t>
            </a:r>
          </a:p>
          <a:p>
            <a:pPr lvl="2"/>
            <a:r>
              <a:rPr lang="en-US" sz="1800" dirty="0"/>
              <a:t>File-system virtualization technology (EFS)</a:t>
            </a:r>
          </a:p>
          <a:p>
            <a:pPr lvl="2"/>
            <a:r>
              <a:rPr lang="en-US" sz="1800" dirty="0"/>
              <a:t>Efficiently share the compute infrastructure among all </a:t>
            </a:r>
            <a:r>
              <a:rPr lang="en-US" sz="1800" dirty="0" smtClean="0"/>
              <a:t>processes</a:t>
            </a:r>
          </a:p>
          <a:p>
            <a:pPr lvl="2"/>
            <a:r>
              <a:rPr lang="en-US" sz="1800" dirty="0" smtClean="0"/>
              <a:t>Works on all platforms supported by Accelerator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64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Parasoft+ElectricAccelerator C# Analysis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C# Static Pattern and Flow Analysis </a:t>
            </a:r>
          </a:p>
          <a:p>
            <a:pPr marL="627063" lvl="1" indent="-342900"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dotTest – Works with solutions or individual projects</a:t>
            </a:r>
          </a:p>
          <a:p>
            <a:pPr marL="342900" indent="-342900"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When analyzing projects, repeated instances of dotTest are called, one per project, by running dottestcli</a:t>
            </a:r>
          </a:p>
          <a:p>
            <a:pPr marL="342900" indent="-342900"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Acceleration in this use case is achieved with emake and a simple Makefile 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Electrify accelerates a Parasoft analysis run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803400"/>
            <a:ext cx="1066800" cy="609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cpptestcli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1803400"/>
            <a:ext cx="1066800" cy="609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2616200"/>
            <a:ext cx="1066800" cy="6096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cpptestcc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3530600"/>
            <a:ext cx="1066800" cy="6096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cpptestcc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4445000"/>
            <a:ext cx="1066800" cy="6096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cpptestcc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029200" y="2616201"/>
            <a:ext cx="1371600" cy="845255"/>
            <a:chOff x="4953000" y="2038350"/>
            <a:chExt cx="1371600" cy="633941"/>
          </a:xfrm>
        </p:grpSpPr>
        <p:sp>
          <p:nvSpPr>
            <p:cNvPr id="10" name="Rectangle 9"/>
            <p:cNvSpPr/>
            <p:nvPr/>
          </p:nvSpPr>
          <p:spPr>
            <a:xfrm>
              <a:off x="4953000" y="2038350"/>
              <a:ext cx="10668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Ipro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2114550"/>
              <a:ext cx="10668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Ipro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57800" y="2215091"/>
              <a:ext cx="10668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ipro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29200" y="3530600"/>
            <a:ext cx="1371600" cy="845255"/>
            <a:chOff x="4953000" y="2038350"/>
            <a:chExt cx="1371600" cy="633941"/>
          </a:xfrm>
        </p:grpSpPr>
        <p:sp>
          <p:nvSpPr>
            <p:cNvPr id="15" name="Rectangle 14"/>
            <p:cNvSpPr/>
            <p:nvPr/>
          </p:nvSpPr>
          <p:spPr>
            <a:xfrm>
              <a:off x="4953000" y="2038350"/>
              <a:ext cx="10668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Ipro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05400" y="2114550"/>
              <a:ext cx="10668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Ipro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57800" y="2215091"/>
              <a:ext cx="10668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ppro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29326" y="5461001"/>
            <a:ext cx="1371600" cy="845255"/>
            <a:chOff x="4953000" y="2038350"/>
            <a:chExt cx="1371600" cy="633941"/>
          </a:xfrm>
        </p:grpSpPr>
        <p:sp>
          <p:nvSpPr>
            <p:cNvPr id="19" name="Rectangle 18"/>
            <p:cNvSpPr/>
            <p:nvPr/>
          </p:nvSpPr>
          <p:spPr>
            <a:xfrm>
              <a:off x="4953000" y="2038350"/>
              <a:ext cx="10668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Ipro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05400" y="2114550"/>
              <a:ext cx="10668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Ipro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57800" y="2215091"/>
              <a:ext cx="10668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lnSpc>
                  <a:spcPct val="6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 smtClean="0"/>
                <a:t>Java</a:t>
              </a:r>
              <a:r>
                <a:rPr lang="en-US" sz="1000" b="1" dirty="0"/>
                <a:t> </a:t>
              </a:r>
              <a:r>
                <a:rPr lang="en-US" sz="1000" b="1" dirty="0" smtClean="0"/>
                <a:t>Flow</a:t>
              </a:r>
            </a:p>
            <a:p>
              <a:pPr algn="ctr">
                <a:lnSpc>
                  <a:spcPct val="6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 smtClean="0"/>
                <a:t>Analysis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2514600" y="2108200"/>
            <a:ext cx="3048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</p:cNvCxnSpPr>
          <p:nvPr/>
        </p:nvCxnSpPr>
        <p:spPr>
          <a:xfrm>
            <a:off x="3352800" y="2413000"/>
            <a:ext cx="0" cy="335280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352800" y="2921000"/>
            <a:ext cx="3048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352800" y="3804111"/>
            <a:ext cx="3048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52800" y="4749800"/>
            <a:ext cx="3048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24400" y="2921000"/>
            <a:ext cx="3048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24400" y="3835400"/>
            <a:ext cx="3048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24400" y="4749800"/>
            <a:ext cx="3048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1219201" y="1193800"/>
            <a:ext cx="3603629" cy="5181600"/>
            <a:chOff x="1524000" y="971550"/>
            <a:chExt cx="3603629" cy="32766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524000" y="971550"/>
              <a:ext cx="0" cy="3276600"/>
            </a:xfrm>
            <a:prstGeom prst="line">
              <a:avLst/>
            </a:prstGeom>
            <a:ln>
              <a:solidFill>
                <a:srgbClr val="660066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24000" y="4248150"/>
              <a:ext cx="3581400" cy="0"/>
            </a:xfrm>
            <a:prstGeom prst="line">
              <a:avLst/>
            </a:prstGeom>
            <a:ln>
              <a:solidFill>
                <a:srgbClr val="660066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27629" y="971550"/>
              <a:ext cx="0" cy="3276600"/>
            </a:xfrm>
            <a:prstGeom prst="line">
              <a:avLst/>
            </a:prstGeom>
            <a:ln>
              <a:solidFill>
                <a:srgbClr val="660066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24000" y="971550"/>
              <a:ext cx="3581400" cy="0"/>
            </a:xfrm>
            <a:prstGeom prst="line">
              <a:avLst/>
            </a:prstGeom>
            <a:ln>
              <a:solidFill>
                <a:srgbClr val="660066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676400" y="1047750"/>
              <a:ext cx="9144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  <a:buClr>
                  <a:schemeClr val="accent1"/>
                </a:buClr>
                <a:buSzPct val="70000"/>
              </a:pPr>
              <a:r>
                <a:rPr lang="en-US" sz="1600" dirty="0" smtClean="0"/>
                <a:t>Electrify</a:t>
              </a:r>
            </a:p>
          </p:txBody>
        </p:sp>
      </p:grpSp>
      <p:sp>
        <p:nvSpPr>
          <p:cNvPr id="70" name="Text Box 187"/>
          <p:cNvSpPr txBox="1">
            <a:spLocks noChangeArrowheads="1"/>
          </p:cNvSpPr>
          <p:nvPr/>
        </p:nvSpPr>
        <p:spPr bwMode="auto">
          <a:xfrm>
            <a:off x="7104662" y="3832495"/>
            <a:ext cx="1342996" cy="3890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 smtClean="0">
                <a:latin typeface="Trebuchet MS"/>
                <a:cs typeface="Trebuchet MS"/>
              </a:rPr>
              <a:t>Build/Test Cluster</a:t>
            </a:r>
            <a:r>
              <a:rPr lang="en-US" b="1" dirty="0">
                <a:latin typeface="Trebuchet MS"/>
                <a:cs typeface="Trebuchet MS"/>
              </a:rPr>
              <a:t/>
            </a:r>
            <a:br>
              <a:rPr lang="en-US" b="1" dirty="0">
                <a:latin typeface="Trebuchet MS"/>
                <a:cs typeface="Trebuchet MS"/>
              </a:rPr>
            </a:b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dirty="0" smtClean="0">
                <a:latin typeface="Trebuchet MS"/>
                <a:cs typeface="Trebuchet MS"/>
              </a:rPr>
              <a:t>10s-1000s </a:t>
            </a:r>
            <a:r>
              <a:rPr lang="en-US" dirty="0">
                <a:latin typeface="Trebuchet MS"/>
                <a:cs typeface="Trebuchet MS"/>
              </a:rPr>
              <a:t>CPUs)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7163384" y="2244995"/>
            <a:ext cx="1371600" cy="1394884"/>
            <a:chOff x="336" y="1008"/>
            <a:chExt cx="1449" cy="1104"/>
          </a:xfrm>
        </p:grpSpPr>
        <p:grpSp>
          <p:nvGrpSpPr>
            <p:cNvPr id="72" name="Group 71"/>
            <p:cNvGrpSpPr>
              <a:grpSpLocks/>
            </p:cNvGrpSpPr>
            <p:nvPr/>
          </p:nvGrpSpPr>
          <p:grpSpPr bwMode="auto">
            <a:xfrm>
              <a:off x="336" y="1598"/>
              <a:ext cx="1448" cy="514"/>
              <a:chOff x="2160" y="1550"/>
              <a:chExt cx="1448" cy="514"/>
            </a:xfrm>
          </p:grpSpPr>
          <p:sp>
            <p:nvSpPr>
              <p:cNvPr id="501" name="Freeform 199"/>
              <p:cNvSpPr>
                <a:spLocks/>
              </p:cNvSpPr>
              <p:nvPr/>
            </p:nvSpPr>
            <p:spPr bwMode="auto">
              <a:xfrm>
                <a:off x="2160" y="1833"/>
                <a:ext cx="1332" cy="231"/>
              </a:xfrm>
              <a:custGeom>
                <a:avLst/>
                <a:gdLst>
                  <a:gd name="T0" fmla="*/ 0 w 1332"/>
                  <a:gd name="T1" fmla="*/ 87 h 231"/>
                  <a:gd name="T2" fmla="*/ 183 w 1332"/>
                  <a:gd name="T3" fmla="*/ 2 h 231"/>
                  <a:gd name="T4" fmla="*/ 1331 w 1332"/>
                  <a:gd name="T5" fmla="*/ 0 h 231"/>
                  <a:gd name="T6" fmla="*/ 1332 w 1332"/>
                  <a:gd name="T7" fmla="*/ 125 h 231"/>
                  <a:gd name="T8" fmla="*/ 1297 w 1332"/>
                  <a:gd name="T9" fmla="*/ 231 h 231"/>
                  <a:gd name="T10" fmla="*/ 1297 w 1332"/>
                  <a:gd name="T11" fmla="*/ 87 h 231"/>
                  <a:gd name="T12" fmla="*/ 0 w 1332"/>
                  <a:gd name="T13" fmla="*/ 87 h 2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32"/>
                  <a:gd name="T22" fmla="*/ 0 h 231"/>
                  <a:gd name="T23" fmla="*/ 1332 w 1332"/>
                  <a:gd name="T24" fmla="*/ 231 h 2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32" h="231">
                    <a:moveTo>
                      <a:pt x="0" y="87"/>
                    </a:moveTo>
                    <a:lnTo>
                      <a:pt x="183" y="2"/>
                    </a:lnTo>
                    <a:lnTo>
                      <a:pt x="1331" y="0"/>
                    </a:lnTo>
                    <a:lnTo>
                      <a:pt x="1332" y="125"/>
                    </a:lnTo>
                    <a:lnTo>
                      <a:pt x="1297" y="231"/>
                    </a:lnTo>
                    <a:lnTo>
                      <a:pt x="1297" y="87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02" name="Rectangle 200"/>
              <p:cNvSpPr>
                <a:spLocks noChangeArrowheads="1"/>
              </p:cNvSpPr>
              <p:nvPr/>
            </p:nvSpPr>
            <p:spPr bwMode="auto">
              <a:xfrm>
                <a:off x="2161" y="1920"/>
                <a:ext cx="129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03" name="Oval 201"/>
              <p:cNvSpPr>
                <a:spLocks noChangeArrowheads="1"/>
              </p:cNvSpPr>
              <p:nvPr/>
            </p:nvSpPr>
            <p:spPr bwMode="auto">
              <a:xfrm>
                <a:off x="2761" y="1944"/>
                <a:ext cx="96" cy="96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grpSp>
            <p:nvGrpSpPr>
              <p:cNvPr id="504" name="Group 202"/>
              <p:cNvGrpSpPr>
                <a:grpSpLocks/>
              </p:cNvGrpSpPr>
              <p:nvPr/>
            </p:nvGrpSpPr>
            <p:grpSpPr bwMode="auto">
              <a:xfrm>
                <a:off x="2185" y="1961"/>
                <a:ext cx="60" cy="63"/>
                <a:chOff x="2304" y="1248"/>
                <a:chExt cx="60" cy="63"/>
              </a:xfrm>
            </p:grpSpPr>
            <p:sp>
              <p:nvSpPr>
                <p:cNvPr id="585" name="Oval 203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60" cy="6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586" name="Line 204"/>
                <p:cNvSpPr>
                  <a:spLocks noChangeShapeType="1"/>
                </p:cNvSpPr>
                <p:nvPr/>
              </p:nvSpPr>
              <p:spPr bwMode="auto">
                <a:xfrm>
                  <a:off x="2334" y="1262"/>
                  <a:ext cx="0" cy="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Trebuchet MS"/>
                    <a:cs typeface="Trebuchet MS"/>
                  </a:endParaRPr>
                </a:p>
              </p:txBody>
            </p:sp>
          </p:grpSp>
          <p:sp>
            <p:nvSpPr>
              <p:cNvPr id="505" name="Oval 205"/>
              <p:cNvSpPr>
                <a:spLocks noChangeArrowheads="1"/>
              </p:cNvSpPr>
              <p:nvPr/>
            </p:nvSpPr>
            <p:spPr bwMode="auto">
              <a:xfrm>
                <a:off x="2943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06" name="Oval 206"/>
              <p:cNvSpPr>
                <a:spLocks noChangeArrowheads="1"/>
              </p:cNvSpPr>
              <p:nvPr/>
            </p:nvSpPr>
            <p:spPr bwMode="auto">
              <a:xfrm>
                <a:off x="2979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07" name="Oval 207"/>
              <p:cNvSpPr>
                <a:spLocks noChangeArrowheads="1"/>
              </p:cNvSpPr>
              <p:nvPr/>
            </p:nvSpPr>
            <p:spPr bwMode="auto">
              <a:xfrm>
                <a:off x="2943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08" name="Oval 208"/>
              <p:cNvSpPr>
                <a:spLocks noChangeArrowheads="1"/>
              </p:cNvSpPr>
              <p:nvPr/>
            </p:nvSpPr>
            <p:spPr bwMode="auto">
              <a:xfrm>
                <a:off x="2979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09" name="Oval 209"/>
              <p:cNvSpPr>
                <a:spLocks noChangeArrowheads="1"/>
              </p:cNvSpPr>
              <p:nvPr/>
            </p:nvSpPr>
            <p:spPr bwMode="auto">
              <a:xfrm>
                <a:off x="2943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10" name="Oval 210"/>
              <p:cNvSpPr>
                <a:spLocks noChangeArrowheads="1"/>
              </p:cNvSpPr>
              <p:nvPr/>
            </p:nvSpPr>
            <p:spPr bwMode="auto">
              <a:xfrm>
                <a:off x="2979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11" name="Oval 211"/>
              <p:cNvSpPr>
                <a:spLocks noChangeArrowheads="1"/>
              </p:cNvSpPr>
              <p:nvPr/>
            </p:nvSpPr>
            <p:spPr bwMode="auto">
              <a:xfrm>
                <a:off x="3015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12" name="Oval 212"/>
              <p:cNvSpPr>
                <a:spLocks noChangeArrowheads="1"/>
              </p:cNvSpPr>
              <p:nvPr/>
            </p:nvSpPr>
            <p:spPr bwMode="auto">
              <a:xfrm>
                <a:off x="3051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13" name="Oval 213"/>
              <p:cNvSpPr>
                <a:spLocks noChangeArrowheads="1"/>
              </p:cNvSpPr>
              <p:nvPr/>
            </p:nvSpPr>
            <p:spPr bwMode="auto">
              <a:xfrm>
                <a:off x="3015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14" name="Oval 214"/>
              <p:cNvSpPr>
                <a:spLocks noChangeArrowheads="1"/>
              </p:cNvSpPr>
              <p:nvPr/>
            </p:nvSpPr>
            <p:spPr bwMode="auto">
              <a:xfrm>
                <a:off x="3051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15" name="Oval 215"/>
              <p:cNvSpPr>
                <a:spLocks noChangeArrowheads="1"/>
              </p:cNvSpPr>
              <p:nvPr/>
            </p:nvSpPr>
            <p:spPr bwMode="auto">
              <a:xfrm>
                <a:off x="3015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16" name="Oval 216"/>
              <p:cNvSpPr>
                <a:spLocks noChangeArrowheads="1"/>
              </p:cNvSpPr>
              <p:nvPr/>
            </p:nvSpPr>
            <p:spPr bwMode="auto">
              <a:xfrm>
                <a:off x="3051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17" name="Oval 217"/>
              <p:cNvSpPr>
                <a:spLocks noChangeArrowheads="1"/>
              </p:cNvSpPr>
              <p:nvPr/>
            </p:nvSpPr>
            <p:spPr bwMode="auto">
              <a:xfrm>
                <a:off x="2871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18" name="Oval 218"/>
              <p:cNvSpPr>
                <a:spLocks noChangeArrowheads="1"/>
              </p:cNvSpPr>
              <p:nvPr/>
            </p:nvSpPr>
            <p:spPr bwMode="auto">
              <a:xfrm>
                <a:off x="2907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19" name="Oval 219"/>
              <p:cNvSpPr>
                <a:spLocks noChangeArrowheads="1"/>
              </p:cNvSpPr>
              <p:nvPr/>
            </p:nvSpPr>
            <p:spPr bwMode="auto">
              <a:xfrm>
                <a:off x="2871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20" name="Oval 220"/>
              <p:cNvSpPr>
                <a:spLocks noChangeArrowheads="1"/>
              </p:cNvSpPr>
              <p:nvPr/>
            </p:nvSpPr>
            <p:spPr bwMode="auto">
              <a:xfrm>
                <a:off x="2907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21" name="Oval 221"/>
              <p:cNvSpPr>
                <a:spLocks noChangeArrowheads="1"/>
              </p:cNvSpPr>
              <p:nvPr/>
            </p:nvSpPr>
            <p:spPr bwMode="auto">
              <a:xfrm>
                <a:off x="2871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22" name="Oval 222"/>
              <p:cNvSpPr>
                <a:spLocks noChangeArrowheads="1"/>
              </p:cNvSpPr>
              <p:nvPr/>
            </p:nvSpPr>
            <p:spPr bwMode="auto">
              <a:xfrm>
                <a:off x="2907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23" name="Oval 223"/>
              <p:cNvSpPr>
                <a:spLocks noChangeArrowheads="1"/>
              </p:cNvSpPr>
              <p:nvPr/>
            </p:nvSpPr>
            <p:spPr bwMode="auto">
              <a:xfrm>
                <a:off x="3089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24" name="Oval 224"/>
              <p:cNvSpPr>
                <a:spLocks noChangeArrowheads="1"/>
              </p:cNvSpPr>
              <p:nvPr/>
            </p:nvSpPr>
            <p:spPr bwMode="auto">
              <a:xfrm>
                <a:off x="3125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25" name="Oval 225"/>
              <p:cNvSpPr>
                <a:spLocks noChangeArrowheads="1"/>
              </p:cNvSpPr>
              <p:nvPr/>
            </p:nvSpPr>
            <p:spPr bwMode="auto">
              <a:xfrm>
                <a:off x="3089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26" name="Oval 226"/>
              <p:cNvSpPr>
                <a:spLocks noChangeArrowheads="1"/>
              </p:cNvSpPr>
              <p:nvPr/>
            </p:nvSpPr>
            <p:spPr bwMode="auto">
              <a:xfrm>
                <a:off x="3125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27" name="Oval 227"/>
              <p:cNvSpPr>
                <a:spLocks noChangeArrowheads="1"/>
              </p:cNvSpPr>
              <p:nvPr/>
            </p:nvSpPr>
            <p:spPr bwMode="auto">
              <a:xfrm>
                <a:off x="3089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28" name="Oval 228"/>
              <p:cNvSpPr>
                <a:spLocks noChangeArrowheads="1"/>
              </p:cNvSpPr>
              <p:nvPr/>
            </p:nvSpPr>
            <p:spPr bwMode="auto">
              <a:xfrm>
                <a:off x="3125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29" name="Oval 229"/>
              <p:cNvSpPr>
                <a:spLocks noChangeArrowheads="1"/>
              </p:cNvSpPr>
              <p:nvPr/>
            </p:nvSpPr>
            <p:spPr bwMode="auto">
              <a:xfrm>
                <a:off x="3230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30" name="Oval 230"/>
              <p:cNvSpPr>
                <a:spLocks noChangeArrowheads="1"/>
              </p:cNvSpPr>
              <p:nvPr/>
            </p:nvSpPr>
            <p:spPr bwMode="auto">
              <a:xfrm>
                <a:off x="3266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31" name="Oval 231"/>
              <p:cNvSpPr>
                <a:spLocks noChangeArrowheads="1"/>
              </p:cNvSpPr>
              <p:nvPr/>
            </p:nvSpPr>
            <p:spPr bwMode="auto">
              <a:xfrm>
                <a:off x="3230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32" name="Oval 232"/>
              <p:cNvSpPr>
                <a:spLocks noChangeArrowheads="1"/>
              </p:cNvSpPr>
              <p:nvPr/>
            </p:nvSpPr>
            <p:spPr bwMode="auto">
              <a:xfrm>
                <a:off x="3266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33" name="Oval 233"/>
              <p:cNvSpPr>
                <a:spLocks noChangeArrowheads="1"/>
              </p:cNvSpPr>
              <p:nvPr/>
            </p:nvSpPr>
            <p:spPr bwMode="auto">
              <a:xfrm>
                <a:off x="3230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34" name="Oval 234"/>
              <p:cNvSpPr>
                <a:spLocks noChangeArrowheads="1"/>
              </p:cNvSpPr>
              <p:nvPr/>
            </p:nvSpPr>
            <p:spPr bwMode="auto">
              <a:xfrm>
                <a:off x="3266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35" name="Oval 235"/>
              <p:cNvSpPr>
                <a:spLocks noChangeArrowheads="1"/>
              </p:cNvSpPr>
              <p:nvPr/>
            </p:nvSpPr>
            <p:spPr bwMode="auto">
              <a:xfrm>
                <a:off x="3302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36" name="Oval 236"/>
              <p:cNvSpPr>
                <a:spLocks noChangeArrowheads="1"/>
              </p:cNvSpPr>
              <p:nvPr/>
            </p:nvSpPr>
            <p:spPr bwMode="auto">
              <a:xfrm>
                <a:off x="3302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37" name="Oval 237"/>
              <p:cNvSpPr>
                <a:spLocks noChangeArrowheads="1"/>
              </p:cNvSpPr>
              <p:nvPr/>
            </p:nvSpPr>
            <p:spPr bwMode="auto">
              <a:xfrm>
                <a:off x="3302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38" name="Oval 238"/>
              <p:cNvSpPr>
                <a:spLocks noChangeArrowheads="1"/>
              </p:cNvSpPr>
              <p:nvPr/>
            </p:nvSpPr>
            <p:spPr bwMode="auto">
              <a:xfrm>
                <a:off x="3158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39" name="Oval 239"/>
              <p:cNvSpPr>
                <a:spLocks noChangeArrowheads="1"/>
              </p:cNvSpPr>
              <p:nvPr/>
            </p:nvSpPr>
            <p:spPr bwMode="auto">
              <a:xfrm>
                <a:off x="3194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40" name="Oval 240"/>
              <p:cNvSpPr>
                <a:spLocks noChangeArrowheads="1"/>
              </p:cNvSpPr>
              <p:nvPr/>
            </p:nvSpPr>
            <p:spPr bwMode="auto">
              <a:xfrm>
                <a:off x="3158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41" name="Oval 241"/>
              <p:cNvSpPr>
                <a:spLocks noChangeArrowheads="1"/>
              </p:cNvSpPr>
              <p:nvPr/>
            </p:nvSpPr>
            <p:spPr bwMode="auto">
              <a:xfrm>
                <a:off x="3194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42" name="Oval 242"/>
              <p:cNvSpPr>
                <a:spLocks noChangeArrowheads="1"/>
              </p:cNvSpPr>
              <p:nvPr/>
            </p:nvSpPr>
            <p:spPr bwMode="auto">
              <a:xfrm>
                <a:off x="3158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43" name="Oval 243"/>
              <p:cNvSpPr>
                <a:spLocks noChangeArrowheads="1"/>
              </p:cNvSpPr>
              <p:nvPr/>
            </p:nvSpPr>
            <p:spPr bwMode="auto">
              <a:xfrm>
                <a:off x="3194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44" name="Oval 244"/>
              <p:cNvSpPr>
                <a:spLocks noChangeArrowheads="1"/>
              </p:cNvSpPr>
              <p:nvPr/>
            </p:nvSpPr>
            <p:spPr bwMode="auto">
              <a:xfrm>
                <a:off x="2325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45" name="Oval 245"/>
              <p:cNvSpPr>
                <a:spLocks noChangeArrowheads="1"/>
              </p:cNvSpPr>
              <p:nvPr/>
            </p:nvSpPr>
            <p:spPr bwMode="auto">
              <a:xfrm>
                <a:off x="2361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46" name="Oval 246"/>
              <p:cNvSpPr>
                <a:spLocks noChangeArrowheads="1"/>
              </p:cNvSpPr>
              <p:nvPr/>
            </p:nvSpPr>
            <p:spPr bwMode="auto">
              <a:xfrm>
                <a:off x="2325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47" name="Oval 247"/>
              <p:cNvSpPr>
                <a:spLocks noChangeArrowheads="1"/>
              </p:cNvSpPr>
              <p:nvPr/>
            </p:nvSpPr>
            <p:spPr bwMode="auto">
              <a:xfrm>
                <a:off x="2361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48" name="Oval 248"/>
              <p:cNvSpPr>
                <a:spLocks noChangeArrowheads="1"/>
              </p:cNvSpPr>
              <p:nvPr/>
            </p:nvSpPr>
            <p:spPr bwMode="auto">
              <a:xfrm>
                <a:off x="2325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49" name="Oval 249"/>
              <p:cNvSpPr>
                <a:spLocks noChangeArrowheads="1"/>
              </p:cNvSpPr>
              <p:nvPr/>
            </p:nvSpPr>
            <p:spPr bwMode="auto">
              <a:xfrm>
                <a:off x="2361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50" name="Oval 250"/>
              <p:cNvSpPr>
                <a:spLocks noChangeArrowheads="1"/>
              </p:cNvSpPr>
              <p:nvPr/>
            </p:nvSpPr>
            <p:spPr bwMode="auto">
              <a:xfrm>
                <a:off x="2399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51" name="Oval 251"/>
              <p:cNvSpPr>
                <a:spLocks noChangeArrowheads="1"/>
              </p:cNvSpPr>
              <p:nvPr/>
            </p:nvSpPr>
            <p:spPr bwMode="auto">
              <a:xfrm>
                <a:off x="2435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52" name="Oval 252"/>
              <p:cNvSpPr>
                <a:spLocks noChangeArrowheads="1"/>
              </p:cNvSpPr>
              <p:nvPr/>
            </p:nvSpPr>
            <p:spPr bwMode="auto">
              <a:xfrm>
                <a:off x="2399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53" name="Oval 253"/>
              <p:cNvSpPr>
                <a:spLocks noChangeArrowheads="1"/>
              </p:cNvSpPr>
              <p:nvPr/>
            </p:nvSpPr>
            <p:spPr bwMode="auto">
              <a:xfrm>
                <a:off x="2435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54" name="Oval 254"/>
              <p:cNvSpPr>
                <a:spLocks noChangeArrowheads="1"/>
              </p:cNvSpPr>
              <p:nvPr/>
            </p:nvSpPr>
            <p:spPr bwMode="auto">
              <a:xfrm>
                <a:off x="2399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55" name="Oval 255"/>
              <p:cNvSpPr>
                <a:spLocks noChangeArrowheads="1"/>
              </p:cNvSpPr>
              <p:nvPr/>
            </p:nvSpPr>
            <p:spPr bwMode="auto">
              <a:xfrm>
                <a:off x="2435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56" name="Oval 256"/>
              <p:cNvSpPr>
                <a:spLocks noChangeArrowheads="1"/>
              </p:cNvSpPr>
              <p:nvPr/>
            </p:nvSpPr>
            <p:spPr bwMode="auto">
              <a:xfrm>
                <a:off x="2540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57" name="Oval 257"/>
              <p:cNvSpPr>
                <a:spLocks noChangeArrowheads="1"/>
              </p:cNvSpPr>
              <p:nvPr/>
            </p:nvSpPr>
            <p:spPr bwMode="auto">
              <a:xfrm>
                <a:off x="2576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58" name="Oval 258"/>
              <p:cNvSpPr>
                <a:spLocks noChangeArrowheads="1"/>
              </p:cNvSpPr>
              <p:nvPr/>
            </p:nvSpPr>
            <p:spPr bwMode="auto">
              <a:xfrm>
                <a:off x="2540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59" name="Oval 259"/>
              <p:cNvSpPr>
                <a:spLocks noChangeArrowheads="1"/>
              </p:cNvSpPr>
              <p:nvPr/>
            </p:nvSpPr>
            <p:spPr bwMode="auto">
              <a:xfrm>
                <a:off x="2576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60" name="Oval 260"/>
              <p:cNvSpPr>
                <a:spLocks noChangeArrowheads="1"/>
              </p:cNvSpPr>
              <p:nvPr/>
            </p:nvSpPr>
            <p:spPr bwMode="auto">
              <a:xfrm>
                <a:off x="2540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61" name="Oval 261"/>
              <p:cNvSpPr>
                <a:spLocks noChangeArrowheads="1"/>
              </p:cNvSpPr>
              <p:nvPr/>
            </p:nvSpPr>
            <p:spPr bwMode="auto">
              <a:xfrm>
                <a:off x="2576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62" name="Oval 262"/>
              <p:cNvSpPr>
                <a:spLocks noChangeArrowheads="1"/>
              </p:cNvSpPr>
              <p:nvPr/>
            </p:nvSpPr>
            <p:spPr bwMode="auto">
              <a:xfrm>
                <a:off x="2612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63" name="Oval 263"/>
              <p:cNvSpPr>
                <a:spLocks noChangeArrowheads="1"/>
              </p:cNvSpPr>
              <p:nvPr/>
            </p:nvSpPr>
            <p:spPr bwMode="auto">
              <a:xfrm>
                <a:off x="2648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64" name="Oval 264"/>
              <p:cNvSpPr>
                <a:spLocks noChangeArrowheads="1"/>
              </p:cNvSpPr>
              <p:nvPr/>
            </p:nvSpPr>
            <p:spPr bwMode="auto">
              <a:xfrm>
                <a:off x="2612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65" name="Oval 265"/>
              <p:cNvSpPr>
                <a:spLocks noChangeArrowheads="1"/>
              </p:cNvSpPr>
              <p:nvPr/>
            </p:nvSpPr>
            <p:spPr bwMode="auto">
              <a:xfrm>
                <a:off x="2648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66" name="Oval 266"/>
              <p:cNvSpPr>
                <a:spLocks noChangeArrowheads="1"/>
              </p:cNvSpPr>
              <p:nvPr/>
            </p:nvSpPr>
            <p:spPr bwMode="auto">
              <a:xfrm>
                <a:off x="2612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67" name="Oval 267"/>
              <p:cNvSpPr>
                <a:spLocks noChangeArrowheads="1"/>
              </p:cNvSpPr>
              <p:nvPr/>
            </p:nvSpPr>
            <p:spPr bwMode="auto">
              <a:xfrm>
                <a:off x="2648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68" name="Oval 268"/>
              <p:cNvSpPr>
                <a:spLocks noChangeArrowheads="1"/>
              </p:cNvSpPr>
              <p:nvPr/>
            </p:nvSpPr>
            <p:spPr bwMode="auto">
              <a:xfrm>
                <a:off x="2468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69" name="Oval 269"/>
              <p:cNvSpPr>
                <a:spLocks noChangeArrowheads="1"/>
              </p:cNvSpPr>
              <p:nvPr/>
            </p:nvSpPr>
            <p:spPr bwMode="auto">
              <a:xfrm>
                <a:off x="2504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70" name="Oval 270"/>
              <p:cNvSpPr>
                <a:spLocks noChangeArrowheads="1"/>
              </p:cNvSpPr>
              <p:nvPr/>
            </p:nvSpPr>
            <p:spPr bwMode="auto">
              <a:xfrm>
                <a:off x="2468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71" name="Oval 271"/>
              <p:cNvSpPr>
                <a:spLocks noChangeArrowheads="1"/>
              </p:cNvSpPr>
              <p:nvPr/>
            </p:nvSpPr>
            <p:spPr bwMode="auto">
              <a:xfrm>
                <a:off x="2504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72" name="Oval 272"/>
              <p:cNvSpPr>
                <a:spLocks noChangeArrowheads="1"/>
              </p:cNvSpPr>
              <p:nvPr/>
            </p:nvSpPr>
            <p:spPr bwMode="auto">
              <a:xfrm>
                <a:off x="2468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73" name="Oval 273"/>
              <p:cNvSpPr>
                <a:spLocks noChangeArrowheads="1"/>
              </p:cNvSpPr>
              <p:nvPr/>
            </p:nvSpPr>
            <p:spPr bwMode="auto">
              <a:xfrm>
                <a:off x="2504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74" name="Oval 274"/>
              <p:cNvSpPr>
                <a:spLocks noChangeArrowheads="1"/>
              </p:cNvSpPr>
              <p:nvPr/>
            </p:nvSpPr>
            <p:spPr bwMode="auto">
              <a:xfrm>
                <a:off x="2686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75" name="Oval 275"/>
              <p:cNvSpPr>
                <a:spLocks noChangeArrowheads="1"/>
              </p:cNvSpPr>
              <p:nvPr/>
            </p:nvSpPr>
            <p:spPr bwMode="auto">
              <a:xfrm>
                <a:off x="2722" y="194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76" name="Oval 276"/>
              <p:cNvSpPr>
                <a:spLocks noChangeArrowheads="1"/>
              </p:cNvSpPr>
              <p:nvPr/>
            </p:nvSpPr>
            <p:spPr bwMode="auto">
              <a:xfrm>
                <a:off x="2686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77" name="Oval 277"/>
              <p:cNvSpPr>
                <a:spLocks noChangeArrowheads="1"/>
              </p:cNvSpPr>
              <p:nvPr/>
            </p:nvSpPr>
            <p:spPr bwMode="auto">
              <a:xfrm>
                <a:off x="2722" y="198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78" name="Oval 278"/>
              <p:cNvSpPr>
                <a:spLocks noChangeArrowheads="1"/>
              </p:cNvSpPr>
              <p:nvPr/>
            </p:nvSpPr>
            <p:spPr bwMode="auto">
              <a:xfrm>
                <a:off x="2686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79" name="Oval 279"/>
              <p:cNvSpPr>
                <a:spLocks noChangeArrowheads="1"/>
              </p:cNvSpPr>
              <p:nvPr/>
            </p:nvSpPr>
            <p:spPr bwMode="auto">
              <a:xfrm>
                <a:off x="2722" y="201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80" name="Freeform 280"/>
              <p:cNvSpPr>
                <a:spLocks/>
              </p:cNvSpPr>
              <p:nvPr/>
            </p:nvSpPr>
            <p:spPr bwMode="auto">
              <a:xfrm>
                <a:off x="3457" y="1833"/>
                <a:ext cx="34" cy="87"/>
              </a:xfrm>
              <a:custGeom>
                <a:avLst/>
                <a:gdLst>
                  <a:gd name="T0" fmla="*/ 0 w 34"/>
                  <a:gd name="T1" fmla="*/ 87 h 87"/>
                  <a:gd name="T2" fmla="*/ 34 w 34"/>
                  <a:gd name="T3" fmla="*/ 0 h 87"/>
                  <a:gd name="T4" fmla="*/ 0 60000 65536"/>
                  <a:gd name="T5" fmla="*/ 0 60000 65536"/>
                  <a:gd name="T6" fmla="*/ 0 w 34"/>
                  <a:gd name="T7" fmla="*/ 0 h 87"/>
                  <a:gd name="T8" fmla="*/ 34 w 34"/>
                  <a:gd name="T9" fmla="*/ 87 h 8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" h="87">
                    <a:moveTo>
                      <a:pt x="0" y="87"/>
                    </a:move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81" name="Freeform 281"/>
              <p:cNvSpPr>
                <a:spLocks/>
              </p:cNvSpPr>
              <p:nvPr/>
            </p:nvSpPr>
            <p:spPr bwMode="auto">
              <a:xfrm>
                <a:off x="2343" y="1550"/>
                <a:ext cx="1265" cy="406"/>
              </a:xfrm>
              <a:custGeom>
                <a:avLst/>
                <a:gdLst>
                  <a:gd name="T0" fmla="*/ 0 w 1265"/>
                  <a:gd name="T1" fmla="*/ 285 h 406"/>
                  <a:gd name="T2" fmla="*/ 557 w 1265"/>
                  <a:gd name="T3" fmla="*/ 0 h 406"/>
                  <a:gd name="T4" fmla="*/ 1265 w 1265"/>
                  <a:gd name="T5" fmla="*/ 0 h 406"/>
                  <a:gd name="T6" fmla="*/ 1263 w 1265"/>
                  <a:gd name="T7" fmla="*/ 54 h 406"/>
                  <a:gd name="T8" fmla="*/ 1151 w 1265"/>
                  <a:gd name="T9" fmla="*/ 406 h 406"/>
                  <a:gd name="T10" fmla="*/ 1148 w 1265"/>
                  <a:gd name="T11" fmla="*/ 283 h 406"/>
                  <a:gd name="T12" fmla="*/ 0 w 1265"/>
                  <a:gd name="T13" fmla="*/ 285 h 4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5"/>
                  <a:gd name="T22" fmla="*/ 0 h 406"/>
                  <a:gd name="T23" fmla="*/ 1265 w 1265"/>
                  <a:gd name="T24" fmla="*/ 406 h 4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5" h="406">
                    <a:moveTo>
                      <a:pt x="0" y="285"/>
                    </a:moveTo>
                    <a:lnTo>
                      <a:pt x="557" y="0"/>
                    </a:lnTo>
                    <a:lnTo>
                      <a:pt x="1265" y="0"/>
                    </a:lnTo>
                    <a:lnTo>
                      <a:pt x="1263" y="54"/>
                    </a:lnTo>
                    <a:lnTo>
                      <a:pt x="1151" y="406"/>
                    </a:lnTo>
                    <a:lnTo>
                      <a:pt x="1148" y="283"/>
                    </a:ln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82" name="Freeform 282"/>
              <p:cNvSpPr>
                <a:spLocks/>
              </p:cNvSpPr>
              <p:nvPr/>
            </p:nvSpPr>
            <p:spPr bwMode="auto">
              <a:xfrm>
                <a:off x="3491" y="1553"/>
                <a:ext cx="117" cy="279"/>
              </a:xfrm>
              <a:custGeom>
                <a:avLst/>
                <a:gdLst>
                  <a:gd name="T0" fmla="*/ 0 w 117"/>
                  <a:gd name="T1" fmla="*/ 279 h 279"/>
                  <a:gd name="T2" fmla="*/ 117 w 117"/>
                  <a:gd name="T3" fmla="*/ 0 h 279"/>
                  <a:gd name="T4" fmla="*/ 0 60000 65536"/>
                  <a:gd name="T5" fmla="*/ 0 60000 65536"/>
                  <a:gd name="T6" fmla="*/ 0 w 117"/>
                  <a:gd name="T7" fmla="*/ 0 h 279"/>
                  <a:gd name="T8" fmla="*/ 117 w 117"/>
                  <a:gd name="T9" fmla="*/ 279 h 2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7" h="279">
                    <a:moveTo>
                      <a:pt x="0" y="279"/>
                    </a:moveTo>
                    <a:lnTo>
                      <a:pt x="117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83" name="Freeform 283"/>
              <p:cNvSpPr>
                <a:spLocks/>
              </p:cNvSpPr>
              <p:nvPr/>
            </p:nvSpPr>
            <p:spPr bwMode="auto">
              <a:xfrm>
                <a:off x="2628" y="1601"/>
                <a:ext cx="855" cy="169"/>
              </a:xfrm>
              <a:custGeom>
                <a:avLst/>
                <a:gdLst>
                  <a:gd name="T0" fmla="*/ 0 w 855"/>
                  <a:gd name="T1" fmla="*/ 169 h 169"/>
                  <a:gd name="T2" fmla="*/ 291 w 855"/>
                  <a:gd name="T3" fmla="*/ 0 h 169"/>
                  <a:gd name="T4" fmla="*/ 855 w 855"/>
                  <a:gd name="T5" fmla="*/ 0 h 169"/>
                  <a:gd name="T6" fmla="*/ 756 w 855"/>
                  <a:gd name="T7" fmla="*/ 166 h 169"/>
                  <a:gd name="T8" fmla="*/ 0 w 855"/>
                  <a:gd name="T9" fmla="*/ 169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5"/>
                  <a:gd name="T16" fmla="*/ 0 h 169"/>
                  <a:gd name="T17" fmla="*/ 855 w 855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5" h="169">
                    <a:moveTo>
                      <a:pt x="0" y="169"/>
                    </a:moveTo>
                    <a:lnTo>
                      <a:pt x="291" y="0"/>
                    </a:lnTo>
                    <a:lnTo>
                      <a:pt x="855" y="0"/>
                    </a:lnTo>
                    <a:lnTo>
                      <a:pt x="756" y="166"/>
                    </a:lnTo>
                    <a:lnTo>
                      <a:pt x="0" y="169"/>
                    </a:lnTo>
                    <a:close/>
                  </a:path>
                </a:pathLst>
              </a:custGeom>
              <a:solidFill>
                <a:srgbClr val="EAEAE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584" name="Line 284"/>
              <p:cNvSpPr>
                <a:spLocks noChangeShapeType="1"/>
              </p:cNvSpPr>
              <p:nvPr/>
            </p:nvSpPr>
            <p:spPr bwMode="auto">
              <a:xfrm flipV="1">
                <a:off x="2975" y="1743"/>
                <a:ext cx="131" cy="1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73" name="Group 285"/>
            <p:cNvGrpSpPr>
              <a:grpSpLocks/>
            </p:cNvGrpSpPr>
            <p:nvPr/>
          </p:nvGrpSpPr>
          <p:grpSpPr bwMode="auto">
            <a:xfrm>
              <a:off x="336" y="1490"/>
              <a:ext cx="1448" cy="430"/>
              <a:chOff x="2160" y="1442"/>
              <a:chExt cx="1448" cy="430"/>
            </a:xfrm>
          </p:grpSpPr>
          <p:sp>
            <p:nvSpPr>
              <p:cNvPr id="415" name="Freeform 286"/>
              <p:cNvSpPr>
                <a:spLocks/>
              </p:cNvSpPr>
              <p:nvPr/>
            </p:nvSpPr>
            <p:spPr bwMode="auto">
              <a:xfrm>
                <a:off x="2160" y="1659"/>
                <a:ext cx="1335" cy="213"/>
              </a:xfrm>
              <a:custGeom>
                <a:avLst/>
                <a:gdLst>
                  <a:gd name="T0" fmla="*/ 0 w 1335"/>
                  <a:gd name="T1" fmla="*/ 69 h 213"/>
                  <a:gd name="T2" fmla="*/ 186 w 1335"/>
                  <a:gd name="T3" fmla="*/ 0 h 213"/>
                  <a:gd name="T4" fmla="*/ 1332 w 1335"/>
                  <a:gd name="T5" fmla="*/ 0 h 213"/>
                  <a:gd name="T6" fmla="*/ 1335 w 1335"/>
                  <a:gd name="T7" fmla="*/ 140 h 213"/>
                  <a:gd name="T8" fmla="*/ 1297 w 1335"/>
                  <a:gd name="T9" fmla="*/ 213 h 213"/>
                  <a:gd name="T10" fmla="*/ 1297 w 1335"/>
                  <a:gd name="T11" fmla="*/ 69 h 213"/>
                  <a:gd name="T12" fmla="*/ 0 w 1335"/>
                  <a:gd name="T13" fmla="*/ 69 h 2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35"/>
                  <a:gd name="T22" fmla="*/ 0 h 213"/>
                  <a:gd name="T23" fmla="*/ 1335 w 1335"/>
                  <a:gd name="T24" fmla="*/ 213 h 2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35" h="213">
                    <a:moveTo>
                      <a:pt x="0" y="69"/>
                    </a:moveTo>
                    <a:lnTo>
                      <a:pt x="186" y="0"/>
                    </a:lnTo>
                    <a:lnTo>
                      <a:pt x="1332" y="0"/>
                    </a:lnTo>
                    <a:lnTo>
                      <a:pt x="1335" y="140"/>
                    </a:lnTo>
                    <a:lnTo>
                      <a:pt x="1297" y="213"/>
                    </a:lnTo>
                    <a:lnTo>
                      <a:pt x="1297" y="69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16" name="Rectangle 287"/>
              <p:cNvSpPr>
                <a:spLocks noChangeArrowheads="1"/>
              </p:cNvSpPr>
              <p:nvPr/>
            </p:nvSpPr>
            <p:spPr bwMode="auto">
              <a:xfrm>
                <a:off x="2161" y="1728"/>
                <a:ext cx="129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17" name="Oval 288"/>
              <p:cNvSpPr>
                <a:spLocks noChangeArrowheads="1"/>
              </p:cNvSpPr>
              <p:nvPr/>
            </p:nvSpPr>
            <p:spPr bwMode="auto">
              <a:xfrm>
                <a:off x="2761" y="1752"/>
                <a:ext cx="96" cy="96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grpSp>
            <p:nvGrpSpPr>
              <p:cNvPr id="418" name="Group 289"/>
              <p:cNvGrpSpPr>
                <a:grpSpLocks/>
              </p:cNvGrpSpPr>
              <p:nvPr/>
            </p:nvGrpSpPr>
            <p:grpSpPr bwMode="auto">
              <a:xfrm>
                <a:off x="2185" y="1769"/>
                <a:ext cx="60" cy="63"/>
                <a:chOff x="2304" y="1248"/>
                <a:chExt cx="60" cy="63"/>
              </a:xfrm>
            </p:grpSpPr>
            <p:sp>
              <p:nvSpPr>
                <p:cNvPr id="499" name="Oval 290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60" cy="6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500" name="Line 291"/>
                <p:cNvSpPr>
                  <a:spLocks noChangeShapeType="1"/>
                </p:cNvSpPr>
                <p:nvPr/>
              </p:nvSpPr>
              <p:spPr bwMode="auto">
                <a:xfrm>
                  <a:off x="2334" y="1262"/>
                  <a:ext cx="0" cy="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Trebuchet MS"/>
                    <a:cs typeface="Trebuchet MS"/>
                  </a:endParaRPr>
                </a:p>
              </p:txBody>
            </p:sp>
          </p:grpSp>
          <p:sp>
            <p:nvSpPr>
              <p:cNvPr id="419" name="Oval 292"/>
              <p:cNvSpPr>
                <a:spLocks noChangeArrowheads="1"/>
              </p:cNvSpPr>
              <p:nvPr/>
            </p:nvSpPr>
            <p:spPr bwMode="auto">
              <a:xfrm>
                <a:off x="2943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20" name="Oval 293"/>
              <p:cNvSpPr>
                <a:spLocks noChangeArrowheads="1"/>
              </p:cNvSpPr>
              <p:nvPr/>
            </p:nvSpPr>
            <p:spPr bwMode="auto">
              <a:xfrm>
                <a:off x="2979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21" name="Oval 294"/>
              <p:cNvSpPr>
                <a:spLocks noChangeArrowheads="1"/>
              </p:cNvSpPr>
              <p:nvPr/>
            </p:nvSpPr>
            <p:spPr bwMode="auto">
              <a:xfrm>
                <a:off x="2943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22" name="Oval 295"/>
              <p:cNvSpPr>
                <a:spLocks noChangeArrowheads="1"/>
              </p:cNvSpPr>
              <p:nvPr/>
            </p:nvSpPr>
            <p:spPr bwMode="auto">
              <a:xfrm>
                <a:off x="2979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23" name="Oval 296"/>
              <p:cNvSpPr>
                <a:spLocks noChangeArrowheads="1"/>
              </p:cNvSpPr>
              <p:nvPr/>
            </p:nvSpPr>
            <p:spPr bwMode="auto">
              <a:xfrm>
                <a:off x="2943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24" name="Oval 297"/>
              <p:cNvSpPr>
                <a:spLocks noChangeArrowheads="1"/>
              </p:cNvSpPr>
              <p:nvPr/>
            </p:nvSpPr>
            <p:spPr bwMode="auto">
              <a:xfrm>
                <a:off x="2979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25" name="Oval 298"/>
              <p:cNvSpPr>
                <a:spLocks noChangeArrowheads="1"/>
              </p:cNvSpPr>
              <p:nvPr/>
            </p:nvSpPr>
            <p:spPr bwMode="auto">
              <a:xfrm>
                <a:off x="3015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26" name="Oval 299"/>
              <p:cNvSpPr>
                <a:spLocks noChangeArrowheads="1"/>
              </p:cNvSpPr>
              <p:nvPr/>
            </p:nvSpPr>
            <p:spPr bwMode="auto">
              <a:xfrm>
                <a:off x="3051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27" name="Oval 300"/>
              <p:cNvSpPr>
                <a:spLocks noChangeArrowheads="1"/>
              </p:cNvSpPr>
              <p:nvPr/>
            </p:nvSpPr>
            <p:spPr bwMode="auto">
              <a:xfrm>
                <a:off x="3015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28" name="Oval 301"/>
              <p:cNvSpPr>
                <a:spLocks noChangeArrowheads="1"/>
              </p:cNvSpPr>
              <p:nvPr/>
            </p:nvSpPr>
            <p:spPr bwMode="auto">
              <a:xfrm>
                <a:off x="3051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29" name="Oval 302"/>
              <p:cNvSpPr>
                <a:spLocks noChangeArrowheads="1"/>
              </p:cNvSpPr>
              <p:nvPr/>
            </p:nvSpPr>
            <p:spPr bwMode="auto">
              <a:xfrm>
                <a:off x="3015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30" name="Oval 303"/>
              <p:cNvSpPr>
                <a:spLocks noChangeArrowheads="1"/>
              </p:cNvSpPr>
              <p:nvPr/>
            </p:nvSpPr>
            <p:spPr bwMode="auto">
              <a:xfrm>
                <a:off x="3051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31" name="Oval 304"/>
              <p:cNvSpPr>
                <a:spLocks noChangeArrowheads="1"/>
              </p:cNvSpPr>
              <p:nvPr/>
            </p:nvSpPr>
            <p:spPr bwMode="auto">
              <a:xfrm>
                <a:off x="2871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32" name="Oval 305"/>
              <p:cNvSpPr>
                <a:spLocks noChangeArrowheads="1"/>
              </p:cNvSpPr>
              <p:nvPr/>
            </p:nvSpPr>
            <p:spPr bwMode="auto">
              <a:xfrm>
                <a:off x="2907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33" name="Oval 306"/>
              <p:cNvSpPr>
                <a:spLocks noChangeArrowheads="1"/>
              </p:cNvSpPr>
              <p:nvPr/>
            </p:nvSpPr>
            <p:spPr bwMode="auto">
              <a:xfrm>
                <a:off x="2871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34" name="Oval 307"/>
              <p:cNvSpPr>
                <a:spLocks noChangeArrowheads="1"/>
              </p:cNvSpPr>
              <p:nvPr/>
            </p:nvSpPr>
            <p:spPr bwMode="auto">
              <a:xfrm>
                <a:off x="2907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35" name="Oval 308"/>
              <p:cNvSpPr>
                <a:spLocks noChangeArrowheads="1"/>
              </p:cNvSpPr>
              <p:nvPr/>
            </p:nvSpPr>
            <p:spPr bwMode="auto">
              <a:xfrm>
                <a:off x="2871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36" name="Oval 309"/>
              <p:cNvSpPr>
                <a:spLocks noChangeArrowheads="1"/>
              </p:cNvSpPr>
              <p:nvPr/>
            </p:nvSpPr>
            <p:spPr bwMode="auto">
              <a:xfrm>
                <a:off x="2907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37" name="Oval 310"/>
              <p:cNvSpPr>
                <a:spLocks noChangeArrowheads="1"/>
              </p:cNvSpPr>
              <p:nvPr/>
            </p:nvSpPr>
            <p:spPr bwMode="auto">
              <a:xfrm>
                <a:off x="3089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38" name="Oval 311"/>
              <p:cNvSpPr>
                <a:spLocks noChangeArrowheads="1"/>
              </p:cNvSpPr>
              <p:nvPr/>
            </p:nvSpPr>
            <p:spPr bwMode="auto">
              <a:xfrm>
                <a:off x="3125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39" name="Oval 312"/>
              <p:cNvSpPr>
                <a:spLocks noChangeArrowheads="1"/>
              </p:cNvSpPr>
              <p:nvPr/>
            </p:nvSpPr>
            <p:spPr bwMode="auto">
              <a:xfrm>
                <a:off x="3089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40" name="Oval 313"/>
              <p:cNvSpPr>
                <a:spLocks noChangeArrowheads="1"/>
              </p:cNvSpPr>
              <p:nvPr/>
            </p:nvSpPr>
            <p:spPr bwMode="auto">
              <a:xfrm>
                <a:off x="3125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41" name="Oval 314"/>
              <p:cNvSpPr>
                <a:spLocks noChangeArrowheads="1"/>
              </p:cNvSpPr>
              <p:nvPr/>
            </p:nvSpPr>
            <p:spPr bwMode="auto">
              <a:xfrm>
                <a:off x="3089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42" name="Oval 315"/>
              <p:cNvSpPr>
                <a:spLocks noChangeArrowheads="1"/>
              </p:cNvSpPr>
              <p:nvPr/>
            </p:nvSpPr>
            <p:spPr bwMode="auto">
              <a:xfrm>
                <a:off x="3125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43" name="Oval 316"/>
              <p:cNvSpPr>
                <a:spLocks noChangeArrowheads="1"/>
              </p:cNvSpPr>
              <p:nvPr/>
            </p:nvSpPr>
            <p:spPr bwMode="auto">
              <a:xfrm>
                <a:off x="3230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44" name="Oval 317"/>
              <p:cNvSpPr>
                <a:spLocks noChangeArrowheads="1"/>
              </p:cNvSpPr>
              <p:nvPr/>
            </p:nvSpPr>
            <p:spPr bwMode="auto">
              <a:xfrm>
                <a:off x="3266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45" name="Oval 318"/>
              <p:cNvSpPr>
                <a:spLocks noChangeArrowheads="1"/>
              </p:cNvSpPr>
              <p:nvPr/>
            </p:nvSpPr>
            <p:spPr bwMode="auto">
              <a:xfrm>
                <a:off x="3230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46" name="Oval 319"/>
              <p:cNvSpPr>
                <a:spLocks noChangeArrowheads="1"/>
              </p:cNvSpPr>
              <p:nvPr/>
            </p:nvSpPr>
            <p:spPr bwMode="auto">
              <a:xfrm>
                <a:off x="3266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47" name="Oval 320"/>
              <p:cNvSpPr>
                <a:spLocks noChangeArrowheads="1"/>
              </p:cNvSpPr>
              <p:nvPr/>
            </p:nvSpPr>
            <p:spPr bwMode="auto">
              <a:xfrm>
                <a:off x="3230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48" name="Oval 321"/>
              <p:cNvSpPr>
                <a:spLocks noChangeArrowheads="1"/>
              </p:cNvSpPr>
              <p:nvPr/>
            </p:nvSpPr>
            <p:spPr bwMode="auto">
              <a:xfrm>
                <a:off x="3266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49" name="Oval 322"/>
              <p:cNvSpPr>
                <a:spLocks noChangeArrowheads="1"/>
              </p:cNvSpPr>
              <p:nvPr/>
            </p:nvSpPr>
            <p:spPr bwMode="auto">
              <a:xfrm>
                <a:off x="3302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50" name="Oval 323"/>
              <p:cNvSpPr>
                <a:spLocks noChangeArrowheads="1"/>
              </p:cNvSpPr>
              <p:nvPr/>
            </p:nvSpPr>
            <p:spPr bwMode="auto">
              <a:xfrm>
                <a:off x="3302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51" name="Oval 324"/>
              <p:cNvSpPr>
                <a:spLocks noChangeArrowheads="1"/>
              </p:cNvSpPr>
              <p:nvPr/>
            </p:nvSpPr>
            <p:spPr bwMode="auto">
              <a:xfrm>
                <a:off x="3302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52" name="Oval 325"/>
              <p:cNvSpPr>
                <a:spLocks noChangeArrowheads="1"/>
              </p:cNvSpPr>
              <p:nvPr/>
            </p:nvSpPr>
            <p:spPr bwMode="auto">
              <a:xfrm>
                <a:off x="3158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53" name="Oval 326"/>
              <p:cNvSpPr>
                <a:spLocks noChangeArrowheads="1"/>
              </p:cNvSpPr>
              <p:nvPr/>
            </p:nvSpPr>
            <p:spPr bwMode="auto">
              <a:xfrm>
                <a:off x="3194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54" name="Oval 327"/>
              <p:cNvSpPr>
                <a:spLocks noChangeArrowheads="1"/>
              </p:cNvSpPr>
              <p:nvPr/>
            </p:nvSpPr>
            <p:spPr bwMode="auto">
              <a:xfrm>
                <a:off x="3158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55" name="Oval 328"/>
              <p:cNvSpPr>
                <a:spLocks noChangeArrowheads="1"/>
              </p:cNvSpPr>
              <p:nvPr/>
            </p:nvSpPr>
            <p:spPr bwMode="auto">
              <a:xfrm>
                <a:off x="3194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56" name="Oval 329"/>
              <p:cNvSpPr>
                <a:spLocks noChangeArrowheads="1"/>
              </p:cNvSpPr>
              <p:nvPr/>
            </p:nvSpPr>
            <p:spPr bwMode="auto">
              <a:xfrm>
                <a:off x="3158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57" name="Oval 330"/>
              <p:cNvSpPr>
                <a:spLocks noChangeArrowheads="1"/>
              </p:cNvSpPr>
              <p:nvPr/>
            </p:nvSpPr>
            <p:spPr bwMode="auto">
              <a:xfrm>
                <a:off x="3194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58" name="Oval 331"/>
              <p:cNvSpPr>
                <a:spLocks noChangeArrowheads="1"/>
              </p:cNvSpPr>
              <p:nvPr/>
            </p:nvSpPr>
            <p:spPr bwMode="auto">
              <a:xfrm>
                <a:off x="2325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59" name="Oval 332"/>
              <p:cNvSpPr>
                <a:spLocks noChangeArrowheads="1"/>
              </p:cNvSpPr>
              <p:nvPr/>
            </p:nvSpPr>
            <p:spPr bwMode="auto">
              <a:xfrm>
                <a:off x="2361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60" name="Oval 333"/>
              <p:cNvSpPr>
                <a:spLocks noChangeArrowheads="1"/>
              </p:cNvSpPr>
              <p:nvPr/>
            </p:nvSpPr>
            <p:spPr bwMode="auto">
              <a:xfrm>
                <a:off x="2325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61" name="Oval 334"/>
              <p:cNvSpPr>
                <a:spLocks noChangeArrowheads="1"/>
              </p:cNvSpPr>
              <p:nvPr/>
            </p:nvSpPr>
            <p:spPr bwMode="auto">
              <a:xfrm>
                <a:off x="2361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62" name="Oval 335"/>
              <p:cNvSpPr>
                <a:spLocks noChangeArrowheads="1"/>
              </p:cNvSpPr>
              <p:nvPr/>
            </p:nvSpPr>
            <p:spPr bwMode="auto">
              <a:xfrm>
                <a:off x="2325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63" name="Oval 336"/>
              <p:cNvSpPr>
                <a:spLocks noChangeArrowheads="1"/>
              </p:cNvSpPr>
              <p:nvPr/>
            </p:nvSpPr>
            <p:spPr bwMode="auto">
              <a:xfrm>
                <a:off x="2361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64" name="Oval 337"/>
              <p:cNvSpPr>
                <a:spLocks noChangeArrowheads="1"/>
              </p:cNvSpPr>
              <p:nvPr/>
            </p:nvSpPr>
            <p:spPr bwMode="auto">
              <a:xfrm>
                <a:off x="2399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65" name="Oval 338"/>
              <p:cNvSpPr>
                <a:spLocks noChangeArrowheads="1"/>
              </p:cNvSpPr>
              <p:nvPr/>
            </p:nvSpPr>
            <p:spPr bwMode="auto">
              <a:xfrm>
                <a:off x="2435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66" name="Oval 339"/>
              <p:cNvSpPr>
                <a:spLocks noChangeArrowheads="1"/>
              </p:cNvSpPr>
              <p:nvPr/>
            </p:nvSpPr>
            <p:spPr bwMode="auto">
              <a:xfrm>
                <a:off x="2399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67" name="Oval 340"/>
              <p:cNvSpPr>
                <a:spLocks noChangeArrowheads="1"/>
              </p:cNvSpPr>
              <p:nvPr/>
            </p:nvSpPr>
            <p:spPr bwMode="auto">
              <a:xfrm>
                <a:off x="2435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68" name="Oval 341"/>
              <p:cNvSpPr>
                <a:spLocks noChangeArrowheads="1"/>
              </p:cNvSpPr>
              <p:nvPr/>
            </p:nvSpPr>
            <p:spPr bwMode="auto">
              <a:xfrm>
                <a:off x="2399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69" name="Oval 342"/>
              <p:cNvSpPr>
                <a:spLocks noChangeArrowheads="1"/>
              </p:cNvSpPr>
              <p:nvPr/>
            </p:nvSpPr>
            <p:spPr bwMode="auto">
              <a:xfrm>
                <a:off x="2435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70" name="Oval 343"/>
              <p:cNvSpPr>
                <a:spLocks noChangeArrowheads="1"/>
              </p:cNvSpPr>
              <p:nvPr/>
            </p:nvSpPr>
            <p:spPr bwMode="auto">
              <a:xfrm>
                <a:off x="2540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71" name="Oval 344"/>
              <p:cNvSpPr>
                <a:spLocks noChangeArrowheads="1"/>
              </p:cNvSpPr>
              <p:nvPr/>
            </p:nvSpPr>
            <p:spPr bwMode="auto">
              <a:xfrm>
                <a:off x="2576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72" name="Oval 345"/>
              <p:cNvSpPr>
                <a:spLocks noChangeArrowheads="1"/>
              </p:cNvSpPr>
              <p:nvPr/>
            </p:nvSpPr>
            <p:spPr bwMode="auto">
              <a:xfrm>
                <a:off x="2540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73" name="Oval 346"/>
              <p:cNvSpPr>
                <a:spLocks noChangeArrowheads="1"/>
              </p:cNvSpPr>
              <p:nvPr/>
            </p:nvSpPr>
            <p:spPr bwMode="auto">
              <a:xfrm>
                <a:off x="2576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74" name="Oval 347"/>
              <p:cNvSpPr>
                <a:spLocks noChangeArrowheads="1"/>
              </p:cNvSpPr>
              <p:nvPr/>
            </p:nvSpPr>
            <p:spPr bwMode="auto">
              <a:xfrm>
                <a:off x="2540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75" name="Oval 348"/>
              <p:cNvSpPr>
                <a:spLocks noChangeArrowheads="1"/>
              </p:cNvSpPr>
              <p:nvPr/>
            </p:nvSpPr>
            <p:spPr bwMode="auto">
              <a:xfrm>
                <a:off x="2576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76" name="Oval 349"/>
              <p:cNvSpPr>
                <a:spLocks noChangeArrowheads="1"/>
              </p:cNvSpPr>
              <p:nvPr/>
            </p:nvSpPr>
            <p:spPr bwMode="auto">
              <a:xfrm>
                <a:off x="2612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77" name="Oval 350"/>
              <p:cNvSpPr>
                <a:spLocks noChangeArrowheads="1"/>
              </p:cNvSpPr>
              <p:nvPr/>
            </p:nvSpPr>
            <p:spPr bwMode="auto">
              <a:xfrm>
                <a:off x="2648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78" name="Oval 351"/>
              <p:cNvSpPr>
                <a:spLocks noChangeArrowheads="1"/>
              </p:cNvSpPr>
              <p:nvPr/>
            </p:nvSpPr>
            <p:spPr bwMode="auto">
              <a:xfrm>
                <a:off x="2612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79" name="Oval 352"/>
              <p:cNvSpPr>
                <a:spLocks noChangeArrowheads="1"/>
              </p:cNvSpPr>
              <p:nvPr/>
            </p:nvSpPr>
            <p:spPr bwMode="auto">
              <a:xfrm>
                <a:off x="2648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80" name="Oval 353"/>
              <p:cNvSpPr>
                <a:spLocks noChangeArrowheads="1"/>
              </p:cNvSpPr>
              <p:nvPr/>
            </p:nvSpPr>
            <p:spPr bwMode="auto">
              <a:xfrm>
                <a:off x="2612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81" name="Oval 354"/>
              <p:cNvSpPr>
                <a:spLocks noChangeArrowheads="1"/>
              </p:cNvSpPr>
              <p:nvPr/>
            </p:nvSpPr>
            <p:spPr bwMode="auto">
              <a:xfrm>
                <a:off x="2648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82" name="Oval 355"/>
              <p:cNvSpPr>
                <a:spLocks noChangeArrowheads="1"/>
              </p:cNvSpPr>
              <p:nvPr/>
            </p:nvSpPr>
            <p:spPr bwMode="auto">
              <a:xfrm>
                <a:off x="2468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83" name="Oval 356"/>
              <p:cNvSpPr>
                <a:spLocks noChangeArrowheads="1"/>
              </p:cNvSpPr>
              <p:nvPr/>
            </p:nvSpPr>
            <p:spPr bwMode="auto">
              <a:xfrm>
                <a:off x="2504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84" name="Oval 357"/>
              <p:cNvSpPr>
                <a:spLocks noChangeArrowheads="1"/>
              </p:cNvSpPr>
              <p:nvPr/>
            </p:nvSpPr>
            <p:spPr bwMode="auto">
              <a:xfrm>
                <a:off x="2468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85" name="Oval 358"/>
              <p:cNvSpPr>
                <a:spLocks noChangeArrowheads="1"/>
              </p:cNvSpPr>
              <p:nvPr/>
            </p:nvSpPr>
            <p:spPr bwMode="auto">
              <a:xfrm>
                <a:off x="2504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86" name="Oval 359"/>
              <p:cNvSpPr>
                <a:spLocks noChangeArrowheads="1"/>
              </p:cNvSpPr>
              <p:nvPr/>
            </p:nvSpPr>
            <p:spPr bwMode="auto">
              <a:xfrm>
                <a:off x="2468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87" name="Oval 360"/>
              <p:cNvSpPr>
                <a:spLocks noChangeArrowheads="1"/>
              </p:cNvSpPr>
              <p:nvPr/>
            </p:nvSpPr>
            <p:spPr bwMode="auto">
              <a:xfrm>
                <a:off x="2504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88" name="Oval 361"/>
              <p:cNvSpPr>
                <a:spLocks noChangeArrowheads="1"/>
              </p:cNvSpPr>
              <p:nvPr/>
            </p:nvSpPr>
            <p:spPr bwMode="auto">
              <a:xfrm>
                <a:off x="2686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89" name="Oval 362"/>
              <p:cNvSpPr>
                <a:spLocks noChangeArrowheads="1"/>
              </p:cNvSpPr>
              <p:nvPr/>
            </p:nvSpPr>
            <p:spPr bwMode="auto">
              <a:xfrm>
                <a:off x="2722" y="1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90" name="Oval 363"/>
              <p:cNvSpPr>
                <a:spLocks noChangeArrowheads="1"/>
              </p:cNvSpPr>
              <p:nvPr/>
            </p:nvSpPr>
            <p:spPr bwMode="auto">
              <a:xfrm>
                <a:off x="2686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91" name="Oval 364"/>
              <p:cNvSpPr>
                <a:spLocks noChangeArrowheads="1"/>
              </p:cNvSpPr>
              <p:nvPr/>
            </p:nvSpPr>
            <p:spPr bwMode="auto">
              <a:xfrm>
                <a:off x="2722" y="178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92" name="Oval 365"/>
              <p:cNvSpPr>
                <a:spLocks noChangeArrowheads="1"/>
              </p:cNvSpPr>
              <p:nvPr/>
            </p:nvSpPr>
            <p:spPr bwMode="auto">
              <a:xfrm>
                <a:off x="2686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93" name="Oval 366"/>
              <p:cNvSpPr>
                <a:spLocks noChangeArrowheads="1"/>
              </p:cNvSpPr>
              <p:nvPr/>
            </p:nvSpPr>
            <p:spPr bwMode="auto">
              <a:xfrm>
                <a:off x="2722" y="182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94" name="Freeform 367"/>
              <p:cNvSpPr>
                <a:spLocks/>
              </p:cNvSpPr>
              <p:nvPr/>
            </p:nvSpPr>
            <p:spPr bwMode="auto">
              <a:xfrm>
                <a:off x="3457" y="1661"/>
                <a:ext cx="34" cy="67"/>
              </a:xfrm>
              <a:custGeom>
                <a:avLst/>
                <a:gdLst>
                  <a:gd name="T0" fmla="*/ 0 w 34"/>
                  <a:gd name="T1" fmla="*/ 67 h 67"/>
                  <a:gd name="T2" fmla="*/ 34 w 34"/>
                  <a:gd name="T3" fmla="*/ 0 h 67"/>
                  <a:gd name="T4" fmla="*/ 0 60000 65536"/>
                  <a:gd name="T5" fmla="*/ 0 60000 65536"/>
                  <a:gd name="T6" fmla="*/ 0 w 34"/>
                  <a:gd name="T7" fmla="*/ 0 h 67"/>
                  <a:gd name="T8" fmla="*/ 34 w 34"/>
                  <a:gd name="T9" fmla="*/ 67 h 6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" h="67">
                    <a:moveTo>
                      <a:pt x="0" y="67"/>
                    </a:move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95" name="Freeform 368"/>
              <p:cNvSpPr>
                <a:spLocks/>
              </p:cNvSpPr>
              <p:nvPr/>
            </p:nvSpPr>
            <p:spPr bwMode="auto">
              <a:xfrm>
                <a:off x="2339" y="1442"/>
                <a:ext cx="1269" cy="358"/>
              </a:xfrm>
              <a:custGeom>
                <a:avLst/>
                <a:gdLst>
                  <a:gd name="T0" fmla="*/ 0 w 1269"/>
                  <a:gd name="T1" fmla="*/ 217 h 358"/>
                  <a:gd name="T2" fmla="*/ 564 w 1269"/>
                  <a:gd name="T3" fmla="*/ 0 h 358"/>
                  <a:gd name="T4" fmla="*/ 1269 w 1269"/>
                  <a:gd name="T5" fmla="*/ 3 h 358"/>
                  <a:gd name="T6" fmla="*/ 1269 w 1269"/>
                  <a:gd name="T7" fmla="*/ 91 h 358"/>
                  <a:gd name="T8" fmla="*/ 1155 w 1269"/>
                  <a:gd name="T9" fmla="*/ 358 h 358"/>
                  <a:gd name="T10" fmla="*/ 1152 w 1269"/>
                  <a:gd name="T11" fmla="*/ 217 h 358"/>
                  <a:gd name="T12" fmla="*/ 0 w 1269"/>
                  <a:gd name="T13" fmla="*/ 217 h 3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9"/>
                  <a:gd name="T22" fmla="*/ 0 h 358"/>
                  <a:gd name="T23" fmla="*/ 1269 w 1269"/>
                  <a:gd name="T24" fmla="*/ 358 h 35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9" h="358">
                    <a:moveTo>
                      <a:pt x="0" y="217"/>
                    </a:moveTo>
                    <a:lnTo>
                      <a:pt x="564" y="0"/>
                    </a:lnTo>
                    <a:lnTo>
                      <a:pt x="1269" y="3"/>
                    </a:lnTo>
                    <a:lnTo>
                      <a:pt x="1269" y="91"/>
                    </a:lnTo>
                    <a:lnTo>
                      <a:pt x="1155" y="358"/>
                    </a:lnTo>
                    <a:lnTo>
                      <a:pt x="1152" y="217"/>
                    </a:lnTo>
                    <a:lnTo>
                      <a:pt x="0" y="217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96" name="Freeform 369"/>
              <p:cNvSpPr>
                <a:spLocks/>
              </p:cNvSpPr>
              <p:nvPr/>
            </p:nvSpPr>
            <p:spPr bwMode="auto">
              <a:xfrm>
                <a:off x="3491" y="1448"/>
                <a:ext cx="117" cy="211"/>
              </a:xfrm>
              <a:custGeom>
                <a:avLst/>
                <a:gdLst>
                  <a:gd name="T0" fmla="*/ 0 w 117"/>
                  <a:gd name="T1" fmla="*/ 211 h 211"/>
                  <a:gd name="T2" fmla="*/ 117 w 117"/>
                  <a:gd name="T3" fmla="*/ 0 h 211"/>
                  <a:gd name="T4" fmla="*/ 0 60000 65536"/>
                  <a:gd name="T5" fmla="*/ 0 60000 65536"/>
                  <a:gd name="T6" fmla="*/ 0 w 117"/>
                  <a:gd name="T7" fmla="*/ 0 h 211"/>
                  <a:gd name="T8" fmla="*/ 117 w 117"/>
                  <a:gd name="T9" fmla="*/ 211 h 2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7" h="211">
                    <a:moveTo>
                      <a:pt x="0" y="211"/>
                    </a:moveTo>
                    <a:lnTo>
                      <a:pt x="117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97" name="Freeform 370"/>
              <p:cNvSpPr>
                <a:spLocks/>
              </p:cNvSpPr>
              <p:nvPr/>
            </p:nvSpPr>
            <p:spPr bwMode="auto">
              <a:xfrm>
                <a:off x="2650" y="1491"/>
                <a:ext cx="832" cy="122"/>
              </a:xfrm>
              <a:custGeom>
                <a:avLst/>
                <a:gdLst>
                  <a:gd name="T0" fmla="*/ 0 w 832"/>
                  <a:gd name="T1" fmla="*/ 122 h 122"/>
                  <a:gd name="T2" fmla="*/ 271 w 832"/>
                  <a:gd name="T3" fmla="*/ 0 h 122"/>
                  <a:gd name="T4" fmla="*/ 832 w 832"/>
                  <a:gd name="T5" fmla="*/ 0 h 122"/>
                  <a:gd name="T6" fmla="*/ 737 w 832"/>
                  <a:gd name="T7" fmla="*/ 120 h 122"/>
                  <a:gd name="T8" fmla="*/ 0 w 832"/>
                  <a:gd name="T9" fmla="*/ 122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2"/>
                  <a:gd name="T16" fmla="*/ 0 h 122"/>
                  <a:gd name="T17" fmla="*/ 832 w 832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2" h="122">
                    <a:moveTo>
                      <a:pt x="0" y="122"/>
                    </a:moveTo>
                    <a:lnTo>
                      <a:pt x="271" y="0"/>
                    </a:lnTo>
                    <a:lnTo>
                      <a:pt x="832" y="0"/>
                    </a:lnTo>
                    <a:lnTo>
                      <a:pt x="737" y="120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rgbClr val="EAEAE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98" name="Line 371"/>
              <p:cNvSpPr>
                <a:spLocks noChangeShapeType="1"/>
              </p:cNvSpPr>
              <p:nvPr/>
            </p:nvSpPr>
            <p:spPr bwMode="auto">
              <a:xfrm flipV="1">
                <a:off x="2978" y="1590"/>
                <a:ext cx="128" cy="1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74" name="Group 372"/>
            <p:cNvGrpSpPr>
              <a:grpSpLocks/>
            </p:cNvGrpSpPr>
            <p:nvPr/>
          </p:nvGrpSpPr>
          <p:grpSpPr bwMode="auto">
            <a:xfrm>
              <a:off x="336" y="1392"/>
              <a:ext cx="1449" cy="336"/>
              <a:chOff x="2160" y="1344"/>
              <a:chExt cx="1449" cy="336"/>
            </a:xfrm>
          </p:grpSpPr>
          <p:sp>
            <p:nvSpPr>
              <p:cNvPr id="329" name="Freeform 373"/>
              <p:cNvSpPr>
                <a:spLocks/>
              </p:cNvSpPr>
              <p:nvPr/>
            </p:nvSpPr>
            <p:spPr bwMode="auto">
              <a:xfrm>
                <a:off x="2160" y="1500"/>
                <a:ext cx="1331" cy="180"/>
              </a:xfrm>
              <a:custGeom>
                <a:avLst/>
                <a:gdLst>
                  <a:gd name="T0" fmla="*/ 0 w 1331"/>
                  <a:gd name="T1" fmla="*/ 36 h 180"/>
                  <a:gd name="T2" fmla="*/ 133 w 1331"/>
                  <a:gd name="T3" fmla="*/ 0 h 180"/>
                  <a:gd name="T4" fmla="*/ 1331 w 1331"/>
                  <a:gd name="T5" fmla="*/ 0 h 180"/>
                  <a:gd name="T6" fmla="*/ 1331 w 1331"/>
                  <a:gd name="T7" fmla="*/ 120 h 180"/>
                  <a:gd name="T8" fmla="*/ 1297 w 1331"/>
                  <a:gd name="T9" fmla="*/ 180 h 180"/>
                  <a:gd name="T10" fmla="*/ 1297 w 1331"/>
                  <a:gd name="T11" fmla="*/ 36 h 180"/>
                  <a:gd name="T12" fmla="*/ 0 w 1331"/>
                  <a:gd name="T13" fmla="*/ 36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31"/>
                  <a:gd name="T22" fmla="*/ 0 h 180"/>
                  <a:gd name="T23" fmla="*/ 1331 w 1331"/>
                  <a:gd name="T24" fmla="*/ 180 h 1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31" h="180">
                    <a:moveTo>
                      <a:pt x="0" y="36"/>
                    </a:moveTo>
                    <a:lnTo>
                      <a:pt x="133" y="0"/>
                    </a:lnTo>
                    <a:lnTo>
                      <a:pt x="1331" y="0"/>
                    </a:lnTo>
                    <a:lnTo>
                      <a:pt x="1331" y="120"/>
                    </a:lnTo>
                    <a:lnTo>
                      <a:pt x="1297" y="180"/>
                    </a:lnTo>
                    <a:lnTo>
                      <a:pt x="1297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30" name="Rectangle 374"/>
              <p:cNvSpPr>
                <a:spLocks noChangeArrowheads="1"/>
              </p:cNvSpPr>
              <p:nvPr/>
            </p:nvSpPr>
            <p:spPr bwMode="auto">
              <a:xfrm>
                <a:off x="2161" y="1536"/>
                <a:ext cx="129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31" name="Oval 375"/>
              <p:cNvSpPr>
                <a:spLocks noChangeArrowheads="1"/>
              </p:cNvSpPr>
              <p:nvPr/>
            </p:nvSpPr>
            <p:spPr bwMode="auto">
              <a:xfrm>
                <a:off x="2761" y="1560"/>
                <a:ext cx="96" cy="96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grpSp>
            <p:nvGrpSpPr>
              <p:cNvPr id="332" name="Group 376"/>
              <p:cNvGrpSpPr>
                <a:grpSpLocks/>
              </p:cNvGrpSpPr>
              <p:nvPr/>
            </p:nvGrpSpPr>
            <p:grpSpPr bwMode="auto">
              <a:xfrm>
                <a:off x="2185" y="1577"/>
                <a:ext cx="60" cy="63"/>
                <a:chOff x="2304" y="1248"/>
                <a:chExt cx="60" cy="63"/>
              </a:xfrm>
            </p:grpSpPr>
            <p:sp>
              <p:nvSpPr>
                <p:cNvPr id="413" name="Oval 377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60" cy="6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414" name="Line 378"/>
                <p:cNvSpPr>
                  <a:spLocks noChangeShapeType="1"/>
                </p:cNvSpPr>
                <p:nvPr/>
              </p:nvSpPr>
              <p:spPr bwMode="auto">
                <a:xfrm>
                  <a:off x="2334" y="1262"/>
                  <a:ext cx="0" cy="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Trebuchet MS"/>
                    <a:cs typeface="Trebuchet MS"/>
                  </a:endParaRPr>
                </a:p>
              </p:txBody>
            </p:sp>
          </p:grpSp>
          <p:sp>
            <p:nvSpPr>
              <p:cNvPr id="333" name="Oval 379"/>
              <p:cNvSpPr>
                <a:spLocks noChangeArrowheads="1"/>
              </p:cNvSpPr>
              <p:nvPr/>
            </p:nvSpPr>
            <p:spPr bwMode="auto">
              <a:xfrm>
                <a:off x="2943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34" name="Oval 380"/>
              <p:cNvSpPr>
                <a:spLocks noChangeArrowheads="1"/>
              </p:cNvSpPr>
              <p:nvPr/>
            </p:nvSpPr>
            <p:spPr bwMode="auto">
              <a:xfrm>
                <a:off x="2979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35" name="Oval 381"/>
              <p:cNvSpPr>
                <a:spLocks noChangeArrowheads="1"/>
              </p:cNvSpPr>
              <p:nvPr/>
            </p:nvSpPr>
            <p:spPr bwMode="auto">
              <a:xfrm>
                <a:off x="2943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36" name="Oval 382"/>
              <p:cNvSpPr>
                <a:spLocks noChangeArrowheads="1"/>
              </p:cNvSpPr>
              <p:nvPr/>
            </p:nvSpPr>
            <p:spPr bwMode="auto">
              <a:xfrm>
                <a:off x="2979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37" name="Oval 383"/>
              <p:cNvSpPr>
                <a:spLocks noChangeArrowheads="1"/>
              </p:cNvSpPr>
              <p:nvPr/>
            </p:nvSpPr>
            <p:spPr bwMode="auto">
              <a:xfrm>
                <a:off x="2943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38" name="Oval 384"/>
              <p:cNvSpPr>
                <a:spLocks noChangeArrowheads="1"/>
              </p:cNvSpPr>
              <p:nvPr/>
            </p:nvSpPr>
            <p:spPr bwMode="auto">
              <a:xfrm>
                <a:off x="2979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39" name="Oval 385"/>
              <p:cNvSpPr>
                <a:spLocks noChangeArrowheads="1"/>
              </p:cNvSpPr>
              <p:nvPr/>
            </p:nvSpPr>
            <p:spPr bwMode="auto">
              <a:xfrm>
                <a:off x="3015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40" name="Oval 386"/>
              <p:cNvSpPr>
                <a:spLocks noChangeArrowheads="1"/>
              </p:cNvSpPr>
              <p:nvPr/>
            </p:nvSpPr>
            <p:spPr bwMode="auto">
              <a:xfrm>
                <a:off x="3051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41" name="Oval 387"/>
              <p:cNvSpPr>
                <a:spLocks noChangeArrowheads="1"/>
              </p:cNvSpPr>
              <p:nvPr/>
            </p:nvSpPr>
            <p:spPr bwMode="auto">
              <a:xfrm>
                <a:off x="3015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42" name="Oval 388"/>
              <p:cNvSpPr>
                <a:spLocks noChangeArrowheads="1"/>
              </p:cNvSpPr>
              <p:nvPr/>
            </p:nvSpPr>
            <p:spPr bwMode="auto">
              <a:xfrm>
                <a:off x="3051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43" name="Oval 389"/>
              <p:cNvSpPr>
                <a:spLocks noChangeArrowheads="1"/>
              </p:cNvSpPr>
              <p:nvPr/>
            </p:nvSpPr>
            <p:spPr bwMode="auto">
              <a:xfrm>
                <a:off x="3015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44" name="Oval 390"/>
              <p:cNvSpPr>
                <a:spLocks noChangeArrowheads="1"/>
              </p:cNvSpPr>
              <p:nvPr/>
            </p:nvSpPr>
            <p:spPr bwMode="auto">
              <a:xfrm>
                <a:off x="3051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45" name="Oval 391"/>
              <p:cNvSpPr>
                <a:spLocks noChangeArrowheads="1"/>
              </p:cNvSpPr>
              <p:nvPr/>
            </p:nvSpPr>
            <p:spPr bwMode="auto">
              <a:xfrm>
                <a:off x="2871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46" name="Oval 392"/>
              <p:cNvSpPr>
                <a:spLocks noChangeArrowheads="1"/>
              </p:cNvSpPr>
              <p:nvPr/>
            </p:nvSpPr>
            <p:spPr bwMode="auto">
              <a:xfrm>
                <a:off x="2907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47" name="Oval 393"/>
              <p:cNvSpPr>
                <a:spLocks noChangeArrowheads="1"/>
              </p:cNvSpPr>
              <p:nvPr/>
            </p:nvSpPr>
            <p:spPr bwMode="auto">
              <a:xfrm>
                <a:off x="2871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48" name="Oval 394"/>
              <p:cNvSpPr>
                <a:spLocks noChangeArrowheads="1"/>
              </p:cNvSpPr>
              <p:nvPr/>
            </p:nvSpPr>
            <p:spPr bwMode="auto">
              <a:xfrm>
                <a:off x="2907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49" name="Oval 395"/>
              <p:cNvSpPr>
                <a:spLocks noChangeArrowheads="1"/>
              </p:cNvSpPr>
              <p:nvPr/>
            </p:nvSpPr>
            <p:spPr bwMode="auto">
              <a:xfrm>
                <a:off x="2871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50" name="Oval 396"/>
              <p:cNvSpPr>
                <a:spLocks noChangeArrowheads="1"/>
              </p:cNvSpPr>
              <p:nvPr/>
            </p:nvSpPr>
            <p:spPr bwMode="auto">
              <a:xfrm>
                <a:off x="2907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51" name="Oval 397"/>
              <p:cNvSpPr>
                <a:spLocks noChangeArrowheads="1"/>
              </p:cNvSpPr>
              <p:nvPr/>
            </p:nvSpPr>
            <p:spPr bwMode="auto">
              <a:xfrm>
                <a:off x="3089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52" name="Oval 398"/>
              <p:cNvSpPr>
                <a:spLocks noChangeArrowheads="1"/>
              </p:cNvSpPr>
              <p:nvPr/>
            </p:nvSpPr>
            <p:spPr bwMode="auto">
              <a:xfrm>
                <a:off x="3125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53" name="Oval 399"/>
              <p:cNvSpPr>
                <a:spLocks noChangeArrowheads="1"/>
              </p:cNvSpPr>
              <p:nvPr/>
            </p:nvSpPr>
            <p:spPr bwMode="auto">
              <a:xfrm>
                <a:off x="3089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54" name="Oval 400"/>
              <p:cNvSpPr>
                <a:spLocks noChangeArrowheads="1"/>
              </p:cNvSpPr>
              <p:nvPr/>
            </p:nvSpPr>
            <p:spPr bwMode="auto">
              <a:xfrm>
                <a:off x="3125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55" name="Oval 401"/>
              <p:cNvSpPr>
                <a:spLocks noChangeArrowheads="1"/>
              </p:cNvSpPr>
              <p:nvPr/>
            </p:nvSpPr>
            <p:spPr bwMode="auto">
              <a:xfrm>
                <a:off x="3089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56" name="Oval 402"/>
              <p:cNvSpPr>
                <a:spLocks noChangeArrowheads="1"/>
              </p:cNvSpPr>
              <p:nvPr/>
            </p:nvSpPr>
            <p:spPr bwMode="auto">
              <a:xfrm>
                <a:off x="3125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57" name="Oval 403"/>
              <p:cNvSpPr>
                <a:spLocks noChangeArrowheads="1"/>
              </p:cNvSpPr>
              <p:nvPr/>
            </p:nvSpPr>
            <p:spPr bwMode="auto">
              <a:xfrm>
                <a:off x="3230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58" name="Oval 404"/>
              <p:cNvSpPr>
                <a:spLocks noChangeArrowheads="1"/>
              </p:cNvSpPr>
              <p:nvPr/>
            </p:nvSpPr>
            <p:spPr bwMode="auto">
              <a:xfrm>
                <a:off x="3266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59" name="Oval 405"/>
              <p:cNvSpPr>
                <a:spLocks noChangeArrowheads="1"/>
              </p:cNvSpPr>
              <p:nvPr/>
            </p:nvSpPr>
            <p:spPr bwMode="auto">
              <a:xfrm>
                <a:off x="3230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60" name="Oval 406"/>
              <p:cNvSpPr>
                <a:spLocks noChangeArrowheads="1"/>
              </p:cNvSpPr>
              <p:nvPr/>
            </p:nvSpPr>
            <p:spPr bwMode="auto">
              <a:xfrm>
                <a:off x="3266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61" name="Oval 407"/>
              <p:cNvSpPr>
                <a:spLocks noChangeArrowheads="1"/>
              </p:cNvSpPr>
              <p:nvPr/>
            </p:nvSpPr>
            <p:spPr bwMode="auto">
              <a:xfrm>
                <a:off x="3230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62" name="Oval 408"/>
              <p:cNvSpPr>
                <a:spLocks noChangeArrowheads="1"/>
              </p:cNvSpPr>
              <p:nvPr/>
            </p:nvSpPr>
            <p:spPr bwMode="auto">
              <a:xfrm>
                <a:off x="3266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63" name="Oval 409"/>
              <p:cNvSpPr>
                <a:spLocks noChangeArrowheads="1"/>
              </p:cNvSpPr>
              <p:nvPr/>
            </p:nvSpPr>
            <p:spPr bwMode="auto">
              <a:xfrm>
                <a:off x="3302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64" name="Oval 410"/>
              <p:cNvSpPr>
                <a:spLocks noChangeArrowheads="1"/>
              </p:cNvSpPr>
              <p:nvPr/>
            </p:nvSpPr>
            <p:spPr bwMode="auto">
              <a:xfrm>
                <a:off x="3302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65" name="Oval 411"/>
              <p:cNvSpPr>
                <a:spLocks noChangeArrowheads="1"/>
              </p:cNvSpPr>
              <p:nvPr/>
            </p:nvSpPr>
            <p:spPr bwMode="auto">
              <a:xfrm>
                <a:off x="3302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66" name="Oval 412"/>
              <p:cNvSpPr>
                <a:spLocks noChangeArrowheads="1"/>
              </p:cNvSpPr>
              <p:nvPr/>
            </p:nvSpPr>
            <p:spPr bwMode="auto">
              <a:xfrm>
                <a:off x="3158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67" name="Oval 413"/>
              <p:cNvSpPr>
                <a:spLocks noChangeArrowheads="1"/>
              </p:cNvSpPr>
              <p:nvPr/>
            </p:nvSpPr>
            <p:spPr bwMode="auto">
              <a:xfrm>
                <a:off x="3194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68" name="Oval 414"/>
              <p:cNvSpPr>
                <a:spLocks noChangeArrowheads="1"/>
              </p:cNvSpPr>
              <p:nvPr/>
            </p:nvSpPr>
            <p:spPr bwMode="auto">
              <a:xfrm>
                <a:off x="3158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69" name="Oval 415"/>
              <p:cNvSpPr>
                <a:spLocks noChangeArrowheads="1"/>
              </p:cNvSpPr>
              <p:nvPr/>
            </p:nvSpPr>
            <p:spPr bwMode="auto">
              <a:xfrm>
                <a:off x="3194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70" name="Oval 416"/>
              <p:cNvSpPr>
                <a:spLocks noChangeArrowheads="1"/>
              </p:cNvSpPr>
              <p:nvPr/>
            </p:nvSpPr>
            <p:spPr bwMode="auto">
              <a:xfrm>
                <a:off x="3158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71" name="Oval 417"/>
              <p:cNvSpPr>
                <a:spLocks noChangeArrowheads="1"/>
              </p:cNvSpPr>
              <p:nvPr/>
            </p:nvSpPr>
            <p:spPr bwMode="auto">
              <a:xfrm>
                <a:off x="3194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72" name="Oval 418"/>
              <p:cNvSpPr>
                <a:spLocks noChangeArrowheads="1"/>
              </p:cNvSpPr>
              <p:nvPr/>
            </p:nvSpPr>
            <p:spPr bwMode="auto">
              <a:xfrm>
                <a:off x="2325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73" name="Oval 419"/>
              <p:cNvSpPr>
                <a:spLocks noChangeArrowheads="1"/>
              </p:cNvSpPr>
              <p:nvPr/>
            </p:nvSpPr>
            <p:spPr bwMode="auto">
              <a:xfrm>
                <a:off x="2361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74" name="Oval 420"/>
              <p:cNvSpPr>
                <a:spLocks noChangeArrowheads="1"/>
              </p:cNvSpPr>
              <p:nvPr/>
            </p:nvSpPr>
            <p:spPr bwMode="auto">
              <a:xfrm>
                <a:off x="2325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75" name="Oval 421"/>
              <p:cNvSpPr>
                <a:spLocks noChangeArrowheads="1"/>
              </p:cNvSpPr>
              <p:nvPr/>
            </p:nvSpPr>
            <p:spPr bwMode="auto">
              <a:xfrm>
                <a:off x="2361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76" name="Oval 422"/>
              <p:cNvSpPr>
                <a:spLocks noChangeArrowheads="1"/>
              </p:cNvSpPr>
              <p:nvPr/>
            </p:nvSpPr>
            <p:spPr bwMode="auto">
              <a:xfrm>
                <a:off x="2325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77" name="Oval 423"/>
              <p:cNvSpPr>
                <a:spLocks noChangeArrowheads="1"/>
              </p:cNvSpPr>
              <p:nvPr/>
            </p:nvSpPr>
            <p:spPr bwMode="auto">
              <a:xfrm>
                <a:off x="2361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78" name="Oval 424"/>
              <p:cNvSpPr>
                <a:spLocks noChangeArrowheads="1"/>
              </p:cNvSpPr>
              <p:nvPr/>
            </p:nvSpPr>
            <p:spPr bwMode="auto">
              <a:xfrm>
                <a:off x="2399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79" name="Oval 425"/>
              <p:cNvSpPr>
                <a:spLocks noChangeArrowheads="1"/>
              </p:cNvSpPr>
              <p:nvPr/>
            </p:nvSpPr>
            <p:spPr bwMode="auto">
              <a:xfrm>
                <a:off x="2435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80" name="Oval 426"/>
              <p:cNvSpPr>
                <a:spLocks noChangeArrowheads="1"/>
              </p:cNvSpPr>
              <p:nvPr/>
            </p:nvSpPr>
            <p:spPr bwMode="auto">
              <a:xfrm>
                <a:off x="2399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81" name="Oval 427"/>
              <p:cNvSpPr>
                <a:spLocks noChangeArrowheads="1"/>
              </p:cNvSpPr>
              <p:nvPr/>
            </p:nvSpPr>
            <p:spPr bwMode="auto">
              <a:xfrm>
                <a:off x="2435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82" name="Oval 428"/>
              <p:cNvSpPr>
                <a:spLocks noChangeArrowheads="1"/>
              </p:cNvSpPr>
              <p:nvPr/>
            </p:nvSpPr>
            <p:spPr bwMode="auto">
              <a:xfrm>
                <a:off x="2399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83" name="Oval 429"/>
              <p:cNvSpPr>
                <a:spLocks noChangeArrowheads="1"/>
              </p:cNvSpPr>
              <p:nvPr/>
            </p:nvSpPr>
            <p:spPr bwMode="auto">
              <a:xfrm>
                <a:off x="2435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84" name="Oval 430"/>
              <p:cNvSpPr>
                <a:spLocks noChangeArrowheads="1"/>
              </p:cNvSpPr>
              <p:nvPr/>
            </p:nvSpPr>
            <p:spPr bwMode="auto">
              <a:xfrm>
                <a:off x="2540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85" name="Oval 431"/>
              <p:cNvSpPr>
                <a:spLocks noChangeArrowheads="1"/>
              </p:cNvSpPr>
              <p:nvPr/>
            </p:nvSpPr>
            <p:spPr bwMode="auto">
              <a:xfrm>
                <a:off x="2576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86" name="Oval 432"/>
              <p:cNvSpPr>
                <a:spLocks noChangeArrowheads="1"/>
              </p:cNvSpPr>
              <p:nvPr/>
            </p:nvSpPr>
            <p:spPr bwMode="auto">
              <a:xfrm>
                <a:off x="2540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87" name="Oval 433"/>
              <p:cNvSpPr>
                <a:spLocks noChangeArrowheads="1"/>
              </p:cNvSpPr>
              <p:nvPr/>
            </p:nvSpPr>
            <p:spPr bwMode="auto">
              <a:xfrm>
                <a:off x="2576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88" name="Oval 434"/>
              <p:cNvSpPr>
                <a:spLocks noChangeArrowheads="1"/>
              </p:cNvSpPr>
              <p:nvPr/>
            </p:nvSpPr>
            <p:spPr bwMode="auto">
              <a:xfrm>
                <a:off x="2540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89" name="Oval 435"/>
              <p:cNvSpPr>
                <a:spLocks noChangeArrowheads="1"/>
              </p:cNvSpPr>
              <p:nvPr/>
            </p:nvSpPr>
            <p:spPr bwMode="auto">
              <a:xfrm>
                <a:off x="2576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90" name="Oval 436"/>
              <p:cNvSpPr>
                <a:spLocks noChangeArrowheads="1"/>
              </p:cNvSpPr>
              <p:nvPr/>
            </p:nvSpPr>
            <p:spPr bwMode="auto">
              <a:xfrm>
                <a:off x="2612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91" name="Oval 437"/>
              <p:cNvSpPr>
                <a:spLocks noChangeArrowheads="1"/>
              </p:cNvSpPr>
              <p:nvPr/>
            </p:nvSpPr>
            <p:spPr bwMode="auto">
              <a:xfrm>
                <a:off x="2648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92" name="Oval 438"/>
              <p:cNvSpPr>
                <a:spLocks noChangeArrowheads="1"/>
              </p:cNvSpPr>
              <p:nvPr/>
            </p:nvSpPr>
            <p:spPr bwMode="auto">
              <a:xfrm>
                <a:off x="2612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93" name="Oval 439"/>
              <p:cNvSpPr>
                <a:spLocks noChangeArrowheads="1"/>
              </p:cNvSpPr>
              <p:nvPr/>
            </p:nvSpPr>
            <p:spPr bwMode="auto">
              <a:xfrm>
                <a:off x="2648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94" name="Oval 440"/>
              <p:cNvSpPr>
                <a:spLocks noChangeArrowheads="1"/>
              </p:cNvSpPr>
              <p:nvPr/>
            </p:nvSpPr>
            <p:spPr bwMode="auto">
              <a:xfrm>
                <a:off x="2612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95" name="Oval 441"/>
              <p:cNvSpPr>
                <a:spLocks noChangeArrowheads="1"/>
              </p:cNvSpPr>
              <p:nvPr/>
            </p:nvSpPr>
            <p:spPr bwMode="auto">
              <a:xfrm>
                <a:off x="2648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96" name="Oval 442"/>
              <p:cNvSpPr>
                <a:spLocks noChangeArrowheads="1"/>
              </p:cNvSpPr>
              <p:nvPr/>
            </p:nvSpPr>
            <p:spPr bwMode="auto">
              <a:xfrm>
                <a:off x="2468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97" name="Oval 443"/>
              <p:cNvSpPr>
                <a:spLocks noChangeArrowheads="1"/>
              </p:cNvSpPr>
              <p:nvPr/>
            </p:nvSpPr>
            <p:spPr bwMode="auto">
              <a:xfrm>
                <a:off x="2504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98" name="Oval 444"/>
              <p:cNvSpPr>
                <a:spLocks noChangeArrowheads="1"/>
              </p:cNvSpPr>
              <p:nvPr/>
            </p:nvSpPr>
            <p:spPr bwMode="auto">
              <a:xfrm>
                <a:off x="2468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99" name="Oval 445"/>
              <p:cNvSpPr>
                <a:spLocks noChangeArrowheads="1"/>
              </p:cNvSpPr>
              <p:nvPr/>
            </p:nvSpPr>
            <p:spPr bwMode="auto">
              <a:xfrm>
                <a:off x="2504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00" name="Oval 446"/>
              <p:cNvSpPr>
                <a:spLocks noChangeArrowheads="1"/>
              </p:cNvSpPr>
              <p:nvPr/>
            </p:nvSpPr>
            <p:spPr bwMode="auto">
              <a:xfrm>
                <a:off x="2468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01" name="Oval 447"/>
              <p:cNvSpPr>
                <a:spLocks noChangeArrowheads="1"/>
              </p:cNvSpPr>
              <p:nvPr/>
            </p:nvSpPr>
            <p:spPr bwMode="auto">
              <a:xfrm>
                <a:off x="2504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02" name="Oval 448"/>
              <p:cNvSpPr>
                <a:spLocks noChangeArrowheads="1"/>
              </p:cNvSpPr>
              <p:nvPr/>
            </p:nvSpPr>
            <p:spPr bwMode="auto">
              <a:xfrm>
                <a:off x="2686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03" name="Oval 449"/>
              <p:cNvSpPr>
                <a:spLocks noChangeArrowheads="1"/>
              </p:cNvSpPr>
              <p:nvPr/>
            </p:nvSpPr>
            <p:spPr bwMode="auto">
              <a:xfrm>
                <a:off x="2722" y="15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04" name="Oval 450"/>
              <p:cNvSpPr>
                <a:spLocks noChangeArrowheads="1"/>
              </p:cNvSpPr>
              <p:nvPr/>
            </p:nvSpPr>
            <p:spPr bwMode="auto">
              <a:xfrm>
                <a:off x="2686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05" name="Oval 451"/>
              <p:cNvSpPr>
                <a:spLocks noChangeArrowheads="1"/>
              </p:cNvSpPr>
              <p:nvPr/>
            </p:nvSpPr>
            <p:spPr bwMode="auto">
              <a:xfrm>
                <a:off x="2722" y="15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06" name="Oval 452"/>
              <p:cNvSpPr>
                <a:spLocks noChangeArrowheads="1"/>
              </p:cNvSpPr>
              <p:nvPr/>
            </p:nvSpPr>
            <p:spPr bwMode="auto">
              <a:xfrm>
                <a:off x="2686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07" name="Oval 453"/>
              <p:cNvSpPr>
                <a:spLocks noChangeArrowheads="1"/>
              </p:cNvSpPr>
              <p:nvPr/>
            </p:nvSpPr>
            <p:spPr bwMode="auto">
              <a:xfrm>
                <a:off x="2722" y="16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08" name="Freeform 454"/>
              <p:cNvSpPr>
                <a:spLocks/>
              </p:cNvSpPr>
              <p:nvPr/>
            </p:nvSpPr>
            <p:spPr bwMode="auto">
              <a:xfrm>
                <a:off x="3457" y="1500"/>
                <a:ext cx="34" cy="36"/>
              </a:xfrm>
              <a:custGeom>
                <a:avLst/>
                <a:gdLst>
                  <a:gd name="T0" fmla="*/ 0 w 34"/>
                  <a:gd name="T1" fmla="*/ 36 h 36"/>
                  <a:gd name="T2" fmla="*/ 34 w 34"/>
                  <a:gd name="T3" fmla="*/ 0 h 36"/>
                  <a:gd name="T4" fmla="*/ 0 60000 65536"/>
                  <a:gd name="T5" fmla="*/ 0 60000 65536"/>
                  <a:gd name="T6" fmla="*/ 0 w 34"/>
                  <a:gd name="T7" fmla="*/ 0 h 36"/>
                  <a:gd name="T8" fmla="*/ 34 w 34"/>
                  <a:gd name="T9" fmla="*/ 36 h 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" h="36">
                    <a:moveTo>
                      <a:pt x="0" y="36"/>
                    </a:move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09" name="Freeform 455"/>
              <p:cNvSpPr>
                <a:spLocks/>
              </p:cNvSpPr>
              <p:nvPr/>
            </p:nvSpPr>
            <p:spPr bwMode="auto">
              <a:xfrm>
                <a:off x="2301" y="1344"/>
                <a:ext cx="1308" cy="275"/>
              </a:xfrm>
              <a:custGeom>
                <a:avLst/>
                <a:gdLst>
                  <a:gd name="T0" fmla="*/ 0 w 1308"/>
                  <a:gd name="T1" fmla="*/ 156 h 275"/>
                  <a:gd name="T2" fmla="*/ 585 w 1308"/>
                  <a:gd name="T3" fmla="*/ 2 h 275"/>
                  <a:gd name="T4" fmla="*/ 1308 w 1308"/>
                  <a:gd name="T5" fmla="*/ 0 h 275"/>
                  <a:gd name="T6" fmla="*/ 1308 w 1308"/>
                  <a:gd name="T7" fmla="*/ 69 h 275"/>
                  <a:gd name="T8" fmla="*/ 1191 w 1308"/>
                  <a:gd name="T9" fmla="*/ 275 h 275"/>
                  <a:gd name="T10" fmla="*/ 1191 w 1308"/>
                  <a:gd name="T11" fmla="*/ 156 h 275"/>
                  <a:gd name="T12" fmla="*/ 0 w 1308"/>
                  <a:gd name="T13" fmla="*/ 156 h 2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08"/>
                  <a:gd name="T22" fmla="*/ 0 h 275"/>
                  <a:gd name="T23" fmla="*/ 1308 w 1308"/>
                  <a:gd name="T24" fmla="*/ 275 h 2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08" h="275">
                    <a:moveTo>
                      <a:pt x="0" y="156"/>
                    </a:moveTo>
                    <a:lnTo>
                      <a:pt x="585" y="2"/>
                    </a:lnTo>
                    <a:lnTo>
                      <a:pt x="1308" y="0"/>
                    </a:lnTo>
                    <a:lnTo>
                      <a:pt x="1308" y="69"/>
                    </a:lnTo>
                    <a:lnTo>
                      <a:pt x="1191" y="275"/>
                    </a:lnTo>
                    <a:lnTo>
                      <a:pt x="1191" y="156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10" name="Line 456"/>
              <p:cNvSpPr>
                <a:spLocks noChangeShapeType="1"/>
              </p:cNvSpPr>
              <p:nvPr/>
            </p:nvSpPr>
            <p:spPr bwMode="auto">
              <a:xfrm flipV="1">
                <a:off x="3493" y="1344"/>
                <a:ext cx="116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11" name="Freeform 457"/>
              <p:cNvSpPr>
                <a:spLocks/>
              </p:cNvSpPr>
              <p:nvPr/>
            </p:nvSpPr>
            <p:spPr bwMode="auto">
              <a:xfrm>
                <a:off x="2650" y="1386"/>
                <a:ext cx="822" cy="75"/>
              </a:xfrm>
              <a:custGeom>
                <a:avLst/>
                <a:gdLst>
                  <a:gd name="T0" fmla="*/ 0 w 822"/>
                  <a:gd name="T1" fmla="*/ 75 h 75"/>
                  <a:gd name="T2" fmla="*/ 246 w 822"/>
                  <a:gd name="T3" fmla="*/ 0 h 75"/>
                  <a:gd name="T4" fmla="*/ 822 w 822"/>
                  <a:gd name="T5" fmla="*/ 0 h 75"/>
                  <a:gd name="T6" fmla="*/ 737 w 822"/>
                  <a:gd name="T7" fmla="*/ 74 h 75"/>
                  <a:gd name="T8" fmla="*/ 0 w 822"/>
                  <a:gd name="T9" fmla="*/ 75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2"/>
                  <a:gd name="T16" fmla="*/ 0 h 75"/>
                  <a:gd name="T17" fmla="*/ 822 w 822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2" h="75">
                    <a:moveTo>
                      <a:pt x="0" y="75"/>
                    </a:moveTo>
                    <a:lnTo>
                      <a:pt x="246" y="0"/>
                    </a:lnTo>
                    <a:lnTo>
                      <a:pt x="822" y="0"/>
                    </a:lnTo>
                    <a:lnTo>
                      <a:pt x="737" y="74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EAEAE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412" name="Line 458"/>
              <p:cNvSpPr>
                <a:spLocks noChangeShapeType="1"/>
              </p:cNvSpPr>
              <p:nvPr/>
            </p:nvSpPr>
            <p:spPr bwMode="auto">
              <a:xfrm>
                <a:off x="2977" y="1440"/>
                <a:ext cx="9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75" name="Group 459"/>
            <p:cNvGrpSpPr>
              <a:grpSpLocks/>
            </p:cNvGrpSpPr>
            <p:nvPr/>
          </p:nvGrpSpPr>
          <p:grpSpPr bwMode="auto">
            <a:xfrm>
              <a:off x="336" y="1278"/>
              <a:ext cx="1449" cy="258"/>
              <a:chOff x="2160" y="1230"/>
              <a:chExt cx="1449" cy="258"/>
            </a:xfrm>
          </p:grpSpPr>
          <p:sp>
            <p:nvSpPr>
              <p:cNvPr id="243" name="Freeform 460"/>
              <p:cNvSpPr>
                <a:spLocks/>
              </p:cNvSpPr>
              <p:nvPr/>
            </p:nvSpPr>
            <p:spPr bwMode="auto">
              <a:xfrm>
                <a:off x="2160" y="1322"/>
                <a:ext cx="1332" cy="166"/>
              </a:xfrm>
              <a:custGeom>
                <a:avLst/>
                <a:gdLst>
                  <a:gd name="T0" fmla="*/ 0 w 1332"/>
                  <a:gd name="T1" fmla="*/ 22 h 166"/>
                  <a:gd name="T2" fmla="*/ 155 w 1332"/>
                  <a:gd name="T3" fmla="*/ 0 h 166"/>
                  <a:gd name="T4" fmla="*/ 1332 w 1332"/>
                  <a:gd name="T5" fmla="*/ 0 h 166"/>
                  <a:gd name="T6" fmla="*/ 1332 w 1332"/>
                  <a:gd name="T7" fmla="*/ 127 h 166"/>
                  <a:gd name="T8" fmla="*/ 1297 w 1332"/>
                  <a:gd name="T9" fmla="*/ 166 h 166"/>
                  <a:gd name="T10" fmla="*/ 1297 w 1332"/>
                  <a:gd name="T11" fmla="*/ 22 h 166"/>
                  <a:gd name="T12" fmla="*/ 0 w 1332"/>
                  <a:gd name="T13" fmla="*/ 22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32"/>
                  <a:gd name="T22" fmla="*/ 0 h 166"/>
                  <a:gd name="T23" fmla="*/ 1332 w 1332"/>
                  <a:gd name="T24" fmla="*/ 166 h 1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32" h="166">
                    <a:moveTo>
                      <a:pt x="0" y="22"/>
                    </a:moveTo>
                    <a:lnTo>
                      <a:pt x="155" y="0"/>
                    </a:lnTo>
                    <a:lnTo>
                      <a:pt x="1332" y="0"/>
                    </a:lnTo>
                    <a:lnTo>
                      <a:pt x="1332" y="127"/>
                    </a:lnTo>
                    <a:lnTo>
                      <a:pt x="1297" y="166"/>
                    </a:lnTo>
                    <a:lnTo>
                      <a:pt x="1297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44" name="Rectangle 461"/>
              <p:cNvSpPr>
                <a:spLocks noChangeArrowheads="1"/>
              </p:cNvSpPr>
              <p:nvPr/>
            </p:nvSpPr>
            <p:spPr bwMode="auto">
              <a:xfrm>
                <a:off x="2161" y="1344"/>
                <a:ext cx="129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45" name="Oval 462"/>
              <p:cNvSpPr>
                <a:spLocks noChangeArrowheads="1"/>
              </p:cNvSpPr>
              <p:nvPr/>
            </p:nvSpPr>
            <p:spPr bwMode="auto">
              <a:xfrm>
                <a:off x="2761" y="1368"/>
                <a:ext cx="96" cy="96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grpSp>
            <p:nvGrpSpPr>
              <p:cNvPr id="246" name="Group 463"/>
              <p:cNvGrpSpPr>
                <a:grpSpLocks/>
              </p:cNvGrpSpPr>
              <p:nvPr/>
            </p:nvGrpSpPr>
            <p:grpSpPr bwMode="auto">
              <a:xfrm>
                <a:off x="2185" y="1385"/>
                <a:ext cx="60" cy="63"/>
                <a:chOff x="2304" y="1248"/>
                <a:chExt cx="60" cy="63"/>
              </a:xfrm>
            </p:grpSpPr>
            <p:sp>
              <p:nvSpPr>
                <p:cNvPr id="327" name="Oval 464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60" cy="6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328" name="Line 465"/>
                <p:cNvSpPr>
                  <a:spLocks noChangeShapeType="1"/>
                </p:cNvSpPr>
                <p:nvPr/>
              </p:nvSpPr>
              <p:spPr bwMode="auto">
                <a:xfrm>
                  <a:off x="2334" y="1262"/>
                  <a:ext cx="0" cy="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Trebuchet MS"/>
                    <a:cs typeface="Trebuchet MS"/>
                  </a:endParaRPr>
                </a:p>
              </p:txBody>
            </p:sp>
          </p:grpSp>
          <p:sp>
            <p:nvSpPr>
              <p:cNvPr id="247" name="Oval 466"/>
              <p:cNvSpPr>
                <a:spLocks noChangeArrowheads="1"/>
              </p:cNvSpPr>
              <p:nvPr/>
            </p:nvSpPr>
            <p:spPr bwMode="auto">
              <a:xfrm>
                <a:off x="2943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48" name="Oval 467"/>
              <p:cNvSpPr>
                <a:spLocks noChangeArrowheads="1"/>
              </p:cNvSpPr>
              <p:nvPr/>
            </p:nvSpPr>
            <p:spPr bwMode="auto">
              <a:xfrm>
                <a:off x="2979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49" name="Oval 468"/>
              <p:cNvSpPr>
                <a:spLocks noChangeArrowheads="1"/>
              </p:cNvSpPr>
              <p:nvPr/>
            </p:nvSpPr>
            <p:spPr bwMode="auto">
              <a:xfrm>
                <a:off x="2943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50" name="Oval 469"/>
              <p:cNvSpPr>
                <a:spLocks noChangeArrowheads="1"/>
              </p:cNvSpPr>
              <p:nvPr/>
            </p:nvSpPr>
            <p:spPr bwMode="auto">
              <a:xfrm>
                <a:off x="2979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51" name="Oval 470"/>
              <p:cNvSpPr>
                <a:spLocks noChangeArrowheads="1"/>
              </p:cNvSpPr>
              <p:nvPr/>
            </p:nvSpPr>
            <p:spPr bwMode="auto">
              <a:xfrm>
                <a:off x="2943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52" name="Oval 471"/>
              <p:cNvSpPr>
                <a:spLocks noChangeArrowheads="1"/>
              </p:cNvSpPr>
              <p:nvPr/>
            </p:nvSpPr>
            <p:spPr bwMode="auto">
              <a:xfrm>
                <a:off x="2979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53" name="Oval 472"/>
              <p:cNvSpPr>
                <a:spLocks noChangeArrowheads="1"/>
              </p:cNvSpPr>
              <p:nvPr/>
            </p:nvSpPr>
            <p:spPr bwMode="auto">
              <a:xfrm>
                <a:off x="3015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54" name="Oval 473"/>
              <p:cNvSpPr>
                <a:spLocks noChangeArrowheads="1"/>
              </p:cNvSpPr>
              <p:nvPr/>
            </p:nvSpPr>
            <p:spPr bwMode="auto">
              <a:xfrm>
                <a:off x="3051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55" name="Oval 474"/>
              <p:cNvSpPr>
                <a:spLocks noChangeArrowheads="1"/>
              </p:cNvSpPr>
              <p:nvPr/>
            </p:nvSpPr>
            <p:spPr bwMode="auto">
              <a:xfrm>
                <a:off x="3015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56" name="Oval 475"/>
              <p:cNvSpPr>
                <a:spLocks noChangeArrowheads="1"/>
              </p:cNvSpPr>
              <p:nvPr/>
            </p:nvSpPr>
            <p:spPr bwMode="auto">
              <a:xfrm>
                <a:off x="3051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57" name="Oval 476"/>
              <p:cNvSpPr>
                <a:spLocks noChangeArrowheads="1"/>
              </p:cNvSpPr>
              <p:nvPr/>
            </p:nvSpPr>
            <p:spPr bwMode="auto">
              <a:xfrm>
                <a:off x="3015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58" name="Oval 477"/>
              <p:cNvSpPr>
                <a:spLocks noChangeArrowheads="1"/>
              </p:cNvSpPr>
              <p:nvPr/>
            </p:nvSpPr>
            <p:spPr bwMode="auto">
              <a:xfrm>
                <a:off x="3051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59" name="Oval 478"/>
              <p:cNvSpPr>
                <a:spLocks noChangeArrowheads="1"/>
              </p:cNvSpPr>
              <p:nvPr/>
            </p:nvSpPr>
            <p:spPr bwMode="auto">
              <a:xfrm>
                <a:off x="2871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60" name="Oval 479"/>
              <p:cNvSpPr>
                <a:spLocks noChangeArrowheads="1"/>
              </p:cNvSpPr>
              <p:nvPr/>
            </p:nvSpPr>
            <p:spPr bwMode="auto">
              <a:xfrm>
                <a:off x="2907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61" name="Oval 480"/>
              <p:cNvSpPr>
                <a:spLocks noChangeArrowheads="1"/>
              </p:cNvSpPr>
              <p:nvPr/>
            </p:nvSpPr>
            <p:spPr bwMode="auto">
              <a:xfrm>
                <a:off x="2871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62" name="Oval 481"/>
              <p:cNvSpPr>
                <a:spLocks noChangeArrowheads="1"/>
              </p:cNvSpPr>
              <p:nvPr/>
            </p:nvSpPr>
            <p:spPr bwMode="auto">
              <a:xfrm>
                <a:off x="2907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63" name="Oval 482"/>
              <p:cNvSpPr>
                <a:spLocks noChangeArrowheads="1"/>
              </p:cNvSpPr>
              <p:nvPr/>
            </p:nvSpPr>
            <p:spPr bwMode="auto">
              <a:xfrm>
                <a:off x="2871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64" name="Oval 483"/>
              <p:cNvSpPr>
                <a:spLocks noChangeArrowheads="1"/>
              </p:cNvSpPr>
              <p:nvPr/>
            </p:nvSpPr>
            <p:spPr bwMode="auto">
              <a:xfrm>
                <a:off x="2907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65" name="Oval 484"/>
              <p:cNvSpPr>
                <a:spLocks noChangeArrowheads="1"/>
              </p:cNvSpPr>
              <p:nvPr/>
            </p:nvSpPr>
            <p:spPr bwMode="auto">
              <a:xfrm>
                <a:off x="3089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66" name="Oval 485"/>
              <p:cNvSpPr>
                <a:spLocks noChangeArrowheads="1"/>
              </p:cNvSpPr>
              <p:nvPr/>
            </p:nvSpPr>
            <p:spPr bwMode="auto">
              <a:xfrm>
                <a:off x="3125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67" name="Oval 486"/>
              <p:cNvSpPr>
                <a:spLocks noChangeArrowheads="1"/>
              </p:cNvSpPr>
              <p:nvPr/>
            </p:nvSpPr>
            <p:spPr bwMode="auto">
              <a:xfrm>
                <a:off x="3089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68" name="Oval 487"/>
              <p:cNvSpPr>
                <a:spLocks noChangeArrowheads="1"/>
              </p:cNvSpPr>
              <p:nvPr/>
            </p:nvSpPr>
            <p:spPr bwMode="auto">
              <a:xfrm>
                <a:off x="3125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69" name="Oval 488"/>
              <p:cNvSpPr>
                <a:spLocks noChangeArrowheads="1"/>
              </p:cNvSpPr>
              <p:nvPr/>
            </p:nvSpPr>
            <p:spPr bwMode="auto">
              <a:xfrm>
                <a:off x="3089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70" name="Oval 489"/>
              <p:cNvSpPr>
                <a:spLocks noChangeArrowheads="1"/>
              </p:cNvSpPr>
              <p:nvPr/>
            </p:nvSpPr>
            <p:spPr bwMode="auto">
              <a:xfrm>
                <a:off x="3125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71" name="Oval 490"/>
              <p:cNvSpPr>
                <a:spLocks noChangeArrowheads="1"/>
              </p:cNvSpPr>
              <p:nvPr/>
            </p:nvSpPr>
            <p:spPr bwMode="auto">
              <a:xfrm>
                <a:off x="3230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72" name="Oval 491"/>
              <p:cNvSpPr>
                <a:spLocks noChangeArrowheads="1"/>
              </p:cNvSpPr>
              <p:nvPr/>
            </p:nvSpPr>
            <p:spPr bwMode="auto">
              <a:xfrm>
                <a:off x="3266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73" name="Oval 492"/>
              <p:cNvSpPr>
                <a:spLocks noChangeArrowheads="1"/>
              </p:cNvSpPr>
              <p:nvPr/>
            </p:nvSpPr>
            <p:spPr bwMode="auto">
              <a:xfrm>
                <a:off x="3230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74" name="Oval 493"/>
              <p:cNvSpPr>
                <a:spLocks noChangeArrowheads="1"/>
              </p:cNvSpPr>
              <p:nvPr/>
            </p:nvSpPr>
            <p:spPr bwMode="auto">
              <a:xfrm>
                <a:off x="3266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75" name="Oval 494"/>
              <p:cNvSpPr>
                <a:spLocks noChangeArrowheads="1"/>
              </p:cNvSpPr>
              <p:nvPr/>
            </p:nvSpPr>
            <p:spPr bwMode="auto">
              <a:xfrm>
                <a:off x="3230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76" name="Oval 495"/>
              <p:cNvSpPr>
                <a:spLocks noChangeArrowheads="1"/>
              </p:cNvSpPr>
              <p:nvPr/>
            </p:nvSpPr>
            <p:spPr bwMode="auto">
              <a:xfrm>
                <a:off x="3266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77" name="Oval 496"/>
              <p:cNvSpPr>
                <a:spLocks noChangeArrowheads="1"/>
              </p:cNvSpPr>
              <p:nvPr/>
            </p:nvSpPr>
            <p:spPr bwMode="auto">
              <a:xfrm>
                <a:off x="3302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78" name="Oval 497"/>
              <p:cNvSpPr>
                <a:spLocks noChangeArrowheads="1"/>
              </p:cNvSpPr>
              <p:nvPr/>
            </p:nvSpPr>
            <p:spPr bwMode="auto">
              <a:xfrm>
                <a:off x="3302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79" name="Oval 498"/>
              <p:cNvSpPr>
                <a:spLocks noChangeArrowheads="1"/>
              </p:cNvSpPr>
              <p:nvPr/>
            </p:nvSpPr>
            <p:spPr bwMode="auto">
              <a:xfrm>
                <a:off x="3302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80" name="Oval 499"/>
              <p:cNvSpPr>
                <a:spLocks noChangeArrowheads="1"/>
              </p:cNvSpPr>
              <p:nvPr/>
            </p:nvSpPr>
            <p:spPr bwMode="auto">
              <a:xfrm>
                <a:off x="3158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81" name="Oval 500"/>
              <p:cNvSpPr>
                <a:spLocks noChangeArrowheads="1"/>
              </p:cNvSpPr>
              <p:nvPr/>
            </p:nvSpPr>
            <p:spPr bwMode="auto">
              <a:xfrm>
                <a:off x="3194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82" name="Oval 501"/>
              <p:cNvSpPr>
                <a:spLocks noChangeArrowheads="1"/>
              </p:cNvSpPr>
              <p:nvPr/>
            </p:nvSpPr>
            <p:spPr bwMode="auto">
              <a:xfrm>
                <a:off x="3158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83" name="Oval 502"/>
              <p:cNvSpPr>
                <a:spLocks noChangeArrowheads="1"/>
              </p:cNvSpPr>
              <p:nvPr/>
            </p:nvSpPr>
            <p:spPr bwMode="auto">
              <a:xfrm>
                <a:off x="3194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84" name="Oval 503"/>
              <p:cNvSpPr>
                <a:spLocks noChangeArrowheads="1"/>
              </p:cNvSpPr>
              <p:nvPr/>
            </p:nvSpPr>
            <p:spPr bwMode="auto">
              <a:xfrm>
                <a:off x="3158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85" name="Oval 504"/>
              <p:cNvSpPr>
                <a:spLocks noChangeArrowheads="1"/>
              </p:cNvSpPr>
              <p:nvPr/>
            </p:nvSpPr>
            <p:spPr bwMode="auto">
              <a:xfrm>
                <a:off x="3194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86" name="Oval 505"/>
              <p:cNvSpPr>
                <a:spLocks noChangeArrowheads="1"/>
              </p:cNvSpPr>
              <p:nvPr/>
            </p:nvSpPr>
            <p:spPr bwMode="auto">
              <a:xfrm>
                <a:off x="2325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87" name="Oval 506"/>
              <p:cNvSpPr>
                <a:spLocks noChangeArrowheads="1"/>
              </p:cNvSpPr>
              <p:nvPr/>
            </p:nvSpPr>
            <p:spPr bwMode="auto">
              <a:xfrm>
                <a:off x="2361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88" name="Oval 507"/>
              <p:cNvSpPr>
                <a:spLocks noChangeArrowheads="1"/>
              </p:cNvSpPr>
              <p:nvPr/>
            </p:nvSpPr>
            <p:spPr bwMode="auto">
              <a:xfrm>
                <a:off x="2325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89" name="Oval 508"/>
              <p:cNvSpPr>
                <a:spLocks noChangeArrowheads="1"/>
              </p:cNvSpPr>
              <p:nvPr/>
            </p:nvSpPr>
            <p:spPr bwMode="auto">
              <a:xfrm>
                <a:off x="2361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90" name="Oval 509"/>
              <p:cNvSpPr>
                <a:spLocks noChangeArrowheads="1"/>
              </p:cNvSpPr>
              <p:nvPr/>
            </p:nvSpPr>
            <p:spPr bwMode="auto">
              <a:xfrm>
                <a:off x="2325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91" name="Oval 510"/>
              <p:cNvSpPr>
                <a:spLocks noChangeArrowheads="1"/>
              </p:cNvSpPr>
              <p:nvPr/>
            </p:nvSpPr>
            <p:spPr bwMode="auto">
              <a:xfrm>
                <a:off x="2361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92" name="Oval 511"/>
              <p:cNvSpPr>
                <a:spLocks noChangeArrowheads="1"/>
              </p:cNvSpPr>
              <p:nvPr/>
            </p:nvSpPr>
            <p:spPr bwMode="auto">
              <a:xfrm>
                <a:off x="2399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93" name="Oval 512"/>
              <p:cNvSpPr>
                <a:spLocks noChangeArrowheads="1"/>
              </p:cNvSpPr>
              <p:nvPr/>
            </p:nvSpPr>
            <p:spPr bwMode="auto">
              <a:xfrm>
                <a:off x="2435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94" name="Oval 513"/>
              <p:cNvSpPr>
                <a:spLocks noChangeArrowheads="1"/>
              </p:cNvSpPr>
              <p:nvPr/>
            </p:nvSpPr>
            <p:spPr bwMode="auto">
              <a:xfrm>
                <a:off x="2399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95" name="Oval 514"/>
              <p:cNvSpPr>
                <a:spLocks noChangeArrowheads="1"/>
              </p:cNvSpPr>
              <p:nvPr/>
            </p:nvSpPr>
            <p:spPr bwMode="auto">
              <a:xfrm>
                <a:off x="2435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96" name="Oval 515"/>
              <p:cNvSpPr>
                <a:spLocks noChangeArrowheads="1"/>
              </p:cNvSpPr>
              <p:nvPr/>
            </p:nvSpPr>
            <p:spPr bwMode="auto">
              <a:xfrm>
                <a:off x="2399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97" name="Oval 516"/>
              <p:cNvSpPr>
                <a:spLocks noChangeArrowheads="1"/>
              </p:cNvSpPr>
              <p:nvPr/>
            </p:nvSpPr>
            <p:spPr bwMode="auto">
              <a:xfrm>
                <a:off x="2435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98" name="Oval 517"/>
              <p:cNvSpPr>
                <a:spLocks noChangeArrowheads="1"/>
              </p:cNvSpPr>
              <p:nvPr/>
            </p:nvSpPr>
            <p:spPr bwMode="auto">
              <a:xfrm>
                <a:off x="2540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99" name="Oval 518"/>
              <p:cNvSpPr>
                <a:spLocks noChangeArrowheads="1"/>
              </p:cNvSpPr>
              <p:nvPr/>
            </p:nvSpPr>
            <p:spPr bwMode="auto">
              <a:xfrm>
                <a:off x="2576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00" name="Oval 519"/>
              <p:cNvSpPr>
                <a:spLocks noChangeArrowheads="1"/>
              </p:cNvSpPr>
              <p:nvPr/>
            </p:nvSpPr>
            <p:spPr bwMode="auto">
              <a:xfrm>
                <a:off x="2540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01" name="Oval 520"/>
              <p:cNvSpPr>
                <a:spLocks noChangeArrowheads="1"/>
              </p:cNvSpPr>
              <p:nvPr/>
            </p:nvSpPr>
            <p:spPr bwMode="auto">
              <a:xfrm>
                <a:off x="2576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02" name="Oval 521"/>
              <p:cNvSpPr>
                <a:spLocks noChangeArrowheads="1"/>
              </p:cNvSpPr>
              <p:nvPr/>
            </p:nvSpPr>
            <p:spPr bwMode="auto">
              <a:xfrm>
                <a:off x="2540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03" name="Oval 522"/>
              <p:cNvSpPr>
                <a:spLocks noChangeArrowheads="1"/>
              </p:cNvSpPr>
              <p:nvPr/>
            </p:nvSpPr>
            <p:spPr bwMode="auto">
              <a:xfrm>
                <a:off x="2576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04" name="Oval 523"/>
              <p:cNvSpPr>
                <a:spLocks noChangeArrowheads="1"/>
              </p:cNvSpPr>
              <p:nvPr/>
            </p:nvSpPr>
            <p:spPr bwMode="auto">
              <a:xfrm>
                <a:off x="2612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05" name="Oval 524"/>
              <p:cNvSpPr>
                <a:spLocks noChangeArrowheads="1"/>
              </p:cNvSpPr>
              <p:nvPr/>
            </p:nvSpPr>
            <p:spPr bwMode="auto">
              <a:xfrm>
                <a:off x="2648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06" name="Oval 525"/>
              <p:cNvSpPr>
                <a:spLocks noChangeArrowheads="1"/>
              </p:cNvSpPr>
              <p:nvPr/>
            </p:nvSpPr>
            <p:spPr bwMode="auto">
              <a:xfrm>
                <a:off x="2612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07" name="Oval 526"/>
              <p:cNvSpPr>
                <a:spLocks noChangeArrowheads="1"/>
              </p:cNvSpPr>
              <p:nvPr/>
            </p:nvSpPr>
            <p:spPr bwMode="auto">
              <a:xfrm>
                <a:off x="2648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08" name="Oval 527"/>
              <p:cNvSpPr>
                <a:spLocks noChangeArrowheads="1"/>
              </p:cNvSpPr>
              <p:nvPr/>
            </p:nvSpPr>
            <p:spPr bwMode="auto">
              <a:xfrm>
                <a:off x="2612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09" name="Oval 528"/>
              <p:cNvSpPr>
                <a:spLocks noChangeArrowheads="1"/>
              </p:cNvSpPr>
              <p:nvPr/>
            </p:nvSpPr>
            <p:spPr bwMode="auto">
              <a:xfrm>
                <a:off x="2648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10" name="Oval 529"/>
              <p:cNvSpPr>
                <a:spLocks noChangeArrowheads="1"/>
              </p:cNvSpPr>
              <p:nvPr/>
            </p:nvSpPr>
            <p:spPr bwMode="auto">
              <a:xfrm>
                <a:off x="2468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11" name="Oval 530"/>
              <p:cNvSpPr>
                <a:spLocks noChangeArrowheads="1"/>
              </p:cNvSpPr>
              <p:nvPr/>
            </p:nvSpPr>
            <p:spPr bwMode="auto">
              <a:xfrm>
                <a:off x="2504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12" name="Oval 531"/>
              <p:cNvSpPr>
                <a:spLocks noChangeArrowheads="1"/>
              </p:cNvSpPr>
              <p:nvPr/>
            </p:nvSpPr>
            <p:spPr bwMode="auto">
              <a:xfrm>
                <a:off x="2468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13" name="Oval 532"/>
              <p:cNvSpPr>
                <a:spLocks noChangeArrowheads="1"/>
              </p:cNvSpPr>
              <p:nvPr/>
            </p:nvSpPr>
            <p:spPr bwMode="auto">
              <a:xfrm>
                <a:off x="2504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14" name="Oval 533"/>
              <p:cNvSpPr>
                <a:spLocks noChangeArrowheads="1"/>
              </p:cNvSpPr>
              <p:nvPr/>
            </p:nvSpPr>
            <p:spPr bwMode="auto">
              <a:xfrm>
                <a:off x="2468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15" name="Oval 534"/>
              <p:cNvSpPr>
                <a:spLocks noChangeArrowheads="1"/>
              </p:cNvSpPr>
              <p:nvPr/>
            </p:nvSpPr>
            <p:spPr bwMode="auto">
              <a:xfrm>
                <a:off x="2504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16" name="Oval 535"/>
              <p:cNvSpPr>
                <a:spLocks noChangeArrowheads="1"/>
              </p:cNvSpPr>
              <p:nvPr/>
            </p:nvSpPr>
            <p:spPr bwMode="auto">
              <a:xfrm>
                <a:off x="2686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17" name="Oval 536"/>
              <p:cNvSpPr>
                <a:spLocks noChangeArrowheads="1"/>
              </p:cNvSpPr>
              <p:nvPr/>
            </p:nvSpPr>
            <p:spPr bwMode="auto">
              <a:xfrm>
                <a:off x="2722" y="136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18" name="Oval 537"/>
              <p:cNvSpPr>
                <a:spLocks noChangeArrowheads="1"/>
              </p:cNvSpPr>
              <p:nvPr/>
            </p:nvSpPr>
            <p:spPr bwMode="auto">
              <a:xfrm>
                <a:off x="2686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19" name="Oval 538"/>
              <p:cNvSpPr>
                <a:spLocks noChangeArrowheads="1"/>
              </p:cNvSpPr>
              <p:nvPr/>
            </p:nvSpPr>
            <p:spPr bwMode="auto">
              <a:xfrm>
                <a:off x="2722" y="140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20" name="Oval 539"/>
              <p:cNvSpPr>
                <a:spLocks noChangeArrowheads="1"/>
              </p:cNvSpPr>
              <p:nvPr/>
            </p:nvSpPr>
            <p:spPr bwMode="auto">
              <a:xfrm>
                <a:off x="2686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21" name="Oval 540"/>
              <p:cNvSpPr>
                <a:spLocks noChangeArrowheads="1"/>
              </p:cNvSpPr>
              <p:nvPr/>
            </p:nvSpPr>
            <p:spPr bwMode="auto">
              <a:xfrm>
                <a:off x="2722" y="14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22" name="Freeform 541"/>
              <p:cNvSpPr>
                <a:spLocks/>
              </p:cNvSpPr>
              <p:nvPr/>
            </p:nvSpPr>
            <p:spPr bwMode="auto">
              <a:xfrm>
                <a:off x="3457" y="1322"/>
                <a:ext cx="34" cy="22"/>
              </a:xfrm>
              <a:custGeom>
                <a:avLst/>
                <a:gdLst>
                  <a:gd name="T0" fmla="*/ 0 w 34"/>
                  <a:gd name="T1" fmla="*/ 22 h 22"/>
                  <a:gd name="T2" fmla="*/ 34 w 34"/>
                  <a:gd name="T3" fmla="*/ 0 h 22"/>
                  <a:gd name="T4" fmla="*/ 0 60000 65536"/>
                  <a:gd name="T5" fmla="*/ 0 60000 65536"/>
                  <a:gd name="T6" fmla="*/ 0 w 34"/>
                  <a:gd name="T7" fmla="*/ 0 h 22"/>
                  <a:gd name="T8" fmla="*/ 34 w 34"/>
                  <a:gd name="T9" fmla="*/ 22 h 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" h="22">
                    <a:moveTo>
                      <a:pt x="0" y="22"/>
                    </a:move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23" name="Freeform 542"/>
              <p:cNvSpPr>
                <a:spLocks/>
              </p:cNvSpPr>
              <p:nvPr/>
            </p:nvSpPr>
            <p:spPr bwMode="auto">
              <a:xfrm>
                <a:off x="2312" y="1230"/>
                <a:ext cx="1297" cy="218"/>
              </a:xfrm>
              <a:custGeom>
                <a:avLst/>
                <a:gdLst>
                  <a:gd name="T0" fmla="*/ 0 w 1297"/>
                  <a:gd name="T1" fmla="*/ 92 h 218"/>
                  <a:gd name="T2" fmla="*/ 597 w 1297"/>
                  <a:gd name="T3" fmla="*/ 2 h 218"/>
                  <a:gd name="T4" fmla="*/ 1297 w 1297"/>
                  <a:gd name="T5" fmla="*/ 0 h 218"/>
                  <a:gd name="T6" fmla="*/ 1296 w 1297"/>
                  <a:gd name="T7" fmla="*/ 81 h 218"/>
                  <a:gd name="T8" fmla="*/ 1180 w 1297"/>
                  <a:gd name="T9" fmla="*/ 218 h 218"/>
                  <a:gd name="T10" fmla="*/ 1179 w 1297"/>
                  <a:gd name="T11" fmla="*/ 92 h 218"/>
                  <a:gd name="T12" fmla="*/ 0 w 1297"/>
                  <a:gd name="T13" fmla="*/ 92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7"/>
                  <a:gd name="T22" fmla="*/ 0 h 218"/>
                  <a:gd name="T23" fmla="*/ 1297 w 1297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7" h="218">
                    <a:moveTo>
                      <a:pt x="0" y="92"/>
                    </a:moveTo>
                    <a:lnTo>
                      <a:pt x="597" y="2"/>
                    </a:lnTo>
                    <a:lnTo>
                      <a:pt x="1297" y="0"/>
                    </a:lnTo>
                    <a:lnTo>
                      <a:pt x="1296" y="81"/>
                    </a:lnTo>
                    <a:lnTo>
                      <a:pt x="1180" y="218"/>
                    </a:lnTo>
                    <a:lnTo>
                      <a:pt x="1179" y="92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24" name="Freeform 543"/>
              <p:cNvSpPr>
                <a:spLocks/>
              </p:cNvSpPr>
              <p:nvPr/>
            </p:nvSpPr>
            <p:spPr bwMode="auto">
              <a:xfrm>
                <a:off x="3489" y="1230"/>
                <a:ext cx="120" cy="92"/>
              </a:xfrm>
              <a:custGeom>
                <a:avLst/>
                <a:gdLst>
                  <a:gd name="T0" fmla="*/ 0 w 120"/>
                  <a:gd name="T1" fmla="*/ 92 h 92"/>
                  <a:gd name="T2" fmla="*/ 120 w 120"/>
                  <a:gd name="T3" fmla="*/ 0 h 92"/>
                  <a:gd name="T4" fmla="*/ 0 60000 65536"/>
                  <a:gd name="T5" fmla="*/ 0 60000 65536"/>
                  <a:gd name="T6" fmla="*/ 0 w 120"/>
                  <a:gd name="T7" fmla="*/ 0 h 92"/>
                  <a:gd name="T8" fmla="*/ 120 w 120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92">
                    <a:moveTo>
                      <a:pt x="0" y="92"/>
                    </a:moveTo>
                    <a:lnTo>
                      <a:pt x="12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25" name="Freeform 544"/>
              <p:cNvSpPr>
                <a:spLocks/>
              </p:cNvSpPr>
              <p:nvPr/>
            </p:nvSpPr>
            <p:spPr bwMode="auto">
              <a:xfrm>
                <a:off x="2688" y="1242"/>
                <a:ext cx="803" cy="48"/>
              </a:xfrm>
              <a:custGeom>
                <a:avLst/>
                <a:gdLst>
                  <a:gd name="T0" fmla="*/ 0 w 803"/>
                  <a:gd name="T1" fmla="*/ 48 h 48"/>
                  <a:gd name="T2" fmla="*/ 276 w 803"/>
                  <a:gd name="T3" fmla="*/ 0 h 48"/>
                  <a:gd name="T4" fmla="*/ 803 w 803"/>
                  <a:gd name="T5" fmla="*/ 2 h 48"/>
                  <a:gd name="T6" fmla="*/ 708 w 803"/>
                  <a:gd name="T7" fmla="*/ 47 h 48"/>
                  <a:gd name="T8" fmla="*/ 0 w 803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3"/>
                  <a:gd name="T16" fmla="*/ 0 h 48"/>
                  <a:gd name="T17" fmla="*/ 803 w 803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3" h="48">
                    <a:moveTo>
                      <a:pt x="0" y="48"/>
                    </a:moveTo>
                    <a:lnTo>
                      <a:pt x="276" y="0"/>
                    </a:lnTo>
                    <a:lnTo>
                      <a:pt x="803" y="2"/>
                    </a:lnTo>
                    <a:lnTo>
                      <a:pt x="708" y="47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EAEAE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326" name="Line 545"/>
              <p:cNvSpPr>
                <a:spLocks noChangeShapeType="1"/>
              </p:cNvSpPr>
              <p:nvPr/>
            </p:nvSpPr>
            <p:spPr bwMode="auto">
              <a:xfrm>
                <a:off x="2987" y="1269"/>
                <a:ext cx="92" cy="1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76" name="Group 546"/>
            <p:cNvGrpSpPr>
              <a:grpSpLocks/>
            </p:cNvGrpSpPr>
            <p:nvPr/>
          </p:nvGrpSpPr>
          <p:grpSpPr bwMode="auto">
            <a:xfrm>
              <a:off x="336" y="1175"/>
              <a:ext cx="1449" cy="169"/>
              <a:chOff x="2160" y="1127"/>
              <a:chExt cx="1449" cy="169"/>
            </a:xfrm>
          </p:grpSpPr>
          <p:sp>
            <p:nvSpPr>
              <p:cNvPr id="160" name="Freeform 547"/>
              <p:cNvSpPr>
                <a:spLocks/>
              </p:cNvSpPr>
              <p:nvPr/>
            </p:nvSpPr>
            <p:spPr bwMode="auto">
              <a:xfrm>
                <a:off x="2160" y="1143"/>
                <a:ext cx="1332" cy="153"/>
              </a:xfrm>
              <a:custGeom>
                <a:avLst/>
                <a:gdLst>
                  <a:gd name="T0" fmla="*/ 0 w 1332"/>
                  <a:gd name="T1" fmla="*/ 9 h 153"/>
                  <a:gd name="T2" fmla="*/ 248 w 1332"/>
                  <a:gd name="T3" fmla="*/ 2 h 153"/>
                  <a:gd name="T4" fmla="*/ 1332 w 1332"/>
                  <a:gd name="T5" fmla="*/ 0 h 153"/>
                  <a:gd name="T6" fmla="*/ 1332 w 1332"/>
                  <a:gd name="T7" fmla="*/ 131 h 153"/>
                  <a:gd name="T8" fmla="*/ 1297 w 1332"/>
                  <a:gd name="T9" fmla="*/ 153 h 153"/>
                  <a:gd name="T10" fmla="*/ 1297 w 1332"/>
                  <a:gd name="T11" fmla="*/ 9 h 153"/>
                  <a:gd name="T12" fmla="*/ 0 w 1332"/>
                  <a:gd name="T13" fmla="*/ 9 h 1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32"/>
                  <a:gd name="T22" fmla="*/ 0 h 153"/>
                  <a:gd name="T23" fmla="*/ 1332 w 1332"/>
                  <a:gd name="T24" fmla="*/ 153 h 15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32" h="153">
                    <a:moveTo>
                      <a:pt x="0" y="9"/>
                    </a:moveTo>
                    <a:lnTo>
                      <a:pt x="248" y="2"/>
                    </a:lnTo>
                    <a:lnTo>
                      <a:pt x="1332" y="0"/>
                    </a:lnTo>
                    <a:lnTo>
                      <a:pt x="1332" y="131"/>
                    </a:lnTo>
                    <a:lnTo>
                      <a:pt x="1297" y="153"/>
                    </a:lnTo>
                    <a:lnTo>
                      <a:pt x="1297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61" name="Rectangle 548"/>
              <p:cNvSpPr>
                <a:spLocks noChangeArrowheads="1"/>
              </p:cNvSpPr>
              <p:nvPr/>
            </p:nvSpPr>
            <p:spPr bwMode="auto">
              <a:xfrm>
                <a:off x="2161" y="1152"/>
                <a:ext cx="129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62" name="Oval 549"/>
              <p:cNvSpPr>
                <a:spLocks noChangeArrowheads="1"/>
              </p:cNvSpPr>
              <p:nvPr/>
            </p:nvSpPr>
            <p:spPr bwMode="auto">
              <a:xfrm>
                <a:off x="2761" y="1176"/>
                <a:ext cx="96" cy="96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grpSp>
            <p:nvGrpSpPr>
              <p:cNvPr id="163" name="Group 550"/>
              <p:cNvGrpSpPr>
                <a:grpSpLocks/>
              </p:cNvGrpSpPr>
              <p:nvPr/>
            </p:nvGrpSpPr>
            <p:grpSpPr bwMode="auto">
              <a:xfrm>
                <a:off x="2185" y="1193"/>
                <a:ext cx="60" cy="63"/>
                <a:chOff x="2304" y="1248"/>
                <a:chExt cx="60" cy="63"/>
              </a:xfrm>
            </p:grpSpPr>
            <p:sp>
              <p:nvSpPr>
                <p:cNvPr id="241" name="Oval 551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60" cy="6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242" name="Line 552"/>
                <p:cNvSpPr>
                  <a:spLocks noChangeShapeType="1"/>
                </p:cNvSpPr>
                <p:nvPr/>
              </p:nvSpPr>
              <p:spPr bwMode="auto">
                <a:xfrm>
                  <a:off x="2334" y="1262"/>
                  <a:ext cx="0" cy="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Trebuchet MS"/>
                    <a:cs typeface="Trebuchet MS"/>
                  </a:endParaRPr>
                </a:p>
              </p:txBody>
            </p:sp>
          </p:grpSp>
          <p:sp>
            <p:nvSpPr>
              <p:cNvPr id="164" name="Oval 553"/>
              <p:cNvSpPr>
                <a:spLocks noChangeArrowheads="1"/>
              </p:cNvSpPr>
              <p:nvPr/>
            </p:nvSpPr>
            <p:spPr bwMode="auto">
              <a:xfrm>
                <a:off x="2943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65" name="Oval 554"/>
              <p:cNvSpPr>
                <a:spLocks noChangeArrowheads="1"/>
              </p:cNvSpPr>
              <p:nvPr/>
            </p:nvSpPr>
            <p:spPr bwMode="auto">
              <a:xfrm>
                <a:off x="2979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66" name="Oval 555"/>
              <p:cNvSpPr>
                <a:spLocks noChangeArrowheads="1"/>
              </p:cNvSpPr>
              <p:nvPr/>
            </p:nvSpPr>
            <p:spPr bwMode="auto">
              <a:xfrm>
                <a:off x="2943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67" name="Oval 556"/>
              <p:cNvSpPr>
                <a:spLocks noChangeArrowheads="1"/>
              </p:cNvSpPr>
              <p:nvPr/>
            </p:nvSpPr>
            <p:spPr bwMode="auto">
              <a:xfrm>
                <a:off x="2979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68" name="Oval 557"/>
              <p:cNvSpPr>
                <a:spLocks noChangeArrowheads="1"/>
              </p:cNvSpPr>
              <p:nvPr/>
            </p:nvSpPr>
            <p:spPr bwMode="auto">
              <a:xfrm>
                <a:off x="2943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69" name="Oval 558"/>
              <p:cNvSpPr>
                <a:spLocks noChangeArrowheads="1"/>
              </p:cNvSpPr>
              <p:nvPr/>
            </p:nvSpPr>
            <p:spPr bwMode="auto">
              <a:xfrm>
                <a:off x="2979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70" name="Oval 559"/>
              <p:cNvSpPr>
                <a:spLocks noChangeArrowheads="1"/>
              </p:cNvSpPr>
              <p:nvPr/>
            </p:nvSpPr>
            <p:spPr bwMode="auto">
              <a:xfrm>
                <a:off x="3015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71" name="Oval 560"/>
              <p:cNvSpPr>
                <a:spLocks noChangeArrowheads="1"/>
              </p:cNvSpPr>
              <p:nvPr/>
            </p:nvSpPr>
            <p:spPr bwMode="auto">
              <a:xfrm>
                <a:off x="3051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72" name="Oval 561"/>
              <p:cNvSpPr>
                <a:spLocks noChangeArrowheads="1"/>
              </p:cNvSpPr>
              <p:nvPr/>
            </p:nvSpPr>
            <p:spPr bwMode="auto">
              <a:xfrm>
                <a:off x="3015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73" name="Oval 562"/>
              <p:cNvSpPr>
                <a:spLocks noChangeArrowheads="1"/>
              </p:cNvSpPr>
              <p:nvPr/>
            </p:nvSpPr>
            <p:spPr bwMode="auto">
              <a:xfrm>
                <a:off x="3051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74" name="Oval 563"/>
              <p:cNvSpPr>
                <a:spLocks noChangeArrowheads="1"/>
              </p:cNvSpPr>
              <p:nvPr/>
            </p:nvSpPr>
            <p:spPr bwMode="auto">
              <a:xfrm>
                <a:off x="3015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75" name="Oval 564"/>
              <p:cNvSpPr>
                <a:spLocks noChangeArrowheads="1"/>
              </p:cNvSpPr>
              <p:nvPr/>
            </p:nvSpPr>
            <p:spPr bwMode="auto">
              <a:xfrm>
                <a:off x="3051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76" name="Oval 565"/>
              <p:cNvSpPr>
                <a:spLocks noChangeArrowheads="1"/>
              </p:cNvSpPr>
              <p:nvPr/>
            </p:nvSpPr>
            <p:spPr bwMode="auto">
              <a:xfrm>
                <a:off x="2871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77" name="Oval 566"/>
              <p:cNvSpPr>
                <a:spLocks noChangeArrowheads="1"/>
              </p:cNvSpPr>
              <p:nvPr/>
            </p:nvSpPr>
            <p:spPr bwMode="auto">
              <a:xfrm>
                <a:off x="2907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78" name="Oval 567"/>
              <p:cNvSpPr>
                <a:spLocks noChangeArrowheads="1"/>
              </p:cNvSpPr>
              <p:nvPr/>
            </p:nvSpPr>
            <p:spPr bwMode="auto">
              <a:xfrm>
                <a:off x="2871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79" name="Oval 568"/>
              <p:cNvSpPr>
                <a:spLocks noChangeArrowheads="1"/>
              </p:cNvSpPr>
              <p:nvPr/>
            </p:nvSpPr>
            <p:spPr bwMode="auto">
              <a:xfrm>
                <a:off x="2907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80" name="Oval 569"/>
              <p:cNvSpPr>
                <a:spLocks noChangeArrowheads="1"/>
              </p:cNvSpPr>
              <p:nvPr/>
            </p:nvSpPr>
            <p:spPr bwMode="auto">
              <a:xfrm>
                <a:off x="2871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81" name="Oval 570"/>
              <p:cNvSpPr>
                <a:spLocks noChangeArrowheads="1"/>
              </p:cNvSpPr>
              <p:nvPr/>
            </p:nvSpPr>
            <p:spPr bwMode="auto">
              <a:xfrm>
                <a:off x="2907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82" name="Oval 571"/>
              <p:cNvSpPr>
                <a:spLocks noChangeArrowheads="1"/>
              </p:cNvSpPr>
              <p:nvPr/>
            </p:nvSpPr>
            <p:spPr bwMode="auto">
              <a:xfrm>
                <a:off x="3089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83" name="Oval 572"/>
              <p:cNvSpPr>
                <a:spLocks noChangeArrowheads="1"/>
              </p:cNvSpPr>
              <p:nvPr/>
            </p:nvSpPr>
            <p:spPr bwMode="auto">
              <a:xfrm>
                <a:off x="3125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84" name="Oval 573"/>
              <p:cNvSpPr>
                <a:spLocks noChangeArrowheads="1"/>
              </p:cNvSpPr>
              <p:nvPr/>
            </p:nvSpPr>
            <p:spPr bwMode="auto">
              <a:xfrm>
                <a:off x="3089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85" name="Oval 574"/>
              <p:cNvSpPr>
                <a:spLocks noChangeArrowheads="1"/>
              </p:cNvSpPr>
              <p:nvPr/>
            </p:nvSpPr>
            <p:spPr bwMode="auto">
              <a:xfrm>
                <a:off x="3125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86" name="Oval 575"/>
              <p:cNvSpPr>
                <a:spLocks noChangeArrowheads="1"/>
              </p:cNvSpPr>
              <p:nvPr/>
            </p:nvSpPr>
            <p:spPr bwMode="auto">
              <a:xfrm>
                <a:off x="3089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87" name="Oval 576"/>
              <p:cNvSpPr>
                <a:spLocks noChangeArrowheads="1"/>
              </p:cNvSpPr>
              <p:nvPr/>
            </p:nvSpPr>
            <p:spPr bwMode="auto">
              <a:xfrm>
                <a:off x="3125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88" name="Oval 577"/>
              <p:cNvSpPr>
                <a:spLocks noChangeArrowheads="1"/>
              </p:cNvSpPr>
              <p:nvPr/>
            </p:nvSpPr>
            <p:spPr bwMode="auto">
              <a:xfrm>
                <a:off x="3230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89" name="Oval 578"/>
              <p:cNvSpPr>
                <a:spLocks noChangeArrowheads="1"/>
              </p:cNvSpPr>
              <p:nvPr/>
            </p:nvSpPr>
            <p:spPr bwMode="auto">
              <a:xfrm>
                <a:off x="3266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90" name="Oval 579"/>
              <p:cNvSpPr>
                <a:spLocks noChangeArrowheads="1"/>
              </p:cNvSpPr>
              <p:nvPr/>
            </p:nvSpPr>
            <p:spPr bwMode="auto">
              <a:xfrm>
                <a:off x="3230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91" name="Oval 580"/>
              <p:cNvSpPr>
                <a:spLocks noChangeArrowheads="1"/>
              </p:cNvSpPr>
              <p:nvPr/>
            </p:nvSpPr>
            <p:spPr bwMode="auto">
              <a:xfrm>
                <a:off x="3266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92" name="Oval 581"/>
              <p:cNvSpPr>
                <a:spLocks noChangeArrowheads="1"/>
              </p:cNvSpPr>
              <p:nvPr/>
            </p:nvSpPr>
            <p:spPr bwMode="auto">
              <a:xfrm>
                <a:off x="3230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93" name="Oval 582"/>
              <p:cNvSpPr>
                <a:spLocks noChangeArrowheads="1"/>
              </p:cNvSpPr>
              <p:nvPr/>
            </p:nvSpPr>
            <p:spPr bwMode="auto">
              <a:xfrm>
                <a:off x="3266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94" name="Oval 583"/>
              <p:cNvSpPr>
                <a:spLocks noChangeArrowheads="1"/>
              </p:cNvSpPr>
              <p:nvPr/>
            </p:nvSpPr>
            <p:spPr bwMode="auto">
              <a:xfrm>
                <a:off x="3302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95" name="Oval 584"/>
              <p:cNvSpPr>
                <a:spLocks noChangeArrowheads="1"/>
              </p:cNvSpPr>
              <p:nvPr/>
            </p:nvSpPr>
            <p:spPr bwMode="auto">
              <a:xfrm>
                <a:off x="3302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96" name="Oval 585"/>
              <p:cNvSpPr>
                <a:spLocks noChangeArrowheads="1"/>
              </p:cNvSpPr>
              <p:nvPr/>
            </p:nvSpPr>
            <p:spPr bwMode="auto">
              <a:xfrm>
                <a:off x="3302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97" name="Oval 586"/>
              <p:cNvSpPr>
                <a:spLocks noChangeArrowheads="1"/>
              </p:cNvSpPr>
              <p:nvPr/>
            </p:nvSpPr>
            <p:spPr bwMode="auto">
              <a:xfrm>
                <a:off x="3158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98" name="Oval 587"/>
              <p:cNvSpPr>
                <a:spLocks noChangeArrowheads="1"/>
              </p:cNvSpPr>
              <p:nvPr/>
            </p:nvSpPr>
            <p:spPr bwMode="auto">
              <a:xfrm>
                <a:off x="3194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99" name="Oval 588"/>
              <p:cNvSpPr>
                <a:spLocks noChangeArrowheads="1"/>
              </p:cNvSpPr>
              <p:nvPr/>
            </p:nvSpPr>
            <p:spPr bwMode="auto">
              <a:xfrm>
                <a:off x="3158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00" name="Oval 589"/>
              <p:cNvSpPr>
                <a:spLocks noChangeArrowheads="1"/>
              </p:cNvSpPr>
              <p:nvPr/>
            </p:nvSpPr>
            <p:spPr bwMode="auto">
              <a:xfrm>
                <a:off x="3194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01" name="Oval 590"/>
              <p:cNvSpPr>
                <a:spLocks noChangeArrowheads="1"/>
              </p:cNvSpPr>
              <p:nvPr/>
            </p:nvSpPr>
            <p:spPr bwMode="auto">
              <a:xfrm>
                <a:off x="3158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02" name="Oval 591"/>
              <p:cNvSpPr>
                <a:spLocks noChangeArrowheads="1"/>
              </p:cNvSpPr>
              <p:nvPr/>
            </p:nvSpPr>
            <p:spPr bwMode="auto">
              <a:xfrm>
                <a:off x="3194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03" name="Oval 592"/>
              <p:cNvSpPr>
                <a:spLocks noChangeArrowheads="1"/>
              </p:cNvSpPr>
              <p:nvPr/>
            </p:nvSpPr>
            <p:spPr bwMode="auto">
              <a:xfrm>
                <a:off x="2325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04" name="Oval 593"/>
              <p:cNvSpPr>
                <a:spLocks noChangeArrowheads="1"/>
              </p:cNvSpPr>
              <p:nvPr/>
            </p:nvSpPr>
            <p:spPr bwMode="auto">
              <a:xfrm>
                <a:off x="2361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05" name="Oval 594"/>
              <p:cNvSpPr>
                <a:spLocks noChangeArrowheads="1"/>
              </p:cNvSpPr>
              <p:nvPr/>
            </p:nvSpPr>
            <p:spPr bwMode="auto">
              <a:xfrm>
                <a:off x="2325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06" name="Oval 595"/>
              <p:cNvSpPr>
                <a:spLocks noChangeArrowheads="1"/>
              </p:cNvSpPr>
              <p:nvPr/>
            </p:nvSpPr>
            <p:spPr bwMode="auto">
              <a:xfrm>
                <a:off x="2361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07" name="Oval 596"/>
              <p:cNvSpPr>
                <a:spLocks noChangeArrowheads="1"/>
              </p:cNvSpPr>
              <p:nvPr/>
            </p:nvSpPr>
            <p:spPr bwMode="auto">
              <a:xfrm>
                <a:off x="2325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08" name="Oval 597"/>
              <p:cNvSpPr>
                <a:spLocks noChangeArrowheads="1"/>
              </p:cNvSpPr>
              <p:nvPr/>
            </p:nvSpPr>
            <p:spPr bwMode="auto">
              <a:xfrm>
                <a:off x="2361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09" name="Oval 598"/>
              <p:cNvSpPr>
                <a:spLocks noChangeArrowheads="1"/>
              </p:cNvSpPr>
              <p:nvPr/>
            </p:nvSpPr>
            <p:spPr bwMode="auto">
              <a:xfrm>
                <a:off x="2399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10" name="Oval 599"/>
              <p:cNvSpPr>
                <a:spLocks noChangeArrowheads="1"/>
              </p:cNvSpPr>
              <p:nvPr/>
            </p:nvSpPr>
            <p:spPr bwMode="auto">
              <a:xfrm>
                <a:off x="2435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11" name="Oval 600"/>
              <p:cNvSpPr>
                <a:spLocks noChangeArrowheads="1"/>
              </p:cNvSpPr>
              <p:nvPr/>
            </p:nvSpPr>
            <p:spPr bwMode="auto">
              <a:xfrm>
                <a:off x="2399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12" name="Oval 601"/>
              <p:cNvSpPr>
                <a:spLocks noChangeArrowheads="1"/>
              </p:cNvSpPr>
              <p:nvPr/>
            </p:nvSpPr>
            <p:spPr bwMode="auto">
              <a:xfrm>
                <a:off x="2435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13" name="Oval 602"/>
              <p:cNvSpPr>
                <a:spLocks noChangeArrowheads="1"/>
              </p:cNvSpPr>
              <p:nvPr/>
            </p:nvSpPr>
            <p:spPr bwMode="auto">
              <a:xfrm>
                <a:off x="2399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14" name="Oval 603"/>
              <p:cNvSpPr>
                <a:spLocks noChangeArrowheads="1"/>
              </p:cNvSpPr>
              <p:nvPr/>
            </p:nvSpPr>
            <p:spPr bwMode="auto">
              <a:xfrm>
                <a:off x="2435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15" name="Oval 604"/>
              <p:cNvSpPr>
                <a:spLocks noChangeArrowheads="1"/>
              </p:cNvSpPr>
              <p:nvPr/>
            </p:nvSpPr>
            <p:spPr bwMode="auto">
              <a:xfrm>
                <a:off x="2540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16" name="Oval 605"/>
              <p:cNvSpPr>
                <a:spLocks noChangeArrowheads="1"/>
              </p:cNvSpPr>
              <p:nvPr/>
            </p:nvSpPr>
            <p:spPr bwMode="auto">
              <a:xfrm>
                <a:off x="2576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17" name="Oval 606"/>
              <p:cNvSpPr>
                <a:spLocks noChangeArrowheads="1"/>
              </p:cNvSpPr>
              <p:nvPr/>
            </p:nvSpPr>
            <p:spPr bwMode="auto">
              <a:xfrm>
                <a:off x="2540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18" name="Oval 607"/>
              <p:cNvSpPr>
                <a:spLocks noChangeArrowheads="1"/>
              </p:cNvSpPr>
              <p:nvPr/>
            </p:nvSpPr>
            <p:spPr bwMode="auto">
              <a:xfrm>
                <a:off x="2576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19" name="Oval 608"/>
              <p:cNvSpPr>
                <a:spLocks noChangeArrowheads="1"/>
              </p:cNvSpPr>
              <p:nvPr/>
            </p:nvSpPr>
            <p:spPr bwMode="auto">
              <a:xfrm>
                <a:off x="2540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20" name="Oval 609"/>
              <p:cNvSpPr>
                <a:spLocks noChangeArrowheads="1"/>
              </p:cNvSpPr>
              <p:nvPr/>
            </p:nvSpPr>
            <p:spPr bwMode="auto">
              <a:xfrm>
                <a:off x="2576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21" name="Oval 610"/>
              <p:cNvSpPr>
                <a:spLocks noChangeArrowheads="1"/>
              </p:cNvSpPr>
              <p:nvPr/>
            </p:nvSpPr>
            <p:spPr bwMode="auto">
              <a:xfrm>
                <a:off x="2612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22" name="Oval 611"/>
              <p:cNvSpPr>
                <a:spLocks noChangeArrowheads="1"/>
              </p:cNvSpPr>
              <p:nvPr/>
            </p:nvSpPr>
            <p:spPr bwMode="auto">
              <a:xfrm>
                <a:off x="2648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23" name="Oval 612"/>
              <p:cNvSpPr>
                <a:spLocks noChangeArrowheads="1"/>
              </p:cNvSpPr>
              <p:nvPr/>
            </p:nvSpPr>
            <p:spPr bwMode="auto">
              <a:xfrm>
                <a:off x="2612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24" name="Oval 613"/>
              <p:cNvSpPr>
                <a:spLocks noChangeArrowheads="1"/>
              </p:cNvSpPr>
              <p:nvPr/>
            </p:nvSpPr>
            <p:spPr bwMode="auto">
              <a:xfrm>
                <a:off x="2648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25" name="Oval 614"/>
              <p:cNvSpPr>
                <a:spLocks noChangeArrowheads="1"/>
              </p:cNvSpPr>
              <p:nvPr/>
            </p:nvSpPr>
            <p:spPr bwMode="auto">
              <a:xfrm>
                <a:off x="2612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26" name="Oval 615"/>
              <p:cNvSpPr>
                <a:spLocks noChangeArrowheads="1"/>
              </p:cNvSpPr>
              <p:nvPr/>
            </p:nvSpPr>
            <p:spPr bwMode="auto">
              <a:xfrm>
                <a:off x="2648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27" name="Oval 616"/>
              <p:cNvSpPr>
                <a:spLocks noChangeArrowheads="1"/>
              </p:cNvSpPr>
              <p:nvPr/>
            </p:nvSpPr>
            <p:spPr bwMode="auto">
              <a:xfrm>
                <a:off x="2468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28" name="Oval 617"/>
              <p:cNvSpPr>
                <a:spLocks noChangeArrowheads="1"/>
              </p:cNvSpPr>
              <p:nvPr/>
            </p:nvSpPr>
            <p:spPr bwMode="auto">
              <a:xfrm>
                <a:off x="2504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29" name="Oval 618"/>
              <p:cNvSpPr>
                <a:spLocks noChangeArrowheads="1"/>
              </p:cNvSpPr>
              <p:nvPr/>
            </p:nvSpPr>
            <p:spPr bwMode="auto">
              <a:xfrm>
                <a:off x="2468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30" name="Oval 619"/>
              <p:cNvSpPr>
                <a:spLocks noChangeArrowheads="1"/>
              </p:cNvSpPr>
              <p:nvPr/>
            </p:nvSpPr>
            <p:spPr bwMode="auto">
              <a:xfrm>
                <a:off x="2504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31" name="Oval 620"/>
              <p:cNvSpPr>
                <a:spLocks noChangeArrowheads="1"/>
              </p:cNvSpPr>
              <p:nvPr/>
            </p:nvSpPr>
            <p:spPr bwMode="auto">
              <a:xfrm>
                <a:off x="2468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32" name="Oval 621"/>
              <p:cNvSpPr>
                <a:spLocks noChangeArrowheads="1"/>
              </p:cNvSpPr>
              <p:nvPr/>
            </p:nvSpPr>
            <p:spPr bwMode="auto">
              <a:xfrm>
                <a:off x="2504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33" name="Oval 622"/>
              <p:cNvSpPr>
                <a:spLocks noChangeArrowheads="1"/>
              </p:cNvSpPr>
              <p:nvPr/>
            </p:nvSpPr>
            <p:spPr bwMode="auto">
              <a:xfrm>
                <a:off x="2686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34" name="Oval 623"/>
              <p:cNvSpPr>
                <a:spLocks noChangeArrowheads="1"/>
              </p:cNvSpPr>
              <p:nvPr/>
            </p:nvSpPr>
            <p:spPr bwMode="auto">
              <a:xfrm>
                <a:off x="2722" y="117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35" name="Oval 624"/>
              <p:cNvSpPr>
                <a:spLocks noChangeArrowheads="1"/>
              </p:cNvSpPr>
              <p:nvPr/>
            </p:nvSpPr>
            <p:spPr bwMode="auto">
              <a:xfrm>
                <a:off x="2686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36" name="Oval 625"/>
              <p:cNvSpPr>
                <a:spLocks noChangeArrowheads="1"/>
              </p:cNvSpPr>
              <p:nvPr/>
            </p:nvSpPr>
            <p:spPr bwMode="auto">
              <a:xfrm>
                <a:off x="2722" y="12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37" name="Oval 626"/>
              <p:cNvSpPr>
                <a:spLocks noChangeArrowheads="1"/>
              </p:cNvSpPr>
              <p:nvPr/>
            </p:nvSpPr>
            <p:spPr bwMode="auto">
              <a:xfrm>
                <a:off x="2686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38" name="Oval 627"/>
              <p:cNvSpPr>
                <a:spLocks noChangeArrowheads="1"/>
              </p:cNvSpPr>
              <p:nvPr/>
            </p:nvSpPr>
            <p:spPr bwMode="auto">
              <a:xfrm>
                <a:off x="2722" y="124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39" name="Freeform 628"/>
              <p:cNvSpPr>
                <a:spLocks/>
              </p:cNvSpPr>
              <p:nvPr/>
            </p:nvSpPr>
            <p:spPr bwMode="auto">
              <a:xfrm>
                <a:off x="2409" y="1127"/>
                <a:ext cx="1200" cy="147"/>
              </a:xfrm>
              <a:custGeom>
                <a:avLst/>
                <a:gdLst>
                  <a:gd name="T0" fmla="*/ 0 w 1200"/>
                  <a:gd name="T1" fmla="*/ 16 h 147"/>
                  <a:gd name="T2" fmla="*/ 584 w 1200"/>
                  <a:gd name="T3" fmla="*/ 0 h 147"/>
                  <a:gd name="T4" fmla="*/ 1200 w 1200"/>
                  <a:gd name="T5" fmla="*/ 0 h 147"/>
                  <a:gd name="T6" fmla="*/ 1199 w 1200"/>
                  <a:gd name="T7" fmla="*/ 79 h 147"/>
                  <a:gd name="T8" fmla="*/ 1085 w 1200"/>
                  <a:gd name="T9" fmla="*/ 147 h 147"/>
                  <a:gd name="T10" fmla="*/ 1083 w 1200"/>
                  <a:gd name="T11" fmla="*/ 18 h 147"/>
                  <a:gd name="T12" fmla="*/ 0 w 1200"/>
                  <a:gd name="T13" fmla="*/ 16 h 1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0"/>
                  <a:gd name="T22" fmla="*/ 0 h 147"/>
                  <a:gd name="T23" fmla="*/ 1200 w 1200"/>
                  <a:gd name="T24" fmla="*/ 147 h 1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0" h="147">
                    <a:moveTo>
                      <a:pt x="0" y="16"/>
                    </a:moveTo>
                    <a:lnTo>
                      <a:pt x="584" y="0"/>
                    </a:lnTo>
                    <a:lnTo>
                      <a:pt x="1200" y="0"/>
                    </a:lnTo>
                    <a:lnTo>
                      <a:pt x="1199" y="79"/>
                    </a:lnTo>
                    <a:lnTo>
                      <a:pt x="1085" y="147"/>
                    </a:lnTo>
                    <a:lnTo>
                      <a:pt x="1083" y="18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40" name="Freeform 629"/>
              <p:cNvSpPr>
                <a:spLocks/>
              </p:cNvSpPr>
              <p:nvPr/>
            </p:nvSpPr>
            <p:spPr bwMode="auto">
              <a:xfrm>
                <a:off x="3457" y="1128"/>
                <a:ext cx="152" cy="24"/>
              </a:xfrm>
              <a:custGeom>
                <a:avLst/>
                <a:gdLst>
                  <a:gd name="T0" fmla="*/ 0 w 152"/>
                  <a:gd name="T1" fmla="*/ 24 h 24"/>
                  <a:gd name="T2" fmla="*/ 152 w 152"/>
                  <a:gd name="T3" fmla="*/ 0 h 24"/>
                  <a:gd name="T4" fmla="*/ 0 60000 65536"/>
                  <a:gd name="T5" fmla="*/ 0 60000 65536"/>
                  <a:gd name="T6" fmla="*/ 0 w 152"/>
                  <a:gd name="T7" fmla="*/ 0 h 24"/>
                  <a:gd name="T8" fmla="*/ 152 w 152"/>
                  <a:gd name="T9" fmla="*/ 24 h 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2" h="24">
                    <a:moveTo>
                      <a:pt x="0" y="24"/>
                    </a:moveTo>
                    <a:lnTo>
                      <a:pt x="15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77" name="Group 630"/>
            <p:cNvGrpSpPr>
              <a:grpSpLocks/>
            </p:cNvGrpSpPr>
            <p:nvPr/>
          </p:nvGrpSpPr>
          <p:grpSpPr bwMode="auto">
            <a:xfrm>
              <a:off x="337" y="1008"/>
              <a:ext cx="1445" cy="144"/>
              <a:chOff x="2161" y="960"/>
              <a:chExt cx="1445" cy="144"/>
            </a:xfrm>
          </p:grpSpPr>
          <p:sp>
            <p:nvSpPr>
              <p:cNvPr id="78" name="Rectangle 631"/>
              <p:cNvSpPr>
                <a:spLocks noChangeArrowheads="1"/>
              </p:cNvSpPr>
              <p:nvPr/>
            </p:nvSpPr>
            <p:spPr bwMode="auto">
              <a:xfrm>
                <a:off x="2161" y="960"/>
                <a:ext cx="129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79" name="Oval 632"/>
              <p:cNvSpPr>
                <a:spLocks noChangeArrowheads="1"/>
              </p:cNvSpPr>
              <p:nvPr/>
            </p:nvSpPr>
            <p:spPr bwMode="auto">
              <a:xfrm>
                <a:off x="2761" y="984"/>
                <a:ext cx="96" cy="96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grpSp>
            <p:nvGrpSpPr>
              <p:cNvPr id="80" name="Group 633"/>
              <p:cNvGrpSpPr>
                <a:grpSpLocks/>
              </p:cNvGrpSpPr>
              <p:nvPr/>
            </p:nvGrpSpPr>
            <p:grpSpPr bwMode="auto">
              <a:xfrm>
                <a:off x="2185" y="1001"/>
                <a:ext cx="60" cy="63"/>
                <a:chOff x="2304" y="1248"/>
                <a:chExt cx="60" cy="63"/>
              </a:xfrm>
            </p:grpSpPr>
            <p:sp>
              <p:nvSpPr>
                <p:cNvPr id="158" name="Oval 634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60" cy="6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59" name="Line 635"/>
                <p:cNvSpPr>
                  <a:spLocks noChangeShapeType="1"/>
                </p:cNvSpPr>
                <p:nvPr/>
              </p:nvSpPr>
              <p:spPr bwMode="auto">
                <a:xfrm>
                  <a:off x="2334" y="1262"/>
                  <a:ext cx="0" cy="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Trebuchet MS"/>
                    <a:cs typeface="Trebuchet MS"/>
                  </a:endParaRPr>
                </a:p>
              </p:txBody>
            </p:sp>
          </p:grpSp>
          <p:sp>
            <p:nvSpPr>
              <p:cNvPr id="81" name="Oval 636"/>
              <p:cNvSpPr>
                <a:spLocks noChangeArrowheads="1"/>
              </p:cNvSpPr>
              <p:nvPr/>
            </p:nvSpPr>
            <p:spPr bwMode="auto">
              <a:xfrm>
                <a:off x="2943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82" name="Oval 637"/>
              <p:cNvSpPr>
                <a:spLocks noChangeArrowheads="1"/>
              </p:cNvSpPr>
              <p:nvPr/>
            </p:nvSpPr>
            <p:spPr bwMode="auto">
              <a:xfrm>
                <a:off x="2979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83" name="Oval 638"/>
              <p:cNvSpPr>
                <a:spLocks noChangeArrowheads="1"/>
              </p:cNvSpPr>
              <p:nvPr/>
            </p:nvSpPr>
            <p:spPr bwMode="auto">
              <a:xfrm>
                <a:off x="2943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84" name="Oval 639"/>
              <p:cNvSpPr>
                <a:spLocks noChangeArrowheads="1"/>
              </p:cNvSpPr>
              <p:nvPr/>
            </p:nvSpPr>
            <p:spPr bwMode="auto">
              <a:xfrm>
                <a:off x="2979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85" name="Oval 640"/>
              <p:cNvSpPr>
                <a:spLocks noChangeArrowheads="1"/>
              </p:cNvSpPr>
              <p:nvPr/>
            </p:nvSpPr>
            <p:spPr bwMode="auto">
              <a:xfrm>
                <a:off x="2943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86" name="Oval 641"/>
              <p:cNvSpPr>
                <a:spLocks noChangeArrowheads="1"/>
              </p:cNvSpPr>
              <p:nvPr/>
            </p:nvSpPr>
            <p:spPr bwMode="auto">
              <a:xfrm>
                <a:off x="2979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87" name="Oval 642"/>
              <p:cNvSpPr>
                <a:spLocks noChangeArrowheads="1"/>
              </p:cNvSpPr>
              <p:nvPr/>
            </p:nvSpPr>
            <p:spPr bwMode="auto">
              <a:xfrm>
                <a:off x="3015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88" name="Oval 643"/>
              <p:cNvSpPr>
                <a:spLocks noChangeArrowheads="1"/>
              </p:cNvSpPr>
              <p:nvPr/>
            </p:nvSpPr>
            <p:spPr bwMode="auto">
              <a:xfrm>
                <a:off x="3051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89" name="Oval 644"/>
              <p:cNvSpPr>
                <a:spLocks noChangeArrowheads="1"/>
              </p:cNvSpPr>
              <p:nvPr/>
            </p:nvSpPr>
            <p:spPr bwMode="auto">
              <a:xfrm>
                <a:off x="3015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90" name="Oval 645"/>
              <p:cNvSpPr>
                <a:spLocks noChangeArrowheads="1"/>
              </p:cNvSpPr>
              <p:nvPr/>
            </p:nvSpPr>
            <p:spPr bwMode="auto">
              <a:xfrm>
                <a:off x="3051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91" name="Oval 646"/>
              <p:cNvSpPr>
                <a:spLocks noChangeArrowheads="1"/>
              </p:cNvSpPr>
              <p:nvPr/>
            </p:nvSpPr>
            <p:spPr bwMode="auto">
              <a:xfrm>
                <a:off x="3015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92" name="Oval 647"/>
              <p:cNvSpPr>
                <a:spLocks noChangeArrowheads="1"/>
              </p:cNvSpPr>
              <p:nvPr/>
            </p:nvSpPr>
            <p:spPr bwMode="auto">
              <a:xfrm>
                <a:off x="3051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93" name="Oval 648"/>
              <p:cNvSpPr>
                <a:spLocks noChangeArrowheads="1"/>
              </p:cNvSpPr>
              <p:nvPr/>
            </p:nvSpPr>
            <p:spPr bwMode="auto">
              <a:xfrm>
                <a:off x="2871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94" name="Oval 649"/>
              <p:cNvSpPr>
                <a:spLocks noChangeArrowheads="1"/>
              </p:cNvSpPr>
              <p:nvPr/>
            </p:nvSpPr>
            <p:spPr bwMode="auto">
              <a:xfrm>
                <a:off x="2907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95" name="Oval 650"/>
              <p:cNvSpPr>
                <a:spLocks noChangeArrowheads="1"/>
              </p:cNvSpPr>
              <p:nvPr/>
            </p:nvSpPr>
            <p:spPr bwMode="auto">
              <a:xfrm>
                <a:off x="2871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96" name="Oval 651"/>
              <p:cNvSpPr>
                <a:spLocks noChangeArrowheads="1"/>
              </p:cNvSpPr>
              <p:nvPr/>
            </p:nvSpPr>
            <p:spPr bwMode="auto">
              <a:xfrm>
                <a:off x="2907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97" name="Oval 652"/>
              <p:cNvSpPr>
                <a:spLocks noChangeArrowheads="1"/>
              </p:cNvSpPr>
              <p:nvPr/>
            </p:nvSpPr>
            <p:spPr bwMode="auto">
              <a:xfrm>
                <a:off x="2871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98" name="Oval 653"/>
              <p:cNvSpPr>
                <a:spLocks noChangeArrowheads="1"/>
              </p:cNvSpPr>
              <p:nvPr/>
            </p:nvSpPr>
            <p:spPr bwMode="auto">
              <a:xfrm>
                <a:off x="2907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99" name="Oval 654"/>
              <p:cNvSpPr>
                <a:spLocks noChangeArrowheads="1"/>
              </p:cNvSpPr>
              <p:nvPr/>
            </p:nvSpPr>
            <p:spPr bwMode="auto">
              <a:xfrm>
                <a:off x="3089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00" name="Oval 655"/>
              <p:cNvSpPr>
                <a:spLocks noChangeArrowheads="1"/>
              </p:cNvSpPr>
              <p:nvPr/>
            </p:nvSpPr>
            <p:spPr bwMode="auto">
              <a:xfrm>
                <a:off x="3125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01" name="Oval 656"/>
              <p:cNvSpPr>
                <a:spLocks noChangeArrowheads="1"/>
              </p:cNvSpPr>
              <p:nvPr/>
            </p:nvSpPr>
            <p:spPr bwMode="auto">
              <a:xfrm>
                <a:off x="3089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02" name="Oval 657"/>
              <p:cNvSpPr>
                <a:spLocks noChangeArrowheads="1"/>
              </p:cNvSpPr>
              <p:nvPr/>
            </p:nvSpPr>
            <p:spPr bwMode="auto">
              <a:xfrm>
                <a:off x="3125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03" name="Oval 658"/>
              <p:cNvSpPr>
                <a:spLocks noChangeArrowheads="1"/>
              </p:cNvSpPr>
              <p:nvPr/>
            </p:nvSpPr>
            <p:spPr bwMode="auto">
              <a:xfrm>
                <a:off x="3089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04" name="Oval 659"/>
              <p:cNvSpPr>
                <a:spLocks noChangeArrowheads="1"/>
              </p:cNvSpPr>
              <p:nvPr/>
            </p:nvSpPr>
            <p:spPr bwMode="auto">
              <a:xfrm>
                <a:off x="3125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05" name="Oval 660"/>
              <p:cNvSpPr>
                <a:spLocks noChangeArrowheads="1"/>
              </p:cNvSpPr>
              <p:nvPr/>
            </p:nvSpPr>
            <p:spPr bwMode="auto">
              <a:xfrm>
                <a:off x="3230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06" name="Oval 661"/>
              <p:cNvSpPr>
                <a:spLocks noChangeArrowheads="1"/>
              </p:cNvSpPr>
              <p:nvPr/>
            </p:nvSpPr>
            <p:spPr bwMode="auto">
              <a:xfrm>
                <a:off x="3266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07" name="Oval 662"/>
              <p:cNvSpPr>
                <a:spLocks noChangeArrowheads="1"/>
              </p:cNvSpPr>
              <p:nvPr/>
            </p:nvSpPr>
            <p:spPr bwMode="auto">
              <a:xfrm>
                <a:off x="3230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08" name="Oval 663"/>
              <p:cNvSpPr>
                <a:spLocks noChangeArrowheads="1"/>
              </p:cNvSpPr>
              <p:nvPr/>
            </p:nvSpPr>
            <p:spPr bwMode="auto">
              <a:xfrm>
                <a:off x="3266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09" name="Oval 664"/>
              <p:cNvSpPr>
                <a:spLocks noChangeArrowheads="1"/>
              </p:cNvSpPr>
              <p:nvPr/>
            </p:nvSpPr>
            <p:spPr bwMode="auto">
              <a:xfrm>
                <a:off x="3230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10" name="Oval 665"/>
              <p:cNvSpPr>
                <a:spLocks noChangeArrowheads="1"/>
              </p:cNvSpPr>
              <p:nvPr/>
            </p:nvSpPr>
            <p:spPr bwMode="auto">
              <a:xfrm>
                <a:off x="3266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11" name="Oval 666"/>
              <p:cNvSpPr>
                <a:spLocks noChangeArrowheads="1"/>
              </p:cNvSpPr>
              <p:nvPr/>
            </p:nvSpPr>
            <p:spPr bwMode="auto">
              <a:xfrm>
                <a:off x="3302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12" name="Oval 667"/>
              <p:cNvSpPr>
                <a:spLocks noChangeArrowheads="1"/>
              </p:cNvSpPr>
              <p:nvPr/>
            </p:nvSpPr>
            <p:spPr bwMode="auto">
              <a:xfrm>
                <a:off x="3302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13" name="Oval 668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14" name="Oval 669"/>
              <p:cNvSpPr>
                <a:spLocks noChangeArrowheads="1"/>
              </p:cNvSpPr>
              <p:nvPr/>
            </p:nvSpPr>
            <p:spPr bwMode="auto">
              <a:xfrm>
                <a:off x="3158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15" name="Oval 670"/>
              <p:cNvSpPr>
                <a:spLocks noChangeArrowheads="1"/>
              </p:cNvSpPr>
              <p:nvPr/>
            </p:nvSpPr>
            <p:spPr bwMode="auto">
              <a:xfrm>
                <a:off x="3194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16" name="Oval 671"/>
              <p:cNvSpPr>
                <a:spLocks noChangeArrowheads="1"/>
              </p:cNvSpPr>
              <p:nvPr/>
            </p:nvSpPr>
            <p:spPr bwMode="auto">
              <a:xfrm>
                <a:off x="3158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17" name="Oval 672"/>
              <p:cNvSpPr>
                <a:spLocks noChangeArrowheads="1"/>
              </p:cNvSpPr>
              <p:nvPr/>
            </p:nvSpPr>
            <p:spPr bwMode="auto">
              <a:xfrm>
                <a:off x="3194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18" name="Oval 673"/>
              <p:cNvSpPr>
                <a:spLocks noChangeArrowheads="1"/>
              </p:cNvSpPr>
              <p:nvPr/>
            </p:nvSpPr>
            <p:spPr bwMode="auto">
              <a:xfrm>
                <a:off x="3158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19" name="Oval 674"/>
              <p:cNvSpPr>
                <a:spLocks noChangeArrowheads="1"/>
              </p:cNvSpPr>
              <p:nvPr/>
            </p:nvSpPr>
            <p:spPr bwMode="auto">
              <a:xfrm>
                <a:off x="3194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20" name="Oval 675"/>
              <p:cNvSpPr>
                <a:spLocks noChangeArrowheads="1"/>
              </p:cNvSpPr>
              <p:nvPr/>
            </p:nvSpPr>
            <p:spPr bwMode="auto">
              <a:xfrm>
                <a:off x="2325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21" name="Oval 676"/>
              <p:cNvSpPr>
                <a:spLocks noChangeArrowheads="1"/>
              </p:cNvSpPr>
              <p:nvPr/>
            </p:nvSpPr>
            <p:spPr bwMode="auto">
              <a:xfrm>
                <a:off x="2361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22" name="Oval 677"/>
              <p:cNvSpPr>
                <a:spLocks noChangeArrowheads="1"/>
              </p:cNvSpPr>
              <p:nvPr/>
            </p:nvSpPr>
            <p:spPr bwMode="auto">
              <a:xfrm>
                <a:off x="2325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23" name="Oval 678"/>
              <p:cNvSpPr>
                <a:spLocks noChangeArrowheads="1"/>
              </p:cNvSpPr>
              <p:nvPr/>
            </p:nvSpPr>
            <p:spPr bwMode="auto">
              <a:xfrm>
                <a:off x="2361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24" name="Oval 679"/>
              <p:cNvSpPr>
                <a:spLocks noChangeArrowheads="1"/>
              </p:cNvSpPr>
              <p:nvPr/>
            </p:nvSpPr>
            <p:spPr bwMode="auto">
              <a:xfrm>
                <a:off x="2325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25" name="Oval 680"/>
              <p:cNvSpPr>
                <a:spLocks noChangeArrowheads="1"/>
              </p:cNvSpPr>
              <p:nvPr/>
            </p:nvSpPr>
            <p:spPr bwMode="auto">
              <a:xfrm>
                <a:off x="2361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26" name="Oval 681"/>
              <p:cNvSpPr>
                <a:spLocks noChangeArrowheads="1"/>
              </p:cNvSpPr>
              <p:nvPr/>
            </p:nvSpPr>
            <p:spPr bwMode="auto">
              <a:xfrm>
                <a:off x="2399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27" name="Oval 682"/>
              <p:cNvSpPr>
                <a:spLocks noChangeArrowheads="1"/>
              </p:cNvSpPr>
              <p:nvPr/>
            </p:nvSpPr>
            <p:spPr bwMode="auto">
              <a:xfrm>
                <a:off x="2435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28" name="Oval 683"/>
              <p:cNvSpPr>
                <a:spLocks noChangeArrowheads="1"/>
              </p:cNvSpPr>
              <p:nvPr/>
            </p:nvSpPr>
            <p:spPr bwMode="auto">
              <a:xfrm>
                <a:off x="2399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29" name="Oval 684"/>
              <p:cNvSpPr>
                <a:spLocks noChangeArrowheads="1"/>
              </p:cNvSpPr>
              <p:nvPr/>
            </p:nvSpPr>
            <p:spPr bwMode="auto">
              <a:xfrm>
                <a:off x="2435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30" name="Oval 685"/>
              <p:cNvSpPr>
                <a:spLocks noChangeArrowheads="1"/>
              </p:cNvSpPr>
              <p:nvPr/>
            </p:nvSpPr>
            <p:spPr bwMode="auto">
              <a:xfrm>
                <a:off x="2399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31" name="Oval 686"/>
              <p:cNvSpPr>
                <a:spLocks noChangeArrowheads="1"/>
              </p:cNvSpPr>
              <p:nvPr/>
            </p:nvSpPr>
            <p:spPr bwMode="auto">
              <a:xfrm>
                <a:off x="2435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32" name="Oval 687"/>
              <p:cNvSpPr>
                <a:spLocks noChangeArrowheads="1"/>
              </p:cNvSpPr>
              <p:nvPr/>
            </p:nvSpPr>
            <p:spPr bwMode="auto">
              <a:xfrm>
                <a:off x="2540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33" name="Oval 688"/>
              <p:cNvSpPr>
                <a:spLocks noChangeArrowheads="1"/>
              </p:cNvSpPr>
              <p:nvPr/>
            </p:nvSpPr>
            <p:spPr bwMode="auto">
              <a:xfrm>
                <a:off x="2576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34" name="Oval 689"/>
              <p:cNvSpPr>
                <a:spLocks noChangeArrowheads="1"/>
              </p:cNvSpPr>
              <p:nvPr/>
            </p:nvSpPr>
            <p:spPr bwMode="auto">
              <a:xfrm>
                <a:off x="2540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35" name="Oval 690"/>
              <p:cNvSpPr>
                <a:spLocks noChangeArrowheads="1"/>
              </p:cNvSpPr>
              <p:nvPr/>
            </p:nvSpPr>
            <p:spPr bwMode="auto">
              <a:xfrm>
                <a:off x="2576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36" name="Oval 691"/>
              <p:cNvSpPr>
                <a:spLocks noChangeArrowheads="1"/>
              </p:cNvSpPr>
              <p:nvPr/>
            </p:nvSpPr>
            <p:spPr bwMode="auto">
              <a:xfrm>
                <a:off x="2540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37" name="Oval 692"/>
              <p:cNvSpPr>
                <a:spLocks noChangeArrowheads="1"/>
              </p:cNvSpPr>
              <p:nvPr/>
            </p:nvSpPr>
            <p:spPr bwMode="auto">
              <a:xfrm>
                <a:off x="2576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38" name="Oval 693"/>
              <p:cNvSpPr>
                <a:spLocks noChangeArrowheads="1"/>
              </p:cNvSpPr>
              <p:nvPr/>
            </p:nvSpPr>
            <p:spPr bwMode="auto">
              <a:xfrm>
                <a:off x="2612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39" name="Oval 694"/>
              <p:cNvSpPr>
                <a:spLocks noChangeArrowheads="1"/>
              </p:cNvSpPr>
              <p:nvPr/>
            </p:nvSpPr>
            <p:spPr bwMode="auto">
              <a:xfrm>
                <a:off x="2648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40" name="Oval 695"/>
              <p:cNvSpPr>
                <a:spLocks noChangeArrowheads="1"/>
              </p:cNvSpPr>
              <p:nvPr/>
            </p:nvSpPr>
            <p:spPr bwMode="auto">
              <a:xfrm>
                <a:off x="2612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41" name="Oval 696"/>
              <p:cNvSpPr>
                <a:spLocks noChangeArrowheads="1"/>
              </p:cNvSpPr>
              <p:nvPr/>
            </p:nvSpPr>
            <p:spPr bwMode="auto">
              <a:xfrm>
                <a:off x="2648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42" name="Oval 697"/>
              <p:cNvSpPr>
                <a:spLocks noChangeArrowheads="1"/>
              </p:cNvSpPr>
              <p:nvPr/>
            </p:nvSpPr>
            <p:spPr bwMode="auto">
              <a:xfrm>
                <a:off x="2612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43" name="Oval 698"/>
              <p:cNvSpPr>
                <a:spLocks noChangeArrowheads="1"/>
              </p:cNvSpPr>
              <p:nvPr/>
            </p:nvSpPr>
            <p:spPr bwMode="auto">
              <a:xfrm>
                <a:off x="2648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44" name="Oval 699"/>
              <p:cNvSpPr>
                <a:spLocks noChangeArrowheads="1"/>
              </p:cNvSpPr>
              <p:nvPr/>
            </p:nvSpPr>
            <p:spPr bwMode="auto">
              <a:xfrm>
                <a:off x="2468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45" name="Oval 700"/>
              <p:cNvSpPr>
                <a:spLocks noChangeArrowheads="1"/>
              </p:cNvSpPr>
              <p:nvPr/>
            </p:nvSpPr>
            <p:spPr bwMode="auto">
              <a:xfrm>
                <a:off x="2504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46" name="Oval 701"/>
              <p:cNvSpPr>
                <a:spLocks noChangeArrowheads="1"/>
              </p:cNvSpPr>
              <p:nvPr/>
            </p:nvSpPr>
            <p:spPr bwMode="auto">
              <a:xfrm>
                <a:off x="2468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47" name="Oval 702"/>
              <p:cNvSpPr>
                <a:spLocks noChangeArrowheads="1"/>
              </p:cNvSpPr>
              <p:nvPr/>
            </p:nvSpPr>
            <p:spPr bwMode="auto">
              <a:xfrm>
                <a:off x="2504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48" name="Oval 703"/>
              <p:cNvSpPr>
                <a:spLocks noChangeArrowheads="1"/>
              </p:cNvSpPr>
              <p:nvPr/>
            </p:nvSpPr>
            <p:spPr bwMode="auto">
              <a:xfrm>
                <a:off x="2468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49" name="Oval 704"/>
              <p:cNvSpPr>
                <a:spLocks noChangeArrowheads="1"/>
              </p:cNvSpPr>
              <p:nvPr/>
            </p:nvSpPr>
            <p:spPr bwMode="auto">
              <a:xfrm>
                <a:off x="2504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50" name="Oval 705"/>
              <p:cNvSpPr>
                <a:spLocks noChangeArrowheads="1"/>
              </p:cNvSpPr>
              <p:nvPr/>
            </p:nvSpPr>
            <p:spPr bwMode="auto">
              <a:xfrm>
                <a:off x="2686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51" name="Oval 706"/>
              <p:cNvSpPr>
                <a:spLocks noChangeArrowheads="1"/>
              </p:cNvSpPr>
              <p:nvPr/>
            </p:nvSpPr>
            <p:spPr bwMode="auto">
              <a:xfrm>
                <a:off x="2722" y="9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52" name="Oval 707"/>
              <p:cNvSpPr>
                <a:spLocks noChangeArrowheads="1"/>
              </p:cNvSpPr>
              <p:nvPr/>
            </p:nvSpPr>
            <p:spPr bwMode="auto">
              <a:xfrm>
                <a:off x="2686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53" name="Oval 708"/>
              <p:cNvSpPr>
                <a:spLocks noChangeArrowheads="1"/>
              </p:cNvSpPr>
              <p:nvPr/>
            </p:nvSpPr>
            <p:spPr bwMode="auto">
              <a:xfrm>
                <a:off x="2722" y="102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54" name="Oval 709"/>
              <p:cNvSpPr>
                <a:spLocks noChangeArrowheads="1"/>
              </p:cNvSpPr>
              <p:nvPr/>
            </p:nvSpPr>
            <p:spPr bwMode="auto">
              <a:xfrm>
                <a:off x="2686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55" name="Oval 710"/>
              <p:cNvSpPr>
                <a:spLocks noChangeArrowheads="1"/>
              </p:cNvSpPr>
              <p:nvPr/>
            </p:nvSpPr>
            <p:spPr bwMode="auto">
              <a:xfrm>
                <a:off x="2722" y="105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56" name="Freeform 711"/>
              <p:cNvSpPr>
                <a:spLocks/>
              </p:cNvSpPr>
              <p:nvPr/>
            </p:nvSpPr>
            <p:spPr bwMode="auto">
              <a:xfrm>
                <a:off x="3456" y="960"/>
                <a:ext cx="35" cy="143"/>
              </a:xfrm>
              <a:custGeom>
                <a:avLst/>
                <a:gdLst>
                  <a:gd name="T0" fmla="*/ 3 w 35"/>
                  <a:gd name="T1" fmla="*/ 0 h 143"/>
                  <a:gd name="T2" fmla="*/ 35 w 35"/>
                  <a:gd name="T3" fmla="*/ 15 h 143"/>
                  <a:gd name="T4" fmla="*/ 35 w 35"/>
                  <a:gd name="T5" fmla="*/ 143 h 143"/>
                  <a:gd name="T6" fmla="*/ 0 w 35"/>
                  <a:gd name="T7" fmla="*/ 143 h 143"/>
                  <a:gd name="T8" fmla="*/ 3 w 35"/>
                  <a:gd name="T9" fmla="*/ 0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143"/>
                  <a:gd name="T17" fmla="*/ 35 w 35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143">
                    <a:moveTo>
                      <a:pt x="3" y="0"/>
                    </a:moveTo>
                    <a:lnTo>
                      <a:pt x="35" y="15"/>
                    </a:lnTo>
                    <a:lnTo>
                      <a:pt x="35" y="143"/>
                    </a:lnTo>
                    <a:lnTo>
                      <a:pt x="0" y="14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157" name="Freeform 712"/>
              <p:cNvSpPr>
                <a:spLocks/>
              </p:cNvSpPr>
              <p:nvPr/>
            </p:nvSpPr>
            <p:spPr bwMode="auto">
              <a:xfrm>
                <a:off x="3491" y="975"/>
                <a:ext cx="115" cy="129"/>
              </a:xfrm>
              <a:custGeom>
                <a:avLst/>
                <a:gdLst>
                  <a:gd name="T0" fmla="*/ 0 w 115"/>
                  <a:gd name="T1" fmla="*/ 0 h 129"/>
                  <a:gd name="T2" fmla="*/ 115 w 115"/>
                  <a:gd name="T3" fmla="*/ 50 h 129"/>
                  <a:gd name="T4" fmla="*/ 115 w 115"/>
                  <a:gd name="T5" fmla="*/ 126 h 129"/>
                  <a:gd name="T6" fmla="*/ 0 w 115"/>
                  <a:gd name="T7" fmla="*/ 129 h 129"/>
                  <a:gd name="T8" fmla="*/ 0 w 115"/>
                  <a:gd name="T9" fmla="*/ 0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"/>
                  <a:gd name="T16" fmla="*/ 0 h 129"/>
                  <a:gd name="T17" fmla="*/ 115 w 115"/>
                  <a:gd name="T18" fmla="*/ 129 h 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" h="129">
                    <a:moveTo>
                      <a:pt x="0" y="0"/>
                    </a:moveTo>
                    <a:lnTo>
                      <a:pt x="115" y="50"/>
                    </a:lnTo>
                    <a:lnTo>
                      <a:pt x="115" y="126"/>
                    </a:lnTo>
                    <a:lnTo>
                      <a:pt x="0" y="1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</p:grpSp>
      </p:grpSp>
      <p:cxnSp>
        <p:nvCxnSpPr>
          <p:cNvPr id="588" name="Straight Arrow Connector 587"/>
          <p:cNvCxnSpPr>
            <a:endCxn id="329" idx="0"/>
          </p:cNvCxnSpPr>
          <p:nvPr/>
        </p:nvCxnSpPr>
        <p:spPr>
          <a:xfrm flipV="1">
            <a:off x="6400800" y="2972760"/>
            <a:ext cx="762584" cy="1503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>
            <a:stCxn id="17" idx="3"/>
            <a:endCxn id="330" idx="1"/>
          </p:cNvCxnSpPr>
          <p:nvPr/>
        </p:nvCxnSpPr>
        <p:spPr>
          <a:xfrm flipV="1">
            <a:off x="6400801" y="3063731"/>
            <a:ext cx="763531" cy="10073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5" name="Group 594"/>
          <p:cNvGrpSpPr/>
          <p:nvPr/>
        </p:nvGrpSpPr>
        <p:grpSpPr>
          <a:xfrm>
            <a:off x="5052865" y="4465230"/>
            <a:ext cx="1371600" cy="845255"/>
            <a:chOff x="4953000" y="2038350"/>
            <a:chExt cx="1371600" cy="633941"/>
          </a:xfrm>
        </p:grpSpPr>
        <p:sp>
          <p:nvSpPr>
            <p:cNvPr id="596" name="Rectangle 595"/>
            <p:cNvSpPr/>
            <p:nvPr/>
          </p:nvSpPr>
          <p:spPr>
            <a:xfrm>
              <a:off x="4953000" y="2038350"/>
              <a:ext cx="10668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Ipro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5105400" y="2114550"/>
              <a:ext cx="10668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Ipro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5257800" y="2215091"/>
              <a:ext cx="10668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 smtClean="0"/>
                <a:t>cwc</a:t>
              </a:r>
              <a:endParaRPr lang="en-US" sz="1200" b="1" dirty="0"/>
            </a:p>
          </p:txBody>
        </p:sp>
      </p:grpSp>
      <p:cxnSp>
        <p:nvCxnSpPr>
          <p:cNvPr id="601" name="Straight Arrow Connector 600"/>
          <p:cNvCxnSpPr>
            <a:endCxn id="416" idx="1"/>
          </p:cNvCxnSpPr>
          <p:nvPr/>
        </p:nvCxnSpPr>
        <p:spPr>
          <a:xfrm flipV="1">
            <a:off x="6423519" y="3306320"/>
            <a:ext cx="740813" cy="170780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5" name="Rectangle 604"/>
          <p:cNvSpPr/>
          <p:nvPr/>
        </p:nvSpPr>
        <p:spPr>
          <a:xfrm>
            <a:off x="3657600" y="5461000"/>
            <a:ext cx="1066800" cy="6096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cpptestcc</a:t>
            </a:r>
          </a:p>
        </p:txBody>
      </p:sp>
      <p:cxnSp>
        <p:nvCxnSpPr>
          <p:cNvPr id="607" name="Straight Arrow Connector 606"/>
          <p:cNvCxnSpPr/>
          <p:nvPr/>
        </p:nvCxnSpPr>
        <p:spPr>
          <a:xfrm>
            <a:off x="3352800" y="5765800"/>
            <a:ext cx="3048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5" name="Group 614"/>
          <p:cNvGrpSpPr/>
          <p:nvPr/>
        </p:nvGrpSpPr>
        <p:grpSpPr>
          <a:xfrm>
            <a:off x="4927099" y="2090812"/>
            <a:ext cx="1626102" cy="3305968"/>
            <a:chOff x="5231899" y="1644309"/>
            <a:chExt cx="1626102" cy="2479476"/>
          </a:xfrm>
        </p:grpSpPr>
        <p:cxnSp>
          <p:nvCxnSpPr>
            <p:cNvPr id="609" name="Straight Connector 608"/>
            <p:cNvCxnSpPr/>
            <p:nvPr/>
          </p:nvCxnSpPr>
          <p:spPr>
            <a:xfrm>
              <a:off x="5231899" y="1918196"/>
              <a:ext cx="0" cy="2205589"/>
            </a:xfrm>
            <a:prstGeom prst="line">
              <a:avLst/>
            </a:prstGeom>
            <a:ln>
              <a:solidFill>
                <a:srgbClr val="660066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/>
            <p:cNvCxnSpPr/>
            <p:nvPr/>
          </p:nvCxnSpPr>
          <p:spPr>
            <a:xfrm>
              <a:off x="5231899" y="4123785"/>
              <a:ext cx="1616071" cy="0"/>
            </a:xfrm>
            <a:prstGeom prst="line">
              <a:avLst/>
            </a:prstGeom>
            <a:ln>
              <a:solidFill>
                <a:srgbClr val="660066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>
              <a:off x="6858001" y="1918196"/>
              <a:ext cx="0" cy="2205589"/>
            </a:xfrm>
            <a:prstGeom prst="line">
              <a:avLst/>
            </a:prstGeom>
            <a:ln>
              <a:solidFill>
                <a:srgbClr val="660066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>
              <a:off x="5231899" y="1918196"/>
              <a:ext cx="1616071" cy="0"/>
            </a:xfrm>
            <a:prstGeom prst="line">
              <a:avLst/>
            </a:prstGeom>
            <a:ln>
              <a:solidFill>
                <a:srgbClr val="660066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4" name="TextBox 613"/>
            <p:cNvSpPr txBox="1"/>
            <p:nvPr/>
          </p:nvSpPr>
          <p:spPr>
            <a:xfrm>
              <a:off x="5255502" y="1644309"/>
              <a:ext cx="914400" cy="2416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  <a:buClr>
                  <a:schemeClr val="accent1"/>
                </a:buClr>
                <a:buSzPct val="70000"/>
              </a:pPr>
              <a:r>
                <a:rPr lang="en-US" sz="1200" dirty="0" smtClean="0"/>
                <a:t>Intercepted</a:t>
              </a:r>
            </a:p>
          </p:txBody>
        </p:sp>
      </p:grpSp>
      <p:sp>
        <p:nvSpPr>
          <p:cNvPr id="616" name="TextBox 615"/>
          <p:cNvSpPr txBox="1"/>
          <p:nvPr/>
        </p:nvSpPr>
        <p:spPr>
          <a:xfrm>
            <a:off x="6477001" y="5765800"/>
            <a:ext cx="1317281" cy="508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000" dirty="0" smtClean="0"/>
              <a:t>Excluded (Java,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000" dirty="0" smtClean="0"/>
              <a:t>threaded, sockets)</a:t>
            </a:r>
          </a:p>
        </p:txBody>
      </p:sp>
      <p:cxnSp>
        <p:nvCxnSpPr>
          <p:cNvPr id="617" name="Straight Arrow Connector 616"/>
          <p:cNvCxnSpPr/>
          <p:nvPr/>
        </p:nvCxnSpPr>
        <p:spPr>
          <a:xfrm>
            <a:off x="4724400" y="5765800"/>
            <a:ext cx="3048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70" grpId="0"/>
      <p:bldP spid="605" grpId="0" animBg="1"/>
      <p:bldP spid="6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Results: </a:t>
            </a:r>
            <a:r>
              <a:rPr lang="en-US" dirty="0" smtClean="0"/>
              <a:t>Parasoft Static Analysis</a:t>
            </a:r>
            <a:br>
              <a:rPr lang="en-US" dirty="0" smtClean="0"/>
            </a:br>
            <a:r>
              <a:rPr lang="en-US" sz="1200" dirty="0" smtClean="0"/>
              <a:t>Testing </a:t>
            </a:r>
            <a:r>
              <a:rPr lang="en-US" sz="1200" dirty="0"/>
              <a:t>time, in </a:t>
            </a:r>
            <a:r>
              <a:rPr lang="en-US" sz="1200" dirty="0" smtClean="0"/>
              <a:t>seconds</a:t>
            </a:r>
            <a:endParaRPr lang="en-US" sz="1200" noProof="0" dirty="0">
              <a:latin typeface="Trebuchet MS"/>
              <a:cs typeface="Trebuchet MS"/>
            </a:endParaRPr>
          </a:p>
        </p:txBody>
      </p:sp>
      <p:graphicFrame>
        <p:nvGraphicFramePr>
          <p:cNvPr id="6" name="Char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692317"/>
              </p:ext>
            </p:extLst>
          </p:nvPr>
        </p:nvGraphicFramePr>
        <p:xfrm>
          <a:off x="990600" y="1704623"/>
          <a:ext cx="6995160" cy="4320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2819400" y="3396783"/>
            <a:ext cx="609462" cy="481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4.8X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faster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4234" y="3396783"/>
            <a:ext cx="609462" cy="481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5.4X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faster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6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5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Overview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137525" cy="5156199"/>
          </a:xfrm>
        </p:spPr>
        <p:txBody>
          <a:bodyPr/>
          <a:lstStyle/>
          <a:p>
            <a:pPr lvl="1"/>
            <a:r>
              <a:rPr lang="en-US" dirty="0" smtClean="0">
                <a:latin typeface="Trebuchet MS"/>
                <a:cs typeface="Trebuchet MS"/>
              </a:rPr>
              <a:t>ElectricAccelerator Architecture Overview</a:t>
            </a:r>
          </a:p>
          <a:p>
            <a:pPr lvl="1"/>
            <a:r>
              <a:rPr lang="en-US" dirty="0" smtClean="0">
                <a:latin typeface="Trebuchet MS"/>
                <a:cs typeface="Trebuchet MS"/>
              </a:rPr>
              <a:t>Shortening Build Cycle Tips</a:t>
            </a:r>
          </a:p>
          <a:p>
            <a:pPr lvl="2"/>
            <a:r>
              <a:rPr lang="en-US" dirty="0" smtClean="0">
                <a:latin typeface="Trebuchet MS"/>
                <a:cs typeface="Trebuchet MS"/>
              </a:rPr>
              <a:t>Environment</a:t>
            </a:r>
          </a:p>
          <a:p>
            <a:pPr lvl="2"/>
            <a:r>
              <a:rPr lang="en-US" dirty="0" smtClean="0">
                <a:latin typeface="Trebuchet MS"/>
                <a:cs typeface="Trebuchet MS"/>
              </a:rPr>
              <a:t>Cluster Manager</a:t>
            </a:r>
          </a:p>
          <a:p>
            <a:pPr lvl="2"/>
            <a:r>
              <a:rPr lang="en-US" dirty="0" smtClean="0">
                <a:latin typeface="Trebuchet MS"/>
                <a:cs typeface="Trebuchet MS"/>
              </a:rPr>
              <a:t>emake Client</a:t>
            </a:r>
          </a:p>
          <a:p>
            <a:pPr lvl="2"/>
            <a:r>
              <a:rPr lang="en-US" dirty="0" smtClean="0">
                <a:latin typeface="Trebuchet MS"/>
                <a:cs typeface="Trebuchet MS"/>
              </a:rPr>
              <a:t>Agents</a:t>
            </a:r>
          </a:p>
          <a:p>
            <a:pPr lvl="1"/>
            <a:r>
              <a:rPr lang="en-US" dirty="0" smtClean="0">
                <a:latin typeface="Trebuchet MS"/>
                <a:cs typeface="Trebuchet MS"/>
              </a:rPr>
              <a:t>Shortening Test Cycle Tips</a:t>
            </a:r>
          </a:p>
          <a:p>
            <a:pPr lvl="2"/>
            <a:r>
              <a:rPr lang="en-US" dirty="0" smtClean="0">
                <a:latin typeface="Trebuchet MS"/>
                <a:cs typeface="Trebuchet MS"/>
              </a:rPr>
              <a:t>ElectricAccelerator</a:t>
            </a:r>
          </a:p>
          <a:p>
            <a:pPr lvl="2"/>
            <a:r>
              <a:rPr lang="en-US" dirty="0" smtClean="0">
                <a:latin typeface="Trebuchet MS"/>
                <a:cs typeface="Trebuchet MS"/>
              </a:rPr>
              <a:t>Electrify</a:t>
            </a:r>
          </a:p>
        </p:txBody>
      </p:sp>
    </p:spTree>
    <p:extLst>
      <p:ext uri="{BB962C8B-B14F-4D97-AF65-F5344CB8AC3E}">
        <p14:creationId xmlns:p14="http://schemas.microsoft.com/office/powerpoint/2010/main" val="380139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xfrm>
            <a:off x="304801" y="1219200"/>
            <a:ext cx="8137525" cy="5257800"/>
          </a:xfrm>
        </p:spPr>
        <p:txBody>
          <a:bodyPr/>
          <a:lstStyle/>
          <a:p>
            <a:r>
              <a:rPr lang="en-US" dirty="0" smtClean="0"/>
              <a:t>Online Documentation:</a:t>
            </a:r>
          </a:p>
          <a:p>
            <a:pPr marL="342900" indent="-34290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 smtClean="0">
                <a:hlinkClick r:id="rId2"/>
              </a:rPr>
              <a:t>http://docs.electric-cloud.com</a:t>
            </a:r>
            <a:endParaRPr lang="en-US" sz="2000" dirty="0" smtClean="0"/>
          </a:p>
          <a:p>
            <a:pPr marL="342900" indent="-34290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 smtClean="0"/>
              <a:t>Install guide, release notes, emake guide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Ask </a:t>
            </a:r>
            <a:r>
              <a:rPr lang="en-US" dirty="0"/>
              <a:t>Electric </a:t>
            </a:r>
            <a:r>
              <a:rPr lang="en-US" dirty="0" smtClean="0"/>
              <a:t>Cloud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ask.electric-cloud.com</a:t>
            </a:r>
            <a:endParaRPr lang="en-US" dirty="0" smtClean="0"/>
          </a:p>
          <a:p>
            <a:pPr lvl="1"/>
            <a:r>
              <a:rPr lang="en-US" dirty="0" smtClean="0"/>
              <a:t>Ask </a:t>
            </a:r>
            <a:r>
              <a:rPr lang="en-US" dirty="0"/>
              <a:t>&amp; answer questions about Electric Cloud </a:t>
            </a:r>
            <a:r>
              <a:rPr lang="en-US" dirty="0" smtClean="0"/>
              <a:t>products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Electric Cloud </a:t>
            </a:r>
            <a:r>
              <a:rPr lang="en-US" dirty="0" smtClean="0"/>
              <a:t>Support Portal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electriccloud.zendesk.com/home</a:t>
            </a:r>
            <a:endParaRPr lang="en-US" dirty="0" smtClean="0"/>
          </a:p>
          <a:p>
            <a:pPr lvl="1"/>
            <a:r>
              <a:rPr lang="en-US" dirty="0" smtClean="0"/>
              <a:t>Request </a:t>
            </a:r>
            <a:r>
              <a:rPr lang="en-US" dirty="0"/>
              <a:t>support, check ticket status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Blogs:</a:t>
            </a:r>
          </a:p>
          <a:p>
            <a:pPr lvl="1"/>
            <a:r>
              <a:rPr lang="en-US" dirty="0" smtClean="0"/>
              <a:t>Electric </a:t>
            </a:r>
            <a:r>
              <a:rPr lang="en-US" dirty="0"/>
              <a:t>Cloud Blog - </a:t>
            </a:r>
            <a:r>
              <a:rPr lang="en-US" dirty="0">
                <a:hlinkClick r:id="rId5"/>
              </a:rPr>
              <a:t>http://www.electric-cloud.com/blog</a:t>
            </a:r>
            <a:endParaRPr lang="en-US" dirty="0"/>
          </a:p>
          <a:p>
            <a:pPr lvl="1"/>
            <a:r>
              <a:rPr lang="en-US" dirty="0" smtClean="0"/>
              <a:t>blog.melski.net     </a:t>
            </a:r>
            <a:r>
              <a:rPr lang="en-US" dirty="0"/>
              <a:t>- </a:t>
            </a:r>
            <a:r>
              <a:rPr lang="en-US" dirty="0">
                <a:hlinkClick r:id="rId6"/>
              </a:rPr>
              <a:t>http://blog.melski.net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3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38701" y="6633357"/>
            <a:ext cx="3802063" cy="22464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41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noProof="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083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346"/>
            <a:ext cx="8610600" cy="612775"/>
          </a:xfrm>
        </p:spPr>
        <p:txBody>
          <a:bodyPr/>
          <a:lstStyle/>
          <a:p>
            <a:r>
              <a:rPr lang="en-US" dirty="0" smtClean="0"/>
              <a:t>Cluster Manager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137525" cy="3708399"/>
          </a:xfrm>
        </p:spPr>
        <p:txBody>
          <a:bodyPr/>
          <a:lstStyle/>
          <a:p>
            <a:pPr lvl="1"/>
            <a:r>
              <a:rPr lang="en-US" dirty="0"/>
              <a:t>Separate the CM server and DB </a:t>
            </a:r>
            <a:r>
              <a:rPr lang="en-US" dirty="0" smtClean="0"/>
              <a:t>server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 the CM server on a machine with at least 8 cores, 16 GB RAM and 400 GB free disk </a:t>
            </a:r>
            <a:r>
              <a:rPr lang="en-US" dirty="0" smtClean="0"/>
              <a:t>space*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an Oracle or MS SQL Server DB instance that is appropriately clustered, backed up and administered for high availability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5410200"/>
            <a:ext cx="70104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*Space requirements vary depending on the number of builds and annotation upload option setting / annodetails values</a:t>
            </a:r>
          </a:p>
        </p:txBody>
      </p:sp>
    </p:spTree>
    <p:extLst>
      <p:ext uri="{BB962C8B-B14F-4D97-AF65-F5344CB8AC3E}">
        <p14:creationId xmlns:p14="http://schemas.microsoft.com/office/powerpoint/2010/main" val="41804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Manager: VM or Physical 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137525" cy="1879599"/>
          </a:xfrm>
        </p:spPr>
        <p:txBody>
          <a:bodyPr/>
          <a:lstStyle/>
          <a:p>
            <a:pPr lvl="0"/>
            <a:r>
              <a:rPr lang="en-US" sz="2400" dirty="0" smtClean="0"/>
              <a:t>Should the CM run on physical hardware or is a VM ok?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 smtClean="0"/>
              <a:t>The right recommendation depends on several factors, including how much network traffic affects the builds</a:t>
            </a:r>
            <a:endParaRPr lang="en-US" dirty="0"/>
          </a:p>
        </p:txBody>
      </p:sp>
      <p:pic>
        <p:nvPicPr>
          <p:cNvPr id="4" name="image00.png" descr="Data-Flow-Volume-Diagram.png"/>
          <p:cNvPicPr/>
          <p:nvPr/>
        </p:nvPicPr>
        <p:blipFill rotWithShape="1">
          <a:blip r:embed="rId2"/>
          <a:srcRect t="15902" b="8547"/>
          <a:stretch/>
        </p:blipFill>
        <p:spPr>
          <a:xfrm>
            <a:off x="1600200" y="3185375"/>
            <a:ext cx="5943600" cy="33678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045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Manager: VM or Physical 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397001"/>
            <a:ext cx="8137525" cy="660399"/>
          </a:xfrm>
        </p:spPr>
        <p:txBody>
          <a:bodyPr/>
          <a:lstStyle/>
          <a:p>
            <a:pPr lvl="0"/>
            <a:r>
              <a:rPr lang="en-US" sz="2400" dirty="0" smtClean="0"/>
              <a:t>A comparison of VM infrastructure vs. physical hardware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39703"/>
              </p:ext>
            </p:extLst>
          </p:nvPr>
        </p:nvGraphicFramePr>
        <p:xfrm>
          <a:off x="609600" y="2438400"/>
          <a:ext cx="7832727" cy="3170078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610909"/>
                <a:gridCol w="2610909"/>
                <a:gridCol w="2610909"/>
              </a:tblGrid>
              <a:tr h="226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Function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Physical Hardware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VM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Network I/O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Optimal performance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Nominal performance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8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Performance Consistency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 – dedicated resource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Variable – shared underlying infrastructure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8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Ease of Configuration Change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Hard – requires significant downtime and cost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Easy – requires minimal downtime and cost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8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Reproducible Environment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Hard – if changes are made a paper trail needs to exist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Easy – snapshot records working environment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93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Restore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Hard – usually requires backup of disk or reinstallation of software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Easy – snapshot can be used to bring up VM again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93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Failure Recovery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Hard – need to find new machine and reinstall everything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Easy – snapshot can be run on a new VM host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3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ric Cloud - Master Template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title2.pptx" id="{453840BD-3BFB-4F5A-9E53-A92418177D62}" vid="{CC85FA32-56F0-444A-93DB-CDABF849B46F}"/>
    </a:ext>
  </a:extLst>
</a:theme>
</file>

<file path=ppt/theme/theme2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mbria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6776</TotalTime>
  <Words>2493</Words>
  <Application>Microsoft Office PowerPoint</Application>
  <PresentationFormat>On-screen Show (4:3)</PresentationFormat>
  <Paragraphs>401</Paragraphs>
  <Slides>59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Electric Cloud - Master Template</vt:lpstr>
      <vt:lpstr>Tips to Shorten Your Build and Test Cycles with ElectricAccelerator</vt:lpstr>
      <vt:lpstr>Overview</vt:lpstr>
      <vt:lpstr>ElectricAccelerator  Architecture Overview</vt:lpstr>
      <vt:lpstr>ElectricAccelerator Architecture Overview</vt:lpstr>
      <vt:lpstr>Shortening Build Cycle Tips</vt:lpstr>
      <vt:lpstr>Environment</vt:lpstr>
      <vt:lpstr>Cluster Manager Configuration</vt:lpstr>
      <vt:lpstr>Cluster Manager: VM or Physical Hardware</vt:lpstr>
      <vt:lpstr>Cluster Manager: VM or Physical Hardware</vt:lpstr>
      <vt:lpstr>emake Host Configuration</vt:lpstr>
      <vt:lpstr>Agent Configuration</vt:lpstr>
      <vt:lpstr>Network Configuration</vt:lpstr>
      <vt:lpstr>Using Client/Agent Side Metrics</vt:lpstr>
      <vt:lpstr>Using Client/Agent Side Metrics (cont)</vt:lpstr>
      <vt:lpstr>Classes / Resources / Priority Pools</vt:lpstr>
      <vt:lpstr>Build Classes and Resources</vt:lpstr>
      <vt:lpstr>Gotchas</vt:lpstr>
      <vt:lpstr>Annotation Details / Upload</vt:lpstr>
      <vt:lpstr>Annotation Details</vt:lpstr>
      <vt:lpstr>Annotation Options</vt:lpstr>
      <vt:lpstr>Uploading Annotation Files to CM</vt:lpstr>
      <vt:lpstr>History File Management</vt:lpstr>
      <vt:lpstr>Managing History: a quick poll</vt:lpstr>
      <vt:lpstr>Managing History: Common Process Models</vt:lpstr>
      <vt:lpstr>1. Per-User</vt:lpstr>
      <vt:lpstr>1. Per-User</vt:lpstr>
      <vt:lpstr>2. Centrally maintained</vt:lpstr>
      <vt:lpstr>2. Centrally Maintained</vt:lpstr>
      <vt:lpstr>3. Hybrid </vt:lpstr>
      <vt:lpstr>3. Hybrid</vt:lpstr>
      <vt:lpstr>Managing History: General Guidelines</vt:lpstr>
      <vt:lpstr>Benchmarking</vt:lpstr>
      <vt:lpstr>Benchmarking</vt:lpstr>
      <vt:lpstr>Benchmarking – Example Reports</vt:lpstr>
      <vt:lpstr>Agent Density</vt:lpstr>
      <vt:lpstr>Agent Density - Methodology</vt:lpstr>
      <vt:lpstr>Agent Density</vt:lpstr>
      <vt:lpstr>Agent Density (longest serial chain)</vt:lpstr>
      <vt:lpstr>Build Capacity</vt:lpstr>
      <vt:lpstr>Sizing of Agent Cluster – Methodology #1 (cont)</vt:lpstr>
      <vt:lpstr>Sizing of Agent Cluster – Methodology #2</vt:lpstr>
      <vt:lpstr>Sizing of Agent Cluster – Methodology #2 (cont)</vt:lpstr>
      <vt:lpstr>Shortening Test Cycle Tips</vt:lpstr>
      <vt:lpstr>Approaches</vt:lpstr>
      <vt:lpstr>Approach #1: ElectricAccelerator</vt:lpstr>
      <vt:lpstr>ElectricAccelerator Approach</vt:lpstr>
      <vt:lpstr>Results: Unit test &amp; code coverage (module-level)</vt:lpstr>
      <vt:lpstr>Results: Unit test &amp; code coverage (suite-level)</vt:lpstr>
      <vt:lpstr>Results: Unit test &amp; code coverage (test-case-level)</vt:lpstr>
      <vt:lpstr>Approach #2: Electrify</vt:lpstr>
      <vt:lpstr>Electrify Approach</vt:lpstr>
      <vt:lpstr>Parasoft+ElectricAccelerator C# Analysis Integration</vt:lpstr>
      <vt:lpstr>How Electrify accelerates a Parasoft analysis run</vt:lpstr>
      <vt:lpstr>Real Results: Parasoft Static Analysis Testing time, in seconds</vt:lpstr>
      <vt:lpstr>Conclusions</vt:lpstr>
      <vt:lpstr>Overview</vt:lpstr>
      <vt:lpstr>Additional Resources</vt:lpstr>
      <vt:lpstr>PowerPoint Presentation</vt:lpstr>
      <vt:lpstr>Thank You!</vt:lpstr>
    </vt:vector>
  </TitlesOfParts>
  <Company>Electric Cloud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Cloud Template</dc:title>
  <dc:creator>AtreNet / Electric Cloud</dc:creator>
  <cp:lastModifiedBy>Kenneth McKnight</cp:lastModifiedBy>
  <cp:revision>961</cp:revision>
  <cp:lastPrinted>2014-06-16T15:36:10Z</cp:lastPrinted>
  <dcterms:created xsi:type="dcterms:W3CDTF">2014-05-06T01:14:24Z</dcterms:created>
  <dcterms:modified xsi:type="dcterms:W3CDTF">2014-10-22T17:47:33Z</dcterms:modified>
</cp:coreProperties>
</file>