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64" r:id="rId2"/>
    <p:sldId id="1000" r:id="rId3"/>
    <p:sldId id="1064" r:id="rId4"/>
    <p:sldId id="1081" r:id="rId5"/>
    <p:sldId id="1079" r:id="rId6"/>
    <p:sldId id="1046" r:id="rId7"/>
    <p:sldId id="1080" r:id="rId8"/>
    <p:sldId id="1066" r:id="rId9"/>
    <p:sldId id="1067" r:id="rId10"/>
    <p:sldId id="1068" r:id="rId11"/>
    <p:sldId id="1078" r:id="rId12"/>
    <p:sldId id="1071" r:id="rId13"/>
    <p:sldId id="1090" r:id="rId14"/>
    <p:sldId id="1091" r:id="rId15"/>
    <p:sldId id="1072" r:id="rId16"/>
    <p:sldId id="1088" r:id="rId17"/>
    <p:sldId id="1075" r:id="rId18"/>
    <p:sldId id="1086" r:id="rId19"/>
    <p:sldId id="1073" r:id="rId20"/>
    <p:sldId id="1082" r:id="rId21"/>
    <p:sldId id="1076" r:id="rId22"/>
    <p:sldId id="1087" r:id="rId23"/>
    <p:sldId id="1070" r:id="rId24"/>
    <p:sldId id="1083" r:id="rId25"/>
    <p:sldId id="1092" r:id="rId26"/>
    <p:sldId id="1059" r:id="rId27"/>
    <p:sldId id="1065" r:id="rId28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E7"/>
    <a:srgbClr val="F3F3FF"/>
    <a:srgbClr val="DEDEDE"/>
    <a:srgbClr val="666666"/>
    <a:srgbClr val="48484A"/>
    <a:srgbClr val="333333"/>
    <a:srgbClr val="1BC4B8"/>
    <a:srgbClr val="FF7E00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 autoAdjust="0"/>
    <p:restoredTop sz="71053" autoAdjust="0"/>
  </p:normalViewPr>
  <p:slideViewPr>
    <p:cSldViewPr snapToObjects="1" showGuides="1">
      <p:cViewPr varScale="1">
        <p:scale>
          <a:sx n="85" d="100"/>
          <a:sy n="85" d="100"/>
        </p:scale>
        <p:origin x="-1464" y="352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18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7997"/>
    </p:cViewPr>
  </p:sorterViewPr>
  <p:notesViewPr>
    <p:cSldViewPr snapToObjects="1" showGuides="1">
      <p:cViewPr>
        <p:scale>
          <a:sx n="174" d="100"/>
          <a:sy n="174" d="100"/>
        </p:scale>
        <p:origin x="2104" y="3680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grpSp>
        <p:nvGrpSpPr>
          <p:cNvPr id="28" name="Gruppieren 27"/>
          <p:cNvGrpSpPr/>
          <p:nvPr/>
        </p:nvGrpSpPr>
        <p:grpSpPr bwMode="gray">
          <a:xfrm>
            <a:off x="4736503" y="0"/>
            <a:ext cx="469508" cy="428799"/>
            <a:chOff x="4632659" y="-1"/>
            <a:chExt cx="640005" cy="640004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4632659" y="-1"/>
              <a:ext cx="640005" cy="640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gray">
            <a:xfrm>
              <a:off x="4695644" y="398224"/>
              <a:ext cx="124615" cy="164572"/>
            </a:xfrm>
            <a:custGeom>
              <a:avLst/>
              <a:gdLst>
                <a:gd name="T0" fmla="*/ 78 w 78"/>
                <a:gd name="T1" fmla="*/ 21 h 103"/>
                <a:gd name="T2" fmla="*/ 52 w 78"/>
                <a:gd name="T3" fmla="*/ 12 h 103"/>
                <a:gd name="T4" fmla="*/ 13 w 78"/>
                <a:gd name="T5" fmla="*/ 52 h 103"/>
                <a:gd name="T6" fmla="*/ 51 w 78"/>
                <a:gd name="T7" fmla="*/ 92 h 103"/>
                <a:gd name="T8" fmla="*/ 78 w 78"/>
                <a:gd name="T9" fmla="*/ 82 h 103"/>
                <a:gd name="T10" fmla="*/ 78 w 78"/>
                <a:gd name="T11" fmla="*/ 96 h 103"/>
                <a:gd name="T12" fmla="*/ 52 w 78"/>
                <a:gd name="T13" fmla="*/ 103 h 103"/>
                <a:gd name="T14" fmla="*/ 0 w 78"/>
                <a:gd name="T15" fmla="*/ 52 h 103"/>
                <a:gd name="T16" fmla="*/ 53 w 78"/>
                <a:gd name="T17" fmla="*/ 0 h 103"/>
                <a:gd name="T18" fmla="*/ 78 w 78"/>
                <a:gd name="T19" fmla="*/ 7 h 103"/>
                <a:gd name="T20" fmla="*/ 78 w 78"/>
                <a:gd name="T21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03">
                  <a:moveTo>
                    <a:pt x="78" y="21"/>
                  </a:moveTo>
                  <a:cubicBezTo>
                    <a:pt x="70" y="15"/>
                    <a:pt x="61" y="12"/>
                    <a:pt x="52" y="12"/>
                  </a:cubicBezTo>
                  <a:cubicBezTo>
                    <a:pt x="29" y="12"/>
                    <a:pt x="13" y="30"/>
                    <a:pt x="13" y="52"/>
                  </a:cubicBezTo>
                  <a:cubicBezTo>
                    <a:pt x="13" y="73"/>
                    <a:pt x="29" y="92"/>
                    <a:pt x="51" y="92"/>
                  </a:cubicBezTo>
                  <a:cubicBezTo>
                    <a:pt x="61" y="92"/>
                    <a:pt x="70" y="88"/>
                    <a:pt x="78" y="82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0" y="101"/>
                    <a:pt x="60" y="103"/>
                    <a:pt x="52" y="103"/>
                  </a:cubicBezTo>
                  <a:cubicBezTo>
                    <a:pt x="24" y="103"/>
                    <a:pt x="0" y="81"/>
                    <a:pt x="0" y="52"/>
                  </a:cubicBezTo>
                  <a:cubicBezTo>
                    <a:pt x="0" y="23"/>
                    <a:pt x="24" y="0"/>
                    <a:pt x="53" y="0"/>
                  </a:cubicBezTo>
                  <a:cubicBezTo>
                    <a:pt x="61" y="0"/>
                    <a:pt x="70" y="3"/>
                    <a:pt x="78" y="7"/>
                  </a:cubicBezTo>
                  <a:lnTo>
                    <a:pt x="7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gray">
            <a:xfrm>
              <a:off x="4831094" y="459177"/>
              <a:ext cx="100911" cy="103620"/>
            </a:xfrm>
            <a:custGeom>
              <a:avLst/>
              <a:gdLst>
                <a:gd name="T0" fmla="*/ 63 w 63"/>
                <a:gd name="T1" fmla="*/ 63 h 65"/>
                <a:gd name="T2" fmla="*/ 51 w 63"/>
                <a:gd name="T3" fmla="*/ 63 h 65"/>
                <a:gd name="T4" fmla="*/ 51 w 63"/>
                <a:gd name="T5" fmla="*/ 53 h 65"/>
                <a:gd name="T6" fmla="*/ 50 w 63"/>
                <a:gd name="T7" fmla="*/ 53 h 65"/>
                <a:gd name="T8" fmla="*/ 30 w 63"/>
                <a:gd name="T9" fmla="*/ 65 h 65"/>
                <a:gd name="T10" fmla="*/ 0 w 63"/>
                <a:gd name="T11" fmla="*/ 32 h 65"/>
                <a:gd name="T12" fmla="*/ 29 w 63"/>
                <a:gd name="T13" fmla="*/ 0 h 65"/>
                <a:gd name="T14" fmla="*/ 50 w 63"/>
                <a:gd name="T15" fmla="*/ 12 h 65"/>
                <a:gd name="T16" fmla="*/ 51 w 63"/>
                <a:gd name="T17" fmla="*/ 12 h 65"/>
                <a:gd name="T18" fmla="*/ 51 w 63"/>
                <a:gd name="T19" fmla="*/ 2 h 65"/>
                <a:gd name="T20" fmla="*/ 63 w 63"/>
                <a:gd name="T21" fmla="*/ 2 h 65"/>
                <a:gd name="T22" fmla="*/ 63 w 63"/>
                <a:gd name="T23" fmla="*/ 63 h 65"/>
                <a:gd name="T24" fmla="*/ 51 w 63"/>
                <a:gd name="T25" fmla="*/ 32 h 65"/>
                <a:gd name="T26" fmla="*/ 32 w 63"/>
                <a:gd name="T27" fmla="*/ 10 h 65"/>
                <a:gd name="T28" fmla="*/ 12 w 63"/>
                <a:gd name="T29" fmla="*/ 32 h 65"/>
                <a:gd name="T30" fmla="*/ 32 w 63"/>
                <a:gd name="T31" fmla="*/ 55 h 65"/>
                <a:gd name="T32" fmla="*/ 51 w 63"/>
                <a:gd name="T3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5">
                  <a:moveTo>
                    <a:pt x="63" y="63"/>
                  </a:moveTo>
                  <a:cubicBezTo>
                    <a:pt x="51" y="63"/>
                    <a:pt x="51" y="63"/>
                    <a:pt x="51" y="6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6" y="60"/>
                    <a:pt x="38" y="65"/>
                    <a:pt x="30" y="65"/>
                  </a:cubicBezTo>
                  <a:cubicBezTo>
                    <a:pt x="11" y="65"/>
                    <a:pt x="0" y="50"/>
                    <a:pt x="0" y="32"/>
                  </a:cubicBezTo>
                  <a:cubicBezTo>
                    <a:pt x="0" y="15"/>
                    <a:pt x="12" y="0"/>
                    <a:pt x="29" y="0"/>
                  </a:cubicBezTo>
                  <a:cubicBezTo>
                    <a:pt x="38" y="0"/>
                    <a:pt x="46" y="5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2"/>
                    <a:pt x="63" y="2"/>
                    <a:pt x="63" y="2"/>
                  </a:cubicBezTo>
                  <a:lnTo>
                    <a:pt x="63" y="63"/>
                  </a:lnTo>
                  <a:close/>
                  <a:moveTo>
                    <a:pt x="51" y="32"/>
                  </a:moveTo>
                  <a:cubicBezTo>
                    <a:pt x="51" y="21"/>
                    <a:pt x="44" y="10"/>
                    <a:pt x="32" y="10"/>
                  </a:cubicBezTo>
                  <a:cubicBezTo>
                    <a:pt x="19" y="10"/>
                    <a:pt x="12" y="21"/>
                    <a:pt x="12" y="32"/>
                  </a:cubicBezTo>
                  <a:cubicBezTo>
                    <a:pt x="12" y="44"/>
                    <a:pt x="19" y="55"/>
                    <a:pt x="32" y="55"/>
                  </a:cubicBezTo>
                  <a:cubicBezTo>
                    <a:pt x="44" y="55"/>
                    <a:pt x="51" y="44"/>
                    <a:pt x="5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4954355" y="459177"/>
              <a:ext cx="83302" cy="100911"/>
            </a:xfrm>
            <a:custGeom>
              <a:avLst/>
              <a:gdLst>
                <a:gd name="T0" fmla="*/ 12 w 52"/>
                <a:gd name="T1" fmla="*/ 10 h 63"/>
                <a:gd name="T2" fmla="*/ 12 w 52"/>
                <a:gd name="T3" fmla="*/ 10 h 63"/>
                <a:gd name="T4" fmla="*/ 31 w 52"/>
                <a:gd name="T5" fmla="*/ 0 h 63"/>
                <a:gd name="T6" fmla="*/ 52 w 52"/>
                <a:gd name="T7" fmla="*/ 27 h 63"/>
                <a:gd name="T8" fmla="*/ 52 w 52"/>
                <a:gd name="T9" fmla="*/ 63 h 63"/>
                <a:gd name="T10" fmla="*/ 40 w 52"/>
                <a:gd name="T11" fmla="*/ 63 h 63"/>
                <a:gd name="T12" fmla="*/ 40 w 52"/>
                <a:gd name="T13" fmla="*/ 28 h 63"/>
                <a:gd name="T14" fmla="*/ 27 w 52"/>
                <a:gd name="T15" fmla="*/ 10 h 63"/>
                <a:gd name="T16" fmla="*/ 12 w 52"/>
                <a:gd name="T17" fmla="*/ 35 h 63"/>
                <a:gd name="T18" fmla="*/ 12 w 52"/>
                <a:gd name="T19" fmla="*/ 63 h 63"/>
                <a:gd name="T20" fmla="*/ 0 w 52"/>
                <a:gd name="T21" fmla="*/ 63 h 63"/>
                <a:gd name="T22" fmla="*/ 0 w 52"/>
                <a:gd name="T23" fmla="*/ 2 h 63"/>
                <a:gd name="T24" fmla="*/ 12 w 52"/>
                <a:gd name="T25" fmla="*/ 2 h 63"/>
                <a:gd name="T26" fmla="*/ 12 w 52"/>
                <a:gd name="T27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3">
                  <a:moveTo>
                    <a:pt x="12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6" y="4"/>
                    <a:pt x="23" y="0"/>
                    <a:pt x="31" y="0"/>
                  </a:cubicBezTo>
                  <a:cubicBezTo>
                    <a:pt x="48" y="0"/>
                    <a:pt x="52" y="12"/>
                    <a:pt x="52" y="27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8"/>
                    <a:pt x="39" y="10"/>
                    <a:pt x="27" y="10"/>
                  </a:cubicBezTo>
                  <a:cubicBezTo>
                    <a:pt x="12" y="10"/>
                    <a:pt x="12" y="24"/>
                    <a:pt x="12" y="35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gray">
            <a:xfrm>
              <a:off x="5051879" y="423960"/>
              <a:ext cx="51471" cy="136128"/>
            </a:xfrm>
            <a:custGeom>
              <a:avLst/>
              <a:gdLst>
                <a:gd name="T0" fmla="*/ 47 w 76"/>
                <a:gd name="T1" fmla="*/ 201 h 201"/>
                <a:gd name="T2" fmla="*/ 19 w 76"/>
                <a:gd name="T3" fmla="*/ 201 h 201"/>
                <a:gd name="T4" fmla="*/ 19 w 76"/>
                <a:gd name="T5" fmla="*/ 83 h 201"/>
                <a:gd name="T6" fmla="*/ 0 w 76"/>
                <a:gd name="T7" fmla="*/ 83 h 201"/>
                <a:gd name="T8" fmla="*/ 0 w 76"/>
                <a:gd name="T9" fmla="*/ 57 h 201"/>
                <a:gd name="T10" fmla="*/ 19 w 76"/>
                <a:gd name="T11" fmla="*/ 57 h 201"/>
                <a:gd name="T12" fmla="*/ 19 w 76"/>
                <a:gd name="T13" fmla="*/ 0 h 201"/>
                <a:gd name="T14" fmla="*/ 47 w 76"/>
                <a:gd name="T15" fmla="*/ 0 h 201"/>
                <a:gd name="T16" fmla="*/ 47 w 76"/>
                <a:gd name="T17" fmla="*/ 57 h 201"/>
                <a:gd name="T18" fmla="*/ 76 w 76"/>
                <a:gd name="T19" fmla="*/ 57 h 201"/>
                <a:gd name="T20" fmla="*/ 76 w 76"/>
                <a:gd name="T21" fmla="*/ 83 h 201"/>
                <a:gd name="T22" fmla="*/ 47 w 76"/>
                <a:gd name="T23" fmla="*/ 83 h 201"/>
                <a:gd name="T24" fmla="*/ 47 w 76"/>
                <a:gd name="T2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201">
                  <a:moveTo>
                    <a:pt x="47" y="201"/>
                  </a:moveTo>
                  <a:lnTo>
                    <a:pt x="19" y="201"/>
                  </a:lnTo>
                  <a:lnTo>
                    <a:pt x="19" y="83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0"/>
                  </a:lnTo>
                  <a:lnTo>
                    <a:pt x="47" y="0"/>
                  </a:lnTo>
                  <a:lnTo>
                    <a:pt x="47" y="57"/>
                  </a:lnTo>
                  <a:lnTo>
                    <a:pt x="76" y="57"/>
                  </a:lnTo>
                  <a:lnTo>
                    <a:pt x="76" y="83"/>
                  </a:lnTo>
                  <a:lnTo>
                    <a:pt x="47" y="83"/>
                  </a:lnTo>
                  <a:lnTo>
                    <a:pt x="4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gray">
            <a:xfrm>
              <a:off x="5104705" y="459177"/>
              <a:ext cx="105652" cy="103620"/>
            </a:xfrm>
            <a:custGeom>
              <a:avLst/>
              <a:gdLst>
                <a:gd name="T0" fmla="*/ 66 w 66"/>
                <a:gd name="T1" fmla="*/ 33 h 65"/>
                <a:gd name="T2" fmla="*/ 33 w 66"/>
                <a:gd name="T3" fmla="*/ 65 h 65"/>
                <a:gd name="T4" fmla="*/ 0 w 66"/>
                <a:gd name="T5" fmla="*/ 33 h 65"/>
                <a:gd name="T6" fmla="*/ 33 w 66"/>
                <a:gd name="T7" fmla="*/ 0 h 65"/>
                <a:gd name="T8" fmla="*/ 66 w 66"/>
                <a:gd name="T9" fmla="*/ 33 h 65"/>
                <a:gd name="T10" fmla="*/ 12 w 66"/>
                <a:gd name="T11" fmla="*/ 33 h 65"/>
                <a:gd name="T12" fmla="*/ 33 w 66"/>
                <a:gd name="T13" fmla="*/ 54 h 65"/>
                <a:gd name="T14" fmla="*/ 54 w 66"/>
                <a:gd name="T15" fmla="*/ 33 h 65"/>
                <a:gd name="T16" fmla="*/ 33 w 66"/>
                <a:gd name="T17" fmla="*/ 11 h 65"/>
                <a:gd name="T18" fmla="*/ 12 w 66"/>
                <a:gd name="T1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66" y="33"/>
                  </a:moveTo>
                  <a:cubicBezTo>
                    <a:pt x="66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close/>
                  <a:moveTo>
                    <a:pt x="12" y="33"/>
                  </a:moveTo>
                  <a:cubicBezTo>
                    <a:pt x="12" y="44"/>
                    <a:pt x="21" y="54"/>
                    <a:pt x="33" y="54"/>
                  </a:cubicBezTo>
                  <a:cubicBezTo>
                    <a:pt x="45" y="54"/>
                    <a:pt x="54" y="44"/>
                    <a:pt x="54" y="33"/>
                  </a:cubicBezTo>
                  <a:cubicBezTo>
                    <a:pt x="54" y="21"/>
                    <a:pt x="45" y="11"/>
                    <a:pt x="33" y="11"/>
                  </a:cubicBezTo>
                  <a:cubicBezTo>
                    <a:pt x="21" y="11"/>
                    <a:pt x="12" y="21"/>
                    <a:pt x="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>
            <a:off x="1454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7482" y="5087912"/>
            <a:ext cx="5393093" cy="140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849313"/>
            <a:ext cx="3286544" cy="40576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 flipH="1">
            <a:off x="112310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27" name="Gruppieren 26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24" name="Gerade Verbindung 23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29" name="Gerade Verbindung 28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33" name="Gerade Verbindung 3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39" name="Gerade Verbindung 3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417513" y="863600"/>
            <a:ext cx="7164388" cy="403066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>
          <a:xfrm>
            <a:off x="-417513" y="863600"/>
            <a:ext cx="7164388" cy="4030663"/>
          </a:xfrm>
        </p:spPr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3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 are important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39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Example: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SVN checked out</a:t>
            </a:r>
            <a:r>
              <a:rPr lang="en-US" sz="1200" baseline="0" dirty="0" smtClean="0"/>
              <a:t> file list</a:t>
            </a:r>
          </a:p>
          <a:p>
            <a:pPr marL="171450" indent="-171450">
              <a:buFont typeface="Arial"/>
              <a:buChar char="•"/>
            </a:pPr>
            <a:r>
              <a:rPr lang="en-US" sz="1200" baseline="0" dirty="0" smtClean="0"/>
              <a:t>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9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Clever usage of parameters can make your life easier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55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I've seen testers used to verify a sentence in a text</a:t>
            </a:r>
            <a:r>
              <a:rPr lang="en-US" baseline="0" dirty="0" smtClean="0"/>
              <a:t>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Commander Dynamic steps</a:t>
            </a:r>
          </a:p>
          <a:p>
            <a:r>
              <a:rPr lang="en-US" baseline="0" dirty="0" smtClean="0"/>
              <a:t>Accelerator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764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Commander/Deploy has this notion of ACL on every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15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©John Englart (Takver)</a:t>
            </a:r>
          </a:p>
          <a:p>
            <a:r>
              <a:rPr lang="en-US" dirty="0" smtClean="0"/>
              <a:t>https://www.flickr.com/photos/takver/</a:t>
            </a:r>
          </a:p>
          <a:p>
            <a:r>
              <a:rPr lang="en-US" dirty="0" smtClean="0"/>
              <a:t>https://flic.kr/p/cngsRJ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75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Hammer: because the boss said so</a:t>
            </a:r>
          </a:p>
          <a:p>
            <a:r>
              <a:rPr lang="en-US" dirty="0" smtClean="0"/>
              <a:t>Honey: what is your pain?</a:t>
            </a:r>
          </a:p>
          <a:p>
            <a:endParaRPr lang="en-US" dirty="0" smtClean="0"/>
          </a:p>
          <a:p>
            <a:r>
              <a:rPr lang="en-US" dirty="0" smtClean="0"/>
              <a:t>Not everybody is Henry Ford or Steve Jobs</a:t>
            </a:r>
          </a:p>
          <a:p>
            <a:endParaRPr lang="en-US" dirty="0" smtClean="0"/>
          </a:p>
          <a:p>
            <a:r>
              <a:rPr lang="en-US" dirty="0" smtClean="0"/>
              <a:t>Take advantage of</a:t>
            </a:r>
            <a:r>
              <a:rPr lang="en-US" baseline="0" dirty="0" smtClean="0"/>
              <a:t> new tools to implement new ideas and improve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62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weeks of red is bad.</a:t>
            </a:r>
          </a:p>
          <a:p>
            <a:r>
              <a:rPr lang="en-US" dirty="0" smtClean="0"/>
              <a:t>Why are you measuring broken build? </a:t>
            </a:r>
          </a:p>
          <a:p>
            <a:r>
              <a:rPr lang="en-US" dirty="0" smtClean="0"/>
              <a:t>	Does it affect how often people check in? =&gt; bigger changes</a:t>
            </a:r>
          </a:p>
          <a:p>
            <a:r>
              <a:rPr lang="en-US" dirty="0" smtClean="0"/>
              <a:t>	Are people turning test off to avoid Red?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A makes changes to code and runs preflight.  The preflight is successful, all goes well and code is checked in. Dev A continues writing code.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B makes changes to some of the same files, runs preflight and it fails!  Oh no!  Dev B does not check in code, and works on implementing fixes.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A finishes a new set of changes and runs preflight, while Dev B is still fixing problems with his/her code.  Dev A’s preflight passes and all goes well.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B finally fixes his/her code and runs preflight successfully.  However, when Dev B tries to check-in the code, he notices conflicts because Dev A had already changed the same code.  Dev B must now fix these conflicts.  If Dev B is smart than he fixes them properly and code doesn’t break, but does developer B also run the same tests Dev A ran to make sure he didn’t break Dev A’s changes?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821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weeks of red is bad.</a:t>
            </a:r>
          </a:p>
          <a:p>
            <a:r>
              <a:rPr lang="en-US" dirty="0" smtClean="0"/>
              <a:t>Why are you measuring broken build? </a:t>
            </a:r>
          </a:p>
          <a:p>
            <a:r>
              <a:rPr lang="en-US" dirty="0" smtClean="0"/>
              <a:t>	Does it affect how often people check in? =&gt; bigger changes</a:t>
            </a:r>
          </a:p>
          <a:p>
            <a:r>
              <a:rPr lang="en-US" dirty="0" smtClean="0"/>
              <a:t>	Are people turning test off to avoid Red?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A makes changes to code and runs preflight.  The preflight is successful, all goes well and code is checked in. Dev A continues writing code.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B makes changes to some of the same files, runs preflight and it fails!  Oh no!  Dev B does not check in code, and works on implementing fixes.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A finishes a new set of changes and runs preflight, while Dev B is still fixing problems with his/her code.  Dev A’s preflight passes and all goes well.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Dev B finally fixes his/her code and runs preflight successfully.  However, when Dev B tries to check-in the code, he notices conflicts because Dev A had already changed the same code.  Dev B must now fix these conflicts.  If Dev B is smart than he fixes them properly and code doesn’t break, but does developer B also run the same tests Dev A ran to make sure he didn’t break Dev A’s changes?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82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Artifactory usage:</a:t>
            </a:r>
          </a:p>
          <a:p>
            <a:r>
              <a:rPr lang="en-US" dirty="0" smtClean="0"/>
              <a:t>	Wanted to replicate our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7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of</a:t>
            </a:r>
            <a:r>
              <a:rPr lang="en-US" baseline="0" dirty="0" smtClean="0"/>
              <a:t> hands: who is a user of Commander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418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062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BROADCOM</a:t>
            </a:r>
            <a:r>
              <a:rPr lang="en-US" baseline="0" dirty="0" smtClean="0"/>
              <a:t> customer quote – not public!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35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presentation</a:t>
            </a:r>
          </a:p>
          <a:p>
            <a:r>
              <a:rPr lang="en-US" dirty="0" smtClean="0"/>
              <a:t>3 conferences as a customer</a:t>
            </a:r>
          </a:p>
          <a:p>
            <a:r>
              <a:rPr lang="en-US" dirty="0" smtClean="0"/>
              <a:t>3 as an</a:t>
            </a:r>
            <a:r>
              <a:rPr lang="en-US" baseline="0" dirty="0" smtClean="0"/>
              <a:t> employee</a:t>
            </a:r>
          </a:p>
          <a:p>
            <a:r>
              <a:rPr lang="en-US" baseline="0" dirty="0" smtClean="0"/>
              <a:t>6th conference</a:t>
            </a:r>
            <a:endParaRPr lang="en-US" dirty="0" smtClean="0"/>
          </a:p>
          <a:p>
            <a:r>
              <a:rPr lang="en-US" dirty="0" smtClean="0"/>
              <a:t>Now that my math skills have been established, let me tell you about best practices I gather working around the world with customer (Asia, Europe, US and Boston)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70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Phoenix project by Gene Kim, Kevin Behr &amp;George Spafford</a:t>
            </a:r>
          </a:p>
          <a:p>
            <a:r>
              <a:rPr lang="en-US" dirty="0" smtClean="0"/>
              <a:t>Continuous</a:t>
            </a:r>
            <a:r>
              <a:rPr lang="en-US" baseline="0" dirty="0" smtClean="0"/>
              <a:t> Delivery by Jez Humble &amp; David Farley</a:t>
            </a:r>
          </a:p>
          <a:p>
            <a:r>
              <a:rPr lang="en-US" dirty="0" smtClean="0"/>
              <a:t>A Practical Approach to Large-Scale Agile Development: How HP Transformed LaserJet FutureSmart Firmware </a:t>
            </a:r>
          </a:p>
          <a:p>
            <a:r>
              <a:rPr lang="en-US" dirty="0" smtClean="0"/>
              <a:t>by Gary Gruver , Mike Young , Pat Fulghum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29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American Sweetgum</a:t>
            </a:r>
            <a:r>
              <a:rPr lang="en-US" baseline="0" dirty="0" smtClean="0"/>
              <a:t> (Liquidambar styraciflua)</a:t>
            </a:r>
          </a:p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 ©2007 Derek Ramsey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02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/>
              <a:t>Workflow and notifier may help you</a:t>
            </a:r>
          </a:p>
          <a:p>
            <a:endParaRPr lang="en-US" sz="3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300" dirty="0" smtClean="0"/>
              <a:t>You can also transition on timer (wtf)</a:t>
            </a:r>
            <a:endParaRPr lang="en-US" sz="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696E-FD09-8743-9CD1-F217829852D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©Peter Lemp &amp; Paul Smith</a:t>
            </a:r>
          </a:p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https://en.wikipedia.org/wiki/File:Waterfall_model.svg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85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49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simple example of using flot with Unplug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60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10287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www.electric-cloud.com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s0CpfceeYm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lectric-cloud.com/blog/2014/10/preflight-good-ide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-cloud.com/resources/webinars/" TargetMode="External"/><Relationship Id="rId4" Type="http://schemas.openxmlformats.org/officeDocument/2006/relationships/hyperlink" Target="http://ask.electric-cloud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ectric-cloud.com/blo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noProof="0" dirty="0" smtClean="0">
                <a:latin typeface="Trebuchet MS"/>
                <a:cs typeface="Trebuchet MS"/>
              </a:rPr>
              <a:t>Lessons From the Field</a:t>
            </a:r>
            <a:endParaRPr lang="en-US" noProof="0" dirty="0">
              <a:latin typeface="Trebuchet MS"/>
              <a:cs typeface="Trebuchet MS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noProof="0" dirty="0" smtClean="0">
                <a:latin typeface="Trebuchet MS"/>
                <a:cs typeface="Trebuchet MS"/>
              </a:rPr>
              <a:t>Automating Continuous Delivery with</a:t>
            </a:r>
            <a:br>
              <a:rPr lang="en-US" noProof="0" dirty="0" smtClean="0">
                <a:latin typeface="Trebuchet MS"/>
                <a:cs typeface="Trebuchet MS"/>
              </a:rPr>
            </a:br>
            <a:r>
              <a:rPr lang="en-US" dirty="0" smtClean="0">
                <a:latin typeface="Trebuchet MS"/>
                <a:cs typeface="Trebuchet MS"/>
              </a:rPr>
              <a:t>ElectricCommander</a:t>
            </a:r>
            <a:endParaRPr lang="en-US" noProof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656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Development Life Cycle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799" y="1672033"/>
            <a:ext cx="1509495" cy="1095624"/>
            <a:chOff x="304800" y="1537962"/>
            <a:chExt cx="1219200" cy="9010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356" y="1537962"/>
              <a:ext cx="525634" cy="58797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04800" y="1993933"/>
              <a:ext cx="1219200" cy="44507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1100" dirty="0" smtClean="0">
                  <a:solidFill>
                    <a:schemeClr val="accent1"/>
                  </a:solidFill>
                  <a:latin typeface="Verdana"/>
                  <a:cs typeface="Verdana"/>
                </a:rPr>
                <a:t>Dev Machine</a:t>
              </a:r>
              <a:endParaRPr lang="en-US" sz="900" dirty="0">
                <a:solidFill>
                  <a:schemeClr val="accent1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0" y="1672032"/>
            <a:ext cx="1705410" cy="1063003"/>
            <a:chOff x="2667000" y="1298892"/>
            <a:chExt cx="1705410" cy="106300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710" y="1298892"/>
              <a:ext cx="1016104" cy="1059562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2667000" y="2015810"/>
              <a:ext cx="1705410" cy="34608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1100" dirty="0" smtClean="0">
                  <a:solidFill>
                    <a:schemeClr val="accent1"/>
                  </a:solidFill>
                  <a:latin typeface="Verdana"/>
                  <a:cs typeface="Verdana"/>
                </a:rPr>
                <a:t>Dev Server</a:t>
              </a:r>
              <a:endParaRPr lang="en-US" sz="1100" dirty="0">
                <a:solidFill>
                  <a:schemeClr val="accent1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34200" y="1528799"/>
            <a:ext cx="1705410" cy="1063003"/>
            <a:chOff x="2667000" y="1298892"/>
            <a:chExt cx="1705410" cy="10630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710" y="1298892"/>
              <a:ext cx="1016104" cy="1059562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2667000" y="2015810"/>
              <a:ext cx="1705410" cy="34608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1100" dirty="0" smtClean="0">
                  <a:solidFill>
                    <a:schemeClr val="accent1"/>
                  </a:solidFill>
                  <a:latin typeface="Verdana"/>
                  <a:cs typeface="Verdana"/>
                </a:rPr>
                <a:t>Prod Server(s)</a:t>
              </a:r>
              <a:endParaRPr lang="en-US" sz="1100" dirty="0">
                <a:solidFill>
                  <a:schemeClr val="accent1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4295" y="3444863"/>
            <a:ext cx="1705410" cy="930154"/>
            <a:chOff x="6483465" y="3664083"/>
            <a:chExt cx="1705410" cy="93015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6625" y="3664083"/>
              <a:ext cx="762000" cy="62269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665" y="3707238"/>
              <a:ext cx="762000" cy="622697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6483465" y="4248152"/>
              <a:ext cx="1705410" cy="34608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1100" dirty="0" smtClean="0">
                  <a:solidFill>
                    <a:schemeClr val="accent1"/>
                  </a:solidFill>
                  <a:latin typeface="Verdana"/>
                  <a:cs typeface="Verdana"/>
                </a:rPr>
                <a:t>CMS Server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8905" y="3752320"/>
              <a:ext cx="762000" cy="622697"/>
            </a:xfrm>
            <a:prstGeom prst="rect">
              <a:avLst/>
            </a:prstGeom>
          </p:spPr>
        </p:pic>
      </p:grpSp>
      <p:cxnSp>
        <p:nvCxnSpPr>
          <p:cNvPr id="23" name="Straight Connector 22"/>
          <p:cNvCxnSpPr/>
          <p:nvPr/>
        </p:nvCxnSpPr>
        <p:spPr>
          <a:xfrm>
            <a:off x="873412" y="2789332"/>
            <a:ext cx="1301175" cy="826560"/>
          </a:xfrm>
          <a:prstGeom prst="line">
            <a:avLst/>
          </a:prstGeom>
          <a:ln>
            <a:headEnd type="none" w="lg"/>
            <a:tailEnd type="arrow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-12357" y="3269807"/>
            <a:ext cx="1705410" cy="34608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extract Project</a:t>
            </a:r>
          </a:p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&amp; check in CMS</a:t>
            </a:r>
          </a:p>
        </p:txBody>
      </p:sp>
      <p:cxnSp>
        <p:nvCxnSpPr>
          <p:cNvPr id="25" name="Straight Connector 24"/>
          <p:cNvCxnSpPr>
            <a:stCxn id="12" idx="1"/>
          </p:cNvCxnSpPr>
          <p:nvPr/>
        </p:nvCxnSpPr>
        <p:spPr>
          <a:xfrm flipH="1">
            <a:off x="2590800" y="2561993"/>
            <a:ext cx="1219200" cy="1058809"/>
          </a:xfrm>
          <a:prstGeom prst="line">
            <a:avLst/>
          </a:prstGeom>
          <a:ln>
            <a:headEnd type="arrow" w="lg"/>
            <a:tailEnd type="non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33495" y="3105115"/>
            <a:ext cx="1705410" cy="34608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create &amp; load</a:t>
            </a:r>
          </a:p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Plugin</a:t>
            </a:r>
          </a:p>
        </p:txBody>
      </p:sp>
      <p:sp>
        <p:nvSpPr>
          <p:cNvPr id="9" name="Freeform 8"/>
          <p:cNvSpPr/>
          <p:nvPr/>
        </p:nvSpPr>
        <p:spPr>
          <a:xfrm>
            <a:off x="4089400" y="1324110"/>
            <a:ext cx="1562330" cy="719039"/>
          </a:xfrm>
          <a:custGeom>
            <a:avLst/>
            <a:gdLst>
              <a:gd name="connsiteX0" fmla="*/ 1066800 w 1562330"/>
              <a:gd name="connsiteY0" fmla="*/ 719039 h 719039"/>
              <a:gd name="connsiteX1" fmla="*/ 1562100 w 1562330"/>
              <a:gd name="connsiteY1" fmla="*/ 388839 h 719039"/>
              <a:gd name="connsiteX2" fmla="*/ 1117600 w 1562330"/>
              <a:gd name="connsiteY2" fmla="*/ 20539 h 719039"/>
              <a:gd name="connsiteX3" fmla="*/ 203200 w 1562330"/>
              <a:gd name="connsiteY3" fmla="*/ 109439 h 719039"/>
              <a:gd name="connsiteX4" fmla="*/ 0 w 1562330"/>
              <a:gd name="connsiteY4" fmla="*/ 630139 h 7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30" h="719039">
                <a:moveTo>
                  <a:pt x="1066800" y="719039"/>
                </a:moveTo>
                <a:cubicBezTo>
                  <a:pt x="1310216" y="612147"/>
                  <a:pt x="1553633" y="505256"/>
                  <a:pt x="1562100" y="388839"/>
                </a:cubicBezTo>
                <a:cubicBezTo>
                  <a:pt x="1570567" y="272422"/>
                  <a:pt x="1344083" y="67106"/>
                  <a:pt x="1117600" y="20539"/>
                </a:cubicBezTo>
                <a:cubicBezTo>
                  <a:pt x="891117" y="-26028"/>
                  <a:pt x="389467" y="7839"/>
                  <a:pt x="203200" y="109439"/>
                </a:cubicBezTo>
                <a:cubicBezTo>
                  <a:pt x="16933" y="211039"/>
                  <a:pt x="0" y="630139"/>
                  <a:pt x="0" y="6301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86200" y="990100"/>
            <a:ext cx="1371600" cy="34608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Testing</a:t>
            </a:r>
          </a:p>
        </p:txBody>
      </p:sp>
      <p:sp>
        <p:nvSpPr>
          <p:cNvPr id="27" name="Freeform 26"/>
          <p:cNvSpPr/>
          <p:nvPr/>
        </p:nvSpPr>
        <p:spPr>
          <a:xfrm>
            <a:off x="665125" y="1324110"/>
            <a:ext cx="1562330" cy="719039"/>
          </a:xfrm>
          <a:custGeom>
            <a:avLst/>
            <a:gdLst>
              <a:gd name="connsiteX0" fmla="*/ 1066800 w 1562330"/>
              <a:gd name="connsiteY0" fmla="*/ 719039 h 719039"/>
              <a:gd name="connsiteX1" fmla="*/ 1562100 w 1562330"/>
              <a:gd name="connsiteY1" fmla="*/ 388839 h 719039"/>
              <a:gd name="connsiteX2" fmla="*/ 1117600 w 1562330"/>
              <a:gd name="connsiteY2" fmla="*/ 20539 h 719039"/>
              <a:gd name="connsiteX3" fmla="*/ 203200 w 1562330"/>
              <a:gd name="connsiteY3" fmla="*/ 109439 h 719039"/>
              <a:gd name="connsiteX4" fmla="*/ 0 w 1562330"/>
              <a:gd name="connsiteY4" fmla="*/ 630139 h 7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30" h="719039">
                <a:moveTo>
                  <a:pt x="1066800" y="719039"/>
                </a:moveTo>
                <a:cubicBezTo>
                  <a:pt x="1310216" y="612147"/>
                  <a:pt x="1553633" y="505256"/>
                  <a:pt x="1562100" y="388839"/>
                </a:cubicBezTo>
                <a:cubicBezTo>
                  <a:pt x="1570567" y="272422"/>
                  <a:pt x="1344083" y="67106"/>
                  <a:pt x="1117600" y="20539"/>
                </a:cubicBezTo>
                <a:cubicBezTo>
                  <a:pt x="891117" y="-26028"/>
                  <a:pt x="389467" y="7839"/>
                  <a:pt x="203200" y="109439"/>
                </a:cubicBezTo>
                <a:cubicBezTo>
                  <a:pt x="16933" y="211039"/>
                  <a:pt x="0" y="630139"/>
                  <a:pt x="0" y="6301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73412" y="990100"/>
            <a:ext cx="1371600" cy="34608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Develop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283200" y="2043149"/>
            <a:ext cx="1803400" cy="286634"/>
          </a:xfrm>
          <a:prstGeom prst="line">
            <a:avLst/>
          </a:prstGeom>
          <a:ln>
            <a:headEnd type="arrow" w="lg"/>
            <a:tailEnd type="non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93890" y="2388950"/>
            <a:ext cx="1705410" cy="34608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100" dirty="0" smtClean="0">
                <a:solidFill>
                  <a:schemeClr val="accent1"/>
                </a:solidFill>
                <a:latin typeface="Verdana"/>
                <a:cs typeface="Verdana"/>
              </a:rPr>
              <a:t>Install &amp; Promote Plugin</a:t>
            </a:r>
          </a:p>
        </p:txBody>
      </p:sp>
    </p:spTree>
    <p:extLst>
      <p:ext uri="{BB962C8B-B14F-4D97-AF65-F5344CB8AC3E}">
        <p14:creationId xmlns:p14="http://schemas.microsoft.com/office/powerpoint/2010/main" val="4166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9" grpId="0" animBg="1"/>
      <p:bldP spid="26" grpId="0"/>
      <p:bldP spid="27" grpId="0" animBg="1"/>
      <p:bldP spid="29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is worth a thousand words</a:t>
            </a:r>
            <a:endParaRPr lang="en-US" dirty="0"/>
          </a:p>
        </p:txBody>
      </p:sp>
      <p:pic>
        <p:nvPicPr>
          <p:cNvPr id="8" name="Picture Placeholder 7" descr="unplug_2_0_2_-_ElectricCommander.png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36" b="-21936"/>
          <a:stretch>
            <a:fillRect/>
          </a:stretch>
        </p:blipFill>
        <p:spPr/>
      </p:pic>
      <p:pic>
        <p:nvPicPr>
          <p:cNvPr id="7" name="Picture Placeholder 6" descr="unplug_2_0_2_-_ElectricCommander.png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73" b="-22473"/>
          <a:stretch>
            <a:fillRect/>
          </a:stretch>
        </p:blipFill>
        <p:spPr>
          <a:xfrm>
            <a:off x="2501900" y="361950"/>
            <a:ext cx="6477000" cy="4509753"/>
          </a:xfrm>
        </p:spPr>
      </p:pic>
    </p:spTree>
    <p:extLst>
      <p:ext uri="{BB962C8B-B14F-4D97-AF65-F5344CB8AC3E}">
        <p14:creationId xmlns:p14="http://schemas.microsoft.com/office/powerpoint/2010/main" val="26017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 whom do you write your report?</a:t>
            </a:r>
          </a:p>
          <a:p>
            <a:pPr marL="230188" lvl="2" indent="0">
              <a:buNone/>
            </a:pPr>
            <a:r>
              <a:rPr lang="en-US" dirty="0" smtClean="0"/>
              <a:t>	Developer or Director</a:t>
            </a:r>
          </a:p>
          <a:p>
            <a:r>
              <a:rPr lang="en-US" dirty="0" smtClean="0"/>
              <a:t>Where do they spend their time usually?</a:t>
            </a:r>
          </a:p>
          <a:p>
            <a:pPr marL="52388" lvl="1" indent="0">
              <a:buNone/>
            </a:pPr>
            <a:r>
              <a:rPr lang="en-US" dirty="0" smtClean="0"/>
              <a:t>	Commander or Reporting Software</a:t>
            </a:r>
            <a:endParaRPr lang="en-US" dirty="0"/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	GWT, unplug, CI Dashboard, BIRT</a:t>
            </a:r>
            <a:endParaRPr lang="en-US" dirty="0"/>
          </a:p>
          <a:p>
            <a:r>
              <a:rPr lang="en-US" dirty="0" smtClean="0"/>
              <a:t>Refresh Rate</a:t>
            </a:r>
          </a:p>
          <a:p>
            <a:r>
              <a:rPr lang="en-US" dirty="0" smtClean="0"/>
              <a:t>	static or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1"/>
            <a:ext cx="8137525" cy="914399"/>
          </a:xfrm>
        </p:spPr>
        <p:txBody>
          <a:bodyPr/>
          <a:lstStyle/>
          <a:p>
            <a:r>
              <a:rPr lang="en-US" dirty="0" smtClean="0"/>
              <a:t>Properties are meta-data attached to objects (jobs, users, …)</a:t>
            </a:r>
          </a:p>
          <a:p>
            <a:r>
              <a:rPr lang="en-US" dirty="0" smtClean="0"/>
              <a:t>No limitation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1962150"/>
            <a:ext cx="52578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2000" dirty="0" smtClean="0"/>
              <a:t> "</a:t>
            </a:r>
            <a:r>
              <a:rPr lang="en-US" sz="2000" dirty="0"/>
              <a:t>Because you can does not mean you should"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20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457200" y="2743202"/>
            <a:ext cx="8137525" cy="2114548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 smtClean="0"/>
              <a:t>to store: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job </a:t>
            </a:r>
            <a:r>
              <a:rPr lang="en-US" dirty="0" smtClean="0"/>
              <a:t>data for reporting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 between run (like counter)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Global values (configuration)</a:t>
            </a:r>
          </a:p>
          <a:p>
            <a:r>
              <a:rPr lang="en-US" dirty="0" smtClean="0"/>
              <a:t>Can be combined  in fields (Resources, templates, …)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1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and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Properties and parameters usage can be nested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/>
              <a:t>	</a:t>
            </a:r>
            <a:r>
              <a:rPr lang="en-US" dirty="0" smtClean="0"/>
              <a:t>a platform parameter: Linux, Windows</a:t>
            </a:r>
          </a:p>
          <a:p>
            <a:r>
              <a:rPr lang="en-US" dirty="0"/>
              <a:t>	</a:t>
            </a:r>
            <a:r>
              <a:rPr lang="en-US" dirty="0" smtClean="0"/>
              <a:t>a pool: </a:t>
            </a:r>
            <a:r>
              <a:rPr lang="en-US" dirty="0" smtClean="0"/>
              <a:t>pool_Linux</a:t>
            </a:r>
            <a:r>
              <a:rPr lang="en-US" dirty="0" smtClean="0"/>
              <a:t>, </a:t>
            </a:r>
            <a:r>
              <a:rPr lang="en-US" dirty="0" smtClean="0"/>
              <a:t>pool_Windows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Resource: pool_$[platform]</a:t>
            </a:r>
          </a:p>
          <a:p>
            <a:r>
              <a:rPr lang="en-US" dirty="0" smtClean="0"/>
              <a:t>A file path: $[/</a:t>
            </a:r>
            <a:r>
              <a:rPr lang="en-US" dirty="0" smtClean="0"/>
              <a:t>myProject</a:t>
            </a:r>
            <a:r>
              <a:rPr lang="en-US" dirty="0" smtClean="0"/>
              <a:t>/$[platform]/</a:t>
            </a:r>
            <a:r>
              <a:rPr lang="en-US" dirty="0" smtClean="0"/>
              <a:t>configFile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Test, Test,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886200"/>
          </a:xfrm>
        </p:spPr>
        <p:txBody>
          <a:bodyPr/>
          <a:lstStyle/>
          <a:p>
            <a:r>
              <a:rPr lang="en-US" dirty="0" smtClean="0"/>
              <a:t>Enough said?</a:t>
            </a:r>
          </a:p>
          <a:p>
            <a:endParaRPr lang="en-US" dirty="0"/>
          </a:p>
          <a:p>
            <a:r>
              <a:rPr lang="en-US" dirty="0" smtClean="0"/>
              <a:t>Usually a time sink but easy to parallelize</a:t>
            </a:r>
          </a:p>
          <a:p>
            <a:r>
              <a:rPr lang="en-US" dirty="0" smtClean="0"/>
              <a:t>No CI/CD without test</a:t>
            </a:r>
          </a:p>
          <a:p>
            <a:r>
              <a:rPr lang="en-US" dirty="0" smtClean="0"/>
              <a:t>Free testers time by automating manual steps</a:t>
            </a:r>
          </a:p>
          <a:p>
            <a:r>
              <a:rPr lang="en-US" dirty="0" smtClean="0"/>
              <a:t>Mix automatic and manual transitions</a:t>
            </a:r>
          </a:p>
          <a:p>
            <a:r>
              <a:rPr lang="en-US" dirty="0"/>
              <a:t>	</a:t>
            </a:r>
            <a:r>
              <a:rPr lang="en-US" dirty="0" smtClean="0"/>
              <a:t>&gt; 90%: automatic to next stage</a:t>
            </a:r>
          </a:p>
          <a:p>
            <a:r>
              <a:rPr lang="en-US" dirty="0"/>
              <a:t>	</a:t>
            </a:r>
            <a:r>
              <a:rPr lang="en-US" dirty="0" smtClean="0"/>
              <a:t>&lt; 80%: automatic failure</a:t>
            </a:r>
          </a:p>
          <a:p>
            <a:r>
              <a:rPr lang="en-US" dirty="0"/>
              <a:t>	</a:t>
            </a:r>
            <a:r>
              <a:rPr lang="en-US" dirty="0" smtClean="0"/>
              <a:t>80&gt;%&lt;90: manual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you can run several tests on one machine</a:t>
            </a:r>
          </a:p>
          <a:p>
            <a:r>
              <a:rPr lang="en-US" dirty="0" smtClean="0"/>
              <a:t>	=&gt; Accelerator</a:t>
            </a:r>
          </a:p>
          <a:p>
            <a:endParaRPr lang="en-US" dirty="0" smtClean="0"/>
          </a:p>
          <a:p>
            <a:r>
              <a:rPr lang="en-US" dirty="0" smtClean="0"/>
              <a:t>If you can run only one test on one machine</a:t>
            </a:r>
          </a:p>
          <a:p>
            <a:r>
              <a:rPr lang="en-US" dirty="0"/>
              <a:t>	</a:t>
            </a:r>
            <a:r>
              <a:rPr lang="en-US" dirty="0" smtClean="0"/>
              <a:t>=&gt; Commander + dynamic 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171950"/>
            <a:ext cx="3810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Webinar: </a:t>
            </a:r>
            <a:r>
              <a:rPr lang="en-US" sz="1600" u="sng" dirty="0">
                <a:hlinkClick r:id="rId2"/>
              </a:rPr>
              <a:t>http://youtu.be/s0CpfceeYmE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9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ACLs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Plan early even if you do not implement immediately</a:t>
            </a:r>
          </a:p>
          <a:p>
            <a:r>
              <a:rPr lang="en-US" dirty="0" smtClean="0"/>
              <a:t>ACL at project level is easier to manage</a:t>
            </a:r>
          </a:p>
          <a:p>
            <a:endParaRPr lang="en-US" dirty="0"/>
          </a:p>
          <a:p>
            <a:r>
              <a:rPr lang="en-US" dirty="0" smtClean="0"/>
              <a:t>Good naming convention and EC-Security can make your life easier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3105150"/>
            <a:ext cx="5943600" cy="1600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/>
              <a:t> "project" : [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 smtClean="0"/>
              <a:t>        </a:t>
            </a:r>
            <a:r>
              <a:rPr lang="en-US" sz="1200" dirty="0"/>
              <a:t>{ "pattern" </a:t>
            </a:r>
            <a:r>
              <a:rPr lang="en-US" sz="1200" dirty="0">
                <a:solidFill>
                  <a:srgbClr val="FF0000"/>
                </a:solidFill>
              </a:rPr>
              <a:t>: "</a:t>
            </a:r>
            <a:r>
              <a:rPr lang="en-US" sz="1200" dirty="0" smtClean="0">
                <a:solidFill>
                  <a:srgbClr val="FF0000"/>
                </a:solidFill>
              </a:rPr>
              <a:t>USD.</a:t>
            </a:r>
            <a:r>
              <a:rPr lang="en-US" sz="1200" b="1" dirty="0" smtClean="0">
                <a:solidFill>
                  <a:srgbClr val="FF0000"/>
                </a:solidFill>
              </a:rPr>
              <a:t>*</a:t>
            </a:r>
            <a:r>
              <a:rPr lang="en-US" sz="1200" dirty="0">
                <a:solidFill>
                  <a:srgbClr val="FF0000"/>
                </a:solidFill>
              </a:rPr>
              <a:t>"</a:t>
            </a:r>
            <a:r>
              <a:rPr lang="en-US" sz="1200" dirty="0"/>
              <a:t>,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/>
              <a:t>            "</a:t>
            </a:r>
            <a:r>
              <a:rPr lang="en-US" sz="1200" dirty="0"/>
              <a:t>acl</a:t>
            </a:r>
            <a:r>
              <a:rPr lang="en-US" sz="1200" dirty="0"/>
              <a:t>" : [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/>
              <a:t>                { "group" : "USD-Test", "access" : [ "allow", "inherit", "allow", "inherit" ] },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/>
              <a:t>                { "role" : "RE", "access" : [ "allow", "allow", "allow", "inherit"] } ] }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200" dirty="0"/>
              <a:t>    ],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3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ayNoToComma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991769"/>
            <a:ext cx="2819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4000" dirty="0" smtClean="0">
                <a:solidFill>
                  <a:srgbClr val="FF0000"/>
                </a:solidFill>
              </a:rPr>
              <a:t>   Progress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790950"/>
            <a:ext cx="2971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6600" dirty="0" smtClean="0">
                <a:solidFill>
                  <a:srgbClr val="FF0000"/>
                </a:solidFill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4269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Impediment to change is people</a:t>
            </a:r>
          </a:p>
          <a:p>
            <a:r>
              <a:rPr lang="en-US" dirty="0" smtClean="0"/>
              <a:t>"Why do I need to use this new tool?"</a:t>
            </a:r>
          </a:p>
          <a:p>
            <a:endParaRPr lang="en-US" dirty="0"/>
          </a:p>
          <a:p>
            <a:r>
              <a:rPr lang="en-US" dirty="0" smtClean="0"/>
              <a:t>Include your internal customers and try to give them something they want.</a:t>
            </a:r>
          </a:p>
          <a:p>
            <a:r>
              <a:rPr lang="en-US" dirty="0" smtClean="0"/>
              <a:t>But don't forget your mandate:</a:t>
            </a:r>
            <a:endParaRPr lang="en-US" dirty="0"/>
          </a:p>
          <a:p>
            <a:r>
              <a:rPr lang="en-US" dirty="0" smtClean="0"/>
              <a:t>	"we've always done it this way" is not a good reason to stay stuck in the past.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Overview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819150"/>
            <a:ext cx="8137525" cy="3810000"/>
          </a:xfrm>
        </p:spPr>
        <p:txBody>
          <a:bodyPr numCol="1" spcCol="91440"/>
          <a:lstStyle/>
          <a:p>
            <a:pPr marL="0" indent="0">
              <a:buNone/>
            </a:pPr>
            <a:r>
              <a:rPr lang="en-US" dirty="0" smtClean="0">
                <a:latin typeface="Trebuchet MS"/>
                <a:cs typeface="Trebuchet MS"/>
              </a:rPr>
              <a:t>Overall process practices</a:t>
            </a:r>
          </a:p>
          <a:p>
            <a:pPr marL="0" indent="0">
              <a:buNone/>
            </a:pPr>
            <a:r>
              <a:rPr lang="en-US" dirty="0" smtClean="0">
                <a:latin typeface="Trebuchet MS"/>
                <a:cs typeface="Trebuchet MS"/>
              </a:rPr>
              <a:t>Professional Services</a:t>
            </a:r>
          </a:p>
          <a:p>
            <a:pPr marL="0" indent="0">
              <a:buNone/>
            </a:pPr>
            <a:r>
              <a:rPr lang="en-US" dirty="0" smtClean="0">
                <a:latin typeface="Trebuchet MS"/>
                <a:cs typeface="Trebuchet MS"/>
              </a:rPr>
              <a:t>Miscellaneous advices</a:t>
            </a:r>
          </a:p>
          <a:p>
            <a:pPr marL="0" indent="0">
              <a:buNone/>
            </a:pPr>
            <a:endParaRPr lang="en-US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154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is information (or the influence of metric)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single broken build is not an issue in itself</a:t>
            </a:r>
          </a:p>
          <a:p>
            <a:pPr marL="52388" lvl="1" indent="0">
              <a:buNone/>
            </a:pPr>
            <a:endParaRPr lang="en-US" dirty="0"/>
          </a:p>
        </p:txBody>
      </p:sp>
      <p:pic>
        <p:nvPicPr>
          <p:cNvPr id="4" name="Picture 3" descr="Continuous_Integration_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9" y="1657350"/>
            <a:ext cx="828170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is information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1"/>
            <a:ext cx="8137525" cy="2743200"/>
          </a:xfrm>
        </p:spPr>
        <p:txBody>
          <a:bodyPr/>
          <a:lstStyle/>
          <a:p>
            <a:r>
              <a:rPr lang="en-US" dirty="0" smtClean="0"/>
              <a:t>Preflight can help but it's not a panacea</a:t>
            </a:r>
          </a:p>
          <a:p>
            <a:endParaRPr lang="en-US" dirty="0"/>
          </a:p>
          <a:p>
            <a:r>
              <a:rPr lang="en-US" dirty="0" smtClean="0"/>
              <a:t>Failure is also a valid indicator</a:t>
            </a:r>
          </a:p>
          <a:p>
            <a:endParaRPr lang="en-US" dirty="0"/>
          </a:p>
          <a:p>
            <a:r>
              <a:rPr lang="en-US" dirty="0" smtClean="0"/>
              <a:t>Team Goal: Fix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7638" y="4171950"/>
            <a:ext cx="630872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 Blog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http://electric-cloud.com/blog/2014/10/preflight-good-</a:t>
            </a:r>
            <a:r>
              <a:rPr lang="en-US" sz="1600" dirty="0" smtClean="0">
                <a:hlinkClick r:id="rId3"/>
              </a:rPr>
              <a:t>idea</a:t>
            </a:r>
            <a:endParaRPr lang="en-US" sz="1600" dirty="0" smtClean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857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Build only once</a:t>
            </a:r>
          </a:p>
          <a:p>
            <a:r>
              <a:rPr lang="en-US" dirty="0"/>
              <a:t>	</a:t>
            </a:r>
            <a:r>
              <a:rPr lang="en-US" dirty="0" smtClean="0"/>
              <a:t>if not, are you sure it's build the same?</a:t>
            </a:r>
          </a:p>
          <a:p>
            <a:endParaRPr lang="en-US" dirty="0"/>
          </a:p>
          <a:p>
            <a:r>
              <a:rPr lang="en-US" dirty="0" smtClean="0"/>
              <a:t>Create artifacts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 smtClean="0"/>
              <a:t>Commander records creator and reader jobs for accountability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 smtClean="0"/>
              <a:t>Use property to keep track of progress in pipeline</a:t>
            </a:r>
          </a:p>
          <a:p>
            <a:pPr marL="804863" lvl="2" indent="-342900">
              <a:buFont typeface="Arial"/>
              <a:buChar char="•"/>
            </a:pPr>
            <a:r>
              <a:rPr lang="en-US" dirty="0" smtClean="0"/>
              <a:t>Also help with potential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657600"/>
          </a:xfrm>
        </p:spPr>
        <p:txBody>
          <a:bodyPr/>
          <a:lstStyle/>
          <a:p>
            <a:r>
              <a:rPr lang="en-US" dirty="0" smtClean="0"/>
              <a:t>I'm biased but: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use Commander every day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work with many customers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will guide you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will challenge you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Hire one, get a team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Hire one, get a company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Contact your Sales Executive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book the PS Team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Ste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016000"/>
            <a:ext cx="4343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http://www.electric-cloud.com/blog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http://electric-cloud.com/resources/webinars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http://ask.electric-cloud.com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Summary</a:t>
            </a:r>
            <a:br>
              <a:rPr lang="en-US" dirty="0" smtClean="0">
                <a:latin typeface="Trebuchet MS"/>
                <a:cs typeface="Trebuchet MS"/>
              </a:rPr>
            </a:b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8" name="Rechteck 6"/>
          <p:cNvSpPr/>
          <p:nvPr/>
        </p:nvSpPr>
        <p:spPr bwMode="gray">
          <a:xfrm>
            <a:off x="8051636" y="148209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>
              <a:latin typeface="Trebuchet MS"/>
              <a:cs typeface="Trebuchet MS"/>
            </a:endParaRPr>
          </a:p>
        </p:txBody>
      </p:sp>
      <p:sp>
        <p:nvSpPr>
          <p:cNvPr id="9" name="Rechteck 6"/>
          <p:cNvSpPr/>
          <p:nvPr/>
        </p:nvSpPr>
        <p:spPr bwMode="gray">
          <a:xfrm>
            <a:off x="8051636" y="2580648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3600" b="1" dirty="0" smtClean="0">
                <a:latin typeface="Trebuchet MS"/>
                <a:cs typeface="Trebuchet MS"/>
              </a:rPr>
              <a:t>PS</a:t>
            </a:r>
            <a:endParaRPr lang="de-DE" sz="3600" b="1" dirty="0">
              <a:latin typeface="Trebuchet MS"/>
              <a:cs typeface="Trebuchet MS"/>
            </a:endParaRPr>
          </a:p>
        </p:txBody>
      </p:sp>
      <p:sp>
        <p:nvSpPr>
          <p:cNvPr id="10" name="Rechteck 5"/>
          <p:cNvSpPr/>
          <p:nvPr/>
        </p:nvSpPr>
        <p:spPr bwMode="gray">
          <a:xfrm>
            <a:off x="6934200" y="148209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>
              <a:latin typeface="Trebuchet MS"/>
              <a:cs typeface="Trebuchet MS"/>
            </a:endParaRPr>
          </a:p>
        </p:txBody>
      </p:sp>
      <p:sp>
        <p:nvSpPr>
          <p:cNvPr id="11" name="Rechteck 9"/>
          <p:cNvSpPr/>
          <p:nvPr/>
        </p:nvSpPr>
        <p:spPr bwMode="gray">
          <a:xfrm>
            <a:off x="6937022" y="2580648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2400" b="1" dirty="0">
              <a:latin typeface="Trebuchet MS"/>
              <a:cs typeface="Trebuchet MS"/>
            </a:endParaRPr>
          </a:p>
        </p:txBody>
      </p:sp>
      <p:sp>
        <p:nvSpPr>
          <p:cNvPr id="12" name="Rechteck 6"/>
          <p:cNvSpPr/>
          <p:nvPr/>
        </p:nvSpPr>
        <p:spPr bwMode="gray">
          <a:xfrm>
            <a:off x="249125" y="1463090"/>
            <a:ext cx="6490342" cy="2031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en-US" sz="1800" b="1" dirty="0" smtClean="0">
                <a:latin typeface="Trebuchet MS"/>
                <a:cs typeface="Trebuchet MS"/>
              </a:rPr>
              <a:t>“No Matter your Continuous Delivery Complexity,</a:t>
            </a:r>
          </a:p>
          <a:p>
            <a:pPr algn="ctr"/>
            <a:r>
              <a:rPr lang="en-US" sz="1800" b="1" dirty="0" smtClean="0">
                <a:latin typeface="Trebuchet MS"/>
                <a:cs typeface="Trebuchet MS"/>
              </a:rPr>
              <a:t>We believe ElectricCommander can help you achieve </a:t>
            </a:r>
            <a:r>
              <a:rPr lang="en-US" sz="3200" b="1" dirty="0">
                <a:latin typeface="Trebuchet MS"/>
                <a:cs typeface="Trebuchet MS"/>
              </a:rPr>
              <a:t>S</a:t>
            </a:r>
            <a:r>
              <a:rPr lang="en-US" sz="3200" b="1" dirty="0" smtClean="0">
                <a:latin typeface="Trebuchet MS"/>
                <a:cs typeface="Trebuchet MS"/>
              </a:rPr>
              <a:t>uccess</a:t>
            </a:r>
            <a:r>
              <a:rPr lang="en-US" sz="1800" b="1" dirty="0" smtClean="0">
                <a:latin typeface="Trebuchet MS"/>
                <a:cs typeface="Trebuchet MS"/>
              </a:rPr>
              <a:t>” </a:t>
            </a:r>
            <a:endParaRPr lang="en-US" sz="1800" b="1" dirty="0">
              <a:latin typeface="Trebuchet MS"/>
              <a:cs typeface="Trebuchet MS"/>
            </a:endParaRPr>
          </a:p>
          <a:p>
            <a:pPr algn="ctr"/>
            <a:endParaRPr lang="en-US" sz="1800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395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>
              <a:latin typeface="Trebuchet MS"/>
              <a:cs typeface="Trebuchet M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Placeholder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Introduction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sz="1200" dirty="0" smtClean="0">
                <a:latin typeface="Trebuchet MS"/>
                <a:cs typeface="Trebuchet MS"/>
              </a:rPr>
              <a:t>Transformative Benefits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047750"/>
            <a:ext cx="4038600" cy="3293269"/>
          </a:xfrm>
        </p:spPr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Background</a:t>
            </a:r>
            <a:endParaRPr lang="en-US" dirty="0">
              <a:latin typeface="Trebuchet MS"/>
              <a:cs typeface="Trebuchet MS"/>
            </a:endParaRPr>
          </a:p>
          <a:p>
            <a:pPr lvl="1"/>
            <a:r>
              <a:rPr lang="en-US" sz="1800" dirty="0" smtClean="0">
                <a:latin typeface="Trebuchet MS"/>
                <a:cs typeface="Trebuchet MS"/>
              </a:rPr>
              <a:t>20+ years in software</a:t>
            </a:r>
          </a:p>
          <a:p>
            <a:pPr lvl="2"/>
            <a:r>
              <a:rPr lang="en-US" sz="1800" dirty="0" smtClean="0">
                <a:latin typeface="Trebuchet MS"/>
                <a:cs typeface="Trebuchet MS"/>
              </a:rPr>
              <a:t>EDA</a:t>
            </a:r>
          </a:p>
          <a:p>
            <a:pPr lvl="2"/>
            <a:r>
              <a:rPr lang="en-US" sz="1800" dirty="0" smtClean="0">
                <a:latin typeface="Trebuchet MS"/>
                <a:cs typeface="Trebuchet MS"/>
              </a:rPr>
              <a:t>Customer</a:t>
            </a:r>
          </a:p>
          <a:p>
            <a:pPr lvl="1"/>
            <a:r>
              <a:rPr lang="en-US" sz="1800" dirty="0" smtClean="0">
                <a:latin typeface="Trebuchet MS"/>
                <a:cs typeface="Trebuchet MS"/>
              </a:rPr>
              <a:t>2+ years at Electric Cloud</a:t>
            </a:r>
          </a:p>
          <a:p>
            <a:pPr lvl="1"/>
            <a:r>
              <a:rPr lang="en-US" sz="1800" dirty="0" smtClean="0">
                <a:latin typeface="Trebuchet MS"/>
                <a:cs typeface="Trebuchet MS"/>
              </a:rPr>
              <a:t>Awesome math skills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4" name="Rechteck 5"/>
          <p:cNvSpPr/>
          <p:nvPr/>
        </p:nvSpPr>
        <p:spPr bwMode="gray">
          <a:xfrm>
            <a:off x="6934200" y="567690"/>
            <a:ext cx="1851660" cy="1851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7200" b="1" dirty="0" smtClean="0">
                <a:latin typeface="Trebuchet MS"/>
                <a:cs typeface="Trebuchet MS"/>
              </a:rPr>
              <a:t>+3</a:t>
            </a:r>
            <a:endParaRPr lang="de-DE" sz="2000" b="1" dirty="0">
              <a:latin typeface="Trebuchet MS"/>
              <a:cs typeface="Trebuchet MS"/>
            </a:endParaRPr>
          </a:p>
        </p:txBody>
      </p:sp>
      <p:sp>
        <p:nvSpPr>
          <p:cNvPr id="5" name="Rechteck 6"/>
          <p:cNvSpPr/>
          <p:nvPr/>
        </p:nvSpPr>
        <p:spPr bwMode="gray">
          <a:xfrm>
            <a:off x="4790233" y="567690"/>
            <a:ext cx="1851660" cy="1851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7200" b="1" dirty="0" smtClean="0">
                <a:latin typeface="Trebuchet MS"/>
                <a:cs typeface="Trebuchet MS"/>
              </a:rPr>
              <a:t>3</a:t>
            </a:r>
            <a:endParaRPr lang="de-DE" sz="7200" b="1" dirty="0">
              <a:latin typeface="Trebuchet MS"/>
              <a:cs typeface="Trebuchet MS"/>
            </a:endParaRPr>
          </a:p>
        </p:txBody>
      </p:sp>
      <p:sp>
        <p:nvSpPr>
          <p:cNvPr id="6" name="Rechteck 9"/>
          <p:cNvSpPr/>
          <p:nvPr/>
        </p:nvSpPr>
        <p:spPr bwMode="gray">
          <a:xfrm>
            <a:off x="6934200" y="2701290"/>
            <a:ext cx="1851660" cy="18516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7200" b="1" dirty="0" smtClean="0">
                <a:latin typeface="Trebuchet MS"/>
                <a:cs typeface="Trebuchet MS"/>
              </a:rPr>
              <a:t>= 6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4815633" y="2697480"/>
            <a:ext cx="1851660" cy="1851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7200" b="1" dirty="0" smtClean="0">
                <a:latin typeface="Trebuchet MS"/>
                <a:cs typeface="Trebuchet MS"/>
              </a:rPr>
              <a:t>+3</a:t>
            </a:r>
            <a:endParaRPr lang="de-DE" sz="7200" b="1" dirty="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0219" y="151302"/>
            <a:ext cx="1633781" cy="28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ElectricCommander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47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7" name="Picture Placeholder 6" descr="ContinuousDelivery.jpg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8" r="-48028"/>
          <a:stretch>
            <a:fillRect/>
          </a:stretch>
        </p:blipFill>
        <p:spPr>
          <a:xfrm>
            <a:off x="-685800" y="1545432"/>
            <a:ext cx="4114800" cy="3024187"/>
          </a:xfrm>
        </p:spPr>
      </p:pic>
      <p:pic>
        <p:nvPicPr>
          <p:cNvPr id="8" name="Picture Placeholder 7" descr="Phoenix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27" r="-51527"/>
          <a:stretch>
            <a:fillRect/>
          </a:stretch>
        </p:blipFill>
        <p:spPr>
          <a:xfrm>
            <a:off x="5791200" y="1545432"/>
            <a:ext cx="4113212" cy="3024187"/>
          </a:xfrm>
        </p:spPr>
      </p:pic>
      <p:pic>
        <p:nvPicPr>
          <p:cNvPr id="9" name="Picture 8" descr="LargeSca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88" y="1545432"/>
            <a:ext cx="2328624" cy="3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hangingFrui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9660"/>
            <a:ext cx="9144000" cy="731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3800" y="4883150"/>
            <a:ext cx="16002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00" dirty="0"/>
              <a:t>Photo ©2007 Derek Ramsey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873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hanging fruits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cannot do everything immediately</a:t>
            </a:r>
          </a:p>
          <a:p>
            <a:endParaRPr lang="en-US" dirty="0" smtClean="0"/>
          </a:p>
          <a:p>
            <a:r>
              <a:rPr lang="en-US" dirty="0" smtClean="0"/>
              <a:t>What is the longest part of your process?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Maybe waiting for somebody approval?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 smtClean="0"/>
              <a:t>Solution: workflow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Focus your energy on the biggest </a:t>
            </a:r>
            <a:r>
              <a:rPr lang="en-US" dirty="0"/>
              <a:t>r</a:t>
            </a:r>
            <a:r>
              <a:rPr lang="en-US" dirty="0" smtClean="0"/>
              <a:t>eward</a:t>
            </a:r>
          </a:p>
          <a:p>
            <a:endParaRPr lang="en-US" dirty="0"/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227567" y="4884896"/>
            <a:ext cx="2895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Electric Cloud Proprietary &amp; Confidential</a:t>
            </a:r>
          </a:p>
        </p:txBody>
      </p:sp>
      <p:pic>
        <p:nvPicPr>
          <p:cNvPr id="4" name="Picture 3" descr="Workflow_Definition_Details_-_Simple_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60" y="228759"/>
            <a:ext cx="2169490" cy="44043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456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terfall_model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250"/>
            <a:ext cx="6731000" cy="504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4933950"/>
            <a:ext cx="2286000" cy="209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00" dirty="0" smtClean="0"/>
              <a:t>©Peter Lemp &amp; Paul Smith</a:t>
            </a:r>
          </a:p>
        </p:txBody>
      </p:sp>
    </p:spTree>
    <p:extLst>
      <p:ext uri="{BB962C8B-B14F-4D97-AF65-F5344CB8AC3E}">
        <p14:creationId xmlns:p14="http://schemas.microsoft.com/office/powerpoint/2010/main" val="2140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"Waterfall" your Agile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You're typically implementing an Agile process</a:t>
            </a:r>
          </a:p>
          <a:p>
            <a:r>
              <a:rPr lang="en-US" dirty="0" smtClean="0"/>
              <a:t>So why use a waterfall process for your Commander implementation</a:t>
            </a:r>
          </a:p>
          <a:p>
            <a:endParaRPr lang="en-US" dirty="0" smtClean="0"/>
          </a:p>
          <a:p>
            <a:r>
              <a:rPr lang="en-US" dirty="0" smtClean="0"/>
              <a:t>Do not over think every detail of your implementation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 by trying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Deliver small chunks</a:t>
            </a:r>
          </a:p>
        </p:txBody>
      </p:sp>
    </p:spTree>
    <p:extLst>
      <p:ext uri="{BB962C8B-B14F-4D97-AF65-F5344CB8AC3E}">
        <p14:creationId xmlns:p14="http://schemas.microsoft.com/office/powerpoint/2010/main" val="70150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Commander is now on the critical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Treat Commander as any other part of your delivery</a:t>
            </a:r>
          </a:p>
          <a:p>
            <a:r>
              <a:rPr lang="en-US" dirty="0" smtClean="0"/>
              <a:t>Don't break your process due to a bad step change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a </a:t>
            </a:r>
            <a:r>
              <a:rPr lang="en-US" dirty="0"/>
              <a:t>d</a:t>
            </a:r>
            <a:r>
              <a:rPr lang="en-US" dirty="0" smtClean="0"/>
              <a:t>evelopment Commander 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projectAsCode (EC-Admin)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plugin versioning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18147</TotalTime>
  <Words>1175</Words>
  <Application>Microsoft Macintosh PowerPoint</Application>
  <PresentationFormat>On-screen Show (16:9)</PresentationFormat>
  <Paragraphs>286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Electric Cloud - Master Template</vt:lpstr>
      <vt:lpstr>Automating Continuous Delivery with ElectricCommander</vt:lpstr>
      <vt:lpstr>Overview</vt:lpstr>
      <vt:lpstr>Introduction Transformative Benefits</vt:lpstr>
      <vt:lpstr>Resources</vt:lpstr>
      <vt:lpstr>PowerPoint Presentation</vt:lpstr>
      <vt:lpstr>Low hanging fruits</vt:lpstr>
      <vt:lpstr>PowerPoint Presentation</vt:lpstr>
      <vt:lpstr>Do Not "Waterfall" your Agile process</vt:lpstr>
      <vt:lpstr>Commander is now on the critical path</vt:lpstr>
      <vt:lpstr>Commander Development Life Cycle</vt:lpstr>
      <vt:lpstr>A picture is worth a thousand words</vt:lpstr>
      <vt:lpstr>Reports</vt:lpstr>
      <vt:lpstr>Properties</vt:lpstr>
      <vt:lpstr>Naming Conventions and Properties</vt:lpstr>
      <vt:lpstr>Test, Test, Test</vt:lpstr>
      <vt:lpstr>Test Implementation</vt:lpstr>
      <vt:lpstr>Think ACLs</vt:lpstr>
      <vt:lpstr>PowerPoint Presentation</vt:lpstr>
      <vt:lpstr>People</vt:lpstr>
      <vt:lpstr>Red is information (or the influence of metric)</vt:lpstr>
      <vt:lpstr>Red is information (2)</vt:lpstr>
      <vt:lpstr>Artifacts</vt:lpstr>
      <vt:lpstr>What's next?</vt:lpstr>
      <vt:lpstr>Additional Help</vt:lpstr>
      <vt:lpstr>Summary </vt:lpstr>
      <vt:lpstr>Q &amp; A</vt:lpstr>
      <vt:lpstr>PowerPoint Presentation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Laurent Rochette</cp:lastModifiedBy>
  <cp:revision>1057</cp:revision>
  <cp:lastPrinted>2014-06-16T15:36:10Z</cp:lastPrinted>
  <dcterms:created xsi:type="dcterms:W3CDTF">2014-05-06T01:14:24Z</dcterms:created>
  <dcterms:modified xsi:type="dcterms:W3CDTF">2014-10-16T05:03:34Z</dcterms:modified>
</cp:coreProperties>
</file>