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6" r:id="rId1"/>
  </p:sldMasterIdLst>
  <p:notesMasterIdLst>
    <p:notesMasterId r:id="rId13"/>
  </p:notesMasterIdLst>
  <p:handoutMasterIdLst>
    <p:handoutMasterId r:id="rId14"/>
  </p:handoutMasterIdLst>
  <p:sldIdLst>
    <p:sldId id="830" r:id="rId2"/>
    <p:sldId id="838" r:id="rId3"/>
    <p:sldId id="829" r:id="rId4"/>
    <p:sldId id="839" r:id="rId5"/>
    <p:sldId id="831" r:id="rId6"/>
    <p:sldId id="832" r:id="rId7"/>
    <p:sldId id="833" r:id="rId8"/>
    <p:sldId id="834" r:id="rId9"/>
    <p:sldId id="835" r:id="rId10"/>
    <p:sldId id="836" r:id="rId11"/>
    <p:sldId id="837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DB"/>
    <a:srgbClr val="00641E"/>
    <a:srgbClr val="FF6319"/>
    <a:srgbClr val="8CC63F"/>
    <a:srgbClr val="CED64B"/>
    <a:srgbClr val="284E36"/>
    <a:srgbClr val="003300"/>
    <a:srgbClr val="000000"/>
    <a:srgbClr val="FDC82F"/>
    <a:srgbClr val="9A9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00" autoAdjust="0"/>
    <p:restoredTop sz="90870" autoAdjust="0"/>
  </p:normalViewPr>
  <p:slideViewPr>
    <p:cSldViewPr snapToGrid="0">
      <p:cViewPr>
        <p:scale>
          <a:sx n="100" d="100"/>
          <a:sy n="100" d="100"/>
        </p:scale>
        <p:origin x="-392" y="-216"/>
      </p:cViewPr>
      <p:guideLst>
        <p:guide orient="horz" pos="33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208" y="248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9219" cy="46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7" tIns="46557" rIns="93117" bIns="46557" numCol="1" anchor="t" anchorCtr="0" compatLnSpc="1">
            <a:prstTxWarp prst="textNoShape">
              <a:avLst/>
            </a:prstTxWarp>
          </a:bodyPr>
          <a:lstStyle>
            <a:lvl1pPr defTabSz="931670">
              <a:defRPr sz="13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1"/>
            <a:ext cx="3036037" cy="46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7" tIns="46557" rIns="93117" bIns="46557" numCol="1" anchor="t" anchorCtr="0" compatLnSpc="1">
            <a:prstTxWarp prst="textNoShape">
              <a:avLst/>
            </a:prstTxWarp>
          </a:bodyPr>
          <a:lstStyle>
            <a:lvl1pPr algn="r" defTabSz="931670">
              <a:defRPr sz="13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6069FCFE-9E9C-4209-8C85-16D4AEBAD2E4}" type="datetime1">
              <a:rPr lang="en-US"/>
              <a:pPr>
                <a:defRPr/>
              </a:pPr>
              <a:t>10/20/14</a:t>
            </a:fld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037"/>
            <a:ext cx="3039219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7" tIns="46557" rIns="93117" bIns="46557" numCol="1" anchor="b" anchorCtr="0" compatLnSpc="1">
            <a:prstTxWarp prst="textNoShape">
              <a:avLst/>
            </a:prstTxWarp>
          </a:bodyPr>
          <a:lstStyle>
            <a:lvl1pPr defTabSz="931670">
              <a:defRPr sz="13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829037"/>
            <a:ext cx="3036037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7" tIns="46557" rIns="93117" bIns="46557" numCol="1" anchor="b" anchorCtr="0" compatLnSpc="1">
            <a:prstTxWarp prst="textNoShape">
              <a:avLst/>
            </a:prstTxWarp>
          </a:bodyPr>
          <a:lstStyle>
            <a:lvl1pPr algn="r" defTabSz="931670">
              <a:defRPr sz="13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33737902-5F8D-4956-B982-DD04C2E96C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3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9219" cy="46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7" tIns="46557" rIns="93117" bIns="46557" numCol="1" anchor="t" anchorCtr="0" compatLnSpc="1">
            <a:prstTxWarp prst="textNoShape">
              <a:avLst/>
            </a:prstTxWarp>
          </a:bodyPr>
          <a:lstStyle>
            <a:lvl1pPr defTabSz="931670">
              <a:defRPr sz="13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1"/>
            <a:ext cx="3036037" cy="46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7" tIns="46557" rIns="93117" bIns="46557" numCol="1" anchor="t" anchorCtr="0" compatLnSpc="1">
            <a:prstTxWarp prst="textNoShape">
              <a:avLst/>
            </a:prstTxWarp>
          </a:bodyPr>
          <a:lstStyle>
            <a:lvl1pPr algn="r" defTabSz="931670">
              <a:defRPr sz="13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621A6E18-C58C-4FEA-AE86-2C32396B0AC7}" type="datetime1">
              <a:rPr lang="en-US"/>
              <a:pPr>
                <a:defRPr/>
              </a:pPr>
              <a:t>10/20/14</a:t>
            </a:fld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5325"/>
            <a:ext cx="4649787" cy="3487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416108"/>
            <a:ext cx="5607684" cy="418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7" tIns="46557" rIns="93117" bIns="46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037"/>
            <a:ext cx="3039219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7" tIns="46557" rIns="93117" bIns="46557" numCol="1" anchor="b" anchorCtr="0" compatLnSpc="1">
            <a:prstTxWarp prst="textNoShape">
              <a:avLst/>
            </a:prstTxWarp>
          </a:bodyPr>
          <a:lstStyle>
            <a:lvl1pPr defTabSz="931670">
              <a:defRPr sz="13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829037"/>
            <a:ext cx="3036037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7" tIns="46557" rIns="93117" bIns="46557" numCol="1" anchor="b" anchorCtr="0" compatLnSpc="1">
            <a:prstTxWarp prst="textNoShape">
              <a:avLst/>
            </a:prstTxWarp>
          </a:bodyPr>
          <a:lstStyle>
            <a:lvl1pPr algn="r" defTabSz="931670">
              <a:defRPr sz="13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82D1007-CBDF-4655-97A5-43856F1C2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85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Times New Roman" pitchFamily="-105" charset="0"/>
        <a:ea typeface="MS PGothic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Times New Roman" pitchFamily="-105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Times New Roman" pitchFamily="-105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Times New Roman" pitchFamily="-105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Times New Roman" pitchFamily="-105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C9D71-34FC-496B-9BE2-9B3EE68E3FE4}" type="slidenum">
              <a:rPr lang="en-US" smtClean="0">
                <a:ea typeface="MS PGothic" pitchFamily="34" charset="-128"/>
              </a:rPr>
              <a:pPr/>
              <a:t>1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2768855" y="8609662"/>
            <a:ext cx="3036037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17" tIns="46557" rIns="93117" bIns="46557" anchor="b"/>
          <a:lstStyle/>
          <a:p>
            <a:pPr algn="r" defTabSz="931670"/>
            <a:endParaRPr lang="en-US" sz="1300" b="0">
              <a:latin typeface="Arial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52963" cy="3489325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D1007-CBDF-4655-97A5-43856F1C21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D1007-CBDF-4655-97A5-43856F1C21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D1007-CBDF-4655-97A5-43856F1C21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D1007-CBDF-4655-97A5-43856F1C213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D1007-CBDF-4655-97A5-43856F1C213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D1007-CBDF-4655-97A5-43856F1C213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D1007-CBDF-4655-97A5-43856F1C213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D1007-CBDF-4655-97A5-43856F1C213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title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H_3CP_rgb_0412_pp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28600"/>
            <a:ext cx="2974975" cy="100012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150" y="1828800"/>
            <a:ext cx="8172450" cy="1143000"/>
          </a:xfrm>
        </p:spPr>
        <p:txBody>
          <a:bodyPr/>
          <a:lstStyle>
            <a:lvl1pPr>
              <a:defRPr sz="2400">
                <a:solidFill>
                  <a:srgbClr val="00853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675" y="644525"/>
            <a:ext cx="1685925" cy="609600"/>
          </a:xfrm>
        </p:spPr>
        <p:txBody>
          <a:bodyPr/>
          <a:lstStyle>
            <a:lvl1pPr>
              <a:defRPr sz="1200">
                <a:solidFill>
                  <a:srgbClr val="00853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62510-4F6C-420C-88CF-C831D91058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3988"/>
            <a:ext cx="2095500" cy="525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3988"/>
            <a:ext cx="6134100" cy="525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62510-4F6C-420C-88CF-C831D91058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82000" cy="61277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615113"/>
            <a:ext cx="457200" cy="2428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88FAF-C7CA-4C0E-B0E1-AC215E4132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62510-4F6C-420C-88CF-C831D91058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82000" cy="61277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B8C2F-9DCC-4E01-964E-C986BB8795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62510-4F6C-420C-88CF-C831D91058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4029B-3B42-43F0-8EA4-9B831E93CA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62510-4F6C-420C-88CF-C831D91058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62510-4F6C-420C-88CF-C831D91058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62510-4F6C-420C-88CF-C831D91058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header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5588" cy="54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3820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41400"/>
            <a:ext cx="815340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9213"/>
            <a:ext cx="28956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15113"/>
            <a:ext cx="4572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pPr>
              <a:defRPr/>
            </a:pPr>
            <a:fld id="{0A362510-4F6C-420C-88CF-C831D91058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8" descr="H_3CP_rgb_0412_ppt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267694" y="6330446"/>
            <a:ext cx="1800431" cy="5869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51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800100" indent="-1651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-"/>
        <a:defRPr>
          <a:solidFill>
            <a:schemeClr val="tx1"/>
          </a:solidFill>
          <a:latin typeface="+mn-lt"/>
          <a:ea typeface="+mn-ea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4pPr>
      <a:lvl5pPr marL="1600200" indent="-1651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▪"/>
        <a:defRPr sz="1200">
          <a:solidFill>
            <a:schemeClr val="tx1"/>
          </a:solidFill>
          <a:latin typeface="+mn-lt"/>
          <a:ea typeface="+mn-ea"/>
        </a:defRPr>
      </a:lvl5pPr>
      <a:lvl6pPr marL="2057400" indent="-1651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6pPr>
      <a:lvl7pPr marL="2514600" indent="-1651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7pPr>
      <a:lvl8pPr marL="2971800" indent="-1651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8pPr>
      <a:lvl9pPr marL="3429000" indent="-1651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318900" y="2405375"/>
            <a:ext cx="6705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dirty="0" err="1"/>
              <a:t>DevOps</a:t>
            </a:r>
            <a:r>
              <a:rPr lang="en-US" sz="3200" dirty="0"/>
              <a:t> in the Telco Enterprise</a:t>
            </a:r>
            <a:endParaRPr lang="en-US" sz="3200" i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59133" y="2963476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788FAF-C7CA-4C0E-B0E1-AC215E41329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Legacy automation still in use for legacy applications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New and emerging tools are automated in less time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Challenge of changes to build, install, deploy process during prototype stage are not as disruptive.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5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788FAF-C7CA-4C0E-B0E1-AC215E41329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New platforms to deploy new applications.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Automated testing as part of Workflow and as Project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Continued pressure to lower cycle times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Capture failures and automate failure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5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CenturyLink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Telecommunications company from the merger of </a:t>
            </a:r>
            <a:r>
              <a:rPr lang="en-US" dirty="0" err="1" smtClean="0"/>
              <a:t>USWest</a:t>
            </a:r>
            <a:r>
              <a:rPr lang="en-US" dirty="0"/>
              <a:t>,</a:t>
            </a:r>
            <a:r>
              <a:rPr lang="en-US" dirty="0" smtClean="0"/>
              <a:t> Embarq, and CenturyTel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32 States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+47,000 Employees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788FAF-C7CA-4C0E-B0E1-AC215E41329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8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788FAF-C7CA-4C0E-B0E1-AC215E41329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Several million lines of Java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Existing build, install, deployment automation is Java specific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Originally built in 2006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Feature sprawl added as layers not integrated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&amp;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6.5 to 12.5 hours/15 to 45 minutes for build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3 to 12 hours/45 minutes to 2 hours for install &amp; deploy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80 to 120 builds/800 to 1200 builds per month</a:t>
            </a:r>
          </a:p>
          <a:p>
            <a:pPr marL="0" indent="0">
              <a:lnSpc>
                <a:spcPct val="2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788FAF-C7CA-4C0E-B0E1-AC215E41329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8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788FAF-C7CA-4C0E-B0E1-AC215E41329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Automate build/install/deploy of new languages and technologies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Decrease time required to complete pushes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Integrate new technologies quickly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Maintain existing functionality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9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788FAF-C7CA-4C0E-B0E1-AC215E41329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Some functionality must not break (911)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No differentiation between types of applications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Regulatory exposure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Prototypes may not mature into production applications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Adding new technology to existing automation would sacrifice benefits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9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788FAF-C7CA-4C0E-B0E1-AC215E41329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Content Placeholder 4" descr="Screen Shot 2014-10-12 at 11.22.2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96" r="-16696"/>
          <a:stretch>
            <a:fillRect/>
          </a:stretch>
        </p:blipFill>
        <p:spPr>
          <a:xfrm>
            <a:off x="920113" y="987798"/>
            <a:ext cx="6806961" cy="4122565"/>
          </a:xfrm>
        </p:spPr>
      </p:pic>
      <p:sp>
        <p:nvSpPr>
          <p:cNvPr id="6" name="TextBox 5"/>
          <p:cNvSpPr txBox="1"/>
          <p:nvPr/>
        </p:nvSpPr>
        <p:spPr>
          <a:xfrm>
            <a:off x="1673604" y="5519636"/>
            <a:ext cx="5305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Workflows are used to create order of events for any code base for any runtime environment on any OS.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7375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788FAF-C7CA-4C0E-B0E1-AC215E41329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/>
              <a:t>E</a:t>
            </a:r>
            <a:r>
              <a:rPr lang="en-US" dirty="0" smtClean="0"/>
              <a:t>rror capture and handling can be added native to the technology and added to the workflow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Trigger, polling, and timer based action initiation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Built-in capability to notify on status of job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Run in Parallel 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Push of all components dropped from &gt;6 hours to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5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788FAF-C7CA-4C0E-B0E1-AC215E41329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Lab and Production ownership differences can be managed</a:t>
            </a:r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Integration with Rally &amp; </a:t>
            </a:r>
            <a:r>
              <a:rPr lang="en-US" dirty="0" err="1" smtClean="0"/>
              <a:t>Bugzilla</a:t>
            </a:r>
            <a:r>
              <a:rPr lang="en-US" dirty="0" smtClean="0"/>
              <a:t> allow for reports on what is in an push or release</a:t>
            </a:r>
          </a:p>
        </p:txBody>
      </p:sp>
    </p:spTree>
    <p:extLst>
      <p:ext uri="{BB962C8B-B14F-4D97-AF65-F5344CB8AC3E}">
        <p14:creationId xmlns:p14="http://schemas.microsoft.com/office/powerpoint/2010/main" val="327375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er_uploaded_CL_template3_0812[1]">
  <a:themeElements>
    <a:clrScheme name="CL_template3c 13">
      <a:dk1>
        <a:srgbClr val="000000"/>
      </a:dk1>
      <a:lt1>
        <a:srgbClr val="FFFFFF"/>
      </a:lt1>
      <a:dk2>
        <a:srgbClr val="00853F"/>
      </a:dk2>
      <a:lt2>
        <a:srgbClr val="808080"/>
      </a:lt2>
      <a:accent1>
        <a:srgbClr val="8CC63F"/>
      </a:accent1>
      <a:accent2>
        <a:srgbClr val="00853F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7838"/>
      </a:accent6>
      <a:hlink>
        <a:srgbClr val="274D36"/>
      </a:hlink>
      <a:folHlink>
        <a:srgbClr val="CCDA00"/>
      </a:folHlink>
    </a:clrScheme>
    <a:fontScheme name="CL_template3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CL_template3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3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3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3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3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3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3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3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3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3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3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3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3c 13">
        <a:dk1>
          <a:srgbClr val="000000"/>
        </a:dk1>
        <a:lt1>
          <a:srgbClr val="FFFFFF"/>
        </a:lt1>
        <a:dk2>
          <a:srgbClr val="00853F"/>
        </a:dk2>
        <a:lt2>
          <a:srgbClr val="808080"/>
        </a:lt2>
        <a:accent1>
          <a:srgbClr val="8CC63F"/>
        </a:accent1>
        <a:accent2>
          <a:srgbClr val="00853F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7838"/>
        </a:accent6>
        <a:hlink>
          <a:srgbClr val="274D36"/>
        </a:hlink>
        <a:folHlink>
          <a:srgbClr val="CCD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CenturyLink Theme</Template>
  <TotalTime>54625</TotalTime>
  <Words>329</Words>
  <Application>Microsoft Macintosh PowerPoint</Application>
  <PresentationFormat>On-screen Show (4:3)</PresentationFormat>
  <Paragraphs>64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user_uploaded_CL_template3_0812[1]</vt:lpstr>
      <vt:lpstr>PowerPoint Presentation</vt:lpstr>
      <vt:lpstr>CenturyLink</vt:lpstr>
      <vt:lpstr>Starting State</vt:lpstr>
      <vt:lpstr>Before &amp; After</vt:lpstr>
      <vt:lpstr>Needs</vt:lpstr>
      <vt:lpstr>Challenges</vt:lpstr>
      <vt:lpstr>Solution</vt:lpstr>
      <vt:lpstr>Solution</vt:lpstr>
      <vt:lpstr>Solution</vt:lpstr>
      <vt:lpstr>Features</vt:lpstr>
      <vt:lpstr>The Future</vt:lpstr>
    </vt:vector>
  </TitlesOfParts>
  <Company>CenturyTel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CenturyTel</dc:creator>
  <cp:lastModifiedBy>Dom Faraone</cp:lastModifiedBy>
  <cp:revision>2348</cp:revision>
  <cp:lastPrinted>2014-06-18T15:41:09Z</cp:lastPrinted>
  <dcterms:created xsi:type="dcterms:W3CDTF">2009-05-30T12:05:18Z</dcterms:created>
  <dcterms:modified xsi:type="dcterms:W3CDTF">2014-10-20T19:21:09Z</dcterms:modified>
</cp:coreProperties>
</file>