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8"/>
  </p:notesMasterIdLst>
  <p:handoutMasterIdLst>
    <p:handoutMasterId r:id="rId39"/>
  </p:handoutMasterIdLst>
  <p:sldIdLst>
    <p:sldId id="284" r:id="rId3"/>
    <p:sldId id="652" r:id="rId4"/>
    <p:sldId id="569" r:id="rId5"/>
    <p:sldId id="654" r:id="rId6"/>
    <p:sldId id="575" r:id="rId7"/>
    <p:sldId id="576" r:id="rId8"/>
    <p:sldId id="656" r:id="rId9"/>
    <p:sldId id="584" r:id="rId10"/>
    <p:sldId id="660" r:id="rId11"/>
    <p:sldId id="587" r:id="rId12"/>
    <p:sldId id="580" r:id="rId13"/>
    <p:sldId id="601" r:id="rId14"/>
    <p:sldId id="658" r:id="rId15"/>
    <p:sldId id="590" r:id="rId16"/>
    <p:sldId id="659" r:id="rId17"/>
    <p:sldId id="610" r:id="rId18"/>
    <p:sldId id="614" r:id="rId19"/>
    <p:sldId id="561" r:id="rId20"/>
    <p:sldId id="611" r:id="rId21"/>
    <p:sldId id="618" r:id="rId22"/>
    <p:sldId id="619" r:id="rId23"/>
    <p:sldId id="621" r:id="rId24"/>
    <p:sldId id="622" r:id="rId25"/>
    <p:sldId id="624" r:id="rId26"/>
    <p:sldId id="638" r:id="rId27"/>
    <p:sldId id="655" r:id="rId28"/>
    <p:sldId id="629" r:id="rId29"/>
    <p:sldId id="567" r:id="rId30"/>
    <p:sldId id="635" r:id="rId31"/>
    <p:sldId id="644" r:id="rId32"/>
    <p:sldId id="653" r:id="rId33"/>
    <p:sldId id="630" r:id="rId34"/>
    <p:sldId id="562" r:id="rId35"/>
    <p:sldId id="657" r:id="rId36"/>
    <p:sldId id="631" r:id="rId37"/>
  </p:sldIdLst>
  <p:sldSz cx="12192000" cy="6858000"/>
  <p:notesSz cx="7010400" cy="92964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 xmlns:p15="http://schemas.microsoft.com/office/powerpoint/2012/main">
        <p15:guide id="1" orient="horz" pos="392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211"/>
    <a:srgbClr val="005595"/>
    <a:srgbClr val="FFFF00"/>
    <a:srgbClr val="F4C563"/>
    <a:srgbClr val="B5D1EE"/>
    <a:srgbClr val="D7E1E3"/>
    <a:srgbClr val="A3BA82"/>
    <a:srgbClr val="FBB686"/>
    <a:srgbClr val="F7D48D"/>
    <a:srgbClr val="FBE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2" autoAdjust="0"/>
    <p:restoredTop sz="70744" autoAdjust="0"/>
  </p:normalViewPr>
  <p:slideViewPr>
    <p:cSldViewPr>
      <p:cViewPr>
        <p:scale>
          <a:sx n="70" d="100"/>
          <a:sy n="70" d="100"/>
        </p:scale>
        <p:origin x="-1568" y="-200"/>
      </p:cViewPr>
      <p:guideLst>
        <p:guide orient="horz" pos="392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storm\AppData\Local\Microsoft\Windows\Temporary%20Internet%20Files\Content.Outlook\25A7YE6K\BAP%20Testing%20Project%20Metrics%20-%20Simon%2020140210%20(historical%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storm\AppData\Local\Microsoft\Windows\Temporary%20Internet%20Files\Content.Outlook\25A7YE6K\Dashboard%20v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storm\AppData\Local\Microsoft\Windows\Temporary%20Internet%20Files\Content.Outlook\25A7YE6K\Dashboard%20v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Issues</a:t>
            </a:r>
          </a:p>
        </c:rich>
      </c:tx>
      <c:layout>
        <c:manualLayout>
          <c:xMode val="edge"/>
          <c:yMode val="edge"/>
          <c:x val="0.396672305095116"/>
          <c:y val="0.0402262727844123"/>
        </c:manualLayout>
      </c:layout>
      <c:overlay val="1"/>
    </c:title>
    <c:autoTitleDeleted val="0"/>
    <c:plotArea>
      <c:layout>
        <c:manualLayout>
          <c:layoutTarget val="inner"/>
          <c:xMode val="edge"/>
          <c:yMode val="edge"/>
          <c:x val="0.0528265679546526"/>
          <c:y val="0.125750890049635"/>
          <c:w val="0.807762004771705"/>
          <c:h val="0.690698006808559"/>
        </c:manualLayout>
      </c:layout>
      <c:lineChart>
        <c:grouping val="standard"/>
        <c:varyColors val="0"/>
        <c:ser>
          <c:idx val="0"/>
          <c:order val="0"/>
          <c:tx>
            <c:strRef>
              <c:f>'Issues Raw Data'!$B$1</c:f>
              <c:strCache>
                <c:ptCount val="1"/>
                <c:pt idx="0">
                  <c:v>Issues</c:v>
                </c:pt>
              </c:strCache>
            </c:strRef>
          </c:tx>
          <c:cat>
            <c:numRef>
              <c:f>'Issues Raw Data'!$A$2:$A$19</c:f>
              <c:numCache>
                <c:formatCode>m/d/yyyy</c:formatCode>
                <c:ptCount val="18"/>
                <c:pt idx="0">
                  <c:v>41260.0</c:v>
                </c:pt>
                <c:pt idx="1">
                  <c:v>41652.0</c:v>
                </c:pt>
                <c:pt idx="2">
                  <c:v>41659.0</c:v>
                </c:pt>
                <c:pt idx="3">
                  <c:v>41666.0</c:v>
                </c:pt>
                <c:pt idx="4">
                  <c:v>41673.0</c:v>
                </c:pt>
                <c:pt idx="5">
                  <c:v>41680.0</c:v>
                </c:pt>
                <c:pt idx="6">
                  <c:v>41687.0</c:v>
                </c:pt>
                <c:pt idx="7">
                  <c:v>41694.0</c:v>
                </c:pt>
                <c:pt idx="8">
                  <c:v>41701.0</c:v>
                </c:pt>
                <c:pt idx="9">
                  <c:v>41708.0</c:v>
                </c:pt>
                <c:pt idx="10">
                  <c:v>41715.0</c:v>
                </c:pt>
                <c:pt idx="11">
                  <c:v>41722.0</c:v>
                </c:pt>
                <c:pt idx="12">
                  <c:v>41729.0</c:v>
                </c:pt>
                <c:pt idx="13">
                  <c:v>41736.0</c:v>
                </c:pt>
                <c:pt idx="14">
                  <c:v>41743.0</c:v>
                </c:pt>
                <c:pt idx="15">
                  <c:v>41750.0</c:v>
                </c:pt>
                <c:pt idx="16">
                  <c:v>41757.0</c:v>
                </c:pt>
                <c:pt idx="17">
                  <c:v>41764.0</c:v>
                </c:pt>
              </c:numCache>
            </c:numRef>
          </c:cat>
          <c:val>
            <c:numRef>
              <c:f>'Issues Raw Data'!$B$2:$B$19</c:f>
              <c:numCache>
                <c:formatCode>General</c:formatCode>
                <c:ptCount val="18"/>
                <c:pt idx="0">
                  <c:v>16548.0</c:v>
                </c:pt>
                <c:pt idx="1">
                  <c:v>3542.0</c:v>
                </c:pt>
                <c:pt idx="2">
                  <c:v>3576.0</c:v>
                </c:pt>
                <c:pt idx="3">
                  <c:v>3572.0</c:v>
                </c:pt>
                <c:pt idx="4">
                  <c:v>3572.0</c:v>
                </c:pt>
              </c:numCache>
            </c:numRef>
          </c:val>
          <c:smooth val="0"/>
        </c:ser>
        <c:ser>
          <c:idx val="1"/>
          <c:order val="1"/>
          <c:tx>
            <c:strRef>
              <c:f>'Issues Raw Data'!$C$1</c:f>
              <c:strCache>
                <c:ptCount val="1"/>
                <c:pt idx="0">
                  <c:v>Issues - Blocker</c:v>
                </c:pt>
              </c:strCache>
            </c:strRef>
          </c:tx>
          <c:cat>
            <c:numRef>
              <c:f>'Issues Raw Data'!$A$2:$A$19</c:f>
              <c:numCache>
                <c:formatCode>m/d/yyyy</c:formatCode>
                <c:ptCount val="18"/>
                <c:pt idx="0">
                  <c:v>41260.0</c:v>
                </c:pt>
                <c:pt idx="1">
                  <c:v>41652.0</c:v>
                </c:pt>
                <c:pt idx="2">
                  <c:v>41659.0</c:v>
                </c:pt>
                <c:pt idx="3">
                  <c:v>41666.0</c:v>
                </c:pt>
                <c:pt idx="4">
                  <c:v>41673.0</c:v>
                </c:pt>
                <c:pt idx="5">
                  <c:v>41680.0</c:v>
                </c:pt>
                <c:pt idx="6">
                  <c:v>41687.0</c:v>
                </c:pt>
                <c:pt idx="7">
                  <c:v>41694.0</c:v>
                </c:pt>
                <c:pt idx="8">
                  <c:v>41701.0</c:v>
                </c:pt>
                <c:pt idx="9">
                  <c:v>41708.0</c:v>
                </c:pt>
                <c:pt idx="10">
                  <c:v>41715.0</c:v>
                </c:pt>
                <c:pt idx="11">
                  <c:v>41722.0</c:v>
                </c:pt>
                <c:pt idx="12">
                  <c:v>41729.0</c:v>
                </c:pt>
                <c:pt idx="13">
                  <c:v>41736.0</c:v>
                </c:pt>
                <c:pt idx="14">
                  <c:v>41743.0</c:v>
                </c:pt>
                <c:pt idx="15">
                  <c:v>41750.0</c:v>
                </c:pt>
                <c:pt idx="16">
                  <c:v>41757.0</c:v>
                </c:pt>
                <c:pt idx="17">
                  <c:v>41764.0</c:v>
                </c:pt>
              </c:numCache>
            </c:numRef>
          </c:cat>
          <c:val>
            <c:numRef>
              <c:f>'Issues Raw Data'!$C$2:$C$19</c:f>
              <c:numCache>
                <c:formatCode>General</c:formatCode>
                <c:ptCount val="18"/>
                <c:pt idx="0">
                  <c:v>0.0</c:v>
                </c:pt>
                <c:pt idx="1">
                  <c:v>0.0</c:v>
                </c:pt>
                <c:pt idx="2">
                  <c:v>0.0</c:v>
                </c:pt>
                <c:pt idx="3">
                  <c:v>0.0</c:v>
                </c:pt>
                <c:pt idx="4">
                  <c:v>0.0</c:v>
                </c:pt>
              </c:numCache>
            </c:numRef>
          </c:val>
          <c:smooth val="0"/>
        </c:ser>
        <c:ser>
          <c:idx val="2"/>
          <c:order val="2"/>
          <c:tx>
            <c:strRef>
              <c:f>'Issues Raw Data'!$D$1</c:f>
              <c:strCache>
                <c:ptCount val="1"/>
                <c:pt idx="0">
                  <c:v>Issues - Critical</c:v>
                </c:pt>
              </c:strCache>
            </c:strRef>
          </c:tx>
          <c:cat>
            <c:numRef>
              <c:f>'Issues Raw Data'!$A$2:$A$19</c:f>
              <c:numCache>
                <c:formatCode>m/d/yyyy</c:formatCode>
                <c:ptCount val="18"/>
                <c:pt idx="0">
                  <c:v>41260.0</c:v>
                </c:pt>
                <c:pt idx="1">
                  <c:v>41652.0</c:v>
                </c:pt>
                <c:pt idx="2">
                  <c:v>41659.0</c:v>
                </c:pt>
                <c:pt idx="3">
                  <c:v>41666.0</c:v>
                </c:pt>
                <c:pt idx="4">
                  <c:v>41673.0</c:v>
                </c:pt>
                <c:pt idx="5">
                  <c:v>41680.0</c:v>
                </c:pt>
                <c:pt idx="6">
                  <c:v>41687.0</c:v>
                </c:pt>
                <c:pt idx="7">
                  <c:v>41694.0</c:v>
                </c:pt>
                <c:pt idx="8">
                  <c:v>41701.0</c:v>
                </c:pt>
                <c:pt idx="9">
                  <c:v>41708.0</c:v>
                </c:pt>
                <c:pt idx="10">
                  <c:v>41715.0</c:v>
                </c:pt>
                <c:pt idx="11">
                  <c:v>41722.0</c:v>
                </c:pt>
                <c:pt idx="12">
                  <c:v>41729.0</c:v>
                </c:pt>
                <c:pt idx="13">
                  <c:v>41736.0</c:v>
                </c:pt>
                <c:pt idx="14">
                  <c:v>41743.0</c:v>
                </c:pt>
                <c:pt idx="15">
                  <c:v>41750.0</c:v>
                </c:pt>
                <c:pt idx="16">
                  <c:v>41757.0</c:v>
                </c:pt>
                <c:pt idx="17">
                  <c:v>41764.0</c:v>
                </c:pt>
              </c:numCache>
            </c:numRef>
          </c:cat>
          <c:val>
            <c:numRef>
              <c:f>'Issues Raw Data'!$D$2:$D$19</c:f>
              <c:numCache>
                <c:formatCode>General</c:formatCode>
                <c:ptCount val="18"/>
                <c:pt idx="0">
                  <c:v>263.0</c:v>
                </c:pt>
                <c:pt idx="1">
                  <c:v>435.0</c:v>
                </c:pt>
                <c:pt idx="2">
                  <c:v>434.0</c:v>
                </c:pt>
                <c:pt idx="3">
                  <c:v>426.0</c:v>
                </c:pt>
                <c:pt idx="4">
                  <c:v>427.0</c:v>
                </c:pt>
              </c:numCache>
            </c:numRef>
          </c:val>
          <c:smooth val="0"/>
        </c:ser>
        <c:ser>
          <c:idx val="3"/>
          <c:order val="3"/>
          <c:tx>
            <c:strRef>
              <c:f>'Issues Raw Data'!$E$1</c:f>
              <c:strCache>
                <c:ptCount val="1"/>
                <c:pt idx="0">
                  <c:v>Issues - Major</c:v>
                </c:pt>
              </c:strCache>
            </c:strRef>
          </c:tx>
          <c:cat>
            <c:numRef>
              <c:f>'Issues Raw Data'!$A$2:$A$19</c:f>
              <c:numCache>
                <c:formatCode>m/d/yyyy</c:formatCode>
                <c:ptCount val="18"/>
                <c:pt idx="0">
                  <c:v>41260.0</c:v>
                </c:pt>
                <c:pt idx="1">
                  <c:v>41652.0</c:v>
                </c:pt>
                <c:pt idx="2">
                  <c:v>41659.0</c:v>
                </c:pt>
                <c:pt idx="3">
                  <c:v>41666.0</c:v>
                </c:pt>
                <c:pt idx="4">
                  <c:v>41673.0</c:v>
                </c:pt>
                <c:pt idx="5">
                  <c:v>41680.0</c:v>
                </c:pt>
                <c:pt idx="6">
                  <c:v>41687.0</c:v>
                </c:pt>
                <c:pt idx="7">
                  <c:v>41694.0</c:v>
                </c:pt>
                <c:pt idx="8">
                  <c:v>41701.0</c:v>
                </c:pt>
                <c:pt idx="9">
                  <c:v>41708.0</c:v>
                </c:pt>
                <c:pt idx="10">
                  <c:v>41715.0</c:v>
                </c:pt>
                <c:pt idx="11">
                  <c:v>41722.0</c:v>
                </c:pt>
                <c:pt idx="12">
                  <c:v>41729.0</c:v>
                </c:pt>
                <c:pt idx="13">
                  <c:v>41736.0</c:v>
                </c:pt>
                <c:pt idx="14">
                  <c:v>41743.0</c:v>
                </c:pt>
                <c:pt idx="15">
                  <c:v>41750.0</c:v>
                </c:pt>
                <c:pt idx="16">
                  <c:v>41757.0</c:v>
                </c:pt>
                <c:pt idx="17">
                  <c:v>41764.0</c:v>
                </c:pt>
              </c:numCache>
            </c:numRef>
          </c:cat>
          <c:val>
            <c:numRef>
              <c:f>'Issues Raw Data'!$E$2:$E$19</c:f>
              <c:numCache>
                <c:formatCode>General</c:formatCode>
                <c:ptCount val="18"/>
                <c:pt idx="0">
                  <c:v>6702.0</c:v>
                </c:pt>
                <c:pt idx="1">
                  <c:v>2091.0</c:v>
                </c:pt>
                <c:pt idx="2">
                  <c:v>2122.0</c:v>
                </c:pt>
                <c:pt idx="3">
                  <c:v>2131.0</c:v>
                </c:pt>
                <c:pt idx="4">
                  <c:v>2131.0</c:v>
                </c:pt>
              </c:numCache>
            </c:numRef>
          </c:val>
          <c:smooth val="0"/>
        </c:ser>
        <c:ser>
          <c:idx val="4"/>
          <c:order val="4"/>
          <c:tx>
            <c:strRef>
              <c:f>'Issues Raw Data'!$F$1</c:f>
              <c:strCache>
                <c:ptCount val="1"/>
                <c:pt idx="0">
                  <c:v>Issues - Minor</c:v>
                </c:pt>
              </c:strCache>
            </c:strRef>
          </c:tx>
          <c:cat>
            <c:numRef>
              <c:f>'Issues Raw Data'!$A$2:$A$19</c:f>
              <c:numCache>
                <c:formatCode>m/d/yyyy</c:formatCode>
                <c:ptCount val="18"/>
                <c:pt idx="0">
                  <c:v>41260.0</c:v>
                </c:pt>
                <c:pt idx="1">
                  <c:v>41652.0</c:v>
                </c:pt>
                <c:pt idx="2">
                  <c:v>41659.0</c:v>
                </c:pt>
                <c:pt idx="3">
                  <c:v>41666.0</c:v>
                </c:pt>
                <c:pt idx="4">
                  <c:v>41673.0</c:v>
                </c:pt>
                <c:pt idx="5">
                  <c:v>41680.0</c:v>
                </c:pt>
                <c:pt idx="6">
                  <c:v>41687.0</c:v>
                </c:pt>
                <c:pt idx="7">
                  <c:v>41694.0</c:v>
                </c:pt>
                <c:pt idx="8">
                  <c:v>41701.0</c:v>
                </c:pt>
                <c:pt idx="9">
                  <c:v>41708.0</c:v>
                </c:pt>
                <c:pt idx="10">
                  <c:v>41715.0</c:v>
                </c:pt>
                <c:pt idx="11">
                  <c:v>41722.0</c:v>
                </c:pt>
                <c:pt idx="12">
                  <c:v>41729.0</c:v>
                </c:pt>
                <c:pt idx="13">
                  <c:v>41736.0</c:v>
                </c:pt>
                <c:pt idx="14">
                  <c:v>41743.0</c:v>
                </c:pt>
                <c:pt idx="15">
                  <c:v>41750.0</c:v>
                </c:pt>
                <c:pt idx="16">
                  <c:v>41757.0</c:v>
                </c:pt>
                <c:pt idx="17">
                  <c:v>41764.0</c:v>
                </c:pt>
              </c:numCache>
            </c:numRef>
          </c:cat>
          <c:val>
            <c:numRef>
              <c:f>'Issues Raw Data'!$F$2:$F$19</c:f>
              <c:numCache>
                <c:formatCode>General</c:formatCode>
                <c:ptCount val="18"/>
                <c:pt idx="0">
                  <c:v>8953.0</c:v>
                </c:pt>
                <c:pt idx="1">
                  <c:v>744.0</c:v>
                </c:pt>
                <c:pt idx="2">
                  <c:v>749.0</c:v>
                </c:pt>
                <c:pt idx="3">
                  <c:v>746.0</c:v>
                </c:pt>
                <c:pt idx="4">
                  <c:v>746.0</c:v>
                </c:pt>
              </c:numCache>
            </c:numRef>
          </c:val>
          <c:smooth val="0"/>
        </c:ser>
        <c:ser>
          <c:idx val="5"/>
          <c:order val="5"/>
          <c:tx>
            <c:strRef>
              <c:f>'Issues Raw Data'!$G$1</c:f>
              <c:strCache>
                <c:ptCount val="1"/>
                <c:pt idx="0">
                  <c:v>Issues - Info</c:v>
                </c:pt>
              </c:strCache>
            </c:strRef>
          </c:tx>
          <c:cat>
            <c:numRef>
              <c:f>'Issues Raw Data'!$A$2:$A$19</c:f>
              <c:numCache>
                <c:formatCode>m/d/yyyy</c:formatCode>
                <c:ptCount val="18"/>
                <c:pt idx="0">
                  <c:v>41260.0</c:v>
                </c:pt>
                <c:pt idx="1">
                  <c:v>41652.0</c:v>
                </c:pt>
                <c:pt idx="2">
                  <c:v>41659.0</c:v>
                </c:pt>
                <c:pt idx="3">
                  <c:v>41666.0</c:v>
                </c:pt>
                <c:pt idx="4">
                  <c:v>41673.0</c:v>
                </c:pt>
                <c:pt idx="5">
                  <c:v>41680.0</c:v>
                </c:pt>
                <c:pt idx="6">
                  <c:v>41687.0</c:v>
                </c:pt>
                <c:pt idx="7">
                  <c:v>41694.0</c:v>
                </c:pt>
                <c:pt idx="8">
                  <c:v>41701.0</c:v>
                </c:pt>
                <c:pt idx="9">
                  <c:v>41708.0</c:v>
                </c:pt>
                <c:pt idx="10">
                  <c:v>41715.0</c:v>
                </c:pt>
                <c:pt idx="11">
                  <c:v>41722.0</c:v>
                </c:pt>
                <c:pt idx="12">
                  <c:v>41729.0</c:v>
                </c:pt>
                <c:pt idx="13">
                  <c:v>41736.0</c:v>
                </c:pt>
                <c:pt idx="14">
                  <c:v>41743.0</c:v>
                </c:pt>
                <c:pt idx="15">
                  <c:v>41750.0</c:v>
                </c:pt>
                <c:pt idx="16">
                  <c:v>41757.0</c:v>
                </c:pt>
                <c:pt idx="17">
                  <c:v>41764.0</c:v>
                </c:pt>
              </c:numCache>
            </c:numRef>
          </c:cat>
          <c:val>
            <c:numRef>
              <c:f>'Issues Raw Data'!$G$2:$G$19</c:f>
              <c:numCache>
                <c:formatCode>General</c:formatCode>
                <c:ptCount val="18"/>
                <c:pt idx="0">
                  <c:v>630.0</c:v>
                </c:pt>
                <c:pt idx="1">
                  <c:v>272.0</c:v>
                </c:pt>
                <c:pt idx="2">
                  <c:v>271.0</c:v>
                </c:pt>
                <c:pt idx="3">
                  <c:v>269.0</c:v>
                </c:pt>
                <c:pt idx="4">
                  <c:v>268.0</c:v>
                </c:pt>
              </c:numCache>
            </c:numRef>
          </c:val>
          <c:smooth val="0"/>
        </c:ser>
        <c:dLbls>
          <c:showLegendKey val="0"/>
          <c:showVal val="0"/>
          <c:showCatName val="0"/>
          <c:showSerName val="0"/>
          <c:showPercent val="0"/>
          <c:showBubbleSize val="0"/>
        </c:dLbls>
        <c:marker val="1"/>
        <c:smooth val="0"/>
        <c:axId val="2072939080"/>
        <c:axId val="2072942168"/>
      </c:lineChart>
      <c:dateAx>
        <c:axId val="2072939080"/>
        <c:scaling>
          <c:orientation val="minMax"/>
        </c:scaling>
        <c:delete val="0"/>
        <c:axPos val="b"/>
        <c:numFmt formatCode="m/d/yyyy" sourceLinked="1"/>
        <c:majorTickMark val="out"/>
        <c:minorTickMark val="none"/>
        <c:tickLblPos val="nextTo"/>
        <c:crossAx val="2072942168"/>
        <c:crosses val="autoZero"/>
        <c:auto val="1"/>
        <c:lblOffset val="100"/>
        <c:baseTimeUnit val="days"/>
      </c:dateAx>
      <c:valAx>
        <c:axId val="2072942168"/>
        <c:scaling>
          <c:orientation val="minMax"/>
        </c:scaling>
        <c:delete val="0"/>
        <c:axPos val="l"/>
        <c:majorGridlines/>
        <c:numFmt formatCode="General" sourceLinked="1"/>
        <c:majorTickMark val="out"/>
        <c:minorTickMark val="none"/>
        <c:tickLblPos val="nextTo"/>
        <c:crossAx val="2072939080"/>
        <c:crosses val="autoZero"/>
        <c:crossBetween val="between"/>
      </c:valAx>
    </c:plotArea>
    <c:legend>
      <c:legendPos val="r"/>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Positive Sprint Quality Trend</a:t>
            </a:r>
          </a:p>
        </c:rich>
      </c:tx>
      <c:layout>
        <c:manualLayout>
          <c:xMode val="edge"/>
          <c:yMode val="edge"/>
          <c:x val="0.156475127293161"/>
          <c:y val="0.0231481481481481"/>
        </c:manualLayout>
      </c:layout>
      <c:overlay val="0"/>
    </c:title>
    <c:autoTitleDeleted val="0"/>
    <c:plotArea>
      <c:layout/>
      <c:lineChart>
        <c:grouping val="standard"/>
        <c:varyColors val="0"/>
        <c:ser>
          <c:idx val="0"/>
          <c:order val="0"/>
          <c:tx>
            <c:strRef>
              <c:f>'Dashboard Data for Auditors'!$A$7</c:f>
              <c:strCache>
                <c:ptCount val="1"/>
                <c:pt idx="0">
                  <c:v>Quality Score</c:v>
                </c:pt>
              </c:strCache>
            </c:strRef>
          </c:tx>
          <c:trendline>
            <c:trendlineType val="linear"/>
            <c:dispRSqr val="0"/>
            <c:dispEq val="0"/>
          </c:trendline>
          <c:trendline>
            <c:trendlineType val="linear"/>
            <c:dispRSqr val="0"/>
            <c:dispEq val="0"/>
          </c:trendline>
          <c:val>
            <c:numRef>
              <c:f>'Dashboard Data for Auditors'!$B$7:$Z$7</c:f>
              <c:numCache>
                <c:formatCode>General</c:formatCode>
                <c:ptCount val="25"/>
                <c:pt idx="1">
                  <c:v>40.74074074074076</c:v>
                </c:pt>
                <c:pt idx="2">
                  <c:v>24.39024390243899</c:v>
                </c:pt>
                <c:pt idx="3">
                  <c:v>29.41176470588235</c:v>
                </c:pt>
                <c:pt idx="4">
                  <c:v>28.57142857142857</c:v>
                </c:pt>
                <c:pt idx="5">
                  <c:v>27.11864406779663</c:v>
                </c:pt>
                <c:pt idx="6">
                  <c:v>22.58064516129032</c:v>
                </c:pt>
                <c:pt idx="7">
                  <c:v>26.98412698412674</c:v>
                </c:pt>
                <c:pt idx="8">
                  <c:v>40.0</c:v>
                </c:pt>
                <c:pt idx="9">
                  <c:v>36.06557377049197</c:v>
                </c:pt>
                <c:pt idx="10">
                  <c:v>58.33333333333334</c:v>
                </c:pt>
                <c:pt idx="11">
                  <c:v>34.48275862068966</c:v>
                </c:pt>
                <c:pt idx="13">
                  <c:v>34.09090909090923</c:v>
                </c:pt>
                <c:pt idx="14">
                  <c:v>45.05494505494497</c:v>
                </c:pt>
                <c:pt idx="15">
                  <c:v>51.35135135135108</c:v>
                </c:pt>
                <c:pt idx="17">
                  <c:v>31.57894736842103</c:v>
                </c:pt>
                <c:pt idx="18">
                  <c:v>39.6825396825399</c:v>
                </c:pt>
                <c:pt idx="19" formatCode="0.00">
                  <c:v>70.0</c:v>
                </c:pt>
                <c:pt idx="20" formatCode="0.00">
                  <c:v>48.93617021276601</c:v>
                </c:pt>
                <c:pt idx="21" formatCode="0.00">
                  <c:v>32.5</c:v>
                </c:pt>
                <c:pt idx="22" formatCode="0.00">
                  <c:v>68.04123711340156</c:v>
                </c:pt>
                <c:pt idx="23">
                  <c:v>51.47058823529402</c:v>
                </c:pt>
                <c:pt idx="24">
                  <c:v>69.91150442477933</c:v>
                </c:pt>
              </c:numCache>
            </c:numRef>
          </c:val>
          <c:smooth val="0"/>
        </c:ser>
        <c:dLbls>
          <c:showLegendKey val="0"/>
          <c:showVal val="0"/>
          <c:showCatName val="0"/>
          <c:showSerName val="0"/>
          <c:showPercent val="0"/>
          <c:showBubbleSize val="0"/>
        </c:dLbls>
        <c:marker val="1"/>
        <c:smooth val="0"/>
        <c:axId val="2107883944"/>
        <c:axId val="2107886744"/>
      </c:lineChart>
      <c:catAx>
        <c:axId val="2107883944"/>
        <c:scaling>
          <c:orientation val="minMax"/>
        </c:scaling>
        <c:delete val="0"/>
        <c:axPos val="b"/>
        <c:majorTickMark val="out"/>
        <c:minorTickMark val="none"/>
        <c:tickLblPos val="nextTo"/>
        <c:crossAx val="2107886744"/>
        <c:crosses val="autoZero"/>
        <c:auto val="1"/>
        <c:lblAlgn val="ctr"/>
        <c:lblOffset val="100"/>
        <c:noMultiLvlLbl val="0"/>
      </c:catAx>
      <c:valAx>
        <c:axId val="2107886744"/>
        <c:scaling>
          <c:orientation val="minMax"/>
        </c:scaling>
        <c:delete val="0"/>
        <c:axPos val="l"/>
        <c:majorGridlines/>
        <c:numFmt formatCode="General" sourceLinked="1"/>
        <c:majorTickMark val="out"/>
        <c:minorTickMark val="none"/>
        <c:tickLblPos val="nextTo"/>
        <c:crossAx val="21078839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Sprint 2014-1</a:t>
            </a:r>
          </a:p>
        </c:rich>
      </c:tx>
      <c:layout/>
      <c:overlay val="0"/>
    </c:title>
    <c:autoTitleDeleted val="0"/>
    <c:plotArea>
      <c:layout/>
      <c:areaChart>
        <c:grouping val="stacked"/>
        <c:varyColors val="0"/>
        <c:ser>
          <c:idx val="5"/>
          <c:order val="0"/>
          <c:tx>
            <c:strRef>
              <c:f>'Sprint 2014-1'!$G$2</c:f>
              <c:strCache>
                <c:ptCount val="1"/>
                <c:pt idx="0">
                  <c:v>Done</c:v>
                </c:pt>
              </c:strCache>
            </c:strRef>
          </c:tx>
          <c:val>
            <c:numRef>
              <c:f>'Sprint 2014-1'!$G$3:$G$12</c:f>
              <c:numCache>
                <c:formatCode>General</c:formatCode>
                <c:ptCount val="10"/>
                <c:pt idx="0">
                  <c:v>0.0</c:v>
                </c:pt>
                <c:pt idx="1">
                  <c:v>0.0</c:v>
                </c:pt>
                <c:pt idx="2">
                  <c:v>0.0</c:v>
                </c:pt>
                <c:pt idx="3">
                  <c:v>0.0</c:v>
                </c:pt>
                <c:pt idx="4">
                  <c:v>0.0</c:v>
                </c:pt>
                <c:pt idx="5">
                  <c:v>2.0</c:v>
                </c:pt>
                <c:pt idx="6">
                  <c:v>3.0</c:v>
                </c:pt>
                <c:pt idx="7">
                  <c:v>10.0</c:v>
                </c:pt>
                <c:pt idx="8">
                  <c:v>12.0</c:v>
                </c:pt>
                <c:pt idx="9">
                  <c:v>17.0</c:v>
                </c:pt>
              </c:numCache>
            </c:numRef>
          </c:val>
        </c:ser>
        <c:ser>
          <c:idx val="4"/>
          <c:order val="1"/>
          <c:tx>
            <c:strRef>
              <c:f>'Sprint 2014-1'!$F$2</c:f>
              <c:strCache>
                <c:ptCount val="1"/>
                <c:pt idx="0">
                  <c:v>QA</c:v>
                </c:pt>
              </c:strCache>
            </c:strRef>
          </c:tx>
          <c:val>
            <c:numRef>
              <c:f>'Sprint 2014-1'!$F$3:$F$12</c:f>
              <c:numCache>
                <c:formatCode>General</c:formatCode>
                <c:ptCount val="10"/>
                <c:pt idx="0">
                  <c:v>1.0</c:v>
                </c:pt>
                <c:pt idx="1">
                  <c:v>1.0</c:v>
                </c:pt>
                <c:pt idx="2">
                  <c:v>2.0</c:v>
                </c:pt>
                <c:pt idx="3">
                  <c:v>2.0</c:v>
                </c:pt>
                <c:pt idx="4">
                  <c:v>2.0</c:v>
                </c:pt>
                <c:pt idx="5">
                  <c:v>3.0</c:v>
                </c:pt>
                <c:pt idx="6">
                  <c:v>4.0</c:v>
                </c:pt>
                <c:pt idx="7">
                  <c:v>4.0</c:v>
                </c:pt>
                <c:pt idx="8">
                  <c:v>3.0</c:v>
                </c:pt>
                <c:pt idx="9">
                  <c:v>0.0</c:v>
                </c:pt>
              </c:numCache>
            </c:numRef>
          </c:val>
        </c:ser>
        <c:ser>
          <c:idx val="2"/>
          <c:order val="2"/>
          <c:tx>
            <c:strRef>
              <c:f>'Sprint 2014-1'!$E$2</c:f>
              <c:strCache>
                <c:ptCount val="1"/>
                <c:pt idx="0">
                  <c:v>In Progress</c:v>
                </c:pt>
              </c:strCache>
            </c:strRef>
          </c:tx>
          <c:val>
            <c:numRef>
              <c:f>'Sprint 2014-1'!$E$3:$E$12</c:f>
              <c:numCache>
                <c:formatCode>General</c:formatCode>
                <c:ptCount val="10"/>
                <c:pt idx="0">
                  <c:v>4.0</c:v>
                </c:pt>
                <c:pt idx="1">
                  <c:v>7.0</c:v>
                </c:pt>
                <c:pt idx="2">
                  <c:v>8.0</c:v>
                </c:pt>
                <c:pt idx="3">
                  <c:v>8.0</c:v>
                </c:pt>
                <c:pt idx="4">
                  <c:v>8.0</c:v>
                </c:pt>
                <c:pt idx="5">
                  <c:v>9.0</c:v>
                </c:pt>
                <c:pt idx="6">
                  <c:v>10.0</c:v>
                </c:pt>
                <c:pt idx="7">
                  <c:v>3.0</c:v>
                </c:pt>
                <c:pt idx="8">
                  <c:v>2.0</c:v>
                </c:pt>
                <c:pt idx="9">
                  <c:v>0.0</c:v>
                </c:pt>
              </c:numCache>
            </c:numRef>
          </c:val>
        </c:ser>
        <c:ser>
          <c:idx val="1"/>
          <c:order val="3"/>
          <c:tx>
            <c:strRef>
              <c:f>'Sprint 2014-1'!$D$2</c:f>
              <c:strCache>
                <c:ptCount val="1"/>
                <c:pt idx="0">
                  <c:v>Backlog</c:v>
                </c:pt>
              </c:strCache>
            </c:strRef>
          </c:tx>
          <c:val>
            <c:numRef>
              <c:f>'Sprint 2014-1'!$D$3:$D$12</c:f>
              <c:numCache>
                <c:formatCode>General</c:formatCode>
                <c:ptCount val="10"/>
                <c:pt idx="0">
                  <c:v>8.0</c:v>
                </c:pt>
                <c:pt idx="1">
                  <c:v>4.0</c:v>
                </c:pt>
                <c:pt idx="2">
                  <c:v>5.0</c:v>
                </c:pt>
                <c:pt idx="3">
                  <c:v>5.0</c:v>
                </c:pt>
                <c:pt idx="4">
                  <c:v>5.0</c:v>
                </c:pt>
                <c:pt idx="5">
                  <c:v>0.0</c:v>
                </c:pt>
                <c:pt idx="6">
                  <c:v>0.0</c:v>
                </c:pt>
                <c:pt idx="7">
                  <c:v>0.0</c:v>
                </c:pt>
                <c:pt idx="8">
                  <c:v>0.0</c:v>
                </c:pt>
                <c:pt idx="9">
                  <c:v>0.0</c:v>
                </c:pt>
              </c:numCache>
            </c:numRef>
          </c:val>
        </c:ser>
        <c:dLbls>
          <c:showLegendKey val="0"/>
          <c:showVal val="0"/>
          <c:showCatName val="0"/>
          <c:showSerName val="0"/>
          <c:showPercent val="0"/>
          <c:showBubbleSize val="0"/>
        </c:dLbls>
        <c:axId val="2107929784"/>
        <c:axId val="2107932920"/>
      </c:areaChart>
      <c:catAx>
        <c:axId val="2107929784"/>
        <c:scaling>
          <c:orientation val="minMax"/>
        </c:scaling>
        <c:delete val="0"/>
        <c:axPos val="b"/>
        <c:majorTickMark val="none"/>
        <c:minorTickMark val="none"/>
        <c:tickLblPos val="nextTo"/>
        <c:crossAx val="2107932920"/>
        <c:crosses val="autoZero"/>
        <c:auto val="1"/>
        <c:lblAlgn val="ctr"/>
        <c:lblOffset val="100"/>
        <c:noMultiLvlLbl val="0"/>
      </c:catAx>
      <c:valAx>
        <c:axId val="2107932920"/>
        <c:scaling>
          <c:orientation val="minMax"/>
        </c:scaling>
        <c:delete val="0"/>
        <c:axPos val="l"/>
        <c:majorGridlines/>
        <c:numFmt formatCode="General" sourceLinked="1"/>
        <c:majorTickMark val="none"/>
        <c:minorTickMark val="none"/>
        <c:tickLblPos val="nextTo"/>
        <c:crossAx val="2107929784"/>
        <c:crosses val="autoZero"/>
        <c:crossBetween val="midCat"/>
      </c:valAx>
    </c:plotArea>
    <c:legend>
      <c:legendPos val="b"/>
      <c:layout/>
      <c:overlay val="0"/>
    </c:legend>
    <c:plotVisOnly val="1"/>
    <c:dispBlanksAs val="zero"/>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17" tIns="46109" rIns="92217" bIns="4610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2217" tIns="46109" rIns="92217" bIns="46109" rtlCol="0"/>
          <a:lstStyle>
            <a:lvl1pPr algn="r" fontAlgn="auto">
              <a:spcBef>
                <a:spcPts val="0"/>
              </a:spcBef>
              <a:spcAft>
                <a:spcPts val="0"/>
              </a:spcAft>
              <a:defRPr sz="1200">
                <a:latin typeface="+mn-lt"/>
                <a:ea typeface="+mn-ea"/>
                <a:cs typeface="+mn-cs"/>
              </a:defRPr>
            </a:lvl1pPr>
          </a:lstStyle>
          <a:p>
            <a:pPr>
              <a:defRPr/>
            </a:pPr>
            <a:fld id="{81887BDC-F761-4D6E-8E54-072BF9AF8B79}" type="datetimeFigureOut">
              <a:rPr lang="en-US"/>
              <a:pPr>
                <a:defRPr/>
              </a:pPr>
              <a:t>10/21/14</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2217" tIns="46109" rIns="92217" bIns="4610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2217" tIns="46109" rIns="92217" bIns="46109" rtlCol="0" anchor="b"/>
          <a:lstStyle>
            <a:lvl1pPr algn="r" fontAlgn="auto">
              <a:spcBef>
                <a:spcPts val="0"/>
              </a:spcBef>
              <a:spcAft>
                <a:spcPts val="0"/>
              </a:spcAft>
              <a:defRPr sz="1200">
                <a:latin typeface="+mn-lt"/>
                <a:ea typeface="+mn-ea"/>
                <a:cs typeface="+mn-cs"/>
              </a:defRPr>
            </a:lvl1pPr>
          </a:lstStyle>
          <a:p>
            <a:pPr>
              <a:defRPr/>
            </a:pPr>
            <a:fld id="{3023A1F3-FF2E-4003-9A99-A3407B32648C}" type="slidenum">
              <a:rPr lang="en-US"/>
              <a:pPr>
                <a:defRPr/>
              </a:pPr>
              <a:t>‹#›</a:t>
            </a:fld>
            <a:endParaRPr lang="en-US" dirty="0"/>
          </a:p>
        </p:txBody>
      </p:sp>
    </p:spTree>
    <p:extLst>
      <p:ext uri="{BB962C8B-B14F-4D97-AF65-F5344CB8AC3E}">
        <p14:creationId xmlns:p14="http://schemas.microsoft.com/office/powerpoint/2010/main" val="95178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6" tIns="46588" rIns="93176" bIns="46588"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6" tIns="46588" rIns="93176" bIns="46588" rtlCol="0"/>
          <a:lstStyle>
            <a:lvl1pPr algn="r" fontAlgn="auto">
              <a:spcBef>
                <a:spcPts val="0"/>
              </a:spcBef>
              <a:spcAft>
                <a:spcPts val="0"/>
              </a:spcAft>
              <a:defRPr sz="1200">
                <a:latin typeface="+mn-lt"/>
                <a:ea typeface="+mn-ea"/>
                <a:cs typeface="+mn-cs"/>
              </a:defRPr>
            </a:lvl1pPr>
          </a:lstStyle>
          <a:p>
            <a:pPr>
              <a:defRPr/>
            </a:pPr>
            <a:fld id="{10549619-0404-4F29-B06E-ED5A9DF86764}" type="datetimeFigureOut">
              <a:rPr lang="en-US"/>
              <a:pPr>
                <a:defRPr/>
              </a:pPr>
              <a:t>10/21/14</a:t>
            </a:fld>
            <a:endParaRPr lang="en-US" dirty="0"/>
          </a:p>
        </p:txBody>
      </p:sp>
      <p:sp>
        <p:nvSpPr>
          <p:cNvPr id="4" name="Slide Image Placeholder 3"/>
          <p:cNvSpPr>
            <a:spLocks noGrp="1" noRot="1" noChangeAspect="1"/>
          </p:cNvSpPr>
          <p:nvPr>
            <p:ph type="sldImg" idx="2"/>
          </p:nvPr>
        </p:nvSpPr>
        <p:spPr>
          <a:xfrm>
            <a:off x="406400" y="696913"/>
            <a:ext cx="6197600" cy="3487737"/>
          </a:xfrm>
          <a:prstGeom prst="rect">
            <a:avLst/>
          </a:prstGeom>
          <a:noFill/>
          <a:ln w="12700">
            <a:solidFill>
              <a:prstClr val="black"/>
            </a:solidFill>
          </a:ln>
        </p:spPr>
        <p:txBody>
          <a:bodyPr vert="horz" lIns="93176" tIns="46588" rIns="93176" bIns="46588"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6" tIns="46588" rIns="93176" bIns="4658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6" tIns="46588" rIns="93176" bIns="46588"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6" tIns="46588" rIns="93176" bIns="46588" rtlCol="0" anchor="b"/>
          <a:lstStyle>
            <a:lvl1pPr algn="r" fontAlgn="auto">
              <a:spcBef>
                <a:spcPts val="0"/>
              </a:spcBef>
              <a:spcAft>
                <a:spcPts val="0"/>
              </a:spcAft>
              <a:defRPr sz="1200">
                <a:latin typeface="+mn-lt"/>
                <a:ea typeface="+mn-ea"/>
                <a:cs typeface="+mn-cs"/>
              </a:defRPr>
            </a:lvl1pPr>
          </a:lstStyle>
          <a:p>
            <a:pPr>
              <a:defRPr/>
            </a:pPr>
            <a:fld id="{805778D0-7821-4E9F-A313-7052F51A6962}" type="slidenum">
              <a:rPr lang="en-US"/>
              <a:pPr>
                <a:defRPr/>
              </a:pPr>
              <a:t>‹#›</a:t>
            </a:fld>
            <a:endParaRPr lang="en-US" dirty="0"/>
          </a:p>
        </p:txBody>
      </p:sp>
    </p:spTree>
    <p:extLst>
      <p:ext uri="{BB962C8B-B14F-4D97-AF65-F5344CB8AC3E}">
        <p14:creationId xmlns:p14="http://schemas.microsoft.com/office/powerpoint/2010/main" val="414617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6146"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Turned the corner and have one product running in a</a:t>
            </a:r>
            <a:r>
              <a:rPr lang="en-US" baseline="0" dirty="0" smtClean="0"/>
              <a:t> CD environment, deployments every two weeks, BLUE GREEN, rebuilding infrastructure with any release if we want</a:t>
            </a:r>
          </a:p>
          <a:p>
            <a:pPr eaLnBrk="1" hangingPunct="1"/>
            <a:endParaRPr lang="en-US" baseline="0" dirty="0" smtClean="0"/>
          </a:p>
          <a:p>
            <a:pPr eaLnBrk="1" hangingPunct="1"/>
            <a:r>
              <a:rPr lang="en-US" baseline="0" dirty="0" smtClean="0"/>
              <a:t>3 deployments in 2012 to 25 in 2013….holding steady at a deployment every two weeks – 18 months to go from manual, waterfall to agile, CD</a:t>
            </a:r>
          </a:p>
          <a:p>
            <a:pPr eaLnBrk="1" hangingPunct="1"/>
            <a:endParaRPr lang="en-US" baseline="0" dirty="0" smtClean="0"/>
          </a:p>
          <a:p>
            <a:pPr eaLnBrk="1" hangingPunct="1"/>
            <a:r>
              <a:rPr lang="en-US" baseline="0" dirty="0" smtClean="0"/>
              <a:t>GOOD – Culture was not a problem – Argue whether CD/</a:t>
            </a:r>
            <a:r>
              <a:rPr lang="en-US" baseline="0" dirty="0" err="1" smtClean="0"/>
              <a:t>DevOps</a:t>
            </a:r>
            <a:r>
              <a:rPr lang="en-US" baseline="0" dirty="0" smtClean="0"/>
              <a:t> was Top Down or Bottom Up</a:t>
            </a:r>
          </a:p>
          <a:p>
            <a:pPr eaLnBrk="1" hangingPunct="1"/>
            <a:r>
              <a:rPr lang="en-US" baseline="0" dirty="0" smtClean="0"/>
              <a:t>BAD – We cannot dedicate resourced to create “A Team” to pave the road…share resources…we have to buy everything…can’t build our own tools</a:t>
            </a:r>
            <a:endParaRPr lang="en-US" dirty="0" smtClean="0"/>
          </a:p>
          <a:p>
            <a:pPr eaLnBrk="1" hangingPunct="1"/>
            <a:endParaRPr lang="en-US" dirty="0" smtClean="0"/>
          </a:p>
          <a:p>
            <a:pPr eaLnBrk="1" hangingPunct="1"/>
            <a:r>
              <a:rPr lang="en-US" dirty="0" smtClean="0"/>
              <a:t>182 </a:t>
            </a:r>
            <a:r>
              <a:rPr lang="en-US" dirty="0"/>
              <a:t>slides for last audit </a:t>
            </a:r>
          </a:p>
          <a:p>
            <a:pPr eaLnBrk="1" hangingPunct="1"/>
            <a:r>
              <a:rPr lang="en-US" dirty="0"/>
              <a:t>85 slides with a lot of content for Gene Kim - Phoenix </a:t>
            </a:r>
            <a:r>
              <a:rPr lang="en-US" dirty="0" smtClean="0"/>
              <a:t>Project – Auditor Toolkit </a:t>
            </a:r>
          </a:p>
          <a:p>
            <a:pPr eaLnBrk="1" hangingPunct="1"/>
            <a:r>
              <a:rPr lang="en-US" dirty="0" smtClean="0"/>
              <a:t>50</a:t>
            </a:r>
            <a:r>
              <a:rPr lang="en-US" baseline="0" dirty="0" smtClean="0"/>
              <a:t> slides for various </a:t>
            </a:r>
            <a:r>
              <a:rPr lang="en-US" baseline="0" dirty="0" err="1" smtClean="0"/>
              <a:t>meetups</a:t>
            </a:r>
            <a:endParaRPr lang="en-US" baseline="0" dirty="0" smtClean="0"/>
          </a:p>
          <a:p>
            <a:pPr eaLnBrk="1" hangingPunct="1"/>
            <a:r>
              <a:rPr lang="en-US" dirty="0" smtClean="0"/>
              <a:t>36</a:t>
            </a:r>
            <a:r>
              <a:rPr lang="en-US" baseline="0" dirty="0" smtClean="0"/>
              <a:t> slides for </a:t>
            </a:r>
            <a:r>
              <a:rPr lang="en-US" baseline="0" dirty="0" err="1" smtClean="0"/>
              <a:t>DevOps</a:t>
            </a:r>
            <a:r>
              <a:rPr lang="en-US" baseline="0" dirty="0" smtClean="0"/>
              <a:t> Conference!</a:t>
            </a:r>
          </a:p>
          <a:p>
            <a:pPr eaLnBrk="1" hangingPunct="1"/>
            <a:r>
              <a:rPr lang="en-US" baseline="0" dirty="0" smtClean="0"/>
              <a:t>----- Meeting Notes (10/21/14 19:39) -----</a:t>
            </a:r>
          </a:p>
          <a:p>
            <a:pPr eaLnBrk="1" hangingPunct="1"/>
            <a:r>
              <a:rPr lang="en-US" baseline="0" dirty="0" smtClean="0"/>
              <a:t>.</a:t>
            </a:r>
            <a:endParaRPr lang="en-US" dirty="0"/>
          </a:p>
        </p:txBody>
      </p:sp>
    </p:spTree>
    <p:extLst>
      <p:ext uri="{BB962C8B-B14F-4D97-AF65-F5344CB8AC3E}">
        <p14:creationId xmlns:p14="http://schemas.microsoft.com/office/powerpoint/2010/main" val="901381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34818"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At this point, you may have shown some good insights about Agile, but chances are, your auditor already knew about it.</a:t>
            </a:r>
          </a:p>
          <a:p>
            <a:pPr eaLnBrk="1" hangingPunct="1"/>
            <a:endParaRPr lang="en-US"/>
          </a:p>
          <a:p>
            <a:pPr eaLnBrk="1" hangingPunct="1"/>
            <a:r>
              <a:rPr lang="en-US"/>
              <a:t>CD is a different story. There are LOTS of levels of maturity</a:t>
            </a:r>
          </a:p>
        </p:txBody>
      </p:sp>
    </p:spTree>
    <p:extLst>
      <p:ext uri="{BB962C8B-B14F-4D97-AF65-F5344CB8AC3E}">
        <p14:creationId xmlns:p14="http://schemas.microsoft.com/office/powerpoint/2010/main" val="252700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eaLnBrk="1" hangingPunct="1">
              <a:spcBef>
                <a:spcPct val="0"/>
              </a:spcBef>
            </a:pPr>
            <a:r>
              <a:rPr lang="en-US" dirty="0" smtClean="0"/>
              <a:t>37- Going </a:t>
            </a:r>
            <a:r>
              <a:rPr lang="en-US" dirty="0" smtClean="0"/>
              <a:t>back to the </a:t>
            </a:r>
            <a:r>
              <a:rPr lang="en-US" dirty="0" smtClean="0"/>
              <a:t>Bible</a:t>
            </a:r>
            <a:r>
              <a:rPr lang="en-US" baseline="0" dirty="0" smtClean="0"/>
              <a:t> – I can tell you the millisecond that a feature was regression tested</a:t>
            </a:r>
            <a:endParaRPr lang="en-US" dirty="0" smtClean="0"/>
          </a:p>
          <a:p>
            <a:pPr eaLnBrk="1" hangingPunct="1">
              <a:spcBef>
                <a:spcPct val="0"/>
              </a:spcBef>
            </a:pPr>
            <a:endParaRPr lang="en-US" dirty="0" smtClean="0"/>
          </a:p>
          <a:p>
            <a:pPr eaLnBrk="1" hangingPunct="1">
              <a:spcBef>
                <a:spcPct val="0"/>
              </a:spcBef>
            </a:pPr>
            <a:r>
              <a:rPr lang="en-US" dirty="0" smtClean="0"/>
              <a:t>#8 –</a:t>
            </a:r>
            <a:r>
              <a:rPr lang="en-US" baseline="0" dirty="0" smtClean="0"/>
              <a:t> SNOWFLAKE</a:t>
            </a:r>
          </a:p>
          <a:p>
            <a:pPr eaLnBrk="1" hangingPunct="1">
              <a:spcBef>
                <a:spcPct val="0"/>
              </a:spcBef>
            </a:pPr>
            <a:r>
              <a:rPr lang="en-US" dirty="0" smtClean="0"/>
              <a:t> </a:t>
            </a:r>
            <a:endParaRPr lang="en-US" dirty="0" smtClean="0"/>
          </a:p>
          <a:p>
            <a:pPr eaLnBrk="1" hangingPunct="1"/>
            <a:r>
              <a:rPr lang="en-US" dirty="0" smtClean="0">
                <a:latin typeface="Arial" pitchFamily="-72" charset="0"/>
                <a:ea typeface="Arial" pitchFamily="-72" charset="0"/>
                <a:cs typeface="Arial" pitchFamily="-72" charset="0"/>
              </a:rPr>
              <a:t>#9 -</a:t>
            </a:r>
            <a:r>
              <a:rPr lang="en-US" baseline="0" dirty="0" smtClean="0">
                <a:latin typeface="Arial" pitchFamily="-72" charset="0"/>
                <a:ea typeface="Arial" pitchFamily="-72" charset="0"/>
                <a:cs typeface="Arial" pitchFamily="-72" charset="0"/>
              </a:rPr>
              <a:t> </a:t>
            </a:r>
            <a:r>
              <a:rPr lang="en-US" dirty="0" smtClean="0">
                <a:latin typeface="Arial" pitchFamily="-72" charset="0"/>
                <a:ea typeface="Arial" pitchFamily="-72" charset="0"/>
                <a:cs typeface="Arial" pitchFamily="-72" charset="0"/>
              </a:rPr>
              <a:t>Environments </a:t>
            </a:r>
            <a:r>
              <a:rPr lang="en-US" dirty="0" smtClean="0">
                <a:latin typeface="Arial" pitchFamily="-72" charset="0"/>
                <a:ea typeface="Arial" pitchFamily="-72" charset="0"/>
                <a:cs typeface="Arial" pitchFamily="-72" charset="0"/>
              </a:rPr>
              <a:t>stay in </a:t>
            </a:r>
            <a:r>
              <a:rPr lang="en-US" dirty="0" smtClean="0">
                <a:latin typeface="Arial" pitchFamily="-72" charset="0"/>
                <a:ea typeface="Arial" pitchFamily="-72" charset="0"/>
                <a:cs typeface="Arial" pitchFamily="-72" charset="0"/>
              </a:rPr>
              <a:t>sync – STILL</a:t>
            </a:r>
            <a:r>
              <a:rPr lang="en-US" baseline="0" dirty="0" smtClean="0">
                <a:latin typeface="Arial" pitchFamily="-72" charset="0"/>
                <a:ea typeface="Arial" pitchFamily="-72" charset="0"/>
                <a:cs typeface="Arial" pitchFamily="-72" charset="0"/>
              </a:rPr>
              <a:t> NEED TRIPWIRE</a:t>
            </a:r>
            <a:endParaRPr lang="en-US" dirty="0" smtClean="0">
              <a:latin typeface="Arial" pitchFamily="-72" charset="0"/>
              <a:ea typeface="Arial" pitchFamily="-72" charset="0"/>
              <a:cs typeface="Arial" pitchFamily="-72" charset="0"/>
            </a:endParaRPr>
          </a:p>
          <a:p>
            <a:pPr lvl="1"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On demand = RECOVERY</a:t>
            </a:r>
            <a:r>
              <a:rPr lang="en-US" baseline="0" dirty="0" smtClean="0">
                <a:latin typeface="Arial" pitchFamily="-72" charset="0"/>
                <a:ea typeface="Arial" pitchFamily="-72" charset="0"/>
                <a:cs typeface="Arial" pitchFamily="-72" charset="0"/>
              </a:rPr>
              <a:t> TIME OBJECTIVE</a:t>
            </a:r>
            <a:endParaRPr lang="en-US" dirty="0" smtClean="0">
              <a:latin typeface="Arial" pitchFamily="-72" charset="0"/>
              <a:ea typeface="Arial" pitchFamily="-72" charset="0"/>
              <a:cs typeface="Arial" pitchFamily="-72" charset="0"/>
            </a:endParaRPr>
          </a:p>
          <a:p>
            <a:pPr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Environments </a:t>
            </a:r>
            <a:r>
              <a:rPr lang="en-US" dirty="0" smtClean="0">
                <a:latin typeface="Arial" pitchFamily="-72" charset="0"/>
                <a:ea typeface="Arial" pitchFamily="-72" charset="0"/>
                <a:cs typeface="Arial" pitchFamily="-72" charset="0"/>
              </a:rPr>
              <a:t>are documented and version </a:t>
            </a:r>
            <a:r>
              <a:rPr lang="en-US" dirty="0" smtClean="0">
                <a:latin typeface="Arial" pitchFamily="-72" charset="0"/>
                <a:ea typeface="Arial" pitchFamily="-72" charset="0"/>
                <a:cs typeface="Arial" pitchFamily="-72" charset="0"/>
              </a:rPr>
              <a:t>controlled</a:t>
            </a:r>
          </a:p>
          <a:p>
            <a:pPr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#10 – Some Security Tests, </a:t>
            </a:r>
            <a:r>
              <a:rPr lang="en-US" dirty="0" err="1" smtClean="0">
                <a:latin typeface="Arial" pitchFamily="-72" charset="0"/>
                <a:ea typeface="Arial" pitchFamily="-72" charset="0"/>
                <a:cs typeface="Arial" pitchFamily="-72" charset="0"/>
              </a:rPr>
              <a:t>WhiteHat</a:t>
            </a:r>
            <a:r>
              <a:rPr lang="en-US" baseline="0" dirty="0" smtClean="0">
                <a:latin typeface="Arial" pitchFamily="-72" charset="0"/>
                <a:ea typeface="Arial" pitchFamily="-72" charset="0"/>
                <a:cs typeface="Arial" pitchFamily="-72" charset="0"/>
              </a:rPr>
              <a:t> </a:t>
            </a:r>
            <a:r>
              <a:rPr lang="en-US" baseline="0" dirty="0" err="1" smtClean="0">
                <a:latin typeface="Arial" pitchFamily="-72" charset="0"/>
                <a:ea typeface="Arial" pitchFamily="-72" charset="0"/>
                <a:cs typeface="Arial" pitchFamily="-72" charset="0"/>
              </a:rPr>
              <a:t>Sentinal</a:t>
            </a:r>
            <a:r>
              <a:rPr lang="en-US" baseline="0" dirty="0" smtClean="0">
                <a:latin typeface="Arial" pitchFamily="-72" charset="0"/>
                <a:ea typeface="Arial" pitchFamily="-72" charset="0"/>
                <a:cs typeface="Arial" pitchFamily="-72" charset="0"/>
              </a:rPr>
              <a:t> --- KEEP AN EYE ON CHANGE LOG</a:t>
            </a:r>
            <a:endParaRPr lang="en-US" dirty="0" smtClean="0">
              <a:latin typeface="Arial" pitchFamily="-72" charset="0"/>
              <a:ea typeface="Arial" pitchFamily="-72" charset="0"/>
              <a:cs typeface="Arial" pitchFamily="-72" charset="0"/>
            </a:endParaRPr>
          </a:p>
          <a:p>
            <a:pPr eaLnBrk="1" hangingPunct="1">
              <a:spcBef>
                <a:spcPct val="0"/>
              </a:spcBef>
            </a:pPr>
            <a:endParaRPr lang="en-US" dirty="0" smtClean="0"/>
          </a:p>
          <a:p>
            <a:pPr eaLnBrk="1" hangingPunct="1">
              <a:spcBef>
                <a:spcPct val="0"/>
              </a:spcBef>
            </a:pPr>
            <a:r>
              <a:rPr lang="en-US" dirty="0" smtClean="0"/>
              <a:t>FIND</a:t>
            </a:r>
            <a:r>
              <a:rPr lang="en-US" baseline="0" dirty="0" smtClean="0"/>
              <a:t> VULNERABILITIES IN EVERY CHECK IN – Don’t wait for them in Production</a:t>
            </a:r>
            <a:endParaRPr lang="en-US" dirty="0"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218F-A87D-46E2-9464-E019D11F8E51}"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59811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51202"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a:t>
            </a:r>
            <a:r>
              <a:rPr lang="en-US" baseline="0" dirty="0" smtClean="0"/>
              <a:t> change in about a year – </a:t>
            </a:r>
          </a:p>
          <a:p>
            <a:pPr eaLnBrk="1" hangingPunct="1"/>
            <a:endParaRPr lang="en-US" baseline="0" dirty="0" smtClean="0"/>
          </a:p>
          <a:p>
            <a:pPr eaLnBrk="1" hangingPunct="1"/>
            <a:r>
              <a:rPr lang="en-US" baseline="0" dirty="0" smtClean="0"/>
              <a:t>KNOWLEDGE IS POWER –</a:t>
            </a:r>
          </a:p>
          <a:p>
            <a:pPr eaLnBrk="1" hangingPunct="1"/>
            <a:endParaRPr lang="en-US" baseline="0" dirty="0" smtClean="0"/>
          </a:p>
          <a:p>
            <a:pPr eaLnBrk="1" hangingPunct="1"/>
            <a:r>
              <a:rPr lang="en-US" baseline="0" dirty="0" smtClean="0"/>
              <a:t>MANAGEMENT OVERSIGHT </a:t>
            </a:r>
          </a:p>
          <a:p>
            <a:pPr eaLnBrk="1" hangingPunct="1"/>
            <a:endParaRPr lang="en-US" dirty="0" smtClean="0"/>
          </a:p>
          <a:p>
            <a:pPr eaLnBrk="1" hangingPunct="1"/>
            <a:r>
              <a:rPr lang="en-US" dirty="0" smtClean="0"/>
              <a:t>GIVE</a:t>
            </a:r>
            <a:r>
              <a:rPr lang="en-US" baseline="0" dirty="0" smtClean="0"/>
              <a:t> THE TEAM THE INFORMATION THEY NEED</a:t>
            </a:r>
            <a:endParaRPr lang="en-US" dirty="0"/>
          </a:p>
        </p:txBody>
      </p:sp>
    </p:spTree>
    <p:extLst>
      <p:ext uri="{BB962C8B-B14F-4D97-AF65-F5344CB8AC3E}">
        <p14:creationId xmlns:p14="http://schemas.microsoft.com/office/powerpoint/2010/main" val="322005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#10 – Some Security Tests, </a:t>
            </a:r>
            <a:r>
              <a:rPr lang="en-US" dirty="0" err="1" smtClean="0">
                <a:latin typeface="Arial" pitchFamily="-72" charset="0"/>
                <a:ea typeface="Arial" pitchFamily="-72" charset="0"/>
                <a:cs typeface="Arial" pitchFamily="-72" charset="0"/>
              </a:rPr>
              <a:t>WhiteHat</a:t>
            </a:r>
            <a:r>
              <a:rPr lang="en-US" baseline="0" dirty="0" smtClean="0">
                <a:latin typeface="Arial" pitchFamily="-72" charset="0"/>
                <a:ea typeface="Arial" pitchFamily="-72" charset="0"/>
                <a:cs typeface="Arial" pitchFamily="-72" charset="0"/>
              </a:rPr>
              <a:t> </a:t>
            </a:r>
            <a:r>
              <a:rPr lang="en-US" baseline="0" dirty="0" err="1" smtClean="0">
                <a:latin typeface="Arial" pitchFamily="-72" charset="0"/>
                <a:ea typeface="Arial" pitchFamily="-72" charset="0"/>
                <a:cs typeface="Arial" pitchFamily="-72" charset="0"/>
              </a:rPr>
              <a:t>Sentinal</a:t>
            </a:r>
            <a:r>
              <a:rPr lang="en-US" baseline="0" dirty="0" smtClean="0">
                <a:latin typeface="Arial" pitchFamily="-72" charset="0"/>
                <a:ea typeface="Arial" pitchFamily="-72" charset="0"/>
                <a:cs typeface="Arial" pitchFamily="-72" charset="0"/>
              </a:rPr>
              <a:t> --- KEEP AN EYE ON CHANGE LOG</a:t>
            </a:r>
            <a:endParaRPr lang="en-US" dirty="0" smtClean="0">
              <a:latin typeface="Arial" pitchFamily="-72" charset="0"/>
              <a:ea typeface="Arial" pitchFamily="-72" charset="0"/>
              <a:cs typeface="Arial" pitchFamily="-72" charset="0"/>
            </a:endParaRPr>
          </a:p>
          <a:p>
            <a:pPr eaLnBrk="1" hangingPunct="1">
              <a:spcBef>
                <a:spcPct val="0"/>
              </a:spcBef>
            </a:pPr>
            <a:endParaRPr lang="en-US" dirty="0" smtClean="0"/>
          </a:p>
          <a:p>
            <a:pPr eaLnBrk="1" hangingPunct="1">
              <a:spcBef>
                <a:spcPct val="0"/>
              </a:spcBef>
            </a:pPr>
            <a:r>
              <a:rPr lang="en-US" dirty="0" smtClean="0"/>
              <a:t>#</a:t>
            </a:r>
            <a:r>
              <a:rPr lang="en-US" dirty="0" smtClean="0"/>
              <a:t>12</a:t>
            </a:r>
            <a:r>
              <a:rPr lang="en-US" baseline="0" dirty="0" smtClean="0"/>
              <a:t> - </a:t>
            </a:r>
            <a:r>
              <a:rPr lang="en-US" sz="800" kern="1200" dirty="0" smtClean="0">
                <a:solidFill>
                  <a:schemeClr val="tx1"/>
                </a:solidFill>
                <a:latin typeface="+mn-lt"/>
                <a:ea typeface="ＭＳ Ｐゴシック" pitchFamily="-72" charset="-128"/>
                <a:cs typeface="ＭＳ Ｐゴシック" pitchFamily="-72" charset="-128"/>
              </a:rPr>
              <a:t>Single </a:t>
            </a:r>
            <a:r>
              <a:rPr lang="en-US" sz="800" kern="1200" dirty="0" smtClean="0">
                <a:solidFill>
                  <a:schemeClr val="tx1"/>
                </a:solidFill>
                <a:latin typeface="+mn-lt"/>
                <a:ea typeface="ＭＳ Ｐゴシック" pitchFamily="-72" charset="-128"/>
                <a:cs typeface="ＭＳ Ｐゴシック" pitchFamily="-72" charset="-128"/>
              </a:rPr>
              <a:t>source for software, binaries &amp; libraries demonstrates</a:t>
            </a:r>
            <a:r>
              <a:rPr lang="en-US" sz="800" kern="1200" dirty="0" smtClean="0">
                <a:solidFill>
                  <a:schemeClr val="tx1"/>
                </a:solidFill>
                <a:latin typeface="+mn-lt"/>
                <a:ea typeface="ＭＳ Ｐゴシック" pitchFamily="-72" charset="-128"/>
                <a:cs typeface="ＭＳ Ｐゴシック" pitchFamily="-72" charset="-128"/>
              </a:rPr>
              <a:t>: -- We use NEXUS</a:t>
            </a:r>
            <a:endParaRPr lang="en-US" sz="800" kern="1200" dirty="0" smtClean="0">
              <a:solidFill>
                <a:schemeClr val="tx1"/>
              </a:solidFill>
              <a:latin typeface="+mn-lt"/>
              <a:ea typeface="ＭＳ Ｐゴシック" pitchFamily="-72" charset="-128"/>
              <a:cs typeface="ＭＳ Ｐゴシック" pitchFamily="-72" charset="-128"/>
            </a:endParaRPr>
          </a:p>
          <a:p>
            <a:pPr eaLnBrk="1" hangingPunct="1">
              <a:spcBef>
                <a:spcPct val="0"/>
              </a:spcBef>
            </a:pPr>
            <a:endParaRPr lang="en-US" dirty="0"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218F-A87D-46E2-9464-E019D11F8E51}"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598115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RESULTED IN A SURPRISE</a:t>
            </a:r>
          </a:p>
          <a:p>
            <a:pPr eaLnBrk="1" hangingPunct="1">
              <a:spcBef>
                <a:spcPct val="0"/>
              </a:spcBef>
            </a:pPr>
            <a:endParaRPr lang="en-US" dirty="0" smtClean="0"/>
          </a:p>
          <a:p>
            <a:pPr eaLnBrk="1" hangingPunct="1">
              <a:spcBef>
                <a:spcPct val="0"/>
              </a:spcBef>
            </a:pPr>
            <a:r>
              <a:rPr lang="en-US" dirty="0" smtClean="0"/>
              <a:t>WE ARE BACK</a:t>
            </a:r>
            <a:r>
              <a:rPr lang="en-US" baseline="0" dirty="0" smtClean="0"/>
              <a:t> TO SPREADSHEETS TRACKING THAT OUR UAT TESTS WERE VALIDATED</a:t>
            </a:r>
            <a:endParaRPr lang="en-US" dirty="0" smtClean="0"/>
          </a:p>
          <a:p>
            <a:pPr eaLnBrk="1" hangingPunct="1">
              <a:spcBef>
                <a:spcPct val="0"/>
              </a:spcBef>
            </a:pPr>
            <a:endParaRPr lang="en-US" dirty="0" smtClean="0"/>
          </a:p>
          <a:p>
            <a:pPr eaLnBrk="1" hangingPunct="1">
              <a:spcBef>
                <a:spcPct val="0"/>
              </a:spcBef>
            </a:pPr>
            <a:r>
              <a:rPr lang="en-US" dirty="0" smtClean="0"/>
              <a:t>It is important to show that your pipeline will STOP until any failed automated test is corrected</a:t>
            </a:r>
            <a:r>
              <a:rPr lang="en-US" dirty="0" smtClean="0"/>
              <a:t>. – SAVE FAILED TEST RUNS</a:t>
            </a:r>
            <a:endParaRPr lang="en-US" dirty="0" smtClean="0"/>
          </a:p>
          <a:p>
            <a:pPr eaLnBrk="1" hangingPunct="1">
              <a:spcBef>
                <a:spcPct val="0"/>
              </a:spcBef>
            </a:pPr>
            <a:endParaRPr lang="en-US" dirty="0"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3462A-F616-46C9-A345-3E6E2462CED1}"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2621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eaLnBrk="1" hangingPunct="1">
              <a:spcBef>
                <a:spcPct val="0"/>
              </a:spcBef>
            </a:pPr>
            <a:r>
              <a:rPr lang="en-US" dirty="0" smtClean="0"/>
              <a:t>37- Going </a:t>
            </a:r>
            <a:r>
              <a:rPr lang="en-US" dirty="0" smtClean="0"/>
              <a:t>back to the </a:t>
            </a:r>
            <a:r>
              <a:rPr lang="en-US" dirty="0" smtClean="0"/>
              <a:t>Bible</a:t>
            </a:r>
            <a:r>
              <a:rPr lang="en-US" baseline="0" dirty="0" smtClean="0"/>
              <a:t> – I can tell you the millisecond that a feature was regression tested</a:t>
            </a:r>
            <a:endParaRPr lang="en-US" dirty="0" smtClean="0"/>
          </a:p>
          <a:p>
            <a:pPr eaLnBrk="1" hangingPunct="1">
              <a:spcBef>
                <a:spcPct val="0"/>
              </a:spcBef>
            </a:pPr>
            <a:endParaRPr lang="en-US" dirty="0" smtClean="0"/>
          </a:p>
          <a:p>
            <a:pPr eaLnBrk="1" hangingPunct="1">
              <a:spcBef>
                <a:spcPct val="0"/>
              </a:spcBef>
            </a:pPr>
            <a:r>
              <a:rPr lang="en-US" dirty="0" smtClean="0"/>
              <a:t>#8 –</a:t>
            </a:r>
            <a:r>
              <a:rPr lang="en-US" baseline="0" dirty="0" smtClean="0"/>
              <a:t> SNOWFLAKE</a:t>
            </a:r>
          </a:p>
          <a:p>
            <a:pPr eaLnBrk="1" hangingPunct="1">
              <a:spcBef>
                <a:spcPct val="0"/>
              </a:spcBef>
            </a:pPr>
            <a:r>
              <a:rPr lang="en-US" dirty="0" smtClean="0"/>
              <a:t> </a:t>
            </a:r>
            <a:endParaRPr lang="en-US" dirty="0" smtClean="0"/>
          </a:p>
          <a:p>
            <a:pPr eaLnBrk="1" hangingPunct="1"/>
            <a:r>
              <a:rPr lang="en-US" dirty="0" smtClean="0">
                <a:latin typeface="Arial" pitchFamily="-72" charset="0"/>
                <a:ea typeface="Arial" pitchFamily="-72" charset="0"/>
                <a:cs typeface="Arial" pitchFamily="-72" charset="0"/>
              </a:rPr>
              <a:t>#9 -</a:t>
            </a:r>
            <a:r>
              <a:rPr lang="en-US" baseline="0" dirty="0" smtClean="0">
                <a:latin typeface="Arial" pitchFamily="-72" charset="0"/>
                <a:ea typeface="Arial" pitchFamily="-72" charset="0"/>
                <a:cs typeface="Arial" pitchFamily="-72" charset="0"/>
              </a:rPr>
              <a:t> </a:t>
            </a:r>
            <a:r>
              <a:rPr lang="en-US" dirty="0" smtClean="0">
                <a:latin typeface="Arial" pitchFamily="-72" charset="0"/>
                <a:ea typeface="Arial" pitchFamily="-72" charset="0"/>
                <a:cs typeface="Arial" pitchFamily="-72" charset="0"/>
              </a:rPr>
              <a:t>Environments </a:t>
            </a:r>
            <a:r>
              <a:rPr lang="en-US" dirty="0" smtClean="0">
                <a:latin typeface="Arial" pitchFamily="-72" charset="0"/>
                <a:ea typeface="Arial" pitchFamily="-72" charset="0"/>
                <a:cs typeface="Arial" pitchFamily="-72" charset="0"/>
              </a:rPr>
              <a:t>stay in </a:t>
            </a:r>
            <a:r>
              <a:rPr lang="en-US" dirty="0" smtClean="0">
                <a:latin typeface="Arial" pitchFamily="-72" charset="0"/>
                <a:ea typeface="Arial" pitchFamily="-72" charset="0"/>
                <a:cs typeface="Arial" pitchFamily="-72" charset="0"/>
              </a:rPr>
              <a:t>sync – STILL</a:t>
            </a:r>
            <a:r>
              <a:rPr lang="en-US" baseline="0" dirty="0" smtClean="0">
                <a:latin typeface="Arial" pitchFamily="-72" charset="0"/>
                <a:ea typeface="Arial" pitchFamily="-72" charset="0"/>
                <a:cs typeface="Arial" pitchFamily="-72" charset="0"/>
              </a:rPr>
              <a:t> NEED TRIPWIRE</a:t>
            </a:r>
            <a:endParaRPr lang="en-US" dirty="0" smtClean="0">
              <a:latin typeface="Arial" pitchFamily="-72" charset="0"/>
              <a:ea typeface="Arial" pitchFamily="-72" charset="0"/>
              <a:cs typeface="Arial" pitchFamily="-72" charset="0"/>
            </a:endParaRPr>
          </a:p>
          <a:p>
            <a:pPr lvl="1"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On demand = RECOVERY</a:t>
            </a:r>
            <a:r>
              <a:rPr lang="en-US" baseline="0" dirty="0" smtClean="0">
                <a:latin typeface="Arial" pitchFamily="-72" charset="0"/>
                <a:ea typeface="Arial" pitchFamily="-72" charset="0"/>
                <a:cs typeface="Arial" pitchFamily="-72" charset="0"/>
              </a:rPr>
              <a:t> TIME OBJECTIVE</a:t>
            </a:r>
            <a:endParaRPr lang="en-US" dirty="0" smtClean="0">
              <a:latin typeface="Arial" pitchFamily="-72" charset="0"/>
              <a:ea typeface="Arial" pitchFamily="-72" charset="0"/>
              <a:cs typeface="Arial" pitchFamily="-72" charset="0"/>
            </a:endParaRPr>
          </a:p>
          <a:p>
            <a:pPr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Environments </a:t>
            </a:r>
            <a:r>
              <a:rPr lang="en-US" dirty="0" smtClean="0">
                <a:latin typeface="Arial" pitchFamily="-72" charset="0"/>
                <a:ea typeface="Arial" pitchFamily="-72" charset="0"/>
                <a:cs typeface="Arial" pitchFamily="-72" charset="0"/>
              </a:rPr>
              <a:t>are documented and version </a:t>
            </a:r>
            <a:r>
              <a:rPr lang="en-US" dirty="0" smtClean="0">
                <a:latin typeface="Arial" pitchFamily="-72" charset="0"/>
                <a:ea typeface="Arial" pitchFamily="-72" charset="0"/>
                <a:cs typeface="Arial" pitchFamily="-72" charset="0"/>
              </a:rPr>
              <a:t>controlled</a:t>
            </a:r>
          </a:p>
          <a:p>
            <a:pPr eaLnBrk="1" hangingPunct="1"/>
            <a:endParaRPr lang="en-US" dirty="0" smtClean="0">
              <a:latin typeface="Arial" pitchFamily="-72" charset="0"/>
              <a:ea typeface="Arial" pitchFamily="-72" charset="0"/>
              <a:cs typeface="Arial" pitchFamily="-72" charset="0"/>
            </a:endParaRPr>
          </a:p>
          <a:p>
            <a:pPr eaLnBrk="1" hangingPunct="1"/>
            <a:r>
              <a:rPr lang="en-US" dirty="0" smtClean="0">
                <a:latin typeface="Arial" pitchFamily="-72" charset="0"/>
                <a:ea typeface="Arial" pitchFamily="-72" charset="0"/>
                <a:cs typeface="Arial" pitchFamily="-72" charset="0"/>
              </a:rPr>
              <a:t>#10 – Some Security Tests, </a:t>
            </a:r>
            <a:r>
              <a:rPr lang="en-US" dirty="0" err="1" smtClean="0">
                <a:latin typeface="Arial" pitchFamily="-72" charset="0"/>
                <a:ea typeface="Arial" pitchFamily="-72" charset="0"/>
                <a:cs typeface="Arial" pitchFamily="-72" charset="0"/>
              </a:rPr>
              <a:t>WhiteHat</a:t>
            </a:r>
            <a:r>
              <a:rPr lang="en-US" baseline="0" dirty="0" smtClean="0">
                <a:latin typeface="Arial" pitchFamily="-72" charset="0"/>
                <a:ea typeface="Arial" pitchFamily="-72" charset="0"/>
                <a:cs typeface="Arial" pitchFamily="-72" charset="0"/>
              </a:rPr>
              <a:t> </a:t>
            </a:r>
            <a:r>
              <a:rPr lang="en-US" baseline="0" dirty="0" err="1" smtClean="0">
                <a:latin typeface="Arial" pitchFamily="-72" charset="0"/>
                <a:ea typeface="Arial" pitchFamily="-72" charset="0"/>
                <a:cs typeface="Arial" pitchFamily="-72" charset="0"/>
              </a:rPr>
              <a:t>Sentinal</a:t>
            </a:r>
            <a:r>
              <a:rPr lang="en-US" baseline="0" dirty="0" smtClean="0">
                <a:latin typeface="Arial" pitchFamily="-72" charset="0"/>
                <a:ea typeface="Arial" pitchFamily="-72" charset="0"/>
                <a:cs typeface="Arial" pitchFamily="-72" charset="0"/>
              </a:rPr>
              <a:t> --- KEEP AN EYE ON CHANGE LOG</a:t>
            </a:r>
            <a:endParaRPr lang="en-US" dirty="0" smtClean="0">
              <a:latin typeface="Arial" pitchFamily="-72" charset="0"/>
              <a:ea typeface="Arial" pitchFamily="-72" charset="0"/>
              <a:cs typeface="Arial" pitchFamily="-72" charset="0"/>
            </a:endParaRPr>
          </a:p>
          <a:p>
            <a:pPr eaLnBrk="1" hangingPunct="1">
              <a:spcBef>
                <a:spcPct val="0"/>
              </a:spcBef>
            </a:pPr>
            <a:endParaRPr lang="en-US" dirty="0" smtClean="0"/>
          </a:p>
          <a:p>
            <a:pPr eaLnBrk="1" hangingPunct="1">
              <a:spcBef>
                <a:spcPct val="0"/>
              </a:spcBef>
            </a:pPr>
            <a:r>
              <a:rPr lang="en-US" dirty="0" smtClean="0"/>
              <a:t>#</a:t>
            </a:r>
            <a:r>
              <a:rPr lang="en-US" dirty="0" smtClean="0"/>
              <a:t>12</a:t>
            </a:r>
            <a:r>
              <a:rPr lang="en-US" baseline="0" dirty="0" smtClean="0"/>
              <a:t> - </a:t>
            </a:r>
            <a:r>
              <a:rPr lang="en-US" sz="800" kern="1200" dirty="0" smtClean="0">
                <a:solidFill>
                  <a:schemeClr val="tx1"/>
                </a:solidFill>
                <a:latin typeface="+mn-lt"/>
                <a:ea typeface="ＭＳ Ｐゴシック" pitchFamily="-72" charset="-128"/>
                <a:cs typeface="ＭＳ Ｐゴシック" pitchFamily="-72" charset="-128"/>
              </a:rPr>
              <a:t>Single </a:t>
            </a:r>
            <a:r>
              <a:rPr lang="en-US" sz="800" kern="1200" dirty="0" smtClean="0">
                <a:solidFill>
                  <a:schemeClr val="tx1"/>
                </a:solidFill>
                <a:latin typeface="+mn-lt"/>
                <a:ea typeface="ＭＳ Ｐゴシック" pitchFamily="-72" charset="-128"/>
                <a:cs typeface="ＭＳ Ｐゴシック" pitchFamily="-72" charset="-128"/>
              </a:rPr>
              <a:t>source for software, binaries &amp; libraries </a:t>
            </a:r>
            <a:r>
              <a:rPr lang="en-US" sz="800" kern="1200" dirty="0" smtClean="0">
                <a:solidFill>
                  <a:schemeClr val="tx1"/>
                </a:solidFill>
                <a:latin typeface="+mn-lt"/>
                <a:ea typeface="ＭＳ Ｐゴシック" pitchFamily="-72" charset="-128"/>
                <a:cs typeface="ＭＳ Ｐゴシック" pitchFamily="-72" charset="-128"/>
              </a:rPr>
              <a:t>demonstrates</a:t>
            </a:r>
            <a:r>
              <a:rPr lang="en-US" sz="800" kern="1200" baseline="0" dirty="0" smtClean="0">
                <a:solidFill>
                  <a:schemeClr val="tx1"/>
                </a:solidFill>
                <a:latin typeface="+mn-lt"/>
                <a:ea typeface="ＭＳ Ｐゴシック" pitchFamily="-72" charset="-128"/>
                <a:cs typeface="ＭＳ Ｐゴシック" pitchFamily="-72" charset="-128"/>
              </a:rPr>
              <a:t> – CONSISTENCY - NEXUS</a:t>
            </a:r>
            <a:endParaRPr lang="en-US" sz="800" kern="1200" dirty="0" smtClean="0">
              <a:solidFill>
                <a:schemeClr val="tx1"/>
              </a:solidFill>
              <a:latin typeface="+mn-lt"/>
              <a:ea typeface="ＭＳ Ｐゴシック" pitchFamily="-72" charset="-128"/>
              <a:cs typeface="ＭＳ Ｐゴシック" pitchFamily="-72" charset="-128"/>
            </a:endParaRPr>
          </a:p>
          <a:p>
            <a:pPr eaLnBrk="1" hangingPunct="1">
              <a:spcBef>
                <a:spcPct val="0"/>
              </a:spcBef>
            </a:pPr>
            <a:endParaRPr lang="en-US" dirty="0"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218F-A87D-46E2-9464-E019D11F8E51}"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598115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61442"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200478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Probably one of the more unpopular changes is to switch to an electronic board like Jira. Many teams are very fond of have note cards and post-its on walls, but digital boards are more auditable.</a:t>
            </a:r>
          </a:p>
          <a:p>
            <a:pPr eaLnBrk="1" hangingPunct="1">
              <a:spcBef>
                <a:spcPct val="0"/>
              </a:spcBef>
            </a:pPr>
            <a:endParaRPr lang="en-US" smtClean="0"/>
          </a:p>
          <a:p>
            <a:pPr eaLnBrk="1" hangingPunct="1">
              <a:spcBef>
                <a:spcPct val="0"/>
              </a:spcBef>
            </a:pPr>
            <a:r>
              <a:rPr lang="en-US" smtClean="0"/>
              <a:t>Once you make the switch, you will have lots of unexpected benefits….here are some more!</a:t>
            </a:r>
          </a:p>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276AC3-66AB-4F8D-B277-BE8B0C15E396}"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470550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We use a Jira plugin called Group Sign-Off for Jira. It allows a story to capture key sign-offs from management, security, and compliance. </a:t>
            </a:r>
          </a:p>
          <a:p>
            <a:pPr eaLnBrk="1" hangingPunct="1">
              <a:spcBef>
                <a:spcPct val="0"/>
              </a:spcBef>
            </a:pPr>
            <a:endParaRPr lang="en-US" smtClean="0"/>
          </a:p>
          <a:p>
            <a:pPr eaLnBrk="1" hangingPunct="1">
              <a:spcBef>
                <a:spcPct val="0"/>
              </a:spcBef>
            </a:pPr>
            <a:r>
              <a:rPr lang="en-US" smtClean="0"/>
              <a:t>We include a sign-off story in every sprint and now no longer need to print and get manual signatures.</a:t>
            </a:r>
          </a:p>
          <a:p>
            <a:pPr eaLnBrk="1" hangingPunct="1">
              <a:spcBef>
                <a:spcPct val="0"/>
              </a:spcBef>
            </a:pPr>
            <a:endParaRPr lang="en-US" smtClean="0"/>
          </a:p>
          <a:p>
            <a:pPr eaLnBrk="1" hangingPunct="1">
              <a:spcBef>
                <a:spcPct val="0"/>
              </a:spcBef>
            </a:pPr>
            <a:r>
              <a:rPr lang="en-US" smtClean="0"/>
              <a:t>Using permissions in Jira, I can only sign-off as myself.</a:t>
            </a:r>
          </a:p>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45F05F-B6A6-459F-B6AD-003AADD46D58}"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361539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was one of those dreams that I never thought would come true, but with the Xporter Plugin for Jira we are able to perform a mail merge into our SDLC template. We capture the stories and sign-offs for every release to fulfill auditor and examiners requests for documentation. </a:t>
            </a:r>
          </a:p>
          <a:p>
            <a:pPr eaLnBrk="1" hangingPunct="1">
              <a:spcBef>
                <a:spcPct val="0"/>
              </a:spcBef>
            </a:pPr>
            <a:endParaRPr lang="en-US" smtClean="0"/>
          </a:p>
          <a:p>
            <a:pPr eaLnBrk="1" hangingPunct="1">
              <a:spcBef>
                <a:spcPct val="0"/>
              </a:spcBef>
            </a:pPr>
            <a:r>
              <a:rPr lang="en-US" smtClean="0"/>
              <a:t>We do still have the manual step of maintaining master requirements documents for major pieces of functionality. </a:t>
            </a:r>
          </a:p>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2CD186-08E5-4D04-8722-F54AE48F3F0C}"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24618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Great cross section of IT - Truly DevOps</a:t>
            </a:r>
          </a:p>
          <a:p>
            <a:pPr eaLnBrk="1" hangingPunct="1"/>
            <a:r>
              <a:rPr lang="en-US"/>
              <a:t>Enlightening about the world of Operations</a:t>
            </a:r>
          </a:p>
        </p:txBody>
      </p:sp>
    </p:spTree>
    <p:extLst>
      <p:ext uri="{BB962C8B-B14F-4D97-AF65-F5344CB8AC3E}">
        <p14:creationId xmlns:p14="http://schemas.microsoft.com/office/powerpoint/2010/main" val="1528739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69634"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4094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Using the logs captured by Jenkins, we created a report to show when each step in the pipeline occurred and who initiated it.</a:t>
            </a:r>
          </a:p>
          <a:p>
            <a:pPr eaLnBrk="1" hangingPunct="1">
              <a:spcBef>
                <a:spcPct val="0"/>
              </a:spcBef>
            </a:pPr>
            <a:endParaRPr lang="en-US" smtClean="0"/>
          </a:p>
          <a:p>
            <a:pPr eaLnBrk="1" hangingPunct="1">
              <a:spcBef>
                <a:spcPct val="0"/>
              </a:spcBef>
            </a:pPr>
            <a:r>
              <a:rPr lang="en-US" smtClean="0"/>
              <a:t>The report is the last step in our Pipeline. It emails a copy of the report to all interested parties and places a copy in Nexus for archival purposes.</a:t>
            </a:r>
          </a:p>
          <a:p>
            <a:pPr eaLnBrk="1" hangingPunct="1">
              <a:spcBef>
                <a:spcPct val="0"/>
              </a:spcBef>
            </a:pPr>
            <a:endParaRPr lang="en-US" smtClean="0"/>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E7558D-A50A-4C5D-A6F0-094697D50DC3}"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35058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 of the activity logging is beneficial as it shows that all the steps were performed and who performed them. However, they are also rich with information about your own processes. </a:t>
            </a:r>
          </a:p>
          <a:p>
            <a:pPr eaLnBrk="1" hangingPunct="1">
              <a:spcBef>
                <a:spcPct val="0"/>
              </a:spcBef>
            </a:pPr>
            <a:endParaRPr lang="en-US" dirty="0" smtClean="0"/>
          </a:p>
          <a:p>
            <a:pPr eaLnBrk="1" hangingPunct="1">
              <a:spcBef>
                <a:spcPct val="0"/>
              </a:spcBef>
            </a:pPr>
            <a:r>
              <a:rPr lang="en-US" dirty="0" smtClean="0"/>
              <a:t>Graphing the metrics from various points in your development process will again show that management is involved in the process and providing proper oversight.</a:t>
            </a:r>
          </a:p>
          <a:p>
            <a:pPr eaLnBrk="1" hangingPunct="1">
              <a:spcBef>
                <a:spcPct val="0"/>
              </a:spcBef>
            </a:pPr>
            <a:endParaRPr lang="en-US" dirty="0"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1ACA43-8BA5-49FD-B280-1324944451DC}"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46596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With a self managing team that is making small changes every two weeks, it is easy for management to not know exactly what is going on.</a:t>
            </a:r>
          </a:p>
          <a:p>
            <a:pPr eaLnBrk="1" hangingPunct="1">
              <a:spcBef>
                <a:spcPct val="0"/>
              </a:spcBef>
            </a:pPr>
            <a:endParaRPr lang="en-US" smtClean="0"/>
          </a:p>
          <a:p>
            <a:pPr eaLnBrk="1" hangingPunct="1">
              <a:spcBef>
                <a:spcPct val="0"/>
              </a:spcBef>
            </a:pPr>
            <a:r>
              <a:rPr lang="en-US" smtClean="0"/>
              <a:t>We added a Sprint Planning Review Meeting after every sprint planning session. This was facilitated by our ScrumMaster and was found to be very helpful to bring Security, Compliance and anyone else into the process.</a:t>
            </a:r>
          </a:p>
          <a:p>
            <a:pPr eaLnBrk="1" hangingPunct="1">
              <a:spcBef>
                <a:spcPct val="0"/>
              </a:spcBef>
            </a:pPr>
            <a:endParaRPr lang="en-US" smtClean="0"/>
          </a:p>
          <a:p>
            <a:pPr eaLnBrk="1" hangingPunct="1">
              <a:spcBef>
                <a:spcPct val="0"/>
              </a:spcBef>
            </a:pPr>
            <a:r>
              <a:rPr lang="en-US" smtClean="0"/>
              <a:t>Not only was this meeting helpful, but it also demonstrated to auditors and examiners that we were thoughtful about the process and made improvements when needed.</a:t>
            </a:r>
          </a:p>
          <a:p>
            <a:pPr eaLnBrk="1" hangingPunct="1">
              <a:spcBef>
                <a:spcPct val="0"/>
              </a:spcBef>
            </a:pPr>
            <a:endParaRPr lang="en-US" smtClean="0"/>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8874E4-48A6-4887-90A0-0BF0141BD96B}"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8958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77826"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4173050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ACTIVE DIRECTORY - NEED TO HAVE A PERIODIC REVIEW OF WHO IS IN GROUPS</a:t>
            </a:r>
          </a:p>
          <a:p>
            <a:pPr eaLnBrk="1" hangingPunct="1">
              <a:spcBef>
                <a:spcPct val="0"/>
              </a:spcBef>
            </a:pPr>
            <a:endParaRPr lang="en-US" smtClean="0"/>
          </a:p>
          <a:p>
            <a:pPr eaLnBrk="1" hangingPunct="1">
              <a:spcBef>
                <a:spcPct val="0"/>
              </a:spcBef>
            </a:pPr>
            <a:r>
              <a:rPr lang="en-US" smtClean="0"/>
              <a:t>Our QA Team performs and important check to ensure that a quality product is deployed. They are also a critical team to maintaining separation of duties. They don’t write the code and they also have the best understanding of how the applications should work. We found they were best suited to facilitate the deployment. They control:</a:t>
            </a:r>
          </a:p>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18F9D6-16B1-4A0E-9DED-3EBDA9125AB9}"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32400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WAS MADE ABOUT SEPARTION OF DUTIES</a:t>
            </a:r>
          </a:p>
          <a:p>
            <a:endParaRPr lang="en-US" dirty="0" smtClean="0"/>
          </a:p>
          <a:p>
            <a:r>
              <a:rPr lang="en-US" dirty="0" smtClean="0"/>
              <a:t>RESPONSE</a:t>
            </a:r>
            <a:r>
              <a:rPr lang="en-US" baseline="0" dirty="0" smtClean="0"/>
              <a:t> THAT GUIDELINES DO NOT SPECIFY THAT IT IS NEEDED</a:t>
            </a:r>
          </a:p>
          <a:p>
            <a:endParaRPr lang="en-US" baseline="0" dirty="0" smtClean="0"/>
          </a:p>
          <a:p>
            <a:r>
              <a:rPr lang="en-US" baseline="0" dirty="0" smtClean="0"/>
              <a:t>COMPENSATING CONTROLS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805778D0-7821-4E9F-A313-7052F51A6962}" type="slidenum">
              <a:rPr lang="en-US" smtClean="0"/>
              <a:pPr>
                <a:defRPr/>
              </a:pPr>
              <a:t>26</a:t>
            </a:fld>
            <a:endParaRPr lang="en-US" dirty="0"/>
          </a:p>
        </p:txBody>
      </p:sp>
    </p:spTree>
    <p:extLst>
      <p:ext uri="{BB962C8B-B14F-4D97-AF65-F5344CB8AC3E}">
        <p14:creationId xmlns:p14="http://schemas.microsoft.com/office/powerpoint/2010/main" val="2729655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rapid deployments still resulted in the occasional incident where someone was caught off guard. We addressed this by adding an email step before Staging and before Production to notify all interested parties that a deployment was coming through.</a:t>
            </a:r>
          </a:p>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F3A866-449B-42E9-A15E-D4E810A9B9E6}"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29726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86018"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4191375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88066"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55273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102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IF </a:t>
            </a:r>
            <a:r>
              <a:rPr lang="en-US" dirty="0"/>
              <a:t>IT IS HARD DO IT MORE </a:t>
            </a:r>
            <a:r>
              <a:rPr lang="en-US" dirty="0" smtClean="0"/>
              <a:t>OFTEN</a:t>
            </a:r>
          </a:p>
          <a:p>
            <a:pPr eaLnBrk="1" hangingPunct="1"/>
            <a:endParaRPr lang="en-US" dirty="0" smtClean="0"/>
          </a:p>
          <a:p>
            <a:pPr eaLnBrk="1" hangingPunct="1"/>
            <a:r>
              <a:rPr lang="en-US" dirty="0" smtClean="0"/>
              <a:t>Typically no</a:t>
            </a:r>
            <a:r>
              <a:rPr lang="en-US" baseline="0" dirty="0" smtClean="0"/>
              <a:t> one likes audits….they don’t feel it is their job….they feel it is getting in the way of the work they need to do</a:t>
            </a:r>
          </a:p>
          <a:p>
            <a:pPr eaLnBrk="1" hangingPunct="1"/>
            <a:endParaRPr lang="en-US" baseline="0" dirty="0" smtClean="0"/>
          </a:p>
          <a:p>
            <a:pPr eaLnBrk="1" hangingPunct="1"/>
            <a:r>
              <a:rPr lang="en-US" baseline="0" dirty="0" smtClean="0"/>
              <a:t>PUT Audits and Audit prep in Job Descriptions</a:t>
            </a:r>
            <a:endParaRPr lang="en-US" dirty="0"/>
          </a:p>
        </p:txBody>
      </p:sp>
    </p:spTree>
    <p:extLst>
      <p:ext uri="{BB962C8B-B14F-4D97-AF65-F5344CB8AC3E}">
        <p14:creationId xmlns:p14="http://schemas.microsoft.com/office/powerpoint/2010/main" val="3762117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Only a select number of senior developers and architects have the ability to merge code into the development branch</a:t>
            </a:r>
          </a:p>
          <a:p>
            <a:pPr eaLnBrk="1" hangingPunct="1">
              <a:spcBef>
                <a:spcPct val="0"/>
              </a:spcBef>
            </a:pPr>
            <a:endParaRPr lang="en-US"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A210DB-C9DA-4176-850A-FFD15C6BD0D4}"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31856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94210"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Users ended up with Local Admin and Regular User</a:t>
            </a:r>
          </a:p>
          <a:p>
            <a:pPr eaLnBrk="1" hangingPunct="1"/>
            <a:endParaRPr lang="en-US"/>
          </a:p>
          <a:p>
            <a:pPr eaLnBrk="1" hangingPunct="1"/>
            <a:r>
              <a:rPr lang="en-US"/>
              <a:t>Local Admin users are only allowed to MERGE - by policy</a:t>
            </a:r>
          </a:p>
          <a:p>
            <a:pPr eaLnBrk="1" hangingPunct="1"/>
            <a:endParaRPr lang="en-US"/>
          </a:p>
          <a:p>
            <a:pPr eaLnBrk="1" hangingPunct="1"/>
            <a:r>
              <a:rPr lang="en-US"/>
              <a:t>Wrote custom code to only allow ACTIVE DIRECTORY USERS to check in and approve PULL REQUESTS</a:t>
            </a:r>
          </a:p>
          <a:p>
            <a:pPr eaLnBrk="1" hangingPunct="1"/>
            <a:endParaRPr lang="en-US"/>
          </a:p>
          <a:p>
            <a:pPr eaLnBrk="1" hangingPunct="1"/>
            <a:endParaRPr lang="en-US"/>
          </a:p>
        </p:txBody>
      </p:sp>
    </p:spTree>
    <p:extLst>
      <p:ext uri="{BB962C8B-B14F-4D97-AF65-F5344CB8AC3E}">
        <p14:creationId xmlns:p14="http://schemas.microsoft.com/office/powerpoint/2010/main" val="105222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4BF9F0-EFC3-4D95-A0FC-CF26D22A5160}"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228768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POWER OF A JENKINS</a:t>
            </a:r>
            <a:r>
              <a:rPr lang="en-US" baseline="0" dirty="0" smtClean="0"/>
              <a:t> USER</a:t>
            </a:r>
          </a:p>
          <a:p>
            <a:pPr eaLnBrk="1" hangingPunct="1">
              <a:spcBef>
                <a:spcPct val="0"/>
              </a:spcBef>
            </a:pPr>
            <a:endParaRPr lang="en-US" baseline="0" dirty="0" smtClean="0"/>
          </a:p>
          <a:p>
            <a:pPr eaLnBrk="1" hangingPunct="1">
              <a:spcBef>
                <a:spcPct val="0"/>
              </a:spcBef>
            </a:pPr>
            <a:r>
              <a:rPr lang="en-US" baseline="0" dirty="0" smtClean="0"/>
              <a:t>POWER OF A PUPPET USER – STILL A GAP – </a:t>
            </a:r>
          </a:p>
          <a:p>
            <a:pPr eaLnBrk="1" hangingPunct="1">
              <a:spcBef>
                <a:spcPct val="0"/>
              </a:spcBef>
            </a:pPr>
            <a:endParaRPr lang="en-US" baseline="0" dirty="0" smtClean="0"/>
          </a:p>
          <a:p>
            <a:pPr eaLnBrk="1" hangingPunct="1">
              <a:spcBef>
                <a:spcPct val="0"/>
              </a:spcBef>
            </a:pPr>
            <a:r>
              <a:rPr lang="en-US" baseline="0" dirty="0" smtClean="0"/>
              <a:t>-- </a:t>
            </a:r>
            <a:r>
              <a:rPr lang="en-US" baseline="0" dirty="0" err="1" smtClean="0"/>
              <a:t>Ansible</a:t>
            </a:r>
            <a:r>
              <a:rPr lang="en-US" baseline="0" dirty="0" smtClean="0"/>
              <a:t> Tower has done some nice work that will hopefully push all the vendors forward</a:t>
            </a:r>
            <a:endParaRPr lang="en-US" dirty="0" smtClean="0"/>
          </a:p>
          <a:p>
            <a:pPr eaLnBrk="1" hangingPunct="1">
              <a:spcBef>
                <a:spcPct val="0"/>
              </a:spcBef>
            </a:pPr>
            <a:endParaRPr lang="en-US" dirty="0" smtClean="0"/>
          </a:p>
          <a:p>
            <a:pPr eaLnBrk="1" hangingPunct="1">
              <a:spcBef>
                <a:spcPct val="0"/>
              </a:spcBef>
            </a:pPr>
            <a:r>
              <a:rPr lang="en-US" dirty="0" smtClean="0"/>
              <a:t>AGILE </a:t>
            </a:r>
            <a:r>
              <a:rPr lang="en-US" dirty="0" smtClean="0"/>
              <a:t>TEAMS NEED TO POST THEIR DEFINITIONS OF DONE IN CONFLUENCE (WIKI)</a:t>
            </a:r>
          </a:p>
          <a:p>
            <a:pPr eaLnBrk="1" hangingPunct="1">
              <a:spcBef>
                <a:spcPct val="0"/>
              </a:spcBef>
            </a:pPr>
            <a:endParaRPr lang="en-US" dirty="0" smtClean="0"/>
          </a:p>
          <a:p>
            <a:pPr eaLnBrk="1" hangingPunct="1">
              <a:spcBef>
                <a:spcPct val="0"/>
              </a:spcBef>
            </a:pPr>
            <a:r>
              <a:rPr lang="en-US" dirty="0" smtClean="0"/>
              <a:t>REGULARLY AUDIT USER LISTS - ACTIVE DIRECTORY - </a:t>
            </a:r>
          </a:p>
          <a:p>
            <a:pPr eaLnBrk="1" hangingPunct="1">
              <a:spcBef>
                <a:spcPct val="0"/>
              </a:spcBef>
            </a:pPr>
            <a:endParaRPr lang="en-US" dirty="0" smtClean="0"/>
          </a:p>
          <a:p>
            <a:pPr eaLnBrk="1" hangingPunct="1">
              <a:spcBef>
                <a:spcPct val="0"/>
              </a:spcBef>
            </a:pPr>
            <a:r>
              <a:rPr lang="en-US" dirty="0" smtClean="0"/>
              <a:t>In a recent exam, I was very impressed how quickly the examiner recognized the power of some of the tools like GIT, Stash, Jenkins and Puppet. He immediately wanted to know how we ensure that the appropriate permissions are in place.</a:t>
            </a:r>
          </a:p>
          <a:p>
            <a:pPr eaLnBrk="1" hangingPunct="1">
              <a:spcBef>
                <a:spcPct val="0"/>
              </a:spcBef>
            </a:pPr>
            <a:endParaRPr lang="en-US" dirty="0" smtClean="0"/>
          </a:p>
          <a:p>
            <a:pPr eaLnBrk="1" hangingPunct="1">
              <a:spcBef>
                <a:spcPct val="0"/>
              </a:spcBef>
            </a:pPr>
            <a:r>
              <a:rPr lang="en-US" dirty="0" smtClean="0"/>
              <a:t>Also, think through how you will manage the environment of CD tools. Typically, one doesn’t have a migration path for making changes to Jenkins, Sonar, etc. </a:t>
            </a:r>
          </a:p>
          <a:p>
            <a:pPr eaLnBrk="1" hangingPunct="1">
              <a:spcBef>
                <a:spcPct val="0"/>
              </a:spcBef>
            </a:pPr>
            <a:endParaRPr lang="en-US" dirty="0"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59D7E9-EEAA-422B-90FE-EC0B71FD93F3}"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630658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102402"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extLst>
      <p:ext uri="{BB962C8B-B14F-4D97-AF65-F5344CB8AC3E}">
        <p14:creationId xmlns:p14="http://schemas.microsoft.com/office/powerpoint/2010/main" val="110247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Clr>
                <a:srgbClr val="F37421"/>
              </a:buClr>
            </a:pPr>
            <a:r>
              <a:rPr lang="en-US" sz="1200" dirty="0" smtClean="0">
                <a:solidFill>
                  <a:srgbClr val="005595"/>
                </a:solidFill>
                <a:latin typeface="Arial" pitchFamily="-72" charset="0"/>
                <a:ea typeface="Arial" pitchFamily="-72" charset="0"/>
                <a:cs typeface="Arial" pitchFamily="-72" charset="0"/>
              </a:rPr>
              <a:t>RACI charts – MD102 – Department</a:t>
            </a:r>
            <a:r>
              <a:rPr lang="en-US" sz="1200" baseline="0" dirty="0" smtClean="0">
                <a:solidFill>
                  <a:srgbClr val="005595"/>
                </a:solidFill>
                <a:latin typeface="Arial" pitchFamily="-72" charset="0"/>
                <a:ea typeface="Arial" pitchFamily="-72" charset="0"/>
                <a:cs typeface="Arial" pitchFamily="-72" charset="0"/>
              </a:rPr>
              <a:t> of Homeland Security</a:t>
            </a:r>
            <a:endParaRPr lang="en-US" sz="1200" dirty="0" smtClean="0">
              <a:solidFill>
                <a:srgbClr val="005595"/>
              </a:solidFill>
              <a:latin typeface="Arial" pitchFamily="-72" charset="0"/>
              <a:ea typeface="Arial" pitchFamily="-72" charset="0"/>
              <a:cs typeface="Arial" pitchFamily="-72" charset="0"/>
            </a:endParaRPr>
          </a:p>
          <a:p>
            <a:pPr eaLnBrk="1" hangingPunct="1">
              <a:buClr>
                <a:srgbClr val="F37421"/>
              </a:buClr>
            </a:pPr>
            <a:endParaRPr lang="en-US" sz="1200" dirty="0" smtClean="0">
              <a:solidFill>
                <a:srgbClr val="005595"/>
              </a:solidFill>
              <a:latin typeface="Arial" pitchFamily="-72" charset="0"/>
              <a:ea typeface="Arial" pitchFamily="-72" charset="0"/>
              <a:cs typeface="Arial" pitchFamily="-72" charset="0"/>
            </a:endParaRPr>
          </a:p>
          <a:p>
            <a:pPr eaLnBrk="1" hangingPunct="1">
              <a:buClr>
                <a:srgbClr val="F37421"/>
              </a:buClr>
            </a:pPr>
            <a:r>
              <a:rPr lang="en-US" sz="1200" dirty="0" smtClean="0">
                <a:solidFill>
                  <a:srgbClr val="005595"/>
                </a:solidFill>
                <a:latin typeface="Arial" pitchFamily="-72" charset="0"/>
                <a:ea typeface="Arial" pitchFamily="-72" charset="0"/>
                <a:cs typeface="Arial" pitchFamily="-72" charset="0"/>
              </a:rPr>
              <a:t>tractability matrices…</a:t>
            </a:r>
          </a:p>
          <a:p>
            <a:pPr eaLnBrk="1" hangingPunct="1">
              <a:buClr>
                <a:srgbClr val="F37421"/>
              </a:buClr>
            </a:pPr>
            <a:endParaRPr lang="en-US" sz="1200" dirty="0" smtClean="0">
              <a:solidFill>
                <a:srgbClr val="005595"/>
              </a:solidFill>
              <a:latin typeface="Arial" pitchFamily="-72" charset="0"/>
              <a:ea typeface="Arial" pitchFamily="-72" charset="0"/>
              <a:cs typeface="Arial" pitchFamily="-72" charset="0"/>
            </a:endParaRPr>
          </a:p>
          <a:p>
            <a:pPr eaLnBrk="1" hangingPunct="1">
              <a:buClr>
                <a:srgbClr val="F37421"/>
              </a:buClr>
            </a:pPr>
            <a:r>
              <a:rPr lang="en-US" sz="1200" dirty="0" smtClean="0">
                <a:solidFill>
                  <a:srgbClr val="005595"/>
                </a:solidFill>
                <a:latin typeface="Arial" pitchFamily="-72" charset="0"/>
                <a:ea typeface="Arial" pitchFamily="-72" charset="0"/>
                <a:cs typeface="Arial" pitchFamily="-72" charset="0"/>
              </a:rPr>
              <a:t>meeting invitations to be saved!</a:t>
            </a:r>
          </a:p>
          <a:p>
            <a:pPr eaLnBrk="1" hangingPunct="1">
              <a:buClr>
                <a:srgbClr val="F37421"/>
              </a:buClr>
            </a:pPr>
            <a:endParaRPr lang="en-US" sz="1200" i="1" dirty="0" smtClean="0">
              <a:solidFill>
                <a:srgbClr val="005595"/>
              </a:solidFill>
              <a:latin typeface="Arial" pitchFamily="-72" charset="0"/>
              <a:ea typeface="Arial" pitchFamily="-72" charset="0"/>
              <a:cs typeface="Arial" pitchFamily="-72" charset="0"/>
            </a:endParaRPr>
          </a:p>
          <a:p>
            <a:pPr eaLnBrk="1" hangingPunct="1">
              <a:buClr>
                <a:srgbClr val="F37421"/>
              </a:buClr>
            </a:pPr>
            <a:r>
              <a:rPr lang="en-US" sz="1200" i="0" dirty="0" smtClean="0">
                <a:solidFill>
                  <a:srgbClr val="005595"/>
                </a:solidFill>
                <a:latin typeface="Arial" pitchFamily="-72" charset="0"/>
                <a:ea typeface="Arial" pitchFamily="-72" charset="0"/>
                <a:cs typeface="Arial" pitchFamily="-72" charset="0"/>
              </a:rPr>
              <a:t>Review</a:t>
            </a:r>
            <a:r>
              <a:rPr lang="en-US" sz="1200" i="0" baseline="0" dirty="0" smtClean="0">
                <a:solidFill>
                  <a:srgbClr val="005595"/>
                </a:solidFill>
                <a:latin typeface="Arial" pitchFamily="-72" charset="0"/>
                <a:ea typeface="Arial" pitchFamily="-72" charset="0"/>
                <a:cs typeface="Arial" pitchFamily="-72" charset="0"/>
              </a:rPr>
              <a:t> materials needed to be sent out prior to meetings</a:t>
            </a:r>
            <a:endParaRPr lang="en-US" sz="1200" i="0" dirty="0" smtClean="0">
              <a:solidFill>
                <a:srgbClr val="00B050"/>
              </a:solidFill>
              <a:latin typeface="Arial" pitchFamily="-72" charset="0"/>
              <a:ea typeface="Arial" pitchFamily="-72" charset="0"/>
              <a:cs typeface="Arial" pitchFamily="-72" charset="0"/>
            </a:endParaRPr>
          </a:p>
          <a:p>
            <a:pPr eaLnBrk="1" hangingPunct="1">
              <a:buClr>
                <a:srgbClr val="F37421"/>
              </a:buClr>
            </a:pPr>
            <a:endParaRPr lang="en-US" sz="1200" i="1" dirty="0" smtClean="0">
              <a:solidFill>
                <a:srgbClr val="00B050"/>
              </a:solidFill>
              <a:latin typeface="Arial" pitchFamily="-72" charset="0"/>
              <a:ea typeface="Arial" pitchFamily="-72" charset="0"/>
              <a:cs typeface="Arial" pitchFamily="-72" charset="0"/>
            </a:endParaRPr>
          </a:p>
          <a:p>
            <a:pPr eaLnBrk="1" hangingPunct="1">
              <a:buClr>
                <a:srgbClr val="F37421"/>
              </a:buClr>
            </a:pPr>
            <a:r>
              <a:rPr lang="en-US" sz="1200" i="1" dirty="0" smtClean="0">
                <a:solidFill>
                  <a:srgbClr val="00B050"/>
                </a:solidFill>
                <a:latin typeface="Arial" pitchFamily="-72" charset="0"/>
                <a:ea typeface="Arial" pitchFamily="-72" charset="0"/>
                <a:cs typeface="Arial" pitchFamily="-72" charset="0"/>
              </a:rPr>
              <a:t>Result: Development came to a grinding halt. </a:t>
            </a:r>
          </a:p>
          <a:p>
            <a:pPr eaLnBrk="1" hangingPunct="1">
              <a:buClr>
                <a:srgbClr val="F37421"/>
              </a:buClr>
            </a:pPr>
            <a:r>
              <a:rPr lang="en-US" sz="1200" dirty="0" smtClean="0">
                <a:solidFill>
                  <a:srgbClr val="005595"/>
                </a:solidFill>
                <a:latin typeface="Arial" pitchFamily="-72" charset="0"/>
                <a:ea typeface="Arial" pitchFamily="-72" charset="0"/>
                <a:cs typeface="Arial" pitchFamily="-72" charset="0"/>
              </a:rPr>
              <a:t>– A second SDLC was written which stripped away 90% of the full SDLC rigor</a:t>
            </a:r>
          </a:p>
          <a:p>
            <a:pPr eaLnBrk="1" hangingPunct="1">
              <a:buClr>
                <a:srgbClr val="F37421"/>
              </a:buClr>
            </a:pPr>
            <a:r>
              <a:rPr lang="en-US" sz="1200" i="1" dirty="0" smtClean="0">
                <a:solidFill>
                  <a:srgbClr val="00B050"/>
                </a:solidFill>
                <a:latin typeface="Arial" pitchFamily="-72" charset="0"/>
                <a:ea typeface="Arial" pitchFamily="-72" charset="0"/>
                <a:cs typeface="Arial" pitchFamily="-72" charset="0"/>
              </a:rPr>
              <a:t>Result: Every project became SDLC Lite. </a:t>
            </a:r>
            <a:endParaRPr lang="en-US" sz="1200" u="sng" dirty="0" smtClean="0">
              <a:solidFill>
                <a:srgbClr val="005595"/>
              </a:solidFill>
              <a:latin typeface="Arial" pitchFamily="-72" charset="0"/>
              <a:ea typeface="Arial" pitchFamily="-72" charset="0"/>
              <a:cs typeface="Arial" pitchFamily="-72" charset="0"/>
            </a:endParaRPr>
          </a:p>
          <a:p>
            <a:pPr eaLnBrk="1" hangingPunct="1">
              <a:buClr>
                <a:srgbClr val="F37421"/>
              </a:buClr>
            </a:pPr>
            <a:r>
              <a:rPr lang="en-US" sz="1200" dirty="0" smtClean="0">
                <a:solidFill>
                  <a:srgbClr val="005595"/>
                </a:solidFill>
                <a:latin typeface="Arial" pitchFamily="-72" charset="0"/>
                <a:ea typeface="Arial" pitchFamily="-72" charset="0"/>
                <a:cs typeface="Arial" pitchFamily="-72" charset="0"/>
              </a:rPr>
              <a:t>Agile – We obviously blamed Waterfall for our shortcomings (it couldn’t be us). We went Agile….sort of. </a:t>
            </a:r>
          </a:p>
          <a:p>
            <a:pPr eaLnBrk="1" hangingPunct="1">
              <a:buClr>
                <a:srgbClr val="F37421"/>
              </a:buClr>
            </a:pPr>
            <a:r>
              <a:rPr lang="en-US" sz="1200" i="1" dirty="0" smtClean="0">
                <a:solidFill>
                  <a:srgbClr val="00B050"/>
                </a:solidFill>
                <a:latin typeface="Arial" pitchFamily="-72" charset="0"/>
                <a:ea typeface="Arial" pitchFamily="-72" charset="0"/>
                <a:cs typeface="Arial" pitchFamily="-72" charset="0"/>
              </a:rPr>
              <a:t>Result: Chaos. Team was not ready for quick sprints, documentation wasn’t done, code wasn’t finished…..</a:t>
            </a:r>
            <a:endParaRPr lang="en-US" sz="1200" u="sng" dirty="0" smtClean="0">
              <a:solidFill>
                <a:srgbClr val="005595"/>
              </a:solidFill>
              <a:latin typeface="Arial" pitchFamily="-72" charset="0"/>
              <a:ea typeface="Arial" pitchFamily="-72" charset="0"/>
              <a:cs typeface="Arial" pitchFamily="-72" charset="0"/>
            </a:endParaRPr>
          </a:p>
          <a:p>
            <a:pPr eaLnBrk="1" hangingPunct="1">
              <a:buClr>
                <a:srgbClr val="F37421"/>
              </a:buClr>
            </a:pPr>
            <a:r>
              <a:rPr lang="en-US" sz="1200" dirty="0" smtClean="0">
                <a:solidFill>
                  <a:srgbClr val="005595"/>
                </a:solidFill>
                <a:latin typeface="Arial" pitchFamily="-72" charset="0"/>
                <a:ea typeface="Arial" pitchFamily="-72" charset="0"/>
                <a:cs typeface="Arial" pitchFamily="-72" charset="0"/>
              </a:rPr>
              <a:t>Agile &amp; Continuous Delivery – A proper implementation of Agile with the technical craftsmanship that is required.</a:t>
            </a:r>
          </a:p>
          <a:p>
            <a:pPr eaLnBrk="1" hangingPunct="1">
              <a:buClr>
                <a:srgbClr val="F37421"/>
              </a:buClr>
            </a:pPr>
            <a:r>
              <a:rPr lang="en-US" sz="1200" i="1" dirty="0" smtClean="0">
                <a:solidFill>
                  <a:srgbClr val="00B050"/>
                </a:solidFill>
                <a:latin typeface="Arial" pitchFamily="-72" charset="0"/>
                <a:ea typeface="Arial" pitchFamily="-72" charset="0"/>
                <a:cs typeface="Arial" pitchFamily="-72" charset="0"/>
              </a:rPr>
              <a:t>Result: A successful and strong base in which to build</a:t>
            </a:r>
            <a:endParaRPr lang="en-US" sz="1200" dirty="0" smtClean="0">
              <a:solidFill>
                <a:srgbClr val="005595"/>
              </a:solidFill>
              <a:latin typeface="Arial" pitchFamily="-72" charset="0"/>
              <a:ea typeface="Arial" pitchFamily="-72" charset="0"/>
              <a:cs typeface="Arial" pitchFamily="-72" charset="0"/>
            </a:endParaRPr>
          </a:p>
          <a:p>
            <a:pPr eaLnBrk="1" hangingPunct="1"/>
            <a:endParaRPr lang="en-US" dirty="0"/>
          </a:p>
        </p:txBody>
      </p:sp>
      <p:sp>
        <p:nvSpPr>
          <p:cNvPr id="4" name="Slide Number Placeholder 3"/>
          <p:cNvSpPr>
            <a:spLocks noGrp="1"/>
          </p:cNvSpPr>
          <p:nvPr>
            <p:ph type="sldNum" sz="quarter" idx="10"/>
          </p:nvPr>
        </p:nvSpPr>
        <p:spPr/>
        <p:txBody>
          <a:bodyPr/>
          <a:lstStyle/>
          <a:p>
            <a:pPr>
              <a:defRPr/>
            </a:pPr>
            <a:fld id="{805778D0-7821-4E9F-A313-7052F51A6962}" type="slidenum">
              <a:rPr lang="en-US" smtClean="0"/>
              <a:pPr>
                <a:defRPr/>
              </a:pPr>
              <a:t>4</a:t>
            </a:fld>
            <a:endParaRPr lang="en-US" dirty="0"/>
          </a:p>
        </p:txBody>
      </p:sp>
    </p:spTree>
    <p:extLst>
      <p:ext uri="{BB962C8B-B14F-4D97-AF65-F5344CB8AC3E}">
        <p14:creationId xmlns:p14="http://schemas.microsoft.com/office/powerpoint/2010/main" val="205201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18434"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75274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laceholder 2"/>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20482" name="Placeholder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305961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0" indent="0">
              <a:buNone/>
            </a:pPr>
            <a:r>
              <a:rPr lang="en-US" dirty="0" smtClean="0"/>
              <a:t>#1 SOCIALIZE PLANS</a:t>
            </a:r>
            <a:r>
              <a:rPr lang="en-US" baseline="0" dirty="0" smtClean="0"/>
              <a:t> - </a:t>
            </a:r>
            <a:r>
              <a:rPr lang="en-US" dirty="0" smtClean="0"/>
              <a:t>Don’t surprise your auditor with a major change to your process.</a:t>
            </a:r>
          </a:p>
          <a:p>
            <a:pPr marL="0" indent="0">
              <a:buNone/>
            </a:pPr>
            <a:endParaRPr lang="en-US" dirty="0" smtClean="0"/>
          </a:p>
          <a:p>
            <a:pPr marL="0" indent="0">
              <a:buNone/>
            </a:pPr>
            <a:r>
              <a:rPr lang="en-US" dirty="0" smtClean="0"/>
              <a:t>Provide Useful Information:</a:t>
            </a:r>
          </a:p>
          <a:p>
            <a:pPr lvl="1"/>
            <a:r>
              <a:rPr lang="en-US" u="sng" dirty="0" smtClean="0"/>
              <a:t>Continuous Delivery: </a:t>
            </a:r>
            <a:r>
              <a:rPr lang="en-US" u="sng" dirty="0" err="1" smtClean="0"/>
              <a:t>Rel</a:t>
            </a:r>
            <a:r>
              <a:rPr lang="en-US" u="sng" baseline="0" dirty="0" smtClean="0"/>
              <a:t> </a:t>
            </a:r>
            <a:r>
              <a:rPr lang="en-US" dirty="0" smtClean="0"/>
              <a:t>by </a:t>
            </a:r>
            <a:r>
              <a:rPr lang="en-US" dirty="0" err="1" smtClean="0"/>
              <a:t>Jez</a:t>
            </a:r>
            <a:r>
              <a:rPr lang="en-US" dirty="0" smtClean="0"/>
              <a:t> Humble and David Farley </a:t>
            </a:r>
          </a:p>
          <a:p>
            <a:pPr lvl="1"/>
            <a:r>
              <a:rPr lang="en-US" dirty="0" smtClean="0"/>
              <a:t>Phoenix Project by Gene Kim</a:t>
            </a:r>
          </a:p>
          <a:p>
            <a:pPr lvl="1"/>
            <a:endParaRPr lang="en-US" dirty="0" smtClean="0"/>
          </a:p>
          <a:p>
            <a:pPr lvl="0"/>
            <a:r>
              <a:rPr lang="en-US" dirty="0" smtClean="0"/>
              <a:t>#3 – ALSO HELPS GET A TRAINING BUDGET</a:t>
            </a:r>
          </a:p>
          <a:p>
            <a:pPr lvl="1"/>
            <a:endParaRPr lang="en-US" dirty="0" smtClean="0"/>
          </a:p>
          <a:p>
            <a:pPr lvl="0"/>
            <a:r>
              <a:rPr lang="en-US" dirty="0" smtClean="0"/>
              <a:t>#4 – NEW SLIDE</a:t>
            </a:r>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218F-A87D-46E2-9464-E019D11F8E51}"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59811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Some auditors and examiners are very familiar with Agile. Many even have CSM and CPO certifications. However, some are entrenched in Waterfall.</a:t>
            </a:r>
          </a:p>
          <a:p>
            <a:pPr eaLnBrk="1" hangingPunct="1">
              <a:spcBef>
                <a:spcPct val="0"/>
              </a:spcBef>
            </a:pPr>
            <a:r>
              <a:rPr lang="en-US" smtClean="0"/>
              <a:t>Also, keep in mind that many guidelines that examiners are required to follow are based on the Waterfall methodology.</a:t>
            </a:r>
          </a:p>
          <a:p>
            <a:pPr eaLnBrk="1" hangingPunct="1">
              <a:spcBef>
                <a:spcPct val="0"/>
              </a:spcBef>
            </a:pPr>
            <a:r>
              <a:rPr lang="en-US" smtClean="0"/>
              <a:t>Shows that the check points still exist, just a little in a different order or a little more often</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56FE40-9137-4550-9D47-F59C65A9D16B}"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48446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406400" y="696913"/>
            <a:ext cx="6197600" cy="3487737"/>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lvl="0"/>
            <a:r>
              <a:rPr lang="en-US" baseline="0" dirty="0" smtClean="0"/>
              <a:t>#5 - </a:t>
            </a:r>
            <a:r>
              <a:rPr lang="en-US" sz="1200" dirty="0" smtClean="0"/>
              <a:t>When a vulnerability is found, how quickly can you address it? </a:t>
            </a:r>
          </a:p>
          <a:p>
            <a:pPr marL="0" indent="0" algn="l">
              <a:buNone/>
            </a:pPr>
            <a:r>
              <a:rPr lang="en-US" sz="1200" dirty="0" smtClean="0"/>
              <a:t>When a new OS patch is released, how long until it is on all of your servers?</a:t>
            </a:r>
          </a:p>
          <a:p>
            <a:endParaRPr lang="en-US" dirty="0" smtClean="0"/>
          </a:p>
          <a:p>
            <a:pPr marL="457200" indent="-457200" eaLnBrk="1" fontAlgn="auto" hangingPunct="1">
              <a:spcBef>
                <a:spcPts val="0"/>
              </a:spcBef>
              <a:spcAft>
                <a:spcPts val="0"/>
              </a:spcAft>
              <a:defRPr/>
            </a:pPr>
            <a:r>
              <a:rPr lang="en-US" sz="1200" kern="1200" dirty="0" smtClean="0">
                <a:solidFill>
                  <a:schemeClr val="tx1"/>
                </a:solidFill>
                <a:latin typeface="+mn-lt"/>
                <a:ea typeface="ＭＳ Ｐゴシック" pitchFamily="-72" charset="-128"/>
                <a:cs typeface="ＭＳ Ｐゴシック" pitchFamily="-72" charset="-128"/>
              </a:rPr>
              <a:t>Infrastructure as Code enabled us to reduce our OS patching frequency from quarterly to every two weeks</a:t>
            </a:r>
          </a:p>
          <a:p>
            <a:pPr marL="457200" indent="-457200" eaLnBrk="1" fontAlgn="auto" hangingPunct="1">
              <a:spcBef>
                <a:spcPts val="0"/>
              </a:spcBef>
              <a:spcAft>
                <a:spcPts val="0"/>
              </a:spcAft>
              <a:defRPr/>
            </a:pPr>
            <a:r>
              <a:rPr lang="en-US" sz="1200" kern="1200" dirty="0" smtClean="0">
                <a:solidFill>
                  <a:schemeClr val="tx1"/>
                </a:solidFill>
                <a:latin typeface="+mn-lt"/>
                <a:ea typeface="ＭＳ Ｐゴシック" pitchFamily="-72" charset="-128"/>
                <a:cs typeface="ＭＳ Ｐゴシック" pitchFamily="-72" charset="-128"/>
              </a:rPr>
              <a:t>A finding from our penetration testing exercise is added to the next sprint which means it is in production in just over two weeks</a:t>
            </a:r>
          </a:p>
          <a:p>
            <a:pPr marL="457200" indent="-457200" eaLnBrk="1" fontAlgn="auto" hangingPunct="1">
              <a:spcBef>
                <a:spcPts val="0"/>
              </a:spcBef>
              <a:spcAft>
                <a:spcPts val="0"/>
              </a:spcAft>
              <a:defRPr/>
            </a:pPr>
            <a:r>
              <a:rPr lang="en-US" sz="1200" kern="1200" dirty="0" smtClean="0">
                <a:solidFill>
                  <a:schemeClr val="tx1"/>
                </a:solidFill>
                <a:latin typeface="+mn-lt"/>
                <a:ea typeface="ＭＳ Ｐゴシック" pitchFamily="-72" charset="-128"/>
                <a:cs typeface="ＭＳ Ｐゴシック" pitchFamily="-72" charset="-128"/>
              </a:rPr>
              <a:t>A change in our process is added and adopted by the feature team by redefining the definition of “done” </a:t>
            </a:r>
          </a:p>
          <a:p>
            <a:pPr lvl="0"/>
            <a:endParaRPr lang="en-US" dirty="0" smtClean="0"/>
          </a:p>
          <a:p>
            <a:pPr eaLnBrk="1" hangingPunct="1">
              <a:spcBef>
                <a:spcPct val="0"/>
              </a:spcBef>
            </a:pPr>
            <a:r>
              <a:rPr lang="en-US" dirty="0" smtClean="0"/>
              <a:t>#6</a:t>
            </a:r>
          </a:p>
          <a:p>
            <a:pPr eaLnBrk="1" hangingPunct="1">
              <a:spcBef>
                <a:spcPct val="0"/>
              </a:spcBef>
            </a:pPr>
            <a:endParaRPr lang="en-US" dirty="0" smtClean="0"/>
          </a:p>
          <a:p>
            <a:pPr eaLnBrk="1" hangingPunct="1">
              <a:spcBef>
                <a:spcPct val="0"/>
              </a:spcBef>
            </a:pPr>
            <a:r>
              <a:rPr lang="en-US" dirty="0" smtClean="0"/>
              <a:t>WHAT IT ALL COMES DOWN TO IS MANAGING RISK</a:t>
            </a:r>
          </a:p>
          <a:p>
            <a:pPr eaLnBrk="1" hangingPunct="1">
              <a:spcBef>
                <a:spcPct val="0"/>
              </a:spcBef>
            </a:pPr>
            <a:endParaRPr lang="en-US" dirty="0" smtClean="0"/>
          </a:p>
          <a:p>
            <a:pPr eaLnBrk="1" hangingPunct="1">
              <a:spcBef>
                <a:spcPct val="0"/>
              </a:spcBef>
            </a:pPr>
            <a:endParaRPr lang="en-US" dirty="0" smtClean="0"/>
          </a:p>
          <a:p>
            <a:pPr eaLnBrk="1" hangingPunct="1">
              <a:spcBef>
                <a:spcPct val="0"/>
              </a:spcBef>
            </a:pPr>
            <a:r>
              <a:rPr lang="en-US" dirty="0" smtClean="0"/>
              <a:t>A quarterly release cycle contains months and months of code. This is harder to test, harder to perform a proper code review, and significant amount of change to the application is introduced at one time.</a:t>
            </a:r>
          </a:p>
          <a:p>
            <a:pPr eaLnBrk="1" hangingPunct="1">
              <a:spcBef>
                <a:spcPct val="0"/>
              </a:spcBef>
            </a:pPr>
            <a:endParaRPr lang="en-US" dirty="0" smtClean="0"/>
          </a:p>
          <a:p>
            <a:pPr eaLnBrk="1" hangingPunct="1">
              <a:spcBef>
                <a:spcPct val="0"/>
              </a:spcBef>
            </a:pPr>
            <a:r>
              <a:rPr lang="en-US" dirty="0" smtClean="0"/>
              <a:t>Changes performed in small batches reduces the risk of any one release. Even if the entire release needs to be backed out, only two weeks of work is lost which reduces the company’s financial risk</a:t>
            </a:r>
          </a:p>
          <a:p>
            <a:pPr eaLnBrk="1" hangingPunct="1">
              <a:spcBef>
                <a:spcPct val="0"/>
              </a:spcBef>
            </a:pPr>
            <a:endParaRPr lang="en-US" dirty="0" smtClean="0"/>
          </a:p>
          <a:p>
            <a:pPr eaLnBrk="1" hangingPunct="1">
              <a:spcBef>
                <a:spcPct val="0"/>
              </a:spcBef>
            </a:pPr>
            <a:r>
              <a:rPr lang="en-US" dirty="0" smtClean="0"/>
              <a:t>Schedule risk can also be mitigated by reducing feature creep, gold-plating and by keeping stakeholders aware of progress</a:t>
            </a:r>
          </a:p>
          <a:p>
            <a:pPr eaLnBrk="1" hangingPunct="1">
              <a:spcBef>
                <a:spcPct val="0"/>
              </a:spcBef>
            </a:pPr>
            <a:endParaRPr lang="en-US" dirty="0"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218F-A87D-46E2-9464-E019D11F8E51}"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59811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09600" y="457200"/>
            <a:ext cx="10972800" cy="457200"/>
          </a:xfrm>
          <a:prstGeom prst="rect">
            <a:avLst/>
          </a:prstGeom>
        </p:spPr>
        <p:txBody>
          <a:bodyPr/>
          <a:lstStyle>
            <a:lvl1pPr algn="l">
              <a:defRPr sz="2800" b="1">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09600" y="990601"/>
            <a:ext cx="10972800" cy="5135563"/>
          </a:xfrm>
          <a:prstGeom prst="rect">
            <a:avLst/>
          </a:prstGeom>
        </p:spPr>
        <p:txBody>
          <a:bodyPr/>
          <a:lstStyle>
            <a:lvl1pPr>
              <a:buClr>
                <a:srgbClr val="F37421"/>
              </a:buClr>
              <a:defRPr sz="2400">
                <a:solidFill>
                  <a:srgbClr val="005595"/>
                </a:solidFill>
                <a:latin typeface="Arial" pitchFamily="34" charset="0"/>
                <a:cs typeface="Arial" pitchFamily="34" charset="0"/>
              </a:defRPr>
            </a:lvl1pPr>
            <a:lvl2pPr>
              <a:buClr>
                <a:srgbClr val="6CADDF"/>
              </a:buClr>
              <a:defRPr sz="2000">
                <a:solidFill>
                  <a:srgbClr val="005595"/>
                </a:solidFill>
                <a:latin typeface="Arial" pitchFamily="34" charset="0"/>
                <a:cs typeface="Arial" pitchFamily="34" charset="0"/>
              </a:defRPr>
            </a:lvl2pPr>
            <a:lvl3pPr>
              <a:buClr>
                <a:srgbClr val="5C8727"/>
              </a:buClr>
              <a:defRPr sz="1800">
                <a:solidFill>
                  <a:srgbClr val="005595"/>
                </a:solidFill>
                <a:latin typeface="Arial" pitchFamily="34" charset="0"/>
                <a:cs typeface="Arial" pitchFamily="34" charset="0"/>
              </a:defRPr>
            </a:lvl3pPr>
            <a:lvl4pPr>
              <a:defRPr>
                <a:solidFill>
                  <a:srgbClr val="005595"/>
                </a:solidFill>
                <a:latin typeface="Arial" pitchFamily="34" charset="0"/>
                <a:cs typeface="Arial" pitchFamily="34" charset="0"/>
              </a:defRPr>
            </a:lvl4pPr>
            <a:lvl5pPr>
              <a:defRPr>
                <a:solidFill>
                  <a:srgbClr val="005595"/>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8FB735-FD89-4089-B892-E87CD77462E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256F5-16E0-4A73-8C7C-BB227EC73765}" type="datetimeFigureOut">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145339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256F5-16E0-4A73-8C7C-BB227EC73765}" type="datetimeFigureOut">
              <a:rPr lang="en-US" smtClean="0"/>
              <a:pPr/>
              <a:t>10/21/14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384067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256F5-16E0-4A73-8C7C-BB227EC73765}" type="datetimeFigureOut">
              <a:rPr lang="en-US" smtClean="0"/>
              <a:pPr/>
              <a:t>10/21/14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407194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48282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2" y="333378"/>
            <a:ext cx="11131551" cy="719361"/>
          </a:xfrm>
        </p:spPr>
        <p:txBody>
          <a:bodyPr/>
          <a:lstStyle/>
          <a:p>
            <a:r>
              <a:rPr lang="en-US" smtClean="0"/>
              <a:t>Click to edit Master title style</a:t>
            </a:r>
            <a:endParaRPr lang="en-US"/>
          </a:p>
        </p:txBody>
      </p:sp>
      <p:sp>
        <p:nvSpPr>
          <p:cNvPr id="3" name="Content Placeholder 2"/>
          <p:cNvSpPr>
            <a:spLocks noGrp="1"/>
          </p:cNvSpPr>
          <p:nvPr>
            <p:ph idx="1"/>
          </p:nvPr>
        </p:nvSpPr>
        <p:spPr>
          <a:xfrm>
            <a:off x="533402" y="1124744"/>
            <a:ext cx="11131551" cy="5052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116793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2" y="333378"/>
            <a:ext cx="11131551" cy="719361"/>
          </a:xfr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10845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wFooter">
    <p:spTree>
      <p:nvGrpSpPr>
        <p:cNvPr id="1" name=""/>
        <p:cNvGrpSpPr/>
        <p:nvPr/>
      </p:nvGrpSpPr>
      <p:grpSpPr>
        <a:xfrm>
          <a:off x="0" y="0"/>
          <a:ext cx="0" cy="0"/>
          <a:chOff x="0" y="0"/>
          <a:chExt cx="0" cy="0"/>
        </a:xfrm>
      </p:grpSpPr>
      <p:sp>
        <p:nvSpPr>
          <p:cNvPr id="2" name="Title 1"/>
          <p:cNvSpPr>
            <a:spLocks noGrp="1"/>
          </p:cNvSpPr>
          <p:nvPr>
            <p:ph type="title"/>
          </p:nvPr>
        </p:nvSpPr>
        <p:spPr>
          <a:xfrm>
            <a:off x="533402" y="333378"/>
            <a:ext cx="11131551" cy="719361"/>
          </a:xfrm>
        </p:spPr>
        <p:txBody>
          <a:bodyPr/>
          <a:lstStyle/>
          <a:p>
            <a:r>
              <a:rPr lang="en-US" smtClean="0"/>
              <a:t>Click to edit Master title style</a:t>
            </a:r>
            <a:endParaRPr lang="en-US"/>
          </a:p>
        </p:txBody>
      </p:sp>
      <p:sp>
        <p:nvSpPr>
          <p:cNvPr id="3" name="Content Placeholder 2"/>
          <p:cNvSpPr>
            <a:spLocks noGrp="1"/>
          </p:cNvSpPr>
          <p:nvPr>
            <p:ph idx="1"/>
          </p:nvPr>
        </p:nvSpPr>
        <p:spPr>
          <a:xfrm>
            <a:off x="533400" y="1124745"/>
            <a:ext cx="11131549" cy="45365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
        <p:nvSpPr>
          <p:cNvPr id="7" name="Content Placeholder 2"/>
          <p:cNvSpPr>
            <a:spLocks noGrp="1"/>
          </p:cNvSpPr>
          <p:nvPr>
            <p:ph idx="13"/>
          </p:nvPr>
        </p:nvSpPr>
        <p:spPr>
          <a:xfrm>
            <a:off x="533400" y="5805266"/>
            <a:ext cx="11131549" cy="532913"/>
          </a:xfrm>
        </p:spPr>
        <p:txBody>
          <a:bodyPr>
            <a:normAutofit/>
          </a:bodyPr>
          <a:lstStyle>
            <a:lvl1pPr marL="0" indent="0">
              <a:buNone/>
              <a:defRPr sz="1400"/>
            </a:lvl1pPr>
          </a:lstStyle>
          <a:p>
            <a:pPr lvl="0"/>
            <a:r>
              <a:rPr lang="en-US" dirty="0" smtClean="0"/>
              <a:t>Click to edit Master text styles</a:t>
            </a:r>
          </a:p>
        </p:txBody>
      </p:sp>
    </p:spTree>
    <p:extLst>
      <p:ext uri="{BB962C8B-B14F-4D97-AF65-F5344CB8AC3E}">
        <p14:creationId xmlns:p14="http://schemas.microsoft.com/office/powerpoint/2010/main" val="312635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wFooter">
    <p:spTree>
      <p:nvGrpSpPr>
        <p:cNvPr id="1" name=""/>
        <p:cNvGrpSpPr/>
        <p:nvPr/>
      </p:nvGrpSpPr>
      <p:grpSpPr>
        <a:xfrm>
          <a:off x="0" y="0"/>
          <a:ext cx="0" cy="0"/>
          <a:chOff x="0" y="0"/>
          <a:chExt cx="0" cy="0"/>
        </a:xfrm>
      </p:grpSpPr>
      <p:sp>
        <p:nvSpPr>
          <p:cNvPr id="2" name="Title 1"/>
          <p:cNvSpPr>
            <a:spLocks noGrp="1"/>
          </p:cNvSpPr>
          <p:nvPr>
            <p:ph type="title"/>
          </p:nvPr>
        </p:nvSpPr>
        <p:spPr>
          <a:xfrm>
            <a:off x="533402" y="333378"/>
            <a:ext cx="11131551" cy="719361"/>
          </a:xfr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
        <p:nvSpPr>
          <p:cNvPr id="7" name="Content Placeholder 2"/>
          <p:cNvSpPr>
            <a:spLocks noGrp="1"/>
          </p:cNvSpPr>
          <p:nvPr>
            <p:ph idx="13"/>
          </p:nvPr>
        </p:nvSpPr>
        <p:spPr>
          <a:xfrm>
            <a:off x="533400" y="5805266"/>
            <a:ext cx="11131549" cy="532913"/>
          </a:xfrm>
        </p:spPr>
        <p:txBody>
          <a:bodyPr>
            <a:normAutofit/>
          </a:bodyPr>
          <a:lstStyle>
            <a:lvl1pPr marL="0" indent="0">
              <a:buNone/>
              <a:defRPr sz="1400"/>
            </a:lvl1pPr>
          </a:lstStyle>
          <a:p>
            <a:pPr lvl="0"/>
            <a:r>
              <a:rPr lang="en-US" dirty="0" smtClean="0"/>
              <a:t>Click to edit Master text styles</a:t>
            </a:r>
          </a:p>
        </p:txBody>
      </p:sp>
    </p:spTree>
    <p:extLst>
      <p:ext uri="{BB962C8B-B14F-4D97-AF65-F5344CB8AC3E}">
        <p14:creationId xmlns:p14="http://schemas.microsoft.com/office/powerpoint/2010/main" val="420800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2-line and Content wFooter">
    <p:spTree>
      <p:nvGrpSpPr>
        <p:cNvPr id="1" name=""/>
        <p:cNvGrpSpPr/>
        <p:nvPr/>
      </p:nvGrpSpPr>
      <p:grpSpPr>
        <a:xfrm>
          <a:off x="0" y="0"/>
          <a:ext cx="0" cy="0"/>
          <a:chOff x="0" y="0"/>
          <a:chExt cx="0" cy="0"/>
        </a:xfrm>
      </p:grpSpPr>
      <p:sp>
        <p:nvSpPr>
          <p:cNvPr id="2" name="Title 1"/>
          <p:cNvSpPr>
            <a:spLocks noGrp="1"/>
          </p:cNvSpPr>
          <p:nvPr>
            <p:ph type="title"/>
          </p:nvPr>
        </p:nvSpPr>
        <p:spPr>
          <a:xfrm>
            <a:off x="533402" y="333375"/>
            <a:ext cx="11131551" cy="1223416"/>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1556794"/>
            <a:ext cx="11131549" cy="4104457"/>
          </a:xfrm>
        </p:spPr>
        <p:txBody>
          <a:bodyPr/>
          <a:lstStyle>
            <a:lvl1pPr>
              <a:spcBef>
                <a:spcPts val="18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
        <p:nvSpPr>
          <p:cNvPr id="7" name="Content Placeholder 2"/>
          <p:cNvSpPr>
            <a:spLocks noGrp="1"/>
          </p:cNvSpPr>
          <p:nvPr>
            <p:ph idx="13"/>
          </p:nvPr>
        </p:nvSpPr>
        <p:spPr>
          <a:xfrm>
            <a:off x="533400" y="5805266"/>
            <a:ext cx="11131549" cy="532913"/>
          </a:xfrm>
        </p:spPr>
        <p:txBody>
          <a:bodyPr>
            <a:normAutofit/>
          </a:bodyPr>
          <a:lstStyle>
            <a:lvl1pPr marL="0" indent="0">
              <a:buNone/>
              <a:defRPr sz="1400"/>
            </a:lvl1pPr>
          </a:lstStyle>
          <a:p>
            <a:pPr lvl="0"/>
            <a:r>
              <a:rPr lang="en-US" dirty="0" smtClean="0"/>
              <a:t>Click to edit Master text styles</a:t>
            </a:r>
          </a:p>
        </p:txBody>
      </p:sp>
    </p:spTree>
    <p:extLst>
      <p:ext uri="{BB962C8B-B14F-4D97-AF65-F5344CB8AC3E}">
        <p14:creationId xmlns:p14="http://schemas.microsoft.com/office/powerpoint/2010/main" val="108401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2-line  wFooter">
    <p:spTree>
      <p:nvGrpSpPr>
        <p:cNvPr id="1" name=""/>
        <p:cNvGrpSpPr/>
        <p:nvPr/>
      </p:nvGrpSpPr>
      <p:grpSpPr>
        <a:xfrm>
          <a:off x="0" y="0"/>
          <a:ext cx="0" cy="0"/>
          <a:chOff x="0" y="0"/>
          <a:chExt cx="0" cy="0"/>
        </a:xfrm>
      </p:grpSpPr>
      <p:sp>
        <p:nvSpPr>
          <p:cNvPr id="2" name="Title 1"/>
          <p:cNvSpPr>
            <a:spLocks noGrp="1"/>
          </p:cNvSpPr>
          <p:nvPr>
            <p:ph type="title"/>
          </p:nvPr>
        </p:nvSpPr>
        <p:spPr>
          <a:xfrm>
            <a:off x="533402" y="333375"/>
            <a:ext cx="11131551" cy="1223416"/>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
        <p:nvSpPr>
          <p:cNvPr id="7" name="Content Placeholder 2"/>
          <p:cNvSpPr>
            <a:spLocks noGrp="1"/>
          </p:cNvSpPr>
          <p:nvPr>
            <p:ph idx="13"/>
          </p:nvPr>
        </p:nvSpPr>
        <p:spPr>
          <a:xfrm>
            <a:off x="533400" y="5805266"/>
            <a:ext cx="11131549" cy="532913"/>
          </a:xfrm>
        </p:spPr>
        <p:txBody>
          <a:bodyPr>
            <a:normAutofit/>
          </a:bodyPr>
          <a:lstStyle>
            <a:lvl1pPr marL="0" indent="0">
              <a:buNone/>
              <a:defRPr sz="1400"/>
            </a:lvl1pPr>
          </a:lstStyle>
          <a:p>
            <a:pPr lvl="0"/>
            <a:r>
              <a:rPr lang="en-US" dirty="0" smtClean="0"/>
              <a:t>Click to edit Master text styles</a:t>
            </a:r>
          </a:p>
        </p:txBody>
      </p:sp>
    </p:spTree>
    <p:extLst>
      <p:ext uri="{BB962C8B-B14F-4D97-AF65-F5344CB8AC3E}">
        <p14:creationId xmlns:p14="http://schemas.microsoft.com/office/powerpoint/2010/main" val="244475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256F5-16E0-4A73-8C7C-BB227EC73765}"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EDFF-C511-42D0-B4F0-8E79016A31EB}" type="slidenum">
              <a:rPr lang="en-US" smtClean="0"/>
              <a:pPr/>
              <a:t>‹#›</a:t>
            </a:fld>
            <a:endParaRPr lang="en-US"/>
          </a:p>
        </p:txBody>
      </p:sp>
    </p:spTree>
    <p:extLst>
      <p:ext uri="{BB962C8B-B14F-4D97-AF65-F5344CB8AC3E}">
        <p14:creationId xmlns:p14="http://schemas.microsoft.com/office/powerpoint/2010/main" val="353183623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163405"/>
            <a:ext cx="12192000" cy="694597"/>
          </a:xfrm>
          <a:prstGeom prst="rect">
            <a:avLst/>
          </a:prstGeom>
        </p:spPr>
      </p:pic>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001D007-7AD5-494B-A60A-9E77C22C2D17}" type="slidenum">
              <a:rPr lang="en-US"/>
              <a:pPr>
                <a:defRPr/>
              </a:pPr>
              <a:t>‹#›</a:t>
            </a:fld>
            <a:endParaRPr lang="en-US" dirty="0"/>
          </a:p>
        </p:txBody>
      </p:sp>
      <p:sp>
        <p:nvSpPr>
          <p:cNvPr id="8" name="Rectangle 6"/>
          <p:cNvSpPr txBox="1">
            <a:spLocks noChangeArrowheads="1"/>
          </p:cNvSpPr>
          <p:nvPr userDrawn="1"/>
        </p:nvSpPr>
        <p:spPr bwMode="auto">
          <a:xfrm>
            <a:off x="8880313" y="5893530"/>
            <a:ext cx="3128433" cy="539751"/>
          </a:xfrm>
          <a:prstGeom prst="rect">
            <a:avLst/>
          </a:prstGeom>
          <a:noFill/>
          <a:ln w="9525">
            <a:noFill/>
            <a:miter lim="800000"/>
            <a:headEnd/>
            <a:tailEnd/>
          </a:ln>
          <a:effectLst/>
        </p:spPr>
        <p:txBody>
          <a:bodyPr lIns="101846" tIns="50923" rIns="101846" bIns="50923">
            <a:prstTxWarp prst="textNoShape">
              <a:avLst/>
            </a:prstTxWarp>
          </a:bodyPr>
          <a:lstStyle>
            <a:lvl1pPr algn="r">
              <a:defRPr sz="1000" baseline="0">
                <a:solidFill>
                  <a:srgbClr val="005595"/>
                </a:solidFill>
                <a:latin typeface="Arial" charset="0"/>
              </a:defRPr>
            </a:lvl1pPr>
          </a:lstStyle>
          <a:p>
            <a:pPr fontAlgn="auto">
              <a:spcBef>
                <a:spcPts val="0"/>
              </a:spcBef>
              <a:spcAft>
                <a:spcPts val="0"/>
              </a:spcAft>
              <a:defRPr/>
            </a:pPr>
            <a:fld id="{C61C723B-A559-49B3-A62A-B60C60F8F293}" type="slidenum">
              <a:rPr lang="en-US" sz="1000" smtClean="0">
                <a:ea typeface="+mn-ea"/>
                <a:cs typeface="+mn-cs"/>
              </a:rPr>
              <a:pPr fontAlgn="auto">
                <a:spcBef>
                  <a:spcPts val="0"/>
                </a:spcBef>
                <a:spcAft>
                  <a:spcPts val="0"/>
                </a:spcAft>
                <a:defRPr/>
              </a:pPr>
              <a:t>‹#›</a:t>
            </a:fld>
            <a:endParaRPr lang="en-US" sz="1000" dirty="0">
              <a:ea typeface="+mn-ea"/>
              <a:cs typeface="+mn-cs"/>
            </a:endParaRPr>
          </a:p>
        </p:txBody>
      </p:sp>
    </p:spTree>
    <p:extLst>
      <p:ext uri="{BB962C8B-B14F-4D97-AF65-F5344CB8AC3E}">
        <p14:creationId xmlns:p14="http://schemas.microsoft.com/office/powerpoint/2010/main" val="1957747793"/>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rtl="0" eaLnBrk="0" fontAlgn="base" hangingPunct="0">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rtl="0" eaLnBrk="0" fontAlgn="base" hangingPunct="0">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rtl="0" eaLnBrk="0" fontAlgn="base" hangingPunct="0">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378120"/>
            <a:ext cx="12188952" cy="479880"/>
          </a:xfrm>
          <a:prstGeom prst="rect">
            <a:avLst/>
          </a:prstGeom>
        </p:spPr>
      </p:pic>
      <p:sp>
        <p:nvSpPr>
          <p:cNvPr id="2" name="Title Placeholder 1"/>
          <p:cNvSpPr>
            <a:spLocks noGrp="1"/>
          </p:cNvSpPr>
          <p:nvPr>
            <p:ph type="title"/>
          </p:nvPr>
        </p:nvSpPr>
        <p:spPr>
          <a:xfrm>
            <a:off x="533400" y="333378"/>
            <a:ext cx="10820400" cy="719361"/>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124744"/>
            <a:ext cx="10820400" cy="50522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256F5-16E0-4A73-8C7C-BB227EC73765}" type="datetimeFigureOut">
              <a:rPr lang="en-US" smtClean="0"/>
              <a:pPr/>
              <a:t>10/21/14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58300" y="59944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FEDFF-C511-42D0-B4F0-8E79016A31EB}" type="slidenum">
              <a:rPr lang="en-US" smtClean="0"/>
              <a:pPr/>
              <a:t>‹#›</a:t>
            </a:fld>
            <a:endParaRPr lang="en-US" dirty="0"/>
          </a:p>
        </p:txBody>
      </p:sp>
    </p:spTree>
    <p:extLst>
      <p:ext uri="{BB962C8B-B14F-4D97-AF65-F5344CB8AC3E}">
        <p14:creationId xmlns:p14="http://schemas.microsoft.com/office/powerpoint/2010/main" val="377440233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4" r:id="rId3"/>
    <p:sldLayoutId id="2147483662" r:id="rId4"/>
    <p:sldLayoutId id="2147483665" r:id="rId5"/>
    <p:sldLayoutId id="2147483663" r:id="rId6"/>
    <p:sldLayoutId id="2147483666" r:id="rId7"/>
    <p:sldLayoutId id="2147483653" r:id="rId8"/>
    <p:sldLayoutId id="2147483654" r:id="rId9"/>
    <p:sldLayoutId id="2147483656" r:id="rId10"/>
    <p:sldLayoutId id="2147483657" r:id="rId11"/>
  </p:sldLayoutIdLst>
  <p:txStyles>
    <p:titleStyle>
      <a:lvl1pPr algn="l" defTabSz="914400" rtl="0" eaLnBrk="1" latinLnBrk="0" hangingPunct="1">
        <a:lnSpc>
          <a:spcPct val="90000"/>
        </a:lnSpc>
        <a:spcBef>
          <a:spcPct val="0"/>
        </a:spcBef>
        <a:buNone/>
        <a:defRPr sz="3600" b="1" kern="1200">
          <a:solidFill>
            <a:srgbClr val="005595"/>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rgbClr val="EEB211"/>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6CADDF"/>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5C872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0" userDrawn="1">
          <p15:clr>
            <a:srgbClr val="F26B43"/>
          </p15:clr>
        </p15:guide>
        <p15:guide id="2" pos="336" userDrawn="1">
          <p15:clr>
            <a:srgbClr val="F26B43"/>
          </p15:clr>
        </p15:guide>
        <p15:guide id="3" pos="7348" userDrawn="1">
          <p15:clr>
            <a:srgbClr val="F26B43"/>
          </p15:clr>
        </p15:guide>
        <p15:guide id="4" orient="horz" pos="66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hyperlink" Target="http://www.linkedin.com/pub/simon-storm/0/b32/3b6/" TargetMode="External"/><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28"/>
            <a:ext cx="12192765" cy="6857572"/>
          </a:xfrm>
          <a:prstGeom prst="rect">
            <a:avLst/>
          </a:prstGeom>
        </p:spPr>
      </p:pic>
      <p:sp>
        <p:nvSpPr>
          <p:cNvPr id="5122" name="Text Box 12"/>
          <p:cNvSpPr txBox="1">
            <a:spLocks noChangeArrowheads="1"/>
          </p:cNvSpPr>
          <p:nvPr/>
        </p:nvSpPr>
        <p:spPr bwMode="auto">
          <a:xfrm>
            <a:off x="623392" y="1124744"/>
            <a:ext cx="10873208" cy="1569616"/>
          </a:xfrm>
          <a:prstGeom prst="rect">
            <a:avLst/>
          </a:prstGeom>
          <a:noFill/>
          <a:ln w="9525">
            <a:noFill/>
            <a:miter lim="800000"/>
            <a:headEnd/>
            <a:tailEnd/>
          </a:ln>
        </p:spPr>
        <p:txBody>
          <a:bodyPr wrap="square" lIns="91398" tIns="45698" rIns="91398" bIns="45698">
            <a:prstTxWarp prst="textNoShape">
              <a:avLst/>
            </a:prstTxWarp>
            <a:spAutoFit/>
          </a:bodyPr>
          <a:lstStyle/>
          <a:p>
            <a:pPr algn="ctr" defTabSz="1019175"/>
            <a:r>
              <a:rPr lang="en-US" sz="4800" b="1" dirty="0">
                <a:solidFill>
                  <a:srgbClr val="005595"/>
                </a:solidFill>
                <a:ea typeface="Arial" pitchFamily="-72" charset="0"/>
                <a:cs typeface="Arial" pitchFamily="-72" charset="0"/>
              </a:rPr>
              <a:t>Positioning Agile and Continuous Delivery for Auditors and Examiners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Continuous Delivery Education</a:t>
            </a:r>
          </a:p>
        </p:txBody>
      </p:sp>
      <p:pic>
        <p:nvPicPr>
          <p:cNvPr id="33794" name="Picture 2" descr="http://jenssegers.be/uploads/images/infrastructure-tools.png"/>
          <p:cNvPicPr>
            <a:picLocks noGrp="1" noChangeAspect="1" noChangeArrowheads="1"/>
          </p:cNvPicPr>
          <p:nvPr>
            <p:ph idx="4294967295"/>
          </p:nvPr>
        </p:nvPicPr>
        <p:blipFill>
          <a:blip r:embed="rId3" cstate="print"/>
          <a:stretch>
            <a:fillRect/>
          </a:stretch>
        </p:blipFill>
        <p:spPr bwMode="auto">
          <a:xfrm>
            <a:off x="1775520" y="1628800"/>
            <a:ext cx="8509536" cy="2952328"/>
          </a:xfrm>
          <a:noFill/>
          <a:ln>
            <a:miter lim="800000"/>
            <a:headEnd/>
            <a:tailEnd/>
          </a:ln>
        </p:spPr>
      </p:pic>
      <p:pic>
        <p:nvPicPr>
          <p:cNvPr id="4" name="Picture 3"/>
          <p:cNvPicPr>
            <a:picLocks noChangeAspect="1"/>
          </p:cNvPicPr>
          <p:nvPr/>
        </p:nvPicPr>
        <p:blipFill>
          <a:blip r:embed="rId4" cstate="print"/>
          <a:srcRect/>
          <a:stretch>
            <a:fillRect/>
          </a:stretch>
        </p:blipFill>
        <p:spPr bwMode="auto">
          <a:xfrm>
            <a:off x="9192344" y="4683645"/>
            <a:ext cx="2540000" cy="876300"/>
          </a:xfrm>
          <a:prstGeom prst="rect">
            <a:avLst/>
          </a:prstGeom>
          <a:noFill/>
          <a:ln w="9525">
            <a:noFill/>
            <a:miter lim="800000"/>
            <a:headEnd/>
            <a:tailEnd/>
          </a:ln>
        </p:spPr>
      </p:pic>
      <p:pic>
        <p:nvPicPr>
          <p:cNvPr id="5" name="Picture 4"/>
          <p:cNvPicPr>
            <a:picLocks noChangeAspect="1"/>
          </p:cNvPicPr>
          <p:nvPr/>
        </p:nvPicPr>
        <p:blipFill>
          <a:blip r:embed="rId5" cstate="print"/>
          <a:srcRect/>
          <a:stretch>
            <a:fillRect/>
          </a:stretch>
        </p:blipFill>
        <p:spPr bwMode="auto">
          <a:xfrm>
            <a:off x="381000" y="4962549"/>
            <a:ext cx="3175000" cy="787400"/>
          </a:xfrm>
          <a:prstGeom prst="rect">
            <a:avLst/>
          </a:prstGeom>
          <a:noFill/>
          <a:ln w="9525">
            <a:noFill/>
            <a:miter lim="800000"/>
            <a:headEnd/>
            <a:tailEnd/>
          </a:ln>
        </p:spPr>
      </p:pic>
      <p:pic>
        <p:nvPicPr>
          <p:cNvPr id="6" name="Picture 5"/>
          <p:cNvPicPr>
            <a:picLocks noChangeAspect="1"/>
          </p:cNvPicPr>
          <p:nvPr/>
        </p:nvPicPr>
        <p:blipFill>
          <a:blip r:embed="rId6" cstate="print"/>
          <a:srcRect/>
          <a:stretch>
            <a:fillRect/>
          </a:stretch>
        </p:blipFill>
        <p:spPr bwMode="auto">
          <a:xfrm>
            <a:off x="3962400" y="4581549"/>
            <a:ext cx="5029200" cy="1655763"/>
          </a:xfrm>
          <a:prstGeom prst="rect">
            <a:avLst/>
          </a:prstGeom>
          <a:noFill/>
          <a:ln w="9525">
            <a:noFill/>
            <a:miter lim="800000"/>
            <a:headEnd/>
            <a:tailEnd/>
          </a:ln>
        </p:spPr>
      </p:pic>
      <p:pic>
        <p:nvPicPr>
          <p:cNvPr id="2" name="Picture 1"/>
          <p:cNvPicPr>
            <a:picLocks noChangeAspect="1"/>
          </p:cNvPicPr>
          <p:nvPr/>
        </p:nvPicPr>
        <p:blipFill>
          <a:blip r:embed="rId7"/>
          <a:stretch>
            <a:fillRect/>
          </a:stretch>
        </p:blipFill>
        <p:spPr>
          <a:xfrm>
            <a:off x="8760296" y="1196752"/>
            <a:ext cx="1905000" cy="457200"/>
          </a:xfrm>
          <a:prstGeom prst="rect">
            <a:avLst/>
          </a:prstGeom>
        </p:spPr>
      </p:pic>
      <p:pic>
        <p:nvPicPr>
          <p:cNvPr id="3" name="Picture 2"/>
          <p:cNvPicPr>
            <a:picLocks noChangeAspect="1"/>
          </p:cNvPicPr>
          <p:nvPr/>
        </p:nvPicPr>
        <p:blipFill>
          <a:blip r:embed="rId8"/>
          <a:stretch>
            <a:fillRect/>
          </a:stretch>
        </p:blipFill>
        <p:spPr>
          <a:xfrm>
            <a:off x="7968208" y="188640"/>
            <a:ext cx="3238500" cy="914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124744"/>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41752"/>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763512"/>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509120"/>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143568"/>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5766663"/>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1" name="Title 1"/>
          <p:cNvSpPr>
            <a:spLocks noGrp="1"/>
          </p:cNvSpPr>
          <p:nvPr>
            <p:ph type="title"/>
          </p:nvPr>
        </p:nvSpPr>
        <p:spPr/>
        <p:txBody>
          <a:bodyPr/>
          <a:lstStyle/>
          <a:p>
            <a:r>
              <a:rPr lang="en-US" smtClean="0"/>
              <a:t>Continuous Delivery Education</a:t>
            </a:r>
            <a:endParaRPr lang="en-US" dirty="0" smtClean="0"/>
          </a:p>
        </p:txBody>
      </p:sp>
      <p:sp>
        <p:nvSpPr>
          <p:cNvPr id="3" name="Content Placeholder 2"/>
          <p:cNvSpPr>
            <a:spLocks noGrp="1"/>
          </p:cNvSpPr>
          <p:nvPr>
            <p:ph idx="1"/>
          </p:nvPr>
        </p:nvSpPr>
        <p:spPr/>
        <p:txBody>
          <a:bodyPr>
            <a:noAutofit/>
          </a:bodyPr>
          <a:lstStyle/>
          <a:p>
            <a:pPr marL="0" indent="0">
              <a:buNone/>
            </a:pPr>
            <a:r>
              <a:rPr lang="en-US" b="1" dirty="0">
                <a:solidFill>
                  <a:schemeClr val="bg1"/>
                </a:solidFill>
              </a:rPr>
              <a:t>#7</a:t>
            </a:r>
            <a:r>
              <a:rPr lang="en-US" dirty="0" smtClean="0"/>
              <a:t>	An Automated Process is far more Auditable!</a:t>
            </a:r>
          </a:p>
          <a:p>
            <a:pPr marL="0" indent="0">
              <a:buNone/>
            </a:pPr>
            <a:r>
              <a:rPr lang="en-US" b="1" dirty="0">
                <a:solidFill>
                  <a:schemeClr val="bg1"/>
                </a:solidFill>
              </a:rPr>
              <a:t>#8</a:t>
            </a:r>
            <a:r>
              <a:rPr lang="en-US" dirty="0" smtClean="0"/>
              <a:t>	Correct Version of the Application</a:t>
            </a:r>
          </a:p>
          <a:p>
            <a:pPr lvl="2"/>
            <a:r>
              <a:rPr lang="en-US" sz="2400" dirty="0" smtClean="0"/>
              <a:t>great tools to mange environment sprawl</a:t>
            </a:r>
          </a:p>
          <a:p>
            <a:pPr marL="0" indent="0">
              <a:buNone/>
            </a:pPr>
            <a:r>
              <a:rPr lang="en-US" b="1" dirty="0">
                <a:solidFill>
                  <a:schemeClr val="bg1"/>
                </a:solidFill>
              </a:rPr>
              <a:t>#9</a:t>
            </a:r>
            <a:r>
              <a:rPr lang="en-US" dirty="0" smtClean="0"/>
              <a:t>	Infrastructure as Code</a:t>
            </a:r>
          </a:p>
          <a:p>
            <a:pPr lvl="2"/>
            <a:r>
              <a:rPr lang="en-US" sz="2400" dirty="0" smtClean="0"/>
              <a:t>Environments stay in sync</a:t>
            </a:r>
          </a:p>
          <a:p>
            <a:pPr lvl="2"/>
            <a:r>
              <a:rPr lang="en-US" sz="2400" dirty="0" smtClean="0"/>
              <a:t>Environments can be built on demand</a:t>
            </a:r>
          </a:p>
          <a:p>
            <a:pPr lvl="2"/>
            <a:r>
              <a:rPr lang="en-US" sz="2400" dirty="0" smtClean="0"/>
              <a:t>Environments are documented and version controlled</a:t>
            </a:r>
          </a:p>
          <a:p>
            <a:pPr marL="0" indent="0">
              <a:buNone/>
            </a:pPr>
            <a:r>
              <a:rPr lang="en-US" b="1" dirty="0" smtClean="0">
                <a:solidFill>
                  <a:schemeClr val="bg1"/>
                </a:solidFill>
              </a:rPr>
              <a:t>#10</a:t>
            </a:r>
            <a:r>
              <a:rPr lang="en-US" dirty="0" smtClean="0"/>
              <a:t>	Static Code Analysis</a:t>
            </a:r>
          </a:p>
          <a:p>
            <a:pPr marL="0" indent="0">
              <a:buNone/>
            </a:pPr>
            <a:r>
              <a:rPr lang="en-US" b="1" dirty="0">
                <a:solidFill>
                  <a:schemeClr val="bg1"/>
                </a:solidFill>
              </a:rPr>
              <a:t>#11</a:t>
            </a:r>
            <a:r>
              <a:rPr lang="en-US" dirty="0" smtClean="0"/>
              <a:t>	Automated Testing</a:t>
            </a:r>
          </a:p>
          <a:p>
            <a:pPr marL="0" indent="0">
              <a:buNone/>
            </a:pPr>
            <a:r>
              <a:rPr lang="en-US" b="1" dirty="0">
                <a:solidFill>
                  <a:schemeClr val="bg1"/>
                </a:solidFill>
              </a:rPr>
              <a:t>#12</a:t>
            </a:r>
            <a:r>
              <a:rPr lang="en-US" dirty="0" smtClean="0"/>
              <a:t>	Repository Management</a:t>
            </a:r>
          </a:p>
        </p:txBody>
      </p:sp>
      <p:pic>
        <p:nvPicPr>
          <p:cNvPr id="14" name="Picture 4"/>
          <p:cNvPicPr>
            <a:picLocks noChangeAspect="1"/>
          </p:cNvPicPr>
          <p:nvPr/>
        </p:nvPicPr>
        <p:blipFill>
          <a:blip r:embed="rId3" cstate="print"/>
          <a:srcRect/>
          <a:stretch>
            <a:fillRect/>
          </a:stretch>
        </p:blipFill>
        <p:spPr bwMode="auto">
          <a:xfrm>
            <a:off x="5951984" y="5445224"/>
            <a:ext cx="3175000" cy="787400"/>
          </a:xfrm>
          <a:prstGeom prst="rect">
            <a:avLst/>
          </a:prstGeom>
          <a:noFill/>
          <a:ln w="9525">
            <a:noFill/>
            <a:miter lim="800000"/>
            <a:headEnd/>
            <a:tailEnd/>
          </a:ln>
        </p:spPr>
      </p:pic>
      <p:pic>
        <p:nvPicPr>
          <p:cNvPr id="15" name="Picture 14"/>
          <p:cNvPicPr>
            <a:picLocks noChangeAspect="1"/>
          </p:cNvPicPr>
          <p:nvPr/>
        </p:nvPicPr>
        <p:blipFill>
          <a:blip r:embed="rId4"/>
          <a:stretch>
            <a:fillRect/>
          </a:stretch>
        </p:blipFill>
        <p:spPr>
          <a:xfrm>
            <a:off x="9336360" y="4365104"/>
            <a:ext cx="1905000" cy="457200"/>
          </a:xfrm>
          <a:prstGeom prst="rect">
            <a:avLst/>
          </a:prstGeom>
        </p:spPr>
      </p:pic>
      <p:pic>
        <p:nvPicPr>
          <p:cNvPr id="4" name="Picture 3"/>
          <p:cNvPicPr>
            <a:picLocks noChangeAspect="1"/>
          </p:cNvPicPr>
          <p:nvPr/>
        </p:nvPicPr>
        <p:blipFill>
          <a:blip r:embed="rId5"/>
          <a:stretch>
            <a:fillRect/>
          </a:stretch>
        </p:blipFill>
        <p:spPr>
          <a:xfrm>
            <a:off x="5663952" y="4365104"/>
            <a:ext cx="3238500" cy="914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smtClean="0">
                <a:latin typeface="Arial" pitchFamily="-72" charset="0"/>
                <a:ea typeface="Arial" pitchFamily="-72" charset="0"/>
                <a:cs typeface="Arial" pitchFamily="-72" charset="0"/>
              </a:rPr>
              <a:t>Sonar </a:t>
            </a:r>
            <a:r>
              <a:rPr lang="en-US" dirty="0" smtClean="0">
                <a:latin typeface="Arial" pitchFamily="-72" charset="0"/>
                <a:ea typeface="Arial" pitchFamily="-72" charset="0"/>
                <a:cs typeface="Arial" pitchFamily="-72" charset="0"/>
              </a:rPr>
              <a:t>– Tracking Over Time</a:t>
            </a:r>
            <a:endParaRPr lang="en-US" dirty="0" smtClean="0">
              <a:latin typeface="Arial" pitchFamily="-72" charset="0"/>
              <a:ea typeface="Arial" pitchFamily="-72" charset="0"/>
              <a:cs typeface="Arial" pitchFamily="-72" charset="0"/>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339105484"/>
              </p:ext>
            </p:extLst>
          </p:nvPr>
        </p:nvGraphicFramePr>
        <p:xfrm>
          <a:off x="1415480" y="732126"/>
          <a:ext cx="9505055" cy="57511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124744"/>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41752"/>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763512"/>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509120"/>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143568"/>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5766663"/>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1" name="Title 1"/>
          <p:cNvSpPr>
            <a:spLocks noGrp="1"/>
          </p:cNvSpPr>
          <p:nvPr>
            <p:ph type="title"/>
          </p:nvPr>
        </p:nvSpPr>
        <p:spPr/>
        <p:txBody>
          <a:bodyPr/>
          <a:lstStyle/>
          <a:p>
            <a:r>
              <a:rPr lang="en-US" smtClean="0"/>
              <a:t>Continuous Delivery Education</a:t>
            </a:r>
            <a:endParaRPr lang="en-US" dirty="0" smtClean="0"/>
          </a:p>
        </p:txBody>
      </p:sp>
      <p:sp>
        <p:nvSpPr>
          <p:cNvPr id="3" name="Content Placeholder 2"/>
          <p:cNvSpPr>
            <a:spLocks noGrp="1"/>
          </p:cNvSpPr>
          <p:nvPr>
            <p:ph idx="1"/>
          </p:nvPr>
        </p:nvSpPr>
        <p:spPr/>
        <p:txBody>
          <a:bodyPr>
            <a:noAutofit/>
          </a:bodyPr>
          <a:lstStyle/>
          <a:p>
            <a:pPr marL="0" indent="0">
              <a:buNone/>
            </a:pPr>
            <a:r>
              <a:rPr lang="en-US" b="1" dirty="0">
                <a:solidFill>
                  <a:schemeClr val="bg1"/>
                </a:solidFill>
              </a:rPr>
              <a:t>#7</a:t>
            </a:r>
            <a:r>
              <a:rPr lang="en-US" dirty="0" smtClean="0"/>
              <a:t>	An Automated Process is far more Auditable!</a:t>
            </a:r>
          </a:p>
          <a:p>
            <a:pPr marL="0" indent="0">
              <a:buNone/>
            </a:pPr>
            <a:r>
              <a:rPr lang="en-US" b="1" dirty="0">
                <a:solidFill>
                  <a:schemeClr val="bg1"/>
                </a:solidFill>
              </a:rPr>
              <a:t>#8</a:t>
            </a:r>
            <a:r>
              <a:rPr lang="en-US" dirty="0" smtClean="0"/>
              <a:t>	Correct Version of the Application</a:t>
            </a:r>
          </a:p>
          <a:p>
            <a:pPr lvl="2"/>
            <a:r>
              <a:rPr lang="en-US" sz="2400" dirty="0" smtClean="0"/>
              <a:t>great tools to mange environment sprawl</a:t>
            </a:r>
          </a:p>
          <a:p>
            <a:pPr marL="0" indent="0">
              <a:buNone/>
            </a:pPr>
            <a:r>
              <a:rPr lang="en-US" b="1" dirty="0">
                <a:solidFill>
                  <a:schemeClr val="bg1"/>
                </a:solidFill>
              </a:rPr>
              <a:t>#9</a:t>
            </a:r>
            <a:r>
              <a:rPr lang="en-US" dirty="0" smtClean="0"/>
              <a:t>	Infrastructure as Code</a:t>
            </a:r>
          </a:p>
          <a:p>
            <a:pPr lvl="2"/>
            <a:r>
              <a:rPr lang="en-US" sz="2400" dirty="0" smtClean="0"/>
              <a:t>Environments stay in sync</a:t>
            </a:r>
          </a:p>
          <a:p>
            <a:pPr lvl="2"/>
            <a:r>
              <a:rPr lang="en-US" sz="2400" dirty="0" smtClean="0"/>
              <a:t>Environments can be built on demand</a:t>
            </a:r>
          </a:p>
          <a:p>
            <a:pPr lvl="2"/>
            <a:r>
              <a:rPr lang="en-US" sz="2400" dirty="0" smtClean="0"/>
              <a:t>Environments are documented and version controlled</a:t>
            </a:r>
          </a:p>
          <a:p>
            <a:pPr marL="0" indent="0">
              <a:buNone/>
            </a:pPr>
            <a:r>
              <a:rPr lang="en-US" b="1" dirty="0" smtClean="0">
                <a:solidFill>
                  <a:schemeClr val="bg1"/>
                </a:solidFill>
              </a:rPr>
              <a:t>#10</a:t>
            </a:r>
            <a:r>
              <a:rPr lang="en-US" dirty="0" smtClean="0"/>
              <a:t>	Static Code Analysis</a:t>
            </a:r>
          </a:p>
          <a:p>
            <a:pPr marL="0" indent="0">
              <a:buNone/>
            </a:pPr>
            <a:r>
              <a:rPr lang="en-US" b="1" dirty="0">
                <a:solidFill>
                  <a:schemeClr val="bg1"/>
                </a:solidFill>
              </a:rPr>
              <a:t>#11</a:t>
            </a:r>
            <a:r>
              <a:rPr lang="en-US" dirty="0" smtClean="0"/>
              <a:t>	Automated Testing</a:t>
            </a:r>
          </a:p>
          <a:p>
            <a:pPr marL="0" indent="0">
              <a:buNone/>
            </a:pPr>
            <a:r>
              <a:rPr lang="en-US" b="1" dirty="0">
                <a:solidFill>
                  <a:schemeClr val="bg1"/>
                </a:solidFill>
              </a:rPr>
              <a:t>#12</a:t>
            </a:r>
            <a:r>
              <a:rPr lang="en-US" dirty="0" smtClean="0"/>
              <a:t>	Repository Management</a:t>
            </a:r>
          </a:p>
        </p:txBody>
      </p:sp>
      <p:pic>
        <p:nvPicPr>
          <p:cNvPr id="14" name="Picture 4"/>
          <p:cNvPicPr>
            <a:picLocks noChangeAspect="1"/>
          </p:cNvPicPr>
          <p:nvPr/>
        </p:nvPicPr>
        <p:blipFill>
          <a:blip r:embed="rId3" cstate="print"/>
          <a:srcRect/>
          <a:stretch>
            <a:fillRect/>
          </a:stretch>
        </p:blipFill>
        <p:spPr bwMode="auto">
          <a:xfrm>
            <a:off x="5951984" y="5445224"/>
            <a:ext cx="3175000" cy="7874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9336360" y="4365104"/>
            <a:ext cx="1905000" cy="457200"/>
          </a:xfrm>
          <a:prstGeom prst="rect">
            <a:avLst/>
          </a:prstGeom>
        </p:spPr>
      </p:pic>
      <p:pic>
        <p:nvPicPr>
          <p:cNvPr id="4" name="Picture 3"/>
          <p:cNvPicPr>
            <a:picLocks noChangeAspect="1"/>
          </p:cNvPicPr>
          <p:nvPr/>
        </p:nvPicPr>
        <p:blipFill>
          <a:blip r:embed="rId5"/>
          <a:stretch>
            <a:fillRect/>
          </a:stretch>
        </p:blipFill>
        <p:spPr>
          <a:xfrm>
            <a:off x="5735960" y="4386808"/>
            <a:ext cx="3238500" cy="914400"/>
          </a:xfrm>
          <a:prstGeom prst="rect">
            <a:avLst/>
          </a:prstGeom>
        </p:spPr>
      </p:pic>
    </p:spTree>
    <p:extLst>
      <p:ext uri="{BB962C8B-B14F-4D97-AF65-F5344CB8AC3E}">
        <p14:creationId xmlns:p14="http://schemas.microsoft.com/office/powerpoint/2010/main" val="31178880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3378"/>
            <a:ext cx="145097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5" name="Title 1"/>
          <p:cNvSpPr>
            <a:spLocks noGrp="1"/>
          </p:cNvSpPr>
          <p:nvPr>
            <p:ph type="title"/>
          </p:nvPr>
        </p:nvSpPr>
        <p:spPr/>
        <p:txBody>
          <a:bodyPr>
            <a:normAutofit/>
          </a:bodyPr>
          <a:lstStyle/>
          <a:p>
            <a:r>
              <a:rPr lang="en-US" dirty="0" smtClean="0">
                <a:solidFill>
                  <a:schemeClr val="bg1"/>
                </a:solidFill>
              </a:rPr>
              <a:t>#11 </a:t>
            </a:r>
            <a:r>
              <a:rPr lang="en-US" dirty="0" smtClean="0"/>
              <a:t>	Automated Testing – Unexpected Result</a:t>
            </a:r>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Automated tests are the answer to MANY questions about reducing risk….but they open the door to a whole new world of questions</a:t>
            </a:r>
          </a:p>
          <a:p>
            <a:r>
              <a:rPr lang="en-US" dirty="0" smtClean="0"/>
              <a:t>Who validated that the automated test worked correctly?</a:t>
            </a:r>
          </a:p>
          <a:p>
            <a:r>
              <a:rPr lang="en-US" dirty="0" smtClean="0"/>
              <a:t>How do you know that the test meets the desired result?</a:t>
            </a:r>
          </a:p>
          <a:p>
            <a:r>
              <a:rPr lang="en-US" dirty="0" smtClean="0"/>
              <a:t>How can you be sure you have sufficient coverage?</a:t>
            </a:r>
          </a:p>
          <a:p>
            <a:r>
              <a:rPr lang="en-US" dirty="0" smtClean="0"/>
              <a:t>Where are the tests for specific user stories?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124744"/>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41752"/>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763512"/>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509120"/>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143568"/>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5766663"/>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1" name="Title 1"/>
          <p:cNvSpPr>
            <a:spLocks noGrp="1"/>
          </p:cNvSpPr>
          <p:nvPr>
            <p:ph type="title"/>
          </p:nvPr>
        </p:nvSpPr>
        <p:spPr/>
        <p:txBody>
          <a:bodyPr/>
          <a:lstStyle/>
          <a:p>
            <a:r>
              <a:rPr lang="en-US" smtClean="0"/>
              <a:t>Continuous Delivery Education</a:t>
            </a:r>
            <a:endParaRPr lang="en-US" dirty="0" smtClean="0"/>
          </a:p>
        </p:txBody>
      </p:sp>
      <p:sp>
        <p:nvSpPr>
          <p:cNvPr id="3" name="Content Placeholder 2"/>
          <p:cNvSpPr>
            <a:spLocks noGrp="1"/>
          </p:cNvSpPr>
          <p:nvPr>
            <p:ph idx="1"/>
          </p:nvPr>
        </p:nvSpPr>
        <p:spPr/>
        <p:txBody>
          <a:bodyPr>
            <a:noAutofit/>
          </a:bodyPr>
          <a:lstStyle/>
          <a:p>
            <a:pPr marL="0" indent="0">
              <a:buNone/>
            </a:pPr>
            <a:r>
              <a:rPr lang="en-US" b="1" dirty="0">
                <a:solidFill>
                  <a:schemeClr val="bg1"/>
                </a:solidFill>
              </a:rPr>
              <a:t>#7</a:t>
            </a:r>
            <a:r>
              <a:rPr lang="en-US" dirty="0" smtClean="0"/>
              <a:t>	An Automated Process is far more Auditable!</a:t>
            </a:r>
          </a:p>
          <a:p>
            <a:pPr marL="0" indent="0">
              <a:buNone/>
            </a:pPr>
            <a:r>
              <a:rPr lang="en-US" b="1" dirty="0">
                <a:solidFill>
                  <a:schemeClr val="bg1"/>
                </a:solidFill>
              </a:rPr>
              <a:t>#8</a:t>
            </a:r>
            <a:r>
              <a:rPr lang="en-US" dirty="0" smtClean="0"/>
              <a:t>	Correct Version of the Application</a:t>
            </a:r>
          </a:p>
          <a:p>
            <a:pPr lvl="2"/>
            <a:r>
              <a:rPr lang="en-US" sz="2400" dirty="0" smtClean="0"/>
              <a:t>great tools to mange environment sprawl</a:t>
            </a:r>
          </a:p>
          <a:p>
            <a:pPr marL="0" indent="0">
              <a:buNone/>
            </a:pPr>
            <a:r>
              <a:rPr lang="en-US" b="1" dirty="0">
                <a:solidFill>
                  <a:schemeClr val="bg1"/>
                </a:solidFill>
              </a:rPr>
              <a:t>#9</a:t>
            </a:r>
            <a:r>
              <a:rPr lang="en-US" dirty="0" smtClean="0"/>
              <a:t>	Infrastructure as Code</a:t>
            </a:r>
          </a:p>
          <a:p>
            <a:pPr lvl="2"/>
            <a:r>
              <a:rPr lang="en-US" sz="2400" dirty="0" smtClean="0"/>
              <a:t>Environments stay in sync</a:t>
            </a:r>
          </a:p>
          <a:p>
            <a:pPr lvl="2"/>
            <a:r>
              <a:rPr lang="en-US" sz="2400" dirty="0" smtClean="0"/>
              <a:t>Environments can be built on demand</a:t>
            </a:r>
          </a:p>
          <a:p>
            <a:pPr lvl="2"/>
            <a:r>
              <a:rPr lang="en-US" sz="2400" dirty="0" smtClean="0"/>
              <a:t>Environments are documented and version controlled</a:t>
            </a:r>
          </a:p>
          <a:p>
            <a:pPr marL="0" indent="0">
              <a:buNone/>
            </a:pPr>
            <a:r>
              <a:rPr lang="en-US" b="1" dirty="0" smtClean="0">
                <a:solidFill>
                  <a:schemeClr val="bg1"/>
                </a:solidFill>
              </a:rPr>
              <a:t>#10</a:t>
            </a:r>
            <a:r>
              <a:rPr lang="en-US" dirty="0" smtClean="0"/>
              <a:t>	Static Code Analysis</a:t>
            </a:r>
          </a:p>
          <a:p>
            <a:pPr marL="0" indent="0">
              <a:buNone/>
            </a:pPr>
            <a:r>
              <a:rPr lang="en-US" b="1" dirty="0">
                <a:solidFill>
                  <a:schemeClr val="bg1"/>
                </a:solidFill>
              </a:rPr>
              <a:t>#11</a:t>
            </a:r>
            <a:r>
              <a:rPr lang="en-US" dirty="0" smtClean="0"/>
              <a:t>	Automated Testing</a:t>
            </a:r>
          </a:p>
          <a:p>
            <a:pPr marL="0" indent="0">
              <a:buNone/>
            </a:pPr>
            <a:r>
              <a:rPr lang="en-US" b="1" dirty="0">
                <a:solidFill>
                  <a:schemeClr val="bg1"/>
                </a:solidFill>
              </a:rPr>
              <a:t>#12</a:t>
            </a:r>
            <a:r>
              <a:rPr lang="en-US" dirty="0" smtClean="0"/>
              <a:t>	Repository Management</a:t>
            </a:r>
          </a:p>
        </p:txBody>
      </p:sp>
      <p:pic>
        <p:nvPicPr>
          <p:cNvPr id="14" name="Picture 4"/>
          <p:cNvPicPr>
            <a:picLocks noChangeAspect="1"/>
          </p:cNvPicPr>
          <p:nvPr/>
        </p:nvPicPr>
        <p:blipFill>
          <a:blip r:embed="rId3" cstate="print"/>
          <a:srcRect/>
          <a:stretch>
            <a:fillRect/>
          </a:stretch>
        </p:blipFill>
        <p:spPr bwMode="auto">
          <a:xfrm>
            <a:off x="5951984" y="5445224"/>
            <a:ext cx="3175000" cy="787400"/>
          </a:xfrm>
          <a:prstGeom prst="rect">
            <a:avLst/>
          </a:prstGeom>
          <a:noFill/>
          <a:ln w="9525">
            <a:noFill/>
            <a:miter lim="800000"/>
            <a:headEnd/>
            <a:tailEnd/>
          </a:ln>
        </p:spPr>
      </p:pic>
      <p:pic>
        <p:nvPicPr>
          <p:cNvPr id="15" name="Picture 14"/>
          <p:cNvPicPr>
            <a:picLocks noChangeAspect="1"/>
          </p:cNvPicPr>
          <p:nvPr/>
        </p:nvPicPr>
        <p:blipFill>
          <a:blip r:embed="rId4"/>
          <a:stretch>
            <a:fillRect/>
          </a:stretch>
        </p:blipFill>
        <p:spPr>
          <a:xfrm>
            <a:off x="9336360" y="4365104"/>
            <a:ext cx="1905000" cy="457200"/>
          </a:xfrm>
          <a:prstGeom prst="rect">
            <a:avLst/>
          </a:prstGeom>
        </p:spPr>
      </p:pic>
      <p:pic>
        <p:nvPicPr>
          <p:cNvPr id="16" name="Picture 15"/>
          <p:cNvPicPr>
            <a:picLocks noChangeAspect="1"/>
          </p:cNvPicPr>
          <p:nvPr/>
        </p:nvPicPr>
        <p:blipFill>
          <a:blip r:embed="rId5"/>
          <a:stretch>
            <a:fillRect/>
          </a:stretch>
        </p:blipFill>
        <p:spPr>
          <a:xfrm>
            <a:off x="5735960" y="4386808"/>
            <a:ext cx="3238500" cy="914400"/>
          </a:xfrm>
          <a:prstGeom prst="rect">
            <a:avLst/>
          </a:prstGeom>
        </p:spPr>
      </p:pic>
    </p:spTree>
    <p:extLst>
      <p:ext uri="{BB962C8B-B14F-4D97-AF65-F5344CB8AC3E}">
        <p14:creationId xmlns:p14="http://schemas.microsoft.com/office/powerpoint/2010/main" val="31178880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t>Demonstrating Maturity</a:t>
            </a:r>
          </a:p>
        </p:txBody>
      </p:sp>
      <p:sp>
        <p:nvSpPr>
          <p:cNvPr id="4" name="Content Placeholder 3"/>
          <p:cNvSpPr>
            <a:spLocks noGrp="1"/>
          </p:cNvSpPr>
          <p:nvPr>
            <p:ph idx="13"/>
          </p:nvPr>
        </p:nvSpPr>
        <p:spPr/>
        <p:txBody>
          <a:bodyPr/>
          <a:lstStyle/>
          <a:p>
            <a:pPr lvl="0"/>
            <a:r>
              <a:rPr lang="en-US" dirty="0" smtClean="0"/>
              <a:t>Credit: http://ihkstories.com/maturity-is-not-when-we-start-speaking-big-thingsit-is-when-we-start-understanding-small-things/</a:t>
            </a:r>
          </a:p>
          <a:p>
            <a:endParaRPr lang="en-US" dirty="0"/>
          </a:p>
        </p:txBody>
      </p:sp>
      <p:pic>
        <p:nvPicPr>
          <p:cNvPr id="10" name="Picture 9"/>
          <p:cNvPicPr>
            <a:picLocks noChangeAspect="1"/>
          </p:cNvPicPr>
          <p:nvPr/>
        </p:nvPicPr>
        <p:blipFill>
          <a:blip r:embed="rId3" cstate="print"/>
          <a:stretch>
            <a:fillRect/>
          </a:stretch>
        </p:blipFill>
        <p:spPr>
          <a:xfrm>
            <a:off x="3288551" y="1295216"/>
            <a:ext cx="5614903" cy="426757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33378"/>
            <a:ext cx="145097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65" name="Title 1"/>
          <p:cNvSpPr>
            <a:spLocks noGrp="1"/>
          </p:cNvSpPr>
          <p:nvPr>
            <p:ph type="title"/>
          </p:nvPr>
        </p:nvSpPr>
        <p:spPr/>
        <p:txBody>
          <a:bodyPr/>
          <a:lstStyle/>
          <a:p>
            <a:r>
              <a:rPr lang="en-US" dirty="0" smtClean="0">
                <a:solidFill>
                  <a:schemeClr val="bg1"/>
                </a:solidFill>
              </a:rPr>
              <a:t>#13 </a:t>
            </a:r>
            <a:r>
              <a:rPr lang="en-US" dirty="0" smtClean="0"/>
              <a:t>	Go Digital</a:t>
            </a:r>
          </a:p>
        </p:txBody>
      </p:sp>
      <p:sp>
        <p:nvSpPr>
          <p:cNvPr id="3" name="Content Placeholder 2"/>
          <p:cNvSpPr>
            <a:spLocks noGrp="1"/>
          </p:cNvSpPr>
          <p:nvPr>
            <p:ph idx="4294967295"/>
          </p:nvPr>
        </p:nvSpPr>
        <p:spPr>
          <a:xfrm>
            <a:off x="728621" y="1344718"/>
            <a:ext cx="10515600" cy="4351338"/>
          </a:xfrm>
        </p:spPr>
        <p:txBody>
          <a:bodyPr>
            <a:normAutofit/>
          </a:bodyPr>
          <a:lstStyle/>
          <a:p>
            <a:pPr marL="0" indent="0">
              <a:buNone/>
            </a:pPr>
            <a:r>
              <a:rPr lang="en-US" dirty="0"/>
              <a:t>Online Agile Boards</a:t>
            </a:r>
          </a:p>
        </p:txBody>
      </p:sp>
      <p:grpSp>
        <p:nvGrpSpPr>
          <p:cNvPr id="6" name="Group 5"/>
          <p:cNvGrpSpPr/>
          <p:nvPr/>
        </p:nvGrpSpPr>
        <p:grpSpPr>
          <a:xfrm>
            <a:off x="1866569" y="939831"/>
            <a:ext cx="8416281" cy="3384598"/>
            <a:chOff x="738659" y="852438"/>
            <a:chExt cx="8223969" cy="3307259"/>
          </a:xfrm>
        </p:grpSpPr>
        <p:pic>
          <p:nvPicPr>
            <p:cNvPr id="62467" name="Picture 3"/>
            <p:cNvPicPr>
              <a:picLocks noChangeAspect="1"/>
            </p:cNvPicPr>
            <p:nvPr/>
          </p:nvPicPr>
          <p:blipFill>
            <a:blip r:embed="rId3" cstate="print"/>
            <a:srcRect/>
            <a:stretch>
              <a:fillRect/>
            </a:stretch>
          </p:blipFill>
          <p:spPr bwMode="auto">
            <a:xfrm>
              <a:off x="738659" y="2177206"/>
              <a:ext cx="3073400" cy="1673225"/>
            </a:xfrm>
            <a:prstGeom prst="rect">
              <a:avLst/>
            </a:prstGeom>
            <a:noFill/>
            <a:ln w="9525">
              <a:noFill/>
              <a:miter lim="800000"/>
              <a:headEnd/>
              <a:tailEnd/>
            </a:ln>
          </p:spPr>
        </p:pic>
        <p:pic>
          <p:nvPicPr>
            <p:cNvPr id="62468" name="Picture 5"/>
            <p:cNvPicPr>
              <a:picLocks noChangeAspect="1"/>
            </p:cNvPicPr>
            <p:nvPr/>
          </p:nvPicPr>
          <p:blipFill>
            <a:blip r:embed="rId4" cstate="print"/>
            <a:srcRect/>
            <a:stretch>
              <a:fillRect/>
            </a:stretch>
          </p:blipFill>
          <p:spPr bwMode="auto">
            <a:xfrm>
              <a:off x="3707904" y="1333178"/>
              <a:ext cx="4343400" cy="1425575"/>
            </a:xfrm>
            <a:prstGeom prst="rect">
              <a:avLst/>
            </a:prstGeom>
            <a:noFill/>
            <a:ln w="9525">
              <a:noFill/>
              <a:miter lim="800000"/>
              <a:headEnd/>
              <a:tailEnd/>
            </a:ln>
          </p:spPr>
        </p:pic>
        <p:pic>
          <p:nvPicPr>
            <p:cNvPr id="62469" name="Picture 6"/>
            <p:cNvPicPr>
              <a:picLocks noChangeAspect="1"/>
            </p:cNvPicPr>
            <p:nvPr/>
          </p:nvPicPr>
          <p:blipFill>
            <a:blip r:embed="rId5" cstate="print"/>
            <a:srcRect/>
            <a:stretch>
              <a:fillRect/>
            </a:stretch>
          </p:blipFill>
          <p:spPr bwMode="auto">
            <a:xfrm>
              <a:off x="5724128" y="852438"/>
              <a:ext cx="3238500" cy="698500"/>
            </a:xfrm>
            <a:prstGeom prst="rect">
              <a:avLst/>
            </a:prstGeom>
            <a:noFill/>
            <a:ln w="9525">
              <a:noFill/>
              <a:miter lim="800000"/>
              <a:headEnd/>
              <a:tailEnd/>
            </a:ln>
          </p:spPr>
        </p:pic>
        <p:pic>
          <p:nvPicPr>
            <p:cNvPr id="62470" name="Picture 7"/>
            <p:cNvPicPr>
              <a:picLocks noChangeAspect="1"/>
            </p:cNvPicPr>
            <p:nvPr/>
          </p:nvPicPr>
          <p:blipFill>
            <a:blip r:embed="rId6" cstate="print"/>
            <a:srcRect/>
            <a:stretch>
              <a:fillRect/>
            </a:stretch>
          </p:blipFill>
          <p:spPr bwMode="auto">
            <a:xfrm>
              <a:off x="4017326" y="3284984"/>
              <a:ext cx="4724400" cy="874713"/>
            </a:xfrm>
            <a:prstGeom prst="rect">
              <a:avLst/>
            </a:prstGeom>
            <a:noFill/>
            <a:ln w="9525">
              <a:noFill/>
              <a:miter lim="800000"/>
              <a:headEnd/>
              <a:tailEnd/>
            </a:ln>
          </p:spPr>
        </p:pic>
      </p:grpSp>
      <p:sp>
        <p:nvSpPr>
          <p:cNvPr id="5" name="TextBox 4"/>
          <p:cNvSpPr txBox="1"/>
          <p:nvPr/>
        </p:nvSpPr>
        <p:spPr>
          <a:xfrm>
            <a:off x="533402" y="4592838"/>
            <a:ext cx="11131547" cy="1815882"/>
          </a:xfrm>
          <a:prstGeom prst="rect">
            <a:avLst/>
          </a:prstGeom>
          <a:noFill/>
        </p:spPr>
        <p:txBody>
          <a:bodyPr wrap="square" rtlCol="0">
            <a:spAutoFit/>
          </a:bodyPr>
          <a:lstStyle/>
          <a:p>
            <a:pPr algn="ctr"/>
            <a:r>
              <a:rPr lang="en-US" sz="2800" b="1" i="1" dirty="0">
                <a:solidFill>
                  <a:srgbClr val="005595"/>
                </a:solidFill>
              </a:rPr>
              <a:t>An Auditor once pulled a sticky off our physical board </a:t>
            </a:r>
          </a:p>
          <a:p>
            <a:pPr algn="ctr"/>
            <a:r>
              <a:rPr lang="en-US" sz="2800" b="1" i="1" dirty="0">
                <a:solidFill>
                  <a:srgbClr val="005595"/>
                </a:solidFill>
              </a:rPr>
              <a:t>that was in the Ready for Test queue. He asked “if I don’t put this back, how do you know this was tested?”</a:t>
            </a:r>
          </a:p>
          <a:p>
            <a:pPr algn="ct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33378"/>
            <a:ext cx="149409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13" name="Title 1"/>
          <p:cNvSpPr>
            <a:spLocks noGrp="1"/>
          </p:cNvSpPr>
          <p:nvPr>
            <p:ph type="title"/>
          </p:nvPr>
        </p:nvSpPr>
        <p:spPr/>
        <p:txBody>
          <a:bodyPr/>
          <a:lstStyle/>
          <a:p>
            <a:r>
              <a:rPr lang="en-US" dirty="0" smtClean="0">
                <a:solidFill>
                  <a:schemeClr val="bg1"/>
                </a:solidFill>
              </a:rPr>
              <a:t>#14 </a:t>
            </a:r>
            <a:r>
              <a:rPr lang="en-US" dirty="0" smtClean="0"/>
              <a:t>	Automating Sign-Offs</a:t>
            </a:r>
          </a:p>
        </p:txBody>
      </p:sp>
      <p:sp>
        <p:nvSpPr>
          <p:cNvPr id="64514" name="Content Placeholder 2"/>
          <p:cNvSpPr>
            <a:spLocks noGrp="1"/>
          </p:cNvSpPr>
          <p:nvPr>
            <p:ph idx="13"/>
          </p:nvPr>
        </p:nvSpPr>
        <p:spPr/>
        <p:txBody>
          <a:bodyPr/>
          <a:lstStyle/>
          <a:p>
            <a:endParaRPr lang="en-US" smtClean="0"/>
          </a:p>
          <a:p>
            <a:endParaRPr lang="en-US" smtClean="0"/>
          </a:p>
        </p:txBody>
      </p:sp>
      <p:pic>
        <p:nvPicPr>
          <p:cNvPr id="64515" name="Picture 5"/>
          <p:cNvPicPr>
            <a:picLocks noChangeAspect="1"/>
          </p:cNvPicPr>
          <p:nvPr/>
        </p:nvPicPr>
        <p:blipFill>
          <a:blip r:embed="rId3" cstate="print"/>
          <a:srcRect/>
          <a:stretch>
            <a:fillRect/>
          </a:stretch>
        </p:blipFill>
        <p:spPr bwMode="auto">
          <a:xfrm>
            <a:off x="1525941" y="1340769"/>
            <a:ext cx="9142060" cy="4156781"/>
          </a:xfrm>
          <a:prstGeom prst="rect">
            <a:avLst/>
          </a:prstGeom>
          <a:noFill/>
          <a:ln w="9525">
            <a:noFill/>
            <a:miter lim="800000"/>
            <a:headEnd/>
            <a:tailEnd/>
          </a:ln>
        </p:spPr>
      </p:pic>
      <p:sp>
        <p:nvSpPr>
          <p:cNvPr id="15" name="Content Placeholder 3"/>
          <p:cNvSpPr txBox="1">
            <a:spLocks/>
          </p:cNvSpPr>
          <p:nvPr/>
        </p:nvSpPr>
        <p:spPr>
          <a:xfrm>
            <a:off x="1921669" y="5806753"/>
            <a:ext cx="8348662" cy="5329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rgbClr val="EEB211"/>
              </a:buClr>
              <a:buFont typeface="Wingdings" panose="05000000000000000000" pitchFamily="2" charset="2"/>
              <a:buNone/>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6CADDF"/>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5C872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ct val="0"/>
              </a:spcBef>
              <a:buClrTx/>
            </a:pPr>
            <a:r>
              <a:rPr lang="en-US" dirty="0">
                <a:solidFill>
                  <a:prstClr val="black"/>
                </a:solidFill>
                <a:ea typeface="ＭＳ Ｐゴシック" pitchFamily="-72" charset="-128"/>
              </a:rPr>
              <a:t>Credit: http://www.polscheit.de/plugins/jira/group-sign-off/images/GroupSignOff-Banner.png</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33378"/>
            <a:ext cx="145097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61" name="Title 1"/>
          <p:cNvSpPr>
            <a:spLocks noGrp="1"/>
          </p:cNvSpPr>
          <p:nvPr>
            <p:ph type="title"/>
          </p:nvPr>
        </p:nvSpPr>
        <p:spPr/>
        <p:txBody>
          <a:bodyPr/>
          <a:lstStyle/>
          <a:p>
            <a:r>
              <a:rPr lang="en-US" dirty="0" smtClean="0">
                <a:solidFill>
                  <a:schemeClr val="bg1"/>
                </a:solidFill>
              </a:rPr>
              <a:t>#15 </a:t>
            </a:r>
            <a:r>
              <a:rPr lang="en-US" dirty="0" smtClean="0"/>
              <a:t>	Automating Documentation</a:t>
            </a:r>
          </a:p>
        </p:txBody>
      </p:sp>
      <p:sp>
        <p:nvSpPr>
          <p:cNvPr id="5" name="Content Placeholder 4"/>
          <p:cNvSpPr>
            <a:spLocks noGrp="1"/>
          </p:cNvSpPr>
          <p:nvPr>
            <p:ph idx="13"/>
          </p:nvPr>
        </p:nvSpPr>
        <p:spPr/>
        <p:txBody>
          <a:bodyPr>
            <a:noAutofit/>
          </a:bodyPr>
          <a:lstStyle/>
          <a:p>
            <a:r>
              <a:rPr lang="en-US" dirty="0" smtClean="0"/>
              <a:t>Credit: http://jiraxporter.xpand it.com/download/attachments/327684/</a:t>
            </a:r>
            <a:r>
              <a:rPr lang="en-US" dirty="0" err="1" smtClean="0"/>
              <a:t>Banner.png?version</a:t>
            </a:r>
            <a:r>
              <a:rPr lang="en-US" dirty="0" smtClean="0"/>
              <a:t>=1&amp;modificationDate=1364461203281&amp;api=v2</a:t>
            </a:r>
            <a:endParaRPr lang="en-US" dirty="0"/>
          </a:p>
        </p:txBody>
      </p:sp>
      <p:pic>
        <p:nvPicPr>
          <p:cNvPr id="66562" name="Picture 4"/>
          <p:cNvPicPr>
            <a:picLocks noChangeAspect="1"/>
          </p:cNvPicPr>
          <p:nvPr/>
        </p:nvPicPr>
        <p:blipFill>
          <a:blip r:embed="rId3" cstate="print"/>
          <a:srcRect/>
          <a:stretch>
            <a:fillRect/>
          </a:stretch>
        </p:blipFill>
        <p:spPr bwMode="auto">
          <a:xfrm>
            <a:off x="1524000" y="1193802"/>
            <a:ext cx="9144000" cy="44672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smtClean="0">
                <a:latin typeface="Arial" pitchFamily="-72" charset="0"/>
                <a:ea typeface="Arial" pitchFamily="-72" charset="0"/>
                <a:cs typeface="Arial" pitchFamily="-72" charset="0"/>
              </a:rPr>
              <a:t>Credits</a:t>
            </a:r>
          </a:p>
        </p:txBody>
      </p:sp>
      <p:sp>
        <p:nvSpPr>
          <p:cNvPr id="3" name="Content Placeholder 2"/>
          <p:cNvSpPr>
            <a:spLocks noGrp="1"/>
          </p:cNvSpPr>
          <p:nvPr>
            <p:ph idx="1"/>
          </p:nvPr>
        </p:nvSpPr>
        <p:spPr/>
        <p:txBody>
          <a:bodyPr>
            <a:noAutofit/>
          </a:bodyPr>
          <a:lstStyle/>
          <a:p>
            <a:pPr marL="0" indent="0">
              <a:buNone/>
              <a:defRPr/>
            </a:pPr>
            <a:r>
              <a:rPr lang="en-US" sz="2000" b="1" dirty="0" smtClean="0"/>
              <a:t>Dion </a:t>
            </a:r>
            <a:r>
              <a:rPr lang="en-US" sz="1800" b="1" dirty="0" smtClean="0"/>
              <a:t/>
            </a:r>
            <a:br>
              <a:rPr lang="en-US" sz="1800" b="1" dirty="0" smtClean="0"/>
            </a:br>
            <a:r>
              <a:rPr lang="en-US" sz="1600" b="1" dirty="0" smtClean="0">
                <a:solidFill>
                  <a:schemeClr val="bg1">
                    <a:lumMod val="50000"/>
                  </a:schemeClr>
                </a:solidFill>
              </a:rPr>
              <a:t>Director of IT Architecture</a:t>
            </a:r>
          </a:p>
          <a:p>
            <a:pPr marL="0" indent="0">
              <a:buNone/>
              <a:defRPr/>
            </a:pPr>
            <a:endParaRPr lang="en-US" sz="1600" b="1" dirty="0" smtClean="0">
              <a:solidFill>
                <a:schemeClr val="bg1">
                  <a:lumMod val="50000"/>
                </a:schemeClr>
              </a:solidFill>
            </a:endParaRPr>
          </a:p>
          <a:p>
            <a:pPr marL="0" indent="0">
              <a:buNone/>
              <a:defRPr/>
            </a:pPr>
            <a:r>
              <a:rPr lang="en-US" sz="2000" b="1" dirty="0" smtClean="0"/>
              <a:t>Development Team</a:t>
            </a:r>
          </a:p>
          <a:p>
            <a:pPr>
              <a:spcBef>
                <a:spcPts val="1000"/>
              </a:spcBef>
              <a:buFont typeface="Arial" pitchFamily="34" charset="0"/>
              <a:buChar char="•"/>
              <a:defRPr/>
            </a:pPr>
            <a:r>
              <a:rPr lang="en-US" sz="1800" dirty="0" smtClean="0"/>
              <a:t>Fred </a:t>
            </a:r>
            <a:br>
              <a:rPr lang="en-US" sz="1800" dirty="0" smtClean="0"/>
            </a:br>
            <a:r>
              <a:rPr lang="en-US" sz="1600" dirty="0" smtClean="0">
                <a:solidFill>
                  <a:schemeClr val="tx1">
                    <a:lumMod val="50000"/>
                    <a:lumOff val="50000"/>
                  </a:schemeClr>
                </a:solidFill>
              </a:rPr>
              <a:t>Senior Java Developer, Senior Architect</a:t>
            </a:r>
          </a:p>
          <a:p>
            <a:pPr>
              <a:spcBef>
                <a:spcPts val="1000"/>
              </a:spcBef>
              <a:buFont typeface="Arial" pitchFamily="34" charset="0"/>
              <a:buChar char="•"/>
              <a:defRPr/>
            </a:pPr>
            <a:r>
              <a:rPr lang="en-US" sz="1800" dirty="0" smtClean="0"/>
              <a:t>Ahmed </a:t>
            </a:r>
            <a:br>
              <a:rPr lang="en-US" sz="1800" dirty="0" smtClean="0"/>
            </a:br>
            <a:r>
              <a:rPr lang="en-US" sz="1600" dirty="0" smtClean="0">
                <a:solidFill>
                  <a:schemeClr val="tx1">
                    <a:lumMod val="50000"/>
                    <a:lumOff val="50000"/>
                  </a:schemeClr>
                </a:solidFill>
              </a:rPr>
              <a:t>Senior Continuous Delivery Engineer</a:t>
            </a:r>
          </a:p>
          <a:p>
            <a:pPr>
              <a:spcBef>
                <a:spcPts val="1000"/>
              </a:spcBef>
              <a:buFont typeface="Arial" pitchFamily="34" charset="0"/>
              <a:buChar char="•"/>
              <a:defRPr/>
            </a:pPr>
            <a:r>
              <a:rPr lang="en-US" sz="1800" dirty="0" smtClean="0"/>
              <a:t>Geeta </a:t>
            </a:r>
            <a:br>
              <a:rPr lang="en-US" sz="1800" dirty="0" smtClean="0"/>
            </a:br>
            <a:r>
              <a:rPr lang="en-US" sz="1600" dirty="0" smtClean="0">
                <a:solidFill>
                  <a:schemeClr val="tx1">
                    <a:lumMod val="50000"/>
                    <a:lumOff val="50000"/>
                  </a:schemeClr>
                </a:solidFill>
              </a:rPr>
              <a:t>Quality Assurance Engineer</a:t>
            </a:r>
          </a:p>
          <a:p>
            <a:pPr>
              <a:spcBef>
                <a:spcPts val="1000"/>
              </a:spcBef>
              <a:buFont typeface="Arial" pitchFamily="34" charset="0"/>
              <a:buChar char="•"/>
              <a:defRPr/>
            </a:pPr>
            <a:r>
              <a:rPr lang="en-US" sz="1800" dirty="0" smtClean="0"/>
              <a:t>Bonita </a:t>
            </a:r>
            <a:br>
              <a:rPr lang="en-US" sz="1800" dirty="0" smtClean="0"/>
            </a:br>
            <a:r>
              <a:rPr lang="en-US" sz="1600" dirty="0" smtClean="0">
                <a:solidFill>
                  <a:schemeClr val="tx1">
                    <a:lumMod val="50000"/>
                    <a:lumOff val="50000"/>
                  </a:schemeClr>
                </a:solidFill>
              </a:rPr>
              <a:t>Business Analyst</a:t>
            </a:r>
          </a:p>
          <a:p>
            <a:pPr>
              <a:spcBef>
                <a:spcPts val="1000"/>
              </a:spcBef>
              <a:buFont typeface="Arial" pitchFamily="34" charset="0"/>
              <a:buChar char="•"/>
              <a:defRPr/>
            </a:pPr>
            <a:r>
              <a:rPr lang="en-US" sz="1800" dirty="0" smtClean="0"/>
              <a:t>Allan </a:t>
            </a:r>
            <a:br>
              <a:rPr lang="en-US" sz="1800" dirty="0" smtClean="0"/>
            </a:br>
            <a:r>
              <a:rPr lang="en-US" sz="1600" dirty="0" smtClean="0">
                <a:solidFill>
                  <a:schemeClr val="tx1">
                    <a:lumMod val="50000"/>
                    <a:lumOff val="50000"/>
                  </a:schemeClr>
                </a:solidFill>
              </a:rPr>
              <a:t>Database Developer</a:t>
            </a:r>
          </a:p>
          <a:p>
            <a:pPr>
              <a:spcBef>
                <a:spcPts val="1000"/>
              </a:spcBef>
              <a:buFont typeface="Arial" pitchFamily="34" charset="0"/>
              <a:buChar char="•"/>
              <a:defRPr/>
            </a:pPr>
            <a:r>
              <a:rPr lang="en-US" sz="1800" dirty="0" smtClean="0"/>
              <a:t>Jamil </a:t>
            </a:r>
            <a:br>
              <a:rPr lang="en-US" sz="1800" dirty="0" smtClean="0"/>
            </a:br>
            <a:r>
              <a:rPr lang="en-US" sz="1600" dirty="0" smtClean="0">
                <a:solidFill>
                  <a:schemeClr val="tx1">
                    <a:lumMod val="50000"/>
                    <a:lumOff val="50000"/>
                  </a:schemeClr>
                </a:solidFill>
              </a:rPr>
              <a:t>Business Analyst</a:t>
            </a:r>
          </a:p>
          <a:p>
            <a:pPr marL="0" indent="0">
              <a:buNone/>
              <a:defRPr/>
            </a:pPr>
            <a:endParaRPr lang="en-US" sz="1800" dirty="0"/>
          </a:p>
        </p:txBody>
      </p:sp>
      <p:sp>
        <p:nvSpPr>
          <p:cNvPr id="6" name="Content Placeholder 2"/>
          <p:cNvSpPr txBox="1">
            <a:spLocks/>
          </p:cNvSpPr>
          <p:nvPr/>
        </p:nvSpPr>
        <p:spPr>
          <a:xfrm>
            <a:off x="6369050" y="1052738"/>
            <a:ext cx="4243958" cy="50522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EEB211"/>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6CADDF"/>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5C872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defRPr/>
            </a:pPr>
            <a:r>
              <a:rPr lang="en-US" sz="2000" b="1" dirty="0"/>
              <a:t>Operations Team</a:t>
            </a:r>
          </a:p>
          <a:p>
            <a:pPr fontAlgn="auto">
              <a:spcAft>
                <a:spcPts val="0"/>
              </a:spcAft>
              <a:buFont typeface="Arial" pitchFamily="34" charset="0"/>
              <a:buChar char="•"/>
              <a:defRPr/>
            </a:pPr>
            <a:r>
              <a:rPr lang="en-US" sz="1800" dirty="0"/>
              <a:t>Brad</a:t>
            </a:r>
            <a:br>
              <a:rPr lang="en-US" sz="1800" dirty="0"/>
            </a:br>
            <a:r>
              <a:rPr lang="en-US" sz="1600" dirty="0">
                <a:solidFill>
                  <a:schemeClr val="tx1">
                    <a:lumMod val="50000"/>
                    <a:lumOff val="50000"/>
                  </a:schemeClr>
                </a:solidFill>
              </a:rPr>
              <a:t>Network Engineer</a:t>
            </a:r>
          </a:p>
          <a:p>
            <a:pPr fontAlgn="auto">
              <a:spcAft>
                <a:spcPts val="0"/>
              </a:spcAft>
              <a:buFont typeface="Arial" pitchFamily="34" charset="0"/>
              <a:buChar char="•"/>
              <a:defRPr/>
            </a:pPr>
            <a:r>
              <a:rPr lang="en-US" sz="1800" dirty="0"/>
              <a:t>Karthik</a:t>
            </a:r>
            <a:br>
              <a:rPr lang="en-US" sz="1800" dirty="0"/>
            </a:br>
            <a:r>
              <a:rPr lang="en-US" sz="1600" dirty="0">
                <a:solidFill>
                  <a:schemeClr val="tx1">
                    <a:lumMod val="50000"/>
                    <a:lumOff val="50000"/>
                  </a:schemeClr>
                </a:solidFill>
              </a:rPr>
              <a:t>Senior Network Engineer</a:t>
            </a:r>
          </a:p>
          <a:p>
            <a:pPr fontAlgn="auto">
              <a:spcAft>
                <a:spcPts val="0"/>
              </a:spcAft>
              <a:buFont typeface="Arial" pitchFamily="34" charset="0"/>
              <a:buChar char="•"/>
              <a:defRPr/>
            </a:pPr>
            <a:r>
              <a:rPr lang="en-US" sz="1800" dirty="0"/>
              <a:t>Richard</a:t>
            </a:r>
            <a:br>
              <a:rPr lang="en-US" sz="1800" dirty="0"/>
            </a:br>
            <a:r>
              <a:rPr lang="en-US" sz="1600" dirty="0">
                <a:solidFill>
                  <a:schemeClr val="tx1">
                    <a:lumMod val="50000"/>
                    <a:lumOff val="50000"/>
                  </a:schemeClr>
                </a:solidFill>
              </a:rPr>
              <a:t>Senior System Engineer</a:t>
            </a:r>
          </a:p>
          <a:p>
            <a:pPr fontAlgn="auto">
              <a:spcAft>
                <a:spcPts val="0"/>
              </a:spcAft>
              <a:buFont typeface="Arial" pitchFamily="34" charset="0"/>
              <a:buChar char="•"/>
              <a:defRPr/>
            </a:pPr>
            <a:r>
              <a:rPr lang="en-US" sz="1800" dirty="0"/>
              <a:t>Thomas</a:t>
            </a:r>
            <a:br>
              <a:rPr lang="en-US" sz="1800" dirty="0"/>
            </a:br>
            <a:r>
              <a:rPr lang="en-US" sz="1600" dirty="0">
                <a:solidFill>
                  <a:schemeClr val="tx1">
                    <a:lumMod val="50000"/>
                    <a:lumOff val="50000"/>
                  </a:schemeClr>
                </a:solidFill>
              </a:rPr>
              <a:t>Senior System Engineer</a:t>
            </a:r>
          </a:p>
          <a:p>
            <a:pPr fontAlgn="auto">
              <a:spcAft>
                <a:spcPts val="0"/>
              </a:spcAft>
              <a:buFont typeface="Arial" pitchFamily="34" charset="0"/>
              <a:buChar char="•"/>
              <a:defRPr/>
            </a:pPr>
            <a:r>
              <a:rPr lang="en-US" sz="1800" dirty="0"/>
              <a:t>Reji</a:t>
            </a:r>
            <a:br>
              <a:rPr lang="en-US" sz="1800" dirty="0"/>
            </a:br>
            <a:r>
              <a:rPr lang="en-US" sz="1600" dirty="0">
                <a:solidFill>
                  <a:schemeClr val="tx1">
                    <a:lumMod val="50000"/>
                    <a:lumOff val="50000"/>
                  </a:schemeClr>
                </a:solidFill>
              </a:rPr>
              <a:t>Senior Application Engineer, Architect</a:t>
            </a:r>
          </a:p>
          <a:p>
            <a:pPr fontAlgn="auto">
              <a:spcAft>
                <a:spcPts val="0"/>
              </a:spcAft>
              <a:buFont typeface="Arial" pitchFamily="34" charset="0"/>
              <a:buChar char="•"/>
              <a:defRPr/>
            </a:pPr>
            <a:r>
              <a:rPr lang="en-US" sz="1800" dirty="0"/>
              <a:t>Aditya</a:t>
            </a:r>
            <a:br>
              <a:rPr lang="en-US" sz="1800" dirty="0"/>
            </a:br>
            <a:r>
              <a:rPr lang="en-US" sz="1600" dirty="0">
                <a:solidFill>
                  <a:schemeClr val="tx1">
                    <a:lumMod val="50000"/>
                    <a:lumOff val="50000"/>
                  </a:schemeClr>
                </a:solidFill>
              </a:rPr>
              <a:t>Application Engineer</a:t>
            </a:r>
          </a:p>
          <a:p>
            <a:pPr fontAlgn="auto">
              <a:spcAft>
                <a:spcPts val="0"/>
              </a:spcAft>
              <a:buFont typeface="Arial" pitchFamily="34" charset="0"/>
              <a:buChar char="•"/>
              <a:defRPr/>
            </a:pPr>
            <a:r>
              <a:rPr lang="en-US" sz="1800" dirty="0"/>
              <a:t>Rajesh</a:t>
            </a:r>
            <a:br>
              <a:rPr lang="en-US" sz="1800" dirty="0"/>
            </a:br>
            <a:r>
              <a:rPr lang="en-US" sz="1600" dirty="0">
                <a:solidFill>
                  <a:schemeClr val="tx1">
                    <a:lumMod val="50000"/>
                    <a:lumOff val="50000"/>
                  </a:schemeClr>
                </a:solidFill>
              </a:rPr>
              <a:t>Senior Application Engineer</a:t>
            </a:r>
          </a:p>
          <a:p>
            <a:pPr fontAlgn="auto">
              <a:spcAft>
                <a:spcPts val="0"/>
              </a:spcAft>
              <a:buFont typeface="Arial" pitchFamily="34" charset="0"/>
              <a:buChar char="•"/>
              <a:defRPr/>
            </a:pPr>
            <a:r>
              <a:rPr lang="en-US" sz="1800" dirty="0"/>
              <a:t>Charlie</a:t>
            </a:r>
            <a:br>
              <a:rPr lang="en-US" sz="1800" dirty="0"/>
            </a:br>
            <a:r>
              <a:rPr lang="en-US" sz="1600" dirty="0">
                <a:solidFill>
                  <a:schemeClr val="tx1">
                    <a:lumMod val="50000"/>
                    <a:lumOff val="50000"/>
                  </a:schemeClr>
                </a:solidFill>
              </a:rPr>
              <a:t>Database Administrator, Senior Architect</a:t>
            </a:r>
          </a:p>
          <a:p>
            <a:pPr marL="0" indent="0" fontAlgn="auto">
              <a:spcAft>
                <a:spcPts val="0"/>
              </a:spcAft>
              <a:buNone/>
              <a:defRPr/>
            </a:pP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normAutofit/>
          </a:bodyPr>
          <a:lstStyle/>
          <a:p>
            <a:r>
              <a:rPr lang="en-US" smtClean="0"/>
              <a:t>Bank Assetpoint Agile Implementation</a:t>
            </a:r>
          </a:p>
        </p:txBody>
      </p:sp>
      <p:pic>
        <p:nvPicPr>
          <p:cNvPr id="68610" name="Picture 2"/>
          <p:cNvPicPr>
            <a:picLocks noGrp="1" noChangeAspect="1" noChangeArrowheads="1"/>
          </p:cNvPicPr>
          <p:nvPr>
            <p:ph idx="4294967295"/>
          </p:nvPr>
        </p:nvPicPr>
        <p:blipFill>
          <a:blip r:embed="rId3" cstate="print"/>
          <a:stretch>
            <a:fillRect/>
          </a:stretch>
        </p:blipFill>
        <p:spPr bwMode="auto">
          <a:xfrm>
            <a:off x="2046825" y="1068388"/>
            <a:ext cx="8348662" cy="5019675"/>
          </a:xfrm>
          <a:noFill/>
          <a:ln>
            <a:miter lim="800000"/>
            <a:headEnd/>
            <a:tailEnd/>
          </a:ln>
        </p:spPr>
      </p:pic>
      <p:sp>
        <p:nvSpPr>
          <p:cNvPr id="10" name="Rectangle 9"/>
          <p:cNvSpPr/>
          <p:nvPr/>
        </p:nvSpPr>
        <p:spPr>
          <a:xfrm>
            <a:off x="533401" y="2687176"/>
            <a:ext cx="1888414" cy="745592"/>
          </a:xfrm>
          <a:prstGeom prst="rect">
            <a:avLst/>
          </a:prstGeom>
          <a:solidFill>
            <a:srgbClr val="EEB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rot="16200000">
            <a:off x="1495187" y="2683712"/>
            <a:ext cx="1582449" cy="768770"/>
          </a:xfrm>
          <a:prstGeom prst="triangle">
            <a:avLst/>
          </a:prstGeom>
          <a:solidFill>
            <a:srgbClr val="EEB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12" name="TextBox 5"/>
          <p:cNvSpPr txBox="1">
            <a:spLocks noChangeArrowheads="1"/>
          </p:cNvSpPr>
          <p:nvPr/>
        </p:nvSpPr>
        <p:spPr bwMode="auto">
          <a:xfrm>
            <a:off x="388048" y="2740531"/>
            <a:ext cx="2130400" cy="707886"/>
          </a:xfrm>
          <a:prstGeom prst="rect">
            <a:avLst/>
          </a:prstGeom>
          <a:noFill/>
          <a:ln w="9525">
            <a:noFill/>
            <a:miter lim="800000"/>
            <a:headEnd/>
            <a:tailEnd/>
          </a:ln>
        </p:spPr>
        <p:txBody>
          <a:bodyPr wrap="square">
            <a:prstTxWarp prst="textNoShape">
              <a:avLst/>
            </a:prstTxWarp>
            <a:spAutoFit/>
          </a:bodyPr>
          <a:lstStyle/>
          <a:p>
            <a:pPr algn="r">
              <a:lnSpc>
                <a:spcPts val="2400"/>
              </a:lnSpc>
            </a:pPr>
            <a:r>
              <a:rPr lang="en-US" b="1" dirty="0" smtClean="0">
                <a:latin typeface="Arial" panose="020B0604020202020204" pitchFamily="34" charset="0"/>
                <a:cs typeface="Arial" panose="020B0604020202020204" pitchFamily="34" charset="0"/>
              </a:rPr>
              <a:t>Retrieved from </a:t>
            </a:r>
            <a:r>
              <a:rPr lang="en-US" b="1" dirty="0">
                <a:latin typeface="Arial" panose="020B0604020202020204" pitchFamily="34" charset="0"/>
                <a:cs typeface="Arial" panose="020B0604020202020204" pitchFamily="34" charset="0"/>
              </a:rPr>
              <a:t>Jira</a:t>
            </a:r>
          </a:p>
        </p:txBody>
      </p:sp>
      <p:sp>
        <p:nvSpPr>
          <p:cNvPr id="6" name="Rectangle 5"/>
          <p:cNvSpPr/>
          <p:nvPr/>
        </p:nvSpPr>
        <p:spPr>
          <a:xfrm>
            <a:off x="2670797" y="2276872"/>
            <a:ext cx="74070" cy="1582450"/>
          </a:xfrm>
          <a:prstGeom prst="rect">
            <a:avLst/>
          </a:prstGeom>
          <a:solidFill>
            <a:srgbClr val="EEB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80686" y="2464122"/>
            <a:ext cx="1835696" cy="647350"/>
          </a:xfrm>
          <a:prstGeom prst="rect">
            <a:avLst/>
          </a:prstGeom>
          <a:solidFill>
            <a:srgbClr val="EEB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H="1">
            <a:off x="8682579" y="2431017"/>
            <a:ext cx="775320" cy="720080"/>
          </a:xfrm>
          <a:prstGeom prst="triangle">
            <a:avLst/>
          </a:prstGeom>
          <a:solidFill>
            <a:srgbClr val="EEB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5"/>
          <p:cNvSpPr txBox="1">
            <a:spLocks noChangeArrowheads="1"/>
          </p:cNvSpPr>
          <p:nvPr/>
        </p:nvSpPr>
        <p:spPr bwMode="auto">
          <a:xfrm>
            <a:off x="8779578" y="2468125"/>
            <a:ext cx="2169977" cy="707886"/>
          </a:xfrm>
          <a:prstGeom prst="rect">
            <a:avLst/>
          </a:prstGeom>
          <a:noFill/>
          <a:ln w="9525">
            <a:noFill/>
            <a:miter lim="800000"/>
            <a:headEnd/>
            <a:tailEnd/>
          </a:ln>
        </p:spPr>
        <p:txBody>
          <a:bodyPr wrap="square">
            <a:prstTxWarp prst="textNoShape">
              <a:avLst/>
            </a:prstTxWarp>
            <a:spAutoFit/>
          </a:bodyPr>
          <a:lstStyle/>
          <a:p>
            <a:pPr>
              <a:lnSpc>
                <a:spcPts val="2400"/>
              </a:lnSpc>
            </a:pPr>
            <a:r>
              <a:rPr lang="en-US" b="1" dirty="0">
                <a:latin typeface="Arial" panose="020B0604020202020204" pitchFamily="34" charset="0"/>
                <a:cs typeface="Arial" panose="020B0604020202020204" pitchFamily="34" charset="0"/>
              </a:rPr>
              <a:t>Retrieved from Jira</a:t>
            </a:r>
          </a:p>
        </p:txBody>
      </p:sp>
      <p:sp>
        <p:nvSpPr>
          <p:cNvPr id="17" name="Rectangle 16"/>
          <p:cNvSpPr/>
          <p:nvPr/>
        </p:nvSpPr>
        <p:spPr>
          <a:xfrm>
            <a:off x="8648547" y="2403398"/>
            <a:ext cx="69379" cy="775321"/>
          </a:xfrm>
          <a:prstGeom prst="rect">
            <a:avLst/>
          </a:prstGeom>
          <a:solidFill>
            <a:srgbClr val="EEB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3378"/>
            <a:ext cx="145097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5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a:solidFill>
                  <a:schemeClr val="bg1"/>
                </a:solidFill>
                <a:latin typeface="Arial" pitchFamily="-72" charset="0"/>
                <a:ea typeface="Arial" pitchFamily="-72" charset="0"/>
                <a:cs typeface="Arial" pitchFamily="-72" charset="0"/>
              </a:rPr>
              <a:t>#16 </a:t>
            </a:r>
            <a:r>
              <a:rPr lang="en-US" dirty="0" smtClean="0">
                <a:latin typeface="Arial" pitchFamily="-72" charset="0"/>
                <a:ea typeface="Arial" pitchFamily="-72" charset="0"/>
                <a:cs typeface="Arial" pitchFamily="-72" charset="0"/>
              </a:rPr>
              <a:t>	Logging </a:t>
            </a:r>
            <a:r>
              <a:rPr lang="en-US" dirty="0">
                <a:latin typeface="Arial" pitchFamily="-72" charset="0"/>
                <a:ea typeface="Arial" pitchFamily="-72" charset="0"/>
                <a:cs typeface="Arial" pitchFamily="-72" charset="0"/>
              </a:rPr>
              <a:t>Pipeline Activity</a:t>
            </a:r>
          </a:p>
        </p:txBody>
      </p:sp>
      <p:pic>
        <p:nvPicPr>
          <p:cNvPr id="70658" name="Picture 2"/>
          <p:cNvPicPr>
            <a:picLocks noGrp="1" noChangeAspect="1" noChangeArrowheads="1"/>
          </p:cNvPicPr>
          <p:nvPr>
            <p:ph idx="4294967295"/>
          </p:nvPr>
        </p:nvPicPr>
        <p:blipFill>
          <a:blip r:embed="rId3" cstate="print"/>
          <a:stretch>
            <a:fillRect/>
          </a:stretch>
        </p:blipFill>
        <p:spPr bwMode="auto">
          <a:xfrm>
            <a:off x="1847528" y="1196752"/>
            <a:ext cx="7776864" cy="4920680"/>
          </a:xfrm>
          <a:noFill/>
          <a:ln>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33378"/>
            <a:ext cx="145097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05" name="Title 1"/>
          <p:cNvSpPr>
            <a:spLocks noGrp="1"/>
          </p:cNvSpPr>
          <p:nvPr>
            <p:ph type="title"/>
          </p:nvPr>
        </p:nvSpPr>
        <p:spPr bwMode="auto">
          <a:xfrm>
            <a:off x="530224" y="333378"/>
            <a:ext cx="11131551" cy="719361"/>
          </a:xfrm>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a:solidFill>
                  <a:schemeClr val="bg1"/>
                </a:solidFill>
                <a:latin typeface="Arial" pitchFamily="-72" charset="0"/>
                <a:ea typeface="Arial" pitchFamily="-72" charset="0"/>
                <a:cs typeface="Arial" pitchFamily="-72" charset="0"/>
              </a:rPr>
              <a:t>#17 </a:t>
            </a:r>
            <a:r>
              <a:rPr lang="en-US" dirty="0" smtClean="0">
                <a:latin typeface="Arial" pitchFamily="-72" charset="0"/>
                <a:ea typeface="Arial" pitchFamily="-72" charset="0"/>
                <a:cs typeface="Arial" pitchFamily="-72" charset="0"/>
              </a:rPr>
              <a:t>	Capturing </a:t>
            </a:r>
            <a:r>
              <a:rPr lang="en-US" dirty="0">
                <a:latin typeface="Arial" pitchFamily="-72" charset="0"/>
                <a:ea typeface="Arial" pitchFamily="-72" charset="0"/>
                <a:cs typeface="Arial" pitchFamily="-72" charset="0"/>
              </a:rPr>
              <a:t>Meaningful Metrics</a:t>
            </a:r>
          </a:p>
        </p:txBody>
      </p:sp>
      <p:graphicFrame>
        <p:nvGraphicFramePr>
          <p:cNvPr id="7" name="Chart 6"/>
          <p:cNvGraphicFramePr/>
          <p:nvPr>
            <p:extLst>
              <p:ext uri="{D42A27DB-BD31-4B8C-83A1-F6EECF244321}">
                <p14:modId xmlns:p14="http://schemas.microsoft.com/office/powerpoint/2010/main" val="3781575456"/>
              </p:ext>
            </p:extLst>
          </p:nvPr>
        </p:nvGraphicFramePr>
        <p:xfrm>
          <a:off x="429539" y="1828800"/>
          <a:ext cx="5666461" cy="39764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2503795768"/>
              </p:ext>
            </p:extLst>
          </p:nvPr>
        </p:nvGraphicFramePr>
        <p:xfrm>
          <a:off x="6324603" y="1828801"/>
          <a:ext cx="5589542" cy="404847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3378"/>
            <a:ext cx="1468392"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53"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smtClean="0">
                <a:solidFill>
                  <a:schemeClr val="bg1"/>
                </a:solidFill>
                <a:latin typeface="Arial" pitchFamily="-72" charset="0"/>
                <a:ea typeface="Arial" pitchFamily="-72" charset="0"/>
                <a:cs typeface="Arial" pitchFamily="-72" charset="0"/>
              </a:rPr>
              <a:t>#18 </a:t>
            </a:r>
            <a:r>
              <a:rPr lang="en-US" dirty="0" smtClean="0">
                <a:latin typeface="Arial" pitchFamily="-72" charset="0"/>
                <a:ea typeface="Arial" pitchFamily="-72" charset="0"/>
                <a:cs typeface="Arial" pitchFamily="-72" charset="0"/>
              </a:rPr>
              <a:t>	Add one more meeting</a:t>
            </a:r>
          </a:p>
        </p:txBody>
      </p:sp>
      <p:sp>
        <p:nvSpPr>
          <p:cNvPr id="3" name="Content Placeholder 2"/>
          <p:cNvSpPr>
            <a:spLocks noGrp="1"/>
          </p:cNvSpPr>
          <p:nvPr>
            <p:ph idx="1"/>
          </p:nvPr>
        </p:nvSpPr>
        <p:spPr/>
        <p:txBody>
          <a:bodyPr/>
          <a:lstStyle/>
          <a:p>
            <a:pPr marL="0" indent="0">
              <a:buNone/>
              <a:defRPr/>
            </a:pPr>
            <a:endParaRPr lang="en-US" dirty="0" smtClean="0">
              <a:ea typeface="+mn-ea"/>
            </a:endParaRPr>
          </a:p>
          <a:p>
            <a:pPr marL="0" indent="0">
              <a:buNone/>
              <a:defRPr/>
            </a:pPr>
            <a:r>
              <a:rPr lang="en-US" sz="3200" dirty="0"/>
              <a:t>Sprint Planning Review Meeting</a:t>
            </a:r>
            <a:endParaRPr lang="en-US" dirty="0" smtClean="0">
              <a:ea typeface="+mn-ea"/>
            </a:endParaRPr>
          </a:p>
          <a:p>
            <a:pPr>
              <a:buFont typeface="Arial" pitchFamily="34" charset="0"/>
              <a:buChar char="•"/>
              <a:defRPr/>
            </a:pPr>
            <a:r>
              <a:rPr lang="en-US" dirty="0" smtClean="0">
                <a:ea typeface="+mn-ea"/>
              </a:rPr>
              <a:t>Additional demonstration of oversight</a:t>
            </a:r>
            <a:endParaRPr lang="en-US" dirty="0">
              <a:ea typeface="+mn-ea"/>
            </a:endParaRPr>
          </a:p>
          <a:p>
            <a:pPr>
              <a:buFont typeface="Arial" pitchFamily="34" charset="0"/>
              <a:buChar char="•"/>
              <a:defRPr/>
            </a:pPr>
            <a:r>
              <a:rPr lang="en-US" dirty="0" smtClean="0">
                <a:ea typeface="+mn-ea"/>
              </a:rPr>
              <a:t>Shows that we are willing to adapt to meet company goals</a:t>
            </a:r>
            <a:endParaRPr lang="en-US" dirty="0">
              <a:ea typeface="+mn-ea"/>
            </a:endParaRPr>
          </a:p>
          <a:p>
            <a:pPr>
              <a:buFont typeface="Arial" pitchFamily="34" charset="0"/>
              <a:buChar char="•"/>
              <a:defRPr/>
            </a:pPr>
            <a:r>
              <a:rPr lang="en-US" dirty="0" smtClean="0">
                <a:ea typeface="+mn-ea"/>
              </a:rPr>
              <a:t>Great catch-all for interested stakeholders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t>Orchestrate for Improved Quality</a:t>
            </a:r>
          </a:p>
        </p:txBody>
      </p:sp>
      <p:sp>
        <p:nvSpPr>
          <p:cNvPr id="3" name="Content Placeholder 2"/>
          <p:cNvSpPr>
            <a:spLocks noGrp="1"/>
          </p:cNvSpPr>
          <p:nvPr>
            <p:ph idx="13"/>
          </p:nvPr>
        </p:nvSpPr>
        <p:spPr/>
        <p:txBody>
          <a:bodyPr/>
          <a:lstStyle/>
          <a:p>
            <a:r>
              <a:rPr lang="en-US" smtClean="0"/>
              <a:t>Credit: http://accupackmidwest.com/quality-control</a:t>
            </a:r>
            <a:endParaRPr lang="en-US" dirty="0"/>
          </a:p>
        </p:txBody>
      </p:sp>
      <p:sp>
        <p:nvSpPr>
          <p:cNvPr id="76802" name="AutoShape 8" descr="data:image/jpeg;base64,/9j/4AAQSkZJRgABAQAAAQABAAD/2wCEAAkGBxQSEhUUEhQUFRUXFxgYGBgYGBUYHhwaGhwXHBwdGBgZHyggHx4pHhoYITEhJSorLi4uFx8zODMsNygtLisBCgoKDg0OGxAQGzcmICQyNDAyNC8sLCwvNC0vLCwsLCw0LDQsLCwvNCwsLCwsLCw0LCwsLCwsLCwsLCwsLCwsLP/AABEIANMA7wMBEQACEQEDEQH/xAAcAAEAAgMBAQEAAAAAAAAAAAAABQYDBAcBAgj/xABEEAABAwIEAwUECAIIBgMAAAABAgMRAAQFEiExBkFhEyJRcYEHMpGhFCNCUmJyscGS0RUzQ4KisvDxFiRTY5PCc+Hi/8QAGgEBAAMBAQEAAAAAAAAAAAAAAAIDBAUBBv/EADgRAAICAQIDBAkEAgEEAwAAAAABAgMRBCESMUETUXHwBSIyYYGRobHRFCMzwVLh8RUkQoJEYnL/2gAMAwEAAhEDEQA/AO40AoBQCgFAKAUAoBQCgFAKAUAoBQCgFAKAUAoBQCgFAKAUAoBQCgFAKAUAoBQCgFAKAUAoBQCgFAKAUAoBQCgFAKAUB5NAe0AoBQCgFAKAUAoBQCgFAKAUAoBQCgFAKAUB5NAfD9wlAlakpHiogD4mvG0uZ45JbsruI8asNqyNpduFRMMpzjyzbf71RLUwTwt/AzT1cIvEcvw3ItrjO6UsIOHvJzzl7wCtNdQtIAHU1WtRY3jgZStXY3js2Sn9MX593D4/M+0P0qztLf8AD6l3a3f4fVGF3FMTyqy2TQVpl+uSoRzkSJ6RXjndj2fqeOzUY2gvmbCOIbhIHa4fcA8+zU04PSFA/KpK2fWD+hJXTS9aD+GGBxrbJID3bME6DtmnEbdYI+dP1EFz28UP1Va9rK8UyRtMQbeTNs8yskgmFZxGk6Aykx8+VTUlL2WWxmpL1GiSmrCwgMJdU7e3S5cyNhDSQScpVqpRSmYnbXeqYNuyT7tjPBuVsn0WxYKuNAoBQCgFAKAUAoBQCgFAKAUAoBQCgFAeExqaArWIcTNOEs2/a3DnMMaAfme2SOoM6VnlfFvhju/d+TLPUQk+GGW/d+TVxThm4vFpceuCwEiA2yVGNzJUSJV+KOQ0qE6Z2PMpY8CuzT2WyUpSx7kZf+HrFhQU+ouunYvuKcWrnojnzOgqXY1Rfrbv37kv09MHmW797yzYxHiC3tGG3m0BTTiggKaCAkaGM20DQjprXsrYVxUktn3E5311QUktn3Grh/GJXcot3rdTXajM0vMFBQgkHYbwflUY6jM1CSxnkQhqs2KEo4zyNR7H7y4uX2rINAMb9qk95QJBAM6yRvpHrUXbZObjDp3kHdbOyUa8bd5sMcWqcsXniOxeZgOJKSoAkiCEmDChMeHpUle3W5cmiUdS5VOXJrmT/D9/9Itmnj9tINX1y4oKRppnxwUu82Ly7abBLikJASV94jZO5g+E/OvZSiuZKUor2ik4bitjfrdU5bNoS2gudoSAsJBiSUAKTzOivDxrJCyu1ttfEw12VXNtx5depo4zxL9GDJsLoupczSh5faJSBG5X9YkydirltUbLuDHZyznv85IW6js8OqWc9/nJL8C3KmLUKeQ4oOrW4XgCsKzGAVpHfToByjqKs07cYb9epdpW41+sue+S5W76VpCkKCknYpIIPkRWpNPdGxNNZRkr09FAKAUAoBQCgFAKAUAoBQCgFAeTQEVjGOoYIbAU68r3GUaqPU8kp/EaqstUdub7imy+MHjm+5EcnCLi5VN8pPZEf1DZhA12cV7yz5QBBqvs5zf7nLuRV2Vlj/de3cuXx7yXdcZtWphDbY391I8yTH8zVrca49yLm4VR7kVW941IcQ8ypDtrEOJAKVtkkd5YMqjRUEAAkxvBrNLU7qUd4mOWs3U47x696Md/wrbXFuu4siVLcOeSpZSoTJQUSNuSTzABryVEJxc6+onpq7IOdXN+PywbeD3reJ2LjBypcSnIoFIEKHuLCNgJEx0IqdclfW49SdU46mlw6+dyncO2T/ZrfYLv0q1V2ZSv6xPZ7FKBlJBEKBSkzB03islUZYco+1H7GGiE+FzjnijtvvsWFFpdt3Av7Zie2TD1uqG1BXMgmJBIzAnXU+mjhsUu0gufNGpQtjPtoR581yPLPhe5NtfqWiHrqMrZWlREKKtVbc4A5ACkaJ8E2+bEdPZ2djfOXQm+B2rtplDL7CG0NgpCu0ClK1nRKQQBrzPLardOrFFRksY95fpVbGCjNYx7yhe1W9Lt72aZIabSmB4qhR/VI9Kxa2TlZhdDnekJuVvCuhFYZcpZaft4Up14tI+rEnKkqUpOuxOiSI8dKrhJRTh1ZVXJQjKHV45GDB8KQ4sLfcDLGY5jKSoRHdCTGuvgfLlUa603mTwiNVSk8yeEd6w+2S20hCJypSlIneAI1612opJJI+hhFRikj6btkJUpSUgFXvEaSfExueu9epJbnqik8ozV6eigFAKAUAoBQCgFAKAUAoBQHw9OU5YzRpMxPWK8fuPHnGxUrq6V26mbM9pdKA7d9WqWU+AGwO8NjzMmTWWUnxcMN5dX3ee4xSm+Nwr3l1fd56L5k3geBt2wMStxerjqzK1nqfDwA0q6upQ8e80VUxr5c3zfUr/GvEr7D7NsxkQp0A9q5qBmUUgDlpEkmdxWfUXyjNQj16sy6vUzhONcNs9WaWK4pe2qIxBpq5t191SmxEA/e2HoQPOozstrX7qyvcQstuqX7yUovu8+e8rmLWSEFD4K3rNwZUuJJDrUz3So+EkZVaEaaHWs9kUsS5xfXqjLbBRxPnB9eqLNwbw1dWjwU08hdo4AohQUkmRp3D7q9tZ8606eidctn6rNel01lUsxeYssqMGtbZ5y7gNrXOZRWUp1idJy6kT51o7OuEnPka+yqrk7OTNRXFzBlNsldwoTo0nSfMx8RNR/UQfsb+BD9VB7Q38DXGI4ov3LRpscu0cHzCZqKne+UcfEj2mplyil4sytnFuYw8f+c/vXv/ce76hfqv8A6/U9+kYqndmzc6IcdSf8Qr3N65pfUkpalc0vmzjuMYg45cuve6tS1E5TMSYACuggSPCuROcnNyOFbZJ2OXU+UZRnLQKSmFBa1QoQY7oBCQTrMztp19WN+E92WeHp38zPgTaX7lsPKUVOOASVHUyIkBJUZ25DqIr2pKU1xEqUp2LifNn6Erun0h5QHtAa1444mFNpCwPeTMEj8JOk9Dv4iottciMm1uhY3yHQSgzBhQIIUlXgpJ1B6GkZJ8hGalyNmpEhQCgFAKAUAoBQCgFAV7H8QcW4LS1MOqEuODZls8/znkPWs9s232cOfV9yMt1kpS7Kvn1fcvz3EnhGFt2zYbaTAGpJ1KjzUo8yatrrjBYRdVVGuPDErvHuIuMlo/STbtE/YRnWtU6zOgSBr1kiKz6qbhh8WEZdZZKGHxYXuWWb+KYLb4jbpBX2kCUPJKcwPM6CNeaY+ECpzqhdDd595ZZTXqILLz3MryLS+Sy5asrYukCW1lxwFSRtlywCk/mK+UVQo2qLhFqXnz3mZQvUXXFqS5bvz/ZO8H4B9Ctyh1SSSsuETKUaDQE7xl3NX6ensoYZp0tHY14fifN3jNw+ctghJSZm4X7g/KN1ee3Q15K2ctq18eh5K6ye1K+L5GW04WQoTdrVdOHUleiR0QgaBPTnXsaE/beWex0ye9j4n7/wTtvbobSEoSlKRsEgAfAVeklsjSopLCMtenooDWxK47Npxf3EKV/CCf2qM3iLZGcuGLfcfnNC0hEZVZ597NoB0SBM9ZiOVfP5WPefLJrHvPq5fCt8yiB7yj5aRsANYA8fSvZSyeykmS3Arc31vt/WA69AVaD03q3TL91F+jWbondyyc4VmMBJGXSCSQZPUR8zXbxvk+ixvnJkVtpXp6VDhRrFEXK03ikrZgwvue9yyBMEDoRWWlXKbU+Ri061Cm1Zui41qNpFYphyirtmCEvpEa+64kfYc6eCt0k6aSDXKLzxR5lU4PPFHn9/c/OxnwjE03CCoApUk5VoV7yFjdKh++xBBFewmpIlCamsm9UyYoBQCgFAKAUAoCI4mxn6K1mSM7qyENI+8s7eg3NU3W9nHPXoUai7so5XN7LxHDeEG3a76s7zhzvL+8s/+o2A/nXtNfBHfm+Y09XZx33b3fibaMUaLxYDie1SASidYOvrp+o8akrIuXDncmrYOfBncyX9i28gtupC0HcH9uYPUV7KCksSPZwjNcMllFOd9nSUEm1un2J3AJI/wlJ+JNY3okvYk0YH6OS/jm4+fgS3DfDLVglxedS1qEuOLgaCSfIczJNXU0RpTefiaNPpoUJvOX1bNBrPibmY5kWKD3U6g3ChzV/2x4c/8taze9/Z+/8AoqWdTLL2gvr/AKLg2gJACQABsBoB5VsSwbksbI+qHooBQCgIXjRzLY3J/wC0sfxCP3qnUPFcvAo1TxTLwPz/AFwD5g8igJ3gu47K7bcCFuFGdQSgSo9xWgHrWjTSxYng06SXDapYzg70hWZIMESAYI1EjmPGu5zR9JzRHM4mpDiWbgBKlf1biZyOeIE6pX+EkyNidYgptPhkVKxqXDP4dz89xK1YXCgFARGJ2BSv6SwPrQAFomA6gfZPLONSlXI6bE1VKOHxR5/cpnBp8cef389CQs7pLqErQZSoSOXoRyIOhHIirIyTWUWRkpLKM9ekhQCgFAKAUAoCoYQn6bfOXKtWbclpgcir7a/5HqPCsdf7trm+S2X9swVfvXOx8o7L+2We/uC22tYSpZSCQlIkqPID1rVJ8KbNs5cMW0snKcYwy7uV9qmwcZeJBK0LIk+JSrY9QRXJsrssfEoYficO6q618arxLvyTVlxHiVslKbq0U6Pv6gx+JSAoaeMTV8b761iccmiGp1NaSshn3/8AGS38P44m7QpaErSEqyyoQCQATl5wJjUCtlVqsWUdCi9XLKRFcQO/S7hNigns0gOXJH3dMrc+KjBPT1qq19pPsly5v8FFz7WzsVy5y/HxLO02EgJSAAAAANAANgK0pY5GxJJYR916eigFAKAUBXPaET/R78eA/wAwms+r/iZl1v8ABI4TFcI+bFATPBlwpF9blKQolwJgmNFaHWRrB/3q/TNqxYNGkk1dHB+gK7x9MamJ2CH21NubK5jQgjUKSeSgYIPSozipLDITgpx4WaWA3Tnet7ggvNgHONA62dEuAcjpChyI8CKhXJ+zLmvr7yFMpexPmvqu/wDJvYhftsIzuqCU7SeZ8B4mpykorLLJzjBZkUm69q1uCQ2y6vqcqZ+ZNY3rodEYJekq1yTNq09ptotzIrOgTo4RKfX7Q+FTjra28E4+kKnLDJsKDDwUkyxcEagyEun3VD8Lg0/ME81mrvZlno/v/s0exLPR/f8A39/Em6tLhQCgFAKAUBC8X4iWLRxSffIyIjfMvuiPKZ9Ko1E3CttczPqrHXU2ufJeLNnh/DBbW7TI+wkSfFR1UfUk1Omvs4KJOirsq1DuKt7SuJHbYtN268i1StRhJ7uyRCgdzm/hrHrdRKvCi9zB6R1U6uGMHhmfDPaHaqCEK7bPABKkJEmNScqoHjU4a6t4TzknV6RqlhPOfAlkcX2h17WASQFFCwFEb5VRCvSauWpq7zQtZS+v3Ja6uEttrWdEpSpR8gJNWyaimy+UlGLb6Ff4BtD2Crhz+tuVl1R/DJyDyiSPzVn0sfV43zluZdFB8Dslzlv+Cz1qNhp3+JIZSSrMogSUoSVqjxyp1jfXbSoTmorLITsUFl/k+MKxlm5EsuJXG42UPzJOo9RXkLYz9lnld0LFmLN+rCwUB4KAgOPkzYP9Ez8xWfVfxSMut/gkcGrhHzQoCx+zxUYgyYn34HXIutOk/lXnoa9C8Xrz0O0YGFfR2c4UFdk3mCpJCsokGeczXZrzwLPcfQVZ4I57jeqZYRWPW6oS+2JcZJUAN1IP9Yj1AkfiSmq7E/aXNeWim2L9tc19uq89Ste0lCbixRcNjtEJKXNyBlVAzQNZEx0zHwrPqvWq4luZdbidKmt1zIHhjiLDmrZIuGgXApZKA2VgSdCjOSB3YG8mNaopupjD1luZ6NRp41+ut/DJpcXcSWFyyUs2y0OCChzI2jzBymSCJ+VQvvqnHCW5XqdRRZHEY7/AnPZjiSbm2dsnpISDl/IrcA8ik6jzHhV2knxwdcjRoLO0rdUvKLjwzfKcbU26ZeYWWnD94j3Vx+JJB8ya11SbWHzWxupm2sPmtmTFWlwoBQCgFAVjHEdvf2rJ1S0FXCx1HdR/imslq47ox7t/wYrl2l8Id3rfgs1azaUfH/6PF4Li4ecDjZAyFKik5eQGSSJM6GJmsF3YK3jm9157jmX/AKdXdpZJ5XTp9j7f4owlXvBtXmwT/wCtevU6Z8/sevWaN8/t/ox2N9hD7rbbbSSsqGSG1pAI16DlNeQnppySit/A8hZo7JKMVv02JnjtxQs3Ep95woaH99QSflNX6pvs2l12+Zp1jfYtLrt8yZtm0tISgbISEgc4SI2HlVyxFYNEUorHcVe99oNshwtjOSAe8oKQkKEwlcjONRBOUxPnGWWtrT4TFP0jVGXD/r/f0KPxHj6biHA12NyFJHbNvEpy6xEbftr5VhuuU98Yl3pnN1GoVnrYxLvTMFvxUSf+YbDi0g5X0HsnRGxzgd8dFDWox1P+Sy+/kyEdY37ay+9bM3GOP71IzHvAbEpEH82mvLYp3qxa23mWr0hclllq4f8AaOy7Cbgdgv70yg+u6fXTrWqrXQltLb7G2j0lCe09n9C7NOBQBSQQdiDIrannkdFNPdERxkmbG5/+JZ+An9qq1H8UvAp1S/Zl4HAa+fPljyvT0n+AnMuIW5/GR8UqH71o0rxdE1aJ4vid5SkAAAQBoAK7p9Ke0ANAVLhVkKbu7F2CGnVpj/tPStP6qrLSsqVb6P6Mx6dZU6pdH9GVbDcKwv6X9DU1dF0LUjMtScpKQTuhQOoGmnMVmhXRx9m08mOFWm7Tsmnn3ljbscIaf+jdm0HpCcq0LVqoAiFKBGxHOtCjp1LgxualHSxn2eFkk77GLGwWEOZGVKTmGVowRJG6E9NqslZXU8Pb4F07aaXh7fA13vqcRadRq1dt9msjbtEDM2o+aZTXj9W1NcpeURfqXKS5S+65ForQahQCgFAKArmFJKsRu1KGiW2UIP4TmJ/xA/CsteXfNv3GOrL1E2+iSXnxLEa1Gwh7jhe0WtS1sIUpRJUTJkn1qh6epvLiZ5aWmTy47mB3h/D0e8zbp/NlH6moumhc0iD0+mjziin2S2hi6E26UFtK9ChLeUAtbApTPvZtSrpGlY4uP6lKC2+Hd56nPg4frEoLb3Y7vPUu3Flp2jAMx2TjbvmEKBI+E/Ct98cx8Hn5HT1MOKGe5p/I1eIuDWbtRclTTp/tEc40GZOx+R61C7SwseeTK79FC18XJ96OccQcE3bBK4LyPvolR/vJPeHzHWuZdpLYb8zj6jQ3V780VsADQpM8tY5HlEnWD6day8uZj5c0fCBrXiPFzM+aQQVkARA3ETtykiZ28annPUszlYye3Nw4pKUKMJRolIgAE7nzPMmvZSk1h9BOcmknyRJYTxHcWSoadSpPNJlST8Y+VWV32VP1WXVamyl+q8/Ytd57QG7m0eacSWnVNqAjvJUY2B3E9RHWtktbGytxaw8G+XpCNlUoyWHj4HNa5hxzw16eklw07ku7dXg83/mAqyh4si/eXad4ti/efoavoT6kUAoCr2pyYu8kf2lq24fNCygfI1mTxe13oyReNS13rP1KHxiv6JjAe5ZmndN4gBUeeVXxrDe+z1HF4M5uqfZarj8GanF2PMvXrd1b5u72ZIIynM2onbnIy8+RqN90ZWKcSOpvhO1WQ930LJxitnEkNv2rrR7Aq7QOyjunKTopPeiCTHidzArTfw3JSg+Xea9Tw6hKdb5d5ZLO4F3h6FtqLOUSktknL2ZIA1glJA2MaKrRF9pVlbGqMu0pUlt4e4sNo6VJCikpJGqTEg8wSCQfTSr4vKyaIvKyZq9JCgFAKAjbVMXT/VDP6u1VH+R/D+ymP8kvBf2SRq0uKU/wlcrUsm6yhSlH+0cISo+6kKISBEcp61helsefW+7ObLR2yb9fn4si7zgSzt057q6WB491M/lTCiT5TVMtFVBZnIon6PorXFZPz9TTwa/tRdNpsrZwgKQFLOdaiAdVZQYSOZUT0y1CqdfaJVx7u/z55FdNlPapUxfTv8/H6HUX2gtKknZQIPkRFdZrKwdxrKwzDhqyWk5veAyq/MnQ/MGow9lZI1t8KybUVMmQWN8LW9zqpORzX6xuEq8NTz9aos08LOfPvRmu0tdu7WH3rmc8xT2dPtK7ikra178KlIGveQkFX8IV6VzbNDOL2exyLfRtkXs8rz0/GSnuJEkCd+e9Ymc9pZwfMUB4o7aefXegPmgPKA8r09MluohaSkEkKBEbyDpFI5T2PYNqSaP0i2vMARsQD8a+lW59anlH1Q9FAVNC5xtXSyg/+UH96y//ACf/AF/sxZ/7v/1/srftNfbReNKet+1bLQBJLiJ7y9ErSYkbxr71Z9Y4qxcUcrBl18oxtTlHKwbGBYJhV6gpZLiFGCporIVInkqZGp1BI1qVVensWI/InTTpbliPyySTvs2tzs6+O9m95Bg+IlP+oFWPRw72XPQVvqyy4JhKLZvs0SZUVEncqMSTyk9IFaa61BYRqqrVawiQqZYe0AoBQCgNLLFxP3mv8iv/AN1X/wCfw8/cqxizxX2f+zdqwtKDxjxfcNOOMW7eXJlzOnve+ARlG069djppXN1OqsjJwguXXxOTrNbbCThWuXXxK9hVgm4JcfD1y9oVBSwhtIOb33QVeHu6b7cqz11qfrSzJ/T57/IyVVKz1p5k/Hb57/I+eGL2+tA4li1cWFkGVNOkCJEiAN5G/gK8ondVlRjnPuZ5pp6ilNQg3n3M6thb61stqcSULKQVJIiFRqIPWuxW24pvmd+qTlBOSwzIlZCyk7ESk/Ij00Pr0r3O+D3OJYM9SJHkUB7QEDjPCts+lX1aUKVqVoABOuY5vEE6mqLNNXNPYzW6Sqae2PA5fxDwZcW0qCS40PtpB0H4k7jz1HWuVdpZ1780cS/RWVb80VlQrKYzwigFDw2WLJS0qUBCUzKiQBMTEndR5Aampxg2slkYOSz0Rms0hXdBDc651TPu6p0M5ZBjKCTI6CpR32WxOG+y2953ThxZNqzJkhtKT5pGUz4GQZHI6V3an6iPpaH+3HPcbyn0hQQVJCiCQmRJAiSBuQJHxqeVnBZxLODJXp6U3hNQfvr65GqQpLCD0QBm9NEn1rJR61s5/Aw6b17rLPgSmI47YqK2H3WZBhaHNp/vCPhVkrat4yaLp3UtuE2viU+94XZzF3C7xpCyCMnapOh3CFglSfX4iskqI54qZb+JglpoZ4tPNJ+JnwbjS5Ze7G/bCUhJOfUEBCZJEZg5ty+NSr1M4y4bF5/snVrLIz4bV5+uS84Ti7NyjOw4laecbg+CknUHzrbCyM1mLOhXbCxZi8mhwjiCnkPFZlSLh1B8knSByEQI6TzqFE3JPPeyvTzc089G0TtXGgUAoBQGu8330K8Mw9FD+aU1FrdMg1umbFSJmvcltALi8iYGq1ZRA6qNRlwr1mQlwx9aRT8Z9ojDcpt0l5W06pRPnur0EHxrDbr4R2huznXelK47VrL+hD/QcUvpW659Ha37xLQj8g73qr41Twam7eTwvkZ+z1mo9aT4V8vp+TY9mmMPF9y2W4XUBKlJVJVBSoDuk65TPyHjUtDbJzcG8kvRt83Y65PKLtjWdTagyU9siFpTprEwCOUwRW+3Lj6vNHUu4nF8HNbmbCr8PthY0ncc0nmCORqVc1OOSVVisjxI26mWCgBFAeLGhnbnz+VeHjKLxVwOwWMzADKkJmTIBAH2p2PX41hv0cHDMdjm6nQVuGYbNHNcWwl62XlebUg8idj5HY1yrK51vEkcW2mdTxJGhUCokWysoCcxKQooQAZGYmTl018xrqKuXFjHwNC4sYztyLNhnAdxcJBUewSmAnOFZjOqlZZlOuw8tt61Q0c5rfY216Cyxb7YOl8O4SLRhDAWVhE6kAbkk6DlJNdOmvs4KKOvRUqoKCfI2XrBtTqHVJ+sbCgkydAqJ02O3OpOCclLqibhFyUuqIvjTFzbWyijV1z6toDcrVpp5b/CqtRZwQ25vZFOqt7Ovbm9l4nvDuHIsLNKVqSnKCtxRIAzHeT00A8hSmCprw/ie0VxoqSfxOb4pZYfcXDi/wCkClTi1K1YcyiTtm00G0nwrnThTObfHz9xybIaeybfac/cb7HsxDjedq7bcmMqgnukc5IUelTWgysqRZH0apRzGeTE57L7kABLrBgkyVODw2GUxR6Czo0eP0bZjZr6lq4C4Xds230vlMuEaoUrYBQ3gEHU1q01Eq01LqbdHppVRkpde4+/Z23CLo/eunT+nP8A1vXulW0vFnuiWFP/APTLdWo2igFAKAw3iiEEjdPejxjWPXaoy2WSM20soyoUCARqDtUiSInibA0XjPZrOWFBQUBJBG/yJHrVN9Ktjwsz6nTxvhwyKMcdsLDSza7d0adqraeiiJ/hAHWud29FG1ay+85X6nTabalcT7/P9GNeH4hiAK7lfYMDU5+4kDxCNz5q+NeOGov3m8R+X0IuvValcVj4Y+/b6fk2sHx6xsJbtkO3LitFLSkd6OSZ1joB6mp1XU0erBNstp1Gn0/qVpyfeY+D3E3GJuPNJcSmMxzuSQCmFAjUqlURrAA8o80zVmoco/c80bVuqc4p49789S64ky40sPMJzDZ1sfaHJQ/ENfj8d804vij8Tp2RlB8cPiiRs7tLqcyT5g6EHwI5GrYyUllF0ZqSyjYqRIUAoD5WNDGhowRgw0PW/Y3ZQ+rZZCcuu4IEykwRqKq7Pihwz3Key44cFm5UWvZe32pKnllqe6kABUeClHT4Csa9Hx4st7HPXoqHHlvYuWF4Hb24+paQkxGaBmPmrc1thVCHso6NdFdfsokasLRQGtf3yGUKcdUEoSJJP+t+lRnNRWWQnOMI8UuRVsAt131x9OeSUtIlNq2fDm4R4nl/9A1lqTtn2suXT8mOmLun20uS9lf2RPtiu1hLDQJCFFaldSnKB8Mx+Iqn0hJpRiZ/Ss2lGPRkNwtwD9Ltg+XshUVBICc3umO9qOY2qmjR9pDiyUabQdrXx8WDWvbW/wAKdLuYkKOrgJUhZn7YPPzg7wa8lG7Ty4v+CM46jSy4u/r0+J0bg/ixu+QRGR5IlaOn3knmn9PhPR0+ojavedXS6qN695OYhdpZaW6r3UJUo+SQTV0pKMW30NM5KEXJ9CuezJuLFKzu444s+qo/as+j/iz3mXQfwp9+WWutRsFAKAUB4RQEfhlyjM4wndkpTGvukAp330gTVVcllwXQpqlHLgv/AB8okatLiGs+HbW3Ut5LaQolSypWuWZJyz7o8qojp64NySM0NNTW3NLfmUjEzd4s9lbSpu1BEFQKUxyWqdVE8gNpHjNc+ztdVLEdo+dzlW9vrJ4jtDzv7yfVZWWFMKUoBa1JKe9BU54pA5J8eXjNaeCnSwy+f3NnZ0aOvL5v5shPZVhqy67ckZUZShPgSVAmOgygevSs/o+t8Ts6Gb0VU3OVuMLl58DpldY7ZC4lhKu84wSHdwM0A+KZgxPUETuCKonW/ajzM9lT3lDma+G8UNk9ncHsXhulYKPXXSOoJHXlUYamPKez9+xCvVxzwz2fv28/YsKVSJG1aTWe0ANAeAUB7QCgFAQuP8SsWghxUuH3W095ZnbTl5mqbb4V8+fcZ7tTXV7T37upBNYLcX7ocvTktxCkW4kE+HaDcdZ1PgKoVU7ZcVns935MyosvlxW7R6L8kvxFxXb2ICV95cd1tESBynkkefpVt2ohVs+Zffq66Nnz7kVrEMUtsZa7FEtXKZU0HI7xA1AUNCCOW+kxpWaVleqjwrZ9DHO2rWR4FtLpkruBcTO4a8ppTa+zlOdpZ7wVAClJMRrvGxEa86z16iVEuFrbuMtOqlppuDW3cdHt+JbK6ZVLreQiFpdIRE8lBX7TtXRV9Vkee3vOtHU02w5rHvOdcNWot7wOhakJDuRtOy1hakpSFIOveQsK8hmMd3Nz6Y8FnF0zt58/nl6eHZ28WcLOF58Pz3ZvntKxDsbBwA95yGx/e1V/hCq3ayfDU/fsdLX2cFL9+xIcOWq2W0MFIDbbLYCpHeWc2ePADTzzdKsqi4pR6JFtMXBKGNkl8+pM1cXigFAKAUBV+JQu3fau25yyGnxyKFHuqI6E79RWS/Nc1avB+Bh1OarI3R5cn4dH8CzNqkAjmJrUtzanlZNfE7XtWXGwYzoUmfCQRNRsjxRce8jZDjg496OY4evFbdxbSUr7xJKlIK0z95KgDJjz2AjQVyYPVVycUvpk4Vb1tUnBL6ZXiT2FcJKdV2t3K1zqpwhRI5BDfupT+aT+FNaa9K5Pis3fv/HnwNlWic3x27v3/jkvOyLw2gJAA0A0Fb0sHTSxsfVenooDTxLDGrhOV5tKxykbdQdweoqE64zWJLJXZVCxYmslbVwxcWxmwuSE/wDSelSfQ8vh61l/T2V71S+DMf6SyreiXwe6PpviS7a0urFw/jY+sB65eXqa9Wotj7cPluerVXQ2srfw3M6OPbKYWtbauaVtuAjzgGvf1tXJvHwJL0hRybx4pm0njCyO1w36kj9RVn6qr/IsWso/yRn/AOJbTSLhkk8krSo/BMmpdvX/AJIl+pq/yXzNd/iQGQww86qYEpLST1CnIkeQNQd/+Kb+n3IPU/4Rb+n3NE2+I3Oi1os2/Bs53CPzbDzEGoYvs5+qvmyvh1NvN8K927JLBeGLe2OZCczh3dWcyyTuZO3pFWV6eFe659/Uup0tdW6W/e+Zo8Z4y/bNKW0ySkFILsgwFDUhO+h0k6a1DUWzrjlIr1d9lUW4x+JzXBsD+mXQSt+EuSrOrVSjzSJ+35+B8IrmV09rZu+ZxqqO2t3ls+vnqfXGfDv9HvN9m4SlQzIJgLSUkbx1gg/ypqaOwkuFnur036ea4X+TolvhjOK2TLlwj6wo99OigQSDB8JBMGRrXSUI6itOS3OvGuGqpjKa3IO19m4aU5n+vQU9wZi2QddVDYnkDManSqI6FRbzv9DNH0aot53XTobnDfBzwuEv3ahDc9k2FFcHkVKgSR47kgHlFWVaaXHxz6ckWUaSfaKdj5ckY+LLT+kb9u0CiltlBW6oawVRAjaYyx+Y15fHtrVX0XM81MP1F6qzst2X1lsJSEjYAAeQ0rclhYOklhYPuvT0UAoBQCgMdywlxKkKEpUCCOhryUVJYZGUVJNMi8MWWVC3cM/9JR5j7vmP9RpVNb4HwP4FNTcH2cvgS81eaD2gFAKA8UoASdBzNAaVjjDDyilp5txQ1ISoEx4+XWq4Wwm8ReSqF9c3iMkzeqwtFAKA0bu2YUZcS0SdJUESeknXl8qrlGD5pFU4Vv2kjxvCWE7NIHpRVwXJBUwXJGYONt5UyhGbRIkCfLxqWYxJZjHbkbFSJmljF+lhpS1GIBgkSAYJGbwBOmpGpA51XZNQjlldtihFtnGLrGL69JGZ5z8DSVQB1SgfrXElbda+r8D5uV+ovfV+H+je4Q4nXbudjcErYWci0rk5J0nvbDxHnVmm1DhLgnyZdpNXKuXBZ7L236GTirAlYe6Ft5jbrVKTJlChqBPJQiQeYHSpX0uiWV7LJamh6aeY+y/p56HotHbhwPAi8uFpKkJJTlbQmIKhIBVr/VjTWTvFe8MpviXrP7ee494J2S4168ny7kvPT5mLDuKbyzcCXlKIO7awDEqIJI94HRRgETpUYai2qWJEa9XdTJKb+DOi8O8X2933Qezc3yKKZM7ZSDBPTceFdKnUws2XM69Gsrt2Wz7jY4nxJNuypxyQlGVSYIGdYJKUeMSBPQ+dSumoRyyWosVcHJ9Pv3GlwJha22VPPav3Cu0XO4BnKn4GY5THKoaatxjxS5vcr0dTjHjl7Ut2WetJsFAKAUAoBQCgI/GsP7ZuAcq0nMg7ajxI1j9NDuBVdsONFV1fHHC5kTYXZedQ282orRqqSBlU3qlYT4nMUqg806FKkmqIT45KMluv66/n8MzwnxzUZrdf1yf9P4dGizVrNooDDdJWR9WoJM7kTp5SKjJPoRkpNeqyK4wsXX7N1tn3yBpMZgCCRPUA1TqYSnU4x5mfWVzsplGHMofAXDdym7Q642tpDeaSoFMykiADvv5aVzdHp7FapNYSOT6P0lsblKSwkdXrtH0AoCE4p4iRZN5lArWZyoHOIEqPJMka9az6i9UxyzNqtTGiOXuzjOLYq7cOdq6qVfZgQBr9kedcKy2c5cUj5m2+ds+KTO244z29o6nbOyqN9CUyNutfQWrjra70fUXR7SmS70cWtmy6+22wTMhCC4eeusahInYaxpua4MVxTSh9T5qK47FGt+5ZLZfu3Nkllm7UFsd0KSFe8lIjKFQDoTmI8AkSda3SdlKUbN0dGbtoUYWvMSfubs4jh1x2JIKVLSADqoIMpB8cyMvqa0Sl29EuHzg1yn+p08uD3/T8oo3AGPptLg9oYacTCzBMESUmBr4j+9XP0d6qnvyZytBqVTZ63JmhxdiLdxduOtAhCo30kgAFUcpiq9TZGdjlEq1dsbLXKHI6/hdoLmwaRcJzBbKMwO/ujXodjPjXahFTpSn1R9DXBWURU+qRzDEbB7CrgEKlOaWzzUBzjYETBHPyrlzhLTT9xxbK56Sznt0L7aKtMXYlaQXEiFRotBPgd4O/MfCt8ey1Ud+Z1IunWQ3W/wBUR2A4Fb2D6yoLdUhlTxcKdG0TCUpAmXCAvXwSYiTVdVMKZvq0s+CKqNPXp5tvdpZz3L8mPDn1YvcpWtGW0tzmyzOdw7BXLQbjlt9qkJPUzy16q+55XJ6uxNrEY/VnQq6B1RQCgFAKAUAoBQCgNO+sEuQfdWNUrG4P7jUiOpqEoKW/UrnWpb9SJvOJhakJukqSNu0SMw6abwddR4VTPUKvawzz1Sp2t+ZOWlyh1CVtqCkqEgjYir4yUllGqMlJcUXsZqkSFAKAUAoDkPF1wu+vMltnX/ZhI0ByGSfCJJMmuJqZO63EN+nyPndZKWou4a9+nyPONsOTbKt20DvBlKc07mVSY5azr+LpXuqrVbilzxg91tSqcIx54xk6ZgD3aWrKjrLaQeukGurU+KtP3HbofFVF+45R2QslT3syVgzoCrs16z4JJGgT6nkOQkqXnzszgpKh57v6fn+zJxbxOLvKMhSEg6GDOYabaCN/3r3U6lWHur1atwseWW72TW6k2q1EQFukp6gBIJ+II9K2ejotVtvvOh6Ki1U2+rKNx1hH0a7WAIQv6xHkrceipHlFc/V1dnY+57nK11PZXPue5ZeA+ELZ9pFw4pTpkgtmAlKknZQGquR3gg7Vq0mlrnFTe5u0OiqsgrJb+46WBXVO0RnEWCt3jJacHVKuaVciP5cxVV1UbY8LKb6I3Q4ZEZwnwu1YIKlKCnVCFuHQAad1M7CY8z6AVafTRpWepTpdJHTrPXvKzjWIPYncqtbZR7AEBSwCE5ftFf3pVsNPd6k1ltnO+brhyMV1k9TY6q3t58o6BhGGt2zSWmxCUj1J5k9Sa6NcFCKijq1Vxriox5I3amWCgFAKAUAoBQCgFAeUBHY9gzd20W3B1SrmlXiP9a1VdTG2PDIp1FEbocMis2WJnDSGH0K7MnRwapg6kpO/LVG43B1is0bOwfBJbefODHC16Z8E1t3+fsXCzvW3k5mlpWnxSQf0rZGcZLMXk3wnGazF5RnqRMUB7QENxViibdhRKoUvuJjck75eUgSZOmlU32KEPEz6m1Vw3fPY5YnGOxdQu2lKEHup97OqIUpZMFUkmJ25AVx1dwSThy+5wVeq5J18l9X1z3m28pd12TtxCEoBygSJSVSComYEmBzVskcxY828Mp7efPj0LW3fwzs2x589/Q6DwTepdtEFAACSpECQNDpoSTtG5J6mujpZqdSwdbRWKdKa8Dm3HDeW7uAdDKVeYITp8a5eqWLJo4utWLZr4/YuPD3BVo4ww64FuFSEqMrMSQJHdjSeVbqdJXKEW9zpafQ0yrjKW+3eXRhlKEhKEhKUiAAIAA5ACtySSwjpJKKwise0LADdMBSMocaJIKiEjKfelR0A0B9KyayjtIZXNGHX6btq8rmvLK17Ncabbd+jAEByTnKplwDYJHdAgHXcwPKsuhtjGXZrr9zH6OvjGfZLr9zp9dY7ZoY1iaLZlbqyO6CQCQMxjRI6k1XZYq4uTKrrY1Qcn0KBhzV7ik9osot1HMsgQOiG/EbE9d658FdqNm8RfnBy61fqtpPEXz/COhYThTds2G2kwOZ3JPio8zXRhXGCxE6tdUa48MTcqZYe0AoBQCgFAKAUAoBQCgFAaeL2CX2VtKjvAgHwPI1CyCnFxZXbWrIOL6lDwzg++tjnZdbCkyMoUqFgnYyI+POudXpLq94vl9Tk1aHUVYcJLK+pOWXGGVZau2lsrH2oOU9f9prRHVetwzWDXDW4lwWRaf0LNbXKHBmQpKh4gg/pWqMlJZRtjJSWYszVIkc/4/w26ffb7NkqabGikkEkq37syNgNq5urrsnYsLZHJ11V1lkeGOyN7hbhNj6Mnt2wpZzAnvpImUkbg+Ph5CrKNLDs0pLcs0uir7FKa3+RGcXcM29shtbfdGciFrUQJG6ROYr0EDbmdBVWo08K0mu/r55lOr0tdSi49/V+d+42/ZYSGXUKBHfChIjRQ5fD51P0flQaZZ6Lyq3F95De0+yKX+0/6jYHqlQqjXwxLi71/Zl9J14nxd6/suXAdwFWTQ1lAyGfHf8AQit2klmpLuOnoZZoiu4sNaTWfDrYUClQkEEEeIO9eNZ2PGk1hkVa2NpYp7iW2QdMxIk+a1an1NVRhVSttiiFdNC2SRD4pxapwlrDk9u7sVgdxEzrJ0P6ee1UWaly9Wnd/Qz26xy9WhcT+iIq24MunbpDl6tLjQ7xBWT/AHQmABsJjTTnVS0lkrFKx5RQtDbO5SteV52OgtNpQkJSAlI0AAAA8gK6KSSwjrJJLCPua9PT2gFAeGgPaAUAoBQCgFAKAUAoBQCgNe9sW3k5XUJWPxAGOo8D1FRlCMliSyQnCM1iSyVe74IyQqzfcYUDIBJUnyncD41jlo8fxSwYJ+j8fwycfqfC8TxK2B7VhFwkDRTe523A+Pu0dmorzmOV7vP9B26qrPFHiXu8/wBEZc8WMvlPb/SLJ5J0UiSCPBQIEieRH71U9VCbXHmLKXrYWNceYNefOxZ2uL7Q/wBr4CVJUn9QPlWtamrvNy1lPebN9eWjjcuqYcQNdShYHWNdfKpSlVJethonOVM4+thr5mrg99aFxSWVArKROsSASdifEnlzqMJ1OWI8yFdlLniHMm1ISSJCT8DV+zNOEz5uLttsStaED8Sgn9a8lJR5s8lOMfaeCMuOJmE+4VPKOyWklZPqNPiaqlqILlv4blEtXWuW/huaOK3d+6j/AJZnsZG6yjNPLTUDzqFkrpL1FgrtnfOP7ax48yLw7gNSxN68twlUlAJKf4jrJ8RG9U16JtfuvJnq9HuS/eln3FzsLBthAQ0hKEjkkR6nxPU1uhCMFiKwdKFcYLEVhGzUiZ5QCKA9oBQCgFAKAUB4aA9oBQCgFAKAUAoBQCgFAYn7dKxC0pUPBQB/WvHFPmRlFS5ogbzgizcUVdnlJ5IOUeiYgelZp6OqTzgyT9H0SecEZc+zi3PuFSfGcyvhCh8wapfo+voUS9FVdDQHsxAcSe3zNyCoFEKI8AQeeutV/wDTVxe1sVf9ISknxbeBYWOCrZOyVR+d35d/StUdJWv+X+TbHQ1R5L6v8ki1gFskz2LZUPtKSFH4qk1aqK088JctPUnnhWSRSkDQaVaXH1QCgFAKAUAoBQCgFAKAUAoBQCgFAKAUAoBQCgFAKAUAoBQCgFAKAUAoBQCgFAKAUAoBQCgFAKA8mgPGzpQH1QCgFAKAUAoBQCgFAKAUAoBQCgFAKAUAoBQCgFAKAUAoBQCgFAKA8oD/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
        <p:nvSpPr>
          <p:cNvPr id="76803" name="AutoShape 10" descr="data:image/jpeg;base64,/9j/4AAQSkZJRgABAQAAAQABAAD/2wCEAAkGBxQSEhUUEhQUFRUXFxgYGBgYGBUYHhwaGhwXHBwdGBgZHyggHx4pHhoYITEhJSorLi4uFx8zODMsNygtLisBCgoKDg0OGxAQGzcmICQyNDAyNC8sLCwvNC0vLCwsLCw0LDQsLCwvNCwsLCwsLCw0LCwsLCwsLCwsLCwsLCwsLP/AABEIANMA7wMBEQACEQEDEQH/xAAcAAEAAgMBAQEAAAAAAAAAAAAABQYDBAcBAgj/xABEEAABAwIEAwUECAIIBgMAAAABAgMRAAQFEiExBkFhEyJRcYEHMpGhFCNCUmJyscGS0RUzQ4KisvDxFiRTY5PCc+Hi/8QAGgEBAAMBAQEAAAAAAAAAAAAAAAIDBAUBBv/EADgRAAICAQIDBAkEAgEEAwAAAAABAgMRBCESMUETUXHwBSIyYYGRobHRFCMzwVLh8RUkQoJEYnL/2gAMAwEAAhEDEQA/AO40AoBQCgFAKAUAoBQCgFAKAUAoBQCgFAKAUAoBQCgFAKAUAoBQCgFAKAUAoBQCgFAKAUAoBQCgFAKAUAoBQCgFAKAUB5NAe0AoBQCgFAKAUAoBQCgFAKAUAoBQCgFAKAUB5NAfD9wlAlakpHiogD4mvG0uZ45JbsruI8asNqyNpduFRMMpzjyzbf71RLUwTwt/AzT1cIvEcvw3ItrjO6UsIOHvJzzl7wCtNdQtIAHU1WtRY3jgZStXY3js2Sn9MX593D4/M+0P0qztLf8AD6l3a3f4fVGF3FMTyqy2TQVpl+uSoRzkSJ6RXjndj2fqeOzUY2gvmbCOIbhIHa4fcA8+zU04PSFA/KpK2fWD+hJXTS9aD+GGBxrbJID3bME6DtmnEbdYI+dP1EFz28UP1Va9rK8UyRtMQbeTNs8yskgmFZxGk6Aykx8+VTUlL2WWxmpL1GiSmrCwgMJdU7e3S5cyNhDSQScpVqpRSmYnbXeqYNuyT7tjPBuVsn0WxYKuNAoBQCgFAKAUAoBQCgFAKAUAoBQCgFAeExqaArWIcTNOEs2/a3DnMMaAfme2SOoM6VnlfFvhju/d+TLPUQk+GGW/d+TVxThm4vFpceuCwEiA2yVGNzJUSJV+KOQ0qE6Z2PMpY8CuzT2WyUpSx7kZf+HrFhQU+ouunYvuKcWrnojnzOgqXY1Rfrbv37kv09MHmW797yzYxHiC3tGG3m0BTTiggKaCAkaGM20DQjprXsrYVxUktn3E5311QUktn3Grh/GJXcot3rdTXajM0vMFBQgkHYbwflUY6jM1CSxnkQhqs2KEo4zyNR7H7y4uX2rINAMb9qk95QJBAM6yRvpHrUXbZObjDp3kHdbOyUa8bd5sMcWqcsXniOxeZgOJKSoAkiCEmDChMeHpUle3W5cmiUdS5VOXJrmT/D9/9Itmnj9tINX1y4oKRppnxwUu82Ly7abBLikJASV94jZO5g+E/OvZSiuZKUor2ik4bitjfrdU5bNoS2gudoSAsJBiSUAKTzOivDxrJCyu1ttfEw12VXNtx5depo4zxL9GDJsLoupczSh5faJSBG5X9YkydirltUbLuDHZyznv85IW6js8OqWc9/nJL8C3KmLUKeQ4oOrW4XgCsKzGAVpHfToByjqKs07cYb9epdpW41+sue+S5W76VpCkKCknYpIIPkRWpNPdGxNNZRkr09FAKAUAoBQCgFAKAUAoBQCgFAeTQEVjGOoYIbAU68r3GUaqPU8kp/EaqstUdub7imy+MHjm+5EcnCLi5VN8pPZEf1DZhA12cV7yz5QBBqvs5zf7nLuRV2Vlj/de3cuXx7yXdcZtWphDbY391I8yTH8zVrca49yLm4VR7kVW941IcQ8ypDtrEOJAKVtkkd5YMqjRUEAAkxvBrNLU7qUd4mOWs3U47x696Md/wrbXFuu4siVLcOeSpZSoTJQUSNuSTzABryVEJxc6+onpq7IOdXN+PywbeD3reJ2LjBypcSnIoFIEKHuLCNgJEx0IqdclfW49SdU46mlw6+dyncO2T/ZrfYLv0q1V2ZSv6xPZ7FKBlJBEKBSkzB03islUZYco+1H7GGiE+FzjnijtvvsWFFpdt3Av7Zie2TD1uqG1BXMgmJBIzAnXU+mjhsUu0gufNGpQtjPtoR581yPLPhe5NtfqWiHrqMrZWlREKKtVbc4A5ACkaJ8E2+bEdPZ2djfOXQm+B2rtplDL7CG0NgpCu0ClK1nRKQQBrzPLardOrFFRksY95fpVbGCjNYx7yhe1W9Lt72aZIabSmB4qhR/VI9Kxa2TlZhdDnekJuVvCuhFYZcpZaft4Up14tI+rEnKkqUpOuxOiSI8dKrhJRTh1ZVXJQjKHV45GDB8KQ4sLfcDLGY5jKSoRHdCTGuvgfLlUa603mTwiNVSk8yeEd6w+2S20hCJypSlIneAI1612opJJI+hhFRikj6btkJUpSUgFXvEaSfExueu9epJbnqik8ozV6eigFAKAUAoBQCgFAKAUAoBQHw9OU5YzRpMxPWK8fuPHnGxUrq6V26mbM9pdKA7d9WqWU+AGwO8NjzMmTWWUnxcMN5dX3ee4xSm+Nwr3l1fd56L5k3geBt2wMStxerjqzK1nqfDwA0q6upQ8e80VUxr5c3zfUr/GvEr7D7NsxkQp0A9q5qBmUUgDlpEkmdxWfUXyjNQj16sy6vUzhONcNs9WaWK4pe2qIxBpq5t191SmxEA/e2HoQPOozstrX7qyvcQstuqX7yUovu8+e8rmLWSEFD4K3rNwZUuJJDrUz3So+EkZVaEaaHWs9kUsS5xfXqjLbBRxPnB9eqLNwbw1dWjwU08hdo4AohQUkmRp3D7q9tZ8606eidctn6rNel01lUsxeYssqMGtbZ5y7gNrXOZRWUp1idJy6kT51o7OuEnPka+yqrk7OTNRXFzBlNsldwoTo0nSfMx8RNR/UQfsb+BD9VB7Q38DXGI4ov3LRpscu0cHzCZqKne+UcfEj2mplyil4sytnFuYw8f+c/vXv/ce76hfqv8A6/U9+kYqndmzc6IcdSf8Qr3N65pfUkpalc0vmzjuMYg45cuve6tS1E5TMSYACuggSPCuROcnNyOFbZJ2OXU+UZRnLQKSmFBa1QoQY7oBCQTrMztp19WN+E92WeHp38zPgTaX7lsPKUVOOASVHUyIkBJUZ25DqIr2pKU1xEqUp2LifNn6Erun0h5QHtAa1444mFNpCwPeTMEj8JOk9Dv4iottciMm1uhY3yHQSgzBhQIIUlXgpJ1B6GkZJ8hGalyNmpEhQCgFAKAUAoBQCgFAV7H8QcW4LS1MOqEuODZls8/znkPWs9s232cOfV9yMt1kpS7Kvn1fcvz3EnhGFt2zYbaTAGpJ1KjzUo8yatrrjBYRdVVGuPDErvHuIuMlo/STbtE/YRnWtU6zOgSBr1kiKz6qbhh8WEZdZZKGHxYXuWWb+KYLb4jbpBX2kCUPJKcwPM6CNeaY+ECpzqhdDd595ZZTXqILLz3MryLS+Sy5asrYukCW1lxwFSRtlywCk/mK+UVQo2qLhFqXnz3mZQvUXXFqS5bvz/ZO8H4B9Ctyh1SSSsuETKUaDQE7xl3NX6ensoYZp0tHY14fifN3jNw+ctghJSZm4X7g/KN1ee3Q15K2ctq18eh5K6ye1K+L5GW04WQoTdrVdOHUleiR0QgaBPTnXsaE/beWex0ye9j4n7/wTtvbobSEoSlKRsEgAfAVeklsjSopLCMtenooDWxK47Npxf3EKV/CCf2qM3iLZGcuGLfcfnNC0hEZVZ597NoB0SBM9ZiOVfP5WPefLJrHvPq5fCt8yiB7yj5aRsANYA8fSvZSyeykmS3Arc31vt/WA69AVaD03q3TL91F+jWbondyyc4VmMBJGXSCSQZPUR8zXbxvk+ixvnJkVtpXp6VDhRrFEXK03ikrZgwvue9yyBMEDoRWWlXKbU+Ri061Cm1Zui41qNpFYphyirtmCEvpEa+64kfYc6eCt0k6aSDXKLzxR5lU4PPFHn9/c/OxnwjE03CCoApUk5VoV7yFjdKh++xBBFewmpIlCamsm9UyYoBQCgFAKAUAoCI4mxn6K1mSM7qyENI+8s7eg3NU3W9nHPXoUai7so5XN7LxHDeEG3a76s7zhzvL+8s/+o2A/nXtNfBHfm+Y09XZx33b3fibaMUaLxYDie1SASidYOvrp+o8akrIuXDncmrYOfBncyX9i28gtupC0HcH9uYPUV7KCksSPZwjNcMllFOd9nSUEm1un2J3AJI/wlJ+JNY3okvYk0YH6OS/jm4+fgS3DfDLVglxedS1qEuOLgaCSfIczJNXU0RpTefiaNPpoUJvOX1bNBrPibmY5kWKD3U6g3ChzV/2x4c/8taze9/Z+/8AoqWdTLL2gvr/AKLg2gJACQABsBoB5VsSwbksbI+qHooBQCgIXjRzLY3J/wC0sfxCP3qnUPFcvAo1TxTLwPz/AFwD5g8igJ3gu47K7bcCFuFGdQSgSo9xWgHrWjTSxYng06SXDapYzg70hWZIMESAYI1EjmPGu5zR9JzRHM4mpDiWbgBKlf1biZyOeIE6pX+EkyNidYgptPhkVKxqXDP4dz89xK1YXCgFARGJ2BSv6SwPrQAFomA6gfZPLONSlXI6bE1VKOHxR5/cpnBp8cef389CQs7pLqErQZSoSOXoRyIOhHIirIyTWUWRkpLKM9ekhQCgFAKAUAoCoYQn6bfOXKtWbclpgcir7a/5HqPCsdf7trm+S2X9swVfvXOx8o7L+2We/uC22tYSpZSCQlIkqPID1rVJ8KbNs5cMW0snKcYwy7uV9qmwcZeJBK0LIk+JSrY9QRXJsrssfEoYficO6q618arxLvyTVlxHiVslKbq0U6Pv6gx+JSAoaeMTV8b761iccmiGp1NaSshn3/8AGS38P44m7QpaErSEqyyoQCQATl5wJjUCtlVqsWUdCi9XLKRFcQO/S7hNigns0gOXJH3dMrc+KjBPT1qq19pPsly5v8FFz7WzsVy5y/HxLO02EgJSAAAAANAANgK0pY5GxJJYR916eigFAKAUBXPaET/R78eA/wAwms+r/iZl1v8ABI4TFcI+bFATPBlwpF9blKQolwJgmNFaHWRrB/3q/TNqxYNGkk1dHB+gK7x9MamJ2CH21NubK5jQgjUKSeSgYIPSozipLDITgpx4WaWA3Tnet7ggvNgHONA62dEuAcjpChyI8CKhXJ+zLmvr7yFMpexPmvqu/wDJvYhftsIzuqCU7SeZ8B4mpykorLLJzjBZkUm69q1uCQ2y6vqcqZ+ZNY3rodEYJekq1yTNq09ptotzIrOgTo4RKfX7Q+FTjra28E4+kKnLDJsKDDwUkyxcEagyEun3VD8Lg0/ME81mrvZlno/v/s0exLPR/f8A39/Em6tLhQCgFAKAUBC8X4iWLRxSffIyIjfMvuiPKZ9Ko1E3CttczPqrHXU2ufJeLNnh/DBbW7TI+wkSfFR1UfUk1Omvs4KJOirsq1DuKt7SuJHbYtN268i1StRhJ7uyRCgdzm/hrHrdRKvCi9zB6R1U6uGMHhmfDPaHaqCEK7bPABKkJEmNScqoHjU4a6t4TzknV6RqlhPOfAlkcX2h17WASQFFCwFEb5VRCvSauWpq7zQtZS+v3Ja6uEttrWdEpSpR8gJNWyaimy+UlGLb6Ff4BtD2Crhz+tuVl1R/DJyDyiSPzVn0sfV43zluZdFB8Dslzlv+Cz1qNhp3+JIZSSrMogSUoSVqjxyp1jfXbSoTmorLITsUFl/k+MKxlm5EsuJXG42UPzJOo9RXkLYz9lnld0LFmLN+rCwUB4KAgOPkzYP9Ez8xWfVfxSMut/gkcGrhHzQoCx+zxUYgyYn34HXIutOk/lXnoa9C8Xrz0O0YGFfR2c4UFdk3mCpJCsokGeczXZrzwLPcfQVZ4I57jeqZYRWPW6oS+2JcZJUAN1IP9Yj1AkfiSmq7E/aXNeWim2L9tc19uq89Ste0lCbixRcNjtEJKXNyBlVAzQNZEx0zHwrPqvWq4luZdbidKmt1zIHhjiLDmrZIuGgXApZKA2VgSdCjOSB3YG8mNaopupjD1luZ6NRp41+ut/DJpcXcSWFyyUs2y0OCChzI2jzBymSCJ+VQvvqnHCW5XqdRRZHEY7/AnPZjiSbm2dsnpISDl/IrcA8ik6jzHhV2knxwdcjRoLO0rdUvKLjwzfKcbU26ZeYWWnD94j3Vx+JJB8ya11SbWHzWxupm2sPmtmTFWlwoBQCgFAVjHEdvf2rJ1S0FXCx1HdR/imslq47ox7t/wYrl2l8Id3rfgs1azaUfH/6PF4Li4ecDjZAyFKik5eQGSSJM6GJmsF3YK3jm9157jmX/AKdXdpZJ5XTp9j7f4owlXvBtXmwT/wCtevU6Z8/sevWaN8/t/ox2N9hD7rbbbSSsqGSG1pAI16DlNeQnppySit/A8hZo7JKMVv02JnjtxQs3Ep95woaH99QSflNX6pvs2l12+Zp1jfYtLrt8yZtm0tISgbISEgc4SI2HlVyxFYNEUorHcVe99oNshwtjOSAe8oKQkKEwlcjONRBOUxPnGWWtrT4TFP0jVGXD/r/f0KPxHj6biHA12NyFJHbNvEpy6xEbftr5VhuuU98Yl3pnN1GoVnrYxLvTMFvxUSf+YbDi0g5X0HsnRGxzgd8dFDWox1P+Sy+/kyEdY37ay+9bM3GOP71IzHvAbEpEH82mvLYp3qxa23mWr0hclllq4f8AaOy7Cbgdgv70yg+u6fXTrWqrXQltLb7G2j0lCe09n9C7NOBQBSQQdiDIrannkdFNPdERxkmbG5/+JZ+An9qq1H8UvAp1S/Zl4HAa+fPljyvT0n+AnMuIW5/GR8UqH71o0rxdE1aJ4vid5SkAAAQBoAK7p9Ke0ANAVLhVkKbu7F2CGnVpj/tPStP6qrLSsqVb6P6Mx6dZU6pdH9GVbDcKwv6X9DU1dF0LUjMtScpKQTuhQOoGmnMVmhXRx9m08mOFWm7Tsmnn3ljbscIaf+jdm0HpCcq0LVqoAiFKBGxHOtCjp1LgxualHSxn2eFkk77GLGwWEOZGVKTmGVowRJG6E9NqslZXU8Pb4F07aaXh7fA13vqcRadRq1dt9msjbtEDM2o+aZTXj9W1NcpeURfqXKS5S+65ForQahQCgFAKArmFJKsRu1KGiW2UIP4TmJ/xA/CsteXfNv3GOrL1E2+iSXnxLEa1Gwh7jhe0WtS1sIUpRJUTJkn1qh6epvLiZ5aWmTy47mB3h/D0e8zbp/NlH6moumhc0iD0+mjziin2S2hi6E26UFtK9ChLeUAtbApTPvZtSrpGlY4uP6lKC2+Hd56nPg4frEoLb3Y7vPUu3Flp2jAMx2TjbvmEKBI+E/Ct98cx8Hn5HT1MOKGe5p/I1eIuDWbtRclTTp/tEc40GZOx+R61C7SwseeTK79FC18XJ96OccQcE3bBK4LyPvolR/vJPeHzHWuZdpLYb8zj6jQ3V780VsADQpM8tY5HlEnWD6day8uZj5c0fCBrXiPFzM+aQQVkARA3ETtykiZ28annPUszlYye3Nw4pKUKMJRolIgAE7nzPMmvZSk1h9BOcmknyRJYTxHcWSoadSpPNJlST8Y+VWV32VP1WXVamyl+q8/Ytd57QG7m0eacSWnVNqAjvJUY2B3E9RHWtktbGytxaw8G+XpCNlUoyWHj4HNa5hxzw16eklw07ku7dXg83/mAqyh4si/eXad4ti/efoavoT6kUAoCr2pyYu8kf2lq24fNCygfI1mTxe13oyReNS13rP1KHxiv6JjAe5ZmndN4gBUeeVXxrDe+z1HF4M5uqfZarj8GanF2PMvXrd1b5u72ZIIynM2onbnIy8+RqN90ZWKcSOpvhO1WQ930LJxitnEkNv2rrR7Aq7QOyjunKTopPeiCTHidzArTfw3JSg+Xea9Tw6hKdb5d5ZLO4F3h6FtqLOUSktknL2ZIA1glJA2MaKrRF9pVlbGqMu0pUlt4e4sNo6VJCikpJGqTEg8wSCQfTSr4vKyaIvKyZq9JCgFAKAjbVMXT/VDP6u1VH+R/D+ymP8kvBf2SRq0uKU/wlcrUsm6yhSlH+0cISo+6kKISBEcp61helsefW+7ObLR2yb9fn4si7zgSzt057q6WB491M/lTCiT5TVMtFVBZnIon6PorXFZPz9TTwa/tRdNpsrZwgKQFLOdaiAdVZQYSOZUT0y1CqdfaJVx7u/z55FdNlPapUxfTv8/H6HUX2gtKknZQIPkRFdZrKwdxrKwzDhqyWk5veAyq/MnQ/MGow9lZI1t8KybUVMmQWN8LW9zqpORzX6xuEq8NTz9aos08LOfPvRmu0tdu7WH3rmc8xT2dPtK7ikra178KlIGveQkFX8IV6VzbNDOL2exyLfRtkXs8rz0/GSnuJEkCd+e9Ymc9pZwfMUB4o7aefXegPmgPKA8r09MluohaSkEkKBEbyDpFI5T2PYNqSaP0i2vMARsQD8a+lW59anlH1Q9FAVNC5xtXSyg/+UH96y//ACf/AF/sxZ/7v/1/srftNfbReNKet+1bLQBJLiJ7y9ErSYkbxr71Z9Y4qxcUcrBl18oxtTlHKwbGBYJhV6gpZLiFGCporIVInkqZGp1BI1qVVensWI/InTTpbliPyySTvs2tzs6+O9m95Bg+IlP+oFWPRw72XPQVvqyy4JhKLZvs0SZUVEncqMSTyk9IFaa61BYRqqrVawiQqZYe0AoBQCgNLLFxP3mv8iv/AN1X/wCfw8/cqxizxX2f+zdqwtKDxjxfcNOOMW7eXJlzOnve+ARlG069djppXN1OqsjJwguXXxOTrNbbCThWuXXxK9hVgm4JcfD1y9oVBSwhtIOb33QVeHu6b7cqz11qfrSzJ/T57/IyVVKz1p5k/Hb57/I+eGL2+tA4li1cWFkGVNOkCJEiAN5G/gK8ondVlRjnPuZ5pp6ilNQg3n3M6thb61stqcSULKQVJIiFRqIPWuxW24pvmd+qTlBOSwzIlZCyk7ESk/Ij00Pr0r3O+D3OJYM9SJHkUB7QEDjPCts+lX1aUKVqVoABOuY5vEE6mqLNNXNPYzW6Sqae2PA5fxDwZcW0qCS40PtpB0H4k7jz1HWuVdpZ1780cS/RWVb80VlQrKYzwigFDw2WLJS0qUBCUzKiQBMTEndR5Aampxg2slkYOSz0Rms0hXdBDc651TPu6p0M5ZBjKCTI6CpR32WxOG+y2953ThxZNqzJkhtKT5pGUz4GQZHI6V3an6iPpaH+3HPcbyn0hQQVJCiCQmRJAiSBuQJHxqeVnBZxLODJXp6U3hNQfvr65GqQpLCD0QBm9NEn1rJR61s5/Aw6b17rLPgSmI47YqK2H3WZBhaHNp/vCPhVkrat4yaLp3UtuE2viU+94XZzF3C7xpCyCMnapOh3CFglSfX4iskqI54qZb+JglpoZ4tPNJ+JnwbjS5Ze7G/bCUhJOfUEBCZJEZg5ty+NSr1M4y4bF5/snVrLIz4bV5+uS84Ti7NyjOw4laecbg+CknUHzrbCyM1mLOhXbCxZi8mhwjiCnkPFZlSLh1B8knSByEQI6TzqFE3JPPeyvTzc089G0TtXGgUAoBQGu8330K8Mw9FD+aU1FrdMg1umbFSJmvcltALi8iYGq1ZRA6qNRlwr1mQlwx9aRT8Z9ojDcpt0l5W06pRPnur0EHxrDbr4R2huznXelK47VrL+hD/QcUvpW659Ha37xLQj8g73qr41Twam7eTwvkZ+z1mo9aT4V8vp+TY9mmMPF9y2W4XUBKlJVJVBSoDuk65TPyHjUtDbJzcG8kvRt83Y65PKLtjWdTagyU9siFpTprEwCOUwRW+3Lj6vNHUu4nF8HNbmbCr8PthY0ncc0nmCORqVc1OOSVVisjxI26mWCgBFAeLGhnbnz+VeHjKLxVwOwWMzADKkJmTIBAH2p2PX41hv0cHDMdjm6nQVuGYbNHNcWwl62XlebUg8idj5HY1yrK51vEkcW2mdTxJGhUCokWysoCcxKQooQAZGYmTl018xrqKuXFjHwNC4sYztyLNhnAdxcJBUewSmAnOFZjOqlZZlOuw8tt61Q0c5rfY216Cyxb7YOl8O4SLRhDAWVhE6kAbkk6DlJNdOmvs4KKOvRUqoKCfI2XrBtTqHVJ+sbCgkydAqJ02O3OpOCclLqibhFyUuqIvjTFzbWyijV1z6toDcrVpp5b/CqtRZwQ25vZFOqt7Ovbm9l4nvDuHIsLNKVqSnKCtxRIAzHeT00A8hSmCprw/ie0VxoqSfxOb4pZYfcXDi/wCkClTi1K1YcyiTtm00G0nwrnThTObfHz9xybIaeybfac/cb7HsxDjedq7bcmMqgnukc5IUelTWgysqRZH0apRzGeTE57L7kABLrBgkyVODw2GUxR6Czo0eP0bZjZr6lq4C4Xds230vlMuEaoUrYBQ3gEHU1q01Eq01LqbdHppVRkpde4+/Z23CLo/eunT+nP8A1vXulW0vFnuiWFP/APTLdWo2igFAKAw3iiEEjdPejxjWPXaoy2WSM20soyoUCARqDtUiSInibA0XjPZrOWFBQUBJBG/yJHrVN9Ktjwsz6nTxvhwyKMcdsLDSza7d0adqraeiiJ/hAHWud29FG1ay+85X6nTabalcT7/P9GNeH4hiAK7lfYMDU5+4kDxCNz5q+NeOGov3m8R+X0IuvValcVj4Y+/b6fk2sHx6xsJbtkO3LitFLSkd6OSZ1joB6mp1XU0erBNstp1Gn0/qVpyfeY+D3E3GJuPNJcSmMxzuSQCmFAjUqlURrAA8o80zVmoco/c80bVuqc4p49789S64ky40sPMJzDZ1sfaHJQ/ENfj8d804vij8Tp2RlB8cPiiRs7tLqcyT5g6EHwI5GrYyUllF0ZqSyjYqRIUAoD5WNDGhowRgw0PW/Y3ZQ+rZZCcuu4IEykwRqKq7Pihwz3Key44cFm5UWvZe32pKnllqe6kABUeClHT4Csa9Hx4st7HPXoqHHlvYuWF4Hb24+paQkxGaBmPmrc1thVCHso6NdFdfsokasLRQGtf3yGUKcdUEoSJJP+t+lRnNRWWQnOMI8UuRVsAt131x9OeSUtIlNq2fDm4R4nl/9A1lqTtn2suXT8mOmLun20uS9lf2RPtiu1hLDQJCFFaldSnKB8Mx+Iqn0hJpRiZ/Ss2lGPRkNwtwD9Ltg+XshUVBICc3umO9qOY2qmjR9pDiyUabQdrXx8WDWvbW/wAKdLuYkKOrgJUhZn7YPPzg7wa8lG7Ty4v+CM46jSy4u/r0+J0bg/ixu+QRGR5IlaOn3knmn9PhPR0+ojavedXS6qN695OYhdpZaW6r3UJUo+SQTV0pKMW30NM5KEXJ9CuezJuLFKzu444s+qo/as+j/iz3mXQfwp9+WWutRsFAKAUB4RQEfhlyjM4wndkpTGvukAp330gTVVcllwXQpqlHLgv/AB8okatLiGs+HbW3Ut5LaQolSypWuWZJyz7o8qojp64NySM0NNTW3NLfmUjEzd4s9lbSpu1BEFQKUxyWqdVE8gNpHjNc+ztdVLEdo+dzlW9vrJ4jtDzv7yfVZWWFMKUoBa1JKe9BU54pA5J8eXjNaeCnSwy+f3NnZ0aOvL5v5shPZVhqy67ckZUZShPgSVAmOgygevSs/o+t8Ts6Gb0VU3OVuMLl58DpldY7ZC4lhKu84wSHdwM0A+KZgxPUETuCKonW/ajzM9lT3lDma+G8UNk9ncHsXhulYKPXXSOoJHXlUYamPKez9+xCvVxzwz2fv28/YsKVSJG1aTWe0ANAeAUB7QCgFAQuP8SsWghxUuH3W095ZnbTl5mqbb4V8+fcZ7tTXV7T37upBNYLcX7ocvTktxCkW4kE+HaDcdZ1PgKoVU7ZcVns935MyosvlxW7R6L8kvxFxXb2ICV95cd1tESBynkkefpVt2ohVs+Zffq66Nnz7kVrEMUtsZa7FEtXKZU0HI7xA1AUNCCOW+kxpWaVleqjwrZ9DHO2rWR4FtLpkruBcTO4a8ppTa+zlOdpZ7wVAClJMRrvGxEa86z16iVEuFrbuMtOqlppuDW3cdHt+JbK6ZVLreQiFpdIRE8lBX7TtXRV9Vkee3vOtHU02w5rHvOdcNWot7wOhakJDuRtOy1hakpSFIOveQsK8hmMd3Nz6Y8FnF0zt58/nl6eHZ28WcLOF58Pz3ZvntKxDsbBwA95yGx/e1V/hCq3ayfDU/fsdLX2cFL9+xIcOWq2W0MFIDbbLYCpHeWc2ePADTzzdKsqi4pR6JFtMXBKGNkl8+pM1cXigFAKAUBV+JQu3fau25yyGnxyKFHuqI6E79RWS/Nc1avB+Bh1OarI3R5cn4dH8CzNqkAjmJrUtzanlZNfE7XtWXGwYzoUmfCQRNRsjxRce8jZDjg496OY4evFbdxbSUr7xJKlIK0z95KgDJjz2AjQVyYPVVycUvpk4Vb1tUnBL6ZXiT2FcJKdV2t3K1zqpwhRI5BDfupT+aT+FNaa9K5Pis3fv/HnwNlWic3x27v3/jkvOyLw2gJAA0A0Fb0sHTSxsfVenooDTxLDGrhOV5tKxykbdQdweoqE64zWJLJXZVCxYmslbVwxcWxmwuSE/wDSelSfQ8vh61l/T2V71S+DMf6SyreiXwe6PpviS7a0urFw/jY+sB65eXqa9Wotj7cPluerVXQ2srfw3M6OPbKYWtbauaVtuAjzgGvf1tXJvHwJL0hRybx4pm0njCyO1w36kj9RVn6qr/IsWso/yRn/AOJbTSLhkk8krSo/BMmpdvX/AJIl+pq/yXzNd/iQGQww86qYEpLST1CnIkeQNQd/+Kb+n3IPU/4Rb+n3NE2+I3Oi1os2/Bs53CPzbDzEGoYvs5+qvmyvh1NvN8K927JLBeGLe2OZCczh3dWcyyTuZO3pFWV6eFe659/Uup0tdW6W/e+Zo8Z4y/bNKW0ySkFILsgwFDUhO+h0k6a1DUWzrjlIr1d9lUW4x+JzXBsD+mXQSt+EuSrOrVSjzSJ+35+B8IrmV09rZu+ZxqqO2t3ls+vnqfXGfDv9HvN9m4SlQzIJgLSUkbx1gg/ypqaOwkuFnur036ea4X+TolvhjOK2TLlwj6wo99OigQSDB8JBMGRrXSUI6itOS3OvGuGqpjKa3IO19m4aU5n+vQU9wZi2QddVDYnkDManSqI6FRbzv9DNH0aot53XTobnDfBzwuEv3ahDc9k2FFcHkVKgSR47kgHlFWVaaXHxz6ckWUaSfaKdj5ckY+LLT+kb9u0CiltlBW6oawVRAjaYyx+Y15fHtrVX0XM81MP1F6qzst2X1lsJSEjYAAeQ0rclhYOklhYPuvT0UAoBQCgMdywlxKkKEpUCCOhryUVJYZGUVJNMi8MWWVC3cM/9JR5j7vmP9RpVNb4HwP4FNTcH2cvgS81eaD2gFAKA8UoASdBzNAaVjjDDyilp5txQ1ISoEx4+XWq4Wwm8ReSqF9c3iMkzeqwtFAKA0bu2YUZcS0SdJUESeknXl8qrlGD5pFU4Vv2kjxvCWE7NIHpRVwXJBUwXJGYONt5UyhGbRIkCfLxqWYxJZjHbkbFSJmljF+lhpS1GIBgkSAYJGbwBOmpGpA51XZNQjlldtihFtnGLrGL69JGZ5z8DSVQB1SgfrXElbda+r8D5uV+ovfV+H+je4Q4nXbudjcErYWci0rk5J0nvbDxHnVmm1DhLgnyZdpNXKuXBZ7L236GTirAlYe6Ft5jbrVKTJlChqBPJQiQeYHSpX0uiWV7LJamh6aeY+y/p56HotHbhwPAi8uFpKkJJTlbQmIKhIBVr/VjTWTvFe8MpviXrP7ee494J2S4168ny7kvPT5mLDuKbyzcCXlKIO7awDEqIJI94HRRgETpUYai2qWJEa9XdTJKb+DOi8O8X2933Qezc3yKKZM7ZSDBPTceFdKnUws2XM69Gsrt2Wz7jY4nxJNuypxyQlGVSYIGdYJKUeMSBPQ+dSumoRyyWosVcHJ9Pv3GlwJha22VPPav3Cu0XO4BnKn4GY5THKoaatxjxS5vcr0dTjHjl7Ut2WetJsFAKAUAoBQCgI/GsP7ZuAcq0nMg7ajxI1j9NDuBVdsONFV1fHHC5kTYXZedQ282orRqqSBlU3qlYT4nMUqg806FKkmqIT45KMluv66/n8MzwnxzUZrdf1yf9P4dGizVrNooDDdJWR9WoJM7kTp5SKjJPoRkpNeqyK4wsXX7N1tn3yBpMZgCCRPUA1TqYSnU4x5mfWVzsplGHMofAXDdym7Q642tpDeaSoFMykiADvv5aVzdHp7FapNYSOT6P0lsblKSwkdXrtH0AoCE4p4iRZN5lArWZyoHOIEqPJMka9az6i9UxyzNqtTGiOXuzjOLYq7cOdq6qVfZgQBr9kedcKy2c5cUj5m2+ds+KTO244z29o6nbOyqN9CUyNutfQWrjra70fUXR7SmS70cWtmy6+22wTMhCC4eeusahInYaxpua4MVxTSh9T5qK47FGt+5ZLZfu3Nkllm7UFsd0KSFe8lIjKFQDoTmI8AkSda3SdlKUbN0dGbtoUYWvMSfubs4jh1x2JIKVLSADqoIMpB8cyMvqa0Sl29EuHzg1yn+p08uD3/T8oo3AGPptLg9oYacTCzBMESUmBr4j+9XP0d6qnvyZytBqVTZ63JmhxdiLdxduOtAhCo30kgAFUcpiq9TZGdjlEq1dsbLXKHI6/hdoLmwaRcJzBbKMwO/ujXodjPjXahFTpSn1R9DXBWURU+qRzDEbB7CrgEKlOaWzzUBzjYETBHPyrlzhLTT9xxbK56Sznt0L7aKtMXYlaQXEiFRotBPgd4O/MfCt8ey1Ud+Z1IunWQ3W/wBUR2A4Fb2D6yoLdUhlTxcKdG0TCUpAmXCAvXwSYiTVdVMKZvq0s+CKqNPXp5tvdpZz3L8mPDn1YvcpWtGW0tzmyzOdw7BXLQbjlt9qkJPUzy16q+55XJ6uxNrEY/VnQq6B1RQCgFAKAUAoBQCgNO+sEuQfdWNUrG4P7jUiOpqEoKW/UrnWpb9SJvOJhakJukqSNu0SMw6abwddR4VTPUKvawzz1Sp2t+ZOWlyh1CVtqCkqEgjYir4yUllGqMlJcUXsZqkSFAKAUAoDkPF1wu+vMltnX/ZhI0ByGSfCJJMmuJqZO63EN+nyPndZKWou4a9+nyPONsOTbKt20DvBlKc07mVSY5azr+LpXuqrVbilzxg91tSqcIx54xk6ZgD3aWrKjrLaQeukGurU+KtP3HbofFVF+45R2QslT3syVgzoCrs16z4JJGgT6nkOQkqXnzszgpKh57v6fn+zJxbxOLvKMhSEg6GDOYabaCN/3r3U6lWHur1atwseWW72TW6k2q1EQFukp6gBIJ+II9K2ejotVtvvOh6Ki1U2+rKNx1hH0a7WAIQv6xHkrceipHlFc/V1dnY+57nK11PZXPue5ZeA+ELZ9pFw4pTpkgtmAlKknZQGquR3gg7Vq0mlrnFTe5u0OiqsgrJb+46WBXVO0RnEWCt3jJacHVKuaVciP5cxVV1UbY8LKb6I3Q4ZEZwnwu1YIKlKCnVCFuHQAad1M7CY8z6AVafTRpWepTpdJHTrPXvKzjWIPYncqtbZR7AEBSwCE5ftFf3pVsNPd6k1ltnO+brhyMV1k9TY6q3t58o6BhGGt2zSWmxCUj1J5k9Sa6NcFCKijq1Vxriox5I3amWCgFAKAUAoBQCgFAeUBHY9gzd20W3B1SrmlXiP9a1VdTG2PDIp1FEbocMis2WJnDSGH0K7MnRwapg6kpO/LVG43B1is0bOwfBJbefODHC16Z8E1t3+fsXCzvW3k5mlpWnxSQf0rZGcZLMXk3wnGazF5RnqRMUB7QENxViibdhRKoUvuJjck75eUgSZOmlU32KEPEz6m1Vw3fPY5YnGOxdQu2lKEHup97OqIUpZMFUkmJ25AVx1dwSThy+5wVeq5J18l9X1z3m28pd12TtxCEoBygSJSVSComYEmBzVskcxY828Mp7efPj0LW3fwzs2x589/Q6DwTepdtEFAACSpECQNDpoSTtG5J6mujpZqdSwdbRWKdKa8Dm3HDeW7uAdDKVeYITp8a5eqWLJo4utWLZr4/YuPD3BVo4ww64FuFSEqMrMSQJHdjSeVbqdJXKEW9zpafQ0yrjKW+3eXRhlKEhKEhKUiAAIAA5ACtySSwjpJKKwise0LADdMBSMocaJIKiEjKfelR0A0B9KyayjtIZXNGHX6btq8rmvLK17Ncabbd+jAEByTnKplwDYJHdAgHXcwPKsuhtjGXZrr9zH6OvjGfZLr9zp9dY7ZoY1iaLZlbqyO6CQCQMxjRI6k1XZYq4uTKrrY1Qcn0KBhzV7ik9osot1HMsgQOiG/EbE9d658FdqNm8RfnBy61fqtpPEXz/COhYThTds2G2kwOZ3JPio8zXRhXGCxE6tdUa48MTcqZYe0AoBQCgFAKAUAoBQCgFAaeL2CX2VtKjvAgHwPI1CyCnFxZXbWrIOL6lDwzg++tjnZdbCkyMoUqFgnYyI+POudXpLq94vl9Tk1aHUVYcJLK+pOWXGGVZau2lsrH2oOU9f9prRHVetwzWDXDW4lwWRaf0LNbXKHBmQpKh4gg/pWqMlJZRtjJSWYszVIkc/4/w26ffb7NkqabGikkEkq37syNgNq5urrsnYsLZHJ11V1lkeGOyN7hbhNj6Mnt2wpZzAnvpImUkbg+Ph5CrKNLDs0pLcs0uir7FKa3+RGcXcM29shtbfdGciFrUQJG6ROYr0EDbmdBVWo08K0mu/r55lOr0tdSi49/V+d+42/ZYSGXUKBHfChIjRQ5fD51P0flQaZZ6Lyq3F95De0+yKX+0/6jYHqlQqjXwxLi71/Zl9J14nxd6/suXAdwFWTQ1lAyGfHf8AQit2klmpLuOnoZZoiu4sNaTWfDrYUClQkEEEeIO9eNZ2PGk1hkVa2NpYp7iW2QdMxIk+a1an1NVRhVSttiiFdNC2SRD4pxapwlrDk9u7sVgdxEzrJ0P6ee1UWaly9Wnd/Qz26xy9WhcT+iIq24MunbpDl6tLjQ7xBWT/AHQmABsJjTTnVS0lkrFKx5RQtDbO5SteV52OgtNpQkJSAlI0AAAA8gK6KSSwjrJJLCPua9PT2gFAeGgPaAUAoBQCgFAKAUAoBQCgNe9sW3k5XUJWPxAGOo8D1FRlCMliSyQnCM1iSyVe74IyQqzfcYUDIBJUnyncD41jlo8fxSwYJ+j8fwycfqfC8TxK2B7VhFwkDRTe523A+Pu0dmorzmOV7vP9B26qrPFHiXu8/wBEZc8WMvlPb/SLJ5J0UiSCPBQIEieRH71U9VCbXHmLKXrYWNceYNefOxZ2uL7Q/wBr4CVJUn9QPlWtamrvNy1lPebN9eWjjcuqYcQNdShYHWNdfKpSlVJethonOVM4+thr5mrg99aFxSWVArKROsSASdifEnlzqMJ1OWI8yFdlLniHMm1ISSJCT8DV+zNOEz5uLttsStaED8Sgn9a8lJR5s8lOMfaeCMuOJmE+4VPKOyWklZPqNPiaqlqILlv4blEtXWuW/huaOK3d+6j/AJZnsZG6yjNPLTUDzqFkrpL1FgrtnfOP7ax48yLw7gNSxN68twlUlAJKf4jrJ8RG9U16JtfuvJnq9HuS/eln3FzsLBthAQ0hKEjkkR6nxPU1uhCMFiKwdKFcYLEVhGzUiZ5QCKA9oBQCgFAKAUB4aA9oBQCgFAKAUAoBQCgFAYn7dKxC0pUPBQB/WvHFPmRlFS5ogbzgizcUVdnlJ5IOUeiYgelZp6OqTzgyT9H0SecEZc+zi3PuFSfGcyvhCh8wapfo+voUS9FVdDQHsxAcSe3zNyCoFEKI8AQeeutV/wDTVxe1sVf9ISknxbeBYWOCrZOyVR+d35d/StUdJWv+X+TbHQ1R5L6v8ki1gFskz2LZUPtKSFH4qk1aqK088JctPUnnhWSRSkDQaVaXH1QCgFAKAUAoBQCgFAKAUAoBQCgFAKAUAoBQCgFAKAUAoBQCgFAKAUAoBQCgFAKAUAoBQCgFAKA8mgPGzpQH1QCgFAKAUAoBQCgFAKAUAoBQCgFAKAUAoBQCgFAKAUAoBQCgFAKA8oD/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
        <p:nvSpPr>
          <p:cNvPr id="76804" name="AutoShape 12" descr="data:image/jpeg;base64,/9j/4AAQSkZJRgABAQAAAQABAAD/2wCEAAkGBxQSEhUUEhQUFRUXFxgYGBgYGBUYHhwaGhwXHBwdGBgZHyggHx4pHhoYITEhJSorLi4uFx8zODMsNygtLisBCgoKDg0OGxAQGzcmICQyNDAyNC8sLCwvNC0vLCwsLCw0LDQsLCwvNCwsLCwsLCw0LCwsLCwsLCwsLCwsLCwsLP/AABEIANMA7wMBEQACEQEDEQH/xAAcAAEAAgMBAQEAAAAAAAAAAAAABQYDBAcBAgj/xABEEAABAwIEAwUECAIIBgMAAAABAgMRAAQFEiExBkFhEyJRcYEHMpGhFCNCUmJyscGS0RUzQ4KisvDxFiRTY5PCc+Hi/8QAGgEBAAMBAQEAAAAAAAAAAAAAAAIDBAUBBv/EADgRAAICAQIDBAkEAgEEAwAAAAABAgMRBCESMUETUXHwBSIyYYGRobHRFCMzwVLh8RUkQoJEYnL/2gAMAwEAAhEDEQA/AO40AoBQCgFAKAUAoBQCgFAKAUAoBQCgFAKAUAoBQCgFAKAUAoBQCgFAKAUAoBQCgFAKAUAoBQCgFAKAUAoBQCgFAKAUB5NAe0AoBQCgFAKAUAoBQCgFAKAUAoBQCgFAKAUB5NAfD9wlAlakpHiogD4mvG0uZ45JbsruI8asNqyNpduFRMMpzjyzbf71RLUwTwt/AzT1cIvEcvw3ItrjO6UsIOHvJzzl7wCtNdQtIAHU1WtRY3jgZStXY3js2Sn9MX593D4/M+0P0qztLf8AD6l3a3f4fVGF3FMTyqy2TQVpl+uSoRzkSJ6RXjndj2fqeOzUY2gvmbCOIbhIHa4fcA8+zU04PSFA/KpK2fWD+hJXTS9aD+GGBxrbJID3bME6DtmnEbdYI+dP1EFz28UP1Va9rK8UyRtMQbeTNs8yskgmFZxGk6Aykx8+VTUlL2WWxmpL1GiSmrCwgMJdU7e3S5cyNhDSQScpVqpRSmYnbXeqYNuyT7tjPBuVsn0WxYKuNAoBQCgFAKAUAoBQCgFAKAUAoBQCgFAeExqaArWIcTNOEs2/a3DnMMaAfme2SOoM6VnlfFvhju/d+TLPUQk+GGW/d+TVxThm4vFpceuCwEiA2yVGNzJUSJV+KOQ0qE6Z2PMpY8CuzT2WyUpSx7kZf+HrFhQU+ouunYvuKcWrnojnzOgqXY1Rfrbv37kv09MHmW797yzYxHiC3tGG3m0BTTiggKaCAkaGM20DQjprXsrYVxUktn3E5311QUktn3Grh/GJXcot3rdTXajM0vMFBQgkHYbwflUY6jM1CSxnkQhqs2KEo4zyNR7H7y4uX2rINAMb9qk95QJBAM6yRvpHrUXbZObjDp3kHdbOyUa8bd5sMcWqcsXniOxeZgOJKSoAkiCEmDChMeHpUle3W5cmiUdS5VOXJrmT/D9/9Itmnj9tINX1y4oKRppnxwUu82Ly7abBLikJASV94jZO5g+E/OvZSiuZKUor2ik4bitjfrdU5bNoS2gudoSAsJBiSUAKTzOivDxrJCyu1ttfEw12VXNtx5depo4zxL9GDJsLoupczSh5faJSBG5X9YkydirltUbLuDHZyznv85IW6js8OqWc9/nJL8C3KmLUKeQ4oOrW4XgCsKzGAVpHfToByjqKs07cYb9epdpW41+sue+S5W76VpCkKCknYpIIPkRWpNPdGxNNZRkr09FAKAUAoBQCgFAKAUAoBQCgFAeTQEVjGOoYIbAU68r3GUaqPU8kp/EaqstUdub7imy+MHjm+5EcnCLi5VN8pPZEf1DZhA12cV7yz5QBBqvs5zf7nLuRV2Vlj/de3cuXx7yXdcZtWphDbY391I8yTH8zVrca49yLm4VR7kVW941IcQ8ypDtrEOJAKVtkkd5YMqjRUEAAkxvBrNLU7qUd4mOWs3U47x696Md/wrbXFuu4siVLcOeSpZSoTJQUSNuSTzABryVEJxc6+onpq7IOdXN+PywbeD3reJ2LjBypcSnIoFIEKHuLCNgJEx0IqdclfW49SdU46mlw6+dyncO2T/ZrfYLv0q1V2ZSv6xPZ7FKBlJBEKBSkzB03islUZYco+1H7GGiE+FzjnijtvvsWFFpdt3Av7Zie2TD1uqG1BXMgmJBIzAnXU+mjhsUu0gufNGpQtjPtoR581yPLPhe5NtfqWiHrqMrZWlREKKtVbc4A5ACkaJ8E2+bEdPZ2djfOXQm+B2rtplDL7CG0NgpCu0ClK1nRKQQBrzPLardOrFFRksY95fpVbGCjNYx7yhe1W9Lt72aZIabSmB4qhR/VI9Kxa2TlZhdDnekJuVvCuhFYZcpZaft4Up14tI+rEnKkqUpOuxOiSI8dKrhJRTh1ZVXJQjKHV45GDB8KQ4sLfcDLGY5jKSoRHdCTGuvgfLlUa603mTwiNVSk8yeEd6w+2S20hCJypSlIneAI1612opJJI+hhFRikj6btkJUpSUgFXvEaSfExueu9epJbnqik8ozV6eigFAKAUAoBQCgFAKAUAoBQHw9OU5YzRpMxPWK8fuPHnGxUrq6V26mbM9pdKA7d9WqWU+AGwO8NjzMmTWWUnxcMN5dX3ee4xSm+Nwr3l1fd56L5k3geBt2wMStxerjqzK1nqfDwA0q6upQ8e80VUxr5c3zfUr/GvEr7D7NsxkQp0A9q5qBmUUgDlpEkmdxWfUXyjNQj16sy6vUzhONcNs9WaWK4pe2qIxBpq5t191SmxEA/e2HoQPOozstrX7qyvcQstuqX7yUovu8+e8rmLWSEFD4K3rNwZUuJJDrUz3So+EkZVaEaaHWs9kUsS5xfXqjLbBRxPnB9eqLNwbw1dWjwU08hdo4AohQUkmRp3D7q9tZ8606eidctn6rNel01lUsxeYssqMGtbZ5y7gNrXOZRWUp1idJy6kT51o7OuEnPka+yqrk7OTNRXFzBlNsldwoTo0nSfMx8RNR/UQfsb+BD9VB7Q38DXGI4ov3LRpscu0cHzCZqKne+UcfEj2mplyil4sytnFuYw8f+c/vXv/ce76hfqv8A6/U9+kYqndmzc6IcdSf8Qr3N65pfUkpalc0vmzjuMYg45cuve6tS1E5TMSYACuggSPCuROcnNyOFbZJ2OXU+UZRnLQKSmFBa1QoQY7oBCQTrMztp19WN+E92WeHp38zPgTaX7lsPKUVOOASVHUyIkBJUZ25DqIr2pKU1xEqUp2LifNn6Erun0h5QHtAa1444mFNpCwPeTMEj8JOk9Dv4iottciMm1uhY3yHQSgzBhQIIUlXgpJ1B6GkZJ8hGalyNmpEhQCgFAKAUAoBQCgFAV7H8QcW4LS1MOqEuODZls8/znkPWs9s232cOfV9yMt1kpS7Kvn1fcvz3EnhGFt2zYbaTAGpJ1KjzUo8yatrrjBYRdVVGuPDErvHuIuMlo/STbtE/YRnWtU6zOgSBr1kiKz6qbhh8WEZdZZKGHxYXuWWb+KYLb4jbpBX2kCUPJKcwPM6CNeaY+ECpzqhdDd595ZZTXqILLz3MryLS+Sy5asrYukCW1lxwFSRtlywCk/mK+UVQo2qLhFqXnz3mZQvUXXFqS5bvz/ZO8H4B9Ctyh1SSSsuETKUaDQE7xl3NX6ensoYZp0tHY14fifN3jNw+ctghJSZm4X7g/KN1ee3Q15K2ctq18eh5K6ye1K+L5GW04WQoTdrVdOHUleiR0QgaBPTnXsaE/beWex0ye9j4n7/wTtvbobSEoSlKRsEgAfAVeklsjSopLCMtenooDWxK47Npxf3EKV/CCf2qM3iLZGcuGLfcfnNC0hEZVZ597NoB0SBM9ZiOVfP5WPefLJrHvPq5fCt8yiB7yj5aRsANYA8fSvZSyeykmS3Arc31vt/WA69AVaD03q3TL91F+jWbondyyc4VmMBJGXSCSQZPUR8zXbxvk+ixvnJkVtpXp6VDhRrFEXK03ikrZgwvue9yyBMEDoRWWlXKbU+Ri061Cm1Zui41qNpFYphyirtmCEvpEa+64kfYc6eCt0k6aSDXKLzxR5lU4PPFHn9/c/OxnwjE03CCoApUk5VoV7yFjdKh++xBBFewmpIlCamsm9UyYoBQCgFAKAUAoCI4mxn6K1mSM7qyENI+8s7eg3NU3W9nHPXoUai7so5XN7LxHDeEG3a76s7zhzvL+8s/+o2A/nXtNfBHfm+Y09XZx33b3fibaMUaLxYDie1SASidYOvrp+o8akrIuXDncmrYOfBncyX9i28gtupC0HcH9uYPUV7KCksSPZwjNcMllFOd9nSUEm1un2J3AJI/wlJ+JNY3okvYk0YH6OS/jm4+fgS3DfDLVglxedS1qEuOLgaCSfIczJNXU0RpTefiaNPpoUJvOX1bNBrPibmY5kWKD3U6g3ChzV/2x4c/8taze9/Z+/8AoqWdTLL2gvr/AKLg2gJACQABsBoB5VsSwbksbI+qHooBQCgIXjRzLY3J/wC0sfxCP3qnUPFcvAo1TxTLwPz/AFwD5g8igJ3gu47K7bcCFuFGdQSgSo9xWgHrWjTSxYng06SXDapYzg70hWZIMESAYI1EjmPGu5zR9JzRHM4mpDiWbgBKlf1biZyOeIE6pX+EkyNidYgptPhkVKxqXDP4dz89xK1YXCgFARGJ2BSv6SwPrQAFomA6gfZPLONSlXI6bE1VKOHxR5/cpnBp8cef389CQs7pLqErQZSoSOXoRyIOhHIirIyTWUWRkpLKM9ekhQCgFAKAUAoCoYQn6bfOXKtWbclpgcir7a/5HqPCsdf7trm+S2X9swVfvXOx8o7L+2We/uC22tYSpZSCQlIkqPID1rVJ8KbNs5cMW0snKcYwy7uV9qmwcZeJBK0LIk+JSrY9QRXJsrssfEoYficO6q618arxLvyTVlxHiVslKbq0U6Pv6gx+JSAoaeMTV8b761iccmiGp1NaSshn3/8AGS38P44m7QpaErSEqyyoQCQATl5wJjUCtlVqsWUdCi9XLKRFcQO/S7hNigns0gOXJH3dMrc+KjBPT1qq19pPsly5v8FFz7WzsVy5y/HxLO02EgJSAAAAANAANgK0pY5GxJJYR916eigFAKAUBXPaET/R78eA/wAwms+r/iZl1v8ABI4TFcI+bFATPBlwpF9blKQolwJgmNFaHWRrB/3q/TNqxYNGkk1dHB+gK7x9MamJ2CH21NubK5jQgjUKSeSgYIPSozipLDITgpx4WaWA3Tnet7ggvNgHONA62dEuAcjpChyI8CKhXJ+zLmvr7yFMpexPmvqu/wDJvYhftsIzuqCU7SeZ8B4mpykorLLJzjBZkUm69q1uCQ2y6vqcqZ+ZNY3rodEYJekq1yTNq09ptotzIrOgTo4RKfX7Q+FTjra28E4+kKnLDJsKDDwUkyxcEagyEun3VD8Lg0/ME81mrvZlno/v/s0exLPR/f8A39/Em6tLhQCgFAKAUBC8X4iWLRxSffIyIjfMvuiPKZ9Ko1E3CttczPqrHXU2ufJeLNnh/DBbW7TI+wkSfFR1UfUk1Omvs4KJOirsq1DuKt7SuJHbYtN268i1StRhJ7uyRCgdzm/hrHrdRKvCi9zB6R1U6uGMHhmfDPaHaqCEK7bPABKkJEmNScqoHjU4a6t4TzknV6RqlhPOfAlkcX2h17WASQFFCwFEb5VRCvSauWpq7zQtZS+v3Ja6uEttrWdEpSpR8gJNWyaimy+UlGLb6Ff4BtD2Crhz+tuVl1R/DJyDyiSPzVn0sfV43zluZdFB8Dslzlv+Cz1qNhp3+JIZSSrMogSUoSVqjxyp1jfXbSoTmorLITsUFl/k+MKxlm5EsuJXG42UPzJOo9RXkLYz9lnld0LFmLN+rCwUB4KAgOPkzYP9Ez8xWfVfxSMut/gkcGrhHzQoCx+zxUYgyYn34HXIutOk/lXnoa9C8Xrz0O0YGFfR2c4UFdk3mCpJCsokGeczXZrzwLPcfQVZ4I57jeqZYRWPW6oS+2JcZJUAN1IP9Yj1AkfiSmq7E/aXNeWim2L9tc19uq89Ste0lCbixRcNjtEJKXNyBlVAzQNZEx0zHwrPqvWq4luZdbidKmt1zIHhjiLDmrZIuGgXApZKA2VgSdCjOSB3YG8mNaopupjD1luZ6NRp41+ut/DJpcXcSWFyyUs2y0OCChzI2jzBymSCJ+VQvvqnHCW5XqdRRZHEY7/AnPZjiSbm2dsnpISDl/IrcA8ik6jzHhV2knxwdcjRoLO0rdUvKLjwzfKcbU26ZeYWWnD94j3Vx+JJB8ya11SbWHzWxupm2sPmtmTFWlwoBQCgFAVjHEdvf2rJ1S0FXCx1HdR/imslq47ox7t/wYrl2l8Id3rfgs1azaUfH/6PF4Li4ecDjZAyFKik5eQGSSJM6GJmsF3YK3jm9157jmX/AKdXdpZJ5XTp9j7f4owlXvBtXmwT/wCtevU6Z8/sevWaN8/t/ox2N9hD7rbbbSSsqGSG1pAI16DlNeQnppySit/A8hZo7JKMVv02JnjtxQs3Ep95woaH99QSflNX6pvs2l12+Zp1jfYtLrt8yZtm0tISgbISEgc4SI2HlVyxFYNEUorHcVe99oNshwtjOSAe8oKQkKEwlcjONRBOUxPnGWWtrT4TFP0jVGXD/r/f0KPxHj6biHA12NyFJHbNvEpy6xEbftr5VhuuU98Yl3pnN1GoVnrYxLvTMFvxUSf+YbDi0g5X0HsnRGxzgd8dFDWox1P+Sy+/kyEdY37ay+9bM3GOP71IzHvAbEpEH82mvLYp3qxa23mWr0hclllq4f8AaOy7Cbgdgv70yg+u6fXTrWqrXQltLb7G2j0lCe09n9C7NOBQBSQQdiDIrannkdFNPdERxkmbG5/+JZ+An9qq1H8UvAp1S/Zl4HAa+fPljyvT0n+AnMuIW5/GR8UqH71o0rxdE1aJ4vid5SkAAAQBoAK7p9Ke0ANAVLhVkKbu7F2CGnVpj/tPStP6qrLSsqVb6P6Mx6dZU6pdH9GVbDcKwv6X9DU1dF0LUjMtScpKQTuhQOoGmnMVmhXRx9m08mOFWm7Tsmnn3ljbscIaf+jdm0HpCcq0LVqoAiFKBGxHOtCjp1LgxualHSxn2eFkk77GLGwWEOZGVKTmGVowRJG6E9NqslZXU8Pb4F07aaXh7fA13vqcRadRq1dt9msjbtEDM2o+aZTXj9W1NcpeURfqXKS5S+65ForQahQCgFAKArmFJKsRu1KGiW2UIP4TmJ/xA/CsteXfNv3GOrL1E2+iSXnxLEa1Gwh7jhe0WtS1sIUpRJUTJkn1qh6epvLiZ5aWmTy47mB3h/D0e8zbp/NlH6moumhc0iD0+mjziin2S2hi6E26UFtK9ChLeUAtbApTPvZtSrpGlY4uP6lKC2+Hd56nPg4frEoLb3Y7vPUu3Flp2jAMx2TjbvmEKBI+E/Ct98cx8Hn5HT1MOKGe5p/I1eIuDWbtRclTTp/tEc40GZOx+R61C7SwseeTK79FC18XJ96OccQcE3bBK4LyPvolR/vJPeHzHWuZdpLYb8zj6jQ3V780VsADQpM8tY5HlEnWD6day8uZj5c0fCBrXiPFzM+aQQVkARA3ETtykiZ28annPUszlYye3Nw4pKUKMJRolIgAE7nzPMmvZSk1h9BOcmknyRJYTxHcWSoadSpPNJlST8Y+VWV32VP1WXVamyl+q8/Ytd57QG7m0eacSWnVNqAjvJUY2B3E9RHWtktbGytxaw8G+XpCNlUoyWHj4HNa5hxzw16eklw07ku7dXg83/mAqyh4si/eXad4ti/efoavoT6kUAoCr2pyYu8kf2lq24fNCygfI1mTxe13oyReNS13rP1KHxiv6JjAe5ZmndN4gBUeeVXxrDe+z1HF4M5uqfZarj8GanF2PMvXrd1b5u72ZIIynM2onbnIy8+RqN90ZWKcSOpvhO1WQ930LJxitnEkNv2rrR7Aq7QOyjunKTopPeiCTHidzArTfw3JSg+Xea9Tw6hKdb5d5ZLO4F3h6FtqLOUSktknL2ZIA1glJA2MaKrRF9pVlbGqMu0pUlt4e4sNo6VJCikpJGqTEg8wSCQfTSr4vKyaIvKyZq9JCgFAKAjbVMXT/VDP6u1VH+R/D+ymP8kvBf2SRq0uKU/wlcrUsm6yhSlH+0cISo+6kKISBEcp61helsefW+7ObLR2yb9fn4si7zgSzt057q6WB491M/lTCiT5TVMtFVBZnIon6PorXFZPz9TTwa/tRdNpsrZwgKQFLOdaiAdVZQYSOZUT0y1CqdfaJVx7u/z55FdNlPapUxfTv8/H6HUX2gtKknZQIPkRFdZrKwdxrKwzDhqyWk5veAyq/MnQ/MGow9lZI1t8KybUVMmQWN8LW9zqpORzX6xuEq8NTz9aos08LOfPvRmu0tdu7WH3rmc8xT2dPtK7ikra178KlIGveQkFX8IV6VzbNDOL2exyLfRtkXs8rz0/GSnuJEkCd+e9Ymc9pZwfMUB4o7aefXegPmgPKA8r09MluohaSkEkKBEbyDpFI5T2PYNqSaP0i2vMARsQD8a+lW59anlH1Q9FAVNC5xtXSyg/+UH96y//ACf/AF/sxZ/7v/1/srftNfbReNKet+1bLQBJLiJ7y9ErSYkbxr71Z9Y4qxcUcrBl18oxtTlHKwbGBYJhV6gpZLiFGCporIVInkqZGp1BI1qVVensWI/InTTpbliPyySTvs2tzs6+O9m95Bg+IlP+oFWPRw72XPQVvqyy4JhKLZvs0SZUVEncqMSTyk9IFaa61BYRqqrVawiQqZYe0AoBQCgNLLFxP3mv8iv/AN1X/wCfw8/cqxizxX2f+zdqwtKDxjxfcNOOMW7eXJlzOnve+ARlG069djppXN1OqsjJwguXXxOTrNbbCThWuXXxK9hVgm4JcfD1y9oVBSwhtIOb33QVeHu6b7cqz11qfrSzJ/T57/IyVVKz1p5k/Hb57/I+eGL2+tA4li1cWFkGVNOkCJEiAN5G/gK8ondVlRjnPuZ5pp6ilNQg3n3M6thb61stqcSULKQVJIiFRqIPWuxW24pvmd+qTlBOSwzIlZCyk7ESk/Ij00Pr0r3O+D3OJYM9SJHkUB7QEDjPCts+lX1aUKVqVoABOuY5vEE6mqLNNXNPYzW6Sqae2PA5fxDwZcW0qCS40PtpB0H4k7jz1HWuVdpZ1780cS/RWVb80VlQrKYzwigFDw2WLJS0qUBCUzKiQBMTEndR5Aampxg2slkYOSz0Rms0hXdBDc651TPu6p0M5ZBjKCTI6CpR32WxOG+y2953ThxZNqzJkhtKT5pGUz4GQZHI6V3an6iPpaH+3HPcbyn0hQQVJCiCQmRJAiSBuQJHxqeVnBZxLODJXp6U3hNQfvr65GqQpLCD0QBm9NEn1rJR61s5/Aw6b17rLPgSmI47YqK2H3WZBhaHNp/vCPhVkrat4yaLp3UtuE2viU+94XZzF3C7xpCyCMnapOh3CFglSfX4iskqI54qZb+JglpoZ4tPNJ+JnwbjS5Ze7G/bCUhJOfUEBCZJEZg5ty+NSr1M4y4bF5/snVrLIz4bV5+uS84Ti7NyjOw4laecbg+CknUHzrbCyM1mLOhXbCxZi8mhwjiCnkPFZlSLh1B8knSByEQI6TzqFE3JPPeyvTzc089G0TtXGgUAoBQGu8330K8Mw9FD+aU1FrdMg1umbFSJmvcltALi8iYGq1ZRA6qNRlwr1mQlwx9aRT8Z9ojDcpt0l5W06pRPnur0EHxrDbr4R2huznXelK47VrL+hD/QcUvpW659Ha37xLQj8g73qr41Twam7eTwvkZ+z1mo9aT4V8vp+TY9mmMPF9y2W4XUBKlJVJVBSoDuk65TPyHjUtDbJzcG8kvRt83Y65PKLtjWdTagyU9siFpTprEwCOUwRW+3Lj6vNHUu4nF8HNbmbCr8PthY0ncc0nmCORqVc1OOSVVisjxI26mWCgBFAeLGhnbnz+VeHjKLxVwOwWMzADKkJmTIBAH2p2PX41hv0cHDMdjm6nQVuGYbNHNcWwl62XlebUg8idj5HY1yrK51vEkcW2mdTxJGhUCokWysoCcxKQooQAZGYmTl018xrqKuXFjHwNC4sYztyLNhnAdxcJBUewSmAnOFZjOqlZZlOuw8tt61Q0c5rfY216Cyxb7YOl8O4SLRhDAWVhE6kAbkk6DlJNdOmvs4KKOvRUqoKCfI2XrBtTqHVJ+sbCgkydAqJ02O3OpOCclLqibhFyUuqIvjTFzbWyijV1z6toDcrVpp5b/CqtRZwQ25vZFOqt7Ovbm9l4nvDuHIsLNKVqSnKCtxRIAzHeT00A8hSmCprw/ie0VxoqSfxOb4pZYfcXDi/wCkClTi1K1YcyiTtm00G0nwrnThTObfHz9xybIaeybfac/cb7HsxDjedq7bcmMqgnukc5IUelTWgysqRZH0apRzGeTE57L7kABLrBgkyVODw2GUxR6Czo0eP0bZjZr6lq4C4Xds230vlMuEaoUrYBQ3gEHU1q01Eq01LqbdHppVRkpde4+/Z23CLo/eunT+nP8A1vXulW0vFnuiWFP/APTLdWo2igFAKAw3iiEEjdPejxjWPXaoy2WSM20soyoUCARqDtUiSInibA0XjPZrOWFBQUBJBG/yJHrVN9Ktjwsz6nTxvhwyKMcdsLDSza7d0adqraeiiJ/hAHWud29FG1ay+85X6nTabalcT7/P9GNeH4hiAK7lfYMDU5+4kDxCNz5q+NeOGov3m8R+X0IuvValcVj4Y+/b6fk2sHx6xsJbtkO3LitFLSkd6OSZ1joB6mp1XU0erBNstp1Gn0/qVpyfeY+D3E3GJuPNJcSmMxzuSQCmFAjUqlURrAA8o80zVmoco/c80bVuqc4p49789S64ky40sPMJzDZ1sfaHJQ/ENfj8d804vij8Tp2RlB8cPiiRs7tLqcyT5g6EHwI5GrYyUllF0ZqSyjYqRIUAoD5WNDGhowRgw0PW/Y3ZQ+rZZCcuu4IEykwRqKq7Pihwz3Key44cFm5UWvZe32pKnllqe6kABUeClHT4Csa9Hx4st7HPXoqHHlvYuWF4Hb24+paQkxGaBmPmrc1thVCHso6NdFdfsokasLRQGtf3yGUKcdUEoSJJP+t+lRnNRWWQnOMI8UuRVsAt131x9OeSUtIlNq2fDm4R4nl/9A1lqTtn2suXT8mOmLun20uS9lf2RPtiu1hLDQJCFFaldSnKB8Mx+Iqn0hJpRiZ/Ss2lGPRkNwtwD9Ltg+XshUVBICc3umO9qOY2qmjR9pDiyUabQdrXx8WDWvbW/wAKdLuYkKOrgJUhZn7YPPzg7wa8lG7Ty4v+CM46jSy4u/r0+J0bg/ixu+QRGR5IlaOn3knmn9PhPR0+ojavedXS6qN695OYhdpZaW6r3UJUo+SQTV0pKMW30NM5KEXJ9CuezJuLFKzu444s+qo/as+j/iz3mXQfwp9+WWutRsFAKAUB4RQEfhlyjM4wndkpTGvukAp330gTVVcllwXQpqlHLgv/AB8okatLiGs+HbW3Ut5LaQolSypWuWZJyz7o8qojp64NySM0NNTW3NLfmUjEzd4s9lbSpu1BEFQKUxyWqdVE8gNpHjNc+ztdVLEdo+dzlW9vrJ4jtDzv7yfVZWWFMKUoBa1JKe9BU54pA5J8eXjNaeCnSwy+f3NnZ0aOvL5v5shPZVhqy67ckZUZShPgSVAmOgygevSs/o+t8Ts6Gb0VU3OVuMLl58DpldY7ZC4lhKu84wSHdwM0A+KZgxPUETuCKonW/ajzM9lT3lDma+G8UNk9ncHsXhulYKPXXSOoJHXlUYamPKez9+xCvVxzwz2fv28/YsKVSJG1aTWe0ANAeAUB7QCgFAQuP8SsWghxUuH3W095ZnbTl5mqbb4V8+fcZ7tTXV7T37upBNYLcX7ocvTktxCkW4kE+HaDcdZ1PgKoVU7ZcVns935MyosvlxW7R6L8kvxFxXb2ICV95cd1tESBynkkefpVt2ohVs+Zffq66Nnz7kVrEMUtsZa7FEtXKZU0HI7xA1AUNCCOW+kxpWaVleqjwrZ9DHO2rWR4FtLpkruBcTO4a8ppTa+zlOdpZ7wVAClJMRrvGxEa86z16iVEuFrbuMtOqlppuDW3cdHt+JbK6ZVLreQiFpdIRE8lBX7TtXRV9Vkee3vOtHU02w5rHvOdcNWot7wOhakJDuRtOy1hakpSFIOveQsK8hmMd3Nz6Y8FnF0zt58/nl6eHZ28WcLOF58Pz3ZvntKxDsbBwA95yGx/e1V/hCq3ayfDU/fsdLX2cFL9+xIcOWq2W0MFIDbbLYCpHeWc2ePADTzzdKsqi4pR6JFtMXBKGNkl8+pM1cXigFAKAUBV+JQu3fau25yyGnxyKFHuqI6E79RWS/Nc1avB+Bh1OarI3R5cn4dH8CzNqkAjmJrUtzanlZNfE7XtWXGwYzoUmfCQRNRsjxRce8jZDjg496OY4evFbdxbSUr7xJKlIK0z95KgDJjz2AjQVyYPVVycUvpk4Vb1tUnBL6ZXiT2FcJKdV2t3K1zqpwhRI5BDfupT+aT+FNaa9K5Pis3fv/HnwNlWic3x27v3/jkvOyLw2gJAA0A0Fb0sHTSxsfVenooDTxLDGrhOV5tKxykbdQdweoqE64zWJLJXZVCxYmslbVwxcWxmwuSE/wDSelSfQ8vh61l/T2V71S+DMf6SyreiXwe6PpviS7a0urFw/jY+sB65eXqa9Wotj7cPluerVXQ2srfw3M6OPbKYWtbauaVtuAjzgGvf1tXJvHwJL0hRybx4pm0njCyO1w36kj9RVn6qr/IsWso/yRn/AOJbTSLhkk8krSo/BMmpdvX/AJIl+pq/yXzNd/iQGQww86qYEpLST1CnIkeQNQd/+Kb+n3IPU/4Rb+n3NE2+I3Oi1os2/Bs53CPzbDzEGoYvs5+qvmyvh1NvN8K927JLBeGLe2OZCczh3dWcyyTuZO3pFWV6eFe659/Uup0tdW6W/e+Zo8Z4y/bNKW0ySkFILsgwFDUhO+h0k6a1DUWzrjlIr1d9lUW4x+JzXBsD+mXQSt+EuSrOrVSjzSJ+35+B8IrmV09rZu+ZxqqO2t3ls+vnqfXGfDv9HvN9m4SlQzIJgLSUkbx1gg/ypqaOwkuFnur036ea4X+TolvhjOK2TLlwj6wo99OigQSDB8JBMGRrXSUI6itOS3OvGuGqpjKa3IO19m4aU5n+vQU9wZi2QddVDYnkDManSqI6FRbzv9DNH0aot53XTobnDfBzwuEv3ahDc9k2FFcHkVKgSR47kgHlFWVaaXHxz6ckWUaSfaKdj5ckY+LLT+kb9u0CiltlBW6oawVRAjaYyx+Y15fHtrVX0XM81MP1F6qzst2X1lsJSEjYAAeQ0rclhYOklhYPuvT0UAoBQCgMdywlxKkKEpUCCOhryUVJYZGUVJNMi8MWWVC3cM/9JR5j7vmP9RpVNb4HwP4FNTcH2cvgS81eaD2gFAKA8UoASdBzNAaVjjDDyilp5txQ1ISoEx4+XWq4Wwm8ReSqF9c3iMkzeqwtFAKA0bu2YUZcS0SdJUESeknXl8qrlGD5pFU4Vv2kjxvCWE7NIHpRVwXJBUwXJGYONt5UyhGbRIkCfLxqWYxJZjHbkbFSJmljF+lhpS1GIBgkSAYJGbwBOmpGpA51XZNQjlldtihFtnGLrGL69JGZ5z8DSVQB1SgfrXElbda+r8D5uV+ovfV+H+je4Q4nXbudjcErYWci0rk5J0nvbDxHnVmm1DhLgnyZdpNXKuXBZ7L236GTirAlYe6Ft5jbrVKTJlChqBPJQiQeYHSpX0uiWV7LJamh6aeY+y/p56HotHbhwPAi8uFpKkJJTlbQmIKhIBVr/VjTWTvFe8MpviXrP7ee494J2S4168ny7kvPT5mLDuKbyzcCXlKIO7awDEqIJI94HRRgETpUYai2qWJEa9XdTJKb+DOi8O8X2933Qezc3yKKZM7ZSDBPTceFdKnUws2XM69Gsrt2Wz7jY4nxJNuypxyQlGVSYIGdYJKUeMSBPQ+dSumoRyyWosVcHJ9Pv3GlwJha22VPPav3Cu0XO4BnKn4GY5THKoaatxjxS5vcr0dTjHjl7Ut2WetJsFAKAUAoBQCgI/GsP7ZuAcq0nMg7ajxI1j9NDuBVdsONFV1fHHC5kTYXZedQ282orRqqSBlU3qlYT4nMUqg806FKkmqIT45KMluv66/n8MzwnxzUZrdf1yf9P4dGizVrNooDDdJWR9WoJM7kTp5SKjJPoRkpNeqyK4wsXX7N1tn3yBpMZgCCRPUA1TqYSnU4x5mfWVzsplGHMofAXDdym7Q642tpDeaSoFMykiADvv5aVzdHp7FapNYSOT6P0lsblKSwkdXrtH0AoCE4p4iRZN5lArWZyoHOIEqPJMka9az6i9UxyzNqtTGiOXuzjOLYq7cOdq6qVfZgQBr9kedcKy2c5cUj5m2+ds+KTO244z29o6nbOyqN9CUyNutfQWrjra70fUXR7SmS70cWtmy6+22wTMhCC4eeusahInYaxpua4MVxTSh9T5qK47FGt+5ZLZfu3Nkllm7UFsd0KSFe8lIjKFQDoTmI8AkSda3SdlKUbN0dGbtoUYWvMSfubs4jh1x2JIKVLSADqoIMpB8cyMvqa0Sl29EuHzg1yn+p08uD3/T8oo3AGPptLg9oYacTCzBMESUmBr4j+9XP0d6qnvyZytBqVTZ63JmhxdiLdxduOtAhCo30kgAFUcpiq9TZGdjlEq1dsbLXKHI6/hdoLmwaRcJzBbKMwO/ujXodjPjXahFTpSn1R9DXBWURU+qRzDEbB7CrgEKlOaWzzUBzjYETBHPyrlzhLTT9xxbK56Sznt0L7aKtMXYlaQXEiFRotBPgd4O/MfCt8ey1Ud+Z1IunWQ3W/wBUR2A4Fb2D6yoLdUhlTxcKdG0TCUpAmXCAvXwSYiTVdVMKZvq0s+CKqNPXp5tvdpZz3L8mPDn1YvcpWtGW0tzmyzOdw7BXLQbjlt9qkJPUzy16q+55XJ6uxNrEY/VnQq6B1RQCgFAKAUAoBQCgNO+sEuQfdWNUrG4P7jUiOpqEoKW/UrnWpb9SJvOJhakJukqSNu0SMw6abwddR4VTPUKvawzz1Sp2t+ZOWlyh1CVtqCkqEgjYir4yUllGqMlJcUXsZqkSFAKAUAoDkPF1wu+vMltnX/ZhI0ByGSfCJJMmuJqZO63EN+nyPndZKWou4a9+nyPONsOTbKt20DvBlKc07mVSY5azr+LpXuqrVbilzxg91tSqcIx54xk6ZgD3aWrKjrLaQeukGurU+KtP3HbofFVF+45R2QslT3syVgzoCrs16z4JJGgT6nkOQkqXnzszgpKh57v6fn+zJxbxOLvKMhSEg6GDOYabaCN/3r3U6lWHur1atwseWW72TW6k2q1EQFukp6gBIJ+II9K2ejotVtvvOh6Ki1U2+rKNx1hH0a7WAIQv6xHkrceipHlFc/V1dnY+57nK11PZXPue5ZeA+ELZ9pFw4pTpkgtmAlKknZQGquR3gg7Vq0mlrnFTe5u0OiqsgrJb+46WBXVO0RnEWCt3jJacHVKuaVciP5cxVV1UbY8LKb6I3Q4ZEZwnwu1YIKlKCnVCFuHQAad1M7CY8z6AVafTRpWepTpdJHTrPXvKzjWIPYncqtbZR7AEBSwCE5ftFf3pVsNPd6k1ltnO+brhyMV1k9TY6q3t58o6BhGGt2zSWmxCUj1J5k9Sa6NcFCKijq1Vxriox5I3amWCgFAKAUAoBQCgFAeUBHY9gzd20W3B1SrmlXiP9a1VdTG2PDIp1FEbocMis2WJnDSGH0K7MnRwapg6kpO/LVG43B1is0bOwfBJbefODHC16Z8E1t3+fsXCzvW3k5mlpWnxSQf0rZGcZLMXk3wnGazF5RnqRMUB7QENxViibdhRKoUvuJjck75eUgSZOmlU32KEPEz6m1Vw3fPY5YnGOxdQu2lKEHup97OqIUpZMFUkmJ25AVx1dwSThy+5wVeq5J18l9X1z3m28pd12TtxCEoBygSJSVSComYEmBzVskcxY828Mp7efPj0LW3fwzs2x589/Q6DwTepdtEFAACSpECQNDpoSTtG5J6mujpZqdSwdbRWKdKa8Dm3HDeW7uAdDKVeYITp8a5eqWLJo4utWLZr4/YuPD3BVo4ww64FuFSEqMrMSQJHdjSeVbqdJXKEW9zpafQ0yrjKW+3eXRhlKEhKEhKUiAAIAA5ACtySSwjpJKKwise0LADdMBSMocaJIKiEjKfelR0A0B9KyayjtIZXNGHX6btq8rmvLK17Ncabbd+jAEByTnKplwDYJHdAgHXcwPKsuhtjGXZrr9zH6OvjGfZLr9zp9dY7ZoY1iaLZlbqyO6CQCQMxjRI6k1XZYq4uTKrrY1Qcn0KBhzV7ik9osot1HMsgQOiG/EbE9d658FdqNm8RfnBy61fqtpPEXz/COhYThTds2G2kwOZ3JPio8zXRhXGCxE6tdUa48MTcqZYe0AoBQCgFAKAUAoBQCgFAaeL2CX2VtKjvAgHwPI1CyCnFxZXbWrIOL6lDwzg++tjnZdbCkyMoUqFgnYyI+POudXpLq94vl9Tk1aHUVYcJLK+pOWXGGVZau2lsrH2oOU9f9prRHVetwzWDXDW4lwWRaf0LNbXKHBmQpKh4gg/pWqMlJZRtjJSWYszVIkc/4/w26ffb7NkqabGikkEkq37syNgNq5urrsnYsLZHJ11V1lkeGOyN7hbhNj6Mnt2wpZzAnvpImUkbg+Ph5CrKNLDs0pLcs0uir7FKa3+RGcXcM29shtbfdGciFrUQJG6ROYr0EDbmdBVWo08K0mu/r55lOr0tdSi49/V+d+42/ZYSGXUKBHfChIjRQ5fD51P0flQaZZ6Lyq3F95De0+yKX+0/6jYHqlQqjXwxLi71/Zl9J14nxd6/suXAdwFWTQ1lAyGfHf8AQit2klmpLuOnoZZoiu4sNaTWfDrYUClQkEEEeIO9eNZ2PGk1hkVa2NpYp7iW2QdMxIk+a1an1NVRhVSttiiFdNC2SRD4pxapwlrDk9u7sVgdxEzrJ0P6ee1UWaly9Wnd/Qz26xy9WhcT+iIq24MunbpDl6tLjQ7xBWT/AHQmABsJjTTnVS0lkrFKx5RQtDbO5SteV52OgtNpQkJSAlI0AAAA8gK6KSSwjrJJLCPua9PT2gFAeGgPaAUAoBQCgFAKAUAoBQCgNe9sW3k5XUJWPxAGOo8D1FRlCMliSyQnCM1iSyVe74IyQqzfcYUDIBJUnyncD41jlo8fxSwYJ+j8fwycfqfC8TxK2B7VhFwkDRTe523A+Pu0dmorzmOV7vP9B26qrPFHiXu8/wBEZc8WMvlPb/SLJ5J0UiSCPBQIEieRH71U9VCbXHmLKXrYWNceYNefOxZ2uL7Q/wBr4CVJUn9QPlWtamrvNy1lPebN9eWjjcuqYcQNdShYHWNdfKpSlVJethonOVM4+thr5mrg99aFxSWVArKROsSASdifEnlzqMJ1OWI8yFdlLniHMm1ISSJCT8DV+zNOEz5uLttsStaED8Sgn9a8lJR5s8lOMfaeCMuOJmE+4VPKOyWklZPqNPiaqlqILlv4blEtXWuW/huaOK3d+6j/AJZnsZG6yjNPLTUDzqFkrpL1FgrtnfOP7ax48yLw7gNSxN68twlUlAJKf4jrJ8RG9U16JtfuvJnq9HuS/eln3FzsLBthAQ0hKEjkkR6nxPU1uhCMFiKwdKFcYLEVhGzUiZ5QCKA9oBQCgFAKAUB4aA9oBQCgFAKAUAoBQCgFAYn7dKxC0pUPBQB/WvHFPmRlFS5ogbzgizcUVdnlJ5IOUeiYgelZp6OqTzgyT9H0SecEZc+zi3PuFSfGcyvhCh8wapfo+voUS9FVdDQHsxAcSe3zNyCoFEKI8AQeeutV/wDTVxe1sVf9ISknxbeBYWOCrZOyVR+d35d/StUdJWv+X+TbHQ1R5L6v8ki1gFskz2LZUPtKSFH4qk1aqK088JctPUnnhWSRSkDQaVaXH1QCgFAKAUAoBQCgFAKAUAoBQCgFAKAUAoBQCgFAKAUAoBQCgFAKAUAoBQCgFAKAUAoBQCgFAKA8mgPGzpQH1QCgFAKAUAoBQCgFAKAUAoBQCgFAKAUAoBQCgFAKAUAoBQCgFAKA8oD/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pic>
        <p:nvPicPr>
          <p:cNvPr id="76805" name="Picture 14" descr="http://www.hosting.com/cloud-computing-blog/wp-content/uploads/Quality.jpg"/>
          <p:cNvPicPr>
            <a:picLocks noChangeAspect="1" noChangeArrowheads="1"/>
          </p:cNvPicPr>
          <p:nvPr/>
        </p:nvPicPr>
        <p:blipFill>
          <a:blip r:embed="rId3" cstate="print"/>
          <a:srcRect/>
          <a:stretch>
            <a:fillRect/>
          </a:stretch>
        </p:blipFill>
        <p:spPr bwMode="auto">
          <a:xfrm>
            <a:off x="3266082" y="1083446"/>
            <a:ext cx="5666184" cy="472182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33378"/>
            <a:ext cx="1522984"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49" name="Title 1"/>
          <p:cNvSpPr>
            <a:spLocks noGrp="1"/>
          </p:cNvSpPr>
          <p:nvPr>
            <p:ph type="title"/>
          </p:nvPr>
        </p:nvSpPr>
        <p:spPr/>
        <p:txBody>
          <a:bodyPr/>
          <a:lstStyle/>
          <a:p>
            <a:r>
              <a:rPr lang="en-US" dirty="0" smtClean="0">
                <a:solidFill>
                  <a:schemeClr val="bg1"/>
                </a:solidFill>
              </a:rPr>
              <a:t>#19	</a:t>
            </a:r>
            <a:r>
              <a:rPr lang="en-US" dirty="0" smtClean="0"/>
              <a:t>Keep QA Firmly in the Process</a:t>
            </a:r>
            <a:endParaRPr lang="en-US" dirty="0"/>
          </a:p>
        </p:txBody>
      </p:sp>
      <p:sp>
        <p:nvSpPr>
          <p:cNvPr id="5" name="Content Placeholder 2"/>
          <p:cNvSpPr>
            <a:spLocks noGrp="1"/>
          </p:cNvSpPr>
          <p:nvPr>
            <p:ph idx="1"/>
          </p:nvPr>
        </p:nvSpPr>
        <p:spPr>
          <a:xfrm>
            <a:off x="533403" y="1124744"/>
            <a:ext cx="3762398" cy="5052219"/>
          </a:xfrm>
        </p:spPr>
        <p:txBody>
          <a:bodyPr>
            <a:normAutofit fontScale="92500" lnSpcReduction="10000"/>
          </a:bodyPr>
          <a:lstStyle/>
          <a:p>
            <a:r>
              <a:rPr lang="en-US" dirty="0" smtClean="0"/>
              <a:t>When new code comes into Test Environment</a:t>
            </a:r>
          </a:p>
          <a:p>
            <a:r>
              <a:rPr lang="en-US" dirty="0" smtClean="0"/>
              <a:t>When new code can be moved to a higher environment</a:t>
            </a:r>
          </a:p>
          <a:p>
            <a:r>
              <a:rPr lang="en-US" dirty="0" smtClean="0"/>
              <a:t>Perform the deployment to the Staging Environment</a:t>
            </a:r>
          </a:p>
          <a:p>
            <a:r>
              <a:rPr lang="en-US" dirty="0" smtClean="0"/>
              <a:t>Perform the deployment to Production Environment</a:t>
            </a:r>
          </a:p>
        </p:txBody>
      </p:sp>
      <p:pic>
        <p:nvPicPr>
          <p:cNvPr id="78850" name="Content Placeholder 3" descr="cid:1380037767.12690.8.camel@localhost"/>
          <p:cNvPicPr>
            <a:picLocks/>
          </p:cNvPicPr>
          <p:nvPr/>
        </p:nvPicPr>
        <p:blipFill>
          <a:blip r:embed="rId3" cstate="print"/>
          <a:srcRect/>
          <a:stretch>
            <a:fillRect/>
          </a:stretch>
        </p:blipFill>
        <p:spPr bwMode="auto">
          <a:xfrm>
            <a:off x="4295801" y="1484784"/>
            <a:ext cx="7370819" cy="396044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333378"/>
            <a:ext cx="1522984"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rPr>
              <a:t>#20 </a:t>
            </a:r>
            <a:r>
              <a:rPr lang="en-US" dirty="0" smtClean="0"/>
              <a:t>	Don’t Forget Operations</a:t>
            </a:r>
            <a:endParaRPr lang="en-US" dirty="0"/>
          </a:p>
        </p:txBody>
      </p:sp>
      <p:sp>
        <p:nvSpPr>
          <p:cNvPr id="3" name="Content Placeholder 2"/>
          <p:cNvSpPr>
            <a:spLocks noGrp="1"/>
          </p:cNvSpPr>
          <p:nvPr>
            <p:ph idx="1"/>
          </p:nvPr>
        </p:nvSpPr>
        <p:spPr>
          <a:xfrm>
            <a:off x="533402" y="1124744"/>
            <a:ext cx="3546373" cy="5052219"/>
          </a:xfrm>
        </p:spPr>
        <p:txBody>
          <a:bodyPr>
            <a:normAutofit/>
          </a:bodyPr>
          <a:lstStyle/>
          <a:p>
            <a:pPr marL="0" indent="0">
              <a:buNone/>
            </a:pPr>
            <a:r>
              <a:rPr lang="en-US" dirty="0" smtClean="0"/>
              <a:t>The System Engineering Team to controls when code can enter the Staging Environment</a:t>
            </a:r>
          </a:p>
          <a:p>
            <a:pPr marL="0" indent="0">
              <a:buNone/>
            </a:pPr>
            <a:r>
              <a:rPr lang="en-US" dirty="0" smtClean="0"/>
              <a:t>Application Engineering Team controls when code can enter the Production Environment</a:t>
            </a:r>
          </a:p>
          <a:p>
            <a:endParaRPr lang="en-US" dirty="0"/>
          </a:p>
        </p:txBody>
      </p:sp>
      <p:pic>
        <p:nvPicPr>
          <p:cNvPr id="6" name="Picture 3" descr="C:\Users\sstorm\AppData\Local\Microsoft\Windows\Temporary Internet Files\Content.Outlook\25A7YE6K\BAP_ENABLE_STG.jpg"/>
          <p:cNvPicPr>
            <a:picLocks noChangeAspect="1" noChangeArrowheads="1"/>
          </p:cNvPicPr>
          <p:nvPr/>
        </p:nvPicPr>
        <p:blipFill>
          <a:blip r:embed="rId3" cstate="print"/>
          <a:stretch>
            <a:fillRect/>
          </a:stretch>
        </p:blipFill>
        <p:spPr>
          <a:xfrm>
            <a:off x="4527994" y="979168"/>
            <a:ext cx="6396813" cy="2377824"/>
          </a:xfrm>
          <a:prstGeom prst="rect">
            <a:avLst/>
          </a:prstGeom>
        </p:spPr>
      </p:pic>
      <p:pic>
        <p:nvPicPr>
          <p:cNvPr id="7" name="Picture 4" descr="C:\Users\sstorm\AppData\Local\Microsoft\Windows\Temporary Internet Files\Content.Outlook\25A7YE6K\BAP_ENABLE_PRD.jpg"/>
          <p:cNvPicPr>
            <a:picLocks noChangeAspect="1" noChangeArrowheads="1"/>
          </p:cNvPicPr>
          <p:nvPr/>
        </p:nvPicPr>
        <p:blipFill>
          <a:blip r:embed="rId4" cstate="print"/>
          <a:srcRect/>
          <a:stretch>
            <a:fillRect/>
          </a:stretch>
        </p:blipFill>
        <p:spPr bwMode="auto">
          <a:xfrm>
            <a:off x="4506350" y="3717033"/>
            <a:ext cx="6460969" cy="2438512"/>
          </a:xfrm>
          <a:prstGeom prst="rect">
            <a:avLst/>
          </a:prstGeom>
          <a:noFill/>
          <a:ln w="9525">
            <a:noFill/>
            <a:miter lim="800000"/>
            <a:headEnd/>
            <a:tailEnd/>
          </a:ln>
        </p:spPr>
      </p:pic>
    </p:spTree>
    <p:extLst>
      <p:ext uri="{BB962C8B-B14F-4D97-AF65-F5344CB8AC3E}">
        <p14:creationId xmlns:p14="http://schemas.microsoft.com/office/powerpoint/2010/main" val="9840364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3378"/>
            <a:ext cx="1522984"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45" name="Title 1"/>
          <p:cNvSpPr>
            <a:spLocks noGrp="1"/>
          </p:cNvSpPr>
          <p:nvPr>
            <p:ph type="title"/>
          </p:nvPr>
        </p:nvSpPr>
        <p:spPr/>
        <p:txBody>
          <a:bodyPr/>
          <a:lstStyle/>
          <a:p>
            <a:r>
              <a:rPr lang="en-US" dirty="0" smtClean="0">
                <a:solidFill>
                  <a:schemeClr val="bg1"/>
                </a:solidFill>
              </a:rPr>
              <a:t>#21 </a:t>
            </a:r>
            <a:r>
              <a:rPr lang="en-US" dirty="0" smtClean="0"/>
              <a:t>	When All Else Fails – Email!</a:t>
            </a:r>
          </a:p>
        </p:txBody>
      </p:sp>
      <p:sp>
        <p:nvSpPr>
          <p:cNvPr id="3" name="Content Placeholder 2"/>
          <p:cNvSpPr>
            <a:spLocks noGrp="1"/>
          </p:cNvSpPr>
          <p:nvPr>
            <p:ph idx="1"/>
          </p:nvPr>
        </p:nvSpPr>
        <p:spPr/>
        <p:txBody>
          <a:bodyPr/>
          <a:lstStyle/>
          <a:p>
            <a:endParaRPr lang="en-US" dirty="0" smtClean="0"/>
          </a:p>
          <a:p>
            <a:pPr marL="0" indent="0">
              <a:buNone/>
            </a:pPr>
            <a:r>
              <a:rPr lang="en-US" sz="3200" dirty="0"/>
              <a:t>Email notifications keep parties informed </a:t>
            </a:r>
          </a:p>
          <a:p>
            <a:r>
              <a:rPr lang="en-US" dirty="0" smtClean="0"/>
              <a:t>Security</a:t>
            </a:r>
          </a:p>
          <a:p>
            <a:r>
              <a:rPr lang="en-US" dirty="0" smtClean="0"/>
              <a:t>Compliance</a:t>
            </a:r>
          </a:p>
          <a:p>
            <a:r>
              <a:rPr lang="en-US" dirty="0" smtClean="0"/>
              <a:t>Management</a:t>
            </a:r>
          </a:p>
          <a:p>
            <a:r>
              <a:rPr lang="en-US" dirty="0" smtClean="0"/>
              <a:t>Operations</a:t>
            </a:r>
          </a:p>
          <a:p>
            <a:r>
              <a:rPr lang="en-US" dirty="0" smtClean="0"/>
              <a:t>Product Owner</a:t>
            </a:r>
          </a:p>
          <a:p>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6" y="2348880"/>
            <a:ext cx="1509222" cy="152361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smtClean="0">
                <a:latin typeface="Arial" pitchFamily="-72" charset="0"/>
                <a:ea typeface="Arial" pitchFamily="-72" charset="0"/>
                <a:cs typeface="Arial" pitchFamily="-72" charset="0"/>
              </a:rPr>
              <a:t>Source Code Control is KEY</a:t>
            </a:r>
          </a:p>
        </p:txBody>
      </p:sp>
      <p:pic>
        <p:nvPicPr>
          <p:cNvPr id="84994" name="Picture 2" descr="http://www.xda-developers.com/wp-content/uploads/2013/12/687474703a2f2f636c2e6c792f31493233336a316c3258336333313143314331482f4769742d4c6f676f2d32436f6c6f722e706e67.png"/>
          <p:cNvPicPr>
            <a:picLocks noGrp="1" noChangeAspect="1" noChangeArrowheads="1"/>
          </p:cNvPicPr>
          <p:nvPr>
            <p:ph idx="4294967295"/>
          </p:nvPr>
        </p:nvPicPr>
        <p:blipFill>
          <a:blip r:embed="rId3" cstate="print"/>
          <a:stretch>
            <a:fillRect/>
          </a:stretch>
        </p:blipFill>
        <p:spPr bwMode="auto">
          <a:xfrm>
            <a:off x="5735960" y="3140968"/>
            <a:ext cx="3809204" cy="1596986"/>
          </a:xfrm>
          <a:noFill/>
          <a:ln>
            <a:miter lim="800000"/>
            <a:headEnd/>
            <a:tailEnd/>
          </a:ln>
        </p:spPr>
      </p:pic>
      <p:pic>
        <p:nvPicPr>
          <p:cNvPr id="84995" name="Picture 2"/>
          <p:cNvPicPr>
            <a:picLocks noChangeAspect="1"/>
          </p:cNvPicPr>
          <p:nvPr/>
        </p:nvPicPr>
        <p:blipFill>
          <a:blip r:embed="rId4" cstate="print"/>
          <a:srcRect/>
          <a:stretch>
            <a:fillRect/>
          </a:stretch>
        </p:blipFill>
        <p:spPr bwMode="auto">
          <a:xfrm>
            <a:off x="4367808" y="1916832"/>
            <a:ext cx="6996717" cy="956816"/>
          </a:xfrm>
          <a:prstGeom prst="rect">
            <a:avLst/>
          </a:prstGeom>
          <a:noFill/>
          <a:ln w="9525">
            <a:noFill/>
            <a:miter lim="800000"/>
            <a:headEnd/>
            <a:tailEnd/>
          </a:ln>
        </p:spPr>
      </p:pic>
      <p:pic>
        <p:nvPicPr>
          <p:cNvPr id="84996" name="Picture 3"/>
          <p:cNvPicPr>
            <a:picLocks noChangeAspect="1"/>
          </p:cNvPicPr>
          <p:nvPr/>
        </p:nvPicPr>
        <p:blipFill>
          <a:blip r:embed="rId5" cstate="print"/>
          <a:srcRect/>
          <a:stretch>
            <a:fillRect/>
          </a:stretch>
        </p:blipFill>
        <p:spPr bwMode="auto">
          <a:xfrm>
            <a:off x="983432" y="1700808"/>
            <a:ext cx="3116064" cy="373927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33378"/>
            <a:ext cx="1487488"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1" name="Title 1"/>
          <p:cNvSpPr>
            <a:spLocks noGrp="1"/>
          </p:cNvSpPr>
          <p:nvPr>
            <p:ph type="title"/>
          </p:nvPr>
        </p:nvSpPr>
        <p:spPr/>
        <p:txBody>
          <a:bodyPr/>
          <a:lstStyle/>
          <a:p>
            <a:r>
              <a:rPr lang="en-US" dirty="0" smtClean="0">
                <a:solidFill>
                  <a:schemeClr val="bg1"/>
                </a:solidFill>
              </a:rPr>
              <a:t>#22 </a:t>
            </a:r>
            <a:r>
              <a:rPr lang="en-US" dirty="0" smtClean="0"/>
              <a:t>	Demonstrate Permissions</a:t>
            </a:r>
          </a:p>
        </p:txBody>
      </p:sp>
      <p:sp>
        <p:nvSpPr>
          <p:cNvPr id="3" name="Content Placeholder 2"/>
          <p:cNvSpPr>
            <a:spLocks noGrp="1"/>
          </p:cNvSpPr>
          <p:nvPr>
            <p:ph idx="1"/>
          </p:nvPr>
        </p:nvSpPr>
        <p:spPr>
          <a:xfrm>
            <a:off x="533403" y="1124744"/>
            <a:ext cx="3744648" cy="5052219"/>
          </a:xfrm>
        </p:spPr>
        <p:txBody>
          <a:bodyPr/>
          <a:lstStyle/>
          <a:p>
            <a:pPr marL="0" indent="0">
              <a:buNone/>
            </a:pPr>
            <a:r>
              <a:rPr lang="en-US" dirty="0" smtClean="0"/>
              <a:t>Making sure that the appropriate controls are in place in GIT are critical. </a:t>
            </a:r>
          </a:p>
          <a:p>
            <a:pPr marL="0" indent="0">
              <a:buNone/>
            </a:pPr>
            <a:r>
              <a:rPr lang="en-US" dirty="0" smtClean="0"/>
              <a:t>You will need to use a management tool on top of GIT like Stash. </a:t>
            </a:r>
          </a:p>
          <a:p>
            <a:endParaRPr lang="en-US" dirty="0" smtClean="0"/>
          </a:p>
        </p:txBody>
      </p:sp>
      <p:grpSp>
        <p:nvGrpSpPr>
          <p:cNvPr id="2" name="Group 1"/>
          <p:cNvGrpSpPr/>
          <p:nvPr/>
        </p:nvGrpSpPr>
        <p:grpSpPr>
          <a:xfrm>
            <a:off x="4278051" y="1124744"/>
            <a:ext cx="7023385" cy="4389319"/>
            <a:chOff x="4278052" y="1628803"/>
            <a:chExt cx="6216836" cy="3885260"/>
          </a:xfrm>
        </p:grpSpPr>
        <p:pic>
          <p:nvPicPr>
            <p:cNvPr id="87043" name="Picture 4"/>
            <p:cNvPicPr>
              <a:picLocks noChangeAspect="1"/>
            </p:cNvPicPr>
            <p:nvPr/>
          </p:nvPicPr>
          <p:blipFill>
            <a:blip r:embed="rId3" cstate="print"/>
            <a:srcRect/>
            <a:stretch>
              <a:fillRect/>
            </a:stretch>
          </p:blipFill>
          <p:spPr bwMode="auto">
            <a:xfrm>
              <a:off x="4278052" y="2987953"/>
              <a:ext cx="3733800" cy="1497013"/>
            </a:xfrm>
            <a:prstGeom prst="rect">
              <a:avLst/>
            </a:prstGeom>
            <a:noFill/>
            <a:ln w="9525">
              <a:noFill/>
              <a:miter lim="800000"/>
              <a:headEnd/>
              <a:tailEnd/>
            </a:ln>
          </p:spPr>
        </p:pic>
        <p:pic>
          <p:nvPicPr>
            <p:cNvPr id="87044" name="Picture 5"/>
            <p:cNvPicPr>
              <a:picLocks noChangeAspect="1"/>
            </p:cNvPicPr>
            <p:nvPr/>
          </p:nvPicPr>
          <p:blipFill>
            <a:blip r:embed="rId4" cstate="print"/>
            <a:srcRect/>
            <a:stretch>
              <a:fillRect/>
            </a:stretch>
          </p:blipFill>
          <p:spPr bwMode="auto">
            <a:xfrm>
              <a:off x="6888088" y="3926563"/>
              <a:ext cx="3606800" cy="1587500"/>
            </a:xfrm>
            <a:prstGeom prst="rect">
              <a:avLst/>
            </a:prstGeom>
            <a:noFill/>
            <a:ln w="9525">
              <a:noFill/>
              <a:miter lim="800000"/>
              <a:headEnd/>
              <a:tailEnd/>
            </a:ln>
          </p:spPr>
        </p:pic>
        <p:pic>
          <p:nvPicPr>
            <p:cNvPr id="87045" name="Picture 6"/>
            <p:cNvPicPr>
              <a:picLocks noChangeAspect="1"/>
            </p:cNvPicPr>
            <p:nvPr/>
          </p:nvPicPr>
          <p:blipFill>
            <a:blip r:embed="rId5" cstate="print"/>
            <a:srcRect/>
            <a:stretch>
              <a:fillRect/>
            </a:stretch>
          </p:blipFill>
          <p:spPr bwMode="auto">
            <a:xfrm>
              <a:off x="6312024" y="1628803"/>
              <a:ext cx="3657600" cy="1450975"/>
            </a:xfrm>
            <a:prstGeom prst="rect">
              <a:avLst/>
            </a:prstGeom>
            <a:noFill/>
            <a:ln w="9525">
              <a:noFill/>
              <a:miter lim="800000"/>
              <a:headEnd/>
              <a:tailEnd/>
            </a:ln>
          </p:spPr>
        </p:pic>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smtClean="0"/>
              <a:t>Where to Start</a:t>
            </a:r>
          </a:p>
        </p:txBody>
      </p:sp>
      <p:sp>
        <p:nvSpPr>
          <p:cNvPr id="3" name="Content Placeholder 2"/>
          <p:cNvSpPr>
            <a:spLocks noGrp="1"/>
          </p:cNvSpPr>
          <p:nvPr>
            <p:ph idx="1"/>
          </p:nvPr>
        </p:nvSpPr>
        <p:spPr/>
        <p:txBody>
          <a:bodyPr>
            <a:normAutofit/>
          </a:bodyPr>
          <a:lstStyle/>
          <a:p>
            <a:r>
              <a:rPr lang="en-US" sz="2800" dirty="0"/>
              <a:t>Have the right mindset</a:t>
            </a:r>
          </a:p>
          <a:p>
            <a:pPr lvl="1">
              <a:lnSpc>
                <a:spcPct val="100000"/>
              </a:lnSpc>
              <a:tabLst>
                <a:tab pos="746125" algn="l"/>
              </a:tabLst>
            </a:pPr>
            <a:r>
              <a:rPr lang="en-US" sz="2200" dirty="0"/>
              <a:t>Look at audits and examinations as a challenge, not a burden</a:t>
            </a:r>
          </a:p>
          <a:p>
            <a:pPr lvl="1">
              <a:lnSpc>
                <a:spcPct val="100000"/>
              </a:lnSpc>
              <a:tabLst>
                <a:tab pos="746125" algn="l"/>
              </a:tabLst>
            </a:pPr>
            <a:r>
              <a:rPr lang="en-US" sz="2200" dirty="0"/>
              <a:t>Understand that audits are in place for the benefit of consumers</a:t>
            </a:r>
          </a:p>
          <a:p>
            <a:r>
              <a:rPr lang="en-US" sz="2800" dirty="0"/>
              <a:t>Understand your auditor’s goals</a:t>
            </a:r>
          </a:p>
          <a:p>
            <a:pPr lvl="1">
              <a:lnSpc>
                <a:spcPct val="100000"/>
              </a:lnSpc>
              <a:tabLst>
                <a:tab pos="746125" algn="l"/>
              </a:tabLst>
            </a:pPr>
            <a:r>
              <a:rPr lang="en-US" sz="2200" dirty="0"/>
              <a:t>Does this entity have a sound development practice?</a:t>
            </a:r>
          </a:p>
          <a:p>
            <a:pPr lvl="1">
              <a:lnSpc>
                <a:spcPct val="100000"/>
              </a:lnSpc>
              <a:tabLst>
                <a:tab pos="746125" algn="l"/>
              </a:tabLst>
            </a:pPr>
            <a:r>
              <a:rPr lang="en-US" sz="2200" dirty="0"/>
              <a:t>Do they have repeatable processes that ensure consistent results?</a:t>
            </a:r>
          </a:p>
          <a:p>
            <a:pPr lvl="1">
              <a:lnSpc>
                <a:spcPct val="100000"/>
              </a:lnSpc>
              <a:tabLst>
                <a:tab pos="746125" algn="l"/>
              </a:tabLst>
            </a:pPr>
            <a:r>
              <a:rPr lang="en-US" sz="2200" dirty="0"/>
              <a:t>Do you have the appropriate controls in place?</a:t>
            </a:r>
          </a:p>
          <a:p>
            <a:pPr lvl="1">
              <a:lnSpc>
                <a:spcPct val="100000"/>
              </a:lnSpc>
              <a:tabLst>
                <a:tab pos="746125" algn="l"/>
              </a:tabLst>
            </a:pPr>
            <a:r>
              <a:rPr lang="en-US" sz="2200" dirty="0"/>
              <a:t>Does your management team understand the risk they are exposed to?</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3378"/>
            <a:ext cx="1415480"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3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a:solidFill>
                  <a:schemeClr val="bg1"/>
                </a:solidFill>
                <a:latin typeface="Arial" pitchFamily="-72" charset="0"/>
                <a:ea typeface="Arial" pitchFamily="-72" charset="0"/>
                <a:cs typeface="Arial" pitchFamily="-72" charset="0"/>
              </a:rPr>
              <a:t>#23 </a:t>
            </a:r>
            <a:r>
              <a:rPr lang="en-US" dirty="0" smtClean="0">
                <a:latin typeface="Arial" pitchFamily="-72" charset="0"/>
                <a:ea typeface="Arial" pitchFamily="-72" charset="0"/>
                <a:cs typeface="Arial" pitchFamily="-72" charset="0"/>
              </a:rPr>
              <a:t>	Code </a:t>
            </a:r>
            <a:r>
              <a:rPr lang="en-US" dirty="0">
                <a:latin typeface="Arial" pitchFamily="-72" charset="0"/>
                <a:ea typeface="Arial" pitchFamily="-72" charset="0"/>
                <a:cs typeface="Arial" pitchFamily="-72" charset="0"/>
              </a:rPr>
              <a:t>Reviews with Pull Requests</a:t>
            </a:r>
          </a:p>
        </p:txBody>
      </p:sp>
      <p:pic>
        <p:nvPicPr>
          <p:cNvPr id="91138" name="Content Placeholder 3"/>
          <p:cNvPicPr>
            <a:picLocks noGrp="1"/>
          </p:cNvPicPr>
          <p:nvPr>
            <p:ph idx="4294967295"/>
          </p:nvPr>
        </p:nvPicPr>
        <p:blipFill>
          <a:blip r:embed="rId3" cstate="print"/>
          <a:stretch>
            <a:fillRect/>
          </a:stretch>
        </p:blipFill>
        <p:spPr bwMode="auto">
          <a:xfrm>
            <a:off x="1847528" y="1039544"/>
            <a:ext cx="8870715" cy="5328589"/>
          </a:xfrm>
          <a:noFill/>
          <a:ln>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7" name="Picture 10"/>
          <p:cNvPicPr>
            <a:picLocks noChangeAspect="1"/>
          </p:cNvPicPr>
          <p:nvPr/>
        </p:nvPicPr>
        <p:blipFill>
          <a:blip r:embed="rId3" cstate="print"/>
          <a:srcRect/>
          <a:stretch>
            <a:fillRect/>
          </a:stretch>
        </p:blipFill>
        <p:spPr bwMode="auto">
          <a:xfrm>
            <a:off x="4685314" y="2639690"/>
            <a:ext cx="5515142" cy="2772891"/>
          </a:xfrm>
          <a:prstGeom prst="rect">
            <a:avLst/>
          </a:prstGeom>
          <a:noFill/>
          <a:ln w="9525">
            <a:noFill/>
            <a:miter lim="800000"/>
            <a:headEnd/>
            <a:tailEnd/>
          </a:ln>
        </p:spPr>
      </p:pic>
      <p:sp>
        <p:nvSpPr>
          <p:cNvPr id="6" name="Rectangle 5"/>
          <p:cNvSpPr/>
          <p:nvPr/>
        </p:nvSpPr>
        <p:spPr>
          <a:xfrm>
            <a:off x="0" y="333378"/>
            <a:ext cx="1522984"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85"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smtClean="0">
                <a:solidFill>
                  <a:schemeClr val="bg1"/>
                </a:solidFill>
                <a:latin typeface="Arial" pitchFamily="-72" charset="0"/>
                <a:ea typeface="Arial" pitchFamily="-72" charset="0"/>
                <a:cs typeface="Arial" pitchFamily="-72" charset="0"/>
              </a:rPr>
              <a:t>#24 </a:t>
            </a:r>
            <a:r>
              <a:rPr lang="en-US" smtClean="0">
                <a:latin typeface="Arial" pitchFamily="-72" charset="0"/>
                <a:ea typeface="Arial" pitchFamily="-72" charset="0"/>
                <a:cs typeface="Arial" pitchFamily="-72" charset="0"/>
              </a:rPr>
              <a:t>	Secure Your Pull Requests</a:t>
            </a:r>
            <a:endParaRPr lang="en-US" dirty="0">
              <a:latin typeface="Arial" pitchFamily="-72" charset="0"/>
              <a:ea typeface="Arial" pitchFamily="-72" charset="0"/>
              <a:cs typeface="Arial" pitchFamily="-72" charset="0"/>
            </a:endParaRPr>
          </a:p>
        </p:txBody>
      </p:sp>
      <p:pic>
        <p:nvPicPr>
          <p:cNvPr id="93188" name="Picture 2" descr="http://www.xda-developers.com/wp-content/uploads/2013/12/687474703a2f2f636c2e6c792f31493233336a316c3258336333313143314331482f4769742d4c6f676f2d32436f6c6f722e706e67.png"/>
          <p:cNvPicPr>
            <a:picLocks noGrp="1" noChangeAspect="1" noChangeArrowheads="1"/>
          </p:cNvPicPr>
          <p:nvPr>
            <p:ph idx="4294967295"/>
          </p:nvPr>
        </p:nvPicPr>
        <p:blipFill>
          <a:blip r:embed="rId4" cstate="print"/>
          <a:stretch>
            <a:fillRect/>
          </a:stretch>
        </p:blipFill>
        <p:spPr bwMode="auto">
          <a:xfrm>
            <a:off x="1250178" y="2511305"/>
            <a:ext cx="3435136" cy="1440160"/>
          </a:xfrm>
          <a:noFill/>
          <a:ln>
            <a:miter lim="800000"/>
            <a:headEnd/>
            <a:tailEnd/>
          </a:ln>
        </p:spPr>
      </p:pic>
      <p:sp>
        <p:nvSpPr>
          <p:cNvPr id="5" name="Content Placeholder 2"/>
          <p:cNvSpPr txBox="1">
            <a:spLocks/>
          </p:cNvSpPr>
          <p:nvPr/>
        </p:nvSpPr>
        <p:spPr>
          <a:xfrm>
            <a:off x="1924052" y="1052738"/>
            <a:ext cx="8591551" cy="5073427"/>
          </a:xfrm>
          <a:prstGeom prst="rect">
            <a:avLst/>
          </a:prstGeom>
        </p:spPr>
        <p:txBody>
          <a:bodyPr>
            <a:prstTxWarp prst="textNoShape">
              <a:avLst/>
            </a:prstTxWarp>
          </a:bodyPr>
          <a:lstStyle/>
          <a:p>
            <a:pPr marL="342900" indent="-342900">
              <a:spcBef>
                <a:spcPct val="20000"/>
              </a:spcBef>
              <a:buClr>
                <a:srgbClr val="F37421"/>
              </a:buClr>
            </a:pPr>
            <a:endParaRPr lang="en-US" dirty="0">
              <a:solidFill>
                <a:srgbClr val="005595"/>
              </a:solidFill>
              <a:ea typeface="Arial" pitchFamily="-72" charset="0"/>
              <a:cs typeface="Arial" pitchFamily="-72" charset="0"/>
            </a:endParaRPr>
          </a:p>
          <a:p>
            <a:pPr marL="342900" indent="-342900" algn="ctr">
              <a:spcBef>
                <a:spcPct val="20000"/>
              </a:spcBef>
              <a:buClr>
                <a:srgbClr val="F37421"/>
              </a:buClr>
            </a:pPr>
            <a:r>
              <a:rPr lang="en-US" sz="4800" dirty="0">
                <a:solidFill>
                  <a:srgbClr val="005595"/>
                </a:solidFill>
                <a:ea typeface="Arial" pitchFamily="-72" charset="0"/>
                <a:cs typeface="Arial" pitchFamily="-72" charset="0"/>
              </a:rPr>
              <a:t>Custom GIT Hook</a:t>
            </a:r>
          </a:p>
          <a:p>
            <a:pPr marL="342900" indent="-342900">
              <a:spcBef>
                <a:spcPct val="20000"/>
              </a:spcBef>
              <a:buClr>
                <a:srgbClr val="F37421"/>
              </a:buClr>
            </a:pPr>
            <a:endParaRPr lang="en-US" dirty="0">
              <a:solidFill>
                <a:srgbClr val="005595"/>
              </a:solidFill>
              <a:ea typeface="Arial" pitchFamily="-72" charset="0"/>
              <a:cs typeface="Arial" pitchFamily="-72"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smtClean="0"/>
              <a:t>Getting Ahead</a:t>
            </a:r>
          </a:p>
        </p:txBody>
      </p:sp>
      <p:sp>
        <p:nvSpPr>
          <p:cNvPr id="3" name="Content Placeholder 2"/>
          <p:cNvSpPr>
            <a:spLocks noGrp="1"/>
          </p:cNvSpPr>
          <p:nvPr>
            <p:ph idx="13"/>
          </p:nvPr>
        </p:nvSpPr>
        <p:spPr/>
        <p:txBody>
          <a:bodyPr/>
          <a:lstStyle/>
          <a:p>
            <a:r>
              <a:rPr lang="en-US" smtClean="0"/>
              <a:t>Credit: https://dzihxiql01vk4.cloudfront.net/wp-content/uploads/2013/06/Get-Ahead-with-Repricing.jpg</a:t>
            </a:r>
          </a:p>
          <a:p>
            <a:endParaRPr lang="en-US" dirty="0"/>
          </a:p>
        </p:txBody>
      </p:sp>
      <p:pic>
        <p:nvPicPr>
          <p:cNvPr id="7" name="Picture 2" descr="https://dzihxiql01vk4.cloudfront.net/wp-content/uploads/2013/06/Get-Ahead-with-Repricing.jpg"/>
          <p:cNvPicPr>
            <a:picLocks noChangeAspect="1" noChangeArrowheads="1"/>
          </p:cNvPicPr>
          <p:nvPr/>
        </p:nvPicPr>
        <p:blipFill>
          <a:blip r:embed="rId3" cstate="print"/>
          <a:stretch>
            <a:fillRect/>
          </a:stretch>
        </p:blipFill>
        <p:spPr bwMode="auto">
          <a:xfrm>
            <a:off x="2134094" y="1033236"/>
            <a:ext cx="7490301" cy="4772191"/>
          </a:xfrm>
          <a:prstGeom prst="rect">
            <a:avLst/>
          </a:prstGeom>
          <a:noFill/>
          <a:ln>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3378"/>
            <a:ext cx="1450976"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29" name="Title 1"/>
          <p:cNvSpPr>
            <a:spLocks noGrp="1"/>
          </p:cNvSpPr>
          <p:nvPr>
            <p:ph type="title"/>
          </p:nvPr>
        </p:nvSpPr>
        <p:spPr/>
        <p:txBody>
          <a:bodyPr>
            <a:normAutofit/>
          </a:bodyPr>
          <a:lstStyle/>
          <a:p>
            <a:r>
              <a:rPr lang="en-US" dirty="0" smtClean="0">
                <a:solidFill>
                  <a:schemeClr val="bg1"/>
                </a:solidFill>
              </a:rPr>
              <a:t>#25</a:t>
            </a:r>
            <a:r>
              <a:rPr lang="en-US" dirty="0" smtClean="0"/>
              <a:t>	Be Aware of Outstanding Audit Risks</a:t>
            </a:r>
            <a:endParaRPr lang="en-US" dirty="0"/>
          </a:p>
        </p:txBody>
      </p:sp>
      <p:sp>
        <p:nvSpPr>
          <p:cNvPr id="99330" name="Content Placeholder 2"/>
          <p:cNvSpPr>
            <a:spLocks noGrp="1"/>
          </p:cNvSpPr>
          <p:nvPr>
            <p:ph idx="1"/>
          </p:nvPr>
        </p:nvSpPr>
        <p:spPr/>
        <p:txBody>
          <a:bodyPr>
            <a:noAutofit/>
          </a:bodyPr>
          <a:lstStyle/>
          <a:p>
            <a:r>
              <a:rPr lang="en-US" dirty="0" smtClean="0"/>
              <a:t>Get Ahead of Permission Questions</a:t>
            </a:r>
          </a:p>
          <a:p>
            <a:pPr lvl="1"/>
            <a:r>
              <a:rPr lang="en-US" dirty="0" smtClean="0"/>
              <a:t>Jenkins, Puppet, Nexus, Stash, etc.</a:t>
            </a:r>
          </a:p>
          <a:p>
            <a:pPr>
              <a:spcBef>
                <a:spcPts val="1200"/>
              </a:spcBef>
            </a:pPr>
            <a:r>
              <a:rPr lang="en-US" dirty="0" smtClean="0"/>
              <a:t>Using Active Directory to manage permissions is a good start, but who is reviewing Active Directory?</a:t>
            </a:r>
          </a:p>
          <a:p>
            <a:pPr>
              <a:spcBef>
                <a:spcPts val="1200"/>
              </a:spcBef>
            </a:pPr>
            <a:r>
              <a:rPr lang="en-US" dirty="0" smtClean="0"/>
              <a:t>Continuous </a:t>
            </a:r>
            <a:r>
              <a:rPr lang="en-US" dirty="0" smtClean="0"/>
              <a:t>Improvement means that you are not following the same process over and over</a:t>
            </a:r>
          </a:p>
          <a:p>
            <a:pPr lvl="1"/>
            <a:r>
              <a:rPr lang="en-US" dirty="0" smtClean="0"/>
              <a:t>Allowing Agile Teams to change their development process to make themselves more efficient is scary to </a:t>
            </a:r>
            <a:r>
              <a:rPr lang="en-US" dirty="0" smtClean="0"/>
              <a:t>auditors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Here's what I would like help with</a:t>
            </a:r>
            <a:endParaRPr lang="en-US" dirty="0"/>
          </a:p>
        </p:txBody>
      </p:sp>
      <p:sp>
        <p:nvSpPr>
          <p:cNvPr id="3" name="Content Placeholder 2"/>
          <p:cNvSpPr>
            <a:spLocks noGrp="1"/>
          </p:cNvSpPr>
          <p:nvPr>
            <p:ph idx="1"/>
          </p:nvPr>
        </p:nvSpPr>
        <p:spPr/>
        <p:txBody>
          <a:bodyPr/>
          <a:lstStyle/>
          <a:p>
            <a:r>
              <a:rPr lang="en-GB" dirty="0" smtClean="0"/>
              <a:t>How do</a:t>
            </a:r>
            <a:r>
              <a:rPr lang="en-GB" baseline="0" dirty="0" smtClean="0"/>
              <a:t> you ensure (and regularly audit) that the appropriate people have the appropriate access to the appropriate tools?</a:t>
            </a:r>
          </a:p>
          <a:p>
            <a:r>
              <a:rPr lang="en-GB" baseline="0" dirty="0" smtClean="0"/>
              <a:t>How to do you empower individuals but still ensure you have management oversight?</a:t>
            </a:r>
          </a:p>
          <a:p>
            <a:endParaRPr lang="en-GB" baseline="0" dirty="0" smtClean="0"/>
          </a:p>
          <a:p>
            <a:endParaRPr lang="en-US" dirty="0"/>
          </a:p>
        </p:txBody>
      </p:sp>
    </p:spTree>
    <p:extLst>
      <p:ext uri="{BB962C8B-B14F-4D97-AF65-F5344CB8AC3E}">
        <p14:creationId xmlns:p14="http://schemas.microsoft.com/office/powerpoint/2010/main" val="2707447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dirty="0" smtClean="0">
                <a:latin typeface="Arial" pitchFamily="-72" charset="0"/>
                <a:ea typeface="Arial" pitchFamily="-72" charset="0"/>
                <a:cs typeface="Arial" pitchFamily="-72" charset="0"/>
              </a:rPr>
              <a:t>Questions?</a:t>
            </a:r>
          </a:p>
        </p:txBody>
      </p:sp>
      <p:sp>
        <p:nvSpPr>
          <p:cNvPr id="101379" name="AutoShape 2" descr="data:image/jpeg;base64,/9j/4AAQSkZJRgABAQAAAQABAAD/2wCEAAkGBxQSEBQUEhQUFRUUFxcaFxUYFhcUGBYUGhQWFhoZFxcYHSggGBolHRYUITEiJSkrLi4uFx8zODMsNyotLisBCgoKDg0OGxAQGywmICYvNzQvLzIsLCwsLDQvLCwsLCw0LCwsLCw4LCwsLCwsLCwsLCwsLywsLCwsLCwsNCwsLP/AABEIANkA6QMBEQACEQEDEQH/xAAcAAABBQEBAQAAAAAAAAAAAAAAAQIDBQYHBAj/xABAEAACAQIEAwYEAwYEBQUAAAABAgMAEQQSITEFBkETIlFhcYEHMpGhFCOxQmJygtHwJDNSwZKisuHxQ1Njs9L/xAAaAQEAAgMBAAAAAAAAAAAAAAAAAwQBAgUG/8QANhEAAgECBAMGBgEDBAMAAAAAAAECAxEEEiExBUFRE2FxocHwIjKBkbHR4SNC8RQzNFIGJGL/2gAMAwEAAhEDEQA/AO40AUAUAUAUAUAUAUAUAUAUAUAUAUAUAUAUAUAUAUAUAUAUAUAUAUAUAUAUAUAUAUAUAUAUAUAUAUAUAUBm+ZuKSxORET3Iw5AyEuWYgDvA2ACN65vKtWVcROai3HkuVlv4p7bj+WONtMFEmpdSytYDYgMpA89QeoomYw9aUlFvaSuu7bT9GhrYthQBQBQBQBQHn/HxWZu0jsujHOtlPmb6Vv2c72s/sB8WIRvlZW0B0IOh2OnSsOLW6BLWoCgCgCgCgCgCgCgCgCgCgCgPJxPiCwJncMQSFAUXJY7AXNaVKihbvdjeEHO9uSuZ+TnE58iwd618rSqrEb2AAPet0Nh51EqzzKOl+l9SR0llza2620NHgMYk0YeMkqbjUFSCCQQQdQQQanTuQtWPRWTAUAUAUBFipskbvYtlUnKNzYE2HnRmlSWWLla9kZqKQ8RhEsYWM2dHuSSSBooIsLd69+mum9aJ5kUsPVeKpZ0rXumergPBXiKF7ARLlUAglu6AS1hYDyHgDW1i1Cm9L8tjQVkmGPIBuQL7XNr0uZUW9kebA8VgnLCGaKQr8wR1cruBcA6bH6VrGUZbMkq0KlLSpFrxVj2VsRBQGY5pxjtIMOpZFMeaUgC7KxKhFJ2+V7ka7a1NBqEc/O+ndbn+jBz7ml5InBQJFGgAQ5UJdz0AsSLa/Q+NW8Gqc1Z3be+9kuphmg4Czp+GlyIkrMquMoXMJGCsDa1js3qBpVaeXPKMXePL6e/sZOkVXMhQBQBQBQBQBQBQBQBQBQBQGd5zXuQMT3RMoI6HMGCk+Ya1vWq9dfFB9/p7sT0X8M13e/5MRjsCqY2FrkdozMST+0LWA8tvrUFajFV4S2u/wtETUqsnRlHov8m15TBEmIsBkLISdj2uTvDz7nZG/nuelxfM7e/aKr+VGkrc0KTmHirRlYov82QXzGxCIHQMSCdTZjbpceVjvFK2ZmV1MlxDnKTDyGJpyx0JYwqzITrY2Kgi1jsTV2lh3VipqK+71/P5JYwzK9i+4RzOzSRCYw9nMO5Kl1Ge1wCGP7WtvPSoHSjJSyp3XLfT7cjTKne25Y84SSLgZmiJV1UEFSQQA6k6jyvVSWxQx7msPLI2n3b7q/kYzkbmCVsYsUkjMjqQATcBrM317p+tRwbucTheKquuozk2ndW8NTplTHpzzcSxqQQvLIbJGpYnfQeXjWspKKuyWhRlWqRpw3bscZ41KY8LHLPH2+JxBYWlLOqhiWNlJsumUWFt6rWyQTavJ9e87iksRiZ04Ty0or+3T5dPq93cteV+IsYcNikXs2RhEyJYB4TKilQGv4LbW9xvUlOV4JlLF0VTxMqd209dd72bu/XuOhScywK5Ul7KxVpMpyBgbEFvI3F9rircabltucGri4U9ZJ5b2vbRcvH62se/CcQilv2ciPbfKwb9K1cJJXaJIYilUk4wkm13lLxvhDdqZogXLkCRdLgBbArc7aDTzJ8a2vmjZ8tiYx3FsI002HKAHI1yjDvkkr3QCNG01va3W1TUnkjKLT1+xhmjwmHAxCriUeNboYyQuR5AxsGYE63CkDTbXcXiSsrrcFrxrmzC4SQRzSWcgGwVmyg9Wyg2relhatWOaK0DZdRuGAKkEEAgjUEHUEGq7VtDI6gCgCgCgCgCgCgCgCgCgKaTjUM3aQwtHLKo/wAs7HUC/e0YDQm1VliIVU402myw6E6bTqKyPAnJ4HZfmt3L3BVWtqD3CRdSBcXN9KkVNq1n6mjqJ3ujQYHBrCgRBoNz1Y2Aux6nQa1JGKSI5SbPRWTBmuYoSs6ykdzswhYC/ezkjP4DvaHbVr9KkWsbGeRjudcOqxGRVQOxCs5GpS21wPFV9qtYKTc0nd21S7ySk9T2DhwXAGIMCOybvHa5BbN5am/lUMarddVHvc1Unmub7h2LDwROQVzojZTcst1BsfMXqGatJpGr3MhyxwmaDiE7mM9k3aBXutiC6sul7+PTxqGMWmcbB4SrRxM5NfC7/nQ3AJ8KkOwUvPS34bixlzfkvp7bi3Ub+1R1b5HYt4FxWJg5OyuYXmORTw12D5vy1s4sxIOUEi1hqD96Tf8ATfgbYeL/ANXFNf3bPxDCIi4PCwrZRMIxroRcZy1gfmJ+7VtRsorwK/EXOpWm3/2s+el/4t4FlzGzRQBIU0YkEBQwA3tY+JNWKWVtuZyce60KcYYdbu22x4uCzduzpKPzIwcrr3Ta9iDl0Njb61JU/p2cNmVcI/8AVqcK6TlHS/PX/BueUscZcKmc3kS6uOoIJAv55bfeoq0bSutmW+G1XKioSfxR0fXu8uZc1EdA83EMbHBG0kzBEW12Ow1sPe9q3hCU5ZYrUHI+bY8HisW06Y1FWTLnBimZlKqEugC964UaEjW+tdrD9tTp5HDbbVfs0djonKfMGFnUQYZ2PYIosylSUACg677C/qK5mJoVIPPPmbJmhqqZCgCgCgCgCgCgCgCgEZgASdANz5VhtJXZlK7sjlMLYbBY3t1n7YKz5Y0U37ylbO57ul9xvYaCuDGVChUzwlfu/k7Uo1q1PJONn1/g6Jy9xpMXD2qAjUgqbEqR6eRB967NCvGtDMjk1qLpSyss6mIgoBk0SupVgGVgQQdQQdwaynZ3QKDiPK6uGCkFDY9nIDILi2zE3A087HXyqSNSzvs+q0NlIiXldlRCsoMkbFkDKOzU3YBbAXIVWsLncX8LFUSe3v8AkXPDzZzlJg1jXsF7WTMTma6hVIFxl3v4XFqs4XCRqttvRElOmpFxyfzCMdAXy5HRsrruL2BuD4EH9aixVDsZ2T0NKkMrsXjMALnQDc+AqsapNuyKOPmvDSLJ+HkE7oB+XGCzasEvl3KgsLkaAa1GqsZL4XcuVMBXpNKtHKur8L28eiKSDkyUpnMwSR5TLLFlDQlmUhlA0YAmzbnX7Iwa5mKuIhJ2y6WsnzSvp3X77Hvn5aEUXaBjLNGQ5ZgoLZYihRcq90G7EDXU1JBdeZSxM20nFWUbu2uu/n+iv4tP/hnYG100Phe3h61vTXxor4uVqEmnbTcr+UsAqR9rfM0nXWwUEgAX97+ftW1ablLUh4bh4UqCcdb6t9TQcmj87GEnvdomg2CZO77/ADE+1KnyxGFt29Z21uvtbT+TU1EXzB/GCcjBxINM8y3PkEc/rY+1dDhq/qN9xrI5dxuFUxM6RiyRyOi6k91WKgknqbX9661GTcIuW7Rqzc8gIo4xII1yr+FS4AsAWjwzE+V2JNc/FtvDK/8A29WbLc6pXJNgoAoAoAoAoAoAoAoCPERZ0ZTswI+otWJLMmjMZZWmcBxSFJWVtwWBHgynX/f6V5Jwcbxe6Z6TNd3WzN/8JMPIqzNp2LEAa65xrt00b9K7XDYys5cvVHLx7joufozoddQ5wUAUAUAUBynnXmjCYpzFJBKexdlWVXVWuDlaykEFSR18BtXZwuGqU1mUlrysWqcJR1uHL/O2FwUfZw4eazNmd2dczNYC+mmwGgsKVcFOrLNOS+xiVJyd2zfcZBxXD5fw5uZ4G7PpmzxnKPK97e9cWtTdpQe+wwtRUa8Jy/taf2ZyP4c4V8Hju2xgbCoqOLzAxZ2bQKoaxbxuNBlHiKoUY9nP4tD03EaixeHtR+Jt301t49DuGGnWRFdGDKwBVgbgg7EEVfTvqjyUouLcZLUkrJqZ3i/AbhzEqlWAvD8oJB1yG4AJHTQXA1rdS131K06VotJJxfL9cikk4XiYsLJlRYlVu53s7rHcXYgXUtcsQM1rb2rOjd2aNVI03GKsuXcvff4mr4DBCsWeAECU52JJLMx07xJO1rW200rWV72ZNQyuGaK3113+vvwLEtWpMeXG4aKYBZURwGDAMoYBhsbHrW0ZyjrF2B89Y6clpv35cx+sv/6r0cVbL4fojO+cvRhcNBoA3YxBjbU2jA1PW1eerSvN+LJEWlRgKAKAKAKAKAKAKAKAaWoDFfEbhkbYYyoiiSNw7MFAZlIytcjU7g+1UMfRz0rxWqLuCq5alm9GVfwsxTJ2ykHszlKmxtmFxoeuhH/DUPDFNKV1oyTHuLtZ6o6Ks99q6pzhwegHA0B4uLcYhwqZ53CA7Dcn0A1NT0MNVru1NXIa1enRV5uxTYXn/BOwBkaO5sGdGVT/AD2yj3IqSeCqRdk030TTf2NY4mElfVLvRyLmWEx47EoR/wCpIfQGTMp9CrD7V1aUrxg+79fo6kXdJlUXAIJ819Dv+q29zUst00bM2snNc+H4LhxCxVjLLHnsCciksAt/4gL/ALteb4tJwqfDz/R0eFYWjWrTdVXstF3nOcfj5JmMkrtI5v3nYsdL6a9K4zu38R6KKjCFqaSS5bI7r8IMb2nC4xe5id0++cD6OK6OHd4HkuLwy4lvqk/T0NtU5ywoAoDB8/XwsSiAtGJpXaQqzC7WBtvoDcmw8KtYf4nryOJxZujTXZ6Znr9iH4ecad5Ghclu4WF9bEED7g/apMVFZVLmVOB1ZqrKm3eLV/B/ybaZb1RPTGWk5EwzMxKE53zsMzWza+B0HeOm2tWFiqytrtoYsjUwRlQB4VXMnpUmgMZzxzPPDiIcJhAolkUu7sMwSMGwsNrkg/asl2hTpxpOtVTavZK9r9dSl4bzhjsPM6YqN8QuW4KKq69LMABbe41I/XZ5WtDo1ocNr0oOm+zlz3fvuen603LHPEOMk7Iq0UutlY3DW3AOneHgQKw4W1Icbweph6SrQkpw6rl/Bqq1OOFAFAFAIaAQoKAY+HU9BQDUwqjYAUBJkAoDIYv4h4dZGSOOWYgGxRQQSPU3y30vb610pcNnTgpVZKN+T399xRjj4zk404t258jNx4vH4xu0eaTDrfuol0+3h63JqWviMNRXZ0IKXVvX35EdKjXqvPVk13LQr8U6Pi1bF4xZgi5QrWuCCSAxUZdyd9dq1hUxHYOFOFk+a/k2lTo9qpTndrqaDG8PjngZBlKupAIsdCNxXMV4S70X9JLxMzx6WaCNoJZnkhkiFi6glZY5I2QZwLi9ioBNtTXTw1VVamZpJ30tpvdPx69SGm+wnG7eXnfWxlMDKElViAQkqNY6ggMrkEdQdauzjeMkdRrRnRvjBhwcFCYk7sUlrKuiqUPQbC4H1rymKTlG5d4JWjCtJSe69Tjan9T/ALmqLPTRdtO9+rPpDkfg8WEwaJAXKyWlJchiWdF6gAWsFG3SunTiox0PE4yvOrV+PdafY0QNSFUW9AIWoDlHGebjilMcsadne62uGW17ENr3reVtdq6EKKjqtzyOK4jUr3jJLL05+N+v0Lbk3FYCFmZWlErjKTJY2W4JC5BoLgEkjpUdSlVmXMFjsDh1rdN82r+aN6jBgCCCCLgjUEeIqo1bRnoIyUkpRd0x4WsGwoFAU3OeKkh4fiZIrh1iYqRuPEjzAufahZwkYyrxUtrmG5Z4GkapMSzysgzOzEk5rMdz41m5nEYmrVeWb0T26Hr4zzBh8MQsrHMRfKozG3n0HvRJs2w2Ar4hXgtOpmcU6YueOXAyBJlILBhlYZSCHUbMR/S9bXaVmdalXxHD6E6NaN4vbpruW3EOKcTw/wCb+IMqjVhkQWHW6gWI9LGkcr0ZjA1uH132Nakot7NN/k23JnNS46M3AWVLZ1GxB2ZfLy6fQnEo5SpxXhcsFNNO8Hs/R+9TSVqckKAKAKAKAKAqObpcuBxBzBSYnAJIXvFSAAT1Ow9as4NN14aX1RBiWlRlrbQ51yJCpgZ7d5nbN7WsPpb61a4tOUsRr00K/DYxjR0IPiBxRo40hQle0uWI0OQW09yft51jhtGM6jlLkMfVcIJLmYSSAiNX0szFR46C5NvDYe9dnt12vZJcrnL7F9n2jfM3vw9dvw7A3yhzl+gJt5X/AFNcbiiXaq29tTq8Pb7LXqWHNeHaTDMqre9r+OUG5tfrYWHrVKhOMKilLkWqsXKDiiLg/J+ExEUc6dpkkAYAkXt/pbToQRViria0JOLZLCu5RujdRMFFUjB8+804crjsQgF/znIA10Ziw+zCuZUi87R7bC1Y/wCmhNu2i/R3rlKbLgcMrghlhjBHUEIBY+ddCmrRSZ5HFyUq83HZt/kuRPetyuOD0A2du438J/SiMS2ZwKP529F0/wCKuotzw0vkX19CSOa0lvAAg+5B/vzrKeppKF4XOx8kTl8DESbkZx9HNvtaqGI/3Ges4S74SHdf8l9UJ0RaAxXxVxMgw0MMbFBiJ1jdgbHs7Elb9L2oXcGrZ584q68ev0IcFAI41RdAoAA8gLChTbbd2c85u4BP+IaRQZRI2hGmXoA3kB18qkUkkejwfFKNPD5WrOK26menR8PKQGs8ZuGHQjWtt0deE4YqgpNaSWx2LhmKE+Hjkt/mIrEeqgkVCeIqwyTcejMpyHjEw3FZBI3ZRgSqCwKgguMq36DS9zp3alesT1uMVbF8PhGEXJqzdteWp2kG+1RHjmrC0AUAUAUAUBzD4rSu2Lw0LEiJwLHYFzJlf3C5PTN513OG1FTw9Scfm9Lf5OTjoOpXhGXy+ty0wWHWNAqAAAaAVxJScnd7nVUVFWRX8X4HFiHVpASVBA1I0Nr7egqWlXqUr5Ha5pUowqWzK9jnvMYvimijWyxWVVUeIDE2HUk/YV28C/6XaTer3bORjLup2cVouSOjcIwYhhRF2UfU7k+5vXCq1HUm5vmdinBQioojx0rySphYQokmVyHY2VFUDMbbs1jcCt6MIu857LzNakpK0Y7s2PDuGJhsPHEDZI1CgmwvbqfMm596gxFeKbqVGkvI2ilCKXQp5+NhpHSGMuENme9he17Add65c8TiK8c2ESt1fPwXqzVylL5SHDRYdpu1eFBLaxcrZwNt/D0rnQ4xWoVVTxtO3/0vb8mYWJqRWSV7eX2NJFhgBptXpFJNXJj0LHWQPC0AtqA5X8R+GxYd1MCBC6Ox3N2B03Og8hVyhNtNs83xOhTpzhGKsn6syaoTKAASStgALk630AqduzucuMXKNl1OwciwPHgkEilGLOcrCxALaXHTxqjWkpTuj1XDqUqVBRluM+IfF5MNw+SSI5XJVA3Vcx1I87A/Wo0rs7nDqMa2IUZ7HG+F8z4mOYSdtIzrqCzs1/FWudQfCpsq2PaU6FCpTdGcFZ9yR2viuAXieAjKnIzCOaJrXySgXF/LUqfU1DseJi3ha8oS1WqfevepmuA8S/EQhyApuykA3F1YqSDYaG16wRYij2VRwuUHPvGJIgkcd1zglnA6bAA9Dv57VvBXOnwjCU6zc6mtuRiMDw2XEm0YJudXOw8Tfqd62ckjrYziNKhFwWsui5HX+EYYRQpGNkUKPQC1RHkZScpOT5mY+Iqoscb6Z89vMrlYn7ha3pvU7v8A49WlTryttbX7q3qdH5BVxw3Ddr8xS/8AIWJQeyFRWstzn8UqRni6kobX8+fmaCsFAKAKAKAKAwvxfxGXBItgc8o1tqMqs3dPQkgajoDXU4TCMqrcuSOfxGco00lzZBwhSsMYLFiFF2JuSbb3rnVXebdral6CtFI9bVobHM+b4HOMKKpOdVICjfcG9vm2G+167HD5U1Tcp8nzOXjVUc1GHM10eLOGwSvKO9HGuZbi5IAFr+JrnyiqtdqGzehei3CknLkjUcvcuSLifxOJKBlQpFGhLBA1szMxAuxsBoLAX3pOpCMMkPq/fIRhJyzS+iPPzZN22JjgCt+SQ7m9gVYaeuorj1F22IUct1De/etNDZ/FLwJMJg1jzZRbMbnc62A/2FXKdKFOOWCsjdJLY8nGpEy2LZXt3SBcj/tXP4o8NKn2dZ2e65tEdXLazPNgZCwVVnJYCwVh4dAD09DXPfD8FjIpQqO6Wl36aeRpkhLZlthOO9kwWW4v728wfDyqDDYjFcOq9lXvKH3a8P0/I1jKVN2exeYXiSSbHfbz9LV18HxjD4qeSN1Lo9Lk0KsZOx6GlFdQkOdfFYX7JhtlkBPgdD/X6Vaw70aOHxiDzU5e+RQ8ntbHwnwL/wD1vUtf5Gc/hn/Jj9fwzrKT1QPWHL+bOfocZh5cOkT2bZ2YKQysGUhbHQkeOxqSMGeq4fwaVOSquazLlb1v6GE4dwfETm0EMkhva6qSoPm3yr7mtm7F+viaeH1m7PzOxLyjiBDhkEoKxRqJIjJIEc5ACtgMtg12BP8A3qK55aeMUpTe13dOyuteu/c0UeCwE3DFkTERsYhmkSWJXlRVtdlYhbqR4sADR6m+ISxclUpv4tmm0nfr9e4xfOeOZsSWGYJkUpe+VlKhr2Oh1P2reKVjrcOo0/8ATX/uV723RuuV8MFw0XdCkqCQNgSLm1/WozzdZ3qS1vqXq0IjOc9mL8KxcgMCCm181xt5WvfyraO51ODyqRxMXDbn0t3ml+E0co4feUMFaRjEG0/LIXUA7AtmI+vWk3dkvHK9Otic0Omvj/ixtK1OMFAFAFAFAeDjnB4sXC0MwupsdDYqw2ZT0NSUqsqUs0dzSpTjUjlkYrjHLOJw2GK4bEoxWwiR0VZGAI7octlJtt3datQnRqVM04vvs9PG2/mQShVhDLCXh19/Q88HFWdQiwTHEEf5JjdSG/eZgFVf3ibWqN4Vp6tZet1/m/cbqumtE79LEMUeLhUricNI8wJCmJDIkg6HOosnnmtWZUac5XpySXe9v39DEak4q01r3czR8I5PusL4yR5JFs7RXURCS5YaKoL5dBqSDa9ayrRg2qSt38/bNlTcrOb+nI1tViYx3FpS3ESFXL2UahmJ/wAxWuRp0sRv51SheWJk1pZJPvvqn9DRayZ66um5nOM4Zw7ORdT1GthbrXluK4Ou60qtrxfTl7+xVqwle5WqpKKxBAYXF9CP6GqOIwdbC5ZS57NGkoOJecGxnagpJqyW1PVTsfXpXpuGYx4il8W63LNOeZDsZ+QQy6Keng29xXG43gY05RxFLR3890yGtC3xI0kEhkjRv9Sg/UXr0tCbnSjN80n5FmLukzx43haygq4DA9CAR9DUoaueThXKUMUvarfNawBNwt98vhW8qkpKzZXo4SjSk5QjqWfMA7LB4hx+zDIR6hDWhfw0c1aEerX5Pm5ZO8R4W1qc9up/G0uRdcA5inwj5oZCl/mG6t/Ep0PrvRpPcVaNHELLWV+/mvftHYuSudlxh7KRQk1rixujgb5b6g9ba+tRyjY87xTg8sJHtYO8PNe+ppeM4Ht8NNDe3axul/AspAPtetDkUanZ1Iz6M5LFNB2MeGxihZYysTRupuHHdBH7p0722tZL9TD141JVKPyu7uny6ePduarDoFAA2G1YOYOnxSJbOyrmIAzEC7HYC/WhtGEp3ypuxkviLAmWKQ2zhsoPXLYt9iB9a3hud3gE71ZU5axtf6nVeVMU8uCw8kl87xqSTudPm9xY+9avc5WOhCGInGntfQtawVQoAoAoAoCDG4tIo2kkOVEBLHwArenTlUkoR3ZrOahFyeyMPiOGtxDENOoXLkVVScWMIN7sEXMrhrE2up6G29XJVFTpqkns3dx/u+um31XMqqDnPtLctE+X53Nzg8OI40jBJCKqgk3JCgC5PU6VSlLM2y3FWSRLWpkSgCgKbjXCi7LLFYSqMpB0EiXvlJ6EHY1WrUpqXa099muTX76M0kne6KnAYsSpmAI1YEHoVYqdvMVJRqqrBTS3Nk7q5LMbKSegqSUsqbMt2MpisUXNzoOg8K8TjMbUxUvi25IpTm5bk3AImM5e3dChb+Jvf6DSu7wfC1KUHKatfkT0YtK7L3iWDEqWPQ3/APNX8ZhFiaeRu3NeJvOOZWJ+B8QsyxNp+yAdcpA0A8q4XDMViKGJeEru65d38P8ARBTlKMsrNEEr1BaHBaA8HMmDabB4iJPmkidVG12Kmw+tCbDTUK0ZPZNHzbisDLCxEsbxlrEB1KEja4BG17j2qZM9jSqQnKTi7/4IGexHn/SskkpWaXU1fw5lI4lhbf6yPYqwP2NYlsR8Rd8FNPp6n0HUJ4g8vE+HR4iJ4pVDJILMOtr3Fj0INiPMUJKVWVOSlF6ox+I+HbPlvjZvyrmE5EBVraGQ/wDqW/lrNy5DGwi3amtfmV9/DoeHH8hYvF5ExM0CRo1yYg7M/S9mACm3mdzRO2xJRxdHDNyoptvrbT7b+RpsLyJgkIJiMuX5RK7yhR4BWOW3tS5Wnjq0rpO197JK/wBjSAVgqC0AUAUBQc28yrgowbBpHvkW9hpuzfuj7/cX8BgZYqT1tFbsp4zGLDx2u3sjl0/xKxvaZlkW1/l7Ncvptmt73rsSwGFtljH63d/15HLjjcRfNKX0sjccl85pxIPh8REgkyElfmjlTQNo2240N9PeuRisG8PacHp5o6eGxSrfDJamxwuFSJcqKFG/jc+ZOpqg22XErE1YMiUAUAlAJQGYxPDHgkcxqXidi1ltmjY6tod1J10qklOhJpK8HrpuuunQj1j4EKYgSRZ01DLcXHl1FWcynTzR5o3vdGPNsy59VLre3dOrAC42Ivba1eV4fVpyxEXKOvdt9v1Yq02syNnDGANK9cWyU0BWcEQS4zM91y6qunecC2vpv/evnqNSlW4i3NNSWy7119LdCumnU1NpXoSwKDQAaA4d8Z5r8Q/hgQD6u3+9SQ2PTcKvHCya6v8ABhJN19T+lbnTn80ffI1Pw6F+J4X+Mn6Ix/2rWWxDxCVsJP3zPoQNUR4wUGgHA0At6AW9ALQBQBQBQHF/i5K344g7dnHl/g71/wDmzV6bhkksLZddffgcDiEW8Rd9DB1aKxsfhbGFxpndgkUEbF3JsozDIoJ8TckD92qOPvKmoRV23oi7grKbm9Ekbx/ibhBJlIkyf+5lFj55b5re1/KqUuEVowzNq/QtLidJyypO3U1uBxsc0ayRMHRxdWGx/oeljtXMnCUJZZLUvxkpK8die9amwlAFAFAFAZyXgkkTN2GVo2JIRjlKE6kKbEFapxp1aPwwSceSvZru8DRJx22M8eHxzKGF4yCCy/6WUglSOmoqtTweGqSVeHwtb/Tk1y8jVQi/iRa8PxiypmQ3ANvp/d6v0K8K0c0NiSMlJXQS4+NXyMwU2vroLetYniqUJ5Jys7X1/exhySdmefhULyYsSIPylN2foSFtZfEn9PauTCh2+PdeHyrn1duRElmqZlsa4tXdJxploBPxFAcP+LbX4i58Y47fS363qSGx6fhf/F+rMjHFmZR4kD66Vuzpy69Dt/K3JGHwcglVnklAIDMQAtxY5VA8L733qFybPKYniFWusr0XQ2KyVgoEgagHg0A4GgHA0At6AWgFoAoCk5n5XgxyATAhlvlkU2Zb7+RHkRU9DEzou8SGrQhVVpHI+Y+VIMGxDYxZCNo0jvJ6N3sqepPsdq72Hr1KyuoWXVvT37ucivRp0nrL6czPy445BGuiA3C30zbZmP7TW0v9LVdjaDut+pTk3NW5Hje+5vqbX8SNbD6j61o5Xer1MqNlotDo3we47lkfCOdJLvH5OB3lHqov/IfGuVxOjeKqLludPh9XV039DrF64p1QoAoBaAKAaTQFfiuEQyPnZO8dyCVzfxAHve9V54WlOTk1vvq1fxtv9TVwT1IsZwaN7FLxMAAClh3RsCtrECk8Om80G4vqvVbBx5oopQuGxFuz7Vil2lfcoTbLGBoACBfQ7iqFVToOUoxzu13fdruVraEbvHvNJhZ1dFZPlO3l0I+t66OHqwq04zhsySLTV0EsgAJJsB1qSc4wi5SdkjLaWrPF+PQ7E/QiuWuOYJytn8nb8Efbw6jJXNtK6kJxnFSi7p80SJp7GO5u5aXF94kiRR3WHXqA3let07F3C4ydDRbXVzCcA5cxD4tEaNlCOpctoAqsCbf6vK1buSsd3E8SoKm1GV21pY7hDeozyx6koCdTQEoNAPBoBwNAKKAW9APoCDG4tYo2kc2VASx8hW9OnKpNQjuzWc1CLlLZHIOauf5prrGTDGdlU99h4s/T0H3r09DhtDDpOfxS8vt+zz1XiFWu7Q+GPmYSSYmrEptkCikR1obE0mK/w0kTbZkkT92Re6fqjNf+Far16d2prkWaNTRwfMm5fxLJicPInzCSMi3U5hp77e9b1Ep0nfmjSleNRW6n0ma8qeiCgHUAXoBpNANJoBpNANJoDzYzBpKAJFvbbcEehGoqOdOM/m/T+61MNJlNgpZo5uyMf5eYhcq2RYtcrBvHxB1veqEFXp11GPy7NW0S5NP8p63I1mUu4quaOIuZjGCQqW0GlyQDc/WuRxnESnVdH+1eZFWk27FZh+IOp3uPA6/+K4U6MJciGyLzBcSBF+n7Q8Kn4djamBq2esHuvXxRmnNwfcXIgBr36aaui+TR4YeFZB6hBQCiOgHBaAeBQDhQDhQDhQC0A80BQc9RluHYkDcJm9lYMfsDVvASy4iD7ytjI5qEl3Hz9O12P99K9PUd5HnoK0RmIhZGjLfLKhZfZ2Q+90NVlUvUcen+Sw6dqakJUxEKrWIItob6gEe4OhHkaw0mrMynZ3R2vlTl7AusONhgVGZQwUMSkcmzZUJsCGuB4W0tXna9atC9FvRHdpUqU7VUtWbAGqZZJBQATQDSaAaTQDSaAQmgENANNAVeN4sEbKBmtub2sfDzNcPG8bp4er2cVma31tbu8SGdZRdkZnmIrI4lTQkAOp3BGgPmLWHtXIx2Jo4mSq09HzT38ehDOSk7op6oGhLh5CDpc30sOp6fenZuo1Fbi1zoGBiKxorbhVB9QBeveYem6dKMHukl5F6Kskj1oKmMk60A61AJloBbUAWoB1ALQBQDyaAhxMQdGRtmUqfQix/Wsxbi00YaurHzZxTCNDM8bfNGzKfVSRXrlNTiprmjzLi4ScXyI8fjb4aJT80MjZT/APHIAWHsy3/nNVakMtTtF9SzCalTyP6EFWSsQYTQFTupt7bj7GoqOiyvkSVdXmXM6z8IOKXjlw5PyEOv8LaMB6EA/wA1cvilK0lNc9Dp8PqXi49DpKmuUdAcXoBM1AJegEvQBQCUA00B4+LzFIJGGhCm3rawqvipuFGclukazdos5ykhBuCRXhWk9ykT/ir/ADfUf0rTs7bCxGU8PtW1wXfL7QxtmfNn6Ejuj0treupw3FYShLNVvm67pfbXyJKcop3ZrIZlb5SD6V6mjiKVZXpyT8GWVJPYnWpjYlWgJAaAWgC1AFALQBQC0AE0AwmgMDzzyH+Kdp4GCykDMjfK5AtcH9lrADwNumprpYTH9ksk9vwUcTg1UeeO5nuD/DiQxTHE5Q5jYRICGtJbRmI036edT1+IxbShtfUho4FpNy35HPypGh0I0I8K6q2Oa9yFtHB/1C3uNR9r1G9J36m61jbobj4WowxbyD5RGVJ82ZSB/wAt/aqPE5rs1Hncu8Pi87lyOuJPXDOsSK9ASBqAeKAWgCgEoBpoCp5nNsJJ/L/1qKocTbWFnbu/KNKnys5rxSdkiYrodLHw1rydCClNJlWKuz0wyBkQjqiX82yLmPu1z71nEKKqNRVl/GvmHuPBqAweiLFkeB9f61HKmmYsWuB4gpI3U/3saryhUpvNB/bc1aa1NLwvH5yUbcC4PiP7tXreB8SqYhOlVd5LVPqv4LNGo5aMtFNegLBIDQDxQC0AUAtAFALQDTQEbUBG9AeeQUByT4gcrvHM+IiW8bm7Abq5+bu9QTrp4mu3gsZFxVOb1RycXhZZnOK0KzlTl5pnzSKRFbqLZj5eXnTH4mKjki9e7kMFQlmzSWn5OlcL4csShY1CqOg/vU1xpTlN3k7s6kYqKskXMIrU2PSlASrQEgoBwoBaAS1ANIoDzY7DCSNkOzAj086jrU1Vg4PmjDV1Y57xDlmd7xBfmsBJugFx3ifTpvXmaXDq8MQotadeRWVOSkeWTDCImNSSIyVBO5Cm1z62qhiUlWml1f5NJbsSoDB5uIYgxpmABsRcHqL61JRgpyysylc9KNcA+IBHoQCPsa0nBwdmYL7l3Ent47nxB/4T/wBqtcJ+DGRtzv8Ahm1LSaNupr2pcJAaAeDQDxQC0AtAFAFAMNAMNAMK0Axo6A8eKwob5hfyoDz/AIUeFAPSGgJ1SgJFFASAUA8UAooBaAWgENAMYUBC1Ac0xp/Nk/jb/qNeGxP+9Pxf5KT3ZXw4smZ47fKqkHxvfesSpWpqd9xbS4cW/wAl/T/cUw/+4hHc9UEoaKIjpFGD6hAKmx0k6unJL8GZblpwA/4iP+IfpWOHr/2oeIh8yOgqa9qXCQUBIKAeKAcKAWgFoAoBhFAJloAy0Ax6AgcUBEUoAyUA4LQDgKAcBQC0AtAF6AL0AmagELUBBI1Ac1x4tLIP32/6jXh8UrVprvf5KUt2VeHX/Eyn9yL9ZKTf9GPi/QPY9GLjzRsviKjpyyyTMLc9y8NdIY2AuhUajp5HwqzXwdVQVW109fA2cXa5e8pcPu3asNBonmdifYae/lXR4PhNe3kvD1ZJRj/ca5a9EWCVaAkFAPFAPFAOFAFALQCWoAtQDWoCJqAYRQDctAJloBbUAWoBbUAUAUAhoBpNAMJoBjNQEErUBkOO8OJcumt9x5+IricR4bKpLtaW/NepDUp3d0ZyOEiWQkEXCDUW2zf1rkYjD1KVKGdWu36EUotJXJzVNK7NDfcJhKxRqdwov621r3GHg4UoxfJIuRVkkWSCpjYmUUBKooCQUA4UA4UA4UA6gCgFoBpoBhoBhoBpFAJagC1AJagC1AFAFAJQCGgGGgGGgI2oCCQUB4Job0BX4vh4cWI9+tQ16EK0Mk1oYlFNWZ5cLy+wcNmBAN7W1vXOw/CYUqqm5XS2ViONKzuazDJprXXJT2LHQEgWgHAUA4CgHAUA4UA4UAtALQCGgGmgGmgGmgEtQCWoAtQCWoAtQBQCUAlAIaAaRQEZFAMYUBE60BE0dAM7GgJo46A9UQoD0qKAeBQDstAFqAW1ALagHUAUAtAIaAaaAQ0A00AhoBDQBQCUAUAlABoBDQCGgGmgIzQDTQEZoBhoAoBy0BPHQHoSgJRQCigFoBRQBQC0AtAFAf/Z"/>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
        <p:nvSpPr>
          <p:cNvPr id="101380" name="AutoShape 4" descr="data:image/jpeg;base64,/9j/4AAQSkZJRgABAQAAAQABAAD/2wCEAAkGBxQSEBQUEhQUFRUUFxcaFxUYFhcUGBYUGhQWFhoZFxcYHSggGBolHRYUITEiJSkrLi4uFx8zODMsNyotLisBCgoKDg0OGxAQGywmICYvNzQvLzIsLCwsLDQvLCwsLCw0LCwsLCw4LCwsLCwsLCwsLCwsLywsLCwsLCwsNCwsLP/AABEIANkA6QMBEQACEQEDEQH/xAAcAAABBQEBAQAAAAAAAAAAAAAAAQIDBQYHBAj/xABAEAACAQIEAwYEAwYEBQUAAAABAgMAEQQSITEFBkETIlFhcYEHMpGhFCOxQmJygtHwJDNSwZKisuHxQ1Njs9L/xAAaAQEAAgMBAAAAAAAAAAAAAAAAAwQBAgUG/8QANhEAAgECBAMGBgEDBAMAAAAAAAECAxEEEiExBUFRE2FxocHwIjKBkbHR4SNC8RQzNFIGJGL/2gAMAwEAAhEDEQA/AO40AUAUAUAUAUAUAUAUAUAUAUAUAUAUAUAUAUAUAUAUAUAUAUAUAUAUAUAUAUAUAUAUAUAUAUAUAUAUAUBm+ZuKSxORET3Iw5AyEuWYgDvA2ACN65vKtWVcROai3HkuVlv4p7bj+WONtMFEmpdSytYDYgMpA89QeoomYw9aUlFvaSuu7bT9GhrYthQBQBQBQBQHn/HxWZu0jsujHOtlPmb6Vv2c72s/sB8WIRvlZW0B0IOh2OnSsOLW6BLWoCgCgCgCgCgCgCgCgCgCgCgPJxPiCwJncMQSFAUXJY7AXNaVKihbvdjeEHO9uSuZ+TnE58iwd618rSqrEb2AAPet0Nh51EqzzKOl+l9SR0llza2620NHgMYk0YeMkqbjUFSCCQQQdQQQanTuQtWPRWTAUAUAUBFipskbvYtlUnKNzYE2HnRmlSWWLla9kZqKQ8RhEsYWM2dHuSSSBooIsLd69+mum9aJ5kUsPVeKpZ0rXumergPBXiKF7ARLlUAglu6AS1hYDyHgDW1i1Cm9L8tjQVkmGPIBuQL7XNr0uZUW9kebA8VgnLCGaKQr8wR1cruBcA6bH6VrGUZbMkq0KlLSpFrxVj2VsRBQGY5pxjtIMOpZFMeaUgC7KxKhFJ2+V7ka7a1NBqEc/O+ndbn+jBz7ml5InBQJFGgAQ5UJdz0AsSLa/Q+NW8Gqc1Z3be+9kuphmg4Czp+GlyIkrMquMoXMJGCsDa1js3qBpVaeXPKMXePL6e/sZOkVXMhQBQBQBQBQBQBQBQBQBQBQGd5zXuQMT3RMoI6HMGCk+Ya1vWq9dfFB9/p7sT0X8M13e/5MRjsCqY2FrkdozMST+0LWA8tvrUFajFV4S2u/wtETUqsnRlHov8m15TBEmIsBkLISdj2uTvDz7nZG/nuelxfM7e/aKr+VGkrc0KTmHirRlYov82QXzGxCIHQMSCdTZjbpceVjvFK2ZmV1MlxDnKTDyGJpyx0JYwqzITrY2Kgi1jsTV2lh3VipqK+71/P5JYwzK9i+4RzOzSRCYw9nMO5Kl1Ge1wCGP7WtvPSoHSjJSyp3XLfT7cjTKne25Y84SSLgZmiJV1UEFSQQA6k6jyvVSWxQx7msPLI2n3b7q/kYzkbmCVsYsUkjMjqQATcBrM317p+tRwbucTheKquuozk2ndW8NTplTHpzzcSxqQQvLIbJGpYnfQeXjWspKKuyWhRlWqRpw3bscZ41KY8LHLPH2+JxBYWlLOqhiWNlJsumUWFt6rWyQTavJ9e87iksRiZ04Ty0or+3T5dPq93cteV+IsYcNikXs2RhEyJYB4TKilQGv4LbW9xvUlOV4JlLF0VTxMqd209dd72bu/XuOhScywK5Ul7KxVpMpyBgbEFvI3F9rircabltucGri4U9ZJ5b2vbRcvH62se/CcQilv2ciPbfKwb9K1cJJXaJIYilUk4wkm13lLxvhDdqZogXLkCRdLgBbArc7aDTzJ8a2vmjZ8tiYx3FsI002HKAHI1yjDvkkr3QCNG01va3W1TUnkjKLT1+xhmjwmHAxCriUeNboYyQuR5AxsGYE63CkDTbXcXiSsrrcFrxrmzC4SQRzSWcgGwVmyg9Wyg2relhatWOaK0DZdRuGAKkEEAgjUEHUEGq7VtDI6gCgCgCgCgCgCgCgCgCgKaTjUM3aQwtHLKo/wAs7HUC/e0YDQm1VliIVU402myw6E6bTqKyPAnJ4HZfmt3L3BVWtqD3CRdSBcXN9KkVNq1n6mjqJ3ujQYHBrCgRBoNz1Y2Aux6nQa1JGKSI5SbPRWTBmuYoSs6ykdzswhYC/ezkjP4DvaHbVr9KkWsbGeRjudcOqxGRVQOxCs5GpS21wPFV9qtYKTc0nd21S7ySk9T2DhwXAGIMCOybvHa5BbN5am/lUMarddVHvc1Unmub7h2LDwROQVzojZTcst1BsfMXqGatJpGr3MhyxwmaDiE7mM9k3aBXutiC6sul7+PTxqGMWmcbB4SrRxM5NfC7/nQ3AJ8KkOwUvPS34bixlzfkvp7bi3Ub+1R1b5HYt4FxWJg5OyuYXmORTw12D5vy1s4sxIOUEi1hqD96Tf8ATfgbYeL/ANXFNf3bPxDCIi4PCwrZRMIxroRcZy1gfmJ+7VtRsorwK/EXOpWm3/2s+el/4t4FlzGzRQBIU0YkEBQwA3tY+JNWKWVtuZyce60KcYYdbu22x4uCzduzpKPzIwcrr3Ta9iDl0Njb61JU/p2cNmVcI/8AVqcK6TlHS/PX/BueUscZcKmc3kS6uOoIJAv55bfeoq0bSutmW+G1XKioSfxR0fXu8uZc1EdA83EMbHBG0kzBEW12Ow1sPe9q3hCU5ZYrUHI+bY8HisW06Y1FWTLnBimZlKqEugC964UaEjW+tdrD9tTp5HDbbVfs0djonKfMGFnUQYZ2PYIosylSUACg677C/qK5mJoVIPPPmbJmhqqZCgCgCgCgCgCgCgCgEZgASdANz5VhtJXZlK7sjlMLYbBY3t1n7YKz5Y0U37ylbO57ul9xvYaCuDGVChUzwlfu/k7Uo1q1PJONn1/g6Jy9xpMXD2qAjUgqbEqR6eRB967NCvGtDMjk1qLpSyss6mIgoBk0SupVgGVgQQdQQdwaynZ3QKDiPK6uGCkFDY9nIDILi2zE3A087HXyqSNSzvs+q0NlIiXldlRCsoMkbFkDKOzU3YBbAXIVWsLncX8LFUSe3v8AkXPDzZzlJg1jXsF7WTMTma6hVIFxl3v4XFqs4XCRqttvRElOmpFxyfzCMdAXy5HRsrruL2BuD4EH9aixVDsZ2T0NKkMrsXjMALnQDc+AqsapNuyKOPmvDSLJ+HkE7oB+XGCzasEvl3KgsLkaAa1GqsZL4XcuVMBXpNKtHKur8L28eiKSDkyUpnMwSR5TLLFlDQlmUhlA0YAmzbnX7Iwa5mKuIhJ2y6WsnzSvp3X77Hvn5aEUXaBjLNGQ5ZgoLZYihRcq90G7EDXU1JBdeZSxM20nFWUbu2uu/n+iv4tP/hnYG100Phe3h61vTXxor4uVqEmnbTcr+UsAqR9rfM0nXWwUEgAX97+ftW1ablLUh4bh4UqCcdb6t9TQcmj87GEnvdomg2CZO77/ADE+1KnyxGFt29Z21uvtbT+TU1EXzB/GCcjBxINM8y3PkEc/rY+1dDhq/qN9xrI5dxuFUxM6RiyRyOi6k91WKgknqbX9661GTcIuW7Rqzc8gIo4xII1yr+FS4AsAWjwzE+V2JNc/FtvDK/8A29WbLc6pXJNgoAoAoAoAoAoAoAoCPERZ0ZTswI+otWJLMmjMZZWmcBxSFJWVtwWBHgynX/f6V5Jwcbxe6Z6TNd3WzN/8JMPIqzNp2LEAa65xrt00b9K7XDYys5cvVHLx7joufozoddQ5wUAUAUAUBynnXmjCYpzFJBKexdlWVXVWuDlaykEFSR18BtXZwuGqU1mUlrysWqcJR1uHL/O2FwUfZw4eazNmd2dczNYC+mmwGgsKVcFOrLNOS+xiVJyd2zfcZBxXD5fw5uZ4G7PpmzxnKPK97e9cWtTdpQe+wwtRUa8Jy/taf2ZyP4c4V8Hju2xgbCoqOLzAxZ2bQKoaxbxuNBlHiKoUY9nP4tD03EaixeHtR+Jt301t49DuGGnWRFdGDKwBVgbgg7EEVfTvqjyUouLcZLUkrJqZ3i/AbhzEqlWAvD8oJB1yG4AJHTQXA1rdS131K06VotJJxfL9cikk4XiYsLJlRYlVu53s7rHcXYgXUtcsQM1rb2rOjd2aNVI03GKsuXcvff4mr4DBCsWeAECU52JJLMx07xJO1rW200rWV72ZNQyuGaK3113+vvwLEtWpMeXG4aKYBZURwGDAMoYBhsbHrW0ZyjrF2B89Y6clpv35cx+sv/6r0cVbL4fojO+cvRhcNBoA3YxBjbU2jA1PW1eerSvN+LJEWlRgKAKAKAKAKAKAKAKAaWoDFfEbhkbYYyoiiSNw7MFAZlIytcjU7g+1UMfRz0rxWqLuCq5alm9GVfwsxTJ2ykHszlKmxtmFxoeuhH/DUPDFNKV1oyTHuLtZ6o6Ks99q6pzhwegHA0B4uLcYhwqZ53CA7Dcn0A1NT0MNVru1NXIa1enRV5uxTYXn/BOwBkaO5sGdGVT/AD2yj3IqSeCqRdk030TTf2NY4mElfVLvRyLmWEx47EoR/wCpIfQGTMp9CrD7V1aUrxg+79fo6kXdJlUXAIJ819Dv+q29zUst00bM2snNc+H4LhxCxVjLLHnsCciksAt/4gL/ALteb4tJwqfDz/R0eFYWjWrTdVXstF3nOcfj5JmMkrtI5v3nYsdL6a9K4zu38R6KKjCFqaSS5bI7r8IMb2nC4xe5id0++cD6OK6OHd4HkuLwy4lvqk/T0NtU5ywoAoDB8/XwsSiAtGJpXaQqzC7WBtvoDcmw8KtYf4nryOJxZujTXZ6Znr9iH4ecad5Ghclu4WF9bEED7g/apMVFZVLmVOB1ZqrKm3eLV/B/ybaZb1RPTGWk5EwzMxKE53zsMzWza+B0HeOm2tWFiqytrtoYsjUwRlQB4VXMnpUmgMZzxzPPDiIcJhAolkUu7sMwSMGwsNrkg/asl2hTpxpOtVTavZK9r9dSl4bzhjsPM6YqN8QuW4KKq69LMABbe41I/XZ5WtDo1ocNr0oOm+zlz3fvuen603LHPEOMk7Iq0UutlY3DW3AOneHgQKw4W1Icbweph6SrQkpw6rl/Bqq1OOFAFAFAIaAQoKAY+HU9BQDUwqjYAUBJkAoDIYv4h4dZGSOOWYgGxRQQSPU3y30vb610pcNnTgpVZKN+T399xRjj4zk404t258jNx4vH4xu0eaTDrfuol0+3h63JqWviMNRXZ0IKXVvX35EdKjXqvPVk13LQr8U6Pi1bF4xZgi5QrWuCCSAxUZdyd9dq1hUxHYOFOFk+a/k2lTo9qpTndrqaDG8PjngZBlKupAIsdCNxXMV4S70X9JLxMzx6WaCNoJZnkhkiFi6glZY5I2QZwLi9ioBNtTXTw1VVamZpJ30tpvdPx69SGm+wnG7eXnfWxlMDKElViAQkqNY6ggMrkEdQdauzjeMkdRrRnRvjBhwcFCYk7sUlrKuiqUPQbC4H1rymKTlG5d4JWjCtJSe69Tjan9T/ALmqLPTRdtO9+rPpDkfg8WEwaJAXKyWlJchiWdF6gAWsFG3SunTiox0PE4yvOrV+PdafY0QNSFUW9AIWoDlHGebjilMcsadne62uGW17ENr3reVtdq6EKKjqtzyOK4jUr3jJLL05+N+v0Lbk3FYCFmZWlErjKTJY2W4JC5BoLgEkjpUdSlVmXMFjsDh1rdN82r+aN6jBgCCCCLgjUEeIqo1bRnoIyUkpRd0x4WsGwoFAU3OeKkh4fiZIrh1iYqRuPEjzAufahZwkYyrxUtrmG5Z4GkapMSzysgzOzEk5rMdz41m5nEYmrVeWb0T26Hr4zzBh8MQsrHMRfKozG3n0HvRJs2w2Ar4hXgtOpmcU6YueOXAyBJlILBhlYZSCHUbMR/S9bXaVmdalXxHD6E6NaN4vbpruW3EOKcTw/wCb+IMqjVhkQWHW6gWI9LGkcr0ZjA1uH132Nakot7NN/k23JnNS46M3AWVLZ1GxB2ZfLy6fQnEo5SpxXhcsFNNO8Hs/R+9TSVqckKAKAKAKAKAqObpcuBxBzBSYnAJIXvFSAAT1Ow9as4NN14aX1RBiWlRlrbQ51yJCpgZ7d5nbN7WsPpb61a4tOUsRr00K/DYxjR0IPiBxRo40hQle0uWI0OQW09yft51jhtGM6jlLkMfVcIJLmYSSAiNX0szFR46C5NvDYe9dnt12vZJcrnL7F9n2jfM3vw9dvw7A3yhzl+gJt5X/AFNcbiiXaq29tTq8Pb7LXqWHNeHaTDMqre9r+OUG5tfrYWHrVKhOMKilLkWqsXKDiiLg/J+ExEUc6dpkkAYAkXt/pbToQRViria0JOLZLCu5RujdRMFFUjB8+804crjsQgF/znIA10Ziw+zCuZUi87R7bC1Y/wCmhNu2i/R3rlKbLgcMrghlhjBHUEIBY+ddCmrRSZ5HFyUq83HZt/kuRPetyuOD0A2du438J/SiMS2ZwKP529F0/wCKuotzw0vkX19CSOa0lvAAg+5B/vzrKeppKF4XOx8kTl8DESbkZx9HNvtaqGI/3Ges4S74SHdf8l9UJ0RaAxXxVxMgw0MMbFBiJ1jdgbHs7Elb9L2oXcGrZ584q68ev0IcFAI41RdAoAA8gLChTbbd2c85u4BP+IaRQZRI2hGmXoA3kB18qkUkkejwfFKNPD5WrOK26menR8PKQGs8ZuGHQjWtt0deE4YqgpNaSWx2LhmKE+Hjkt/mIrEeqgkVCeIqwyTcejMpyHjEw3FZBI3ZRgSqCwKgguMq36DS9zp3alesT1uMVbF8PhGEXJqzdteWp2kG+1RHjmrC0AUAUAUAUBzD4rSu2Lw0LEiJwLHYFzJlf3C5PTN513OG1FTw9Scfm9Lf5OTjoOpXhGXy+ty0wWHWNAqAAAaAVxJScnd7nVUVFWRX8X4HFiHVpASVBA1I0Nr7egqWlXqUr5Ha5pUowqWzK9jnvMYvimijWyxWVVUeIDE2HUk/YV28C/6XaTer3bORjLup2cVouSOjcIwYhhRF2UfU7k+5vXCq1HUm5vmdinBQioojx0rySphYQokmVyHY2VFUDMbbs1jcCt6MIu857LzNakpK0Y7s2PDuGJhsPHEDZI1CgmwvbqfMm596gxFeKbqVGkvI2ilCKXQp5+NhpHSGMuENme9he17Add65c8TiK8c2ESt1fPwXqzVylL5SHDRYdpu1eFBLaxcrZwNt/D0rnQ4xWoVVTxtO3/0vb8mYWJqRWSV7eX2NJFhgBptXpFJNXJj0LHWQPC0AtqA5X8R+GxYd1MCBC6Ox3N2B03Og8hVyhNtNs83xOhTpzhGKsn6syaoTKAASStgALk630AqduzucuMXKNl1OwciwPHgkEilGLOcrCxALaXHTxqjWkpTuj1XDqUqVBRluM+IfF5MNw+SSI5XJVA3Vcx1I87A/Wo0rs7nDqMa2IUZ7HG+F8z4mOYSdtIzrqCzs1/FWudQfCpsq2PaU6FCpTdGcFZ9yR2viuAXieAjKnIzCOaJrXySgXF/LUqfU1DseJi3ha8oS1WqfevepmuA8S/EQhyApuykA3F1YqSDYaG16wRYij2VRwuUHPvGJIgkcd1zglnA6bAA9Dv57VvBXOnwjCU6zc6mtuRiMDw2XEm0YJudXOw8Tfqd62ckjrYziNKhFwWsui5HX+EYYRQpGNkUKPQC1RHkZScpOT5mY+Iqoscb6Z89vMrlYn7ha3pvU7v8A49WlTryttbX7q3qdH5BVxw3Ddr8xS/8AIWJQeyFRWstzn8UqRni6kobX8+fmaCsFAKAKAKAKAwvxfxGXBItgc8o1tqMqs3dPQkgajoDXU4TCMqrcuSOfxGco00lzZBwhSsMYLFiFF2JuSbb3rnVXebdral6CtFI9bVobHM+b4HOMKKpOdVICjfcG9vm2G+167HD5U1Tcp8nzOXjVUc1GHM10eLOGwSvKO9HGuZbi5IAFr+JrnyiqtdqGzehei3CknLkjUcvcuSLifxOJKBlQpFGhLBA1szMxAuxsBoLAX3pOpCMMkPq/fIRhJyzS+iPPzZN22JjgCt+SQ7m9gVYaeuorj1F22IUct1De/etNDZ/FLwJMJg1jzZRbMbnc62A/2FXKdKFOOWCsjdJLY8nGpEy2LZXt3SBcj/tXP4o8NKn2dZ2e65tEdXLazPNgZCwVVnJYCwVh4dAD09DXPfD8FjIpQqO6Wl36aeRpkhLZlthOO9kwWW4v728wfDyqDDYjFcOq9lXvKH3a8P0/I1jKVN2exeYXiSSbHfbz9LV18HxjD4qeSN1Lo9Lk0KsZOx6GlFdQkOdfFYX7JhtlkBPgdD/X6Vaw70aOHxiDzU5e+RQ8ntbHwnwL/wD1vUtf5Gc/hn/Jj9fwzrKT1QPWHL+bOfocZh5cOkT2bZ2YKQysGUhbHQkeOxqSMGeq4fwaVOSquazLlb1v6GE4dwfETm0EMkhva6qSoPm3yr7mtm7F+viaeH1m7PzOxLyjiBDhkEoKxRqJIjJIEc5ACtgMtg12BP8A3qK55aeMUpTe13dOyuteu/c0UeCwE3DFkTERsYhmkSWJXlRVtdlYhbqR4sADR6m+ISxclUpv4tmm0nfr9e4xfOeOZsSWGYJkUpe+VlKhr2Oh1P2reKVjrcOo0/8ATX/uV723RuuV8MFw0XdCkqCQNgSLm1/WozzdZ3qS1vqXq0IjOc9mL8KxcgMCCm181xt5WvfyraO51ODyqRxMXDbn0t3ml+E0co4feUMFaRjEG0/LIXUA7AtmI+vWk3dkvHK9Otic0Omvj/ixtK1OMFAFAFAFAeDjnB4sXC0MwupsdDYqw2ZT0NSUqsqUs0dzSpTjUjlkYrjHLOJw2GK4bEoxWwiR0VZGAI7octlJtt3datQnRqVM04vvs9PG2/mQShVhDLCXh19/Q88HFWdQiwTHEEf5JjdSG/eZgFVf3ibWqN4Vp6tZet1/m/cbqumtE79LEMUeLhUricNI8wJCmJDIkg6HOosnnmtWZUac5XpySXe9v39DEak4q01r3czR8I5PusL4yR5JFs7RXURCS5YaKoL5dBqSDa9ayrRg2qSt38/bNlTcrOb+nI1tViYx3FpS3ESFXL2UahmJ/wAxWuRp0sRv51SheWJk1pZJPvvqn9DRayZ66um5nOM4Zw7ORdT1GthbrXluK4Ou60qtrxfTl7+xVqwle5WqpKKxBAYXF9CP6GqOIwdbC5ZS57NGkoOJecGxnagpJqyW1PVTsfXpXpuGYx4il8W63LNOeZDsZ+QQy6Keng29xXG43gY05RxFLR3890yGtC3xI0kEhkjRv9Sg/UXr0tCbnSjN80n5FmLukzx43haygq4DA9CAR9DUoaueThXKUMUvarfNawBNwt98vhW8qkpKzZXo4SjSk5QjqWfMA7LB4hx+zDIR6hDWhfw0c1aEerX5Pm5ZO8R4W1qc9up/G0uRdcA5inwj5oZCl/mG6t/Ep0PrvRpPcVaNHELLWV+/mvftHYuSudlxh7KRQk1rixujgb5b6g9ba+tRyjY87xTg8sJHtYO8PNe+ppeM4Ht8NNDe3axul/AspAPtetDkUanZ1Iz6M5LFNB2MeGxihZYysTRupuHHdBH7p0722tZL9TD141JVKPyu7uny6ePduarDoFAA2G1YOYOnxSJbOyrmIAzEC7HYC/WhtGEp3ypuxkviLAmWKQ2zhsoPXLYt9iB9a3hud3gE71ZU5axtf6nVeVMU8uCw8kl87xqSTudPm9xY+9avc5WOhCGInGntfQtawVQoAoAoAoCDG4tIo2kkOVEBLHwArenTlUkoR3ZrOahFyeyMPiOGtxDENOoXLkVVScWMIN7sEXMrhrE2up6G29XJVFTpqkns3dx/u+um31XMqqDnPtLctE+X53Nzg8OI40jBJCKqgk3JCgC5PU6VSlLM2y3FWSRLWpkSgCgKbjXCi7LLFYSqMpB0EiXvlJ6EHY1WrUpqXa099muTX76M0kne6KnAYsSpmAI1YEHoVYqdvMVJRqqrBTS3Nk7q5LMbKSegqSUsqbMt2MpisUXNzoOg8K8TjMbUxUvi25IpTm5bk3AImM5e3dChb+Jvf6DSu7wfC1KUHKatfkT0YtK7L3iWDEqWPQ3/APNX8ZhFiaeRu3NeJvOOZWJ+B8QsyxNp+yAdcpA0A8q4XDMViKGJeEru65d38P8ARBTlKMsrNEEr1BaHBaA8HMmDabB4iJPmkidVG12Kmw+tCbDTUK0ZPZNHzbisDLCxEsbxlrEB1KEja4BG17j2qZM9jSqQnKTi7/4IGexHn/SskkpWaXU1fw5lI4lhbf6yPYqwP2NYlsR8Rd8FNPp6n0HUJ4g8vE+HR4iJ4pVDJILMOtr3Fj0INiPMUJKVWVOSlF6ox+I+HbPlvjZvyrmE5EBVraGQ/wDqW/lrNy5DGwi3amtfmV9/DoeHH8hYvF5ExM0CRo1yYg7M/S9mACm3mdzRO2xJRxdHDNyoptvrbT7b+RpsLyJgkIJiMuX5RK7yhR4BWOW3tS5Wnjq0rpO197JK/wBjSAVgqC0AUAUBQc28yrgowbBpHvkW9hpuzfuj7/cX8BgZYqT1tFbsp4zGLDx2u3sjl0/xKxvaZlkW1/l7Ncvptmt73rsSwGFtljH63d/15HLjjcRfNKX0sjccl85pxIPh8REgkyElfmjlTQNo2240N9PeuRisG8PacHp5o6eGxSrfDJamxwuFSJcqKFG/jc+ZOpqg22XErE1YMiUAUAlAJQGYxPDHgkcxqXidi1ltmjY6tod1J10qklOhJpK8HrpuuunQj1j4EKYgSRZ01DLcXHl1FWcynTzR5o3vdGPNsy59VLre3dOrAC42Ivba1eV4fVpyxEXKOvdt9v1Yq02syNnDGANK9cWyU0BWcEQS4zM91y6qunecC2vpv/evnqNSlW4i3NNSWy7119LdCumnU1NpXoSwKDQAaA4d8Z5r8Q/hgQD6u3+9SQ2PTcKvHCya6v8ABhJN19T+lbnTn80ffI1Pw6F+J4X+Mn6Ix/2rWWxDxCVsJP3zPoQNUR4wUGgHA0At6AW9ALQBQBQBQHF/i5K344g7dnHl/g71/wDmzV6bhkksLZddffgcDiEW8Rd9DB1aKxsfhbGFxpndgkUEbF3JsozDIoJ8TckD92qOPvKmoRV23oi7grKbm9Ekbx/ibhBJlIkyf+5lFj55b5re1/KqUuEVowzNq/QtLidJyypO3U1uBxsc0ayRMHRxdWGx/oeljtXMnCUJZZLUvxkpK8die9amwlAFAFAFAZyXgkkTN2GVo2JIRjlKE6kKbEFapxp1aPwwSceSvZru8DRJx22M8eHxzKGF4yCCy/6WUglSOmoqtTweGqSVeHwtb/Tk1y8jVQi/iRa8PxiypmQ3ANvp/d6v0K8K0c0NiSMlJXQS4+NXyMwU2vroLetYniqUJ5Jys7X1/exhySdmefhULyYsSIPylN2foSFtZfEn9PauTCh2+PdeHyrn1duRElmqZlsa4tXdJxploBPxFAcP+LbX4i58Y47fS363qSGx6fhf/F+rMjHFmZR4kD66Vuzpy69Dt/K3JGHwcglVnklAIDMQAtxY5VA8L733qFybPKYniFWusr0XQ2KyVgoEgagHg0A4GgHA0At6AWgFoAoCk5n5XgxyATAhlvlkU2Zb7+RHkRU9DEzou8SGrQhVVpHI+Y+VIMGxDYxZCNo0jvJ6N3sqepPsdq72Hr1KyuoWXVvT37ucivRp0nrL6czPy445BGuiA3C30zbZmP7TW0v9LVdjaDut+pTk3NW5Hje+5vqbX8SNbD6j61o5Xer1MqNlotDo3we47lkfCOdJLvH5OB3lHqov/IfGuVxOjeKqLludPh9XV039DrF64p1QoAoBaAKAaTQFfiuEQyPnZO8dyCVzfxAHve9V54WlOTk1vvq1fxtv9TVwT1IsZwaN7FLxMAAClh3RsCtrECk8Om80G4vqvVbBx5oopQuGxFuz7Vil2lfcoTbLGBoACBfQ7iqFVToOUoxzu13fdruVraEbvHvNJhZ1dFZPlO3l0I+t66OHqwq04zhsySLTV0EsgAJJsB1qSc4wi5SdkjLaWrPF+PQ7E/QiuWuOYJytn8nb8Efbw6jJXNtK6kJxnFSi7p80SJp7GO5u5aXF94kiRR3WHXqA3let07F3C4ydDRbXVzCcA5cxD4tEaNlCOpctoAqsCbf6vK1buSsd3E8SoKm1GV21pY7hDeozyx6koCdTQEoNAPBoBwNAKKAW9APoCDG4tYo2kc2VASx8hW9OnKpNQjuzWc1CLlLZHIOauf5prrGTDGdlU99h4s/T0H3r09DhtDDpOfxS8vt+zz1XiFWu7Q+GPmYSSYmrEptkCikR1obE0mK/w0kTbZkkT92Re6fqjNf+Far16d2prkWaNTRwfMm5fxLJicPInzCSMi3U5hp77e9b1Ep0nfmjSleNRW6n0ma8qeiCgHUAXoBpNANJoBpNANJoDzYzBpKAJFvbbcEehGoqOdOM/m/T+61MNJlNgpZo5uyMf5eYhcq2RYtcrBvHxB1veqEFXp11GPy7NW0S5NP8p63I1mUu4quaOIuZjGCQqW0GlyQDc/WuRxnESnVdH+1eZFWk27FZh+IOp3uPA6/+K4U6MJciGyLzBcSBF+n7Q8Kn4djamBq2esHuvXxRmnNwfcXIgBr36aaui+TR4YeFZB6hBQCiOgHBaAeBQDhQDhQDhQC0A80BQc9RluHYkDcJm9lYMfsDVvASy4iD7ytjI5qEl3Hz9O12P99K9PUd5HnoK0RmIhZGjLfLKhZfZ2Q+90NVlUvUcen+Sw6dqakJUxEKrWIItob6gEe4OhHkaw0mrMynZ3R2vlTl7AusONhgVGZQwUMSkcmzZUJsCGuB4W0tXna9atC9FvRHdpUqU7VUtWbAGqZZJBQATQDSaAaTQDSaAQmgENANNAVeN4sEbKBmtub2sfDzNcPG8bp4er2cVma31tbu8SGdZRdkZnmIrI4lTQkAOp3BGgPmLWHtXIx2Jo4mSq09HzT38ehDOSk7op6oGhLh5CDpc30sOp6fenZuo1Fbi1zoGBiKxorbhVB9QBeveYem6dKMHukl5F6Kskj1oKmMk60A61AJloBbUAWoB1ALQBQDyaAhxMQdGRtmUqfQix/Wsxbi00YaurHzZxTCNDM8bfNGzKfVSRXrlNTiprmjzLi4ScXyI8fjb4aJT80MjZT/APHIAWHsy3/nNVakMtTtF9SzCalTyP6EFWSsQYTQFTupt7bj7GoqOiyvkSVdXmXM6z8IOKXjlw5PyEOv8LaMB6EA/wA1cvilK0lNc9Dp8PqXi49DpKmuUdAcXoBM1AJegEvQBQCUA00B4+LzFIJGGhCm3rawqvipuFGclukazdos5ykhBuCRXhWk9ykT/ir/ADfUf0rTs7bCxGU8PtW1wXfL7QxtmfNn6Ejuj0treupw3FYShLNVvm67pfbXyJKcop3ZrIZlb5SD6V6mjiKVZXpyT8GWVJPYnWpjYlWgJAaAWgC1AFALQBQC0AE0AwmgMDzzyH+Kdp4GCykDMjfK5AtcH9lrADwNumprpYTH9ksk9vwUcTg1UeeO5nuD/DiQxTHE5Q5jYRICGtJbRmI036edT1+IxbShtfUho4FpNy35HPypGh0I0I8K6q2Oa9yFtHB/1C3uNR9r1G9J36m61jbobj4WowxbyD5RGVJ82ZSB/wAt/aqPE5rs1Hncu8Pi87lyOuJPXDOsSK9ASBqAeKAWgCgEoBpoCp5nNsJJ/L/1qKocTbWFnbu/KNKnys5rxSdkiYrodLHw1rydCClNJlWKuz0wyBkQjqiX82yLmPu1z71nEKKqNRVl/GvmHuPBqAweiLFkeB9f61HKmmYsWuB4gpI3U/3saryhUpvNB/bc1aa1NLwvH5yUbcC4PiP7tXreB8SqYhOlVd5LVPqv4LNGo5aMtFNegLBIDQDxQC0AUAtAFALQDTQEbUBG9AeeQUByT4gcrvHM+IiW8bm7Abq5+bu9QTrp4mu3gsZFxVOb1RycXhZZnOK0KzlTl5pnzSKRFbqLZj5eXnTH4mKjki9e7kMFQlmzSWn5OlcL4csShY1CqOg/vU1xpTlN3k7s6kYqKskXMIrU2PSlASrQEgoBwoBaAS1ANIoDzY7DCSNkOzAj086jrU1Vg4PmjDV1Y57xDlmd7xBfmsBJugFx3ifTpvXmaXDq8MQotadeRWVOSkeWTDCImNSSIyVBO5Cm1z62qhiUlWml1f5NJbsSoDB5uIYgxpmABsRcHqL61JRgpyysylc9KNcA+IBHoQCPsa0nBwdmYL7l3Ent47nxB/4T/wBqtcJ+DGRtzv8Ahm1LSaNupr2pcJAaAeDQDxQC0AtAFAFAMNAMNAMK0Axo6A8eKwob5hfyoDz/AIUeFAPSGgJ1SgJFFASAUA8UAooBaAWgENAMYUBC1Ac0xp/Nk/jb/qNeGxP+9Pxf5KT3ZXw4smZ47fKqkHxvfesSpWpqd9xbS4cW/wAl/T/cUw/+4hHc9UEoaKIjpFGD6hAKmx0k6unJL8GZblpwA/4iP+IfpWOHr/2oeIh8yOgqa9qXCQUBIKAeKAcKAWgFoAoBhFAJloAy0Ax6AgcUBEUoAyUA4LQDgKAcBQC0AtAF6AL0AmagELUBBI1Ac1x4tLIP32/6jXh8UrVprvf5KUt2VeHX/Eyn9yL9ZKTf9GPi/QPY9GLjzRsviKjpyyyTMLc9y8NdIY2AuhUajp5HwqzXwdVQVW109fA2cXa5e8pcPu3asNBonmdifYae/lXR4PhNe3kvD1ZJRj/ca5a9EWCVaAkFAPFAPFAOFAFALQCWoAtQDWoCJqAYRQDctAJloBbUAWoBbUAUAUAhoBpNAMJoBjNQEErUBkOO8OJcumt9x5+IricR4bKpLtaW/NepDUp3d0ZyOEiWQkEXCDUW2zf1rkYjD1KVKGdWu36EUotJXJzVNK7NDfcJhKxRqdwov621r3GHg4UoxfJIuRVkkWSCpjYmUUBKooCQUA4UA4UA4UA6gCgFoBpoBhoBhoBpFAJagC1AJagC1AFAFAJQCGgGGgGGgI2oCCQUB4Job0BX4vh4cWI9+tQ16EK0Mk1oYlFNWZ5cLy+wcNmBAN7W1vXOw/CYUqqm5XS2ViONKzuazDJprXXJT2LHQEgWgHAUA4CgHAUA4UA4UAtALQCGgGmgGmgGmgEtQCWoAtQCWoAtQBQCUAlAIaAaRQEZFAMYUBE60BE0dAM7GgJo46A9UQoD0qKAeBQDstAFqAW1ALagHUAUAtAIaAaaAQ0A00AhoBDQBQCUAUAlABoBDQCGgGmgIzQDTQEZoBhoAoBy0BPHQHoSgJRQCigFoBRQBQC0AtAFAf/Z"/>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7888" y="1249648"/>
            <a:ext cx="3240360" cy="3475496"/>
          </a:xfrm>
          <a:prstGeom prst="rect">
            <a:avLst/>
          </a:prstGeom>
        </p:spPr>
      </p:pic>
      <p:sp>
        <p:nvSpPr>
          <p:cNvPr id="6" name="Title 1"/>
          <p:cNvSpPr txBox="1">
            <a:spLocks/>
          </p:cNvSpPr>
          <p:nvPr/>
        </p:nvSpPr>
        <p:spPr bwMode="auto">
          <a:xfrm>
            <a:off x="479376" y="3212976"/>
            <a:ext cx="4032448" cy="720079"/>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5595"/>
                </a:solidFill>
                <a:effectLst/>
                <a:uLnTx/>
                <a:uFillTx/>
                <a:latin typeface="Arial" pitchFamily="-72" charset="0"/>
                <a:ea typeface="Arial" pitchFamily="-72" charset="0"/>
                <a:cs typeface="Arial" pitchFamily="-72" charset="0"/>
              </a:rPr>
              <a:t>Thank you!</a:t>
            </a:r>
          </a:p>
        </p:txBody>
      </p:sp>
      <p:sp>
        <p:nvSpPr>
          <p:cNvPr id="7" name="Content Placeholder 2"/>
          <p:cNvSpPr txBox="1">
            <a:spLocks/>
          </p:cNvSpPr>
          <p:nvPr/>
        </p:nvSpPr>
        <p:spPr>
          <a:xfrm>
            <a:off x="1055440" y="3933056"/>
            <a:ext cx="7992888" cy="2448271"/>
          </a:xfrm>
          <a:prstGeom prst="rect">
            <a:avLst/>
          </a:prstGeom>
        </p:spPr>
        <p:txBody>
          <a:bodyPr/>
          <a:lstStyle/>
          <a:p>
            <a:pPr fontAlgn="auto">
              <a:lnSpc>
                <a:spcPct val="90000"/>
              </a:lnSpc>
              <a:spcBef>
                <a:spcPts val="1800"/>
              </a:spcBef>
              <a:spcAft>
                <a:spcPts val="0"/>
              </a:spcAft>
              <a:buClr>
                <a:srgbClr val="EEB211"/>
              </a:buCl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Simon Storm</a:t>
            </a:r>
          </a:p>
          <a:p>
            <a:pPr fontAlgn="auto">
              <a:lnSpc>
                <a:spcPct val="90000"/>
              </a:lnSpc>
              <a:spcBef>
                <a:spcPts val="1800"/>
              </a:spcBef>
              <a:spcAft>
                <a:spcPts val="0"/>
              </a:spcAft>
              <a:buClr>
                <a:srgbClr val="EEB211"/>
              </a:buClr>
            </a:pPr>
            <a:r>
              <a:rPr lang="en-US" dirty="0" err="1" smtClean="0">
                <a:latin typeface="Arial" panose="020B0604020202020204" pitchFamily="34" charset="0"/>
                <a:ea typeface="+mn-ea"/>
                <a:cs typeface="Arial" panose="020B0604020202020204" pitchFamily="34" charset="0"/>
              </a:rPr>
              <a:t>sstorm@promnetwork.com</a:t>
            </a:r>
            <a:endParaRPr lang="en-US" dirty="0" smtClean="0">
              <a:latin typeface="Arial" panose="020B0604020202020204" pitchFamily="34" charset="0"/>
              <a:ea typeface="+mn-ea"/>
              <a:cs typeface="Arial" panose="020B0604020202020204" pitchFamily="34" charset="0"/>
            </a:endParaRPr>
          </a:p>
          <a:p>
            <a:pPr fontAlgn="auto">
              <a:lnSpc>
                <a:spcPct val="90000"/>
              </a:lnSpc>
              <a:spcBef>
                <a:spcPts val="1800"/>
              </a:spcBef>
              <a:spcAft>
                <a:spcPts val="0"/>
              </a:spcAft>
              <a:buClr>
                <a:srgbClr val="EEB211"/>
              </a:buClr>
            </a:pPr>
            <a:r>
              <a:rPr lang="en-US" dirty="0" smtClean="0">
                <a:latin typeface="Arial" panose="020B0604020202020204" pitchFamily="34" charset="0"/>
                <a:ea typeface="+mn-ea"/>
                <a:cs typeface="Arial" panose="020B0604020202020204" pitchFamily="34" charset="0"/>
              </a:rPr>
              <a:t>@</a:t>
            </a:r>
            <a:r>
              <a:rPr lang="en-US" dirty="0" err="1" smtClean="0">
                <a:latin typeface="Arial" panose="020B0604020202020204" pitchFamily="34" charset="0"/>
                <a:ea typeface="+mn-ea"/>
                <a:cs typeface="Arial" panose="020B0604020202020204" pitchFamily="34" charset="0"/>
              </a:rPr>
              <a:t>simonpstorm</a:t>
            </a:r>
            <a:endParaRPr lang="en-US" dirty="0" smtClean="0">
              <a:latin typeface="Arial" panose="020B0604020202020204" pitchFamily="34" charset="0"/>
              <a:ea typeface="+mn-ea"/>
              <a:cs typeface="Arial" panose="020B0604020202020204" pitchFamily="34" charset="0"/>
            </a:endParaRPr>
          </a:p>
          <a:p>
            <a:pPr fontAlgn="auto">
              <a:lnSpc>
                <a:spcPct val="90000"/>
              </a:lnSpc>
              <a:spcBef>
                <a:spcPts val="1800"/>
              </a:spcBef>
              <a:spcAft>
                <a:spcPts val="0"/>
              </a:spcAft>
              <a:buClr>
                <a:srgbClr val="EEB211"/>
              </a:buClr>
            </a:pPr>
            <a:r>
              <a:rPr lang="en-US" dirty="0" smtClean="0">
                <a:hlinkClick r:id="rId4" tooltip="View public profile"/>
              </a:rPr>
              <a:t>www.linkedin.com/pub/simon-storm/0/b32/3b6/</a:t>
            </a:r>
            <a:endParaRPr lang="en-US" dirty="0" smtClean="0"/>
          </a:p>
          <a:p>
            <a:pPr fontAlgn="auto">
              <a:lnSpc>
                <a:spcPct val="90000"/>
              </a:lnSpc>
              <a:spcBef>
                <a:spcPts val="1800"/>
              </a:spcBef>
              <a:spcAft>
                <a:spcPts val="0"/>
              </a:spcAft>
              <a:buClr>
                <a:srgbClr val="EEB211"/>
              </a:buClr>
            </a:pPr>
            <a:endParaRPr lang="en-US" sz="2800" dirty="0" smtClean="0">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800"/>
              </a:spcBef>
              <a:spcAft>
                <a:spcPts val="0"/>
              </a:spcAft>
              <a:buClr>
                <a:srgbClr val="EEB211"/>
              </a:buClr>
              <a:buSzTx/>
              <a:buFont typeface="Wingdings" panose="05000000000000000000"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mtClean="0"/>
              <a:t>Taking a Step Back…Let’s Start with the Bible</a:t>
            </a:r>
            <a:endParaRPr lang="en-US" dirty="0"/>
          </a:p>
        </p:txBody>
      </p:sp>
      <p:sp>
        <p:nvSpPr>
          <p:cNvPr id="5" name="Content Placeholder 4"/>
          <p:cNvSpPr>
            <a:spLocks noGrp="1"/>
          </p:cNvSpPr>
          <p:nvPr>
            <p:ph idx="1"/>
          </p:nvPr>
        </p:nvSpPr>
        <p:spPr>
          <a:xfrm>
            <a:off x="533400" y="4149079"/>
            <a:ext cx="11131549" cy="1512169"/>
          </a:xfrm>
        </p:spPr>
        <p:txBody>
          <a:bodyPr>
            <a:normAutofit lnSpcReduction="10000"/>
          </a:bodyPr>
          <a:lstStyle/>
          <a:p>
            <a:pPr marL="0" indent="0">
              <a:buNone/>
            </a:pPr>
            <a:r>
              <a:rPr lang="en-US" smtClean="0"/>
              <a:t>During an examination, the examiner explained that he wanted to see our “Bible”, aka our SDLC. He wanted every step to be documented and auditable so he could be sure that every project followed the exact process, every time.</a:t>
            </a:r>
            <a:endParaRPr lang="en-US" dirty="0"/>
          </a:p>
        </p:txBody>
      </p:sp>
      <p:sp>
        <p:nvSpPr>
          <p:cNvPr id="13" name="Content Placeholder 12"/>
          <p:cNvSpPr>
            <a:spLocks noGrp="1"/>
          </p:cNvSpPr>
          <p:nvPr>
            <p:ph idx="13"/>
          </p:nvPr>
        </p:nvSpPr>
        <p:spPr/>
        <p:txBody>
          <a:bodyPr/>
          <a:lstStyle/>
          <a:p>
            <a:r>
              <a:rPr lang="en-US" smtClean="0"/>
              <a:t>Credit: http://www.stpatselkhorn.org/AdultFormation/BibleStudy.aspx</a:t>
            </a:r>
            <a:endParaRPr lang="en-US" dirty="0" smtClean="0"/>
          </a:p>
        </p:txBody>
      </p:sp>
      <p:pic>
        <p:nvPicPr>
          <p:cNvPr id="14" name="Picture 2" descr="http://www.bethlehemstar.net/pix/featured/featured-bible.jpg"/>
          <p:cNvPicPr>
            <a:picLocks noChangeAspect="1" noChangeArrowheads="1"/>
          </p:cNvPicPr>
          <p:nvPr/>
        </p:nvPicPr>
        <p:blipFill>
          <a:blip r:embed="rId3" cstate="print"/>
          <a:stretch>
            <a:fillRect/>
          </a:stretch>
        </p:blipFill>
        <p:spPr>
          <a:xfrm>
            <a:off x="1924050" y="1724251"/>
            <a:ext cx="8115300" cy="2113359"/>
          </a:xfrm>
          <a:prstGeom prst="rect">
            <a:avLst/>
          </a:prstGeom>
        </p:spPr>
      </p:pic>
    </p:spTree>
    <p:extLst>
      <p:ext uri="{BB962C8B-B14F-4D97-AF65-F5344CB8AC3E}">
        <p14:creationId xmlns:p14="http://schemas.microsoft.com/office/powerpoint/2010/main" val="39413513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t>Tips and </a:t>
            </a:r>
            <a:r>
              <a:rPr lang="en-US" dirty="0" smtClean="0"/>
              <a:t>Techniques for </a:t>
            </a:r>
            <a:r>
              <a:rPr lang="en-US" dirty="0" smtClean="0"/>
              <a:t>Audits and Exams</a:t>
            </a:r>
          </a:p>
        </p:txBody>
      </p:sp>
      <p:sp>
        <p:nvSpPr>
          <p:cNvPr id="17410" name="Content Placeholder 2"/>
          <p:cNvSpPr>
            <a:spLocks noGrp="1"/>
          </p:cNvSpPr>
          <p:nvPr>
            <p:ph idx="1"/>
          </p:nvPr>
        </p:nvSpPr>
        <p:spPr/>
        <p:txBody>
          <a:bodyPr/>
          <a:lstStyle/>
          <a:p>
            <a:pPr marL="0" indent="0">
              <a:buNone/>
            </a:pPr>
            <a:r>
              <a:rPr lang="en-US" dirty="0" smtClean="0"/>
              <a:t>1 - 6 :	 Common Sense &amp; Agile Education</a:t>
            </a:r>
          </a:p>
          <a:p>
            <a:pPr marL="0" indent="0">
              <a:buNone/>
            </a:pPr>
            <a:r>
              <a:rPr lang="en-US" dirty="0" smtClean="0"/>
              <a:t>7 - 12 : Continuous Delivery Education</a:t>
            </a:r>
          </a:p>
          <a:p>
            <a:pPr marL="0" indent="0">
              <a:buNone/>
            </a:pPr>
            <a:r>
              <a:rPr lang="en-US" dirty="0" smtClean="0"/>
              <a:t>13 - 18 : Demonstrating Maturity</a:t>
            </a:r>
          </a:p>
          <a:p>
            <a:pPr marL="0" indent="0">
              <a:buNone/>
            </a:pPr>
            <a:r>
              <a:rPr lang="en-US" dirty="0" smtClean="0"/>
              <a:t>19 - 21 : Orchestrate for Improved Quality</a:t>
            </a:r>
          </a:p>
          <a:p>
            <a:pPr marL="0" indent="0">
              <a:buNone/>
            </a:pPr>
            <a:r>
              <a:rPr lang="en-US" dirty="0" smtClean="0"/>
              <a:t>22 - 24 : Source Code Control is KEY</a:t>
            </a:r>
          </a:p>
          <a:p>
            <a:pPr marL="0" indent="0">
              <a:buNone/>
            </a:pPr>
            <a:r>
              <a:rPr lang="en-US" dirty="0" smtClean="0"/>
              <a:t>25 : Getting Ahead</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10" descr="http://www.thenewmans.us/wp-content/uploads/2012/07/rodney-back-to-school.jpg"/>
          <p:cNvPicPr>
            <a:picLocks noChangeAspect="1" noChangeArrowheads="1"/>
          </p:cNvPicPr>
          <p:nvPr/>
        </p:nvPicPr>
        <p:blipFill>
          <a:blip r:embed="rId3" cstate="print"/>
          <a:srcRect/>
          <a:stretch>
            <a:fillRect/>
          </a:stretch>
        </p:blipFill>
        <p:spPr bwMode="auto">
          <a:xfrm>
            <a:off x="3935760" y="632498"/>
            <a:ext cx="5184576" cy="5668171"/>
          </a:xfrm>
          <a:prstGeom prst="rect">
            <a:avLst/>
          </a:prstGeom>
          <a:noFill/>
          <a:ln w="9525">
            <a:noFill/>
            <a:miter lim="800000"/>
            <a:headEnd/>
            <a:tailEnd/>
          </a:ln>
        </p:spPr>
      </p:pic>
      <p:sp>
        <p:nvSpPr>
          <p:cNvPr id="19457" name="Title 1"/>
          <p:cNvSpPr>
            <a:spLocks noGrp="1"/>
          </p:cNvSpPr>
          <p:nvPr>
            <p:ph type="title"/>
          </p:nvPr>
        </p:nvSpPr>
        <p:spPr/>
        <p:txBody>
          <a:bodyPr/>
          <a:lstStyle/>
          <a:p>
            <a:r>
              <a:rPr lang="en-US" dirty="0" smtClean="0"/>
              <a:t>Common Sense &amp; Agile </a:t>
            </a:r>
            <a:r>
              <a:rPr lang="en-US" dirty="0" smtClean="0"/>
              <a:t>Education</a:t>
            </a:r>
          </a:p>
        </p:txBody>
      </p:sp>
      <p:sp>
        <p:nvSpPr>
          <p:cNvPr id="3" name="Content Placeholder 2"/>
          <p:cNvSpPr>
            <a:spLocks noGrp="1"/>
          </p:cNvSpPr>
          <p:nvPr>
            <p:ph idx="13"/>
          </p:nvPr>
        </p:nvSpPr>
        <p:spPr/>
        <p:txBody>
          <a:bodyPr/>
          <a:lstStyle/>
          <a:p>
            <a:r>
              <a:rPr lang="en-US" smtClean="0"/>
              <a:t>Credit: http://flickfacts.com/movie/4925/back-to-school</a:t>
            </a:r>
            <a:endParaRPr lang="en-US" dirty="0" smtClean="0"/>
          </a:p>
        </p:txBody>
      </p:sp>
      <p:sp>
        <p:nvSpPr>
          <p:cNvPr id="19458" name="AutoShape 2" descr="data:image/jpeg;base64,/9j/4AAQSkZJRgABAQAAAQABAAD/2wCEAAkGBxMTEhQUEhQVFBQUFRUXFxUUFxUWFBcXFRQXFhQWFxgYHSggGBomHBQUITEhJiktLi4uFx8zODMsNygtLiwBCgoKDg0OGxAQGiwlHyQsLC0sLCwsLCwsLCwsLCwsLCwsLCwsLCwsLCwsLCwsLCwsLCwsLC0sLCwsLCwsLCwsLP/AABEIAMABBgMBEQACEQEDEQH/xAAcAAABBAMBAAAAAAAAAAAAAAAAAgMEBQEGBwj/xAA/EAACAQIDBQUFBgUEAgMBAAABAgADEQQSIQUxQVFhBhMicYEHMkKRoRRSkrHB0SNicoLhM0Oi8BVjg7LSU//EABoBAQADAQEBAAAAAAAAAAAAAAABAgMEBQb/xAA3EQACAQIEAggFBAEEAwAAAAAAAQIDEQQSITFBUQUTImFxgZHwMqGx0eFCUsHxMxQjU8IVcrL/2gAMAwEAAhEDEQA/AO4QAgBACAEAIAQAgBACAEAIAQAgBACAR8djadFDUqutNBvZiAPrxgHMe03tcAJTBIGFiO9qg2vzVOXn8oBzXaO3MTXc1K1eo7HiWIA6BRYD0EgEP7W/33PmzfvAD7U/33/E37wDH2l/vv8Aib94AlsW/F2/Ef3gD+y8LjMW2XC0q1Y8SubIPNico9TBJvexPZBjKhDYzE90vFKbNUqW5X0VT+KCDqXZ7srhsGtqKHNxqOS9Q+p3elpILuAEAIAQAgBACAEAIAQAgBACAEAIAQAgBACAEAIBF2jtGlQQvWqLTUcWIHy5noIBzPtJ7XQLpgqd/wD21RYeapvPrbygHM9sbcxGKbNiKrVCN2Y2Uf0qNB6CQCuzcoBm3OAF4BgtALrs72RxuO1w9L+Hf/WqeCl6E6v/AGgwDp3Z32PYanZ8Y5xTj4NUojplGrept0gHR8PQSmoSmqoiiwVQFUDkANBJA5ACAEAIAQAgBACAEAIAQAgBACAEAIAQAgBACAEAibT2pRw6GpXqLTQcWNr9AN5PQQDmHaf2u70wKdO+qj6qn6n5QDmG09qVsQ+evUao3Nze3QDco6CAQ83LX8pBJnLz1ggVBIktAIuIxqr1PTny6wQdz7Eey7D06dOtjAa1ZlVjSf8A0aZIvlyfGRuu2nSAdKRAAAAAALADQADcAJIMwAgBACAEAIAQAgBACAEAIAQAgBACAEAIAQAgBAIu0do0qCGpWqLTQfExt6DmeggHL+1Htc3pgU/+aqPqqfq3ygHL9q7YqYhy9eq1RvvMbgeXADykEkFHzajWALyc4AqAYJgEavjFXqekArsRjid59BBBDGKINxoRYg63Ug3uOukkGxdm+2+0MPWFRMVVbmtV2qI3RlYn5jWAejewHbSntGkTYJXp27yne413OvNT9IBtcAIAQAgBACAEAIAQAgBACAEAIAQAgBACAEAYx2Np0UL1XWmg3s5AH1gHMu03tcUXTApnbd3tQEL/AGpvb1tIuDRcbg8Zij3+Nq92vB8QSvHUU6YF+egAGk5Z4yCeWPafJa/g3hQk9Xou8iba2VhaBRKlTEM7rmGSmigAnQlWNx5G0xpYmvVu4xVlzf2NZUKUPil6FTVw9FTdM78u9yhR/Yu/1+U64qpJduy8PuYSyJ9nXx+w2WmiVtDNu5jNJBHxGLC+cArq+NLabhAIlV7SSBgCAZ7uAO4fQ6wDbOym3qmDrpXpb1NmXg6H3lPn+dpAPTuwdr0sXQSvRN0ceqn4lPIgyQWEAIAQAgBACAEAIAQAgBACAEAIAQAgDeIrqil3YKqi5ZiAAOpMA5t2p9rVKndMEvevu717ikP6Rvf6CAco21trEYt8+IqNUPAHRV6Ko0AkAX2e2ouFrpVKBwtxl4i4tmU8GG8GYYmk6tNwTsaU5KMrs3jYOAwzUauONU1TmtTOLC3RlFyBc5Wa7AX0AsZ5GIqVYtUUlHnl4nZTUZyzO7Oe7QxrVqr1XHjc3bhc7r24eU9ihT6uCiclaWabaIzGbGZGr4pV3mAVmI2iW0XQQBqmp3nUwAJtBA1aAKWmTwgDy4cwBf2aAOUiae/ceP7wDffZ322bAVLG74eoR3icQfvr1/OAehsBjadamtWkwdHF1Ybj/mSCRACAEAIAQAgBACAEAIAQAgBAMMwAudAN5O6AaL2q9puGw10oWxFX+U/w1P8AM3HyEA5D2j7UYrGtevUJXhTXw018l4+ZuZAKWAYJgktuzvZ6pin8Kt3SsveOLXAJ1y33tbhOXE4mNGOu/BGtKk6jN07dbCFLBU+5qFUwyAZGsM4qN4jfi92uQNNTPJwVdVMQ86u5fK38HXNShT7LtY5dVxQUakT3zzyrxW1CdF0k2IIBud9zJA4iSCSTRPCAOvQ5QBlUsd0Al03EAdVLwBwIIBh6QMAYW9M2PunceXQwDd+wfbergKljd8O58dPl/MnJvzgHoXZm0KeIpLVosHRxcEfkeR6SSCVACAEAIAQAgBACAEAIAQDTu1/tCw2DBRCK1cad2p8Kn+dhu8t8A492g7aYzF3WrVIpn/bTwp5G2repMgGv3gkxAMwBJaAdP7CbXpphKSoBq1TvDxz5idf7cnpPn+kIy65t8lY9LCwU4DnaDGocFi1rWOSm4pi9yMoGU33h86jysOsrToSpVqbi99fX8EOr10J6Ws3c4EzEnU3n0Z5pkLIJHUSAPqIBnLAHqdQiQB8lW36GSBp8Md418oAU6jCAPiueUAWK44gwDJysLQBpDlNib8j+h6wDefZn2zbA18lRicPUPjXgp4VF/XmIB6GpVAyhlIKsAQRqCDqCJJAuAEAIAQAgBACAEAIBxf2nduK5r1MLRY0qdM5HKmzubeK5G5eFhIBzWCQgBACAMV8UF4wCpxe0r7oBsXsx2m64lkv4Wpu1uTKLhhyNgdb/ACnJjIJwzW1TRvh5O+XmdT9rNU1NkuQxNqiXIYHRiCRcVH0PnIdnVjfv+hEfhl5fU8/5J2GIoMBAMGtAEmvAE98YFzIrnnAuKGKaLC4tcY0Ejq4tzwgCw7cSRIIJtF/vC/XjAHe4B3H5wBPcniLiSBC3Gh9Dz/zAOtex7tuUZcFXa6P/AKDH4WP+2eh4ddOMEHaJICAEAIAQAgBACAEA8tbbxPe4ivUPx1ajfickSAQoJCANVMSqyAVmL2nwGpkgk7P7K47E6rRcKfiqfw18/Fa48ryrkkLMsO0XYn7FhRVq1g1V6ioqUwcguGLEs2p0XkJEZ3ZLjZEnsB2erd5TxQyd2CdM47wqQQSq8bed+k5cRXhK9Li9NjaEJQXWvZanRsftVsfh8VgO6K1gPBUYuabFVyi+csQb8dd3zpXnGnGFTgn/ABYpQzScovR2OF7TwVWhVelWUpUQ2ZdDY2vvGh0IN53QkpRUlsyjTTsRghMuQOjDGRcDq4OAKXBiAOjBLAM/Z0kAdSmnKASaZUcIAt6at5wBBSwgCLwBxMTaAIqV82gHrAJ2xKhXEUGTelVHHLwMG/SRKWVNmlGm6s1BcWd9wHtJw7aVUemeYGZfpr9JhHFwe56tXoOvH4Gn8jZcBt3DVhenWRulwD8jrN41Iy2Z5lXC1qT7cWixlzAIAQAgBACAUnbXan2bA4iqDZhTIX+t/An1YSLg5h7PNgYathi1amtUuzXLe8uUqqhSDdd5NxvuOUzlJplkhPaD2ZMLvgXFQf8A8ajAOOivubyNvMwpoixojdn8VmYVKbUQl8xqqV/CPi8xp1l7g3Hs12Jwj0Ed0712LEl2YXAYjRQbW0mbky1jadn7Aw9HWjQpUzzVFB+dryNySbUWQDnvtQ2TiMQ2Gp0kYoMxLGy0wzMqrdmNhYA+WaVVaEH2nqW6uUtlsTuy+yjhMEjVveYBcoJNk7xnFurZ8xHICcMqvW4pKOyd/uazjlw8r7tW9djY9kUlp1K1U2AALE8gGZh/xP0l8erUo01zOTAyzVJTfL39Dh3aDaBxWIqV2QK1Q3t5AAX62AnfRpKlBQXAvOWaTZAsek1KiKaEnXWASRSMAV3RHCQDPdmSBxcPzMgCxTUdYArOBuX84Bhq7fdgkZd2PKAIynnAMhB5wCTh1ZjlRcx6bh5nhIlJRV2aUqM6sssFdmw7L2UKXiY3fpuW+8Dn5zgrYhz0Wx9T0f0WqD6yesvoWU5j1zKtbdBDSe5d7L7WYujYLVYqPhbxD6zaNeceJwV+jMPV/TZ92hs2A9pzDStRB60zY/I/vN44zmjzanQP/HP1Nl2d26wVXQ1DTPKoMv13TeOJpviebV6JxNP9N/DU2GhiEcXRlYc1II+k2TT2PPlCUXaSsOSSoQDQvbXUZdmkj3e+pZ+i3Nv+eQesrfUHOfZLtomtVoG+RlzgjcGBCsPUFT/ZM6mxeJ1bDeE2N5kST61BKqFKiq6HerC4/wAecsiCn+x0aSqtHRNcouTvOa4J1+KLkiXvwP6j66yQRK9c6Zl0PFf2Mhkoose5r10pMB3aVPELnWnSp0qzuw3AFqoS3HQ8J5mJtGTnfW2ni9Drp3lHIluyd2ga5p0+PvEf1EAD5Fh6SMDT7E5+S8zDGVV1kY8Fq/L+iJtpyNnVbGzYg92p45XBzHf90tu5idVXt4qMeEVc58IrUW+LZy9+zVX4LP0GjfI/vO7Oi2UjVthVlNihB5HKD8rw6sVuzelg6tVXgr+aGf8AxVYfA30/eR11Pmaf+NxX/GxJwNXij/hP6SethzKPBYhbwfoYOGfk/wCFv2k548zN4asv0P0Zjum4hvwt+0nMuZXqan7X6McVOjfhb9ozLmOpqftfoxxG6N+E/tGZcx1U/wBr9BLZj8LHyU/tIzx5onqKj/S/RjFShUO6m/4W/aR1kOaNI4Su9oP0Zmnsuu25CPPSVdemuJvDozEy/Q/PQmUez1U+8yr9TMpYqK2Oyn0HWl8bS+ZZYfYFMe8S/mbD5CYyxU3sehT6EoR+JtlnSpKosoAHIC0wlJyd2z1KVGnSVoKwuVNQgBAMQBaU2O4E+QJghyS3ZPw2wcS/uUKh/tIH1llTk9kc88bh4fFNepZ4LsztBDmRWpHn3gU/QzSNKotjjq9I4KWk3fyubr2ebaCXFerTcW0BGZgbj4gB1nZT61fEzwsXPBS/xRa+n8m4y+ljzBjGUVqIyOoZWFiGAIPmDvmbnfYlLU56uxRSxYZVAU5hoLDUchIctDSxta0r2PHSVuLEwYTMCu6+h8uMlMqR62zKYIBO4Cx/SS3lJWpFGAXgMx/m3fKVzXJsV+36fd02cqxKjRaVhUY8vF4bdTF+bJSKPs9hWCNUq6PiKxqFCQe6p2UClcb9KYv5Tx8bVU52jw+b9s7KEXFOT8irpV2xFUldGqBiP5QQQhPIeNfkZ7EIKhSV+Gr8Txpz62q7cbJeH9L5jW0V8S0Vvkpk2vfU5VW/nZR84pvNFTe7R0wWWUormWmzNnjTOB0PD/Ek0ZcVdmI4swDDkwzD66iXSuiIyad0VGM7Fq2tJih5Hxp/+h9ZlKjFnp0Olq9PRu67/ua5tHYGIo6vTOX76eJPUjVfUCYSoSW2p7NDpajU0l2X37epWTGx6cZKSumF4JC8ALwAvIsAvJBgNBDaW5IpYGq3u0qjeSMfyEnK+RR1qa3kvVFjQ7K41/dw9T1AX/7ES6o1HwOeXSOFjvUX1+hZYb2fY1rXVEv95xceigy6w1R8Dmn01hY7NvwX3LXDezCp/uV0HRFJ+pImiwcuLOSfT8P0QfmyzoezPDj36tVvLKo/IzRYOPFnLLp6s/hil6k1fZ9gRvFQ+bn9Jf8A0kDF9NYrmvQs8D2cwlEAJQS4+Jhmb5tLxoQjwOSrj8RVfam/oTbqPdUDyAH5TTKlwOVyb3Y29aQwR6hvKkjNNdfSSWLcVJixYGbSQLFXi8NmN5FtC4rDkWN9675k7okX9sW2/dw5zDO7alsgnv7nW9raSkZPNqWy2QjEVwnG2m/l5TZzykKNzX9r5m42Vhe/EIB4m/q4DzvwnHVqNS12+r5fc1irqy4+7kTaVUIjKLg91U3fCNKY8tS1v6WmGGpupUV+f5ZbEVFCm7cv6Kzsnh7Z6zaAJlF9wH+o9vVwpPQT1+kJNxVOO8meXgo9tzeyXv5IhYrZOMJFZqLtTcZw9Px+/qTZdQPS06IxUYqC4F6bveb46l5smvYW38wdGH7yLGjLikV4aH5GXViCbQgklqPXykElNtPspQrXZR3TneyBbE/zIRlbztfrKSSe5tSr1Kb7Emiqpezgtq1ZLc0RlJ81zW+RlP8ATxlqjvh01WgrS1JVP2cUB71WofIAfneWWEjzD6dr8EiRS9nuEG81W/uA/ISf9LAzfTWKfL0J6dhcCP8AaJ83b95osPDkc8uk8U/1sm4fsrgk93D0/UZvzl1SguBjLGV5bzfqWdHBUk92mi+SqP0l1FGDnJ7sezCSVA1IA2a0AQa0ASasASakASXgDLGVuSNkyAJ1gkwg1kWJuPGrYmZskcWrK2JuJZ5DLIh4hNbjQyLXBDOHLmx0F9bcuQmFSF9DSMrGNn0aq+8bgaTKNNpFnJMq9v4hncLfS4HrfX9JMX2nJ8CZLspLiNV8ZmbKBpkYfJkUfPO/4ZwS1s373+xq1ukV+2PG2IFyPDRQ87FXJ8/ev6zpwSytS7pfwjmxjzRy96/llhsLZ4rNTUk5WzsVGgsHuPLhPSu3OSS2t6u/8Hmwimopve/okl9ToqKAABoBoAJ1JWOgYxOBp1PfRWPMjX574aTFyBW2CnwEjofEP3lXAtmIn/i6qbrMOV7/AORKOLRZNAt7nSxH/eUzbLjyVeenWRcFlh2unrNaWxnPcSZqUC8AzngGQ8AV3kkCTUkAQzwBBaAJJgGIAFoBjPAC94YMZJBI09RRxEi5ImniFvprAJVfZp3q3o37iHBEXIbh095SOu8fOZuDRZMQa0o0WTGnxMqywlMYt7X13/vKSLIi7X24tKnpqzblvY6bz+Xrac1WplRvSpZ33Gh/+berWIWyqrKCRck/eF/Mjd90zKWlLxNUr1fD39izwWLC1KAPx1Kqfhd25fy/90nPXhZyXJR+iIoyzQvzb/kg46v/ABMaOT0mAG7/AEQBu8uGk9DCR7Mf/V//AEefipWb7n/1Zs/szszMfuUwL/1eL10adlPdvm38tDCMdV3RXz1Z0KdJcIAQAgCWQHeAfOQ0nuLkapgFO66+W75SjpIupsXh6BUEXuOEQg4kSlcQ9OXKiO784BixgARAEwSEADAEmAJMi5JlUPIxcgc7nnpAMZBGoMNT6n5yLAi1ktJJK+pcmwBJ5DUwQTsDspz4mOXkN59eUmwuX0kgIBDxGzUbhlPNf2kOKZNzXduYI0VzFgR/y+U56qjBXbsa07ydkjVMTtHIb3tbj/3fOGeJi9Ias7I4eW8tEUe2MaVVncnOw8K8RfcbcDqbDhv32mEISqS18/fd+DWdWNOOhF2fS7kIrAB2JdwPhuMqr6XRfMsNZao+tu18K0Xv1M4XhZP4nq/foSMPjhmoWPuYqqvG3iZf0qiMXD/cn3xXy/opg2upXi/fzGdpVb4jFfzInqy3166MP+3nZgv8cPB/U4MarSl4r6M3r2St/DqHmV+gm0Xawtq/eysdCBm0ZcQZlyAkgIAQAgBAMWgCK1RVF2IA5kgD6yG0iUrkGltKk7ZQfI3Fj03yiqJkuLQ6wPKXIMZDIBkUpIFdzFhcz3Q5RYGRaCDGaSBBMAxaQwZ7knh890gkUMAD7xv0Ggk2FyRSpKvugDykkC4BHxuI7sKbXBdFPTOwW/zIlJzyq/evmWhHM7eJjH41KS5n4kKAN7MdwF/I/IyKlRU1dkwg5uyOcdqe39VWr0qaVEyL/DakveZ6lgbM50Ci9jlB1421mGZ1N5JLuav6/Yu7Q2i2+9ae/E0GltvF1WOc12J3DKbi/AZTr8pSeGoNavzv9xHFVovRfItShRQ2RWr/APscZaXWoSdX5KL9bTgVNSlaLeXuW/h3d52yxElG8kk33+/QzijTw6/aMVUzVN6ruANt4Da3Gmp3bzc2kLNVfVUlZcfy/fcQ3GC6ypq+H4XAo8Jimdlq1N9Q97lPw0aN3Um+4M6rYcQgPxTslBJZY7LTxk9PkjnU23mlu9fCK1ITYwrRWoN5xbv6ALz/AKVlqiUq0k/2/X+xQTjRilxf0/om7RxN8ZUANsyG97kWOUfPwRgE+qXcU6RSUvQ3b2W7Sy0ypO635Tadr2MqV7XOn0MeDIzNbF3EmK4O6XUrlGrCpomVMyyASwCAEAi7Sx6UKbVKhsqj1J4AdSZVySVyUruxzXG7WqYh87nT4VHuqOQ69ZySk5M6EsqJOFcwgbxsWuXpAnUjT5bp003dGE1ZkttJcqHeCLgC8ATeSDIWALWnAFd1IApUAiwFSQEAIAQBjG4YVEZGvZha43jiCOoNjKVIKcXFloScZJo5/wBt8S7gYaq2bLqTRNqmhBVyo+IW4c92s8jF1qkWoNp29H48menhacfjirXNMqbLYAH7TUQAe8WcA9Sh0v5E+kyjiYX/AMafdZfX8CVCb2m14MwMWFpkLisl9GrOwz9VpLm8F+di0lzzS/x+CS+rtr9CFh5JWz68Xv6akKm2QA4Sl3p1tWdlKr1uzA+gA85o6jqdmrLKuS9++Rn1UaWsI5pcylq1gtXPWqjEYg+7SUA5TwBykhR0Gpvw3zsg0o5aStHm9PS+77zlnGTlmq6vktfW2y7hvF4plFTvGBrVbZuORQQbG3xGygKNwFuMRtpl+Fbd798Scstb/E9+5e+Ay9XSmnBd46sRYH+Y5VHqeUxs22+Z2KySXIK9W9d34KoW/Um+np+c6MKrQscWO7Ui57KbWyWsfeF/mTaWavJsLswSOmbJ2ze2srbUXNmwmPvxlrEFpQxoO+EyHElB5bMythQM0UyDMuncgDEnZA5z292kalYUVPgpe91cj9AbepnNUfDkdFONlcpcNTmSLMt8HRMuVNx2HSy0vNv0E2p7GU9yYbTWxQBAFrTgDq05IFhYBmAEAIAQAgBACAEA53trDpQrurKK1SqCU8VmQMTdmPwi9z1y6dPL6p0JTc9Yvjx14WO2WIzxjGHxcuHizU8TXpqR3aCtVG52Be24Hu1JJsNPE1+dojCyWZ5E+C0b8X9jmlUlNuyzW35LwRVbY2dXxKoart4qigURou+5JA0K5Re1gQRbW+lIVYU5y7Nsu73fv+DqlSvBWldy24L2ivbsoheyg0qCDvKtdT42AF3Gm4CxAHM3N+Gs6+W93eW0Vw12f3ZlCMrRsmlxfet1+BuphatWhVNKo9P+KgVULHLSNImx1uTcC7H/ABKxpxjVjFq+jb73dGk8Q+rcr21t/Zr52VUzhKbMX0tppc2sL2vc3v8AOdjcFFuWxzqdRtWQ5QzB+7szsCwz01FgRcPbMQARY66zCUbxz7Lv/B1xqLNk3fd+SLUxtxlVMu/KjHVid5ZjYFjyHIDhN6dO2t/fcclWeZ7aL3qRUwdYvezq/IAg6brDl5TRKysirmnubBsvtDisObOO8A53R/2MhruIuuZ0Ls723o1LBiabcn0+u4/OVy8ibm+YLFhhobypNy0o4g+kAl08RCFh5asJ21IsYrYgKL8gT8heXzEKJytKDOzO2rOxY+ZNz+c51qdBZ4TAGLciC/weA6S5BdpTyqBOiCsjGTuxSUiZYqPpRtFgOgSQEAIAQAgBACAEAIAQAJgHDdoVmqVMRVUuTWquwBGvckgKV5ghQOgUDnOSvbrIZttfXh/Ipu9OeXfT04m8bI7MUTgkqUiGdkDEg3u28joVOnPwzPGYXrYZl8S+fcbYWt1dlwNYp4ZhiAbBkzl7+EFCwsVI321a3PSeeqtKWGcZ6SsvO2xvKnVhWTjrHXyvuIbDle8uhFN8oA45af8AqNY7gcvHU2lHHSld33enyXq7G8by6zbXnttqyj7RMadFxYBbEhEvdly6Br6lr69AOs9GhUlWd1ol839l9TzqkIUuy3mk+L4Ln3NkPZqLRpDu7ipWIUM/u0qZUE5eOY5rX4XNuN88RGc5NcEk7Li/wdGHlHst8W16e0PYTArTeqjlQxVkW5sM1Sn4ADY5bi/S6nnE6zqUFPhdX8nqVVLJiMifB289vQtB2forTtWFVbKLvlvqWbS4upAULra9pWNatJuVFJxvt5eTRE40kkqrtLnr/Q7szZYtlFRMRRtooVWqUyP/AFvY+ilT0nVSxaelROL79vJ7HPUoPeDuu77FkOyT1QTh6lGoBvptmzDoUqAsp6XE7DnWfg7lBtTsPWW5bDMP5qJuPw3MmxOaS3RUYR8XhWtRqMtv9uoMv0On5SrimXVQ3/sx2kxlQqtbBVgSQO8RTk8zfcPWUcGaqRuwqEGzAg9ZVqxa4+tSQSRtpVtF6nKf7hb9ZBKK3D7L6TI0LbC7PA4SbEOVixpYe276zSELszlIfCTosZipICAEAIAQAgBACAEAIAQAgBAKfbnZyjiQMwyuvuuuhEiSUlaSuirjrdaM1c0toYB2FJPtNFhuHvCw10+9bjxtztekKcYK0VoUlKpe7dzWMdSZwayB2AXxI9iUIcK18oFtDfdOeFOnGo4qPC/zZpOdSdBSzPfu/iwnZqVKyfZ3NUo6+Fz4alhqTc71uLW48LTCrh3TlnorV7rh+Gb0avWJxqPRarn+QpbI71+8XxJTcU3ZjmLv8ba/DfL5+kpVzQoXS1Vrrl6bG1JxlVfLW3e9vO2yI+1NminXZcOhdVorvuwRqm4XOh8ItrznVWUZQUm7LRnJTzQm4xV73Xcuf0IWC2cF/iVA5UFe/pOp7xLaX5nmD9ZnKTcnTl2ZPZ8H4d/NFnaKU12lxvur8/4Nv7PCorZsNWSrRtZqdbMF3e61xmThYkW/qlYNUZ5qqs/3LZ+K4efqS71I2pu65PdeHM2xuzGHqr3iUxQqsL3SxytzsDlb9Z39ipHg0/M5+rtqrxY5gNjN4XqKq1abWzDUMB8SkHMoI+EzBYd03/tSsuT1XlxXk7dxqpZ9ai15l8VBnUQNHCpxRT5gGCLD0EiXQHQgEdYBFfAD4SV6bxKuKJuQdp7PZqbLx4Ebrjd5SjgSpFbsPbLkmliaNRHX/cVS1NxwOmqnp9Zi4u5pfTQ2WlWU7j9D+01VNGbY6gPGapWKipICAEAIAQAgBACAEAIAQAgBACAEAIBWYvYdKrUD1BmA+D4SQbgkcfWZ9X28/dYl2ccrXG5G27slnULQVEdjlNU2vTpkeMrzawsPO/CXsUlfgRqnZ1aCE4e4GQKaYFw1gFU+Y5zjxNF5ZSju1a3PkdVGotIvZfIkdmtgfZ1c1CKlWq+dmtoNAqKOgVQJ1QjlikYP4m+ZK2rsGhiBaogvwZfCw46EddZZxT3KtXKzCdj1o2ehVanVtlLhUIZb3AZDpy3W3SbGap21T1L+nhVBuBY8St1B8wNJiqFNSzJWfdp623Ohzk1Zj82KBACAEAIAQAgDVXDq28XgC0QDcLQBUAIAQAgBACAEAIAQAgBACAEAIAQAgBACAEAIAQAgBACAEAIAQAgBACAEAIAQAgBACAEAIAQAgBACAEAIAQAgBAP/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
        <p:nvSpPr>
          <p:cNvPr id="19459" name="AutoShape 4" descr="data:image/jpeg;base64,/9j/4AAQSkZJRgABAQAAAQABAAD/2wCEAAkGBxMTEhQUEhQVFBQUFRUXFxUUFxUWFBcXFRQXFhQWFxgYHSggGBomHBQUITEhJiktLi4uFx8zODMsNygtLiwBCgoKDg0OGxAQGiwlHyQsLC0sLCwsLCwsLCwsLCwsLCwsLCwsLCwsLCwsLCwsLCwsLCwsLC0sLCwsLCwsLCwsLP/AABEIAMABBgMBEQACEQEDEQH/xAAcAAABBAMBAAAAAAAAAAAAAAAAAgMEBQEGBwj/xAA/EAACAQIDBQUFBgUEAgMBAAABAgADEQQSIQUxQVFhBhMicYEHMkKRoRRSkrHB0SNicoLhM0Oi8BVjg7LSU//EABoBAQADAQEBAAAAAAAAAAAAAAABAgMEBQb/xAA3EQACAQIEAggFBAEEAwAAAAAAAQIDEQQSITFBUQUTImFxgZHwMqGx0eFCUsHxMxQjU8IVcrL/2gAMAwEAAhEDEQA/AO4QAgBACAEAIAQAgBACAEAIAQAgBACAR8djadFDUqutNBvZiAPrxgHMe03tcAJTBIGFiO9qg2vzVOXn8oBzXaO3MTXc1K1eo7HiWIA6BRYD0EgEP7W/33PmzfvAD7U/33/E37wDH2l/vv8Aib94AlsW/F2/Ef3gD+y8LjMW2XC0q1Y8SubIPNico9TBJvexPZBjKhDYzE90vFKbNUqW5X0VT+KCDqXZ7srhsGtqKHNxqOS9Q+p3elpILuAEAIAQAgBACAEAIAQAgBACAEAIAQAgBACAEAIBF2jtGlQQvWqLTUcWIHy5noIBzPtJ7XQLpgqd/wD21RYeapvPrbygHM9sbcxGKbNiKrVCN2Y2Uf0qNB6CQCuzcoBm3OAF4BgtALrs72RxuO1w9L+Hf/WqeCl6E6v/AGgwDp3Z32PYanZ8Y5xTj4NUojplGrept0gHR8PQSmoSmqoiiwVQFUDkANBJA5ACAEAIAQAgBACAEAIAQAgBACAEAIAQAgBACAEAibT2pRw6GpXqLTQcWNr9AN5PQQDmHaf2u70wKdO+qj6qn6n5QDmG09qVsQ+evUao3Nze3QDco6CAQ83LX8pBJnLz1ggVBIktAIuIxqr1PTny6wQdz7Eey7D06dOtjAa1ZlVjSf8A0aZIvlyfGRuu2nSAdKRAAAAAALADQADcAJIMwAgBACAEAIAQAgBACAEAIAQAgBACAEAIAQAgBAIu0do0qCGpWqLTQfExt6DmeggHL+1Htc3pgU/+aqPqqfq3ygHL9q7YqYhy9eq1RvvMbgeXADykEkFHzajWALyc4AqAYJgEavjFXqekArsRjid59BBBDGKINxoRYg63Ug3uOukkGxdm+2+0MPWFRMVVbmtV2qI3RlYn5jWAejewHbSntGkTYJXp27yne413OvNT9IBtcAIAQAgBACAEAIAQAgBACAEAIAQAgBACAEAYx2Np0UL1XWmg3s5AH1gHMu03tcUXTApnbd3tQEL/AGpvb1tIuDRcbg8Zij3+Nq92vB8QSvHUU6YF+egAGk5Z4yCeWPafJa/g3hQk9Xou8iba2VhaBRKlTEM7rmGSmigAnQlWNx5G0xpYmvVu4xVlzf2NZUKUPil6FTVw9FTdM78u9yhR/Yu/1+U64qpJduy8PuYSyJ9nXx+w2WmiVtDNu5jNJBHxGLC+cArq+NLabhAIlV7SSBgCAZ7uAO4fQ6wDbOym3qmDrpXpb1NmXg6H3lPn+dpAPTuwdr0sXQSvRN0ceqn4lPIgyQWEAIAQAgBACAEAIAQAgBACAEAIAQAgDeIrqil3YKqi5ZiAAOpMA5t2p9rVKndMEvevu717ikP6Rvf6CAco21trEYt8+IqNUPAHRV6Ko0AkAX2e2ouFrpVKBwtxl4i4tmU8GG8GYYmk6tNwTsaU5KMrs3jYOAwzUauONU1TmtTOLC3RlFyBc5Wa7AX0AsZ5GIqVYtUUlHnl4nZTUZyzO7Oe7QxrVqr1XHjc3bhc7r24eU9ihT6uCiclaWabaIzGbGZGr4pV3mAVmI2iW0XQQBqmp3nUwAJtBA1aAKWmTwgDy4cwBf2aAOUiae/ceP7wDffZ322bAVLG74eoR3icQfvr1/OAehsBjadamtWkwdHF1Ybj/mSCRACAEAIAQAgBACAEAIAQAgBAMMwAudAN5O6AaL2q9puGw10oWxFX+U/w1P8AM3HyEA5D2j7UYrGtevUJXhTXw018l4+ZuZAKWAYJgktuzvZ6pin8Kt3SsveOLXAJ1y33tbhOXE4mNGOu/BGtKk6jN07dbCFLBU+5qFUwyAZGsM4qN4jfi92uQNNTPJwVdVMQ86u5fK38HXNShT7LtY5dVxQUakT3zzyrxW1CdF0k2IIBud9zJA4iSCSTRPCAOvQ5QBlUsd0Al03EAdVLwBwIIBh6QMAYW9M2PunceXQwDd+wfbergKljd8O58dPl/MnJvzgHoXZm0KeIpLVosHRxcEfkeR6SSCVACAEAIAQAgBACAEAIAQDTu1/tCw2DBRCK1cad2p8Kn+dhu8t8A492g7aYzF3WrVIpn/bTwp5G2repMgGv3gkxAMwBJaAdP7CbXpphKSoBq1TvDxz5idf7cnpPn+kIy65t8lY9LCwU4DnaDGocFi1rWOSm4pi9yMoGU33h86jysOsrToSpVqbi99fX8EOr10J6Ws3c4EzEnU3n0Z5pkLIJHUSAPqIBnLAHqdQiQB8lW36GSBp8Md418oAU6jCAPiueUAWK44gwDJysLQBpDlNib8j+h6wDefZn2zbA18lRicPUPjXgp4VF/XmIB6GpVAyhlIKsAQRqCDqCJJAuAEAIAQAgBACAEAIBxf2nduK5r1MLRY0qdM5HKmzubeK5G5eFhIBzWCQgBACAMV8UF4wCpxe0r7oBsXsx2m64lkv4Wpu1uTKLhhyNgdb/ACnJjIJwzW1TRvh5O+XmdT9rNU1NkuQxNqiXIYHRiCRcVH0PnIdnVjfv+hEfhl5fU8/5J2GIoMBAMGtAEmvAE98YFzIrnnAuKGKaLC4tcY0Ejq4tzwgCw7cSRIIJtF/vC/XjAHe4B3H5wBPcniLiSBC3Gh9Dz/zAOtex7tuUZcFXa6P/AKDH4WP+2eh4ddOMEHaJICAEAIAQAgBACAEA8tbbxPe4ivUPx1ajfickSAQoJCANVMSqyAVmL2nwGpkgk7P7K47E6rRcKfiqfw18/Fa48ryrkkLMsO0XYn7FhRVq1g1V6ioqUwcguGLEs2p0XkJEZ3ZLjZEnsB2erd5TxQyd2CdM47wqQQSq8bed+k5cRXhK9Li9NjaEJQXWvZanRsftVsfh8VgO6K1gPBUYuabFVyi+csQb8dd3zpXnGnGFTgn/ABYpQzScovR2OF7TwVWhVelWUpUQ2ZdDY2vvGh0IN53QkpRUlsyjTTsRghMuQOjDGRcDq4OAKXBiAOjBLAM/Z0kAdSmnKASaZUcIAt6at5wBBSwgCLwBxMTaAIqV82gHrAJ2xKhXEUGTelVHHLwMG/SRKWVNmlGm6s1BcWd9wHtJw7aVUemeYGZfpr9JhHFwe56tXoOvH4Gn8jZcBt3DVhenWRulwD8jrN41Iy2Z5lXC1qT7cWixlzAIAQAgBACAUnbXan2bA4iqDZhTIX+t/An1YSLg5h7PNgYathi1amtUuzXLe8uUqqhSDdd5NxvuOUzlJplkhPaD2ZMLvgXFQf8A8ajAOOivubyNvMwpoixojdn8VmYVKbUQl8xqqV/CPi8xp1l7g3Hs12Jwj0Ed0712LEl2YXAYjRQbW0mbky1jadn7Aw9HWjQpUzzVFB+dryNySbUWQDnvtQ2TiMQ2Gp0kYoMxLGy0wzMqrdmNhYA+WaVVaEH2nqW6uUtlsTuy+yjhMEjVveYBcoJNk7xnFurZ8xHICcMqvW4pKOyd/uazjlw8r7tW9djY9kUlp1K1U2AALE8gGZh/xP0l8erUo01zOTAyzVJTfL39Dh3aDaBxWIqV2QK1Q3t5AAX62AnfRpKlBQXAvOWaTZAsek1KiKaEnXWASRSMAV3RHCQDPdmSBxcPzMgCxTUdYArOBuX84Bhq7fdgkZd2PKAIynnAMhB5wCTh1ZjlRcx6bh5nhIlJRV2aUqM6sssFdmw7L2UKXiY3fpuW+8Dn5zgrYhz0Wx9T0f0WqD6yesvoWU5j1zKtbdBDSe5d7L7WYujYLVYqPhbxD6zaNeceJwV+jMPV/TZ92hs2A9pzDStRB60zY/I/vN44zmjzanQP/HP1Nl2d26wVXQ1DTPKoMv13TeOJpviebV6JxNP9N/DU2GhiEcXRlYc1II+k2TT2PPlCUXaSsOSSoQDQvbXUZdmkj3e+pZ+i3Nv+eQesrfUHOfZLtomtVoG+RlzgjcGBCsPUFT/ZM6mxeJ1bDeE2N5kST61BKqFKiq6HerC4/wAecsiCn+x0aSqtHRNcouTvOa4J1+KLkiXvwP6j66yQRK9c6Zl0PFf2Mhkoose5r10pMB3aVPELnWnSp0qzuw3AFqoS3HQ8J5mJtGTnfW2ni9Drp3lHIluyd2ga5p0+PvEf1EAD5Fh6SMDT7E5+S8zDGVV1kY8Fq/L+iJtpyNnVbGzYg92p45XBzHf90tu5idVXt4qMeEVc58IrUW+LZy9+zVX4LP0GjfI/vO7Oi2UjVthVlNihB5HKD8rw6sVuzelg6tVXgr+aGf8AxVYfA30/eR11Pmaf+NxX/GxJwNXij/hP6SethzKPBYhbwfoYOGfk/wCFv2k548zN4asv0P0Zjum4hvwt+0nMuZXqan7X6McVOjfhb9ozLmOpqftfoxxG6N+E/tGZcx1U/wBr9BLZj8LHyU/tIzx5onqKj/S/RjFShUO6m/4W/aR1kOaNI4Su9oP0Zmnsuu25CPPSVdemuJvDozEy/Q/PQmUez1U+8yr9TMpYqK2Oyn0HWl8bS+ZZYfYFMe8S/mbD5CYyxU3sehT6EoR+JtlnSpKosoAHIC0wlJyd2z1KVGnSVoKwuVNQgBAMQBaU2O4E+QJghyS3ZPw2wcS/uUKh/tIH1llTk9kc88bh4fFNepZ4LsztBDmRWpHn3gU/QzSNKotjjq9I4KWk3fyubr2ebaCXFerTcW0BGZgbj4gB1nZT61fEzwsXPBS/xRa+n8m4y+ljzBjGUVqIyOoZWFiGAIPmDvmbnfYlLU56uxRSxYZVAU5hoLDUchIctDSxta0r2PHSVuLEwYTMCu6+h8uMlMqR62zKYIBO4Cx/SS3lJWpFGAXgMx/m3fKVzXJsV+36fd02cqxKjRaVhUY8vF4bdTF+bJSKPs9hWCNUq6PiKxqFCQe6p2UClcb9KYv5Tx8bVU52jw+b9s7KEXFOT8irpV2xFUldGqBiP5QQQhPIeNfkZ7EIKhSV+Gr8Txpz62q7cbJeH9L5jW0V8S0Vvkpk2vfU5VW/nZR84pvNFTe7R0wWWUormWmzNnjTOB0PD/Ek0ZcVdmI4swDDkwzD66iXSuiIyad0VGM7Fq2tJih5Hxp/+h9ZlKjFnp0Olq9PRu67/ua5tHYGIo6vTOX76eJPUjVfUCYSoSW2p7NDpajU0l2X37epWTGx6cZKSumF4JC8ALwAvIsAvJBgNBDaW5IpYGq3u0qjeSMfyEnK+RR1qa3kvVFjQ7K41/dw9T1AX/7ES6o1HwOeXSOFjvUX1+hZYb2fY1rXVEv95xceigy6w1R8Dmn01hY7NvwX3LXDezCp/uV0HRFJ+pImiwcuLOSfT8P0QfmyzoezPDj36tVvLKo/IzRYOPFnLLp6s/hil6k1fZ9gRvFQ+bn9Jf8A0kDF9NYrmvQs8D2cwlEAJQS4+Jhmb5tLxoQjwOSrj8RVfam/oTbqPdUDyAH5TTKlwOVyb3Y29aQwR6hvKkjNNdfSSWLcVJixYGbSQLFXi8NmN5FtC4rDkWN9675k7okX9sW2/dw5zDO7alsgnv7nW9raSkZPNqWy2QjEVwnG2m/l5TZzykKNzX9r5m42Vhe/EIB4m/q4DzvwnHVqNS12+r5fc1irqy4+7kTaVUIjKLg91U3fCNKY8tS1v6WmGGpupUV+f5ZbEVFCm7cv6Kzsnh7Z6zaAJlF9wH+o9vVwpPQT1+kJNxVOO8meXgo9tzeyXv5IhYrZOMJFZqLtTcZw9Px+/qTZdQPS06IxUYqC4F6bveb46l5smvYW38wdGH7yLGjLikV4aH5GXViCbQgklqPXykElNtPspQrXZR3TneyBbE/zIRlbztfrKSSe5tSr1Kb7Emiqpezgtq1ZLc0RlJ81zW+RlP8ATxlqjvh01WgrS1JVP2cUB71WofIAfneWWEjzD6dr8EiRS9nuEG81W/uA/ISf9LAzfTWKfL0J6dhcCP8AaJ83b95osPDkc8uk8U/1sm4fsrgk93D0/UZvzl1SguBjLGV5bzfqWdHBUk92mi+SqP0l1FGDnJ7sezCSVA1IA2a0AQa0ASasASakASXgDLGVuSNkyAJ1gkwg1kWJuPGrYmZskcWrK2JuJZ5DLIh4hNbjQyLXBDOHLmx0F9bcuQmFSF9DSMrGNn0aq+8bgaTKNNpFnJMq9v4hncLfS4HrfX9JMX2nJ8CZLspLiNV8ZmbKBpkYfJkUfPO/4ZwS1s373+xq1ukV+2PG2IFyPDRQ87FXJ8/ev6zpwSytS7pfwjmxjzRy96/llhsLZ4rNTUk5WzsVGgsHuPLhPSu3OSS2t6u/8Hmwimopve/okl9ToqKAABoBoAJ1JWOgYxOBp1PfRWPMjX574aTFyBW2CnwEjofEP3lXAtmIn/i6qbrMOV7/AORKOLRZNAt7nSxH/eUzbLjyVeenWRcFlh2unrNaWxnPcSZqUC8AzngGQ8AV3kkCTUkAQzwBBaAJJgGIAFoBjPAC94YMZJBI09RRxEi5ImniFvprAJVfZp3q3o37iHBEXIbh095SOu8fOZuDRZMQa0o0WTGnxMqywlMYt7X13/vKSLIi7X24tKnpqzblvY6bz+Xrac1WplRvSpZ33Gh/+berWIWyqrKCRck/eF/Mjd90zKWlLxNUr1fD39izwWLC1KAPx1Kqfhd25fy/90nPXhZyXJR+iIoyzQvzb/kg46v/ABMaOT0mAG7/AEQBu8uGk9DCR7Mf/V//AEefipWb7n/1Zs/szszMfuUwL/1eL10adlPdvm38tDCMdV3RXz1Z0KdJcIAQAgCWQHeAfOQ0nuLkapgFO66+W75SjpIupsXh6BUEXuOEQg4kSlcQ9OXKiO784BixgARAEwSEADAEmAJMi5JlUPIxcgc7nnpAMZBGoMNT6n5yLAi1ktJJK+pcmwBJ5DUwQTsDspz4mOXkN59eUmwuX0kgIBDxGzUbhlPNf2kOKZNzXduYI0VzFgR/y+U56qjBXbsa07ydkjVMTtHIb3tbj/3fOGeJi9Ias7I4eW8tEUe2MaVVncnOw8K8RfcbcDqbDhv32mEISqS18/fd+DWdWNOOhF2fS7kIrAB2JdwPhuMqr6XRfMsNZao+tu18K0Xv1M4XhZP4nq/foSMPjhmoWPuYqqvG3iZf0qiMXD/cn3xXy/opg2upXi/fzGdpVb4jFfzInqy3166MP+3nZgv8cPB/U4MarSl4r6M3r2St/DqHmV+gm0Xawtq/eysdCBm0ZcQZlyAkgIAQAgBAMWgCK1RVF2IA5kgD6yG0iUrkGltKk7ZQfI3Fj03yiqJkuLQ6wPKXIMZDIBkUpIFdzFhcz3Q5RYGRaCDGaSBBMAxaQwZ7knh890gkUMAD7xv0Ggk2FyRSpKvugDykkC4BHxuI7sKbXBdFPTOwW/zIlJzyq/evmWhHM7eJjH41KS5n4kKAN7MdwF/I/IyKlRU1dkwg5uyOcdqe39VWr0qaVEyL/DakveZ6lgbM50Ci9jlB1421mGZ1N5JLuav6/Yu7Q2i2+9ae/E0GltvF1WOc12J3DKbi/AZTr8pSeGoNavzv9xHFVovRfItShRQ2RWr/APscZaXWoSdX5KL9bTgVNSlaLeXuW/h3d52yxElG8kk33+/QzijTw6/aMVUzVN6ruANt4Da3Gmp3bzc2kLNVfVUlZcfy/fcQ3GC6ypq+H4XAo8Jimdlq1N9Q97lPw0aN3Um+4M6rYcQgPxTslBJZY7LTxk9PkjnU23mlu9fCK1ITYwrRWoN5xbv6ALz/AKVlqiUq0k/2/X+xQTjRilxf0/om7RxN8ZUANsyG97kWOUfPwRgE+qXcU6RSUvQ3b2W7Sy0ypO635Tadr2MqV7XOn0MeDIzNbF3EmK4O6XUrlGrCpomVMyyASwCAEAi7Sx6UKbVKhsqj1J4AdSZVySVyUruxzXG7WqYh87nT4VHuqOQ69ZySk5M6EsqJOFcwgbxsWuXpAnUjT5bp003dGE1ZkttJcqHeCLgC8ATeSDIWALWnAFd1IApUAiwFSQEAIAQBjG4YVEZGvZha43jiCOoNjKVIKcXFloScZJo5/wBt8S7gYaq2bLqTRNqmhBVyo+IW4c92s8jF1qkWoNp29H48menhacfjirXNMqbLYAH7TUQAe8WcA9Sh0v5E+kyjiYX/AMafdZfX8CVCb2m14MwMWFpkLisl9GrOwz9VpLm8F+di0lzzS/x+CS+rtr9CFh5JWz68Xv6akKm2QA4Sl3p1tWdlKr1uzA+gA85o6jqdmrLKuS9++Rn1UaWsI5pcylq1gtXPWqjEYg+7SUA5TwBykhR0Gpvw3zsg0o5aStHm9PS+77zlnGTlmq6vktfW2y7hvF4plFTvGBrVbZuORQQbG3xGygKNwFuMRtpl+Fbd798Scstb/E9+5e+Ay9XSmnBd46sRYH+Y5VHqeUxs22+Z2KySXIK9W9d34KoW/Um+np+c6MKrQscWO7Ui57KbWyWsfeF/mTaWavJsLswSOmbJ2ze2srbUXNmwmPvxlrEFpQxoO+EyHElB5bMythQM0UyDMuncgDEnZA5z292kalYUVPgpe91cj9AbepnNUfDkdFONlcpcNTmSLMt8HRMuVNx2HSy0vNv0E2p7GU9yYbTWxQBAFrTgDq05IFhYBmAEAIAQAgBACAEA53trDpQrurKK1SqCU8VmQMTdmPwi9z1y6dPL6p0JTc9Yvjx14WO2WIzxjGHxcuHizU8TXpqR3aCtVG52Be24Hu1JJsNPE1+dojCyWZ5E+C0b8X9jmlUlNuyzW35LwRVbY2dXxKoart4qigURou+5JA0K5Re1gQRbW+lIVYU5y7Nsu73fv+DqlSvBWldy24L2ivbsoheyg0qCDvKtdT42AF3Gm4CxAHM3N+Gs6+W93eW0Vw12f3ZlCMrRsmlxfet1+BuphatWhVNKo9P+KgVULHLSNImx1uTcC7H/ABKxpxjVjFq+jb73dGk8Q+rcr21t/Zr52VUzhKbMX0tppc2sL2vc3v8AOdjcFFuWxzqdRtWQ5QzB+7szsCwz01FgRcPbMQARY66zCUbxz7Lv/B1xqLNk3fd+SLUxtxlVMu/KjHVid5ZjYFjyHIDhN6dO2t/fcclWeZ7aL3qRUwdYvezq/IAg6brDl5TRKysirmnubBsvtDisObOO8A53R/2MhruIuuZ0Ls723o1LBiabcn0+u4/OVy8ibm+YLFhhobypNy0o4g+kAl08RCFh5asJ21IsYrYgKL8gT8heXzEKJytKDOzO2rOxY+ZNz+c51qdBZ4TAGLciC/weA6S5BdpTyqBOiCsjGTuxSUiZYqPpRtFgOgSQEAIAQAgBACAEAIAQAJgHDdoVmqVMRVUuTWquwBGvckgKV5ghQOgUDnOSvbrIZttfXh/Ipu9OeXfT04m8bI7MUTgkqUiGdkDEg3u28joVOnPwzPGYXrYZl8S+fcbYWt1dlwNYp4ZhiAbBkzl7+EFCwsVI321a3PSeeqtKWGcZ6SsvO2xvKnVhWTjrHXyvuIbDle8uhFN8oA45af8AqNY7gcvHU2lHHSld33enyXq7G8by6zbXnttqyj7RMadFxYBbEhEvdly6Br6lr69AOs9GhUlWd1ol839l9TzqkIUuy3mk+L4Ln3NkPZqLRpDu7ipWIUM/u0qZUE5eOY5rX4XNuN88RGc5NcEk7Li/wdGHlHst8W16e0PYTArTeqjlQxVkW5sM1Sn4ADY5bi/S6nnE6zqUFPhdX8nqVVLJiMifB289vQtB2forTtWFVbKLvlvqWbS4upAULra9pWNatJuVFJxvt5eTRE40kkqrtLnr/Q7szZYtlFRMRRtooVWqUyP/AFvY+ilT0nVSxaelROL79vJ7HPUoPeDuu77FkOyT1QTh6lGoBvptmzDoUqAsp6XE7DnWfg7lBtTsPWW5bDMP5qJuPw3MmxOaS3RUYR8XhWtRqMtv9uoMv0On5SrimXVQ3/sx2kxlQqtbBVgSQO8RTk8zfcPWUcGaqRuwqEGzAg9ZVqxa4+tSQSRtpVtF6nKf7hb9ZBKK3D7L6TI0LbC7PA4SbEOVixpYe276zSELszlIfCTosZipICAEAIAQAgBACAEAIAQAgBAKfbnZyjiQMwyuvuuuhEiSUlaSuirjrdaM1c0toYB2FJPtNFhuHvCw10+9bjxtztekKcYK0VoUlKpe7dzWMdSZwayB2AXxI9iUIcK18oFtDfdOeFOnGo4qPC/zZpOdSdBSzPfu/iwnZqVKyfZ3NUo6+Fz4alhqTc71uLW48LTCrh3TlnorV7rh+Gb0avWJxqPRarn+QpbI71+8XxJTcU3ZjmLv8ba/DfL5+kpVzQoXS1Vrrl6bG1JxlVfLW3e9vO2yI+1NminXZcOhdVorvuwRqm4XOh8ItrznVWUZQUm7LRnJTzQm4xV73Xcuf0IWC2cF/iVA5UFe/pOp7xLaX5nmD9ZnKTcnTl2ZPZ8H4d/NFnaKU12lxvur8/4Nv7PCorZsNWSrRtZqdbMF3e61xmThYkW/qlYNUZ5qqs/3LZ+K4efqS71I2pu65PdeHM2xuzGHqr3iUxQqsL3SxytzsDlb9Z39ipHg0/M5+rtqrxY5gNjN4XqKq1abWzDUMB8SkHMoI+EzBYd03/tSsuT1XlxXk7dxqpZ9ai15l8VBnUQNHCpxRT5gGCLD0EiXQHQgEdYBFfAD4SV6bxKuKJuQdp7PZqbLx4Ebrjd5SjgSpFbsPbLkmliaNRHX/cVS1NxwOmqnp9Zi4u5pfTQ2WlWU7j9D+01VNGbY6gPGapWKipICAEAIAQAgBACAEAIAQAgBACAEAIBWYvYdKrUD1BmA+D4SQbgkcfWZ9X28/dYl2ccrXG5G27slnULQVEdjlNU2vTpkeMrzawsPO/CXsUlfgRqnZ1aCE4e4GQKaYFw1gFU+Y5zjxNF5ZSju1a3PkdVGotIvZfIkdmtgfZ1c1CKlWq+dmtoNAqKOgVQJ1QjlikYP4m+ZK2rsGhiBaogvwZfCw46EddZZxT3KtXKzCdj1o2ehVanVtlLhUIZb3AZDpy3W3SbGap21T1L+nhVBuBY8St1B8wNJiqFNSzJWfdp623Ohzk1Zj82KBACAEAIAQAgDVXDq28XgC0QDcLQBUAIAQAgBACAEAIAQAgBACAEAIAQAgBACAEAIAQAgBACAEAIAQAgBACAEAIAQAgBACAEAIAQAgBACAEAIAQAgBAP/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
        <p:nvSpPr>
          <p:cNvPr id="19460" name="AutoShape 6" descr="data:image/jpeg;base64,/9j/4AAQSkZJRgABAQAAAQABAAD/2wCEAAkGBxMTEhQUEhQVFBQUFRUXFxUUFxUWFBcXFRQXFhQWFxgYHSggGBomHBQUITEhJiktLi4uFx8zODMsNygtLiwBCgoKDg0OGxAQGiwlHyQsLC0sLCwsLCwsLCwsLCwsLCwsLCwsLCwsLCwsLCwsLCwsLCwsLC0sLCwsLCwsLCwsLP/AABEIAMABBgMBEQACEQEDEQH/xAAcAAABBAMBAAAAAAAAAAAAAAAAAgMEBQEGBwj/xAA/EAACAQIDBQUFBgUEAgMBAAABAgADEQQSIQUxQVFhBhMicYEHMkKRoRRSkrHB0SNicoLhM0Oi8BVjg7LSU//EABoBAQADAQEBAAAAAAAAAAAAAAABAgMEBQb/xAA3EQACAQIEAggFBAEEAwAAAAAAAQIDEQQSITFBUQUTImFxgZHwMqGx0eFCUsHxMxQjU8IVcrL/2gAMAwEAAhEDEQA/AO4QAgBACAEAIAQAgBACAEAIAQAgBACAR8djadFDUqutNBvZiAPrxgHMe03tcAJTBIGFiO9qg2vzVOXn8oBzXaO3MTXc1K1eo7HiWIA6BRYD0EgEP7W/33PmzfvAD7U/33/E37wDH2l/vv8Aib94AlsW/F2/Ef3gD+y8LjMW2XC0q1Y8SubIPNico9TBJvexPZBjKhDYzE90vFKbNUqW5X0VT+KCDqXZ7srhsGtqKHNxqOS9Q+p3elpILuAEAIAQAgBACAEAIAQAgBACAEAIAQAgBACAEAIBF2jtGlQQvWqLTUcWIHy5noIBzPtJ7XQLpgqd/wD21RYeapvPrbygHM9sbcxGKbNiKrVCN2Y2Uf0qNB6CQCuzcoBm3OAF4BgtALrs72RxuO1w9L+Hf/WqeCl6E6v/AGgwDp3Z32PYanZ8Y5xTj4NUojplGrept0gHR8PQSmoSmqoiiwVQFUDkANBJA5ACAEAIAQAgBACAEAIAQAgBACAEAIAQAgBACAEAibT2pRw6GpXqLTQcWNr9AN5PQQDmHaf2u70wKdO+qj6qn6n5QDmG09qVsQ+evUao3Nze3QDco6CAQ83LX8pBJnLz1ggVBIktAIuIxqr1PTny6wQdz7Eey7D06dOtjAa1ZlVjSf8A0aZIvlyfGRuu2nSAdKRAAAAAALADQADcAJIMwAgBACAEAIAQAgBACAEAIAQAgBACAEAIAQAgBAIu0do0qCGpWqLTQfExt6DmeggHL+1Htc3pgU/+aqPqqfq3ygHL9q7YqYhy9eq1RvvMbgeXADykEkFHzajWALyc4AqAYJgEavjFXqekArsRjid59BBBDGKINxoRYg63Ug3uOukkGxdm+2+0MPWFRMVVbmtV2qI3RlYn5jWAejewHbSntGkTYJXp27yne413OvNT9IBtcAIAQAgBACAEAIAQAgBACAEAIAQAgBACAEAYx2Np0UL1XWmg3s5AH1gHMu03tcUXTApnbd3tQEL/AGpvb1tIuDRcbg8Zij3+Nq92vB8QSvHUU6YF+egAGk5Z4yCeWPafJa/g3hQk9Xou8iba2VhaBRKlTEM7rmGSmigAnQlWNx5G0xpYmvVu4xVlzf2NZUKUPil6FTVw9FTdM78u9yhR/Yu/1+U64qpJduy8PuYSyJ9nXx+w2WmiVtDNu5jNJBHxGLC+cArq+NLabhAIlV7SSBgCAZ7uAO4fQ6wDbOym3qmDrpXpb1NmXg6H3lPn+dpAPTuwdr0sXQSvRN0ceqn4lPIgyQWEAIAQAgBACAEAIAQAgBACAEAIAQAgDeIrqil3YKqi5ZiAAOpMA5t2p9rVKndMEvevu717ikP6Rvf6CAco21trEYt8+IqNUPAHRV6Ko0AkAX2e2ouFrpVKBwtxl4i4tmU8GG8GYYmk6tNwTsaU5KMrs3jYOAwzUauONU1TmtTOLC3RlFyBc5Wa7AX0AsZ5GIqVYtUUlHnl4nZTUZyzO7Oe7QxrVqr1XHjc3bhc7r24eU9ihT6uCiclaWabaIzGbGZGr4pV3mAVmI2iW0XQQBqmp3nUwAJtBA1aAKWmTwgDy4cwBf2aAOUiae/ceP7wDffZ322bAVLG74eoR3icQfvr1/OAehsBjadamtWkwdHF1Ybj/mSCRACAEAIAQAgBACAEAIAQAgBAMMwAudAN5O6AaL2q9puGw10oWxFX+U/w1P8AM3HyEA5D2j7UYrGtevUJXhTXw018l4+ZuZAKWAYJgktuzvZ6pin8Kt3SsveOLXAJ1y33tbhOXE4mNGOu/BGtKk6jN07dbCFLBU+5qFUwyAZGsM4qN4jfi92uQNNTPJwVdVMQ86u5fK38HXNShT7LtY5dVxQUakT3zzyrxW1CdF0k2IIBud9zJA4iSCSTRPCAOvQ5QBlUsd0Al03EAdVLwBwIIBh6QMAYW9M2PunceXQwDd+wfbergKljd8O58dPl/MnJvzgHoXZm0KeIpLVosHRxcEfkeR6SSCVACAEAIAQAgBACAEAIAQDTu1/tCw2DBRCK1cad2p8Kn+dhu8t8A492g7aYzF3WrVIpn/bTwp5G2repMgGv3gkxAMwBJaAdP7CbXpphKSoBq1TvDxz5idf7cnpPn+kIy65t8lY9LCwU4DnaDGocFi1rWOSm4pi9yMoGU33h86jysOsrToSpVqbi99fX8EOr10J6Ws3c4EzEnU3n0Z5pkLIJHUSAPqIBnLAHqdQiQB8lW36GSBp8Md418oAU6jCAPiueUAWK44gwDJysLQBpDlNib8j+h6wDefZn2zbA18lRicPUPjXgp4VF/XmIB6GpVAyhlIKsAQRqCDqCJJAuAEAIAQAgBACAEAIBxf2nduK5r1MLRY0qdM5HKmzubeK5G5eFhIBzWCQgBACAMV8UF4wCpxe0r7oBsXsx2m64lkv4Wpu1uTKLhhyNgdb/ACnJjIJwzW1TRvh5O+XmdT9rNU1NkuQxNqiXIYHRiCRcVH0PnIdnVjfv+hEfhl5fU8/5J2GIoMBAMGtAEmvAE98YFzIrnnAuKGKaLC4tcY0Ejq4tzwgCw7cSRIIJtF/vC/XjAHe4B3H5wBPcniLiSBC3Gh9Dz/zAOtex7tuUZcFXa6P/AKDH4WP+2eh4ddOMEHaJICAEAIAQAgBACAEA8tbbxPe4ivUPx1ajfickSAQoJCANVMSqyAVmL2nwGpkgk7P7K47E6rRcKfiqfw18/Fa48ryrkkLMsO0XYn7FhRVq1g1V6ioqUwcguGLEs2p0XkJEZ3ZLjZEnsB2erd5TxQyd2CdM47wqQQSq8bed+k5cRXhK9Li9NjaEJQXWvZanRsftVsfh8VgO6K1gPBUYuabFVyi+csQb8dd3zpXnGnGFTgn/ABYpQzScovR2OF7TwVWhVelWUpUQ2ZdDY2vvGh0IN53QkpRUlsyjTTsRghMuQOjDGRcDq4OAKXBiAOjBLAM/Z0kAdSmnKASaZUcIAt6at5wBBSwgCLwBxMTaAIqV82gHrAJ2xKhXEUGTelVHHLwMG/SRKWVNmlGm6s1BcWd9wHtJw7aVUemeYGZfpr9JhHFwe56tXoOvH4Gn8jZcBt3DVhenWRulwD8jrN41Iy2Z5lXC1qT7cWixlzAIAQAgBACAUnbXan2bA4iqDZhTIX+t/An1YSLg5h7PNgYathi1amtUuzXLe8uUqqhSDdd5NxvuOUzlJplkhPaD2ZMLvgXFQf8A8ajAOOivubyNvMwpoixojdn8VmYVKbUQl8xqqV/CPi8xp1l7g3Hs12Jwj0Ed0712LEl2YXAYjRQbW0mbky1jadn7Aw9HWjQpUzzVFB+dryNySbUWQDnvtQ2TiMQ2Gp0kYoMxLGy0wzMqrdmNhYA+WaVVaEH2nqW6uUtlsTuy+yjhMEjVveYBcoJNk7xnFurZ8xHICcMqvW4pKOyd/uazjlw8r7tW9djY9kUlp1K1U2AALE8gGZh/xP0l8erUo01zOTAyzVJTfL39Dh3aDaBxWIqV2QK1Q3t5AAX62AnfRpKlBQXAvOWaTZAsek1KiKaEnXWASRSMAV3RHCQDPdmSBxcPzMgCxTUdYArOBuX84Bhq7fdgkZd2PKAIynnAMhB5wCTh1ZjlRcx6bh5nhIlJRV2aUqM6sssFdmw7L2UKXiY3fpuW+8Dn5zgrYhz0Wx9T0f0WqD6yesvoWU5j1zKtbdBDSe5d7L7WYujYLVYqPhbxD6zaNeceJwV+jMPV/TZ92hs2A9pzDStRB60zY/I/vN44zmjzanQP/HP1Nl2d26wVXQ1DTPKoMv13TeOJpviebV6JxNP9N/DU2GhiEcXRlYc1II+k2TT2PPlCUXaSsOSSoQDQvbXUZdmkj3e+pZ+i3Nv+eQesrfUHOfZLtomtVoG+RlzgjcGBCsPUFT/ZM6mxeJ1bDeE2N5kST61BKqFKiq6HerC4/wAecsiCn+x0aSqtHRNcouTvOa4J1+KLkiXvwP6j66yQRK9c6Zl0PFf2Mhkoose5r10pMB3aVPELnWnSp0qzuw3AFqoS3HQ8J5mJtGTnfW2ni9Drp3lHIluyd2ga5p0+PvEf1EAD5Fh6SMDT7E5+S8zDGVV1kY8Fq/L+iJtpyNnVbGzYg92p45XBzHf90tu5idVXt4qMeEVc58IrUW+LZy9+zVX4LP0GjfI/vO7Oi2UjVthVlNihB5HKD8rw6sVuzelg6tVXgr+aGf8AxVYfA30/eR11Pmaf+NxX/GxJwNXij/hP6SethzKPBYhbwfoYOGfk/wCFv2k548zN4asv0P0Zjum4hvwt+0nMuZXqan7X6McVOjfhb9ozLmOpqftfoxxG6N+E/tGZcx1U/wBr9BLZj8LHyU/tIzx5onqKj/S/RjFShUO6m/4W/aR1kOaNI4Su9oP0Zmnsuu25CPPSVdemuJvDozEy/Q/PQmUez1U+8yr9TMpYqK2Oyn0HWl8bS+ZZYfYFMe8S/mbD5CYyxU3sehT6EoR+JtlnSpKosoAHIC0wlJyd2z1KVGnSVoKwuVNQgBAMQBaU2O4E+QJghyS3ZPw2wcS/uUKh/tIH1llTk9kc88bh4fFNepZ4LsztBDmRWpHn3gU/QzSNKotjjq9I4KWk3fyubr2ebaCXFerTcW0BGZgbj4gB1nZT61fEzwsXPBS/xRa+n8m4y+ljzBjGUVqIyOoZWFiGAIPmDvmbnfYlLU56uxRSxYZVAU5hoLDUchIctDSxta0r2PHSVuLEwYTMCu6+h8uMlMqR62zKYIBO4Cx/SS3lJWpFGAXgMx/m3fKVzXJsV+36fd02cqxKjRaVhUY8vF4bdTF+bJSKPs9hWCNUq6PiKxqFCQe6p2UClcb9KYv5Tx8bVU52jw+b9s7KEXFOT8irpV2xFUldGqBiP5QQQhPIeNfkZ7EIKhSV+Gr8Txpz62q7cbJeH9L5jW0V8S0Vvkpk2vfU5VW/nZR84pvNFTe7R0wWWUormWmzNnjTOB0PD/Ek0ZcVdmI4swDDkwzD66iXSuiIyad0VGM7Fq2tJih5Hxp/+h9ZlKjFnp0Olq9PRu67/ua5tHYGIo6vTOX76eJPUjVfUCYSoSW2p7NDpajU0l2X37epWTGx6cZKSumF4JC8ALwAvIsAvJBgNBDaW5IpYGq3u0qjeSMfyEnK+RR1qa3kvVFjQ7K41/dw9T1AX/7ES6o1HwOeXSOFjvUX1+hZYb2fY1rXVEv95xceigy6w1R8Dmn01hY7NvwX3LXDezCp/uV0HRFJ+pImiwcuLOSfT8P0QfmyzoezPDj36tVvLKo/IzRYOPFnLLp6s/hil6k1fZ9gRvFQ+bn9Jf8A0kDF9NYrmvQs8D2cwlEAJQS4+Jhmb5tLxoQjwOSrj8RVfam/oTbqPdUDyAH5TTKlwOVyb3Y29aQwR6hvKkjNNdfSSWLcVJixYGbSQLFXi8NmN5FtC4rDkWN9675k7okX9sW2/dw5zDO7alsgnv7nW9raSkZPNqWy2QjEVwnG2m/l5TZzykKNzX9r5m42Vhe/EIB4m/q4DzvwnHVqNS12+r5fc1irqy4+7kTaVUIjKLg91U3fCNKY8tS1v6WmGGpupUV+f5ZbEVFCm7cv6Kzsnh7Z6zaAJlF9wH+o9vVwpPQT1+kJNxVOO8meXgo9tzeyXv5IhYrZOMJFZqLtTcZw9Px+/qTZdQPS06IxUYqC4F6bveb46l5smvYW38wdGH7yLGjLikV4aH5GXViCbQgklqPXykElNtPspQrXZR3TneyBbE/zIRlbztfrKSSe5tSr1Kb7Emiqpezgtq1ZLc0RlJ81zW+RlP8ATxlqjvh01WgrS1JVP2cUB71WofIAfneWWEjzD6dr8EiRS9nuEG81W/uA/ISf9LAzfTWKfL0J6dhcCP8AaJ83b95osPDkc8uk8U/1sm4fsrgk93D0/UZvzl1SguBjLGV5bzfqWdHBUk92mi+SqP0l1FGDnJ7sezCSVA1IA2a0AQa0ASasASakASXgDLGVuSNkyAJ1gkwg1kWJuPGrYmZskcWrK2JuJZ5DLIh4hNbjQyLXBDOHLmx0F9bcuQmFSF9DSMrGNn0aq+8bgaTKNNpFnJMq9v4hncLfS4HrfX9JMX2nJ8CZLspLiNV8ZmbKBpkYfJkUfPO/4ZwS1s373+xq1ukV+2PG2IFyPDRQ87FXJ8/ev6zpwSytS7pfwjmxjzRy96/llhsLZ4rNTUk5WzsVGgsHuPLhPSu3OSS2t6u/8Hmwimopve/okl9ToqKAABoBoAJ1JWOgYxOBp1PfRWPMjX574aTFyBW2CnwEjofEP3lXAtmIn/i6qbrMOV7/AORKOLRZNAt7nSxH/eUzbLjyVeenWRcFlh2unrNaWxnPcSZqUC8AzngGQ8AV3kkCTUkAQzwBBaAJJgGIAFoBjPAC94YMZJBI09RRxEi5ImniFvprAJVfZp3q3o37iHBEXIbh095SOu8fOZuDRZMQa0o0WTGnxMqywlMYt7X13/vKSLIi7X24tKnpqzblvY6bz+Xrac1WplRvSpZ33Gh/+berWIWyqrKCRck/eF/Mjd90zKWlLxNUr1fD39izwWLC1KAPx1Kqfhd25fy/90nPXhZyXJR+iIoyzQvzb/kg46v/ABMaOT0mAG7/AEQBu8uGk9DCR7Mf/V//AEefipWb7n/1Zs/szszMfuUwL/1eL10adlPdvm38tDCMdV3RXz1Z0KdJcIAQAgCWQHeAfOQ0nuLkapgFO66+W75SjpIupsXh6BUEXuOEQg4kSlcQ9OXKiO784BixgARAEwSEADAEmAJMi5JlUPIxcgc7nnpAMZBGoMNT6n5yLAi1ktJJK+pcmwBJ5DUwQTsDspz4mOXkN59eUmwuX0kgIBDxGzUbhlPNf2kOKZNzXduYI0VzFgR/y+U56qjBXbsa07ydkjVMTtHIb3tbj/3fOGeJi9Ias7I4eW8tEUe2MaVVncnOw8K8RfcbcDqbDhv32mEISqS18/fd+DWdWNOOhF2fS7kIrAB2JdwPhuMqr6XRfMsNZao+tu18K0Xv1M4XhZP4nq/foSMPjhmoWPuYqqvG3iZf0qiMXD/cn3xXy/opg2upXi/fzGdpVb4jFfzInqy3166MP+3nZgv8cPB/U4MarSl4r6M3r2St/DqHmV+gm0Xawtq/eysdCBm0ZcQZlyAkgIAQAgBAMWgCK1RVF2IA5kgD6yG0iUrkGltKk7ZQfI3Fj03yiqJkuLQ6wPKXIMZDIBkUpIFdzFhcz3Q5RYGRaCDGaSBBMAxaQwZ7knh890gkUMAD7xv0Ggk2FyRSpKvugDykkC4BHxuI7sKbXBdFPTOwW/zIlJzyq/evmWhHM7eJjH41KS5n4kKAN7MdwF/I/IyKlRU1dkwg5uyOcdqe39VWr0qaVEyL/DakveZ6lgbM50Ci9jlB1421mGZ1N5JLuav6/Yu7Q2i2+9ae/E0GltvF1WOc12J3DKbi/AZTr8pSeGoNavzv9xHFVovRfItShRQ2RWr/APscZaXWoSdX5KL9bTgVNSlaLeXuW/h3d52yxElG8kk33+/QzijTw6/aMVUzVN6ruANt4Da3Gmp3bzc2kLNVfVUlZcfy/fcQ3GC6ypq+H4XAo8Jimdlq1N9Q97lPw0aN3Um+4M6rYcQgPxTslBJZY7LTxk9PkjnU23mlu9fCK1ITYwrRWoN5xbv6ALz/AKVlqiUq0k/2/X+xQTjRilxf0/om7RxN8ZUANsyG97kWOUfPwRgE+qXcU6RSUvQ3b2W7Sy0ypO635Tadr2MqV7XOn0MeDIzNbF3EmK4O6XUrlGrCpomVMyyASwCAEAi7Sx6UKbVKhsqj1J4AdSZVySVyUruxzXG7WqYh87nT4VHuqOQ69ZySk5M6EsqJOFcwgbxsWuXpAnUjT5bp003dGE1ZkttJcqHeCLgC8ATeSDIWALWnAFd1IApUAiwFSQEAIAQBjG4YVEZGvZha43jiCOoNjKVIKcXFloScZJo5/wBt8S7gYaq2bLqTRNqmhBVyo+IW4c92s8jF1qkWoNp29H48menhacfjirXNMqbLYAH7TUQAe8WcA9Sh0v5E+kyjiYX/AMafdZfX8CVCb2m14MwMWFpkLisl9GrOwz9VpLm8F+di0lzzS/x+CS+rtr9CFh5JWz68Xv6akKm2QA4Sl3p1tWdlKr1uzA+gA85o6jqdmrLKuS9++Rn1UaWsI5pcylq1gtXPWqjEYg+7SUA5TwBykhR0Gpvw3zsg0o5aStHm9PS+77zlnGTlmq6vktfW2y7hvF4plFTvGBrVbZuORQQbG3xGygKNwFuMRtpl+Fbd798Scstb/E9+5e+Ay9XSmnBd46sRYH+Y5VHqeUxs22+Z2KySXIK9W9d34KoW/Um+np+c6MKrQscWO7Ui57KbWyWsfeF/mTaWavJsLswSOmbJ2ze2srbUXNmwmPvxlrEFpQxoO+EyHElB5bMythQM0UyDMuncgDEnZA5z292kalYUVPgpe91cj9AbepnNUfDkdFONlcpcNTmSLMt8HRMuVNx2HSy0vNv0E2p7GU9yYbTWxQBAFrTgDq05IFhYBmAEAIAQAgBACAEA53trDpQrurKK1SqCU8VmQMTdmPwi9z1y6dPL6p0JTc9Yvjx14WO2WIzxjGHxcuHizU8TXpqR3aCtVG52Be24Hu1JJsNPE1+dojCyWZ5E+C0b8X9jmlUlNuyzW35LwRVbY2dXxKoart4qigURou+5JA0K5Re1gQRbW+lIVYU5y7Nsu73fv+DqlSvBWldy24L2ivbsoheyg0qCDvKtdT42AF3Gm4CxAHM3N+Gs6+W93eW0Vw12f3ZlCMrRsmlxfet1+BuphatWhVNKo9P+KgVULHLSNImx1uTcC7H/ABKxpxjVjFq+jb73dGk8Q+rcr21t/Zr52VUzhKbMX0tppc2sL2vc3v8AOdjcFFuWxzqdRtWQ5QzB+7szsCwz01FgRcPbMQARY66zCUbxz7Lv/B1xqLNk3fd+SLUxtxlVMu/KjHVid5ZjYFjyHIDhN6dO2t/fcclWeZ7aL3qRUwdYvezq/IAg6brDl5TRKysirmnubBsvtDisObOO8A53R/2MhruIuuZ0Ls723o1LBiabcn0+u4/OVy8ibm+YLFhhobypNy0o4g+kAl08RCFh5asJ21IsYrYgKL8gT8heXzEKJytKDOzO2rOxY+ZNz+c51qdBZ4TAGLciC/weA6S5BdpTyqBOiCsjGTuxSUiZYqPpRtFgOgSQEAIAQAgBACAEAIAQAJgHDdoVmqVMRVUuTWquwBGvckgKV5ghQOgUDnOSvbrIZttfXh/Ipu9OeXfT04m8bI7MUTgkqUiGdkDEg3u28joVOnPwzPGYXrYZl8S+fcbYWt1dlwNYp4ZhiAbBkzl7+EFCwsVI321a3PSeeqtKWGcZ6SsvO2xvKnVhWTjrHXyvuIbDle8uhFN8oA45af8AqNY7gcvHU2lHHSld33enyXq7G8by6zbXnttqyj7RMadFxYBbEhEvdly6Br6lr69AOs9GhUlWd1ol839l9TzqkIUuy3mk+L4Ln3NkPZqLRpDu7ipWIUM/u0qZUE5eOY5rX4XNuN88RGc5NcEk7Li/wdGHlHst8W16e0PYTArTeqjlQxVkW5sM1Sn4ADY5bi/S6nnE6zqUFPhdX8nqVVLJiMifB289vQtB2forTtWFVbKLvlvqWbS4upAULra9pWNatJuVFJxvt5eTRE40kkqrtLnr/Q7szZYtlFRMRRtooVWqUyP/AFvY+ilT0nVSxaelROL79vJ7HPUoPeDuu77FkOyT1QTh6lGoBvptmzDoUqAsp6XE7DnWfg7lBtTsPWW5bDMP5qJuPw3MmxOaS3RUYR8XhWtRqMtv9uoMv0On5SrimXVQ3/sx2kxlQqtbBVgSQO8RTk8zfcPWUcGaqRuwqEGzAg9ZVqxa4+tSQSRtpVtF6nKf7hb9ZBKK3D7L6TI0LbC7PA4SbEOVixpYe276zSELszlIfCTosZipICAEAIAQAgBACAEAIAQAgBAKfbnZyjiQMwyuvuuuhEiSUlaSuirjrdaM1c0toYB2FJPtNFhuHvCw10+9bjxtztekKcYK0VoUlKpe7dzWMdSZwayB2AXxI9iUIcK18oFtDfdOeFOnGo4qPC/zZpOdSdBSzPfu/iwnZqVKyfZ3NUo6+Fz4alhqTc71uLW48LTCrh3TlnorV7rh+Gb0avWJxqPRarn+QpbI71+8XxJTcU3ZjmLv8ba/DfL5+kpVzQoXS1Vrrl6bG1JxlVfLW3e9vO2yI+1NminXZcOhdVorvuwRqm4XOh8ItrznVWUZQUm7LRnJTzQm4xV73Xcuf0IWC2cF/iVA5UFe/pOp7xLaX5nmD9ZnKTcnTl2ZPZ8H4d/NFnaKU12lxvur8/4Nv7PCorZsNWSrRtZqdbMF3e61xmThYkW/qlYNUZ5qqs/3LZ+K4efqS71I2pu65PdeHM2xuzGHqr3iUxQqsL3SxytzsDlb9Z39ipHg0/M5+rtqrxY5gNjN4XqKq1abWzDUMB8SkHMoI+EzBYd03/tSsuT1XlxXk7dxqpZ9ai15l8VBnUQNHCpxRT5gGCLD0EiXQHQgEdYBFfAD4SV6bxKuKJuQdp7PZqbLx4Ebrjd5SjgSpFbsPbLkmliaNRHX/cVS1NxwOmqnp9Zi4u5pfTQ2WlWU7j9D+01VNGbY6gPGapWKipICAEAIAQAgBACAEAIAQAgBACAEAIBWYvYdKrUD1BmA+D4SQbgkcfWZ9X28/dYl2ccrXG5G27slnULQVEdjlNU2vTpkeMrzawsPO/CXsUlfgRqnZ1aCE4e4GQKaYFw1gFU+Y5zjxNF5ZSju1a3PkdVGotIvZfIkdmtgfZ1c1CKlWq+dmtoNAqKOgVQJ1QjlikYP4m+ZK2rsGhiBaogvwZfCw46EddZZxT3KtXKzCdj1o2ehVanVtlLhUIZb3AZDpy3W3SbGap21T1L+nhVBuBY8St1B8wNJiqFNSzJWfdp623Ohzk1Zj82KBACAEAIAQAgDVXDq28XgC0QDcLQBUAIAQAgBACAEAIAQAgBACAEAIAQAgBACAEAIAQAgBACAEAIAQAgBACAEAIAQAgBACAEAIAQAgBACAEAIAQAgBAP/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
        <p:nvSpPr>
          <p:cNvPr id="19461" name="AutoShape 8" descr="data:image/jpeg;base64,/9j/4AAQSkZJRgABAQAAAQABAAD/2wCEAAkGBxMTEhQUEhQVFBQUFRUXFxUUFxUWFBcXFRQXFhQWFxgYHSggGBomHBQUITEhJiktLi4uFx8zODMsNygtLiwBCgoKDg0OGxAQGiwlHyQsLC0sLCwsLCwsLCwsLCwsLCwsLCwsLCwsLCwsLCwsLCwsLCwsLC0sLCwsLCwsLCwsLP/AABEIAMABBgMBEQACEQEDEQH/xAAcAAABBAMBAAAAAAAAAAAAAAAAAgMEBQEGBwj/xAA/EAACAQIDBQUFBgUEAgMBAAABAgADEQQSIQUxQVFhBhMicYEHMkKRoRRSkrHB0SNicoLhM0Oi8BVjg7LSU//EABoBAQADAQEBAAAAAAAAAAAAAAABAgMEBQb/xAA3EQACAQIEAggFBAEEAwAAAAAAAQIDEQQSITFBUQUTImFxgZHwMqGx0eFCUsHxMxQjU8IVcrL/2gAMAwEAAhEDEQA/AO4QAgBACAEAIAQAgBACAEAIAQAgBACAR8djadFDUqutNBvZiAPrxgHMe03tcAJTBIGFiO9qg2vzVOXn8oBzXaO3MTXc1K1eo7HiWIA6BRYD0EgEP7W/33PmzfvAD7U/33/E37wDH2l/vv8Aib94AlsW/F2/Ef3gD+y8LjMW2XC0q1Y8SubIPNico9TBJvexPZBjKhDYzE90vFKbNUqW5X0VT+KCDqXZ7srhsGtqKHNxqOS9Q+p3elpILuAEAIAQAgBACAEAIAQAgBACAEAIAQAgBACAEAIBF2jtGlQQvWqLTUcWIHy5noIBzPtJ7XQLpgqd/wD21RYeapvPrbygHM9sbcxGKbNiKrVCN2Y2Uf0qNB6CQCuzcoBm3OAF4BgtALrs72RxuO1w9L+Hf/WqeCl6E6v/AGgwDp3Z32PYanZ8Y5xTj4NUojplGrept0gHR8PQSmoSmqoiiwVQFUDkANBJA5ACAEAIAQAgBACAEAIAQAgBACAEAIAQAgBACAEAibT2pRw6GpXqLTQcWNr9AN5PQQDmHaf2u70wKdO+qj6qn6n5QDmG09qVsQ+evUao3Nze3QDco6CAQ83LX8pBJnLz1ggVBIktAIuIxqr1PTny6wQdz7Eey7D06dOtjAa1ZlVjSf8A0aZIvlyfGRuu2nSAdKRAAAAAALADQADcAJIMwAgBACAEAIAQAgBACAEAIAQAgBACAEAIAQAgBAIu0do0qCGpWqLTQfExt6DmeggHL+1Htc3pgU/+aqPqqfq3ygHL9q7YqYhy9eq1RvvMbgeXADykEkFHzajWALyc4AqAYJgEavjFXqekArsRjid59BBBDGKINxoRYg63Ug3uOukkGxdm+2+0MPWFRMVVbmtV2qI3RlYn5jWAejewHbSntGkTYJXp27yne413OvNT9IBtcAIAQAgBACAEAIAQAgBACAEAIAQAgBACAEAYx2Np0UL1XWmg3s5AH1gHMu03tcUXTApnbd3tQEL/AGpvb1tIuDRcbg8Zij3+Nq92vB8QSvHUU6YF+egAGk5Z4yCeWPafJa/g3hQk9Xou8iba2VhaBRKlTEM7rmGSmigAnQlWNx5G0xpYmvVu4xVlzf2NZUKUPil6FTVw9FTdM78u9yhR/Yu/1+U64qpJduy8PuYSyJ9nXx+w2WmiVtDNu5jNJBHxGLC+cArq+NLabhAIlV7SSBgCAZ7uAO4fQ6wDbOym3qmDrpXpb1NmXg6H3lPn+dpAPTuwdr0sXQSvRN0ceqn4lPIgyQWEAIAQAgBACAEAIAQAgBACAEAIAQAgDeIrqil3YKqi5ZiAAOpMA5t2p9rVKndMEvevu717ikP6Rvf6CAco21trEYt8+IqNUPAHRV6Ko0AkAX2e2ouFrpVKBwtxl4i4tmU8GG8GYYmk6tNwTsaU5KMrs3jYOAwzUauONU1TmtTOLC3RlFyBc5Wa7AX0AsZ5GIqVYtUUlHnl4nZTUZyzO7Oe7QxrVqr1XHjc3bhc7r24eU9ihT6uCiclaWabaIzGbGZGr4pV3mAVmI2iW0XQQBqmp3nUwAJtBA1aAKWmTwgDy4cwBf2aAOUiae/ceP7wDffZ322bAVLG74eoR3icQfvr1/OAehsBjadamtWkwdHF1Ybj/mSCRACAEAIAQAgBACAEAIAQAgBAMMwAudAN5O6AaL2q9puGw10oWxFX+U/w1P8AM3HyEA5D2j7UYrGtevUJXhTXw018l4+ZuZAKWAYJgktuzvZ6pin8Kt3SsveOLXAJ1y33tbhOXE4mNGOu/BGtKk6jN07dbCFLBU+5qFUwyAZGsM4qN4jfi92uQNNTPJwVdVMQ86u5fK38HXNShT7LtY5dVxQUakT3zzyrxW1CdF0k2IIBud9zJA4iSCSTRPCAOvQ5QBlUsd0Al03EAdVLwBwIIBh6QMAYW9M2PunceXQwDd+wfbergKljd8O58dPl/MnJvzgHoXZm0KeIpLVosHRxcEfkeR6SSCVACAEAIAQAgBACAEAIAQDTu1/tCw2DBRCK1cad2p8Kn+dhu8t8A492g7aYzF3WrVIpn/bTwp5G2repMgGv3gkxAMwBJaAdP7CbXpphKSoBq1TvDxz5idf7cnpPn+kIy65t8lY9LCwU4DnaDGocFi1rWOSm4pi9yMoGU33h86jysOsrToSpVqbi99fX8EOr10J6Ws3c4EzEnU3n0Z5pkLIJHUSAPqIBnLAHqdQiQB8lW36GSBp8Md418oAU6jCAPiueUAWK44gwDJysLQBpDlNib8j+h6wDefZn2zbA18lRicPUPjXgp4VF/XmIB6GpVAyhlIKsAQRqCDqCJJAuAEAIAQAgBACAEAIBxf2nduK5r1MLRY0qdM5HKmzubeK5G5eFhIBzWCQgBACAMV8UF4wCpxe0r7oBsXsx2m64lkv4Wpu1uTKLhhyNgdb/ACnJjIJwzW1TRvh5O+XmdT9rNU1NkuQxNqiXIYHRiCRcVH0PnIdnVjfv+hEfhl5fU8/5J2GIoMBAMGtAEmvAE98YFzIrnnAuKGKaLC4tcY0Ejq4tzwgCw7cSRIIJtF/vC/XjAHe4B3H5wBPcniLiSBC3Gh9Dz/zAOtex7tuUZcFXa6P/AKDH4WP+2eh4ddOMEHaJICAEAIAQAgBACAEA8tbbxPe4ivUPx1ajfickSAQoJCANVMSqyAVmL2nwGpkgk7P7K47E6rRcKfiqfw18/Fa48ryrkkLMsO0XYn7FhRVq1g1V6ioqUwcguGLEs2p0XkJEZ3ZLjZEnsB2erd5TxQyd2CdM47wqQQSq8bed+k5cRXhK9Li9NjaEJQXWvZanRsftVsfh8VgO6K1gPBUYuabFVyi+csQb8dd3zpXnGnGFTgn/ABYpQzScovR2OF7TwVWhVelWUpUQ2ZdDY2vvGh0IN53QkpRUlsyjTTsRghMuQOjDGRcDq4OAKXBiAOjBLAM/Z0kAdSmnKASaZUcIAt6at5wBBSwgCLwBxMTaAIqV82gHrAJ2xKhXEUGTelVHHLwMG/SRKWVNmlGm6s1BcWd9wHtJw7aVUemeYGZfpr9JhHFwe56tXoOvH4Gn8jZcBt3DVhenWRulwD8jrN41Iy2Z5lXC1qT7cWixlzAIAQAgBACAUnbXan2bA4iqDZhTIX+t/An1YSLg5h7PNgYathi1amtUuzXLe8uUqqhSDdd5NxvuOUzlJplkhPaD2ZMLvgXFQf8A8ajAOOivubyNvMwpoixojdn8VmYVKbUQl8xqqV/CPi8xp1l7g3Hs12Jwj0Ed0712LEl2YXAYjRQbW0mbky1jadn7Aw9HWjQpUzzVFB+dryNySbUWQDnvtQ2TiMQ2Gp0kYoMxLGy0wzMqrdmNhYA+WaVVaEH2nqW6uUtlsTuy+yjhMEjVveYBcoJNk7xnFurZ8xHICcMqvW4pKOyd/uazjlw8r7tW9djY9kUlp1K1U2AALE8gGZh/xP0l8erUo01zOTAyzVJTfL39Dh3aDaBxWIqV2QK1Q3t5AAX62AnfRpKlBQXAvOWaTZAsek1KiKaEnXWASRSMAV3RHCQDPdmSBxcPzMgCxTUdYArOBuX84Bhq7fdgkZd2PKAIynnAMhB5wCTh1ZjlRcx6bh5nhIlJRV2aUqM6sssFdmw7L2UKXiY3fpuW+8Dn5zgrYhz0Wx9T0f0WqD6yesvoWU5j1zKtbdBDSe5d7L7WYujYLVYqPhbxD6zaNeceJwV+jMPV/TZ92hs2A9pzDStRB60zY/I/vN44zmjzanQP/HP1Nl2d26wVXQ1DTPKoMv13TeOJpviebV6JxNP9N/DU2GhiEcXRlYc1II+k2TT2PPlCUXaSsOSSoQDQvbXUZdmkj3e+pZ+i3Nv+eQesrfUHOfZLtomtVoG+RlzgjcGBCsPUFT/ZM6mxeJ1bDeE2N5kST61BKqFKiq6HerC4/wAecsiCn+x0aSqtHRNcouTvOa4J1+KLkiXvwP6j66yQRK9c6Zl0PFf2Mhkoose5r10pMB3aVPELnWnSp0qzuw3AFqoS3HQ8J5mJtGTnfW2ni9Drp3lHIluyd2ga5p0+PvEf1EAD5Fh6SMDT7E5+S8zDGVV1kY8Fq/L+iJtpyNnVbGzYg92p45XBzHf90tu5idVXt4qMeEVc58IrUW+LZy9+zVX4LP0GjfI/vO7Oi2UjVthVlNihB5HKD8rw6sVuzelg6tVXgr+aGf8AxVYfA30/eR11Pmaf+NxX/GxJwNXij/hP6SethzKPBYhbwfoYOGfk/wCFv2k548zN4asv0P0Zjum4hvwt+0nMuZXqan7X6McVOjfhb9ozLmOpqftfoxxG6N+E/tGZcx1U/wBr9BLZj8LHyU/tIzx5onqKj/S/RjFShUO6m/4W/aR1kOaNI4Su9oP0Zmnsuu25CPPSVdemuJvDozEy/Q/PQmUez1U+8yr9TMpYqK2Oyn0HWl8bS+ZZYfYFMe8S/mbD5CYyxU3sehT6EoR+JtlnSpKosoAHIC0wlJyd2z1KVGnSVoKwuVNQgBAMQBaU2O4E+QJghyS3ZPw2wcS/uUKh/tIH1llTk9kc88bh4fFNepZ4LsztBDmRWpHn3gU/QzSNKotjjq9I4KWk3fyubr2ebaCXFerTcW0BGZgbj4gB1nZT61fEzwsXPBS/xRa+n8m4y+ljzBjGUVqIyOoZWFiGAIPmDvmbnfYlLU56uxRSxYZVAU5hoLDUchIctDSxta0r2PHSVuLEwYTMCu6+h8uMlMqR62zKYIBO4Cx/SS3lJWpFGAXgMx/m3fKVzXJsV+36fd02cqxKjRaVhUY8vF4bdTF+bJSKPs9hWCNUq6PiKxqFCQe6p2UClcb9KYv5Tx8bVU52jw+b9s7KEXFOT8irpV2xFUldGqBiP5QQQhPIeNfkZ7EIKhSV+Gr8Txpz62q7cbJeH9L5jW0V8S0Vvkpk2vfU5VW/nZR84pvNFTe7R0wWWUormWmzNnjTOB0PD/Ek0ZcVdmI4swDDkwzD66iXSuiIyad0VGM7Fq2tJih5Hxp/+h9ZlKjFnp0Olq9PRu67/ua5tHYGIo6vTOX76eJPUjVfUCYSoSW2p7NDpajU0l2X37epWTGx6cZKSumF4JC8ALwAvIsAvJBgNBDaW5IpYGq3u0qjeSMfyEnK+RR1qa3kvVFjQ7K41/dw9T1AX/7ES6o1HwOeXSOFjvUX1+hZYb2fY1rXVEv95xceigy6w1R8Dmn01hY7NvwX3LXDezCp/uV0HRFJ+pImiwcuLOSfT8P0QfmyzoezPDj36tVvLKo/IzRYOPFnLLp6s/hil6k1fZ9gRvFQ+bn9Jf8A0kDF9NYrmvQs8D2cwlEAJQS4+Jhmb5tLxoQjwOSrj8RVfam/oTbqPdUDyAH5TTKlwOVyb3Y29aQwR6hvKkjNNdfSSWLcVJixYGbSQLFXi8NmN5FtC4rDkWN9675k7okX9sW2/dw5zDO7alsgnv7nW9raSkZPNqWy2QjEVwnG2m/l5TZzykKNzX9r5m42Vhe/EIB4m/q4DzvwnHVqNS12+r5fc1irqy4+7kTaVUIjKLg91U3fCNKY8tS1v6WmGGpupUV+f5ZbEVFCm7cv6Kzsnh7Z6zaAJlF9wH+o9vVwpPQT1+kJNxVOO8meXgo9tzeyXv5IhYrZOMJFZqLtTcZw9Px+/qTZdQPS06IxUYqC4F6bveb46l5smvYW38wdGH7yLGjLikV4aH5GXViCbQgklqPXykElNtPspQrXZR3TneyBbE/zIRlbztfrKSSe5tSr1Kb7Emiqpezgtq1ZLc0RlJ81zW+RlP8ATxlqjvh01WgrS1JVP2cUB71WofIAfneWWEjzD6dr8EiRS9nuEG81W/uA/ISf9LAzfTWKfL0J6dhcCP8AaJ83b95osPDkc8uk8U/1sm4fsrgk93D0/UZvzl1SguBjLGV5bzfqWdHBUk92mi+SqP0l1FGDnJ7sezCSVA1IA2a0AQa0ASasASakASXgDLGVuSNkyAJ1gkwg1kWJuPGrYmZskcWrK2JuJZ5DLIh4hNbjQyLXBDOHLmx0F9bcuQmFSF9DSMrGNn0aq+8bgaTKNNpFnJMq9v4hncLfS4HrfX9JMX2nJ8CZLspLiNV8ZmbKBpkYfJkUfPO/4ZwS1s373+xq1ukV+2PG2IFyPDRQ87FXJ8/ev6zpwSytS7pfwjmxjzRy96/llhsLZ4rNTUk5WzsVGgsHuPLhPSu3OSS2t6u/8Hmwimopve/okl9ToqKAABoBoAJ1JWOgYxOBp1PfRWPMjX574aTFyBW2CnwEjofEP3lXAtmIn/i6qbrMOV7/AORKOLRZNAt7nSxH/eUzbLjyVeenWRcFlh2unrNaWxnPcSZqUC8AzngGQ8AV3kkCTUkAQzwBBaAJJgGIAFoBjPAC94YMZJBI09RRxEi5ImniFvprAJVfZp3q3o37iHBEXIbh095SOu8fOZuDRZMQa0o0WTGnxMqywlMYt7X13/vKSLIi7X24tKnpqzblvY6bz+Xrac1WplRvSpZ33Gh/+berWIWyqrKCRck/eF/Mjd90zKWlLxNUr1fD39izwWLC1KAPx1Kqfhd25fy/90nPXhZyXJR+iIoyzQvzb/kg46v/ABMaOT0mAG7/AEQBu8uGk9DCR7Mf/V//AEefipWb7n/1Zs/szszMfuUwL/1eL10adlPdvm38tDCMdV3RXz1Z0KdJcIAQAgCWQHeAfOQ0nuLkapgFO66+W75SjpIupsXh6BUEXuOEQg4kSlcQ9OXKiO784BixgARAEwSEADAEmAJMi5JlUPIxcgc7nnpAMZBGoMNT6n5yLAi1ktJJK+pcmwBJ5DUwQTsDspz4mOXkN59eUmwuX0kgIBDxGzUbhlPNf2kOKZNzXduYI0VzFgR/y+U56qjBXbsa07ydkjVMTtHIb3tbj/3fOGeJi9Ias7I4eW8tEUe2MaVVncnOw8K8RfcbcDqbDhv32mEISqS18/fd+DWdWNOOhF2fS7kIrAB2JdwPhuMqr6XRfMsNZao+tu18K0Xv1M4XhZP4nq/foSMPjhmoWPuYqqvG3iZf0qiMXD/cn3xXy/opg2upXi/fzGdpVb4jFfzInqy3166MP+3nZgv8cPB/U4MarSl4r6M3r2St/DqHmV+gm0Xawtq/eysdCBm0ZcQZlyAkgIAQAgBAMWgCK1RVF2IA5kgD6yG0iUrkGltKk7ZQfI3Fj03yiqJkuLQ6wPKXIMZDIBkUpIFdzFhcz3Q5RYGRaCDGaSBBMAxaQwZ7knh890gkUMAD7xv0Ggk2FyRSpKvugDykkC4BHxuI7sKbXBdFPTOwW/zIlJzyq/evmWhHM7eJjH41KS5n4kKAN7MdwF/I/IyKlRU1dkwg5uyOcdqe39VWr0qaVEyL/DakveZ6lgbM50Ci9jlB1421mGZ1N5JLuav6/Yu7Q2i2+9ae/E0GltvF1WOc12J3DKbi/AZTr8pSeGoNavzv9xHFVovRfItShRQ2RWr/APscZaXWoSdX5KL9bTgVNSlaLeXuW/h3d52yxElG8kk33+/QzijTw6/aMVUzVN6ruANt4Da3Gmp3bzc2kLNVfVUlZcfy/fcQ3GC6ypq+H4XAo8Jimdlq1N9Q97lPw0aN3Um+4M6rYcQgPxTslBJZY7LTxk9PkjnU23mlu9fCK1ITYwrRWoN5xbv6ALz/AKVlqiUq0k/2/X+xQTjRilxf0/om7RxN8ZUANsyG97kWOUfPwRgE+qXcU6RSUvQ3b2W7Sy0ypO635Tadr2MqV7XOn0MeDIzNbF3EmK4O6XUrlGrCpomVMyyASwCAEAi7Sx6UKbVKhsqj1J4AdSZVySVyUruxzXG7WqYh87nT4VHuqOQ69ZySk5M6EsqJOFcwgbxsWuXpAnUjT5bp003dGE1ZkttJcqHeCLgC8ATeSDIWALWnAFd1IApUAiwFSQEAIAQBjG4YVEZGvZha43jiCOoNjKVIKcXFloScZJo5/wBt8S7gYaq2bLqTRNqmhBVyo+IW4c92s8jF1qkWoNp29H48menhacfjirXNMqbLYAH7TUQAe8WcA9Sh0v5E+kyjiYX/AMafdZfX8CVCb2m14MwMWFpkLisl9GrOwz9VpLm8F+di0lzzS/x+CS+rtr9CFh5JWz68Xv6akKm2QA4Sl3p1tWdlKr1uzA+gA85o6jqdmrLKuS9++Rn1UaWsI5pcylq1gtXPWqjEYg+7SUA5TwBykhR0Gpvw3zsg0o5aStHm9PS+77zlnGTlmq6vktfW2y7hvF4plFTvGBrVbZuORQQbG3xGygKNwFuMRtpl+Fbd798Scstb/E9+5e+Ay9XSmnBd46sRYH+Y5VHqeUxs22+Z2KySXIK9W9d34KoW/Um+np+c6MKrQscWO7Ui57KbWyWsfeF/mTaWavJsLswSOmbJ2ze2srbUXNmwmPvxlrEFpQxoO+EyHElB5bMythQM0UyDMuncgDEnZA5z292kalYUVPgpe91cj9AbepnNUfDkdFONlcpcNTmSLMt8HRMuVNx2HSy0vNv0E2p7GU9yYbTWxQBAFrTgDq05IFhYBmAEAIAQAgBACAEA53trDpQrurKK1SqCU8VmQMTdmPwi9z1y6dPL6p0JTc9Yvjx14WO2WIzxjGHxcuHizU8TXpqR3aCtVG52Be24Hu1JJsNPE1+dojCyWZ5E+C0b8X9jmlUlNuyzW35LwRVbY2dXxKoart4qigURou+5JA0K5Re1gQRbW+lIVYU5y7Nsu73fv+DqlSvBWldy24L2ivbsoheyg0qCDvKtdT42AF3Gm4CxAHM3N+Gs6+W93eW0Vw12f3ZlCMrRsmlxfet1+BuphatWhVNKo9P+KgVULHLSNImx1uTcC7H/ABKxpxjVjFq+jb73dGk8Q+rcr21t/Zr52VUzhKbMX0tppc2sL2vc3v8AOdjcFFuWxzqdRtWQ5QzB+7szsCwz01FgRcPbMQARY66zCUbxz7Lv/B1xqLNk3fd+SLUxtxlVMu/KjHVid5ZjYFjyHIDhN6dO2t/fcclWeZ7aL3qRUwdYvezq/IAg6brDl5TRKysirmnubBsvtDisObOO8A53R/2MhruIuuZ0Ls723o1LBiabcn0+u4/OVy8ibm+YLFhhobypNy0o4g+kAl08RCFh5asJ21IsYrYgKL8gT8heXzEKJytKDOzO2rOxY+ZNz+c51qdBZ4TAGLciC/weA6S5BdpTyqBOiCsjGTuxSUiZYqPpRtFgOgSQEAIAQAgBACAEAIAQAJgHDdoVmqVMRVUuTWquwBGvckgKV5ghQOgUDnOSvbrIZttfXh/Ipu9OeXfT04m8bI7MUTgkqUiGdkDEg3u28joVOnPwzPGYXrYZl8S+fcbYWt1dlwNYp4ZhiAbBkzl7+EFCwsVI321a3PSeeqtKWGcZ6SsvO2xvKnVhWTjrHXyvuIbDle8uhFN8oA45af8AqNY7gcvHU2lHHSld33enyXq7G8by6zbXnttqyj7RMadFxYBbEhEvdly6Br6lr69AOs9GhUlWd1ol839l9TzqkIUuy3mk+L4Ln3NkPZqLRpDu7ipWIUM/u0qZUE5eOY5rX4XNuN88RGc5NcEk7Li/wdGHlHst8W16e0PYTArTeqjlQxVkW5sM1Sn4ADY5bi/S6nnE6zqUFPhdX8nqVVLJiMifB289vQtB2forTtWFVbKLvlvqWbS4upAULra9pWNatJuVFJxvt5eTRE40kkqrtLnr/Q7szZYtlFRMRRtooVWqUyP/AFvY+ilT0nVSxaelROL79vJ7HPUoPeDuu77FkOyT1QTh6lGoBvptmzDoUqAsp6XE7DnWfg7lBtTsPWW5bDMP5qJuPw3MmxOaS3RUYR8XhWtRqMtv9uoMv0On5SrimXVQ3/sx2kxlQqtbBVgSQO8RTk8zfcPWUcGaqRuwqEGzAg9ZVqxa4+tSQSRtpVtF6nKf7hb9ZBKK3D7L6TI0LbC7PA4SbEOVixpYe276zSELszlIfCTosZipICAEAIAQAgBACAEAIAQAgBAKfbnZyjiQMwyuvuuuhEiSUlaSuirjrdaM1c0toYB2FJPtNFhuHvCw10+9bjxtztekKcYK0VoUlKpe7dzWMdSZwayB2AXxI9iUIcK18oFtDfdOeFOnGo4qPC/zZpOdSdBSzPfu/iwnZqVKyfZ3NUo6+Fz4alhqTc71uLW48LTCrh3TlnorV7rh+Gb0avWJxqPRarn+QpbI71+8XxJTcU3ZjmLv8ba/DfL5+kpVzQoXS1Vrrl6bG1JxlVfLW3e9vO2yI+1NminXZcOhdVorvuwRqm4XOh8ItrznVWUZQUm7LRnJTzQm4xV73Xcuf0IWC2cF/iVA5UFe/pOp7xLaX5nmD9ZnKTcnTl2ZPZ8H4d/NFnaKU12lxvur8/4Nv7PCorZsNWSrRtZqdbMF3e61xmThYkW/qlYNUZ5qqs/3LZ+K4efqS71I2pu65PdeHM2xuzGHqr3iUxQqsL3SxytzsDlb9Z39ipHg0/M5+rtqrxY5gNjN4XqKq1abWzDUMB8SkHMoI+EzBYd03/tSsuT1XlxXk7dxqpZ9ai15l8VBnUQNHCpxRT5gGCLD0EiXQHQgEdYBFfAD4SV6bxKuKJuQdp7PZqbLx4Ebrjd5SjgSpFbsPbLkmliaNRHX/cVS1NxwOmqnp9Zi4u5pfTQ2WlWU7j9D+01VNGbY6gPGapWKipICAEAIAQAgBACAEAIAQAgBACAEAIBWYvYdKrUD1BmA+D4SQbgkcfWZ9X28/dYl2ccrXG5G27slnULQVEdjlNU2vTpkeMrzawsPO/CXsUlfgRqnZ1aCE4e4GQKaYFw1gFU+Y5zjxNF5ZSju1a3PkdVGotIvZfIkdmtgfZ1c1CKlWq+dmtoNAqKOgVQJ1QjlikYP4m+ZK2rsGhiBaogvwZfCw46EddZZxT3KtXKzCdj1o2ehVanVtlLhUIZb3AZDpy3W3SbGap21T1L+nhVBuBY8St1B8wNJiqFNSzJWfdp623Ohzk1Zj82KBACAEAIAQAgDVXDq28XgC0QDcLQBUAIAQAgBACAEAIAQAgBACAEAIAQAgBACAEAIAQAgBACAEAIAQAgBACAEAIAQAgBACAEAIAQAgBACAEAIAQAgBAP/2Q=="/>
          <p:cNvSpPr>
            <a:spLocks noChangeAspect="1" noChangeArrowheads="1"/>
          </p:cNvSpPr>
          <p:nvPr/>
        </p:nvSpPr>
        <p:spPr bwMode="auto">
          <a:xfrm>
            <a:off x="1679575" y="-144462"/>
            <a:ext cx="304800" cy="304801"/>
          </a:xfrm>
          <a:prstGeom prst="rect">
            <a:avLst/>
          </a:prstGeom>
          <a:noFill/>
          <a:ln w="9525">
            <a:noFill/>
            <a:miter lim="800000"/>
            <a:headEnd/>
            <a:tailEnd/>
          </a:ln>
        </p:spPr>
        <p:txBody>
          <a:bodyPr>
            <a:prstTxWarp prst="textNoShape">
              <a:avLst/>
            </a:prstTxWarp>
          </a:bodyPr>
          <a:lstStyle/>
          <a:p>
            <a:endParaRPr lang="en-US" sz="1800">
              <a:latin typeface="Calibri" pitchFamily="-72"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124744"/>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13467"/>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65080"/>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3833821"/>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379107"/>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941168"/>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1" name="Title 1"/>
          <p:cNvSpPr>
            <a:spLocks noGrp="1"/>
          </p:cNvSpPr>
          <p:nvPr>
            <p:ph type="title"/>
          </p:nvPr>
        </p:nvSpPr>
        <p:spPr/>
        <p:txBody>
          <a:bodyPr/>
          <a:lstStyle/>
          <a:p>
            <a:r>
              <a:rPr lang="en-US" dirty="0" smtClean="0"/>
              <a:t>Common Sense &amp; Agile Education</a:t>
            </a:r>
          </a:p>
        </p:txBody>
      </p:sp>
      <p:sp>
        <p:nvSpPr>
          <p:cNvPr id="3" name="Content Placeholder 2"/>
          <p:cNvSpPr>
            <a:spLocks noGrp="1"/>
          </p:cNvSpPr>
          <p:nvPr>
            <p:ph idx="1"/>
          </p:nvPr>
        </p:nvSpPr>
        <p:spPr/>
        <p:txBody>
          <a:bodyPr/>
          <a:lstStyle/>
          <a:p>
            <a:pPr marL="0" indent="0">
              <a:buNone/>
              <a:tabLst>
                <a:tab pos="746125" algn="l"/>
              </a:tabLst>
            </a:pPr>
            <a:r>
              <a:rPr lang="en-US" b="1" dirty="0" smtClean="0">
                <a:solidFill>
                  <a:schemeClr val="bg1"/>
                </a:solidFill>
              </a:rPr>
              <a:t>#1</a:t>
            </a:r>
            <a:r>
              <a:rPr lang="en-US" dirty="0" smtClean="0"/>
              <a:t>	Socialize Your Plans!</a:t>
            </a:r>
          </a:p>
          <a:p>
            <a:pPr marL="0" indent="0">
              <a:lnSpc>
                <a:spcPts val="2600"/>
              </a:lnSpc>
              <a:buNone/>
              <a:tabLst>
                <a:tab pos="746125" algn="l"/>
              </a:tabLst>
            </a:pPr>
            <a:r>
              <a:rPr lang="en-US" b="1" dirty="0" smtClean="0">
                <a:solidFill>
                  <a:schemeClr val="bg1"/>
                </a:solidFill>
              </a:rPr>
              <a:t>#2</a:t>
            </a:r>
            <a:r>
              <a:rPr lang="en-US" dirty="0" smtClean="0"/>
              <a:t>	Don’t Risk the Crown Jewels</a:t>
            </a:r>
          </a:p>
          <a:p>
            <a:pPr marL="0" indent="0">
              <a:lnSpc>
                <a:spcPts val="2600"/>
              </a:lnSpc>
              <a:buNone/>
              <a:tabLst>
                <a:tab pos="746125" algn="l"/>
              </a:tabLst>
            </a:pPr>
            <a:r>
              <a:rPr lang="en-US" b="1" dirty="0" smtClean="0">
                <a:solidFill>
                  <a:schemeClr val="bg1"/>
                </a:solidFill>
              </a:rPr>
              <a:t>#3</a:t>
            </a:r>
            <a:r>
              <a:rPr lang="en-US" dirty="0" smtClean="0"/>
              <a:t>	Demonstrate Your Expertise</a:t>
            </a:r>
          </a:p>
          <a:p>
            <a:pPr lvl="2">
              <a:tabLst>
                <a:tab pos="746125" algn="l"/>
              </a:tabLst>
            </a:pPr>
            <a:r>
              <a:rPr lang="en-US" sz="2000" dirty="0"/>
              <a:t>Training Programs (Secure Coding, etc.)</a:t>
            </a:r>
          </a:p>
          <a:p>
            <a:pPr lvl="2">
              <a:tabLst>
                <a:tab pos="746125" algn="l"/>
              </a:tabLst>
            </a:pPr>
            <a:r>
              <a:rPr lang="en-US" sz="2000" dirty="0" err="1"/>
              <a:t>Meetups</a:t>
            </a:r>
            <a:r>
              <a:rPr lang="en-US" sz="2000" dirty="0"/>
              <a:t> &amp; User Groups</a:t>
            </a:r>
          </a:p>
          <a:p>
            <a:pPr lvl="2">
              <a:tabLst>
                <a:tab pos="746125" algn="l"/>
              </a:tabLst>
            </a:pPr>
            <a:r>
              <a:rPr lang="en-US" sz="2000" dirty="0"/>
              <a:t>Conferences (</a:t>
            </a:r>
            <a:r>
              <a:rPr lang="en-US" sz="2000" dirty="0" err="1"/>
              <a:t>DevOps</a:t>
            </a:r>
            <a:r>
              <a:rPr lang="en-US" sz="2000" dirty="0"/>
              <a:t> Enterprise!)</a:t>
            </a:r>
          </a:p>
          <a:p>
            <a:pPr marL="0" indent="0">
              <a:lnSpc>
                <a:spcPts val="2600"/>
              </a:lnSpc>
              <a:buNone/>
              <a:tabLst>
                <a:tab pos="746125" algn="l"/>
              </a:tabLst>
            </a:pPr>
            <a:r>
              <a:rPr lang="en-US" b="1" dirty="0" smtClean="0">
                <a:solidFill>
                  <a:schemeClr val="bg1"/>
                </a:solidFill>
              </a:rPr>
              <a:t>#4</a:t>
            </a:r>
            <a:r>
              <a:rPr lang="en-US" dirty="0" smtClean="0"/>
              <a:t>	Map Agile to </a:t>
            </a:r>
            <a:r>
              <a:rPr lang="en-US" dirty="0" smtClean="0"/>
              <a:t>Waterfall</a:t>
            </a:r>
            <a:endParaRPr lang="en-US" dirty="0" smtClean="0"/>
          </a:p>
          <a:p>
            <a:pPr marL="0" indent="0">
              <a:lnSpc>
                <a:spcPts val="2600"/>
              </a:lnSpc>
              <a:buNone/>
              <a:tabLst>
                <a:tab pos="746125" algn="l"/>
              </a:tabLst>
            </a:pPr>
            <a:r>
              <a:rPr lang="en-US" b="1" dirty="0" smtClean="0">
                <a:solidFill>
                  <a:schemeClr val="bg1"/>
                </a:solidFill>
              </a:rPr>
              <a:t>#5</a:t>
            </a:r>
            <a:r>
              <a:rPr lang="en-US" dirty="0" smtClean="0"/>
              <a:t>	Explain Benefits of Shorter Cycle Time</a:t>
            </a:r>
          </a:p>
          <a:p>
            <a:pPr marL="0" indent="0">
              <a:lnSpc>
                <a:spcPts val="2600"/>
              </a:lnSpc>
              <a:buNone/>
              <a:tabLst>
                <a:tab pos="746125" algn="l"/>
              </a:tabLst>
            </a:pPr>
            <a:r>
              <a:rPr lang="en-US" b="1" dirty="0" smtClean="0">
                <a:solidFill>
                  <a:schemeClr val="bg1"/>
                </a:solidFill>
              </a:rPr>
              <a:t>#</a:t>
            </a:r>
            <a:r>
              <a:rPr lang="en-US" b="1" dirty="0" smtClean="0">
                <a:solidFill>
                  <a:schemeClr val="bg1"/>
                </a:solidFill>
              </a:rPr>
              <a:t>6</a:t>
            </a:r>
            <a:r>
              <a:rPr lang="en-US" dirty="0"/>
              <a:t> </a:t>
            </a:r>
            <a:r>
              <a:rPr lang="en-US" dirty="0" smtClean="0"/>
              <a:t> </a:t>
            </a:r>
            <a:r>
              <a:rPr lang="en-US" dirty="0" smtClean="0"/>
              <a:t> Explain </a:t>
            </a:r>
            <a:r>
              <a:rPr lang="en-US" dirty="0" smtClean="0"/>
              <a:t>How Small Batches Reduces Risk</a:t>
            </a:r>
          </a:p>
          <a:p>
            <a:endParaRPr lang="en-US" dirty="0" smtClean="0"/>
          </a:p>
          <a:p>
            <a:endParaRPr lang="en-US" dirty="0"/>
          </a:p>
        </p:txBody>
      </p:sp>
      <p:sp>
        <p:nvSpPr>
          <p:cNvPr id="14" name="TextBox 13"/>
          <p:cNvSpPr txBox="1"/>
          <p:nvPr/>
        </p:nvSpPr>
        <p:spPr>
          <a:xfrm>
            <a:off x="3071664" y="5382593"/>
            <a:ext cx="2123728" cy="998735"/>
          </a:xfrm>
          <a:prstGeom prst="rect">
            <a:avLst/>
          </a:prstGeom>
          <a:noFill/>
        </p:spPr>
        <p:txBody>
          <a:bodyPr wrap="square" rtlCol="0">
            <a:spAutoFit/>
          </a:bodyPr>
          <a:lstStyle/>
          <a:p>
            <a:pPr fontAlgn="auto">
              <a:lnSpc>
                <a:spcPct val="90000"/>
              </a:lnSpc>
              <a:spcBef>
                <a:spcPts val="600"/>
              </a:spcBef>
              <a:spcAft>
                <a:spcPts val="0"/>
              </a:spcAft>
              <a:buClr>
                <a:srgbClr val="EEB211"/>
              </a:buClr>
            </a:pPr>
            <a:r>
              <a:rPr lang="en-US" sz="1800" b="1" dirty="0">
                <a:solidFill>
                  <a:prstClr val="black"/>
                </a:solidFill>
                <a:latin typeface="Arial" panose="020B0604020202020204" pitchFamily="34" charset="0"/>
                <a:ea typeface="+mn-ea"/>
                <a:cs typeface="Arial" panose="020B0604020202020204" pitchFamily="34" charset="0"/>
              </a:rPr>
              <a:t>Schedule risk</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Feature creep</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Gold plating</a:t>
            </a:r>
          </a:p>
        </p:txBody>
      </p:sp>
      <p:sp>
        <p:nvSpPr>
          <p:cNvPr id="15" name="TextBox 14"/>
          <p:cNvSpPr txBox="1"/>
          <p:nvPr/>
        </p:nvSpPr>
        <p:spPr>
          <a:xfrm>
            <a:off x="5375920" y="5382593"/>
            <a:ext cx="1759006" cy="998735"/>
          </a:xfrm>
          <a:prstGeom prst="rect">
            <a:avLst/>
          </a:prstGeom>
          <a:noFill/>
        </p:spPr>
        <p:txBody>
          <a:bodyPr wrap="square" rtlCol="0">
            <a:spAutoFit/>
          </a:bodyPr>
          <a:lstStyle/>
          <a:p>
            <a:pPr fontAlgn="auto">
              <a:lnSpc>
                <a:spcPct val="90000"/>
              </a:lnSpc>
              <a:spcBef>
                <a:spcPts val="600"/>
              </a:spcBef>
              <a:spcAft>
                <a:spcPts val="0"/>
              </a:spcAft>
              <a:buClr>
                <a:srgbClr val="EEB211"/>
              </a:buClr>
            </a:pPr>
            <a:r>
              <a:rPr lang="en-US" sz="1800" b="1" dirty="0">
                <a:solidFill>
                  <a:prstClr val="black"/>
                </a:solidFill>
                <a:latin typeface="Arial" panose="020B0604020202020204" pitchFamily="34" charset="0"/>
                <a:ea typeface="+mn-ea"/>
                <a:cs typeface="Arial" panose="020B0604020202020204" pitchFamily="34" charset="0"/>
              </a:rPr>
              <a:t>Quality risk</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New bugs</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Instability</a:t>
            </a:r>
          </a:p>
        </p:txBody>
      </p:sp>
      <p:sp>
        <p:nvSpPr>
          <p:cNvPr id="16" name="TextBox 15"/>
          <p:cNvSpPr txBox="1"/>
          <p:nvPr/>
        </p:nvSpPr>
        <p:spPr>
          <a:xfrm>
            <a:off x="7320139" y="5382593"/>
            <a:ext cx="2641159" cy="998735"/>
          </a:xfrm>
          <a:prstGeom prst="rect">
            <a:avLst/>
          </a:prstGeom>
          <a:noFill/>
        </p:spPr>
        <p:txBody>
          <a:bodyPr wrap="square" rtlCol="0">
            <a:spAutoFit/>
          </a:bodyPr>
          <a:lstStyle/>
          <a:p>
            <a:pPr fontAlgn="auto">
              <a:lnSpc>
                <a:spcPct val="90000"/>
              </a:lnSpc>
              <a:spcBef>
                <a:spcPts val="600"/>
              </a:spcBef>
              <a:spcAft>
                <a:spcPts val="0"/>
              </a:spcAft>
              <a:buClr>
                <a:srgbClr val="EEB211"/>
              </a:buClr>
            </a:pPr>
            <a:r>
              <a:rPr lang="en-US" sz="1800" b="1" dirty="0">
                <a:solidFill>
                  <a:prstClr val="black"/>
                </a:solidFill>
                <a:latin typeface="Arial" panose="020B0604020202020204" pitchFamily="34" charset="0"/>
                <a:ea typeface="+mn-ea"/>
                <a:cs typeface="Arial" panose="020B0604020202020204" pitchFamily="34" charset="0"/>
              </a:rPr>
              <a:t>Business risk</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Wrong functionality</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Missed opportunity</a:t>
            </a:r>
          </a:p>
        </p:txBody>
      </p:sp>
      <p:pic>
        <p:nvPicPr>
          <p:cNvPr id="17" name="Picture 6"/>
          <p:cNvPicPr>
            <a:picLocks noChangeAspect="1"/>
          </p:cNvPicPr>
          <p:nvPr/>
        </p:nvPicPr>
        <p:blipFill>
          <a:blip r:embed="rId3" cstate="print"/>
          <a:srcRect/>
          <a:stretch>
            <a:fillRect/>
          </a:stretch>
        </p:blipFill>
        <p:spPr bwMode="auto">
          <a:xfrm>
            <a:off x="6618312" y="2341240"/>
            <a:ext cx="1752600" cy="1296988"/>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8778552" y="2341240"/>
            <a:ext cx="2286000" cy="1447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3378"/>
            <a:ext cx="1271464" cy="575345"/>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49"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fontScale="90000"/>
          </a:bodyPr>
          <a:lstStyle/>
          <a:p>
            <a:pPr eaLnBrk="1" hangingPunct="1"/>
            <a:r>
              <a:rPr lang="en-US" dirty="0">
                <a:solidFill>
                  <a:schemeClr val="bg1"/>
                </a:solidFill>
                <a:latin typeface="Arial" pitchFamily="-72" charset="0"/>
                <a:ea typeface="Arial" pitchFamily="-72" charset="0"/>
                <a:cs typeface="Arial" pitchFamily="-72" charset="0"/>
              </a:rPr>
              <a:t>#</a:t>
            </a:r>
            <a:r>
              <a:rPr lang="en-US" dirty="0" smtClean="0">
                <a:solidFill>
                  <a:schemeClr val="bg1"/>
                </a:solidFill>
                <a:latin typeface="Arial" pitchFamily="-72" charset="0"/>
                <a:ea typeface="Arial" pitchFamily="-72" charset="0"/>
                <a:cs typeface="Arial" pitchFamily="-72" charset="0"/>
              </a:rPr>
              <a:t>4</a:t>
            </a:r>
            <a:r>
              <a:rPr lang="en-US" dirty="0" smtClean="0">
                <a:latin typeface="Arial" pitchFamily="-72" charset="0"/>
                <a:ea typeface="Arial" pitchFamily="-72" charset="0"/>
                <a:cs typeface="Arial" pitchFamily="-72" charset="0"/>
              </a:rPr>
              <a:t>	Map </a:t>
            </a:r>
            <a:r>
              <a:rPr lang="en-US" dirty="0">
                <a:latin typeface="Arial" pitchFamily="-72" charset="0"/>
                <a:ea typeface="Arial" pitchFamily="-72" charset="0"/>
                <a:cs typeface="Arial" pitchFamily="-72" charset="0"/>
              </a:rPr>
              <a:t>Agile SDLC to Waterfall SDLC</a:t>
            </a:r>
            <a:br>
              <a:rPr lang="en-US" dirty="0">
                <a:latin typeface="Arial" pitchFamily="-72" charset="0"/>
                <a:ea typeface="Arial" pitchFamily="-72" charset="0"/>
                <a:cs typeface="Arial" pitchFamily="-72" charset="0"/>
              </a:rPr>
            </a:br>
            <a:endParaRPr lang="en-US" dirty="0">
              <a:latin typeface="Arial" pitchFamily="-72" charset="0"/>
              <a:ea typeface="Arial" pitchFamily="-72" charset="0"/>
              <a:cs typeface="Arial" pitchFamily="-7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60073707"/>
              </p:ext>
            </p:extLst>
          </p:nvPr>
        </p:nvGraphicFramePr>
        <p:xfrm>
          <a:off x="1921668" y="1052515"/>
          <a:ext cx="8348664" cy="4968779"/>
        </p:xfrm>
        <a:graphic>
          <a:graphicData uri="http://schemas.openxmlformats.org/drawingml/2006/table">
            <a:tbl>
              <a:tblPr firstRow="1" bandRow="1">
                <a:tableStyleId>{5C22544A-7EE6-4342-B048-85BDC9FD1C3A}</a:tableStyleId>
              </a:tblPr>
              <a:tblGrid>
                <a:gridCol w="1291633"/>
                <a:gridCol w="3600400"/>
                <a:gridCol w="3456631"/>
              </a:tblGrid>
              <a:tr h="424751">
                <a:tc>
                  <a:txBody>
                    <a:bodyPr/>
                    <a:lstStyle/>
                    <a:p>
                      <a:r>
                        <a:rPr lang="en-US" sz="2000" dirty="0" smtClean="0">
                          <a:latin typeface="Arial" panose="020B0604020202020204" pitchFamily="34" charset="0"/>
                          <a:cs typeface="Arial" panose="020B0604020202020204" pitchFamily="34" charset="0"/>
                        </a:rPr>
                        <a:t>Design</a:t>
                      </a:r>
                      <a:endParaRPr lang="en-US" sz="2000" dirty="0">
                        <a:latin typeface="Arial" panose="020B0604020202020204" pitchFamily="34" charset="0"/>
                        <a:cs typeface="Arial" panose="020B0604020202020204" pitchFamily="34" charset="0"/>
                      </a:endParaRPr>
                    </a:p>
                  </a:txBody>
                  <a:tcPr>
                    <a:solidFill>
                      <a:srgbClr val="005595"/>
                    </a:solidFill>
                  </a:tcPr>
                </a:tc>
                <a:tc>
                  <a:txBody>
                    <a:bodyPr/>
                    <a:lstStyle/>
                    <a:p>
                      <a:r>
                        <a:rPr lang="en-US" sz="2000" dirty="0" smtClean="0">
                          <a:latin typeface="Arial" panose="020B0604020202020204" pitchFamily="34" charset="0"/>
                          <a:cs typeface="Arial" panose="020B0604020202020204" pitchFamily="34" charset="0"/>
                        </a:rPr>
                        <a:t>Waterfall</a:t>
                      </a:r>
                      <a:endParaRPr lang="en-US" sz="2000" dirty="0">
                        <a:latin typeface="Arial" panose="020B0604020202020204" pitchFamily="34" charset="0"/>
                        <a:cs typeface="Arial" panose="020B0604020202020204" pitchFamily="34" charset="0"/>
                      </a:endParaRPr>
                    </a:p>
                  </a:txBody>
                  <a:tcPr>
                    <a:solidFill>
                      <a:srgbClr val="005595"/>
                    </a:solidFill>
                  </a:tcPr>
                </a:tc>
                <a:tc>
                  <a:txBody>
                    <a:bodyPr/>
                    <a:lstStyle/>
                    <a:p>
                      <a:r>
                        <a:rPr lang="en-US" sz="2000" dirty="0" smtClean="0">
                          <a:latin typeface="Arial" panose="020B0604020202020204" pitchFamily="34" charset="0"/>
                          <a:cs typeface="Arial" panose="020B0604020202020204" pitchFamily="34" charset="0"/>
                        </a:rPr>
                        <a:t>Agile</a:t>
                      </a:r>
                      <a:endParaRPr lang="en-US" sz="2000" dirty="0">
                        <a:latin typeface="Arial" panose="020B0604020202020204" pitchFamily="34" charset="0"/>
                        <a:cs typeface="Arial" panose="020B0604020202020204" pitchFamily="34" charset="0"/>
                      </a:endParaRPr>
                    </a:p>
                  </a:txBody>
                  <a:tcPr>
                    <a:solidFill>
                      <a:srgbClr val="005595"/>
                    </a:solidFill>
                  </a:tcPr>
                </a:tc>
              </a:tr>
              <a:tr h="588117">
                <a:tc rowSpan="3">
                  <a:txBody>
                    <a:bodyPr/>
                    <a:lstStyle/>
                    <a:p>
                      <a:r>
                        <a:rPr lang="en-US" sz="1500" dirty="0" smtClean="0">
                          <a:latin typeface="Arial" panose="020B0604020202020204" pitchFamily="34" charset="0"/>
                          <a:cs typeface="Arial" panose="020B0604020202020204" pitchFamily="34" charset="0"/>
                        </a:rPr>
                        <a:t>Design</a:t>
                      </a:r>
                      <a:endParaRPr lang="en-US" sz="1500" dirty="0">
                        <a:latin typeface="Arial" panose="020B0604020202020204" pitchFamily="34" charset="0"/>
                        <a:cs typeface="Arial" panose="020B0604020202020204" pitchFamily="34" charset="0"/>
                      </a:endParaRPr>
                    </a:p>
                  </a:txBody>
                  <a:tcPr>
                    <a:lnB w="57150" cap="flat" cmpd="sng" algn="ctr">
                      <a:solidFill>
                        <a:schemeClr val="bg1"/>
                      </a:solidFill>
                      <a:prstDash val="solid"/>
                      <a:round/>
                      <a:headEnd type="none" w="med" len="med"/>
                      <a:tailEnd type="none" w="med" len="med"/>
                    </a:lnB>
                    <a:solidFill>
                      <a:srgbClr val="D7E1E3"/>
                    </a:solidFill>
                  </a:tcPr>
                </a:tc>
                <a:tc>
                  <a:txBody>
                    <a:bodyPr/>
                    <a:lstStyle/>
                    <a:p>
                      <a:r>
                        <a:rPr lang="en-US" sz="1500" dirty="0" smtClean="0">
                          <a:latin typeface="Arial" panose="020B0604020202020204" pitchFamily="34" charset="0"/>
                          <a:cs typeface="Arial" panose="020B0604020202020204" pitchFamily="34" charset="0"/>
                        </a:rPr>
                        <a:t>The entire application is designed at one time</a:t>
                      </a:r>
                      <a:endParaRPr lang="en-US" sz="1500" dirty="0">
                        <a:latin typeface="Arial" panose="020B0604020202020204" pitchFamily="34" charset="0"/>
                        <a:cs typeface="Arial" panose="020B0604020202020204" pitchFamily="34" charset="0"/>
                      </a:endParaRPr>
                    </a:p>
                  </a:txBody>
                  <a:tcPr anchor="ctr">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a:t>
                      </a:r>
                      <a:r>
                        <a:rPr lang="en-US" sz="1500" baseline="0" dirty="0" smtClean="0">
                          <a:latin typeface="Arial" panose="020B0604020202020204" pitchFamily="34" charset="0"/>
                          <a:cs typeface="Arial" panose="020B0604020202020204" pitchFamily="34" charset="0"/>
                        </a:rPr>
                        <a:t> evolves as the application is developed</a:t>
                      </a:r>
                      <a:endParaRPr lang="en-US" sz="1500" dirty="0">
                        <a:latin typeface="Arial" panose="020B0604020202020204" pitchFamily="34" charset="0"/>
                        <a:cs typeface="Arial" panose="020B0604020202020204" pitchFamily="34" charset="0"/>
                      </a:endParaRPr>
                    </a:p>
                  </a:txBody>
                  <a:tcPr anchor="ctr">
                    <a:solidFill>
                      <a:srgbClr val="D7E1E3"/>
                    </a:solidFill>
                  </a:tcPr>
                </a:tc>
              </a:tr>
              <a:tr h="833167">
                <a:tc vMerge="1">
                  <a:txBody>
                    <a:bodyPr/>
                    <a:lstStyle/>
                    <a:p>
                      <a:endParaRPr lang="en-US" sz="1500" dirty="0">
                        <a:latin typeface="Arial" panose="020B0604020202020204" pitchFamily="34" charset="0"/>
                        <a:cs typeface="Arial" panose="020B0604020202020204" pitchFamily="34" charset="0"/>
                      </a:endParaRPr>
                    </a:p>
                  </a:txBody>
                  <a:tcPr>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created</a:t>
                      </a:r>
                      <a:r>
                        <a:rPr lang="en-US" sz="1500" baseline="0" dirty="0" smtClean="0">
                          <a:latin typeface="Arial" panose="020B0604020202020204" pitchFamily="34" charset="0"/>
                          <a:cs typeface="Arial" panose="020B0604020202020204" pitchFamily="34" charset="0"/>
                        </a:rPr>
                        <a:t> by technical resources working from the requirements</a:t>
                      </a:r>
                      <a:endParaRPr lang="en-US" sz="1500" dirty="0">
                        <a:latin typeface="Arial" panose="020B0604020202020204" pitchFamily="34" charset="0"/>
                        <a:cs typeface="Arial" panose="020B0604020202020204" pitchFamily="34" charset="0"/>
                      </a:endParaRPr>
                    </a:p>
                  </a:txBody>
                  <a:tcPr anchor="ctr">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created by the developers</a:t>
                      </a:r>
                      <a:r>
                        <a:rPr lang="en-US" sz="1500" baseline="0" dirty="0" smtClean="0">
                          <a:latin typeface="Arial" panose="020B0604020202020204" pitchFamily="34" charset="0"/>
                          <a:cs typeface="Arial" panose="020B0604020202020204" pitchFamily="34" charset="0"/>
                        </a:rPr>
                        <a:t> working with the key stakeholders</a:t>
                      </a:r>
                      <a:endParaRPr lang="en-US" sz="1500" dirty="0">
                        <a:latin typeface="Arial" panose="020B0604020202020204" pitchFamily="34" charset="0"/>
                        <a:cs typeface="Arial" panose="020B0604020202020204" pitchFamily="34" charset="0"/>
                      </a:endParaRPr>
                    </a:p>
                  </a:txBody>
                  <a:tcPr anchor="ctr">
                    <a:solidFill>
                      <a:srgbClr val="D7E1E3"/>
                    </a:solidFill>
                  </a:tcPr>
                </a:tc>
              </a:tr>
              <a:tr h="623243">
                <a:tc vMerge="1">
                  <a:txBody>
                    <a:bodyPr/>
                    <a:lstStyle/>
                    <a:p>
                      <a:endParaRPr lang="en-US" sz="1500" dirty="0">
                        <a:latin typeface="Arial" panose="020B0604020202020204" pitchFamily="34" charset="0"/>
                        <a:cs typeface="Arial" panose="020B0604020202020204" pitchFamily="34" charset="0"/>
                      </a:endParaRPr>
                    </a:p>
                  </a:txBody>
                  <a:tcPr>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based on the best estimate of how the application is used</a:t>
                      </a:r>
                      <a:endParaRPr lang="en-US" sz="1500" dirty="0">
                        <a:latin typeface="Arial" panose="020B0604020202020204" pitchFamily="34" charset="0"/>
                        <a:cs typeface="Arial" panose="020B0604020202020204" pitchFamily="34" charset="0"/>
                      </a:endParaRPr>
                    </a:p>
                  </a:txBody>
                  <a:tcPr anchor="ctr">
                    <a:lnB w="57150" cap="flat" cmpd="sng" algn="ctr">
                      <a:solidFill>
                        <a:schemeClr val="bg1"/>
                      </a:solidFill>
                      <a:prstDash val="solid"/>
                      <a:round/>
                      <a:headEnd type="none" w="med" len="med"/>
                      <a:tailEnd type="none" w="med" len="med"/>
                    </a:lnB>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based on customer</a:t>
                      </a:r>
                      <a:r>
                        <a:rPr lang="en-US" sz="1500" baseline="0" dirty="0" smtClean="0">
                          <a:latin typeface="Arial" panose="020B0604020202020204" pitchFamily="34" charset="0"/>
                          <a:cs typeface="Arial" panose="020B0604020202020204" pitchFamily="34" charset="0"/>
                        </a:rPr>
                        <a:t> behavior</a:t>
                      </a:r>
                      <a:endParaRPr lang="en-US" sz="1500" dirty="0">
                        <a:latin typeface="Arial" panose="020B0604020202020204" pitchFamily="34" charset="0"/>
                        <a:cs typeface="Arial" panose="020B0604020202020204" pitchFamily="34" charset="0"/>
                      </a:endParaRPr>
                    </a:p>
                  </a:txBody>
                  <a:tcPr anchor="ctr">
                    <a:lnB w="57150" cap="flat" cmpd="sng" algn="ctr">
                      <a:solidFill>
                        <a:schemeClr val="bg1"/>
                      </a:solidFill>
                      <a:prstDash val="solid"/>
                      <a:round/>
                      <a:headEnd type="none" w="med" len="med"/>
                      <a:tailEnd type="none" w="med" len="med"/>
                    </a:lnB>
                    <a:solidFill>
                      <a:srgbClr val="D7E1E3"/>
                    </a:solidFill>
                  </a:tcPr>
                </a:tc>
              </a:tr>
              <a:tr h="833167">
                <a:tc rowSpan="2">
                  <a:txBody>
                    <a:bodyPr/>
                    <a:lstStyle/>
                    <a:p>
                      <a:r>
                        <a:rPr lang="en-US" sz="1500" dirty="0" smtClean="0">
                          <a:latin typeface="Arial" panose="020B0604020202020204" pitchFamily="34" charset="0"/>
                          <a:cs typeface="Arial" panose="020B0604020202020204" pitchFamily="34" charset="0"/>
                        </a:rPr>
                        <a:t>Design Review</a:t>
                      </a:r>
                      <a:endParaRPr lang="en-US" sz="1500" dirty="0">
                        <a:latin typeface="Arial" panose="020B0604020202020204" pitchFamily="34" charset="0"/>
                        <a:cs typeface="Arial" panose="020B0604020202020204" pitchFamily="34" charset="0"/>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reviewed by technical resources to ensure completeness</a:t>
                      </a:r>
                      <a:r>
                        <a:rPr lang="en-US" sz="1500" baseline="0" dirty="0" smtClean="0">
                          <a:latin typeface="Arial" panose="020B0604020202020204" pitchFamily="34" charset="0"/>
                          <a:cs typeface="Arial" panose="020B0604020202020204" pitchFamily="34" charset="0"/>
                        </a:rPr>
                        <a:t> and accuracy</a:t>
                      </a:r>
                      <a:endParaRPr lang="en-US" sz="1500" dirty="0">
                        <a:latin typeface="Arial" panose="020B0604020202020204" pitchFamily="34" charset="0"/>
                        <a:cs typeface="Arial" panose="020B0604020202020204" pitchFamily="34" charset="0"/>
                      </a:endParaRPr>
                    </a:p>
                  </a:txBody>
                  <a:tcPr anchor="ctr">
                    <a:lnT w="57150" cap="flat" cmpd="sng" algn="ctr">
                      <a:solidFill>
                        <a:schemeClr val="bg1"/>
                      </a:solidFill>
                      <a:prstDash val="solid"/>
                      <a:round/>
                      <a:headEnd type="none" w="med" len="med"/>
                      <a:tailEnd type="none" w="med" len="med"/>
                    </a:lnT>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shown as a working solution to the Product Owner and other stakeholders</a:t>
                      </a:r>
                      <a:endParaRPr lang="en-US" sz="1500" dirty="0">
                        <a:latin typeface="Arial" panose="020B0604020202020204" pitchFamily="34" charset="0"/>
                        <a:cs typeface="Arial" panose="020B0604020202020204" pitchFamily="34" charset="0"/>
                      </a:endParaRPr>
                    </a:p>
                  </a:txBody>
                  <a:tcPr anchor="ctr">
                    <a:lnT w="57150" cap="flat" cmpd="sng" algn="ctr">
                      <a:solidFill>
                        <a:schemeClr val="bg1"/>
                      </a:solidFill>
                      <a:prstDash val="solid"/>
                      <a:round/>
                      <a:headEnd type="none" w="med" len="med"/>
                      <a:tailEnd type="none" w="med" len="med"/>
                    </a:lnT>
                    <a:solidFill>
                      <a:srgbClr val="D7E1E3"/>
                    </a:solidFill>
                  </a:tcPr>
                </a:tc>
              </a:tr>
              <a:tr h="833167">
                <a:tc vMerge="1">
                  <a:txBody>
                    <a:bodyPr/>
                    <a:lstStyle/>
                    <a:p>
                      <a:endParaRPr lang="en-US" sz="1500" dirty="0">
                        <a:latin typeface="Arial" panose="020B0604020202020204" pitchFamily="34" charset="0"/>
                        <a:cs typeface="Arial" panose="020B0604020202020204" pitchFamily="34" charset="0"/>
                      </a:endParaRPr>
                    </a:p>
                  </a:txBody>
                  <a:tcPr>
                    <a:solidFill>
                      <a:srgbClr val="E5ECED"/>
                    </a:solidFill>
                  </a:tcPr>
                </a:tc>
                <a:tc>
                  <a:txBody>
                    <a:bodyPr/>
                    <a:lstStyle/>
                    <a:p>
                      <a:r>
                        <a:rPr lang="en-US" sz="1500" dirty="0" smtClean="0">
                          <a:latin typeface="Arial" panose="020B0604020202020204" pitchFamily="34" charset="0"/>
                          <a:cs typeface="Arial" panose="020B0604020202020204" pitchFamily="34" charset="0"/>
                        </a:rPr>
                        <a:t>Changes to the design may have a may have major ripple effect to the</a:t>
                      </a:r>
                      <a:r>
                        <a:rPr lang="en-US" sz="1500" baseline="0" dirty="0" smtClean="0">
                          <a:latin typeface="Arial" panose="020B0604020202020204" pitchFamily="34" charset="0"/>
                          <a:cs typeface="Arial" panose="020B0604020202020204" pitchFamily="34" charset="0"/>
                        </a:rPr>
                        <a:t> rest of the application</a:t>
                      </a:r>
                      <a:endParaRPr lang="en-US" sz="1500" dirty="0">
                        <a:latin typeface="Arial" panose="020B0604020202020204" pitchFamily="34" charset="0"/>
                        <a:cs typeface="Arial" panose="020B0604020202020204" pitchFamily="34" charset="0"/>
                      </a:endParaRPr>
                    </a:p>
                  </a:txBody>
                  <a:tcPr anchor="ctr">
                    <a:lnB w="57150" cap="flat" cmpd="sng" algn="ctr">
                      <a:solidFill>
                        <a:schemeClr val="bg1"/>
                      </a:solidFill>
                      <a:prstDash val="solid"/>
                      <a:round/>
                      <a:headEnd type="none" w="med" len="med"/>
                      <a:tailEnd type="none" w="med" len="med"/>
                    </a:lnB>
                    <a:solidFill>
                      <a:srgbClr val="D7E1E3"/>
                    </a:solidFill>
                  </a:tcPr>
                </a:tc>
                <a:tc>
                  <a:txBody>
                    <a:bodyPr/>
                    <a:lstStyle/>
                    <a:p>
                      <a:r>
                        <a:rPr lang="en-US" sz="1500" dirty="0" smtClean="0">
                          <a:latin typeface="Arial" panose="020B0604020202020204" pitchFamily="34" charset="0"/>
                          <a:cs typeface="Arial" panose="020B0604020202020204" pitchFamily="34" charset="0"/>
                        </a:rPr>
                        <a:t>The design is continually</a:t>
                      </a:r>
                      <a:r>
                        <a:rPr lang="en-US" sz="1500" baseline="0" dirty="0" smtClean="0">
                          <a:latin typeface="Arial" panose="020B0604020202020204" pitchFamily="34" charset="0"/>
                          <a:cs typeface="Arial" panose="020B0604020202020204" pitchFamily="34" charset="0"/>
                        </a:rPr>
                        <a:t> revisited and adjusts to customer need</a:t>
                      </a:r>
                      <a:endParaRPr lang="en-US" sz="1500" dirty="0">
                        <a:latin typeface="Arial" panose="020B0604020202020204" pitchFamily="34" charset="0"/>
                        <a:cs typeface="Arial" panose="020B0604020202020204" pitchFamily="34" charset="0"/>
                      </a:endParaRPr>
                    </a:p>
                  </a:txBody>
                  <a:tcPr anchor="ctr">
                    <a:lnB w="57150" cap="flat" cmpd="sng" algn="ctr">
                      <a:solidFill>
                        <a:schemeClr val="bg1"/>
                      </a:solidFill>
                      <a:prstDash val="solid"/>
                      <a:round/>
                      <a:headEnd type="none" w="med" len="med"/>
                      <a:tailEnd type="none" w="med" len="med"/>
                    </a:lnB>
                    <a:solidFill>
                      <a:srgbClr val="D7E1E3"/>
                    </a:solidFill>
                  </a:tcPr>
                </a:tc>
              </a:tr>
              <a:tr h="833167">
                <a:tc>
                  <a:txBody>
                    <a:bodyPr/>
                    <a:lstStyle/>
                    <a:p>
                      <a:r>
                        <a:rPr lang="en-US" sz="1500" dirty="0" smtClean="0">
                          <a:latin typeface="Arial" panose="020B0604020202020204" pitchFamily="34" charset="0"/>
                          <a:cs typeface="Arial" panose="020B0604020202020204" pitchFamily="34" charset="0"/>
                        </a:rPr>
                        <a:t>Design </a:t>
                      </a:r>
                      <a:br>
                        <a:rPr lang="en-US" sz="1500" dirty="0" smtClean="0">
                          <a:latin typeface="Arial" panose="020B0604020202020204" pitchFamily="34" charset="0"/>
                          <a:cs typeface="Arial" panose="020B0604020202020204" pitchFamily="34" charset="0"/>
                        </a:rPr>
                      </a:br>
                      <a:r>
                        <a:rPr lang="en-US" sz="1500" dirty="0" smtClean="0">
                          <a:latin typeface="Arial" panose="020B0604020202020204" pitchFamily="34" charset="0"/>
                          <a:cs typeface="Arial" panose="020B0604020202020204" pitchFamily="34" charset="0"/>
                        </a:rPr>
                        <a:t>Sign Off</a:t>
                      </a:r>
                      <a:endParaRPr lang="en-US" sz="1500" dirty="0">
                        <a:latin typeface="Arial" panose="020B0604020202020204" pitchFamily="34" charset="0"/>
                        <a:cs typeface="Arial" panose="020B0604020202020204" pitchFamily="34" charset="0"/>
                      </a:endParaRPr>
                    </a:p>
                  </a:txBody>
                  <a:tcPr>
                    <a:lnT w="57150" cap="flat" cmpd="sng" algn="ctr">
                      <a:solidFill>
                        <a:schemeClr val="bg1"/>
                      </a:solidFill>
                      <a:prstDash val="solid"/>
                      <a:round/>
                      <a:headEnd type="none" w="med" len="med"/>
                      <a:tailEnd type="none" w="med" len="med"/>
                    </a:lnT>
                    <a:solidFill>
                      <a:srgbClr val="D7E1E3"/>
                    </a:solidFill>
                  </a:tcPr>
                </a:tc>
                <a:tc>
                  <a:txBody>
                    <a:bodyPr/>
                    <a:lstStyle/>
                    <a:p>
                      <a:r>
                        <a:rPr lang="en-US" sz="1500" dirty="0" smtClean="0">
                          <a:latin typeface="Arial" panose="020B0604020202020204" pitchFamily="34" charset="0"/>
                          <a:cs typeface="Arial" panose="020B0604020202020204" pitchFamily="34" charset="0"/>
                        </a:rPr>
                        <a:t>Specific step where designated parties agree that the design is complete and accurate</a:t>
                      </a:r>
                      <a:endParaRPr lang="en-US" sz="1500" dirty="0">
                        <a:latin typeface="Arial" panose="020B0604020202020204" pitchFamily="34" charset="0"/>
                        <a:cs typeface="Arial" panose="020B0604020202020204" pitchFamily="34" charset="0"/>
                      </a:endParaRPr>
                    </a:p>
                  </a:txBody>
                  <a:tcPr anchor="ctr">
                    <a:lnT w="57150" cap="flat" cmpd="sng" algn="ctr">
                      <a:solidFill>
                        <a:schemeClr val="bg1"/>
                      </a:solidFill>
                      <a:prstDash val="solid"/>
                      <a:round/>
                      <a:headEnd type="none" w="med" len="med"/>
                      <a:tailEnd type="none" w="med" len="med"/>
                    </a:lnT>
                    <a:solidFill>
                      <a:srgbClr val="D7E1E3"/>
                    </a:solidFill>
                  </a:tcPr>
                </a:tc>
                <a:tc>
                  <a:txBody>
                    <a:bodyPr/>
                    <a:lstStyle/>
                    <a:p>
                      <a:r>
                        <a:rPr lang="en-US" sz="1500" dirty="0" smtClean="0">
                          <a:latin typeface="Arial" panose="020B0604020202020204" pitchFamily="34" charset="0"/>
                          <a:cs typeface="Arial" panose="020B0604020202020204" pitchFamily="34" charset="0"/>
                        </a:rPr>
                        <a:t>Implicit</a:t>
                      </a:r>
                      <a:r>
                        <a:rPr lang="en-US" sz="1500" baseline="0" dirty="0" smtClean="0">
                          <a:latin typeface="Arial" panose="020B0604020202020204" pitchFamily="34" charset="0"/>
                          <a:cs typeface="Arial" panose="020B0604020202020204" pitchFamily="34" charset="0"/>
                        </a:rPr>
                        <a:t> to the process when everyone agrees that the work is acceptable to go to production (Sprint Review)</a:t>
                      </a:r>
                      <a:endParaRPr lang="en-US" sz="1500" dirty="0">
                        <a:latin typeface="Arial" panose="020B0604020202020204" pitchFamily="34" charset="0"/>
                        <a:cs typeface="Arial" panose="020B0604020202020204" pitchFamily="34" charset="0"/>
                      </a:endParaRPr>
                    </a:p>
                  </a:txBody>
                  <a:tcPr anchor="ctr">
                    <a:lnT w="57150" cap="flat" cmpd="sng" algn="ctr">
                      <a:solidFill>
                        <a:schemeClr val="bg1"/>
                      </a:solidFill>
                      <a:prstDash val="solid"/>
                      <a:round/>
                      <a:headEnd type="none" w="med" len="med"/>
                      <a:tailEnd type="none" w="med" len="med"/>
                    </a:lnT>
                    <a:solidFill>
                      <a:srgbClr val="D7E1E3"/>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124744"/>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13467"/>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65080"/>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3833821"/>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379107"/>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941168"/>
            <a:ext cx="1234952" cy="432048"/>
          </a:xfrm>
          <a:prstGeom prst="rect">
            <a:avLst/>
          </a:prstGeom>
          <a:solidFill>
            <a:srgbClr val="6C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1" name="Title 1"/>
          <p:cNvSpPr>
            <a:spLocks noGrp="1"/>
          </p:cNvSpPr>
          <p:nvPr>
            <p:ph type="title"/>
          </p:nvPr>
        </p:nvSpPr>
        <p:spPr/>
        <p:txBody>
          <a:bodyPr/>
          <a:lstStyle/>
          <a:p>
            <a:r>
              <a:rPr lang="en-US" dirty="0" smtClean="0"/>
              <a:t>Common Sense &amp; Agile Education</a:t>
            </a:r>
          </a:p>
        </p:txBody>
      </p:sp>
      <p:sp>
        <p:nvSpPr>
          <p:cNvPr id="3" name="Content Placeholder 2"/>
          <p:cNvSpPr>
            <a:spLocks noGrp="1"/>
          </p:cNvSpPr>
          <p:nvPr>
            <p:ph idx="1"/>
          </p:nvPr>
        </p:nvSpPr>
        <p:spPr/>
        <p:txBody>
          <a:bodyPr/>
          <a:lstStyle/>
          <a:p>
            <a:pPr marL="0" indent="0">
              <a:buNone/>
              <a:tabLst>
                <a:tab pos="746125" algn="l"/>
              </a:tabLst>
            </a:pPr>
            <a:r>
              <a:rPr lang="en-US" b="1" dirty="0" smtClean="0">
                <a:solidFill>
                  <a:schemeClr val="bg1"/>
                </a:solidFill>
              </a:rPr>
              <a:t>#1</a:t>
            </a:r>
            <a:r>
              <a:rPr lang="en-US" dirty="0" smtClean="0"/>
              <a:t>	Socialize Your Plans!</a:t>
            </a:r>
          </a:p>
          <a:p>
            <a:pPr marL="0" indent="0">
              <a:lnSpc>
                <a:spcPts val="2600"/>
              </a:lnSpc>
              <a:buNone/>
              <a:tabLst>
                <a:tab pos="746125" algn="l"/>
              </a:tabLst>
            </a:pPr>
            <a:r>
              <a:rPr lang="en-US" b="1" dirty="0" smtClean="0">
                <a:solidFill>
                  <a:schemeClr val="bg1"/>
                </a:solidFill>
              </a:rPr>
              <a:t>#2</a:t>
            </a:r>
            <a:r>
              <a:rPr lang="en-US" dirty="0" smtClean="0"/>
              <a:t>	Don’t Risk the Crown Jewels</a:t>
            </a:r>
          </a:p>
          <a:p>
            <a:pPr marL="0" indent="0">
              <a:lnSpc>
                <a:spcPts val="2600"/>
              </a:lnSpc>
              <a:buNone/>
              <a:tabLst>
                <a:tab pos="746125" algn="l"/>
              </a:tabLst>
            </a:pPr>
            <a:r>
              <a:rPr lang="en-US" b="1" dirty="0" smtClean="0">
                <a:solidFill>
                  <a:schemeClr val="bg1"/>
                </a:solidFill>
              </a:rPr>
              <a:t>#3</a:t>
            </a:r>
            <a:r>
              <a:rPr lang="en-US" dirty="0" smtClean="0"/>
              <a:t>	Demonstrate Your Expertise</a:t>
            </a:r>
          </a:p>
          <a:p>
            <a:pPr lvl="2">
              <a:tabLst>
                <a:tab pos="746125" algn="l"/>
              </a:tabLst>
            </a:pPr>
            <a:r>
              <a:rPr lang="en-US" sz="2000" dirty="0"/>
              <a:t>Training Programs (Secure Coding, etc.)</a:t>
            </a:r>
          </a:p>
          <a:p>
            <a:pPr lvl="2">
              <a:tabLst>
                <a:tab pos="746125" algn="l"/>
              </a:tabLst>
            </a:pPr>
            <a:r>
              <a:rPr lang="en-US" sz="2000" dirty="0" err="1"/>
              <a:t>Meetups</a:t>
            </a:r>
            <a:r>
              <a:rPr lang="en-US" sz="2000" dirty="0"/>
              <a:t> &amp; User Groups</a:t>
            </a:r>
          </a:p>
          <a:p>
            <a:pPr lvl="2">
              <a:tabLst>
                <a:tab pos="746125" algn="l"/>
              </a:tabLst>
            </a:pPr>
            <a:r>
              <a:rPr lang="en-US" sz="2000" dirty="0"/>
              <a:t>Conferences (</a:t>
            </a:r>
            <a:r>
              <a:rPr lang="en-US" sz="2000" dirty="0" err="1"/>
              <a:t>DevOps</a:t>
            </a:r>
            <a:r>
              <a:rPr lang="en-US" sz="2000" dirty="0"/>
              <a:t> Enterprise!)</a:t>
            </a:r>
          </a:p>
          <a:p>
            <a:pPr marL="0" indent="0">
              <a:lnSpc>
                <a:spcPts val="2600"/>
              </a:lnSpc>
              <a:buNone/>
              <a:tabLst>
                <a:tab pos="746125" algn="l"/>
              </a:tabLst>
            </a:pPr>
            <a:r>
              <a:rPr lang="en-US" b="1" dirty="0" smtClean="0">
                <a:solidFill>
                  <a:schemeClr val="bg1"/>
                </a:solidFill>
              </a:rPr>
              <a:t>#4</a:t>
            </a:r>
            <a:r>
              <a:rPr lang="en-US" dirty="0" smtClean="0"/>
              <a:t>	Map Agile to </a:t>
            </a:r>
            <a:r>
              <a:rPr lang="en-US" dirty="0" smtClean="0"/>
              <a:t>Waterfall</a:t>
            </a:r>
            <a:endParaRPr lang="en-US" dirty="0" smtClean="0"/>
          </a:p>
          <a:p>
            <a:pPr marL="0" indent="0">
              <a:lnSpc>
                <a:spcPts val="2600"/>
              </a:lnSpc>
              <a:buNone/>
              <a:tabLst>
                <a:tab pos="746125" algn="l"/>
              </a:tabLst>
            </a:pPr>
            <a:r>
              <a:rPr lang="en-US" b="1" dirty="0" smtClean="0">
                <a:solidFill>
                  <a:schemeClr val="bg1"/>
                </a:solidFill>
              </a:rPr>
              <a:t>#5</a:t>
            </a:r>
            <a:r>
              <a:rPr lang="en-US" dirty="0" smtClean="0"/>
              <a:t>	Explain Benefits of Shorter Cycle Time</a:t>
            </a:r>
          </a:p>
          <a:p>
            <a:pPr marL="0" indent="0">
              <a:lnSpc>
                <a:spcPts val="2600"/>
              </a:lnSpc>
              <a:buNone/>
              <a:tabLst>
                <a:tab pos="746125" algn="l"/>
              </a:tabLst>
            </a:pPr>
            <a:r>
              <a:rPr lang="en-US" b="1" dirty="0" smtClean="0">
                <a:solidFill>
                  <a:schemeClr val="bg1"/>
                </a:solidFill>
              </a:rPr>
              <a:t>#</a:t>
            </a:r>
            <a:r>
              <a:rPr lang="en-US" b="1" dirty="0" smtClean="0">
                <a:solidFill>
                  <a:schemeClr val="bg1"/>
                </a:solidFill>
              </a:rPr>
              <a:t>6</a:t>
            </a:r>
            <a:r>
              <a:rPr lang="en-US" dirty="0"/>
              <a:t> </a:t>
            </a:r>
            <a:r>
              <a:rPr lang="en-US" dirty="0" smtClean="0"/>
              <a:t> </a:t>
            </a:r>
            <a:r>
              <a:rPr lang="en-US" dirty="0" smtClean="0"/>
              <a:t> Explain </a:t>
            </a:r>
            <a:r>
              <a:rPr lang="en-US" dirty="0" smtClean="0"/>
              <a:t>How Small Batches Reduces Risk</a:t>
            </a:r>
          </a:p>
          <a:p>
            <a:endParaRPr lang="en-US" dirty="0" smtClean="0"/>
          </a:p>
          <a:p>
            <a:endParaRPr lang="en-US" dirty="0"/>
          </a:p>
        </p:txBody>
      </p:sp>
      <p:sp>
        <p:nvSpPr>
          <p:cNvPr id="14" name="TextBox 13"/>
          <p:cNvSpPr txBox="1"/>
          <p:nvPr/>
        </p:nvSpPr>
        <p:spPr>
          <a:xfrm>
            <a:off x="3071664" y="5382593"/>
            <a:ext cx="2123728" cy="998735"/>
          </a:xfrm>
          <a:prstGeom prst="rect">
            <a:avLst/>
          </a:prstGeom>
          <a:noFill/>
        </p:spPr>
        <p:txBody>
          <a:bodyPr wrap="square" rtlCol="0">
            <a:spAutoFit/>
          </a:bodyPr>
          <a:lstStyle/>
          <a:p>
            <a:pPr fontAlgn="auto">
              <a:lnSpc>
                <a:spcPct val="90000"/>
              </a:lnSpc>
              <a:spcBef>
                <a:spcPts val="600"/>
              </a:spcBef>
              <a:spcAft>
                <a:spcPts val="0"/>
              </a:spcAft>
              <a:buClr>
                <a:srgbClr val="EEB211"/>
              </a:buClr>
            </a:pPr>
            <a:r>
              <a:rPr lang="en-US" sz="1800" b="1" dirty="0">
                <a:solidFill>
                  <a:prstClr val="black"/>
                </a:solidFill>
                <a:latin typeface="Arial" panose="020B0604020202020204" pitchFamily="34" charset="0"/>
                <a:ea typeface="+mn-ea"/>
                <a:cs typeface="Arial" panose="020B0604020202020204" pitchFamily="34" charset="0"/>
              </a:rPr>
              <a:t>Schedule risk</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Feature creep</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Gold plating</a:t>
            </a:r>
          </a:p>
        </p:txBody>
      </p:sp>
      <p:sp>
        <p:nvSpPr>
          <p:cNvPr id="15" name="TextBox 14"/>
          <p:cNvSpPr txBox="1"/>
          <p:nvPr/>
        </p:nvSpPr>
        <p:spPr>
          <a:xfrm>
            <a:off x="5375920" y="5382593"/>
            <a:ext cx="1759006" cy="998735"/>
          </a:xfrm>
          <a:prstGeom prst="rect">
            <a:avLst/>
          </a:prstGeom>
          <a:noFill/>
        </p:spPr>
        <p:txBody>
          <a:bodyPr wrap="square" rtlCol="0">
            <a:spAutoFit/>
          </a:bodyPr>
          <a:lstStyle/>
          <a:p>
            <a:pPr fontAlgn="auto">
              <a:lnSpc>
                <a:spcPct val="90000"/>
              </a:lnSpc>
              <a:spcBef>
                <a:spcPts val="600"/>
              </a:spcBef>
              <a:spcAft>
                <a:spcPts val="0"/>
              </a:spcAft>
              <a:buClr>
                <a:srgbClr val="EEB211"/>
              </a:buClr>
            </a:pPr>
            <a:r>
              <a:rPr lang="en-US" sz="1800" b="1" dirty="0">
                <a:solidFill>
                  <a:prstClr val="black"/>
                </a:solidFill>
                <a:latin typeface="Arial" panose="020B0604020202020204" pitchFamily="34" charset="0"/>
                <a:ea typeface="+mn-ea"/>
                <a:cs typeface="Arial" panose="020B0604020202020204" pitchFamily="34" charset="0"/>
              </a:rPr>
              <a:t>Quality risk</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New bugs</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Instability</a:t>
            </a:r>
          </a:p>
        </p:txBody>
      </p:sp>
      <p:sp>
        <p:nvSpPr>
          <p:cNvPr id="16" name="TextBox 15"/>
          <p:cNvSpPr txBox="1"/>
          <p:nvPr/>
        </p:nvSpPr>
        <p:spPr>
          <a:xfrm>
            <a:off x="7320139" y="5382593"/>
            <a:ext cx="2641159" cy="998735"/>
          </a:xfrm>
          <a:prstGeom prst="rect">
            <a:avLst/>
          </a:prstGeom>
          <a:noFill/>
        </p:spPr>
        <p:txBody>
          <a:bodyPr wrap="square" rtlCol="0">
            <a:spAutoFit/>
          </a:bodyPr>
          <a:lstStyle/>
          <a:p>
            <a:pPr fontAlgn="auto">
              <a:lnSpc>
                <a:spcPct val="90000"/>
              </a:lnSpc>
              <a:spcBef>
                <a:spcPts val="600"/>
              </a:spcBef>
              <a:spcAft>
                <a:spcPts val="0"/>
              </a:spcAft>
              <a:buClr>
                <a:srgbClr val="EEB211"/>
              </a:buClr>
            </a:pPr>
            <a:r>
              <a:rPr lang="en-US" sz="1800" b="1" dirty="0">
                <a:solidFill>
                  <a:prstClr val="black"/>
                </a:solidFill>
                <a:latin typeface="Arial" panose="020B0604020202020204" pitchFamily="34" charset="0"/>
                <a:ea typeface="+mn-ea"/>
                <a:cs typeface="Arial" panose="020B0604020202020204" pitchFamily="34" charset="0"/>
              </a:rPr>
              <a:t>Business risk</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Wrong functionality</a:t>
            </a:r>
          </a:p>
          <a:p>
            <a:pPr marL="228600" indent="-228600" fontAlgn="auto">
              <a:lnSpc>
                <a:spcPct val="90000"/>
              </a:lnSpc>
              <a:spcBef>
                <a:spcPts val="600"/>
              </a:spcBef>
              <a:spcAft>
                <a:spcPts val="0"/>
              </a:spcAft>
              <a:buClr>
                <a:srgbClr val="EEB211"/>
              </a:buClr>
              <a:buFont typeface="Wingdings" panose="05000000000000000000" pitchFamily="2" charset="2"/>
              <a:buChar char="§"/>
            </a:pPr>
            <a:r>
              <a:rPr lang="en-US" sz="1800" dirty="0">
                <a:solidFill>
                  <a:prstClr val="black"/>
                </a:solidFill>
                <a:latin typeface="Arial" panose="020B0604020202020204" pitchFamily="34" charset="0"/>
                <a:ea typeface="+mn-ea"/>
                <a:cs typeface="Arial" panose="020B0604020202020204" pitchFamily="34" charset="0"/>
              </a:rPr>
              <a:t>Missed opportunity</a:t>
            </a:r>
          </a:p>
        </p:txBody>
      </p:sp>
      <p:pic>
        <p:nvPicPr>
          <p:cNvPr id="17" name="Picture 6"/>
          <p:cNvPicPr>
            <a:picLocks noChangeAspect="1"/>
          </p:cNvPicPr>
          <p:nvPr/>
        </p:nvPicPr>
        <p:blipFill>
          <a:blip r:embed="rId3" cstate="print"/>
          <a:srcRect/>
          <a:stretch>
            <a:fillRect/>
          </a:stretch>
        </p:blipFill>
        <p:spPr bwMode="auto">
          <a:xfrm>
            <a:off x="6600056" y="2492896"/>
            <a:ext cx="1752600" cy="1296988"/>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8760296" y="2492896"/>
            <a:ext cx="2286000" cy="1447800"/>
          </a:xfrm>
          <a:prstGeom prst="rect">
            <a:avLst/>
          </a:prstGeom>
        </p:spPr>
      </p:pic>
    </p:spTree>
    <p:extLst>
      <p:ext uri="{BB962C8B-B14F-4D97-AF65-F5344CB8AC3E}">
        <p14:creationId xmlns:p14="http://schemas.microsoft.com/office/powerpoint/2010/main" val="41500154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44461</TotalTime>
  <Words>2701</Words>
  <Application>Microsoft Macintosh PowerPoint</Application>
  <PresentationFormat>Custom</PresentationFormat>
  <Paragraphs>391</Paragraphs>
  <Slides>35</Slides>
  <Notes>34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Custom Design</vt:lpstr>
      <vt:lpstr>PowerPoint Presentation</vt:lpstr>
      <vt:lpstr>Credits</vt:lpstr>
      <vt:lpstr>Where to Start</vt:lpstr>
      <vt:lpstr>Taking a Step Back…Let’s Start with the Bible</vt:lpstr>
      <vt:lpstr>Tips and Techniques for Audits and Exams</vt:lpstr>
      <vt:lpstr>Common Sense &amp; Agile Education</vt:lpstr>
      <vt:lpstr>Common Sense &amp; Agile Education</vt:lpstr>
      <vt:lpstr>#4 Map Agile SDLC to Waterfall SDLC </vt:lpstr>
      <vt:lpstr>Common Sense &amp; Agile Education</vt:lpstr>
      <vt:lpstr>Continuous Delivery Education</vt:lpstr>
      <vt:lpstr>Continuous Delivery Education</vt:lpstr>
      <vt:lpstr>Sonar – Tracking Over Time</vt:lpstr>
      <vt:lpstr>Continuous Delivery Education</vt:lpstr>
      <vt:lpstr>#11  Automated Testing – Unexpected Result</vt:lpstr>
      <vt:lpstr>Continuous Delivery Education</vt:lpstr>
      <vt:lpstr>Demonstrating Maturity</vt:lpstr>
      <vt:lpstr>#13  Go Digital</vt:lpstr>
      <vt:lpstr>#14  Automating Sign-Offs</vt:lpstr>
      <vt:lpstr>#15  Automating Documentation</vt:lpstr>
      <vt:lpstr>Bank Assetpoint Agile Implementation</vt:lpstr>
      <vt:lpstr>#16  Logging Pipeline Activity</vt:lpstr>
      <vt:lpstr>#17  Capturing Meaningful Metrics</vt:lpstr>
      <vt:lpstr>#18  Add one more meeting</vt:lpstr>
      <vt:lpstr>Orchestrate for Improved Quality</vt:lpstr>
      <vt:lpstr>#19 Keep QA Firmly in the Process</vt:lpstr>
      <vt:lpstr>#20  Don’t Forget Operations</vt:lpstr>
      <vt:lpstr>#21  When All Else Fails – Email!</vt:lpstr>
      <vt:lpstr>Source Code Control is KEY</vt:lpstr>
      <vt:lpstr>#22  Demonstrate Permissions</vt:lpstr>
      <vt:lpstr>#23  Code Reviews with Pull Requests</vt:lpstr>
      <vt:lpstr>#24  Secure Your Pull Requests</vt:lpstr>
      <vt:lpstr>Getting Ahead</vt:lpstr>
      <vt:lpstr>#25 Be Aware of Outstanding Audit Risks</vt:lpstr>
      <vt:lpstr>Here's what I would like help with</vt:lpstr>
      <vt:lpstr>Questions?</vt:lpstr>
    </vt:vector>
  </TitlesOfParts>
  <Company>Promontory Interfinancial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dc:title>
  <dc:creator>Amy Nanship</dc:creator>
  <cp:lastModifiedBy>Simon Storm</cp:lastModifiedBy>
  <cp:revision>3281</cp:revision>
  <dcterms:created xsi:type="dcterms:W3CDTF">2010-03-11T16:52:56Z</dcterms:created>
  <dcterms:modified xsi:type="dcterms:W3CDTF">2014-10-22T14:42:32Z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0x0101006F985744A1014459BB78A43190CFF0DF00F4372595F211DE4595B1183EF14EB5D000D0C4A888C900F947B67ABE22EBDAF693</vt:lpwstr>
  </property>
  <property fmtid="{D5CDD505-2E9C-101B-9397-08002B2CF9AE}" pid="3" name="CorporateServiceField">
    <vt:lpwstr>Promontory</vt:lpwstr>
  </property>
  <property fmtid="{D5CDD505-2E9C-101B-9397-08002B2CF9AE}" pid="4" name="CorporateFunction">
    <vt:lpwstr>Marketing</vt:lpwstr>
  </property>
  <property fmtid="{D5CDD505-2E9C-101B-9397-08002B2CF9AE}" pid="5" name="PromTopic">
    <vt:lpwstr>Promontory  Presentations </vt:lpwstr>
  </property>
  <property fmtid="{D5CDD505-2E9C-101B-9397-08002B2CF9AE}" pid="6" name="AudienceField">
    <vt:lpwstr>Internal</vt:lpwstr>
  </property>
  <property fmtid="{D5CDD505-2E9C-101B-9397-08002B2CF9AE}" pid="7" name="ExpirationDate">
    <vt:lpwstr>2010-12-29T05:00:00+00:00</vt:lpwstr>
  </property>
</Properties>
</file>