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5"/>
    <p:sldMasterId id="2147483649" r:id="rId6"/>
    <p:sldMasterId id="2147483717" r:id="rId7"/>
    <p:sldMasterId id="2147483732" r:id="rId8"/>
  </p:sldMasterIdLst>
  <p:notesMasterIdLst>
    <p:notesMasterId r:id="rId24"/>
  </p:notesMasterIdLst>
  <p:sldIdLst>
    <p:sldId id="256" r:id="rId9"/>
    <p:sldId id="381" r:id="rId10"/>
    <p:sldId id="375" r:id="rId11"/>
    <p:sldId id="371" r:id="rId12"/>
    <p:sldId id="379" r:id="rId13"/>
    <p:sldId id="292" r:id="rId14"/>
    <p:sldId id="382" r:id="rId15"/>
    <p:sldId id="383" r:id="rId16"/>
    <p:sldId id="377" r:id="rId17"/>
    <p:sldId id="378" r:id="rId18"/>
    <p:sldId id="380" r:id="rId19"/>
    <p:sldId id="315" r:id="rId20"/>
    <p:sldId id="332" r:id="rId21"/>
    <p:sldId id="331" r:id="rId22"/>
    <p:sldId id="384" r:id="rId23"/>
  </p:sldIdLst>
  <p:sldSz cx="9144000" cy="6858000" type="screen4x3"/>
  <p:notesSz cx="6950075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66FF"/>
    <a:srgbClr val="FF3399"/>
    <a:srgbClr val="FDF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4" autoAdjust="0"/>
    <p:restoredTop sz="74123" autoAdjust="0"/>
  </p:normalViewPr>
  <p:slideViewPr>
    <p:cSldViewPr>
      <p:cViewPr varScale="1">
        <p:scale>
          <a:sx n="66" d="100"/>
          <a:sy n="66" d="100"/>
        </p:scale>
        <p:origin x="195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2BD59-4A2C-4AE6-9704-9A3BEF8EC0C2}" type="datetimeFigureOut">
              <a:rPr lang="en-US" smtClean="0"/>
              <a:pPr/>
              <a:t>10/20/2014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D1F61-0DF8-46F5-ABFE-85FC0AE106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51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D1F61-0DF8-46F5-ABFE-85FC0AE106E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14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800080"/>
              </a:buClr>
            </a:pPr>
            <a:fld id="{12A068A5-D832-0F42-9810-4716CB836805}" type="slidenum">
              <a:rPr lang="en-US">
                <a:solidFill>
                  <a:prstClr val="black"/>
                </a:solidFill>
              </a:rPr>
              <a:pPr eaLnBrk="1" hangingPunct="1">
                <a:buClr>
                  <a:srgbClr val="800080"/>
                </a:buClr>
              </a:p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26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D1F61-0DF8-46F5-ABFE-85FC0AE106E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500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1913" indent="0">
              <a:buNone/>
            </a:pPr>
            <a:r>
              <a:rPr lang="en-US" b="1" dirty="0" smtClean="0"/>
              <a:t>Product Delivery</a:t>
            </a:r>
            <a:r>
              <a:rPr lang="en-US" dirty="0" smtClean="0"/>
              <a:t>   </a:t>
            </a:r>
          </a:p>
          <a:p>
            <a:pPr lvl="1"/>
            <a:r>
              <a:rPr lang="en-US" dirty="0" smtClean="0"/>
              <a:t>Joint Product roadmap and Architecture roadmap</a:t>
            </a:r>
          </a:p>
          <a:p>
            <a:pPr lvl="1"/>
            <a:r>
              <a:rPr lang="en-US" dirty="0" smtClean="0"/>
              <a:t>Joint Demos across “silos” </a:t>
            </a:r>
          </a:p>
          <a:p>
            <a:pPr lvl="2"/>
            <a:r>
              <a:rPr lang="en-US" dirty="0" smtClean="0"/>
              <a:t>Integrate early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Structure &amp; Communication </a:t>
            </a:r>
          </a:p>
          <a:p>
            <a:pPr lvl="1"/>
            <a:r>
              <a:rPr lang="en-US" dirty="0" smtClean="0"/>
              <a:t>Optimal team composition to minimize hand offs for core roles and teams stay intact </a:t>
            </a:r>
          </a:p>
          <a:p>
            <a:pPr lvl="1"/>
            <a:r>
              <a:rPr lang="en-US" dirty="0" smtClean="0"/>
              <a:t>Co-location</a:t>
            </a:r>
          </a:p>
          <a:p>
            <a:pPr lvl="1"/>
            <a:r>
              <a:rPr lang="en-US" dirty="0" smtClean="0"/>
              <a:t>Transparency: Assessments and information radiators </a:t>
            </a:r>
          </a:p>
          <a:p>
            <a:pPr marL="61913" indent="0">
              <a:buNone/>
            </a:pPr>
            <a:endParaRPr lang="en-US" sz="1600" b="1" dirty="0" smtClean="0"/>
          </a:p>
          <a:p>
            <a:pPr marL="61913" indent="0">
              <a:buNone/>
            </a:pPr>
            <a:endParaRPr lang="en-US" sz="1600" b="1" dirty="0" smtClean="0"/>
          </a:p>
          <a:p>
            <a:pPr marL="61913" indent="0">
              <a:buNone/>
            </a:pPr>
            <a:r>
              <a:rPr lang="en-US" b="1" dirty="0" smtClean="0"/>
              <a:t>Culture </a:t>
            </a:r>
          </a:p>
          <a:p>
            <a:pPr lvl="1"/>
            <a:r>
              <a:rPr lang="en-US" dirty="0" smtClean="0"/>
              <a:t>Customer focused</a:t>
            </a:r>
          </a:p>
          <a:p>
            <a:pPr lvl="1"/>
            <a:r>
              <a:rPr lang="en-US" dirty="0" smtClean="0"/>
              <a:t>Collaborative delivery</a:t>
            </a:r>
          </a:p>
          <a:p>
            <a:pPr lvl="1"/>
            <a:r>
              <a:rPr lang="en-US" dirty="0" smtClean="0"/>
              <a:t>Assess and Improve Continuously</a:t>
            </a:r>
          </a:p>
          <a:p>
            <a:pPr marL="0" indent="0">
              <a:buNone/>
            </a:pPr>
            <a:r>
              <a:rPr lang="en-US" sz="1800" dirty="0" smtClean="0"/>
              <a:t>			</a:t>
            </a:r>
            <a:endParaRPr lang="en-US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D1F61-0DF8-46F5-ABFE-85FC0AE106E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69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D1F61-0DF8-46F5-ABFE-85FC0AE106E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90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D1F61-0DF8-46F5-ABFE-85FC0AE106E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080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D1F61-0DF8-46F5-ABFE-85FC0AE106E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38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/>
              <a:buNone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591271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D1F61-0DF8-46F5-ABFE-85FC0AE106E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504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D1F61-0DF8-46F5-ABFE-85FC0AE106E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97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D1F61-0DF8-46F5-ABFE-85FC0AE106E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74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D1F61-0DF8-46F5-ABFE-85FC0AE106E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229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0417AC-54BA-0C45-8CCE-E37F5959137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2771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570702-471D-5A43-A168-DDCC0BD3AF0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90018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BF6DE1-D105-5941-96B1-32A7B3F2B1A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2054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BE1D76-2C39-874C-BEF0-A71336C7DDE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77289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5DF74A-7330-AF43-8DB5-07822B80B2D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36151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B8B0BA-D2AC-6148-89E3-F2BC810F2F6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5470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38225"/>
            <a:ext cx="4038600" cy="5819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38225"/>
            <a:ext cx="4038600" cy="5819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21B67E-DFAC-C146-B881-859CA637736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2337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3CA4D5-4337-6A42-BEB4-2D125A28439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3579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3699C7-07C3-BD49-B722-B0F2B41A6F1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6867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F12F1F-9E52-4E48-A419-31A1EBF82A6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4861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EDC9BC-A60B-FA49-A60E-21BCDC02252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1518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11883D-3BA1-7E45-8597-355A45FCA79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2856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D9CAB6-DF28-B644-B89D-9D14F793C3A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0707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F75DDC-812F-7F47-A477-7F71B1FD3D7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4961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19075"/>
            <a:ext cx="2057400" cy="6638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9075"/>
            <a:ext cx="6019800" cy="6638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F82B2DA-888E-0442-BE65-8C1B3193D41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2822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6556375" y="1600200"/>
            <a:ext cx="2587625" cy="411321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sz="1800" dirty="0">
              <a:latin typeface="Arial" charset="0"/>
              <a:ea typeface="+mn-ea"/>
              <a:cs typeface="+mn-cs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27013" y="1600200"/>
            <a:ext cx="7069137" cy="4113213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sz="1800" dirty="0"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4800" y="874713"/>
            <a:ext cx="2324100" cy="631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676275" y="2656337"/>
            <a:ext cx="7075653" cy="585418"/>
          </a:xfrm>
        </p:spPr>
        <p:txBody>
          <a:bodyPr/>
          <a:lstStyle>
            <a:lvl1pPr>
              <a:defRPr sz="3200" b="0" baseline="0">
                <a:solidFill>
                  <a:srgbClr val="FDBB3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sz="quarter" idx="1" hasCustomPrompt="1"/>
          </p:nvPr>
        </p:nvSpPr>
        <p:spPr bwMode="gray">
          <a:xfrm>
            <a:off x="676275" y="3425588"/>
            <a:ext cx="7075654" cy="1610388"/>
          </a:xfrm>
        </p:spPr>
        <p:txBody>
          <a:bodyPr/>
          <a:lstStyle>
            <a:lvl1pPr marL="0" indent="0">
              <a:buFont typeface="Times" pitchFamily="1" charset="0"/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- Click to edit Sub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90563" y="6248400"/>
            <a:ext cx="520382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73838" y="6248400"/>
            <a:ext cx="21717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6BADA-1988-4390-AC0B-7CD73147872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8515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523862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400" baseline="0"/>
            </a:lvl1pPr>
            <a:lvl2pPr>
              <a:spcBef>
                <a:spcPts val="600"/>
              </a:spcBef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600"/>
              </a:spcBef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spcBef>
                <a:spcPts val="600"/>
              </a:spcBef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spcBef>
                <a:spcPts val="600"/>
              </a:spcBef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21675" y="6465888"/>
            <a:ext cx="328613" cy="2555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CD3E6-C931-4106-866F-2CD810DA7103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Line 9"/>
          <p:cNvSpPr>
            <a:spLocks noChangeShapeType="1"/>
          </p:cNvSpPr>
          <p:nvPr userDrawn="1"/>
        </p:nvSpPr>
        <p:spPr bwMode="auto">
          <a:xfrm flipV="1">
            <a:off x="427038" y="762000"/>
            <a:ext cx="8335962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l">
              <a:buClr>
                <a:srgbClr val="FDBB30"/>
              </a:buClr>
              <a:buSzPct val="120000"/>
              <a:buFont typeface="Times" pitchFamily="18" charset="0"/>
              <a:buChar char="•"/>
              <a:defRPr/>
            </a:pPr>
            <a:endParaRPr lang="en-US" sz="2000" dirty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621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472238"/>
            <a:ext cx="5711825" cy="2143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21675" y="6465888"/>
            <a:ext cx="328613" cy="2555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7529D-32AF-44AE-9DA3-EC3A1D57C09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6069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472238"/>
            <a:ext cx="5711825" cy="2143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21675" y="6465888"/>
            <a:ext cx="328613" cy="2555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0DB03-4EF5-4269-B39E-953A0BBE6CAB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9597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472238"/>
            <a:ext cx="5711825" cy="2143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21675" y="6465888"/>
            <a:ext cx="328613" cy="2555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FB434-0FFB-47FF-9687-9A9355327509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5884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472238"/>
            <a:ext cx="5711825" cy="2143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21675" y="6465888"/>
            <a:ext cx="328613" cy="2555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381B5-52DD-48AC-9E6B-0D62A75667CF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9189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472238"/>
            <a:ext cx="5711825" cy="2143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21675" y="6465888"/>
            <a:ext cx="328613" cy="2555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95D23-8618-4882-A3ED-CB6DC81321E0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15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50A181-8379-404E-9EA0-6ECE47B82F0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8149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472238"/>
            <a:ext cx="5711825" cy="2143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21675" y="6465888"/>
            <a:ext cx="328613" cy="2555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24331-B65A-49B7-9C52-ED1A525A3F3A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131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472238"/>
            <a:ext cx="5711825" cy="2143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21675" y="6465888"/>
            <a:ext cx="328613" cy="2555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7BA82-5729-4562-AC60-72B5108E8E3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7142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472238"/>
            <a:ext cx="5711825" cy="2143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21675" y="6465888"/>
            <a:ext cx="328613" cy="2555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D5688-06A6-476C-AAFF-92B266B94938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5175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19075"/>
            <a:ext cx="2057400" cy="6032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9075"/>
            <a:ext cx="6019800" cy="6032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472238"/>
            <a:ext cx="5711825" cy="2143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21675" y="6465888"/>
            <a:ext cx="328613" cy="2555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DCA69-6B83-409D-8294-FDA658EAC432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4932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366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472238"/>
            <a:ext cx="5711825" cy="2143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21675" y="6465888"/>
            <a:ext cx="328613" cy="2555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B9255-9B6F-4179-A3DC-3DE822309DB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7348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366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472238"/>
            <a:ext cx="5711825" cy="2143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21675" y="6465888"/>
            <a:ext cx="328613" cy="2555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F524A-F210-4FC4-B5C9-ADB006AA5216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6670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9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 sz="1800" dirty="0">
              <a:latin typeface="Arial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72238"/>
            <a:ext cx="5711825" cy="214312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21675" y="6465888"/>
            <a:ext cx="328613" cy="255587"/>
          </a:xfrm>
          <a:prstGeom prst="rect">
            <a:avLst/>
          </a:prstGeom>
        </p:spPr>
        <p:txBody>
          <a:bodyPr/>
          <a:lstStyle/>
          <a:p>
            <a:fld id="{721D6DC2-E06E-7149-AE4C-1D0ED261988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5460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6556375" y="1600200"/>
            <a:ext cx="2587625" cy="411321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sz="1800" dirty="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27013" y="1600200"/>
            <a:ext cx="7069137" cy="4113213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sz="1800" dirty="0"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6" name="Picture 13" descr="wmt_h_tag_r_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62713" y="549275"/>
            <a:ext cx="2398712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676275" y="3038475"/>
            <a:ext cx="5218113" cy="51911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676275" y="3597275"/>
            <a:ext cx="5214938" cy="1752600"/>
          </a:xfrm>
        </p:spPr>
        <p:txBody>
          <a:bodyPr/>
          <a:lstStyle>
            <a:lvl1pPr marL="0" indent="0">
              <a:buFont typeface="Times" charset="0"/>
              <a:buNone/>
              <a:defRPr sz="2800">
                <a:solidFill>
                  <a:schemeClr val="folHlink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90563" y="6248400"/>
            <a:ext cx="5203825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GeC InfoSec Team - Who, What, Why How....               ***Walmart Confidential***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73838" y="6248400"/>
            <a:ext cx="21717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AD0F0865-3640-492B-8F85-1B411D60A2D2}" type="slidenum">
              <a:rPr lang="en-US">
                <a:solidFill>
                  <a:srgbClr val="FFFFFF"/>
                </a:solidFill>
                <a:latin typeface="Arial" pitchFamily="34" charset="0"/>
                <a:cs typeface="+mn-cs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Aria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7314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GeC InfoSec Team - Who, What, Why How....               ***Walmart Confidential***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5844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GeC InfoSec Team - Who, What, Why How....               ***Walmart Confidential***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75EB2FE-2035-E24B-9234-308438C5AD1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101267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GeC InfoSec Team - Who, What, Why How....               ***Walmart Confidential***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6928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GeC InfoSec Team - Who, What, Why How....               ***Walmart Confidential***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934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GeC InfoSec Team - Who, What, Why How....               ***Walmart Confidential***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3650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GeC InfoSec Team - Who, What, Why How....               ***Walmart Confidential***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8619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GeC InfoSec Team - Who, What, Why How....               ***Walmart Confidential***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8463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GeC InfoSec Team - Who, What, Why How....               ***Walmart Confidential***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5574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GeC InfoSec Team - Who, What, Why How....               ***Walmart Confidential***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4429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19075"/>
            <a:ext cx="2057400" cy="6032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9075"/>
            <a:ext cx="6019800" cy="6032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GeC InfoSec Team - Who, What, Why How....               ***Walmart Confidential***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9279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366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GeC InfoSec Team - Who, What, Why How....               ***Walmart Confidential***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207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3667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GeC InfoSec Team - Who, What, Why How....               ***Walmart Confidential***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12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269BFA-467A-C443-BA59-723C6522193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62965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9620B2C-042F-804C-B459-703F17F627C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5022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CA6CCC-5844-744B-8161-F1A775BB189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4018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8494C1-D6AD-B04A-B171-B9993EC866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735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37C029-9D32-4342-8AD6-EB6DB730CB0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7435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08988" y="6581775"/>
            <a:ext cx="1524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fld id="{A21A9146-6B39-D942-A00F-37467991546A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rgbClr val="003B7E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rgbClr val="003B7E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rgbClr val="003B7E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rgbClr val="003B7E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rgbClr val="003B7E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003B7E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003B7E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003B7E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003B7E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87338" indent="-287338" algn="l" rtl="0" fontAlgn="base">
        <a:spcBef>
          <a:spcPct val="0"/>
        </a:spcBef>
        <a:spcAft>
          <a:spcPct val="0"/>
        </a:spcAft>
        <a:buClr>
          <a:srgbClr val="FDBB30"/>
        </a:buClr>
        <a:buSzPct val="120000"/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627063" indent="-225425" algn="l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1225" indent="-171450" algn="l" rtl="0" fontAlgn="base">
        <a:spcBef>
          <a:spcPct val="0"/>
        </a:spcBef>
        <a:spcAft>
          <a:spcPct val="0"/>
        </a:spcAft>
        <a:buClr>
          <a:srgbClr val="6CADDF"/>
        </a:buClr>
        <a:buSzPct val="100000"/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262063" indent="-236538" algn="l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600200" indent="-223838" algn="l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057400" indent="-223838" algn="l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514600" indent="-223838" algn="l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2971800" indent="-223838" algn="l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429000" indent="-223838" algn="l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9075"/>
            <a:ext cx="82296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38225"/>
            <a:ext cx="8229600" cy="581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08988" y="6518275"/>
            <a:ext cx="1524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fld id="{D36CD54E-4027-714C-9B58-696635701D5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rgbClr val="003B7E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rgbClr val="003B7E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rgbClr val="003B7E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rgbClr val="003B7E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rgbClr val="003B7E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003B7E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003B7E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003B7E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003B7E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87338" indent="-287338" algn="l" rtl="0" fontAlgn="base">
        <a:spcBef>
          <a:spcPct val="0"/>
        </a:spcBef>
        <a:spcAft>
          <a:spcPct val="0"/>
        </a:spcAft>
        <a:buClr>
          <a:srgbClr val="FDBB30"/>
        </a:buClr>
        <a:buSzPct val="120000"/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627063" indent="-225425" algn="l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1225" indent="-171450" algn="l" rtl="0" fontAlgn="base">
        <a:spcBef>
          <a:spcPct val="0"/>
        </a:spcBef>
        <a:spcAft>
          <a:spcPct val="0"/>
        </a:spcAft>
        <a:buClr>
          <a:srgbClr val="6CADDF"/>
        </a:buClr>
        <a:buSzPct val="100000"/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262063" indent="-236538" algn="l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600200" indent="-223838" algn="l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057400" indent="-223838" algn="l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514600" indent="-223838" algn="l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2971800" indent="-223838" algn="l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429000" indent="-223838" algn="l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9075"/>
            <a:ext cx="82296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95375"/>
            <a:ext cx="82296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73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120000"/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5425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11225" indent="-169863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3pPr>
      <a:lvl4pPr marL="1262063" indent="-236538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600200" indent="-223838" algn="l" rtl="0" eaLnBrk="0" fontAlgn="base" hangingPunct="0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0574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146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9718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290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460375" y="6407150"/>
            <a:ext cx="6615113" cy="320675"/>
          </a:xfrm>
          <a:prstGeom prst="roundRect">
            <a:avLst>
              <a:gd name="adj" fmla="val 1665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sz="1800" dirty="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9075"/>
            <a:ext cx="822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95375"/>
            <a:ext cx="82296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909638" y="6456363"/>
            <a:ext cx="57118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000" b="1" dirty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 algn="l">
              <a:defRPr/>
            </a:pPr>
            <a:r>
              <a:rPr lang="en-US" dirty="0" smtClean="0">
                <a:solidFill>
                  <a:srgbClr val="FFFFFF"/>
                </a:solidFill>
                <a:latin typeface="Arial" pitchFamily="34" charset="0"/>
                <a:cs typeface="+mn-cs"/>
              </a:rPr>
              <a:t>GeC InfoSec Team - Who, What, Why How....               ***Walmart Confidential***</a:t>
            </a:r>
            <a:endParaRPr lang="en-US" dirty="0">
              <a:solidFill>
                <a:srgbClr val="FFFFFF"/>
              </a:solidFill>
              <a:latin typeface="Arial" pitchFamily="34" charset="0"/>
              <a:cs typeface="+mn-cs"/>
            </a:endParaRPr>
          </a:p>
        </p:txBody>
      </p:sp>
      <p:sp>
        <p:nvSpPr>
          <p:cNvPr id="1034" name="Rectangle 10"/>
          <p:cNvSpPr>
            <a:spLocks noGrp="1" noChangeArrowheads="1"/>
          </p:cNvSpPr>
          <p:nvPr/>
        </p:nvSpPr>
        <p:spPr bwMode="gray">
          <a:xfrm>
            <a:off x="487363" y="6453188"/>
            <a:ext cx="328612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6038" rIns="0" bIns="46038"/>
          <a:lstStyle/>
          <a:p>
            <a:pPr eaLnBrk="0" hangingPunct="0">
              <a:defRPr/>
            </a:pPr>
            <a:fld id="{759C243D-B72B-4F85-BBE4-80071E2F3EDE}" type="slidenum">
              <a:rPr lang="en-US" sz="1000" b="1">
                <a:solidFill>
                  <a:srgbClr val="FFFFFF"/>
                </a:solidFill>
                <a:latin typeface="Arial" pitchFamily="34" charset="0"/>
                <a:ea typeface="+mn-ea"/>
                <a:cs typeface="+mn-cs"/>
              </a:rPr>
              <a:pPr eaLnBrk="0" hangingPunct="0">
                <a:defRPr/>
              </a:pPr>
              <a:t>‹#›</a:t>
            </a:fld>
            <a:endParaRPr lang="en-US" sz="1000" b="1" dirty="0">
              <a:solidFill>
                <a:srgbClr val="003896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812800" y="6429375"/>
            <a:ext cx="0" cy="2667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sz="1800" dirty="0"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1032" name="Picture 15" descr="wmt_h_tag_r_c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218363" y="6294438"/>
            <a:ext cx="1522412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620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pitchFamily="34" charset="0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120000"/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5425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11225" indent="-169863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3pPr>
      <a:lvl4pPr marL="1262063" indent="-236538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600200" indent="-223838" algn="l" rtl="0" eaLnBrk="0" fontAlgn="base" hangingPunct="0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0574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146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9718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290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Relationship Id="rId4" Type="http://schemas.openxmlformats.org/officeDocument/2006/relationships/hyperlink" Target="http://en.wikipedia.org/wiki/Exper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F8979-5AA8-6444-9499-57DE0D2EBEF0}" type="slidenum">
              <a:rPr lang="en-US">
                <a:solidFill>
                  <a:schemeClr val="tx1"/>
                </a:solidFill>
              </a:rPr>
              <a:pPr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73" name="AutoShape 1"/>
          <p:cNvSpPr>
            <a:spLocks/>
          </p:cNvSpPr>
          <p:nvPr/>
        </p:nvSpPr>
        <p:spPr bwMode="auto">
          <a:xfrm>
            <a:off x="455613" y="6477000"/>
            <a:ext cx="6270625" cy="228600"/>
          </a:xfrm>
          <a:prstGeom prst="roundRect">
            <a:avLst>
              <a:gd name="adj" fmla="val 16653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438" y="6410325"/>
            <a:ext cx="14065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/>
          </p:cNvSpPr>
          <p:nvPr/>
        </p:nvSpPr>
        <p:spPr bwMode="auto">
          <a:xfrm>
            <a:off x="457200" y="6472238"/>
            <a:ext cx="57245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/>
          <a:lstStyle/>
          <a:p>
            <a:pPr algn="l"/>
            <a:r>
              <a:rPr lang="en-US" sz="1000" dirty="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rPr>
              <a:t>Walmart Global eCommerce Group Confidential</a:t>
            </a:r>
          </a:p>
        </p:txBody>
      </p:sp>
      <p:sp>
        <p:nvSpPr>
          <p:cNvPr id="3077" name="AutoShape 5"/>
          <p:cNvSpPr>
            <a:spLocks/>
          </p:cNvSpPr>
          <p:nvPr/>
        </p:nvSpPr>
        <p:spPr bwMode="auto">
          <a:xfrm>
            <a:off x="227013" y="2346325"/>
            <a:ext cx="6832600" cy="1828800"/>
          </a:xfrm>
          <a:prstGeom prst="roundRect">
            <a:avLst>
              <a:gd name="adj" fmla="val 16653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pic>
        <p:nvPicPr>
          <p:cNvPr id="3078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2346325"/>
            <a:ext cx="25527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/>
          </p:cNvSpPr>
          <p:nvPr/>
        </p:nvSpPr>
        <p:spPr bwMode="auto">
          <a:xfrm>
            <a:off x="503238" y="2684318"/>
            <a:ext cx="589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38100" tIns="38100" rIns="38100" bIns="38100" anchor="ctr"/>
          <a:lstStyle/>
          <a:p>
            <a:pPr algn="l"/>
            <a:r>
              <a:rPr lang="en-US" sz="2800" dirty="0" smtClean="0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How InfoSec provided Booster Rockets for Walmart Labs Agile Transformation</a:t>
            </a:r>
          </a:p>
          <a:p>
            <a:pPr algn="l"/>
            <a:r>
              <a:rPr lang="en-US" sz="1600" dirty="0" smtClean="0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Julie Tsai, Agile InfoSec Leader, Walmart GeC</a:t>
            </a:r>
          </a:p>
          <a:p>
            <a:pPr algn="l"/>
            <a:r>
              <a:rPr lang="en-US" sz="1600" dirty="0" smtClean="0">
                <a:solidFill>
                  <a:srgbClr val="FFFFFF"/>
                </a:solidFill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Kamal Manglani, Agile Lead, Walmart GeC</a:t>
            </a:r>
          </a:p>
          <a:p>
            <a:pPr algn="l"/>
            <a:endParaRPr lang="en-US" sz="1600" dirty="0" smtClean="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  <a:p>
            <a:pPr algn="l"/>
            <a:endParaRPr lang="en-US" sz="1800" dirty="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  <a:p>
            <a:pPr algn="l"/>
            <a:endParaRPr lang="en-US" sz="1600" dirty="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1249363"/>
            <a:ext cx="2997200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ea typeface="MS PGothic"/>
                <a:cs typeface="MS PGothic"/>
              </a:rPr>
              <a:t>GeC InfoSec Team - Who, What, Why How....               ***Walmart Confidential***</a:t>
            </a:r>
            <a:endParaRPr lang="en-US" dirty="0">
              <a:solidFill>
                <a:srgbClr val="FFFFFF"/>
              </a:solidFill>
              <a:ea typeface="MS PGothic"/>
              <a:cs typeface="MS PGothic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462307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Reporting &amp; Analytics + Engagement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974" y="2103438"/>
            <a:ext cx="2579352" cy="254197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3" y="3100837"/>
            <a:ext cx="2055301" cy="10528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536" y="4668196"/>
            <a:ext cx="1621411" cy="170874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7672" y="957904"/>
            <a:ext cx="2253138" cy="116344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5244" y="2242739"/>
            <a:ext cx="1978365" cy="121674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2589" y="4465145"/>
            <a:ext cx="1064453" cy="91809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851" y="1611665"/>
            <a:ext cx="2073685" cy="148917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3424" y="4211312"/>
            <a:ext cx="277515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latin typeface="Arial" pitchFamily="34" charset="0"/>
                <a:ea typeface="+mn-ea"/>
                <a:cs typeface="+mn-cs"/>
              </a:rPr>
              <a:t>Product &amp; Infrastructure Quality</a:t>
            </a:r>
            <a:endParaRPr lang="en-US" sz="1600" dirty="0" smtClean="0">
              <a:latin typeface="Arial" pitchFamily="34" charset="0"/>
              <a:ea typeface="+mn-ea"/>
              <a:cs typeface="+mn-cs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400" dirty="0" smtClean="0">
                <a:latin typeface="Arial" pitchFamily="34" charset="0"/>
                <a:ea typeface="+mn-ea"/>
                <a:cs typeface="+mn-cs"/>
              </a:rPr>
              <a:t>Behavior Shift </a:t>
            </a:r>
          </a:p>
          <a:p>
            <a:pPr marL="285750" indent="-285750" algn="l">
              <a:buFont typeface="Arial"/>
              <a:buChar char="•"/>
            </a:pPr>
            <a:r>
              <a:rPr lang="en-US" sz="1400" dirty="0" smtClean="0">
                <a:latin typeface="Arial" pitchFamily="34" charset="0"/>
                <a:ea typeface="+mn-ea"/>
                <a:cs typeface="+mn-cs"/>
              </a:rPr>
              <a:t>Seamless Integration</a:t>
            </a:r>
          </a:p>
          <a:p>
            <a:pPr marL="285750" indent="-285750" algn="l">
              <a:buFont typeface="Arial"/>
              <a:buChar char="•"/>
            </a:pPr>
            <a:r>
              <a:rPr lang="en-US" sz="1400" dirty="0" smtClean="0">
                <a:latin typeface="Arial" pitchFamily="34" charset="0"/>
                <a:ea typeface="+mn-ea"/>
                <a:cs typeface="+mn-cs"/>
              </a:rPr>
              <a:t>Defect reduction(&gt;90%)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21547" y="5522571"/>
            <a:ext cx="14561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latin typeface="Arial" pitchFamily="34" charset="0"/>
                <a:ea typeface="+mn-ea"/>
                <a:cs typeface="+mn-cs"/>
              </a:rPr>
              <a:t>Engagement</a:t>
            </a:r>
          </a:p>
          <a:p>
            <a:pPr marL="285750" indent="-285750" algn="l">
              <a:buFont typeface="Arial"/>
              <a:buChar char="•"/>
            </a:pPr>
            <a:r>
              <a:rPr lang="en-US" sz="1400" dirty="0" smtClean="0">
                <a:latin typeface="Arial" pitchFamily="34" charset="0"/>
                <a:ea typeface="+mn-ea"/>
                <a:cs typeface="+mn-cs"/>
              </a:rPr>
              <a:t>Mavens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7042" y="4516462"/>
            <a:ext cx="1014303" cy="101430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362198" y="4151573"/>
            <a:ext cx="136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 smtClean="0">
                <a:latin typeface="Arial" pitchFamily="34" charset="0"/>
                <a:ea typeface="+mn-ea"/>
                <a:cs typeface="+mn-cs"/>
              </a:rPr>
              <a:t>Innovation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07974" y="786931"/>
            <a:ext cx="25050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latin typeface="Arial" pitchFamily="34" charset="0"/>
                <a:ea typeface="+mn-ea"/>
                <a:cs typeface="+mn-cs"/>
              </a:rPr>
              <a:t>Reporting &amp; Analytics</a:t>
            </a:r>
            <a:endParaRPr lang="en-US" sz="1600" dirty="0" smtClean="0">
              <a:latin typeface="Arial" pitchFamily="34" charset="0"/>
              <a:ea typeface="+mn-ea"/>
              <a:cs typeface="+mn-cs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400" dirty="0" smtClean="0">
                <a:latin typeface="Arial" pitchFamily="34" charset="0"/>
                <a:ea typeface="+mn-ea"/>
                <a:cs typeface="+mn-cs"/>
              </a:rPr>
              <a:t>Data Driven</a:t>
            </a:r>
          </a:p>
          <a:p>
            <a:pPr marL="285750" indent="-285750" algn="l">
              <a:buFont typeface="Arial"/>
              <a:buChar char="•"/>
            </a:pPr>
            <a:r>
              <a:rPr lang="en-US" sz="1400" dirty="0" smtClean="0">
                <a:latin typeface="Arial" pitchFamily="34" charset="0"/>
                <a:ea typeface="+mn-ea"/>
                <a:cs typeface="+mn-cs"/>
              </a:rPr>
              <a:t>Visibility and Insights</a:t>
            </a:r>
          </a:p>
        </p:txBody>
      </p:sp>
      <p:sp>
        <p:nvSpPr>
          <p:cNvPr id="27" name="Up Arrow 26"/>
          <p:cNvSpPr/>
          <p:nvPr/>
        </p:nvSpPr>
        <p:spPr>
          <a:xfrm rot="3759926">
            <a:off x="2506867" y="1098713"/>
            <a:ext cx="455286" cy="425892"/>
          </a:xfrm>
          <a:prstGeom prst="upArrow">
            <a:avLst>
              <a:gd name="adj1" fmla="val 50000"/>
              <a:gd name="adj2" fmla="val 3264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8" name="Up Arrow 27"/>
          <p:cNvSpPr/>
          <p:nvPr/>
        </p:nvSpPr>
        <p:spPr>
          <a:xfrm rot="18386680">
            <a:off x="2055631" y="5481987"/>
            <a:ext cx="455286" cy="425892"/>
          </a:xfrm>
          <a:prstGeom prst="upArrow">
            <a:avLst>
              <a:gd name="adj1" fmla="val 50000"/>
              <a:gd name="adj2" fmla="val 3264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9" name="Up Arrow 28"/>
          <p:cNvSpPr/>
          <p:nvPr/>
        </p:nvSpPr>
        <p:spPr>
          <a:xfrm rot="13939941">
            <a:off x="5815484" y="5480612"/>
            <a:ext cx="455286" cy="425892"/>
          </a:xfrm>
          <a:prstGeom prst="upArrow">
            <a:avLst>
              <a:gd name="adj1" fmla="val 50000"/>
              <a:gd name="adj2" fmla="val 3264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30" name="Up Arrow 29"/>
          <p:cNvSpPr/>
          <p:nvPr/>
        </p:nvSpPr>
        <p:spPr>
          <a:xfrm rot="10800000">
            <a:off x="6637680" y="3531215"/>
            <a:ext cx="455286" cy="456117"/>
          </a:xfrm>
          <a:prstGeom prst="upArrow">
            <a:avLst>
              <a:gd name="adj1" fmla="val 50000"/>
              <a:gd name="adj2" fmla="val 3264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2054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Global</a:t>
            </a:r>
            <a:r>
              <a:rPr lang="en-US" dirty="0" smtClean="0"/>
              <a:t> Meet ups ..How we integrate with Broader Community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F74A-7330-AF43-8DB5-07822B80B2D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32815" y="6477000"/>
            <a:ext cx="3667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Frequency from once in a month to every week 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 bwMode="auto">
          <a:xfrm>
            <a:off x="8561388" y="6565900"/>
            <a:ext cx="1524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9pPr>
          </a:lstStyle>
          <a:p>
            <a:fld id="{EA4F8979-5AA8-6444-9499-57DE0D2EBEF0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http://upload.wikimedia.org/wikipedia/commons/thumb/f/f6/Gene_Kim.jpg/220px-Gene_Ki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62000"/>
            <a:ext cx="20955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g-ecx.images-amazon.com/images/G/01/ciu/6f/6d/e612388cf7030ad8976f27.L._V190387990_SX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762000"/>
            <a:ext cx="19050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77194"/>
            <a:ext cx="3211400" cy="21426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92" y="3877194"/>
            <a:ext cx="1530433" cy="214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13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Challenges &amp;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Solutions 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  <a:buClr>
                <a:schemeClr val="bg2">
                  <a:lumMod val="50000"/>
                  <a:lumOff val="50000"/>
                </a:schemeClr>
              </a:buClr>
              <a:buFont typeface="Lucida Grande"/>
              <a:buChar char="X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Culture </a:t>
            </a:r>
          </a:p>
          <a:p>
            <a:pPr>
              <a:lnSpc>
                <a:spcPct val="170000"/>
              </a:lnSpc>
              <a:buClr>
                <a:schemeClr val="bg2">
                  <a:lumMod val="50000"/>
                  <a:lumOff val="50000"/>
                </a:schemeClr>
              </a:buClr>
              <a:buFont typeface="Lucida Grande"/>
              <a:buChar char="X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Communication </a:t>
            </a:r>
          </a:p>
          <a:p>
            <a:pPr>
              <a:lnSpc>
                <a:spcPct val="200000"/>
              </a:lnSpc>
              <a:buClr>
                <a:schemeClr val="bg2">
                  <a:lumMod val="50000"/>
                  <a:lumOff val="50000"/>
                </a:schemeClr>
              </a:buClr>
              <a:buFont typeface="Lucida Grande"/>
              <a:buChar char="X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Environments 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200000"/>
              </a:lnSpc>
              <a:buClr>
                <a:schemeClr val="bg2">
                  <a:lumMod val="50000"/>
                  <a:lumOff val="50000"/>
                </a:schemeClr>
              </a:buClr>
              <a:buFont typeface="Lucida Grande"/>
              <a:buChar char="X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Tools </a:t>
            </a:r>
          </a:p>
          <a:p>
            <a:pPr>
              <a:lnSpc>
                <a:spcPct val="200000"/>
              </a:lnSpc>
              <a:buClr>
                <a:schemeClr val="bg2">
                  <a:lumMod val="50000"/>
                  <a:lumOff val="50000"/>
                </a:schemeClr>
              </a:buClr>
              <a:buFont typeface="Lucida Grande"/>
              <a:buChar char="X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Vendors 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200000"/>
              </a:lnSpc>
              <a:buClr>
                <a:schemeClr val="bg2">
                  <a:lumMod val="50000"/>
                  <a:lumOff val="50000"/>
                </a:schemeClr>
              </a:buClr>
              <a:buFont typeface="Lucida Grande"/>
              <a:buChar char="X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Distributed Teams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20" name="Content Placeholder 3"/>
          <p:cNvSpPr>
            <a:spLocks noGrp="1"/>
          </p:cNvSpPr>
          <p:nvPr>
            <p:ph sz="half" idx="2"/>
          </p:nvPr>
        </p:nvSpPr>
        <p:spPr>
          <a:xfrm>
            <a:off x="4664790" y="2026082"/>
            <a:ext cx="4038600" cy="4525963"/>
          </a:xfrm>
        </p:spPr>
        <p:txBody>
          <a:bodyPr/>
          <a:lstStyle/>
          <a:p>
            <a:pPr>
              <a:lnSpc>
                <a:spcPct val="140000"/>
              </a:lnSpc>
              <a:buFont typeface="Wingdings" charset="2"/>
              <a:buChar char="ü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Leaders empowered teams to solve problems </a:t>
            </a:r>
          </a:p>
          <a:p>
            <a:pPr>
              <a:lnSpc>
                <a:spcPct val="140000"/>
              </a:lnSpc>
              <a:buFont typeface="Wingdings" charset="2"/>
              <a:buChar char="ü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Teams figured out work around with “can do” attitude </a:t>
            </a:r>
          </a:p>
          <a:p>
            <a:pPr>
              <a:lnSpc>
                <a:spcPct val="140000"/>
              </a:lnSpc>
              <a:buFont typeface="Wingdings" charset="2"/>
              <a:buChar char="ü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Brought core knowledge in-house </a:t>
            </a:r>
          </a:p>
          <a:p>
            <a:pPr>
              <a:lnSpc>
                <a:spcPct val="140000"/>
              </a:lnSpc>
              <a:buFont typeface="Wingdings" charset="2"/>
              <a:buChar char="ü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Enabled technology for greater collaboration on distributed teams</a:t>
            </a:r>
          </a:p>
          <a:p>
            <a:pPr>
              <a:buFont typeface="Wingdings" charset="2"/>
              <a:buChar char="ü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Isosceles Triangle 1"/>
          <p:cNvSpPr/>
          <p:nvPr/>
        </p:nvSpPr>
        <p:spPr>
          <a:xfrm rot="5400000">
            <a:off x="2339752" y="3717032"/>
            <a:ext cx="3960440" cy="648072"/>
          </a:xfrm>
          <a:prstGeom prst="triangle">
            <a:avLst>
              <a:gd name="adj" fmla="val 46595"/>
            </a:avLst>
          </a:prstGeom>
          <a:solidFill>
            <a:srgbClr val="FF66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99CC00"/>
              </a:buClr>
              <a:buSzPct val="120000"/>
              <a:buFont typeface="Times" pitchFamily="18" charset="0"/>
              <a:buChar char="•"/>
            </a:pPr>
            <a:endParaRPr lang="en-US" sz="20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561388" y="6565900"/>
            <a:ext cx="1524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9pPr>
          </a:lstStyle>
          <a:p>
            <a:fld id="{EA4F8979-5AA8-6444-9499-57DE0D2EBEF0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8171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7387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3B7E"/>
                </a:solidFill>
                <a:latin typeface="+mj-lt"/>
                <a:ea typeface="+mj-ea"/>
                <a:cs typeface="+mj-cs"/>
                <a:sym typeface="Calibri Bold" charset="0"/>
              </a:rPr>
              <a:t>What next?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561388" y="6565900"/>
            <a:ext cx="1524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9pPr>
          </a:lstStyle>
          <a:p>
            <a:fld id="{EA4F8979-5AA8-6444-9499-57DE0D2EBEF0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172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971800"/>
            <a:ext cx="9448800" cy="819150"/>
          </a:xfrm>
        </p:spPr>
        <p:txBody>
          <a:bodyPr/>
          <a:lstStyle/>
          <a:p>
            <a:r>
              <a:rPr lang="en-US" dirty="0" smtClean="0"/>
              <a:t>Agile is now our DAY job...it’s now our Culture</a:t>
            </a:r>
            <a:r>
              <a:rPr lang="en-US" dirty="0" smtClean="0"/>
              <a:t>!</a:t>
            </a:r>
            <a:br>
              <a:rPr lang="en-US" dirty="0" smtClean="0"/>
            </a:br>
            <a:r>
              <a:rPr lang="en-US" dirty="0" smtClean="0"/>
              <a:t>InfoSec now is on everyone’s minds</a:t>
            </a:r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561388" y="6565900"/>
            <a:ext cx="1524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9pPr>
          </a:lstStyle>
          <a:p>
            <a:fld id="{EA4F8979-5AA8-6444-9499-57DE0D2EBEF0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556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I need help?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1883D-3BA1-7E45-8597-355A45FCA79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561388" y="6565900"/>
            <a:ext cx="1524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513"/>
            <a:ext cx="9222426" cy="401235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09800" y="60198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http://devops.com/wp-content/uploads/2014/09/securityrisk.png</a:t>
            </a:r>
          </a:p>
        </p:txBody>
      </p:sp>
    </p:spTree>
    <p:extLst>
      <p:ext uri="{BB962C8B-B14F-4D97-AF65-F5344CB8AC3E}">
        <p14:creationId xmlns:p14="http://schemas.microsoft.com/office/powerpoint/2010/main" val="3011177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462307"/>
          </a:xfrm>
        </p:spPr>
        <p:txBody>
          <a:bodyPr/>
          <a:lstStyle/>
          <a:p>
            <a:r>
              <a:rPr lang="en-US" sz="2400" dirty="0" smtClean="0">
                <a:solidFill>
                  <a:srgbClr val="003B7E"/>
                </a:solidFill>
                <a:sym typeface="Calibri Bold" charset="0"/>
              </a:rPr>
              <a:t>InfoSec Agile </a:t>
            </a:r>
            <a:r>
              <a:rPr lang="en-US" sz="2400" dirty="0">
                <a:solidFill>
                  <a:srgbClr val="003B7E"/>
                </a:solidFill>
                <a:sym typeface="Calibri Bold" charset="0"/>
              </a:rPr>
              <a:t>Overview</a:t>
            </a:r>
          </a:p>
        </p:txBody>
      </p:sp>
      <p:sp>
        <p:nvSpPr>
          <p:cNvPr id="6" name="Rectangle 5"/>
          <p:cNvSpPr/>
          <p:nvPr/>
        </p:nvSpPr>
        <p:spPr>
          <a:xfrm>
            <a:off x="4876800" y="2057400"/>
            <a:ext cx="57102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sz="1600" dirty="0" smtClean="0">
                <a:solidFill>
                  <a:srgbClr val="0070C0"/>
                </a:solidFill>
                <a:latin typeface="Calibri Bold" pitchFamily="34" charset="0"/>
                <a:cs typeface="Calibri Bold" pitchFamily="34" charset="0"/>
              </a:rPr>
              <a:t>The Shift in Mindset </a:t>
            </a:r>
          </a:p>
          <a:p>
            <a:pPr marL="342900" indent="-342900" algn="l">
              <a:buAutoNum type="arabicPeriod"/>
            </a:pPr>
            <a:r>
              <a:rPr lang="en-US" sz="1600" dirty="0" smtClean="0">
                <a:solidFill>
                  <a:srgbClr val="0070C0"/>
                </a:solidFill>
                <a:latin typeface="Calibri Bold" pitchFamily="34" charset="0"/>
                <a:cs typeface="Calibri Bold" pitchFamily="34" charset="0"/>
              </a:rPr>
              <a:t>InfoSec Product Management </a:t>
            </a:r>
          </a:p>
          <a:p>
            <a:pPr marL="342900" indent="-342900" algn="l">
              <a:buAutoNum type="arabicPeriod"/>
            </a:pPr>
            <a:r>
              <a:rPr lang="en-US" sz="1600" dirty="0" smtClean="0">
                <a:solidFill>
                  <a:srgbClr val="0070C0"/>
                </a:solidFill>
                <a:latin typeface="Calibri Bold" pitchFamily="34" charset="0"/>
                <a:cs typeface="Calibri Bold" pitchFamily="34" charset="0"/>
              </a:rPr>
              <a:t>Visibility of Work</a:t>
            </a:r>
          </a:p>
          <a:p>
            <a:pPr marL="342900" indent="-342900" algn="l">
              <a:buAutoNum type="arabicPeriod"/>
            </a:pPr>
            <a:r>
              <a:rPr lang="en-US" sz="1600" dirty="0" smtClean="0">
                <a:solidFill>
                  <a:srgbClr val="0070C0"/>
                </a:solidFill>
                <a:latin typeface="Calibri Bold" pitchFamily="34" charset="0"/>
                <a:cs typeface="Calibri Bold" pitchFamily="34" charset="0"/>
              </a:rPr>
              <a:t>Developing Mavens across the Org</a:t>
            </a:r>
          </a:p>
          <a:p>
            <a:pPr marL="342900" indent="-342900" algn="l">
              <a:buAutoNum type="arabicPeriod"/>
            </a:pPr>
            <a:r>
              <a:rPr lang="en-US" sz="1600" dirty="0" smtClean="0">
                <a:solidFill>
                  <a:srgbClr val="0070C0"/>
                </a:solidFill>
                <a:latin typeface="Calibri Bold" pitchFamily="34" charset="0"/>
                <a:cs typeface="Calibri Bold" pitchFamily="34" charset="0"/>
              </a:rPr>
              <a:t>Promoting Culture through</a:t>
            </a:r>
          </a:p>
          <a:p>
            <a:pPr algn="l"/>
            <a:r>
              <a:rPr lang="en-US" sz="1600" dirty="0" smtClean="0">
                <a:solidFill>
                  <a:srgbClr val="0070C0"/>
                </a:solidFill>
                <a:latin typeface="Calibri Bold" pitchFamily="34" charset="0"/>
                <a:cs typeface="Calibri Bold" pitchFamily="34" charset="0"/>
              </a:rPr>
              <a:t> Industry Leaders</a:t>
            </a:r>
            <a:endParaRPr lang="en-US" sz="1600" dirty="0">
              <a:solidFill>
                <a:srgbClr val="0070C0"/>
              </a:solidFill>
              <a:latin typeface="Calibri Bold" pitchFamily="34" charset="0"/>
              <a:cs typeface="Calibri Bold" pitchFamily="34" charset="0"/>
            </a:endParaRP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 bwMode="auto">
          <a:xfrm>
            <a:off x="8561388" y="6565900"/>
            <a:ext cx="1524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9pPr>
          </a:lstStyle>
          <a:p>
            <a:fld id="{EA4F8979-5AA8-6444-9499-57DE0D2EBEF0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1447800"/>
            <a:ext cx="4872038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444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Rewind.. (# of Agile Teams)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1074" y="53340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 Bold"/>
              </a:rPr>
              <a:t>2011 </a:t>
            </a:r>
            <a:endParaRPr lang="en-US" sz="2400" dirty="0">
              <a:latin typeface="Calibri Bold"/>
            </a:endParaRPr>
          </a:p>
        </p:txBody>
      </p:sp>
      <p:sp>
        <p:nvSpPr>
          <p:cNvPr id="6" name="Flowchart: Connector 5"/>
          <p:cNvSpPr/>
          <p:nvPr/>
        </p:nvSpPr>
        <p:spPr bwMode="auto">
          <a:xfrm>
            <a:off x="1600200" y="1396409"/>
            <a:ext cx="609600" cy="609600"/>
          </a:xfrm>
          <a:prstGeom prst="flowChartConnector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Calibri"/>
                <a:cs typeface="Calibri" pitchFamily="34" charset="0"/>
              </a:rPr>
              <a:t>8</a:t>
            </a:r>
            <a:endParaRPr lang="en-US" sz="160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7" name="Flowchart: Connector 6"/>
          <p:cNvSpPr/>
          <p:nvPr/>
        </p:nvSpPr>
        <p:spPr bwMode="auto">
          <a:xfrm>
            <a:off x="3072274" y="685799"/>
            <a:ext cx="2210720" cy="2133601"/>
          </a:xfrm>
          <a:prstGeom prst="flowChartConnector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Calibri"/>
                <a:cs typeface="Calibri" pitchFamily="34" charset="0"/>
              </a:rPr>
              <a:t>130+ </a:t>
            </a:r>
            <a:endParaRPr lang="en-US" sz="480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05600" y="5293713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 Bold"/>
              </a:rPr>
              <a:t>2014 </a:t>
            </a:r>
            <a:endParaRPr lang="en-US" sz="2400" dirty="0">
              <a:latin typeface="Calibri Bold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2362200" y="1472609"/>
            <a:ext cx="710074" cy="457200"/>
          </a:xfrm>
          <a:prstGeom prst="rightArrow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533400" y="53340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 Bold"/>
              </a:rPr>
              <a:t>2009 </a:t>
            </a:r>
            <a:endParaRPr lang="en-US" sz="2400" dirty="0">
              <a:latin typeface="Calibri Bold"/>
            </a:endParaRPr>
          </a:p>
        </p:txBody>
      </p:sp>
      <p:sp>
        <p:nvSpPr>
          <p:cNvPr id="10" name="Flowchart: Connector 9"/>
          <p:cNvSpPr/>
          <p:nvPr/>
        </p:nvSpPr>
        <p:spPr bwMode="auto">
          <a:xfrm>
            <a:off x="152400" y="1396409"/>
            <a:ext cx="609600" cy="609600"/>
          </a:xfrm>
          <a:prstGeom prst="flowChartConnector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smtClean="0">
                <a:solidFill>
                  <a:srgbClr val="FFFFFF"/>
                </a:solidFill>
                <a:latin typeface="Calibri"/>
                <a:cs typeface="Calibri" pitchFamily="34" charset="0"/>
              </a:rPr>
              <a:t>1</a:t>
            </a:r>
            <a:endParaRPr lang="en-US" sz="160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994064" y="1472609"/>
            <a:ext cx="457200" cy="457200"/>
          </a:xfrm>
          <a:prstGeom prst="rightArrow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250" y="4307486"/>
            <a:ext cx="9220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Resistance:</a:t>
            </a:r>
          </a:p>
          <a:p>
            <a:r>
              <a:rPr lang="en-US" sz="1100" dirty="0"/>
              <a:t>Grassroots </a:t>
            </a:r>
            <a:endParaRPr lang="en-US" sz="1100" dirty="0" smtClean="0"/>
          </a:p>
          <a:p>
            <a:r>
              <a:rPr lang="en-US" sz="1100" dirty="0" smtClean="0"/>
              <a:t>Experiment</a:t>
            </a:r>
            <a:endParaRPr lang="en-US" sz="1100" dirty="0"/>
          </a:p>
          <a:p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1654673" y="4379322"/>
            <a:ext cx="8996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First Exec </a:t>
            </a:r>
          </a:p>
          <a:p>
            <a:r>
              <a:rPr lang="en-US" sz="1100" dirty="0" smtClean="0"/>
              <a:t>Confidence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3509" y="2357735"/>
            <a:ext cx="12474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/>
          </a:p>
          <a:p>
            <a:r>
              <a:rPr lang="en-US" sz="1000" b="1" dirty="0" smtClean="0"/>
              <a:t>2012</a:t>
            </a:r>
            <a:endParaRPr lang="en-US" sz="1000" b="1" dirty="0"/>
          </a:p>
          <a:p>
            <a:r>
              <a:rPr lang="en-US" sz="1000" dirty="0" smtClean="0"/>
              <a:t>Organization Goal </a:t>
            </a:r>
          </a:p>
          <a:p>
            <a:r>
              <a:rPr lang="en-US" sz="1000" dirty="0" smtClean="0"/>
              <a:t>Setting 2012: </a:t>
            </a:r>
          </a:p>
          <a:p>
            <a:r>
              <a:rPr lang="en-US" sz="1000" dirty="0" smtClean="0"/>
              <a:t>25% Agile Teams</a:t>
            </a:r>
          </a:p>
          <a:p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6973160" y="4646039"/>
            <a:ext cx="1494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Agile Steering Group</a:t>
            </a:r>
            <a:endParaRPr 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32657" y="6324600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Exciting but chaotic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31429" y="6304290"/>
            <a:ext cx="9460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Inspirational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51870" y="6329494"/>
            <a:ext cx="12522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Rip the Band-Aid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1883D-3BA1-7E45-8597-355A45FCA79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0" name="Slide Number Placeholder 3"/>
          <p:cNvSpPr txBox="1">
            <a:spLocks/>
          </p:cNvSpPr>
          <p:nvPr/>
        </p:nvSpPr>
        <p:spPr bwMode="auto">
          <a:xfrm>
            <a:off x="8561388" y="6565900"/>
            <a:ext cx="1524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9pPr>
          </a:lstStyle>
          <a:p>
            <a:fld id="{EA4F8979-5AA8-6444-9499-57DE0D2EBEF0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Flowchart: Connector 20"/>
          <p:cNvSpPr/>
          <p:nvPr/>
        </p:nvSpPr>
        <p:spPr bwMode="auto">
          <a:xfrm>
            <a:off x="6019800" y="248093"/>
            <a:ext cx="3048000" cy="2876107"/>
          </a:xfrm>
          <a:prstGeom prst="flowChartConnector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4800" dirty="0" smtClean="0">
                <a:solidFill>
                  <a:srgbClr val="FFFFFF"/>
                </a:solidFill>
                <a:latin typeface="Calibri"/>
                <a:cs typeface="Calibri" pitchFamily="34" charset="0"/>
              </a:rPr>
              <a:t>250 </a:t>
            </a:r>
            <a:endParaRPr lang="en-US" sz="4800" dirty="0">
              <a:solidFill>
                <a:srgbClr val="FFFFFF"/>
              </a:solidFill>
              <a:latin typeface="Calibri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00411" y="6285951"/>
            <a:ext cx="1439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Agile is our Day Job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5287955" y="1472609"/>
            <a:ext cx="710074" cy="457200"/>
          </a:xfrm>
          <a:prstGeom prst="rightArrow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24200" y="5293713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 Bold"/>
              </a:rPr>
              <a:t>2013 </a:t>
            </a:r>
            <a:endParaRPr lang="en-US" sz="2400" dirty="0">
              <a:latin typeface="Calibri Bol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51870" y="4476762"/>
            <a:ext cx="13740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Agile Warp speed</a:t>
            </a:r>
          </a:p>
          <a:p>
            <a:r>
              <a:rPr lang="en-US" sz="1100" dirty="0" smtClean="0"/>
              <a:t>Grassroots change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733800" y="3124200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alibri"/>
              </a:rPr>
              <a:t>1 internal </a:t>
            </a:r>
            <a:r>
              <a:rPr lang="en-US" sz="1200" dirty="0" smtClean="0">
                <a:latin typeface="Calibri"/>
              </a:rPr>
              <a:t>coach</a:t>
            </a:r>
            <a:endParaRPr lang="en-US" sz="1200" dirty="0">
              <a:latin typeface="Calibri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alibri"/>
              </a:rPr>
              <a:t>13 external coaches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79975" y="3234898"/>
            <a:ext cx="1320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latin typeface="Calibri"/>
              </a:rPr>
              <a:t>3 internal coaches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2621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Maven Meeting / Offshoot Agile Steering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DF74A-7330-AF43-8DB5-07822B80B2D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561388" y="6565900"/>
            <a:ext cx="1524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9pPr>
          </a:lstStyle>
          <a:p>
            <a:fld id="{EA4F8979-5AA8-6444-9499-57DE0D2EBEF0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9200"/>
            <a:ext cx="4165600" cy="3124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5070" y="4275992"/>
            <a:ext cx="783778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600" b="1" dirty="0" smtClean="0"/>
              <a:t>Associate Engagement Score (AES): Up by 27%. </a:t>
            </a:r>
          </a:p>
          <a:p>
            <a:pPr marL="171450" indent="-171450" algn="l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600" b="1" dirty="0" smtClean="0"/>
              <a:t>50% plus teams on weekly or bi weekly release cycles (deployments)</a:t>
            </a:r>
          </a:p>
          <a:p>
            <a:pPr marL="171450" indent="-171450" algn="l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600" b="1" dirty="0" smtClean="0"/>
              <a:t>20% of initiatives de-prioritized during release planning</a:t>
            </a:r>
          </a:p>
          <a:p>
            <a:pPr marL="171450" indent="-171450" algn="l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600" b="1" dirty="0" smtClean="0"/>
              <a:t>Form communities for Agile Mindset (InfoSec – </a:t>
            </a:r>
            <a:r>
              <a:rPr lang="en-US" sz="1600" b="1" dirty="0" smtClean="0"/>
              <a:t>Mavens – the booster rocket) </a:t>
            </a:r>
            <a:endParaRPr lang="en-US" sz="1600" b="1" dirty="0" smtClean="0"/>
          </a:p>
          <a:p>
            <a:pPr>
              <a:lnSpc>
                <a:spcPct val="200000"/>
              </a:lnSpc>
            </a:pP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092304"/>
            <a:ext cx="2791039" cy="31866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93987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9600"/>
            <a:ext cx="4838700" cy="55245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462307"/>
          </a:xfrm>
        </p:spPr>
        <p:txBody>
          <a:bodyPr/>
          <a:lstStyle/>
          <a:p>
            <a:r>
              <a:rPr lang="en-US" sz="2400" kern="1200" dirty="0" smtClean="0">
                <a:solidFill>
                  <a:schemeClr val="tx2"/>
                </a:solidFill>
              </a:rPr>
              <a:t>Security MAVEN Role</a:t>
            </a:r>
            <a:endParaRPr lang="en-US" sz="2400" dirty="0"/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962400" y="2819400"/>
            <a:ext cx="4800600" cy="28956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Interest in security practices (No previous knowledge required</a:t>
            </a:r>
            <a:r>
              <a:rPr lang="en-US" b="1" dirty="0"/>
              <a:t>)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Passion to mentor other coworkers to build a robust secure applications &amp; infrastructure</a:t>
            </a:r>
          </a:p>
          <a:p>
            <a:endParaRPr lang="en-US" b="1" dirty="0" smtClean="0"/>
          </a:p>
          <a:p>
            <a:r>
              <a:rPr lang="en-US" b="1" dirty="0" smtClean="0"/>
              <a:t>Quality and Reliability focused</a:t>
            </a:r>
            <a:endParaRPr lang="en-US" b="1" dirty="0"/>
          </a:p>
          <a:p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410200" y="1143000"/>
            <a:ext cx="312420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Arial" pitchFamily="34" charset="0"/>
                <a:ea typeface="+mn-ea"/>
                <a:cs typeface="+mn-cs"/>
              </a:rPr>
              <a:t>A </a:t>
            </a:r>
            <a:r>
              <a:rPr lang="en-US" sz="1800" b="1" dirty="0">
                <a:latin typeface="Arial" pitchFamily="34" charset="0"/>
                <a:ea typeface="+mn-ea"/>
                <a:cs typeface="+mn-cs"/>
              </a:rPr>
              <a:t>maven</a:t>
            </a:r>
            <a:r>
              <a:rPr lang="en-US" sz="1800" dirty="0">
                <a:latin typeface="Arial" pitchFamily="34" charset="0"/>
                <a:ea typeface="+mn-ea"/>
                <a:cs typeface="+mn-cs"/>
              </a:rPr>
              <a:t> (also </a:t>
            </a:r>
            <a:r>
              <a:rPr lang="en-US" sz="1800" i="1" dirty="0">
                <a:latin typeface="Arial" pitchFamily="34" charset="0"/>
                <a:ea typeface="+mn-ea"/>
                <a:cs typeface="+mn-cs"/>
              </a:rPr>
              <a:t>mavin</a:t>
            </a:r>
            <a:r>
              <a:rPr lang="en-US" sz="1800" dirty="0">
                <a:latin typeface="Arial" pitchFamily="34" charset="0"/>
                <a:ea typeface="+mn-ea"/>
                <a:cs typeface="+mn-cs"/>
              </a:rPr>
              <a:t>) is a trusted </a:t>
            </a:r>
            <a:r>
              <a:rPr lang="en-US" sz="1800" dirty="0">
                <a:latin typeface="Arial" pitchFamily="34" charset="0"/>
                <a:ea typeface="+mn-ea"/>
                <a:cs typeface="+mn-cs"/>
                <a:hlinkClick r:id="rId4" tooltip="Expert"/>
              </a:rPr>
              <a:t>expert</a:t>
            </a:r>
            <a:r>
              <a:rPr lang="en-US" sz="1800" dirty="0">
                <a:latin typeface="Arial" pitchFamily="34" charset="0"/>
                <a:ea typeface="+mn-ea"/>
                <a:cs typeface="+mn-cs"/>
              </a:rPr>
              <a:t> in a particular field, who seeks to pass knowledge on to </a:t>
            </a:r>
            <a:r>
              <a:rPr lang="en-US" sz="1800" dirty="0" smtClean="0">
                <a:latin typeface="Arial" pitchFamily="34" charset="0"/>
                <a:ea typeface="+mn-ea"/>
                <a:cs typeface="+mn-cs"/>
              </a:rPr>
              <a:t>others.</a:t>
            </a:r>
            <a:endParaRPr lang="en-US" sz="1800" dirty="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GeC InfoSec Team - Who, What, Why How....               ***Walmart Confidential***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</p:spPr>
        <p:txBody>
          <a:bodyPr/>
          <a:lstStyle/>
          <a:p>
            <a:r>
              <a:rPr lang="en-US" dirty="0" smtClean="0"/>
              <a:t>Definition for </a:t>
            </a:r>
            <a:r>
              <a:rPr lang="en-US" dirty="0"/>
              <a:t>Agile </a:t>
            </a:r>
            <a:r>
              <a:rPr lang="en-US" dirty="0" smtClean="0"/>
              <a:t>at </a:t>
            </a:r>
            <a:r>
              <a:rPr lang="en-US" dirty="0"/>
              <a:t>Walmart 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1883D-3BA1-7E45-8597-355A45FCA79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561388" y="6565900"/>
            <a:ext cx="1524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9pPr>
          </a:lstStyle>
          <a:p>
            <a:fld id="{EA4F8979-5AA8-6444-9499-57DE0D2EBEF0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181833" y="641369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Courtesy Ken Rubin</a:t>
            </a:r>
          </a:p>
        </p:txBody>
      </p:sp>
      <p:pic>
        <p:nvPicPr>
          <p:cNvPr id="26" name="Picture 2" descr="http://www.informit.com/content/images/art_interview_rubinkenny/elementLinks/rubinint_fig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1066800"/>
            <a:ext cx="768667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981200" y="52578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Where is InfoSec?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49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</p:spPr>
        <p:txBody>
          <a:bodyPr/>
          <a:lstStyle/>
          <a:p>
            <a:r>
              <a:rPr lang="en-US" dirty="0" smtClean="0"/>
              <a:t>Definition for </a:t>
            </a:r>
            <a:r>
              <a:rPr lang="en-US" dirty="0"/>
              <a:t>Agile </a:t>
            </a:r>
            <a:r>
              <a:rPr lang="en-US" dirty="0" smtClean="0"/>
              <a:t>at </a:t>
            </a:r>
            <a:r>
              <a:rPr lang="en-US" dirty="0"/>
              <a:t>Walmart 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1883D-3BA1-7E45-8597-355A45FCA79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561388" y="6565900"/>
            <a:ext cx="1524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9pPr>
          </a:lstStyle>
          <a:p>
            <a:fld id="{EA4F8979-5AA8-6444-9499-57DE0D2EBEF0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://www.informit.com/content/images/art_interview_rubinkenny/elementLinks/rubinint_fig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3" y="682206"/>
            <a:ext cx="768667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-1181833" y="641369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Courtesy Ken Rubin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286000" y="1371600"/>
            <a:ext cx="0" cy="533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1302399" y="973816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InfoSec (Devops)</a:t>
            </a: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3429000" y="1219200"/>
            <a:ext cx="22098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8485188" y="1676400"/>
            <a:ext cx="0" cy="2057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H="1">
            <a:off x="2971800" y="4758783"/>
            <a:ext cx="4876800" cy="1180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2438400" y="3463383"/>
            <a:ext cx="0" cy="126694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899" y="1252268"/>
            <a:ext cx="189001" cy="5895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4539" y="1045254"/>
            <a:ext cx="189001" cy="5895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510" y="1051635"/>
            <a:ext cx="189001" cy="5895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527" y="647700"/>
            <a:ext cx="189001" cy="58950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1851628"/>
            <a:ext cx="189001" cy="58950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599" y="1634758"/>
            <a:ext cx="189001" cy="58950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493" y="2988063"/>
            <a:ext cx="189001" cy="58950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436" y="4096857"/>
            <a:ext cx="189001" cy="58950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199" y="4677821"/>
            <a:ext cx="189001" cy="58950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798" y="4210247"/>
            <a:ext cx="189001" cy="58950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789" y="2285999"/>
            <a:ext cx="126568" cy="3947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64987" y="5698887"/>
            <a:ext cx="500650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Mavens everywhere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59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150 + Mavens and growing (10% of our engineering organization)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1883D-3BA1-7E45-8597-355A45FCA79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561388" y="6565900"/>
            <a:ext cx="1524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5094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462307"/>
          </a:xfrm>
        </p:spPr>
        <p:txBody>
          <a:bodyPr/>
          <a:lstStyle/>
          <a:p>
            <a:r>
              <a:rPr lang="en-US" sz="2400" dirty="0" smtClean="0">
                <a:solidFill>
                  <a:srgbClr val="003B7E"/>
                </a:solidFill>
                <a:sym typeface="Calibri Bold" charset="0"/>
              </a:rPr>
              <a:t>Visibility – Services &amp; Metrics</a:t>
            </a:r>
            <a:endParaRPr lang="en-US" sz="2400" dirty="0">
              <a:solidFill>
                <a:srgbClr val="003B7E"/>
              </a:solidFill>
              <a:sym typeface="Calibri Bold" charset="0"/>
            </a:endParaRP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 bwMode="auto">
          <a:xfrm>
            <a:off x="8561388" y="6565900"/>
            <a:ext cx="1524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Gill Sans" charset="0"/>
                <a:ea typeface="ＭＳ Ｐゴシック" charset="0"/>
                <a:cs typeface="ヒラギノ角ゴ ProN W3" charset="0"/>
                <a:sym typeface="Gill Sans" charset="0"/>
              </a:defRPr>
            </a:lvl9pPr>
          </a:lstStyle>
          <a:p>
            <a:fld id="{EA4F8979-5AA8-6444-9499-57DE0D2EBEF0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3" y="1808136"/>
            <a:ext cx="9048307" cy="329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0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2B7FC3"/>
      </a:accent1>
      <a:accent2>
        <a:srgbClr val="333399"/>
      </a:accent2>
      <a:accent3>
        <a:srgbClr val="FFFFFF"/>
      </a:accent3>
      <a:accent4>
        <a:srgbClr val="000000"/>
      </a:accent4>
      <a:accent5>
        <a:srgbClr val="ACC0DE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Blank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727272"/>
      </a:lt2>
      <a:accent1>
        <a:srgbClr val="2B7FC3"/>
      </a:accent1>
      <a:accent2>
        <a:srgbClr val="333399"/>
      </a:accent2>
      <a:accent3>
        <a:srgbClr val="FFFFFF"/>
      </a:accent3>
      <a:accent4>
        <a:srgbClr val="000000"/>
      </a:accent4>
      <a:accent5>
        <a:srgbClr val="ACC0DE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wmt_pc">
  <a:themeElements>
    <a:clrScheme name="">
      <a:dk1>
        <a:srgbClr val="000000"/>
      </a:dk1>
      <a:lt1>
        <a:srgbClr val="FFFFFF"/>
      </a:lt1>
      <a:dk2>
        <a:srgbClr val="F47B20"/>
      </a:dk2>
      <a:lt2>
        <a:srgbClr val="7AC142"/>
      </a:lt2>
      <a:accent1>
        <a:srgbClr val="2B7FC3"/>
      </a:accent1>
      <a:accent2>
        <a:srgbClr val="003B7E"/>
      </a:accent2>
      <a:accent3>
        <a:srgbClr val="FFFFFF"/>
      </a:accent3>
      <a:accent4>
        <a:srgbClr val="000000"/>
      </a:accent4>
      <a:accent5>
        <a:srgbClr val="ACC0DE"/>
      </a:accent5>
      <a:accent6>
        <a:srgbClr val="003572"/>
      </a:accent6>
      <a:hlink>
        <a:srgbClr val="6CADDF"/>
      </a:hlink>
      <a:folHlink>
        <a:srgbClr val="FDBB30"/>
      </a:folHlink>
    </a:clrScheme>
    <a:fontScheme name="wmt_p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mt_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wmt_pc">
  <a:themeElements>
    <a:clrScheme name="wmt_pc 13">
      <a:dk1>
        <a:srgbClr val="000000"/>
      </a:dk1>
      <a:lt1>
        <a:srgbClr val="FFFFFF"/>
      </a:lt1>
      <a:dk2>
        <a:srgbClr val="F47B20"/>
      </a:dk2>
      <a:lt2>
        <a:srgbClr val="7AC142"/>
      </a:lt2>
      <a:accent1>
        <a:srgbClr val="1A75CF"/>
      </a:accent1>
      <a:accent2>
        <a:srgbClr val="003896"/>
      </a:accent2>
      <a:accent3>
        <a:srgbClr val="FFFFFF"/>
      </a:accent3>
      <a:accent4>
        <a:srgbClr val="000000"/>
      </a:accent4>
      <a:accent5>
        <a:srgbClr val="ABBDE4"/>
      </a:accent5>
      <a:accent6>
        <a:srgbClr val="003287"/>
      </a:accent6>
      <a:hlink>
        <a:srgbClr val="6CADDF"/>
      </a:hlink>
      <a:folHlink>
        <a:srgbClr val="FDBB30"/>
      </a:folHlink>
    </a:clrScheme>
    <a:fontScheme name="wmt_p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wmt_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3">
        <a:dk1>
          <a:srgbClr val="000000"/>
        </a:dk1>
        <a:lt1>
          <a:srgbClr val="FFFFFF"/>
        </a:lt1>
        <a:dk2>
          <a:srgbClr val="F47B20"/>
        </a:dk2>
        <a:lt2>
          <a:srgbClr val="7AC142"/>
        </a:lt2>
        <a:accent1>
          <a:srgbClr val="1A75CF"/>
        </a:accent1>
        <a:accent2>
          <a:srgbClr val="003896"/>
        </a:accent2>
        <a:accent3>
          <a:srgbClr val="FFFFFF"/>
        </a:accent3>
        <a:accent4>
          <a:srgbClr val="000000"/>
        </a:accent4>
        <a:accent5>
          <a:srgbClr val="ABBDE4"/>
        </a:accent5>
        <a:accent6>
          <a:srgbClr val="003287"/>
        </a:accent6>
        <a:hlink>
          <a:srgbClr val="6CADDF"/>
        </a:hlink>
        <a:folHlink>
          <a:srgbClr val="FDBB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727272"/>
    </a:lt2>
    <a:accent1>
      <a:srgbClr val="2B7FC3"/>
    </a:accent1>
    <a:accent2>
      <a:srgbClr val="333399"/>
    </a:accent2>
    <a:accent3>
      <a:srgbClr val="FFFFFF"/>
    </a:accent3>
    <a:accent4>
      <a:srgbClr val="000000"/>
    </a:accent4>
    <a:accent5>
      <a:srgbClr val="ACC0DE"/>
    </a:accent5>
    <a:accent6>
      <a:srgbClr val="2D2D8A"/>
    </a:accent6>
    <a:hlink>
      <a:srgbClr val="009999"/>
    </a:hlink>
    <a:folHlink>
      <a:srgbClr val="99CC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<ct:contentTypeSchema ct:_="" ma:_="" ma:contentTypeName="Document" ma:contentTypeID="0x01010075390604A9722840AC2C838BE35B1594" ma:contentTypeVersion="0" ma:contentTypeDescription="Create a new document." ma:contentTypeScope="" ma:versionID="34cf40b8bd51c0a9343ce44d79173c28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136dff4a00f4b070b0ba5fffbb3ace49" ns1:_="" ns2:_="" ns3:_="" xmlns:xsd="http://www.w3.org/2001/XMLSchema" xmlns:xs="http://www.w3.org/2001/XMLSchema" xmlns:p="http://schemas.microsoft.com/office/2006/metadata/properties" xmlns:ns1="http://schemas.microsoft.com/sharepoint/v3" xmlns:ns2="c8aad48f-2fc1-4a35-aa47-093f4fc654e2" xmlns:ns3="$ListId:Shared Documents;">
<xsd:import namespace="http://schemas.microsoft.com/sharepoint/v3"/>
<xsd:import namespace="c8aad48f-2fc1-4a35-aa47-093f4fc654e2"/>
<xsd:import namespace="$ListId:Shared Documents;"/>
<xsd:element name="properties">
<xsd:complexType>
<xsd:sequence>
<xsd:element name="documentManagement">
<xsd:complexType>
<xsd:all>
<xsd:element ref="ns2:_dlc_DocId" minOccurs="0"/>
<xsd:element ref="ns2:_dlc_DocIdUrl" minOccurs="0"/>
<xsd:element ref="ns2:_dlc_DocIdPersistId" minOccurs="0"/>
<xsd:element ref="ns2:TaxKeywordTaxHTField" minOccurs="0"/>
<xsd:element ref="ns2:TaxCatchAll" minOccurs="0"/>
<xsd:element ref="ns3:NGTagNote" minOccurs="0"/>
<xsd:element ref="ns1:AverageRating" minOccurs="0"/>
<xsd:element ref="ns1:RatingCount" minOccurs="0"/>
</xsd:all>
</xsd:complexType>
</xsd:element>
</xsd:sequence>
</xsd:complexType>
</xsd:element>
</xsd:schema>
<xsd:schema targetNamespace="http://schemas.microsoft.com/sharepoint/v3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AverageRating" ma:index="15" nillable="true" ma:displayName="Rating (0-5)" ma:decimals="2" ma:description="Average value of all the ratings that have been submitted" ma:internalName="AverageRating" ma:readOnly="true">
<xsd:simpleType>
<xsd:restriction base="dms:Number"/>
</xsd:simpleType>
</xsd:element>
<xsd:element name="RatingCount" ma:index="16" nillable="true" ma:displayName="Number of Ratings" ma:decimals="0" ma:description="Number of ratings submitted" ma:internalName="RatingCount" ma:readOnly="true">
<xsd:simpleType>
<xsd:restriction base="dms:Number"/>
</xsd:simpleType>
</xsd:element>
</xsd:schema>
<xsd:schema targetNamespace="c8aad48f-2fc1-4a35-aa47-093f4fc654e2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_dlc_DocId" ma:index="8" nillable="true" ma:displayName="Document ID Value" ma:description="The value of the document ID assigned to this item." ma:internalName="_dlc_DocId" ma:readOnly="true">
<xsd:simpleType>
<xsd:restriction base="dms:Text"/>
</xsd:simpleType>
</xsd:element>
<xsd:element name="_dlc_DocIdUrl" ma:index="9" nillable="true" ma:displayName="Document ID" ma:description="Permanent link to this document." ma:hidden="true" ma:internalName="_dlc_DocIdUrl" ma:readOnly="true">
<xsd:complexType>
<xsd:complexContent>
<xsd:extension base="dms:URL">
<xsd:sequence>
<xsd:element name="Url" type="dms:ValidUrl" minOccurs="0" nillable="true"/>
<xsd:element name="Description" type="xsd:string" nillable="true"/>
</xsd:sequence>
</xsd:extension>
</xsd:complexContent>
</xsd:complexType>
</xsd:element>
<xsd:element name="_dlc_DocIdPersistId" ma:index="10" nillable="true" ma:displayName="Persist ID" ma:description="Keep ID on add." ma:hidden="true" ma:internalName="_dlc_DocIdPersistId" ma:readOnly="true">
<xsd:simpleType>
<xsd:restriction base="dms:Boolean"/>
</xsd:simpleType>
</xsd:element>
<xsd:element name="TaxKeywordTaxHTField" ma:index="12" nillable="true" ma:taxonomy="true" ma:internalName="TaxKeywordTaxHTField" ma:taxonomyFieldName="TaxKeyword" ma:displayName="Enterprise Keywords" ma:fieldId="{23f27201-bee3-471e-b2e7-b64fd8b7ca38}" ma:taxonomyMulti="true" ma:sspId="67e5aac5-24e8-4cc6-b88b-34c9038dba5a" ma:termSetId="00000000-0000-0000-0000-000000000000" ma:anchorId="00000000-0000-0000-0000-000000000000" ma:open="true" ma:isKeyword="true">
<xsd:complexType>
<xsd:sequence>
<xsd:element ref="pc:Terms" minOccurs="0" maxOccurs="1"></xsd:element>
</xsd:sequence>
</xsd:complexType>
</xsd:element>
<xsd:element name="TaxCatchAll" ma:index="13" nillable="true" ma:displayName="Taxonomy Catch All Column" ma:description="" ma:hidden="true" ma:list="{223c8f25-7796-4d23-a994-3186dfdc4403}" ma:internalName="TaxCatchAll" ma:showField="CatchAllData" ma:web="c8aad48f-2fc1-4a35-aa47-093f4fc654e2">
<xsd:complexType>
<xsd:complexContent>
<xsd:extension base="dms:MultiChoiceLookup">
<xsd:sequence>
<xsd:element name="Value" type="dms:Lookup" maxOccurs="unbounded" minOccurs="0" nillable="true"/>
</xsd:sequence>
</xsd:extension>
</xsd:complexContent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NGTagNote" ma:index="14" nillable="true" ma:displayName="Tags and Notes" ma:decimals="2" ma:internalName="_x0024_Resources_x003a_NewsGatorWSS_x002c_Fields_TagNotesName_x003b_">
<xsd:simpleType>
<xsd:restriction base="dms:Unknown"/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NGTagNote xmlns="$ListId:Shared Documents;" xsi:nil="true"/><_dlc_DocId xmlns="c8aad48f-2fc1-4a35-aa47-093f4fc654e2">JXJNVSSH7X25-547-650</_dlc_DocId><TaxCatchAll xmlns="c8aad48f-2fc1-4a35-aa47-093f4fc654e2"/><_dlc_DocIdUrl xmlns="c8aad48f-2fc1-4a35-aa47-093f4fc654e2"><Url>http://myspark.homeoffice.wal-mart.com/teams/AgileCommunity/_layouts/DocIdRedir.aspx?ID=JXJNVSSH7X25-547-650</Url><Description>JXJNVSSH7X25-547-650</Description></_dlc_DocIdUrl><TaxKeywordTaxHTField xmlns="c8aad48f-2fc1-4a35-aa47-093f4fc654e2"><Terms xmlns="http://schemas.microsoft.com/office/infopath/2007/PartnerControls"></Terms></TaxKeywordTaxHTField><AverageRating xmlns="http://schemas.microsoft.com/sharepoint/v3">5</AverageRating><RatingCount xmlns="http://schemas.microsoft.com/sharepoint/v3">1</RatingCount></documentManagement></p:properties>
</file>

<file path=customXml/itemProps1.xml><?xml version="1.0" encoding="utf-8"?>
<ds:datastoreItem xmlns:ds="http://schemas.openxmlformats.org/officeDocument/2006/customXml" ds:itemID="{785252B9-348A-4F09-A1B5-E44461BF2A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8aad48f-2fc1-4a35-aa47-093f4fc654e2"/>
    <ds:schemaRef ds:uri="$ListId:Shared Documents;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9B27CD-4166-47BE-B29E-0B00722E73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09D495-FE9F-48F9-A5AA-F9ABED620E46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A947586E-5A04-490A-BEB9-1AEA46E96439}">
  <ds:schemaRefs>
    <ds:schemaRef ds:uri="http://schemas.microsoft.com/office/2006/metadata/properties"/>
    <ds:schemaRef ds:uri="http://schemas.microsoft.com/sharepoint/v3"/>
    <ds:schemaRef ds:uri="http://purl.org/dc/terms/"/>
    <ds:schemaRef ds:uri="c8aad48f-2fc1-4a35-aa47-093f4fc654e2"/>
    <ds:schemaRef ds:uri="http://schemas.microsoft.com/office/2006/documentManagement/types"/>
    <ds:schemaRef ds:uri="http://schemas.microsoft.com/office/infopath/2007/PartnerControls"/>
    <ds:schemaRef ds:uri="$ListId:Shared Documents;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40935</TotalTime>
  <Pages>0</Pages>
  <Words>493</Words>
  <Characters>0</Characters>
  <Application>Microsoft Office PowerPoint</Application>
  <PresentationFormat>On-screen Show (4:3)</PresentationFormat>
  <Lines>0</Lines>
  <Paragraphs>147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MS PGothic</vt:lpstr>
      <vt:lpstr>MS PGothic</vt:lpstr>
      <vt:lpstr>Arial</vt:lpstr>
      <vt:lpstr>Calibri</vt:lpstr>
      <vt:lpstr>Calibri Bold</vt:lpstr>
      <vt:lpstr>Gill Sans</vt:lpstr>
      <vt:lpstr>Lucida Grande</vt:lpstr>
      <vt:lpstr>Times</vt:lpstr>
      <vt:lpstr>Wingdings</vt:lpstr>
      <vt:lpstr>ヒラギノ角ゴ ProN W3</vt:lpstr>
      <vt:lpstr>ヒラギノ角ゴ ProN W6</vt:lpstr>
      <vt:lpstr>Default - Blank</vt:lpstr>
      <vt:lpstr>Default - Title and Content</vt:lpstr>
      <vt:lpstr>1_wmt_pc</vt:lpstr>
      <vt:lpstr>wmt_pc</vt:lpstr>
      <vt:lpstr>PowerPoint Presentation</vt:lpstr>
      <vt:lpstr>InfoSec Agile Overview</vt:lpstr>
      <vt:lpstr>Rewind.. (# of Agile Teams) </vt:lpstr>
      <vt:lpstr>Security Maven Meeting / Offshoot Agile Steering Group</vt:lpstr>
      <vt:lpstr>Security MAVEN Role</vt:lpstr>
      <vt:lpstr>Definition for Agile at Walmart   </vt:lpstr>
      <vt:lpstr>Definition for Agile at Walmart   </vt:lpstr>
      <vt:lpstr>PowerPoint Presentation</vt:lpstr>
      <vt:lpstr>Visibility – Services &amp; Metrics</vt:lpstr>
      <vt:lpstr>Reporting &amp; Analytics + Engagement</vt:lpstr>
      <vt:lpstr>Global Meet ups ..How we integrate with Broader Community</vt:lpstr>
      <vt:lpstr> Challenges &amp; Solutions </vt:lpstr>
      <vt:lpstr>PowerPoint Presentation</vt:lpstr>
      <vt:lpstr>Agile is now our DAY job...it’s now our Culture! InfoSec now is on everyone’s minds</vt:lpstr>
      <vt:lpstr>Where do I need help?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Journey 2013 review</dc:title>
  <dc:creator>Hitesh Sachan</dc:creator>
  <cp:keywords/>
  <cp:lastModifiedBy>Kamal Manglani</cp:lastModifiedBy>
  <cp:revision>610</cp:revision>
  <cp:lastPrinted>2013-08-08T19:46:33Z</cp:lastPrinted>
  <dcterms:modified xsi:type="dcterms:W3CDTF">2014-10-22T23:03:04Z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/>
  </property>
  <property fmtid="{D5CDD505-2E9C-101B-9397-08002B2CF9AE}" pid="3" name="NXPowerLiteLastOptimized">
    <vt:lpwstr>121106</vt:lpwstr>
  </property>
  <property fmtid="{D5CDD505-2E9C-101B-9397-08002B2CF9AE}" pid="4" name="Owner">
    <vt:lpwstr>jennifer bakken</vt:lpwstr>
  </property>
  <property fmtid="{D5CDD505-2E9C-101B-9397-08002B2CF9AE}" pid="5" name="NXPowerLiteVersion">
    <vt:lpwstr>D4.1.1</vt:lpwstr>
  </property>
  <property fmtid="{D5CDD505-2E9C-101B-9397-08002B2CF9AE}" pid="6" name="_NewReviewCycle">
    <vt:lpwstr/>
  </property>
  <property fmtid="{D5CDD505-2E9C-101B-9397-08002B2CF9AE}" pid="7" name="ContentTypeId">
    <vt:lpwstr>0x01010075390604A9722840AC2C838BE35B1594</vt:lpwstr>
  </property>
  <property fmtid="{D5CDD505-2E9C-101B-9397-08002B2CF9AE}" pid="8" name="Status">
    <vt:lpwstr>Final</vt:lpwstr>
  </property>
  <property fmtid="{D5CDD505-2E9C-101B-9397-08002B2CF9AE}" pid="9" name="SPSDescription">
    <vt:lpwstr>ppt. template with new logo update_x000d_
7.21.08</vt:lpwstr>
  </property>
  <property fmtid="{D5CDD505-2E9C-101B-9397-08002B2CF9AE}" pid="10" name="_dlc_DocIdItemGuid">
    <vt:lpwstr>88aed961-b807-4873-b4ce-eee7c2afdfb6</vt:lpwstr>
  </property>
  <property fmtid="{D5CDD505-2E9C-101B-9397-08002B2CF9AE}" pid="11" name="_AdHocReviewCycleID">
    <vt:i4>-1526144780</vt:i4>
  </property>
  <property fmtid="{D5CDD505-2E9C-101B-9397-08002B2CF9AE}" pid="12" name="_EmailSubject">
    <vt:lpwstr>Walmart Presentation Latest </vt:lpwstr>
  </property>
  <property fmtid="{D5CDD505-2E9C-101B-9397-08002B2CF9AE}" pid="13" name="_AuthorEmail">
    <vt:lpwstr>KManglani@walmartlabs.com</vt:lpwstr>
  </property>
  <property fmtid="{D5CDD505-2E9C-101B-9397-08002B2CF9AE}" pid="14" name="_AuthorEmailDisplayName">
    <vt:lpwstr>Kamal Manglani</vt:lpwstr>
  </property>
  <property fmtid="{D5CDD505-2E9C-101B-9397-08002B2CF9AE}" pid="15" name="_PreviousAdHocReviewCycleID">
    <vt:i4>-70368704</vt:i4>
  </property>
</Properties>
</file>