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  <p:sldMasterId id="2147483717" r:id="rId3"/>
  </p:sldMasterIdLst>
  <p:notesMasterIdLst>
    <p:notesMasterId r:id="rId22"/>
  </p:notesMasterIdLst>
  <p:handoutMasterIdLst>
    <p:handoutMasterId r:id="rId23"/>
  </p:handoutMasterIdLst>
  <p:sldIdLst>
    <p:sldId id="724" r:id="rId4"/>
    <p:sldId id="1262" r:id="rId5"/>
    <p:sldId id="1269" r:id="rId6"/>
    <p:sldId id="1270" r:id="rId7"/>
    <p:sldId id="1271" r:id="rId8"/>
    <p:sldId id="1298" r:id="rId9"/>
    <p:sldId id="1276" r:id="rId10"/>
    <p:sldId id="1283" r:id="rId11"/>
    <p:sldId id="1285" r:id="rId12"/>
    <p:sldId id="1284" r:id="rId13"/>
    <p:sldId id="1288" r:id="rId14"/>
    <p:sldId id="1301" r:id="rId15"/>
    <p:sldId id="1300" r:id="rId16"/>
    <p:sldId id="1303" r:id="rId17"/>
    <p:sldId id="1293" r:id="rId18"/>
    <p:sldId id="1290" r:id="rId19"/>
    <p:sldId id="1302" r:id="rId20"/>
    <p:sldId id="1292" r:id="rId21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A91E"/>
    <a:srgbClr val="000000"/>
    <a:srgbClr val="01A1E7"/>
    <a:srgbClr val="F3F3FF"/>
    <a:srgbClr val="DEDEDE"/>
    <a:srgbClr val="666666"/>
    <a:srgbClr val="48484A"/>
    <a:srgbClr val="333333"/>
    <a:srgbClr val="1BC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3" autoAdjust="0"/>
    <p:restoredTop sz="86809" autoAdjust="0"/>
  </p:normalViewPr>
  <p:slideViewPr>
    <p:cSldViewPr snapToGrid="0" snapToObjects="1" showGuides="1">
      <p:cViewPr varScale="1">
        <p:scale>
          <a:sx n="132" d="100"/>
          <a:sy n="132" d="100"/>
        </p:scale>
        <p:origin x="-1168" y="-112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15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Objects="1" showGuides="1">
      <p:cViewPr>
        <p:scale>
          <a:sx n="170" d="100"/>
          <a:sy n="170" d="100"/>
        </p:scale>
        <p:origin x="-80" y="2704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4920;%20&#22312;%20Corporate%20presentation(for%20global%20media)_%20EN2013H1%20(&#21482;&#35835;)%20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z42303\Desktop\&#20449;&#24687;&#25151;\&#36130;&#2525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E6E02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D9803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Sheet1!$A$2:$A$4</c:f>
              <c:strCache>
                <c:ptCount val="3"/>
                <c:pt idx="0">
                  <c:v>消费者</c:v>
                </c:pt>
                <c:pt idx="1">
                  <c:v>企业网</c:v>
                </c:pt>
                <c:pt idx="2">
                  <c:v>运营商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0.730000000000001</c:v>
                </c:pt>
                <c:pt idx="1">
                  <c:v>0.05</c:v>
                </c:pt>
                <c:pt idx="2">
                  <c:v>0.22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'[工作表 在 Corporate presentation(for global media)_ EN2013H1 (只读) 2]Sheet1'!$B$1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FF9B09"/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A6E02"/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D9803"/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rgbClr val="FFC000"/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'[工作表 在 Corporate presentation(for global media)_ EN2013H1 (只读) 2]Sheet1'!$A$2:$A$5</c:f>
              <c:strCache>
                <c:ptCount val="4"/>
                <c:pt idx="0">
                  <c:v>China</c:v>
                </c:pt>
                <c:pt idx="1">
                  <c:v>EMEA</c:v>
                </c:pt>
                <c:pt idx="2">
                  <c:v>Asia Pacific</c:v>
                </c:pt>
                <c:pt idx="3">
                  <c:v>US</c:v>
                </c:pt>
              </c:strCache>
            </c:strRef>
          </c:cat>
          <c:val>
            <c:numRef>
              <c:f>'[工作表 在 Corporate presentation(for global media)_ EN2013H1 (只读) 2]Sheet1'!$B$2:$B$5</c:f>
              <c:numCache>
                <c:formatCode>General</c:formatCode>
                <c:ptCount val="4"/>
                <c:pt idx="0">
                  <c:v>73579.0</c:v>
                </c:pt>
                <c:pt idx="1">
                  <c:v>77414.0</c:v>
                </c:pt>
                <c:pt idx="2">
                  <c:v>37359.0</c:v>
                </c:pt>
                <c:pt idx="3">
                  <c:v>31846.0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8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Sheet4!$A$55</c:f>
              <c:strCache>
                <c:ptCount val="1"/>
                <c:pt idx="0">
                  <c:v>销售收入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ysClr val="windowText" lastClr="000000">
                  <a:lumMod val="50000"/>
                  <a:lumOff val="50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2"/>
            <c:invertIfNegative val="0"/>
            <c:bubble3D val="0"/>
            <c:spPr>
              <a:gradFill>
                <a:gsLst>
                  <a:gs pos="47500">
                    <a:srgbClr val="FF0000"/>
                  </a:gs>
                  <a:gs pos="0">
                    <a:srgbClr val="C00000"/>
                  </a:gs>
                  <a:gs pos="100000">
                    <a:srgbClr val="FFC000"/>
                  </a:gs>
                </a:gsLst>
                <a:lin ang="16200000" scaled="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1.5Bn</a:t>
                    </a:r>
                    <a:endParaRPr lang="en-US" alt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2Bn</a:t>
                    </a:r>
                    <a:endParaRPr lang="en-US" alt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2.7Bn</a:t>
                    </a:r>
                    <a:endParaRPr lang="en-US" alt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3.8Bn</a:t>
                    </a:r>
                    <a:endParaRPr lang="en-US" alt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4.8Bn</a:t>
                    </a:r>
                    <a:endParaRPr lang="en-US" alt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Sheet4!$B$54:$N$54</c:f>
              <c:numCache>
                <c:formatCode>General</c:formatCode>
                <c:ptCount val="13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</c:numCache>
            </c:numRef>
          </c:cat>
          <c:val>
            <c:numRef>
              <c:f>Sheet4!$B$55:$N$55</c:f>
              <c:numCache>
                <c:formatCode>0</c:formatCode>
                <c:ptCount val="13"/>
                <c:pt idx="0">
                  <c:v>12.2956572432233</c:v>
                </c:pt>
                <c:pt idx="1">
                  <c:v>23.70109272689161</c:v>
                </c:pt>
                <c:pt idx="2">
                  <c:v>27.09652651168487</c:v>
                </c:pt>
                <c:pt idx="3">
                  <c:v>31.73304046297321</c:v>
                </c:pt>
                <c:pt idx="4">
                  <c:v>31.43214494688508</c:v>
                </c:pt>
                <c:pt idx="5">
                  <c:v>38.66384262691438</c:v>
                </c:pt>
                <c:pt idx="6">
                  <c:v>67.53</c:v>
                </c:pt>
                <c:pt idx="7">
                  <c:v>88.16448</c:v>
                </c:pt>
                <c:pt idx="8">
                  <c:v>104.69</c:v>
                </c:pt>
                <c:pt idx="9">
                  <c:v>133.4</c:v>
                </c:pt>
                <c:pt idx="10">
                  <c:v>176.53</c:v>
                </c:pt>
                <c:pt idx="11">
                  <c:v>236.96</c:v>
                </c:pt>
                <c:pt idx="12">
                  <c:v>286.6500000000002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6640808"/>
        <c:axId val="2118667512"/>
      </c:barChart>
      <c:catAx>
        <c:axId val="2066640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118667512"/>
        <c:crosses val="autoZero"/>
        <c:auto val="1"/>
        <c:lblAlgn val="ctr"/>
        <c:lblOffset val="100"/>
        <c:noMultiLvlLbl val="0"/>
      </c:catAx>
      <c:valAx>
        <c:axId val="2118667512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one"/>
        <c:crossAx val="206664080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0.31688</cdr:x>
      <cdr:y>0.1808</cdr:y>
    </cdr:from>
    <cdr:to>
      <cdr:x>0.53799</cdr:x>
      <cdr:y>0.48943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10481" y="53569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  <cdr:relSizeAnchor xmlns:cdr="http://schemas.openxmlformats.org/drawingml/2006/chartDrawing">
    <cdr:from>
      <cdr:x>0.19379</cdr:x>
      <cdr:y>0.21998</cdr:y>
    </cdr:from>
    <cdr:to>
      <cdr:x>0.4149</cdr:x>
      <cdr:y>0.43382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26161" y="734143"/>
          <a:ext cx="600337" cy="7136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altLang="zh-CN" sz="1800" b="1" dirty="0" smtClean="0">
              <a:solidFill>
                <a:srgbClr val="FFFFFF"/>
              </a:solidFill>
            </a:rPr>
            <a:t>22%</a:t>
          </a:r>
        </a:p>
        <a:p xmlns:a="http://schemas.openxmlformats.org/drawingml/2006/main">
          <a:pPr algn="ctr"/>
          <a:r>
            <a:rPr lang="en-US" altLang="zh-CN" sz="1400" b="1" dirty="0" smtClean="0"/>
            <a:t>Consumer</a:t>
          </a:r>
          <a:endParaRPr lang="en-GB" altLang="zh-CN" sz="1400" b="1" dirty="0" smtClean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gray">
          <a:xfrm>
            <a:off x="4736503" y="0"/>
            <a:ext cx="469508" cy="428799"/>
          </a:xfrm>
          <a:prstGeom prst="rect">
            <a:avLst/>
          </a:prstGeom>
          <a:solidFill>
            <a:srgbClr val="01A1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1" y="10930"/>
            <a:ext cx="2723083" cy="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204787"/>
            <a:ext cx="3286544" cy="5486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</a:t>
            </a:r>
          </a:p>
          <a:p>
            <a:pPr lvl="6"/>
            <a:r>
              <a:rPr lang="de-DE" dirty="0" smtClean="0"/>
              <a:t>Siebte</a:t>
            </a:r>
          </a:p>
          <a:p>
            <a:pPr lvl="7"/>
            <a:r>
              <a:rPr lang="de-DE" dirty="0" smtClean="0"/>
              <a:t>Achte</a:t>
            </a:r>
          </a:p>
          <a:p>
            <a:pPr lvl="8"/>
            <a:r>
              <a:rPr lang="de-DE" dirty="0" smtClean="0"/>
              <a:t>Neunte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13810" y="204787"/>
            <a:ext cx="5824246" cy="327670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cxnSp>
        <p:nvCxnSpPr>
          <p:cNvPr id="45" name="Gerade Verbindung 14"/>
          <p:cNvCxnSpPr/>
          <p:nvPr/>
        </p:nvCxnSpPr>
        <p:spPr bwMode="gray">
          <a:xfrm>
            <a:off x="475456" y="5194305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15"/>
          <p:cNvCxnSpPr/>
          <p:nvPr/>
        </p:nvCxnSpPr>
        <p:spPr bwMode="gray">
          <a:xfrm>
            <a:off x="475456" y="4849822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4"/>
          <p:cNvCxnSpPr/>
          <p:nvPr/>
        </p:nvCxnSpPr>
        <p:spPr bwMode="gray">
          <a:xfrm>
            <a:off x="475456" y="4505340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15"/>
          <p:cNvCxnSpPr/>
          <p:nvPr/>
        </p:nvCxnSpPr>
        <p:spPr bwMode="gray">
          <a:xfrm>
            <a:off x="475456" y="4160857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© Electric Cloud  |  </a:t>
            </a:r>
            <a:r>
              <a:rPr lang="en-US" dirty="0" err="1" smtClean="0"/>
              <a:t>www.electri-ccloud.com</a:t>
            </a:r>
            <a:endParaRPr lang="de-DE" dirty="0"/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/>
          </p:nvPr>
        </p:nvSpPr>
        <p:spPr>
          <a:xfrm>
            <a:off x="61913" y="1119188"/>
            <a:ext cx="6169025" cy="3470275"/>
          </a:xfrm>
        </p:spPr>
      </p:sp>
      <p:sp>
        <p:nvSpPr>
          <p:cNvPr id="9" name="Notizenplatzhalter 8"/>
          <p:cNvSpPr>
            <a:spLocks noGrp="1"/>
          </p:cNvSpPr>
          <p:nvPr>
            <p:ph type="body" idx="1"/>
          </p:nvPr>
        </p:nvSpPr>
        <p:spPr>
          <a:xfrm>
            <a:off x="6265863" y="849313"/>
            <a:ext cx="3286544" cy="468947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indent="-174625" algn="l" defTabSz="828509"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800" dirty="0" smtClean="0">
                <a:solidFill>
                  <a:prstClr val="white"/>
                </a:solidFill>
                <a:ea typeface="华文细黑" pitchFamily="2" charset="-122"/>
              </a:rPr>
              <a:t>A  global  company  providing information and communications technology (ICT) solutions.</a:t>
            </a:r>
          </a:p>
          <a:p>
            <a:pPr marL="174625" indent="-174625" algn="l" defTabSz="828509"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800" dirty="0" smtClean="0">
                <a:solidFill>
                  <a:prstClr val="white"/>
                </a:solidFill>
                <a:ea typeface="华文细黑" pitchFamily="2" charset="-122"/>
              </a:rPr>
              <a:t>Products and solutions have been deployed in 140+ countries, serving 1/3 of the world’s population.</a:t>
            </a:r>
          </a:p>
          <a:p>
            <a:pPr marL="174625" indent="-174625" algn="l" defTabSz="828509"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800" dirty="0" smtClean="0">
                <a:solidFill>
                  <a:prstClr val="white"/>
                </a:solidFill>
                <a:ea typeface="华文细黑" pitchFamily="2" charset="-122"/>
              </a:rPr>
              <a:t>A privately-owned company founded in 1987, Shenzhen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8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“private cloud” resource for build and test and deploy</a:t>
            </a:r>
          </a:p>
          <a:p>
            <a:endParaRPr lang="en-US" dirty="0" smtClean="0"/>
          </a:p>
          <a:p>
            <a:r>
              <a:rPr lang="en-US" dirty="0" smtClean="0"/>
              <a:t>Multiple platforms from same virtualized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70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Ting evaluated a bunch of tools</a:t>
            </a:r>
          </a:p>
          <a:p>
            <a:pPr lvl="1"/>
            <a:r>
              <a:rPr lang="en-US" dirty="0" smtClean="0"/>
              <a:t>Leaning towards open source to the extent possible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69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PROBLEM:</a:t>
            </a:r>
            <a:r>
              <a:rPr lang="en-US" dirty="0" smtClean="0"/>
              <a:t> Couldn’t find OSS solution that fit the automation/orchestration need…</a:t>
            </a:r>
          </a:p>
          <a:p>
            <a:pPr lvl="1"/>
            <a:r>
              <a:rPr lang="en-US" dirty="0" smtClean="0"/>
              <a:t>Electric Cloud is the ONLY commercial software in their CD orchestration stack everything else is OSS</a:t>
            </a:r>
          </a:p>
          <a:p>
            <a:pPr lvl="0"/>
            <a:r>
              <a:rPr lang="en-US" sz="2400" dirty="0" smtClean="0"/>
              <a:t>Build up some common development and testing use cases</a:t>
            </a:r>
          </a:p>
          <a:p>
            <a:pPr lvl="1"/>
            <a:r>
              <a:rPr lang="en-US" dirty="0" smtClean="0"/>
              <a:t>Realized they needed a better way to </a:t>
            </a:r>
          </a:p>
          <a:p>
            <a:pPr lvl="0"/>
            <a:r>
              <a:rPr lang="en-US" sz="2400" dirty="0" smtClean="0"/>
              <a:t>Proved the concept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68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think 6</a:t>
            </a:r>
            <a:r>
              <a:rPr lang="en-US" baseline="0" dirty="0" smtClean="0"/>
              <a:t> months is very fast at all…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78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“private cloud” resource for build and test and deploy</a:t>
            </a:r>
          </a:p>
          <a:p>
            <a:endParaRPr lang="en-US" dirty="0" smtClean="0"/>
          </a:p>
          <a:p>
            <a:r>
              <a:rPr lang="en-US" dirty="0" smtClean="0"/>
              <a:t>Multiple platforms from same virtualized environment</a:t>
            </a:r>
          </a:p>
          <a:p>
            <a:endParaRPr lang="en-US" dirty="0" smtClean="0"/>
          </a:p>
          <a:p>
            <a:r>
              <a:rPr lang="en-US" dirty="0" smtClean="0"/>
              <a:t>What does “adoption” look like per team?</a:t>
            </a:r>
          </a:p>
          <a:p>
            <a:endParaRPr lang="en-US" dirty="0" smtClean="0"/>
          </a:p>
          <a:p>
            <a:r>
              <a:rPr lang="en-US" dirty="0" smtClean="0"/>
              <a:t>Combined solution: ElectricCommander, Rally, JIRA and many internal tools</a:t>
            </a:r>
          </a:p>
          <a:p>
            <a:endParaRPr lang="en-US" dirty="0" smtClean="0"/>
          </a:p>
          <a:p>
            <a:r>
              <a:rPr lang="en-US" dirty="0" smtClean="0"/>
              <a:t>1st product </a:t>
            </a:r>
            <a:r>
              <a:rPr lang="en-US" dirty="0" err="1" smtClean="0"/>
              <a:t>onboarded</a:t>
            </a:r>
            <a:r>
              <a:rPr lang="en-US" dirty="0" smtClean="0"/>
              <a:t> in March</a:t>
            </a:r>
          </a:p>
          <a:p>
            <a:endParaRPr lang="en-US" dirty="0" smtClean="0"/>
          </a:p>
          <a:p>
            <a:r>
              <a:rPr lang="en-US" dirty="0" smtClean="0"/>
              <a:t>10 products deployed, 2 in-progress</a:t>
            </a:r>
          </a:p>
          <a:p>
            <a:endParaRPr lang="en-US" dirty="0" smtClean="0"/>
          </a:p>
          <a:p>
            <a:r>
              <a:rPr lang="en-US" dirty="0" smtClean="0"/>
              <a:t>2014 goal: 20 products</a:t>
            </a:r>
          </a:p>
          <a:p>
            <a:endParaRPr lang="en-US" dirty="0" smtClean="0"/>
          </a:p>
          <a:p>
            <a:r>
              <a:rPr lang="en-US" dirty="0" smtClean="0"/>
              <a:t>2015 goal: 40 products</a:t>
            </a:r>
          </a:p>
          <a:p>
            <a:endParaRPr lang="en-US" dirty="0" smtClean="0"/>
          </a:p>
          <a:p>
            <a:r>
              <a:rPr lang="en-US" dirty="0" smtClean="0"/>
              <a:t>Overall goal: all products</a:t>
            </a:r>
          </a:p>
          <a:p>
            <a:endParaRPr lang="en-US" dirty="0" smtClean="0"/>
          </a:p>
          <a:p>
            <a:r>
              <a:rPr lang="en-US" dirty="0" smtClean="0"/>
              <a:t>100-1000 engineers/product</a:t>
            </a:r>
          </a:p>
          <a:p>
            <a:endParaRPr lang="en-US" dirty="0" smtClean="0"/>
          </a:p>
          <a:p>
            <a:r>
              <a:rPr lang="en-US" dirty="0" smtClean="0"/>
              <a:t>&gt;300-500 pipelines/product/day</a:t>
            </a:r>
          </a:p>
          <a:p>
            <a:endParaRPr lang="en-US" dirty="0" smtClean="0"/>
          </a:p>
          <a:p>
            <a:r>
              <a:rPr lang="en-US" dirty="0" smtClean="0"/>
              <a:t>10-100 agents per product</a:t>
            </a:r>
          </a:p>
          <a:p>
            <a:endParaRPr lang="en-US" dirty="0" smtClean="0"/>
          </a:p>
          <a:p>
            <a:r>
              <a:rPr lang="en-US" dirty="0" smtClean="0"/>
              <a:t>What are the benefits?</a:t>
            </a:r>
          </a:p>
          <a:p>
            <a:endParaRPr lang="en-US" dirty="0" smtClean="0"/>
          </a:p>
          <a:p>
            <a:r>
              <a:rPr lang="en-US" dirty="0" smtClean="0"/>
              <a:t>Compressed cycle times</a:t>
            </a:r>
          </a:p>
          <a:p>
            <a:endParaRPr lang="en-US" dirty="0" smtClean="0"/>
          </a:p>
          <a:p>
            <a:r>
              <a:rPr lang="en-US" dirty="0" smtClean="0"/>
              <a:t>More frequent product releases</a:t>
            </a:r>
          </a:p>
          <a:p>
            <a:endParaRPr lang="en-US" dirty="0" smtClean="0"/>
          </a:p>
          <a:p>
            <a:r>
              <a:rPr lang="en-US" dirty="0" smtClean="0"/>
              <a:t>Quality is better – more cycles, more testing</a:t>
            </a:r>
          </a:p>
          <a:p>
            <a:endParaRPr lang="en-US" dirty="0" smtClean="0"/>
          </a:p>
          <a:p>
            <a:r>
              <a:rPr lang="en-US" dirty="0" smtClean="0"/>
              <a:t>Quality feedback time shorter</a:t>
            </a:r>
          </a:p>
          <a:p>
            <a:endParaRPr lang="en-US" dirty="0" smtClean="0"/>
          </a:p>
          <a:p>
            <a:r>
              <a:rPr lang="en-US" dirty="0" smtClean="0"/>
              <a:t>More visibility – manager can see all his programs over time, where there are problems (Red), prevent problems before they happen</a:t>
            </a:r>
          </a:p>
          <a:p>
            <a:endParaRPr lang="en-US" dirty="0" smtClean="0"/>
          </a:p>
          <a:p>
            <a:r>
              <a:rPr lang="en-US" dirty="0" smtClean="0"/>
              <a:t>Find problems before the customer does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704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“adoption” look like per team?</a:t>
            </a:r>
          </a:p>
          <a:p>
            <a:endParaRPr lang="en-US" dirty="0" smtClean="0"/>
          </a:p>
          <a:p>
            <a:r>
              <a:rPr lang="en-US" dirty="0" smtClean="0"/>
              <a:t>Combined solution: ElectricCommander, Rally, JIRA and many internal tools</a:t>
            </a:r>
          </a:p>
          <a:p>
            <a:endParaRPr lang="en-US" dirty="0" smtClean="0"/>
          </a:p>
          <a:p>
            <a:r>
              <a:rPr lang="en-US" dirty="0" smtClean="0"/>
              <a:t>1st product </a:t>
            </a:r>
            <a:r>
              <a:rPr lang="en-US" dirty="0" err="1" smtClean="0"/>
              <a:t>onboarded</a:t>
            </a:r>
            <a:r>
              <a:rPr lang="en-US" dirty="0" smtClean="0"/>
              <a:t> in March</a:t>
            </a:r>
          </a:p>
          <a:p>
            <a:endParaRPr lang="en-US" dirty="0" smtClean="0"/>
          </a:p>
          <a:p>
            <a:r>
              <a:rPr lang="en-US" dirty="0" smtClean="0"/>
              <a:t>10 products deployed, 2 in-progress</a:t>
            </a:r>
          </a:p>
          <a:p>
            <a:endParaRPr lang="en-US" dirty="0" smtClean="0"/>
          </a:p>
          <a:p>
            <a:r>
              <a:rPr lang="en-US" dirty="0" smtClean="0"/>
              <a:t>2014 goal: 20 products</a:t>
            </a:r>
          </a:p>
          <a:p>
            <a:endParaRPr lang="en-US" dirty="0" smtClean="0"/>
          </a:p>
          <a:p>
            <a:r>
              <a:rPr lang="en-US" dirty="0" smtClean="0"/>
              <a:t>2015 goal: 40 products</a:t>
            </a:r>
          </a:p>
          <a:p>
            <a:endParaRPr lang="en-US" dirty="0" smtClean="0"/>
          </a:p>
          <a:p>
            <a:r>
              <a:rPr lang="en-US" dirty="0" smtClean="0"/>
              <a:t>Overall goal: all products</a:t>
            </a:r>
          </a:p>
          <a:p>
            <a:endParaRPr lang="en-US" dirty="0" smtClean="0"/>
          </a:p>
          <a:p>
            <a:r>
              <a:rPr lang="en-US" dirty="0" smtClean="0"/>
              <a:t>100-1000 engineers/product</a:t>
            </a:r>
          </a:p>
          <a:p>
            <a:endParaRPr lang="en-US" dirty="0" smtClean="0"/>
          </a:p>
          <a:p>
            <a:r>
              <a:rPr lang="en-US" dirty="0" smtClean="0"/>
              <a:t>&gt;300-500 pipelines/product/day</a:t>
            </a:r>
          </a:p>
          <a:p>
            <a:endParaRPr lang="en-US" dirty="0" smtClean="0"/>
          </a:p>
          <a:p>
            <a:r>
              <a:rPr lang="en-US" dirty="0" smtClean="0"/>
              <a:t>10-100 agents per product</a:t>
            </a:r>
          </a:p>
          <a:p>
            <a:endParaRPr lang="en-US" dirty="0" smtClean="0"/>
          </a:p>
          <a:p>
            <a:r>
              <a:rPr lang="en-US" dirty="0" smtClean="0"/>
              <a:t>What are the benefits?</a:t>
            </a:r>
          </a:p>
          <a:p>
            <a:endParaRPr lang="en-US" dirty="0" smtClean="0"/>
          </a:p>
          <a:p>
            <a:r>
              <a:rPr lang="en-US" dirty="0" smtClean="0"/>
              <a:t>Compressed cycle times</a:t>
            </a:r>
          </a:p>
          <a:p>
            <a:endParaRPr lang="en-US" dirty="0" smtClean="0"/>
          </a:p>
          <a:p>
            <a:r>
              <a:rPr lang="en-US" dirty="0" smtClean="0"/>
              <a:t>More frequent product releases</a:t>
            </a:r>
          </a:p>
          <a:p>
            <a:endParaRPr lang="en-US" dirty="0" smtClean="0"/>
          </a:p>
          <a:p>
            <a:r>
              <a:rPr lang="en-US" dirty="0" smtClean="0"/>
              <a:t>Quality is better – more cycles, more testing</a:t>
            </a:r>
          </a:p>
          <a:p>
            <a:endParaRPr lang="en-US" dirty="0" smtClean="0"/>
          </a:p>
          <a:p>
            <a:r>
              <a:rPr lang="en-US" dirty="0" smtClean="0"/>
              <a:t>Quality feedback time shorter</a:t>
            </a:r>
          </a:p>
          <a:p>
            <a:endParaRPr lang="en-US" dirty="0" smtClean="0"/>
          </a:p>
          <a:p>
            <a:r>
              <a:rPr lang="en-US" dirty="0" smtClean="0"/>
              <a:t>More visibility – manager can see all his programs over time, where there are problems (Red), prevent problems before they happen</a:t>
            </a:r>
          </a:p>
          <a:p>
            <a:endParaRPr lang="en-US" dirty="0" smtClean="0"/>
          </a:p>
          <a:p>
            <a:r>
              <a:rPr lang="en-US" dirty="0" smtClean="0"/>
              <a:t>Find problems before the customer does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93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teams</a:t>
            </a:r>
            <a:r>
              <a:rPr lang="en-US" baseline="0" dirty="0" smtClean="0"/>
              <a:t> waiting for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97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" y="28928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 smtClean="0">
                <a:solidFill>
                  <a:schemeClr val="accent1"/>
                </a:solidFill>
              </a:rPr>
              <a:t>Thank</a:t>
            </a:r>
            <a:r>
              <a:rPr lang="de-DE" sz="2800" dirty="0" smtClean="0">
                <a:solidFill>
                  <a:schemeClr val="accent1"/>
                </a:solidFill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</a:rPr>
              <a:t>you</a:t>
            </a:r>
            <a:r>
              <a:rPr lang="de-DE" sz="2800" dirty="0" smtClean="0">
                <a:solidFill>
                  <a:schemeClr val="accent1"/>
                </a:solidFill>
              </a:rPr>
              <a:t>!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solidFill>
                  <a:schemeClr val="accent1"/>
                </a:solidFill>
              </a:rPr>
              <a:t>Q&amp;A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" y="28928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6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63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50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4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7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6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7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10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343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886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977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061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198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184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048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52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699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0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1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rgbClr val="01A1E7"/>
              </a:solidFill>
              <a:latin typeface="Trebuchet MS"/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01A1E7"/>
                </a:solidFill>
                <a:latin typeface="Trebuchet MS"/>
              </a:rPr>
              <a:t>Thank</a:t>
            </a:r>
            <a:r>
              <a:rPr lang="de-DE" sz="2800" dirty="0" smtClean="0">
                <a:solidFill>
                  <a:srgbClr val="01A1E7"/>
                </a:solidFill>
                <a:latin typeface="Trebuchet MS"/>
              </a:rPr>
              <a:t> </a:t>
            </a:r>
            <a:r>
              <a:rPr lang="de-DE" sz="2800" dirty="0" err="1" smtClean="0">
                <a:solidFill>
                  <a:srgbClr val="01A1E7"/>
                </a:solidFill>
                <a:latin typeface="Trebuchet MS"/>
              </a:rPr>
              <a:t>you</a:t>
            </a:r>
            <a:r>
              <a:rPr lang="de-DE" sz="2800" dirty="0" smtClean="0">
                <a:solidFill>
                  <a:srgbClr val="01A1E7"/>
                </a:solidFill>
                <a:latin typeface="Trebuchet MS"/>
              </a:rPr>
              <a:t>!</a:t>
            </a:r>
            <a:endParaRPr lang="de-DE" sz="2800" dirty="0">
              <a:solidFill>
                <a:srgbClr val="01A1E7"/>
              </a:solidFill>
              <a:latin typeface="Trebuchet MS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  <a:latin typeface="Trebuchet MS"/>
              </a:rPr>
              <a:t>© Electric Cloud  |  </a:t>
            </a:r>
            <a:r>
              <a:rPr lang="en-US" dirty="0" err="1" smtClean="0">
                <a:solidFill>
                  <a:srgbClr val="505050"/>
                </a:solidFill>
                <a:latin typeface="Trebuchet MS"/>
              </a:rPr>
              <a:t>www.electriccloud.com</a:t>
            </a:r>
            <a:endParaRPr lang="de-DE" dirty="0">
              <a:solidFill>
                <a:srgbClr val="505050"/>
              </a:solidFill>
              <a:latin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dirty="0" err="1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blog</a:t>
            </a:r>
            <a:r>
              <a:rPr lang="de-DE" sz="600" dirty="0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: </a:t>
            </a:r>
            <a:r>
              <a:rPr lang="de-DE" sz="600" b="1" dirty="0" err="1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electric-cloud.com</a:t>
            </a:r>
            <a:r>
              <a:rPr lang="de-DE" sz="600" b="1" dirty="0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/</a:t>
            </a:r>
            <a:r>
              <a:rPr lang="de-DE" sz="600" b="1" dirty="0" err="1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blog</a:t>
            </a:r>
            <a:endParaRPr lang="de-DE" sz="600" b="1" dirty="0" smtClean="0">
              <a:solidFill>
                <a:srgbClr val="111111">
                  <a:lumMod val="75000"/>
                  <a:lumOff val="25000"/>
                </a:srgbClr>
              </a:solidFill>
              <a:latin typeface="Trebuchet MS"/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dirty="0" err="1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twitter</a:t>
            </a:r>
            <a:r>
              <a:rPr lang="de-DE" sz="600" dirty="0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: </a:t>
            </a:r>
            <a:r>
              <a:rPr lang="de-DE" sz="600" b="1" dirty="0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@electriccloud</a:t>
            </a:r>
            <a:endParaRPr lang="de-DE" sz="600" b="1" dirty="0">
              <a:solidFill>
                <a:srgbClr val="111111">
                  <a:lumMod val="75000"/>
                  <a:lumOff val="25000"/>
                </a:srgb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2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rgbClr val="01A1E7"/>
              </a:solidFill>
              <a:latin typeface="Trebuchet MS"/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>
                <a:solidFill>
                  <a:srgbClr val="01A1E7"/>
                </a:solidFill>
                <a:latin typeface="Trebuchet MS"/>
              </a:rPr>
              <a:t>Q&amp;A</a:t>
            </a:r>
            <a:endParaRPr lang="de-DE" sz="2800" dirty="0">
              <a:solidFill>
                <a:srgbClr val="01A1E7"/>
              </a:solidFill>
              <a:latin typeface="Trebuchet MS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dirty="0" err="1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blog</a:t>
            </a:r>
            <a:r>
              <a:rPr lang="de-DE" sz="600" dirty="0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: </a:t>
            </a:r>
            <a:r>
              <a:rPr lang="de-DE" sz="600" b="1" dirty="0" err="1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electric-cloud.com</a:t>
            </a:r>
            <a:r>
              <a:rPr lang="de-DE" sz="600" b="1" dirty="0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/</a:t>
            </a:r>
            <a:r>
              <a:rPr lang="de-DE" sz="600" b="1" dirty="0" err="1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blog</a:t>
            </a:r>
            <a:endParaRPr lang="de-DE" sz="600" b="1" dirty="0" smtClean="0">
              <a:solidFill>
                <a:srgbClr val="111111">
                  <a:lumMod val="75000"/>
                  <a:lumOff val="25000"/>
                </a:srgbClr>
              </a:solidFill>
              <a:latin typeface="Trebuchet MS"/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dirty="0" err="1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twitter</a:t>
            </a:r>
            <a:r>
              <a:rPr lang="de-DE" sz="600" dirty="0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: </a:t>
            </a:r>
            <a:r>
              <a:rPr lang="de-DE" sz="600" b="1" dirty="0" smtClean="0">
                <a:solidFill>
                  <a:srgbClr val="111111">
                    <a:lumMod val="75000"/>
                    <a:lumOff val="25000"/>
                  </a:srgbClr>
                </a:solidFill>
                <a:latin typeface="Trebuchet MS"/>
              </a:rPr>
              <a:t>@electriccloud</a:t>
            </a:r>
            <a:endParaRPr lang="de-DE" sz="600" b="1" dirty="0">
              <a:solidFill>
                <a:srgbClr val="111111">
                  <a:lumMod val="75000"/>
                  <a:lumOff val="25000"/>
                </a:srgbClr>
              </a:solidFill>
              <a:latin typeface="Trebuchet MS"/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>
                <a:solidFill>
                  <a:srgbClr val="505050"/>
                </a:solidFill>
                <a:latin typeface="Trebuchet MS"/>
              </a:rPr>
              <a:t>© Electric Cloud  |  </a:t>
            </a:r>
            <a:r>
              <a:rPr lang="en-US" dirty="0" err="1" smtClean="0">
                <a:solidFill>
                  <a:srgbClr val="505050"/>
                </a:solidFill>
                <a:latin typeface="Trebuchet MS"/>
              </a:rPr>
              <a:t>www.electriccloud.com</a:t>
            </a:r>
            <a:endParaRPr lang="de-DE" dirty="0">
              <a:solidFill>
                <a:srgbClr val="505050"/>
              </a:solidFill>
              <a:latin typeface="Trebuchet M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946541"/>
          </a:xfrm>
          <a:prstGeom prst="rect">
            <a:avLst/>
          </a:prstGeom>
        </p:spPr>
        <p:txBody>
          <a:bodyPr lIns="68553" tIns="34276" rIns="68553" bIns="34276"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820725" y="1059657"/>
            <a:ext cx="961514" cy="3564731"/>
          </a:xfrm>
          <a:prstGeom prst="rect">
            <a:avLst/>
          </a:prstGeom>
        </p:spPr>
        <p:txBody>
          <a:bodyPr lIns="68553" tIns="34276" rIns="68553" bIns="34276"/>
          <a:lstStyle>
            <a:lvl1pPr marL="107957" indent="-10795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900">
                <a:solidFill>
                  <a:schemeClr val="bg2"/>
                </a:solidFill>
              </a:defRPr>
            </a:lvl1pPr>
            <a:lvl2pPr marL="107957" indent="-10795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900">
                <a:solidFill>
                  <a:schemeClr val="accent4"/>
                </a:solidFill>
              </a:defRPr>
            </a:lvl2pPr>
            <a:lvl3pPr marL="215914" indent="-107957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00">
                <a:solidFill>
                  <a:schemeClr val="bg2"/>
                </a:solidFill>
              </a:defRPr>
            </a:lvl3pPr>
            <a:lvl4pPr marL="215914" indent="-107957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00">
                <a:solidFill>
                  <a:schemeClr val="accent4"/>
                </a:solidFill>
              </a:defRPr>
            </a:lvl4pPr>
            <a:lvl5pPr marL="323870" indent="-107957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SzPct val="70000"/>
              <a:buFont typeface="Arial" pitchFamily="34" charset="0"/>
              <a:buChar char="►"/>
              <a:defRPr sz="700">
                <a:solidFill>
                  <a:schemeClr val="bg2"/>
                </a:solidFill>
              </a:defRPr>
            </a:lvl5pPr>
            <a:lvl6pPr marL="323870" indent="-107957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SzPct val="70000"/>
              <a:buFont typeface="Arial" pitchFamily="34" charset="0"/>
              <a:buChar char="►"/>
              <a:defRPr sz="7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0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946541"/>
          </a:xfrm>
          <a:prstGeom prst="rect">
            <a:avLst/>
          </a:prstGeom>
        </p:spPr>
        <p:txBody>
          <a:bodyPr lIns="68553" tIns="34276" rIns="68553" bIns="34276"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1170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5572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350"/>
            <a:ext cx="8134350" cy="787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137525" cy="4095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97693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Electric Cloud Proprietary &amp; Confidential.</a:t>
            </a:r>
            <a:endParaRPr lang="en-US" dirty="0" smtClean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620498"/>
            <a:ext cx="8597900" cy="232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0235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Electric Cloud Proprietary &amp; Confidential.</a:t>
            </a:r>
            <a:endParaRPr lang="en-US" dirty="0" smtClean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620498"/>
            <a:ext cx="8597900" cy="232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394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Electric Cloud Proprietary &amp; Confidential.</a:t>
            </a:r>
            <a:endParaRPr lang="en-US" dirty="0" smtClean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620498"/>
            <a:ext cx="8597900" cy="232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76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1.xml"/><Relationship Id="rId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62.xml"/><Relationship Id="rId34" Type="http://schemas.openxmlformats.org/officeDocument/2006/relationships/theme" Target="../theme/theme2.xml"/><Relationship Id="rId35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4" Type="http://schemas.openxmlformats.org/officeDocument/2006/relationships/theme" Target="../theme/theme3.xm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232698" y="4933950"/>
            <a:ext cx="16723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 smtClean="0">
                <a:solidFill>
                  <a:schemeClr val="bg2"/>
                </a:solidFill>
              </a:rPr>
              <a:t>© Electric Cloud  |  electric-</a:t>
            </a:r>
            <a:r>
              <a:rPr lang="en-US" sz="608" dirty="0" err="1" smtClean="0">
                <a:solidFill>
                  <a:schemeClr val="bg2"/>
                </a:solidFill>
              </a:rPr>
              <a:t>cloud.com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77" r:id="rId5"/>
    <p:sldLayoutId id="2147483671" r:id="rId6"/>
    <p:sldLayoutId id="2147483678" r:id="rId7"/>
    <p:sldLayoutId id="2147483679" r:id="rId8"/>
    <p:sldLayoutId id="2147483680" r:id="rId9"/>
    <p:sldLayoutId id="2147483651" r:id="rId10"/>
    <p:sldLayoutId id="2147483663" r:id="rId11"/>
    <p:sldLayoutId id="2147483664" r:id="rId12"/>
    <p:sldLayoutId id="2147483665" r:id="rId13"/>
    <p:sldLayoutId id="2147483655" r:id="rId14"/>
    <p:sldLayoutId id="2147483668" r:id="rId15"/>
    <p:sldLayoutId id="2147483654" r:id="rId16"/>
    <p:sldLayoutId id="2147483661" r:id="rId17"/>
    <p:sldLayoutId id="2147483669" r:id="rId18"/>
    <p:sldLayoutId id="2147483667" r:id="rId19"/>
    <p:sldLayoutId id="2147483666" r:id="rId20"/>
    <p:sldLayoutId id="2147483656" r:id="rId21"/>
    <p:sldLayoutId id="2147483657" r:id="rId22"/>
    <p:sldLayoutId id="2147483658" r:id="rId23"/>
    <p:sldLayoutId id="2147483674" r:id="rId24"/>
    <p:sldLayoutId id="2147483675" r:id="rId25"/>
    <p:sldLayoutId id="2147483673" r:id="rId26"/>
    <p:sldLayoutId id="2147483676" r:id="rId27"/>
    <p:sldLayoutId id="2147483662" r:id="rId28"/>
    <p:sldLayoutId id="2147483681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 typeface="Wingdings" pitchFamily="2" charset="2"/>
              <a:buChar char="n"/>
            </a:pPr>
            <a:endParaRPr lang="en-US" sz="1600" dirty="0" err="1" smtClean="0">
              <a:solidFill>
                <a:srgbClr val="111111"/>
              </a:solidFill>
              <a:latin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698" y="4933950"/>
            <a:ext cx="16723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r>
              <a:rPr lang="en-US" sz="608" dirty="0" smtClean="0">
                <a:solidFill>
                  <a:srgbClr val="505050"/>
                </a:solidFill>
                <a:latin typeface="Trebuchet MS"/>
              </a:rPr>
              <a:t>© Electric Cloud  |  </a:t>
            </a:r>
            <a:r>
              <a:rPr lang="en-US" sz="608" dirty="0" err="1" smtClean="0">
                <a:solidFill>
                  <a:srgbClr val="505050"/>
                </a:solidFill>
                <a:latin typeface="Trebuchet MS"/>
              </a:rPr>
              <a:t>www.electric-cloud.com</a:t>
            </a:r>
            <a:endParaRPr lang="de-DE" sz="608" dirty="0">
              <a:solidFill>
                <a:srgbClr val="505050"/>
              </a:solidFill>
              <a:latin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884004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6857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7DB1DD"/>
              </a:solidFill>
              <a:latin typeface="Arial"/>
            </a:endParaRPr>
          </a:p>
        </p:txBody>
      </p:sp>
      <p:pic>
        <p:nvPicPr>
          <p:cNvPr id="9" name="Picture 8" descr="Electric_Cloud_blue_logo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152" y="4721964"/>
            <a:ext cx="946529" cy="32935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840" y="81821"/>
            <a:ext cx="8599319" cy="638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840" y="1200151"/>
            <a:ext cx="83859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05" y="4779576"/>
            <a:ext cx="2895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66A1C7"/>
                </a:solidFill>
              </a:defRPr>
            </a:lvl1pPr>
          </a:lstStyle>
          <a:p>
            <a:pPr defTabSz="457200"/>
            <a:r>
              <a:rPr lang="en-US" smtClean="0">
                <a:latin typeface="Arial"/>
              </a:rPr>
              <a:t>Electric Cloud Proprietary &amp; Confidential.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3061" y="4787108"/>
            <a:ext cx="176330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6A1C7"/>
                </a:solidFill>
              </a:defRPr>
            </a:lvl1pPr>
          </a:lstStyle>
          <a:p>
            <a:pPr defTabSz="457200"/>
            <a:fld id="{AED83BFE-74DE-2D4A-9225-91942073BAAE}" type="slidenum">
              <a:rPr lang="en-US" smtClean="0">
                <a:latin typeface="Arial"/>
              </a:rPr>
              <a:pPr defTabSz="457200"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9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Rockwell"/>
          <a:ea typeface="+mj-ea"/>
          <a:cs typeface="Rockwel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17.jpe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sz="1800" dirty="0" smtClean="0">
                <a:latin typeface="Trebuchet MS"/>
                <a:cs typeface="Trebuchet MS"/>
              </a:rPr>
              <a:t>Anders </a:t>
            </a:r>
            <a:r>
              <a:rPr lang="en-US" sz="1800" dirty="0" err="1" smtClean="0">
                <a:latin typeface="Trebuchet MS"/>
                <a:cs typeface="Trebuchet MS"/>
              </a:rPr>
              <a:t>Wallgren</a:t>
            </a:r>
            <a:endParaRPr lang="en-US" sz="1800" dirty="0" smtClean="0">
              <a:latin typeface="Trebuchet MS"/>
              <a:cs typeface="Trebuchet MS"/>
            </a:endParaRPr>
          </a:p>
          <a:p>
            <a:r>
              <a:rPr lang="en-US" sz="1800" noProof="0" dirty="0" smtClean="0">
                <a:latin typeface="Trebuchet MS"/>
                <a:cs typeface="Trebuchet MS"/>
              </a:rPr>
              <a:t>CTO, Electric Cloud</a:t>
            </a:r>
            <a:endParaRPr lang="en-US" sz="1800" noProof="0" dirty="0">
              <a:latin typeface="Trebuchet MS"/>
              <a:cs typeface="Trebuchet MS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Huawei’s journey to 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smtClean="0">
                <a:latin typeface="Trebuchet MS"/>
                <a:cs typeface="Trebuchet MS"/>
              </a:rPr>
              <a:t>Continuous Delivery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smtClean="0">
                <a:latin typeface="Trebuchet MS"/>
                <a:cs typeface="Trebuchet MS"/>
              </a:rPr>
              <a:t/>
            </a:r>
            <a:br>
              <a:rPr lang="en-US" dirty="0" smtClean="0">
                <a:latin typeface="Trebuchet MS"/>
                <a:cs typeface="Trebuchet MS"/>
              </a:rPr>
            </a:br>
            <a:endParaRPr lang="en-US" noProof="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grayscl/>
          </a:blip>
          <a:srcRect t="4185" r="40360" b="36089"/>
          <a:stretch/>
        </p:blipFill>
        <p:spPr>
          <a:xfrm>
            <a:off x="4060976" y="2454806"/>
            <a:ext cx="913078" cy="9144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innerShdw blurRad="50800" dir="17160000">
              <a:prstClr val="black"/>
            </a:inn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383787" y="4140120"/>
            <a:ext cx="1380842" cy="6591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 smtClean="0"/>
          </a:p>
        </p:txBody>
      </p:sp>
      <p:pic>
        <p:nvPicPr>
          <p:cNvPr id="7" name="Picture 6" descr="http://imgcdn.zcool.com.cn/img3/cover/61/2/b_1348129693788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7" y="4319363"/>
            <a:ext cx="1104000" cy="298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22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The Evaluation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" name="矩形 77"/>
          <p:cNvSpPr/>
          <p:nvPr/>
        </p:nvSpPr>
        <p:spPr bwMode="auto">
          <a:xfrm>
            <a:off x="6554889" y="801544"/>
            <a:ext cx="2038477" cy="13037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endParaRPr lang="zh-CN" altLang="en-US" sz="1400" b="1" dirty="0" smtClean="0">
              <a:latin typeface="Trebuchet MS"/>
              <a:cs typeface="Trebuchet MS"/>
            </a:endParaRPr>
          </a:p>
        </p:txBody>
      </p:sp>
      <p:sp>
        <p:nvSpPr>
          <p:cNvPr id="6" name="矩形 94"/>
          <p:cNvSpPr/>
          <p:nvPr/>
        </p:nvSpPr>
        <p:spPr bwMode="auto">
          <a:xfrm>
            <a:off x="6574832" y="2149699"/>
            <a:ext cx="2038477" cy="18437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7" name="矩形 8"/>
          <p:cNvSpPr/>
          <p:nvPr/>
        </p:nvSpPr>
        <p:spPr>
          <a:xfrm>
            <a:off x="413047" y="1280343"/>
            <a:ext cx="6044700" cy="3801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8" name="矩形 2"/>
          <p:cNvSpPr/>
          <p:nvPr/>
        </p:nvSpPr>
        <p:spPr bwMode="auto">
          <a:xfrm>
            <a:off x="4034911" y="2156760"/>
            <a:ext cx="2422835" cy="18360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9" name="矩形 3"/>
          <p:cNvSpPr/>
          <p:nvPr/>
        </p:nvSpPr>
        <p:spPr bwMode="auto">
          <a:xfrm>
            <a:off x="1747753" y="2149699"/>
            <a:ext cx="2226561" cy="18360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10" name="矩形 4"/>
          <p:cNvSpPr/>
          <p:nvPr/>
        </p:nvSpPr>
        <p:spPr bwMode="auto">
          <a:xfrm>
            <a:off x="413047" y="2156760"/>
            <a:ext cx="1269470" cy="18360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11" name="矩形 6"/>
          <p:cNvSpPr/>
          <p:nvPr/>
        </p:nvSpPr>
        <p:spPr>
          <a:xfrm>
            <a:off x="413047" y="809245"/>
            <a:ext cx="6044700" cy="4171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endParaRPr lang="zh-CN" altLang="en-US" sz="1400" b="1" dirty="0">
              <a:latin typeface="Trebuchet MS"/>
              <a:cs typeface="Trebuchet MS"/>
            </a:endParaRPr>
          </a:p>
        </p:txBody>
      </p:sp>
      <p:sp>
        <p:nvSpPr>
          <p:cNvPr id="12" name="矩形 7"/>
          <p:cNvSpPr/>
          <p:nvPr/>
        </p:nvSpPr>
        <p:spPr>
          <a:xfrm>
            <a:off x="413047" y="1710155"/>
            <a:ext cx="6044700" cy="3969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01688"/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13" name="矩形 9"/>
          <p:cNvSpPr/>
          <p:nvPr/>
        </p:nvSpPr>
        <p:spPr>
          <a:xfrm>
            <a:off x="505711" y="3198838"/>
            <a:ext cx="1038358" cy="496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Design </a:t>
            </a:r>
          </a:p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modeling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14" name="矩形 10"/>
          <p:cNvSpPr/>
          <p:nvPr/>
        </p:nvSpPr>
        <p:spPr>
          <a:xfrm>
            <a:off x="2424448" y="2450405"/>
            <a:ext cx="1444545" cy="625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Code analysis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2442762" y="3125065"/>
            <a:ext cx="1430261" cy="3800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 defTabSz="873125"/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16" name="矩形 14"/>
          <p:cNvSpPr/>
          <p:nvPr/>
        </p:nvSpPr>
        <p:spPr>
          <a:xfrm>
            <a:off x="1843003" y="2381425"/>
            <a:ext cx="165303" cy="1512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vert="eaVert" wrap="none" lIns="18000" rIns="18000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CI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17" name="矩形 15"/>
          <p:cNvSpPr/>
          <p:nvPr/>
        </p:nvSpPr>
        <p:spPr>
          <a:xfrm>
            <a:off x="3029871" y="927773"/>
            <a:ext cx="977003" cy="193439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Redmine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18" name="矩形 16"/>
          <p:cNvSpPr/>
          <p:nvPr/>
        </p:nvSpPr>
        <p:spPr>
          <a:xfrm>
            <a:off x="4104136" y="2801855"/>
            <a:ext cx="1060294" cy="11486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Func</a:t>
            </a:r>
            <a:r>
              <a:rPr lang="en-US" altLang="zh-CN" sz="1100" b="1" dirty="0" smtClean="0">
                <a:latin typeface="Trebuchet MS"/>
                <a:cs typeface="Trebuchet MS"/>
              </a:rPr>
              <a:t> Testing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505711" y="2652987"/>
            <a:ext cx="1038358" cy="3969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Requirement </a:t>
            </a:r>
          </a:p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Analysis</a:t>
            </a:r>
          </a:p>
          <a:p>
            <a:pPr algn="ctr" defTabSz="873125"/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20" name="矩形 24"/>
          <p:cNvSpPr/>
          <p:nvPr/>
        </p:nvSpPr>
        <p:spPr>
          <a:xfrm>
            <a:off x="585391" y="896835"/>
            <a:ext cx="1078989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Project Mgmt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21" name="矩形 28"/>
          <p:cNvSpPr/>
          <p:nvPr/>
        </p:nvSpPr>
        <p:spPr>
          <a:xfrm>
            <a:off x="585390" y="1346858"/>
            <a:ext cx="1078989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defTabSz="873125"/>
            <a:r>
              <a:rPr lang="en-US" altLang="zh-CN" sz="1100" b="1" dirty="0">
                <a:latin typeface="Trebuchet MS"/>
                <a:cs typeface="Trebuchet MS"/>
              </a:rPr>
              <a:t>SCM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22" name="矩形 32"/>
          <p:cNvSpPr/>
          <p:nvPr/>
        </p:nvSpPr>
        <p:spPr>
          <a:xfrm>
            <a:off x="582879" y="1776437"/>
            <a:ext cx="1081500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Collaboration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23" name="矩形 36"/>
          <p:cNvSpPr/>
          <p:nvPr/>
        </p:nvSpPr>
        <p:spPr>
          <a:xfrm>
            <a:off x="666370" y="2235379"/>
            <a:ext cx="784694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Design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24" name="矩形 37"/>
          <p:cNvSpPr/>
          <p:nvPr/>
        </p:nvSpPr>
        <p:spPr>
          <a:xfrm>
            <a:off x="2506857" y="2184556"/>
            <a:ext cx="1137311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defTabSz="873125"/>
            <a:r>
              <a:rPr lang="en-US" altLang="zh-CN" sz="1100" b="1" dirty="0">
                <a:latin typeface="Trebuchet MS"/>
                <a:cs typeface="Trebuchet MS"/>
              </a:rPr>
              <a:t>Development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25" name="矩形 40"/>
          <p:cNvSpPr/>
          <p:nvPr/>
        </p:nvSpPr>
        <p:spPr>
          <a:xfrm>
            <a:off x="4867877" y="2192078"/>
            <a:ext cx="1093210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Testing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26" name="矩形 69"/>
          <p:cNvSpPr/>
          <p:nvPr/>
        </p:nvSpPr>
        <p:spPr>
          <a:xfrm>
            <a:off x="2506858" y="3299572"/>
            <a:ext cx="1137310" cy="162325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gUnit,cppUnit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27" name="矩形 73"/>
          <p:cNvSpPr/>
          <p:nvPr/>
        </p:nvSpPr>
        <p:spPr>
          <a:xfrm>
            <a:off x="2442762" y="3545540"/>
            <a:ext cx="1430261" cy="4003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 defTabSz="873125"/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28" name="矩形 74"/>
          <p:cNvSpPr/>
          <p:nvPr/>
        </p:nvSpPr>
        <p:spPr>
          <a:xfrm>
            <a:off x="2661239" y="3524341"/>
            <a:ext cx="9506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Automation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29" name="矩形 75"/>
          <p:cNvSpPr/>
          <p:nvPr/>
        </p:nvSpPr>
        <p:spPr>
          <a:xfrm>
            <a:off x="2615864" y="3054699"/>
            <a:ext cx="966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Unit Testing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30" name="矩形 79"/>
          <p:cNvSpPr/>
          <p:nvPr/>
        </p:nvSpPr>
        <p:spPr>
          <a:xfrm>
            <a:off x="4187427" y="3059244"/>
            <a:ext cx="880438" cy="225549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Selenium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31" name="矩形 82"/>
          <p:cNvSpPr/>
          <p:nvPr/>
        </p:nvSpPr>
        <p:spPr>
          <a:xfrm>
            <a:off x="5280941" y="2801855"/>
            <a:ext cx="1038357" cy="11486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Pef</a:t>
            </a:r>
            <a:r>
              <a:rPr lang="en-US" altLang="zh-CN" sz="1100" b="1" dirty="0" smtClean="0">
                <a:latin typeface="Trebuchet MS"/>
                <a:cs typeface="Trebuchet MS"/>
              </a:rPr>
              <a:t> Testing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32" name="矩形 83"/>
          <p:cNvSpPr/>
          <p:nvPr/>
        </p:nvSpPr>
        <p:spPr>
          <a:xfrm>
            <a:off x="5391947" y="3065371"/>
            <a:ext cx="830687" cy="148868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IOMeter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33" name="矩形 89"/>
          <p:cNvSpPr/>
          <p:nvPr/>
        </p:nvSpPr>
        <p:spPr>
          <a:xfrm>
            <a:off x="424864" y="4411044"/>
            <a:ext cx="8165858" cy="312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 defTabSz="873125"/>
            <a:endParaRPr lang="zh-CN" altLang="en-US" sz="1100" dirty="0" smtClean="0">
              <a:latin typeface="Trebuchet MS"/>
              <a:cs typeface="Trebuchet MS"/>
            </a:endParaRPr>
          </a:p>
        </p:txBody>
      </p:sp>
      <p:sp>
        <p:nvSpPr>
          <p:cNvPr id="34" name="矩形 90"/>
          <p:cNvSpPr/>
          <p:nvPr/>
        </p:nvSpPr>
        <p:spPr>
          <a:xfrm>
            <a:off x="6854006" y="2215726"/>
            <a:ext cx="830687" cy="148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>
            <a:noAutofit/>
          </a:bodyPr>
          <a:lstStyle/>
          <a:p>
            <a:pPr algn="ctr"/>
            <a:r>
              <a:rPr lang="en-US" altLang="zh-CN" sz="1100" b="1" dirty="0" smtClean="0">
                <a:latin typeface="Trebuchet MS"/>
                <a:cs typeface="Trebuchet MS"/>
              </a:rPr>
              <a:t>Others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35" name="矩形 92"/>
          <p:cNvSpPr/>
          <p:nvPr/>
        </p:nvSpPr>
        <p:spPr>
          <a:xfrm>
            <a:off x="6764328" y="2429886"/>
            <a:ext cx="1046789" cy="208597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Hadoop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36" name="矩形 96"/>
          <p:cNvSpPr/>
          <p:nvPr/>
        </p:nvSpPr>
        <p:spPr>
          <a:xfrm>
            <a:off x="6809880" y="937460"/>
            <a:ext cx="791913" cy="192853"/>
          </a:xfrm>
          <a:prstGeom prst="rect">
            <a:avLst/>
          </a:prstGeom>
          <a:solidFill>
            <a:srgbClr val="1B8BC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smtClean="0">
                <a:latin typeface="Trebuchet MS"/>
                <a:cs typeface="Trebuchet MS"/>
              </a:rPr>
              <a:t>Provision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37" name="矩形 97"/>
          <p:cNvSpPr/>
          <p:nvPr/>
        </p:nvSpPr>
        <p:spPr>
          <a:xfrm>
            <a:off x="6764270" y="1253050"/>
            <a:ext cx="907318" cy="208574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smtClean="0">
                <a:latin typeface="Trebuchet MS"/>
                <a:cs typeface="Trebuchet MS"/>
              </a:rPr>
              <a:t>Chef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38" name="矩形 80"/>
          <p:cNvSpPr/>
          <p:nvPr/>
        </p:nvSpPr>
        <p:spPr>
          <a:xfrm>
            <a:off x="2088095" y="3185019"/>
            <a:ext cx="279175" cy="677941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eaVert" wrap="none" lIns="18000" tIns="10800" rIns="18000" bIns="10800">
            <a:noAutofit/>
          </a:bodyPr>
          <a:lstStyle/>
          <a:p>
            <a:pPr algn="ctr"/>
            <a:r>
              <a:rPr lang="en-US" altLang="zh-CN" sz="1100" b="1" dirty="0" smtClean="0">
                <a:latin typeface="Trebuchet MS"/>
                <a:cs typeface="Trebuchet MS"/>
              </a:rPr>
              <a:t>Travis-CI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39" name="矩形 57"/>
          <p:cNvSpPr/>
          <p:nvPr/>
        </p:nvSpPr>
        <p:spPr>
          <a:xfrm>
            <a:off x="6764328" y="3058116"/>
            <a:ext cx="1046789" cy="148868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memcached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40" name="矩形 63"/>
          <p:cNvSpPr/>
          <p:nvPr/>
        </p:nvSpPr>
        <p:spPr>
          <a:xfrm>
            <a:off x="5472533" y="1288797"/>
            <a:ext cx="348968" cy="805016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eaVert" wrap="square">
            <a:noAutofit/>
          </a:bodyPr>
          <a:lstStyle/>
          <a:p>
            <a:pPr algn="ctr" defTabSz="873125"/>
            <a:r>
              <a:rPr lang="en-US" altLang="zh-CN" sz="1000" b="1" dirty="0" err="1" smtClean="0">
                <a:latin typeface="Trebuchet MS"/>
                <a:cs typeface="Trebuchet MS"/>
              </a:rPr>
              <a:t>Github</a:t>
            </a:r>
            <a:endParaRPr lang="zh-CN" altLang="en-US" sz="1000" b="1" dirty="0" err="1" smtClean="0">
              <a:latin typeface="Trebuchet MS"/>
              <a:cs typeface="Trebuchet MS"/>
            </a:endParaRPr>
          </a:p>
        </p:txBody>
      </p:sp>
      <p:sp>
        <p:nvSpPr>
          <p:cNvPr id="41" name="矩形 64"/>
          <p:cNvSpPr/>
          <p:nvPr/>
        </p:nvSpPr>
        <p:spPr>
          <a:xfrm>
            <a:off x="2995412" y="1815483"/>
            <a:ext cx="1046789" cy="198491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Reviewboard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42" name="矩形 70"/>
          <p:cNvSpPr/>
          <p:nvPr/>
        </p:nvSpPr>
        <p:spPr>
          <a:xfrm>
            <a:off x="4112227" y="927773"/>
            <a:ext cx="1046789" cy="193439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Trac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43" name="矩形 93"/>
          <p:cNvSpPr/>
          <p:nvPr/>
        </p:nvSpPr>
        <p:spPr>
          <a:xfrm>
            <a:off x="6764270" y="1513820"/>
            <a:ext cx="907318" cy="208574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Puppet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44" name="矩形 99"/>
          <p:cNvSpPr/>
          <p:nvPr/>
        </p:nvSpPr>
        <p:spPr>
          <a:xfrm>
            <a:off x="6764328" y="3250304"/>
            <a:ext cx="1046789" cy="312896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RabbitMQ</a:t>
            </a:r>
            <a:endParaRPr lang="en-US" altLang="zh-CN" sz="1100" b="1" dirty="0" smtClean="0">
              <a:latin typeface="Trebuchet MS"/>
              <a:cs typeface="Trebuchet MS"/>
            </a:endParaRPr>
          </a:p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ActiveMQ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45" name="矩形 101"/>
          <p:cNvSpPr/>
          <p:nvPr/>
        </p:nvSpPr>
        <p:spPr>
          <a:xfrm>
            <a:off x="6764328" y="2692528"/>
            <a:ext cx="1046789" cy="312896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smtClean="0">
                <a:latin typeface="Trebuchet MS"/>
                <a:cs typeface="Trebuchet MS"/>
              </a:rPr>
              <a:t>Hive</a:t>
            </a:r>
          </a:p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HBase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46" name="矩形 105"/>
          <p:cNvSpPr/>
          <p:nvPr/>
        </p:nvSpPr>
        <p:spPr>
          <a:xfrm>
            <a:off x="6764270" y="1774544"/>
            <a:ext cx="907318" cy="208574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CFEngine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47" name="矩形 106"/>
          <p:cNvSpPr/>
          <p:nvPr/>
        </p:nvSpPr>
        <p:spPr>
          <a:xfrm>
            <a:off x="2995412" y="1366215"/>
            <a:ext cx="1046789" cy="198491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Subversion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48" name="矩形 110"/>
          <p:cNvSpPr/>
          <p:nvPr/>
        </p:nvSpPr>
        <p:spPr>
          <a:xfrm>
            <a:off x="7741381" y="1253051"/>
            <a:ext cx="767730" cy="208597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Nagios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49" name="矩形 111"/>
          <p:cNvSpPr/>
          <p:nvPr/>
        </p:nvSpPr>
        <p:spPr>
          <a:xfrm>
            <a:off x="7811174" y="933892"/>
            <a:ext cx="593738" cy="196420"/>
          </a:xfrm>
          <a:prstGeom prst="rect">
            <a:avLst/>
          </a:prstGeom>
          <a:solidFill>
            <a:srgbClr val="1B8BC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smtClean="0">
                <a:latin typeface="Trebuchet MS"/>
                <a:cs typeface="Trebuchet MS"/>
              </a:rPr>
              <a:t>Monitor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50" name="矩形 112"/>
          <p:cNvSpPr/>
          <p:nvPr/>
        </p:nvSpPr>
        <p:spPr>
          <a:xfrm>
            <a:off x="3644167" y="4467710"/>
            <a:ext cx="1375930" cy="198490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CloudStack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51" name="矩形 113"/>
          <p:cNvSpPr/>
          <p:nvPr/>
        </p:nvSpPr>
        <p:spPr>
          <a:xfrm>
            <a:off x="2027096" y="4466581"/>
            <a:ext cx="1375930" cy="198490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OpenStack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52" name="矩形 114"/>
          <p:cNvSpPr/>
          <p:nvPr/>
        </p:nvSpPr>
        <p:spPr>
          <a:xfrm>
            <a:off x="505710" y="4457768"/>
            <a:ext cx="1158668" cy="207769"/>
          </a:xfrm>
          <a:prstGeom prst="rect">
            <a:avLst/>
          </a:prstGeom>
          <a:solidFill>
            <a:srgbClr val="1B8BC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smtClean="0">
                <a:latin typeface="Trebuchet MS"/>
                <a:cs typeface="Trebuchet MS"/>
              </a:rPr>
              <a:t>Cloud Platform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53" name="矩形 98"/>
          <p:cNvSpPr/>
          <p:nvPr/>
        </p:nvSpPr>
        <p:spPr>
          <a:xfrm>
            <a:off x="5961088" y="1290830"/>
            <a:ext cx="348968" cy="805016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eaVert" wrap="square">
            <a:noAutofit/>
          </a:bodyPr>
          <a:lstStyle/>
          <a:p>
            <a:pPr algn="ctr" defTabSz="873125"/>
            <a:r>
              <a:rPr lang="en-US" altLang="zh-CN" sz="900" b="1" dirty="0" err="1" smtClean="0">
                <a:latin typeface="Trebuchet MS"/>
                <a:cs typeface="Trebuchet MS"/>
              </a:rPr>
              <a:t>SourceForge</a:t>
            </a:r>
            <a:endParaRPr lang="zh-CN" altLang="en-US" sz="900" b="1" dirty="0" err="1" smtClean="0">
              <a:latin typeface="Trebuchet MS"/>
              <a:cs typeface="Trebuchet MS"/>
            </a:endParaRPr>
          </a:p>
        </p:txBody>
      </p:sp>
      <p:sp>
        <p:nvSpPr>
          <p:cNvPr id="54" name="矩形 81"/>
          <p:cNvSpPr/>
          <p:nvPr/>
        </p:nvSpPr>
        <p:spPr>
          <a:xfrm>
            <a:off x="2088095" y="2385949"/>
            <a:ext cx="279175" cy="746921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vert="eaVert" wrap="none" lIns="18000" rIns="18000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Jenkins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55" name="矩形 109"/>
          <p:cNvSpPr/>
          <p:nvPr/>
        </p:nvSpPr>
        <p:spPr>
          <a:xfrm>
            <a:off x="2506858" y="2847365"/>
            <a:ext cx="558349" cy="156448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PcLint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56" name="矩形 115"/>
          <p:cNvSpPr/>
          <p:nvPr/>
        </p:nvSpPr>
        <p:spPr>
          <a:xfrm>
            <a:off x="3135000" y="2847365"/>
            <a:ext cx="697937" cy="156448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valgrind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57" name="矩形 83"/>
          <p:cNvSpPr/>
          <p:nvPr/>
        </p:nvSpPr>
        <p:spPr>
          <a:xfrm>
            <a:off x="5391947" y="3293408"/>
            <a:ext cx="830687" cy="148868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Jmeter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58" name="矩形 83"/>
          <p:cNvSpPr/>
          <p:nvPr/>
        </p:nvSpPr>
        <p:spPr>
          <a:xfrm>
            <a:off x="5391947" y="3749484"/>
            <a:ext cx="830687" cy="148868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Mobitest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59" name="矩形 117"/>
          <p:cNvSpPr/>
          <p:nvPr/>
        </p:nvSpPr>
        <p:spPr>
          <a:xfrm>
            <a:off x="2631739" y="3785951"/>
            <a:ext cx="900909" cy="133012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gMock,JMock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60" name="矩形 85"/>
          <p:cNvSpPr/>
          <p:nvPr/>
        </p:nvSpPr>
        <p:spPr>
          <a:xfrm>
            <a:off x="3135000" y="2646769"/>
            <a:ext cx="693378" cy="148868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CppCheck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61" name="矩形 88"/>
          <p:cNvSpPr/>
          <p:nvPr/>
        </p:nvSpPr>
        <p:spPr>
          <a:xfrm>
            <a:off x="2506857" y="2638767"/>
            <a:ext cx="558349" cy="150123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Cpplint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  <p:sp>
        <p:nvSpPr>
          <p:cNvPr id="62" name="矩形 83"/>
          <p:cNvSpPr/>
          <p:nvPr/>
        </p:nvSpPr>
        <p:spPr>
          <a:xfrm>
            <a:off x="5391947" y="3521446"/>
            <a:ext cx="830687" cy="148868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smtClean="0">
                <a:latin typeface="Trebuchet MS"/>
                <a:cs typeface="Trebuchet MS"/>
              </a:rPr>
              <a:t>Page Speed</a:t>
            </a:r>
          </a:p>
        </p:txBody>
      </p:sp>
      <p:sp>
        <p:nvSpPr>
          <p:cNvPr id="63" name="矩形 15"/>
          <p:cNvSpPr/>
          <p:nvPr/>
        </p:nvSpPr>
        <p:spPr>
          <a:xfrm>
            <a:off x="1913056" y="941424"/>
            <a:ext cx="977003" cy="193439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JIRA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64" name="矩形 15"/>
          <p:cNvSpPr/>
          <p:nvPr/>
        </p:nvSpPr>
        <p:spPr>
          <a:xfrm>
            <a:off x="1878768" y="1371267"/>
            <a:ext cx="977003" cy="193439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GIT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65" name="矩形 15"/>
          <p:cNvSpPr/>
          <p:nvPr/>
        </p:nvSpPr>
        <p:spPr>
          <a:xfrm>
            <a:off x="1878768" y="1815483"/>
            <a:ext cx="977003" cy="193439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Gerrit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66" name="矩形 15"/>
          <p:cNvSpPr/>
          <p:nvPr/>
        </p:nvSpPr>
        <p:spPr>
          <a:xfrm>
            <a:off x="4182013" y="1371267"/>
            <a:ext cx="977003" cy="193439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Mercurial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67" name="矩形 15"/>
          <p:cNvSpPr/>
          <p:nvPr/>
        </p:nvSpPr>
        <p:spPr>
          <a:xfrm>
            <a:off x="4187427" y="1808535"/>
            <a:ext cx="977003" cy="193439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OpenGrok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68" name="矩形 15"/>
          <p:cNvSpPr/>
          <p:nvPr/>
        </p:nvSpPr>
        <p:spPr>
          <a:xfrm>
            <a:off x="5342296" y="927773"/>
            <a:ext cx="977003" cy="193439"/>
          </a:xfrm>
          <a:prstGeom prst="rect">
            <a:avLst/>
          </a:prstGeom>
          <a:solidFill>
            <a:srgbClr val="99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Bugzilla</a:t>
            </a:r>
            <a:endParaRPr lang="zh-CN" altLang="en-US" sz="1100" b="1" dirty="0">
              <a:latin typeface="Trebuchet MS"/>
              <a:cs typeface="Trebuchet MS"/>
            </a:endParaRPr>
          </a:p>
        </p:txBody>
      </p:sp>
      <p:sp>
        <p:nvSpPr>
          <p:cNvPr id="69" name="矩形 89"/>
          <p:cNvSpPr/>
          <p:nvPr/>
        </p:nvSpPr>
        <p:spPr>
          <a:xfrm>
            <a:off x="427582" y="4041094"/>
            <a:ext cx="8165858" cy="312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noAutofit/>
          </a:bodyPr>
          <a:lstStyle/>
          <a:p>
            <a:pPr algn="ctr" defTabSz="873125"/>
            <a:endParaRPr lang="zh-CN" altLang="en-US" sz="1100" dirty="0" smtClean="0">
              <a:latin typeface="Trebuchet MS"/>
              <a:cs typeface="Trebuchet MS"/>
            </a:endParaRPr>
          </a:p>
        </p:txBody>
      </p:sp>
      <p:sp>
        <p:nvSpPr>
          <p:cNvPr id="72" name="矩形 114"/>
          <p:cNvSpPr/>
          <p:nvPr/>
        </p:nvSpPr>
        <p:spPr>
          <a:xfrm>
            <a:off x="508428" y="4087818"/>
            <a:ext cx="1158668" cy="207769"/>
          </a:xfrm>
          <a:prstGeom prst="rect">
            <a:avLst/>
          </a:prstGeom>
          <a:solidFill>
            <a:srgbClr val="1B8BC3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smtClean="0">
                <a:latin typeface="Trebuchet MS"/>
                <a:cs typeface="Trebuchet MS"/>
              </a:rPr>
              <a:t>Orchestration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74" name="矩形 113"/>
          <p:cNvSpPr/>
          <p:nvPr/>
        </p:nvSpPr>
        <p:spPr>
          <a:xfrm>
            <a:off x="2027096" y="4097097"/>
            <a:ext cx="1375930" cy="198490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Jenkins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75" name="矩形 113"/>
          <p:cNvSpPr/>
          <p:nvPr/>
        </p:nvSpPr>
        <p:spPr>
          <a:xfrm>
            <a:off x="3686044" y="4106434"/>
            <a:ext cx="1375930" cy="198490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RunDeck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76" name="矩形 113"/>
          <p:cNvSpPr/>
          <p:nvPr/>
        </p:nvSpPr>
        <p:spPr>
          <a:xfrm>
            <a:off x="5238796" y="4106434"/>
            <a:ext cx="1375930" cy="198490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ThoughtWorks</a:t>
            </a:r>
            <a:r>
              <a:rPr lang="en-US" altLang="zh-CN" sz="1100" b="1" dirty="0" smtClean="0">
                <a:latin typeface="Trebuchet MS"/>
                <a:cs typeface="Trebuchet MS"/>
              </a:rPr>
              <a:t> Go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77" name="矩形 113"/>
          <p:cNvSpPr/>
          <p:nvPr/>
        </p:nvSpPr>
        <p:spPr>
          <a:xfrm>
            <a:off x="6799781" y="4087818"/>
            <a:ext cx="1375930" cy="198490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smtClean="0">
                <a:latin typeface="Trebuchet MS"/>
                <a:cs typeface="Trebuchet MS"/>
              </a:rPr>
              <a:t>Electric Cloud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73" name="矩形 112"/>
          <p:cNvSpPr/>
          <p:nvPr/>
        </p:nvSpPr>
        <p:spPr>
          <a:xfrm>
            <a:off x="5253886" y="4464986"/>
            <a:ext cx="1375930" cy="198490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>
            <a:noAutofit/>
          </a:bodyPr>
          <a:lstStyle/>
          <a:p>
            <a:pPr algn="ctr" defTabSz="873125"/>
            <a:r>
              <a:rPr lang="en-US" altLang="zh-CN" sz="1100" b="1" dirty="0" err="1" smtClean="0">
                <a:latin typeface="Trebuchet MS"/>
                <a:cs typeface="Trebuchet MS"/>
              </a:rPr>
              <a:t>CloudFoundry</a:t>
            </a:r>
            <a:endParaRPr lang="zh-CN" altLang="en-US" sz="1100" b="1" dirty="0" smtClean="0">
              <a:latin typeface="Trebuchet MS"/>
              <a:cs typeface="Trebuchet MS"/>
            </a:endParaRPr>
          </a:p>
        </p:txBody>
      </p:sp>
      <p:sp>
        <p:nvSpPr>
          <p:cNvPr id="78" name="矩形 92"/>
          <p:cNvSpPr/>
          <p:nvPr/>
        </p:nvSpPr>
        <p:spPr>
          <a:xfrm>
            <a:off x="6761605" y="3623224"/>
            <a:ext cx="1046789" cy="208597"/>
          </a:xfrm>
          <a:prstGeom prst="rect">
            <a:avLst/>
          </a:prstGeom>
          <a:solidFill>
            <a:srgbClr val="B1F1B9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8000" tIns="10800" rIns="18000" bIns="10800" anchor="ctr">
            <a:noAutofit/>
          </a:bodyPr>
          <a:lstStyle/>
          <a:p>
            <a:pPr algn="ctr"/>
            <a:r>
              <a:rPr lang="en-US" altLang="zh-CN" sz="1100" b="1" dirty="0" err="1" smtClean="0">
                <a:latin typeface="Trebuchet MS"/>
                <a:cs typeface="Trebuchet MS"/>
              </a:rPr>
              <a:t>Docker</a:t>
            </a:r>
            <a:endParaRPr lang="zh-CN" altLang="en-US" sz="1100" b="1" dirty="0" err="1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708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3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implementation: CD-DevOps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12506" y="726922"/>
            <a:ext cx="6298143" cy="4723607"/>
          </a:xfrm>
          <a:prstGeom prst="rect">
            <a:avLst/>
          </a:prstGeom>
        </p:spPr>
      </p:pic>
      <p:sp>
        <p:nvSpPr>
          <p:cNvPr id="6" name="圆角矩形​​ 4"/>
          <p:cNvSpPr/>
          <p:nvPr/>
        </p:nvSpPr>
        <p:spPr bwMode="auto">
          <a:xfrm>
            <a:off x="270039" y="985791"/>
            <a:ext cx="2090193" cy="11504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7" name="圆角矩形​​ 7"/>
          <p:cNvSpPr/>
          <p:nvPr/>
        </p:nvSpPr>
        <p:spPr bwMode="auto">
          <a:xfrm>
            <a:off x="270039" y="2281192"/>
            <a:ext cx="2090193" cy="1150430"/>
          </a:xfrm>
          <a:prstGeom prst="rect">
            <a:avLst/>
          </a:prstGeom>
          <a:solidFill>
            <a:schemeClr val="accent3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 defTabSz="877888" eaLnBrk="0" hangingPunct="0">
              <a:defRPr/>
            </a:pPr>
            <a:endParaRPr lang="zh-CN" altLang="en-US" sz="1600" b="1" kern="0" dirty="0">
              <a:solidFill>
                <a:schemeClr val="bg1"/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55109" y="1081041"/>
            <a:ext cx="1457104" cy="984885"/>
          </a:xfrm>
          <a:prstGeom prst="rect">
            <a:avLst/>
          </a:prstGeom>
          <a:noFill/>
          <a:ln>
            <a:noFill/>
          </a:ln>
          <a:effectLst>
            <a:reflection blurRad="6350" stA="20000" endPos="30000" dist="50800" dir="5400000" sy="-100000" algn="bl" rotWithShape="0"/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FrutigerNext LT Medium" pitchFamily="34" charset="0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Trebuchet MS"/>
                <a:ea typeface="华文细黑" pitchFamily="2" charset="-122"/>
                <a:cs typeface="Trebuchet MS"/>
              </a:rPr>
              <a:t>20</a:t>
            </a:r>
          </a:p>
          <a:p>
            <a:pPr fontAlgn="ctr">
              <a:defRPr/>
            </a:pPr>
            <a:r>
              <a:rPr lang="en-US" altLang="zh-CN" sz="1600" dirty="0" err="1" smtClean="0">
                <a:solidFill>
                  <a:schemeClr val="bg1"/>
                </a:solidFill>
                <a:latin typeface="Trebuchet MS"/>
                <a:ea typeface="华文细黑" pitchFamily="2" charset="-122"/>
                <a:cs typeface="Trebuchet MS"/>
              </a:rPr>
              <a:t>Rockstars</a:t>
            </a:r>
            <a:endParaRPr lang="en-US" altLang="zh-CN" sz="1600" dirty="0">
              <a:solidFill>
                <a:schemeClr val="bg1"/>
              </a:solidFill>
              <a:latin typeface="Trebuchet MS"/>
              <a:ea typeface="华文细黑" pitchFamily="2" charset="-122"/>
              <a:cs typeface="Trebuchet MS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60949" y="2286717"/>
            <a:ext cx="1932443" cy="984885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FrutigerNext LT Medium" pitchFamily="34" charset="0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Trebuchet MS"/>
                <a:ea typeface="华文细黑" pitchFamily="2" charset="-122"/>
                <a:cs typeface="Trebuchet MS"/>
              </a:rPr>
              <a:t>3</a:t>
            </a:r>
            <a:endParaRPr lang="en-US" altLang="zh-CN" sz="4800" b="1" dirty="0" smtClean="0">
              <a:solidFill>
                <a:schemeClr val="bg1"/>
              </a:solidFill>
              <a:latin typeface="Trebuchet MS"/>
              <a:ea typeface="华文细黑" pitchFamily="2" charset="-122"/>
              <a:cs typeface="Trebuchet MS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Trebuchet MS"/>
                <a:ea typeface="华文细黑" pitchFamily="2" charset="-122"/>
                <a:cs typeface="Trebuchet MS"/>
              </a:rPr>
              <a:t>Months to V1</a:t>
            </a:r>
            <a:endParaRPr lang="en-US" altLang="zh-CN" sz="1600" dirty="0">
              <a:solidFill>
                <a:schemeClr val="bg1"/>
              </a:solidFill>
              <a:latin typeface="Trebuchet MS"/>
              <a:ea typeface="华文细黑" pitchFamily="2" charset="-122"/>
              <a:cs typeface="Trebuchet MS"/>
            </a:endParaRPr>
          </a:p>
        </p:txBody>
      </p:sp>
      <p:sp>
        <p:nvSpPr>
          <p:cNvPr id="10" name="圆角矩形​​ 7"/>
          <p:cNvSpPr/>
          <p:nvPr/>
        </p:nvSpPr>
        <p:spPr bwMode="auto">
          <a:xfrm>
            <a:off x="270039" y="3560717"/>
            <a:ext cx="2090193" cy="1150430"/>
          </a:xfrm>
          <a:prstGeom prst="rect">
            <a:avLst/>
          </a:prstGeom>
          <a:solidFill>
            <a:schemeClr val="accent4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 defTabSz="877888" eaLnBrk="0" hangingPunct="0">
              <a:defRPr/>
            </a:pPr>
            <a:endParaRPr lang="zh-CN" altLang="en-US" sz="1600" b="1" kern="0" dirty="0">
              <a:solidFill>
                <a:schemeClr val="bg1"/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270040" y="3453268"/>
            <a:ext cx="2023352" cy="1231106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FrutigerNext LT Medium" pitchFamily="34" charset="0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latin typeface="Trebuchet MS"/>
                <a:ea typeface="华文细黑" pitchFamily="2" charset="-122"/>
                <a:cs typeface="Trebuchet MS"/>
              </a:rPr>
              <a:t>&gt;1000</a:t>
            </a:r>
            <a:endParaRPr lang="en-US" altLang="zh-CN" sz="3500" b="1" dirty="0">
              <a:solidFill>
                <a:schemeClr val="bg1"/>
              </a:solidFill>
              <a:latin typeface="Trebuchet MS"/>
              <a:ea typeface="华文细黑" pitchFamily="2" charset="-122"/>
              <a:cs typeface="Trebuchet MS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Trebuchet MS"/>
                <a:ea typeface="华文细黑" pitchFamily="2" charset="-122"/>
                <a:cs typeface="Trebuchet MS"/>
              </a:rPr>
              <a:t>CD Pipelines on Commander/Day</a:t>
            </a:r>
            <a:endParaRPr lang="en-US" altLang="zh-CN" sz="1600" dirty="0">
              <a:solidFill>
                <a:schemeClr val="bg1"/>
              </a:solidFill>
              <a:latin typeface="Trebuchet MS"/>
              <a:ea typeface="华文细黑" pitchFamily="2" charset="-122"/>
              <a:cs typeface="Trebuchet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0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“Asked for volunteers to try out the system.”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143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 How we convinced the first team to get on 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320800"/>
            <a:ext cx="3276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1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Where are we on our journey?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047750"/>
            <a:ext cx="4481806" cy="3293269"/>
          </a:xfrm>
        </p:spPr>
        <p:txBody>
          <a:bodyPr/>
          <a:lstStyle/>
          <a:p>
            <a:pPr lvl="1"/>
            <a:r>
              <a:rPr lang="en-US" sz="1400" dirty="0"/>
              <a:t>Bridging the gap between </a:t>
            </a:r>
            <a:r>
              <a:rPr lang="en-US" sz="1400" dirty="0" err="1"/>
              <a:t>Dev</a:t>
            </a:r>
            <a:r>
              <a:rPr lang="en-US" sz="1400" dirty="0"/>
              <a:t> and Ops</a:t>
            </a:r>
          </a:p>
          <a:p>
            <a:pPr lvl="1"/>
            <a:r>
              <a:rPr lang="en-US" sz="1400" dirty="0"/>
              <a:t>Multi-layer / multi-platform infrastructure</a:t>
            </a:r>
          </a:p>
          <a:p>
            <a:pPr lvl="1"/>
            <a:r>
              <a:rPr lang="en-US" sz="1400" dirty="0" err="1"/>
              <a:t>Devs</a:t>
            </a:r>
            <a:r>
              <a:rPr lang="en-US" sz="1400" dirty="0"/>
              <a:t> gaining control over production environment</a:t>
            </a:r>
          </a:p>
          <a:p>
            <a:pPr lvl="1"/>
            <a:r>
              <a:rPr lang="en-US" sz="1400" dirty="0"/>
              <a:t>Concise definition and automation of processes</a:t>
            </a:r>
          </a:p>
          <a:p>
            <a:pPr lvl="1"/>
            <a:r>
              <a:rPr lang="en-US" sz="1400" dirty="0"/>
              <a:t>Globally distributed R&amp;D teams</a:t>
            </a:r>
          </a:p>
        </p:txBody>
      </p:sp>
      <p:sp>
        <p:nvSpPr>
          <p:cNvPr id="4" name="Rechteck 5"/>
          <p:cNvSpPr/>
          <p:nvPr/>
        </p:nvSpPr>
        <p:spPr bwMode="gray">
          <a:xfrm>
            <a:off x="6934200" y="567690"/>
            <a:ext cx="1851660" cy="1851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PROD BUILD</a:t>
            </a:r>
          </a:p>
          <a:p>
            <a:pPr algn="ctr"/>
            <a:r>
              <a:rPr lang="de-DE" sz="4400" b="1" dirty="0" smtClean="0">
                <a:latin typeface="Trebuchet MS"/>
                <a:cs typeface="Trebuchet MS"/>
              </a:rPr>
              <a:t>300</a:t>
            </a:r>
            <a:r>
              <a:rPr lang="de-DE" sz="2000" b="1" dirty="0" smtClean="0">
                <a:latin typeface="Trebuchet MS"/>
                <a:cs typeface="Trebuchet MS"/>
              </a:rPr>
              <a:t>min</a:t>
            </a:r>
            <a:endParaRPr lang="de-DE" sz="440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Per 10M LOC</a:t>
            </a:r>
          </a:p>
        </p:txBody>
      </p:sp>
      <p:sp>
        <p:nvSpPr>
          <p:cNvPr id="5" name="Rechteck 6"/>
          <p:cNvSpPr/>
          <p:nvPr/>
        </p:nvSpPr>
        <p:spPr bwMode="gray">
          <a:xfrm>
            <a:off x="4790233" y="567690"/>
            <a:ext cx="1851660" cy="1851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DEV BUILD</a:t>
            </a:r>
          </a:p>
          <a:p>
            <a:pPr algn="ctr"/>
            <a:r>
              <a:rPr lang="de-DE" sz="4400" b="1" dirty="0" smtClean="0">
                <a:latin typeface="Trebuchet MS"/>
                <a:cs typeface="Trebuchet MS"/>
              </a:rPr>
              <a:t>10</a:t>
            </a:r>
            <a:r>
              <a:rPr lang="de-DE" sz="2000" b="1" dirty="0" smtClean="0">
                <a:latin typeface="Trebuchet MS"/>
                <a:cs typeface="Trebuchet MS"/>
              </a:rPr>
              <a:t>min</a:t>
            </a:r>
            <a:endParaRPr lang="de-DE" sz="220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Per 5M LOC</a:t>
            </a:r>
          </a:p>
        </p:txBody>
      </p:sp>
      <p:sp>
        <p:nvSpPr>
          <p:cNvPr id="6" name="Rechteck 9"/>
          <p:cNvSpPr/>
          <p:nvPr/>
        </p:nvSpPr>
        <p:spPr bwMode="gray">
          <a:xfrm>
            <a:off x="6934200" y="2701290"/>
            <a:ext cx="1851660" cy="18516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1080" b="1" dirty="0" smtClean="0">
                <a:solidFill>
                  <a:schemeClr val="bg1"/>
                </a:solidFill>
                <a:cs typeface="Trebuchet MS"/>
              </a:rPr>
              <a:t>FULL TEST</a:t>
            </a:r>
            <a:endParaRPr lang="de-DE" sz="1080" b="1" dirty="0">
              <a:solidFill>
                <a:schemeClr val="bg1"/>
              </a:solidFill>
              <a:cs typeface="Trebuchet MS"/>
            </a:endParaRPr>
          </a:p>
          <a:p>
            <a:pPr algn="ctr"/>
            <a:r>
              <a:rPr lang="de-DE" sz="4400" b="1" dirty="0" smtClean="0">
                <a:solidFill>
                  <a:schemeClr val="bg1"/>
                </a:solidFill>
                <a:cs typeface="Trebuchet MS"/>
              </a:rPr>
              <a:t>1440</a:t>
            </a:r>
            <a:r>
              <a:rPr lang="de-DE" sz="2000" b="1" dirty="0" smtClean="0">
                <a:solidFill>
                  <a:schemeClr val="bg1"/>
                </a:solidFill>
                <a:cs typeface="Trebuchet MS"/>
              </a:rPr>
              <a:t>min</a:t>
            </a:r>
            <a:endParaRPr lang="de-DE" sz="2000" b="1" dirty="0">
              <a:solidFill>
                <a:schemeClr val="bg1"/>
              </a:solidFill>
              <a:cs typeface="Trebuchet MS"/>
            </a:endParaRPr>
          </a:p>
        </p:txBody>
      </p:sp>
      <p:sp>
        <p:nvSpPr>
          <p:cNvPr id="7" name="Rechteck 6"/>
          <p:cNvSpPr/>
          <p:nvPr/>
        </p:nvSpPr>
        <p:spPr bwMode="gray">
          <a:xfrm>
            <a:off x="4815633" y="2697480"/>
            <a:ext cx="1851660" cy="1851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108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REGRESSION TEST</a:t>
            </a:r>
          </a:p>
          <a:p>
            <a:pPr algn="ctr"/>
            <a:r>
              <a:rPr lang="de-DE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240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min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cs typeface="Trebuchet MS"/>
            </a:endParaRPr>
          </a:p>
        </p:txBody>
      </p:sp>
      <p:sp>
        <p:nvSpPr>
          <p:cNvPr id="8" name="Rechteck 5"/>
          <p:cNvSpPr/>
          <p:nvPr/>
        </p:nvSpPr>
        <p:spPr bwMode="gray">
          <a:xfrm>
            <a:off x="398763" y="2707913"/>
            <a:ext cx="4119763" cy="18516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108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FEATURE DELIVERY TIME</a:t>
            </a:r>
          </a:p>
          <a:p>
            <a:pPr algn="ctr"/>
            <a:r>
              <a:rPr lang="de-DE" sz="4400" b="1" dirty="0" smtClean="0">
                <a:latin typeface="Trebuchet MS"/>
                <a:cs typeface="Trebuchet MS"/>
              </a:rPr>
              <a:t>30</a:t>
            </a:r>
            <a:r>
              <a:rPr lang="de-DE" sz="2000" b="1" dirty="0" smtClean="0">
                <a:latin typeface="Trebuchet MS"/>
                <a:cs typeface="Trebuchet MS"/>
              </a:rPr>
              <a:t>days</a:t>
            </a:r>
          </a:p>
          <a:p>
            <a:pPr algn="ctr"/>
            <a:endParaRPr lang="de-DE" sz="1080" b="1" dirty="0" smtClean="0">
              <a:latin typeface="Trebuchet MS"/>
              <a:cs typeface="Trebuchet MS"/>
            </a:endParaRPr>
          </a:p>
        </p:txBody>
      </p:sp>
      <p:sp>
        <p:nvSpPr>
          <p:cNvPr id="9" name="Rechteck 5"/>
          <p:cNvSpPr/>
          <p:nvPr/>
        </p:nvSpPr>
        <p:spPr bwMode="gray">
          <a:xfrm>
            <a:off x="6930574" y="565877"/>
            <a:ext cx="1851660" cy="1851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108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PROD BUILD</a:t>
            </a:r>
          </a:p>
          <a:p>
            <a:pPr algn="ctr"/>
            <a:r>
              <a:rPr lang="de-DE" sz="4400" b="1" dirty="0" smtClean="0">
                <a:latin typeface="Trebuchet MS"/>
                <a:cs typeface="Trebuchet MS"/>
              </a:rPr>
              <a:t>10</a:t>
            </a:r>
            <a:r>
              <a:rPr lang="de-DE" sz="2000" b="1" dirty="0" smtClean="0">
                <a:latin typeface="Trebuchet MS"/>
                <a:cs typeface="Trebuchet MS"/>
              </a:rPr>
              <a:t>min</a:t>
            </a:r>
            <a:endParaRPr lang="de-DE" sz="440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Per 10M LOC</a:t>
            </a: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(was 300)</a:t>
            </a:r>
          </a:p>
        </p:txBody>
      </p:sp>
      <p:sp>
        <p:nvSpPr>
          <p:cNvPr id="10" name="Rechteck 6"/>
          <p:cNvSpPr/>
          <p:nvPr/>
        </p:nvSpPr>
        <p:spPr bwMode="gray">
          <a:xfrm>
            <a:off x="4786607" y="565877"/>
            <a:ext cx="1851660" cy="1851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108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DEV BUILD</a:t>
            </a:r>
          </a:p>
          <a:p>
            <a:pPr algn="ctr"/>
            <a:r>
              <a:rPr lang="de-DE" sz="4400" b="1" dirty="0" smtClean="0">
                <a:latin typeface="Trebuchet MS"/>
                <a:cs typeface="Trebuchet MS"/>
              </a:rPr>
              <a:t>1</a:t>
            </a:r>
            <a:r>
              <a:rPr lang="de-DE" sz="2000" b="1" dirty="0" smtClean="0">
                <a:latin typeface="Trebuchet MS"/>
                <a:cs typeface="Trebuchet MS"/>
              </a:rPr>
              <a:t>min</a:t>
            </a:r>
            <a:endParaRPr lang="de-DE" sz="220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Per 5M LOC</a:t>
            </a: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(was 10)</a:t>
            </a:r>
          </a:p>
        </p:txBody>
      </p:sp>
      <p:sp>
        <p:nvSpPr>
          <p:cNvPr id="11" name="Rechteck 9"/>
          <p:cNvSpPr/>
          <p:nvPr/>
        </p:nvSpPr>
        <p:spPr bwMode="gray">
          <a:xfrm>
            <a:off x="6930574" y="2699477"/>
            <a:ext cx="1851660" cy="18516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1080" b="1" dirty="0" smtClean="0">
              <a:solidFill>
                <a:schemeClr val="bg1"/>
              </a:solidFill>
              <a:cs typeface="Trebuchet MS"/>
            </a:endParaRPr>
          </a:p>
          <a:p>
            <a:pPr algn="ctr"/>
            <a:r>
              <a:rPr lang="de-DE" sz="1080" b="1" dirty="0" smtClean="0">
                <a:solidFill>
                  <a:schemeClr val="bg1"/>
                </a:solidFill>
                <a:cs typeface="Trebuchet MS"/>
              </a:rPr>
              <a:t>FULL TEST</a:t>
            </a:r>
            <a:endParaRPr lang="de-DE" sz="1080" b="1" dirty="0">
              <a:solidFill>
                <a:schemeClr val="bg1"/>
              </a:solidFill>
              <a:cs typeface="Trebuchet MS"/>
            </a:endParaRPr>
          </a:p>
          <a:p>
            <a:pPr algn="ctr"/>
            <a:r>
              <a:rPr lang="de-DE" sz="4400" b="1" dirty="0" smtClean="0">
                <a:solidFill>
                  <a:schemeClr val="bg1"/>
                </a:solidFill>
                <a:cs typeface="Trebuchet MS"/>
              </a:rPr>
              <a:t>360</a:t>
            </a:r>
            <a:r>
              <a:rPr lang="de-DE" sz="2000" b="1" dirty="0" smtClean="0">
                <a:solidFill>
                  <a:schemeClr val="bg1"/>
                </a:solidFill>
                <a:cs typeface="Trebuchet MS"/>
              </a:rPr>
              <a:t>min</a:t>
            </a:r>
            <a:endParaRPr lang="de-DE" sz="2000" b="1" dirty="0">
              <a:solidFill>
                <a:schemeClr val="bg1"/>
              </a:solidFill>
              <a:cs typeface="Trebuchet MS"/>
            </a:endParaRPr>
          </a:p>
          <a:p>
            <a:pPr algn="ctr"/>
            <a:r>
              <a:rPr lang="de-DE" sz="1080" b="1" dirty="0" smtClean="0">
                <a:solidFill>
                  <a:schemeClr val="bg1"/>
                </a:solidFill>
                <a:cs typeface="Trebuchet MS"/>
              </a:rPr>
              <a:t>(was 1440)</a:t>
            </a:r>
            <a:endParaRPr lang="de-DE" sz="1080" b="1" dirty="0">
              <a:solidFill>
                <a:schemeClr val="bg1"/>
              </a:solidFill>
              <a:cs typeface="Trebuchet MS"/>
            </a:endParaRPr>
          </a:p>
        </p:txBody>
      </p:sp>
      <p:sp>
        <p:nvSpPr>
          <p:cNvPr id="12" name="Rechteck 6"/>
          <p:cNvSpPr/>
          <p:nvPr/>
        </p:nvSpPr>
        <p:spPr bwMode="gray">
          <a:xfrm>
            <a:off x="4812007" y="2707913"/>
            <a:ext cx="1851660" cy="18516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1080" b="1" dirty="0" smtClean="0">
              <a:solidFill>
                <a:schemeClr val="tx1">
                  <a:lumMod val="75000"/>
                  <a:lumOff val="25000"/>
                </a:schemeClr>
              </a:solidFill>
              <a:cs typeface="Trebuchet MS"/>
            </a:endParaRPr>
          </a:p>
          <a:p>
            <a:pPr algn="ctr"/>
            <a:r>
              <a:rPr lang="de-DE" sz="108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REGRESSION TEST</a:t>
            </a:r>
          </a:p>
          <a:p>
            <a:pPr algn="ctr"/>
            <a:r>
              <a:rPr lang="de-DE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60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min</a:t>
            </a:r>
            <a:endParaRPr lang="de-DE" sz="2200" b="1" dirty="0" smtClean="0">
              <a:solidFill>
                <a:schemeClr val="tx1">
                  <a:lumMod val="75000"/>
                  <a:lumOff val="25000"/>
                </a:schemeClr>
              </a:solidFill>
              <a:cs typeface="Trebuchet MS"/>
            </a:endParaRPr>
          </a:p>
          <a:p>
            <a:pPr algn="ctr"/>
            <a:r>
              <a:rPr lang="de-DE" sz="108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(was 240)</a:t>
            </a:r>
            <a:endParaRPr lang="de-DE" sz="1080" b="1" dirty="0">
              <a:solidFill>
                <a:schemeClr val="tx1">
                  <a:lumMod val="75000"/>
                  <a:lumOff val="25000"/>
                </a:schemeClr>
              </a:solidFill>
              <a:cs typeface="Trebuchet MS"/>
            </a:endParaRPr>
          </a:p>
        </p:txBody>
      </p:sp>
      <p:sp>
        <p:nvSpPr>
          <p:cNvPr id="17" name="Rechteck 5"/>
          <p:cNvSpPr/>
          <p:nvPr/>
        </p:nvSpPr>
        <p:spPr bwMode="gray">
          <a:xfrm>
            <a:off x="398763" y="2697480"/>
            <a:ext cx="4119763" cy="18516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108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FEATURE DELIVERY TIME</a:t>
            </a:r>
          </a:p>
          <a:p>
            <a:pPr algn="ctr"/>
            <a:r>
              <a:rPr lang="de-DE" sz="4400" b="1" dirty="0">
                <a:latin typeface="Trebuchet MS"/>
                <a:cs typeface="Trebuchet MS"/>
              </a:rPr>
              <a:t>7</a:t>
            </a:r>
            <a:r>
              <a:rPr lang="de-DE" sz="2000" b="1" dirty="0" smtClean="0">
                <a:latin typeface="Trebuchet MS"/>
                <a:cs typeface="Trebuchet MS"/>
              </a:rPr>
              <a:t>days</a:t>
            </a:r>
            <a:endParaRPr lang="de-DE" sz="440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(was 30 </a:t>
            </a:r>
            <a:r>
              <a:rPr lang="de-DE" sz="1080" b="1" dirty="0" err="1" smtClean="0">
                <a:latin typeface="Trebuchet MS"/>
                <a:cs typeface="Trebuchet MS"/>
              </a:rPr>
              <a:t>days</a:t>
            </a:r>
            <a:r>
              <a:rPr lang="de-DE" sz="1080" b="1" dirty="0" smtClean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6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“faster?”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570216" y="1046892"/>
            <a:ext cx="1772733" cy="3135377"/>
            <a:chOff x="2478175" y="1046892"/>
            <a:chExt cx="1772733" cy="3135377"/>
          </a:xfrm>
        </p:grpSpPr>
        <p:sp>
          <p:nvSpPr>
            <p:cNvPr id="4" name="圆角矩形​​ 6"/>
            <p:cNvSpPr/>
            <p:nvPr/>
          </p:nvSpPr>
          <p:spPr bwMode="auto">
            <a:xfrm>
              <a:off x="2478175" y="2419390"/>
              <a:ext cx="1772733" cy="825337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91425" tIns="45712" rIns="91425" bIns="45712" anchor="ctr"/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Hours to Minutes</a:t>
              </a:r>
            </a:p>
            <a:p>
              <a:pPr algn="ctr" fontAlgn="ctr">
                <a:defRPr/>
              </a:pPr>
              <a:r>
                <a:rPr lang="en-US" altLang="zh-CN" sz="1050" i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Compile and Build</a:t>
              </a:r>
              <a:endParaRPr lang="en-US" altLang="zh-CN" sz="1050" i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</p:txBody>
        </p:sp>
        <p:sp>
          <p:nvSpPr>
            <p:cNvPr id="5" name="圆角矩形​​ 2"/>
            <p:cNvSpPr/>
            <p:nvPr/>
          </p:nvSpPr>
          <p:spPr bwMode="auto">
            <a:xfrm>
              <a:off x="2478287" y="3357188"/>
              <a:ext cx="1772598" cy="8250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Days to Hours</a:t>
              </a:r>
              <a:endParaRPr lang="en-US" altLang="zh-CN" sz="1400" b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  <a:p>
              <a:pPr algn="ctr" fontAlgn="ctr">
                <a:defRPr/>
              </a:pPr>
              <a:r>
                <a:rPr lang="en-US" altLang="zh-CN" sz="1050" i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Hardware Emulation</a:t>
              </a:r>
              <a:endParaRPr lang="en-US" altLang="zh-CN" sz="1050" i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</p:txBody>
        </p:sp>
        <p:sp>
          <p:nvSpPr>
            <p:cNvPr id="6" name="圆角矩形​​ 6"/>
            <p:cNvSpPr/>
            <p:nvPr/>
          </p:nvSpPr>
          <p:spPr bwMode="auto">
            <a:xfrm>
              <a:off x="2478175" y="1460663"/>
              <a:ext cx="1772733" cy="825337"/>
            </a:xfrm>
            <a:prstGeom prst="rect">
              <a:avLst/>
            </a:prstGeom>
            <a:solidFill>
              <a:schemeClr val="accent3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91425" tIns="45712" rIns="91425" bIns="45712"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Hours to Minutes</a:t>
              </a:r>
              <a:endParaRPr lang="en-US" altLang="zh-CN" sz="1400" b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  <a:p>
              <a:pPr algn="ctr" fontAlgn="ctr">
                <a:defRPr/>
              </a:pPr>
              <a:r>
                <a:rPr lang="en-US" altLang="zh-CN" sz="1050" i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Code Analysis</a:t>
              </a:r>
              <a:endParaRPr lang="en-US" altLang="zh-CN" sz="1050" i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</p:txBody>
        </p:sp>
        <p:sp>
          <p:nvSpPr>
            <p:cNvPr id="8" name="五边形 4"/>
            <p:cNvSpPr/>
            <p:nvPr/>
          </p:nvSpPr>
          <p:spPr bwMode="auto">
            <a:xfrm>
              <a:off x="2478175" y="1046892"/>
              <a:ext cx="1772733" cy="30264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1000" dirty="0" smtClean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Develop</a:t>
              </a:r>
              <a:endParaRPr lang="zh-CN" altLang="en-US" sz="1000" dirty="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0598" y="1046892"/>
            <a:ext cx="1772733" cy="1239108"/>
            <a:chOff x="365348" y="1046892"/>
            <a:chExt cx="1772733" cy="1239108"/>
          </a:xfrm>
        </p:grpSpPr>
        <p:sp>
          <p:nvSpPr>
            <p:cNvPr id="7" name="五边形 3"/>
            <p:cNvSpPr/>
            <p:nvPr/>
          </p:nvSpPr>
          <p:spPr bwMode="auto">
            <a:xfrm>
              <a:off x="365348" y="1046892"/>
              <a:ext cx="1772733" cy="30264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1000" dirty="0" smtClean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Design</a:t>
              </a:r>
              <a:endParaRPr lang="zh-CN" altLang="en-US" sz="1000" dirty="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9" name="圆角矩形​​ 6"/>
            <p:cNvSpPr/>
            <p:nvPr/>
          </p:nvSpPr>
          <p:spPr bwMode="auto">
            <a:xfrm>
              <a:off x="365348" y="1460663"/>
              <a:ext cx="1772733" cy="825337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91425" tIns="45712" rIns="91425" bIns="45712"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Days to Hours</a:t>
              </a:r>
            </a:p>
            <a:p>
              <a:pPr algn="ctr">
                <a:defRPr/>
              </a:pPr>
              <a:r>
                <a:rPr lang="en-US" altLang="zh-CN" sz="1050" i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Architect Evaluation</a:t>
              </a:r>
              <a:endParaRPr lang="en-US" altLang="zh-CN" sz="1050" i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79834" y="1046892"/>
            <a:ext cx="1772733" cy="3135377"/>
            <a:chOff x="4591002" y="1046892"/>
            <a:chExt cx="1772733" cy="3135377"/>
          </a:xfrm>
        </p:grpSpPr>
        <p:sp>
          <p:nvSpPr>
            <p:cNvPr id="9" name="五边形 5"/>
            <p:cNvSpPr/>
            <p:nvPr/>
          </p:nvSpPr>
          <p:spPr bwMode="auto">
            <a:xfrm>
              <a:off x="4591002" y="1046892"/>
              <a:ext cx="1772733" cy="30264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1000" dirty="0" smtClean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Product Validation</a:t>
              </a:r>
              <a:endParaRPr lang="zh-CN" altLang="en-US" sz="1000" dirty="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0" name="圆角矩形​​ 6"/>
            <p:cNvSpPr/>
            <p:nvPr/>
          </p:nvSpPr>
          <p:spPr bwMode="auto">
            <a:xfrm>
              <a:off x="4591002" y="2419390"/>
              <a:ext cx="1772733" cy="825337"/>
            </a:xfrm>
            <a:prstGeom prst="rect">
              <a:avLst/>
            </a:prstGeom>
            <a:solidFill>
              <a:srgbClr val="FE9901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91425" tIns="45712" rIns="91425" bIns="45712"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Days to Hours</a:t>
              </a:r>
              <a:endParaRPr lang="en-US" altLang="zh-CN" sz="1400" b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  <a:p>
              <a:pPr algn="ctr" fontAlgn="ctr">
                <a:defRPr/>
              </a:pPr>
              <a:r>
                <a:rPr lang="en-US" altLang="zh-CN" sz="1050" i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Full Regression (System)</a:t>
              </a:r>
              <a:endParaRPr lang="en-US" altLang="zh-CN" sz="1050" i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</p:txBody>
        </p:sp>
        <p:sp>
          <p:nvSpPr>
            <p:cNvPr id="21" name="圆角矩形​​ 2"/>
            <p:cNvSpPr/>
            <p:nvPr/>
          </p:nvSpPr>
          <p:spPr bwMode="auto">
            <a:xfrm>
              <a:off x="4591114" y="3357188"/>
              <a:ext cx="1772598" cy="8250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0" endPos="30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Days to Minutes</a:t>
              </a:r>
              <a:endParaRPr lang="en-US" altLang="zh-CN" sz="1400" b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  <a:p>
              <a:pPr algn="ctr" fontAlgn="ctr">
                <a:defRPr/>
              </a:pPr>
              <a:r>
                <a:rPr lang="en-US" altLang="zh-CN" sz="1050" i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Full Regression (Software)</a:t>
              </a:r>
              <a:endParaRPr lang="en-US" altLang="zh-CN" sz="1050" i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</p:txBody>
        </p:sp>
        <p:sp>
          <p:nvSpPr>
            <p:cNvPr id="22" name="圆角矩形​​ 6"/>
            <p:cNvSpPr/>
            <p:nvPr/>
          </p:nvSpPr>
          <p:spPr bwMode="auto">
            <a:xfrm>
              <a:off x="4591002" y="1460663"/>
              <a:ext cx="1772733" cy="825337"/>
            </a:xfrm>
            <a:prstGeom prst="rect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91425" tIns="45712" rIns="91425" bIns="45712"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Weeks to Days</a:t>
              </a:r>
            </a:p>
            <a:p>
              <a:pPr algn="ctr">
                <a:defRPr/>
              </a:pPr>
              <a:r>
                <a:rPr lang="en-US" altLang="zh-CN" sz="1050" i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Full Functional Testing</a:t>
              </a:r>
              <a:endParaRPr lang="en-US" altLang="zh-CN" sz="1050" i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89452" y="1046892"/>
            <a:ext cx="1810994" cy="1239108"/>
            <a:chOff x="6694202" y="1046892"/>
            <a:chExt cx="1810994" cy="1239108"/>
          </a:xfrm>
        </p:grpSpPr>
        <p:sp>
          <p:nvSpPr>
            <p:cNvPr id="10" name="五边形 6"/>
            <p:cNvSpPr/>
            <p:nvPr/>
          </p:nvSpPr>
          <p:spPr bwMode="auto">
            <a:xfrm>
              <a:off x="6694202" y="1046892"/>
              <a:ext cx="1810994" cy="30264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</a:pPr>
              <a:r>
                <a:rPr lang="en-US" altLang="zh-CN" sz="1000" dirty="0" smtClean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Solution Validation</a:t>
              </a:r>
              <a:endParaRPr lang="zh-CN" altLang="en-US" sz="1000" dirty="0" smtClean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5" name="圆角矩形​​ 6"/>
            <p:cNvSpPr/>
            <p:nvPr/>
          </p:nvSpPr>
          <p:spPr bwMode="auto">
            <a:xfrm>
              <a:off x="6697121" y="1460663"/>
              <a:ext cx="1772733" cy="825337"/>
            </a:xfrm>
            <a:prstGeom prst="rect">
              <a:avLst/>
            </a:prstGeom>
            <a:solidFill>
              <a:schemeClr val="accent4"/>
            </a:solidFill>
            <a:ln w="381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91425" tIns="45712" rIns="91425" bIns="45712"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Months to Weeks</a:t>
              </a:r>
              <a:endParaRPr lang="en-US" altLang="zh-CN" sz="1400" b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  <a:p>
              <a:pPr algn="ctr" fontAlgn="ctr">
                <a:defRPr/>
              </a:pPr>
              <a:r>
                <a:rPr lang="en-US" altLang="zh-CN" sz="1050" i="1" dirty="0" smtClean="0">
                  <a:solidFill>
                    <a:schemeClr val="bg1"/>
                  </a:solidFill>
                  <a:ea typeface="华文细黑" pitchFamily="2" charset="-122"/>
                  <a:cs typeface="Trebuchet MS"/>
                </a:rPr>
                <a:t>Solution Testing</a:t>
              </a:r>
              <a:endParaRPr lang="en-US" altLang="zh-CN" sz="1050" i="1" dirty="0">
                <a:solidFill>
                  <a:schemeClr val="bg1"/>
                </a:solidFill>
                <a:ea typeface="华文细黑" pitchFamily="2" charset="-122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0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​​ 16"/>
          <p:cNvSpPr/>
          <p:nvPr/>
        </p:nvSpPr>
        <p:spPr>
          <a:xfrm>
            <a:off x="2444745" y="339171"/>
            <a:ext cx="1471229" cy="1368425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rebuchet MS"/>
              <a:cs typeface="Trebuchet MS"/>
            </a:endParaRPr>
          </a:p>
        </p:txBody>
      </p:sp>
      <p:sp>
        <p:nvSpPr>
          <p:cNvPr id="34" name="圆角矩形​​ 6"/>
          <p:cNvSpPr/>
          <p:nvPr/>
        </p:nvSpPr>
        <p:spPr bwMode="auto">
          <a:xfrm>
            <a:off x="4000486" y="339171"/>
            <a:ext cx="1471229" cy="1368425"/>
          </a:xfrm>
          <a:prstGeom prst="rect">
            <a:avLst/>
          </a:prstGeom>
          <a:solidFill>
            <a:schemeClr val="accent3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&gt;1M</a:t>
            </a:r>
            <a:endParaRPr lang="en-US" altLang="zh-CN" sz="3200" b="1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System Integrations/year</a:t>
            </a:r>
          </a:p>
        </p:txBody>
      </p:sp>
      <p:sp>
        <p:nvSpPr>
          <p:cNvPr id="35" name="圆角矩形​​ 4"/>
          <p:cNvSpPr/>
          <p:nvPr/>
        </p:nvSpPr>
        <p:spPr bwMode="auto">
          <a:xfrm>
            <a:off x="270039" y="339171"/>
            <a:ext cx="2090193" cy="1368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10K</a:t>
            </a:r>
            <a:r>
              <a:rPr lang="en-US" altLang="zh-CN" sz="4400" b="1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+ </a:t>
            </a:r>
            <a:endParaRPr lang="en-US" altLang="zh-CN" sz="4400" b="1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  <a:p>
            <a:pPr algn="ctr" font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Releases/year</a:t>
            </a:r>
            <a:endParaRPr lang="en-US" altLang="zh-CN" sz="1400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</p:txBody>
      </p:sp>
      <p:sp>
        <p:nvSpPr>
          <p:cNvPr id="36" name="圆角矩形​​ 17"/>
          <p:cNvSpPr/>
          <p:nvPr/>
        </p:nvSpPr>
        <p:spPr>
          <a:xfrm>
            <a:off x="4000486" y="1841204"/>
            <a:ext cx="1471229" cy="137641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8327" t="-1212" r="-27916" b="121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rebuchet MS"/>
              <a:cs typeface="Trebuchet MS"/>
            </a:endParaRPr>
          </a:p>
        </p:txBody>
      </p:sp>
      <p:sp>
        <p:nvSpPr>
          <p:cNvPr id="37" name="圆角矩形​​ 2"/>
          <p:cNvSpPr/>
          <p:nvPr/>
        </p:nvSpPr>
        <p:spPr bwMode="auto">
          <a:xfrm>
            <a:off x="2445009" y="1841204"/>
            <a:ext cx="1471117" cy="136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0" endPos="3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30M</a:t>
            </a:r>
            <a:endParaRPr lang="en-US" altLang="zh-CN" sz="4400" b="1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  <a:p>
            <a:pPr algn="ctr" font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Lines of Code</a:t>
            </a:r>
            <a:endParaRPr lang="en-US" altLang="zh-CN" sz="1400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</p:txBody>
      </p:sp>
      <p:sp>
        <p:nvSpPr>
          <p:cNvPr id="38" name="圆角矩形​​ 7"/>
          <p:cNvSpPr/>
          <p:nvPr/>
        </p:nvSpPr>
        <p:spPr bwMode="auto">
          <a:xfrm>
            <a:off x="270039" y="1840947"/>
            <a:ext cx="2090193" cy="1368425"/>
          </a:xfrm>
          <a:prstGeom prst="rect">
            <a:avLst/>
          </a:prstGeom>
          <a:solidFill>
            <a:schemeClr val="accent3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100K</a:t>
            </a:r>
            <a:endParaRPr lang="en-US" altLang="zh-CN" sz="3500" b="1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Builds/day</a:t>
            </a:r>
            <a:endParaRPr lang="en-US" altLang="zh-CN" sz="1400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</p:txBody>
      </p:sp>
      <p:sp>
        <p:nvSpPr>
          <p:cNvPr id="39" name="圆角矩形​​ 5"/>
          <p:cNvSpPr/>
          <p:nvPr/>
        </p:nvSpPr>
        <p:spPr>
          <a:xfrm>
            <a:off x="3999297" y="3344310"/>
            <a:ext cx="1472419" cy="1366837"/>
          </a:xfrm>
          <a:prstGeom prst="rect">
            <a:avLst/>
          </a:prstGeom>
          <a:solidFill>
            <a:schemeClr val="accent3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>
              <a:defRPr/>
            </a:pPr>
            <a:r>
              <a:rPr lang="en-US" altLang="zh-CN" sz="4000" b="1" dirty="0" smtClean="0">
                <a:solidFill>
                  <a:srgbClr val="FFFFFF"/>
                </a:solidFill>
                <a:cs typeface="Trebuchet MS"/>
              </a:rPr>
              <a:t>480K</a:t>
            </a:r>
            <a:endParaRPr lang="en-US" altLang="zh-CN" sz="4000" b="1" dirty="0">
              <a:solidFill>
                <a:srgbClr val="FFFFFF"/>
              </a:solidFill>
              <a:cs typeface="Trebuchet MS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rgbClr val="FFFFFF"/>
                </a:solidFill>
                <a:ea typeface="华文细黑" pitchFamily="2" charset="-122"/>
                <a:cs typeface="Trebuchet MS"/>
              </a:rPr>
              <a:t>Code reviews/year</a:t>
            </a:r>
            <a:endParaRPr lang="en-US" altLang="zh-CN" sz="1400" dirty="0">
              <a:solidFill>
                <a:srgbClr val="FFFFFF"/>
              </a:solidFill>
              <a:ea typeface="华文细黑" pitchFamily="2" charset="-122"/>
              <a:cs typeface="Trebuchet MS"/>
            </a:endParaRPr>
          </a:p>
        </p:txBody>
      </p:sp>
      <p:sp>
        <p:nvSpPr>
          <p:cNvPr id="40" name="圆角矩形​​ 3"/>
          <p:cNvSpPr/>
          <p:nvPr/>
        </p:nvSpPr>
        <p:spPr>
          <a:xfrm>
            <a:off x="2444745" y="3344310"/>
            <a:ext cx="1472419" cy="1366837"/>
          </a:xfrm>
          <a:prstGeom prst="rect">
            <a:avLst/>
          </a:prstGeom>
          <a:solidFill>
            <a:srgbClr val="01A1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400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</p:txBody>
      </p:sp>
      <p:sp>
        <p:nvSpPr>
          <p:cNvPr id="41" name="圆角矩形​​ 7"/>
          <p:cNvSpPr/>
          <p:nvPr/>
        </p:nvSpPr>
        <p:spPr bwMode="auto">
          <a:xfrm>
            <a:off x="270039" y="3342722"/>
            <a:ext cx="2090193" cy="1368425"/>
          </a:xfrm>
          <a:prstGeom prst="rect">
            <a:avLst/>
          </a:prstGeom>
          <a:solidFill>
            <a:schemeClr val="accent4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>
              <a:defRPr/>
            </a:pPr>
            <a:r>
              <a:rPr lang="en-US" altLang="zh-CN" sz="4800" b="1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100M</a:t>
            </a:r>
            <a:endParaRPr lang="en-US" altLang="zh-CN" sz="3500" b="1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  <a:p>
            <a:pPr algn="ctr">
              <a:defRPr/>
            </a:pPr>
            <a:r>
              <a:rPr lang="en-US" altLang="zh-CN" sz="1400" dirty="0" smtClean="0">
                <a:solidFill>
                  <a:schemeClr val="bg1"/>
                </a:solidFill>
                <a:ea typeface="华文细黑" pitchFamily="2" charset="-122"/>
                <a:cs typeface="Trebuchet MS"/>
              </a:rPr>
              <a:t>Test cases run/day</a:t>
            </a:r>
            <a:endParaRPr lang="en-US" altLang="zh-CN" sz="1400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</p:txBody>
      </p:sp>
      <p:pic>
        <p:nvPicPr>
          <p:cNvPr id="42" name="图片 57" descr="com200707300069_N.jpg"/>
          <p:cNvPicPr preferRelativeResize="0"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45009" y="3344310"/>
            <a:ext cx="1472155" cy="1366837"/>
          </a:xfrm>
          <a:prstGeom prst="rect">
            <a:avLst/>
          </a:prstGeom>
          <a:solidFill>
            <a:srgbClr val="1B8BC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36" y="1143000"/>
            <a:ext cx="284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0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Now… Who else wants some?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6248" b="1"/>
          <a:stretch/>
        </p:blipFill>
        <p:spPr>
          <a:xfrm>
            <a:off x="0" y="979712"/>
            <a:ext cx="9144000" cy="36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i="1" dirty="0" smtClean="0"/>
              <a:t>Questions?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760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Who is Huawei?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697" y="2335663"/>
            <a:ext cx="9003016" cy="917260"/>
            <a:chOff x="37697" y="2335663"/>
            <a:chExt cx="9003016" cy="917260"/>
          </a:xfrm>
        </p:grpSpPr>
        <p:sp>
          <p:nvSpPr>
            <p:cNvPr id="22" name="圆角矩形 101"/>
            <p:cNvSpPr/>
            <p:nvPr/>
          </p:nvSpPr>
          <p:spPr bwMode="auto">
            <a:xfrm>
              <a:off x="37697" y="2335663"/>
              <a:ext cx="6445987" cy="90742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36000" tIns="45712" rIns="36000" bIns="45712" anchor="ctr"/>
            <a:lstStyle/>
            <a:p>
              <a:pPr algn="ctr" defTabSz="877888" eaLnBrk="0" hangingPunct="0">
                <a:lnSpc>
                  <a:spcPct val="130000"/>
                </a:lnSpc>
                <a:defRPr/>
              </a:pPr>
              <a:endParaRPr lang="zh-CN" altLang="en-US">
                <a:solidFill>
                  <a:srgbClr val="FFFFFF"/>
                </a:solidFill>
                <a:latin typeface="Trebuchet MS"/>
                <a:ea typeface="华文细黑" pitchFamily="2" charset="-122"/>
                <a:cs typeface="Trebuchet MS"/>
              </a:endParaRPr>
            </a:p>
          </p:txBody>
        </p:sp>
        <p:sp>
          <p:nvSpPr>
            <p:cNvPr id="23" name="矩形 102"/>
            <p:cNvSpPr>
              <a:spLocks noChangeArrowheads="1"/>
            </p:cNvSpPr>
            <p:nvPr/>
          </p:nvSpPr>
          <p:spPr bwMode="auto">
            <a:xfrm>
              <a:off x="1292456" y="2593487"/>
              <a:ext cx="43652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An Innovative Industry Contributor</a:t>
              </a:r>
            </a:p>
          </p:txBody>
        </p:sp>
        <p:sp>
          <p:nvSpPr>
            <p:cNvPr id="24" name="矩形 103"/>
            <p:cNvSpPr/>
            <p:nvPr/>
          </p:nvSpPr>
          <p:spPr bwMode="auto">
            <a:xfrm rot="16200000">
              <a:off x="667164" y="2729065"/>
              <a:ext cx="914400" cy="13331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5" name="组合 104"/>
            <p:cNvGrpSpPr>
              <a:grpSpLocks/>
            </p:cNvGrpSpPr>
            <p:nvPr/>
          </p:nvGrpSpPr>
          <p:grpSpPr bwMode="auto">
            <a:xfrm>
              <a:off x="382293" y="2547918"/>
              <a:ext cx="308654" cy="465651"/>
              <a:chOff x="1269181" y="3328932"/>
              <a:chExt cx="411624" cy="847107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1269181" y="3693494"/>
                <a:ext cx="411624" cy="482545"/>
              </a:xfrm>
              <a:custGeom>
                <a:avLst/>
                <a:gdLst>
                  <a:gd name="T0" fmla="*/ 544513 w 172"/>
                  <a:gd name="T1" fmla="*/ 378288 h 156"/>
                  <a:gd name="T2" fmla="*/ 367230 w 172"/>
                  <a:gd name="T3" fmla="*/ 0 h 156"/>
                  <a:gd name="T4" fmla="*/ 265925 w 172"/>
                  <a:gd name="T5" fmla="*/ 31524 h 156"/>
                  <a:gd name="T6" fmla="*/ 262759 w 172"/>
                  <a:gd name="T7" fmla="*/ 31524 h 156"/>
                  <a:gd name="T8" fmla="*/ 164620 w 172"/>
                  <a:gd name="T9" fmla="*/ 3152 h 156"/>
                  <a:gd name="T10" fmla="*/ 3166 w 172"/>
                  <a:gd name="T11" fmla="*/ 387746 h 156"/>
                  <a:gd name="T12" fmla="*/ 6332 w 172"/>
                  <a:gd name="T13" fmla="*/ 447641 h 156"/>
                  <a:gd name="T14" fmla="*/ 275422 w 172"/>
                  <a:gd name="T15" fmla="*/ 488623 h 156"/>
                  <a:gd name="T16" fmla="*/ 544513 w 172"/>
                  <a:gd name="T17" fmla="*/ 438184 h 156"/>
                  <a:gd name="T18" fmla="*/ 544513 w 172"/>
                  <a:gd name="T19" fmla="*/ 378288 h 1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2"/>
                  <a:gd name="T31" fmla="*/ 0 h 156"/>
                  <a:gd name="T32" fmla="*/ 172 w 172"/>
                  <a:gd name="T33" fmla="*/ 156 h 1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2" h="156">
                    <a:moveTo>
                      <a:pt x="172" y="120"/>
                    </a:moveTo>
                    <a:cubicBezTo>
                      <a:pt x="171" y="65"/>
                      <a:pt x="149" y="18"/>
                      <a:pt x="116" y="0"/>
                    </a:cubicBezTo>
                    <a:cubicBezTo>
                      <a:pt x="107" y="6"/>
                      <a:pt x="96" y="9"/>
                      <a:pt x="84" y="10"/>
                    </a:cubicBezTo>
                    <a:cubicBezTo>
                      <a:pt x="84" y="10"/>
                      <a:pt x="84" y="10"/>
                      <a:pt x="83" y="10"/>
                    </a:cubicBezTo>
                    <a:cubicBezTo>
                      <a:pt x="72" y="10"/>
                      <a:pt x="61" y="7"/>
                      <a:pt x="52" y="1"/>
                    </a:cubicBezTo>
                    <a:cubicBezTo>
                      <a:pt x="20" y="21"/>
                      <a:pt x="0" y="68"/>
                      <a:pt x="1" y="123"/>
                    </a:cubicBezTo>
                    <a:cubicBezTo>
                      <a:pt x="1" y="130"/>
                      <a:pt x="2" y="136"/>
                      <a:pt x="2" y="142"/>
                    </a:cubicBezTo>
                    <a:cubicBezTo>
                      <a:pt x="27" y="151"/>
                      <a:pt x="54" y="156"/>
                      <a:pt x="87" y="155"/>
                    </a:cubicBezTo>
                    <a:cubicBezTo>
                      <a:pt x="120" y="154"/>
                      <a:pt x="147" y="148"/>
                      <a:pt x="172" y="139"/>
                    </a:cubicBezTo>
                    <a:cubicBezTo>
                      <a:pt x="172" y="133"/>
                      <a:pt x="172" y="126"/>
                      <a:pt x="172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348540" y="3328932"/>
                <a:ext cx="261127" cy="340243"/>
              </a:xfrm>
              <a:custGeom>
                <a:avLst/>
                <a:gdLst>
                  <a:gd name="T0" fmla="*/ 342260 w 109"/>
                  <a:gd name="T1" fmla="*/ 170222 h 110"/>
                  <a:gd name="T2" fmla="*/ 174299 w 109"/>
                  <a:gd name="T3" fmla="*/ 343596 h 110"/>
                  <a:gd name="T4" fmla="*/ 0 w 109"/>
                  <a:gd name="T5" fmla="*/ 176526 h 110"/>
                  <a:gd name="T6" fmla="*/ 167961 w 109"/>
                  <a:gd name="T7" fmla="*/ 3152 h 110"/>
                  <a:gd name="T8" fmla="*/ 342260 w 109"/>
                  <a:gd name="T9" fmla="*/ 170222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10"/>
                  <a:gd name="T17" fmla="*/ 109 w 109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10">
                    <a:moveTo>
                      <a:pt x="108" y="54"/>
                    </a:moveTo>
                    <a:cubicBezTo>
                      <a:pt x="109" y="84"/>
                      <a:pt x="85" y="108"/>
                      <a:pt x="55" y="109"/>
                    </a:cubicBezTo>
                    <a:cubicBezTo>
                      <a:pt x="25" y="110"/>
                      <a:pt x="1" y="86"/>
                      <a:pt x="0" y="56"/>
                    </a:cubicBezTo>
                    <a:cubicBezTo>
                      <a:pt x="0" y="26"/>
                      <a:pt x="23" y="2"/>
                      <a:pt x="53" y="1"/>
                    </a:cubicBezTo>
                    <a:cubicBezTo>
                      <a:pt x="83" y="0"/>
                      <a:pt x="108" y="24"/>
                      <a:pt x="108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rebuchet MS"/>
                  <a:cs typeface="Trebuchet MS"/>
                </a:endParaRPr>
              </a:p>
            </p:txBody>
          </p:sp>
        </p:grpSp>
        <p:sp>
          <p:nvSpPr>
            <p:cNvPr id="28" name="圆角矩形​​ 16"/>
            <p:cNvSpPr>
              <a:spLocks noChangeAspect="1"/>
            </p:cNvSpPr>
            <p:nvPr/>
          </p:nvSpPr>
          <p:spPr bwMode="auto">
            <a:xfrm>
              <a:off x="7976223" y="2335663"/>
              <a:ext cx="1064490" cy="914400"/>
            </a:xfrm>
            <a:prstGeom prst="roundRect">
              <a:avLst>
                <a:gd name="adj" fmla="val 0"/>
              </a:avLst>
            </a:prstGeom>
            <a:blipFill dpi="0" rotWithShape="1">
              <a:blip r:embed="rId3" cstate="print">
                <a:extLst/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29" name="图片 57" descr="com200707300069_N.jpg"/>
            <p:cNvPicPr preferRelativeResize="0"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591020" y="2335663"/>
              <a:ext cx="1268109" cy="914400"/>
            </a:xfrm>
            <a:prstGeom prst="rect">
              <a:avLst/>
            </a:prstGeom>
            <a:solidFill>
              <a:srgbClr val="1B8BC3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Group 3"/>
          <p:cNvGrpSpPr/>
          <p:nvPr/>
        </p:nvGrpSpPr>
        <p:grpSpPr>
          <a:xfrm>
            <a:off x="37698" y="3442970"/>
            <a:ext cx="9003015" cy="927768"/>
            <a:chOff x="37698" y="3442970"/>
            <a:chExt cx="9003015" cy="927768"/>
          </a:xfrm>
        </p:grpSpPr>
        <p:sp>
          <p:nvSpPr>
            <p:cNvPr id="10" name="圆角矩形 89"/>
            <p:cNvSpPr/>
            <p:nvPr/>
          </p:nvSpPr>
          <p:spPr bwMode="auto">
            <a:xfrm>
              <a:off x="37698" y="3442970"/>
              <a:ext cx="5790934" cy="9144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36000" tIns="45712" rIns="36000" bIns="45712" anchor="ctr"/>
            <a:lstStyle/>
            <a:p>
              <a:pPr algn="ctr" defTabSz="877888" eaLnBrk="0" hangingPunct="0">
                <a:lnSpc>
                  <a:spcPct val="130000"/>
                </a:lnSpc>
                <a:defRPr/>
              </a:pPr>
              <a:endParaRPr lang="zh-CN" altLang="en-US">
                <a:solidFill>
                  <a:srgbClr val="FFFFFF"/>
                </a:solidFill>
                <a:latin typeface="Trebuchet MS"/>
                <a:ea typeface="华文细黑" pitchFamily="2" charset="-122"/>
                <a:cs typeface="Trebuchet MS"/>
              </a:endParaRPr>
            </a:p>
          </p:txBody>
        </p:sp>
        <p:sp>
          <p:nvSpPr>
            <p:cNvPr id="11" name="矩形 90"/>
            <p:cNvSpPr>
              <a:spLocks noChangeArrowheads="1"/>
            </p:cNvSpPr>
            <p:nvPr/>
          </p:nvSpPr>
          <p:spPr bwMode="auto">
            <a:xfrm>
              <a:off x="1292456" y="3727682"/>
              <a:ext cx="29290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An ICT Industry Leader</a:t>
              </a:r>
            </a:p>
          </p:txBody>
        </p:sp>
        <p:sp>
          <p:nvSpPr>
            <p:cNvPr id="12" name="矩形 91"/>
            <p:cNvSpPr/>
            <p:nvPr/>
          </p:nvSpPr>
          <p:spPr bwMode="auto">
            <a:xfrm rot="16200000">
              <a:off x="661358" y="3827196"/>
              <a:ext cx="911539" cy="15712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3" name="Group 31"/>
            <p:cNvGrpSpPr>
              <a:grpSpLocks noChangeAspect="1"/>
            </p:cNvGrpSpPr>
            <p:nvPr/>
          </p:nvGrpSpPr>
          <p:grpSpPr bwMode="auto">
            <a:xfrm>
              <a:off x="306587" y="3631575"/>
              <a:ext cx="427900" cy="531414"/>
              <a:chOff x="597" y="1842"/>
              <a:chExt cx="1826" cy="2320"/>
            </a:xfrm>
            <a:solidFill>
              <a:schemeClr val="bg1">
                <a:lumMod val="75000"/>
              </a:schemeClr>
            </a:solidFill>
            <a:effectLst/>
          </p:grpSpPr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1097" y="2206"/>
                <a:ext cx="217" cy="580"/>
              </a:xfrm>
              <a:custGeom>
                <a:avLst/>
                <a:gdLst/>
                <a:ahLst/>
                <a:cxnLst>
                  <a:cxn ang="0">
                    <a:pos x="203" y="486"/>
                  </a:cxn>
                  <a:cxn ang="0">
                    <a:pos x="163" y="445"/>
                  </a:cxn>
                  <a:cxn ang="0">
                    <a:pos x="136" y="391"/>
                  </a:cxn>
                  <a:cxn ang="0">
                    <a:pos x="122" y="351"/>
                  </a:cxn>
                  <a:cxn ang="0">
                    <a:pos x="122" y="297"/>
                  </a:cxn>
                  <a:cxn ang="0">
                    <a:pos x="122" y="243"/>
                  </a:cxn>
                  <a:cxn ang="0">
                    <a:pos x="136" y="203"/>
                  </a:cxn>
                  <a:cxn ang="0">
                    <a:pos x="163" y="149"/>
                  </a:cxn>
                  <a:cxn ang="0">
                    <a:pos x="203" y="95"/>
                  </a:cxn>
                  <a:cxn ang="0">
                    <a:pos x="217" y="81"/>
                  </a:cxn>
                  <a:cxn ang="0">
                    <a:pos x="217" y="54"/>
                  </a:cxn>
                  <a:cxn ang="0">
                    <a:pos x="217" y="41"/>
                  </a:cxn>
                  <a:cxn ang="0">
                    <a:pos x="203" y="14"/>
                  </a:cxn>
                  <a:cxn ang="0">
                    <a:pos x="190" y="0"/>
                  </a:cxn>
                  <a:cxn ang="0">
                    <a:pos x="163" y="0"/>
                  </a:cxn>
                  <a:cxn ang="0">
                    <a:pos x="136" y="0"/>
                  </a:cxn>
                  <a:cxn ang="0">
                    <a:pos x="122" y="14"/>
                  </a:cxn>
                  <a:cxn ang="0">
                    <a:pos x="68" y="81"/>
                  </a:cxn>
                  <a:cxn ang="0">
                    <a:pos x="27" y="162"/>
                  </a:cxn>
                  <a:cxn ang="0">
                    <a:pos x="14" y="230"/>
                  </a:cxn>
                  <a:cxn ang="0">
                    <a:pos x="0" y="297"/>
                  </a:cxn>
                  <a:cxn ang="0">
                    <a:pos x="14" y="364"/>
                  </a:cxn>
                  <a:cxn ang="0">
                    <a:pos x="41" y="445"/>
                  </a:cxn>
                  <a:cxn ang="0">
                    <a:pos x="68" y="513"/>
                  </a:cxn>
                  <a:cxn ang="0">
                    <a:pos x="122" y="567"/>
                  </a:cxn>
                  <a:cxn ang="0">
                    <a:pos x="136" y="580"/>
                  </a:cxn>
                  <a:cxn ang="0">
                    <a:pos x="163" y="580"/>
                  </a:cxn>
                  <a:cxn ang="0">
                    <a:pos x="190" y="580"/>
                  </a:cxn>
                  <a:cxn ang="0">
                    <a:pos x="203" y="567"/>
                  </a:cxn>
                  <a:cxn ang="0">
                    <a:pos x="217" y="553"/>
                  </a:cxn>
                  <a:cxn ang="0">
                    <a:pos x="217" y="540"/>
                  </a:cxn>
                  <a:cxn ang="0">
                    <a:pos x="217" y="513"/>
                  </a:cxn>
                  <a:cxn ang="0">
                    <a:pos x="203" y="486"/>
                  </a:cxn>
                </a:cxnLst>
                <a:rect l="0" t="0" r="r" b="b"/>
                <a:pathLst>
                  <a:path w="217" h="580">
                    <a:moveTo>
                      <a:pt x="203" y="486"/>
                    </a:moveTo>
                    <a:lnTo>
                      <a:pt x="163" y="445"/>
                    </a:lnTo>
                    <a:lnTo>
                      <a:pt x="136" y="391"/>
                    </a:lnTo>
                    <a:lnTo>
                      <a:pt x="122" y="351"/>
                    </a:lnTo>
                    <a:lnTo>
                      <a:pt x="122" y="297"/>
                    </a:lnTo>
                    <a:lnTo>
                      <a:pt x="122" y="243"/>
                    </a:lnTo>
                    <a:lnTo>
                      <a:pt x="136" y="203"/>
                    </a:lnTo>
                    <a:lnTo>
                      <a:pt x="163" y="149"/>
                    </a:lnTo>
                    <a:lnTo>
                      <a:pt x="203" y="95"/>
                    </a:lnTo>
                    <a:lnTo>
                      <a:pt x="217" y="81"/>
                    </a:lnTo>
                    <a:lnTo>
                      <a:pt x="217" y="54"/>
                    </a:lnTo>
                    <a:lnTo>
                      <a:pt x="217" y="41"/>
                    </a:lnTo>
                    <a:lnTo>
                      <a:pt x="203" y="14"/>
                    </a:lnTo>
                    <a:lnTo>
                      <a:pt x="190" y="0"/>
                    </a:lnTo>
                    <a:lnTo>
                      <a:pt x="163" y="0"/>
                    </a:lnTo>
                    <a:lnTo>
                      <a:pt x="136" y="0"/>
                    </a:lnTo>
                    <a:lnTo>
                      <a:pt x="122" y="14"/>
                    </a:lnTo>
                    <a:lnTo>
                      <a:pt x="68" y="81"/>
                    </a:lnTo>
                    <a:lnTo>
                      <a:pt x="27" y="162"/>
                    </a:lnTo>
                    <a:lnTo>
                      <a:pt x="14" y="230"/>
                    </a:lnTo>
                    <a:lnTo>
                      <a:pt x="0" y="297"/>
                    </a:lnTo>
                    <a:lnTo>
                      <a:pt x="14" y="364"/>
                    </a:lnTo>
                    <a:lnTo>
                      <a:pt x="41" y="445"/>
                    </a:lnTo>
                    <a:lnTo>
                      <a:pt x="68" y="513"/>
                    </a:lnTo>
                    <a:lnTo>
                      <a:pt x="122" y="567"/>
                    </a:lnTo>
                    <a:lnTo>
                      <a:pt x="136" y="580"/>
                    </a:lnTo>
                    <a:lnTo>
                      <a:pt x="163" y="580"/>
                    </a:lnTo>
                    <a:lnTo>
                      <a:pt x="190" y="580"/>
                    </a:lnTo>
                    <a:lnTo>
                      <a:pt x="203" y="567"/>
                    </a:lnTo>
                    <a:lnTo>
                      <a:pt x="217" y="553"/>
                    </a:lnTo>
                    <a:lnTo>
                      <a:pt x="217" y="540"/>
                    </a:lnTo>
                    <a:lnTo>
                      <a:pt x="217" y="513"/>
                    </a:lnTo>
                    <a:lnTo>
                      <a:pt x="203" y="48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Trebuchet MS"/>
                  <a:ea typeface="宋体"/>
                  <a:cs typeface="Trebuchet MS"/>
                </a:endParaRPr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854" y="2031"/>
                <a:ext cx="284" cy="944"/>
              </a:xfrm>
              <a:custGeom>
                <a:avLst/>
                <a:gdLst/>
                <a:ahLst/>
                <a:cxnLst>
                  <a:cxn ang="0">
                    <a:pos x="189" y="917"/>
                  </a:cxn>
                  <a:cxn ang="0">
                    <a:pos x="203" y="931"/>
                  </a:cxn>
                  <a:cxn ang="0">
                    <a:pos x="230" y="944"/>
                  </a:cxn>
                  <a:cxn ang="0">
                    <a:pos x="243" y="931"/>
                  </a:cxn>
                  <a:cxn ang="0">
                    <a:pos x="270" y="917"/>
                  </a:cxn>
                  <a:cxn ang="0">
                    <a:pos x="284" y="904"/>
                  </a:cxn>
                  <a:cxn ang="0">
                    <a:pos x="284" y="877"/>
                  </a:cxn>
                  <a:cxn ang="0">
                    <a:pos x="284" y="863"/>
                  </a:cxn>
                  <a:cxn ang="0">
                    <a:pos x="270" y="836"/>
                  </a:cxn>
                  <a:cxn ang="0">
                    <a:pos x="270" y="836"/>
                  </a:cxn>
                  <a:cxn ang="0">
                    <a:pos x="203" y="755"/>
                  </a:cxn>
                  <a:cxn ang="0">
                    <a:pos x="149" y="661"/>
                  </a:cxn>
                  <a:cxn ang="0">
                    <a:pos x="121" y="566"/>
                  </a:cxn>
                  <a:cxn ang="0">
                    <a:pos x="108" y="472"/>
                  </a:cxn>
                  <a:cxn ang="0">
                    <a:pos x="121" y="364"/>
                  </a:cxn>
                  <a:cxn ang="0">
                    <a:pos x="149" y="270"/>
                  </a:cxn>
                  <a:cxn ang="0">
                    <a:pos x="203" y="175"/>
                  </a:cxn>
                  <a:cxn ang="0">
                    <a:pos x="270" y="94"/>
                  </a:cxn>
                  <a:cxn ang="0">
                    <a:pos x="284" y="81"/>
                  </a:cxn>
                  <a:cxn ang="0">
                    <a:pos x="284" y="54"/>
                  </a:cxn>
                  <a:cxn ang="0">
                    <a:pos x="284" y="27"/>
                  </a:cxn>
                  <a:cxn ang="0">
                    <a:pos x="270" y="13"/>
                  </a:cxn>
                  <a:cxn ang="0">
                    <a:pos x="243" y="0"/>
                  </a:cxn>
                  <a:cxn ang="0">
                    <a:pos x="230" y="0"/>
                  </a:cxn>
                  <a:cxn ang="0">
                    <a:pos x="203" y="0"/>
                  </a:cxn>
                  <a:cxn ang="0">
                    <a:pos x="189" y="13"/>
                  </a:cxn>
                  <a:cxn ang="0">
                    <a:pos x="108" y="108"/>
                  </a:cxn>
                  <a:cxn ang="0">
                    <a:pos x="40" y="229"/>
                  </a:cxn>
                  <a:cxn ang="0">
                    <a:pos x="13" y="351"/>
                  </a:cxn>
                  <a:cxn ang="0">
                    <a:pos x="0" y="472"/>
                  </a:cxn>
                  <a:cxn ang="0">
                    <a:pos x="13" y="593"/>
                  </a:cxn>
                  <a:cxn ang="0">
                    <a:pos x="40" y="715"/>
                  </a:cxn>
                  <a:cxn ang="0">
                    <a:pos x="108" y="823"/>
                  </a:cxn>
                  <a:cxn ang="0">
                    <a:pos x="189" y="917"/>
                  </a:cxn>
                </a:cxnLst>
                <a:rect l="0" t="0" r="r" b="b"/>
                <a:pathLst>
                  <a:path w="284" h="944">
                    <a:moveTo>
                      <a:pt x="189" y="917"/>
                    </a:moveTo>
                    <a:lnTo>
                      <a:pt x="203" y="931"/>
                    </a:lnTo>
                    <a:lnTo>
                      <a:pt x="230" y="944"/>
                    </a:lnTo>
                    <a:lnTo>
                      <a:pt x="243" y="931"/>
                    </a:lnTo>
                    <a:lnTo>
                      <a:pt x="270" y="917"/>
                    </a:lnTo>
                    <a:lnTo>
                      <a:pt x="284" y="904"/>
                    </a:lnTo>
                    <a:lnTo>
                      <a:pt x="284" y="877"/>
                    </a:lnTo>
                    <a:lnTo>
                      <a:pt x="284" y="863"/>
                    </a:lnTo>
                    <a:lnTo>
                      <a:pt x="270" y="836"/>
                    </a:lnTo>
                    <a:lnTo>
                      <a:pt x="270" y="836"/>
                    </a:lnTo>
                    <a:lnTo>
                      <a:pt x="203" y="755"/>
                    </a:lnTo>
                    <a:lnTo>
                      <a:pt x="149" y="661"/>
                    </a:lnTo>
                    <a:lnTo>
                      <a:pt x="121" y="566"/>
                    </a:lnTo>
                    <a:lnTo>
                      <a:pt x="108" y="472"/>
                    </a:lnTo>
                    <a:lnTo>
                      <a:pt x="121" y="364"/>
                    </a:lnTo>
                    <a:lnTo>
                      <a:pt x="149" y="270"/>
                    </a:lnTo>
                    <a:lnTo>
                      <a:pt x="203" y="175"/>
                    </a:lnTo>
                    <a:lnTo>
                      <a:pt x="270" y="94"/>
                    </a:lnTo>
                    <a:lnTo>
                      <a:pt x="284" y="81"/>
                    </a:lnTo>
                    <a:lnTo>
                      <a:pt x="284" y="54"/>
                    </a:lnTo>
                    <a:lnTo>
                      <a:pt x="284" y="27"/>
                    </a:lnTo>
                    <a:lnTo>
                      <a:pt x="270" y="13"/>
                    </a:lnTo>
                    <a:lnTo>
                      <a:pt x="243" y="0"/>
                    </a:lnTo>
                    <a:lnTo>
                      <a:pt x="230" y="0"/>
                    </a:lnTo>
                    <a:lnTo>
                      <a:pt x="203" y="0"/>
                    </a:lnTo>
                    <a:lnTo>
                      <a:pt x="189" y="13"/>
                    </a:lnTo>
                    <a:lnTo>
                      <a:pt x="108" y="108"/>
                    </a:lnTo>
                    <a:lnTo>
                      <a:pt x="40" y="229"/>
                    </a:lnTo>
                    <a:lnTo>
                      <a:pt x="13" y="351"/>
                    </a:lnTo>
                    <a:lnTo>
                      <a:pt x="0" y="472"/>
                    </a:lnTo>
                    <a:lnTo>
                      <a:pt x="13" y="593"/>
                    </a:lnTo>
                    <a:lnTo>
                      <a:pt x="40" y="715"/>
                    </a:lnTo>
                    <a:lnTo>
                      <a:pt x="108" y="823"/>
                    </a:lnTo>
                    <a:lnTo>
                      <a:pt x="189" y="9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Trebuchet MS"/>
                  <a:ea typeface="宋体"/>
                  <a:cs typeface="Trebuchet MS"/>
                </a:endParaRPr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597" y="1855"/>
                <a:ext cx="365" cy="1309"/>
              </a:xfrm>
              <a:custGeom>
                <a:avLst/>
                <a:gdLst/>
                <a:ahLst/>
                <a:cxnLst>
                  <a:cxn ang="0">
                    <a:pos x="311" y="1309"/>
                  </a:cxn>
                  <a:cxn ang="0">
                    <a:pos x="338" y="1296"/>
                  </a:cxn>
                  <a:cxn ang="0">
                    <a:pos x="351" y="1282"/>
                  </a:cxn>
                  <a:cxn ang="0">
                    <a:pos x="365" y="1269"/>
                  </a:cxn>
                  <a:cxn ang="0">
                    <a:pos x="365" y="1242"/>
                  </a:cxn>
                  <a:cxn ang="0">
                    <a:pos x="365" y="1228"/>
                  </a:cxn>
                  <a:cxn ang="0">
                    <a:pos x="351" y="1201"/>
                  </a:cxn>
                  <a:cxn ang="0">
                    <a:pos x="351" y="1201"/>
                  </a:cxn>
                  <a:cxn ang="0">
                    <a:pos x="297" y="1147"/>
                  </a:cxn>
                  <a:cxn ang="0">
                    <a:pos x="243" y="1066"/>
                  </a:cxn>
                  <a:cxn ang="0">
                    <a:pos x="203" y="999"/>
                  </a:cxn>
                  <a:cxn ang="0">
                    <a:pos x="176" y="931"/>
                  </a:cxn>
                  <a:cxn ang="0">
                    <a:pos x="148" y="850"/>
                  </a:cxn>
                  <a:cxn ang="0">
                    <a:pos x="121" y="769"/>
                  </a:cxn>
                  <a:cxn ang="0">
                    <a:pos x="108" y="702"/>
                  </a:cxn>
                  <a:cxn ang="0">
                    <a:pos x="108" y="621"/>
                  </a:cxn>
                  <a:cxn ang="0">
                    <a:pos x="108" y="540"/>
                  </a:cxn>
                  <a:cxn ang="0">
                    <a:pos x="121" y="473"/>
                  </a:cxn>
                  <a:cxn ang="0">
                    <a:pos x="135" y="405"/>
                  </a:cxn>
                  <a:cxn ang="0">
                    <a:pos x="162" y="338"/>
                  </a:cxn>
                  <a:cxn ang="0">
                    <a:pos x="189" y="270"/>
                  </a:cxn>
                  <a:cxn ang="0">
                    <a:pos x="230" y="203"/>
                  </a:cxn>
                  <a:cxn ang="0">
                    <a:pos x="270" y="149"/>
                  </a:cxn>
                  <a:cxn ang="0">
                    <a:pos x="324" y="95"/>
                  </a:cxn>
                  <a:cxn ang="0">
                    <a:pos x="338" y="68"/>
                  </a:cxn>
                  <a:cxn ang="0">
                    <a:pos x="351" y="54"/>
                  </a:cxn>
                  <a:cxn ang="0">
                    <a:pos x="338" y="27"/>
                  </a:cxn>
                  <a:cxn ang="0">
                    <a:pos x="324" y="14"/>
                  </a:cxn>
                  <a:cxn ang="0">
                    <a:pos x="311" y="0"/>
                  </a:cxn>
                  <a:cxn ang="0">
                    <a:pos x="284" y="0"/>
                  </a:cxn>
                  <a:cxn ang="0">
                    <a:pos x="270" y="0"/>
                  </a:cxn>
                  <a:cxn ang="0">
                    <a:pos x="243" y="14"/>
                  </a:cxn>
                  <a:cxn ang="0">
                    <a:pos x="189" y="68"/>
                  </a:cxn>
                  <a:cxn ang="0">
                    <a:pos x="135" y="135"/>
                  </a:cxn>
                  <a:cxn ang="0">
                    <a:pos x="94" y="216"/>
                  </a:cxn>
                  <a:cxn ang="0">
                    <a:pos x="54" y="297"/>
                  </a:cxn>
                  <a:cxn ang="0">
                    <a:pos x="27" y="365"/>
                  </a:cxn>
                  <a:cxn ang="0">
                    <a:pos x="13" y="446"/>
                  </a:cxn>
                  <a:cxn ang="0">
                    <a:pos x="0" y="540"/>
                  </a:cxn>
                  <a:cxn ang="0">
                    <a:pos x="0" y="621"/>
                  </a:cxn>
                  <a:cxn ang="0">
                    <a:pos x="0" y="702"/>
                  </a:cxn>
                  <a:cxn ang="0">
                    <a:pos x="13" y="796"/>
                  </a:cxn>
                  <a:cxn ang="0">
                    <a:pos x="27" y="877"/>
                  </a:cxn>
                  <a:cxn ang="0">
                    <a:pos x="67" y="972"/>
                  </a:cxn>
                  <a:cxn ang="0">
                    <a:pos x="94" y="1053"/>
                  </a:cxn>
                  <a:cxn ang="0">
                    <a:pos x="148" y="1134"/>
                  </a:cxn>
                  <a:cxn ang="0">
                    <a:pos x="203" y="1215"/>
                  </a:cxn>
                  <a:cxn ang="0">
                    <a:pos x="270" y="1282"/>
                  </a:cxn>
                  <a:cxn ang="0">
                    <a:pos x="284" y="1296"/>
                  </a:cxn>
                  <a:cxn ang="0">
                    <a:pos x="311" y="1309"/>
                  </a:cxn>
                </a:cxnLst>
                <a:rect l="0" t="0" r="r" b="b"/>
                <a:pathLst>
                  <a:path w="365" h="1309">
                    <a:moveTo>
                      <a:pt x="311" y="1309"/>
                    </a:moveTo>
                    <a:lnTo>
                      <a:pt x="338" y="1296"/>
                    </a:lnTo>
                    <a:lnTo>
                      <a:pt x="351" y="1282"/>
                    </a:lnTo>
                    <a:lnTo>
                      <a:pt x="365" y="1269"/>
                    </a:lnTo>
                    <a:lnTo>
                      <a:pt x="365" y="1242"/>
                    </a:lnTo>
                    <a:lnTo>
                      <a:pt x="365" y="1228"/>
                    </a:lnTo>
                    <a:lnTo>
                      <a:pt x="351" y="1201"/>
                    </a:lnTo>
                    <a:lnTo>
                      <a:pt x="351" y="1201"/>
                    </a:lnTo>
                    <a:lnTo>
                      <a:pt x="297" y="1147"/>
                    </a:lnTo>
                    <a:lnTo>
                      <a:pt x="243" y="1066"/>
                    </a:lnTo>
                    <a:lnTo>
                      <a:pt x="203" y="999"/>
                    </a:lnTo>
                    <a:lnTo>
                      <a:pt x="176" y="931"/>
                    </a:lnTo>
                    <a:lnTo>
                      <a:pt x="148" y="850"/>
                    </a:lnTo>
                    <a:lnTo>
                      <a:pt x="121" y="769"/>
                    </a:lnTo>
                    <a:lnTo>
                      <a:pt x="108" y="702"/>
                    </a:lnTo>
                    <a:lnTo>
                      <a:pt x="108" y="621"/>
                    </a:lnTo>
                    <a:lnTo>
                      <a:pt x="108" y="540"/>
                    </a:lnTo>
                    <a:lnTo>
                      <a:pt x="121" y="473"/>
                    </a:lnTo>
                    <a:lnTo>
                      <a:pt x="135" y="405"/>
                    </a:lnTo>
                    <a:lnTo>
                      <a:pt x="162" y="338"/>
                    </a:lnTo>
                    <a:lnTo>
                      <a:pt x="189" y="270"/>
                    </a:lnTo>
                    <a:lnTo>
                      <a:pt x="230" y="203"/>
                    </a:lnTo>
                    <a:lnTo>
                      <a:pt x="270" y="149"/>
                    </a:lnTo>
                    <a:lnTo>
                      <a:pt x="324" y="95"/>
                    </a:lnTo>
                    <a:lnTo>
                      <a:pt x="338" y="68"/>
                    </a:lnTo>
                    <a:lnTo>
                      <a:pt x="351" y="54"/>
                    </a:lnTo>
                    <a:lnTo>
                      <a:pt x="338" y="27"/>
                    </a:lnTo>
                    <a:lnTo>
                      <a:pt x="324" y="14"/>
                    </a:lnTo>
                    <a:lnTo>
                      <a:pt x="311" y="0"/>
                    </a:lnTo>
                    <a:lnTo>
                      <a:pt x="284" y="0"/>
                    </a:lnTo>
                    <a:lnTo>
                      <a:pt x="270" y="0"/>
                    </a:lnTo>
                    <a:lnTo>
                      <a:pt x="243" y="14"/>
                    </a:lnTo>
                    <a:lnTo>
                      <a:pt x="189" y="68"/>
                    </a:lnTo>
                    <a:lnTo>
                      <a:pt x="135" y="135"/>
                    </a:lnTo>
                    <a:lnTo>
                      <a:pt x="94" y="216"/>
                    </a:lnTo>
                    <a:lnTo>
                      <a:pt x="54" y="297"/>
                    </a:lnTo>
                    <a:lnTo>
                      <a:pt x="27" y="365"/>
                    </a:lnTo>
                    <a:lnTo>
                      <a:pt x="13" y="446"/>
                    </a:lnTo>
                    <a:lnTo>
                      <a:pt x="0" y="540"/>
                    </a:lnTo>
                    <a:lnTo>
                      <a:pt x="0" y="621"/>
                    </a:lnTo>
                    <a:lnTo>
                      <a:pt x="0" y="702"/>
                    </a:lnTo>
                    <a:lnTo>
                      <a:pt x="13" y="796"/>
                    </a:lnTo>
                    <a:lnTo>
                      <a:pt x="27" y="877"/>
                    </a:lnTo>
                    <a:lnTo>
                      <a:pt x="67" y="972"/>
                    </a:lnTo>
                    <a:lnTo>
                      <a:pt x="94" y="1053"/>
                    </a:lnTo>
                    <a:lnTo>
                      <a:pt x="148" y="1134"/>
                    </a:lnTo>
                    <a:lnTo>
                      <a:pt x="203" y="1215"/>
                    </a:lnTo>
                    <a:lnTo>
                      <a:pt x="270" y="1282"/>
                    </a:lnTo>
                    <a:lnTo>
                      <a:pt x="284" y="1296"/>
                    </a:lnTo>
                    <a:lnTo>
                      <a:pt x="311" y="130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prstClr val="white"/>
                  </a:solidFill>
                  <a:latin typeface="Trebuchet MS"/>
                  <a:ea typeface="宋体"/>
                  <a:cs typeface="Trebuchet MS"/>
                </a:endParaRPr>
              </a:p>
            </p:txBody>
          </p:sp>
          <p:sp>
            <p:nvSpPr>
              <p:cNvPr id="17" name="Freeform 35"/>
              <p:cNvSpPr>
                <a:spLocks/>
              </p:cNvSpPr>
              <p:nvPr/>
            </p:nvSpPr>
            <p:spPr bwMode="auto">
              <a:xfrm>
                <a:off x="1706" y="2220"/>
                <a:ext cx="217" cy="580"/>
              </a:xfrm>
              <a:custGeom>
                <a:avLst/>
                <a:gdLst/>
                <a:ahLst/>
                <a:cxnLst>
                  <a:cxn ang="0">
                    <a:pos x="14" y="566"/>
                  </a:cxn>
                  <a:cxn ang="0">
                    <a:pos x="27" y="580"/>
                  </a:cxn>
                  <a:cxn ang="0">
                    <a:pos x="54" y="580"/>
                  </a:cxn>
                  <a:cxn ang="0">
                    <a:pos x="81" y="580"/>
                  </a:cxn>
                  <a:cxn ang="0">
                    <a:pos x="95" y="566"/>
                  </a:cxn>
                  <a:cxn ang="0">
                    <a:pos x="149" y="499"/>
                  </a:cxn>
                  <a:cxn ang="0">
                    <a:pos x="189" y="418"/>
                  </a:cxn>
                  <a:cxn ang="0">
                    <a:pos x="203" y="350"/>
                  </a:cxn>
                  <a:cxn ang="0">
                    <a:pos x="217" y="283"/>
                  </a:cxn>
                  <a:cxn ang="0">
                    <a:pos x="203" y="216"/>
                  </a:cxn>
                  <a:cxn ang="0">
                    <a:pos x="176" y="135"/>
                  </a:cxn>
                  <a:cxn ang="0">
                    <a:pos x="149" y="67"/>
                  </a:cxn>
                  <a:cxn ang="0">
                    <a:pos x="95" y="13"/>
                  </a:cxn>
                  <a:cxn ang="0">
                    <a:pos x="81" y="0"/>
                  </a:cxn>
                  <a:cxn ang="0">
                    <a:pos x="54" y="0"/>
                  </a:cxn>
                  <a:cxn ang="0">
                    <a:pos x="27" y="0"/>
                  </a:cxn>
                  <a:cxn ang="0">
                    <a:pos x="14" y="13"/>
                  </a:cxn>
                  <a:cxn ang="0">
                    <a:pos x="0" y="27"/>
                  </a:cxn>
                  <a:cxn ang="0">
                    <a:pos x="0" y="54"/>
                  </a:cxn>
                  <a:cxn ang="0">
                    <a:pos x="0" y="67"/>
                  </a:cxn>
                  <a:cxn ang="0">
                    <a:pos x="14" y="94"/>
                  </a:cxn>
                  <a:cxn ang="0">
                    <a:pos x="14" y="94"/>
                  </a:cxn>
                  <a:cxn ang="0">
                    <a:pos x="54" y="135"/>
                  </a:cxn>
                  <a:cxn ang="0">
                    <a:pos x="81" y="189"/>
                  </a:cxn>
                  <a:cxn ang="0">
                    <a:pos x="95" y="229"/>
                  </a:cxn>
                  <a:cxn ang="0">
                    <a:pos x="95" y="283"/>
                  </a:cxn>
                  <a:cxn ang="0">
                    <a:pos x="95" y="337"/>
                  </a:cxn>
                  <a:cxn ang="0">
                    <a:pos x="81" y="377"/>
                  </a:cxn>
                  <a:cxn ang="0">
                    <a:pos x="54" y="431"/>
                  </a:cxn>
                  <a:cxn ang="0">
                    <a:pos x="14" y="485"/>
                  </a:cxn>
                  <a:cxn ang="0">
                    <a:pos x="0" y="499"/>
                  </a:cxn>
                  <a:cxn ang="0">
                    <a:pos x="0" y="526"/>
                  </a:cxn>
                  <a:cxn ang="0">
                    <a:pos x="14" y="566"/>
                  </a:cxn>
                  <a:cxn ang="0">
                    <a:pos x="14" y="566"/>
                  </a:cxn>
                </a:cxnLst>
                <a:rect l="0" t="0" r="r" b="b"/>
                <a:pathLst>
                  <a:path w="217" h="580">
                    <a:moveTo>
                      <a:pt x="14" y="566"/>
                    </a:moveTo>
                    <a:lnTo>
                      <a:pt x="27" y="580"/>
                    </a:lnTo>
                    <a:lnTo>
                      <a:pt x="54" y="580"/>
                    </a:lnTo>
                    <a:lnTo>
                      <a:pt x="81" y="580"/>
                    </a:lnTo>
                    <a:lnTo>
                      <a:pt x="95" y="566"/>
                    </a:lnTo>
                    <a:lnTo>
                      <a:pt x="149" y="499"/>
                    </a:lnTo>
                    <a:lnTo>
                      <a:pt x="189" y="418"/>
                    </a:lnTo>
                    <a:lnTo>
                      <a:pt x="203" y="350"/>
                    </a:lnTo>
                    <a:lnTo>
                      <a:pt x="217" y="283"/>
                    </a:lnTo>
                    <a:lnTo>
                      <a:pt x="203" y="216"/>
                    </a:lnTo>
                    <a:lnTo>
                      <a:pt x="176" y="135"/>
                    </a:lnTo>
                    <a:lnTo>
                      <a:pt x="149" y="67"/>
                    </a:lnTo>
                    <a:lnTo>
                      <a:pt x="95" y="13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27" y="0"/>
                    </a:lnTo>
                    <a:lnTo>
                      <a:pt x="14" y="13"/>
                    </a:lnTo>
                    <a:lnTo>
                      <a:pt x="0" y="27"/>
                    </a:lnTo>
                    <a:lnTo>
                      <a:pt x="0" y="54"/>
                    </a:lnTo>
                    <a:lnTo>
                      <a:pt x="0" y="67"/>
                    </a:lnTo>
                    <a:lnTo>
                      <a:pt x="14" y="94"/>
                    </a:lnTo>
                    <a:lnTo>
                      <a:pt x="14" y="94"/>
                    </a:lnTo>
                    <a:lnTo>
                      <a:pt x="54" y="135"/>
                    </a:lnTo>
                    <a:lnTo>
                      <a:pt x="81" y="189"/>
                    </a:lnTo>
                    <a:lnTo>
                      <a:pt x="95" y="229"/>
                    </a:lnTo>
                    <a:lnTo>
                      <a:pt x="95" y="283"/>
                    </a:lnTo>
                    <a:lnTo>
                      <a:pt x="95" y="337"/>
                    </a:lnTo>
                    <a:lnTo>
                      <a:pt x="81" y="377"/>
                    </a:lnTo>
                    <a:lnTo>
                      <a:pt x="54" y="431"/>
                    </a:lnTo>
                    <a:lnTo>
                      <a:pt x="14" y="485"/>
                    </a:lnTo>
                    <a:lnTo>
                      <a:pt x="0" y="499"/>
                    </a:lnTo>
                    <a:lnTo>
                      <a:pt x="0" y="526"/>
                    </a:lnTo>
                    <a:lnTo>
                      <a:pt x="14" y="566"/>
                    </a:lnTo>
                    <a:lnTo>
                      <a:pt x="14" y="56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Trebuchet MS"/>
                  <a:ea typeface="宋体"/>
                  <a:cs typeface="Trebuchet MS"/>
                </a:endParaRPr>
              </a:p>
            </p:txBody>
          </p:sp>
          <p:sp>
            <p:nvSpPr>
              <p:cNvPr id="18" name="Freeform 36"/>
              <p:cNvSpPr>
                <a:spLocks/>
              </p:cNvSpPr>
              <p:nvPr/>
            </p:nvSpPr>
            <p:spPr bwMode="auto">
              <a:xfrm>
                <a:off x="1882" y="2031"/>
                <a:ext cx="284" cy="944"/>
              </a:xfrm>
              <a:custGeom>
                <a:avLst/>
                <a:gdLst/>
                <a:ahLst/>
                <a:cxnLst>
                  <a:cxn ang="0">
                    <a:pos x="13" y="108"/>
                  </a:cxn>
                  <a:cxn ang="0">
                    <a:pos x="81" y="189"/>
                  </a:cxn>
                  <a:cxn ang="0">
                    <a:pos x="135" y="283"/>
                  </a:cxn>
                  <a:cxn ang="0">
                    <a:pos x="162" y="378"/>
                  </a:cxn>
                  <a:cxn ang="0">
                    <a:pos x="176" y="472"/>
                  </a:cxn>
                  <a:cxn ang="0">
                    <a:pos x="162" y="580"/>
                  </a:cxn>
                  <a:cxn ang="0">
                    <a:pos x="135" y="674"/>
                  </a:cxn>
                  <a:cxn ang="0">
                    <a:pos x="81" y="769"/>
                  </a:cxn>
                  <a:cxn ang="0">
                    <a:pos x="13" y="850"/>
                  </a:cxn>
                  <a:cxn ang="0">
                    <a:pos x="0" y="863"/>
                  </a:cxn>
                  <a:cxn ang="0">
                    <a:pos x="0" y="890"/>
                  </a:cxn>
                  <a:cxn ang="0">
                    <a:pos x="0" y="917"/>
                  </a:cxn>
                  <a:cxn ang="0">
                    <a:pos x="13" y="931"/>
                  </a:cxn>
                  <a:cxn ang="0">
                    <a:pos x="41" y="944"/>
                  </a:cxn>
                  <a:cxn ang="0">
                    <a:pos x="54" y="944"/>
                  </a:cxn>
                  <a:cxn ang="0">
                    <a:pos x="81" y="944"/>
                  </a:cxn>
                  <a:cxn ang="0">
                    <a:pos x="95" y="931"/>
                  </a:cxn>
                  <a:cxn ang="0">
                    <a:pos x="176" y="836"/>
                  </a:cxn>
                  <a:cxn ang="0">
                    <a:pos x="243" y="715"/>
                  </a:cxn>
                  <a:cxn ang="0">
                    <a:pos x="271" y="593"/>
                  </a:cxn>
                  <a:cxn ang="0">
                    <a:pos x="284" y="472"/>
                  </a:cxn>
                  <a:cxn ang="0">
                    <a:pos x="271" y="351"/>
                  </a:cxn>
                  <a:cxn ang="0">
                    <a:pos x="243" y="229"/>
                  </a:cxn>
                  <a:cxn ang="0">
                    <a:pos x="176" y="121"/>
                  </a:cxn>
                  <a:cxn ang="0">
                    <a:pos x="95" y="27"/>
                  </a:cxn>
                  <a:cxn ang="0">
                    <a:pos x="81" y="13"/>
                  </a:cxn>
                  <a:cxn ang="0">
                    <a:pos x="54" y="0"/>
                  </a:cxn>
                  <a:cxn ang="0">
                    <a:pos x="41" y="13"/>
                  </a:cxn>
                  <a:cxn ang="0">
                    <a:pos x="13" y="27"/>
                  </a:cxn>
                  <a:cxn ang="0">
                    <a:pos x="0" y="40"/>
                  </a:cxn>
                  <a:cxn ang="0">
                    <a:pos x="0" y="67"/>
                  </a:cxn>
                  <a:cxn ang="0">
                    <a:pos x="0" y="81"/>
                  </a:cxn>
                  <a:cxn ang="0">
                    <a:pos x="13" y="108"/>
                  </a:cxn>
                  <a:cxn ang="0">
                    <a:pos x="13" y="108"/>
                  </a:cxn>
                </a:cxnLst>
                <a:rect l="0" t="0" r="r" b="b"/>
                <a:pathLst>
                  <a:path w="284" h="944">
                    <a:moveTo>
                      <a:pt x="13" y="108"/>
                    </a:moveTo>
                    <a:lnTo>
                      <a:pt x="81" y="189"/>
                    </a:lnTo>
                    <a:lnTo>
                      <a:pt x="135" y="283"/>
                    </a:lnTo>
                    <a:lnTo>
                      <a:pt x="162" y="378"/>
                    </a:lnTo>
                    <a:lnTo>
                      <a:pt x="176" y="472"/>
                    </a:lnTo>
                    <a:lnTo>
                      <a:pt x="162" y="580"/>
                    </a:lnTo>
                    <a:lnTo>
                      <a:pt x="135" y="674"/>
                    </a:lnTo>
                    <a:lnTo>
                      <a:pt x="81" y="769"/>
                    </a:lnTo>
                    <a:lnTo>
                      <a:pt x="13" y="850"/>
                    </a:lnTo>
                    <a:lnTo>
                      <a:pt x="0" y="863"/>
                    </a:lnTo>
                    <a:lnTo>
                      <a:pt x="0" y="890"/>
                    </a:lnTo>
                    <a:lnTo>
                      <a:pt x="0" y="917"/>
                    </a:lnTo>
                    <a:lnTo>
                      <a:pt x="13" y="931"/>
                    </a:lnTo>
                    <a:lnTo>
                      <a:pt x="41" y="944"/>
                    </a:lnTo>
                    <a:lnTo>
                      <a:pt x="54" y="944"/>
                    </a:lnTo>
                    <a:lnTo>
                      <a:pt x="81" y="944"/>
                    </a:lnTo>
                    <a:lnTo>
                      <a:pt x="95" y="931"/>
                    </a:lnTo>
                    <a:lnTo>
                      <a:pt x="176" y="836"/>
                    </a:lnTo>
                    <a:lnTo>
                      <a:pt x="243" y="715"/>
                    </a:lnTo>
                    <a:lnTo>
                      <a:pt x="271" y="593"/>
                    </a:lnTo>
                    <a:lnTo>
                      <a:pt x="284" y="472"/>
                    </a:lnTo>
                    <a:lnTo>
                      <a:pt x="271" y="351"/>
                    </a:lnTo>
                    <a:lnTo>
                      <a:pt x="243" y="229"/>
                    </a:lnTo>
                    <a:lnTo>
                      <a:pt x="176" y="121"/>
                    </a:lnTo>
                    <a:lnTo>
                      <a:pt x="95" y="27"/>
                    </a:lnTo>
                    <a:lnTo>
                      <a:pt x="81" y="13"/>
                    </a:lnTo>
                    <a:lnTo>
                      <a:pt x="54" y="0"/>
                    </a:lnTo>
                    <a:lnTo>
                      <a:pt x="41" y="13"/>
                    </a:lnTo>
                    <a:lnTo>
                      <a:pt x="13" y="27"/>
                    </a:lnTo>
                    <a:lnTo>
                      <a:pt x="0" y="40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13" y="108"/>
                    </a:lnTo>
                    <a:lnTo>
                      <a:pt x="13" y="10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Trebuchet MS"/>
                  <a:ea typeface="宋体"/>
                  <a:cs typeface="Trebuchet MS"/>
                </a:endParaRPr>
              </a:p>
            </p:txBody>
          </p:sp>
          <p:sp>
            <p:nvSpPr>
              <p:cNvPr id="19" name="Freeform 37"/>
              <p:cNvSpPr>
                <a:spLocks/>
              </p:cNvSpPr>
              <p:nvPr/>
            </p:nvSpPr>
            <p:spPr bwMode="auto">
              <a:xfrm>
                <a:off x="2058" y="1842"/>
                <a:ext cx="365" cy="1322"/>
              </a:xfrm>
              <a:custGeom>
                <a:avLst/>
                <a:gdLst/>
                <a:ahLst/>
                <a:cxnLst>
                  <a:cxn ang="0">
                    <a:pos x="13" y="108"/>
                  </a:cxn>
                  <a:cxn ang="0">
                    <a:pos x="67" y="175"/>
                  </a:cxn>
                  <a:cxn ang="0">
                    <a:pos x="122" y="243"/>
                  </a:cxn>
                  <a:cxn ang="0">
                    <a:pos x="162" y="310"/>
                  </a:cxn>
                  <a:cxn ang="0">
                    <a:pos x="189" y="378"/>
                  </a:cxn>
                  <a:cxn ang="0">
                    <a:pos x="216" y="459"/>
                  </a:cxn>
                  <a:cxn ang="0">
                    <a:pos x="243" y="540"/>
                  </a:cxn>
                  <a:cxn ang="0">
                    <a:pos x="257" y="621"/>
                  </a:cxn>
                  <a:cxn ang="0">
                    <a:pos x="257" y="688"/>
                  </a:cxn>
                  <a:cxn ang="0">
                    <a:pos x="257" y="769"/>
                  </a:cxn>
                  <a:cxn ang="0">
                    <a:pos x="243" y="836"/>
                  </a:cxn>
                  <a:cxn ang="0">
                    <a:pos x="230" y="904"/>
                  </a:cxn>
                  <a:cxn ang="0">
                    <a:pos x="203" y="971"/>
                  </a:cxn>
                  <a:cxn ang="0">
                    <a:pos x="176" y="1039"/>
                  </a:cxn>
                  <a:cxn ang="0">
                    <a:pos x="135" y="1106"/>
                  </a:cxn>
                  <a:cxn ang="0">
                    <a:pos x="95" y="1160"/>
                  </a:cxn>
                  <a:cxn ang="0">
                    <a:pos x="40" y="1214"/>
                  </a:cxn>
                  <a:cxn ang="0">
                    <a:pos x="27" y="1241"/>
                  </a:cxn>
                  <a:cxn ang="0">
                    <a:pos x="13" y="1255"/>
                  </a:cxn>
                  <a:cxn ang="0">
                    <a:pos x="27" y="1282"/>
                  </a:cxn>
                  <a:cxn ang="0">
                    <a:pos x="40" y="1295"/>
                  </a:cxn>
                  <a:cxn ang="0">
                    <a:pos x="54" y="1309"/>
                  </a:cxn>
                  <a:cxn ang="0">
                    <a:pos x="81" y="1322"/>
                  </a:cxn>
                  <a:cxn ang="0">
                    <a:pos x="95" y="1309"/>
                  </a:cxn>
                  <a:cxn ang="0">
                    <a:pos x="122" y="1295"/>
                  </a:cxn>
                  <a:cxn ang="0">
                    <a:pos x="176" y="1241"/>
                  </a:cxn>
                  <a:cxn ang="0">
                    <a:pos x="230" y="1174"/>
                  </a:cxn>
                  <a:cxn ang="0">
                    <a:pos x="270" y="1093"/>
                  </a:cxn>
                  <a:cxn ang="0">
                    <a:pos x="311" y="1025"/>
                  </a:cxn>
                  <a:cxn ang="0">
                    <a:pos x="338" y="944"/>
                  </a:cxn>
                  <a:cxn ang="0">
                    <a:pos x="352" y="863"/>
                  </a:cxn>
                  <a:cxn ang="0">
                    <a:pos x="365" y="769"/>
                  </a:cxn>
                  <a:cxn ang="0">
                    <a:pos x="365" y="688"/>
                  </a:cxn>
                  <a:cxn ang="0">
                    <a:pos x="365" y="607"/>
                  </a:cxn>
                  <a:cxn ang="0">
                    <a:pos x="352" y="513"/>
                  </a:cxn>
                  <a:cxn ang="0">
                    <a:pos x="338" y="432"/>
                  </a:cxn>
                  <a:cxn ang="0">
                    <a:pos x="297" y="337"/>
                  </a:cxn>
                  <a:cxn ang="0">
                    <a:pos x="270" y="256"/>
                  </a:cxn>
                  <a:cxn ang="0">
                    <a:pos x="216" y="175"/>
                  </a:cxn>
                  <a:cxn ang="0">
                    <a:pos x="162" y="94"/>
                  </a:cxn>
                  <a:cxn ang="0">
                    <a:pos x="95" y="27"/>
                  </a:cxn>
                  <a:cxn ang="0">
                    <a:pos x="81" y="13"/>
                  </a:cxn>
                  <a:cxn ang="0">
                    <a:pos x="54" y="0"/>
                  </a:cxn>
                  <a:cxn ang="0">
                    <a:pos x="40" y="13"/>
                  </a:cxn>
                  <a:cxn ang="0">
                    <a:pos x="13" y="27"/>
                  </a:cxn>
                  <a:cxn ang="0">
                    <a:pos x="0" y="40"/>
                  </a:cxn>
                  <a:cxn ang="0">
                    <a:pos x="0" y="67"/>
                  </a:cxn>
                  <a:cxn ang="0">
                    <a:pos x="0" y="81"/>
                  </a:cxn>
                  <a:cxn ang="0">
                    <a:pos x="13" y="108"/>
                  </a:cxn>
                  <a:cxn ang="0">
                    <a:pos x="13" y="108"/>
                  </a:cxn>
                </a:cxnLst>
                <a:rect l="0" t="0" r="r" b="b"/>
                <a:pathLst>
                  <a:path w="365" h="1322">
                    <a:moveTo>
                      <a:pt x="13" y="108"/>
                    </a:moveTo>
                    <a:lnTo>
                      <a:pt x="67" y="175"/>
                    </a:lnTo>
                    <a:lnTo>
                      <a:pt x="122" y="243"/>
                    </a:lnTo>
                    <a:lnTo>
                      <a:pt x="162" y="310"/>
                    </a:lnTo>
                    <a:lnTo>
                      <a:pt x="189" y="378"/>
                    </a:lnTo>
                    <a:lnTo>
                      <a:pt x="216" y="459"/>
                    </a:lnTo>
                    <a:lnTo>
                      <a:pt x="243" y="540"/>
                    </a:lnTo>
                    <a:lnTo>
                      <a:pt x="257" y="621"/>
                    </a:lnTo>
                    <a:lnTo>
                      <a:pt x="257" y="688"/>
                    </a:lnTo>
                    <a:lnTo>
                      <a:pt x="257" y="769"/>
                    </a:lnTo>
                    <a:lnTo>
                      <a:pt x="243" y="836"/>
                    </a:lnTo>
                    <a:lnTo>
                      <a:pt x="230" y="904"/>
                    </a:lnTo>
                    <a:lnTo>
                      <a:pt x="203" y="971"/>
                    </a:lnTo>
                    <a:lnTo>
                      <a:pt x="176" y="1039"/>
                    </a:lnTo>
                    <a:lnTo>
                      <a:pt x="135" y="1106"/>
                    </a:lnTo>
                    <a:lnTo>
                      <a:pt x="95" y="1160"/>
                    </a:lnTo>
                    <a:lnTo>
                      <a:pt x="40" y="1214"/>
                    </a:lnTo>
                    <a:lnTo>
                      <a:pt x="27" y="1241"/>
                    </a:lnTo>
                    <a:lnTo>
                      <a:pt x="13" y="1255"/>
                    </a:lnTo>
                    <a:lnTo>
                      <a:pt x="27" y="1282"/>
                    </a:lnTo>
                    <a:lnTo>
                      <a:pt x="40" y="1295"/>
                    </a:lnTo>
                    <a:lnTo>
                      <a:pt x="54" y="1309"/>
                    </a:lnTo>
                    <a:lnTo>
                      <a:pt x="81" y="1322"/>
                    </a:lnTo>
                    <a:lnTo>
                      <a:pt x="95" y="1309"/>
                    </a:lnTo>
                    <a:lnTo>
                      <a:pt x="122" y="1295"/>
                    </a:lnTo>
                    <a:lnTo>
                      <a:pt x="176" y="1241"/>
                    </a:lnTo>
                    <a:lnTo>
                      <a:pt x="230" y="1174"/>
                    </a:lnTo>
                    <a:lnTo>
                      <a:pt x="270" y="1093"/>
                    </a:lnTo>
                    <a:lnTo>
                      <a:pt x="311" y="1025"/>
                    </a:lnTo>
                    <a:lnTo>
                      <a:pt x="338" y="944"/>
                    </a:lnTo>
                    <a:lnTo>
                      <a:pt x="352" y="863"/>
                    </a:lnTo>
                    <a:lnTo>
                      <a:pt x="365" y="769"/>
                    </a:lnTo>
                    <a:lnTo>
                      <a:pt x="365" y="688"/>
                    </a:lnTo>
                    <a:lnTo>
                      <a:pt x="365" y="607"/>
                    </a:lnTo>
                    <a:lnTo>
                      <a:pt x="352" y="513"/>
                    </a:lnTo>
                    <a:lnTo>
                      <a:pt x="338" y="432"/>
                    </a:lnTo>
                    <a:lnTo>
                      <a:pt x="297" y="337"/>
                    </a:lnTo>
                    <a:lnTo>
                      <a:pt x="270" y="256"/>
                    </a:lnTo>
                    <a:lnTo>
                      <a:pt x="216" y="175"/>
                    </a:lnTo>
                    <a:lnTo>
                      <a:pt x="162" y="94"/>
                    </a:lnTo>
                    <a:lnTo>
                      <a:pt x="95" y="27"/>
                    </a:lnTo>
                    <a:lnTo>
                      <a:pt x="81" y="13"/>
                    </a:lnTo>
                    <a:lnTo>
                      <a:pt x="54" y="0"/>
                    </a:lnTo>
                    <a:lnTo>
                      <a:pt x="40" y="13"/>
                    </a:lnTo>
                    <a:lnTo>
                      <a:pt x="13" y="27"/>
                    </a:lnTo>
                    <a:lnTo>
                      <a:pt x="0" y="40"/>
                    </a:lnTo>
                    <a:lnTo>
                      <a:pt x="0" y="67"/>
                    </a:lnTo>
                    <a:lnTo>
                      <a:pt x="0" y="81"/>
                    </a:lnTo>
                    <a:lnTo>
                      <a:pt x="13" y="108"/>
                    </a:lnTo>
                    <a:lnTo>
                      <a:pt x="13" y="10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Trebuchet MS"/>
                  <a:ea typeface="宋体"/>
                  <a:cs typeface="Trebuchet MS"/>
                </a:endParaRPr>
              </a:p>
            </p:txBody>
          </p:sp>
          <p:sp>
            <p:nvSpPr>
              <p:cNvPr id="20" name="Freeform 38"/>
              <p:cNvSpPr>
                <a:spLocks noEditPoints="1"/>
              </p:cNvSpPr>
              <p:nvPr/>
            </p:nvSpPr>
            <p:spPr bwMode="auto">
              <a:xfrm>
                <a:off x="975" y="2341"/>
                <a:ext cx="1083" cy="1821"/>
              </a:xfrm>
              <a:custGeom>
                <a:avLst/>
                <a:gdLst/>
                <a:ahLst/>
                <a:cxnLst>
                  <a:cxn ang="0">
                    <a:pos x="0" y="1794"/>
                  </a:cxn>
                  <a:cxn ang="0">
                    <a:pos x="163" y="1660"/>
                  </a:cxn>
                  <a:cxn ang="0">
                    <a:pos x="339" y="1565"/>
                  </a:cxn>
                  <a:cxn ang="0">
                    <a:pos x="528" y="1511"/>
                  </a:cxn>
                  <a:cxn ang="0">
                    <a:pos x="731" y="1565"/>
                  </a:cxn>
                  <a:cxn ang="0">
                    <a:pos x="907" y="1660"/>
                  </a:cxn>
                  <a:cxn ang="0">
                    <a:pos x="1083" y="1821"/>
                  </a:cxn>
                  <a:cxn ang="0">
                    <a:pos x="650" y="324"/>
                  </a:cxn>
                  <a:cxn ang="0">
                    <a:pos x="704" y="243"/>
                  </a:cxn>
                  <a:cxn ang="0">
                    <a:pos x="718" y="149"/>
                  </a:cxn>
                  <a:cxn ang="0">
                    <a:pos x="690" y="81"/>
                  </a:cxn>
                  <a:cxn ang="0">
                    <a:pos x="636" y="41"/>
                  </a:cxn>
                  <a:cxn ang="0">
                    <a:pos x="569" y="14"/>
                  </a:cxn>
                  <a:cxn ang="0">
                    <a:pos x="501" y="14"/>
                  </a:cxn>
                  <a:cxn ang="0">
                    <a:pos x="433" y="41"/>
                  </a:cxn>
                  <a:cxn ang="0">
                    <a:pos x="379" y="81"/>
                  </a:cxn>
                  <a:cxn ang="0">
                    <a:pos x="352" y="149"/>
                  </a:cxn>
                  <a:cxn ang="0">
                    <a:pos x="366" y="243"/>
                  </a:cxn>
                  <a:cxn ang="0">
                    <a:pos x="420" y="324"/>
                  </a:cxn>
                  <a:cxn ang="0">
                    <a:pos x="704" y="1160"/>
                  </a:cxn>
                  <a:cxn ang="0">
                    <a:pos x="663" y="1282"/>
                  </a:cxn>
                  <a:cxn ang="0">
                    <a:pos x="542" y="1322"/>
                  </a:cxn>
                  <a:cxn ang="0">
                    <a:pos x="420" y="1282"/>
                  </a:cxn>
                  <a:cxn ang="0">
                    <a:pos x="379" y="1160"/>
                  </a:cxn>
                  <a:cxn ang="0">
                    <a:pos x="420" y="1052"/>
                  </a:cxn>
                  <a:cxn ang="0">
                    <a:pos x="542" y="998"/>
                  </a:cxn>
                  <a:cxn ang="0">
                    <a:pos x="663" y="1052"/>
                  </a:cxn>
                  <a:cxn ang="0">
                    <a:pos x="704" y="1160"/>
                  </a:cxn>
                  <a:cxn ang="0">
                    <a:pos x="623" y="823"/>
                  </a:cxn>
                  <a:cxn ang="0">
                    <a:pos x="569" y="864"/>
                  </a:cxn>
                  <a:cxn ang="0">
                    <a:pos x="515" y="864"/>
                  </a:cxn>
                  <a:cxn ang="0">
                    <a:pos x="460" y="823"/>
                  </a:cxn>
                  <a:cxn ang="0">
                    <a:pos x="460" y="756"/>
                  </a:cxn>
                  <a:cxn ang="0">
                    <a:pos x="515" y="702"/>
                  </a:cxn>
                  <a:cxn ang="0">
                    <a:pos x="569" y="702"/>
                  </a:cxn>
                  <a:cxn ang="0">
                    <a:pos x="623" y="756"/>
                  </a:cxn>
                </a:cxnLst>
                <a:rect l="0" t="0" r="r" b="b"/>
                <a:pathLst>
                  <a:path w="1083" h="1821">
                    <a:moveTo>
                      <a:pt x="474" y="364"/>
                    </a:moveTo>
                    <a:lnTo>
                      <a:pt x="0" y="1794"/>
                    </a:lnTo>
                    <a:lnTo>
                      <a:pt x="41" y="1754"/>
                    </a:lnTo>
                    <a:lnTo>
                      <a:pt x="163" y="1660"/>
                    </a:lnTo>
                    <a:lnTo>
                      <a:pt x="244" y="1606"/>
                    </a:lnTo>
                    <a:lnTo>
                      <a:pt x="339" y="1565"/>
                    </a:lnTo>
                    <a:lnTo>
                      <a:pt x="433" y="1525"/>
                    </a:lnTo>
                    <a:lnTo>
                      <a:pt x="528" y="1511"/>
                    </a:lnTo>
                    <a:lnTo>
                      <a:pt x="623" y="1525"/>
                    </a:lnTo>
                    <a:lnTo>
                      <a:pt x="731" y="1565"/>
                    </a:lnTo>
                    <a:lnTo>
                      <a:pt x="826" y="1606"/>
                    </a:lnTo>
                    <a:lnTo>
                      <a:pt x="907" y="1660"/>
                    </a:lnTo>
                    <a:lnTo>
                      <a:pt x="1042" y="1767"/>
                    </a:lnTo>
                    <a:lnTo>
                      <a:pt x="1083" y="1821"/>
                    </a:lnTo>
                    <a:lnTo>
                      <a:pt x="596" y="364"/>
                    </a:lnTo>
                    <a:lnTo>
                      <a:pt x="650" y="324"/>
                    </a:lnTo>
                    <a:lnTo>
                      <a:pt x="690" y="283"/>
                    </a:lnTo>
                    <a:lnTo>
                      <a:pt x="704" y="243"/>
                    </a:lnTo>
                    <a:lnTo>
                      <a:pt x="718" y="189"/>
                    </a:lnTo>
                    <a:lnTo>
                      <a:pt x="718" y="149"/>
                    </a:lnTo>
                    <a:lnTo>
                      <a:pt x="704" y="122"/>
                    </a:lnTo>
                    <a:lnTo>
                      <a:pt x="690" y="81"/>
                    </a:lnTo>
                    <a:lnTo>
                      <a:pt x="663" y="54"/>
                    </a:lnTo>
                    <a:lnTo>
                      <a:pt x="636" y="41"/>
                    </a:lnTo>
                    <a:lnTo>
                      <a:pt x="609" y="27"/>
                    </a:lnTo>
                    <a:lnTo>
                      <a:pt x="569" y="14"/>
                    </a:lnTo>
                    <a:lnTo>
                      <a:pt x="542" y="0"/>
                    </a:lnTo>
                    <a:lnTo>
                      <a:pt x="501" y="14"/>
                    </a:lnTo>
                    <a:lnTo>
                      <a:pt x="460" y="27"/>
                    </a:lnTo>
                    <a:lnTo>
                      <a:pt x="433" y="41"/>
                    </a:lnTo>
                    <a:lnTo>
                      <a:pt x="406" y="54"/>
                    </a:lnTo>
                    <a:lnTo>
                      <a:pt x="379" y="81"/>
                    </a:lnTo>
                    <a:lnTo>
                      <a:pt x="366" y="122"/>
                    </a:lnTo>
                    <a:lnTo>
                      <a:pt x="352" y="149"/>
                    </a:lnTo>
                    <a:lnTo>
                      <a:pt x="352" y="189"/>
                    </a:lnTo>
                    <a:lnTo>
                      <a:pt x="366" y="243"/>
                    </a:lnTo>
                    <a:lnTo>
                      <a:pt x="379" y="283"/>
                    </a:lnTo>
                    <a:lnTo>
                      <a:pt x="420" y="324"/>
                    </a:lnTo>
                    <a:lnTo>
                      <a:pt x="474" y="364"/>
                    </a:lnTo>
                    <a:close/>
                    <a:moveTo>
                      <a:pt x="704" y="1160"/>
                    </a:moveTo>
                    <a:lnTo>
                      <a:pt x="690" y="1228"/>
                    </a:lnTo>
                    <a:lnTo>
                      <a:pt x="663" y="1282"/>
                    </a:lnTo>
                    <a:lnTo>
                      <a:pt x="609" y="1309"/>
                    </a:lnTo>
                    <a:lnTo>
                      <a:pt x="542" y="1322"/>
                    </a:lnTo>
                    <a:lnTo>
                      <a:pt x="474" y="1309"/>
                    </a:lnTo>
                    <a:lnTo>
                      <a:pt x="420" y="1282"/>
                    </a:lnTo>
                    <a:lnTo>
                      <a:pt x="393" y="1228"/>
                    </a:lnTo>
                    <a:lnTo>
                      <a:pt x="379" y="1160"/>
                    </a:lnTo>
                    <a:lnTo>
                      <a:pt x="393" y="1093"/>
                    </a:lnTo>
                    <a:lnTo>
                      <a:pt x="420" y="1052"/>
                    </a:lnTo>
                    <a:lnTo>
                      <a:pt x="474" y="1012"/>
                    </a:lnTo>
                    <a:lnTo>
                      <a:pt x="542" y="998"/>
                    </a:lnTo>
                    <a:lnTo>
                      <a:pt x="609" y="1012"/>
                    </a:lnTo>
                    <a:lnTo>
                      <a:pt x="663" y="1052"/>
                    </a:lnTo>
                    <a:lnTo>
                      <a:pt x="690" y="1093"/>
                    </a:lnTo>
                    <a:lnTo>
                      <a:pt x="704" y="1160"/>
                    </a:lnTo>
                    <a:close/>
                    <a:moveTo>
                      <a:pt x="623" y="783"/>
                    </a:moveTo>
                    <a:lnTo>
                      <a:pt x="623" y="823"/>
                    </a:lnTo>
                    <a:lnTo>
                      <a:pt x="596" y="837"/>
                    </a:lnTo>
                    <a:lnTo>
                      <a:pt x="569" y="864"/>
                    </a:lnTo>
                    <a:lnTo>
                      <a:pt x="542" y="864"/>
                    </a:lnTo>
                    <a:lnTo>
                      <a:pt x="515" y="864"/>
                    </a:lnTo>
                    <a:lnTo>
                      <a:pt x="488" y="837"/>
                    </a:lnTo>
                    <a:lnTo>
                      <a:pt x="460" y="823"/>
                    </a:lnTo>
                    <a:lnTo>
                      <a:pt x="460" y="783"/>
                    </a:lnTo>
                    <a:lnTo>
                      <a:pt x="460" y="756"/>
                    </a:lnTo>
                    <a:lnTo>
                      <a:pt x="488" y="729"/>
                    </a:lnTo>
                    <a:lnTo>
                      <a:pt x="515" y="702"/>
                    </a:lnTo>
                    <a:lnTo>
                      <a:pt x="542" y="702"/>
                    </a:lnTo>
                    <a:lnTo>
                      <a:pt x="569" y="702"/>
                    </a:lnTo>
                    <a:lnTo>
                      <a:pt x="596" y="729"/>
                    </a:lnTo>
                    <a:lnTo>
                      <a:pt x="623" y="756"/>
                    </a:lnTo>
                    <a:lnTo>
                      <a:pt x="623" y="78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Trebuchet MS"/>
                  <a:ea typeface="宋体"/>
                  <a:cs typeface="Trebuchet MS"/>
                </a:endParaRPr>
              </a:p>
            </p:txBody>
          </p:sp>
        </p:grpSp>
        <p:pic>
          <p:nvPicPr>
            <p:cNvPr id="31" name="图片 59" descr="无标题.jpg"/>
            <p:cNvPicPr preferRelativeResize="0"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52309" y="3452024"/>
              <a:ext cx="1503641" cy="915853"/>
            </a:xfrm>
            <a:prstGeom prst="roundRect">
              <a:avLst>
                <a:gd name="adj" fmla="val 0"/>
              </a:avLst>
            </a:prstGeom>
            <a:solidFill>
              <a:srgbClr val="1B8BC3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图片 44" descr="Img201106140021_N.JPG"/>
            <p:cNvPicPr preferRelativeResize="0"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562410" y="3456338"/>
              <a:ext cx="1478303" cy="914400"/>
            </a:xfrm>
            <a:prstGeom prst="roundRect">
              <a:avLst>
                <a:gd name="adj" fmla="val 0"/>
              </a:avLst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" name="Group 20"/>
          <p:cNvGrpSpPr/>
          <p:nvPr/>
        </p:nvGrpSpPr>
        <p:grpSpPr>
          <a:xfrm>
            <a:off x="37697" y="1243354"/>
            <a:ext cx="9003016" cy="920750"/>
            <a:chOff x="37697" y="1243354"/>
            <a:chExt cx="9003016" cy="920750"/>
          </a:xfrm>
        </p:grpSpPr>
        <p:sp>
          <p:nvSpPr>
            <p:cNvPr id="5" name="圆角矩形 84"/>
            <p:cNvSpPr/>
            <p:nvPr/>
          </p:nvSpPr>
          <p:spPr bwMode="auto">
            <a:xfrm>
              <a:off x="37697" y="1243354"/>
              <a:ext cx="5914612" cy="914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36000" tIns="45712" rIns="36000" bIns="45712" anchor="ctr"/>
            <a:lstStyle/>
            <a:p>
              <a:pPr algn="ctr" defTabSz="877888" eaLnBrk="0" hangingPunct="0">
                <a:lnSpc>
                  <a:spcPct val="130000"/>
                </a:lnSpc>
                <a:defRPr/>
              </a:pPr>
              <a:endParaRPr lang="zh-CN" altLang="en-US">
                <a:solidFill>
                  <a:srgbClr val="FFFFFF"/>
                </a:solidFill>
                <a:latin typeface="Trebuchet MS"/>
                <a:ea typeface="华文细黑" pitchFamily="2" charset="-122"/>
                <a:cs typeface="Trebuchet MS"/>
              </a:endParaRPr>
            </a:p>
          </p:txBody>
        </p:sp>
        <p:sp>
          <p:nvSpPr>
            <p:cNvPr id="6" name="矩形 85"/>
            <p:cNvSpPr>
              <a:spLocks noChangeArrowheads="1"/>
            </p:cNvSpPr>
            <p:nvPr/>
          </p:nvSpPr>
          <p:spPr bwMode="auto">
            <a:xfrm>
              <a:off x="1292456" y="1502201"/>
              <a:ext cx="43781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 b="1" dirty="0">
                  <a:solidFill>
                    <a:srgbClr val="FFFFFF"/>
                  </a:solidFill>
                  <a:latin typeface="Trebuchet MS"/>
                  <a:cs typeface="Trebuchet MS"/>
                </a:rPr>
                <a:t>A privately-owned Global Company</a:t>
              </a:r>
              <a:endParaRPr lang="zh-CN" altLang="en-US" sz="2000" b="1" dirty="0">
                <a:solidFill>
                  <a:srgbClr val="FFFFFF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" name="Freeform 57"/>
            <p:cNvSpPr>
              <a:spLocks noChangeAspect="1" noEditPoints="1"/>
            </p:cNvSpPr>
            <p:nvPr/>
          </p:nvSpPr>
          <p:spPr bwMode="auto">
            <a:xfrm>
              <a:off x="320804" y="1481766"/>
              <a:ext cx="445433" cy="455984"/>
            </a:xfrm>
            <a:custGeom>
              <a:avLst/>
              <a:gdLst>
                <a:gd name="T0" fmla="*/ 279986 w 1365"/>
                <a:gd name="T1" fmla="*/ 84883 h 1307"/>
                <a:gd name="T2" fmla="*/ 135411 w 1365"/>
                <a:gd name="T3" fmla="*/ 174341 h 1307"/>
                <a:gd name="T4" fmla="*/ 293222 w 1365"/>
                <a:gd name="T5" fmla="*/ 117413 h 1307"/>
                <a:gd name="T6" fmla="*/ 331401 w 1365"/>
                <a:gd name="T7" fmla="*/ 78276 h 1307"/>
                <a:gd name="T8" fmla="*/ 190390 w 1365"/>
                <a:gd name="T9" fmla="*/ 223645 h 1307"/>
                <a:gd name="T10" fmla="*/ 173082 w 1365"/>
                <a:gd name="T11" fmla="*/ 307003 h 1307"/>
                <a:gd name="T12" fmla="*/ 331401 w 1365"/>
                <a:gd name="T13" fmla="*/ 307003 h 1307"/>
                <a:gd name="T14" fmla="*/ 175627 w 1365"/>
                <a:gd name="T15" fmla="*/ 385787 h 1307"/>
                <a:gd name="T16" fmla="*/ 99777 w 1365"/>
                <a:gd name="T17" fmla="*/ 428991 h 1307"/>
                <a:gd name="T18" fmla="*/ 230097 w 1365"/>
                <a:gd name="T19" fmla="*/ 428991 h 1307"/>
                <a:gd name="T20" fmla="*/ 243333 w 1365"/>
                <a:gd name="T21" fmla="*/ 534714 h 1307"/>
                <a:gd name="T22" fmla="*/ 140502 w 1365"/>
                <a:gd name="T23" fmla="*/ 493035 h 1307"/>
                <a:gd name="T24" fmla="*/ 246897 w 1365"/>
                <a:gd name="T25" fmla="*/ 569277 h 1307"/>
                <a:gd name="T26" fmla="*/ 263187 w 1365"/>
                <a:gd name="T27" fmla="*/ 503200 h 1307"/>
                <a:gd name="T28" fmla="*/ 240279 w 1365"/>
                <a:gd name="T29" fmla="*/ 463554 h 1307"/>
                <a:gd name="T30" fmla="*/ 494302 w 1365"/>
                <a:gd name="T31" fmla="*/ 192131 h 1307"/>
                <a:gd name="T32" fmla="*/ 481576 w 1365"/>
                <a:gd name="T33" fmla="*/ 110806 h 1307"/>
                <a:gd name="T34" fmla="*/ 440341 w 1365"/>
                <a:gd name="T35" fmla="*/ 173833 h 1307"/>
                <a:gd name="T36" fmla="*/ 365000 w 1365"/>
                <a:gd name="T37" fmla="*/ 78276 h 1307"/>
                <a:gd name="T38" fmla="*/ 588479 w 1365"/>
                <a:gd name="T39" fmla="*/ 223645 h 1307"/>
                <a:gd name="T40" fmla="*/ 612915 w 1365"/>
                <a:gd name="T41" fmla="*/ 307003 h 1307"/>
                <a:gd name="T42" fmla="*/ 463249 w 1365"/>
                <a:gd name="T43" fmla="*/ 223645 h 1307"/>
                <a:gd name="T44" fmla="*/ 521283 w 1365"/>
                <a:gd name="T45" fmla="*/ 385787 h 1307"/>
                <a:gd name="T46" fmla="*/ 608333 w 1365"/>
                <a:gd name="T47" fmla="*/ 381721 h 1307"/>
                <a:gd name="T48" fmla="*/ 481067 w 1365"/>
                <a:gd name="T49" fmla="*/ 377146 h 1307"/>
                <a:gd name="T50" fmla="*/ 473431 w 1365"/>
                <a:gd name="T51" fmla="*/ 413234 h 1307"/>
                <a:gd name="T52" fmla="*/ 452559 w 1365"/>
                <a:gd name="T53" fmla="*/ 567752 h 1307"/>
                <a:gd name="T54" fmla="*/ 552845 w 1365"/>
                <a:gd name="T55" fmla="*/ 493035 h 1307"/>
                <a:gd name="T56" fmla="*/ 436269 w 1365"/>
                <a:gd name="T57" fmla="*/ 501675 h 1307"/>
                <a:gd name="T58" fmla="*/ 390453 w 1365"/>
                <a:gd name="T59" fmla="*/ 562669 h 1307"/>
                <a:gd name="T60" fmla="*/ 676039 w 1365"/>
                <a:gd name="T61" fmla="*/ 228727 h 1307"/>
                <a:gd name="T62" fmla="*/ 579316 w 1365"/>
                <a:gd name="T63" fmla="*/ 83358 h 1307"/>
                <a:gd name="T64" fmla="*/ 418452 w 1365"/>
                <a:gd name="T65" fmla="*/ 6099 h 1307"/>
                <a:gd name="T66" fmla="*/ 237224 w 1365"/>
                <a:gd name="T67" fmla="*/ 16773 h 1307"/>
                <a:gd name="T68" fmla="*/ 87559 w 1365"/>
                <a:gd name="T69" fmla="*/ 110806 h 1307"/>
                <a:gd name="T70" fmla="*/ 7127 w 1365"/>
                <a:gd name="T71" fmla="*/ 265324 h 1307"/>
                <a:gd name="T72" fmla="*/ 18326 w 1365"/>
                <a:gd name="T73" fmla="*/ 438140 h 1307"/>
                <a:gd name="T74" fmla="*/ 118103 w 1365"/>
                <a:gd name="T75" fmla="*/ 580968 h 1307"/>
                <a:gd name="T76" fmla="*/ 278968 w 1365"/>
                <a:gd name="T77" fmla="*/ 657718 h 1307"/>
                <a:gd name="T78" fmla="*/ 458159 w 1365"/>
                <a:gd name="T79" fmla="*/ 646536 h 1307"/>
                <a:gd name="T80" fmla="*/ 608333 w 1365"/>
                <a:gd name="T81" fmla="*/ 550979 h 1307"/>
                <a:gd name="T82" fmla="*/ 687238 w 1365"/>
                <a:gd name="T83" fmla="*/ 396969 h 1307"/>
                <a:gd name="T84" fmla="*/ 651094 w 1365"/>
                <a:gd name="T85" fmla="*/ 374096 h 1307"/>
                <a:gd name="T86" fmla="*/ 581353 w 1365"/>
                <a:gd name="T87" fmla="*/ 521499 h 1307"/>
                <a:gd name="T88" fmla="*/ 441359 w 1365"/>
                <a:gd name="T89" fmla="*/ 610956 h 1307"/>
                <a:gd name="T90" fmla="*/ 271332 w 1365"/>
                <a:gd name="T91" fmla="*/ 617564 h 1307"/>
                <a:gd name="T92" fmla="*/ 124721 w 1365"/>
                <a:gd name="T93" fmla="*/ 534714 h 1307"/>
                <a:gd name="T94" fmla="*/ 46834 w 1365"/>
                <a:gd name="T95" fmla="*/ 391886 h 1307"/>
                <a:gd name="T96" fmla="*/ 58542 w 1365"/>
                <a:gd name="T97" fmla="*/ 230760 h 1307"/>
                <a:gd name="T98" fmla="*/ 157301 w 1365"/>
                <a:gd name="T99" fmla="*/ 100132 h 1307"/>
                <a:gd name="T100" fmla="*/ 316130 w 1365"/>
                <a:gd name="T101" fmla="*/ 39646 h 1307"/>
                <a:gd name="T102" fmla="*/ 481576 w 1365"/>
                <a:gd name="T103" fmla="*/ 68110 h 1307"/>
                <a:gd name="T104" fmla="*/ 606806 w 1365"/>
                <a:gd name="T105" fmla="*/ 175866 h 1307"/>
                <a:gd name="T106" fmla="*/ 653131 w 1365"/>
                <a:gd name="T107" fmla="*/ 330892 h 130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65"/>
                <a:gd name="T163" fmla="*/ 0 h 1307"/>
                <a:gd name="T164" fmla="*/ 1365 w 1365"/>
                <a:gd name="T165" fmla="*/ 1307 h 130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65" h="1307">
                  <a:moveTo>
                    <a:pt x="404" y="365"/>
                  </a:moveTo>
                  <a:lnTo>
                    <a:pt x="443" y="293"/>
                  </a:lnTo>
                  <a:lnTo>
                    <a:pt x="495" y="225"/>
                  </a:lnTo>
                  <a:lnTo>
                    <a:pt x="523" y="197"/>
                  </a:lnTo>
                  <a:lnTo>
                    <a:pt x="550" y="167"/>
                  </a:lnTo>
                  <a:lnTo>
                    <a:pt x="489" y="185"/>
                  </a:lnTo>
                  <a:lnTo>
                    <a:pt x="423" y="216"/>
                  </a:lnTo>
                  <a:lnTo>
                    <a:pt x="364" y="255"/>
                  </a:lnTo>
                  <a:lnTo>
                    <a:pt x="312" y="297"/>
                  </a:lnTo>
                  <a:lnTo>
                    <a:pt x="266" y="343"/>
                  </a:lnTo>
                  <a:lnTo>
                    <a:pt x="245" y="378"/>
                  </a:lnTo>
                  <a:lnTo>
                    <a:pt x="400" y="378"/>
                  </a:lnTo>
                  <a:lnTo>
                    <a:pt x="404" y="365"/>
                  </a:lnTo>
                  <a:close/>
                  <a:moveTo>
                    <a:pt x="608" y="192"/>
                  </a:moveTo>
                  <a:lnTo>
                    <a:pt x="576" y="231"/>
                  </a:lnTo>
                  <a:lnTo>
                    <a:pt x="540" y="278"/>
                  </a:lnTo>
                  <a:lnTo>
                    <a:pt x="502" y="342"/>
                  </a:lnTo>
                  <a:lnTo>
                    <a:pt x="488" y="378"/>
                  </a:lnTo>
                  <a:lnTo>
                    <a:pt x="651" y="378"/>
                  </a:lnTo>
                  <a:lnTo>
                    <a:pt x="651" y="154"/>
                  </a:lnTo>
                  <a:lnTo>
                    <a:pt x="632" y="167"/>
                  </a:lnTo>
                  <a:lnTo>
                    <a:pt x="608" y="192"/>
                  </a:lnTo>
                  <a:close/>
                  <a:moveTo>
                    <a:pt x="340" y="597"/>
                  </a:moveTo>
                  <a:lnTo>
                    <a:pt x="353" y="512"/>
                  </a:lnTo>
                  <a:lnTo>
                    <a:pt x="374" y="440"/>
                  </a:lnTo>
                  <a:lnTo>
                    <a:pt x="208" y="440"/>
                  </a:lnTo>
                  <a:lnTo>
                    <a:pt x="188" y="486"/>
                  </a:lnTo>
                  <a:lnTo>
                    <a:pt x="165" y="553"/>
                  </a:lnTo>
                  <a:lnTo>
                    <a:pt x="161" y="604"/>
                  </a:lnTo>
                  <a:lnTo>
                    <a:pt x="340" y="604"/>
                  </a:lnTo>
                  <a:lnTo>
                    <a:pt x="340" y="597"/>
                  </a:lnTo>
                  <a:close/>
                  <a:moveTo>
                    <a:pt x="439" y="500"/>
                  </a:moveTo>
                  <a:lnTo>
                    <a:pt x="427" y="555"/>
                  </a:lnTo>
                  <a:lnTo>
                    <a:pt x="423" y="604"/>
                  </a:lnTo>
                  <a:lnTo>
                    <a:pt x="651" y="604"/>
                  </a:lnTo>
                  <a:lnTo>
                    <a:pt x="651" y="440"/>
                  </a:lnTo>
                  <a:lnTo>
                    <a:pt x="458" y="440"/>
                  </a:lnTo>
                  <a:lnTo>
                    <a:pt x="439" y="500"/>
                  </a:lnTo>
                  <a:close/>
                  <a:moveTo>
                    <a:pt x="355" y="814"/>
                  </a:moveTo>
                  <a:lnTo>
                    <a:pt x="345" y="759"/>
                  </a:lnTo>
                  <a:lnTo>
                    <a:pt x="340" y="679"/>
                  </a:lnTo>
                  <a:lnTo>
                    <a:pt x="161" y="679"/>
                  </a:lnTo>
                  <a:lnTo>
                    <a:pt x="165" y="751"/>
                  </a:lnTo>
                  <a:lnTo>
                    <a:pt x="185" y="816"/>
                  </a:lnTo>
                  <a:lnTo>
                    <a:pt x="196" y="844"/>
                  </a:lnTo>
                  <a:lnTo>
                    <a:pt x="366" y="844"/>
                  </a:lnTo>
                  <a:lnTo>
                    <a:pt x="355" y="814"/>
                  </a:lnTo>
                  <a:close/>
                  <a:moveTo>
                    <a:pt x="427" y="742"/>
                  </a:moveTo>
                  <a:lnTo>
                    <a:pt x="443" y="820"/>
                  </a:lnTo>
                  <a:lnTo>
                    <a:pt x="452" y="844"/>
                  </a:lnTo>
                  <a:lnTo>
                    <a:pt x="651" y="844"/>
                  </a:lnTo>
                  <a:lnTo>
                    <a:pt x="651" y="679"/>
                  </a:lnTo>
                  <a:lnTo>
                    <a:pt x="422" y="679"/>
                  </a:lnTo>
                  <a:lnTo>
                    <a:pt x="427" y="742"/>
                  </a:lnTo>
                  <a:close/>
                  <a:moveTo>
                    <a:pt x="478" y="1052"/>
                  </a:moveTo>
                  <a:lnTo>
                    <a:pt x="430" y="987"/>
                  </a:lnTo>
                  <a:lnTo>
                    <a:pt x="390" y="912"/>
                  </a:lnTo>
                  <a:lnTo>
                    <a:pt x="233" y="912"/>
                  </a:lnTo>
                  <a:lnTo>
                    <a:pt x="252" y="940"/>
                  </a:lnTo>
                  <a:lnTo>
                    <a:pt x="276" y="970"/>
                  </a:lnTo>
                  <a:lnTo>
                    <a:pt x="304" y="1002"/>
                  </a:lnTo>
                  <a:lnTo>
                    <a:pt x="345" y="1038"/>
                  </a:lnTo>
                  <a:lnTo>
                    <a:pt x="381" y="1061"/>
                  </a:lnTo>
                  <a:lnTo>
                    <a:pt x="413" y="1084"/>
                  </a:lnTo>
                  <a:lnTo>
                    <a:pt x="485" y="1120"/>
                  </a:lnTo>
                  <a:lnTo>
                    <a:pt x="557" y="1141"/>
                  </a:lnTo>
                  <a:lnTo>
                    <a:pt x="528" y="1114"/>
                  </a:lnTo>
                  <a:lnTo>
                    <a:pt x="478" y="1052"/>
                  </a:lnTo>
                  <a:close/>
                  <a:moveTo>
                    <a:pt x="488" y="948"/>
                  </a:moveTo>
                  <a:lnTo>
                    <a:pt x="517" y="990"/>
                  </a:lnTo>
                  <a:lnTo>
                    <a:pt x="550" y="1045"/>
                  </a:lnTo>
                  <a:lnTo>
                    <a:pt x="599" y="1107"/>
                  </a:lnTo>
                  <a:lnTo>
                    <a:pt x="651" y="1153"/>
                  </a:lnTo>
                  <a:lnTo>
                    <a:pt x="651" y="912"/>
                  </a:lnTo>
                  <a:lnTo>
                    <a:pt x="472" y="912"/>
                  </a:lnTo>
                  <a:lnTo>
                    <a:pt x="488" y="948"/>
                  </a:lnTo>
                  <a:close/>
                  <a:moveTo>
                    <a:pt x="871" y="225"/>
                  </a:moveTo>
                  <a:lnTo>
                    <a:pt x="923" y="293"/>
                  </a:lnTo>
                  <a:lnTo>
                    <a:pt x="962" y="365"/>
                  </a:lnTo>
                  <a:lnTo>
                    <a:pt x="971" y="378"/>
                  </a:lnTo>
                  <a:lnTo>
                    <a:pt x="1120" y="378"/>
                  </a:lnTo>
                  <a:lnTo>
                    <a:pt x="1103" y="353"/>
                  </a:lnTo>
                  <a:lnTo>
                    <a:pt x="1056" y="300"/>
                  </a:lnTo>
                  <a:lnTo>
                    <a:pt x="1004" y="255"/>
                  </a:lnTo>
                  <a:lnTo>
                    <a:pt x="946" y="218"/>
                  </a:lnTo>
                  <a:lnTo>
                    <a:pt x="878" y="187"/>
                  </a:lnTo>
                  <a:lnTo>
                    <a:pt x="819" y="167"/>
                  </a:lnTo>
                  <a:lnTo>
                    <a:pt x="848" y="199"/>
                  </a:lnTo>
                  <a:lnTo>
                    <a:pt x="871" y="225"/>
                  </a:lnTo>
                  <a:close/>
                  <a:moveTo>
                    <a:pt x="865" y="342"/>
                  </a:moveTo>
                  <a:lnTo>
                    <a:pt x="829" y="278"/>
                  </a:lnTo>
                  <a:lnTo>
                    <a:pt x="778" y="216"/>
                  </a:lnTo>
                  <a:lnTo>
                    <a:pt x="756" y="192"/>
                  </a:lnTo>
                  <a:lnTo>
                    <a:pt x="734" y="170"/>
                  </a:lnTo>
                  <a:lnTo>
                    <a:pt x="717" y="154"/>
                  </a:lnTo>
                  <a:lnTo>
                    <a:pt x="717" y="378"/>
                  </a:lnTo>
                  <a:lnTo>
                    <a:pt x="880" y="378"/>
                  </a:lnTo>
                  <a:lnTo>
                    <a:pt x="865" y="342"/>
                  </a:lnTo>
                  <a:close/>
                  <a:moveTo>
                    <a:pt x="1174" y="480"/>
                  </a:moveTo>
                  <a:lnTo>
                    <a:pt x="1156" y="440"/>
                  </a:lnTo>
                  <a:lnTo>
                    <a:pt x="997" y="440"/>
                  </a:lnTo>
                  <a:lnTo>
                    <a:pt x="1018" y="512"/>
                  </a:lnTo>
                  <a:lnTo>
                    <a:pt x="1028" y="597"/>
                  </a:lnTo>
                  <a:lnTo>
                    <a:pt x="1028" y="604"/>
                  </a:lnTo>
                  <a:lnTo>
                    <a:pt x="1204" y="604"/>
                  </a:lnTo>
                  <a:lnTo>
                    <a:pt x="1195" y="543"/>
                  </a:lnTo>
                  <a:lnTo>
                    <a:pt x="1174" y="480"/>
                  </a:lnTo>
                  <a:close/>
                  <a:moveTo>
                    <a:pt x="942" y="559"/>
                  </a:moveTo>
                  <a:lnTo>
                    <a:pt x="930" y="500"/>
                  </a:lnTo>
                  <a:lnTo>
                    <a:pt x="910" y="440"/>
                  </a:lnTo>
                  <a:lnTo>
                    <a:pt x="717" y="440"/>
                  </a:lnTo>
                  <a:lnTo>
                    <a:pt x="717" y="604"/>
                  </a:lnTo>
                  <a:lnTo>
                    <a:pt x="946" y="604"/>
                  </a:lnTo>
                  <a:lnTo>
                    <a:pt x="942" y="559"/>
                  </a:lnTo>
                  <a:close/>
                  <a:moveTo>
                    <a:pt x="1024" y="759"/>
                  </a:moveTo>
                  <a:lnTo>
                    <a:pt x="1015" y="814"/>
                  </a:lnTo>
                  <a:lnTo>
                    <a:pt x="1004" y="844"/>
                  </a:lnTo>
                  <a:lnTo>
                    <a:pt x="1164" y="844"/>
                  </a:lnTo>
                  <a:lnTo>
                    <a:pt x="1177" y="816"/>
                  </a:lnTo>
                  <a:lnTo>
                    <a:pt x="1195" y="751"/>
                  </a:lnTo>
                  <a:lnTo>
                    <a:pt x="1204" y="679"/>
                  </a:lnTo>
                  <a:lnTo>
                    <a:pt x="1028" y="679"/>
                  </a:lnTo>
                  <a:lnTo>
                    <a:pt x="1024" y="759"/>
                  </a:lnTo>
                  <a:close/>
                  <a:moveTo>
                    <a:pt x="930" y="813"/>
                  </a:moveTo>
                  <a:lnTo>
                    <a:pt x="945" y="742"/>
                  </a:lnTo>
                  <a:lnTo>
                    <a:pt x="949" y="679"/>
                  </a:lnTo>
                  <a:lnTo>
                    <a:pt x="717" y="679"/>
                  </a:lnTo>
                  <a:lnTo>
                    <a:pt x="717" y="844"/>
                  </a:lnTo>
                  <a:lnTo>
                    <a:pt x="919" y="844"/>
                  </a:lnTo>
                  <a:lnTo>
                    <a:pt x="930" y="813"/>
                  </a:lnTo>
                  <a:close/>
                  <a:moveTo>
                    <a:pt x="940" y="987"/>
                  </a:moveTo>
                  <a:lnTo>
                    <a:pt x="896" y="1055"/>
                  </a:lnTo>
                  <a:lnTo>
                    <a:pt x="851" y="1108"/>
                  </a:lnTo>
                  <a:lnTo>
                    <a:pt x="819" y="1140"/>
                  </a:lnTo>
                  <a:lnTo>
                    <a:pt x="889" y="1117"/>
                  </a:lnTo>
                  <a:lnTo>
                    <a:pt x="955" y="1081"/>
                  </a:lnTo>
                  <a:lnTo>
                    <a:pt x="989" y="1058"/>
                  </a:lnTo>
                  <a:lnTo>
                    <a:pt x="1024" y="1033"/>
                  </a:lnTo>
                  <a:lnTo>
                    <a:pt x="1067" y="997"/>
                  </a:lnTo>
                  <a:lnTo>
                    <a:pt x="1086" y="970"/>
                  </a:lnTo>
                  <a:lnTo>
                    <a:pt x="1112" y="940"/>
                  </a:lnTo>
                  <a:lnTo>
                    <a:pt x="1129" y="912"/>
                  </a:lnTo>
                  <a:lnTo>
                    <a:pt x="978" y="912"/>
                  </a:lnTo>
                  <a:lnTo>
                    <a:pt x="940" y="987"/>
                  </a:lnTo>
                  <a:close/>
                  <a:moveTo>
                    <a:pt x="857" y="987"/>
                  </a:moveTo>
                  <a:lnTo>
                    <a:pt x="880" y="944"/>
                  </a:lnTo>
                  <a:lnTo>
                    <a:pt x="893" y="912"/>
                  </a:lnTo>
                  <a:lnTo>
                    <a:pt x="717" y="912"/>
                  </a:lnTo>
                  <a:lnTo>
                    <a:pt x="717" y="1153"/>
                  </a:lnTo>
                  <a:lnTo>
                    <a:pt x="767" y="1107"/>
                  </a:lnTo>
                  <a:lnTo>
                    <a:pt x="819" y="1045"/>
                  </a:lnTo>
                  <a:lnTo>
                    <a:pt x="857" y="987"/>
                  </a:lnTo>
                  <a:close/>
                  <a:moveTo>
                    <a:pt x="1360" y="584"/>
                  </a:moveTo>
                  <a:lnTo>
                    <a:pt x="1348" y="516"/>
                  </a:lnTo>
                  <a:lnTo>
                    <a:pt x="1328" y="450"/>
                  </a:lnTo>
                  <a:lnTo>
                    <a:pt x="1303" y="388"/>
                  </a:lnTo>
                  <a:lnTo>
                    <a:pt x="1272" y="324"/>
                  </a:lnTo>
                  <a:lnTo>
                    <a:pt x="1233" y="268"/>
                  </a:lnTo>
                  <a:lnTo>
                    <a:pt x="1190" y="216"/>
                  </a:lnTo>
                  <a:lnTo>
                    <a:pt x="1138" y="164"/>
                  </a:lnTo>
                  <a:lnTo>
                    <a:pt x="1080" y="124"/>
                  </a:lnTo>
                  <a:lnTo>
                    <a:pt x="1021" y="87"/>
                  </a:lnTo>
                  <a:lnTo>
                    <a:pt x="956" y="56"/>
                  </a:lnTo>
                  <a:lnTo>
                    <a:pt x="889" y="30"/>
                  </a:lnTo>
                  <a:lnTo>
                    <a:pt x="822" y="12"/>
                  </a:lnTo>
                  <a:lnTo>
                    <a:pt x="752" y="3"/>
                  </a:lnTo>
                  <a:lnTo>
                    <a:pt x="678" y="0"/>
                  </a:lnTo>
                  <a:lnTo>
                    <a:pt x="608" y="4"/>
                  </a:lnTo>
                  <a:lnTo>
                    <a:pt x="537" y="15"/>
                  </a:lnTo>
                  <a:lnTo>
                    <a:pt x="466" y="33"/>
                  </a:lnTo>
                  <a:lnTo>
                    <a:pt x="402" y="58"/>
                  </a:lnTo>
                  <a:lnTo>
                    <a:pt x="338" y="88"/>
                  </a:lnTo>
                  <a:lnTo>
                    <a:pt x="278" y="125"/>
                  </a:lnTo>
                  <a:lnTo>
                    <a:pt x="224" y="170"/>
                  </a:lnTo>
                  <a:lnTo>
                    <a:pt x="172" y="218"/>
                  </a:lnTo>
                  <a:lnTo>
                    <a:pt x="128" y="271"/>
                  </a:lnTo>
                  <a:lnTo>
                    <a:pt x="89" y="332"/>
                  </a:lnTo>
                  <a:lnTo>
                    <a:pt x="57" y="391"/>
                  </a:lnTo>
                  <a:lnTo>
                    <a:pt x="30" y="457"/>
                  </a:lnTo>
                  <a:lnTo>
                    <a:pt x="14" y="522"/>
                  </a:lnTo>
                  <a:lnTo>
                    <a:pt x="4" y="591"/>
                  </a:lnTo>
                  <a:lnTo>
                    <a:pt x="0" y="660"/>
                  </a:lnTo>
                  <a:lnTo>
                    <a:pt x="5" y="728"/>
                  </a:lnTo>
                  <a:lnTo>
                    <a:pt x="15" y="794"/>
                  </a:lnTo>
                  <a:lnTo>
                    <a:pt x="36" y="862"/>
                  </a:lnTo>
                  <a:lnTo>
                    <a:pt x="62" y="925"/>
                  </a:lnTo>
                  <a:lnTo>
                    <a:pt x="93" y="984"/>
                  </a:lnTo>
                  <a:lnTo>
                    <a:pt x="134" y="1043"/>
                  </a:lnTo>
                  <a:lnTo>
                    <a:pt x="180" y="1095"/>
                  </a:lnTo>
                  <a:lnTo>
                    <a:pt x="232" y="1143"/>
                  </a:lnTo>
                  <a:lnTo>
                    <a:pt x="286" y="1186"/>
                  </a:lnTo>
                  <a:lnTo>
                    <a:pt x="348" y="1222"/>
                  </a:lnTo>
                  <a:lnTo>
                    <a:pt x="412" y="1254"/>
                  </a:lnTo>
                  <a:lnTo>
                    <a:pt x="478" y="1280"/>
                  </a:lnTo>
                  <a:lnTo>
                    <a:pt x="548" y="1294"/>
                  </a:lnTo>
                  <a:lnTo>
                    <a:pt x="618" y="1306"/>
                  </a:lnTo>
                  <a:lnTo>
                    <a:pt x="691" y="1307"/>
                  </a:lnTo>
                  <a:lnTo>
                    <a:pt x="760" y="1303"/>
                  </a:lnTo>
                  <a:lnTo>
                    <a:pt x="831" y="1291"/>
                  </a:lnTo>
                  <a:lnTo>
                    <a:pt x="900" y="1272"/>
                  </a:lnTo>
                  <a:lnTo>
                    <a:pt x="968" y="1246"/>
                  </a:lnTo>
                  <a:lnTo>
                    <a:pt x="1030" y="1215"/>
                  </a:lnTo>
                  <a:lnTo>
                    <a:pt x="1090" y="1176"/>
                  </a:lnTo>
                  <a:lnTo>
                    <a:pt x="1144" y="1136"/>
                  </a:lnTo>
                  <a:lnTo>
                    <a:pt x="1195" y="1084"/>
                  </a:lnTo>
                  <a:lnTo>
                    <a:pt x="1240" y="1029"/>
                  </a:lnTo>
                  <a:lnTo>
                    <a:pt x="1279" y="973"/>
                  </a:lnTo>
                  <a:lnTo>
                    <a:pt x="1309" y="911"/>
                  </a:lnTo>
                  <a:lnTo>
                    <a:pt x="1335" y="844"/>
                  </a:lnTo>
                  <a:lnTo>
                    <a:pt x="1350" y="781"/>
                  </a:lnTo>
                  <a:lnTo>
                    <a:pt x="1363" y="710"/>
                  </a:lnTo>
                  <a:lnTo>
                    <a:pt x="1365" y="651"/>
                  </a:lnTo>
                  <a:lnTo>
                    <a:pt x="1360" y="584"/>
                  </a:lnTo>
                  <a:close/>
                  <a:moveTo>
                    <a:pt x="1283" y="672"/>
                  </a:moveTo>
                  <a:lnTo>
                    <a:pt x="1279" y="736"/>
                  </a:lnTo>
                  <a:lnTo>
                    <a:pt x="1266" y="798"/>
                  </a:lnTo>
                  <a:lnTo>
                    <a:pt x="1246" y="859"/>
                  </a:lnTo>
                  <a:lnTo>
                    <a:pt x="1217" y="919"/>
                  </a:lnTo>
                  <a:lnTo>
                    <a:pt x="1182" y="974"/>
                  </a:lnTo>
                  <a:lnTo>
                    <a:pt x="1142" y="1026"/>
                  </a:lnTo>
                  <a:lnTo>
                    <a:pt x="1097" y="1074"/>
                  </a:lnTo>
                  <a:lnTo>
                    <a:pt x="1046" y="1117"/>
                  </a:lnTo>
                  <a:lnTo>
                    <a:pt x="989" y="1149"/>
                  </a:lnTo>
                  <a:lnTo>
                    <a:pt x="930" y="1180"/>
                  </a:lnTo>
                  <a:lnTo>
                    <a:pt x="867" y="1202"/>
                  </a:lnTo>
                  <a:lnTo>
                    <a:pt x="801" y="1219"/>
                  </a:lnTo>
                  <a:lnTo>
                    <a:pt x="734" y="1229"/>
                  </a:lnTo>
                  <a:lnTo>
                    <a:pt x="668" y="1231"/>
                  </a:lnTo>
                  <a:lnTo>
                    <a:pt x="602" y="1228"/>
                  </a:lnTo>
                  <a:lnTo>
                    <a:pt x="533" y="1215"/>
                  </a:lnTo>
                  <a:lnTo>
                    <a:pt x="471" y="1195"/>
                  </a:lnTo>
                  <a:lnTo>
                    <a:pt x="409" y="1167"/>
                  </a:lnTo>
                  <a:lnTo>
                    <a:pt x="350" y="1137"/>
                  </a:lnTo>
                  <a:lnTo>
                    <a:pt x="298" y="1098"/>
                  </a:lnTo>
                  <a:lnTo>
                    <a:pt x="245" y="1052"/>
                  </a:lnTo>
                  <a:lnTo>
                    <a:pt x="203" y="1006"/>
                  </a:lnTo>
                  <a:lnTo>
                    <a:pt x="164" y="951"/>
                  </a:lnTo>
                  <a:lnTo>
                    <a:pt x="134" y="895"/>
                  </a:lnTo>
                  <a:lnTo>
                    <a:pt x="108" y="836"/>
                  </a:lnTo>
                  <a:lnTo>
                    <a:pt x="92" y="771"/>
                  </a:lnTo>
                  <a:lnTo>
                    <a:pt x="83" y="709"/>
                  </a:lnTo>
                  <a:lnTo>
                    <a:pt x="77" y="643"/>
                  </a:lnTo>
                  <a:lnTo>
                    <a:pt x="83" y="579"/>
                  </a:lnTo>
                  <a:lnTo>
                    <a:pt x="95" y="516"/>
                  </a:lnTo>
                  <a:lnTo>
                    <a:pt x="115" y="454"/>
                  </a:lnTo>
                  <a:lnTo>
                    <a:pt x="141" y="395"/>
                  </a:lnTo>
                  <a:lnTo>
                    <a:pt x="177" y="339"/>
                  </a:lnTo>
                  <a:lnTo>
                    <a:pt x="213" y="287"/>
                  </a:lnTo>
                  <a:lnTo>
                    <a:pt x="260" y="241"/>
                  </a:lnTo>
                  <a:lnTo>
                    <a:pt x="309" y="197"/>
                  </a:lnTo>
                  <a:lnTo>
                    <a:pt x="366" y="160"/>
                  </a:lnTo>
                  <a:lnTo>
                    <a:pt x="426" y="130"/>
                  </a:lnTo>
                  <a:lnTo>
                    <a:pt x="488" y="104"/>
                  </a:lnTo>
                  <a:lnTo>
                    <a:pt x="551" y="88"/>
                  </a:lnTo>
                  <a:lnTo>
                    <a:pt x="621" y="78"/>
                  </a:lnTo>
                  <a:lnTo>
                    <a:pt x="684" y="76"/>
                  </a:lnTo>
                  <a:lnTo>
                    <a:pt x="753" y="78"/>
                  </a:lnTo>
                  <a:lnTo>
                    <a:pt x="819" y="88"/>
                  </a:lnTo>
                  <a:lnTo>
                    <a:pt x="886" y="110"/>
                  </a:lnTo>
                  <a:lnTo>
                    <a:pt x="946" y="134"/>
                  </a:lnTo>
                  <a:lnTo>
                    <a:pt x="1004" y="164"/>
                  </a:lnTo>
                  <a:lnTo>
                    <a:pt x="1059" y="200"/>
                  </a:lnTo>
                  <a:lnTo>
                    <a:pt x="1112" y="246"/>
                  </a:lnTo>
                  <a:lnTo>
                    <a:pt x="1155" y="294"/>
                  </a:lnTo>
                  <a:lnTo>
                    <a:pt x="1192" y="346"/>
                  </a:lnTo>
                  <a:lnTo>
                    <a:pt x="1226" y="405"/>
                  </a:lnTo>
                  <a:lnTo>
                    <a:pt x="1252" y="463"/>
                  </a:lnTo>
                  <a:lnTo>
                    <a:pt x="1270" y="526"/>
                  </a:lnTo>
                  <a:lnTo>
                    <a:pt x="1282" y="591"/>
                  </a:lnTo>
                  <a:lnTo>
                    <a:pt x="1283" y="651"/>
                  </a:lnTo>
                  <a:lnTo>
                    <a:pt x="1283" y="6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8" name="矩形 87"/>
            <p:cNvSpPr/>
            <p:nvPr/>
          </p:nvSpPr>
          <p:spPr bwMode="auto">
            <a:xfrm rot="16200000">
              <a:off x="686663" y="1628344"/>
              <a:ext cx="914399" cy="15712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Trebuchet MS"/>
                <a:cs typeface="Trebuchet MS"/>
              </a:endParaRPr>
            </a:p>
          </p:txBody>
        </p:sp>
        <p:pic>
          <p:nvPicPr>
            <p:cNvPr id="30" name="图片 58" descr="com200707280129_N.JPG"/>
            <p:cNvPicPr preferRelativeResize="0"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55888" y="1243354"/>
              <a:ext cx="1478355" cy="914400"/>
            </a:xfrm>
            <a:prstGeom prst="roundRect">
              <a:avLst>
                <a:gd name="adj" fmla="val 0"/>
              </a:avLst>
            </a:prstGeom>
          </p:spPr>
        </p:pic>
        <p:pic>
          <p:nvPicPr>
            <p:cNvPr id="33" name="图片 60" descr="sz1.jpg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648139" y="1243354"/>
              <a:ext cx="1392574" cy="914400"/>
            </a:xfrm>
            <a:prstGeom prst="roundRect">
              <a:avLst>
                <a:gd name="adj" fmla="val 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720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rebuchet MS"/>
              </a:rPr>
              <a:t>Who is Huawei?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0675" y="1047750"/>
            <a:ext cx="8137525" cy="329326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5838899" y="798890"/>
            <a:ext cx="2908226" cy="3898900"/>
            <a:chOff x="8066476" y="1430635"/>
            <a:chExt cx="3308655" cy="3899029"/>
          </a:xfrm>
        </p:grpSpPr>
        <p:sp>
          <p:nvSpPr>
            <p:cNvPr id="5" name="矩形 62"/>
            <p:cNvSpPr/>
            <p:nvPr/>
          </p:nvSpPr>
          <p:spPr bwMode="auto">
            <a:xfrm>
              <a:off x="8066476" y="1430635"/>
              <a:ext cx="3308655" cy="3899029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36000" tIns="45712" rIns="36000" bIns="45712" anchor="ctr"/>
            <a:lstStyle/>
            <a:p>
              <a:pPr algn="ctr" defTabSz="877888" eaLnBrk="0" hangingPunct="0">
                <a:lnSpc>
                  <a:spcPct val="130000"/>
                </a:lnSpc>
                <a:defRPr/>
              </a:pPr>
              <a:endParaRPr lang="zh-CN" altLang="en-US">
                <a:solidFill>
                  <a:srgbClr val="FFFFFF"/>
                </a:solidFill>
                <a:ea typeface="华文细黑" pitchFamily="2" charset="-122"/>
                <a:cs typeface="Arial" pitchFamily="34" charset="0"/>
              </a:endParaRPr>
            </a:p>
          </p:txBody>
        </p:sp>
        <p:sp>
          <p:nvSpPr>
            <p:cNvPr id="6" name="矩形 63"/>
            <p:cNvSpPr>
              <a:spLocks noChangeArrowheads="1"/>
            </p:cNvSpPr>
            <p:nvPr/>
          </p:nvSpPr>
          <p:spPr bwMode="auto">
            <a:xfrm>
              <a:off x="8081483" y="1667902"/>
              <a:ext cx="3278644" cy="200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300" dirty="0">
                  <a:solidFill>
                    <a:srgbClr val="FFFFFF"/>
                  </a:solidFill>
                </a:rPr>
                <a:t>Revenue </a:t>
              </a:r>
              <a:r>
                <a:rPr lang="en-US" altLang="zh-CN" sz="1300" dirty="0" smtClean="0">
                  <a:solidFill>
                    <a:srgbClr val="FFFFFF"/>
                  </a:solidFill>
                </a:rPr>
                <a:t>by business</a:t>
              </a:r>
              <a:endParaRPr lang="en-US" altLang="zh-CN" sz="1300" dirty="0">
                <a:solidFill>
                  <a:srgbClr val="FFFFFF"/>
                </a:solidFill>
              </a:endParaRPr>
            </a:p>
          </p:txBody>
        </p:sp>
        <p:sp>
          <p:nvSpPr>
            <p:cNvPr id="7" name="矩形 64"/>
            <p:cNvSpPr/>
            <p:nvPr/>
          </p:nvSpPr>
          <p:spPr>
            <a:xfrm>
              <a:off x="8068063" y="2114870"/>
              <a:ext cx="3307068" cy="204794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90000"/>
                    <a:lumOff val="10000"/>
                    <a:alpha val="18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矩形 61"/>
          <p:cNvSpPr>
            <a:spLocks noChangeArrowheads="1"/>
          </p:cNvSpPr>
          <p:nvPr/>
        </p:nvSpPr>
        <p:spPr bwMode="auto">
          <a:xfrm rot="5400000">
            <a:off x="4532041" y="308773"/>
            <a:ext cx="703262" cy="170572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tIns="45712" rIns="36000" bIns="45712" anchor="ctr"/>
          <a:lstStyle/>
          <a:p>
            <a:pPr algn="l" defTabSz="877888" eaLnBrk="0" hangingPunct="0">
              <a:lnSpc>
                <a:spcPct val="130000"/>
              </a:lnSpc>
              <a:defRPr/>
            </a:pPr>
            <a:endParaRPr lang="zh-CN" altLang="en-US">
              <a:solidFill>
                <a:srgbClr val="FFFFFF"/>
              </a:solidFill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9" name="矩形 61"/>
          <p:cNvSpPr>
            <a:spLocks noChangeArrowheads="1"/>
          </p:cNvSpPr>
          <p:nvPr/>
        </p:nvSpPr>
        <p:spPr bwMode="auto">
          <a:xfrm rot="5400000">
            <a:off x="3797823" y="2769002"/>
            <a:ext cx="2171700" cy="171762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tIns="45712" rIns="36000" bIns="45712" anchor="ctr"/>
          <a:lstStyle/>
          <a:p>
            <a:pPr algn="l" defTabSz="877888" eaLnBrk="0" hangingPunct="0">
              <a:lnSpc>
                <a:spcPct val="130000"/>
              </a:lnSpc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0" name="矩形 12"/>
          <p:cNvSpPr>
            <a:spLocks noChangeArrowheads="1"/>
          </p:cNvSpPr>
          <p:nvPr/>
        </p:nvSpPr>
        <p:spPr bwMode="auto">
          <a:xfrm>
            <a:off x="4035758" y="2768838"/>
            <a:ext cx="1706725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rgbClr val="000000"/>
                </a:solidFill>
              </a:rPr>
              <a:t>Devices</a:t>
            </a:r>
          </a:p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rgbClr val="000000"/>
                </a:solidFill>
              </a:rPr>
              <a:t>Devices </a:t>
            </a:r>
            <a:r>
              <a:rPr lang="en-US" altLang="zh-CN" sz="1200" dirty="0">
                <a:solidFill>
                  <a:srgbClr val="000000"/>
                </a:solidFill>
              </a:rPr>
              <a:t>Chipset</a:t>
            </a:r>
          </a:p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</a:rPr>
              <a:t>Devices Cloud</a:t>
            </a:r>
          </a:p>
        </p:txBody>
      </p:sp>
      <p:sp>
        <p:nvSpPr>
          <p:cNvPr id="11" name="矩形 60"/>
          <p:cNvSpPr>
            <a:spLocks noChangeArrowheads="1"/>
          </p:cNvSpPr>
          <p:nvPr/>
        </p:nvSpPr>
        <p:spPr bwMode="auto">
          <a:xfrm>
            <a:off x="4174456" y="896613"/>
            <a:ext cx="1418429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SzPct val="80000"/>
            </a:pPr>
            <a:r>
              <a:rPr lang="en-US" altLang="zh-CN" sz="1300" dirty="0">
                <a:solidFill>
                  <a:srgbClr val="FFFFFF"/>
                </a:solidFill>
                <a:ea typeface="SimHei" pitchFamily="49" charset="-122"/>
              </a:rPr>
              <a:t>Consumer</a:t>
            </a:r>
          </a:p>
          <a:p>
            <a:pPr algn="l">
              <a:lnSpc>
                <a:spcPct val="90000"/>
              </a:lnSpc>
              <a:buSzPct val="80000"/>
            </a:pPr>
            <a:r>
              <a:rPr lang="en-US" altLang="zh-CN" sz="1300" dirty="0">
                <a:solidFill>
                  <a:srgbClr val="FFFFFF"/>
                </a:solidFill>
                <a:ea typeface="SimHei" pitchFamily="49" charset="-122"/>
              </a:rPr>
              <a:t>Business Group</a:t>
            </a:r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0811" y="1498978"/>
            <a:ext cx="1705722" cy="11953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 61"/>
          <p:cNvSpPr>
            <a:spLocks noChangeArrowheads="1"/>
          </p:cNvSpPr>
          <p:nvPr/>
        </p:nvSpPr>
        <p:spPr bwMode="auto">
          <a:xfrm rot="5400000">
            <a:off x="887806" y="345165"/>
            <a:ext cx="746283" cy="17045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tIns="45712" rIns="36000" bIns="45712" anchor="ctr"/>
          <a:lstStyle/>
          <a:p>
            <a:pPr algn="l" defTabSz="877888" eaLnBrk="0" hangingPunct="0">
              <a:lnSpc>
                <a:spcPct val="130000"/>
              </a:lnSpc>
              <a:defRPr/>
            </a:pPr>
            <a:endParaRPr lang="zh-CN" altLang="en-US">
              <a:solidFill>
                <a:srgbClr val="FFFFFF"/>
              </a:solidFill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4" name="矩形 61"/>
          <p:cNvSpPr>
            <a:spLocks noChangeArrowheads="1"/>
          </p:cNvSpPr>
          <p:nvPr/>
        </p:nvSpPr>
        <p:spPr bwMode="auto">
          <a:xfrm rot="5400000">
            <a:off x="213199" y="2807699"/>
            <a:ext cx="2095500" cy="171643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tIns="45712" rIns="36000" bIns="45712" anchor="ctr"/>
          <a:lstStyle/>
          <a:p>
            <a:pPr algn="l" defTabSz="877888" eaLnBrk="0" hangingPunct="0">
              <a:lnSpc>
                <a:spcPct val="130000"/>
              </a:lnSpc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458909" y="2768838"/>
            <a:ext cx="16040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rgbClr val="000000"/>
                </a:solidFill>
              </a:rPr>
              <a:t>Fixed Network</a:t>
            </a:r>
          </a:p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rgbClr val="000000"/>
                </a:solidFill>
              </a:rPr>
              <a:t>Wireless Network </a:t>
            </a:r>
          </a:p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rgbClr val="000000"/>
                </a:solidFill>
              </a:rPr>
              <a:t>Telecom Software and Core Network</a:t>
            </a:r>
          </a:p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rgbClr val="000000"/>
                </a:solidFill>
              </a:rPr>
              <a:t>Service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6" name="矩形 40"/>
          <p:cNvSpPr>
            <a:spLocks noChangeArrowheads="1"/>
          </p:cNvSpPr>
          <p:nvPr/>
        </p:nvSpPr>
        <p:spPr bwMode="auto">
          <a:xfrm>
            <a:off x="552224" y="875725"/>
            <a:ext cx="14174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300" dirty="0">
                <a:solidFill>
                  <a:srgbClr val="FFFFFF"/>
                </a:solidFill>
              </a:rPr>
              <a:t>Carrier </a:t>
            </a:r>
          </a:p>
          <a:p>
            <a:pPr algn="l"/>
            <a:r>
              <a:rPr lang="en-US" altLang="zh-CN" sz="1300" dirty="0">
                <a:solidFill>
                  <a:srgbClr val="FFFFFF"/>
                </a:solidFill>
              </a:rPr>
              <a:t>Business Group</a:t>
            </a:r>
            <a:endParaRPr lang="zh-CN" altLang="en-US" sz="1300" dirty="0">
              <a:solidFill>
                <a:srgbClr val="FFFFFF"/>
              </a:solidFill>
            </a:endParaRPr>
          </a:p>
        </p:txBody>
      </p:sp>
      <p:pic>
        <p:nvPicPr>
          <p:cNvPr id="17" name="图片 4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8683" y="1475164"/>
            <a:ext cx="1704531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61"/>
          <p:cNvSpPr>
            <a:spLocks noChangeArrowheads="1"/>
          </p:cNvSpPr>
          <p:nvPr/>
        </p:nvSpPr>
        <p:spPr bwMode="auto">
          <a:xfrm rot="5400000">
            <a:off x="2715024" y="309367"/>
            <a:ext cx="703262" cy="1704531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tIns="45712" rIns="36000" bIns="45712" anchor="ctr"/>
          <a:lstStyle/>
          <a:p>
            <a:pPr algn="l" defTabSz="877888" eaLnBrk="0" hangingPunct="0">
              <a:lnSpc>
                <a:spcPct val="130000"/>
              </a:lnSpc>
              <a:defRPr/>
            </a:pPr>
            <a:endParaRPr lang="zh-CN" altLang="en-US">
              <a:solidFill>
                <a:srgbClr val="FFFFFF"/>
              </a:solidFill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19" name="矩形 61"/>
          <p:cNvSpPr>
            <a:spLocks noChangeArrowheads="1"/>
          </p:cNvSpPr>
          <p:nvPr/>
        </p:nvSpPr>
        <p:spPr bwMode="auto">
          <a:xfrm rot="5400000">
            <a:off x="2018903" y="2807700"/>
            <a:ext cx="2095503" cy="171643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tIns="45712" rIns="36000" bIns="45712" anchor="ctr"/>
          <a:lstStyle/>
          <a:p>
            <a:pPr algn="l" defTabSz="877888" eaLnBrk="0" hangingPunct="0">
              <a:lnSpc>
                <a:spcPct val="130000"/>
              </a:lnSpc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2213884" y="2768838"/>
            <a:ext cx="170554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</a:rPr>
              <a:t>Enterprise </a:t>
            </a:r>
            <a:r>
              <a:rPr lang="en-US" altLang="zh-CN" sz="1200" dirty="0" smtClean="0">
                <a:solidFill>
                  <a:srgbClr val="000000"/>
                </a:solidFill>
              </a:rPr>
              <a:t> Networking 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</a:rPr>
              <a:t>UC&amp;C </a:t>
            </a:r>
          </a:p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</a:rPr>
              <a:t>IT</a:t>
            </a:r>
          </a:p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 err="1" smtClean="0">
                <a:solidFill>
                  <a:srgbClr val="000000"/>
                </a:solidFill>
              </a:rPr>
              <a:t>SecoSpace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77800" indent="-177800" algn="l" defTabSz="912813">
              <a:lnSpc>
                <a:spcPct val="150000"/>
              </a:lnSpc>
              <a:buClr>
                <a:srgbClr val="404040"/>
              </a:buClr>
              <a:buSzPct val="50000"/>
              <a:buFont typeface="Wingdings" pitchFamily="2" charset="2"/>
              <a:buChar char="l"/>
            </a:pPr>
            <a:r>
              <a:rPr lang="en-US" altLang="zh-CN" sz="1200" dirty="0" smtClean="0">
                <a:solidFill>
                  <a:srgbClr val="000000"/>
                </a:solidFill>
              </a:rPr>
              <a:t>service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1" name="矩形 54"/>
          <p:cNvSpPr>
            <a:spLocks noChangeArrowheads="1"/>
          </p:cNvSpPr>
          <p:nvPr/>
        </p:nvSpPr>
        <p:spPr bwMode="auto">
          <a:xfrm>
            <a:off x="2357932" y="896612"/>
            <a:ext cx="1417448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SzPct val="80000"/>
            </a:pPr>
            <a:r>
              <a:rPr lang="en-US" altLang="zh-CN" sz="1300" dirty="0">
                <a:solidFill>
                  <a:srgbClr val="FFFFFF"/>
                </a:solidFill>
                <a:ea typeface="SimHei" pitchFamily="49" charset="-122"/>
              </a:rPr>
              <a:t>Enterprise </a:t>
            </a:r>
          </a:p>
          <a:p>
            <a:pPr algn="l">
              <a:lnSpc>
                <a:spcPct val="90000"/>
              </a:lnSpc>
              <a:buSzPct val="80000"/>
            </a:pPr>
            <a:r>
              <a:rPr lang="en-US" altLang="zh-CN" sz="1300" dirty="0">
                <a:solidFill>
                  <a:srgbClr val="FFFFFF"/>
                </a:solidFill>
                <a:ea typeface="SimHei" pitchFamily="49" charset="-122"/>
              </a:rPr>
              <a:t>Business Group</a:t>
            </a:r>
          </a:p>
        </p:txBody>
      </p:sp>
      <p:pic>
        <p:nvPicPr>
          <p:cNvPr id="22" name="Picture 3" descr="D:\2012年-设计文件夹\12月份\王佳亦-视讯彩页\智真彩页图片\智真彩页图片\英文版高清图片\TP3006\海外版智真应用场景照片（5）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14390" y="1498977"/>
            <a:ext cx="1704531" cy="1195388"/>
          </a:xfrm>
          <a:prstGeom prst="rect">
            <a:avLst/>
          </a:prstGeom>
          <a:solidFill>
            <a:srgbClr val="11AF42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</p:pic>
      <p:graphicFrame>
        <p:nvGraphicFramePr>
          <p:cNvPr id="24" name="Chart 53"/>
          <p:cNvGraphicFramePr/>
          <p:nvPr>
            <p:extLst>
              <p:ext uri="{D42A27DB-BD31-4B8C-83A1-F6EECF244321}">
                <p14:modId xmlns:p14="http://schemas.microsoft.com/office/powerpoint/2010/main" val="946291700"/>
              </p:ext>
            </p:extLst>
          </p:nvPr>
        </p:nvGraphicFramePr>
        <p:xfrm>
          <a:off x="5942908" y="1332542"/>
          <a:ext cx="2715108" cy="3337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833317" y="2780342"/>
            <a:ext cx="18404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FFFF"/>
                </a:solidFill>
                <a:latin typeface="+mn-lt"/>
                <a:ea typeface="+mn-ea"/>
              </a:rPr>
              <a:t>    5%</a:t>
            </a:r>
          </a:p>
          <a:p>
            <a:pPr algn="ctr"/>
            <a:r>
              <a:rPr lang="en-US" altLang="zh-CN" sz="1400" b="1" dirty="0" smtClean="0">
                <a:latin typeface="+mn-lt"/>
                <a:ea typeface="+mn-ea"/>
              </a:rPr>
              <a:t>Enterprise</a:t>
            </a:r>
            <a:endParaRPr lang="en-GB" altLang="zh-CN" sz="1400" b="1" dirty="0" smtClean="0">
              <a:latin typeface="+mn-lt"/>
              <a:ea typeface="+mn-ea"/>
            </a:endParaRPr>
          </a:p>
          <a:p>
            <a:endParaRPr lang="zh-CN" alt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6705106" y="3606636"/>
            <a:ext cx="13616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73%</a:t>
            </a:r>
          </a:p>
          <a:p>
            <a:pPr algn="ctr"/>
            <a:r>
              <a:rPr lang="en-US" altLang="zh-CN" sz="1400" b="1" dirty="0" smtClean="0">
                <a:latin typeface="+mn-lt"/>
                <a:ea typeface="+mn-ea"/>
                <a:cs typeface="+mn-cs"/>
              </a:rPr>
              <a:t>Carrier</a:t>
            </a:r>
            <a:endParaRPr lang="en-GB" altLang="zh-CN" sz="1400" b="1" dirty="0" smtClean="0"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39885" y="4423297"/>
            <a:ext cx="620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</a:rPr>
              <a:t>(2012)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​​ 16"/>
          <p:cNvSpPr/>
          <p:nvPr/>
        </p:nvSpPr>
        <p:spPr>
          <a:xfrm>
            <a:off x="2619370" y="370921"/>
            <a:ext cx="1471229" cy="1368425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rebuchet MS"/>
              <a:cs typeface="Trebuchet MS"/>
            </a:endParaRPr>
          </a:p>
        </p:txBody>
      </p:sp>
      <p:sp>
        <p:nvSpPr>
          <p:cNvPr id="5" name="圆角矩形​​ 6"/>
          <p:cNvSpPr/>
          <p:nvPr/>
        </p:nvSpPr>
        <p:spPr bwMode="auto">
          <a:xfrm>
            <a:off x="4175111" y="370921"/>
            <a:ext cx="1471229" cy="1368425"/>
          </a:xfrm>
          <a:prstGeom prst="rect">
            <a:avLst/>
          </a:prstGeom>
          <a:solidFill>
            <a:schemeClr val="accent3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16</a:t>
            </a:r>
          </a:p>
          <a:p>
            <a:pPr algn="ctr" fontAlgn="ctr">
              <a:defRPr/>
            </a:pPr>
            <a:r>
              <a:rPr lang="en-US" altLang="zh-CN" sz="1400" dirty="0">
                <a:cs typeface="Trebuchet MS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R&amp;D Centers</a:t>
            </a:r>
          </a:p>
        </p:txBody>
      </p:sp>
      <p:sp>
        <p:nvSpPr>
          <p:cNvPr id="6" name="圆角矩形​​ 4"/>
          <p:cNvSpPr/>
          <p:nvPr/>
        </p:nvSpPr>
        <p:spPr bwMode="auto">
          <a:xfrm>
            <a:off x="444664" y="370921"/>
            <a:ext cx="2090193" cy="1368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140</a:t>
            </a:r>
            <a:r>
              <a:rPr lang="en-US" altLang="zh-CN" sz="4400" b="1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+ </a:t>
            </a:r>
          </a:p>
          <a:p>
            <a:pPr algn="ctr" fontAlgn="ctr">
              <a:defRPr/>
            </a:pPr>
            <a:r>
              <a:rPr lang="en-US" altLang="zh-CN" sz="1400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Countries</a:t>
            </a:r>
          </a:p>
        </p:txBody>
      </p:sp>
      <p:sp>
        <p:nvSpPr>
          <p:cNvPr id="7" name="圆角矩形​​ 17"/>
          <p:cNvSpPr/>
          <p:nvPr/>
        </p:nvSpPr>
        <p:spPr>
          <a:xfrm>
            <a:off x="4175111" y="1872954"/>
            <a:ext cx="1471229" cy="137641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8327" t="-1212" r="-27916" b="121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Trebuchet MS"/>
              <a:cs typeface="Trebuchet MS"/>
            </a:endParaRPr>
          </a:p>
        </p:txBody>
      </p:sp>
      <p:sp>
        <p:nvSpPr>
          <p:cNvPr id="8" name="圆角矩形​​ 2"/>
          <p:cNvSpPr/>
          <p:nvPr/>
        </p:nvSpPr>
        <p:spPr bwMode="auto">
          <a:xfrm>
            <a:off x="2619634" y="1872954"/>
            <a:ext cx="1471117" cy="136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0" endPos="3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14</a:t>
            </a:r>
          </a:p>
          <a:p>
            <a:pPr algn="ctr" fontAlgn="ctr">
              <a:defRPr/>
            </a:pPr>
            <a:r>
              <a:rPr lang="en-US" altLang="zh-CN" sz="1400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 Regional HQs</a:t>
            </a:r>
          </a:p>
        </p:txBody>
      </p:sp>
      <p:sp>
        <p:nvSpPr>
          <p:cNvPr id="9" name="圆角矩形​​ 7"/>
          <p:cNvSpPr/>
          <p:nvPr/>
        </p:nvSpPr>
        <p:spPr bwMode="auto">
          <a:xfrm>
            <a:off x="444664" y="1872697"/>
            <a:ext cx="2090193" cy="1368425"/>
          </a:xfrm>
          <a:prstGeom prst="rect">
            <a:avLst/>
          </a:prstGeom>
          <a:solidFill>
            <a:schemeClr val="accent3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28</a:t>
            </a:r>
            <a:r>
              <a:rPr lang="en-US" altLang="zh-CN" sz="3500" b="1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 </a:t>
            </a:r>
          </a:p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Joint Innovation Centers</a:t>
            </a:r>
          </a:p>
        </p:txBody>
      </p:sp>
      <p:sp>
        <p:nvSpPr>
          <p:cNvPr id="10" name="圆角矩形​​ 5"/>
          <p:cNvSpPr/>
          <p:nvPr/>
        </p:nvSpPr>
        <p:spPr>
          <a:xfrm>
            <a:off x="4173922" y="3376060"/>
            <a:ext cx="1472419" cy="1366837"/>
          </a:xfrm>
          <a:prstGeom prst="rect">
            <a:avLst/>
          </a:prstGeom>
          <a:solidFill>
            <a:schemeClr val="accent3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>
              <a:defRPr/>
            </a:pPr>
            <a:r>
              <a:rPr lang="en-US" altLang="zh-CN" sz="4000" b="1" dirty="0">
                <a:solidFill>
                  <a:srgbClr val="FFFFFF"/>
                </a:solidFill>
                <a:cs typeface="Trebuchet MS"/>
              </a:rPr>
              <a:t>150K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华文细黑" pitchFamily="2" charset="-122"/>
                <a:cs typeface="Trebuchet MS"/>
              </a:rPr>
              <a:t>Employees Worldwide</a:t>
            </a:r>
          </a:p>
        </p:txBody>
      </p:sp>
      <p:sp>
        <p:nvSpPr>
          <p:cNvPr id="12" name="圆角矩形​​ 3"/>
          <p:cNvSpPr/>
          <p:nvPr/>
        </p:nvSpPr>
        <p:spPr>
          <a:xfrm>
            <a:off x="2619370" y="3376060"/>
            <a:ext cx="1472419" cy="1366837"/>
          </a:xfrm>
          <a:prstGeom prst="rect">
            <a:avLst/>
          </a:prstGeom>
          <a:solidFill>
            <a:srgbClr val="01A1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45</a:t>
            </a:r>
            <a:endParaRPr lang="en-US" altLang="zh-CN" sz="4000" b="1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Training Centers</a:t>
            </a:r>
          </a:p>
        </p:txBody>
      </p:sp>
      <p:sp>
        <p:nvSpPr>
          <p:cNvPr id="19" name="矩形 27"/>
          <p:cNvSpPr/>
          <p:nvPr/>
        </p:nvSpPr>
        <p:spPr bwMode="auto">
          <a:xfrm>
            <a:off x="5776572" y="370921"/>
            <a:ext cx="2873760" cy="4371976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6993" tIns="34275" rIns="26993" bIns="34275" anchor="ctr"/>
          <a:lstStyle/>
          <a:p>
            <a:pPr algn="ctr" defTabSz="658240" eaLnBrk="0" hangingPunct="0">
              <a:lnSpc>
                <a:spcPct val="130000"/>
              </a:lnSpc>
              <a:defRPr/>
            </a:pPr>
            <a:endParaRPr lang="zh-CN" altLang="en-US" dirty="0">
              <a:solidFill>
                <a:srgbClr val="FFFFFF"/>
              </a:solidFill>
              <a:latin typeface="Trebuchet MS"/>
              <a:ea typeface="华文细黑" pitchFamily="2" charset="-122"/>
              <a:cs typeface="Trebuchet MS"/>
            </a:endParaRPr>
          </a:p>
        </p:txBody>
      </p:sp>
      <p:graphicFrame>
        <p:nvGraphicFramePr>
          <p:cNvPr id="20" name="图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00675"/>
              </p:ext>
            </p:extLst>
          </p:nvPr>
        </p:nvGraphicFramePr>
        <p:xfrm>
          <a:off x="5639740" y="1402973"/>
          <a:ext cx="3349084" cy="2583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7663414" y="2007021"/>
            <a:ext cx="602671" cy="25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rebuchet MS"/>
                <a:cs typeface="Trebuchet MS"/>
              </a:rPr>
              <a:t>33.4%</a:t>
            </a:r>
            <a:endParaRPr lang="en-GB" sz="1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6731743" y="1687924"/>
            <a:ext cx="602671" cy="25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rebuchet MS"/>
                <a:cs typeface="Trebuchet MS"/>
              </a:rPr>
              <a:t>14.5%</a:t>
            </a:r>
            <a:endParaRPr lang="en-GB" sz="1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6223046" y="2332152"/>
            <a:ext cx="458356" cy="25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Trebuchet MS"/>
                <a:cs typeface="Trebuchet MS"/>
              </a:rPr>
              <a:t>17%</a:t>
            </a:r>
            <a:endParaRPr lang="en-GB" sz="1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7060743" y="3249111"/>
            <a:ext cx="602671" cy="25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62" tIns="34281" rIns="68562" bIns="34281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rebuchet MS"/>
                <a:cs typeface="Trebuchet MS"/>
              </a:rPr>
              <a:t>35.1%</a:t>
            </a:r>
            <a:endParaRPr lang="en-GB" sz="1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5" name="矩形 35"/>
          <p:cNvSpPr>
            <a:spLocks noChangeArrowheads="1"/>
          </p:cNvSpPr>
          <p:nvPr/>
        </p:nvSpPr>
        <p:spPr bwMode="auto">
          <a:xfrm>
            <a:off x="5844365" y="596427"/>
            <a:ext cx="26987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Trebuchet MS"/>
                <a:cs typeface="Trebuchet MS"/>
              </a:rPr>
              <a:t>Revenue by Geo</a:t>
            </a:r>
            <a:endParaRPr lang="en-US" altLang="zh-CN" sz="1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26" name="矩形 37"/>
          <p:cNvSpPr/>
          <p:nvPr/>
        </p:nvSpPr>
        <p:spPr>
          <a:xfrm>
            <a:off x="5776572" y="1093143"/>
            <a:ext cx="2873760" cy="20296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0000"/>
                  <a:lumOff val="10000"/>
                  <a:alpha val="1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Trebuchet MS"/>
              <a:cs typeface="Trebuchet M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56406" y="2182102"/>
            <a:ext cx="68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rebuchet MS"/>
                <a:cs typeface="Trebuchet MS"/>
              </a:rPr>
              <a:t>China</a:t>
            </a:r>
            <a:endParaRPr lang="zh-CN" altLang="en-US" sz="1200" dirty="0">
              <a:latin typeface="Trebuchet MS"/>
              <a:cs typeface="Trebuchet MS"/>
            </a:endParaRPr>
          </a:p>
        </p:txBody>
      </p:sp>
      <p:sp>
        <p:nvSpPr>
          <p:cNvPr id="28" name="矩形 47"/>
          <p:cNvSpPr/>
          <p:nvPr/>
        </p:nvSpPr>
        <p:spPr>
          <a:xfrm>
            <a:off x="7042294" y="3428336"/>
            <a:ext cx="6161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rebuchet MS"/>
                <a:cs typeface="Trebuchet MS"/>
              </a:rPr>
              <a:t>EMEA</a:t>
            </a:r>
            <a:endParaRPr lang="zh-CN" altLang="en-US" sz="1200" dirty="0">
              <a:latin typeface="Trebuchet MS"/>
              <a:cs typeface="Trebuchet MS"/>
            </a:endParaRPr>
          </a:p>
        </p:txBody>
      </p:sp>
      <p:sp>
        <p:nvSpPr>
          <p:cNvPr id="29" name="矩形 48"/>
          <p:cNvSpPr/>
          <p:nvPr/>
        </p:nvSpPr>
        <p:spPr>
          <a:xfrm>
            <a:off x="5844365" y="2544482"/>
            <a:ext cx="97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rebuchet MS"/>
                <a:cs typeface="Trebuchet MS"/>
              </a:rPr>
              <a:t>Asia Pacific</a:t>
            </a:r>
            <a:endParaRPr lang="zh-CN" altLang="en-US" sz="1200" dirty="0">
              <a:latin typeface="Trebuchet MS"/>
              <a:cs typeface="Trebuchet MS"/>
            </a:endParaRPr>
          </a:p>
        </p:txBody>
      </p:sp>
      <p:sp>
        <p:nvSpPr>
          <p:cNvPr id="30" name="矩形 49"/>
          <p:cNvSpPr/>
          <p:nvPr/>
        </p:nvSpPr>
        <p:spPr>
          <a:xfrm>
            <a:off x="6557461" y="1856475"/>
            <a:ext cx="877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rebuchet MS"/>
                <a:cs typeface="Trebuchet MS"/>
              </a:rPr>
              <a:t>Americas</a:t>
            </a:r>
            <a:endParaRPr lang="zh-CN" altLang="en-US" sz="1200" dirty="0">
              <a:latin typeface="Trebuchet MS"/>
              <a:cs typeface="Trebuchet MS"/>
            </a:endParaRPr>
          </a:p>
        </p:txBody>
      </p:sp>
      <p:sp>
        <p:nvSpPr>
          <p:cNvPr id="32" name="圆角矩形​​ 7"/>
          <p:cNvSpPr/>
          <p:nvPr/>
        </p:nvSpPr>
        <p:spPr bwMode="auto">
          <a:xfrm>
            <a:off x="444664" y="3374472"/>
            <a:ext cx="2090193" cy="1368425"/>
          </a:xfrm>
          <a:prstGeom prst="rect">
            <a:avLst/>
          </a:prstGeom>
          <a:solidFill>
            <a:schemeClr val="accent4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1425" tIns="45712" rIns="91425" bIns="45712" anchor="ctr"/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70K</a:t>
            </a:r>
            <a:endParaRPr lang="en-US" altLang="zh-CN" sz="3500" b="1" dirty="0">
              <a:solidFill>
                <a:schemeClr val="bg1"/>
              </a:solidFill>
              <a:ea typeface="华文细黑" pitchFamily="2" charset="-122"/>
              <a:cs typeface="Trebuchet MS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ea typeface="华文细黑" pitchFamily="2" charset="-122"/>
                <a:cs typeface="Trebuchet MS"/>
              </a:rPr>
              <a:t>R&amp;D Employees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85789" y="4465898"/>
            <a:ext cx="620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cs typeface="Trebuchet MS"/>
              </a:rPr>
              <a:t>(2012)</a:t>
            </a:r>
            <a:endParaRPr lang="en-US" altLang="zh-CN" sz="1200" dirty="0">
              <a:solidFill>
                <a:srgbClr val="FFFFFF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830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Graphic spid="20" grpId="0">
        <p:bldAsOne/>
      </p:bldGraphic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405"/>
            <a:ext cx="8134350" cy="45958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07646"/>
            <a:ext cx="8137525" cy="329326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矩形 13"/>
          <p:cNvSpPr/>
          <p:nvPr/>
        </p:nvSpPr>
        <p:spPr bwMode="auto">
          <a:xfrm>
            <a:off x="426008" y="326291"/>
            <a:ext cx="7916786" cy="1331393"/>
          </a:xfrm>
          <a:prstGeom prst="rect">
            <a:avLst/>
          </a:prstGeom>
          <a:solidFill>
            <a:srgbClr val="1B8BC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tIns="45712" rIns="36000" bIns="45712" numCol="2" anchor="ctr"/>
          <a:lstStyle/>
          <a:p>
            <a:pPr marL="342900" indent="-222250">
              <a:lnSpc>
                <a:spcPct val="110000"/>
              </a:lnSpc>
              <a:spcBef>
                <a:spcPts val="300"/>
              </a:spcBef>
              <a:buSzPct val="60000"/>
              <a:buFont typeface="Arial"/>
              <a:buChar char="•"/>
              <a:defRPr/>
            </a:pPr>
            <a:r>
              <a:rPr lang="en-US" altLang="zh-CN" sz="2000" dirty="0">
                <a:solidFill>
                  <a:schemeClr val="bg1"/>
                </a:solidFill>
                <a:cs typeface="Trebuchet MS"/>
              </a:rPr>
              <a:t>41,948 patents in </a:t>
            </a:r>
            <a:r>
              <a:rPr lang="en-US" altLang="zh-CN" sz="2000" dirty="0" smtClean="0">
                <a:solidFill>
                  <a:schemeClr val="bg1"/>
                </a:solidFill>
                <a:cs typeface="Trebuchet MS"/>
              </a:rPr>
              <a:t>China</a:t>
            </a:r>
            <a:endParaRPr lang="en-US" altLang="zh-CN" sz="2000" dirty="0">
              <a:solidFill>
                <a:schemeClr val="bg1"/>
              </a:solidFill>
              <a:cs typeface="Trebuchet MS"/>
            </a:endParaRPr>
          </a:p>
          <a:p>
            <a:pPr marL="342900" indent="-222250">
              <a:lnSpc>
                <a:spcPct val="110000"/>
              </a:lnSpc>
              <a:spcBef>
                <a:spcPts val="300"/>
              </a:spcBef>
              <a:buSzPct val="60000"/>
              <a:buFont typeface="Arial"/>
              <a:buChar char="•"/>
              <a:defRPr/>
            </a:pPr>
            <a:r>
              <a:rPr lang="en-US" altLang="zh-CN" sz="2000" dirty="0">
                <a:solidFill>
                  <a:schemeClr val="bg1"/>
                </a:solidFill>
                <a:cs typeface="Trebuchet MS"/>
              </a:rPr>
              <a:t>14,494 patents in ROW</a:t>
            </a:r>
          </a:p>
          <a:p>
            <a:pPr marL="342900" indent="-222250">
              <a:lnSpc>
                <a:spcPct val="110000"/>
              </a:lnSpc>
              <a:spcBef>
                <a:spcPts val="300"/>
              </a:spcBef>
              <a:buSzPct val="60000"/>
              <a:buFont typeface="Arial"/>
              <a:buChar char="•"/>
              <a:defRPr/>
            </a:pPr>
            <a:r>
              <a:rPr lang="en-US" altLang="zh-CN" sz="2000" dirty="0" smtClean="0">
                <a:solidFill>
                  <a:schemeClr val="bg1"/>
                </a:solidFill>
                <a:cs typeface="Trebuchet MS"/>
              </a:rPr>
              <a:t>12,453 </a:t>
            </a:r>
            <a:r>
              <a:rPr lang="en-US" altLang="zh-CN" sz="2000" dirty="0">
                <a:solidFill>
                  <a:schemeClr val="bg1"/>
                </a:solidFill>
                <a:cs typeface="Trebuchet MS"/>
              </a:rPr>
              <a:t>international </a:t>
            </a:r>
            <a:r>
              <a:rPr lang="en-US" altLang="zh-CN" sz="2000" dirty="0" smtClean="0">
                <a:solidFill>
                  <a:schemeClr val="bg1"/>
                </a:solidFill>
                <a:cs typeface="Trebuchet MS"/>
              </a:rPr>
              <a:t>PCTs</a:t>
            </a:r>
          </a:p>
          <a:p>
            <a:pPr marL="342900" indent="-222250">
              <a:lnSpc>
                <a:spcPct val="110000"/>
              </a:lnSpc>
              <a:spcBef>
                <a:spcPts val="300"/>
              </a:spcBef>
              <a:buSzPct val="60000"/>
              <a:buFont typeface="Arial"/>
              <a:buChar char="•"/>
              <a:defRPr/>
            </a:pPr>
            <a:r>
              <a:rPr lang="en-US" altLang="zh-CN" sz="2000" dirty="0" smtClean="0">
                <a:solidFill>
                  <a:schemeClr val="bg1"/>
                </a:solidFill>
                <a:cs typeface="Trebuchet MS"/>
              </a:rPr>
              <a:t>USD$</a:t>
            </a:r>
            <a:r>
              <a:rPr lang="en-US" altLang="zh-CN" sz="2000" dirty="0">
                <a:solidFill>
                  <a:schemeClr val="bg1"/>
                </a:solidFill>
                <a:cs typeface="Trebuchet MS"/>
              </a:rPr>
              <a:t>300 </a:t>
            </a:r>
            <a:r>
              <a:rPr lang="en-US" altLang="zh-CN" sz="2000" dirty="0" smtClean="0">
                <a:solidFill>
                  <a:schemeClr val="bg1"/>
                </a:solidFill>
                <a:cs typeface="Trebuchet MS"/>
              </a:rPr>
              <a:t>million/</a:t>
            </a:r>
            <a:r>
              <a:rPr lang="en-US" altLang="zh-CN" sz="2000" dirty="0" err="1" smtClean="0">
                <a:solidFill>
                  <a:schemeClr val="bg1"/>
                </a:solidFill>
                <a:cs typeface="Trebuchet MS"/>
              </a:rPr>
              <a:t>yr</a:t>
            </a:r>
            <a:r>
              <a:rPr lang="en-US" altLang="zh-CN" sz="2000" dirty="0" smtClean="0">
                <a:solidFill>
                  <a:schemeClr val="bg1"/>
                </a:solidFill>
                <a:cs typeface="Trebuchet MS"/>
              </a:rPr>
              <a:t> royalties</a:t>
            </a:r>
            <a:endParaRPr lang="en-US" altLang="zh-CN" sz="2000" dirty="0">
              <a:solidFill>
                <a:schemeClr val="bg1"/>
              </a:solidFill>
              <a:cs typeface="Trebuchet MS"/>
            </a:endParaRPr>
          </a:p>
          <a:p>
            <a:pPr marL="342900" indent="-222250">
              <a:lnSpc>
                <a:spcPct val="110000"/>
              </a:lnSpc>
              <a:spcBef>
                <a:spcPts val="300"/>
              </a:spcBef>
              <a:buSzPct val="60000"/>
              <a:buFont typeface="Arial"/>
              <a:buChar char="•"/>
              <a:defRPr/>
            </a:pPr>
            <a:r>
              <a:rPr lang="en-US" altLang="zh-CN" sz="2000" dirty="0">
                <a:solidFill>
                  <a:schemeClr val="bg1"/>
                </a:solidFill>
                <a:cs typeface="Trebuchet MS"/>
              </a:rPr>
              <a:t>150+ standards organizations</a:t>
            </a:r>
          </a:p>
          <a:p>
            <a:pPr marL="342900" indent="-222250">
              <a:lnSpc>
                <a:spcPct val="110000"/>
              </a:lnSpc>
              <a:spcBef>
                <a:spcPts val="300"/>
              </a:spcBef>
              <a:buSzPct val="60000"/>
              <a:buFont typeface="Arial"/>
              <a:buChar char="•"/>
              <a:defRPr/>
            </a:pPr>
            <a:r>
              <a:rPr lang="en-US" altLang="zh-CN" sz="2000" dirty="0">
                <a:solidFill>
                  <a:schemeClr val="bg1"/>
                </a:solidFill>
                <a:cs typeface="Trebuchet MS"/>
              </a:rPr>
              <a:t>30,000+ standards </a:t>
            </a:r>
            <a:r>
              <a:rPr lang="en-US" altLang="zh-CN" sz="2000" dirty="0" smtClean="0">
                <a:solidFill>
                  <a:schemeClr val="bg1"/>
                </a:solidFill>
                <a:cs typeface="Trebuchet MS"/>
              </a:rPr>
              <a:t>proposal</a:t>
            </a:r>
            <a:endParaRPr lang="en-US" altLang="zh-CN" sz="2000" dirty="0">
              <a:solidFill>
                <a:schemeClr val="bg1"/>
              </a:solidFill>
              <a:cs typeface="Trebuchet MS"/>
            </a:endParaRPr>
          </a:p>
        </p:txBody>
      </p:sp>
      <p:sp>
        <p:nvSpPr>
          <p:cNvPr id="8" name="矩形 11"/>
          <p:cNvSpPr/>
          <p:nvPr/>
        </p:nvSpPr>
        <p:spPr>
          <a:xfrm>
            <a:off x="426008" y="1870858"/>
            <a:ext cx="7916786" cy="262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tIns="45712" rIns="36000" bIns="45712" anchor="ctr"/>
          <a:lstStyle/>
          <a:p>
            <a:pPr algn="ctr" defTabSz="877888" eaLnBrk="0" hangingPunct="0">
              <a:lnSpc>
                <a:spcPct val="130000"/>
              </a:lnSpc>
              <a:defRPr/>
            </a:pPr>
            <a:endParaRPr lang="zh-CN" altLang="en-US">
              <a:solidFill>
                <a:srgbClr val="FFFFFF"/>
              </a:solidFill>
              <a:latin typeface="Trebuchet MS"/>
              <a:ea typeface="华文细黑" pitchFamily="2" charset="-122"/>
              <a:cs typeface="Trebuchet MS"/>
            </a:endParaRPr>
          </a:p>
        </p:txBody>
      </p:sp>
      <p:graphicFrame>
        <p:nvGraphicFramePr>
          <p:cNvPr id="9" name="Chart 14"/>
          <p:cNvGraphicFramePr/>
          <p:nvPr>
            <p:extLst>
              <p:ext uri="{D42A27DB-BD31-4B8C-83A1-F6EECF244321}">
                <p14:modId xmlns:p14="http://schemas.microsoft.com/office/powerpoint/2010/main" val="2886324087"/>
              </p:ext>
            </p:extLst>
          </p:nvPr>
        </p:nvGraphicFramePr>
        <p:xfrm>
          <a:off x="428909" y="1667535"/>
          <a:ext cx="7867650" cy="282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7203" y="2280949"/>
            <a:ext cx="5284999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Trebuchet MS"/>
                <a:ea typeface="+mn-ea"/>
                <a:cs typeface="Trebuchet MS"/>
              </a:rPr>
              <a:t>Accumulated R&amp;D </a:t>
            </a:r>
            <a:r>
              <a:rPr lang="en-US" altLang="zh-CN" sz="2000" dirty="0" smtClean="0">
                <a:latin typeface="Trebuchet MS"/>
                <a:ea typeface="+mn-ea"/>
                <a:cs typeface="Trebuchet MS"/>
              </a:rPr>
              <a:t>investments:</a:t>
            </a:r>
            <a:br>
              <a:rPr lang="en-US" altLang="zh-CN" sz="2000" dirty="0" smtClean="0">
                <a:latin typeface="Trebuchet MS"/>
                <a:ea typeface="+mn-ea"/>
                <a:cs typeface="Trebuchet MS"/>
              </a:rPr>
            </a:br>
            <a:r>
              <a:rPr lang="en-US" altLang="zh-CN" sz="2000" dirty="0" smtClean="0">
                <a:latin typeface="Trebuchet MS"/>
                <a:ea typeface="+mn-ea"/>
                <a:cs typeface="Trebuchet MS"/>
              </a:rPr>
              <a:t>USD </a:t>
            </a:r>
            <a:r>
              <a:rPr lang="en-US" altLang="zh-CN" sz="3000" b="1" dirty="0" smtClean="0">
                <a:solidFill>
                  <a:srgbClr val="C00000"/>
                </a:solidFill>
                <a:latin typeface="Trebuchet MS"/>
                <a:cs typeface="Trebuchet MS"/>
              </a:rPr>
              <a:t>23</a:t>
            </a:r>
            <a:r>
              <a:rPr lang="en-US" altLang="zh-CN" sz="3000" b="1" dirty="0" smtClean="0">
                <a:solidFill>
                  <a:srgbClr val="C00000"/>
                </a:solidFill>
                <a:latin typeface="Trebuchet MS"/>
                <a:ea typeface="+mn-ea"/>
                <a:cs typeface="Trebuchet MS"/>
              </a:rPr>
              <a:t> </a:t>
            </a:r>
            <a:r>
              <a:rPr lang="en-US" altLang="zh-CN" sz="3000" b="1" dirty="0">
                <a:solidFill>
                  <a:srgbClr val="C00000"/>
                </a:solidFill>
                <a:latin typeface="Trebuchet MS"/>
                <a:ea typeface="+mn-ea"/>
                <a:cs typeface="Trebuchet MS"/>
              </a:rPr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28279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Makin’ it real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0730" y="4054171"/>
            <a:ext cx="1701066" cy="28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Huawei Phone - 2012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9796"/>
          <a:stretch/>
        </p:blipFill>
        <p:spPr>
          <a:xfrm>
            <a:off x="4166935" y="1644301"/>
            <a:ext cx="4807619" cy="2891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30" y="925525"/>
            <a:ext cx="1616843" cy="30699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58266" y="4054171"/>
            <a:ext cx="1701066" cy="286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Huawei Phone - </a:t>
            </a:r>
            <a:r>
              <a:rPr lang="en-US" dirty="0" smtClean="0">
                <a:solidFill>
                  <a:schemeClr val="accent4"/>
                </a:solidFill>
              </a:rPr>
              <a:t>2014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Previous State</a:t>
            </a:r>
            <a:endParaRPr lang="en-US" sz="1200" dirty="0">
              <a:latin typeface="Trebuchet MS"/>
              <a:cs typeface="Trebuchet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047750"/>
            <a:ext cx="4038600" cy="3293269"/>
          </a:xfrm>
        </p:spPr>
        <p:txBody>
          <a:bodyPr/>
          <a:lstStyle/>
          <a:p>
            <a:pPr lvl="1"/>
            <a:r>
              <a:rPr lang="en-US" sz="1400" dirty="0" smtClean="0"/>
              <a:t>Large </a:t>
            </a:r>
            <a:r>
              <a:rPr lang="en-US" sz="1400" dirty="0"/>
              <a:t>scale R&amp;D environment with complicated tools requires multi-thousands of CPU cores available on demand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Environment</a:t>
            </a:r>
            <a:r>
              <a:rPr lang="en-US" sz="1400" dirty="0"/>
              <a:t>/tools provisioning is very time-consuming; lab asset utilization is low.</a:t>
            </a:r>
          </a:p>
        </p:txBody>
      </p:sp>
      <p:sp>
        <p:nvSpPr>
          <p:cNvPr id="4" name="Rechteck 5"/>
          <p:cNvSpPr/>
          <p:nvPr/>
        </p:nvSpPr>
        <p:spPr bwMode="gray">
          <a:xfrm>
            <a:off x="6934200" y="567690"/>
            <a:ext cx="1851660" cy="1851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PROD BUILD</a:t>
            </a:r>
          </a:p>
          <a:p>
            <a:pPr algn="ctr"/>
            <a:r>
              <a:rPr lang="de-DE" sz="4400" b="1" dirty="0" smtClean="0">
                <a:latin typeface="Trebuchet MS"/>
                <a:cs typeface="Trebuchet MS"/>
              </a:rPr>
              <a:t>300</a:t>
            </a:r>
            <a:r>
              <a:rPr lang="de-DE" sz="2000" b="1" dirty="0" smtClean="0">
                <a:latin typeface="Trebuchet MS"/>
                <a:cs typeface="Trebuchet MS"/>
              </a:rPr>
              <a:t>min</a:t>
            </a:r>
            <a:endParaRPr lang="de-DE" sz="440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Per 10M LOC</a:t>
            </a:r>
          </a:p>
        </p:txBody>
      </p:sp>
      <p:sp>
        <p:nvSpPr>
          <p:cNvPr id="5" name="Rechteck 6"/>
          <p:cNvSpPr/>
          <p:nvPr/>
        </p:nvSpPr>
        <p:spPr bwMode="gray">
          <a:xfrm>
            <a:off x="4790233" y="567690"/>
            <a:ext cx="1851660" cy="1851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DEV BUILD</a:t>
            </a:r>
          </a:p>
          <a:p>
            <a:pPr algn="ctr"/>
            <a:r>
              <a:rPr lang="de-DE" sz="4400" b="1" dirty="0" smtClean="0">
                <a:latin typeface="Trebuchet MS"/>
                <a:cs typeface="Trebuchet MS"/>
              </a:rPr>
              <a:t>10</a:t>
            </a:r>
            <a:r>
              <a:rPr lang="de-DE" sz="2000" b="1" dirty="0" smtClean="0">
                <a:latin typeface="Trebuchet MS"/>
                <a:cs typeface="Trebuchet MS"/>
              </a:rPr>
              <a:t>min</a:t>
            </a:r>
            <a:endParaRPr lang="de-DE" sz="220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Per 5M LOC</a:t>
            </a:r>
          </a:p>
        </p:txBody>
      </p:sp>
      <p:sp>
        <p:nvSpPr>
          <p:cNvPr id="6" name="Rechteck 9"/>
          <p:cNvSpPr/>
          <p:nvPr/>
        </p:nvSpPr>
        <p:spPr bwMode="gray">
          <a:xfrm>
            <a:off x="6934200" y="2701290"/>
            <a:ext cx="1851660" cy="18516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1080" b="1" dirty="0" smtClean="0">
                <a:solidFill>
                  <a:schemeClr val="bg1"/>
                </a:solidFill>
                <a:cs typeface="Trebuchet MS"/>
              </a:rPr>
              <a:t>FULL TEST</a:t>
            </a:r>
            <a:endParaRPr lang="de-DE" sz="1080" b="1" dirty="0">
              <a:solidFill>
                <a:schemeClr val="bg1"/>
              </a:solidFill>
              <a:cs typeface="Trebuchet MS"/>
            </a:endParaRPr>
          </a:p>
          <a:p>
            <a:pPr algn="ctr"/>
            <a:r>
              <a:rPr lang="de-DE" sz="4400" b="1" dirty="0" smtClean="0">
                <a:solidFill>
                  <a:schemeClr val="bg1"/>
                </a:solidFill>
                <a:cs typeface="Trebuchet MS"/>
              </a:rPr>
              <a:t>1440</a:t>
            </a:r>
            <a:r>
              <a:rPr lang="de-DE" sz="2000" b="1" dirty="0" smtClean="0">
                <a:solidFill>
                  <a:schemeClr val="bg1"/>
                </a:solidFill>
                <a:cs typeface="Trebuchet MS"/>
              </a:rPr>
              <a:t>min</a:t>
            </a:r>
            <a:endParaRPr lang="de-DE" sz="2000" b="1" dirty="0">
              <a:solidFill>
                <a:schemeClr val="bg1"/>
              </a:solidFill>
              <a:cs typeface="Trebuchet MS"/>
            </a:endParaRPr>
          </a:p>
        </p:txBody>
      </p:sp>
      <p:sp>
        <p:nvSpPr>
          <p:cNvPr id="7" name="Rechteck 6"/>
          <p:cNvSpPr/>
          <p:nvPr/>
        </p:nvSpPr>
        <p:spPr bwMode="gray">
          <a:xfrm>
            <a:off x="4815633" y="2697480"/>
            <a:ext cx="1851660" cy="1851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r>
              <a:rPr lang="de-DE" sz="108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REGRESSION TEST</a:t>
            </a:r>
          </a:p>
          <a:p>
            <a:pPr algn="ctr"/>
            <a:r>
              <a:rPr lang="de-DE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240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rebuchet MS"/>
              </a:rPr>
              <a:t>min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  <a:cs typeface="Trebuchet MS"/>
            </a:endParaRPr>
          </a:p>
        </p:txBody>
      </p:sp>
      <p:sp>
        <p:nvSpPr>
          <p:cNvPr id="8" name="Rechteck 5"/>
          <p:cNvSpPr/>
          <p:nvPr/>
        </p:nvSpPr>
        <p:spPr bwMode="gray">
          <a:xfrm>
            <a:off x="398763" y="2707913"/>
            <a:ext cx="4119763" cy="18516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/>
            <a:endParaRPr lang="de-DE" sz="1080" b="1" dirty="0" smtClean="0">
              <a:latin typeface="Trebuchet MS"/>
              <a:cs typeface="Trebuchet MS"/>
            </a:endParaRPr>
          </a:p>
          <a:p>
            <a:pPr algn="ctr"/>
            <a:r>
              <a:rPr lang="de-DE" sz="1080" b="1" dirty="0" smtClean="0">
                <a:latin typeface="Trebuchet MS"/>
                <a:cs typeface="Trebuchet MS"/>
              </a:rPr>
              <a:t>FEATURE DELIVERY TIME</a:t>
            </a:r>
          </a:p>
          <a:p>
            <a:pPr algn="ctr"/>
            <a:r>
              <a:rPr lang="de-DE" sz="4400" b="1" dirty="0" smtClean="0">
                <a:latin typeface="Trebuchet MS"/>
                <a:cs typeface="Trebuchet MS"/>
              </a:rPr>
              <a:t>30</a:t>
            </a:r>
            <a:r>
              <a:rPr lang="de-DE" sz="2000" b="1" dirty="0" smtClean="0">
                <a:latin typeface="Trebuchet MS"/>
                <a:cs typeface="Trebuchet MS"/>
              </a:rPr>
              <a:t>days</a:t>
            </a:r>
            <a:endParaRPr lang="de-DE" sz="4400" b="1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39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Evalution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Premise 1: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00"/>
            <a:ext cx="9144000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7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1_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title2.pptx" id="{453840BD-3BFB-4F5A-9E53-A92418177D62}" vid="{CC85FA32-56F0-444A-93DB-CDABF849B46F}"/>
    </a:ext>
  </a:extLst>
</a:theme>
</file>

<file path=ppt/theme/theme3.xml><?xml version="1.0" encoding="utf-8"?>
<a:theme xmlns:a="http://schemas.openxmlformats.org/drawingml/2006/main" name="Content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11710</TotalTime>
  <Words>1058</Words>
  <Application>Microsoft Macintosh PowerPoint</Application>
  <PresentationFormat>On-screen Show (16:9)</PresentationFormat>
  <Paragraphs>356</Paragraphs>
  <Slides>18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Electric Cloud - Master Template</vt:lpstr>
      <vt:lpstr>1_Electric Cloud - Master Template</vt:lpstr>
      <vt:lpstr>Content Slide</vt:lpstr>
      <vt:lpstr>Huawei’s journey to  Continuous Delivery  </vt:lpstr>
      <vt:lpstr>Who is Huawei?</vt:lpstr>
      <vt:lpstr>Who is Huawei?</vt:lpstr>
      <vt:lpstr>PowerPoint Presentation</vt:lpstr>
      <vt:lpstr>PowerPoint Presentation</vt:lpstr>
      <vt:lpstr>Makin’ it real</vt:lpstr>
      <vt:lpstr>Previous State</vt:lpstr>
      <vt:lpstr>What next?</vt:lpstr>
      <vt:lpstr>The Evalution</vt:lpstr>
      <vt:lpstr>The Evaluation</vt:lpstr>
      <vt:lpstr>The implementation: CD-DevOps Solution</vt:lpstr>
      <vt:lpstr>“Asked for volunteers to try out the system.”</vt:lpstr>
      <vt:lpstr>ALT How we convinced the first team to get on board</vt:lpstr>
      <vt:lpstr>Where are we on our journey?</vt:lpstr>
      <vt:lpstr>What’s “faster?”</vt:lpstr>
      <vt:lpstr>PowerPoint Presentation</vt:lpstr>
      <vt:lpstr>Now… Who else wants some?</vt:lpstr>
      <vt:lpstr>Thanks</vt:lpstr>
    </vt:vector>
  </TitlesOfParts>
  <Company>Electric Cloud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Cloud Template</dc:title>
  <dc:creator>AtreNet / Electric Cloud</dc:creator>
  <cp:lastModifiedBy>Rohit Jainendra</cp:lastModifiedBy>
  <cp:revision>1353</cp:revision>
  <cp:lastPrinted>2014-10-16T18:21:12Z</cp:lastPrinted>
  <dcterms:created xsi:type="dcterms:W3CDTF">2014-05-06T01:14:24Z</dcterms:created>
  <dcterms:modified xsi:type="dcterms:W3CDTF">2014-10-23T19:00:25Z</dcterms:modified>
</cp:coreProperties>
</file>