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60" r:id="rId4"/>
    <p:sldId id="265" r:id="rId5"/>
    <p:sldId id="261" r:id="rId6"/>
    <p:sldId id="257" r:id="rId7"/>
    <p:sldId id="258" r:id="rId8"/>
    <p:sldId id="259" r:id="rId9"/>
    <p:sldId id="263" r:id="rId10"/>
    <p:sldId id="264" r:id="rId11"/>
    <p:sldId id="266" r:id="rId12"/>
    <p:sldId id="262" r:id="rId13"/>
    <p:sldId id="272" r:id="rId14"/>
    <p:sldId id="268" r:id="rId15"/>
    <p:sldId id="270" r:id="rId16"/>
    <p:sldId id="269" r:id="rId17"/>
    <p:sldId id="275" r:id="rId18"/>
    <p:sldId id="274" r:id="rId19"/>
    <p:sldId id="27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64619" autoAdjust="0"/>
  </p:normalViewPr>
  <p:slideViewPr>
    <p:cSldViewPr snapToGrid="0">
      <p:cViewPr varScale="1">
        <p:scale>
          <a:sx n="76" d="100"/>
          <a:sy n="76" d="100"/>
        </p:scale>
        <p:origin x="168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E0BBF5-AD8E-4BF7-97F0-C7C86559062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9D3390ED-0528-497D-A0E6-A9BD90254317}">
      <dgm:prSet phldrT="[Text]"/>
      <dgm:spPr/>
      <dgm:t>
        <a:bodyPr/>
        <a:lstStyle/>
        <a:p>
          <a:r>
            <a:rPr lang="en-US" dirty="0" smtClean="0"/>
            <a:t>Business Objectives</a:t>
          </a:r>
          <a:endParaRPr lang="en-US" dirty="0"/>
        </a:p>
      </dgm:t>
    </dgm:pt>
    <dgm:pt modelId="{86FF40D8-B4EB-4359-B23B-DB2524A108C6}" type="parTrans" cxnId="{1F1AE8E3-EB6D-49AF-9504-7DC32CFD95ED}">
      <dgm:prSet/>
      <dgm:spPr/>
      <dgm:t>
        <a:bodyPr/>
        <a:lstStyle/>
        <a:p>
          <a:endParaRPr lang="en-US"/>
        </a:p>
      </dgm:t>
    </dgm:pt>
    <dgm:pt modelId="{20F4B843-8B1D-4870-BDC3-167471B69E2B}" type="sibTrans" cxnId="{1F1AE8E3-EB6D-49AF-9504-7DC32CFD95ED}">
      <dgm:prSet/>
      <dgm:spPr/>
      <dgm:t>
        <a:bodyPr/>
        <a:lstStyle/>
        <a:p>
          <a:endParaRPr lang="en-US"/>
        </a:p>
      </dgm:t>
    </dgm:pt>
    <dgm:pt modelId="{631DF96E-2003-4AA5-921B-890B57B37BBC}">
      <dgm:prSet phldrT="[Text]"/>
      <dgm:spPr/>
      <dgm:t>
        <a:bodyPr/>
        <a:lstStyle/>
        <a:p>
          <a:r>
            <a:rPr lang="en-US" dirty="0" smtClean="0"/>
            <a:t>Product Vision</a:t>
          </a:r>
          <a:endParaRPr lang="en-US" dirty="0"/>
        </a:p>
      </dgm:t>
    </dgm:pt>
    <dgm:pt modelId="{7C59954E-E2F7-445B-863D-04FCD2CB50BB}" type="parTrans" cxnId="{B630DCA7-91A1-4F79-9407-FE7F17EE73EE}">
      <dgm:prSet/>
      <dgm:spPr/>
      <dgm:t>
        <a:bodyPr/>
        <a:lstStyle/>
        <a:p>
          <a:endParaRPr lang="en-US"/>
        </a:p>
      </dgm:t>
    </dgm:pt>
    <dgm:pt modelId="{E99BFD77-8F8C-45F4-9C25-5AE3DE247394}" type="sibTrans" cxnId="{B630DCA7-91A1-4F79-9407-FE7F17EE73EE}">
      <dgm:prSet/>
      <dgm:spPr/>
      <dgm:t>
        <a:bodyPr/>
        <a:lstStyle/>
        <a:p>
          <a:endParaRPr lang="en-US"/>
        </a:p>
      </dgm:t>
    </dgm:pt>
    <dgm:pt modelId="{8BC0C8D6-1B57-4C14-BF6F-68DFAE957A40}">
      <dgm:prSet phldrT="[Text]"/>
      <dgm:spPr/>
      <dgm:t>
        <a:bodyPr/>
        <a:lstStyle/>
        <a:p>
          <a:r>
            <a:rPr lang="en-US" dirty="0" smtClean="0"/>
            <a:t>Development</a:t>
          </a:r>
          <a:endParaRPr lang="en-US" dirty="0"/>
        </a:p>
      </dgm:t>
    </dgm:pt>
    <dgm:pt modelId="{04A5AC28-C073-46D9-A7FC-063BA13CDFEA}" type="parTrans" cxnId="{4409FE35-1A94-4079-A252-EE63318E7FBC}">
      <dgm:prSet/>
      <dgm:spPr/>
      <dgm:t>
        <a:bodyPr/>
        <a:lstStyle/>
        <a:p>
          <a:endParaRPr lang="en-US"/>
        </a:p>
      </dgm:t>
    </dgm:pt>
    <dgm:pt modelId="{E976AB03-E6C6-4B13-BFD6-BF6190BF2124}" type="sibTrans" cxnId="{4409FE35-1A94-4079-A252-EE63318E7FBC}">
      <dgm:prSet/>
      <dgm:spPr/>
      <dgm:t>
        <a:bodyPr/>
        <a:lstStyle/>
        <a:p>
          <a:endParaRPr lang="en-US"/>
        </a:p>
      </dgm:t>
    </dgm:pt>
    <dgm:pt modelId="{671A75F5-01C7-4240-BAFB-7770FC7495B6}">
      <dgm:prSet phldrT="[Text]"/>
      <dgm:spPr/>
      <dgm:t>
        <a:bodyPr/>
        <a:lstStyle/>
        <a:p>
          <a:r>
            <a:rPr lang="en-US" dirty="0" smtClean="0"/>
            <a:t>Planning</a:t>
          </a:r>
          <a:endParaRPr lang="en-US" dirty="0"/>
        </a:p>
      </dgm:t>
    </dgm:pt>
    <dgm:pt modelId="{07E31720-83D3-4FEA-962D-FEA53438733A}" type="parTrans" cxnId="{B18C76BC-7741-48D6-B90C-F702AAF6D920}">
      <dgm:prSet/>
      <dgm:spPr/>
      <dgm:t>
        <a:bodyPr/>
        <a:lstStyle/>
        <a:p>
          <a:endParaRPr lang="en-US"/>
        </a:p>
      </dgm:t>
    </dgm:pt>
    <dgm:pt modelId="{7146D366-F4BA-4509-9AE2-7E6F80B4A70B}" type="sibTrans" cxnId="{B18C76BC-7741-48D6-B90C-F702AAF6D920}">
      <dgm:prSet/>
      <dgm:spPr/>
      <dgm:t>
        <a:bodyPr/>
        <a:lstStyle/>
        <a:p>
          <a:endParaRPr lang="en-US"/>
        </a:p>
      </dgm:t>
    </dgm:pt>
    <dgm:pt modelId="{44FBE934-E5CB-42F0-9F82-2DEDFC4BF15C}">
      <dgm:prSet phldrT="[Text]"/>
      <dgm:spPr/>
      <dgm:t>
        <a:bodyPr/>
        <a:lstStyle/>
        <a:p>
          <a:r>
            <a:rPr lang="en-US" dirty="0" smtClean="0"/>
            <a:t>Test</a:t>
          </a:r>
          <a:endParaRPr lang="en-US" dirty="0"/>
        </a:p>
      </dgm:t>
    </dgm:pt>
    <dgm:pt modelId="{A646CB1E-5AE2-4B87-8163-5823FE5EE0A2}" type="parTrans" cxnId="{CDF14F8F-F088-41E5-B638-0AD3EB3934FD}">
      <dgm:prSet/>
      <dgm:spPr/>
      <dgm:t>
        <a:bodyPr/>
        <a:lstStyle/>
        <a:p>
          <a:endParaRPr lang="en-US"/>
        </a:p>
      </dgm:t>
    </dgm:pt>
    <dgm:pt modelId="{A0484312-7618-4F7E-A4B1-7DF995C36ED2}" type="sibTrans" cxnId="{CDF14F8F-F088-41E5-B638-0AD3EB3934FD}">
      <dgm:prSet/>
      <dgm:spPr/>
      <dgm:t>
        <a:bodyPr/>
        <a:lstStyle/>
        <a:p>
          <a:endParaRPr lang="en-US"/>
        </a:p>
      </dgm:t>
    </dgm:pt>
    <dgm:pt modelId="{FB27D4BD-9B59-49C5-9B81-F082C9C9E5EB}">
      <dgm:prSet phldrT="[Text]"/>
      <dgm:spPr/>
      <dgm:t>
        <a:bodyPr/>
        <a:lstStyle/>
        <a:p>
          <a:r>
            <a:rPr lang="en-US" dirty="0" smtClean="0"/>
            <a:t>Release</a:t>
          </a:r>
          <a:endParaRPr lang="en-US" dirty="0"/>
        </a:p>
      </dgm:t>
    </dgm:pt>
    <dgm:pt modelId="{5F997984-6E01-469C-B04D-52F444DF0828}" type="parTrans" cxnId="{F4BFDDE4-665D-4AF7-9720-737445FDB370}">
      <dgm:prSet/>
      <dgm:spPr/>
      <dgm:t>
        <a:bodyPr/>
        <a:lstStyle/>
        <a:p>
          <a:endParaRPr lang="en-US"/>
        </a:p>
      </dgm:t>
    </dgm:pt>
    <dgm:pt modelId="{3E58A824-0E01-4E77-9B4D-082BFA0189A1}" type="sibTrans" cxnId="{F4BFDDE4-665D-4AF7-9720-737445FDB370}">
      <dgm:prSet/>
      <dgm:spPr/>
      <dgm:t>
        <a:bodyPr/>
        <a:lstStyle/>
        <a:p>
          <a:endParaRPr lang="en-US"/>
        </a:p>
      </dgm:t>
    </dgm:pt>
    <dgm:pt modelId="{C4FB9973-F607-4A1C-867D-9350774669B3}">
      <dgm:prSet phldrT="[Text]"/>
      <dgm:spPr/>
      <dgm:t>
        <a:bodyPr/>
        <a:lstStyle/>
        <a:p>
          <a:r>
            <a:rPr lang="en-US" dirty="0" smtClean="0"/>
            <a:t>Support</a:t>
          </a:r>
          <a:endParaRPr lang="en-US" dirty="0"/>
        </a:p>
      </dgm:t>
    </dgm:pt>
    <dgm:pt modelId="{A831D727-39CA-41F3-B97B-F72AD7709D0D}" type="parTrans" cxnId="{69CC5EA6-D24B-47D1-B24F-B80A8C999F32}">
      <dgm:prSet/>
      <dgm:spPr/>
      <dgm:t>
        <a:bodyPr/>
        <a:lstStyle/>
        <a:p>
          <a:endParaRPr lang="en-US"/>
        </a:p>
      </dgm:t>
    </dgm:pt>
    <dgm:pt modelId="{7384086B-AEAD-498D-9F46-DD34D42E5E10}" type="sibTrans" cxnId="{69CC5EA6-D24B-47D1-B24F-B80A8C999F32}">
      <dgm:prSet/>
      <dgm:spPr/>
      <dgm:t>
        <a:bodyPr/>
        <a:lstStyle/>
        <a:p>
          <a:endParaRPr lang="en-US"/>
        </a:p>
      </dgm:t>
    </dgm:pt>
    <dgm:pt modelId="{5BA4C59D-84B4-4EE4-B48E-FBF9F054326B}" type="pres">
      <dgm:prSet presAssocID="{D3E0BBF5-AD8E-4BF7-97F0-C7C865590628}" presName="Name0" presStyleCnt="0">
        <dgm:presLayoutVars>
          <dgm:chMax val="11"/>
          <dgm:chPref val="11"/>
          <dgm:dir/>
          <dgm:resizeHandles/>
        </dgm:presLayoutVars>
      </dgm:prSet>
      <dgm:spPr/>
      <dgm:t>
        <a:bodyPr/>
        <a:lstStyle/>
        <a:p>
          <a:endParaRPr lang="en-US"/>
        </a:p>
      </dgm:t>
    </dgm:pt>
    <dgm:pt modelId="{7AF9BD15-7898-451B-96B1-A7BEC7736A02}" type="pres">
      <dgm:prSet presAssocID="{C4FB9973-F607-4A1C-867D-9350774669B3}" presName="Accent7" presStyleCnt="0"/>
      <dgm:spPr/>
    </dgm:pt>
    <dgm:pt modelId="{0B95AE8A-7D83-4C01-9334-B9A1D6A15D4D}" type="pres">
      <dgm:prSet presAssocID="{C4FB9973-F607-4A1C-867D-9350774669B3}" presName="Accent" presStyleLbl="node1" presStyleIdx="0" presStyleCnt="7"/>
      <dgm:spPr/>
    </dgm:pt>
    <dgm:pt modelId="{96C752F4-CC16-43D3-ADBC-5533C2164BF6}" type="pres">
      <dgm:prSet presAssocID="{C4FB9973-F607-4A1C-867D-9350774669B3}" presName="ParentBackground7" presStyleCnt="0"/>
      <dgm:spPr/>
    </dgm:pt>
    <dgm:pt modelId="{42613825-4494-471F-B05A-E00FCC3BC382}" type="pres">
      <dgm:prSet presAssocID="{C4FB9973-F607-4A1C-867D-9350774669B3}" presName="ParentBackground" presStyleLbl="fgAcc1" presStyleIdx="0" presStyleCnt="7"/>
      <dgm:spPr/>
      <dgm:t>
        <a:bodyPr/>
        <a:lstStyle/>
        <a:p>
          <a:endParaRPr lang="en-US"/>
        </a:p>
      </dgm:t>
    </dgm:pt>
    <dgm:pt modelId="{3B7A7535-92CA-4627-A6D6-14FF8CC19E21}" type="pres">
      <dgm:prSet presAssocID="{C4FB9973-F607-4A1C-867D-9350774669B3}" presName="Parent7" presStyleLbl="revTx" presStyleIdx="0" presStyleCnt="0">
        <dgm:presLayoutVars>
          <dgm:chMax val="1"/>
          <dgm:chPref val="1"/>
          <dgm:bulletEnabled val="1"/>
        </dgm:presLayoutVars>
      </dgm:prSet>
      <dgm:spPr/>
      <dgm:t>
        <a:bodyPr/>
        <a:lstStyle/>
        <a:p>
          <a:endParaRPr lang="en-US"/>
        </a:p>
      </dgm:t>
    </dgm:pt>
    <dgm:pt modelId="{1DF65265-2293-400D-83BE-0D343B7CE61E}" type="pres">
      <dgm:prSet presAssocID="{FB27D4BD-9B59-49C5-9B81-F082C9C9E5EB}" presName="Accent6" presStyleCnt="0"/>
      <dgm:spPr/>
    </dgm:pt>
    <dgm:pt modelId="{CAAD2E16-A607-4179-B71F-F0F454C448CF}" type="pres">
      <dgm:prSet presAssocID="{FB27D4BD-9B59-49C5-9B81-F082C9C9E5EB}" presName="Accent" presStyleLbl="node1" presStyleIdx="1" presStyleCnt="7"/>
      <dgm:spPr/>
    </dgm:pt>
    <dgm:pt modelId="{9AB5BEA8-6BDE-4D43-A155-82ECB6A3F687}" type="pres">
      <dgm:prSet presAssocID="{FB27D4BD-9B59-49C5-9B81-F082C9C9E5EB}" presName="ParentBackground6" presStyleCnt="0"/>
      <dgm:spPr/>
    </dgm:pt>
    <dgm:pt modelId="{CA085201-23A7-4345-B156-640345AF3F81}" type="pres">
      <dgm:prSet presAssocID="{FB27D4BD-9B59-49C5-9B81-F082C9C9E5EB}" presName="ParentBackground" presStyleLbl="fgAcc1" presStyleIdx="1" presStyleCnt="7"/>
      <dgm:spPr/>
      <dgm:t>
        <a:bodyPr/>
        <a:lstStyle/>
        <a:p>
          <a:endParaRPr lang="en-US"/>
        </a:p>
      </dgm:t>
    </dgm:pt>
    <dgm:pt modelId="{F98711E9-1DEE-402F-911F-824597A132E8}" type="pres">
      <dgm:prSet presAssocID="{FB27D4BD-9B59-49C5-9B81-F082C9C9E5EB}" presName="Parent6" presStyleLbl="revTx" presStyleIdx="0" presStyleCnt="0">
        <dgm:presLayoutVars>
          <dgm:chMax val="1"/>
          <dgm:chPref val="1"/>
          <dgm:bulletEnabled val="1"/>
        </dgm:presLayoutVars>
      </dgm:prSet>
      <dgm:spPr/>
      <dgm:t>
        <a:bodyPr/>
        <a:lstStyle/>
        <a:p>
          <a:endParaRPr lang="en-US"/>
        </a:p>
      </dgm:t>
    </dgm:pt>
    <dgm:pt modelId="{144F3352-F8D2-46EA-8BE1-096F64C7B095}" type="pres">
      <dgm:prSet presAssocID="{44FBE934-E5CB-42F0-9F82-2DEDFC4BF15C}" presName="Accent5" presStyleCnt="0"/>
      <dgm:spPr/>
    </dgm:pt>
    <dgm:pt modelId="{DBE8BCC7-2642-4359-85E4-BF8220BF00FD}" type="pres">
      <dgm:prSet presAssocID="{44FBE934-E5CB-42F0-9F82-2DEDFC4BF15C}" presName="Accent" presStyleLbl="node1" presStyleIdx="2" presStyleCnt="7"/>
      <dgm:spPr/>
    </dgm:pt>
    <dgm:pt modelId="{B2C2F2F8-68C5-41C8-8489-E862D534FB2F}" type="pres">
      <dgm:prSet presAssocID="{44FBE934-E5CB-42F0-9F82-2DEDFC4BF15C}" presName="ParentBackground5" presStyleCnt="0"/>
      <dgm:spPr/>
    </dgm:pt>
    <dgm:pt modelId="{830CD593-4E93-4DE9-9416-D8CE0F12C8E0}" type="pres">
      <dgm:prSet presAssocID="{44FBE934-E5CB-42F0-9F82-2DEDFC4BF15C}" presName="ParentBackground" presStyleLbl="fgAcc1" presStyleIdx="2" presStyleCnt="7"/>
      <dgm:spPr/>
      <dgm:t>
        <a:bodyPr/>
        <a:lstStyle/>
        <a:p>
          <a:endParaRPr lang="en-US"/>
        </a:p>
      </dgm:t>
    </dgm:pt>
    <dgm:pt modelId="{B249CFAD-10E9-4C70-8AFD-EB795F2D0884}" type="pres">
      <dgm:prSet presAssocID="{44FBE934-E5CB-42F0-9F82-2DEDFC4BF15C}" presName="Parent5" presStyleLbl="revTx" presStyleIdx="0" presStyleCnt="0">
        <dgm:presLayoutVars>
          <dgm:chMax val="1"/>
          <dgm:chPref val="1"/>
          <dgm:bulletEnabled val="1"/>
        </dgm:presLayoutVars>
      </dgm:prSet>
      <dgm:spPr/>
      <dgm:t>
        <a:bodyPr/>
        <a:lstStyle/>
        <a:p>
          <a:endParaRPr lang="en-US"/>
        </a:p>
      </dgm:t>
    </dgm:pt>
    <dgm:pt modelId="{9BB74771-1F7B-4390-B5B6-5BB154DBA3A3}" type="pres">
      <dgm:prSet presAssocID="{8BC0C8D6-1B57-4C14-BF6F-68DFAE957A40}" presName="Accent4" presStyleCnt="0"/>
      <dgm:spPr/>
    </dgm:pt>
    <dgm:pt modelId="{7554ACEA-1EEA-45CC-B2F6-BCAB4CEB5F14}" type="pres">
      <dgm:prSet presAssocID="{8BC0C8D6-1B57-4C14-BF6F-68DFAE957A40}" presName="Accent" presStyleLbl="node1" presStyleIdx="3" presStyleCnt="7"/>
      <dgm:spPr/>
    </dgm:pt>
    <dgm:pt modelId="{1319414E-0C0D-4B67-A081-15F0A823349A}" type="pres">
      <dgm:prSet presAssocID="{8BC0C8D6-1B57-4C14-BF6F-68DFAE957A40}" presName="ParentBackground4" presStyleCnt="0"/>
      <dgm:spPr/>
    </dgm:pt>
    <dgm:pt modelId="{F55B4E1F-FD99-4152-B399-1E9B536A135D}" type="pres">
      <dgm:prSet presAssocID="{8BC0C8D6-1B57-4C14-BF6F-68DFAE957A40}" presName="ParentBackground" presStyleLbl="fgAcc1" presStyleIdx="3" presStyleCnt="7"/>
      <dgm:spPr/>
      <dgm:t>
        <a:bodyPr/>
        <a:lstStyle/>
        <a:p>
          <a:endParaRPr lang="en-US"/>
        </a:p>
      </dgm:t>
    </dgm:pt>
    <dgm:pt modelId="{D27FF2F9-C3B9-473E-89AE-018BB07F7B8D}" type="pres">
      <dgm:prSet presAssocID="{8BC0C8D6-1B57-4C14-BF6F-68DFAE957A40}" presName="Parent4" presStyleLbl="revTx" presStyleIdx="0" presStyleCnt="0">
        <dgm:presLayoutVars>
          <dgm:chMax val="1"/>
          <dgm:chPref val="1"/>
          <dgm:bulletEnabled val="1"/>
        </dgm:presLayoutVars>
      </dgm:prSet>
      <dgm:spPr/>
      <dgm:t>
        <a:bodyPr/>
        <a:lstStyle/>
        <a:p>
          <a:endParaRPr lang="en-US"/>
        </a:p>
      </dgm:t>
    </dgm:pt>
    <dgm:pt modelId="{420A7C72-590F-4DF5-8377-F4561247C625}" type="pres">
      <dgm:prSet presAssocID="{671A75F5-01C7-4240-BAFB-7770FC7495B6}" presName="Accent3" presStyleCnt="0"/>
      <dgm:spPr/>
    </dgm:pt>
    <dgm:pt modelId="{0CF0A816-1CAC-4B4C-92CF-C847E71F1CE9}" type="pres">
      <dgm:prSet presAssocID="{671A75F5-01C7-4240-BAFB-7770FC7495B6}" presName="Accent" presStyleLbl="node1" presStyleIdx="4" presStyleCnt="7"/>
      <dgm:spPr/>
    </dgm:pt>
    <dgm:pt modelId="{21338290-7942-44EB-A40D-065660308864}" type="pres">
      <dgm:prSet presAssocID="{671A75F5-01C7-4240-BAFB-7770FC7495B6}" presName="ParentBackground3" presStyleCnt="0"/>
      <dgm:spPr/>
    </dgm:pt>
    <dgm:pt modelId="{19D6F815-2289-4504-8B79-2237E31D0BF5}" type="pres">
      <dgm:prSet presAssocID="{671A75F5-01C7-4240-BAFB-7770FC7495B6}" presName="ParentBackground" presStyleLbl="fgAcc1" presStyleIdx="4" presStyleCnt="7"/>
      <dgm:spPr/>
      <dgm:t>
        <a:bodyPr/>
        <a:lstStyle/>
        <a:p>
          <a:endParaRPr lang="en-US"/>
        </a:p>
      </dgm:t>
    </dgm:pt>
    <dgm:pt modelId="{9C378D5D-E5CD-43AC-AA40-76CA2AED3CC5}" type="pres">
      <dgm:prSet presAssocID="{671A75F5-01C7-4240-BAFB-7770FC7495B6}" presName="Parent3" presStyleLbl="revTx" presStyleIdx="0" presStyleCnt="0">
        <dgm:presLayoutVars>
          <dgm:chMax val="1"/>
          <dgm:chPref val="1"/>
          <dgm:bulletEnabled val="1"/>
        </dgm:presLayoutVars>
      </dgm:prSet>
      <dgm:spPr/>
      <dgm:t>
        <a:bodyPr/>
        <a:lstStyle/>
        <a:p>
          <a:endParaRPr lang="en-US"/>
        </a:p>
      </dgm:t>
    </dgm:pt>
    <dgm:pt modelId="{5292F0AB-7C31-47B6-ACDA-ED38BA9A5195}" type="pres">
      <dgm:prSet presAssocID="{631DF96E-2003-4AA5-921B-890B57B37BBC}" presName="Accent2" presStyleCnt="0"/>
      <dgm:spPr/>
    </dgm:pt>
    <dgm:pt modelId="{B8AD1ED7-3DA2-4310-B54A-5811BE2F6B42}" type="pres">
      <dgm:prSet presAssocID="{631DF96E-2003-4AA5-921B-890B57B37BBC}" presName="Accent" presStyleLbl="node1" presStyleIdx="5" presStyleCnt="7"/>
      <dgm:spPr/>
    </dgm:pt>
    <dgm:pt modelId="{ED6D1C84-7B02-4F34-B96C-D07C272EE3FE}" type="pres">
      <dgm:prSet presAssocID="{631DF96E-2003-4AA5-921B-890B57B37BBC}" presName="ParentBackground2" presStyleCnt="0"/>
      <dgm:spPr/>
    </dgm:pt>
    <dgm:pt modelId="{B6E8D127-46CA-40AC-BACA-4A240291056C}" type="pres">
      <dgm:prSet presAssocID="{631DF96E-2003-4AA5-921B-890B57B37BBC}" presName="ParentBackground" presStyleLbl="fgAcc1" presStyleIdx="5" presStyleCnt="7"/>
      <dgm:spPr/>
      <dgm:t>
        <a:bodyPr/>
        <a:lstStyle/>
        <a:p>
          <a:endParaRPr lang="en-US"/>
        </a:p>
      </dgm:t>
    </dgm:pt>
    <dgm:pt modelId="{7B850DAC-7B83-419E-996F-C6FBD352FE7F}" type="pres">
      <dgm:prSet presAssocID="{631DF96E-2003-4AA5-921B-890B57B37BBC}" presName="Parent2" presStyleLbl="revTx" presStyleIdx="0" presStyleCnt="0">
        <dgm:presLayoutVars>
          <dgm:chMax val="1"/>
          <dgm:chPref val="1"/>
          <dgm:bulletEnabled val="1"/>
        </dgm:presLayoutVars>
      </dgm:prSet>
      <dgm:spPr/>
      <dgm:t>
        <a:bodyPr/>
        <a:lstStyle/>
        <a:p>
          <a:endParaRPr lang="en-US"/>
        </a:p>
      </dgm:t>
    </dgm:pt>
    <dgm:pt modelId="{FC940174-E7BD-40B3-8766-F95210A5BB27}" type="pres">
      <dgm:prSet presAssocID="{9D3390ED-0528-497D-A0E6-A9BD90254317}" presName="Accent1" presStyleCnt="0"/>
      <dgm:spPr/>
    </dgm:pt>
    <dgm:pt modelId="{B1D269A1-63E6-464E-964D-80CF523FE9CA}" type="pres">
      <dgm:prSet presAssocID="{9D3390ED-0528-497D-A0E6-A9BD90254317}" presName="Accent" presStyleLbl="node1" presStyleIdx="6" presStyleCnt="7"/>
      <dgm:spPr/>
    </dgm:pt>
    <dgm:pt modelId="{F214EB88-5C2A-4C8F-B75D-82209FC5CE75}" type="pres">
      <dgm:prSet presAssocID="{9D3390ED-0528-497D-A0E6-A9BD90254317}" presName="ParentBackground1" presStyleCnt="0"/>
      <dgm:spPr/>
    </dgm:pt>
    <dgm:pt modelId="{14FB8AB0-C743-4ED8-9C79-9358BC914580}" type="pres">
      <dgm:prSet presAssocID="{9D3390ED-0528-497D-A0E6-A9BD90254317}" presName="ParentBackground" presStyleLbl="fgAcc1" presStyleIdx="6" presStyleCnt="7"/>
      <dgm:spPr/>
      <dgm:t>
        <a:bodyPr/>
        <a:lstStyle/>
        <a:p>
          <a:endParaRPr lang="en-US"/>
        </a:p>
      </dgm:t>
    </dgm:pt>
    <dgm:pt modelId="{017C0389-4353-4B2A-9B58-F9B66045C262}" type="pres">
      <dgm:prSet presAssocID="{9D3390ED-0528-497D-A0E6-A9BD90254317}" presName="Parent1" presStyleLbl="revTx" presStyleIdx="0" presStyleCnt="0">
        <dgm:presLayoutVars>
          <dgm:chMax val="1"/>
          <dgm:chPref val="1"/>
          <dgm:bulletEnabled val="1"/>
        </dgm:presLayoutVars>
      </dgm:prSet>
      <dgm:spPr/>
      <dgm:t>
        <a:bodyPr/>
        <a:lstStyle/>
        <a:p>
          <a:endParaRPr lang="en-US"/>
        </a:p>
      </dgm:t>
    </dgm:pt>
  </dgm:ptLst>
  <dgm:cxnLst>
    <dgm:cxn modelId="{E500C14C-6B86-4E1C-B338-2B93470A42EA}" type="presOf" srcId="{8BC0C8D6-1B57-4C14-BF6F-68DFAE957A40}" destId="{F55B4E1F-FD99-4152-B399-1E9B536A135D}" srcOrd="0" destOrd="0" presId="urn:microsoft.com/office/officeart/2011/layout/CircleProcess"/>
    <dgm:cxn modelId="{B05CC095-8D60-496A-A76A-A11ED28B9B7B}" type="presOf" srcId="{D3E0BBF5-AD8E-4BF7-97F0-C7C865590628}" destId="{5BA4C59D-84B4-4EE4-B48E-FBF9F054326B}" srcOrd="0" destOrd="0" presId="urn:microsoft.com/office/officeart/2011/layout/CircleProcess"/>
    <dgm:cxn modelId="{DEE61132-30E3-481A-8C2C-D95E50DB87C8}" type="presOf" srcId="{631DF96E-2003-4AA5-921B-890B57B37BBC}" destId="{7B850DAC-7B83-419E-996F-C6FBD352FE7F}" srcOrd="1" destOrd="0" presId="urn:microsoft.com/office/officeart/2011/layout/CircleProcess"/>
    <dgm:cxn modelId="{EB0A6C5D-81C8-45D5-9C5F-DAA4E50027EC}" type="presOf" srcId="{FB27D4BD-9B59-49C5-9B81-F082C9C9E5EB}" destId="{F98711E9-1DEE-402F-911F-824597A132E8}" srcOrd="1" destOrd="0" presId="urn:microsoft.com/office/officeart/2011/layout/CircleProcess"/>
    <dgm:cxn modelId="{1F1AE8E3-EB6D-49AF-9504-7DC32CFD95ED}" srcId="{D3E0BBF5-AD8E-4BF7-97F0-C7C865590628}" destId="{9D3390ED-0528-497D-A0E6-A9BD90254317}" srcOrd="0" destOrd="0" parTransId="{86FF40D8-B4EB-4359-B23B-DB2524A108C6}" sibTransId="{20F4B843-8B1D-4870-BDC3-167471B69E2B}"/>
    <dgm:cxn modelId="{BB4C2651-0DF5-47B5-96EF-C7AB7CB3E4A8}" type="presOf" srcId="{C4FB9973-F607-4A1C-867D-9350774669B3}" destId="{42613825-4494-471F-B05A-E00FCC3BC382}" srcOrd="0" destOrd="0" presId="urn:microsoft.com/office/officeart/2011/layout/CircleProcess"/>
    <dgm:cxn modelId="{A207CF5A-9B45-484C-A8E0-22FAED0A35BA}" type="presOf" srcId="{44FBE934-E5CB-42F0-9F82-2DEDFC4BF15C}" destId="{B249CFAD-10E9-4C70-8AFD-EB795F2D0884}" srcOrd="1" destOrd="0" presId="urn:microsoft.com/office/officeart/2011/layout/CircleProcess"/>
    <dgm:cxn modelId="{B630DCA7-91A1-4F79-9407-FE7F17EE73EE}" srcId="{D3E0BBF5-AD8E-4BF7-97F0-C7C865590628}" destId="{631DF96E-2003-4AA5-921B-890B57B37BBC}" srcOrd="1" destOrd="0" parTransId="{7C59954E-E2F7-445B-863D-04FCD2CB50BB}" sibTransId="{E99BFD77-8F8C-45F4-9C25-5AE3DE247394}"/>
    <dgm:cxn modelId="{1A96881A-41BB-4969-881C-AF5AF4CC8A10}" type="presOf" srcId="{44FBE934-E5CB-42F0-9F82-2DEDFC4BF15C}" destId="{830CD593-4E93-4DE9-9416-D8CE0F12C8E0}" srcOrd="0" destOrd="0" presId="urn:microsoft.com/office/officeart/2011/layout/CircleProcess"/>
    <dgm:cxn modelId="{89815024-C98D-443A-9BA1-4FCBC26F4C2B}" type="presOf" srcId="{9D3390ED-0528-497D-A0E6-A9BD90254317}" destId="{017C0389-4353-4B2A-9B58-F9B66045C262}" srcOrd="1" destOrd="0" presId="urn:microsoft.com/office/officeart/2011/layout/CircleProcess"/>
    <dgm:cxn modelId="{270932C8-4026-481B-A3B1-465D82CA2FC2}" type="presOf" srcId="{671A75F5-01C7-4240-BAFB-7770FC7495B6}" destId="{19D6F815-2289-4504-8B79-2237E31D0BF5}" srcOrd="0" destOrd="0" presId="urn:microsoft.com/office/officeart/2011/layout/CircleProcess"/>
    <dgm:cxn modelId="{F6E5DEA0-120B-43E0-94CA-B7846F451EFF}" type="presOf" srcId="{C4FB9973-F607-4A1C-867D-9350774669B3}" destId="{3B7A7535-92CA-4627-A6D6-14FF8CC19E21}" srcOrd="1" destOrd="0" presId="urn:microsoft.com/office/officeart/2011/layout/CircleProcess"/>
    <dgm:cxn modelId="{FB75230E-0FBE-46D4-855B-B971E2B56788}" type="presOf" srcId="{FB27D4BD-9B59-49C5-9B81-F082C9C9E5EB}" destId="{CA085201-23A7-4345-B156-640345AF3F81}" srcOrd="0" destOrd="0" presId="urn:microsoft.com/office/officeart/2011/layout/CircleProcess"/>
    <dgm:cxn modelId="{F4BFDDE4-665D-4AF7-9720-737445FDB370}" srcId="{D3E0BBF5-AD8E-4BF7-97F0-C7C865590628}" destId="{FB27D4BD-9B59-49C5-9B81-F082C9C9E5EB}" srcOrd="5" destOrd="0" parTransId="{5F997984-6E01-469C-B04D-52F444DF0828}" sibTransId="{3E58A824-0E01-4E77-9B4D-082BFA0189A1}"/>
    <dgm:cxn modelId="{F1158E34-5345-4838-89C4-CA5DEF4242C5}" type="presOf" srcId="{8BC0C8D6-1B57-4C14-BF6F-68DFAE957A40}" destId="{D27FF2F9-C3B9-473E-89AE-018BB07F7B8D}" srcOrd="1" destOrd="0" presId="urn:microsoft.com/office/officeart/2011/layout/CircleProcess"/>
    <dgm:cxn modelId="{4409FE35-1A94-4079-A252-EE63318E7FBC}" srcId="{D3E0BBF5-AD8E-4BF7-97F0-C7C865590628}" destId="{8BC0C8D6-1B57-4C14-BF6F-68DFAE957A40}" srcOrd="3" destOrd="0" parTransId="{04A5AC28-C073-46D9-A7FC-063BA13CDFEA}" sibTransId="{E976AB03-E6C6-4B13-BFD6-BF6190BF2124}"/>
    <dgm:cxn modelId="{CDF14F8F-F088-41E5-B638-0AD3EB3934FD}" srcId="{D3E0BBF5-AD8E-4BF7-97F0-C7C865590628}" destId="{44FBE934-E5CB-42F0-9F82-2DEDFC4BF15C}" srcOrd="4" destOrd="0" parTransId="{A646CB1E-5AE2-4B87-8163-5823FE5EE0A2}" sibTransId="{A0484312-7618-4F7E-A4B1-7DF995C36ED2}"/>
    <dgm:cxn modelId="{B18C76BC-7741-48D6-B90C-F702AAF6D920}" srcId="{D3E0BBF5-AD8E-4BF7-97F0-C7C865590628}" destId="{671A75F5-01C7-4240-BAFB-7770FC7495B6}" srcOrd="2" destOrd="0" parTransId="{07E31720-83D3-4FEA-962D-FEA53438733A}" sibTransId="{7146D366-F4BA-4509-9AE2-7E6F80B4A70B}"/>
    <dgm:cxn modelId="{69CC5EA6-D24B-47D1-B24F-B80A8C999F32}" srcId="{D3E0BBF5-AD8E-4BF7-97F0-C7C865590628}" destId="{C4FB9973-F607-4A1C-867D-9350774669B3}" srcOrd="6" destOrd="0" parTransId="{A831D727-39CA-41F3-B97B-F72AD7709D0D}" sibTransId="{7384086B-AEAD-498D-9F46-DD34D42E5E10}"/>
    <dgm:cxn modelId="{0D3AB2CC-50BB-4FB9-9A17-F11CC943BEB6}" type="presOf" srcId="{671A75F5-01C7-4240-BAFB-7770FC7495B6}" destId="{9C378D5D-E5CD-43AC-AA40-76CA2AED3CC5}" srcOrd="1" destOrd="0" presId="urn:microsoft.com/office/officeart/2011/layout/CircleProcess"/>
    <dgm:cxn modelId="{CF25BE06-9114-47E0-897D-565E214464A6}" type="presOf" srcId="{9D3390ED-0528-497D-A0E6-A9BD90254317}" destId="{14FB8AB0-C743-4ED8-9C79-9358BC914580}" srcOrd="0" destOrd="0" presId="urn:microsoft.com/office/officeart/2011/layout/CircleProcess"/>
    <dgm:cxn modelId="{2AAEA5A7-97BA-4A10-BC34-B132E921EEF6}" type="presOf" srcId="{631DF96E-2003-4AA5-921B-890B57B37BBC}" destId="{B6E8D127-46CA-40AC-BACA-4A240291056C}" srcOrd="0" destOrd="0" presId="urn:microsoft.com/office/officeart/2011/layout/CircleProcess"/>
    <dgm:cxn modelId="{54310CA6-1A36-4028-8463-8DBB06E93C5F}" type="presParOf" srcId="{5BA4C59D-84B4-4EE4-B48E-FBF9F054326B}" destId="{7AF9BD15-7898-451B-96B1-A7BEC7736A02}" srcOrd="0" destOrd="0" presId="urn:microsoft.com/office/officeart/2011/layout/CircleProcess"/>
    <dgm:cxn modelId="{A0C0A62B-300F-4688-A454-D1D03662DE68}" type="presParOf" srcId="{7AF9BD15-7898-451B-96B1-A7BEC7736A02}" destId="{0B95AE8A-7D83-4C01-9334-B9A1D6A15D4D}" srcOrd="0" destOrd="0" presId="urn:microsoft.com/office/officeart/2011/layout/CircleProcess"/>
    <dgm:cxn modelId="{E7AC2CFB-7D22-4733-9284-D08FF51457D5}" type="presParOf" srcId="{5BA4C59D-84B4-4EE4-B48E-FBF9F054326B}" destId="{96C752F4-CC16-43D3-ADBC-5533C2164BF6}" srcOrd="1" destOrd="0" presId="urn:microsoft.com/office/officeart/2011/layout/CircleProcess"/>
    <dgm:cxn modelId="{040020E3-6B3D-45AC-9B7D-04853AE3490E}" type="presParOf" srcId="{96C752F4-CC16-43D3-ADBC-5533C2164BF6}" destId="{42613825-4494-471F-B05A-E00FCC3BC382}" srcOrd="0" destOrd="0" presId="urn:microsoft.com/office/officeart/2011/layout/CircleProcess"/>
    <dgm:cxn modelId="{7DBDDCC7-2264-4B13-9B89-15BE2CBB9372}" type="presParOf" srcId="{5BA4C59D-84B4-4EE4-B48E-FBF9F054326B}" destId="{3B7A7535-92CA-4627-A6D6-14FF8CC19E21}" srcOrd="2" destOrd="0" presId="urn:microsoft.com/office/officeart/2011/layout/CircleProcess"/>
    <dgm:cxn modelId="{2312F7FC-E3B8-41E3-AB0D-1FC330E9EB8C}" type="presParOf" srcId="{5BA4C59D-84B4-4EE4-B48E-FBF9F054326B}" destId="{1DF65265-2293-400D-83BE-0D343B7CE61E}" srcOrd="3" destOrd="0" presId="urn:microsoft.com/office/officeart/2011/layout/CircleProcess"/>
    <dgm:cxn modelId="{FC13CC6D-9E21-49F2-B36A-75E4FB3A10D6}" type="presParOf" srcId="{1DF65265-2293-400D-83BE-0D343B7CE61E}" destId="{CAAD2E16-A607-4179-B71F-F0F454C448CF}" srcOrd="0" destOrd="0" presId="urn:microsoft.com/office/officeart/2011/layout/CircleProcess"/>
    <dgm:cxn modelId="{B674D94A-8B48-4095-AF2E-5F97D32923FE}" type="presParOf" srcId="{5BA4C59D-84B4-4EE4-B48E-FBF9F054326B}" destId="{9AB5BEA8-6BDE-4D43-A155-82ECB6A3F687}" srcOrd="4" destOrd="0" presId="urn:microsoft.com/office/officeart/2011/layout/CircleProcess"/>
    <dgm:cxn modelId="{7C00E759-8A48-4E7F-BDFB-1ED05A9366E5}" type="presParOf" srcId="{9AB5BEA8-6BDE-4D43-A155-82ECB6A3F687}" destId="{CA085201-23A7-4345-B156-640345AF3F81}" srcOrd="0" destOrd="0" presId="urn:microsoft.com/office/officeart/2011/layout/CircleProcess"/>
    <dgm:cxn modelId="{9EBAE48C-7287-4277-A3FE-63B0037901DC}" type="presParOf" srcId="{5BA4C59D-84B4-4EE4-B48E-FBF9F054326B}" destId="{F98711E9-1DEE-402F-911F-824597A132E8}" srcOrd="5" destOrd="0" presId="urn:microsoft.com/office/officeart/2011/layout/CircleProcess"/>
    <dgm:cxn modelId="{335D3F05-A368-4793-A2A5-DCB6B7ABB982}" type="presParOf" srcId="{5BA4C59D-84B4-4EE4-B48E-FBF9F054326B}" destId="{144F3352-F8D2-46EA-8BE1-096F64C7B095}" srcOrd="6" destOrd="0" presId="urn:microsoft.com/office/officeart/2011/layout/CircleProcess"/>
    <dgm:cxn modelId="{A24D5C74-BE8F-4861-887C-610845FD83A0}" type="presParOf" srcId="{144F3352-F8D2-46EA-8BE1-096F64C7B095}" destId="{DBE8BCC7-2642-4359-85E4-BF8220BF00FD}" srcOrd="0" destOrd="0" presId="urn:microsoft.com/office/officeart/2011/layout/CircleProcess"/>
    <dgm:cxn modelId="{2B604ABC-0646-49CC-8D4E-8CF015B68FA5}" type="presParOf" srcId="{5BA4C59D-84B4-4EE4-B48E-FBF9F054326B}" destId="{B2C2F2F8-68C5-41C8-8489-E862D534FB2F}" srcOrd="7" destOrd="0" presId="urn:microsoft.com/office/officeart/2011/layout/CircleProcess"/>
    <dgm:cxn modelId="{BD0E4CAB-B73B-44F0-A4E7-51DAC7C72115}" type="presParOf" srcId="{B2C2F2F8-68C5-41C8-8489-E862D534FB2F}" destId="{830CD593-4E93-4DE9-9416-D8CE0F12C8E0}" srcOrd="0" destOrd="0" presId="urn:microsoft.com/office/officeart/2011/layout/CircleProcess"/>
    <dgm:cxn modelId="{16987F3C-950F-413A-8C71-1DC3C982907E}" type="presParOf" srcId="{5BA4C59D-84B4-4EE4-B48E-FBF9F054326B}" destId="{B249CFAD-10E9-4C70-8AFD-EB795F2D0884}" srcOrd="8" destOrd="0" presId="urn:microsoft.com/office/officeart/2011/layout/CircleProcess"/>
    <dgm:cxn modelId="{E1569D57-4DDF-4045-95FB-6E0EE561456D}" type="presParOf" srcId="{5BA4C59D-84B4-4EE4-B48E-FBF9F054326B}" destId="{9BB74771-1F7B-4390-B5B6-5BB154DBA3A3}" srcOrd="9" destOrd="0" presId="urn:microsoft.com/office/officeart/2011/layout/CircleProcess"/>
    <dgm:cxn modelId="{58B06DA0-B22E-4AE3-AB03-7D3CCEC5BD29}" type="presParOf" srcId="{9BB74771-1F7B-4390-B5B6-5BB154DBA3A3}" destId="{7554ACEA-1EEA-45CC-B2F6-BCAB4CEB5F14}" srcOrd="0" destOrd="0" presId="urn:microsoft.com/office/officeart/2011/layout/CircleProcess"/>
    <dgm:cxn modelId="{304EC1CE-C897-4925-83A6-F955755A5683}" type="presParOf" srcId="{5BA4C59D-84B4-4EE4-B48E-FBF9F054326B}" destId="{1319414E-0C0D-4B67-A081-15F0A823349A}" srcOrd="10" destOrd="0" presId="urn:microsoft.com/office/officeart/2011/layout/CircleProcess"/>
    <dgm:cxn modelId="{F3A6FF71-FD8A-4C2A-A208-F0767FD46039}" type="presParOf" srcId="{1319414E-0C0D-4B67-A081-15F0A823349A}" destId="{F55B4E1F-FD99-4152-B399-1E9B536A135D}" srcOrd="0" destOrd="0" presId="urn:microsoft.com/office/officeart/2011/layout/CircleProcess"/>
    <dgm:cxn modelId="{AE0CE6ED-61A3-4938-B9E4-11C10DA70466}" type="presParOf" srcId="{5BA4C59D-84B4-4EE4-B48E-FBF9F054326B}" destId="{D27FF2F9-C3B9-473E-89AE-018BB07F7B8D}" srcOrd="11" destOrd="0" presId="urn:microsoft.com/office/officeart/2011/layout/CircleProcess"/>
    <dgm:cxn modelId="{7A9A997A-DD0D-4069-B42A-9EBA5B84460B}" type="presParOf" srcId="{5BA4C59D-84B4-4EE4-B48E-FBF9F054326B}" destId="{420A7C72-590F-4DF5-8377-F4561247C625}" srcOrd="12" destOrd="0" presId="urn:microsoft.com/office/officeart/2011/layout/CircleProcess"/>
    <dgm:cxn modelId="{5CA8FDBA-1D4A-4095-90AB-FB9E49D9ADC8}" type="presParOf" srcId="{420A7C72-590F-4DF5-8377-F4561247C625}" destId="{0CF0A816-1CAC-4B4C-92CF-C847E71F1CE9}" srcOrd="0" destOrd="0" presId="urn:microsoft.com/office/officeart/2011/layout/CircleProcess"/>
    <dgm:cxn modelId="{40B3A52D-F60B-4906-A7FB-95660CA6CE54}" type="presParOf" srcId="{5BA4C59D-84B4-4EE4-B48E-FBF9F054326B}" destId="{21338290-7942-44EB-A40D-065660308864}" srcOrd="13" destOrd="0" presId="urn:microsoft.com/office/officeart/2011/layout/CircleProcess"/>
    <dgm:cxn modelId="{32A1F7D8-4D59-43A1-9D78-F6F8BA38150D}" type="presParOf" srcId="{21338290-7942-44EB-A40D-065660308864}" destId="{19D6F815-2289-4504-8B79-2237E31D0BF5}" srcOrd="0" destOrd="0" presId="urn:microsoft.com/office/officeart/2011/layout/CircleProcess"/>
    <dgm:cxn modelId="{AC56D807-6E66-4556-9A67-45570AB2495B}" type="presParOf" srcId="{5BA4C59D-84B4-4EE4-B48E-FBF9F054326B}" destId="{9C378D5D-E5CD-43AC-AA40-76CA2AED3CC5}" srcOrd="14" destOrd="0" presId="urn:microsoft.com/office/officeart/2011/layout/CircleProcess"/>
    <dgm:cxn modelId="{533DAF2F-70A4-4C66-B1AD-D40FBDA70746}" type="presParOf" srcId="{5BA4C59D-84B4-4EE4-B48E-FBF9F054326B}" destId="{5292F0AB-7C31-47B6-ACDA-ED38BA9A5195}" srcOrd="15" destOrd="0" presId="urn:microsoft.com/office/officeart/2011/layout/CircleProcess"/>
    <dgm:cxn modelId="{2B1B8DA5-DB29-4B30-80CE-BBD122B880FC}" type="presParOf" srcId="{5292F0AB-7C31-47B6-ACDA-ED38BA9A5195}" destId="{B8AD1ED7-3DA2-4310-B54A-5811BE2F6B42}" srcOrd="0" destOrd="0" presId="urn:microsoft.com/office/officeart/2011/layout/CircleProcess"/>
    <dgm:cxn modelId="{6388EB71-573C-4B8E-9725-6945A1EAE7B2}" type="presParOf" srcId="{5BA4C59D-84B4-4EE4-B48E-FBF9F054326B}" destId="{ED6D1C84-7B02-4F34-B96C-D07C272EE3FE}" srcOrd="16" destOrd="0" presId="urn:microsoft.com/office/officeart/2011/layout/CircleProcess"/>
    <dgm:cxn modelId="{C20D3A2D-F2AA-478F-A1BF-87F14042874C}" type="presParOf" srcId="{ED6D1C84-7B02-4F34-B96C-D07C272EE3FE}" destId="{B6E8D127-46CA-40AC-BACA-4A240291056C}" srcOrd="0" destOrd="0" presId="urn:microsoft.com/office/officeart/2011/layout/CircleProcess"/>
    <dgm:cxn modelId="{68DB3181-B595-43B4-9E40-73E2A46C9582}" type="presParOf" srcId="{5BA4C59D-84B4-4EE4-B48E-FBF9F054326B}" destId="{7B850DAC-7B83-419E-996F-C6FBD352FE7F}" srcOrd="17" destOrd="0" presId="urn:microsoft.com/office/officeart/2011/layout/CircleProcess"/>
    <dgm:cxn modelId="{266BC981-C8E8-4C1D-889A-B139E28D5E0E}" type="presParOf" srcId="{5BA4C59D-84B4-4EE4-B48E-FBF9F054326B}" destId="{FC940174-E7BD-40B3-8766-F95210A5BB27}" srcOrd="18" destOrd="0" presId="urn:microsoft.com/office/officeart/2011/layout/CircleProcess"/>
    <dgm:cxn modelId="{F0FF98C7-AC86-4922-B81D-98287D6AD409}" type="presParOf" srcId="{FC940174-E7BD-40B3-8766-F95210A5BB27}" destId="{B1D269A1-63E6-464E-964D-80CF523FE9CA}" srcOrd="0" destOrd="0" presId="urn:microsoft.com/office/officeart/2011/layout/CircleProcess"/>
    <dgm:cxn modelId="{9DA399D6-4A2F-49B5-ADA8-05420C2118FA}" type="presParOf" srcId="{5BA4C59D-84B4-4EE4-B48E-FBF9F054326B}" destId="{F214EB88-5C2A-4C8F-B75D-82209FC5CE75}" srcOrd="19" destOrd="0" presId="urn:microsoft.com/office/officeart/2011/layout/CircleProcess"/>
    <dgm:cxn modelId="{5B5834A9-CFA2-439C-94BE-FCD694DF3ADC}" type="presParOf" srcId="{F214EB88-5C2A-4C8F-B75D-82209FC5CE75}" destId="{14FB8AB0-C743-4ED8-9C79-9358BC914580}" srcOrd="0" destOrd="0" presId="urn:microsoft.com/office/officeart/2011/layout/CircleProcess"/>
    <dgm:cxn modelId="{F6EDE2B8-1626-4ACD-AAA4-357B63686823}" type="presParOf" srcId="{5BA4C59D-84B4-4EE4-B48E-FBF9F054326B}" destId="{017C0389-4353-4B2A-9B58-F9B66045C262}" srcOrd="2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D879-E2E6-4FDF-823C-8986E082EEDA}" type="datetimeFigureOut">
              <a:rPr lang="en-US" smtClean="0"/>
              <a:t>10/23/2014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17F41-6056-433D-9628-A9B873F980E3}" type="slidenum">
              <a:rPr lang="en-US" smtClean="0"/>
              <a:t>‹#›</a:t>
            </a:fld>
            <a:endParaRPr lang="en-US"/>
          </a:p>
        </p:txBody>
      </p:sp>
    </p:spTree>
    <p:extLst>
      <p:ext uri="{BB962C8B-B14F-4D97-AF65-F5344CB8AC3E}">
        <p14:creationId xmlns:p14="http://schemas.microsoft.com/office/powerpoint/2010/main" val="3197404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Hi!</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My </a:t>
            </a:r>
            <a:r>
              <a:rPr lang="en-US" sz="1200" kern="1200" dirty="0" smtClean="0">
                <a:solidFill>
                  <a:schemeClr val="tx1"/>
                </a:solidFill>
                <a:effectLst/>
                <a:latin typeface="+mn-lt"/>
                <a:ea typeface="+mn-ea"/>
                <a:cs typeface="+mn-cs"/>
              </a:rPr>
              <a:t>name is Dave Swersky.  I’m an Enterprise Architect with PNC Financial Services based in Pittsburgh. </a:t>
            </a:r>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a:t>
            </a:fld>
            <a:endParaRPr lang="en-US"/>
          </a:p>
        </p:txBody>
      </p:sp>
    </p:spTree>
    <p:extLst>
      <p:ext uri="{BB962C8B-B14F-4D97-AF65-F5344CB8AC3E}">
        <p14:creationId xmlns:p14="http://schemas.microsoft.com/office/powerpoint/2010/main" val="3004529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[NS]Here we see a representation the software delivery cycle, and IT in general, represented as a </a:t>
            </a:r>
            <a:r>
              <a:rPr lang="en-US" sz="1200" i="1" kern="1200" dirty="0" smtClean="0">
                <a:solidFill>
                  <a:schemeClr val="tx1"/>
                </a:solidFill>
                <a:effectLst/>
                <a:latin typeface="+mn-lt"/>
                <a:ea typeface="+mn-ea"/>
                <a:cs typeface="+mn-cs"/>
              </a:rPr>
              <a:t>value stream</a:t>
            </a:r>
            <a:r>
              <a:rPr lang="en-US" sz="1200" kern="1200" dirty="0" smtClean="0">
                <a:solidFill>
                  <a:schemeClr val="tx1"/>
                </a:solidFill>
                <a:effectLst/>
                <a:latin typeface="+mn-lt"/>
                <a:ea typeface="+mn-ea"/>
                <a:cs typeface="+mn-cs"/>
              </a:rPr>
              <a:t> that is broken down into discrete, connected stages.  It is this perspective that is unique to DevOps.  DevOps shares many essential values with Agile, and is in some ways the logical extension of Agile outside software development.  However, Agile is primarily concerned with the activities within the Development stage.  DevOps takes and integrates the whole system, from the business objectives, through Development, into Production </a:t>
            </a:r>
            <a:r>
              <a:rPr lang="en-US" sz="1200" i="1" kern="1200" dirty="0" smtClean="0">
                <a:solidFill>
                  <a:schemeClr val="tx1"/>
                </a:solidFill>
                <a:effectLst/>
                <a:latin typeface="+mn-lt"/>
                <a:ea typeface="+mn-ea"/>
                <a:cs typeface="+mn-cs"/>
              </a:rPr>
              <a:t>and back, </a:t>
            </a:r>
            <a:r>
              <a:rPr lang="en-US" sz="1200" kern="1200" dirty="0" smtClean="0">
                <a:solidFill>
                  <a:schemeClr val="tx1"/>
                </a:solidFill>
                <a:effectLst/>
                <a:latin typeface="+mn-lt"/>
                <a:ea typeface="+mn-ea"/>
                <a:cs typeface="+mn-cs"/>
              </a:rPr>
              <a:t>through Continuous Improvement</a:t>
            </a:r>
            <a:r>
              <a:rPr lang="en-US" sz="1200" i="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10</a:t>
            </a:fld>
            <a:endParaRPr lang="en-US"/>
          </a:p>
        </p:txBody>
      </p:sp>
    </p:spTree>
    <p:extLst>
      <p:ext uri="{BB962C8B-B14F-4D97-AF65-F5344CB8AC3E}">
        <p14:creationId xmlns:p14="http://schemas.microsoft.com/office/powerpoint/2010/main" val="425247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[NS]Let’s talk about the resources I’ve used to learn about DevOps.  The most important single resource for me, I have to say, was </a:t>
            </a:r>
            <a:r>
              <a:rPr lang="en-US" sz="1200" i="1" kern="1200" dirty="0" smtClean="0">
                <a:solidFill>
                  <a:schemeClr val="tx1"/>
                </a:solidFill>
                <a:effectLst/>
                <a:latin typeface="+mn-lt"/>
                <a:ea typeface="+mn-ea"/>
                <a:cs typeface="+mn-cs"/>
              </a:rPr>
              <a:t>The Phoenix Project, </a:t>
            </a:r>
            <a:r>
              <a:rPr lang="en-US" sz="1200" kern="1200" dirty="0" smtClean="0">
                <a:solidFill>
                  <a:schemeClr val="tx1"/>
                </a:solidFill>
                <a:effectLst/>
                <a:latin typeface="+mn-lt"/>
                <a:ea typeface="+mn-ea"/>
                <a:cs typeface="+mn-cs"/>
              </a:rPr>
              <a:t>followed closely by </a:t>
            </a:r>
            <a:r>
              <a:rPr lang="en-US" sz="1200" kern="1200" dirty="0" err="1" smtClean="0">
                <a:solidFill>
                  <a:schemeClr val="tx1"/>
                </a:solidFill>
                <a:effectLst/>
                <a:latin typeface="+mn-lt"/>
                <a:ea typeface="+mn-ea"/>
                <a:cs typeface="+mn-cs"/>
              </a:rPr>
              <a:t>Goldratt’s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The Goal</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The Phoenix Project</a:t>
            </a:r>
            <a:r>
              <a:rPr lang="en-US" sz="1200" kern="1200" dirty="0" smtClean="0">
                <a:solidFill>
                  <a:schemeClr val="tx1"/>
                </a:solidFill>
                <a:effectLst/>
                <a:latin typeface="+mn-lt"/>
                <a:ea typeface="+mn-ea"/>
                <a:cs typeface="+mn-cs"/>
              </a:rPr>
              <a:t> does an excellent job of concentrating the concepts and ideas of DevOps into one resource, and delivers it in a highly consumable, relatable narrative.  I consider it required reading for anyone wanting to dive into DevOps in a meaningful way.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[NS]Conferences like this one are also high-value.  </a:t>
            </a:r>
            <a:r>
              <a:rPr lang="en-US" sz="1200" kern="1200" dirty="0" err="1" smtClean="0">
                <a:solidFill>
                  <a:schemeClr val="tx1"/>
                </a:solidFill>
                <a:effectLst/>
                <a:latin typeface="+mn-lt"/>
                <a:ea typeface="+mn-ea"/>
                <a:cs typeface="+mn-cs"/>
              </a:rPr>
              <a:t>DevOpsDays</a:t>
            </a:r>
            <a:r>
              <a:rPr lang="en-US" sz="1200" kern="1200" dirty="0" smtClean="0">
                <a:solidFill>
                  <a:schemeClr val="tx1"/>
                </a:solidFill>
                <a:effectLst/>
                <a:latin typeface="+mn-lt"/>
                <a:ea typeface="+mn-ea"/>
                <a:cs typeface="+mn-cs"/>
              </a:rPr>
              <a:t> was the conference that started the global conversation about DevOps.  Those conferences are happening in cities all over the world.  There and here you can get concentrated, focused discussion on DevOps, and talk to other practitioners about their wins and struggles.</a:t>
            </a:r>
          </a:p>
          <a:p>
            <a:r>
              <a:rPr lang="en-US" sz="1200" kern="1200" dirty="0" smtClean="0">
                <a:solidFill>
                  <a:schemeClr val="tx1"/>
                </a:solidFill>
                <a:effectLst/>
                <a:latin typeface="+mn-lt"/>
                <a:ea typeface="+mn-ea"/>
                <a:cs typeface="+mn-cs"/>
              </a:rPr>
              <a:t>	At this point in the DevOps story, with relatively few publications available, social media plays a critically important role.  Many good books start as blogs, and blogs are currently a great resource for learning how DevOps is being practiced around the world.  [NS]Twitter, </a:t>
            </a:r>
            <a:r>
              <a:rPr lang="en-US" sz="1200" kern="1200" dirty="0" err="1" smtClean="0">
                <a:solidFill>
                  <a:schemeClr val="tx1"/>
                </a:solidFill>
                <a:effectLst/>
                <a:latin typeface="+mn-lt"/>
                <a:ea typeface="+mn-ea"/>
                <a:cs typeface="+mn-cs"/>
              </a:rPr>
              <a:t>Reddit</a:t>
            </a:r>
            <a:r>
              <a:rPr lang="en-US" sz="1200" kern="1200" dirty="0" smtClean="0">
                <a:solidFill>
                  <a:schemeClr val="tx1"/>
                </a:solidFill>
                <a:effectLst/>
                <a:latin typeface="+mn-lt"/>
                <a:ea typeface="+mn-ea"/>
                <a:cs typeface="+mn-cs"/>
              </a:rPr>
              <a:t> and, believe it or not, LinkedIn are also terrific leads into that content.  The LinkedIn DevOps Group has led me to many excellent blogs.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You may be sensing a common theme- these are all interactive.  Even the Phoenix Project, a physical book, has had revisions based on input from the community.  Tim Hunter re-interpreted The Ways described in The Phoenix Project and sent his interpretation to Gene.  </a:t>
            </a:r>
            <a:r>
              <a:rPr lang="en-US" sz="1200" b="1" kern="1200" dirty="0" smtClean="0">
                <a:solidFill>
                  <a:schemeClr val="tx1"/>
                </a:solidFill>
                <a:effectLst/>
                <a:latin typeface="+mn-lt"/>
                <a:ea typeface="+mn-ea"/>
                <a:cs typeface="+mn-cs"/>
              </a:rPr>
              <a:t>[NS]</a:t>
            </a:r>
            <a:r>
              <a:rPr lang="en-US" sz="1200" kern="1200" dirty="0" smtClean="0">
                <a:solidFill>
                  <a:schemeClr val="tx1"/>
                </a:solidFill>
                <a:effectLst/>
                <a:latin typeface="+mn-lt"/>
                <a:ea typeface="+mn-ea"/>
                <a:cs typeface="+mn-cs"/>
              </a:rPr>
              <a:t>Gene loved it so much </a:t>
            </a:r>
            <a:r>
              <a:rPr lang="en-US" sz="1200" kern="1200" dirty="0" err="1" smtClean="0">
                <a:solidFill>
                  <a:schemeClr val="tx1"/>
                </a:solidFill>
                <a:effectLst/>
                <a:latin typeface="+mn-lt"/>
                <a:ea typeface="+mn-ea"/>
                <a:cs typeface="+mn-cs"/>
              </a:rPr>
              <a:t>reblogged</a:t>
            </a:r>
            <a:r>
              <a:rPr lang="en-US" sz="1200" kern="1200" dirty="0" smtClean="0">
                <a:solidFill>
                  <a:schemeClr val="tx1"/>
                </a:solidFill>
                <a:effectLst/>
                <a:latin typeface="+mn-lt"/>
                <a:ea typeface="+mn-ea"/>
                <a:cs typeface="+mn-cs"/>
              </a:rPr>
              <a:t> it, and is including it in future printings.  This illustrates an important point about the development of DevOps: in the absence of the Galactic Consortium, it’s the IT </a:t>
            </a:r>
            <a:r>
              <a:rPr lang="en-US" sz="1200" i="1" kern="1200" dirty="0" smtClean="0">
                <a:solidFill>
                  <a:schemeClr val="tx1"/>
                </a:solidFill>
                <a:effectLst/>
                <a:latin typeface="+mn-lt"/>
                <a:ea typeface="+mn-ea"/>
                <a:cs typeface="+mn-cs"/>
              </a:rPr>
              <a:t>community </a:t>
            </a:r>
            <a:r>
              <a:rPr lang="en-US" sz="1200" kern="1200" dirty="0" smtClean="0">
                <a:solidFill>
                  <a:schemeClr val="tx1"/>
                </a:solidFill>
                <a:effectLst/>
                <a:latin typeface="+mn-lt"/>
                <a:ea typeface="+mn-ea"/>
                <a:cs typeface="+mn-cs"/>
              </a:rPr>
              <a:t>that is running the development of DevOps through the </a:t>
            </a:r>
            <a:r>
              <a:rPr lang="en-US" sz="1200" i="1" kern="1200" dirty="0" smtClean="0">
                <a:solidFill>
                  <a:schemeClr val="tx1"/>
                </a:solidFill>
                <a:effectLst/>
                <a:latin typeface="+mn-lt"/>
                <a:ea typeface="+mn-ea"/>
                <a:cs typeface="+mn-cs"/>
              </a:rPr>
              <a:t>ongoing conversation</a:t>
            </a:r>
            <a:r>
              <a:rPr lang="en-US" sz="1200" kern="1200" dirty="0" smtClean="0">
                <a:solidFill>
                  <a:schemeClr val="tx1"/>
                </a:solidFill>
                <a:effectLst/>
                <a:latin typeface="+mn-lt"/>
                <a:ea typeface="+mn-ea"/>
                <a:cs typeface="+mn-cs"/>
              </a:rPr>
              <a:t> online, in media, and in publications.  </a:t>
            </a:r>
          </a:p>
          <a:p>
            <a:r>
              <a:rPr lang="en-US" sz="1200" kern="1200" dirty="0" smtClean="0">
                <a:solidFill>
                  <a:schemeClr val="tx1"/>
                </a:solidFill>
                <a:effectLst/>
                <a:latin typeface="+mn-lt"/>
                <a:ea typeface="+mn-ea"/>
                <a:cs typeface="+mn-cs"/>
              </a:rPr>
              <a:t>	So: how do you get DevOps started at your enterprise?  First, </a:t>
            </a:r>
            <a:r>
              <a:rPr lang="en-US" sz="1200" b="1" i="1" kern="1200" dirty="0" smtClean="0">
                <a:solidFill>
                  <a:schemeClr val="tx1"/>
                </a:solidFill>
                <a:effectLst/>
                <a:latin typeface="+mn-lt"/>
                <a:ea typeface="+mn-ea"/>
                <a:cs typeface="+mn-cs"/>
              </a:rPr>
              <a:t>Start the DevOps Conversation </a:t>
            </a:r>
            <a:r>
              <a:rPr lang="en-US" sz="1200" kern="1200" dirty="0" smtClean="0">
                <a:solidFill>
                  <a:schemeClr val="tx1"/>
                </a:solidFill>
                <a:effectLst/>
                <a:latin typeface="+mn-lt"/>
                <a:ea typeface="+mn-ea"/>
                <a:cs typeface="+mn-cs"/>
              </a:rPr>
              <a:t>with your colleagues.  Get your people thinking about </a:t>
            </a:r>
            <a:r>
              <a:rPr lang="en-US" sz="1200" i="1" kern="1200" dirty="0" smtClean="0">
                <a:solidFill>
                  <a:schemeClr val="tx1"/>
                </a:solidFill>
                <a:effectLst/>
                <a:latin typeface="+mn-lt"/>
                <a:ea typeface="+mn-ea"/>
                <a:cs typeface="+mn-cs"/>
              </a:rPr>
              <a:t>the goals DevOps is designed to achieve, </a:t>
            </a:r>
            <a:r>
              <a:rPr lang="en-US" sz="1200" kern="1200" dirty="0" smtClean="0">
                <a:solidFill>
                  <a:schemeClr val="tx1"/>
                </a:solidFill>
                <a:effectLst/>
                <a:latin typeface="+mn-lt"/>
                <a:ea typeface="+mn-ea"/>
                <a:cs typeface="+mn-cs"/>
              </a:rPr>
              <a:t>share with them the examples of </a:t>
            </a:r>
            <a:r>
              <a:rPr lang="en-US" sz="1200" i="1" kern="1200" dirty="0" smtClean="0">
                <a:solidFill>
                  <a:schemeClr val="tx1"/>
                </a:solidFill>
                <a:effectLst/>
                <a:latin typeface="+mn-lt"/>
                <a:ea typeface="+mn-ea"/>
                <a:cs typeface="+mn-cs"/>
              </a:rPr>
              <a:t>methods for achieving those goals,</a:t>
            </a:r>
            <a:r>
              <a:rPr lang="en-US" sz="1200" kern="1200" dirty="0" smtClean="0">
                <a:solidFill>
                  <a:schemeClr val="tx1"/>
                </a:solidFill>
                <a:effectLst/>
                <a:latin typeface="+mn-lt"/>
                <a:ea typeface="+mn-ea"/>
                <a:cs typeface="+mn-cs"/>
              </a:rPr>
              <a:t> and then work together to adapt those methods to your unique challenges.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If DevOps is an </a:t>
            </a:r>
            <a:r>
              <a:rPr lang="en-US" sz="1200" i="1" kern="1200" dirty="0" smtClean="0">
                <a:solidFill>
                  <a:schemeClr val="tx1"/>
                </a:solidFill>
                <a:effectLst/>
                <a:latin typeface="+mn-lt"/>
                <a:ea typeface="+mn-ea"/>
                <a:cs typeface="+mn-cs"/>
              </a:rPr>
              <a:t>operational philosophy,</a:t>
            </a:r>
            <a:r>
              <a:rPr lang="en-US" sz="1200" kern="1200" dirty="0" smtClean="0">
                <a:solidFill>
                  <a:schemeClr val="tx1"/>
                </a:solidFill>
                <a:effectLst/>
                <a:latin typeface="+mn-lt"/>
                <a:ea typeface="+mn-ea"/>
                <a:cs typeface="+mn-cs"/>
              </a:rPr>
              <a:t> which gets to the </a:t>
            </a:r>
            <a:r>
              <a:rPr lang="en-US" sz="1200" i="1" kern="1200" dirty="0" smtClean="0">
                <a:solidFill>
                  <a:schemeClr val="tx1"/>
                </a:solidFill>
                <a:effectLst/>
                <a:latin typeface="+mn-lt"/>
                <a:ea typeface="+mn-ea"/>
                <a:cs typeface="+mn-cs"/>
              </a:rPr>
              <a:t>why </a:t>
            </a:r>
            <a:r>
              <a:rPr lang="en-US" sz="1200" kern="1200" dirty="0" smtClean="0">
                <a:solidFill>
                  <a:schemeClr val="tx1"/>
                </a:solidFill>
                <a:effectLst/>
                <a:latin typeface="+mn-lt"/>
                <a:ea typeface="+mn-ea"/>
                <a:cs typeface="+mn-cs"/>
              </a:rPr>
              <a:t>of our decision making, we can probably all agree that it’s worthwhile to discuss the </a:t>
            </a:r>
            <a:r>
              <a:rPr lang="en-US" sz="1200" i="1" kern="1200" dirty="0" smtClean="0">
                <a:solidFill>
                  <a:schemeClr val="tx1"/>
                </a:solidFill>
                <a:effectLst/>
                <a:latin typeface="+mn-lt"/>
                <a:ea typeface="+mn-ea"/>
                <a:cs typeface="+mn-cs"/>
              </a:rPr>
              <a:t>philosophy</a:t>
            </a:r>
            <a:r>
              <a:rPr lang="en-US" sz="1200" kern="1200" dirty="0" smtClean="0">
                <a:solidFill>
                  <a:schemeClr val="tx1"/>
                </a:solidFill>
                <a:effectLst/>
                <a:latin typeface="+mn-lt"/>
                <a:ea typeface="+mn-ea"/>
                <a:cs typeface="+mn-cs"/>
              </a:rPr>
              <a:t> software development</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Trouble is, if you send a meeting invite to your colleagues, titled: “Philosophical Discussion of Software Delivery,” you’re not likely to get great attendance.  We have to recognize the nature of the change (which is philosophical and cultural) we’re trying to influence, while also adapting to the language spoken in our organizations.  So, how do we translate these abstract ideas into something concrete, actionable, deliverable, and generally buzzword-compatible?  Value Propositions.</a:t>
            </a:r>
          </a:p>
          <a:p>
            <a:r>
              <a:rPr lang="en-US" sz="1200" kern="1200" dirty="0" smtClean="0">
                <a:solidFill>
                  <a:schemeClr val="tx1"/>
                </a:solidFill>
                <a:effectLst/>
                <a:latin typeface="+mn-lt"/>
                <a:ea typeface="+mn-ea"/>
                <a:cs typeface="+mn-cs"/>
              </a:rPr>
              <a:t>	“Value proposition” is a bit </a:t>
            </a:r>
            <a:r>
              <a:rPr lang="en-US" sz="1200" kern="1200" dirty="0" err="1" smtClean="0">
                <a:solidFill>
                  <a:schemeClr val="tx1"/>
                </a:solidFill>
                <a:effectLst/>
                <a:latin typeface="+mn-lt"/>
                <a:ea typeface="+mn-ea"/>
                <a:cs typeface="+mn-cs"/>
              </a:rPr>
              <a:t>buzzwordy</a:t>
            </a:r>
            <a:r>
              <a:rPr lang="en-US" sz="1200" kern="1200" dirty="0" smtClean="0">
                <a:solidFill>
                  <a:schemeClr val="tx1"/>
                </a:solidFill>
                <a:effectLst/>
                <a:latin typeface="+mn-lt"/>
                <a:ea typeface="+mn-ea"/>
                <a:cs typeface="+mn-cs"/>
              </a:rPr>
              <a:t>, but it is useful because it’s a common term that everyone understands, and it’s a “WHY” term.  IF I’m going to spend time, money, and resources on something, I need to know WHY.  So, what are the value propositions of DevOps, and who amongst your stakeholders will be most interested in each? [NS]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11</a:t>
            </a:fld>
            <a:endParaRPr lang="en-US"/>
          </a:p>
        </p:txBody>
      </p:sp>
    </p:spTree>
    <p:extLst>
      <p:ext uri="{BB962C8B-B14F-4D97-AF65-F5344CB8AC3E}">
        <p14:creationId xmlns:p14="http://schemas.microsoft.com/office/powerpoint/2010/main" val="2292721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have the Ways, related to both the theoretical basis for them, and the value propositions they offer.  </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WHY </a:t>
            </a:r>
            <a:r>
              <a:rPr lang="en-US" sz="1200" kern="1200" dirty="0" smtClean="0">
                <a:solidFill>
                  <a:schemeClr val="tx1"/>
                </a:solidFill>
                <a:effectLst/>
                <a:latin typeface="+mn-lt"/>
                <a:ea typeface="+mn-ea"/>
                <a:cs typeface="+mn-cs"/>
              </a:rPr>
              <a:t>is “Flow” important in a business setting (as opposed to yoga class?)  The Theory of Constraints as stated in </a:t>
            </a:r>
            <a:r>
              <a:rPr lang="en-US" sz="1200" kern="1200" dirty="0" err="1" smtClean="0">
                <a:solidFill>
                  <a:schemeClr val="tx1"/>
                </a:solidFill>
                <a:effectLst/>
                <a:latin typeface="+mn-lt"/>
                <a:ea typeface="+mn-ea"/>
                <a:cs typeface="+mn-cs"/>
              </a:rPr>
              <a:t>Goldratt’s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The Goal</a:t>
            </a:r>
            <a:r>
              <a:rPr lang="en-US" sz="1200" kern="1200" dirty="0" smtClean="0">
                <a:solidFill>
                  <a:schemeClr val="tx1"/>
                </a:solidFill>
                <a:effectLst/>
                <a:latin typeface="+mn-lt"/>
                <a:ea typeface="+mn-ea"/>
                <a:cs typeface="+mn-cs"/>
              </a:rPr>
              <a:t>, tells us why.  Passing defects down the line cause </a:t>
            </a:r>
            <a:r>
              <a:rPr lang="en-US" sz="1200" i="1" kern="1200" dirty="0" smtClean="0">
                <a:solidFill>
                  <a:schemeClr val="tx1"/>
                </a:solidFill>
                <a:effectLst/>
                <a:latin typeface="+mn-lt"/>
                <a:ea typeface="+mn-ea"/>
                <a:cs typeface="+mn-cs"/>
              </a:rPr>
              <a:t>unplanned work,</a:t>
            </a:r>
            <a:r>
              <a:rPr lang="en-US" sz="1200" kern="1200" dirty="0" smtClean="0">
                <a:solidFill>
                  <a:schemeClr val="tx1"/>
                </a:solidFill>
                <a:effectLst/>
                <a:latin typeface="+mn-lt"/>
                <a:ea typeface="+mn-ea"/>
                <a:cs typeface="+mn-cs"/>
              </a:rPr>
              <a:t> which is wasteful and prevents effective demand management.  Low touch time and high wait time means the components of your system spend too much time idle, which leads to wasted time, lower productivity, and clogged backlogs (or “inventory” in Lean terms.)  These are the clear, “hard” value propositions.  </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WHY</a:t>
            </a:r>
            <a:r>
              <a:rPr lang="en-US" sz="1200" kern="1200" dirty="0" smtClean="0">
                <a:solidFill>
                  <a:schemeClr val="tx1"/>
                </a:solidFill>
                <a:effectLst/>
                <a:latin typeface="+mn-lt"/>
                <a:ea typeface="+mn-ea"/>
                <a:cs typeface="+mn-cs"/>
              </a:rPr>
              <a:t> is Feedback important?  Separate groups that don’t communicate cannot hope to improve a process they only see from inside their silo.  Feedback provides transparency between each step along the value stream, and ultimately back to the originators of IT requests, which is the business.  Successful businesses must constantly adapt to internal and outside change.  Feedback provides the business the telemetry it needs to know which way to turn.  The value proposition of Feedback is improved Change Management, not only within IT, but all the way back through the value stream to the </a:t>
            </a:r>
            <a:r>
              <a:rPr lang="en-US" sz="1200" i="1" kern="1200" dirty="0" smtClean="0">
                <a:solidFill>
                  <a:schemeClr val="tx1"/>
                </a:solidFill>
                <a:effectLst/>
                <a:latin typeface="+mn-lt"/>
                <a:ea typeface="+mn-ea"/>
                <a:cs typeface="+mn-cs"/>
              </a:rPr>
              <a:t>business processes </a:t>
            </a:r>
            <a:r>
              <a:rPr lang="en-US" sz="1200" kern="1200" dirty="0" smtClean="0">
                <a:solidFill>
                  <a:schemeClr val="tx1"/>
                </a:solidFill>
                <a:effectLst/>
                <a:latin typeface="+mn-lt"/>
                <a:ea typeface="+mn-ea"/>
                <a:cs typeface="+mn-cs"/>
              </a:rPr>
              <a:t>that IT supports.</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WHY</a:t>
            </a:r>
            <a:r>
              <a:rPr lang="en-US" sz="1200" kern="1200" dirty="0" smtClean="0">
                <a:solidFill>
                  <a:schemeClr val="tx1"/>
                </a:solidFill>
                <a:effectLst/>
                <a:latin typeface="+mn-lt"/>
                <a:ea typeface="+mn-ea"/>
                <a:cs typeface="+mn-cs"/>
              </a:rPr>
              <a:t> is Continuous Experimentation</a:t>
            </a:r>
            <a:r>
              <a:rPr lang="en-US" sz="1200" kern="1200" baseline="0" dirty="0" smtClean="0">
                <a:solidFill>
                  <a:schemeClr val="tx1"/>
                </a:solidFill>
                <a:effectLst/>
                <a:latin typeface="+mn-lt"/>
                <a:ea typeface="+mn-ea"/>
                <a:cs typeface="+mn-cs"/>
              </a:rPr>
              <a:t> and Learning (I’ll call it</a:t>
            </a:r>
            <a:r>
              <a:rPr lang="en-US" sz="1200" kern="1200" dirty="0" smtClean="0">
                <a:solidFill>
                  <a:schemeClr val="tx1"/>
                </a:solidFill>
                <a:effectLst/>
                <a:latin typeface="+mn-lt"/>
                <a:ea typeface="+mn-ea"/>
                <a:cs typeface="+mn-cs"/>
              </a:rPr>
              <a:t> CEL) important?  CEL reminds me of Stephen Covey’s “sharpening the saw,” applied to business.  It’s the green veggies, standing desks, and daily reflection that differentiates average from exceptional.  In practical terms: organizations typically compose IT solutions from third-party systems, integrated by development teams.  This is a smart way to build solutions, however, by definition these systems are commodities- anyone can buy a vendor product.  The differentiator comes from the </a:t>
            </a:r>
            <a:r>
              <a:rPr lang="en-US" sz="1200" i="1" kern="1200" dirty="0" smtClean="0">
                <a:solidFill>
                  <a:schemeClr val="tx1"/>
                </a:solidFill>
                <a:effectLst/>
                <a:latin typeface="+mn-lt"/>
                <a:ea typeface="+mn-ea"/>
                <a:cs typeface="+mn-cs"/>
              </a:rPr>
              <a:t>practice </a:t>
            </a:r>
            <a:r>
              <a:rPr lang="en-US" sz="1200" kern="1200" dirty="0" smtClean="0">
                <a:solidFill>
                  <a:schemeClr val="tx1"/>
                </a:solidFill>
                <a:effectLst/>
                <a:latin typeface="+mn-lt"/>
                <a:ea typeface="+mn-ea"/>
                <a:cs typeface="+mn-cs"/>
              </a:rPr>
              <a:t>you cultivate in supporting and developing those systems.</a:t>
            </a:r>
          </a:p>
          <a:p>
            <a:r>
              <a:rPr lang="en-US" sz="1200" kern="1200" dirty="0" smtClean="0">
                <a:solidFill>
                  <a:schemeClr val="tx1"/>
                </a:solidFill>
                <a:effectLst/>
                <a:latin typeface="+mn-lt"/>
                <a:ea typeface="+mn-ea"/>
                <a:cs typeface="+mn-cs"/>
              </a:rPr>
              <a:t>Given the freedom to conduct scientific experiments (which means failing sometimes!)  IT teams have the space to innovate within their own domains and discover new delivery methods that work better.  Process improvement, by itself, isn’t enough to adapt to change.  The processes themselves should be questioned regularly, to determine if they’re even relevant or necessary.  </a:t>
            </a:r>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12</a:t>
            </a:fld>
            <a:endParaRPr lang="en-US"/>
          </a:p>
        </p:txBody>
      </p:sp>
    </p:spTree>
    <p:extLst>
      <p:ext uri="{BB962C8B-B14F-4D97-AF65-F5344CB8AC3E}">
        <p14:creationId xmlns:p14="http://schemas.microsoft.com/office/powerpoint/2010/main" val="1750094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Albert Einstein said, “We can't solve problems by using the same kind of thinking we used when we created them.” </a:t>
            </a:r>
          </a:p>
          <a:p>
            <a:r>
              <a:rPr lang="en-US" sz="1200" kern="1200" dirty="0" smtClean="0">
                <a:solidFill>
                  <a:schemeClr val="tx1"/>
                </a:solidFill>
                <a:effectLst/>
                <a:latin typeface="+mn-lt"/>
                <a:ea typeface="+mn-ea"/>
                <a:cs typeface="+mn-cs"/>
              </a:rPr>
              <a:t>The benefit and value proposition of CEL is confidence and a proven track record.  When a customer, or regulator, comes asking if you can deliver, you’re not smiling with your fingers crossed behind your back.  You </a:t>
            </a:r>
            <a:r>
              <a:rPr lang="en-US" sz="1200" i="1" kern="1200" dirty="0" smtClean="0">
                <a:solidFill>
                  <a:schemeClr val="tx1"/>
                </a:solidFill>
                <a:effectLst/>
                <a:latin typeface="+mn-lt"/>
                <a:ea typeface="+mn-ea"/>
                <a:cs typeface="+mn-cs"/>
              </a:rPr>
              <a:t>know </a:t>
            </a:r>
            <a:r>
              <a:rPr lang="en-US" sz="1200" kern="1200" dirty="0" smtClean="0">
                <a:solidFill>
                  <a:schemeClr val="tx1"/>
                </a:solidFill>
                <a:effectLst/>
                <a:latin typeface="+mn-lt"/>
                <a:ea typeface="+mn-ea"/>
                <a:cs typeface="+mn-cs"/>
              </a:rPr>
              <a:t>the performance characteristics of your services.  Your battle-tested systems and processes have </a:t>
            </a:r>
            <a:r>
              <a:rPr lang="en-US" sz="1200" i="1" kern="1200" dirty="0" smtClean="0">
                <a:solidFill>
                  <a:schemeClr val="tx1"/>
                </a:solidFill>
                <a:effectLst/>
                <a:latin typeface="+mn-lt"/>
                <a:ea typeface="+mn-ea"/>
                <a:cs typeface="+mn-cs"/>
              </a:rPr>
              <a:t>been delivering,</a:t>
            </a:r>
            <a:r>
              <a:rPr lang="en-US" sz="1200" kern="1200" dirty="0" smtClean="0">
                <a:solidFill>
                  <a:schemeClr val="tx1"/>
                </a:solidFill>
                <a:effectLst/>
                <a:latin typeface="+mn-lt"/>
                <a:ea typeface="+mn-ea"/>
                <a:cs typeface="+mn-cs"/>
              </a:rPr>
              <a:t> under pressure, before they ever hit production.  At the highest level of, let’s say, “DevOps maturity,” that testing extends </a:t>
            </a:r>
            <a:r>
              <a:rPr lang="en-US" sz="1200" i="1" kern="1200" dirty="0" smtClean="0">
                <a:solidFill>
                  <a:schemeClr val="tx1"/>
                </a:solidFill>
                <a:effectLst/>
                <a:latin typeface="+mn-lt"/>
                <a:ea typeface="+mn-ea"/>
                <a:cs typeface="+mn-cs"/>
              </a:rPr>
              <a:t>into production.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Implementing DevOps does not </a:t>
            </a:r>
            <a:r>
              <a:rPr lang="en-US" sz="1200" i="1" kern="1200" dirty="0" smtClean="0">
                <a:solidFill>
                  <a:schemeClr val="tx1"/>
                </a:solidFill>
                <a:effectLst/>
                <a:latin typeface="+mn-lt"/>
                <a:ea typeface="+mn-ea"/>
                <a:cs typeface="+mn-cs"/>
              </a:rPr>
              <a:t>guarantee</a:t>
            </a:r>
            <a:r>
              <a:rPr lang="en-US" sz="1200" kern="1200" dirty="0" smtClean="0">
                <a:solidFill>
                  <a:schemeClr val="tx1"/>
                </a:solidFill>
                <a:effectLst/>
                <a:latin typeface="+mn-lt"/>
                <a:ea typeface="+mn-ea"/>
                <a:cs typeface="+mn-cs"/>
              </a:rPr>
              <a:t> any or all of these benefits.  Each company must decide how pick and prioritize the value propositions offered by DevOps, and customize their implementation and practice accordingly.</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13</a:t>
            </a:fld>
            <a:endParaRPr lang="en-US"/>
          </a:p>
        </p:txBody>
      </p:sp>
    </p:spTree>
    <p:extLst>
      <p:ext uri="{BB962C8B-B14F-4D97-AF65-F5344CB8AC3E}">
        <p14:creationId xmlns:p14="http://schemas.microsoft.com/office/powerpoint/2010/main" val="275026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we can talk about communication- who cares about what, and how to deliver a DevOps introduction that will start the Conversation between all stakeholders at your company.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idea here is to explain DevOps from a “what can DevOps do for me” perspective.  This is not a sales pitch, and the point is not necessarily to </a:t>
            </a:r>
            <a:r>
              <a:rPr lang="en-US" sz="1200" i="1" kern="1200" dirty="0" smtClean="0">
                <a:solidFill>
                  <a:schemeClr val="tx1"/>
                </a:solidFill>
                <a:effectLst/>
                <a:latin typeface="+mn-lt"/>
                <a:ea typeface="+mn-ea"/>
                <a:cs typeface="+mn-cs"/>
              </a:rPr>
              <a:t>convince </a:t>
            </a:r>
            <a:r>
              <a:rPr lang="en-US" sz="1200" kern="1200" dirty="0" smtClean="0">
                <a:solidFill>
                  <a:schemeClr val="tx1"/>
                </a:solidFill>
                <a:effectLst/>
                <a:latin typeface="+mn-lt"/>
                <a:ea typeface="+mn-ea"/>
                <a:cs typeface="+mn-cs"/>
              </a:rPr>
              <a:t>anyone of the virtues of DevOps itself.  The first step here is just to draw a line around the value propositions offered by DevOps.  </a:t>
            </a:r>
          </a:p>
          <a:p>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Executive Management</a:t>
            </a:r>
            <a:r>
              <a:rPr lang="en-US" sz="1200" kern="1200" dirty="0" smtClean="0">
                <a:solidFill>
                  <a:schemeClr val="tx1"/>
                </a:solidFill>
                <a:effectLst/>
                <a:latin typeface="+mn-lt"/>
                <a:ea typeface="+mn-ea"/>
                <a:cs typeface="+mn-cs"/>
              </a:rPr>
              <a:t> is first going to want to know, as it must, “how much?”  Cost-benefit is the way we evaluate the cost against the return.  DevOps is a long play, so the overall cost is almost impossible to measure up front.  Capital costs won’t be clear until the DevOps Conversation progresses to the solutions stage.  DevOps introductions should, then, focus on the cost of doing </a:t>
            </a:r>
            <a:r>
              <a:rPr lang="en-US" sz="1200" i="1" kern="1200" dirty="0" smtClean="0">
                <a:solidFill>
                  <a:schemeClr val="tx1"/>
                </a:solidFill>
                <a:effectLst/>
                <a:latin typeface="+mn-lt"/>
                <a:ea typeface="+mn-ea"/>
                <a:cs typeface="+mn-cs"/>
              </a:rPr>
              <a:t>nothing</a:t>
            </a:r>
            <a:r>
              <a:rPr lang="en-US" sz="1200" kern="1200" dirty="0" smtClean="0">
                <a:solidFill>
                  <a:schemeClr val="tx1"/>
                </a:solidFill>
                <a:effectLst/>
                <a:latin typeface="+mn-lt"/>
                <a:ea typeface="+mn-ea"/>
                <a:cs typeface="+mn-cs"/>
              </a:rPr>
              <a:t> versus the cost of change.  Step one: understand what DevOps can offer.  Step Two: decide whether your organization is ready to make that transformation.  If nothing else, having that conversation may raise alternatives to a full-blown DevOps implementation, or lead a long-term roadmap to DevOps.</a:t>
            </a:r>
          </a:p>
          <a:p>
            <a:r>
              <a:rPr lang="en-US" sz="1200" kern="1200" dirty="0" smtClean="0">
                <a:solidFill>
                  <a:schemeClr val="tx1"/>
                </a:solidFill>
                <a:effectLst/>
                <a:latin typeface="+mn-lt"/>
                <a:ea typeface="+mn-ea"/>
                <a:cs typeface="+mn-cs"/>
              </a:rPr>
              <a:t>	The “executive summary” should focus on the theoretical underpinnings of DevOps:  Its Lean heritage, the modeling of the IT organization as a value stream, and what that implies about how to structure overall operations within IT, and between Development and IT Operations.  You’ll want to discuss the Theory of Constraints, and how it applies to an organization in practical terms.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Innovation is another a good topic to discuss at the executive level.  The true source of innovation, at companies that don’t profit directly from writing software, is the </a:t>
            </a:r>
            <a:r>
              <a:rPr lang="en-US" sz="1200" i="1" kern="1200" dirty="0" smtClean="0">
                <a:solidFill>
                  <a:schemeClr val="tx1"/>
                </a:solidFill>
                <a:effectLst/>
                <a:latin typeface="+mn-lt"/>
                <a:ea typeface="+mn-ea"/>
                <a:cs typeface="+mn-cs"/>
              </a:rPr>
              <a:t>business, </a:t>
            </a:r>
            <a:r>
              <a:rPr lang="en-US" sz="1200" kern="1200" dirty="0" smtClean="0">
                <a:solidFill>
                  <a:schemeClr val="tx1"/>
                </a:solidFill>
                <a:effectLst/>
                <a:latin typeface="+mn-lt"/>
                <a:ea typeface="+mn-ea"/>
                <a:cs typeface="+mn-cs"/>
              </a:rPr>
              <a:t>not the IT department.  The business innovates in the delivery of products and services; the IT department innovates in delivering the software that supports the business.  When delivery velocity increases, and releases are small and frequent, there is less friction in the delivery cycle.  Less friction and higher throughput gives the business the freedom to experiment with new ideas at lower cost and risk.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 and Ops introduction should start with the fundamental idea that Dev and Ops should not work separately.  They are two parts of the same mission, so they should work together at </a:t>
            </a:r>
            <a:r>
              <a:rPr lang="en-US" sz="1200" i="1" kern="1200" dirty="0" smtClean="0">
                <a:solidFill>
                  <a:schemeClr val="tx1"/>
                </a:solidFill>
                <a:effectLst/>
                <a:latin typeface="+mn-lt"/>
                <a:ea typeface="+mn-ea"/>
                <a:cs typeface="+mn-cs"/>
              </a:rPr>
              <a:t>almost every stage </a:t>
            </a:r>
            <a:r>
              <a:rPr lang="en-US" sz="1200" kern="1200" dirty="0" smtClean="0">
                <a:solidFill>
                  <a:schemeClr val="tx1"/>
                </a:solidFill>
                <a:effectLst/>
                <a:latin typeface="+mn-lt"/>
                <a:ea typeface="+mn-ea"/>
                <a:cs typeface="+mn-cs"/>
              </a:rPr>
              <a:t>of development, release, and support. Developers and Ops teams will be most interested in the effect DevOps would have on their daily lives.  You’ll want talk about the practical effects of DevOps on tooling and lifecycle management.  You have one major advantage here: these problems aren’t new to these teams.  You probably won’t have to convince them that passing defects down the line, or making direct changes to production, are bad ideas.  They may struggle, however, with the idea that these problems can be resolved.</a:t>
            </a:r>
          </a:p>
          <a:p>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Project Management</a:t>
            </a:r>
            <a:r>
              <a:rPr lang="en-US" sz="1200" kern="1200" dirty="0" smtClean="0">
                <a:solidFill>
                  <a:schemeClr val="tx1"/>
                </a:solidFill>
                <a:effectLst/>
                <a:latin typeface="+mn-lt"/>
                <a:ea typeface="+mn-ea"/>
                <a:cs typeface="+mn-cs"/>
              </a:rPr>
              <a:t> also has a role to play.  Project Managers and Business Analysts are in a unique position to help with Continuous Improvement.  Project Management can facilitate discussions about the business and delivery processes as they execute.   It can then provide feedback between Dev and Ops teams, and back to management about opportunities for process improvement.  This feedback can then drive both </a:t>
            </a:r>
            <a:r>
              <a:rPr lang="en-US" sz="1200" i="1" kern="1200" dirty="0" smtClean="0">
                <a:solidFill>
                  <a:schemeClr val="tx1"/>
                </a:solidFill>
                <a:effectLst/>
                <a:latin typeface="+mn-lt"/>
                <a:ea typeface="+mn-ea"/>
                <a:cs typeface="+mn-cs"/>
              </a:rPr>
              <a:t>Business Change Management</a:t>
            </a:r>
            <a:r>
              <a:rPr lang="en-US" sz="1200" kern="1200" dirty="0" smtClean="0">
                <a:solidFill>
                  <a:schemeClr val="tx1"/>
                </a:solidFill>
                <a:effectLst/>
                <a:latin typeface="+mn-lt"/>
                <a:ea typeface="+mn-ea"/>
                <a:cs typeface="+mn-cs"/>
              </a:rPr>
              <a:t> at the business process level, and </a:t>
            </a:r>
            <a:r>
              <a:rPr lang="en-US" sz="1200" i="1" kern="1200" dirty="0" smtClean="0">
                <a:solidFill>
                  <a:schemeClr val="tx1"/>
                </a:solidFill>
                <a:effectLst/>
                <a:latin typeface="+mn-lt"/>
                <a:ea typeface="+mn-ea"/>
                <a:cs typeface="+mn-cs"/>
              </a:rPr>
              <a:t>IT Change Management </a:t>
            </a:r>
            <a:r>
              <a:rPr lang="en-US" sz="1200" kern="1200" dirty="0" smtClean="0">
                <a:solidFill>
                  <a:schemeClr val="tx1"/>
                </a:solidFill>
                <a:effectLst/>
                <a:latin typeface="+mn-lt"/>
                <a:ea typeface="+mn-ea"/>
                <a:cs typeface="+mn-cs"/>
              </a:rPr>
              <a:t>at the delivery and application levels.  The project management introduction to DevOps should focus on the Feedback and CEL aspects of the Second and Third Ways.</a:t>
            </a:r>
          </a:p>
          <a:p>
            <a:r>
              <a:rPr lang="en-US" sz="1200" kern="1200" dirty="0" smtClean="0">
                <a:solidFill>
                  <a:schemeClr val="tx1"/>
                </a:solidFill>
                <a:effectLst/>
                <a:latin typeface="+mn-lt"/>
                <a:ea typeface="+mn-ea"/>
                <a:cs typeface="+mn-cs"/>
              </a:rPr>
              <a:t>	There are a few common threads to weave into all introductions.  DevOps is designed to </a:t>
            </a:r>
            <a:r>
              <a:rPr lang="en-US" sz="1200" i="1" kern="1200" dirty="0" smtClean="0">
                <a:solidFill>
                  <a:schemeClr val="tx1"/>
                </a:solidFill>
                <a:effectLst/>
                <a:latin typeface="+mn-lt"/>
                <a:ea typeface="+mn-ea"/>
                <a:cs typeface="+mn-cs"/>
              </a:rPr>
              <a:t>solve problems.  </a:t>
            </a:r>
            <a:r>
              <a:rPr lang="en-US" sz="1200" kern="1200" dirty="0" smtClean="0">
                <a:solidFill>
                  <a:schemeClr val="tx1"/>
                </a:solidFill>
                <a:effectLst/>
                <a:latin typeface="+mn-lt"/>
                <a:ea typeface="+mn-ea"/>
                <a:cs typeface="+mn-cs"/>
              </a:rPr>
              <a:t>It is a set of values that, when applied to those problems, </a:t>
            </a:r>
            <a:r>
              <a:rPr lang="en-US" sz="1200" i="1" kern="1200" dirty="0" smtClean="0">
                <a:solidFill>
                  <a:schemeClr val="tx1"/>
                </a:solidFill>
                <a:effectLst/>
                <a:latin typeface="+mn-lt"/>
                <a:ea typeface="+mn-ea"/>
                <a:cs typeface="+mn-cs"/>
              </a:rPr>
              <a:t>suggest </a:t>
            </a:r>
            <a:r>
              <a:rPr lang="en-US" sz="1200" kern="1200" dirty="0" smtClean="0">
                <a:solidFill>
                  <a:schemeClr val="tx1"/>
                </a:solidFill>
                <a:effectLst/>
                <a:latin typeface="+mn-lt"/>
                <a:ea typeface="+mn-ea"/>
                <a:cs typeface="+mn-cs"/>
              </a:rPr>
              <a:t>a set of solutions.  It does not prescribe any particular solution for any one of those goals.  For example: IF we can agree that passing defects down the line is bad, that’s our touchstone. As a company, </a:t>
            </a:r>
            <a:r>
              <a:rPr lang="en-US" sz="1200" i="1" kern="1200" dirty="0" smtClean="0">
                <a:solidFill>
                  <a:schemeClr val="tx1"/>
                </a:solidFill>
                <a:effectLst/>
                <a:latin typeface="+mn-lt"/>
                <a:ea typeface="+mn-ea"/>
                <a:cs typeface="+mn-cs"/>
              </a:rPr>
              <a:t>how we prevent </a:t>
            </a:r>
            <a:r>
              <a:rPr lang="en-US" sz="1200" kern="1200" dirty="0" smtClean="0">
                <a:solidFill>
                  <a:schemeClr val="tx1"/>
                </a:solidFill>
                <a:effectLst/>
                <a:latin typeface="+mn-lt"/>
                <a:ea typeface="+mn-ea"/>
                <a:cs typeface="+mn-cs"/>
              </a:rPr>
              <a:t>that from happening is </a:t>
            </a:r>
            <a:r>
              <a:rPr lang="en-US" sz="1200" i="1" kern="1200" dirty="0" smtClean="0">
                <a:solidFill>
                  <a:schemeClr val="tx1"/>
                </a:solidFill>
                <a:effectLst/>
                <a:latin typeface="+mn-lt"/>
                <a:ea typeface="+mn-ea"/>
                <a:cs typeface="+mn-cs"/>
              </a:rPr>
              <a:t>entirely up to us.</a:t>
            </a:r>
            <a:r>
              <a:rPr lang="en-US" sz="1200" kern="1200" dirty="0" smtClean="0">
                <a:solidFill>
                  <a:schemeClr val="tx1"/>
                </a:solidFill>
                <a:effectLst/>
                <a:latin typeface="+mn-lt"/>
                <a:ea typeface="+mn-ea"/>
                <a:cs typeface="+mn-cs"/>
              </a:rPr>
              <a:t>  This perspective will help prevent debates over “pure DevOps.”  There is no “pure DevOps.”  There are the values we hold, and the solutions we find to adhere to them, and each company can and should determine those solutions for themselves.  That process doesn’t have to happen in a vacuum, however- which is why we’re all here today!  We have a lot to learn from each other about the solutions we discover.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14</a:t>
            </a:fld>
            <a:endParaRPr lang="en-US"/>
          </a:p>
        </p:txBody>
      </p:sp>
    </p:spTree>
    <p:extLst>
      <p:ext uri="{BB962C8B-B14F-4D97-AF65-F5344CB8AC3E}">
        <p14:creationId xmlns:p14="http://schemas.microsoft.com/office/powerpoint/2010/main" val="681178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can start what I call,</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DevOps Conversation.  This is an extension of the global, online, interactive DevOps conversation into your company.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[NS]Before starting the broader conversation, do your targeted DevOps introductions by role.  A good way to manage those introductions at large companies is to break out a “working group” across those roles.</a:t>
            </a:r>
          </a:p>
          <a:p>
            <a:r>
              <a:rPr lang="en-US" sz="1200" kern="1200" dirty="0" smtClean="0">
                <a:solidFill>
                  <a:schemeClr val="tx1"/>
                </a:solidFill>
                <a:effectLst/>
                <a:latin typeface="+mn-lt"/>
                <a:ea typeface="+mn-ea"/>
                <a:cs typeface="+mn-cs"/>
              </a:rPr>
              <a:t>	The working group should be a representative cross-section of executive leadership, management, IT Ops, Development, and Project Management, like an organizational “core sample.”  You’ll want experienced people from each group who are well respected within their areas.  They will need to be able contribute to the discussion from their perspectives, and listen to the other’s perspectives as well.  </a:t>
            </a:r>
          </a:p>
          <a:p>
            <a:r>
              <a:rPr lang="en-US" sz="1200" kern="1200" dirty="0" smtClean="0">
                <a:solidFill>
                  <a:schemeClr val="tx1"/>
                </a:solidFill>
                <a:effectLst/>
                <a:latin typeface="+mn-lt"/>
                <a:ea typeface="+mn-ea"/>
                <a:cs typeface="+mn-cs"/>
              </a:rPr>
              <a:t>Introduce the concepts separately, then bring the working group together to discuss the “big picture” of what DevOps would mean to your company.  If possible, use an open forum format to get input from each perspective, with a general agenda to move the discussion forward.  The mission of the working group is to develop a consensus on DevOps strategy, and answer key questions: </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Do we agree on a version of DevOps that works for us?</a:t>
            </a:r>
          </a:p>
          <a:p>
            <a:pPr lvl="0"/>
            <a:r>
              <a:rPr lang="en-US" sz="1200" kern="1200" dirty="0" smtClean="0">
                <a:solidFill>
                  <a:schemeClr val="tx1"/>
                </a:solidFill>
                <a:effectLst/>
                <a:latin typeface="+mn-lt"/>
                <a:ea typeface="+mn-ea"/>
                <a:cs typeface="+mn-cs"/>
              </a:rPr>
              <a:t>Are we ready for DevOps?  If not, what will it take to get there?</a:t>
            </a:r>
          </a:p>
          <a:p>
            <a:pPr lvl="0"/>
            <a:r>
              <a:rPr lang="en-US" sz="1200" kern="1200" dirty="0" smtClean="0">
                <a:solidFill>
                  <a:schemeClr val="tx1"/>
                </a:solidFill>
                <a:effectLst/>
                <a:latin typeface="+mn-lt"/>
                <a:ea typeface="+mn-ea"/>
                <a:cs typeface="+mn-cs"/>
              </a:rPr>
              <a:t>Where should we start with our DevOps Transformation?</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working group should ideally produce a “document of understanding” detailing these conclusions.  This document can form the foundation of an implementation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DevOps should be discussed as a framework of goals and means.  As the saying goes: a little bit of knowledge can be a dangerous thing.  As your coworkers begin to absorb information about DevOps, they will begin to form impressions about it.  There are plenty of myths and misunderstandings about DevOps to be found in those online resources.  This can lead to Distractors- fodder for arguments about the </a:t>
            </a:r>
            <a:r>
              <a:rPr lang="en-US" sz="1200" i="1" kern="1200" dirty="0" smtClean="0">
                <a:solidFill>
                  <a:schemeClr val="tx1"/>
                </a:solidFill>
                <a:effectLst/>
                <a:latin typeface="+mn-lt"/>
                <a:ea typeface="+mn-ea"/>
                <a:cs typeface="+mn-cs"/>
              </a:rPr>
              <a:t>how</a:t>
            </a:r>
            <a:r>
              <a:rPr lang="en-US" sz="1200" kern="1200" dirty="0" smtClean="0">
                <a:solidFill>
                  <a:schemeClr val="tx1"/>
                </a:solidFill>
                <a:effectLst/>
                <a:latin typeface="+mn-lt"/>
                <a:ea typeface="+mn-ea"/>
                <a:cs typeface="+mn-cs"/>
              </a:rPr>
              <a:t> that distract from the fundamental values.  Here are a few of the most common.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15</a:t>
            </a:fld>
            <a:endParaRPr lang="en-US"/>
          </a:p>
        </p:txBody>
      </p:sp>
    </p:spTree>
    <p:extLst>
      <p:ext uri="{BB962C8B-B14F-4D97-AF65-F5344CB8AC3E}">
        <p14:creationId xmlns:p14="http://schemas.microsoft.com/office/powerpoint/2010/main" val="2253919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[NS] “We already use ITIL, or Agile, etc.”: DevOps does not conflict with any of these existing methods.  In fact there is great guidance available on how to combine DevOps with all kinds of methods and practices, such as ITIL, Agile, CMMI, Six Sigma and many others.  The flexibility of DevOps offers countless ways to adapt its general principles to these more prescriptive practices.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[NS] “We don’t have the time/money/resources to cross train!”  </a:t>
            </a:r>
          </a:p>
          <a:p>
            <a:r>
              <a:rPr lang="en-US" sz="1200" kern="1200" dirty="0" smtClean="0">
                <a:solidFill>
                  <a:schemeClr val="tx1"/>
                </a:solidFill>
                <a:effectLst/>
                <a:latin typeface="+mn-lt"/>
                <a:ea typeface="+mn-ea"/>
                <a:cs typeface="+mn-cs"/>
              </a:rPr>
              <a:t>If that’s true, then don’t!  </a:t>
            </a:r>
            <a:r>
              <a:rPr lang="en-US" sz="1200" i="1" kern="1200" dirty="0" smtClean="0">
                <a:solidFill>
                  <a:schemeClr val="tx1"/>
                </a:solidFill>
                <a:effectLst/>
                <a:latin typeface="+mn-lt"/>
                <a:ea typeface="+mn-ea"/>
                <a:cs typeface="+mn-cs"/>
              </a:rPr>
              <a:t>DevOps isn’t about doing different work, it’s about working differently. </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Much of the discussion about DevOps focuses on cross-training between Dev and Ops.  There is certainly good evidence that cross-training has value, and that it encourages collaboration, but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you achieve that collaboration is up to you.  “Cross-training” doesn’t mean a six or seven-figure program budget to teach your Ops people Java.  It can be job shadowing.  It can (and should) be cross-team meetings.  The Dev and Ops collaboration that is essential to DevOps must be done, but it can take many forms.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[NS] “We can’t staff people around our Brent!”  </a:t>
            </a:r>
            <a:r>
              <a:rPr lang="en-US" sz="1200" i="1" kern="1200" dirty="0" smtClean="0">
                <a:solidFill>
                  <a:schemeClr val="tx1"/>
                </a:solidFill>
                <a:effectLst/>
                <a:latin typeface="+mn-lt"/>
                <a:ea typeface="+mn-ea"/>
                <a:cs typeface="+mn-cs"/>
              </a:rPr>
              <a:t>The Phoenix Project </a:t>
            </a:r>
            <a:r>
              <a:rPr lang="en-US" sz="1200" kern="1200" dirty="0" smtClean="0">
                <a:solidFill>
                  <a:schemeClr val="tx1"/>
                </a:solidFill>
                <a:effectLst/>
                <a:latin typeface="+mn-lt"/>
                <a:ea typeface="+mn-ea"/>
                <a:cs typeface="+mn-cs"/>
              </a:rPr>
              <a:t>uses a character named Brent to illustrate the “hero culture” suffered by many companies.  Brent is the one guy who really understands how all the systems work, patched together with late hours and spaghetti code.  In the book, the solution to that problem is to create a team around Brent, freeing him to do the most important work.  This is the “constraint protection” from the Theory of Constraints.</a:t>
            </a:r>
          </a:p>
          <a:p>
            <a:r>
              <a:rPr lang="en-US" sz="1200" kern="1200" dirty="0" smtClean="0">
                <a:solidFill>
                  <a:schemeClr val="tx1"/>
                </a:solidFill>
                <a:effectLst/>
                <a:latin typeface="+mn-lt"/>
                <a:ea typeface="+mn-ea"/>
                <a:cs typeface="+mn-cs"/>
              </a:rPr>
              <a:t>	Staffing a team around Brent is </a:t>
            </a:r>
            <a:r>
              <a:rPr lang="en-US" sz="1200" i="1" kern="1200" dirty="0" smtClean="0">
                <a:solidFill>
                  <a:schemeClr val="tx1"/>
                </a:solidFill>
                <a:effectLst/>
                <a:latin typeface="+mn-lt"/>
                <a:ea typeface="+mn-ea"/>
                <a:cs typeface="+mn-cs"/>
              </a:rPr>
              <a:t>one </a:t>
            </a:r>
            <a:r>
              <a:rPr lang="en-US" sz="1200" kern="1200" dirty="0" smtClean="0">
                <a:solidFill>
                  <a:schemeClr val="tx1"/>
                </a:solidFill>
                <a:effectLst/>
                <a:latin typeface="+mn-lt"/>
                <a:ea typeface="+mn-ea"/>
                <a:cs typeface="+mn-cs"/>
              </a:rPr>
              <a:t>solution among many.  Resource constraints can result from budget pressure, hiring limitations, or any number of other problems.  The constraints </a:t>
            </a:r>
            <a:r>
              <a:rPr lang="en-US" sz="1200" i="1" kern="1200" dirty="0" smtClean="0">
                <a:solidFill>
                  <a:schemeClr val="tx1"/>
                </a:solidFill>
                <a:effectLst/>
                <a:latin typeface="+mn-lt"/>
                <a:ea typeface="+mn-ea"/>
                <a:cs typeface="+mn-cs"/>
              </a:rPr>
              <a:t>must </a:t>
            </a:r>
            <a:r>
              <a:rPr lang="en-US" sz="1200" kern="1200" dirty="0" smtClean="0">
                <a:solidFill>
                  <a:schemeClr val="tx1"/>
                </a:solidFill>
                <a:effectLst/>
                <a:latin typeface="+mn-lt"/>
                <a:ea typeface="+mn-ea"/>
                <a:cs typeface="+mn-cs"/>
              </a:rPr>
              <a:t>be protected; if your most critical resources are too busy fighting fires to do real work, the real work doesn’t get done.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you protect those constraints is your special sauce.  This is where the creativity of your team comes to bear on finding a solution that works uniquely for your organization.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[NS] “We can’t/don’t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/don’t need to do ten deploys a day!”  This is easily the most important Distractor.  The idea of doing ten </a:t>
            </a:r>
            <a:r>
              <a:rPr lang="en-US" sz="1200" i="1" kern="1200" dirty="0" smtClean="0">
                <a:solidFill>
                  <a:schemeClr val="tx1"/>
                </a:solidFill>
                <a:effectLst/>
                <a:latin typeface="+mn-lt"/>
                <a:ea typeface="+mn-ea"/>
                <a:cs typeface="+mn-cs"/>
              </a:rPr>
              <a:t>production </a:t>
            </a:r>
            <a:r>
              <a:rPr lang="en-US" sz="1200" kern="1200" dirty="0" smtClean="0">
                <a:solidFill>
                  <a:schemeClr val="tx1"/>
                </a:solidFill>
                <a:effectLst/>
                <a:latin typeface="+mn-lt"/>
                <a:ea typeface="+mn-ea"/>
                <a:cs typeface="+mn-cs"/>
              </a:rPr>
              <a:t>deploys a day is enough to raise hives on any horse, to say nothing of the elephants.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Here’s a perspective: every one of us has one of these: [raise phone] a cellphone.  I remember the first time I saw a camera built into one of these.  My first reaction was, “what in the world?  How is that useful?”  Instagram and Pinterest and Snapchat and Facebook and citizen journalism all show us </a:t>
            </a:r>
            <a:r>
              <a:rPr lang="en-US" sz="1200" i="1" kern="1200" dirty="0" smtClean="0">
                <a:solidFill>
                  <a:schemeClr val="tx1"/>
                </a:solidFill>
                <a:effectLst/>
                <a:latin typeface="+mn-lt"/>
                <a:ea typeface="+mn-ea"/>
                <a:cs typeface="+mn-cs"/>
              </a:rPr>
              <a:t>why </a:t>
            </a:r>
            <a:r>
              <a:rPr lang="en-US" sz="1200" kern="1200" dirty="0" smtClean="0">
                <a:solidFill>
                  <a:schemeClr val="tx1"/>
                </a:solidFill>
                <a:effectLst/>
                <a:latin typeface="+mn-lt"/>
                <a:ea typeface="+mn-ea"/>
                <a:cs typeface="+mn-cs"/>
              </a:rPr>
              <a:t>a camera on a phone makes all the sense in the world.  It doesn’t take long to get it once you lay your hands on it.   I think Deployment velocity works the same way.  Until you have it, it’s hard to understand why it’s of any value.  Once you do have it, you won’t know how you lived without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should we roll out DevOps on faith and hope for the best?  No!  Once again, let’s </a:t>
            </a:r>
            <a:r>
              <a:rPr lang="en-US" sz="1200" i="1" kern="1200" dirty="0" smtClean="0">
                <a:solidFill>
                  <a:schemeClr val="tx1"/>
                </a:solidFill>
                <a:effectLst/>
                <a:latin typeface="+mn-lt"/>
                <a:ea typeface="+mn-ea"/>
                <a:cs typeface="+mn-cs"/>
              </a:rPr>
              <a:t>interpret and adapt.  </a:t>
            </a:r>
            <a:r>
              <a:rPr lang="en-US" sz="1200" kern="1200" dirty="0" smtClean="0">
                <a:solidFill>
                  <a:schemeClr val="tx1"/>
                </a:solidFill>
                <a:effectLst/>
                <a:latin typeface="+mn-lt"/>
                <a:ea typeface="+mn-ea"/>
                <a:cs typeface="+mn-cs"/>
              </a:rPr>
              <a:t>How about this: does “deployment”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to mean “production deployment?”  are your QA and UAT infrastructures matched to your production environments? (I’m betting they are.)  Why then does “deployment” have to be to production?  If you can accelerate your deployment velocity to UAT, where your business customers can evaluate new features on demand, that has value too.  “</a:t>
            </a:r>
            <a:r>
              <a:rPr lang="en-US" sz="1200" i="1" kern="1200" dirty="0" smtClean="0">
                <a:solidFill>
                  <a:schemeClr val="tx1"/>
                </a:solidFill>
                <a:effectLst/>
                <a:latin typeface="+mn-lt"/>
                <a:ea typeface="+mn-ea"/>
                <a:cs typeface="+mn-cs"/>
              </a:rPr>
              <a:t>Slow down, you’re delivering software too fast, we can’t keep up!” –</a:t>
            </a:r>
            <a:r>
              <a:rPr lang="en-US" sz="1200" kern="1200" dirty="0" smtClean="0">
                <a:solidFill>
                  <a:schemeClr val="tx1"/>
                </a:solidFill>
                <a:effectLst/>
                <a:latin typeface="+mn-lt"/>
                <a:ea typeface="+mn-ea"/>
                <a:cs typeface="+mn-cs"/>
              </a:rPr>
              <a:t>said </a:t>
            </a:r>
            <a:r>
              <a:rPr lang="en-US" sz="1200" i="1" kern="1200" dirty="0" smtClean="0">
                <a:solidFill>
                  <a:schemeClr val="tx1"/>
                </a:solidFill>
                <a:effectLst/>
                <a:latin typeface="+mn-lt"/>
                <a:ea typeface="+mn-ea"/>
                <a:cs typeface="+mn-cs"/>
              </a:rPr>
              <a:t>no business stakeholder ever. </a:t>
            </a:r>
            <a:r>
              <a:rPr lang="en-US" sz="1200" kern="1200" dirty="0" smtClean="0">
                <a:solidFill>
                  <a:schemeClr val="tx1"/>
                </a:solidFill>
                <a:effectLst/>
                <a:latin typeface="+mn-lt"/>
                <a:ea typeface="+mn-ea"/>
                <a:cs typeface="+mn-cs"/>
              </a:rPr>
              <a:t>I’m confident that your business will be </a:t>
            </a:r>
            <a:r>
              <a:rPr lang="en-US" sz="1200" i="1" kern="1200" dirty="0" smtClean="0">
                <a:solidFill>
                  <a:schemeClr val="tx1"/>
                </a:solidFill>
                <a:effectLst/>
                <a:latin typeface="+mn-lt"/>
                <a:ea typeface="+mn-ea"/>
                <a:cs typeface="+mn-cs"/>
              </a:rPr>
              <a:t>thrilled </a:t>
            </a:r>
            <a:r>
              <a:rPr lang="en-US" sz="1200" kern="1200" dirty="0" smtClean="0">
                <a:solidFill>
                  <a:schemeClr val="tx1"/>
                </a:solidFill>
                <a:effectLst/>
                <a:latin typeface="+mn-lt"/>
                <a:ea typeface="+mn-ea"/>
                <a:cs typeface="+mn-cs"/>
              </a:rPr>
              <a:t>with a backlog of new features piling up for review.  In fact, I’d argue that if the </a:t>
            </a:r>
            <a:r>
              <a:rPr lang="en-US" sz="1200" i="1" kern="1200" dirty="0" smtClean="0">
                <a:solidFill>
                  <a:schemeClr val="tx1"/>
                </a:solidFill>
                <a:effectLst/>
                <a:latin typeface="+mn-lt"/>
                <a:ea typeface="+mn-ea"/>
                <a:cs typeface="+mn-cs"/>
              </a:rPr>
              <a:t>business </a:t>
            </a:r>
            <a:r>
              <a:rPr lang="en-US" sz="1200" kern="1200" dirty="0" smtClean="0">
                <a:solidFill>
                  <a:schemeClr val="tx1"/>
                </a:solidFill>
                <a:effectLst/>
                <a:latin typeface="+mn-lt"/>
                <a:ea typeface="+mn-ea"/>
                <a:cs typeface="+mn-cs"/>
              </a:rPr>
              <a:t>is your new bottleneck, you’ve won!  If inventory is piling up ahead of UAT because you’re delivering new, tested features so fast, that’s a DevOps success story! </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 effective release management, you can ramp up velocity to pre-production environments, then spool new features out into production as quickly as your quality and/or regulatory gates will allow.  Your business is now free to dream bigger and take bigger risks with new ideas, at lower cost.  This is just one way to adapt the idea of velocity to make it relevant to larger organizations.</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16</a:t>
            </a:fld>
            <a:endParaRPr lang="en-US"/>
          </a:p>
        </p:txBody>
      </p:sp>
    </p:spTree>
    <p:extLst>
      <p:ext uri="{BB962C8B-B14F-4D97-AF65-F5344CB8AC3E}">
        <p14:creationId xmlns:p14="http://schemas.microsoft.com/office/powerpoint/2010/main" val="89954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outputs of the Conversation will set the stage for the implementation strategy.  First: what are we trying to achieve?  Which are most important to us, and how do we prioritize them?  Gaining consensus on what you want from DevOps is a critical first step.  The next step is assigning stakeholder participation.  There should be a clear understanding of how each role across management, </a:t>
            </a:r>
            <a:r>
              <a:rPr lang="en-US" sz="1200" kern="1200" dirty="0" err="1" smtClean="0">
                <a:solidFill>
                  <a:schemeClr val="tx1"/>
                </a:solidFill>
                <a:effectLst/>
                <a:latin typeface="+mn-lt"/>
                <a:ea typeface="+mn-ea"/>
                <a:cs typeface="+mn-cs"/>
              </a:rPr>
              <a:t>dev</a:t>
            </a:r>
            <a:r>
              <a:rPr lang="en-US" sz="1200" kern="1200" dirty="0" smtClean="0">
                <a:solidFill>
                  <a:schemeClr val="tx1"/>
                </a:solidFill>
                <a:effectLst/>
                <a:latin typeface="+mn-lt"/>
                <a:ea typeface="+mn-ea"/>
                <a:cs typeface="+mn-cs"/>
              </a:rPr>
              <a:t>/ops, and project management (among others defined by you) participate in a transformation.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months after the initial transformation, you’re all going to want to know- what happened?  Did we achieve the goals we set out to achieve?  How well did we do?  This demonstrates the critical need for alignment between DevOps, the goals you select as an organization, and the KPIs you use to measure success.  A clear introduction to DevOps will lead to the selection of reasonable goals, which can then lead to effective KPIs.</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17</a:t>
            </a:fld>
            <a:endParaRPr lang="en-US"/>
          </a:p>
        </p:txBody>
      </p:sp>
    </p:spTree>
    <p:extLst>
      <p:ext uri="{BB962C8B-B14F-4D97-AF65-F5344CB8AC3E}">
        <p14:creationId xmlns:p14="http://schemas.microsoft.com/office/powerpoint/2010/main" val="1612667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far I’ve talked about what DevOps is, what it isn’t, and how I’ve been listening in on the conversation for a while.  Today I’ve had a great opportunity to join the conversation and add my voice.  My DevOps journey is just getting started, and my next step is to help craft an implementation strategy.  After some work and discussion in that direction, I have a few thoughts on my way forward that I think can be applied generally.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I’ve said, cultural change is a long play.  When thinking about DevOps, ask yourself these questions:</a:t>
            </a:r>
          </a:p>
          <a:p>
            <a:r>
              <a:rPr lang="en-US" sz="1200" kern="1200" dirty="0" smtClean="0">
                <a:solidFill>
                  <a:schemeClr val="tx1"/>
                </a:solidFill>
                <a:effectLst/>
                <a:latin typeface="+mn-lt"/>
                <a:ea typeface="+mn-ea"/>
                <a:cs typeface="+mn-cs"/>
              </a:rPr>
              <a:t>Where are we as a company?  Are we ready for a shift towards a collaborative, integrated environment within and outside IT?  Is there an appetite at all levels, across all roles, for this kind of change?  Are we already doing some things in a DevOps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not looking for a go/no go “green or red” answer here.  DevOps Transformation will be an evolutionary change at even the most progressive, visionary organizations.  My advice is not to get caught up in an “all or nothing” mindset.  Starting the conversation, regardless of where it leads, has value.  DevOps Transformation isn’t a project, it’s a roadmap.  If you hear, “that will take years to roll out!”  I’d say, “yep!  I think we’re on the same page!”  </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18</a:t>
            </a:fld>
            <a:endParaRPr lang="en-US"/>
          </a:p>
        </p:txBody>
      </p:sp>
    </p:spTree>
    <p:extLst>
      <p:ext uri="{BB962C8B-B14F-4D97-AF65-F5344CB8AC3E}">
        <p14:creationId xmlns:p14="http://schemas.microsoft.com/office/powerpoint/2010/main" val="4147570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Gene and company asked us to include a slide on topics with which we’re struggling- aspects of DevOps where we don’t quite know how to proceed.  After reflecting on this for some time, I think one of my greatest challenges will be: How much is </a:t>
            </a:r>
            <a:r>
              <a:rPr lang="en-US" sz="1200" i="1" kern="1200" dirty="0" smtClean="0">
                <a:solidFill>
                  <a:schemeClr val="tx1"/>
                </a:solidFill>
                <a:effectLst/>
                <a:latin typeface="+mn-lt"/>
                <a:ea typeface="+mn-ea"/>
                <a:cs typeface="+mn-cs"/>
              </a:rPr>
              <a:t>enough </a:t>
            </a:r>
            <a:r>
              <a:rPr lang="en-US" sz="1200" kern="1200" dirty="0" smtClean="0">
                <a:solidFill>
                  <a:schemeClr val="tx1"/>
                </a:solidFill>
                <a:effectLst/>
                <a:latin typeface="+mn-lt"/>
                <a:ea typeface="+mn-ea"/>
                <a:cs typeface="+mn-cs"/>
              </a:rPr>
              <a:t>to call it DevOps?  Again, until somebody convenes the Galactic DevOps Consortium, we’re left to figure out what DevOps means for ourselves, as individuals and organizations.  At this point, I’m not sure how much, or what combination, of elements will make us a “DevOps shop.”</a:t>
            </a:r>
          </a:p>
          <a:p>
            <a:endParaRPr lang="en-US" dirty="0" smtClean="0"/>
          </a:p>
          <a:p>
            <a:r>
              <a:rPr lang="en-US" dirty="0" smtClean="0"/>
              <a:t>In</a:t>
            </a:r>
            <a:r>
              <a:rPr lang="en-US" baseline="0" dirty="0" smtClean="0"/>
              <a:t> closing- </a:t>
            </a:r>
            <a:r>
              <a:rPr lang="en-US" sz="1200" kern="1200" dirty="0" smtClean="0">
                <a:solidFill>
                  <a:schemeClr val="tx1"/>
                </a:solidFill>
                <a:effectLst/>
                <a:latin typeface="+mn-lt"/>
                <a:ea typeface="+mn-ea"/>
                <a:cs typeface="+mn-cs"/>
              </a:rPr>
              <a:t>If and when you do start to move in the DevOps direction, keep in mind that DevOps isn’t a team.  Don’t split off a “DevOps Strike Team” and set them to work- encourage and empower the representatives from your working group to take the DevOps concepts back to their teams.  The deeper the conversation goes within your company, the better I think your results will be. </a:t>
            </a:r>
          </a:p>
          <a:p>
            <a:r>
              <a:rPr lang="en-US" sz="1200" kern="1200" dirty="0" smtClean="0">
                <a:solidFill>
                  <a:schemeClr val="tx1"/>
                </a:solidFill>
                <a:effectLst/>
                <a:latin typeface="+mn-lt"/>
                <a:ea typeface="+mn-ea"/>
                <a:cs typeface="+mn-cs"/>
              </a:rPr>
              <a:t>Finally, be ready to listen a lot to the conversation as it continues- most importantly, listen carefully to the one that you start at your company.   I’ve already learned so much about my own company in a short time.  These are the most important lessons you’ll learn as you follow your DevOps journey.  I look forward to hearing your voices in the global DevOps Conversation.</a:t>
            </a:r>
          </a:p>
          <a:p>
            <a:r>
              <a:rPr lang="en-US" sz="1200" kern="1200" dirty="0" smtClean="0">
                <a:solidFill>
                  <a:schemeClr val="tx1"/>
                </a:solidFill>
                <a:effectLst/>
                <a:latin typeface="+mn-lt"/>
                <a:ea typeface="+mn-ea"/>
                <a:cs typeface="+mn-cs"/>
              </a:rPr>
              <a:t>Thank you!</a:t>
            </a:r>
          </a:p>
          <a:p>
            <a:endParaRPr lang="en-US" dirty="0" smtClean="0"/>
          </a:p>
        </p:txBody>
      </p:sp>
      <p:sp>
        <p:nvSpPr>
          <p:cNvPr id="4" name="Slide Number Placeholder 3"/>
          <p:cNvSpPr>
            <a:spLocks noGrp="1"/>
          </p:cNvSpPr>
          <p:nvPr>
            <p:ph type="sldNum" sz="quarter" idx="10"/>
          </p:nvPr>
        </p:nvSpPr>
        <p:spPr/>
        <p:txBody>
          <a:bodyPr/>
          <a:lstStyle/>
          <a:p>
            <a:fld id="{A8E17F41-6056-433D-9628-A9B873F980E3}" type="slidenum">
              <a:rPr lang="en-US" smtClean="0"/>
              <a:t>19</a:t>
            </a:fld>
            <a:endParaRPr lang="en-US"/>
          </a:p>
        </p:txBody>
      </p:sp>
    </p:spTree>
    <p:extLst>
      <p:ext uri="{BB962C8B-B14F-4D97-AF65-F5344CB8AC3E}">
        <p14:creationId xmlns:p14="http://schemas.microsoft.com/office/powerpoint/2010/main" val="117558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[NS] PNC has roots in the Pittsburgh area tracing back to the mid-nineteenth century, and is now the sixth-largest bank in the US.  We have 2700 branches in 19 states and offer a wide range of financial services, including Retail, Mortgage, Corporate &amp; Institutional Banking, and Wealth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I’ve worked in the Enterprise Architecture division at PNC for six years.  Most recently, I joined a new team focused on Enterprise Software Development Standards.  One of the missions of that team is to investigate and adapt DevOps practices.</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2</a:t>
            </a:fld>
            <a:endParaRPr lang="en-US"/>
          </a:p>
        </p:txBody>
      </p:sp>
    </p:spTree>
    <p:extLst>
      <p:ext uri="{BB962C8B-B14F-4D97-AF65-F5344CB8AC3E}">
        <p14:creationId xmlns:p14="http://schemas.microsoft.com/office/powerpoint/2010/main" val="2789234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[NS]Today I’d like to talk to you about DevOps: From the Center Out.  As thought leaders responsible for discovery and implementation of new methods, we’re in the center of a group of collaborators.  [NS]Executive Management, [NS] Management, [NS] Development, [NS] IT Operations, [NS] Project Management, and more, [NS] each have a unique perspective, and a role to play in any significant transformation.  DevOps is, at its core, a cultural perspective that impacts each of these roles.  </a:t>
            </a:r>
          </a:p>
          <a:p>
            <a:r>
              <a:rPr lang="en-US" sz="1200" kern="1200" dirty="0" smtClean="0">
                <a:solidFill>
                  <a:schemeClr val="tx1"/>
                </a:solidFill>
                <a:effectLst/>
                <a:latin typeface="+mn-lt"/>
                <a:ea typeface="+mn-ea"/>
                <a:cs typeface="+mn-cs"/>
              </a:rPr>
              <a:t>	DevOps can and should be different things to different people.  Each of these roles are focused on different aspects of a given Enterprise.  In this presentation, I’ll start with a little background on what I’ve learned so far in my research on DevOps, and the best resources I’ve found for following its development.  I’ll then focus on how to target the communication of the core concepts and theories to each stakeholder, from management to </a:t>
            </a:r>
            <a:r>
              <a:rPr lang="en-US" sz="1200" kern="1200" dirty="0" err="1" smtClean="0">
                <a:solidFill>
                  <a:schemeClr val="tx1"/>
                </a:solidFill>
                <a:effectLst/>
                <a:latin typeface="+mn-lt"/>
                <a:ea typeface="+mn-ea"/>
                <a:cs typeface="+mn-cs"/>
              </a:rPr>
              <a:t>dev</a:t>
            </a:r>
            <a:r>
              <a:rPr lang="en-US" sz="1200" kern="1200" dirty="0" smtClean="0">
                <a:solidFill>
                  <a:schemeClr val="tx1"/>
                </a:solidFill>
                <a:effectLst/>
                <a:latin typeface="+mn-lt"/>
                <a:ea typeface="+mn-ea"/>
                <a:cs typeface="+mn-cs"/>
              </a:rPr>
              <a:t> to ops, individually and together.</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3</a:t>
            </a:fld>
            <a:endParaRPr lang="en-US"/>
          </a:p>
        </p:txBody>
      </p:sp>
    </p:spTree>
    <p:extLst>
      <p:ext uri="{BB962C8B-B14F-4D97-AF65-F5344CB8AC3E}">
        <p14:creationId xmlns:p14="http://schemas.microsoft.com/office/powerpoint/2010/main" val="344321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I’d like to start with my journey so far in learning DevOps.  </a:t>
            </a:r>
          </a:p>
          <a:p>
            <a:r>
              <a:rPr lang="en-US" sz="1200" kern="1200" dirty="0" smtClean="0">
                <a:solidFill>
                  <a:schemeClr val="tx1"/>
                </a:solidFill>
                <a:effectLst/>
                <a:latin typeface="+mn-lt"/>
                <a:ea typeface="+mn-ea"/>
                <a:cs typeface="+mn-cs"/>
              </a:rPr>
              <a:t>[NS]In early April this year, I joined that new team focused on Development Standards.  In discussions with my new manager, we talked about DevOps and how it might apply to PNC.  He tasked me to learn about DevOps and take those lessons back so that we can evaluate it, pick it apart, and figure out how to apply it to our software delivery.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it happened, a week later I was here in San Francisco at the ServiceNow conference.  I was looking at the sessions offered, and there was Gene Kim’s presentation on DevOps.  I attended the session (and was absolutely riveted!)  This was my first significant introduction to DevOps.  After the session, Gene handed out copies of The Phoenix Project.  I chatted with him for a minute, and headed off to read a few chapters.  Six hours and a few missed sessions later, I had read the entire book.  I simply couldn’t put it down.</a:t>
            </a:r>
          </a:p>
          <a:p>
            <a:r>
              <a:rPr lang="en-US" sz="1200" kern="1200" dirty="0" smtClean="0">
                <a:solidFill>
                  <a:schemeClr val="tx1"/>
                </a:solidFill>
                <a:effectLst/>
                <a:latin typeface="+mn-lt"/>
                <a:ea typeface="+mn-ea"/>
                <a:cs typeface="+mn-cs"/>
              </a:rPr>
              <a:t>Hungry to learn more, I read as much as I could get my hands on for the next month.  Then in late May I attended </a:t>
            </a:r>
            <a:r>
              <a:rPr lang="en-US" sz="1200" kern="1200" dirty="0" err="1" smtClean="0">
                <a:solidFill>
                  <a:schemeClr val="tx1"/>
                </a:solidFill>
                <a:effectLst/>
                <a:latin typeface="+mn-lt"/>
                <a:ea typeface="+mn-ea"/>
                <a:cs typeface="+mn-cs"/>
              </a:rPr>
              <a:t>DevOpsDays</a:t>
            </a:r>
            <a:r>
              <a:rPr lang="en-US" sz="1200" kern="1200" dirty="0" smtClean="0">
                <a:solidFill>
                  <a:schemeClr val="tx1"/>
                </a:solidFill>
                <a:effectLst/>
                <a:latin typeface="+mn-lt"/>
                <a:ea typeface="+mn-ea"/>
                <a:cs typeface="+mn-cs"/>
              </a:rPr>
              <a:t> Pittsburgh.  The sessions there were very illuminating, but I actually learned more about the state of DevOps from the attendees themselves.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DevOpsDays</a:t>
            </a:r>
            <a:r>
              <a:rPr lang="en-US" sz="1200" kern="1200" dirty="0" smtClean="0">
                <a:solidFill>
                  <a:schemeClr val="tx1"/>
                </a:solidFill>
                <a:effectLst/>
                <a:latin typeface="+mn-lt"/>
                <a:ea typeface="+mn-ea"/>
                <a:cs typeface="+mn-cs"/>
              </a:rPr>
              <a:t> has focused sessions, then Open Sessions that attendees can propose and facilitate.  I proposed a session on DevOps tools, which attracted between ten and fifteen people.  During our discussion, the topic came up of how we all came to be at the conference.  Without exception, everyone else in the room said: “My manager told me to come figure out what this DevOps stuff is.”  Not a one of them had any clue what DevOps was before they set foot in that conference.  I was surprised; I had thought that DevOps was more widely known.  Having read The Phoenix Project and with about a month of research under my belt, I was the “expert” in the room.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then, I’ve attended another DevOps conference in New York, read </a:t>
            </a:r>
            <a:r>
              <a:rPr lang="en-US" sz="1200" kern="1200" dirty="0" err="1" smtClean="0">
                <a:solidFill>
                  <a:schemeClr val="tx1"/>
                </a:solidFill>
                <a:effectLst/>
                <a:latin typeface="+mn-lt"/>
                <a:ea typeface="+mn-ea"/>
                <a:cs typeface="+mn-cs"/>
              </a:rPr>
              <a:t>Goldratt’s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The Goal, </a:t>
            </a:r>
            <a:r>
              <a:rPr lang="en-US" sz="1200" kern="1200" dirty="0" smtClean="0">
                <a:solidFill>
                  <a:schemeClr val="tx1"/>
                </a:solidFill>
                <a:effectLst/>
                <a:latin typeface="+mn-lt"/>
                <a:ea typeface="+mn-ea"/>
                <a:cs typeface="+mn-cs"/>
              </a:rPr>
              <a:t>and absorbed as much information online as I could find.  I also conducted some informal surveys with current and former colleagues across many roles, including development, ops, MIS, and architecture.  On a zero-to-four self-ranking of DevOps knowledge, the average score was less than 1.  Most of the people I spoke to had never heard of DevOps before I asked them about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DevOps is barely five years old, if you start with the first </a:t>
            </a:r>
            <a:r>
              <a:rPr lang="en-US" sz="1200" kern="1200" dirty="0" err="1" smtClean="0">
                <a:solidFill>
                  <a:schemeClr val="tx1"/>
                </a:solidFill>
                <a:effectLst/>
                <a:latin typeface="+mn-lt"/>
                <a:ea typeface="+mn-ea"/>
                <a:cs typeface="+mn-cs"/>
              </a:rPr>
              <a:t>DevOpsDays</a:t>
            </a:r>
            <a:r>
              <a:rPr lang="en-US" sz="1200" kern="1200" dirty="0" smtClean="0">
                <a:solidFill>
                  <a:schemeClr val="tx1"/>
                </a:solidFill>
                <a:effectLst/>
                <a:latin typeface="+mn-lt"/>
                <a:ea typeface="+mn-ea"/>
                <a:cs typeface="+mn-cs"/>
              </a:rPr>
              <a:t> in Europe in 2009.[NS]</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4</a:t>
            </a:fld>
            <a:endParaRPr lang="en-US"/>
          </a:p>
        </p:txBody>
      </p:sp>
    </p:spTree>
    <p:extLst>
      <p:ext uri="{BB962C8B-B14F-4D97-AF65-F5344CB8AC3E}">
        <p14:creationId xmlns:p14="http://schemas.microsoft.com/office/powerpoint/2010/main" val="48286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[NS]Looking at the literature, I discovered another interesting statistic.  Here are the number of books on [NS] Agile and ITIL on the subscription site, Books 24x7.  [NS]Here’s the same search on Amazon.  As you can see, there are many hundreds of books on each subject.  [NS]Here are the same results for DevOps.  </a:t>
            </a:r>
          </a:p>
          <a:p>
            <a:endParaRPr lang="en-US" dirty="0" smtClean="0"/>
          </a:p>
          <a:p>
            <a:r>
              <a:rPr lang="en-US" sz="1200" kern="1200" dirty="0" smtClean="0">
                <a:solidFill>
                  <a:schemeClr val="tx1"/>
                </a:solidFill>
                <a:effectLst/>
                <a:latin typeface="+mn-lt"/>
                <a:ea typeface="+mn-ea"/>
                <a:cs typeface="+mn-cs"/>
              </a:rPr>
              <a:t>To put this in perspective, the Agile Development movement is almost 15 years old. Amazon lists 85 books on Agile published prior to January 2003.  This tells you where we are in the DevOps story- barely out of the prologue.  If DevOps were a flight from New York to LA, the wheels just pulled up, but the seat belt light is still 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sure that many, if not most, of the attendees here today have been “doing DevOps” to some extent, for some time, probably even before it was called “DevOps.”  The last six months of research have shown me that we here are in the minority; there are relatively few in the IT industry as a whole who understand what DevOps is, and what it’s designed to do.  If you’re working in an organization that has decided to implement DevOps, you’re surrounded by people who are engaged with it day to day.  For those who are engaged with it at that level, it may come as something of a surprise that, in the broader IT community, DevOps is new to many, and perhaps unknown to most.  That is the perspective I’d like to offer today: as one who is tasked with evaluating, and then introducing DevOps to a diverse group of stakeholders who have little if any prior knowledge.</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5</a:t>
            </a:fld>
            <a:endParaRPr lang="en-US"/>
          </a:p>
        </p:txBody>
      </p:sp>
    </p:spTree>
    <p:extLst>
      <p:ext uri="{BB962C8B-B14F-4D97-AF65-F5344CB8AC3E}">
        <p14:creationId xmlns:p14="http://schemas.microsoft.com/office/powerpoint/2010/main" val="424880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DevOps Challenge: learn these new concepts, take the lessons learned back to your Enterprise, and communicate them to an audience that is likely to be completely new to DevOps.  This is no small task, especially in a large, diverse Enterprise.  Large companies, especially ones in regulated industries, tend to be risk averse in the face of change.  [NS]If small, nimble startups are unicorns, [NS] and large companies are horses, [NS] the regulated industries are elephants.  </a:t>
            </a:r>
          </a:p>
          <a:p>
            <a:endParaRPr lang="en-US" dirty="0" smtClean="0"/>
          </a:p>
          <a:p>
            <a:r>
              <a:rPr lang="en-US" sz="1200" kern="1200" dirty="0" smtClean="0">
                <a:solidFill>
                  <a:schemeClr val="tx1"/>
                </a:solidFill>
                <a:effectLst/>
                <a:latin typeface="+mn-lt"/>
                <a:ea typeface="+mn-ea"/>
                <a:cs typeface="+mn-cs"/>
              </a:rPr>
              <a:t>Of course, we wouldn’t be here at the </a:t>
            </a:r>
            <a:r>
              <a:rPr lang="en-US" sz="1200" i="1" kern="1200" dirty="0" smtClean="0">
                <a:solidFill>
                  <a:schemeClr val="tx1"/>
                </a:solidFill>
                <a:effectLst/>
                <a:latin typeface="+mn-lt"/>
                <a:ea typeface="+mn-ea"/>
                <a:cs typeface="+mn-cs"/>
              </a:rPr>
              <a:t>DevOps Enterprise Summit</a:t>
            </a:r>
            <a:r>
              <a:rPr lang="en-US" sz="1200" kern="1200" dirty="0" smtClean="0">
                <a:solidFill>
                  <a:schemeClr val="tx1"/>
                </a:solidFill>
                <a:effectLst/>
                <a:latin typeface="+mn-lt"/>
                <a:ea typeface="+mn-ea"/>
                <a:cs typeface="+mn-cs"/>
              </a:rPr>
              <a:t> if we thought that being large, or regulated, precludes DevOps adoption.  It does, however, present unique challenges.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Like Agile, DevOps isn’t a hard skill like Java or TDD.  It’s a set of values that, when adopted, influence the </a:t>
            </a:r>
            <a:r>
              <a:rPr lang="en-US" sz="1200" i="1" kern="1200" dirty="0" smtClean="0">
                <a:solidFill>
                  <a:schemeClr val="tx1"/>
                </a:solidFill>
                <a:effectLst/>
                <a:latin typeface="+mn-lt"/>
                <a:ea typeface="+mn-ea"/>
                <a:cs typeface="+mn-cs"/>
              </a:rPr>
              <a:t>culture </a:t>
            </a:r>
            <a:r>
              <a:rPr lang="en-US" sz="1200" kern="1200" dirty="0" smtClean="0">
                <a:solidFill>
                  <a:schemeClr val="tx1"/>
                </a:solidFill>
                <a:effectLst/>
                <a:latin typeface="+mn-lt"/>
                <a:ea typeface="+mn-ea"/>
                <a:cs typeface="+mn-cs"/>
              </a:rPr>
              <a:t>of an organization.  These “soft” concepts can be difficult to convey in a business setting.  It’s important to distill the communication by focusing it on concrete ideas and concepts that are relevant to your stakeholders.  I tend to think of it like sculpture- remove the parts that </a:t>
            </a:r>
            <a:r>
              <a:rPr lang="en-US" sz="1200" i="1" kern="1200" dirty="0" smtClean="0">
                <a:solidFill>
                  <a:schemeClr val="tx1"/>
                </a:solidFill>
                <a:effectLst/>
                <a:latin typeface="+mn-lt"/>
                <a:ea typeface="+mn-ea"/>
                <a:cs typeface="+mn-cs"/>
              </a:rPr>
              <a:t>aren’t </a:t>
            </a:r>
            <a:r>
              <a:rPr lang="en-US" sz="1200" kern="1200" dirty="0" smtClean="0">
                <a:solidFill>
                  <a:schemeClr val="tx1"/>
                </a:solidFill>
                <a:effectLst/>
                <a:latin typeface="+mn-lt"/>
                <a:ea typeface="+mn-ea"/>
                <a:cs typeface="+mn-cs"/>
              </a:rPr>
              <a:t>DevOps, to reveal the shape underneath.  To that end, let’s first define what you </a:t>
            </a:r>
            <a:r>
              <a:rPr lang="en-US" sz="1200" i="1" kern="1200" dirty="0" smtClean="0">
                <a:solidFill>
                  <a:schemeClr val="tx1"/>
                </a:solidFill>
                <a:effectLst/>
                <a:latin typeface="+mn-lt"/>
                <a:ea typeface="+mn-ea"/>
                <a:cs typeface="+mn-cs"/>
              </a:rPr>
              <a:t>shouldn’t </a:t>
            </a:r>
            <a:r>
              <a:rPr lang="en-US" sz="1200" kern="1200" dirty="0" smtClean="0">
                <a:solidFill>
                  <a:schemeClr val="tx1"/>
                </a:solidFill>
                <a:effectLst/>
                <a:latin typeface="+mn-lt"/>
                <a:ea typeface="+mn-ea"/>
                <a:cs typeface="+mn-cs"/>
              </a:rPr>
              <a:t>do to implement DevOps.</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6</a:t>
            </a:fld>
            <a:endParaRPr lang="en-US"/>
          </a:p>
        </p:txBody>
      </p:sp>
    </p:spTree>
    <p:extLst>
      <p:ext uri="{BB962C8B-B14F-4D97-AF65-F5344CB8AC3E}">
        <p14:creationId xmlns:p14="http://schemas.microsoft.com/office/powerpoint/2010/main" val="291407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[NS]You can’t BUY DevOps.  There are tools that support Continuous Delivery, Continuous Integration, and Automation workflows from the Developer’s desktop all the way to production.  DevOps would certainly be difficult to support without these tools and the skillsets needed to use them.  However, buying the tools and hiring the skills alone isn’t enough.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[NS]Speaking of hiring: you can’t HIRE DevOps.  There are postings online for “DevOps Engineer” and “DevOps Developer.”  I think this represents a fundamental misunderstanding of DevOps.  DevOps isn’t a person, a team, or a role.  It’s a </a:t>
            </a:r>
            <a:r>
              <a:rPr lang="en-US" sz="1200" i="1" kern="1200" dirty="0" smtClean="0">
                <a:solidFill>
                  <a:schemeClr val="tx1"/>
                </a:solidFill>
                <a:effectLst/>
                <a:latin typeface="+mn-lt"/>
                <a:ea typeface="+mn-ea"/>
                <a:cs typeface="+mn-cs"/>
              </a:rPr>
              <a:t>way of working</a:t>
            </a:r>
            <a:r>
              <a:rPr lang="en-US" sz="1200" kern="1200" dirty="0" smtClean="0">
                <a:solidFill>
                  <a:schemeClr val="tx1"/>
                </a:solidFill>
                <a:effectLst/>
                <a:latin typeface="+mn-lt"/>
                <a:ea typeface="+mn-ea"/>
                <a:cs typeface="+mn-cs"/>
              </a:rPr>
              <a:t> across each existing role.  Hiring a handful of people, even if they have worked in a DevOps-orientated environment before, won’t do the trick.  Those skills and experience do have value, but they’re only the raw materials.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[NS]You can’t dictate culture.  DevOps is, at its heart, a cultural movement.  You can’t declare, “we’re DevOps now!” drop the mike, and walk away.  Cultural change is fundamental change.  It requires time, an understanding of your resources (both people and tools,) and a willingness to engage across the entire enterprise, top to bottom.  Cultural change can be directed and influenced, not installed or imposed.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that I’ve regaled you with all the stuff you </a:t>
            </a:r>
            <a:r>
              <a:rPr lang="en-US" sz="1200" i="1" kern="1200" dirty="0" smtClean="0">
                <a:solidFill>
                  <a:schemeClr val="tx1"/>
                </a:solidFill>
                <a:effectLst/>
                <a:latin typeface="+mn-lt"/>
                <a:ea typeface="+mn-ea"/>
                <a:cs typeface="+mn-cs"/>
              </a:rPr>
              <a:t>can’t</a:t>
            </a:r>
            <a:r>
              <a:rPr lang="en-US" sz="1200" kern="1200" dirty="0" smtClean="0">
                <a:solidFill>
                  <a:schemeClr val="tx1"/>
                </a:solidFill>
                <a:effectLst/>
                <a:latin typeface="+mn-lt"/>
                <a:ea typeface="+mn-ea"/>
                <a:cs typeface="+mn-cs"/>
              </a:rPr>
              <a:t> do, let’s talk about what you </a:t>
            </a:r>
            <a:r>
              <a:rPr lang="en-US" sz="1200" i="1" kern="1200" dirty="0" smtClean="0">
                <a:solidFill>
                  <a:schemeClr val="tx1"/>
                </a:solidFill>
                <a:effectLst/>
                <a:latin typeface="+mn-lt"/>
                <a:ea typeface="+mn-ea"/>
                <a:cs typeface="+mn-cs"/>
              </a:rPr>
              <a:t>can and should</a:t>
            </a:r>
            <a:r>
              <a:rPr lang="en-US" sz="1200" kern="1200" dirty="0" smtClean="0">
                <a:solidFill>
                  <a:schemeClr val="tx1"/>
                </a:solidFill>
                <a:effectLst/>
                <a:latin typeface="+mn-lt"/>
                <a:ea typeface="+mn-ea"/>
                <a:cs typeface="+mn-cs"/>
              </a:rPr>
              <a:t> do to influence DevOps adoption.</a:t>
            </a:r>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7</a:t>
            </a:fld>
            <a:endParaRPr lang="en-US"/>
          </a:p>
        </p:txBody>
      </p:sp>
    </p:spTree>
    <p:extLst>
      <p:ext uri="{BB962C8B-B14F-4D97-AF65-F5344CB8AC3E}">
        <p14:creationId xmlns:p14="http://schemas.microsoft.com/office/powerpoint/2010/main" val="332253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[NS]You </a:t>
            </a:r>
            <a:r>
              <a:rPr lang="en-US" sz="1200" i="1" kern="1200" dirty="0" smtClean="0">
                <a:solidFill>
                  <a:schemeClr val="tx1"/>
                </a:solidFill>
                <a:effectLst/>
                <a:latin typeface="+mn-lt"/>
                <a:ea typeface="+mn-ea"/>
                <a:cs typeface="+mn-cs"/>
              </a:rPr>
              <a:t>can </a:t>
            </a:r>
            <a:r>
              <a:rPr lang="en-US" sz="1200" kern="1200" dirty="0" smtClean="0">
                <a:solidFill>
                  <a:schemeClr val="tx1"/>
                </a:solidFill>
                <a:effectLst/>
                <a:latin typeface="+mn-lt"/>
                <a:ea typeface="+mn-ea"/>
                <a:cs typeface="+mn-cs"/>
              </a:rPr>
              <a:t>learn about DevOps, which is why we’re all here today.  There are important, fascinating, tangible things to learn that are unique to DevOps.  This early in its development, there are plenty of opportunities to join in and influence its direction.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[NS]You </a:t>
            </a:r>
            <a:r>
              <a:rPr lang="en-US" sz="1200" i="1" kern="1200" dirty="0" smtClean="0">
                <a:solidFill>
                  <a:schemeClr val="tx1"/>
                </a:solidFill>
                <a:effectLst/>
                <a:latin typeface="+mn-lt"/>
                <a:ea typeface="+mn-ea"/>
                <a:cs typeface="+mn-cs"/>
              </a:rPr>
              <a:t>can </a:t>
            </a:r>
            <a:r>
              <a:rPr lang="en-US" sz="1200" kern="1200" dirty="0" smtClean="0">
                <a:solidFill>
                  <a:schemeClr val="tx1"/>
                </a:solidFill>
                <a:effectLst/>
                <a:latin typeface="+mn-lt"/>
                <a:ea typeface="+mn-ea"/>
                <a:cs typeface="+mn-cs"/>
              </a:rPr>
              <a:t>take the lessons you learn back to your enterprise and share them with your teams.  Adapting DevOps to your processes is just that- </a:t>
            </a:r>
            <a:r>
              <a:rPr lang="en-US" sz="1200" i="1" kern="1200" dirty="0" smtClean="0">
                <a:solidFill>
                  <a:schemeClr val="tx1"/>
                </a:solidFill>
                <a:effectLst/>
                <a:latin typeface="+mn-lt"/>
                <a:ea typeface="+mn-ea"/>
                <a:cs typeface="+mn-cs"/>
              </a:rPr>
              <a:t>adaptation.  </a:t>
            </a:r>
            <a:r>
              <a:rPr lang="en-US" sz="1200" kern="1200" dirty="0" smtClean="0">
                <a:solidFill>
                  <a:schemeClr val="tx1"/>
                </a:solidFill>
                <a:effectLst/>
                <a:latin typeface="+mn-lt"/>
                <a:ea typeface="+mn-ea"/>
                <a:cs typeface="+mn-cs"/>
              </a:rPr>
              <a:t>DevOps isn’t a strict, dogmatic system that has to be implemented precisely to be effective.  If you’re familiar with Agile, you may have heard of the difference between “doing Agile” and “being Agile.”    “Doing Agile” is blindly following a proscribed set of rules and processes.  “Being Agile” is recognizing that, by its very definition, agility is adaptation.  There is no single “right” way to do Agile, there is the way that works for your development teams to deliver software.  This applies equally well to DevOps.</a:t>
            </a:r>
          </a:p>
          <a:p>
            <a:r>
              <a:rPr lang="en-US" sz="1200" kern="1200" dirty="0" smtClean="0">
                <a:solidFill>
                  <a:schemeClr val="tx1"/>
                </a:solidFill>
                <a:effectLst/>
                <a:latin typeface="+mn-lt"/>
                <a:ea typeface="+mn-ea"/>
                <a:cs typeface="+mn-cs"/>
              </a:rPr>
              <a:t>I’d like to point out that I’m deliberately avoiding the term </a:t>
            </a:r>
            <a:r>
              <a:rPr lang="en-US" sz="1200" i="1" kern="1200" dirty="0" smtClean="0">
                <a:solidFill>
                  <a:schemeClr val="tx1"/>
                </a:solidFill>
                <a:effectLst/>
                <a:latin typeface="+mn-lt"/>
                <a:ea typeface="+mn-ea"/>
                <a:cs typeface="+mn-cs"/>
              </a:rPr>
              <a:t>teaching</a:t>
            </a:r>
            <a:r>
              <a:rPr lang="en-US" sz="1200" kern="1200" dirty="0" smtClean="0">
                <a:solidFill>
                  <a:schemeClr val="tx1"/>
                </a:solidFill>
                <a:effectLst/>
                <a:latin typeface="+mn-lt"/>
                <a:ea typeface="+mn-ea"/>
                <a:cs typeface="+mn-cs"/>
              </a:rPr>
              <a:t> as it relates to DevOps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“Teaching DevOps” implies that there is some structured curriculum that can be learned and then delivered.  To my knowledge, there is no such curriculum.  I think it’s better, then, to say that we are all learning the principles that support DevOps and sharing those lessons.  The learning doesn’t stop there; when you start a DevOps implementation, you’re back at the drawing board learning the most important lessons about DevOps: how it actually works in practice for your organization.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[NS]Finally, you </a:t>
            </a:r>
            <a:r>
              <a:rPr lang="en-US" sz="1200" i="1" kern="1200" dirty="0" smtClean="0">
                <a:solidFill>
                  <a:schemeClr val="tx1"/>
                </a:solidFill>
                <a:effectLst/>
                <a:latin typeface="+mn-lt"/>
                <a:ea typeface="+mn-ea"/>
                <a:cs typeface="+mn-cs"/>
              </a:rPr>
              <a:t>can Grow</a:t>
            </a:r>
            <a:r>
              <a:rPr lang="en-US" sz="1200" kern="1200" dirty="0" smtClean="0">
                <a:solidFill>
                  <a:schemeClr val="tx1"/>
                </a:solidFill>
                <a:effectLst/>
                <a:latin typeface="+mn-lt"/>
                <a:ea typeface="+mn-ea"/>
                <a:cs typeface="+mn-cs"/>
              </a:rPr>
              <a:t> DevOps culture by working with your stakeholders to determine how DevOps can be applied to your enterprise.  When I met Kevin Behr at </a:t>
            </a:r>
            <a:r>
              <a:rPr lang="en-US" sz="1200" kern="1200" dirty="0" err="1" smtClean="0">
                <a:solidFill>
                  <a:schemeClr val="tx1"/>
                </a:solidFill>
                <a:effectLst/>
                <a:latin typeface="+mn-lt"/>
                <a:ea typeface="+mn-ea"/>
                <a:cs typeface="+mn-cs"/>
              </a:rPr>
              <a:t>DevOpsDays</a:t>
            </a:r>
            <a:r>
              <a:rPr lang="en-US" sz="1200" kern="1200" dirty="0" smtClean="0">
                <a:solidFill>
                  <a:schemeClr val="tx1"/>
                </a:solidFill>
                <a:effectLst/>
                <a:latin typeface="+mn-lt"/>
                <a:ea typeface="+mn-ea"/>
                <a:cs typeface="+mn-cs"/>
              </a:rPr>
              <a:t> Pittsburgh, he told me: “The DevOps you bake yourself is going to taste far better than the DevOps someone else bakes for you.”  This is exactly why you don’t want to try to buy, hire, or impose DevOps.  DevOps is a set of values and a culture you grow within your Enterprise.  I picked a bonsai tree to represent this idea because they take years to cultivate, but the result is well worth the effort.</a:t>
            </a:r>
          </a:p>
          <a:p>
            <a:endParaRPr lang="en-US" dirty="0" smtClean="0"/>
          </a:p>
          <a:p>
            <a:r>
              <a:rPr lang="en-US" sz="1200" kern="1200" dirty="0" smtClean="0">
                <a:solidFill>
                  <a:schemeClr val="tx1"/>
                </a:solidFill>
                <a:effectLst/>
                <a:latin typeface="+mn-lt"/>
                <a:ea typeface="+mn-ea"/>
                <a:cs typeface="+mn-cs"/>
              </a:rPr>
              <a:t>First I’ll talk about some of the lessons I’ve learned about DevOps itself, then I’ll share some of the resources I use to follow the development of DevOps as a practice.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learning a hard skill like Java or design patterns, resources are plentiful and well-defined.  The goals associated with this type of learning are also easy to identify, and communicate.  “I want to write a client-server application in Java” is a clear goal that you can pursue, and once you’ve achieved it you can show your friends and colleagues your success through demonstration.</a:t>
            </a:r>
          </a:p>
          <a:p>
            <a:r>
              <a:rPr lang="en-US" sz="1200" kern="1200" dirty="0" smtClean="0">
                <a:solidFill>
                  <a:schemeClr val="tx1"/>
                </a:solidFill>
                <a:effectLst/>
                <a:latin typeface="+mn-lt"/>
                <a:ea typeface="+mn-ea"/>
                <a:cs typeface="+mn-cs"/>
              </a:rPr>
              <a:t>DevOps isn’t so cut-and-dried.  Even by comparison with Agile, which is also focused on soft-skills such as communication, DevOps can be difficult to pin down.  There is no Galactic DevOps Consortium to tell us what “is” and “is not” DevOps.  There are no consultants that can draw a sharp line for us between how to “do” and “not do” DevOps.  DevOps is a set of </a:t>
            </a:r>
            <a:r>
              <a:rPr lang="en-US" sz="1200" i="1" kern="1200" dirty="0" smtClean="0">
                <a:solidFill>
                  <a:schemeClr val="tx1"/>
                </a:solidFill>
                <a:effectLst/>
                <a:latin typeface="+mn-lt"/>
                <a:ea typeface="+mn-ea"/>
                <a:cs typeface="+mn-cs"/>
              </a:rPr>
              <a:t>values and culture.</a:t>
            </a:r>
            <a:r>
              <a:rPr lang="en-US" sz="1200" kern="1200" dirty="0" smtClean="0">
                <a:solidFill>
                  <a:schemeClr val="tx1"/>
                </a:solidFill>
                <a:effectLst/>
                <a:latin typeface="+mn-lt"/>
                <a:ea typeface="+mn-ea"/>
                <a:cs typeface="+mn-cs"/>
              </a:rPr>
              <a:t> [NS]</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8</a:t>
            </a:fld>
            <a:endParaRPr lang="en-US"/>
          </a:p>
        </p:txBody>
      </p:sp>
    </p:spTree>
    <p:extLst>
      <p:ext uri="{BB962C8B-B14F-4D97-AF65-F5344CB8AC3E}">
        <p14:creationId xmlns:p14="http://schemas.microsoft.com/office/powerpoint/2010/main" val="97855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think of DevOps as an</a:t>
            </a:r>
            <a:r>
              <a:rPr lang="en-US" sz="1200" i="1" kern="1200" dirty="0" smtClean="0">
                <a:solidFill>
                  <a:schemeClr val="tx1"/>
                </a:solidFill>
                <a:effectLst/>
                <a:latin typeface="+mn-lt"/>
                <a:ea typeface="+mn-ea"/>
                <a:cs typeface="+mn-cs"/>
              </a:rPr>
              <a:t> operational philosophy.  Philosophy </a:t>
            </a:r>
            <a:r>
              <a:rPr lang="en-US" sz="1200" kern="1200" dirty="0" smtClean="0">
                <a:solidFill>
                  <a:schemeClr val="tx1"/>
                </a:solidFill>
                <a:effectLst/>
                <a:latin typeface="+mn-lt"/>
                <a:ea typeface="+mn-ea"/>
                <a:cs typeface="+mn-cs"/>
              </a:rPr>
              <a:t>is defined as the most basic beliefs, concepts, and attitudes of an individual or group.  </a:t>
            </a:r>
            <a:r>
              <a:rPr lang="en-US" sz="1200" i="1" kern="1200" dirty="0" smtClean="0">
                <a:solidFill>
                  <a:schemeClr val="tx1"/>
                </a:solidFill>
                <a:effectLst/>
                <a:latin typeface="+mn-lt"/>
                <a:ea typeface="+mn-ea"/>
                <a:cs typeface="+mn-cs"/>
              </a:rPr>
              <a:t>Philosophy</a:t>
            </a:r>
            <a:r>
              <a:rPr lang="en-US" sz="1200" kern="1200" dirty="0" smtClean="0">
                <a:solidFill>
                  <a:schemeClr val="tx1"/>
                </a:solidFill>
                <a:effectLst/>
                <a:latin typeface="+mn-lt"/>
                <a:ea typeface="+mn-ea"/>
                <a:cs typeface="+mn-cs"/>
              </a:rPr>
              <a:t> goes deeper than </a:t>
            </a:r>
            <a:r>
              <a:rPr lang="en-US" sz="1200" i="1" kern="1200" dirty="0" smtClean="0">
                <a:solidFill>
                  <a:schemeClr val="tx1"/>
                </a:solidFill>
                <a:effectLst/>
                <a:latin typeface="+mn-lt"/>
                <a:ea typeface="+mn-ea"/>
                <a:cs typeface="+mn-cs"/>
              </a:rPr>
              <a:t>methodology; </a:t>
            </a:r>
            <a:r>
              <a:rPr lang="en-US" sz="1200" kern="1200" dirty="0" smtClean="0">
                <a:solidFill>
                  <a:schemeClr val="tx1"/>
                </a:solidFill>
                <a:effectLst/>
                <a:latin typeface="+mn-lt"/>
                <a:ea typeface="+mn-ea"/>
                <a:cs typeface="+mn-cs"/>
              </a:rPr>
              <a:t>methodology is the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philosophy gets into the </a:t>
            </a:r>
            <a:r>
              <a:rPr lang="en-US" sz="1200" i="1" kern="1200" dirty="0" smtClean="0">
                <a:solidFill>
                  <a:schemeClr val="tx1"/>
                </a:solidFill>
                <a:effectLst/>
                <a:latin typeface="+mn-lt"/>
                <a:ea typeface="+mn-ea"/>
                <a:cs typeface="+mn-cs"/>
              </a:rPr>
              <a:t>why </a:t>
            </a:r>
            <a:r>
              <a:rPr lang="en-US" sz="1200" kern="1200" dirty="0" smtClean="0">
                <a:solidFill>
                  <a:schemeClr val="tx1"/>
                </a:solidFill>
                <a:effectLst/>
                <a:latin typeface="+mn-lt"/>
                <a:ea typeface="+mn-ea"/>
                <a:cs typeface="+mn-cs"/>
              </a:rPr>
              <a:t>of decision-making in an organization.  </a:t>
            </a:r>
          </a:p>
          <a:p>
            <a:r>
              <a:rPr lang="en-US" sz="1200" kern="1200" dirty="0" smtClean="0">
                <a:solidFill>
                  <a:schemeClr val="tx1"/>
                </a:solidFill>
                <a:effectLst/>
                <a:latin typeface="+mn-lt"/>
                <a:ea typeface="+mn-ea"/>
                <a:cs typeface="+mn-cs"/>
              </a:rPr>
              <a:t>DevOps informs the way an enterprise thinks and communicates about software delivery, values time and resources, and measures success.  There is a tendency for businesses to view their IT departments as a “black box”: money and requirements go in one end, and software comes out the other.  DevOps turns that notion on its head, representing IT as an </a:t>
            </a:r>
            <a:r>
              <a:rPr lang="en-US" sz="1200" i="1" kern="1200" dirty="0" smtClean="0">
                <a:solidFill>
                  <a:schemeClr val="tx1"/>
                </a:solidFill>
                <a:effectLst/>
                <a:latin typeface="+mn-lt"/>
                <a:ea typeface="+mn-ea"/>
                <a:cs typeface="+mn-cs"/>
              </a:rPr>
              <a:t>integrated value stream </a:t>
            </a:r>
            <a:r>
              <a:rPr lang="en-US" sz="1200" kern="1200" dirty="0" smtClean="0">
                <a:solidFill>
                  <a:schemeClr val="tx1"/>
                </a:solidFill>
                <a:effectLst/>
                <a:latin typeface="+mn-lt"/>
                <a:ea typeface="+mn-ea"/>
                <a:cs typeface="+mn-cs"/>
              </a:rPr>
              <a:t>that is </a:t>
            </a:r>
            <a:r>
              <a:rPr lang="en-US" sz="1200" i="1" kern="1200" dirty="0" smtClean="0">
                <a:solidFill>
                  <a:schemeClr val="tx1"/>
                </a:solidFill>
                <a:effectLst/>
                <a:latin typeface="+mn-lt"/>
                <a:ea typeface="+mn-ea"/>
                <a:cs typeface="+mn-cs"/>
              </a:rPr>
              <a:t>partnered </a:t>
            </a:r>
            <a:r>
              <a:rPr lang="en-US" sz="1200" kern="1200" dirty="0" smtClean="0">
                <a:solidFill>
                  <a:schemeClr val="tx1"/>
                </a:solidFill>
                <a:effectLst/>
                <a:latin typeface="+mn-lt"/>
                <a:ea typeface="+mn-ea"/>
                <a:cs typeface="+mn-cs"/>
              </a:rPr>
              <a:t>with the business and exists to further business goals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This is a fundamental shift in thinking for many large organizations.</a:t>
            </a:r>
          </a:p>
          <a:p>
            <a:endParaRPr lang="en-US" dirty="0"/>
          </a:p>
        </p:txBody>
      </p:sp>
      <p:sp>
        <p:nvSpPr>
          <p:cNvPr id="4" name="Slide Number Placeholder 3"/>
          <p:cNvSpPr>
            <a:spLocks noGrp="1"/>
          </p:cNvSpPr>
          <p:nvPr>
            <p:ph type="sldNum" sz="quarter" idx="10"/>
          </p:nvPr>
        </p:nvSpPr>
        <p:spPr/>
        <p:txBody>
          <a:bodyPr/>
          <a:lstStyle/>
          <a:p>
            <a:fld id="{A8E17F41-6056-433D-9628-A9B873F980E3}" type="slidenum">
              <a:rPr lang="en-US" smtClean="0"/>
              <a:t>9</a:t>
            </a:fld>
            <a:endParaRPr lang="en-US"/>
          </a:p>
        </p:txBody>
      </p:sp>
    </p:spTree>
    <p:extLst>
      <p:ext uri="{BB962C8B-B14F-4D97-AF65-F5344CB8AC3E}">
        <p14:creationId xmlns:p14="http://schemas.microsoft.com/office/powerpoint/2010/main" val="258118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3E52C3-76E7-4EA2-A2B3-1BA4F60CDE5E}"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344237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E52C3-76E7-4EA2-A2B3-1BA4F60CDE5E}"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47200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E52C3-76E7-4EA2-A2B3-1BA4F60CDE5E}"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410760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E52C3-76E7-4EA2-A2B3-1BA4F60CDE5E}"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254544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3E52C3-76E7-4EA2-A2B3-1BA4F60CDE5E}"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372011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3E52C3-76E7-4EA2-A2B3-1BA4F60CDE5E}"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161989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3E52C3-76E7-4EA2-A2B3-1BA4F60CDE5E}" type="datetimeFigureOut">
              <a:rPr lang="en-US" smtClean="0"/>
              <a:t>10/23/2014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101202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3E52C3-76E7-4EA2-A2B3-1BA4F60CDE5E}" type="datetimeFigureOut">
              <a:rPr lang="en-US" smtClean="0"/>
              <a:t>10/23/2014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118013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E52C3-76E7-4EA2-A2B3-1BA4F60CDE5E}" type="datetimeFigureOut">
              <a:rPr lang="en-US" smtClean="0"/>
              <a:t>10/23/2014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143490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E52C3-76E7-4EA2-A2B3-1BA4F60CDE5E}"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234121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E52C3-76E7-4EA2-A2B3-1BA4F60CDE5E}"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E5AFA-F235-457F-8473-8FA6EBF2CA16}" type="slidenum">
              <a:rPr lang="en-US" smtClean="0"/>
              <a:t>‹#›</a:t>
            </a:fld>
            <a:endParaRPr lang="en-US"/>
          </a:p>
        </p:txBody>
      </p:sp>
    </p:spTree>
    <p:extLst>
      <p:ext uri="{BB962C8B-B14F-4D97-AF65-F5344CB8AC3E}">
        <p14:creationId xmlns:p14="http://schemas.microsoft.com/office/powerpoint/2010/main" val="6664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E52C3-76E7-4EA2-A2B3-1BA4F60CDE5E}" type="datetimeFigureOut">
              <a:rPr lang="en-US" smtClean="0"/>
              <a:t>10/23/2014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E5AFA-F235-457F-8473-8FA6EBF2CA16}" type="slidenum">
              <a:rPr lang="en-US" smtClean="0"/>
              <a:t>‹#›</a:t>
            </a:fld>
            <a:endParaRPr lang="en-US"/>
          </a:p>
        </p:txBody>
      </p:sp>
    </p:spTree>
    <p:extLst>
      <p:ext uri="{BB962C8B-B14F-4D97-AF65-F5344CB8AC3E}">
        <p14:creationId xmlns:p14="http://schemas.microsoft.com/office/powerpoint/2010/main" val="229195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4.png"/><Relationship Id="rId10" Type="http://schemas.openxmlformats.org/officeDocument/2006/relationships/image" Target="../media/image21.jpeg"/><Relationship Id="rId4" Type="http://schemas.openxmlformats.org/officeDocument/2006/relationships/image" Target="../media/image13.png"/><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trevolution.com/the-history-of-devops/" TargetMode="External"/><Relationship Id="rId2" Type="http://schemas.openxmlformats.org/officeDocument/2006/relationships/hyperlink" Target="http://www.ibm.com/developerworks/library/d-implement-itil-devops/" TargetMode="External"/><Relationship Id="rId1" Type="http://schemas.openxmlformats.org/officeDocument/2006/relationships/slideLayout" Target="../slideLayouts/slideLayout2.xml"/><Relationship Id="rId4" Type="http://schemas.openxmlformats.org/officeDocument/2006/relationships/hyperlink" Target="http://itrevolution.com/a-personal-reinterpretation-of-the-three-way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4673"/>
            <a:ext cx="9144000" cy="1768712"/>
          </a:xfrm>
        </p:spPr>
        <p:txBody>
          <a:bodyPr/>
          <a:lstStyle/>
          <a:p>
            <a:r>
              <a:rPr lang="en-US" dirty="0" smtClean="0"/>
              <a:t>DevOps: </a:t>
            </a:r>
            <a:br>
              <a:rPr lang="en-US" dirty="0" smtClean="0"/>
            </a:br>
            <a:r>
              <a:rPr lang="en-US" dirty="0" smtClean="0"/>
              <a:t>From the Center Out</a:t>
            </a:r>
            <a:endParaRPr lang="en-US" dirty="0"/>
          </a:p>
        </p:txBody>
      </p:sp>
      <p:sp>
        <p:nvSpPr>
          <p:cNvPr id="3" name="Subtitle 2"/>
          <p:cNvSpPr>
            <a:spLocks noGrp="1"/>
          </p:cNvSpPr>
          <p:nvPr>
            <p:ph type="subTitle" idx="1"/>
          </p:nvPr>
        </p:nvSpPr>
        <p:spPr/>
        <p:txBody>
          <a:bodyPr/>
          <a:lstStyle/>
          <a:p>
            <a:r>
              <a:rPr lang="en-US" dirty="0" smtClean="0"/>
              <a:t>Dave Swersky</a:t>
            </a:r>
          </a:p>
          <a:p>
            <a:r>
              <a:rPr lang="en-US" dirty="0" smtClean="0"/>
              <a:t>Enterprise Architect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325" y="4748178"/>
            <a:ext cx="3181350" cy="1438275"/>
          </a:xfrm>
          <a:prstGeom prst="rect">
            <a:avLst/>
          </a:prstGeom>
        </p:spPr>
      </p:pic>
    </p:spTree>
    <p:extLst>
      <p:ext uri="{BB962C8B-B14F-4D97-AF65-F5344CB8AC3E}">
        <p14:creationId xmlns:p14="http://schemas.microsoft.com/office/powerpoint/2010/main" val="4283367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Rounded Rectangle 26"/>
          <p:cNvSpPr/>
          <p:nvPr/>
        </p:nvSpPr>
        <p:spPr>
          <a:xfrm>
            <a:off x="4480560" y="2428241"/>
            <a:ext cx="4673600" cy="203199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021840" y="2428241"/>
            <a:ext cx="3637280" cy="2031999"/>
          </a:xfrm>
          <a:prstGeom prst="roundRect">
            <a:avLst/>
          </a:prstGeom>
          <a:solidFill>
            <a:schemeClr val="accent1">
              <a:lumMod val="40000"/>
              <a:lumOff val="6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Learning DevOps</a:t>
            </a:r>
            <a:endParaRPr lang="en-US" dirty="0"/>
          </a:p>
        </p:txBody>
      </p:sp>
      <p:graphicFrame>
        <p:nvGraphicFramePr>
          <p:cNvPr id="7" name="Diagram 6"/>
          <p:cNvGraphicFramePr/>
          <p:nvPr>
            <p:extLst>
              <p:ext uri="{D42A27DB-BD31-4B8C-83A1-F6EECF244321}">
                <p14:modId xmlns:p14="http://schemas.microsoft.com/office/powerpoint/2010/main" val="1453890821"/>
              </p:ext>
            </p:extLst>
          </p:nvPr>
        </p:nvGraphicFramePr>
        <p:xfrm>
          <a:off x="1859280" y="2050157"/>
          <a:ext cx="8422640" cy="3009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urved Up Arrow 19"/>
          <p:cNvSpPr/>
          <p:nvPr/>
        </p:nvSpPr>
        <p:spPr>
          <a:xfrm flipH="1">
            <a:off x="2509520" y="4460240"/>
            <a:ext cx="7254240" cy="9042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4018280" y="5364480"/>
            <a:ext cx="4155440" cy="369332"/>
          </a:xfrm>
          <a:prstGeom prst="rect">
            <a:avLst/>
          </a:prstGeom>
          <a:noFill/>
        </p:spPr>
        <p:txBody>
          <a:bodyPr wrap="square" rtlCol="0">
            <a:spAutoFit/>
          </a:bodyPr>
          <a:lstStyle/>
          <a:p>
            <a:r>
              <a:rPr lang="en-US" dirty="0" smtClean="0"/>
              <a:t>Measurement / Continuous Improvement</a:t>
            </a:r>
            <a:endParaRPr lang="en-US" dirty="0"/>
          </a:p>
        </p:txBody>
      </p:sp>
      <p:sp>
        <p:nvSpPr>
          <p:cNvPr id="23" name="TextBox 22"/>
          <p:cNvSpPr txBox="1"/>
          <p:nvPr/>
        </p:nvSpPr>
        <p:spPr>
          <a:xfrm>
            <a:off x="4726940" y="1541495"/>
            <a:ext cx="2819400" cy="584775"/>
          </a:xfrm>
          <a:prstGeom prst="rect">
            <a:avLst/>
          </a:prstGeom>
          <a:noFill/>
        </p:spPr>
        <p:txBody>
          <a:bodyPr wrap="square" rtlCol="0">
            <a:spAutoFit/>
          </a:bodyPr>
          <a:lstStyle/>
          <a:p>
            <a:r>
              <a:rPr lang="en-US" sz="3200" dirty="0" smtClean="0"/>
              <a:t>IT Value Stream</a:t>
            </a:r>
            <a:endParaRPr lang="en-US" sz="3200" dirty="0"/>
          </a:p>
        </p:txBody>
      </p:sp>
      <p:sp>
        <p:nvSpPr>
          <p:cNvPr id="24" name="TextBox 23"/>
          <p:cNvSpPr txBox="1"/>
          <p:nvPr/>
        </p:nvSpPr>
        <p:spPr>
          <a:xfrm>
            <a:off x="1717040" y="2535962"/>
            <a:ext cx="4033520" cy="369332"/>
          </a:xfrm>
          <a:prstGeom prst="rect">
            <a:avLst/>
          </a:prstGeom>
          <a:noFill/>
        </p:spPr>
        <p:txBody>
          <a:bodyPr wrap="square" rtlCol="0">
            <a:spAutoFit/>
          </a:bodyPr>
          <a:lstStyle/>
          <a:p>
            <a:pPr algn="ctr"/>
            <a:r>
              <a:rPr lang="en-US" dirty="0" smtClean="0"/>
              <a:t>Business</a:t>
            </a:r>
            <a:endParaRPr lang="en-US" dirty="0"/>
          </a:p>
        </p:txBody>
      </p:sp>
      <p:sp>
        <p:nvSpPr>
          <p:cNvPr id="28" name="TextBox 27"/>
          <p:cNvSpPr txBox="1"/>
          <p:nvPr/>
        </p:nvSpPr>
        <p:spPr>
          <a:xfrm>
            <a:off x="4907280" y="2535962"/>
            <a:ext cx="4033520" cy="369332"/>
          </a:xfrm>
          <a:prstGeom prst="rect">
            <a:avLst/>
          </a:prstGeom>
          <a:noFill/>
        </p:spPr>
        <p:txBody>
          <a:bodyPr wrap="square" rtlCol="0">
            <a:spAutoFit/>
          </a:bodyPr>
          <a:lstStyle/>
          <a:p>
            <a:pPr algn="ctr"/>
            <a:r>
              <a:rPr lang="en-US" dirty="0" smtClean="0"/>
              <a:t>Development</a:t>
            </a:r>
            <a:endParaRPr lang="en-US" dirty="0"/>
          </a:p>
        </p:txBody>
      </p:sp>
      <p:sp>
        <p:nvSpPr>
          <p:cNvPr id="29" name="Rounded Rectangle 28"/>
          <p:cNvSpPr/>
          <p:nvPr/>
        </p:nvSpPr>
        <p:spPr>
          <a:xfrm>
            <a:off x="7965440" y="2428240"/>
            <a:ext cx="2387600" cy="2031999"/>
          </a:xfrm>
          <a:prstGeom prst="roundRect">
            <a:avLst/>
          </a:prstGeom>
          <a:solidFill>
            <a:schemeClr val="accent4">
              <a:lumMod val="60000"/>
              <a:lumOff val="4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219440" y="2535962"/>
            <a:ext cx="1869440" cy="369332"/>
          </a:xfrm>
          <a:prstGeom prst="rect">
            <a:avLst/>
          </a:prstGeom>
          <a:noFill/>
        </p:spPr>
        <p:txBody>
          <a:bodyPr wrap="square" rtlCol="0">
            <a:spAutoFit/>
          </a:bodyPr>
          <a:lstStyle/>
          <a:p>
            <a:pPr algn="ctr"/>
            <a:r>
              <a:rPr lang="en-US" dirty="0" smtClean="0"/>
              <a:t>Operations</a:t>
            </a:r>
            <a:endParaRPr lang="en-US" dirty="0"/>
          </a:p>
        </p:txBody>
      </p:sp>
    </p:spTree>
    <p:extLst>
      <p:ext uri="{BB962C8B-B14F-4D97-AF65-F5344CB8AC3E}">
        <p14:creationId xmlns:p14="http://schemas.microsoft.com/office/powerpoint/2010/main" val="31320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DevOps</a:t>
            </a:r>
            <a:endParaRPr lang="en-US" dirty="0"/>
          </a:p>
        </p:txBody>
      </p:sp>
      <p:pic>
        <p:nvPicPr>
          <p:cNvPr id="2050" name="Picture 2" descr="https://lh3.googleusercontent.com/Fr93Mx7Hs4QKwRJc5bpBYs2IA4nnYwxCl_Wld8xUxHWbVTNZgBZimdLDa0gxRvp4djMQn8Hv73WEGsJfwywnlyu5h7ZeYSmbq1Ts-1hRpsR_LTyyiD6yCr3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6609" y="2853311"/>
            <a:ext cx="5299191" cy="13025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http://itrevolution.com/wp-content/uploads/2012/04/PPhardco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680" y="1600344"/>
            <a:ext cx="2857500" cy="35147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evOps Enterpri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595" y="2230996"/>
            <a:ext cx="1446505" cy="8277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10" descr="http://blog.smartbear.com/wp-content/uploads/2014/08/DevOpsDays_sticker-253x21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594" y="3249808"/>
            <a:ext cx="1446505" cy="12521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4" descr="https://encrypted-tbn1.gstatic.com/images?q=tbn:ANd9GcTWY-5y-09cSr9RAvi2qGWSMVABh4Kcsf4S-pMrRUe1h65NToQBPXBFJ3iU"/>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5975" y="1916036"/>
            <a:ext cx="817191" cy="7850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https://encrypted-tbn2.gstatic.com/images?q=tbn:ANd9GcQsFIAgT8B0YtRtvNMxuzop_QOsptxK8Xudkh_BdcyiRHKL0fzXi97YoNT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5975" y="2924899"/>
            <a:ext cx="831283" cy="115942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https://encrypted-tbn1.gstatic.com/images?q=tbn:ANd9GcTP0uzYMCSkk-98-tELaQzElRbkYHr6Vq5P-8Ai4Zix2HSL-u8apia-HHMI"/>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21146" y="4308108"/>
            <a:ext cx="822020" cy="8183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6" name="Picture 8" descr="http://www2.sys-con.com/eventserver/global/headers_01_15_14/2014-15_devops.jpg"/>
          <p:cNvPicPr>
            <a:picLocks noChangeAspect="1" noChangeArrowheads="1"/>
          </p:cNvPicPr>
          <p:nvPr/>
        </p:nvPicPr>
        <p:blipFill rotWithShape="1">
          <a:blip r:embed="rId10">
            <a:extLst>
              <a:ext uri="{28A0092B-C50C-407E-A947-70E740481C1C}">
                <a14:useLocalDpi xmlns:a14="http://schemas.microsoft.com/office/drawing/2010/main" val="0"/>
              </a:ext>
            </a:extLst>
          </a:blip>
          <a:srcRect l="2" r="70679"/>
          <a:stretch/>
        </p:blipFill>
        <p:spPr bwMode="auto">
          <a:xfrm>
            <a:off x="180430" y="4737991"/>
            <a:ext cx="2062832" cy="11159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14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056"/>
                                        </p:tgtEl>
                                        <p:attrNameLst>
                                          <p:attrName>style.visibility</p:attrName>
                                        </p:attrNameLst>
                                      </p:cBhvr>
                                      <p:to>
                                        <p:strVal val="visible"/>
                                      </p:to>
                                    </p:set>
                                    <p:animEffect transition="in" filter="fade">
                                      <p:cBhvr>
                                        <p:cTn id="18" dur="500"/>
                                        <p:tgtEl>
                                          <p:spTgt spid="20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2052"/>
                                        </p:tgtEl>
                                        <p:attrNameLst>
                                          <p:attrName>style.visibility</p:attrName>
                                        </p:attrNameLst>
                                      </p:cBhvr>
                                      <p:to>
                                        <p:strVal val="visible"/>
                                      </p:to>
                                    </p:set>
                                    <p:animEffect transition="in" filter="fade">
                                      <p:cBhvr>
                                        <p:cTn id="26" dur="500"/>
                                        <p:tgtEl>
                                          <p:spTgt spid="2052"/>
                                        </p:tgtEl>
                                      </p:cBhvr>
                                    </p:animEffect>
                                  </p:childTnLst>
                                </p:cTn>
                              </p:par>
                              <p:par>
                                <p:cTn id="27" presetID="10" presetClass="entr" presetSubtype="0" fill="hold" nodeType="with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fade">
                                      <p:cBhvr>
                                        <p:cTn id="29" dur="500"/>
                                        <p:tgtEl>
                                          <p:spTgt spid="205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0"/>
                                        </p:tgtEl>
                                        <p:attrNameLst>
                                          <p:attrName>style.visibility</p:attrName>
                                        </p:attrNameLst>
                                      </p:cBhvr>
                                      <p:to>
                                        <p:strVal val="visible"/>
                                      </p:to>
                                    </p:set>
                                    <p:animEffect transition="in" filter="fade">
                                      <p:cBhvr>
                                        <p:cTn id="3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Delivering DevOps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011846"/>
              </p:ext>
            </p:extLst>
          </p:nvPr>
        </p:nvGraphicFramePr>
        <p:xfrm>
          <a:off x="1422401" y="1452880"/>
          <a:ext cx="9662160" cy="5012733"/>
        </p:xfrm>
        <a:graphic>
          <a:graphicData uri="http://schemas.openxmlformats.org/drawingml/2006/table">
            <a:tbl>
              <a:tblPr firstRow="1" firstCol="1" bandRow="1">
                <a:tableStyleId>{5C22544A-7EE6-4342-B048-85BDC9FD1C3A}</a:tableStyleId>
              </a:tblPr>
              <a:tblGrid>
                <a:gridCol w="1849119"/>
                <a:gridCol w="4277360"/>
                <a:gridCol w="3535681"/>
              </a:tblGrid>
              <a:tr h="507239">
                <a:tc>
                  <a:txBody>
                    <a:bodyPr/>
                    <a:lstStyle/>
                    <a:p>
                      <a:pPr marL="0" marR="0" algn="ctr">
                        <a:lnSpc>
                          <a:spcPct val="107000"/>
                        </a:lnSpc>
                        <a:spcBef>
                          <a:spcPts val="0"/>
                        </a:spcBef>
                        <a:spcAft>
                          <a:spcPts val="0"/>
                        </a:spcAft>
                      </a:pPr>
                      <a:r>
                        <a:rPr lang="en-US" sz="2400" dirty="0" smtClean="0">
                          <a:effectLst/>
                        </a:rPr>
                        <a:t>DevOps Way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Theoretical Basis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Value Proposition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3610">
                <a:tc>
                  <a:txBody>
                    <a:bodyPr/>
                    <a:lstStyle/>
                    <a:p>
                      <a:pPr algn="ctr"/>
                      <a:r>
                        <a:rPr lang="en-US" b="1" dirty="0" smtClean="0"/>
                        <a:t>Flow</a:t>
                      </a:r>
                      <a:endParaRPr lang="en-US" b="1" dirty="0"/>
                    </a:p>
                  </a:txBody>
                  <a:tcPr marL="68580" marR="68580" marT="0" marB="0" anchor="ctr"/>
                </a:tc>
                <a:tc>
                  <a:txBody>
                    <a:bodyPr/>
                    <a:lstStyle/>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Theory of Constraints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Constraint protection</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Defects never passed down the line</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Increased Touch Time</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Decreased Cycle Time</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Decreased Wait Time</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Preventing unplanned work</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600" dirty="0" smtClean="0">
                          <a:effectLst/>
                        </a:rPr>
                        <a:t>Better alignment</a:t>
                      </a:r>
                      <a:r>
                        <a:rPr lang="en-US" sz="1600" baseline="0" dirty="0" smtClean="0">
                          <a:effectLst/>
                        </a:rPr>
                        <a:t> of IT activity to Business Goals</a:t>
                      </a:r>
                    </a:p>
                    <a:p>
                      <a:pPr marL="285750" marR="0" indent="-285750" algn="l">
                        <a:lnSpc>
                          <a:spcPct val="107000"/>
                        </a:lnSpc>
                        <a:spcBef>
                          <a:spcPts val="0"/>
                        </a:spcBef>
                        <a:spcAft>
                          <a:spcPts val="0"/>
                        </a:spcAft>
                        <a:buFont typeface="Arial" panose="020B0604020202020204" pitchFamily="34" charset="0"/>
                        <a:buChar char="•"/>
                      </a:pPr>
                      <a:r>
                        <a:rPr lang="en-US" sz="1600" baseline="0" dirty="0" smtClean="0">
                          <a:effectLst/>
                        </a:rPr>
                        <a:t>More effective capacity/demand management</a:t>
                      </a:r>
                    </a:p>
                    <a:p>
                      <a:pPr marL="285750" marR="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Increased Productivity</a:t>
                      </a:r>
                    </a:p>
                    <a:p>
                      <a:pPr marL="285750" marR="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rPr>
                        <a:t>Reduced Waste</a:t>
                      </a:r>
                    </a:p>
                  </a:txBody>
                  <a:tcPr marL="68580" marR="68580" marT="0" marB="0"/>
                </a:tc>
              </a:tr>
              <a:tr h="343610">
                <a:tc>
                  <a:txBody>
                    <a:bodyPr/>
                    <a:lstStyle/>
                    <a:p>
                      <a:pPr algn="ctr"/>
                      <a:r>
                        <a:rPr lang="en-US" b="1" dirty="0" smtClean="0"/>
                        <a:t>Feedback</a:t>
                      </a:r>
                      <a:endParaRPr lang="en-US" b="1" dirty="0"/>
                    </a:p>
                  </a:txBody>
                  <a:tcPr marL="68580" marR="6858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Continuous Improvement</a:t>
                      </a:r>
                    </a:p>
                  </a:txBody>
                  <a:tcPr marL="68580" marR="68580" marT="0" marB="0" anchor="ct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Improved Change Management Processes</a:t>
                      </a:r>
                    </a:p>
                    <a:p>
                      <a:pPr marL="285750" marR="0" indent="-285750" algn="l">
                        <a:lnSpc>
                          <a:spcPct val="107000"/>
                        </a:lnSpc>
                        <a:spcBef>
                          <a:spcPts val="0"/>
                        </a:spcBef>
                        <a:spcAft>
                          <a:spcPts val="0"/>
                        </a:spcAft>
                        <a:buFont typeface="Arial" panose="020B0604020202020204" pitchFamily="34" charset="0"/>
                        <a:buChar cha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Engagement Across Functional Teams</a:t>
                      </a:r>
                    </a:p>
                    <a:p>
                      <a:pPr marL="285750" marR="0" indent="-285750" algn="l">
                        <a:lnSpc>
                          <a:spcPct val="107000"/>
                        </a:lnSpc>
                        <a:spcBef>
                          <a:spcPts val="0"/>
                        </a:spcBef>
                        <a:spcAft>
                          <a:spcPts val="0"/>
                        </a:spcAft>
                        <a:buFont typeface="Arial" panose="020B0604020202020204" pitchFamily="34" charset="0"/>
                        <a:buChar cha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Faster time to delivery</a:t>
                      </a:r>
                    </a:p>
                    <a:p>
                      <a:pPr marL="285750" marR="0" indent="-285750" algn="l">
                        <a:lnSpc>
                          <a:spcPct val="107000"/>
                        </a:lnSpc>
                        <a:spcBef>
                          <a:spcPts val="0"/>
                        </a:spcBef>
                        <a:spcAft>
                          <a:spcPts val="0"/>
                        </a:spcAft>
                        <a:buFont typeface="Arial" panose="020B0604020202020204" pitchFamily="34" charset="0"/>
                        <a:buChar cha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Lower Cost Transformation</a:t>
                      </a:r>
                    </a:p>
                  </a:txBody>
                  <a:tcPr marL="68580" marR="68580" marT="0" marB="0"/>
                </a:tc>
              </a:tr>
              <a:tr h="1374435">
                <a:tc>
                  <a:txBody>
                    <a:bodyPr/>
                    <a:lstStyle/>
                    <a:p>
                      <a:pPr algn="ctr"/>
                      <a:r>
                        <a:rPr lang="en-US" b="1" dirty="0" smtClean="0"/>
                        <a:t>Continuous Experimentation</a:t>
                      </a:r>
                      <a:r>
                        <a:rPr lang="en-US" b="1" baseline="0" dirty="0" smtClean="0"/>
                        <a:t> and Learning</a:t>
                      </a:r>
                      <a:endParaRPr lang="en-US" b="1" dirty="0"/>
                    </a:p>
                  </a:txBody>
                  <a:tcPr marL="68580" marR="68580" marT="0" marB="0" anchor="ctr"/>
                </a:tc>
                <a:tc>
                  <a:txBody>
                    <a:bodyPr/>
                    <a:lstStyle/>
                    <a:p>
                      <a:pPr marL="0" marR="0" indent="0" algn="ctr">
                        <a:lnSpc>
                          <a:spcPct val="107000"/>
                        </a:lnSpc>
                        <a:spcBef>
                          <a:spcPts val="0"/>
                        </a:spcBef>
                        <a:spcAft>
                          <a:spcPts val="0"/>
                        </a:spcAft>
                        <a:buFont typeface="Arial" panose="020B0604020202020204" pitchFamily="34" charset="0"/>
                        <a:buNone/>
                      </a:pPr>
                      <a:r>
                        <a:rPr lang="en-US" sz="1600" i="0" dirty="0" smtClean="0">
                          <a:effectLst/>
                        </a:rPr>
                        <a:t>Scientific</a:t>
                      </a:r>
                      <a:r>
                        <a:rPr lang="en-US" sz="1600" i="0" baseline="0" dirty="0" smtClean="0">
                          <a:effectLst/>
                        </a:rPr>
                        <a:t> Method</a:t>
                      </a:r>
                      <a:endParaRPr lang="en-US" sz="1600" i="0" dirty="0">
                        <a:effectLst/>
                      </a:endParaRPr>
                    </a:p>
                  </a:txBody>
                  <a:tcPr marL="68580" marR="68580" marT="0" marB="0" anchor="ct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600" dirty="0" smtClean="0">
                          <a:effectLst/>
                        </a:rPr>
                        <a:t>Hardened Processes/Delivery</a:t>
                      </a:r>
                    </a:p>
                    <a:p>
                      <a:pPr marL="285750" marR="0" indent="-285750" algn="l">
                        <a:lnSpc>
                          <a:spcPct val="107000"/>
                        </a:lnSpc>
                        <a:spcBef>
                          <a:spcPts val="0"/>
                        </a:spcBef>
                        <a:spcAft>
                          <a:spcPts val="0"/>
                        </a:spcAft>
                        <a:buFont typeface="Arial" panose="020B0604020202020204" pitchFamily="34" charset="0"/>
                        <a:buChar char="•"/>
                      </a:pPr>
                      <a:r>
                        <a:rPr lang="en-US" sz="1600" dirty="0" smtClean="0">
                          <a:effectLst/>
                        </a:rPr>
                        <a:t>“Fail Safe:” Break </a:t>
                      </a:r>
                      <a:r>
                        <a:rPr lang="en-US" sz="1600" i="0" dirty="0" smtClean="0">
                          <a:effectLst/>
                        </a:rPr>
                        <a:t>under</a:t>
                      </a:r>
                      <a:r>
                        <a:rPr lang="en-US" sz="1600" i="0" baseline="0" dirty="0" smtClean="0">
                          <a:effectLst/>
                        </a:rPr>
                        <a:t> controlled conditions</a:t>
                      </a:r>
                      <a:endParaRPr lang="en-US" sz="1600" dirty="0" smtClean="0">
                        <a:effectLst/>
                      </a:endParaRPr>
                    </a:p>
                    <a:p>
                      <a:pPr marL="285750" marR="0" indent="-285750" algn="l">
                        <a:lnSpc>
                          <a:spcPct val="107000"/>
                        </a:lnSpc>
                        <a:spcBef>
                          <a:spcPts val="0"/>
                        </a:spcBef>
                        <a:spcAft>
                          <a:spcPts val="0"/>
                        </a:spcAft>
                        <a:buFont typeface="Arial" panose="020B0604020202020204" pitchFamily="34" charset="0"/>
                        <a:buChar char="•"/>
                      </a:pPr>
                      <a:r>
                        <a:rPr lang="en-US" sz="1600" dirty="0" smtClean="0">
                          <a:effectLst/>
                        </a:rPr>
                        <a:t>Proven SLA delivery</a:t>
                      </a:r>
                      <a:endParaRPr lang="en-US" sz="1600" dirty="0">
                        <a:effectLst/>
                      </a:endParaRPr>
                    </a:p>
                  </a:txBody>
                  <a:tcPr marL="68580" marR="68580" marT="0" marB="0" anchor="ctr"/>
                </a:tc>
              </a:tr>
            </a:tbl>
          </a:graphicData>
        </a:graphic>
      </p:graphicFrame>
    </p:spTree>
    <p:extLst>
      <p:ext uri="{BB962C8B-B14F-4D97-AF65-F5344CB8AC3E}">
        <p14:creationId xmlns:p14="http://schemas.microsoft.com/office/powerpoint/2010/main" val="909154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dirty="0"/>
              <a:t>Delivering DevOps</a:t>
            </a:r>
          </a:p>
        </p:txBody>
      </p:sp>
      <p:sp>
        <p:nvSpPr>
          <p:cNvPr id="5" name="Rectangle 4"/>
          <p:cNvSpPr/>
          <p:nvPr/>
        </p:nvSpPr>
        <p:spPr>
          <a:xfrm>
            <a:off x="4562475" y="2740075"/>
            <a:ext cx="6096000" cy="2062103"/>
          </a:xfrm>
          <a:prstGeom prst="rect">
            <a:avLst/>
          </a:prstGeom>
        </p:spPr>
        <p:txBody>
          <a:bodyPr>
            <a:spAutoFit/>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a:t>
            </a:r>
            <a:r>
              <a:rPr lang="en-US" sz="3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We can't solve problems by using the same kind of thinking we used when we created them.</a:t>
            </a: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r>
              <a:rPr lang="en-US" sz="3200" dirty="0" smtClean="0">
                <a:latin typeface="Calibri" panose="020F0502020204030204" pitchFamily="34" charset="0"/>
                <a:cs typeface="Times New Roman" panose="02020603050405020304" pitchFamily="18" charset="0"/>
              </a:rPr>
              <a:t>- Albert Einstein</a:t>
            </a:r>
            <a:endParaRPr lang="en-US" sz="3200" dirty="0"/>
          </a:p>
        </p:txBody>
      </p:sp>
      <p:pic>
        <p:nvPicPr>
          <p:cNvPr id="2058" name="Picture 10" descr="http://upload.wikimedia.org/wikipedia/commons/d/d3/Albert_Einstein_He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349" y="1887365"/>
            <a:ext cx="3169516" cy="412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0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Delivering DevOps</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746988757"/>
              </p:ext>
            </p:extLst>
          </p:nvPr>
        </p:nvGraphicFramePr>
        <p:xfrm>
          <a:off x="1203960" y="1574800"/>
          <a:ext cx="9662160" cy="5033581"/>
        </p:xfrm>
        <a:graphic>
          <a:graphicData uri="http://schemas.openxmlformats.org/drawingml/2006/table">
            <a:tbl>
              <a:tblPr firstRow="1" firstCol="1" bandRow="1">
                <a:tableStyleId>{5C22544A-7EE6-4342-B048-85BDC9FD1C3A}</a:tableStyleId>
              </a:tblPr>
              <a:tblGrid>
                <a:gridCol w="1823720"/>
                <a:gridCol w="2915920"/>
                <a:gridCol w="4922520"/>
              </a:tblGrid>
              <a:tr h="471489">
                <a:tc>
                  <a:txBody>
                    <a:bodyPr/>
                    <a:lstStyle/>
                    <a:p>
                      <a:pPr marL="0" marR="0" algn="ctr">
                        <a:lnSpc>
                          <a:spcPct val="107000"/>
                        </a:lnSpc>
                        <a:spcBef>
                          <a:spcPts val="0"/>
                        </a:spcBef>
                        <a:spcAft>
                          <a:spcPts val="0"/>
                        </a:spcAft>
                      </a:pPr>
                      <a:r>
                        <a:rPr lang="en-US" sz="2400" dirty="0" smtClean="0">
                          <a:effectLst/>
                        </a:rPr>
                        <a:t>Role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Concerns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930591">
                <a:tc>
                  <a:txBody>
                    <a:bodyPr/>
                    <a:lstStyle/>
                    <a:p>
                      <a:pPr algn="ctr"/>
                      <a:r>
                        <a:rPr lang="en-US" b="1" dirty="0" smtClean="0"/>
                        <a:t>Executive</a:t>
                      </a:r>
                      <a:r>
                        <a:rPr lang="en-US" b="1" baseline="0" dirty="0" smtClean="0"/>
                        <a:t> Management</a:t>
                      </a:r>
                      <a:endParaRPr lang="en-US" b="1" dirty="0"/>
                    </a:p>
                  </a:txBody>
                  <a:tcPr marL="68580" marR="68580" marT="0" marB="0" anchor="ctr"/>
                </a:tc>
                <a:tc>
                  <a:txBody>
                    <a:bodyPr/>
                    <a:lstStyle/>
                    <a:p>
                      <a:pPr marL="742950" marR="0" lvl="2"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Cost</a:t>
                      </a:r>
                    </a:p>
                    <a:p>
                      <a:pPr marL="742950" marR="0" lvl="2"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Waste</a:t>
                      </a:r>
                    </a:p>
                    <a:p>
                      <a:pPr marL="742950" marR="0" lvl="2"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Productivity</a:t>
                      </a:r>
                    </a:p>
                    <a:p>
                      <a:pPr marL="742950" marR="0" lvl="2"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Innovation</a:t>
                      </a:r>
                    </a:p>
                  </a:txBody>
                  <a:tcPr marL="68580" marR="68580" marT="0" marB="0" anchor="ctr"/>
                </a:tc>
                <a:tc>
                  <a:txBody>
                    <a:bodyPr/>
                    <a:lstStyle/>
                    <a:p>
                      <a:pPr marL="0" marR="0" indent="0" algn="l">
                        <a:lnSpc>
                          <a:spcPct val="107000"/>
                        </a:lnSpc>
                        <a:spcBef>
                          <a:spcPts val="0"/>
                        </a:spcBef>
                        <a:spcAft>
                          <a:spcPts val="0"/>
                        </a:spcAft>
                        <a:buFont typeface="Arial" panose="020B0604020202020204" pitchFamily="34" charset="0"/>
                        <a:buNone/>
                      </a:pPr>
                      <a:r>
                        <a:rPr lang="en-US" sz="1600" b="1" dirty="0" smtClean="0">
                          <a:effectLst/>
                        </a:rPr>
                        <a:t>Focus:</a:t>
                      </a:r>
                      <a:r>
                        <a:rPr lang="en-US" sz="1600" dirty="0" smtClean="0">
                          <a:effectLst/>
                        </a:rPr>
                        <a:t> Systems thinking, the benefits of applying the Theory</a:t>
                      </a:r>
                      <a:r>
                        <a:rPr lang="en-US" sz="1600" baseline="0" dirty="0" smtClean="0">
                          <a:effectLst/>
                        </a:rPr>
                        <a:t> of Constraints to software delivery and IT as a whole.  Use the </a:t>
                      </a:r>
                      <a:r>
                        <a:rPr lang="en-US" sz="1600" i="1" baseline="0" dirty="0" smtClean="0">
                          <a:effectLst/>
                        </a:rPr>
                        <a:t>value stream</a:t>
                      </a:r>
                      <a:r>
                        <a:rPr lang="en-US" sz="1600" i="0" baseline="0" dirty="0" smtClean="0">
                          <a:effectLst/>
                        </a:rPr>
                        <a:t> concept to describe the relationship between the business and IT department(s)</a:t>
                      </a:r>
                      <a:endParaRPr lang="en-US" sz="1600" dirty="0" smtClean="0">
                        <a:effectLst/>
                      </a:endParaRPr>
                    </a:p>
                  </a:txBody>
                  <a:tcPr marL="68580" marR="68580" marT="0" marB="0" anchor="ctr"/>
                </a:tc>
              </a:tr>
              <a:tr h="732787">
                <a:tc>
                  <a:txBody>
                    <a:bodyPr/>
                    <a:lstStyle/>
                    <a:p>
                      <a:pPr algn="ctr"/>
                      <a:r>
                        <a:rPr lang="en-US" b="1" dirty="0" smtClean="0"/>
                        <a:t>Development</a:t>
                      </a:r>
                      <a:endParaRPr lang="en-US" b="1" dirty="0"/>
                    </a:p>
                  </a:txBody>
                  <a:tcPr marL="68580" marR="68580" marT="0" marB="0" anchor="ctr"/>
                </a:tc>
                <a:tc>
                  <a:txBody>
                    <a:bodyPr/>
                    <a:lstStyle/>
                    <a:p>
                      <a:pPr marL="742950" marR="0" lvl="1" indent="-285750" algn="l">
                        <a:lnSpc>
                          <a:spcPct val="107000"/>
                        </a:lnSpc>
                        <a:spcBef>
                          <a:spcPts val="0"/>
                        </a:spcBef>
                        <a:spcAft>
                          <a:spcPts val="0"/>
                        </a:spcAft>
                        <a:buFont typeface="Arial" panose="020B0604020202020204" pitchFamily="34" charset="0"/>
                        <a:buChar char="•"/>
                      </a:pPr>
                      <a:r>
                        <a:rPr lang="en-US" sz="1600" i="0" dirty="0" smtClean="0">
                          <a:effectLst/>
                        </a:rPr>
                        <a:t>CI Tools</a:t>
                      </a:r>
                    </a:p>
                    <a:p>
                      <a:pPr marL="742950" marR="0" lvl="1" indent="-285750" algn="l">
                        <a:lnSpc>
                          <a:spcPct val="107000"/>
                        </a:lnSpc>
                        <a:spcBef>
                          <a:spcPts val="0"/>
                        </a:spcBef>
                        <a:spcAft>
                          <a:spcPts val="0"/>
                        </a:spcAft>
                        <a:buFont typeface="Arial" panose="020B0604020202020204" pitchFamily="34" charset="0"/>
                        <a:buChar char="•"/>
                      </a:pPr>
                      <a:r>
                        <a:rPr lang="en-US" sz="1600" i="0" dirty="0" smtClean="0">
                          <a:effectLst/>
                        </a:rPr>
                        <a:t>Development Process</a:t>
                      </a:r>
                    </a:p>
                  </a:txBody>
                  <a:tcPr marL="68580" marR="68580" marT="0" marB="0" anchor="ctr"/>
                </a:tc>
                <a:tc>
                  <a:txBody>
                    <a:bodyPr/>
                    <a:lstStyle/>
                    <a:p>
                      <a:pPr marL="0" marR="0" indent="0" algn="l">
                        <a:lnSpc>
                          <a:spcPct val="107000"/>
                        </a:lnSpc>
                        <a:spcBef>
                          <a:spcPts val="0"/>
                        </a:spcBef>
                        <a:spcAft>
                          <a:spcPts val="0"/>
                        </a:spcAft>
                        <a:buFont typeface="Arial" panose="020B0604020202020204" pitchFamily="34" charset="0"/>
                        <a:buNone/>
                      </a:pPr>
                      <a:r>
                        <a:rPr lang="en-US" sz="1600" b="1" dirty="0" smtClean="0">
                          <a:effectLst/>
                        </a:rPr>
                        <a:t>Focus:  </a:t>
                      </a:r>
                      <a:r>
                        <a:rPr lang="en-US" sz="1600" b="0" dirty="0" smtClean="0">
                          <a:effectLst/>
                        </a:rPr>
                        <a:t>Unify</a:t>
                      </a:r>
                      <a:r>
                        <a:rPr lang="en-US" sz="1600" b="0" baseline="0" dirty="0" smtClean="0">
                          <a:effectLst/>
                        </a:rPr>
                        <a:t> the process of software delivery between Development and Ops.  Introduce/extend Continuous Integration practices to automate build/test processes.  Outlaw “fix it later” practices.  Include Ops in release discussions.  </a:t>
                      </a:r>
                      <a:endParaRPr lang="en-US" sz="1600" b="1" dirty="0">
                        <a:effectLst/>
                      </a:endParaRPr>
                    </a:p>
                  </a:txBody>
                  <a:tcPr marL="68580" marR="68580" marT="0" marB="0" anchor="ctr"/>
                </a:tc>
              </a:tr>
              <a:tr h="866565">
                <a:tc>
                  <a:txBody>
                    <a:bodyPr/>
                    <a:lstStyle/>
                    <a:p>
                      <a:pPr algn="ctr"/>
                      <a:r>
                        <a:rPr lang="en-US" b="1" dirty="0" smtClean="0"/>
                        <a:t>Operations</a:t>
                      </a:r>
                      <a:endParaRPr lang="en-US" b="1" dirty="0"/>
                    </a:p>
                  </a:txBody>
                  <a:tcPr marL="68580" marR="68580" marT="0" marB="0" anchor="ctr"/>
                </a:tc>
                <a:tc>
                  <a:txBody>
                    <a:bodyPr/>
                    <a:lstStyle/>
                    <a:p>
                      <a:pPr marL="742950" marR="0" lvl="1" indent="-285750" algn="l">
                        <a:lnSpc>
                          <a:spcPct val="107000"/>
                        </a:lnSpc>
                        <a:spcBef>
                          <a:spcPts val="0"/>
                        </a:spcBef>
                        <a:spcAft>
                          <a:spcPts val="0"/>
                        </a:spcAft>
                        <a:buFont typeface="Arial" panose="020B0604020202020204" pitchFamily="34" charset="0"/>
                        <a:buChar char="•"/>
                      </a:pPr>
                      <a:r>
                        <a:rPr lang="en-US" sz="1600" i="0" dirty="0" smtClean="0">
                          <a:effectLst/>
                        </a:rPr>
                        <a:t>Platform Tools</a:t>
                      </a:r>
                    </a:p>
                    <a:p>
                      <a:pPr marL="742950" marR="0" lvl="1" indent="-285750" algn="l">
                        <a:lnSpc>
                          <a:spcPct val="107000"/>
                        </a:lnSpc>
                        <a:spcBef>
                          <a:spcPts val="0"/>
                        </a:spcBef>
                        <a:spcAft>
                          <a:spcPts val="0"/>
                        </a:spcAft>
                        <a:buFont typeface="Arial" panose="020B0604020202020204" pitchFamily="34" charset="0"/>
                        <a:buChar char="•"/>
                      </a:pPr>
                      <a:r>
                        <a:rPr lang="en-US" sz="1600" i="0" dirty="0" smtClean="0">
                          <a:effectLst/>
                        </a:rPr>
                        <a:t>Platform Stability</a:t>
                      </a:r>
                    </a:p>
                    <a:p>
                      <a:pPr marL="742950" marR="0" lvl="1" indent="-285750" algn="l">
                        <a:lnSpc>
                          <a:spcPct val="107000"/>
                        </a:lnSpc>
                        <a:spcBef>
                          <a:spcPts val="0"/>
                        </a:spcBef>
                        <a:spcAft>
                          <a:spcPts val="0"/>
                        </a:spcAft>
                        <a:buFont typeface="Arial" panose="020B0604020202020204" pitchFamily="34" charset="0"/>
                        <a:buChar char="•"/>
                      </a:pPr>
                      <a:r>
                        <a:rPr lang="en-US" sz="1600" i="0" dirty="0" smtClean="0">
                          <a:effectLst/>
                        </a:rPr>
                        <a:t>Change Management</a:t>
                      </a:r>
                    </a:p>
                    <a:p>
                      <a:pPr marL="742950" marR="0" lvl="1" indent="-285750" algn="l">
                        <a:lnSpc>
                          <a:spcPct val="107000"/>
                        </a:lnSpc>
                        <a:spcBef>
                          <a:spcPts val="0"/>
                        </a:spcBef>
                        <a:spcAft>
                          <a:spcPts val="0"/>
                        </a:spcAft>
                        <a:buFont typeface="Arial" panose="020B0604020202020204" pitchFamily="34" charset="0"/>
                        <a:buChar char="•"/>
                      </a:pPr>
                      <a:r>
                        <a:rPr lang="en-US" sz="1600" i="0" dirty="0" smtClean="0">
                          <a:effectLst/>
                        </a:rPr>
                        <a:t>Release</a:t>
                      </a:r>
                      <a:r>
                        <a:rPr lang="en-US" sz="1600" i="0" baseline="0" dirty="0" smtClean="0">
                          <a:effectLst/>
                        </a:rPr>
                        <a:t> Predictability</a:t>
                      </a:r>
                    </a:p>
                  </a:txBody>
                  <a:tcPr marL="68580" marR="68580" marT="0" marB="0" anchor="ctr"/>
                </a:tc>
                <a:tc>
                  <a:txBody>
                    <a:bodyPr/>
                    <a:lstStyle/>
                    <a:p>
                      <a:pPr marL="0" marR="0" indent="0" algn="l">
                        <a:lnSpc>
                          <a:spcPct val="107000"/>
                        </a:lnSpc>
                        <a:spcBef>
                          <a:spcPts val="0"/>
                        </a:spcBef>
                        <a:spcAft>
                          <a:spcPts val="0"/>
                        </a:spcAft>
                        <a:buFont typeface="Arial" panose="020B0604020202020204" pitchFamily="34" charset="0"/>
                        <a:buNone/>
                      </a:pPr>
                      <a:r>
                        <a:rPr lang="en-US" sz="1600" b="1" dirty="0" smtClean="0">
                          <a:effectLst/>
                        </a:rPr>
                        <a:t>Focus:  </a:t>
                      </a:r>
                      <a:r>
                        <a:rPr lang="en-US" sz="1600" b="0" dirty="0" smtClean="0">
                          <a:effectLst/>
                        </a:rPr>
                        <a:t>Participate with Development in development and release</a:t>
                      </a:r>
                      <a:r>
                        <a:rPr lang="en-US" sz="1600" b="0" baseline="0" dirty="0" smtClean="0">
                          <a:effectLst/>
                        </a:rPr>
                        <a:t> discussions.  Use tools, where appropriate, to automate provisioning and release processes.  Outlaw direct changes to production environments.</a:t>
                      </a:r>
                      <a:endParaRPr lang="en-US" sz="1600" b="1" dirty="0">
                        <a:effectLst/>
                      </a:endParaRPr>
                    </a:p>
                  </a:txBody>
                  <a:tcPr marL="68580" marR="68580" marT="0" marB="0" anchor="ctr"/>
                </a:tc>
              </a:tr>
              <a:tr h="1170112">
                <a:tc>
                  <a:txBody>
                    <a:bodyPr/>
                    <a:lstStyle/>
                    <a:p>
                      <a:pPr algn="ctr"/>
                      <a:r>
                        <a:rPr lang="en-US" b="1" dirty="0" smtClean="0"/>
                        <a:t>Project Management</a:t>
                      </a:r>
                      <a:endParaRPr lang="en-US" b="1" dirty="0"/>
                    </a:p>
                  </a:txBody>
                  <a:tcPr marL="68580" marR="68580" marT="0" marB="0" anchor="ctr"/>
                </a:tc>
                <a:tc>
                  <a:txBody>
                    <a:bodyPr/>
                    <a:lstStyle/>
                    <a:p>
                      <a:pPr marL="742950" marR="0" lvl="1"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i="0" dirty="0" smtClean="0">
                          <a:effectLst/>
                        </a:rPr>
                        <a:t>SDLC</a:t>
                      </a:r>
                      <a:r>
                        <a:rPr lang="en-US" sz="1600" i="0" baseline="0" dirty="0" smtClean="0">
                          <a:effectLst/>
                        </a:rPr>
                        <a:t> Processes</a:t>
                      </a:r>
                    </a:p>
                    <a:p>
                      <a:pPr marL="742950" marR="0" lvl="1"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i="0" baseline="0" dirty="0" smtClean="0">
                          <a:effectLst/>
                        </a:rPr>
                        <a:t>Continuous Improvement</a:t>
                      </a:r>
                    </a:p>
                    <a:p>
                      <a:pPr marL="742950" marR="0" lvl="1"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600" i="0" baseline="0" dirty="0" smtClean="0">
                          <a:effectLst/>
                        </a:rPr>
                        <a:t>Change Management</a:t>
                      </a:r>
                    </a:p>
                  </a:txBody>
                  <a:tcPr marL="68580" marR="68580" marT="0" marB="0" anchor="ctr"/>
                </a:tc>
                <a:tc>
                  <a:txBody>
                    <a:bodyPr/>
                    <a:lstStyle/>
                    <a:p>
                      <a:pPr marL="0" marR="0" indent="0" algn="l">
                        <a:lnSpc>
                          <a:spcPct val="107000"/>
                        </a:lnSpc>
                        <a:spcBef>
                          <a:spcPts val="0"/>
                        </a:spcBef>
                        <a:spcAft>
                          <a:spcPts val="0"/>
                        </a:spcAft>
                        <a:buFont typeface="Arial" panose="020B0604020202020204" pitchFamily="34" charset="0"/>
                        <a:buNone/>
                      </a:pPr>
                      <a:r>
                        <a:rPr lang="en-US" sz="1600" b="1" dirty="0" smtClean="0">
                          <a:effectLst/>
                        </a:rPr>
                        <a:t>Focus: </a:t>
                      </a:r>
                      <a:r>
                        <a:rPr lang="en-US" sz="1600" b="0" dirty="0" smtClean="0">
                          <a:effectLst/>
                        </a:rPr>
                        <a:t>Facilitation</a:t>
                      </a:r>
                      <a:r>
                        <a:rPr lang="en-US" sz="1600" b="0" baseline="0" dirty="0" smtClean="0">
                          <a:effectLst/>
                        </a:rPr>
                        <a:t> of communication between Dev and Ops.  Document lessons learned throughout the process to provide constant feedback between SDLC stages and back to management for Continuous Improvement.</a:t>
                      </a:r>
                      <a:endParaRPr lang="en-US" sz="1600" b="1" dirty="0">
                        <a:effectLst/>
                      </a:endParaRPr>
                    </a:p>
                  </a:txBody>
                  <a:tcPr marL="68580" marR="68580" marT="0" marB="0" anchor="ctr"/>
                </a:tc>
              </a:tr>
            </a:tbl>
          </a:graphicData>
        </a:graphic>
      </p:graphicFrame>
    </p:spTree>
    <p:extLst>
      <p:ext uri="{BB962C8B-B14F-4D97-AF65-F5344CB8AC3E}">
        <p14:creationId xmlns:p14="http://schemas.microsoft.com/office/powerpoint/2010/main" val="346216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Flowchart: Magnetic Disk 14"/>
          <p:cNvSpPr/>
          <p:nvPr/>
        </p:nvSpPr>
        <p:spPr>
          <a:xfrm>
            <a:off x="6019800" y="4252642"/>
            <a:ext cx="1097280" cy="478472"/>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990600" y="4338348"/>
            <a:ext cx="3230880" cy="904240"/>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DevOps Conversation</a:t>
            </a:r>
            <a:endParaRPr lang="en-US" dirty="0"/>
          </a:p>
        </p:txBody>
      </p:sp>
      <p:sp>
        <p:nvSpPr>
          <p:cNvPr id="2" name="Flowchart: Magnetic Disk 1"/>
          <p:cNvSpPr/>
          <p:nvPr/>
        </p:nvSpPr>
        <p:spPr>
          <a:xfrm>
            <a:off x="990600" y="3746806"/>
            <a:ext cx="3230880" cy="904240"/>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990600" y="3152446"/>
            <a:ext cx="3230880" cy="904240"/>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990600" y="2700326"/>
            <a:ext cx="3230880" cy="904240"/>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gnetic Disk 7"/>
          <p:cNvSpPr/>
          <p:nvPr/>
        </p:nvSpPr>
        <p:spPr>
          <a:xfrm>
            <a:off x="6019800" y="3929963"/>
            <a:ext cx="1097280" cy="478472"/>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6019800" y="3612831"/>
            <a:ext cx="1097280" cy="478472"/>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6019800" y="3292926"/>
            <a:ext cx="1097280" cy="478472"/>
          </a:xfrm>
          <a:prstGeom prst="flowChartMagneticDisk">
            <a:avLst/>
          </a:prstGeom>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90600" y="3096387"/>
            <a:ext cx="3230880" cy="369333"/>
          </a:xfrm>
          <a:prstGeom prst="rect">
            <a:avLst/>
          </a:prstGeom>
          <a:noFill/>
        </p:spPr>
        <p:txBody>
          <a:bodyPr wrap="square" rtlCol="0">
            <a:spAutoFit/>
          </a:bodyPr>
          <a:lstStyle/>
          <a:p>
            <a:pPr algn="ctr"/>
            <a:r>
              <a:rPr lang="en-US" dirty="0" smtClean="0"/>
              <a:t>Management</a:t>
            </a:r>
            <a:endParaRPr lang="en-US" dirty="0"/>
          </a:p>
        </p:txBody>
      </p:sp>
      <p:sp>
        <p:nvSpPr>
          <p:cNvPr id="11" name="TextBox 10"/>
          <p:cNvSpPr txBox="1"/>
          <p:nvPr/>
        </p:nvSpPr>
        <p:spPr>
          <a:xfrm>
            <a:off x="990600" y="3631294"/>
            <a:ext cx="3230880" cy="369333"/>
          </a:xfrm>
          <a:prstGeom prst="rect">
            <a:avLst/>
          </a:prstGeom>
          <a:noFill/>
        </p:spPr>
        <p:txBody>
          <a:bodyPr wrap="square" rtlCol="0">
            <a:spAutoFit/>
          </a:bodyPr>
          <a:lstStyle/>
          <a:p>
            <a:pPr algn="ctr"/>
            <a:r>
              <a:rPr lang="en-US" dirty="0" smtClean="0"/>
              <a:t>Development</a:t>
            </a:r>
            <a:endParaRPr lang="en-US" dirty="0"/>
          </a:p>
        </p:txBody>
      </p:sp>
      <p:sp>
        <p:nvSpPr>
          <p:cNvPr id="12" name="TextBox 11"/>
          <p:cNvSpPr txBox="1"/>
          <p:nvPr/>
        </p:nvSpPr>
        <p:spPr>
          <a:xfrm>
            <a:off x="990600" y="4169199"/>
            <a:ext cx="3230880" cy="369333"/>
          </a:xfrm>
          <a:prstGeom prst="rect">
            <a:avLst/>
          </a:prstGeom>
          <a:noFill/>
        </p:spPr>
        <p:txBody>
          <a:bodyPr wrap="square" rtlCol="0">
            <a:spAutoFit/>
          </a:bodyPr>
          <a:lstStyle/>
          <a:p>
            <a:pPr algn="ctr"/>
            <a:r>
              <a:rPr lang="en-US" dirty="0" smtClean="0"/>
              <a:t>Operations</a:t>
            </a:r>
            <a:endParaRPr lang="en-US" dirty="0"/>
          </a:p>
        </p:txBody>
      </p:sp>
      <p:sp>
        <p:nvSpPr>
          <p:cNvPr id="14" name="TextBox 13"/>
          <p:cNvSpPr txBox="1"/>
          <p:nvPr/>
        </p:nvSpPr>
        <p:spPr>
          <a:xfrm>
            <a:off x="990600" y="4762150"/>
            <a:ext cx="3230880" cy="369333"/>
          </a:xfrm>
          <a:prstGeom prst="rect">
            <a:avLst/>
          </a:prstGeom>
          <a:noFill/>
        </p:spPr>
        <p:txBody>
          <a:bodyPr wrap="square" rtlCol="0">
            <a:spAutoFit/>
          </a:bodyPr>
          <a:lstStyle/>
          <a:p>
            <a:pPr algn="ctr"/>
            <a:r>
              <a:rPr lang="en-US" dirty="0" smtClean="0"/>
              <a:t>Project Management</a:t>
            </a:r>
            <a:endParaRPr lang="en-US" dirty="0"/>
          </a:p>
        </p:txBody>
      </p:sp>
      <p:sp>
        <p:nvSpPr>
          <p:cNvPr id="16" name="TextBox 15"/>
          <p:cNvSpPr txBox="1"/>
          <p:nvPr/>
        </p:nvSpPr>
        <p:spPr>
          <a:xfrm>
            <a:off x="4953000" y="2931866"/>
            <a:ext cx="3230880" cy="369333"/>
          </a:xfrm>
          <a:prstGeom prst="rect">
            <a:avLst/>
          </a:prstGeom>
          <a:noFill/>
        </p:spPr>
        <p:txBody>
          <a:bodyPr wrap="square" rtlCol="0">
            <a:spAutoFit/>
          </a:bodyPr>
          <a:lstStyle/>
          <a:p>
            <a:pPr algn="ctr"/>
            <a:r>
              <a:rPr lang="en-US" dirty="0" smtClean="0"/>
              <a:t>Working Group</a:t>
            </a:r>
            <a:endParaRPr lang="en-US" dirty="0"/>
          </a:p>
        </p:txBody>
      </p:sp>
      <p:sp>
        <p:nvSpPr>
          <p:cNvPr id="17" name="Right Arrow 16"/>
          <p:cNvSpPr/>
          <p:nvPr/>
        </p:nvSpPr>
        <p:spPr>
          <a:xfrm>
            <a:off x="4465320" y="3771398"/>
            <a:ext cx="1341120" cy="319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726680" y="3776267"/>
            <a:ext cx="1341120" cy="319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7400" y="2975384"/>
            <a:ext cx="1621231" cy="1815084"/>
          </a:xfrm>
          <a:prstGeom prst="rect">
            <a:avLst/>
          </a:prstGeom>
        </p:spPr>
      </p:pic>
      <p:sp>
        <p:nvSpPr>
          <p:cNvPr id="19" name="TextBox 18"/>
          <p:cNvSpPr txBox="1"/>
          <p:nvPr/>
        </p:nvSpPr>
        <p:spPr>
          <a:xfrm>
            <a:off x="8872575" y="4967494"/>
            <a:ext cx="3230880" cy="461665"/>
          </a:xfrm>
          <a:prstGeom prst="rect">
            <a:avLst/>
          </a:prstGeom>
          <a:noFill/>
        </p:spPr>
        <p:txBody>
          <a:bodyPr wrap="square" rtlCol="0">
            <a:spAutoFit/>
          </a:bodyPr>
          <a:lstStyle/>
          <a:p>
            <a:pPr algn="ctr"/>
            <a:r>
              <a:rPr lang="en-US" sz="2400" dirty="0" smtClean="0"/>
              <a:t>DevOps Strategy</a:t>
            </a:r>
            <a:endParaRPr lang="en-US" sz="2400" dirty="0"/>
          </a:p>
        </p:txBody>
      </p:sp>
    </p:spTree>
    <p:extLst>
      <p:ext uri="{BB962C8B-B14F-4D97-AF65-F5344CB8AC3E}">
        <p14:creationId xmlns:p14="http://schemas.microsoft.com/office/powerpoint/2010/main" val="1886418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DevOps Distractors</a:t>
            </a:r>
            <a:endParaRPr lang="en-US" dirty="0"/>
          </a:p>
        </p:txBody>
      </p:sp>
      <p:sp>
        <p:nvSpPr>
          <p:cNvPr id="2" name="TextBox 1"/>
          <p:cNvSpPr txBox="1"/>
          <p:nvPr/>
        </p:nvSpPr>
        <p:spPr>
          <a:xfrm>
            <a:off x="1148080" y="2292925"/>
            <a:ext cx="7762004" cy="461665"/>
          </a:xfrm>
          <a:prstGeom prst="rect">
            <a:avLst/>
          </a:prstGeom>
          <a:noFill/>
        </p:spPr>
        <p:txBody>
          <a:bodyPr wrap="square" rtlCol="0">
            <a:spAutoFit/>
          </a:bodyPr>
          <a:lstStyle/>
          <a:p>
            <a:r>
              <a:rPr lang="en-US" sz="2400" b="1" dirty="0" smtClean="0"/>
              <a:t>Distractor</a:t>
            </a:r>
            <a:r>
              <a:rPr lang="en-US" sz="2400" dirty="0" smtClean="0"/>
              <a:t>:  “We already have ITIL/Agile/Six Sigma”</a:t>
            </a:r>
            <a:endParaRPr lang="en-US" sz="2400" dirty="0"/>
          </a:p>
        </p:txBody>
      </p:sp>
      <p:sp>
        <p:nvSpPr>
          <p:cNvPr id="5" name="TextBox 4"/>
          <p:cNvSpPr txBox="1"/>
          <p:nvPr/>
        </p:nvSpPr>
        <p:spPr>
          <a:xfrm>
            <a:off x="1148080" y="3234317"/>
            <a:ext cx="10164962" cy="461665"/>
          </a:xfrm>
          <a:prstGeom prst="rect">
            <a:avLst/>
          </a:prstGeom>
          <a:noFill/>
        </p:spPr>
        <p:txBody>
          <a:bodyPr wrap="square" rtlCol="0">
            <a:spAutoFit/>
          </a:bodyPr>
          <a:lstStyle/>
          <a:p>
            <a:r>
              <a:rPr lang="en-US" sz="2400" b="1" dirty="0" smtClean="0"/>
              <a:t>Distractor</a:t>
            </a:r>
            <a:r>
              <a:rPr lang="en-US" sz="2400" dirty="0" smtClean="0"/>
              <a:t>:  “We don’t have the time/money/resources to cross train everyone!”</a:t>
            </a:r>
            <a:endParaRPr lang="en-US" sz="2400" dirty="0"/>
          </a:p>
        </p:txBody>
      </p:sp>
      <p:sp>
        <p:nvSpPr>
          <p:cNvPr id="6" name="TextBox 5"/>
          <p:cNvSpPr txBox="1"/>
          <p:nvPr/>
        </p:nvSpPr>
        <p:spPr>
          <a:xfrm>
            <a:off x="1148080" y="4175709"/>
            <a:ext cx="8331200" cy="461665"/>
          </a:xfrm>
          <a:prstGeom prst="rect">
            <a:avLst/>
          </a:prstGeom>
          <a:noFill/>
        </p:spPr>
        <p:txBody>
          <a:bodyPr wrap="square" rtlCol="0">
            <a:spAutoFit/>
          </a:bodyPr>
          <a:lstStyle/>
          <a:p>
            <a:r>
              <a:rPr lang="en-US" sz="2400" b="1" dirty="0" smtClean="0"/>
              <a:t>Distractor</a:t>
            </a:r>
            <a:r>
              <a:rPr lang="en-US" sz="2400" dirty="0" smtClean="0"/>
              <a:t>:  “We can’t staff people around our Brent!”</a:t>
            </a:r>
            <a:endParaRPr lang="en-US" sz="2400" dirty="0"/>
          </a:p>
        </p:txBody>
      </p:sp>
      <p:sp>
        <p:nvSpPr>
          <p:cNvPr id="7" name="TextBox 6"/>
          <p:cNvSpPr txBox="1"/>
          <p:nvPr/>
        </p:nvSpPr>
        <p:spPr>
          <a:xfrm>
            <a:off x="1148080" y="5041044"/>
            <a:ext cx="9899148" cy="461665"/>
          </a:xfrm>
          <a:prstGeom prst="rect">
            <a:avLst/>
          </a:prstGeom>
          <a:noFill/>
        </p:spPr>
        <p:txBody>
          <a:bodyPr wrap="square" rtlCol="0">
            <a:spAutoFit/>
          </a:bodyPr>
          <a:lstStyle/>
          <a:p>
            <a:r>
              <a:rPr lang="en-US" sz="2400" b="1" dirty="0" smtClean="0"/>
              <a:t>Distractor</a:t>
            </a:r>
            <a:r>
              <a:rPr lang="en-US" sz="2400" dirty="0" smtClean="0"/>
              <a:t>:  “We can’t/don’t need to/don’t want to do ten deploys a day!”</a:t>
            </a:r>
            <a:endParaRPr lang="en-US" sz="2400" dirty="0"/>
          </a:p>
        </p:txBody>
      </p:sp>
    </p:spTree>
    <p:extLst>
      <p:ext uri="{BB962C8B-B14F-4D97-AF65-F5344CB8AC3E}">
        <p14:creationId xmlns:p14="http://schemas.microsoft.com/office/powerpoint/2010/main" val="251889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DevOps Conversation</a:t>
            </a:r>
            <a:endParaRPr lang="en-US" dirty="0"/>
          </a:p>
        </p:txBody>
      </p:sp>
      <p:sp>
        <p:nvSpPr>
          <p:cNvPr id="3" name="Content Placeholder 2"/>
          <p:cNvSpPr>
            <a:spLocks noGrp="1"/>
          </p:cNvSpPr>
          <p:nvPr>
            <p:ph idx="1"/>
          </p:nvPr>
        </p:nvSpPr>
        <p:spPr>
          <a:xfrm>
            <a:off x="838200" y="2188723"/>
            <a:ext cx="10515600" cy="3988240"/>
          </a:xfrm>
        </p:spPr>
        <p:txBody>
          <a:bodyPr/>
          <a:lstStyle/>
          <a:p>
            <a:pPr marL="0" indent="0">
              <a:buNone/>
            </a:pPr>
            <a:r>
              <a:rPr lang="en-US" dirty="0" smtClean="0"/>
              <a:t>Outputs of the Conversation:</a:t>
            </a:r>
          </a:p>
          <a:p>
            <a:r>
              <a:rPr lang="en-US" dirty="0" smtClean="0"/>
              <a:t>DevOps Transformation Goals</a:t>
            </a:r>
          </a:p>
          <a:p>
            <a:r>
              <a:rPr lang="en-US" dirty="0" smtClean="0"/>
              <a:t>Stakeholder participation: what is each role responsible for?</a:t>
            </a:r>
          </a:p>
          <a:p>
            <a:r>
              <a:rPr lang="en-US" dirty="0" smtClean="0"/>
              <a:t>Measures for success</a:t>
            </a:r>
            <a:endParaRPr lang="en-US" dirty="0"/>
          </a:p>
        </p:txBody>
      </p:sp>
    </p:spTree>
    <p:extLst>
      <p:ext uri="{BB962C8B-B14F-4D97-AF65-F5344CB8AC3E}">
        <p14:creationId xmlns:p14="http://schemas.microsoft.com/office/powerpoint/2010/main" val="1397295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Strategy</a:t>
            </a:r>
            <a:endParaRPr lang="en-US" dirty="0"/>
          </a:p>
        </p:txBody>
      </p:sp>
      <p:sp>
        <p:nvSpPr>
          <p:cNvPr id="4" name="TextBox 3"/>
          <p:cNvSpPr txBox="1"/>
          <p:nvPr/>
        </p:nvSpPr>
        <p:spPr>
          <a:xfrm>
            <a:off x="947956" y="2227584"/>
            <a:ext cx="791081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DevOps Transformation is not a project, it’s a roadmap</a:t>
            </a:r>
          </a:p>
          <a:p>
            <a:pPr marL="285750" indent="-285750">
              <a:buFont typeface="Arial" panose="020B0604020202020204" pitchFamily="34" charset="0"/>
              <a:buChar char="•"/>
            </a:pPr>
            <a:r>
              <a:rPr lang="en-US" sz="2000" dirty="0" smtClean="0"/>
              <a:t>Ask questions to assess readiness</a:t>
            </a:r>
          </a:p>
          <a:p>
            <a:pPr marL="285750" indent="-285750">
              <a:buFont typeface="Arial" panose="020B0604020202020204" pitchFamily="34" charset="0"/>
              <a:buChar char="•"/>
            </a:pPr>
            <a:r>
              <a:rPr lang="en-US" sz="2000" dirty="0" smtClean="0"/>
              <a:t>Don’t create a new DevOps silo, encourage the Conversation throughout your company</a:t>
            </a:r>
          </a:p>
          <a:p>
            <a:pPr marL="285750" indent="-285750">
              <a:buFont typeface="Arial" panose="020B0604020202020204" pitchFamily="34" charset="0"/>
              <a:buChar char="•"/>
            </a:pPr>
            <a:r>
              <a:rPr lang="en-US" sz="2000" dirty="0" smtClean="0"/>
              <a:t>Listen to the Conversation at your organization</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26293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Big Question</a:t>
            </a:r>
            <a:endParaRPr lang="en-US" dirty="0"/>
          </a:p>
        </p:txBody>
      </p:sp>
      <p:sp>
        <p:nvSpPr>
          <p:cNvPr id="4" name="TextBox 3"/>
          <p:cNvSpPr txBox="1"/>
          <p:nvPr/>
        </p:nvSpPr>
        <p:spPr>
          <a:xfrm>
            <a:off x="1066800" y="1808480"/>
            <a:ext cx="9757144"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What is the “Critical Minimum” for DevOps?</a:t>
            </a:r>
          </a:p>
          <a:p>
            <a:pPr marL="285750" indent="-285750">
              <a:buFont typeface="Arial" panose="020B0604020202020204" pitchFamily="34" charset="0"/>
              <a:buChar char="•"/>
            </a:pPr>
            <a:r>
              <a:rPr lang="en-US" sz="2800" dirty="0" smtClean="0"/>
              <a:t>How much is enough to call yourself a “DevOps Shop?”</a:t>
            </a:r>
          </a:p>
          <a:p>
            <a:pPr marL="285750" indent="-285750">
              <a:buFont typeface="Arial" panose="020B0604020202020204" pitchFamily="34" charset="0"/>
              <a:buChar char="•"/>
            </a:pPr>
            <a:r>
              <a:rPr lang="en-US" sz="2800" dirty="0" smtClean="0"/>
              <a:t>Can you “do DevOps” without Agile?  Without constraint protection?</a:t>
            </a:r>
          </a:p>
          <a:p>
            <a:pPr marL="285750" indent="-285750">
              <a:buFont typeface="Arial" panose="020B0604020202020204" pitchFamily="34" charset="0"/>
              <a:buChar char="•"/>
            </a:pPr>
            <a:r>
              <a:rPr lang="en-US" sz="2800" dirty="0" smtClean="0"/>
              <a:t>What are the minimum measurements to know if you’re succeeding at DevOps?</a:t>
            </a:r>
          </a:p>
          <a:p>
            <a:pPr marL="285750" indent="-285750">
              <a:buFont typeface="Arial" panose="020B0604020202020204" pitchFamily="34" charset="0"/>
              <a:buChar char="•"/>
            </a:pPr>
            <a:r>
              <a:rPr lang="en-US" sz="2800" dirty="0" smtClean="0"/>
              <a:t>Is DevOps just inviting your Ops guy to the Scrum Team?</a:t>
            </a:r>
          </a:p>
          <a:p>
            <a:pPr marL="285750" indent="-285750">
              <a:buFont typeface="Arial" panose="020B0604020202020204" pitchFamily="34" charset="0"/>
              <a:buChar char="•"/>
            </a:pPr>
            <a:r>
              <a:rPr lang="en-US" sz="2800" dirty="0" smtClean="0"/>
              <a:t>Are we “doing DevOps” if we just do Continuous Delivery?</a:t>
            </a:r>
          </a:p>
        </p:txBody>
      </p:sp>
    </p:spTree>
    <p:extLst>
      <p:ext uri="{BB962C8B-B14F-4D97-AF65-F5344CB8AC3E}">
        <p14:creationId xmlns:p14="http://schemas.microsoft.com/office/powerpoint/2010/main" val="80230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PNC Financial Services</a:t>
            </a:r>
            <a:endParaRPr lang="en-US" dirty="0"/>
          </a:p>
        </p:txBody>
      </p:sp>
      <p:pic>
        <p:nvPicPr>
          <p:cNvPr id="4" name="Picture 3"/>
          <p:cNvPicPr>
            <a:picLocks noChangeAspect="1"/>
          </p:cNvPicPr>
          <p:nvPr/>
        </p:nvPicPr>
        <p:blipFill>
          <a:blip r:embed="rId3"/>
          <a:stretch>
            <a:fillRect/>
          </a:stretch>
        </p:blipFill>
        <p:spPr>
          <a:xfrm>
            <a:off x="838200" y="1690688"/>
            <a:ext cx="3374474" cy="4507756"/>
          </a:xfrm>
          <a:prstGeom prst="rect">
            <a:avLst/>
          </a:prstGeom>
        </p:spPr>
      </p:pic>
      <p:sp>
        <p:nvSpPr>
          <p:cNvPr id="5" name="TextBox 4"/>
          <p:cNvSpPr txBox="1"/>
          <p:nvPr/>
        </p:nvSpPr>
        <p:spPr>
          <a:xfrm>
            <a:off x="4562272" y="1690688"/>
            <a:ext cx="608951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Originally founded in in Pittsburgh in 1852</a:t>
            </a:r>
          </a:p>
          <a:p>
            <a:endParaRPr lang="en-US" sz="2400" dirty="0" smtClean="0"/>
          </a:p>
          <a:p>
            <a:pPr marL="285750" indent="-285750">
              <a:buFont typeface="Arial" panose="020B0604020202020204" pitchFamily="34" charset="0"/>
              <a:buChar char="•"/>
            </a:pPr>
            <a:r>
              <a:rPr lang="en-US" sz="2400" dirty="0" smtClean="0"/>
              <a:t>First bank in Pittsburgh to receive a national charter</a:t>
            </a:r>
          </a:p>
          <a:p>
            <a:endParaRPr lang="en-US" sz="2400" dirty="0" smtClean="0"/>
          </a:p>
          <a:p>
            <a:pPr marL="285750" indent="-285750">
              <a:buFont typeface="Arial" panose="020B0604020202020204" pitchFamily="34" charset="0"/>
              <a:buChar char="•"/>
            </a:pPr>
            <a:r>
              <a:rPr lang="en-US" sz="2400" dirty="0" smtClean="0"/>
              <a:t>In 1959, Pittsburgh National Bank became largest subsidiary of Pittsburgh National Corporation</a:t>
            </a:r>
          </a:p>
          <a:p>
            <a:endParaRPr lang="en-US" sz="2400" dirty="0" smtClean="0"/>
          </a:p>
          <a:p>
            <a:pPr marL="285750" indent="-285750">
              <a:buFont typeface="Arial" panose="020B0604020202020204" pitchFamily="34" charset="0"/>
              <a:buChar char="•"/>
            </a:pPr>
            <a:r>
              <a:rPr lang="en-US" sz="2400" dirty="0" smtClean="0"/>
              <a:t>Retail, Mortgage, Wealth Management, Corporate &amp; Institutional Financial services</a:t>
            </a:r>
            <a:endParaRPr lang="en-US" sz="2400" dirty="0"/>
          </a:p>
        </p:txBody>
      </p:sp>
    </p:spTree>
    <p:extLst>
      <p:ext uri="{BB962C8B-B14F-4D97-AF65-F5344CB8AC3E}">
        <p14:creationId xmlns:p14="http://schemas.microsoft.com/office/powerpoint/2010/main" val="85563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Appendix/Resources</a:t>
            </a:r>
            <a:endParaRPr lang="en-US" dirty="0"/>
          </a:p>
        </p:txBody>
      </p:sp>
      <p:sp>
        <p:nvSpPr>
          <p:cNvPr id="3" name="Content Placeholder 2"/>
          <p:cNvSpPr>
            <a:spLocks noGrp="1"/>
          </p:cNvSpPr>
          <p:nvPr>
            <p:ph idx="1"/>
          </p:nvPr>
        </p:nvSpPr>
        <p:spPr/>
        <p:txBody>
          <a:bodyPr/>
          <a:lstStyle/>
          <a:p>
            <a:r>
              <a:rPr lang="en-US" sz="2000" dirty="0" smtClean="0"/>
              <a:t>ITIL </a:t>
            </a:r>
            <a:r>
              <a:rPr lang="en-US" sz="2000" dirty="0"/>
              <a:t>With DevOps: </a:t>
            </a:r>
            <a:r>
              <a:rPr lang="en-US" sz="2000" dirty="0">
                <a:hlinkClick r:id="rId2"/>
              </a:rPr>
              <a:t>http://www.ibm.com/developerworks/library/d-implement-itil-devops</a:t>
            </a:r>
            <a:r>
              <a:rPr lang="en-US" sz="2000" dirty="0" smtClean="0">
                <a:hlinkClick r:id="rId2"/>
              </a:rPr>
              <a:t>/</a:t>
            </a:r>
            <a:endParaRPr lang="en-US" sz="2000" dirty="0" smtClean="0"/>
          </a:p>
          <a:p>
            <a:r>
              <a:rPr lang="en-US" sz="2000" dirty="0" smtClean="0"/>
              <a:t>History </a:t>
            </a:r>
            <a:r>
              <a:rPr lang="en-US" sz="2000" dirty="0"/>
              <a:t>of DevOps: </a:t>
            </a:r>
            <a:r>
              <a:rPr lang="en-US" sz="2000" dirty="0">
                <a:hlinkClick r:id="rId3"/>
              </a:rPr>
              <a:t>http://itrevolution.com/the-history-of-devops</a:t>
            </a:r>
            <a:r>
              <a:rPr lang="en-US" sz="2000" dirty="0" smtClean="0">
                <a:hlinkClick r:id="rId3"/>
              </a:rPr>
              <a:t>/</a:t>
            </a:r>
            <a:endParaRPr lang="en-US" sz="2000" dirty="0" smtClean="0"/>
          </a:p>
          <a:p>
            <a:r>
              <a:rPr lang="en-US" sz="2000" dirty="0" smtClean="0"/>
              <a:t>A Reinterpretation of </a:t>
            </a:r>
            <a:r>
              <a:rPr lang="en-US" sz="2000" dirty="0"/>
              <a:t>the Three Ways: </a:t>
            </a:r>
            <a:r>
              <a:rPr lang="en-US" sz="2000" dirty="0">
                <a:hlinkClick r:id="rId4"/>
              </a:rPr>
              <a:t>http://itrevolution.com/a-personal-reinterpretation-of-the-three-ways</a:t>
            </a:r>
            <a:r>
              <a:rPr lang="en-US" sz="2000" dirty="0" smtClean="0">
                <a:hlinkClick r:id="rId4"/>
              </a:rPr>
              <a:t>/</a:t>
            </a:r>
            <a:endParaRPr lang="en-US" sz="2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02415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From the Center Out</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8249" y="1690688"/>
            <a:ext cx="3955501" cy="3854078"/>
          </a:xfrm>
          <a:prstGeom prst="rect">
            <a:avLst/>
          </a:prstGeom>
          <a:effectLst>
            <a:outerShdw blurRad="50800" dist="38100" dir="2700000" algn="tl" rotWithShape="0">
              <a:prstClr val="black">
                <a:alpha val="40000"/>
              </a:prstClr>
            </a:outerShdw>
          </a:effectLst>
        </p:spPr>
      </p:pic>
      <p:sp>
        <p:nvSpPr>
          <p:cNvPr id="6" name="TextBox 5"/>
          <p:cNvSpPr txBox="1"/>
          <p:nvPr/>
        </p:nvSpPr>
        <p:spPr>
          <a:xfrm>
            <a:off x="1705789" y="1690688"/>
            <a:ext cx="2412460" cy="369332"/>
          </a:xfrm>
          <a:prstGeom prst="rect">
            <a:avLst/>
          </a:prstGeom>
          <a:noFill/>
        </p:spPr>
        <p:txBody>
          <a:bodyPr wrap="square" rtlCol="0">
            <a:spAutoFit/>
          </a:bodyPr>
          <a:lstStyle/>
          <a:p>
            <a:pPr algn="ctr"/>
            <a:r>
              <a:rPr lang="en-US" dirty="0" smtClean="0"/>
              <a:t>Executive Management</a:t>
            </a:r>
            <a:endParaRPr lang="en-US" dirty="0"/>
          </a:p>
        </p:txBody>
      </p:sp>
      <p:sp>
        <p:nvSpPr>
          <p:cNvPr id="7" name="TextBox 6"/>
          <p:cNvSpPr txBox="1"/>
          <p:nvPr/>
        </p:nvSpPr>
        <p:spPr>
          <a:xfrm>
            <a:off x="1705789" y="5175434"/>
            <a:ext cx="2412460" cy="369332"/>
          </a:xfrm>
          <a:prstGeom prst="rect">
            <a:avLst/>
          </a:prstGeom>
          <a:noFill/>
        </p:spPr>
        <p:txBody>
          <a:bodyPr wrap="square" rtlCol="0">
            <a:spAutoFit/>
          </a:bodyPr>
          <a:lstStyle/>
          <a:p>
            <a:pPr algn="ctr"/>
            <a:r>
              <a:rPr lang="en-US" dirty="0" smtClean="0"/>
              <a:t>Management</a:t>
            </a:r>
            <a:endParaRPr lang="en-US" dirty="0"/>
          </a:p>
        </p:txBody>
      </p:sp>
      <p:sp>
        <p:nvSpPr>
          <p:cNvPr id="8" name="TextBox 7"/>
          <p:cNvSpPr txBox="1"/>
          <p:nvPr/>
        </p:nvSpPr>
        <p:spPr>
          <a:xfrm>
            <a:off x="8073750" y="1690688"/>
            <a:ext cx="2412460" cy="369332"/>
          </a:xfrm>
          <a:prstGeom prst="rect">
            <a:avLst/>
          </a:prstGeom>
          <a:noFill/>
        </p:spPr>
        <p:txBody>
          <a:bodyPr wrap="square" rtlCol="0">
            <a:spAutoFit/>
          </a:bodyPr>
          <a:lstStyle/>
          <a:p>
            <a:pPr algn="ctr"/>
            <a:r>
              <a:rPr lang="en-US" dirty="0" smtClean="0"/>
              <a:t>Development</a:t>
            </a:r>
            <a:endParaRPr lang="en-US" dirty="0"/>
          </a:p>
        </p:txBody>
      </p:sp>
      <p:sp>
        <p:nvSpPr>
          <p:cNvPr id="9" name="TextBox 8"/>
          <p:cNvSpPr txBox="1"/>
          <p:nvPr/>
        </p:nvSpPr>
        <p:spPr>
          <a:xfrm>
            <a:off x="8073750" y="5175434"/>
            <a:ext cx="2412460" cy="369332"/>
          </a:xfrm>
          <a:prstGeom prst="rect">
            <a:avLst/>
          </a:prstGeom>
          <a:noFill/>
        </p:spPr>
        <p:txBody>
          <a:bodyPr wrap="square" rtlCol="0">
            <a:spAutoFit/>
          </a:bodyPr>
          <a:lstStyle/>
          <a:p>
            <a:pPr algn="ctr"/>
            <a:r>
              <a:rPr lang="en-US" dirty="0" smtClean="0"/>
              <a:t>IT Operations</a:t>
            </a:r>
            <a:endParaRPr lang="en-US" dirty="0"/>
          </a:p>
        </p:txBody>
      </p:sp>
      <p:sp>
        <p:nvSpPr>
          <p:cNvPr id="10" name="TextBox 9"/>
          <p:cNvSpPr txBox="1"/>
          <p:nvPr/>
        </p:nvSpPr>
        <p:spPr>
          <a:xfrm>
            <a:off x="1705789" y="3248395"/>
            <a:ext cx="2412460" cy="369332"/>
          </a:xfrm>
          <a:prstGeom prst="rect">
            <a:avLst/>
          </a:prstGeom>
          <a:noFill/>
        </p:spPr>
        <p:txBody>
          <a:bodyPr wrap="square" rtlCol="0">
            <a:spAutoFit/>
          </a:bodyPr>
          <a:lstStyle/>
          <a:p>
            <a:pPr algn="ctr"/>
            <a:r>
              <a:rPr lang="en-US" dirty="0" smtClean="0"/>
              <a:t>Project Management</a:t>
            </a:r>
            <a:endParaRPr lang="en-US" dirty="0"/>
          </a:p>
        </p:txBody>
      </p:sp>
      <p:sp>
        <p:nvSpPr>
          <p:cNvPr id="11" name="TextBox 10"/>
          <p:cNvSpPr txBox="1"/>
          <p:nvPr/>
        </p:nvSpPr>
        <p:spPr>
          <a:xfrm>
            <a:off x="8073750" y="3248395"/>
            <a:ext cx="2412460" cy="369332"/>
          </a:xfrm>
          <a:prstGeom prst="rect">
            <a:avLst/>
          </a:prstGeom>
          <a:noFill/>
        </p:spPr>
        <p:txBody>
          <a:bodyPr wrap="square" rtlCol="0">
            <a:spAutoFit/>
          </a:bodyPr>
          <a:lstStyle/>
          <a:p>
            <a:pPr algn="ctr"/>
            <a:r>
              <a:rPr lang="en-US" dirty="0" smtClean="0"/>
              <a:t>Testing</a:t>
            </a:r>
            <a:endParaRPr lang="en-US" dirty="0"/>
          </a:p>
        </p:txBody>
      </p:sp>
    </p:spTree>
    <p:extLst>
      <p:ext uri="{BB962C8B-B14F-4D97-AF65-F5344CB8AC3E}">
        <p14:creationId xmlns:p14="http://schemas.microsoft.com/office/powerpoint/2010/main" val="162207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DevOps Journey</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65643559"/>
              </p:ext>
            </p:extLst>
          </p:nvPr>
        </p:nvGraphicFramePr>
        <p:xfrm>
          <a:off x="2004060" y="3621088"/>
          <a:ext cx="7607043" cy="456406"/>
        </p:xfrm>
        <a:graphic>
          <a:graphicData uri="http://schemas.openxmlformats.org/drawingml/2006/table">
            <a:tbl>
              <a:tblPr>
                <a:tableStyleId>{5C22544A-7EE6-4342-B048-85BDC9FD1C3A}</a:tableStyleId>
              </a:tblPr>
              <a:tblGrid>
                <a:gridCol w="1139454"/>
                <a:gridCol w="995938"/>
                <a:gridCol w="1026644"/>
                <a:gridCol w="1062022"/>
                <a:gridCol w="1100071"/>
                <a:gridCol w="1141457"/>
                <a:gridCol w="1141457"/>
              </a:tblGrid>
              <a:tr h="456406">
                <a:tc>
                  <a:txBody>
                    <a:bodyPr/>
                    <a:lstStyle/>
                    <a:p>
                      <a:pPr marL="0" marR="0">
                        <a:spcBef>
                          <a:spcPts val="0"/>
                        </a:spcBef>
                        <a:spcAft>
                          <a:spcPts val="0"/>
                        </a:spcAft>
                      </a:pPr>
                      <a:r>
                        <a:rPr lang="en-US" sz="1600" dirty="0">
                          <a:effectLst/>
                        </a:rPr>
                        <a:t>April</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May</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June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July</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dirty="0">
                          <a:effectLst/>
                        </a:rPr>
                        <a:t>August</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September</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dirty="0">
                          <a:effectLst/>
                        </a:rPr>
                        <a:t>October</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16" name="AutoShape 7"/>
          <p:cNvSpPr>
            <a:spLocks noChangeArrowheads="1"/>
          </p:cNvSpPr>
          <p:nvPr/>
        </p:nvSpPr>
        <p:spPr bwMode="auto">
          <a:xfrm>
            <a:off x="4430713" y="2295634"/>
            <a:ext cx="1258887" cy="1335773"/>
          </a:xfrm>
          <a:prstGeom prst="downArrowCallout">
            <a:avLst>
              <a:gd name="adj1" fmla="val 26250"/>
              <a:gd name="adj2" fmla="val 26250"/>
              <a:gd name="adj3" fmla="val 16667"/>
              <a:gd name="adj4" fmla="val 6666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600"/>
              </a:spcAft>
            </a:pPr>
            <a:r>
              <a:rPr lang="en-US" sz="1200" dirty="0">
                <a:ea typeface="Times New Roman" panose="02020603050405020304" pitchFamily="18" charset="0"/>
              </a:rPr>
              <a:t>NYC</a:t>
            </a:r>
          </a:p>
          <a:p>
            <a:pPr marL="0" marR="0">
              <a:spcBef>
                <a:spcPts val="0"/>
              </a:spcBef>
              <a:spcAft>
                <a:spcPts val="600"/>
              </a:spcAft>
            </a:pPr>
            <a:r>
              <a:rPr lang="en-US" sz="1200" dirty="0" smtClean="0">
                <a:effectLst/>
                <a:ea typeface="Times New Roman" panose="02020603050405020304" pitchFamily="18" charset="0"/>
              </a:rPr>
              <a:t>DevOps/</a:t>
            </a:r>
            <a:r>
              <a:rPr lang="en-US" sz="1200" dirty="0" err="1" smtClean="0">
                <a:effectLst/>
                <a:ea typeface="Times New Roman" panose="02020603050405020304" pitchFamily="18" charset="0"/>
              </a:rPr>
              <a:t>CloudIT</a:t>
            </a:r>
            <a:endParaRPr lang="en-US" sz="1200" dirty="0">
              <a:effectLst/>
              <a:ea typeface="Times New Roman" panose="02020603050405020304" pitchFamily="18" charset="0"/>
            </a:endParaRPr>
          </a:p>
        </p:txBody>
      </p:sp>
      <p:sp>
        <p:nvSpPr>
          <p:cNvPr id="17" name="AutoShape 8"/>
          <p:cNvSpPr>
            <a:spLocks noChangeArrowheads="1"/>
          </p:cNvSpPr>
          <p:nvPr/>
        </p:nvSpPr>
        <p:spPr bwMode="auto">
          <a:xfrm>
            <a:off x="2463800" y="1950720"/>
            <a:ext cx="1009650" cy="1655287"/>
          </a:xfrm>
          <a:prstGeom prst="downArrowCallout">
            <a:avLst>
              <a:gd name="adj1" fmla="val 25000"/>
              <a:gd name="adj2" fmla="val 25000"/>
              <a:gd name="adj3" fmla="val 16992"/>
              <a:gd name="adj4" fmla="val 6666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600"/>
              </a:spcAft>
            </a:pPr>
            <a:r>
              <a:rPr lang="en-US" sz="1200" dirty="0">
                <a:effectLst/>
                <a:ea typeface="Times New Roman" panose="02020603050405020304" pitchFamily="18" charset="0"/>
              </a:rPr>
              <a:t>ServiceNow Conference</a:t>
            </a:r>
          </a:p>
          <a:p>
            <a:pPr marL="0" marR="0">
              <a:spcBef>
                <a:spcPts val="0"/>
              </a:spcBef>
              <a:spcAft>
                <a:spcPts val="600"/>
              </a:spcAft>
            </a:pPr>
            <a:r>
              <a:rPr lang="en-US" sz="1200" dirty="0">
                <a:effectLst/>
                <a:ea typeface="Times New Roman" panose="02020603050405020304" pitchFamily="18" charset="0"/>
              </a:rPr>
              <a:t>Read Phoenix Project</a:t>
            </a:r>
          </a:p>
        </p:txBody>
      </p:sp>
      <p:sp>
        <p:nvSpPr>
          <p:cNvPr id="18" name="AutoShape 9"/>
          <p:cNvSpPr>
            <a:spLocks noChangeArrowheads="1"/>
          </p:cNvSpPr>
          <p:nvPr/>
        </p:nvSpPr>
        <p:spPr bwMode="auto">
          <a:xfrm>
            <a:off x="3473450" y="4110819"/>
            <a:ext cx="968375" cy="1781030"/>
          </a:xfrm>
          <a:prstGeom prst="upArrowCallout">
            <a:avLst>
              <a:gd name="adj1" fmla="val 25000"/>
              <a:gd name="adj2" fmla="val 25000"/>
              <a:gd name="adj3" fmla="val 23607"/>
              <a:gd name="adj4" fmla="val 6666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600"/>
              </a:spcAft>
            </a:pPr>
            <a:r>
              <a:rPr lang="en-US" sz="1200">
                <a:effectLst/>
                <a:ea typeface="Times New Roman" panose="02020603050405020304" pitchFamily="18" charset="0"/>
              </a:rPr>
              <a:t>DevOpsDays</a:t>
            </a:r>
          </a:p>
          <a:p>
            <a:pPr marL="0" marR="0">
              <a:spcBef>
                <a:spcPts val="0"/>
              </a:spcBef>
              <a:spcAft>
                <a:spcPts val="600"/>
              </a:spcAft>
            </a:pPr>
            <a:r>
              <a:rPr lang="en-US" sz="1200">
                <a:effectLst/>
                <a:ea typeface="Times New Roman" panose="02020603050405020304" pitchFamily="18" charset="0"/>
              </a:rPr>
              <a:t>Pittsburgh</a:t>
            </a:r>
          </a:p>
        </p:txBody>
      </p:sp>
      <p:sp>
        <p:nvSpPr>
          <p:cNvPr id="19" name="AutoShape 10"/>
          <p:cNvSpPr>
            <a:spLocks noChangeArrowheads="1"/>
          </p:cNvSpPr>
          <p:nvPr/>
        </p:nvSpPr>
        <p:spPr bwMode="auto">
          <a:xfrm>
            <a:off x="5911850" y="4110819"/>
            <a:ext cx="915670" cy="1781030"/>
          </a:xfrm>
          <a:prstGeom prst="upArrowCallout">
            <a:avLst>
              <a:gd name="adj1" fmla="val 25000"/>
              <a:gd name="adj2" fmla="val 25000"/>
              <a:gd name="adj3" fmla="val 28571"/>
              <a:gd name="adj4" fmla="val 6666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600"/>
              </a:spcAft>
            </a:pPr>
            <a:r>
              <a:rPr lang="en-US" sz="1200" dirty="0">
                <a:effectLst/>
                <a:ea typeface="Times New Roman" panose="02020603050405020304" pitchFamily="18" charset="0"/>
              </a:rPr>
              <a:t>Began  DevOps interviews</a:t>
            </a:r>
          </a:p>
        </p:txBody>
      </p:sp>
      <p:sp>
        <p:nvSpPr>
          <p:cNvPr id="21" name="Rectangle 21"/>
          <p:cNvSpPr>
            <a:spLocks noChangeArrowheads="1"/>
          </p:cNvSpPr>
          <p:nvPr/>
        </p:nvSpPr>
        <p:spPr bwMode="auto">
          <a:xfrm>
            <a:off x="2003425" y="39258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6"/>
          <p:cNvSpPr>
            <a:spLocks noChangeArrowheads="1"/>
          </p:cNvSpPr>
          <p:nvPr/>
        </p:nvSpPr>
        <p:spPr bwMode="auto">
          <a:xfrm>
            <a:off x="2003425" y="4383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AutoShape 7"/>
          <p:cNvSpPr>
            <a:spLocks noChangeArrowheads="1"/>
          </p:cNvSpPr>
          <p:nvPr/>
        </p:nvSpPr>
        <p:spPr bwMode="auto">
          <a:xfrm>
            <a:off x="8819833" y="2270234"/>
            <a:ext cx="1081087" cy="1335773"/>
          </a:xfrm>
          <a:prstGeom prst="downArrowCallout">
            <a:avLst>
              <a:gd name="adj1" fmla="val 26250"/>
              <a:gd name="adj2" fmla="val 26250"/>
              <a:gd name="adj3" fmla="val 16667"/>
              <a:gd name="adj4" fmla="val 6666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600"/>
              </a:spcAft>
            </a:pPr>
            <a:r>
              <a:rPr lang="en-US" sz="1200" dirty="0" smtClean="0">
                <a:effectLst/>
                <a:ea typeface="Times New Roman" panose="02020603050405020304" pitchFamily="18" charset="0"/>
              </a:rPr>
              <a:t>DevOps Enterprise Summit</a:t>
            </a:r>
            <a:endParaRPr lang="en-US" sz="1200" dirty="0">
              <a:effectLst/>
              <a:ea typeface="Times New Roman" panose="02020603050405020304" pitchFamily="18" charset="0"/>
            </a:endParaRPr>
          </a:p>
        </p:txBody>
      </p:sp>
      <p:sp>
        <p:nvSpPr>
          <p:cNvPr id="24" name="AutoShape 9"/>
          <p:cNvSpPr>
            <a:spLocks noChangeArrowheads="1"/>
          </p:cNvSpPr>
          <p:nvPr/>
        </p:nvSpPr>
        <p:spPr bwMode="auto">
          <a:xfrm>
            <a:off x="1803400" y="4110819"/>
            <a:ext cx="1109345" cy="1781030"/>
          </a:xfrm>
          <a:prstGeom prst="upArrowCallout">
            <a:avLst>
              <a:gd name="adj1" fmla="val 25000"/>
              <a:gd name="adj2" fmla="val 25000"/>
              <a:gd name="adj3" fmla="val 23607"/>
              <a:gd name="adj4" fmla="val 6666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600"/>
              </a:spcAft>
            </a:pPr>
            <a:r>
              <a:rPr lang="en-US" sz="1200" dirty="0" smtClean="0">
                <a:effectLst/>
                <a:ea typeface="Times New Roman" panose="02020603050405020304" pitchFamily="18" charset="0"/>
              </a:rPr>
              <a:t>Joined Software Development Standards Team</a:t>
            </a:r>
            <a:endParaRPr lang="en-US" sz="1200" dirty="0">
              <a:effectLst/>
              <a:ea typeface="Times New Roman" panose="02020603050405020304" pitchFamily="18" charset="0"/>
            </a:endParaRPr>
          </a:p>
        </p:txBody>
      </p:sp>
    </p:spTree>
    <p:extLst>
      <p:ext uri="{BB962C8B-B14F-4D97-AF65-F5344CB8AC3E}">
        <p14:creationId xmlns:p14="http://schemas.microsoft.com/office/powerpoint/2010/main" val="1560348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is New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5154749"/>
              </p:ext>
            </p:extLst>
          </p:nvPr>
        </p:nvGraphicFramePr>
        <p:xfrm>
          <a:off x="838200" y="2597785"/>
          <a:ext cx="10515600" cy="111252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gridSpan="3">
                  <a:txBody>
                    <a:bodyPr/>
                    <a:lstStyle/>
                    <a:p>
                      <a:pPr algn="ctr"/>
                      <a:r>
                        <a:rPr lang="en-US" dirty="0" smtClean="0"/>
                        <a:t>Books 24/7</a:t>
                      </a:r>
                      <a:endParaRPr lang="en-US" dirty="0"/>
                    </a:p>
                  </a:txBody>
                  <a:tcPr/>
                </a:tc>
                <a:tc hMerge="1">
                  <a:txBody>
                    <a:bodyPr/>
                    <a:lstStyle/>
                    <a:p>
                      <a:endParaRPr lang="en-US"/>
                    </a:p>
                  </a:txBody>
                  <a:tcPr/>
                </a:tc>
                <a:tc hMerge="1">
                  <a:txBody>
                    <a:bodyPr/>
                    <a:lstStyle/>
                    <a:p>
                      <a:endParaRPr lang="en-US"/>
                    </a:p>
                  </a:txBody>
                  <a:tcPr/>
                </a:tc>
                <a:tc gridSpan="3">
                  <a:txBody>
                    <a:bodyPr/>
                    <a:lstStyle/>
                    <a:p>
                      <a:pPr algn="ctr"/>
                      <a:r>
                        <a:rPr lang="en-US" dirty="0" smtClean="0"/>
                        <a:t>Amazon</a:t>
                      </a:r>
                      <a:endParaRPr lang="en-US" dirty="0"/>
                    </a:p>
                  </a:txBody>
                  <a:tcPr/>
                </a:tc>
                <a:tc hMerge="1">
                  <a:txBody>
                    <a:bodyPr/>
                    <a:lstStyle/>
                    <a:p>
                      <a:endParaRPr lang="en-US"/>
                    </a:p>
                  </a:txBody>
                  <a:tcPr/>
                </a:tc>
                <a:tc hMerge="1">
                  <a:txBody>
                    <a:bodyPr/>
                    <a:lstStyle/>
                    <a:p>
                      <a:endParaRPr lang="en-US"/>
                    </a:p>
                  </a:txBody>
                  <a:tcPr/>
                </a:tc>
              </a:tr>
              <a:tr h="370840">
                <a:tc>
                  <a:txBody>
                    <a:bodyPr/>
                    <a:lstStyle/>
                    <a:p>
                      <a:pPr algn="ctr"/>
                      <a:r>
                        <a:rPr lang="en-US" dirty="0" smtClean="0"/>
                        <a:t>Agile</a:t>
                      </a:r>
                      <a:endParaRPr lang="en-US" dirty="0"/>
                    </a:p>
                  </a:txBody>
                  <a:tcPr/>
                </a:tc>
                <a:tc>
                  <a:txBody>
                    <a:bodyPr/>
                    <a:lstStyle/>
                    <a:p>
                      <a:pPr algn="ctr"/>
                      <a:r>
                        <a:rPr lang="en-US" dirty="0" smtClean="0"/>
                        <a:t>ITIL</a:t>
                      </a:r>
                      <a:endParaRPr lang="en-US" dirty="0"/>
                    </a:p>
                  </a:txBody>
                  <a:tcPr/>
                </a:tc>
                <a:tc>
                  <a:txBody>
                    <a:bodyPr/>
                    <a:lstStyle/>
                    <a:p>
                      <a:pPr algn="ctr"/>
                      <a:r>
                        <a:rPr lang="en-US" dirty="0" smtClean="0"/>
                        <a:t>DevOps</a:t>
                      </a:r>
                      <a:endParaRPr lang="en-US" dirty="0"/>
                    </a:p>
                  </a:txBody>
                  <a:tcPr/>
                </a:tc>
                <a:tc>
                  <a:txBody>
                    <a:bodyPr/>
                    <a:lstStyle/>
                    <a:p>
                      <a:pPr algn="ctr"/>
                      <a:r>
                        <a:rPr lang="en-US" dirty="0" smtClean="0"/>
                        <a:t>Agile</a:t>
                      </a:r>
                      <a:endParaRPr lang="en-US" dirty="0"/>
                    </a:p>
                  </a:txBody>
                  <a:tcPr/>
                </a:tc>
                <a:tc>
                  <a:txBody>
                    <a:bodyPr/>
                    <a:lstStyle/>
                    <a:p>
                      <a:pPr algn="ctr"/>
                      <a:r>
                        <a:rPr lang="en-US" dirty="0" smtClean="0"/>
                        <a:t>ITIL</a:t>
                      </a:r>
                      <a:endParaRPr lang="en-US" dirty="0"/>
                    </a:p>
                  </a:txBody>
                  <a:tcPr/>
                </a:tc>
                <a:tc>
                  <a:txBody>
                    <a:bodyPr/>
                    <a:lstStyle/>
                    <a:p>
                      <a:pPr algn="ctr"/>
                      <a:r>
                        <a:rPr lang="en-US" dirty="0" smtClean="0"/>
                        <a:t>DevOps</a:t>
                      </a: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solidFill>
                          <a:srgbClr val="FF0000"/>
                        </a:solidFill>
                      </a:endParaRP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solidFill>
                          <a:srgbClr val="FF0000"/>
                        </a:solidFill>
                      </a:endParaRPr>
                    </a:p>
                  </a:txBody>
                  <a:tcPr/>
                </a:tc>
              </a:tr>
            </a:tbl>
          </a:graphicData>
        </a:graphic>
      </p:graphicFrame>
      <p:sp>
        <p:nvSpPr>
          <p:cNvPr id="5" name="TextBox 4"/>
          <p:cNvSpPr txBox="1"/>
          <p:nvPr/>
        </p:nvSpPr>
        <p:spPr>
          <a:xfrm>
            <a:off x="1449422" y="3340263"/>
            <a:ext cx="535022" cy="369332"/>
          </a:xfrm>
          <a:prstGeom prst="rect">
            <a:avLst/>
          </a:prstGeom>
          <a:noFill/>
        </p:spPr>
        <p:txBody>
          <a:bodyPr wrap="square" rtlCol="0">
            <a:spAutoFit/>
          </a:bodyPr>
          <a:lstStyle/>
          <a:p>
            <a:r>
              <a:rPr lang="en-US" dirty="0" smtClean="0"/>
              <a:t>646</a:t>
            </a:r>
            <a:endParaRPr lang="en-US" dirty="0"/>
          </a:p>
        </p:txBody>
      </p:sp>
      <p:sp>
        <p:nvSpPr>
          <p:cNvPr id="6" name="TextBox 5"/>
          <p:cNvSpPr txBox="1"/>
          <p:nvPr/>
        </p:nvSpPr>
        <p:spPr>
          <a:xfrm>
            <a:off x="3206885" y="3340263"/>
            <a:ext cx="535022" cy="369332"/>
          </a:xfrm>
          <a:prstGeom prst="rect">
            <a:avLst/>
          </a:prstGeom>
          <a:noFill/>
        </p:spPr>
        <p:txBody>
          <a:bodyPr wrap="square" rtlCol="0">
            <a:spAutoFit/>
          </a:bodyPr>
          <a:lstStyle/>
          <a:p>
            <a:r>
              <a:rPr lang="en-US" dirty="0" smtClean="0"/>
              <a:t>896</a:t>
            </a:r>
            <a:endParaRPr lang="en-US" dirty="0"/>
          </a:p>
        </p:txBody>
      </p:sp>
      <p:sp>
        <p:nvSpPr>
          <p:cNvPr id="7" name="TextBox 6"/>
          <p:cNvSpPr txBox="1"/>
          <p:nvPr/>
        </p:nvSpPr>
        <p:spPr>
          <a:xfrm>
            <a:off x="6695873" y="3340263"/>
            <a:ext cx="535022" cy="369332"/>
          </a:xfrm>
          <a:prstGeom prst="rect">
            <a:avLst/>
          </a:prstGeom>
          <a:noFill/>
        </p:spPr>
        <p:txBody>
          <a:bodyPr wrap="square" rtlCol="0">
            <a:spAutoFit/>
          </a:bodyPr>
          <a:lstStyle/>
          <a:p>
            <a:r>
              <a:rPr lang="en-US" dirty="0" smtClean="0"/>
              <a:t>647</a:t>
            </a:r>
            <a:endParaRPr lang="en-US" dirty="0"/>
          </a:p>
        </p:txBody>
      </p:sp>
      <p:sp>
        <p:nvSpPr>
          <p:cNvPr id="8" name="TextBox 7"/>
          <p:cNvSpPr txBox="1"/>
          <p:nvPr/>
        </p:nvSpPr>
        <p:spPr>
          <a:xfrm>
            <a:off x="8456579" y="3340263"/>
            <a:ext cx="535022" cy="369332"/>
          </a:xfrm>
          <a:prstGeom prst="rect">
            <a:avLst/>
          </a:prstGeom>
          <a:noFill/>
        </p:spPr>
        <p:txBody>
          <a:bodyPr wrap="square" rtlCol="0">
            <a:spAutoFit/>
          </a:bodyPr>
          <a:lstStyle/>
          <a:p>
            <a:r>
              <a:rPr lang="en-US" dirty="0" smtClean="0"/>
              <a:t>682</a:t>
            </a:r>
            <a:endParaRPr lang="en-US" dirty="0"/>
          </a:p>
        </p:txBody>
      </p:sp>
      <p:sp>
        <p:nvSpPr>
          <p:cNvPr id="9" name="TextBox 8"/>
          <p:cNvSpPr txBox="1"/>
          <p:nvPr/>
        </p:nvSpPr>
        <p:spPr>
          <a:xfrm>
            <a:off x="4964348" y="3340263"/>
            <a:ext cx="457200" cy="369332"/>
          </a:xfrm>
          <a:prstGeom prst="rect">
            <a:avLst/>
          </a:prstGeom>
          <a:noFill/>
        </p:spPr>
        <p:txBody>
          <a:bodyPr wrap="square" rtlCol="0">
            <a:spAutoFit/>
          </a:bodyPr>
          <a:lstStyle/>
          <a:p>
            <a:r>
              <a:rPr lang="en-US" dirty="0" smtClean="0">
                <a:solidFill>
                  <a:srgbClr val="FF0000"/>
                </a:solidFill>
              </a:rPr>
              <a:t>47</a:t>
            </a:r>
            <a:endParaRPr lang="en-US" dirty="0">
              <a:solidFill>
                <a:srgbClr val="FF0000"/>
              </a:solidFill>
            </a:endParaRPr>
          </a:p>
        </p:txBody>
      </p:sp>
      <p:sp>
        <p:nvSpPr>
          <p:cNvPr id="10" name="TextBox 9"/>
          <p:cNvSpPr txBox="1"/>
          <p:nvPr/>
        </p:nvSpPr>
        <p:spPr>
          <a:xfrm>
            <a:off x="10217285" y="3340263"/>
            <a:ext cx="599873" cy="369332"/>
          </a:xfrm>
          <a:prstGeom prst="rect">
            <a:avLst/>
          </a:prstGeom>
          <a:noFill/>
        </p:spPr>
        <p:txBody>
          <a:bodyPr wrap="square" rtlCol="0">
            <a:spAutoFit/>
          </a:bodyPr>
          <a:lstStyle/>
          <a:p>
            <a:r>
              <a:rPr lang="en-US" dirty="0" smtClean="0">
                <a:solidFill>
                  <a:srgbClr val="FF0000"/>
                </a:solidFill>
              </a:rPr>
              <a:t>116</a:t>
            </a:r>
            <a:endParaRPr lang="en-US" dirty="0">
              <a:solidFill>
                <a:srgbClr val="FF0000"/>
              </a:solidFill>
            </a:endParaRPr>
          </a:p>
        </p:txBody>
      </p:sp>
      <p:sp>
        <p:nvSpPr>
          <p:cNvPr id="11" name="Title 1"/>
          <p:cNvSpPr txBox="1">
            <a:spLocks/>
          </p:cNvSpPr>
          <p:nvPr/>
        </p:nvSpPr>
        <p:spPr>
          <a:xfrm>
            <a:off x="838200" y="1983027"/>
            <a:ext cx="10515600" cy="5324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Publications</a:t>
            </a:r>
            <a:endParaRPr lang="en-US" sz="2800" dirty="0"/>
          </a:p>
        </p:txBody>
      </p:sp>
    </p:spTree>
    <p:extLst>
      <p:ext uri="{BB962C8B-B14F-4D97-AF65-F5344CB8AC3E}">
        <p14:creationId xmlns:p14="http://schemas.microsoft.com/office/powerpoint/2010/main" val="6469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http://media-cache-ec0.pinimg.com/736x/a3/28/dc/a328dc559e1fceca19c8787be41094c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836" y="743996"/>
            <a:ext cx="2286068" cy="16688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http://www.equine-world.co.uk/about_horses/horse_images/sni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230" y="454461"/>
            <a:ext cx="1714500" cy="22479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descr="http://upload.wikimedia.org/wikipedia/commons/thumb/3/37/African_Bush_Elephant.jpg/800px-African_Bush_Elephan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3116" y="454461"/>
            <a:ext cx="1498601" cy="22479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http://mywifequitherjob.com/blog/wp-content/uploads/2011/08/big_etsy_logo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132" y="3248238"/>
            <a:ext cx="1177047" cy="6046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6" name="Picture 22" descr="https://encrypted-tbn1.gstatic.com/images?q=tbn:ANd9GcSIBOW6s130aoIyYZ_RmNm6EdNTmsObWaNDdJ8qdc0n1bGyMJKtLai1j7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8014" y="3997238"/>
            <a:ext cx="1363714" cy="763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8" name="Picture 24" descr="https://encrypted-tbn1.gstatic.com/images?q=tbn:ANd9GcTWY-5y-09cSr9RAvi2qGWSMVABh4Kcsf4S-pMrRUe1h65NToQBPXBFJ3iU"/>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61275" y="4905226"/>
            <a:ext cx="817191" cy="7850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63230" y="3365918"/>
            <a:ext cx="1760707" cy="369332"/>
          </a:xfrm>
          <a:prstGeom prst="rect">
            <a:avLst/>
          </a:prstGeom>
          <a:noFill/>
        </p:spPr>
        <p:txBody>
          <a:bodyPr wrap="square" rtlCol="0">
            <a:spAutoFit/>
          </a:bodyPr>
          <a:lstStyle/>
          <a:p>
            <a:r>
              <a:rPr lang="en-US" dirty="0" smtClean="0">
                <a:latin typeface="Impact" panose="020B0806030902050204" pitchFamily="34" charset="0"/>
              </a:rPr>
              <a:t>Manufacturing</a:t>
            </a:r>
            <a:endParaRPr lang="en-US" dirty="0">
              <a:latin typeface="Impact" panose="020B0806030902050204" pitchFamily="34" charset="0"/>
            </a:endParaRPr>
          </a:p>
        </p:txBody>
      </p:sp>
      <p:sp>
        <p:nvSpPr>
          <p:cNvPr id="17" name="TextBox 16"/>
          <p:cNvSpPr txBox="1"/>
          <p:nvPr/>
        </p:nvSpPr>
        <p:spPr>
          <a:xfrm>
            <a:off x="5856051" y="4194412"/>
            <a:ext cx="1760707" cy="369332"/>
          </a:xfrm>
          <a:prstGeom prst="rect">
            <a:avLst/>
          </a:prstGeom>
          <a:noFill/>
        </p:spPr>
        <p:txBody>
          <a:bodyPr wrap="square" rtlCol="0">
            <a:spAutoFit/>
          </a:bodyPr>
          <a:lstStyle/>
          <a:p>
            <a:r>
              <a:rPr lang="en-US" dirty="0" smtClean="0">
                <a:latin typeface="Impact" panose="020B0806030902050204" pitchFamily="34" charset="0"/>
              </a:rPr>
              <a:t>Retail</a:t>
            </a:r>
            <a:endParaRPr lang="en-US" dirty="0">
              <a:latin typeface="Impact" panose="020B0806030902050204" pitchFamily="34" charset="0"/>
            </a:endParaRPr>
          </a:p>
        </p:txBody>
      </p:sp>
      <p:sp>
        <p:nvSpPr>
          <p:cNvPr id="18" name="TextBox 17"/>
          <p:cNvSpPr txBox="1"/>
          <p:nvPr/>
        </p:nvSpPr>
        <p:spPr>
          <a:xfrm>
            <a:off x="5662647" y="5113097"/>
            <a:ext cx="1760707" cy="369332"/>
          </a:xfrm>
          <a:prstGeom prst="rect">
            <a:avLst/>
          </a:prstGeom>
          <a:noFill/>
        </p:spPr>
        <p:txBody>
          <a:bodyPr wrap="square" rtlCol="0">
            <a:spAutoFit/>
          </a:bodyPr>
          <a:lstStyle/>
          <a:p>
            <a:r>
              <a:rPr lang="en-US" dirty="0" smtClean="0">
                <a:latin typeface="Impact" panose="020B0806030902050204" pitchFamily="34" charset="0"/>
              </a:rPr>
              <a:t>Real Estate</a:t>
            </a:r>
            <a:endParaRPr lang="en-US" dirty="0">
              <a:latin typeface="Impact" panose="020B0806030902050204" pitchFamily="34" charset="0"/>
            </a:endParaRPr>
          </a:p>
        </p:txBody>
      </p:sp>
      <p:sp>
        <p:nvSpPr>
          <p:cNvPr id="19" name="TextBox 18"/>
          <p:cNvSpPr txBox="1"/>
          <p:nvPr/>
        </p:nvSpPr>
        <p:spPr>
          <a:xfrm>
            <a:off x="9036928" y="3365918"/>
            <a:ext cx="1760707" cy="369332"/>
          </a:xfrm>
          <a:prstGeom prst="rect">
            <a:avLst/>
          </a:prstGeom>
          <a:noFill/>
        </p:spPr>
        <p:txBody>
          <a:bodyPr wrap="square" rtlCol="0">
            <a:spAutoFit/>
          </a:bodyPr>
          <a:lstStyle/>
          <a:p>
            <a:pPr algn="ctr"/>
            <a:r>
              <a:rPr lang="en-US" dirty="0" smtClean="0">
                <a:latin typeface="Impact" panose="020B0806030902050204" pitchFamily="34" charset="0"/>
              </a:rPr>
              <a:t>Healthcare</a:t>
            </a:r>
            <a:endParaRPr lang="en-US" dirty="0">
              <a:latin typeface="Impact" panose="020B0806030902050204" pitchFamily="34" charset="0"/>
            </a:endParaRPr>
          </a:p>
        </p:txBody>
      </p:sp>
      <p:sp>
        <p:nvSpPr>
          <p:cNvPr id="20" name="TextBox 19"/>
          <p:cNvSpPr txBox="1"/>
          <p:nvPr/>
        </p:nvSpPr>
        <p:spPr>
          <a:xfrm>
            <a:off x="9036928" y="4194412"/>
            <a:ext cx="1760707" cy="369332"/>
          </a:xfrm>
          <a:prstGeom prst="rect">
            <a:avLst/>
          </a:prstGeom>
          <a:noFill/>
        </p:spPr>
        <p:txBody>
          <a:bodyPr wrap="square" rtlCol="0">
            <a:spAutoFit/>
          </a:bodyPr>
          <a:lstStyle/>
          <a:p>
            <a:pPr algn="ctr"/>
            <a:r>
              <a:rPr lang="en-US" dirty="0" smtClean="0">
                <a:latin typeface="Impact" panose="020B0806030902050204" pitchFamily="34" charset="0"/>
              </a:rPr>
              <a:t>Pharmaceutical</a:t>
            </a:r>
            <a:endParaRPr lang="en-US" dirty="0">
              <a:latin typeface="Impact" panose="020B0806030902050204" pitchFamily="34" charset="0"/>
            </a:endParaRPr>
          </a:p>
        </p:txBody>
      </p:sp>
      <p:sp>
        <p:nvSpPr>
          <p:cNvPr id="21" name="TextBox 20"/>
          <p:cNvSpPr txBox="1"/>
          <p:nvPr/>
        </p:nvSpPr>
        <p:spPr>
          <a:xfrm>
            <a:off x="9036928" y="5113097"/>
            <a:ext cx="1760707" cy="369332"/>
          </a:xfrm>
          <a:prstGeom prst="rect">
            <a:avLst/>
          </a:prstGeom>
          <a:noFill/>
        </p:spPr>
        <p:txBody>
          <a:bodyPr wrap="square" rtlCol="0">
            <a:spAutoFit/>
          </a:bodyPr>
          <a:lstStyle/>
          <a:p>
            <a:pPr algn="ctr"/>
            <a:r>
              <a:rPr lang="en-US" dirty="0" smtClean="0">
                <a:latin typeface="Impact" panose="020B0806030902050204" pitchFamily="34" charset="0"/>
              </a:rPr>
              <a:t>Financial</a:t>
            </a:r>
            <a:endParaRPr lang="en-US" dirty="0">
              <a:latin typeface="Impact" panose="020B0806030902050204" pitchFamily="34" charset="0"/>
            </a:endParaRPr>
          </a:p>
        </p:txBody>
      </p:sp>
    </p:spTree>
    <p:extLst>
      <p:ext uri="{BB962C8B-B14F-4D97-AF65-F5344CB8AC3E}">
        <p14:creationId xmlns:p14="http://schemas.microsoft.com/office/powerpoint/2010/main" val="294385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38"/>
                                        </p:tgtEl>
                                        <p:attrNameLst>
                                          <p:attrName>style.visibility</p:attrName>
                                        </p:attrNameLst>
                                      </p:cBhvr>
                                      <p:to>
                                        <p:strVal val="visible"/>
                                      </p:to>
                                    </p:set>
                                    <p:animEffect transition="in" filter="fade">
                                      <p:cBhvr>
                                        <p:cTn id="12" dur="1000"/>
                                        <p:tgtEl>
                                          <p:spTgt spid="1038"/>
                                        </p:tgtEl>
                                      </p:cBhvr>
                                    </p:animEffect>
                                    <p:anim calcmode="lin" valueType="num">
                                      <p:cBhvr>
                                        <p:cTn id="13" dur="1000" fill="hold"/>
                                        <p:tgtEl>
                                          <p:spTgt spid="1038"/>
                                        </p:tgtEl>
                                        <p:attrNameLst>
                                          <p:attrName>ppt_x</p:attrName>
                                        </p:attrNameLst>
                                      </p:cBhvr>
                                      <p:tavLst>
                                        <p:tav tm="0">
                                          <p:val>
                                            <p:strVal val="#ppt_x"/>
                                          </p:val>
                                        </p:tav>
                                        <p:tav tm="100000">
                                          <p:val>
                                            <p:strVal val="#ppt_x"/>
                                          </p:val>
                                        </p:tav>
                                      </p:tavLst>
                                    </p:anim>
                                    <p:anim calcmode="lin" valueType="num">
                                      <p:cBhvr>
                                        <p:cTn id="14" dur="1000" fill="hold"/>
                                        <p:tgtEl>
                                          <p:spTgt spid="103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46"/>
                                        </p:tgtEl>
                                        <p:attrNameLst>
                                          <p:attrName>style.visibility</p:attrName>
                                        </p:attrNameLst>
                                      </p:cBhvr>
                                      <p:to>
                                        <p:strVal val="visible"/>
                                      </p:to>
                                    </p:set>
                                    <p:animEffect transition="in" filter="fade">
                                      <p:cBhvr>
                                        <p:cTn id="17" dur="1000"/>
                                        <p:tgtEl>
                                          <p:spTgt spid="1046"/>
                                        </p:tgtEl>
                                      </p:cBhvr>
                                    </p:animEffect>
                                    <p:anim calcmode="lin" valueType="num">
                                      <p:cBhvr>
                                        <p:cTn id="18" dur="1000" fill="hold"/>
                                        <p:tgtEl>
                                          <p:spTgt spid="1046"/>
                                        </p:tgtEl>
                                        <p:attrNameLst>
                                          <p:attrName>ppt_x</p:attrName>
                                        </p:attrNameLst>
                                      </p:cBhvr>
                                      <p:tavLst>
                                        <p:tav tm="0">
                                          <p:val>
                                            <p:strVal val="#ppt_x"/>
                                          </p:val>
                                        </p:tav>
                                        <p:tav tm="100000">
                                          <p:val>
                                            <p:strVal val="#ppt_x"/>
                                          </p:val>
                                        </p:tav>
                                      </p:tavLst>
                                    </p:anim>
                                    <p:anim calcmode="lin" valueType="num">
                                      <p:cBhvr>
                                        <p:cTn id="19" dur="1000" fill="hold"/>
                                        <p:tgtEl>
                                          <p:spTgt spid="10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48"/>
                                        </p:tgtEl>
                                        <p:attrNameLst>
                                          <p:attrName>style.visibility</p:attrName>
                                        </p:attrNameLst>
                                      </p:cBhvr>
                                      <p:to>
                                        <p:strVal val="visible"/>
                                      </p:to>
                                    </p:set>
                                    <p:animEffect transition="in" filter="fade">
                                      <p:cBhvr>
                                        <p:cTn id="22" dur="1000"/>
                                        <p:tgtEl>
                                          <p:spTgt spid="1048"/>
                                        </p:tgtEl>
                                      </p:cBhvr>
                                    </p:animEffect>
                                    <p:anim calcmode="lin" valueType="num">
                                      <p:cBhvr>
                                        <p:cTn id="23" dur="1000" fill="hold"/>
                                        <p:tgtEl>
                                          <p:spTgt spid="1048"/>
                                        </p:tgtEl>
                                        <p:attrNameLst>
                                          <p:attrName>ppt_x</p:attrName>
                                        </p:attrNameLst>
                                      </p:cBhvr>
                                      <p:tavLst>
                                        <p:tav tm="0">
                                          <p:val>
                                            <p:strVal val="#ppt_x"/>
                                          </p:val>
                                        </p:tav>
                                        <p:tav tm="100000">
                                          <p:val>
                                            <p:strVal val="#ppt_x"/>
                                          </p:val>
                                        </p:tav>
                                      </p:tavLst>
                                    </p:anim>
                                    <p:anim calcmode="lin" valueType="num">
                                      <p:cBhvr>
                                        <p:cTn id="24" dur="1000" fill="hold"/>
                                        <p:tgtEl>
                                          <p:spTgt spid="104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1000"/>
                                        <p:tgtEl>
                                          <p:spTgt spid="1028"/>
                                        </p:tgtEl>
                                      </p:cBhvr>
                                    </p:animEffect>
                                    <p:anim calcmode="lin" valueType="num">
                                      <p:cBhvr>
                                        <p:cTn id="30" dur="1000" fill="hold"/>
                                        <p:tgtEl>
                                          <p:spTgt spid="1028"/>
                                        </p:tgtEl>
                                        <p:attrNameLst>
                                          <p:attrName>ppt_x</p:attrName>
                                        </p:attrNameLst>
                                      </p:cBhvr>
                                      <p:tavLst>
                                        <p:tav tm="0">
                                          <p:val>
                                            <p:strVal val="#ppt_x"/>
                                          </p:val>
                                        </p:tav>
                                        <p:tav tm="100000">
                                          <p:val>
                                            <p:strVal val="#ppt_x"/>
                                          </p:val>
                                        </p:tav>
                                      </p:tavLst>
                                    </p:anim>
                                    <p:anim calcmode="lin" valueType="num">
                                      <p:cBhvr>
                                        <p:cTn id="31" dur="1000" fill="hold"/>
                                        <p:tgtEl>
                                          <p:spTgt spid="102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036"/>
                                        </p:tgtEl>
                                        <p:attrNameLst>
                                          <p:attrName>style.visibility</p:attrName>
                                        </p:attrNameLst>
                                      </p:cBhvr>
                                      <p:to>
                                        <p:strVal val="visible"/>
                                      </p:to>
                                    </p:set>
                                    <p:animEffect transition="in" filter="fade">
                                      <p:cBhvr>
                                        <p:cTn id="56" dur="1000"/>
                                        <p:tgtEl>
                                          <p:spTgt spid="1036"/>
                                        </p:tgtEl>
                                      </p:cBhvr>
                                    </p:animEffect>
                                    <p:anim calcmode="lin" valueType="num">
                                      <p:cBhvr>
                                        <p:cTn id="57" dur="1000" fill="hold"/>
                                        <p:tgtEl>
                                          <p:spTgt spid="1036"/>
                                        </p:tgtEl>
                                        <p:attrNameLst>
                                          <p:attrName>ppt_x</p:attrName>
                                        </p:attrNameLst>
                                      </p:cBhvr>
                                      <p:tavLst>
                                        <p:tav tm="0">
                                          <p:val>
                                            <p:strVal val="#ppt_x"/>
                                          </p:val>
                                        </p:tav>
                                        <p:tav tm="100000">
                                          <p:val>
                                            <p:strVal val="#ppt_x"/>
                                          </p:val>
                                        </p:tav>
                                      </p:tavLst>
                                    </p:anim>
                                    <p:anim calcmode="lin" valueType="num">
                                      <p:cBhvr>
                                        <p:cTn id="58" dur="1000" fill="hold"/>
                                        <p:tgtEl>
                                          <p:spTgt spid="10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DevOps Implementation: Don’t</a:t>
            </a:r>
            <a:endParaRPr lang="en-US" sz="3200" dirty="0"/>
          </a:p>
        </p:txBody>
      </p:sp>
      <p:pic>
        <p:nvPicPr>
          <p:cNvPr id="1026" name="Picture 2" descr="http://www.blogcdn.com/www.dailyfinance.com/media/2010/10/dollars.fistfull.getty-1287440075.jpg"/>
          <p:cNvPicPr>
            <a:picLocks noChangeAspect="1" noChangeArrowheads="1"/>
          </p:cNvPicPr>
          <p:nvPr/>
        </p:nvPicPr>
        <p:blipFill rotWithShape="1">
          <a:blip r:embed="rId3">
            <a:extLst>
              <a:ext uri="{28A0092B-C50C-407E-A947-70E740481C1C}">
                <a14:useLocalDpi xmlns:a14="http://schemas.microsoft.com/office/drawing/2010/main" val="0"/>
              </a:ext>
            </a:extLst>
          </a:blip>
          <a:srcRect b="6087"/>
          <a:stretch/>
        </p:blipFill>
        <p:spPr bwMode="auto">
          <a:xfrm>
            <a:off x="804863" y="2371623"/>
            <a:ext cx="2638425" cy="32918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media.tumblr.com/tumblr_m4jn27TOol1rn9up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2371623"/>
            <a:ext cx="2667000" cy="2990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86800" y="5506935"/>
            <a:ext cx="2667000" cy="646331"/>
          </a:xfrm>
          <a:prstGeom prst="rect">
            <a:avLst/>
          </a:prstGeom>
          <a:noFill/>
        </p:spPr>
        <p:txBody>
          <a:bodyPr wrap="square" rtlCol="0">
            <a:spAutoFit/>
          </a:bodyPr>
          <a:lstStyle/>
          <a:p>
            <a:pPr algn="ctr"/>
            <a:r>
              <a:rPr lang="en-US" dirty="0" smtClean="0">
                <a:latin typeface="Arial Black" panose="020B0A04020102020204" pitchFamily="34" charset="0"/>
              </a:rPr>
              <a:t>To Start Doing DevOps!</a:t>
            </a:r>
            <a:endParaRPr lang="en-US" dirty="0">
              <a:latin typeface="Arial Black" panose="020B0A04020102020204" pitchFamily="34" charset="0"/>
            </a:endParaRPr>
          </a:p>
        </p:txBody>
      </p:sp>
      <p:pic>
        <p:nvPicPr>
          <p:cNvPr id="1034" name="Picture 10" descr="article_image_10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643" y="2898647"/>
            <a:ext cx="4088801" cy="19368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04862" y="1459855"/>
            <a:ext cx="2638425" cy="461665"/>
          </a:xfrm>
          <a:prstGeom prst="rect">
            <a:avLst/>
          </a:prstGeom>
          <a:noFill/>
        </p:spPr>
        <p:txBody>
          <a:bodyPr wrap="square" rtlCol="0">
            <a:spAutoFit/>
          </a:bodyPr>
          <a:lstStyle/>
          <a:p>
            <a:pPr algn="ctr"/>
            <a:r>
              <a:rPr lang="en-US" sz="2400" b="1" dirty="0" smtClean="0"/>
              <a:t>“BUY” DevOps</a:t>
            </a:r>
            <a:endParaRPr lang="en-US" sz="2400" b="1" dirty="0"/>
          </a:p>
        </p:txBody>
      </p:sp>
      <p:sp>
        <p:nvSpPr>
          <p:cNvPr id="10" name="TextBox 9"/>
          <p:cNvSpPr txBox="1"/>
          <p:nvPr/>
        </p:nvSpPr>
        <p:spPr>
          <a:xfrm>
            <a:off x="4745830" y="1464791"/>
            <a:ext cx="2638425" cy="461665"/>
          </a:xfrm>
          <a:prstGeom prst="rect">
            <a:avLst/>
          </a:prstGeom>
          <a:noFill/>
        </p:spPr>
        <p:txBody>
          <a:bodyPr wrap="square" rtlCol="0">
            <a:spAutoFit/>
          </a:bodyPr>
          <a:lstStyle/>
          <a:p>
            <a:pPr algn="ctr"/>
            <a:r>
              <a:rPr lang="en-US" sz="2400" b="1" dirty="0" smtClean="0"/>
              <a:t>HIRE DevOps</a:t>
            </a:r>
            <a:endParaRPr lang="en-US" sz="2400" b="1" dirty="0"/>
          </a:p>
        </p:txBody>
      </p:sp>
      <p:sp>
        <p:nvSpPr>
          <p:cNvPr id="12" name="TextBox 11"/>
          <p:cNvSpPr txBox="1"/>
          <p:nvPr/>
        </p:nvSpPr>
        <p:spPr>
          <a:xfrm>
            <a:off x="8686798" y="1459854"/>
            <a:ext cx="2638425" cy="461665"/>
          </a:xfrm>
          <a:prstGeom prst="rect">
            <a:avLst/>
          </a:prstGeom>
          <a:noFill/>
        </p:spPr>
        <p:txBody>
          <a:bodyPr wrap="square" rtlCol="0">
            <a:spAutoFit/>
          </a:bodyPr>
          <a:lstStyle/>
          <a:p>
            <a:pPr algn="ctr"/>
            <a:r>
              <a:rPr lang="en-US" sz="2400" b="1" dirty="0" smtClean="0"/>
              <a:t>DICTATE DevOps</a:t>
            </a:r>
            <a:endParaRPr lang="en-US" sz="2400" b="1" dirty="0"/>
          </a:p>
        </p:txBody>
      </p:sp>
    </p:spTree>
    <p:extLst>
      <p:ext uri="{BB962C8B-B14F-4D97-AF65-F5344CB8AC3E}">
        <p14:creationId xmlns:p14="http://schemas.microsoft.com/office/powerpoint/2010/main" val="87213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034"/>
                                        </p:tgtEl>
                                        <p:attrNameLst>
                                          <p:attrName>style.visibility</p:attrName>
                                        </p:attrNameLst>
                                      </p:cBhvr>
                                      <p:to>
                                        <p:strVal val="visible"/>
                                      </p:to>
                                    </p:set>
                                    <p:animEffect transition="in" filter="fade">
                                      <p:cBhvr>
                                        <p:cTn id="18" dur="500"/>
                                        <p:tgtEl>
                                          <p:spTgt spid="10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fade">
                                      <p:cBhvr>
                                        <p:cTn id="26" dur="500"/>
                                        <p:tgtEl>
                                          <p:spTgt spid="10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DevOps </a:t>
            </a:r>
            <a:r>
              <a:rPr lang="en-US" sz="3200" dirty="0" smtClean="0"/>
              <a:t>Implementation: Do</a:t>
            </a:r>
            <a:endParaRPr lang="en-US" sz="3200" dirty="0"/>
          </a:p>
        </p:txBody>
      </p:sp>
      <p:pic>
        <p:nvPicPr>
          <p:cNvPr id="2050" name="Picture 2" descr="http://itrevolution.com/wp-content/uploads/2012/04/PPhardco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680" y="1600344"/>
            <a:ext cx="2857500" cy="35147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vOps Enterpri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95" y="2230996"/>
            <a:ext cx="1446505" cy="8277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6" name="Picture 8" descr="http://upload.wikimedia.org/wikipedia/commons/6/6e/Japanese_White_Pine,_unknown-20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0320" y="2188528"/>
            <a:ext cx="2595880" cy="22409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8" name="Picture 10" descr="http://blog.smartbear.com/wp-content/uploads/2014/08/DevOpsDays_sticker-253x21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594" y="3249808"/>
            <a:ext cx="1446505" cy="12521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mbshome.com/Media/Default/Page/Group-Discussio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8530" y="2356503"/>
            <a:ext cx="2857500" cy="1905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576140" y="4927318"/>
            <a:ext cx="3202280" cy="369332"/>
          </a:xfrm>
          <a:prstGeom prst="rect">
            <a:avLst/>
          </a:prstGeom>
          <a:noFill/>
        </p:spPr>
        <p:txBody>
          <a:bodyPr wrap="square" rtlCol="0">
            <a:spAutoFit/>
          </a:bodyPr>
          <a:lstStyle/>
          <a:p>
            <a:pPr algn="ctr"/>
            <a:r>
              <a:rPr lang="en-US" b="1" dirty="0" smtClean="0"/>
              <a:t>SHARE</a:t>
            </a:r>
            <a:endParaRPr lang="en-US" b="1" dirty="0"/>
          </a:p>
        </p:txBody>
      </p:sp>
      <p:sp>
        <p:nvSpPr>
          <p:cNvPr id="12" name="TextBox 11"/>
          <p:cNvSpPr txBox="1"/>
          <p:nvPr/>
        </p:nvSpPr>
        <p:spPr>
          <a:xfrm>
            <a:off x="8607120" y="4907280"/>
            <a:ext cx="3202280" cy="369332"/>
          </a:xfrm>
          <a:prstGeom prst="rect">
            <a:avLst/>
          </a:prstGeom>
          <a:noFill/>
        </p:spPr>
        <p:txBody>
          <a:bodyPr wrap="square" rtlCol="0">
            <a:spAutoFit/>
          </a:bodyPr>
          <a:lstStyle/>
          <a:p>
            <a:pPr algn="ctr"/>
            <a:r>
              <a:rPr lang="en-US" b="1" dirty="0" smtClean="0"/>
              <a:t>GROW</a:t>
            </a:r>
            <a:endParaRPr lang="en-US" b="1" dirty="0"/>
          </a:p>
        </p:txBody>
      </p:sp>
      <p:sp>
        <p:nvSpPr>
          <p:cNvPr id="6" name="TextBox 5"/>
          <p:cNvSpPr txBox="1"/>
          <p:nvPr/>
        </p:nvSpPr>
        <p:spPr>
          <a:xfrm>
            <a:off x="1665300" y="4927318"/>
            <a:ext cx="2910840" cy="369332"/>
          </a:xfrm>
          <a:prstGeom prst="rect">
            <a:avLst/>
          </a:prstGeom>
          <a:noFill/>
        </p:spPr>
        <p:txBody>
          <a:bodyPr wrap="square" rtlCol="0">
            <a:spAutoFit/>
          </a:bodyPr>
          <a:lstStyle/>
          <a:p>
            <a:r>
              <a:rPr lang="en-US" b="1" dirty="0" smtClean="0"/>
              <a:t>LEARN</a:t>
            </a:r>
            <a:endParaRPr lang="en-US" b="1" dirty="0"/>
          </a:p>
        </p:txBody>
      </p:sp>
    </p:spTree>
    <p:extLst>
      <p:ext uri="{BB962C8B-B14F-4D97-AF65-F5344CB8AC3E}">
        <p14:creationId xmlns:p14="http://schemas.microsoft.com/office/powerpoint/2010/main" val="138815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nodeType="withEffect">
                                  <p:stCondLst>
                                    <p:cond delay="0"/>
                                  </p:stCondLst>
                                  <p:childTnLst>
                                    <p:set>
                                      <p:cBhvr>
                                        <p:cTn id="15" dur="1" fill="hold">
                                          <p:stCondLst>
                                            <p:cond delay="0"/>
                                          </p:stCondLst>
                                        </p:cTn>
                                        <p:tgtEl>
                                          <p:spTgt spid="2058"/>
                                        </p:tgtEl>
                                        <p:attrNameLst>
                                          <p:attrName>style.visibility</p:attrName>
                                        </p:attrNameLst>
                                      </p:cBhvr>
                                      <p:to>
                                        <p:strVal val="visible"/>
                                      </p:to>
                                    </p:set>
                                    <p:animEffect transition="in" filter="fade">
                                      <p:cBhvr>
                                        <p:cTn id="16" dur="500"/>
                                        <p:tgtEl>
                                          <p:spTgt spid="20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60"/>
                                        </p:tgtEl>
                                        <p:attrNameLst>
                                          <p:attrName>style.visibility</p:attrName>
                                        </p:attrNameLst>
                                      </p:cBhvr>
                                      <p:to>
                                        <p:strVal val="visible"/>
                                      </p:to>
                                    </p:set>
                                    <p:animEffect transition="in" filter="fade">
                                      <p:cBhvr>
                                        <p:cTn id="21" dur="500"/>
                                        <p:tgtEl>
                                          <p:spTgt spid="20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56"/>
                                        </p:tgtEl>
                                        <p:attrNameLst>
                                          <p:attrName>style.visibility</p:attrName>
                                        </p:attrNameLst>
                                      </p:cBhvr>
                                      <p:to>
                                        <p:strVal val="visible"/>
                                      </p:to>
                                    </p:set>
                                    <p:animEffect transition="in" filter="fade">
                                      <p:cBhvr>
                                        <p:cTn id="29" dur="500"/>
                                        <p:tgtEl>
                                          <p:spTgt spid="205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DevOps</a:t>
            </a:r>
            <a:endParaRPr lang="en-US" dirty="0"/>
          </a:p>
        </p:txBody>
      </p:sp>
      <p:sp>
        <p:nvSpPr>
          <p:cNvPr id="3" name="TextBox 2"/>
          <p:cNvSpPr txBox="1"/>
          <p:nvPr/>
        </p:nvSpPr>
        <p:spPr>
          <a:xfrm>
            <a:off x="2598906" y="1945532"/>
            <a:ext cx="6994187" cy="830997"/>
          </a:xfrm>
          <a:prstGeom prst="rect">
            <a:avLst/>
          </a:prstGeom>
          <a:noFill/>
        </p:spPr>
        <p:txBody>
          <a:bodyPr wrap="square" rtlCol="0">
            <a:spAutoFit/>
          </a:bodyPr>
          <a:lstStyle/>
          <a:p>
            <a:r>
              <a:rPr lang="en-US" sz="2400" b="1" dirty="0" smtClean="0"/>
              <a:t>Philosophy</a:t>
            </a:r>
            <a:r>
              <a:rPr lang="en-US" sz="2400" dirty="0" smtClean="0"/>
              <a:t>:  The most basic beliefs, concepts, and attitudes of an individual or group</a:t>
            </a:r>
            <a:endParaRPr lang="en-US" sz="2400" dirty="0"/>
          </a:p>
        </p:txBody>
      </p:sp>
      <p:sp>
        <p:nvSpPr>
          <p:cNvPr id="4" name="TextBox 3"/>
          <p:cNvSpPr txBox="1"/>
          <p:nvPr/>
        </p:nvSpPr>
        <p:spPr>
          <a:xfrm>
            <a:off x="2598906" y="3352800"/>
            <a:ext cx="6994187" cy="1200329"/>
          </a:xfrm>
          <a:prstGeom prst="rect">
            <a:avLst/>
          </a:prstGeom>
          <a:noFill/>
        </p:spPr>
        <p:txBody>
          <a:bodyPr wrap="square" rtlCol="0">
            <a:spAutoFit/>
          </a:bodyPr>
          <a:lstStyle/>
          <a:p>
            <a:r>
              <a:rPr lang="en-US" sz="2400" b="1" dirty="0" smtClean="0"/>
              <a:t>Operational Philosophy</a:t>
            </a:r>
            <a:r>
              <a:rPr lang="en-US" sz="2400" dirty="0" smtClean="0"/>
              <a:t>:  The most basic beliefs, concepts, and attitudes that direct decision making in an organization</a:t>
            </a:r>
            <a:endParaRPr lang="en-US" sz="2400" dirty="0"/>
          </a:p>
        </p:txBody>
      </p:sp>
    </p:spTree>
    <p:extLst>
      <p:ext uri="{BB962C8B-B14F-4D97-AF65-F5344CB8AC3E}">
        <p14:creationId xmlns:p14="http://schemas.microsoft.com/office/powerpoint/2010/main" val="1002154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11791</TotalTime>
  <Words>4536</Words>
  <Application>Microsoft Office PowerPoint</Application>
  <PresentationFormat>Widescreen</PresentationFormat>
  <Paragraphs>315</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Calibri Light</vt:lpstr>
      <vt:lpstr>Impact</vt:lpstr>
      <vt:lpstr>Times New Roman</vt:lpstr>
      <vt:lpstr>Office Theme</vt:lpstr>
      <vt:lpstr>DevOps:  From the Center Out</vt:lpstr>
      <vt:lpstr>PNC Financial Services</vt:lpstr>
      <vt:lpstr>From the Center Out</vt:lpstr>
      <vt:lpstr>My DevOps Journey</vt:lpstr>
      <vt:lpstr>DevOps is New</vt:lpstr>
      <vt:lpstr>PowerPoint Presentation</vt:lpstr>
      <vt:lpstr>DevOps Implementation: Don’t</vt:lpstr>
      <vt:lpstr>DevOps Implementation: Do</vt:lpstr>
      <vt:lpstr>Learning DevOps</vt:lpstr>
      <vt:lpstr>Learning DevOps</vt:lpstr>
      <vt:lpstr>Learning DevOps</vt:lpstr>
      <vt:lpstr>Delivering DevOps</vt:lpstr>
      <vt:lpstr>Delivering DevOps</vt:lpstr>
      <vt:lpstr>PowerPoint Presentation</vt:lpstr>
      <vt:lpstr>PowerPoint Presentation</vt:lpstr>
      <vt:lpstr>PowerPoint Presentation</vt:lpstr>
      <vt:lpstr>The DevOps Conversation</vt:lpstr>
      <vt:lpstr>DevOps Strategy</vt:lpstr>
      <vt:lpstr>My Big Question</vt:lpstr>
      <vt:lpstr>Appendix/Resources</vt:lpstr>
    </vt:vector>
  </TitlesOfParts>
  <Company>PNC Bank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From the Center Out</dc:title>
  <dc:creator>David A Swersky</dc:creator>
  <cp:lastModifiedBy>Dave Swersky</cp:lastModifiedBy>
  <cp:revision>166</cp:revision>
  <dcterms:created xsi:type="dcterms:W3CDTF">2014-08-29T14:28:10Z</dcterms:created>
  <dcterms:modified xsi:type="dcterms:W3CDTF">2014-10-23T14:23:32Z</dcterms:modified>
</cp:coreProperties>
</file>