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1" r:id="rId3"/>
    <p:sldId id="291" r:id="rId4"/>
    <p:sldId id="295" r:id="rId5"/>
    <p:sldId id="259" r:id="rId6"/>
    <p:sldId id="292" r:id="rId7"/>
    <p:sldId id="293" r:id="rId8"/>
    <p:sldId id="294" r:id="rId9"/>
    <p:sldId id="296" r:id="rId10"/>
    <p:sldId id="297" r:id="rId11"/>
    <p:sldId id="274" r:id="rId12"/>
    <p:sldId id="264" r:id="rId13"/>
    <p:sldId id="270" r:id="rId14"/>
    <p:sldId id="289" r:id="rId15"/>
    <p:sldId id="287" r:id="rId16"/>
    <p:sldId id="282" r:id="rId17"/>
    <p:sldId id="288"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605047-0701-DC4E-93C0-8E2D0E2FE8A9}">
          <p14:sldIdLst>
            <p14:sldId id="256"/>
            <p14:sldId id="281"/>
            <p14:sldId id="291"/>
            <p14:sldId id="295"/>
            <p14:sldId id="259"/>
            <p14:sldId id="292"/>
            <p14:sldId id="293"/>
            <p14:sldId id="294"/>
            <p14:sldId id="296"/>
            <p14:sldId id="297"/>
            <p14:sldId id="274"/>
            <p14:sldId id="264"/>
          </p14:sldIdLst>
        </p14:section>
        <p14:section name="DevOps" id="{BB8B8296-AB91-6E47-8CE1-9513CE6E666C}">
          <p14:sldIdLst>
            <p14:sldId id="270"/>
            <p14:sldId id="289"/>
            <p14:sldId id="287"/>
          </p14:sldIdLst>
        </p14:section>
        <p14:section name="bluejazz" id="{229D67D9-4B0E-0A40-A43D-319456221B36}">
          <p14:sldIdLst>
            <p14:sldId id="282"/>
            <p14:sldId id="288"/>
            <p14:sldId id="27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y Bailey" initials="" lastIdx="14" clrIdx="0"/>
  <p:cmAuthor id="1" name="John Kosco"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18" autoAdjust="0"/>
    <p:restoredTop sz="94660"/>
  </p:normalViewPr>
  <p:slideViewPr>
    <p:cSldViewPr>
      <p:cViewPr>
        <p:scale>
          <a:sx n="94" d="100"/>
          <a:sy n="94" d="100"/>
        </p:scale>
        <p:origin x="-608" y="-8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C4DA3B-A850-2748-BDC2-40E918F2B199}" type="datetimeFigureOut">
              <a:rPr lang="en-US" smtClean="0"/>
              <a:t>10/14/14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31292-CF41-8E49-869C-F26B3CCE482E}" type="slidenum">
              <a:rPr lang="en-US" smtClean="0"/>
              <a:t>‹#›</a:t>
            </a:fld>
            <a:endParaRPr lang="en-US"/>
          </a:p>
        </p:txBody>
      </p:sp>
    </p:spTree>
    <p:extLst>
      <p:ext uri="{BB962C8B-B14F-4D97-AF65-F5344CB8AC3E}">
        <p14:creationId xmlns:p14="http://schemas.microsoft.com/office/powerpoint/2010/main" val="3288452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979613" y="660400"/>
            <a:ext cx="2898775" cy="2173288"/>
          </a:xfrm>
          <a:ln/>
        </p:spPr>
      </p:sp>
      <p:sp>
        <p:nvSpPr>
          <p:cNvPr id="104451" name="Rectangle 3"/>
          <p:cNvSpPr>
            <a:spLocks noGrp="1" noChangeArrowheads="1"/>
          </p:cNvSpPr>
          <p:nvPr>
            <p:ph type="body" idx="1"/>
          </p:nvPr>
        </p:nvSpPr>
        <p:spPr>
          <a:noFill/>
          <a:ln/>
        </p:spPr>
        <p:txBody>
          <a:bodyPr/>
          <a:lstStyle/>
          <a:p>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65369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dt" sz="quarter" idx="4294967295"/>
          </p:nvPr>
        </p:nvSpPr>
        <p:spPr bwMode="auto">
          <a:xfrm>
            <a:off x="3884613" y="2"/>
            <a:ext cx="2971800" cy="457512"/>
          </a:xfrm>
          <a:prstGeom prst="rect">
            <a:avLst/>
          </a:prstGeom>
          <a:noFill/>
          <a:ln>
            <a:miter lim="800000"/>
            <a:headEnd/>
            <a:tailEnd/>
          </a:ln>
        </p:spPr>
        <p:txBody>
          <a:bodyPr lIns="89708" tIns="44853" rIns="89708" bIns="44853"/>
          <a:lstStyle/>
          <a:p>
            <a:fld id="{5CA77902-9659-48A7-BC0C-5917E1A47A9E}" type="datetime8">
              <a:rPr lang="en-US"/>
              <a:pPr/>
              <a:t>10/14/14 19:57</a:t>
            </a:fld>
            <a:endParaRPr lang="en-US"/>
          </a:p>
        </p:txBody>
      </p:sp>
      <p:sp>
        <p:nvSpPr>
          <p:cNvPr id="62467" name="Rectangle 6"/>
          <p:cNvSpPr>
            <a:spLocks noGrp="1" noChangeArrowheads="1"/>
          </p:cNvSpPr>
          <p:nvPr>
            <p:ph type="ftr" sz="quarter" idx="4294967295"/>
          </p:nvPr>
        </p:nvSpPr>
        <p:spPr bwMode="auto">
          <a:xfrm>
            <a:off x="0" y="8684929"/>
            <a:ext cx="2971800" cy="457512"/>
          </a:xfrm>
          <a:prstGeom prst="rect">
            <a:avLst/>
          </a:prstGeom>
          <a:noFill/>
          <a:ln>
            <a:miter lim="800000"/>
            <a:headEnd/>
            <a:tailEnd/>
          </a:ln>
        </p:spPr>
        <p:txBody>
          <a:bodyPr lIns="89708" tIns="44853" rIns="89708" bIns="44853"/>
          <a:lstStyle/>
          <a:p>
            <a:r>
              <a:rPr lang="en-US" smtClean="0"/>
              <a:t>Copyright © 2012 CA. All rights reserved.</a:t>
            </a:r>
            <a:endParaRPr lang="en-US"/>
          </a:p>
        </p:txBody>
      </p:sp>
      <p:sp>
        <p:nvSpPr>
          <p:cNvPr id="62468" name="Rectangle 7"/>
          <p:cNvSpPr>
            <a:spLocks noGrp="1" noChangeArrowheads="1"/>
          </p:cNvSpPr>
          <p:nvPr>
            <p:ph type="sldNum" sz="quarter" idx="4294967295"/>
          </p:nvPr>
        </p:nvSpPr>
        <p:spPr bwMode="auto">
          <a:xfrm>
            <a:off x="3884613" y="8684929"/>
            <a:ext cx="2971800" cy="457512"/>
          </a:xfrm>
          <a:prstGeom prst="rect">
            <a:avLst/>
          </a:prstGeom>
          <a:noFill/>
          <a:ln>
            <a:miter lim="800000"/>
            <a:headEnd/>
            <a:tailEnd/>
          </a:ln>
        </p:spPr>
        <p:txBody>
          <a:bodyPr lIns="89708" tIns="44853" rIns="89708" bIns="44853"/>
          <a:lstStyle/>
          <a:p>
            <a:fld id="{FCE8E2DF-483C-4803-8C10-6A9BD5ECCC79}" type="slidenum">
              <a:rPr lang="en-US"/>
              <a:pPr/>
              <a:t>14</a:t>
            </a:fld>
            <a:endParaRPr lang="en-US"/>
          </a:p>
        </p:txBody>
      </p:sp>
      <p:sp>
        <p:nvSpPr>
          <p:cNvPr id="62469" name="Rectangle 2"/>
          <p:cNvSpPr>
            <a:spLocks noGrp="1" noRot="1" noChangeAspect="1" noChangeArrowheads="1" noTextEdit="1"/>
          </p:cNvSpPr>
          <p:nvPr>
            <p:ph type="sldImg"/>
          </p:nvPr>
        </p:nvSpPr>
        <p:spPr>
          <a:xfrm>
            <a:off x="1143000" y="685800"/>
            <a:ext cx="4572000" cy="3429000"/>
          </a:xfrm>
          <a:ln/>
        </p:spPr>
      </p:sp>
      <p:sp>
        <p:nvSpPr>
          <p:cNvPr id="6247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dt" sz="quarter" idx="4294967295"/>
          </p:nvPr>
        </p:nvSpPr>
        <p:spPr bwMode="auto">
          <a:xfrm>
            <a:off x="3884613" y="2"/>
            <a:ext cx="2971800" cy="457512"/>
          </a:xfrm>
          <a:prstGeom prst="rect">
            <a:avLst/>
          </a:prstGeom>
          <a:noFill/>
          <a:ln>
            <a:miter lim="800000"/>
            <a:headEnd/>
            <a:tailEnd/>
          </a:ln>
        </p:spPr>
        <p:txBody>
          <a:bodyPr lIns="89708" tIns="44853" rIns="89708" bIns="44853"/>
          <a:lstStyle/>
          <a:p>
            <a:fld id="{5CA77902-9659-48A7-BC0C-5917E1A47A9E}" type="datetime8">
              <a:rPr lang="en-US"/>
              <a:pPr/>
              <a:t>10/14/14 19:57</a:t>
            </a:fld>
            <a:endParaRPr lang="en-US"/>
          </a:p>
        </p:txBody>
      </p:sp>
      <p:sp>
        <p:nvSpPr>
          <p:cNvPr id="62467" name="Rectangle 6"/>
          <p:cNvSpPr>
            <a:spLocks noGrp="1" noChangeArrowheads="1"/>
          </p:cNvSpPr>
          <p:nvPr>
            <p:ph type="ftr" sz="quarter" idx="4294967295"/>
          </p:nvPr>
        </p:nvSpPr>
        <p:spPr bwMode="auto">
          <a:xfrm>
            <a:off x="0" y="8684929"/>
            <a:ext cx="2971800" cy="457512"/>
          </a:xfrm>
          <a:prstGeom prst="rect">
            <a:avLst/>
          </a:prstGeom>
          <a:noFill/>
          <a:ln>
            <a:miter lim="800000"/>
            <a:headEnd/>
            <a:tailEnd/>
          </a:ln>
        </p:spPr>
        <p:txBody>
          <a:bodyPr lIns="89708" tIns="44853" rIns="89708" bIns="44853"/>
          <a:lstStyle/>
          <a:p>
            <a:r>
              <a:rPr lang="en-US" smtClean="0"/>
              <a:t>Copyright © 2012 CA. All rights reserved.</a:t>
            </a:r>
            <a:endParaRPr lang="en-US"/>
          </a:p>
        </p:txBody>
      </p:sp>
      <p:sp>
        <p:nvSpPr>
          <p:cNvPr id="62468" name="Rectangle 7"/>
          <p:cNvSpPr>
            <a:spLocks noGrp="1" noChangeArrowheads="1"/>
          </p:cNvSpPr>
          <p:nvPr>
            <p:ph type="sldNum" sz="quarter" idx="4294967295"/>
          </p:nvPr>
        </p:nvSpPr>
        <p:spPr bwMode="auto">
          <a:xfrm>
            <a:off x="3884613" y="8684929"/>
            <a:ext cx="2971800" cy="457512"/>
          </a:xfrm>
          <a:prstGeom prst="rect">
            <a:avLst/>
          </a:prstGeom>
          <a:noFill/>
          <a:ln>
            <a:miter lim="800000"/>
            <a:headEnd/>
            <a:tailEnd/>
          </a:ln>
        </p:spPr>
        <p:txBody>
          <a:bodyPr lIns="89708" tIns="44853" rIns="89708" bIns="44853"/>
          <a:lstStyle/>
          <a:p>
            <a:fld id="{FCE8E2DF-483C-4803-8C10-6A9BD5ECCC79}" type="slidenum">
              <a:rPr lang="en-US"/>
              <a:pPr/>
              <a:t>15</a:t>
            </a:fld>
            <a:endParaRPr lang="en-US"/>
          </a:p>
        </p:txBody>
      </p:sp>
      <p:sp>
        <p:nvSpPr>
          <p:cNvPr id="62469" name="Rectangle 2"/>
          <p:cNvSpPr>
            <a:spLocks noGrp="1" noRot="1" noChangeAspect="1" noChangeArrowheads="1" noTextEdit="1"/>
          </p:cNvSpPr>
          <p:nvPr>
            <p:ph type="sldImg"/>
          </p:nvPr>
        </p:nvSpPr>
        <p:spPr>
          <a:xfrm>
            <a:off x="1143000" y="685800"/>
            <a:ext cx="4572000" cy="3429000"/>
          </a:xfrm>
          <a:ln/>
        </p:spPr>
      </p:sp>
      <p:sp>
        <p:nvSpPr>
          <p:cNvPr id="6247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629600" y="8722813"/>
            <a:ext cx="2969815" cy="253652"/>
          </a:xfrm>
          <a:prstGeom prst="rect">
            <a:avLst/>
          </a:prstGeom>
          <a:noFill/>
          <a:ln w="9525">
            <a:noFill/>
            <a:miter lim="800000"/>
            <a:headEnd/>
            <a:tailEnd/>
          </a:ln>
        </p:spPr>
        <p:txBody>
          <a:bodyPr lIns="0" tIns="45603" rIns="0" bIns="45603" anchor="b"/>
          <a:lstStyle/>
          <a:p>
            <a:pPr algn="r" defTabSz="892750"/>
            <a:fld id="{46E5DBF8-5C40-4123-A707-0F2A5028EBD0}" type="slidenum">
              <a:rPr lang="en-US" sz="1000"/>
              <a:pPr algn="r" defTabSz="892750"/>
              <a:t>18</a:t>
            </a:fld>
            <a:endParaRPr lang="en-US" sz="1000"/>
          </a:p>
        </p:txBody>
      </p:sp>
      <p:sp>
        <p:nvSpPr>
          <p:cNvPr id="103427" name="Rectangle 2"/>
          <p:cNvSpPr>
            <a:spLocks noGrp="1" noRot="1" noChangeAspect="1" noChangeArrowheads="1" noTextEdit="1"/>
          </p:cNvSpPr>
          <p:nvPr>
            <p:ph type="sldImg"/>
          </p:nvPr>
        </p:nvSpPr>
        <p:spPr>
          <a:xfrm>
            <a:off x="1739900" y="536575"/>
            <a:ext cx="3381375" cy="2536825"/>
          </a:xfrm>
          <a:ln/>
        </p:spPr>
      </p:sp>
      <p:sp>
        <p:nvSpPr>
          <p:cNvPr id="103428" name="Rectangle 3"/>
          <p:cNvSpPr>
            <a:spLocks noGrp="1" noChangeArrowheads="1"/>
          </p:cNvSpPr>
          <p:nvPr>
            <p:ph type="body" idx="1"/>
          </p:nvPr>
        </p:nvSpPr>
        <p:spPr>
          <a:noFill/>
          <a:ln/>
        </p:spPr>
        <p:txBody>
          <a:bodyPr tIns="45603" bIns="45603"/>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56440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52400" y="457200"/>
            <a:ext cx="8229600" cy="609600"/>
          </a:xfrm>
          <a:prstGeom prst="rect">
            <a:avLst/>
          </a:prstGeom>
        </p:spPr>
        <p:txBody>
          <a:bodyPr/>
          <a:lstStyle>
            <a:lvl1pPr algn="l">
              <a:defRPr>
                <a:solidFill>
                  <a:schemeClr val="accent1">
                    <a:lumMod val="75000"/>
                  </a:schemeClr>
                </a:solidFill>
                <a:latin typeface="Quicksand" panose="02070303000000060000" pitchFamily="18" charset="0"/>
              </a:defRPr>
            </a:lvl1pPr>
          </a:lstStyle>
          <a:p>
            <a:r>
              <a:rPr lang="en-US" b="1" dirty="0" smtClean="0"/>
              <a:t>ALM at the Enterprise Level</a:t>
            </a:r>
            <a:endParaRPr lang="en-US" b="1" dirty="0"/>
          </a:p>
        </p:txBody>
      </p:sp>
      <p:sp>
        <p:nvSpPr>
          <p:cNvPr id="6" name="Text Placeholder 5"/>
          <p:cNvSpPr>
            <a:spLocks noGrp="1"/>
          </p:cNvSpPr>
          <p:nvPr>
            <p:ph type="body" sz="quarter" idx="10" hasCustomPrompt="1"/>
          </p:nvPr>
        </p:nvSpPr>
        <p:spPr>
          <a:xfrm>
            <a:off x="152400" y="1066800"/>
            <a:ext cx="8229600" cy="457200"/>
          </a:xfrm>
          <a:prstGeom prst="rect">
            <a:avLst/>
          </a:prstGeom>
        </p:spPr>
        <p:txBody>
          <a:bodyPr/>
          <a:lstStyle>
            <a:lvl1pPr marL="0" indent="0">
              <a:buNone/>
              <a:defRPr sz="2000" b="1">
                <a:solidFill>
                  <a:srgbClr val="4898D3"/>
                </a:solidFill>
                <a:latin typeface="+mj-lt"/>
              </a:defRPr>
            </a:lvl1pPr>
          </a:lstStyle>
          <a:p>
            <a:r>
              <a:rPr lang="en-US" dirty="0" smtClean="0">
                <a:solidFill>
                  <a:srgbClr val="4898D3"/>
                </a:solidFill>
              </a:rPr>
              <a:t>Marrying Business Management with Software Development</a:t>
            </a:r>
            <a:endParaRPr lang="en-US" dirty="0">
              <a:solidFill>
                <a:srgbClr val="4898D3"/>
              </a:solidFill>
            </a:endParaRPr>
          </a:p>
        </p:txBody>
      </p:sp>
      <p:sp>
        <p:nvSpPr>
          <p:cNvPr id="12" name="Text Placeholder 11"/>
          <p:cNvSpPr>
            <a:spLocks noGrp="1"/>
          </p:cNvSpPr>
          <p:nvPr>
            <p:ph type="body" sz="quarter" idx="11" hasCustomPrompt="1"/>
          </p:nvPr>
        </p:nvSpPr>
        <p:spPr>
          <a:xfrm>
            <a:off x="5791200" y="6248400"/>
            <a:ext cx="3048000" cy="420004"/>
          </a:xfrm>
          <a:prstGeom prst="rect">
            <a:avLst/>
          </a:prstGeom>
        </p:spPr>
        <p:txBody>
          <a:bodyPr/>
          <a:lstStyle>
            <a:lvl1pPr marL="0" indent="0">
              <a:buNone/>
              <a:defRPr sz="1800">
                <a:solidFill>
                  <a:schemeClr val="tx2">
                    <a:lumMod val="50000"/>
                  </a:schemeClr>
                </a:solidFill>
                <a:latin typeface="+mj-lt"/>
              </a:defRPr>
            </a:lvl1pPr>
          </a:lstStyle>
          <a:p>
            <a:r>
              <a:rPr lang="en-US" b="1" dirty="0" smtClean="0">
                <a:solidFill>
                  <a:schemeClr val="tx1"/>
                </a:solidFill>
              </a:rPr>
              <a:t>Empower the</a:t>
            </a:r>
            <a:r>
              <a:rPr lang="en-US" b="1" baseline="0" dirty="0" smtClean="0">
                <a:solidFill>
                  <a:schemeClr val="tx1"/>
                </a:solidFill>
              </a:rPr>
              <a:t> Enterprise</a:t>
            </a:r>
            <a:endParaRPr lang="en-US" b="1" dirty="0">
              <a:solidFill>
                <a:schemeClr val="tx1"/>
              </a:solidFill>
            </a:endParaRPr>
          </a:p>
        </p:txBody>
      </p:sp>
    </p:spTree>
    <p:extLst>
      <p:ext uri="{BB962C8B-B14F-4D97-AF65-F5344CB8AC3E}">
        <p14:creationId xmlns:p14="http://schemas.microsoft.com/office/powerpoint/2010/main" val="373407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11"/>
          <p:cNvSpPr>
            <a:spLocks noGrp="1"/>
          </p:cNvSpPr>
          <p:nvPr>
            <p:ph type="body" sz="quarter" idx="11" hasCustomPrompt="1"/>
          </p:nvPr>
        </p:nvSpPr>
        <p:spPr>
          <a:xfrm>
            <a:off x="152400" y="228600"/>
            <a:ext cx="3810000" cy="685800"/>
          </a:xfrm>
          <a:prstGeom prst="rect">
            <a:avLst/>
          </a:prstGeom>
        </p:spPr>
        <p:txBody>
          <a:bodyPr/>
          <a:lstStyle>
            <a:lvl1pPr marL="0" indent="0">
              <a:buNone/>
              <a:defRPr sz="3600" baseline="0">
                <a:solidFill>
                  <a:srgbClr val="002060"/>
                </a:solidFill>
                <a:latin typeface="+mj-lt"/>
              </a:defRPr>
            </a:lvl1pPr>
          </a:lstStyle>
          <a:p>
            <a:r>
              <a:rPr lang="en-US" b="1" dirty="0" smtClean="0">
                <a:solidFill>
                  <a:schemeClr val="tx1"/>
                </a:solidFill>
              </a:rPr>
              <a:t>Slide Title Here</a:t>
            </a:r>
            <a:endParaRPr lang="en-US" b="1" dirty="0">
              <a:solidFill>
                <a:schemeClr val="tx1"/>
              </a:solidFill>
            </a:endParaRPr>
          </a:p>
        </p:txBody>
      </p:sp>
      <p:sp>
        <p:nvSpPr>
          <p:cNvPr id="14" name="Text Placeholder 13"/>
          <p:cNvSpPr>
            <a:spLocks noGrp="1"/>
          </p:cNvSpPr>
          <p:nvPr>
            <p:ph type="body" sz="quarter" idx="13" hasCustomPrompt="1"/>
          </p:nvPr>
        </p:nvSpPr>
        <p:spPr>
          <a:xfrm>
            <a:off x="152400" y="1524000"/>
            <a:ext cx="8305800" cy="1752600"/>
          </a:xfrm>
          <a:prstGeom prst="rect">
            <a:avLst/>
          </a:prstGeom>
        </p:spPr>
        <p:txBody>
          <a:bodyPr/>
          <a:lstStyle>
            <a:lvl1pPr marL="0" indent="0">
              <a:buNone/>
              <a:defRPr sz="1800">
                <a:solidFill>
                  <a:schemeClr val="tx2">
                    <a:lumMod val="50000"/>
                  </a:schemeClr>
                </a:solidFill>
              </a:defRPr>
            </a:lvl1pPr>
          </a:lstStyle>
          <a:p>
            <a:r>
              <a:rPr lang="en-US" b="0" dirty="0" err="1" smtClean="0">
                <a:latin typeface="Quicksand" panose="02070303000000060000" pitchFamily="18" charset="0"/>
              </a:rPr>
              <a:t>unde</a:t>
            </a:r>
            <a:r>
              <a:rPr lang="en-US" b="0" dirty="0" smtClean="0">
                <a:latin typeface="Quicksand" panose="02070303000000060000" pitchFamily="18" charset="0"/>
              </a:rPr>
              <a:t> </a:t>
            </a:r>
            <a:r>
              <a:rPr lang="en-US" b="0" dirty="0" err="1" smtClean="0">
                <a:latin typeface="Quicksand" panose="02070303000000060000" pitchFamily="18" charset="0"/>
              </a:rPr>
              <a:t>omnis</a:t>
            </a:r>
            <a:r>
              <a:rPr lang="en-US" b="0" dirty="0" smtClean="0">
                <a:latin typeface="Quicksand" panose="02070303000000060000" pitchFamily="18" charset="0"/>
              </a:rPr>
              <a:t> </a:t>
            </a:r>
            <a:r>
              <a:rPr lang="en-US" b="0" dirty="0" err="1" smtClean="0">
                <a:latin typeface="Quicksand" panose="02070303000000060000" pitchFamily="18" charset="0"/>
              </a:rPr>
              <a:t>iste</a:t>
            </a:r>
            <a:r>
              <a:rPr lang="en-US" b="0" dirty="0" smtClean="0">
                <a:latin typeface="Quicksand" panose="02070303000000060000" pitchFamily="18" charset="0"/>
              </a:rPr>
              <a:t> </a:t>
            </a:r>
            <a:r>
              <a:rPr lang="en-US" b="0" dirty="0" err="1" smtClean="0">
                <a:latin typeface="Quicksand" panose="02070303000000060000" pitchFamily="18" charset="0"/>
              </a:rPr>
              <a:t>natus</a:t>
            </a:r>
            <a:r>
              <a:rPr lang="en-US" b="0" dirty="0" smtClean="0">
                <a:latin typeface="Quicksand" panose="02070303000000060000" pitchFamily="18" charset="0"/>
              </a:rPr>
              <a:t> error sit </a:t>
            </a:r>
            <a:r>
              <a:rPr lang="en-US" b="0" dirty="0" err="1" smtClean="0">
                <a:latin typeface="Quicksand" panose="02070303000000060000" pitchFamily="18" charset="0"/>
              </a:rPr>
              <a:t>voluptatem</a:t>
            </a:r>
            <a:r>
              <a:rPr lang="en-US" b="0" dirty="0" smtClean="0">
                <a:latin typeface="Quicksand" panose="02070303000000060000" pitchFamily="18" charset="0"/>
              </a:rPr>
              <a:t> </a:t>
            </a:r>
            <a:r>
              <a:rPr lang="en-US" b="0" dirty="0" err="1" smtClean="0">
                <a:latin typeface="Quicksand" panose="02070303000000060000" pitchFamily="18" charset="0"/>
              </a:rPr>
              <a:t>accusantium</a:t>
            </a:r>
            <a:r>
              <a:rPr lang="en-US" b="0" dirty="0" smtClean="0">
                <a:latin typeface="Quicksand" panose="02070303000000060000" pitchFamily="18" charset="0"/>
              </a:rPr>
              <a:t> </a:t>
            </a:r>
            <a:r>
              <a:rPr lang="en-US" b="0" dirty="0" err="1" smtClean="0">
                <a:latin typeface="Quicksand" panose="02070303000000060000" pitchFamily="18" charset="0"/>
              </a:rPr>
              <a:t>doloremque</a:t>
            </a:r>
            <a:r>
              <a:rPr lang="en-US" b="0" dirty="0" smtClean="0">
                <a:latin typeface="Quicksand" panose="02070303000000060000" pitchFamily="18" charset="0"/>
              </a:rPr>
              <a:t> </a:t>
            </a:r>
            <a:r>
              <a:rPr lang="en-US" b="0" dirty="0" err="1" smtClean="0">
                <a:latin typeface="Quicksand" panose="02070303000000060000" pitchFamily="18" charset="0"/>
              </a:rPr>
              <a:t>laudantium</a:t>
            </a:r>
            <a:r>
              <a:rPr lang="en-US" b="0" dirty="0" smtClean="0">
                <a:latin typeface="Quicksand" panose="02070303000000060000" pitchFamily="18" charset="0"/>
              </a:rPr>
              <a:t>, </a:t>
            </a:r>
            <a:r>
              <a:rPr lang="en-US" b="0" dirty="0" err="1" smtClean="0">
                <a:latin typeface="Quicksand" panose="02070303000000060000" pitchFamily="18" charset="0"/>
              </a:rPr>
              <a:t>totam</a:t>
            </a:r>
            <a:r>
              <a:rPr lang="en-US" b="0" dirty="0" smtClean="0">
                <a:latin typeface="Quicksand" panose="02070303000000060000" pitchFamily="18" charset="0"/>
              </a:rPr>
              <a:t> rem </a:t>
            </a:r>
            <a:r>
              <a:rPr lang="en-US" b="0" dirty="0" err="1" smtClean="0">
                <a:latin typeface="Quicksand" panose="02070303000000060000" pitchFamily="18" charset="0"/>
              </a:rPr>
              <a:t>aperiam</a:t>
            </a:r>
            <a:r>
              <a:rPr lang="en-US" b="0" dirty="0" smtClean="0">
                <a:latin typeface="Quicksand" panose="02070303000000060000" pitchFamily="18" charset="0"/>
              </a:rPr>
              <a:t>, </a:t>
            </a:r>
            <a:r>
              <a:rPr lang="en-US" b="0" dirty="0" err="1" smtClean="0">
                <a:latin typeface="Quicksand" panose="02070303000000060000" pitchFamily="18" charset="0"/>
              </a:rPr>
              <a:t>eaque</a:t>
            </a:r>
            <a:r>
              <a:rPr lang="en-US" b="0" dirty="0" smtClean="0">
                <a:latin typeface="Quicksand" panose="02070303000000060000" pitchFamily="18" charset="0"/>
              </a:rPr>
              <a:t> </a:t>
            </a:r>
            <a:r>
              <a:rPr lang="en-US" b="0" dirty="0" err="1" smtClean="0">
                <a:latin typeface="Quicksand" panose="02070303000000060000" pitchFamily="18" charset="0"/>
              </a:rPr>
              <a:t>ipsa</a:t>
            </a:r>
            <a:r>
              <a:rPr lang="en-US" b="0" dirty="0" smtClean="0">
                <a:latin typeface="Quicksand" panose="02070303000000060000" pitchFamily="18" charset="0"/>
              </a:rPr>
              <a:t> quae </a:t>
            </a:r>
            <a:r>
              <a:rPr lang="en-US" b="0" dirty="0" err="1" smtClean="0">
                <a:latin typeface="Quicksand" panose="02070303000000060000" pitchFamily="18" charset="0"/>
              </a:rPr>
              <a:t>ab</a:t>
            </a:r>
            <a:r>
              <a:rPr lang="en-US" b="0" dirty="0" smtClean="0">
                <a:latin typeface="Quicksand" panose="02070303000000060000" pitchFamily="18" charset="0"/>
              </a:rPr>
              <a:t> </a:t>
            </a:r>
            <a:r>
              <a:rPr lang="en-US" b="0" dirty="0" err="1" smtClean="0">
                <a:latin typeface="Quicksand" panose="02070303000000060000" pitchFamily="18" charset="0"/>
              </a:rPr>
              <a:t>illo</a:t>
            </a:r>
            <a:r>
              <a:rPr lang="en-US" b="0" dirty="0" smtClean="0">
                <a:latin typeface="Quicksand" panose="02070303000000060000" pitchFamily="18" charset="0"/>
              </a:rPr>
              <a:t> </a:t>
            </a:r>
            <a:r>
              <a:rPr lang="en-US" b="0" dirty="0" err="1" smtClean="0">
                <a:latin typeface="Quicksand" panose="02070303000000060000" pitchFamily="18" charset="0"/>
              </a:rPr>
              <a:t>inventore</a:t>
            </a:r>
            <a:r>
              <a:rPr lang="en-US" b="0" dirty="0" smtClean="0">
                <a:latin typeface="Quicksand" panose="02070303000000060000" pitchFamily="18" charset="0"/>
              </a:rPr>
              <a:t> </a:t>
            </a:r>
            <a:r>
              <a:rPr lang="en-US" b="0" dirty="0" err="1" smtClean="0">
                <a:latin typeface="Quicksand" panose="02070303000000060000" pitchFamily="18" charset="0"/>
              </a:rPr>
              <a:t>veritatis</a:t>
            </a:r>
            <a:endParaRPr lang="en-US" b="0" dirty="0" smtClean="0">
              <a:latin typeface="Quicksand" panose="02070303000000060000" pitchFamily="18" charset="0"/>
            </a:endParaRPr>
          </a:p>
          <a:p>
            <a:endParaRPr lang="en-US" b="0" dirty="0" smtClean="0">
              <a:latin typeface="Quicksand" panose="02070303000000060000" pitchFamily="18" charset="0"/>
            </a:endParaRPr>
          </a:p>
          <a:p>
            <a:r>
              <a:rPr lang="en-US" b="0" dirty="0" err="1" smtClean="0">
                <a:latin typeface="Quicksand" panose="02070303000000060000" pitchFamily="18" charset="0"/>
              </a:rPr>
              <a:t>Nemo</a:t>
            </a:r>
            <a:r>
              <a:rPr lang="en-US" b="0" dirty="0" smtClean="0">
                <a:latin typeface="Quicksand" panose="02070303000000060000" pitchFamily="18" charset="0"/>
              </a:rPr>
              <a:t> </a:t>
            </a:r>
            <a:r>
              <a:rPr lang="en-US" b="0" dirty="0" err="1" smtClean="0">
                <a:latin typeface="Quicksand" panose="02070303000000060000" pitchFamily="18" charset="0"/>
              </a:rPr>
              <a:t>enim</a:t>
            </a:r>
            <a:r>
              <a:rPr lang="en-US" b="0" dirty="0" smtClean="0">
                <a:latin typeface="Quicksand" panose="02070303000000060000" pitchFamily="18" charset="0"/>
              </a:rPr>
              <a:t> </a:t>
            </a:r>
            <a:r>
              <a:rPr lang="en-US" b="0" dirty="0" err="1" smtClean="0">
                <a:latin typeface="Quicksand" panose="02070303000000060000" pitchFamily="18" charset="0"/>
              </a:rPr>
              <a:t>ipsam</a:t>
            </a:r>
            <a:r>
              <a:rPr lang="en-US" b="0" dirty="0" smtClean="0">
                <a:latin typeface="Quicksand" panose="02070303000000060000" pitchFamily="18" charset="0"/>
              </a:rPr>
              <a:t> </a:t>
            </a:r>
            <a:r>
              <a:rPr lang="en-US" b="0" dirty="0" err="1" smtClean="0">
                <a:latin typeface="Quicksand" panose="02070303000000060000" pitchFamily="18" charset="0"/>
              </a:rPr>
              <a:t>voluptatem</a:t>
            </a:r>
            <a:r>
              <a:rPr lang="en-US" b="0" dirty="0" smtClean="0">
                <a:latin typeface="Quicksand" panose="02070303000000060000" pitchFamily="18" charset="0"/>
              </a:rPr>
              <a:t> </a:t>
            </a:r>
            <a:r>
              <a:rPr lang="en-US" b="0" dirty="0" err="1" smtClean="0">
                <a:latin typeface="Quicksand" panose="02070303000000060000" pitchFamily="18" charset="0"/>
              </a:rPr>
              <a:t>quia</a:t>
            </a:r>
            <a:r>
              <a:rPr lang="en-US" b="0" dirty="0" smtClean="0">
                <a:latin typeface="Quicksand" panose="02070303000000060000" pitchFamily="18" charset="0"/>
              </a:rPr>
              <a:t> </a:t>
            </a:r>
            <a:r>
              <a:rPr lang="en-US" b="0" dirty="0" err="1" smtClean="0">
                <a:latin typeface="Quicksand" panose="02070303000000060000" pitchFamily="18" charset="0"/>
              </a:rPr>
              <a:t>voluptas</a:t>
            </a:r>
            <a:r>
              <a:rPr lang="en-US" b="0" dirty="0" smtClean="0">
                <a:latin typeface="Quicksand" panose="02070303000000060000" pitchFamily="18" charset="0"/>
              </a:rPr>
              <a:t> sit </a:t>
            </a:r>
            <a:r>
              <a:rPr lang="en-US" b="0" dirty="0" err="1" smtClean="0">
                <a:latin typeface="Quicksand" panose="02070303000000060000" pitchFamily="18" charset="0"/>
              </a:rPr>
              <a:t>aspernatur</a:t>
            </a:r>
            <a:r>
              <a:rPr lang="en-US" b="0" dirty="0" smtClean="0">
                <a:latin typeface="Quicksand" panose="02070303000000060000" pitchFamily="18" charset="0"/>
              </a:rPr>
              <a:t> </a:t>
            </a:r>
            <a:r>
              <a:rPr lang="en-US" b="0" dirty="0" err="1" smtClean="0">
                <a:latin typeface="Quicksand" panose="02070303000000060000" pitchFamily="18" charset="0"/>
              </a:rPr>
              <a:t>aut</a:t>
            </a:r>
            <a:r>
              <a:rPr lang="en-US" b="0" dirty="0" smtClean="0">
                <a:latin typeface="Quicksand" panose="02070303000000060000" pitchFamily="18" charset="0"/>
              </a:rPr>
              <a:t> </a:t>
            </a:r>
            <a:r>
              <a:rPr lang="en-US" b="0" dirty="0" err="1" smtClean="0">
                <a:latin typeface="Quicksand" panose="02070303000000060000" pitchFamily="18" charset="0"/>
              </a:rPr>
              <a:t>odit</a:t>
            </a:r>
            <a:r>
              <a:rPr lang="en-US" b="0" dirty="0" smtClean="0">
                <a:latin typeface="Quicksand" panose="02070303000000060000" pitchFamily="18" charset="0"/>
              </a:rPr>
              <a:t> </a:t>
            </a:r>
            <a:r>
              <a:rPr lang="en-US" b="0" dirty="0" err="1" smtClean="0">
                <a:latin typeface="Quicksand" panose="02070303000000060000" pitchFamily="18" charset="0"/>
              </a:rPr>
              <a:t>aut</a:t>
            </a:r>
            <a:endParaRPr lang="en-US" b="0" dirty="0">
              <a:latin typeface="Quicksand" panose="02070303000000060000" pitchFamily="18" charset="0"/>
            </a:endParaRPr>
          </a:p>
        </p:txBody>
      </p:sp>
      <p:sp>
        <p:nvSpPr>
          <p:cNvPr id="16" name="Text Placeholder 15"/>
          <p:cNvSpPr>
            <a:spLocks noGrp="1"/>
          </p:cNvSpPr>
          <p:nvPr>
            <p:ph type="body" sz="quarter" idx="14" hasCustomPrompt="1"/>
          </p:nvPr>
        </p:nvSpPr>
        <p:spPr>
          <a:xfrm>
            <a:off x="152400" y="3581400"/>
            <a:ext cx="3810000" cy="381000"/>
          </a:xfrm>
          <a:prstGeom prst="rect">
            <a:avLst/>
          </a:prstGeom>
        </p:spPr>
        <p:txBody>
          <a:bodyPr/>
          <a:lstStyle>
            <a:lvl1pPr marL="0" indent="0">
              <a:buNone/>
              <a:defRPr sz="1600">
                <a:solidFill>
                  <a:srgbClr val="4898D3"/>
                </a:solidFill>
              </a:defRPr>
            </a:lvl1pPr>
          </a:lstStyle>
          <a:p>
            <a:r>
              <a:rPr lang="en-US" b="1" dirty="0" err="1" smtClean="0">
                <a:solidFill>
                  <a:srgbClr val="4898D3"/>
                </a:solidFill>
                <a:latin typeface="Quicksand" panose="02070303000000060000" pitchFamily="18" charset="0"/>
              </a:rPr>
              <a:t>Sed</a:t>
            </a:r>
            <a:r>
              <a:rPr lang="en-US" b="1" dirty="0" smtClean="0">
                <a:solidFill>
                  <a:srgbClr val="4898D3"/>
                </a:solidFill>
                <a:latin typeface="Quicksand" panose="02070303000000060000" pitchFamily="18" charset="0"/>
              </a:rPr>
              <a:t> </a:t>
            </a:r>
            <a:r>
              <a:rPr lang="en-US" b="1" dirty="0" err="1" smtClean="0">
                <a:solidFill>
                  <a:srgbClr val="4898D3"/>
                </a:solidFill>
                <a:latin typeface="Quicksand" panose="02070303000000060000" pitchFamily="18" charset="0"/>
              </a:rPr>
              <a:t>ut</a:t>
            </a:r>
            <a:r>
              <a:rPr lang="en-US" b="1" dirty="0" smtClean="0">
                <a:solidFill>
                  <a:srgbClr val="4898D3"/>
                </a:solidFill>
                <a:latin typeface="Quicksand" panose="02070303000000060000" pitchFamily="18" charset="0"/>
              </a:rPr>
              <a:t> </a:t>
            </a:r>
            <a:r>
              <a:rPr lang="en-US" b="1" dirty="0" err="1" smtClean="0">
                <a:solidFill>
                  <a:srgbClr val="4898D3"/>
                </a:solidFill>
                <a:latin typeface="Quicksand" panose="02070303000000060000" pitchFamily="18" charset="0"/>
              </a:rPr>
              <a:t>Perspiciatis</a:t>
            </a:r>
            <a:endParaRPr lang="en-US" b="1" dirty="0">
              <a:solidFill>
                <a:srgbClr val="4898D3"/>
              </a:solidFill>
              <a:latin typeface="Quicksand" panose="02070303000000060000" pitchFamily="18" charset="0"/>
            </a:endParaRPr>
          </a:p>
        </p:txBody>
      </p:sp>
      <p:sp>
        <p:nvSpPr>
          <p:cNvPr id="19" name="Text Placeholder 15"/>
          <p:cNvSpPr>
            <a:spLocks noGrp="1"/>
          </p:cNvSpPr>
          <p:nvPr>
            <p:ph type="body" sz="quarter" idx="16" hasCustomPrompt="1"/>
          </p:nvPr>
        </p:nvSpPr>
        <p:spPr>
          <a:xfrm>
            <a:off x="152400" y="1143000"/>
            <a:ext cx="8305800" cy="381000"/>
          </a:xfrm>
          <a:prstGeom prst="rect">
            <a:avLst/>
          </a:prstGeom>
        </p:spPr>
        <p:txBody>
          <a:bodyPr/>
          <a:lstStyle>
            <a:lvl1pPr marL="0" indent="0">
              <a:buNone/>
              <a:defRPr sz="1600">
                <a:solidFill>
                  <a:srgbClr val="4898D3"/>
                </a:solidFill>
              </a:defRPr>
            </a:lvl1pPr>
          </a:lstStyle>
          <a:p>
            <a:r>
              <a:rPr lang="en-US" b="1" dirty="0" err="1" smtClean="0">
                <a:solidFill>
                  <a:srgbClr val="4898D3"/>
                </a:solidFill>
                <a:latin typeface="Quicksand" panose="02070303000000060000" pitchFamily="18" charset="0"/>
              </a:rPr>
              <a:t>Sed</a:t>
            </a:r>
            <a:r>
              <a:rPr lang="en-US" b="1" dirty="0" smtClean="0">
                <a:solidFill>
                  <a:srgbClr val="4898D3"/>
                </a:solidFill>
                <a:latin typeface="Quicksand" panose="02070303000000060000" pitchFamily="18" charset="0"/>
              </a:rPr>
              <a:t> </a:t>
            </a:r>
            <a:r>
              <a:rPr lang="en-US" b="1" dirty="0" err="1" smtClean="0">
                <a:solidFill>
                  <a:srgbClr val="4898D3"/>
                </a:solidFill>
                <a:latin typeface="Quicksand" panose="02070303000000060000" pitchFamily="18" charset="0"/>
              </a:rPr>
              <a:t>ut</a:t>
            </a:r>
            <a:r>
              <a:rPr lang="en-US" b="1" dirty="0" smtClean="0">
                <a:solidFill>
                  <a:srgbClr val="4898D3"/>
                </a:solidFill>
                <a:latin typeface="Quicksand" panose="02070303000000060000" pitchFamily="18" charset="0"/>
              </a:rPr>
              <a:t> </a:t>
            </a:r>
            <a:r>
              <a:rPr lang="en-US" b="1" dirty="0" err="1" smtClean="0">
                <a:solidFill>
                  <a:srgbClr val="4898D3"/>
                </a:solidFill>
                <a:latin typeface="Quicksand" panose="02070303000000060000" pitchFamily="18" charset="0"/>
              </a:rPr>
              <a:t>Perspiciatis</a:t>
            </a:r>
            <a:endParaRPr lang="en-US" b="1" dirty="0">
              <a:solidFill>
                <a:srgbClr val="4898D3"/>
              </a:solidFill>
              <a:latin typeface="Quicksand" panose="02070303000000060000" pitchFamily="18" charset="0"/>
            </a:endParaRPr>
          </a:p>
        </p:txBody>
      </p:sp>
      <p:sp>
        <p:nvSpPr>
          <p:cNvPr id="25" name="Text Placeholder 24"/>
          <p:cNvSpPr>
            <a:spLocks noGrp="1"/>
          </p:cNvSpPr>
          <p:nvPr>
            <p:ph type="body" sz="quarter" idx="18" hasCustomPrompt="1"/>
          </p:nvPr>
        </p:nvSpPr>
        <p:spPr>
          <a:xfrm>
            <a:off x="152400" y="3962400"/>
            <a:ext cx="8305800" cy="1905000"/>
          </a:xfrm>
          <a:prstGeom prst="rect">
            <a:avLst/>
          </a:prstGeom>
        </p:spPr>
        <p:txBody>
          <a:bodyPr/>
          <a:lstStyle>
            <a:lvl1pPr marL="285750" marR="0" indent="-285750" algn="l" defTabSz="914400" rtl="0" eaLnBrk="1" fontAlgn="auto" latinLnBrk="0" hangingPunct="1">
              <a:lnSpc>
                <a:spcPct val="100000"/>
              </a:lnSpc>
              <a:spcBef>
                <a:spcPct val="20000"/>
              </a:spcBef>
              <a:spcAft>
                <a:spcPts val="0"/>
              </a:spcAft>
              <a:buClr>
                <a:srgbClr val="4898D3"/>
              </a:buClr>
              <a:buSzTx/>
              <a:buFont typeface="Wingdings" panose="05000000000000000000" pitchFamily="2" charset="2"/>
              <a:buChar char="ü"/>
              <a:tabLst/>
              <a:defRPr sz="1600"/>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b="0" dirty="0" err="1" smtClean="0">
                <a:latin typeface="Quicksand" panose="02070303000000060000" pitchFamily="18" charset="0"/>
              </a:rPr>
              <a:t>unde</a:t>
            </a:r>
            <a:r>
              <a:rPr lang="en-US" b="0" dirty="0" smtClean="0">
                <a:latin typeface="Quicksand" panose="02070303000000060000" pitchFamily="18" charset="0"/>
              </a:rPr>
              <a:t> </a:t>
            </a:r>
            <a:r>
              <a:rPr lang="en-US" b="0" dirty="0" err="1" smtClean="0">
                <a:latin typeface="Quicksand" panose="02070303000000060000" pitchFamily="18" charset="0"/>
              </a:rPr>
              <a:t>omnis</a:t>
            </a:r>
            <a:r>
              <a:rPr lang="en-US" b="0" dirty="0" smtClean="0">
                <a:latin typeface="Quicksand" panose="02070303000000060000" pitchFamily="18" charset="0"/>
              </a:rPr>
              <a:t> </a:t>
            </a:r>
            <a:r>
              <a:rPr lang="en-US" b="0" dirty="0" err="1" smtClean="0">
                <a:latin typeface="Quicksand" panose="02070303000000060000" pitchFamily="18" charset="0"/>
              </a:rPr>
              <a:t>iste</a:t>
            </a:r>
            <a:r>
              <a:rPr lang="en-US" b="0" dirty="0" smtClean="0">
                <a:latin typeface="Quicksand" panose="02070303000000060000" pitchFamily="18" charset="0"/>
              </a:rPr>
              <a:t> </a:t>
            </a:r>
            <a:r>
              <a:rPr lang="en-US" b="0" dirty="0" err="1" smtClean="0">
                <a:latin typeface="Quicksand" panose="02070303000000060000" pitchFamily="18" charset="0"/>
              </a:rPr>
              <a:t>natus</a:t>
            </a:r>
            <a:r>
              <a:rPr lang="en-US" b="0" dirty="0" smtClean="0">
                <a:latin typeface="Quicksand" panose="02070303000000060000" pitchFamily="18" charset="0"/>
              </a:rPr>
              <a:t> error sit </a:t>
            </a:r>
            <a:r>
              <a:rPr lang="en-US" b="0" dirty="0" err="1" smtClean="0">
                <a:latin typeface="Quicksand" panose="02070303000000060000" pitchFamily="18" charset="0"/>
              </a:rPr>
              <a:t>voluptatem</a:t>
            </a:r>
            <a:r>
              <a:rPr lang="en-US" b="0" dirty="0" smtClean="0">
                <a:latin typeface="Quicksand" panose="02070303000000060000" pitchFamily="18" charset="0"/>
              </a:rPr>
              <a:t> </a:t>
            </a:r>
            <a:r>
              <a:rPr lang="en-US" b="0" dirty="0" err="1" smtClean="0">
                <a:latin typeface="Quicksand" panose="02070303000000060000" pitchFamily="18" charset="0"/>
              </a:rPr>
              <a:t>accusantium</a:t>
            </a:r>
            <a:r>
              <a:rPr lang="en-US" b="0" dirty="0" smtClean="0">
                <a:latin typeface="Quicksand" panose="02070303000000060000" pitchFamily="18" charset="0"/>
              </a:rPr>
              <a:t>:</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b="0" dirty="0" smtClean="0">
              <a:latin typeface="Quicksand" panose="02070303000000060000" pitchFamily="18" charset="0"/>
            </a:endParaRPr>
          </a:p>
          <a:p>
            <a:pPr marL="285750" marR="0" lvl="0" indent="-285750" algn="l" defTabSz="914400" rtl="0" eaLnBrk="1" fontAlgn="auto" latinLnBrk="0" hangingPunct="1">
              <a:lnSpc>
                <a:spcPct val="100000"/>
              </a:lnSpc>
              <a:spcBef>
                <a:spcPct val="20000"/>
              </a:spcBef>
              <a:spcAft>
                <a:spcPts val="0"/>
              </a:spcAft>
              <a:buClr>
                <a:srgbClr val="4898D3"/>
              </a:buClr>
              <a:buSzTx/>
              <a:buFont typeface="Wingdings" panose="05000000000000000000" pitchFamily="2" charset="2"/>
              <a:buChar char="ü"/>
              <a:tabLst/>
              <a:defRPr/>
            </a:pPr>
            <a:r>
              <a:rPr lang="en-US" b="0" dirty="0" err="1" smtClean="0">
                <a:latin typeface="Quicksand" panose="02070303000000060000" pitchFamily="18" charset="0"/>
              </a:rPr>
              <a:t>unde</a:t>
            </a:r>
            <a:r>
              <a:rPr lang="en-US" b="0" dirty="0" smtClean="0">
                <a:latin typeface="Quicksand" panose="02070303000000060000" pitchFamily="18" charset="0"/>
              </a:rPr>
              <a:t> </a:t>
            </a:r>
            <a:r>
              <a:rPr lang="en-US" b="0" dirty="0" err="1" smtClean="0">
                <a:latin typeface="Quicksand" panose="02070303000000060000" pitchFamily="18" charset="0"/>
              </a:rPr>
              <a:t>omnis</a:t>
            </a:r>
            <a:r>
              <a:rPr lang="en-US" b="0" dirty="0" smtClean="0">
                <a:latin typeface="Quicksand" panose="02070303000000060000" pitchFamily="18" charset="0"/>
              </a:rPr>
              <a:t> </a:t>
            </a:r>
            <a:r>
              <a:rPr lang="en-US" b="0" dirty="0" err="1" smtClean="0">
                <a:latin typeface="Quicksand" panose="02070303000000060000" pitchFamily="18" charset="0"/>
              </a:rPr>
              <a:t>iste</a:t>
            </a:r>
            <a:r>
              <a:rPr lang="en-US" b="0" dirty="0" smtClean="0">
                <a:latin typeface="Quicksand" panose="02070303000000060000" pitchFamily="18" charset="0"/>
              </a:rPr>
              <a:t> </a:t>
            </a:r>
            <a:r>
              <a:rPr lang="en-US" b="0" dirty="0" err="1" smtClean="0">
                <a:latin typeface="Quicksand" panose="02070303000000060000" pitchFamily="18" charset="0"/>
              </a:rPr>
              <a:t>natus</a:t>
            </a:r>
            <a:r>
              <a:rPr lang="en-US" b="0" dirty="0" smtClean="0">
                <a:latin typeface="Quicksand" panose="02070303000000060000" pitchFamily="18" charset="0"/>
              </a:rPr>
              <a:t> error sit </a:t>
            </a:r>
            <a:r>
              <a:rPr lang="en-US" b="0" dirty="0" err="1" smtClean="0">
                <a:latin typeface="Quicksand" panose="02070303000000060000" pitchFamily="18" charset="0"/>
              </a:rPr>
              <a:t>voluptatem</a:t>
            </a:r>
            <a:r>
              <a:rPr lang="en-US" b="0" dirty="0" smtClean="0">
                <a:latin typeface="Quicksand" panose="02070303000000060000" pitchFamily="18" charset="0"/>
              </a:rPr>
              <a:t> </a:t>
            </a:r>
            <a:r>
              <a:rPr lang="en-US" b="0" dirty="0" err="1" smtClean="0">
                <a:latin typeface="Quicksand" panose="02070303000000060000" pitchFamily="18" charset="0"/>
              </a:rPr>
              <a:t>accusantium</a:t>
            </a:r>
            <a:endParaRPr lang="en-US" b="0" dirty="0" smtClean="0">
              <a:latin typeface="Quicksand" panose="02070303000000060000" pitchFamily="18" charset="0"/>
            </a:endParaRPr>
          </a:p>
          <a:p>
            <a:pPr marL="285750" marR="0" lvl="0" indent="-285750" algn="l" defTabSz="914400" rtl="0" eaLnBrk="1" fontAlgn="auto" latinLnBrk="0" hangingPunct="1">
              <a:lnSpc>
                <a:spcPct val="100000"/>
              </a:lnSpc>
              <a:spcBef>
                <a:spcPct val="20000"/>
              </a:spcBef>
              <a:spcAft>
                <a:spcPts val="0"/>
              </a:spcAft>
              <a:buClr>
                <a:srgbClr val="4898D3"/>
              </a:buClr>
              <a:buSzTx/>
              <a:buFont typeface="Wingdings" panose="05000000000000000000" pitchFamily="2" charset="2"/>
              <a:buChar char="ü"/>
              <a:tabLst/>
              <a:defRPr/>
            </a:pPr>
            <a:r>
              <a:rPr lang="en-US" b="0" dirty="0" err="1" smtClean="0">
                <a:latin typeface="Quicksand" panose="02070303000000060000" pitchFamily="18" charset="0"/>
              </a:rPr>
              <a:t>unde</a:t>
            </a:r>
            <a:r>
              <a:rPr lang="en-US" b="0" dirty="0" smtClean="0">
                <a:latin typeface="Quicksand" panose="02070303000000060000" pitchFamily="18" charset="0"/>
              </a:rPr>
              <a:t> </a:t>
            </a:r>
            <a:r>
              <a:rPr lang="en-US" b="0" dirty="0" err="1" smtClean="0">
                <a:latin typeface="Quicksand" panose="02070303000000060000" pitchFamily="18" charset="0"/>
              </a:rPr>
              <a:t>omnis</a:t>
            </a:r>
            <a:r>
              <a:rPr lang="en-US" b="0" dirty="0" smtClean="0">
                <a:latin typeface="Quicksand" panose="02070303000000060000" pitchFamily="18" charset="0"/>
              </a:rPr>
              <a:t> </a:t>
            </a:r>
            <a:r>
              <a:rPr lang="en-US" b="0" dirty="0" err="1" smtClean="0">
                <a:latin typeface="Quicksand" panose="02070303000000060000" pitchFamily="18" charset="0"/>
              </a:rPr>
              <a:t>iste</a:t>
            </a:r>
            <a:r>
              <a:rPr lang="en-US" b="0" dirty="0" smtClean="0">
                <a:latin typeface="Quicksand" panose="02070303000000060000" pitchFamily="18" charset="0"/>
              </a:rPr>
              <a:t> </a:t>
            </a:r>
            <a:r>
              <a:rPr lang="en-US" b="0" dirty="0" err="1" smtClean="0">
                <a:latin typeface="Quicksand" panose="02070303000000060000" pitchFamily="18" charset="0"/>
              </a:rPr>
              <a:t>natus</a:t>
            </a:r>
            <a:r>
              <a:rPr lang="en-US" b="0" dirty="0" smtClean="0">
                <a:latin typeface="Quicksand" panose="02070303000000060000" pitchFamily="18" charset="0"/>
              </a:rPr>
              <a:t> error sit </a:t>
            </a:r>
            <a:r>
              <a:rPr lang="en-US" b="0" dirty="0" err="1" smtClean="0">
                <a:latin typeface="Quicksand" panose="02070303000000060000" pitchFamily="18" charset="0"/>
              </a:rPr>
              <a:t>voluptatem</a:t>
            </a:r>
            <a:r>
              <a:rPr lang="en-US" b="0" dirty="0" smtClean="0">
                <a:latin typeface="Quicksand" panose="02070303000000060000" pitchFamily="18" charset="0"/>
              </a:rPr>
              <a:t> </a:t>
            </a:r>
            <a:r>
              <a:rPr lang="en-US" b="0" dirty="0" err="1" smtClean="0">
                <a:latin typeface="Quicksand" panose="02070303000000060000" pitchFamily="18" charset="0"/>
              </a:rPr>
              <a:t>accusantium</a:t>
            </a:r>
            <a:endParaRPr lang="en-US" b="0" dirty="0" smtClean="0">
              <a:latin typeface="Quicksand" panose="02070303000000060000" pitchFamily="18" charset="0"/>
            </a:endParaRPr>
          </a:p>
          <a:p>
            <a:pPr marL="285750" marR="0" lvl="0" indent="-285750" algn="l" defTabSz="914400" rtl="0" eaLnBrk="1" fontAlgn="auto" latinLnBrk="0" hangingPunct="1">
              <a:lnSpc>
                <a:spcPct val="100000"/>
              </a:lnSpc>
              <a:spcBef>
                <a:spcPct val="20000"/>
              </a:spcBef>
              <a:spcAft>
                <a:spcPts val="0"/>
              </a:spcAft>
              <a:buClr>
                <a:srgbClr val="4898D3"/>
              </a:buClr>
              <a:buSzTx/>
              <a:buFont typeface="Wingdings" panose="05000000000000000000" pitchFamily="2" charset="2"/>
              <a:buChar char="ü"/>
              <a:tabLst/>
              <a:defRPr/>
            </a:pPr>
            <a:r>
              <a:rPr lang="en-US" b="0" dirty="0" err="1" smtClean="0">
                <a:latin typeface="Quicksand" panose="02070303000000060000" pitchFamily="18" charset="0"/>
              </a:rPr>
              <a:t>unde</a:t>
            </a:r>
            <a:r>
              <a:rPr lang="en-US" b="0" dirty="0" smtClean="0">
                <a:latin typeface="Quicksand" panose="02070303000000060000" pitchFamily="18" charset="0"/>
              </a:rPr>
              <a:t> </a:t>
            </a:r>
            <a:r>
              <a:rPr lang="en-US" b="0" dirty="0" err="1" smtClean="0">
                <a:latin typeface="Quicksand" panose="02070303000000060000" pitchFamily="18" charset="0"/>
              </a:rPr>
              <a:t>omnis</a:t>
            </a:r>
            <a:r>
              <a:rPr lang="en-US" b="0" dirty="0" smtClean="0">
                <a:latin typeface="Quicksand" panose="02070303000000060000" pitchFamily="18" charset="0"/>
              </a:rPr>
              <a:t> </a:t>
            </a:r>
            <a:r>
              <a:rPr lang="en-US" b="0" dirty="0" err="1" smtClean="0">
                <a:latin typeface="Quicksand" panose="02070303000000060000" pitchFamily="18" charset="0"/>
              </a:rPr>
              <a:t>iste</a:t>
            </a:r>
            <a:r>
              <a:rPr lang="en-US" b="0" dirty="0" smtClean="0">
                <a:latin typeface="Quicksand" panose="02070303000000060000" pitchFamily="18" charset="0"/>
              </a:rPr>
              <a:t> </a:t>
            </a:r>
            <a:r>
              <a:rPr lang="en-US" b="0" dirty="0" err="1" smtClean="0">
                <a:latin typeface="Quicksand" panose="02070303000000060000" pitchFamily="18" charset="0"/>
              </a:rPr>
              <a:t>natus</a:t>
            </a:r>
            <a:r>
              <a:rPr lang="en-US" b="0" dirty="0" smtClean="0">
                <a:latin typeface="Quicksand" panose="02070303000000060000" pitchFamily="18" charset="0"/>
              </a:rPr>
              <a:t> error sit </a:t>
            </a:r>
            <a:r>
              <a:rPr lang="en-US" b="0" dirty="0" err="1" smtClean="0">
                <a:latin typeface="Quicksand" panose="02070303000000060000" pitchFamily="18" charset="0"/>
              </a:rPr>
              <a:t>voluptatem</a:t>
            </a:r>
            <a:r>
              <a:rPr lang="en-US" b="0" dirty="0" smtClean="0">
                <a:latin typeface="Quicksand" panose="02070303000000060000" pitchFamily="18" charset="0"/>
              </a:rPr>
              <a:t> </a:t>
            </a:r>
            <a:r>
              <a:rPr lang="en-US" b="0" dirty="0" err="1" smtClean="0">
                <a:latin typeface="Quicksand" panose="02070303000000060000" pitchFamily="18" charset="0"/>
              </a:rPr>
              <a:t>accusantium</a:t>
            </a:r>
            <a:endParaRPr lang="en-US" b="0" dirty="0" smtClean="0">
              <a:latin typeface="Quicksand" panose="02070303000000060000" pitchFamily="18" charset="0"/>
            </a:endParaRPr>
          </a:p>
          <a:p>
            <a:pPr lvl="0"/>
            <a:endParaRPr lang="en-US" dirty="0"/>
          </a:p>
        </p:txBody>
      </p:sp>
    </p:spTree>
    <p:extLst>
      <p:ext uri="{BB962C8B-B14F-4D97-AF65-F5344CB8AC3E}">
        <p14:creationId xmlns:p14="http://schemas.microsoft.com/office/powerpoint/2010/main" val="414198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7" name="Title 6"/>
          <p:cNvSpPr>
            <a:spLocks noGrp="1"/>
          </p:cNvSpPr>
          <p:nvPr>
            <p:ph type="title"/>
          </p:nvPr>
        </p:nvSpPr>
        <p:spPr>
          <a:xfrm>
            <a:off x="0" y="201930"/>
            <a:ext cx="9144000" cy="407670"/>
          </a:xfrm>
          <a:prstGeom prst="rect">
            <a:avLst/>
          </a:prstGeom>
        </p:spPr>
        <p:txBody>
          <a:bodyPr rtlCol="0">
            <a:noAutofit/>
          </a:bodyPr>
          <a:lstStyle>
            <a:lvl1pPr algn="ctr">
              <a:defRPr sz="2800" b="1">
                <a:solidFill>
                  <a:schemeClr val="accent4">
                    <a:lumMod val="50000"/>
                  </a:schemeClr>
                </a:solidFill>
              </a:defRPr>
            </a:lvl1pPr>
            <a:extLst/>
          </a:lstStyle>
          <a:p>
            <a:r>
              <a:rPr kumimoji="0" lang="en-US" smtClean="0"/>
              <a:t>Click to edit Master title style</a:t>
            </a:r>
            <a:endParaRPr kumimoji="0" lang="en-US" dirty="0"/>
          </a:p>
        </p:txBody>
      </p:sp>
      <p:sp>
        <p:nvSpPr>
          <p:cNvPr id="18" name="Content Placeholder 2"/>
          <p:cNvSpPr>
            <a:spLocks noGrp="1"/>
          </p:cNvSpPr>
          <p:nvPr>
            <p:ph idx="1"/>
          </p:nvPr>
        </p:nvSpPr>
        <p:spPr>
          <a:xfrm>
            <a:off x="152400" y="1036637"/>
            <a:ext cx="8763000" cy="5135563"/>
          </a:xfrm>
          <a:prstGeom prst="rect">
            <a:avLst/>
          </a:prstGeom>
        </p:spPr>
        <p:txBody>
          <a:bodyPr>
            <a:normAutofit/>
          </a:bodyPr>
          <a:lstStyle>
            <a:lvl1pPr marL="365760" indent="-256032">
              <a:buClr>
                <a:srgbClr val="5C7EA1"/>
              </a:buClr>
              <a:buFont typeface="Lucida Sans Unicode" pitchFamily="34" charset="0"/>
              <a:buChar char="▶"/>
              <a:defRPr kumimoji="0" lang="en-US" sz="3200" b="0" kern="1200" dirty="0" smtClean="0">
                <a:solidFill>
                  <a:schemeClr val="accent4">
                    <a:lumMod val="50000"/>
                  </a:schemeClr>
                </a:solidFill>
                <a:effectLst/>
                <a:latin typeface="Calibri" pitchFamily="34" charset="0"/>
                <a:ea typeface="Verdana" pitchFamily="34" charset="0"/>
                <a:cs typeface="Calibri" pitchFamily="34" charset="0"/>
              </a:defRPr>
            </a:lvl1pPr>
            <a:lvl2pPr marL="621792" indent="-228600">
              <a:buClr>
                <a:srgbClr val="5C7EA1"/>
              </a:buClr>
              <a:buSzPct val="60000"/>
              <a:buFont typeface="Lucida Sans Unicode" pitchFamily="34" charset="0"/>
              <a:buChar char="▶"/>
              <a:defRPr kumimoji="0" lang="en-US" sz="2800" b="0" kern="1200" dirty="0" smtClean="0">
                <a:solidFill>
                  <a:schemeClr val="accent4">
                    <a:lumMod val="50000"/>
                  </a:schemeClr>
                </a:solidFill>
                <a:effectLst/>
                <a:latin typeface="Calibri" pitchFamily="34" charset="0"/>
                <a:ea typeface="Verdana" pitchFamily="34" charset="0"/>
                <a:cs typeface="Calibri" pitchFamily="34" charset="0"/>
              </a:defRPr>
            </a:lvl2pPr>
            <a:lvl3pPr marL="859536" indent="-228600">
              <a:buClr>
                <a:srgbClr val="5C7EA1"/>
              </a:buClr>
              <a:buSzPct val="60000"/>
              <a:buFont typeface="Lucida Sans Unicode" pitchFamily="34" charset="0"/>
              <a:buChar char="▶"/>
              <a:defRPr kumimoji="0" lang="en-US" sz="2400" b="0" kern="1200" dirty="0" smtClean="0">
                <a:solidFill>
                  <a:schemeClr val="accent4">
                    <a:lumMod val="50000"/>
                  </a:schemeClr>
                </a:solidFill>
                <a:effectLst/>
                <a:latin typeface="Calibri" pitchFamily="34" charset="0"/>
                <a:ea typeface="Verdana" pitchFamily="34" charset="0"/>
                <a:cs typeface="Calibri" pitchFamily="34" charset="0"/>
              </a:defRPr>
            </a:lvl3pPr>
            <a:lvl4pPr>
              <a:defRPr kumimoji="0" lang="en-US" sz="1600" b="0" kern="1200" dirty="0" smtClean="0">
                <a:solidFill>
                  <a:schemeClr val="accent4">
                    <a:lumMod val="50000"/>
                  </a:schemeClr>
                </a:solidFill>
                <a:effectLst/>
                <a:latin typeface="+mj-lt"/>
                <a:ea typeface="+mj-ea"/>
                <a:cs typeface="+mj-cs"/>
              </a:defRPr>
            </a:lvl4pPr>
            <a:lvl5pPr>
              <a:defRPr kumimoji="0" lang="en-US" sz="1600" b="0" kern="1200" dirty="0">
                <a:solidFill>
                  <a:schemeClr val="accent4">
                    <a:lumMod val="50000"/>
                  </a:schemeClr>
                </a:solidFill>
                <a:effectLst/>
                <a:latin typeface="+mj-lt"/>
                <a:ea typeface="+mj-ea"/>
                <a:cs typeface="+mj-cs"/>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p:txBody>
      </p:sp>
    </p:spTree>
    <p:extLst>
      <p:ext uri="{BB962C8B-B14F-4D97-AF65-F5344CB8AC3E}">
        <p14:creationId xmlns:p14="http://schemas.microsoft.com/office/powerpoint/2010/main" val="148259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a:xfrm>
            <a:off x="548640" y="210312"/>
            <a:ext cx="6858000" cy="402336"/>
          </a:xfrm>
          <a:prstGeom prst="rect">
            <a:avLst/>
          </a:prstGeom>
          <a:noFill/>
          <a:ln w="9525">
            <a:noFill/>
            <a:miter lim="800000"/>
            <a:headEnd/>
            <a:tailEnd/>
          </a:ln>
        </p:spPr>
        <p:txBody>
          <a:bodyPr vert="horz" wrap="square" lIns="91440" tIns="0" rIns="91440" bIns="45720" numCol="1" anchor="t" anchorCtr="0" compatLnSpc="1">
            <a:prstTxWarp prst="textNoShape">
              <a:avLst/>
            </a:prstTxWarp>
            <a:noAutofit/>
          </a:bodyPr>
          <a:lstStyle>
            <a:lvl1pPr>
              <a:defRPr lang="en-US" altLang="en-US" sz="2600" b="0" dirty="0">
                <a:solidFill>
                  <a:srgbClr val="3C3C3C"/>
                </a:solidFill>
                <a:latin typeface="+mj-lt"/>
                <a:ea typeface="+mj-ea"/>
                <a:cs typeface="+mj-cs"/>
              </a:defRPr>
            </a:lvl1pPr>
          </a:lstStyle>
          <a:p>
            <a:pPr lvl="0" algn="l" rtl="0" eaLnBrk="1" fontAlgn="base" hangingPunct="1">
              <a:spcBef>
                <a:spcPct val="0"/>
              </a:spcBef>
              <a:spcAft>
                <a:spcPct val="0"/>
              </a:spcAft>
            </a:pPr>
            <a:r>
              <a:rPr lang="en-US" dirty="0" smtClean="0"/>
              <a:t>Click to edit Master title style</a:t>
            </a:r>
            <a:endParaRPr lang="en-US" dirty="0"/>
          </a:p>
        </p:txBody>
      </p:sp>
      <p:sp>
        <p:nvSpPr>
          <p:cNvPr id="15" name="Content Placeholder 2"/>
          <p:cNvSpPr>
            <a:spLocks noGrp="1"/>
          </p:cNvSpPr>
          <p:nvPr>
            <p:ph idx="13"/>
          </p:nvPr>
        </p:nvSpPr>
        <p:spPr>
          <a:xfrm>
            <a:off x="-4572" y="746572"/>
            <a:ext cx="9162288" cy="914400"/>
          </a:xfrm>
          <a:prstGeom prst="roundRect">
            <a:avLst>
              <a:gd name="adj" fmla="val 0"/>
            </a:avLst>
          </a:prstGeom>
          <a:solidFill>
            <a:schemeClr val="accent4"/>
          </a:solidFill>
        </p:spPr>
        <p:txBody>
          <a:bodyPr lIns="640080" tIns="457200" rIns="640080" bIns="457200" anchor="ctr" anchorCtr="0">
            <a:noAutofit/>
          </a:bodyPr>
          <a:lstStyle>
            <a:lvl1pPr marL="0" indent="1588" algn="ctr">
              <a:buNone/>
              <a:defRPr lang="en-US" sz="2200" smtClean="0">
                <a:solidFill>
                  <a:schemeClr val="bg1"/>
                </a:solidFill>
                <a:latin typeface="+mn-lt"/>
                <a:ea typeface="+mn-ea"/>
                <a:cs typeface="+mn-cs"/>
              </a:defRPr>
            </a:lvl1pPr>
          </a:lstStyle>
          <a:p>
            <a:pPr marL="0" lvl="0" indent="0" algn="ctr" rtl="0" eaLnBrk="1" fontAlgn="base" hangingPunct="1">
              <a:spcBef>
                <a:spcPts val="0"/>
              </a:spcBef>
              <a:spcAft>
                <a:spcPts val="0"/>
              </a:spcAft>
              <a:buClr>
                <a:schemeClr val="tx2"/>
              </a:buClr>
              <a:buSzPct val="100000"/>
              <a:buFont typeface="Webdings" pitchFamily="18" charset="2"/>
              <a:buNone/>
              <a:tabLst/>
            </a:pPr>
            <a:r>
              <a:rPr lang="en-US" dirty="0" smtClean="0"/>
              <a:t>Click to edit Master text styles</a:t>
            </a:r>
          </a:p>
        </p:txBody>
      </p:sp>
    </p:spTree>
    <p:extLst>
      <p:ext uri="{BB962C8B-B14F-4D97-AF65-F5344CB8AC3E}">
        <p14:creationId xmlns:p14="http://schemas.microsoft.com/office/powerpoint/2010/main" val="259293349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8640" y="210312"/>
            <a:ext cx="6858000" cy="402336"/>
          </a:xfrm>
          <a:prstGeom prst="rect">
            <a:avLst/>
          </a:prstGeom>
          <a:noFill/>
          <a:ln w="9525">
            <a:noFill/>
            <a:miter lim="800000"/>
            <a:headEnd/>
            <a:tailEnd/>
          </a:ln>
        </p:spPr>
        <p:txBody>
          <a:bodyPr vert="horz" wrap="square" lIns="91440" tIns="0" rIns="91440" bIns="45720" numCol="1" anchor="t" anchorCtr="0" compatLnSpc="1">
            <a:prstTxWarp prst="textNoShape">
              <a:avLst/>
            </a:prstTxWarp>
            <a:noAutofit/>
          </a:bodyPr>
          <a:lstStyle>
            <a:lvl1pPr>
              <a:defRPr lang="en-US" altLang="en-US" sz="2600" b="0" dirty="0">
                <a:solidFill>
                  <a:srgbClr val="3C3C3C"/>
                </a:solidFill>
                <a:latin typeface="+mj-lt"/>
                <a:ea typeface="+mj-ea"/>
                <a:cs typeface="+mj-cs"/>
              </a:defRPr>
            </a:lvl1pPr>
          </a:lstStyle>
          <a:p>
            <a:pPr lvl="0" algn="l" rtl="0" eaLnBrk="1" fontAlgn="base" hangingPunct="1">
              <a:spcBef>
                <a:spcPct val="0"/>
              </a:spcBef>
              <a:spcAft>
                <a:spcPct val="0"/>
              </a:spcAft>
            </a:pPr>
            <a:r>
              <a:rPr lang="en-US" dirty="0" smtClean="0"/>
              <a:t>Click to edit Master title style</a:t>
            </a:r>
            <a:endParaRPr lang="en-US" dirty="0"/>
          </a:p>
        </p:txBody>
      </p:sp>
    </p:spTree>
    <p:extLst>
      <p:ext uri="{BB962C8B-B14F-4D97-AF65-F5344CB8AC3E}">
        <p14:creationId xmlns:p14="http://schemas.microsoft.com/office/powerpoint/2010/main" val="365742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304805" y="1508762"/>
            <a:ext cx="8534399" cy="4464052"/>
          </a:xfrm>
          <a:prstGeom prst="rect">
            <a:avLst/>
          </a:prstGeo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1"/>
          <p:cNvSpPr>
            <a:spLocks noGrp="1"/>
          </p:cNvSpPr>
          <p:nvPr>
            <p:ph type="title"/>
          </p:nvPr>
        </p:nvSpPr>
        <p:spPr bwMode="black">
          <a:xfrm>
            <a:off x="303131" y="182563"/>
            <a:ext cx="8537738" cy="731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1" name="Slide Number Placeholder 5"/>
          <p:cNvSpPr>
            <a:spLocks noGrp="1"/>
          </p:cNvSpPr>
          <p:nvPr>
            <p:ph type="sldNum" sz="quarter" idx="4"/>
          </p:nvPr>
        </p:nvSpPr>
        <p:spPr>
          <a:xfrm>
            <a:off x="304800" y="6537960"/>
            <a:ext cx="382588" cy="320040"/>
          </a:xfrm>
          <a:prstGeom prst="rect">
            <a:avLst/>
          </a:prstGeom>
        </p:spPr>
        <p:txBody>
          <a:bodyPr vert="horz" lIns="91440" tIns="45720" rIns="91440" bIns="45720" rtlCol="0" anchor="t"/>
          <a:lstStyle>
            <a:lvl1pPr algn="l" fontAlgn="auto">
              <a:spcBef>
                <a:spcPts val="0"/>
              </a:spcBef>
              <a:spcAft>
                <a:spcPts val="0"/>
              </a:spcAft>
              <a:defRPr sz="1000" smtClean="0">
                <a:solidFill>
                  <a:schemeClr val="tx1">
                    <a:lumMod val="75000"/>
                    <a:lumOff val="25000"/>
                  </a:schemeClr>
                </a:solidFill>
                <a:latin typeface="+mn-lt"/>
                <a:ea typeface="+mn-ea"/>
                <a:cs typeface="+mn-cs"/>
              </a:defRPr>
            </a:lvl1pPr>
          </a:lstStyle>
          <a:p>
            <a:pPr>
              <a:defRPr/>
            </a:pPr>
            <a:fld id="{9FFE73FB-EE4A-4817-9AE6-C0FADDEC72C9}" type="slidenum">
              <a:rPr lang="en-US">
                <a:solidFill>
                  <a:srgbClr val="000000">
                    <a:lumMod val="75000"/>
                    <a:lumOff val="25000"/>
                  </a:srgbClr>
                </a:solidFill>
                <a:latin typeface="Calibri"/>
              </a:rPr>
              <a:pPr>
                <a:defRPr/>
              </a:pPr>
              <a:t>‹#›</a:t>
            </a:fld>
            <a:endParaRPr lang="en-US" dirty="0">
              <a:solidFill>
                <a:srgbClr val="000000">
                  <a:lumMod val="75000"/>
                  <a:lumOff val="25000"/>
                </a:srgbClr>
              </a:solidFill>
              <a:latin typeface="Calibri"/>
            </a:endParaRPr>
          </a:p>
        </p:txBody>
      </p:sp>
      <p:sp>
        <p:nvSpPr>
          <p:cNvPr id="12" name="Date Placeholder 1"/>
          <p:cNvSpPr>
            <a:spLocks noGrp="1"/>
          </p:cNvSpPr>
          <p:nvPr>
            <p:ph type="dt" sz="half" idx="2"/>
          </p:nvPr>
        </p:nvSpPr>
        <p:spPr>
          <a:xfrm>
            <a:off x="738011" y="6537960"/>
            <a:ext cx="1371600" cy="320040"/>
          </a:xfrm>
          <a:prstGeom prst="rect">
            <a:avLst/>
          </a:prstGeom>
        </p:spPr>
        <p:txBody>
          <a:bodyPr vert="horz" lIns="91440" tIns="45720" rIns="91440" bIns="45720" rtlCol="0" anchor="t"/>
          <a:lstStyle>
            <a:lvl1pPr algn="l">
              <a:defRPr lang="en-US" sz="1000" smtClean="0">
                <a:solidFill>
                  <a:schemeClr val="tx1">
                    <a:lumMod val="75000"/>
                    <a:lumOff val="25000"/>
                  </a:schemeClr>
                </a:solidFill>
                <a:latin typeface="+mn-lt"/>
                <a:ea typeface="+mn-ea"/>
                <a:cs typeface="+mn-cs"/>
              </a:defRPr>
            </a:lvl1pPr>
          </a:lstStyle>
          <a:p>
            <a:pPr fontAlgn="auto">
              <a:spcBef>
                <a:spcPts val="0"/>
              </a:spcBef>
              <a:spcAft>
                <a:spcPts val="0"/>
              </a:spcAft>
            </a:pPr>
            <a:fld id="{9C0CA8CC-A30E-1E49-AF32-7C326A88A651}" type="datetime4">
              <a:rPr lang="x-none">
                <a:solidFill>
                  <a:srgbClr val="000000">
                    <a:lumMod val="75000"/>
                    <a:lumOff val="25000"/>
                  </a:srgbClr>
                </a:solidFill>
                <a:latin typeface="Calibri"/>
              </a:rPr>
              <a:pPr fontAlgn="auto">
                <a:spcBef>
                  <a:spcPts val="0"/>
                </a:spcBef>
                <a:spcAft>
                  <a:spcPts val="0"/>
                </a:spcAft>
              </a:pPr>
              <a:t>October 14, 2014</a:t>
            </a:fld>
            <a:endParaRPr dirty="0">
              <a:solidFill>
                <a:srgbClr val="000000">
                  <a:lumMod val="75000"/>
                  <a:lumOff val="25000"/>
                </a:srgbClr>
              </a:solidFill>
              <a:latin typeface="Calibri"/>
            </a:endParaRPr>
          </a:p>
        </p:txBody>
      </p:sp>
      <p:sp>
        <p:nvSpPr>
          <p:cNvPr id="13" name="Footer Placeholder 2"/>
          <p:cNvSpPr>
            <a:spLocks noGrp="1"/>
          </p:cNvSpPr>
          <p:nvPr>
            <p:ph type="ftr" sz="quarter" idx="3"/>
          </p:nvPr>
        </p:nvSpPr>
        <p:spPr>
          <a:xfrm>
            <a:off x="3240990" y="6537960"/>
            <a:ext cx="2667000" cy="320040"/>
          </a:xfrm>
          <a:prstGeom prst="rect">
            <a:avLst/>
          </a:prstGeom>
        </p:spPr>
        <p:txBody>
          <a:bodyPr vert="horz" lIns="91440" tIns="45720" rIns="91440" bIns="45720" rtlCol="0" anchor="t"/>
          <a:lstStyle>
            <a:lvl1pPr algn="ctr">
              <a:defRPr lang="en-US" sz="1000" dirty="0">
                <a:solidFill>
                  <a:schemeClr val="tx1">
                    <a:lumMod val="75000"/>
                    <a:lumOff val="25000"/>
                  </a:schemeClr>
                </a:solidFill>
                <a:latin typeface="+mn-lt"/>
                <a:ea typeface="+mn-ea"/>
                <a:cs typeface="+mn-cs"/>
              </a:defRPr>
            </a:lvl1pPr>
          </a:lstStyle>
          <a:p>
            <a:pPr fontAlgn="auto">
              <a:spcBef>
                <a:spcPts val="0"/>
              </a:spcBef>
              <a:spcAft>
                <a:spcPts val="0"/>
              </a:spcAft>
            </a:pPr>
            <a:r>
              <a:rPr smtClean="0">
                <a:solidFill>
                  <a:srgbClr val="000000">
                    <a:lumMod val="75000"/>
                    <a:lumOff val="25000"/>
                  </a:srgbClr>
                </a:solidFill>
                <a:latin typeface="Calibri"/>
              </a:rPr>
              <a:t>Copyright © 2013 CA. All rights reserved.</a:t>
            </a:r>
            <a:endParaRPr>
              <a:solidFill>
                <a:srgbClr val="000000">
                  <a:lumMod val="75000"/>
                  <a:lumOff val="25000"/>
                </a:srgbClr>
              </a:solidFill>
              <a:latin typeface="Calibri"/>
            </a:endParaRPr>
          </a:p>
        </p:txBody>
      </p:sp>
    </p:spTree>
    <p:extLst>
      <p:ext uri="{BB962C8B-B14F-4D97-AF65-F5344CB8AC3E}">
        <p14:creationId xmlns:p14="http://schemas.microsoft.com/office/powerpoint/2010/main" val="41732147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pic>
        <p:nvPicPr>
          <p:cNvPr id="1026" name="Picture 2" descr="C:\Users\Matt\Desktop\BA_Logo_Final.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2400" y="6127207"/>
            <a:ext cx="3313176" cy="59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264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eg"/><Relationship Id="rId3"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898D3"/>
                </a:solidFill>
              </a:rPr>
              <a:t>Discover how to improve </a:t>
            </a:r>
            <a:r>
              <a:rPr lang="en-US" sz="3200" dirty="0" smtClean="0">
                <a:solidFill>
                  <a:srgbClr val="4898D3"/>
                </a:solidFill>
              </a:rPr>
              <a:t>productivity</a:t>
            </a:r>
            <a:endParaRPr lang="en-US" sz="3200" dirty="0">
              <a:solidFill>
                <a:srgbClr val="4898D3"/>
              </a:solidFill>
            </a:endParaRPr>
          </a:p>
        </p:txBody>
      </p:sp>
      <p:sp>
        <p:nvSpPr>
          <p:cNvPr id="3" name="Text Placeholder 2"/>
          <p:cNvSpPr>
            <a:spLocks noGrp="1"/>
          </p:cNvSpPr>
          <p:nvPr>
            <p:ph type="body" sz="quarter" idx="10"/>
          </p:nvPr>
        </p:nvSpPr>
        <p:spPr/>
        <p:txBody>
          <a:bodyPr/>
          <a:lstStyle/>
          <a:p>
            <a:r>
              <a:rPr lang="en-US" dirty="0"/>
              <a:t>by going </a:t>
            </a:r>
            <a:r>
              <a:rPr lang="en-US" dirty="0" err="1"/>
              <a:t>DevOps</a:t>
            </a:r>
            <a:r>
              <a:rPr lang="en-US" dirty="0"/>
              <a:t> and </a:t>
            </a:r>
            <a:r>
              <a:rPr lang="en-US" dirty="0" err="1"/>
              <a:t>SAFe</a:t>
            </a:r>
            <a:endParaRPr lang="en-US" dirty="0"/>
          </a:p>
        </p:txBody>
      </p:sp>
    </p:spTree>
    <p:extLst>
      <p:ext uri="{BB962C8B-B14F-4D97-AF65-F5344CB8AC3E}">
        <p14:creationId xmlns:p14="http://schemas.microsoft.com/office/powerpoint/2010/main" val="2143871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52400" y="381000"/>
            <a:ext cx="8763000" cy="68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solidFill>
                  <a:srgbClr val="4898D3"/>
                </a:solidFill>
              </a:rPr>
              <a:t>Scrum Masters lead Developer/Tester teams to finish Tasks to  complete Stories at the Team Level</a:t>
            </a:r>
          </a:p>
        </p:txBody>
      </p:sp>
      <p:sp>
        <p:nvSpPr>
          <p:cNvPr id="4" name="Title 5"/>
          <p:cNvSpPr txBox="1">
            <a:spLocks/>
          </p:cNvSpPr>
          <p:nvPr/>
        </p:nvSpPr>
        <p:spPr bwMode="gray">
          <a:xfrm>
            <a:off x="279311" y="210314"/>
            <a:ext cx="8407489" cy="1091353"/>
          </a:xfrm>
          <a:prstGeom prst="rect">
            <a:avLst/>
          </a:prstGeom>
        </p:spPr>
        <p:txBody>
          <a:bodyPr vert="horz" lIns="91440" tIns="45720" rIns="91440" bIns="45720" rtlCol="0" anchor="t">
            <a:noAutofit/>
          </a:bodyPr>
          <a:lst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endParaRPr kumimoji="0" lang="en-US" sz="2400" b="0" i="1" u="none" strike="noStrike" kern="1200" cap="none" spc="0" normalizeH="0" baseline="0" noProof="0" dirty="0">
              <a:ln>
                <a:noFill/>
              </a:ln>
              <a:solidFill>
                <a:srgbClr val="20343A"/>
              </a:solidFill>
              <a:effectLst/>
              <a:uLnTx/>
              <a:uFillTx/>
              <a:latin typeface="Calibri"/>
              <a:ea typeface="+mj-ea"/>
              <a:cs typeface="+mj-cs"/>
            </a:endParaRPr>
          </a:p>
        </p:txBody>
      </p:sp>
      <p:sp>
        <p:nvSpPr>
          <p:cNvPr id="22" name="TextBox 21"/>
          <p:cNvSpPr txBox="1"/>
          <p:nvPr/>
        </p:nvSpPr>
        <p:spPr>
          <a:xfrm>
            <a:off x="2743200" y="1676400"/>
            <a:ext cx="5715000" cy="1200329"/>
          </a:xfrm>
          <a:prstGeom prst="rect">
            <a:avLst/>
          </a:prstGeom>
          <a:noFill/>
        </p:spPr>
        <p:txBody>
          <a:bodyPr wrap="square" rtlCol="0">
            <a:spAutoFit/>
          </a:bodyPr>
          <a:lstStyle/>
          <a:p>
            <a:pPr marL="285750" indent="-285750">
              <a:buFont typeface="Wingdings" charset="2"/>
              <a:buChar char="Ø"/>
            </a:pPr>
            <a:r>
              <a:rPr lang="en-US" dirty="0" smtClean="0"/>
              <a:t>Scrum Master primary responsibility was to help the </a:t>
            </a:r>
            <a:r>
              <a:rPr lang="en-US" dirty="0" smtClean="0"/>
              <a:t>self</a:t>
            </a:r>
            <a:r>
              <a:rPr lang="en-US" dirty="0"/>
              <a:t>-</a:t>
            </a:r>
            <a:r>
              <a:rPr lang="en-US" dirty="0" smtClean="0"/>
              <a:t>organizing,  self-managing team achieve their goals.</a:t>
            </a:r>
          </a:p>
          <a:p>
            <a:pPr marL="285750" indent="-285750">
              <a:buFont typeface="Wingdings" charset="2"/>
              <a:buChar char="Ø"/>
            </a:pPr>
            <a:r>
              <a:rPr lang="en-US" dirty="0" smtClean="0"/>
              <a:t>They did this by teaching Scrum, implementing Scrum practices and identifying/eliminating impediments.</a:t>
            </a:r>
          </a:p>
        </p:txBody>
      </p:sp>
      <p:sp>
        <p:nvSpPr>
          <p:cNvPr id="25" name="TextBox 24"/>
          <p:cNvSpPr txBox="1"/>
          <p:nvPr/>
        </p:nvSpPr>
        <p:spPr>
          <a:xfrm>
            <a:off x="609600" y="2743200"/>
            <a:ext cx="1524000" cy="646331"/>
          </a:xfrm>
          <a:prstGeom prst="rect">
            <a:avLst/>
          </a:prstGeom>
          <a:noFill/>
        </p:spPr>
        <p:txBody>
          <a:bodyPr wrap="square" rtlCol="0">
            <a:spAutoFit/>
          </a:bodyPr>
          <a:lstStyle/>
          <a:p>
            <a:r>
              <a:rPr lang="en-US" dirty="0" smtClean="0"/>
              <a:t>Scrum  </a:t>
            </a:r>
          </a:p>
          <a:p>
            <a:r>
              <a:rPr lang="en-US" dirty="0" smtClean="0"/>
              <a:t>Master</a:t>
            </a:r>
            <a:endParaRPr lang="en-US" dirty="0"/>
          </a:p>
        </p:txBody>
      </p:sp>
      <p:pic>
        <p:nvPicPr>
          <p:cNvPr id="2" name="Picture 1" descr="Screen Shot 2014-10-13 at 7.30.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1130300" cy="1079500"/>
          </a:xfrm>
          <a:prstGeom prst="rect">
            <a:avLst/>
          </a:prstGeom>
        </p:spPr>
      </p:pic>
      <p:pic>
        <p:nvPicPr>
          <p:cNvPr id="3" name="Picture 2" descr="Screen Shot 2014-10-13 at 7.31.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721100"/>
            <a:ext cx="1676400" cy="1079500"/>
          </a:xfrm>
          <a:prstGeom prst="rect">
            <a:avLst/>
          </a:prstGeom>
        </p:spPr>
      </p:pic>
      <p:sp>
        <p:nvSpPr>
          <p:cNvPr id="9" name="TextBox 8"/>
          <p:cNvSpPr txBox="1"/>
          <p:nvPr/>
        </p:nvSpPr>
        <p:spPr>
          <a:xfrm>
            <a:off x="457200" y="4953000"/>
            <a:ext cx="1524000" cy="646331"/>
          </a:xfrm>
          <a:prstGeom prst="rect">
            <a:avLst/>
          </a:prstGeom>
          <a:noFill/>
        </p:spPr>
        <p:txBody>
          <a:bodyPr wrap="square" rtlCol="0">
            <a:spAutoFit/>
          </a:bodyPr>
          <a:lstStyle/>
          <a:p>
            <a:r>
              <a:rPr lang="en-US" dirty="0" smtClean="0"/>
              <a:t>Developer/Tester Team</a:t>
            </a:r>
          </a:p>
        </p:txBody>
      </p:sp>
      <p:sp>
        <p:nvSpPr>
          <p:cNvPr id="10" name="TextBox 9"/>
          <p:cNvSpPr txBox="1"/>
          <p:nvPr/>
        </p:nvSpPr>
        <p:spPr>
          <a:xfrm>
            <a:off x="2743200" y="3733800"/>
            <a:ext cx="5715000" cy="1754327"/>
          </a:xfrm>
          <a:prstGeom prst="rect">
            <a:avLst/>
          </a:prstGeom>
          <a:noFill/>
        </p:spPr>
        <p:txBody>
          <a:bodyPr wrap="square" rtlCol="0">
            <a:spAutoFit/>
          </a:bodyPr>
          <a:lstStyle/>
          <a:p>
            <a:pPr marL="285750" indent="-285750">
              <a:buFont typeface="Wingdings" charset="2"/>
              <a:buChar char="Ø"/>
            </a:pPr>
            <a:r>
              <a:rPr lang="en-US" dirty="0" smtClean="0"/>
              <a:t>Developers and Testers made up the majority of an Agile team.  Developers conducted analysis, designed, prototyped and </a:t>
            </a:r>
            <a:r>
              <a:rPr lang="en-US" dirty="0"/>
              <a:t>wrote the code for the </a:t>
            </a:r>
            <a:r>
              <a:rPr lang="en-US" dirty="0" smtClean="0"/>
              <a:t>stories.  </a:t>
            </a:r>
            <a:endParaRPr lang="en-US" dirty="0" smtClean="0"/>
          </a:p>
          <a:p>
            <a:pPr marL="285750" indent="-285750">
              <a:buFont typeface="Wingdings" charset="2"/>
              <a:buChar char="Ø"/>
            </a:pPr>
            <a:r>
              <a:rPr lang="en-US" dirty="0" smtClean="0"/>
              <a:t>Testers </a:t>
            </a:r>
            <a:r>
              <a:rPr lang="en-US" dirty="0" smtClean="0"/>
              <a:t>worked in parallel with the developers to write acceptance test cases and leveraged Testing Automation as appropriate.</a:t>
            </a:r>
          </a:p>
        </p:txBody>
      </p:sp>
    </p:spTree>
    <p:extLst>
      <p:ext uri="{BB962C8B-B14F-4D97-AF65-F5344CB8AC3E}">
        <p14:creationId xmlns:p14="http://schemas.microsoft.com/office/powerpoint/2010/main" val="2417542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543800" cy="609600"/>
          </a:xfrm>
        </p:spPr>
        <p:txBody>
          <a:bodyPr/>
          <a:lstStyle/>
          <a:p>
            <a:pPr algn="l"/>
            <a:r>
              <a:rPr lang="en-US" b="0" dirty="0" smtClean="0">
                <a:solidFill>
                  <a:srgbClr val="376092"/>
                </a:solidFill>
                <a:latin typeface="+mn-lt"/>
                <a:cs typeface="Arial"/>
              </a:rPr>
              <a:t>Increased Automation via Continuous Delivery</a:t>
            </a:r>
            <a:endParaRPr lang="en-US" b="0" dirty="0">
              <a:solidFill>
                <a:srgbClr val="376092"/>
              </a:solidFill>
              <a:latin typeface="+mn-lt"/>
              <a:cs typeface="Arial"/>
            </a:endParaRPr>
          </a:p>
        </p:txBody>
      </p:sp>
      <p:sp>
        <p:nvSpPr>
          <p:cNvPr id="6" name="TextBox 5"/>
          <p:cNvSpPr txBox="1"/>
          <p:nvPr/>
        </p:nvSpPr>
        <p:spPr>
          <a:xfrm>
            <a:off x="423389" y="1756764"/>
            <a:ext cx="2482097" cy="1760482"/>
          </a:xfrm>
          <a:prstGeom prst="rect">
            <a:avLst/>
          </a:prstGeom>
          <a:noFill/>
        </p:spPr>
        <p:txBody>
          <a:bodyPr wrap="square" rtlCol="0" anchor="t">
            <a:spAutoFit/>
          </a:bodyPr>
          <a:lstStyle/>
          <a:p>
            <a:pPr>
              <a:lnSpc>
                <a:spcPct val="85000"/>
              </a:lnSpc>
              <a:spcAft>
                <a:spcPts val="800"/>
              </a:spcAft>
            </a:pPr>
            <a:r>
              <a:rPr lang="en-US" sz="2000" b="1" dirty="0" smtClean="0">
                <a:solidFill>
                  <a:srgbClr val="FFFFFF"/>
                </a:solidFill>
                <a:cs typeface="CA Sans"/>
              </a:rPr>
              <a:t>ACCELERATE DELIVERY</a:t>
            </a:r>
          </a:p>
          <a:p>
            <a:pPr marL="228600" indent="-228600">
              <a:lnSpc>
                <a:spcPct val="85000"/>
              </a:lnSpc>
              <a:spcAft>
                <a:spcPts val="800"/>
              </a:spcAft>
              <a:buFont typeface="Wingdings" charset="2"/>
              <a:buChar char="§"/>
            </a:pPr>
            <a:r>
              <a:rPr lang="en-US" sz="1600" dirty="0" smtClean="0">
                <a:solidFill>
                  <a:srgbClr val="FFFFFF"/>
                </a:solidFill>
                <a:cs typeface="CA Sans"/>
              </a:rPr>
              <a:t>New applications</a:t>
            </a:r>
          </a:p>
          <a:p>
            <a:pPr marL="228600" indent="-228600">
              <a:lnSpc>
                <a:spcPct val="85000"/>
              </a:lnSpc>
              <a:spcAft>
                <a:spcPts val="800"/>
              </a:spcAft>
              <a:buFont typeface="Wingdings" charset="2"/>
              <a:buChar char="§"/>
            </a:pPr>
            <a:r>
              <a:rPr lang="en-US" sz="1600" dirty="0" smtClean="0">
                <a:solidFill>
                  <a:srgbClr val="FFFFFF"/>
                </a:solidFill>
                <a:cs typeface="CA Sans"/>
              </a:rPr>
              <a:t>Changes to </a:t>
            </a:r>
            <a:br>
              <a:rPr lang="en-US" sz="1600" dirty="0" smtClean="0">
                <a:solidFill>
                  <a:srgbClr val="FFFFFF"/>
                </a:solidFill>
                <a:cs typeface="CA Sans"/>
              </a:rPr>
            </a:br>
            <a:r>
              <a:rPr lang="en-US" sz="1600" dirty="0" smtClean="0">
                <a:solidFill>
                  <a:srgbClr val="FFFFFF"/>
                </a:solidFill>
                <a:cs typeface="CA Sans"/>
              </a:rPr>
              <a:t>existing apps</a:t>
            </a:r>
          </a:p>
          <a:p>
            <a:pPr marL="228600" indent="-228600">
              <a:lnSpc>
                <a:spcPct val="85000"/>
              </a:lnSpc>
              <a:spcAft>
                <a:spcPts val="800"/>
              </a:spcAft>
              <a:buFont typeface="Wingdings" charset="2"/>
              <a:buChar char="§"/>
            </a:pPr>
            <a:r>
              <a:rPr lang="en-US" sz="1600" dirty="0" smtClean="0">
                <a:solidFill>
                  <a:srgbClr val="FFFFFF"/>
                </a:solidFill>
                <a:cs typeface="CA Sans"/>
              </a:rPr>
              <a:t>Bug fixes</a:t>
            </a:r>
          </a:p>
        </p:txBody>
      </p:sp>
      <p:sp>
        <p:nvSpPr>
          <p:cNvPr id="7" name="TextBox 6"/>
          <p:cNvSpPr txBox="1"/>
          <p:nvPr/>
        </p:nvSpPr>
        <p:spPr>
          <a:xfrm>
            <a:off x="3322875" y="1756765"/>
            <a:ext cx="2482097" cy="1657890"/>
          </a:xfrm>
          <a:prstGeom prst="rect">
            <a:avLst/>
          </a:prstGeom>
          <a:noFill/>
        </p:spPr>
        <p:txBody>
          <a:bodyPr wrap="square" rtlCol="0" anchor="t">
            <a:spAutoFit/>
          </a:bodyPr>
          <a:lstStyle/>
          <a:p>
            <a:pPr>
              <a:lnSpc>
                <a:spcPct val="85000"/>
              </a:lnSpc>
              <a:spcAft>
                <a:spcPts val="800"/>
              </a:spcAft>
            </a:pPr>
            <a:r>
              <a:rPr lang="en-US" sz="2000" b="1" dirty="0">
                <a:solidFill>
                  <a:srgbClr val="FFFFFF"/>
                </a:solidFill>
              </a:rPr>
              <a:t>INCREASE RELIABILITY</a:t>
            </a:r>
          </a:p>
          <a:p>
            <a:pPr marL="228600" indent="-228600">
              <a:lnSpc>
                <a:spcPct val="85000"/>
              </a:lnSpc>
              <a:spcAft>
                <a:spcPts val="800"/>
              </a:spcAft>
              <a:buFont typeface="Wingdings" charset="2"/>
              <a:buChar char="§"/>
            </a:pPr>
            <a:r>
              <a:rPr lang="en-US" sz="1600" dirty="0">
                <a:solidFill>
                  <a:srgbClr val="FFFFFF"/>
                </a:solidFill>
                <a:cs typeface="CA Sans"/>
              </a:rPr>
              <a:t>Software is the </a:t>
            </a:r>
            <a:br>
              <a:rPr lang="en-US" sz="1600" dirty="0">
                <a:solidFill>
                  <a:srgbClr val="FFFFFF"/>
                </a:solidFill>
                <a:cs typeface="CA Sans"/>
              </a:rPr>
            </a:br>
            <a:r>
              <a:rPr lang="en-US" sz="1600" dirty="0">
                <a:solidFill>
                  <a:srgbClr val="FFFFFF"/>
                </a:solidFill>
                <a:cs typeface="CA Sans"/>
              </a:rPr>
              <a:t>customer experience</a:t>
            </a:r>
          </a:p>
          <a:p>
            <a:pPr marL="228600" indent="-228600">
              <a:lnSpc>
                <a:spcPct val="85000"/>
              </a:lnSpc>
              <a:spcAft>
                <a:spcPts val="800"/>
              </a:spcAft>
              <a:buFont typeface="Wingdings" charset="2"/>
              <a:buChar char="§"/>
            </a:pPr>
            <a:r>
              <a:rPr lang="en-US" sz="1600" dirty="0">
                <a:solidFill>
                  <a:srgbClr val="FFFFFF"/>
                </a:solidFill>
                <a:cs typeface="CA Sans"/>
              </a:rPr>
              <a:t>Quality and Performance are critical</a:t>
            </a:r>
          </a:p>
        </p:txBody>
      </p:sp>
      <p:sp>
        <p:nvSpPr>
          <p:cNvPr id="8" name="TextBox 7"/>
          <p:cNvSpPr txBox="1"/>
          <p:nvPr/>
        </p:nvSpPr>
        <p:spPr>
          <a:xfrm>
            <a:off x="6222360" y="1756764"/>
            <a:ext cx="2482097" cy="1969770"/>
          </a:xfrm>
          <a:prstGeom prst="rect">
            <a:avLst/>
          </a:prstGeom>
          <a:noFill/>
        </p:spPr>
        <p:txBody>
          <a:bodyPr wrap="square" rtlCol="0" anchor="t">
            <a:spAutoFit/>
          </a:bodyPr>
          <a:lstStyle/>
          <a:p>
            <a:pPr>
              <a:lnSpc>
                <a:spcPct val="85000"/>
              </a:lnSpc>
              <a:spcAft>
                <a:spcPts val="800"/>
              </a:spcAft>
            </a:pPr>
            <a:r>
              <a:rPr lang="en-US" sz="2000" b="1" dirty="0">
                <a:solidFill>
                  <a:srgbClr val="FFFFFF"/>
                </a:solidFill>
              </a:rPr>
              <a:t>MANAGE COMPLEXITY</a:t>
            </a:r>
            <a:endParaRPr lang="en-US" sz="2000" b="1" dirty="0">
              <a:solidFill>
                <a:srgbClr val="FFFFFF"/>
              </a:solidFill>
              <a:cs typeface="CA Sans"/>
            </a:endParaRPr>
          </a:p>
          <a:p>
            <a:pPr marL="228600" indent="-228600">
              <a:lnSpc>
                <a:spcPct val="85000"/>
              </a:lnSpc>
              <a:spcAft>
                <a:spcPts val="800"/>
              </a:spcAft>
              <a:buFont typeface="Wingdings" charset="2"/>
              <a:buChar char="§"/>
            </a:pPr>
            <a:r>
              <a:rPr lang="en-US" sz="1600" dirty="0">
                <a:solidFill>
                  <a:srgbClr val="FFFFFF"/>
                </a:solidFill>
                <a:cs typeface="CA Sans"/>
              </a:rPr>
              <a:t>Composite services and heterogeneous systems</a:t>
            </a:r>
          </a:p>
          <a:p>
            <a:pPr marL="228600" indent="-228600">
              <a:lnSpc>
                <a:spcPct val="85000"/>
              </a:lnSpc>
              <a:spcAft>
                <a:spcPts val="800"/>
              </a:spcAft>
              <a:buFont typeface="Wingdings" charset="2"/>
              <a:buChar char="§"/>
            </a:pPr>
            <a:r>
              <a:rPr lang="en-US" sz="1600" dirty="0">
                <a:solidFill>
                  <a:srgbClr val="FFFFFF"/>
                </a:solidFill>
                <a:cs typeface="CA Sans"/>
              </a:rPr>
              <a:t>Reduced budgets</a:t>
            </a:r>
          </a:p>
          <a:p>
            <a:pPr marL="228600" indent="-228600">
              <a:lnSpc>
                <a:spcPct val="85000"/>
              </a:lnSpc>
              <a:spcAft>
                <a:spcPts val="800"/>
              </a:spcAft>
              <a:buFont typeface="Wingdings" charset="2"/>
              <a:buChar char="§"/>
            </a:pPr>
            <a:r>
              <a:rPr lang="en-US" sz="1600" dirty="0">
                <a:solidFill>
                  <a:srgbClr val="FFFFFF"/>
                </a:solidFill>
                <a:cs typeface="CA Sans"/>
              </a:rPr>
              <a:t>Distributed development teams and IT partners</a:t>
            </a:r>
          </a:p>
        </p:txBody>
      </p:sp>
      <p:sp>
        <p:nvSpPr>
          <p:cNvPr id="9" name="Rectangle 8"/>
          <p:cNvSpPr/>
          <p:nvPr/>
        </p:nvSpPr>
        <p:spPr>
          <a:xfrm>
            <a:off x="659219" y="1200094"/>
            <a:ext cx="8045238" cy="2308324"/>
          </a:xfrm>
          <a:prstGeom prst="rect">
            <a:avLst/>
          </a:prstGeom>
        </p:spPr>
        <p:txBody>
          <a:bodyPr wrap="square">
            <a:spAutoFit/>
          </a:bodyPr>
          <a:lstStyle/>
          <a:p>
            <a:r>
              <a:rPr lang="en-US" b="1" dirty="0">
                <a:solidFill>
                  <a:srgbClr val="002060"/>
                </a:solidFill>
                <a:latin typeface="Times New Roman"/>
                <a:ea typeface="Times New Roman"/>
              </a:rPr>
              <a:t>Continuous Delivery</a:t>
            </a:r>
            <a:r>
              <a:rPr lang="en-US" dirty="0">
                <a:solidFill>
                  <a:srgbClr val="002060"/>
                </a:solidFill>
                <a:latin typeface="Times New Roman"/>
                <a:ea typeface="Times New Roman"/>
              </a:rPr>
              <a:t> (</a:t>
            </a:r>
            <a:r>
              <a:rPr lang="en-US" b="1" dirty="0">
                <a:solidFill>
                  <a:srgbClr val="002060"/>
                </a:solidFill>
                <a:latin typeface="Times New Roman"/>
                <a:ea typeface="Times New Roman"/>
              </a:rPr>
              <a:t>CD</a:t>
            </a:r>
            <a:r>
              <a:rPr lang="en-US" dirty="0">
                <a:solidFill>
                  <a:srgbClr val="002060"/>
                </a:solidFill>
                <a:latin typeface="Times New Roman"/>
                <a:ea typeface="Times New Roman"/>
              </a:rPr>
              <a:t>) is a design practice used in software development to automate and improve the process of software delivery. Techniques such as automated testing, continuous integration and continuous deployment allow software to be developed to a high standard and easily packaged and deployed to test environments, resulting in the ability to rapidly, reliably and repeatedly push out enhancements and bug fixes to customers at low risk and with minimal manual overhead</a:t>
            </a:r>
            <a:r>
              <a:rPr lang="en-US" dirty="0" smtClean="0">
                <a:solidFill>
                  <a:srgbClr val="002060"/>
                </a:solidFill>
                <a:latin typeface="Times New Roman"/>
                <a:ea typeface="Times New Roman"/>
              </a:rPr>
              <a:t>.</a:t>
            </a:r>
          </a:p>
          <a:p>
            <a:r>
              <a:rPr lang="en-US" dirty="0">
                <a:solidFill>
                  <a:srgbClr val="002060"/>
                </a:solidFill>
                <a:effectLst/>
                <a:latin typeface="Times New Roman"/>
                <a:ea typeface="Times New Roman"/>
              </a:rPr>
              <a:t> </a:t>
            </a:r>
            <a:r>
              <a:rPr lang="en-US" dirty="0" smtClean="0">
                <a:solidFill>
                  <a:srgbClr val="002060"/>
                </a:solidFill>
                <a:effectLst/>
                <a:latin typeface="Times New Roman"/>
                <a:ea typeface="Times New Roman"/>
              </a:rPr>
              <a:t>                                                                                                            -- </a:t>
            </a:r>
            <a:r>
              <a:rPr lang="en-US" i="1" dirty="0" smtClean="0">
                <a:solidFill>
                  <a:srgbClr val="002060"/>
                </a:solidFill>
                <a:effectLst/>
                <a:latin typeface="Times New Roman"/>
                <a:ea typeface="Times New Roman"/>
              </a:rPr>
              <a:t>Wikipedia</a:t>
            </a:r>
            <a:endParaRPr lang="en-US" i="1" dirty="0">
              <a:solidFill>
                <a:srgbClr val="002060"/>
              </a:solidFill>
              <a:effectLst/>
              <a:latin typeface="Times New Roman"/>
              <a:ea typeface="Times New Roman"/>
            </a:endParaRPr>
          </a:p>
        </p:txBody>
      </p:sp>
    </p:spTree>
    <p:extLst>
      <p:ext uri="{BB962C8B-B14F-4D97-AF65-F5344CB8AC3E}">
        <p14:creationId xmlns:p14="http://schemas.microsoft.com/office/powerpoint/2010/main" val="40055584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144000" cy="609600"/>
          </a:xfrm>
        </p:spPr>
        <p:txBody>
          <a:bodyPr/>
          <a:lstStyle/>
          <a:p>
            <a:pPr algn="l"/>
            <a:r>
              <a:rPr lang="en-US" sz="3200" b="0" dirty="0" smtClean="0">
                <a:solidFill>
                  <a:srgbClr val="376092"/>
                </a:solidFill>
                <a:latin typeface="+mn-lt"/>
                <a:cs typeface="Arial"/>
              </a:rPr>
              <a:t>Automation addressed the following challenges</a:t>
            </a:r>
            <a:endParaRPr lang="en-US" sz="3200" b="0" dirty="0">
              <a:solidFill>
                <a:srgbClr val="376092"/>
              </a:solidFill>
              <a:latin typeface="+mn-lt"/>
              <a:cs typeface="Arial"/>
            </a:endParaRPr>
          </a:p>
        </p:txBody>
      </p:sp>
      <p:grpSp>
        <p:nvGrpSpPr>
          <p:cNvPr id="4" name="Group 3"/>
          <p:cNvGrpSpPr/>
          <p:nvPr/>
        </p:nvGrpSpPr>
        <p:grpSpPr>
          <a:xfrm>
            <a:off x="191993" y="1541456"/>
            <a:ext cx="9028207" cy="4459630"/>
            <a:chOff x="106123" y="1559934"/>
            <a:chExt cx="9028207" cy="4459630"/>
          </a:xfrm>
        </p:grpSpPr>
        <p:cxnSp>
          <p:nvCxnSpPr>
            <p:cNvPr id="5" name="Straight Arrow Connector 4"/>
            <p:cNvCxnSpPr/>
            <p:nvPr/>
          </p:nvCxnSpPr>
          <p:spPr>
            <a:xfrm flipV="1">
              <a:off x="4724400" y="3715368"/>
              <a:ext cx="379504" cy="282643"/>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6781800" y="3715368"/>
              <a:ext cx="379504" cy="282643"/>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164790" y="2971800"/>
              <a:ext cx="751751" cy="1047596"/>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3164790" y="4019396"/>
              <a:ext cx="751751" cy="1310337"/>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43" idx="1"/>
            </p:cNvCxnSpPr>
            <p:nvPr/>
          </p:nvCxnSpPr>
          <p:spPr>
            <a:xfrm>
              <a:off x="2133600" y="2239944"/>
              <a:ext cx="574728" cy="721631"/>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133600" y="2969130"/>
              <a:ext cx="574728" cy="721631"/>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992636" y="2239944"/>
              <a:ext cx="764054" cy="0"/>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992636" y="3659512"/>
              <a:ext cx="764054" cy="0"/>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57027" y="5334000"/>
              <a:ext cx="1784837" cy="0"/>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3952151" y="3674517"/>
              <a:ext cx="855016" cy="689757"/>
              <a:chOff x="3726628" y="1223639"/>
              <a:chExt cx="1097411" cy="885301"/>
            </a:xfrm>
          </p:grpSpPr>
          <p:pic>
            <p:nvPicPr>
              <p:cNvPr id="112" name="Picture 1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13" name="Picture 1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6" name="Group 15"/>
            <p:cNvGrpSpPr/>
            <p:nvPr/>
          </p:nvGrpSpPr>
          <p:grpSpPr>
            <a:xfrm>
              <a:off x="5119173" y="2816696"/>
              <a:ext cx="708773" cy="1082627"/>
              <a:chOff x="4953000" y="1131130"/>
              <a:chExt cx="708773" cy="1082627"/>
            </a:xfrm>
          </p:grpSpPr>
          <p:grpSp>
            <p:nvGrpSpPr>
              <p:cNvPr id="106" name="Group 105"/>
              <p:cNvGrpSpPr/>
              <p:nvPr/>
            </p:nvGrpSpPr>
            <p:grpSpPr>
              <a:xfrm>
                <a:off x="4953000" y="1641977"/>
                <a:ext cx="708773" cy="571780"/>
                <a:chOff x="3726628" y="1223639"/>
                <a:chExt cx="1097411" cy="885301"/>
              </a:xfrm>
            </p:grpSpPr>
            <p:pic>
              <p:nvPicPr>
                <p:cNvPr id="110" name="Picture 10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11" name="Picture 1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07" name="Group 106"/>
              <p:cNvGrpSpPr/>
              <p:nvPr/>
            </p:nvGrpSpPr>
            <p:grpSpPr>
              <a:xfrm>
                <a:off x="4953000" y="1131130"/>
                <a:ext cx="708773" cy="571780"/>
                <a:chOff x="3726628" y="1223639"/>
                <a:chExt cx="1097411" cy="885301"/>
              </a:xfrm>
            </p:grpSpPr>
            <p:pic>
              <p:nvPicPr>
                <p:cNvPr id="108" name="Picture 10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09" name="Picture 10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17" name="Group 16"/>
            <p:cNvGrpSpPr/>
            <p:nvPr/>
          </p:nvGrpSpPr>
          <p:grpSpPr>
            <a:xfrm>
              <a:off x="6160330" y="3643817"/>
              <a:ext cx="708773" cy="1082627"/>
              <a:chOff x="4953000" y="1131130"/>
              <a:chExt cx="708773" cy="1082627"/>
            </a:xfrm>
          </p:grpSpPr>
          <p:grpSp>
            <p:nvGrpSpPr>
              <p:cNvPr id="100" name="Group 99"/>
              <p:cNvGrpSpPr/>
              <p:nvPr/>
            </p:nvGrpSpPr>
            <p:grpSpPr>
              <a:xfrm>
                <a:off x="4953000" y="1641977"/>
                <a:ext cx="708773" cy="571780"/>
                <a:chOff x="3726628" y="1223639"/>
                <a:chExt cx="1097411" cy="885301"/>
              </a:xfrm>
            </p:grpSpPr>
            <p:pic>
              <p:nvPicPr>
                <p:cNvPr id="104" name="Picture 10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05" name="Picture 10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01" name="Group 100"/>
              <p:cNvGrpSpPr/>
              <p:nvPr/>
            </p:nvGrpSpPr>
            <p:grpSpPr>
              <a:xfrm>
                <a:off x="4953000" y="1131130"/>
                <a:ext cx="708773" cy="571780"/>
                <a:chOff x="3726628" y="1223639"/>
                <a:chExt cx="1097411" cy="885301"/>
              </a:xfrm>
            </p:grpSpPr>
            <p:pic>
              <p:nvPicPr>
                <p:cNvPr id="102" name="Picture 10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03" name="Picture 10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18" name="Group 17"/>
            <p:cNvGrpSpPr/>
            <p:nvPr/>
          </p:nvGrpSpPr>
          <p:grpSpPr>
            <a:xfrm>
              <a:off x="7153124" y="2716201"/>
              <a:ext cx="999067" cy="1521596"/>
              <a:chOff x="5181600" y="204410"/>
              <a:chExt cx="1177017" cy="1792617"/>
            </a:xfrm>
          </p:grpSpPr>
          <p:grpSp>
            <p:nvGrpSpPr>
              <p:cNvPr id="72" name="Group 71"/>
              <p:cNvGrpSpPr/>
              <p:nvPr/>
            </p:nvGrpSpPr>
            <p:grpSpPr>
              <a:xfrm>
                <a:off x="5181600" y="1068317"/>
                <a:ext cx="608007" cy="928710"/>
                <a:chOff x="4953000" y="1131130"/>
                <a:chExt cx="708773" cy="1082627"/>
              </a:xfrm>
            </p:grpSpPr>
            <p:grpSp>
              <p:nvGrpSpPr>
                <p:cNvPr id="94" name="Group 93"/>
                <p:cNvGrpSpPr/>
                <p:nvPr/>
              </p:nvGrpSpPr>
              <p:grpSpPr>
                <a:xfrm>
                  <a:off x="4953000" y="1641977"/>
                  <a:ext cx="708773" cy="571780"/>
                  <a:chOff x="3726628" y="1223639"/>
                  <a:chExt cx="1097411" cy="885301"/>
                </a:xfrm>
              </p:grpSpPr>
              <p:pic>
                <p:nvPicPr>
                  <p:cNvPr id="98" name="Picture 9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99" name="Picture 9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95" name="Group 94"/>
                <p:cNvGrpSpPr/>
                <p:nvPr/>
              </p:nvGrpSpPr>
              <p:grpSpPr>
                <a:xfrm>
                  <a:off x="4953000" y="1131130"/>
                  <a:ext cx="708773" cy="571780"/>
                  <a:chOff x="3726628" y="1223639"/>
                  <a:chExt cx="1097411" cy="885301"/>
                </a:xfrm>
              </p:grpSpPr>
              <p:pic>
                <p:nvPicPr>
                  <p:cNvPr id="96" name="Picture 9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97" name="Picture 9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73" name="Group 72"/>
              <p:cNvGrpSpPr/>
              <p:nvPr/>
            </p:nvGrpSpPr>
            <p:grpSpPr>
              <a:xfrm>
                <a:off x="5750610" y="1068317"/>
                <a:ext cx="608007" cy="928710"/>
                <a:chOff x="4953000" y="1131130"/>
                <a:chExt cx="708773" cy="1082627"/>
              </a:xfrm>
            </p:grpSpPr>
            <p:grpSp>
              <p:nvGrpSpPr>
                <p:cNvPr id="88" name="Group 87"/>
                <p:cNvGrpSpPr/>
                <p:nvPr/>
              </p:nvGrpSpPr>
              <p:grpSpPr>
                <a:xfrm>
                  <a:off x="4953000" y="1641977"/>
                  <a:ext cx="708773" cy="571780"/>
                  <a:chOff x="3726628" y="1223639"/>
                  <a:chExt cx="1097411" cy="885301"/>
                </a:xfrm>
              </p:grpSpPr>
              <p:pic>
                <p:nvPicPr>
                  <p:cNvPr id="92" name="Picture 9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93" name="Picture 9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89" name="Group 88"/>
                <p:cNvGrpSpPr/>
                <p:nvPr/>
              </p:nvGrpSpPr>
              <p:grpSpPr>
                <a:xfrm>
                  <a:off x="4953000" y="1131130"/>
                  <a:ext cx="708773" cy="571780"/>
                  <a:chOff x="3726628" y="1223639"/>
                  <a:chExt cx="1097411" cy="885301"/>
                </a:xfrm>
              </p:grpSpPr>
              <p:pic>
                <p:nvPicPr>
                  <p:cNvPr id="90" name="Picture 8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91" name="Picture 9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74" name="Group 73"/>
              <p:cNvGrpSpPr/>
              <p:nvPr/>
            </p:nvGrpSpPr>
            <p:grpSpPr>
              <a:xfrm>
                <a:off x="5181600" y="204410"/>
                <a:ext cx="608007" cy="928710"/>
                <a:chOff x="4953000" y="1131130"/>
                <a:chExt cx="708773" cy="1082627"/>
              </a:xfrm>
            </p:grpSpPr>
            <p:grpSp>
              <p:nvGrpSpPr>
                <p:cNvPr id="82" name="Group 81"/>
                <p:cNvGrpSpPr/>
                <p:nvPr/>
              </p:nvGrpSpPr>
              <p:grpSpPr>
                <a:xfrm>
                  <a:off x="4953000" y="1641977"/>
                  <a:ext cx="708773" cy="571780"/>
                  <a:chOff x="3726628" y="1223639"/>
                  <a:chExt cx="1097411" cy="885301"/>
                </a:xfrm>
              </p:grpSpPr>
              <p:pic>
                <p:nvPicPr>
                  <p:cNvPr id="86" name="Picture 8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87" name="Picture 8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83" name="Group 82"/>
                <p:cNvGrpSpPr/>
                <p:nvPr/>
              </p:nvGrpSpPr>
              <p:grpSpPr>
                <a:xfrm>
                  <a:off x="4953000" y="1131130"/>
                  <a:ext cx="708773" cy="571780"/>
                  <a:chOff x="3726628" y="1223639"/>
                  <a:chExt cx="1097411" cy="885301"/>
                </a:xfrm>
              </p:grpSpPr>
              <p:pic>
                <p:nvPicPr>
                  <p:cNvPr id="84" name="Picture 8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85" name="Picture 8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75" name="Group 74"/>
              <p:cNvGrpSpPr/>
              <p:nvPr/>
            </p:nvGrpSpPr>
            <p:grpSpPr>
              <a:xfrm>
                <a:off x="5750610" y="204410"/>
                <a:ext cx="608007" cy="928710"/>
                <a:chOff x="4953000" y="1131130"/>
                <a:chExt cx="708773" cy="1082627"/>
              </a:xfrm>
            </p:grpSpPr>
            <p:grpSp>
              <p:nvGrpSpPr>
                <p:cNvPr id="76" name="Group 75"/>
                <p:cNvGrpSpPr/>
                <p:nvPr/>
              </p:nvGrpSpPr>
              <p:grpSpPr>
                <a:xfrm>
                  <a:off x="4953000" y="1641977"/>
                  <a:ext cx="708773" cy="571780"/>
                  <a:chOff x="3726628" y="1223639"/>
                  <a:chExt cx="1097411" cy="885301"/>
                </a:xfrm>
              </p:grpSpPr>
              <p:pic>
                <p:nvPicPr>
                  <p:cNvPr id="80" name="Picture 7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81" name="Picture 8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77" name="Group 76"/>
                <p:cNvGrpSpPr/>
                <p:nvPr/>
              </p:nvGrpSpPr>
              <p:grpSpPr>
                <a:xfrm>
                  <a:off x="4953000" y="1131130"/>
                  <a:ext cx="708773" cy="571780"/>
                  <a:chOff x="3726628" y="1223639"/>
                  <a:chExt cx="1097411" cy="885301"/>
                </a:xfrm>
              </p:grpSpPr>
              <p:pic>
                <p:nvPicPr>
                  <p:cNvPr id="78" name="Picture 7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79" name="Picture 7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430" y="2752727"/>
              <a:ext cx="470350" cy="1206418"/>
            </a:xfrm>
            <a:prstGeom prst="rect">
              <a:avLst/>
            </a:prstGeom>
          </p:spPr>
        </p:pic>
        <p:grpSp>
          <p:nvGrpSpPr>
            <p:cNvPr id="20" name="Group 19"/>
            <p:cNvGrpSpPr/>
            <p:nvPr/>
          </p:nvGrpSpPr>
          <p:grpSpPr>
            <a:xfrm>
              <a:off x="106123" y="1559934"/>
              <a:ext cx="1167552" cy="1312651"/>
              <a:chOff x="70513" y="1559934"/>
              <a:chExt cx="1167552" cy="1312651"/>
            </a:xfrm>
          </p:grpSpPr>
          <p:grpSp>
            <p:nvGrpSpPr>
              <p:cNvPr id="65" name="Group 64"/>
              <p:cNvGrpSpPr/>
              <p:nvPr/>
            </p:nvGrpSpPr>
            <p:grpSpPr>
              <a:xfrm>
                <a:off x="133486" y="1559934"/>
                <a:ext cx="1041604" cy="1075008"/>
                <a:chOff x="2551931" y="1757956"/>
                <a:chExt cx="1337856" cy="1380763"/>
              </a:xfrm>
            </p:grpSpPr>
            <p:grpSp>
              <p:nvGrpSpPr>
                <p:cNvPr id="68" name="Group 67"/>
                <p:cNvGrpSpPr/>
                <p:nvPr/>
              </p:nvGrpSpPr>
              <p:grpSpPr>
                <a:xfrm>
                  <a:off x="2725170" y="2969385"/>
                  <a:ext cx="818729" cy="169334"/>
                  <a:chOff x="418965" y="4564423"/>
                  <a:chExt cx="1795085" cy="220956"/>
                </a:xfrm>
              </p:grpSpPr>
              <p:pic>
                <p:nvPicPr>
                  <p:cNvPr id="70" name="Picture 69"/>
                  <p:cNvPicPr>
                    <a:picLocks noChangeAspect="1"/>
                  </p:cNvPicPr>
                  <p:nvPr/>
                </p:nvPicPr>
                <p:blipFill rotWithShape="1">
                  <a:blip r:embed="rId4">
                    <a:extLst>
                      <a:ext uri="{28A0092B-C50C-407E-A947-70E740481C1C}">
                        <a14:useLocalDpi xmlns:a14="http://schemas.microsoft.com/office/drawing/2010/main" val="0"/>
                      </a:ext>
                    </a:extLst>
                  </a:blip>
                  <a:srcRect t="-8526" b="-2"/>
                  <a:stretch/>
                </p:blipFill>
                <p:spPr>
                  <a:xfrm rot="21204177">
                    <a:off x="418965" y="4564423"/>
                    <a:ext cx="1608817" cy="214604"/>
                  </a:xfrm>
                  <a:prstGeom prst="rect">
                    <a:avLst/>
                  </a:prstGeom>
                  <a:noFill/>
                  <a:ln>
                    <a:noFill/>
                  </a:ln>
                </p:spPr>
              </p:pic>
              <p:pic>
                <p:nvPicPr>
                  <p:cNvPr id="71" name="Picture 70"/>
                  <p:cNvPicPr>
                    <a:picLocks noChangeAspect="1"/>
                  </p:cNvPicPr>
                  <p:nvPr/>
                </p:nvPicPr>
                <p:blipFill rotWithShape="1">
                  <a:blip r:embed="rId4">
                    <a:extLst>
                      <a:ext uri="{28A0092B-C50C-407E-A947-70E740481C1C}">
                        <a14:useLocalDpi xmlns:a14="http://schemas.microsoft.com/office/drawing/2010/main" val="0"/>
                      </a:ext>
                    </a:extLst>
                  </a:blip>
                  <a:srcRect t="-8526" b="-2"/>
                  <a:stretch/>
                </p:blipFill>
                <p:spPr>
                  <a:xfrm rot="421823">
                    <a:off x="605233" y="4570775"/>
                    <a:ext cx="1608817" cy="214604"/>
                  </a:xfrm>
                  <a:prstGeom prst="rect">
                    <a:avLst/>
                  </a:prstGeom>
                  <a:noFill/>
                  <a:ln>
                    <a:noFill/>
                  </a:ln>
                </p:spPr>
              </p:pic>
            </p:grpSp>
            <p:sp>
              <p:nvSpPr>
                <p:cNvPr id="69" name="Oval 68"/>
                <p:cNvSpPr/>
                <p:nvPr/>
              </p:nvSpPr>
              <p:spPr>
                <a:xfrm>
                  <a:off x="2551931" y="1757956"/>
                  <a:ext cx="1337856" cy="1337854"/>
                </a:xfrm>
                <a:prstGeom prst="ellipse">
                  <a:avLst/>
                </a:prstGeom>
                <a:gradFill flip="none" rotWithShape="1">
                  <a:gsLst>
                    <a:gs pos="0">
                      <a:schemeClr val="bg1">
                        <a:lumMod val="75000"/>
                      </a:schemeClr>
                    </a:gs>
                    <a:gs pos="100000">
                      <a:schemeClr val="bg1">
                        <a:lumMod val="95000"/>
                      </a:schemeClr>
                    </a:gs>
                  </a:gsLst>
                  <a:path path="circle">
                    <a:fillToRect t="100000" r="100000"/>
                  </a:path>
                  <a:tileRect l="-100000" b="-100000"/>
                </a:gradFill>
                <a:ln w="63500">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algn="ctr" defTabSz="608945"/>
                  <a:endParaRPr lang="en-US" sz="2000" b="1" dirty="0">
                    <a:solidFill>
                      <a:schemeClr val="tx1">
                        <a:lumMod val="75000"/>
                        <a:lumOff val="25000"/>
                      </a:schemeClr>
                    </a:solidFill>
                    <a:latin typeface="+mj-lt"/>
                    <a:cs typeface="Calibri"/>
                  </a:endParaRPr>
                </a:p>
              </p:txBody>
            </p:sp>
          </p:grpSp>
          <p:pic>
            <p:nvPicPr>
              <p:cNvPr id="66" name="Picture 65" descr="developer-blu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245" y="1626085"/>
                <a:ext cx="722064" cy="947556"/>
              </a:xfrm>
              <a:prstGeom prst="rect">
                <a:avLst/>
              </a:prstGeom>
            </p:spPr>
          </p:pic>
          <p:sp>
            <p:nvSpPr>
              <p:cNvPr id="67" name="TextBox 66"/>
              <p:cNvSpPr txBox="1"/>
              <p:nvPr/>
            </p:nvSpPr>
            <p:spPr>
              <a:xfrm>
                <a:off x="70513" y="2584131"/>
                <a:ext cx="1167552" cy="288454"/>
              </a:xfrm>
              <a:prstGeom prst="rect">
                <a:avLst/>
              </a:prstGeom>
              <a:noFill/>
            </p:spPr>
            <p:txBody>
              <a:bodyPr wrap="square" rtlCol="0" anchor="ctr">
                <a:noAutofit/>
              </a:bodyPr>
              <a:lstStyle/>
              <a:p>
                <a:pPr algn="ctr"/>
                <a:r>
                  <a:rPr lang="en-US" sz="1200" b="1" dirty="0" smtClean="0"/>
                  <a:t>Developer 1</a:t>
                </a:r>
                <a:endParaRPr lang="en-US" sz="1200" b="1" dirty="0"/>
              </a:p>
            </p:txBody>
          </p:sp>
        </p:grpSp>
        <p:grpSp>
          <p:nvGrpSpPr>
            <p:cNvPr id="21" name="Group 20"/>
            <p:cNvGrpSpPr/>
            <p:nvPr/>
          </p:nvGrpSpPr>
          <p:grpSpPr>
            <a:xfrm>
              <a:off x="145363" y="2943080"/>
              <a:ext cx="1089072" cy="1330187"/>
              <a:chOff x="109753" y="2943080"/>
              <a:chExt cx="1089072" cy="1330187"/>
            </a:xfrm>
          </p:grpSpPr>
          <p:grpSp>
            <p:nvGrpSpPr>
              <p:cNvPr id="58" name="Group 57"/>
              <p:cNvGrpSpPr/>
              <p:nvPr/>
            </p:nvGrpSpPr>
            <p:grpSpPr>
              <a:xfrm>
                <a:off x="133486" y="2943080"/>
                <a:ext cx="1041604" cy="1075008"/>
                <a:chOff x="2551931" y="1757956"/>
                <a:chExt cx="1337856" cy="1380763"/>
              </a:xfrm>
            </p:grpSpPr>
            <p:grpSp>
              <p:nvGrpSpPr>
                <p:cNvPr id="61" name="Group 60"/>
                <p:cNvGrpSpPr/>
                <p:nvPr/>
              </p:nvGrpSpPr>
              <p:grpSpPr>
                <a:xfrm>
                  <a:off x="2725170" y="2969385"/>
                  <a:ext cx="818729" cy="169334"/>
                  <a:chOff x="418965" y="4564423"/>
                  <a:chExt cx="1795085" cy="220956"/>
                </a:xfrm>
              </p:grpSpPr>
              <p:pic>
                <p:nvPicPr>
                  <p:cNvPr id="63" name="Picture 62"/>
                  <p:cNvPicPr>
                    <a:picLocks noChangeAspect="1"/>
                  </p:cNvPicPr>
                  <p:nvPr/>
                </p:nvPicPr>
                <p:blipFill rotWithShape="1">
                  <a:blip r:embed="rId4">
                    <a:extLst>
                      <a:ext uri="{28A0092B-C50C-407E-A947-70E740481C1C}">
                        <a14:useLocalDpi xmlns:a14="http://schemas.microsoft.com/office/drawing/2010/main" val="0"/>
                      </a:ext>
                    </a:extLst>
                  </a:blip>
                  <a:srcRect t="-8526" b="-2"/>
                  <a:stretch/>
                </p:blipFill>
                <p:spPr>
                  <a:xfrm rot="21204177">
                    <a:off x="418965" y="4564423"/>
                    <a:ext cx="1608817" cy="214604"/>
                  </a:xfrm>
                  <a:prstGeom prst="rect">
                    <a:avLst/>
                  </a:prstGeom>
                  <a:noFill/>
                  <a:ln>
                    <a:noFill/>
                  </a:ln>
                </p:spPr>
              </p:pic>
              <p:pic>
                <p:nvPicPr>
                  <p:cNvPr id="64" name="Picture 63"/>
                  <p:cNvPicPr>
                    <a:picLocks noChangeAspect="1"/>
                  </p:cNvPicPr>
                  <p:nvPr/>
                </p:nvPicPr>
                <p:blipFill rotWithShape="1">
                  <a:blip r:embed="rId4">
                    <a:extLst>
                      <a:ext uri="{28A0092B-C50C-407E-A947-70E740481C1C}">
                        <a14:useLocalDpi xmlns:a14="http://schemas.microsoft.com/office/drawing/2010/main" val="0"/>
                      </a:ext>
                    </a:extLst>
                  </a:blip>
                  <a:srcRect t="-8526" b="-2"/>
                  <a:stretch/>
                </p:blipFill>
                <p:spPr>
                  <a:xfrm rot="421823">
                    <a:off x="605233" y="4570775"/>
                    <a:ext cx="1608817" cy="214604"/>
                  </a:xfrm>
                  <a:prstGeom prst="rect">
                    <a:avLst/>
                  </a:prstGeom>
                  <a:noFill/>
                  <a:ln>
                    <a:noFill/>
                  </a:ln>
                </p:spPr>
              </p:pic>
            </p:grpSp>
            <p:sp>
              <p:nvSpPr>
                <p:cNvPr id="62" name="Oval 61"/>
                <p:cNvSpPr/>
                <p:nvPr/>
              </p:nvSpPr>
              <p:spPr>
                <a:xfrm>
                  <a:off x="2551931" y="1757956"/>
                  <a:ext cx="1337856" cy="1337854"/>
                </a:xfrm>
                <a:prstGeom prst="ellipse">
                  <a:avLst/>
                </a:prstGeom>
                <a:gradFill flip="none" rotWithShape="1">
                  <a:gsLst>
                    <a:gs pos="0">
                      <a:schemeClr val="bg1">
                        <a:lumMod val="75000"/>
                      </a:schemeClr>
                    </a:gs>
                    <a:gs pos="100000">
                      <a:schemeClr val="bg1">
                        <a:lumMod val="95000"/>
                      </a:schemeClr>
                    </a:gs>
                  </a:gsLst>
                  <a:path path="circle">
                    <a:fillToRect t="100000" r="100000"/>
                  </a:path>
                  <a:tileRect l="-100000" b="-100000"/>
                </a:gradFill>
                <a:ln w="63500">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algn="ctr" defTabSz="608945"/>
                  <a:endParaRPr lang="en-US" sz="2000" b="1" dirty="0">
                    <a:solidFill>
                      <a:schemeClr val="tx1">
                        <a:lumMod val="75000"/>
                        <a:lumOff val="25000"/>
                      </a:schemeClr>
                    </a:solidFill>
                    <a:latin typeface="+mj-lt"/>
                    <a:cs typeface="Calibri"/>
                  </a:endParaRPr>
                </a:p>
              </p:txBody>
            </p:sp>
          </p:grpSp>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245" y="3022991"/>
                <a:ext cx="722064" cy="927036"/>
              </a:xfrm>
              <a:prstGeom prst="rect">
                <a:avLst/>
              </a:prstGeom>
            </p:spPr>
          </p:pic>
          <p:sp>
            <p:nvSpPr>
              <p:cNvPr id="60" name="TextBox 59"/>
              <p:cNvSpPr txBox="1"/>
              <p:nvPr/>
            </p:nvSpPr>
            <p:spPr>
              <a:xfrm>
                <a:off x="109753" y="3941179"/>
                <a:ext cx="1089072" cy="332088"/>
              </a:xfrm>
              <a:prstGeom prst="rect">
                <a:avLst/>
              </a:prstGeom>
              <a:noFill/>
            </p:spPr>
            <p:txBody>
              <a:bodyPr wrap="square" rtlCol="0" anchor="ctr">
                <a:noAutofit/>
              </a:bodyPr>
              <a:lstStyle/>
              <a:p>
                <a:pPr algn="ctr"/>
                <a:r>
                  <a:rPr lang="en-US" sz="1200" b="1" dirty="0" smtClean="0"/>
                  <a:t>Developer 2</a:t>
                </a:r>
                <a:endParaRPr lang="en-US" sz="1200" b="1" dirty="0"/>
              </a:p>
            </p:txBody>
          </p:sp>
        </p:grpSp>
        <p:grpSp>
          <p:nvGrpSpPr>
            <p:cNvPr id="22" name="Group 21"/>
            <p:cNvGrpSpPr/>
            <p:nvPr/>
          </p:nvGrpSpPr>
          <p:grpSpPr>
            <a:xfrm>
              <a:off x="169096" y="4704483"/>
              <a:ext cx="1041604" cy="1275326"/>
              <a:chOff x="133486" y="4704483"/>
              <a:chExt cx="1041604" cy="1275326"/>
            </a:xfrm>
          </p:grpSpPr>
          <p:grpSp>
            <p:nvGrpSpPr>
              <p:cNvPr id="51" name="Group 50"/>
              <p:cNvGrpSpPr/>
              <p:nvPr/>
            </p:nvGrpSpPr>
            <p:grpSpPr>
              <a:xfrm>
                <a:off x="133486" y="4704483"/>
                <a:ext cx="1041604" cy="1075008"/>
                <a:chOff x="2551931" y="1757956"/>
                <a:chExt cx="1337856" cy="1380763"/>
              </a:xfrm>
            </p:grpSpPr>
            <p:grpSp>
              <p:nvGrpSpPr>
                <p:cNvPr id="54" name="Group 53"/>
                <p:cNvGrpSpPr/>
                <p:nvPr/>
              </p:nvGrpSpPr>
              <p:grpSpPr>
                <a:xfrm>
                  <a:off x="2725170" y="2969385"/>
                  <a:ext cx="818729" cy="169334"/>
                  <a:chOff x="418965" y="4564423"/>
                  <a:chExt cx="1795085" cy="220956"/>
                </a:xfrm>
              </p:grpSpPr>
              <p:pic>
                <p:nvPicPr>
                  <p:cNvPr id="56" name="Picture 55"/>
                  <p:cNvPicPr>
                    <a:picLocks noChangeAspect="1"/>
                  </p:cNvPicPr>
                  <p:nvPr/>
                </p:nvPicPr>
                <p:blipFill rotWithShape="1">
                  <a:blip r:embed="rId4">
                    <a:extLst>
                      <a:ext uri="{28A0092B-C50C-407E-A947-70E740481C1C}">
                        <a14:useLocalDpi xmlns:a14="http://schemas.microsoft.com/office/drawing/2010/main" val="0"/>
                      </a:ext>
                    </a:extLst>
                  </a:blip>
                  <a:srcRect t="-8526" b="-2"/>
                  <a:stretch/>
                </p:blipFill>
                <p:spPr>
                  <a:xfrm rot="21204177">
                    <a:off x="418965" y="4564423"/>
                    <a:ext cx="1608817" cy="214604"/>
                  </a:xfrm>
                  <a:prstGeom prst="rect">
                    <a:avLst/>
                  </a:prstGeom>
                  <a:noFill/>
                  <a:ln>
                    <a:noFill/>
                  </a:ln>
                </p:spPr>
              </p:pic>
              <p:pic>
                <p:nvPicPr>
                  <p:cNvPr id="57" name="Picture 56"/>
                  <p:cNvPicPr>
                    <a:picLocks noChangeAspect="1"/>
                  </p:cNvPicPr>
                  <p:nvPr/>
                </p:nvPicPr>
                <p:blipFill rotWithShape="1">
                  <a:blip r:embed="rId4">
                    <a:extLst>
                      <a:ext uri="{28A0092B-C50C-407E-A947-70E740481C1C}">
                        <a14:useLocalDpi xmlns:a14="http://schemas.microsoft.com/office/drawing/2010/main" val="0"/>
                      </a:ext>
                    </a:extLst>
                  </a:blip>
                  <a:srcRect t="-8526" b="-2"/>
                  <a:stretch/>
                </p:blipFill>
                <p:spPr>
                  <a:xfrm rot="421823">
                    <a:off x="605233" y="4570775"/>
                    <a:ext cx="1608817" cy="214604"/>
                  </a:xfrm>
                  <a:prstGeom prst="rect">
                    <a:avLst/>
                  </a:prstGeom>
                  <a:noFill/>
                  <a:ln>
                    <a:noFill/>
                  </a:ln>
                </p:spPr>
              </p:pic>
            </p:grpSp>
            <p:sp>
              <p:nvSpPr>
                <p:cNvPr id="55" name="Oval 54"/>
                <p:cNvSpPr/>
                <p:nvPr/>
              </p:nvSpPr>
              <p:spPr>
                <a:xfrm>
                  <a:off x="2551931" y="1757956"/>
                  <a:ext cx="1337856" cy="1337854"/>
                </a:xfrm>
                <a:prstGeom prst="ellipse">
                  <a:avLst/>
                </a:prstGeom>
                <a:gradFill flip="none" rotWithShape="1">
                  <a:gsLst>
                    <a:gs pos="0">
                      <a:schemeClr val="bg1">
                        <a:lumMod val="75000"/>
                      </a:schemeClr>
                    </a:gs>
                    <a:gs pos="100000">
                      <a:schemeClr val="bg1">
                        <a:lumMod val="95000"/>
                      </a:schemeClr>
                    </a:gs>
                  </a:gsLst>
                  <a:path path="circle">
                    <a:fillToRect t="100000" r="100000"/>
                  </a:path>
                  <a:tileRect l="-100000" b="-100000"/>
                </a:gradFill>
                <a:ln w="63500">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algn="ctr" defTabSz="608945"/>
                  <a:endParaRPr lang="en-US" sz="2000" b="1" dirty="0">
                    <a:solidFill>
                      <a:schemeClr val="tx1">
                        <a:lumMod val="75000"/>
                        <a:lumOff val="25000"/>
                      </a:schemeClr>
                    </a:solidFill>
                    <a:latin typeface="+mj-lt"/>
                    <a:cs typeface="Calibri"/>
                  </a:endParaRPr>
                </a:p>
              </p:txBody>
            </p:sp>
          </p:gr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028" y="4782581"/>
                <a:ext cx="722064" cy="920048"/>
              </a:xfrm>
              <a:prstGeom prst="rect">
                <a:avLst/>
              </a:prstGeom>
            </p:spPr>
          </p:pic>
          <p:sp>
            <p:nvSpPr>
              <p:cNvPr id="53" name="TextBox 52"/>
              <p:cNvSpPr txBox="1"/>
              <p:nvPr/>
            </p:nvSpPr>
            <p:spPr>
              <a:xfrm>
                <a:off x="145361" y="5728339"/>
                <a:ext cx="1017856" cy="251470"/>
              </a:xfrm>
              <a:prstGeom prst="rect">
                <a:avLst/>
              </a:prstGeom>
              <a:noFill/>
            </p:spPr>
            <p:txBody>
              <a:bodyPr wrap="square" rtlCol="0" anchor="ctr">
                <a:noAutofit/>
              </a:bodyPr>
              <a:lstStyle/>
              <a:p>
                <a:pPr algn="ctr"/>
                <a:r>
                  <a:rPr lang="en-US" sz="1200" b="1" dirty="0" smtClean="0"/>
                  <a:t>Developer n</a:t>
                </a:r>
                <a:endParaRPr lang="en-US" sz="1200" b="1" dirty="0"/>
              </a:p>
            </p:txBody>
          </p:sp>
        </p:grpSp>
        <p:sp>
          <p:nvSpPr>
            <p:cNvPr id="23" name="TextBox 22"/>
            <p:cNvSpPr txBox="1"/>
            <p:nvPr/>
          </p:nvSpPr>
          <p:spPr>
            <a:xfrm>
              <a:off x="1053139" y="1917135"/>
              <a:ext cx="899583" cy="222250"/>
            </a:xfrm>
            <a:prstGeom prst="rect">
              <a:avLst/>
            </a:prstGeom>
            <a:noFill/>
          </p:spPr>
          <p:txBody>
            <a:bodyPr wrap="square" rtlCol="0" anchor="ctr">
              <a:noAutofit/>
            </a:bodyPr>
            <a:lstStyle/>
            <a:p>
              <a:pPr algn="ctr">
                <a:lnSpc>
                  <a:spcPct val="80000"/>
                </a:lnSpc>
              </a:pPr>
              <a:r>
                <a:rPr lang="en-US" sz="1100" dirty="0" smtClean="0"/>
                <a:t>Code</a:t>
              </a:r>
            </a:p>
            <a:p>
              <a:pPr algn="ctr">
                <a:lnSpc>
                  <a:spcPct val="80000"/>
                </a:lnSpc>
              </a:pPr>
              <a:r>
                <a:rPr lang="en-US" sz="1100" dirty="0" smtClean="0"/>
                <a:t>Commit</a:t>
              </a:r>
              <a:endParaRPr lang="en-US" sz="1100" dirty="0"/>
            </a:p>
          </p:txBody>
        </p:sp>
        <p:sp>
          <p:nvSpPr>
            <p:cNvPr id="24" name="TextBox 23"/>
            <p:cNvSpPr txBox="1"/>
            <p:nvPr/>
          </p:nvSpPr>
          <p:spPr>
            <a:xfrm>
              <a:off x="1053139" y="3334038"/>
              <a:ext cx="899583" cy="222250"/>
            </a:xfrm>
            <a:prstGeom prst="rect">
              <a:avLst/>
            </a:prstGeom>
            <a:noFill/>
          </p:spPr>
          <p:txBody>
            <a:bodyPr wrap="square" rtlCol="0" anchor="ctr">
              <a:noAutofit/>
            </a:bodyPr>
            <a:lstStyle/>
            <a:p>
              <a:pPr algn="ctr">
                <a:lnSpc>
                  <a:spcPct val="80000"/>
                </a:lnSpc>
              </a:pPr>
              <a:r>
                <a:rPr lang="en-US" sz="1100" dirty="0" smtClean="0"/>
                <a:t>Code</a:t>
              </a:r>
            </a:p>
            <a:p>
              <a:pPr algn="ctr">
                <a:lnSpc>
                  <a:spcPct val="80000"/>
                </a:lnSpc>
              </a:pPr>
              <a:r>
                <a:rPr lang="en-US" sz="1100" dirty="0" smtClean="0"/>
                <a:t>Commit</a:t>
              </a:r>
              <a:endParaRPr lang="en-US" sz="1100" dirty="0"/>
            </a:p>
          </p:txBody>
        </p:sp>
        <p:sp>
          <p:nvSpPr>
            <p:cNvPr id="25" name="TextBox 24"/>
            <p:cNvSpPr txBox="1"/>
            <p:nvPr/>
          </p:nvSpPr>
          <p:spPr>
            <a:xfrm>
              <a:off x="1053139" y="5008525"/>
              <a:ext cx="899583" cy="222250"/>
            </a:xfrm>
            <a:prstGeom prst="rect">
              <a:avLst/>
            </a:prstGeom>
            <a:noFill/>
          </p:spPr>
          <p:txBody>
            <a:bodyPr wrap="square" rtlCol="0" anchor="ctr">
              <a:noAutofit/>
            </a:bodyPr>
            <a:lstStyle/>
            <a:p>
              <a:pPr algn="ctr">
                <a:lnSpc>
                  <a:spcPct val="80000"/>
                </a:lnSpc>
              </a:pPr>
              <a:r>
                <a:rPr lang="en-US" sz="1100" dirty="0" smtClean="0"/>
                <a:t>Code</a:t>
              </a:r>
            </a:p>
            <a:p>
              <a:pPr algn="ctr">
                <a:lnSpc>
                  <a:spcPct val="80000"/>
                </a:lnSpc>
              </a:pPr>
              <a:r>
                <a:rPr lang="en-US" sz="1100" dirty="0" smtClean="0"/>
                <a:t>Commit</a:t>
              </a:r>
              <a:endParaRPr lang="en-US" sz="1100" dirty="0"/>
            </a:p>
          </p:txBody>
        </p:sp>
        <p:grpSp>
          <p:nvGrpSpPr>
            <p:cNvPr id="26" name="Group 25"/>
            <p:cNvGrpSpPr/>
            <p:nvPr/>
          </p:nvGrpSpPr>
          <p:grpSpPr>
            <a:xfrm>
              <a:off x="1520452" y="4978626"/>
              <a:ext cx="899583" cy="1001183"/>
              <a:chOff x="1520452" y="4863017"/>
              <a:chExt cx="899583" cy="1001183"/>
            </a:xfrm>
          </p:grpSpPr>
          <p:pic>
            <p:nvPicPr>
              <p:cNvPr id="49" name="Picture 4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23880" y="4863017"/>
                <a:ext cx="507594" cy="752176"/>
              </a:xfrm>
              <a:prstGeom prst="rect">
                <a:avLst/>
              </a:prstGeom>
            </p:spPr>
          </p:pic>
          <p:sp>
            <p:nvSpPr>
              <p:cNvPr id="50" name="TextBox 49"/>
              <p:cNvSpPr txBox="1"/>
              <p:nvPr/>
            </p:nvSpPr>
            <p:spPr>
              <a:xfrm>
                <a:off x="1520452" y="5641950"/>
                <a:ext cx="899583" cy="222250"/>
              </a:xfrm>
              <a:prstGeom prst="rect">
                <a:avLst/>
              </a:prstGeom>
              <a:noFill/>
            </p:spPr>
            <p:txBody>
              <a:bodyPr wrap="square" rtlCol="0" anchor="ctr">
                <a:noAutofit/>
              </a:bodyPr>
              <a:lstStyle/>
              <a:p>
                <a:pPr algn="ctr">
                  <a:lnSpc>
                    <a:spcPct val="80000"/>
                  </a:lnSpc>
                </a:pPr>
                <a:r>
                  <a:rPr lang="en-US" sz="1100" dirty="0" smtClean="0"/>
                  <a:t>Source Control</a:t>
                </a:r>
              </a:p>
            </p:txBody>
          </p:sp>
        </p:grpSp>
        <p:grpSp>
          <p:nvGrpSpPr>
            <p:cNvPr id="27" name="Group 26"/>
            <p:cNvGrpSpPr/>
            <p:nvPr/>
          </p:nvGrpSpPr>
          <p:grpSpPr>
            <a:xfrm>
              <a:off x="1520452" y="3267849"/>
              <a:ext cx="899583" cy="1005418"/>
              <a:chOff x="1520452" y="3034217"/>
              <a:chExt cx="899583" cy="1005418"/>
            </a:xfrm>
          </p:grpSpPr>
          <p:pic>
            <p:nvPicPr>
              <p:cNvPr id="47" name="Picture 4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23880" y="3034217"/>
                <a:ext cx="507594" cy="752176"/>
              </a:xfrm>
              <a:prstGeom prst="rect">
                <a:avLst/>
              </a:prstGeom>
            </p:spPr>
          </p:pic>
          <p:sp>
            <p:nvSpPr>
              <p:cNvPr id="48" name="TextBox 47"/>
              <p:cNvSpPr txBox="1"/>
              <p:nvPr/>
            </p:nvSpPr>
            <p:spPr>
              <a:xfrm>
                <a:off x="1520452" y="3817385"/>
                <a:ext cx="899583" cy="222250"/>
              </a:xfrm>
              <a:prstGeom prst="rect">
                <a:avLst/>
              </a:prstGeom>
              <a:noFill/>
            </p:spPr>
            <p:txBody>
              <a:bodyPr wrap="square" rtlCol="0" anchor="ctr">
                <a:noAutofit/>
              </a:bodyPr>
              <a:lstStyle/>
              <a:p>
                <a:pPr algn="ctr">
                  <a:lnSpc>
                    <a:spcPct val="80000"/>
                  </a:lnSpc>
                </a:pPr>
                <a:r>
                  <a:rPr lang="en-US" sz="1100" dirty="0" smtClean="0"/>
                  <a:t>Source Control</a:t>
                </a:r>
              </a:p>
            </p:txBody>
          </p:sp>
        </p:grpSp>
        <p:grpSp>
          <p:nvGrpSpPr>
            <p:cNvPr id="28" name="Group 27"/>
            <p:cNvGrpSpPr/>
            <p:nvPr/>
          </p:nvGrpSpPr>
          <p:grpSpPr>
            <a:xfrm>
              <a:off x="1520452" y="1845321"/>
              <a:ext cx="899583" cy="1027264"/>
              <a:chOff x="1520452" y="1760132"/>
              <a:chExt cx="899583" cy="1027264"/>
            </a:xfrm>
          </p:grpSpPr>
          <p:pic>
            <p:nvPicPr>
              <p:cNvPr id="45" name="Picture 4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23880" y="1760132"/>
                <a:ext cx="507594" cy="752176"/>
              </a:xfrm>
              <a:prstGeom prst="rect">
                <a:avLst/>
              </a:prstGeom>
            </p:spPr>
          </p:pic>
          <p:sp>
            <p:nvSpPr>
              <p:cNvPr id="46" name="TextBox 45"/>
              <p:cNvSpPr txBox="1"/>
              <p:nvPr/>
            </p:nvSpPr>
            <p:spPr>
              <a:xfrm>
                <a:off x="1520452" y="2565146"/>
                <a:ext cx="899583" cy="222250"/>
              </a:xfrm>
              <a:prstGeom prst="rect">
                <a:avLst/>
              </a:prstGeom>
              <a:noFill/>
            </p:spPr>
            <p:txBody>
              <a:bodyPr wrap="square" rtlCol="0" anchor="ctr">
                <a:noAutofit/>
              </a:bodyPr>
              <a:lstStyle/>
              <a:p>
                <a:pPr algn="ctr">
                  <a:lnSpc>
                    <a:spcPct val="80000"/>
                  </a:lnSpc>
                </a:pPr>
                <a:r>
                  <a:rPr lang="en-US" sz="1100" dirty="0" smtClean="0"/>
                  <a:t>Source Control</a:t>
                </a:r>
              </a:p>
            </p:txBody>
          </p:sp>
        </p:grpSp>
        <p:grpSp>
          <p:nvGrpSpPr>
            <p:cNvPr id="29" name="Group 28"/>
            <p:cNvGrpSpPr/>
            <p:nvPr/>
          </p:nvGrpSpPr>
          <p:grpSpPr>
            <a:xfrm>
              <a:off x="2514600" y="2642954"/>
              <a:ext cx="899583" cy="863846"/>
              <a:chOff x="2514600" y="2500512"/>
              <a:chExt cx="899583" cy="863846"/>
            </a:xfrm>
          </p:grpSpPr>
          <p:pic>
            <p:nvPicPr>
              <p:cNvPr id="43" name="Picture 42"/>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708328" y="2500512"/>
                <a:ext cx="512127" cy="637241"/>
              </a:xfrm>
              <a:prstGeom prst="rect">
                <a:avLst/>
              </a:prstGeom>
            </p:spPr>
          </p:pic>
          <p:sp>
            <p:nvSpPr>
              <p:cNvPr id="44" name="TextBox 43"/>
              <p:cNvSpPr txBox="1"/>
              <p:nvPr/>
            </p:nvSpPr>
            <p:spPr>
              <a:xfrm>
                <a:off x="2514600" y="3142108"/>
                <a:ext cx="899583" cy="222250"/>
              </a:xfrm>
              <a:prstGeom prst="rect">
                <a:avLst/>
              </a:prstGeom>
              <a:noFill/>
            </p:spPr>
            <p:txBody>
              <a:bodyPr wrap="square" rtlCol="0" anchor="ctr">
                <a:noAutofit/>
              </a:bodyPr>
              <a:lstStyle/>
              <a:p>
                <a:pPr algn="ctr">
                  <a:lnSpc>
                    <a:spcPct val="80000"/>
                  </a:lnSpc>
                </a:pPr>
                <a:r>
                  <a:rPr lang="en-US" sz="1100" dirty="0" smtClean="0"/>
                  <a:t>Deployable Asset</a:t>
                </a:r>
                <a:endParaRPr lang="en-US" sz="1100" dirty="0"/>
              </a:p>
            </p:txBody>
          </p:sp>
        </p:grpSp>
        <p:grpSp>
          <p:nvGrpSpPr>
            <p:cNvPr id="30" name="Group 29"/>
            <p:cNvGrpSpPr/>
            <p:nvPr/>
          </p:nvGrpSpPr>
          <p:grpSpPr>
            <a:xfrm>
              <a:off x="2514600" y="5124630"/>
              <a:ext cx="899583" cy="894934"/>
              <a:chOff x="2514600" y="5001238"/>
              <a:chExt cx="899583" cy="894934"/>
            </a:xfrm>
          </p:grpSpPr>
          <p:pic>
            <p:nvPicPr>
              <p:cNvPr id="41" name="Picture 40"/>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716390" y="5001238"/>
                <a:ext cx="512127" cy="637241"/>
              </a:xfrm>
              <a:prstGeom prst="rect">
                <a:avLst/>
              </a:prstGeom>
            </p:spPr>
          </p:pic>
          <p:sp>
            <p:nvSpPr>
              <p:cNvPr id="42" name="TextBox 41"/>
              <p:cNvSpPr txBox="1"/>
              <p:nvPr/>
            </p:nvSpPr>
            <p:spPr>
              <a:xfrm>
                <a:off x="2514600" y="5673922"/>
                <a:ext cx="899583" cy="222250"/>
              </a:xfrm>
              <a:prstGeom prst="rect">
                <a:avLst/>
              </a:prstGeom>
              <a:noFill/>
            </p:spPr>
            <p:txBody>
              <a:bodyPr wrap="square" rtlCol="0" anchor="ctr">
                <a:noAutofit/>
              </a:bodyPr>
              <a:lstStyle/>
              <a:p>
                <a:pPr algn="ctr">
                  <a:lnSpc>
                    <a:spcPct val="80000"/>
                  </a:lnSpc>
                </a:pPr>
                <a:r>
                  <a:rPr lang="en-US" sz="1100" dirty="0" smtClean="0"/>
                  <a:t>Deployable Asset</a:t>
                </a:r>
                <a:endParaRPr lang="en-US" sz="1100" dirty="0"/>
              </a:p>
            </p:txBody>
          </p:sp>
        </p:grpSp>
        <p:sp>
          <p:nvSpPr>
            <p:cNvPr id="31" name="TextBox 30"/>
            <p:cNvSpPr txBox="1"/>
            <p:nvPr/>
          </p:nvSpPr>
          <p:spPr>
            <a:xfrm>
              <a:off x="2133600" y="2328843"/>
              <a:ext cx="899583" cy="222250"/>
            </a:xfrm>
            <a:prstGeom prst="rect">
              <a:avLst/>
            </a:prstGeom>
            <a:noFill/>
          </p:spPr>
          <p:txBody>
            <a:bodyPr wrap="square" rtlCol="0" anchor="ctr">
              <a:noAutofit/>
            </a:bodyPr>
            <a:lstStyle/>
            <a:p>
              <a:pPr algn="ctr">
                <a:lnSpc>
                  <a:spcPct val="80000"/>
                </a:lnSpc>
              </a:pPr>
              <a:r>
                <a:rPr lang="en-US" sz="1100" dirty="0" smtClean="0"/>
                <a:t>Build</a:t>
              </a:r>
              <a:endParaRPr lang="en-US" sz="1100" dirty="0"/>
            </a:p>
          </p:txBody>
        </p:sp>
        <p:sp>
          <p:nvSpPr>
            <p:cNvPr id="32" name="TextBox 31"/>
            <p:cNvSpPr txBox="1"/>
            <p:nvPr/>
          </p:nvSpPr>
          <p:spPr>
            <a:xfrm>
              <a:off x="4480385" y="3422625"/>
              <a:ext cx="899583" cy="222250"/>
            </a:xfrm>
            <a:prstGeom prst="rect">
              <a:avLst/>
            </a:prstGeom>
            <a:noFill/>
          </p:spPr>
          <p:txBody>
            <a:bodyPr wrap="square" rtlCol="0" anchor="ctr">
              <a:noAutofit/>
            </a:bodyPr>
            <a:lstStyle/>
            <a:p>
              <a:pPr algn="ctr">
                <a:lnSpc>
                  <a:spcPct val="80000"/>
                </a:lnSpc>
              </a:pPr>
              <a:r>
                <a:rPr lang="en-US" sz="1100" dirty="0" smtClean="0"/>
                <a:t>deploy</a:t>
              </a:r>
              <a:endParaRPr lang="en-US" sz="1100" dirty="0"/>
            </a:p>
          </p:txBody>
        </p:sp>
        <p:sp>
          <p:nvSpPr>
            <p:cNvPr id="33" name="TextBox 32"/>
            <p:cNvSpPr txBox="1"/>
            <p:nvPr/>
          </p:nvSpPr>
          <p:spPr>
            <a:xfrm>
              <a:off x="3827992" y="4351842"/>
              <a:ext cx="1130300" cy="222250"/>
            </a:xfrm>
            <a:prstGeom prst="rect">
              <a:avLst/>
            </a:prstGeom>
            <a:noFill/>
          </p:spPr>
          <p:txBody>
            <a:bodyPr wrap="square" rtlCol="0" anchor="ctr">
              <a:noAutofit/>
            </a:bodyPr>
            <a:lstStyle/>
            <a:p>
              <a:pPr algn="ctr">
                <a:lnSpc>
                  <a:spcPct val="80000"/>
                </a:lnSpc>
              </a:pPr>
              <a:r>
                <a:rPr lang="en-US" sz="1100" dirty="0" smtClean="0"/>
                <a:t>Integration Lab</a:t>
              </a:r>
            </a:p>
          </p:txBody>
        </p:sp>
        <p:sp>
          <p:nvSpPr>
            <p:cNvPr id="34" name="TextBox 33"/>
            <p:cNvSpPr txBox="1"/>
            <p:nvPr/>
          </p:nvSpPr>
          <p:spPr>
            <a:xfrm>
              <a:off x="4888963" y="3953536"/>
              <a:ext cx="1130300" cy="222250"/>
            </a:xfrm>
            <a:prstGeom prst="rect">
              <a:avLst/>
            </a:prstGeom>
            <a:noFill/>
          </p:spPr>
          <p:txBody>
            <a:bodyPr wrap="square" rtlCol="0" anchor="ctr">
              <a:noAutofit/>
            </a:bodyPr>
            <a:lstStyle/>
            <a:p>
              <a:pPr algn="ctr">
                <a:lnSpc>
                  <a:spcPct val="80000"/>
                </a:lnSpc>
              </a:pPr>
              <a:r>
                <a:rPr lang="en-US" sz="1100" dirty="0" smtClean="0"/>
                <a:t>UAT/Staging</a:t>
              </a:r>
            </a:p>
            <a:p>
              <a:pPr algn="ctr">
                <a:lnSpc>
                  <a:spcPct val="80000"/>
                </a:lnSpc>
              </a:pPr>
              <a:r>
                <a:rPr lang="en-US" sz="1100" dirty="0" smtClean="0"/>
                <a:t>Environment</a:t>
              </a:r>
            </a:p>
          </p:txBody>
        </p:sp>
        <p:sp>
          <p:nvSpPr>
            <p:cNvPr id="35" name="TextBox 34"/>
            <p:cNvSpPr txBox="1"/>
            <p:nvPr/>
          </p:nvSpPr>
          <p:spPr>
            <a:xfrm>
              <a:off x="5560696" y="3422625"/>
              <a:ext cx="899583" cy="222250"/>
            </a:xfrm>
            <a:prstGeom prst="rect">
              <a:avLst/>
            </a:prstGeom>
            <a:noFill/>
          </p:spPr>
          <p:txBody>
            <a:bodyPr wrap="square" rtlCol="0" anchor="ctr">
              <a:noAutofit/>
            </a:bodyPr>
            <a:lstStyle/>
            <a:p>
              <a:pPr algn="ctr">
                <a:lnSpc>
                  <a:spcPct val="80000"/>
                </a:lnSpc>
              </a:pPr>
              <a:r>
                <a:rPr lang="en-US" sz="1100" dirty="0" smtClean="0"/>
                <a:t>deploy</a:t>
              </a:r>
              <a:endParaRPr lang="en-US" sz="1100" dirty="0"/>
            </a:p>
          </p:txBody>
        </p:sp>
        <p:sp>
          <p:nvSpPr>
            <p:cNvPr id="36" name="TextBox 35"/>
            <p:cNvSpPr txBox="1"/>
            <p:nvPr/>
          </p:nvSpPr>
          <p:spPr>
            <a:xfrm>
              <a:off x="6457721" y="3422625"/>
              <a:ext cx="899583" cy="222250"/>
            </a:xfrm>
            <a:prstGeom prst="rect">
              <a:avLst/>
            </a:prstGeom>
            <a:noFill/>
          </p:spPr>
          <p:txBody>
            <a:bodyPr wrap="square" rtlCol="0" anchor="ctr">
              <a:noAutofit/>
            </a:bodyPr>
            <a:lstStyle/>
            <a:p>
              <a:pPr algn="ctr">
                <a:lnSpc>
                  <a:spcPct val="80000"/>
                </a:lnSpc>
              </a:pPr>
              <a:r>
                <a:rPr lang="en-US" sz="1100" dirty="0" smtClean="0"/>
                <a:t>deploy</a:t>
              </a:r>
              <a:endParaRPr lang="en-US" sz="1100" dirty="0"/>
            </a:p>
          </p:txBody>
        </p:sp>
        <p:sp>
          <p:nvSpPr>
            <p:cNvPr id="37" name="TextBox 36"/>
            <p:cNvSpPr txBox="1"/>
            <p:nvPr/>
          </p:nvSpPr>
          <p:spPr>
            <a:xfrm>
              <a:off x="5868460" y="4692021"/>
              <a:ext cx="1333500" cy="222250"/>
            </a:xfrm>
            <a:prstGeom prst="rect">
              <a:avLst/>
            </a:prstGeom>
            <a:noFill/>
          </p:spPr>
          <p:txBody>
            <a:bodyPr wrap="square" rtlCol="0" anchor="ctr">
              <a:noAutofit/>
            </a:bodyPr>
            <a:lstStyle/>
            <a:p>
              <a:pPr algn="ctr">
                <a:lnSpc>
                  <a:spcPct val="80000"/>
                </a:lnSpc>
              </a:pPr>
              <a:r>
                <a:rPr lang="en-US" sz="1100" dirty="0" smtClean="0"/>
                <a:t>Performance Lab</a:t>
              </a:r>
            </a:p>
          </p:txBody>
        </p:sp>
        <p:sp>
          <p:nvSpPr>
            <p:cNvPr id="38" name="TextBox 37"/>
            <p:cNvSpPr txBox="1"/>
            <p:nvPr/>
          </p:nvSpPr>
          <p:spPr>
            <a:xfrm>
              <a:off x="7210425" y="4237541"/>
              <a:ext cx="933450" cy="222250"/>
            </a:xfrm>
            <a:prstGeom prst="rect">
              <a:avLst/>
            </a:prstGeom>
            <a:noFill/>
          </p:spPr>
          <p:txBody>
            <a:bodyPr wrap="square" rtlCol="0" anchor="ctr">
              <a:noAutofit/>
            </a:bodyPr>
            <a:lstStyle/>
            <a:p>
              <a:pPr algn="ctr">
                <a:lnSpc>
                  <a:spcPct val="80000"/>
                </a:lnSpc>
              </a:pPr>
              <a:r>
                <a:rPr lang="en-US" sz="1100" dirty="0" smtClean="0"/>
                <a:t>Production</a:t>
              </a:r>
            </a:p>
          </p:txBody>
        </p:sp>
        <p:sp>
          <p:nvSpPr>
            <p:cNvPr id="39" name="TextBox 38"/>
            <p:cNvSpPr txBox="1"/>
            <p:nvPr/>
          </p:nvSpPr>
          <p:spPr>
            <a:xfrm>
              <a:off x="8200880" y="3882398"/>
              <a:ext cx="933450" cy="222250"/>
            </a:xfrm>
            <a:prstGeom prst="rect">
              <a:avLst/>
            </a:prstGeom>
            <a:noFill/>
          </p:spPr>
          <p:txBody>
            <a:bodyPr wrap="square" rtlCol="0" anchor="ctr">
              <a:noAutofit/>
            </a:bodyPr>
            <a:lstStyle/>
            <a:p>
              <a:pPr algn="ctr">
                <a:lnSpc>
                  <a:spcPct val="80000"/>
                </a:lnSpc>
              </a:pPr>
              <a:r>
                <a:rPr lang="en-US" sz="1100" dirty="0" smtClean="0"/>
                <a:t>Operations</a:t>
              </a:r>
            </a:p>
          </p:txBody>
        </p:sp>
        <p:cxnSp>
          <p:nvCxnSpPr>
            <p:cNvPr id="40" name="Straight Arrow Connector 39"/>
            <p:cNvCxnSpPr/>
            <p:nvPr/>
          </p:nvCxnSpPr>
          <p:spPr>
            <a:xfrm>
              <a:off x="5791200" y="3715368"/>
              <a:ext cx="379504" cy="282643"/>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68953" y="762000"/>
            <a:ext cx="3665773" cy="5334000"/>
            <a:chOff x="83087" y="1225435"/>
            <a:chExt cx="3665773" cy="5334001"/>
          </a:xfrm>
        </p:grpSpPr>
        <p:sp>
          <p:nvSpPr>
            <p:cNvPr id="116" name="Rectangle 115"/>
            <p:cNvSpPr/>
            <p:nvPr/>
          </p:nvSpPr>
          <p:spPr>
            <a:xfrm>
              <a:off x="83087" y="1989415"/>
              <a:ext cx="3430298" cy="4570021"/>
            </a:xfrm>
            <a:prstGeom prst="rect">
              <a:avLst/>
            </a:prstGeom>
            <a:noFill/>
            <a:ln w="19050"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vert="horz" lIns="182880" tIns="182880" rIns="182880" bIns="182880" rtlCol="0" anchor="ctr"/>
            <a:lstStyle/>
            <a:p>
              <a:pPr algn="ctr">
                <a:lnSpc>
                  <a:spcPts val="1720"/>
                </a:lnSpc>
                <a:buClr>
                  <a:srgbClr val="FFFFFF"/>
                </a:buClr>
              </a:pPr>
              <a:endParaRPr lang="en-US" sz="1600" dirty="0" smtClean="0">
                <a:solidFill>
                  <a:srgbClr val="FFFFFF"/>
                </a:solidFill>
                <a:cs typeface="Arial Unicode MS" pitchFamily="34" charset="-128"/>
              </a:endParaRPr>
            </a:p>
          </p:txBody>
        </p:sp>
        <p:sp>
          <p:nvSpPr>
            <p:cNvPr id="117" name="TextBox 116"/>
            <p:cNvSpPr txBox="1"/>
            <p:nvPr/>
          </p:nvSpPr>
          <p:spPr>
            <a:xfrm>
              <a:off x="94960" y="1225435"/>
              <a:ext cx="3653900" cy="590931"/>
            </a:xfrm>
            <a:prstGeom prst="rect">
              <a:avLst/>
            </a:prstGeom>
            <a:noFill/>
          </p:spPr>
          <p:txBody>
            <a:bodyPr wrap="square" rtlCol="0">
              <a:spAutoFit/>
            </a:bodyPr>
            <a:lstStyle/>
            <a:p>
              <a:pPr>
                <a:lnSpc>
                  <a:spcPct val="90000"/>
                </a:lnSpc>
              </a:pPr>
              <a:r>
                <a:rPr lang="en-US" b="1" dirty="0" smtClean="0">
                  <a:solidFill>
                    <a:srgbClr val="0064AF"/>
                  </a:solidFill>
                </a:rPr>
                <a:t>DELAYED INTEGRATION TESTING </a:t>
              </a:r>
              <a:r>
                <a:rPr lang="en-US" dirty="0" smtClean="0"/>
                <a:t>(too many bugs escape downstream)</a:t>
              </a:r>
              <a:endParaRPr lang="en-US" dirty="0"/>
            </a:p>
          </p:txBody>
        </p:sp>
      </p:grpSp>
      <p:grpSp>
        <p:nvGrpSpPr>
          <p:cNvPr id="118" name="Group 117"/>
          <p:cNvGrpSpPr/>
          <p:nvPr/>
        </p:nvGrpSpPr>
        <p:grpSpPr>
          <a:xfrm>
            <a:off x="3972067" y="862722"/>
            <a:ext cx="4814176" cy="1789593"/>
            <a:chOff x="3886201" y="1225435"/>
            <a:chExt cx="4814176" cy="1789594"/>
          </a:xfrm>
        </p:grpSpPr>
        <p:sp>
          <p:nvSpPr>
            <p:cNvPr id="119" name="Left Brace 118"/>
            <p:cNvSpPr/>
            <p:nvPr/>
          </p:nvSpPr>
          <p:spPr>
            <a:xfrm rot="5400000">
              <a:off x="5905178" y="670808"/>
              <a:ext cx="486557" cy="4201885"/>
            </a:xfrm>
            <a:prstGeom prst="leftBrace">
              <a:avLst>
                <a:gd name="adj1" fmla="val 69321"/>
                <a:gd name="adj2" fmla="val 50000"/>
              </a:avLst>
            </a:prstGeom>
            <a:noFill/>
            <a:ln w="19050"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vert="horz" lIns="182880" tIns="182880" rIns="182880" bIns="182880" rtlCol="0" anchor="ctr"/>
            <a:lstStyle/>
            <a:p>
              <a:pPr algn="ctr">
                <a:lnSpc>
                  <a:spcPts val="1720"/>
                </a:lnSpc>
                <a:buClr>
                  <a:srgbClr val="FFFFFF"/>
                </a:buClr>
              </a:pPr>
              <a:endParaRPr lang="en-US" sz="1600" dirty="0" smtClean="0">
                <a:solidFill>
                  <a:srgbClr val="FFFFFF"/>
                </a:solidFill>
                <a:cs typeface="Arial Unicode MS" pitchFamily="34" charset="-128"/>
              </a:endParaRPr>
            </a:p>
          </p:txBody>
        </p:sp>
        <p:sp>
          <p:nvSpPr>
            <p:cNvPr id="120" name="TextBox 119"/>
            <p:cNvSpPr txBox="1"/>
            <p:nvPr/>
          </p:nvSpPr>
          <p:spPr>
            <a:xfrm>
              <a:off x="3886201" y="1225435"/>
              <a:ext cx="4814176" cy="840230"/>
            </a:xfrm>
            <a:prstGeom prst="rect">
              <a:avLst/>
            </a:prstGeom>
            <a:noFill/>
          </p:spPr>
          <p:txBody>
            <a:bodyPr wrap="square" rtlCol="0">
              <a:spAutoFit/>
            </a:bodyPr>
            <a:lstStyle/>
            <a:p>
              <a:pPr>
                <a:lnSpc>
                  <a:spcPct val="90000"/>
                </a:lnSpc>
              </a:pPr>
              <a:r>
                <a:rPr lang="en-US" b="1" dirty="0" smtClean="0">
                  <a:solidFill>
                    <a:srgbClr val="0064AF"/>
                  </a:solidFill>
                </a:rPr>
                <a:t>LACK </a:t>
              </a:r>
              <a:r>
                <a:rPr lang="en-US" b="1" dirty="0">
                  <a:solidFill>
                    <a:srgbClr val="0064AF"/>
                  </a:solidFill>
                </a:rPr>
                <a:t>OF </a:t>
              </a:r>
              <a:r>
                <a:rPr lang="en-US" b="1" dirty="0" smtClean="0">
                  <a:solidFill>
                    <a:srgbClr val="0064AF"/>
                  </a:solidFill>
                </a:rPr>
                <a:t>AUTOMATED TESTING </a:t>
              </a:r>
              <a:r>
                <a:rPr lang="en-US" dirty="0"/>
                <a:t>(small changes could have major unintended consequences) </a:t>
              </a:r>
            </a:p>
            <a:p>
              <a:pPr>
                <a:lnSpc>
                  <a:spcPct val="90000"/>
                </a:lnSpc>
              </a:pPr>
              <a:endParaRPr lang="en-US" dirty="0"/>
            </a:p>
          </p:txBody>
        </p:sp>
      </p:grpSp>
      <p:sp>
        <p:nvSpPr>
          <p:cNvPr id="121" name="TextBox 120"/>
          <p:cNvSpPr txBox="1"/>
          <p:nvPr/>
        </p:nvSpPr>
        <p:spPr>
          <a:xfrm>
            <a:off x="3972065" y="1542288"/>
            <a:ext cx="4897263" cy="590931"/>
          </a:xfrm>
          <a:prstGeom prst="rect">
            <a:avLst/>
          </a:prstGeom>
          <a:noFill/>
        </p:spPr>
        <p:txBody>
          <a:bodyPr wrap="square" rtlCol="0">
            <a:spAutoFit/>
          </a:bodyPr>
          <a:lstStyle/>
          <a:p>
            <a:pPr>
              <a:lnSpc>
                <a:spcPct val="90000"/>
              </a:lnSpc>
            </a:pPr>
            <a:r>
              <a:rPr lang="en-US" b="1" dirty="0" smtClean="0">
                <a:solidFill>
                  <a:srgbClr val="0064AF"/>
                </a:solidFill>
              </a:rPr>
              <a:t>LACK OF VISIBILITY INTO PROD. APPS </a:t>
            </a:r>
            <a:br>
              <a:rPr lang="en-US" b="1" dirty="0" smtClean="0">
                <a:solidFill>
                  <a:srgbClr val="0064AF"/>
                </a:solidFill>
              </a:rPr>
            </a:br>
            <a:r>
              <a:rPr lang="en-US" dirty="0" smtClean="0"/>
              <a:t>(</a:t>
            </a:r>
            <a:r>
              <a:rPr lang="en-US" dirty="0"/>
              <a:t>no </a:t>
            </a:r>
            <a:r>
              <a:rPr lang="en-US" dirty="0" smtClean="0"/>
              <a:t>visibility into the </a:t>
            </a:r>
            <a:r>
              <a:rPr lang="en-US" dirty="0"/>
              <a:t>customer experience) </a:t>
            </a:r>
          </a:p>
        </p:txBody>
      </p:sp>
      <p:grpSp>
        <p:nvGrpSpPr>
          <p:cNvPr id="122" name="Group 121"/>
          <p:cNvGrpSpPr/>
          <p:nvPr/>
        </p:nvGrpSpPr>
        <p:grpSpPr>
          <a:xfrm>
            <a:off x="3630461" y="4695208"/>
            <a:ext cx="5381307" cy="1292453"/>
            <a:chOff x="3544591" y="5057919"/>
            <a:chExt cx="5381307" cy="1292451"/>
          </a:xfrm>
        </p:grpSpPr>
        <p:grpSp>
          <p:nvGrpSpPr>
            <p:cNvPr id="123" name="Group 122"/>
            <p:cNvGrpSpPr/>
            <p:nvPr/>
          </p:nvGrpSpPr>
          <p:grpSpPr>
            <a:xfrm>
              <a:off x="3544591" y="5510141"/>
              <a:ext cx="5381307" cy="840229"/>
              <a:chOff x="3544591" y="5427050"/>
              <a:chExt cx="5381307" cy="840229"/>
            </a:xfrm>
          </p:grpSpPr>
          <p:sp>
            <p:nvSpPr>
              <p:cNvPr id="125" name="TextBox 124"/>
              <p:cNvSpPr txBox="1"/>
              <p:nvPr/>
            </p:nvSpPr>
            <p:spPr>
              <a:xfrm>
                <a:off x="3886200" y="5427050"/>
                <a:ext cx="5039698" cy="840229"/>
              </a:xfrm>
              <a:prstGeom prst="rect">
                <a:avLst/>
              </a:prstGeom>
              <a:noFill/>
            </p:spPr>
            <p:txBody>
              <a:bodyPr wrap="square" rtlCol="0">
                <a:spAutoFit/>
              </a:bodyPr>
              <a:lstStyle/>
              <a:p>
                <a:pPr>
                  <a:lnSpc>
                    <a:spcPct val="90000"/>
                  </a:lnSpc>
                </a:pPr>
                <a:r>
                  <a:rPr lang="en-US" b="1" dirty="0" smtClean="0">
                    <a:solidFill>
                      <a:srgbClr val="0064AF"/>
                    </a:solidFill>
                  </a:rPr>
                  <a:t>LACK OF RELEASE AND ENVIRONMENT AUTOMATION </a:t>
                </a:r>
                <a:r>
                  <a:rPr lang="en-US" dirty="0" smtClean="0"/>
                  <a:t>(manual processes lead to poor release quality)</a:t>
                </a:r>
                <a:endParaRPr lang="en-US" dirty="0"/>
              </a:p>
            </p:txBody>
          </p:sp>
          <p:cxnSp>
            <p:nvCxnSpPr>
              <p:cNvPr id="126" name="Straight Arrow Connector 125"/>
              <p:cNvCxnSpPr/>
              <p:nvPr/>
            </p:nvCxnSpPr>
            <p:spPr>
              <a:xfrm flipH="1">
                <a:off x="3544591" y="5861458"/>
                <a:ext cx="408531" cy="0"/>
              </a:xfrm>
              <a:prstGeom prst="straightConnector1">
                <a:avLst/>
              </a:prstGeom>
              <a:noFill/>
              <a:ln w="19050" cmpd="sng">
                <a:solidFill>
                  <a:schemeClr val="bg1">
                    <a:lumMod val="65000"/>
                  </a:schemeClr>
                </a:solidFill>
                <a:prstDash val="sysDash"/>
                <a:tailEnd type="triangle"/>
              </a:ln>
              <a:effectLst/>
            </p:spPr>
            <p:style>
              <a:lnRef idx="1">
                <a:schemeClr val="accent1"/>
              </a:lnRef>
              <a:fillRef idx="3">
                <a:schemeClr val="accent1"/>
              </a:fillRef>
              <a:effectRef idx="2">
                <a:schemeClr val="accent1"/>
              </a:effectRef>
              <a:fontRef idx="minor">
                <a:schemeClr val="lt1"/>
              </a:fontRef>
            </p:style>
          </p:cxnSp>
        </p:grpSp>
        <p:sp>
          <p:nvSpPr>
            <p:cNvPr id="124" name="Left Brace 123"/>
            <p:cNvSpPr/>
            <p:nvPr/>
          </p:nvSpPr>
          <p:spPr>
            <a:xfrm rot="16200000" flipV="1">
              <a:off x="5905178" y="3200255"/>
              <a:ext cx="486557" cy="4201885"/>
            </a:xfrm>
            <a:prstGeom prst="leftBrace">
              <a:avLst>
                <a:gd name="adj1" fmla="val 69321"/>
                <a:gd name="adj2" fmla="val 50000"/>
              </a:avLst>
            </a:prstGeom>
            <a:noFill/>
            <a:ln w="19050"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vert="horz" lIns="182880" tIns="182880" rIns="182880" bIns="182880" rtlCol="0" anchor="ctr"/>
            <a:lstStyle/>
            <a:p>
              <a:pPr algn="ctr">
                <a:lnSpc>
                  <a:spcPts val="1720"/>
                </a:lnSpc>
                <a:buClr>
                  <a:srgbClr val="FFFFFF"/>
                </a:buClr>
              </a:pPr>
              <a:endParaRPr lang="en-US" sz="1600" dirty="0" smtClean="0">
                <a:solidFill>
                  <a:srgbClr val="FFFFFF"/>
                </a:solidFill>
                <a:cs typeface="Arial Unicode MS" pitchFamily="34" charset="-128"/>
              </a:endParaRPr>
            </a:p>
          </p:txBody>
        </p:sp>
      </p:grpSp>
      <p:pic>
        <p:nvPicPr>
          <p:cNvPr id="127" name="Picture 126"/>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544635" y="3859272"/>
            <a:ext cx="371782" cy="349636"/>
          </a:xfrm>
          <a:prstGeom prst="rect">
            <a:avLst/>
          </a:prstGeom>
        </p:spPr>
      </p:pic>
      <p:pic>
        <p:nvPicPr>
          <p:cNvPr id="128" name="Picture 127"/>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788938" y="3696889"/>
            <a:ext cx="371782" cy="349636"/>
          </a:xfrm>
          <a:prstGeom prst="rect">
            <a:avLst/>
          </a:prstGeom>
        </p:spPr>
      </p:pic>
      <p:pic>
        <p:nvPicPr>
          <p:cNvPr id="129" name="Picture 128"/>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795731" y="3655945"/>
            <a:ext cx="371782" cy="349636"/>
          </a:xfrm>
          <a:prstGeom prst="rect">
            <a:avLst/>
          </a:prstGeom>
        </p:spPr>
      </p:pic>
      <p:pic>
        <p:nvPicPr>
          <p:cNvPr id="130" name="Picture 129"/>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825402" y="3696889"/>
            <a:ext cx="371782" cy="349636"/>
          </a:xfrm>
          <a:prstGeom prst="rect">
            <a:avLst/>
          </a:prstGeom>
        </p:spPr>
      </p:pic>
      <p:sp>
        <p:nvSpPr>
          <p:cNvPr id="131" name="TextBox 130"/>
          <p:cNvSpPr txBox="1"/>
          <p:nvPr/>
        </p:nvSpPr>
        <p:spPr>
          <a:xfrm>
            <a:off x="3436938" y="3229718"/>
            <a:ext cx="899583" cy="222250"/>
          </a:xfrm>
          <a:prstGeom prst="rect">
            <a:avLst/>
          </a:prstGeom>
          <a:noFill/>
        </p:spPr>
        <p:txBody>
          <a:bodyPr wrap="square" rtlCol="0" anchor="ctr">
            <a:noAutofit/>
          </a:bodyPr>
          <a:lstStyle/>
          <a:p>
            <a:pPr algn="ctr">
              <a:lnSpc>
                <a:spcPct val="80000"/>
              </a:lnSpc>
            </a:pPr>
            <a:r>
              <a:rPr lang="en-US" sz="1100" dirty="0"/>
              <a:t>deploy</a:t>
            </a:r>
          </a:p>
        </p:txBody>
      </p:sp>
      <p:sp>
        <p:nvSpPr>
          <p:cNvPr id="132" name="TextBox 131"/>
          <p:cNvSpPr txBox="1"/>
          <p:nvPr/>
        </p:nvSpPr>
        <p:spPr>
          <a:xfrm>
            <a:off x="2063547" y="4915106"/>
            <a:ext cx="899583" cy="222250"/>
          </a:xfrm>
          <a:prstGeom prst="rect">
            <a:avLst/>
          </a:prstGeom>
          <a:noFill/>
        </p:spPr>
        <p:txBody>
          <a:bodyPr wrap="square" rtlCol="0" anchor="ctr">
            <a:noAutofit/>
          </a:bodyPr>
          <a:lstStyle/>
          <a:p>
            <a:pPr algn="ctr">
              <a:lnSpc>
                <a:spcPct val="80000"/>
              </a:lnSpc>
            </a:pPr>
            <a:r>
              <a:rPr lang="en-US" sz="1100" dirty="0" smtClean="0"/>
              <a:t>Build</a:t>
            </a:r>
            <a:endParaRPr lang="en-US" sz="1100" dirty="0"/>
          </a:p>
        </p:txBody>
      </p:sp>
      <p:sp>
        <p:nvSpPr>
          <p:cNvPr id="133" name="TextBox 132"/>
          <p:cNvSpPr txBox="1"/>
          <p:nvPr/>
        </p:nvSpPr>
        <p:spPr>
          <a:xfrm>
            <a:off x="2087070" y="3497755"/>
            <a:ext cx="899583" cy="222250"/>
          </a:xfrm>
          <a:prstGeom prst="rect">
            <a:avLst/>
          </a:prstGeom>
          <a:noFill/>
        </p:spPr>
        <p:txBody>
          <a:bodyPr wrap="square" rtlCol="0" anchor="ctr">
            <a:noAutofit/>
          </a:bodyPr>
          <a:lstStyle/>
          <a:p>
            <a:pPr algn="ctr">
              <a:lnSpc>
                <a:spcPct val="80000"/>
              </a:lnSpc>
            </a:pPr>
            <a:r>
              <a:rPr lang="en-US" sz="1100" dirty="0" smtClean="0"/>
              <a:t>Build</a:t>
            </a:r>
            <a:endParaRPr lang="en-US" sz="1100" dirty="0"/>
          </a:p>
        </p:txBody>
      </p:sp>
      <p:sp>
        <p:nvSpPr>
          <p:cNvPr id="134" name="TextBox 133"/>
          <p:cNvSpPr txBox="1"/>
          <p:nvPr/>
        </p:nvSpPr>
        <p:spPr>
          <a:xfrm>
            <a:off x="3424113" y="4767797"/>
            <a:ext cx="899583" cy="222250"/>
          </a:xfrm>
          <a:prstGeom prst="rect">
            <a:avLst/>
          </a:prstGeom>
          <a:noFill/>
        </p:spPr>
        <p:txBody>
          <a:bodyPr wrap="square" rtlCol="0" anchor="ctr">
            <a:noAutofit/>
          </a:bodyPr>
          <a:lstStyle/>
          <a:p>
            <a:pPr algn="ctr">
              <a:lnSpc>
                <a:spcPct val="80000"/>
              </a:lnSpc>
            </a:pPr>
            <a:r>
              <a:rPr lang="en-US" sz="1100" dirty="0"/>
              <a:t>deploy</a:t>
            </a:r>
          </a:p>
        </p:txBody>
      </p:sp>
    </p:spTree>
    <p:extLst>
      <p:ext uri="{BB962C8B-B14F-4D97-AF65-F5344CB8AC3E}">
        <p14:creationId xmlns:p14="http://schemas.microsoft.com/office/powerpoint/2010/main" val="1767845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itle 10"/>
          <p:cNvSpPr>
            <a:spLocks noGrp="1"/>
          </p:cNvSpPr>
          <p:nvPr>
            <p:ph type="title" idx="4294967295"/>
          </p:nvPr>
        </p:nvSpPr>
        <p:spPr>
          <a:xfrm>
            <a:off x="228600" y="152400"/>
            <a:ext cx="9067800" cy="667030"/>
          </a:xfrm>
          <a:prstGeom prst="rect">
            <a:avLst/>
          </a:prstGeom>
        </p:spPr>
        <p:txBody>
          <a:bodyPr/>
          <a:lstStyle/>
          <a:p>
            <a:pPr algn="l"/>
            <a:r>
              <a:rPr lang="en-US" sz="3600" i="1" dirty="0" smtClean="0">
                <a:solidFill>
                  <a:srgbClr val="376092"/>
                </a:solidFill>
              </a:rPr>
              <a:t>Transforming to </a:t>
            </a:r>
            <a:r>
              <a:rPr lang="en-US" sz="3600" i="1" dirty="0" err="1" smtClean="0">
                <a:solidFill>
                  <a:srgbClr val="376092"/>
                </a:solidFill>
              </a:rPr>
              <a:t>DevOps</a:t>
            </a:r>
            <a:r>
              <a:rPr lang="en-US" sz="3600" i="1" dirty="0" smtClean="0">
                <a:solidFill>
                  <a:srgbClr val="376092"/>
                </a:solidFill>
              </a:rPr>
              <a:t>…</a:t>
            </a:r>
          </a:p>
        </p:txBody>
      </p:sp>
      <p:grpSp>
        <p:nvGrpSpPr>
          <p:cNvPr id="30" name="Group 29"/>
          <p:cNvGrpSpPr/>
          <p:nvPr/>
        </p:nvGrpSpPr>
        <p:grpSpPr>
          <a:xfrm>
            <a:off x="4402923" y="943572"/>
            <a:ext cx="3273454" cy="1978328"/>
            <a:chOff x="4371649" y="1306286"/>
            <a:chExt cx="3273454" cy="1978328"/>
          </a:xfrm>
        </p:grpSpPr>
        <p:grpSp>
          <p:nvGrpSpPr>
            <p:cNvPr id="31" name="Group 30"/>
            <p:cNvGrpSpPr/>
            <p:nvPr/>
          </p:nvGrpSpPr>
          <p:grpSpPr>
            <a:xfrm>
              <a:off x="4371649" y="1887049"/>
              <a:ext cx="3273454" cy="1397565"/>
              <a:chOff x="4371649" y="1887049"/>
              <a:chExt cx="3273454" cy="1397565"/>
            </a:xfrm>
          </p:grpSpPr>
          <p:cxnSp>
            <p:nvCxnSpPr>
              <p:cNvPr id="38" name="Straight Connector 37"/>
              <p:cNvCxnSpPr/>
              <p:nvPr/>
            </p:nvCxnSpPr>
            <p:spPr>
              <a:xfrm flipV="1">
                <a:off x="5860247" y="1887049"/>
                <a:ext cx="0" cy="152838"/>
              </a:xfrm>
              <a:prstGeom prst="line">
                <a:avLst/>
              </a:prstGeom>
              <a:ln w="50800" cap="rnd">
                <a:solidFill>
                  <a:srgbClr val="0064AF"/>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373902" y="2065102"/>
                <a:ext cx="3268109" cy="0"/>
              </a:xfrm>
              <a:prstGeom prst="line">
                <a:avLst/>
              </a:prstGeom>
              <a:ln w="50800" cap="rnd">
                <a:solidFill>
                  <a:srgbClr val="0064AF"/>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7645103" y="2067345"/>
                <a:ext cx="0" cy="330423"/>
              </a:xfrm>
              <a:prstGeom prst="line">
                <a:avLst/>
              </a:prstGeom>
              <a:ln w="50800" cap="rnd">
                <a:solidFill>
                  <a:srgbClr val="0064AF"/>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6493422" y="2067346"/>
                <a:ext cx="0" cy="1217268"/>
              </a:xfrm>
              <a:prstGeom prst="line">
                <a:avLst/>
              </a:prstGeom>
              <a:ln w="50800" cap="rnd">
                <a:solidFill>
                  <a:srgbClr val="0064AF"/>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5464504" y="2067345"/>
                <a:ext cx="0" cy="330423"/>
              </a:xfrm>
              <a:prstGeom prst="line">
                <a:avLst/>
              </a:prstGeom>
              <a:ln w="50800" cap="rnd">
                <a:solidFill>
                  <a:srgbClr val="0064AF"/>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371649" y="2067346"/>
                <a:ext cx="0" cy="1217268"/>
              </a:xfrm>
              <a:prstGeom prst="line">
                <a:avLst/>
              </a:prstGeom>
              <a:ln w="50800" cap="rnd">
                <a:solidFill>
                  <a:srgbClr val="0064AF"/>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4706257" y="1306286"/>
              <a:ext cx="2264086" cy="633163"/>
              <a:chOff x="7293429" y="177990"/>
              <a:chExt cx="1708139" cy="633163"/>
            </a:xfrm>
          </p:grpSpPr>
          <p:pic>
            <p:nvPicPr>
              <p:cNvPr id="33" name="Picture 32"/>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88367"/>
                <a:ext cx="1708139" cy="170761"/>
              </a:xfrm>
              <a:prstGeom prst="rect">
                <a:avLst/>
              </a:prstGeom>
            </p:spPr>
          </p:pic>
          <p:sp>
            <p:nvSpPr>
              <p:cNvPr id="34" name="Trapezoid 33"/>
              <p:cNvSpPr/>
              <p:nvPr/>
            </p:nvSpPr>
            <p:spPr>
              <a:xfrm flipH="1">
                <a:off x="7492808" y="182569"/>
                <a:ext cx="1353142" cy="107669"/>
              </a:xfrm>
              <a:prstGeom prst="trapezoid">
                <a:avLst>
                  <a:gd name="adj" fmla="val 122946"/>
                </a:avLst>
              </a:prstGeom>
              <a:solidFill>
                <a:schemeClr val="tx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vert="horz" lIns="182880" tIns="182880" rIns="182880" bIns="182880" rtlCol="0" anchor="ctr"/>
              <a:lstStyle/>
              <a:p>
                <a:pPr algn="ctr">
                  <a:lnSpc>
                    <a:spcPts val="1720"/>
                  </a:lnSpc>
                  <a:buClr>
                    <a:srgbClr val="FFFFFF"/>
                  </a:buClr>
                </a:pPr>
                <a:endParaRPr lang="en-US" sz="1400" dirty="0" smtClean="0">
                  <a:solidFill>
                    <a:srgbClr val="FFFFFF"/>
                  </a:solidFill>
                  <a:cs typeface="Arial Unicode MS" pitchFamily="34" charset="-128"/>
                </a:endParaRPr>
              </a:p>
            </p:txBody>
          </p:sp>
          <p:pic>
            <p:nvPicPr>
              <p:cNvPr id="35" name="Picture 34"/>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88367"/>
                <a:ext cx="1708139" cy="170761"/>
              </a:xfrm>
              <a:prstGeom prst="rect">
                <a:avLst/>
              </a:prstGeom>
            </p:spPr>
          </p:pic>
          <p:sp>
            <p:nvSpPr>
              <p:cNvPr id="36" name="Pentagon 35"/>
              <p:cNvSpPr/>
              <p:nvPr/>
            </p:nvSpPr>
            <p:spPr>
              <a:xfrm rot="5400000">
                <a:off x="7852796" y="-83654"/>
                <a:ext cx="633163" cy="1156451"/>
              </a:xfrm>
              <a:prstGeom prst="homePlate">
                <a:avLst>
                  <a:gd name="adj" fmla="val 26056"/>
                </a:avLst>
              </a:prstGeom>
              <a:gradFill flip="none" rotWithShape="1">
                <a:gsLst>
                  <a:gs pos="0">
                    <a:srgbClr val="00B0CA"/>
                  </a:gs>
                  <a:gs pos="100000">
                    <a:srgbClr val="0064A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dirty="0">
                  <a:solidFill>
                    <a:srgbClr val="FFFFFF"/>
                  </a:solidFill>
                  <a:latin typeface="Calibri" pitchFamily="34" charset="0"/>
                  <a:cs typeface="Calibri" pitchFamily="34" charset="0"/>
                </a:endParaRPr>
              </a:p>
            </p:txBody>
          </p:sp>
          <p:sp>
            <p:nvSpPr>
              <p:cNvPr id="37" name="Rectangle 36"/>
              <p:cNvSpPr/>
              <p:nvPr/>
            </p:nvSpPr>
            <p:spPr>
              <a:xfrm>
                <a:off x="7766367" y="229263"/>
                <a:ext cx="806031" cy="424732"/>
              </a:xfrm>
              <a:prstGeom prst="rect">
                <a:avLst/>
              </a:prstGeom>
            </p:spPr>
            <p:txBody>
              <a:bodyPr wrap="none" anchor="ctr">
                <a:spAutoFit/>
              </a:bodyPr>
              <a:lstStyle/>
              <a:p>
                <a:pPr algn="ctr" defTabSz="914400">
                  <a:lnSpc>
                    <a:spcPct val="90000"/>
                  </a:lnSpc>
                </a:pPr>
                <a:r>
                  <a:rPr lang="en-GB" sz="1200" b="1" dirty="0">
                    <a:solidFill>
                      <a:schemeClr val="bg1"/>
                    </a:solidFill>
                  </a:rPr>
                  <a:t>CONTINUOUS</a:t>
                </a:r>
                <a:br>
                  <a:rPr lang="en-GB" sz="1200" b="1" dirty="0">
                    <a:solidFill>
                      <a:schemeClr val="bg1"/>
                    </a:solidFill>
                  </a:rPr>
                </a:br>
                <a:r>
                  <a:rPr lang="en-GB" sz="1200" b="1" dirty="0">
                    <a:solidFill>
                      <a:schemeClr val="bg1"/>
                    </a:solidFill>
                  </a:rPr>
                  <a:t>VALIDATION</a:t>
                </a:r>
              </a:p>
            </p:txBody>
          </p:sp>
        </p:grpSp>
      </p:grpSp>
      <p:grpSp>
        <p:nvGrpSpPr>
          <p:cNvPr id="45" name="Group 44"/>
          <p:cNvGrpSpPr/>
          <p:nvPr/>
        </p:nvGrpSpPr>
        <p:grpSpPr>
          <a:xfrm>
            <a:off x="137401" y="936075"/>
            <a:ext cx="9082799" cy="4430509"/>
            <a:chOff x="106123" y="1559934"/>
            <a:chExt cx="9082799" cy="4430509"/>
          </a:xfrm>
        </p:grpSpPr>
        <p:cxnSp>
          <p:nvCxnSpPr>
            <p:cNvPr id="46" name="Straight Arrow Connector 45"/>
            <p:cNvCxnSpPr/>
            <p:nvPr/>
          </p:nvCxnSpPr>
          <p:spPr>
            <a:xfrm flipV="1">
              <a:off x="4724400" y="3715368"/>
              <a:ext cx="379504" cy="282643"/>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6781800" y="3715368"/>
              <a:ext cx="379504" cy="282643"/>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164790" y="2971800"/>
              <a:ext cx="751751" cy="1047596"/>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3164790" y="4019396"/>
              <a:ext cx="751751" cy="1310337"/>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79" idx="1"/>
            </p:cNvCxnSpPr>
            <p:nvPr/>
          </p:nvCxnSpPr>
          <p:spPr>
            <a:xfrm>
              <a:off x="2133600" y="2239944"/>
              <a:ext cx="574728" cy="721631"/>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2133600" y="2969130"/>
              <a:ext cx="574728" cy="721631"/>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992636" y="2239944"/>
              <a:ext cx="764054" cy="0"/>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992636" y="3659512"/>
              <a:ext cx="764054" cy="0"/>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957027" y="5334000"/>
              <a:ext cx="1784837" cy="0"/>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3952151" y="3674517"/>
              <a:ext cx="855016" cy="689757"/>
              <a:chOff x="3726628" y="1223639"/>
              <a:chExt cx="1097411" cy="885301"/>
            </a:xfrm>
          </p:grpSpPr>
          <p:pic>
            <p:nvPicPr>
              <p:cNvPr id="162" name="Picture 16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56" name="Group 55"/>
            <p:cNvGrpSpPr/>
            <p:nvPr/>
          </p:nvGrpSpPr>
          <p:grpSpPr>
            <a:xfrm>
              <a:off x="5119173" y="2816696"/>
              <a:ext cx="708773" cy="1082627"/>
              <a:chOff x="4953000" y="1131130"/>
              <a:chExt cx="708773" cy="1082627"/>
            </a:xfrm>
          </p:grpSpPr>
          <p:grpSp>
            <p:nvGrpSpPr>
              <p:cNvPr id="156" name="Group 155"/>
              <p:cNvGrpSpPr/>
              <p:nvPr/>
            </p:nvGrpSpPr>
            <p:grpSpPr>
              <a:xfrm>
                <a:off x="4953000" y="1641977"/>
                <a:ext cx="708773" cy="571780"/>
                <a:chOff x="3726628" y="1223639"/>
                <a:chExt cx="1097411" cy="885301"/>
              </a:xfrm>
            </p:grpSpPr>
            <p:pic>
              <p:nvPicPr>
                <p:cNvPr id="160" name="Picture 15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61" name="Picture 16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57" name="Group 156"/>
              <p:cNvGrpSpPr/>
              <p:nvPr/>
            </p:nvGrpSpPr>
            <p:grpSpPr>
              <a:xfrm>
                <a:off x="4953000" y="1131130"/>
                <a:ext cx="708773" cy="571780"/>
                <a:chOff x="3726628" y="1223639"/>
                <a:chExt cx="1097411" cy="885301"/>
              </a:xfrm>
            </p:grpSpPr>
            <p:pic>
              <p:nvPicPr>
                <p:cNvPr id="158" name="Picture 15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59" name="Picture 15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57" name="Group 56"/>
            <p:cNvGrpSpPr/>
            <p:nvPr/>
          </p:nvGrpSpPr>
          <p:grpSpPr>
            <a:xfrm>
              <a:off x="6160330" y="3643817"/>
              <a:ext cx="708773" cy="1082627"/>
              <a:chOff x="4953000" y="1131130"/>
              <a:chExt cx="708773" cy="1082627"/>
            </a:xfrm>
          </p:grpSpPr>
          <p:grpSp>
            <p:nvGrpSpPr>
              <p:cNvPr id="150" name="Group 149"/>
              <p:cNvGrpSpPr/>
              <p:nvPr/>
            </p:nvGrpSpPr>
            <p:grpSpPr>
              <a:xfrm>
                <a:off x="4953000" y="1641977"/>
                <a:ext cx="708773" cy="571780"/>
                <a:chOff x="3726628" y="1223639"/>
                <a:chExt cx="1097411" cy="885301"/>
              </a:xfrm>
            </p:grpSpPr>
            <p:pic>
              <p:nvPicPr>
                <p:cNvPr id="154" name="Picture 15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55" name="Picture 15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51" name="Group 150"/>
              <p:cNvGrpSpPr/>
              <p:nvPr/>
            </p:nvGrpSpPr>
            <p:grpSpPr>
              <a:xfrm>
                <a:off x="4953000" y="1131130"/>
                <a:ext cx="708773" cy="571780"/>
                <a:chOff x="3726628" y="1223639"/>
                <a:chExt cx="1097411" cy="885301"/>
              </a:xfrm>
            </p:grpSpPr>
            <p:pic>
              <p:nvPicPr>
                <p:cNvPr id="152" name="Picture 15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53" name="Picture 15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58" name="Group 57"/>
            <p:cNvGrpSpPr/>
            <p:nvPr/>
          </p:nvGrpSpPr>
          <p:grpSpPr>
            <a:xfrm>
              <a:off x="7153124" y="2716201"/>
              <a:ext cx="999067" cy="1521596"/>
              <a:chOff x="5181600" y="204410"/>
              <a:chExt cx="1177017" cy="1792617"/>
            </a:xfrm>
          </p:grpSpPr>
          <p:grpSp>
            <p:nvGrpSpPr>
              <p:cNvPr id="111" name="Group 110"/>
              <p:cNvGrpSpPr/>
              <p:nvPr/>
            </p:nvGrpSpPr>
            <p:grpSpPr>
              <a:xfrm>
                <a:off x="5181600" y="1068317"/>
                <a:ext cx="608007" cy="928710"/>
                <a:chOff x="4953000" y="1131130"/>
                <a:chExt cx="708773" cy="1082627"/>
              </a:xfrm>
            </p:grpSpPr>
            <p:grpSp>
              <p:nvGrpSpPr>
                <p:cNvPr id="144" name="Group 143"/>
                <p:cNvGrpSpPr/>
                <p:nvPr/>
              </p:nvGrpSpPr>
              <p:grpSpPr>
                <a:xfrm>
                  <a:off x="4953000" y="1641977"/>
                  <a:ext cx="708773" cy="571780"/>
                  <a:chOff x="3726628" y="1223639"/>
                  <a:chExt cx="1097411" cy="885301"/>
                </a:xfrm>
              </p:grpSpPr>
              <p:pic>
                <p:nvPicPr>
                  <p:cNvPr id="148" name="Picture 14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49" name="Picture 14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45" name="Group 144"/>
                <p:cNvGrpSpPr/>
                <p:nvPr/>
              </p:nvGrpSpPr>
              <p:grpSpPr>
                <a:xfrm>
                  <a:off x="4953000" y="1131130"/>
                  <a:ext cx="708773" cy="571780"/>
                  <a:chOff x="3726628" y="1223639"/>
                  <a:chExt cx="1097411" cy="885301"/>
                </a:xfrm>
              </p:grpSpPr>
              <p:pic>
                <p:nvPicPr>
                  <p:cNvPr id="146" name="Picture 14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47" name="Picture 14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112" name="Group 111"/>
              <p:cNvGrpSpPr/>
              <p:nvPr/>
            </p:nvGrpSpPr>
            <p:grpSpPr>
              <a:xfrm>
                <a:off x="5750610" y="1068317"/>
                <a:ext cx="608007" cy="928710"/>
                <a:chOff x="4953000" y="1131130"/>
                <a:chExt cx="708773" cy="1082627"/>
              </a:xfrm>
            </p:grpSpPr>
            <p:grpSp>
              <p:nvGrpSpPr>
                <p:cNvPr id="138" name="Group 137"/>
                <p:cNvGrpSpPr/>
                <p:nvPr/>
              </p:nvGrpSpPr>
              <p:grpSpPr>
                <a:xfrm>
                  <a:off x="4953000" y="1641977"/>
                  <a:ext cx="708773" cy="571780"/>
                  <a:chOff x="3726628" y="1223639"/>
                  <a:chExt cx="1097411" cy="885301"/>
                </a:xfrm>
              </p:grpSpPr>
              <p:pic>
                <p:nvPicPr>
                  <p:cNvPr id="142" name="Picture 14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43" name="Picture 14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39" name="Group 138"/>
                <p:cNvGrpSpPr/>
                <p:nvPr/>
              </p:nvGrpSpPr>
              <p:grpSpPr>
                <a:xfrm>
                  <a:off x="4953000" y="1131130"/>
                  <a:ext cx="708773" cy="571780"/>
                  <a:chOff x="3726628" y="1223639"/>
                  <a:chExt cx="1097411" cy="885301"/>
                </a:xfrm>
              </p:grpSpPr>
              <p:pic>
                <p:nvPicPr>
                  <p:cNvPr id="140" name="Picture 13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41" name="Picture 14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113" name="Group 112"/>
              <p:cNvGrpSpPr/>
              <p:nvPr/>
            </p:nvGrpSpPr>
            <p:grpSpPr>
              <a:xfrm>
                <a:off x="5181600" y="204410"/>
                <a:ext cx="608007" cy="928710"/>
                <a:chOff x="4953000" y="1131130"/>
                <a:chExt cx="708773" cy="1082627"/>
              </a:xfrm>
            </p:grpSpPr>
            <p:grpSp>
              <p:nvGrpSpPr>
                <p:cNvPr id="126" name="Group 125"/>
                <p:cNvGrpSpPr/>
                <p:nvPr/>
              </p:nvGrpSpPr>
              <p:grpSpPr>
                <a:xfrm>
                  <a:off x="4953000" y="1641977"/>
                  <a:ext cx="708773" cy="571780"/>
                  <a:chOff x="3726628" y="1223639"/>
                  <a:chExt cx="1097411" cy="885301"/>
                </a:xfrm>
              </p:grpSpPr>
              <p:pic>
                <p:nvPicPr>
                  <p:cNvPr id="130" name="Picture 12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37" name="Picture 13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27" name="Group 126"/>
                <p:cNvGrpSpPr/>
                <p:nvPr/>
              </p:nvGrpSpPr>
              <p:grpSpPr>
                <a:xfrm>
                  <a:off x="4953000" y="1131130"/>
                  <a:ext cx="708773" cy="571780"/>
                  <a:chOff x="3726628" y="1223639"/>
                  <a:chExt cx="1097411" cy="885301"/>
                </a:xfrm>
              </p:grpSpPr>
              <p:pic>
                <p:nvPicPr>
                  <p:cNvPr id="128" name="Picture 12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29" name="Picture 12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nvGrpSpPr>
              <p:cNvPr id="114" name="Group 113"/>
              <p:cNvGrpSpPr/>
              <p:nvPr/>
            </p:nvGrpSpPr>
            <p:grpSpPr>
              <a:xfrm>
                <a:off x="5750610" y="204410"/>
                <a:ext cx="608007" cy="928710"/>
                <a:chOff x="4953000" y="1131130"/>
                <a:chExt cx="708773" cy="1082627"/>
              </a:xfrm>
            </p:grpSpPr>
            <p:grpSp>
              <p:nvGrpSpPr>
                <p:cNvPr id="115" name="Group 114"/>
                <p:cNvGrpSpPr/>
                <p:nvPr/>
              </p:nvGrpSpPr>
              <p:grpSpPr>
                <a:xfrm>
                  <a:off x="4953000" y="1641977"/>
                  <a:ext cx="708773" cy="571780"/>
                  <a:chOff x="3726628" y="1223639"/>
                  <a:chExt cx="1097411" cy="885301"/>
                </a:xfrm>
              </p:grpSpPr>
              <p:pic>
                <p:nvPicPr>
                  <p:cNvPr id="123" name="Picture 12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25" name="Picture 12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nvGrpSpPr>
                <p:cNvPr id="120" name="Group 119"/>
                <p:cNvGrpSpPr/>
                <p:nvPr/>
              </p:nvGrpSpPr>
              <p:grpSpPr>
                <a:xfrm>
                  <a:off x="4953000" y="1131130"/>
                  <a:ext cx="708773" cy="571780"/>
                  <a:chOff x="3726628" y="1223639"/>
                  <a:chExt cx="1097411" cy="885301"/>
                </a:xfrm>
              </p:grpSpPr>
              <p:pic>
                <p:nvPicPr>
                  <p:cNvPr id="121" name="Picture 12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6628" y="1223639"/>
                    <a:ext cx="597431" cy="885301"/>
                  </a:xfrm>
                  <a:prstGeom prst="rect">
                    <a:avLst/>
                  </a:prstGeom>
                </p:spPr>
              </p:pic>
              <p:pic>
                <p:nvPicPr>
                  <p:cNvPr id="122" name="Picture 12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6608" y="1223639"/>
                    <a:ext cx="597431" cy="885301"/>
                  </a:xfrm>
                  <a:prstGeom prst="rect">
                    <a:avLst/>
                  </a:prstGeom>
                </p:spPr>
              </p:pic>
            </p:grpSp>
          </p:grpSp>
        </p:gr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2430" y="2752727"/>
              <a:ext cx="470350" cy="1206418"/>
            </a:xfrm>
            <a:prstGeom prst="rect">
              <a:avLst/>
            </a:prstGeom>
          </p:spPr>
        </p:pic>
        <p:grpSp>
          <p:nvGrpSpPr>
            <p:cNvPr id="60" name="Group 59"/>
            <p:cNvGrpSpPr/>
            <p:nvPr/>
          </p:nvGrpSpPr>
          <p:grpSpPr>
            <a:xfrm>
              <a:off x="106123" y="1559934"/>
              <a:ext cx="1167552" cy="1312651"/>
              <a:chOff x="70513" y="1559934"/>
              <a:chExt cx="1167552" cy="1312651"/>
            </a:xfrm>
          </p:grpSpPr>
          <p:grpSp>
            <p:nvGrpSpPr>
              <p:cNvPr id="103" name="Group 102"/>
              <p:cNvGrpSpPr/>
              <p:nvPr/>
            </p:nvGrpSpPr>
            <p:grpSpPr>
              <a:xfrm>
                <a:off x="133486" y="1559934"/>
                <a:ext cx="1041604" cy="1075008"/>
                <a:chOff x="2551931" y="1757956"/>
                <a:chExt cx="1337856" cy="1380763"/>
              </a:xfrm>
            </p:grpSpPr>
            <p:grpSp>
              <p:nvGrpSpPr>
                <p:cNvPr id="107" name="Group 106"/>
                <p:cNvGrpSpPr/>
                <p:nvPr/>
              </p:nvGrpSpPr>
              <p:grpSpPr>
                <a:xfrm>
                  <a:off x="2725170" y="2969385"/>
                  <a:ext cx="818729" cy="169334"/>
                  <a:chOff x="418965" y="4564423"/>
                  <a:chExt cx="1795085" cy="220956"/>
                </a:xfrm>
              </p:grpSpPr>
              <p:pic>
                <p:nvPicPr>
                  <p:cNvPr id="109" name="Picture 108"/>
                  <p:cNvPicPr>
                    <a:picLocks noChangeAspect="1"/>
                  </p:cNvPicPr>
                  <p:nvPr/>
                </p:nvPicPr>
                <p:blipFill rotWithShape="1">
                  <a:blip r:embed="rId3">
                    <a:extLst>
                      <a:ext uri="{28A0092B-C50C-407E-A947-70E740481C1C}">
                        <a14:useLocalDpi xmlns:a14="http://schemas.microsoft.com/office/drawing/2010/main" val="0"/>
                      </a:ext>
                    </a:extLst>
                  </a:blip>
                  <a:srcRect t="-8526" b="-2"/>
                  <a:stretch/>
                </p:blipFill>
                <p:spPr>
                  <a:xfrm rot="21204177">
                    <a:off x="418965" y="4564423"/>
                    <a:ext cx="1608817" cy="214604"/>
                  </a:xfrm>
                  <a:prstGeom prst="rect">
                    <a:avLst/>
                  </a:prstGeom>
                  <a:noFill/>
                  <a:ln>
                    <a:noFill/>
                  </a:ln>
                </p:spPr>
              </p:pic>
              <p:pic>
                <p:nvPicPr>
                  <p:cNvPr id="110" name="Picture 109"/>
                  <p:cNvPicPr>
                    <a:picLocks noChangeAspect="1"/>
                  </p:cNvPicPr>
                  <p:nvPr/>
                </p:nvPicPr>
                <p:blipFill rotWithShape="1">
                  <a:blip r:embed="rId3">
                    <a:extLst>
                      <a:ext uri="{28A0092B-C50C-407E-A947-70E740481C1C}">
                        <a14:useLocalDpi xmlns:a14="http://schemas.microsoft.com/office/drawing/2010/main" val="0"/>
                      </a:ext>
                    </a:extLst>
                  </a:blip>
                  <a:srcRect t="-8526" b="-2"/>
                  <a:stretch/>
                </p:blipFill>
                <p:spPr>
                  <a:xfrm rot="421823">
                    <a:off x="605233" y="4570775"/>
                    <a:ext cx="1608817" cy="214604"/>
                  </a:xfrm>
                  <a:prstGeom prst="rect">
                    <a:avLst/>
                  </a:prstGeom>
                  <a:noFill/>
                  <a:ln>
                    <a:noFill/>
                  </a:ln>
                </p:spPr>
              </p:pic>
            </p:grpSp>
            <p:sp>
              <p:nvSpPr>
                <p:cNvPr id="108" name="Oval 107"/>
                <p:cNvSpPr/>
                <p:nvPr/>
              </p:nvSpPr>
              <p:spPr>
                <a:xfrm>
                  <a:off x="2551931" y="1757956"/>
                  <a:ext cx="1337856" cy="1337854"/>
                </a:xfrm>
                <a:prstGeom prst="ellipse">
                  <a:avLst/>
                </a:prstGeom>
                <a:gradFill flip="none" rotWithShape="1">
                  <a:gsLst>
                    <a:gs pos="0">
                      <a:schemeClr val="bg1">
                        <a:lumMod val="75000"/>
                      </a:schemeClr>
                    </a:gs>
                    <a:gs pos="100000">
                      <a:schemeClr val="bg1">
                        <a:lumMod val="95000"/>
                      </a:schemeClr>
                    </a:gs>
                  </a:gsLst>
                  <a:path path="circle">
                    <a:fillToRect t="100000" r="100000"/>
                  </a:path>
                  <a:tileRect l="-100000" b="-100000"/>
                </a:gradFill>
                <a:ln w="63500">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algn="ctr" defTabSz="608945"/>
                  <a:endParaRPr lang="en-US" sz="2000" b="1" dirty="0">
                    <a:solidFill>
                      <a:schemeClr val="tx1">
                        <a:lumMod val="75000"/>
                        <a:lumOff val="25000"/>
                      </a:schemeClr>
                    </a:solidFill>
                    <a:latin typeface="+mj-lt"/>
                    <a:cs typeface="Calibri"/>
                  </a:endParaRPr>
                </a:p>
              </p:txBody>
            </p:sp>
          </p:grpSp>
          <p:pic>
            <p:nvPicPr>
              <p:cNvPr id="105" name="Picture 104" descr="developer-blu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245" y="1626085"/>
                <a:ext cx="722064" cy="947556"/>
              </a:xfrm>
              <a:prstGeom prst="rect">
                <a:avLst/>
              </a:prstGeom>
            </p:spPr>
          </p:pic>
          <p:sp>
            <p:nvSpPr>
              <p:cNvPr id="106" name="TextBox 105"/>
              <p:cNvSpPr txBox="1"/>
              <p:nvPr/>
            </p:nvSpPr>
            <p:spPr>
              <a:xfrm>
                <a:off x="70513" y="2584131"/>
                <a:ext cx="1167552" cy="288454"/>
              </a:xfrm>
              <a:prstGeom prst="rect">
                <a:avLst/>
              </a:prstGeom>
              <a:noFill/>
            </p:spPr>
            <p:txBody>
              <a:bodyPr wrap="square" rtlCol="0" anchor="ctr">
                <a:noAutofit/>
              </a:bodyPr>
              <a:lstStyle/>
              <a:p>
                <a:pPr algn="ctr"/>
                <a:r>
                  <a:rPr lang="en-US" sz="1200" b="1" dirty="0" smtClean="0"/>
                  <a:t>Developer 1</a:t>
                </a:r>
                <a:endParaRPr lang="en-US" sz="1200" b="1" dirty="0"/>
              </a:p>
            </p:txBody>
          </p:sp>
        </p:grpSp>
        <p:grpSp>
          <p:nvGrpSpPr>
            <p:cNvPr id="61" name="Group 60"/>
            <p:cNvGrpSpPr/>
            <p:nvPr/>
          </p:nvGrpSpPr>
          <p:grpSpPr>
            <a:xfrm>
              <a:off x="145363" y="2943080"/>
              <a:ext cx="1089072" cy="1330187"/>
              <a:chOff x="109753" y="2943080"/>
              <a:chExt cx="1089072" cy="1330187"/>
            </a:xfrm>
          </p:grpSpPr>
          <p:grpSp>
            <p:nvGrpSpPr>
              <p:cNvPr id="94" name="Group 93"/>
              <p:cNvGrpSpPr/>
              <p:nvPr/>
            </p:nvGrpSpPr>
            <p:grpSpPr>
              <a:xfrm>
                <a:off x="133486" y="2943080"/>
                <a:ext cx="1041604" cy="1075008"/>
                <a:chOff x="2551931" y="1757956"/>
                <a:chExt cx="1337856" cy="1380763"/>
              </a:xfrm>
            </p:grpSpPr>
            <p:grpSp>
              <p:nvGrpSpPr>
                <p:cNvPr id="97" name="Group 96"/>
                <p:cNvGrpSpPr/>
                <p:nvPr/>
              </p:nvGrpSpPr>
              <p:grpSpPr>
                <a:xfrm>
                  <a:off x="2725170" y="2969385"/>
                  <a:ext cx="818729" cy="169334"/>
                  <a:chOff x="418965" y="4564423"/>
                  <a:chExt cx="1795085" cy="220956"/>
                </a:xfrm>
              </p:grpSpPr>
              <p:pic>
                <p:nvPicPr>
                  <p:cNvPr id="100" name="Picture 99"/>
                  <p:cNvPicPr>
                    <a:picLocks noChangeAspect="1"/>
                  </p:cNvPicPr>
                  <p:nvPr/>
                </p:nvPicPr>
                <p:blipFill rotWithShape="1">
                  <a:blip r:embed="rId3">
                    <a:extLst>
                      <a:ext uri="{28A0092B-C50C-407E-A947-70E740481C1C}">
                        <a14:useLocalDpi xmlns:a14="http://schemas.microsoft.com/office/drawing/2010/main" val="0"/>
                      </a:ext>
                    </a:extLst>
                  </a:blip>
                  <a:srcRect t="-8526" b="-2"/>
                  <a:stretch/>
                </p:blipFill>
                <p:spPr>
                  <a:xfrm rot="21204177">
                    <a:off x="418965" y="4564423"/>
                    <a:ext cx="1608817" cy="214604"/>
                  </a:xfrm>
                  <a:prstGeom prst="rect">
                    <a:avLst/>
                  </a:prstGeom>
                  <a:noFill/>
                  <a:ln>
                    <a:noFill/>
                  </a:ln>
                </p:spPr>
              </p:pic>
              <p:pic>
                <p:nvPicPr>
                  <p:cNvPr id="102" name="Picture 101"/>
                  <p:cNvPicPr>
                    <a:picLocks noChangeAspect="1"/>
                  </p:cNvPicPr>
                  <p:nvPr/>
                </p:nvPicPr>
                <p:blipFill rotWithShape="1">
                  <a:blip r:embed="rId3">
                    <a:extLst>
                      <a:ext uri="{28A0092B-C50C-407E-A947-70E740481C1C}">
                        <a14:useLocalDpi xmlns:a14="http://schemas.microsoft.com/office/drawing/2010/main" val="0"/>
                      </a:ext>
                    </a:extLst>
                  </a:blip>
                  <a:srcRect t="-8526" b="-2"/>
                  <a:stretch/>
                </p:blipFill>
                <p:spPr>
                  <a:xfrm rot="421823">
                    <a:off x="605233" y="4570775"/>
                    <a:ext cx="1608817" cy="214604"/>
                  </a:xfrm>
                  <a:prstGeom prst="rect">
                    <a:avLst/>
                  </a:prstGeom>
                  <a:noFill/>
                  <a:ln>
                    <a:noFill/>
                  </a:ln>
                </p:spPr>
              </p:pic>
            </p:grpSp>
            <p:sp>
              <p:nvSpPr>
                <p:cNvPr id="98" name="Oval 97"/>
                <p:cNvSpPr/>
                <p:nvPr/>
              </p:nvSpPr>
              <p:spPr>
                <a:xfrm>
                  <a:off x="2551931" y="1757956"/>
                  <a:ext cx="1337856" cy="1337854"/>
                </a:xfrm>
                <a:prstGeom prst="ellipse">
                  <a:avLst/>
                </a:prstGeom>
                <a:gradFill flip="none" rotWithShape="1">
                  <a:gsLst>
                    <a:gs pos="0">
                      <a:schemeClr val="bg1">
                        <a:lumMod val="75000"/>
                      </a:schemeClr>
                    </a:gs>
                    <a:gs pos="100000">
                      <a:schemeClr val="bg1">
                        <a:lumMod val="95000"/>
                      </a:schemeClr>
                    </a:gs>
                  </a:gsLst>
                  <a:path path="circle">
                    <a:fillToRect t="100000" r="100000"/>
                  </a:path>
                  <a:tileRect l="-100000" b="-100000"/>
                </a:gradFill>
                <a:ln w="63500">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algn="ctr" defTabSz="608945"/>
                  <a:endParaRPr lang="en-US" sz="2000" b="1" dirty="0">
                    <a:solidFill>
                      <a:schemeClr val="tx1">
                        <a:lumMod val="75000"/>
                        <a:lumOff val="25000"/>
                      </a:schemeClr>
                    </a:solidFill>
                    <a:latin typeface="+mj-lt"/>
                    <a:cs typeface="Calibri"/>
                  </a:endParaRPr>
                </a:p>
              </p:txBody>
            </p:sp>
          </p:grpSp>
          <p:pic>
            <p:nvPicPr>
              <p:cNvPr id="95" name="Picture 9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245" y="3022991"/>
                <a:ext cx="722064" cy="927036"/>
              </a:xfrm>
              <a:prstGeom prst="rect">
                <a:avLst/>
              </a:prstGeom>
            </p:spPr>
          </p:pic>
          <p:sp>
            <p:nvSpPr>
              <p:cNvPr id="96" name="TextBox 95"/>
              <p:cNvSpPr txBox="1"/>
              <p:nvPr/>
            </p:nvSpPr>
            <p:spPr>
              <a:xfrm>
                <a:off x="109753" y="3941179"/>
                <a:ext cx="1089072" cy="332088"/>
              </a:xfrm>
              <a:prstGeom prst="rect">
                <a:avLst/>
              </a:prstGeom>
              <a:noFill/>
            </p:spPr>
            <p:txBody>
              <a:bodyPr wrap="square" rtlCol="0" anchor="ctr">
                <a:noAutofit/>
              </a:bodyPr>
              <a:lstStyle/>
              <a:p>
                <a:pPr algn="ctr"/>
                <a:r>
                  <a:rPr lang="en-US" sz="1200" b="1" dirty="0" smtClean="0"/>
                  <a:t>Developer 2</a:t>
                </a:r>
                <a:endParaRPr lang="en-US" sz="1200" b="1" dirty="0"/>
              </a:p>
            </p:txBody>
          </p:sp>
        </p:grpSp>
        <p:grpSp>
          <p:nvGrpSpPr>
            <p:cNvPr id="62" name="Group 61"/>
            <p:cNvGrpSpPr/>
            <p:nvPr/>
          </p:nvGrpSpPr>
          <p:grpSpPr>
            <a:xfrm>
              <a:off x="169096" y="4704483"/>
              <a:ext cx="1041604" cy="1275326"/>
              <a:chOff x="133486" y="4704483"/>
              <a:chExt cx="1041604" cy="1275326"/>
            </a:xfrm>
          </p:grpSpPr>
          <p:grpSp>
            <p:nvGrpSpPr>
              <p:cNvPr id="87" name="Group 86"/>
              <p:cNvGrpSpPr/>
              <p:nvPr/>
            </p:nvGrpSpPr>
            <p:grpSpPr>
              <a:xfrm>
                <a:off x="133486" y="4704483"/>
                <a:ext cx="1041604" cy="1075008"/>
                <a:chOff x="2551931" y="1757956"/>
                <a:chExt cx="1337856" cy="1380763"/>
              </a:xfrm>
            </p:grpSpPr>
            <p:grpSp>
              <p:nvGrpSpPr>
                <p:cNvPr id="90" name="Group 89"/>
                <p:cNvGrpSpPr/>
                <p:nvPr/>
              </p:nvGrpSpPr>
              <p:grpSpPr>
                <a:xfrm>
                  <a:off x="2725170" y="2969385"/>
                  <a:ext cx="818729" cy="169334"/>
                  <a:chOff x="418965" y="4564423"/>
                  <a:chExt cx="1795085" cy="220956"/>
                </a:xfrm>
              </p:grpSpPr>
              <p:pic>
                <p:nvPicPr>
                  <p:cNvPr id="92" name="Picture 91"/>
                  <p:cNvPicPr>
                    <a:picLocks noChangeAspect="1"/>
                  </p:cNvPicPr>
                  <p:nvPr/>
                </p:nvPicPr>
                <p:blipFill rotWithShape="1">
                  <a:blip r:embed="rId3">
                    <a:extLst>
                      <a:ext uri="{28A0092B-C50C-407E-A947-70E740481C1C}">
                        <a14:useLocalDpi xmlns:a14="http://schemas.microsoft.com/office/drawing/2010/main" val="0"/>
                      </a:ext>
                    </a:extLst>
                  </a:blip>
                  <a:srcRect t="-8526" b="-2"/>
                  <a:stretch/>
                </p:blipFill>
                <p:spPr>
                  <a:xfrm rot="21204177">
                    <a:off x="418965" y="4564423"/>
                    <a:ext cx="1608817" cy="214604"/>
                  </a:xfrm>
                  <a:prstGeom prst="rect">
                    <a:avLst/>
                  </a:prstGeom>
                  <a:noFill/>
                  <a:ln>
                    <a:noFill/>
                  </a:ln>
                </p:spPr>
              </p:pic>
              <p:pic>
                <p:nvPicPr>
                  <p:cNvPr id="93" name="Picture 92"/>
                  <p:cNvPicPr>
                    <a:picLocks noChangeAspect="1"/>
                  </p:cNvPicPr>
                  <p:nvPr/>
                </p:nvPicPr>
                <p:blipFill rotWithShape="1">
                  <a:blip r:embed="rId3">
                    <a:extLst>
                      <a:ext uri="{28A0092B-C50C-407E-A947-70E740481C1C}">
                        <a14:useLocalDpi xmlns:a14="http://schemas.microsoft.com/office/drawing/2010/main" val="0"/>
                      </a:ext>
                    </a:extLst>
                  </a:blip>
                  <a:srcRect t="-8526" b="-2"/>
                  <a:stretch/>
                </p:blipFill>
                <p:spPr>
                  <a:xfrm rot="421823">
                    <a:off x="605233" y="4570775"/>
                    <a:ext cx="1608817" cy="214604"/>
                  </a:xfrm>
                  <a:prstGeom prst="rect">
                    <a:avLst/>
                  </a:prstGeom>
                  <a:noFill/>
                  <a:ln>
                    <a:noFill/>
                  </a:ln>
                </p:spPr>
              </p:pic>
            </p:grpSp>
            <p:sp>
              <p:nvSpPr>
                <p:cNvPr id="91" name="Oval 90"/>
                <p:cNvSpPr/>
                <p:nvPr/>
              </p:nvSpPr>
              <p:spPr>
                <a:xfrm>
                  <a:off x="2551931" y="1757956"/>
                  <a:ext cx="1337856" cy="1337854"/>
                </a:xfrm>
                <a:prstGeom prst="ellipse">
                  <a:avLst/>
                </a:prstGeom>
                <a:gradFill flip="none" rotWithShape="1">
                  <a:gsLst>
                    <a:gs pos="0">
                      <a:schemeClr val="bg1">
                        <a:lumMod val="75000"/>
                      </a:schemeClr>
                    </a:gs>
                    <a:gs pos="100000">
                      <a:schemeClr val="bg1">
                        <a:lumMod val="95000"/>
                      </a:schemeClr>
                    </a:gs>
                  </a:gsLst>
                  <a:path path="circle">
                    <a:fillToRect t="100000" r="100000"/>
                  </a:path>
                  <a:tileRect l="-100000" b="-100000"/>
                </a:gradFill>
                <a:ln w="63500">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algn="ctr" defTabSz="608945"/>
                  <a:endParaRPr lang="en-US" sz="2000" b="1" dirty="0">
                    <a:solidFill>
                      <a:schemeClr val="tx1">
                        <a:lumMod val="75000"/>
                        <a:lumOff val="25000"/>
                      </a:schemeClr>
                    </a:solidFill>
                    <a:latin typeface="+mj-lt"/>
                    <a:cs typeface="Calibri"/>
                  </a:endParaRPr>
                </a:p>
              </p:txBody>
            </p:sp>
          </p:grpSp>
          <p:pic>
            <p:nvPicPr>
              <p:cNvPr id="88" name="Picture 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028" y="4782581"/>
                <a:ext cx="722064" cy="920048"/>
              </a:xfrm>
              <a:prstGeom prst="rect">
                <a:avLst/>
              </a:prstGeom>
            </p:spPr>
          </p:pic>
          <p:sp>
            <p:nvSpPr>
              <p:cNvPr id="89" name="TextBox 88"/>
              <p:cNvSpPr txBox="1"/>
              <p:nvPr/>
            </p:nvSpPr>
            <p:spPr>
              <a:xfrm>
                <a:off x="145361" y="5728339"/>
                <a:ext cx="1017856" cy="251470"/>
              </a:xfrm>
              <a:prstGeom prst="rect">
                <a:avLst/>
              </a:prstGeom>
              <a:noFill/>
            </p:spPr>
            <p:txBody>
              <a:bodyPr wrap="square" rtlCol="0" anchor="ctr">
                <a:noAutofit/>
              </a:bodyPr>
              <a:lstStyle/>
              <a:p>
                <a:pPr algn="ctr"/>
                <a:r>
                  <a:rPr lang="en-US" sz="1200" b="1" dirty="0" smtClean="0"/>
                  <a:t>Developer n</a:t>
                </a:r>
                <a:endParaRPr lang="en-US" sz="1200" b="1" dirty="0"/>
              </a:p>
            </p:txBody>
          </p:sp>
        </p:grpSp>
        <p:sp>
          <p:nvSpPr>
            <p:cNvPr id="63" name="TextBox 62"/>
            <p:cNvSpPr txBox="1"/>
            <p:nvPr/>
          </p:nvSpPr>
          <p:spPr>
            <a:xfrm>
              <a:off x="1053139" y="1917135"/>
              <a:ext cx="899583" cy="222250"/>
            </a:xfrm>
            <a:prstGeom prst="rect">
              <a:avLst/>
            </a:prstGeom>
            <a:noFill/>
          </p:spPr>
          <p:txBody>
            <a:bodyPr wrap="square" rtlCol="0" anchor="ctr">
              <a:noAutofit/>
            </a:bodyPr>
            <a:lstStyle/>
            <a:p>
              <a:pPr algn="ctr">
                <a:lnSpc>
                  <a:spcPct val="80000"/>
                </a:lnSpc>
              </a:pPr>
              <a:r>
                <a:rPr lang="en-US" sz="1100" dirty="0" smtClean="0"/>
                <a:t>Code</a:t>
              </a:r>
            </a:p>
            <a:p>
              <a:pPr algn="ctr">
                <a:lnSpc>
                  <a:spcPct val="80000"/>
                </a:lnSpc>
              </a:pPr>
              <a:r>
                <a:rPr lang="en-US" sz="1100" dirty="0" smtClean="0"/>
                <a:t>Commit</a:t>
              </a:r>
              <a:endParaRPr lang="en-US" sz="1100" dirty="0"/>
            </a:p>
          </p:txBody>
        </p:sp>
        <p:sp>
          <p:nvSpPr>
            <p:cNvPr id="64" name="TextBox 63"/>
            <p:cNvSpPr txBox="1"/>
            <p:nvPr/>
          </p:nvSpPr>
          <p:spPr>
            <a:xfrm>
              <a:off x="1053139" y="3334038"/>
              <a:ext cx="899583" cy="222250"/>
            </a:xfrm>
            <a:prstGeom prst="rect">
              <a:avLst/>
            </a:prstGeom>
            <a:noFill/>
          </p:spPr>
          <p:txBody>
            <a:bodyPr wrap="square" rtlCol="0" anchor="ctr">
              <a:noAutofit/>
            </a:bodyPr>
            <a:lstStyle/>
            <a:p>
              <a:pPr algn="ctr">
                <a:lnSpc>
                  <a:spcPct val="80000"/>
                </a:lnSpc>
              </a:pPr>
              <a:r>
                <a:rPr lang="en-US" sz="1100" dirty="0" smtClean="0"/>
                <a:t>Code</a:t>
              </a:r>
            </a:p>
            <a:p>
              <a:pPr algn="ctr">
                <a:lnSpc>
                  <a:spcPct val="80000"/>
                </a:lnSpc>
              </a:pPr>
              <a:r>
                <a:rPr lang="en-US" sz="1100" dirty="0" smtClean="0"/>
                <a:t>Commit</a:t>
              </a:r>
              <a:endParaRPr lang="en-US" sz="1100" dirty="0"/>
            </a:p>
          </p:txBody>
        </p:sp>
        <p:sp>
          <p:nvSpPr>
            <p:cNvPr id="65" name="TextBox 64"/>
            <p:cNvSpPr txBox="1"/>
            <p:nvPr/>
          </p:nvSpPr>
          <p:spPr>
            <a:xfrm>
              <a:off x="1053139" y="5008525"/>
              <a:ext cx="899583" cy="222250"/>
            </a:xfrm>
            <a:prstGeom prst="rect">
              <a:avLst/>
            </a:prstGeom>
            <a:noFill/>
          </p:spPr>
          <p:txBody>
            <a:bodyPr wrap="square" rtlCol="0" anchor="ctr">
              <a:noAutofit/>
            </a:bodyPr>
            <a:lstStyle/>
            <a:p>
              <a:pPr algn="ctr">
                <a:lnSpc>
                  <a:spcPct val="80000"/>
                </a:lnSpc>
              </a:pPr>
              <a:r>
                <a:rPr lang="en-US" sz="1100" dirty="0" smtClean="0"/>
                <a:t>Code</a:t>
              </a:r>
            </a:p>
            <a:p>
              <a:pPr algn="ctr">
                <a:lnSpc>
                  <a:spcPct val="80000"/>
                </a:lnSpc>
              </a:pPr>
              <a:r>
                <a:rPr lang="en-US" sz="1100" dirty="0" smtClean="0"/>
                <a:t>Commit</a:t>
              </a:r>
              <a:endParaRPr lang="en-US" sz="1100" dirty="0"/>
            </a:p>
          </p:txBody>
        </p:sp>
        <p:grpSp>
          <p:nvGrpSpPr>
            <p:cNvPr id="66" name="Group 65"/>
            <p:cNvGrpSpPr/>
            <p:nvPr/>
          </p:nvGrpSpPr>
          <p:grpSpPr>
            <a:xfrm>
              <a:off x="1520452" y="4978626"/>
              <a:ext cx="899583" cy="1001183"/>
              <a:chOff x="1520452" y="4863017"/>
              <a:chExt cx="899583" cy="1001183"/>
            </a:xfrm>
          </p:grpSpPr>
          <p:pic>
            <p:nvPicPr>
              <p:cNvPr id="85" name="Picture 8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23880" y="4863017"/>
                <a:ext cx="507594" cy="752176"/>
              </a:xfrm>
              <a:prstGeom prst="rect">
                <a:avLst/>
              </a:prstGeom>
            </p:spPr>
          </p:pic>
          <p:sp>
            <p:nvSpPr>
              <p:cNvPr id="86" name="TextBox 85"/>
              <p:cNvSpPr txBox="1"/>
              <p:nvPr/>
            </p:nvSpPr>
            <p:spPr>
              <a:xfrm>
                <a:off x="1520452" y="5641950"/>
                <a:ext cx="899583" cy="222250"/>
              </a:xfrm>
              <a:prstGeom prst="rect">
                <a:avLst/>
              </a:prstGeom>
              <a:noFill/>
            </p:spPr>
            <p:txBody>
              <a:bodyPr wrap="square" rtlCol="0" anchor="ctr">
                <a:noAutofit/>
              </a:bodyPr>
              <a:lstStyle/>
              <a:p>
                <a:pPr algn="ctr">
                  <a:lnSpc>
                    <a:spcPct val="80000"/>
                  </a:lnSpc>
                </a:pPr>
                <a:r>
                  <a:rPr lang="en-US" sz="1100" dirty="0" smtClean="0"/>
                  <a:t>Source Control</a:t>
                </a:r>
              </a:p>
            </p:txBody>
          </p:sp>
        </p:grpSp>
        <p:grpSp>
          <p:nvGrpSpPr>
            <p:cNvPr id="67" name="Group 66"/>
            <p:cNvGrpSpPr/>
            <p:nvPr/>
          </p:nvGrpSpPr>
          <p:grpSpPr>
            <a:xfrm>
              <a:off x="1520452" y="3267849"/>
              <a:ext cx="899583" cy="1005418"/>
              <a:chOff x="1520452" y="3034217"/>
              <a:chExt cx="899583" cy="1005418"/>
            </a:xfrm>
          </p:grpSpPr>
          <p:pic>
            <p:nvPicPr>
              <p:cNvPr id="83" name="Picture 8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23880" y="3034217"/>
                <a:ext cx="507594" cy="752176"/>
              </a:xfrm>
              <a:prstGeom prst="rect">
                <a:avLst/>
              </a:prstGeom>
            </p:spPr>
          </p:pic>
          <p:sp>
            <p:nvSpPr>
              <p:cNvPr id="84" name="TextBox 83"/>
              <p:cNvSpPr txBox="1"/>
              <p:nvPr/>
            </p:nvSpPr>
            <p:spPr>
              <a:xfrm>
                <a:off x="1520452" y="3817385"/>
                <a:ext cx="899583" cy="222250"/>
              </a:xfrm>
              <a:prstGeom prst="rect">
                <a:avLst/>
              </a:prstGeom>
              <a:noFill/>
            </p:spPr>
            <p:txBody>
              <a:bodyPr wrap="square" rtlCol="0" anchor="ctr">
                <a:noAutofit/>
              </a:bodyPr>
              <a:lstStyle/>
              <a:p>
                <a:pPr algn="ctr">
                  <a:lnSpc>
                    <a:spcPct val="80000"/>
                  </a:lnSpc>
                </a:pPr>
                <a:r>
                  <a:rPr lang="en-US" sz="1100" dirty="0" smtClean="0"/>
                  <a:t>Source Control</a:t>
                </a:r>
                <a:endParaRPr lang="en-US" sz="1100" dirty="0"/>
              </a:p>
            </p:txBody>
          </p:sp>
        </p:grpSp>
        <p:grpSp>
          <p:nvGrpSpPr>
            <p:cNvPr id="68" name="Group 67"/>
            <p:cNvGrpSpPr/>
            <p:nvPr/>
          </p:nvGrpSpPr>
          <p:grpSpPr>
            <a:xfrm>
              <a:off x="1520452" y="1845321"/>
              <a:ext cx="899583" cy="1027264"/>
              <a:chOff x="1520452" y="1760132"/>
              <a:chExt cx="899583" cy="1027264"/>
            </a:xfrm>
          </p:grpSpPr>
          <p:pic>
            <p:nvPicPr>
              <p:cNvPr id="81" name="Picture 8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23880" y="1760132"/>
                <a:ext cx="507594" cy="752176"/>
              </a:xfrm>
              <a:prstGeom prst="rect">
                <a:avLst/>
              </a:prstGeom>
            </p:spPr>
          </p:pic>
          <p:sp>
            <p:nvSpPr>
              <p:cNvPr id="82" name="TextBox 81"/>
              <p:cNvSpPr txBox="1"/>
              <p:nvPr/>
            </p:nvSpPr>
            <p:spPr>
              <a:xfrm>
                <a:off x="1520452" y="2565146"/>
                <a:ext cx="899583" cy="222250"/>
              </a:xfrm>
              <a:prstGeom prst="rect">
                <a:avLst/>
              </a:prstGeom>
              <a:noFill/>
            </p:spPr>
            <p:txBody>
              <a:bodyPr wrap="square" rtlCol="0" anchor="ctr">
                <a:noAutofit/>
              </a:bodyPr>
              <a:lstStyle/>
              <a:p>
                <a:pPr algn="ctr">
                  <a:lnSpc>
                    <a:spcPct val="80000"/>
                  </a:lnSpc>
                </a:pPr>
                <a:r>
                  <a:rPr lang="en-US" sz="1100" dirty="0" smtClean="0"/>
                  <a:t>Source Control</a:t>
                </a:r>
              </a:p>
            </p:txBody>
          </p:sp>
        </p:grpSp>
        <p:grpSp>
          <p:nvGrpSpPr>
            <p:cNvPr id="69" name="Group 68"/>
            <p:cNvGrpSpPr/>
            <p:nvPr/>
          </p:nvGrpSpPr>
          <p:grpSpPr>
            <a:xfrm>
              <a:off x="2578398" y="2642954"/>
              <a:ext cx="899583" cy="1004662"/>
              <a:chOff x="2578398" y="2500512"/>
              <a:chExt cx="899583" cy="1004662"/>
            </a:xfrm>
          </p:grpSpPr>
          <p:pic>
            <p:nvPicPr>
              <p:cNvPr id="79" name="Picture 78"/>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708328" y="2500512"/>
                <a:ext cx="512127" cy="637241"/>
              </a:xfrm>
              <a:prstGeom prst="rect">
                <a:avLst/>
              </a:prstGeom>
            </p:spPr>
          </p:pic>
          <p:sp>
            <p:nvSpPr>
              <p:cNvPr id="80" name="TextBox 79"/>
              <p:cNvSpPr txBox="1"/>
              <p:nvPr/>
            </p:nvSpPr>
            <p:spPr>
              <a:xfrm>
                <a:off x="2578398" y="3282924"/>
                <a:ext cx="899583" cy="222250"/>
              </a:xfrm>
              <a:prstGeom prst="rect">
                <a:avLst/>
              </a:prstGeom>
              <a:noFill/>
            </p:spPr>
            <p:txBody>
              <a:bodyPr wrap="square" rtlCol="0" anchor="ctr">
                <a:noAutofit/>
              </a:bodyPr>
              <a:lstStyle/>
              <a:p>
                <a:pPr algn="ctr">
                  <a:lnSpc>
                    <a:spcPct val="80000"/>
                  </a:lnSpc>
                </a:pPr>
                <a:r>
                  <a:rPr lang="en-US" sz="1100" dirty="0" smtClean="0"/>
                  <a:t>Deployable/Virtualized Assets</a:t>
                </a:r>
                <a:endParaRPr lang="en-US" sz="1100" dirty="0"/>
              </a:p>
            </p:txBody>
          </p:sp>
        </p:grpSp>
        <p:grpSp>
          <p:nvGrpSpPr>
            <p:cNvPr id="70" name="Group 69"/>
            <p:cNvGrpSpPr/>
            <p:nvPr/>
          </p:nvGrpSpPr>
          <p:grpSpPr>
            <a:xfrm>
              <a:off x="2267920" y="5124630"/>
              <a:ext cx="1549439" cy="865813"/>
              <a:chOff x="2267920" y="5001238"/>
              <a:chExt cx="1549439" cy="865813"/>
            </a:xfrm>
          </p:grpSpPr>
          <p:pic>
            <p:nvPicPr>
              <p:cNvPr id="77" name="Picture 76"/>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716390" y="5001238"/>
                <a:ext cx="512127" cy="637241"/>
              </a:xfrm>
              <a:prstGeom prst="rect">
                <a:avLst/>
              </a:prstGeom>
            </p:spPr>
          </p:pic>
          <p:sp>
            <p:nvSpPr>
              <p:cNvPr id="78" name="TextBox 77"/>
              <p:cNvSpPr txBox="1"/>
              <p:nvPr/>
            </p:nvSpPr>
            <p:spPr>
              <a:xfrm>
                <a:off x="2267920" y="5652751"/>
                <a:ext cx="1549439" cy="214300"/>
              </a:xfrm>
              <a:prstGeom prst="rect">
                <a:avLst/>
              </a:prstGeom>
              <a:noFill/>
            </p:spPr>
            <p:txBody>
              <a:bodyPr wrap="square" rtlCol="0" anchor="ctr">
                <a:noAutofit/>
              </a:bodyPr>
              <a:lstStyle/>
              <a:p>
                <a:pPr algn="ctr">
                  <a:lnSpc>
                    <a:spcPct val="80000"/>
                  </a:lnSpc>
                </a:pPr>
                <a:r>
                  <a:rPr lang="en-US" sz="1100" dirty="0" smtClean="0"/>
                  <a:t>Deployable/</a:t>
                </a:r>
              </a:p>
              <a:p>
                <a:pPr algn="ctr">
                  <a:lnSpc>
                    <a:spcPct val="80000"/>
                  </a:lnSpc>
                </a:pPr>
                <a:r>
                  <a:rPr lang="en-US" sz="1100" dirty="0" smtClean="0"/>
                  <a:t>Virtualized  Asset</a:t>
                </a:r>
                <a:endParaRPr lang="en-US" sz="1100" dirty="0"/>
              </a:p>
            </p:txBody>
          </p:sp>
        </p:grpSp>
        <p:sp>
          <p:nvSpPr>
            <p:cNvPr id="71" name="TextBox 70"/>
            <p:cNvSpPr txBox="1"/>
            <p:nvPr/>
          </p:nvSpPr>
          <p:spPr>
            <a:xfrm>
              <a:off x="3827992" y="4351842"/>
              <a:ext cx="1130300" cy="222250"/>
            </a:xfrm>
            <a:prstGeom prst="rect">
              <a:avLst/>
            </a:prstGeom>
            <a:noFill/>
          </p:spPr>
          <p:txBody>
            <a:bodyPr wrap="square" rtlCol="0" anchor="ctr">
              <a:noAutofit/>
            </a:bodyPr>
            <a:lstStyle/>
            <a:p>
              <a:pPr algn="ctr">
                <a:lnSpc>
                  <a:spcPct val="80000"/>
                </a:lnSpc>
              </a:pPr>
              <a:r>
                <a:rPr lang="en-US" sz="1100" dirty="0" smtClean="0"/>
                <a:t>Integration Lab</a:t>
              </a:r>
            </a:p>
          </p:txBody>
        </p:sp>
        <p:sp>
          <p:nvSpPr>
            <p:cNvPr id="72" name="TextBox 71"/>
            <p:cNvSpPr txBox="1"/>
            <p:nvPr/>
          </p:nvSpPr>
          <p:spPr>
            <a:xfrm>
              <a:off x="4888963" y="3953536"/>
              <a:ext cx="1130300" cy="222250"/>
            </a:xfrm>
            <a:prstGeom prst="rect">
              <a:avLst/>
            </a:prstGeom>
            <a:noFill/>
          </p:spPr>
          <p:txBody>
            <a:bodyPr wrap="square" rtlCol="0" anchor="ctr">
              <a:noAutofit/>
            </a:bodyPr>
            <a:lstStyle/>
            <a:p>
              <a:pPr algn="ctr">
                <a:lnSpc>
                  <a:spcPct val="80000"/>
                </a:lnSpc>
              </a:pPr>
              <a:r>
                <a:rPr lang="en-US" sz="1100" dirty="0" smtClean="0"/>
                <a:t>UAT/Staging</a:t>
              </a:r>
            </a:p>
            <a:p>
              <a:pPr algn="ctr">
                <a:lnSpc>
                  <a:spcPct val="80000"/>
                </a:lnSpc>
              </a:pPr>
              <a:r>
                <a:rPr lang="en-US" sz="1100" dirty="0" smtClean="0"/>
                <a:t>Environment</a:t>
              </a:r>
            </a:p>
          </p:txBody>
        </p:sp>
        <p:sp>
          <p:nvSpPr>
            <p:cNvPr id="73" name="TextBox 72"/>
            <p:cNvSpPr txBox="1"/>
            <p:nvPr/>
          </p:nvSpPr>
          <p:spPr>
            <a:xfrm>
              <a:off x="5868460" y="4692021"/>
              <a:ext cx="1333500" cy="222250"/>
            </a:xfrm>
            <a:prstGeom prst="rect">
              <a:avLst/>
            </a:prstGeom>
            <a:noFill/>
          </p:spPr>
          <p:txBody>
            <a:bodyPr wrap="square" rtlCol="0" anchor="ctr">
              <a:noAutofit/>
            </a:bodyPr>
            <a:lstStyle/>
            <a:p>
              <a:pPr algn="ctr">
                <a:lnSpc>
                  <a:spcPct val="80000"/>
                </a:lnSpc>
              </a:pPr>
              <a:r>
                <a:rPr lang="en-US" sz="1100" dirty="0" smtClean="0"/>
                <a:t>Performance Lab</a:t>
              </a:r>
            </a:p>
          </p:txBody>
        </p:sp>
        <p:sp>
          <p:nvSpPr>
            <p:cNvPr id="74" name="TextBox 73"/>
            <p:cNvSpPr txBox="1"/>
            <p:nvPr/>
          </p:nvSpPr>
          <p:spPr>
            <a:xfrm>
              <a:off x="7210425" y="4237541"/>
              <a:ext cx="933450" cy="222250"/>
            </a:xfrm>
            <a:prstGeom prst="rect">
              <a:avLst/>
            </a:prstGeom>
            <a:noFill/>
          </p:spPr>
          <p:txBody>
            <a:bodyPr wrap="square" rtlCol="0" anchor="ctr">
              <a:noAutofit/>
            </a:bodyPr>
            <a:lstStyle/>
            <a:p>
              <a:pPr algn="ctr">
                <a:lnSpc>
                  <a:spcPct val="80000"/>
                </a:lnSpc>
              </a:pPr>
              <a:r>
                <a:rPr lang="en-US" sz="1100" dirty="0" smtClean="0"/>
                <a:t>Production</a:t>
              </a:r>
            </a:p>
          </p:txBody>
        </p:sp>
        <p:sp>
          <p:nvSpPr>
            <p:cNvPr id="75" name="TextBox 74"/>
            <p:cNvSpPr txBox="1"/>
            <p:nvPr/>
          </p:nvSpPr>
          <p:spPr>
            <a:xfrm>
              <a:off x="8255472" y="3882398"/>
              <a:ext cx="933450" cy="222250"/>
            </a:xfrm>
            <a:prstGeom prst="rect">
              <a:avLst/>
            </a:prstGeom>
            <a:noFill/>
          </p:spPr>
          <p:txBody>
            <a:bodyPr wrap="square" rtlCol="0" anchor="ctr">
              <a:noAutofit/>
            </a:bodyPr>
            <a:lstStyle/>
            <a:p>
              <a:pPr algn="ctr">
                <a:lnSpc>
                  <a:spcPct val="80000"/>
                </a:lnSpc>
              </a:pPr>
              <a:r>
                <a:rPr lang="en-US" sz="1100" dirty="0" smtClean="0"/>
                <a:t>Operations</a:t>
              </a:r>
            </a:p>
          </p:txBody>
        </p:sp>
        <p:cxnSp>
          <p:nvCxnSpPr>
            <p:cNvPr id="76" name="Straight Arrow Connector 75"/>
            <p:cNvCxnSpPr/>
            <p:nvPr/>
          </p:nvCxnSpPr>
          <p:spPr>
            <a:xfrm>
              <a:off x="5791200" y="3715368"/>
              <a:ext cx="379504" cy="282643"/>
            </a:xfrm>
            <a:prstGeom prst="straightConnector1">
              <a:avLst/>
            </a:prstGeom>
            <a:ln w="25400" cap="rnd">
              <a:solidFill>
                <a:schemeClr val="bg1">
                  <a:lumMod val="75000"/>
                </a:schemeClr>
              </a:solidFill>
              <a:tailEnd type="arrow" w="sm" len="sm"/>
            </a:ln>
            <a:effectLst/>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flipV="1">
            <a:off x="568079" y="5502125"/>
            <a:ext cx="2264086" cy="633163"/>
            <a:chOff x="7293429" y="177990"/>
            <a:chExt cx="1708139" cy="633163"/>
          </a:xfrm>
        </p:grpSpPr>
        <p:pic>
          <p:nvPicPr>
            <p:cNvPr id="165" name="Picture 164"/>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88367"/>
              <a:ext cx="1708139" cy="170761"/>
            </a:xfrm>
            <a:prstGeom prst="rect">
              <a:avLst/>
            </a:prstGeom>
          </p:spPr>
        </p:pic>
        <p:sp>
          <p:nvSpPr>
            <p:cNvPr id="166" name="Trapezoid 165"/>
            <p:cNvSpPr/>
            <p:nvPr/>
          </p:nvSpPr>
          <p:spPr>
            <a:xfrm flipH="1">
              <a:off x="7492808" y="182569"/>
              <a:ext cx="1353142" cy="107669"/>
            </a:xfrm>
            <a:prstGeom prst="trapezoid">
              <a:avLst>
                <a:gd name="adj" fmla="val 122946"/>
              </a:avLst>
            </a:prstGeom>
            <a:solidFill>
              <a:schemeClr val="tx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vert="horz" lIns="182880" tIns="182880" rIns="182880" bIns="182880" rtlCol="0" anchor="ctr"/>
            <a:lstStyle/>
            <a:p>
              <a:pPr algn="ctr">
                <a:lnSpc>
                  <a:spcPts val="1720"/>
                </a:lnSpc>
                <a:buClr>
                  <a:srgbClr val="FFFFFF"/>
                </a:buClr>
              </a:pPr>
              <a:endParaRPr lang="en-US" sz="1400" dirty="0" smtClean="0">
                <a:solidFill>
                  <a:srgbClr val="FFFFFF"/>
                </a:solidFill>
                <a:cs typeface="Arial Unicode MS" pitchFamily="34" charset="-128"/>
              </a:endParaRPr>
            </a:p>
          </p:txBody>
        </p:sp>
        <p:pic>
          <p:nvPicPr>
            <p:cNvPr id="167" name="Picture 166"/>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88367"/>
              <a:ext cx="1708139" cy="170761"/>
            </a:xfrm>
            <a:prstGeom prst="rect">
              <a:avLst/>
            </a:prstGeom>
          </p:spPr>
        </p:pic>
        <p:sp>
          <p:nvSpPr>
            <p:cNvPr id="168" name="Pentagon 167"/>
            <p:cNvSpPr/>
            <p:nvPr/>
          </p:nvSpPr>
          <p:spPr>
            <a:xfrm rot="5400000">
              <a:off x="7852796" y="-83654"/>
              <a:ext cx="633163" cy="1156451"/>
            </a:xfrm>
            <a:prstGeom prst="homePlate">
              <a:avLst>
                <a:gd name="adj" fmla="val 26056"/>
              </a:avLst>
            </a:prstGeom>
            <a:gradFill flip="none" rotWithShape="1">
              <a:gsLst>
                <a:gs pos="0">
                  <a:srgbClr val="F2B600"/>
                </a:gs>
                <a:gs pos="100000">
                  <a:srgbClr val="E05206"/>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dirty="0">
                <a:solidFill>
                  <a:srgbClr val="FFFFFF"/>
                </a:solidFill>
                <a:latin typeface="Calibri" pitchFamily="34" charset="0"/>
                <a:cs typeface="Calibri" pitchFamily="34" charset="0"/>
              </a:endParaRPr>
            </a:p>
          </p:txBody>
        </p:sp>
        <p:sp>
          <p:nvSpPr>
            <p:cNvPr id="169" name="Rectangle 168"/>
            <p:cNvSpPr/>
            <p:nvPr/>
          </p:nvSpPr>
          <p:spPr>
            <a:xfrm flipV="1">
              <a:off x="7731270" y="229265"/>
              <a:ext cx="876223" cy="424732"/>
            </a:xfrm>
            <a:prstGeom prst="rect">
              <a:avLst/>
            </a:prstGeom>
          </p:spPr>
          <p:txBody>
            <a:bodyPr wrap="none" anchor="ctr">
              <a:spAutoFit/>
            </a:bodyPr>
            <a:lstStyle/>
            <a:p>
              <a:pPr algn="ctr" defTabSz="914400">
                <a:lnSpc>
                  <a:spcPct val="90000"/>
                </a:lnSpc>
              </a:pPr>
              <a:r>
                <a:rPr lang="en-GB" sz="1200" b="1" dirty="0" smtClean="0">
                  <a:solidFill>
                    <a:schemeClr val="bg1"/>
                  </a:solidFill>
                </a:rPr>
                <a:t>TRUE AGILE</a:t>
              </a:r>
            </a:p>
            <a:p>
              <a:pPr algn="ctr" defTabSz="914400">
                <a:lnSpc>
                  <a:spcPct val="90000"/>
                </a:lnSpc>
              </a:pPr>
              <a:r>
                <a:rPr lang="en-GB" sz="1200" b="1" dirty="0" smtClean="0">
                  <a:solidFill>
                    <a:schemeClr val="bg1"/>
                  </a:solidFill>
                </a:rPr>
                <a:t>DEVELOPMENT</a:t>
              </a:r>
              <a:endParaRPr lang="en-GB" sz="1200" b="1" dirty="0">
                <a:solidFill>
                  <a:schemeClr val="bg1"/>
                </a:solidFill>
              </a:endParaRPr>
            </a:p>
          </p:txBody>
        </p:sp>
      </p:grpSp>
      <p:grpSp>
        <p:nvGrpSpPr>
          <p:cNvPr id="170" name="Group 169"/>
          <p:cNvGrpSpPr/>
          <p:nvPr/>
        </p:nvGrpSpPr>
        <p:grpSpPr>
          <a:xfrm>
            <a:off x="4152393" y="3567425"/>
            <a:ext cx="4016319" cy="2437288"/>
            <a:chOff x="4121118" y="3930140"/>
            <a:chExt cx="4016319" cy="2437290"/>
          </a:xfrm>
        </p:grpSpPr>
        <p:grpSp>
          <p:nvGrpSpPr>
            <p:cNvPr id="171" name="Group 170"/>
            <p:cNvGrpSpPr/>
            <p:nvPr/>
          </p:nvGrpSpPr>
          <p:grpSpPr>
            <a:xfrm>
              <a:off x="4121118" y="3930140"/>
              <a:ext cx="3330607" cy="1948145"/>
              <a:chOff x="4121118" y="3930140"/>
              <a:chExt cx="3330607" cy="1948145"/>
            </a:xfrm>
          </p:grpSpPr>
          <p:cxnSp>
            <p:nvCxnSpPr>
              <p:cNvPr id="178" name="Straight Connector 177"/>
              <p:cNvCxnSpPr/>
              <p:nvPr/>
            </p:nvCxnSpPr>
            <p:spPr>
              <a:xfrm>
                <a:off x="4136571" y="5285621"/>
                <a:ext cx="3302000" cy="0"/>
              </a:xfrm>
              <a:prstGeom prst="line">
                <a:avLst/>
              </a:prstGeom>
              <a:ln w="50800" cap="rnd">
                <a:solidFill>
                  <a:srgbClr val="9FC72B"/>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V="1">
                <a:off x="7049105" y="5285618"/>
                <a:ext cx="0" cy="592667"/>
              </a:xfrm>
              <a:prstGeom prst="line">
                <a:avLst/>
              </a:prstGeom>
              <a:ln w="50800" cap="rnd">
                <a:solidFill>
                  <a:srgbClr val="9FC72B"/>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7451725" y="4202046"/>
                <a:ext cx="0" cy="1075407"/>
              </a:xfrm>
              <a:prstGeom prst="line">
                <a:avLst/>
              </a:prstGeom>
              <a:ln w="50800" cap="rnd">
                <a:solidFill>
                  <a:srgbClr val="9FC72B"/>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6324600" y="4618080"/>
                <a:ext cx="0" cy="661524"/>
              </a:xfrm>
              <a:prstGeom prst="line">
                <a:avLst/>
              </a:prstGeom>
              <a:ln w="50800" cap="rnd">
                <a:solidFill>
                  <a:srgbClr val="9FC72B"/>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5257800" y="3930140"/>
                <a:ext cx="0" cy="1349464"/>
              </a:xfrm>
              <a:prstGeom prst="line">
                <a:avLst/>
              </a:prstGeom>
              <a:ln w="50800" cap="rnd">
                <a:solidFill>
                  <a:srgbClr val="9FC72B"/>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4121118" y="4347425"/>
                <a:ext cx="0" cy="934811"/>
              </a:xfrm>
              <a:prstGeom prst="line">
                <a:avLst/>
              </a:prstGeom>
              <a:ln w="50800" cap="rnd">
                <a:solidFill>
                  <a:srgbClr val="9FC72B"/>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flipV="1">
              <a:off x="5873351" y="5734267"/>
              <a:ext cx="2264086" cy="633163"/>
              <a:chOff x="7293429" y="177990"/>
              <a:chExt cx="1708139" cy="633163"/>
            </a:xfrm>
          </p:grpSpPr>
          <p:pic>
            <p:nvPicPr>
              <p:cNvPr id="173" name="Picture 172"/>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88367"/>
                <a:ext cx="1708139" cy="170761"/>
              </a:xfrm>
              <a:prstGeom prst="rect">
                <a:avLst/>
              </a:prstGeom>
            </p:spPr>
          </p:pic>
          <p:sp>
            <p:nvSpPr>
              <p:cNvPr id="174" name="Trapezoid 173"/>
              <p:cNvSpPr/>
              <p:nvPr/>
            </p:nvSpPr>
            <p:spPr>
              <a:xfrm flipH="1">
                <a:off x="7492808" y="182569"/>
                <a:ext cx="1353142" cy="107669"/>
              </a:xfrm>
              <a:prstGeom prst="trapezoid">
                <a:avLst>
                  <a:gd name="adj" fmla="val 122946"/>
                </a:avLst>
              </a:prstGeom>
              <a:solidFill>
                <a:schemeClr val="tx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vert="horz" lIns="182880" tIns="182880" rIns="182880" bIns="182880" rtlCol="0" anchor="ctr"/>
              <a:lstStyle/>
              <a:p>
                <a:pPr algn="ctr">
                  <a:lnSpc>
                    <a:spcPts val="1720"/>
                  </a:lnSpc>
                  <a:buClr>
                    <a:srgbClr val="FFFFFF"/>
                  </a:buClr>
                </a:pPr>
                <a:endParaRPr lang="en-US" sz="1400" dirty="0" smtClean="0">
                  <a:solidFill>
                    <a:srgbClr val="FFFFFF"/>
                  </a:solidFill>
                  <a:cs typeface="Arial Unicode MS" pitchFamily="34" charset="-128"/>
                </a:endParaRPr>
              </a:p>
            </p:txBody>
          </p:sp>
          <p:pic>
            <p:nvPicPr>
              <p:cNvPr id="175" name="Picture 174"/>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47727"/>
                <a:ext cx="1708139" cy="170761"/>
              </a:xfrm>
              <a:prstGeom prst="rect">
                <a:avLst/>
              </a:prstGeom>
            </p:spPr>
          </p:pic>
          <p:sp>
            <p:nvSpPr>
              <p:cNvPr id="176" name="Pentagon 175"/>
              <p:cNvSpPr/>
              <p:nvPr/>
            </p:nvSpPr>
            <p:spPr>
              <a:xfrm rot="5400000">
                <a:off x="7852796" y="-83654"/>
                <a:ext cx="633163" cy="1156451"/>
              </a:xfrm>
              <a:prstGeom prst="homePlate">
                <a:avLst>
                  <a:gd name="adj" fmla="val 26056"/>
                </a:avLst>
              </a:prstGeom>
              <a:gradFill flip="none" rotWithShape="1">
                <a:gsLst>
                  <a:gs pos="0">
                    <a:srgbClr val="9FC72B"/>
                  </a:gs>
                  <a:gs pos="100000">
                    <a:srgbClr val="469937"/>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dirty="0">
                  <a:solidFill>
                    <a:srgbClr val="FFFFFF"/>
                  </a:solidFill>
                  <a:latin typeface="Calibri" pitchFamily="34" charset="0"/>
                  <a:cs typeface="Calibri" pitchFamily="34" charset="0"/>
                </a:endParaRPr>
              </a:p>
            </p:txBody>
          </p:sp>
          <p:sp>
            <p:nvSpPr>
              <p:cNvPr id="177" name="Rectangle 176"/>
              <p:cNvSpPr/>
              <p:nvPr/>
            </p:nvSpPr>
            <p:spPr>
              <a:xfrm flipV="1">
                <a:off x="7766367" y="229264"/>
                <a:ext cx="806031" cy="424733"/>
              </a:xfrm>
              <a:prstGeom prst="rect">
                <a:avLst/>
              </a:prstGeom>
            </p:spPr>
            <p:txBody>
              <a:bodyPr wrap="none" anchor="ctr">
                <a:spAutoFit/>
              </a:bodyPr>
              <a:lstStyle/>
              <a:p>
                <a:pPr algn="ctr" defTabSz="914400">
                  <a:lnSpc>
                    <a:spcPct val="90000"/>
                  </a:lnSpc>
                </a:pPr>
                <a:r>
                  <a:rPr lang="en-GB" sz="1200" b="1" dirty="0">
                    <a:solidFill>
                      <a:schemeClr val="bg1"/>
                    </a:solidFill>
                  </a:rPr>
                  <a:t>CONTINUOUS</a:t>
                </a:r>
                <a:br>
                  <a:rPr lang="en-GB" sz="1200" b="1" dirty="0">
                    <a:solidFill>
                      <a:schemeClr val="bg1"/>
                    </a:solidFill>
                  </a:rPr>
                </a:br>
                <a:r>
                  <a:rPr lang="en-GB" sz="1200" b="1" dirty="0">
                    <a:solidFill>
                      <a:schemeClr val="bg1"/>
                    </a:solidFill>
                  </a:rPr>
                  <a:t>DELIVERY</a:t>
                </a:r>
              </a:p>
            </p:txBody>
          </p:sp>
        </p:grpSp>
      </p:grpSp>
      <p:grpSp>
        <p:nvGrpSpPr>
          <p:cNvPr id="184" name="Group 183"/>
          <p:cNvGrpSpPr/>
          <p:nvPr/>
        </p:nvGrpSpPr>
        <p:grpSpPr>
          <a:xfrm>
            <a:off x="990601" y="3562655"/>
            <a:ext cx="6813077" cy="2089498"/>
            <a:chOff x="959323" y="3925369"/>
            <a:chExt cx="6813077" cy="2089500"/>
          </a:xfrm>
        </p:grpSpPr>
        <p:cxnSp>
          <p:nvCxnSpPr>
            <p:cNvPr id="185" name="Straight Connector 184"/>
            <p:cNvCxnSpPr/>
            <p:nvPr/>
          </p:nvCxnSpPr>
          <p:spPr>
            <a:xfrm flipV="1">
              <a:off x="4782956" y="5152804"/>
              <a:ext cx="0" cy="276316"/>
            </a:xfrm>
            <a:prstGeom prst="line">
              <a:avLst/>
            </a:prstGeom>
            <a:ln w="50800" cap="rnd">
              <a:solidFill>
                <a:srgbClr val="A1006B"/>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grpSp>
          <p:nvGrpSpPr>
            <p:cNvPr id="186" name="Group 185"/>
            <p:cNvGrpSpPr/>
            <p:nvPr/>
          </p:nvGrpSpPr>
          <p:grpSpPr>
            <a:xfrm>
              <a:off x="959323" y="3925369"/>
              <a:ext cx="6813077" cy="2089500"/>
              <a:chOff x="959323" y="3925369"/>
              <a:chExt cx="6813077" cy="2089500"/>
            </a:xfrm>
          </p:grpSpPr>
          <p:grpSp>
            <p:nvGrpSpPr>
              <p:cNvPr id="187" name="Group 186"/>
              <p:cNvGrpSpPr/>
              <p:nvPr/>
            </p:nvGrpSpPr>
            <p:grpSpPr>
              <a:xfrm>
                <a:off x="959323" y="5239516"/>
                <a:ext cx="4920028" cy="775353"/>
                <a:chOff x="959323" y="5239516"/>
                <a:chExt cx="4920028" cy="775353"/>
              </a:xfrm>
            </p:grpSpPr>
            <p:grpSp>
              <p:nvGrpSpPr>
                <p:cNvPr id="193" name="Group 192"/>
                <p:cNvGrpSpPr/>
                <p:nvPr/>
              </p:nvGrpSpPr>
              <p:grpSpPr>
                <a:xfrm>
                  <a:off x="959323" y="5239516"/>
                  <a:ext cx="3050565" cy="541260"/>
                  <a:chOff x="959323" y="5239516"/>
                  <a:chExt cx="3050565" cy="541260"/>
                </a:xfrm>
              </p:grpSpPr>
              <p:cxnSp>
                <p:nvCxnSpPr>
                  <p:cNvPr id="200" name="Straight Arrow Connector 199"/>
                  <p:cNvCxnSpPr>
                    <a:stCxn id="198" idx="2"/>
                  </p:cNvCxnSpPr>
                  <p:nvPr/>
                </p:nvCxnSpPr>
                <p:spPr>
                  <a:xfrm flipH="1" flipV="1">
                    <a:off x="1376867" y="5771535"/>
                    <a:ext cx="2633021" cy="9241"/>
                  </a:xfrm>
                  <a:prstGeom prst="straightConnector1">
                    <a:avLst/>
                  </a:prstGeom>
                  <a:ln w="50800" cap="rnd">
                    <a:solidFill>
                      <a:srgbClr val="A1006B"/>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H="1" flipV="1">
                    <a:off x="959323" y="5239516"/>
                    <a:ext cx="380999" cy="533400"/>
                  </a:xfrm>
                  <a:prstGeom prst="straightConnector1">
                    <a:avLst/>
                  </a:prstGeom>
                  <a:ln w="50800" cap="rnd">
                    <a:solidFill>
                      <a:srgbClr val="A1006B"/>
                    </a:solidFill>
                    <a:tailEnd type="arrow" w="sm" len="sm"/>
                  </a:ln>
                  <a:effectLst/>
                </p:spPr>
                <p:style>
                  <a:lnRef idx="2">
                    <a:schemeClr val="accent1"/>
                  </a:lnRef>
                  <a:fillRef idx="0">
                    <a:schemeClr val="accent1"/>
                  </a:fillRef>
                  <a:effectRef idx="1">
                    <a:schemeClr val="accent1"/>
                  </a:effectRef>
                  <a:fontRef idx="minor">
                    <a:schemeClr val="tx1"/>
                  </a:fontRef>
                </p:style>
              </p:cxnSp>
            </p:grpSp>
            <p:grpSp>
              <p:nvGrpSpPr>
                <p:cNvPr id="194" name="Group 193"/>
                <p:cNvGrpSpPr/>
                <p:nvPr/>
              </p:nvGrpSpPr>
              <p:grpSpPr>
                <a:xfrm flipV="1">
                  <a:off x="3615265" y="5381706"/>
                  <a:ext cx="2264086" cy="633163"/>
                  <a:chOff x="7293429" y="177990"/>
                  <a:chExt cx="1708139" cy="633163"/>
                </a:xfrm>
              </p:grpSpPr>
              <p:pic>
                <p:nvPicPr>
                  <p:cNvPr id="195" name="Picture 194"/>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88367"/>
                    <a:ext cx="1708139" cy="170761"/>
                  </a:xfrm>
                  <a:prstGeom prst="rect">
                    <a:avLst/>
                  </a:prstGeom>
                </p:spPr>
              </p:pic>
              <p:sp>
                <p:nvSpPr>
                  <p:cNvPr id="196" name="Trapezoid 195"/>
                  <p:cNvSpPr/>
                  <p:nvPr/>
                </p:nvSpPr>
                <p:spPr>
                  <a:xfrm flipH="1">
                    <a:off x="7492808" y="182569"/>
                    <a:ext cx="1353142" cy="107669"/>
                  </a:xfrm>
                  <a:prstGeom prst="trapezoid">
                    <a:avLst>
                      <a:gd name="adj" fmla="val 122946"/>
                    </a:avLst>
                  </a:prstGeom>
                  <a:solidFill>
                    <a:schemeClr val="tx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vert="horz" lIns="182880" tIns="182880" rIns="182880" bIns="182880" rtlCol="0" anchor="ctr"/>
                  <a:lstStyle/>
                  <a:p>
                    <a:pPr algn="ctr">
                      <a:lnSpc>
                        <a:spcPts val="1720"/>
                      </a:lnSpc>
                      <a:buClr>
                        <a:srgbClr val="FFFFFF"/>
                      </a:buClr>
                    </a:pPr>
                    <a:endParaRPr lang="en-US" sz="1400" dirty="0" smtClean="0">
                      <a:solidFill>
                        <a:srgbClr val="FFFFFF"/>
                      </a:solidFill>
                      <a:cs typeface="Arial Unicode MS" pitchFamily="34" charset="-128"/>
                    </a:endParaRPr>
                  </a:p>
                </p:txBody>
              </p:sp>
              <p:pic>
                <p:nvPicPr>
                  <p:cNvPr id="197" name="Picture 196"/>
                  <p:cNvPicPr>
                    <a:picLocks noChangeAspect="1"/>
                  </p:cNvPicPr>
                  <p:nvPr/>
                </p:nvPicPr>
                <p:blipFill rotWithShape="1">
                  <a:blip r:embed="rId3">
                    <a:biLevel thresh="75000"/>
                    <a:extLst>
                      <a:ext uri="{28A0092B-C50C-407E-A947-70E740481C1C}">
                        <a14:useLocalDpi xmlns:a14="http://schemas.microsoft.com/office/drawing/2010/main" val="0"/>
                      </a:ext>
                    </a:extLst>
                  </a:blip>
                  <a:srcRect t="60706"/>
                  <a:stretch/>
                </p:blipFill>
                <p:spPr>
                  <a:xfrm flipH="1">
                    <a:off x="7293429" y="288367"/>
                    <a:ext cx="1708139" cy="170761"/>
                  </a:xfrm>
                  <a:prstGeom prst="rect">
                    <a:avLst/>
                  </a:prstGeom>
                </p:spPr>
              </p:pic>
              <p:sp>
                <p:nvSpPr>
                  <p:cNvPr id="198" name="Pentagon 197"/>
                  <p:cNvSpPr/>
                  <p:nvPr/>
                </p:nvSpPr>
                <p:spPr>
                  <a:xfrm rot="5400000">
                    <a:off x="7852796" y="-83654"/>
                    <a:ext cx="633163" cy="1156451"/>
                  </a:xfrm>
                  <a:prstGeom prst="homePlate">
                    <a:avLst>
                      <a:gd name="adj" fmla="val 26056"/>
                    </a:avLst>
                  </a:prstGeom>
                  <a:gradFill flip="none" rotWithShape="1">
                    <a:gsLst>
                      <a:gs pos="0">
                        <a:srgbClr val="A1006B"/>
                      </a:gs>
                      <a:gs pos="100000">
                        <a:srgbClr val="3E0D53"/>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100" b="1" dirty="0">
                      <a:solidFill>
                        <a:srgbClr val="FFFFFF"/>
                      </a:solidFill>
                      <a:latin typeface="Calibri" pitchFamily="34" charset="0"/>
                      <a:cs typeface="Calibri" pitchFamily="34" charset="0"/>
                    </a:endParaRPr>
                  </a:p>
                </p:txBody>
              </p:sp>
              <p:sp>
                <p:nvSpPr>
                  <p:cNvPr id="199" name="Rectangle 198"/>
                  <p:cNvSpPr/>
                  <p:nvPr/>
                </p:nvSpPr>
                <p:spPr>
                  <a:xfrm flipV="1">
                    <a:off x="7727222" y="227683"/>
                    <a:ext cx="884303" cy="427810"/>
                  </a:xfrm>
                  <a:prstGeom prst="rect">
                    <a:avLst/>
                  </a:prstGeom>
                </p:spPr>
                <p:txBody>
                  <a:bodyPr wrap="none" anchor="ctr">
                    <a:spAutoFit/>
                  </a:bodyPr>
                  <a:lstStyle/>
                  <a:p>
                    <a:pPr algn="ctr" defTabSz="914400">
                      <a:lnSpc>
                        <a:spcPct val="90000"/>
                      </a:lnSpc>
                    </a:pPr>
                    <a:r>
                      <a:rPr lang="en-GB" sz="1200" b="1" dirty="0" smtClean="0">
                        <a:solidFill>
                          <a:schemeClr val="bg1"/>
                        </a:solidFill>
                      </a:rPr>
                      <a:t>TEST DATA </a:t>
                    </a:r>
                  </a:p>
                  <a:p>
                    <a:pPr algn="ctr" defTabSz="914400">
                      <a:lnSpc>
                        <a:spcPct val="90000"/>
                      </a:lnSpc>
                    </a:pPr>
                    <a:r>
                      <a:rPr lang="en-GB" sz="1200" b="1" dirty="0" smtClean="0">
                        <a:solidFill>
                          <a:schemeClr val="bg1"/>
                        </a:solidFill>
                      </a:rPr>
                      <a:t>MANAGEMENT</a:t>
                    </a:r>
                    <a:endParaRPr lang="en-GB" sz="1200" b="1" dirty="0">
                      <a:solidFill>
                        <a:schemeClr val="bg1"/>
                      </a:solidFill>
                    </a:endParaRPr>
                  </a:p>
                </p:txBody>
              </p:sp>
            </p:grpSp>
          </p:grpSp>
          <p:cxnSp>
            <p:nvCxnSpPr>
              <p:cNvPr id="188" name="Straight Connector 187"/>
              <p:cNvCxnSpPr/>
              <p:nvPr/>
            </p:nvCxnSpPr>
            <p:spPr>
              <a:xfrm>
                <a:off x="4357035" y="5152429"/>
                <a:ext cx="3398009" cy="0"/>
              </a:xfrm>
              <a:prstGeom prst="line">
                <a:avLst/>
              </a:prstGeom>
              <a:ln w="50800" cap="rnd">
                <a:solidFill>
                  <a:srgbClr val="A1006B"/>
                </a:solidFill>
                <a:headEnd type="none"/>
                <a:tailEnd type="none" w="sm" len="sm"/>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4359137" y="4350717"/>
                <a:ext cx="0" cy="799621"/>
              </a:xfrm>
              <a:prstGeom prst="line">
                <a:avLst/>
              </a:prstGeom>
              <a:ln w="50800" cap="rnd">
                <a:solidFill>
                  <a:srgbClr val="A1006B"/>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5486400" y="3925369"/>
                <a:ext cx="0" cy="1206741"/>
              </a:xfrm>
              <a:prstGeom prst="line">
                <a:avLst/>
              </a:prstGeom>
              <a:ln w="50800" cap="rnd">
                <a:solidFill>
                  <a:srgbClr val="A1006B"/>
                </a:solidFill>
                <a:headEnd type="arrow" w="sm" len="sm"/>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6629400" y="4618080"/>
                <a:ext cx="0" cy="514030"/>
              </a:xfrm>
              <a:prstGeom prst="line">
                <a:avLst/>
              </a:prstGeom>
              <a:ln w="50800" cap="rnd">
                <a:solidFill>
                  <a:srgbClr val="A1006B"/>
                </a:solidFill>
                <a:headEnd type="arrow" w="sm" len="sm"/>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7772400" y="4223111"/>
                <a:ext cx="0" cy="945455"/>
              </a:xfrm>
              <a:prstGeom prst="line">
                <a:avLst/>
              </a:prstGeom>
              <a:ln w="50800" cap="rnd">
                <a:solidFill>
                  <a:srgbClr val="A1006B"/>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grpSp>
      </p:grpSp>
      <p:pic>
        <p:nvPicPr>
          <p:cNvPr id="202" name="Picture 20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490043" y="3258761"/>
            <a:ext cx="371782" cy="349636"/>
          </a:xfrm>
          <a:prstGeom prst="rect">
            <a:avLst/>
          </a:prstGeom>
        </p:spPr>
      </p:pic>
      <p:pic>
        <p:nvPicPr>
          <p:cNvPr id="203" name="Picture 202"/>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734346" y="3096378"/>
            <a:ext cx="371782" cy="349636"/>
          </a:xfrm>
          <a:prstGeom prst="rect">
            <a:avLst/>
          </a:prstGeom>
        </p:spPr>
      </p:pic>
      <p:pic>
        <p:nvPicPr>
          <p:cNvPr id="204" name="Picture 203"/>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713843" y="3096378"/>
            <a:ext cx="371782" cy="349636"/>
          </a:xfrm>
          <a:prstGeom prst="rect">
            <a:avLst/>
          </a:prstGeom>
        </p:spPr>
      </p:pic>
      <p:pic>
        <p:nvPicPr>
          <p:cNvPr id="205" name="Picture 204"/>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770810" y="3096378"/>
            <a:ext cx="371782" cy="349636"/>
          </a:xfrm>
          <a:prstGeom prst="rect">
            <a:avLst/>
          </a:prstGeom>
        </p:spPr>
      </p:pic>
      <p:sp>
        <p:nvSpPr>
          <p:cNvPr id="206" name="TextBox 205"/>
          <p:cNvSpPr txBox="1"/>
          <p:nvPr/>
        </p:nvSpPr>
        <p:spPr>
          <a:xfrm>
            <a:off x="2176106" y="1677173"/>
            <a:ext cx="899583" cy="222250"/>
          </a:xfrm>
          <a:prstGeom prst="rect">
            <a:avLst/>
          </a:prstGeom>
          <a:noFill/>
        </p:spPr>
        <p:txBody>
          <a:bodyPr wrap="square" rtlCol="0" anchor="ctr">
            <a:noAutofit/>
          </a:bodyPr>
          <a:lstStyle/>
          <a:p>
            <a:pPr algn="ctr">
              <a:lnSpc>
                <a:spcPct val="80000"/>
              </a:lnSpc>
            </a:pPr>
            <a:r>
              <a:rPr lang="en-US" sz="1100" dirty="0" smtClean="0"/>
              <a:t>Build</a:t>
            </a:r>
            <a:endParaRPr lang="en-US" sz="1100" dirty="0"/>
          </a:p>
        </p:txBody>
      </p:sp>
      <p:sp>
        <p:nvSpPr>
          <p:cNvPr id="207" name="TextBox 206"/>
          <p:cNvSpPr txBox="1"/>
          <p:nvPr/>
        </p:nvSpPr>
        <p:spPr>
          <a:xfrm>
            <a:off x="2045750" y="2908833"/>
            <a:ext cx="899583" cy="222250"/>
          </a:xfrm>
          <a:prstGeom prst="rect">
            <a:avLst/>
          </a:prstGeom>
          <a:noFill/>
        </p:spPr>
        <p:txBody>
          <a:bodyPr wrap="square" rtlCol="0" anchor="ctr">
            <a:noAutofit/>
          </a:bodyPr>
          <a:lstStyle/>
          <a:p>
            <a:pPr algn="ctr">
              <a:lnSpc>
                <a:spcPct val="80000"/>
              </a:lnSpc>
            </a:pPr>
            <a:r>
              <a:rPr lang="en-US" sz="1100" dirty="0" smtClean="0"/>
              <a:t>Build</a:t>
            </a:r>
            <a:endParaRPr lang="en-US" sz="1100" dirty="0"/>
          </a:p>
        </p:txBody>
      </p:sp>
      <p:sp>
        <p:nvSpPr>
          <p:cNvPr id="208" name="TextBox 207"/>
          <p:cNvSpPr txBox="1"/>
          <p:nvPr/>
        </p:nvSpPr>
        <p:spPr>
          <a:xfrm>
            <a:off x="1990102" y="4354767"/>
            <a:ext cx="899583" cy="222250"/>
          </a:xfrm>
          <a:prstGeom prst="rect">
            <a:avLst/>
          </a:prstGeom>
          <a:noFill/>
        </p:spPr>
        <p:txBody>
          <a:bodyPr wrap="square" rtlCol="0" anchor="ctr">
            <a:noAutofit/>
          </a:bodyPr>
          <a:lstStyle/>
          <a:p>
            <a:pPr algn="ctr">
              <a:lnSpc>
                <a:spcPct val="80000"/>
              </a:lnSpc>
            </a:pPr>
            <a:r>
              <a:rPr lang="en-US" sz="1100" dirty="0" smtClean="0"/>
              <a:t>Build</a:t>
            </a:r>
            <a:endParaRPr lang="en-US" sz="1100" dirty="0"/>
          </a:p>
        </p:txBody>
      </p:sp>
      <p:sp>
        <p:nvSpPr>
          <p:cNvPr id="209" name="TextBox 208"/>
          <p:cNvSpPr txBox="1"/>
          <p:nvPr/>
        </p:nvSpPr>
        <p:spPr>
          <a:xfrm>
            <a:off x="3334822" y="2561351"/>
            <a:ext cx="899583" cy="222250"/>
          </a:xfrm>
          <a:prstGeom prst="rect">
            <a:avLst/>
          </a:prstGeom>
          <a:noFill/>
        </p:spPr>
        <p:txBody>
          <a:bodyPr wrap="square" rtlCol="0" anchor="ctr">
            <a:noAutofit/>
          </a:bodyPr>
          <a:lstStyle/>
          <a:p>
            <a:pPr algn="ctr">
              <a:lnSpc>
                <a:spcPct val="80000"/>
              </a:lnSpc>
            </a:pPr>
            <a:r>
              <a:rPr lang="en-US" sz="1100" dirty="0"/>
              <a:t>deploy</a:t>
            </a:r>
          </a:p>
        </p:txBody>
      </p:sp>
      <p:sp>
        <p:nvSpPr>
          <p:cNvPr id="210" name="TextBox 209"/>
          <p:cNvSpPr txBox="1"/>
          <p:nvPr/>
        </p:nvSpPr>
        <p:spPr>
          <a:xfrm>
            <a:off x="3316581" y="4159365"/>
            <a:ext cx="899583" cy="222250"/>
          </a:xfrm>
          <a:prstGeom prst="rect">
            <a:avLst/>
          </a:prstGeom>
          <a:noFill/>
        </p:spPr>
        <p:txBody>
          <a:bodyPr wrap="square" rtlCol="0" anchor="ctr">
            <a:noAutofit/>
          </a:bodyPr>
          <a:lstStyle/>
          <a:p>
            <a:pPr algn="ctr">
              <a:lnSpc>
                <a:spcPct val="80000"/>
              </a:lnSpc>
            </a:pPr>
            <a:r>
              <a:rPr lang="en-US" sz="1100" dirty="0"/>
              <a:t>deploy</a:t>
            </a:r>
          </a:p>
        </p:txBody>
      </p:sp>
    </p:spTree>
    <p:extLst>
      <p:ext uri="{BB962C8B-B14F-4D97-AF65-F5344CB8AC3E}">
        <p14:creationId xmlns:p14="http://schemas.microsoft.com/office/powerpoint/2010/main" val="14943187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fade">
                                      <p:cBhvr>
                                        <p:cTn id="12" dur="5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gtEl>
                                        <p:attrNameLst>
                                          <p:attrName>style.visibility</p:attrName>
                                        </p:attrNameLst>
                                      </p:cBhvr>
                                      <p:to>
                                        <p:strVal val="visible"/>
                                      </p:to>
                                    </p:set>
                                    <p:animEffect transition="in" filter="fade">
                                      <p:cBhvr>
                                        <p:cTn id="27"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sz="quarter" idx="12"/>
          </p:nvPr>
        </p:nvSpPr>
        <p:spPr>
          <a:xfrm>
            <a:off x="411359" y="2865503"/>
            <a:ext cx="8429515" cy="3466535"/>
          </a:xfrm>
        </p:spPr>
        <p:txBody>
          <a:bodyPr>
            <a:noAutofit/>
          </a:bodyPr>
          <a:lstStyle/>
          <a:p>
            <a:pPr>
              <a:spcBef>
                <a:spcPts val="0"/>
              </a:spcBef>
              <a:buFont typeface="Wingdings" charset="2"/>
              <a:buChar char="Ø"/>
            </a:pPr>
            <a:r>
              <a:rPr lang="en-US" sz="2000" b="1" dirty="0" smtClean="0">
                <a:solidFill>
                  <a:srgbClr val="002060"/>
                </a:solidFill>
              </a:rPr>
              <a:t>Sped up application release cycles</a:t>
            </a:r>
            <a:r>
              <a:rPr lang="en-US" sz="2000" dirty="0" smtClean="0">
                <a:solidFill>
                  <a:srgbClr val="002060"/>
                </a:solidFill>
              </a:rPr>
              <a:t> and improved business and operational agility </a:t>
            </a:r>
          </a:p>
          <a:p>
            <a:pPr>
              <a:spcBef>
                <a:spcPts val="0"/>
              </a:spcBef>
              <a:buFont typeface="Wingdings" charset="2"/>
              <a:buChar char="Ø"/>
            </a:pPr>
            <a:r>
              <a:rPr lang="en-US" sz="2000" b="1" dirty="0" smtClean="0">
                <a:solidFill>
                  <a:srgbClr val="002060"/>
                </a:solidFill>
              </a:rPr>
              <a:t>Reduced errors and achieve higher quality</a:t>
            </a:r>
            <a:r>
              <a:rPr lang="en-US" sz="2000" dirty="0" smtClean="0">
                <a:solidFill>
                  <a:srgbClr val="002060"/>
                </a:solidFill>
              </a:rPr>
              <a:t> releases by simplifying and standardizing  </a:t>
            </a:r>
            <a:r>
              <a:rPr lang="en-US" sz="2000" dirty="0">
                <a:solidFill>
                  <a:srgbClr val="002060"/>
                </a:solidFill>
              </a:rPr>
              <a:t>application </a:t>
            </a:r>
            <a:r>
              <a:rPr lang="en-US" sz="2000" dirty="0" smtClean="0">
                <a:solidFill>
                  <a:srgbClr val="002060"/>
                </a:solidFill>
              </a:rPr>
              <a:t>release processes</a:t>
            </a:r>
          </a:p>
          <a:p>
            <a:pPr>
              <a:spcBef>
                <a:spcPts val="0"/>
              </a:spcBef>
              <a:buFont typeface="Wingdings" charset="2"/>
              <a:buChar char="Ø"/>
            </a:pPr>
            <a:r>
              <a:rPr lang="en-US" sz="2000" b="1" dirty="0" smtClean="0">
                <a:solidFill>
                  <a:srgbClr val="002060"/>
                </a:solidFill>
              </a:rPr>
              <a:t>Enabled more frequent releases</a:t>
            </a:r>
            <a:r>
              <a:rPr lang="en-US" sz="2000" dirty="0" smtClean="0">
                <a:solidFill>
                  <a:srgbClr val="002060"/>
                </a:solidFill>
              </a:rPr>
              <a:t> and reduce risk of failure</a:t>
            </a:r>
            <a:endParaRPr lang="en-US" sz="2000" dirty="0">
              <a:solidFill>
                <a:srgbClr val="002060"/>
              </a:solidFill>
            </a:endParaRPr>
          </a:p>
          <a:p>
            <a:pPr>
              <a:spcBef>
                <a:spcPts val="0"/>
              </a:spcBef>
              <a:buFont typeface="Wingdings" charset="2"/>
              <a:buChar char="Ø"/>
            </a:pPr>
            <a:r>
              <a:rPr lang="en-US" sz="2000" b="1" dirty="0" smtClean="0">
                <a:solidFill>
                  <a:srgbClr val="002060"/>
                </a:solidFill>
              </a:rPr>
              <a:t>Reduced costs</a:t>
            </a:r>
            <a:r>
              <a:rPr lang="en-US" sz="2000" dirty="0" smtClean="0">
                <a:solidFill>
                  <a:srgbClr val="002060"/>
                </a:solidFill>
              </a:rPr>
              <a:t> of application deployments and promote collaboration and alignment between Development and Operations</a:t>
            </a:r>
          </a:p>
          <a:p>
            <a:pPr>
              <a:spcBef>
                <a:spcPts val="0"/>
              </a:spcBef>
              <a:buFont typeface="Wingdings" charset="2"/>
              <a:buChar char="Ø"/>
            </a:pPr>
            <a:r>
              <a:rPr lang="en-US" sz="2000" b="1" dirty="0" smtClean="0">
                <a:solidFill>
                  <a:srgbClr val="002060"/>
                </a:solidFill>
              </a:rPr>
              <a:t>Improved visibility</a:t>
            </a:r>
            <a:r>
              <a:rPr lang="en-US" sz="2000" dirty="0" smtClean="0">
                <a:solidFill>
                  <a:srgbClr val="002060"/>
                </a:solidFill>
              </a:rPr>
              <a:t> across the entire deployment tool chain</a:t>
            </a:r>
          </a:p>
        </p:txBody>
      </p:sp>
      <p:grpSp>
        <p:nvGrpSpPr>
          <p:cNvPr id="6" name="Group 5"/>
          <p:cNvGrpSpPr/>
          <p:nvPr/>
        </p:nvGrpSpPr>
        <p:grpSpPr>
          <a:xfrm>
            <a:off x="434042" y="1434176"/>
            <a:ext cx="8224391" cy="1158021"/>
            <a:chOff x="299220" y="2577471"/>
            <a:chExt cx="2032837" cy="265854"/>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t="-8526" b="-2"/>
            <a:stretch/>
          </p:blipFill>
          <p:spPr>
            <a:xfrm rot="21204177">
              <a:off x="299220" y="2577471"/>
              <a:ext cx="1945095" cy="259461"/>
            </a:xfrm>
            <a:prstGeom prst="rect">
              <a:avLst/>
            </a:prstGeom>
            <a:noFill/>
            <a:ln>
              <a:noFill/>
            </a:ln>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8526" b="-2"/>
            <a:stretch/>
          </p:blipFill>
          <p:spPr>
            <a:xfrm rot="421823">
              <a:off x="389873" y="2584252"/>
              <a:ext cx="1942184" cy="259073"/>
            </a:xfrm>
            <a:prstGeom prst="rect">
              <a:avLst/>
            </a:prstGeom>
            <a:noFill/>
            <a:ln>
              <a:noFill/>
            </a:ln>
          </p:spPr>
        </p:pic>
      </p:grpSp>
      <p:sp>
        <p:nvSpPr>
          <p:cNvPr id="11" name="Rectangle 10"/>
          <p:cNvSpPr/>
          <p:nvPr/>
        </p:nvSpPr>
        <p:spPr>
          <a:xfrm>
            <a:off x="411359" y="1193201"/>
            <a:ext cx="8429515" cy="1200329"/>
          </a:xfrm>
          <a:prstGeom prst="rect">
            <a:avLst/>
          </a:prstGeom>
          <a:solidFill>
            <a:srgbClr val="53BBD4"/>
          </a:solidFill>
        </p:spPr>
        <p:txBody>
          <a:bodyPr wrap="square" anchor="ctr">
            <a:spAutoFit/>
          </a:bodyPr>
          <a:lstStyle/>
          <a:p>
            <a:pPr algn="ctr"/>
            <a:r>
              <a:rPr lang="en-US" sz="2400" dirty="0">
                <a:solidFill>
                  <a:schemeClr val="bg1"/>
                </a:solidFill>
              </a:rPr>
              <a:t>C</a:t>
            </a:r>
            <a:r>
              <a:rPr lang="en-US" sz="2400" dirty="0" smtClean="0">
                <a:solidFill>
                  <a:schemeClr val="bg1"/>
                </a:solidFill>
              </a:rPr>
              <a:t>lients have orchestrated the entire application </a:t>
            </a:r>
            <a:r>
              <a:rPr lang="en-US" sz="2400" dirty="0">
                <a:solidFill>
                  <a:schemeClr val="bg1"/>
                </a:solidFill>
              </a:rPr>
              <a:t>release process and </a:t>
            </a:r>
            <a:r>
              <a:rPr lang="en-US" sz="2400" dirty="0" smtClean="0">
                <a:solidFill>
                  <a:schemeClr val="bg1"/>
                </a:solidFill>
              </a:rPr>
              <a:t>automated the deployment of applications </a:t>
            </a:r>
            <a:r>
              <a:rPr lang="en-US" sz="2400" dirty="0">
                <a:solidFill>
                  <a:schemeClr val="bg1"/>
                </a:solidFill>
              </a:rPr>
              <a:t>from </a:t>
            </a:r>
            <a:endParaRPr lang="en-US" sz="2400" dirty="0" smtClean="0">
              <a:solidFill>
                <a:schemeClr val="bg1"/>
              </a:solidFill>
            </a:endParaRPr>
          </a:p>
          <a:p>
            <a:pPr algn="ctr"/>
            <a:r>
              <a:rPr lang="en-US" sz="2400" dirty="0" smtClean="0">
                <a:solidFill>
                  <a:schemeClr val="bg1"/>
                </a:solidFill>
              </a:rPr>
              <a:t>development through production. </a:t>
            </a:r>
          </a:p>
        </p:txBody>
      </p:sp>
      <p:cxnSp>
        <p:nvCxnSpPr>
          <p:cNvPr id="16" name="Straight Connector 15"/>
          <p:cNvCxnSpPr/>
          <p:nvPr/>
        </p:nvCxnSpPr>
        <p:spPr>
          <a:xfrm>
            <a:off x="457200" y="797291"/>
            <a:ext cx="8225914"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200" y="2827219"/>
            <a:ext cx="8225914"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p:nvPr>
        </p:nvSpPr>
        <p:spPr>
          <a:xfrm>
            <a:off x="152400" y="182563"/>
            <a:ext cx="8688469" cy="731837"/>
          </a:xfrm>
        </p:spPr>
        <p:txBody>
          <a:bodyPr/>
          <a:lstStyle/>
          <a:p>
            <a:pPr algn="l"/>
            <a:r>
              <a:rPr lang="en-US" sz="3200" dirty="0">
                <a:solidFill>
                  <a:schemeClr val="accent1">
                    <a:lumMod val="75000"/>
                  </a:schemeClr>
                </a:solidFill>
              </a:rPr>
              <a:t> </a:t>
            </a:r>
            <a:r>
              <a:rPr lang="en-US" sz="3200" dirty="0" smtClean="0">
                <a:solidFill>
                  <a:schemeClr val="accent1">
                    <a:lumMod val="75000"/>
                  </a:schemeClr>
                </a:solidFill>
              </a:rPr>
              <a:t>Transforming with Release Automation…</a:t>
            </a:r>
            <a:endParaRPr lang="en-US" sz="3200" dirty="0">
              <a:solidFill>
                <a:schemeClr val="accent1">
                  <a:lumMod val="75000"/>
                </a:schemeClr>
              </a:solidFill>
            </a:endParaRPr>
          </a:p>
        </p:txBody>
      </p:sp>
    </p:spTree>
    <p:extLst>
      <p:ext uri="{BB962C8B-B14F-4D97-AF65-F5344CB8AC3E}">
        <p14:creationId xmlns:p14="http://schemas.microsoft.com/office/powerpoint/2010/main" val="249230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sz="quarter" idx="12"/>
          </p:nvPr>
        </p:nvSpPr>
        <p:spPr>
          <a:xfrm>
            <a:off x="411359" y="3012651"/>
            <a:ext cx="8519990" cy="3319387"/>
          </a:xfrm>
        </p:spPr>
        <p:txBody>
          <a:bodyPr>
            <a:noAutofit/>
          </a:bodyPr>
          <a:lstStyle/>
          <a:p>
            <a:pPr lvl="0">
              <a:buFont typeface="Wingdings" charset="2"/>
              <a:buChar char="Ø"/>
            </a:pPr>
            <a:r>
              <a:rPr lang="en-US" sz="2000" b="1" kern="0" dirty="0" smtClean="0">
                <a:solidFill>
                  <a:srgbClr val="002060"/>
                </a:solidFill>
                <a:cs typeface="Calibri" pitchFamily="34" charset="0"/>
                <a:sym typeface="Arial" pitchFamily="127" charset="0"/>
              </a:rPr>
              <a:t>Shifted Left – Defects found/addressed  earlier in the development lifecycle</a:t>
            </a:r>
          </a:p>
          <a:p>
            <a:pPr>
              <a:spcBef>
                <a:spcPts val="0"/>
              </a:spcBef>
              <a:buFont typeface="Wingdings" charset="2"/>
              <a:buChar char="Ø"/>
            </a:pPr>
            <a:r>
              <a:rPr lang="en-US" sz="2000" b="1" dirty="0" smtClean="0">
                <a:solidFill>
                  <a:srgbClr val="002060"/>
                </a:solidFill>
              </a:rPr>
              <a:t>Integration Testing with virtualized future 3</a:t>
            </a:r>
            <a:r>
              <a:rPr lang="en-US" sz="2000" b="1" baseline="30000" dirty="0" smtClean="0">
                <a:solidFill>
                  <a:srgbClr val="002060"/>
                </a:solidFill>
              </a:rPr>
              <a:t>rd</a:t>
            </a:r>
            <a:r>
              <a:rPr lang="en-US" sz="2000" b="1" dirty="0" smtClean="0">
                <a:solidFill>
                  <a:srgbClr val="002060"/>
                </a:solidFill>
              </a:rPr>
              <a:t> party vendor releases</a:t>
            </a:r>
          </a:p>
          <a:p>
            <a:pPr>
              <a:spcBef>
                <a:spcPts val="0"/>
              </a:spcBef>
              <a:buFont typeface="Wingdings" charset="2"/>
              <a:buChar char="Ø"/>
            </a:pPr>
            <a:r>
              <a:rPr lang="en-US" sz="2000" b="1" dirty="0" smtClean="0">
                <a:solidFill>
                  <a:srgbClr val="002060"/>
                </a:solidFill>
              </a:rPr>
              <a:t>Increased Infrastructure availability</a:t>
            </a:r>
          </a:p>
          <a:p>
            <a:pPr>
              <a:spcBef>
                <a:spcPts val="0"/>
              </a:spcBef>
              <a:buFont typeface="Wingdings" charset="2"/>
              <a:buChar char="Ø"/>
            </a:pPr>
            <a:r>
              <a:rPr lang="en-US" sz="2000" b="1" dirty="0" smtClean="0">
                <a:solidFill>
                  <a:srgbClr val="002060"/>
                </a:solidFill>
              </a:rPr>
              <a:t>Earlier Performance Testing  within lifecycle</a:t>
            </a:r>
          </a:p>
          <a:p>
            <a:pPr>
              <a:spcBef>
                <a:spcPts val="0"/>
              </a:spcBef>
              <a:buFont typeface="Wingdings" charset="2"/>
              <a:buChar char="Ø"/>
            </a:pPr>
            <a:r>
              <a:rPr lang="en-US" sz="2000" b="1" dirty="0" smtClean="0">
                <a:solidFill>
                  <a:srgbClr val="002060"/>
                </a:solidFill>
              </a:rPr>
              <a:t>Improved Data </a:t>
            </a:r>
            <a:r>
              <a:rPr lang="en-US" sz="2000" b="1" dirty="0">
                <a:solidFill>
                  <a:srgbClr val="002060"/>
                </a:solidFill>
              </a:rPr>
              <a:t>&amp; </a:t>
            </a:r>
            <a:r>
              <a:rPr lang="en-US" sz="2000" b="1" dirty="0" smtClean="0">
                <a:solidFill>
                  <a:srgbClr val="002060"/>
                </a:solidFill>
              </a:rPr>
              <a:t>Test Scenario management</a:t>
            </a:r>
          </a:p>
          <a:p>
            <a:pPr lvl="0">
              <a:spcBef>
                <a:spcPts val="0"/>
              </a:spcBef>
              <a:buFont typeface="Wingdings" charset="2"/>
              <a:buChar char="Ø"/>
            </a:pPr>
            <a:r>
              <a:rPr lang="en-US" sz="2000" b="1" kern="0" dirty="0" smtClean="0">
                <a:solidFill>
                  <a:srgbClr val="002060"/>
                </a:solidFill>
                <a:cs typeface="Calibri" pitchFamily="34" charset="0"/>
                <a:sym typeface="Arial" pitchFamily="127" charset="0"/>
              </a:rPr>
              <a:t>Increased Predictability of Scheduled Deliverables</a:t>
            </a:r>
            <a:endParaRPr lang="en-US" sz="2000" b="1" dirty="0" smtClean="0">
              <a:solidFill>
                <a:srgbClr val="002060"/>
              </a:solidFill>
            </a:endParaRPr>
          </a:p>
        </p:txBody>
      </p:sp>
      <p:sp>
        <p:nvSpPr>
          <p:cNvPr id="11267" name="Rectangle 2"/>
          <p:cNvSpPr>
            <a:spLocks noGrp="1" noChangeArrowheads="1"/>
          </p:cNvSpPr>
          <p:nvPr>
            <p:ph type="title"/>
          </p:nvPr>
        </p:nvSpPr>
        <p:spPr>
          <a:xfrm>
            <a:off x="381000" y="182563"/>
            <a:ext cx="8459869" cy="731837"/>
          </a:xfrm>
        </p:spPr>
        <p:txBody>
          <a:bodyPr/>
          <a:lstStyle/>
          <a:p>
            <a:pPr algn="l"/>
            <a:r>
              <a:rPr lang="en-US" sz="3200" dirty="0" smtClean="0">
                <a:solidFill>
                  <a:schemeClr val="accent1">
                    <a:lumMod val="75000"/>
                  </a:schemeClr>
                </a:solidFill>
              </a:rPr>
              <a:t>Transforming with Service Virtualization…</a:t>
            </a:r>
            <a:endParaRPr sz="3200" dirty="0" smtClean="0">
              <a:solidFill>
                <a:schemeClr val="accent1">
                  <a:lumMod val="75000"/>
                </a:schemeClr>
              </a:solidFill>
            </a:endParaRPr>
          </a:p>
        </p:txBody>
      </p:sp>
      <p:grpSp>
        <p:nvGrpSpPr>
          <p:cNvPr id="6" name="Group 5"/>
          <p:cNvGrpSpPr/>
          <p:nvPr/>
        </p:nvGrpSpPr>
        <p:grpSpPr>
          <a:xfrm>
            <a:off x="434042" y="1434176"/>
            <a:ext cx="8224391" cy="1158021"/>
            <a:chOff x="299220" y="2577471"/>
            <a:chExt cx="2032837" cy="265854"/>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t="-8526" b="-2"/>
            <a:stretch/>
          </p:blipFill>
          <p:spPr>
            <a:xfrm rot="21204177">
              <a:off x="299220" y="2577471"/>
              <a:ext cx="1945095" cy="259461"/>
            </a:xfrm>
            <a:prstGeom prst="rect">
              <a:avLst/>
            </a:prstGeom>
            <a:noFill/>
            <a:ln>
              <a:noFill/>
            </a:ln>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8526" b="-2"/>
            <a:stretch/>
          </p:blipFill>
          <p:spPr>
            <a:xfrm rot="421823">
              <a:off x="389873" y="2584252"/>
              <a:ext cx="1942184" cy="259073"/>
            </a:xfrm>
            <a:prstGeom prst="rect">
              <a:avLst/>
            </a:prstGeom>
            <a:noFill/>
            <a:ln>
              <a:noFill/>
            </a:ln>
          </p:spPr>
        </p:pic>
      </p:grpSp>
      <p:sp>
        <p:nvSpPr>
          <p:cNvPr id="11" name="Rectangle 10"/>
          <p:cNvSpPr/>
          <p:nvPr/>
        </p:nvSpPr>
        <p:spPr>
          <a:xfrm>
            <a:off x="381000" y="1193202"/>
            <a:ext cx="8429515" cy="1200328"/>
          </a:xfrm>
          <a:prstGeom prst="rect">
            <a:avLst/>
          </a:prstGeom>
          <a:solidFill>
            <a:srgbClr val="53BBD4"/>
          </a:solidFill>
        </p:spPr>
        <p:txBody>
          <a:bodyPr wrap="square" anchor="ctr">
            <a:spAutoFit/>
          </a:bodyPr>
          <a:lstStyle/>
          <a:p>
            <a:pPr algn="ctr"/>
            <a:r>
              <a:rPr lang="en-US" sz="2400" dirty="0">
                <a:solidFill>
                  <a:schemeClr val="bg1"/>
                </a:solidFill>
              </a:rPr>
              <a:t>C</a:t>
            </a:r>
            <a:r>
              <a:rPr lang="en-US" sz="2400" dirty="0" smtClean="0">
                <a:solidFill>
                  <a:schemeClr val="bg1"/>
                </a:solidFill>
              </a:rPr>
              <a:t>lients have </a:t>
            </a:r>
            <a:r>
              <a:rPr lang="en-US" sz="2400" dirty="0">
                <a:solidFill>
                  <a:schemeClr val="bg1"/>
                </a:solidFill>
              </a:rPr>
              <a:t>“</a:t>
            </a:r>
            <a:r>
              <a:rPr lang="en-US" sz="2400" dirty="0" smtClean="0">
                <a:solidFill>
                  <a:schemeClr val="bg1"/>
                </a:solidFill>
              </a:rPr>
              <a:t>shifted </a:t>
            </a:r>
            <a:r>
              <a:rPr lang="en-US" sz="2400" dirty="0">
                <a:solidFill>
                  <a:schemeClr val="bg1"/>
                </a:solidFill>
              </a:rPr>
              <a:t>left” </a:t>
            </a:r>
            <a:r>
              <a:rPr lang="en-US" sz="2400" dirty="0" smtClean="0">
                <a:solidFill>
                  <a:schemeClr val="bg1"/>
                </a:solidFill>
              </a:rPr>
              <a:t>which means in its simplest terms </a:t>
            </a:r>
          </a:p>
          <a:p>
            <a:pPr algn="ctr"/>
            <a:r>
              <a:rPr lang="en-US" sz="2400" dirty="0" smtClean="0">
                <a:solidFill>
                  <a:schemeClr val="bg1"/>
                </a:solidFill>
              </a:rPr>
              <a:t>to </a:t>
            </a:r>
            <a:r>
              <a:rPr lang="en-US" sz="2400" dirty="0">
                <a:solidFill>
                  <a:schemeClr val="bg1"/>
                </a:solidFill>
              </a:rPr>
              <a:t>move your software testing efforts to the </a:t>
            </a:r>
            <a:endParaRPr lang="en-US" sz="2400" dirty="0" smtClean="0">
              <a:solidFill>
                <a:schemeClr val="bg1"/>
              </a:solidFill>
            </a:endParaRPr>
          </a:p>
          <a:p>
            <a:pPr algn="ctr"/>
            <a:r>
              <a:rPr lang="en-US" sz="2400" dirty="0" smtClean="0">
                <a:solidFill>
                  <a:schemeClr val="bg1"/>
                </a:solidFill>
              </a:rPr>
              <a:t>left </a:t>
            </a:r>
            <a:r>
              <a:rPr lang="en-US" sz="2400" dirty="0">
                <a:solidFill>
                  <a:schemeClr val="bg1"/>
                </a:solidFill>
              </a:rPr>
              <a:t>side </a:t>
            </a:r>
            <a:r>
              <a:rPr lang="en-US" sz="2400" dirty="0" smtClean="0">
                <a:solidFill>
                  <a:schemeClr val="bg1"/>
                </a:solidFill>
              </a:rPr>
              <a:t>of </a:t>
            </a:r>
            <a:r>
              <a:rPr lang="en-US" sz="2400" dirty="0">
                <a:solidFill>
                  <a:schemeClr val="bg1"/>
                </a:solidFill>
              </a:rPr>
              <a:t>a horizontal timeline.</a:t>
            </a:r>
            <a:endParaRPr lang="en-US" sz="2400" dirty="0" smtClean="0">
              <a:solidFill>
                <a:schemeClr val="bg1"/>
              </a:solidFill>
            </a:endParaRPr>
          </a:p>
        </p:txBody>
      </p:sp>
      <p:cxnSp>
        <p:nvCxnSpPr>
          <p:cNvPr id="16" name="Straight Connector 15"/>
          <p:cNvCxnSpPr/>
          <p:nvPr/>
        </p:nvCxnSpPr>
        <p:spPr>
          <a:xfrm>
            <a:off x="457200" y="797291"/>
            <a:ext cx="8225914"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200" y="2827219"/>
            <a:ext cx="8225914"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86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858000" cy="402336"/>
          </a:xfrm>
          <a:prstGeom prst="wedgeRoundRectCallout">
            <a:avLst/>
          </a:prstGeom>
        </p:spPr>
        <p:txBody>
          <a:bodyPr>
            <a:normAutofit fontScale="90000"/>
          </a:bodyPr>
          <a:lstStyle/>
          <a:p>
            <a:pPr algn="l"/>
            <a:r>
              <a:rPr lang="en-US" dirty="0" smtClean="0">
                <a:solidFill>
                  <a:schemeClr val="accent1">
                    <a:lumMod val="75000"/>
                  </a:schemeClr>
                </a:solidFill>
              </a:rPr>
              <a:t>Work with a Proven Framework…</a:t>
            </a:r>
            <a:r>
              <a:rPr lang="en-US" dirty="0" err="1" smtClean="0">
                <a:solidFill>
                  <a:schemeClr val="accent1">
                    <a:lumMod val="75000"/>
                  </a:schemeClr>
                </a:solidFill>
              </a:rPr>
              <a:t>SAFe</a:t>
            </a:r>
            <a:endParaRPr lang="en-US" dirty="0">
              <a:solidFill>
                <a:schemeClr val="accent1">
                  <a:lumMod val="75000"/>
                </a:schemeClr>
              </a:solidFill>
            </a:endParaRPr>
          </a:p>
        </p:txBody>
      </p:sp>
      <p:pic>
        <p:nvPicPr>
          <p:cNvPr id="4" name="Picture 3" descr="SAFe_3.0_1800px.jpg"/>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contrast="10000"/>
                    </a14:imgEffect>
                  </a14:imgLayer>
                </a14:imgProps>
              </a:ext>
              <a:ext uri="{28A0092B-C50C-407E-A947-70E740481C1C}">
                <a14:useLocalDpi xmlns:a14="http://schemas.microsoft.com/office/drawing/2010/main" val="0"/>
              </a:ext>
            </a:extLst>
          </a:blip>
          <a:stretch>
            <a:fillRect/>
          </a:stretch>
        </p:blipFill>
        <p:spPr>
          <a:xfrm>
            <a:off x="914400" y="838200"/>
            <a:ext cx="7427743" cy="5029200"/>
          </a:xfrm>
          <a:prstGeom prst="rect">
            <a:avLst/>
          </a:prstGeom>
        </p:spPr>
      </p:pic>
      <p:sp>
        <p:nvSpPr>
          <p:cNvPr id="5" name="Rounded Rectangular Callout 4"/>
          <p:cNvSpPr/>
          <p:nvPr/>
        </p:nvSpPr>
        <p:spPr>
          <a:xfrm>
            <a:off x="6477000" y="152400"/>
            <a:ext cx="2514600" cy="990600"/>
          </a:xfrm>
          <a:prstGeom prst="wedgeRoundRectCallout">
            <a:avLst>
              <a:gd name="adj1" fmla="val -65950"/>
              <a:gd name="adj2" fmla="val 5600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SAFe is a proven framework for applying </a:t>
            </a:r>
            <a:r>
              <a:rPr lang="en-US" sz="1200" dirty="0" smtClean="0"/>
              <a:t> Lean </a:t>
            </a:r>
            <a:r>
              <a:rPr lang="en-US" sz="1200" dirty="0"/>
              <a:t>and Agile practices at enterprise scale</a:t>
            </a:r>
          </a:p>
        </p:txBody>
      </p:sp>
    </p:spTree>
    <p:extLst>
      <p:ext uri="{BB962C8B-B14F-4D97-AF65-F5344CB8AC3E}">
        <p14:creationId xmlns:p14="http://schemas.microsoft.com/office/powerpoint/2010/main" val="33677266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FAQs-792x1024.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838201"/>
            <a:ext cx="3492500" cy="4515556"/>
          </a:xfrm>
          <a:prstGeom prst="rect">
            <a:avLst/>
          </a:prstGeom>
        </p:spPr>
      </p:pic>
    </p:spTree>
    <p:extLst>
      <p:ext uri="{BB962C8B-B14F-4D97-AF65-F5344CB8AC3E}">
        <p14:creationId xmlns:p14="http://schemas.microsoft.com/office/powerpoint/2010/main" val="13742627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1" name="Picture 4" descr="ThankYou_Graphic"/>
          <p:cNvPicPr>
            <a:picLocks noChangeAspect="1" noChangeArrowheads="1"/>
          </p:cNvPicPr>
          <p:nvPr/>
        </p:nvPicPr>
        <p:blipFill>
          <a:blip r:embed="rId3"/>
          <a:srcRect/>
          <a:stretch>
            <a:fillRect/>
          </a:stretch>
        </p:blipFill>
        <p:spPr bwMode="auto">
          <a:xfrm>
            <a:off x="762000" y="1457325"/>
            <a:ext cx="7620000" cy="4029075"/>
          </a:xfrm>
          <a:prstGeom prst="rect">
            <a:avLst/>
          </a:prstGeom>
          <a:noFill/>
          <a:ln w="9525">
            <a:noFill/>
            <a:miter lim="800000"/>
            <a:headEnd/>
            <a:tailEnd/>
          </a:ln>
        </p:spPr>
      </p:pic>
    </p:spTree>
    <p:extLst>
      <p:ext uri="{BB962C8B-B14F-4D97-AF65-F5344CB8AC3E}">
        <p14:creationId xmlns:p14="http://schemas.microsoft.com/office/powerpoint/2010/main" val="11572638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p:cNvSpPr txBox="1">
            <a:spLocks/>
          </p:cNvSpPr>
          <p:nvPr/>
        </p:nvSpPr>
        <p:spPr>
          <a:xfrm>
            <a:off x="152400" y="228600"/>
            <a:ext cx="8305800" cy="68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dirty="0" smtClean="0">
                <a:solidFill>
                  <a:srgbClr val="376092"/>
                </a:solidFill>
              </a:rPr>
              <a:t>Presented by:</a:t>
            </a:r>
            <a:endParaRPr lang="en-US" sz="3600" dirty="0">
              <a:solidFill>
                <a:srgbClr val="376092"/>
              </a:solidFill>
            </a:endParaRPr>
          </a:p>
        </p:txBody>
      </p:sp>
      <p:sp>
        <p:nvSpPr>
          <p:cNvPr id="10" name="TextBox 9"/>
          <p:cNvSpPr txBox="1"/>
          <p:nvPr/>
        </p:nvSpPr>
        <p:spPr>
          <a:xfrm>
            <a:off x="423389" y="1756764"/>
            <a:ext cx="2482097" cy="1760482"/>
          </a:xfrm>
          <a:prstGeom prst="rect">
            <a:avLst/>
          </a:prstGeom>
          <a:noFill/>
        </p:spPr>
        <p:txBody>
          <a:bodyPr wrap="square" rtlCol="0" anchor="t">
            <a:spAutoFit/>
          </a:bodyPr>
          <a:lstStyle/>
          <a:p>
            <a:pPr>
              <a:lnSpc>
                <a:spcPct val="85000"/>
              </a:lnSpc>
              <a:spcAft>
                <a:spcPts val="800"/>
              </a:spcAft>
            </a:pPr>
            <a:r>
              <a:rPr lang="en-US" sz="2000" b="1" dirty="0" smtClean="0">
                <a:solidFill>
                  <a:srgbClr val="FFFFFF"/>
                </a:solidFill>
                <a:cs typeface="CA Sans"/>
              </a:rPr>
              <a:t>ACCELERATE DELIVERY</a:t>
            </a:r>
          </a:p>
          <a:p>
            <a:pPr marL="228600" indent="-228600">
              <a:lnSpc>
                <a:spcPct val="85000"/>
              </a:lnSpc>
              <a:spcAft>
                <a:spcPts val="800"/>
              </a:spcAft>
              <a:buFont typeface="Wingdings" charset="2"/>
              <a:buChar char="§"/>
            </a:pPr>
            <a:r>
              <a:rPr lang="en-US" sz="1600" dirty="0" smtClean="0">
                <a:solidFill>
                  <a:srgbClr val="FFFFFF"/>
                </a:solidFill>
                <a:cs typeface="CA Sans"/>
              </a:rPr>
              <a:t>New applications</a:t>
            </a:r>
          </a:p>
          <a:p>
            <a:pPr marL="228600" indent="-228600">
              <a:lnSpc>
                <a:spcPct val="85000"/>
              </a:lnSpc>
              <a:spcAft>
                <a:spcPts val="800"/>
              </a:spcAft>
              <a:buFont typeface="Wingdings" charset="2"/>
              <a:buChar char="§"/>
            </a:pPr>
            <a:r>
              <a:rPr lang="en-US" sz="1600" dirty="0" smtClean="0">
                <a:solidFill>
                  <a:srgbClr val="FFFFFF"/>
                </a:solidFill>
                <a:cs typeface="CA Sans"/>
              </a:rPr>
              <a:t>Changes to </a:t>
            </a:r>
            <a:br>
              <a:rPr lang="en-US" sz="1600" dirty="0" smtClean="0">
                <a:solidFill>
                  <a:srgbClr val="FFFFFF"/>
                </a:solidFill>
                <a:cs typeface="CA Sans"/>
              </a:rPr>
            </a:br>
            <a:r>
              <a:rPr lang="en-US" sz="1600" dirty="0" smtClean="0">
                <a:solidFill>
                  <a:srgbClr val="FFFFFF"/>
                </a:solidFill>
                <a:cs typeface="CA Sans"/>
              </a:rPr>
              <a:t>existing apps</a:t>
            </a:r>
          </a:p>
          <a:p>
            <a:pPr marL="228600" indent="-228600">
              <a:lnSpc>
                <a:spcPct val="85000"/>
              </a:lnSpc>
              <a:spcAft>
                <a:spcPts val="800"/>
              </a:spcAft>
              <a:buFont typeface="Wingdings" charset="2"/>
              <a:buChar char="§"/>
            </a:pPr>
            <a:r>
              <a:rPr lang="en-US" sz="1600" dirty="0" smtClean="0">
                <a:solidFill>
                  <a:srgbClr val="FFFFFF"/>
                </a:solidFill>
                <a:cs typeface="CA Sans"/>
              </a:rPr>
              <a:t>Bug fixes</a:t>
            </a:r>
          </a:p>
        </p:txBody>
      </p:sp>
      <p:sp>
        <p:nvSpPr>
          <p:cNvPr id="13" name="TextBox 12"/>
          <p:cNvSpPr txBox="1"/>
          <p:nvPr/>
        </p:nvSpPr>
        <p:spPr>
          <a:xfrm>
            <a:off x="3322875" y="1756765"/>
            <a:ext cx="2482097" cy="1657890"/>
          </a:xfrm>
          <a:prstGeom prst="rect">
            <a:avLst/>
          </a:prstGeom>
          <a:noFill/>
        </p:spPr>
        <p:txBody>
          <a:bodyPr wrap="square" rtlCol="0" anchor="t">
            <a:spAutoFit/>
          </a:bodyPr>
          <a:lstStyle/>
          <a:p>
            <a:pPr>
              <a:lnSpc>
                <a:spcPct val="85000"/>
              </a:lnSpc>
              <a:spcAft>
                <a:spcPts val="800"/>
              </a:spcAft>
            </a:pPr>
            <a:r>
              <a:rPr lang="en-US" sz="2000" b="1" dirty="0">
                <a:solidFill>
                  <a:srgbClr val="FFFFFF"/>
                </a:solidFill>
              </a:rPr>
              <a:t>INCREASE RELIABILITY</a:t>
            </a:r>
          </a:p>
          <a:p>
            <a:pPr marL="228600" indent="-228600">
              <a:lnSpc>
                <a:spcPct val="85000"/>
              </a:lnSpc>
              <a:spcAft>
                <a:spcPts val="800"/>
              </a:spcAft>
              <a:buFont typeface="Wingdings" charset="2"/>
              <a:buChar char="§"/>
            </a:pPr>
            <a:r>
              <a:rPr lang="en-US" sz="1600" dirty="0">
                <a:solidFill>
                  <a:srgbClr val="FFFFFF"/>
                </a:solidFill>
                <a:cs typeface="CA Sans"/>
              </a:rPr>
              <a:t>Software is the </a:t>
            </a:r>
            <a:br>
              <a:rPr lang="en-US" sz="1600" dirty="0">
                <a:solidFill>
                  <a:srgbClr val="FFFFFF"/>
                </a:solidFill>
                <a:cs typeface="CA Sans"/>
              </a:rPr>
            </a:br>
            <a:r>
              <a:rPr lang="en-US" sz="1600" dirty="0">
                <a:solidFill>
                  <a:srgbClr val="FFFFFF"/>
                </a:solidFill>
                <a:cs typeface="CA Sans"/>
              </a:rPr>
              <a:t>customer experience</a:t>
            </a:r>
          </a:p>
          <a:p>
            <a:pPr marL="228600" indent="-228600">
              <a:lnSpc>
                <a:spcPct val="85000"/>
              </a:lnSpc>
              <a:spcAft>
                <a:spcPts val="800"/>
              </a:spcAft>
              <a:buFont typeface="Wingdings" charset="2"/>
              <a:buChar char="§"/>
            </a:pPr>
            <a:r>
              <a:rPr lang="en-US" sz="1600" dirty="0">
                <a:solidFill>
                  <a:srgbClr val="FFFFFF"/>
                </a:solidFill>
                <a:cs typeface="CA Sans"/>
              </a:rPr>
              <a:t>Quality and Performance are critical</a:t>
            </a:r>
          </a:p>
        </p:txBody>
      </p:sp>
      <p:sp>
        <p:nvSpPr>
          <p:cNvPr id="14" name="TextBox 13"/>
          <p:cNvSpPr txBox="1"/>
          <p:nvPr/>
        </p:nvSpPr>
        <p:spPr>
          <a:xfrm>
            <a:off x="6222360" y="1756764"/>
            <a:ext cx="2482097" cy="1969770"/>
          </a:xfrm>
          <a:prstGeom prst="rect">
            <a:avLst/>
          </a:prstGeom>
          <a:noFill/>
        </p:spPr>
        <p:txBody>
          <a:bodyPr wrap="square" rtlCol="0" anchor="t">
            <a:spAutoFit/>
          </a:bodyPr>
          <a:lstStyle/>
          <a:p>
            <a:pPr>
              <a:lnSpc>
                <a:spcPct val="85000"/>
              </a:lnSpc>
              <a:spcAft>
                <a:spcPts val="800"/>
              </a:spcAft>
            </a:pPr>
            <a:r>
              <a:rPr lang="en-US" sz="2000" b="1" dirty="0">
                <a:solidFill>
                  <a:srgbClr val="FFFFFF"/>
                </a:solidFill>
              </a:rPr>
              <a:t>MANAGE COMPLEXITY</a:t>
            </a:r>
            <a:endParaRPr lang="en-US" sz="2000" b="1" dirty="0">
              <a:solidFill>
                <a:srgbClr val="FFFFFF"/>
              </a:solidFill>
              <a:cs typeface="CA Sans"/>
            </a:endParaRPr>
          </a:p>
          <a:p>
            <a:pPr marL="228600" indent="-228600">
              <a:lnSpc>
                <a:spcPct val="85000"/>
              </a:lnSpc>
              <a:spcAft>
                <a:spcPts val="800"/>
              </a:spcAft>
              <a:buFont typeface="Wingdings" charset="2"/>
              <a:buChar char="§"/>
            </a:pPr>
            <a:r>
              <a:rPr lang="en-US" sz="1600" dirty="0">
                <a:solidFill>
                  <a:srgbClr val="FFFFFF"/>
                </a:solidFill>
                <a:cs typeface="CA Sans"/>
              </a:rPr>
              <a:t>Composite services and heterogeneous systems</a:t>
            </a:r>
          </a:p>
          <a:p>
            <a:pPr marL="228600" indent="-228600">
              <a:lnSpc>
                <a:spcPct val="85000"/>
              </a:lnSpc>
              <a:spcAft>
                <a:spcPts val="800"/>
              </a:spcAft>
              <a:buFont typeface="Wingdings" charset="2"/>
              <a:buChar char="§"/>
            </a:pPr>
            <a:r>
              <a:rPr lang="en-US" sz="1600" dirty="0">
                <a:solidFill>
                  <a:srgbClr val="FFFFFF"/>
                </a:solidFill>
                <a:cs typeface="CA Sans"/>
              </a:rPr>
              <a:t>Reduced budgets</a:t>
            </a:r>
          </a:p>
          <a:p>
            <a:pPr marL="228600" indent="-228600">
              <a:lnSpc>
                <a:spcPct val="85000"/>
              </a:lnSpc>
              <a:spcAft>
                <a:spcPts val="800"/>
              </a:spcAft>
              <a:buFont typeface="Wingdings" charset="2"/>
              <a:buChar char="§"/>
            </a:pPr>
            <a:r>
              <a:rPr lang="en-US" sz="1600" dirty="0">
                <a:solidFill>
                  <a:srgbClr val="FFFFFF"/>
                </a:solidFill>
                <a:cs typeface="CA Sans"/>
              </a:rPr>
              <a:t>Distributed development teams and IT partners</a:t>
            </a:r>
          </a:p>
        </p:txBody>
      </p:sp>
      <p:sp>
        <p:nvSpPr>
          <p:cNvPr id="15" name="Rectangle 3"/>
          <p:cNvSpPr txBox="1">
            <a:spLocks noChangeArrowheads="1"/>
          </p:cNvSpPr>
          <p:nvPr/>
        </p:nvSpPr>
        <p:spPr bwMode="gray">
          <a:xfrm>
            <a:off x="381000" y="1143000"/>
            <a:ext cx="8281068" cy="4191000"/>
          </a:xfrm>
          <a:prstGeom prst="rect">
            <a:avLst/>
          </a:prstGeom>
          <a:noFill/>
          <a:ln>
            <a:noFill/>
          </a:ln>
          <a:effectLst/>
          <a:extLst>
            <a:ext uri="{909E8E84-426E-40dd-AFC4-6F175D3DCCD1}">
              <a14:hiddenFill xmlns:a14="http://schemas.microsoft.com/office/drawing/2010/main">
                <a:solidFill>
                  <a:srgbClr val="58769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fontAlgn="base">
              <a:lnSpc>
                <a:spcPct val="110000"/>
              </a:lnSpc>
              <a:spcBef>
                <a:spcPct val="30000"/>
              </a:spcBef>
              <a:spcAft>
                <a:spcPct val="15000"/>
              </a:spcAft>
              <a:buClr>
                <a:srgbClr val="FFFFFF"/>
              </a:buClr>
              <a:buFont typeface="Times" pitchFamily="18" charset="0"/>
              <a:defRPr sz="2200">
                <a:solidFill>
                  <a:schemeClr val="tx1"/>
                </a:solidFill>
                <a:latin typeface="+mn-lt"/>
                <a:ea typeface="+mn-ea"/>
                <a:cs typeface="+mn-cs"/>
              </a:defRPr>
            </a:lvl1pPr>
            <a:lvl2pPr marL="379413" indent="-188913" algn="l" rtl="0" fontAlgn="base">
              <a:lnSpc>
                <a:spcPct val="110000"/>
              </a:lnSpc>
              <a:spcBef>
                <a:spcPct val="30000"/>
              </a:spcBef>
              <a:spcAft>
                <a:spcPct val="15000"/>
              </a:spcAft>
              <a:buClr>
                <a:schemeClr val="tx1"/>
              </a:buClr>
              <a:buFont typeface="Wingdings" pitchFamily="2" charset="2"/>
              <a:buChar char="§"/>
              <a:defRPr sz="2000">
                <a:solidFill>
                  <a:schemeClr val="tx1"/>
                </a:solidFill>
                <a:latin typeface="+mn-lt"/>
              </a:defRPr>
            </a:lvl2pPr>
            <a:lvl3pPr marL="779463" indent="-209550" algn="l" rtl="0" fontAlgn="base">
              <a:lnSpc>
                <a:spcPct val="110000"/>
              </a:lnSpc>
              <a:spcBef>
                <a:spcPct val="30000"/>
              </a:spcBef>
              <a:spcAft>
                <a:spcPct val="15000"/>
              </a:spcAft>
              <a:buClr>
                <a:schemeClr val="tx1"/>
              </a:buClr>
              <a:buFont typeface="Times" pitchFamily="18" charset="0"/>
              <a:buChar char="–"/>
              <a:defRPr>
                <a:solidFill>
                  <a:schemeClr val="tx1"/>
                </a:solidFill>
                <a:latin typeface="+mn-lt"/>
              </a:defRPr>
            </a:lvl3pPr>
            <a:lvl4pPr marL="1200150" indent="-169863" algn="l" rtl="0" fontAlgn="base">
              <a:lnSpc>
                <a:spcPct val="130000"/>
              </a:lnSpc>
              <a:spcBef>
                <a:spcPct val="30000"/>
              </a:spcBef>
              <a:spcAft>
                <a:spcPct val="15000"/>
              </a:spcAft>
              <a:buClr>
                <a:schemeClr val="tx1"/>
              </a:buClr>
              <a:buFont typeface="Wingdings" pitchFamily="2" charset="2"/>
              <a:buChar char="§"/>
              <a:defRPr sz="1600">
                <a:solidFill>
                  <a:schemeClr val="tx1"/>
                </a:solidFill>
                <a:latin typeface="+mn-lt"/>
              </a:defRPr>
            </a:lvl4pPr>
            <a:lvl5pPr marL="1539875" indent="-169863" algn="l" rtl="0" fontAlgn="base">
              <a:lnSpc>
                <a:spcPct val="140000"/>
              </a:lnSpc>
              <a:spcBef>
                <a:spcPct val="30000"/>
              </a:spcBef>
              <a:spcAft>
                <a:spcPct val="15000"/>
              </a:spcAft>
              <a:buClr>
                <a:schemeClr val="tx1"/>
              </a:buClr>
              <a:buFont typeface="Times" pitchFamily="18" charset="0"/>
              <a:buChar char="-"/>
              <a:defRPr sz="1400">
                <a:solidFill>
                  <a:schemeClr val="tx1"/>
                </a:solidFill>
                <a:latin typeface="+mn-lt"/>
              </a:defRPr>
            </a:lvl5pPr>
            <a:lvl6pPr marL="1997075" indent="-169863" algn="l" rtl="0" fontAlgn="base">
              <a:lnSpc>
                <a:spcPct val="140000"/>
              </a:lnSpc>
              <a:spcBef>
                <a:spcPct val="30000"/>
              </a:spcBef>
              <a:spcAft>
                <a:spcPct val="15000"/>
              </a:spcAft>
              <a:buClr>
                <a:schemeClr val="tx1"/>
              </a:buClr>
              <a:buFont typeface="Times" pitchFamily="18" charset="0"/>
              <a:buChar char="-"/>
              <a:defRPr sz="1400">
                <a:solidFill>
                  <a:schemeClr val="tx1"/>
                </a:solidFill>
                <a:latin typeface="+mn-lt"/>
              </a:defRPr>
            </a:lvl6pPr>
            <a:lvl7pPr marL="2454275" indent="-169863" algn="l" rtl="0" fontAlgn="base">
              <a:lnSpc>
                <a:spcPct val="140000"/>
              </a:lnSpc>
              <a:spcBef>
                <a:spcPct val="30000"/>
              </a:spcBef>
              <a:spcAft>
                <a:spcPct val="15000"/>
              </a:spcAft>
              <a:buClr>
                <a:schemeClr val="tx1"/>
              </a:buClr>
              <a:buFont typeface="Times" pitchFamily="18" charset="0"/>
              <a:buChar char="-"/>
              <a:defRPr sz="1400">
                <a:solidFill>
                  <a:schemeClr val="tx1"/>
                </a:solidFill>
                <a:latin typeface="+mn-lt"/>
              </a:defRPr>
            </a:lvl7pPr>
            <a:lvl8pPr marL="2911475" indent="-169863" algn="l" rtl="0" fontAlgn="base">
              <a:lnSpc>
                <a:spcPct val="140000"/>
              </a:lnSpc>
              <a:spcBef>
                <a:spcPct val="30000"/>
              </a:spcBef>
              <a:spcAft>
                <a:spcPct val="15000"/>
              </a:spcAft>
              <a:buClr>
                <a:schemeClr val="tx1"/>
              </a:buClr>
              <a:buFont typeface="Times" pitchFamily="18" charset="0"/>
              <a:buChar char="-"/>
              <a:defRPr sz="1400">
                <a:solidFill>
                  <a:schemeClr val="tx1"/>
                </a:solidFill>
                <a:latin typeface="+mn-lt"/>
              </a:defRPr>
            </a:lvl8pPr>
            <a:lvl9pPr marL="3368675" indent="-169863" algn="l" rtl="0" fontAlgn="base">
              <a:lnSpc>
                <a:spcPct val="140000"/>
              </a:lnSpc>
              <a:spcBef>
                <a:spcPct val="30000"/>
              </a:spcBef>
              <a:spcAft>
                <a:spcPct val="15000"/>
              </a:spcAft>
              <a:buClr>
                <a:schemeClr val="tx1"/>
              </a:buClr>
              <a:buFont typeface="Times" pitchFamily="18" charset="0"/>
              <a:buChar char="-"/>
              <a:defRPr sz="1400">
                <a:solidFill>
                  <a:schemeClr val="tx1"/>
                </a:solidFill>
                <a:latin typeface="+mn-lt"/>
              </a:defRPr>
            </a:lvl9pPr>
          </a:lstStyle>
          <a:p>
            <a:pPr lvl="0">
              <a:lnSpc>
                <a:spcPct val="100000"/>
              </a:lnSpc>
              <a:buClr>
                <a:srgbClr val="000000"/>
              </a:buClr>
              <a:defRPr/>
            </a:pPr>
            <a:r>
              <a:rPr lang="en-US" sz="2000" kern="0" dirty="0">
                <a:solidFill>
                  <a:srgbClr val="4898D3"/>
                </a:solidFill>
              </a:rPr>
              <a:t>John Kosco is an executive with over 26 years of experience within Information Technology, with both Systems Delivery and IT Operations experience in the Financial industry</a:t>
            </a:r>
            <a:r>
              <a:rPr lang="en-US" sz="2000" kern="0" dirty="0" smtClean="0">
                <a:solidFill>
                  <a:srgbClr val="4898D3"/>
                </a:solidFill>
              </a:rPr>
              <a:t>.</a:t>
            </a:r>
          </a:p>
          <a:p>
            <a:pPr lvl="0">
              <a:lnSpc>
                <a:spcPct val="100000"/>
              </a:lnSpc>
              <a:buClr>
                <a:srgbClr val="000000"/>
              </a:buClr>
              <a:defRPr/>
            </a:pPr>
            <a:r>
              <a:rPr lang="en-US" sz="2000" kern="0" dirty="0" smtClean="0">
                <a:solidFill>
                  <a:srgbClr val="4898D3"/>
                </a:solidFill>
              </a:rPr>
              <a:t>He </a:t>
            </a:r>
            <a:r>
              <a:rPr lang="en-US" sz="2000" kern="0" dirty="0">
                <a:solidFill>
                  <a:srgbClr val="4898D3"/>
                </a:solidFill>
              </a:rPr>
              <a:t>fosters a constructive change culture, guides organizations through transformational programs and provides coaching in the adoption of the latest Software Delivery methods.</a:t>
            </a:r>
          </a:p>
          <a:p>
            <a:pPr lvl="0">
              <a:lnSpc>
                <a:spcPct val="100000"/>
              </a:lnSpc>
              <a:buClr>
                <a:srgbClr val="000000"/>
              </a:buClr>
              <a:defRPr/>
            </a:pPr>
            <a:r>
              <a:rPr lang="en-US" sz="2000" kern="0" dirty="0" smtClean="0">
                <a:solidFill>
                  <a:srgbClr val="4898D3"/>
                </a:solidFill>
              </a:rPr>
              <a:t>He </a:t>
            </a:r>
            <a:r>
              <a:rPr lang="en-US" sz="2000" kern="0" dirty="0">
                <a:solidFill>
                  <a:srgbClr val="4898D3"/>
                </a:solidFill>
              </a:rPr>
              <a:t>is a recognized in the industry for advising on Continuous Improvement, </a:t>
            </a:r>
            <a:r>
              <a:rPr lang="en-US" sz="2000" kern="0" dirty="0" err="1">
                <a:solidFill>
                  <a:srgbClr val="4898D3"/>
                </a:solidFill>
              </a:rPr>
              <a:t>SAFe</a:t>
            </a:r>
            <a:r>
              <a:rPr lang="en-US" sz="2000" kern="0" dirty="0">
                <a:solidFill>
                  <a:srgbClr val="4898D3"/>
                </a:solidFill>
              </a:rPr>
              <a:t> Practices, Agile Scrum, </a:t>
            </a:r>
            <a:r>
              <a:rPr lang="en-US" sz="2000" kern="0" dirty="0" err="1">
                <a:solidFill>
                  <a:srgbClr val="4898D3"/>
                </a:solidFill>
              </a:rPr>
              <a:t>DevOps</a:t>
            </a:r>
            <a:r>
              <a:rPr lang="en-US" sz="2000" kern="0" dirty="0">
                <a:solidFill>
                  <a:srgbClr val="4898D3"/>
                </a:solidFill>
              </a:rPr>
              <a:t>, Continuous Delivery Automation, Service Virtualization and Lean IT to meet the needs of the firm’s clients.</a:t>
            </a:r>
            <a:endParaRPr kumimoji="0" lang="en-US" sz="2000" b="0" i="0" u="none" strike="noStrike" kern="0" cap="none" spc="0" normalizeH="0" baseline="0" noProof="0" dirty="0" smtClean="0">
              <a:ln>
                <a:noFill/>
              </a:ln>
              <a:solidFill>
                <a:srgbClr val="4898D3"/>
              </a:solidFill>
              <a:effectLst/>
              <a:uLnTx/>
              <a:uFillTx/>
              <a:latin typeface="Arial"/>
            </a:endParaRPr>
          </a:p>
        </p:txBody>
      </p:sp>
    </p:spTree>
    <p:extLst>
      <p:ext uri="{BB962C8B-B14F-4D97-AF65-F5344CB8AC3E}">
        <p14:creationId xmlns:p14="http://schemas.microsoft.com/office/powerpoint/2010/main" val="1130468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898D3"/>
                </a:solidFill>
              </a:rPr>
              <a:t>Today’s Case Study focuses on</a:t>
            </a:r>
            <a:endParaRPr lang="en-US" dirty="0">
              <a:solidFill>
                <a:srgbClr val="4898D3"/>
              </a:solidFill>
            </a:endParaRPr>
          </a:p>
        </p:txBody>
      </p:sp>
      <p:sp>
        <p:nvSpPr>
          <p:cNvPr id="3" name="Content Placeholder 2"/>
          <p:cNvSpPr>
            <a:spLocks noGrp="1"/>
          </p:cNvSpPr>
          <p:nvPr>
            <p:ph idx="1"/>
          </p:nvPr>
        </p:nvSpPr>
        <p:spPr>
          <a:xfrm>
            <a:off x="152400" y="838201"/>
            <a:ext cx="8763000" cy="5334000"/>
          </a:xfrm>
        </p:spPr>
        <p:txBody>
          <a:bodyPr>
            <a:normAutofit/>
          </a:bodyPr>
          <a:lstStyle/>
          <a:p>
            <a:pPr>
              <a:buFont typeface="Wingdings" charset="2"/>
              <a:buChar char="Ø"/>
            </a:pPr>
            <a:r>
              <a:rPr lang="en-US" dirty="0" smtClean="0">
                <a:solidFill>
                  <a:srgbClr val="4898D3"/>
                </a:solidFill>
              </a:rPr>
              <a:t>A real world </a:t>
            </a:r>
            <a:r>
              <a:rPr lang="en-US" dirty="0" smtClean="0">
                <a:solidFill>
                  <a:srgbClr val="4898D3"/>
                </a:solidFill>
              </a:rPr>
              <a:t>case </a:t>
            </a:r>
            <a:r>
              <a:rPr lang="en-US" dirty="0" smtClean="0">
                <a:solidFill>
                  <a:srgbClr val="4898D3"/>
                </a:solidFill>
              </a:rPr>
              <a:t>s</a:t>
            </a:r>
            <a:r>
              <a:rPr lang="en-US" dirty="0" smtClean="0">
                <a:solidFill>
                  <a:srgbClr val="4898D3"/>
                </a:solidFill>
              </a:rPr>
              <a:t>tudy of a </a:t>
            </a:r>
            <a:r>
              <a:rPr lang="en-US" dirty="0" smtClean="0">
                <a:solidFill>
                  <a:srgbClr val="4898D3"/>
                </a:solidFill>
              </a:rPr>
              <a:t>F</a:t>
            </a:r>
            <a:r>
              <a:rPr lang="en-US" dirty="0" smtClean="0">
                <a:solidFill>
                  <a:srgbClr val="4898D3"/>
                </a:solidFill>
              </a:rPr>
              <a:t>ortune </a:t>
            </a:r>
            <a:r>
              <a:rPr lang="en-US" dirty="0" smtClean="0">
                <a:solidFill>
                  <a:srgbClr val="4898D3"/>
                </a:solidFill>
              </a:rPr>
              <a:t>100 </a:t>
            </a:r>
            <a:r>
              <a:rPr lang="en-US" dirty="0">
                <a:solidFill>
                  <a:srgbClr val="4898D3"/>
                </a:solidFill>
              </a:rPr>
              <a:t>c</a:t>
            </a:r>
            <a:r>
              <a:rPr lang="en-US" dirty="0" smtClean="0">
                <a:solidFill>
                  <a:srgbClr val="4898D3"/>
                </a:solidFill>
              </a:rPr>
              <a:t>ompany within the </a:t>
            </a:r>
            <a:r>
              <a:rPr lang="en-US" dirty="0" smtClean="0">
                <a:solidFill>
                  <a:srgbClr val="4898D3"/>
                </a:solidFill>
              </a:rPr>
              <a:t>Financial </a:t>
            </a:r>
            <a:r>
              <a:rPr lang="en-US" dirty="0" smtClean="0">
                <a:solidFill>
                  <a:srgbClr val="4898D3"/>
                </a:solidFill>
              </a:rPr>
              <a:t>Industry</a:t>
            </a:r>
          </a:p>
          <a:p>
            <a:pPr>
              <a:buFont typeface="Wingdings" charset="2"/>
              <a:buChar char="Ø"/>
            </a:pPr>
            <a:endParaRPr lang="en-US" dirty="0" smtClean="0">
              <a:solidFill>
                <a:srgbClr val="4898D3"/>
              </a:solidFill>
            </a:endParaRPr>
          </a:p>
          <a:p>
            <a:pPr>
              <a:buFont typeface="Wingdings" charset="2"/>
              <a:buChar char="Ø"/>
            </a:pPr>
            <a:r>
              <a:rPr lang="en-US" dirty="0" smtClean="0">
                <a:solidFill>
                  <a:srgbClr val="4898D3"/>
                </a:solidFill>
              </a:rPr>
              <a:t>In business for over 100 </a:t>
            </a:r>
            <a:r>
              <a:rPr lang="en-US" dirty="0" smtClean="0">
                <a:solidFill>
                  <a:srgbClr val="4898D3"/>
                </a:solidFill>
              </a:rPr>
              <a:t>years</a:t>
            </a:r>
          </a:p>
          <a:p>
            <a:pPr>
              <a:buFont typeface="Wingdings" charset="2"/>
              <a:buChar char="Ø"/>
            </a:pPr>
            <a:endParaRPr lang="en-US" dirty="0" smtClean="0">
              <a:solidFill>
                <a:srgbClr val="4898D3"/>
              </a:solidFill>
            </a:endParaRPr>
          </a:p>
          <a:p>
            <a:pPr>
              <a:buFont typeface="Wingdings" charset="2"/>
              <a:buChar char="Ø"/>
            </a:pPr>
            <a:r>
              <a:rPr lang="en-US" dirty="0" smtClean="0">
                <a:solidFill>
                  <a:srgbClr val="4898D3"/>
                </a:solidFill>
              </a:rPr>
              <a:t>Increased </a:t>
            </a:r>
            <a:r>
              <a:rPr lang="en-US" dirty="0" smtClean="0">
                <a:solidFill>
                  <a:srgbClr val="4898D3"/>
                </a:solidFill>
              </a:rPr>
              <a:t>Product </a:t>
            </a:r>
            <a:r>
              <a:rPr lang="en-US" dirty="0" smtClean="0">
                <a:solidFill>
                  <a:srgbClr val="4898D3"/>
                </a:solidFill>
              </a:rPr>
              <a:t>Delivery </a:t>
            </a:r>
            <a:r>
              <a:rPr lang="en-US" dirty="0" smtClean="0">
                <a:solidFill>
                  <a:srgbClr val="4898D3"/>
                </a:solidFill>
              </a:rPr>
              <a:t>Velocity by 16X</a:t>
            </a:r>
          </a:p>
          <a:p>
            <a:endParaRPr lang="en-US" dirty="0" smtClean="0">
              <a:solidFill>
                <a:srgbClr val="4898D3"/>
              </a:solidFill>
            </a:endParaRPr>
          </a:p>
          <a:p>
            <a:endParaRPr lang="en-US" dirty="0"/>
          </a:p>
        </p:txBody>
      </p:sp>
    </p:spTree>
    <p:extLst>
      <p:ext uri="{BB962C8B-B14F-4D97-AF65-F5344CB8AC3E}">
        <p14:creationId xmlns:p14="http://schemas.microsoft.com/office/powerpoint/2010/main" val="3487187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898D3"/>
                </a:solidFill>
              </a:rPr>
              <a:t>4 Keys to </a:t>
            </a:r>
            <a:r>
              <a:rPr lang="en-US" dirty="0" smtClean="0">
                <a:solidFill>
                  <a:srgbClr val="4898D3"/>
                </a:solidFill>
              </a:rPr>
              <a:t>Improve </a:t>
            </a:r>
            <a:r>
              <a:rPr lang="en-US" dirty="0">
                <a:solidFill>
                  <a:srgbClr val="4898D3"/>
                </a:solidFill>
              </a:rPr>
              <a:t>D</a:t>
            </a:r>
            <a:r>
              <a:rPr lang="en-US" dirty="0" smtClean="0">
                <a:solidFill>
                  <a:srgbClr val="4898D3"/>
                </a:solidFill>
              </a:rPr>
              <a:t>elivery</a:t>
            </a:r>
            <a:r>
              <a:rPr lang="en-US" dirty="0" smtClean="0">
                <a:solidFill>
                  <a:srgbClr val="4898D3"/>
                </a:solidFill>
              </a:rPr>
              <a:t>:</a:t>
            </a:r>
            <a:endParaRPr lang="en-US" dirty="0">
              <a:solidFill>
                <a:srgbClr val="4898D3"/>
              </a:solidFill>
            </a:endParaRPr>
          </a:p>
        </p:txBody>
      </p:sp>
      <p:sp>
        <p:nvSpPr>
          <p:cNvPr id="3" name="Content Placeholder 2"/>
          <p:cNvSpPr>
            <a:spLocks noGrp="1"/>
          </p:cNvSpPr>
          <p:nvPr>
            <p:ph idx="1"/>
          </p:nvPr>
        </p:nvSpPr>
        <p:spPr>
          <a:xfrm>
            <a:off x="152400" y="990600"/>
            <a:ext cx="8839200" cy="5135563"/>
          </a:xfrm>
        </p:spPr>
        <p:txBody>
          <a:bodyPr>
            <a:normAutofit/>
          </a:bodyPr>
          <a:lstStyle/>
          <a:p>
            <a:pPr>
              <a:buFont typeface="Wingdings" charset="2"/>
              <a:buChar char="Ø"/>
            </a:pPr>
            <a:r>
              <a:rPr lang="en-US" sz="2400" dirty="0" smtClean="0">
                <a:solidFill>
                  <a:srgbClr val="4898D3"/>
                </a:solidFill>
              </a:rPr>
              <a:t> </a:t>
            </a:r>
            <a:r>
              <a:rPr lang="en-US" sz="2400" dirty="0" smtClean="0">
                <a:solidFill>
                  <a:srgbClr val="4898D3"/>
                </a:solidFill>
              </a:rPr>
              <a:t>Leadership</a:t>
            </a:r>
            <a:r>
              <a:rPr lang="en-US" sz="2400" dirty="0" smtClean="0">
                <a:solidFill>
                  <a:srgbClr val="4898D3"/>
                </a:solidFill>
              </a:rPr>
              <a:t>: </a:t>
            </a:r>
            <a:r>
              <a:rPr lang="en-US" sz="2400" dirty="0" smtClean="0">
                <a:solidFill>
                  <a:srgbClr val="4898D3"/>
                </a:solidFill>
              </a:rPr>
              <a:t>Executive </a:t>
            </a:r>
            <a:r>
              <a:rPr lang="en-US" sz="2400" dirty="0">
                <a:solidFill>
                  <a:srgbClr val="4898D3"/>
                </a:solidFill>
              </a:rPr>
              <a:t>Sponsorship </a:t>
            </a:r>
            <a:r>
              <a:rPr lang="en-US" sz="2400" dirty="0" smtClean="0">
                <a:solidFill>
                  <a:srgbClr val="4898D3"/>
                </a:solidFill>
              </a:rPr>
              <a:t>with </a:t>
            </a:r>
            <a:r>
              <a:rPr lang="en-US" sz="2400" dirty="0" smtClean="0">
                <a:solidFill>
                  <a:srgbClr val="4898D3"/>
                </a:solidFill>
              </a:rPr>
              <a:t>Vision Alignment</a:t>
            </a:r>
            <a:endParaRPr lang="en-US" sz="2400" dirty="0" smtClean="0">
              <a:solidFill>
                <a:srgbClr val="4898D3"/>
              </a:solidFill>
            </a:endParaRPr>
          </a:p>
          <a:p>
            <a:pPr marL="109728" indent="0">
              <a:buNone/>
            </a:pPr>
            <a:r>
              <a:rPr lang="en-US" sz="2400" dirty="0" smtClean="0">
                <a:solidFill>
                  <a:srgbClr val="4898D3"/>
                </a:solidFill>
              </a:rPr>
              <a:t> </a:t>
            </a:r>
            <a:endParaRPr lang="en-US" sz="2400" dirty="0" smtClean="0">
              <a:solidFill>
                <a:srgbClr val="4898D3"/>
              </a:solidFill>
            </a:endParaRPr>
          </a:p>
          <a:p>
            <a:pPr>
              <a:buFont typeface="Wingdings" charset="2"/>
              <a:buChar char="Ø"/>
            </a:pPr>
            <a:r>
              <a:rPr lang="en-US" sz="2400" dirty="0" smtClean="0">
                <a:solidFill>
                  <a:srgbClr val="4898D3"/>
                </a:solidFill>
              </a:rPr>
              <a:t>Proven Framework: </a:t>
            </a:r>
            <a:r>
              <a:rPr lang="en-US" sz="2400" dirty="0" smtClean="0">
                <a:solidFill>
                  <a:srgbClr val="4898D3"/>
                </a:solidFill>
              </a:rPr>
              <a:t>Leveraged SAFe; a Three Tiered </a:t>
            </a:r>
            <a:r>
              <a:rPr lang="en-US" sz="2400" dirty="0" smtClean="0">
                <a:solidFill>
                  <a:srgbClr val="4898D3"/>
                </a:solidFill>
              </a:rPr>
              <a:t>System</a:t>
            </a:r>
          </a:p>
          <a:p>
            <a:pPr>
              <a:buFont typeface="Wingdings" charset="2"/>
              <a:buChar char="Ø"/>
            </a:pPr>
            <a:endParaRPr lang="en-US" sz="2400" dirty="0">
              <a:solidFill>
                <a:srgbClr val="4898D3"/>
              </a:solidFill>
            </a:endParaRPr>
          </a:p>
          <a:p>
            <a:pPr>
              <a:buFont typeface="Wingdings" charset="2"/>
              <a:buChar char="Ø"/>
            </a:pPr>
            <a:r>
              <a:rPr lang="en-US" sz="2400" dirty="0" smtClean="0">
                <a:solidFill>
                  <a:srgbClr val="4898D3"/>
                </a:solidFill>
              </a:rPr>
              <a:t>People</a:t>
            </a:r>
            <a:r>
              <a:rPr lang="en-US" sz="2400" dirty="0" smtClean="0">
                <a:solidFill>
                  <a:srgbClr val="4898D3"/>
                </a:solidFill>
              </a:rPr>
              <a:t>: Clear Definition of Roles and Change Agents</a:t>
            </a:r>
          </a:p>
          <a:p>
            <a:pPr>
              <a:buFont typeface="Wingdings" charset="2"/>
              <a:buChar char="Ø"/>
            </a:pPr>
            <a:endParaRPr lang="en-US" sz="2400" dirty="0">
              <a:solidFill>
                <a:srgbClr val="4898D3"/>
              </a:solidFill>
            </a:endParaRPr>
          </a:p>
          <a:p>
            <a:pPr>
              <a:buFont typeface="Wingdings" charset="2"/>
              <a:buChar char="Ø"/>
            </a:pPr>
            <a:r>
              <a:rPr lang="en-US" sz="2400" dirty="0" smtClean="0">
                <a:solidFill>
                  <a:srgbClr val="4898D3"/>
                </a:solidFill>
              </a:rPr>
              <a:t>Tools</a:t>
            </a:r>
            <a:r>
              <a:rPr lang="en-US" sz="2400" dirty="0" smtClean="0">
                <a:solidFill>
                  <a:srgbClr val="4898D3"/>
                </a:solidFill>
              </a:rPr>
              <a:t>: Increased Automation</a:t>
            </a:r>
          </a:p>
        </p:txBody>
      </p:sp>
    </p:spTree>
    <p:extLst>
      <p:ext uri="{BB962C8B-B14F-4D97-AF65-F5344CB8AC3E}">
        <p14:creationId xmlns:p14="http://schemas.microsoft.com/office/powerpoint/2010/main" val="3618165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52400" y="228600"/>
            <a:ext cx="8305800" cy="68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dirty="0" smtClean="0">
                <a:solidFill>
                  <a:srgbClr val="4898D3"/>
                </a:solidFill>
              </a:rPr>
              <a:t>Started with a Value Stream</a:t>
            </a:r>
          </a:p>
          <a:p>
            <a:pPr marL="0" indent="0">
              <a:buNone/>
            </a:pPr>
            <a:endParaRPr lang="en-US" sz="3600" dirty="0">
              <a:solidFill>
                <a:srgbClr val="4898D3"/>
              </a:solidFill>
            </a:endParaRPr>
          </a:p>
        </p:txBody>
      </p:sp>
      <p:sp>
        <p:nvSpPr>
          <p:cNvPr id="4" name="Title 5"/>
          <p:cNvSpPr txBox="1">
            <a:spLocks/>
          </p:cNvSpPr>
          <p:nvPr/>
        </p:nvSpPr>
        <p:spPr bwMode="gray">
          <a:xfrm>
            <a:off x="279311" y="210314"/>
            <a:ext cx="8407489" cy="1091353"/>
          </a:xfrm>
          <a:prstGeom prst="rect">
            <a:avLst/>
          </a:prstGeom>
        </p:spPr>
        <p:txBody>
          <a:bodyPr vert="horz" lIns="91440" tIns="45720" rIns="91440" bIns="45720" rtlCol="0" anchor="t">
            <a:noAutofit/>
          </a:bodyPr>
          <a:lst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endParaRPr kumimoji="0" lang="en-US" sz="2400" b="0" i="1" u="none" strike="noStrike" kern="1200" cap="none" spc="0" normalizeH="0" baseline="0" noProof="0" dirty="0">
              <a:ln>
                <a:noFill/>
              </a:ln>
              <a:solidFill>
                <a:srgbClr val="20343A"/>
              </a:solidFill>
              <a:effectLst/>
              <a:uLnTx/>
              <a:uFillTx/>
              <a:latin typeface="Calibri"/>
              <a:ea typeface="+mj-ea"/>
              <a:cs typeface="+mj-cs"/>
            </a:endParaRPr>
          </a:p>
        </p:txBody>
      </p:sp>
      <p:pic>
        <p:nvPicPr>
          <p:cNvPr id="2" name="Picture 1"/>
          <p:cNvPicPr>
            <a:picLocks noChangeAspect="1"/>
          </p:cNvPicPr>
          <p:nvPr/>
        </p:nvPicPr>
        <p:blipFill>
          <a:blip r:embed="rId2">
            <a:alphaModFix/>
          </a:blip>
          <a:stretch>
            <a:fillRect/>
          </a:stretch>
        </p:blipFill>
        <p:spPr>
          <a:xfrm>
            <a:off x="685800" y="1676400"/>
            <a:ext cx="1447800" cy="1447800"/>
          </a:xfrm>
          <a:prstGeom prst="rect">
            <a:avLst/>
          </a:prstGeom>
        </p:spPr>
      </p:pic>
      <p:sp>
        <p:nvSpPr>
          <p:cNvPr id="22" name="TextBox 21"/>
          <p:cNvSpPr txBox="1"/>
          <p:nvPr/>
        </p:nvSpPr>
        <p:spPr>
          <a:xfrm>
            <a:off x="2667000" y="1828800"/>
            <a:ext cx="5715000" cy="2031325"/>
          </a:xfrm>
          <a:prstGeom prst="rect">
            <a:avLst/>
          </a:prstGeom>
          <a:noFill/>
        </p:spPr>
        <p:txBody>
          <a:bodyPr wrap="square" rtlCol="0">
            <a:spAutoFit/>
          </a:bodyPr>
          <a:lstStyle/>
          <a:p>
            <a:pPr marL="285750" indent="-285750">
              <a:buFont typeface="Wingdings" charset="2"/>
              <a:buChar char="Ø"/>
            </a:pPr>
            <a:r>
              <a:rPr lang="en-US" dirty="0" smtClean="0"/>
              <a:t>A Senior Executive identified Strategic Themes.  </a:t>
            </a:r>
            <a:endParaRPr lang="en-US" dirty="0" smtClean="0"/>
          </a:p>
          <a:p>
            <a:pPr marL="285750" indent="-285750">
              <a:buFont typeface="Wingdings" charset="2"/>
              <a:buChar char="Ø"/>
            </a:pPr>
            <a:r>
              <a:rPr lang="en-US" dirty="0" smtClean="0"/>
              <a:t>Theses </a:t>
            </a:r>
            <a:r>
              <a:rPr lang="en-US" dirty="0" smtClean="0"/>
              <a:t>themes were itemized Business Objectives.  </a:t>
            </a:r>
            <a:endParaRPr lang="en-US" dirty="0" smtClean="0"/>
          </a:p>
          <a:p>
            <a:pPr marL="285750" indent="-285750">
              <a:buFont typeface="Wingdings" charset="2"/>
              <a:buChar char="Ø"/>
            </a:pPr>
            <a:r>
              <a:rPr lang="en-US" dirty="0" smtClean="0"/>
              <a:t>They </a:t>
            </a:r>
            <a:r>
              <a:rPr lang="en-US" dirty="0" smtClean="0"/>
              <a:t>provided business context for the decision making within the portfolio</a:t>
            </a:r>
            <a:r>
              <a:rPr lang="en-US" dirty="0" smtClean="0"/>
              <a:t>.</a:t>
            </a:r>
          </a:p>
          <a:p>
            <a:pPr marL="285750" indent="-285750">
              <a:buFont typeface="Wingdings" charset="2"/>
              <a:buChar char="Ø"/>
            </a:pPr>
            <a:r>
              <a:rPr lang="en-US" dirty="0" smtClean="0"/>
              <a:t>Senior Leadership had the ability to continuously improve the entire Delivery System.</a:t>
            </a:r>
            <a:endParaRPr lang="en-US" dirty="0" smtClean="0"/>
          </a:p>
          <a:p>
            <a:endParaRPr lang="en-US" dirty="0"/>
          </a:p>
        </p:txBody>
      </p:sp>
      <p:sp>
        <p:nvSpPr>
          <p:cNvPr id="25" name="TextBox 24"/>
          <p:cNvSpPr txBox="1"/>
          <p:nvPr/>
        </p:nvSpPr>
        <p:spPr>
          <a:xfrm>
            <a:off x="533400" y="3200400"/>
            <a:ext cx="2057400" cy="369332"/>
          </a:xfrm>
          <a:prstGeom prst="rect">
            <a:avLst/>
          </a:prstGeom>
          <a:noFill/>
        </p:spPr>
        <p:txBody>
          <a:bodyPr wrap="square" rtlCol="0">
            <a:spAutoFit/>
          </a:bodyPr>
          <a:lstStyle/>
          <a:p>
            <a:r>
              <a:rPr lang="en-US" dirty="0" smtClean="0"/>
              <a:t>Senior Executive</a:t>
            </a:r>
            <a:endParaRPr lang="en-US" dirty="0"/>
          </a:p>
        </p:txBody>
      </p:sp>
    </p:spTree>
    <p:extLst>
      <p:ext uri="{BB962C8B-B14F-4D97-AF65-F5344CB8AC3E}">
        <p14:creationId xmlns:p14="http://schemas.microsoft.com/office/powerpoint/2010/main" val="39701905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52400" y="228600"/>
            <a:ext cx="8534400" cy="68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solidFill>
                  <a:srgbClr val="4898D3"/>
                </a:solidFill>
              </a:rPr>
              <a:t>Value Stream became Business Epics at a Portfolio Level (1</a:t>
            </a:r>
            <a:r>
              <a:rPr lang="en-US" sz="2800" baseline="30000" dirty="0" smtClean="0">
                <a:solidFill>
                  <a:srgbClr val="4898D3"/>
                </a:solidFill>
              </a:rPr>
              <a:t>st</a:t>
            </a:r>
            <a:r>
              <a:rPr lang="en-US" sz="2800" dirty="0" smtClean="0">
                <a:solidFill>
                  <a:srgbClr val="4898D3"/>
                </a:solidFill>
              </a:rPr>
              <a:t> Level)</a:t>
            </a:r>
          </a:p>
          <a:p>
            <a:pPr marL="0" indent="0">
              <a:buNone/>
            </a:pPr>
            <a:endParaRPr lang="en-US" sz="3600" dirty="0">
              <a:solidFill>
                <a:srgbClr val="4898D3"/>
              </a:solidFill>
            </a:endParaRPr>
          </a:p>
        </p:txBody>
      </p:sp>
      <p:sp>
        <p:nvSpPr>
          <p:cNvPr id="4" name="Title 5"/>
          <p:cNvSpPr txBox="1">
            <a:spLocks/>
          </p:cNvSpPr>
          <p:nvPr/>
        </p:nvSpPr>
        <p:spPr bwMode="gray">
          <a:xfrm>
            <a:off x="279311" y="210314"/>
            <a:ext cx="8407489" cy="1091353"/>
          </a:xfrm>
          <a:prstGeom prst="rect">
            <a:avLst/>
          </a:prstGeom>
        </p:spPr>
        <p:txBody>
          <a:bodyPr vert="horz" lIns="91440" tIns="45720" rIns="91440" bIns="45720" rtlCol="0" anchor="t">
            <a:noAutofit/>
          </a:bodyPr>
          <a:lst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endParaRPr kumimoji="0" lang="en-US" sz="2400" b="0" i="1" u="none" strike="noStrike" kern="1200" cap="none" spc="0" normalizeH="0" baseline="0" noProof="0" dirty="0">
              <a:ln>
                <a:noFill/>
              </a:ln>
              <a:solidFill>
                <a:srgbClr val="20343A"/>
              </a:solidFill>
              <a:effectLst/>
              <a:uLnTx/>
              <a:uFillTx/>
              <a:latin typeface="Calibri"/>
              <a:ea typeface="+mj-ea"/>
              <a:cs typeface="+mj-cs"/>
            </a:endParaRPr>
          </a:p>
        </p:txBody>
      </p:sp>
      <p:sp>
        <p:nvSpPr>
          <p:cNvPr id="22" name="TextBox 21"/>
          <p:cNvSpPr txBox="1"/>
          <p:nvPr/>
        </p:nvSpPr>
        <p:spPr>
          <a:xfrm>
            <a:off x="2667000" y="1828800"/>
            <a:ext cx="5715000" cy="3970318"/>
          </a:xfrm>
          <a:prstGeom prst="rect">
            <a:avLst/>
          </a:prstGeom>
          <a:noFill/>
        </p:spPr>
        <p:txBody>
          <a:bodyPr wrap="square" rtlCol="0">
            <a:spAutoFit/>
          </a:bodyPr>
          <a:lstStyle/>
          <a:p>
            <a:pPr marL="285750" indent="-285750">
              <a:buFont typeface="Wingdings" charset="2"/>
              <a:buChar char="Ø"/>
            </a:pPr>
            <a:r>
              <a:rPr lang="en-US" dirty="0" smtClean="0"/>
              <a:t>Members of the Portfolio Management Team established Business Epics that went through a WIP/</a:t>
            </a:r>
            <a:r>
              <a:rPr lang="en-US" dirty="0" err="1" smtClean="0"/>
              <a:t>Kanban</a:t>
            </a:r>
            <a:r>
              <a:rPr lang="en-US" dirty="0" smtClean="0"/>
              <a:t> </a:t>
            </a:r>
            <a:r>
              <a:rPr lang="en-US" dirty="0" smtClean="0"/>
              <a:t>System to review, analyze, estimate, rank and approve for implementation.  </a:t>
            </a:r>
            <a:endParaRPr lang="en-US" dirty="0" smtClean="0"/>
          </a:p>
          <a:p>
            <a:pPr marL="285750" indent="-285750">
              <a:buFont typeface="Wingdings" charset="2"/>
              <a:buChar char="Ø"/>
            </a:pPr>
            <a:r>
              <a:rPr lang="en-US" dirty="0" smtClean="0"/>
              <a:t>Leveraged </a:t>
            </a:r>
            <a:r>
              <a:rPr lang="en-US" dirty="0" smtClean="0"/>
              <a:t>WIP Limits ensured that teams responsible for analysis were able to do so and did not overload the system.  </a:t>
            </a:r>
            <a:endParaRPr lang="en-US" dirty="0" smtClean="0"/>
          </a:p>
          <a:p>
            <a:pPr marL="285750" indent="-285750">
              <a:buFont typeface="Wingdings" charset="2"/>
              <a:buChar char="Ø"/>
            </a:pPr>
            <a:r>
              <a:rPr lang="en-US" dirty="0" smtClean="0"/>
              <a:t>Lightweight </a:t>
            </a:r>
            <a:r>
              <a:rPr lang="en-US" dirty="0" smtClean="0"/>
              <a:t>business cases were created out of this process for each Epic that highlighted the business sponsors, impacts to customers, dependencies between teams and estimated development effort.  </a:t>
            </a:r>
            <a:endParaRPr lang="en-US" dirty="0" smtClean="0"/>
          </a:p>
          <a:p>
            <a:pPr marL="285750" indent="-285750">
              <a:buFont typeface="Wingdings" charset="2"/>
              <a:buChar char="Ø"/>
            </a:pPr>
            <a:r>
              <a:rPr lang="en-US" dirty="0" smtClean="0"/>
              <a:t>These </a:t>
            </a:r>
            <a:r>
              <a:rPr lang="en-US" dirty="0" smtClean="0"/>
              <a:t>business cases were than used by the appropriate parties to make a go/no go decision on each the Epics.</a:t>
            </a:r>
          </a:p>
          <a:p>
            <a:endParaRPr lang="en-US" dirty="0"/>
          </a:p>
        </p:txBody>
      </p:sp>
      <p:sp>
        <p:nvSpPr>
          <p:cNvPr id="25" name="TextBox 24"/>
          <p:cNvSpPr txBox="1"/>
          <p:nvPr/>
        </p:nvSpPr>
        <p:spPr>
          <a:xfrm>
            <a:off x="685800" y="2971800"/>
            <a:ext cx="1524000" cy="923330"/>
          </a:xfrm>
          <a:prstGeom prst="rect">
            <a:avLst/>
          </a:prstGeom>
          <a:noFill/>
        </p:spPr>
        <p:txBody>
          <a:bodyPr wrap="square" rtlCol="0">
            <a:spAutoFit/>
          </a:bodyPr>
          <a:lstStyle/>
          <a:p>
            <a:r>
              <a:rPr lang="en-US" dirty="0" smtClean="0"/>
              <a:t>Portfolio </a:t>
            </a:r>
          </a:p>
          <a:p>
            <a:r>
              <a:rPr lang="en-US" dirty="0" smtClean="0"/>
              <a:t>Management</a:t>
            </a:r>
          </a:p>
          <a:p>
            <a:r>
              <a:rPr lang="en-US" dirty="0" smtClean="0"/>
              <a:t>Team</a:t>
            </a:r>
            <a:endParaRPr lang="en-US" dirty="0"/>
          </a:p>
        </p:txBody>
      </p:sp>
      <p:pic>
        <p:nvPicPr>
          <p:cNvPr id="3" name="Picture 2" descr="Screen Shot 2014-10-13 at 5.48.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47800"/>
            <a:ext cx="1743075" cy="1371600"/>
          </a:xfrm>
          <a:prstGeom prst="rect">
            <a:avLst/>
          </a:prstGeom>
        </p:spPr>
      </p:pic>
    </p:spTree>
    <p:extLst>
      <p:ext uri="{BB962C8B-B14F-4D97-AF65-F5344CB8AC3E}">
        <p14:creationId xmlns:p14="http://schemas.microsoft.com/office/powerpoint/2010/main" val="3636648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1"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52400" y="381000"/>
            <a:ext cx="8763000" cy="68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solidFill>
                  <a:srgbClr val="4898D3"/>
                </a:solidFill>
              </a:rPr>
              <a:t>Approved Business Cases become Features at the Program Level </a:t>
            </a:r>
          </a:p>
          <a:p>
            <a:pPr marL="0" indent="0">
              <a:buNone/>
            </a:pPr>
            <a:r>
              <a:rPr lang="en-US" sz="2400" dirty="0" smtClean="0">
                <a:solidFill>
                  <a:srgbClr val="4898D3"/>
                </a:solidFill>
              </a:rPr>
              <a:t>(2</a:t>
            </a:r>
            <a:r>
              <a:rPr lang="en-US" sz="2400" baseline="30000" dirty="0" smtClean="0">
                <a:solidFill>
                  <a:srgbClr val="4898D3"/>
                </a:solidFill>
              </a:rPr>
              <a:t>nd</a:t>
            </a:r>
            <a:r>
              <a:rPr lang="en-US" sz="2400" dirty="0" smtClean="0">
                <a:solidFill>
                  <a:srgbClr val="4898D3"/>
                </a:solidFill>
              </a:rPr>
              <a:t> Level) </a:t>
            </a:r>
          </a:p>
        </p:txBody>
      </p:sp>
      <p:sp>
        <p:nvSpPr>
          <p:cNvPr id="4" name="Title 5"/>
          <p:cNvSpPr txBox="1">
            <a:spLocks/>
          </p:cNvSpPr>
          <p:nvPr/>
        </p:nvSpPr>
        <p:spPr bwMode="gray">
          <a:xfrm>
            <a:off x="279311" y="210314"/>
            <a:ext cx="8407489" cy="1091353"/>
          </a:xfrm>
          <a:prstGeom prst="rect">
            <a:avLst/>
          </a:prstGeom>
        </p:spPr>
        <p:txBody>
          <a:bodyPr vert="horz" lIns="91440" tIns="45720" rIns="91440" bIns="45720" rtlCol="0" anchor="t">
            <a:noAutofit/>
          </a:bodyPr>
          <a:lst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endParaRPr kumimoji="0" lang="en-US" sz="2400" b="0" i="1" u="none" strike="noStrike" kern="1200" cap="none" spc="0" normalizeH="0" baseline="0" noProof="0" dirty="0">
              <a:ln>
                <a:noFill/>
              </a:ln>
              <a:solidFill>
                <a:srgbClr val="20343A"/>
              </a:solidFill>
              <a:effectLst/>
              <a:uLnTx/>
              <a:uFillTx/>
              <a:latin typeface="Calibri"/>
              <a:ea typeface="+mj-ea"/>
              <a:cs typeface="+mj-cs"/>
            </a:endParaRPr>
          </a:p>
        </p:txBody>
      </p:sp>
      <p:sp>
        <p:nvSpPr>
          <p:cNvPr id="22" name="TextBox 21"/>
          <p:cNvSpPr txBox="1"/>
          <p:nvPr/>
        </p:nvSpPr>
        <p:spPr>
          <a:xfrm>
            <a:off x="2667000" y="1828800"/>
            <a:ext cx="5715000" cy="2308324"/>
          </a:xfrm>
          <a:prstGeom prst="rect">
            <a:avLst/>
          </a:prstGeom>
          <a:noFill/>
        </p:spPr>
        <p:txBody>
          <a:bodyPr wrap="square" rtlCol="0">
            <a:spAutoFit/>
          </a:bodyPr>
          <a:lstStyle/>
          <a:p>
            <a:pPr marL="285750" indent="-285750">
              <a:buFont typeface="Wingdings" charset="2"/>
              <a:buChar char="Ø"/>
            </a:pPr>
            <a:r>
              <a:rPr lang="en-US" dirty="0" smtClean="0"/>
              <a:t>Members of the Product Management team defined and ranked the Features in a Program Backlog.  </a:t>
            </a:r>
            <a:endParaRPr lang="en-US" dirty="0" smtClean="0"/>
          </a:p>
          <a:p>
            <a:pPr marL="285750" indent="-285750">
              <a:buFont typeface="Wingdings" charset="2"/>
              <a:buChar char="Ø"/>
            </a:pPr>
            <a:r>
              <a:rPr lang="en-US" dirty="0" smtClean="0"/>
              <a:t>The </a:t>
            </a:r>
            <a:r>
              <a:rPr lang="en-US" dirty="0" smtClean="0"/>
              <a:t>Features enable the Product Manager to describe the products in terms of it’s offerings and  benefits.  </a:t>
            </a:r>
            <a:endParaRPr lang="en-US" dirty="0" smtClean="0"/>
          </a:p>
          <a:p>
            <a:pPr marL="285750" indent="-285750">
              <a:buFont typeface="Wingdings" charset="2"/>
              <a:buChar char="Ø"/>
            </a:pPr>
            <a:r>
              <a:rPr lang="en-US" dirty="0" smtClean="0"/>
              <a:t>The </a:t>
            </a:r>
            <a:r>
              <a:rPr lang="en-US" dirty="0" smtClean="0"/>
              <a:t>Program Backlog ensured the Release Train’s value delivery via a series of Releases.  </a:t>
            </a:r>
            <a:endParaRPr lang="en-US" dirty="0" smtClean="0"/>
          </a:p>
          <a:p>
            <a:pPr marL="285750" indent="-285750">
              <a:buFont typeface="Wingdings" charset="2"/>
              <a:buChar char="Ø"/>
            </a:pPr>
            <a:r>
              <a:rPr lang="en-US" dirty="0" smtClean="0"/>
              <a:t>Funding </a:t>
            </a:r>
            <a:r>
              <a:rPr lang="en-US" dirty="0" smtClean="0"/>
              <a:t>was requested and approved for the entire Release Train.</a:t>
            </a:r>
            <a:endParaRPr lang="en-US" dirty="0"/>
          </a:p>
        </p:txBody>
      </p:sp>
      <p:sp>
        <p:nvSpPr>
          <p:cNvPr id="25" name="TextBox 24"/>
          <p:cNvSpPr txBox="1"/>
          <p:nvPr/>
        </p:nvSpPr>
        <p:spPr>
          <a:xfrm>
            <a:off x="609600" y="2819400"/>
            <a:ext cx="1524000" cy="646331"/>
          </a:xfrm>
          <a:prstGeom prst="rect">
            <a:avLst/>
          </a:prstGeom>
          <a:noFill/>
        </p:spPr>
        <p:txBody>
          <a:bodyPr wrap="square" rtlCol="0">
            <a:spAutoFit/>
          </a:bodyPr>
          <a:lstStyle/>
          <a:p>
            <a:r>
              <a:rPr lang="en-US" dirty="0" smtClean="0"/>
              <a:t>Product </a:t>
            </a:r>
          </a:p>
          <a:p>
            <a:r>
              <a:rPr lang="en-US" dirty="0" smtClean="0"/>
              <a:t>Management</a:t>
            </a:r>
            <a:endParaRPr lang="en-US" dirty="0"/>
          </a:p>
        </p:txBody>
      </p:sp>
      <p:pic>
        <p:nvPicPr>
          <p:cNvPr id="2" name="Picture 1" descr="Screen Shot 2014-10-13 at 6.07.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28800"/>
            <a:ext cx="1663700" cy="876300"/>
          </a:xfrm>
          <a:prstGeom prst="rect">
            <a:avLst/>
          </a:prstGeom>
        </p:spPr>
      </p:pic>
    </p:spTree>
    <p:extLst>
      <p:ext uri="{BB962C8B-B14F-4D97-AF65-F5344CB8AC3E}">
        <p14:creationId xmlns:p14="http://schemas.microsoft.com/office/powerpoint/2010/main" val="40061103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52400" y="381000"/>
            <a:ext cx="8763000" cy="68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solidFill>
                  <a:srgbClr val="4898D3"/>
                </a:solidFill>
              </a:rPr>
              <a:t>A Release Train was a group of people aligned to a common mission  </a:t>
            </a:r>
          </a:p>
        </p:txBody>
      </p:sp>
      <p:sp>
        <p:nvSpPr>
          <p:cNvPr id="4" name="Title 5"/>
          <p:cNvSpPr txBox="1">
            <a:spLocks/>
          </p:cNvSpPr>
          <p:nvPr/>
        </p:nvSpPr>
        <p:spPr bwMode="gray">
          <a:xfrm>
            <a:off x="279311" y="210314"/>
            <a:ext cx="8407489" cy="1091353"/>
          </a:xfrm>
          <a:prstGeom prst="rect">
            <a:avLst/>
          </a:prstGeom>
        </p:spPr>
        <p:txBody>
          <a:bodyPr vert="horz" lIns="91440" tIns="45720" rIns="91440" bIns="45720" rtlCol="0" anchor="t">
            <a:noAutofit/>
          </a:bodyPr>
          <a:lst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endParaRPr kumimoji="0" lang="en-US" sz="2400" b="0" i="1" u="none" strike="noStrike" kern="1200" cap="none" spc="0" normalizeH="0" baseline="0" noProof="0" dirty="0">
              <a:ln>
                <a:noFill/>
              </a:ln>
              <a:solidFill>
                <a:srgbClr val="20343A"/>
              </a:solidFill>
              <a:effectLst/>
              <a:uLnTx/>
              <a:uFillTx/>
              <a:latin typeface="Calibri"/>
              <a:ea typeface="+mj-ea"/>
              <a:cs typeface="+mj-cs"/>
            </a:endParaRPr>
          </a:p>
        </p:txBody>
      </p:sp>
      <p:sp>
        <p:nvSpPr>
          <p:cNvPr id="22" name="TextBox 21"/>
          <p:cNvSpPr txBox="1"/>
          <p:nvPr/>
        </p:nvSpPr>
        <p:spPr>
          <a:xfrm>
            <a:off x="2590800" y="2209800"/>
            <a:ext cx="5715000" cy="3970318"/>
          </a:xfrm>
          <a:prstGeom prst="rect">
            <a:avLst/>
          </a:prstGeom>
          <a:noFill/>
        </p:spPr>
        <p:txBody>
          <a:bodyPr wrap="square" rtlCol="0">
            <a:spAutoFit/>
          </a:bodyPr>
          <a:lstStyle/>
          <a:p>
            <a:pPr marL="285750" indent="-285750">
              <a:buFont typeface="Wingdings" charset="2"/>
              <a:buChar char="Ø"/>
            </a:pPr>
            <a:r>
              <a:rPr lang="en-US" dirty="0" smtClean="0"/>
              <a:t>The Release Train was a team of agile teams, typically </a:t>
            </a:r>
            <a:r>
              <a:rPr lang="en-US" dirty="0" smtClean="0"/>
              <a:t>50</a:t>
            </a:r>
            <a:r>
              <a:rPr lang="en-US" dirty="0" smtClean="0"/>
              <a:t>–125 individuals, that served as a delivery mechanism.  Release Trains were organized around the Value Stream.  </a:t>
            </a:r>
            <a:endParaRPr lang="en-US" dirty="0" smtClean="0"/>
          </a:p>
          <a:p>
            <a:pPr marL="285750" indent="-285750">
              <a:buFont typeface="Wingdings" charset="2"/>
              <a:buChar char="Ø"/>
            </a:pPr>
            <a:r>
              <a:rPr lang="en-US" dirty="0" smtClean="0"/>
              <a:t>The </a:t>
            </a:r>
            <a:r>
              <a:rPr lang="en-US" dirty="0" smtClean="0"/>
              <a:t>Release trains aligned the teams to a common mission, provided 8-12 weeks of planning, development, retrospectives and continuous product delivery flow.</a:t>
            </a:r>
          </a:p>
          <a:p>
            <a:endParaRPr lang="en-US" dirty="0"/>
          </a:p>
          <a:p>
            <a:pPr marL="285750" indent="-285750">
              <a:buFont typeface="Wingdings" charset="2"/>
              <a:buChar char="Ø"/>
            </a:pPr>
            <a:r>
              <a:rPr lang="en-US" dirty="0" smtClean="0"/>
              <a:t>The Release Train Engineer, was the Chief Scrum Master for the entire Train.  </a:t>
            </a:r>
            <a:endParaRPr lang="en-US" dirty="0" smtClean="0"/>
          </a:p>
          <a:p>
            <a:pPr marL="285750" indent="-285750">
              <a:buFont typeface="Wingdings" charset="2"/>
              <a:buChar char="Ø"/>
            </a:pPr>
            <a:r>
              <a:rPr lang="en-US" dirty="0" smtClean="0"/>
              <a:t>He </a:t>
            </a:r>
            <a:r>
              <a:rPr lang="en-US" dirty="0" smtClean="0"/>
              <a:t>facilitated program level processes, ensured program delivery, a point of escalation for Scrum Masters and helped facilitated continuous improvement. </a:t>
            </a:r>
          </a:p>
        </p:txBody>
      </p:sp>
      <p:sp>
        <p:nvSpPr>
          <p:cNvPr id="25" name="TextBox 24"/>
          <p:cNvSpPr txBox="1"/>
          <p:nvPr/>
        </p:nvSpPr>
        <p:spPr>
          <a:xfrm>
            <a:off x="533400" y="2173069"/>
            <a:ext cx="1524000" cy="646331"/>
          </a:xfrm>
          <a:prstGeom prst="rect">
            <a:avLst/>
          </a:prstGeom>
          <a:noFill/>
        </p:spPr>
        <p:txBody>
          <a:bodyPr wrap="square" rtlCol="0">
            <a:spAutoFit/>
          </a:bodyPr>
          <a:lstStyle/>
          <a:p>
            <a:r>
              <a:rPr lang="en-US" dirty="0" smtClean="0"/>
              <a:t>Agile Release Train</a:t>
            </a:r>
          </a:p>
        </p:txBody>
      </p:sp>
      <p:pic>
        <p:nvPicPr>
          <p:cNvPr id="6" name="Picture 5" descr="Screen Shot 2014-10-13 at 6.36.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9538"/>
            <a:ext cx="3352800" cy="1143000"/>
          </a:xfrm>
          <a:prstGeom prst="rect">
            <a:avLst/>
          </a:prstGeom>
        </p:spPr>
      </p:pic>
      <p:pic>
        <p:nvPicPr>
          <p:cNvPr id="7" name="Picture 6" descr="Screen Shot 2014-10-13 at 6.37.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657600"/>
            <a:ext cx="673100" cy="1054100"/>
          </a:xfrm>
          <a:prstGeom prst="rect">
            <a:avLst/>
          </a:prstGeom>
        </p:spPr>
      </p:pic>
      <p:sp>
        <p:nvSpPr>
          <p:cNvPr id="10" name="TextBox 9"/>
          <p:cNvSpPr txBox="1"/>
          <p:nvPr/>
        </p:nvSpPr>
        <p:spPr>
          <a:xfrm>
            <a:off x="533400" y="4800600"/>
            <a:ext cx="1524000" cy="646331"/>
          </a:xfrm>
          <a:prstGeom prst="rect">
            <a:avLst/>
          </a:prstGeom>
          <a:noFill/>
        </p:spPr>
        <p:txBody>
          <a:bodyPr wrap="square" rtlCol="0">
            <a:spAutoFit/>
          </a:bodyPr>
          <a:lstStyle/>
          <a:p>
            <a:r>
              <a:rPr lang="en-US" dirty="0" smtClean="0"/>
              <a:t>Agile Release Train Engineer</a:t>
            </a:r>
          </a:p>
        </p:txBody>
      </p:sp>
    </p:spTree>
    <p:extLst>
      <p:ext uri="{BB962C8B-B14F-4D97-AF65-F5344CB8AC3E}">
        <p14:creationId xmlns:p14="http://schemas.microsoft.com/office/powerpoint/2010/main" val="10389087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2" presetClass="entr" presetSubtype="2"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52400" y="381000"/>
            <a:ext cx="8763000" cy="68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solidFill>
                  <a:srgbClr val="4898D3"/>
                </a:solidFill>
              </a:rPr>
              <a:t>Ranked Features become Stories at the Team Level (3</a:t>
            </a:r>
            <a:r>
              <a:rPr lang="en-US" sz="2400" baseline="30000" dirty="0" smtClean="0">
                <a:solidFill>
                  <a:srgbClr val="4898D3"/>
                </a:solidFill>
              </a:rPr>
              <a:t>rd</a:t>
            </a:r>
            <a:r>
              <a:rPr lang="en-US" sz="2400" dirty="0" smtClean="0">
                <a:solidFill>
                  <a:srgbClr val="4898D3"/>
                </a:solidFill>
              </a:rPr>
              <a:t> Level)</a:t>
            </a:r>
          </a:p>
        </p:txBody>
      </p:sp>
      <p:sp>
        <p:nvSpPr>
          <p:cNvPr id="4" name="Title 5"/>
          <p:cNvSpPr txBox="1">
            <a:spLocks/>
          </p:cNvSpPr>
          <p:nvPr/>
        </p:nvSpPr>
        <p:spPr bwMode="gray">
          <a:xfrm>
            <a:off x="279311" y="210314"/>
            <a:ext cx="8407489" cy="1091353"/>
          </a:xfrm>
          <a:prstGeom prst="rect">
            <a:avLst/>
          </a:prstGeom>
        </p:spPr>
        <p:txBody>
          <a:bodyPr vert="horz" lIns="91440" tIns="45720" rIns="91440" bIns="45720" rtlCol="0" anchor="t">
            <a:noAutofit/>
          </a:bodyPr>
          <a:lst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endParaRPr kumimoji="0" lang="en-US" sz="2400" b="0" i="1" u="none" strike="noStrike" kern="1200" cap="none" spc="0" normalizeH="0" baseline="0" noProof="0" dirty="0">
              <a:ln>
                <a:noFill/>
              </a:ln>
              <a:solidFill>
                <a:srgbClr val="20343A"/>
              </a:solidFill>
              <a:effectLst/>
              <a:uLnTx/>
              <a:uFillTx/>
              <a:latin typeface="Calibri"/>
              <a:ea typeface="+mj-ea"/>
              <a:cs typeface="+mj-cs"/>
            </a:endParaRPr>
          </a:p>
        </p:txBody>
      </p:sp>
      <p:sp>
        <p:nvSpPr>
          <p:cNvPr id="22" name="TextBox 21"/>
          <p:cNvSpPr txBox="1"/>
          <p:nvPr/>
        </p:nvSpPr>
        <p:spPr>
          <a:xfrm>
            <a:off x="2514600" y="1676400"/>
            <a:ext cx="5715000" cy="2031325"/>
          </a:xfrm>
          <a:prstGeom prst="rect">
            <a:avLst/>
          </a:prstGeom>
          <a:noFill/>
        </p:spPr>
        <p:txBody>
          <a:bodyPr wrap="square" rtlCol="0">
            <a:spAutoFit/>
          </a:bodyPr>
          <a:lstStyle/>
          <a:p>
            <a:pPr marL="285750" indent="-285750">
              <a:buFont typeface="Wingdings" charset="2"/>
              <a:buChar char="Ø"/>
            </a:pPr>
            <a:r>
              <a:rPr lang="en-US" dirty="0" smtClean="0"/>
              <a:t>Product Owners defined and ranked the Stories within the Team’s Backlog.  </a:t>
            </a:r>
            <a:endParaRPr lang="en-US" dirty="0" smtClean="0"/>
          </a:p>
          <a:p>
            <a:pPr marL="285750" indent="-285750">
              <a:buFont typeface="Wingdings" charset="2"/>
              <a:buChar char="Ø"/>
            </a:pPr>
            <a:r>
              <a:rPr lang="en-US" dirty="0" smtClean="0"/>
              <a:t>The </a:t>
            </a:r>
            <a:r>
              <a:rPr lang="en-US" dirty="0" smtClean="0"/>
              <a:t>Product </a:t>
            </a:r>
            <a:r>
              <a:rPr lang="en-US" dirty="0" smtClean="0"/>
              <a:t>Owner </a:t>
            </a:r>
            <a:r>
              <a:rPr lang="en-US" dirty="0" smtClean="0"/>
              <a:t>was the only person empowered to accept new Stories and indicated when Stories were Done.  </a:t>
            </a:r>
            <a:endParaRPr lang="en-US" dirty="0" smtClean="0"/>
          </a:p>
          <a:p>
            <a:pPr marL="285750" indent="-285750">
              <a:buFont typeface="Wingdings" charset="2"/>
              <a:buChar char="Ø"/>
            </a:pPr>
            <a:r>
              <a:rPr lang="en-US" dirty="0" smtClean="0"/>
              <a:t>This </a:t>
            </a:r>
            <a:r>
              <a:rPr lang="en-US" dirty="0" smtClean="0"/>
              <a:t>was a critical role that was responsible for overall Product Management within the team.  </a:t>
            </a:r>
            <a:endParaRPr lang="en-US" dirty="0"/>
          </a:p>
        </p:txBody>
      </p:sp>
      <p:sp>
        <p:nvSpPr>
          <p:cNvPr id="25" name="TextBox 24"/>
          <p:cNvSpPr txBox="1"/>
          <p:nvPr/>
        </p:nvSpPr>
        <p:spPr>
          <a:xfrm>
            <a:off x="609600" y="2819400"/>
            <a:ext cx="1524000" cy="646331"/>
          </a:xfrm>
          <a:prstGeom prst="rect">
            <a:avLst/>
          </a:prstGeom>
          <a:noFill/>
        </p:spPr>
        <p:txBody>
          <a:bodyPr wrap="square" rtlCol="0">
            <a:spAutoFit/>
          </a:bodyPr>
          <a:lstStyle/>
          <a:p>
            <a:r>
              <a:rPr lang="en-US" dirty="0" smtClean="0"/>
              <a:t>Product </a:t>
            </a:r>
          </a:p>
          <a:p>
            <a:r>
              <a:rPr lang="en-US" dirty="0" smtClean="0"/>
              <a:t>Owners</a:t>
            </a:r>
            <a:endParaRPr lang="en-US" dirty="0"/>
          </a:p>
        </p:txBody>
      </p:sp>
      <p:pic>
        <p:nvPicPr>
          <p:cNvPr id="8" name="Picture 7" descr="Screen Shot 2014-10-13 at 6.07.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76400"/>
            <a:ext cx="1663700" cy="1028700"/>
          </a:xfrm>
          <a:prstGeom prst="rect">
            <a:avLst/>
          </a:prstGeom>
        </p:spPr>
      </p:pic>
    </p:spTree>
    <p:extLst>
      <p:ext uri="{BB962C8B-B14F-4D97-AF65-F5344CB8AC3E}">
        <p14:creationId xmlns:p14="http://schemas.microsoft.com/office/powerpoint/2010/main" val="814501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theme/theme1.xml><?xml version="1.0" encoding="utf-8"?>
<a:theme xmlns:a="http://schemas.openxmlformats.org/drawingml/2006/main" name="Office Theme">
  <a:themeElements>
    <a:clrScheme name="Custom 2">
      <a:dk1>
        <a:srgbClr val="00206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00B0F0"/>
      </a:folHlink>
    </a:clrScheme>
    <a:fontScheme name="Custom 1">
      <a:majorFont>
        <a:latin typeface="quicksand"/>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1236</TotalTime>
  <Words>1179</Words>
  <Application>Microsoft Macintosh PowerPoint</Application>
  <PresentationFormat>On-screen Show (4:3)</PresentationFormat>
  <Paragraphs>182</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Discover how to improve productivity</vt:lpstr>
      <vt:lpstr>PowerPoint Presentation</vt:lpstr>
      <vt:lpstr>Today’s Case Study focuses on</vt:lpstr>
      <vt:lpstr>4 Keys to Improve Delivery:</vt:lpstr>
      <vt:lpstr>PowerPoint Presentation</vt:lpstr>
      <vt:lpstr>PowerPoint Presentation</vt:lpstr>
      <vt:lpstr>PowerPoint Presentation</vt:lpstr>
      <vt:lpstr>PowerPoint Presentation</vt:lpstr>
      <vt:lpstr>PowerPoint Presentation</vt:lpstr>
      <vt:lpstr>PowerPoint Presentation</vt:lpstr>
      <vt:lpstr>Increased Automation via Continuous Delivery</vt:lpstr>
      <vt:lpstr>Automation addressed the following challenges</vt:lpstr>
      <vt:lpstr>Transforming to DevOps…</vt:lpstr>
      <vt:lpstr> Transforming with Release Automation…</vt:lpstr>
      <vt:lpstr>Transforming with Service Virtualization…</vt:lpstr>
      <vt:lpstr>Work with a Proven Framework…SAFe</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Duplinsky</dc:creator>
  <cp:lastModifiedBy>John Kosco</cp:lastModifiedBy>
  <cp:revision>168</cp:revision>
  <dcterms:created xsi:type="dcterms:W3CDTF">2013-09-19T15:30:45Z</dcterms:created>
  <dcterms:modified xsi:type="dcterms:W3CDTF">2014-10-15T00:25:34Z</dcterms:modified>
</cp:coreProperties>
</file>