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4310" r:id="rId4"/>
  </p:sldMasterIdLst>
  <p:notesMasterIdLst>
    <p:notesMasterId r:id="rId25"/>
  </p:notesMasterIdLst>
  <p:handoutMasterIdLst>
    <p:handoutMasterId r:id="rId26"/>
  </p:handoutMasterIdLst>
  <p:sldIdLst>
    <p:sldId id="883" r:id="rId5"/>
    <p:sldId id="950" r:id="rId6"/>
    <p:sldId id="951" r:id="rId7"/>
    <p:sldId id="953" r:id="rId8"/>
    <p:sldId id="931" r:id="rId9"/>
    <p:sldId id="941" r:id="rId10"/>
    <p:sldId id="954" r:id="rId11"/>
    <p:sldId id="963" r:id="rId12"/>
    <p:sldId id="965" r:id="rId13"/>
    <p:sldId id="966" r:id="rId14"/>
    <p:sldId id="968" r:id="rId15"/>
    <p:sldId id="956" r:id="rId16"/>
    <p:sldId id="957" r:id="rId17"/>
    <p:sldId id="970" r:id="rId18"/>
    <p:sldId id="960" r:id="rId19"/>
    <p:sldId id="955" r:id="rId20"/>
    <p:sldId id="962" r:id="rId21"/>
    <p:sldId id="971" r:id="rId22"/>
    <p:sldId id="972" r:id="rId23"/>
    <p:sldId id="973" r:id="rId24"/>
  </p:sldIdLst>
  <p:sldSz cx="9144000" cy="5143500" type="screen16x9"/>
  <p:notesSz cx="6881813" cy="92964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083">
          <p15:clr>
            <a:srgbClr val="A4A3A4"/>
          </p15:clr>
        </p15:guide>
        <p15:guide id="2" orient="horz" pos="743">
          <p15:clr>
            <a:srgbClr val="A4A3A4"/>
          </p15:clr>
        </p15:guide>
        <p15:guide id="3" orient="horz" pos="893">
          <p15:clr>
            <a:srgbClr val="A4A3A4"/>
          </p15:clr>
        </p15:guide>
        <p15:guide id="4" orient="horz" pos="438">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xmlns="">
        <p15:guide id="1" orient="horz" pos="2880" userDrawn="1">
          <p15:clr>
            <a:srgbClr val="A4A3A4"/>
          </p15:clr>
        </p15:guide>
        <p15:guide id="2" pos="2120" userDrawn="1">
          <p15:clr>
            <a:srgbClr val="A4A3A4"/>
          </p15:clr>
        </p15:guide>
        <p15:guide id="3" orient="horz" pos="2928" userDrawn="1">
          <p15:clr>
            <a:srgbClr val="A4A3A4"/>
          </p15:clr>
        </p15:guide>
        <p15:guide id="4" pos="216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hn, Kathryn" initials="KK" lastIdx="7"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6FF33"/>
    <a:srgbClr val="000000"/>
    <a:srgbClr val="B9B8BB"/>
    <a:srgbClr val="E5E8E8"/>
    <a:srgbClr val="822980"/>
    <a:srgbClr val="B9B9BB"/>
    <a:srgbClr val="B6B8BB"/>
    <a:srgbClr val="87898B"/>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77958" autoAdjust="0"/>
  </p:normalViewPr>
  <p:slideViewPr>
    <p:cSldViewPr snapToGrid="0">
      <p:cViewPr varScale="1">
        <p:scale>
          <a:sx n="70" d="100"/>
          <a:sy n="70" d="100"/>
        </p:scale>
        <p:origin x="-816" y="-102"/>
      </p:cViewPr>
      <p:guideLst>
        <p:guide orient="horz" pos="3083"/>
        <p:guide orient="horz" pos="743"/>
        <p:guide orient="horz" pos="893"/>
        <p:guide orient="horz" pos="438"/>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17" d="100"/>
          <a:sy n="117" d="100"/>
        </p:scale>
        <p:origin x="-4024" y="-112"/>
      </p:cViewPr>
      <p:guideLst>
        <p:guide orient="horz" pos="2880"/>
        <p:guide orient="horz" pos="2928"/>
        <p:guide pos="2120"/>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3177" tIns="46589" rIns="93177" bIns="46589"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98102" y="0"/>
            <a:ext cx="2982119" cy="464820"/>
          </a:xfrm>
          <a:prstGeom prst="rect">
            <a:avLst/>
          </a:prstGeom>
        </p:spPr>
        <p:txBody>
          <a:bodyPr vert="horz" lIns="93177" tIns="46589" rIns="93177" bIns="46589" rtlCol="0"/>
          <a:lstStyle>
            <a:lvl1pPr algn="r">
              <a:defRPr sz="1200"/>
            </a:lvl1pPr>
          </a:lstStyle>
          <a:p>
            <a:fld id="{AA678B55-319B-2D4F-AE49-6C1B6E1A4DDA}" type="datetimeFigureOut">
              <a:rPr lang="en-US" smtClean="0">
                <a:latin typeface="HP Simplified"/>
                <a:cs typeface="HP Simplified"/>
              </a:rPr>
              <a:pPr/>
              <a:t>10/23/2014</a:t>
            </a:fld>
            <a:endParaRPr lang="en-GB" dirty="0">
              <a:latin typeface="HP Simplified"/>
              <a:cs typeface="HP Simplified"/>
            </a:endParaRPr>
          </a:p>
        </p:txBody>
      </p:sp>
      <p:sp>
        <p:nvSpPr>
          <p:cNvPr id="4" name="Footer Placeholder 3"/>
          <p:cNvSpPr>
            <a:spLocks noGrp="1"/>
          </p:cNvSpPr>
          <p:nvPr>
            <p:ph type="ftr" sz="quarter" idx="2"/>
          </p:nvPr>
        </p:nvSpPr>
        <p:spPr>
          <a:xfrm>
            <a:off x="0" y="8829967"/>
            <a:ext cx="2982119" cy="464820"/>
          </a:xfrm>
          <a:prstGeom prst="rect">
            <a:avLst/>
          </a:prstGeom>
        </p:spPr>
        <p:txBody>
          <a:bodyPr vert="horz" lIns="93177" tIns="46589" rIns="93177" bIns="46589"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3177" tIns="46589" rIns="93177" bIns="46589"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3177" tIns="46589" rIns="93177" bIns="46589"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98102" y="0"/>
            <a:ext cx="2982119" cy="464820"/>
          </a:xfrm>
          <a:prstGeom prst="rect">
            <a:avLst/>
          </a:prstGeom>
        </p:spPr>
        <p:txBody>
          <a:bodyPr vert="horz" lIns="93177" tIns="46589" rIns="93177" bIns="46589" rtlCol="0"/>
          <a:lstStyle>
            <a:lvl1pPr algn="r">
              <a:defRPr sz="1200">
                <a:latin typeface="HP Simplified"/>
                <a:cs typeface="HP Simplified"/>
              </a:defRPr>
            </a:lvl1pPr>
          </a:lstStyle>
          <a:p>
            <a:fld id="{2D9CAF8C-0805-8440-B43D-DCCAAA4D80CE}" type="datetimeFigureOut">
              <a:rPr lang="en-US" smtClean="0"/>
              <a:pPr/>
              <a:t>10/23/2014</a:t>
            </a:fld>
            <a:endParaRPr lang="en-GB" dirty="0"/>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3177" tIns="46589" rIns="93177" bIns="46589" rtlCol="0" anchor="ctr"/>
          <a:lstStyle/>
          <a:p>
            <a:endParaRPr lang="en-GB"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3177" tIns="46589" rIns="93177" bIns="46589"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829967"/>
            <a:ext cx="2982119" cy="464820"/>
          </a:xfrm>
          <a:prstGeom prst="rect">
            <a:avLst/>
          </a:prstGeom>
        </p:spPr>
        <p:txBody>
          <a:bodyPr vert="horz" lIns="93177" tIns="46589" rIns="93177" bIns="46589"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3177" tIns="46589" rIns="93177" bIns="46589"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1" i="0" u="none" strike="noStrike" kern="1200" dirty="0" smtClean="0">
                <a:solidFill>
                  <a:schemeClr val="tx1"/>
                </a:solidFill>
                <a:effectLst/>
                <a:latin typeface="HP Simplified"/>
                <a:ea typeface="+mn-ea"/>
                <a:cs typeface="HP Simplified"/>
              </a:rPr>
              <a:t>problem</a:t>
            </a:r>
            <a:r>
              <a:rPr lang="en-US" sz="1200" b="0" i="0" u="none" strike="noStrike" kern="1200" dirty="0" smtClean="0">
                <a:solidFill>
                  <a:schemeClr val="tx1"/>
                </a:solidFill>
                <a:effectLst/>
                <a:latin typeface="HP Simplified"/>
                <a:ea typeface="+mn-ea"/>
                <a:cs typeface="HP Simplified"/>
              </a:rPr>
              <a:t> - 2015 (I hope) becomes the year at enterprises who have started down their agile transformation paths realize that they have stalled.  Really stalled.</a:t>
            </a:r>
          </a:p>
          <a:p>
            <a:pPr rtl="0" fontAlgn="base"/>
            <a:r>
              <a:rPr lang="en-US" sz="1200" b="1" i="0" u="none" strike="noStrike" kern="1200" dirty="0" smtClean="0">
                <a:solidFill>
                  <a:schemeClr val="tx1"/>
                </a:solidFill>
                <a:effectLst/>
                <a:latin typeface="HP Simplified"/>
                <a:ea typeface="+mn-ea"/>
                <a:cs typeface="HP Simplified"/>
              </a:rPr>
              <a:t>why the problem is a problem </a:t>
            </a:r>
            <a:r>
              <a:rPr lang="en-US" sz="1200" b="0" i="0" u="none" strike="noStrike" kern="1200" dirty="0" smtClean="0">
                <a:solidFill>
                  <a:schemeClr val="tx1"/>
                </a:solidFill>
                <a:effectLst/>
                <a:latin typeface="HP Simplified"/>
                <a:ea typeface="+mn-ea"/>
                <a:cs typeface="HP Simplified"/>
              </a:rPr>
              <a:t>- there have been some benefits, but the real transformation that leads to greater profits, happier employees and truly better products hasn’t happened. We have just gotten more efficient at delivering the wrong thing.</a:t>
            </a:r>
          </a:p>
          <a:p>
            <a:pPr rtl="0" fontAlgn="base"/>
            <a:r>
              <a:rPr lang="en-US" sz="1200" b="1" i="0" u="none" strike="noStrike" kern="1200" dirty="0" smtClean="0">
                <a:solidFill>
                  <a:schemeClr val="tx1"/>
                </a:solidFill>
                <a:effectLst/>
                <a:latin typeface="HP Simplified"/>
                <a:ea typeface="+mn-ea"/>
                <a:cs typeface="HP Simplified"/>
              </a:rPr>
              <a:t>my startling sentence </a:t>
            </a:r>
            <a:r>
              <a:rPr lang="en-US" sz="1200" b="0" i="0" u="none" strike="noStrike" kern="1200" dirty="0" smtClean="0">
                <a:solidFill>
                  <a:schemeClr val="tx1"/>
                </a:solidFill>
                <a:effectLst/>
                <a:latin typeface="HP Simplified"/>
                <a:ea typeface="+mn-ea"/>
                <a:cs typeface="HP Simplified"/>
              </a:rPr>
              <a:t>- In order to get past the stall we have to look outside of traditional agile knowledge repositories for inspiration and clues on how to break some of the common patterns</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3393410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14</a:t>
            </a:fld>
            <a:endParaRPr lang="en-GB" dirty="0"/>
          </a:p>
        </p:txBody>
      </p:sp>
    </p:spTree>
    <p:extLst>
      <p:ext uri="{BB962C8B-B14F-4D97-AF65-F5344CB8AC3E}">
        <p14:creationId xmlns:p14="http://schemas.microsoft.com/office/powerpoint/2010/main" val="55749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16</a:t>
            </a:fld>
            <a:endParaRPr lang="en-GB" dirty="0"/>
          </a:p>
        </p:txBody>
      </p:sp>
    </p:spTree>
    <p:extLst>
      <p:ext uri="{BB962C8B-B14F-4D97-AF65-F5344CB8AC3E}">
        <p14:creationId xmlns:p14="http://schemas.microsoft.com/office/powerpoint/2010/main" val="1484463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17</a:t>
            </a:fld>
            <a:endParaRPr lang="en-GB" dirty="0"/>
          </a:p>
        </p:txBody>
      </p:sp>
    </p:spTree>
    <p:extLst>
      <p:ext uri="{BB962C8B-B14F-4D97-AF65-F5344CB8AC3E}">
        <p14:creationId xmlns:p14="http://schemas.microsoft.com/office/powerpoint/2010/main" val="4054646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From HP </a:t>
            </a:r>
            <a:r>
              <a:rPr lang="en-US" dirty="0" err="1" smtClean="0"/>
              <a:t>Helion</a:t>
            </a:r>
            <a:r>
              <a:rPr lang="en-US" dirty="0" smtClean="0"/>
              <a:t> / Horizon console, a</a:t>
            </a:r>
            <a:r>
              <a:rPr lang="en-US" baseline="0" dirty="0" smtClean="0"/>
              <a:t> team chooses a blueprint (Continuous Integration / Delivery stack) to develop and release its application or service (see below for details on blueprints)</a:t>
            </a:r>
          </a:p>
          <a:p>
            <a:pPr marL="171450" indent="-171450">
              <a:buFontTx/>
              <a:buChar char="-"/>
            </a:pPr>
            <a:r>
              <a:rPr lang="en-US" dirty="0" smtClean="0"/>
              <a:t>The forge – instantiation of the blueprint - is made available together with an HP </a:t>
            </a:r>
            <a:r>
              <a:rPr lang="en-US" dirty="0" err="1" smtClean="0"/>
              <a:t>Helion</a:t>
            </a:r>
            <a:r>
              <a:rPr lang="en-US" dirty="0" smtClean="0"/>
              <a:t> “Project” (tenant).</a:t>
            </a:r>
          </a:p>
          <a:p>
            <a:pPr marL="171450" indent="-171450">
              <a:buFontTx/>
              <a:buChar char="-"/>
            </a:pPr>
            <a:r>
              <a:rPr lang="en-US" dirty="0" smtClean="0"/>
              <a:t>The customer can setup</a:t>
            </a:r>
            <a:r>
              <a:rPr lang="en-US" baseline="0" dirty="0" smtClean="0"/>
              <a:t> and manage </a:t>
            </a:r>
            <a:r>
              <a:rPr lang="en-US" dirty="0" smtClean="0"/>
              <a:t>as many forges as needed. One is usually needed.</a:t>
            </a:r>
          </a:p>
          <a:p>
            <a:pPr marL="171450" indent="-171450">
              <a:buFontTx/>
              <a:buChar char="-"/>
            </a:pPr>
            <a:r>
              <a:rPr lang="en-US" dirty="0" smtClean="0"/>
              <a:t>The forge provides</a:t>
            </a:r>
            <a:r>
              <a:rPr lang="en-US" baseline="0" dirty="0" smtClean="0"/>
              <a:t> backup/restore, monitoring and other core services for the forge and its data</a:t>
            </a:r>
          </a:p>
          <a:p>
            <a:pPr marL="171450" indent="-171450">
              <a:buFontTx/>
              <a:buChar char="-"/>
            </a:pPr>
            <a:r>
              <a:rPr lang="en-US" baseline="0" dirty="0" smtClean="0"/>
              <a:t>Blueprints</a:t>
            </a:r>
          </a:p>
          <a:p>
            <a:pPr marL="628650" lvl="1" indent="-171450">
              <a:buFontTx/>
              <a:buChar char="-"/>
            </a:pPr>
            <a:r>
              <a:rPr lang="en-US" baseline="0" dirty="0" smtClean="0"/>
              <a:t>Certain blueprints can be supported by HP. This is clearly indicated at the time of choosing the blueprint.</a:t>
            </a:r>
          </a:p>
          <a:p>
            <a:pPr marL="628650" lvl="1" indent="-171450">
              <a:buFontTx/>
              <a:buChar char="-"/>
            </a:pPr>
            <a:r>
              <a:rPr lang="en-US" baseline="0" dirty="0" smtClean="0"/>
              <a:t>HP can partner with third parties to add support for additional blueprints (example: </a:t>
            </a:r>
            <a:r>
              <a:rPr lang="en-US" baseline="0" dirty="0" err="1" smtClean="0"/>
              <a:t>Tuleap</a:t>
            </a:r>
            <a:r>
              <a:rPr lang="en-US" baseline="0" dirty="0" smtClean="0"/>
              <a:t>, which could be supported by </a:t>
            </a:r>
            <a:r>
              <a:rPr lang="en-US" baseline="0" dirty="0" err="1" smtClean="0"/>
              <a:t>Enalean</a:t>
            </a:r>
            <a:r>
              <a:rPr lang="en-US" baseline="0" dirty="0" smtClean="0"/>
              <a:t>)</a:t>
            </a:r>
          </a:p>
          <a:p>
            <a:pPr marL="628650" lvl="1" indent="-171450">
              <a:buFontTx/>
              <a:buChar char="-"/>
            </a:pPr>
            <a:r>
              <a:rPr lang="en-US" dirty="0" smtClean="0"/>
              <a:t>Blueprints provide the choice. Blueprints</a:t>
            </a:r>
            <a:r>
              <a:rPr lang="en-US" baseline="0" dirty="0" smtClean="0"/>
              <a:t> are either Open Source or Closed Source. </a:t>
            </a:r>
            <a:r>
              <a:rPr lang="en-US" dirty="0" smtClean="0"/>
              <a:t>They can be include </a:t>
            </a:r>
            <a:r>
              <a:rPr lang="en-US" baseline="0" dirty="0" smtClean="0"/>
              <a:t>Open Source tools, HP products (see below), 3</a:t>
            </a:r>
            <a:r>
              <a:rPr lang="en-US" baseline="30000" dirty="0" smtClean="0"/>
              <a:t>rd</a:t>
            </a:r>
            <a:r>
              <a:rPr lang="en-US" baseline="0" dirty="0" smtClean="0"/>
              <a:t> party products, and can leverage SaaS. </a:t>
            </a:r>
          </a:p>
          <a:p>
            <a:pPr marL="628650" lvl="1" indent="-171450">
              <a:buFontTx/>
              <a:buChar char="-"/>
            </a:pPr>
            <a:r>
              <a:rPr lang="en-US" baseline="0" dirty="0" smtClean="0"/>
              <a:t>Blueprints can be limited to Continuous Integration, or can go up to Continuous Delivery by providing capabilities to support deployment (integration with </a:t>
            </a:r>
            <a:r>
              <a:rPr lang="en-US" baseline="0" dirty="0" err="1" smtClean="0"/>
              <a:t>IaaS</a:t>
            </a:r>
            <a:r>
              <a:rPr lang="en-US" baseline="0" dirty="0" smtClean="0"/>
              <a:t> or </a:t>
            </a:r>
            <a:r>
              <a:rPr lang="en-US" baseline="0" dirty="0" err="1" smtClean="0"/>
              <a:t>PaaS</a:t>
            </a:r>
            <a:r>
              <a:rPr lang="en-US" baseline="0" dirty="0" smtClean="0"/>
              <a:t>), monitoring, and other continuous delivery pipeline mechanisms.</a:t>
            </a:r>
          </a:p>
          <a:p>
            <a:pPr marL="171450" indent="-171450">
              <a:buFontTx/>
              <a:buChar char="-"/>
            </a:pPr>
            <a:r>
              <a:rPr lang="en-US" baseline="0" dirty="0" smtClean="0"/>
              <a:t>Examples of HP value add options which can be added over time:</a:t>
            </a:r>
          </a:p>
          <a:p>
            <a:pPr marL="628650" lvl="1" indent="-171450">
              <a:buFontTx/>
              <a:buChar char="-"/>
            </a:pPr>
            <a:r>
              <a:rPr lang="en-US" baseline="0" dirty="0" smtClean="0"/>
              <a:t>HP Fortify for static code analysis against known security flaws (</a:t>
            </a:r>
            <a:r>
              <a:rPr lang="en-US" baseline="0" dirty="0" err="1" smtClean="0"/>
              <a:t>Saas</a:t>
            </a:r>
            <a:r>
              <a:rPr lang="en-US" baseline="0" dirty="0" smtClean="0"/>
              <a:t> or deployed with the forge)</a:t>
            </a:r>
          </a:p>
          <a:p>
            <a:pPr marL="628650" lvl="1" indent="-171450">
              <a:buFontTx/>
              <a:buChar char="-"/>
            </a:pPr>
            <a:r>
              <a:rPr lang="en-US" baseline="0" dirty="0" smtClean="0"/>
              <a:t>HP Performance Testing as a Service for performance testing during testing or before production promotion (SaaS)</a:t>
            </a:r>
          </a:p>
          <a:p>
            <a:pPr marL="628650" lvl="1" indent="-171450">
              <a:buFontTx/>
              <a:buChar char="-"/>
            </a:pPr>
            <a:r>
              <a:rPr lang="en-US" baseline="0" dirty="0" smtClean="0"/>
              <a:t>HP Unified Functional Tester and HP Service Virtualization for automated GUI and API regression testing with 3</a:t>
            </a:r>
            <a:r>
              <a:rPr lang="en-US" baseline="30000" dirty="0" smtClean="0"/>
              <a:t>rd</a:t>
            </a:r>
            <a:r>
              <a:rPr lang="en-US" baseline="0" dirty="0" smtClean="0"/>
              <a:t> party services emulation. This resource is elastic and takes advantage of the cloud.</a:t>
            </a:r>
          </a:p>
          <a:p>
            <a:pPr marL="628650" lvl="1" indent="-171450">
              <a:buFontTx/>
              <a:buChar char="-"/>
            </a:pPr>
            <a:r>
              <a:rPr lang="en-US" baseline="0" dirty="0" smtClean="0"/>
              <a:t>HP ALM for requirement management, defect tracking and test management (SaaS or deployed with the forge)</a:t>
            </a:r>
          </a:p>
          <a:p>
            <a:pPr marL="628650" lvl="1" indent="-171450">
              <a:buFontTx/>
              <a:buChar char="-"/>
            </a:pPr>
            <a:r>
              <a:rPr lang="en-US" baseline="0" dirty="0" smtClean="0"/>
              <a:t>HP Agile Manager for Agile / backlog management (SaaS or deployed with the forge)</a:t>
            </a:r>
          </a:p>
          <a:p>
            <a:pPr marL="628650" lvl="1" indent="-171450">
              <a:buFontTx/>
              <a:buChar char="-"/>
            </a:pPr>
            <a:r>
              <a:rPr lang="en-US" baseline="0" dirty="0" smtClean="0"/>
              <a:t>HP Operations Orchestrations as deployment technology</a:t>
            </a:r>
          </a:p>
          <a:p>
            <a:pPr marL="628650" lvl="1" indent="-171450">
              <a:buFontTx/>
              <a:buChar char="-"/>
            </a:pPr>
            <a:r>
              <a:rPr lang="en-US" baseline="0" dirty="0" smtClean="0"/>
              <a:t>HP Pulse for application monitoring and integration with Agile backlog management (performances issues automatically logged as defects)</a:t>
            </a:r>
          </a:p>
          <a:p>
            <a:pPr marL="628650" lvl="1" indent="-171450">
              <a:buFontTx/>
              <a:buChar char="-"/>
            </a:pPr>
            <a:r>
              <a:rPr lang="en-US" baseline="0" dirty="0" smtClean="0"/>
              <a:t>HP BSM for application / system monitoring</a:t>
            </a:r>
          </a:p>
          <a:p>
            <a:pPr marL="628650" lvl="1" indent="-171450">
              <a:buFontTx/>
              <a:buChar char="-"/>
            </a:pPr>
            <a:r>
              <a:rPr lang="en-US" baseline="0" dirty="0" smtClean="0"/>
              <a:t>HP Service Anywhere for ticketing</a:t>
            </a:r>
          </a:p>
          <a:p>
            <a:pPr marL="628650" lvl="1" indent="-171450">
              <a:buFontTx/>
              <a:buChar char="-"/>
            </a:pPr>
            <a:r>
              <a:rPr lang="en-US" baseline="0" dirty="0" smtClean="0"/>
              <a:t>HP </a:t>
            </a:r>
            <a:r>
              <a:rPr lang="en-US" baseline="0" dirty="0" err="1" smtClean="0"/>
              <a:t>Arcsight</a:t>
            </a:r>
            <a:r>
              <a:rPr lang="en-US" baseline="0" dirty="0" smtClean="0"/>
              <a:t> for log analysis against attack / security threats patterns</a:t>
            </a:r>
          </a:p>
          <a:p>
            <a:pPr marL="171450" indent="-171450">
              <a:buFontTx/>
              <a:buChar char="-"/>
            </a:pPr>
            <a:endParaRPr lang="en-US" baseline="0" dirty="0" smtClean="0"/>
          </a:p>
          <a:p>
            <a:pPr marL="0" indent="0">
              <a:buFontTx/>
              <a:buNone/>
            </a:pPr>
            <a:r>
              <a:rPr lang="en-US" baseline="0" dirty="0" smtClean="0"/>
              <a:t>Example use cases for </a:t>
            </a:r>
            <a:r>
              <a:rPr lang="en-US" baseline="0" dirty="0" err="1" smtClean="0"/>
              <a:t>Helion</a:t>
            </a:r>
            <a:r>
              <a:rPr lang="en-US" baseline="0" dirty="0" smtClean="0"/>
              <a:t> Dev as a Service:</a:t>
            </a:r>
          </a:p>
          <a:p>
            <a:pPr marL="171450" indent="-171450">
              <a:buFontTx/>
              <a:buChar char="-"/>
            </a:pPr>
            <a:r>
              <a:rPr lang="en-US" dirty="0" smtClean="0"/>
              <a:t>Develop like the OpenStack project in less than 1h</a:t>
            </a:r>
          </a:p>
          <a:p>
            <a:pPr marL="171450" indent="-171450">
              <a:buFontTx/>
              <a:buChar char="-"/>
            </a:pPr>
            <a:r>
              <a:rPr lang="en-US" dirty="0" smtClean="0"/>
              <a:t>Offer CI/CD capabilities on demand, within your enterprise</a:t>
            </a:r>
          </a:p>
          <a:p>
            <a:pPr marL="171450" indent="-171450">
              <a:buFontTx/>
              <a:buChar char="-"/>
            </a:pPr>
            <a:r>
              <a:rPr lang="en-US" dirty="0" smtClean="0"/>
              <a:t>Start developing with a continuous integration stack in less than 1h, behind your firewall</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baseline="0" dirty="0" smtClean="0"/>
              <a:t>NFV: create NFV services &amp; functions with a ready to use DevOps platform (preferably </a:t>
            </a:r>
            <a:r>
              <a:rPr lang="en-US" baseline="0" dirty="0" err="1" smtClean="0"/>
              <a:t>PaaS</a:t>
            </a:r>
            <a:r>
              <a:rPr lang="en-US" baseline="0" dirty="0" smtClean="0"/>
              <a:t> as target) – fully realizing the promise of NFV</a:t>
            </a:r>
            <a:endParaRPr lang="en-US" dirty="0" smtClean="0"/>
          </a:p>
          <a:p>
            <a:pPr marL="171450" indent="-171450">
              <a:buFontTx/>
              <a:buChar char="-"/>
            </a:pPr>
            <a:r>
              <a:rPr lang="en-US" dirty="0" smtClean="0"/>
              <a:t>Create CI/CD stacks which you leverage for your customer projects (Service</a:t>
            </a:r>
            <a:r>
              <a:rPr lang="en-US" baseline="0" dirty="0" smtClean="0"/>
              <a:t> companies, </a:t>
            </a:r>
            <a:r>
              <a:rPr lang="en-US" dirty="0" smtClean="0"/>
              <a:t>HP ES use case)</a:t>
            </a:r>
          </a:p>
          <a:p>
            <a:pPr marL="171450" indent="-171450">
              <a:buFontTx/>
              <a:buChar char="-"/>
            </a:pPr>
            <a:r>
              <a:rPr lang="en-US" dirty="0" smtClean="0"/>
              <a:t>Use private or public cloud to scale continuous integration dynamically (Cloud for</a:t>
            </a:r>
            <a:r>
              <a:rPr lang="en-US" baseline="0" dirty="0" smtClean="0"/>
              <a:t> R&amp;D)</a:t>
            </a:r>
          </a:p>
          <a:p>
            <a:pPr marL="171450" indent="-171450">
              <a:buFontTx/>
              <a:buChar char="-"/>
            </a:pPr>
            <a:r>
              <a:rPr lang="en-US" dirty="0" smtClean="0"/>
              <a:t>Share a forge (development processes and tools) with your partners or customers, without sharing the infrastructure (a given</a:t>
            </a:r>
            <a:r>
              <a:rPr lang="en-US" baseline="0" dirty="0" smtClean="0"/>
              <a:t> forge </a:t>
            </a:r>
            <a:r>
              <a:rPr lang="en-US" dirty="0" smtClean="0"/>
              <a:t>can be duplicated at will)</a:t>
            </a:r>
          </a:p>
          <a:p>
            <a:pPr marL="171450" indent="-171450">
              <a:buFontTx/>
              <a:buChar char="-"/>
            </a:pPr>
            <a:r>
              <a:rPr lang="en-US" dirty="0" smtClean="0"/>
              <a:t>Training &amp; Education: run software development labs without worrying on standing up / maintaining infrastructure</a:t>
            </a:r>
          </a:p>
          <a:p>
            <a:pPr marL="171450" indent="-171450">
              <a:buFontTx/>
              <a:buChar char="-"/>
            </a:pPr>
            <a:r>
              <a:rPr lang="en-US" dirty="0" smtClean="0"/>
              <a:t>Stand</a:t>
            </a:r>
            <a:r>
              <a:rPr lang="en-US" baseline="0" dirty="0" smtClean="0"/>
              <a:t> up a full end to end environment to develop and make available NFV, SDN, </a:t>
            </a:r>
            <a:r>
              <a:rPr lang="en-US" baseline="0" dirty="0" err="1" smtClean="0"/>
              <a:t>HAVEn</a:t>
            </a:r>
            <a:r>
              <a:rPr lang="en-US" baseline="0" dirty="0" smtClean="0"/>
              <a:t> (big data) applications &amp; services</a:t>
            </a:r>
          </a:p>
          <a:p>
            <a:pPr marL="171450" indent="-171450">
              <a:buFontTx/>
              <a:buChar char="-"/>
            </a:pPr>
            <a:r>
              <a:rPr lang="en-US" baseline="0" dirty="0" smtClean="0"/>
              <a:t>HP Internal (through PDE IT):</a:t>
            </a:r>
          </a:p>
          <a:p>
            <a:pPr marL="628650" lvl="1" indent="-171450">
              <a:buFontTx/>
              <a:buChar char="-"/>
            </a:pPr>
            <a:r>
              <a:rPr lang="en-US" baseline="0" dirty="0" smtClean="0"/>
              <a:t>HP R&amp;D: Nimble product development, testing and delivery by providing ready-made CI/CD stacks with a supported product platform </a:t>
            </a:r>
          </a:p>
          <a:p>
            <a:pPr marL="628650" lvl="1" indent="-171450">
              <a:buFontTx/>
              <a:buChar char="-"/>
            </a:pPr>
            <a:r>
              <a:rPr lang="en-US" baseline="0" dirty="0" smtClean="0"/>
              <a:t>HP ES: take advantage of existing and evolving ES Service Platform initiative to bring the first customers</a:t>
            </a:r>
          </a:p>
          <a:p>
            <a:pPr marL="628650" lvl="1" indent="-171450">
              <a:buFontTx/>
              <a:buChar char="-"/>
            </a:pPr>
            <a:r>
              <a:rPr lang="en-US" baseline="0" dirty="0" smtClean="0"/>
              <a:t>HP IT: Increase velocity and quality by leveraging true cloud capabilities and embracing at least Continuous Integration and DevOps where possible</a:t>
            </a:r>
          </a:p>
          <a:p>
            <a:pPr marL="628650" lvl="1" indent="-171450">
              <a:buFontTx/>
              <a:buChar char="-"/>
            </a:pPr>
            <a:r>
              <a:rPr lang="en-US" baseline="0" dirty="0" smtClean="0"/>
              <a:t>HP IT: enable the move to </a:t>
            </a:r>
            <a:r>
              <a:rPr lang="en-US" baseline="0" dirty="0" err="1" smtClean="0"/>
              <a:t>PaaS</a:t>
            </a:r>
            <a:r>
              <a:rPr lang="en-US" baseline="0" dirty="0" smtClean="0"/>
              <a:t> and DevOps, by integrating existing enterprise gates, tools and processes in a blueprint</a:t>
            </a:r>
          </a:p>
          <a:p>
            <a:pPr marL="0" indent="0">
              <a:buFontTx/>
              <a:buNone/>
            </a:pPr>
            <a:endParaRPr lang="en-US" baseline="0" dirty="0" smtClean="0"/>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3</a:t>
            </a:fld>
            <a:endParaRPr lang="en-GB" dirty="0"/>
          </a:p>
        </p:txBody>
      </p:sp>
    </p:spTree>
    <p:extLst>
      <p:ext uri="{BB962C8B-B14F-4D97-AF65-F5344CB8AC3E}">
        <p14:creationId xmlns:p14="http://schemas.microsoft.com/office/powerpoint/2010/main" val="600095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5</a:t>
            </a:fld>
            <a:endParaRPr lang="en-GB" dirty="0"/>
          </a:p>
        </p:txBody>
      </p:sp>
    </p:spTree>
    <p:extLst>
      <p:ext uri="{BB962C8B-B14F-4D97-AF65-F5344CB8AC3E}">
        <p14:creationId xmlns:p14="http://schemas.microsoft.com/office/powerpoint/2010/main" val="641111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7</a:t>
            </a:fld>
            <a:endParaRPr lang="en-GB" dirty="0"/>
          </a:p>
        </p:txBody>
      </p:sp>
    </p:spTree>
    <p:extLst>
      <p:ext uri="{BB962C8B-B14F-4D97-AF65-F5344CB8AC3E}">
        <p14:creationId xmlns:p14="http://schemas.microsoft.com/office/powerpoint/2010/main" val="82827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HP Simplified"/>
                <a:ea typeface="+mn-ea"/>
                <a:cs typeface="HP Simplified"/>
              </a:rPr>
              <a:t>We greatly reduced the range of </a:t>
            </a:r>
            <a:r>
              <a:rPr lang="en-US" sz="1200" kern="1200" dirty="0" err="1" smtClean="0">
                <a:solidFill>
                  <a:schemeClr val="tx1"/>
                </a:solidFill>
                <a:latin typeface="HP Simplified"/>
                <a:ea typeface="+mn-ea"/>
                <a:cs typeface="HP Simplified"/>
              </a:rPr>
              <a:t>timzones</a:t>
            </a:r>
            <a:r>
              <a:rPr lang="en-US" sz="1200" kern="1200" dirty="0" smtClean="0">
                <a:solidFill>
                  <a:schemeClr val="tx1"/>
                </a:solidFill>
                <a:latin typeface="HP Simplified"/>
                <a:ea typeface="+mn-ea"/>
                <a:cs typeface="HP Simplified"/>
              </a:rPr>
              <a:t>.</a:t>
            </a:r>
            <a:r>
              <a:rPr lang="en-US" sz="1200" kern="1200" baseline="0" dirty="0" smtClean="0">
                <a:solidFill>
                  <a:schemeClr val="tx1"/>
                </a:solidFill>
                <a:latin typeface="HP Simplified"/>
                <a:ea typeface="+mn-ea"/>
                <a:cs typeface="HP Simplified"/>
              </a:rPr>
              <a:t>  We knowingly didn’t pick the BEST resource for ever task.  Invested in Mexico to limit the </a:t>
            </a:r>
            <a:r>
              <a:rPr lang="en-US" sz="1200" kern="1200" baseline="0" dirty="0" err="1" smtClean="0">
                <a:solidFill>
                  <a:schemeClr val="tx1"/>
                </a:solidFill>
                <a:latin typeface="HP Simplified"/>
                <a:ea typeface="+mn-ea"/>
                <a:cs typeface="HP Simplified"/>
              </a:rPr>
              <a:t>timezones</a:t>
            </a:r>
            <a:r>
              <a:rPr lang="en-US" sz="1200" kern="1200" baseline="0" dirty="0" smtClean="0">
                <a:solidFill>
                  <a:schemeClr val="tx1"/>
                </a:solidFill>
                <a:latin typeface="HP Simplified"/>
                <a:ea typeface="+mn-ea"/>
                <a:cs typeface="HP Simplified"/>
              </a:rPr>
              <a:t> of the </a:t>
            </a:r>
            <a:r>
              <a:rPr lang="en-US" sz="1200" kern="1200" baseline="0" dirty="0" err="1" smtClean="0">
                <a:solidFill>
                  <a:schemeClr val="tx1"/>
                </a:solidFill>
                <a:latin typeface="HP Simplified"/>
                <a:ea typeface="+mn-ea"/>
                <a:cs typeface="HP Simplified"/>
              </a:rPr>
              <a:t>dev</a:t>
            </a:r>
            <a:r>
              <a:rPr lang="en-US" sz="1200" kern="1200" baseline="0" dirty="0" smtClean="0">
                <a:solidFill>
                  <a:schemeClr val="tx1"/>
                </a:solidFill>
                <a:latin typeface="HP Simplified"/>
                <a:ea typeface="+mn-ea"/>
                <a:cs typeface="HP Simplified"/>
              </a:rPr>
              <a:t> team. Tough on our manager.  Find that we actually can manage all our </a:t>
            </a:r>
            <a:r>
              <a:rPr lang="en-US" sz="1200" kern="1200" baseline="0" dirty="0" err="1" smtClean="0">
                <a:solidFill>
                  <a:schemeClr val="tx1"/>
                </a:solidFill>
                <a:latin typeface="HP Simplified"/>
                <a:ea typeface="+mn-ea"/>
                <a:cs typeface="HP Simplified"/>
              </a:rPr>
              <a:t>timezones</a:t>
            </a:r>
            <a:r>
              <a:rPr lang="en-US" sz="1200" kern="1200" baseline="0" dirty="0" smtClean="0">
                <a:solidFill>
                  <a:schemeClr val="tx1"/>
                </a:solidFill>
                <a:latin typeface="HP Simplified"/>
                <a:ea typeface="+mn-ea"/>
                <a:cs typeface="HP Simplified"/>
              </a:rPr>
              <a:t> with Europe and </a:t>
            </a:r>
            <a:r>
              <a:rPr lang="en-US" sz="1200" kern="1200" baseline="0" dirty="0" err="1" smtClean="0">
                <a:solidFill>
                  <a:schemeClr val="tx1"/>
                </a:solidFill>
                <a:latin typeface="HP Simplified"/>
                <a:ea typeface="+mn-ea"/>
                <a:cs typeface="HP Simplified"/>
              </a:rPr>
              <a:t>palo</a:t>
            </a:r>
            <a:r>
              <a:rPr lang="en-US" sz="1200" kern="1200" baseline="0" dirty="0" smtClean="0">
                <a:solidFill>
                  <a:schemeClr val="tx1"/>
                </a:solidFill>
                <a:latin typeface="HP Simplified"/>
                <a:ea typeface="+mn-ea"/>
                <a:cs typeface="HP Simplified"/>
              </a:rPr>
              <a:t> alto</a:t>
            </a:r>
            <a:r>
              <a:rPr lang="en-US" sz="1200" kern="1200" dirty="0" smtClean="0">
                <a:solidFill>
                  <a:schemeClr val="tx1"/>
                </a:solidFill>
                <a:latin typeface="HP Simplified"/>
                <a:ea typeface="+mn-ea"/>
                <a:cs typeface="HP Simplified"/>
              </a:rPr>
              <a:t>.  Even that requires</a:t>
            </a:r>
            <a:r>
              <a:rPr lang="en-US" sz="1200" kern="1200" baseline="0" dirty="0" smtClean="0">
                <a:solidFill>
                  <a:schemeClr val="tx1"/>
                </a:solidFill>
                <a:latin typeface="HP Simplified"/>
                <a:ea typeface="+mn-ea"/>
                <a:cs typeface="HP Simplified"/>
              </a:rPr>
              <a:t> CA to get up early and Europe to work late.  But it’s better than waiting 24 hours for every communication.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HP Simplified"/>
              <a:ea typeface="+mn-ea"/>
              <a:cs typeface="HP Simplified"/>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HP Simplified"/>
                <a:ea typeface="+mn-ea"/>
                <a:cs typeface="HP Simplified"/>
              </a:rPr>
              <a:t>There are talented people in </a:t>
            </a:r>
            <a:r>
              <a:rPr lang="en-US" sz="1200" kern="1200" baseline="0" dirty="0" err="1" smtClean="0">
                <a:solidFill>
                  <a:schemeClr val="tx1"/>
                </a:solidFill>
                <a:latin typeface="HP Simplified"/>
                <a:ea typeface="+mn-ea"/>
                <a:cs typeface="HP Simplified"/>
              </a:rPr>
              <a:t>asia</a:t>
            </a:r>
            <a:r>
              <a:rPr lang="en-US" sz="1200" kern="1200" baseline="0" dirty="0" smtClean="0">
                <a:solidFill>
                  <a:schemeClr val="tx1"/>
                </a:solidFill>
                <a:latin typeface="HP Simplified"/>
                <a:ea typeface="+mn-ea"/>
                <a:cs typeface="HP Simplified"/>
              </a:rPr>
              <a:t>.  Not what I’m saying.  If your group </a:t>
            </a:r>
            <a:r>
              <a:rPr lang="en-US" sz="1200" kern="1200" baseline="0" dirty="0" err="1" smtClean="0">
                <a:solidFill>
                  <a:schemeClr val="tx1"/>
                </a:solidFill>
                <a:latin typeface="HP Simplified"/>
                <a:ea typeface="+mn-ea"/>
                <a:cs typeface="HP Simplified"/>
              </a:rPr>
              <a:t>hasa</a:t>
            </a:r>
            <a:r>
              <a:rPr lang="en-US" sz="1200" kern="1200" baseline="0" dirty="0" smtClean="0">
                <a:solidFill>
                  <a:schemeClr val="tx1"/>
                </a:solidFill>
                <a:latin typeface="HP Simplified"/>
                <a:ea typeface="+mn-ea"/>
                <a:cs typeface="HP Simplified"/>
              </a:rPr>
              <a:t>  center of gravity in eastern Europe then add Asia OR western US, but not both.</a:t>
            </a:r>
            <a:endParaRPr lang="en-US" sz="1200" kern="1200" dirty="0" smtClean="0">
              <a:solidFill>
                <a:schemeClr val="tx1"/>
              </a:solidFill>
              <a:latin typeface="HP Simplified"/>
              <a:ea typeface="+mn-ea"/>
              <a:cs typeface="HP Simplified"/>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HP Simplified"/>
              <a:ea typeface="+mn-ea"/>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8</a:t>
            </a:fld>
            <a:endParaRPr lang="en-GB" dirty="0"/>
          </a:p>
        </p:txBody>
      </p:sp>
    </p:spTree>
    <p:extLst>
      <p:ext uri="{BB962C8B-B14F-4D97-AF65-F5344CB8AC3E}">
        <p14:creationId xmlns:p14="http://schemas.microsoft.com/office/powerpoint/2010/main" val="3102715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defTabSz="430213">
              <a:spcAft>
                <a:spcPts val="400"/>
              </a:spcAft>
              <a:buSzPct val="100000"/>
            </a:pPr>
            <a:r>
              <a:rPr lang="en-US" sz="1200" dirty="0" smtClean="0">
                <a:solidFill>
                  <a:srgbClr val="000000"/>
                </a:solidFill>
                <a:latin typeface="HP Simplified" pitchFamily="34" charset="0"/>
                <a:cs typeface="HP Simplified" pitchFamily="34" charset="0"/>
              </a:rPr>
              <a:t>Developers design their code to be testable from the beginning</a:t>
            </a:r>
          </a:p>
          <a:p>
            <a:pPr marL="0" defTabSz="430213">
              <a:spcAft>
                <a:spcPts val="400"/>
              </a:spcAft>
              <a:buSzPct val="100000"/>
            </a:pPr>
            <a:endParaRPr lang="en-US" sz="1200" dirty="0" smtClean="0">
              <a:solidFill>
                <a:srgbClr val="000000"/>
              </a:solidFill>
              <a:latin typeface="HP Simplified" pitchFamily="34" charset="0"/>
              <a:cs typeface="HP Simplified" pitchFamily="34" charset="0"/>
            </a:endParaRPr>
          </a:p>
          <a:p>
            <a:pPr marL="0" defTabSz="430213">
              <a:spcAft>
                <a:spcPts val="400"/>
              </a:spcAft>
              <a:buSzPct val="100000"/>
            </a:pPr>
            <a:r>
              <a:rPr lang="en-US" sz="1200" dirty="0" smtClean="0">
                <a:solidFill>
                  <a:srgbClr val="000000"/>
                </a:solidFill>
                <a:latin typeface="HP Simplified" pitchFamily="34" charset="0"/>
                <a:cs typeface="HP Simplified" pitchFamily="34" charset="0"/>
              </a:rPr>
              <a:t>We see more experimentation with testing tools</a:t>
            </a:r>
          </a:p>
          <a:p>
            <a:pPr marL="0" defTabSz="430213">
              <a:spcAft>
                <a:spcPts val="400"/>
              </a:spcAft>
              <a:buSzPct val="100000"/>
            </a:pPr>
            <a:endParaRPr lang="en-US" sz="1200" dirty="0" smtClean="0">
              <a:solidFill>
                <a:srgbClr val="000000"/>
              </a:solidFill>
              <a:latin typeface="HP Simplified" pitchFamily="34" charset="0"/>
              <a:cs typeface="HP Simplified" pitchFamily="34" charset="0"/>
            </a:endParaRPr>
          </a:p>
          <a:p>
            <a:pPr marL="0" defTabSz="430213">
              <a:spcAft>
                <a:spcPts val="400"/>
              </a:spcAft>
              <a:buSzPct val="100000"/>
            </a:pPr>
            <a:r>
              <a:rPr lang="en-US" sz="1200" dirty="0" smtClean="0">
                <a:solidFill>
                  <a:srgbClr val="000000"/>
                </a:solidFill>
                <a:latin typeface="HP Simplified" pitchFamily="34" charset="0"/>
                <a:cs typeface="HP Simplified" pitchFamily="34" charset="0"/>
              </a:rPr>
              <a:t>Treat test automation like code – it goes in </a:t>
            </a:r>
            <a:r>
              <a:rPr lang="en-US" sz="1200" dirty="0" err="1" smtClean="0">
                <a:solidFill>
                  <a:srgbClr val="000000"/>
                </a:solidFill>
                <a:latin typeface="HP Simplified" pitchFamily="34" charset="0"/>
                <a:cs typeface="HP Simplified" pitchFamily="34" charset="0"/>
              </a:rPr>
              <a:t>scm</a:t>
            </a:r>
            <a:r>
              <a:rPr lang="en-US" sz="1200" dirty="0" smtClean="0">
                <a:solidFill>
                  <a:srgbClr val="000000"/>
                </a:solidFill>
                <a:latin typeface="HP Simplified" pitchFamily="34" charset="0"/>
                <a:cs typeface="HP Simplified" pitchFamily="34" charset="0"/>
              </a:rPr>
              <a:t> tool, back it up, it has coding standards</a:t>
            </a:r>
          </a:p>
          <a:p>
            <a:pPr marL="0" defTabSz="430213">
              <a:spcAft>
                <a:spcPts val="400"/>
              </a:spcAft>
              <a:buSzPct val="100000"/>
            </a:pPr>
            <a:endParaRPr lang="en-US" sz="1200" dirty="0" smtClean="0">
              <a:solidFill>
                <a:srgbClr val="000000"/>
              </a:solidFill>
              <a:latin typeface="HP Simplified" pitchFamily="34" charset="0"/>
              <a:cs typeface="HP Simplified" pitchFamily="34" charset="0"/>
            </a:endParaRPr>
          </a:p>
          <a:p>
            <a:pPr marL="0" defTabSz="430213">
              <a:spcAft>
                <a:spcPts val="400"/>
              </a:spcAft>
              <a:buSzPct val="100000"/>
            </a:pPr>
            <a:r>
              <a:rPr lang="en-US" sz="1200" dirty="0" smtClean="0">
                <a:solidFill>
                  <a:srgbClr val="000000"/>
                </a:solidFill>
                <a:latin typeface="HP Simplified" pitchFamily="34" charset="0"/>
                <a:cs typeface="HP Simplified" pitchFamily="34" charset="0"/>
              </a:rPr>
              <a:t>We actually have fewer defects and not because developers don’t test – because the defects can found and fixed during the coding process</a:t>
            </a:r>
          </a:p>
          <a:p>
            <a:pPr marL="0" defTabSz="430213">
              <a:spcAft>
                <a:spcPts val="400"/>
              </a:spcAft>
              <a:buSzPct val="100000"/>
            </a:pPr>
            <a:endParaRPr lang="en-US" sz="1200" dirty="0" smtClean="0">
              <a:solidFill>
                <a:srgbClr val="000000"/>
              </a:solidFill>
              <a:latin typeface="HP Simplified" pitchFamily="34" charset="0"/>
              <a:cs typeface="HP Simplified" pitchFamily="34" charset="0"/>
            </a:endParaRPr>
          </a:p>
          <a:p>
            <a:pPr marL="0" defTabSz="430213">
              <a:spcAft>
                <a:spcPts val="400"/>
              </a:spcAft>
              <a:buSzPct val="100000"/>
            </a:pPr>
            <a:r>
              <a:rPr lang="en-US" sz="1200" dirty="0" smtClean="0">
                <a:solidFill>
                  <a:srgbClr val="000000"/>
                </a:solidFill>
                <a:latin typeface="HP Simplified" pitchFamily="34" charset="0"/>
                <a:cs typeface="HP Simplified" pitchFamily="34" charset="0"/>
              </a:rPr>
              <a:t>Defect ownership gets shockingly easy = no more hunting to assign someone</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9</a:t>
            </a:fld>
            <a:endParaRPr lang="en-GB" dirty="0"/>
          </a:p>
        </p:txBody>
      </p:sp>
    </p:spTree>
    <p:extLst>
      <p:ext uri="{BB962C8B-B14F-4D97-AF65-F5344CB8AC3E}">
        <p14:creationId xmlns:p14="http://schemas.microsoft.com/office/powerpoint/2010/main" val="1154649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 our own</a:t>
            </a:r>
            <a:r>
              <a:rPr lang="en-US" baseline="0" dirty="0" smtClean="0"/>
              <a:t> global cyber security review – didn’t pass it to a project manager</a:t>
            </a:r>
          </a:p>
          <a:p>
            <a:r>
              <a:rPr lang="en-US" baseline="0" dirty="0" smtClean="0"/>
              <a:t>Same with privacy, data retention – we examined this ourselves</a:t>
            </a:r>
          </a:p>
          <a:p>
            <a:r>
              <a:rPr lang="en-US" baseline="0" dirty="0" smtClean="0"/>
              <a:t>Even doing our own marketing and training collateral</a:t>
            </a:r>
          </a:p>
          <a:p>
            <a:r>
              <a:rPr lang="en-US" baseline="0" dirty="0" smtClean="0"/>
              <a:t>We are even doing our own support- feel production and customer issues first hand</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10</a:t>
            </a:fld>
            <a:endParaRPr lang="en-GB" dirty="0"/>
          </a:p>
        </p:txBody>
      </p:sp>
    </p:spTree>
    <p:extLst>
      <p:ext uri="{BB962C8B-B14F-4D97-AF65-F5344CB8AC3E}">
        <p14:creationId xmlns:p14="http://schemas.microsoft.com/office/powerpoint/2010/main" val="1341792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11</a:t>
            </a:fld>
            <a:endParaRPr lang="en-GB" dirty="0"/>
          </a:p>
        </p:txBody>
      </p:sp>
    </p:spTree>
    <p:extLst>
      <p:ext uri="{BB962C8B-B14F-4D97-AF65-F5344CB8AC3E}">
        <p14:creationId xmlns:p14="http://schemas.microsoft.com/office/powerpoint/2010/main" val="409067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Jeff Sutherland on book tour reminded me how important this is</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12</a:t>
            </a:fld>
            <a:endParaRPr lang="en-GB" dirty="0"/>
          </a:p>
        </p:txBody>
      </p:sp>
    </p:spTree>
    <p:extLst>
      <p:ext uri="{BB962C8B-B14F-4D97-AF65-F5344CB8AC3E}">
        <p14:creationId xmlns:p14="http://schemas.microsoft.com/office/powerpoint/2010/main" val="3984148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116243-B3BF-4EFC-9AAE-1D96536E5DD4}" type="datetimeFigureOut">
              <a:rPr lang="en-US" smtClean="0"/>
              <a:pPr/>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6B471-5E51-4B4D-9109-B43A97FA8A92}" type="slidenum">
              <a:rPr lang="en-US" smtClean="0"/>
              <a:pPr/>
              <a:t>‹#›</a:t>
            </a:fld>
            <a:endParaRPr lang="en-US"/>
          </a:p>
        </p:txBody>
      </p:sp>
    </p:spTree>
    <p:extLst>
      <p:ext uri="{BB962C8B-B14F-4D97-AF65-F5344CB8AC3E}">
        <p14:creationId xmlns:p14="http://schemas.microsoft.com/office/powerpoint/2010/main" val="284170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10/23/2014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7963731"/>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10/23/2014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5419462"/>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CF1133-3259-4C45-BABA-5B62D9C6F78D}" type="datetimeFigureOut">
              <a:rPr lang="en-US" smtClean="0"/>
              <a:t>10/23/2014</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410340954"/>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10/23/2014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0458122"/>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1CF1133-3259-4C45-BABA-5B62D9C6F78D}" type="datetimeFigureOut">
              <a:rPr lang="en-US" smtClean="0"/>
              <a:t>10/23/2014</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1688397"/>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1CF1133-3259-4C45-BABA-5B62D9C6F78D}" type="datetimeFigureOut">
              <a:rPr lang="en-US" smtClean="0"/>
              <a:t>10/23/2014</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63635961"/>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3DB063-D024-49A3-B660-47AA05B400BD}"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805D0-7A25-443B-9D5A-4F1C121D7892}" type="slidenum">
              <a:rPr lang="en-US" smtClean="0"/>
              <a:t>‹#›</a:t>
            </a:fld>
            <a:endParaRPr lang="en-US"/>
          </a:p>
        </p:txBody>
      </p:sp>
    </p:spTree>
    <p:extLst>
      <p:ext uri="{BB962C8B-B14F-4D97-AF65-F5344CB8AC3E}">
        <p14:creationId xmlns:p14="http://schemas.microsoft.com/office/powerpoint/2010/main" val="3430718451"/>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3DB063-D024-49A3-B660-47AA05B400BD}"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805D0-7A25-443B-9D5A-4F1C121D7892}" type="slidenum">
              <a:rPr lang="en-US" smtClean="0"/>
              <a:t>‹#›</a:t>
            </a:fld>
            <a:endParaRPr lang="en-US"/>
          </a:p>
        </p:txBody>
      </p:sp>
    </p:spTree>
    <p:extLst>
      <p:ext uri="{BB962C8B-B14F-4D97-AF65-F5344CB8AC3E}">
        <p14:creationId xmlns:p14="http://schemas.microsoft.com/office/powerpoint/2010/main" val="1010204942"/>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sub title with bullet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71450" indent="-171450">
              <a:buFont typeface="HP Simplified" pitchFamily="34" charset="0"/>
              <a:buChar char="•"/>
              <a:defRPr sz="1400" b="0">
                <a:solidFill>
                  <a:schemeClr val="tx1"/>
                </a:solidFill>
              </a:defRPr>
            </a:lvl1pPr>
            <a:lvl2pPr marL="342900" indent="-171450">
              <a:buSzPct val="80000"/>
              <a:buFont typeface="HP Simplified" pitchFamily="34" charset="0"/>
              <a:buChar char="–"/>
              <a:defRPr sz="1400">
                <a:solidFill>
                  <a:srgbClr val="000000"/>
                </a:solidFill>
              </a:defRPr>
            </a:lvl2pPr>
            <a:lvl3pPr marL="512763" indent="-169863">
              <a:defRPr sz="1400">
                <a:solidFill>
                  <a:srgbClr val="000000"/>
                </a:solidFill>
              </a:defRPr>
            </a:lvl3pPr>
            <a:lvl4pPr marL="690563" indent="-180975">
              <a:defRPr sz="1400">
                <a:solidFill>
                  <a:srgbClr val="000000"/>
                </a:solidFill>
              </a:defRPr>
            </a:lvl4pPr>
            <a:lvl5pPr marL="833438" indent="-150813">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14"/>
          <p:cNvSpPr>
            <a:spLocks noGrp="1" noChangeArrowheads="1"/>
          </p:cNvSpPr>
          <p:nvPr>
            <p:ph type="dt" sz="half" idx="2"/>
          </p:nvPr>
        </p:nvSpPr>
        <p:spPr bwMode="auto">
          <a:xfrm>
            <a:off x="7258923" y="4689868"/>
            <a:ext cx="1114425" cy="219075"/>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0" hangingPunct="0">
              <a:defRPr sz="600">
                <a:solidFill>
                  <a:srgbClr val="848589"/>
                </a:solidFill>
                <a:latin typeface="HP Simplified" pitchFamily="34" charset="0"/>
              </a:defRPr>
            </a:lvl1pPr>
          </a:lstStyle>
          <a:p>
            <a:pPr>
              <a:defRPr/>
            </a:pPr>
            <a:endParaRPr lang="en-US" dirty="0"/>
          </a:p>
        </p:txBody>
      </p:sp>
    </p:spTree>
    <p:extLst>
      <p:ext uri="{BB962C8B-B14F-4D97-AF65-F5344CB8AC3E}">
        <p14:creationId xmlns:p14="http://schemas.microsoft.com/office/powerpoint/2010/main" val="242555386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Half-page text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721"/>
            <a:ext cx="3878263" cy="3219794"/>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29184"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722493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spd="slow" advClick="0" advTm="15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116243-B3BF-4EFC-9AAE-1D96536E5DD4}" type="datetimeFigureOut">
              <a:rPr lang="en-US" smtClean="0"/>
              <a:pPr/>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6B471-5E51-4B4D-9109-B43A97FA8A92}" type="slidenum">
              <a:rPr lang="en-US" smtClean="0"/>
              <a:pPr/>
              <a:t>‹#›</a:t>
            </a:fld>
            <a:endParaRPr lang="en-US"/>
          </a:p>
        </p:txBody>
      </p:sp>
    </p:spTree>
    <p:extLst>
      <p:ext uri="{BB962C8B-B14F-4D97-AF65-F5344CB8AC3E}">
        <p14:creationId xmlns:p14="http://schemas.microsoft.com/office/powerpoint/2010/main" val="28466604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3920" y="4535424"/>
            <a:ext cx="365760" cy="365760"/>
          </a:xfrm>
          <a:prstGeom prst="rect">
            <a:avLst/>
          </a:prstGeom>
        </p:spPr>
      </p:pic>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2013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12411053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smtClean="0"/>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3DB063-D024-49A3-B660-47AA05B400BD}" type="datetimeFigureOut">
              <a:rPr lang="en-US" smtClean="0"/>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805D0-7A25-443B-9D5A-4F1C121D7892}" type="slidenum">
              <a:rPr lang="en-US" smtClean="0"/>
              <a:t>‹#›</a:t>
            </a:fld>
            <a:endParaRPr lang="en-US"/>
          </a:p>
        </p:txBody>
      </p:sp>
    </p:spTree>
    <p:extLst>
      <p:ext uri="{BB962C8B-B14F-4D97-AF65-F5344CB8AC3E}">
        <p14:creationId xmlns:p14="http://schemas.microsoft.com/office/powerpoint/2010/main" val="2485370702"/>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3DB063-D024-49A3-B660-47AA05B400BD}" type="datetimeFigureOut">
              <a:rPr lang="en-US" smtClean="0"/>
              <a:t>10/23/2014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8805D0-7A25-443B-9D5A-4F1C121D7892}" type="slidenum">
              <a:rPr lang="en-US" smtClean="0"/>
              <a:t>‹#›</a:t>
            </a:fld>
            <a:endParaRPr lang="en-US"/>
          </a:p>
        </p:txBody>
      </p:sp>
    </p:spTree>
    <p:extLst>
      <p:ext uri="{BB962C8B-B14F-4D97-AF65-F5344CB8AC3E}">
        <p14:creationId xmlns:p14="http://schemas.microsoft.com/office/powerpoint/2010/main" val="1889428170"/>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3DB063-D024-49A3-B660-47AA05B400BD}" type="datetimeFigureOut">
              <a:rPr lang="en-US" smtClean="0"/>
              <a:t>10/23/2014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8805D0-7A25-443B-9D5A-4F1C121D7892}" type="slidenum">
              <a:rPr lang="en-US" smtClean="0"/>
              <a:t>‹#›</a:t>
            </a:fld>
            <a:endParaRPr lang="en-US"/>
          </a:p>
        </p:txBody>
      </p:sp>
    </p:spTree>
    <p:extLst>
      <p:ext uri="{BB962C8B-B14F-4D97-AF65-F5344CB8AC3E}">
        <p14:creationId xmlns:p14="http://schemas.microsoft.com/office/powerpoint/2010/main" val="1324325943"/>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3DB063-D024-49A3-B660-47AA05B400BD}" type="datetimeFigureOut">
              <a:rPr lang="en-US" smtClean="0"/>
              <a:t>10/23/2014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8805D0-7A25-443B-9D5A-4F1C121D7892}" type="slidenum">
              <a:rPr lang="en-US" smtClean="0"/>
              <a:t>‹#›</a:t>
            </a:fld>
            <a:endParaRPr lang="en-US"/>
          </a:p>
        </p:txBody>
      </p:sp>
    </p:spTree>
    <p:extLst>
      <p:ext uri="{BB962C8B-B14F-4D97-AF65-F5344CB8AC3E}">
        <p14:creationId xmlns:p14="http://schemas.microsoft.com/office/powerpoint/2010/main" val="341982492"/>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DB063-D024-49A3-B660-47AA05B400BD}" type="datetimeFigureOut">
              <a:rPr lang="en-US" smtClean="0"/>
              <a:t>10/23/2014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8805D0-7A25-443B-9D5A-4F1C121D7892}" type="slidenum">
              <a:rPr lang="en-US" smtClean="0"/>
              <a:t>‹#›</a:t>
            </a:fld>
            <a:endParaRPr lang="en-US"/>
          </a:p>
        </p:txBody>
      </p:sp>
    </p:spTree>
    <p:extLst>
      <p:ext uri="{BB962C8B-B14F-4D97-AF65-F5344CB8AC3E}">
        <p14:creationId xmlns:p14="http://schemas.microsoft.com/office/powerpoint/2010/main" val="256744312"/>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smtClean="0"/>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3DB063-D024-49A3-B660-47AA05B400BD}" type="datetimeFigureOut">
              <a:rPr lang="en-US" smtClean="0"/>
              <a:t>10/23/2014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8805D0-7A25-443B-9D5A-4F1C121D7892}" type="slidenum">
              <a:rPr lang="en-US" smtClean="0"/>
              <a:t>‹#›</a:t>
            </a:fld>
            <a:endParaRPr lang="en-US"/>
          </a:p>
        </p:txBody>
      </p:sp>
    </p:spTree>
    <p:extLst>
      <p:ext uri="{BB962C8B-B14F-4D97-AF65-F5344CB8AC3E}">
        <p14:creationId xmlns:p14="http://schemas.microsoft.com/office/powerpoint/2010/main" val="3243748012"/>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3DB063-D024-49A3-B660-47AA05B400BD}" type="datetimeFigureOut">
              <a:rPr lang="en-US" smtClean="0"/>
              <a:t>10/23/2014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8805D0-7A25-443B-9D5A-4F1C121D7892}" type="slidenum">
              <a:rPr lang="en-US" smtClean="0"/>
              <a:t>‹#›</a:t>
            </a:fld>
            <a:endParaRPr lang="en-US"/>
          </a:p>
        </p:txBody>
      </p:sp>
    </p:spTree>
    <p:extLst>
      <p:ext uri="{BB962C8B-B14F-4D97-AF65-F5344CB8AC3E}">
        <p14:creationId xmlns:p14="http://schemas.microsoft.com/office/powerpoint/2010/main" val="3280392960"/>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51CF1133-3259-4C45-BABA-5B62D9C6F78D}" type="datetimeFigureOut">
              <a:rPr lang="en-US" smtClean="0"/>
              <a:t>10/23/2014</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8380385"/>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 id="2147484323" r:id="rId13"/>
    <p:sldLayoutId id="2147484324" r:id="rId14"/>
    <p:sldLayoutId id="2147484325" r:id="rId15"/>
    <p:sldLayoutId id="2147484326" r:id="rId16"/>
    <p:sldLayoutId id="2147484327" r:id="rId17"/>
    <p:sldLayoutId id="2147484328" r:id="rId18"/>
    <p:sldLayoutId id="2147483979" r:id="rId19"/>
    <p:sldLayoutId id="2147484331" r:id="rId20"/>
  </p:sldLayoutIdLst>
  <p:hf hdr="0" ftr="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forj.io/"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microsoft.com/office/2007/relationships/hdphoto" Target="../media/hdphoto3.wdp"/><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18.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microsoft.com/office/2007/relationships/hdphoto" Target="../media/hdphoto2.wdp"/><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Boostrapping Devops in the large Enterprise</a:t>
            </a:r>
            <a:endParaRPr lang="en-US" dirty="0"/>
          </a:p>
        </p:txBody>
      </p:sp>
      <p:sp>
        <p:nvSpPr>
          <p:cNvPr id="3" name="Subtitle 2"/>
          <p:cNvSpPr>
            <a:spLocks noGrp="1"/>
          </p:cNvSpPr>
          <p:nvPr>
            <p:ph type="subTitle" idx="1"/>
          </p:nvPr>
        </p:nvSpPr>
        <p:spPr/>
        <p:txBody>
          <a:bodyPr/>
          <a:lstStyle/>
          <a:p>
            <a:r>
              <a:rPr lang="en-US" smtClean="0"/>
              <a:t>Tales from the Front Line</a:t>
            </a:r>
            <a:endParaRPr lang="en-US" dirty="0" smtClean="0"/>
          </a:p>
        </p:txBody>
      </p:sp>
      <p:sp>
        <p:nvSpPr>
          <p:cNvPr id="4" name="Subtitle 5"/>
          <p:cNvSpPr txBox="1">
            <a:spLocks/>
          </p:cNvSpPr>
          <p:nvPr/>
        </p:nvSpPr>
        <p:spPr>
          <a:xfrm>
            <a:off x="1576115" y="3749612"/>
            <a:ext cx="6751097" cy="1241822"/>
          </a:xfrm>
          <a:prstGeom prst="rect">
            <a:avLst/>
          </a:prstGeom>
        </p:spPr>
        <p:txBody>
          <a:bodyPr vert="horz" lIns="91440" tIns="45720" rIns="91440" bIns="45720" rtlCol="0">
            <a:normAutofit/>
          </a:bodyPr>
          <a:lstStyle>
            <a:lvl1pPr marL="0" indent="0" algn="ctr" defTabSz="685800" rtl="0" eaLnBrk="1" latinLnBrk="0" hangingPunct="1">
              <a:lnSpc>
                <a:spcPct val="120000"/>
              </a:lnSpc>
              <a:spcBef>
                <a:spcPts val="75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1pPr>
            <a:lvl2pPr marL="342900" indent="0" algn="ctr" defTabSz="685800" rtl="0" eaLnBrk="1" latinLnBrk="0" hangingPunct="1">
              <a:lnSpc>
                <a:spcPct val="120000"/>
              </a:lnSpc>
              <a:spcBef>
                <a:spcPts val="375"/>
              </a:spcBef>
              <a:buFont typeface="Arial" panose="020B0604020202020204" pitchFamily="34" charset="0"/>
              <a:buNone/>
              <a:defRPr sz="1500" kern="1200">
                <a:solidFill>
                  <a:schemeClr val="tx1"/>
                </a:solidFill>
                <a:effectLst>
                  <a:outerShdw blurRad="50800" dist="38100" dir="2700000" algn="tl" rotWithShape="0">
                    <a:srgbClr val="000000">
                      <a:alpha val="48000"/>
                    </a:srgbClr>
                  </a:outerShdw>
                </a:effectLst>
                <a:latin typeface="+mn-lt"/>
                <a:ea typeface="+mn-ea"/>
                <a:cs typeface="+mn-cs"/>
              </a:defRPr>
            </a:lvl2pPr>
            <a:lvl3pPr marL="685800" indent="0" algn="ctr" defTabSz="685800" rtl="0" eaLnBrk="1" latinLnBrk="0" hangingPunct="1">
              <a:lnSpc>
                <a:spcPct val="120000"/>
              </a:lnSpc>
              <a:spcBef>
                <a:spcPts val="375"/>
              </a:spcBef>
              <a:buFont typeface="Arial" panose="020B0604020202020204" pitchFamily="34" charset="0"/>
              <a:buNone/>
              <a:defRPr sz="1350" kern="1200">
                <a:solidFill>
                  <a:schemeClr val="tx1"/>
                </a:solidFill>
                <a:effectLst>
                  <a:outerShdw blurRad="50800" dist="38100" dir="2700000" algn="tl" rotWithShape="0">
                    <a:srgbClr val="000000">
                      <a:alpha val="48000"/>
                    </a:srgbClr>
                  </a:outerShdw>
                </a:effectLst>
                <a:latin typeface="+mn-lt"/>
                <a:ea typeface="+mn-ea"/>
                <a:cs typeface="+mn-cs"/>
              </a:defRPr>
            </a:lvl3pPr>
            <a:lvl4pPr marL="1028700" indent="0" algn="ctr" defTabSz="685800" rtl="0" eaLnBrk="1" latinLnBrk="0" hangingPunct="1">
              <a:lnSpc>
                <a:spcPct val="120000"/>
              </a:lnSpc>
              <a:spcBef>
                <a:spcPts val="375"/>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371600" indent="0" algn="ctr" defTabSz="685800" rtl="0" eaLnBrk="1" latinLnBrk="0" hangingPunct="1">
              <a:lnSpc>
                <a:spcPct val="120000"/>
              </a:lnSpc>
              <a:spcBef>
                <a:spcPts val="375"/>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714500" indent="0" algn="ctr" defTabSz="685800" rtl="0" eaLnBrk="1" latinLnBrk="0" hangingPunct="1">
              <a:lnSpc>
                <a:spcPct val="120000"/>
              </a:lnSpc>
              <a:spcBef>
                <a:spcPts val="375"/>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057400" indent="0" algn="ctr" defTabSz="685800" rtl="0" eaLnBrk="1" latinLnBrk="0" hangingPunct="1">
              <a:lnSpc>
                <a:spcPct val="120000"/>
              </a:lnSpc>
              <a:spcBef>
                <a:spcPts val="375"/>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400300" indent="0" algn="ctr" defTabSz="685800" rtl="0" eaLnBrk="1" latinLnBrk="0" hangingPunct="1">
              <a:lnSpc>
                <a:spcPct val="120000"/>
              </a:lnSpc>
              <a:spcBef>
                <a:spcPts val="375"/>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743200" indent="0" algn="ctr" defTabSz="685800" rtl="0" eaLnBrk="1" latinLnBrk="0" hangingPunct="1">
              <a:lnSpc>
                <a:spcPct val="120000"/>
              </a:lnSpc>
              <a:spcBef>
                <a:spcPts val="375"/>
              </a:spcBef>
              <a:buFont typeface="Arial" panose="020B0604020202020204" pitchFamily="34" charset="0"/>
              <a:buNone/>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US" smtClean="0"/>
              <a:t>@Kathryn_e_Kuhn</a:t>
            </a:r>
          </a:p>
          <a:p>
            <a:pPr algn="l"/>
            <a:r>
              <a:rPr lang="en-US" smtClean="0"/>
              <a:t>http://www.linkedin.com/in/kathrynekuhn/</a:t>
            </a:r>
            <a:endParaRPr lang="en-US" dirty="0"/>
          </a:p>
        </p:txBody>
      </p:sp>
    </p:spTree>
    <p:extLst>
      <p:ext uri="{BB962C8B-B14F-4D97-AF65-F5344CB8AC3E}">
        <p14:creationId xmlns:p14="http://schemas.microsoft.com/office/powerpoint/2010/main" val="4130027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3" y="237744"/>
            <a:ext cx="8411055" cy="522277"/>
          </a:xfrm>
        </p:spPr>
        <p:txBody>
          <a:bodyPr/>
          <a:lstStyle/>
          <a:p>
            <a:r>
              <a:rPr lang="en-US" sz="2400" dirty="0" smtClean="0"/>
              <a:t>Don’t make the *-</a:t>
            </a:r>
            <a:r>
              <a:rPr lang="en-US" sz="2400" dirty="0" err="1" smtClean="0"/>
              <a:t>ilities</a:t>
            </a:r>
            <a:r>
              <a:rPr lang="en-US" sz="2400" dirty="0" smtClean="0"/>
              <a:t> someone else’s </a:t>
            </a:r>
            <a:r>
              <a:rPr lang="en-US" sz="2400" dirty="0" smtClean="0"/>
              <a:t>problem</a:t>
            </a:r>
            <a:endParaRPr lang="en-US" sz="2400" dirty="0"/>
          </a:p>
        </p:txBody>
      </p:sp>
      <p:pic>
        <p:nvPicPr>
          <p:cNvPr id="2050" name="Picture 2" descr="http://cdn.memegenerator.net/instances/500x/2260566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493" y="760021"/>
            <a:ext cx="5663335" cy="423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551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clouducation.files.wordpress.com/2012/05/death_by_powerpoint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55" y="368923"/>
            <a:ext cx="5828365" cy="402157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4"/>
          <p:cNvSpPr txBox="1">
            <a:spLocks/>
          </p:cNvSpPr>
          <p:nvPr/>
        </p:nvSpPr>
        <p:spPr bwMode="black">
          <a:xfrm>
            <a:off x="6344239" y="457200"/>
            <a:ext cx="2106429" cy="3539765"/>
          </a:xfrm>
          <a:prstGeom prst="rect">
            <a:avLst/>
          </a:prstGeom>
        </p:spPr>
        <p:txBody>
          <a:bodyPr vert="horz" wrap="square" lIns="0" tIns="0" rIns="0" bIns="0" rtlCol="0" anchor="t" anchorCtr="0">
            <a:noAutofit/>
          </a:bodyPr>
          <a:lstStyle>
            <a:lvl1pPr algn="l" defTabSz="685800" rtl="0" eaLnBrk="1" latinLnBrk="0" hangingPunct="1">
              <a:lnSpc>
                <a:spcPct val="90000"/>
              </a:lnSpc>
              <a:spcBef>
                <a:spcPct val="0"/>
              </a:spcBef>
              <a:buNone/>
              <a:defRPr sz="4000" b="1" i="0" kern="1200" cap="all" spc="-100">
                <a:solidFill>
                  <a:schemeClr val="tx1"/>
                </a:solidFill>
                <a:effectLst>
                  <a:outerShdw blurRad="50800" dist="63500" dir="2700000" algn="tl" rotWithShape="0">
                    <a:srgbClr val="000000">
                      <a:alpha val="48000"/>
                    </a:srgbClr>
                  </a:outerShdw>
                </a:effectLst>
                <a:latin typeface="HP Simplified" pitchFamily="34" charset="0"/>
                <a:ea typeface="+mj-ea"/>
                <a:cs typeface="HP Simplified" pitchFamily="34" charset="0"/>
              </a:defRPr>
            </a:lvl1pPr>
          </a:lstStyle>
          <a:p>
            <a:r>
              <a:rPr lang="en-US" sz="2800" dirty="0" smtClean="0"/>
              <a:t>The Best Tool is the one the team actually uses</a:t>
            </a:r>
            <a:endParaRPr lang="en-US" sz="2800" dirty="0"/>
          </a:p>
        </p:txBody>
      </p:sp>
      <p:sp>
        <p:nvSpPr>
          <p:cNvPr id="2" name="TextBox 1"/>
          <p:cNvSpPr txBox="1"/>
          <p:nvPr/>
        </p:nvSpPr>
        <p:spPr>
          <a:xfrm>
            <a:off x="7032395" y="3676453"/>
            <a:ext cx="1351652" cy="1200329"/>
          </a:xfrm>
          <a:prstGeom prst="rect">
            <a:avLst/>
          </a:prstGeom>
          <a:noFill/>
        </p:spPr>
        <p:txBody>
          <a:bodyPr wrap="none" rtlCol="0">
            <a:spAutoFit/>
          </a:bodyPr>
          <a:lstStyle/>
          <a:p>
            <a:r>
              <a:rPr lang="en-US" dirty="0" err="1" smtClean="0"/>
              <a:t>Groupzap</a:t>
            </a:r>
            <a:endParaRPr lang="en-US" dirty="0"/>
          </a:p>
          <a:p>
            <a:r>
              <a:rPr lang="en-US" dirty="0" err="1" smtClean="0"/>
              <a:t>Pastebin</a:t>
            </a:r>
            <a:endParaRPr lang="en-US" dirty="0" smtClean="0"/>
          </a:p>
          <a:p>
            <a:r>
              <a:rPr lang="en-US" dirty="0" err="1" smtClean="0"/>
              <a:t>MediaWiki</a:t>
            </a:r>
            <a:endParaRPr lang="en-US" dirty="0" smtClean="0"/>
          </a:p>
          <a:p>
            <a:r>
              <a:rPr lang="en-US" dirty="0" err="1" smtClean="0"/>
              <a:t>Etherpad</a:t>
            </a:r>
            <a:endParaRPr lang="en-US" dirty="0"/>
          </a:p>
        </p:txBody>
      </p:sp>
    </p:spTree>
    <p:extLst>
      <p:ext uri="{BB962C8B-B14F-4D97-AF65-F5344CB8AC3E}">
        <p14:creationId xmlns:p14="http://schemas.microsoft.com/office/powerpoint/2010/main" val="1638667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Make all work visible</a:t>
            </a:r>
            <a:endParaRPr lang="en-US" sz="2800" dirty="0"/>
          </a:p>
        </p:txBody>
      </p:sp>
      <p:sp>
        <p:nvSpPr>
          <p:cNvPr id="5" name="Slide Number Placeholder 4"/>
          <p:cNvSpPr>
            <a:spLocks noGrp="1"/>
          </p:cNvSpPr>
          <p:nvPr>
            <p:ph type="sldNum" sz="quarter" idx="12"/>
          </p:nvPr>
        </p:nvSpPr>
        <p:spPr/>
        <p:txBody>
          <a:bodyPr/>
          <a:lstStyle/>
          <a:p>
            <a:fld id="{E5F6B471-5E51-4B4D-9109-B43A97FA8A92}" type="slidenum">
              <a:rPr lang="en-US" smtClean="0"/>
              <a:pPr/>
              <a:t>12</a:t>
            </a:fld>
            <a:endParaRPr lang="en-US"/>
          </a:p>
        </p:txBody>
      </p:sp>
    </p:spTree>
    <p:extLst>
      <p:ext uri="{BB962C8B-B14F-4D97-AF65-F5344CB8AC3E}">
        <p14:creationId xmlns:p14="http://schemas.microsoft.com/office/powerpoint/2010/main" val="2016690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5A220-F336-4113-9DB3-D6061D242ABE}" type="datetime1">
              <a:rPr lang="en-US" smtClean="0"/>
              <a:t>10/23/2014</a:t>
            </a:fld>
            <a:endParaRPr lang="en-US"/>
          </a:p>
        </p:txBody>
      </p:sp>
      <p:sp>
        <p:nvSpPr>
          <p:cNvPr id="3" name="Slide Number Placeholder 2"/>
          <p:cNvSpPr>
            <a:spLocks noGrp="1"/>
          </p:cNvSpPr>
          <p:nvPr>
            <p:ph type="sldNum" sz="quarter" idx="12"/>
          </p:nvPr>
        </p:nvSpPr>
        <p:spPr/>
        <p:txBody>
          <a:bodyPr/>
          <a:lstStyle/>
          <a:p>
            <a:fld id="{F18805D0-7A25-443B-9D5A-4F1C121D7892}" type="slidenum">
              <a:rPr lang="en-US" smtClean="0"/>
              <a:t>13</a:t>
            </a:fld>
            <a:endParaRPr lang="en-US"/>
          </a:p>
        </p:txBody>
      </p:sp>
      <p:pic>
        <p:nvPicPr>
          <p:cNvPr id="6" name="Picture 5"/>
          <p:cNvPicPr>
            <a:picLocks noChangeAspect="1"/>
          </p:cNvPicPr>
          <p:nvPr/>
        </p:nvPicPr>
        <p:blipFill>
          <a:blip r:embed="rId2"/>
          <a:stretch>
            <a:fillRect/>
          </a:stretch>
        </p:blipFill>
        <p:spPr>
          <a:xfrm>
            <a:off x="5759052" y="0"/>
            <a:ext cx="3110032" cy="3337822"/>
          </a:xfrm>
          <a:prstGeom prst="rect">
            <a:avLst/>
          </a:prstGeom>
        </p:spPr>
      </p:pic>
      <p:pic>
        <p:nvPicPr>
          <p:cNvPr id="8" name="Picture 7"/>
          <p:cNvPicPr>
            <a:picLocks noChangeAspect="1"/>
          </p:cNvPicPr>
          <p:nvPr/>
        </p:nvPicPr>
        <p:blipFill>
          <a:blip r:embed="rId3"/>
          <a:stretch>
            <a:fillRect/>
          </a:stretch>
        </p:blipFill>
        <p:spPr>
          <a:xfrm>
            <a:off x="0" y="0"/>
            <a:ext cx="3666182" cy="2696293"/>
          </a:xfrm>
          <a:prstGeom prst="rect">
            <a:avLst/>
          </a:prstGeom>
        </p:spPr>
      </p:pic>
      <p:pic>
        <p:nvPicPr>
          <p:cNvPr id="4" name="Picture 3"/>
          <p:cNvPicPr>
            <a:picLocks noChangeAspect="1"/>
          </p:cNvPicPr>
          <p:nvPr/>
        </p:nvPicPr>
        <p:blipFill>
          <a:blip r:embed="rId4"/>
          <a:stretch>
            <a:fillRect/>
          </a:stretch>
        </p:blipFill>
        <p:spPr>
          <a:xfrm>
            <a:off x="904085" y="2696293"/>
            <a:ext cx="4689987" cy="2265477"/>
          </a:xfrm>
          <a:prstGeom prst="rect">
            <a:avLst/>
          </a:prstGeom>
        </p:spPr>
      </p:pic>
    </p:spTree>
    <p:extLst>
      <p:ext uri="{BB962C8B-B14F-4D97-AF65-F5344CB8AC3E}">
        <p14:creationId xmlns:p14="http://schemas.microsoft.com/office/powerpoint/2010/main" val="3486782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Working code </a:t>
            </a:r>
            <a:r>
              <a:rPr lang="en-US" sz="2800" dirty="0">
                <a:effectLst>
                  <a:outerShdw blurRad="38100" dist="38100" dir="2700000" algn="tl">
                    <a:srgbClr val="000000">
                      <a:alpha val="43137"/>
                    </a:srgbClr>
                  </a:outerShdw>
                </a:effectLst>
              </a:rPr>
              <a:t>ü</a:t>
            </a:r>
            <a:r>
              <a:rPr lang="en-US" sz="2800" dirty="0" smtClean="0"/>
              <a:t>ber </a:t>
            </a:r>
            <a:r>
              <a:rPr lang="en-US" sz="2800" dirty="0" err="1" smtClean="0"/>
              <a:t>alles</a:t>
            </a:r>
            <a:endParaRPr lang="en-US" sz="2800" dirty="0"/>
          </a:p>
        </p:txBody>
      </p:sp>
      <p:sp>
        <p:nvSpPr>
          <p:cNvPr id="5" name="Slide Number Placeholder 4"/>
          <p:cNvSpPr>
            <a:spLocks noGrp="1"/>
          </p:cNvSpPr>
          <p:nvPr>
            <p:ph type="sldNum" sz="quarter" idx="12"/>
          </p:nvPr>
        </p:nvSpPr>
        <p:spPr/>
        <p:txBody>
          <a:bodyPr/>
          <a:lstStyle/>
          <a:p>
            <a:fld id="{E5F6B471-5E51-4B4D-9109-B43A97FA8A92}" type="slidenum">
              <a:rPr lang="en-US" smtClean="0"/>
              <a:pPr/>
              <a:t>14</a:t>
            </a:fld>
            <a:endParaRPr lang="en-US"/>
          </a:p>
        </p:txBody>
      </p:sp>
    </p:spTree>
    <p:extLst>
      <p:ext uri="{BB962C8B-B14F-4D97-AF65-F5344CB8AC3E}">
        <p14:creationId xmlns:p14="http://schemas.microsoft.com/office/powerpoint/2010/main" val="2793617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F1D79E-1AC8-4A8E-BECD-667A67964AA9}" type="datetime1">
              <a:rPr lang="en-US" smtClean="0"/>
              <a:t>10/23/2014</a:t>
            </a:fld>
            <a:endParaRPr lang="en-US"/>
          </a:p>
        </p:txBody>
      </p:sp>
      <p:sp>
        <p:nvSpPr>
          <p:cNvPr id="3" name="Slide Number Placeholder 2"/>
          <p:cNvSpPr>
            <a:spLocks noGrp="1"/>
          </p:cNvSpPr>
          <p:nvPr>
            <p:ph type="sldNum" sz="quarter" idx="12"/>
          </p:nvPr>
        </p:nvSpPr>
        <p:spPr/>
        <p:txBody>
          <a:bodyPr/>
          <a:lstStyle/>
          <a:p>
            <a:fld id="{F18805D0-7A25-443B-9D5A-4F1C121D7892}" type="slidenum">
              <a:rPr lang="en-US" smtClean="0"/>
              <a:t>15</a:t>
            </a:fld>
            <a:endParaRPr lang="en-US"/>
          </a:p>
        </p:txBody>
      </p:sp>
      <p:pic>
        <p:nvPicPr>
          <p:cNvPr id="5" name="Picture 4"/>
          <p:cNvPicPr>
            <a:picLocks noChangeAspect="1"/>
          </p:cNvPicPr>
          <p:nvPr/>
        </p:nvPicPr>
        <p:blipFill>
          <a:blip r:embed="rId2"/>
          <a:stretch>
            <a:fillRect/>
          </a:stretch>
        </p:blipFill>
        <p:spPr>
          <a:xfrm>
            <a:off x="365949" y="119140"/>
            <a:ext cx="4074159" cy="2654437"/>
          </a:xfrm>
          <a:prstGeom prst="rect">
            <a:avLst/>
          </a:prstGeom>
        </p:spPr>
      </p:pic>
      <p:sp>
        <p:nvSpPr>
          <p:cNvPr id="6" name="TextBox 5"/>
          <p:cNvSpPr txBox="1"/>
          <p:nvPr/>
        </p:nvSpPr>
        <p:spPr>
          <a:xfrm>
            <a:off x="4769290" y="373481"/>
            <a:ext cx="4036924" cy="2308324"/>
          </a:xfrm>
          <a:prstGeom prst="rect">
            <a:avLst/>
          </a:prstGeom>
          <a:noFill/>
        </p:spPr>
        <p:txBody>
          <a:bodyPr wrap="square" rtlCol="0">
            <a:spAutoFit/>
          </a:bodyPr>
          <a:lstStyle/>
          <a:p>
            <a:r>
              <a:rPr lang="en-US" dirty="0" smtClean="0"/>
              <a:t>Went from </a:t>
            </a:r>
            <a:r>
              <a:rPr lang="en-US" b="1" dirty="0" smtClean="0"/>
              <a:t>idea</a:t>
            </a:r>
            <a:r>
              <a:rPr lang="en-US" dirty="0" smtClean="0"/>
              <a:t> to working </a:t>
            </a:r>
            <a:r>
              <a:rPr lang="en-US" b="1" dirty="0" smtClean="0"/>
              <a:t>end to end prototype</a:t>
            </a:r>
            <a:r>
              <a:rPr lang="en-US" dirty="0" smtClean="0"/>
              <a:t> in 4 weeks</a:t>
            </a:r>
          </a:p>
          <a:p>
            <a:endParaRPr lang="en-US" b="1" dirty="0"/>
          </a:p>
          <a:p>
            <a:r>
              <a:rPr lang="en-US" b="1" dirty="0" smtClean="0"/>
              <a:t>Idea </a:t>
            </a:r>
            <a:r>
              <a:rPr lang="en-US" dirty="0" smtClean="0"/>
              <a:t>to </a:t>
            </a:r>
            <a:r>
              <a:rPr lang="en-US" b="1" dirty="0" smtClean="0"/>
              <a:t>executive demo </a:t>
            </a:r>
            <a:r>
              <a:rPr lang="en-US" dirty="0" smtClean="0"/>
              <a:t>in 6 weeks</a:t>
            </a:r>
          </a:p>
          <a:p>
            <a:endParaRPr lang="en-US" b="1" dirty="0"/>
          </a:p>
          <a:p>
            <a:r>
              <a:rPr lang="en-US" b="1" dirty="0" smtClean="0"/>
              <a:t>Idea </a:t>
            </a:r>
            <a:r>
              <a:rPr lang="en-US" dirty="0" smtClean="0"/>
              <a:t>to </a:t>
            </a:r>
            <a:r>
              <a:rPr lang="en-US" b="1" dirty="0" smtClean="0"/>
              <a:t>Live Demo </a:t>
            </a:r>
            <a:r>
              <a:rPr lang="en-US" dirty="0" smtClean="0"/>
              <a:t>on main floor of our largest User Forum in less than 4 months</a:t>
            </a:r>
            <a:endParaRPr lang="en-US" b="1" dirty="0"/>
          </a:p>
        </p:txBody>
      </p:sp>
      <p:pic>
        <p:nvPicPr>
          <p:cNvPr id="7" name="Picture 6"/>
          <p:cNvPicPr>
            <a:picLocks noChangeAspect="1"/>
          </p:cNvPicPr>
          <p:nvPr/>
        </p:nvPicPr>
        <p:blipFill>
          <a:blip r:embed="rId3"/>
          <a:stretch>
            <a:fillRect/>
          </a:stretch>
        </p:blipFill>
        <p:spPr>
          <a:xfrm>
            <a:off x="6267078" y="2581809"/>
            <a:ext cx="2777630" cy="2561691"/>
          </a:xfrm>
          <a:prstGeom prst="rect">
            <a:avLst/>
          </a:prstGeom>
        </p:spPr>
      </p:pic>
    </p:spTree>
    <p:extLst>
      <p:ext uri="{BB962C8B-B14F-4D97-AF65-F5344CB8AC3E}">
        <p14:creationId xmlns:p14="http://schemas.microsoft.com/office/powerpoint/2010/main" val="3334737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Architect for experimentation first, performance and scalability second</a:t>
            </a:r>
            <a:endParaRPr lang="en-US" sz="2800" dirty="0"/>
          </a:p>
        </p:txBody>
      </p:sp>
      <p:sp>
        <p:nvSpPr>
          <p:cNvPr id="5" name="Slide Number Placeholder 4"/>
          <p:cNvSpPr>
            <a:spLocks noGrp="1"/>
          </p:cNvSpPr>
          <p:nvPr>
            <p:ph type="sldNum" sz="quarter" idx="12"/>
          </p:nvPr>
        </p:nvSpPr>
        <p:spPr/>
        <p:txBody>
          <a:bodyPr/>
          <a:lstStyle/>
          <a:p>
            <a:fld id="{E5F6B471-5E51-4B4D-9109-B43A97FA8A92}" type="slidenum">
              <a:rPr lang="en-US" smtClean="0"/>
              <a:pPr/>
              <a:t>16</a:t>
            </a:fld>
            <a:endParaRPr lang="en-US"/>
          </a:p>
        </p:txBody>
      </p:sp>
    </p:spTree>
    <p:extLst>
      <p:ext uri="{BB962C8B-B14F-4D97-AF65-F5344CB8AC3E}">
        <p14:creationId xmlns:p14="http://schemas.microsoft.com/office/powerpoint/2010/main" val="2598608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grist.files.wordpress.com/2011/11/overstuff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075" y="665951"/>
            <a:ext cx="5654922" cy="424119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encrypted-tbn3.gstatic.com/images?q=tbn:ANd9GcR_z79buKJvbG3Iprrq0grQ5q4f_XdbvbQda4sd4bRW8z8iNmE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735487" cy="27530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3172" y="3078031"/>
            <a:ext cx="3050081" cy="1754326"/>
          </a:xfrm>
          <a:prstGeom prst="rect">
            <a:avLst/>
          </a:prstGeom>
          <a:noFill/>
        </p:spPr>
        <p:txBody>
          <a:bodyPr wrap="square" rtlCol="0">
            <a:spAutoFit/>
          </a:bodyPr>
          <a:lstStyle/>
          <a:p>
            <a:r>
              <a:rPr lang="en-US" dirty="0"/>
              <a:t>Rails </a:t>
            </a:r>
            <a:r>
              <a:rPr lang="en-US" dirty="0" err="1"/>
              <a:t>vs</a:t>
            </a:r>
            <a:r>
              <a:rPr lang="en-US" dirty="0"/>
              <a:t> node.js</a:t>
            </a:r>
          </a:p>
          <a:p>
            <a:r>
              <a:rPr lang="en-US" dirty="0" err="1"/>
              <a:t>Nagios</a:t>
            </a:r>
            <a:r>
              <a:rPr lang="en-US" dirty="0"/>
              <a:t> </a:t>
            </a:r>
            <a:r>
              <a:rPr lang="en-US" dirty="0" err="1"/>
              <a:t>vs</a:t>
            </a:r>
            <a:r>
              <a:rPr lang="en-US" dirty="0"/>
              <a:t> </a:t>
            </a:r>
            <a:r>
              <a:rPr lang="en-US" dirty="0" smtClean="0"/>
              <a:t>ELK, </a:t>
            </a:r>
            <a:r>
              <a:rPr lang="en-US" dirty="0" err="1" smtClean="0"/>
              <a:t>Sensu</a:t>
            </a:r>
            <a:r>
              <a:rPr lang="en-US" dirty="0" smtClean="0"/>
              <a:t>/</a:t>
            </a:r>
            <a:r>
              <a:rPr lang="en-US" dirty="0" err="1" smtClean="0"/>
              <a:t>Uchiwa</a:t>
            </a:r>
            <a:endParaRPr lang="en-US" dirty="0"/>
          </a:p>
          <a:p>
            <a:r>
              <a:rPr lang="en-US" dirty="0" err="1"/>
              <a:t>Rspec</a:t>
            </a:r>
            <a:r>
              <a:rPr lang="en-US" dirty="0"/>
              <a:t>, Sinatra, </a:t>
            </a:r>
            <a:r>
              <a:rPr lang="en-US" dirty="0" err="1" smtClean="0"/>
              <a:t>Docker</a:t>
            </a:r>
            <a:r>
              <a:rPr lang="en-US" dirty="0" smtClean="0"/>
              <a:t>, Rabbit MQ, </a:t>
            </a:r>
            <a:r>
              <a:rPr lang="en-US" dirty="0" err="1" smtClean="0"/>
              <a:t>Redis</a:t>
            </a:r>
            <a:r>
              <a:rPr lang="en-US" dirty="0" smtClean="0"/>
              <a:t> </a:t>
            </a:r>
            <a:endParaRPr lang="en-US" dirty="0"/>
          </a:p>
          <a:p>
            <a:endParaRPr lang="en-US" dirty="0"/>
          </a:p>
        </p:txBody>
      </p:sp>
    </p:spTree>
    <p:extLst>
      <p:ext uri="{BB962C8B-B14F-4D97-AF65-F5344CB8AC3E}">
        <p14:creationId xmlns:p14="http://schemas.microsoft.com/office/powerpoint/2010/main" val="2085787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548" y="993058"/>
            <a:ext cx="7858884" cy="3185651"/>
          </a:xfrm>
        </p:spPr>
        <p:txBody>
          <a:bodyPr>
            <a:normAutofit/>
          </a:bodyPr>
          <a:lstStyle/>
          <a:p>
            <a:r>
              <a:rPr lang="en-US" dirty="0"/>
              <a:t>Sometimes you need to lead with culture and values to make the biggest </a:t>
            </a:r>
            <a:r>
              <a:rPr lang="en-US" dirty="0" smtClean="0"/>
              <a:t>impact</a:t>
            </a:r>
            <a:r>
              <a:rPr lang="en-US" dirty="0"/>
              <a:t/>
            </a:r>
            <a:br>
              <a:rPr lang="en-US" dirty="0"/>
            </a:br>
            <a:endParaRPr lang="en-US" dirty="0"/>
          </a:p>
        </p:txBody>
      </p:sp>
      <p:sp>
        <p:nvSpPr>
          <p:cNvPr id="3" name="Date Placeholder 2"/>
          <p:cNvSpPr>
            <a:spLocks noGrp="1"/>
          </p:cNvSpPr>
          <p:nvPr>
            <p:ph type="dt" sz="half" idx="10"/>
          </p:nvPr>
        </p:nvSpPr>
        <p:spPr/>
        <p:txBody>
          <a:bodyPr/>
          <a:lstStyle/>
          <a:p>
            <a:fld id="{689EB8C0-F37A-4258-A065-08C1C80062A8}" type="datetime1">
              <a:rPr lang="en-US" smtClean="0"/>
              <a:t>10/23/2014</a:t>
            </a:fld>
            <a:endParaRPr lang="en-US"/>
          </a:p>
        </p:txBody>
      </p:sp>
      <p:sp>
        <p:nvSpPr>
          <p:cNvPr id="4" name="Slide Number Placeholder 3"/>
          <p:cNvSpPr>
            <a:spLocks noGrp="1"/>
          </p:cNvSpPr>
          <p:nvPr>
            <p:ph type="sldNum" sz="quarter" idx="12"/>
          </p:nvPr>
        </p:nvSpPr>
        <p:spPr/>
        <p:txBody>
          <a:bodyPr/>
          <a:lstStyle/>
          <a:p>
            <a:fld id="{F18805D0-7A25-443B-9D5A-4F1C121D7892}" type="slidenum">
              <a:rPr lang="en-US" smtClean="0"/>
              <a:t>18</a:t>
            </a:fld>
            <a:endParaRPr lang="en-US"/>
          </a:p>
        </p:txBody>
      </p:sp>
      <p:sp>
        <p:nvSpPr>
          <p:cNvPr id="5" name="TextBox 4"/>
          <p:cNvSpPr txBox="1"/>
          <p:nvPr/>
        </p:nvSpPr>
        <p:spPr>
          <a:xfrm>
            <a:off x="6964948" y="3489158"/>
            <a:ext cx="1518151" cy="369332"/>
          </a:xfrm>
          <a:prstGeom prst="rect">
            <a:avLst/>
          </a:prstGeom>
          <a:noFill/>
        </p:spPr>
        <p:txBody>
          <a:bodyPr wrap="none" rtlCol="0">
            <a:spAutoFit/>
          </a:bodyPr>
          <a:lstStyle/>
          <a:p>
            <a:r>
              <a:rPr lang="en-US" dirty="0" smtClean="0"/>
              <a:t>The Big Idea</a:t>
            </a:r>
            <a:endParaRPr lang="en-US" dirty="0"/>
          </a:p>
        </p:txBody>
      </p:sp>
    </p:spTree>
    <p:extLst>
      <p:ext uri="{BB962C8B-B14F-4D97-AF65-F5344CB8AC3E}">
        <p14:creationId xmlns:p14="http://schemas.microsoft.com/office/powerpoint/2010/main" val="1325770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6" name="Subtitle 5"/>
          <p:cNvSpPr>
            <a:spLocks noGrp="1"/>
          </p:cNvSpPr>
          <p:nvPr>
            <p:ph type="subTitle" idx="1"/>
          </p:nvPr>
        </p:nvSpPr>
        <p:spPr/>
        <p:txBody>
          <a:bodyPr/>
          <a:lstStyle/>
          <a:p>
            <a:pPr algn="l"/>
            <a:r>
              <a:rPr lang="en-US" dirty="0" smtClean="0"/>
              <a:t>@</a:t>
            </a:r>
            <a:r>
              <a:rPr lang="en-US" dirty="0" err="1" smtClean="0"/>
              <a:t>Kathryn_e_Kuhn</a:t>
            </a:r>
            <a:endParaRPr lang="en-US" dirty="0" smtClean="0"/>
          </a:p>
          <a:p>
            <a:pPr algn="l"/>
            <a:r>
              <a:rPr lang="en-US" dirty="0"/>
              <a:t>http://www.linkedin.com/in/kathrynekuhn/</a:t>
            </a:r>
          </a:p>
        </p:txBody>
      </p:sp>
      <p:sp>
        <p:nvSpPr>
          <p:cNvPr id="3" name="Date Placeholder 2"/>
          <p:cNvSpPr>
            <a:spLocks noGrp="1"/>
          </p:cNvSpPr>
          <p:nvPr>
            <p:ph type="dt" sz="half" idx="10"/>
          </p:nvPr>
        </p:nvSpPr>
        <p:spPr/>
        <p:txBody>
          <a:bodyPr/>
          <a:lstStyle/>
          <a:p>
            <a:fld id="{0D4ED0CC-A59E-4DDF-82EA-5A40E246F14B}" type="datetime1">
              <a:rPr lang="en-US" smtClean="0"/>
              <a:t>10/23/2014</a:t>
            </a:fld>
            <a:endParaRPr lang="en-US"/>
          </a:p>
        </p:txBody>
      </p:sp>
      <p:sp>
        <p:nvSpPr>
          <p:cNvPr id="4" name="Slide Number Placeholder 3"/>
          <p:cNvSpPr>
            <a:spLocks noGrp="1"/>
          </p:cNvSpPr>
          <p:nvPr>
            <p:ph type="sldNum" sz="quarter" idx="12"/>
          </p:nvPr>
        </p:nvSpPr>
        <p:spPr/>
        <p:txBody>
          <a:bodyPr/>
          <a:lstStyle/>
          <a:p>
            <a:fld id="{F18805D0-7A25-443B-9D5A-4F1C121D7892}" type="slidenum">
              <a:rPr lang="en-US" smtClean="0"/>
              <a:t>19</a:t>
            </a:fld>
            <a:endParaRPr lang="en-US"/>
          </a:p>
        </p:txBody>
      </p:sp>
    </p:spTree>
    <p:extLst>
      <p:ext uri="{BB962C8B-B14F-4D97-AF65-F5344CB8AC3E}">
        <p14:creationId xmlns:p14="http://schemas.microsoft.com/office/powerpoint/2010/main" val="3407960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81828" y="265657"/>
            <a:ext cx="5174067" cy="1071185"/>
          </a:xfrm>
        </p:spPr>
        <p:txBody>
          <a:bodyPr/>
          <a:lstStyle/>
          <a:p>
            <a:r>
              <a:rPr lang="en-US" dirty="0" smtClean="0"/>
              <a:t>Our product and our problem</a:t>
            </a:r>
            <a:endParaRPr lang="en-US" dirty="0"/>
          </a:p>
        </p:txBody>
      </p:sp>
      <p:sp>
        <p:nvSpPr>
          <p:cNvPr id="7" name="Text Placeholder 6"/>
          <p:cNvSpPr>
            <a:spLocks noGrp="1"/>
          </p:cNvSpPr>
          <p:nvPr>
            <p:ph type="body" idx="1"/>
          </p:nvPr>
        </p:nvSpPr>
        <p:spPr>
          <a:xfrm>
            <a:off x="5842000" y="2073213"/>
            <a:ext cx="3302000" cy="1125140"/>
          </a:xfrm>
        </p:spPr>
        <p:txBody>
          <a:bodyPr/>
          <a:lstStyle/>
          <a:p>
            <a:r>
              <a:rPr lang="en-US" dirty="0" smtClean="0">
                <a:hlinkClick r:id="rId2"/>
              </a:rPr>
              <a:t>www.forj.io</a:t>
            </a:r>
            <a:endParaRPr lang="en-US" dirty="0" smtClean="0"/>
          </a:p>
          <a:p>
            <a:r>
              <a:rPr lang="en-US" dirty="0" smtClean="0"/>
              <a:t> @</a:t>
            </a:r>
            <a:r>
              <a:rPr lang="en-US" dirty="0" err="1" smtClean="0"/>
              <a:t>forjio</a:t>
            </a:r>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E5F6B471-5E51-4B4D-9109-B43A97FA8A92}" type="slidenum">
              <a:rPr lang="en-US" smtClean="0"/>
              <a:pPr/>
              <a:t>2</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25400"/>
            <a:ext cx="1905000" cy="1905000"/>
          </a:xfrm>
          <a:prstGeom prst="rect">
            <a:avLst/>
          </a:prstGeom>
        </p:spPr>
      </p:pic>
      <p:pic>
        <p:nvPicPr>
          <p:cNvPr id="9" name="Picture 8"/>
          <p:cNvPicPr>
            <a:picLocks noChangeAspect="1"/>
          </p:cNvPicPr>
          <p:nvPr/>
        </p:nvPicPr>
        <p:blipFill>
          <a:blip r:embed="rId4"/>
          <a:stretch>
            <a:fillRect/>
          </a:stretch>
        </p:blipFill>
        <p:spPr>
          <a:xfrm>
            <a:off x="-1" y="1531540"/>
            <a:ext cx="3783263" cy="3567551"/>
          </a:xfrm>
          <a:prstGeom prst="rect">
            <a:avLst/>
          </a:prstGeom>
        </p:spPr>
      </p:pic>
      <p:sp>
        <p:nvSpPr>
          <p:cNvPr id="10" name="TextBox 9"/>
          <p:cNvSpPr txBox="1"/>
          <p:nvPr/>
        </p:nvSpPr>
        <p:spPr>
          <a:xfrm>
            <a:off x="3622091" y="4730537"/>
            <a:ext cx="5237809" cy="261610"/>
          </a:xfrm>
          <a:prstGeom prst="rect">
            <a:avLst/>
          </a:prstGeom>
          <a:noFill/>
        </p:spPr>
        <p:txBody>
          <a:bodyPr wrap="square" rtlCol="0">
            <a:spAutoFit/>
          </a:bodyPr>
          <a:lstStyle/>
          <a:p>
            <a:r>
              <a:rPr lang="en-US" sz="1100" dirty="0"/>
              <a:t>http://www.ticatoca.com/products/409d856d22cffe3e394cf48e3c8115ab.jpg</a:t>
            </a:r>
          </a:p>
        </p:txBody>
      </p:sp>
    </p:spTree>
    <p:extLst>
      <p:ext uri="{BB962C8B-B14F-4D97-AF65-F5344CB8AC3E}">
        <p14:creationId xmlns:p14="http://schemas.microsoft.com/office/powerpoint/2010/main" val="327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3904" y="1445087"/>
            <a:ext cx="6751097" cy="1790700"/>
          </a:xfrm>
        </p:spPr>
        <p:txBody>
          <a:bodyPr/>
          <a:lstStyle/>
          <a:p>
            <a:r>
              <a:rPr lang="en-US" dirty="0" smtClean="0"/>
              <a:t>Please Help me with designing “</a:t>
            </a:r>
            <a:r>
              <a:rPr lang="en-US" dirty="0" err="1" smtClean="0"/>
              <a:t>devops</a:t>
            </a:r>
            <a:r>
              <a:rPr lang="en-US" dirty="0" smtClean="0"/>
              <a:t> training”</a:t>
            </a:r>
            <a:endParaRPr lang="en-US" dirty="0"/>
          </a:p>
        </p:txBody>
      </p:sp>
    </p:spTree>
    <p:extLst>
      <p:ext uri="{BB962C8B-B14F-4D97-AF65-F5344CB8AC3E}">
        <p14:creationId xmlns:p14="http://schemas.microsoft.com/office/powerpoint/2010/main" val="4054540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3374" y="235064"/>
            <a:ext cx="8812530" cy="430887"/>
          </a:xfrm>
        </p:spPr>
        <p:txBody>
          <a:bodyPr/>
          <a:lstStyle/>
          <a:p>
            <a:r>
              <a:rPr lang="en-GB" sz="3200" dirty="0" smtClean="0"/>
              <a:t>Forj: ready made CI/CD pipelines by HP Helion</a:t>
            </a:r>
            <a:endParaRPr lang="en-US" sz="3200" dirty="0"/>
          </a:p>
        </p:txBody>
      </p:sp>
      <p:sp>
        <p:nvSpPr>
          <p:cNvPr id="29" name="TextBox 28"/>
          <p:cNvSpPr txBox="1"/>
          <p:nvPr/>
        </p:nvSpPr>
        <p:spPr>
          <a:xfrm>
            <a:off x="824342" y="800070"/>
            <a:ext cx="1920020" cy="381205"/>
          </a:xfrm>
          <a:prstGeom prst="rect">
            <a:avLst/>
          </a:prstGeom>
          <a:solidFill>
            <a:schemeClr val="accent1"/>
          </a:solidFill>
        </p:spPr>
        <p:txBody>
          <a:bodyPr wrap="square" rtlCol="0" anchor="ctr">
            <a:noAutofit/>
          </a:bodyPr>
          <a:lstStyle/>
          <a:p>
            <a:pPr algn="ctr" defTabSz="430213">
              <a:spcAft>
                <a:spcPts val="400"/>
              </a:spcAft>
              <a:buSzPct val="100000"/>
            </a:pPr>
            <a:r>
              <a:rPr lang="en-US" sz="1100" b="1" dirty="0">
                <a:solidFill>
                  <a:schemeClr val="bg1"/>
                </a:solidFill>
                <a:latin typeface="HP Simplified" pitchFamily="34" charset="0"/>
                <a:cs typeface="HP Simplified" pitchFamily="34" charset="0"/>
              </a:rPr>
              <a:t>Choose</a:t>
            </a:r>
            <a:r>
              <a:rPr lang="en-US" sz="1100" dirty="0">
                <a:solidFill>
                  <a:schemeClr val="bg1"/>
                </a:solidFill>
                <a:latin typeface="HP Simplified" pitchFamily="34" charset="0"/>
                <a:cs typeface="HP Simplified" pitchFamily="34" charset="0"/>
              </a:rPr>
              <a:t> a Continuous Integration / Delivery stack</a:t>
            </a: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9714" y="725883"/>
            <a:ext cx="324870" cy="563236"/>
          </a:xfrm>
          <a:prstGeom prst="rect">
            <a:avLst/>
          </a:prstGeom>
        </p:spPr>
      </p:pic>
      <p:sp>
        <p:nvSpPr>
          <p:cNvPr id="14" name="Rectangle 13"/>
          <p:cNvSpPr/>
          <p:nvPr/>
        </p:nvSpPr>
        <p:spPr>
          <a:xfrm>
            <a:off x="3290378" y="3260359"/>
            <a:ext cx="595907" cy="609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3182899" y="3500556"/>
            <a:ext cx="534136" cy="387417"/>
            <a:chOff x="4108742" y="3914378"/>
            <a:chExt cx="1003504" cy="768169"/>
          </a:xfrm>
        </p:grpSpPr>
        <p:pic>
          <p:nvPicPr>
            <p:cNvPr id="30" name="Picture 29"/>
            <p:cNvPicPr>
              <a:picLocks noChangeAspect="1"/>
            </p:cNvPicPr>
            <p:nvPr/>
          </p:nvPicPr>
          <p:blipFill>
            <a:blip r:embed="rId4"/>
            <a:stretch>
              <a:fillRect/>
            </a:stretch>
          </p:blipFill>
          <p:spPr>
            <a:xfrm>
              <a:off x="4108742" y="3914378"/>
              <a:ext cx="1003504" cy="768169"/>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9435" y="4037489"/>
              <a:ext cx="243849" cy="350426"/>
            </a:xfrm>
            <a:prstGeom prst="rect">
              <a:avLst/>
            </a:prstGeom>
          </p:spPr>
        </p:pic>
      </p:grpSp>
      <p:grpSp>
        <p:nvGrpSpPr>
          <p:cNvPr id="11" name="Group 10"/>
          <p:cNvGrpSpPr/>
          <p:nvPr/>
        </p:nvGrpSpPr>
        <p:grpSpPr>
          <a:xfrm>
            <a:off x="917957" y="1696174"/>
            <a:ext cx="1509106" cy="651559"/>
            <a:chOff x="1324283" y="1047963"/>
            <a:chExt cx="1509106" cy="651559"/>
          </a:xfrm>
        </p:grpSpPr>
        <p:pic>
          <p:nvPicPr>
            <p:cNvPr id="86" name="Picture 8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4283" y="1167936"/>
              <a:ext cx="593932" cy="512941"/>
            </a:xfrm>
            <a:prstGeom prst="rect">
              <a:avLst/>
            </a:prstGeom>
          </p:spPr>
        </p:pic>
        <p:pic>
          <p:nvPicPr>
            <p:cNvPr id="87" name="Picture 8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2253" y="1047963"/>
              <a:ext cx="394922" cy="436215"/>
            </a:xfrm>
            <a:prstGeom prst="rect">
              <a:avLst/>
            </a:prstGeom>
          </p:spPr>
        </p:pic>
        <p:sp>
          <p:nvSpPr>
            <p:cNvPr id="88" name="TextBox 87"/>
            <p:cNvSpPr txBox="1"/>
            <p:nvPr/>
          </p:nvSpPr>
          <p:spPr>
            <a:xfrm>
              <a:off x="1861608" y="1468690"/>
              <a:ext cx="971781" cy="230832"/>
            </a:xfrm>
            <a:prstGeom prst="rect">
              <a:avLst/>
            </a:prstGeom>
            <a:noFill/>
          </p:spPr>
          <p:txBody>
            <a:bodyPr wrap="square" rtlCol="0">
              <a:spAutoFit/>
            </a:bodyPr>
            <a:lstStyle/>
            <a:p>
              <a:pPr marL="0" defTabSz="430213">
                <a:spcAft>
                  <a:spcPts val="400"/>
                </a:spcAft>
                <a:buSzPct val="100000"/>
              </a:pPr>
              <a:r>
                <a:rPr lang="en-US" sz="900" dirty="0" smtClean="0">
                  <a:solidFill>
                    <a:srgbClr val="000000"/>
                  </a:solidFill>
                  <a:latin typeface="HP Simplified" pitchFamily="34" charset="0"/>
                  <a:cs typeface="HP Simplified" pitchFamily="34" charset="0"/>
                </a:rPr>
                <a:t>Community</a:t>
              </a:r>
            </a:p>
          </p:txBody>
        </p:sp>
      </p:grpSp>
      <p:grpSp>
        <p:nvGrpSpPr>
          <p:cNvPr id="108" name="Group 107"/>
          <p:cNvGrpSpPr/>
          <p:nvPr/>
        </p:nvGrpSpPr>
        <p:grpSpPr>
          <a:xfrm>
            <a:off x="3626942" y="2509784"/>
            <a:ext cx="1461868" cy="1252731"/>
            <a:chOff x="2921798" y="1128807"/>
            <a:chExt cx="1461868" cy="1252731"/>
          </a:xfrm>
        </p:grpSpPr>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17319" y="1128807"/>
              <a:ext cx="1219202" cy="1252731"/>
            </a:xfrm>
            <a:prstGeom prst="rect">
              <a:avLst/>
            </a:prstGeom>
          </p:spPr>
        </p:pic>
        <p:sp>
          <p:nvSpPr>
            <p:cNvPr id="47" name="Oval 46"/>
            <p:cNvSpPr/>
            <p:nvPr/>
          </p:nvSpPr>
          <p:spPr>
            <a:xfrm>
              <a:off x="3288620" y="1460861"/>
              <a:ext cx="728224" cy="68492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2921798" y="1542802"/>
              <a:ext cx="1461868" cy="461665"/>
            </a:xfrm>
            <a:prstGeom prst="rect">
              <a:avLst/>
            </a:prstGeom>
            <a:noFill/>
          </p:spPr>
          <p:txBody>
            <a:bodyPr wrap="square" rtlCol="0">
              <a:spAutoFit/>
            </a:bodyPr>
            <a:lstStyle/>
            <a:p>
              <a:pPr marL="0" algn="ctr" defTabSz="430213">
                <a:spcAft>
                  <a:spcPts val="400"/>
                </a:spcAft>
                <a:buSzPct val="100000"/>
              </a:pPr>
              <a:r>
                <a:rPr lang="en-US" sz="1200" b="1" dirty="0" smtClean="0">
                  <a:solidFill>
                    <a:schemeClr val="accent1"/>
                  </a:solidFill>
                  <a:latin typeface="HP Simplified" pitchFamily="34" charset="0"/>
                  <a:cs typeface="HP Simplified" pitchFamily="34" charset="0"/>
                </a:rPr>
                <a:t>Continuous Integration</a:t>
              </a:r>
            </a:p>
          </p:txBody>
        </p:sp>
      </p:grpSp>
      <p:grpSp>
        <p:nvGrpSpPr>
          <p:cNvPr id="112" name="Group 111"/>
          <p:cNvGrpSpPr/>
          <p:nvPr/>
        </p:nvGrpSpPr>
        <p:grpSpPr>
          <a:xfrm>
            <a:off x="5016038" y="590550"/>
            <a:ext cx="3384587" cy="3477666"/>
            <a:chOff x="5042932" y="1731684"/>
            <a:chExt cx="1860610" cy="1911778"/>
          </a:xfrm>
        </p:grpSpPr>
        <p:pic>
          <p:nvPicPr>
            <p:cNvPr id="100" name="Picture 99"/>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5042932" y="1731684"/>
              <a:ext cx="1860610" cy="1911778"/>
            </a:xfrm>
            <a:prstGeom prst="rect">
              <a:avLst/>
            </a:prstGeom>
            <a:noFill/>
            <a:ln>
              <a:noFill/>
            </a:ln>
          </p:spPr>
        </p:pic>
        <p:sp>
          <p:nvSpPr>
            <p:cNvPr id="64" name="Oval 63"/>
            <p:cNvSpPr/>
            <p:nvPr/>
          </p:nvSpPr>
          <p:spPr>
            <a:xfrm>
              <a:off x="5410197" y="2221009"/>
              <a:ext cx="1092504" cy="106208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 name="TextBox 48"/>
          <p:cNvSpPr txBox="1"/>
          <p:nvPr/>
        </p:nvSpPr>
        <p:spPr>
          <a:xfrm>
            <a:off x="5672835" y="2060709"/>
            <a:ext cx="1862752" cy="707886"/>
          </a:xfrm>
          <a:prstGeom prst="rect">
            <a:avLst/>
          </a:prstGeom>
          <a:noFill/>
        </p:spPr>
        <p:txBody>
          <a:bodyPr wrap="square" rtlCol="0">
            <a:spAutoFit/>
          </a:bodyPr>
          <a:lstStyle/>
          <a:p>
            <a:pPr marL="0" algn="ctr" defTabSz="430213">
              <a:spcAft>
                <a:spcPts val="400"/>
              </a:spcAft>
              <a:buSzPct val="100000"/>
            </a:pPr>
            <a:r>
              <a:rPr lang="en-US" sz="2000" b="1" dirty="0" smtClean="0">
                <a:solidFill>
                  <a:schemeClr val="accent1"/>
                </a:solidFill>
                <a:latin typeface="HP Simplified" pitchFamily="34" charset="0"/>
                <a:cs typeface="HP Simplified" pitchFamily="34" charset="0"/>
              </a:rPr>
              <a:t>Continuous Delivery</a:t>
            </a:r>
          </a:p>
        </p:txBody>
      </p:sp>
      <p:pic>
        <p:nvPicPr>
          <p:cNvPr id="109" name="Picture 10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32555" y="2003905"/>
            <a:ext cx="936139" cy="813738"/>
          </a:xfrm>
          <a:prstGeom prst="rect">
            <a:avLst/>
          </a:prstGeom>
        </p:spPr>
      </p:pic>
      <p:sp>
        <p:nvSpPr>
          <p:cNvPr id="113" name="TextBox 112"/>
          <p:cNvSpPr txBox="1"/>
          <p:nvPr/>
        </p:nvSpPr>
        <p:spPr>
          <a:xfrm>
            <a:off x="3588332" y="802982"/>
            <a:ext cx="1790742" cy="381205"/>
          </a:xfrm>
          <a:prstGeom prst="rect">
            <a:avLst/>
          </a:prstGeom>
          <a:solidFill>
            <a:schemeClr val="accent1"/>
          </a:solidFill>
        </p:spPr>
        <p:txBody>
          <a:bodyPr wrap="square" rtlCol="0" anchor="ctr">
            <a:noAutofit/>
          </a:bodyPr>
          <a:lstStyle/>
          <a:p>
            <a:pPr algn="ctr" defTabSz="430213">
              <a:spcAft>
                <a:spcPts val="400"/>
              </a:spcAft>
              <a:buSzPct val="100000"/>
            </a:pPr>
            <a:r>
              <a:rPr lang="en-US" sz="1100" dirty="0">
                <a:solidFill>
                  <a:schemeClr val="bg1"/>
                </a:solidFill>
                <a:latin typeface="HP Simplified" pitchFamily="34" charset="0"/>
                <a:cs typeface="HP Simplified" pitchFamily="34" charset="0"/>
              </a:rPr>
              <a:t>Develop, test, review, merge, promote</a:t>
            </a:r>
          </a:p>
        </p:txBody>
      </p:sp>
      <p:pic>
        <p:nvPicPr>
          <p:cNvPr id="114" name="Picture 1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623" y="709054"/>
            <a:ext cx="324870" cy="563236"/>
          </a:xfrm>
          <a:prstGeom prst="rect">
            <a:avLst/>
          </a:prstGeom>
        </p:spPr>
      </p:pic>
      <p:sp>
        <p:nvSpPr>
          <p:cNvPr id="115" name="TextBox 114"/>
          <p:cNvSpPr txBox="1"/>
          <p:nvPr/>
        </p:nvSpPr>
        <p:spPr>
          <a:xfrm>
            <a:off x="6096000" y="795643"/>
            <a:ext cx="1790742" cy="381205"/>
          </a:xfrm>
          <a:prstGeom prst="rect">
            <a:avLst/>
          </a:prstGeom>
          <a:solidFill>
            <a:schemeClr val="accent1"/>
          </a:solidFill>
        </p:spPr>
        <p:txBody>
          <a:bodyPr wrap="square" rtlCol="0" anchor="ctr">
            <a:noAutofit/>
          </a:bodyPr>
          <a:lstStyle/>
          <a:p>
            <a:pPr algn="ctr" defTabSz="430213">
              <a:spcAft>
                <a:spcPts val="400"/>
              </a:spcAft>
              <a:buSzPct val="100000"/>
            </a:pPr>
            <a:r>
              <a:rPr lang="en-US" sz="1100" dirty="0">
                <a:solidFill>
                  <a:schemeClr val="bg1"/>
                </a:solidFill>
                <a:latin typeface="HP Simplified" pitchFamily="34" charset="0"/>
                <a:cs typeface="HP Simplified" pitchFamily="34" charset="0"/>
              </a:rPr>
              <a:t>Deploy and operate on HP </a:t>
            </a:r>
            <a:r>
              <a:rPr lang="en-US" sz="1100" dirty="0" err="1">
                <a:solidFill>
                  <a:schemeClr val="bg1"/>
                </a:solidFill>
                <a:latin typeface="HP Simplified" pitchFamily="34" charset="0"/>
                <a:cs typeface="HP Simplified" pitchFamily="34" charset="0"/>
              </a:rPr>
              <a:t>Helion</a:t>
            </a:r>
            <a:r>
              <a:rPr lang="en-US" sz="1100" dirty="0">
                <a:solidFill>
                  <a:schemeClr val="bg1"/>
                </a:solidFill>
                <a:latin typeface="HP Simplified" pitchFamily="34" charset="0"/>
                <a:cs typeface="HP Simplified" pitchFamily="34" charset="0"/>
              </a:rPr>
              <a:t> </a:t>
            </a:r>
            <a:r>
              <a:rPr lang="en-US" sz="1100" dirty="0" err="1">
                <a:solidFill>
                  <a:schemeClr val="bg1"/>
                </a:solidFill>
                <a:latin typeface="HP Simplified" pitchFamily="34" charset="0"/>
                <a:cs typeface="HP Simplified" pitchFamily="34" charset="0"/>
              </a:rPr>
              <a:t>PaaS</a:t>
            </a:r>
            <a:r>
              <a:rPr lang="en-US" sz="1100" dirty="0">
                <a:solidFill>
                  <a:schemeClr val="bg1"/>
                </a:solidFill>
                <a:latin typeface="HP Simplified" pitchFamily="34" charset="0"/>
                <a:cs typeface="HP Simplified" pitchFamily="34" charset="0"/>
              </a:rPr>
              <a:t> or </a:t>
            </a:r>
            <a:r>
              <a:rPr lang="en-US" sz="1100" dirty="0" err="1">
                <a:solidFill>
                  <a:schemeClr val="bg1"/>
                </a:solidFill>
                <a:latin typeface="HP Simplified" pitchFamily="34" charset="0"/>
                <a:cs typeface="HP Simplified" pitchFamily="34" charset="0"/>
              </a:rPr>
              <a:t>IaaS</a:t>
            </a:r>
            <a:endParaRPr lang="en-US" sz="1100" dirty="0">
              <a:solidFill>
                <a:schemeClr val="bg1"/>
              </a:solidFill>
              <a:latin typeface="HP Simplified" pitchFamily="34" charset="0"/>
              <a:cs typeface="HP Simplified" pitchFamily="34" charset="0"/>
            </a:endParaRPr>
          </a:p>
        </p:txBody>
      </p:sp>
      <p:sp>
        <p:nvSpPr>
          <p:cNvPr id="116" name="Rounded Rectangle 115"/>
          <p:cNvSpPr/>
          <p:nvPr/>
        </p:nvSpPr>
        <p:spPr>
          <a:xfrm>
            <a:off x="493194" y="1260654"/>
            <a:ext cx="8375499" cy="60564"/>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rot="1163175">
            <a:off x="5170261" y="1870769"/>
            <a:ext cx="2655542" cy="2044944"/>
          </a:xfrm>
          <a:prstGeom prst="rect">
            <a:avLst/>
          </a:prstGeom>
          <a:noFill/>
        </p:spPr>
        <p:txBody>
          <a:bodyPr wrap="none" lIns="91440" tIns="45720" rIns="91440" bIns="45720">
            <a:prstTxWarp prst="textArchDown">
              <a:avLst>
                <a:gd name="adj" fmla="val 1350680"/>
              </a:avLst>
            </a:prstTxWarp>
            <a:spAutoFit/>
          </a:bodyPr>
          <a:lstStyle/>
          <a:p>
            <a:pPr algn="ctr"/>
            <a:r>
              <a:rPr lang="en-US" sz="2000" b="1" cap="none" spc="0" dirty="0" smtClean="0">
                <a:ln w="0">
                  <a:noFill/>
                </a:ln>
                <a:solidFill>
                  <a:schemeClr val="accent1"/>
                </a:solidFill>
              </a:rPr>
              <a:t>Feedback Loop</a:t>
            </a:r>
            <a:endParaRPr lang="en-US" sz="2000" b="1" cap="none" spc="0" dirty="0">
              <a:ln w="0">
                <a:noFill/>
              </a:ln>
              <a:solidFill>
                <a:schemeClr val="accent1"/>
              </a:solidFill>
            </a:endParaRPr>
          </a:p>
        </p:txBody>
      </p:sp>
      <p:sp>
        <p:nvSpPr>
          <p:cNvPr id="121" name="Rectangle 120"/>
          <p:cNvSpPr/>
          <p:nvPr/>
        </p:nvSpPr>
        <p:spPr>
          <a:xfrm rot="17086971">
            <a:off x="4964811" y="1112790"/>
            <a:ext cx="2655542" cy="2044944"/>
          </a:xfrm>
          <a:prstGeom prst="rect">
            <a:avLst/>
          </a:prstGeom>
          <a:noFill/>
        </p:spPr>
        <p:txBody>
          <a:bodyPr wrap="none" lIns="91440" tIns="45720" rIns="91440" bIns="45720">
            <a:prstTxWarp prst="textArchUp">
              <a:avLst/>
            </a:prstTxWarp>
            <a:spAutoFit/>
          </a:bodyPr>
          <a:lstStyle/>
          <a:p>
            <a:pPr algn="ctr"/>
            <a:r>
              <a:rPr lang="en-US" sz="2000" b="1" cap="none" spc="0" dirty="0" smtClean="0">
                <a:ln w="0">
                  <a:noFill/>
                </a:ln>
                <a:solidFill>
                  <a:schemeClr val="accent1"/>
                </a:solidFill>
              </a:rPr>
              <a:t>Deploy</a:t>
            </a:r>
            <a:endParaRPr lang="en-US" sz="2000" b="1" cap="none" spc="0" dirty="0">
              <a:ln w="0">
                <a:noFill/>
              </a:ln>
              <a:solidFill>
                <a:schemeClr val="accent1"/>
              </a:solidFill>
            </a:endParaRPr>
          </a:p>
        </p:txBody>
      </p:sp>
      <p:sp>
        <p:nvSpPr>
          <p:cNvPr id="125" name="TextBox 124"/>
          <p:cNvSpPr txBox="1"/>
          <p:nvPr/>
        </p:nvSpPr>
        <p:spPr>
          <a:xfrm>
            <a:off x="7669079" y="2781318"/>
            <a:ext cx="1272853" cy="307777"/>
          </a:xfrm>
          <a:prstGeom prst="rect">
            <a:avLst/>
          </a:prstGeom>
          <a:noFill/>
        </p:spPr>
        <p:txBody>
          <a:bodyPr wrap="square" rtlCol="0">
            <a:spAutoFit/>
          </a:bodyPr>
          <a:lstStyle/>
          <a:p>
            <a:pPr marL="0" algn="ctr" defTabSz="430213">
              <a:spcAft>
                <a:spcPts val="400"/>
              </a:spcAft>
              <a:buSzPct val="100000"/>
            </a:pPr>
            <a:r>
              <a:rPr lang="en-US" sz="1400" dirty="0" smtClean="0">
                <a:solidFill>
                  <a:schemeClr val="accent1"/>
                </a:solidFill>
                <a:latin typeface="HP Simplified" pitchFamily="34" charset="0"/>
                <a:cs typeface="HP Simplified" pitchFamily="34" charset="0"/>
              </a:rPr>
              <a:t>My Application</a:t>
            </a:r>
          </a:p>
        </p:txBody>
      </p:sp>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46592" y="3162332"/>
            <a:ext cx="1029787" cy="1029787"/>
          </a:xfrm>
          <a:prstGeom prst="rect">
            <a:avLst/>
          </a:prstGeom>
        </p:spPr>
      </p:pic>
      <p:sp>
        <p:nvSpPr>
          <p:cNvPr id="53" name="Rectangle 52"/>
          <p:cNvSpPr/>
          <p:nvPr/>
        </p:nvSpPr>
        <p:spPr>
          <a:xfrm rot="20694445">
            <a:off x="3295129" y="2044454"/>
            <a:ext cx="1904717" cy="1685767"/>
          </a:xfrm>
          <a:prstGeom prst="rect">
            <a:avLst/>
          </a:prstGeom>
          <a:noFill/>
        </p:spPr>
        <p:txBody>
          <a:bodyPr wrap="none" lIns="91440" tIns="45720" rIns="91440" bIns="45720">
            <a:prstTxWarp prst="textArchDown">
              <a:avLst>
                <a:gd name="adj" fmla="val 1350680"/>
              </a:avLst>
            </a:prstTxWarp>
            <a:spAutoFit/>
          </a:bodyPr>
          <a:lstStyle/>
          <a:p>
            <a:pPr algn="ctr"/>
            <a:r>
              <a:rPr lang="en-US" sz="1050" cap="none" spc="0" dirty="0" smtClean="0">
                <a:ln w="0">
                  <a:noFill/>
                </a:ln>
                <a:solidFill>
                  <a:schemeClr val="bg1"/>
                </a:solidFill>
              </a:rPr>
              <a:t>Code</a:t>
            </a:r>
            <a:endParaRPr lang="en-US" sz="1050" cap="none" spc="0" dirty="0">
              <a:ln w="0">
                <a:noFill/>
              </a:ln>
              <a:solidFill>
                <a:schemeClr val="bg1"/>
              </a:solidFill>
            </a:endParaRPr>
          </a:p>
        </p:txBody>
      </p:sp>
      <p:sp>
        <p:nvSpPr>
          <p:cNvPr id="54" name="Rectangle 53"/>
          <p:cNvSpPr/>
          <p:nvPr/>
        </p:nvSpPr>
        <p:spPr>
          <a:xfrm rot="3471025">
            <a:off x="3101803" y="2500893"/>
            <a:ext cx="1904717" cy="1685767"/>
          </a:xfrm>
          <a:prstGeom prst="rect">
            <a:avLst/>
          </a:prstGeom>
          <a:noFill/>
        </p:spPr>
        <p:txBody>
          <a:bodyPr wrap="none" lIns="91440" tIns="45720" rIns="91440" bIns="45720">
            <a:prstTxWarp prst="textArchUp">
              <a:avLst/>
            </a:prstTxWarp>
            <a:spAutoFit/>
          </a:bodyPr>
          <a:lstStyle/>
          <a:p>
            <a:pPr algn="ctr"/>
            <a:r>
              <a:rPr lang="en-US" sz="1050" cap="none" spc="0" dirty="0" smtClean="0">
                <a:ln w="0">
                  <a:noFill/>
                </a:ln>
                <a:solidFill>
                  <a:schemeClr val="bg1"/>
                </a:solidFill>
              </a:rPr>
              <a:t>Build</a:t>
            </a:r>
            <a:endParaRPr lang="en-US" sz="1050" cap="none" spc="0" dirty="0">
              <a:ln w="0">
                <a:noFill/>
              </a:ln>
              <a:solidFill>
                <a:schemeClr val="bg1"/>
              </a:solidFill>
            </a:endParaRPr>
          </a:p>
        </p:txBody>
      </p:sp>
      <p:sp>
        <p:nvSpPr>
          <p:cNvPr id="55" name="Rectangle 54"/>
          <p:cNvSpPr/>
          <p:nvPr/>
        </p:nvSpPr>
        <p:spPr>
          <a:xfrm rot="17585559">
            <a:off x="3725175" y="2445905"/>
            <a:ext cx="1904717" cy="1685767"/>
          </a:xfrm>
          <a:prstGeom prst="rect">
            <a:avLst/>
          </a:prstGeom>
          <a:noFill/>
        </p:spPr>
        <p:txBody>
          <a:bodyPr wrap="none" lIns="91440" tIns="45720" rIns="91440" bIns="45720">
            <a:prstTxWarp prst="textArchUp">
              <a:avLst/>
            </a:prstTxWarp>
            <a:spAutoFit/>
          </a:bodyPr>
          <a:lstStyle/>
          <a:p>
            <a:pPr algn="ctr"/>
            <a:r>
              <a:rPr lang="en-US" sz="1050" cap="none" spc="0" dirty="0" smtClean="0">
                <a:ln w="0">
                  <a:noFill/>
                </a:ln>
                <a:solidFill>
                  <a:schemeClr val="bg1"/>
                </a:solidFill>
              </a:rPr>
              <a:t>Test</a:t>
            </a:r>
            <a:endParaRPr lang="en-US" sz="1050" cap="none" spc="0" dirty="0">
              <a:ln w="0">
                <a:noFill/>
              </a:ln>
              <a:solidFill>
                <a:schemeClr val="bg1"/>
              </a:solidFill>
            </a:endParaRPr>
          </a:p>
        </p:txBody>
      </p:sp>
      <p:pic>
        <p:nvPicPr>
          <p:cNvPr id="42" name="Picture 41"/>
          <p:cNvPicPr>
            <a:picLocks noChangeAspect="1"/>
          </p:cNvPicPr>
          <p:nvPr/>
        </p:nvPicPr>
        <p:blipFill>
          <a:blip r:embed="rId12">
            <a:extLst>
              <a:ext uri="{BEBA8EAE-BF5A-486C-A8C5-ECC9F3942E4B}">
                <a14:imgProps xmlns:a14="http://schemas.microsoft.com/office/drawing/2010/main">
                  <a14:imgLayer r:embed="rId13">
                    <a14:imgEffect>
                      <a14:colorTemperature colorTemp="6703"/>
                    </a14:imgEffect>
                    <a14:imgEffect>
                      <a14:saturation sat="124000"/>
                    </a14:imgEffect>
                    <a14:imgEffect>
                      <a14:brightnessContrast bright="-8000"/>
                    </a14:imgEffect>
                  </a14:imgLayer>
                </a14:imgProps>
              </a:ext>
              <a:ext uri="{28A0092B-C50C-407E-A947-70E740481C1C}">
                <a14:useLocalDpi xmlns:a14="http://schemas.microsoft.com/office/drawing/2010/main" val="0"/>
              </a:ext>
            </a:extLst>
          </a:blip>
          <a:stretch>
            <a:fillRect/>
          </a:stretch>
        </p:blipFill>
        <p:spPr>
          <a:xfrm>
            <a:off x="245454" y="2347733"/>
            <a:ext cx="1555926" cy="1555926"/>
          </a:xfrm>
          <a:prstGeom prst="rect">
            <a:avLst/>
          </a:prstGeom>
        </p:spPr>
      </p:pic>
      <p:pic>
        <p:nvPicPr>
          <p:cNvPr id="44" name="Picture 43"/>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607456" y="2275216"/>
            <a:ext cx="1041031" cy="1041031"/>
          </a:xfrm>
          <a:prstGeom prst="rect">
            <a:avLst/>
          </a:prstGeom>
        </p:spPr>
      </p:pic>
      <p:pic>
        <p:nvPicPr>
          <p:cNvPr id="45" name="Picture 44"/>
          <p:cNvPicPr>
            <a:picLocks noChangeAspect="1"/>
          </p:cNvPicPr>
          <p:nvPr/>
        </p:nvPicPr>
        <p:blipFill>
          <a:blip r:embed="rId16">
            <a:extLst>
              <a:ext uri="{BEBA8EAE-BF5A-486C-A8C5-ECC9F3942E4B}">
                <a14:imgProps xmlns:a14="http://schemas.microsoft.com/office/drawing/2010/main">
                  <a14:imgLayer r:embed="rId17">
                    <a14:imgEffect>
                      <a14:brightnessContrast bright="-6000"/>
                    </a14:imgEffect>
                  </a14:imgLayer>
                </a14:imgProps>
              </a:ext>
              <a:ext uri="{28A0092B-C50C-407E-A947-70E740481C1C}">
                <a14:useLocalDpi xmlns:a14="http://schemas.microsoft.com/office/drawing/2010/main" val="0"/>
              </a:ext>
            </a:extLst>
          </a:blip>
          <a:stretch>
            <a:fillRect/>
          </a:stretch>
        </p:blipFill>
        <p:spPr>
          <a:xfrm>
            <a:off x="1418681" y="3162332"/>
            <a:ext cx="892726" cy="892726"/>
          </a:xfrm>
          <a:prstGeom prst="rect">
            <a:avLst/>
          </a:prstGeom>
        </p:spPr>
      </p:pic>
    </p:spTree>
    <p:extLst>
      <p:ext uri="{BB962C8B-B14F-4D97-AF65-F5344CB8AC3E}">
        <p14:creationId xmlns:p14="http://schemas.microsoft.com/office/powerpoint/2010/main" val="1053051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2188" y="323779"/>
            <a:ext cx="7765321" cy="994741"/>
          </a:xfrm>
        </p:spPr>
        <p:txBody>
          <a:bodyPr/>
          <a:lstStyle/>
          <a:p>
            <a:r>
              <a:rPr lang="en-US" dirty="0" smtClean="0"/>
              <a:t>The challenge</a:t>
            </a:r>
            <a:endParaRPr lang="en-US" dirty="0"/>
          </a:p>
        </p:txBody>
      </p:sp>
      <p:pic>
        <p:nvPicPr>
          <p:cNvPr id="2050" name="Picture 2" descr="https://encrypted-tbn2.gstatic.com/images?q=tbn:ANd9GcTDu32RHWa-oG6R6Rk3-PKRnSnT_cXZk6FXT7WSiOG-ZE3bCTyp-w96468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53907" y="1318520"/>
            <a:ext cx="335280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1.gstatic.com/images?q=tbn:ANd9GcRAMCWnV3iPxAWSX5WmPb7idCfHsey1jBNbzlksLKSpLud9JzfNPGa_cPr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188" y="2781299"/>
            <a:ext cx="2466975" cy="18478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neatorama.com/wp-content/uploads/2012/04/scrooge-500x281.jpg"/>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370838" y="1318520"/>
            <a:ext cx="4758648" cy="26743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36294" y="4138367"/>
            <a:ext cx="3378554" cy="369332"/>
          </a:xfrm>
          <a:prstGeom prst="rect">
            <a:avLst/>
          </a:prstGeom>
          <a:noFill/>
        </p:spPr>
        <p:txBody>
          <a:bodyPr wrap="none" rtlCol="0">
            <a:spAutoFit/>
          </a:bodyPr>
          <a:lstStyle/>
          <a:p>
            <a:r>
              <a:rPr lang="en-US" dirty="0" smtClean="0"/>
              <a:t>An embarrassment of riches…</a:t>
            </a:r>
            <a:endParaRPr lang="en-US" dirty="0"/>
          </a:p>
        </p:txBody>
      </p:sp>
    </p:spTree>
    <p:extLst>
      <p:ext uri="{BB962C8B-B14F-4D97-AF65-F5344CB8AC3E}">
        <p14:creationId xmlns:p14="http://schemas.microsoft.com/office/powerpoint/2010/main" val="203206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eats process for lunch</a:t>
            </a:r>
            <a:endParaRPr lang="en-US" dirty="0"/>
          </a:p>
        </p:txBody>
      </p:sp>
      <p:sp>
        <p:nvSpPr>
          <p:cNvPr id="5" name="Slide Number Placeholder 4"/>
          <p:cNvSpPr>
            <a:spLocks noGrp="1"/>
          </p:cNvSpPr>
          <p:nvPr>
            <p:ph type="sldNum" sz="quarter" idx="12"/>
          </p:nvPr>
        </p:nvSpPr>
        <p:spPr/>
        <p:txBody>
          <a:bodyPr/>
          <a:lstStyle/>
          <a:p>
            <a:fld id="{E5F6B471-5E51-4B4D-9109-B43A97FA8A92}" type="slidenum">
              <a:rPr lang="en-US" smtClean="0"/>
              <a:pPr/>
              <a:t>5</a:t>
            </a:fld>
            <a:endParaRPr lang="en-US"/>
          </a:p>
        </p:txBody>
      </p:sp>
    </p:spTree>
    <p:extLst>
      <p:ext uri="{BB962C8B-B14F-4D97-AF65-F5344CB8AC3E}">
        <p14:creationId xmlns:p14="http://schemas.microsoft.com/office/powerpoint/2010/main" val="2425796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057"/>
            <a:ext cx="8629650" cy="969771"/>
          </a:xfrm>
        </p:spPr>
        <p:txBody>
          <a:bodyPr/>
          <a:lstStyle/>
          <a:p>
            <a:r>
              <a:rPr lang="en-US" dirty="0" smtClean="0">
                <a:solidFill>
                  <a:schemeClr val="tx1"/>
                </a:solidFill>
              </a:rPr>
              <a:t>More “Adam/Jamie” and less “Sheldon”</a:t>
            </a:r>
            <a:endParaRPr lang="en-US"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91" y="920054"/>
            <a:ext cx="4670247" cy="26270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273" y="1030921"/>
            <a:ext cx="4099727" cy="4112579"/>
          </a:xfrm>
          <a:prstGeom prst="rect">
            <a:avLst/>
          </a:prstGeom>
        </p:spPr>
      </p:pic>
    </p:spTree>
    <p:extLst>
      <p:ext uri="{BB962C8B-B14F-4D97-AF65-F5344CB8AC3E}">
        <p14:creationId xmlns:p14="http://schemas.microsoft.com/office/powerpoint/2010/main" val="2988330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Dare to under resource</a:t>
            </a:r>
            <a:endParaRPr lang="en-US" sz="2800" dirty="0"/>
          </a:p>
        </p:txBody>
      </p:sp>
      <p:sp>
        <p:nvSpPr>
          <p:cNvPr id="5" name="Slide Number Placeholder 4"/>
          <p:cNvSpPr>
            <a:spLocks noGrp="1"/>
          </p:cNvSpPr>
          <p:nvPr>
            <p:ph type="sldNum" sz="quarter" idx="12"/>
          </p:nvPr>
        </p:nvSpPr>
        <p:spPr/>
        <p:txBody>
          <a:bodyPr/>
          <a:lstStyle/>
          <a:p>
            <a:fld id="{E5F6B471-5E51-4B4D-9109-B43A97FA8A92}" type="slidenum">
              <a:rPr lang="en-US" smtClean="0"/>
              <a:pPr/>
              <a:t>7</a:t>
            </a:fld>
            <a:endParaRPr lang="en-US"/>
          </a:p>
        </p:txBody>
      </p:sp>
    </p:spTree>
    <p:extLst>
      <p:ext uri="{BB962C8B-B14F-4D97-AF65-F5344CB8AC3E}">
        <p14:creationId xmlns:p14="http://schemas.microsoft.com/office/powerpoint/2010/main" val="2559484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_small_squaresF_mod3_blue_RGB_Callout_sample-01.png"/>
          <p:cNvPicPr>
            <a:picLocks noChangeAspect="1"/>
          </p:cNvPicPr>
          <p:nvPr/>
        </p:nvPicPr>
        <p:blipFill rotWithShape="1">
          <a:blip r:embed="rId3">
            <a:extLst>
              <a:ext uri="{28A0092B-C50C-407E-A947-70E740481C1C}">
                <a14:useLocalDpi xmlns:a14="http://schemas.microsoft.com/office/drawing/2010/main" val="0"/>
              </a:ext>
            </a:extLst>
          </a:blip>
          <a:srcRect b="8735"/>
          <a:stretch/>
        </p:blipFill>
        <p:spPr>
          <a:xfrm>
            <a:off x="320675" y="11721"/>
            <a:ext cx="8046184" cy="5140325"/>
          </a:xfrm>
          <a:prstGeom prst="rect">
            <a:avLst/>
          </a:prstGeom>
        </p:spPr>
      </p:pic>
      <p:sp>
        <p:nvSpPr>
          <p:cNvPr id="2" name="Title 1"/>
          <p:cNvSpPr>
            <a:spLocks noGrp="1"/>
          </p:cNvSpPr>
          <p:nvPr>
            <p:ph type="title"/>
          </p:nvPr>
        </p:nvSpPr>
        <p:spPr>
          <a:xfrm>
            <a:off x="723054" y="0"/>
            <a:ext cx="7765321" cy="994741"/>
          </a:xfrm>
        </p:spPr>
        <p:txBody>
          <a:bodyPr/>
          <a:lstStyle/>
          <a:p>
            <a:r>
              <a:rPr lang="en-US" dirty="0" smtClean="0"/>
              <a:t>Optimize for Similar </a:t>
            </a:r>
            <a:r>
              <a:rPr lang="en-US" dirty="0" err="1" smtClean="0"/>
              <a:t>Timezones</a:t>
            </a:r>
            <a:endParaRPr lang="en-US" dirty="0"/>
          </a:p>
        </p:txBody>
      </p:sp>
      <p:sp>
        <p:nvSpPr>
          <p:cNvPr id="4" name="5-Point Star 3"/>
          <p:cNvSpPr/>
          <p:nvPr/>
        </p:nvSpPr>
        <p:spPr>
          <a:xfrm>
            <a:off x="1678599" y="2581883"/>
            <a:ext cx="243840" cy="243840"/>
          </a:xfrm>
          <a:prstGeom prst="star5">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5" name="5-Point Star 4"/>
          <p:cNvSpPr/>
          <p:nvPr/>
        </p:nvSpPr>
        <p:spPr>
          <a:xfrm>
            <a:off x="2132657" y="2338043"/>
            <a:ext cx="243840" cy="243840"/>
          </a:xfrm>
          <a:prstGeom prst="star5">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5-Point Star 5"/>
          <p:cNvSpPr/>
          <p:nvPr/>
        </p:nvSpPr>
        <p:spPr>
          <a:xfrm>
            <a:off x="4221847" y="1839993"/>
            <a:ext cx="243840" cy="243840"/>
          </a:xfrm>
          <a:prstGeom prst="star5">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7720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4" y="237744"/>
            <a:ext cx="8694500" cy="684677"/>
          </a:xfrm>
        </p:spPr>
        <p:txBody>
          <a:bodyPr/>
          <a:lstStyle/>
          <a:p>
            <a:r>
              <a:rPr lang="en-US" dirty="0" smtClean="0"/>
              <a:t>No separate QA…or OPS team</a:t>
            </a:r>
            <a:endParaRPr lang="en-US" dirty="0"/>
          </a:p>
        </p:txBody>
      </p:sp>
      <p:sp>
        <p:nvSpPr>
          <p:cNvPr id="3" name="TextBox 2"/>
          <p:cNvSpPr txBox="1"/>
          <p:nvPr/>
        </p:nvSpPr>
        <p:spPr>
          <a:xfrm>
            <a:off x="901700" y="1422400"/>
            <a:ext cx="7429500" cy="338554"/>
          </a:xfrm>
          <a:prstGeom prst="rect">
            <a:avLst/>
          </a:prstGeom>
          <a:noFill/>
        </p:spPr>
        <p:txBody>
          <a:bodyPr wrap="square" rtlCol="0">
            <a:spAutoFit/>
          </a:bodyPr>
          <a:lstStyle/>
          <a:p>
            <a:pPr marL="0" defTabSz="430213">
              <a:spcAft>
                <a:spcPts val="400"/>
              </a:spcAft>
              <a:buSzPct val="100000"/>
            </a:pPr>
            <a:endParaRPr lang="en-US" sz="1600" dirty="0" smtClean="0">
              <a:solidFill>
                <a:srgbClr val="000000"/>
              </a:solidFill>
              <a:latin typeface="HP Simplified" pitchFamily="34" charset="0"/>
              <a:cs typeface="HP Simplified" pitchFamily="34" charset="0"/>
            </a:endParaRPr>
          </a:p>
        </p:txBody>
      </p:sp>
      <p:pic>
        <p:nvPicPr>
          <p:cNvPr id="1026" name="Picture 2" descr="http://agileshrugged.com/blog/wp-content/uploads/2013/09/zero_defects_traditio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807" y="863132"/>
            <a:ext cx="6613360" cy="4280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9234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6880&quot;&gt;&lt;object type=&quot;3&quot; unique_id=&quot;16881&quot;&gt;&lt;property id=&quot;20148&quot; value=&quot;5&quot;/&gt;&lt;property id=&quot;20300&quot; value=&quot;Slide 1 - &amp;quot;Cloud Developer Kit&amp;quot;&quot;/&gt;&lt;property id=&quot;20307&quot; value=&quot;553&quot;/&gt;&lt;/object&gt;&lt;object type=&quot;3&quot; unique_id=&quot;16899&quot;&gt;&lt;property id=&quot;20148&quot; value=&quot;5&quot;/&gt;&lt;property id=&quot;20300&quot; value=&quot;Slide 11 - &amp;quot;CDK Mock Up &amp;quot;&quot;/&gt;&lt;property id=&quot;20307&quot; value=&quot;754&quot;/&gt;&lt;/object&gt;&lt;object type=&quot;3&quot; unique_id=&quot;16904&quot;&gt;&lt;property id=&quot;20148&quot; value=&quot;5&quot;/&gt;&lt;property id=&quot;20300&quot; value=&quot;Slide 10 - &amp;quot;Cloud Developer Kit&amp;quot;&quot;/&gt;&lt;property id=&quot;20307&quot; value=&quot;739&quot;/&gt;&lt;/object&gt;&lt;object type=&quot;3&quot; unique_id=&quot;17263&quot;&gt;&lt;property id=&quot;20148&quot; value=&quot;5&quot;/&gt;&lt;property id=&quot;20300&quot; value=&quot;Slide 12&quot;/&gt;&lt;property id=&quot;20307&quot; value=&quot;769&quot;/&gt;&lt;/object&gt;&lt;object type=&quot;3&quot; unique_id=&quot;17264&quot;&gt;&lt;property id=&quot;20148&quot; value=&quot;5&quot;/&gt;&lt;property id=&quot;20300&quot; value=&quot;Slide 13&quot;/&gt;&lt;property id=&quot;20307&quot; value=&quot;770&quot;/&gt;&lt;/object&gt;&lt;object type=&quot;3&quot; unique_id=&quot;17265&quot;&gt;&lt;property id=&quot;20148&quot; value=&quot;5&quot;/&gt;&lt;property id=&quot;20300&quot; value=&quot;Slide 14&quot;/&gt;&lt;property id=&quot;20307&quot; value=&quot;771&quot;/&gt;&lt;/object&gt;&lt;object type=&quot;3&quot; unique_id=&quot;17266&quot;&gt;&lt;property id=&quot;20148&quot; value=&quot;5&quot;/&gt;&lt;property id=&quot;20300&quot; value=&quot;Slide 15&quot;/&gt;&lt;property id=&quot;20307&quot; value=&quot;772&quot;/&gt;&lt;/object&gt;&lt;object type=&quot;3&quot; unique_id=&quot;17267&quot;&gt;&lt;property id=&quot;20148&quot; value=&quot;5&quot;/&gt;&lt;property id=&quot;20300&quot; value=&quot;Slide 16&quot;/&gt;&lt;property id=&quot;20307&quot; value=&quot;773&quot;/&gt;&lt;/object&gt;&lt;object type=&quot;3&quot; unique_id=&quot;17269&quot;&gt;&lt;property id=&quot;20148&quot; value=&quot;5&quot;/&gt;&lt;property id=&quot;20300&quot; value=&quot;Slide 2 - &amp;quot; &amp;quot;&quot;/&gt;&lt;property id=&quot;20307&quot; value=&quot;790&quot;/&gt;&lt;/object&gt;&lt;object type=&quot;3&quot; unique_id=&quot;17270&quot;&gt;&lt;property id=&quot;20148&quot; value=&quot;5&quot;/&gt;&lt;property id=&quot;20300&quot; value=&quot;Slide 3 - &amp;quot;CDK Flow&amp;quot;&quot;/&gt;&lt;property id=&quot;20307&quot; value=&quot;776&quot;/&gt;&lt;/object&gt;&lt;object type=&quot;3&quot; unique_id=&quot;17271&quot;&gt;&lt;property id=&quot;20148&quot; value=&quot;5&quot;/&gt;&lt;property id=&quot;20300&quot; value=&quot;Slide 5 - &amp;quot;BluePrint OpenSource Model&amp;quot;&quot;/&gt;&lt;property id=&quot;20307&quot; value=&quot;793&quot;/&gt;&lt;/object&gt;&lt;object type=&quot;3&quot; unique_id=&quot;17272&quot;&gt;&lt;property id=&quot;20148&quot; value=&quot;5&quot;/&gt;&lt;property id=&quot;20300&quot; value=&quot;Slide 6 - &amp;quot;Architecture&amp;quot;&quot;/&gt;&lt;property id=&quot;20307&quot; value=&quot;792&quot;/&gt;&lt;/object&gt;&lt;object type=&quot;3&quot; unique_id=&quot;17273&quot;&gt;&lt;property id=&quot;20148&quot; value=&quot;5&quot;/&gt;&lt;property id=&quot;20300&quot; value=&quot;Slide 7 - &amp;quot;CDK Roadmap&amp;quot;&quot;/&gt;&lt;property id=&quot;20307&quot; value=&quot;786&quot;/&gt;&lt;/object&gt;&lt;object type=&quot;3&quot; unique_id=&quot;17274&quot;&gt;&lt;property id=&quot;20148&quot; value=&quot;5&quot;/&gt;&lt;property id=&quot;20300&quot; value=&quot;Slide 8 - &amp;quot;CDK Roadmap&amp;quot;&quot;/&gt;&lt;property id=&quot;20307&quot; value=&quot;788&quot;/&gt;&lt;/object&gt;&lt;object type=&quot;3&quot; unique_id=&quot;17275&quot;&gt;&lt;property id=&quot;20148&quot; value=&quot;5&quot;/&gt;&lt;property id=&quot;20300&quot; value=&quot;Slide 9 - &amp;quot;Backup &amp;quot;&quot;/&gt;&lt;property id=&quot;20307&quot; value=&quot;791&quot;/&gt;&lt;/object&gt;&lt;object type=&quot;3&quot; unique_id=&quot;17279&quot;&gt;&lt;property id=&quot;20148&quot; value=&quot;5&quot;/&gt;&lt;property id=&quot;20300&quot; value=&quot;Slide 4 - &amp;quot;OpenStack Developer Kit&amp;quot;&quot;/&gt;&lt;property id=&quot;20307&quot; value=&quot;794&quot;/&gt;&lt;/object&gt;&lt;/object&gt;&lt;object type=&quot;8&quot; unique_id=&quot;16940&quo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ppt/theme/theme2.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Archive xmlns="9109505e-1e25-48bc-8c59-fe5826798973">false</Archiv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65019A04069644B5BFC783CADE6A9E" ma:contentTypeVersion="3" ma:contentTypeDescription="Create a new document." ma:contentTypeScope="" ma:versionID="0facf990ecda7bb3f1b319adbdfc693c">
  <xsd:schema xmlns:xsd="http://www.w3.org/2001/XMLSchema" xmlns:p="http://schemas.microsoft.com/office/2006/metadata/properties" xmlns:ns2="9109505e-1e25-48bc-8c59-fe5826798973" targetNamespace="http://schemas.microsoft.com/office/2006/metadata/properties" ma:root="true" ma:fieldsID="bc20d2ef13fb54c75765771ae785b491" ns2:_="">
    <xsd:import namespace="9109505e-1e25-48bc-8c59-fe5826798973"/>
    <xsd:element name="properties">
      <xsd:complexType>
        <xsd:sequence>
          <xsd:element name="documentManagement">
            <xsd:complexType>
              <xsd:all>
                <xsd:element ref="ns2:Archive" minOccurs="0"/>
              </xsd:all>
            </xsd:complexType>
          </xsd:element>
        </xsd:sequence>
      </xsd:complexType>
    </xsd:element>
  </xsd:schema>
  <xsd:schema xmlns:xsd="http://www.w3.org/2001/XMLSchema" xmlns:dms="http://schemas.microsoft.com/office/2006/documentManagement/types" targetNamespace="9109505e-1e25-48bc-8c59-fe5826798973" elementFormDefault="qualified">
    <xsd:import namespace="http://schemas.microsoft.com/office/2006/documentManagement/types"/>
    <xsd:element name="Archive" ma:index="8" nillable="true" ma:displayName="Archive" ma:default="0" ma:internalName="Archiv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2632C5E-63D5-467B-880C-5BC96D9304DD}">
  <ds:schemaRefs>
    <ds:schemaRef ds:uri="http://schemas.microsoft.com/sharepoint/v3/contenttype/forms"/>
  </ds:schemaRefs>
</ds:datastoreItem>
</file>

<file path=customXml/itemProps2.xml><?xml version="1.0" encoding="utf-8"?>
<ds:datastoreItem xmlns:ds="http://schemas.openxmlformats.org/officeDocument/2006/customXml" ds:itemID="{28066935-C246-49B4-A428-1B8656677B90}">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9109505e-1e25-48bc-8c59-fe5826798973"/>
    <ds:schemaRef ds:uri="http://www.w3.org/XML/1998/namespace"/>
    <ds:schemaRef ds:uri="http://purl.org/dc/dcmitype/"/>
  </ds:schemaRefs>
</ds:datastoreItem>
</file>

<file path=customXml/itemProps3.xml><?xml version="1.0" encoding="utf-8"?>
<ds:datastoreItem xmlns:ds="http://schemas.openxmlformats.org/officeDocument/2006/customXml" ds:itemID="{3E922829-A0A4-481C-A4F8-92587F9474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09505e-1e25-48bc-8c59-fe582679897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TC104033921[[fn=Damask]]</Template>
  <TotalTime>117526</TotalTime>
  <Words>1165</Words>
  <Application>Microsoft Office PowerPoint</Application>
  <PresentationFormat>On-screen Show (16:9)</PresentationFormat>
  <Paragraphs>134</Paragraphs>
  <Slides>20</Slides>
  <Notes>12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Damask</vt:lpstr>
      <vt:lpstr>Boostrapping Devops in the large Enterprise</vt:lpstr>
      <vt:lpstr>Our product and our problem</vt:lpstr>
      <vt:lpstr>Forj: ready made CI/CD pipelines by HP Helion</vt:lpstr>
      <vt:lpstr>The challenge</vt:lpstr>
      <vt:lpstr>Culture eats process for lunch</vt:lpstr>
      <vt:lpstr>More “Adam/Jamie” and less “Sheldon”</vt:lpstr>
      <vt:lpstr>Dare to under resource</vt:lpstr>
      <vt:lpstr>Optimize for Similar Timezones</vt:lpstr>
      <vt:lpstr>No separate QA…or OPS team</vt:lpstr>
      <vt:lpstr>Don’t make the *-ilities someone else’s problem</vt:lpstr>
      <vt:lpstr>PowerPoint Presentation</vt:lpstr>
      <vt:lpstr>Make all work visible</vt:lpstr>
      <vt:lpstr>PowerPoint Presentation</vt:lpstr>
      <vt:lpstr>Working code über alles</vt:lpstr>
      <vt:lpstr>PowerPoint Presentation</vt:lpstr>
      <vt:lpstr>Architect for experimentation first, performance and scalability second</vt:lpstr>
      <vt:lpstr>PowerPoint Presentation</vt:lpstr>
      <vt:lpstr>Sometimes you need to lead with culture and values to make the biggest impact </vt:lpstr>
      <vt:lpstr>Thank you</vt:lpstr>
      <vt:lpstr>Please Help me with designing “devops training”</vt:lpstr>
    </vt:vector>
  </TitlesOfParts>
  <Company>HP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&lt;Program Name&gt; (Description)  Technology Transfer Review  Update</dc:title>
  <dc:creator>k4ekuhn@yahoo.com</dc:creator>
  <cp:lastModifiedBy>Rental</cp:lastModifiedBy>
  <cp:revision>3845</cp:revision>
  <cp:lastPrinted>2014-09-22T19:11:12Z</cp:lastPrinted>
  <dcterms:created xsi:type="dcterms:W3CDTF">2013-01-25T23:19:52Z</dcterms:created>
  <dcterms:modified xsi:type="dcterms:W3CDTF">2014-10-23T23:14:26Z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0x0101003165019A04069644B5BFC783CADE6A9E</vt:lpwstr>
  </property>
</Properties>
</file>