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68" autoAdjust="0"/>
  </p:normalViewPr>
  <p:slideViewPr>
    <p:cSldViewPr>
      <p:cViewPr>
        <p:scale>
          <a:sx n="100" d="100"/>
          <a:sy n="100" d="100"/>
        </p:scale>
        <p:origin x="-1948" y="-988"/>
      </p:cViewPr>
      <p:guideLst>
        <p:guide orient="horz" pos="410"/>
        <p:guide orient="horz" pos="483"/>
        <p:guide pos="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D67C-904B-4C2D-ABC3-B95FE2CC3CA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B6FA-5430-4406-B10E-062F21AB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2800" dirty="0" smtClean="0"/>
              <a:t>Traditional Waterfall Method</a:t>
            </a:r>
          </a:p>
          <a:p>
            <a:pPr lvl="2" fontAlgn="base"/>
            <a:r>
              <a:rPr lang="en-US" dirty="0" smtClean="0"/>
              <a:t>Inadequate; Constant Change; Dissatisfied Clients</a:t>
            </a:r>
          </a:p>
          <a:p>
            <a:pPr lvl="2" fontAlgn="base"/>
            <a:r>
              <a:rPr lang="en-US" dirty="0" smtClean="0"/>
              <a:t>Staff burnout; Long hours; Heroes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8B6FA-5430-4406-B10E-062F21ABB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31958"/>
            <a:ext cx="6400800" cy="68279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rgbClr val="0038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1" y="1905146"/>
            <a:ext cx="4525819" cy="69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529185" y="4645620"/>
            <a:ext cx="1459390" cy="42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1885" y="3992735"/>
            <a:ext cx="6100795" cy="384572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744FD27-A919-44A7-BD13-EEA707C94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1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766715"/>
            <a:ext cx="4264025" cy="23141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6715"/>
            <a:ext cx="4038600" cy="231414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0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8"/>
            <a:ext cx="8458200" cy="3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458200" cy="397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6426" y="4818710"/>
            <a:ext cx="1190554" cy="3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282D2A-F152-4FF5-AD10-A76341D96D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75" y="4892483"/>
            <a:ext cx="1066800" cy="16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14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8" r:id="rId6"/>
    <p:sldLayoutId id="214748365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000" b="1" kern="1200" dirty="0">
          <a:solidFill>
            <a:srgbClr val="00389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375"/>
        </a:spcBef>
        <a:buClr>
          <a:schemeClr val="tx2"/>
        </a:buClr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8700" indent="-228600" algn="l" defTabSz="914400" rtl="0" eaLnBrk="1" latinLnBrk="0" hangingPunct="1"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28600" algn="l" defTabSz="914400" rtl="0" eaLnBrk="1" latinLnBrk="0" hangingPunct="1"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0200" indent="-228600" algn="l" defTabSz="914400" rtl="0" eaLnBrk="1" latinLnBrk="0" hangingPunct="1">
        <a:spcBef>
          <a:spcPts val="375"/>
        </a:spcBef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6284" y="2840585"/>
            <a:ext cx="7028115" cy="682792"/>
          </a:xfrm>
        </p:spPr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Enterprise Summit 2014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885" y="3992735"/>
            <a:ext cx="6945705" cy="384572"/>
          </a:xfrm>
        </p:spPr>
        <p:txBody>
          <a:bodyPr/>
          <a:lstStyle/>
          <a:p>
            <a:r>
              <a:rPr lang="en-US" dirty="0" smtClean="0"/>
              <a:t>Kelly Grogan</a:t>
            </a:r>
            <a:br>
              <a:rPr lang="en-US" dirty="0" smtClean="0"/>
            </a:br>
            <a:r>
              <a:rPr lang="en-US" sz="2000" dirty="0" smtClean="0"/>
              <a:t>IT Director, Americas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Federal Operations, Technology Region, Infrastructure Shared Services and IT Mobilizations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0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Jacobs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Headquartered in Pasadena, California</a:t>
            </a:r>
          </a:p>
          <a:p>
            <a:pPr fontAlgn="base"/>
            <a:r>
              <a:rPr lang="en-US" dirty="0" smtClean="0"/>
              <a:t>Professional Services Company</a:t>
            </a:r>
            <a:endParaRPr lang="en-US" dirty="0"/>
          </a:p>
          <a:p>
            <a:pPr lvl="1" fontAlgn="base"/>
            <a:r>
              <a:rPr lang="en-US" dirty="0" smtClean="0"/>
              <a:t>Scientific and </a:t>
            </a:r>
            <a:r>
              <a:rPr lang="en-US" dirty="0"/>
              <a:t>specialty </a:t>
            </a:r>
            <a:r>
              <a:rPr lang="en-US" dirty="0" smtClean="0"/>
              <a:t>consulting</a:t>
            </a:r>
          </a:p>
          <a:p>
            <a:pPr lvl="1" fontAlgn="base"/>
            <a:r>
              <a:rPr lang="en-US" dirty="0" smtClean="0"/>
              <a:t>All </a:t>
            </a:r>
            <a:r>
              <a:rPr lang="en-US" dirty="0"/>
              <a:t>aspects of engineering, architecture, construction, program &amp; construction management, and operations &amp; maintenance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Industrial</a:t>
            </a:r>
            <a:r>
              <a:rPr lang="en-US" dirty="0"/>
              <a:t>, commercial and government </a:t>
            </a:r>
            <a:r>
              <a:rPr lang="en-US" dirty="0" smtClean="0"/>
              <a:t>clients</a:t>
            </a:r>
          </a:p>
          <a:p>
            <a:pPr lvl="1" fontAlgn="base"/>
            <a:r>
              <a:rPr lang="en-US" dirty="0" smtClean="0"/>
              <a:t>Oil &amp; Gas, Petrochemical, Aerospace &amp; Defense, Mining &amp; Minerals, Automotive and Industrial, Infrastructure</a:t>
            </a:r>
          </a:p>
          <a:p>
            <a:pPr lvl="1" fontAlgn="base"/>
            <a:r>
              <a:rPr lang="en-US" dirty="0" smtClean="0"/>
              <a:t>Relationship based</a:t>
            </a:r>
          </a:p>
          <a:p>
            <a:pPr fontAlgn="base"/>
            <a:r>
              <a:rPr lang="en-US" dirty="0" smtClean="0"/>
              <a:t>70,000+ employees</a:t>
            </a:r>
            <a:endParaRPr lang="en-US" dirty="0"/>
          </a:p>
          <a:p>
            <a:pPr fontAlgn="base"/>
            <a:r>
              <a:rPr lang="en-US" dirty="0" smtClean="0"/>
              <a:t>250+ offices in 28 countries</a:t>
            </a:r>
          </a:p>
          <a:p>
            <a:pPr lvl="1" fontAlgn="base"/>
            <a:r>
              <a:rPr lang="en-US" dirty="0" smtClean="0"/>
              <a:t>North </a:t>
            </a:r>
            <a:r>
              <a:rPr lang="en-US" dirty="0"/>
              <a:t>America, South America, Europe, the Middle East, India, Australia, Africa, and </a:t>
            </a:r>
            <a:r>
              <a:rPr lang="en-US" dirty="0" smtClean="0"/>
              <a:t>Asia </a:t>
            </a:r>
          </a:p>
          <a:p>
            <a:pPr fontAlgn="base"/>
            <a:r>
              <a:rPr lang="en-US" dirty="0" smtClean="0"/>
              <a:t>2013 </a:t>
            </a:r>
            <a:r>
              <a:rPr lang="en-US" dirty="0"/>
              <a:t>revenues of $11.8 </a:t>
            </a:r>
            <a:r>
              <a:rPr lang="en-US" dirty="0" smtClean="0"/>
              <a:t>billion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3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focus on Aerospace and Defense specific management system implementation</a:t>
            </a:r>
          </a:p>
          <a:p>
            <a:r>
              <a:rPr lang="en-US" dirty="0" smtClean="0"/>
              <a:t>23 Business Segments, 12K users</a:t>
            </a:r>
          </a:p>
          <a:p>
            <a:r>
              <a:rPr lang="en-US" dirty="0" smtClean="0"/>
              <a:t>Initiative Staff – Local and Remote</a:t>
            </a:r>
          </a:p>
          <a:p>
            <a:pPr lvl="1"/>
            <a:r>
              <a:rPr lang="en-US" sz="2400" dirty="0" smtClean="0"/>
              <a:t>9 Developers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Business Analysts</a:t>
            </a:r>
          </a:p>
          <a:p>
            <a:pPr lvl="1"/>
            <a:r>
              <a:rPr lang="en-US" sz="2400" dirty="0" smtClean="0"/>
              <a:t>2 </a:t>
            </a:r>
            <a:r>
              <a:rPr lang="en-US" sz="2400" dirty="0" err="1" smtClean="0"/>
              <a:t>Deployers</a:t>
            </a:r>
            <a:endParaRPr lang="en-US" sz="2400" dirty="0" smtClean="0"/>
          </a:p>
          <a:p>
            <a:pPr lvl="1"/>
            <a:r>
              <a:rPr lang="en-US" sz="2400" dirty="0" smtClean="0"/>
              <a:t>1 Tester</a:t>
            </a:r>
          </a:p>
          <a:p>
            <a:pPr lvl="1"/>
            <a:r>
              <a:rPr lang="en-US" sz="2400" dirty="0" smtClean="0"/>
              <a:t>3 Service Desk</a:t>
            </a:r>
          </a:p>
          <a:p>
            <a:pPr lvl="1"/>
            <a:r>
              <a:rPr lang="en-US" sz="2400" dirty="0" smtClean="0"/>
              <a:t>Operations personnel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Before/After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3000" dirty="0" smtClean="0"/>
              <a:t>Traditional Waterfall Method</a:t>
            </a:r>
          </a:p>
          <a:p>
            <a:pPr lvl="1" fontAlgn="base"/>
            <a:r>
              <a:rPr lang="en-US" dirty="0" smtClean="0"/>
              <a:t>Sub-optimal solution</a:t>
            </a:r>
          </a:p>
          <a:p>
            <a:pPr lvl="1" fontAlgn="base"/>
            <a:r>
              <a:rPr lang="en-US" dirty="0" smtClean="0"/>
              <a:t>Inferior communication</a:t>
            </a:r>
          </a:p>
          <a:p>
            <a:pPr lvl="1" fontAlgn="base"/>
            <a:r>
              <a:rPr lang="en-US" dirty="0" smtClean="0"/>
              <a:t>Negative perceptions</a:t>
            </a:r>
          </a:p>
          <a:p>
            <a:pPr lvl="1" fontAlgn="base"/>
            <a:r>
              <a:rPr lang="en-US" dirty="0" smtClean="0"/>
              <a:t>Heroes</a:t>
            </a:r>
          </a:p>
          <a:p>
            <a:pPr fontAlgn="base"/>
            <a:r>
              <a:rPr lang="en-US" dirty="0" smtClean="0"/>
              <a:t>Agile Scrum</a:t>
            </a:r>
          </a:p>
          <a:p>
            <a:pPr lvl="1" fontAlgn="base"/>
            <a:r>
              <a:rPr lang="en-US" dirty="0" smtClean="0"/>
              <a:t>A journey – Took multiple projects to refine new skills</a:t>
            </a:r>
          </a:p>
          <a:p>
            <a:pPr lvl="1" fontAlgn="base"/>
            <a:r>
              <a:rPr lang="en-US" dirty="0" smtClean="0"/>
              <a:t>Agile Transformations training</a:t>
            </a:r>
          </a:p>
          <a:p>
            <a:pPr lvl="1" fontAlgn="base"/>
            <a:r>
              <a:rPr lang="en-US" dirty="0" smtClean="0"/>
              <a:t>Customer involvement high</a:t>
            </a:r>
          </a:p>
          <a:p>
            <a:pPr lvl="1" fontAlgn="base"/>
            <a:r>
              <a:rPr lang="en-US" dirty="0" smtClean="0"/>
              <a:t>Business using Scrum terminology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6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Deployment </a:t>
            </a:r>
            <a:r>
              <a:rPr lang="en-US" dirty="0"/>
              <a:t>lead time </a:t>
            </a:r>
            <a:r>
              <a:rPr lang="en-US" dirty="0" smtClean="0"/>
              <a:t>(Time from </a:t>
            </a:r>
            <a:r>
              <a:rPr lang="en-US" dirty="0"/>
              <a:t>“code committed” to “successfully running in production”)</a:t>
            </a:r>
          </a:p>
          <a:p>
            <a:pPr lvl="1" fontAlgn="base"/>
            <a:r>
              <a:rPr lang="en-US" dirty="0" smtClean="0"/>
              <a:t>Before</a:t>
            </a:r>
            <a:r>
              <a:rPr lang="en-US" dirty="0"/>
              <a:t>: 120 days</a:t>
            </a:r>
          </a:p>
          <a:p>
            <a:pPr lvl="1" fontAlgn="base"/>
            <a:r>
              <a:rPr lang="en-US" dirty="0" smtClean="0"/>
              <a:t>After</a:t>
            </a:r>
            <a:r>
              <a:rPr lang="en-US" dirty="0"/>
              <a:t>: 21 </a:t>
            </a:r>
            <a:r>
              <a:rPr lang="en-US" dirty="0" smtClean="0"/>
              <a:t>days (3 week sprints)</a:t>
            </a:r>
            <a:endParaRPr lang="en-US" dirty="0"/>
          </a:p>
          <a:p>
            <a:pPr fontAlgn="base"/>
            <a:r>
              <a:rPr lang="en-US" dirty="0" smtClean="0"/>
              <a:t>Release Deployment </a:t>
            </a:r>
            <a:r>
              <a:rPr lang="en-US" dirty="0"/>
              <a:t>frequency </a:t>
            </a:r>
            <a:endParaRPr lang="en-US" dirty="0" smtClean="0"/>
          </a:p>
          <a:p>
            <a:pPr lvl="1" fontAlgn="base"/>
            <a:r>
              <a:rPr lang="en-US" dirty="0" smtClean="0"/>
              <a:t>Before</a:t>
            </a:r>
            <a:r>
              <a:rPr lang="en-US" dirty="0"/>
              <a:t>: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 smtClean="0"/>
              <a:t>2 per project</a:t>
            </a:r>
            <a:endParaRPr lang="en-US" dirty="0"/>
          </a:p>
          <a:p>
            <a:pPr lvl="1" fontAlgn="base"/>
            <a:r>
              <a:rPr lang="en-US" dirty="0" smtClean="0"/>
              <a:t>After</a:t>
            </a:r>
            <a:r>
              <a:rPr lang="en-US" dirty="0"/>
              <a:t>:  2 </a:t>
            </a:r>
            <a:r>
              <a:rPr lang="en-US" dirty="0" smtClean="0"/>
              <a:t>– 5 per project</a:t>
            </a:r>
            <a:endParaRPr lang="en-US" dirty="0"/>
          </a:p>
          <a:p>
            <a:pPr fontAlgn="base"/>
            <a:r>
              <a:rPr lang="en-US" dirty="0" smtClean="0"/>
              <a:t>Average </a:t>
            </a:r>
            <a:r>
              <a:rPr lang="en-US" dirty="0"/>
              <a:t>Mean Time To Restore Service</a:t>
            </a:r>
          </a:p>
          <a:p>
            <a:pPr lvl="1" fontAlgn="base"/>
            <a:r>
              <a:rPr lang="en-US" dirty="0" smtClean="0"/>
              <a:t>Before</a:t>
            </a:r>
            <a:r>
              <a:rPr lang="en-US" dirty="0"/>
              <a:t>: 4 – 24 hours</a:t>
            </a:r>
          </a:p>
          <a:p>
            <a:pPr lvl="1" fontAlgn="base"/>
            <a:r>
              <a:rPr lang="en-US" dirty="0" smtClean="0"/>
              <a:t>After</a:t>
            </a:r>
            <a:r>
              <a:rPr lang="en-US" dirty="0"/>
              <a:t>: Minutes (</a:t>
            </a:r>
            <a:r>
              <a:rPr lang="en-US" dirty="0" smtClean="0"/>
              <a:t>thanks to CM </a:t>
            </a:r>
            <a:r>
              <a:rPr lang="en-US" dirty="0"/>
              <a:t>and DR)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Cultural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dirty="0" smtClean="0"/>
              <a:t>During initial adoption</a:t>
            </a:r>
            <a:endParaRPr lang="en-US" sz="2800" dirty="0" smtClean="0"/>
          </a:p>
          <a:p>
            <a:pPr lvl="1" fontAlgn="base"/>
            <a:r>
              <a:rPr lang="en-US" dirty="0" smtClean="0"/>
              <a:t>Non-traditional methods = complete retraining</a:t>
            </a:r>
          </a:p>
          <a:p>
            <a:pPr lvl="1" fontAlgn="base"/>
            <a:r>
              <a:rPr lang="en-US" dirty="0" smtClean="0"/>
              <a:t>Often wanted to fall back into old habits</a:t>
            </a:r>
          </a:p>
          <a:p>
            <a:pPr lvl="1" fontAlgn="base"/>
            <a:r>
              <a:rPr lang="en-US" dirty="0" smtClean="0"/>
              <a:t>“Blame Game”</a:t>
            </a:r>
          </a:p>
          <a:p>
            <a:pPr lvl="1" fontAlgn="base"/>
            <a:r>
              <a:rPr lang="en-US" dirty="0" smtClean="0"/>
              <a:t>Some did not embrace the new processes</a:t>
            </a:r>
            <a:endParaRPr lang="en-US" dirty="0"/>
          </a:p>
          <a:p>
            <a:pPr fontAlgn="base"/>
            <a:r>
              <a:rPr lang="en-US" sz="3000" dirty="0" smtClean="0"/>
              <a:t>Press forward</a:t>
            </a:r>
          </a:p>
          <a:p>
            <a:pPr lvl="1" fontAlgn="base"/>
            <a:r>
              <a:rPr lang="en-US" dirty="0" smtClean="0"/>
              <a:t>Staff shared in responsibilities; reduced silos</a:t>
            </a:r>
          </a:p>
          <a:p>
            <a:pPr lvl="1" fontAlgn="base"/>
            <a:r>
              <a:rPr lang="en-US" dirty="0" smtClean="0"/>
              <a:t>Better teamwork</a:t>
            </a:r>
          </a:p>
          <a:p>
            <a:pPr lvl="1" fontAlgn="base"/>
            <a:r>
              <a:rPr lang="en-US" dirty="0" smtClean="0"/>
              <a:t>Breadcrumbs to the business; now talk ‘our’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1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Surprises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teamwork and skill growth</a:t>
            </a:r>
          </a:p>
          <a:p>
            <a:r>
              <a:rPr lang="en-US" dirty="0" smtClean="0"/>
              <a:t>Improved communications</a:t>
            </a:r>
          </a:p>
          <a:p>
            <a:r>
              <a:rPr lang="en-US" dirty="0"/>
              <a:t>Quick business </a:t>
            </a:r>
            <a:r>
              <a:rPr lang="en-US" dirty="0" smtClean="0"/>
              <a:t>adoption</a:t>
            </a:r>
          </a:p>
          <a:p>
            <a:r>
              <a:rPr lang="en-US" dirty="0" smtClean="0"/>
              <a:t>Restored work/life 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8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Churn of projects reduced</a:t>
            </a:r>
          </a:p>
          <a:p>
            <a:pPr lvl="1"/>
            <a:r>
              <a:rPr lang="en-US" dirty="0" smtClean="0"/>
              <a:t>Saves money</a:t>
            </a:r>
          </a:p>
          <a:p>
            <a:pPr lvl="1"/>
            <a:r>
              <a:rPr lang="en-US" dirty="0" smtClean="0"/>
              <a:t>Less time = more projects</a:t>
            </a:r>
          </a:p>
          <a:p>
            <a:r>
              <a:rPr lang="en-US" dirty="0" smtClean="0"/>
              <a:t>Repaired credibility </a:t>
            </a:r>
            <a:r>
              <a:rPr lang="en-US" dirty="0" smtClean="0"/>
              <a:t>of IT to the Business</a:t>
            </a:r>
          </a:p>
          <a:p>
            <a:r>
              <a:rPr lang="en-US" dirty="0" smtClean="0"/>
              <a:t>Increased communications inherent to the Scrum Model</a:t>
            </a:r>
          </a:p>
          <a:p>
            <a:r>
              <a:rPr lang="en-US" dirty="0" smtClean="0"/>
              <a:t>Business </a:t>
            </a:r>
            <a:r>
              <a:rPr lang="en-US" dirty="0"/>
              <a:t>p</a:t>
            </a:r>
            <a:r>
              <a:rPr lang="en-US" dirty="0" smtClean="0"/>
              <a:t>artners</a:t>
            </a:r>
            <a:endParaRPr lang="en-US" dirty="0"/>
          </a:p>
          <a:p>
            <a:r>
              <a:rPr lang="en-US" dirty="0" smtClean="0"/>
              <a:t>Improved culture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what I would like help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further propagate Agile Scrum into all aspects of IT (outside of development projects)</a:t>
            </a:r>
          </a:p>
          <a:p>
            <a:r>
              <a:rPr lang="en-US" dirty="0" smtClean="0"/>
              <a:t>How to further propagate Agile Scrum into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FD27-A919-44A7-BD13-EEA707C942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5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371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Kelly Grogan IT Director, Americas Federal Operations, Technology Region, Infrastructure Shared Services and IT Mobilizations</vt:lpstr>
      <vt:lpstr>Jacobs</vt:lpstr>
      <vt:lpstr>DevOps Initiative</vt:lpstr>
      <vt:lpstr>Before/After</vt:lpstr>
      <vt:lpstr>Metrics</vt:lpstr>
      <vt:lpstr>Cultural Journey</vt:lpstr>
      <vt:lpstr>Surprises Along the Way</vt:lpstr>
      <vt:lpstr>Business Value</vt:lpstr>
      <vt:lpstr>Here’s what I would like help on</vt:lpstr>
    </vt:vector>
  </TitlesOfParts>
  <Company>Jacobs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Alfoldy, Stephanie</dc:creator>
  <cp:lastModifiedBy>Grogan, Kelly</cp:lastModifiedBy>
  <cp:revision>32</cp:revision>
  <dcterms:created xsi:type="dcterms:W3CDTF">2013-10-19T17:37:41Z</dcterms:created>
  <dcterms:modified xsi:type="dcterms:W3CDTF">2014-10-17T20:03:41Z</dcterms:modified>
</cp:coreProperties>
</file>