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2" r:id="rId2"/>
    <p:sldId id="263" r:id="rId3"/>
    <p:sldId id="264" r:id="rId4"/>
    <p:sldId id="265" r:id="rId5"/>
    <p:sldId id="285" r:id="rId6"/>
    <p:sldId id="268" r:id="rId7"/>
    <p:sldId id="269" r:id="rId8"/>
    <p:sldId id="270" r:id="rId9"/>
    <p:sldId id="271" r:id="rId10"/>
    <p:sldId id="272" r:id="rId11"/>
    <p:sldId id="273" r:id="rId12"/>
    <p:sldId id="274" r:id="rId13"/>
    <p:sldId id="286" r:id="rId14"/>
    <p:sldId id="28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autoAdjust="0"/>
    <p:restoredTop sz="63766" autoAdjust="0"/>
  </p:normalViewPr>
  <p:slideViewPr>
    <p:cSldViewPr snapToGrid="0" showGuides="1">
      <p:cViewPr varScale="1">
        <p:scale>
          <a:sx n="73" d="100"/>
          <a:sy n="73" d="100"/>
        </p:scale>
        <p:origin x="-2724" y="-90"/>
      </p:cViewPr>
      <p:guideLst>
        <p:guide orient="horz"/>
        <p:guide/>
      </p:guideLst>
    </p:cSldViewPr>
  </p:slideViewPr>
  <p:notesTextViewPr>
    <p:cViewPr>
      <p:scale>
        <a:sx n="125" d="100"/>
        <a:sy n="125" d="100"/>
      </p:scale>
      <p:origin x="0" y="0"/>
    </p:cViewPr>
  </p:notesTextViewPr>
  <p:notesViewPr>
    <p:cSldViewPr snapToGrid="0" showGuides="1">
      <p:cViewPr varScale="1">
        <p:scale>
          <a:sx n="80" d="100"/>
          <a:sy n="80" d="100"/>
        </p:scale>
        <p:origin x="-322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Arial" pitchFamily="34" charset="0"/>
              </a:rPr>
              <a:t>Raytheon</a:t>
            </a: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E104DB-5A84-4417-9505-9949D8449EC3}" type="datetimeFigureOut">
              <a:rPr lang="en-US" smtClean="0">
                <a:latin typeface="Arial" pitchFamily="34" charset="0"/>
              </a:rPr>
              <a:pPr/>
              <a:t>10/16/2014</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2DAC55-62D0-4EAE-A230-0CCA3BD4BC39}"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xmlns="" val="2565333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r>
              <a:rPr lang="en-US" dirty="0" smtClean="0"/>
              <a:t>Raytheon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FC1312E8-DAE4-4DB4-9959-6EFE043C5908}" type="datetimeFigureOut">
              <a:rPr lang="en-US" smtClean="0"/>
              <a:pPr/>
              <a:t>10/16/2014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B0D02AC4-1C81-4AB4-8D73-92191CCF549E}" type="slidenum">
              <a:rPr lang="en-US" smtClean="0"/>
              <a:pPr/>
              <a:t>‹#›</a:t>
            </a:fld>
            <a:endParaRPr lang="en-US" dirty="0"/>
          </a:p>
        </p:txBody>
      </p:sp>
    </p:spTree>
    <p:extLst>
      <p:ext uri="{BB962C8B-B14F-4D97-AF65-F5344CB8AC3E}">
        <p14:creationId xmlns:p14="http://schemas.microsoft.com/office/powerpoint/2010/main" xmlns="" val="7354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commons.wikimedia.org/wiki/User:Randy43" TargetMode="External"/><Relationship Id="rId3" Type="http://schemas.openxmlformats.org/officeDocument/2006/relationships/hyperlink" Target="http://commons.wikimedia.org/wiki/User:Tomomarusan" TargetMode="External"/><Relationship Id="rId7" Type="http://schemas.openxmlformats.org/officeDocument/2006/relationships/hyperlink" Target="http://www.geograph.org.uk/profile/4319"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commons.wikimedia.org/w/index.php?title=User:Franco_Ardizzoni&amp;action=edit&amp;redlink=1" TargetMode="External"/><Relationship Id="rId5" Type="http://schemas.openxmlformats.org/officeDocument/2006/relationships/hyperlink" Target="http://commons.wikimedia.org/wiki/User:Malost" TargetMode="External"/><Relationship Id="rId4" Type="http://schemas.openxmlformats.org/officeDocument/2006/relationships/hyperlink" Target="http://commons.wikimedia.org/w/index.php?title=User:Zeus1234&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Additional examples:</a:t>
            </a:r>
          </a:p>
          <a:p>
            <a:endParaRPr lang="en-US" dirty="0" smtClean="0"/>
          </a:p>
          <a:p>
            <a:pPr marL="228600" indent="-228600">
              <a:buAutoNum type="arabicPeriod"/>
            </a:pPr>
            <a:r>
              <a:rPr lang="en-US" dirty="0" smtClean="0"/>
              <a:t>SLAMRAAM – Message Handler – adding messages late in cycle, automated</a:t>
            </a:r>
            <a:r>
              <a:rPr lang="en-US" baseline="0" dirty="0" smtClean="0"/>
              <a:t> testing.</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a large satellite</a:t>
            </a:r>
            <a:r>
              <a:rPr lang="en-US" baseline="0" dirty="0" smtClean="0"/>
              <a:t> ground station program, we had to take the walls down one at a time.  The software team started by automating the builds and handing them to the Configuration Management team.  As the CM team saw the value, they were able to set up a shared Jenkins server to continuously build the software.  Then they added the automated segment integration test to Jenkins.  When the CM team saw that they could trust the builds because the test passed, they were able to automate the deployment of the build to the segment integration team.  </a:t>
            </a:r>
          </a:p>
          <a:p>
            <a:endParaRPr lang="en-US" baseline="0" dirty="0" smtClean="0"/>
          </a:p>
          <a:p>
            <a:r>
              <a:rPr lang="en-US" baseline="0" dirty="0" smtClean="0"/>
              <a:t>In the same way we’ve started scrum teams with just software developers, but one at a time, brought in the system engineers, infrastructure engineers, integrators, customers and end users.  Yes, it would be great to convert the organization over night, but that’s really hard to do.</a:t>
            </a:r>
          </a:p>
          <a:p>
            <a:endParaRPr lang="en-US" baseline="0" dirty="0" smtClean="0"/>
          </a:p>
          <a:p>
            <a:r>
              <a:rPr lang="en-US" dirty="0" smtClean="0"/>
              <a:t>So lets say there is a bug in software what happens?</a:t>
            </a:r>
          </a:p>
          <a:p>
            <a:pPr lvl="1"/>
            <a:r>
              <a:rPr lang="en-US" dirty="0" smtClean="0"/>
              <a:t>Systems:  Software injected a bug</a:t>
            </a:r>
          </a:p>
          <a:p>
            <a:pPr lvl="1"/>
            <a:r>
              <a:rPr lang="en-US" dirty="0" smtClean="0"/>
              <a:t>Software: Systems missed an important requirement</a:t>
            </a:r>
          </a:p>
          <a:p>
            <a:pPr lvl="1"/>
            <a:r>
              <a:rPr lang="en-US" dirty="0" smtClean="0"/>
              <a:t>Systems:  That should have been a derived requirement</a:t>
            </a:r>
          </a:p>
          <a:p>
            <a:pPr lvl="1"/>
            <a:r>
              <a:rPr lang="en-US" dirty="0" smtClean="0"/>
              <a:t>Software:  We have to fix all of the problems</a:t>
            </a:r>
          </a:p>
          <a:p>
            <a:r>
              <a:rPr lang="en-US" dirty="0" smtClean="0"/>
              <a:t>It is a very us vs. them mentality.  Blame focused rather than team focused.</a:t>
            </a:r>
          </a:p>
          <a:p>
            <a:r>
              <a:rPr lang="en-US" dirty="0" smtClean="0"/>
              <a:t>Again with cross functional teams we saw shifts in team dynamics.  When systems &amp; software are sitting right next to each other people start to better understand the other side’s perspective </a:t>
            </a:r>
          </a:p>
          <a:p>
            <a:pPr lvl="1"/>
            <a:r>
              <a:rPr lang="en-US" dirty="0" smtClean="0"/>
              <a:t>Software better understands challenge of defining ALL requirements</a:t>
            </a:r>
          </a:p>
          <a:p>
            <a:pPr lvl="1"/>
            <a:r>
              <a:rPr lang="en-US" dirty="0" smtClean="0"/>
              <a:t>Systems less likely to blame</a:t>
            </a:r>
          </a:p>
          <a:p>
            <a:pPr lvl="1"/>
            <a:r>
              <a:rPr lang="en-US" dirty="0" smtClean="0"/>
              <a:t>Start seeing both groups working together, creates better requirements early</a:t>
            </a:r>
          </a:p>
          <a:p>
            <a:pPr lvl="1"/>
            <a:r>
              <a:rPr lang="en-US" dirty="0" smtClean="0"/>
              <a:t>Focus has changed from avoiding blame to working as a team to find opportunities for improvement</a:t>
            </a:r>
          </a:p>
          <a:p>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Feed and care for people in your organization</a:t>
            </a:r>
            <a:r>
              <a:rPr lang="en-US" baseline="0" dirty="0" smtClean="0"/>
              <a:t> that are passionate about </a:t>
            </a:r>
            <a:r>
              <a:rPr lang="en-US" baseline="0" dirty="0" err="1" smtClean="0"/>
              <a:t>DevOps</a:t>
            </a:r>
            <a:r>
              <a:rPr lang="en-US" baseline="0" dirty="0" smtClean="0"/>
              <a:t>.  Fred was able to go back to his organization and make significant changes because his boss supported him, encouraged him, and communicated that to the organization.  Fred works on organization-wide efforts, he educates programs about the techniques and methods, and he does work on programs to get them started in the right direction.  </a:t>
            </a:r>
          </a:p>
          <a:p>
            <a:endParaRPr lang="en-US" baseline="0" dirty="0" smtClean="0"/>
          </a:p>
          <a:p>
            <a:pPr>
              <a:buFont typeface="Arial" pitchFamily="34" charset="0"/>
              <a:buChar char="•"/>
            </a:pPr>
            <a:r>
              <a:rPr lang="en-US" baseline="0" dirty="0" smtClean="0"/>
              <a:t>Beware of letting him be consumed by any one program.  </a:t>
            </a:r>
          </a:p>
          <a:p>
            <a:pPr>
              <a:buFont typeface="Arial" pitchFamily="34" charset="0"/>
              <a:buChar char="•"/>
            </a:pPr>
            <a:r>
              <a:rPr lang="en-US" baseline="0" dirty="0" smtClean="0"/>
              <a:t>He’s more valuable as a resource to the whole organization than he is to any one program.  </a:t>
            </a:r>
          </a:p>
          <a:p>
            <a:pPr>
              <a:buFont typeface="Arial" pitchFamily="34" charset="0"/>
              <a:buChar char="•"/>
            </a:pPr>
            <a:r>
              <a:rPr lang="en-US" baseline="0" dirty="0" smtClean="0"/>
              <a:t>This is a leadership issue.  Keep the leaders informed of your Change Agents’ value by reporting on the results they’re creating on individual programs.  </a:t>
            </a:r>
          </a:p>
          <a:p>
            <a:pPr>
              <a:buFont typeface="Arial" pitchFamily="34" charset="0"/>
              <a:buChar char="•"/>
            </a:pPr>
            <a:r>
              <a:rPr lang="en-US" baseline="0" dirty="0" smtClean="0"/>
              <a:t>When you see the value, ensure you have enough Fred’s</a:t>
            </a:r>
          </a:p>
          <a:p>
            <a:endParaRPr lang="en-US" baseline="0" dirty="0" smtClean="0"/>
          </a:p>
        </p:txBody>
      </p:sp>
      <p:sp>
        <p:nvSpPr>
          <p:cNvPr id="4" name="Slide Number Placeholder 3"/>
          <p:cNvSpPr>
            <a:spLocks noGrp="1"/>
          </p:cNvSpPr>
          <p:nvPr>
            <p:ph type="sldNum" sz="quarter" idx="10"/>
          </p:nvPr>
        </p:nvSpPr>
        <p:spPr/>
        <p:txBody>
          <a:bodyPr/>
          <a:lstStyle/>
          <a:p>
            <a:fld id="{B0D02AC4-1C81-4AB4-8D73-92191CCF549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Don’t be put off because managers or customers won’t make big changes based on your enthusiasm alone.  </a:t>
            </a:r>
          </a:p>
          <a:p>
            <a:pPr lvl="1">
              <a:buFont typeface="Arial" pitchFamily="34" charset="0"/>
              <a:buChar char="•"/>
            </a:pPr>
            <a:r>
              <a:rPr lang="en-US" dirty="0" smtClean="0"/>
              <a:t>Start</a:t>
            </a:r>
            <a:r>
              <a:rPr lang="en-US" baseline="0" dirty="0" smtClean="0"/>
              <a:t> by piloting your ideas on a small team.  </a:t>
            </a:r>
          </a:p>
          <a:p>
            <a:pPr lvl="1">
              <a:buFont typeface="Arial" pitchFamily="34" charset="0"/>
              <a:buChar char="•"/>
            </a:pPr>
            <a:r>
              <a:rPr lang="en-US" baseline="0" dirty="0" smtClean="0"/>
              <a:t>Show the Return on Investment or the savings from changing process/methods/techniques.  </a:t>
            </a:r>
          </a:p>
          <a:p>
            <a:pPr lvl="1">
              <a:buFont typeface="Arial" pitchFamily="34" charset="0"/>
              <a:buChar char="•"/>
            </a:pPr>
            <a:r>
              <a:rPr lang="en-US" baseline="0" dirty="0" smtClean="0"/>
              <a:t>Pitch it to program managers as an opportunity</a:t>
            </a:r>
          </a:p>
          <a:p>
            <a:pPr lvl="1">
              <a:buFont typeface="Arial" pitchFamily="34" charset="0"/>
              <a:buChar char="•"/>
            </a:pPr>
            <a:r>
              <a:rPr lang="en-US" baseline="0" dirty="0" smtClean="0"/>
              <a:t>When others see your success, they’ll want to get a piece of it.  Managers will be happy with the results, and will encourage more adoption.</a:t>
            </a:r>
          </a:p>
          <a:p>
            <a:endParaRPr lang="en-US" baseline="0" dirty="0" smtClean="0"/>
          </a:p>
          <a:p>
            <a:r>
              <a:rPr lang="en-US" baseline="0" dirty="0" smtClean="0"/>
              <a:t>This picture was created by an FBI employee and therefore is in the Public Domain.</a:t>
            </a:r>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recap things that are working at Raytheon:</a:t>
            </a:r>
          </a:p>
          <a:p>
            <a:pPr marL="228600" indent="-228600">
              <a:buAutoNum type="arabicPeriod"/>
            </a:pPr>
            <a:r>
              <a:rPr lang="en-US" dirty="0" smtClean="0"/>
              <a:t>Train a group of Sub</a:t>
            </a:r>
            <a:r>
              <a:rPr lang="en-US" baseline="0" dirty="0" smtClean="0"/>
              <a:t>ject Matter Experts</a:t>
            </a:r>
          </a:p>
          <a:p>
            <a:pPr marL="228600" indent="-228600">
              <a:buAutoNum type="arabicPeriod"/>
            </a:pPr>
            <a:r>
              <a:rPr lang="en-US" baseline="0" dirty="0" smtClean="0"/>
              <a:t>Spread the expertise around</a:t>
            </a:r>
          </a:p>
          <a:p>
            <a:pPr marL="228600" indent="-228600">
              <a:buAutoNum type="arabicPeriod"/>
            </a:pPr>
            <a:r>
              <a:rPr lang="en-US" baseline="0" dirty="0" smtClean="0"/>
              <a:t>When a team doesn’t feel they have time to learn new techniques, bring a SME to the team</a:t>
            </a:r>
          </a:p>
          <a:p>
            <a:pPr marL="228600" indent="-228600">
              <a:buAutoNum type="arabicPeriod"/>
            </a:pPr>
            <a:r>
              <a:rPr lang="en-US" baseline="0" dirty="0" smtClean="0"/>
              <a:t>Gain trust – work closely with your customer, and have your SMEs work closely with the programs</a:t>
            </a:r>
          </a:p>
          <a:p>
            <a:pPr marL="228600" indent="-228600">
              <a:buAutoNum type="arabicPeriod"/>
            </a:pPr>
            <a:r>
              <a:rPr lang="en-US" baseline="0" dirty="0" smtClean="0"/>
              <a:t>Break down walls one at a time</a:t>
            </a:r>
          </a:p>
          <a:p>
            <a:pPr marL="228600" indent="-228600">
              <a:buAutoNum type="arabicPeriod"/>
            </a:pPr>
            <a:r>
              <a:rPr lang="en-US" baseline="0" dirty="0" smtClean="0"/>
              <a:t>Find and grow change agents</a:t>
            </a:r>
          </a:p>
          <a:p>
            <a:pPr marL="228600" indent="-228600">
              <a:buAutoNum type="arabicPeriod"/>
            </a:pPr>
            <a:r>
              <a:rPr lang="en-US" baseline="0" dirty="0" smtClean="0"/>
              <a:t>Show results to get more adoption</a:t>
            </a:r>
            <a:endParaRPr lang="en-US" dirty="0" smtClean="0"/>
          </a:p>
          <a:p>
            <a:endParaRPr lang="en-US" dirty="0" smtClean="0"/>
          </a:p>
          <a:p>
            <a:endParaRPr lang="en-US" dirty="0" smtClean="0"/>
          </a:p>
          <a:p>
            <a:endParaRPr lang="en-US" dirty="0" smtClean="0"/>
          </a:p>
          <a:p>
            <a:r>
              <a:rPr lang="en-US" dirty="0" smtClean="0"/>
              <a:t>http://commons.wikimedia.org/wiki/File:Wild_pony_or_assateague_pony_equus_caballus.jpg</a:t>
            </a:r>
          </a:p>
          <a:p>
            <a:endParaRPr lang="en-US" dirty="0" smtClean="0"/>
          </a:p>
          <a:p>
            <a:r>
              <a:rPr lang="en-US" dirty="0" smtClean="0"/>
              <a:t>This work has been released into the </a:t>
            </a:r>
            <a:r>
              <a:rPr lang="en-US" b="1" dirty="0" smtClean="0">
                <a:hlinkClick r:id="rId3" tooltip="w:en:public domain"/>
              </a:rPr>
              <a:t>public domain</a:t>
            </a:r>
            <a:r>
              <a:rPr lang="en-US" dirty="0" smtClean="0"/>
              <a:t> by its author, </a:t>
            </a:r>
            <a:r>
              <a:rPr lang="en-US" b="1" dirty="0" err="1" smtClean="0"/>
              <a:t>Hillebrand</a:t>
            </a:r>
            <a:r>
              <a:rPr lang="en-US" b="1" dirty="0" smtClean="0"/>
              <a:t> Steve, U.S. Fish and Wildlife Service</a:t>
            </a:r>
            <a:r>
              <a:rPr lang="en-US" dirty="0" smtClean="0"/>
              <a:t>. This applies worldwide.</a:t>
            </a:r>
            <a:br>
              <a:rPr lang="en-US" dirty="0" smtClean="0"/>
            </a:br>
            <a:r>
              <a:rPr lang="en-US" dirty="0" smtClean="0"/>
              <a:t>In some countries this may not be legally possible; if so:</a:t>
            </a:r>
            <a:br>
              <a:rPr lang="en-US" dirty="0" smtClean="0"/>
            </a:br>
            <a:r>
              <a:rPr lang="en-US" i="1" dirty="0" err="1" smtClean="0"/>
              <a:t>Hillebrand</a:t>
            </a:r>
            <a:r>
              <a:rPr lang="en-US" i="1" dirty="0" smtClean="0"/>
              <a:t> Steve, U.S. Fish and Wildlife Service grants anyone the right to use this work </a:t>
            </a:r>
            <a:r>
              <a:rPr lang="en-US" b="1" i="1" dirty="0" smtClean="0"/>
              <a:t>for any purpose</a:t>
            </a:r>
            <a:r>
              <a:rPr lang="en-US" i="1" dirty="0" smtClean="0"/>
              <a:t>, without any conditions, unless such conditions are required by law.</a:t>
            </a:r>
            <a:r>
              <a:rPr lang="en-US" dirty="0" smtClean="0"/>
              <a:t> </a:t>
            </a:r>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13</a:t>
            </a:fld>
            <a:endParaRPr lang="en-US" dirty="0"/>
          </a:p>
        </p:txBody>
      </p:sp>
    </p:spTree>
    <p:extLst>
      <p:ext uri="{BB962C8B-B14F-4D97-AF65-F5344CB8AC3E}">
        <p14:creationId xmlns="" xmlns:p14="http://schemas.microsoft.com/office/powerpoint/2010/main" val="37234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DevOps</a:t>
            </a:r>
            <a:r>
              <a:rPr lang="en-US" baseline="0" dirty="0" smtClean="0"/>
              <a:t> promises to bring relief to schedule and cost pressures, but people and organizations are creatures of habit.  They’ll keep following the same path for decades unless something happens to change their course.  Have you ever felt that the journey to </a:t>
            </a:r>
            <a:r>
              <a:rPr lang="en-US" baseline="0" dirty="0" err="1" smtClean="0"/>
              <a:t>DevOps</a:t>
            </a:r>
            <a:r>
              <a:rPr lang="en-US" baseline="0" dirty="0" smtClean="0"/>
              <a:t> feels like changing the course of the Colorado River?  I’d like to share some of my experiences on our </a:t>
            </a:r>
            <a:r>
              <a:rPr lang="en-US" baseline="0" dirty="0" err="1" smtClean="0"/>
              <a:t>DevOps</a:t>
            </a:r>
            <a:r>
              <a:rPr lang="en-US" baseline="0" dirty="0" smtClean="0"/>
              <a:t> transformation journey.</a:t>
            </a:r>
          </a:p>
          <a:p>
            <a:endParaRPr lang="en-US" baseline="0" dirty="0" smtClean="0"/>
          </a:p>
          <a:p>
            <a:r>
              <a:rPr lang="en-US" dirty="0" smtClean="0"/>
              <a:t>Horseshoe bend picture from </a:t>
            </a:r>
            <a:r>
              <a:rPr lang="en-US" dirty="0" err="1" smtClean="0"/>
              <a:t>Pixabay</a:t>
            </a:r>
            <a:r>
              <a:rPr lang="en-US" dirty="0" smtClean="0"/>
              <a:t>.</a:t>
            </a:r>
          </a:p>
          <a:p>
            <a:endParaRPr lang="en-US" dirty="0" smtClean="0"/>
          </a:p>
          <a:p>
            <a:r>
              <a:rPr lang="en-US" dirty="0" smtClean="0"/>
              <a:t>License:  CC0 Public Domain</a:t>
            </a:r>
          </a:p>
          <a:p>
            <a:r>
              <a:rPr lang="en-US" dirty="0" smtClean="0"/>
              <a:t>Free for commercial use / No attribution required</a:t>
            </a:r>
          </a:p>
          <a:p>
            <a:endParaRPr lang="en-US" dirty="0" smtClean="0"/>
          </a:p>
          <a:p>
            <a:r>
              <a:rPr lang="en-US" dirty="0" smtClean="0"/>
              <a:t>http://pixabay.com/en/horseshoe-bend-page-arizona-4041/</a:t>
            </a:r>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IIS is one of four Raytheon businesses.  We have roughly 100 government customer</a:t>
            </a:r>
            <a:r>
              <a:rPr lang="en-US" baseline="0" dirty="0" smtClean="0"/>
              <a:t> systems that we’re developing or maintaining.  Some very large Satellite Ground System programs with software teams of over 100 people and development and “operations” teams of over 300 people.  Among other things, ground station operators must regularly plan and send commands to the satellite to make small adjustments to keep it in the appropriate orbit.  Or give it commands when it’s orbit has decayed so it reenters the atmosphere over the ocean rather than over your house! </a:t>
            </a:r>
          </a:p>
          <a:p>
            <a:endParaRPr lang="en-US" baseline="0" dirty="0" smtClean="0"/>
          </a:p>
          <a:p>
            <a:r>
              <a:rPr lang="en-US" baseline="0" dirty="0" smtClean="0"/>
              <a:t>We also have small programs such as situational awareness Google-glass-like devices for Army troops and pilots.  A small device fitted to their helmet flips down over their left eye and earphones in their helmet combine to show them where their squad mates are (blue force tracking).  </a:t>
            </a:r>
          </a:p>
          <a:p>
            <a:endParaRPr lang="en-US" baseline="0" dirty="0" smtClean="0"/>
          </a:p>
          <a:p>
            <a:r>
              <a:rPr lang="en-US" baseline="0" dirty="0" smtClean="0"/>
              <a:t>We have a total of 1400 Software Developers and over 3000 engineers of all disciplines</a:t>
            </a:r>
          </a:p>
          <a:p>
            <a:endParaRPr lang="en-US" baseline="0" dirty="0" smtClean="0"/>
          </a:p>
          <a:p>
            <a:r>
              <a:rPr lang="en-US" baseline="0" dirty="0" smtClean="0"/>
              <a:t>Customer is process focused.  Usually we define our processes, but customer almost always has approval authority over our processes – can refuse to allow the use of Agile, automated test, etc.</a:t>
            </a:r>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Before I joined</a:t>
            </a:r>
            <a:r>
              <a:rPr lang="en-US" baseline="0" dirty="0" smtClean="0"/>
              <a:t> Raytheon, I was in the Air Force for 11 years working all phases of system acquisition (software development, program office, operational test and evaluation).  When I joined Raytheon six</a:t>
            </a:r>
            <a:r>
              <a:rPr lang="en-US" dirty="0" smtClean="0"/>
              <a:t>teen</a:t>
            </a:r>
            <a:r>
              <a:rPr lang="en-US" baseline="0" dirty="0" smtClean="0"/>
              <a:t> years ago, I was young, optimistic and passionate about saving the customer money and delivering a high quality product, unlike those other aerospace &amp; defense contractors I had worked with when I was active duty.  ;-)   In 2000, I ran across a tool and process for generating high quality source code from UML models.  We had fantastic results – double the standard productivity with half the defects.  Wow!  I thought I’d discovered gold and there would be a rush for the whole organization to do the same thing.  Guess what…no rush.  In fact, no interest and even skepticism.  </a:t>
            </a:r>
          </a:p>
          <a:p>
            <a:endParaRPr lang="en-US" baseline="0" dirty="0" smtClean="0"/>
          </a:p>
          <a:p>
            <a:r>
              <a:rPr lang="en-US" baseline="0" dirty="0" smtClean="0"/>
              <a:t>I ran into major resistance:</a:t>
            </a:r>
          </a:p>
          <a:p>
            <a:pPr>
              <a:buFont typeface="Arial" pitchFamily="34" charset="0"/>
              <a:buChar char="•"/>
            </a:pPr>
            <a:r>
              <a:rPr lang="en-US" baseline="0" dirty="0" smtClean="0"/>
              <a:t> Managers only saw the risk of changing our process</a:t>
            </a:r>
          </a:p>
          <a:p>
            <a:pPr>
              <a:buFont typeface="Arial" pitchFamily="34" charset="0"/>
              <a:buChar char="•"/>
            </a:pPr>
            <a:r>
              <a:rPr lang="en-US" baseline="0" dirty="0" smtClean="0"/>
              <a:t> People said I lied about the metrics!</a:t>
            </a:r>
          </a:p>
          <a:p>
            <a:pPr>
              <a:buFont typeface="Arial" pitchFamily="34" charset="0"/>
              <a:buChar char="•"/>
            </a:pPr>
            <a:r>
              <a:rPr lang="en-US" baseline="0" dirty="0" smtClean="0"/>
              <a:t> Others said I must own stock in the tool company</a:t>
            </a:r>
          </a:p>
          <a:p>
            <a:pPr>
              <a:buFont typeface="Arial" pitchFamily="34" charset="0"/>
              <a:buChar char="•"/>
            </a:pPr>
            <a:r>
              <a:rPr lang="en-US" baseline="0" dirty="0" smtClean="0"/>
              <a:t> Some people told me that if we adopted this, they, as software developers wouldn’t be needed anymore, so they weren’t interested</a:t>
            </a:r>
          </a:p>
          <a:p>
            <a:pPr>
              <a:buFont typeface="Arial" pitchFamily="34" charset="0"/>
              <a:buChar char="•"/>
            </a:pPr>
            <a:endParaRPr lang="en-US" baseline="0" dirty="0" smtClean="0"/>
          </a:p>
          <a:p>
            <a:pPr>
              <a:buFont typeface="Arial" pitchFamily="34" charset="0"/>
              <a:buNone/>
            </a:pPr>
            <a:r>
              <a:rPr lang="en-US" baseline="0" dirty="0" smtClean="0"/>
              <a:t>Being very stubborn and convinced this was the right thing to do, I kept fighting for adoption.  Friends started calling me Dona Quixote!</a:t>
            </a:r>
          </a:p>
          <a:p>
            <a:pPr>
              <a:buFont typeface="Arial" pitchFamily="34" charset="0"/>
              <a:buNone/>
            </a:pPr>
            <a:endParaRPr lang="en-US" baseline="0" dirty="0" smtClean="0"/>
          </a:p>
          <a:p>
            <a:pPr>
              <a:buFont typeface="Arial" pitchFamily="34" charset="0"/>
              <a:buNone/>
            </a:pPr>
            <a:r>
              <a:rPr lang="en-US" baseline="0" dirty="0" smtClean="0"/>
              <a:t>It took me 12 years to give up trying to make whole sale change in the organization by ‘selling’ the technology.</a:t>
            </a:r>
          </a:p>
          <a:p>
            <a:pPr>
              <a:buFont typeface="Arial" pitchFamily="34" charset="0"/>
              <a:buNone/>
            </a:pPr>
            <a:endParaRPr lang="en-US" baseline="0" dirty="0" smtClean="0"/>
          </a:p>
          <a:p>
            <a:pPr>
              <a:buFont typeface="Arial" pitchFamily="34" charset="0"/>
              <a:buNone/>
            </a:pPr>
            <a:r>
              <a:rPr lang="en-US" dirty="0" smtClean="0"/>
              <a:t>Don Quixote</a:t>
            </a:r>
            <a:r>
              <a:rPr lang="en-US" i="1" dirty="0" smtClean="0"/>
              <a:t> illustration from the 18th-century artist </a:t>
            </a:r>
            <a:r>
              <a:rPr lang="en-US" i="1" dirty="0" err="1" smtClean="0"/>
              <a:t>Honoré</a:t>
            </a:r>
            <a:r>
              <a:rPr lang="en-US" i="1" dirty="0" smtClean="0"/>
              <a:t> Daumier</a:t>
            </a:r>
            <a:r>
              <a:rPr lang="en-US" dirty="0" smtClean="0"/>
              <a:t> </a:t>
            </a:r>
          </a:p>
          <a:p>
            <a:pPr>
              <a:buFont typeface="Arial" pitchFamily="34" charset="0"/>
              <a:buNone/>
            </a:pPr>
            <a:r>
              <a:rPr lang="en-US" dirty="0" smtClean="0"/>
              <a:t>http://</a:t>
            </a:r>
            <a:r>
              <a:rPr lang="en-US" dirty="0" smtClean="0">
                <a:solidFill>
                  <a:srgbClr val="FF0000"/>
                </a:solidFill>
              </a:rPr>
              <a:t>www.vanderbilt.edu/rpw_center/newsletter/2012-spring/ls12d.php</a:t>
            </a:r>
          </a:p>
          <a:p>
            <a:pPr>
              <a:buFont typeface="Arial" pitchFamily="34" charset="0"/>
              <a:buNone/>
            </a:pPr>
            <a:endParaRPr lang="en-US" dirty="0">
              <a:solidFill>
                <a:srgbClr val="FF0000"/>
              </a:solidFill>
            </a:endParaRPr>
          </a:p>
        </p:txBody>
      </p:sp>
      <p:sp>
        <p:nvSpPr>
          <p:cNvPr id="4" name="Slide Number Placeholder 3"/>
          <p:cNvSpPr>
            <a:spLocks noGrp="1"/>
          </p:cNvSpPr>
          <p:nvPr>
            <p:ph type="sldNum" sz="quarter" idx="10"/>
          </p:nvPr>
        </p:nvSpPr>
        <p:spPr/>
        <p:txBody>
          <a:bodyPr/>
          <a:lstStyle/>
          <a:p>
            <a:fld id="{B0D02AC4-1C81-4AB4-8D73-92191CCF549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Simplified</a:t>
            </a:r>
            <a:r>
              <a:rPr lang="en-US" baseline="0" dirty="0" smtClean="0"/>
              <a:t>  view of a program:</a:t>
            </a:r>
          </a:p>
          <a:p>
            <a:endParaRPr lang="en-US" baseline="0" dirty="0" smtClean="0"/>
          </a:p>
          <a:p>
            <a:r>
              <a:rPr lang="en-US" dirty="0" smtClean="0"/>
              <a:t>A typical program in Aerospace and Defense starts</a:t>
            </a:r>
            <a:r>
              <a:rPr lang="en-US" baseline="0" dirty="0" smtClean="0"/>
              <a:t> with the operators or users of a system deciding they need a new or upgraded system.  They speak to an acquisition agency (often folks that have never used a system like this).  That agency becomes our customer.  The customer writes down a set of very high level requirements and key performance parameters (KPPs).  The customer gives the requirements and KPPs to our Systems Engineering organization.  Sometimes the customer and System Engineering don’t really have any technical interaction for months after that.</a:t>
            </a:r>
          </a:p>
          <a:p>
            <a:endParaRPr lang="en-US" baseline="0" dirty="0" smtClean="0"/>
          </a:p>
          <a:p>
            <a:r>
              <a:rPr lang="en-US" baseline="0" dirty="0" smtClean="0"/>
              <a:t>The defense contractor systems engineers write more detailed requirements and possibly draw some diagrams in models.  If we’re lucky, the SE team invites the software, hardware, infrastructure and integration and test teams to in-person reviews of the work they’re doing.  In other cases, the SE team throws the requirements and architecture over a tall and thick wall to the software, hardware, infrastructure and integration and test teams with no discussions.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there, Infrastructure purchases all the servers and racks needed to host the application, provisions it with some of the COTS software.</a:t>
            </a:r>
            <a:endParaRPr lang="en-US" dirty="0" smtClean="0"/>
          </a:p>
          <a:p>
            <a:endParaRPr lang="en-US" baseline="0" dirty="0" smtClean="0"/>
          </a:p>
          <a:p>
            <a:r>
              <a:rPr lang="en-US" baseline="0" dirty="0" smtClean="0"/>
              <a:t>In parallel, the Software team starts work.  Each developer has to find, install and configure all the necessary tools, COTS and FOSS they’ll need.  Sometimes it takes a developer months to get their development environment right. The team designs and codes the application based on their interpretation of the requirements.  Then they manually run unit tests and software component thread tests after a 4-9 month development cycle.   Plenty of process layered in here with design peer reviews, code peer reviews, etc.  Including coding standards, hardening against cyber vulnerabilities, protection against safety concerns etc.</a:t>
            </a:r>
          </a:p>
          <a:p>
            <a:endParaRPr lang="en-US" baseline="0" dirty="0" smtClean="0"/>
          </a:p>
          <a:p>
            <a:r>
              <a:rPr lang="en-US" baseline="0" dirty="0" smtClean="0"/>
              <a:t>When the software is done, they throw the software over their wall to the Configuration Management team.  The CM team is creating builds, deploying builds and patches to systems, and managing the configuration the same way they did 30 years ago – completely manually.  They’re overloaded now supporting systems with millions of lines of code, multiple build components taking 8+ hours, hundred of thousands of configuration parameters, and deploying to 4 or 5 environments.</a:t>
            </a:r>
          </a:p>
          <a:p>
            <a:endParaRPr lang="en-US" baseline="0" dirty="0" smtClean="0"/>
          </a:p>
          <a:p>
            <a:r>
              <a:rPr lang="en-US" baseline="0" dirty="0" smtClean="0"/>
              <a:t>While all this is happening, the integration and test team(s) is busy writing integration procedures and sell-off tests based on the requirements. These are generally manual procedures.  When CM deploys the executables (4-9 months of work) to the environment, sometimes from 10 or 12 separate teams, the integration team gets started.  It can take weeks just to get the system to start up appropriately.  Once it’s actually running on the hardware, they start walking through their manual procedures, red-lining them to get them to match with the system that has been developed, creating defects where capability is missing or where the software team didn’t interpret the requirements the same way the test team did.</a:t>
            </a:r>
          </a:p>
          <a:p>
            <a:endParaRPr lang="en-US" baseline="0" dirty="0" smtClean="0"/>
          </a:p>
          <a:p>
            <a:r>
              <a:rPr lang="en-US" baseline="0" dirty="0" smtClean="0"/>
              <a:t>After months or years of integration and test, the build is handed back to CM, who delivers it to the Operations Support team, who manually installs it in the customer environment and runs another set of manual tests to make sure everything is working in the Ops environment as expected.  This can take another couple of weeks or months (working long hours).  </a:t>
            </a:r>
          </a:p>
          <a:p>
            <a:endParaRPr lang="en-US" baseline="0" dirty="0" smtClean="0"/>
          </a:p>
          <a:p>
            <a:endParaRPr lang="en-US" baseline="0" dirty="0" smtClean="0"/>
          </a:p>
          <a:p>
            <a:r>
              <a:rPr lang="en-US" baseline="0" dirty="0" smtClean="0"/>
              <a:t>Then the end user gets their hands on it.  It’s likely the first time they’ve seen it, it’s 2 or more years after the process started and they’re often unhappy with the product.  On one Air Traffic Control program that Raytheon had, the development team did a HMI design using all the latest techniques and methods.  They spent years designing and implementing the HMI.  When they finally got it in front of the controllers, it was completely rejected because we didn’t understand all their usability scenarios.  But many man years went down the tubes for lack of interacting early and frequently with the end users.</a:t>
            </a:r>
          </a:p>
          <a:p>
            <a:endParaRPr lang="en-US" baseline="0" dirty="0" smtClean="0"/>
          </a:p>
          <a:p>
            <a:r>
              <a:rPr lang="en-US" baseline="0" dirty="0" smtClean="0"/>
              <a:t>Despite both Defense Contractors and the Customer being unhappy with the end results, the customer is still generally requiring this basic process in their contracts, afraid that change is risky.  In addition, our engineering organization is organized along these lines.  Converting these large programs and the larger engineering organizations is not a realistic expectation at this time.  So, let’s talk about how we’re evolving the way we do business.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smtClean="0">
                <a:hlinkClick r:id="rId3" tooltip="User:Tomomarusan"/>
              </a:rPr>
              <a:t>Tomomarusan</a:t>
            </a:r>
            <a:r>
              <a:rPr lang="en-US" sz="800" dirty="0" smtClean="0"/>
              <a:t> - http://commons.wikimedia.org/wiki/File:Kobe_Crystal_tower.JPG</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Patrick </a:t>
            </a:r>
            <a:r>
              <a:rPr lang="en-US" sz="800" dirty="0" err="1" smtClean="0"/>
              <a:t>Makhoul</a:t>
            </a:r>
            <a:r>
              <a:rPr lang="en-US" sz="800" dirty="0" smtClean="0"/>
              <a:t> - http://commons.wikimedia.org/wiki/File:Air_traffic_control_Yerevan.jpg</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hlinkClick r:id="rId4" tooltip="User:Zeus1234 (page does not exist)"/>
              </a:rPr>
              <a:t>Zeus1234</a:t>
            </a:r>
            <a:r>
              <a:rPr lang="en-US" sz="700" dirty="0" smtClean="0"/>
              <a:t> - http://commons.wikimedia.org/wiki/File:Zhengding_Lingxiao_Pagoda_3.jpg</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t>Richard Harvey - http://commons.wikimedia.org/wiki/File:Victoria_Tower_Castle_Hill(RLH).jpg</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err="1" smtClean="0">
                <a:hlinkClick r:id="rId5" tooltip="User:Malost"/>
              </a:rPr>
              <a:t>Malost</a:t>
            </a:r>
            <a:r>
              <a:rPr lang="en-US" sz="700" dirty="0" smtClean="0"/>
              <a:t> - http://commons.wikimedia.org/wiki/File:IOM_Round_Tower_Peel_Castle_by_Malost.JPG</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hlinkClick r:id="rId6" tooltip="User:Franco Ardizzoni (page does not exist)"/>
              </a:rPr>
              <a:t>Franco </a:t>
            </a:r>
            <a:r>
              <a:rPr lang="en-US" sz="700" dirty="0" err="1" smtClean="0">
                <a:hlinkClick r:id="rId6" tooltip="User:Franco Ardizzoni (page does not exist)"/>
              </a:rPr>
              <a:t>Ardizzoni</a:t>
            </a:r>
            <a:r>
              <a:rPr lang="en-US" sz="700" dirty="0" smtClean="0"/>
              <a:t> - http://commons.wikimedia.org/wiki/File:Galliera_-_Torre_medievale_-_sec.XII-XIII.jpg</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hlinkClick r:id="rId7"/>
              </a:rPr>
              <a:t>Robert Bone</a:t>
            </a:r>
            <a:r>
              <a:rPr lang="en-US" sz="700" dirty="0" smtClean="0"/>
              <a:t> - http://commons.wikimedia.org/wiki/File:Observation_Tower,_Strathy_Forest_-_geograph.org.uk_-_102180.jpg</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hlinkClick r:id="rId8" tooltip="User:Randy43"/>
              </a:rPr>
              <a:t>Rudolf </a:t>
            </a:r>
            <a:r>
              <a:rPr lang="en-US" sz="700" dirty="0" err="1" smtClean="0">
                <a:hlinkClick r:id="rId8" tooltip="User:Randy43"/>
              </a:rPr>
              <a:t>Stricker</a:t>
            </a:r>
            <a:r>
              <a:rPr lang="en-US" sz="700" dirty="0" smtClean="0"/>
              <a:t> - http://commons.wikimedia.org/wiki/Category:Timber_framed_towers#mediaviewer/File:Niedernhall_Salztor_20100615.jpg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D02AC4-1C81-4AB4-8D73-92191CCF549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Aspen</a:t>
            </a:r>
          </a:p>
          <a:p>
            <a:pPr lvl="1">
              <a:buFont typeface="Arial" pitchFamily="34" charset="0"/>
              <a:buChar char="•"/>
            </a:pPr>
            <a:r>
              <a:rPr lang="en-US" dirty="0" smtClean="0"/>
              <a:t>4 year joint Raytheon-Microsoft research effort to:</a:t>
            </a:r>
          </a:p>
          <a:p>
            <a:pPr lvl="2">
              <a:buFont typeface="Arial" pitchFamily="34" charset="0"/>
              <a:buChar char="•"/>
            </a:pPr>
            <a:r>
              <a:rPr lang="en-US" dirty="0" smtClean="0"/>
              <a:t> Explore the use</a:t>
            </a:r>
            <a:r>
              <a:rPr lang="en-US" baseline="0" dirty="0" smtClean="0"/>
              <a:t> of Microsoft Factories for enabling reuse of legacy systems</a:t>
            </a:r>
          </a:p>
          <a:p>
            <a:pPr lvl="2">
              <a:buFont typeface="Arial" pitchFamily="34" charset="0"/>
              <a:buChar char="•"/>
            </a:pPr>
            <a:r>
              <a:rPr lang="en-US" baseline="0" dirty="0" smtClean="0"/>
              <a:t> Create an source of internal experts on toolkits, agile, CI, automated test, etc</a:t>
            </a:r>
          </a:p>
          <a:p>
            <a:pPr lvl="1">
              <a:buFont typeface="Arial" pitchFamily="34" charset="0"/>
              <a:buChar char="•"/>
            </a:pPr>
            <a:r>
              <a:rPr lang="en-US" baseline="0" dirty="0" smtClean="0"/>
              <a:t>Microsoft built tooling within Visual Studio to enable the creating of toolkits</a:t>
            </a:r>
          </a:p>
          <a:p>
            <a:pPr lvl="1">
              <a:buFont typeface="Arial" pitchFamily="34" charset="0"/>
              <a:buChar char="•"/>
            </a:pPr>
            <a:r>
              <a:rPr lang="en-US" baseline="0" dirty="0" smtClean="0"/>
              <a:t>Microsoft hoped to sell more Visual Studio licenses to Raytheon.  </a:t>
            </a:r>
          </a:p>
          <a:p>
            <a:pPr lvl="1">
              <a:buFont typeface="Arial" pitchFamily="34" charset="0"/>
              <a:buChar char="•"/>
            </a:pPr>
            <a:r>
              <a:rPr lang="en-US" baseline="0" dirty="0" smtClean="0"/>
              <a:t>Raytheon hoped to make reuse of legacy code easier, faster, more repeatable.  </a:t>
            </a:r>
            <a:endParaRPr lang="en-US" dirty="0" smtClean="0"/>
          </a:p>
          <a:p>
            <a:pPr lvl="1">
              <a:buFont typeface="Arial" pitchFamily="34" charset="0"/>
              <a:buChar char="•"/>
            </a:pPr>
            <a:r>
              <a:rPr lang="en-US" dirty="0" smtClean="0"/>
              <a:t>Microsoft Factories / Toolkits</a:t>
            </a:r>
          </a:p>
          <a:p>
            <a:pPr lvl="1">
              <a:buFont typeface="Arial" pitchFamily="34" charset="0"/>
              <a:buChar char="•"/>
            </a:pPr>
            <a:r>
              <a:rPr lang="en-US" dirty="0" smtClean="0"/>
              <a:t>Agile/Scrum</a:t>
            </a:r>
          </a:p>
          <a:p>
            <a:pPr lvl="1">
              <a:buFont typeface="Arial" pitchFamily="34" charset="0"/>
              <a:buChar char="•"/>
            </a:pPr>
            <a:r>
              <a:rPr lang="en-US" dirty="0" smtClean="0"/>
              <a:t>Lean software development</a:t>
            </a:r>
          </a:p>
          <a:p>
            <a:pPr lvl="1">
              <a:buFont typeface="Arial" pitchFamily="34" charset="0"/>
              <a:buChar char="•"/>
            </a:pPr>
            <a:r>
              <a:rPr lang="en-US" dirty="0" smtClean="0"/>
              <a:t>Cross-functional teams</a:t>
            </a:r>
          </a:p>
          <a:p>
            <a:pPr lvl="1">
              <a:buFont typeface="Arial" pitchFamily="34" charset="0"/>
              <a:buChar char="•"/>
            </a:pPr>
            <a:r>
              <a:rPr lang="en-US" dirty="0" smtClean="0"/>
              <a:t>Model-Driven Development</a:t>
            </a:r>
          </a:p>
          <a:p>
            <a:pPr lvl="1">
              <a:buFont typeface="Arial" pitchFamily="34" charset="0"/>
              <a:buChar char="•"/>
            </a:pPr>
            <a:r>
              <a:rPr lang="en-US" dirty="0" smtClean="0"/>
              <a:t>Test Driven Development</a:t>
            </a:r>
          </a:p>
          <a:p>
            <a:pPr lvl="1">
              <a:buFont typeface="Arial" pitchFamily="34" charset="0"/>
              <a:buChar char="•"/>
            </a:pPr>
            <a:r>
              <a:rPr lang="en-US" dirty="0" smtClean="0"/>
              <a:t>Populated with engineers from various geographic regions</a:t>
            </a:r>
          </a:p>
          <a:p>
            <a:pPr lvl="1">
              <a:buFont typeface="Arial" pitchFamily="34" charset="0"/>
              <a:buChar char="•"/>
            </a:pPr>
            <a:r>
              <a:rPr lang="en-US" dirty="0" smtClean="0"/>
              <a:t>Application Lifecycle Management tools (Visual Studio / TFS)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Albert Einstein 1921 by F </a:t>
            </a:r>
            <a:r>
              <a:rPr lang="en-US" sz="1200" dirty="0" err="1" smtClean="0"/>
              <a:t>Schmutzer</a:t>
            </a:r>
            <a:r>
              <a:rPr lang="en-US" sz="1200" dirty="0" smtClean="0"/>
              <a:t>" by Ferdinand </a:t>
            </a:r>
            <a:r>
              <a:rPr lang="en-US" sz="1200" dirty="0" err="1" smtClean="0"/>
              <a:t>Schmutzer</a:t>
            </a:r>
            <a:r>
              <a:rPr lang="en-US" sz="1200" dirty="0" smtClean="0"/>
              <a:t> - http://web.archive.org/web/20071026151415/http://www.anzenbergergallery.com/en/article/134.html. Licensed under Public domain via Wikimedia Commons - http://commons.wikimedia.org/wiki/File:Albert_Einstein_1921_by_F_Schmutzer.jpg#mediaviewer/File:Albert_Einstein_1921_by_F_Schmutzer.jpg</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Once people were experts,</a:t>
            </a:r>
            <a:r>
              <a:rPr lang="en-US" baseline="0" dirty="0" smtClean="0"/>
              <a:t> we sent many of the team members back to their home organization to spread the knowledge to one or more programs in their organization.  The senior leader types went on to make large organizational changes, starting with one program at a time.  An example was a very large Navy program with a funding shortfall.  One of the Aspen leaders went to the program that had hundreds of software engineers.  He worked with the program management to educate the customer about agile, how to estimate the work, and changed all the processes followed by the software team.</a:t>
            </a:r>
          </a:p>
          <a:p>
            <a:endParaRPr lang="en-US" baseline="0" dirty="0" smtClean="0"/>
          </a:p>
          <a:p>
            <a:r>
              <a:rPr lang="en-US" baseline="0" dirty="0" smtClean="0"/>
              <a:t>Fred went back to his organization and brought all of the techniques to his organization.  They rely on him to come up with suggestions on how to help individual programs based on the programs needs.  He has successfully introduced Agile, toolkits, automated test and continuous integration, and cross-functional teams.  In Indy, they’ve been so successful converting one team to agile, automated test and CI that the customer now works with them to establish the number of story points that will be performed on the next contract and to prioritized stories for each sprint.</a:t>
            </a:r>
          </a:p>
          <a:p>
            <a:endParaRPr lang="en-US" baseline="0" dirty="0" smtClean="0"/>
          </a:p>
          <a:p>
            <a:r>
              <a:rPr lang="en-US" baseline="0" dirty="0" smtClean="0"/>
              <a:t>We also used the Aspen Center as a place to showcase the possibilities.  A system engineer from a program in Omaha brought his customer to the Aspen Center, where we walked him through the concepts of Agile, Scrum, CI, automated test, cross function teams, etc.  The program provides a web-enabled system to the Air Force weather forecasters that provides weather in support of flight operations and ground safety.  The program also supplies 24/7 help desk support to over 150 systems across the world.   On arriving at the Aspen Center, the customer was angry and was threatening to cancel the program for lack of performance and unacceptable products being delivered.  He believed that Raytheon didn’t know how to build software systems.  By the end of his 3 hour visit to the Aspen Center, he was convinced that we did have good ideas on how to execute a program.  After further discussions, he was willing to let the System Engineer institute process changes on the program, applying scrum, CI and automated test.  1 year later, the customer is thrilled with the performance of the team and the quality of the end product.  The team was so efficient that it delivered all the required capability for significantly less money than was planned in the contract and ahead of schedule.  The customer was able to use the leftover funding to build in additional capability.</a:t>
            </a:r>
          </a:p>
          <a:p>
            <a:endParaRPr lang="en-US" baseline="0" dirty="0" smtClean="0"/>
          </a:p>
          <a:p>
            <a:r>
              <a:rPr lang="en-US" dirty="0" smtClean="0"/>
              <a:t>Dandelion picture from </a:t>
            </a:r>
            <a:r>
              <a:rPr lang="en-US" dirty="0" err="1" smtClean="0"/>
              <a:t>Pixabay</a:t>
            </a:r>
            <a:r>
              <a:rPr lang="en-US" dirty="0" smtClean="0"/>
              <a:t>.</a:t>
            </a:r>
          </a:p>
          <a:p>
            <a:endParaRPr lang="en-US" dirty="0" smtClean="0"/>
          </a:p>
          <a:p>
            <a:r>
              <a:rPr lang="en-US" dirty="0" smtClean="0"/>
              <a:t>License:  CC0 Public Domain</a:t>
            </a:r>
          </a:p>
          <a:p>
            <a:r>
              <a:rPr lang="en-US" dirty="0" smtClean="0"/>
              <a:t>Free for commercial use / No attribution required</a:t>
            </a:r>
          </a:p>
          <a:p>
            <a:endParaRPr lang="en-US" dirty="0" smtClean="0"/>
          </a:p>
          <a:p>
            <a:r>
              <a:rPr lang="en-US" dirty="0" smtClean="0"/>
              <a:t>http://pixabay.com/en/dandelion-close-seeds-333643/</a:t>
            </a:r>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found that when</a:t>
            </a:r>
            <a:r>
              <a:rPr lang="en-US" baseline="0" dirty="0" smtClean="0"/>
              <a:t> I ran into teams that found every excuse why they couldn’t implement a technique, like CI or automated test, I brought someone to the team that could get the job started for them.  An example is on one large satellite ground station program, I brought in a few of the individual contributors from Aspen.  They taught program engineers how to create toolkits, and worked with them on the first three sprints.  By that time, the program engineers felt they could move forward mainly on their own.  </a:t>
            </a:r>
          </a:p>
          <a:p>
            <a:endParaRPr lang="en-US" baseline="0" dirty="0" smtClean="0"/>
          </a:p>
          <a:p>
            <a:r>
              <a:rPr lang="en-US" baseline="0" dirty="0" smtClean="0"/>
              <a:t>On the same team, we used the same technique to automate segment integration.  This integration was building up about 1 million lines of code.  The segment integration team was interested in automated test, but didn’t really know how to get started.  Again, we had some Aspen experts come in.  We paid them to create one end-to-end automated test.  Once they had it automated, they hooked it up to Jenkins and showed the team what to do.  From there, the integration team went on to automate another 26 procedures.  Before automated test, they were able to support check-out and integration on one build at a time.  They ran 2-3 procedures per month.  It took them at least 2-3 days to call the build “good enough” to enter integration.  Post automation, they can tell the software team whether the build is good enough within 2-3 hours.  They run 26 procedures every night and the 27</a:t>
            </a:r>
            <a:r>
              <a:rPr lang="en-US" baseline="30000" dirty="0" smtClean="0"/>
              <a:t>th</a:t>
            </a:r>
            <a:r>
              <a:rPr lang="en-US" baseline="0" dirty="0" smtClean="0"/>
              <a:t> runs on the weekend.  They’re able to support 3 builds at a time.  It’s a tremendous success story.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t>S. Richards - A man riding a stubborn mule (1869)</a:t>
            </a:r>
            <a:r>
              <a:rPr lang="en-US" sz="900" b="1" baseline="0" dirty="0" smtClean="0"/>
              <a:t> is in the Public Domain</a:t>
            </a:r>
            <a:endParaRPr lang="en-US" sz="900"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D02AC4-1C81-4AB4-8D73-92191CCF549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 found that we had to gain trust with the teams before we could grow the </a:t>
            </a:r>
            <a:r>
              <a:rPr lang="en-US" dirty="0" err="1" smtClean="0"/>
              <a:t>DevOps</a:t>
            </a:r>
            <a:r>
              <a:rPr lang="en-US" dirty="0" smtClean="0"/>
              <a:t> adoption.</a:t>
            </a:r>
            <a:r>
              <a:rPr lang="en-US" baseline="0" dirty="0" smtClean="0"/>
              <a:t>  For example, on one program in Indianapolis, when we first automated tests, the customer insisted that they still had to witness running the sell-off tests.  Fortunately, we were using </a:t>
            </a:r>
            <a:r>
              <a:rPr lang="en-US" baseline="0" dirty="0" err="1" smtClean="0"/>
              <a:t>Ranorex</a:t>
            </a:r>
            <a:r>
              <a:rPr lang="en-US" baseline="0" dirty="0" smtClean="0"/>
              <a:t>, and could use the 8x speed </a:t>
            </a:r>
            <a:r>
              <a:rPr lang="en-US" sz="1200" dirty="0" smtClean="0"/>
              <a:t>visualization mechanism.  Once the customer saw the value,</a:t>
            </a:r>
            <a:r>
              <a:rPr lang="en-US" sz="1200" baseline="0" dirty="0" smtClean="0"/>
              <a:t> repeatability, consistency of the tests, they began to trust that the automated tests could deliver equal certainty.  </a:t>
            </a:r>
            <a:r>
              <a:rPr lang="en-US" sz="1200" dirty="0" smtClean="0"/>
              <a:t>Now we have shifted to increased focus on building the right automated tests and less emphasis on watching the tests run.</a:t>
            </a:r>
          </a:p>
          <a:p>
            <a:endParaRPr lang="en-US" sz="1200" smtClean="0"/>
          </a:p>
          <a:p>
            <a:endParaRPr lang="en-US" sz="1200" dirty="0" smtClean="0"/>
          </a:p>
          <a:p>
            <a:endParaRPr lang="en-US" baseline="0" dirty="0" smtClean="0"/>
          </a:p>
          <a:p>
            <a:r>
              <a:rPr lang="en-US" dirty="0" smtClean="0"/>
              <a:t>In</a:t>
            </a:r>
            <a:r>
              <a:rPr lang="en-US" baseline="0" dirty="0" smtClean="0"/>
              <a:t> the example of the toolkits, bringing the Aspen team to the program built trust between the SMEs and the developers.  After the Aspen SMEs went back home, the Aspen team felt comfortable calling back to the SMEs when they ran into challenges they hadn’t previously faced.</a:t>
            </a:r>
          </a:p>
          <a:p>
            <a:endParaRPr lang="en-US" baseline="0" dirty="0" smtClean="0"/>
          </a:p>
          <a:p>
            <a:r>
              <a:rPr lang="en-US" baseline="0" dirty="0" smtClean="0"/>
              <a:t>On a large weather satellite ground station, a team had a particular schedule and budget challenge.  They wanted to start using agile with a cross-functional team.  The customer was concerned about the process changes, so the team agreed to pilot the process and team changes on a single component.  They began to use scrum with 3 week sprints.  They invited the Customer, Ops Engineers and End Users to sprint demos every three weeks.  End users gave feedback on the functions that were demonstrated.  After 4 months of development, the team was able to deliver completely new capability to the End Users, who were truly delighted with the product for the first time on the program.  The customer was so impressed with the quality, agility and cost that they approved to move other component teams to the same process.  </a:t>
            </a:r>
            <a:endParaRPr lang="en-US" dirty="0"/>
          </a:p>
        </p:txBody>
      </p:sp>
      <p:sp>
        <p:nvSpPr>
          <p:cNvPr id="4" name="Slide Number Placeholder 3"/>
          <p:cNvSpPr>
            <a:spLocks noGrp="1"/>
          </p:cNvSpPr>
          <p:nvPr>
            <p:ph type="sldNum" sz="quarter" idx="10"/>
          </p:nvPr>
        </p:nvSpPr>
        <p:spPr/>
        <p:txBody>
          <a:bodyPr/>
          <a:lstStyle/>
          <a:p>
            <a:fld id="{B0D02AC4-1C81-4AB4-8D73-92191CCF549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Slide Alternate 1">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6" name="Title"/>
          <p:cNvSpPr>
            <a:spLocks noGrp="1"/>
          </p:cNvSpPr>
          <p:nvPr>
            <p:ph type="body" sz="quarter" idx="10" hasCustomPrompt="1"/>
          </p:nvPr>
        </p:nvSpPr>
        <p:spPr>
          <a:xfrm>
            <a:off x="5140324" y="1998663"/>
            <a:ext cx="3763963" cy="1465262"/>
          </a:xfrm>
        </p:spPr>
        <p:txBody>
          <a:bodyPr vert="horz" lIns="0" tIns="0" rIns="0" bIns="0" rtlCol="0" anchor="ctr">
            <a:normAutofit/>
          </a:bodyPr>
          <a:lstStyle>
            <a:lvl1pPr marL="0" marR="0" indent="0" algn="r" defTabSz="914400" rtl="0" eaLnBrk="1" fontAlgn="auto" latinLnBrk="0" hangingPunct="1">
              <a:lnSpc>
                <a:spcPct val="100000"/>
              </a:lnSpc>
              <a:spcBef>
                <a:spcPct val="0"/>
              </a:spcBef>
              <a:spcAft>
                <a:spcPts val="0"/>
              </a:spcAft>
              <a:buClrTx/>
              <a:buSzTx/>
              <a:buFontTx/>
              <a:buNone/>
              <a:tabLst/>
              <a:defRPr kumimoji="0" lang="en-US" sz="2800" b="1" i="0" u="none" strike="noStrike" kern="1200" cap="none" spc="0" normalizeH="0" baseline="0" noProof="0" dirty="0" smtClean="0">
                <a:ln>
                  <a:noFill/>
                </a:ln>
                <a:solidFill>
                  <a:schemeClr val="tx1"/>
                </a:solidFill>
                <a:effectLst/>
                <a:uLnTx/>
                <a:uFillTx/>
                <a:latin typeface="Arial"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17" name="Subtitle"/>
          <p:cNvSpPr>
            <a:spLocks noGrp="1"/>
          </p:cNvSpPr>
          <p:nvPr>
            <p:ph type="body" sz="quarter" idx="11" hasCustomPrompt="1"/>
          </p:nvPr>
        </p:nvSpPr>
        <p:spPr>
          <a:xfrm>
            <a:off x="5140325" y="4128117"/>
            <a:ext cx="3763963" cy="1278384"/>
          </a:xfrm>
        </p:spPr>
        <p:txBody>
          <a:bodyPr vert="horz" lIns="0" tIns="0" rIns="0" bIns="0" rtlCol="0" anchor="b" anchorCtr="0">
            <a:normAutofit/>
          </a:bodyPr>
          <a:lstStyle>
            <a:lvl1pPr marL="0" marR="0" indent="0" algn="r" defTabSz="914400" rtl="0" eaLnBrk="1" fontAlgn="auto" latinLnBrk="0" hangingPunct="1">
              <a:lnSpc>
                <a:spcPct val="100000"/>
              </a:lnSpc>
              <a:spcBef>
                <a:spcPct val="20000"/>
              </a:spcBef>
              <a:spcAft>
                <a:spcPts val="0"/>
              </a:spcAft>
              <a:buClrTx/>
              <a:buSzTx/>
              <a:buFont typeface="Wingdings" pitchFamily="2" charset="2"/>
              <a:buNone/>
              <a:tabLst/>
              <a:defRPr kumimoji="0" lang="en-US" sz="1800" b="0" i="0" u="none" strike="noStrike" kern="1200" cap="none" spc="0" normalizeH="0" baseline="0" noProof="0">
                <a:ln>
                  <a:noFill/>
                </a:ln>
                <a:solidFill>
                  <a:schemeClr val="tx1"/>
                </a:solidFill>
                <a:effectLst/>
                <a:uLnTx/>
                <a:uFillTx/>
                <a:latin typeface="Arial" pitchFamily="34" charset="0"/>
                <a:ea typeface="+mn-ea"/>
                <a:cs typeface="+mn-cs"/>
              </a:defRPr>
            </a:lvl1pPr>
          </a:lstStyle>
          <a:p>
            <a:pPr marL="0" marR="0" lvl="0" indent="0" algn="r" defTabSz="914400" rtl="0" eaLnBrk="1" fontAlgn="auto" latinLnBrk="0" hangingPunct="1">
              <a:lnSpc>
                <a:spcPct val="100000"/>
              </a:lnSpc>
              <a:spcBef>
                <a:spcPct val="20000"/>
              </a:spcBef>
              <a:spcAft>
                <a:spcPts val="0"/>
              </a:spcAft>
              <a:buClrTx/>
              <a:buSzTx/>
              <a:buFont typeface="Wingdings" pitchFamily="2" charset="2"/>
              <a:buNone/>
              <a:tabLst/>
              <a:defRPr/>
            </a:pPr>
            <a:r>
              <a:rPr lang="en-US" dirty="0" smtClean="0"/>
              <a:t>Click to edit Master subtitle style</a:t>
            </a:r>
            <a:endParaRPr lang="en-US" dirty="0"/>
          </a:p>
        </p:txBody>
      </p:sp>
      <p:sp>
        <p:nvSpPr>
          <p:cNvPr id="7" name="Confidential"/>
          <p:cNvSpPr/>
          <p:nvPr userDrawn="1"/>
        </p:nvSpPr>
        <p:spPr>
          <a:xfrm>
            <a:off x="3661128" y="6209186"/>
            <a:ext cx="5327356" cy="369332"/>
          </a:xfrm>
          <a:prstGeom prst="rect">
            <a:avLst/>
          </a:prstGeom>
        </p:spPr>
        <p:txBody>
          <a:bodyPr wrap="square">
            <a:spAutoFit/>
          </a:bodyPr>
          <a:lstStyle/>
          <a:p>
            <a:pPr marL="230188" marR="0" lvl="0" indent="-230188"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Copyright © 2014 Raytheon Company. All rights reserved. </a:t>
            </a:r>
            <a:b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9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Customer Success Is Our Mission</a:t>
            </a:r>
            <a: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is a registered trademark of Raytheon Company.</a:t>
            </a:r>
            <a:endParaRPr kumimoji="0" lang="en-US" sz="9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31370166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Alternate 1">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6" name="Title"/>
          <p:cNvSpPr>
            <a:spLocks noGrp="1"/>
          </p:cNvSpPr>
          <p:nvPr>
            <p:ph type="body" sz="quarter" idx="10" hasCustomPrompt="1"/>
          </p:nvPr>
        </p:nvSpPr>
        <p:spPr>
          <a:xfrm>
            <a:off x="5140324" y="1998663"/>
            <a:ext cx="3763963" cy="1465262"/>
          </a:xfrm>
        </p:spPr>
        <p:txBody>
          <a:bodyPr vert="horz" lIns="0" tIns="0" rIns="0" bIns="0" rtlCol="0" anchor="ctr">
            <a:normAutofit/>
          </a:bodyPr>
          <a:lstStyle>
            <a:lvl1pPr marL="0" marR="0" indent="0" algn="r" defTabSz="914400" rtl="0" eaLnBrk="1" fontAlgn="auto" latinLnBrk="0" hangingPunct="1">
              <a:lnSpc>
                <a:spcPct val="100000"/>
              </a:lnSpc>
              <a:spcBef>
                <a:spcPct val="0"/>
              </a:spcBef>
              <a:spcAft>
                <a:spcPts val="0"/>
              </a:spcAft>
              <a:buClrTx/>
              <a:buSzTx/>
              <a:buFontTx/>
              <a:buNone/>
              <a:tabLst/>
              <a:defRPr kumimoji="0" lang="en-US" sz="2800" b="1" i="0" u="none" strike="noStrike" kern="1200" cap="none" spc="0" normalizeH="0" baseline="0" noProof="0" dirty="0" smtClean="0">
                <a:ln>
                  <a:noFill/>
                </a:ln>
                <a:solidFill>
                  <a:schemeClr val="tx1"/>
                </a:solidFill>
                <a:effectLst/>
                <a:uLnTx/>
                <a:uFillTx/>
                <a:latin typeface="Arial"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17" name="Subtitle"/>
          <p:cNvSpPr>
            <a:spLocks noGrp="1"/>
          </p:cNvSpPr>
          <p:nvPr>
            <p:ph type="body" sz="quarter" idx="11" hasCustomPrompt="1"/>
          </p:nvPr>
        </p:nvSpPr>
        <p:spPr>
          <a:xfrm>
            <a:off x="5140325" y="4128117"/>
            <a:ext cx="3763963" cy="1278384"/>
          </a:xfrm>
        </p:spPr>
        <p:txBody>
          <a:bodyPr vert="horz" lIns="0" tIns="0" rIns="0" bIns="0" rtlCol="0" anchor="b" anchorCtr="0">
            <a:normAutofit/>
          </a:bodyPr>
          <a:lstStyle>
            <a:lvl1pPr marL="0" marR="0" indent="0" algn="r" defTabSz="914400" rtl="0" eaLnBrk="1" fontAlgn="auto" latinLnBrk="0" hangingPunct="1">
              <a:lnSpc>
                <a:spcPct val="100000"/>
              </a:lnSpc>
              <a:spcBef>
                <a:spcPct val="20000"/>
              </a:spcBef>
              <a:spcAft>
                <a:spcPts val="0"/>
              </a:spcAft>
              <a:buClrTx/>
              <a:buSzTx/>
              <a:buFont typeface="Wingdings" pitchFamily="2" charset="2"/>
              <a:buNone/>
              <a:tabLst/>
              <a:defRPr kumimoji="0" lang="en-US" sz="1800" b="0" i="0" u="none" strike="noStrike" kern="1200" cap="none" spc="0" normalizeH="0" baseline="0" noProof="0">
                <a:ln>
                  <a:noFill/>
                </a:ln>
                <a:solidFill>
                  <a:schemeClr val="tx1"/>
                </a:solidFill>
                <a:effectLst/>
                <a:uLnTx/>
                <a:uFillTx/>
                <a:latin typeface="Arial" pitchFamily="34" charset="0"/>
                <a:ea typeface="+mn-ea"/>
                <a:cs typeface="+mn-cs"/>
              </a:defRPr>
            </a:lvl1pPr>
          </a:lstStyle>
          <a:p>
            <a:pPr marL="0" marR="0" lvl="0" indent="0" algn="r" defTabSz="914400" rtl="0" eaLnBrk="1" fontAlgn="auto" latinLnBrk="0" hangingPunct="1">
              <a:lnSpc>
                <a:spcPct val="100000"/>
              </a:lnSpc>
              <a:spcBef>
                <a:spcPct val="20000"/>
              </a:spcBef>
              <a:spcAft>
                <a:spcPts val="0"/>
              </a:spcAft>
              <a:buClrTx/>
              <a:buSzTx/>
              <a:buFont typeface="Wingdings" pitchFamily="2" charset="2"/>
              <a:buNone/>
              <a:tabLst/>
              <a:defRPr/>
            </a:pPr>
            <a:r>
              <a:rPr lang="en-US" dirty="0" smtClean="0"/>
              <a:t>Click to edit Master subtitle style</a:t>
            </a:r>
            <a:endParaRPr lang="en-US" dirty="0"/>
          </a:p>
        </p:txBody>
      </p:sp>
      <p:sp>
        <p:nvSpPr>
          <p:cNvPr id="5" name="Confidential"/>
          <p:cNvSpPr/>
          <p:nvPr userDrawn="1"/>
        </p:nvSpPr>
        <p:spPr>
          <a:xfrm>
            <a:off x="3661128" y="6209186"/>
            <a:ext cx="5327356" cy="369332"/>
          </a:xfrm>
          <a:prstGeom prst="rect">
            <a:avLst/>
          </a:prstGeom>
        </p:spPr>
        <p:txBody>
          <a:bodyPr wrap="square">
            <a:spAutoFit/>
          </a:bodyPr>
          <a:lstStyle/>
          <a:p>
            <a:pPr marL="230188" marR="0" lvl="0" indent="-230188"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Copyright © 2014 Raytheon Company. All rights reserved. </a:t>
            </a:r>
            <a:b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9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Customer Success Is Our Mission</a:t>
            </a:r>
            <a: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is a registered trademark of Raytheon Company.</a:t>
            </a:r>
            <a:endParaRPr kumimoji="0" lang="en-US" sz="9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421924528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Subtitle"/>
          <p:cNvSpPr>
            <a:spLocks noGrp="1"/>
          </p:cNvSpPr>
          <p:nvPr>
            <p:ph type="body" sz="quarter" idx="10" hasCustomPrompt="1"/>
          </p:nvPr>
        </p:nvSpPr>
        <p:spPr>
          <a:xfrm>
            <a:off x="1069974" y="3937000"/>
            <a:ext cx="7832726" cy="2057400"/>
          </a:xfrm>
          <a:noFill/>
          <a:ln w="9525"/>
        </p:spPr>
        <p:txBody>
          <a:bodyPr vert="horz" lIns="91440" tIns="45720" rIns="91440" bIns="45720" rtlCol="0">
            <a:normAutofit/>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2800" b="0" i="0" u="none" strike="noStrike" kern="0" cap="none" spc="0" normalizeH="0" baseline="0" noProof="0">
                <a:ln>
                  <a:noFill/>
                </a:ln>
                <a:solidFill>
                  <a:sysClr val="windowText" lastClr="000000"/>
                </a:solidFill>
                <a:effectLst/>
                <a:uLnTx/>
                <a:uFillTx/>
                <a:latin typeface="Arial" pitchFamily="34" charset="0"/>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Click to edit Master Subtitle</a:t>
            </a:r>
          </a:p>
        </p:txBody>
      </p:sp>
      <p:sp>
        <p:nvSpPr>
          <p:cNvPr id="29" name="Title 1"/>
          <p:cNvSpPr>
            <a:spLocks noGrp="1"/>
          </p:cNvSpPr>
          <p:nvPr>
            <p:ph type="ctrTitle"/>
          </p:nvPr>
        </p:nvSpPr>
        <p:spPr>
          <a:xfrm>
            <a:off x="1065213" y="2119313"/>
            <a:ext cx="7837487" cy="1327150"/>
          </a:xfrm>
          <a:noFill/>
          <a:ln w="12700">
            <a:noFill/>
            <a:miter lim="800000"/>
            <a:headEnd/>
            <a:tailEnd/>
          </a:ln>
        </p:spPr>
        <p:txBody>
          <a:bodyPr vert="horz" wrap="square" lIns="0" tIns="44450" rIns="90487" bIns="4445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kumimoji="0" lang="en-US" sz="4000" b="1" i="0" u="none" strike="noStrike" kern="0" cap="none" spc="0" normalizeH="0" baseline="0" noProof="0" dirty="0" smtClean="0">
                <a:ln>
                  <a:noFill/>
                </a:ln>
                <a:solidFill>
                  <a:srgbClr val="000000"/>
                </a:solidFill>
                <a:effectLst/>
                <a:uLnTx/>
                <a:uFillTx/>
                <a:latin typeface="Arial"/>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title style</a:t>
            </a:r>
            <a:endParaRPr lang="en-US" dirty="0"/>
          </a:p>
        </p:txBody>
      </p:sp>
      <p:sp>
        <p:nvSpPr>
          <p:cNvPr id="5" name="Confidential"/>
          <p:cNvSpPr/>
          <p:nvPr userDrawn="1"/>
        </p:nvSpPr>
        <p:spPr>
          <a:xfrm>
            <a:off x="3881362" y="6209186"/>
            <a:ext cx="510712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0188" marR="0" lvl="0" indent="-230188"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Copyright © 2014 Raytheon Company. All rights reserved. </a:t>
            </a:r>
            <a:b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9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Customer Success Is Our Mission</a:t>
            </a:r>
            <a:r>
              <a:rPr kumimoji="0" lang="en-US" sz="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is a registered trademark of Raytheon Company.</a:t>
            </a:r>
            <a:endParaRPr kumimoji="0" lang="en-US" sz="9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6" name="Slide Number Placeholder 5"/>
          <p:cNvSpPr>
            <a:spLocks noGrp="1"/>
          </p:cNvSpPr>
          <p:nvPr>
            <p:ph type="sldNum" sz="quarter" idx="12"/>
          </p:nvPr>
        </p:nvSpPr>
        <p:spPr/>
        <p:txBody>
          <a:bodyPr/>
          <a:lstStyle/>
          <a:p>
            <a:fld id="{8D57DBB9-07C6-49AB-BFD5-E737C7E241F6}"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6538" y="1039813"/>
            <a:ext cx="42592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1039813"/>
            <a:ext cx="43322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C322A-2CDA-45E0-AD6E-1642B6DA8D34}" type="datetime1">
              <a:rPr lang="en-US" smtClean="0"/>
              <a:pPr/>
              <a:t>10/16/2014</a:t>
            </a:fld>
            <a:endParaRPr lang="en-US"/>
          </a:p>
        </p:txBody>
      </p:sp>
      <p:sp>
        <p:nvSpPr>
          <p:cNvPr id="7" name="Slide Number Placeholder 6"/>
          <p:cNvSpPr>
            <a:spLocks noGrp="1"/>
          </p:cNvSpPr>
          <p:nvPr>
            <p:ph type="sldNum" sz="quarter" idx="12"/>
          </p:nvPr>
        </p:nvSpPr>
        <p:spPr/>
        <p:txBody>
          <a:bodyPr/>
          <a:lstStyle/>
          <a:p>
            <a:fld id="{8D57DBB9-07C6-49AB-BFD5-E737C7E241F6}"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0389F-DE1D-44C7-B37E-89BCC2F680BE}" type="datetime1">
              <a:rPr lang="en-US" smtClean="0"/>
              <a:pPr/>
              <a:t>10/16/2014</a:t>
            </a:fld>
            <a:endParaRPr lang="en-US"/>
          </a:p>
        </p:txBody>
      </p:sp>
      <p:sp>
        <p:nvSpPr>
          <p:cNvPr id="5" name="Slide Number Placeholder 4"/>
          <p:cNvSpPr>
            <a:spLocks noGrp="1"/>
          </p:cNvSpPr>
          <p:nvPr>
            <p:ph type="sldNum" sz="quarter" idx="12"/>
          </p:nvPr>
        </p:nvSpPr>
        <p:spPr/>
        <p:txBody>
          <a:bodyPr/>
          <a:lstStyle/>
          <a:p>
            <a:fld id="{8D57DBB9-07C6-49AB-BFD5-E737C7E241F6}"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Line 4"/>
          <p:cNvSpPr>
            <a:spLocks noChangeShapeType="1"/>
          </p:cNvSpPr>
          <p:nvPr/>
        </p:nvSpPr>
        <p:spPr bwMode="auto">
          <a:xfrm>
            <a:off x="0" y="957263"/>
            <a:ext cx="9137650" cy="0"/>
          </a:xfrm>
          <a:prstGeom prst="line">
            <a:avLst/>
          </a:prstGeom>
          <a:noFill/>
          <a:ln w="12700">
            <a:solidFill>
              <a:srgbClr val="CE1126"/>
            </a:solidFill>
            <a:round/>
            <a:headEnd/>
            <a:tailEnd/>
          </a:ln>
          <a:effectLst/>
        </p:spPr>
        <p:txBody>
          <a:bodyPr wrap="none" anchor="ctr"/>
          <a:lstStyle/>
          <a:p>
            <a:pPr>
              <a:defRPr/>
            </a:pPr>
            <a:endParaRPr lang="en-US" dirty="0">
              <a:latin typeface="Arial" pitchFamily="34" charset="0"/>
            </a:endParaRPr>
          </a:p>
        </p:txBody>
      </p:sp>
      <p:sp>
        <p:nvSpPr>
          <p:cNvPr id="2" name="Title Placeholder 1"/>
          <p:cNvSpPr>
            <a:spLocks noGrp="1"/>
          </p:cNvSpPr>
          <p:nvPr>
            <p:ph type="title"/>
          </p:nvPr>
        </p:nvSpPr>
        <p:spPr>
          <a:xfrm>
            <a:off x="236538" y="274638"/>
            <a:ext cx="5964757"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538" y="1039813"/>
            <a:ext cx="86677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75400" y="6356350"/>
            <a:ext cx="2133600" cy="365125"/>
          </a:xfrm>
          <a:prstGeom prst="rect">
            <a:avLst/>
          </a:prstGeom>
        </p:spPr>
        <p:txBody>
          <a:bodyPr vert="horz" lIns="91440" tIns="45720" rIns="0" bIns="45720" rtlCol="0" anchor="ctr"/>
          <a:lstStyle>
            <a:lvl1pPr algn="r">
              <a:defRPr sz="1000">
                <a:solidFill>
                  <a:schemeClr val="tx1"/>
                </a:solidFill>
                <a:latin typeface="Arial" pitchFamily="34" charset="0"/>
              </a:defRPr>
            </a:lvl1pPr>
          </a:lstStyle>
          <a:p>
            <a:fld id="{7E42FB2E-ABA8-41CA-9C7C-28F5EB525474}" type="datetime1">
              <a:rPr lang="en-US" smtClean="0"/>
              <a:pPr/>
              <a:t>10/16/2014</a:t>
            </a:fld>
            <a:endParaRPr lang="en-US" dirty="0"/>
          </a:p>
        </p:txBody>
      </p:sp>
      <p:sp>
        <p:nvSpPr>
          <p:cNvPr id="6" name="Slide Number Placeholder 5"/>
          <p:cNvSpPr>
            <a:spLocks noGrp="1"/>
          </p:cNvSpPr>
          <p:nvPr>
            <p:ph type="sldNum" sz="quarter" idx="4"/>
          </p:nvPr>
        </p:nvSpPr>
        <p:spPr>
          <a:xfrm>
            <a:off x="8661400" y="6356350"/>
            <a:ext cx="420688" cy="365125"/>
          </a:xfrm>
          <a:prstGeom prst="rect">
            <a:avLst/>
          </a:prstGeom>
        </p:spPr>
        <p:txBody>
          <a:bodyPr vert="horz" lIns="0" tIns="45720" rIns="0" bIns="45720" rtlCol="0" anchor="ctr"/>
          <a:lstStyle>
            <a:lvl1pPr algn="l">
              <a:defRPr sz="1000">
                <a:solidFill>
                  <a:schemeClr val="tx1"/>
                </a:solidFill>
                <a:latin typeface="Arial" pitchFamily="34" charset="0"/>
              </a:defRPr>
            </a:lvl1pPr>
          </a:lstStyle>
          <a:p>
            <a:fld id="{8D57DBB9-07C6-49AB-BFD5-E737C7E241F6}" type="slidenum">
              <a:rPr lang="en-US" smtClean="0"/>
              <a:pPr/>
              <a:t>‹#›</a:t>
            </a:fld>
            <a:endParaRPr lang="en-US" dirty="0"/>
          </a:p>
        </p:txBody>
      </p:sp>
      <p:sp>
        <p:nvSpPr>
          <p:cNvPr id="9" name="Line 28"/>
          <p:cNvSpPr>
            <a:spLocks noChangeShapeType="1"/>
          </p:cNvSpPr>
          <p:nvPr/>
        </p:nvSpPr>
        <p:spPr bwMode="auto">
          <a:xfrm>
            <a:off x="8580438" y="6438900"/>
            <a:ext cx="0" cy="200025"/>
          </a:xfrm>
          <a:prstGeom prst="line">
            <a:avLst/>
          </a:prstGeom>
          <a:noFill/>
          <a:ln w="12700">
            <a:solidFill>
              <a:schemeClr val="tx1"/>
            </a:solidFill>
            <a:round/>
            <a:headEnd/>
            <a:tailEnd/>
          </a:ln>
          <a:effectLst/>
        </p:spPr>
        <p:txBody>
          <a:bodyPr wrap="none" anchor="ctr"/>
          <a:lstStyle/>
          <a:p>
            <a:pPr>
              <a:defRPr/>
            </a:pPr>
            <a:endParaRPr lang="en-US" dirty="0">
              <a:latin typeface="Arial" pitchFamily="34" charset="0"/>
            </a:endParaRPr>
          </a:p>
        </p:txBody>
      </p:sp>
      <p:pic>
        <p:nvPicPr>
          <p:cNvPr id="13" name="Picture 46"/>
          <p:cNvPicPr>
            <a:picLocks noChangeAspect="1" noChangeArrowheads="1"/>
          </p:cNvPicPr>
          <p:nvPr/>
        </p:nvPicPr>
        <p:blipFill>
          <a:blip r:embed="rId8" cstate="print">
            <a:extLst>
              <a:ext uri="{28A0092B-C50C-407E-A947-70E740481C1C}">
                <a14:useLocalDpi xmlns:a14="http://schemas.microsoft.com/office/drawing/2010/main" xmlns="" val="0"/>
              </a:ext>
            </a:extLst>
          </a:blip>
          <a:stretch>
            <a:fillRect/>
          </a:stretch>
        </p:blipFill>
        <p:spPr bwMode="auto">
          <a:xfrm>
            <a:off x="6756918" y="206489"/>
            <a:ext cx="2128960" cy="65804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1" r:id="rId3"/>
    <p:sldLayoutId id="2147483650" r:id="rId4"/>
    <p:sldLayoutId id="2147483652" r:id="rId5"/>
    <p:sldLayoutId id="2147483654" r:id="rId6"/>
  </p:sldLayoutIdLst>
  <p:transition>
    <p:fade/>
  </p:transition>
  <p:timing>
    <p:tnLst>
      <p:par>
        <p:cTn id="1" dur="indefinite" restart="never" nodeType="tmRoot"/>
      </p:par>
    </p:tnLst>
  </p:timing>
  <p:hf hdr="0" ftr="0"/>
  <p:txStyles>
    <p:titleStyle>
      <a:lvl1pPr algn="l" defTabSz="914400" rtl="0" eaLnBrk="1" latinLnBrk="0" hangingPunct="1">
        <a:spcBef>
          <a:spcPct val="0"/>
        </a:spcBef>
        <a:buNone/>
        <a:defRPr sz="2800" b="1" kern="1200">
          <a:solidFill>
            <a:schemeClr val="tx1"/>
          </a:solidFill>
          <a:latin typeface="Arial" pitchFamily="34" charset="0"/>
          <a:ea typeface="+mj-ea"/>
          <a:cs typeface="+mj-cs"/>
        </a:defRPr>
      </a:lvl1pPr>
    </p:titleStyle>
    <p:bodyStyle>
      <a:lvl1pPr marL="230188" indent="-230188"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mn-cs"/>
        </a:defRPr>
      </a:lvl1pPr>
      <a:lvl2pPr marL="461963" indent="-231775"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mn-cs"/>
        </a:defRPr>
      </a:lvl2pPr>
      <a:lvl3pPr marL="684213" indent="-222250" algn="l" defTabSz="914400" rtl="0" eaLnBrk="1" latinLnBrk="0" hangingPunct="1">
        <a:spcBef>
          <a:spcPct val="20000"/>
        </a:spcBef>
        <a:buFont typeface="Wingdings" pitchFamily="2" charset="2"/>
        <a:buChar char="§"/>
        <a:defRPr sz="1800" kern="1200">
          <a:solidFill>
            <a:schemeClr val="tx1"/>
          </a:solidFill>
          <a:latin typeface="Arial" pitchFamily="34" charset="0"/>
          <a:ea typeface="+mn-ea"/>
          <a:cs typeface="+mn-cs"/>
        </a:defRPr>
      </a:lvl3pPr>
      <a:lvl4pPr marL="914400" indent="-230188" algn="l" defTabSz="914400" rtl="0" eaLnBrk="1" latinLnBrk="0" hangingPunct="1">
        <a:spcBef>
          <a:spcPct val="20000"/>
        </a:spcBef>
        <a:buFont typeface="Arial" pitchFamily="34" charset="0"/>
        <a:buChar char="–"/>
        <a:defRPr sz="1800" b="0" kern="1200">
          <a:solidFill>
            <a:schemeClr val="tx1"/>
          </a:solidFill>
          <a:latin typeface="Arial" pitchFamily="34" charset="0"/>
          <a:ea typeface="+mn-ea"/>
          <a:cs typeface="+mn-cs"/>
        </a:defRPr>
      </a:lvl4pPr>
      <a:lvl5pPr marL="1144588" indent="-230188" algn="l" defTabSz="914400" rtl="0" eaLnBrk="1" latinLnBrk="0" hangingPunct="1">
        <a:spcBef>
          <a:spcPct val="20000"/>
        </a:spcBef>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vtda.info/node/86"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Leading a Horse to Water and Enticing Him to Drink</a:t>
            </a:r>
            <a:endParaRPr lang="en-US" dirty="0"/>
          </a:p>
        </p:txBody>
      </p:sp>
      <p:sp>
        <p:nvSpPr>
          <p:cNvPr id="3" name="Text Placeholder 2"/>
          <p:cNvSpPr>
            <a:spLocks noGrp="1"/>
          </p:cNvSpPr>
          <p:nvPr>
            <p:ph type="body" sz="quarter" idx="11"/>
          </p:nvPr>
        </p:nvSpPr>
        <p:spPr>
          <a:xfrm>
            <a:off x="4375054" y="4001505"/>
            <a:ext cx="4585507" cy="1278384"/>
          </a:xfrm>
        </p:spPr>
        <p:txBody>
          <a:bodyPr/>
          <a:lstStyle/>
          <a:p>
            <a:r>
              <a:rPr lang="en-US" dirty="0" smtClean="0"/>
              <a:t>Terri Potts, </a:t>
            </a:r>
          </a:p>
          <a:p>
            <a:r>
              <a:rPr lang="en-US" dirty="0" smtClean="0"/>
              <a:t>IIS Software Technical Director</a:t>
            </a:r>
          </a:p>
          <a:p>
            <a:r>
              <a:rPr lang="en-US" dirty="0" smtClean="0"/>
              <a:t>Fred </a:t>
            </a:r>
            <a:r>
              <a:rPr lang="en-US" dirty="0" err="1" smtClean="0"/>
              <a:t>Pabon</a:t>
            </a:r>
            <a:r>
              <a:rPr lang="en-US" dirty="0" smtClean="0"/>
              <a:t>, </a:t>
            </a:r>
            <a:r>
              <a:rPr lang="en-US" dirty="0" err="1" smtClean="0"/>
              <a:t>DevOps</a:t>
            </a:r>
            <a:r>
              <a:rPr lang="en-US" dirty="0" smtClean="0"/>
              <a:t> Champion</a:t>
            </a:r>
          </a:p>
          <a:p>
            <a:r>
              <a:rPr lang="en-US" smtClean="0"/>
              <a:t>October 2014 </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 down walls one-by-one</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10</a:t>
            </a:fld>
            <a:endParaRPr lang="en-US"/>
          </a:p>
        </p:txBody>
      </p:sp>
      <p:pic>
        <p:nvPicPr>
          <p:cNvPr id="27650" name="Picture 2" descr="E:\Symposium &amp; Presentations\2014 DevOps Enterprise Summit\Pictures\512px-DDR_wall_peekaboo.jpg"/>
          <p:cNvPicPr>
            <a:picLocks noChangeAspect="1" noChangeArrowheads="1"/>
          </p:cNvPicPr>
          <p:nvPr/>
        </p:nvPicPr>
        <p:blipFill>
          <a:blip r:embed="rId3" cstate="print"/>
          <a:srcRect/>
          <a:stretch>
            <a:fillRect/>
          </a:stretch>
        </p:blipFill>
        <p:spPr bwMode="auto">
          <a:xfrm>
            <a:off x="1502244" y="1023182"/>
            <a:ext cx="6558734" cy="5290542"/>
          </a:xfrm>
          <a:prstGeom prst="rect">
            <a:avLst/>
          </a:prstGeom>
          <a:noFill/>
        </p:spPr>
      </p:pic>
      <p:sp>
        <p:nvSpPr>
          <p:cNvPr id="7" name="TextBox 6"/>
          <p:cNvSpPr txBox="1"/>
          <p:nvPr/>
        </p:nvSpPr>
        <p:spPr>
          <a:xfrm>
            <a:off x="1349829" y="6357259"/>
            <a:ext cx="6509654" cy="338554"/>
          </a:xfrm>
          <a:prstGeom prst="rect">
            <a:avLst/>
          </a:prstGeom>
          <a:noFill/>
        </p:spPr>
        <p:txBody>
          <a:bodyPr wrap="square" rtlCol="0">
            <a:spAutoFit/>
          </a:bodyPr>
          <a:lstStyle/>
          <a:p>
            <a:r>
              <a:rPr lang="en-US" sz="800" dirty="0" smtClean="0">
                <a:latin typeface="Arial" pitchFamily="34" charset="0"/>
                <a:cs typeface="Arial" pitchFamily="34" charset="0"/>
              </a:rPr>
              <a:t>"DDR wall </a:t>
            </a:r>
            <a:r>
              <a:rPr lang="en-US" sz="800" dirty="0" err="1" smtClean="0">
                <a:latin typeface="Arial" pitchFamily="34" charset="0"/>
                <a:cs typeface="Arial" pitchFamily="34" charset="0"/>
              </a:rPr>
              <a:t>peekaboo</a:t>
            </a:r>
            <a:r>
              <a:rPr lang="en-US" sz="800" dirty="0" smtClean="0">
                <a:latin typeface="Arial" pitchFamily="34" charset="0"/>
                <a:cs typeface="Arial" pitchFamily="34" charset="0"/>
              </a:rPr>
              <a:t>" by </a:t>
            </a:r>
            <a:r>
              <a:rPr lang="en-US" sz="800" dirty="0" err="1" smtClean="0">
                <a:latin typeface="Arial" pitchFamily="34" charset="0"/>
                <a:cs typeface="Arial" pitchFamily="34" charset="0"/>
              </a:rPr>
              <a:t>Jurek</a:t>
            </a:r>
            <a:r>
              <a:rPr lang="en-US" sz="800" dirty="0" smtClean="0">
                <a:latin typeface="Arial" pitchFamily="34" charset="0"/>
                <a:cs typeface="Arial" pitchFamily="34" charset="0"/>
              </a:rPr>
              <a:t> </a:t>
            </a:r>
            <a:r>
              <a:rPr lang="en-US" sz="800" dirty="0" err="1" smtClean="0">
                <a:latin typeface="Arial" pitchFamily="34" charset="0"/>
                <a:cs typeface="Arial" pitchFamily="34" charset="0"/>
              </a:rPr>
              <a:t>Durczak</a:t>
            </a:r>
            <a:r>
              <a:rPr lang="en-US" sz="800" dirty="0" smtClean="0">
                <a:latin typeface="Arial" pitchFamily="34" charset="0"/>
                <a:cs typeface="Arial" pitchFamily="34" charset="0"/>
              </a:rPr>
              <a:t> from Poland - DDR. Licensed under Creative Commons Attribution 2.0 via Wikimedia Commons - http://commons.wikimedia.org/wiki/File:DDR_wall_peekaboo.jpg#mediaviewer/File:DDR_wall_peekaboo.jpg</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00711" y="4681042"/>
            <a:ext cx="1751159" cy="1751159"/>
          </a:xfrm>
          <a:prstGeom prst="rect">
            <a:avLst/>
          </a:prstGeom>
        </p:spPr>
      </p:pic>
      <p:sp>
        <p:nvSpPr>
          <p:cNvPr id="2" name="Title 1"/>
          <p:cNvSpPr>
            <a:spLocks noGrp="1"/>
          </p:cNvSpPr>
          <p:nvPr>
            <p:ph type="title"/>
          </p:nvPr>
        </p:nvSpPr>
        <p:spPr/>
        <p:txBody>
          <a:bodyPr/>
          <a:lstStyle/>
          <a:p>
            <a:r>
              <a:rPr lang="en-US" dirty="0" smtClean="0"/>
              <a:t>Change Agents</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11</a:t>
            </a:fld>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40924" y="1040664"/>
            <a:ext cx="4903076" cy="41056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60156" y="4681042"/>
            <a:ext cx="1256288" cy="1764451"/>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38" y="274638"/>
            <a:ext cx="6490833" cy="685800"/>
          </a:xfrm>
        </p:spPr>
        <p:txBody>
          <a:bodyPr>
            <a:normAutofit/>
          </a:bodyPr>
          <a:lstStyle/>
          <a:p>
            <a:r>
              <a:rPr lang="en-US" dirty="0" smtClean="0"/>
              <a:t>Show results to get more adoption</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12</a:t>
            </a:fld>
            <a:endParaRPr lang="en-US"/>
          </a:p>
        </p:txBody>
      </p:sp>
      <p:pic>
        <p:nvPicPr>
          <p:cNvPr id="28674" name="Picture 2" descr="E:\Symposium &amp; Presentations\2014 DevOps Enterprise Summit\Pictures\Stack_of_money.jpg"/>
          <p:cNvPicPr>
            <a:picLocks noGrp="1" noChangeAspect="1" noChangeArrowheads="1"/>
          </p:cNvPicPr>
          <p:nvPr>
            <p:ph idx="1"/>
          </p:nvPr>
        </p:nvPicPr>
        <p:blipFill>
          <a:blip r:embed="rId3" cstate="print"/>
          <a:srcRect/>
          <a:stretch>
            <a:fillRect/>
          </a:stretch>
        </p:blipFill>
        <p:spPr bwMode="auto">
          <a:xfrm>
            <a:off x="696686" y="1027941"/>
            <a:ext cx="7792244" cy="5394630"/>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ways to entice your horses</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13</a:t>
            </a:fld>
            <a:endParaRPr lang="en-US"/>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4465" y="1030140"/>
            <a:ext cx="8366475" cy="5438208"/>
          </a:xfrm>
          <a:prstGeom prst="rect">
            <a:avLst/>
          </a:prstGeom>
        </p:spPr>
      </p:pic>
      <p:sp>
        <p:nvSpPr>
          <p:cNvPr id="6" name="TextBox 5"/>
          <p:cNvSpPr txBox="1"/>
          <p:nvPr/>
        </p:nvSpPr>
        <p:spPr>
          <a:xfrm>
            <a:off x="595424" y="2594344"/>
            <a:ext cx="1616149" cy="461665"/>
          </a:xfrm>
          <a:prstGeom prst="rect">
            <a:avLst/>
          </a:prstGeom>
          <a:noFill/>
        </p:spPr>
        <p:txBody>
          <a:bodyPr wrap="square" rtlCol="0">
            <a:spAutoFit/>
          </a:bodyPr>
          <a:lstStyle/>
          <a:p>
            <a:r>
              <a:rPr lang="en-US" sz="2400" dirty="0" smtClean="0">
                <a:latin typeface="Arial" pitchFamily="34" charset="0"/>
                <a:cs typeface="Arial" pitchFamily="34" charset="0"/>
              </a:rPr>
              <a:t>Customer</a:t>
            </a:r>
          </a:p>
        </p:txBody>
      </p:sp>
      <p:sp>
        <p:nvSpPr>
          <p:cNvPr id="7" name="TextBox 6"/>
          <p:cNvSpPr txBox="1"/>
          <p:nvPr/>
        </p:nvSpPr>
        <p:spPr>
          <a:xfrm>
            <a:off x="1874875" y="3299637"/>
            <a:ext cx="1616149" cy="461665"/>
          </a:xfrm>
          <a:prstGeom prst="rect">
            <a:avLst/>
          </a:prstGeom>
          <a:noFill/>
        </p:spPr>
        <p:txBody>
          <a:bodyPr wrap="square" rtlCol="0">
            <a:spAutoFit/>
          </a:bodyPr>
          <a:lstStyle/>
          <a:p>
            <a:r>
              <a:rPr lang="en-US" sz="2400" dirty="0" smtClean="0">
                <a:latin typeface="Arial" pitchFamily="34" charset="0"/>
                <a:cs typeface="Arial" pitchFamily="34" charset="0"/>
              </a:rPr>
              <a:t>Software</a:t>
            </a:r>
          </a:p>
        </p:txBody>
      </p:sp>
      <p:sp>
        <p:nvSpPr>
          <p:cNvPr id="9" name="TextBox 8"/>
          <p:cNvSpPr txBox="1"/>
          <p:nvPr/>
        </p:nvSpPr>
        <p:spPr>
          <a:xfrm>
            <a:off x="3597348" y="3086986"/>
            <a:ext cx="1616149" cy="461665"/>
          </a:xfrm>
          <a:prstGeom prst="rect">
            <a:avLst/>
          </a:prstGeom>
          <a:noFill/>
        </p:spPr>
        <p:txBody>
          <a:bodyPr wrap="square" rtlCol="0">
            <a:spAutoFit/>
          </a:bodyPr>
          <a:lstStyle/>
          <a:p>
            <a:r>
              <a:rPr lang="en-US" sz="2400" dirty="0" smtClean="0">
                <a:latin typeface="Arial" pitchFamily="34" charset="0"/>
                <a:cs typeface="Arial" pitchFamily="34" charset="0"/>
              </a:rPr>
              <a:t>Systems</a:t>
            </a:r>
          </a:p>
        </p:txBody>
      </p:sp>
      <p:sp>
        <p:nvSpPr>
          <p:cNvPr id="10" name="TextBox 9"/>
          <p:cNvSpPr txBox="1"/>
          <p:nvPr/>
        </p:nvSpPr>
        <p:spPr>
          <a:xfrm>
            <a:off x="4933507" y="3044456"/>
            <a:ext cx="2041451" cy="461665"/>
          </a:xfrm>
          <a:prstGeom prst="rect">
            <a:avLst/>
          </a:prstGeom>
          <a:noFill/>
        </p:spPr>
        <p:txBody>
          <a:bodyPr wrap="square" rtlCol="0">
            <a:spAutoFit/>
          </a:bodyPr>
          <a:lstStyle/>
          <a:p>
            <a:r>
              <a:rPr lang="en-US" sz="2400" dirty="0" smtClean="0">
                <a:latin typeface="Arial" pitchFamily="34" charset="0"/>
                <a:cs typeface="Arial" pitchFamily="34" charset="0"/>
              </a:rPr>
              <a:t>Infrastructure</a:t>
            </a:r>
          </a:p>
        </p:txBody>
      </p:sp>
      <p:sp>
        <p:nvSpPr>
          <p:cNvPr id="11" name="TextBox 10"/>
          <p:cNvSpPr txBox="1"/>
          <p:nvPr/>
        </p:nvSpPr>
        <p:spPr>
          <a:xfrm>
            <a:off x="6914708" y="3001926"/>
            <a:ext cx="1931580" cy="461665"/>
          </a:xfrm>
          <a:prstGeom prst="rect">
            <a:avLst/>
          </a:prstGeom>
          <a:noFill/>
        </p:spPr>
        <p:txBody>
          <a:bodyPr wrap="square" rtlCol="0">
            <a:spAutoFit/>
          </a:bodyPr>
          <a:lstStyle/>
          <a:p>
            <a:r>
              <a:rPr lang="en-US" sz="2400" dirty="0" smtClean="0">
                <a:latin typeface="Arial" pitchFamily="34" charset="0"/>
                <a:cs typeface="Arial" pitchFamily="34" charset="0"/>
              </a:rPr>
              <a:t>Integration</a:t>
            </a:r>
          </a:p>
        </p:txBody>
      </p:sp>
    </p:spTree>
    <p:extLst>
      <p:ext uri="{BB962C8B-B14F-4D97-AF65-F5344CB8AC3E}">
        <p14:creationId xmlns="" xmlns:p14="http://schemas.microsoft.com/office/powerpoint/2010/main" val="2094217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what I’d like help on</a:t>
            </a:r>
            <a:endParaRPr lang="en-US" dirty="0"/>
          </a:p>
        </p:txBody>
      </p:sp>
      <p:sp>
        <p:nvSpPr>
          <p:cNvPr id="3" name="Content Placeholder 2"/>
          <p:cNvSpPr>
            <a:spLocks noGrp="1"/>
          </p:cNvSpPr>
          <p:nvPr>
            <p:ph idx="1"/>
          </p:nvPr>
        </p:nvSpPr>
        <p:spPr>
          <a:xfrm>
            <a:off x="236538" y="1039813"/>
            <a:ext cx="2924673" cy="4525963"/>
          </a:xfrm>
        </p:spPr>
        <p:txBody>
          <a:bodyPr/>
          <a:lstStyle/>
          <a:p>
            <a:pPr>
              <a:buNone/>
            </a:pPr>
            <a:r>
              <a:rPr lang="en-US" dirty="0" smtClean="0"/>
              <a:t>How can I convert large legacy programs (1 Million+ Lines of Code) to automated test with minimal schedule and budget??</a:t>
            </a:r>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14</a:t>
            </a:fld>
            <a:endParaRPr lang="en-US"/>
          </a:p>
        </p:txBody>
      </p:sp>
      <p:sp>
        <p:nvSpPr>
          <p:cNvPr id="9" name="TextBox 8"/>
          <p:cNvSpPr txBox="1"/>
          <p:nvPr/>
        </p:nvSpPr>
        <p:spPr>
          <a:xfrm>
            <a:off x="0" y="5364481"/>
            <a:ext cx="3122023" cy="338554"/>
          </a:xfrm>
          <a:prstGeom prst="rect">
            <a:avLst/>
          </a:prstGeom>
          <a:noFill/>
        </p:spPr>
        <p:txBody>
          <a:bodyPr wrap="square" rtlCol="0">
            <a:spAutoFit/>
          </a:bodyPr>
          <a:lstStyle/>
          <a:p>
            <a:r>
              <a:rPr lang="en-US" sz="800" dirty="0" smtClean="0">
                <a:latin typeface="Arial" pitchFamily="34" charset="0"/>
                <a:cs typeface="Arial" pitchFamily="34" charset="0"/>
              </a:rPr>
              <a:t>Picture by: </a:t>
            </a:r>
            <a:r>
              <a:rPr lang="en-US" sz="800" dirty="0" smtClean="0"/>
              <a:t>VTda.info - </a:t>
            </a:r>
            <a:r>
              <a:rPr lang="en-US" sz="800" dirty="0" smtClean="0">
                <a:hlinkClick r:id="rId3"/>
              </a:rPr>
              <a:t>vtda.info/node/86 </a:t>
            </a:r>
            <a:r>
              <a:rPr lang="en-US" sz="800" dirty="0" smtClean="0">
                <a:latin typeface="Arial" pitchFamily="34" charset="0"/>
                <a:cs typeface="Arial" pitchFamily="34" charset="0"/>
              </a:rPr>
              <a:t>License:  </a:t>
            </a:r>
            <a:r>
              <a:rPr lang="en-US" sz="800" dirty="0" err="1" smtClean="0">
                <a:latin typeface="Arial" pitchFamily="34" charset="0"/>
                <a:cs typeface="Arial" pitchFamily="34" charset="0"/>
              </a:rPr>
              <a:t>Creativecommons.or</a:t>
            </a:r>
            <a:r>
              <a:rPr lang="en-US" sz="800" dirty="0" smtClean="0">
                <a:latin typeface="Arial" pitchFamily="34" charset="0"/>
                <a:cs typeface="Arial" pitchFamily="34" charset="0"/>
              </a:rPr>
              <a:t>/licenses/by/4.0/</a:t>
            </a:r>
            <a:r>
              <a:rPr lang="en-US" sz="800" dirty="0" err="1" smtClean="0">
                <a:latin typeface="Arial" pitchFamily="34" charset="0"/>
                <a:cs typeface="Arial" pitchFamily="34" charset="0"/>
              </a:rPr>
              <a:t>legalcode</a:t>
            </a:r>
            <a:r>
              <a:rPr lang="en-US" sz="800" dirty="0" smtClean="0">
                <a:latin typeface="Arial" pitchFamily="34" charset="0"/>
                <a:cs typeface="Arial" pitchFamily="34" charset="0"/>
              </a:rPr>
              <a:t>, </a:t>
            </a:r>
            <a:endParaRPr lang="en-US" sz="800" dirty="0" smtClean="0">
              <a:latin typeface="Arial" pitchFamily="34" charset="0"/>
              <a:cs typeface="Arial" pitchFamily="34" charset="0"/>
            </a:endParaRPr>
          </a:p>
        </p:txBody>
      </p:sp>
      <p:pic>
        <p:nvPicPr>
          <p:cNvPr id="1026" name="Picture 2" descr="C:\Users\oconnotl\AppData\Local\Temp\4226036906_674f1b5460.jpg"/>
          <p:cNvPicPr>
            <a:picLocks noChangeAspect="1" noChangeArrowheads="1"/>
          </p:cNvPicPr>
          <p:nvPr/>
        </p:nvPicPr>
        <p:blipFill>
          <a:blip r:embed="rId4" cstate="print"/>
          <a:srcRect/>
          <a:stretch>
            <a:fillRect/>
          </a:stretch>
        </p:blipFill>
        <p:spPr bwMode="auto">
          <a:xfrm>
            <a:off x="3235779" y="949779"/>
            <a:ext cx="5908221" cy="5908221"/>
          </a:xfrm>
          <a:prstGeom prst="rect">
            <a:avLst/>
          </a:prstGeom>
          <a:noFill/>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Can you change the course?</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2</a:t>
            </a:fld>
            <a:endParaRPr lang="en-US" dirty="0"/>
          </a:p>
        </p:txBody>
      </p:sp>
      <p:pic>
        <p:nvPicPr>
          <p:cNvPr id="1026" name="Picture 2" descr="C:\Users\oconnotl\Downloads\horseshoe-bend-4041_640.jpg"/>
          <p:cNvPicPr>
            <a:picLocks noChangeAspect="1" noChangeArrowheads="1"/>
          </p:cNvPicPr>
          <p:nvPr/>
        </p:nvPicPr>
        <p:blipFill>
          <a:blip r:embed="rId3" cstate="print"/>
          <a:srcRect/>
          <a:stretch>
            <a:fillRect/>
          </a:stretch>
        </p:blipFill>
        <p:spPr bwMode="auto">
          <a:xfrm>
            <a:off x="796115" y="1013628"/>
            <a:ext cx="7215763" cy="5411821"/>
          </a:xfrm>
          <a:prstGeom prst="rect">
            <a:avLst/>
          </a:prstGeom>
          <a:noFill/>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Organization</a:t>
            </a:r>
            <a:endParaRPr lang="en-US" dirty="0"/>
          </a:p>
        </p:txBody>
      </p:sp>
      <p:sp>
        <p:nvSpPr>
          <p:cNvPr id="3" name="Date Placeholder 2"/>
          <p:cNvSpPr>
            <a:spLocks noGrp="1"/>
          </p:cNvSpPr>
          <p:nvPr>
            <p:ph type="dt" sz="half" idx="10"/>
          </p:nvPr>
        </p:nvSpPr>
        <p:spPr/>
        <p:txBody>
          <a:bodyPr/>
          <a:lstStyle/>
          <a:p>
            <a:fld id="{1620389F-DE1D-44C7-B37E-89BCC2F680BE}" type="datetime1">
              <a:rPr lang="en-US" smtClean="0"/>
              <a:pPr/>
              <a:t>10/16/2014</a:t>
            </a:fld>
            <a:endParaRPr lang="en-US"/>
          </a:p>
        </p:txBody>
      </p:sp>
      <p:sp>
        <p:nvSpPr>
          <p:cNvPr id="4" name="Slide Number Placeholder 3"/>
          <p:cNvSpPr>
            <a:spLocks noGrp="1"/>
          </p:cNvSpPr>
          <p:nvPr>
            <p:ph type="sldNum" sz="quarter" idx="12"/>
          </p:nvPr>
        </p:nvSpPr>
        <p:spPr/>
        <p:txBody>
          <a:bodyPr/>
          <a:lstStyle/>
          <a:p>
            <a:fld id="{8D57DBB9-07C6-49AB-BFD5-E737C7E241F6}" type="slidenum">
              <a:rPr lang="en-US" smtClean="0"/>
              <a:pPr/>
              <a:t>3</a:t>
            </a:fld>
            <a:endParaRPr lang="en-US"/>
          </a:p>
        </p:txBody>
      </p:sp>
      <p:pic>
        <p:nvPicPr>
          <p:cNvPr id="2050" name="Picture 2" descr="C:\Users\oconnotl\Downloads\sterling-castle-202103_640.jpg"/>
          <p:cNvPicPr>
            <a:picLocks noChangeAspect="1" noChangeArrowheads="1"/>
          </p:cNvPicPr>
          <p:nvPr/>
        </p:nvPicPr>
        <p:blipFill>
          <a:blip r:embed="rId3" cstate="print"/>
          <a:srcRect/>
          <a:stretch>
            <a:fillRect/>
          </a:stretch>
        </p:blipFill>
        <p:spPr bwMode="auto">
          <a:xfrm>
            <a:off x="-68281" y="989352"/>
            <a:ext cx="9213000" cy="5441428"/>
          </a:xfrm>
          <a:prstGeom prst="rect">
            <a:avLst/>
          </a:prstGeom>
          <a:noFill/>
        </p:spPr>
      </p:pic>
      <p:sp>
        <p:nvSpPr>
          <p:cNvPr id="5" name="Content Placeholder 4"/>
          <p:cNvSpPr>
            <a:spLocks noGrp="1"/>
          </p:cNvSpPr>
          <p:nvPr>
            <p:ph idx="1"/>
          </p:nvPr>
        </p:nvSpPr>
        <p:spPr>
          <a:xfrm>
            <a:off x="-29986" y="1054802"/>
            <a:ext cx="8667750" cy="5570848"/>
          </a:xfrm>
        </p:spPr>
        <p:txBody>
          <a:bodyPr/>
          <a:lstStyle/>
          <a:p>
            <a:pPr>
              <a:buNone/>
            </a:pPr>
            <a:r>
              <a:rPr lang="en-US" dirty="0" smtClean="0"/>
              <a:t>Large Aerospace &amp; Defense company</a:t>
            </a:r>
          </a:p>
          <a:p>
            <a:pPr>
              <a:buNone/>
            </a:pPr>
            <a:r>
              <a:rPr lang="en-US" dirty="0" smtClean="0"/>
              <a:t>IIS = Intelligence, Information &amp; Services</a:t>
            </a:r>
          </a:p>
          <a:p>
            <a:pPr>
              <a:buNone/>
            </a:pPr>
            <a:r>
              <a:rPr lang="en-US" dirty="0" smtClean="0"/>
              <a:t>Development spread across &gt; 10 US sites</a:t>
            </a:r>
          </a:p>
          <a:p>
            <a:pPr>
              <a:buNone/>
            </a:pPr>
            <a:r>
              <a:rPr lang="en-US" dirty="0" smtClean="0"/>
              <a:t>Customer is risk averse</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4</a:t>
            </a:fld>
            <a:endParaRPr lang="en-US"/>
          </a:p>
        </p:txBody>
      </p:sp>
      <p:sp>
        <p:nvSpPr>
          <p:cNvPr id="7" name="Date Placeholder 3"/>
          <p:cNvSpPr txBox="1">
            <a:spLocks/>
          </p:cNvSpPr>
          <p:nvPr/>
        </p:nvSpPr>
        <p:spPr>
          <a:xfrm>
            <a:off x="6375400" y="6356350"/>
            <a:ext cx="2133600" cy="365125"/>
          </a:xfrm>
          <a:prstGeom prst="rect">
            <a:avLst/>
          </a:prstGeom>
        </p:spPr>
        <p:txBody>
          <a:bodyPr vert="horz" lIns="91440" tIns="4572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3724D0-DD0F-42EF-84DE-838DB5D26951}" type="datetime1">
              <a:rPr kumimoji="0" lang="en-US" sz="1000" b="0" i="0" u="none" strike="noStrike" kern="1200" cap="none" spc="0" normalizeH="0" baseline="0" noProof="0" smtClean="0">
                <a:ln>
                  <a:noFill/>
                </a:ln>
                <a:solidFill>
                  <a:schemeClr val="tx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10/16/2014</a:t>
            </a:fld>
            <a:endParaRPr kumimoji="0" lang="en-US" sz="10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8" name="Slide Number Placeholder 4"/>
          <p:cNvSpPr txBox="1">
            <a:spLocks/>
          </p:cNvSpPr>
          <p:nvPr/>
        </p:nvSpPr>
        <p:spPr>
          <a:xfrm>
            <a:off x="8661400" y="6356350"/>
            <a:ext cx="420688" cy="365125"/>
          </a:xfrm>
          <a:prstGeom prst="rect">
            <a:avLst/>
          </a:prstGeom>
        </p:spPr>
        <p:txBody>
          <a:bodyPr vert="horz" lIns="0" tIns="45720" rIns="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D57DBB9-07C6-49AB-BFD5-E737C7E241F6}" type="slidenum">
              <a:rPr kumimoji="0" lang="en-US" sz="1000" b="0" i="0" u="none" strike="noStrike" kern="1200" cap="none" spc="0" normalizeH="0" baseline="0" noProof="0" smtClean="0">
                <a:ln>
                  <a:noFill/>
                </a:ln>
                <a:solidFill>
                  <a:schemeClr val="tx1"/>
                </a:solidFill>
                <a:effectLst/>
                <a:uLnTx/>
                <a:uFillTx/>
                <a:latin typeface="Arial"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chemeClr val="tx1"/>
              </a:solidFill>
              <a:effectLst/>
              <a:uLnTx/>
              <a:uFillTx/>
              <a:latin typeface="Arial" pitchFamily="34" charset="0"/>
              <a:ea typeface="+mn-ea"/>
              <a:cs typeface="+mn-cs"/>
            </a:endParaRPr>
          </a:p>
        </p:txBody>
      </p:sp>
      <p:sp>
        <p:nvSpPr>
          <p:cNvPr id="3" name="Title 2"/>
          <p:cNvSpPr>
            <a:spLocks noGrp="1"/>
          </p:cNvSpPr>
          <p:nvPr>
            <p:ph type="title"/>
          </p:nvPr>
        </p:nvSpPr>
        <p:spPr/>
        <p:txBody>
          <a:bodyPr/>
          <a:lstStyle/>
          <a:p>
            <a:r>
              <a:rPr lang="en-US" dirty="0" smtClean="0"/>
              <a:t>My evangelism story</a:t>
            </a:r>
            <a:endParaRPr lang="en-US"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0176" y="1005570"/>
            <a:ext cx="8422821" cy="5350779"/>
          </a:xfrm>
          <a:prstGeom prst="rect">
            <a:avLst/>
          </a:prstGeom>
        </p:spPr>
      </p:pic>
      <p:sp>
        <p:nvSpPr>
          <p:cNvPr id="28" name="Content Placeholder 37"/>
          <p:cNvSpPr>
            <a:spLocks noGrp="1"/>
          </p:cNvSpPr>
          <p:nvPr>
            <p:ph sz="half" idx="4294967295"/>
          </p:nvPr>
        </p:nvSpPr>
        <p:spPr>
          <a:xfrm>
            <a:off x="489857" y="1131253"/>
            <a:ext cx="4332288" cy="4525963"/>
          </a:xfrm>
          <a:prstGeom prst="rect">
            <a:avLst/>
          </a:prstGeom>
        </p:spPr>
        <p:txBody>
          <a:bodyPr>
            <a:normAutofit/>
          </a:bodyPr>
          <a:lstStyle/>
          <a:p>
            <a:pPr>
              <a:buNone/>
            </a:pPr>
            <a:r>
              <a:rPr lang="en-US" dirty="0" smtClean="0"/>
              <a:t>11 years Air Force</a:t>
            </a:r>
          </a:p>
          <a:p>
            <a:pPr>
              <a:buNone/>
            </a:pPr>
            <a:r>
              <a:rPr lang="en-US" dirty="0" smtClean="0"/>
              <a:t>16 years at Raytheon</a:t>
            </a:r>
          </a:p>
        </p:txBody>
      </p:sp>
      <p:sp>
        <p:nvSpPr>
          <p:cNvPr id="29" name="Content Placeholder 37"/>
          <p:cNvSpPr>
            <a:spLocks noGrp="1"/>
          </p:cNvSpPr>
          <p:nvPr>
            <p:ph sz="half" idx="4294967295"/>
          </p:nvPr>
        </p:nvSpPr>
        <p:spPr>
          <a:xfrm>
            <a:off x="4417651" y="1009269"/>
            <a:ext cx="4190773" cy="4525963"/>
          </a:xfrm>
          <a:prstGeom prst="rect">
            <a:avLst/>
          </a:prstGeom>
        </p:spPr>
        <p:txBody>
          <a:bodyPr>
            <a:normAutofit/>
          </a:bodyPr>
          <a:lstStyle/>
          <a:p>
            <a:pPr algn="r">
              <a:buNone/>
            </a:pPr>
            <a:r>
              <a:rPr lang="en-US" dirty="0"/>
              <a:t>Software Product </a:t>
            </a:r>
            <a:r>
              <a:rPr lang="en-US" dirty="0" smtClean="0"/>
              <a:t>Lines</a:t>
            </a:r>
          </a:p>
          <a:p>
            <a:pPr algn="r">
              <a:buNone/>
            </a:pPr>
            <a:r>
              <a:rPr lang="en-US" dirty="0" smtClean="0"/>
              <a:t>Code Generation</a:t>
            </a:r>
          </a:p>
          <a:p>
            <a:pPr algn="r">
              <a:buNone/>
            </a:pPr>
            <a:r>
              <a:rPr lang="en-US" dirty="0"/>
              <a:t>Automated </a:t>
            </a:r>
            <a:r>
              <a:rPr lang="en-US" dirty="0" smtClean="0"/>
              <a:t>Test</a:t>
            </a:r>
          </a:p>
          <a:p>
            <a:pPr algn="r">
              <a:buNone/>
            </a:pPr>
            <a:r>
              <a:rPr lang="en-US" dirty="0" smtClean="0"/>
              <a:t>Architect</a:t>
            </a:r>
          </a:p>
          <a:p>
            <a:pPr algn="r">
              <a:buNone/>
            </a:pPr>
            <a:r>
              <a:rPr lang="en-US" dirty="0" smtClean="0"/>
              <a:t>	Agile</a:t>
            </a:r>
          </a:p>
          <a:p>
            <a:pPr algn="r">
              <a:buNone/>
            </a:pPr>
            <a:r>
              <a:rPr lang="en-US" dirty="0" smtClean="0"/>
              <a:t>		</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92676" y="1000225"/>
            <a:ext cx="6183662" cy="4614269"/>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427656" y="3376914"/>
            <a:ext cx="2288688" cy="3344561"/>
          </a:xfrm>
          <a:prstGeom prst="rect">
            <a:avLst/>
          </a:prstGeom>
        </p:spPr>
      </p:pic>
      <p:sp>
        <p:nvSpPr>
          <p:cNvPr id="2" name="Title 1"/>
          <p:cNvSpPr>
            <a:spLocks noGrp="1"/>
          </p:cNvSpPr>
          <p:nvPr>
            <p:ph type="title"/>
          </p:nvPr>
        </p:nvSpPr>
        <p:spPr/>
        <p:txBody>
          <a:bodyPr/>
          <a:lstStyle/>
          <a:p>
            <a:r>
              <a:rPr lang="en-US" dirty="0" smtClean="0"/>
              <a:t>Typical program</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5</a:t>
            </a:fld>
            <a:endParaRPr lang="en-US"/>
          </a:p>
        </p:txBody>
      </p:sp>
      <p:sp>
        <p:nvSpPr>
          <p:cNvPr id="7" name="Date Placeholder 3"/>
          <p:cNvSpPr txBox="1">
            <a:spLocks/>
          </p:cNvSpPr>
          <p:nvPr/>
        </p:nvSpPr>
        <p:spPr>
          <a:xfrm>
            <a:off x="6375400" y="6356350"/>
            <a:ext cx="2133600" cy="365125"/>
          </a:xfrm>
          <a:prstGeom prst="rect">
            <a:avLst/>
          </a:prstGeom>
        </p:spPr>
        <p:txBody>
          <a:bodyPr vert="horz" lIns="91440" tIns="4572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3724D0-DD0F-42EF-84DE-838DB5D26951}" type="datetime1">
              <a:rPr kumimoji="0" lang="en-US" sz="1000" b="0" i="0" u="none" strike="noStrike" kern="1200" cap="none" spc="0" normalizeH="0" baseline="0" noProof="0" smtClean="0">
                <a:ln>
                  <a:noFill/>
                </a:ln>
                <a:solidFill>
                  <a:schemeClr val="tx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10/16/2014</a:t>
            </a:fld>
            <a:endParaRPr kumimoji="0" lang="en-US" sz="10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8" name="Slide Number Placeholder 4"/>
          <p:cNvSpPr txBox="1">
            <a:spLocks/>
          </p:cNvSpPr>
          <p:nvPr/>
        </p:nvSpPr>
        <p:spPr>
          <a:xfrm>
            <a:off x="8661400" y="6356350"/>
            <a:ext cx="420688" cy="365125"/>
          </a:xfrm>
          <a:prstGeom prst="rect">
            <a:avLst/>
          </a:prstGeom>
        </p:spPr>
        <p:txBody>
          <a:bodyPr vert="horz" lIns="0" tIns="45720" rIns="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D57DBB9-07C6-49AB-BFD5-E737C7E241F6}" type="slidenum">
              <a:rPr kumimoji="0" lang="en-US" sz="1000" b="0" i="0" u="none" strike="noStrike" kern="1200" cap="none" spc="0" normalizeH="0" baseline="0" noProof="0" smtClean="0">
                <a:ln>
                  <a:noFill/>
                </a:ln>
                <a:solidFill>
                  <a:schemeClr val="tx1"/>
                </a:solidFill>
                <a:effectLst/>
                <a:uLnTx/>
                <a:uFillTx/>
                <a:latin typeface="Arial"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chemeClr val="tx1"/>
              </a:solidFill>
              <a:effectLst/>
              <a:uLnTx/>
              <a:uFillTx/>
              <a:latin typeface="Arial" pitchFamily="34" charset="0"/>
              <a:ea typeface="+mn-ea"/>
              <a:cs typeface="+mn-cs"/>
            </a:endParaRPr>
          </a:p>
        </p:txBody>
      </p:sp>
      <p:pic>
        <p:nvPicPr>
          <p:cNvPr id="15" name="Picture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73682" y="1000226"/>
            <a:ext cx="1940817" cy="3675532"/>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16088" y="1000226"/>
            <a:ext cx="2257594" cy="3010125"/>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flipH="1">
            <a:off x="2821191" y="1000227"/>
            <a:ext cx="2094897" cy="2793196"/>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589962" y="3643559"/>
            <a:ext cx="1925464" cy="3174008"/>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515426" y="3464559"/>
            <a:ext cx="1463574" cy="3362415"/>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054259" y="2960302"/>
            <a:ext cx="2612677" cy="3897697"/>
          </a:xfrm>
          <a:prstGeom prst="rect">
            <a:avLst/>
          </a:prstGeom>
        </p:spPr>
      </p:pic>
    </p:spTree>
    <p:extLst>
      <p:ext uri="{BB962C8B-B14F-4D97-AF65-F5344CB8AC3E}">
        <p14:creationId xmlns:p14="http://schemas.microsoft.com/office/powerpoint/2010/main" xmlns="" val="9239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Created Subject Matter Experts</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6</a:t>
            </a:fld>
            <a:endParaRPr lang="en-US"/>
          </a:p>
        </p:txBody>
      </p:sp>
      <p:pic>
        <p:nvPicPr>
          <p:cNvPr id="5122" name="Picture 2" descr="http://upload.wikimedia.org/wikipedia/commons/3/3e/Einstein_1921_by_F_Schmutzer_-_restoration.jpg"/>
          <p:cNvPicPr>
            <a:picLocks noChangeAspect="1" noChangeArrowheads="1"/>
          </p:cNvPicPr>
          <p:nvPr/>
        </p:nvPicPr>
        <p:blipFill>
          <a:blip r:embed="rId3" cstate="print"/>
          <a:srcRect/>
          <a:stretch>
            <a:fillRect/>
          </a:stretch>
        </p:blipFill>
        <p:spPr bwMode="auto">
          <a:xfrm>
            <a:off x="1490287" y="995083"/>
            <a:ext cx="4410075" cy="5791201"/>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the expertise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7</a:t>
            </a:fld>
            <a:endParaRPr lang="en-US"/>
          </a:p>
        </p:txBody>
      </p:sp>
      <p:pic>
        <p:nvPicPr>
          <p:cNvPr id="3074" name="Picture 2" descr="C:\Users\oconnotl\Downloads\dandelion-333643_640.jpg"/>
          <p:cNvPicPr>
            <a:picLocks noChangeAspect="1" noChangeArrowheads="1"/>
          </p:cNvPicPr>
          <p:nvPr/>
        </p:nvPicPr>
        <p:blipFill>
          <a:blip r:embed="rId3" cstate="print"/>
          <a:srcRect/>
          <a:stretch>
            <a:fillRect/>
          </a:stretch>
        </p:blipFill>
        <p:spPr bwMode="auto">
          <a:xfrm>
            <a:off x="-88823" y="944866"/>
            <a:ext cx="9250050" cy="5291526"/>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Enticing the horse to drink…</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8</a:t>
            </a:fld>
            <a:endParaRPr lang="en-US"/>
          </a:p>
        </p:txBody>
      </p:sp>
      <p:pic>
        <p:nvPicPr>
          <p:cNvPr id="25602" name="Picture 2" descr="E:\Symposium &amp; Presentations\2014 DevOps Enterprise Summit\Pictures\S._Richards_-_A_man_riding_a_stubborn_mule_(1869).jpg"/>
          <p:cNvPicPr>
            <a:picLocks noGrp="1" noChangeAspect="1" noChangeArrowheads="1"/>
          </p:cNvPicPr>
          <p:nvPr>
            <p:ph idx="1"/>
          </p:nvPr>
        </p:nvPicPr>
        <p:blipFill>
          <a:blip r:embed="rId3" cstate="print"/>
          <a:srcRect/>
          <a:stretch>
            <a:fillRect/>
          </a:stretch>
        </p:blipFill>
        <p:spPr bwMode="auto">
          <a:xfrm>
            <a:off x="347732" y="974500"/>
            <a:ext cx="8422197" cy="6240848"/>
          </a:xfrm>
          <a:prstGeom prst="rect">
            <a:avLst/>
          </a:prstGeom>
          <a:noFill/>
        </p:spPr>
      </p:pic>
      <p:sp>
        <p:nvSpPr>
          <p:cNvPr id="6" name="TextBox 5"/>
          <p:cNvSpPr txBox="1"/>
          <p:nvPr/>
        </p:nvSpPr>
        <p:spPr>
          <a:xfrm>
            <a:off x="353245" y="1018307"/>
            <a:ext cx="3803122" cy="3785652"/>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Before test automation: </a:t>
            </a:r>
          </a:p>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1 Million Lines of Code integration effort</a:t>
            </a:r>
          </a:p>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Manual integration achieved 2-3 procedures per month</a:t>
            </a:r>
          </a:p>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2-3 days to “good enough”</a:t>
            </a:r>
          </a:p>
        </p:txBody>
      </p:sp>
      <p:sp>
        <p:nvSpPr>
          <p:cNvPr id="7" name="TextBox 6"/>
          <p:cNvSpPr txBox="1"/>
          <p:nvPr/>
        </p:nvSpPr>
        <p:spPr>
          <a:xfrm>
            <a:off x="5306287" y="962887"/>
            <a:ext cx="3803122" cy="4524315"/>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After test automation:</a:t>
            </a:r>
          </a:p>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Run 26 procedures daily</a:t>
            </a:r>
          </a:p>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27</a:t>
            </a:r>
            <a:r>
              <a:rPr lang="en-US" sz="2400" baseline="30000" dirty="0" smtClean="0">
                <a:solidFill>
                  <a:schemeClr val="bg1"/>
                </a:solidFill>
                <a:latin typeface="Arial" pitchFamily="34" charset="0"/>
                <a:cs typeface="Arial" pitchFamily="34" charset="0"/>
              </a:rPr>
              <a:t>th</a:t>
            </a:r>
            <a:r>
              <a:rPr lang="en-US" sz="2400" dirty="0" smtClean="0">
                <a:solidFill>
                  <a:schemeClr val="bg1"/>
                </a:solidFill>
                <a:latin typeface="Arial" pitchFamily="34" charset="0"/>
                <a:cs typeface="Arial" pitchFamily="34" charset="0"/>
              </a:rPr>
              <a:t> procedure over the weekend</a:t>
            </a:r>
          </a:p>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2-3 hours to “good enough”</a:t>
            </a:r>
          </a:p>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Support 3 builds simultaneously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Gained trust</a:t>
            </a:r>
            <a:endParaRPr lang="en-US" dirty="0"/>
          </a:p>
        </p:txBody>
      </p:sp>
      <p:sp>
        <p:nvSpPr>
          <p:cNvPr id="4" name="Date Placeholder 3"/>
          <p:cNvSpPr>
            <a:spLocks noGrp="1"/>
          </p:cNvSpPr>
          <p:nvPr>
            <p:ph type="dt" sz="half" idx="10"/>
          </p:nvPr>
        </p:nvSpPr>
        <p:spPr/>
        <p:txBody>
          <a:bodyPr/>
          <a:lstStyle/>
          <a:p>
            <a:fld id="{373724D0-DD0F-42EF-84DE-838DB5D26951}" type="datetime1">
              <a:rPr lang="en-US" smtClean="0"/>
              <a:pPr/>
              <a:t>10/16/2014</a:t>
            </a:fld>
            <a:endParaRPr lang="en-US" dirty="0"/>
          </a:p>
        </p:txBody>
      </p:sp>
      <p:sp>
        <p:nvSpPr>
          <p:cNvPr id="5" name="Slide Number Placeholder 4"/>
          <p:cNvSpPr>
            <a:spLocks noGrp="1"/>
          </p:cNvSpPr>
          <p:nvPr>
            <p:ph type="sldNum" sz="quarter" idx="12"/>
          </p:nvPr>
        </p:nvSpPr>
        <p:spPr/>
        <p:txBody>
          <a:bodyPr/>
          <a:lstStyle/>
          <a:p>
            <a:fld id="{8D57DBB9-07C6-49AB-BFD5-E737C7E241F6}" type="slidenum">
              <a:rPr lang="en-US" smtClean="0"/>
              <a:pPr/>
              <a:t>9</a:t>
            </a:fld>
            <a:endParaRPr lang="en-US"/>
          </a:p>
        </p:txBody>
      </p:sp>
      <p:pic>
        <p:nvPicPr>
          <p:cNvPr id="26626" name="Picture 2" descr="E:\Symposium &amp; Presentations\2014 DevOps Enterprise Summit\Pictures\Trust_(466709245).jpg"/>
          <p:cNvPicPr>
            <a:picLocks noGrp="1" noChangeAspect="1" noChangeArrowheads="1"/>
          </p:cNvPicPr>
          <p:nvPr>
            <p:ph idx="1"/>
          </p:nvPr>
        </p:nvPicPr>
        <p:blipFill>
          <a:blip r:embed="rId3" cstate="print"/>
          <a:srcRect/>
          <a:stretch>
            <a:fillRect/>
          </a:stretch>
        </p:blipFill>
        <p:spPr bwMode="auto">
          <a:xfrm>
            <a:off x="609601" y="974499"/>
            <a:ext cx="8189886" cy="5451393"/>
          </a:xfrm>
          <a:prstGeom prst="rect">
            <a:avLst/>
          </a:prstGeom>
          <a:noFill/>
        </p:spPr>
      </p:pic>
      <p:sp>
        <p:nvSpPr>
          <p:cNvPr id="7" name="TextBox 6"/>
          <p:cNvSpPr txBox="1"/>
          <p:nvPr/>
        </p:nvSpPr>
        <p:spPr>
          <a:xfrm>
            <a:off x="566057" y="6444343"/>
            <a:ext cx="7881257" cy="215444"/>
          </a:xfrm>
          <a:prstGeom prst="rect">
            <a:avLst/>
          </a:prstGeom>
          <a:noFill/>
        </p:spPr>
        <p:txBody>
          <a:bodyPr wrap="square" rtlCol="0">
            <a:spAutoFit/>
          </a:bodyPr>
          <a:lstStyle/>
          <a:p>
            <a:r>
              <a:rPr lang="en-US" sz="800" dirty="0" smtClean="0">
                <a:latin typeface="Arial" pitchFamily="34" charset="0"/>
                <a:cs typeface="Arial" pitchFamily="34" charset="0"/>
              </a:rPr>
              <a:t>By Terry Johnston from Grand Rapids, USA (Trust) [CC-BY-2.0 (http://creativecommons.org/licenses/by/2.0)], via Wikimedia Commons</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IS_Template_External">
  <a:themeElements>
    <a:clrScheme name="Raytheon Corporate">
      <a:dk1>
        <a:srgbClr val="000000"/>
      </a:dk1>
      <a:lt1>
        <a:srgbClr val="FFFFFF"/>
      </a:lt1>
      <a:dk2>
        <a:srgbClr val="000000"/>
      </a:dk2>
      <a:lt2>
        <a:srgbClr val="B5B5B5"/>
      </a:lt2>
      <a:accent1>
        <a:srgbClr val="95A289"/>
      </a:accent1>
      <a:accent2>
        <a:srgbClr val="DAD9AD"/>
      </a:accent2>
      <a:accent3>
        <a:srgbClr val="7C96A1"/>
      </a:accent3>
      <a:accent4>
        <a:srgbClr val="CE1126"/>
      </a:accent4>
      <a:accent5>
        <a:srgbClr val="AC9F89"/>
      </a:accent5>
      <a:accent6>
        <a:srgbClr val="666465"/>
      </a:accent6>
      <a:hlink>
        <a:srgbClr val="7C96A1"/>
      </a:hlink>
      <a:folHlink>
        <a:srgbClr val="666465"/>
      </a:folHlink>
    </a:clrScheme>
    <a:fontScheme name="Raytheo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B5B5B5"/>
        </a:solidFill>
        <a:ln w="12700" algn="ctr">
          <a:noFill/>
          <a:miter lim="800000"/>
          <a:headEnd/>
          <a:tailEnd/>
        </a:ln>
      </a:spPr>
      <a:bodyPr wrap="none" anchor="ctr"/>
      <a:lstStyle>
        <a:defPPr>
          <a:defRPr dirty="0" err="1" smtClean="0"/>
        </a:defPPr>
      </a:lstStyle>
    </a:spDef>
    <a:lnDef>
      <a:spPr>
        <a:ln w="12700">
          <a:solidFill>
            <a:srgbClr val="B5B5B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IIS_Template_External</Template>
  <TotalTime>7462</TotalTime>
  <Words>3594</Words>
  <Application>Microsoft Office PowerPoint</Application>
  <PresentationFormat>On-screen Show (4:3)</PresentationFormat>
  <Paragraphs>254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IIS_Template_External</vt:lpstr>
      <vt:lpstr>Slide 1</vt:lpstr>
      <vt:lpstr>Can you change the course?</vt:lpstr>
      <vt:lpstr>Our Organization</vt:lpstr>
      <vt:lpstr>My evangelism story</vt:lpstr>
      <vt:lpstr>Typical program</vt:lpstr>
      <vt:lpstr>Created Subject Matter Experts</vt:lpstr>
      <vt:lpstr>Spread the expertise </vt:lpstr>
      <vt:lpstr>Enticing the horse to drink…</vt:lpstr>
      <vt:lpstr>Gained trust</vt:lpstr>
      <vt:lpstr>Broke down walls one-by-one</vt:lpstr>
      <vt:lpstr>Change Agents</vt:lpstr>
      <vt:lpstr>Show results to get more adoption</vt:lpstr>
      <vt:lpstr>Key ways to entice your horses</vt:lpstr>
      <vt:lpstr>Here’s what I’d like help on</vt:lpstr>
    </vt:vector>
  </TitlesOfParts>
  <Company>Raytheon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Event Name</dc:subject>
  <dc:creator>Terri Potts</dc:creator>
  <cp:keywords>Raytheon</cp:keywords>
  <dc:description>Template: Mark Johnson, Silver Fox Productions
Formatting:
Event Date:
Event Location:
Audience Type: Internal</dc:description>
  <cp:lastModifiedBy>Terri Potts</cp:lastModifiedBy>
  <cp:revision>141</cp:revision>
  <dcterms:created xsi:type="dcterms:W3CDTF">2014-09-21T00:39:16Z</dcterms:created>
  <dcterms:modified xsi:type="dcterms:W3CDTF">2014-10-17T01:33:02Z</dcterms:modified>
</cp:coreProperties>
</file>