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  <p:sldMasterId id="2147483725" r:id="rId2"/>
  </p:sldMasterIdLst>
  <p:notesMasterIdLst>
    <p:notesMasterId r:id="rId17"/>
  </p:notesMasterIdLst>
  <p:handoutMasterIdLst>
    <p:handoutMasterId r:id="rId18"/>
  </p:handoutMasterIdLst>
  <p:sldIdLst>
    <p:sldId id="360" r:id="rId3"/>
    <p:sldId id="399" r:id="rId4"/>
    <p:sldId id="398" r:id="rId5"/>
    <p:sldId id="400" r:id="rId6"/>
    <p:sldId id="391" r:id="rId7"/>
    <p:sldId id="397" r:id="rId8"/>
    <p:sldId id="401" r:id="rId9"/>
    <p:sldId id="395" r:id="rId10"/>
    <p:sldId id="390" r:id="rId11"/>
    <p:sldId id="396" r:id="rId12"/>
    <p:sldId id="392" r:id="rId13"/>
    <p:sldId id="402" r:id="rId14"/>
    <p:sldId id="393" r:id="rId15"/>
    <p:sldId id="403" r:id="rId16"/>
  </p:sldIdLst>
  <p:sldSz cx="9906000" cy="6858000" type="A4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88CC"/>
    <a:srgbClr val="008000"/>
    <a:srgbClr val="C00000"/>
    <a:srgbClr val="33CC33"/>
    <a:srgbClr val="004B85"/>
    <a:srgbClr val="C5DFC5"/>
    <a:srgbClr val="6CAE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2414" autoAdjust="0"/>
  </p:normalViewPr>
  <p:slideViewPr>
    <p:cSldViewPr snapToGrid="0" snapToObjects="1" showGuides="1">
      <p:cViewPr varScale="1">
        <p:scale>
          <a:sx n="67" d="100"/>
          <a:sy n="67" d="100"/>
        </p:scale>
        <p:origin x="-1494" y="-108"/>
      </p:cViewPr>
      <p:guideLst>
        <p:guide orient="horz" pos="2159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50" d="100"/>
          <a:sy n="50" d="100"/>
        </p:scale>
        <p:origin x="-2946" y="-22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/>
          <a:lstStyle>
            <a:lvl1pPr algn="r">
              <a:defRPr sz="1200"/>
            </a:lvl1pPr>
          </a:lstStyle>
          <a:p>
            <a:fld id="{5AA8D351-6EE2-ED4B-9D4B-A135C55727FD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8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 anchor="b"/>
          <a:lstStyle>
            <a:lvl1pPr algn="r">
              <a:defRPr sz="1200"/>
            </a:lvl1pPr>
          </a:lstStyle>
          <a:p>
            <a:fld id="{64927CAB-B0F7-2D4F-8908-52C674DFB4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455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/>
          <a:lstStyle>
            <a:lvl1pPr algn="r">
              <a:defRPr sz="1200"/>
            </a:lvl1pPr>
          </a:lstStyle>
          <a:p>
            <a:fld id="{7F902E65-E1FE-BD40-9E83-1C5BC9790FB4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695325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43" tIns="45222" rIns="90443" bIns="4522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0443" tIns="45222" rIns="90443" bIns="452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1" cy="464820"/>
          </a:xfrm>
          <a:prstGeom prst="rect">
            <a:avLst/>
          </a:prstGeom>
        </p:spPr>
        <p:txBody>
          <a:bodyPr vert="horz" lIns="90443" tIns="45222" rIns="90443" bIns="45222" rtlCol="0" anchor="b"/>
          <a:lstStyle>
            <a:lvl1pPr algn="r">
              <a:defRPr sz="1200"/>
            </a:lvl1pPr>
          </a:lstStyle>
          <a:p>
            <a:fld id="{777A8DE6-6B50-094C-8647-96575B01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216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will discuss:  Quantified peer driven perspective.  More than</a:t>
            </a:r>
            <a:r>
              <a:rPr lang="en-US" baseline="0" dirty="0" smtClean="0"/>
              <a:t> opinion.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people want?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Metrics change depending on who you are talking too, and what they need to achieve.   What’s your executive manager being judged on?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people want?</a:t>
            </a:r>
            <a:r>
              <a:rPr lang="en-US" baseline="0" dirty="0" smtClean="0"/>
              <a:t>  Metrics change depending on who you are talking to, and what they need to achieve.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your manager and the executive team is paid 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that matter.  How to communicate to whom.</a:t>
            </a:r>
            <a:r>
              <a:rPr lang="en-US" baseline="0" dirty="0" smtClean="0"/>
              <a:t>  Making the business case. It’s about value, not cost savings. You want to keep the money, not shrink the budget.  Reinvest the savings.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Talking to the business</a:t>
            </a:r>
            <a:r>
              <a:rPr lang="en-US" baseline="0" dirty="0" smtClean="0"/>
              <a:t> in business terms.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executives need to step</a:t>
            </a:r>
            <a:r>
              <a:rPr lang="en-US" baseline="0" dirty="0" smtClean="0"/>
              <a:t> up and improve their technology IQ.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1225" y="695325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6EF3-909A-4D24-82AB-89EAA5E02E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75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983" y="3429001"/>
            <a:ext cx="9002047" cy="1789552"/>
          </a:xfrm>
        </p:spPr>
        <p:txBody>
          <a:bodyPr anchor="b">
            <a:noAutofit/>
          </a:bodyPr>
          <a:lstStyle>
            <a:lvl1pPr algn="r">
              <a:lnSpc>
                <a:spcPts val="34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883" y="5218575"/>
            <a:ext cx="7516147" cy="1639447"/>
          </a:xfrm>
        </p:spPr>
        <p:txBody>
          <a:bodyPr anchor="t">
            <a:normAutofit/>
          </a:bodyPr>
          <a:lstStyle>
            <a:lvl1pPr marL="0" indent="0" algn="r">
              <a:lnSpc>
                <a:spcPts val="266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5" name="Picture 4" descr="new_backgrounds_7g.jpg"/>
          <p:cNvPicPr>
            <a:picLocks noChangeAspect="1"/>
          </p:cNvPicPr>
          <p:nvPr/>
        </p:nvPicPr>
        <p:blipFill>
          <a:blip r:embed="rId2"/>
          <a:srcRect b="12621"/>
          <a:stretch>
            <a:fillRect/>
          </a:stretch>
        </p:blipFill>
        <p:spPr>
          <a:xfrm>
            <a:off x="0" y="1"/>
            <a:ext cx="9906000" cy="3429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 rot="5400000">
            <a:off x="-156756" y="6279422"/>
            <a:ext cx="879094" cy="278086"/>
            <a:chOff x="3260468" y="5276893"/>
            <a:chExt cx="879094" cy="256695"/>
          </a:xfrm>
        </p:grpSpPr>
        <p:sp>
          <p:nvSpPr>
            <p:cNvPr id="8" name="Rectangle 7"/>
            <p:cNvSpPr/>
            <p:nvPr userDrawn="1"/>
          </p:nvSpPr>
          <p:spPr>
            <a:xfrm>
              <a:off x="3260468" y="5276893"/>
              <a:ext cx="879094" cy="256695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09238" y="5276893"/>
              <a:ext cx="130324" cy="256695"/>
            </a:xfrm>
            <a:prstGeom prst="rect">
              <a:avLst/>
            </a:prstGeom>
            <a:solidFill>
              <a:srgbClr val="6CAE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260468" y="5276893"/>
              <a:ext cx="879094" cy="256695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009238" y="5276893"/>
              <a:ext cx="130324" cy="256695"/>
            </a:xfrm>
            <a:prstGeom prst="rect">
              <a:avLst/>
            </a:prstGeom>
            <a:solidFill>
              <a:srgbClr val="6CAE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419428" y="3380954"/>
            <a:ext cx="3419226" cy="395552"/>
          </a:xfrm>
        </p:spPr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85115" y="5673213"/>
            <a:ext cx="1165276" cy="395552"/>
          </a:xfrm>
        </p:spPr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dc_logo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42687" y="616395"/>
            <a:ext cx="1069848" cy="386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982" y="3429001"/>
            <a:ext cx="9002047" cy="1789552"/>
          </a:xfrm>
        </p:spPr>
        <p:txBody>
          <a:bodyPr anchor="b">
            <a:noAutofit/>
          </a:bodyPr>
          <a:lstStyle>
            <a:lvl1pPr algn="r">
              <a:lnSpc>
                <a:spcPts val="34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881" y="5218563"/>
            <a:ext cx="7516147" cy="1639447"/>
          </a:xfrm>
        </p:spPr>
        <p:txBody>
          <a:bodyPr anchor="t">
            <a:normAutofit/>
          </a:bodyPr>
          <a:lstStyle>
            <a:lvl1pPr marL="0" indent="0" algn="r">
              <a:lnSpc>
                <a:spcPts val="266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5" name="Picture 4" descr="new_backgrounds_7g.jpg"/>
          <p:cNvPicPr>
            <a:picLocks noChangeAspect="1"/>
          </p:cNvPicPr>
          <p:nvPr/>
        </p:nvPicPr>
        <p:blipFill>
          <a:blip r:embed="rId2"/>
          <a:srcRect b="12621"/>
          <a:stretch>
            <a:fillRect/>
          </a:stretch>
        </p:blipFill>
        <p:spPr>
          <a:xfrm>
            <a:off x="0" y="1"/>
            <a:ext cx="9906000" cy="3429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/>
          <a:srcRect l="14267" t="10180" r="13745" b="13225"/>
          <a:stretch>
            <a:fillRect/>
          </a:stretch>
        </p:blipFill>
        <p:spPr bwMode="auto">
          <a:xfrm>
            <a:off x="36119" y="5226847"/>
            <a:ext cx="1825194" cy="163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7_titl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267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691843"/>
            <a:ext cx="8420100" cy="1696434"/>
          </a:xfrm>
        </p:spPr>
        <p:txBody>
          <a:bodyPr anchor="t">
            <a:normAutofit/>
          </a:bodyPr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572947"/>
            <a:ext cx="8420100" cy="150018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418028"/>
            <a:ext cx="2311400" cy="365125"/>
          </a:xfrm>
        </p:spPr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_background_vert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3038" cy="6858000"/>
          </a:xfrm>
          <a:prstGeom prst="rect">
            <a:avLst/>
          </a:prstGeom>
        </p:spPr>
      </p:pic>
      <p:pic>
        <p:nvPicPr>
          <p:cNvPr id="9" name="Picture 8" descr="IDC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5" y="6329820"/>
            <a:ext cx="1451680" cy="432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31" y="901521"/>
            <a:ext cx="3259006" cy="2588654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079" y="901531"/>
            <a:ext cx="5537729" cy="42917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509" y="6479562"/>
            <a:ext cx="4804178" cy="365125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_background_vert_titl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1" y="0"/>
            <a:ext cx="59229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676" y="541722"/>
            <a:ext cx="4722791" cy="4983325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5" y="541722"/>
            <a:ext cx="3532410" cy="55844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91862" y="6479562"/>
            <a:ext cx="4961791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 rot="5400000">
            <a:off x="-156756" y="6279416"/>
            <a:ext cx="879094" cy="278086"/>
            <a:chOff x="3260468" y="5276893"/>
            <a:chExt cx="879094" cy="256695"/>
          </a:xfrm>
        </p:grpSpPr>
        <p:sp>
          <p:nvSpPr>
            <p:cNvPr id="8" name="Rectangle 7"/>
            <p:cNvSpPr/>
            <p:nvPr userDrawn="1"/>
          </p:nvSpPr>
          <p:spPr>
            <a:xfrm>
              <a:off x="3260468" y="5276893"/>
              <a:ext cx="879094" cy="256695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09238" y="5276893"/>
              <a:ext cx="130324" cy="256695"/>
            </a:xfrm>
            <a:prstGeom prst="rect">
              <a:avLst/>
            </a:prstGeom>
            <a:solidFill>
              <a:srgbClr val="6CAE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260468" y="5276893"/>
              <a:ext cx="879094" cy="256695"/>
            </a:xfrm>
            <a:prstGeom prst="rect">
              <a:avLst/>
            </a:prstGeom>
            <a:solidFill>
              <a:srgbClr val="004B8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009238" y="5276893"/>
              <a:ext cx="130324" cy="256695"/>
            </a:xfrm>
            <a:prstGeom prst="rect">
              <a:avLst/>
            </a:prstGeom>
            <a:solidFill>
              <a:srgbClr val="6CAE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419428" y="3380954"/>
            <a:ext cx="3419226" cy="395552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85115" y="5673207"/>
            <a:ext cx="1165276" cy="395552"/>
          </a:xfrm>
        </p:spPr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dc_logo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42687" y="616395"/>
            <a:ext cx="1069848" cy="386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7_titl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267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691843"/>
            <a:ext cx="8420100" cy="1696434"/>
          </a:xfrm>
        </p:spPr>
        <p:txBody>
          <a:bodyPr anchor="t">
            <a:normAutofit/>
          </a:bodyPr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572959"/>
            <a:ext cx="8420100" cy="150018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_background_vert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3038" cy="6858000"/>
          </a:xfrm>
          <a:prstGeom prst="rect">
            <a:avLst/>
          </a:prstGeom>
        </p:spPr>
      </p:pic>
      <p:pic>
        <p:nvPicPr>
          <p:cNvPr id="9" name="Picture 8" descr="IDC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5" y="6329820"/>
            <a:ext cx="1451680" cy="432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31" y="901521"/>
            <a:ext cx="3259006" cy="2588654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079" y="901535"/>
            <a:ext cx="5537729" cy="42917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509" y="6479574"/>
            <a:ext cx="4804178" cy="365125"/>
          </a:xfrm>
        </p:spPr>
        <p:txBody>
          <a:bodyPr/>
          <a:lstStyle/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_background_vert_titl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1" y="0"/>
            <a:ext cx="59229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683" y="541730"/>
            <a:ext cx="4722791" cy="4983325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5" y="541727"/>
            <a:ext cx="3532410" cy="55844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91868" y="6479574"/>
            <a:ext cx="4961791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53648" y="6498027"/>
            <a:ext cx="952352" cy="256695"/>
          </a:xfrm>
          <a:prstGeom prst="rect">
            <a:avLst/>
          </a:prstGeom>
          <a:solidFill>
            <a:srgbClr val="004B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53648" y="6498027"/>
            <a:ext cx="952352" cy="256695"/>
          </a:xfrm>
          <a:prstGeom prst="rect">
            <a:avLst/>
          </a:prstGeom>
          <a:solidFill>
            <a:srgbClr val="004B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64816" y="6498027"/>
            <a:ext cx="141184" cy="256695"/>
          </a:xfrm>
          <a:prstGeom prst="rect">
            <a:avLst/>
          </a:prstGeom>
          <a:solidFill>
            <a:srgbClr val="6CAE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64816" y="6498027"/>
            <a:ext cx="141184" cy="256695"/>
          </a:xfrm>
          <a:prstGeom prst="rect">
            <a:avLst/>
          </a:prstGeom>
          <a:solidFill>
            <a:srgbClr val="6CAE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0911" y="6479574"/>
            <a:ext cx="4804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DRAFT ©2014 IDC   Visit us at IDC.com and follow us on Twitter: @IDC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43072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IDC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515" y="6347041"/>
            <a:ext cx="1459912" cy="443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SzPct val="74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53648" y="6498015"/>
            <a:ext cx="952352" cy="256695"/>
          </a:xfrm>
          <a:prstGeom prst="rect">
            <a:avLst/>
          </a:prstGeom>
          <a:solidFill>
            <a:srgbClr val="004B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3648" y="6498015"/>
            <a:ext cx="952352" cy="256695"/>
          </a:xfrm>
          <a:prstGeom prst="rect">
            <a:avLst/>
          </a:prstGeom>
          <a:solidFill>
            <a:srgbClr val="004B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64816" y="6498015"/>
            <a:ext cx="141184" cy="256695"/>
          </a:xfrm>
          <a:prstGeom prst="rect">
            <a:avLst/>
          </a:prstGeom>
          <a:solidFill>
            <a:srgbClr val="6CAE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64816" y="6498015"/>
            <a:ext cx="141184" cy="256695"/>
          </a:xfrm>
          <a:prstGeom prst="rect">
            <a:avLst/>
          </a:prstGeom>
          <a:solidFill>
            <a:srgbClr val="6CAE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0911" y="6479562"/>
            <a:ext cx="4804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DRAFT ©2014 IDC   Visit us at IDC.com and follow us on Twitter: @IDC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43071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IDC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515" y="6347029"/>
            <a:ext cx="1459912" cy="443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SzPct val="74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WDX8B3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elliot@idc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932" y="4503239"/>
            <a:ext cx="9002047" cy="1789552"/>
          </a:xfrm>
        </p:spPr>
        <p:txBody>
          <a:bodyPr/>
          <a:lstStyle/>
          <a:p>
            <a:r>
              <a:rPr lang="en-US" sz="2400" b="1" dirty="0" err="1" smtClean="0">
                <a:latin typeface="+mn-lt"/>
              </a:rPr>
              <a:t>DevOps</a:t>
            </a:r>
            <a:r>
              <a:rPr lang="en-US" sz="2400" b="1" dirty="0" smtClean="0">
                <a:latin typeface="+mn-lt"/>
              </a:rPr>
              <a:t> Enterprise Summit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Delivering </a:t>
            </a:r>
            <a:r>
              <a:rPr lang="en-US" sz="2400" b="1" dirty="0" err="1" smtClean="0">
                <a:latin typeface="+mn-lt"/>
              </a:rPr>
              <a:t>DevOps</a:t>
            </a:r>
            <a:r>
              <a:rPr lang="en-US" sz="2400" b="1" dirty="0" smtClean="0">
                <a:latin typeface="+mn-lt"/>
              </a:rPr>
              <a:t> Business Metrics That Matter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Stephen Elliot, IDC Vice President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3200" b="1" kern="0" spc="-50" baseline="-6000" dirty="0" smtClean="0"/>
              <a:t>Global 1000 </a:t>
            </a:r>
            <a:r>
              <a:rPr lang="en-US" sz="3200" b="1" kern="0" spc="-50" baseline="-6000" dirty="0" err="1" smtClean="0"/>
              <a:t>DevOps</a:t>
            </a:r>
            <a:r>
              <a:rPr lang="en-US" sz="3200" b="1" kern="0" spc="-50" baseline="-6000" dirty="0" smtClean="0"/>
              <a:t> Expectations within 2 Years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843213"/>
            <a:ext cx="7925246" cy="1431161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Average number of application deployments will double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More than 20% faster time to market expected from </a:t>
            </a:r>
            <a:r>
              <a:rPr lang="en-US" dirty="0" err="1" smtClean="0"/>
              <a:t>DevOps</a:t>
            </a:r>
            <a:r>
              <a:rPr lang="en-US" dirty="0" smtClean="0"/>
              <a:t> led projects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50% of Global 1000 will have a dedicated </a:t>
            </a:r>
            <a:r>
              <a:rPr lang="en-US" dirty="0" err="1" smtClean="0"/>
              <a:t>DevOps</a:t>
            </a:r>
            <a:r>
              <a:rPr lang="en-US" dirty="0" smtClean="0"/>
              <a:t> (</a:t>
            </a:r>
            <a:r>
              <a:rPr lang="en-US" dirty="0" err="1" smtClean="0"/>
              <a:t>CoE</a:t>
            </a:r>
            <a:r>
              <a:rPr lang="en-US" dirty="0" smtClean="0"/>
              <a:t>) team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3200" b="1" kern="0" spc="-50" baseline="-6000" dirty="0" err="1" smtClean="0"/>
              <a:t>DevOps</a:t>
            </a:r>
            <a:r>
              <a:rPr lang="en-US" sz="3200" b="1" kern="0" spc="-50" baseline="-6000" dirty="0" smtClean="0"/>
              <a:t> </a:t>
            </a:r>
            <a:r>
              <a:rPr lang="en-US" sz="3200" b="1" kern="0" spc="-50" baseline="-6000" dirty="0" err="1" smtClean="0"/>
              <a:t>CoE</a:t>
            </a:r>
            <a:r>
              <a:rPr lang="en-US" sz="3200" b="1" kern="0" spc="-50" baseline="-6000" dirty="0" smtClean="0"/>
              <a:t> or Team Impact</a:t>
            </a:r>
            <a:r>
              <a:rPr lang="en-US" sz="3200" b="1" kern="0" spc="-50" dirty="0" smtClean="0"/>
              <a:t> 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8663" y="2436421"/>
            <a:ext cx="92885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If companies have a </a:t>
            </a:r>
            <a:r>
              <a:rPr lang="en-US" dirty="0" err="1" smtClean="0"/>
              <a:t>DevOps</a:t>
            </a:r>
            <a:r>
              <a:rPr lang="en-US" dirty="0" smtClean="0"/>
              <a:t> team today, there are five major impact areas: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Operations: new tools and accelerated automated deployments (configuration, asset)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Domain expertise collaboration/empathy increases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Speed of success and the acceleration of IT project success goes up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Decreases “Shadow or Stealth” IT 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Allocation-based cost models for services   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3200" b="1" kern="0" spc="-50" baseline="-6000" dirty="0" smtClean="0"/>
              <a:t>Role of Security and Compliance Teams</a:t>
            </a:r>
            <a:r>
              <a:rPr lang="en-US" sz="3200" b="1" kern="0" spc="-50" dirty="0" smtClean="0"/>
              <a:t> 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454" y="1914525"/>
            <a:ext cx="928854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Today, most have “Ad-Hoc” involvement in </a:t>
            </a:r>
            <a:r>
              <a:rPr lang="en-US" dirty="0" err="1" smtClean="0"/>
              <a:t>DevOps</a:t>
            </a:r>
            <a:r>
              <a:rPr lang="en-US" dirty="0" smtClean="0"/>
              <a:t> practices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However, the future holds the following: 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Earlier involvement with auditors, compliance teams, and security teams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err="1" smtClean="0"/>
              <a:t>DevOps</a:t>
            </a:r>
            <a:r>
              <a:rPr lang="en-US" dirty="0" smtClean="0"/>
              <a:t> teams will “meet the pre-existing security requirements”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Communicate with the “right language” of the audience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These costs get rolled up in the “Cost per Service”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AutoNum type="arabicParenR"/>
            </a:pPr>
            <a:r>
              <a:rPr lang="en-US" dirty="0" smtClean="0"/>
              <a:t>API wrappers and layer incorporate security and compliance needs  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3200" b="1" kern="0" spc="-50" baseline="-6000" dirty="0" smtClean="0"/>
              <a:t>Request for Help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2023" y="2085975"/>
            <a:ext cx="653255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Here's what I'd like help on:</a:t>
            </a:r>
          </a:p>
          <a:p>
            <a:endParaRPr lang="en-US" dirty="0" smtClean="0"/>
          </a:p>
          <a:p>
            <a:r>
              <a:rPr lang="en-US" dirty="0" err="1" smtClean="0"/>
              <a:t>DevOps</a:t>
            </a:r>
            <a:r>
              <a:rPr lang="en-US" dirty="0" smtClean="0"/>
              <a:t> survey:  Please go to the link below: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https://www.surveymonkey.com/r/WDX8B3N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How to move large legacy infrastructure into a </a:t>
            </a:r>
            <a:r>
              <a:rPr lang="en-US" dirty="0" err="1" smtClean="0"/>
              <a:t>DevOps</a:t>
            </a:r>
            <a:r>
              <a:rPr lang="en-US" dirty="0" smtClean="0"/>
              <a:t> model </a:t>
            </a:r>
          </a:p>
          <a:p>
            <a:r>
              <a:rPr lang="en-US" dirty="0" smtClean="0"/>
              <a:t>(including mainframe) </a:t>
            </a:r>
          </a:p>
          <a:p>
            <a:endParaRPr lang="en-US" dirty="0" smtClean="0"/>
          </a:p>
          <a:p>
            <a:r>
              <a:rPr lang="en-US" dirty="0" smtClean="0"/>
              <a:t>Is this the next TQM iteration? </a:t>
            </a:r>
          </a:p>
          <a:p>
            <a:endParaRPr lang="en-US" dirty="0" smtClean="0"/>
          </a:p>
          <a:p>
            <a:r>
              <a:rPr lang="en-US" dirty="0" smtClean="0"/>
              <a:t>How ITIL adjusts to </a:t>
            </a:r>
            <a:r>
              <a:rPr lang="en-US" dirty="0" err="1" smtClean="0"/>
              <a:t>DevOps</a:t>
            </a:r>
            <a:r>
              <a:rPr lang="en-US" dirty="0" smtClean="0"/>
              <a:t>? 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3200" b="1" kern="0" spc="-50" baseline="-6000" dirty="0" smtClean="0"/>
              <a:t>Thank You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8975" y="2514600"/>
            <a:ext cx="29248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Stephen Elliot</a:t>
            </a:r>
          </a:p>
          <a:p>
            <a:r>
              <a:rPr lang="en-US" dirty="0" smtClean="0"/>
              <a:t>IDC</a:t>
            </a:r>
          </a:p>
          <a:p>
            <a:r>
              <a:rPr lang="en-US" dirty="0" smtClean="0"/>
              <a:t>Vice President</a:t>
            </a:r>
          </a:p>
          <a:p>
            <a:r>
              <a:rPr lang="en-US" dirty="0" smtClean="0"/>
              <a:t>Cloud and IT Infrastructure</a:t>
            </a:r>
          </a:p>
          <a:p>
            <a:r>
              <a:rPr lang="en-US" dirty="0" smtClean="0">
                <a:hlinkClick r:id="rId3"/>
              </a:rPr>
              <a:t>selliot@idc.com</a:t>
            </a:r>
            <a:endParaRPr lang="en-US" dirty="0" smtClean="0"/>
          </a:p>
          <a:p>
            <a:r>
              <a:rPr lang="en-US" dirty="0" smtClean="0"/>
              <a:t>617-285-4169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Agenda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49160" y="2814638"/>
            <a:ext cx="6194003" cy="1077218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Technology and business metrics that matter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err="1" smtClean="0"/>
              <a:t>DevOps</a:t>
            </a:r>
            <a:r>
              <a:rPr lang="en-US" dirty="0" smtClean="0"/>
              <a:t> communications with the business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The role of security and compliance teams in </a:t>
            </a:r>
            <a:r>
              <a:rPr lang="en-US" dirty="0" err="1" smtClean="0"/>
              <a:t>DevOps</a:t>
            </a:r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526" y="158423"/>
            <a:ext cx="9884083" cy="91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50" baseline="-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CEOs View CIOs</a:t>
            </a:r>
            <a:r>
              <a:rPr lang="en-US" sz="3200" b="1" kern="0" spc="-5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0" spc="-50" baseline="-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Today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9A9C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3135" y="1207363"/>
            <a:ext cx="7006422" cy="48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00203" y="6168791"/>
            <a:ext cx="2909771" cy="261610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sz="1100" dirty="0" smtClean="0"/>
              <a:t>Source: IDC 2015 CIO Sentiment Research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526" y="158423"/>
            <a:ext cx="9884083" cy="91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50" baseline="-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CEOs View CIOs In Three Years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9A9C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0203" y="6168791"/>
            <a:ext cx="2909771" cy="261610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sz="1100" dirty="0" smtClean="0"/>
              <a:t>Source: IDC 2015 CIO Sentiment Research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7248" y="1071957"/>
            <a:ext cx="7005314" cy="48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29221" y="5537031"/>
            <a:ext cx="1750800" cy="507831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sz="1100" dirty="0" smtClean="0"/>
              <a:t>Source: IDC 2015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sz="1100" dirty="0" smtClean="0"/>
              <a:t>CIO Sentiment Research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0911" y="232774"/>
            <a:ext cx="5178310" cy="629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5557" y="6457994"/>
            <a:ext cx="5076820" cy="19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CIO Metrics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DevOps</a:t>
            </a:r>
            <a:r>
              <a:rPr lang="en-US" sz="2400" b="1" dirty="0" smtClean="0"/>
              <a:t> Metrics that Matter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773" y="1328738"/>
            <a:ext cx="2492990" cy="35548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Technology Metrics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Deployment frequency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Lead time for changes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Change error rates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Failure rates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Lines of code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Availability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Recovery time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Job satisfaction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0453" y="1352546"/>
            <a:ext cx="2492990" cy="3908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Business Metrics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Revenue &amp; Profit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Avoided costs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Customer feedback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Cash flow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Time to market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ROI &amp; NPV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Customer satisfaction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Renewal rates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Cost per service/unit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6133" y="1362066"/>
            <a:ext cx="2492990" cy="21390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Value Metrics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Productivity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Quality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err="1" smtClean="0"/>
              <a:t>Opex</a:t>
            </a: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err="1" smtClean="0"/>
              <a:t>Capex</a:t>
            </a:r>
            <a:endParaRPr lang="en-US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to Communicate </a:t>
            </a:r>
            <a:r>
              <a:rPr lang="en-US" sz="2400" b="1" dirty="0" err="1" smtClean="0"/>
              <a:t>DevOps</a:t>
            </a:r>
            <a:r>
              <a:rPr lang="en-US" sz="2400" b="1" dirty="0" smtClean="0"/>
              <a:t> Value 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885" y="919557"/>
            <a:ext cx="9546203" cy="7448193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Productivity:  </a:t>
            </a:r>
            <a:r>
              <a:rPr lang="en-US" dirty="0" smtClean="0"/>
              <a:t>Speed, velocity and how much faster the team is executing through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faster code development, impact analysis, build and test automation, configuration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Automation, and  time to market.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Quality: </a:t>
            </a:r>
            <a:r>
              <a:rPr lang="en-US" dirty="0" smtClean="0"/>
              <a:t>Improved availability, deeper requirements analysis, early business stakeholder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support and involvement, security and compliance risk reduction, identifying issues earlier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through continuous testing and integration. 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Operating Expense: </a:t>
            </a:r>
            <a:r>
              <a:rPr lang="en-US" dirty="0" smtClean="0"/>
              <a:t>Cost avoidance/optimization, doing more with what you have, fail fast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and fail cheap, cost modeling and allocation/Bill of IT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b="1" dirty="0" smtClean="0"/>
              <a:t>Capital Expense:  </a:t>
            </a:r>
            <a:r>
              <a:rPr lang="en-US" dirty="0" smtClean="0"/>
              <a:t>Improved utilization, Cloud-based systems, convergence </a:t>
            </a:r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smtClean="0"/>
          </a:p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endParaRPr lang="en-US" dirty="0" err="1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bigcharts.marketwatch.com/kaavio.Webhost/charts/big.chart?nosettings=1&amp;symb=S%26P&amp;uf=0&amp;type=2&amp;size=2&amp;sid=124549&amp;style=320&amp;freq=1&amp;entitlementtoken=0c33378313484ba9b46b8e24ded87dd6&amp;time=10&amp;rand=1759677315&amp;compidx=aaaaa%3a0&amp;comp=bac+amzn+nflx+fb+dis+aet+v+fdx+&amp;ma=0&amp;maval=9&amp;lf=1&amp;lf2=0&amp;lf3=0&amp;height=335&amp;width=579&amp;mocktick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7217" y="1244599"/>
            <a:ext cx="7998084" cy="46275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76091" y="6168791"/>
            <a:ext cx="1329210" cy="261610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sz="1100" dirty="0" smtClean="0"/>
              <a:t>Source: </a:t>
            </a:r>
            <a:r>
              <a:rPr lang="en-US" sz="1100" dirty="0" err="1" smtClean="0"/>
              <a:t>Biigcharts</a:t>
            </a:r>
            <a:endParaRPr lang="en-US" sz="11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0980" y="-212737"/>
            <a:ext cx="89154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 Year S&amp;P </a:t>
            </a:r>
            <a:r>
              <a:rPr lang="en-US" sz="2400" b="1" dirty="0" err="1" smtClean="0"/>
              <a:t>DevOps</a:t>
            </a:r>
            <a:r>
              <a:rPr lang="en-US" sz="2400" b="1" dirty="0" smtClean="0"/>
              <a:t> Comparison</a:t>
            </a:r>
            <a:endParaRPr lang="en-US" sz="2400" b="1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3126" y="6023"/>
            <a:ext cx="9884083" cy="913534"/>
          </a:xfrm>
        </p:spPr>
        <p:txBody>
          <a:bodyPr>
            <a:noAutofit/>
          </a:bodyPr>
          <a:lstStyle/>
          <a:p>
            <a:r>
              <a:rPr lang="en-US" sz="3200" b="1" kern="0" spc="-50" baseline="-6000" dirty="0" smtClean="0"/>
              <a:t>Why Projects Fail: The Business Management Chasm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GB" sz="1600" dirty="0">
              <a:solidFill>
                <a:srgbClr val="49A9C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769" y="1257300"/>
            <a:ext cx="80968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Over the past year, what percentage of your current projects have failed to meet your success criteria? </a:t>
            </a:r>
          </a:p>
          <a:p>
            <a:endParaRPr lang="en-US" dirty="0" smtClean="0"/>
          </a:p>
          <a:p>
            <a:r>
              <a:rPr lang="en-US" dirty="0" smtClean="0"/>
              <a:t>19% (n=84)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r>
              <a:rPr lang="en-US" dirty="0" smtClean="0"/>
              <a:t>Poor requirements gathering/scope creep:  23%</a:t>
            </a:r>
          </a:p>
          <a:p>
            <a:r>
              <a:rPr lang="en-US" dirty="0" smtClean="0"/>
              <a:t>Lack of resources (staff and budget): 21% </a:t>
            </a:r>
          </a:p>
          <a:p>
            <a:r>
              <a:rPr lang="en-US" dirty="0" smtClean="0"/>
              <a:t>Changed business priorities: 19%</a:t>
            </a:r>
          </a:p>
          <a:p>
            <a:r>
              <a:rPr lang="en-US" dirty="0" smtClean="0"/>
              <a:t>Lack of business stakeholder ownership: 16%</a:t>
            </a:r>
          </a:p>
          <a:p>
            <a:r>
              <a:rPr lang="en-US" dirty="0" smtClean="0"/>
              <a:t>Testing delays: 10%</a:t>
            </a:r>
          </a:p>
          <a:p>
            <a:r>
              <a:rPr lang="en-US" dirty="0" smtClean="0"/>
              <a:t>User requirements change: 10%</a:t>
            </a:r>
          </a:p>
          <a:p>
            <a:r>
              <a:rPr lang="en-US" dirty="0" smtClean="0"/>
              <a:t>Vendor performance: 1%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203" y="6168791"/>
            <a:ext cx="2909771" cy="261610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sz="1100" dirty="0" smtClean="0"/>
              <a:t>Source: IDC 2015 CIO Sentiment Research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115050" y="4071937"/>
            <a:ext cx="357188" cy="457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0911" y="6524509"/>
            <a:ext cx="4804178" cy="323452"/>
          </a:xfrm>
        </p:spPr>
        <p:txBody>
          <a:bodyPr/>
          <a:lstStyle/>
          <a:p>
            <a:r>
              <a:rPr lang="en-US" sz="800" dirty="0" smtClean="0"/>
              <a:t> ©2014 IDC  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472238" y="4116941"/>
            <a:ext cx="646331" cy="369332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274320" indent="-274320">
              <a:spcAft>
                <a:spcPts val="600"/>
              </a:spcAft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</a:rPr>
              <a:t>35%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DC_Corporate">
  <a:themeElements>
    <a:clrScheme name="IDC corporate">
      <a:dk1>
        <a:sysClr val="windowText" lastClr="000000"/>
      </a:dk1>
      <a:lt1>
        <a:sysClr val="window" lastClr="FFFFFF"/>
      </a:lt1>
      <a:dk2>
        <a:srgbClr val="004B85"/>
      </a:dk2>
      <a:lt2>
        <a:srgbClr val="6CAEDF"/>
      </a:lt2>
      <a:accent1>
        <a:srgbClr val="004B85"/>
      </a:accent1>
      <a:accent2>
        <a:srgbClr val="6CAEDF"/>
      </a:accent2>
      <a:accent3>
        <a:srgbClr val="D8D8D8"/>
      </a:accent3>
      <a:accent4>
        <a:srgbClr val="FAAB53"/>
      </a:accent4>
      <a:accent5>
        <a:srgbClr val="A5A5A5"/>
      </a:accent5>
      <a:accent6>
        <a:srgbClr val="595959"/>
      </a:accent6>
      <a:hlink>
        <a:srgbClr val="005699"/>
      </a:hlink>
      <a:folHlink>
        <a:srgbClr val="1C9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outerShdw blurRad="40000" dist="23000" dir="10200000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rtlCol="0">
        <a:spAutoFit/>
      </a:bodyPr>
      <a:lstStyle>
        <a:defPPr marL="274320" indent="-274320">
          <a:spcAft>
            <a:spcPts val="600"/>
          </a:spcAft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IDC_Corporate">
  <a:themeElements>
    <a:clrScheme name="IDC corporate">
      <a:dk1>
        <a:sysClr val="windowText" lastClr="000000"/>
      </a:dk1>
      <a:lt1>
        <a:sysClr val="window" lastClr="FFFFFF"/>
      </a:lt1>
      <a:dk2>
        <a:srgbClr val="004B85"/>
      </a:dk2>
      <a:lt2>
        <a:srgbClr val="6CAEDF"/>
      </a:lt2>
      <a:accent1>
        <a:srgbClr val="004B85"/>
      </a:accent1>
      <a:accent2>
        <a:srgbClr val="6CAEDF"/>
      </a:accent2>
      <a:accent3>
        <a:srgbClr val="D8D8D8"/>
      </a:accent3>
      <a:accent4>
        <a:srgbClr val="FAAB53"/>
      </a:accent4>
      <a:accent5>
        <a:srgbClr val="A5A5A5"/>
      </a:accent5>
      <a:accent6>
        <a:srgbClr val="595959"/>
      </a:accent6>
      <a:hlink>
        <a:srgbClr val="005699"/>
      </a:hlink>
      <a:folHlink>
        <a:srgbClr val="1C9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outerShdw blurRad="40000" dist="23000" dir="10200000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rtlCol="0">
        <a:spAutoFit/>
      </a:bodyPr>
      <a:lstStyle>
        <a:defPPr marL="274320" indent="-274320">
          <a:spcAft>
            <a:spcPts val="600"/>
          </a:spcAft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01_IDC_Corporate</Template>
  <TotalTime>13200</TotalTime>
  <Words>732</Words>
  <Application>Microsoft Office PowerPoint</Application>
  <PresentationFormat>A4 Paper (210x297 mm)</PresentationFormat>
  <Paragraphs>159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01_IDC_Corporate</vt:lpstr>
      <vt:lpstr>2_IDC_Corporate</vt:lpstr>
      <vt:lpstr>DevOps Enterprise Summit  Delivering DevOps Business Metrics That Matter Stephen Elliot, IDC Vice President</vt:lpstr>
      <vt:lpstr>Agenda </vt:lpstr>
      <vt:lpstr> </vt:lpstr>
      <vt:lpstr> </vt:lpstr>
      <vt:lpstr>CIO Metrics </vt:lpstr>
      <vt:lpstr>DevOps Metrics that Matter </vt:lpstr>
      <vt:lpstr>How to Communicate DevOps Value  </vt:lpstr>
      <vt:lpstr>3 Year S&amp;P DevOps Comparison</vt:lpstr>
      <vt:lpstr>Why Projects Fail: The Business Management Chasm </vt:lpstr>
      <vt:lpstr>Global 1000 DevOps Expectations within 2 Years </vt:lpstr>
      <vt:lpstr>DevOps CoE or Team Impact  </vt:lpstr>
      <vt:lpstr>Role of Security and Compliance Teams  </vt:lpstr>
      <vt:lpstr>Request for Help </vt:lpstr>
      <vt:lpstr>Thank You </vt:lpstr>
    </vt:vector>
  </TitlesOfParts>
  <Company>IDC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ckearney</dc:creator>
  <cp:lastModifiedBy>selliot</cp:lastModifiedBy>
  <cp:revision>1572</cp:revision>
  <dcterms:created xsi:type="dcterms:W3CDTF">2012-11-09T20:47:21Z</dcterms:created>
  <dcterms:modified xsi:type="dcterms:W3CDTF">2014-10-16T04:55:16Z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