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8" r:id="rId4"/>
    <p:sldId id="262" r:id="rId5"/>
    <p:sldId id="259" r:id="rId6"/>
    <p:sldId id="276" r:id="rId7"/>
    <p:sldId id="266" r:id="rId8"/>
    <p:sldId id="271" r:id="rId9"/>
    <p:sldId id="269" r:id="rId10"/>
    <p:sldId id="277" r:id="rId11"/>
    <p:sldId id="270" r:id="rId12"/>
    <p:sldId id="260" r:id="rId13"/>
    <p:sldId id="263" r:id="rId14"/>
    <p:sldId id="264" r:id="rId15"/>
    <p:sldId id="265" r:id="rId16"/>
    <p:sldId id="267" r:id="rId17"/>
    <p:sldId id="268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C7F05-8D06-4AD4-99BE-743F3C5809EE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A7325-0BAD-48BE-A2B3-A398423A8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A7325-0BAD-48BE-A2B3-A398423A8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A42463-A6E1-462C-A5AD-87D858BB81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esj010\Pictures\LNzaWxx40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6324600"/>
            <a:ext cx="2762250" cy="323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Continuous Engineering Productivity Improvement - Its essential in competing market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Sandeep</a:t>
            </a:r>
            <a:r>
              <a:rPr lang="en-US" dirty="0" smtClean="0"/>
              <a:t> Jain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Commander ROI (For one of the teams)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7800"/>
            <a:ext cx="650081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 descr="C:\Users\esj010\AppData\Local\Microsoft\Windows\Temporary Internet Files\Content.IE5\9K0OI9P4\MP90038753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1848104" cy="2590800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4800600" y="1676400"/>
            <a:ext cx="3962400" cy="1831848"/>
          </a:xfrm>
          <a:prstGeom prst="wedgeEllipseCallout">
            <a:avLst>
              <a:gd name="adj1" fmla="val -66277"/>
              <a:gd name="adj2" fmla="val -2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Elimination of Manual Sync Processes – Automated standardized labeling  decreasing current storage cost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038600" y="4038600"/>
            <a:ext cx="3962400" cy="1831848"/>
          </a:xfrm>
          <a:prstGeom prst="wedgeEllipseCallout">
            <a:avLst>
              <a:gd name="adj1" fmla="val -73377"/>
              <a:gd name="adj2" fmla="val -4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 for developers to do centralized integration builds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Accelerator 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447799"/>
          <a:ext cx="7467600" cy="33528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9200"/>
                <a:gridCol w="2489200"/>
                <a:gridCol w="2489200"/>
              </a:tblGrid>
              <a:tr h="1335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 Agents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 Reduction Observed</a:t>
                      </a:r>
                      <a:endParaRPr lang="en-US" dirty="0"/>
                    </a:p>
                  </a:txBody>
                  <a:tcPr/>
                </a:tc>
              </a:tr>
              <a:tr h="93463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2003 / 2008 R2 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3.6X to 20X</a:t>
                      </a:r>
                      <a:endParaRPr lang="en-US" dirty="0"/>
                    </a:p>
                  </a:txBody>
                  <a:tcPr/>
                </a:tc>
              </a:tr>
              <a:tr h="541493">
                <a:tc>
                  <a:txBody>
                    <a:bodyPr/>
                    <a:lstStyle/>
                    <a:p>
                      <a:r>
                        <a:rPr lang="en-US" dirty="0" smtClean="0"/>
                        <a:t>Solaris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6X to 15X</a:t>
                      </a:r>
                      <a:endParaRPr lang="en-US" dirty="0"/>
                    </a:p>
                  </a:txBody>
                  <a:tcPr/>
                </a:tc>
              </a:tr>
              <a:tr h="541493">
                <a:tc>
                  <a:txBody>
                    <a:bodyPr/>
                    <a:lstStyle/>
                    <a:p>
                      <a:r>
                        <a:rPr lang="en-US" dirty="0" smtClean="0"/>
                        <a:t>Red 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5.4X to 10X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4960203"/>
            <a:ext cx="639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 Build time reduction numbers varied across multiple projects (small and large 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first step?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1905000" y="2133600"/>
            <a:ext cx="5410200" cy="3200400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 your current process…..take baseline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Cloud Product Usage in 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Electric Accelerator</a:t>
            </a:r>
          </a:p>
          <a:p>
            <a:pPr lvl="1"/>
            <a:r>
              <a:rPr lang="en-US" dirty="0" smtClean="0"/>
              <a:t>Electric Commander</a:t>
            </a:r>
          </a:p>
          <a:p>
            <a:pPr lvl="1"/>
            <a:r>
              <a:rPr lang="en-US" dirty="0" smtClean="0"/>
              <a:t>Electric Insight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 1000 users</a:t>
            </a:r>
          </a:p>
          <a:p>
            <a:endParaRPr lang="en-US" dirty="0" smtClean="0"/>
          </a:p>
          <a:p>
            <a:r>
              <a:rPr lang="en-US" dirty="0" smtClean="0"/>
              <a:t>Used Globally</a:t>
            </a:r>
            <a:endParaRPr lang="en-US" dirty="0"/>
          </a:p>
        </p:txBody>
      </p:sp>
      <p:pic>
        <p:nvPicPr>
          <p:cNvPr id="5122" name="Picture 2" descr="C:\Users\esj010\AppData\Local\Microsoft\Windows\Temporary Internet Files\Content.IE5\0IOJJ51Y\MM900236310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2771307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using Electric Accelerator in 2005</a:t>
            </a:r>
          </a:p>
          <a:p>
            <a:r>
              <a:rPr lang="en-US" dirty="0" smtClean="0"/>
              <a:t>Adopted Electric Commander in 2008</a:t>
            </a:r>
          </a:p>
          <a:p>
            <a:r>
              <a:rPr lang="en-US" dirty="0" smtClean="0"/>
              <a:t>Both tools are part of standard tools set for SW product development</a:t>
            </a:r>
          </a:p>
          <a:p>
            <a:r>
              <a:rPr lang="en-US" dirty="0" smtClean="0"/>
              <a:t>Electric Commander is deployed centrally</a:t>
            </a:r>
          </a:p>
          <a:p>
            <a:r>
              <a:rPr lang="en-US" dirty="0" smtClean="0"/>
              <a:t>Have individualized Electric Accelerator clusters at all major SW development sites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we selected Electric Cloud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Comparison/analysis with other major tools</a:t>
            </a:r>
          </a:p>
          <a:p>
            <a:r>
              <a:rPr lang="en-US" dirty="0" smtClean="0"/>
              <a:t>Better results in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Number of platforms supported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Relatively easy setup and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Was extremely important to observe real savings</a:t>
            </a:r>
          </a:p>
          <a:p>
            <a:r>
              <a:rPr lang="en-US" dirty="0" smtClean="0"/>
              <a:t>Opted for incremental approach to adapt new tools</a:t>
            </a:r>
          </a:p>
          <a:p>
            <a:r>
              <a:rPr lang="en-US" dirty="0" smtClean="0"/>
              <a:t>Low learning curve</a:t>
            </a:r>
          </a:p>
          <a:p>
            <a:r>
              <a:rPr lang="en-US" dirty="0" smtClean="0"/>
              <a:t>Automation/traceability across development phases </a:t>
            </a:r>
          </a:p>
          <a:p>
            <a:r>
              <a:rPr lang="en-US" dirty="0" smtClean="0"/>
              <a:t>Integrated with modeling tools like IBM Rational Rose RT, analysis tools like </a:t>
            </a:r>
            <a:r>
              <a:rPr lang="en-US" dirty="0" err="1" smtClean="0"/>
              <a:t>Klocwork</a:t>
            </a:r>
            <a:r>
              <a:rPr lang="en-US" dirty="0" smtClean="0"/>
              <a:t> and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to Agile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Commander played a key role in transforming our monolithic development style to more agile methods</a:t>
            </a:r>
          </a:p>
          <a:p>
            <a:endParaRPr lang="en-US" dirty="0" smtClean="0"/>
          </a:p>
          <a:p>
            <a:r>
              <a:rPr lang="en-US" dirty="0" smtClean="0"/>
              <a:t>Low learning curve, faster development, reduced time to ship products to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simple approach to productivity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your current process/build times</a:t>
            </a:r>
          </a:p>
          <a:p>
            <a:r>
              <a:rPr lang="en-US" dirty="0" smtClean="0"/>
              <a:t>Decide on evolutionary </a:t>
            </a:r>
            <a:r>
              <a:rPr lang="en-US" dirty="0" err="1" smtClean="0"/>
              <a:t>vs</a:t>
            </a:r>
            <a:r>
              <a:rPr lang="en-US" dirty="0" smtClean="0"/>
              <a:t> revolutionary approach as it best fit for you</a:t>
            </a:r>
          </a:p>
          <a:p>
            <a:r>
              <a:rPr lang="en-US" dirty="0" smtClean="0"/>
              <a:t>Bite what you can chew</a:t>
            </a:r>
          </a:p>
          <a:p>
            <a:r>
              <a:rPr lang="en-US" dirty="0" smtClean="0"/>
              <a:t>Put in methods to measure and monitor performance after improvement project completes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 to leave you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1"/>
            <a:ext cx="67818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Measurement is the key to successful productivity improvement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195" name="Picture 3" descr="C:\Users\esj010\AppData\Local\Microsoft\Windows\Temporary Internet Files\Content.IE5\9K0OI9P4\MC9002858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250" y="3900488"/>
            <a:ext cx="1189038" cy="1814512"/>
          </a:xfrm>
          <a:prstGeom prst="rect">
            <a:avLst/>
          </a:prstGeom>
          <a:noFill/>
        </p:spPr>
      </p:pic>
      <p:pic>
        <p:nvPicPr>
          <p:cNvPr id="8196" name="Picture 4" descr="C:\Users\esj010\AppData\Local\Microsoft\Windows\Temporary Internet Files\Content.IE5\0IOJJ51Y\MC9000788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267200"/>
            <a:ext cx="2943225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9218" name="Picture 2" descr="C:\Users\esj010\AppData\Local\Microsoft\Windows\Temporary Internet Files\Content.IE5\UTTFKS63\MP90031559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819828" cy="3438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01479" y="1600200"/>
            <a:ext cx="37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Sandeep.jain@motorolasolutions.com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more with less</a:t>
            </a:r>
            <a:endParaRPr lang="en-US" dirty="0"/>
          </a:p>
        </p:txBody>
      </p:sp>
      <p:pic>
        <p:nvPicPr>
          <p:cNvPr id="3074" name="Picture 2" descr="C:\Users\esj010\AppData\Local\Microsoft\Windows\Temporary Internet Files\Content.IE5\PCWOD7HA\MC9002308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924677" cy="414450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2209800"/>
            <a:ext cx="1905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Staff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1524000"/>
            <a:ext cx="1905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Aggressive Project Schedule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962400"/>
            <a:ext cx="1905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Competitive Market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352800"/>
            <a:ext cx="1905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 Cuts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5257800"/>
            <a:ext cx="19050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Changing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1219201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i="1" dirty="0"/>
              <a:t>Performance Improvement </a:t>
            </a:r>
            <a:r>
              <a:rPr lang="en-US" sz="4000" i="1" dirty="0" smtClean="0"/>
              <a:t>Tools</a:t>
            </a:r>
          </a:p>
          <a:p>
            <a:pPr>
              <a:lnSpc>
                <a:spcPct val="100000"/>
              </a:lnSpc>
            </a:pPr>
            <a:endParaRPr lang="en-US" sz="4000" b="0" i="1" dirty="0" smtClean="0"/>
          </a:p>
          <a:p>
            <a:pPr lvl="2"/>
            <a:r>
              <a:rPr lang="en-US" sz="3600" b="0" i="1" dirty="0" smtClean="0"/>
              <a:t>- Improve </a:t>
            </a:r>
            <a:r>
              <a:rPr lang="en-US" sz="3600" b="0" i="1" dirty="0"/>
              <a:t>productivity by reducing build compilation time and automating development and release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sj010\AppData\Local\Microsoft\Windows\Temporary Internet Files\Content.IE5\9K0OI9P4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86000"/>
            <a:ext cx="4084637" cy="3489249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5257800" y="838200"/>
            <a:ext cx="3124200" cy="15270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We Have Time for Improvement?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Product Development Lifecycle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3225" y="3527425"/>
            <a:ext cx="1028700" cy="293687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Requirements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19450" y="3527425"/>
            <a:ext cx="1028700" cy="293687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Design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32325" y="3519487"/>
            <a:ext cx="1028700" cy="293688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Code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26150" y="3509962"/>
            <a:ext cx="1028700" cy="293688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Test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06575" y="3527425"/>
            <a:ext cx="1028700" cy="293687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Architecture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429500" y="3500437"/>
            <a:ext cx="1028700" cy="293688"/>
          </a:xfrm>
          <a:prstGeom prst="rect">
            <a:avLst/>
          </a:prstGeom>
          <a:solidFill>
            <a:srgbClr val="99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Release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422400" y="3675062"/>
            <a:ext cx="376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833688" y="3684587"/>
            <a:ext cx="376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246563" y="3675062"/>
            <a:ext cx="376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657850" y="3665537"/>
            <a:ext cx="376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7070725" y="3644900"/>
            <a:ext cx="376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>
            <a:off x="5728494" y="1624806"/>
            <a:ext cx="447675" cy="5008563"/>
          </a:xfrm>
          <a:prstGeom prst="leftBrace">
            <a:avLst>
              <a:gd name="adj1" fmla="val 932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6" name="AutoShape 18"/>
          <p:cNvSpPr>
            <a:spLocks/>
          </p:cNvSpPr>
          <p:nvPr/>
        </p:nvSpPr>
        <p:spPr bwMode="auto">
          <a:xfrm rot="5400000">
            <a:off x="5281612" y="2327275"/>
            <a:ext cx="409575" cy="1797050"/>
          </a:xfrm>
          <a:prstGeom prst="leftBrace">
            <a:avLst>
              <a:gd name="adj1" fmla="val 365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267200" y="2333625"/>
            <a:ext cx="2443163" cy="636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 charset="0"/>
              </a:rPr>
              <a:t>Build Bottleneck</a:t>
            </a:r>
          </a:p>
          <a:p>
            <a:pPr algn="ctr">
              <a:lnSpc>
                <a:spcPct val="100000"/>
              </a:lnSpc>
            </a:pPr>
            <a:r>
              <a:rPr lang="en-US" sz="1200" b="0">
                <a:latin typeface="Arial" charset="0"/>
              </a:rPr>
              <a:t>(developers and CMs do several time consuming builds everyday)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6675438" y="1457325"/>
            <a:ext cx="1919287" cy="1025525"/>
          </a:xfrm>
          <a:prstGeom prst="cloudCallout">
            <a:avLst>
              <a:gd name="adj1" fmla="val -63481"/>
              <a:gd name="adj2" fmla="val 5294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 charset="0"/>
              </a:rPr>
              <a:t>Electric Accelerator</a:t>
            </a:r>
            <a:r>
              <a:rPr lang="en-US" sz="1200" b="0">
                <a:latin typeface="Arial" charset="0"/>
              </a:rPr>
              <a:t> greatly reduces build times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772025" y="4386262"/>
            <a:ext cx="2343150" cy="454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 charset="0"/>
              </a:rPr>
              <a:t>Manual time consuming and error-prone process steps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122488" y="4646612"/>
            <a:ext cx="2465387" cy="1230313"/>
          </a:xfrm>
          <a:prstGeom prst="cloudCallout">
            <a:avLst>
              <a:gd name="adj1" fmla="val 57343"/>
              <a:gd name="adj2" fmla="val -4832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 charset="0"/>
              </a:rPr>
              <a:t>ElectricCommander</a:t>
            </a:r>
            <a:r>
              <a:rPr lang="en-US" sz="1200" b="0">
                <a:latin typeface="Arial" charset="0"/>
              </a:rPr>
              <a:t> provides development and CM release process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Productivity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981200"/>
            <a:ext cx="5486400" cy="3886200"/>
          </a:xfrm>
        </p:spPr>
        <p:txBody>
          <a:bodyPr/>
          <a:lstStyle/>
          <a:p>
            <a:r>
              <a:rPr lang="en-US" dirty="0" smtClean="0"/>
              <a:t>Why needed?</a:t>
            </a:r>
          </a:p>
          <a:p>
            <a:r>
              <a:rPr lang="en-US" dirty="0" smtClean="0"/>
              <a:t>How do we achieve it?</a:t>
            </a:r>
          </a:p>
          <a:p>
            <a:r>
              <a:rPr lang="en-US" dirty="0" smtClean="0"/>
              <a:t>What problems did we face?</a:t>
            </a:r>
          </a:p>
          <a:p>
            <a:r>
              <a:rPr lang="en-US" dirty="0" smtClean="0"/>
              <a:t>How often do we improve?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 descr="C:\Users\esj010\AppData\Local\Microsoft\Windows\Temporary Internet Files\Content.IE5\UTTFKS63\MC90038259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2755900" cy="275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study example</a:t>
            </a:r>
            <a:endParaRPr lang="en-US" dirty="0"/>
          </a:p>
        </p:txBody>
      </p:sp>
      <p:graphicFrame>
        <p:nvGraphicFramePr>
          <p:cNvPr id="4" name="Group 122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6425" cy="4398963"/>
        </p:xfrm>
        <a:graphic>
          <a:graphicData uri="http://schemas.openxmlformats.org/drawingml/2006/table">
            <a:tbl>
              <a:tblPr/>
              <a:tblGrid>
                <a:gridCol w="1312863"/>
                <a:gridCol w="1400175"/>
                <a:gridCol w="1400175"/>
                <a:gridCol w="1400175"/>
                <a:gridCol w="1400175"/>
                <a:gridCol w="1312862"/>
              </a:tblGrid>
              <a:tr h="1949450">
                <a:tc>
                  <a:txBody>
                    <a:bodyPr/>
                    <a:lstStyle/>
                    <a:p>
                      <a:pPr marL="114300" marR="0" lvl="0" indent="-1143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Clearmake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-u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Clearmake winkin (58%)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Clearmake –F (no CR)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Cachecow -u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Cachecow –F (no CR)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Emake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(Electric Accelerator)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1X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1.2X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1.3X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1.4X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1.6X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3.5X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0"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0%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17%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23%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29%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38%</a:t>
                      </a:r>
                      <a:endParaRPr kumimoji="0" 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71%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 Commander ROI (For one of the teams)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7800"/>
            <a:ext cx="650081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 descr="C:\Users\esj010\AppData\Local\Microsoft\Windows\Temporary Internet Files\Content.IE5\9K0OI9P4\MP90038753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1848104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9944</TotalTime>
  <Words>497</Words>
  <Application>Microsoft Office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Continuous Engineering Productivity Improvement - Its essential in competing market</vt:lpstr>
      <vt:lpstr>Introduction</vt:lpstr>
      <vt:lpstr>Do more with less</vt:lpstr>
      <vt:lpstr>Slide 4</vt:lpstr>
      <vt:lpstr>Slide 5</vt:lpstr>
      <vt:lpstr>Typical Product Development Lifecycle</vt:lpstr>
      <vt:lpstr>Continuous Productivity Improvement</vt:lpstr>
      <vt:lpstr>Comparison study example</vt:lpstr>
      <vt:lpstr>Electric Commander ROI (For one of the teams)</vt:lpstr>
      <vt:lpstr>Electric Commander ROI (For one of the teams)</vt:lpstr>
      <vt:lpstr>Electric Accelerator Performance</vt:lpstr>
      <vt:lpstr>What is the first step?</vt:lpstr>
      <vt:lpstr>Electric Cloud Product Usage in MSI</vt:lpstr>
      <vt:lpstr>Brief History</vt:lpstr>
      <vt:lpstr>Why we selected Electric Cloud tools</vt:lpstr>
      <vt:lpstr>Integration with other tools</vt:lpstr>
      <vt:lpstr>Transformation to Agile </vt:lpstr>
      <vt:lpstr>Use simple approach to productivity improvement</vt:lpstr>
      <vt:lpstr>What I want to leave you with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Engineering Productivity Improvement - Its essential in competing market</dc:title>
  <dc:creator>Jain Sandeep-ESJ010</dc:creator>
  <cp:lastModifiedBy>u</cp:lastModifiedBy>
  <cp:revision>29</cp:revision>
  <dcterms:created xsi:type="dcterms:W3CDTF">2006-08-16T00:00:00Z</dcterms:created>
  <dcterms:modified xsi:type="dcterms:W3CDTF">2014-10-16T12:21:22Z</dcterms:modified>
</cp:coreProperties>
</file>