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15"/>
  </p:notesMasterIdLst>
  <p:sldIdLst>
    <p:sldId id="256" r:id="rId2"/>
    <p:sldId id="333" r:id="rId3"/>
    <p:sldId id="341" r:id="rId4"/>
    <p:sldId id="334" r:id="rId5"/>
    <p:sldId id="337" r:id="rId6"/>
    <p:sldId id="338" r:id="rId7"/>
    <p:sldId id="339" r:id="rId8"/>
    <p:sldId id="336" r:id="rId9"/>
    <p:sldId id="340" r:id="rId10"/>
    <p:sldId id="344" r:id="rId11"/>
    <p:sldId id="346" r:id="rId12"/>
    <p:sldId id="347" r:id="rId13"/>
    <p:sldId id="268" r:id="rId14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DDDDDD"/>
    <a:srgbClr val="9BDDF8"/>
    <a:srgbClr val="81CCED"/>
    <a:srgbClr val="67BBE2"/>
    <a:srgbClr val="4DAAD7"/>
    <a:srgbClr val="3399CC"/>
    <a:srgbClr val="227FB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4" autoAdjust="0"/>
    <p:restoredTop sz="94600" autoAdjust="0"/>
  </p:normalViewPr>
  <p:slideViewPr>
    <p:cSldViewPr>
      <p:cViewPr varScale="1">
        <p:scale>
          <a:sx n="89" d="100"/>
          <a:sy n="89" d="100"/>
        </p:scale>
        <p:origin x="-108" y="-2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5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513FEB5-F1ED-47B1-A276-4D805AE43C7A}" type="datetimeFigureOut">
              <a:rPr lang="en-US" smtClean="0"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5C7709-F27B-426D-A847-B177261307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9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4360" y="4561070"/>
            <a:ext cx="7955280" cy="184666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445770"/>
            <a:ext cx="7955280" cy="443198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0" y="960120"/>
            <a:ext cx="7955280" cy="3566160"/>
          </a:xfrm>
        </p:spPr>
        <p:txBody>
          <a:bodyPr/>
          <a:lstStyle>
            <a:lvl1pPr marL="274320" indent="-274320">
              <a:buFont typeface="Arial Black" pitchFamily="34" charset="0"/>
              <a:buChar char="›"/>
              <a:defRPr sz="2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22960" indent="-182880">
              <a:buClr>
                <a:schemeClr val="accent1"/>
              </a:buClr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1600" indent="-182880"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indent="-182880"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71600" indent="-182880"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2375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360" y="1530834"/>
            <a:ext cx="7955280" cy="553998"/>
          </a:xfrm>
        </p:spPr>
        <p:txBody>
          <a:bodyPr anchor="b" anchorCtr="0"/>
          <a:lstStyle>
            <a:lvl1pPr>
              <a:lnSpc>
                <a:spcPct val="100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4360" y="2228850"/>
            <a:ext cx="7955280" cy="369332"/>
          </a:xfr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2585466"/>
            <a:ext cx="7955280" cy="74122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7960268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2228850"/>
            <a:ext cx="3749040" cy="987450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00600" y="2228850"/>
            <a:ext cx="3749040" cy="987450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25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" y="1530834"/>
            <a:ext cx="8229600" cy="5539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/>
                </a:solidFill>
              </a:rPr>
              <a:t>Thank you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7640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4360" y="1307592"/>
            <a:ext cx="7955280" cy="110799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Making Leaders Successful </a:t>
            </a:r>
            <a:b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Every Day</a:t>
            </a:r>
            <a:endParaRPr 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464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594360" y="4561070"/>
            <a:ext cx="7955280" cy="184666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94360" y="960120"/>
            <a:ext cx="3749040" cy="3566160"/>
          </a:xfrm>
        </p:spPr>
        <p:txBody>
          <a:bodyPr/>
          <a:lstStyle>
            <a:lvl1pPr marL="182880" indent="-182880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00600" y="960120"/>
            <a:ext cx="3749040" cy="3566160"/>
          </a:xfrm>
        </p:spPr>
        <p:txBody>
          <a:bodyPr/>
          <a:lstStyle>
            <a:lvl1pPr marL="182880" indent="-182880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490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594360" y="4558784"/>
            <a:ext cx="7955280" cy="184666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4360" y="775454"/>
            <a:ext cx="3749040" cy="738664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4360" y="1577340"/>
            <a:ext cx="3749040" cy="2880360"/>
          </a:xfrm>
        </p:spPr>
        <p:txBody>
          <a:bodyPr/>
          <a:lstStyle>
            <a:lvl1pPr marL="182880" indent="-182880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00600" y="775454"/>
            <a:ext cx="3749040" cy="738664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00600" y="1577340"/>
            <a:ext cx="3749040" cy="2880360"/>
          </a:xfrm>
        </p:spPr>
        <p:txBody>
          <a:bodyPr/>
          <a:lstStyle>
            <a:lvl1pPr marL="182880" indent="-182880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043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4360" y="806232"/>
            <a:ext cx="2514600" cy="615553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4360" y="1577340"/>
            <a:ext cx="2514600" cy="3086100"/>
          </a:xfrm>
        </p:spPr>
        <p:txBody>
          <a:bodyPr/>
          <a:lstStyle>
            <a:lvl1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319272" y="806232"/>
            <a:ext cx="2514600" cy="615553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319272" y="1577340"/>
            <a:ext cx="2514600" cy="3086100"/>
          </a:xfrm>
        </p:spPr>
        <p:txBody>
          <a:bodyPr/>
          <a:lstStyle>
            <a:lvl1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35040" y="806232"/>
            <a:ext cx="2514600" cy="615553"/>
          </a:xfrm>
        </p:spPr>
        <p:txBody>
          <a:bodyPr anchor="b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35040" y="1577340"/>
            <a:ext cx="2514600" cy="3086100"/>
          </a:xfrm>
        </p:spPr>
        <p:txBody>
          <a:bodyPr/>
          <a:lstStyle>
            <a:lvl1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2pPr>
            <a:lvl3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182880" indent="-182880">
              <a:spcBef>
                <a:spcPts val="0"/>
              </a:spcBef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1119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594360" y="4561070"/>
            <a:ext cx="7955280" cy="184666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445770"/>
            <a:ext cx="7955280" cy="443198"/>
          </a:xfrm>
        </p:spPr>
        <p:txBody>
          <a:bodyPr anchor="t" anchorCtr="0"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0" y="960120"/>
            <a:ext cx="4434840" cy="3566160"/>
          </a:xfrm>
        </p:spPr>
        <p:txBody>
          <a:bodyPr/>
          <a:lstStyle>
            <a:lvl1pPr marL="182880" indent="-182880">
              <a:spcBef>
                <a:spcPts val="500"/>
              </a:spcBef>
              <a:buSzPct val="125000"/>
              <a:buFont typeface="Arial Black" pitchFamily="34" charset="0"/>
              <a:buChar char="›"/>
              <a:defRPr sz="2400">
                <a:latin typeface="Arial" pitchFamily="34" charset="0"/>
                <a:cs typeface="Arial" pitchFamily="34" charset="0"/>
              </a:defRPr>
            </a:lvl1pPr>
            <a:lvl2pPr marL="822960" indent="-182880">
              <a:buClr>
                <a:schemeClr val="accent1"/>
              </a:buClr>
              <a:buFont typeface="Arial" pitchFamily="34" charset="0"/>
              <a:buChar char="•"/>
              <a:defRPr sz="2000">
                <a:latin typeface="Arial" pitchFamily="34" charset="0"/>
                <a:cs typeface="Arial" pitchFamily="34" charset="0"/>
              </a:defRPr>
            </a:lvl2pPr>
            <a:lvl3pPr marL="1371600" indent="-182880">
              <a:buClr>
                <a:schemeClr val="tx2"/>
              </a:buClr>
              <a:buFont typeface="Arial" pitchFamily="34" charset="0"/>
              <a:buChar char="›"/>
              <a:defRPr sz="2000">
                <a:latin typeface="Arial" pitchFamily="34" charset="0"/>
                <a:cs typeface="Arial" pitchFamily="34" charset="0"/>
              </a:defRPr>
            </a:lvl3pPr>
            <a:lvl4pPr marL="1371600" indent="-182880">
              <a:buClr>
                <a:schemeClr val="tx2"/>
              </a:buClr>
              <a:buFont typeface="Arial" pitchFamily="34" charset="0"/>
              <a:buChar char="›"/>
              <a:defRPr sz="2000">
                <a:latin typeface="Arial" pitchFamily="34" charset="0"/>
                <a:cs typeface="Arial" pitchFamily="34" charset="0"/>
              </a:defRPr>
            </a:lvl4pPr>
            <a:lvl5pPr marL="1371600" indent="-182880">
              <a:buClr>
                <a:schemeClr val="tx2"/>
              </a:buClr>
              <a:buFont typeface="Arial" pitchFamily="34" charset="0"/>
              <a:buChar char="›"/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4360" y="960120"/>
            <a:ext cx="3200400" cy="3566160"/>
          </a:xfrm>
        </p:spPr>
        <p:txBody>
          <a:bodyPr/>
          <a:lstStyle>
            <a:lvl1pPr marL="182880" indent="-182880">
              <a:spcBef>
                <a:spcPts val="500"/>
              </a:spcBef>
              <a:buClr>
                <a:schemeClr val="accent1"/>
              </a:buClr>
              <a:buSzPct val="125000"/>
              <a:buFont typeface="Arial Black" pitchFamily="34" charset="0"/>
              <a:buChar char="›"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25926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2pPr>
              <a:defRPr sz="24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542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559495" y="514350"/>
            <a:ext cx="898708" cy="4114800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514350"/>
            <a:ext cx="6553200" cy="4114800"/>
          </a:xfrm>
        </p:spPr>
        <p:txBody>
          <a:bodyPr vert="eaVert"/>
          <a:lstStyle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6796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tally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933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first inst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88720" y="1371600"/>
            <a:ext cx="6766560" cy="3314700"/>
          </a:xfrm>
        </p:spPr>
        <p:txBody>
          <a:bodyPr/>
          <a:lstStyle>
            <a:lvl1pPr marL="274320" indent="-274320">
              <a:spcBef>
                <a:spcPts val="1000"/>
              </a:spcBef>
              <a:buClr>
                <a:schemeClr val="accent1"/>
              </a:buClr>
              <a:buSzPct val="125000"/>
              <a:buFont typeface="Arial Black" pitchFamily="34" charset="0"/>
              <a:buChar char="›"/>
              <a:defRPr sz="3200" b="0" i="1">
                <a:solidFill>
                  <a:schemeClr val="tx1"/>
                </a:solidFill>
                <a:latin typeface="Georgia" pitchFamily="18" charset="0"/>
                <a:cs typeface="Adobe Arabic" pitchFamily="18" charset="-78"/>
              </a:defRPr>
            </a:lvl1pPr>
            <a:lvl2pPr marL="822960" indent="-18288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22960" indent="-18288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822960" indent="-18288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822960" indent="-18288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777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instance 2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88720" y="1371600"/>
            <a:ext cx="6766560" cy="3312414"/>
          </a:xfrm>
        </p:spPr>
        <p:txBody>
          <a:bodyPr/>
          <a:lstStyle>
            <a:lvl1pPr marL="274320" indent="-274320">
              <a:spcBef>
                <a:spcPts val="1000"/>
              </a:spcBef>
              <a:buClr>
                <a:schemeClr val="accent2">
                  <a:lumMod val="40000"/>
                  <a:lumOff val="60000"/>
                </a:schemeClr>
              </a:buClr>
              <a:buSzPct val="150000"/>
              <a:buFont typeface="Arial Black" pitchFamily="34" charset="0"/>
              <a:buChar char="›"/>
              <a:defRPr sz="3200" b="0" i="1">
                <a:solidFill>
                  <a:schemeClr val="accent4"/>
                </a:solidFill>
                <a:latin typeface="Georgia" pitchFamily="18" charset="0"/>
                <a:cs typeface="Adobe Arabic" pitchFamily="18" charset="-78"/>
              </a:defRPr>
            </a:lvl1pPr>
            <a:lvl2pPr marL="822960" indent="-182880">
              <a:spcBef>
                <a:spcPts val="500"/>
              </a:spcBef>
              <a:buClr>
                <a:schemeClr val="accent2">
                  <a:lumMod val="40000"/>
                  <a:lumOff val="60000"/>
                </a:schemeClr>
              </a:buClr>
              <a:buFont typeface="Arial" pitchFamily="34" charset="0"/>
              <a:buChar char="•"/>
              <a:defRPr sz="2400" b="0" i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2pPr>
            <a:lvl3pPr marL="822960" indent="-182880">
              <a:spcBef>
                <a:spcPts val="500"/>
              </a:spcBef>
              <a:buClr>
                <a:schemeClr val="accent2">
                  <a:lumMod val="40000"/>
                  <a:lumOff val="60000"/>
                </a:schemeClr>
              </a:buClr>
              <a:buFont typeface="Arial" pitchFamily="34" charset="0"/>
              <a:buChar char="•"/>
              <a:defRPr sz="2400" b="0" i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3pPr>
            <a:lvl4pPr marL="822960" indent="-182880">
              <a:spcBef>
                <a:spcPts val="500"/>
              </a:spcBef>
              <a:buClr>
                <a:schemeClr val="accent2">
                  <a:lumMod val="40000"/>
                  <a:lumOff val="60000"/>
                </a:schemeClr>
              </a:buClr>
              <a:buFont typeface="Arial" pitchFamily="34" charset="0"/>
              <a:buChar char="•"/>
              <a:defRPr sz="2400" b="0" i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4pPr>
            <a:lvl5pPr marL="822960" indent="-182880">
              <a:spcBef>
                <a:spcPts val="500"/>
              </a:spcBef>
              <a:buClr>
                <a:schemeClr val="accent2">
                  <a:lumMod val="40000"/>
                  <a:lumOff val="60000"/>
                </a:schemeClr>
              </a:buClr>
              <a:buFont typeface="Arial" pitchFamily="34" charset="0"/>
              <a:buChar char="•"/>
              <a:defRPr sz="2400" b="0" i="0">
                <a:solidFill>
                  <a:schemeClr val="accent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884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530834"/>
            <a:ext cx="7955280" cy="553998"/>
          </a:xfrm>
        </p:spPr>
        <p:txBody>
          <a:bodyPr anchor="b" anchorCtr="0">
            <a:spAutoFit/>
          </a:bodyPr>
          <a:lstStyle>
            <a:lvl1pPr algn="l">
              <a:lnSpc>
                <a:spcPct val="100000"/>
              </a:lnSpc>
              <a:defRPr sz="36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4360" y="2228851"/>
            <a:ext cx="7955280" cy="492443"/>
          </a:xfrm>
        </p:spPr>
        <p:txBody>
          <a:bodyPr anchor="t" anchorCtr="0">
            <a:spAutoFit/>
          </a:bodyPr>
          <a:lstStyle>
            <a:lvl1pPr marL="0" indent="0">
              <a:buNone/>
              <a:defRPr sz="3200" b="0" i="1">
                <a:solidFill>
                  <a:schemeClr val="tx2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3174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4360" y="4561070"/>
            <a:ext cx="7955280" cy="184666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94360" y="857250"/>
            <a:ext cx="7955280" cy="28575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0" y="1268730"/>
            <a:ext cx="7955280" cy="3257550"/>
          </a:xfrm>
        </p:spPr>
        <p:txBody>
          <a:bodyPr/>
          <a:lstStyle>
            <a:lvl1pPr marL="274320" indent="-274320">
              <a:buFont typeface="Arial Black" pitchFamily="34" charset="0"/>
              <a:buChar char="›"/>
              <a:defRPr sz="2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22960" indent="-182880">
              <a:buClr>
                <a:schemeClr val="accent1"/>
              </a:buClr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1600" indent="-182880"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indent="-182880"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71600" indent="-182880"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9458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4360" y="1543050"/>
            <a:ext cx="7955280" cy="291465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4360" y="4561070"/>
            <a:ext cx="7955280" cy="184666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4360" y="960120"/>
            <a:ext cx="7955280" cy="2236510"/>
          </a:xfrm>
        </p:spPr>
        <p:txBody>
          <a:bodyPr>
            <a:spAutoFit/>
          </a:bodyPr>
          <a:lstStyle>
            <a:lvl1pPr marL="274320" indent="-274320">
              <a:spcAft>
                <a:spcPts val="500"/>
              </a:spcAft>
              <a:buClr>
                <a:schemeClr val="accent1"/>
              </a:buClr>
              <a:buFont typeface="Arial Black" pitchFamily="34" charset="0"/>
              <a:buChar char="›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22960" indent="-182880"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371600" indent="-182880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indent="-182880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371600" indent="-182880"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641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slid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7472" y="342900"/>
            <a:ext cx="8458200" cy="954107"/>
          </a:xfrm>
          <a:solidFill>
            <a:schemeClr val="tx1">
              <a:alpha val="65000"/>
            </a:schemeClr>
          </a:solidFill>
        </p:spPr>
        <p:txBody>
          <a:bodyPr lIns="137160" tIns="228600" rIns="137160" bIns="22860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24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4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400" b="1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7472" y="2094696"/>
            <a:ext cx="8458200" cy="954107"/>
          </a:xfrm>
          <a:solidFill>
            <a:schemeClr val="tx1">
              <a:alpha val="65000"/>
            </a:schemeClr>
          </a:solidFill>
        </p:spPr>
        <p:txBody>
          <a:bodyPr lIns="137160" tIns="228600" rIns="137160" bIns="228600" anchor="ctr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20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0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0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7472" y="3846493"/>
            <a:ext cx="8458200" cy="954107"/>
          </a:xfrm>
          <a:solidFill>
            <a:schemeClr val="tx1">
              <a:alpha val="65000"/>
            </a:schemeClr>
          </a:solidFill>
        </p:spPr>
        <p:txBody>
          <a:bodyPr lIns="137160" tIns="228600" rIns="137160" bIns="228600" anchor="b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0">
              <a:buFontTx/>
              <a:buNone/>
              <a:defRPr sz="2400" b="1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2400" b="1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2400" b="1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2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7481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4360" y="4561070"/>
            <a:ext cx="7955280" cy="184666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4132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0" y="960120"/>
            <a:ext cx="7955280" cy="3703320"/>
          </a:xfrm>
        </p:spPr>
        <p:txBody>
          <a:bodyPr/>
          <a:lstStyle>
            <a:lvl1pPr marL="548640" indent="-54864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  <a:defRPr sz="28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097280" indent="-182880">
              <a:spcBef>
                <a:spcPts val="500"/>
              </a:spcBef>
              <a:buClr>
                <a:schemeClr val="accent1"/>
              </a:buClr>
              <a:buFont typeface="Arial" pitchFamily="34" charset="0"/>
              <a:buChar char="•"/>
              <a:defRPr sz="24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645920" indent="-182880"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45920" indent="-182880"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645920" indent="-182880">
              <a:spcBef>
                <a:spcPts val="500"/>
              </a:spcBef>
              <a:buClr>
                <a:schemeClr val="tx2"/>
              </a:buClr>
              <a:buFont typeface="Arial" pitchFamily="34" charset="0"/>
              <a:buChar char="›"/>
              <a:defRPr sz="2000" b="0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47472" y="4924044"/>
            <a:ext cx="4648200" cy="1154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© 2014 Forrester Research, Inc. Reproduction Prohibited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976872" y="4924044"/>
            <a:ext cx="1828800" cy="1645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spcAft>
                <a:spcPts val="600"/>
              </a:spcAft>
            </a:pPr>
            <a:fld id="{AE37EF82-0B25-4B89-B1EA-AE4F268844BE}" type="slidenum">
              <a:rPr lang="en-US" sz="750" smtClean="0">
                <a:solidFill>
                  <a:schemeClr val="tx2"/>
                </a:solidFill>
              </a:rPr>
              <a:pPr algn="r">
                <a:spcAft>
                  <a:spcPts val="600"/>
                </a:spcAft>
              </a:pPr>
              <a:t>‹#›</a:t>
            </a:fld>
            <a:endParaRPr lang="en-US" sz="750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7777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445770"/>
            <a:ext cx="7955280" cy="44319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960120"/>
            <a:ext cx="7955280" cy="37033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54" r:id="rId2"/>
    <p:sldLayoutId id="2147483755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SzPct val="125000"/>
        <a:buFont typeface="Arial Black" pitchFamily="34" charset="0"/>
        <a:buChar char="›"/>
        <a:tabLst>
          <a:tab pos="274320" algn="l"/>
          <a:tab pos="822960" algn="l"/>
          <a:tab pos="1207008" algn="l"/>
          <a:tab pos="1463040" algn="l"/>
        </a:tabLst>
        <a:defRPr sz="2800" b="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822960" indent="-18288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1"/>
        </a:buClr>
        <a:buFont typeface="Arial" pitchFamily="34" charset="0"/>
        <a:buChar char="•"/>
        <a:tabLst>
          <a:tab pos="274320" algn="l"/>
          <a:tab pos="822960" algn="l"/>
          <a:tab pos="1207008" algn="l"/>
          <a:tab pos="1463040" algn="l"/>
        </a:tabLst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371600" indent="-18288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tx2"/>
        </a:buClr>
        <a:buSzPct val="100000"/>
        <a:buFont typeface="Arial" pitchFamily="34" charset="0"/>
        <a:buChar char="›"/>
        <a:tabLst>
          <a:tab pos="274320" algn="l"/>
          <a:tab pos="822960" algn="l"/>
          <a:tab pos="1207008" algn="l"/>
          <a:tab pos="1463040" algn="l"/>
        </a:tabLst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71600" indent="-18288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tx2"/>
        </a:buClr>
        <a:buFont typeface="Arial" pitchFamily="34" charset="0"/>
        <a:buChar char="›"/>
        <a:tabLst>
          <a:tab pos="274320" algn="l"/>
          <a:tab pos="822960" algn="l"/>
          <a:tab pos="1207008" algn="l"/>
          <a:tab pos="1463040" algn="l"/>
        </a:tabLst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18288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tx2"/>
        </a:buClr>
        <a:buSzPct val="100000"/>
        <a:buFont typeface="Arial" pitchFamily="34" charset="0"/>
        <a:buChar char="›"/>
        <a:tabLst>
          <a:tab pos="274320" algn="l"/>
          <a:tab pos="822960" algn="l"/>
          <a:tab pos="1207008" algn="l"/>
          <a:tab pos="1463040" algn="l"/>
        </a:tabLst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94360" y="976836"/>
            <a:ext cx="7955280" cy="1107996"/>
          </a:xfrm>
        </p:spPr>
        <p:txBody>
          <a:bodyPr/>
          <a:lstStyle/>
          <a:p>
            <a:r>
              <a:rPr lang="en-US" dirty="0"/>
              <a:t>Modern Services Demand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DevOps Culture Beyond Apps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94360" y="2585466"/>
            <a:ext cx="7955280" cy="1110560"/>
          </a:xfrm>
        </p:spPr>
        <p:txBody>
          <a:bodyPr/>
          <a:lstStyle/>
          <a:p>
            <a:r>
              <a:rPr lang="en-US" dirty="0" smtClean="0"/>
              <a:t>Glenn O’Donnell</a:t>
            </a:r>
            <a:br>
              <a:rPr lang="en-US" dirty="0" smtClean="0"/>
            </a:br>
            <a:r>
              <a:rPr lang="en-US" b="0" dirty="0" smtClean="0"/>
              <a:t>Vice President and Research Director</a:t>
            </a:r>
          </a:p>
          <a:p>
            <a:pPr lvl="1"/>
            <a:r>
              <a:rPr lang="en-US" dirty="0" smtClean="0"/>
              <a:t>October 22, 2014</a:t>
            </a:r>
            <a:endParaRPr lang="en-US" dirty="0"/>
          </a:p>
        </p:txBody>
      </p:sp>
      <p:pic>
        <p:nvPicPr>
          <p:cNvPr id="1028" name="Picture 4" descr="Curlyhow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14550"/>
            <a:ext cx="1905000" cy="2514600"/>
          </a:xfrm>
          <a:prstGeom prst="round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orizontal Scroll 1"/>
          <p:cNvSpPr/>
          <p:nvPr/>
        </p:nvSpPr>
        <p:spPr>
          <a:xfrm>
            <a:off x="5791200" y="3714750"/>
            <a:ext cx="2971800" cy="1033272"/>
          </a:xfrm>
          <a:prstGeom prst="horizontalScroll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Happy 111</a:t>
            </a:r>
            <a:r>
              <a:rPr lang="en-US" sz="2000" b="1" baseline="30000" dirty="0" smtClean="0">
                <a:solidFill>
                  <a:srgbClr val="000000"/>
                </a:solidFill>
              </a:rPr>
              <a:t>th</a:t>
            </a:r>
            <a:r>
              <a:rPr lang="en-US" sz="2000" b="1" dirty="0" smtClean="0">
                <a:solidFill>
                  <a:srgbClr val="000000"/>
                </a:solidFill>
              </a:rPr>
              <a:t> Birthday, Curly!</a:t>
            </a: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7" name="Picture 6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386715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2999" y="4025384"/>
            <a:ext cx="253595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B0F0"/>
                </a:solidFill>
              </a:rPr>
              <a:t>@</a:t>
            </a:r>
            <a:r>
              <a:rPr lang="en-US" sz="2400" b="1" dirty="0" err="1" smtClean="0">
                <a:solidFill>
                  <a:srgbClr val="00B0F0"/>
                </a:solidFill>
              </a:rPr>
              <a:t>GlennODonnell</a:t>
            </a:r>
            <a:endParaRPr lang="en-US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4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Be the </a:t>
            </a:r>
            <a:r>
              <a:rPr lang="en-US" dirty="0" err="1" smtClean="0">
                <a:solidFill>
                  <a:srgbClr val="000000"/>
                </a:solidFill>
              </a:rPr>
              <a:t>automat</a:t>
            </a:r>
            <a:r>
              <a:rPr lang="en-US" u="sng" dirty="0" err="1" smtClean="0">
                <a:solidFill>
                  <a:srgbClr val="000000"/>
                </a:solidFill>
              </a:rPr>
              <a:t>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– not the automat</a:t>
            </a:r>
            <a:r>
              <a:rPr lang="en-US" u="sng" dirty="0" smtClean="0">
                <a:solidFill>
                  <a:srgbClr val="000000"/>
                </a:solidFill>
              </a:rPr>
              <a:t>ed</a:t>
            </a:r>
            <a:endParaRPr lang="en-US" u="sng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0" y="884937"/>
            <a:ext cx="3794760" cy="492443"/>
          </a:xfrm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indent="0">
              <a:buNone/>
            </a:pPr>
            <a:r>
              <a:rPr lang="en-US" b="1" dirty="0">
                <a:ln w="50800"/>
                <a:solidFill>
                  <a:srgbClr val="0033CC"/>
                </a:solidFill>
              </a:rPr>
              <a:t>Dying </a:t>
            </a:r>
            <a:r>
              <a:rPr lang="en-US" b="1" dirty="0" smtClean="0">
                <a:ln w="50800"/>
                <a:solidFill>
                  <a:srgbClr val="0033CC"/>
                </a:solidFill>
              </a:rPr>
              <a:t>Jobs</a:t>
            </a:r>
            <a:endParaRPr lang="en-US" b="1" dirty="0">
              <a:ln w="50800"/>
              <a:solidFill>
                <a:srgbClr val="0033CC"/>
              </a:solidFill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754880" y="884937"/>
            <a:ext cx="3794760" cy="492443"/>
          </a:xfrm>
          <a:prstGeom prst="rect">
            <a:avLst/>
          </a:prstGeom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indent="0">
              <a:buNone/>
            </a:pPr>
            <a:r>
              <a:rPr lang="en-US" b="1" dirty="0">
                <a:ln w="50800"/>
                <a:solidFill>
                  <a:srgbClr val="0033CC"/>
                </a:solidFill>
              </a:rPr>
              <a:t>Growing </a:t>
            </a:r>
            <a:r>
              <a:rPr lang="en-US" b="1" dirty="0" smtClean="0">
                <a:ln w="50800"/>
                <a:solidFill>
                  <a:srgbClr val="0033CC"/>
                </a:solidFill>
              </a:rPr>
              <a:t>Jobs</a:t>
            </a:r>
            <a:endParaRPr lang="en-US" b="1" dirty="0">
              <a:ln w="50800"/>
              <a:solidFill>
                <a:srgbClr val="0033CC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54880" y="1352550"/>
            <a:ext cx="3794760" cy="31623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25000"/>
              <a:buFont typeface="Arial Black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800" b="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8229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274320" algn="l"/>
                <a:tab pos="822960" algn="l"/>
                <a:tab pos="1207008" algn="l"/>
                <a:tab pos="1463040" algn="l"/>
              </a:tabLst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/>
              <a:t>Automation architect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Business relationship </a:t>
            </a:r>
            <a:r>
              <a:rPr lang="en-US" sz="2000" dirty="0" err="1" smtClean="0"/>
              <a:t>mgr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Service engineer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Workflow/process experts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Customer advocates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Focus on 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019550"/>
            <a:ext cx="3657600" cy="6858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Aft>
                <a:spcPts val="600"/>
              </a:spcAft>
            </a:pPr>
            <a:r>
              <a:rPr lang="en-US" sz="4400" b="1" dirty="0" smtClean="0">
                <a:ln w="50800"/>
                <a:solidFill>
                  <a:srgbClr val="C00000"/>
                </a:solidFill>
                <a:effectLst>
                  <a:glow rad="152400">
                    <a:srgbClr val="FFFF00"/>
                  </a:glow>
                </a:effectLst>
              </a:rPr>
              <a:t>Sustainers</a:t>
            </a:r>
            <a:endParaRPr lang="en-US" sz="4000" b="1" dirty="0" smtClean="0">
              <a:ln w="50800"/>
              <a:solidFill>
                <a:srgbClr val="C00000"/>
              </a:solidFill>
              <a:effectLst>
                <a:glow rad="152400">
                  <a:srgbClr val="FFFF00"/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4019550"/>
            <a:ext cx="3657600" cy="68580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spcAft>
                <a:spcPts val="600"/>
              </a:spcAft>
            </a:pPr>
            <a:r>
              <a:rPr lang="en-US" sz="4400" b="1" dirty="0" smtClean="0">
                <a:ln w="50800"/>
                <a:solidFill>
                  <a:srgbClr val="C00000"/>
                </a:solidFill>
                <a:effectLst>
                  <a:glow rad="152400">
                    <a:srgbClr val="FFFF00"/>
                  </a:glow>
                </a:effectLst>
              </a:rPr>
              <a:t>Innovators</a:t>
            </a:r>
            <a:endParaRPr lang="en-US" sz="4000" b="1" dirty="0" smtClean="0">
              <a:ln w="50800"/>
              <a:solidFill>
                <a:srgbClr val="C00000"/>
              </a:solidFill>
              <a:effectLst>
                <a:glow rad="152400">
                  <a:srgbClr val="FFFF00"/>
                </a:glo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94360" y="1352550"/>
            <a:ext cx="3794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54880" y="1352550"/>
            <a:ext cx="3794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4019550"/>
            <a:ext cx="3794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70120" y="4019550"/>
            <a:ext cx="3794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5"/>
          <p:cNvSpPr txBox="1">
            <a:spLocks/>
          </p:cNvSpPr>
          <p:nvPr/>
        </p:nvSpPr>
        <p:spPr>
          <a:xfrm>
            <a:off x="618955" y="1352550"/>
            <a:ext cx="3794760" cy="31623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25000"/>
              <a:buFont typeface="Arial Black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800" b="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8229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274320" algn="l"/>
                <a:tab pos="822960" algn="l"/>
                <a:tab pos="1207008" algn="l"/>
                <a:tab pos="1463040" algn="l"/>
              </a:tabLst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/>
              <a:t>Systems administrator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Network administrator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Storage administrator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Database </a:t>
            </a:r>
            <a:r>
              <a:rPr lang="en-US" sz="2000" dirty="0" smtClean="0"/>
              <a:t>administrator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ITIL &amp; tech zealots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Focus on silo technologies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95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happens to the </a:t>
            </a:r>
            <a:r>
              <a:rPr lang="en-US" dirty="0"/>
              <a:t>Geeks?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047750"/>
            <a:ext cx="5257800" cy="1676400"/>
            <a:chOff x="533400" y="1047750"/>
            <a:chExt cx="5257800" cy="1676400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1047750"/>
              <a:ext cx="5257800" cy="1676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1431980"/>
              <a:ext cx="1869486" cy="9079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>
                <a:spcBef>
                  <a:spcPts val="600"/>
                </a:spcBef>
                <a:spcAft>
                  <a:spcPts val="0"/>
                </a:spcAft>
                <a:tabLst>
                  <a:tab pos="822325" algn="l"/>
                  <a:tab pos="1206500" algn="l"/>
                  <a:tab pos="1462088" algn="l"/>
                </a:tabLst>
              </a:pPr>
              <a:r>
                <a:rPr lang="en-US" sz="2400" b="1" dirty="0" smtClean="0">
                  <a:solidFill>
                    <a:srgbClr val="00B050"/>
                  </a:solidFill>
                  <a:effectLst>
                    <a:glow rad="127000">
                      <a:schemeClr val="bg1"/>
                    </a:glow>
                  </a:effectLst>
                  <a:latin typeface="Arial Black" panose="020B0A04020102020204" pitchFamily="34" charset="0"/>
                </a:rPr>
                <a:t>Wonderful</a:t>
              </a:r>
            </a:p>
            <a:p>
              <a:pPr marL="228600" indent="-228600">
                <a:spcBef>
                  <a:spcPts val="600"/>
                </a:spcBef>
                <a:spcAft>
                  <a:spcPts val="0"/>
                </a:spcAft>
                <a:tabLst>
                  <a:tab pos="822325" algn="l"/>
                  <a:tab pos="1206500" algn="l"/>
                  <a:tab pos="1462088" algn="l"/>
                </a:tabLst>
              </a:pPr>
              <a:r>
                <a:rPr lang="en-US" sz="2400" b="1" dirty="0">
                  <a:solidFill>
                    <a:srgbClr val="00B050"/>
                  </a:solidFill>
                  <a:effectLst>
                    <a:glow rad="127000">
                      <a:schemeClr val="bg1"/>
                    </a:glow>
                  </a:effectLst>
                  <a:latin typeface="Arial Black" panose="020B0A04020102020204" pitchFamily="34" charset="0"/>
                </a:rPr>
                <a:t>F</a:t>
              </a:r>
              <a:r>
                <a:rPr lang="en-US" sz="2400" b="1" dirty="0" smtClean="0">
                  <a:solidFill>
                    <a:srgbClr val="00B050"/>
                  </a:solidFill>
                  <a:effectLst>
                    <a:glow rad="127000">
                      <a:schemeClr val="bg1"/>
                    </a:glow>
                  </a:effectLst>
                  <a:latin typeface="Arial Black" panose="020B0A04020102020204" pitchFamily="34" charset="0"/>
                </a:rPr>
                <a:t>uture</a:t>
              </a:r>
              <a:r>
                <a:rPr lang="en-US" sz="2400" b="1" dirty="0">
                  <a:solidFill>
                    <a:srgbClr val="00B050"/>
                  </a:solidFill>
                  <a:effectLst>
                    <a:glow rad="127000">
                      <a:schemeClr val="bg1"/>
                    </a:glow>
                  </a:effectLst>
                  <a:latin typeface="Arial Black" panose="020B0A04020102020204" pitchFamily="34" charset="0"/>
                </a:rPr>
                <a:t>!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6825" y="2952750"/>
            <a:ext cx="5257800" cy="1676400"/>
            <a:chOff x="536825" y="2952750"/>
            <a:chExt cx="5257800" cy="1676400"/>
          </a:xfrm>
        </p:grpSpPr>
        <p:sp>
          <p:nvSpPr>
            <p:cNvPr id="8" name="Rounded Rectangle 7"/>
            <p:cNvSpPr/>
            <p:nvPr/>
          </p:nvSpPr>
          <p:spPr>
            <a:xfrm>
              <a:off x="536825" y="2952750"/>
              <a:ext cx="5257800" cy="1676400"/>
            </a:xfrm>
            <a:prstGeom prst="round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86200" y="3560118"/>
              <a:ext cx="16546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28600" indent="-228600">
                <a:spcBef>
                  <a:spcPts val="600"/>
                </a:spcBef>
                <a:spcAft>
                  <a:spcPts val="0"/>
                </a:spcAft>
                <a:tabLst>
                  <a:tab pos="822325" algn="l"/>
                  <a:tab pos="1206500" algn="l"/>
                  <a:tab pos="1462088" algn="l"/>
                </a:tabLst>
              </a:pPr>
              <a:r>
                <a:rPr lang="en-US" sz="2400" b="1" dirty="0"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Arial Black" panose="020B0A04020102020204" pitchFamily="34" charset="0"/>
                </a:rPr>
                <a:t>Doomed!</a:t>
              </a:r>
            </a:p>
          </p:txBody>
        </p:sp>
      </p:grpSp>
      <p:pic>
        <p:nvPicPr>
          <p:cNvPr id="10" name="Picture 4" descr="http://www.thinkgeek.com/images/action/large/21183ba.jpg"/>
          <p:cNvPicPr>
            <a:picLocks noChangeAspect="1" noChangeArrowheads="1"/>
          </p:cNvPicPr>
          <p:nvPr/>
        </p:nvPicPr>
        <p:blipFill>
          <a:blip r:embed="rId2" cstate="print"/>
          <a:srcRect l="17051" r="14089"/>
          <a:stretch>
            <a:fillRect/>
          </a:stretch>
        </p:blipFill>
        <p:spPr bwMode="auto">
          <a:xfrm>
            <a:off x="6147816" y="1123950"/>
            <a:ext cx="2176272" cy="3200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105985" y="4272762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Photo</a:t>
            </a:r>
            <a:br>
              <a:rPr lang="en-US" sz="1600" b="1" dirty="0" smtClean="0"/>
            </a:br>
            <a:r>
              <a:rPr lang="en-US" sz="1600" b="1" dirty="0" smtClean="0"/>
              <a:t>Credit: </a:t>
            </a:r>
            <a:endParaRPr lang="en-US" sz="1600" b="1" dirty="0"/>
          </a:p>
        </p:txBody>
      </p:sp>
      <p:pic>
        <p:nvPicPr>
          <p:cNvPr id="12" name="Picture 6" descr="ThinkGe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8203" y="4248150"/>
            <a:ext cx="1499997" cy="552238"/>
          </a:xfrm>
          <a:prstGeom prst="rect">
            <a:avLst/>
          </a:prstGeom>
          <a:noFill/>
        </p:spPr>
      </p:pic>
      <p:sp>
        <p:nvSpPr>
          <p:cNvPr id="13" name="Text Placeholder 3"/>
          <p:cNvSpPr txBox="1">
            <a:spLocks/>
          </p:cNvSpPr>
          <p:nvPr/>
        </p:nvSpPr>
        <p:spPr>
          <a:xfrm>
            <a:off x="849159" y="1047750"/>
            <a:ext cx="379476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25000"/>
              <a:buFont typeface="Arial Black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3200" b="0" i="1" kern="1200">
                <a:solidFill>
                  <a:schemeClr val="tx1"/>
                </a:solidFill>
                <a:latin typeface="Georgia" pitchFamily="18" charset="0"/>
                <a:ea typeface="+mn-ea"/>
                <a:cs typeface="Adobe Arabic" pitchFamily="18" charset="-78"/>
              </a:defRPr>
            </a:lvl1pPr>
            <a:lvl2pPr marL="8229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>
                <a:tab pos="274320" algn="l"/>
                <a:tab pos="822960" algn="l"/>
                <a:tab pos="1207008" algn="l"/>
                <a:tab pos="1463040" algn="l"/>
              </a:tabLst>
              <a:defRPr sz="2400" b="0" i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229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>
                <a:tab pos="274320" algn="l"/>
                <a:tab pos="822960" algn="l"/>
                <a:tab pos="1207008" algn="l"/>
                <a:tab pos="1463040" algn="l"/>
              </a:tabLst>
              <a:defRPr sz="2400" b="0" i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229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>
                <a:tab pos="274320" algn="l"/>
                <a:tab pos="822960" algn="l"/>
                <a:tab pos="1207008" algn="l"/>
                <a:tab pos="1463040" algn="l"/>
              </a:tabLst>
              <a:defRPr sz="2400" b="0" i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229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>
                <a:tab pos="274320" algn="l"/>
                <a:tab pos="822960" algn="l"/>
                <a:tab pos="1207008" algn="l"/>
                <a:tab pos="1463040" algn="l"/>
              </a:tabLst>
              <a:defRPr sz="2400" b="0" i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 Black" pitchFamily="34" charset="0"/>
              <a:buNone/>
            </a:pPr>
            <a:r>
              <a:rPr lang="en-US" sz="2800" b="1" i="0" dirty="0" smtClean="0">
                <a:solidFill>
                  <a:srgbClr val="0070C0"/>
                </a:solidFill>
                <a:latin typeface="+mj-lt"/>
              </a:rPr>
              <a:t>Geek</a:t>
            </a:r>
            <a:endParaRPr lang="en-US" sz="2800" b="1" i="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864399" y="2964418"/>
            <a:ext cx="3794760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25000"/>
              <a:buFont typeface="Arial Black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800" b="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8229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274320" algn="l"/>
                <a:tab pos="822960" algn="l"/>
                <a:tab pos="1207008" algn="l"/>
                <a:tab pos="1463040" algn="l"/>
              </a:tabLst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 Black" pitchFamily="34" charset="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Geek Imposter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Content Placeholder 6"/>
          <p:cNvSpPr txBox="1">
            <a:spLocks/>
          </p:cNvSpPr>
          <p:nvPr/>
        </p:nvSpPr>
        <p:spPr>
          <a:xfrm>
            <a:off x="1092999" y="3396952"/>
            <a:ext cx="3368040" cy="115599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25000"/>
              <a:buFont typeface="Arial Black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800" b="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8229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274320" algn="l"/>
                <a:tab pos="822960" algn="l"/>
                <a:tab pos="1207008" algn="l"/>
                <a:tab pos="1463040" algn="l"/>
              </a:tabLst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  <a:tabLst>
                <a:tab pos="822325" algn="l"/>
                <a:tab pos="1206500" algn="l"/>
                <a:tab pos="1462088" algn="l"/>
              </a:tabLst>
            </a:pPr>
            <a:r>
              <a:rPr lang="en-US" sz="2000" dirty="0" smtClean="0"/>
              <a:t>Performs geek work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tabLst>
                <a:tab pos="822325" algn="l"/>
                <a:tab pos="1206500" algn="l"/>
                <a:tab pos="1462088" algn="l"/>
              </a:tabLst>
            </a:pPr>
            <a:r>
              <a:rPr lang="en-US" sz="2000" dirty="0" smtClean="0"/>
              <a:t>Dislikes change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tabLst>
                <a:tab pos="822325" algn="l"/>
                <a:tab pos="1206500" algn="l"/>
                <a:tab pos="1462088" algn="l"/>
              </a:tabLst>
            </a:pPr>
            <a:r>
              <a:rPr lang="en-US" sz="2000" b="1" dirty="0" smtClean="0"/>
              <a:t>Sustainer</a:t>
            </a: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1092999" y="1471944"/>
            <a:ext cx="3368040" cy="115599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SzPct val="125000"/>
              <a:buFont typeface="Arial Black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800" b="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8229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274320" algn="l"/>
                <a:tab pos="822960" algn="l"/>
                <a:tab pos="1207008" algn="l"/>
                <a:tab pos="1463040" algn="l"/>
              </a:tabLst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tx2"/>
              </a:buClr>
              <a:buSzPct val="100000"/>
              <a:buFont typeface="Arial" pitchFamily="34" charset="0"/>
              <a:buChar char="›"/>
              <a:tabLst>
                <a:tab pos="274320" algn="l"/>
                <a:tab pos="822960" algn="l"/>
                <a:tab pos="1207008" algn="l"/>
                <a:tab pos="1463040" algn="l"/>
              </a:tabLst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spcAft>
                <a:spcPts val="0"/>
              </a:spcAft>
              <a:tabLst>
                <a:tab pos="822325" algn="l"/>
                <a:tab pos="1206500" algn="l"/>
                <a:tab pos="1462088" algn="l"/>
              </a:tabLst>
            </a:pPr>
            <a:r>
              <a:rPr lang="en-US" sz="2000" dirty="0" smtClean="0"/>
              <a:t>Performs geek work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tabLst>
                <a:tab pos="822325" algn="l"/>
                <a:tab pos="1206500" algn="l"/>
                <a:tab pos="1462088" algn="l"/>
              </a:tabLst>
            </a:pPr>
            <a:r>
              <a:rPr lang="en-US" sz="2000" dirty="0"/>
              <a:t>Loves change</a:t>
            </a:r>
          </a:p>
          <a:p>
            <a:pPr marL="228600" indent="-228600">
              <a:spcBef>
                <a:spcPts val="600"/>
              </a:spcBef>
              <a:spcAft>
                <a:spcPts val="0"/>
              </a:spcAft>
              <a:tabLst>
                <a:tab pos="822325" algn="l"/>
                <a:tab pos="1206500" algn="l"/>
                <a:tab pos="1462088" algn="l"/>
              </a:tabLst>
            </a:pPr>
            <a:r>
              <a:rPr lang="en-US" sz="2000" b="1" dirty="0" smtClean="0"/>
              <a:t>Innovator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423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build="p"/>
      <p:bldP spid="1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0" descr="https://www.forrester.com/staticassets/forresterDotCom/NEOanalyst/Sophia-Varg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95551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2" descr="https://www.forrester.com/staticassets/forresterDotCom/NEOanalyst/Randy-Heff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57" y="3476628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www.forrester.com/staticassets/forresterDotCom/NEOanalyst/Henry-Baltaza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28" y="3977191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8" descr="https://www.forrester.com/staticassets/forresterDotCom/NEOanalyst/Margo-Visitac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812" y="3152777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help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123950"/>
            <a:ext cx="6766560" cy="3314700"/>
          </a:xfrm>
        </p:spPr>
        <p:txBody>
          <a:bodyPr/>
          <a:lstStyle/>
          <a:p>
            <a:r>
              <a:rPr lang="en-US" sz="2800" dirty="0" smtClean="0"/>
              <a:t>We want to hear your stories!</a:t>
            </a:r>
            <a:endParaRPr lang="en-US" sz="2800" dirty="0" smtClean="0"/>
          </a:p>
          <a:p>
            <a:r>
              <a:rPr lang="en-US" sz="2800" dirty="0" smtClean="0"/>
              <a:t>We are changing the world</a:t>
            </a:r>
            <a:r>
              <a:rPr lang="en-US" sz="2800" dirty="0" smtClean="0"/>
              <a:t> </a:t>
            </a:r>
            <a:r>
              <a:rPr lang="en-US" sz="2800" b="1" dirty="0" smtClean="0"/>
              <a:t>together</a:t>
            </a:r>
            <a:r>
              <a:rPr lang="en-US" sz="2800" dirty="0" smtClean="0"/>
              <a:t>!</a:t>
            </a:r>
            <a:endParaRPr lang="en-US" sz="2800" dirty="0"/>
          </a:p>
        </p:txBody>
      </p:sp>
      <p:pic>
        <p:nvPicPr>
          <p:cNvPr id="1028" name="Picture 4" descr="https://www.forrester.com/staticassets/forresterDotCom/NEOanalyst/Richard-Ficher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52777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forrester.com/staticassets/forresterDotCom/NEOanalyst/Dave-Bartolett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2" y="1809750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forrester.com/staticassets/forresterDotCom/NEOanalyst/Andre-Kindnes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098" y="3848098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forrester.com/staticassets/forresterDotCom/NEOanalyst/Lauren-Nels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66" y="4143375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www.forrester.com/staticassets/forresterDotCom/NEOanalyst/Eveline-Oehrli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14" y="3848098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forrester.com/staticassets/forresterDotCom/NEOanalyst/James-State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4" y="1809750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www.forrester.com/staticassets/forresterDotCom/NEOanalyst/Diego-LoGiudic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955" y="3476629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www.forrester.com/staticassets/forresterDotCom/NEOanalyst/Jeffrey-Hammond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2" y="2495551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www.forrester.com/staticassets/forresterDotCom/NEOanalyst/John-Ryme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384" y="3990975"/>
            <a:ext cx="738188" cy="714375"/>
          </a:xfrm>
          <a:prstGeom prst="round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595812" y="2571749"/>
            <a:ext cx="738188" cy="1083707"/>
            <a:chOff x="4038600" y="2571749"/>
            <a:chExt cx="738188" cy="1083707"/>
          </a:xfrm>
        </p:grpSpPr>
        <p:pic>
          <p:nvPicPr>
            <p:cNvPr id="1026" name="Picture 2" descr="https://www.forrester.com/staticassets/forresterDotCom/NEOanalyst/Amy-DeMartine.pn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571749"/>
              <a:ext cx="738188" cy="714375"/>
            </a:xfrm>
            <a:prstGeom prst="round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09495" y="3286124"/>
              <a:ext cx="59792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/>
                <a:t>Ops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25538" y="2571750"/>
            <a:ext cx="738188" cy="1083706"/>
            <a:chOff x="3225538" y="2571750"/>
            <a:chExt cx="738188" cy="1083706"/>
          </a:xfrm>
        </p:grpSpPr>
        <p:pic>
          <p:nvPicPr>
            <p:cNvPr id="1046" name="Picture 22" descr="https://www.forrester.com/staticassets/forresterDotCom/NEOanalyst/Kurt-Bittner.png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538" y="2571750"/>
              <a:ext cx="738188" cy="714375"/>
            </a:xfrm>
            <a:prstGeom prst="roundRect">
              <a:avLst/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311701" y="3286124"/>
              <a:ext cx="56586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400" b="1" dirty="0" smtClean="0"/>
                <a:t>Dev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18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44444E-6 3.08642E-6 L 0.04097 -0.000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" y="-3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94444E-6 3.08642E-6 L -0.03732 -0.000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94360" y="2228850"/>
            <a:ext cx="3749040" cy="1051570"/>
          </a:xfrm>
        </p:spPr>
        <p:txBody>
          <a:bodyPr/>
          <a:lstStyle/>
          <a:p>
            <a:r>
              <a:rPr lang="en-US" dirty="0" smtClean="0"/>
              <a:t>Glenn O’Donnell</a:t>
            </a:r>
          </a:p>
          <a:p>
            <a:r>
              <a:rPr lang="en-US" dirty="0" smtClean="0"/>
              <a:t>+1 617.613.8826</a:t>
            </a:r>
          </a:p>
          <a:p>
            <a:r>
              <a:rPr lang="en-US" dirty="0" smtClean="0"/>
              <a:t>godonnell@forrester.com</a:t>
            </a:r>
            <a:endParaRPr lang="en-US" dirty="0"/>
          </a:p>
        </p:txBody>
      </p:sp>
      <p:pic>
        <p:nvPicPr>
          <p:cNvPr id="7" name="Picture 6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325755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2999" y="3415784"/>
            <a:ext cx="253595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B0F0"/>
                </a:solidFill>
              </a:rPr>
              <a:t>@</a:t>
            </a:r>
            <a:r>
              <a:rPr lang="en-US" sz="2400" b="1" dirty="0" err="1" smtClean="0">
                <a:solidFill>
                  <a:srgbClr val="00B0F0"/>
                </a:solidFill>
              </a:rPr>
              <a:t>GlennODonnell</a:t>
            </a:r>
            <a:endParaRPr lang="en-US" sz="2400" b="1" dirty="0" smtClean="0">
              <a:solidFill>
                <a:srgbClr val="00B0F0"/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 rot="21146589">
            <a:off x="5397680" y="1813180"/>
            <a:ext cx="412145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R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 rot="20554546">
            <a:off x="5747897" y="1754907"/>
            <a:ext cx="35293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e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 rot="19643735">
            <a:off x="6032421" y="1644604"/>
            <a:ext cx="35293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v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 rot="21146589">
            <a:off x="6326419" y="1584322"/>
            <a:ext cx="35293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o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 rot="570907">
            <a:off x="6690551" y="1639900"/>
            <a:ext cx="35293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l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 rot="1547878">
            <a:off x="6945052" y="1584887"/>
            <a:ext cx="35293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u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 rot="21220800">
            <a:off x="7275438" y="1618148"/>
            <a:ext cx="35293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t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 rot="1415640">
            <a:off x="7552325" y="1708207"/>
            <a:ext cx="35293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err="1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i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  <p:sp>
        <p:nvSpPr>
          <p:cNvPr id="19" name="Title 3"/>
          <p:cNvSpPr txBox="1">
            <a:spLocks/>
          </p:cNvSpPr>
          <p:nvPr/>
        </p:nvSpPr>
        <p:spPr>
          <a:xfrm rot="19949712">
            <a:off x="7745356" y="1677795"/>
            <a:ext cx="35293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o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 rot="442613">
            <a:off x="8079905" y="1809952"/>
            <a:ext cx="352938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n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41900" y="1263013"/>
            <a:ext cx="3581400" cy="1182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" descr="http://bloximages.newyork1.vip.townnews.com/themonitor.com/content/tncms/assets/v3/editorial/e/6c/e6c92456-812e-11e2-a643-001a4bcf6878/512e8be8c13ee.preview-300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8" b="23593"/>
          <a:stretch/>
        </p:blipFill>
        <p:spPr bwMode="auto">
          <a:xfrm>
            <a:off x="5041900" y="2220410"/>
            <a:ext cx="3823855" cy="292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3"/>
          <p:cNvSpPr txBox="1">
            <a:spLocks/>
          </p:cNvSpPr>
          <p:nvPr/>
        </p:nvSpPr>
        <p:spPr>
          <a:xfrm>
            <a:off x="5397500" y="1830487"/>
            <a:ext cx="31496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4000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Revolution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  <p:sp>
        <p:nvSpPr>
          <p:cNvPr id="28" name="Title 3"/>
          <p:cNvSpPr txBox="1">
            <a:spLocks/>
          </p:cNvSpPr>
          <p:nvPr/>
        </p:nvSpPr>
        <p:spPr>
          <a:xfrm>
            <a:off x="5232400" y="1194197"/>
            <a:ext cx="31496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4000" dirty="0" smtClean="0">
                <a:ln w="50800"/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Join The</a:t>
            </a:r>
            <a:endParaRPr lang="en-US" sz="3200" dirty="0">
              <a:ln w="5080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1588"/>
            <a:ext cx="9193213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60" y="445770"/>
            <a:ext cx="7955280" cy="88639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It’s NOT about technology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It’s about SERVICES!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152400" y="1530020"/>
            <a:ext cx="2895600" cy="2209800"/>
          </a:xfrm>
          <a:prstGeom prst="cloudCallout">
            <a:avLst>
              <a:gd name="adj1" fmla="val 109379"/>
              <a:gd name="adj2" fmla="val -340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7317"/>
            <a:ext cx="1522208" cy="130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07932" y="1964162"/>
            <a:ext cx="28212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88204" y="2418556"/>
            <a:ext cx="38151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b="1" dirty="0" smtClean="0">
                <a:solidFill>
                  <a:srgbClr val="000000"/>
                </a:solidFill>
                <a:latin typeface="Lucida Handwriting" panose="03010101010101010101" pitchFamily="66" charset="0"/>
              </a:rPr>
              <a:t>¥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1400" y="2123242"/>
            <a:ext cx="31418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b="1" dirty="0" smtClean="0">
                <a:solidFill>
                  <a:srgbClr val="000000"/>
                </a:solidFill>
              </a:rPr>
              <a:t>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7099" y="2549054"/>
            <a:ext cx="371897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£</a:t>
            </a:r>
          </a:p>
        </p:txBody>
      </p:sp>
    </p:spTree>
    <p:extLst>
      <p:ext uri="{BB962C8B-B14F-4D97-AF65-F5344CB8AC3E}">
        <p14:creationId xmlns:p14="http://schemas.microsoft.com/office/powerpoint/2010/main" val="304204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0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60" y="445770"/>
            <a:ext cx="7955280" cy="44319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Service design is modular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50017"/>
            <a:ext cx="1522208" cy="130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7317"/>
            <a:ext cx="1522208" cy="130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37317"/>
            <a:ext cx="1519272" cy="130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2557900" y="2153578"/>
            <a:ext cx="978408" cy="8753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Drill Down</a:t>
            </a:r>
            <a:endParaRPr lang="en-US" sz="1400" dirty="0"/>
          </a:p>
        </p:txBody>
      </p:sp>
      <p:sp>
        <p:nvSpPr>
          <p:cNvPr id="190" name="Right Arrow 189"/>
          <p:cNvSpPr/>
          <p:nvPr/>
        </p:nvSpPr>
        <p:spPr>
          <a:xfrm>
            <a:off x="5453500" y="2153578"/>
            <a:ext cx="978408" cy="8753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Drill Down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31227" y="3333750"/>
            <a:ext cx="93615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/>
              <a:t>Business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Service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680581" y="3340755"/>
            <a:ext cx="162865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/>
              <a:t>Assembly</a:t>
            </a:r>
            <a:br>
              <a:rPr lang="en-US" dirty="0" smtClean="0"/>
            </a:br>
            <a:r>
              <a:rPr lang="en-US" dirty="0" smtClean="0"/>
              <a:t>of Sub-Services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664450" y="3333750"/>
            <a:ext cx="144917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/>
              <a:t>Infrastructure</a:t>
            </a:r>
            <a:br>
              <a:rPr lang="en-US" dirty="0" smtClean="0"/>
            </a:br>
            <a:r>
              <a:rPr lang="en-US" dirty="0" smtClean="0"/>
              <a:t>&amp; Applications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47750" y="3943350"/>
            <a:ext cx="7048500" cy="685800"/>
          </a:xfrm>
          <a:prstGeom prst="roundRect">
            <a:avLst>
              <a:gd name="adj" fmla="val 32796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rgbClr val="C00000"/>
                </a:solidFill>
              </a:rPr>
              <a:t>Practice </a:t>
            </a:r>
            <a:r>
              <a:rPr lang="en-US" sz="3200" b="1" u="sng" dirty="0" smtClean="0">
                <a:ln w="50800"/>
                <a:solidFill>
                  <a:srgbClr val="C00000"/>
                </a:solidFill>
              </a:rPr>
              <a:t>systems</a:t>
            </a:r>
            <a:r>
              <a:rPr lang="en-US" sz="3200" b="1" dirty="0" smtClean="0">
                <a:ln w="50800"/>
                <a:solidFill>
                  <a:srgbClr val="C00000"/>
                </a:solidFill>
              </a:rPr>
              <a:t> engineering</a:t>
            </a:r>
            <a:endParaRPr lang="en-US" sz="3200" b="1" dirty="0">
              <a:ln w="5080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7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0" grpId="0" animBg="1"/>
      <p:bldP spid="191" grpId="0"/>
      <p:bldP spid="192" grpId="0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9" y="1949366"/>
            <a:ext cx="1515156" cy="130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5797248" y="1276492"/>
            <a:ext cx="2667000" cy="2641458"/>
          </a:xfrm>
          <a:prstGeom prst="roundRect">
            <a:avLst>
              <a:gd name="adj" fmla="val 80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 err="1">
                <a:solidFill>
                  <a:srgbClr val="141313"/>
                </a:solidFill>
              </a:rPr>
              <a:t>SaaS</a:t>
            </a:r>
            <a:r>
              <a:rPr lang="en-US" sz="1400" dirty="0">
                <a:solidFill>
                  <a:srgbClr val="141313"/>
                </a:solidFill>
              </a:rPr>
              <a:t> Application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141313"/>
                </a:solidFill>
              </a:rPr>
              <a:t>Business </a:t>
            </a:r>
            <a:r>
              <a:rPr lang="en-US" sz="1400" dirty="0">
                <a:solidFill>
                  <a:srgbClr val="141313"/>
                </a:solidFill>
              </a:rPr>
              <a:t>Partner Service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Directory Service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Public Cloud </a:t>
            </a:r>
            <a:r>
              <a:rPr lang="en-US" sz="1400" dirty="0" err="1">
                <a:solidFill>
                  <a:srgbClr val="141313"/>
                </a:solidFill>
              </a:rPr>
              <a:t>IaaS</a:t>
            </a:r>
            <a:endParaRPr lang="en-US" sz="1400" dirty="0">
              <a:solidFill>
                <a:srgbClr val="141313"/>
              </a:solidFill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141313"/>
                </a:solidFill>
              </a:rPr>
              <a:t>Hosted </a:t>
            </a:r>
            <a:r>
              <a:rPr lang="en-US" sz="1400" dirty="0">
                <a:solidFill>
                  <a:srgbClr val="141313"/>
                </a:solidFill>
              </a:rPr>
              <a:t>Private Cloud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Traditional Hosting </a:t>
            </a:r>
            <a:r>
              <a:rPr lang="en-US" sz="1400" dirty="0" smtClean="0">
                <a:solidFill>
                  <a:srgbClr val="141313"/>
                </a:solidFill>
              </a:rPr>
              <a:t>Service</a:t>
            </a:r>
            <a:endParaRPr lang="en-US" sz="1400" dirty="0">
              <a:solidFill>
                <a:srgbClr val="141313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6900" y="1276492"/>
            <a:ext cx="2667000" cy="2641458"/>
          </a:xfrm>
          <a:prstGeom prst="roundRect">
            <a:avLst>
              <a:gd name="adj" fmla="val 8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141313"/>
                </a:solidFill>
              </a:rPr>
              <a:t>Application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Database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Private </a:t>
            </a:r>
            <a:r>
              <a:rPr lang="en-US" sz="1400" dirty="0" err="1">
                <a:solidFill>
                  <a:srgbClr val="141313"/>
                </a:solidFill>
              </a:rPr>
              <a:t>IaaS</a:t>
            </a:r>
            <a:r>
              <a:rPr lang="en-US" sz="1400" dirty="0">
                <a:solidFill>
                  <a:srgbClr val="141313"/>
                </a:solidFill>
              </a:rPr>
              <a:t> Cloud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Virtual Infrastructure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Physical Infrastructure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Mainframe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60" y="445770"/>
            <a:ext cx="7955280" cy="44319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Components form a rich ecosystem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238" y="3939679"/>
            <a:ext cx="23083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/>
              <a:t>Internal Components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38114" y="3939679"/>
            <a:ext cx="23852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/>
              <a:t>External Components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25700" y="1665287"/>
            <a:ext cx="2190750" cy="1981201"/>
            <a:chOff x="2438400" y="1690687"/>
            <a:chExt cx="2190750" cy="1981201"/>
          </a:xfrm>
        </p:grpSpPr>
        <p:sp>
          <p:nvSpPr>
            <p:cNvPr id="11" name="Freeform 10"/>
            <p:cNvSpPr/>
            <p:nvPr/>
          </p:nvSpPr>
          <p:spPr>
            <a:xfrm>
              <a:off x="2471738" y="1690688"/>
              <a:ext cx="1633538" cy="576262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438400" y="2076450"/>
              <a:ext cx="1671638" cy="327025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flipV="1">
              <a:off x="2743200" y="2270124"/>
              <a:ext cx="1633538" cy="177767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flipV="1">
              <a:off x="2843213" y="2476499"/>
              <a:ext cx="1147762" cy="385731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V="1">
              <a:off x="2895600" y="3121024"/>
              <a:ext cx="1733550" cy="136526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flipV="1">
              <a:off x="2471737" y="2978944"/>
              <a:ext cx="1638301" cy="692944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471737" y="1690688"/>
              <a:ext cx="1638301" cy="1007268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471738" y="1690687"/>
              <a:ext cx="2031125" cy="776288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666999" y="1690688"/>
              <a:ext cx="1835864" cy="385762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2471738" y="1690688"/>
              <a:ext cx="1905000" cy="433387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471736" y="1690687"/>
              <a:ext cx="2035889" cy="1223963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2444750" y="2076450"/>
              <a:ext cx="1670050" cy="771525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2745580" y="2270123"/>
              <a:ext cx="1883570" cy="177767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2740025" y="2444716"/>
              <a:ext cx="1633538" cy="676308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/>
            <p:cNvSpPr/>
            <p:nvPr/>
          </p:nvSpPr>
          <p:spPr>
            <a:xfrm flipV="1">
              <a:off x="2843213" y="2476499"/>
              <a:ext cx="1385887" cy="385730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2843213" y="2862229"/>
              <a:ext cx="1147762" cy="51229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 flipV="1">
              <a:off x="2843211" y="2359025"/>
              <a:ext cx="1409702" cy="510342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 flipV="1">
              <a:off x="2895600" y="2333624"/>
              <a:ext cx="1609725" cy="921555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2471737" y="1690688"/>
              <a:ext cx="1490663" cy="642936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2471737" y="1690688"/>
              <a:ext cx="1487488" cy="1077912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90163" y="1655492"/>
            <a:ext cx="1910688" cy="1167083"/>
            <a:chOff x="4502863" y="1680892"/>
            <a:chExt cx="1910688" cy="1167083"/>
          </a:xfrm>
        </p:grpSpPr>
        <p:sp>
          <p:nvSpPr>
            <p:cNvPr id="104" name="Freeform 103"/>
            <p:cNvSpPr/>
            <p:nvPr/>
          </p:nvSpPr>
          <p:spPr>
            <a:xfrm flipH="1">
              <a:off x="4889499" y="1680892"/>
              <a:ext cx="1456600" cy="732108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 flipH="1">
              <a:off x="4889497" y="2033555"/>
              <a:ext cx="1159653" cy="814420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 flipH="1">
              <a:off x="4502863" y="2456656"/>
              <a:ext cx="1910688" cy="169027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92572" y="2098675"/>
            <a:ext cx="2240826" cy="1514475"/>
            <a:chOff x="4105272" y="2124075"/>
            <a:chExt cx="2240826" cy="1514475"/>
          </a:xfrm>
        </p:grpSpPr>
        <p:sp>
          <p:nvSpPr>
            <p:cNvPr id="112" name="Freeform 111"/>
            <p:cNvSpPr/>
            <p:nvPr/>
          </p:nvSpPr>
          <p:spPr>
            <a:xfrm flipH="1">
              <a:off x="4629150" y="2847975"/>
              <a:ext cx="1716948" cy="130969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112"/>
            <p:cNvSpPr/>
            <p:nvPr/>
          </p:nvSpPr>
          <p:spPr>
            <a:xfrm flipH="1" flipV="1">
              <a:off x="4502860" y="2194322"/>
              <a:ext cx="1716619" cy="1060861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 flipH="1" flipV="1">
              <a:off x="4495797" y="3189286"/>
              <a:ext cx="1553351" cy="449263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 flipH="1">
              <a:off x="4376738" y="2847973"/>
              <a:ext cx="1951059" cy="130969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 flipH="1" flipV="1">
              <a:off x="4629148" y="2124075"/>
              <a:ext cx="1716949" cy="723864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flipH="1" flipV="1">
              <a:off x="4507626" y="3064682"/>
              <a:ext cx="1716619" cy="192896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H="1" flipV="1">
              <a:off x="4229100" y="2913455"/>
              <a:ext cx="1990378" cy="341725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flipH="1" flipV="1">
              <a:off x="4229098" y="2782870"/>
              <a:ext cx="2116999" cy="66295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 flipH="1" flipV="1">
              <a:off x="4105272" y="2565400"/>
              <a:ext cx="1943871" cy="1073150"/>
            </a:xfrm>
            <a:custGeom>
              <a:avLst/>
              <a:gdLst>
                <a:gd name="connsiteX0" fmla="*/ 0 w 1090612"/>
                <a:gd name="connsiteY0" fmla="*/ 88446 h 1007609"/>
                <a:gd name="connsiteX1" fmla="*/ 404812 w 1090612"/>
                <a:gd name="connsiteY1" fmla="*/ 88446 h 1007609"/>
                <a:gd name="connsiteX2" fmla="*/ 1090612 w 1090612"/>
                <a:gd name="connsiteY2" fmla="*/ 1007609 h 1007609"/>
                <a:gd name="connsiteX3" fmla="*/ 1090612 w 1090612"/>
                <a:gd name="connsiteY3" fmla="*/ 1007609 h 1007609"/>
                <a:gd name="connsiteX0" fmla="*/ 0 w 1090612"/>
                <a:gd name="connsiteY0" fmla="*/ 68175 h 987338"/>
                <a:gd name="connsiteX1" fmla="*/ 404812 w 1090612"/>
                <a:gd name="connsiteY1" fmla="*/ 68175 h 987338"/>
                <a:gd name="connsiteX2" fmla="*/ 1090612 w 1090612"/>
                <a:gd name="connsiteY2" fmla="*/ 987338 h 987338"/>
                <a:gd name="connsiteX3" fmla="*/ 1090612 w 1090612"/>
                <a:gd name="connsiteY3" fmla="*/ 987338 h 987338"/>
                <a:gd name="connsiteX0" fmla="*/ 0 w 1090612"/>
                <a:gd name="connsiteY0" fmla="*/ 41 h 919204"/>
                <a:gd name="connsiteX1" fmla="*/ 504825 w 1090612"/>
                <a:gd name="connsiteY1" fmla="*/ 152441 h 919204"/>
                <a:gd name="connsiteX2" fmla="*/ 1090612 w 1090612"/>
                <a:gd name="connsiteY2" fmla="*/ 919204 h 919204"/>
                <a:gd name="connsiteX3" fmla="*/ 1090612 w 1090612"/>
                <a:gd name="connsiteY3" fmla="*/ 919204 h 9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919204">
                  <a:moveTo>
                    <a:pt x="0" y="41"/>
                  </a:moveTo>
                  <a:cubicBezTo>
                    <a:pt x="168671" y="-356"/>
                    <a:pt x="323056" y="-753"/>
                    <a:pt x="504825" y="152441"/>
                  </a:cubicBezTo>
                  <a:cubicBezTo>
                    <a:pt x="686594" y="305635"/>
                    <a:pt x="992981" y="791410"/>
                    <a:pt x="1090612" y="919204"/>
                  </a:cubicBezTo>
                  <a:lnTo>
                    <a:pt x="1090612" y="919204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59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733611" y="1937101"/>
            <a:ext cx="1506305" cy="1302970"/>
            <a:chOff x="3746311" y="1975201"/>
            <a:chExt cx="1506305" cy="1302970"/>
          </a:xfrm>
        </p:grpSpPr>
        <p:sp>
          <p:nvSpPr>
            <p:cNvPr id="80" name="Hexagon 79"/>
            <p:cNvSpPr>
              <a:spLocks noChangeAspect="1"/>
            </p:cNvSpPr>
            <p:nvPr/>
          </p:nvSpPr>
          <p:spPr>
            <a:xfrm>
              <a:off x="3746311" y="1975201"/>
              <a:ext cx="1506305" cy="1298542"/>
            </a:xfrm>
            <a:prstGeom prst="hexagon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Hexagon 75"/>
            <p:cNvSpPr>
              <a:spLocks noChangeAspect="1"/>
            </p:cNvSpPr>
            <p:nvPr/>
          </p:nvSpPr>
          <p:spPr>
            <a:xfrm>
              <a:off x="3857422" y="2194719"/>
              <a:ext cx="499026" cy="430196"/>
            </a:xfrm>
            <a:prstGeom prst="hexagon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Hexagon 76"/>
            <p:cNvSpPr>
              <a:spLocks noChangeAspect="1"/>
            </p:cNvSpPr>
            <p:nvPr/>
          </p:nvSpPr>
          <p:spPr>
            <a:xfrm>
              <a:off x="4244058" y="1981326"/>
              <a:ext cx="499026" cy="430196"/>
            </a:xfrm>
            <a:prstGeom prst="hexagon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Hexagon 77"/>
            <p:cNvSpPr>
              <a:spLocks noChangeAspect="1"/>
            </p:cNvSpPr>
            <p:nvPr/>
          </p:nvSpPr>
          <p:spPr>
            <a:xfrm>
              <a:off x="3857422" y="2625796"/>
              <a:ext cx="499026" cy="430196"/>
            </a:xfrm>
            <a:prstGeom prst="hexagon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Hexagon 78"/>
            <p:cNvSpPr>
              <a:spLocks noChangeAspect="1"/>
            </p:cNvSpPr>
            <p:nvPr/>
          </p:nvSpPr>
          <p:spPr>
            <a:xfrm>
              <a:off x="4247679" y="2847975"/>
              <a:ext cx="499026" cy="430196"/>
            </a:xfrm>
            <a:prstGeom prst="hexagon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5797248" y="1276492"/>
            <a:ext cx="2667000" cy="2641458"/>
          </a:xfrm>
          <a:prstGeom prst="roundRect">
            <a:avLst>
              <a:gd name="adj" fmla="val 8095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 err="1">
                <a:solidFill>
                  <a:srgbClr val="141313"/>
                </a:solidFill>
              </a:rPr>
              <a:t>SaaS</a:t>
            </a:r>
            <a:r>
              <a:rPr lang="en-US" sz="1400" dirty="0">
                <a:solidFill>
                  <a:srgbClr val="141313"/>
                </a:solidFill>
              </a:rPr>
              <a:t> Application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141313"/>
                </a:solidFill>
              </a:rPr>
              <a:t>Business </a:t>
            </a:r>
            <a:r>
              <a:rPr lang="en-US" sz="1400" dirty="0">
                <a:solidFill>
                  <a:srgbClr val="141313"/>
                </a:solidFill>
              </a:rPr>
              <a:t>Partner Service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Directory Service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Public Cloud </a:t>
            </a:r>
            <a:r>
              <a:rPr lang="en-US" sz="1400" dirty="0" err="1">
                <a:solidFill>
                  <a:srgbClr val="141313"/>
                </a:solidFill>
              </a:rPr>
              <a:t>IaaS</a:t>
            </a:r>
            <a:endParaRPr lang="en-US" sz="1400" dirty="0">
              <a:solidFill>
                <a:srgbClr val="141313"/>
              </a:solidFill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141313"/>
                </a:solidFill>
              </a:rPr>
              <a:t>Hosted </a:t>
            </a:r>
            <a:r>
              <a:rPr lang="en-US" sz="1400" dirty="0">
                <a:solidFill>
                  <a:srgbClr val="141313"/>
                </a:solidFill>
              </a:rPr>
              <a:t>Private Cloud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Traditional Hosting </a:t>
            </a:r>
            <a:r>
              <a:rPr lang="en-US" sz="1400" dirty="0" smtClean="0">
                <a:solidFill>
                  <a:srgbClr val="141313"/>
                </a:solidFill>
              </a:rPr>
              <a:t>Service</a:t>
            </a:r>
            <a:endParaRPr lang="en-US" sz="1400" dirty="0">
              <a:solidFill>
                <a:srgbClr val="141313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6900" y="1276492"/>
            <a:ext cx="2667000" cy="2641458"/>
          </a:xfrm>
          <a:prstGeom prst="roundRect">
            <a:avLst>
              <a:gd name="adj" fmla="val 8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 smtClean="0">
                <a:solidFill>
                  <a:srgbClr val="141313"/>
                </a:solidFill>
              </a:rPr>
              <a:t>Application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Database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Private </a:t>
            </a:r>
            <a:r>
              <a:rPr lang="en-US" sz="1400" dirty="0" err="1">
                <a:solidFill>
                  <a:srgbClr val="141313"/>
                </a:solidFill>
              </a:rPr>
              <a:t>IaaS</a:t>
            </a:r>
            <a:r>
              <a:rPr lang="en-US" sz="1400" dirty="0">
                <a:solidFill>
                  <a:srgbClr val="141313"/>
                </a:solidFill>
              </a:rPr>
              <a:t> Cloud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Virtual Infrastructure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Physical Infrastructure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400" dirty="0">
                <a:solidFill>
                  <a:srgbClr val="141313"/>
                </a:solidFill>
              </a:rPr>
              <a:t>Mainframe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60" y="445770"/>
            <a:ext cx="7955280" cy="44319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Everything is now software </a:t>
            </a:r>
            <a:r>
              <a:rPr lang="en-US" sz="2400" dirty="0" smtClean="0">
                <a:solidFill>
                  <a:srgbClr val="000000"/>
                </a:solidFill>
              </a:rPr>
              <a:t>(even hardware)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6238" y="3939679"/>
            <a:ext cx="23083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/>
              <a:t>Internal Components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38114" y="3939679"/>
            <a:ext cx="23852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 smtClean="0"/>
              <a:t>External Components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83025" y="1941575"/>
            <a:ext cx="1246462" cy="1083398"/>
            <a:chOff x="3895725" y="1979675"/>
            <a:chExt cx="1246462" cy="1083398"/>
          </a:xfrm>
        </p:grpSpPr>
        <p:sp>
          <p:nvSpPr>
            <p:cNvPr id="3" name="Hexagon 2"/>
            <p:cNvSpPr>
              <a:spLocks noChangeAspect="1"/>
            </p:cNvSpPr>
            <p:nvPr/>
          </p:nvSpPr>
          <p:spPr>
            <a:xfrm>
              <a:off x="4643161" y="2197894"/>
              <a:ext cx="499026" cy="430196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Hexagon 43"/>
            <p:cNvSpPr>
              <a:spLocks noChangeAspect="1"/>
            </p:cNvSpPr>
            <p:nvPr/>
          </p:nvSpPr>
          <p:spPr>
            <a:xfrm>
              <a:off x="4639986" y="2632877"/>
              <a:ext cx="499026" cy="430196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Hexagon 44"/>
            <p:cNvSpPr>
              <a:spLocks noChangeAspect="1"/>
            </p:cNvSpPr>
            <p:nvPr/>
          </p:nvSpPr>
          <p:spPr>
            <a:xfrm>
              <a:off x="4248587" y="2410698"/>
              <a:ext cx="499026" cy="430196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Hexagon 45"/>
            <p:cNvSpPr>
              <a:spLocks noChangeAspect="1"/>
            </p:cNvSpPr>
            <p:nvPr/>
          </p:nvSpPr>
          <p:spPr>
            <a:xfrm>
              <a:off x="4028165" y="2767138"/>
              <a:ext cx="163746" cy="141162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Hexagon 46"/>
            <p:cNvSpPr>
              <a:spLocks noChangeAspect="1"/>
            </p:cNvSpPr>
            <p:nvPr/>
          </p:nvSpPr>
          <p:spPr>
            <a:xfrm>
              <a:off x="3895725" y="2699732"/>
              <a:ext cx="163746" cy="141162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Hexagon 47"/>
            <p:cNvSpPr>
              <a:spLocks noChangeAspect="1"/>
            </p:cNvSpPr>
            <p:nvPr/>
          </p:nvSpPr>
          <p:spPr>
            <a:xfrm>
              <a:off x="4028165" y="2621088"/>
              <a:ext cx="163746" cy="141162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Hexagon 48"/>
            <p:cNvSpPr>
              <a:spLocks noChangeAspect="1"/>
            </p:cNvSpPr>
            <p:nvPr/>
          </p:nvSpPr>
          <p:spPr>
            <a:xfrm>
              <a:off x="4029753" y="2339236"/>
              <a:ext cx="163746" cy="141162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>
              <a:spLocks noChangeAspect="1"/>
            </p:cNvSpPr>
            <p:nvPr/>
          </p:nvSpPr>
          <p:spPr>
            <a:xfrm>
              <a:off x="3895725" y="2262313"/>
              <a:ext cx="163746" cy="141162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>
              <a:spLocks noChangeAspect="1"/>
            </p:cNvSpPr>
            <p:nvPr/>
          </p:nvSpPr>
          <p:spPr>
            <a:xfrm>
              <a:off x="4030429" y="2192462"/>
              <a:ext cx="163746" cy="141162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>
              <a:spLocks noChangeAspect="1"/>
            </p:cNvSpPr>
            <p:nvPr/>
          </p:nvSpPr>
          <p:spPr>
            <a:xfrm>
              <a:off x="4419402" y="2839432"/>
              <a:ext cx="163746" cy="141162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>
              <a:spLocks noChangeAspect="1"/>
            </p:cNvSpPr>
            <p:nvPr/>
          </p:nvSpPr>
          <p:spPr>
            <a:xfrm>
              <a:off x="4288515" y="2056732"/>
              <a:ext cx="163746" cy="141162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>
              <a:spLocks noChangeAspect="1"/>
            </p:cNvSpPr>
            <p:nvPr/>
          </p:nvSpPr>
          <p:spPr>
            <a:xfrm>
              <a:off x="4418492" y="1979675"/>
              <a:ext cx="163746" cy="141162"/>
            </a:xfrm>
            <a:prstGeom prst="hexagon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79887" y="2015060"/>
            <a:ext cx="824276" cy="1214233"/>
            <a:chOff x="3892587" y="2053160"/>
            <a:chExt cx="824276" cy="1214233"/>
          </a:xfrm>
        </p:grpSpPr>
        <p:sp>
          <p:nvSpPr>
            <p:cNvPr id="56" name="Hexagon 55"/>
            <p:cNvSpPr>
              <a:spLocks noChangeAspect="1"/>
            </p:cNvSpPr>
            <p:nvPr/>
          </p:nvSpPr>
          <p:spPr>
            <a:xfrm>
              <a:off x="4551763" y="2053160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>
              <a:spLocks noChangeAspect="1"/>
            </p:cNvSpPr>
            <p:nvPr/>
          </p:nvSpPr>
          <p:spPr>
            <a:xfrm>
              <a:off x="4553117" y="2196369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>
              <a:spLocks noChangeAspect="1"/>
            </p:cNvSpPr>
            <p:nvPr/>
          </p:nvSpPr>
          <p:spPr>
            <a:xfrm>
              <a:off x="4288515" y="2198074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>
              <a:spLocks noChangeAspect="1"/>
            </p:cNvSpPr>
            <p:nvPr/>
          </p:nvSpPr>
          <p:spPr>
            <a:xfrm>
              <a:off x="4420990" y="2122674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>
              <a:spLocks noChangeAspect="1"/>
            </p:cNvSpPr>
            <p:nvPr/>
          </p:nvSpPr>
          <p:spPr>
            <a:xfrm>
              <a:off x="4420990" y="2268655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>
              <a:spLocks noChangeAspect="1"/>
            </p:cNvSpPr>
            <p:nvPr/>
          </p:nvSpPr>
          <p:spPr>
            <a:xfrm>
              <a:off x="4550409" y="2907561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>
              <a:spLocks noChangeAspect="1"/>
            </p:cNvSpPr>
            <p:nvPr/>
          </p:nvSpPr>
          <p:spPr>
            <a:xfrm>
              <a:off x="4551763" y="3053945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>
              <a:spLocks noChangeAspect="1"/>
            </p:cNvSpPr>
            <p:nvPr/>
          </p:nvSpPr>
          <p:spPr>
            <a:xfrm>
              <a:off x="4287161" y="3055650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>
              <a:spLocks noChangeAspect="1"/>
            </p:cNvSpPr>
            <p:nvPr/>
          </p:nvSpPr>
          <p:spPr>
            <a:xfrm>
              <a:off x="4419636" y="2980250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>
              <a:spLocks noChangeAspect="1"/>
            </p:cNvSpPr>
            <p:nvPr/>
          </p:nvSpPr>
          <p:spPr>
            <a:xfrm>
              <a:off x="4419636" y="3126231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>
              <a:spLocks noChangeAspect="1"/>
            </p:cNvSpPr>
            <p:nvPr/>
          </p:nvSpPr>
          <p:spPr>
            <a:xfrm>
              <a:off x="4162185" y="2701247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>
              <a:spLocks noChangeAspect="1"/>
            </p:cNvSpPr>
            <p:nvPr/>
          </p:nvSpPr>
          <p:spPr>
            <a:xfrm>
              <a:off x="4157189" y="2844456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>
              <a:spLocks noChangeAspect="1"/>
            </p:cNvSpPr>
            <p:nvPr/>
          </p:nvSpPr>
          <p:spPr>
            <a:xfrm>
              <a:off x="3892587" y="2846161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>
              <a:spLocks noChangeAspect="1"/>
            </p:cNvSpPr>
            <p:nvPr/>
          </p:nvSpPr>
          <p:spPr>
            <a:xfrm>
              <a:off x="4288515" y="2910400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>
              <a:spLocks noChangeAspect="1"/>
            </p:cNvSpPr>
            <p:nvPr/>
          </p:nvSpPr>
          <p:spPr>
            <a:xfrm>
              <a:off x="4025062" y="2916742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>
              <a:spLocks noChangeAspect="1"/>
            </p:cNvSpPr>
            <p:nvPr/>
          </p:nvSpPr>
          <p:spPr>
            <a:xfrm>
              <a:off x="4159010" y="2266608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>
              <a:spLocks noChangeAspect="1"/>
            </p:cNvSpPr>
            <p:nvPr/>
          </p:nvSpPr>
          <p:spPr>
            <a:xfrm>
              <a:off x="4157189" y="2409817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Hexagon 72"/>
            <p:cNvSpPr>
              <a:spLocks noChangeAspect="1"/>
            </p:cNvSpPr>
            <p:nvPr/>
          </p:nvSpPr>
          <p:spPr>
            <a:xfrm>
              <a:off x="3892587" y="2411522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Hexagon 73"/>
            <p:cNvSpPr>
              <a:spLocks noChangeAspect="1"/>
            </p:cNvSpPr>
            <p:nvPr/>
          </p:nvSpPr>
          <p:spPr>
            <a:xfrm>
              <a:off x="4025062" y="2482103"/>
              <a:ext cx="163746" cy="141162"/>
            </a:xfrm>
            <a:prstGeom prst="hexagon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Rounded Rectangle 82"/>
          <p:cNvSpPr/>
          <p:nvPr/>
        </p:nvSpPr>
        <p:spPr>
          <a:xfrm>
            <a:off x="5843166" y="1479550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SaaS Application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5843166" y="1873038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Business Partner Service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5843166" y="2266526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Directory Service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5843166" y="2660014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Public Cloud </a:t>
            </a:r>
            <a:r>
              <a:rPr lang="en-US" sz="1400" dirty="0" err="1"/>
              <a:t>IaaS</a:t>
            </a:r>
            <a:endParaRPr lang="en-US" sz="1400" dirty="0"/>
          </a:p>
        </p:txBody>
      </p:sp>
      <p:sp>
        <p:nvSpPr>
          <p:cNvPr id="87" name="Rounded Rectangle 86"/>
          <p:cNvSpPr/>
          <p:nvPr/>
        </p:nvSpPr>
        <p:spPr>
          <a:xfrm>
            <a:off x="5843166" y="3053502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Hosted Private Cloud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5843166" y="3446988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Traditional Hosting Service</a:t>
            </a:r>
            <a:endParaRPr lang="en-US" sz="1400" dirty="0"/>
          </a:p>
        </p:txBody>
      </p:sp>
      <p:sp>
        <p:nvSpPr>
          <p:cNvPr id="89" name="Rounded Rectangle 88"/>
          <p:cNvSpPr/>
          <p:nvPr/>
        </p:nvSpPr>
        <p:spPr>
          <a:xfrm>
            <a:off x="661566" y="1479550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90" name="Rounded Rectangle 89"/>
          <p:cNvSpPr/>
          <p:nvPr/>
        </p:nvSpPr>
        <p:spPr>
          <a:xfrm>
            <a:off x="661566" y="1873038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91" name="Rounded Rectangle 90"/>
          <p:cNvSpPr/>
          <p:nvPr/>
        </p:nvSpPr>
        <p:spPr>
          <a:xfrm>
            <a:off x="661566" y="2266526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Private </a:t>
            </a:r>
            <a:r>
              <a:rPr lang="en-US" sz="1400" dirty="0" err="1"/>
              <a:t>IaaS</a:t>
            </a:r>
            <a:r>
              <a:rPr lang="en-US" sz="1400" dirty="0"/>
              <a:t> Cloud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661566" y="2660014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Virtual Infrastructure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661566" y="3053502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Physical Infrastructure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661566" y="3446988"/>
            <a:ext cx="2526134" cy="304800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Mainframe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3746084" y="1466850"/>
            <a:ext cx="1588666" cy="304800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Infrastructure</a:t>
            </a:r>
            <a:endParaRPr lang="en-US" sz="1400" dirty="0"/>
          </a:p>
        </p:txBody>
      </p:sp>
      <p:sp>
        <p:nvSpPr>
          <p:cNvPr id="96" name="Rounded Rectangle 95"/>
          <p:cNvSpPr/>
          <p:nvPr/>
        </p:nvSpPr>
        <p:spPr>
          <a:xfrm>
            <a:off x="3732634" y="1105514"/>
            <a:ext cx="1588666" cy="3048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Application</a:t>
            </a:r>
            <a:endParaRPr lang="en-US" sz="1400" dirty="0"/>
          </a:p>
        </p:txBody>
      </p:sp>
      <p:sp>
        <p:nvSpPr>
          <p:cNvPr id="97" name="Rounded Rectangle 96"/>
          <p:cNvSpPr/>
          <p:nvPr/>
        </p:nvSpPr>
        <p:spPr>
          <a:xfrm>
            <a:off x="3692430" y="3415238"/>
            <a:ext cx="1588666" cy="3048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Abstraction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3686538" y="3774579"/>
            <a:ext cx="1588666" cy="3048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Abstraction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457" y="1083441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60" y="445770"/>
            <a:ext cx="7955280" cy="443198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Software = Models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33611" y="1937101"/>
            <a:ext cx="1506305" cy="1302970"/>
            <a:chOff x="3746311" y="1975201"/>
            <a:chExt cx="1506305" cy="1302970"/>
          </a:xfrm>
        </p:grpSpPr>
        <p:grpSp>
          <p:nvGrpSpPr>
            <p:cNvPr id="9" name="Group 8"/>
            <p:cNvGrpSpPr/>
            <p:nvPr/>
          </p:nvGrpSpPr>
          <p:grpSpPr>
            <a:xfrm>
              <a:off x="3746311" y="1975201"/>
              <a:ext cx="1506305" cy="1302970"/>
              <a:chOff x="3746311" y="1975201"/>
              <a:chExt cx="1506305" cy="1302970"/>
            </a:xfrm>
          </p:grpSpPr>
          <p:sp>
            <p:nvSpPr>
              <p:cNvPr id="80" name="Hexagon 79"/>
              <p:cNvSpPr>
                <a:spLocks noChangeAspect="1"/>
              </p:cNvSpPr>
              <p:nvPr/>
            </p:nvSpPr>
            <p:spPr>
              <a:xfrm>
                <a:off x="3746311" y="1975201"/>
                <a:ext cx="1506305" cy="1298542"/>
              </a:xfrm>
              <a:prstGeom prst="hexagon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Hexagon 75"/>
              <p:cNvSpPr>
                <a:spLocks noChangeAspect="1"/>
              </p:cNvSpPr>
              <p:nvPr/>
            </p:nvSpPr>
            <p:spPr>
              <a:xfrm>
                <a:off x="3857422" y="2194719"/>
                <a:ext cx="499026" cy="430196"/>
              </a:xfrm>
              <a:prstGeom prst="hexagon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Hexagon 76"/>
              <p:cNvSpPr>
                <a:spLocks noChangeAspect="1"/>
              </p:cNvSpPr>
              <p:nvPr/>
            </p:nvSpPr>
            <p:spPr>
              <a:xfrm>
                <a:off x="4244058" y="1981326"/>
                <a:ext cx="499026" cy="430196"/>
              </a:xfrm>
              <a:prstGeom prst="hexagon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Hexagon 77"/>
              <p:cNvSpPr>
                <a:spLocks noChangeAspect="1"/>
              </p:cNvSpPr>
              <p:nvPr/>
            </p:nvSpPr>
            <p:spPr>
              <a:xfrm>
                <a:off x="3857422" y="2625796"/>
                <a:ext cx="499026" cy="430196"/>
              </a:xfrm>
              <a:prstGeom prst="hexagon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Hexagon 78"/>
              <p:cNvSpPr>
                <a:spLocks noChangeAspect="1"/>
              </p:cNvSpPr>
              <p:nvPr/>
            </p:nvSpPr>
            <p:spPr>
              <a:xfrm>
                <a:off x="4247679" y="2847975"/>
                <a:ext cx="499026" cy="430196"/>
              </a:xfrm>
              <a:prstGeom prst="hexagon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895725" y="1979675"/>
              <a:ext cx="1246462" cy="1083398"/>
              <a:chOff x="3895725" y="1979675"/>
              <a:chExt cx="1246462" cy="1083398"/>
            </a:xfrm>
          </p:grpSpPr>
          <p:sp>
            <p:nvSpPr>
              <p:cNvPr id="3" name="Hexagon 2"/>
              <p:cNvSpPr>
                <a:spLocks noChangeAspect="1"/>
              </p:cNvSpPr>
              <p:nvPr/>
            </p:nvSpPr>
            <p:spPr>
              <a:xfrm>
                <a:off x="4643161" y="2197894"/>
                <a:ext cx="499026" cy="430196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Hexagon 43"/>
              <p:cNvSpPr>
                <a:spLocks noChangeAspect="1"/>
              </p:cNvSpPr>
              <p:nvPr/>
            </p:nvSpPr>
            <p:spPr>
              <a:xfrm>
                <a:off x="4639986" y="2632877"/>
                <a:ext cx="499026" cy="430196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Hexagon 44"/>
              <p:cNvSpPr>
                <a:spLocks noChangeAspect="1"/>
              </p:cNvSpPr>
              <p:nvPr/>
            </p:nvSpPr>
            <p:spPr>
              <a:xfrm>
                <a:off x="4248587" y="2410698"/>
                <a:ext cx="499026" cy="430196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Hexagon 45"/>
              <p:cNvSpPr>
                <a:spLocks noChangeAspect="1"/>
              </p:cNvSpPr>
              <p:nvPr/>
            </p:nvSpPr>
            <p:spPr>
              <a:xfrm>
                <a:off x="4028165" y="2767138"/>
                <a:ext cx="163746" cy="141162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Hexagon 46"/>
              <p:cNvSpPr>
                <a:spLocks noChangeAspect="1"/>
              </p:cNvSpPr>
              <p:nvPr/>
            </p:nvSpPr>
            <p:spPr>
              <a:xfrm>
                <a:off x="3895725" y="2699732"/>
                <a:ext cx="163746" cy="141162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Hexagon 47"/>
              <p:cNvSpPr>
                <a:spLocks noChangeAspect="1"/>
              </p:cNvSpPr>
              <p:nvPr/>
            </p:nvSpPr>
            <p:spPr>
              <a:xfrm>
                <a:off x="4028165" y="2621088"/>
                <a:ext cx="163746" cy="141162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Hexagon 48"/>
              <p:cNvSpPr>
                <a:spLocks noChangeAspect="1"/>
              </p:cNvSpPr>
              <p:nvPr/>
            </p:nvSpPr>
            <p:spPr>
              <a:xfrm>
                <a:off x="4029753" y="2339236"/>
                <a:ext cx="163746" cy="141162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Hexagon 49"/>
              <p:cNvSpPr>
                <a:spLocks noChangeAspect="1"/>
              </p:cNvSpPr>
              <p:nvPr/>
            </p:nvSpPr>
            <p:spPr>
              <a:xfrm>
                <a:off x="3895725" y="2262313"/>
                <a:ext cx="163746" cy="141162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Hexagon 50"/>
              <p:cNvSpPr>
                <a:spLocks noChangeAspect="1"/>
              </p:cNvSpPr>
              <p:nvPr/>
            </p:nvSpPr>
            <p:spPr>
              <a:xfrm>
                <a:off x="4030429" y="2192462"/>
                <a:ext cx="163746" cy="141162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Hexagon 51"/>
              <p:cNvSpPr>
                <a:spLocks noChangeAspect="1"/>
              </p:cNvSpPr>
              <p:nvPr/>
            </p:nvSpPr>
            <p:spPr>
              <a:xfrm>
                <a:off x="4419402" y="2839432"/>
                <a:ext cx="163746" cy="141162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Hexagon 52"/>
              <p:cNvSpPr>
                <a:spLocks noChangeAspect="1"/>
              </p:cNvSpPr>
              <p:nvPr/>
            </p:nvSpPr>
            <p:spPr>
              <a:xfrm>
                <a:off x="4288515" y="2056732"/>
                <a:ext cx="163746" cy="141162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Hexagon 53"/>
              <p:cNvSpPr>
                <a:spLocks noChangeAspect="1"/>
              </p:cNvSpPr>
              <p:nvPr/>
            </p:nvSpPr>
            <p:spPr>
              <a:xfrm>
                <a:off x="4418492" y="1979675"/>
                <a:ext cx="163746" cy="141162"/>
              </a:xfrm>
              <a:prstGeom prst="hexagon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892587" y="2053160"/>
              <a:ext cx="824276" cy="1214233"/>
              <a:chOff x="3892587" y="2053160"/>
              <a:chExt cx="824276" cy="1214233"/>
            </a:xfrm>
          </p:grpSpPr>
          <p:sp>
            <p:nvSpPr>
              <p:cNvPr id="56" name="Hexagon 55"/>
              <p:cNvSpPr>
                <a:spLocks noChangeAspect="1"/>
              </p:cNvSpPr>
              <p:nvPr/>
            </p:nvSpPr>
            <p:spPr>
              <a:xfrm>
                <a:off x="4551763" y="2053160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Hexagon 56"/>
              <p:cNvSpPr>
                <a:spLocks noChangeAspect="1"/>
              </p:cNvSpPr>
              <p:nvPr/>
            </p:nvSpPr>
            <p:spPr>
              <a:xfrm>
                <a:off x="4553117" y="2196369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Hexagon 57"/>
              <p:cNvSpPr>
                <a:spLocks noChangeAspect="1"/>
              </p:cNvSpPr>
              <p:nvPr/>
            </p:nvSpPr>
            <p:spPr>
              <a:xfrm>
                <a:off x="4288515" y="2198074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Hexagon 58"/>
              <p:cNvSpPr>
                <a:spLocks noChangeAspect="1"/>
              </p:cNvSpPr>
              <p:nvPr/>
            </p:nvSpPr>
            <p:spPr>
              <a:xfrm>
                <a:off x="4420990" y="2122674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Hexagon 59"/>
              <p:cNvSpPr>
                <a:spLocks noChangeAspect="1"/>
              </p:cNvSpPr>
              <p:nvPr/>
            </p:nvSpPr>
            <p:spPr>
              <a:xfrm>
                <a:off x="4420990" y="2268655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Hexagon 60"/>
              <p:cNvSpPr>
                <a:spLocks noChangeAspect="1"/>
              </p:cNvSpPr>
              <p:nvPr/>
            </p:nvSpPr>
            <p:spPr>
              <a:xfrm>
                <a:off x="4550409" y="2907561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Hexagon 61"/>
              <p:cNvSpPr>
                <a:spLocks noChangeAspect="1"/>
              </p:cNvSpPr>
              <p:nvPr/>
            </p:nvSpPr>
            <p:spPr>
              <a:xfrm>
                <a:off x="4551763" y="3053945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Hexagon 62"/>
              <p:cNvSpPr>
                <a:spLocks noChangeAspect="1"/>
              </p:cNvSpPr>
              <p:nvPr/>
            </p:nvSpPr>
            <p:spPr>
              <a:xfrm>
                <a:off x="4287161" y="3055650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Hexagon 63"/>
              <p:cNvSpPr>
                <a:spLocks noChangeAspect="1"/>
              </p:cNvSpPr>
              <p:nvPr/>
            </p:nvSpPr>
            <p:spPr>
              <a:xfrm>
                <a:off x="4419636" y="2980250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Hexagon 64"/>
              <p:cNvSpPr>
                <a:spLocks noChangeAspect="1"/>
              </p:cNvSpPr>
              <p:nvPr/>
            </p:nvSpPr>
            <p:spPr>
              <a:xfrm>
                <a:off x="4419636" y="3126231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Hexagon 65"/>
              <p:cNvSpPr>
                <a:spLocks noChangeAspect="1"/>
              </p:cNvSpPr>
              <p:nvPr/>
            </p:nvSpPr>
            <p:spPr>
              <a:xfrm>
                <a:off x="4162185" y="2701247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Hexagon 66"/>
              <p:cNvSpPr>
                <a:spLocks noChangeAspect="1"/>
              </p:cNvSpPr>
              <p:nvPr/>
            </p:nvSpPr>
            <p:spPr>
              <a:xfrm>
                <a:off x="4157189" y="2844456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Hexagon 67"/>
              <p:cNvSpPr>
                <a:spLocks noChangeAspect="1"/>
              </p:cNvSpPr>
              <p:nvPr/>
            </p:nvSpPr>
            <p:spPr>
              <a:xfrm>
                <a:off x="3892587" y="2846161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Hexagon 68"/>
              <p:cNvSpPr>
                <a:spLocks noChangeAspect="1"/>
              </p:cNvSpPr>
              <p:nvPr/>
            </p:nvSpPr>
            <p:spPr>
              <a:xfrm>
                <a:off x="4288515" y="2910400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Hexagon 69"/>
              <p:cNvSpPr>
                <a:spLocks noChangeAspect="1"/>
              </p:cNvSpPr>
              <p:nvPr/>
            </p:nvSpPr>
            <p:spPr>
              <a:xfrm>
                <a:off x="4025062" y="2916742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Hexagon 70"/>
              <p:cNvSpPr>
                <a:spLocks noChangeAspect="1"/>
              </p:cNvSpPr>
              <p:nvPr/>
            </p:nvSpPr>
            <p:spPr>
              <a:xfrm>
                <a:off x="4159010" y="2266608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Hexagon 71"/>
              <p:cNvSpPr>
                <a:spLocks noChangeAspect="1"/>
              </p:cNvSpPr>
              <p:nvPr/>
            </p:nvSpPr>
            <p:spPr>
              <a:xfrm>
                <a:off x="4157189" y="2409817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Hexagon 72"/>
              <p:cNvSpPr>
                <a:spLocks noChangeAspect="1"/>
              </p:cNvSpPr>
              <p:nvPr/>
            </p:nvSpPr>
            <p:spPr>
              <a:xfrm>
                <a:off x="3892587" y="2411522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Hexagon 73"/>
              <p:cNvSpPr>
                <a:spLocks noChangeAspect="1"/>
              </p:cNvSpPr>
              <p:nvPr/>
            </p:nvSpPr>
            <p:spPr>
              <a:xfrm>
                <a:off x="4025062" y="2482103"/>
                <a:ext cx="163746" cy="141162"/>
              </a:xfrm>
              <a:prstGeom prst="hexagon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4" y="920381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42" y="1149392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097" y="3569827"/>
            <a:ext cx="1837245" cy="73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25" y="3997447"/>
            <a:ext cx="1833558" cy="73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46" y="1254469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24" y="1432311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4" y="1597623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03" y="1730784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076" y="1864069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46" y="2143427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960" y="2246737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08" y="2555403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46" y="2937861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61" y="2651546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82" y="3132566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6" y="3407392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7" y="4157076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319" y="3481129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982" y="3677043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3" y="3869124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24" y="3643172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680" y="1406869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459" y="930520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01" y="615992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9" y="1495240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959" y="1778431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12" y="295483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80" y="179967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80" y="2473669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935" y="517349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880" y="2089843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901" y="2252809"/>
            <a:ext cx="1833558" cy="73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47" y="2705816"/>
            <a:ext cx="1837245" cy="73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35" y="3251992"/>
            <a:ext cx="1837245" cy="73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30" y="4122316"/>
            <a:ext cx="1837245" cy="73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98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3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6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7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9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1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2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3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4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7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8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9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http://www.intriguing.com/mp/_pictures/grail/large/HolyGrail03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It’s only a model!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6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980501" y="1590098"/>
            <a:ext cx="3134299" cy="12192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4360" y="445770"/>
            <a:ext cx="7955280" cy="44319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You </a:t>
            </a:r>
            <a:r>
              <a:rPr lang="en-US" dirty="0" smtClean="0">
                <a:solidFill>
                  <a:srgbClr val="000000"/>
                </a:solidFill>
              </a:rPr>
              <a:t>can automate if you have a model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04301" y="1666298"/>
            <a:ext cx="3134299" cy="12192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742498"/>
            <a:ext cx="3134299" cy="12192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01101011001001001010101010111011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10010110000001110101001101001011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11100101000000100010010100100010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01010110101111101101111000101000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11110110000110100100111011010110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00010110101101001011101011111110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8581" y="2993220"/>
            <a:ext cx="15180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 smtClean="0">
                <a:solidFill>
                  <a:srgbClr val="0000CC"/>
                </a:solidFill>
              </a:rPr>
              <a:t>Software Model</a:t>
            </a:r>
          </a:p>
        </p:txBody>
      </p:sp>
      <p:pic>
        <p:nvPicPr>
          <p:cNvPr id="7170" name="Picture 2" descr="C:\Users\godonnell\AppData\Local\Microsoft\Windows\Temporary Internet Files\Content.IE5\P7C9JOVH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04398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ight Arrow 25"/>
          <p:cNvSpPr/>
          <p:nvPr/>
        </p:nvSpPr>
        <p:spPr>
          <a:xfrm>
            <a:off x="4191000" y="2043488"/>
            <a:ext cx="937435" cy="6172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Drives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7173" name="Group 7172"/>
          <p:cNvGrpSpPr/>
          <p:nvPr/>
        </p:nvGrpSpPr>
        <p:grpSpPr>
          <a:xfrm>
            <a:off x="5128435" y="1750029"/>
            <a:ext cx="1063752" cy="994410"/>
            <a:chOff x="5181600" y="3265081"/>
            <a:chExt cx="1063752" cy="994410"/>
          </a:xfrm>
        </p:grpSpPr>
        <p:sp>
          <p:nvSpPr>
            <p:cNvPr id="17" name="Cube 16"/>
            <p:cNvSpPr/>
            <p:nvPr/>
          </p:nvSpPr>
          <p:spPr>
            <a:xfrm>
              <a:off x="5181600" y="3265081"/>
              <a:ext cx="1063752" cy="994410"/>
            </a:xfrm>
            <a:prstGeom prst="cube">
              <a:avLst>
                <a:gd name="adj" fmla="val 16858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998784">
              <a:off x="5303628" y="3507580"/>
              <a:ext cx="665163" cy="719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TextBox 79"/>
          <p:cNvSpPr txBox="1"/>
          <p:nvPr/>
        </p:nvSpPr>
        <p:spPr>
          <a:xfrm>
            <a:off x="4801775" y="2993220"/>
            <a:ext cx="1614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 smtClean="0">
                <a:solidFill>
                  <a:srgbClr val="0000CC"/>
                </a:solidFill>
              </a:rPr>
              <a:t>Automation Tool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299918" y="2993220"/>
            <a:ext cx="7293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 smtClean="0">
                <a:solidFill>
                  <a:srgbClr val="0000CC"/>
                </a:solidFill>
              </a:rPr>
              <a:t>Service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6306964" y="1999050"/>
            <a:ext cx="937435" cy="61722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Produces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1123950"/>
            <a:ext cx="7239002" cy="246221"/>
            <a:chOff x="838200" y="1523059"/>
            <a:chExt cx="7239002" cy="246221"/>
          </a:xfrm>
        </p:grpSpPr>
        <p:sp>
          <p:nvSpPr>
            <p:cNvPr id="7176" name="Left Bracket 7175"/>
            <p:cNvSpPr/>
            <p:nvPr/>
          </p:nvSpPr>
          <p:spPr>
            <a:xfrm rot="5400000">
              <a:off x="4398666" y="-1917761"/>
              <a:ext cx="118070" cy="7239002"/>
            </a:xfrm>
            <a:prstGeom prst="leftBracket">
              <a:avLst>
                <a:gd name="adj" fmla="val 120112"/>
              </a:avLst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93313" y="1523059"/>
              <a:ext cx="3102196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CC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00CC"/>
                  </a:solidFill>
                </a:rPr>
                <a:t>  All of this is System Software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8200" y="3468042"/>
            <a:ext cx="7239002" cy="246221"/>
            <a:chOff x="838200" y="3867151"/>
            <a:chExt cx="7239002" cy="246221"/>
          </a:xfrm>
        </p:grpSpPr>
        <p:sp>
          <p:nvSpPr>
            <p:cNvPr id="19" name="Left Bracket 18"/>
            <p:cNvSpPr/>
            <p:nvPr/>
          </p:nvSpPr>
          <p:spPr>
            <a:xfrm rot="16200000" flipV="1">
              <a:off x="4398666" y="306685"/>
              <a:ext cx="118070" cy="7239002"/>
            </a:xfrm>
            <a:prstGeom prst="leftBracket">
              <a:avLst>
                <a:gd name="adj" fmla="val 120112"/>
              </a:avLst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62603" y="3867151"/>
              <a:ext cx="4363631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CC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b="1" dirty="0" smtClean="0">
                  <a:solidFill>
                    <a:srgbClr val="0000CC"/>
                  </a:solidFill>
                </a:rPr>
                <a:t>  Treated The Same as Application Software  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047750" y="3943350"/>
            <a:ext cx="7048500" cy="685800"/>
          </a:xfrm>
          <a:prstGeom prst="roundRect">
            <a:avLst>
              <a:gd name="adj" fmla="val 32796"/>
            </a:avLst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 smtClean="0">
                <a:ln w="50800"/>
                <a:solidFill>
                  <a:srgbClr val="C00000"/>
                </a:solidFill>
              </a:rPr>
              <a:t>Automation is central to DevOps</a:t>
            </a:r>
            <a:endParaRPr lang="en-US" sz="3200" b="1" dirty="0">
              <a:ln w="5080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80" grpId="0"/>
      <p:bldP spid="81" grpId="0"/>
      <p:bldP spid="82" grpId="0" animBg="1"/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It’s only a model? It’s the secret code!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793" y="895350"/>
            <a:ext cx="83802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"created": "</a:t>
            </a:r>
            <a:r>
              <a:rPr lang="en-US" sz="1200" dirty="0" smtClean="0"/>
              <a:t>2014-10-22T21:11:09Z</a:t>
            </a:r>
            <a:r>
              <a:rPr lang="en-US" sz="1200" dirty="0"/>
              <a:t>",</a:t>
            </a:r>
          </a:p>
          <a:p>
            <a:r>
              <a:rPr lang="en-US" sz="1200" dirty="0"/>
              <a:t>        "flavor": {</a:t>
            </a:r>
          </a:p>
          <a:p>
            <a:r>
              <a:rPr lang="en-US" sz="1200" dirty="0"/>
              <a:t>            "id": "1",</a:t>
            </a:r>
          </a:p>
          <a:p>
            <a:r>
              <a:rPr lang="en-US" sz="1200" dirty="0"/>
              <a:t>            "links": [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"</a:t>
            </a:r>
            <a:r>
              <a:rPr lang="en-US" sz="1200" dirty="0" err="1"/>
              <a:t>href</a:t>
            </a:r>
            <a:r>
              <a:rPr lang="en-US" sz="1200" dirty="0"/>
              <a:t>": "http://openstack.example.com/</a:t>
            </a:r>
            <a:r>
              <a:rPr lang="en-US" sz="1200" dirty="0" err="1"/>
              <a:t>openstack</a:t>
            </a:r>
            <a:r>
              <a:rPr lang="en-US" sz="1200" dirty="0"/>
              <a:t>/flavors/1",</a:t>
            </a:r>
          </a:p>
          <a:p>
            <a:r>
              <a:rPr lang="en-US" sz="1200" dirty="0"/>
              <a:t>                    "</a:t>
            </a:r>
            <a:r>
              <a:rPr lang="en-US" sz="1200" dirty="0" err="1"/>
              <a:t>rel</a:t>
            </a:r>
            <a:r>
              <a:rPr lang="en-US" sz="1200" dirty="0"/>
              <a:t>": "bookmark"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]</a:t>
            </a:r>
          </a:p>
          <a:p>
            <a:r>
              <a:rPr lang="en-US" sz="1200" dirty="0"/>
              <a:t>        },</a:t>
            </a:r>
          </a:p>
          <a:p>
            <a:r>
              <a:rPr lang="en-US" sz="1200" dirty="0"/>
              <a:t>        "</a:t>
            </a:r>
            <a:r>
              <a:rPr lang="en-US" sz="1200" dirty="0" err="1"/>
              <a:t>hostId</a:t>
            </a:r>
            <a:r>
              <a:rPr lang="en-US" sz="1200" dirty="0"/>
              <a:t>": "65201c14a29663e06d0748e561207d998b343e1d164bfa0aafa9c45d",</a:t>
            </a:r>
          </a:p>
          <a:p>
            <a:r>
              <a:rPr lang="en-US" sz="1200" dirty="0"/>
              <a:t>        "id": "893c7791-f1df-4c3d-8383-3caae9656c62",</a:t>
            </a:r>
          </a:p>
          <a:p>
            <a:r>
              <a:rPr lang="en-US" sz="1200" dirty="0"/>
              <a:t>        "image": {</a:t>
            </a:r>
          </a:p>
          <a:p>
            <a:r>
              <a:rPr lang="en-US" sz="1200" dirty="0"/>
              <a:t>            "id": "70a599e0-31e7-49b7-b260-868f441e862b",</a:t>
            </a:r>
          </a:p>
          <a:p>
            <a:r>
              <a:rPr lang="en-US" sz="1200" dirty="0"/>
              <a:t>            "links": [</a:t>
            </a:r>
          </a:p>
          <a:p>
            <a:r>
              <a:rPr lang="en-US" sz="1200" dirty="0"/>
              <a:t>                {</a:t>
            </a:r>
          </a:p>
          <a:p>
            <a:r>
              <a:rPr lang="en-US" sz="1200" dirty="0"/>
              <a:t>                    "</a:t>
            </a:r>
            <a:r>
              <a:rPr lang="en-US" sz="1200" dirty="0" err="1"/>
              <a:t>href</a:t>
            </a:r>
            <a:r>
              <a:rPr lang="en-US" sz="1200" dirty="0"/>
              <a:t>": "http://openstack.example.com/</a:t>
            </a:r>
            <a:r>
              <a:rPr lang="en-US" sz="1200" dirty="0" err="1"/>
              <a:t>openstack</a:t>
            </a:r>
            <a:r>
              <a:rPr lang="en-US" sz="1200" dirty="0"/>
              <a:t>/images/70a599e0-31e7-49b7-b260-868f441e862b",</a:t>
            </a:r>
          </a:p>
          <a:p>
            <a:r>
              <a:rPr lang="en-US" sz="1200" dirty="0"/>
              <a:t>                    "</a:t>
            </a:r>
            <a:r>
              <a:rPr lang="en-US" sz="1200" dirty="0" err="1"/>
              <a:t>rel</a:t>
            </a:r>
            <a:r>
              <a:rPr lang="en-US" sz="1200" dirty="0"/>
              <a:t>": "bookmark"</a:t>
            </a:r>
          </a:p>
          <a:p>
            <a:r>
              <a:rPr lang="en-US" sz="1200" dirty="0"/>
              <a:t>                }</a:t>
            </a:r>
          </a:p>
          <a:p>
            <a:r>
              <a:rPr lang="en-US" sz="1200" dirty="0"/>
              <a:t>            ]</a:t>
            </a:r>
          </a:p>
          <a:p>
            <a:r>
              <a:rPr lang="en-US" sz="1200" dirty="0"/>
              <a:t>        },</a:t>
            </a:r>
          </a:p>
        </p:txBody>
      </p:sp>
    </p:spTree>
    <p:extLst>
      <p:ext uri="{BB962C8B-B14F-4D97-AF65-F5344CB8AC3E}">
        <p14:creationId xmlns:p14="http://schemas.microsoft.com/office/powerpoint/2010/main" val="14038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de Format">
  <a:themeElements>
    <a:clrScheme name="Forrester 2013">
      <a:dk1>
        <a:srgbClr val="333333"/>
      </a:dk1>
      <a:lt1>
        <a:srgbClr val="FFFFFF"/>
      </a:lt1>
      <a:dk2>
        <a:srgbClr val="666666"/>
      </a:dk2>
      <a:lt2>
        <a:srgbClr val="DFE5E8"/>
      </a:lt2>
      <a:accent1>
        <a:srgbClr val="3399CC"/>
      </a:accent1>
      <a:accent2>
        <a:srgbClr val="9BDDF8"/>
      </a:accent2>
      <a:accent3>
        <a:srgbClr val="999999"/>
      </a:accent3>
      <a:accent4>
        <a:srgbClr val="CCCCCC"/>
      </a:accent4>
      <a:accent5>
        <a:srgbClr val="FF9D08"/>
      </a:accent5>
      <a:accent6>
        <a:srgbClr val="669933"/>
      </a:accent6>
      <a:hlink>
        <a:srgbClr val="FF730F"/>
      </a:hlink>
      <a:folHlink>
        <a:srgbClr val="33333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spcAft>
            <a:spcPts val="600"/>
          </a:spcAft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 Format</Template>
  <TotalTime>1814</TotalTime>
  <Words>406</Words>
  <Application>Microsoft Office PowerPoint</Application>
  <PresentationFormat>On-screen Show (16:9)</PresentationFormat>
  <Paragraphs>148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Wide Format</vt:lpstr>
      <vt:lpstr>Modern Services Demand  A DevOps Culture Beyond Apps</vt:lpstr>
      <vt:lpstr>It’s NOT about technology It’s about SERVICES!</vt:lpstr>
      <vt:lpstr>Service design is modular</vt:lpstr>
      <vt:lpstr>Components form a rich ecosystem</vt:lpstr>
      <vt:lpstr>Everything is now software (even hardware)</vt:lpstr>
      <vt:lpstr>Software = Models</vt:lpstr>
      <vt:lpstr>It’s only a model!</vt:lpstr>
      <vt:lpstr>You can automate if you have a model </vt:lpstr>
      <vt:lpstr>It’s only a model? It’s the secret code!</vt:lpstr>
      <vt:lpstr>Be the automator – not the automated</vt:lpstr>
      <vt:lpstr>What happens to the Geeks?</vt:lpstr>
      <vt:lpstr>How can you help me?</vt:lpstr>
      <vt:lpstr>PowerPoint Presentation</vt:lpstr>
    </vt:vector>
  </TitlesOfParts>
  <Company>Forrester Research,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O'Donnell</dc:creator>
  <cp:lastModifiedBy>Glenn O'Donnell</cp:lastModifiedBy>
  <cp:revision>24</cp:revision>
  <cp:lastPrinted>2012-05-21T21:05:00Z</cp:lastPrinted>
  <dcterms:created xsi:type="dcterms:W3CDTF">2014-10-13T18:02:52Z</dcterms:created>
  <dcterms:modified xsi:type="dcterms:W3CDTF">2014-10-21T18:12:21Z</dcterms:modified>
</cp:coreProperties>
</file>