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9"/>
  </p:notesMasterIdLst>
  <p:sldIdLst>
    <p:sldId id="278" r:id="rId6"/>
    <p:sldId id="282" r:id="rId7"/>
    <p:sldId id="266" r:id="rId8"/>
    <p:sldId id="259" r:id="rId9"/>
    <p:sldId id="260" r:id="rId10"/>
    <p:sldId id="267" r:id="rId11"/>
    <p:sldId id="261" r:id="rId12"/>
    <p:sldId id="262" r:id="rId13"/>
    <p:sldId id="277" r:id="rId14"/>
    <p:sldId id="264" r:id="rId15"/>
    <p:sldId id="283" r:id="rId16"/>
    <p:sldId id="284" r:id="rId17"/>
    <p:sldId id="265" r:id="rId18"/>
    <p:sldId id="280" r:id="rId19"/>
    <p:sldId id="269" r:id="rId20"/>
    <p:sldId id="270" r:id="rId21"/>
    <p:sldId id="271" r:id="rId22"/>
    <p:sldId id="272" r:id="rId23"/>
    <p:sldId id="273" r:id="rId24"/>
    <p:sldId id="279" r:id="rId25"/>
    <p:sldId id="275" r:id="rId26"/>
    <p:sldId id="285" r:id="rId27"/>
    <p:sldId id="281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E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6" autoAdjust="0"/>
  </p:normalViewPr>
  <p:slideViewPr>
    <p:cSldViewPr snapToGrid="0">
      <p:cViewPr>
        <p:scale>
          <a:sx n="120" d="100"/>
          <a:sy n="120" d="100"/>
        </p:scale>
        <p:origin x="-45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D7FDD-9F93-4171-BB6A-C7DC89F8BC1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35862-AB4E-4659-BB4A-C4E9FE0EC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3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35862-AB4E-4659-BB4A-C4E9FE0EC652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0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D930D30-7711-4B86-AAC3-65C2D51F48B8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5D4E20-3309-483E-A087-9E8BBF9A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44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D930D30-7711-4B86-AAC3-65C2D51F48B8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5D4E20-3309-483E-A087-9E8BBF9A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9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D930D30-7711-4B86-AAC3-65C2D51F48B8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5D4E20-3309-483E-A087-9E8BBF9A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4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D930D30-7711-4B86-AAC3-65C2D51F48B8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5D4E20-3309-483E-A087-9E8BBF9A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5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D930D30-7711-4B86-AAC3-65C2D51F48B8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5D4E20-3309-483E-A087-9E8BBF9A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D930D30-7711-4B86-AAC3-65C2D51F48B8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5D4E20-3309-483E-A087-9E8BBF9A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4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D930D30-7711-4B86-AAC3-65C2D51F48B8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5D4E20-3309-483E-A087-9E8BBF9A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7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D930D30-7711-4B86-AAC3-65C2D51F48B8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5D4E20-3309-483E-A087-9E8BBF9A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6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D930D30-7711-4B86-AAC3-65C2D51F48B8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5D4E20-3309-483E-A087-9E8BBF9A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8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D930D30-7711-4B86-AAC3-65C2D51F48B8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5D4E20-3309-483E-A087-9E8BBF9A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3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D930D30-7711-4B86-AAC3-65C2D51F48B8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85D4E20-3309-483E-A087-9E8BBF9A7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8153400" cy="5143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-13447"/>
            <a:ext cx="9144000" cy="326091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http://k14.kn3.net/AB54F370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644"/>
            <a:ext cx="9144000" cy="483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7853082" y="-19050"/>
            <a:ext cx="1290918" cy="946897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018929" y="312644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MITRE" panose="040B7200000000000000" pitchFamily="82" charset="0"/>
              </a:rPr>
              <a:t>MITRE</a:t>
            </a:r>
            <a:endParaRPr lang="en-US" sz="2000" dirty="0">
              <a:solidFill>
                <a:schemeClr val="bg1"/>
              </a:solidFill>
              <a:latin typeface="MITRE" panose="040B72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82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7.jpeg"/><Relationship Id="rId4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556930" y="570803"/>
            <a:ext cx="7772400" cy="914400"/>
          </a:xfrm>
          <a:prstGeom prst="rect">
            <a:avLst/>
          </a:prstGeom>
        </p:spPr>
        <p:txBody>
          <a:bodyPr vert="horz" wrap="none" lIns="0" tIns="45720" rIns="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none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ckwell" panose="02060603020205020403" pitchFamily="18" charset="0"/>
              </a:rPr>
              <a:t>Bill &amp; Aimee’s </a:t>
            </a:r>
            <a:b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ckwell" panose="02060603020205020403" pitchFamily="18" charset="0"/>
              </a:rPr>
            </a:b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ckwell" panose="02060603020205020403" pitchFamily="18" charset="0"/>
              </a:rPr>
              <a:t>Excellent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Rockwell" panose="02060603020205020403" pitchFamily="18" charset="0"/>
              </a:rPr>
              <a:t>DevOps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ckwell" panose="02060603020205020403" pitchFamily="18" charset="0"/>
              </a:rPr>
              <a:t> Journey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ckwell" panose="02060603020205020403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772448" y="2038053"/>
            <a:ext cx="5105400" cy="71457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2000" b="1" kern="1200" baseline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600" b="1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b="1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b="1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b="1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How a </a:t>
            </a:r>
            <a:r>
              <a:rPr lang="en-US" dirty="0" smtClean="0">
                <a:solidFill>
                  <a:schemeClr val="tx1"/>
                </a:solidFill>
                <a:latin typeface="Rockwell" panose="02060603020205020403" pitchFamily="18" charset="0"/>
              </a:rPr>
              <a:t>Not-for-profit Corporation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Rockwell" panose="02060603020205020403" pitchFamily="18" charset="0"/>
              </a:rPr>
              <a:t>Adopted </a:t>
            </a:r>
            <a:r>
              <a:rPr lang="en-US" dirty="0">
                <a:solidFill>
                  <a:schemeClr val="tx1"/>
                </a:solidFill>
                <a:latin typeface="Rockwell" panose="02060603020205020403" pitchFamily="18" charset="0"/>
              </a:rPr>
              <a:t>DevOps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31538" y="3727680"/>
            <a:ext cx="17092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Rockwell" panose="02060603020205020403" pitchFamily="18" charset="0"/>
                <a:cs typeface="Arial" panose="020B0604020202020204" pitchFamily="34" charset="0"/>
              </a:rPr>
              <a:t>Aimee Bechtle</a:t>
            </a:r>
          </a:p>
          <a:p>
            <a:r>
              <a:rPr lang="en-US" sz="1200" b="1" dirty="0" smtClean="0">
                <a:latin typeface="Rockwell" panose="02060603020205020403" pitchFamily="18" charset="0"/>
                <a:cs typeface="Arial" panose="020B0604020202020204" pitchFamily="34" charset="0"/>
              </a:rPr>
              <a:t>abechtle@mitre.org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2997" y="3727680"/>
            <a:ext cx="14927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Rockwell" panose="02060603020205020403" pitchFamily="18" charset="0"/>
                <a:cs typeface="Arial" panose="020B0604020202020204" pitchFamily="34" charset="0"/>
              </a:rPr>
              <a:t>Bill Donaldson</a:t>
            </a:r>
          </a:p>
          <a:p>
            <a:r>
              <a:rPr lang="en-US" sz="1200" b="1" dirty="0" smtClean="0">
                <a:latin typeface="Rockwell" panose="02060603020205020403" pitchFamily="18" charset="0"/>
                <a:cs typeface="Arial" panose="020B0604020202020204" pitchFamily="34" charset="0"/>
              </a:rPr>
              <a:t>wbd@mitre.org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298" y="4856605"/>
            <a:ext cx="9100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Approved for Public Release; Distribution Unlimited. Case </a:t>
            </a:r>
            <a:r>
              <a:rPr lang="en-US" sz="1000" b="1" dirty="0" smtClean="0"/>
              <a:t>Number: 14-3400                                                               ©2014 The MITRE Corporation. ALL RIGHTS RESERVED.</a:t>
            </a:r>
            <a:endParaRPr lang="en-US" sz="1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103" y="3305478"/>
            <a:ext cx="2826094" cy="133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2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L 0.1283 -0.04598 L 0.20399 -0.01265 L 0.28489 0.00371 L 0.37344 -0.05216 L 0.50191 -0.03549 L 0.59149 -0.08117 L 0.70712 -0.02314 L 0.8276 0.02068 L 0.91927 -0.07068 L 1.01493 -0.0503 L 1.09375 0.01821 " pathEditMode="relative" rAng="0" ptsTypes="AAAAAAAAAAAA">
                                      <p:cBhvr>
                                        <p:cTn id="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8" y="-3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1888"/>
            <a:ext cx="9144000" cy="1255059"/>
          </a:xfrm>
          <a:prstGeom prst="rect">
            <a:avLst/>
          </a:prstGeom>
        </p:spPr>
      </p:pic>
      <p:sp>
        <p:nvSpPr>
          <p:cNvPr id="75" name="Trapezoid 74"/>
          <p:cNvSpPr/>
          <p:nvPr/>
        </p:nvSpPr>
        <p:spPr>
          <a:xfrm>
            <a:off x="838200" y="1289538"/>
            <a:ext cx="7924800" cy="3853962"/>
          </a:xfrm>
          <a:prstGeom prst="trapezoid">
            <a:avLst>
              <a:gd name="adj" fmla="val 74189"/>
            </a:avLst>
          </a:prstGeom>
          <a:gradFill flip="none" rotWithShape="1">
            <a:gsLst>
              <a:gs pos="100000">
                <a:srgbClr val="7FD13B">
                  <a:shade val="30000"/>
                  <a:satMod val="115000"/>
                  <a:alpha val="0"/>
                </a:srgbClr>
              </a:gs>
              <a:gs pos="417">
                <a:sysClr val="windowText" lastClr="000000">
                  <a:alpha val="0"/>
                </a:sysClr>
              </a:gs>
              <a:gs pos="32000">
                <a:srgbClr val="7FD13B">
                  <a:shade val="100000"/>
                  <a:satMod val="115000"/>
                  <a:alpha val="46000"/>
                </a:srgbClr>
              </a:gs>
            </a:gsLst>
            <a:lin ang="5400000" scaled="1"/>
            <a:tileRect/>
          </a:gra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3600" kern="1200" cap="none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 panose="02060603020205020403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81432" y="2496440"/>
            <a:ext cx="4599316" cy="1377152"/>
            <a:chOff x="1379463" y="2871576"/>
            <a:chExt cx="4599316" cy="137715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88004" y="2871576"/>
              <a:ext cx="924120" cy="1372178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79463" y="2876550"/>
              <a:ext cx="924120" cy="1372178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32069" y="2871576"/>
              <a:ext cx="924120" cy="1372178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81641" y="2871576"/>
              <a:ext cx="924120" cy="1372178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54659" y="2871576"/>
              <a:ext cx="924120" cy="1372178"/>
            </a:xfrm>
            <a:prstGeom prst="rect">
              <a:avLst/>
            </a:prstGeom>
          </p:spPr>
        </p:pic>
      </p:grpSp>
      <p:sp>
        <p:nvSpPr>
          <p:cNvPr id="69" name="TextBox 68"/>
          <p:cNvSpPr txBox="1"/>
          <p:nvPr/>
        </p:nvSpPr>
        <p:spPr>
          <a:xfrm>
            <a:off x="2158415" y="3880272"/>
            <a:ext cx="147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ea typeface="Verdana" pitchFamily="34" charset="0"/>
                <a:cs typeface="Verdana" pitchFamily="34" charset="0"/>
              </a:rPr>
              <a:t>Build and Release</a:t>
            </a:r>
          </a:p>
          <a:p>
            <a:pPr algn="ctr"/>
            <a:r>
              <a:rPr lang="en-US" sz="1400" dirty="0" smtClean="0">
                <a:ea typeface="Verdana" pitchFamily="34" charset="0"/>
                <a:cs typeface="Verdana" pitchFamily="34" charset="0"/>
              </a:rPr>
              <a:t> Engineer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72098" y="3827933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ea typeface="Verdana" pitchFamily="34" charset="0"/>
                <a:cs typeface="Verdana" pitchFamily="34" charset="0"/>
              </a:rPr>
              <a:t>Sys </a:t>
            </a:r>
          </a:p>
          <a:p>
            <a:pPr algn="ctr"/>
            <a:r>
              <a:rPr lang="en-US" sz="1400" dirty="0" smtClean="0">
                <a:ea typeface="Verdana" pitchFamily="34" charset="0"/>
                <a:cs typeface="Verdana" pitchFamily="34" charset="0"/>
              </a:rPr>
              <a:t>Admin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69637" y="3909537"/>
            <a:ext cx="698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DBA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64637" y="3880272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Java, .NET Developers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291" y="1324214"/>
            <a:ext cx="1943375" cy="32230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12" y="1466853"/>
            <a:ext cx="1495202" cy="3143966"/>
          </a:xfrm>
          <a:prstGeom prst="rect">
            <a:avLst/>
          </a:prstGeom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1102657" y="341877"/>
            <a:ext cx="6598023" cy="533400"/>
          </a:xfrm>
          <a:prstGeom prst="rect">
            <a:avLst/>
          </a:prstGeom>
        </p:spPr>
        <p:txBody>
          <a:bodyPr vert="horz" wrap="none" lIns="0" tIns="45720" rIns="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none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ckwell" panose="02060603020205020403" pitchFamily="18" charset="0"/>
              </a:rPr>
              <a:t>The Launch – </a:t>
            </a:r>
            <a:r>
              <a:rPr lang="en-US" b="1" dirty="0" smtClean="0"/>
              <a:t>May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ckwell" panose="02060603020205020403" pitchFamily="18" charset="0"/>
              </a:rPr>
              <a:t>2011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ckwell" panose="02060603020205020403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 flipH="1">
            <a:off x="5870199" y="1289538"/>
            <a:ext cx="1119225" cy="856179"/>
            <a:chOff x="3446930" y="2935942"/>
            <a:chExt cx="1196788" cy="1344706"/>
          </a:xfrm>
        </p:grpSpPr>
        <p:sp>
          <p:nvSpPr>
            <p:cNvPr id="33" name="Rectangle 32"/>
            <p:cNvSpPr/>
            <p:nvPr/>
          </p:nvSpPr>
          <p:spPr>
            <a:xfrm>
              <a:off x="3446930" y="3406589"/>
              <a:ext cx="67235" cy="8740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Wave 38"/>
            <p:cNvSpPr/>
            <p:nvPr/>
          </p:nvSpPr>
          <p:spPr>
            <a:xfrm>
              <a:off x="3446930" y="2935942"/>
              <a:ext cx="1196788" cy="820270"/>
            </a:xfrm>
            <a:prstGeom prst="wave">
              <a:avLst/>
            </a:prstGeom>
            <a:solidFill>
              <a:srgbClr val="CC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486629" y="3052572"/>
              <a:ext cx="1142999" cy="918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DevOps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627054" y="991736"/>
            <a:ext cx="1082711" cy="835761"/>
            <a:chOff x="3438721" y="2935942"/>
            <a:chExt cx="1204997" cy="1344706"/>
          </a:xfrm>
        </p:grpSpPr>
        <p:sp>
          <p:nvSpPr>
            <p:cNvPr id="47" name="Rectangle 46"/>
            <p:cNvSpPr/>
            <p:nvPr/>
          </p:nvSpPr>
          <p:spPr>
            <a:xfrm>
              <a:off x="3446930" y="3406589"/>
              <a:ext cx="67235" cy="8740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8" name="Wave 47"/>
            <p:cNvSpPr/>
            <p:nvPr/>
          </p:nvSpPr>
          <p:spPr>
            <a:xfrm>
              <a:off x="3446930" y="2935942"/>
              <a:ext cx="1196788" cy="820270"/>
            </a:xfrm>
            <a:prstGeom prst="wave">
              <a:avLst/>
            </a:prstGeom>
            <a:solidFill>
              <a:srgbClr val="CC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438721" y="3092651"/>
              <a:ext cx="1142999" cy="544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DevOps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-1" y="4300090"/>
            <a:ext cx="9143999" cy="361482"/>
          </a:xfrm>
          <a:custGeom>
            <a:avLst/>
            <a:gdLst>
              <a:gd name="connsiteX0" fmla="*/ 0 w 8364772"/>
              <a:gd name="connsiteY0" fmla="*/ 263515 h 361482"/>
              <a:gd name="connsiteX1" fmla="*/ 890546 w 8364772"/>
              <a:gd name="connsiteY1" fmla="*/ 112440 h 361482"/>
              <a:gd name="connsiteX2" fmla="*/ 1773141 w 8364772"/>
              <a:gd name="connsiteY2" fmla="*/ 287369 h 361482"/>
              <a:gd name="connsiteX3" fmla="*/ 2798859 w 8364772"/>
              <a:gd name="connsiteY3" fmla="*/ 144245 h 361482"/>
              <a:gd name="connsiteX4" fmla="*/ 3522428 w 8364772"/>
              <a:gd name="connsiteY4" fmla="*/ 223758 h 361482"/>
              <a:gd name="connsiteX5" fmla="*/ 4603805 w 8364772"/>
              <a:gd name="connsiteY5" fmla="*/ 1122 h 361482"/>
              <a:gd name="connsiteX6" fmla="*/ 5605670 w 8364772"/>
              <a:gd name="connsiteY6" fmla="*/ 335076 h 361482"/>
              <a:gd name="connsiteX7" fmla="*/ 6480313 w 8364772"/>
              <a:gd name="connsiteY7" fmla="*/ 303271 h 361482"/>
              <a:gd name="connsiteX8" fmla="*/ 7307249 w 8364772"/>
              <a:gd name="connsiteY8" fmla="*/ 9073 h 361482"/>
              <a:gd name="connsiteX9" fmla="*/ 8364772 w 8364772"/>
              <a:gd name="connsiteY9" fmla="*/ 358930 h 3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4772" h="361482">
                <a:moveTo>
                  <a:pt x="0" y="263515"/>
                </a:moveTo>
                <a:cubicBezTo>
                  <a:pt x="297511" y="185989"/>
                  <a:pt x="595023" y="108464"/>
                  <a:pt x="890546" y="112440"/>
                </a:cubicBezTo>
                <a:cubicBezTo>
                  <a:pt x="1186069" y="116416"/>
                  <a:pt x="1455089" y="282068"/>
                  <a:pt x="1773141" y="287369"/>
                </a:cubicBezTo>
                <a:cubicBezTo>
                  <a:pt x="2091193" y="292670"/>
                  <a:pt x="2507311" y="154847"/>
                  <a:pt x="2798859" y="144245"/>
                </a:cubicBezTo>
                <a:cubicBezTo>
                  <a:pt x="3090407" y="133643"/>
                  <a:pt x="3221604" y="247612"/>
                  <a:pt x="3522428" y="223758"/>
                </a:cubicBezTo>
                <a:cubicBezTo>
                  <a:pt x="3823252" y="199904"/>
                  <a:pt x="4256598" y="-17431"/>
                  <a:pt x="4603805" y="1122"/>
                </a:cubicBezTo>
                <a:cubicBezTo>
                  <a:pt x="4951012" y="19675"/>
                  <a:pt x="5292919" y="284718"/>
                  <a:pt x="5605670" y="335076"/>
                </a:cubicBezTo>
                <a:cubicBezTo>
                  <a:pt x="5918421" y="385434"/>
                  <a:pt x="6196717" y="357605"/>
                  <a:pt x="6480313" y="303271"/>
                </a:cubicBezTo>
                <a:cubicBezTo>
                  <a:pt x="6763909" y="248937"/>
                  <a:pt x="6993173" y="-203"/>
                  <a:pt x="7307249" y="9073"/>
                </a:cubicBezTo>
                <a:cubicBezTo>
                  <a:pt x="7621325" y="18349"/>
                  <a:pt x="8176591" y="295319"/>
                  <a:pt x="8364772" y="3589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64934" y="4764936"/>
            <a:ext cx="9079065" cy="361482"/>
          </a:xfrm>
          <a:custGeom>
            <a:avLst/>
            <a:gdLst>
              <a:gd name="connsiteX0" fmla="*/ 0 w 8364772"/>
              <a:gd name="connsiteY0" fmla="*/ 263515 h 361482"/>
              <a:gd name="connsiteX1" fmla="*/ 890546 w 8364772"/>
              <a:gd name="connsiteY1" fmla="*/ 112440 h 361482"/>
              <a:gd name="connsiteX2" fmla="*/ 1773141 w 8364772"/>
              <a:gd name="connsiteY2" fmla="*/ 287369 h 361482"/>
              <a:gd name="connsiteX3" fmla="*/ 2798859 w 8364772"/>
              <a:gd name="connsiteY3" fmla="*/ 144245 h 361482"/>
              <a:gd name="connsiteX4" fmla="*/ 3522428 w 8364772"/>
              <a:gd name="connsiteY4" fmla="*/ 223758 h 361482"/>
              <a:gd name="connsiteX5" fmla="*/ 4603805 w 8364772"/>
              <a:gd name="connsiteY5" fmla="*/ 1122 h 361482"/>
              <a:gd name="connsiteX6" fmla="*/ 5605670 w 8364772"/>
              <a:gd name="connsiteY6" fmla="*/ 335076 h 361482"/>
              <a:gd name="connsiteX7" fmla="*/ 6480313 w 8364772"/>
              <a:gd name="connsiteY7" fmla="*/ 303271 h 361482"/>
              <a:gd name="connsiteX8" fmla="*/ 7307249 w 8364772"/>
              <a:gd name="connsiteY8" fmla="*/ 9073 h 361482"/>
              <a:gd name="connsiteX9" fmla="*/ 8364772 w 8364772"/>
              <a:gd name="connsiteY9" fmla="*/ 358930 h 3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4772" h="361482">
                <a:moveTo>
                  <a:pt x="0" y="263515"/>
                </a:moveTo>
                <a:cubicBezTo>
                  <a:pt x="297511" y="185989"/>
                  <a:pt x="595023" y="108464"/>
                  <a:pt x="890546" y="112440"/>
                </a:cubicBezTo>
                <a:cubicBezTo>
                  <a:pt x="1186069" y="116416"/>
                  <a:pt x="1455089" y="282068"/>
                  <a:pt x="1773141" y="287369"/>
                </a:cubicBezTo>
                <a:cubicBezTo>
                  <a:pt x="2091193" y="292670"/>
                  <a:pt x="2507311" y="154847"/>
                  <a:pt x="2798859" y="144245"/>
                </a:cubicBezTo>
                <a:cubicBezTo>
                  <a:pt x="3090407" y="133643"/>
                  <a:pt x="3221604" y="247612"/>
                  <a:pt x="3522428" y="223758"/>
                </a:cubicBezTo>
                <a:cubicBezTo>
                  <a:pt x="3823252" y="199904"/>
                  <a:pt x="4256598" y="-17431"/>
                  <a:pt x="4603805" y="1122"/>
                </a:cubicBezTo>
                <a:cubicBezTo>
                  <a:pt x="4951012" y="19675"/>
                  <a:pt x="5292919" y="284718"/>
                  <a:pt x="5605670" y="335076"/>
                </a:cubicBezTo>
                <a:cubicBezTo>
                  <a:pt x="5918421" y="385434"/>
                  <a:pt x="6196717" y="357605"/>
                  <a:pt x="6480313" y="303271"/>
                </a:cubicBezTo>
                <a:cubicBezTo>
                  <a:pt x="6763909" y="248937"/>
                  <a:pt x="6993173" y="-203"/>
                  <a:pt x="7307249" y="9073"/>
                </a:cubicBezTo>
                <a:cubicBezTo>
                  <a:pt x="7621325" y="18349"/>
                  <a:pt x="8176591" y="295319"/>
                  <a:pt x="8364772" y="3589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64935" y="4661572"/>
            <a:ext cx="413417" cy="103364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78226" y="4701750"/>
            <a:ext cx="413417" cy="81928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995726" y="4802045"/>
            <a:ext cx="413417" cy="16644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627054" y="4701750"/>
            <a:ext cx="413417" cy="47706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8344" y="4722670"/>
            <a:ext cx="413417" cy="35142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931921" y="4662750"/>
            <a:ext cx="413417" cy="87557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571998" y="4505385"/>
            <a:ext cx="413417" cy="90020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34762" y="4595405"/>
            <a:ext cx="413417" cy="117849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018894" y="4772885"/>
            <a:ext cx="413417" cy="117849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685150" y="4818689"/>
            <a:ext cx="413417" cy="42212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410045" y="4547750"/>
            <a:ext cx="413417" cy="154851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054696" y="4571552"/>
            <a:ext cx="413417" cy="82749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03362" y="4714084"/>
            <a:ext cx="413417" cy="166414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1885" y="4654301"/>
            <a:ext cx="504908" cy="0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678" y="3977442"/>
            <a:ext cx="2232144" cy="1055885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111992" y="2926690"/>
            <a:ext cx="1176481" cy="764162"/>
            <a:chOff x="4856283" y="1352550"/>
            <a:chExt cx="1392116" cy="1295400"/>
          </a:xfrm>
        </p:grpSpPr>
        <p:sp>
          <p:nvSpPr>
            <p:cNvPr id="60" name="Rounded Rectangular Callout 59"/>
            <p:cNvSpPr/>
            <p:nvPr/>
          </p:nvSpPr>
          <p:spPr>
            <a:xfrm rot="5400000" flipV="1">
              <a:off x="4904642" y="1304192"/>
              <a:ext cx="1295400" cy="1392115"/>
            </a:xfrm>
            <a:prstGeom prst="wedgeRoundRectCallout">
              <a:avLst>
                <a:gd name="adj1" fmla="val 98740"/>
                <a:gd name="adj2" fmla="val -14561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856283" y="1399803"/>
              <a:ext cx="1392115" cy="9913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Everyone on Board!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87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8.54674E-7 L 0.1283 -0.01913 L 0.20399 -0.00524 L 0.28489 0.00154 L 0.37344 -0.0216 L 0.50191 -0.01481 L 0.59149 -0.03332 L 0.70712 -0.00956 L 0.8276 0.00864 L 0.91927 -0.029 L 1.01493 -0.02067 L 1.09375 0.00741 " pathEditMode="relative" rAng="0" ptsTypes="AAAAAAAAAAAA">
                                      <p:cBhvr>
                                        <p:cTn id="10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88" y="-123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1888"/>
            <a:ext cx="9144000" cy="1255059"/>
          </a:xfrm>
          <a:prstGeom prst="rect">
            <a:avLst/>
          </a:prstGeom>
        </p:spPr>
      </p:pic>
      <p:sp>
        <p:nvSpPr>
          <p:cNvPr id="61" name="Freeform 60"/>
          <p:cNvSpPr/>
          <p:nvPr/>
        </p:nvSpPr>
        <p:spPr>
          <a:xfrm>
            <a:off x="-1" y="4300090"/>
            <a:ext cx="9143999" cy="361482"/>
          </a:xfrm>
          <a:custGeom>
            <a:avLst/>
            <a:gdLst>
              <a:gd name="connsiteX0" fmla="*/ 0 w 8364772"/>
              <a:gd name="connsiteY0" fmla="*/ 263515 h 361482"/>
              <a:gd name="connsiteX1" fmla="*/ 890546 w 8364772"/>
              <a:gd name="connsiteY1" fmla="*/ 112440 h 361482"/>
              <a:gd name="connsiteX2" fmla="*/ 1773141 w 8364772"/>
              <a:gd name="connsiteY2" fmla="*/ 287369 h 361482"/>
              <a:gd name="connsiteX3" fmla="*/ 2798859 w 8364772"/>
              <a:gd name="connsiteY3" fmla="*/ 144245 h 361482"/>
              <a:gd name="connsiteX4" fmla="*/ 3522428 w 8364772"/>
              <a:gd name="connsiteY4" fmla="*/ 223758 h 361482"/>
              <a:gd name="connsiteX5" fmla="*/ 4603805 w 8364772"/>
              <a:gd name="connsiteY5" fmla="*/ 1122 h 361482"/>
              <a:gd name="connsiteX6" fmla="*/ 5605670 w 8364772"/>
              <a:gd name="connsiteY6" fmla="*/ 335076 h 361482"/>
              <a:gd name="connsiteX7" fmla="*/ 6480313 w 8364772"/>
              <a:gd name="connsiteY7" fmla="*/ 303271 h 361482"/>
              <a:gd name="connsiteX8" fmla="*/ 7307249 w 8364772"/>
              <a:gd name="connsiteY8" fmla="*/ 9073 h 361482"/>
              <a:gd name="connsiteX9" fmla="*/ 8364772 w 8364772"/>
              <a:gd name="connsiteY9" fmla="*/ 358930 h 3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4772" h="361482">
                <a:moveTo>
                  <a:pt x="0" y="263515"/>
                </a:moveTo>
                <a:cubicBezTo>
                  <a:pt x="297511" y="185989"/>
                  <a:pt x="595023" y="108464"/>
                  <a:pt x="890546" y="112440"/>
                </a:cubicBezTo>
                <a:cubicBezTo>
                  <a:pt x="1186069" y="116416"/>
                  <a:pt x="1455089" y="282068"/>
                  <a:pt x="1773141" y="287369"/>
                </a:cubicBezTo>
                <a:cubicBezTo>
                  <a:pt x="2091193" y="292670"/>
                  <a:pt x="2507311" y="154847"/>
                  <a:pt x="2798859" y="144245"/>
                </a:cubicBezTo>
                <a:cubicBezTo>
                  <a:pt x="3090407" y="133643"/>
                  <a:pt x="3221604" y="247612"/>
                  <a:pt x="3522428" y="223758"/>
                </a:cubicBezTo>
                <a:cubicBezTo>
                  <a:pt x="3823252" y="199904"/>
                  <a:pt x="4256598" y="-17431"/>
                  <a:pt x="4603805" y="1122"/>
                </a:cubicBezTo>
                <a:cubicBezTo>
                  <a:pt x="4951012" y="19675"/>
                  <a:pt x="5292919" y="284718"/>
                  <a:pt x="5605670" y="335076"/>
                </a:cubicBezTo>
                <a:cubicBezTo>
                  <a:pt x="5918421" y="385434"/>
                  <a:pt x="6196717" y="357605"/>
                  <a:pt x="6480313" y="303271"/>
                </a:cubicBezTo>
                <a:cubicBezTo>
                  <a:pt x="6763909" y="248937"/>
                  <a:pt x="6993173" y="-203"/>
                  <a:pt x="7307249" y="9073"/>
                </a:cubicBezTo>
                <a:cubicBezTo>
                  <a:pt x="7621325" y="18349"/>
                  <a:pt x="8176591" y="295319"/>
                  <a:pt x="8364772" y="3589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64934" y="4764936"/>
            <a:ext cx="9079065" cy="361482"/>
          </a:xfrm>
          <a:custGeom>
            <a:avLst/>
            <a:gdLst>
              <a:gd name="connsiteX0" fmla="*/ 0 w 8364772"/>
              <a:gd name="connsiteY0" fmla="*/ 263515 h 361482"/>
              <a:gd name="connsiteX1" fmla="*/ 890546 w 8364772"/>
              <a:gd name="connsiteY1" fmla="*/ 112440 h 361482"/>
              <a:gd name="connsiteX2" fmla="*/ 1773141 w 8364772"/>
              <a:gd name="connsiteY2" fmla="*/ 287369 h 361482"/>
              <a:gd name="connsiteX3" fmla="*/ 2798859 w 8364772"/>
              <a:gd name="connsiteY3" fmla="*/ 144245 h 361482"/>
              <a:gd name="connsiteX4" fmla="*/ 3522428 w 8364772"/>
              <a:gd name="connsiteY4" fmla="*/ 223758 h 361482"/>
              <a:gd name="connsiteX5" fmla="*/ 4603805 w 8364772"/>
              <a:gd name="connsiteY5" fmla="*/ 1122 h 361482"/>
              <a:gd name="connsiteX6" fmla="*/ 5605670 w 8364772"/>
              <a:gd name="connsiteY6" fmla="*/ 335076 h 361482"/>
              <a:gd name="connsiteX7" fmla="*/ 6480313 w 8364772"/>
              <a:gd name="connsiteY7" fmla="*/ 303271 h 361482"/>
              <a:gd name="connsiteX8" fmla="*/ 7307249 w 8364772"/>
              <a:gd name="connsiteY8" fmla="*/ 9073 h 361482"/>
              <a:gd name="connsiteX9" fmla="*/ 8364772 w 8364772"/>
              <a:gd name="connsiteY9" fmla="*/ 358930 h 3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4772" h="361482">
                <a:moveTo>
                  <a:pt x="0" y="263515"/>
                </a:moveTo>
                <a:cubicBezTo>
                  <a:pt x="297511" y="185989"/>
                  <a:pt x="595023" y="108464"/>
                  <a:pt x="890546" y="112440"/>
                </a:cubicBezTo>
                <a:cubicBezTo>
                  <a:pt x="1186069" y="116416"/>
                  <a:pt x="1455089" y="282068"/>
                  <a:pt x="1773141" y="287369"/>
                </a:cubicBezTo>
                <a:cubicBezTo>
                  <a:pt x="2091193" y="292670"/>
                  <a:pt x="2507311" y="154847"/>
                  <a:pt x="2798859" y="144245"/>
                </a:cubicBezTo>
                <a:cubicBezTo>
                  <a:pt x="3090407" y="133643"/>
                  <a:pt x="3221604" y="247612"/>
                  <a:pt x="3522428" y="223758"/>
                </a:cubicBezTo>
                <a:cubicBezTo>
                  <a:pt x="3823252" y="199904"/>
                  <a:pt x="4256598" y="-17431"/>
                  <a:pt x="4603805" y="1122"/>
                </a:cubicBezTo>
                <a:cubicBezTo>
                  <a:pt x="4951012" y="19675"/>
                  <a:pt x="5292919" y="284718"/>
                  <a:pt x="5605670" y="335076"/>
                </a:cubicBezTo>
                <a:cubicBezTo>
                  <a:pt x="5918421" y="385434"/>
                  <a:pt x="6196717" y="357605"/>
                  <a:pt x="6480313" y="303271"/>
                </a:cubicBezTo>
                <a:cubicBezTo>
                  <a:pt x="6763909" y="248937"/>
                  <a:pt x="6993173" y="-203"/>
                  <a:pt x="7307249" y="9073"/>
                </a:cubicBezTo>
                <a:cubicBezTo>
                  <a:pt x="7621325" y="18349"/>
                  <a:pt x="8176591" y="295319"/>
                  <a:pt x="8364772" y="3589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64935" y="4661572"/>
            <a:ext cx="413417" cy="103364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378226" y="4701750"/>
            <a:ext cx="413417" cy="81928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1995726" y="4802045"/>
            <a:ext cx="413417" cy="16644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627054" y="4701750"/>
            <a:ext cx="413417" cy="47706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318344" y="4722670"/>
            <a:ext cx="413417" cy="35142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931921" y="4662750"/>
            <a:ext cx="413417" cy="87557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571998" y="4505385"/>
            <a:ext cx="413417" cy="90020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34762" y="4595405"/>
            <a:ext cx="413417" cy="117849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018894" y="4772885"/>
            <a:ext cx="413417" cy="117849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685150" y="4818689"/>
            <a:ext cx="413417" cy="42212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7410045" y="4547750"/>
            <a:ext cx="413417" cy="154851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054696" y="4571552"/>
            <a:ext cx="413417" cy="82749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603362" y="4714084"/>
            <a:ext cx="413417" cy="166414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71885" y="4654301"/>
            <a:ext cx="504908" cy="0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 txBox="1">
            <a:spLocks/>
          </p:cNvSpPr>
          <p:nvPr/>
        </p:nvSpPr>
        <p:spPr>
          <a:xfrm>
            <a:off x="947098" y="353310"/>
            <a:ext cx="6186616" cy="486336"/>
          </a:xfrm>
          <a:prstGeom prst="rect">
            <a:avLst/>
          </a:prstGeom>
          <a:effectLst/>
        </p:spPr>
        <p:txBody>
          <a:bodyPr vert="horz" wrap="none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none" spc="0" baseline="0">
                <a:solidFill>
                  <a:srgbClr val="FFC000"/>
                </a:solidFill>
                <a:effectLst/>
                <a:latin typeface="Rockwell" panose="02060603020205020403" pitchFamily="18" charset="0"/>
                <a:ea typeface="+mj-ea"/>
                <a:cs typeface="+mj-cs"/>
              </a:defRPr>
            </a:lvl1pPr>
            <a:extLst/>
          </a:lstStyle>
          <a:p>
            <a:pPr marR="0" lvl="0" algn="ctr">
              <a:lnSpc>
                <a:spcPts val="3200"/>
              </a:lnSpc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Implementation – (5/11 to 6/12)</a:t>
            </a:r>
            <a:endParaRPr lang="en-US" sz="2400" b="0" i="1" dirty="0">
              <a:solidFill>
                <a:schemeClr val="tx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49" y="1180300"/>
            <a:ext cx="2514600" cy="39346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973" y="1049129"/>
            <a:ext cx="1855831" cy="369955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6957"/>
            <a:ext cx="2681999" cy="1268683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589703" y="2896072"/>
            <a:ext cx="1506297" cy="904645"/>
            <a:chOff x="5226395" y="849836"/>
            <a:chExt cx="1981200" cy="1381883"/>
          </a:xfrm>
        </p:grpSpPr>
        <p:sp>
          <p:nvSpPr>
            <p:cNvPr id="45" name="Rounded Rectangular Callout 44"/>
            <p:cNvSpPr/>
            <p:nvPr/>
          </p:nvSpPr>
          <p:spPr>
            <a:xfrm rot="5400000" flipV="1">
              <a:off x="5501010" y="624210"/>
              <a:ext cx="1377548" cy="1828800"/>
            </a:xfrm>
            <a:prstGeom prst="wedgeRoundRectCallout">
              <a:avLst>
                <a:gd name="adj1" fmla="val 70967"/>
                <a:gd name="adj2" fmla="val -6901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226395" y="962336"/>
              <a:ext cx="1981200" cy="1269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Are we there yet? Are we there yet?</a:t>
              </a:r>
              <a:endParaRPr lang="en-US" sz="16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flipH="1">
            <a:off x="6125537" y="2232298"/>
            <a:ext cx="1119225" cy="856179"/>
            <a:chOff x="3446930" y="2935942"/>
            <a:chExt cx="1196788" cy="1344706"/>
          </a:xfrm>
        </p:grpSpPr>
        <p:sp>
          <p:nvSpPr>
            <p:cNvPr id="50" name="Rectangle 49"/>
            <p:cNvSpPr/>
            <p:nvPr/>
          </p:nvSpPr>
          <p:spPr>
            <a:xfrm>
              <a:off x="3446930" y="3406589"/>
              <a:ext cx="67235" cy="8740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Wave 50"/>
            <p:cNvSpPr/>
            <p:nvPr/>
          </p:nvSpPr>
          <p:spPr>
            <a:xfrm>
              <a:off x="3446930" y="2935942"/>
              <a:ext cx="1196788" cy="820270"/>
            </a:xfrm>
            <a:prstGeom prst="wave">
              <a:avLst/>
            </a:prstGeom>
            <a:solidFill>
              <a:srgbClr val="CC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86629" y="3052572"/>
              <a:ext cx="1142999" cy="918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DevOps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594742" y="2336686"/>
            <a:ext cx="1082711" cy="835761"/>
            <a:chOff x="3438721" y="2935942"/>
            <a:chExt cx="1204997" cy="1344706"/>
          </a:xfrm>
        </p:grpSpPr>
        <p:sp>
          <p:nvSpPr>
            <p:cNvPr id="60" name="Rectangle 59"/>
            <p:cNvSpPr/>
            <p:nvPr/>
          </p:nvSpPr>
          <p:spPr>
            <a:xfrm>
              <a:off x="3446930" y="3406589"/>
              <a:ext cx="67235" cy="8740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0" name="Wave 69"/>
            <p:cNvSpPr/>
            <p:nvPr/>
          </p:nvSpPr>
          <p:spPr>
            <a:xfrm>
              <a:off x="3446930" y="2935942"/>
              <a:ext cx="1196788" cy="820270"/>
            </a:xfrm>
            <a:prstGeom prst="wave">
              <a:avLst/>
            </a:prstGeom>
            <a:solidFill>
              <a:srgbClr val="CC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438721" y="3092651"/>
              <a:ext cx="1142999" cy="544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DevOps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06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0.03085 C -0.11181 0.02961 -0.07813 0.02745 -0.04358 0.02591 C -0.01823 0.02498 0.00712 0.02375 0.03229 0.02313 C 0.06753 0.02159 0.04375 0.0219 0.07465 0.02128 C 0.07916 0.02097 0.0835 0.02097 0.0875 0.02097 C 0.09288 0.02097 0.10347 0.02097 0.10347 0.02128 C 0.13107 0.02097 0.12812 0.02097 0.14861 0.02128 C 0.15903 0.02221 0.17014 0.02344 0.18125 0.02375 C 0.18507 0.02406 0.18732 0.02437 0.19201 0.02437 C 0.19739 0.02529 0.20312 0.02529 0.20972 0.02529 C 0.2184 0.02591 0.22482 0.02529 0.23246 0.02498 C 0.24896 0.02406 0.26597 0.02406 0.28281 0.02344 C 0.29305 0.02252 0.31406 0.02313 0.32309 0.02313 C 0.33333 0.02221 0.32482 0.02252 0.34896 0.02252 " pathEditMode="relative" rAng="0" ptsTypes="fffffffffffffA">
                                      <p:cBhvr>
                                        <p:cTn id="6" dur="8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74" y="-4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47098" y="353310"/>
            <a:ext cx="6186616" cy="486336"/>
          </a:xfrm>
          <a:prstGeom prst="rect">
            <a:avLst/>
          </a:prstGeom>
          <a:effectLst/>
        </p:spPr>
        <p:txBody>
          <a:bodyPr vert="horz" wrap="none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none" spc="0" baseline="0">
                <a:solidFill>
                  <a:srgbClr val="FFC000"/>
                </a:solidFill>
                <a:effectLst/>
                <a:latin typeface="Rockwell" panose="02060603020205020403" pitchFamily="18" charset="0"/>
                <a:ea typeface="+mj-ea"/>
                <a:cs typeface="+mj-cs"/>
              </a:defRPr>
            </a:lvl1pPr>
            <a:extLst/>
          </a:lstStyle>
          <a:p>
            <a:pPr marR="0" lvl="0" algn="ctr">
              <a:lnSpc>
                <a:spcPts val="3200"/>
              </a:lnSpc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Course Correction – April 2012</a:t>
            </a:r>
            <a:endParaRPr lang="en-US" sz="2400" b="0" i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abechtle\AppData\Local\Microsoft\Windows\Temporary Internet Files\Content.IE5\EAUS0PJU\MC9003595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508" y="1381844"/>
            <a:ext cx="912018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578534" y="1286151"/>
            <a:ext cx="2636339" cy="800783"/>
            <a:chOff x="1379463" y="2871576"/>
            <a:chExt cx="4599316" cy="137715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88004" y="2871576"/>
              <a:ext cx="924120" cy="137217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79463" y="2876550"/>
              <a:ext cx="924120" cy="137217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32069" y="2871576"/>
              <a:ext cx="924120" cy="137217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81641" y="2871576"/>
              <a:ext cx="924120" cy="137217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54659" y="2871576"/>
              <a:ext cx="924120" cy="1372178"/>
            </a:xfrm>
            <a:prstGeom prst="rect">
              <a:avLst/>
            </a:prstGeom>
          </p:spPr>
        </p:pic>
      </p:grpSp>
      <p:grpSp>
        <p:nvGrpSpPr>
          <p:cNvPr id="1030" name="Group 1029"/>
          <p:cNvGrpSpPr/>
          <p:nvPr/>
        </p:nvGrpSpPr>
        <p:grpSpPr>
          <a:xfrm>
            <a:off x="879733" y="1248036"/>
            <a:ext cx="489098" cy="921265"/>
            <a:chOff x="6188151" y="1785862"/>
            <a:chExt cx="489098" cy="921265"/>
          </a:xfrm>
        </p:grpSpPr>
        <p:sp>
          <p:nvSpPr>
            <p:cNvPr id="11" name="Oval 10"/>
            <p:cNvSpPr/>
            <p:nvPr/>
          </p:nvSpPr>
          <p:spPr>
            <a:xfrm>
              <a:off x="6220048" y="1785862"/>
              <a:ext cx="380118" cy="2981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188151" y="2084042"/>
              <a:ext cx="489098" cy="4465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2" idx="1"/>
            </p:cNvCxnSpPr>
            <p:nvPr/>
          </p:nvCxnSpPr>
          <p:spPr>
            <a:xfrm flipH="1" flipV="1">
              <a:off x="6188152" y="2189882"/>
              <a:ext cx="122274" cy="1174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2" idx="5"/>
            </p:cNvCxnSpPr>
            <p:nvPr/>
          </p:nvCxnSpPr>
          <p:spPr>
            <a:xfrm flipH="1">
              <a:off x="6554975" y="2189881"/>
              <a:ext cx="122274" cy="1174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278526" y="2541866"/>
              <a:ext cx="77308" cy="1652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528395" y="2541178"/>
              <a:ext cx="143540" cy="1659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272332" y="2230062"/>
            <a:ext cx="1461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latin typeface="Rockwell" panose="02060603020205020403" pitchFamily="18" charset="0"/>
                <a:ea typeface="Verdana" pitchFamily="34" charset="0"/>
                <a:cs typeface="Verdana" pitchFamily="34" charset="0"/>
              </a:rPr>
              <a:t>Got Training</a:t>
            </a:r>
            <a:endParaRPr lang="en-US" sz="1600" b="1" dirty="0">
              <a:latin typeface="Rockwell" panose="02060603020205020403" pitchFamily="18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31" name="Picture 5" descr="Member Selec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-136525"/>
            <a:ext cx="14859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7" descr="Member Selec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33" y="958555"/>
            <a:ext cx="14859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6334023" y="2210683"/>
            <a:ext cx="2255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 smtClean="0">
                <a:latin typeface="Rockwell" panose="02060603020205020403" pitchFamily="18" charset="0"/>
                <a:ea typeface="Verdana" pitchFamily="34" charset="0"/>
                <a:cs typeface="Verdana" pitchFamily="34" charset="0"/>
              </a:rPr>
              <a:t>Brought in Expertise</a:t>
            </a:r>
          </a:p>
        </p:txBody>
      </p:sp>
      <p:pic>
        <p:nvPicPr>
          <p:cNvPr id="1041" name="Picture 8" descr="C:\Users\abechtle\AppData\Local\Microsoft\Windows\Temporary Internet Files\Content.IE5\UOQSWEGJ\MC900434929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07" y="3069483"/>
            <a:ext cx="1397792" cy="139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0" descr="C:\Users\abechtle\AppData\Local\Microsoft\Windows\Temporary Internet Files\Content.IE5\UOQSWEGJ\MC900441468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711" y="3017959"/>
            <a:ext cx="1382307" cy="138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/>
          <p:cNvGrpSpPr/>
          <p:nvPr/>
        </p:nvGrpSpPr>
        <p:grpSpPr>
          <a:xfrm>
            <a:off x="714579" y="3636335"/>
            <a:ext cx="2636339" cy="800783"/>
            <a:chOff x="1379463" y="2871576"/>
            <a:chExt cx="4599316" cy="1377152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88004" y="2871576"/>
              <a:ext cx="924120" cy="1372178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79463" y="2876550"/>
              <a:ext cx="924120" cy="137217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32069" y="2871576"/>
              <a:ext cx="924120" cy="137217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81641" y="2871576"/>
              <a:ext cx="924120" cy="1372178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54659" y="2871576"/>
              <a:ext cx="924120" cy="1372178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891424" y="4467275"/>
            <a:ext cx="218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latin typeface="Rockwell" panose="02060603020205020403" pitchFamily="18" charset="0"/>
                <a:ea typeface="Verdana" pitchFamily="34" charset="0"/>
                <a:cs typeface="Verdana" pitchFamily="34" charset="0"/>
              </a:rPr>
              <a:t>Freed Up Resources</a:t>
            </a:r>
            <a:endParaRPr lang="en-US" sz="1600" b="1" dirty="0">
              <a:latin typeface="Rockwell" panose="02060603020205020403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42092" y="4467275"/>
            <a:ext cx="1401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 smtClean="0">
                <a:latin typeface="Rockwell" panose="02060603020205020403" pitchFamily="18" charset="0"/>
                <a:ea typeface="Verdana" pitchFamily="34" charset="0"/>
                <a:cs typeface="Verdana" pitchFamily="34" charset="0"/>
              </a:rPr>
              <a:t>A New Plan!</a:t>
            </a:r>
          </a:p>
        </p:txBody>
      </p:sp>
      <p:pic>
        <p:nvPicPr>
          <p:cNvPr id="1034" name="Picture 10" descr="C:\Users\wbd\AppData\Local\Temp\SNAGHTML259ef8c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714" y="1144715"/>
            <a:ext cx="655980" cy="106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47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1" grpId="0"/>
      <p:bldP spid="62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4566179" y="3481172"/>
            <a:ext cx="258335" cy="201595"/>
          </a:xfrm>
          <a:prstGeom prst="ellips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2500"/>
              </a:lnSpc>
              <a:spcAft>
                <a:spcPts val="1000"/>
              </a:spcAft>
              <a:buClr>
                <a:srgbClr val="FDAA03"/>
              </a:buClr>
            </a:pPr>
            <a:r>
              <a:rPr lang="en-US" sz="3200" b="1" dirty="0" smtClean="0">
                <a:solidFill>
                  <a:srgbClr val="FFC000"/>
                </a:solidFill>
                <a:latin typeface="Arial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2996" y="3441669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  <a:buClr>
                <a:srgbClr val="FDAA03"/>
              </a:buClr>
            </a:pPr>
            <a:r>
              <a:rPr lang="en-US" sz="1400" b="1" dirty="0" smtClean="0">
                <a:latin typeface="Arial" charset="0"/>
              </a:rPr>
              <a:t>Developer develops commits code to repository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555304" y="4069394"/>
            <a:ext cx="258335" cy="201595"/>
          </a:xfrm>
          <a:prstGeom prst="ellips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2500"/>
              </a:lnSpc>
              <a:spcAft>
                <a:spcPts val="1000"/>
              </a:spcAft>
              <a:buClr>
                <a:srgbClr val="FDAA03"/>
              </a:buClr>
            </a:pPr>
            <a:r>
              <a:rPr lang="en-US" sz="3200" b="1" dirty="0" smtClean="0">
                <a:solidFill>
                  <a:srgbClr val="FFC000"/>
                </a:solidFill>
                <a:latin typeface="Arial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3130" y="3944979"/>
            <a:ext cx="431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buClr>
                <a:srgbClr val="FDAA03"/>
              </a:buClr>
            </a:pPr>
            <a:r>
              <a:rPr lang="en-US" sz="1400" b="1" dirty="0" smtClean="0">
                <a:latin typeface="Arial" charset="0"/>
              </a:rPr>
              <a:t>Commits automatically trigger builds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538329" y="4677723"/>
            <a:ext cx="262731" cy="222650"/>
          </a:xfrm>
          <a:prstGeom prst="ellips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2500"/>
              </a:lnSpc>
              <a:spcAft>
                <a:spcPts val="1000"/>
              </a:spcAft>
              <a:buClr>
                <a:srgbClr val="FDAA03"/>
              </a:buClr>
            </a:pPr>
            <a:r>
              <a:rPr lang="en-US" sz="3200" b="1" dirty="0">
                <a:solidFill>
                  <a:srgbClr val="FFC000"/>
                </a:solidFill>
                <a:latin typeface="Arial" charset="0"/>
              </a:rPr>
              <a:t>3</a:t>
            </a:r>
            <a:endParaRPr lang="en-US" sz="3200" b="1" dirty="0" smtClean="0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3130" y="4517339"/>
            <a:ext cx="394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buClr>
                <a:srgbClr val="FDAA03"/>
              </a:buClr>
            </a:pPr>
            <a:r>
              <a:rPr lang="en-US" sz="1400" b="1" dirty="0" smtClean="0">
                <a:latin typeface="Arial" charset="0"/>
              </a:rPr>
              <a:t>Depending on environment developer or Release Engineer deploys build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129551" y="239805"/>
            <a:ext cx="6186616" cy="914400"/>
          </a:xfrm>
          <a:prstGeom prst="rect">
            <a:avLst/>
          </a:prstGeom>
          <a:effectLst/>
        </p:spPr>
        <p:txBody>
          <a:bodyPr vert="horz" wrap="none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none" spc="0" baseline="0">
                <a:solidFill>
                  <a:srgbClr val="FFC000"/>
                </a:solidFill>
                <a:effectLst/>
                <a:latin typeface="Rockwell" panose="02060603020205020403" pitchFamily="18" charset="0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Our DevOps Solution– June 2012</a:t>
            </a:r>
            <a:endParaRPr lang="en-US" sz="3600" dirty="0" smtClean="0">
              <a:solidFill>
                <a:schemeClr val="tx1"/>
              </a:solidFill>
              <a:effectLst>
                <a:glow rad="1905000">
                  <a:schemeClr val="accent2">
                    <a:lumMod val="60000"/>
                    <a:lumOff val="40000"/>
                    <a:alpha val="44000"/>
                  </a:schemeClr>
                </a:glow>
              </a:effectLst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560909" y="2334334"/>
            <a:ext cx="4110679" cy="1065918"/>
          </a:xfrm>
          <a:prstGeom prst="wedgeRoundRectCallout">
            <a:avLst>
              <a:gd name="adj1" fmla="val -40739"/>
              <a:gd name="adj2" fmla="val 9995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25" y="925204"/>
            <a:ext cx="7002728" cy="360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63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29551" y="239805"/>
            <a:ext cx="6186616" cy="914400"/>
          </a:xfrm>
          <a:prstGeom prst="rect">
            <a:avLst/>
          </a:prstGeom>
          <a:effectLst/>
        </p:spPr>
        <p:txBody>
          <a:bodyPr vert="horz" wrap="none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none" spc="0" baseline="0">
                <a:solidFill>
                  <a:srgbClr val="FFC000"/>
                </a:solidFill>
                <a:effectLst/>
                <a:latin typeface="Rockwell" panose="02060603020205020403" pitchFamily="18" charset="0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Scaling Up – June 2012</a:t>
            </a:r>
            <a:endParaRPr lang="en-US" sz="3600" dirty="0" smtClean="0">
              <a:solidFill>
                <a:schemeClr val="tx1"/>
              </a:solidFill>
              <a:effectLst>
                <a:glow rad="1905000">
                  <a:schemeClr val="accent2">
                    <a:lumMod val="60000"/>
                    <a:lumOff val="40000"/>
                    <a:alpha val="44000"/>
                  </a:schemeClr>
                </a:glo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1888"/>
            <a:ext cx="9144000" cy="12550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43" y="1298383"/>
            <a:ext cx="1736827" cy="3440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3" y="1399256"/>
            <a:ext cx="2026311" cy="3339964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-1" y="4300090"/>
            <a:ext cx="9143999" cy="361482"/>
          </a:xfrm>
          <a:custGeom>
            <a:avLst/>
            <a:gdLst>
              <a:gd name="connsiteX0" fmla="*/ 0 w 8364772"/>
              <a:gd name="connsiteY0" fmla="*/ 263515 h 361482"/>
              <a:gd name="connsiteX1" fmla="*/ 890546 w 8364772"/>
              <a:gd name="connsiteY1" fmla="*/ 112440 h 361482"/>
              <a:gd name="connsiteX2" fmla="*/ 1773141 w 8364772"/>
              <a:gd name="connsiteY2" fmla="*/ 287369 h 361482"/>
              <a:gd name="connsiteX3" fmla="*/ 2798859 w 8364772"/>
              <a:gd name="connsiteY3" fmla="*/ 144245 h 361482"/>
              <a:gd name="connsiteX4" fmla="*/ 3522428 w 8364772"/>
              <a:gd name="connsiteY4" fmla="*/ 223758 h 361482"/>
              <a:gd name="connsiteX5" fmla="*/ 4603805 w 8364772"/>
              <a:gd name="connsiteY5" fmla="*/ 1122 h 361482"/>
              <a:gd name="connsiteX6" fmla="*/ 5605670 w 8364772"/>
              <a:gd name="connsiteY6" fmla="*/ 335076 h 361482"/>
              <a:gd name="connsiteX7" fmla="*/ 6480313 w 8364772"/>
              <a:gd name="connsiteY7" fmla="*/ 303271 h 361482"/>
              <a:gd name="connsiteX8" fmla="*/ 7307249 w 8364772"/>
              <a:gd name="connsiteY8" fmla="*/ 9073 h 361482"/>
              <a:gd name="connsiteX9" fmla="*/ 8364772 w 8364772"/>
              <a:gd name="connsiteY9" fmla="*/ 358930 h 3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4772" h="361482">
                <a:moveTo>
                  <a:pt x="0" y="263515"/>
                </a:moveTo>
                <a:cubicBezTo>
                  <a:pt x="297511" y="185989"/>
                  <a:pt x="595023" y="108464"/>
                  <a:pt x="890546" y="112440"/>
                </a:cubicBezTo>
                <a:cubicBezTo>
                  <a:pt x="1186069" y="116416"/>
                  <a:pt x="1455089" y="282068"/>
                  <a:pt x="1773141" y="287369"/>
                </a:cubicBezTo>
                <a:cubicBezTo>
                  <a:pt x="2091193" y="292670"/>
                  <a:pt x="2507311" y="154847"/>
                  <a:pt x="2798859" y="144245"/>
                </a:cubicBezTo>
                <a:cubicBezTo>
                  <a:pt x="3090407" y="133643"/>
                  <a:pt x="3221604" y="247612"/>
                  <a:pt x="3522428" y="223758"/>
                </a:cubicBezTo>
                <a:cubicBezTo>
                  <a:pt x="3823252" y="199904"/>
                  <a:pt x="4256598" y="-17431"/>
                  <a:pt x="4603805" y="1122"/>
                </a:cubicBezTo>
                <a:cubicBezTo>
                  <a:pt x="4951012" y="19675"/>
                  <a:pt x="5292919" y="284718"/>
                  <a:pt x="5605670" y="335076"/>
                </a:cubicBezTo>
                <a:cubicBezTo>
                  <a:pt x="5918421" y="385434"/>
                  <a:pt x="6196717" y="357605"/>
                  <a:pt x="6480313" y="303271"/>
                </a:cubicBezTo>
                <a:cubicBezTo>
                  <a:pt x="6763909" y="248937"/>
                  <a:pt x="6993173" y="-203"/>
                  <a:pt x="7307249" y="9073"/>
                </a:cubicBezTo>
                <a:cubicBezTo>
                  <a:pt x="7621325" y="18349"/>
                  <a:pt x="8176591" y="295319"/>
                  <a:pt x="8364772" y="3589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4934" y="4764936"/>
            <a:ext cx="9079065" cy="361482"/>
          </a:xfrm>
          <a:custGeom>
            <a:avLst/>
            <a:gdLst>
              <a:gd name="connsiteX0" fmla="*/ 0 w 8364772"/>
              <a:gd name="connsiteY0" fmla="*/ 263515 h 361482"/>
              <a:gd name="connsiteX1" fmla="*/ 890546 w 8364772"/>
              <a:gd name="connsiteY1" fmla="*/ 112440 h 361482"/>
              <a:gd name="connsiteX2" fmla="*/ 1773141 w 8364772"/>
              <a:gd name="connsiteY2" fmla="*/ 287369 h 361482"/>
              <a:gd name="connsiteX3" fmla="*/ 2798859 w 8364772"/>
              <a:gd name="connsiteY3" fmla="*/ 144245 h 361482"/>
              <a:gd name="connsiteX4" fmla="*/ 3522428 w 8364772"/>
              <a:gd name="connsiteY4" fmla="*/ 223758 h 361482"/>
              <a:gd name="connsiteX5" fmla="*/ 4603805 w 8364772"/>
              <a:gd name="connsiteY5" fmla="*/ 1122 h 361482"/>
              <a:gd name="connsiteX6" fmla="*/ 5605670 w 8364772"/>
              <a:gd name="connsiteY6" fmla="*/ 335076 h 361482"/>
              <a:gd name="connsiteX7" fmla="*/ 6480313 w 8364772"/>
              <a:gd name="connsiteY7" fmla="*/ 303271 h 361482"/>
              <a:gd name="connsiteX8" fmla="*/ 7307249 w 8364772"/>
              <a:gd name="connsiteY8" fmla="*/ 9073 h 361482"/>
              <a:gd name="connsiteX9" fmla="*/ 8364772 w 8364772"/>
              <a:gd name="connsiteY9" fmla="*/ 358930 h 3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4772" h="361482">
                <a:moveTo>
                  <a:pt x="0" y="263515"/>
                </a:moveTo>
                <a:cubicBezTo>
                  <a:pt x="297511" y="185989"/>
                  <a:pt x="595023" y="108464"/>
                  <a:pt x="890546" y="112440"/>
                </a:cubicBezTo>
                <a:cubicBezTo>
                  <a:pt x="1186069" y="116416"/>
                  <a:pt x="1455089" y="282068"/>
                  <a:pt x="1773141" y="287369"/>
                </a:cubicBezTo>
                <a:cubicBezTo>
                  <a:pt x="2091193" y="292670"/>
                  <a:pt x="2507311" y="154847"/>
                  <a:pt x="2798859" y="144245"/>
                </a:cubicBezTo>
                <a:cubicBezTo>
                  <a:pt x="3090407" y="133643"/>
                  <a:pt x="3221604" y="247612"/>
                  <a:pt x="3522428" y="223758"/>
                </a:cubicBezTo>
                <a:cubicBezTo>
                  <a:pt x="3823252" y="199904"/>
                  <a:pt x="4256598" y="-17431"/>
                  <a:pt x="4603805" y="1122"/>
                </a:cubicBezTo>
                <a:cubicBezTo>
                  <a:pt x="4951012" y="19675"/>
                  <a:pt x="5292919" y="284718"/>
                  <a:pt x="5605670" y="335076"/>
                </a:cubicBezTo>
                <a:cubicBezTo>
                  <a:pt x="5918421" y="385434"/>
                  <a:pt x="6196717" y="357605"/>
                  <a:pt x="6480313" y="303271"/>
                </a:cubicBezTo>
                <a:cubicBezTo>
                  <a:pt x="6763909" y="248937"/>
                  <a:pt x="6993173" y="-203"/>
                  <a:pt x="7307249" y="9073"/>
                </a:cubicBezTo>
                <a:cubicBezTo>
                  <a:pt x="7621325" y="18349"/>
                  <a:pt x="8176591" y="295319"/>
                  <a:pt x="8364772" y="3589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4935" y="4661572"/>
            <a:ext cx="413417" cy="103364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378226" y="4701750"/>
            <a:ext cx="413417" cy="81928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995726" y="4802045"/>
            <a:ext cx="413417" cy="16644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627054" y="4701750"/>
            <a:ext cx="413417" cy="47706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18344" y="4722670"/>
            <a:ext cx="413417" cy="35142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931921" y="4662750"/>
            <a:ext cx="413417" cy="87557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571998" y="4505385"/>
            <a:ext cx="413417" cy="90020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34762" y="4595405"/>
            <a:ext cx="413417" cy="117849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18894" y="4772885"/>
            <a:ext cx="413417" cy="117849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685150" y="4818689"/>
            <a:ext cx="413417" cy="42212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410045" y="4547750"/>
            <a:ext cx="413417" cy="154851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054696" y="4571552"/>
            <a:ext cx="413417" cy="82749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603362" y="4714084"/>
            <a:ext cx="413417" cy="166414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1885" y="4654301"/>
            <a:ext cx="504908" cy="0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 descr="C:\Users\abechtle\AppData\Local\Microsoft\Windows\Temporary Internet Files\Content.IE5\1DQP6QJ5\MC900434751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018" y="853587"/>
            <a:ext cx="1004076" cy="100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abechtle\AppData\Local\Microsoft\Windows\Temporary Internet Files\Content.IE5\1DQP6QJ5\MC900434751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28954" y="796345"/>
            <a:ext cx="917111" cy="100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82" y="3874817"/>
            <a:ext cx="2681999" cy="126868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065703" y="2898909"/>
            <a:ext cx="1506297" cy="901807"/>
            <a:chOff x="5226395" y="849837"/>
            <a:chExt cx="1981200" cy="1377548"/>
          </a:xfrm>
        </p:grpSpPr>
        <p:sp>
          <p:nvSpPr>
            <p:cNvPr id="19" name="Rounded Rectangular Callout 18"/>
            <p:cNvSpPr/>
            <p:nvPr/>
          </p:nvSpPr>
          <p:spPr>
            <a:xfrm rot="5400000" flipV="1">
              <a:off x="5501010" y="624211"/>
              <a:ext cx="1377548" cy="1828800"/>
            </a:xfrm>
            <a:prstGeom prst="wedgeRoundRectCallout">
              <a:avLst>
                <a:gd name="adj1" fmla="val 68124"/>
                <a:gd name="adj2" fmla="val -2636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26395" y="962336"/>
              <a:ext cx="1981200" cy="8932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Its working</a:t>
              </a:r>
            </a:p>
            <a:p>
              <a:pPr algn="ctr"/>
              <a:r>
                <a:rPr lang="en-US" sz="16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Woo </a:t>
              </a:r>
              <a:r>
                <a:rPr lang="en-US" sz="1600" b="1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Hoooo</a:t>
              </a:r>
              <a:r>
                <a:rPr lang="en-US" sz="16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endParaRPr lang="en-US" sz="16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86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75532E-6 C 0.02309 -0.00185 0.04532 -0.0108 0.06823 -0.01419 C 0.09132 -0.01296 0.09844 -0.01172 0.11719 -0.00925 C 0.12327 -0.00648 0.13039 -0.00031 0.13646 0.00155 C 0.14844 0.00494 0.16059 0.00864 0.17257 0.01111 C 0.17865 0.0142 0.18542 0.0142 0.19184 0.01574 C 0.2007 0.02006 0.20834 0.02901 0.21736 0.03302 C 0.22726 0.03734 0.23733 0.03826 0.24723 0.04104 C 0.25469 0.0432 0.26129 0.05276 0.26858 0.05369 C 0.27223 0.05431 0.2757 0.05462 0.27934 0.05523 C 0.3033 0.06418 0.31719 0.0577 0.34948 0.05678 C 0.35625 0.05431 0.3632 0.05369 0.36979 0.05215 C 0.37882 0.0469 0.3882 0.03857 0.39757 0.03641 C 0.40712 0.03086 0.41493 0.02376 0.42518 0.02068 C 0.43247 0.00895 0.45747 0.00648 0.46789 0.00494 C 0.47934 -2.75532E-6 0.49323 -0.00247 0.50504 -0.00463 C 0.53455 -0.0037 0.56702 -0.0037 0.59584 0.00957 C 0.60174 0.01543 0.6066 0.01759 0.61285 0.02222 C 0.61806 0.02623 0.62118 0.03055 0.62674 0.03302 C 0.63108 0.0395 0.64479 0.05739 0.65018 0.05986 C 0.65087 0.0614 0.65122 0.06356 0.65226 0.06449 C 0.65417 0.06634 0.65868 0.06757 0.65868 0.06788 " pathEditMode="relative" rAng="0" ptsTypes="fffffffffffffffffffff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34" y="2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Rockwell" panose="02060603020205020403" pitchFamily="18" charset="0"/>
              </a:rPr>
              <a:t>Visible Tracking</a:t>
            </a:r>
            <a:endParaRPr lang="en-US" sz="3600" b="1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25"/>
          <a:stretch/>
        </p:blipFill>
        <p:spPr>
          <a:xfrm>
            <a:off x="4868455" y="1107661"/>
            <a:ext cx="3516734" cy="3764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30"/>
          <a:stretch/>
        </p:blipFill>
        <p:spPr>
          <a:xfrm>
            <a:off x="852988" y="1107661"/>
            <a:ext cx="3710316" cy="372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Rockwell" panose="02060603020205020403" pitchFamily="18" charset="0"/>
              </a:rPr>
              <a:t>Recipe For Onboarding</a:t>
            </a:r>
            <a:endParaRPr lang="en-US" sz="3600" b="1" dirty="0">
              <a:latin typeface="Rockwell" panose="02060603020205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40" y="999444"/>
            <a:ext cx="7378555" cy="396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Rockwell" panose="02060603020205020403" pitchFamily="18" charset="0"/>
              </a:rPr>
              <a:t>Guides and Samples</a:t>
            </a:r>
            <a:endParaRPr lang="en-US" sz="3600" b="1" dirty="0">
              <a:latin typeface="Rockwell" panose="02060603020205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908" y="1355922"/>
            <a:ext cx="5470983" cy="317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bechtle\AppData\Local\Microsoft\Windows\Temporary Internet Files\Content.IE5\6LEV1SXA\MC90035687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279" y="1466777"/>
            <a:ext cx="715867" cy="123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93753" y="2737752"/>
            <a:ext cx="1991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latin typeface="Rockwell" panose="02060603020205020403" pitchFamily="18" charset="0"/>
                <a:ea typeface="Verdana" pitchFamily="34" charset="0"/>
                <a:cs typeface="Verdana" pitchFamily="34" charset="0"/>
              </a:rPr>
              <a:t>Water cooler  Talk</a:t>
            </a:r>
            <a:endParaRPr lang="en-US" sz="1600" b="1" dirty="0">
              <a:latin typeface="Rockwell" panose="02060603020205020403" pitchFamily="18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3" descr="C:\Users\abechtle\AppData\Local\Microsoft\Windows\Temporary Internet Files\Content.IE5\1DQP6QJ5\MC90019943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48" y="3323864"/>
            <a:ext cx="942975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43292" y="4504606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err="1" smtClean="0">
                <a:latin typeface="Rockwell" panose="02060603020205020403" pitchFamily="18" charset="0"/>
                <a:ea typeface="Verdana" pitchFamily="34" charset="0"/>
                <a:cs typeface="Verdana" pitchFamily="34" charset="0"/>
              </a:rPr>
              <a:t>Snackfest</a:t>
            </a:r>
            <a:endParaRPr lang="en-US" sz="1600" b="1" dirty="0">
              <a:latin typeface="Rockwell" panose="02060603020205020403" pitchFamily="18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Picture 4" descr="C:\Users\abechtle\AppData\Local\Microsoft\Windows\Temporary Internet Files\Content.IE5\DQ6W36G6\MC900030044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134" y="3527135"/>
            <a:ext cx="1043769" cy="116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014827" y="3802236"/>
            <a:ext cx="2185214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latin typeface="Rockwell" panose="02060603020205020403" pitchFamily="18" charset="0"/>
                <a:ea typeface="Verdana" pitchFamily="34" charset="0"/>
                <a:cs typeface="Verdana" pitchFamily="34" charset="0"/>
              </a:rPr>
              <a:t>Formal briefings to</a:t>
            </a:r>
          </a:p>
          <a:p>
            <a:pPr>
              <a:spcAft>
                <a:spcPts val="600"/>
              </a:spcAft>
            </a:pPr>
            <a:r>
              <a:rPr lang="en-US" sz="1600" b="1" dirty="0" smtClean="0">
                <a:latin typeface="Rockwell" panose="02060603020205020403" pitchFamily="18" charset="0"/>
                <a:ea typeface="Verdana" pitchFamily="34" charset="0"/>
                <a:cs typeface="Verdana" pitchFamily="34" charset="0"/>
              </a:rPr>
              <a:t>CIO and Senior </a:t>
            </a:r>
            <a:r>
              <a:rPr lang="en-US" sz="1600" b="1" dirty="0" err="1" smtClean="0">
                <a:latin typeface="Rockwell" panose="02060603020205020403" pitchFamily="18" charset="0"/>
                <a:ea typeface="Verdana" pitchFamily="34" charset="0"/>
                <a:cs typeface="Verdana" pitchFamily="34" charset="0"/>
              </a:rPr>
              <a:t>Mgt</a:t>
            </a:r>
            <a:endParaRPr lang="en-US" sz="1600" b="1" dirty="0">
              <a:latin typeface="Rockwell" panose="02060603020205020403" pitchFamily="18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53"/>
          <a:stretch/>
        </p:blipFill>
        <p:spPr>
          <a:xfrm>
            <a:off x="862473" y="1136017"/>
            <a:ext cx="1914519" cy="16017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10213" y="2712527"/>
            <a:ext cx="1725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latin typeface="Rockwell" panose="02060603020205020403" pitchFamily="18" charset="0"/>
                <a:ea typeface="Verdana" pitchFamily="34" charset="0"/>
                <a:cs typeface="Verdana" pitchFamily="34" charset="0"/>
              </a:rPr>
              <a:t>Visible Metrics</a:t>
            </a:r>
            <a:endParaRPr lang="en-US" sz="1600" b="1" dirty="0">
              <a:latin typeface="Rockwell" panose="02060603020205020403" pitchFamily="18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Rockwell" panose="02060603020205020403" pitchFamily="18" charset="0"/>
              </a:rPr>
              <a:t>Marketing</a:t>
            </a:r>
            <a:endParaRPr lang="en-US" sz="3600" b="1" dirty="0">
              <a:latin typeface="Rockwell" panose="02060603020205020403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9269" y="1250795"/>
            <a:ext cx="924120" cy="13721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96360" y="1293709"/>
            <a:ext cx="924120" cy="137217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3433" y="3182529"/>
            <a:ext cx="924120" cy="13721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8153" y="3216419"/>
            <a:ext cx="924120" cy="137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3583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Rockwell" panose="02060603020205020403" pitchFamily="18" charset="0"/>
              </a:rPr>
              <a:t>The Results</a:t>
            </a:r>
            <a:endParaRPr lang="en-US" sz="3600" b="1" dirty="0">
              <a:latin typeface="Rockwell" panose="02060603020205020403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2" y="1003640"/>
            <a:ext cx="5478986" cy="398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28306" y="985050"/>
            <a:ext cx="331569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Rockwell" panose="02060603020205020403" pitchFamily="18" charset="0"/>
              </a:rPr>
              <a:t>68 applications in system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endParaRPr lang="en-US" sz="1400" dirty="0">
              <a:latin typeface="Rockwell" panose="02060603020205020403" pitchFamily="18" charset="0"/>
            </a:endParaRP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Rockwell" panose="02060603020205020403" pitchFamily="18" charset="0"/>
              </a:rPr>
              <a:t>Multiple Platforms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Rockwell" panose="02060603020205020403" pitchFamily="18" charset="0"/>
              </a:rPr>
              <a:t>ANT, Maven, </a:t>
            </a:r>
            <a:r>
              <a:rPr lang="en-US" sz="1400" dirty="0" err="1" smtClean="0">
                <a:latin typeface="Rockwell" panose="02060603020205020403" pitchFamily="18" charset="0"/>
              </a:rPr>
              <a:t>Gradle</a:t>
            </a:r>
            <a:endParaRPr lang="en-US" sz="1400" dirty="0" smtClean="0">
              <a:latin typeface="Rockwell" panose="02060603020205020403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Rockwell" panose="02060603020205020403" pitchFamily="18" charset="0"/>
              </a:rPr>
              <a:t>SVN, GIT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Rockwell" panose="02060603020205020403" pitchFamily="18" charset="0"/>
              </a:rPr>
              <a:t>JAVA, </a:t>
            </a:r>
            <a:r>
              <a:rPr lang="en-US" sz="1400" dirty="0" err="1" smtClean="0">
                <a:latin typeface="Rockwell" panose="02060603020205020403" pitchFamily="18" charset="0"/>
              </a:rPr>
              <a:t>.Net</a:t>
            </a:r>
            <a:r>
              <a:rPr lang="en-US" sz="1400" dirty="0" smtClean="0">
                <a:latin typeface="Rockwell" panose="02060603020205020403" pitchFamily="18" charset="0"/>
              </a:rPr>
              <a:t>, </a:t>
            </a:r>
            <a:r>
              <a:rPr lang="en-US" sz="1400" dirty="0" err="1" smtClean="0">
                <a:latin typeface="Rockwell" panose="02060603020205020403" pitchFamily="18" charset="0"/>
              </a:rPr>
              <a:t>NodeJS</a:t>
            </a:r>
            <a:endParaRPr lang="en-US" sz="1400" dirty="0">
              <a:latin typeface="Rockwell" panose="02060603020205020403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Rockwell" panose="02060603020205020403" pitchFamily="18" charset="0"/>
              </a:rPr>
              <a:t>Oracle, MySQL, SQL Server, </a:t>
            </a:r>
            <a:r>
              <a:rPr lang="en-US" sz="1400" dirty="0" err="1" smtClean="0">
                <a:latin typeface="Rockwell" panose="02060603020205020403" pitchFamily="18" charset="0"/>
              </a:rPr>
              <a:t>MongoDB</a:t>
            </a:r>
            <a:r>
              <a:rPr lang="en-US" sz="1400" dirty="0" smtClean="0">
                <a:latin typeface="Rockwell" panose="02060603020205020403" pitchFamily="18" charset="0"/>
              </a:rPr>
              <a:t> </a:t>
            </a:r>
          </a:p>
          <a:p>
            <a:endParaRPr lang="en-US" sz="1400" dirty="0">
              <a:latin typeface="Rockwell" panose="02060603020205020403" pitchFamily="18" charset="0"/>
            </a:endParaRP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Rockwell" panose="02060603020205020403" pitchFamily="18" charset="0"/>
              </a:rPr>
              <a:t>Avg</a:t>
            </a:r>
            <a:r>
              <a:rPr lang="en-US" sz="1400" dirty="0" smtClean="0">
                <a:latin typeface="Rockwell" panose="02060603020205020403" pitchFamily="18" charset="0"/>
              </a:rPr>
              <a:t> Cycle Time = 9 days (-40%) (range 2 </a:t>
            </a:r>
            <a:r>
              <a:rPr lang="en-US" sz="1400" dirty="0" err="1" smtClean="0">
                <a:latin typeface="Rockwell" panose="02060603020205020403" pitchFamily="18" charset="0"/>
              </a:rPr>
              <a:t>mins</a:t>
            </a:r>
            <a:r>
              <a:rPr lang="en-US" sz="1400" dirty="0" smtClean="0">
                <a:latin typeface="Rockwell" panose="02060603020205020403" pitchFamily="18" charset="0"/>
              </a:rPr>
              <a:t> – 483 days)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endParaRPr lang="en-US" sz="1400" dirty="0" smtClean="0">
              <a:latin typeface="Rockwell" panose="02060603020205020403" pitchFamily="18" charset="0"/>
            </a:endParaRP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>
                <a:latin typeface="Rockwell" panose="02060603020205020403" pitchFamily="18" charset="0"/>
              </a:rPr>
              <a:t>~75% of deploys are automated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Rockwell" panose="02060603020205020403" pitchFamily="18" charset="0"/>
              </a:rPr>
              <a:t># Deploys/year = 3555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Rockwell" panose="02060603020205020403" pitchFamily="18" charset="0"/>
              </a:rPr>
              <a:t>Auto = 2665</a:t>
            </a:r>
            <a:endParaRPr lang="en-US" sz="1400" dirty="0">
              <a:latin typeface="Rockwell" panose="02060603020205020403" pitchFamily="18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Rockwell" panose="02060603020205020403" pitchFamily="18" charset="0"/>
              </a:rPr>
              <a:t>Manual = 890 (-65%)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Rockwell" panose="02060603020205020403" pitchFamily="18" charset="0"/>
              </a:rPr>
              <a:t>38% Throughput Increase</a:t>
            </a:r>
          </a:p>
          <a:p>
            <a:pPr marL="568325" lvl="1" indent="-111125">
              <a:buFont typeface="Arial" panose="020B0604020202020204" pitchFamily="34" charset="0"/>
              <a:buChar char="•"/>
            </a:pPr>
            <a:endParaRPr lang="en-US" sz="1400" dirty="0">
              <a:latin typeface="Rockwell" panose="02060603020205020403" pitchFamily="18" charset="0"/>
            </a:endParaRP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Rockwell" panose="02060603020205020403" pitchFamily="18" charset="0"/>
              </a:rPr>
              <a:t>Freed up 2.5 deployment staff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861" y="3507470"/>
            <a:ext cx="1409908" cy="98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9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5" t="5211" r="5101" b="30185"/>
          <a:stretch/>
        </p:blipFill>
        <p:spPr>
          <a:xfrm>
            <a:off x="1390919" y="1057362"/>
            <a:ext cx="3181082" cy="2110064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2971800" y="343803"/>
            <a:ext cx="3200400" cy="533400"/>
          </a:xfrm>
          <a:prstGeom prst="rect">
            <a:avLst/>
          </a:prstGeom>
        </p:spPr>
        <p:txBody>
          <a:bodyPr vert="horz" wrap="none" lIns="0" tIns="45720" rIns="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none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What is MITRE?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36" b="-1"/>
          <a:stretch/>
        </p:blipFill>
        <p:spPr bwMode="auto">
          <a:xfrm>
            <a:off x="6073234" y="3343442"/>
            <a:ext cx="2919264" cy="151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6"/>
          <a:stretch/>
        </p:blipFill>
        <p:spPr bwMode="auto">
          <a:xfrm>
            <a:off x="3093124" y="3343442"/>
            <a:ext cx="2994362" cy="151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2"/>
          <a:stretch/>
        </p:blipFill>
        <p:spPr bwMode="auto">
          <a:xfrm>
            <a:off x="113014" y="3343442"/>
            <a:ext cx="2998243" cy="151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65182" y="1056067"/>
            <a:ext cx="3734874" cy="2112135"/>
          </a:xfrm>
          <a:prstGeom prst="rect">
            <a:avLst/>
          </a:prstGeom>
          <a:noFill/>
        </p:spPr>
        <p:txBody>
          <a:bodyPr wrap="square" lIns="228600" tIns="228600" rIns="228600" bIns="2286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MITRE is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 not-for-profit 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organization that operates 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Federally Funded Research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Centers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3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1888"/>
            <a:ext cx="9144000" cy="1255059"/>
          </a:xfrm>
          <a:prstGeom prst="rect">
            <a:avLst/>
          </a:prstGeom>
        </p:spPr>
      </p:pic>
      <p:sp>
        <p:nvSpPr>
          <p:cNvPr id="75" name="Trapezoid 74"/>
          <p:cNvSpPr/>
          <p:nvPr/>
        </p:nvSpPr>
        <p:spPr>
          <a:xfrm>
            <a:off x="1043856" y="1283377"/>
            <a:ext cx="7924800" cy="3853962"/>
          </a:xfrm>
          <a:prstGeom prst="trapezoid">
            <a:avLst>
              <a:gd name="adj" fmla="val 74189"/>
            </a:avLst>
          </a:prstGeom>
          <a:gradFill flip="none" rotWithShape="1">
            <a:gsLst>
              <a:gs pos="100000">
                <a:srgbClr val="7FD13B">
                  <a:shade val="30000"/>
                  <a:satMod val="115000"/>
                  <a:alpha val="0"/>
                </a:srgbClr>
              </a:gs>
              <a:gs pos="417">
                <a:sysClr val="windowText" lastClr="000000">
                  <a:alpha val="0"/>
                </a:sysClr>
              </a:gs>
              <a:gs pos="32000">
                <a:srgbClr val="7FD13B">
                  <a:shade val="100000"/>
                  <a:satMod val="115000"/>
                  <a:alpha val="46000"/>
                </a:srgbClr>
              </a:gs>
            </a:gsLst>
            <a:lin ang="5400000" scaled="1"/>
            <a:tileRect/>
          </a:gra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3600" kern="1200" cap="none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" panose="02060603020205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9973" y="2496440"/>
            <a:ext cx="924120" cy="137217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81432" y="2501414"/>
            <a:ext cx="924120" cy="137217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34038" y="2496440"/>
            <a:ext cx="924120" cy="137217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3610" y="2496440"/>
            <a:ext cx="924120" cy="137217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56628" y="2496440"/>
            <a:ext cx="924120" cy="137217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257692" y="3880272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ea typeface="Verdana" pitchFamily="34" charset="0"/>
                <a:cs typeface="Verdana" pitchFamily="34" charset="0"/>
              </a:rPr>
              <a:t>Build &amp; Release</a:t>
            </a:r>
          </a:p>
          <a:p>
            <a:pPr algn="ctr"/>
            <a:r>
              <a:rPr lang="en-US" sz="1400" dirty="0" smtClean="0">
                <a:ea typeface="Verdana" pitchFamily="34" charset="0"/>
                <a:cs typeface="Verdana" pitchFamily="34" charset="0"/>
              </a:rPr>
              <a:t> Engineer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72098" y="3827933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ea typeface="Verdana" pitchFamily="34" charset="0"/>
                <a:cs typeface="Verdana" pitchFamily="34" charset="0"/>
              </a:rPr>
              <a:t>Sys </a:t>
            </a:r>
          </a:p>
          <a:p>
            <a:pPr algn="ctr"/>
            <a:r>
              <a:rPr lang="en-US" sz="1400" dirty="0" smtClean="0">
                <a:ea typeface="Verdana" pitchFamily="34" charset="0"/>
                <a:cs typeface="Verdana" pitchFamily="34" charset="0"/>
              </a:rPr>
              <a:t>Admin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69637" y="3909537"/>
            <a:ext cx="698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DBA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64637" y="3880272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Java, .NET Developers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291" y="1324214"/>
            <a:ext cx="1943375" cy="32230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12" y="1466853"/>
            <a:ext cx="1495202" cy="3143966"/>
          </a:xfrm>
          <a:prstGeom prst="rect">
            <a:avLst/>
          </a:prstGeom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751784" y="341877"/>
            <a:ext cx="6598023" cy="533400"/>
          </a:xfrm>
          <a:prstGeom prst="rect">
            <a:avLst/>
          </a:prstGeom>
        </p:spPr>
        <p:txBody>
          <a:bodyPr vert="horz" wrap="none" lIns="0" tIns="45720" rIns="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none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b="1" dirty="0"/>
              <a:t>The Future: Continuous </a:t>
            </a:r>
            <a:r>
              <a:rPr lang="en-US" b="1" dirty="0" smtClean="0"/>
              <a:t>Delivery</a:t>
            </a:r>
            <a:endParaRPr lang="en-US" b="1" dirty="0"/>
          </a:p>
        </p:txBody>
      </p:sp>
      <p:grpSp>
        <p:nvGrpSpPr>
          <p:cNvPr id="31" name="Group 30"/>
          <p:cNvGrpSpPr/>
          <p:nvPr/>
        </p:nvGrpSpPr>
        <p:grpSpPr>
          <a:xfrm flipH="1">
            <a:off x="5870199" y="1289538"/>
            <a:ext cx="1119225" cy="856179"/>
            <a:chOff x="3446930" y="2935942"/>
            <a:chExt cx="1196788" cy="1344706"/>
          </a:xfrm>
        </p:grpSpPr>
        <p:sp>
          <p:nvSpPr>
            <p:cNvPr id="33" name="Rectangle 32"/>
            <p:cNvSpPr/>
            <p:nvPr/>
          </p:nvSpPr>
          <p:spPr>
            <a:xfrm>
              <a:off x="3446930" y="3406589"/>
              <a:ext cx="67235" cy="8740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Wave 38"/>
            <p:cNvSpPr/>
            <p:nvPr/>
          </p:nvSpPr>
          <p:spPr>
            <a:xfrm>
              <a:off x="3446930" y="2935942"/>
              <a:ext cx="1196788" cy="820270"/>
            </a:xfrm>
            <a:prstGeom prst="wave">
              <a:avLst/>
            </a:prstGeom>
            <a:solidFill>
              <a:srgbClr val="CC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a</a:t>
              </a:r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487268" y="3123078"/>
              <a:ext cx="1142999" cy="918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DevOps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634430" y="991736"/>
            <a:ext cx="1075335" cy="835761"/>
            <a:chOff x="3446930" y="2935942"/>
            <a:chExt cx="1196788" cy="1344706"/>
          </a:xfrm>
        </p:grpSpPr>
        <p:sp>
          <p:nvSpPr>
            <p:cNvPr id="47" name="Rectangle 46"/>
            <p:cNvSpPr/>
            <p:nvPr/>
          </p:nvSpPr>
          <p:spPr>
            <a:xfrm>
              <a:off x="3446930" y="3406589"/>
              <a:ext cx="67235" cy="8740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8" name="Wave 47"/>
            <p:cNvSpPr/>
            <p:nvPr/>
          </p:nvSpPr>
          <p:spPr>
            <a:xfrm>
              <a:off x="3446930" y="2935942"/>
              <a:ext cx="1196788" cy="820270"/>
            </a:xfrm>
            <a:prstGeom prst="wave">
              <a:avLst/>
            </a:prstGeom>
            <a:solidFill>
              <a:srgbClr val="CC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a</a:t>
              </a:r>
              <a:endParaRPr lang="en-US" sz="16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487268" y="3123079"/>
              <a:ext cx="1142999" cy="544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DevOps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098880" y="2496458"/>
            <a:ext cx="4250158" cy="2104499"/>
            <a:chOff x="3098880" y="2496440"/>
            <a:chExt cx="4250158" cy="210449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398820" y="2496440"/>
              <a:ext cx="924120" cy="1372178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098880" y="3798667"/>
              <a:ext cx="1524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 smtClean="0">
                  <a:ea typeface="Verdana" pitchFamily="34" charset="0"/>
                  <a:cs typeface="Verdana" pitchFamily="34" charset="0"/>
                </a:rPr>
                <a:t>Ops</a:t>
              </a:r>
            </a:p>
            <a:p>
              <a:pPr algn="ctr"/>
              <a:r>
                <a:rPr lang="en-US" sz="1400" b="1" i="1" dirty="0" smtClean="0">
                  <a:ea typeface="Verdana" pitchFamily="34" charset="0"/>
                  <a:cs typeface="Verdana" pitchFamily="34" charset="0"/>
                </a:rPr>
                <a:t>Automation</a:t>
              </a:r>
            </a:p>
            <a:p>
              <a:pPr algn="ctr"/>
              <a:r>
                <a:rPr lang="en-US" sz="1400" b="1" i="1" dirty="0" smtClean="0">
                  <a:ea typeface="Verdana" pitchFamily="34" charset="0"/>
                  <a:cs typeface="Verdana" pitchFamily="34" charset="0"/>
                </a:rPr>
                <a:t>Engineer</a:t>
              </a:r>
              <a:endParaRPr lang="en-US" sz="1400" b="1" i="1" dirty="0"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25038" y="3862275"/>
              <a:ext cx="1524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 smtClean="0">
                  <a:ea typeface="Verdana" pitchFamily="34" charset="0"/>
                  <a:cs typeface="Verdana" pitchFamily="34" charset="0"/>
                </a:rPr>
                <a:t>Test</a:t>
              </a:r>
            </a:p>
            <a:p>
              <a:pPr algn="ctr"/>
              <a:r>
                <a:rPr lang="en-US" sz="1400" b="1" i="1" dirty="0" smtClean="0">
                  <a:ea typeface="Verdana" pitchFamily="34" charset="0"/>
                  <a:cs typeface="Verdana" pitchFamily="34" charset="0"/>
                </a:rPr>
                <a:t>Automation</a:t>
              </a:r>
            </a:p>
            <a:p>
              <a:pPr algn="ctr"/>
              <a:r>
                <a:rPr lang="en-US" sz="1400" b="1" i="1" dirty="0" smtClean="0">
                  <a:ea typeface="Verdana" pitchFamily="34" charset="0"/>
                  <a:cs typeface="Verdana" pitchFamily="34" charset="0"/>
                </a:rPr>
                <a:t>Engineer</a:t>
              </a:r>
              <a:endParaRPr lang="en-US" sz="1400" b="1" i="1" dirty="0">
                <a:ea typeface="Verdana" pitchFamily="34" charset="0"/>
                <a:cs typeface="Verdana" pitchFamily="34" charset="0"/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57885" y="2496440"/>
              <a:ext cx="924120" cy="1372178"/>
            </a:xfrm>
            <a:prstGeom prst="rect">
              <a:avLst/>
            </a:prstGeom>
          </p:spPr>
        </p:pic>
      </p:grpSp>
      <p:sp>
        <p:nvSpPr>
          <p:cNvPr id="35" name="Freeform 34"/>
          <p:cNvSpPr/>
          <p:nvPr/>
        </p:nvSpPr>
        <p:spPr>
          <a:xfrm>
            <a:off x="-1" y="4300090"/>
            <a:ext cx="9143999" cy="361482"/>
          </a:xfrm>
          <a:custGeom>
            <a:avLst/>
            <a:gdLst>
              <a:gd name="connsiteX0" fmla="*/ 0 w 8364772"/>
              <a:gd name="connsiteY0" fmla="*/ 263515 h 361482"/>
              <a:gd name="connsiteX1" fmla="*/ 890546 w 8364772"/>
              <a:gd name="connsiteY1" fmla="*/ 112440 h 361482"/>
              <a:gd name="connsiteX2" fmla="*/ 1773141 w 8364772"/>
              <a:gd name="connsiteY2" fmla="*/ 287369 h 361482"/>
              <a:gd name="connsiteX3" fmla="*/ 2798859 w 8364772"/>
              <a:gd name="connsiteY3" fmla="*/ 144245 h 361482"/>
              <a:gd name="connsiteX4" fmla="*/ 3522428 w 8364772"/>
              <a:gd name="connsiteY4" fmla="*/ 223758 h 361482"/>
              <a:gd name="connsiteX5" fmla="*/ 4603805 w 8364772"/>
              <a:gd name="connsiteY5" fmla="*/ 1122 h 361482"/>
              <a:gd name="connsiteX6" fmla="*/ 5605670 w 8364772"/>
              <a:gd name="connsiteY6" fmla="*/ 335076 h 361482"/>
              <a:gd name="connsiteX7" fmla="*/ 6480313 w 8364772"/>
              <a:gd name="connsiteY7" fmla="*/ 303271 h 361482"/>
              <a:gd name="connsiteX8" fmla="*/ 7307249 w 8364772"/>
              <a:gd name="connsiteY8" fmla="*/ 9073 h 361482"/>
              <a:gd name="connsiteX9" fmla="*/ 8364772 w 8364772"/>
              <a:gd name="connsiteY9" fmla="*/ 358930 h 3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4772" h="361482">
                <a:moveTo>
                  <a:pt x="0" y="263515"/>
                </a:moveTo>
                <a:cubicBezTo>
                  <a:pt x="297511" y="185989"/>
                  <a:pt x="595023" y="108464"/>
                  <a:pt x="890546" y="112440"/>
                </a:cubicBezTo>
                <a:cubicBezTo>
                  <a:pt x="1186069" y="116416"/>
                  <a:pt x="1455089" y="282068"/>
                  <a:pt x="1773141" y="287369"/>
                </a:cubicBezTo>
                <a:cubicBezTo>
                  <a:pt x="2091193" y="292670"/>
                  <a:pt x="2507311" y="154847"/>
                  <a:pt x="2798859" y="144245"/>
                </a:cubicBezTo>
                <a:cubicBezTo>
                  <a:pt x="3090407" y="133643"/>
                  <a:pt x="3221604" y="247612"/>
                  <a:pt x="3522428" y="223758"/>
                </a:cubicBezTo>
                <a:cubicBezTo>
                  <a:pt x="3823252" y="199904"/>
                  <a:pt x="4256598" y="-17431"/>
                  <a:pt x="4603805" y="1122"/>
                </a:cubicBezTo>
                <a:cubicBezTo>
                  <a:pt x="4951012" y="19675"/>
                  <a:pt x="5292919" y="284718"/>
                  <a:pt x="5605670" y="335076"/>
                </a:cubicBezTo>
                <a:cubicBezTo>
                  <a:pt x="5918421" y="385434"/>
                  <a:pt x="6196717" y="357605"/>
                  <a:pt x="6480313" y="303271"/>
                </a:cubicBezTo>
                <a:cubicBezTo>
                  <a:pt x="6763909" y="248937"/>
                  <a:pt x="6993173" y="-203"/>
                  <a:pt x="7307249" y="9073"/>
                </a:cubicBezTo>
                <a:cubicBezTo>
                  <a:pt x="7621325" y="18349"/>
                  <a:pt x="8176591" y="295319"/>
                  <a:pt x="8364772" y="3589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64934" y="4764936"/>
            <a:ext cx="9079065" cy="361482"/>
          </a:xfrm>
          <a:custGeom>
            <a:avLst/>
            <a:gdLst>
              <a:gd name="connsiteX0" fmla="*/ 0 w 8364772"/>
              <a:gd name="connsiteY0" fmla="*/ 263515 h 361482"/>
              <a:gd name="connsiteX1" fmla="*/ 890546 w 8364772"/>
              <a:gd name="connsiteY1" fmla="*/ 112440 h 361482"/>
              <a:gd name="connsiteX2" fmla="*/ 1773141 w 8364772"/>
              <a:gd name="connsiteY2" fmla="*/ 287369 h 361482"/>
              <a:gd name="connsiteX3" fmla="*/ 2798859 w 8364772"/>
              <a:gd name="connsiteY3" fmla="*/ 144245 h 361482"/>
              <a:gd name="connsiteX4" fmla="*/ 3522428 w 8364772"/>
              <a:gd name="connsiteY4" fmla="*/ 223758 h 361482"/>
              <a:gd name="connsiteX5" fmla="*/ 4603805 w 8364772"/>
              <a:gd name="connsiteY5" fmla="*/ 1122 h 361482"/>
              <a:gd name="connsiteX6" fmla="*/ 5605670 w 8364772"/>
              <a:gd name="connsiteY6" fmla="*/ 335076 h 361482"/>
              <a:gd name="connsiteX7" fmla="*/ 6480313 w 8364772"/>
              <a:gd name="connsiteY7" fmla="*/ 303271 h 361482"/>
              <a:gd name="connsiteX8" fmla="*/ 7307249 w 8364772"/>
              <a:gd name="connsiteY8" fmla="*/ 9073 h 361482"/>
              <a:gd name="connsiteX9" fmla="*/ 8364772 w 8364772"/>
              <a:gd name="connsiteY9" fmla="*/ 358930 h 3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4772" h="361482">
                <a:moveTo>
                  <a:pt x="0" y="263515"/>
                </a:moveTo>
                <a:cubicBezTo>
                  <a:pt x="297511" y="185989"/>
                  <a:pt x="595023" y="108464"/>
                  <a:pt x="890546" y="112440"/>
                </a:cubicBezTo>
                <a:cubicBezTo>
                  <a:pt x="1186069" y="116416"/>
                  <a:pt x="1455089" y="282068"/>
                  <a:pt x="1773141" y="287369"/>
                </a:cubicBezTo>
                <a:cubicBezTo>
                  <a:pt x="2091193" y="292670"/>
                  <a:pt x="2507311" y="154847"/>
                  <a:pt x="2798859" y="144245"/>
                </a:cubicBezTo>
                <a:cubicBezTo>
                  <a:pt x="3090407" y="133643"/>
                  <a:pt x="3221604" y="247612"/>
                  <a:pt x="3522428" y="223758"/>
                </a:cubicBezTo>
                <a:cubicBezTo>
                  <a:pt x="3823252" y="199904"/>
                  <a:pt x="4256598" y="-17431"/>
                  <a:pt x="4603805" y="1122"/>
                </a:cubicBezTo>
                <a:cubicBezTo>
                  <a:pt x="4951012" y="19675"/>
                  <a:pt x="5292919" y="284718"/>
                  <a:pt x="5605670" y="335076"/>
                </a:cubicBezTo>
                <a:cubicBezTo>
                  <a:pt x="5918421" y="385434"/>
                  <a:pt x="6196717" y="357605"/>
                  <a:pt x="6480313" y="303271"/>
                </a:cubicBezTo>
                <a:cubicBezTo>
                  <a:pt x="6763909" y="248937"/>
                  <a:pt x="6993173" y="-203"/>
                  <a:pt x="7307249" y="9073"/>
                </a:cubicBezTo>
                <a:cubicBezTo>
                  <a:pt x="7621325" y="18349"/>
                  <a:pt x="8176591" y="295319"/>
                  <a:pt x="8364772" y="3589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64935" y="4661572"/>
            <a:ext cx="413417" cy="103364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378226" y="4701750"/>
            <a:ext cx="413417" cy="81928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995726" y="4802045"/>
            <a:ext cx="413417" cy="16644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627054" y="4701750"/>
            <a:ext cx="413417" cy="47706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318344" y="4722670"/>
            <a:ext cx="413417" cy="35142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931921" y="4662750"/>
            <a:ext cx="413417" cy="87557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571998" y="4505385"/>
            <a:ext cx="413417" cy="90020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334762" y="4595405"/>
            <a:ext cx="413417" cy="117849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018894" y="4772885"/>
            <a:ext cx="413417" cy="117849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685150" y="4818689"/>
            <a:ext cx="413417" cy="42212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410045" y="4547750"/>
            <a:ext cx="413417" cy="154851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054696" y="4571552"/>
            <a:ext cx="413417" cy="82749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603362" y="4714084"/>
            <a:ext cx="413417" cy="166414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71885" y="4654301"/>
            <a:ext cx="504908" cy="0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9" y="3820811"/>
            <a:ext cx="2681999" cy="1268683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89036" y="2815097"/>
            <a:ext cx="1506297" cy="904646"/>
            <a:chOff x="5226395" y="849835"/>
            <a:chExt cx="1981200" cy="1381884"/>
          </a:xfrm>
        </p:grpSpPr>
        <p:sp>
          <p:nvSpPr>
            <p:cNvPr id="61" name="Rounded Rectangular Callout 60"/>
            <p:cNvSpPr/>
            <p:nvPr/>
          </p:nvSpPr>
          <p:spPr>
            <a:xfrm rot="5400000" flipV="1">
              <a:off x="5501011" y="624209"/>
              <a:ext cx="1377548" cy="1828800"/>
            </a:xfrm>
            <a:prstGeom prst="wedgeRoundRectCallout">
              <a:avLst>
                <a:gd name="adj1" fmla="val 68124"/>
                <a:gd name="adj2" fmla="val -2636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226395" y="962336"/>
              <a:ext cx="1981200" cy="1269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Let’s do it again</a:t>
              </a:r>
            </a:p>
            <a:p>
              <a:pPr algn="ctr"/>
              <a:r>
                <a:rPr lang="en-US" sz="1600" b="1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Pleeease</a:t>
              </a:r>
              <a:r>
                <a:rPr lang="en-US" sz="16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endParaRPr lang="en-US" sz="16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71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8587E-6 C 0.02847 -0.00186 0.05607 -0.0108 0.08454 -0.01419 C 0.11319 -0.01296 0.12204 -0.01173 0.14531 -0.00926 C 0.15277 -0.00648 0.16163 -0.00031 0.16909 0.00154 C 0.18402 0.00493 0.19913 0.00863 0.21389 0.0111 C 0.22152 0.01418 0.22986 0.01418 0.23784 0.01573 C 0.24878 0.02004 0.25833 0.02899 0.26944 0.033 C 0.28177 0.03732 0.29427 0.03824 0.30659 0.04102 C 0.31579 0.04318 0.32395 0.05274 0.33298 0.05367 C 0.3375 0.05428 0.34184 0.05459 0.34635 0.05521 C 0.37604 0.06415 0.3934 0.05768 0.43333 0.05675 C 0.44184 0.05428 0.45034 0.05367 0.45868 0.05212 C 0.46979 0.04688 0.48142 0.03855 0.49305 0.03639 C 0.50486 0.03084 0.51458 0.02375 0.52725 0.02066 C 0.53628 0.00894 0.56736 0.00647 0.5802 0.00493 C 0.59444 4.88587E-6 0.61163 -0.00247 0.62639 -0.00463 C 0.66302 -0.00371 0.70329 -0.00371 0.73889 0.00956 C 0.74635 0.01542 0.75225 0.01758 0.76007 0.0222 C 0.76649 0.02621 0.77048 0.03053 0.77725 0.033 C 0.78264 0.03948 0.79965 0.05737 0.80642 0.05983 C 0.80729 0.06138 0.80764 0.06354 0.80902 0.06446 C 0.81128 0.06631 0.81701 0.06755 0.81701 0.06785 " pathEditMode="relative" rAng="0" ptsTypes="AAAAAAAAAAAAAAAAAAAAAA">
                                      <p:cBhvr>
                                        <p:cTn id="2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51" y="26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23877"/>
            <a:ext cx="9143999" cy="1516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Rockwell" panose="02060603020205020403" pitchFamily="18" charset="0"/>
              </a:rPr>
              <a:t>Bill &amp; Aimee’s Excellent </a:t>
            </a:r>
            <a:br>
              <a:rPr lang="en-US" sz="3600" b="1" dirty="0" smtClean="0">
                <a:latin typeface="Rockwell" panose="02060603020205020403" pitchFamily="18" charset="0"/>
              </a:rPr>
            </a:br>
            <a:r>
              <a:rPr lang="en-US" sz="3600" b="1" dirty="0" err="1" smtClean="0">
                <a:latin typeface="Rockwell" panose="02060603020205020403" pitchFamily="18" charset="0"/>
              </a:rPr>
              <a:t>DevOps</a:t>
            </a:r>
            <a:r>
              <a:rPr lang="en-US" sz="3600" b="1" dirty="0" smtClean="0">
                <a:latin typeface="Rockwell" panose="02060603020205020403" pitchFamily="18" charset="0"/>
              </a:rPr>
              <a:t> Journey</a:t>
            </a:r>
            <a:endParaRPr lang="en-US" sz="3600" b="1" dirty="0">
              <a:latin typeface="Rockwell" panose="02060603020205020403" pitchFamily="18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-1" y="4300090"/>
            <a:ext cx="9143999" cy="361482"/>
          </a:xfrm>
          <a:custGeom>
            <a:avLst/>
            <a:gdLst>
              <a:gd name="connsiteX0" fmla="*/ 0 w 8364772"/>
              <a:gd name="connsiteY0" fmla="*/ 263515 h 361482"/>
              <a:gd name="connsiteX1" fmla="*/ 890546 w 8364772"/>
              <a:gd name="connsiteY1" fmla="*/ 112440 h 361482"/>
              <a:gd name="connsiteX2" fmla="*/ 1773141 w 8364772"/>
              <a:gd name="connsiteY2" fmla="*/ 287369 h 361482"/>
              <a:gd name="connsiteX3" fmla="*/ 2798859 w 8364772"/>
              <a:gd name="connsiteY3" fmla="*/ 144245 h 361482"/>
              <a:gd name="connsiteX4" fmla="*/ 3522428 w 8364772"/>
              <a:gd name="connsiteY4" fmla="*/ 223758 h 361482"/>
              <a:gd name="connsiteX5" fmla="*/ 4603805 w 8364772"/>
              <a:gd name="connsiteY5" fmla="*/ 1122 h 361482"/>
              <a:gd name="connsiteX6" fmla="*/ 5605670 w 8364772"/>
              <a:gd name="connsiteY6" fmla="*/ 335076 h 361482"/>
              <a:gd name="connsiteX7" fmla="*/ 6480313 w 8364772"/>
              <a:gd name="connsiteY7" fmla="*/ 303271 h 361482"/>
              <a:gd name="connsiteX8" fmla="*/ 7307249 w 8364772"/>
              <a:gd name="connsiteY8" fmla="*/ 9073 h 361482"/>
              <a:gd name="connsiteX9" fmla="*/ 8364772 w 8364772"/>
              <a:gd name="connsiteY9" fmla="*/ 358930 h 3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4772" h="361482">
                <a:moveTo>
                  <a:pt x="0" y="263515"/>
                </a:moveTo>
                <a:cubicBezTo>
                  <a:pt x="297511" y="185989"/>
                  <a:pt x="595023" y="108464"/>
                  <a:pt x="890546" y="112440"/>
                </a:cubicBezTo>
                <a:cubicBezTo>
                  <a:pt x="1186069" y="116416"/>
                  <a:pt x="1455089" y="282068"/>
                  <a:pt x="1773141" y="287369"/>
                </a:cubicBezTo>
                <a:cubicBezTo>
                  <a:pt x="2091193" y="292670"/>
                  <a:pt x="2507311" y="154847"/>
                  <a:pt x="2798859" y="144245"/>
                </a:cubicBezTo>
                <a:cubicBezTo>
                  <a:pt x="3090407" y="133643"/>
                  <a:pt x="3221604" y="247612"/>
                  <a:pt x="3522428" y="223758"/>
                </a:cubicBezTo>
                <a:cubicBezTo>
                  <a:pt x="3823252" y="199904"/>
                  <a:pt x="4256598" y="-17431"/>
                  <a:pt x="4603805" y="1122"/>
                </a:cubicBezTo>
                <a:cubicBezTo>
                  <a:pt x="4951012" y="19675"/>
                  <a:pt x="5292919" y="284718"/>
                  <a:pt x="5605670" y="335076"/>
                </a:cubicBezTo>
                <a:cubicBezTo>
                  <a:pt x="5918421" y="385434"/>
                  <a:pt x="6196717" y="357605"/>
                  <a:pt x="6480313" y="303271"/>
                </a:cubicBezTo>
                <a:cubicBezTo>
                  <a:pt x="6763909" y="248937"/>
                  <a:pt x="6993173" y="-203"/>
                  <a:pt x="7307249" y="9073"/>
                </a:cubicBezTo>
                <a:cubicBezTo>
                  <a:pt x="7621325" y="18349"/>
                  <a:pt x="8176591" y="295319"/>
                  <a:pt x="8364772" y="3589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4934" y="4764936"/>
            <a:ext cx="9079065" cy="361482"/>
          </a:xfrm>
          <a:custGeom>
            <a:avLst/>
            <a:gdLst>
              <a:gd name="connsiteX0" fmla="*/ 0 w 8364772"/>
              <a:gd name="connsiteY0" fmla="*/ 263515 h 361482"/>
              <a:gd name="connsiteX1" fmla="*/ 890546 w 8364772"/>
              <a:gd name="connsiteY1" fmla="*/ 112440 h 361482"/>
              <a:gd name="connsiteX2" fmla="*/ 1773141 w 8364772"/>
              <a:gd name="connsiteY2" fmla="*/ 287369 h 361482"/>
              <a:gd name="connsiteX3" fmla="*/ 2798859 w 8364772"/>
              <a:gd name="connsiteY3" fmla="*/ 144245 h 361482"/>
              <a:gd name="connsiteX4" fmla="*/ 3522428 w 8364772"/>
              <a:gd name="connsiteY4" fmla="*/ 223758 h 361482"/>
              <a:gd name="connsiteX5" fmla="*/ 4603805 w 8364772"/>
              <a:gd name="connsiteY5" fmla="*/ 1122 h 361482"/>
              <a:gd name="connsiteX6" fmla="*/ 5605670 w 8364772"/>
              <a:gd name="connsiteY6" fmla="*/ 335076 h 361482"/>
              <a:gd name="connsiteX7" fmla="*/ 6480313 w 8364772"/>
              <a:gd name="connsiteY7" fmla="*/ 303271 h 361482"/>
              <a:gd name="connsiteX8" fmla="*/ 7307249 w 8364772"/>
              <a:gd name="connsiteY8" fmla="*/ 9073 h 361482"/>
              <a:gd name="connsiteX9" fmla="*/ 8364772 w 8364772"/>
              <a:gd name="connsiteY9" fmla="*/ 358930 h 3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4772" h="361482">
                <a:moveTo>
                  <a:pt x="0" y="263515"/>
                </a:moveTo>
                <a:cubicBezTo>
                  <a:pt x="297511" y="185989"/>
                  <a:pt x="595023" y="108464"/>
                  <a:pt x="890546" y="112440"/>
                </a:cubicBezTo>
                <a:cubicBezTo>
                  <a:pt x="1186069" y="116416"/>
                  <a:pt x="1455089" y="282068"/>
                  <a:pt x="1773141" y="287369"/>
                </a:cubicBezTo>
                <a:cubicBezTo>
                  <a:pt x="2091193" y="292670"/>
                  <a:pt x="2507311" y="154847"/>
                  <a:pt x="2798859" y="144245"/>
                </a:cubicBezTo>
                <a:cubicBezTo>
                  <a:pt x="3090407" y="133643"/>
                  <a:pt x="3221604" y="247612"/>
                  <a:pt x="3522428" y="223758"/>
                </a:cubicBezTo>
                <a:cubicBezTo>
                  <a:pt x="3823252" y="199904"/>
                  <a:pt x="4256598" y="-17431"/>
                  <a:pt x="4603805" y="1122"/>
                </a:cubicBezTo>
                <a:cubicBezTo>
                  <a:pt x="4951012" y="19675"/>
                  <a:pt x="5292919" y="284718"/>
                  <a:pt x="5605670" y="335076"/>
                </a:cubicBezTo>
                <a:cubicBezTo>
                  <a:pt x="5918421" y="385434"/>
                  <a:pt x="6196717" y="357605"/>
                  <a:pt x="6480313" y="303271"/>
                </a:cubicBezTo>
                <a:cubicBezTo>
                  <a:pt x="6763909" y="248937"/>
                  <a:pt x="6993173" y="-203"/>
                  <a:pt x="7307249" y="9073"/>
                </a:cubicBezTo>
                <a:cubicBezTo>
                  <a:pt x="7621325" y="18349"/>
                  <a:pt x="8176591" y="295319"/>
                  <a:pt x="8364772" y="3589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4935" y="4661572"/>
            <a:ext cx="413417" cy="103364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78226" y="4701750"/>
            <a:ext cx="413417" cy="81928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995726" y="4802045"/>
            <a:ext cx="413417" cy="16644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627054" y="4701750"/>
            <a:ext cx="413417" cy="47706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18344" y="4722670"/>
            <a:ext cx="413417" cy="35142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931921" y="4662750"/>
            <a:ext cx="413417" cy="87557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571998" y="4505385"/>
            <a:ext cx="413417" cy="90020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34762" y="4595405"/>
            <a:ext cx="413417" cy="117849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18894" y="4772885"/>
            <a:ext cx="413417" cy="117849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685150" y="4818689"/>
            <a:ext cx="413417" cy="42212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410045" y="4547750"/>
            <a:ext cx="413417" cy="154851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54696" y="4571552"/>
            <a:ext cx="413417" cy="82749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603362" y="4714084"/>
            <a:ext cx="413417" cy="166414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1885" y="4654301"/>
            <a:ext cx="504908" cy="0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71643" y="4102385"/>
            <a:ext cx="1004539" cy="1021080"/>
            <a:chOff x="325979" y="3375330"/>
            <a:chExt cx="1004539" cy="1021080"/>
          </a:xfrm>
        </p:grpSpPr>
        <p:sp>
          <p:nvSpPr>
            <p:cNvPr id="2" name="Rounded Rectangle 1"/>
            <p:cNvSpPr/>
            <p:nvPr/>
          </p:nvSpPr>
          <p:spPr>
            <a:xfrm>
              <a:off x="325979" y="3375330"/>
              <a:ext cx="1004539" cy="69176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Aug ’09: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Old Process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78352" y="4067094"/>
              <a:ext cx="0" cy="322026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176793" y="4074384"/>
              <a:ext cx="0" cy="322026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791643" y="3685448"/>
            <a:ext cx="1004539" cy="1021080"/>
            <a:chOff x="325979" y="3375330"/>
            <a:chExt cx="1004539" cy="1021080"/>
          </a:xfrm>
        </p:grpSpPr>
        <p:sp>
          <p:nvSpPr>
            <p:cNvPr id="32" name="Rounded Rectangle 31"/>
            <p:cNvSpPr/>
            <p:nvPr/>
          </p:nvSpPr>
          <p:spPr>
            <a:xfrm>
              <a:off x="325979" y="3375330"/>
              <a:ext cx="1004539" cy="69176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July ’10: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Confront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78352" y="4067094"/>
              <a:ext cx="0" cy="322026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176793" y="4074384"/>
              <a:ext cx="0" cy="322026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C:\Users\abechtle\AppData\Local\Microsoft\Windows\Temporary Internet Files\Content.IE5\6LEV1SXA\MC90002724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567" y="1524262"/>
            <a:ext cx="863600" cy="8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3438059" y="3461493"/>
            <a:ext cx="1098159" cy="1130055"/>
            <a:chOff x="325979" y="3375330"/>
            <a:chExt cx="1004539" cy="1021080"/>
          </a:xfrm>
        </p:grpSpPr>
        <p:sp>
          <p:nvSpPr>
            <p:cNvPr id="42" name="Rounded Rectangle 41"/>
            <p:cNvSpPr/>
            <p:nvPr/>
          </p:nvSpPr>
          <p:spPr>
            <a:xfrm>
              <a:off x="325979" y="3375330"/>
              <a:ext cx="1004539" cy="69176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May ’11: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dirty="0" smtClean="0">
                  <a:solidFill>
                    <a:schemeClr val="bg1"/>
                  </a:solidFill>
                </a:rPr>
                <a:t>Success Defined, Launch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8352" y="4067094"/>
              <a:ext cx="0" cy="322026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176793" y="4074384"/>
              <a:ext cx="0" cy="322026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506794" y="3420041"/>
            <a:ext cx="1098159" cy="1130055"/>
            <a:chOff x="325979" y="3375330"/>
            <a:chExt cx="1004539" cy="1021080"/>
          </a:xfrm>
        </p:grpSpPr>
        <p:sp>
          <p:nvSpPr>
            <p:cNvPr id="46" name="Rounded Rectangle 45"/>
            <p:cNvSpPr/>
            <p:nvPr/>
          </p:nvSpPr>
          <p:spPr>
            <a:xfrm>
              <a:off x="325979" y="3375330"/>
              <a:ext cx="1004539" cy="69176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Jun ’12: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Success!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78352" y="4067094"/>
              <a:ext cx="0" cy="322026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176793" y="4074384"/>
              <a:ext cx="0" cy="322026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182585" y="1446329"/>
            <a:ext cx="5920019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ea typeface="Verdana" pitchFamily="34" charset="0"/>
                <a:cs typeface="Verdana" pitchFamily="34" charset="0"/>
              </a:rPr>
              <a:t>Anyone can do it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ea typeface="Verdana" pitchFamily="34" charset="0"/>
                <a:cs typeface="Verdana" pitchFamily="34" charset="0"/>
              </a:rPr>
              <a:t>Know where you want to go and why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ea typeface="Verdana" pitchFamily="34" charset="0"/>
                <a:cs typeface="Verdana" pitchFamily="34" charset="0"/>
              </a:rPr>
              <a:t>Patience - it  takes time for change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ea typeface="Verdana" pitchFamily="34" charset="0"/>
                <a:cs typeface="Verdana" pitchFamily="34" charset="0"/>
              </a:rPr>
              <a:t>Education, education, education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>
                <a:ea typeface="Verdana" pitchFamily="34" charset="0"/>
                <a:cs typeface="Verdana" pitchFamily="34" charset="0"/>
              </a:rPr>
              <a:t>Use Agile (minimal product, iterations, product demonstrations)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985415" y="3940357"/>
            <a:ext cx="1098159" cy="1130055"/>
            <a:chOff x="325979" y="3375330"/>
            <a:chExt cx="1004539" cy="1021080"/>
          </a:xfrm>
        </p:grpSpPr>
        <p:sp>
          <p:nvSpPr>
            <p:cNvPr id="51" name="Rounded Rectangle 50"/>
            <p:cNvSpPr/>
            <p:nvPr/>
          </p:nvSpPr>
          <p:spPr>
            <a:xfrm>
              <a:off x="325979" y="3375330"/>
              <a:ext cx="1004539" cy="69176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Apr ’12:</a:t>
              </a:r>
            </a:p>
            <a:p>
              <a:pPr algn="ctr"/>
              <a:r>
                <a:rPr lang="en-US" sz="1400" smtClean="0">
                  <a:solidFill>
                    <a:schemeClr val="bg1"/>
                  </a:solidFill>
                </a:rPr>
                <a:t>Got </a:t>
              </a:r>
              <a:r>
                <a:rPr lang="en-US" sz="1400" dirty="0" smtClean="0">
                  <a:solidFill>
                    <a:schemeClr val="bg1"/>
                  </a:solidFill>
                </a:rPr>
                <a:t>Help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78352" y="4067094"/>
              <a:ext cx="0" cy="322026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176793" y="4074384"/>
              <a:ext cx="0" cy="322026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8045839" y="3381632"/>
            <a:ext cx="1098159" cy="1130055"/>
            <a:chOff x="325979" y="3375330"/>
            <a:chExt cx="1004539" cy="1021080"/>
          </a:xfrm>
        </p:grpSpPr>
        <p:sp>
          <p:nvSpPr>
            <p:cNvPr id="55" name="Rounded Rectangle 54"/>
            <p:cNvSpPr/>
            <p:nvPr/>
          </p:nvSpPr>
          <p:spPr>
            <a:xfrm>
              <a:off x="325979" y="3375330"/>
              <a:ext cx="1004539" cy="691764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Today: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Results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78352" y="4067094"/>
              <a:ext cx="0" cy="322026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176793" y="4074384"/>
              <a:ext cx="0" cy="322026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88" y="4124427"/>
            <a:ext cx="2430302" cy="114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9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latin typeface="Rockwell" panose="02060603020205020403" pitchFamily="18" charset="0"/>
              </a:rPr>
              <a:t>Changing skillsets and mindsets to:</a:t>
            </a:r>
          </a:p>
          <a:p>
            <a:pPr lvl="1"/>
            <a:r>
              <a:rPr lang="en-US" sz="1600" dirty="0" smtClean="0">
                <a:latin typeface="Rockwell" panose="02060603020205020403" pitchFamily="18" charset="0"/>
              </a:rPr>
              <a:t>Support  infrastructure and test automation</a:t>
            </a:r>
          </a:p>
          <a:p>
            <a:pPr lvl="1"/>
            <a:r>
              <a:rPr lang="en-US" sz="1600" dirty="0" smtClean="0">
                <a:latin typeface="Rockwell" panose="02060603020205020403" pitchFamily="18" charset="0"/>
              </a:rPr>
              <a:t>Break up silos and organize into cross-functional delivery teams</a:t>
            </a:r>
          </a:p>
          <a:p>
            <a:r>
              <a:rPr lang="en-US" sz="1600" dirty="0" smtClean="0">
                <a:latin typeface="Rockwell" panose="02060603020205020403" pitchFamily="18" charset="0"/>
              </a:rPr>
              <a:t>Incorporating ERP and large COTS (or non-typical, non-web) applications into a </a:t>
            </a:r>
            <a:r>
              <a:rPr lang="en-US" sz="1600" dirty="0" err="1" smtClean="0">
                <a:latin typeface="Rockwell" panose="02060603020205020403" pitchFamily="18" charset="0"/>
              </a:rPr>
              <a:t>DevOps</a:t>
            </a:r>
            <a:r>
              <a:rPr lang="en-US" sz="1600" dirty="0" smtClean="0">
                <a:latin typeface="Rockwell" panose="02060603020205020403" pitchFamily="18" charset="0"/>
              </a:rPr>
              <a:t> model</a:t>
            </a:r>
          </a:p>
          <a:p>
            <a:endParaRPr lang="en-US" sz="1600" dirty="0">
              <a:latin typeface="Rockwell" panose="02060603020205020403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1784" y="341877"/>
            <a:ext cx="6598023" cy="533400"/>
          </a:xfrm>
          <a:prstGeom prst="rect">
            <a:avLst/>
          </a:prstGeom>
        </p:spPr>
        <p:txBody>
          <a:bodyPr vert="horz" wrap="none" lIns="0" tIns="45720" rIns="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none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b="1" dirty="0" smtClean="0"/>
              <a:t>What We Need Help With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80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35731" y="2879652"/>
            <a:ext cx="21082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Aimee Bechtle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abechtle@mitre.org</a:t>
            </a:r>
          </a:p>
        </p:txBody>
      </p:sp>
      <p:sp>
        <p:nvSpPr>
          <p:cNvPr id="6" name="Rectangle 5"/>
          <p:cNvSpPr/>
          <p:nvPr/>
        </p:nvSpPr>
        <p:spPr>
          <a:xfrm>
            <a:off x="96715" y="2879652"/>
            <a:ext cx="17059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Bill Donaldson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wbd@mitre.org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wbdonaldson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8" t="7639" r="19610" b="32269"/>
          <a:stretch/>
        </p:blipFill>
        <p:spPr>
          <a:xfrm>
            <a:off x="457200" y="1518705"/>
            <a:ext cx="936499" cy="1193565"/>
          </a:xfrm>
          <a:prstGeom prst="rect">
            <a:avLst/>
          </a:prstGeom>
        </p:spPr>
      </p:pic>
      <p:pic>
        <p:nvPicPr>
          <p:cNvPr id="9" name="Picture 2" descr="C:\Users\abechtle\Documents\DevOps\DevOps Summit Proposal\aimee_bechtle_XSC9013_4x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227" y="1510999"/>
            <a:ext cx="960658" cy="120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08" y="828308"/>
            <a:ext cx="5307280" cy="450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23877"/>
            <a:ext cx="9143999" cy="1516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02657" y="342514"/>
            <a:ext cx="6598023" cy="533400"/>
          </a:xfrm>
          <a:prstGeom prst="rect">
            <a:avLst/>
          </a:prstGeom>
        </p:spPr>
        <p:txBody>
          <a:bodyPr vert="horz" wrap="none" lIns="0" tIns="45720" rIns="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none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ckwell" panose="02060603020205020403" pitchFamily="18" charset="0"/>
              </a:rPr>
              <a:t>Who Are We?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ckwell" panose="02060603020205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5" y="1129595"/>
            <a:ext cx="2153203" cy="33500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4462" y="1125025"/>
            <a:ext cx="1480839" cy="326758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821838" y="1727326"/>
            <a:ext cx="1071677" cy="855879"/>
            <a:chOff x="2667001" y="971549"/>
            <a:chExt cx="1981199" cy="2286000"/>
          </a:xfrm>
        </p:grpSpPr>
        <p:sp>
          <p:nvSpPr>
            <p:cNvPr id="10" name="Rounded Rectangular Callout 9"/>
            <p:cNvSpPr/>
            <p:nvPr/>
          </p:nvSpPr>
          <p:spPr>
            <a:xfrm rot="16200000" flipV="1">
              <a:off x="2514601" y="1123949"/>
              <a:ext cx="2286000" cy="1981199"/>
            </a:xfrm>
            <a:prstGeom prst="wedgeRoundRectCallout">
              <a:avLst>
                <a:gd name="adj1" fmla="val 26299"/>
                <a:gd name="adj2" fmla="val 71193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67001" y="1538538"/>
              <a:ext cx="1905000" cy="461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I’m Bill</a:t>
              </a:r>
              <a:endParaRPr lang="en-US" sz="2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28901" y="1605696"/>
            <a:ext cx="982386" cy="805092"/>
            <a:chOff x="8765384" y="801423"/>
            <a:chExt cx="1432270" cy="1295399"/>
          </a:xfrm>
        </p:grpSpPr>
        <p:sp>
          <p:nvSpPr>
            <p:cNvPr id="13" name="Rounded Rectangular Callout 12"/>
            <p:cNvSpPr/>
            <p:nvPr/>
          </p:nvSpPr>
          <p:spPr>
            <a:xfrm rot="5400000" flipV="1">
              <a:off x="8813742" y="753065"/>
              <a:ext cx="1295399" cy="1392115"/>
            </a:xfrm>
            <a:prstGeom prst="wedgeRoundRectCallout">
              <a:avLst>
                <a:gd name="adj1" fmla="val 6244"/>
                <a:gd name="adj2" fmla="val 118227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805538" y="985859"/>
              <a:ext cx="1392116" cy="92652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I’m Aimee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543290" y="871735"/>
            <a:ext cx="834936" cy="855590"/>
            <a:chOff x="3419966" y="2936867"/>
            <a:chExt cx="1210301" cy="1343781"/>
          </a:xfrm>
        </p:grpSpPr>
        <p:sp>
          <p:nvSpPr>
            <p:cNvPr id="16" name="Rectangle 15"/>
            <p:cNvSpPr/>
            <p:nvPr/>
          </p:nvSpPr>
          <p:spPr>
            <a:xfrm>
              <a:off x="3446930" y="3406589"/>
              <a:ext cx="67235" cy="8740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Wave 16"/>
            <p:cNvSpPr/>
            <p:nvPr/>
          </p:nvSpPr>
          <p:spPr>
            <a:xfrm>
              <a:off x="3419966" y="2936867"/>
              <a:ext cx="1196788" cy="820270"/>
            </a:xfrm>
            <a:prstGeom prst="wave">
              <a:avLst/>
            </a:prstGeom>
            <a:solidFill>
              <a:srgbClr val="CC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87267" y="3123078"/>
              <a:ext cx="1143000" cy="531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Dev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94036" y="1125024"/>
            <a:ext cx="779350" cy="856179"/>
            <a:chOff x="3446930" y="2935942"/>
            <a:chExt cx="1199271" cy="1344706"/>
          </a:xfrm>
        </p:grpSpPr>
        <p:sp>
          <p:nvSpPr>
            <p:cNvPr id="20" name="Rectangle 19"/>
            <p:cNvSpPr/>
            <p:nvPr/>
          </p:nvSpPr>
          <p:spPr>
            <a:xfrm>
              <a:off x="3446930" y="3406589"/>
              <a:ext cx="67235" cy="8740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Wave 20"/>
            <p:cNvSpPr/>
            <p:nvPr/>
          </p:nvSpPr>
          <p:spPr>
            <a:xfrm>
              <a:off x="3446930" y="2935942"/>
              <a:ext cx="1196788" cy="820270"/>
            </a:xfrm>
            <a:prstGeom prst="wave">
              <a:avLst/>
            </a:prstGeom>
            <a:solidFill>
              <a:srgbClr val="CC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03201" y="3076285"/>
              <a:ext cx="1143000" cy="531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Ops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8" name="Freeform 57"/>
          <p:cNvSpPr/>
          <p:nvPr/>
        </p:nvSpPr>
        <p:spPr>
          <a:xfrm>
            <a:off x="-1" y="4300090"/>
            <a:ext cx="9143999" cy="361482"/>
          </a:xfrm>
          <a:custGeom>
            <a:avLst/>
            <a:gdLst>
              <a:gd name="connsiteX0" fmla="*/ 0 w 8364772"/>
              <a:gd name="connsiteY0" fmla="*/ 263515 h 361482"/>
              <a:gd name="connsiteX1" fmla="*/ 890546 w 8364772"/>
              <a:gd name="connsiteY1" fmla="*/ 112440 h 361482"/>
              <a:gd name="connsiteX2" fmla="*/ 1773141 w 8364772"/>
              <a:gd name="connsiteY2" fmla="*/ 287369 h 361482"/>
              <a:gd name="connsiteX3" fmla="*/ 2798859 w 8364772"/>
              <a:gd name="connsiteY3" fmla="*/ 144245 h 361482"/>
              <a:gd name="connsiteX4" fmla="*/ 3522428 w 8364772"/>
              <a:gd name="connsiteY4" fmla="*/ 223758 h 361482"/>
              <a:gd name="connsiteX5" fmla="*/ 4603805 w 8364772"/>
              <a:gd name="connsiteY5" fmla="*/ 1122 h 361482"/>
              <a:gd name="connsiteX6" fmla="*/ 5605670 w 8364772"/>
              <a:gd name="connsiteY6" fmla="*/ 335076 h 361482"/>
              <a:gd name="connsiteX7" fmla="*/ 6480313 w 8364772"/>
              <a:gd name="connsiteY7" fmla="*/ 303271 h 361482"/>
              <a:gd name="connsiteX8" fmla="*/ 7307249 w 8364772"/>
              <a:gd name="connsiteY8" fmla="*/ 9073 h 361482"/>
              <a:gd name="connsiteX9" fmla="*/ 8364772 w 8364772"/>
              <a:gd name="connsiteY9" fmla="*/ 358930 h 3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4772" h="361482">
                <a:moveTo>
                  <a:pt x="0" y="263515"/>
                </a:moveTo>
                <a:cubicBezTo>
                  <a:pt x="297511" y="185989"/>
                  <a:pt x="595023" y="108464"/>
                  <a:pt x="890546" y="112440"/>
                </a:cubicBezTo>
                <a:cubicBezTo>
                  <a:pt x="1186069" y="116416"/>
                  <a:pt x="1455089" y="282068"/>
                  <a:pt x="1773141" y="287369"/>
                </a:cubicBezTo>
                <a:cubicBezTo>
                  <a:pt x="2091193" y="292670"/>
                  <a:pt x="2507311" y="154847"/>
                  <a:pt x="2798859" y="144245"/>
                </a:cubicBezTo>
                <a:cubicBezTo>
                  <a:pt x="3090407" y="133643"/>
                  <a:pt x="3221604" y="247612"/>
                  <a:pt x="3522428" y="223758"/>
                </a:cubicBezTo>
                <a:cubicBezTo>
                  <a:pt x="3823252" y="199904"/>
                  <a:pt x="4256598" y="-17431"/>
                  <a:pt x="4603805" y="1122"/>
                </a:cubicBezTo>
                <a:cubicBezTo>
                  <a:pt x="4951012" y="19675"/>
                  <a:pt x="5292919" y="284718"/>
                  <a:pt x="5605670" y="335076"/>
                </a:cubicBezTo>
                <a:cubicBezTo>
                  <a:pt x="5918421" y="385434"/>
                  <a:pt x="6196717" y="357605"/>
                  <a:pt x="6480313" y="303271"/>
                </a:cubicBezTo>
                <a:cubicBezTo>
                  <a:pt x="6763909" y="248937"/>
                  <a:pt x="6993173" y="-203"/>
                  <a:pt x="7307249" y="9073"/>
                </a:cubicBezTo>
                <a:cubicBezTo>
                  <a:pt x="7621325" y="18349"/>
                  <a:pt x="8176591" y="295319"/>
                  <a:pt x="8364772" y="3589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64934" y="4764936"/>
            <a:ext cx="9079065" cy="361482"/>
          </a:xfrm>
          <a:custGeom>
            <a:avLst/>
            <a:gdLst>
              <a:gd name="connsiteX0" fmla="*/ 0 w 8364772"/>
              <a:gd name="connsiteY0" fmla="*/ 263515 h 361482"/>
              <a:gd name="connsiteX1" fmla="*/ 890546 w 8364772"/>
              <a:gd name="connsiteY1" fmla="*/ 112440 h 361482"/>
              <a:gd name="connsiteX2" fmla="*/ 1773141 w 8364772"/>
              <a:gd name="connsiteY2" fmla="*/ 287369 h 361482"/>
              <a:gd name="connsiteX3" fmla="*/ 2798859 w 8364772"/>
              <a:gd name="connsiteY3" fmla="*/ 144245 h 361482"/>
              <a:gd name="connsiteX4" fmla="*/ 3522428 w 8364772"/>
              <a:gd name="connsiteY4" fmla="*/ 223758 h 361482"/>
              <a:gd name="connsiteX5" fmla="*/ 4603805 w 8364772"/>
              <a:gd name="connsiteY5" fmla="*/ 1122 h 361482"/>
              <a:gd name="connsiteX6" fmla="*/ 5605670 w 8364772"/>
              <a:gd name="connsiteY6" fmla="*/ 335076 h 361482"/>
              <a:gd name="connsiteX7" fmla="*/ 6480313 w 8364772"/>
              <a:gd name="connsiteY7" fmla="*/ 303271 h 361482"/>
              <a:gd name="connsiteX8" fmla="*/ 7307249 w 8364772"/>
              <a:gd name="connsiteY8" fmla="*/ 9073 h 361482"/>
              <a:gd name="connsiteX9" fmla="*/ 8364772 w 8364772"/>
              <a:gd name="connsiteY9" fmla="*/ 358930 h 3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4772" h="361482">
                <a:moveTo>
                  <a:pt x="0" y="263515"/>
                </a:moveTo>
                <a:cubicBezTo>
                  <a:pt x="297511" y="185989"/>
                  <a:pt x="595023" y="108464"/>
                  <a:pt x="890546" y="112440"/>
                </a:cubicBezTo>
                <a:cubicBezTo>
                  <a:pt x="1186069" y="116416"/>
                  <a:pt x="1455089" y="282068"/>
                  <a:pt x="1773141" y="287369"/>
                </a:cubicBezTo>
                <a:cubicBezTo>
                  <a:pt x="2091193" y="292670"/>
                  <a:pt x="2507311" y="154847"/>
                  <a:pt x="2798859" y="144245"/>
                </a:cubicBezTo>
                <a:cubicBezTo>
                  <a:pt x="3090407" y="133643"/>
                  <a:pt x="3221604" y="247612"/>
                  <a:pt x="3522428" y="223758"/>
                </a:cubicBezTo>
                <a:cubicBezTo>
                  <a:pt x="3823252" y="199904"/>
                  <a:pt x="4256598" y="-17431"/>
                  <a:pt x="4603805" y="1122"/>
                </a:cubicBezTo>
                <a:cubicBezTo>
                  <a:pt x="4951012" y="19675"/>
                  <a:pt x="5292919" y="284718"/>
                  <a:pt x="5605670" y="335076"/>
                </a:cubicBezTo>
                <a:cubicBezTo>
                  <a:pt x="5918421" y="385434"/>
                  <a:pt x="6196717" y="357605"/>
                  <a:pt x="6480313" y="303271"/>
                </a:cubicBezTo>
                <a:cubicBezTo>
                  <a:pt x="6763909" y="248937"/>
                  <a:pt x="6993173" y="-203"/>
                  <a:pt x="7307249" y="9073"/>
                </a:cubicBezTo>
                <a:cubicBezTo>
                  <a:pt x="7621325" y="18349"/>
                  <a:pt x="8176591" y="295319"/>
                  <a:pt x="8364772" y="3589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64935" y="4661572"/>
            <a:ext cx="413417" cy="103364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378226" y="4701750"/>
            <a:ext cx="413417" cy="81928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995726" y="4802045"/>
            <a:ext cx="413417" cy="16644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27054" y="4701750"/>
            <a:ext cx="413417" cy="47706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318344" y="4722670"/>
            <a:ext cx="413417" cy="35142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931921" y="4662750"/>
            <a:ext cx="413417" cy="87557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571998" y="4505385"/>
            <a:ext cx="413417" cy="90020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334762" y="4595405"/>
            <a:ext cx="413417" cy="117849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018894" y="4772885"/>
            <a:ext cx="413417" cy="117849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685150" y="4818689"/>
            <a:ext cx="413417" cy="42212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7410045" y="4547750"/>
            <a:ext cx="413417" cy="154851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054696" y="4571552"/>
            <a:ext cx="413417" cy="82749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03362" y="4714084"/>
            <a:ext cx="413417" cy="166414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1885" y="4654301"/>
            <a:ext cx="504908" cy="0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11992" y="2926691"/>
            <a:ext cx="1176481" cy="764162"/>
            <a:chOff x="4856283" y="1352551"/>
            <a:chExt cx="1392116" cy="1295400"/>
          </a:xfrm>
        </p:grpSpPr>
        <p:sp>
          <p:nvSpPr>
            <p:cNvPr id="39" name="Rounded Rectangular Callout 38"/>
            <p:cNvSpPr/>
            <p:nvPr/>
          </p:nvSpPr>
          <p:spPr>
            <a:xfrm rot="5400000" flipV="1">
              <a:off x="4904642" y="1304193"/>
              <a:ext cx="1295400" cy="1392115"/>
            </a:xfrm>
            <a:prstGeom prst="wedgeRoundRectCallout">
              <a:avLst>
                <a:gd name="adj1" fmla="val 92213"/>
                <a:gd name="adj2" fmla="val 37726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56283" y="1399803"/>
              <a:ext cx="1392115" cy="99130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Road Trip!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847" y="3935579"/>
            <a:ext cx="2409143" cy="11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5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5.1203E-7 C 0.00591 -0.00185 0.00955 -0.00772 0.01511 -0.01111 C 0.01841 -0.01327 0.02222 -0.0145 0.0257 -0.01573 C 0.07552 -0.0145 0.07969 -0.01851 0.11163 -0.00772 C 0.11667 -0.00185 0.12153 0.00401 0.12743 0.00647 C 0.1316 0.0111 0.13594 0.01357 0.1408 0.01573 C 0.14792 0.0222 0.15625 0.02899 0.16459 0.03146 C 0.17726 0.03084 0.19028 0.03639 0.20087 0.02375 C 0.2066 0.02621 0.21511 0.02467 0.22049 0.02529 C 0.25903 0.02128 0.29775 0.02066 0.33611 0.01881 C 0.34202 0.01634 0.34653 0.01172 0.35226 0.00956 C 0.36285 0.01017 0.37361 0.01017 0.3842 0.0111 C 0.38872 0.01141 0.39167 0.01943 0.39566 0.0222 C 0.4033 0.02745 0.40313 0.02683 0.41077 0.02837 C 0.41597 0.03084 0.42136 0.03053 0.42656 0.033 C 0.45295 0.03084 0.45799 0.03393 0.47622 0.02375 C 0.47934 0.01974 0.48247 0.01789 0.48594 0.01573 C 0.49375 0.00154 0.51146 -0.01111 0.52222 -0.01573 C 0.53073 -0.02345 0.53906 -0.02746 0.54861 -0.02992 C 0.56077 -0.03702 0.5665 -0.02591 0.57622 -0.01882 C 0.57813 -0.01728 0.58004 -0.01697 0.58229 -0.01573 C 0.58403 -0.01481 0.58594 -0.01388 0.58768 -0.01265 C 0.5915 -0.00987 0.5941 -0.00648 0.59827 -0.00463 C 0.60469 0.0037 0.61198 0.00956 0.61858 0.01727 C 0.62118 0.02005 0.62118 0.02066 0.62396 0.0222 C 0.62552 0.02344 0.62934 0.02529 0.62934 0.02529 C 0.63281 0.0293 0.63611 0.02992 0.63993 0.033 C 0.64514 0.03763 0.65104 0.04225 0.65677 0.0441 C 0.66424 0.04935 0.67153 0.04997 0.67969 0.05182 C 0.69618 0.06169 0.71372 0.0512 0.73021 0.04719 C 0.73299 0.04534 0.73542 0.04133 0.7382 0.03948 C 0.74011 0.03824 0.74219 0.03855 0.74427 0.03794 C 0.74549 0.03763 0.7467 0.03701 0.74792 0.03608 C 0.75608 0.03053 0.74722 0.03578 0.754 0.02992 C 0.76181 0.02313 0.77934 0.01943 0.78854 0.01727 C 0.79445 0.01326 0.8007 0.00987 0.80625 0.00462 C 0.80955 0.00154 0.81216 -0.00155 0.81597 -0.00309 C 0.82674 -0.01573 0.84775 -0.01851 0.86007 -0.02036 C 0.87466 -0.01974 0.88906 -0.02036 0.90365 -0.01882 C 0.90591 -0.01851 0.90764 -0.01512 0.90972 -0.01419 C 0.92292 -0.00895 0.93716 -0.00525 0.95052 -0.00155 C 0.95781 0.00709 0.94757 -0.00401 0.95677 0.00308 C 0.95781 0.00401 0.95851 0.00555 0.95938 0.00647 C 0.96042 0.00771 0.96163 0.00863 0.96285 0.00956 C 0.98073 0.02344 1.00122 0.0293 1.02049 0.033 C 1.02934 0.03701 1.0382 0.03763 1.04705 0.04102 C 1.06025 0.04626 1.07483 0.05336 1.08854 0.05336 " pathEditMode="relative" ptsTypes="ffffffffffffffffffffffffffffffffffffffffffffffA">
                                      <p:cBhvr>
                                        <p:cTn id="40" dur="3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79" y="802044"/>
            <a:ext cx="5957548" cy="427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2139840" y="274673"/>
            <a:ext cx="5977355" cy="533400"/>
          </a:xfrm>
          <a:prstGeom prst="rect">
            <a:avLst/>
          </a:prstGeom>
        </p:spPr>
        <p:txBody>
          <a:bodyPr vert="horz" wrap="none" lIns="0" tIns="45720" rIns="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none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The Starting Line</a:t>
            </a:r>
            <a:endParaRPr lang="en-US" b="1" dirty="0"/>
          </a:p>
        </p:txBody>
      </p:sp>
      <p:sp>
        <p:nvSpPr>
          <p:cNvPr id="2" name="Oval 1"/>
          <p:cNvSpPr/>
          <p:nvPr/>
        </p:nvSpPr>
        <p:spPr>
          <a:xfrm>
            <a:off x="1335853" y="2560321"/>
            <a:ext cx="1144988" cy="11926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7254" y="3379307"/>
            <a:ext cx="13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Rockwell" panose="02060603020205020403" pitchFamily="18" charset="0"/>
              </a:rPr>
              <a:t>Paperwork</a:t>
            </a:r>
            <a:endParaRPr lang="en-US" b="1" i="1" dirty="0">
              <a:latin typeface="Rockwell" panose="02060603020205020403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80840" y="2886323"/>
            <a:ext cx="2361537" cy="21229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48983" y="4121432"/>
            <a:ext cx="93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Rockwell" panose="02060603020205020403" pitchFamily="18" charset="0"/>
              </a:rPr>
              <a:t>People</a:t>
            </a:r>
            <a:endParaRPr lang="en-US" b="1" i="1" dirty="0">
              <a:latin typeface="Rockwell" panose="020606030202050204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1047" y="126068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Rockwell" panose="02060603020205020403" pitchFamily="18" charset="0"/>
              </a:rPr>
              <a:t>Processing</a:t>
            </a:r>
            <a:endParaRPr lang="en-US" b="1" i="1" dirty="0">
              <a:latin typeface="Rockwell" panose="02060603020205020403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 rot="1902376">
            <a:off x="2136872" y="1486634"/>
            <a:ext cx="4806238" cy="13535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68427" y="1037573"/>
            <a:ext cx="25682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ckwell" panose="02060603020205020403" pitchFamily="18" charset="0"/>
              </a:rPr>
              <a:t>JAVA, </a:t>
            </a:r>
            <a:r>
              <a:rPr lang="en-US" sz="1600" dirty="0" err="1" smtClean="0">
                <a:latin typeface="Rockwell" panose="02060603020205020403" pitchFamily="18" charset="0"/>
              </a:rPr>
              <a:t>.Net</a:t>
            </a:r>
            <a:endParaRPr lang="en-US" sz="1600" dirty="0" smtClean="0">
              <a:latin typeface="Rockwell" panose="02060603020205020403" pitchFamily="18" charset="0"/>
            </a:endParaRPr>
          </a:p>
          <a:p>
            <a:pPr marL="111125" indent="-111125">
              <a:buFont typeface="Arial" panose="020B0604020202020204" pitchFamily="34" charset="0"/>
              <a:buChar char="•"/>
            </a:pPr>
            <a:endParaRPr lang="en-US" sz="1600" dirty="0">
              <a:latin typeface="Rockwell" panose="02060603020205020403" pitchFamily="18" charset="0"/>
            </a:endParaRP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ckwell" panose="02060603020205020403" pitchFamily="18" charset="0"/>
              </a:rPr>
              <a:t>ANT, Maven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endParaRPr lang="en-US" sz="1600" dirty="0">
              <a:latin typeface="Rockwell" panose="02060603020205020403" pitchFamily="18" charset="0"/>
            </a:endParaRP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ckwell" panose="02060603020205020403" pitchFamily="18" charset="0"/>
              </a:rPr>
              <a:t>Subversion (SVN)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endParaRPr lang="en-US" sz="1600" dirty="0" smtClean="0">
              <a:latin typeface="Rockwell" panose="02060603020205020403" pitchFamily="18" charset="0"/>
            </a:endParaRP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ckwell" panose="02060603020205020403" pitchFamily="18" charset="0"/>
              </a:rPr>
              <a:t>Oracle, </a:t>
            </a:r>
            <a:r>
              <a:rPr lang="en-US" sz="1600" dirty="0" err="1" smtClean="0">
                <a:latin typeface="Rockwell" panose="02060603020205020403" pitchFamily="18" charset="0"/>
              </a:rPr>
              <a:t>SqlServer</a:t>
            </a:r>
            <a:r>
              <a:rPr lang="en-US" sz="1600" dirty="0" smtClean="0">
                <a:latin typeface="Rockwell" panose="02060603020205020403" pitchFamily="18" charset="0"/>
              </a:rPr>
              <a:t>, MySQL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endParaRPr lang="en-US" sz="1600" dirty="0">
              <a:latin typeface="Rockwell" panose="02060603020205020403" pitchFamily="18" charset="0"/>
            </a:endParaRP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ckwell" panose="02060603020205020403" pitchFamily="18" charset="0"/>
              </a:rPr>
              <a:t>RHEL, Windows 2008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endParaRPr lang="en-US" sz="1600" dirty="0">
              <a:latin typeface="Rockwell" panose="02060603020205020403" pitchFamily="18" charset="0"/>
            </a:endParaRP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600" dirty="0" err="1">
                <a:latin typeface="Rockwell" panose="02060603020205020403" pitchFamily="18" charset="0"/>
              </a:rPr>
              <a:t>Avg</a:t>
            </a:r>
            <a:r>
              <a:rPr lang="en-US" sz="1600" dirty="0">
                <a:latin typeface="Rockwell" panose="02060603020205020403" pitchFamily="18" charset="0"/>
              </a:rPr>
              <a:t> </a:t>
            </a:r>
            <a:r>
              <a:rPr lang="en-US" sz="1600" dirty="0" smtClean="0">
                <a:latin typeface="Rockwell" panose="02060603020205020403" pitchFamily="18" charset="0"/>
              </a:rPr>
              <a:t>Cycle Time </a:t>
            </a:r>
            <a:r>
              <a:rPr lang="en-US" sz="1600" dirty="0">
                <a:latin typeface="Rockwell" panose="02060603020205020403" pitchFamily="18" charset="0"/>
              </a:rPr>
              <a:t>= 15 </a:t>
            </a:r>
            <a:r>
              <a:rPr lang="en-US" sz="1600" dirty="0" smtClean="0">
                <a:latin typeface="Rockwell" panose="02060603020205020403" pitchFamily="18" charset="0"/>
              </a:rPr>
              <a:t>days (30 </a:t>
            </a:r>
            <a:r>
              <a:rPr lang="en-US" sz="1600" dirty="0" err="1" smtClean="0">
                <a:latin typeface="Rockwell" panose="02060603020205020403" pitchFamily="18" charset="0"/>
              </a:rPr>
              <a:t>mins</a:t>
            </a:r>
            <a:r>
              <a:rPr lang="en-US" sz="1600" dirty="0" smtClean="0">
                <a:latin typeface="Rockwell" panose="02060603020205020403" pitchFamily="18" charset="0"/>
              </a:rPr>
              <a:t> – 486 days)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endParaRPr lang="en-US" sz="1600" dirty="0" smtClean="0">
              <a:latin typeface="Rockwell" panose="02060603020205020403" pitchFamily="18" charset="0"/>
            </a:endParaRP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Rockwell" panose="02060603020205020403" pitchFamily="18" charset="0"/>
              </a:rPr>
              <a:t># Deploys/</a:t>
            </a:r>
            <a:r>
              <a:rPr lang="en-US" sz="1600" dirty="0" err="1" smtClean="0">
                <a:latin typeface="Rockwell" panose="02060603020205020403" pitchFamily="18" charset="0"/>
              </a:rPr>
              <a:t>yr</a:t>
            </a:r>
            <a:r>
              <a:rPr lang="en-US" sz="1600" dirty="0" smtClean="0">
                <a:latin typeface="Rockwell" panose="02060603020205020403" pitchFamily="18" charset="0"/>
              </a:rPr>
              <a:t> = 2579</a:t>
            </a:r>
          </a:p>
        </p:txBody>
      </p:sp>
    </p:spTree>
    <p:extLst>
      <p:ext uri="{BB962C8B-B14F-4D97-AF65-F5344CB8AC3E}">
        <p14:creationId xmlns:p14="http://schemas.microsoft.com/office/powerpoint/2010/main" val="316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1" animBg="1"/>
      <p:bldP spid="8" grpId="1"/>
      <p:bldP spid="9" grpId="0"/>
      <p:bldP spid="10" grpId="0" animBg="1"/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69" y="2157046"/>
            <a:ext cx="4384431" cy="298645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6952"/>
            <a:ext cx="3859306" cy="1986804"/>
          </a:xfrm>
          <a:prstGeom prst="rect">
            <a:avLst/>
          </a:prstGeom>
        </p:spPr>
      </p:pic>
      <p:grpSp>
        <p:nvGrpSpPr>
          <p:cNvPr id="89" name="Group 88"/>
          <p:cNvGrpSpPr/>
          <p:nvPr/>
        </p:nvGrpSpPr>
        <p:grpSpPr>
          <a:xfrm>
            <a:off x="8041341" y="2556151"/>
            <a:ext cx="860611" cy="966979"/>
            <a:chOff x="7745506" y="2891118"/>
            <a:chExt cx="1196788" cy="1344706"/>
          </a:xfrm>
        </p:grpSpPr>
        <p:sp>
          <p:nvSpPr>
            <p:cNvPr id="90" name="Rectangle 89"/>
            <p:cNvSpPr/>
            <p:nvPr/>
          </p:nvSpPr>
          <p:spPr>
            <a:xfrm>
              <a:off x="7745506" y="3361765"/>
              <a:ext cx="67235" cy="8740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Wave 90"/>
            <p:cNvSpPr/>
            <p:nvPr/>
          </p:nvSpPr>
          <p:spPr>
            <a:xfrm>
              <a:off x="7745506" y="2891118"/>
              <a:ext cx="1196788" cy="820270"/>
            </a:xfrm>
            <a:prstGeom prst="wave">
              <a:avLst/>
            </a:prstGeom>
            <a:solidFill>
              <a:srgbClr val="CC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76887" y="3055845"/>
              <a:ext cx="1143000" cy="5136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Ops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itle 1"/>
          <p:cNvSpPr txBox="1">
            <a:spLocks/>
          </p:cNvSpPr>
          <p:nvPr/>
        </p:nvSpPr>
        <p:spPr>
          <a:xfrm>
            <a:off x="1102657" y="349193"/>
            <a:ext cx="6598023" cy="533400"/>
          </a:xfrm>
          <a:prstGeom prst="rect">
            <a:avLst/>
          </a:prstGeom>
        </p:spPr>
        <p:txBody>
          <a:bodyPr vert="horz" wrap="none" lIns="0" tIns="45720" rIns="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none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ckwell" panose="02060603020205020403" pitchFamily="18" charset="0"/>
              </a:rPr>
              <a:t>In The Beginning – Aug 2009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ckwell" panose="02060603020205020403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334448" y="1339102"/>
            <a:ext cx="2189957" cy="1657350"/>
            <a:chOff x="5932012" y="786538"/>
            <a:chExt cx="2862653" cy="2166447"/>
          </a:xfrm>
          <a:solidFill>
            <a:schemeClr val="bg1"/>
          </a:solidFill>
          <a:effectLst/>
        </p:grpSpPr>
        <p:sp>
          <p:nvSpPr>
            <p:cNvPr id="44" name="Cloud 43"/>
            <p:cNvSpPr/>
            <p:nvPr/>
          </p:nvSpPr>
          <p:spPr>
            <a:xfrm rot="544190">
              <a:off x="5932012" y="786538"/>
              <a:ext cx="2862653" cy="2166447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306662" y="1225087"/>
              <a:ext cx="2205847" cy="120032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b="1" i="1" dirty="0">
                  <a:latin typeface="Arial" panose="020B0604020202020204" pitchFamily="34" charset="0"/>
                  <a:cs typeface="Arial" panose="020B0604020202020204" pitchFamily="34" charset="0"/>
                </a:rPr>
                <a:t>The service </a:t>
              </a:r>
              <a:endParaRPr lang="en-US" b="1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 provide</a:t>
              </a:r>
            </a:p>
            <a:p>
              <a:pPr algn="ctr"/>
              <a:r>
                <a:rPr lang="en-US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i="1" dirty="0">
                  <a:latin typeface="Arial" panose="020B0604020202020204" pitchFamily="34" charset="0"/>
                  <a:cs typeface="Arial" panose="020B0604020202020204" pitchFamily="34" charset="0"/>
                </a:rPr>
                <a:t>is great!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82898" y="1227041"/>
            <a:ext cx="2089118" cy="1526663"/>
            <a:chOff x="2261719" y="750222"/>
            <a:chExt cx="2730843" cy="1995616"/>
          </a:xfrm>
          <a:solidFill>
            <a:schemeClr val="bg1"/>
          </a:solidFill>
        </p:grpSpPr>
        <p:sp>
          <p:nvSpPr>
            <p:cNvPr id="61" name="Cloud 60"/>
            <p:cNvSpPr/>
            <p:nvPr/>
          </p:nvSpPr>
          <p:spPr>
            <a:xfrm>
              <a:off x="2261719" y="750222"/>
              <a:ext cx="2730843" cy="1995616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82762" y="1131222"/>
              <a:ext cx="1752600" cy="120032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They </a:t>
              </a:r>
              <a:r>
                <a:rPr lang="en-US" b="1" i="1" dirty="0">
                  <a:latin typeface="Arial" panose="020B0604020202020204" pitchFamily="34" charset="0"/>
                  <a:cs typeface="Arial" panose="020B0604020202020204" pitchFamily="34" charset="0"/>
                </a:rPr>
                <a:t>are slowing </a:t>
              </a:r>
              <a:r>
                <a:rPr lang="en-US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US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 down!  </a:t>
              </a:r>
              <a:endParaRPr lang="en-US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96" y="1129595"/>
            <a:ext cx="2496298" cy="388382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61" y="1125718"/>
            <a:ext cx="1801754" cy="3788553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91153" y="2545759"/>
            <a:ext cx="886288" cy="859138"/>
            <a:chOff x="7745506" y="2891118"/>
            <a:chExt cx="1196788" cy="1344706"/>
          </a:xfrm>
        </p:grpSpPr>
        <p:sp>
          <p:nvSpPr>
            <p:cNvPr id="22" name="Rectangle 21"/>
            <p:cNvSpPr/>
            <p:nvPr/>
          </p:nvSpPr>
          <p:spPr>
            <a:xfrm>
              <a:off x="7745506" y="3361765"/>
              <a:ext cx="67235" cy="8740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Wave 23"/>
            <p:cNvSpPr/>
            <p:nvPr/>
          </p:nvSpPr>
          <p:spPr>
            <a:xfrm>
              <a:off x="7745506" y="2891118"/>
              <a:ext cx="1196788" cy="820270"/>
            </a:xfrm>
            <a:prstGeom prst="wave">
              <a:avLst/>
            </a:prstGeom>
            <a:solidFill>
              <a:srgbClr val="CC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76887" y="3055845"/>
              <a:ext cx="1143000" cy="5136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Dev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214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0826" y="326222"/>
            <a:ext cx="6598023" cy="533400"/>
          </a:xfrm>
          <a:prstGeom prst="rect">
            <a:avLst/>
          </a:prstGeom>
        </p:spPr>
        <p:txBody>
          <a:bodyPr vert="horz" wrap="none" lIns="0" tIns="45720" rIns="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none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ckwell" panose="02060603020205020403" pitchFamily="18" charset="0"/>
              </a:rPr>
              <a:t>Confronting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Rockwell" panose="02060603020205020403" pitchFamily="18" charset="0"/>
              </a:rPr>
              <a:t> the Chasm – May 2010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ckwell" panose="02060603020205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69" y="2157046"/>
            <a:ext cx="4384431" cy="2986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3506"/>
            <a:ext cx="3859306" cy="198680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44522" y="1118012"/>
            <a:ext cx="1981199" cy="1200906"/>
            <a:chOff x="2667001" y="971549"/>
            <a:chExt cx="1981199" cy="2286000"/>
          </a:xfrm>
        </p:grpSpPr>
        <p:sp>
          <p:nvSpPr>
            <p:cNvPr id="8" name="Rounded Rectangular Callout 7"/>
            <p:cNvSpPr/>
            <p:nvPr/>
          </p:nvSpPr>
          <p:spPr>
            <a:xfrm rot="16200000" flipV="1">
              <a:off x="2514601" y="1123949"/>
              <a:ext cx="2286000" cy="1981199"/>
            </a:xfrm>
            <a:prstGeom prst="wedgeRoundRectCallout">
              <a:avLst>
                <a:gd name="adj1" fmla="val 26299"/>
                <a:gd name="adj2" fmla="val 71193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67001" y="1147395"/>
              <a:ext cx="1904999" cy="1171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24 hour SLA is 23.5 hours too long!</a:t>
              </a:r>
              <a:endParaRPr lang="en-US" sz="2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041341" y="2556151"/>
            <a:ext cx="860611" cy="966979"/>
            <a:chOff x="7745506" y="2891118"/>
            <a:chExt cx="1196788" cy="1344706"/>
          </a:xfrm>
        </p:grpSpPr>
        <p:sp>
          <p:nvSpPr>
            <p:cNvPr id="14" name="Rectangle 13"/>
            <p:cNvSpPr/>
            <p:nvPr/>
          </p:nvSpPr>
          <p:spPr>
            <a:xfrm>
              <a:off x="7745506" y="3361765"/>
              <a:ext cx="67235" cy="8740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Wave 14"/>
            <p:cNvSpPr/>
            <p:nvPr/>
          </p:nvSpPr>
          <p:spPr>
            <a:xfrm>
              <a:off x="7745506" y="2891118"/>
              <a:ext cx="1196788" cy="820270"/>
            </a:xfrm>
            <a:prstGeom prst="wave">
              <a:avLst/>
            </a:prstGeom>
            <a:solidFill>
              <a:srgbClr val="CC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76887" y="3055845"/>
              <a:ext cx="1143000" cy="5136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smtClean="0">
                  <a:latin typeface="Arial" panose="020B0604020202020204" pitchFamily="34" charset="0"/>
                  <a:cs typeface="Arial" panose="020B0604020202020204" pitchFamily="34" charset="0"/>
                </a:rPr>
                <a:t>Ops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5307" y="2523519"/>
            <a:ext cx="779775" cy="856180"/>
            <a:chOff x="3419011" y="2935942"/>
            <a:chExt cx="1224707" cy="1344706"/>
          </a:xfrm>
        </p:grpSpPr>
        <p:sp>
          <p:nvSpPr>
            <p:cNvPr id="18" name="Rectangle 17"/>
            <p:cNvSpPr/>
            <p:nvPr/>
          </p:nvSpPr>
          <p:spPr>
            <a:xfrm>
              <a:off x="3446930" y="3406589"/>
              <a:ext cx="67235" cy="8740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Wave 18"/>
            <p:cNvSpPr/>
            <p:nvPr/>
          </p:nvSpPr>
          <p:spPr>
            <a:xfrm>
              <a:off x="3446930" y="2935942"/>
              <a:ext cx="1196788" cy="820270"/>
            </a:xfrm>
            <a:prstGeom prst="wave">
              <a:avLst/>
            </a:prstGeom>
            <a:solidFill>
              <a:srgbClr val="CC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19011" y="3080211"/>
              <a:ext cx="1143000" cy="531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Dev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57604" y="963374"/>
            <a:ext cx="1586645" cy="1184414"/>
            <a:chOff x="5932012" y="786539"/>
            <a:chExt cx="2862653" cy="2166449"/>
          </a:xfrm>
          <a:solidFill>
            <a:schemeClr val="bg1"/>
          </a:solidFill>
          <a:effectLst/>
        </p:grpSpPr>
        <p:sp>
          <p:nvSpPr>
            <p:cNvPr id="24" name="Cloud 23"/>
            <p:cNvSpPr/>
            <p:nvPr/>
          </p:nvSpPr>
          <p:spPr>
            <a:xfrm rot="544190">
              <a:off x="5932012" y="786539"/>
              <a:ext cx="2862653" cy="2166449"/>
            </a:xfrm>
            <a:prstGeom prst="cloud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306661" y="1225090"/>
              <a:ext cx="2205847" cy="67555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Huh?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37" y="702944"/>
            <a:ext cx="1859270" cy="370641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6" y="840452"/>
            <a:ext cx="2244916" cy="351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94" y="2135372"/>
            <a:ext cx="4384431" cy="29864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5" y="3151832"/>
            <a:ext cx="3859306" cy="198680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69" y="2157046"/>
            <a:ext cx="4384431" cy="298645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3506"/>
            <a:ext cx="3859306" cy="1986804"/>
          </a:xfrm>
          <a:prstGeom prst="rect">
            <a:avLst/>
          </a:prstGeom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1235816" y="192569"/>
            <a:ext cx="5715968" cy="540124"/>
          </a:xfrm>
          <a:prstGeom prst="rect">
            <a:avLst/>
          </a:prstGeom>
          <a:effectLst/>
        </p:spPr>
        <p:txBody>
          <a:bodyPr vert="horz" wrap="none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none" spc="0" baseline="0">
                <a:solidFill>
                  <a:srgbClr val="FFC000"/>
                </a:solidFill>
                <a:effectLst/>
                <a:latin typeface="Rockwell" panose="02060603020205020403" pitchFamily="18" charset="0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Bridging the Chasm – Aug 2010</a:t>
            </a:r>
            <a:endParaRPr lang="en-US" sz="3600" dirty="0" smtClean="0">
              <a:solidFill>
                <a:schemeClr val="tx1"/>
              </a:solidFill>
              <a:effectLst>
                <a:glow rad="1905000">
                  <a:schemeClr val="accent2">
                    <a:lumMod val="60000"/>
                    <a:lumOff val="40000"/>
                    <a:alpha val="44000"/>
                  </a:schemeClr>
                </a:glo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86000" y="895350"/>
            <a:ext cx="1981199" cy="1981200"/>
            <a:chOff x="2667001" y="971549"/>
            <a:chExt cx="1981199" cy="2286000"/>
          </a:xfrm>
        </p:grpSpPr>
        <p:sp>
          <p:nvSpPr>
            <p:cNvPr id="84" name="Rounded Rectangular Callout 83"/>
            <p:cNvSpPr/>
            <p:nvPr/>
          </p:nvSpPr>
          <p:spPr>
            <a:xfrm rot="16200000" flipV="1">
              <a:off x="2514601" y="1123949"/>
              <a:ext cx="2286000" cy="1981199"/>
            </a:xfrm>
            <a:prstGeom prst="wedgeRoundRectCallout">
              <a:avLst>
                <a:gd name="adj1" fmla="val 26299"/>
                <a:gd name="adj2" fmla="val 71193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667001" y="1147395"/>
              <a:ext cx="1904999" cy="1631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Let me </a:t>
              </a:r>
            </a:p>
            <a:p>
              <a:pPr algn="ctr"/>
              <a:r>
                <a:rPr lang="en-US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show you how </a:t>
              </a:r>
            </a:p>
            <a:p>
              <a:pPr algn="ctr"/>
              <a:r>
                <a:rPr lang="en-US" sz="2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this could work.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1352550"/>
            <a:ext cx="1447799" cy="1295400"/>
            <a:chOff x="4800600" y="1352550"/>
            <a:chExt cx="1447799" cy="1295400"/>
          </a:xfrm>
        </p:grpSpPr>
        <p:sp>
          <p:nvSpPr>
            <p:cNvPr id="101" name="Rounded Rectangular Callout 100"/>
            <p:cNvSpPr/>
            <p:nvPr/>
          </p:nvSpPr>
          <p:spPr>
            <a:xfrm rot="5400000" flipV="1">
              <a:off x="4904642" y="1304192"/>
              <a:ext cx="1295400" cy="1392115"/>
            </a:xfrm>
            <a:prstGeom prst="wedgeRoundRectCallout">
              <a:avLst>
                <a:gd name="adj1" fmla="val -18052"/>
                <a:gd name="adj2" fmla="val 79188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800600" y="1646959"/>
              <a:ext cx="1392115" cy="54700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OK! 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041341" y="2556151"/>
            <a:ext cx="860611" cy="966979"/>
            <a:chOff x="7745506" y="2891118"/>
            <a:chExt cx="1196788" cy="1344706"/>
          </a:xfrm>
        </p:grpSpPr>
        <p:sp>
          <p:nvSpPr>
            <p:cNvPr id="80" name="Rectangle 79"/>
            <p:cNvSpPr/>
            <p:nvPr/>
          </p:nvSpPr>
          <p:spPr>
            <a:xfrm>
              <a:off x="7745506" y="3361765"/>
              <a:ext cx="67235" cy="8740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Wave 80"/>
            <p:cNvSpPr/>
            <p:nvPr/>
          </p:nvSpPr>
          <p:spPr>
            <a:xfrm>
              <a:off x="7745506" y="2891118"/>
              <a:ext cx="1196788" cy="820270"/>
            </a:xfrm>
            <a:prstGeom prst="wave">
              <a:avLst/>
            </a:prstGeom>
            <a:solidFill>
              <a:srgbClr val="CC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776887" y="3055845"/>
              <a:ext cx="1143000" cy="5136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smtClean="0">
                  <a:latin typeface="Arial" panose="020B0604020202020204" pitchFamily="34" charset="0"/>
                  <a:cs typeface="Arial" panose="020B0604020202020204" pitchFamily="34" charset="0"/>
                </a:rPr>
                <a:t>Ops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33083" y="2523516"/>
            <a:ext cx="761999" cy="856179"/>
            <a:chOff x="3446930" y="2935942"/>
            <a:chExt cx="1196788" cy="1344706"/>
          </a:xfrm>
        </p:grpSpPr>
        <p:sp>
          <p:nvSpPr>
            <p:cNvPr id="86" name="Rectangle 85"/>
            <p:cNvSpPr/>
            <p:nvPr/>
          </p:nvSpPr>
          <p:spPr>
            <a:xfrm>
              <a:off x="3446930" y="3406589"/>
              <a:ext cx="67235" cy="8740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Wave 86"/>
            <p:cNvSpPr/>
            <p:nvPr/>
          </p:nvSpPr>
          <p:spPr>
            <a:xfrm>
              <a:off x="3446930" y="2935942"/>
              <a:ext cx="1196788" cy="820270"/>
            </a:xfrm>
            <a:prstGeom prst="wave">
              <a:avLst/>
            </a:prstGeom>
            <a:solidFill>
              <a:srgbClr val="CC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a</a:t>
              </a:r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87267" y="3123078"/>
              <a:ext cx="1143000" cy="531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smtClean="0">
                  <a:latin typeface="Arial" panose="020B0604020202020204" pitchFamily="34" charset="0"/>
                  <a:cs typeface="Arial" panose="020B0604020202020204" pitchFamily="34" charset="0"/>
                </a:rPr>
                <a:t>Dev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87" y="732693"/>
            <a:ext cx="2496298" cy="388382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715" y="928902"/>
            <a:ext cx="1801754" cy="37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6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08642E-6 L -0.08507 0.0120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58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19753E-6 L 0.10434 -0.003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1888"/>
            <a:ext cx="9144000" cy="125505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424516" y="1271867"/>
            <a:ext cx="2303585" cy="1524000"/>
            <a:chOff x="3424516" y="1271867"/>
            <a:chExt cx="2303585" cy="1524000"/>
          </a:xfrm>
        </p:grpSpPr>
        <p:sp>
          <p:nvSpPr>
            <p:cNvPr id="66" name="Rounded Rectangular Callout 65"/>
            <p:cNvSpPr/>
            <p:nvPr/>
          </p:nvSpPr>
          <p:spPr>
            <a:xfrm rot="5400000" flipV="1">
              <a:off x="3861201" y="928967"/>
              <a:ext cx="1524000" cy="2209800"/>
            </a:xfrm>
            <a:prstGeom prst="wedgeRoundRectCallout">
              <a:avLst>
                <a:gd name="adj1" fmla="val -23930"/>
                <a:gd name="adj2" fmla="val 88842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</a:endParaRPr>
            </a:p>
          </p:txBody>
        </p:sp>
        <p:sp>
          <p:nvSpPr>
            <p:cNvPr id="78" name="Rounded Rectangular Callout 77"/>
            <p:cNvSpPr/>
            <p:nvPr/>
          </p:nvSpPr>
          <p:spPr>
            <a:xfrm rot="16200000" flipV="1">
              <a:off x="3767416" y="928967"/>
              <a:ext cx="1524000" cy="2209800"/>
            </a:xfrm>
            <a:prstGeom prst="wedgeRoundRectCallout">
              <a:avLst>
                <a:gd name="adj1" fmla="val 14592"/>
                <a:gd name="adj2" fmla="val 126580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670701" y="1424267"/>
              <a:ext cx="19812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1">
                  <a:latin typeface="Arial" panose="020B0604020202020204" pitchFamily="34" charset="0"/>
                  <a:cs typeface="Arial" panose="020B0604020202020204" pitchFamily="34" charset="0"/>
                </a:rPr>
                <a:t>Let’s define</a:t>
              </a:r>
            </a:p>
            <a:p>
              <a:pPr algn="ctr"/>
              <a:r>
                <a:rPr lang="en-US" sz="2400" b="1" i="1">
                  <a:latin typeface="Arial" panose="020B0604020202020204" pitchFamily="34" charset="0"/>
                  <a:cs typeface="Arial" panose="020B0604020202020204" pitchFamily="34" charset="0"/>
                </a:rPr>
                <a:t>Acceptance</a:t>
              </a:r>
            </a:p>
            <a:p>
              <a:pPr algn="ctr"/>
              <a:r>
                <a:rPr lang="en-US" sz="2400" b="1" i="1">
                  <a:latin typeface="Arial" panose="020B0604020202020204" pitchFamily="34" charset="0"/>
                  <a:cs typeface="Arial" panose="020B0604020202020204" pitchFamily="34" charset="0"/>
                </a:rPr>
                <a:t>Criteria !</a:t>
              </a:r>
              <a:endParaRPr lang="en-US" sz="24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568215" y="363822"/>
            <a:ext cx="6598023" cy="533400"/>
          </a:xfrm>
          <a:prstGeom prst="rect">
            <a:avLst/>
          </a:prstGeom>
        </p:spPr>
        <p:txBody>
          <a:bodyPr vert="horz" wrap="none" lIns="0" tIns="45720" rIns="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none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Rockwell" panose="02060603020205020403" pitchFamily="18" charset="0"/>
              </a:rPr>
              <a:t>Defining Success – Fall 2010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ckwell" panose="02060603020205020403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128414" y="3578721"/>
            <a:ext cx="1010229" cy="805464"/>
            <a:chOff x="3423029" y="3015595"/>
            <a:chExt cx="1207238" cy="1265053"/>
          </a:xfrm>
        </p:grpSpPr>
        <p:sp>
          <p:nvSpPr>
            <p:cNvPr id="20" name="Rectangle 19"/>
            <p:cNvSpPr/>
            <p:nvPr/>
          </p:nvSpPr>
          <p:spPr>
            <a:xfrm>
              <a:off x="3446930" y="3406589"/>
              <a:ext cx="67235" cy="8740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Wave 20"/>
            <p:cNvSpPr/>
            <p:nvPr/>
          </p:nvSpPr>
          <p:spPr>
            <a:xfrm>
              <a:off x="3423029" y="3015595"/>
              <a:ext cx="1196788" cy="820270"/>
            </a:xfrm>
            <a:prstGeom prst="wave">
              <a:avLst/>
            </a:prstGeom>
            <a:solidFill>
              <a:srgbClr val="CC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87267" y="3123078"/>
              <a:ext cx="1143000" cy="918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DevOps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87" y="755793"/>
            <a:ext cx="2496298" cy="388382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715" y="928902"/>
            <a:ext cx="1801754" cy="3788553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-1" y="4300090"/>
            <a:ext cx="9143999" cy="361482"/>
          </a:xfrm>
          <a:custGeom>
            <a:avLst/>
            <a:gdLst>
              <a:gd name="connsiteX0" fmla="*/ 0 w 8364772"/>
              <a:gd name="connsiteY0" fmla="*/ 263515 h 361482"/>
              <a:gd name="connsiteX1" fmla="*/ 890546 w 8364772"/>
              <a:gd name="connsiteY1" fmla="*/ 112440 h 361482"/>
              <a:gd name="connsiteX2" fmla="*/ 1773141 w 8364772"/>
              <a:gd name="connsiteY2" fmla="*/ 287369 h 361482"/>
              <a:gd name="connsiteX3" fmla="*/ 2798859 w 8364772"/>
              <a:gd name="connsiteY3" fmla="*/ 144245 h 361482"/>
              <a:gd name="connsiteX4" fmla="*/ 3522428 w 8364772"/>
              <a:gd name="connsiteY4" fmla="*/ 223758 h 361482"/>
              <a:gd name="connsiteX5" fmla="*/ 4603805 w 8364772"/>
              <a:gd name="connsiteY5" fmla="*/ 1122 h 361482"/>
              <a:gd name="connsiteX6" fmla="*/ 5605670 w 8364772"/>
              <a:gd name="connsiteY6" fmla="*/ 335076 h 361482"/>
              <a:gd name="connsiteX7" fmla="*/ 6480313 w 8364772"/>
              <a:gd name="connsiteY7" fmla="*/ 303271 h 361482"/>
              <a:gd name="connsiteX8" fmla="*/ 7307249 w 8364772"/>
              <a:gd name="connsiteY8" fmla="*/ 9073 h 361482"/>
              <a:gd name="connsiteX9" fmla="*/ 8364772 w 8364772"/>
              <a:gd name="connsiteY9" fmla="*/ 358930 h 3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4772" h="361482">
                <a:moveTo>
                  <a:pt x="0" y="263515"/>
                </a:moveTo>
                <a:cubicBezTo>
                  <a:pt x="297511" y="185989"/>
                  <a:pt x="595023" y="108464"/>
                  <a:pt x="890546" y="112440"/>
                </a:cubicBezTo>
                <a:cubicBezTo>
                  <a:pt x="1186069" y="116416"/>
                  <a:pt x="1455089" y="282068"/>
                  <a:pt x="1773141" y="287369"/>
                </a:cubicBezTo>
                <a:cubicBezTo>
                  <a:pt x="2091193" y="292670"/>
                  <a:pt x="2507311" y="154847"/>
                  <a:pt x="2798859" y="144245"/>
                </a:cubicBezTo>
                <a:cubicBezTo>
                  <a:pt x="3090407" y="133643"/>
                  <a:pt x="3221604" y="247612"/>
                  <a:pt x="3522428" y="223758"/>
                </a:cubicBezTo>
                <a:cubicBezTo>
                  <a:pt x="3823252" y="199904"/>
                  <a:pt x="4256598" y="-17431"/>
                  <a:pt x="4603805" y="1122"/>
                </a:cubicBezTo>
                <a:cubicBezTo>
                  <a:pt x="4951012" y="19675"/>
                  <a:pt x="5292919" y="284718"/>
                  <a:pt x="5605670" y="335076"/>
                </a:cubicBezTo>
                <a:cubicBezTo>
                  <a:pt x="5918421" y="385434"/>
                  <a:pt x="6196717" y="357605"/>
                  <a:pt x="6480313" y="303271"/>
                </a:cubicBezTo>
                <a:cubicBezTo>
                  <a:pt x="6763909" y="248937"/>
                  <a:pt x="6993173" y="-203"/>
                  <a:pt x="7307249" y="9073"/>
                </a:cubicBezTo>
                <a:cubicBezTo>
                  <a:pt x="7621325" y="18349"/>
                  <a:pt x="8176591" y="295319"/>
                  <a:pt x="8364772" y="3589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4934" y="4764936"/>
            <a:ext cx="9079065" cy="361482"/>
          </a:xfrm>
          <a:custGeom>
            <a:avLst/>
            <a:gdLst>
              <a:gd name="connsiteX0" fmla="*/ 0 w 8364772"/>
              <a:gd name="connsiteY0" fmla="*/ 263515 h 361482"/>
              <a:gd name="connsiteX1" fmla="*/ 890546 w 8364772"/>
              <a:gd name="connsiteY1" fmla="*/ 112440 h 361482"/>
              <a:gd name="connsiteX2" fmla="*/ 1773141 w 8364772"/>
              <a:gd name="connsiteY2" fmla="*/ 287369 h 361482"/>
              <a:gd name="connsiteX3" fmla="*/ 2798859 w 8364772"/>
              <a:gd name="connsiteY3" fmla="*/ 144245 h 361482"/>
              <a:gd name="connsiteX4" fmla="*/ 3522428 w 8364772"/>
              <a:gd name="connsiteY4" fmla="*/ 223758 h 361482"/>
              <a:gd name="connsiteX5" fmla="*/ 4603805 w 8364772"/>
              <a:gd name="connsiteY5" fmla="*/ 1122 h 361482"/>
              <a:gd name="connsiteX6" fmla="*/ 5605670 w 8364772"/>
              <a:gd name="connsiteY6" fmla="*/ 335076 h 361482"/>
              <a:gd name="connsiteX7" fmla="*/ 6480313 w 8364772"/>
              <a:gd name="connsiteY7" fmla="*/ 303271 h 361482"/>
              <a:gd name="connsiteX8" fmla="*/ 7307249 w 8364772"/>
              <a:gd name="connsiteY8" fmla="*/ 9073 h 361482"/>
              <a:gd name="connsiteX9" fmla="*/ 8364772 w 8364772"/>
              <a:gd name="connsiteY9" fmla="*/ 358930 h 3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64772" h="361482">
                <a:moveTo>
                  <a:pt x="0" y="263515"/>
                </a:moveTo>
                <a:cubicBezTo>
                  <a:pt x="297511" y="185989"/>
                  <a:pt x="595023" y="108464"/>
                  <a:pt x="890546" y="112440"/>
                </a:cubicBezTo>
                <a:cubicBezTo>
                  <a:pt x="1186069" y="116416"/>
                  <a:pt x="1455089" y="282068"/>
                  <a:pt x="1773141" y="287369"/>
                </a:cubicBezTo>
                <a:cubicBezTo>
                  <a:pt x="2091193" y="292670"/>
                  <a:pt x="2507311" y="154847"/>
                  <a:pt x="2798859" y="144245"/>
                </a:cubicBezTo>
                <a:cubicBezTo>
                  <a:pt x="3090407" y="133643"/>
                  <a:pt x="3221604" y="247612"/>
                  <a:pt x="3522428" y="223758"/>
                </a:cubicBezTo>
                <a:cubicBezTo>
                  <a:pt x="3823252" y="199904"/>
                  <a:pt x="4256598" y="-17431"/>
                  <a:pt x="4603805" y="1122"/>
                </a:cubicBezTo>
                <a:cubicBezTo>
                  <a:pt x="4951012" y="19675"/>
                  <a:pt x="5292919" y="284718"/>
                  <a:pt x="5605670" y="335076"/>
                </a:cubicBezTo>
                <a:cubicBezTo>
                  <a:pt x="5918421" y="385434"/>
                  <a:pt x="6196717" y="357605"/>
                  <a:pt x="6480313" y="303271"/>
                </a:cubicBezTo>
                <a:cubicBezTo>
                  <a:pt x="6763909" y="248937"/>
                  <a:pt x="6993173" y="-203"/>
                  <a:pt x="7307249" y="9073"/>
                </a:cubicBezTo>
                <a:cubicBezTo>
                  <a:pt x="7621325" y="18349"/>
                  <a:pt x="8176591" y="295319"/>
                  <a:pt x="8364772" y="35893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4935" y="4661572"/>
            <a:ext cx="413417" cy="103364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78226" y="4701750"/>
            <a:ext cx="413417" cy="81928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995726" y="4802045"/>
            <a:ext cx="413417" cy="16644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627054" y="4701750"/>
            <a:ext cx="413417" cy="47706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318344" y="4722670"/>
            <a:ext cx="413417" cy="35142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931921" y="4662750"/>
            <a:ext cx="413417" cy="87557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71998" y="4505385"/>
            <a:ext cx="413417" cy="90020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34762" y="4595405"/>
            <a:ext cx="413417" cy="117849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18894" y="4772885"/>
            <a:ext cx="413417" cy="117849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685150" y="4818689"/>
            <a:ext cx="413417" cy="42212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410045" y="4547750"/>
            <a:ext cx="413417" cy="154851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054696" y="4571552"/>
            <a:ext cx="413417" cy="82749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603362" y="4714084"/>
            <a:ext cx="413417" cy="166414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71885" y="4654301"/>
            <a:ext cx="504908" cy="0"/>
          </a:xfrm>
          <a:prstGeom prst="line">
            <a:avLst/>
          </a:prstGeom>
          <a:ln w="22225">
            <a:solidFill>
              <a:srgbClr val="F4E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9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74812"/>
            <a:ext cx="9144000" cy="4968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6535615" y="1400907"/>
            <a:ext cx="3657600" cy="2952750"/>
            <a:chOff x="457200" y="2971800"/>
            <a:chExt cx="3657600" cy="2952750"/>
          </a:xfrm>
        </p:grpSpPr>
        <p:sp>
          <p:nvSpPr>
            <p:cNvPr id="4" name="Rectangle 3"/>
            <p:cNvSpPr/>
            <p:nvPr/>
          </p:nvSpPr>
          <p:spPr>
            <a:xfrm>
              <a:off x="1143000" y="4705350"/>
              <a:ext cx="152400" cy="1219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00200" y="4095750"/>
              <a:ext cx="152400" cy="1219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76450" y="3714750"/>
              <a:ext cx="152400" cy="1219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28900" y="3429000"/>
              <a:ext cx="152400" cy="1219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48000" y="3105150"/>
              <a:ext cx="152400" cy="1219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24250" y="2971800"/>
              <a:ext cx="152400" cy="1219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62400" y="3067050"/>
              <a:ext cx="152400" cy="12192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457200" y="3162300"/>
              <a:ext cx="3619500" cy="2590800"/>
            </a:xfrm>
            <a:custGeom>
              <a:avLst/>
              <a:gdLst>
                <a:gd name="connsiteX0" fmla="*/ 19050 w 3619500"/>
                <a:gd name="connsiteY0" fmla="*/ 2362200 h 2590800"/>
                <a:gd name="connsiteX1" fmla="*/ 2228850 w 3619500"/>
                <a:gd name="connsiteY1" fmla="*/ 381000 h 2590800"/>
                <a:gd name="connsiteX2" fmla="*/ 3619500 w 3619500"/>
                <a:gd name="connsiteY2" fmla="*/ 0 h 2590800"/>
                <a:gd name="connsiteX3" fmla="*/ 3619500 w 3619500"/>
                <a:gd name="connsiteY3" fmla="*/ 171450 h 2590800"/>
                <a:gd name="connsiteX4" fmla="*/ 2419350 w 3619500"/>
                <a:gd name="connsiteY4" fmla="*/ 533400 h 2590800"/>
                <a:gd name="connsiteX5" fmla="*/ 800100 w 3619500"/>
                <a:gd name="connsiteY5" fmla="*/ 1885950 h 2590800"/>
                <a:gd name="connsiteX6" fmla="*/ 0 w 3619500"/>
                <a:gd name="connsiteY6" fmla="*/ 259080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0" h="2590800">
                  <a:moveTo>
                    <a:pt x="19050" y="2362200"/>
                  </a:moveTo>
                  <a:lnTo>
                    <a:pt x="2228850" y="381000"/>
                  </a:lnTo>
                  <a:lnTo>
                    <a:pt x="3619500" y="0"/>
                  </a:lnTo>
                  <a:lnTo>
                    <a:pt x="3619500" y="171450"/>
                  </a:lnTo>
                  <a:lnTo>
                    <a:pt x="2419350" y="533400"/>
                  </a:lnTo>
                  <a:lnTo>
                    <a:pt x="800100" y="1885950"/>
                  </a:lnTo>
                  <a:lnTo>
                    <a:pt x="0" y="2590800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7" name="Title 1"/>
          <p:cNvSpPr txBox="1">
            <a:spLocks/>
          </p:cNvSpPr>
          <p:nvPr/>
        </p:nvSpPr>
        <p:spPr>
          <a:xfrm>
            <a:off x="995081" y="239805"/>
            <a:ext cx="6186616" cy="486336"/>
          </a:xfrm>
          <a:prstGeom prst="rect">
            <a:avLst/>
          </a:prstGeom>
          <a:effectLst/>
        </p:spPr>
        <p:txBody>
          <a:bodyPr vert="horz" wrap="none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none" spc="0" baseline="0">
                <a:solidFill>
                  <a:srgbClr val="FFC000"/>
                </a:solidFill>
                <a:effectLst/>
                <a:latin typeface="Rockwell" panose="02060603020205020403" pitchFamily="18" charset="0"/>
                <a:ea typeface="+mj-ea"/>
                <a:cs typeface="+mj-cs"/>
              </a:defRPr>
            </a:lvl1pPr>
            <a:extLst/>
          </a:lstStyle>
          <a:p>
            <a:pPr marR="0">
              <a:lnSpc>
                <a:spcPts val="3200"/>
              </a:lnSpc>
              <a:defRPr/>
            </a:pPr>
            <a:r>
              <a:rPr lang="en-US" sz="3600" dirty="0">
                <a:solidFill>
                  <a:prstClr val="black"/>
                </a:solidFill>
              </a:rPr>
              <a:t>Acceptance </a:t>
            </a:r>
            <a:r>
              <a:rPr lang="en-US" sz="3600" dirty="0" smtClean="0">
                <a:solidFill>
                  <a:prstClr val="black"/>
                </a:solidFill>
              </a:rPr>
              <a:t>Criteria</a:t>
            </a:r>
            <a:endParaRPr lang="en-US" sz="1800" b="0" i="1" dirty="0">
              <a:solidFill>
                <a:prstClr val="black"/>
              </a:solidFill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3600" kern="1200" cap="none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endParaRPr dirty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738439" y="1163650"/>
            <a:ext cx="1297986" cy="806826"/>
            <a:chOff x="7586040" y="1231528"/>
            <a:chExt cx="1392115" cy="852769"/>
          </a:xfrm>
        </p:grpSpPr>
        <p:sp>
          <p:nvSpPr>
            <p:cNvPr id="89" name="Rounded Rectangular Callout 88"/>
            <p:cNvSpPr/>
            <p:nvPr/>
          </p:nvSpPr>
          <p:spPr>
            <a:xfrm rot="5400000" flipV="1">
              <a:off x="7855713" y="961855"/>
              <a:ext cx="852769" cy="1392115"/>
            </a:xfrm>
            <a:prstGeom prst="wedgeRoundRectCallout">
              <a:avLst>
                <a:gd name="adj1" fmla="val 76520"/>
                <a:gd name="adj2" fmla="val -26587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611035" y="1334621"/>
              <a:ext cx="126402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 can live </a:t>
              </a:r>
            </a:p>
            <a:p>
              <a:pPr algn="ctr"/>
              <a:r>
                <a:rPr lang="en-US" sz="1600" b="1" i="1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that.</a:t>
              </a:r>
              <a:endPara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712693" y="927847"/>
            <a:ext cx="7306236" cy="4215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SzPct val="75000"/>
              <a:buFont typeface="Monotype Sort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27013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909638" indent="-168275" algn="l" rtl="0" eaLnBrk="0" fontAlgn="base" hangingPunct="0">
              <a:lnSpc>
                <a:spcPts val="18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SzPct val="60000"/>
              <a:buFont typeface="Monotype Sort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3pPr>
            <a:lvl4pPr marL="1143000" indent="-114300" algn="l" rtl="0" eaLnBrk="0" fontAlgn="base" hangingPunct="0">
              <a:lnSpc>
                <a:spcPts val="16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Char char="­"/>
              <a:defRPr sz="12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SzPct val="50000"/>
              <a:buFont typeface="Monotype Sorts" pitchFamily="2" charset="2"/>
              <a:buChar char="n"/>
              <a:defRPr sz="4000" b="1">
                <a:solidFill>
                  <a:schemeClr val="tx1"/>
                </a:solidFill>
                <a:latin typeface="ITC Officina Serif Book" charset="0"/>
              </a:defRPr>
            </a:lvl5pPr>
            <a:lvl6pPr marL="2228850" indent="-2286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SzPct val="50000"/>
              <a:buFont typeface="Monotype Sorts" pitchFamily="2" charset="2"/>
              <a:buChar char="n"/>
              <a:defRPr sz="4000" b="1">
                <a:solidFill>
                  <a:schemeClr val="tx1"/>
                </a:solidFill>
                <a:latin typeface="ITC Officina Serif Book" charset="0"/>
              </a:defRPr>
            </a:lvl6pPr>
            <a:lvl7pPr marL="2686050" indent="-2286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SzPct val="50000"/>
              <a:buFont typeface="Monotype Sorts" pitchFamily="2" charset="2"/>
              <a:buChar char="n"/>
              <a:defRPr sz="4000" b="1">
                <a:solidFill>
                  <a:schemeClr val="tx1"/>
                </a:solidFill>
                <a:latin typeface="ITC Officina Serif Book" charset="0"/>
              </a:defRPr>
            </a:lvl7pPr>
            <a:lvl8pPr marL="3143250" indent="-2286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SzPct val="50000"/>
              <a:buFont typeface="Monotype Sorts" pitchFamily="2" charset="2"/>
              <a:buChar char="n"/>
              <a:defRPr sz="4000" b="1">
                <a:solidFill>
                  <a:schemeClr val="tx1"/>
                </a:solidFill>
                <a:latin typeface="ITC Officina Serif Book" charset="0"/>
              </a:defRPr>
            </a:lvl8pPr>
            <a:lvl9pPr marL="3600450" indent="-2286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>
                <a:srgbClr val="FDAA03"/>
              </a:buClr>
              <a:buSzPct val="50000"/>
              <a:buFont typeface="Monotype Sorts" pitchFamily="2" charset="2"/>
              <a:buChar char="n"/>
              <a:defRPr sz="4000" b="1">
                <a:solidFill>
                  <a:schemeClr val="tx1"/>
                </a:solidFill>
                <a:latin typeface="ITC Officina Serif Book" charset="0"/>
              </a:defRPr>
            </a:lvl9pPr>
          </a:lstStyle>
          <a:p>
            <a:pPr>
              <a:lnSpc>
                <a:spcPts val="1600"/>
              </a:lnSpc>
              <a:spcAft>
                <a:spcPts val="12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200" b="1" u="sng" kern="0" dirty="0" smtClean="0">
                <a:solidFill>
                  <a:prstClr val="black"/>
                </a:solidFill>
                <a:latin typeface="Arial"/>
              </a:rPr>
              <a:t>Single command to build </a:t>
            </a:r>
            <a:r>
              <a:rPr lang="en-US" sz="1200" b="1" kern="0" dirty="0" smtClean="0">
                <a:solidFill>
                  <a:prstClr val="black"/>
                </a:solidFill>
                <a:latin typeface="Arial"/>
              </a:rPr>
              <a:t>app given an SVN revision #</a:t>
            </a:r>
          </a:p>
          <a:p>
            <a:pPr>
              <a:lnSpc>
                <a:spcPts val="1600"/>
              </a:lnSpc>
              <a:spcAft>
                <a:spcPts val="12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200" b="1" u="sng" kern="0" dirty="0">
                <a:solidFill>
                  <a:prstClr val="black"/>
                </a:solidFill>
                <a:latin typeface="Arial"/>
              </a:rPr>
              <a:t>Single command to deploy</a:t>
            </a:r>
            <a:r>
              <a:rPr lang="en-US" sz="1200" b="1" kern="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200" b="1" kern="0" dirty="0" smtClean="0">
                <a:solidFill>
                  <a:prstClr val="black"/>
                </a:solidFill>
                <a:latin typeface="Arial"/>
              </a:rPr>
              <a:t>to environment given an SVN revision #</a:t>
            </a:r>
          </a:p>
          <a:p>
            <a:pPr>
              <a:lnSpc>
                <a:spcPts val="1600"/>
              </a:lnSpc>
              <a:spcAft>
                <a:spcPts val="12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200" b="1" u="sng" kern="0" dirty="0">
                <a:solidFill>
                  <a:prstClr val="black"/>
                </a:solidFill>
                <a:latin typeface="Arial"/>
              </a:rPr>
              <a:t>Build once</a:t>
            </a:r>
            <a:r>
              <a:rPr lang="en-US" sz="1200" b="1" kern="0" dirty="0">
                <a:solidFill>
                  <a:prstClr val="black"/>
                </a:solidFill>
                <a:latin typeface="Arial"/>
              </a:rPr>
              <a:t>.  </a:t>
            </a:r>
            <a:r>
              <a:rPr lang="en-US" sz="1200" b="1" kern="0" dirty="0" smtClean="0">
                <a:solidFill>
                  <a:prstClr val="black"/>
                </a:solidFill>
                <a:latin typeface="Arial"/>
              </a:rPr>
              <a:t>No development tools utilized on target environment.</a:t>
            </a:r>
          </a:p>
          <a:p>
            <a:pPr>
              <a:lnSpc>
                <a:spcPts val="1600"/>
              </a:lnSpc>
              <a:spcAft>
                <a:spcPts val="12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200" b="1" u="sng" kern="0" dirty="0" smtClean="0">
                <a:solidFill>
                  <a:prstClr val="black"/>
                </a:solidFill>
                <a:latin typeface="Arial"/>
              </a:rPr>
              <a:t>Deploy to test environment is self-service</a:t>
            </a:r>
            <a:r>
              <a:rPr lang="en-US" sz="1200" b="1" kern="0" dirty="0" smtClean="0">
                <a:solidFill>
                  <a:prstClr val="black"/>
                </a:solidFill>
                <a:latin typeface="Arial"/>
              </a:rPr>
              <a:t> and can be done by </a:t>
            </a:r>
            <a:r>
              <a:rPr lang="en-US" sz="1200" b="1" u="sng" kern="0" dirty="0" smtClean="0">
                <a:solidFill>
                  <a:prstClr val="black"/>
                </a:solidFill>
                <a:latin typeface="Arial"/>
              </a:rPr>
              <a:t>any user</a:t>
            </a:r>
            <a:r>
              <a:rPr lang="en-US" sz="1200" b="1" kern="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200" b="1" kern="0" dirty="0" smtClean="0">
                <a:solidFill>
                  <a:prstClr val="black"/>
                </a:solidFill>
                <a:latin typeface="Arial"/>
              </a:rPr>
              <a:t>without handoffs (no SA, DBA) or additional passwords</a:t>
            </a:r>
          </a:p>
          <a:p>
            <a:pPr>
              <a:lnSpc>
                <a:spcPts val="1600"/>
              </a:lnSpc>
              <a:spcAft>
                <a:spcPts val="12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200" b="1" u="sng" kern="0" dirty="0">
                <a:solidFill>
                  <a:prstClr val="black"/>
                </a:solidFill>
                <a:latin typeface="Arial"/>
              </a:rPr>
              <a:t>Deploy to PROD </a:t>
            </a:r>
            <a:r>
              <a:rPr lang="en-US" sz="1200" b="1" kern="0" dirty="0" smtClean="0">
                <a:solidFill>
                  <a:prstClr val="black"/>
                </a:solidFill>
                <a:latin typeface="Arial"/>
              </a:rPr>
              <a:t>is done by release team </a:t>
            </a:r>
            <a:r>
              <a:rPr lang="en-US" sz="1200" b="1" u="sng" kern="0" dirty="0" smtClean="0">
                <a:solidFill>
                  <a:prstClr val="black"/>
                </a:solidFill>
                <a:latin typeface="Arial"/>
              </a:rPr>
              <a:t>without handoffs </a:t>
            </a:r>
            <a:r>
              <a:rPr lang="en-US" sz="1200" b="1" kern="0" dirty="0" smtClean="0">
                <a:solidFill>
                  <a:prstClr val="black"/>
                </a:solidFill>
                <a:latin typeface="Arial"/>
              </a:rPr>
              <a:t>(no SA, DBA)</a:t>
            </a:r>
          </a:p>
          <a:p>
            <a:pPr>
              <a:lnSpc>
                <a:spcPts val="1600"/>
              </a:lnSpc>
              <a:spcAft>
                <a:spcPts val="12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200" b="1" kern="0" dirty="0" smtClean="0">
                <a:solidFill>
                  <a:prstClr val="black"/>
                </a:solidFill>
                <a:latin typeface="Arial"/>
              </a:rPr>
              <a:t>Prior to deploying validates compliance with </a:t>
            </a:r>
            <a:r>
              <a:rPr lang="en-US" sz="1200" b="1" u="sng" kern="0" dirty="0" smtClean="0">
                <a:solidFill>
                  <a:prstClr val="black"/>
                </a:solidFill>
                <a:latin typeface="Arial"/>
              </a:rPr>
              <a:t>SONAR quality reports and code coverage</a:t>
            </a:r>
          </a:p>
          <a:p>
            <a:pPr>
              <a:lnSpc>
                <a:spcPts val="1600"/>
              </a:lnSpc>
              <a:spcAft>
                <a:spcPts val="12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200" b="1" kern="0" dirty="0" smtClean="0">
                <a:solidFill>
                  <a:prstClr val="black"/>
                </a:solidFill>
                <a:latin typeface="Arial"/>
              </a:rPr>
              <a:t>Can </a:t>
            </a:r>
            <a:r>
              <a:rPr lang="en-US" sz="1200" b="1" kern="0" dirty="0">
                <a:solidFill>
                  <a:prstClr val="black"/>
                </a:solidFill>
                <a:latin typeface="Arial"/>
              </a:rPr>
              <a:t>determine what SVN revision is deployed in each environment, by who and </a:t>
            </a:r>
            <a:r>
              <a:rPr lang="en-US" sz="1200" b="1" kern="0" dirty="0" smtClean="0">
                <a:solidFill>
                  <a:prstClr val="black"/>
                </a:solidFill>
                <a:latin typeface="Arial"/>
              </a:rPr>
              <a:t>when</a:t>
            </a:r>
          </a:p>
          <a:p>
            <a:pPr>
              <a:lnSpc>
                <a:spcPts val="1600"/>
              </a:lnSpc>
              <a:spcAft>
                <a:spcPts val="12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200" b="1" kern="0" dirty="0" smtClean="0">
                <a:solidFill>
                  <a:prstClr val="black"/>
                </a:solidFill>
                <a:latin typeface="Arial"/>
              </a:rPr>
              <a:t>In </a:t>
            </a:r>
            <a:r>
              <a:rPr lang="en-US" sz="1200" b="1" kern="0" dirty="0">
                <a:solidFill>
                  <a:prstClr val="black"/>
                </a:solidFill>
                <a:latin typeface="Arial"/>
              </a:rPr>
              <a:t>PROD, on error or abort application is restored to prior </a:t>
            </a:r>
            <a:r>
              <a:rPr lang="en-US" sz="1200" b="1" kern="0" dirty="0" smtClean="0">
                <a:solidFill>
                  <a:prstClr val="black"/>
                </a:solidFill>
                <a:latin typeface="Arial"/>
              </a:rPr>
              <a:t>state</a:t>
            </a:r>
          </a:p>
          <a:p>
            <a:pPr>
              <a:lnSpc>
                <a:spcPts val="1600"/>
              </a:lnSpc>
              <a:spcAft>
                <a:spcPts val="12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200" b="1" kern="0" dirty="0" smtClean="0">
                <a:solidFill>
                  <a:prstClr val="black"/>
                </a:solidFill>
                <a:latin typeface="Arial"/>
              </a:rPr>
              <a:t>No </a:t>
            </a:r>
            <a:r>
              <a:rPr lang="en-US" sz="1200" b="1" kern="0" dirty="0">
                <a:solidFill>
                  <a:prstClr val="black"/>
                </a:solidFill>
                <a:latin typeface="Arial"/>
              </a:rPr>
              <a:t>additional instruction documentation is needed. </a:t>
            </a:r>
            <a:endParaRPr lang="en-US" sz="1200" b="1" kern="0" dirty="0" smtClean="0">
              <a:solidFill>
                <a:prstClr val="black"/>
              </a:solidFill>
              <a:latin typeface="Arial"/>
            </a:endParaRPr>
          </a:p>
          <a:p>
            <a:pPr>
              <a:lnSpc>
                <a:spcPts val="1600"/>
              </a:lnSpc>
              <a:spcAft>
                <a:spcPts val="12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200" b="1" kern="0" dirty="0" smtClean="0">
                <a:solidFill>
                  <a:prstClr val="black"/>
                </a:solidFill>
                <a:latin typeface="Arial"/>
              </a:rPr>
              <a:t>In </a:t>
            </a:r>
            <a:r>
              <a:rPr lang="en-US" sz="1200" b="1" kern="0" dirty="0">
                <a:solidFill>
                  <a:prstClr val="black"/>
                </a:solidFill>
                <a:latin typeface="Arial"/>
              </a:rPr>
              <a:t>phase 1, utilize existing request system for </a:t>
            </a:r>
            <a:r>
              <a:rPr lang="en-US" sz="1200" b="1" kern="0" dirty="0" smtClean="0">
                <a:solidFill>
                  <a:prstClr val="black"/>
                </a:solidFill>
                <a:latin typeface="Arial"/>
              </a:rPr>
              <a:t>approvals</a:t>
            </a:r>
          </a:p>
          <a:p>
            <a:pPr>
              <a:lnSpc>
                <a:spcPts val="1600"/>
              </a:lnSpc>
              <a:spcAft>
                <a:spcPts val="120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1200" b="1" kern="0" dirty="0" smtClean="0">
                <a:solidFill>
                  <a:prstClr val="black"/>
                </a:solidFill>
                <a:latin typeface="Arial"/>
              </a:rPr>
              <a:t>System </a:t>
            </a:r>
            <a:r>
              <a:rPr lang="en-US" sz="1200" b="1" kern="0" dirty="0">
                <a:solidFill>
                  <a:prstClr val="black"/>
                </a:solidFill>
                <a:latin typeface="Arial"/>
              </a:rPr>
              <a:t>validation is manual and outside of </a:t>
            </a:r>
            <a:r>
              <a:rPr lang="en-US" sz="1200" b="1" kern="0" dirty="0" smtClean="0">
                <a:solidFill>
                  <a:prstClr val="black"/>
                </a:solidFill>
                <a:latin typeface="Arial"/>
              </a:rPr>
              <a:t>scope</a:t>
            </a:r>
            <a:endParaRPr lang="en-US" sz="1200" b="1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853082" y="161365"/>
            <a:ext cx="1290918" cy="766482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018929" y="312644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prstClr val="white"/>
                </a:solidFill>
                <a:latin typeface="MITRE" panose="040B7200000000000000" pitchFamily="82" charset="0"/>
              </a:rPr>
              <a:t>MITRE</a:t>
            </a:r>
            <a:endParaRPr lang="en-US" sz="2000">
              <a:solidFill>
                <a:prstClr val="white"/>
              </a:solidFill>
              <a:latin typeface="MITRE" panose="040B7200000000000000" pitchFamily="82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147" y="1991734"/>
            <a:ext cx="1198569" cy="252023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" y="312644"/>
            <a:ext cx="872595" cy="135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2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C6D9F0"/>
      </a:dk2>
      <a:lt2>
        <a:srgbClr val="EEECE1"/>
      </a:lt2>
      <a:accent1>
        <a:srgbClr val="B8CCE4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>Bill Donaldson</_Contributor>
    <Release_x0020_Statement xmlns="http://schemas.microsoft.com/sharepoint/v3">For Internal MITRE Use</Release_x0020_Statement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24251ED878625840B99116B9DED08124" ma:contentTypeVersion="0" ma:contentTypeDescription="Materials and documents that contain MITRE authored content and other content directly attributable to MITRE and its work" ma:contentTypeScope="" ma:versionID="f687e2f19b9905b6c054210fafa33773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dd6022b7494373201edaf026fcd5018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66F1423E-A4B3-42D1-BC9D-BD9F99B85F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E8AD38-071B-4DE0-B7CC-E63B28D20BF7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http://schemas.microsoft.com/sharepoint/v3/fields"/>
    <ds:schemaRef ds:uri="http://purl.org/dc/dcmitype/"/>
    <ds:schemaRef ds:uri="http://schemas.microsoft.com/sharepoint/v3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67F760D-1DA7-4E5E-9A8B-8B62B6836A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8FDE072-BDC4-4B8B-B1F3-9F609B398129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2265</TotalTime>
  <Words>662</Words>
  <Application>Microsoft Office PowerPoint</Application>
  <PresentationFormat>On-screen Show (16:9)</PresentationFormat>
  <Paragraphs>178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Visible Tracking</vt:lpstr>
      <vt:lpstr>Recipe For Onboarding</vt:lpstr>
      <vt:lpstr>PowerPoint Presentation</vt:lpstr>
      <vt:lpstr>PowerPoint Presentation</vt:lpstr>
      <vt:lpstr>PowerPoint Presentation</vt:lpstr>
      <vt:lpstr>PowerPoint Presentation</vt:lpstr>
      <vt:lpstr>Bill &amp; Aimee’s Excellent  DevOps Journey</vt:lpstr>
      <vt:lpstr>PowerPoint Presentation</vt:lpstr>
      <vt:lpstr>Thanks!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Bechtle, Aimee</dc:creator>
  <cp:lastModifiedBy>Aimee Bechtle</cp:lastModifiedBy>
  <cp:revision>146</cp:revision>
  <dcterms:created xsi:type="dcterms:W3CDTF">2014-09-19T16:49:48Z</dcterms:created>
  <dcterms:modified xsi:type="dcterms:W3CDTF">2014-10-22T13:13:09Z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0x010100823A99C636F7423283FB0D200866C6130024251ED878625840B99116B9DED08124</vt:lpwstr>
  </property>
  <property fmtid="{D5CDD505-2E9C-101B-9397-08002B2CF9AE}" pid="3" name="DISdDocName">
    <vt:lpwstr>PR_14-3400</vt:lpwstr>
  </property>
  <property fmtid="{D5CDD505-2E9C-101B-9397-08002B2CF9AE}" pid="4" name="DISProperties">
    <vt:lpwstr>DISdDocName,DIScgiUrl,DISdWorkflowState,DISdUser,DISdID,DISidcName,DISTaskPaneUrl</vt:lpwstr>
  </property>
  <property fmtid="{D5CDD505-2E9C-101B-9397-08002B2CF9AE}" pid="5" name="DIScgiUrl">
    <vt:lpwstr>http://ecmsrv1.mitre.org/urm/idcplg</vt:lpwstr>
  </property>
  <property fmtid="{D5CDD505-2E9C-101B-9397-08002B2CF9AE}" pid="6" name="DISdUser">
    <vt:lpwstr>abechtle</vt:lpwstr>
  </property>
  <property fmtid="{D5CDD505-2E9C-101B-9397-08002B2CF9AE}" pid="7" name="DISdID">
    <vt:lpwstr>127509</vt:lpwstr>
  </property>
  <property fmtid="{D5CDD505-2E9C-101B-9397-08002B2CF9AE}" pid="8" name="DISidcName">
    <vt:lpwstr>ecmsrv1mitreorg16200</vt:lpwstr>
  </property>
  <property fmtid="{D5CDD505-2E9C-101B-9397-08002B2CF9AE}" pid="9" name="DISTaskPaneUrl">
    <vt:lpwstr>http://ecmsrv1.mitre.org/urm/idcplg?IdcService=DESKTOP_DOC_INFO&amp;dDocName=PR_14-3400&amp;dID=127509&amp;ClientControlled=DocMan,taskpane&amp;coreContentOnly=1</vt:lpwstr>
  </property>
  <property fmtid="{D5CDD505-2E9C-101B-9397-08002B2CF9AE}" pid="10" name="DISdWorkflowState">
    <vt:lpwstr>W</vt:lpwstr>
  </property>
</Properties>
</file>