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2" r:id="rId2"/>
    <p:sldId id="305" r:id="rId3"/>
    <p:sldId id="316" r:id="rId4"/>
    <p:sldId id="321" r:id="rId5"/>
    <p:sldId id="308" r:id="rId6"/>
    <p:sldId id="309" r:id="rId7"/>
    <p:sldId id="311" r:id="rId8"/>
    <p:sldId id="313" r:id="rId9"/>
    <p:sldId id="319" r:id="rId10"/>
    <p:sldId id="322" r:id="rId11"/>
    <p:sldId id="314" r:id="rId12"/>
    <p:sldId id="315" r:id="rId13"/>
    <p:sldId id="303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8D26A9-3C05-F045-A091-E91B223D57F9}">
          <p14:sldIdLst>
            <p14:sldId id="282"/>
            <p14:sldId id="305"/>
            <p14:sldId id="316"/>
            <p14:sldId id="321"/>
            <p14:sldId id="308"/>
            <p14:sldId id="309"/>
            <p14:sldId id="311"/>
            <p14:sldId id="313"/>
            <p14:sldId id="319"/>
            <p14:sldId id="322"/>
            <p14:sldId id="314"/>
            <p14:sldId id="315"/>
            <p14:sldId id="303"/>
          </p14:sldIdLst>
        </p14:section>
        <p14:section name="Apendix" id="{876C0070-97E7-E64A-99C0-7855A8A8EA9B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clrMru>
    <a:srgbClr val="138D57"/>
    <a:srgbClr val="3B3F3D"/>
    <a:srgbClr val="024731"/>
    <a:srgbClr val="00693C"/>
    <a:srgbClr val="6B1C4F"/>
    <a:srgbClr val="9F2064"/>
    <a:srgbClr val="D0691B"/>
    <a:srgbClr val="63C7F0"/>
    <a:srgbClr val="0087CB"/>
    <a:srgbClr val="4D94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35" autoAdjust="0"/>
    <p:restoredTop sz="86997" autoAdjust="0"/>
  </p:normalViewPr>
  <p:slideViewPr>
    <p:cSldViewPr snapToGrid="0" snapToObjects="1">
      <p:cViewPr>
        <p:scale>
          <a:sx n="100" d="100"/>
          <a:sy n="100" d="100"/>
        </p:scale>
        <p:origin x="-1952" y="-112"/>
      </p:cViewPr>
      <p:guideLst>
        <p:guide orient="horz" pos="1620"/>
        <p:guide pos="292"/>
        <p:guide pos="547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5" d="100"/>
          <a:sy n="125" d="100"/>
        </p:scale>
        <p:origin x="-4688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B86B-EFEA-D640-B8A9-ADF80FAD7BD7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60FA0-C52B-3C48-8C27-5C071AA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066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024A8-EB7C-544F-ADD8-0C29D84F1951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5F666-1C34-8144-8D01-5ED34872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112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Image: two-headed arrow showing a spectrum with “stability” at one end and “innovation” at the other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Stability – Local Carrier 1997-1999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Innovation – Founded my own company – 1999-2002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2014 Neustar, Inc.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65F666-1C34-8144-8D01-5ED348725A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96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53412-A62E-6A4E-8956-223EDAA89B89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The Situation at Neustar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mission: Guide cultural and technical transformation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Neustar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 some boiler plate on company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2014 Neustar, Inc.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65F666-1C34-8144-8D01-5ED348725A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10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Legacy Business – the 5 9s imperative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 Acquisitions over three years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Increasing need for speed and innovation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2014 Neustar, Inc.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65F666-1C34-8144-8D01-5ED348725A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01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Transform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requires changing Culture +Technology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 + platform + tools + adoption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2014 Neustar, Inc.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65F666-1C34-8144-8D01-5ED348725A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95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863" lvl="0" indent="-169863">
              <a:lnSpc>
                <a:spcPct val="100000"/>
              </a:lnSpc>
              <a:spcBef>
                <a:spcPts val="900"/>
              </a:spcBef>
            </a:pPr>
            <a:r>
              <a:rPr lang="en-US" sz="1200" dirty="0" smtClean="0"/>
              <a:t>Customers are always first </a:t>
            </a:r>
          </a:p>
          <a:p>
            <a:pPr marL="169863" lvl="0" indent="-169863">
              <a:lnSpc>
                <a:spcPct val="100000"/>
              </a:lnSpc>
              <a:spcBef>
                <a:spcPts val="900"/>
              </a:spcBef>
            </a:pPr>
            <a:r>
              <a:rPr lang="en-US" sz="1200" dirty="0" smtClean="0"/>
              <a:t>Technology is ultimately accountable for business outcomes. We go above and beyond.</a:t>
            </a:r>
          </a:p>
          <a:p>
            <a:pPr marL="169863" lvl="0" indent="-169863">
              <a:lnSpc>
                <a:spcPct val="100000"/>
              </a:lnSpc>
              <a:spcBef>
                <a:spcPts val="900"/>
              </a:spcBef>
            </a:pPr>
            <a:r>
              <a:rPr lang="en-US" sz="1200" dirty="0" smtClean="0"/>
              <a:t>We relentlessly pursue automation.</a:t>
            </a:r>
          </a:p>
          <a:p>
            <a:pPr marL="169863" lvl="0" indent="-169863">
              <a:lnSpc>
                <a:spcPct val="100000"/>
              </a:lnSpc>
              <a:spcBef>
                <a:spcPts val="900"/>
              </a:spcBef>
            </a:pPr>
            <a:r>
              <a:rPr lang="en-US" sz="1200" dirty="0" smtClean="0"/>
              <a:t>Simple is better. </a:t>
            </a:r>
          </a:p>
          <a:p>
            <a:pPr marL="169863" lvl="0" indent="-169863">
              <a:lnSpc>
                <a:spcPct val="100000"/>
              </a:lnSpc>
              <a:spcBef>
                <a:spcPts val="900"/>
              </a:spcBef>
            </a:pPr>
            <a:r>
              <a:rPr lang="en-US" sz="1200" dirty="0" smtClean="0"/>
              <a:t>We enthusiastically embrace Open Source. </a:t>
            </a:r>
          </a:p>
          <a:p>
            <a:pPr marL="169863" lvl="0" indent="-169863">
              <a:lnSpc>
                <a:spcPct val="100000"/>
              </a:lnSpc>
              <a:spcBef>
                <a:spcPts val="900"/>
              </a:spcBef>
            </a:pPr>
            <a:r>
              <a:rPr lang="en-US" sz="1200" dirty="0" smtClean="0"/>
              <a:t>There is no “I” in TEAM. We respect our peers in Technology and the Business, and we win or lose together. </a:t>
            </a:r>
          </a:p>
          <a:p>
            <a:pPr marL="169863" indent="-169863">
              <a:lnSpc>
                <a:spcPct val="100000"/>
              </a:lnSpc>
              <a:spcBef>
                <a:spcPts val="900"/>
              </a:spcBef>
            </a:pPr>
            <a:r>
              <a:rPr lang="en-US" sz="1200" dirty="0" smtClean="0"/>
              <a:t>We have a steadfast commitment to quality and stability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5F666-1C34-8144-8D01-5ED348725A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01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THIS DIAGRAM BUILD AS “STACK” WITH THE BOTTOM APPEARING FIRST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Applications: Metrics, logging, monitoring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 and Tools: 15 platform services, 10+ Tools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Infrastructure: Full cloud, hybrid, our own metal</a:t>
            </a:r>
          </a:p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APPEAR OVERLAY ON CLICK - But not every Product is a candidate for every Technology 3.0 service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2014 Neustar, Inc.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65F666-1C34-8144-8D01-5ED348725A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21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hard. REALLY HARD.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looked at three-models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pure start-up model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SRE model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Hybrid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crafted our own model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2014 Neustar, Inc.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65F666-1C34-8144-8D01-5ED348725A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71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 – Ring fencing sensitive applications and recognizing one size doesn’t fit all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 – Building the adoption matrix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 improvement – Gaining understanding and buy-in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 improvement – Ongoing communication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2014 Neustar, Inc.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65F666-1C34-8144-8D01-5ED348725A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40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holistic process.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framework is in place for ongoing execution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 developing metrics that show business value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2014 Neustar, Inc.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65F666-1C34-8144-8D01-5ED348725A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84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 smtClean="0"/>
              <a:t>Add Background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1116" y="508000"/>
            <a:ext cx="6521669" cy="2192338"/>
          </a:xfrm>
        </p:spPr>
        <p:txBody>
          <a:bodyPr anchor="b">
            <a:normAutofit/>
          </a:bodyPr>
          <a:lstStyle>
            <a:lvl1pPr>
              <a:defRPr sz="5400" baseline="0"/>
            </a:lvl1pPr>
          </a:lstStyle>
          <a:p>
            <a:r>
              <a:rPr lang="en-US" dirty="0" smtClean="0"/>
              <a:t>Title Of The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1116" y="2781300"/>
            <a:ext cx="5600318" cy="108585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 b="0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Presenter’s Name</a:t>
            </a:r>
          </a:p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Neustar, Inc.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FFB2-65B0-B345-8FC7-53C2345B8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9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Neustar, Inc.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FFB2-65B0-B345-8FC7-53C2345B8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5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Neustar, Inc.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FFB2-65B0-B345-8FC7-53C2345B8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02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00450"/>
            <a:ext cx="6821488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35456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90147"/>
            <a:ext cx="6821488" cy="5390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Neustar, Inc.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FFB2-65B0-B345-8FC7-53C2345B8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3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10191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24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6923" y="603651"/>
            <a:ext cx="5542393" cy="365515"/>
          </a:xfrm>
        </p:spPr>
        <p:txBody>
          <a:bodyPr>
            <a:normAutofit/>
          </a:bodyPr>
          <a:lstStyle>
            <a:lvl1pPr>
              <a:defRPr sz="2400" b="1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add the company name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66923" y="2315030"/>
            <a:ext cx="5584656" cy="0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3266923" y="3604832"/>
            <a:ext cx="5584656" cy="0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1" y="1018613"/>
            <a:ext cx="3084749" cy="37834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2014 Neustar, Inc.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74FFB2-65B0-B345-8FC7-53C2345B8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4" hasCustomPrompt="1"/>
          </p:nvPr>
        </p:nvSpPr>
        <p:spPr>
          <a:xfrm>
            <a:off x="176214" y="1329929"/>
            <a:ext cx="2752725" cy="3216842"/>
          </a:xfrm>
        </p:spPr>
        <p:txBody>
          <a:bodyPr>
            <a:normAutofit/>
          </a:bodyPr>
          <a:lstStyle>
            <a:lvl1pPr marL="0" indent="0">
              <a:buNone/>
              <a:defRPr sz="2000" i="1" baseline="0">
                <a:solidFill>
                  <a:srgbClr val="6B1C4F"/>
                </a:solidFill>
              </a:defRPr>
            </a:lvl1pPr>
            <a:lvl2pPr marL="228600" indent="0">
              <a:buNone/>
              <a:defRPr sz="2000" i="1">
                <a:solidFill>
                  <a:srgbClr val="6B1C4F"/>
                </a:solidFill>
              </a:defRPr>
            </a:lvl2pPr>
            <a:lvl3pPr marL="517525" indent="0">
              <a:buNone/>
              <a:defRPr sz="2000" i="1">
                <a:solidFill>
                  <a:srgbClr val="6B1C4F"/>
                </a:solidFill>
              </a:defRPr>
            </a:lvl3pPr>
            <a:lvl4pPr marL="803275" indent="0">
              <a:buNone/>
              <a:defRPr sz="2000" i="1">
                <a:solidFill>
                  <a:srgbClr val="6B1C4F"/>
                </a:solidFill>
              </a:defRPr>
            </a:lvl4pPr>
            <a:lvl5pPr marL="1023938" indent="0">
              <a:buNone/>
              <a:defRPr sz="2000" i="1">
                <a:solidFill>
                  <a:srgbClr val="6B1C4F"/>
                </a:solidFill>
              </a:defRPr>
            </a:lvl5pPr>
          </a:lstStyle>
          <a:p>
            <a:pPr lvl="0"/>
            <a:r>
              <a:rPr lang="en-US" dirty="0" smtClean="0"/>
              <a:t>Click to add a stat that highlights the end result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3267076" y="1268222"/>
            <a:ext cx="5584825" cy="1046353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explain the client’s challenge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3267075" y="1085631"/>
            <a:ext cx="3356256" cy="1615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400" b="1" dirty="0" smtClean="0">
                <a:solidFill>
                  <a:srgbClr val="4D9435"/>
                </a:solidFill>
              </a:rPr>
              <a:t>THE CHALLENGE</a:t>
            </a:r>
            <a:endParaRPr lang="en-US" sz="1400" b="1" dirty="0">
              <a:solidFill>
                <a:srgbClr val="4D9435"/>
              </a:solidFill>
            </a:endParaRPr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16" hasCustomPrompt="1"/>
          </p:nvPr>
        </p:nvSpPr>
        <p:spPr>
          <a:xfrm>
            <a:off x="3267076" y="2547569"/>
            <a:ext cx="5584825" cy="1046353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explain the Neustar solution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3267075" y="2364978"/>
            <a:ext cx="3356256" cy="1615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400" b="1" dirty="0" smtClean="0">
                <a:solidFill>
                  <a:srgbClr val="4D9435"/>
                </a:solidFill>
              </a:rPr>
              <a:t>THE SOLUTION</a:t>
            </a:r>
            <a:endParaRPr lang="en-US" sz="1400" b="1" dirty="0">
              <a:solidFill>
                <a:srgbClr val="4D9435"/>
              </a:solidFill>
            </a:endParaRPr>
          </a:p>
        </p:txBody>
      </p:sp>
      <p:sp>
        <p:nvSpPr>
          <p:cNvPr id="34" name="Text Placeholder 29"/>
          <p:cNvSpPr>
            <a:spLocks noGrp="1"/>
          </p:cNvSpPr>
          <p:nvPr>
            <p:ph type="body" sz="quarter" idx="17" hasCustomPrompt="1"/>
          </p:nvPr>
        </p:nvSpPr>
        <p:spPr>
          <a:xfrm>
            <a:off x="3267076" y="3822201"/>
            <a:ext cx="5584825" cy="979832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explain the end result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3267075" y="3639610"/>
            <a:ext cx="3356256" cy="1615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400" b="1" dirty="0" smtClean="0">
                <a:solidFill>
                  <a:srgbClr val="4D9435"/>
                </a:solidFill>
              </a:rPr>
              <a:t>THE RESULT</a:t>
            </a:r>
            <a:endParaRPr lang="en-US" sz="1400" b="1" dirty="0">
              <a:solidFill>
                <a:srgbClr val="4D9435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76398" y="178587"/>
            <a:ext cx="2751799" cy="10318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7625" dist="25400" dir="5400000" algn="t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176214" y="178594"/>
            <a:ext cx="2752725" cy="1032272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Add Logo</a:t>
            </a:r>
            <a:endParaRPr lang="en-US" dirty="0"/>
          </a:p>
        </p:txBody>
      </p:sp>
      <p:sp>
        <p:nvSpPr>
          <p:cNvPr id="36" name="TextBox 35"/>
          <p:cNvSpPr txBox="1"/>
          <p:nvPr userDrawn="1"/>
        </p:nvSpPr>
        <p:spPr>
          <a:xfrm>
            <a:off x="3266922" y="376590"/>
            <a:ext cx="1613816" cy="2077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CASE STUDY: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78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" y="181238"/>
            <a:ext cx="3138325" cy="4617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rrowheads="1"/>
          </p:cNvPicPr>
          <p:nvPr userDrawn="1"/>
        </p:nvPicPr>
        <p:blipFill rotWithShape="1">
          <a:blip r:embed="rId2" cstate="screen"/>
          <a:srcRect l="2930" b="-2"/>
          <a:stretch/>
        </p:blipFill>
        <p:spPr bwMode="auto">
          <a:xfrm rot="5400000" flipH="1">
            <a:off x="689111" y="2349177"/>
            <a:ext cx="4798391" cy="1000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2150" y="205979"/>
            <a:ext cx="5577166" cy="857250"/>
          </a:xfrm>
        </p:spPr>
        <p:txBody>
          <a:bodyPr anchor="b"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2014 Neustar, Inc.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74FFB2-65B0-B345-8FC7-53C2345B8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232150" y="1175148"/>
            <a:ext cx="5716588" cy="3488531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85705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Neustar, Inc.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FFB2-65B0-B345-8FC7-53C2345B8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51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Neustar, Inc.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FFB2-65B0-B345-8FC7-53C2345B8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90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neric Intro Layou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339605" y="4669965"/>
            <a:ext cx="3129405" cy="20577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Copyright © 2014 Neustar, Inc. All Rights Reserved</a:t>
            </a:r>
            <a:endParaRPr lang="en-US"/>
          </a:p>
        </p:txBody>
      </p:sp>
      <p:pic>
        <p:nvPicPr>
          <p:cNvPr id="8" name="Picture 7" descr="logo_tag_lock-01.pn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573" y="2861888"/>
            <a:ext cx="3999220" cy="17247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9982" y="513352"/>
            <a:ext cx="5262170" cy="2042000"/>
          </a:xfrm>
        </p:spPr>
        <p:txBody>
          <a:bodyPr>
            <a:normAutofit/>
          </a:bodyPr>
          <a:lstStyle>
            <a:lvl1pPr>
              <a:defRPr sz="4400" cap="none" normalizeH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9264" y="2555081"/>
            <a:ext cx="5064125" cy="4619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07690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Neustar, Inc.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FFB2-65B0-B345-8FC7-53C2345B8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1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238798"/>
            <a:ext cx="7772400" cy="2066378"/>
          </a:xfrm>
        </p:spPr>
        <p:txBody>
          <a:bodyPr anchor="b">
            <a:noAutofit/>
          </a:bodyPr>
          <a:lstStyle>
            <a:lvl1pPr algn="l">
              <a:defRPr sz="6000" b="0" cap="none">
                <a:solidFill>
                  <a:srgbClr val="4D943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88122"/>
            <a:ext cx="7772400" cy="104219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Neustar, Inc.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FFB2-65B0-B345-8FC7-53C2345B8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5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 flipH="1">
            <a:off x="-7605" y="3304093"/>
            <a:ext cx="9145176" cy="1182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" name="Picture 6" descr="Neustar-2014-ppt-design-10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47" b="31370"/>
          <a:stretch/>
        </p:blipFill>
        <p:spPr>
          <a:xfrm>
            <a:off x="-7603" y="1237747"/>
            <a:ext cx="9163324" cy="20674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238798"/>
            <a:ext cx="7772400" cy="2066378"/>
          </a:xfrm>
        </p:spPr>
        <p:txBody>
          <a:bodyPr anchor="ctr">
            <a:noAutofit/>
          </a:bodyPr>
          <a:lstStyle>
            <a:lvl1pPr algn="l">
              <a:defRPr sz="5400" b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88122"/>
            <a:ext cx="7772400" cy="104219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Neustar, Inc.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FFB2-65B0-B345-8FC7-53C2345B808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 rot="10800000" flipH="1">
            <a:off x="-7605" y="1119494"/>
            <a:ext cx="9145176" cy="1182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2164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7606" y="1"/>
            <a:ext cx="9163327" cy="556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1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5" b="30023"/>
          <a:stretch/>
        </p:blipFill>
        <p:spPr>
          <a:xfrm>
            <a:off x="-610" y="0"/>
            <a:ext cx="9144610" cy="33040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 flipH="1">
            <a:off x="-7605" y="3304093"/>
            <a:ext cx="9145176" cy="1182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4" y="507649"/>
            <a:ext cx="5673449" cy="2663726"/>
          </a:xfrm>
        </p:spPr>
        <p:txBody>
          <a:bodyPr anchor="b">
            <a:noAutofit/>
          </a:bodyPr>
          <a:lstStyle>
            <a:lvl1pPr algn="l">
              <a:defRPr sz="5400" b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88122"/>
            <a:ext cx="7772400" cy="104219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Neustar, Inc.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FFB2-65B0-B345-8FC7-53C2345B8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1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Neustar, Inc.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FFB2-65B0-B345-8FC7-53C2345B8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4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Neustar, Inc.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FFB2-65B0-B345-8FC7-53C2345B8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5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Neustar, Inc.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FFB2-65B0-B345-8FC7-53C2345B8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3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-bar-12.png"/>
          <p:cNvPicPr>
            <a:picLocks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0" b="-2"/>
          <a:stretch/>
        </p:blipFill>
        <p:spPr>
          <a:xfrm>
            <a:off x="-4233" y="0"/>
            <a:ext cx="9153642" cy="19382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4798390"/>
            <a:ext cx="9144000" cy="345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19" cstate="screen"/>
          <a:srcRect/>
          <a:stretch>
            <a:fillRect/>
          </a:stretch>
        </p:blipFill>
        <p:spPr bwMode="auto">
          <a:xfrm flipH="1">
            <a:off x="0" y="4790294"/>
            <a:ext cx="9145176" cy="1182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116" y="205979"/>
            <a:ext cx="8458200" cy="857250"/>
          </a:xfrm>
          <a:prstGeom prst="rect">
            <a:avLst/>
          </a:prstGeom>
        </p:spPr>
        <p:txBody>
          <a:bodyPr vert="horz" lIns="0" tIns="0" rIns="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16" y="1063229"/>
            <a:ext cx="8458200" cy="37280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117" y="4868553"/>
            <a:ext cx="3129405" cy="205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2014 Neustar, Inc.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70976" y="4868553"/>
            <a:ext cx="386564" cy="205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FFB2-65B0-B345-8FC7-53C2345B80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neustar_R_RGB_pos-trans.png"/>
          <p:cNvPicPr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093" y="4842749"/>
            <a:ext cx="1026988" cy="26570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1"/>
            <a:ext cx="9144000" cy="342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4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64" r:id="rId5"/>
    <p:sldLayoutId id="2147483665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60" r:id="rId13"/>
    <p:sldLayoutId id="2147483667" r:id="rId14"/>
    <p:sldLayoutId id="2147483658" r:id="rId15"/>
    <p:sldLayoutId id="2147483659" r:id="rId1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4D943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 Unicode MS"/>
        <a:buChar char="‣"/>
        <a:defRPr sz="3200" kern="1200">
          <a:solidFill>
            <a:srgbClr val="404040"/>
          </a:solidFill>
          <a:latin typeface="+mn-lt"/>
          <a:ea typeface="+mn-ea"/>
          <a:cs typeface="+mn-cs"/>
        </a:defRPr>
      </a:lvl1pPr>
      <a:lvl2pPr marL="517525" indent="-288925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–"/>
        <a:tabLst/>
        <a:defRPr sz="2400" kern="1200">
          <a:solidFill>
            <a:srgbClr val="404040"/>
          </a:solidFill>
          <a:latin typeface="+mn-lt"/>
          <a:ea typeface="+mn-ea"/>
          <a:cs typeface="+mn-cs"/>
        </a:defRPr>
      </a:lvl2pPr>
      <a:lvl3pPr marL="684213" indent="-166688" algn="l" defTabSz="401638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3pPr>
      <a:lvl4pPr marL="1031875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04040"/>
          </a:solidFill>
          <a:latin typeface="+mn-lt"/>
          <a:ea typeface="+mn-ea"/>
          <a:cs typeface="+mn-cs"/>
        </a:defRPr>
      </a:lvl4pPr>
      <a:lvl5pPr marL="1252538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2014 Neustar, Inc. All Rights Reserved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9639" y="513352"/>
            <a:ext cx="6200111" cy="17726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Deploy or Die in a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DevOps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World: </a:t>
            </a:r>
            <a:b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High-Availability is No Excuse!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89638" y="2555081"/>
            <a:ext cx="4823751" cy="778669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Natalie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Diggins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VP Cloud Strategy and Platform</a:t>
            </a:r>
          </a:p>
        </p:txBody>
      </p:sp>
    </p:spTree>
    <p:extLst>
      <p:ext uri="{BB962C8B-B14F-4D97-AF65-F5344CB8AC3E}">
        <p14:creationId xmlns:p14="http://schemas.microsoft.com/office/powerpoint/2010/main" val="4151558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Adoption </a:t>
            </a:r>
            <a:r>
              <a:rPr lang="en-US" dirty="0" smtClean="0"/>
              <a:t>Matrix Summary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Neustar, Inc.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FFB2-65B0-B345-8FC7-53C2345B8088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94000" y="1894417"/>
            <a:ext cx="2984500" cy="11535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Brad, Screenshot coming.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304978"/>
              </p:ext>
            </p:extLst>
          </p:nvPr>
        </p:nvGraphicFramePr>
        <p:xfrm>
          <a:off x="351115" y="1063229"/>
          <a:ext cx="7616959" cy="36880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3454"/>
                <a:gridCol w="1180867"/>
                <a:gridCol w="1180867"/>
                <a:gridCol w="1180867"/>
                <a:gridCol w="556830"/>
                <a:gridCol w="1364074"/>
              </a:tblGrid>
              <a:tr h="342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Product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Product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Product 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Product 35+</a:t>
                      </a:r>
                      <a:endParaRPr lang="en-US" sz="1600" dirty="0"/>
                    </a:p>
                  </a:txBody>
                  <a:tcPr/>
                </a:tc>
              </a:tr>
              <a:tr h="342077">
                <a:tc>
                  <a:txBody>
                    <a:bodyPr/>
                    <a:lstStyle/>
                    <a:p>
                      <a:pPr marL="0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077">
                <a:tc>
                  <a:txBody>
                    <a:bodyPr/>
                    <a:lstStyle/>
                    <a:p>
                      <a:pPr marL="0"/>
                      <a:r>
                        <a:rPr lang="en-US" sz="1400" dirty="0" smtClean="0"/>
                        <a:t>Software Build Tools</a:t>
                      </a:r>
                      <a:endParaRPr lang="en-US" sz="1400" baseline="0" dirty="0" smtClean="0"/>
                    </a:p>
                    <a:p>
                      <a:pPr marL="0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42077">
                <a:tc>
                  <a:txBody>
                    <a:bodyPr/>
                    <a:lstStyle/>
                    <a:p>
                      <a:pPr marL="0"/>
                      <a:r>
                        <a:rPr lang="en-US" sz="1400" dirty="0" smtClean="0"/>
                        <a:t>Platform Services</a:t>
                      </a:r>
                    </a:p>
                    <a:p>
                      <a:pPr marL="0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42077">
                <a:tc>
                  <a:txBody>
                    <a:bodyPr/>
                    <a:lstStyle/>
                    <a:p>
                      <a:pPr marL="0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2077">
                <a:tc>
                  <a:txBody>
                    <a:bodyPr/>
                    <a:lstStyle/>
                    <a:p>
                      <a:pPr marL="0"/>
                      <a:r>
                        <a:rPr lang="en-US" sz="1400" dirty="0" smtClean="0"/>
                        <a:t>Total</a:t>
                      </a:r>
                      <a:r>
                        <a:rPr lang="en-US" sz="1400" baseline="0" dirty="0" smtClean="0"/>
                        <a:t> Adoption Score</a:t>
                      </a:r>
                      <a:endParaRPr lang="en-US" sz="1400" dirty="0" smtClean="0"/>
                    </a:p>
                    <a:p>
                      <a:pPr marL="0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42077">
                <a:tc>
                  <a:txBody>
                    <a:bodyPr/>
                    <a:lstStyle/>
                    <a:p>
                      <a:pPr marL="0"/>
                      <a:r>
                        <a:rPr lang="en-US" sz="1400" dirty="0" smtClean="0"/>
                        <a:t>Number of Services Used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42077">
                <a:tc>
                  <a:txBody>
                    <a:bodyPr/>
                    <a:lstStyle/>
                    <a:p>
                      <a:pPr marL="0"/>
                      <a:r>
                        <a:rPr lang="en-US" sz="1400" dirty="0" smtClean="0"/>
                        <a:t>Number of Services that Can</a:t>
                      </a:r>
                      <a:r>
                        <a:rPr lang="en-US" sz="1400" baseline="0" dirty="0" smtClean="0"/>
                        <a:t> Not Be Used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072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98" y="185418"/>
            <a:ext cx="6518818" cy="857250"/>
          </a:xfrm>
        </p:spPr>
        <p:txBody>
          <a:bodyPr/>
          <a:lstStyle/>
          <a:p>
            <a:r>
              <a:rPr lang="en-US" dirty="0" smtClean="0"/>
              <a:t>Our </a:t>
            </a:r>
            <a:r>
              <a:rPr lang="en-US" dirty="0" err="1" smtClean="0"/>
              <a:t>Learnings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Neustar, Inc.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6412" y="4873287"/>
            <a:ext cx="386564" cy="205771"/>
          </a:xfrm>
        </p:spPr>
        <p:txBody>
          <a:bodyPr/>
          <a:lstStyle/>
          <a:p>
            <a:fld id="{4E74FFB2-65B0-B345-8FC7-53C2345B8088}" type="slidenum">
              <a:rPr lang="en-US" smtClean="0"/>
              <a:t>11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2290498" y="995936"/>
            <a:ext cx="6495267" cy="922506"/>
            <a:chOff x="2290498" y="995936"/>
            <a:chExt cx="6495267" cy="922506"/>
          </a:xfrm>
        </p:grpSpPr>
        <p:sp>
          <p:nvSpPr>
            <p:cNvPr id="7" name="Rounded Rectangle 6"/>
            <p:cNvSpPr/>
            <p:nvPr/>
          </p:nvSpPr>
          <p:spPr>
            <a:xfrm>
              <a:off x="2290498" y="995936"/>
              <a:ext cx="6289188" cy="922506"/>
            </a:xfrm>
            <a:prstGeom prst="roundRect">
              <a:avLst>
                <a:gd name="adj" fmla="val 1726"/>
              </a:avLst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38100" algn="ctr" rotWithShape="0">
                <a:prstClr val="black">
                  <a:alpha val="33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 Same Side Corner Rectangle 8"/>
            <p:cNvSpPr/>
            <p:nvPr/>
          </p:nvSpPr>
          <p:spPr>
            <a:xfrm>
              <a:off x="2694423" y="1087299"/>
              <a:ext cx="6091342" cy="7188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/>
              <a:r>
                <a: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Ring fencing sensitive applications </a:t>
              </a:r>
              <a:r>
                <a:rPr 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/>
              </a:r>
              <a:br>
                <a:rPr 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and </a:t>
              </a:r>
              <a:r>
                <a: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recognizing one size doesn’t fit </a:t>
              </a:r>
              <a:r>
                <a:rPr 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all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290498" y="2024273"/>
            <a:ext cx="6495267" cy="804333"/>
            <a:chOff x="2290498" y="2024273"/>
            <a:chExt cx="6495267" cy="804333"/>
          </a:xfrm>
        </p:grpSpPr>
        <p:sp>
          <p:nvSpPr>
            <p:cNvPr id="13" name="Rounded Rectangle 12"/>
            <p:cNvSpPr/>
            <p:nvPr/>
          </p:nvSpPr>
          <p:spPr>
            <a:xfrm>
              <a:off x="2290498" y="2024273"/>
              <a:ext cx="6289188" cy="804333"/>
            </a:xfrm>
            <a:prstGeom prst="roundRect">
              <a:avLst>
                <a:gd name="adj" fmla="val 1726"/>
              </a:avLst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38100" algn="ctr" rotWithShape="0">
                <a:prstClr val="black">
                  <a:alpha val="33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 Same Side Corner Rectangle 8"/>
            <p:cNvSpPr/>
            <p:nvPr/>
          </p:nvSpPr>
          <p:spPr>
            <a:xfrm>
              <a:off x="2694423" y="2115636"/>
              <a:ext cx="6091342" cy="526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/>
              <a:r>
                <a:rPr lang="en-US" sz="2400" b="1" dirty="0">
                  <a:solidFill>
                    <a:srgbClr val="404040"/>
                  </a:solidFill>
                </a:rPr>
                <a:t>Building the adoption matrix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290498" y="2928470"/>
            <a:ext cx="6495267" cy="804333"/>
            <a:chOff x="2290498" y="2928470"/>
            <a:chExt cx="6495267" cy="804333"/>
          </a:xfrm>
        </p:grpSpPr>
        <p:sp>
          <p:nvSpPr>
            <p:cNvPr id="19" name="Rounded Rectangle 18"/>
            <p:cNvSpPr/>
            <p:nvPr/>
          </p:nvSpPr>
          <p:spPr>
            <a:xfrm>
              <a:off x="2290498" y="2928470"/>
              <a:ext cx="6289188" cy="804333"/>
            </a:xfrm>
            <a:prstGeom prst="roundRect">
              <a:avLst>
                <a:gd name="adj" fmla="val 1726"/>
              </a:avLst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38100" algn="ctr" rotWithShape="0">
                <a:prstClr val="black">
                  <a:alpha val="33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 Same Side Corner Rectangle 8"/>
            <p:cNvSpPr/>
            <p:nvPr/>
          </p:nvSpPr>
          <p:spPr>
            <a:xfrm>
              <a:off x="2694423" y="3019833"/>
              <a:ext cx="6091342" cy="526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/>
              <a:r>
                <a:rPr lang="en-US" sz="2400" b="1" dirty="0">
                  <a:solidFill>
                    <a:schemeClr val="tx1"/>
                  </a:solidFill>
                </a:rPr>
                <a:t>Gaining understanding and buy-in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290498" y="3832663"/>
            <a:ext cx="6495267" cy="804333"/>
            <a:chOff x="2290498" y="3832663"/>
            <a:chExt cx="6495267" cy="804333"/>
          </a:xfrm>
        </p:grpSpPr>
        <p:sp>
          <p:nvSpPr>
            <p:cNvPr id="25" name="Rounded Rectangle 24"/>
            <p:cNvSpPr/>
            <p:nvPr/>
          </p:nvSpPr>
          <p:spPr>
            <a:xfrm>
              <a:off x="2290498" y="3832663"/>
              <a:ext cx="6289188" cy="804333"/>
            </a:xfrm>
            <a:prstGeom prst="roundRect">
              <a:avLst>
                <a:gd name="adj" fmla="val 1726"/>
              </a:avLst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38100" algn="ctr" rotWithShape="0">
                <a:prstClr val="black">
                  <a:alpha val="33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 Same Side Corner Rectangle 8"/>
            <p:cNvSpPr/>
            <p:nvPr/>
          </p:nvSpPr>
          <p:spPr>
            <a:xfrm>
              <a:off x="2694423" y="3924026"/>
              <a:ext cx="6091342" cy="526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/>
              <a:r>
                <a:rPr lang="en-US" sz="2400" b="1" dirty="0">
                  <a:solidFill>
                    <a:schemeClr val="tx1"/>
                  </a:solidFill>
                </a:rPr>
                <a:t>Ongoing communication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25761" y="1042668"/>
            <a:ext cx="1520883" cy="677552"/>
            <a:chOff x="1025761" y="1042668"/>
            <a:chExt cx="1520883" cy="677552"/>
          </a:xfrm>
        </p:grpSpPr>
        <p:grpSp>
          <p:nvGrpSpPr>
            <p:cNvPr id="9" name="Group 8"/>
            <p:cNvGrpSpPr/>
            <p:nvPr/>
          </p:nvGrpSpPr>
          <p:grpSpPr>
            <a:xfrm>
              <a:off x="1869092" y="1042668"/>
              <a:ext cx="677552" cy="677552"/>
              <a:chOff x="288875" y="1952225"/>
              <a:chExt cx="448996" cy="448996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288875" y="1952225"/>
                <a:ext cx="448996" cy="448996"/>
              </a:xfrm>
              <a:prstGeom prst="ellipse">
                <a:avLst/>
              </a:prstGeom>
              <a:solidFill>
                <a:srgbClr val="4D9435"/>
              </a:solidFill>
              <a:ln w="12700"/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indent="0" algn="ctr">
                  <a:spcAft>
                    <a:spcPts val="1800"/>
                  </a:spcAft>
                  <a:buNone/>
                </a:pPr>
                <a:endParaRPr lang="en-US" baseline="0" dirty="0"/>
              </a:p>
            </p:txBody>
          </p:sp>
          <p:sp>
            <p:nvSpPr>
              <p:cNvPr id="11" name="Oval 10"/>
              <p:cNvSpPr/>
              <p:nvPr/>
            </p:nvSpPr>
            <p:spPr bwMode="auto">
              <a:xfrm>
                <a:off x="359298" y="2022648"/>
                <a:ext cx="308150" cy="308150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5760000" algn="tl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Geneva" charset="0"/>
                  <a:cs typeface="Geneva" charset="0"/>
                </a:endParaRPr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669" y="2093119"/>
                <a:ext cx="239777" cy="190023"/>
              </a:xfrm>
              <a:prstGeom prst="rect">
                <a:avLst/>
              </a:prstGeom>
            </p:spPr>
          </p:pic>
        </p:grpSp>
        <p:sp>
          <p:nvSpPr>
            <p:cNvPr id="42" name="Round Same Side Corner Rectangle 8"/>
            <p:cNvSpPr/>
            <p:nvPr/>
          </p:nvSpPr>
          <p:spPr>
            <a:xfrm>
              <a:off x="1025761" y="1097814"/>
              <a:ext cx="717801" cy="526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r"/>
              <a:r>
                <a:rPr lang="en-US" sz="2800" b="1" dirty="0" smtClean="0">
                  <a:solidFill>
                    <a:srgbClr val="4D9435"/>
                  </a:solidFill>
                </a:rPr>
                <a:t>Hit</a:t>
              </a:r>
              <a:endParaRPr lang="en-US" sz="2800" b="1" dirty="0">
                <a:solidFill>
                  <a:srgbClr val="4D9435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25761" y="2071005"/>
            <a:ext cx="1520883" cy="677552"/>
            <a:chOff x="1025761" y="2071005"/>
            <a:chExt cx="1520883" cy="677552"/>
          </a:xfrm>
        </p:grpSpPr>
        <p:grpSp>
          <p:nvGrpSpPr>
            <p:cNvPr id="15" name="Group 14"/>
            <p:cNvGrpSpPr/>
            <p:nvPr/>
          </p:nvGrpSpPr>
          <p:grpSpPr>
            <a:xfrm>
              <a:off x="1869092" y="2071005"/>
              <a:ext cx="677552" cy="677552"/>
              <a:chOff x="288875" y="1952225"/>
              <a:chExt cx="448996" cy="448996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88875" y="1952225"/>
                <a:ext cx="448996" cy="448996"/>
              </a:xfrm>
              <a:prstGeom prst="ellipse">
                <a:avLst/>
              </a:prstGeom>
              <a:solidFill>
                <a:srgbClr val="4D9435"/>
              </a:solidFill>
              <a:ln w="12700"/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indent="0" algn="ctr">
                  <a:spcAft>
                    <a:spcPts val="1800"/>
                  </a:spcAft>
                  <a:buNone/>
                </a:pPr>
                <a:endParaRPr lang="en-US" baseline="0" dirty="0"/>
              </a:p>
            </p:txBody>
          </p:sp>
          <p:sp>
            <p:nvSpPr>
              <p:cNvPr id="17" name="Oval 16"/>
              <p:cNvSpPr/>
              <p:nvPr/>
            </p:nvSpPr>
            <p:spPr bwMode="auto">
              <a:xfrm>
                <a:off x="359298" y="2022648"/>
                <a:ext cx="308150" cy="308150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5760000" algn="tl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Geneva" charset="0"/>
                  <a:cs typeface="Geneva" charset="0"/>
                </a:endParaRPr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669" y="2093119"/>
                <a:ext cx="239777" cy="190023"/>
              </a:xfrm>
              <a:prstGeom prst="rect">
                <a:avLst/>
              </a:prstGeom>
            </p:spPr>
          </p:pic>
        </p:grpSp>
        <p:sp>
          <p:nvSpPr>
            <p:cNvPr id="43" name="Round Same Side Corner Rectangle 8"/>
            <p:cNvSpPr/>
            <p:nvPr/>
          </p:nvSpPr>
          <p:spPr>
            <a:xfrm>
              <a:off x="1025761" y="2115636"/>
              <a:ext cx="717801" cy="526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r"/>
              <a:r>
                <a:rPr lang="en-US" sz="2800" b="1" dirty="0" smtClean="0">
                  <a:solidFill>
                    <a:srgbClr val="4D9435"/>
                  </a:solidFill>
                </a:rPr>
                <a:t>Hit</a:t>
              </a:r>
              <a:endParaRPr lang="en-US" sz="2800" b="1" dirty="0">
                <a:solidFill>
                  <a:srgbClr val="4D9435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418" y="2975202"/>
            <a:ext cx="2303226" cy="677552"/>
            <a:chOff x="243418" y="2975202"/>
            <a:chExt cx="2303226" cy="677552"/>
          </a:xfrm>
        </p:grpSpPr>
        <p:grpSp>
          <p:nvGrpSpPr>
            <p:cNvPr id="36" name="Group 35"/>
            <p:cNvGrpSpPr/>
            <p:nvPr/>
          </p:nvGrpSpPr>
          <p:grpSpPr>
            <a:xfrm>
              <a:off x="1869092" y="2975202"/>
              <a:ext cx="677552" cy="677552"/>
              <a:chOff x="210906" y="3078177"/>
              <a:chExt cx="677552" cy="677552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210906" y="3078177"/>
                <a:ext cx="677552" cy="677552"/>
                <a:chOff x="288875" y="1952225"/>
                <a:chExt cx="448996" cy="448996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288875" y="1952225"/>
                  <a:ext cx="448996" cy="448996"/>
                </a:xfrm>
                <a:prstGeom prst="ellipse">
                  <a:avLst/>
                </a:prstGeom>
                <a:solidFill>
                  <a:srgbClr val="4D9435"/>
                </a:solidFill>
                <a:ln w="12700"/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indent="0" algn="ctr">
                    <a:spcAft>
                      <a:spcPts val="1800"/>
                    </a:spcAft>
                    <a:buNone/>
                  </a:pPr>
                  <a:endParaRPr lang="en-US" baseline="0" dirty="0"/>
                </a:p>
              </p:txBody>
            </p:sp>
            <p:sp>
              <p:nvSpPr>
                <p:cNvPr id="33" name="Oval 32"/>
                <p:cNvSpPr/>
                <p:nvPr/>
              </p:nvSpPr>
              <p:spPr bwMode="auto">
                <a:xfrm>
                  <a:off x="359298" y="2022648"/>
                  <a:ext cx="308150" cy="308150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5760000" algn="tl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Geneva" charset="0"/>
                    <a:cs typeface="Geneva" charset="0"/>
                  </a:endParaRPr>
                </a:p>
              </p:txBody>
            </p:sp>
          </p:grpSp>
          <p:sp>
            <p:nvSpPr>
              <p:cNvPr id="35" name="Rectangle 34"/>
              <p:cNvSpPr/>
              <p:nvPr/>
            </p:nvSpPr>
            <p:spPr>
              <a:xfrm>
                <a:off x="372283" y="3354289"/>
                <a:ext cx="347383" cy="1170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ound Same Side Corner Rectangle 8"/>
            <p:cNvSpPr/>
            <p:nvPr/>
          </p:nvSpPr>
          <p:spPr>
            <a:xfrm>
              <a:off x="243418" y="3081473"/>
              <a:ext cx="1500144" cy="526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r"/>
              <a:r>
                <a:rPr lang="en-US" b="1" dirty="0" smtClean="0">
                  <a:solidFill>
                    <a:schemeClr val="accent3"/>
                  </a:solidFill>
                </a:rPr>
                <a:t>Needs Improvement</a:t>
              </a:r>
              <a:endParaRPr lang="en-US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43418" y="3901724"/>
            <a:ext cx="2303226" cy="677552"/>
            <a:chOff x="243418" y="3901724"/>
            <a:chExt cx="2303226" cy="677552"/>
          </a:xfrm>
        </p:grpSpPr>
        <p:grpSp>
          <p:nvGrpSpPr>
            <p:cNvPr id="37" name="Group 36"/>
            <p:cNvGrpSpPr/>
            <p:nvPr/>
          </p:nvGrpSpPr>
          <p:grpSpPr>
            <a:xfrm>
              <a:off x="1869092" y="3901724"/>
              <a:ext cx="677552" cy="677552"/>
              <a:chOff x="210906" y="3078177"/>
              <a:chExt cx="677552" cy="677552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210906" y="3078177"/>
                <a:ext cx="677552" cy="677552"/>
                <a:chOff x="288875" y="1952225"/>
                <a:chExt cx="448996" cy="448996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288875" y="1952225"/>
                  <a:ext cx="448996" cy="448996"/>
                </a:xfrm>
                <a:prstGeom prst="ellipse">
                  <a:avLst/>
                </a:prstGeom>
                <a:solidFill>
                  <a:srgbClr val="4D9435"/>
                </a:solidFill>
                <a:ln w="12700"/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indent="0" algn="ctr">
                    <a:spcAft>
                      <a:spcPts val="1800"/>
                    </a:spcAft>
                    <a:buNone/>
                  </a:pPr>
                  <a:endParaRPr lang="en-US" baseline="0" dirty="0"/>
                </a:p>
              </p:txBody>
            </p:sp>
            <p:sp>
              <p:nvSpPr>
                <p:cNvPr id="41" name="Oval 40"/>
                <p:cNvSpPr/>
                <p:nvPr/>
              </p:nvSpPr>
              <p:spPr bwMode="auto">
                <a:xfrm>
                  <a:off x="359298" y="2022648"/>
                  <a:ext cx="308150" cy="308150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5760000" algn="tl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Geneva" charset="0"/>
                    <a:cs typeface="Geneva" charset="0"/>
                  </a:endParaRPr>
                </a:p>
              </p:txBody>
            </p:sp>
          </p:grpSp>
          <p:sp>
            <p:nvSpPr>
              <p:cNvPr id="39" name="Rectangle 38"/>
              <p:cNvSpPr/>
              <p:nvPr/>
            </p:nvSpPr>
            <p:spPr>
              <a:xfrm>
                <a:off x="372283" y="3354289"/>
                <a:ext cx="347383" cy="117042"/>
              </a:xfrm>
              <a:prstGeom prst="rect">
                <a:avLst/>
              </a:prstGeom>
              <a:solidFill>
                <a:srgbClr val="9F206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Round Same Side Corner Rectangle 8"/>
            <p:cNvSpPr/>
            <p:nvPr/>
          </p:nvSpPr>
          <p:spPr>
            <a:xfrm>
              <a:off x="243418" y="3948081"/>
              <a:ext cx="1500144" cy="526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r"/>
              <a:r>
                <a:rPr lang="en-US" b="1" dirty="0" smtClean="0">
                  <a:solidFill>
                    <a:schemeClr val="accent3"/>
                  </a:solidFill>
                </a:rPr>
                <a:t>Needs Improvement</a:t>
              </a:r>
              <a:endParaRPr lang="en-US" b="1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4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This is a holistic process. 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The framework is in place for ongoing execution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Continue developing metrics that show business </a:t>
            </a:r>
            <a:r>
              <a:rPr lang="en-US" dirty="0" smtClean="0">
                <a:solidFill>
                  <a:schemeClr val="tx1"/>
                </a:solidFill>
              </a:rPr>
              <a:t>value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Neustar, Inc.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FFB2-65B0-B345-8FC7-53C2345B80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22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ustar-2014-ppt-design-1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55"/>
          <a:stretch/>
        </p:blipFill>
        <p:spPr>
          <a:xfrm>
            <a:off x="1" y="0"/>
            <a:ext cx="9143391" cy="4775137"/>
          </a:xfrm>
          <a:prstGeom prst="rect">
            <a:avLst/>
          </a:prstGeom>
        </p:spPr>
      </p:pic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>
              <a:lnSpc>
                <a:spcPts val="7000"/>
              </a:lnSpc>
            </a:pPr>
            <a:r>
              <a:rPr lang="en-US" sz="8000" dirty="0" smtClean="0">
                <a:solidFill>
                  <a:schemeClr val="bg1"/>
                </a:solidFill>
              </a:rPr>
              <a:t>THANKS.</a:t>
            </a:r>
            <a:endParaRPr lang="en-US" sz="8000" b="0" cap="none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F2F6-C063-9C44-BB69-BCB41F3729A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22313" y="3209389"/>
            <a:ext cx="7772400" cy="104219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 and </a:t>
            </a:r>
            <a:r>
              <a:rPr lang="en-US" dirty="0" smtClean="0">
                <a:solidFill>
                  <a:schemeClr val="bg1"/>
                </a:solidFill>
              </a:rPr>
              <a:t>Answers</a:t>
            </a:r>
          </a:p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atalie.diggins@neustar.biz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190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background-shading-0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02" b="17642"/>
          <a:stretch/>
        </p:blipFill>
        <p:spPr>
          <a:xfrm>
            <a:off x="0" y="196572"/>
            <a:ext cx="9144000" cy="458497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1116" y="206759"/>
            <a:ext cx="8458200" cy="85725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How I Learned </a:t>
            </a:r>
            <a:r>
              <a:rPr lang="en-US" dirty="0" err="1" smtClean="0">
                <a:solidFill>
                  <a:srgbClr val="404040"/>
                </a:solidFill>
              </a:rPr>
              <a:t>DevOps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Neustar, Inc. All Rights Reserved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FFB2-65B0-B345-8FC7-53C2345B8088}" type="slidenum">
              <a:rPr lang="en-US" smtClean="0"/>
              <a:t>2</a:t>
            </a:fld>
            <a:endParaRPr lang="en-US"/>
          </a:p>
        </p:txBody>
      </p:sp>
      <p:sp>
        <p:nvSpPr>
          <p:cNvPr id="6" name="Pentagon 5"/>
          <p:cNvSpPr/>
          <p:nvPr/>
        </p:nvSpPr>
        <p:spPr>
          <a:xfrm>
            <a:off x="371038" y="3129708"/>
            <a:ext cx="8301266" cy="648472"/>
          </a:xfrm>
          <a:custGeom>
            <a:avLst/>
            <a:gdLst/>
            <a:ahLst/>
            <a:cxnLst/>
            <a:rect l="l" t="t" r="r" b="b"/>
            <a:pathLst>
              <a:path w="8301266" h="410919">
                <a:moveTo>
                  <a:pt x="205459" y="0"/>
                </a:moveTo>
                <a:lnTo>
                  <a:pt x="4145964" y="0"/>
                </a:lnTo>
                <a:lnTo>
                  <a:pt x="4155302" y="0"/>
                </a:lnTo>
                <a:lnTo>
                  <a:pt x="8095807" y="0"/>
                </a:lnTo>
                <a:lnTo>
                  <a:pt x="8301266" y="205460"/>
                </a:lnTo>
                <a:lnTo>
                  <a:pt x="8095807" y="410919"/>
                </a:lnTo>
                <a:lnTo>
                  <a:pt x="4155302" y="410919"/>
                </a:lnTo>
                <a:lnTo>
                  <a:pt x="4145964" y="410919"/>
                </a:lnTo>
                <a:lnTo>
                  <a:pt x="205459" y="410919"/>
                </a:lnTo>
                <a:lnTo>
                  <a:pt x="0" y="205460"/>
                </a:lnTo>
                <a:close/>
              </a:path>
            </a:pathLst>
          </a:custGeom>
          <a:gradFill flip="none" rotWithShape="1">
            <a:gsLst>
              <a:gs pos="50000">
                <a:schemeClr val="accent2"/>
              </a:gs>
              <a:gs pos="100000">
                <a:schemeClr val="accent6">
                  <a:lumMod val="50000"/>
                </a:schemeClr>
              </a:gs>
              <a:gs pos="0">
                <a:schemeClr val="accent3"/>
              </a:gs>
            </a:gsLst>
            <a:lin ang="10800000" scaled="0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0186" y="3247835"/>
            <a:ext cx="140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STABILITY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72250" y="1195707"/>
            <a:ext cx="1875323" cy="951266"/>
            <a:chOff x="6572250" y="1064009"/>
            <a:chExt cx="1875323" cy="951266"/>
          </a:xfrm>
        </p:grpSpPr>
        <p:sp>
          <p:nvSpPr>
            <p:cNvPr id="7" name="Rounded Rectangle 6"/>
            <p:cNvSpPr/>
            <p:nvPr/>
          </p:nvSpPr>
          <p:spPr>
            <a:xfrm>
              <a:off x="6572250" y="1064009"/>
              <a:ext cx="1875323" cy="951266"/>
            </a:xfrm>
            <a:prstGeom prst="roundRect">
              <a:avLst>
                <a:gd name="adj" fmla="val 495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/>
            <a:srcRect t="11239"/>
            <a:stretch/>
          </p:blipFill>
          <p:spPr>
            <a:xfrm>
              <a:off x="6660755" y="1123950"/>
              <a:ext cx="1727622" cy="891324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6860780" y="3252942"/>
            <a:ext cx="158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INNOVATION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56540" y="1415774"/>
            <a:ext cx="231576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1999-2002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/>
          <p:cNvCxnSpPr>
            <a:stCxn id="11" idx="2"/>
          </p:cNvCxnSpPr>
          <p:nvPr/>
        </p:nvCxnSpPr>
        <p:spPr>
          <a:xfrm>
            <a:off x="1481482" y="2607474"/>
            <a:ext cx="0" cy="434641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535149" y="2596077"/>
            <a:ext cx="0" cy="446038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23600" y="1195707"/>
            <a:ext cx="2315764" cy="1411767"/>
            <a:chOff x="323600" y="1064009"/>
            <a:chExt cx="2315764" cy="1411767"/>
          </a:xfrm>
        </p:grpSpPr>
        <p:sp>
          <p:nvSpPr>
            <p:cNvPr id="16" name="Rounded Rectangle 15"/>
            <p:cNvSpPr/>
            <p:nvPr/>
          </p:nvSpPr>
          <p:spPr>
            <a:xfrm>
              <a:off x="543820" y="1064009"/>
              <a:ext cx="1875323" cy="951266"/>
            </a:xfrm>
            <a:prstGeom prst="roundRect">
              <a:avLst>
                <a:gd name="adj" fmla="val 495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600" y="1121559"/>
              <a:ext cx="2315764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GST</a:t>
              </a:r>
              <a:br>
                <a:rPr lang="en-US" sz="2400" b="1" dirty="0" smtClean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US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(CLEC)</a:t>
              </a:r>
            </a:p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1997-1999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8989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-shading-0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02" b="17642"/>
          <a:stretch/>
        </p:blipFill>
        <p:spPr>
          <a:xfrm>
            <a:off x="0" y="196572"/>
            <a:ext cx="9144000" cy="458497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Neustar, Inc.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FFB2-65B0-B345-8FC7-53C2345B8088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data-cloud-2-1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7" b="8656"/>
          <a:stretch/>
        </p:blipFill>
        <p:spPr>
          <a:xfrm>
            <a:off x="3725731" y="1412782"/>
            <a:ext cx="5205695" cy="312717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51116" y="1412782"/>
            <a:ext cx="8580310" cy="173080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4572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 Unicode MS"/>
              <a:buChar char="‣"/>
              <a:defRPr sz="3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517525" indent="-288925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Char char="–"/>
              <a:tabLst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684213" indent="-166688" algn="l" defTabSz="401638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031875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252538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first real-time provider of cloud-based information services and analytics</a:t>
            </a:r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enabling marketing and IT security professionals to promote and protect their businesses</a:t>
            </a: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351116" y="484699"/>
            <a:ext cx="8458200" cy="1143000"/>
          </a:xfrm>
          <a:prstGeom prst="rect">
            <a:avLst/>
          </a:prstGeom>
        </p:spPr>
        <p:txBody>
          <a:bodyPr vert="horz" lIns="0" tIns="0" rIns="0" bIns="45720" rtlCol="0" anchor="ctr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4D943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Neustar Is…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45875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background-shading-0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02" b="17642"/>
          <a:stretch/>
        </p:blipFill>
        <p:spPr>
          <a:xfrm>
            <a:off x="0" y="196572"/>
            <a:ext cx="9144000" cy="45849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DevOps</a:t>
            </a:r>
            <a:r>
              <a:rPr lang="en-US" dirty="0" smtClean="0"/>
              <a:t> Problem at Neustar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Neustar, Inc.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FFB2-65B0-B345-8FC7-53C2345B8088}" type="slidenum">
              <a:rPr lang="en-US" smtClean="0"/>
              <a:t>4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237087" y="997377"/>
            <a:ext cx="3951102" cy="1223443"/>
            <a:chOff x="158515" y="891116"/>
            <a:chExt cx="5454940" cy="1689100"/>
          </a:xfrm>
        </p:grpSpPr>
        <p:pic>
          <p:nvPicPr>
            <p:cNvPr id="17" name="Picture 16" descr="metal-9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15" y="891116"/>
              <a:ext cx="1385062" cy="1689100"/>
            </a:xfrm>
            <a:prstGeom prst="rect">
              <a:avLst/>
            </a:prstGeom>
          </p:spPr>
        </p:pic>
        <p:pic>
          <p:nvPicPr>
            <p:cNvPr id="18" name="Picture 17" descr="metal-9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3340" y="891116"/>
              <a:ext cx="1385062" cy="1689100"/>
            </a:xfrm>
            <a:prstGeom prst="rect">
              <a:avLst/>
            </a:prstGeom>
          </p:spPr>
        </p:pic>
        <p:pic>
          <p:nvPicPr>
            <p:cNvPr id="19" name="Picture 18" descr="metal-9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8163" y="891116"/>
              <a:ext cx="1385062" cy="1689100"/>
            </a:xfrm>
            <a:prstGeom prst="rect">
              <a:avLst/>
            </a:prstGeom>
          </p:spPr>
        </p:pic>
        <p:pic>
          <p:nvPicPr>
            <p:cNvPr id="20" name="Picture 19" descr="metal-9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1821" y="891116"/>
              <a:ext cx="1385062" cy="1689100"/>
            </a:xfrm>
            <a:prstGeom prst="rect">
              <a:avLst/>
            </a:prstGeom>
          </p:spPr>
        </p:pic>
        <p:pic>
          <p:nvPicPr>
            <p:cNvPr id="21" name="Picture 20" descr="metal-9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8393" y="891116"/>
              <a:ext cx="1385062" cy="16891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286000" y="2203453"/>
              <a:ext cx="158750" cy="1799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6525598" y="1918351"/>
            <a:ext cx="2236009" cy="14342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to </a:t>
            </a:r>
            <a:endParaRPr lang="en-US" sz="4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 algn="ctr">
              <a:lnSpc>
                <a:spcPct val="90000"/>
              </a:lnSpc>
            </a:pPr>
            <a:r>
              <a:rPr 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Scale</a:t>
            </a: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 </a:t>
            </a:r>
          </a:p>
        </p:txBody>
      </p:sp>
      <p:pic>
        <p:nvPicPr>
          <p:cNvPr id="9" name="Picture 8" descr="TI_NSS_CMY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962" y="2305483"/>
            <a:ext cx="1900514" cy="817221"/>
          </a:xfrm>
          <a:prstGeom prst="rect">
            <a:avLst/>
          </a:prstGeom>
        </p:spPr>
      </p:pic>
      <p:pic>
        <p:nvPicPr>
          <p:cNvPr id="12" name="Picture 11" descr="quova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715" y="2576437"/>
            <a:ext cx="1738434" cy="260890"/>
          </a:xfrm>
          <a:prstGeom prst="rect">
            <a:avLst/>
          </a:prstGeom>
        </p:spPr>
      </p:pic>
      <p:pic>
        <p:nvPicPr>
          <p:cNvPr id="23" name="Picture 22" descr="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7" y="2439653"/>
            <a:ext cx="937530" cy="454116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292570" y="2286672"/>
            <a:ext cx="5784615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92570" y="3080516"/>
            <a:ext cx="5784615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517407" y="3361997"/>
            <a:ext cx="5258742" cy="1313482"/>
            <a:chOff x="301037" y="3361997"/>
            <a:chExt cx="5258742" cy="1313482"/>
          </a:xfrm>
        </p:grpSpPr>
        <p:pic>
          <p:nvPicPr>
            <p:cNvPr id="16" name="Picture 15" descr="balance.png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59" b="11113"/>
            <a:stretch/>
          </p:blipFill>
          <p:spPr>
            <a:xfrm>
              <a:off x="301037" y="3564662"/>
              <a:ext cx="5258742" cy="1110817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/>
          </p:nvGrpSpPr>
          <p:grpSpPr>
            <a:xfrm>
              <a:off x="714964" y="3361997"/>
              <a:ext cx="4500890" cy="405330"/>
              <a:chOff x="921272" y="2998010"/>
              <a:chExt cx="7200800" cy="648472"/>
            </a:xfrm>
          </p:grpSpPr>
          <p:sp>
            <p:nvSpPr>
              <p:cNvPr id="28" name="Pentagon 5"/>
              <p:cNvSpPr/>
              <p:nvPr/>
            </p:nvSpPr>
            <p:spPr>
              <a:xfrm>
                <a:off x="921272" y="2998010"/>
                <a:ext cx="7200800" cy="648472"/>
              </a:xfrm>
              <a:custGeom>
                <a:avLst/>
                <a:gdLst/>
                <a:ahLst/>
                <a:cxnLst/>
                <a:rect l="l" t="t" r="r" b="b"/>
                <a:pathLst>
                  <a:path w="8301266" h="410919">
                    <a:moveTo>
                      <a:pt x="205459" y="0"/>
                    </a:moveTo>
                    <a:lnTo>
                      <a:pt x="4145964" y="0"/>
                    </a:lnTo>
                    <a:lnTo>
                      <a:pt x="4155302" y="0"/>
                    </a:lnTo>
                    <a:lnTo>
                      <a:pt x="8095807" y="0"/>
                    </a:lnTo>
                    <a:lnTo>
                      <a:pt x="8301266" y="205460"/>
                    </a:lnTo>
                    <a:lnTo>
                      <a:pt x="8095807" y="410919"/>
                    </a:lnTo>
                    <a:lnTo>
                      <a:pt x="4155302" y="410919"/>
                    </a:lnTo>
                    <a:lnTo>
                      <a:pt x="4145964" y="410919"/>
                    </a:lnTo>
                    <a:lnTo>
                      <a:pt x="205459" y="410919"/>
                    </a:lnTo>
                    <a:lnTo>
                      <a:pt x="0" y="205460"/>
                    </a:lnTo>
                    <a:close/>
                  </a:path>
                </a:pathLst>
              </a:custGeom>
              <a:gradFill flip="none" rotWithShape="1">
                <a:gsLst>
                  <a:gs pos="50000">
                    <a:schemeClr val="accent2"/>
                  </a:gs>
                  <a:gs pos="100000">
                    <a:schemeClr val="accent6">
                      <a:lumMod val="50000"/>
                    </a:schemeClr>
                  </a:gs>
                  <a:gs pos="0">
                    <a:schemeClr val="accent3"/>
                  </a:gs>
                </a:gsLst>
                <a:lin ang="108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67617" y="3055938"/>
                <a:ext cx="1800986" cy="492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</a:rPr>
                  <a:t>STABILITY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891051" y="3061045"/>
                <a:ext cx="2056006" cy="492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</a:rPr>
                  <a:t>INNOVATION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6009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anual-cov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3" t="8757" r="10612" b="8607"/>
          <a:stretch/>
        </p:blipFill>
        <p:spPr>
          <a:xfrm rot="150756">
            <a:off x="5058151" y="272436"/>
            <a:ext cx="4239035" cy="44183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117" y="333378"/>
            <a:ext cx="5448492" cy="857250"/>
          </a:xfrm>
        </p:spPr>
        <p:txBody>
          <a:bodyPr/>
          <a:lstStyle/>
          <a:p>
            <a:r>
              <a:rPr lang="en-US" dirty="0" smtClean="0"/>
              <a:t>Solution: Technology 3.0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1117" y="1141820"/>
            <a:ext cx="5152216" cy="1217083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To Change Culture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rgbClr val="4D9435"/>
                </a:solidFill>
              </a:rPr>
              <a:t>&amp;</a:t>
            </a:r>
            <a:r>
              <a:rPr lang="en-US" dirty="0" smtClean="0">
                <a:solidFill>
                  <a:schemeClr val="tx1"/>
                </a:solidFill>
              </a:rPr>
              <a:t> Technology requires: 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Neustar, Inc.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FFB2-65B0-B345-8FC7-53C2345B8088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1117" y="2358903"/>
            <a:ext cx="67503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spcBef>
                <a:spcPts val="1200"/>
              </a:spcBef>
              <a:spcAft>
                <a:spcPts val="600"/>
              </a:spcAft>
              <a:buClr>
                <a:srgbClr val="6CB33F"/>
              </a:buClr>
              <a:buSzPct val="100000"/>
            </a:pPr>
            <a:r>
              <a:rPr lang="en-US" sz="3200" dirty="0" smtClean="0">
                <a:solidFill>
                  <a:srgbClr val="000000"/>
                </a:solidFill>
              </a:rPr>
              <a:t>Cloud </a:t>
            </a:r>
            <a:r>
              <a:rPr lang="en-US" sz="3200" dirty="0" smtClean="0">
                <a:solidFill>
                  <a:srgbClr val="4D9435"/>
                </a:solidFill>
              </a:rPr>
              <a:t>+</a:t>
            </a:r>
            <a:r>
              <a:rPr lang="en-US" sz="3200" dirty="0" smtClean="0">
                <a:solidFill>
                  <a:srgbClr val="000000"/>
                </a:solidFill>
              </a:rPr>
              <a:t> platform </a:t>
            </a:r>
            <a:r>
              <a:rPr lang="en-US" sz="3200" dirty="0" smtClean="0">
                <a:solidFill>
                  <a:srgbClr val="4D9435"/>
                </a:solidFill>
              </a:rPr>
              <a:t>+</a:t>
            </a:r>
            <a:r>
              <a:rPr lang="en-US" sz="3200" dirty="0" smtClean="0">
                <a:solidFill>
                  <a:srgbClr val="000000"/>
                </a:solidFill>
              </a:rPr>
              <a:t> tools </a:t>
            </a:r>
            <a:r>
              <a:rPr lang="en-US" sz="3200" dirty="0" smtClean="0">
                <a:solidFill>
                  <a:srgbClr val="4D9435"/>
                </a:solidFill>
              </a:rPr>
              <a:t>+</a:t>
            </a:r>
            <a:r>
              <a:rPr lang="en-US" sz="3200" dirty="0" smtClean="0">
                <a:solidFill>
                  <a:srgbClr val="000000"/>
                </a:solidFill>
              </a:rPr>
              <a:t> adoption</a:t>
            </a:r>
            <a:r>
              <a:rPr lang="en-US" sz="3200" dirty="0" smtClean="0">
                <a:solidFill>
                  <a:srgbClr val="404040"/>
                </a:solidFill>
              </a:rPr>
              <a:t> </a:t>
            </a:r>
            <a:endParaRPr lang="en-US" sz="3200" dirty="0">
              <a:solidFill>
                <a:srgbClr val="404040"/>
              </a:solidFill>
            </a:endParaRPr>
          </a:p>
        </p:txBody>
      </p:sp>
      <p:pic>
        <p:nvPicPr>
          <p:cNvPr id="6" name="Picture 5" descr="TOC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27" r="-43" b="3161"/>
          <a:stretch/>
        </p:blipFill>
        <p:spPr>
          <a:xfrm>
            <a:off x="-35968" y="209550"/>
            <a:ext cx="703298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1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-shading-01.png"/>
          <p:cNvPicPr>
            <a:picLocks noChangeAspect="1"/>
          </p:cNvPicPr>
          <p:nvPr/>
        </p:nvPicPr>
        <p:blipFill rotWithShape="1">
          <a:blip r:embed="rId3"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44"/>
          <a:stretch/>
        </p:blipFill>
        <p:spPr>
          <a:xfrm>
            <a:off x="0" y="196572"/>
            <a:ext cx="9144000" cy="45849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16" y="740837"/>
            <a:ext cx="2921000" cy="1587500"/>
          </a:xfrm>
        </p:spPr>
        <p:txBody>
          <a:bodyPr anchor="t"/>
          <a:lstStyle/>
          <a:p>
            <a:pPr algn="r">
              <a:lnSpc>
                <a:spcPct val="100000"/>
              </a:lnSpc>
            </a:pPr>
            <a:r>
              <a:rPr lang="en-US" sz="4800" dirty="0" smtClean="0"/>
              <a:t>COMMON VALUES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3778" y="709084"/>
            <a:ext cx="5711467" cy="3859951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sz="2800" dirty="0"/>
              <a:t>Customers are always first </a:t>
            </a:r>
          </a:p>
          <a:p>
            <a:pPr marL="0" lvl="0" indent="0"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sz="2800" dirty="0"/>
              <a:t>Technology </a:t>
            </a:r>
            <a:r>
              <a:rPr lang="en-US" sz="2800" dirty="0" smtClean="0"/>
              <a:t>is accountable </a:t>
            </a:r>
            <a:endParaRPr lang="en-US" sz="2800" dirty="0"/>
          </a:p>
          <a:p>
            <a:pPr marL="0" lvl="0" indent="0"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sz="2800" dirty="0" smtClean="0"/>
              <a:t>Automation</a:t>
            </a:r>
            <a:endParaRPr lang="en-US" sz="2800" dirty="0"/>
          </a:p>
          <a:p>
            <a:pPr marL="0" lvl="0" indent="0"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sz="2800" dirty="0"/>
              <a:t>Simple is </a:t>
            </a:r>
            <a:r>
              <a:rPr lang="en-US" sz="2800" dirty="0" smtClean="0"/>
              <a:t>better </a:t>
            </a:r>
            <a:endParaRPr lang="en-US" sz="2800" dirty="0"/>
          </a:p>
          <a:p>
            <a:pPr marL="0" lvl="0" indent="0"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sz="2800" dirty="0"/>
              <a:t>E</a:t>
            </a:r>
            <a:r>
              <a:rPr lang="en-US" sz="2800" dirty="0" smtClean="0"/>
              <a:t>mbrace </a:t>
            </a:r>
            <a:r>
              <a:rPr lang="en-US" sz="2800" dirty="0"/>
              <a:t>Open </a:t>
            </a:r>
            <a:r>
              <a:rPr lang="en-US" sz="2800" dirty="0" smtClean="0"/>
              <a:t>Sourc</a:t>
            </a:r>
            <a:r>
              <a:rPr lang="en-US" sz="2800" dirty="0"/>
              <a:t>e</a:t>
            </a:r>
          </a:p>
          <a:p>
            <a:pPr marL="0" lvl="0" indent="0"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sz="2800" dirty="0"/>
              <a:t>There is no “I” in </a:t>
            </a:r>
            <a:r>
              <a:rPr lang="en-US" sz="2800" dirty="0" smtClean="0"/>
              <a:t>TEAM </a:t>
            </a: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sz="2800" dirty="0"/>
              <a:t>C</a:t>
            </a:r>
            <a:r>
              <a:rPr lang="en-US" sz="2800" dirty="0" smtClean="0"/>
              <a:t>ommitment </a:t>
            </a:r>
            <a:r>
              <a:rPr lang="en-US" sz="2800" dirty="0"/>
              <a:t>to quality and stability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Neustar, Inc.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FFB2-65B0-B345-8FC7-53C2345B8088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16200000" flipH="1" flipV="1">
            <a:off x="836987" y="2499929"/>
            <a:ext cx="4522028" cy="1164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999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9144001" cy="4781549"/>
          </a:xfrm>
          <a:prstGeom prst="rect">
            <a:avLst/>
          </a:prstGeom>
          <a:gradFill flip="none" rotWithShape="1">
            <a:gsLst>
              <a:gs pos="100000">
                <a:srgbClr val="00693C"/>
              </a:gs>
              <a:gs pos="0">
                <a:srgbClr val="5EA837"/>
              </a:gs>
            </a:gsLst>
            <a:lin ang="378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395357" y="3343257"/>
            <a:ext cx="1407584" cy="1036285"/>
            <a:chOff x="6963833" y="3343257"/>
            <a:chExt cx="1407584" cy="1036285"/>
          </a:xfrm>
        </p:grpSpPr>
        <p:sp>
          <p:nvSpPr>
            <p:cNvPr id="15" name="Rounded Rectangle 14"/>
            <p:cNvSpPr/>
            <p:nvPr/>
          </p:nvSpPr>
          <p:spPr>
            <a:xfrm>
              <a:off x="6963833" y="3343257"/>
              <a:ext cx="1407584" cy="1036285"/>
            </a:xfrm>
            <a:prstGeom prst="roundRect">
              <a:avLst>
                <a:gd name="adj" fmla="val 478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364325" y="3577166"/>
              <a:ext cx="817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rgbClr val="365A1F"/>
                  </a:solidFill>
                </a:rPr>
                <a:t>IaaS</a:t>
              </a:r>
              <a:endParaRPr lang="en-US" sz="2400" dirty="0">
                <a:solidFill>
                  <a:srgbClr val="365A1F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95357" y="2211950"/>
            <a:ext cx="1407584" cy="1036285"/>
            <a:chOff x="6963833" y="2211950"/>
            <a:chExt cx="1407584" cy="1036285"/>
          </a:xfrm>
        </p:grpSpPr>
        <p:sp>
          <p:nvSpPr>
            <p:cNvPr id="14" name="Rounded Rectangle 13"/>
            <p:cNvSpPr/>
            <p:nvPr/>
          </p:nvSpPr>
          <p:spPr>
            <a:xfrm>
              <a:off x="6963833" y="2211950"/>
              <a:ext cx="1407584" cy="1036285"/>
            </a:xfrm>
            <a:prstGeom prst="roundRect">
              <a:avLst>
                <a:gd name="adj" fmla="val 478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19409" y="2488167"/>
              <a:ext cx="9375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rgbClr val="365A1F"/>
                  </a:solidFill>
                </a:rPr>
                <a:t>PaaS</a:t>
              </a:r>
              <a:endParaRPr lang="en-US" sz="2400" dirty="0">
                <a:solidFill>
                  <a:srgbClr val="365A1F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95357" y="1100667"/>
            <a:ext cx="1407584" cy="1036285"/>
            <a:chOff x="6963833" y="1100667"/>
            <a:chExt cx="1407584" cy="1036285"/>
          </a:xfrm>
        </p:grpSpPr>
        <p:sp>
          <p:nvSpPr>
            <p:cNvPr id="13" name="Rounded Rectangle 12"/>
            <p:cNvSpPr/>
            <p:nvPr/>
          </p:nvSpPr>
          <p:spPr>
            <a:xfrm>
              <a:off x="6963833" y="1100667"/>
              <a:ext cx="1407584" cy="1036285"/>
            </a:xfrm>
            <a:prstGeom prst="roundRect">
              <a:avLst>
                <a:gd name="adj" fmla="val 478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19409" y="1348559"/>
              <a:ext cx="937576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 err="1" smtClean="0">
                  <a:solidFill>
                    <a:schemeClr val="accent1">
                      <a:lumMod val="50000"/>
                    </a:schemeClr>
                  </a:solidFill>
                </a:rPr>
                <a:t>SaaS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Common </a:t>
            </a:r>
            <a:r>
              <a:rPr lang="en-US" dirty="0" smtClean="0">
                <a:solidFill>
                  <a:schemeClr val="bg1"/>
                </a:solidFill>
              </a:rPr>
              <a:t>Platform, Tools, and </a:t>
            </a:r>
            <a:r>
              <a:rPr lang="en-US" dirty="0" err="1" smtClean="0">
                <a:solidFill>
                  <a:schemeClr val="bg1"/>
                </a:solidFill>
              </a:rPr>
              <a:t>DevOps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Neustar, Inc.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FFB2-65B0-B345-8FC7-53C2345B8088}" type="slidenum">
              <a:rPr lang="en-US" smtClean="0"/>
              <a:t>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327089" y="3304611"/>
            <a:ext cx="5331860" cy="1111352"/>
          </a:xfrm>
          <a:prstGeom prst="roundRect">
            <a:avLst>
              <a:gd name="adj" fmla="val 3388"/>
            </a:avLst>
          </a:prstGeom>
          <a:solidFill>
            <a:srgbClr val="3B3F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chemeClr val="bg1"/>
                </a:solidFill>
              </a:rPr>
              <a:t>Infrastructure: </a:t>
            </a:r>
            <a:r>
              <a:rPr lang="en-US" sz="2400" b="1" dirty="0" smtClean="0">
                <a:solidFill>
                  <a:schemeClr val="bg1"/>
                </a:solidFill>
              </a:rPr>
              <a:t/>
            </a:r>
            <a:br>
              <a:rPr lang="en-US" sz="2400" b="1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Full </a:t>
            </a:r>
            <a:r>
              <a:rPr lang="en-US" sz="2400" dirty="0">
                <a:solidFill>
                  <a:schemeClr val="bg1"/>
                </a:solidFill>
              </a:rPr>
              <a:t>cloud, hybrid, our own </a:t>
            </a:r>
            <a:r>
              <a:rPr lang="en-US" sz="2400" dirty="0" smtClean="0">
                <a:solidFill>
                  <a:schemeClr val="bg1"/>
                </a:solidFill>
              </a:rPr>
              <a:t>metal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27089" y="2183920"/>
            <a:ext cx="5331860" cy="1111352"/>
          </a:xfrm>
          <a:prstGeom prst="roundRect">
            <a:avLst>
              <a:gd name="adj" fmla="val 3388"/>
            </a:avLst>
          </a:prstGeom>
          <a:solidFill>
            <a:srgbClr val="3B3F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rgbClr val="FFFFFF"/>
                </a:solidFill>
              </a:rPr>
              <a:t>Platform and Tools: </a:t>
            </a:r>
            <a:r>
              <a:rPr lang="en-US" sz="2400" b="1" dirty="0" smtClean="0">
                <a:solidFill>
                  <a:srgbClr val="FFFFFF"/>
                </a:solidFill>
              </a:rPr>
              <a:t/>
            </a:r>
            <a:br>
              <a:rPr lang="en-US" sz="2400" b="1" dirty="0" smtClean="0">
                <a:solidFill>
                  <a:srgbClr val="FFFFFF"/>
                </a:solidFill>
              </a:rPr>
            </a:br>
            <a:r>
              <a:rPr lang="en-US" sz="2400" dirty="0" smtClean="0">
                <a:solidFill>
                  <a:srgbClr val="FFFFFF"/>
                </a:solidFill>
              </a:rPr>
              <a:t>15 </a:t>
            </a:r>
            <a:r>
              <a:rPr lang="en-US" sz="2400" dirty="0">
                <a:solidFill>
                  <a:srgbClr val="FFFFFF"/>
                </a:solidFill>
              </a:rPr>
              <a:t>platform services, 10+ Tools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327089" y="1063229"/>
            <a:ext cx="5331860" cy="1111352"/>
          </a:xfrm>
          <a:prstGeom prst="roundRect">
            <a:avLst>
              <a:gd name="adj" fmla="val 3388"/>
            </a:avLst>
          </a:prstGeom>
          <a:solidFill>
            <a:srgbClr val="3B3F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rgbClr val="FFFFFF"/>
                </a:solidFill>
              </a:rPr>
              <a:t>Applications: </a:t>
            </a:r>
            <a:r>
              <a:rPr lang="en-US" sz="2400" b="1" dirty="0" smtClean="0">
                <a:solidFill>
                  <a:srgbClr val="FFFFFF"/>
                </a:solidFill>
              </a:rPr>
              <a:t/>
            </a:r>
            <a:br>
              <a:rPr lang="en-US" sz="2400" b="1" dirty="0" smtClean="0">
                <a:solidFill>
                  <a:srgbClr val="FFFFFF"/>
                </a:solidFill>
              </a:rPr>
            </a:br>
            <a:r>
              <a:rPr lang="en-US" sz="2400" dirty="0" err="1" smtClean="0">
                <a:solidFill>
                  <a:srgbClr val="FFFFFF"/>
                </a:solidFill>
              </a:rPr>
              <a:t>DevOps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27089" y="1063229"/>
            <a:ext cx="6475852" cy="3352734"/>
          </a:xfrm>
          <a:prstGeom prst="rect">
            <a:avLst/>
          </a:prstGeom>
          <a:solidFill>
            <a:srgbClr val="9F2064">
              <a:alpha val="9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10000"/>
              </a:lnSpc>
            </a:pPr>
            <a:r>
              <a:rPr lang="en-US" sz="3600" dirty="0">
                <a:solidFill>
                  <a:schemeClr val="bg1"/>
                </a:solidFill>
              </a:rPr>
              <a:t>But not every Product </a:t>
            </a:r>
            <a:r>
              <a:rPr lang="en-US" sz="3600" dirty="0" smtClean="0">
                <a:solidFill>
                  <a:schemeClr val="bg1"/>
                </a:solidFill>
              </a:rPr>
              <a:t/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is </a:t>
            </a:r>
            <a:r>
              <a:rPr lang="en-US" sz="3600" dirty="0">
                <a:solidFill>
                  <a:schemeClr val="bg1"/>
                </a:solidFill>
              </a:rPr>
              <a:t>a candidate for every Technology 3.0 </a:t>
            </a:r>
            <a:r>
              <a:rPr lang="en-US" sz="3600" dirty="0" smtClean="0">
                <a:solidFill>
                  <a:schemeClr val="bg1"/>
                </a:solidFill>
              </a:rPr>
              <a:t>service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211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loud-stra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5" r="11577" b="6995"/>
          <a:stretch/>
        </p:blipFill>
        <p:spPr>
          <a:xfrm>
            <a:off x="4370976" y="905991"/>
            <a:ext cx="4773025" cy="30367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116" y="227145"/>
            <a:ext cx="8458200" cy="857250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116" y="1063229"/>
            <a:ext cx="5575551" cy="351037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This is hard. </a:t>
            </a:r>
            <a:br>
              <a:rPr lang="en-US" dirty="0" smtClean="0"/>
            </a:br>
            <a:r>
              <a:rPr lang="en-US" dirty="0" smtClean="0">
                <a:solidFill>
                  <a:srgbClr val="9F2064"/>
                </a:solidFill>
              </a:rPr>
              <a:t>REALLY HARD</a:t>
            </a:r>
            <a:r>
              <a:rPr lang="en-US" dirty="0" smtClean="0"/>
              <a:t>.</a:t>
            </a:r>
          </a:p>
          <a:p>
            <a:pPr lvl="0"/>
            <a:r>
              <a:rPr lang="en-US" sz="2800" dirty="0" smtClean="0"/>
              <a:t>We looked at three-models</a:t>
            </a:r>
          </a:p>
          <a:p>
            <a:pPr lvl="1"/>
            <a:r>
              <a:rPr lang="en-US" dirty="0" smtClean="0"/>
              <a:t>The pure start-up model</a:t>
            </a:r>
          </a:p>
          <a:p>
            <a:pPr lvl="1"/>
            <a:r>
              <a:rPr lang="en-US" dirty="0" smtClean="0"/>
              <a:t>Google SRE model</a:t>
            </a:r>
          </a:p>
          <a:p>
            <a:pPr lvl="1"/>
            <a:r>
              <a:rPr lang="en-US" dirty="0" smtClean="0"/>
              <a:t>Hybrid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Neustar, Inc.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FFB2-65B0-B345-8FC7-53C2345B808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1116" y="4033586"/>
            <a:ext cx="879288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1"/>
            <a:r>
              <a:rPr lang="en-US" sz="2800" dirty="0" smtClean="0">
                <a:solidFill>
                  <a:srgbClr val="9F2064"/>
                </a:solidFill>
              </a:rPr>
              <a:t>We’re crafting </a:t>
            </a:r>
            <a:r>
              <a:rPr lang="en-US" sz="2800" dirty="0">
                <a:solidFill>
                  <a:srgbClr val="9F2064"/>
                </a:solidFill>
              </a:rPr>
              <a:t>our own </a:t>
            </a:r>
            <a:r>
              <a:rPr lang="en-US" sz="2800" dirty="0" smtClean="0">
                <a:solidFill>
                  <a:srgbClr val="9F2064"/>
                </a:solidFill>
              </a:rPr>
              <a:t>model – Still a work in progress </a:t>
            </a:r>
            <a:endParaRPr lang="en-US" sz="2800" dirty="0">
              <a:solidFill>
                <a:srgbClr val="9F20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889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Adoption Matrix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Neustar, Inc.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FFB2-65B0-B345-8FC7-53C2345B8088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94000" y="1894417"/>
            <a:ext cx="2984500" cy="11535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Brad, Screenshot coming.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450135"/>
              </p:ext>
            </p:extLst>
          </p:nvPr>
        </p:nvGraphicFramePr>
        <p:xfrm>
          <a:off x="351115" y="897232"/>
          <a:ext cx="7616959" cy="36339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3454"/>
                <a:gridCol w="1180867"/>
                <a:gridCol w="1180867"/>
                <a:gridCol w="1180867"/>
                <a:gridCol w="556830"/>
                <a:gridCol w="1364074"/>
              </a:tblGrid>
              <a:tr h="342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Product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Product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Product 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Product 35+</a:t>
                      </a:r>
                      <a:endParaRPr lang="en-US" sz="1600" dirty="0"/>
                    </a:p>
                  </a:txBody>
                  <a:tcPr/>
                </a:tc>
              </a:tr>
              <a:tr h="3420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Software Build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Tools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077">
                <a:tc>
                  <a:txBody>
                    <a:bodyPr/>
                    <a:lstStyle/>
                    <a:p>
                      <a:pPr marL="274320"/>
                      <a:r>
                        <a:rPr lang="en-US" sz="1400" dirty="0" smtClean="0"/>
                        <a:t>Tool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077">
                <a:tc>
                  <a:txBody>
                    <a:bodyPr/>
                    <a:lstStyle/>
                    <a:p>
                      <a:pPr marL="274320"/>
                      <a:r>
                        <a:rPr lang="en-US" sz="1400" dirty="0" smtClean="0"/>
                        <a:t>Tool 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077">
                <a:tc>
                  <a:txBody>
                    <a:bodyPr/>
                    <a:lstStyle/>
                    <a:p>
                      <a:pPr marL="274320"/>
                      <a:r>
                        <a:rPr lang="en-US" sz="1400" dirty="0" smtClean="0"/>
                        <a:t>Tool 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0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Platform Services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2077">
                <a:tc>
                  <a:txBody>
                    <a:bodyPr/>
                    <a:lstStyle/>
                    <a:p>
                      <a:pPr marL="274320"/>
                      <a:r>
                        <a:rPr lang="en-US" sz="1400" dirty="0" smtClean="0"/>
                        <a:t>Service</a:t>
                      </a:r>
                      <a:r>
                        <a:rPr lang="en-US" sz="1400" baseline="0" dirty="0" smtClean="0"/>
                        <a:t>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2077">
                <a:tc>
                  <a:txBody>
                    <a:bodyPr/>
                    <a:lstStyle/>
                    <a:p>
                      <a:pPr marL="274320"/>
                      <a:r>
                        <a:rPr lang="en-US" sz="1400" dirty="0" smtClean="0"/>
                        <a:t>Service 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2077">
                <a:tc>
                  <a:txBody>
                    <a:bodyPr/>
                    <a:lstStyle/>
                    <a:p>
                      <a:pPr marL="274320"/>
                      <a:r>
                        <a:rPr lang="en-US" sz="1400" dirty="0" smtClean="0"/>
                        <a:t>Service 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2077">
                <a:tc gridSpan="6">
                  <a:txBody>
                    <a:bodyPr/>
                    <a:lstStyle/>
                    <a:p>
                      <a:r>
                        <a:rPr lang="en-US" sz="1400" dirty="0" smtClean="0"/>
                        <a:t>… (total of 30 tools/services in 5 categories)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810900"/>
              </p:ext>
            </p:extLst>
          </p:nvPr>
        </p:nvGraphicFramePr>
        <p:xfrm>
          <a:off x="3065623" y="1496060"/>
          <a:ext cx="5578593" cy="25958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tableStyleId>{21E4AEA4-8DFA-4A89-87EB-49C32662AFE0}</a:tableStyleId>
              </a:tblPr>
              <a:tblGrid>
                <a:gridCol w="1041681"/>
                <a:gridCol w="45369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138D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138D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138D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38D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rgbClr val="138D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not use – remove from denominator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138D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138D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Using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138D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138D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 in Process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138D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138D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Ideal</a:t>
                      </a:r>
                      <a:r>
                        <a:rPr lang="en-US" baseline="0" dirty="0" smtClean="0"/>
                        <a:t> Usage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138D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138D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Satisfactory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138D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138D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138D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Ideal Usage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138D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138D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332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ustar-2014-q1-16-9">
  <a:themeElements>
    <a:clrScheme name="Neustar 2014">
      <a:dk1>
        <a:srgbClr val="000000"/>
      </a:dk1>
      <a:lt1>
        <a:sysClr val="window" lastClr="FFFFFF"/>
      </a:lt1>
      <a:dk2>
        <a:srgbClr val="363636"/>
      </a:dk2>
      <a:lt2>
        <a:srgbClr val="FFFFFF"/>
      </a:lt2>
      <a:accent1>
        <a:srgbClr val="6CB33F"/>
      </a:accent1>
      <a:accent2>
        <a:srgbClr val="068658"/>
      </a:accent2>
      <a:accent3>
        <a:srgbClr val="9F2064"/>
      </a:accent3>
      <a:accent4>
        <a:srgbClr val="DEE028"/>
      </a:accent4>
      <a:accent5>
        <a:srgbClr val="E7862A"/>
      </a:accent5>
      <a:accent6>
        <a:srgbClr val="63C7F0"/>
      </a:accent6>
      <a:hlink>
        <a:srgbClr val="009B48"/>
      </a:hlink>
      <a:folHlink>
        <a:srgbClr val="009B4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Neustar-2014-q1-16-9.potx</Template>
  <TotalTime>12557</TotalTime>
  <Words>868</Words>
  <Application>Microsoft Macintosh PowerPoint</Application>
  <PresentationFormat>On-screen Show (16:9)</PresentationFormat>
  <Paragraphs>202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Neustar-2014-q1-16-9</vt:lpstr>
      <vt:lpstr>Deploy or Die in a DevOps World:  High-Availability is No Excuse! </vt:lpstr>
      <vt:lpstr>How I Learned DevOps</vt:lpstr>
      <vt:lpstr>PowerPoint Presentation</vt:lpstr>
      <vt:lpstr>The DevOps Problem at Neustar</vt:lpstr>
      <vt:lpstr>Solution: Technology 3.0</vt:lpstr>
      <vt:lpstr>COMMON VALUES</vt:lpstr>
      <vt:lpstr>Common Platform, Tools, and DevOps</vt:lpstr>
      <vt:lpstr>DevOps:</vt:lpstr>
      <vt:lpstr>Solution: Adoption Matrix</vt:lpstr>
      <vt:lpstr>Solution: Adoption Matrix Summary</vt:lpstr>
      <vt:lpstr>Our Learnings</vt:lpstr>
      <vt:lpstr>Next Steps</vt:lpstr>
      <vt:lpstr>THANKS.</vt:lpstr>
    </vt:vector>
  </TitlesOfParts>
  <Manager/>
  <Company>Neustar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subject/>
  <dc:creator>Natalie Diggins</dc:creator>
  <cp:keywords/>
  <dc:description/>
  <cp:lastModifiedBy>Natalie Diggins</cp:lastModifiedBy>
  <cp:revision>398</cp:revision>
  <cp:lastPrinted>2014-02-05T16:12:03Z</cp:lastPrinted>
  <dcterms:created xsi:type="dcterms:W3CDTF">2014-01-16T20:58:27Z</dcterms:created>
  <dcterms:modified xsi:type="dcterms:W3CDTF">2014-10-22T00:50:00Z</dcterms:modified>
  <cp:category/>
</cp:coreProperties>
</file>