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882" r:id="rId1"/>
  </p:sldMasterIdLst>
  <p:notesMasterIdLst>
    <p:notesMasterId r:id="rId17"/>
  </p:notesMasterIdLst>
  <p:handoutMasterIdLst>
    <p:handoutMasterId r:id="rId18"/>
  </p:handoutMasterIdLst>
  <p:sldIdLst>
    <p:sldId id="1121" r:id="rId2"/>
    <p:sldId id="1122" r:id="rId3"/>
    <p:sldId id="1177" r:id="rId4"/>
    <p:sldId id="1178" r:id="rId5"/>
    <p:sldId id="1158" r:id="rId6"/>
    <p:sldId id="1179" r:id="rId7"/>
    <p:sldId id="1185" r:id="rId8"/>
    <p:sldId id="1186" r:id="rId9"/>
    <p:sldId id="1171" r:id="rId10"/>
    <p:sldId id="1180" r:id="rId11"/>
    <p:sldId id="1181" r:id="rId12"/>
    <p:sldId id="1182" r:id="rId13"/>
    <p:sldId id="1183" r:id="rId14"/>
    <p:sldId id="1184" r:id="rId15"/>
    <p:sldId id="1175" r:id="rId16"/>
  </p:sldIdLst>
  <p:sldSz cx="10058400" cy="7543800"/>
  <p:notesSz cx="7010400" cy="9296400"/>
  <p:kinsoku lang="ja-JP" invalStChars="、。，．・：；？！゛゜ヽヾゝゞ々ー’”）〕］｝〉》」』】°‰′″℃￠％ぁぃぅぇぉっゃゅょゎァィゥェォッャュョヮヵヶ!%),.:;?]}｡｣､･ｧｨｩｪｫｬｭｮｯｰﾞﾟ" invalEndChars="‘“（〔［｛〈《「『【￥＄$([\{｢￡"/>
  <p:defaultTextStyle>
    <a:defPPr>
      <a:defRPr lang="en-US"/>
    </a:defPPr>
    <a:lvl1pPr algn="r" rtl="0" fontAlgn="base">
      <a:spcBef>
        <a:spcPct val="0"/>
      </a:spcBef>
      <a:spcAft>
        <a:spcPct val="0"/>
      </a:spcAft>
      <a:defRPr sz="1400" b="1" kern="1200">
        <a:solidFill>
          <a:srgbClr val="000000"/>
        </a:solidFill>
        <a:latin typeface="Arial" charset="0"/>
        <a:ea typeface="+mn-ea"/>
        <a:cs typeface="+mn-cs"/>
      </a:defRPr>
    </a:lvl1pPr>
    <a:lvl2pPr marL="457155" algn="r" rtl="0" fontAlgn="base">
      <a:spcBef>
        <a:spcPct val="0"/>
      </a:spcBef>
      <a:spcAft>
        <a:spcPct val="0"/>
      </a:spcAft>
      <a:defRPr sz="1400" b="1" kern="1200">
        <a:solidFill>
          <a:srgbClr val="000000"/>
        </a:solidFill>
        <a:latin typeface="Arial" charset="0"/>
        <a:ea typeface="+mn-ea"/>
        <a:cs typeface="+mn-cs"/>
      </a:defRPr>
    </a:lvl2pPr>
    <a:lvl3pPr marL="914309" algn="r" rtl="0" fontAlgn="base">
      <a:spcBef>
        <a:spcPct val="0"/>
      </a:spcBef>
      <a:spcAft>
        <a:spcPct val="0"/>
      </a:spcAft>
      <a:defRPr sz="1400" b="1" kern="1200">
        <a:solidFill>
          <a:srgbClr val="000000"/>
        </a:solidFill>
        <a:latin typeface="Arial" charset="0"/>
        <a:ea typeface="+mn-ea"/>
        <a:cs typeface="+mn-cs"/>
      </a:defRPr>
    </a:lvl3pPr>
    <a:lvl4pPr marL="1371462" algn="r" rtl="0" fontAlgn="base">
      <a:spcBef>
        <a:spcPct val="0"/>
      </a:spcBef>
      <a:spcAft>
        <a:spcPct val="0"/>
      </a:spcAft>
      <a:defRPr sz="1400" b="1" kern="1200">
        <a:solidFill>
          <a:srgbClr val="000000"/>
        </a:solidFill>
        <a:latin typeface="Arial" charset="0"/>
        <a:ea typeface="+mn-ea"/>
        <a:cs typeface="+mn-cs"/>
      </a:defRPr>
    </a:lvl4pPr>
    <a:lvl5pPr marL="1828617" algn="r" rtl="0" fontAlgn="base">
      <a:spcBef>
        <a:spcPct val="0"/>
      </a:spcBef>
      <a:spcAft>
        <a:spcPct val="0"/>
      </a:spcAft>
      <a:defRPr sz="1400" b="1" kern="1200">
        <a:solidFill>
          <a:srgbClr val="000000"/>
        </a:solidFill>
        <a:latin typeface="Arial" charset="0"/>
        <a:ea typeface="+mn-ea"/>
        <a:cs typeface="+mn-cs"/>
      </a:defRPr>
    </a:lvl5pPr>
    <a:lvl6pPr marL="2285771" algn="l" defTabSz="914309" rtl="0" eaLnBrk="1" latinLnBrk="0" hangingPunct="1">
      <a:defRPr sz="1400" b="1" kern="1200">
        <a:solidFill>
          <a:srgbClr val="000000"/>
        </a:solidFill>
        <a:latin typeface="Arial" charset="0"/>
        <a:ea typeface="+mn-ea"/>
        <a:cs typeface="+mn-cs"/>
      </a:defRPr>
    </a:lvl6pPr>
    <a:lvl7pPr marL="2742926" algn="l" defTabSz="914309" rtl="0" eaLnBrk="1" latinLnBrk="0" hangingPunct="1">
      <a:defRPr sz="1400" b="1" kern="1200">
        <a:solidFill>
          <a:srgbClr val="000000"/>
        </a:solidFill>
        <a:latin typeface="Arial" charset="0"/>
        <a:ea typeface="+mn-ea"/>
        <a:cs typeface="+mn-cs"/>
      </a:defRPr>
    </a:lvl7pPr>
    <a:lvl8pPr marL="3200080" algn="l" defTabSz="914309" rtl="0" eaLnBrk="1" latinLnBrk="0" hangingPunct="1">
      <a:defRPr sz="1400" b="1" kern="1200">
        <a:solidFill>
          <a:srgbClr val="000000"/>
        </a:solidFill>
        <a:latin typeface="Arial" charset="0"/>
        <a:ea typeface="+mn-ea"/>
        <a:cs typeface="+mn-cs"/>
      </a:defRPr>
    </a:lvl8pPr>
    <a:lvl9pPr marL="3657234" algn="l" defTabSz="914309" rtl="0" eaLnBrk="1" latinLnBrk="0" hangingPunct="1">
      <a:defRPr sz="1400" b="1" kern="1200">
        <a:solidFill>
          <a:srgbClr val="000000"/>
        </a:solidFill>
        <a:latin typeface="Arial" charset="0"/>
        <a:ea typeface="+mn-ea"/>
        <a:cs typeface="+mn-cs"/>
      </a:defRPr>
    </a:lvl9pPr>
  </p:defaultTextStyle>
  <p:extLst>
    <p:ext uri="{EFAFB233-063F-42B5-8137-9DF3F51BA10A}">
      <p15:sldGuideLst xmlns:p15="http://schemas.microsoft.com/office/powerpoint/2012/main">
        <p15:guide id="1" orient="horz" pos="4506">
          <p15:clr>
            <a:srgbClr val="A4A3A4"/>
          </p15:clr>
        </p15:guide>
        <p15:guide id="2" orient="horz" pos="1020">
          <p15:clr>
            <a:srgbClr val="A4A3A4"/>
          </p15:clr>
        </p15:guide>
        <p15:guide id="3" pos="3172">
          <p15:clr>
            <a:srgbClr val="A4A3A4"/>
          </p15:clr>
        </p15:guide>
        <p15:guide id="4" pos="261">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FFFFF"/>
    <a:srgbClr val="CC3300"/>
    <a:srgbClr val="DDDDDD"/>
    <a:srgbClr val="808080"/>
    <a:srgbClr val="EAEAEA"/>
    <a:srgbClr val="66FF33"/>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59" autoAdjust="0"/>
    <p:restoredTop sz="97179" autoAdjust="0"/>
  </p:normalViewPr>
  <p:slideViewPr>
    <p:cSldViewPr snapToGrid="0" snapToObjects="1">
      <p:cViewPr varScale="1">
        <p:scale>
          <a:sx n="102" d="100"/>
          <a:sy n="102" d="100"/>
        </p:scale>
        <p:origin x="1254" y="114"/>
      </p:cViewPr>
      <p:guideLst>
        <p:guide orient="horz" pos="4506"/>
        <p:guide orient="horz" pos="1020"/>
        <p:guide pos="3172"/>
        <p:guide pos="2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48" d="100"/>
          <a:sy n="48" d="100"/>
        </p:scale>
        <p:origin x="-1926" y="-102"/>
      </p:cViewPr>
      <p:guideLst>
        <p:guide orient="horz" pos="2929"/>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7728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35038" y="4416425"/>
            <a:ext cx="5140325" cy="4184650"/>
          </a:xfrm>
          <a:prstGeom prst="rect">
            <a:avLst/>
          </a:prstGeom>
          <a:noFill/>
          <a:ln w="12700">
            <a:noFill/>
            <a:miter lim="800000"/>
            <a:headEnd/>
            <a:tailEnd/>
          </a:ln>
        </p:spPr>
        <p:txBody>
          <a:bodyPr vert="horz" wrap="square" lIns="93739" tIns="46047" rIns="93739" bIns="46047"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1747" name="Rectangle 3"/>
          <p:cNvSpPr>
            <a:spLocks noGrp="1" noRot="1" noChangeAspect="1" noChangeArrowheads="1" noTextEdit="1"/>
          </p:cNvSpPr>
          <p:nvPr>
            <p:ph type="sldImg" idx="2"/>
          </p:nvPr>
        </p:nvSpPr>
        <p:spPr bwMode="auto">
          <a:xfrm>
            <a:off x="873125" y="463550"/>
            <a:ext cx="5270500" cy="3952875"/>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26613920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155"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309"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462"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617"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5771" algn="l" defTabSz="914309" rtl="0" eaLnBrk="1" latinLnBrk="0" hangingPunct="1">
      <a:defRPr sz="1200" kern="1200">
        <a:solidFill>
          <a:schemeClr val="tx1"/>
        </a:solidFill>
        <a:latin typeface="+mn-lt"/>
        <a:ea typeface="+mn-ea"/>
        <a:cs typeface="+mn-cs"/>
      </a:defRPr>
    </a:lvl6pPr>
    <a:lvl7pPr marL="2742926" algn="l" defTabSz="914309" rtl="0" eaLnBrk="1" latinLnBrk="0" hangingPunct="1">
      <a:defRPr sz="1200" kern="1200">
        <a:solidFill>
          <a:schemeClr val="tx1"/>
        </a:solidFill>
        <a:latin typeface="+mn-lt"/>
        <a:ea typeface="+mn-ea"/>
        <a:cs typeface="+mn-cs"/>
      </a:defRPr>
    </a:lvl7pPr>
    <a:lvl8pPr marL="3200080" algn="l" defTabSz="914309" rtl="0" eaLnBrk="1" latinLnBrk="0" hangingPunct="1">
      <a:defRPr sz="1200" kern="1200">
        <a:solidFill>
          <a:schemeClr val="tx1"/>
        </a:solidFill>
        <a:latin typeface="+mn-lt"/>
        <a:ea typeface="+mn-ea"/>
        <a:cs typeface="+mn-cs"/>
      </a:defRPr>
    </a:lvl8pPr>
    <a:lvl9pPr marL="3657234" algn="l" defTabSz="91430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a:lstStyle/>
          <a:p>
            <a:fld id="{62C19B7F-5863-4DCD-8FB5-CB46D99285EB}" type="slidenum">
              <a:rPr lang="en-US"/>
              <a:pPr/>
              <a:t>0</a:t>
            </a:fld>
            <a:endParaRPr lang="en-US"/>
          </a:p>
        </p:txBody>
      </p:sp>
      <p:sp>
        <p:nvSpPr>
          <p:cNvPr id="32771" name="Rectangle 2"/>
          <p:cNvSpPr>
            <a:spLocks noGrp="1" noRot="1" noChangeAspect="1" noChangeArrowheads="1" noTextEdit="1"/>
          </p:cNvSpPr>
          <p:nvPr>
            <p:ph type="sldImg"/>
          </p:nvPr>
        </p:nvSpPr>
        <p:spPr>
          <a:xfrm>
            <a:off x="871538" y="463550"/>
            <a:ext cx="5270500" cy="3952875"/>
          </a:xfrm>
          <a:ln/>
        </p:spPr>
      </p:sp>
      <p:sp>
        <p:nvSpPr>
          <p:cNvPr id="32772" name="Rectangle 3"/>
          <p:cNvSpPr>
            <a:spLocks noGrp="1" noChangeArrowheads="1"/>
          </p:cNvSpPr>
          <p:nvPr>
            <p:ph type="body" idx="1"/>
          </p:nvPr>
        </p:nvSpPr>
        <p:spPr>
          <a:noFill/>
          <a:ln w="9525"/>
        </p:spPr>
        <p:txBody>
          <a:bodyPr/>
          <a:lstStyle/>
          <a:p>
            <a:pPr eaLnBrk="1" hangingPunct="1"/>
            <a:endParaRPr lang="en-US" smtClean="0"/>
          </a:p>
        </p:txBody>
      </p:sp>
    </p:spTree>
    <p:extLst>
      <p:ext uri="{BB962C8B-B14F-4D97-AF65-F5344CB8AC3E}">
        <p14:creationId xmlns:p14="http://schemas.microsoft.com/office/powerpoint/2010/main" val="338542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a:lstStyle/>
          <a:p>
            <a:fld id="{1DD6AB18-E0B0-4099-90A1-D3287BCC0A55}" type="slidenum">
              <a:rPr lang="en-US"/>
              <a:pPr/>
              <a:t>1</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w="9525"/>
        </p:spPr>
        <p:txBody>
          <a:bodyPr/>
          <a:lstStyle/>
          <a:p>
            <a:pPr eaLnBrk="1" hangingPunct="1"/>
            <a:endParaRPr lang="en-US" smtClean="0"/>
          </a:p>
        </p:txBody>
      </p:sp>
    </p:spTree>
    <p:extLst>
      <p:ext uri="{BB962C8B-B14F-4D97-AF65-F5344CB8AC3E}">
        <p14:creationId xmlns:p14="http://schemas.microsoft.com/office/powerpoint/2010/main" val="3034170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xfrm>
            <a:off x="3970338" y="8829675"/>
            <a:ext cx="3038475" cy="4651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4878684A-1530-4FB7-B2E9-DC04B602ED75}" type="slidenum">
              <a:rPr lang="en-US" altLang="en-US"/>
              <a:pPr eaLnBrk="1" hangingPunct="1">
                <a:spcBef>
                  <a:spcPct val="0"/>
                </a:spcBef>
              </a:pPr>
              <a:t>2</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100" smtClean="0"/>
              <a:t>All project labor needs to be coded and reported based on project stage and type of work.  Generally, administrative and overhead costs are expensed throughout the project; and all labor directly related to creating, testing and deploying the software are capitalized according to these stages.</a:t>
            </a:r>
            <a:endParaRPr lang="en-US" altLang="en-US" smtClean="0"/>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3457395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xfrm>
            <a:off x="3970338" y="8829675"/>
            <a:ext cx="3038475" cy="4651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FF44CD99-43F9-4CD0-864D-3DED1CA60D2B}" type="slidenum">
              <a:rPr lang="en-US" altLang="en-US"/>
              <a:pPr eaLnBrk="1" hangingPunct="1">
                <a:spcBef>
                  <a:spcPct val="0"/>
                </a:spcBef>
              </a:pPr>
              <a:t>3</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58360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a:lstStyle/>
          <a:p>
            <a:fld id="{1DD6AB18-E0B0-4099-90A1-D3287BCC0A55}" type="slidenum">
              <a:rPr lang="en-US"/>
              <a:pPr/>
              <a:t>4</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w="9525"/>
        </p:spPr>
        <p:txBody>
          <a:bodyPr/>
          <a:lstStyle/>
          <a:p>
            <a:pPr eaLnBrk="1" hangingPunct="1"/>
            <a:endParaRPr lang="en-US" smtClean="0"/>
          </a:p>
        </p:txBody>
      </p:sp>
    </p:spTree>
    <p:extLst>
      <p:ext uri="{BB962C8B-B14F-4D97-AF65-F5344CB8AC3E}">
        <p14:creationId xmlns:p14="http://schemas.microsoft.com/office/powerpoint/2010/main" val="1335324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a:lstStyle/>
          <a:p>
            <a:fld id="{1DD6AB18-E0B0-4099-90A1-D3287BCC0A55}" type="slidenum">
              <a:rPr lang="en-US"/>
              <a:pPr/>
              <a:t>5</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w="9525"/>
        </p:spPr>
        <p:txBody>
          <a:bodyPr/>
          <a:lstStyle/>
          <a:p>
            <a:pPr eaLnBrk="1" hangingPunct="1"/>
            <a:endParaRPr lang="en-US" smtClean="0"/>
          </a:p>
        </p:txBody>
      </p:sp>
    </p:spTree>
    <p:extLst>
      <p:ext uri="{BB962C8B-B14F-4D97-AF65-F5344CB8AC3E}">
        <p14:creationId xmlns:p14="http://schemas.microsoft.com/office/powerpoint/2010/main" val="1864086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a:ln/>
        </p:spPr>
      </p:sp>
      <p:sp>
        <p:nvSpPr>
          <p:cNvPr id="187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Arial" panose="020B0604020202020204" pitchFamily="34" charset="0"/>
              </a:rPr>
              <a:t>looking at what it has become rather than how it will look in future.   Seeing the future   Fundamental knowledge that we need to change our cognitive models….. Old laws and rules don’t work anymore…..fluctuation……amplification…..we don’t know what to do about it……and the more we think about it the more confusing it gets</a:t>
            </a:r>
          </a:p>
          <a:p>
            <a:r>
              <a:rPr lang="en-GB" altLang="en-US" smtClean="0">
                <a:latin typeface="Arial" panose="020B0604020202020204" pitchFamily="34" charset="0"/>
              </a:rPr>
              <a:t>Over the next hour we will look at key technology trends, fast-forward to 2020 and get a glimpse of what our job, our company and our life and our customer’s life  will look like in 2020 and gain some insights into what we can start doing now to ensure we don’t walk into our future blindfolded.</a:t>
            </a:r>
          </a:p>
          <a:p>
            <a:endParaRPr lang="en-GB" altLang="en-US" smtClean="0">
              <a:latin typeface="Arial" panose="020B0604020202020204" pitchFamily="34" charset="0"/>
            </a:endParaRPr>
          </a:p>
          <a:p>
            <a:r>
              <a:rPr lang="en-US" altLang="en-US" b="1" smtClean="0">
                <a:latin typeface="Arial" panose="020B0604020202020204" pitchFamily="34" charset="0"/>
              </a:rPr>
              <a:t>Success in 2020 will depend on how well we adapt and leverage change.  Learning, Understanding and Adapting to consumers needs will become a key challenge…and competitive differentiator.</a:t>
            </a:r>
          </a:p>
          <a:p>
            <a:endParaRPr lang="en-US" altLang="en-US" b="1" smtClean="0">
              <a:latin typeface="Arial" panose="020B0604020202020204" pitchFamily="34" charset="0"/>
            </a:endParaRPr>
          </a:p>
          <a:p>
            <a:r>
              <a:rPr lang="en-US" altLang="en-US" b="1" i="1" smtClean="0">
                <a:latin typeface="Arial" panose="020B0604020202020204" pitchFamily="34" charset="0"/>
              </a:rPr>
              <a:t>Success in tomorrow’s world will depend on how well we adapt and take advantage of change. As big data increases, understanding consumers’ needs and dreams will become a key challenge.</a:t>
            </a:r>
          </a:p>
          <a:p>
            <a:endParaRPr lang="en-US" altLang="en-US" b="1" i="1" smtClean="0">
              <a:latin typeface="Arial" panose="020B0604020202020204" pitchFamily="34" charset="0"/>
            </a:endParaRPr>
          </a:p>
          <a:p>
            <a:r>
              <a:rPr lang="en-US" altLang="en-US" smtClean="0">
                <a:latin typeface="Arial" panose="020B0604020202020204" pitchFamily="34" charset="0"/>
              </a:rPr>
              <a:t>Creating the future. Charting a new path. Whatever you call it, there’s a universal truth at the core of disruption: the only constant in this world is change</a:t>
            </a:r>
          </a:p>
          <a:p>
            <a:endParaRPr lang="en-US" altLang="en-US" smtClean="0">
              <a:latin typeface="Arial" panose="020B0604020202020204" pitchFamily="34" charset="0"/>
            </a:endParaRPr>
          </a:p>
          <a:p>
            <a:endParaRPr lang="en-GB" altLang="en-US" smtClean="0">
              <a:latin typeface="Arial" panose="020B0604020202020204" pitchFamily="34" charset="0"/>
            </a:endParaRPr>
          </a:p>
          <a:p>
            <a:endParaRPr lang="en-US" altLang="en-US" smtClean="0">
              <a:latin typeface="Arial" panose="020B0604020202020204" pitchFamily="34" charset="0"/>
            </a:endParaRPr>
          </a:p>
        </p:txBody>
      </p:sp>
      <p:sp>
        <p:nvSpPr>
          <p:cNvPr id="187396" name="Slide Number Placeholder 3"/>
          <p:cNvSpPr>
            <a:spLocks noGrp="1"/>
          </p:cNvSpPr>
          <p:nvPr>
            <p:ph type="sldNum" sz="quarter" idx="5"/>
          </p:nvPr>
        </p:nvSpPr>
        <p:spPr>
          <a:xfrm>
            <a:off x="3886200" y="8686800"/>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A391DB20-C5ED-4EBE-9945-20D166E1FF90}" type="slidenum">
              <a:rPr lang="en-US" altLang="en-US">
                <a:solidFill>
                  <a:srgbClr val="000000"/>
                </a:solidFill>
              </a:rPr>
              <a:pPr>
                <a:spcBef>
                  <a:spcPct val="0"/>
                </a:spcBef>
              </a:pPr>
              <a:t>7</a:t>
            </a:fld>
            <a:endParaRPr lang="en-US" altLang="en-US">
              <a:solidFill>
                <a:srgbClr val="000000"/>
              </a:solidFill>
            </a:endParaRPr>
          </a:p>
        </p:txBody>
      </p:sp>
    </p:spTree>
    <p:extLst>
      <p:ext uri="{BB962C8B-B14F-4D97-AF65-F5344CB8AC3E}">
        <p14:creationId xmlns:p14="http://schemas.microsoft.com/office/powerpoint/2010/main" val="1381829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81100" y="696913"/>
            <a:ext cx="4648200" cy="3486150"/>
          </a:xfrm>
          <a:ln/>
        </p:spPr>
      </p:sp>
      <p:sp>
        <p:nvSpPr>
          <p:cNvPr id="43011" name="Rectangle 3"/>
          <p:cNvSpPr>
            <a:spLocks noGrp="1" noChangeArrowheads="1"/>
          </p:cNvSpPr>
          <p:nvPr>
            <p:ph type="body" idx="1"/>
          </p:nvPr>
        </p:nvSpPr>
        <p:spPr>
          <a:xfrm>
            <a:off x="935038" y="4416425"/>
            <a:ext cx="5140325" cy="4183063"/>
          </a:xfrm>
          <a:noFill/>
          <a:ln w="9525"/>
        </p:spPr>
        <p:txBody>
          <a:bodyPr/>
          <a:lstStyle/>
          <a:p>
            <a:endParaRPr lang="en-US" dirty="0" smtClean="0"/>
          </a:p>
        </p:txBody>
      </p:sp>
    </p:spTree>
    <p:extLst>
      <p:ext uri="{BB962C8B-B14F-4D97-AF65-F5344CB8AC3E}">
        <p14:creationId xmlns:p14="http://schemas.microsoft.com/office/powerpoint/2010/main" val="2187518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a:lstStyle/>
          <a:p>
            <a:fld id="{1DD6AB18-E0B0-4099-90A1-D3287BCC0A55}" type="slidenum">
              <a:rPr lang="en-US"/>
              <a:pPr/>
              <a:t>14</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w="9525"/>
        </p:spPr>
        <p:txBody>
          <a:bodyPr/>
          <a:lstStyle/>
          <a:p>
            <a:pPr eaLnBrk="1" hangingPunct="1"/>
            <a:endParaRPr lang="en-US" smtClean="0"/>
          </a:p>
        </p:txBody>
      </p:sp>
    </p:spTree>
    <p:extLst>
      <p:ext uri="{BB962C8B-B14F-4D97-AF65-F5344CB8AC3E}">
        <p14:creationId xmlns:p14="http://schemas.microsoft.com/office/powerpoint/2010/main" val="25147017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www.agilealliance.org/"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674" name="Rectangle 2"/>
          <p:cNvSpPr>
            <a:spLocks noGrp="1" noChangeArrowheads="1"/>
          </p:cNvSpPr>
          <p:nvPr>
            <p:ph type="subTitle" idx="1"/>
          </p:nvPr>
        </p:nvSpPr>
        <p:spPr bwMode="gray">
          <a:xfrm>
            <a:off x="1927225" y="3970338"/>
            <a:ext cx="6205538" cy="296863"/>
          </a:xfrm>
        </p:spPr>
        <p:txBody>
          <a:bodyPr/>
          <a:lstStyle>
            <a:lvl1pPr marL="0" indent="0" algn="ctr">
              <a:buFont typeface="Wingdings" pitchFamily="2" charset="2"/>
              <a:buNone/>
              <a:defRPr/>
            </a:lvl1pPr>
          </a:lstStyle>
          <a:p>
            <a:r>
              <a:rPr lang="en-US" altLang="en-US"/>
              <a:t>Click to edit Master subtitle style</a:t>
            </a:r>
          </a:p>
        </p:txBody>
      </p:sp>
      <p:sp>
        <p:nvSpPr>
          <p:cNvPr id="28677" name="Rectangle 5"/>
          <p:cNvSpPr>
            <a:spLocks noGrp="1" noChangeArrowheads="1"/>
          </p:cNvSpPr>
          <p:nvPr>
            <p:ph type="ctrTitle"/>
          </p:nvPr>
        </p:nvSpPr>
        <p:spPr>
          <a:xfrm>
            <a:off x="1927225" y="3527425"/>
            <a:ext cx="6205538" cy="295275"/>
          </a:xfrm>
        </p:spPr>
        <p:txBody>
          <a:bodyPr bIns="0" anchor="ctr"/>
          <a:lstStyle>
            <a:lvl1pPr>
              <a:defRPr sz="1800"/>
            </a:lvl1pPr>
          </a:lstStyle>
          <a:p>
            <a:r>
              <a:rPr lang="en-US" altLang="en-US"/>
              <a:t>Click to edit Master title style</a:t>
            </a:r>
          </a:p>
        </p:txBody>
      </p:sp>
      <p:sp>
        <p:nvSpPr>
          <p:cNvPr id="4" name="Rectangle 17"/>
          <p:cNvSpPr>
            <a:spLocks noGrp="1" noChangeArrowheads="1"/>
          </p:cNvSpPr>
          <p:nvPr>
            <p:ph type="sldNum" sz="quarter" idx="10"/>
          </p:nvPr>
        </p:nvSpPr>
        <p:spPr>
          <a:ln/>
        </p:spPr>
        <p:txBody>
          <a:bodyPr/>
          <a:lstStyle>
            <a:lvl1pPr>
              <a:defRPr/>
            </a:lvl1pPr>
          </a:lstStyle>
          <a:p>
            <a:pPr>
              <a:defRPr/>
            </a:pPr>
            <a:fld id="{F68F0C09-5ABA-49E0-B999-7B5EB8D08189}" type="slidenum">
              <a:rPr lang="en-US" altLang="en-US"/>
              <a:pPr>
                <a:defRPr/>
              </a:pPr>
              <a:t>‹#›</a:t>
            </a:fld>
            <a:endParaRPr lang="en-US" altLang="en-US"/>
          </a:p>
        </p:txBody>
      </p:sp>
      <p:sp>
        <p:nvSpPr>
          <p:cNvPr id="5" name="Rectangle 21"/>
          <p:cNvSpPr>
            <a:spLocks noGrp="1" noChangeArrowheads="1"/>
          </p:cNvSpPr>
          <p:nvPr>
            <p:ph type="ftr" sz="quarter" idx="11"/>
          </p:nvPr>
        </p:nvSpPr>
        <p:spPr>
          <a:ln/>
        </p:spPr>
        <p:txBody>
          <a:bodyPr/>
          <a:lstStyle>
            <a:lvl1pPr>
              <a:defRPr/>
            </a:lvl1pPr>
          </a:lstStyle>
          <a:p>
            <a:pPr>
              <a:defRPr/>
            </a:pPr>
            <a:r>
              <a:rPr lang="en-US" altLang="en-US"/>
              <a:t>Confidential - Do Not Distribute or Copy</a:t>
            </a:r>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9345" y="357779"/>
            <a:ext cx="1009650"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6277" y="457517"/>
            <a:ext cx="8685848" cy="44180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087916" y="1828324"/>
            <a:ext cx="7903528" cy="4419758"/>
          </a:xfrm>
        </p:spPr>
        <p:txBody>
          <a:bodyPr/>
          <a:lstStyle/>
          <a:p>
            <a:pPr lvl="0"/>
            <a:endParaRPr lang="en-US" noProof="0" smtClean="0"/>
          </a:p>
        </p:txBody>
      </p:sp>
      <p:sp>
        <p:nvSpPr>
          <p:cNvPr id="4" name="Rectangle 2"/>
          <p:cNvSpPr>
            <a:spLocks noGrp="1" noChangeArrowheads="1"/>
          </p:cNvSpPr>
          <p:nvPr>
            <p:ph type="ftr" sz="quarter" idx="10"/>
          </p:nvPr>
        </p:nvSpPr>
        <p:spPr/>
        <p:txBody>
          <a:bodyPr/>
          <a:lstStyle>
            <a:lvl1pPr>
              <a:defRPr/>
            </a:lvl1pPr>
          </a:lstStyle>
          <a:p>
            <a:pPr>
              <a:defRPr/>
            </a:pPr>
            <a:r>
              <a:rPr lang="en-US" altLang="en-US"/>
              <a:t>Confidential - Do Not Distribute or Copy</a:t>
            </a:r>
          </a:p>
        </p:txBody>
      </p:sp>
      <p:cxnSp>
        <p:nvCxnSpPr>
          <p:cNvPr id="5" name="Straight Connector 4"/>
          <p:cNvCxnSpPr/>
          <p:nvPr userDrawn="1"/>
        </p:nvCxnSpPr>
        <p:spPr bwMode="auto">
          <a:xfrm>
            <a:off x="446567" y="914392"/>
            <a:ext cx="9154633" cy="0"/>
          </a:xfrm>
          <a:prstGeom prst="line">
            <a:avLst/>
          </a:prstGeom>
          <a:solidFill>
            <a:schemeClr val="accent1"/>
          </a:solidFill>
          <a:ln w="25400" cap="flat" cmpd="sng" algn="ctr">
            <a:solidFill>
              <a:schemeClr val="accent2"/>
            </a:solidFill>
            <a:prstDash val="solid"/>
            <a:round/>
            <a:headEnd type="none" w="med" len="med"/>
            <a:tailEnd type="none" w="med" len="med"/>
          </a:ln>
          <a:effectLst/>
        </p:spPr>
      </p:cxnSp>
      <p:pic>
        <p:nvPicPr>
          <p:cNvPr id="6" name="Picture 2" descr="http://www.agilealliance.org/themes/aga1/images/logo.gif">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81452" y="9516"/>
            <a:ext cx="1009650" cy="9048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
          <p:cNvSpPr>
            <a:spLocks noGrp="1" noChangeArrowheads="1"/>
          </p:cNvSpPr>
          <p:nvPr>
            <p:ph type="ftr" sz="quarter" idx="10"/>
          </p:nvPr>
        </p:nvSpPr>
        <p:spPr>
          <a:ln/>
        </p:spPr>
        <p:txBody>
          <a:bodyPr/>
          <a:lstStyle>
            <a:lvl1pPr>
              <a:defRPr/>
            </a:lvl1pPr>
          </a:lstStyle>
          <a:p>
            <a:pPr>
              <a:defRPr/>
            </a:pPr>
            <a:r>
              <a:rPr lang="en-US" altLang="en-US"/>
              <a:t>Confidential - Do Not Distribute or Copy</a:t>
            </a:r>
          </a:p>
        </p:txBody>
      </p:sp>
      <p:sp>
        <p:nvSpPr>
          <p:cNvPr id="5" name="Rectangle 17"/>
          <p:cNvSpPr>
            <a:spLocks noGrp="1" noChangeArrowheads="1"/>
          </p:cNvSpPr>
          <p:nvPr>
            <p:ph type="sldNum" sz="quarter" idx="11"/>
          </p:nvPr>
        </p:nvSpPr>
        <p:spPr>
          <a:ln/>
        </p:spPr>
        <p:txBody>
          <a:bodyPr/>
          <a:lstStyle>
            <a:lvl1pPr>
              <a:defRPr/>
            </a:lvl1pPr>
          </a:lstStyle>
          <a:p>
            <a:pPr>
              <a:defRPr/>
            </a:pPr>
            <a:fld id="{F2A9A3C7-D8D7-42AC-B347-C24FE5D4FCD8}" type="slidenum">
              <a:rPr lang="en-US" altLang="en-US"/>
              <a:pPr>
                <a:defRPr/>
              </a:pPr>
              <a:t>‹#›</a:t>
            </a:fld>
            <a:endParaRPr lang="en-US" altLang="en-US"/>
          </a:p>
        </p:txBody>
      </p:sp>
      <p:cxnSp>
        <p:nvCxnSpPr>
          <p:cNvPr id="6" name="Straight Connector 5"/>
          <p:cNvCxnSpPr/>
          <p:nvPr userDrawn="1"/>
        </p:nvCxnSpPr>
        <p:spPr bwMode="auto">
          <a:xfrm>
            <a:off x="446567" y="914392"/>
            <a:ext cx="9154633" cy="0"/>
          </a:xfrm>
          <a:prstGeom prst="line">
            <a:avLst/>
          </a:prstGeom>
          <a:solidFill>
            <a:schemeClr val="accent1"/>
          </a:solidFill>
          <a:ln w="25400" cap="flat" cmpd="sng" algn="ctr">
            <a:solidFill>
              <a:schemeClr val="accent2"/>
            </a:solidFill>
            <a:prstDash val="solid"/>
            <a:round/>
            <a:headEnd type="none" w="med" len="med"/>
            <a:tailEnd type="none" w="med" len="med"/>
          </a:ln>
          <a:effectLst/>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defTabSz="1005840" eaLnBrk="0" fontAlgn="base" hangingPunct="0">
              <a:spcBef>
                <a:spcPct val="0"/>
              </a:spcBef>
              <a:spcAft>
                <a:spcPct val="0"/>
              </a:spcAft>
              <a:defRPr>
                <a:latin typeface="Arial" pitchFamily="34" charset="0"/>
              </a:defRPr>
            </a:lvl1pPr>
          </a:lstStyle>
          <a:p>
            <a:pPr>
              <a:defRPr/>
            </a:pPr>
            <a:endParaRPr lang="en-US"/>
          </a:p>
        </p:txBody>
      </p:sp>
      <p:sp>
        <p:nvSpPr>
          <p:cNvPr id="3" name="Slide Number Placeholder 3"/>
          <p:cNvSpPr>
            <a:spLocks noGrp="1"/>
          </p:cNvSpPr>
          <p:nvPr>
            <p:ph type="sldNum" sz="quarter" idx="11"/>
          </p:nvPr>
        </p:nvSpPr>
        <p:spPr/>
        <p:txBody>
          <a:bodyPr/>
          <a:lstStyle>
            <a:lvl1pPr defTabSz="1005840" eaLnBrk="0" hangingPunct="0">
              <a:defRPr>
                <a:latin typeface="Arial" panose="020B0604020202020204" pitchFamily="34" charset="0"/>
              </a:defRPr>
            </a:lvl1pPr>
          </a:lstStyle>
          <a:p>
            <a:fld id="{33438F29-C2F3-40E1-9944-47BC6EA2EF26}" type="slidenum">
              <a:rPr lang="en-US" altLang="en-US"/>
              <a:pPr/>
              <a:t>‹#›</a:t>
            </a:fld>
            <a:endParaRPr lang="en-US" altLang="en-US"/>
          </a:p>
        </p:txBody>
      </p:sp>
    </p:spTree>
    <p:extLst>
      <p:ext uri="{BB962C8B-B14F-4D97-AF65-F5344CB8AC3E}">
        <p14:creationId xmlns:p14="http://schemas.microsoft.com/office/powerpoint/2010/main" val="42941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gray">
          <a:xfrm>
            <a:off x="685801" y="457201"/>
            <a:ext cx="8686800" cy="442913"/>
          </a:xfrm>
          <a:prstGeom prst="rect">
            <a:avLst/>
          </a:prstGeom>
          <a:noFill/>
          <a:ln w="12700">
            <a:noFill/>
            <a:miter lim="800000"/>
            <a:headEnd/>
            <a:tailEnd/>
          </a:ln>
        </p:spPr>
        <p:txBody>
          <a:bodyPr vert="horz" wrap="square" lIns="0" tIns="0" rIns="0" bIns="18277" numCol="1" anchor="b" anchorCtr="0" compatLnSpc="1">
            <a:prstTxWarp prst="textNoShape">
              <a:avLst/>
            </a:prstTxWarp>
          </a:bodyPr>
          <a:lstStyle/>
          <a:p>
            <a:pPr lvl="0"/>
            <a:r>
              <a:rPr lang="en-US" altLang="en-US" smtClean="0"/>
              <a:t>Click to edit Master title style</a:t>
            </a:r>
          </a:p>
        </p:txBody>
      </p:sp>
      <p:sp>
        <p:nvSpPr>
          <p:cNvPr id="1027" name="Rectangle 35"/>
          <p:cNvSpPr>
            <a:spLocks noGrp="1" noChangeArrowheads="1"/>
          </p:cNvSpPr>
          <p:nvPr>
            <p:ph type="body" idx="1"/>
          </p:nvPr>
        </p:nvSpPr>
        <p:spPr bwMode="black">
          <a:xfrm>
            <a:off x="685801" y="1466850"/>
            <a:ext cx="7904163" cy="44196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3"/>
            <a:r>
              <a:rPr lang="en-US" smtClean="0"/>
              <a:t>     Fifth level</a:t>
            </a:r>
          </a:p>
          <a:p>
            <a:pPr lvl="0"/>
            <a:r>
              <a:rPr lang="en-US" smtClean="0"/>
              <a:t>…</a:t>
            </a:r>
          </a:p>
          <a:p>
            <a:pPr lvl="1"/>
            <a:r>
              <a:rPr lang="en-US" smtClean="0"/>
              <a:t>…</a:t>
            </a:r>
          </a:p>
          <a:p>
            <a:pPr lvl="2"/>
            <a:r>
              <a:rPr lang="en-US" smtClean="0"/>
              <a:t>…</a:t>
            </a:r>
          </a:p>
          <a:p>
            <a:pPr lvl="3"/>
            <a:r>
              <a:rPr lang="en-US" smtClean="0"/>
              <a:t>…</a:t>
            </a:r>
          </a:p>
          <a:p>
            <a:pPr lvl="4"/>
            <a:r>
              <a:rPr lang="en-US" smtClean="0"/>
              <a:t>…</a:t>
            </a:r>
          </a:p>
        </p:txBody>
      </p:sp>
      <p:sp>
        <p:nvSpPr>
          <p:cNvPr id="1041" name="Rectangle 17"/>
          <p:cNvSpPr>
            <a:spLocks noGrp="1" noChangeArrowheads="1"/>
          </p:cNvSpPr>
          <p:nvPr>
            <p:ph type="sldNum" sz="quarter" idx="4"/>
          </p:nvPr>
        </p:nvSpPr>
        <p:spPr bwMode="gray">
          <a:xfrm>
            <a:off x="9147176" y="7137401"/>
            <a:ext cx="225425" cy="214313"/>
          </a:xfrm>
          <a:prstGeom prst="rect">
            <a:avLst/>
          </a:prstGeom>
          <a:noFill/>
          <a:ln w="12700">
            <a:noFill/>
            <a:miter lim="800000"/>
            <a:headEnd/>
            <a:tailEnd/>
          </a:ln>
          <a:effectLst/>
        </p:spPr>
        <p:txBody>
          <a:bodyPr vert="horz" wrap="square" lIns="0" tIns="36551" rIns="0" bIns="0" numCol="1" anchor="t" anchorCtr="0" compatLnSpc="1">
            <a:prstTxWarp prst="textNoShape">
              <a:avLst/>
            </a:prstTxWarp>
          </a:bodyPr>
          <a:lstStyle>
            <a:lvl1pPr algn="r" eaLnBrk="0" hangingPunct="0">
              <a:defRPr sz="900" b="0">
                <a:solidFill>
                  <a:schemeClr val="tx1"/>
                </a:solidFill>
                <a:latin typeface="Arial" charset="0"/>
              </a:defRPr>
            </a:lvl1pPr>
          </a:lstStyle>
          <a:p>
            <a:pPr>
              <a:defRPr/>
            </a:pPr>
            <a:fld id="{742A6E71-C933-425F-8C1E-2EBAAF76214F}" type="slidenum">
              <a:rPr lang="en-US" altLang="en-US"/>
              <a:pPr>
                <a:defRPr/>
              </a:pPr>
              <a:t>‹#›</a:t>
            </a:fld>
            <a:endParaRPr lang="en-US" altLang="en-US"/>
          </a:p>
        </p:txBody>
      </p:sp>
      <p:sp>
        <p:nvSpPr>
          <p:cNvPr id="1045" name="Rectangle 21"/>
          <p:cNvSpPr>
            <a:spLocks noGrp="1" noChangeArrowheads="1"/>
          </p:cNvSpPr>
          <p:nvPr>
            <p:ph type="ftr" sz="quarter" idx="3"/>
          </p:nvPr>
        </p:nvSpPr>
        <p:spPr bwMode="gray">
          <a:xfrm>
            <a:off x="3424239" y="7124700"/>
            <a:ext cx="3209925" cy="369888"/>
          </a:xfrm>
          <a:prstGeom prst="rect">
            <a:avLst/>
          </a:prstGeom>
          <a:noFill/>
          <a:ln w="12700">
            <a:noFill/>
            <a:miter lim="800000"/>
            <a:headEnd/>
            <a:tailEnd/>
          </a:ln>
          <a:effectLst/>
        </p:spPr>
        <p:txBody>
          <a:bodyPr vert="horz" wrap="square" lIns="0" tIns="27413" rIns="0" bIns="0" numCol="1" anchor="b" anchorCtr="0" compatLnSpc="1">
            <a:prstTxWarp prst="textNoShape">
              <a:avLst/>
            </a:prstTxWarp>
          </a:bodyPr>
          <a:lstStyle>
            <a:lvl1pPr algn="ctr" eaLnBrk="0" hangingPunct="0">
              <a:defRPr sz="1300" b="0" i="1">
                <a:solidFill>
                  <a:schemeClr val="tx1"/>
                </a:solidFill>
                <a:latin typeface="Arial" charset="0"/>
              </a:defRPr>
            </a:lvl1pPr>
          </a:lstStyle>
          <a:p>
            <a:pPr>
              <a:defRPr/>
            </a:pPr>
            <a:r>
              <a:rPr lang="en-US" altLang="en-US"/>
              <a:t>Confidential - Do Not Distribute or Copy</a:t>
            </a:r>
          </a:p>
        </p:txBody>
      </p:sp>
    </p:spTree>
  </p:cSld>
  <p:clrMap bg1="lt1" tx1="dk1" bg2="lt2" tx2="dk2" accent1="accent1" accent2="accent2" accent3="accent3" accent4="accent4" accent5="accent5" accent6="accent6" hlink="hlink" folHlink="folHlink"/>
  <p:sldLayoutIdLst>
    <p:sldLayoutId id="2147483912" r:id="rId1"/>
    <p:sldLayoutId id="2147483914" r:id="rId2"/>
    <p:sldLayoutId id="2147483916" r:id="rId3"/>
    <p:sldLayoutId id="2147483917" r:id="rId4"/>
  </p:sldLayoutIdLst>
  <p:hf hdr="0" dt="0"/>
  <p:txStyles>
    <p:titleStyle>
      <a:lvl1pPr algn="ctr" defTabSz="887324" rtl="0" eaLnBrk="0" fontAlgn="base" hangingPunct="0">
        <a:spcBef>
          <a:spcPct val="0"/>
        </a:spcBef>
        <a:spcAft>
          <a:spcPct val="0"/>
        </a:spcAft>
        <a:defRPr sz="2800" b="1">
          <a:solidFill>
            <a:schemeClr val="tx1"/>
          </a:solidFill>
          <a:latin typeface="Arial" charset="0"/>
          <a:ea typeface="+mj-ea"/>
          <a:cs typeface="+mj-cs"/>
        </a:defRPr>
      </a:lvl1pPr>
      <a:lvl2pPr algn="ctr" defTabSz="887324" rtl="0" eaLnBrk="0" fontAlgn="base" hangingPunct="0">
        <a:spcBef>
          <a:spcPct val="0"/>
        </a:spcBef>
        <a:spcAft>
          <a:spcPct val="0"/>
        </a:spcAft>
        <a:defRPr sz="2800" b="1">
          <a:solidFill>
            <a:schemeClr val="tx1"/>
          </a:solidFill>
          <a:latin typeface="Arial" charset="0"/>
        </a:defRPr>
      </a:lvl2pPr>
      <a:lvl3pPr algn="ctr" defTabSz="887324" rtl="0" eaLnBrk="0" fontAlgn="base" hangingPunct="0">
        <a:spcBef>
          <a:spcPct val="0"/>
        </a:spcBef>
        <a:spcAft>
          <a:spcPct val="0"/>
        </a:spcAft>
        <a:defRPr sz="2800" b="1">
          <a:solidFill>
            <a:schemeClr val="tx1"/>
          </a:solidFill>
          <a:latin typeface="Arial" charset="0"/>
        </a:defRPr>
      </a:lvl3pPr>
      <a:lvl4pPr algn="ctr" defTabSz="887324" rtl="0" eaLnBrk="0" fontAlgn="base" hangingPunct="0">
        <a:spcBef>
          <a:spcPct val="0"/>
        </a:spcBef>
        <a:spcAft>
          <a:spcPct val="0"/>
        </a:spcAft>
        <a:defRPr sz="2800" b="1">
          <a:solidFill>
            <a:schemeClr val="tx1"/>
          </a:solidFill>
          <a:latin typeface="Arial" charset="0"/>
        </a:defRPr>
      </a:lvl4pPr>
      <a:lvl5pPr algn="ctr" defTabSz="887324" rtl="0" eaLnBrk="0" fontAlgn="base" hangingPunct="0">
        <a:spcBef>
          <a:spcPct val="0"/>
        </a:spcBef>
        <a:spcAft>
          <a:spcPct val="0"/>
        </a:spcAft>
        <a:defRPr sz="2800" b="1">
          <a:solidFill>
            <a:schemeClr val="tx1"/>
          </a:solidFill>
          <a:latin typeface="Arial" charset="0"/>
        </a:defRPr>
      </a:lvl5pPr>
      <a:lvl6pPr marL="457155" algn="ctr" defTabSz="887324" rtl="0" eaLnBrk="0" fontAlgn="base" hangingPunct="0">
        <a:spcBef>
          <a:spcPct val="0"/>
        </a:spcBef>
        <a:spcAft>
          <a:spcPct val="0"/>
        </a:spcAft>
        <a:defRPr sz="2400" b="1">
          <a:solidFill>
            <a:schemeClr val="tx1"/>
          </a:solidFill>
          <a:latin typeface="Arial" charset="0"/>
        </a:defRPr>
      </a:lvl6pPr>
      <a:lvl7pPr marL="914309" algn="ctr" defTabSz="887324" rtl="0" eaLnBrk="0" fontAlgn="base" hangingPunct="0">
        <a:spcBef>
          <a:spcPct val="0"/>
        </a:spcBef>
        <a:spcAft>
          <a:spcPct val="0"/>
        </a:spcAft>
        <a:defRPr sz="2400" b="1">
          <a:solidFill>
            <a:schemeClr val="tx1"/>
          </a:solidFill>
          <a:latin typeface="Arial" charset="0"/>
        </a:defRPr>
      </a:lvl7pPr>
      <a:lvl8pPr marL="1371462" algn="ctr" defTabSz="887324" rtl="0" eaLnBrk="0" fontAlgn="base" hangingPunct="0">
        <a:spcBef>
          <a:spcPct val="0"/>
        </a:spcBef>
        <a:spcAft>
          <a:spcPct val="0"/>
        </a:spcAft>
        <a:defRPr sz="2400" b="1">
          <a:solidFill>
            <a:schemeClr val="tx1"/>
          </a:solidFill>
          <a:latin typeface="Arial" charset="0"/>
        </a:defRPr>
      </a:lvl8pPr>
      <a:lvl9pPr marL="1828617" algn="ctr" defTabSz="887324" rtl="0" eaLnBrk="0" fontAlgn="base" hangingPunct="0">
        <a:spcBef>
          <a:spcPct val="0"/>
        </a:spcBef>
        <a:spcAft>
          <a:spcPct val="0"/>
        </a:spcAft>
        <a:defRPr sz="2400" b="1">
          <a:solidFill>
            <a:schemeClr val="tx1"/>
          </a:solidFill>
          <a:latin typeface="Arial" charset="0"/>
        </a:defRPr>
      </a:lvl9pPr>
    </p:titleStyle>
    <p:bodyStyle>
      <a:lvl1pPr marL="230165" indent="-230165" algn="l" defTabSz="887324" rtl="0" eaLnBrk="0" fontAlgn="base" hangingPunct="0">
        <a:spcBef>
          <a:spcPct val="90000"/>
        </a:spcBef>
        <a:spcAft>
          <a:spcPct val="0"/>
        </a:spcAft>
        <a:buClr>
          <a:schemeClr val="accent2"/>
        </a:buClr>
        <a:buSzPct val="100000"/>
        <a:buFont typeface="Wingdings" pitchFamily="2" charset="2"/>
        <a:buChar char="n"/>
        <a:defRPr sz="2000" b="1">
          <a:solidFill>
            <a:schemeClr val="tx1"/>
          </a:solidFill>
          <a:latin typeface="Arial" charset="0"/>
          <a:ea typeface="+mn-ea"/>
          <a:cs typeface="+mn-cs"/>
        </a:defRPr>
      </a:lvl1pPr>
      <a:lvl2pPr marL="407947" indent="-176196" algn="l" defTabSz="887324" rtl="0" eaLnBrk="0" fontAlgn="base" hangingPunct="0">
        <a:spcBef>
          <a:spcPct val="0"/>
        </a:spcBef>
        <a:spcAft>
          <a:spcPct val="0"/>
        </a:spcAft>
        <a:buClr>
          <a:schemeClr val="accent2"/>
        </a:buClr>
        <a:buSzPct val="100000"/>
        <a:buChar char="•"/>
        <a:defRPr>
          <a:solidFill>
            <a:schemeClr val="tx1"/>
          </a:solidFill>
          <a:latin typeface="Arial" charset="0"/>
        </a:defRPr>
      </a:lvl2pPr>
      <a:lvl3pPr marL="576205" indent="-165084" algn="l" defTabSz="887324" rtl="0" eaLnBrk="0" fontAlgn="base" hangingPunct="0">
        <a:spcBef>
          <a:spcPct val="0"/>
        </a:spcBef>
        <a:spcAft>
          <a:spcPct val="0"/>
        </a:spcAft>
        <a:buClr>
          <a:schemeClr val="accent2"/>
        </a:buClr>
        <a:buSzPct val="100000"/>
        <a:buChar char="–"/>
        <a:defRPr sz="1700">
          <a:solidFill>
            <a:schemeClr val="tx1"/>
          </a:solidFill>
          <a:latin typeface="Arial" charset="0"/>
        </a:defRPr>
      </a:lvl3pPr>
      <a:lvl4pPr marL="712716" indent="-134925" algn="l" defTabSz="887324" rtl="0" eaLnBrk="0" fontAlgn="base" hangingPunct="0">
        <a:spcBef>
          <a:spcPct val="0"/>
        </a:spcBef>
        <a:spcAft>
          <a:spcPct val="0"/>
        </a:spcAft>
        <a:buClr>
          <a:schemeClr val="accent2"/>
        </a:buClr>
        <a:buSzPct val="100000"/>
        <a:buChar char="-"/>
        <a:defRPr sz="1400">
          <a:solidFill>
            <a:schemeClr val="tx1"/>
          </a:solidFill>
          <a:latin typeface="Arial" charset="0"/>
        </a:defRPr>
      </a:lvl4pPr>
      <a:lvl5pPr marL="827005" indent="1001613" algn="l" defTabSz="887324" rtl="0" eaLnBrk="0" fontAlgn="base" hangingPunct="0">
        <a:spcBef>
          <a:spcPct val="0"/>
        </a:spcBef>
        <a:spcAft>
          <a:spcPct val="0"/>
        </a:spcAft>
        <a:buClr>
          <a:schemeClr val="accent2"/>
        </a:buClr>
        <a:buSzPct val="100000"/>
        <a:defRPr sz="1400">
          <a:solidFill>
            <a:schemeClr val="tx1"/>
          </a:solidFill>
          <a:latin typeface="Arial" charset="0"/>
        </a:defRPr>
      </a:lvl5pPr>
      <a:lvl6pPr marL="1284160" algn="l" defTabSz="887324" rtl="0" eaLnBrk="0" fontAlgn="base" hangingPunct="0">
        <a:spcBef>
          <a:spcPct val="0"/>
        </a:spcBef>
        <a:spcAft>
          <a:spcPct val="0"/>
        </a:spcAft>
        <a:buClr>
          <a:schemeClr val="accent2"/>
        </a:buClr>
        <a:buSzPct val="100000"/>
        <a:buChar char="•"/>
        <a:defRPr sz="1400">
          <a:solidFill>
            <a:schemeClr val="tx1"/>
          </a:solidFill>
          <a:latin typeface="+mn-lt"/>
        </a:defRPr>
      </a:lvl6pPr>
      <a:lvl7pPr marL="1741314" algn="l" defTabSz="887324" rtl="0" eaLnBrk="0" fontAlgn="base" hangingPunct="0">
        <a:spcBef>
          <a:spcPct val="0"/>
        </a:spcBef>
        <a:spcAft>
          <a:spcPct val="0"/>
        </a:spcAft>
        <a:buClr>
          <a:schemeClr val="accent2"/>
        </a:buClr>
        <a:buSzPct val="100000"/>
        <a:buChar char="•"/>
        <a:defRPr sz="1400">
          <a:solidFill>
            <a:schemeClr val="tx1"/>
          </a:solidFill>
          <a:latin typeface="+mn-lt"/>
        </a:defRPr>
      </a:lvl7pPr>
      <a:lvl8pPr marL="2198468" algn="l" defTabSz="887324" rtl="0" eaLnBrk="0" fontAlgn="base" hangingPunct="0">
        <a:spcBef>
          <a:spcPct val="0"/>
        </a:spcBef>
        <a:spcAft>
          <a:spcPct val="0"/>
        </a:spcAft>
        <a:buClr>
          <a:schemeClr val="accent2"/>
        </a:buClr>
        <a:buSzPct val="100000"/>
        <a:buChar char="•"/>
        <a:defRPr sz="1400">
          <a:solidFill>
            <a:schemeClr val="tx1"/>
          </a:solidFill>
          <a:latin typeface="+mn-lt"/>
        </a:defRPr>
      </a:lvl8pPr>
      <a:lvl9pPr marL="2655622" algn="l" defTabSz="887324" rtl="0" eaLnBrk="0" fontAlgn="base" hangingPunct="0">
        <a:spcBef>
          <a:spcPct val="0"/>
        </a:spcBef>
        <a:spcAft>
          <a:spcPct val="0"/>
        </a:spcAft>
        <a:buClr>
          <a:schemeClr val="accent2"/>
        </a:buClr>
        <a:buSzPct val="100000"/>
        <a:buChar char="•"/>
        <a:defRPr sz="1400">
          <a:solidFill>
            <a:schemeClr val="tx1"/>
          </a:solidFill>
          <a:latin typeface="+mn-lt"/>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2"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preed@ihoriz.com"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mailto:wwyckoff@ihoriz.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gray">
          <a:xfrm>
            <a:off x="2682875" y="5948965"/>
            <a:ext cx="4878388" cy="220061"/>
          </a:xfrm>
          <a:prstGeom prst="rect">
            <a:avLst/>
          </a:prstGeom>
          <a:noFill/>
          <a:ln w="12700">
            <a:noFill/>
            <a:miter lim="800000"/>
            <a:headEnd/>
            <a:tailEnd/>
          </a:ln>
        </p:spPr>
        <p:txBody>
          <a:bodyPr lIns="0" tIns="0" rIns="0" bIns="0" anchor="b">
            <a:spAutoFit/>
          </a:bodyPr>
          <a:lstStyle/>
          <a:p>
            <a:pPr algn="ctr" defTabSz="868276" eaLnBrk="0" hangingPunct="0"/>
            <a:r>
              <a:rPr lang="en-US" altLang="en-US" b="0" dirty="0" smtClean="0">
                <a:ea typeface="ＭＳ Ｐゴシック" pitchFamily="34" charset="-128"/>
              </a:rPr>
              <a:t>October, 2014</a:t>
            </a:r>
            <a:endParaRPr lang="en-US" altLang="en-US" b="0" dirty="0">
              <a:ea typeface="ＭＳ Ｐゴシック" pitchFamily="34" charset="-128"/>
            </a:endParaRPr>
          </a:p>
        </p:txBody>
      </p:sp>
      <p:sp>
        <p:nvSpPr>
          <p:cNvPr id="4101" name="Rectangle 5"/>
          <p:cNvSpPr>
            <a:spLocks noGrp="1" noChangeArrowheads="1"/>
          </p:cNvSpPr>
          <p:nvPr>
            <p:ph type="ctrTitle"/>
          </p:nvPr>
        </p:nvSpPr>
        <p:spPr>
          <a:xfrm>
            <a:off x="1927225" y="2716542"/>
            <a:ext cx="6205538" cy="295275"/>
          </a:xfrm>
        </p:spPr>
        <p:txBody>
          <a:bodyPr/>
          <a:lstStyle/>
          <a:p>
            <a:pPr eaLnBrk="1" hangingPunct="1"/>
            <a:r>
              <a:rPr lang="en-US" sz="5400" dirty="0" smtClean="0"/>
              <a:t>Project Labor Cost Accounting for Agile Projects</a:t>
            </a:r>
            <a:br>
              <a:rPr lang="en-US" sz="5400" dirty="0" smtClean="0"/>
            </a:br>
            <a:endParaRPr lang="en-US" sz="5400" dirty="0"/>
          </a:p>
        </p:txBody>
      </p:sp>
      <p:sp>
        <p:nvSpPr>
          <p:cNvPr id="5" name="TextBox 4"/>
          <p:cNvSpPr txBox="1"/>
          <p:nvPr/>
        </p:nvSpPr>
        <p:spPr>
          <a:xfrm>
            <a:off x="876549" y="4632385"/>
            <a:ext cx="8491040" cy="1169551"/>
          </a:xfrm>
          <a:prstGeom prst="rect">
            <a:avLst/>
          </a:prstGeom>
          <a:noFill/>
        </p:spPr>
        <p:txBody>
          <a:bodyPr wrap="square" rtlCol="0">
            <a:spAutoFit/>
          </a:bodyPr>
          <a:lstStyle/>
          <a:p>
            <a:pPr algn="l"/>
            <a:r>
              <a:rPr lang="en-US" dirty="0" smtClean="0"/>
              <a:t>Disclaimer:  This document does not offer specific accounting advice, but represents a practical  and viable Agile Accounting approach to capitalizing agile project labor costs that is in practice at a number of major US corporations.  However, each project is unique and company policies may differ.  Please consult with your technical accounting, financial reporting and internal audit staff to review relative to your internal capitalization policies.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234950"/>
            <a:ext cx="8801100" cy="665163"/>
          </a:xfrm>
        </p:spPr>
        <p:txBody>
          <a:bodyPr/>
          <a:lstStyle/>
          <a:p>
            <a:r>
              <a:rPr lang="en-US" dirty="0" smtClean="0"/>
              <a:t>Simple Rules</a:t>
            </a:r>
          </a:p>
        </p:txBody>
      </p:sp>
      <p:sp>
        <p:nvSpPr>
          <p:cNvPr id="5124" name="Rectangle 3"/>
          <p:cNvSpPr>
            <a:spLocks noGrp="1" noChangeArrowheads="1"/>
          </p:cNvSpPr>
          <p:nvPr>
            <p:ph idx="1"/>
          </p:nvPr>
        </p:nvSpPr>
        <p:spPr>
          <a:xfrm>
            <a:off x="685800" y="1158875"/>
            <a:ext cx="7904163" cy="4419600"/>
          </a:xfrm>
        </p:spPr>
        <p:txBody>
          <a:bodyPr/>
          <a:lstStyle/>
          <a:p>
            <a:pPr marL="457155" indent="-457155" defTabSz="1014311">
              <a:buFontTx/>
              <a:buAutoNum type="arabicPeriod"/>
              <a:defRPr/>
            </a:pPr>
            <a:r>
              <a:rPr lang="en-US" sz="1500" dirty="0" smtClean="0">
                <a:latin typeface="Arial" pitchFamily="34" charset="0"/>
              </a:rPr>
              <a:t>The nature of work performed in the Preliminary and Post Implementation phases is primarily Expense</a:t>
            </a:r>
          </a:p>
          <a:p>
            <a:pPr marL="457155" indent="-457155" defTabSz="1014311">
              <a:buFontTx/>
              <a:buAutoNum type="arabicPeriod"/>
              <a:defRPr/>
            </a:pPr>
            <a:r>
              <a:rPr lang="en-US" sz="1500" dirty="0" smtClean="0">
                <a:latin typeface="Arial" pitchFamily="34" charset="0"/>
              </a:rPr>
              <a:t>The nature of work in the Development Phase determines whether it will be Capitalized or Expensed:            Expense                      vs.                    Capitalization</a:t>
            </a:r>
          </a:p>
          <a:p>
            <a:pPr marL="1053995" lvl="4" indent="-457155" defTabSz="1014311">
              <a:defRPr/>
            </a:pPr>
            <a:r>
              <a:rPr lang="en-US" sz="1000" dirty="0" smtClean="0">
                <a:latin typeface="Arial" pitchFamily="34" charset="0"/>
              </a:rPr>
              <a:t>                                                 	                     What  			How</a:t>
            </a:r>
          </a:p>
          <a:p>
            <a:pPr marL="1053995" lvl="4" indent="-457155" defTabSz="1014311">
              <a:defRPr/>
            </a:pPr>
            <a:r>
              <a:rPr lang="en-US" sz="1000" dirty="0" smtClean="0">
                <a:latin typeface="Arial" pitchFamily="34" charset="0"/>
              </a:rPr>
              <a:t>		       	        People or Process-Centric	  	                    Asset-Centric</a:t>
            </a:r>
          </a:p>
          <a:p>
            <a:pPr marL="1053995" lvl="4" indent="-457155" defTabSz="1014311">
              <a:defRPr/>
            </a:pPr>
            <a:r>
              <a:rPr lang="en-US" sz="1000" dirty="0" smtClean="0">
                <a:latin typeface="Arial" pitchFamily="34" charset="0"/>
              </a:rPr>
              <a:t>		              	             Administrative  		                        Technical</a:t>
            </a:r>
          </a:p>
          <a:p>
            <a:pPr marL="1053995" lvl="4" indent="-457155" defTabSz="1014311">
              <a:defRPr/>
            </a:pPr>
            <a:r>
              <a:rPr lang="en-US" sz="1000" dirty="0" smtClean="0">
                <a:latin typeface="Arial" pitchFamily="34" charset="0"/>
              </a:rPr>
              <a:t>		                             	                 Support 		                Decision-Authority</a:t>
            </a:r>
          </a:p>
          <a:p>
            <a:pPr marL="1053995" lvl="4" indent="-457155" defTabSz="1014311">
              <a:defRPr/>
            </a:pPr>
            <a:r>
              <a:rPr lang="en-US" sz="1000" dirty="0" smtClean="0">
                <a:latin typeface="Arial" pitchFamily="34" charset="0"/>
              </a:rPr>
              <a:t>			       Discretionary/Supplemental		                      Asset-Critical</a:t>
            </a:r>
          </a:p>
          <a:p>
            <a:pPr marL="457155" indent="-457155" defTabSz="1014311">
              <a:buFontTx/>
              <a:buAutoNum type="arabicPeriod"/>
              <a:defRPr/>
            </a:pPr>
            <a:r>
              <a:rPr lang="en-US" sz="1700" dirty="0" smtClean="0">
                <a:latin typeface="Arial" pitchFamily="34" charset="0"/>
              </a:rPr>
              <a:t>Decision tree:</a:t>
            </a:r>
          </a:p>
          <a:p>
            <a:pPr lvl="2">
              <a:buFontTx/>
              <a:buNone/>
              <a:defRPr/>
            </a:pPr>
            <a:r>
              <a:rPr lang="en-US" sz="1100" dirty="0" smtClean="0">
                <a:latin typeface="Arial" pitchFamily="34" charset="0"/>
              </a:rPr>
              <a:t> </a:t>
            </a:r>
            <a:r>
              <a:rPr lang="en-US" sz="1100" dirty="0" smtClean="0"/>
              <a:t>IF</a:t>
            </a:r>
          </a:p>
          <a:p>
            <a:pPr lvl="3">
              <a:buFontTx/>
              <a:buNone/>
              <a:defRPr/>
            </a:pPr>
            <a:r>
              <a:rPr lang="en-US" sz="1100" dirty="0" smtClean="0"/>
              <a:t>Minimum expected life of 3 years beneficial use  </a:t>
            </a:r>
          </a:p>
          <a:p>
            <a:pPr lvl="3">
              <a:buFontTx/>
              <a:buNone/>
              <a:defRPr/>
            </a:pPr>
            <a:r>
              <a:rPr lang="en-US" sz="1100" dirty="0" smtClean="0"/>
              <a:t>New software functionality    </a:t>
            </a:r>
          </a:p>
          <a:p>
            <a:pPr lvl="3">
              <a:buFontTx/>
              <a:buNone/>
              <a:defRPr/>
            </a:pPr>
            <a:r>
              <a:rPr lang="en-US" sz="1100" dirty="0" smtClean="0"/>
              <a:t> </a:t>
            </a:r>
          </a:p>
          <a:p>
            <a:pPr lvl="2">
              <a:buFontTx/>
              <a:buNone/>
              <a:defRPr/>
            </a:pPr>
            <a:r>
              <a:rPr lang="en-US" sz="1100" dirty="0" smtClean="0"/>
              <a:t>AND</a:t>
            </a:r>
          </a:p>
          <a:p>
            <a:pPr lvl="3">
              <a:buFontTx/>
              <a:buNone/>
              <a:defRPr/>
            </a:pPr>
            <a:r>
              <a:rPr lang="en-US" sz="1100" dirty="0" smtClean="0"/>
              <a:t>Completion of preliminary (expense) phase with e-mail from management authorized with appropriate spending authority to </a:t>
            </a:r>
            <a:r>
              <a:rPr lang="en-US" sz="1100" smtClean="0"/>
              <a:t>fund project as </a:t>
            </a:r>
            <a:r>
              <a:rPr lang="en-US" sz="1100" dirty="0" smtClean="0"/>
              <a:t>evidence of readiness for design storming (triggering the development/capitalization phase)</a:t>
            </a:r>
          </a:p>
          <a:p>
            <a:pPr lvl="2">
              <a:buFontTx/>
              <a:buNone/>
              <a:defRPr/>
            </a:pPr>
            <a:r>
              <a:rPr lang="en-US" sz="1100" dirty="0" smtClean="0"/>
              <a:t> </a:t>
            </a:r>
          </a:p>
          <a:p>
            <a:pPr lvl="2">
              <a:buFontTx/>
              <a:buNone/>
              <a:defRPr/>
            </a:pPr>
            <a:r>
              <a:rPr lang="en-US" sz="1100" dirty="0" smtClean="0"/>
              <a:t>AND</a:t>
            </a:r>
          </a:p>
          <a:p>
            <a:pPr lvl="3">
              <a:buFontTx/>
              <a:buNone/>
              <a:defRPr/>
            </a:pPr>
            <a:r>
              <a:rPr lang="en-US" sz="1100" dirty="0" smtClean="0"/>
              <a:t>High probability that the product will be completed as planned</a:t>
            </a:r>
          </a:p>
          <a:p>
            <a:pPr lvl="3">
              <a:buFontTx/>
              <a:buNone/>
              <a:defRPr/>
            </a:pPr>
            <a:r>
              <a:rPr lang="en-US" sz="1100" dirty="0" smtClean="0"/>
              <a:t>Work effort is directly related to asset /product design, development, testing or implementation/integration (except for administration, overhead, training and data conversion costs) </a:t>
            </a:r>
          </a:p>
          <a:p>
            <a:pPr lvl="2">
              <a:buFontTx/>
              <a:buNone/>
              <a:defRPr/>
            </a:pPr>
            <a:endParaRPr lang="en-US" sz="1100" dirty="0" smtClean="0"/>
          </a:p>
          <a:p>
            <a:pPr lvl="2">
              <a:buFontTx/>
              <a:buNone/>
              <a:defRPr/>
            </a:pPr>
            <a:r>
              <a:rPr lang="en-US" sz="1100" dirty="0" smtClean="0"/>
              <a:t>CAPITALIZE</a:t>
            </a:r>
          </a:p>
          <a:p>
            <a:pPr lvl="2">
              <a:buFontTx/>
              <a:buNone/>
              <a:defRPr/>
            </a:pPr>
            <a:r>
              <a:rPr lang="en-US" sz="1100" dirty="0" smtClean="0"/>
              <a:t> </a:t>
            </a:r>
          </a:p>
          <a:p>
            <a:pPr lvl="2">
              <a:buFontTx/>
              <a:buNone/>
              <a:defRPr/>
            </a:pPr>
            <a:r>
              <a:rPr lang="en-US" sz="1100" dirty="0" smtClean="0"/>
              <a:t>ELSE</a:t>
            </a:r>
          </a:p>
          <a:p>
            <a:pPr lvl="2">
              <a:buFontTx/>
              <a:buNone/>
              <a:defRPr/>
            </a:pPr>
            <a:r>
              <a:rPr lang="en-US" sz="1100" dirty="0" smtClean="0"/>
              <a:t>Expense</a:t>
            </a:r>
          </a:p>
          <a:p>
            <a:pPr marL="803195" lvl="2" indent="-457155" defTabSz="1014311">
              <a:buFontTx/>
              <a:buNone/>
              <a:defRPr/>
            </a:pPr>
            <a:endParaRPr lang="en-US" sz="1100" dirty="0" smtClean="0">
              <a:latin typeface="Arial" pitchFamily="34" charset="0"/>
            </a:endParaRPr>
          </a:p>
        </p:txBody>
      </p:sp>
    </p:spTree>
    <p:extLst>
      <p:ext uri="{BB962C8B-B14F-4D97-AF65-F5344CB8AC3E}">
        <p14:creationId xmlns:p14="http://schemas.microsoft.com/office/powerpoint/2010/main" val="2640018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p:cNvSpPr>
            <a:spLocks noGrp="1"/>
          </p:cNvSpPr>
          <p:nvPr>
            <p:ph type="sldNum" sz="quarter" idx="11"/>
          </p:nvPr>
        </p:nvSpPr>
        <p:spPr>
          <a:noFill/>
        </p:spPr>
        <p:txBody>
          <a:bodyPr/>
          <a:lstStyle/>
          <a:p>
            <a:pPr defTabSz="869864"/>
            <a:fld id="{725BD2B9-D58C-45D9-ADBA-7225AC280CE2}" type="slidenum">
              <a:rPr lang="en-US" altLang="en-US">
                <a:latin typeface="Arial" charset="0"/>
              </a:rPr>
              <a:pPr defTabSz="869864"/>
              <a:t>10</a:t>
            </a:fld>
            <a:endParaRPr lang="en-US" altLang="en-US">
              <a:latin typeface="Arial" charset="0"/>
            </a:endParaRPr>
          </a:p>
        </p:txBody>
      </p:sp>
      <p:sp>
        <p:nvSpPr>
          <p:cNvPr id="8196" name="Rectangle 2"/>
          <p:cNvSpPr>
            <a:spLocks noGrp="1" noChangeArrowheads="1"/>
          </p:cNvSpPr>
          <p:nvPr>
            <p:ph type="title"/>
          </p:nvPr>
        </p:nvSpPr>
        <p:spPr/>
        <p:txBody>
          <a:bodyPr/>
          <a:lstStyle/>
          <a:p>
            <a:r>
              <a:rPr lang="en-US" dirty="0" smtClean="0"/>
              <a:t>Preliminary Project Stage</a:t>
            </a:r>
          </a:p>
        </p:txBody>
      </p:sp>
      <p:sp>
        <p:nvSpPr>
          <p:cNvPr id="1362947" name="Rectangle 3"/>
          <p:cNvSpPr>
            <a:spLocks noGrp="1" noChangeArrowheads="1"/>
          </p:cNvSpPr>
          <p:nvPr>
            <p:ph type="body" idx="1"/>
          </p:nvPr>
        </p:nvSpPr>
        <p:spPr>
          <a:xfrm>
            <a:off x="647701" y="2143377"/>
            <a:ext cx="8296275" cy="4386580"/>
          </a:xfrm>
        </p:spPr>
        <p:txBody>
          <a:bodyPr/>
          <a:lstStyle/>
          <a:p>
            <a:pPr marL="380962" indent="-380962">
              <a:lnSpc>
                <a:spcPct val="95000"/>
              </a:lnSpc>
              <a:buClrTx/>
              <a:defRPr/>
            </a:pPr>
            <a:r>
              <a:rPr lang="en-US" sz="1600" dirty="0"/>
              <a:t>Costs incurred during the preliminary project stage should be expensed as incurred. </a:t>
            </a:r>
          </a:p>
          <a:p>
            <a:pPr marL="380962" indent="-380962">
              <a:lnSpc>
                <a:spcPct val="95000"/>
              </a:lnSpc>
              <a:buClrTx/>
              <a:defRPr/>
            </a:pPr>
            <a:r>
              <a:rPr lang="en-US" sz="1600" dirty="0"/>
              <a:t>Examples of  activities </a:t>
            </a:r>
            <a:r>
              <a:rPr lang="en-US" sz="1600" dirty="0" smtClean="0"/>
              <a:t>that are </a:t>
            </a:r>
            <a:r>
              <a:rPr lang="en-US" sz="1600" dirty="0"/>
              <a:t>completed in the Preliminary Project Stage:</a:t>
            </a:r>
          </a:p>
          <a:p>
            <a:pPr marL="800020" lvl="1" indent="-342866">
              <a:lnSpc>
                <a:spcPct val="95000"/>
              </a:lnSpc>
              <a:buClrTx/>
              <a:defRPr/>
            </a:pPr>
            <a:r>
              <a:rPr lang="en-US" sz="1600" dirty="0"/>
              <a:t>Strategic decisions are made to allocated resources to initiate the project</a:t>
            </a:r>
          </a:p>
          <a:p>
            <a:pPr marL="800020" lvl="1" indent="-342866">
              <a:lnSpc>
                <a:spcPct val="95000"/>
              </a:lnSpc>
              <a:buClrTx/>
              <a:defRPr/>
            </a:pPr>
            <a:r>
              <a:rPr lang="en-US" sz="1600" dirty="0"/>
              <a:t>High level performance and systems requirements have been determined</a:t>
            </a:r>
          </a:p>
          <a:p>
            <a:pPr marL="800020" lvl="1" indent="-342866">
              <a:lnSpc>
                <a:spcPct val="95000"/>
              </a:lnSpc>
              <a:buClrTx/>
              <a:defRPr/>
            </a:pPr>
            <a:r>
              <a:rPr lang="en-US" sz="1600" dirty="0"/>
              <a:t>Vendors have demonstrated how their software will fulfill requirements (if a vendor or package solution is being considered)</a:t>
            </a:r>
          </a:p>
          <a:p>
            <a:pPr marL="800020" lvl="1" indent="-342866">
              <a:lnSpc>
                <a:spcPct val="95000"/>
              </a:lnSpc>
              <a:buClrTx/>
              <a:defRPr/>
            </a:pPr>
            <a:r>
              <a:rPr lang="en-US" sz="1600" dirty="0"/>
              <a:t>Alternative means of achieving specified performance requirements have been explored (i.e. buy vs. build)</a:t>
            </a:r>
          </a:p>
          <a:p>
            <a:pPr marL="800020" lvl="1" indent="-342866">
              <a:lnSpc>
                <a:spcPct val="95000"/>
              </a:lnSpc>
              <a:buClrTx/>
              <a:defRPr/>
            </a:pPr>
            <a:r>
              <a:rPr lang="en-US" sz="1600" dirty="0" smtClean="0"/>
              <a:t>A vendor or consultant </a:t>
            </a:r>
            <a:r>
              <a:rPr lang="en-US" sz="1600" dirty="0"/>
              <a:t>has been selected (if appropriate)</a:t>
            </a:r>
          </a:p>
          <a:p>
            <a:pPr marL="396835" indent="-396835">
              <a:lnSpc>
                <a:spcPct val="95000"/>
              </a:lnSpc>
              <a:buClrTx/>
              <a:defRPr/>
            </a:pPr>
            <a:r>
              <a:rPr lang="en-US" sz="1600" dirty="0" smtClean="0"/>
              <a:t>For </a:t>
            </a:r>
            <a:r>
              <a:rPr lang="en-US" sz="1600" dirty="0"/>
              <a:t>Agile Projects: When the project team has completed feasibility analysis and developed high level “epic stories” and is ready to move on to explore “How” the project will be iteratively designed and developed, the preliminary project stage is complete (previously labeled design storming).  This clear bright line marks the </a:t>
            </a:r>
            <a:r>
              <a:rPr lang="en-US" sz="1600" dirty="0" smtClean="0"/>
              <a:t>project funding, initiation and beginning </a:t>
            </a:r>
            <a:r>
              <a:rPr lang="en-US" sz="1600" dirty="0"/>
              <a:t>of capital </a:t>
            </a:r>
            <a:r>
              <a:rPr lang="en-US" sz="1600" dirty="0" smtClean="0"/>
              <a:t>work.</a:t>
            </a:r>
            <a:endParaRPr lang="en-US" sz="1600" dirty="0"/>
          </a:p>
          <a:p>
            <a:pPr marL="396835" lvl="1" indent="-396835">
              <a:lnSpc>
                <a:spcPct val="95000"/>
              </a:lnSpc>
              <a:buClrTx/>
              <a:defRPr/>
            </a:pPr>
            <a:endParaRPr lang="en-US" sz="1100" dirty="0"/>
          </a:p>
        </p:txBody>
      </p:sp>
      <p:sp>
        <p:nvSpPr>
          <p:cNvPr id="6" name="TextBox 4"/>
          <p:cNvSpPr txBox="1">
            <a:spLocks noChangeArrowheads="1"/>
          </p:cNvSpPr>
          <p:nvPr/>
        </p:nvSpPr>
        <p:spPr bwMode="auto">
          <a:xfrm>
            <a:off x="454025" y="959319"/>
            <a:ext cx="9101138" cy="1024886"/>
          </a:xfrm>
          <a:prstGeom prst="rect">
            <a:avLst/>
          </a:prstGeom>
          <a:noFill/>
          <a:ln w="9525">
            <a:noFill/>
            <a:miter lim="800000"/>
            <a:headEnd/>
            <a:tailEnd/>
          </a:ln>
        </p:spPr>
        <p:txBody>
          <a:bodyPr wrap="square" lIns="100574" tIns="50287" rIns="100574" bIns="50287">
            <a:spAutoFit/>
          </a:bodyPr>
          <a:lstStyle/>
          <a:p>
            <a:pPr algn="l"/>
            <a:r>
              <a:rPr lang="en-US" sz="2000" b="0" dirty="0"/>
              <a:t>The preliminary project stage is any time on the project </a:t>
            </a:r>
            <a:r>
              <a:rPr lang="en-US" sz="2000" b="0" dirty="0" smtClean="0"/>
              <a:t>conducting feasibility and preliminary requirements analysis (“What”) before the project funding is </a:t>
            </a:r>
            <a:r>
              <a:rPr lang="en-US" sz="2000" b="0" dirty="0"/>
              <a:t>approved by management with appropriate </a:t>
            </a:r>
            <a:r>
              <a:rPr lang="en-US" sz="2000" b="0" dirty="0" smtClean="0"/>
              <a:t>spending authority</a:t>
            </a:r>
            <a:endParaRPr lang="en-US" sz="2000" b="0" dirty="0"/>
          </a:p>
        </p:txBody>
      </p:sp>
    </p:spTree>
    <p:extLst>
      <p:ext uri="{BB962C8B-B14F-4D97-AF65-F5344CB8AC3E}">
        <p14:creationId xmlns:p14="http://schemas.microsoft.com/office/powerpoint/2010/main" val="1966380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p:cNvSpPr>
            <a:spLocks noGrp="1"/>
          </p:cNvSpPr>
          <p:nvPr>
            <p:ph type="sldNum" sz="quarter" idx="11"/>
          </p:nvPr>
        </p:nvSpPr>
        <p:spPr>
          <a:noFill/>
        </p:spPr>
        <p:txBody>
          <a:bodyPr/>
          <a:lstStyle/>
          <a:p>
            <a:pPr defTabSz="869864"/>
            <a:fld id="{3858218D-D5FB-4AA9-9805-BA1026EF7A43}" type="slidenum">
              <a:rPr lang="en-US" altLang="en-US">
                <a:latin typeface="Arial" charset="0"/>
              </a:rPr>
              <a:pPr defTabSz="869864"/>
              <a:t>11</a:t>
            </a:fld>
            <a:endParaRPr lang="en-US" altLang="en-US">
              <a:latin typeface="Arial" charset="0"/>
            </a:endParaRPr>
          </a:p>
        </p:txBody>
      </p:sp>
      <p:sp>
        <p:nvSpPr>
          <p:cNvPr id="9220" name="Rectangle 2"/>
          <p:cNvSpPr>
            <a:spLocks noGrp="1" noChangeArrowheads="1"/>
          </p:cNvSpPr>
          <p:nvPr>
            <p:ph type="title"/>
          </p:nvPr>
        </p:nvSpPr>
        <p:spPr/>
        <p:txBody>
          <a:bodyPr/>
          <a:lstStyle/>
          <a:p>
            <a:r>
              <a:rPr lang="en-US" dirty="0" smtClean="0"/>
              <a:t>Development Stage</a:t>
            </a:r>
          </a:p>
        </p:txBody>
      </p:sp>
      <p:sp>
        <p:nvSpPr>
          <p:cNvPr id="6" name="Rectangle 3"/>
          <p:cNvSpPr txBox="1">
            <a:spLocks noChangeArrowheads="1"/>
          </p:cNvSpPr>
          <p:nvPr/>
        </p:nvSpPr>
        <p:spPr bwMode="black">
          <a:xfrm>
            <a:off x="573088" y="2063382"/>
            <a:ext cx="8686800" cy="42672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5750" indent="-285750" algn="l" defTabSz="887324" eaLnBrk="0" hangingPunct="0">
              <a:lnSpc>
                <a:spcPct val="95000"/>
              </a:lnSpc>
              <a:spcBef>
                <a:spcPct val="90000"/>
              </a:spcBef>
              <a:buSzPct val="100000"/>
              <a:buFont typeface="Wingdings" pitchFamily="2" charset="2"/>
              <a:buChar char="§"/>
              <a:defRPr/>
            </a:pPr>
            <a:r>
              <a:rPr lang="en-US" sz="1600" kern="0" dirty="0">
                <a:solidFill>
                  <a:schemeClr val="tx1"/>
                </a:solidFill>
              </a:rPr>
              <a:t>Tasks that can be capitalized are:</a:t>
            </a:r>
          </a:p>
          <a:p>
            <a:pPr marL="974656" lvl="2" indent="-285750" algn="l" defTabSz="887324" eaLnBrk="0" hangingPunct="0">
              <a:buSzPct val="100000"/>
              <a:buFont typeface="Wingdings" pitchFamily="2" charset="2"/>
              <a:buChar char="§"/>
              <a:defRPr/>
            </a:pPr>
            <a:r>
              <a:rPr lang="en-US" sz="1600" b="0" kern="0" dirty="0">
                <a:solidFill>
                  <a:schemeClr val="tx1"/>
                </a:solidFill>
              </a:rPr>
              <a:t>Designing the chosen path, including software configuration and software interfaces</a:t>
            </a:r>
          </a:p>
          <a:p>
            <a:pPr marL="974656" lvl="2" indent="-285750" algn="l" defTabSz="887324" eaLnBrk="0" hangingPunct="0">
              <a:buSzPct val="100000"/>
              <a:buFont typeface="Wingdings" pitchFamily="2" charset="2"/>
              <a:buChar char="§"/>
              <a:defRPr/>
            </a:pPr>
            <a:r>
              <a:rPr lang="en-US" sz="1600" b="0" kern="0" dirty="0">
                <a:solidFill>
                  <a:schemeClr val="tx1"/>
                </a:solidFill>
              </a:rPr>
              <a:t>Coding – Development and </a:t>
            </a:r>
            <a:r>
              <a:rPr lang="en-US" sz="1600" b="0" kern="0" dirty="0" smtClean="0">
                <a:solidFill>
                  <a:schemeClr val="tx1"/>
                </a:solidFill>
              </a:rPr>
              <a:t>testing</a:t>
            </a:r>
          </a:p>
          <a:p>
            <a:pPr marL="974656" lvl="2" indent="-285750" algn="l" defTabSz="887324" eaLnBrk="0" hangingPunct="0">
              <a:buSzPct val="100000"/>
              <a:buFont typeface="Wingdings" pitchFamily="2" charset="2"/>
              <a:buChar char="§"/>
              <a:defRPr/>
            </a:pPr>
            <a:r>
              <a:rPr lang="en-US" sz="1600" b="0" kern="0" dirty="0" smtClean="0">
                <a:solidFill>
                  <a:schemeClr val="tx1"/>
                </a:solidFill>
              </a:rPr>
              <a:t>Purchase </a:t>
            </a:r>
            <a:r>
              <a:rPr lang="en-US" sz="1600" b="0" kern="0" dirty="0">
                <a:solidFill>
                  <a:schemeClr val="tx1"/>
                </a:solidFill>
              </a:rPr>
              <a:t>and Installation of hardware or packaged software</a:t>
            </a:r>
          </a:p>
          <a:p>
            <a:pPr marL="974656" lvl="2" indent="-285750" algn="l" defTabSz="887324" eaLnBrk="0" hangingPunct="0">
              <a:buSzPct val="100000"/>
              <a:buFont typeface="Wingdings" pitchFamily="2" charset="2"/>
              <a:buChar char="§"/>
              <a:defRPr/>
            </a:pPr>
            <a:r>
              <a:rPr lang="en-US" sz="1600" b="0" kern="0" dirty="0">
                <a:solidFill>
                  <a:schemeClr val="tx1"/>
                </a:solidFill>
              </a:rPr>
              <a:t>Testing, including parallel processing </a:t>
            </a:r>
            <a:r>
              <a:rPr lang="en-US" sz="1600" b="0" kern="0" dirty="0" smtClean="0">
                <a:solidFill>
                  <a:schemeClr val="tx1"/>
                </a:solidFill>
              </a:rPr>
              <a:t> </a:t>
            </a:r>
            <a:endParaRPr lang="en-US" sz="1600" b="0" kern="0" dirty="0">
              <a:solidFill>
                <a:schemeClr val="tx1"/>
              </a:solidFill>
            </a:endParaRPr>
          </a:p>
          <a:p>
            <a:pPr marL="285750" indent="-285750" algn="l" defTabSz="887324" eaLnBrk="0" hangingPunct="0">
              <a:spcBef>
                <a:spcPct val="90000"/>
              </a:spcBef>
              <a:buSzPct val="100000"/>
              <a:buFont typeface="Wingdings" pitchFamily="2" charset="2"/>
              <a:buChar char="§"/>
              <a:defRPr/>
            </a:pPr>
            <a:r>
              <a:rPr lang="en-US" sz="1600" kern="0" dirty="0" smtClean="0"/>
              <a:t>Examples of costs that do not qualify for capital treatment during this stage include:</a:t>
            </a:r>
          </a:p>
          <a:p>
            <a:pPr marL="974656" lvl="2" indent="-285750" algn="l" defTabSz="887324" eaLnBrk="0" hangingPunct="0">
              <a:buSzPct val="100000"/>
              <a:buFont typeface="Wingdings" pitchFamily="2" charset="2"/>
              <a:buChar char="§"/>
              <a:defRPr/>
            </a:pPr>
            <a:r>
              <a:rPr lang="en-US" sz="1600" b="0" kern="0" dirty="0" smtClean="0"/>
              <a:t>Training costs</a:t>
            </a:r>
          </a:p>
          <a:p>
            <a:pPr marL="974656" lvl="2" indent="-285750" algn="l" defTabSz="887324" eaLnBrk="0" hangingPunct="0">
              <a:buSzPct val="100000"/>
              <a:buFont typeface="Wingdings" pitchFamily="2" charset="2"/>
              <a:buChar char="§"/>
              <a:defRPr/>
            </a:pPr>
            <a:r>
              <a:rPr lang="en-US" sz="1600" b="0" kern="0" dirty="0" smtClean="0"/>
              <a:t>Data conversion.  However, the building of data conversion programs can be capitalized. The time needed to do the actual data conversion is expensed.</a:t>
            </a:r>
          </a:p>
          <a:p>
            <a:pPr marL="974656" lvl="2" indent="-285750" algn="l" defTabSz="887324" eaLnBrk="0" hangingPunct="0">
              <a:buSzPct val="100000"/>
              <a:buFont typeface="Wingdings" pitchFamily="2" charset="2"/>
              <a:buChar char="§"/>
              <a:defRPr/>
            </a:pPr>
            <a:r>
              <a:rPr lang="en-US" sz="1600" b="0" kern="0" dirty="0" smtClean="0"/>
              <a:t>General and administrative costs and overhead costs.</a:t>
            </a:r>
          </a:p>
          <a:p>
            <a:pPr marL="974656" lvl="2" indent="-285750" algn="l" defTabSz="887324" eaLnBrk="0" hangingPunct="0">
              <a:buSzPct val="100000"/>
              <a:buFont typeface="Wingdings" pitchFamily="2" charset="2"/>
              <a:buChar char="§"/>
              <a:defRPr/>
            </a:pPr>
            <a:endParaRPr lang="en-US" sz="1600" b="0" kern="0" dirty="0">
              <a:solidFill>
                <a:schemeClr val="tx1"/>
              </a:solidFill>
            </a:endParaRPr>
          </a:p>
          <a:p>
            <a:pPr marL="285750" lvl="1" indent="-285750" algn="l" defTabSz="887324" eaLnBrk="0" hangingPunct="0">
              <a:buSzPct val="100000"/>
              <a:buFont typeface="Wingdings" pitchFamily="2" charset="2"/>
              <a:buChar char="§"/>
              <a:defRPr/>
            </a:pPr>
            <a:r>
              <a:rPr lang="en-US" sz="1600" kern="0" dirty="0" smtClean="0"/>
              <a:t>The application development stage is completed after final user acceptance testing in production.  At this stage, monitoring and support is typically transitioned to site ops, (usually 72 hours after deployment to production).  </a:t>
            </a:r>
          </a:p>
          <a:p>
            <a:pPr marL="285750" lvl="1" indent="-285750" algn="l" defTabSz="887324" eaLnBrk="0" hangingPunct="0">
              <a:buSzPct val="100000"/>
              <a:buFont typeface="Wingdings" pitchFamily="2" charset="2"/>
              <a:buChar char="§"/>
              <a:defRPr/>
            </a:pPr>
            <a:endParaRPr lang="en-US" sz="1600" kern="0" dirty="0"/>
          </a:p>
          <a:p>
            <a:pPr marL="285750" lvl="1" indent="-285750" algn="l" defTabSz="887324" eaLnBrk="0" hangingPunct="0">
              <a:buSzPct val="100000"/>
              <a:buFont typeface="Wingdings" pitchFamily="2" charset="2"/>
              <a:buChar char="§"/>
              <a:defRPr/>
            </a:pPr>
            <a:r>
              <a:rPr lang="en-US" sz="1600" kern="0" dirty="0" smtClean="0"/>
              <a:t>This is when the project has been deemed “substantially complete and ready for use”.</a:t>
            </a:r>
          </a:p>
          <a:p>
            <a:pPr marL="974656" lvl="2" indent="-285750" algn="l" defTabSz="887324" eaLnBrk="0" hangingPunct="0">
              <a:buSzPct val="100000"/>
              <a:buFont typeface="Wingdings" pitchFamily="2" charset="2"/>
              <a:buChar char="§"/>
              <a:defRPr/>
            </a:pPr>
            <a:endParaRPr lang="en-US" sz="1600" kern="0" dirty="0" smtClean="0"/>
          </a:p>
        </p:txBody>
      </p:sp>
      <p:sp>
        <p:nvSpPr>
          <p:cNvPr id="8" name="TextBox 4"/>
          <p:cNvSpPr txBox="1">
            <a:spLocks noChangeArrowheads="1"/>
          </p:cNvSpPr>
          <p:nvPr/>
        </p:nvSpPr>
        <p:spPr bwMode="auto">
          <a:xfrm>
            <a:off x="454025" y="959319"/>
            <a:ext cx="9101138" cy="1024886"/>
          </a:xfrm>
          <a:prstGeom prst="rect">
            <a:avLst/>
          </a:prstGeom>
          <a:noFill/>
          <a:ln w="9525">
            <a:noFill/>
            <a:miter lim="800000"/>
            <a:headEnd/>
            <a:tailEnd/>
          </a:ln>
        </p:spPr>
        <p:txBody>
          <a:bodyPr wrap="square" lIns="100574" tIns="50287" rIns="100574" bIns="50287">
            <a:spAutoFit/>
          </a:bodyPr>
          <a:lstStyle/>
          <a:p>
            <a:pPr algn="l"/>
            <a:r>
              <a:rPr lang="en-US" sz="2000" b="0" dirty="0"/>
              <a:t>Project costs incurred to develop internal use computer software during the application development stage should be capitalized or expensed, depending on the nature of the tasks.</a:t>
            </a:r>
          </a:p>
        </p:txBody>
      </p:sp>
    </p:spTree>
    <p:extLst>
      <p:ext uri="{BB962C8B-B14F-4D97-AF65-F5344CB8AC3E}">
        <p14:creationId xmlns:p14="http://schemas.microsoft.com/office/powerpoint/2010/main" val="3976907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p:cNvSpPr>
            <a:spLocks noGrp="1"/>
          </p:cNvSpPr>
          <p:nvPr>
            <p:ph type="sldNum" sz="quarter" idx="11"/>
          </p:nvPr>
        </p:nvSpPr>
        <p:spPr>
          <a:noFill/>
        </p:spPr>
        <p:txBody>
          <a:bodyPr/>
          <a:lstStyle/>
          <a:p>
            <a:pPr defTabSz="869864"/>
            <a:fld id="{3858218D-D5FB-4AA9-9805-BA1026EF7A43}" type="slidenum">
              <a:rPr lang="en-US" altLang="en-US">
                <a:latin typeface="Arial" charset="0"/>
              </a:rPr>
              <a:pPr defTabSz="869864"/>
              <a:t>12</a:t>
            </a:fld>
            <a:endParaRPr lang="en-US" altLang="en-US">
              <a:latin typeface="Arial" charset="0"/>
            </a:endParaRPr>
          </a:p>
        </p:txBody>
      </p:sp>
      <p:sp>
        <p:nvSpPr>
          <p:cNvPr id="9220" name="Rectangle 2"/>
          <p:cNvSpPr>
            <a:spLocks noGrp="1" noChangeArrowheads="1"/>
          </p:cNvSpPr>
          <p:nvPr>
            <p:ph type="title"/>
          </p:nvPr>
        </p:nvSpPr>
        <p:spPr/>
        <p:txBody>
          <a:bodyPr/>
          <a:lstStyle/>
          <a:p>
            <a:r>
              <a:rPr lang="en-US" dirty="0" smtClean="0"/>
              <a:t>Development Stage</a:t>
            </a:r>
          </a:p>
        </p:txBody>
      </p:sp>
      <p:sp>
        <p:nvSpPr>
          <p:cNvPr id="1362947" name="Rectangle 3"/>
          <p:cNvSpPr>
            <a:spLocks noGrp="1" noChangeArrowheads="1"/>
          </p:cNvSpPr>
          <p:nvPr>
            <p:ph type="body" idx="1"/>
          </p:nvPr>
        </p:nvSpPr>
        <p:spPr>
          <a:xfrm>
            <a:off x="426720" y="1193801"/>
            <a:ext cx="9128760" cy="4991100"/>
          </a:xfrm>
        </p:spPr>
        <p:txBody>
          <a:bodyPr>
            <a:noAutofit/>
          </a:bodyPr>
          <a:lstStyle/>
          <a:p>
            <a:pPr>
              <a:buClrTx/>
              <a:buFont typeface="Wingdings" pitchFamily="2" charset="2"/>
              <a:buChar char="§"/>
              <a:defRPr/>
            </a:pPr>
            <a:r>
              <a:rPr lang="en-US" sz="1400" dirty="0"/>
              <a:t> </a:t>
            </a:r>
            <a:r>
              <a:rPr lang="en-US" dirty="0"/>
              <a:t>Additional details of </a:t>
            </a:r>
            <a:r>
              <a:rPr lang="en-US" dirty="0" err="1"/>
              <a:t>capitalizable</a:t>
            </a:r>
            <a:r>
              <a:rPr lang="en-US" dirty="0"/>
              <a:t> costs include:</a:t>
            </a:r>
          </a:p>
          <a:p>
            <a:pPr lvl="1">
              <a:buClrTx/>
              <a:buFont typeface="Wingdings" pitchFamily="2" charset="2"/>
              <a:buChar char="§"/>
              <a:defRPr/>
            </a:pPr>
            <a:r>
              <a:rPr lang="en-US" sz="2000" dirty="0"/>
              <a:t> Fees paid to third parties for services provided to develop the software during the application development stage. </a:t>
            </a:r>
          </a:p>
          <a:p>
            <a:pPr lvl="1">
              <a:buClrTx/>
              <a:buFont typeface="Wingdings" pitchFamily="2" charset="2"/>
              <a:buChar char="§"/>
              <a:defRPr/>
            </a:pPr>
            <a:r>
              <a:rPr lang="en-US" sz="2000" dirty="0"/>
              <a:t> Short-term leases and service agreements for the provision of third-party owned infrastructure such as hardware, system software and middleware software which are necessary to support the application software development.</a:t>
            </a:r>
          </a:p>
          <a:p>
            <a:pPr lvl="1">
              <a:buClrTx/>
              <a:buFont typeface="Wingdings" pitchFamily="2" charset="2"/>
              <a:buChar char="§"/>
              <a:defRPr/>
            </a:pPr>
            <a:r>
              <a:rPr lang="en-US" sz="2000" dirty="0" smtClean="0"/>
              <a:t>The </a:t>
            </a:r>
            <a:r>
              <a:rPr lang="en-US" sz="2000" dirty="0"/>
              <a:t>cost of internal and external labor which is directly associated with </a:t>
            </a:r>
            <a:r>
              <a:rPr lang="en-US" sz="2000" dirty="0" smtClean="0"/>
              <a:t>development </a:t>
            </a:r>
            <a:r>
              <a:rPr lang="en-US" sz="2000" dirty="0"/>
              <a:t>(design, build, test) </a:t>
            </a:r>
            <a:endParaRPr lang="en-US" sz="2000" dirty="0" smtClean="0"/>
          </a:p>
          <a:p>
            <a:pPr lvl="1">
              <a:buClrTx/>
              <a:buFont typeface="Wingdings" pitchFamily="2" charset="2"/>
              <a:buChar char="§"/>
              <a:defRPr/>
            </a:pPr>
            <a:r>
              <a:rPr lang="en-US" sz="2000" dirty="0" smtClean="0"/>
              <a:t>Third-party </a:t>
            </a:r>
            <a:r>
              <a:rPr lang="en-US" sz="2000" dirty="0"/>
              <a:t>infrastructure costs incurred to obtain computer software from third parties. </a:t>
            </a:r>
          </a:p>
          <a:p>
            <a:pPr lvl="1">
              <a:buClrTx/>
              <a:buFont typeface="Wingdings" pitchFamily="2" charset="2"/>
              <a:buChar char="§"/>
              <a:defRPr/>
            </a:pPr>
            <a:r>
              <a:rPr lang="en-US" sz="2000" dirty="0" smtClean="0"/>
              <a:t>Refinement </a:t>
            </a:r>
            <a:r>
              <a:rPr lang="en-US" sz="2000" dirty="0"/>
              <a:t>of requirements that is performed as part of the development/creation of detailed use cases </a:t>
            </a:r>
            <a:r>
              <a:rPr lang="en-US" sz="2000" dirty="0" smtClean="0"/>
              <a:t>or stories.  (Use </a:t>
            </a:r>
            <a:r>
              <a:rPr lang="en-US" sz="2000" dirty="0"/>
              <a:t>cases have a lifecycle and they evolve as they transform and mature from initial discovery in the preliminary project stage (which should be expensed) to more detailed definition and eventually to user acceptance in the application development stage (which should be capitalized).</a:t>
            </a:r>
          </a:p>
          <a:p>
            <a:pPr lvl="1">
              <a:buClrTx/>
              <a:buFont typeface="Wingdings" pitchFamily="2" charset="2"/>
              <a:buChar char="§"/>
              <a:defRPr/>
            </a:pPr>
            <a:r>
              <a:rPr lang="en-US" sz="2000" dirty="0" smtClean="0"/>
              <a:t>Costs </a:t>
            </a:r>
            <a:r>
              <a:rPr lang="en-US" sz="2000" dirty="0"/>
              <a:t>to develop or obtain software that allows for access or conversion of old data by new systems.</a:t>
            </a:r>
          </a:p>
        </p:txBody>
      </p:sp>
    </p:spTree>
    <p:extLst>
      <p:ext uri="{BB962C8B-B14F-4D97-AF65-F5344CB8AC3E}">
        <p14:creationId xmlns:p14="http://schemas.microsoft.com/office/powerpoint/2010/main" val="4296968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4"/>
          <p:cNvSpPr>
            <a:spLocks noGrp="1"/>
          </p:cNvSpPr>
          <p:nvPr>
            <p:ph type="sldNum" sz="quarter" idx="11"/>
          </p:nvPr>
        </p:nvSpPr>
        <p:spPr>
          <a:noFill/>
        </p:spPr>
        <p:txBody>
          <a:bodyPr/>
          <a:lstStyle/>
          <a:p>
            <a:pPr defTabSz="869864"/>
            <a:fld id="{5D4C32AA-65A9-41EB-8FFC-6B0813D5F16B}" type="slidenum">
              <a:rPr lang="en-US" altLang="en-US">
                <a:latin typeface="Arial" charset="0"/>
              </a:rPr>
              <a:pPr defTabSz="869864"/>
              <a:t>13</a:t>
            </a:fld>
            <a:endParaRPr lang="en-US" altLang="en-US">
              <a:latin typeface="Arial" charset="0"/>
            </a:endParaRPr>
          </a:p>
        </p:txBody>
      </p:sp>
      <p:sp>
        <p:nvSpPr>
          <p:cNvPr id="10244" name="Rectangle 2"/>
          <p:cNvSpPr>
            <a:spLocks noGrp="1" noChangeArrowheads="1"/>
          </p:cNvSpPr>
          <p:nvPr>
            <p:ph type="title"/>
          </p:nvPr>
        </p:nvSpPr>
        <p:spPr/>
        <p:txBody>
          <a:bodyPr/>
          <a:lstStyle/>
          <a:p>
            <a:r>
              <a:rPr lang="en-US" dirty="0" smtClean="0"/>
              <a:t>Post Implementation Stage</a:t>
            </a:r>
          </a:p>
        </p:txBody>
      </p:sp>
      <p:sp>
        <p:nvSpPr>
          <p:cNvPr id="1362947" name="Rectangle 3"/>
          <p:cNvSpPr>
            <a:spLocks noGrp="1" noChangeArrowheads="1"/>
          </p:cNvSpPr>
          <p:nvPr>
            <p:ph type="body" idx="1"/>
          </p:nvPr>
        </p:nvSpPr>
        <p:spPr>
          <a:xfrm>
            <a:off x="647701" y="1193801"/>
            <a:ext cx="8296275" cy="4991100"/>
          </a:xfrm>
        </p:spPr>
        <p:txBody>
          <a:bodyPr/>
          <a:lstStyle/>
          <a:p>
            <a:pPr>
              <a:defRPr/>
            </a:pPr>
            <a:r>
              <a:rPr lang="en-US" sz="2400" dirty="0"/>
              <a:t>The post-implementation stage includes </a:t>
            </a:r>
            <a:r>
              <a:rPr lang="en-US" sz="2400" dirty="0" smtClean="0"/>
              <a:t>deployment support</a:t>
            </a:r>
            <a:r>
              <a:rPr lang="en-US" sz="2400" dirty="0"/>
              <a:t>, training and evaluation. Internal and external project costs incurred during this stage should be expensed as incurred.</a:t>
            </a:r>
          </a:p>
          <a:p>
            <a:pPr>
              <a:defRPr/>
            </a:pPr>
            <a:r>
              <a:rPr lang="en-US" sz="2400" dirty="0"/>
              <a:t>The post-implementation stage includes:</a:t>
            </a:r>
          </a:p>
          <a:p>
            <a:pPr lvl="1">
              <a:buFontTx/>
              <a:buNone/>
              <a:defRPr/>
            </a:pPr>
            <a:r>
              <a:rPr lang="en-US" sz="2400" dirty="0"/>
              <a:t>·         </a:t>
            </a:r>
            <a:r>
              <a:rPr lang="en-US" sz="2400" dirty="0" smtClean="0"/>
              <a:t>Completing documentation on procedures</a:t>
            </a:r>
            <a:r>
              <a:rPr lang="en-US" sz="2400" dirty="0"/>
              <a:t>.</a:t>
            </a:r>
          </a:p>
          <a:p>
            <a:pPr lvl="1">
              <a:buFontTx/>
              <a:buNone/>
              <a:defRPr/>
            </a:pPr>
            <a:r>
              <a:rPr lang="en-US" sz="2400" dirty="0"/>
              <a:t>·        </a:t>
            </a:r>
            <a:r>
              <a:rPr lang="en-US" sz="2400" dirty="0" smtClean="0"/>
              <a:t> </a:t>
            </a:r>
            <a:r>
              <a:rPr lang="en-US" sz="2400" dirty="0"/>
              <a:t>Conducting formal training.</a:t>
            </a:r>
          </a:p>
          <a:p>
            <a:pPr lvl="1">
              <a:buFontTx/>
              <a:buNone/>
              <a:defRPr/>
            </a:pPr>
            <a:r>
              <a:rPr lang="en-US" sz="2400" dirty="0"/>
              <a:t>·         Certifying the operational system.</a:t>
            </a:r>
          </a:p>
          <a:p>
            <a:pPr lvl="1">
              <a:buFontTx/>
              <a:buNone/>
              <a:defRPr/>
            </a:pPr>
            <a:r>
              <a:rPr lang="en-US" sz="2400" dirty="0"/>
              <a:t>·         </a:t>
            </a:r>
            <a:r>
              <a:rPr lang="en-US" sz="2400" dirty="0" smtClean="0"/>
              <a:t>Preparing </a:t>
            </a:r>
            <a:r>
              <a:rPr lang="en-US" sz="2400" dirty="0"/>
              <a:t>for post-implementation review.</a:t>
            </a:r>
          </a:p>
          <a:p>
            <a:pPr lvl="1">
              <a:buFontTx/>
              <a:buNone/>
              <a:defRPr/>
            </a:pPr>
            <a:r>
              <a:rPr lang="en-US" sz="2400" dirty="0"/>
              <a:t>·         Collecting project data and analyzing process data.</a:t>
            </a:r>
          </a:p>
          <a:p>
            <a:pPr lvl="1">
              <a:buFontTx/>
              <a:buNone/>
              <a:defRPr/>
            </a:pPr>
            <a:r>
              <a:rPr lang="en-US" sz="2400" dirty="0"/>
              <a:t>·         Conducting facilitated process review</a:t>
            </a:r>
            <a:r>
              <a:rPr lang="en-US" sz="2400" dirty="0" smtClean="0"/>
              <a:t>.</a:t>
            </a:r>
            <a:endParaRPr lang="en-US" sz="2400" dirty="0"/>
          </a:p>
          <a:p>
            <a:pPr lvl="1">
              <a:buFontTx/>
              <a:buNone/>
              <a:defRPr/>
            </a:pPr>
            <a:r>
              <a:rPr lang="en-US" sz="2400" dirty="0" smtClean="0"/>
              <a:t>·         Routine “maintenance” activities, including fixing regression bugs, routine security reviews, refactoring code</a:t>
            </a:r>
          </a:p>
          <a:p>
            <a:pPr lvl="1">
              <a:buFontTx/>
              <a:buNone/>
              <a:defRPr/>
            </a:pPr>
            <a:endParaRPr lang="en-US" sz="2400" dirty="0"/>
          </a:p>
        </p:txBody>
      </p:sp>
    </p:spTree>
    <p:extLst>
      <p:ext uri="{BB962C8B-B14F-4D97-AF65-F5344CB8AC3E}">
        <p14:creationId xmlns:p14="http://schemas.microsoft.com/office/powerpoint/2010/main" val="10391971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85800" y="457200"/>
            <a:ext cx="8686800" cy="442913"/>
          </a:xfrm>
        </p:spPr>
        <p:txBody>
          <a:bodyPr/>
          <a:lstStyle/>
          <a:p>
            <a:pPr eaLnBrk="1" hangingPunct="1"/>
            <a:r>
              <a:rPr lang="en-US" dirty="0" smtClean="0"/>
              <a:t>What is a Capital Asset?</a:t>
            </a:r>
          </a:p>
        </p:txBody>
      </p:sp>
      <p:sp>
        <p:nvSpPr>
          <p:cNvPr id="5124" name="TextBox 4"/>
          <p:cNvSpPr txBox="1">
            <a:spLocks noChangeArrowheads="1"/>
          </p:cNvSpPr>
          <p:nvPr/>
        </p:nvSpPr>
        <p:spPr bwMode="auto">
          <a:xfrm>
            <a:off x="738823" y="1255078"/>
            <a:ext cx="8297862" cy="1024896"/>
          </a:xfrm>
          <a:prstGeom prst="rect">
            <a:avLst/>
          </a:prstGeom>
          <a:noFill/>
          <a:ln w="9525">
            <a:noFill/>
            <a:miter lim="800000"/>
            <a:headEnd/>
            <a:tailEnd/>
          </a:ln>
        </p:spPr>
        <p:txBody>
          <a:bodyPr lIns="100584" tIns="50292" rIns="100584" bIns="50292">
            <a:spAutoFit/>
          </a:bodyPr>
          <a:lstStyle/>
          <a:p>
            <a:pPr algn="ctr"/>
            <a:r>
              <a:rPr lang="en-US" sz="1500" b="0" dirty="0" smtClean="0"/>
              <a:t>"</a:t>
            </a:r>
            <a:r>
              <a:rPr lang="en-US" sz="2000" b="0" dirty="0" smtClean="0"/>
              <a:t>Capital Assets“ are tangible or intangible assets having significant value that are used in operations and that have initial useful lives extending beyond a fiscal year.”</a:t>
            </a:r>
            <a:endParaRPr lang="en-US" sz="2000" b="0" dirty="0"/>
          </a:p>
        </p:txBody>
      </p:sp>
      <p:sp>
        <p:nvSpPr>
          <p:cNvPr id="7" name="TextBox 4"/>
          <p:cNvSpPr txBox="1">
            <a:spLocks noChangeArrowheads="1"/>
          </p:cNvSpPr>
          <p:nvPr/>
        </p:nvSpPr>
        <p:spPr bwMode="auto">
          <a:xfrm>
            <a:off x="669925" y="2563850"/>
            <a:ext cx="8299450" cy="2871555"/>
          </a:xfrm>
          <a:prstGeom prst="rect">
            <a:avLst/>
          </a:prstGeom>
          <a:noFill/>
          <a:ln w="9525">
            <a:noFill/>
            <a:miter lim="800000"/>
            <a:headEnd/>
            <a:tailEnd/>
          </a:ln>
        </p:spPr>
        <p:txBody>
          <a:bodyPr lIns="100584" tIns="50292" rIns="100584" bIns="50292">
            <a:spAutoFit/>
          </a:bodyPr>
          <a:lstStyle/>
          <a:p>
            <a:pPr marL="185738" indent="-185738" algn="l">
              <a:buFont typeface="Wingdings" pitchFamily="2" charset="2"/>
              <a:buChar char="§"/>
            </a:pPr>
            <a:r>
              <a:rPr lang="en-US" sz="2000" b="0" dirty="0" smtClean="0"/>
              <a:t>By capitalizing in the year of purchase/development and depreciating over an asset’s useful life, revenues earned from the investment are matched to the expenses (depreciation) generating them. For IT projects, 3 years is typically used.</a:t>
            </a:r>
          </a:p>
          <a:p>
            <a:pPr marL="185738" indent="-185738" algn="l">
              <a:buFont typeface="Wingdings" pitchFamily="2" charset="2"/>
              <a:buChar char="§"/>
            </a:pPr>
            <a:endParaRPr lang="en-US" sz="2000" b="0" dirty="0"/>
          </a:p>
          <a:p>
            <a:pPr marL="185738" indent="-185738" algn="l">
              <a:buFont typeface="Wingdings" pitchFamily="2" charset="2"/>
              <a:buChar char="§"/>
            </a:pPr>
            <a:r>
              <a:rPr lang="en-US" sz="2000" b="0" dirty="0" smtClean="0"/>
              <a:t>High level guidelines are found in Statement of Position 98-1: Accounting for the Costs of Computer Software Developed or Obtained for Internal Use, which is part of the GAAP (Generally Accepted Accounting Principals)  standards.  </a:t>
            </a:r>
            <a:endParaRPr lang="en-US" sz="2000" b="0" dirty="0"/>
          </a:p>
        </p:txBody>
      </p:sp>
    </p:spTree>
    <p:extLst>
      <p:ext uri="{BB962C8B-B14F-4D97-AF65-F5344CB8AC3E}">
        <p14:creationId xmlns:p14="http://schemas.microsoft.com/office/powerpoint/2010/main" val="1744981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85801" y="457201"/>
            <a:ext cx="8686800" cy="442913"/>
          </a:xfrm>
        </p:spPr>
        <p:txBody>
          <a:bodyPr/>
          <a:lstStyle/>
          <a:p>
            <a:pPr eaLnBrk="1" hangingPunct="1"/>
            <a:r>
              <a:rPr lang="en-US" sz="4000" b="0" dirty="0" smtClean="0"/>
              <a:t>Goals</a:t>
            </a:r>
          </a:p>
        </p:txBody>
      </p:sp>
      <p:sp>
        <p:nvSpPr>
          <p:cNvPr id="5125" name="TextBox 4"/>
          <p:cNvSpPr txBox="1">
            <a:spLocks noChangeArrowheads="1"/>
          </p:cNvSpPr>
          <p:nvPr/>
        </p:nvSpPr>
        <p:spPr bwMode="auto">
          <a:xfrm>
            <a:off x="548175" y="1028185"/>
            <a:ext cx="9392305" cy="6257087"/>
          </a:xfrm>
          <a:prstGeom prst="rect">
            <a:avLst/>
          </a:prstGeom>
          <a:noFill/>
          <a:ln w="9525">
            <a:noFill/>
            <a:miter lim="800000"/>
            <a:headEnd/>
            <a:tailEnd/>
          </a:ln>
        </p:spPr>
        <p:txBody>
          <a:bodyPr wrap="square" lIns="100574" tIns="50287" rIns="100574" bIns="50287">
            <a:spAutoFit/>
          </a:bodyPr>
          <a:lstStyle/>
          <a:p>
            <a:pPr algn="l"/>
            <a:r>
              <a:rPr lang="en-US" sz="3200" b="0" dirty="0" smtClean="0"/>
              <a:t>Objective:  </a:t>
            </a:r>
            <a:r>
              <a:rPr lang="en-US" sz="3200" b="0" dirty="0" smtClean="0"/>
              <a:t>to </a:t>
            </a:r>
            <a:r>
              <a:rPr lang="en-US" sz="3200" b="0" dirty="0"/>
              <a:t>clarify and operationalize capitalization rules for Agile projects through defining </a:t>
            </a:r>
            <a:r>
              <a:rPr lang="en-US" sz="3200" b="0" dirty="0" smtClean="0"/>
              <a:t>agile </a:t>
            </a:r>
            <a:r>
              <a:rPr lang="en-US" sz="3200" b="0" dirty="0"/>
              <a:t>project </a:t>
            </a:r>
            <a:r>
              <a:rPr lang="en-US" sz="3200" b="0" dirty="0" smtClean="0"/>
              <a:t>accounting stages, with an interpretive </a:t>
            </a:r>
            <a:r>
              <a:rPr lang="en-US" sz="3200" b="0" dirty="0"/>
              <a:t>focus on work and deliverables as outlined in SOP </a:t>
            </a:r>
            <a:r>
              <a:rPr lang="en-US" sz="3200" b="0" dirty="0" smtClean="0"/>
              <a:t>98-1 and ASC 350-40.   A </a:t>
            </a:r>
            <a:r>
              <a:rPr lang="en-US" sz="3200" b="0" dirty="0"/>
              <a:t>measure of success will be </a:t>
            </a:r>
            <a:r>
              <a:rPr lang="en-US" sz="3200" b="0" dirty="0" smtClean="0"/>
              <a:t>understand  Agile </a:t>
            </a:r>
            <a:r>
              <a:rPr lang="en-US" sz="3200" b="0" dirty="0" smtClean="0"/>
              <a:t>Capitalization </a:t>
            </a:r>
            <a:r>
              <a:rPr lang="en-US" sz="3200" b="0" dirty="0" smtClean="0"/>
              <a:t>sufficient to implement a solution that is </a:t>
            </a:r>
            <a:r>
              <a:rPr lang="en-US" sz="3200" b="0" dirty="0"/>
              <a:t>accurate, simple, and easy to interpret, control and audit; </a:t>
            </a:r>
            <a:r>
              <a:rPr lang="en-US" sz="3200" b="0" dirty="0" smtClean="0"/>
              <a:t> and </a:t>
            </a:r>
            <a:r>
              <a:rPr lang="en-US" sz="3200" b="0" dirty="0"/>
              <a:t>increases </a:t>
            </a:r>
            <a:r>
              <a:rPr lang="en-US" sz="3200" b="0" dirty="0" smtClean="0"/>
              <a:t>reporting accuracy and consistency across </a:t>
            </a:r>
            <a:r>
              <a:rPr lang="en-US" sz="3200" b="0" dirty="0" smtClean="0"/>
              <a:t>and </a:t>
            </a:r>
            <a:r>
              <a:rPr lang="en-US" sz="3200" b="0" dirty="0"/>
              <a:t>reduces the risk of expensing costs that should be capitalized.</a:t>
            </a:r>
          </a:p>
          <a:p>
            <a:pPr marL="185720" indent="-185720" algn="l">
              <a:buFont typeface="Wingdings" pitchFamily="2" charset="2"/>
              <a:buChar char="§"/>
            </a:pPr>
            <a:endParaRPr lang="en-US" sz="2400" dirty="0" smtClean="0"/>
          </a:p>
          <a:p>
            <a:pPr marL="457154" lvl="1" algn="l"/>
            <a:endParaRPr lang="en-US" sz="2400" dirty="0"/>
          </a:p>
        </p:txBody>
      </p:sp>
      <p:sp>
        <p:nvSpPr>
          <p:cNvPr id="2" name="Rectangle 1"/>
          <p:cNvSpPr/>
          <p:nvPr/>
        </p:nvSpPr>
        <p:spPr>
          <a:xfrm>
            <a:off x="3193634" y="7120793"/>
            <a:ext cx="6746846" cy="312382"/>
          </a:xfrm>
          <a:prstGeom prst="rect">
            <a:avLst/>
          </a:prstGeom>
        </p:spPr>
        <p:txBody>
          <a:bodyPr wrap="square" lIns="91431" tIns="45715" rIns="91431" bIns="45715">
            <a:spAutoFit/>
          </a:bodyPr>
          <a:lstStyle/>
          <a:p>
            <a:r>
              <a:rPr lang="en-US" dirty="0"/>
              <a:t>http://www.agilealliance.org/programs/agile-accounting-standard-program/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59713" y="281649"/>
            <a:ext cx="8298180" cy="1173480"/>
          </a:xfrm>
        </p:spPr>
        <p:txBody>
          <a:bodyPr/>
          <a:lstStyle/>
          <a:p>
            <a:pPr eaLnBrk="1" hangingPunct="1"/>
            <a:r>
              <a:rPr lang="en-US" altLang="en-US" sz="4000" b="0" dirty="0"/>
              <a:t>What Are the Guidelines?</a:t>
            </a:r>
            <a:br>
              <a:rPr lang="en-US" altLang="en-US" sz="4000" b="0" dirty="0"/>
            </a:br>
            <a:endParaRPr lang="en-US" altLang="en-US" sz="4000" b="0" dirty="0"/>
          </a:p>
        </p:txBody>
      </p:sp>
      <p:sp>
        <p:nvSpPr>
          <p:cNvPr id="7171" name="Rectangle 3"/>
          <p:cNvSpPr>
            <a:spLocks noGrp="1" noChangeArrowheads="1"/>
          </p:cNvSpPr>
          <p:nvPr>
            <p:ph type="body" idx="1"/>
          </p:nvPr>
        </p:nvSpPr>
        <p:spPr>
          <a:xfrm>
            <a:off x="405781" y="1113204"/>
            <a:ext cx="9421019" cy="5532120"/>
          </a:xfrm>
        </p:spPr>
        <p:txBody>
          <a:bodyPr/>
          <a:lstStyle/>
          <a:p>
            <a:pPr marL="231751" lvl="1" indent="0" eaLnBrk="1" hangingPunct="1">
              <a:buNone/>
            </a:pPr>
            <a:endParaRPr lang="en-US" altLang="en-US" sz="2200" dirty="0"/>
          </a:p>
          <a:p>
            <a:pPr marL="231751" lvl="1" indent="0" eaLnBrk="1" hangingPunct="1">
              <a:buNone/>
            </a:pPr>
            <a:r>
              <a:rPr lang="en-US" altLang="en-US" sz="4400" dirty="0" smtClean="0"/>
              <a:t>Three stages of an IT project:</a:t>
            </a:r>
          </a:p>
          <a:p>
            <a:pPr marL="231751" lvl="1" indent="0" eaLnBrk="1" hangingPunct="1">
              <a:buNone/>
            </a:pPr>
            <a:endParaRPr lang="en-US" altLang="en-US" sz="4400" dirty="0" smtClean="0"/>
          </a:p>
          <a:p>
            <a:pPr lvl="2" eaLnBrk="1" hangingPunct="1">
              <a:buFont typeface="Arial" panose="020B0604020202020204" pitchFamily="34" charset="0"/>
              <a:buChar char="•"/>
            </a:pPr>
            <a:r>
              <a:rPr lang="en-US" altLang="en-US" sz="4000" dirty="0" smtClean="0"/>
              <a:t>Preliminary </a:t>
            </a:r>
            <a:r>
              <a:rPr lang="en-US" altLang="en-US" sz="4000" dirty="0"/>
              <a:t>Stage – Costs must be expensed</a:t>
            </a:r>
          </a:p>
          <a:p>
            <a:pPr lvl="2" eaLnBrk="1" hangingPunct="1">
              <a:buFont typeface="Arial" panose="020B0604020202020204" pitchFamily="34" charset="0"/>
              <a:buChar char="•"/>
            </a:pPr>
            <a:r>
              <a:rPr lang="en-US" altLang="en-US" sz="4000" dirty="0"/>
              <a:t>Application Development Stage – Most costs should be capitalized </a:t>
            </a:r>
          </a:p>
          <a:p>
            <a:pPr lvl="2" eaLnBrk="1" hangingPunct="1">
              <a:buFont typeface="Arial" panose="020B0604020202020204" pitchFamily="34" charset="0"/>
              <a:buChar char="•"/>
            </a:pPr>
            <a:r>
              <a:rPr lang="en-US" altLang="en-US" sz="4000" dirty="0"/>
              <a:t>Post Implementation Stage – Costs must be expensed</a:t>
            </a:r>
          </a:p>
          <a:p>
            <a:pPr lvl="1" eaLnBrk="1" hangingPunct="1"/>
            <a:endParaRPr lang="en-US" altLang="en-US" sz="4000" dirty="0"/>
          </a:p>
          <a:p>
            <a:pPr lvl="1" eaLnBrk="1" hangingPunct="1"/>
            <a:endParaRPr lang="en-US" altLang="en-US" sz="3410" dirty="0"/>
          </a:p>
          <a:p>
            <a:pPr eaLnBrk="1" hangingPunct="1"/>
            <a:endParaRPr lang="en-US" altLang="en-US" sz="3850" dirty="0"/>
          </a:p>
        </p:txBody>
      </p:sp>
    </p:spTree>
    <p:extLst>
      <p:ext uri="{BB962C8B-B14F-4D97-AF65-F5344CB8AC3E}">
        <p14:creationId xmlns:p14="http://schemas.microsoft.com/office/powerpoint/2010/main" val="3719233573"/>
      </p:ext>
    </p:extLst>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1266" name="Group 108"/>
          <p:cNvGrpSpPr>
            <a:grpSpLocks/>
          </p:cNvGrpSpPr>
          <p:nvPr/>
        </p:nvGrpSpPr>
        <p:grpSpPr bwMode="auto">
          <a:xfrm>
            <a:off x="1775937" y="4168299"/>
            <a:ext cx="726440" cy="298608"/>
            <a:chOff x="582" y="1942"/>
            <a:chExt cx="416" cy="171"/>
          </a:xfrm>
        </p:grpSpPr>
        <p:sp>
          <p:nvSpPr>
            <p:cNvPr id="11374" name="Rectangle 109"/>
            <p:cNvSpPr>
              <a:spLocks noChangeArrowheads="1"/>
            </p:cNvSpPr>
            <p:nvPr/>
          </p:nvSpPr>
          <p:spPr bwMode="auto">
            <a:xfrm>
              <a:off x="582" y="1942"/>
              <a:ext cx="416" cy="74"/>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Analysis</a:t>
              </a:r>
            </a:p>
          </p:txBody>
        </p:sp>
        <p:sp>
          <p:nvSpPr>
            <p:cNvPr id="11375" name="Rectangle 110"/>
            <p:cNvSpPr>
              <a:spLocks noChangeArrowheads="1"/>
            </p:cNvSpPr>
            <p:nvPr/>
          </p:nvSpPr>
          <p:spPr bwMode="auto">
            <a:xfrm>
              <a:off x="582" y="2039"/>
              <a:ext cx="416" cy="74"/>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Design</a:t>
              </a:r>
            </a:p>
          </p:txBody>
        </p:sp>
      </p:grpSp>
      <p:sp>
        <p:nvSpPr>
          <p:cNvPr id="11267" name="AutoShape 3"/>
          <p:cNvSpPr>
            <a:spLocks noChangeArrowheads="1"/>
          </p:cNvSpPr>
          <p:nvPr/>
        </p:nvSpPr>
        <p:spPr bwMode="auto">
          <a:xfrm>
            <a:off x="-27940" y="2118202"/>
            <a:ext cx="9988550" cy="880110"/>
          </a:xfrm>
          <a:prstGeom prst="notchedRightArrow">
            <a:avLst>
              <a:gd name="adj1" fmla="val 47620"/>
              <a:gd name="adj2" fmla="val 110287"/>
            </a:avLst>
          </a:prstGeom>
          <a:gradFill rotWithShape="0">
            <a:gsLst>
              <a:gs pos="0">
                <a:srgbClr val="767647"/>
              </a:gs>
              <a:gs pos="50000">
                <a:srgbClr val="FFFF99"/>
              </a:gs>
              <a:gs pos="100000">
                <a:srgbClr val="767647"/>
              </a:gs>
            </a:gsLst>
            <a:lin ang="5400000" scaled="1"/>
          </a:gra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540">
                <a:solidFill>
                  <a:schemeClr val="tx1"/>
                </a:solidFill>
                <a:latin typeface="Tahoma" panose="020B0604030504040204" pitchFamily="34" charset="0"/>
              </a:rPr>
              <a:t>Project Release Plan</a:t>
            </a:r>
          </a:p>
        </p:txBody>
      </p:sp>
      <p:sp>
        <p:nvSpPr>
          <p:cNvPr id="11268" name="Line 4"/>
          <p:cNvSpPr>
            <a:spLocks noChangeShapeType="1"/>
          </p:cNvSpPr>
          <p:nvPr/>
        </p:nvSpPr>
        <p:spPr bwMode="auto">
          <a:xfrm flipV="1">
            <a:off x="9553735" y="4548982"/>
            <a:ext cx="504666" cy="15716"/>
          </a:xfrm>
          <a:prstGeom prst="line">
            <a:avLst/>
          </a:prstGeom>
          <a:noFill/>
          <a:ln w="57150">
            <a:solidFill>
              <a:schemeClr val="tx1"/>
            </a:solidFill>
            <a:round/>
            <a:headEnd/>
            <a:tailEnd type="triangle" w="sm" len="med"/>
          </a:ln>
          <a:extLst>
            <a:ext uri="{909E8E84-426E-40DD-AFC4-6F175D3DCCD1}">
              <a14:hiddenFill xmlns:a14="http://schemas.microsoft.com/office/drawing/2010/main">
                <a:noFill/>
              </a14:hiddenFill>
            </a:ext>
          </a:extLst>
        </p:spPr>
        <p:txBody>
          <a:bodyPr wrap="none" lIns="50292" rIns="50292"/>
          <a:lstStyle/>
          <a:p>
            <a:endParaRPr lang="en-US" sz="1540"/>
          </a:p>
        </p:txBody>
      </p:sp>
      <p:sp>
        <p:nvSpPr>
          <p:cNvPr id="11269" name="AutoShape 5"/>
          <p:cNvSpPr>
            <a:spLocks noChangeArrowheads="1"/>
          </p:cNvSpPr>
          <p:nvPr/>
        </p:nvSpPr>
        <p:spPr bwMode="auto">
          <a:xfrm>
            <a:off x="4774248" y="2642077"/>
            <a:ext cx="181610" cy="293370"/>
          </a:xfrm>
          <a:prstGeom prst="diamond">
            <a:avLst/>
          </a:prstGeom>
          <a:solidFill>
            <a:schemeClr val="bg2"/>
          </a:solidFill>
          <a:ln w="9525">
            <a:solidFill>
              <a:schemeClr val="tx1"/>
            </a:solidFill>
            <a:miter lim="800000"/>
            <a:headEnd/>
            <a:tailEnd/>
          </a:ln>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980">
              <a:solidFill>
                <a:schemeClr val="tx1"/>
              </a:solidFill>
            </a:endParaRPr>
          </a:p>
        </p:txBody>
      </p:sp>
      <p:grpSp>
        <p:nvGrpSpPr>
          <p:cNvPr id="11270" name="Group 6"/>
          <p:cNvGrpSpPr>
            <a:grpSpLocks/>
          </p:cNvGrpSpPr>
          <p:nvPr/>
        </p:nvGrpSpPr>
        <p:grpSpPr bwMode="auto">
          <a:xfrm>
            <a:off x="1779430" y="4837108"/>
            <a:ext cx="3027998" cy="392906"/>
            <a:chOff x="1051" y="2325"/>
            <a:chExt cx="1601" cy="225"/>
          </a:xfrm>
        </p:grpSpPr>
        <p:sp>
          <p:nvSpPr>
            <p:cNvPr id="11372" name="AutoShape 7"/>
            <p:cNvSpPr>
              <a:spLocks/>
            </p:cNvSpPr>
            <p:nvPr/>
          </p:nvSpPr>
          <p:spPr bwMode="auto">
            <a:xfrm rot="-5400000">
              <a:off x="1804" y="1572"/>
              <a:ext cx="96" cy="1601"/>
            </a:xfrm>
            <a:prstGeom prst="leftBrace">
              <a:avLst>
                <a:gd name="adj1" fmla="val 138976"/>
                <a:gd name="adj2" fmla="val 50000"/>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vert="eaVert"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AU" altLang="en-US" sz="1100">
                <a:solidFill>
                  <a:schemeClr val="bg2"/>
                </a:solidFill>
              </a:endParaRPr>
            </a:p>
          </p:txBody>
        </p:sp>
        <p:sp>
          <p:nvSpPr>
            <p:cNvPr id="11373" name="Text Box 8"/>
            <p:cNvSpPr txBox="1">
              <a:spLocks noChangeArrowheads="1"/>
            </p:cNvSpPr>
            <p:nvPr/>
          </p:nvSpPr>
          <p:spPr bwMode="auto">
            <a:xfrm>
              <a:off x="1664" y="2410"/>
              <a:ext cx="38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0292" rIns="50292">
              <a:spAutoFit/>
            </a:bodyP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Release N</a:t>
              </a:r>
            </a:p>
          </p:txBody>
        </p:sp>
      </p:grpSp>
      <p:sp>
        <p:nvSpPr>
          <p:cNvPr id="11271" name="AutoShape 9"/>
          <p:cNvSpPr>
            <a:spLocks/>
          </p:cNvSpPr>
          <p:nvPr/>
        </p:nvSpPr>
        <p:spPr bwMode="auto">
          <a:xfrm rot="-5400000">
            <a:off x="6319679" y="3401695"/>
            <a:ext cx="167640" cy="3027998"/>
          </a:xfrm>
          <a:prstGeom prst="leftBrace">
            <a:avLst>
              <a:gd name="adj1" fmla="val 150521"/>
              <a:gd name="adj2" fmla="val 50000"/>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vert="eaVert"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AU" altLang="en-US" sz="1100">
              <a:solidFill>
                <a:schemeClr val="bg2"/>
              </a:solidFill>
            </a:endParaRPr>
          </a:p>
        </p:txBody>
      </p:sp>
      <p:sp>
        <p:nvSpPr>
          <p:cNvPr id="11272" name="Text Box 10"/>
          <p:cNvSpPr txBox="1">
            <a:spLocks noChangeArrowheads="1"/>
          </p:cNvSpPr>
          <p:nvPr/>
        </p:nvSpPr>
        <p:spPr bwMode="auto">
          <a:xfrm>
            <a:off x="5956175" y="4980305"/>
            <a:ext cx="919098" cy="244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0292" rIns="50292">
            <a:spAutoFit/>
          </a:bodyP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Release N+1</a:t>
            </a:r>
          </a:p>
        </p:txBody>
      </p:sp>
      <p:sp>
        <p:nvSpPr>
          <p:cNvPr id="11273" name="Line 11"/>
          <p:cNvSpPr>
            <a:spLocks noChangeShapeType="1"/>
          </p:cNvSpPr>
          <p:nvPr/>
        </p:nvSpPr>
        <p:spPr bwMode="auto">
          <a:xfrm flipV="1">
            <a:off x="7943692" y="2959894"/>
            <a:ext cx="1746" cy="1325403"/>
          </a:xfrm>
          <a:prstGeom prst="line">
            <a:avLst/>
          </a:prstGeom>
          <a:noFill/>
          <a:ln w="28575" cap="rnd">
            <a:solidFill>
              <a:schemeClr val="tx1"/>
            </a:solidFill>
            <a:prstDash val="sysDot"/>
            <a:round/>
            <a:headEnd/>
            <a:tailEnd type="arrow" w="sm" len="sm"/>
          </a:ln>
          <a:extLst>
            <a:ext uri="{909E8E84-426E-40DD-AFC4-6F175D3DCCD1}">
              <a14:hiddenFill xmlns:a14="http://schemas.microsoft.com/office/drawing/2010/main">
                <a:noFill/>
              </a14:hiddenFill>
            </a:ext>
          </a:extLst>
        </p:spPr>
        <p:txBody>
          <a:bodyPr wrap="none" lIns="50292" rIns="50292"/>
          <a:lstStyle/>
          <a:p>
            <a:endParaRPr lang="en-US" sz="1540"/>
          </a:p>
        </p:txBody>
      </p:sp>
      <p:sp>
        <p:nvSpPr>
          <p:cNvPr id="11274" name="AutoShape 12"/>
          <p:cNvSpPr>
            <a:spLocks noChangeArrowheads="1"/>
          </p:cNvSpPr>
          <p:nvPr/>
        </p:nvSpPr>
        <p:spPr bwMode="auto">
          <a:xfrm>
            <a:off x="7861618" y="2615883"/>
            <a:ext cx="181610" cy="293370"/>
          </a:xfrm>
          <a:prstGeom prst="diamond">
            <a:avLst/>
          </a:prstGeom>
          <a:solidFill>
            <a:schemeClr val="bg2"/>
          </a:solidFill>
          <a:ln w="9525">
            <a:solidFill>
              <a:schemeClr val="tx1"/>
            </a:solidFill>
            <a:miter lim="800000"/>
            <a:headEnd/>
            <a:tailEnd/>
          </a:ln>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980">
              <a:solidFill>
                <a:schemeClr val="tx1"/>
              </a:solidFill>
            </a:endParaRPr>
          </a:p>
        </p:txBody>
      </p:sp>
      <p:sp>
        <p:nvSpPr>
          <p:cNvPr id="11275" name="Line 13"/>
          <p:cNvSpPr>
            <a:spLocks noChangeShapeType="1"/>
          </p:cNvSpPr>
          <p:nvPr/>
        </p:nvSpPr>
        <p:spPr bwMode="auto">
          <a:xfrm>
            <a:off x="3310890" y="4358640"/>
            <a:ext cx="0" cy="4156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50292" rIns="50292"/>
          <a:lstStyle/>
          <a:p>
            <a:endParaRPr lang="en-US" sz="1540"/>
          </a:p>
        </p:txBody>
      </p:sp>
      <p:sp>
        <p:nvSpPr>
          <p:cNvPr id="11276" name="Rectangle 14"/>
          <p:cNvSpPr>
            <a:spLocks noChangeArrowheads="1"/>
          </p:cNvSpPr>
          <p:nvPr/>
        </p:nvSpPr>
        <p:spPr bwMode="auto">
          <a:xfrm>
            <a:off x="2560003" y="4501833"/>
            <a:ext cx="726440" cy="129223"/>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Dev.</a:t>
            </a:r>
          </a:p>
        </p:txBody>
      </p:sp>
      <p:sp>
        <p:nvSpPr>
          <p:cNvPr id="11277" name="Rectangle 15"/>
          <p:cNvSpPr>
            <a:spLocks noChangeArrowheads="1"/>
          </p:cNvSpPr>
          <p:nvPr/>
        </p:nvSpPr>
        <p:spPr bwMode="auto">
          <a:xfrm>
            <a:off x="2561749" y="4643279"/>
            <a:ext cx="724693" cy="130968"/>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QA</a:t>
            </a:r>
          </a:p>
        </p:txBody>
      </p:sp>
      <p:sp>
        <p:nvSpPr>
          <p:cNvPr id="11278" name="Line 16"/>
          <p:cNvSpPr>
            <a:spLocks noChangeShapeType="1"/>
          </p:cNvSpPr>
          <p:nvPr/>
        </p:nvSpPr>
        <p:spPr bwMode="auto">
          <a:xfrm>
            <a:off x="4084479" y="4358640"/>
            <a:ext cx="0" cy="4156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50292" rIns="50292"/>
          <a:lstStyle/>
          <a:p>
            <a:endParaRPr lang="en-US" sz="1540"/>
          </a:p>
        </p:txBody>
      </p:sp>
      <p:sp>
        <p:nvSpPr>
          <p:cNvPr id="11279" name="Rectangle 17"/>
          <p:cNvSpPr>
            <a:spLocks noChangeArrowheads="1"/>
          </p:cNvSpPr>
          <p:nvPr/>
        </p:nvSpPr>
        <p:spPr bwMode="auto">
          <a:xfrm>
            <a:off x="3333592" y="4501833"/>
            <a:ext cx="726440" cy="129223"/>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Dev.</a:t>
            </a:r>
          </a:p>
        </p:txBody>
      </p:sp>
      <p:sp>
        <p:nvSpPr>
          <p:cNvPr id="11280" name="Rectangle 18"/>
          <p:cNvSpPr>
            <a:spLocks noChangeArrowheads="1"/>
          </p:cNvSpPr>
          <p:nvPr/>
        </p:nvSpPr>
        <p:spPr bwMode="auto">
          <a:xfrm>
            <a:off x="3335338" y="4643279"/>
            <a:ext cx="724694" cy="130968"/>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QA</a:t>
            </a:r>
          </a:p>
        </p:txBody>
      </p:sp>
      <p:sp>
        <p:nvSpPr>
          <p:cNvPr id="11281" name="Line 19"/>
          <p:cNvSpPr>
            <a:spLocks noChangeShapeType="1"/>
          </p:cNvSpPr>
          <p:nvPr/>
        </p:nvSpPr>
        <p:spPr bwMode="auto">
          <a:xfrm>
            <a:off x="4858068" y="4358640"/>
            <a:ext cx="0" cy="4156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50292" rIns="50292"/>
          <a:lstStyle/>
          <a:p>
            <a:endParaRPr lang="en-US" sz="1540"/>
          </a:p>
        </p:txBody>
      </p:sp>
      <p:sp>
        <p:nvSpPr>
          <p:cNvPr id="11282" name="Rectangle 20"/>
          <p:cNvSpPr>
            <a:spLocks noChangeArrowheads="1"/>
          </p:cNvSpPr>
          <p:nvPr/>
        </p:nvSpPr>
        <p:spPr bwMode="auto">
          <a:xfrm>
            <a:off x="4107180" y="4501833"/>
            <a:ext cx="726440" cy="129223"/>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Dev.</a:t>
            </a:r>
          </a:p>
        </p:txBody>
      </p:sp>
      <p:sp>
        <p:nvSpPr>
          <p:cNvPr id="11283" name="Rectangle 21"/>
          <p:cNvSpPr>
            <a:spLocks noChangeArrowheads="1"/>
          </p:cNvSpPr>
          <p:nvPr/>
        </p:nvSpPr>
        <p:spPr bwMode="auto">
          <a:xfrm>
            <a:off x="4108927" y="4643279"/>
            <a:ext cx="724693" cy="130968"/>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QA</a:t>
            </a:r>
          </a:p>
        </p:txBody>
      </p:sp>
      <p:sp>
        <p:nvSpPr>
          <p:cNvPr id="11284" name="Line 22"/>
          <p:cNvSpPr>
            <a:spLocks noChangeShapeType="1"/>
          </p:cNvSpPr>
          <p:nvPr/>
        </p:nvSpPr>
        <p:spPr bwMode="auto">
          <a:xfrm>
            <a:off x="5631657" y="4358640"/>
            <a:ext cx="0" cy="4156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50292" rIns="50292"/>
          <a:lstStyle/>
          <a:p>
            <a:endParaRPr lang="en-US" sz="1540"/>
          </a:p>
        </p:txBody>
      </p:sp>
      <p:sp>
        <p:nvSpPr>
          <p:cNvPr id="11285" name="Rectangle 23"/>
          <p:cNvSpPr>
            <a:spLocks noChangeArrowheads="1"/>
          </p:cNvSpPr>
          <p:nvPr/>
        </p:nvSpPr>
        <p:spPr bwMode="auto">
          <a:xfrm>
            <a:off x="4880769" y="4501833"/>
            <a:ext cx="726440" cy="129223"/>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Dev.</a:t>
            </a:r>
          </a:p>
        </p:txBody>
      </p:sp>
      <p:sp>
        <p:nvSpPr>
          <p:cNvPr id="11286" name="Rectangle 24"/>
          <p:cNvSpPr>
            <a:spLocks noChangeArrowheads="1"/>
          </p:cNvSpPr>
          <p:nvPr/>
        </p:nvSpPr>
        <p:spPr bwMode="auto">
          <a:xfrm>
            <a:off x="4882516" y="4643279"/>
            <a:ext cx="724694" cy="130968"/>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QA</a:t>
            </a:r>
          </a:p>
        </p:txBody>
      </p:sp>
      <p:sp>
        <p:nvSpPr>
          <p:cNvPr id="11287" name="Line 25"/>
          <p:cNvSpPr>
            <a:spLocks noChangeShapeType="1"/>
          </p:cNvSpPr>
          <p:nvPr/>
        </p:nvSpPr>
        <p:spPr bwMode="auto">
          <a:xfrm>
            <a:off x="6410484" y="4358640"/>
            <a:ext cx="0" cy="4156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50292" rIns="50292"/>
          <a:lstStyle/>
          <a:p>
            <a:endParaRPr lang="en-US" sz="1540"/>
          </a:p>
        </p:txBody>
      </p:sp>
      <p:sp>
        <p:nvSpPr>
          <p:cNvPr id="11288" name="Rectangle 26"/>
          <p:cNvSpPr>
            <a:spLocks noChangeArrowheads="1"/>
          </p:cNvSpPr>
          <p:nvPr/>
        </p:nvSpPr>
        <p:spPr bwMode="auto">
          <a:xfrm>
            <a:off x="5659597" y="4501833"/>
            <a:ext cx="726440" cy="129223"/>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Dev.</a:t>
            </a:r>
          </a:p>
        </p:txBody>
      </p:sp>
      <p:sp>
        <p:nvSpPr>
          <p:cNvPr id="11289" name="Rectangle 27"/>
          <p:cNvSpPr>
            <a:spLocks noChangeArrowheads="1"/>
          </p:cNvSpPr>
          <p:nvPr/>
        </p:nvSpPr>
        <p:spPr bwMode="auto">
          <a:xfrm>
            <a:off x="5661343" y="4643279"/>
            <a:ext cx="724694" cy="130968"/>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QA</a:t>
            </a:r>
          </a:p>
        </p:txBody>
      </p:sp>
      <p:sp>
        <p:nvSpPr>
          <p:cNvPr id="11290" name="Line 28"/>
          <p:cNvSpPr>
            <a:spLocks noChangeShapeType="1"/>
          </p:cNvSpPr>
          <p:nvPr/>
        </p:nvSpPr>
        <p:spPr bwMode="auto">
          <a:xfrm>
            <a:off x="7184073" y="4358640"/>
            <a:ext cx="0" cy="4156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50292" rIns="50292"/>
          <a:lstStyle/>
          <a:p>
            <a:endParaRPr lang="en-US" sz="1540"/>
          </a:p>
        </p:txBody>
      </p:sp>
      <p:sp>
        <p:nvSpPr>
          <p:cNvPr id="11291" name="Rectangle 29"/>
          <p:cNvSpPr>
            <a:spLocks noChangeArrowheads="1"/>
          </p:cNvSpPr>
          <p:nvPr/>
        </p:nvSpPr>
        <p:spPr bwMode="auto">
          <a:xfrm>
            <a:off x="6433185" y="4501833"/>
            <a:ext cx="726440" cy="129223"/>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Dev.</a:t>
            </a:r>
          </a:p>
        </p:txBody>
      </p:sp>
      <p:sp>
        <p:nvSpPr>
          <p:cNvPr id="11292" name="Rectangle 30"/>
          <p:cNvSpPr>
            <a:spLocks noChangeArrowheads="1"/>
          </p:cNvSpPr>
          <p:nvPr/>
        </p:nvSpPr>
        <p:spPr bwMode="auto">
          <a:xfrm>
            <a:off x="6434932" y="4643279"/>
            <a:ext cx="724693" cy="130968"/>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QA</a:t>
            </a:r>
          </a:p>
        </p:txBody>
      </p:sp>
      <p:sp>
        <p:nvSpPr>
          <p:cNvPr id="11293" name="Line 31"/>
          <p:cNvSpPr>
            <a:spLocks noChangeShapeType="1"/>
          </p:cNvSpPr>
          <p:nvPr/>
        </p:nvSpPr>
        <p:spPr bwMode="auto">
          <a:xfrm>
            <a:off x="7957662" y="4358640"/>
            <a:ext cx="0" cy="4156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50292" rIns="50292"/>
          <a:lstStyle/>
          <a:p>
            <a:endParaRPr lang="en-US" sz="1540"/>
          </a:p>
        </p:txBody>
      </p:sp>
      <p:sp>
        <p:nvSpPr>
          <p:cNvPr id="11294" name="Rectangle 32"/>
          <p:cNvSpPr>
            <a:spLocks noChangeArrowheads="1"/>
          </p:cNvSpPr>
          <p:nvPr/>
        </p:nvSpPr>
        <p:spPr bwMode="auto">
          <a:xfrm>
            <a:off x="7206774" y="4501833"/>
            <a:ext cx="726440" cy="129223"/>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Dev.</a:t>
            </a:r>
          </a:p>
        </p:txBody>
      </p:sp>
      <p:sp>
        <p:nvSpPr>
          <p:cNvPr id="11295" name="Rectangle 33"/>
          <p:cNvSpPr>
            <a:spLocks noChangeArrowheads="1"/>
          </p:cNvSpPr>
          <p:nvPr/>
        </p:nvSpPr>
        <p:spPr bwMode="auto">
          <a:xfrm>
            <a:off x="7208521" y="4643279"/>
            <a:ext cx="724694" cy="130968"/>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QA</a:t>
            </a:r>
          </a:p>
        </p:txBody>
      </p:sp>
      <p:sp>
        <p:nvSpPr>
          <p:cNvPr id="11296" name="Line 34"/>
          <p:cNvSpPr>
            <a:spLocks noChangeShapeType="1"/>
          </p:cNvSpPr>
          <p:nvPr/>
        </p:nvSpPr>
        <p:spPr bwMode="auto">
          <a:xfrm>
            <a:off x="8731250" y="4358640"/>
            <a:ext cx="0" cy="4156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50292" rIns="50292"/>
          <a:lstStyle/>
          <a:p>
            <a:endParaRPr lang="en-US" sz="1540"/>
          </a:p>
        </p:txBody>
      </p:sp>
      <p:sp>
        <p:nvSpPr>
          <p:cNvPr id="11297" name="Rectangle 35"/>
          <p:cNvSpPr>
            <a:spLocks noChangeArrowheads="1"/>
          </p:cNvSpPr>
          <p:nvPr/>
        </p:nvSpPr>
        <p:spPr bwMode="auto">
          <a:xfrm>
            <a:off x="7980363" y="4501833"/>
            <a:ext cx="726440" cy="129223"/>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Dev.</a:t>
            </a:r>
          </a:p>
        </p:txBody>
      </p:sp>
      <p:sp>
        <p:nvSpPr>
          <p:cNvPr id="11298" name="Rectangle 36"/>
          <p:cNvSpPr>
            <a:spLocks noChangeArrowheads="1"/>
          </p:cNvSpPr>
          <p:nvPr/>
        </p:nvSpPr>
        <p:spPr bwMode="auto">
          <a:xfrm>
            <a:off x="7982109" y="4643279"/>
            <a:ext cx="724693" cy="130968"/>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QA</a:t>
            </a:r>
          </a:p>
        </p:txBody>
      </p:sp>
      <p:sp>
        <p:nvSpPr>
          <p:cNvPr id="11299" name="Line 37"/>
          <p:cNvSpPr>
            <a:spLocks noChangeShapeType="1"/>
          </p:cNvSpPr>
          <p:nvPr/>
        </p:nvSpPr>
        <p:spPr bwMode="auto">
          <a:xfrm>
            <a:off x="1767205" y="4358640"/>
            <a:ext cx="0" cy="4156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50292" rIns="50292"/>
          <a:lstStyle/>
          <a:p>
            <a:endParaRPr lang="en-US" sz="1540"/>
          </a:p>
        </p:txBody>
      </p:sp>
      <p:sp>
        <p:nvSpPr>
          <p:cNvPr id="11300" name="Rectangle 38"/>
          <p:cNvSpPr>
            <a:spLocks noChangeArrowheads="1"/>
          </p:cNvSpPr>
          <p:nvPr/>
        </p:nvSpPr>
        <p:spPr bwMode="auto">
          <a:xfrm>
            <a:off x="1016317" y="4501833"/>
            <a:ext cx="726440" cy="129223"/>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Dev.</a:t>
            </a:r>
          </a:p>
        </p:txBody>
      </p:sp>
      <p:sp>
        <p:nvSpPr>
          <p:cNvPr id="11301" name="Rectangle 39"/>
          <p:cNvSpPr>
            <a:spLocks noChangeArrowheads="1"/>
          </p:cNvSpPr>
          <p:nvPr/>
        </p:nvSpPr>
        <p:spPr bwMode="auto">
          <a:xfrm>
            <a:off x="1018064" y="4643279"/>
            <a:ext cx="724693" cy="130968"/>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QA</a:t>
            </a:r>
          </a:p>
        </p:txBody>
      </p:sp>
      <p:sp>
        <p:nvSpPr>
          <p:cNvPr id="11302" name="Line 40"/>
          <p:cNvSpPr>
            <a:spLocks noChangeShapeType="1"/>
          </p:cNvSpPr>
          <p:nvPr/>
        </p:nvSpPr>
        <p:spPr bwMode="auto">
          <a:xfrm>
            <a:off x="2540794" y="4358640"/>
            <a:ext cx="0" cy="4156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50292" rIns="50292"/>
          <a:lstStyle/>
          <a:p>
            <a:endParaRPr lang="en-US" sz="1540"/>
          </a:p>
        </p:txBody>
      </p:sp>
      <p:sp>
        <p:nvSpPr>
          <p:cNvPr id="11303" name="Rectangle 41"/>
          <p:cNvSpPr>
            <a:spLocks noChangeArrowheads="1"/>
          </p:cNvSpPr>
          <p:nvPr/>
        </p:nvSpPr>
        <p:spPr bwMode="auto">
          <a:xfrm>
            <a:off x="1789907" y="4501833"/>
            <a:ext cx="726440" cy="129223"/>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Dev.</a:t>
            </a:r>
          </a:p>
        </p:txBody>
      </p:sp>
      <p:sp>
        <p:nvSpPr>
          <p:cNvPr id="11304" name="Rectangle 42"/>
          <p:cNvSpPr>
            <a:spLocks noChangeArrowheads="1"/>
          </p:cNvSpPr>
          <p:nvPr/>
        </p:nvSpPr>
        <p:spPr bwMode="auto">
          <a:xfrm>
            <a:off x="1791653" y="4643279"/>
            <a:ext cx="724694" cy="130968"/>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QA</a:t>
            </a:r>
          </a:p>
        </p:txBody>
      </p:sp>
      <p:sp>
        <p:nvSpPr>
          <p:cNvPr id="11305" name="Line 43"/>
          <p:cNvSpPr>
            <a:spLocks noChangeShapeType="1"/>
          </p:cNvSpPr>
          <p:nvPr/>
        </p:nvSpPr>
        <p:spPr bwMode="auto">
          <a:xfrm>
            <a:off x="213043" y="4168299"/>
            <a:ext cx="0" cy="5919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50292" rIns="50292"/>
          <a:lstStyle/>
          <a:p>
            <a:endParaRPr lang="en-US" sz="1540"/>
          </a:p>
        </p:txBody>
      </p:sp>
      <p:sp>
        <p:nvSpPr>
          <p:cNvPr id="11306" name="Line 44"/>
          <p:cNvSpPr>
            <a:spLocks noChangeShapeType="1"/>
          </p:cNvSpPr>
          <p:nvPr/>
        </p:nvSpPr>
        <p:spPr bwMode="auto">
          <a:xfrm>
            <a:off x="997109" y="4358640"/>
            <a:ext cx="0" cy="4156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50292" rIns="50292"/>
          <a:lstStyle/>
          <a:p>
            <a:endParaRPr lang="en-US" sz="1540"/>
          </a:p>
        </p:txBody>
      </p:sp>
      <p:sp>
        <p:nvSpPr>
          <p:cNvPr id="11307" name="Rectangle 45"/>
          <p:cNvSpPr>
            <a:spLocks noChangeArrowheads="1"/>
          </p:cNvSpPr>
          <p:nvPr/>
        </p:nvSpPr>
        <p:spPr bwMode="auto">
          <a:xfrm>
            <a:off x="246222" y="4501833"/>
            <a:ext cx="726440" cy="129223"/>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Dev.</a:t>
            </a:r>
          </a:p>
        </p:txBody>
      </p:sp>
      <p:sp>
        <p:nvSpPr>
          <p:cNvPr id="11308" name="Rectangle 46"/>
          <p:cNvSpPr>
            <a:spLocks noChangeArrowheads="1"/>
          </p:cNvSpPr>
          <p:nvPr/>
        </p:nvSpPr>
        <p:spPr bwMode="auto">
          <a:xfrm>
            <a:off x="247968" y="4643279"/>
            <a:ext cx="724694" cy="130968"/>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QA</a:t>
            </a:r>
          </a:p>
        </p:txBody>
      </p:sp>
      <p:grpSp>
        <p:nvGrpSpPr>
          <p:cNvPr id="11309" name="Group 47"/>
          <p:cNvGrpSpPr>
            <a:grpSpLocks/>
          </p:cNvGrpSpPr>
          <p:nvPr/>
        </p:nvGrpSpPr>
        <p:grpSpPr bwMode="auto">
          <a:xfrm flipH="1">
            <a:off x="7985602" y="4807422"/>
            <a:ext cx="1742758" cy="412115"/>
            <a:chOff x="105" y="2314"/>
            <a:chExt cx="921" cy="236"/>
          </a:xfrm>
        </p:grpSpPr>
        <p:sp>
          <p:nvSpPr>
            <p:cNvPr id="11368" name="AutoShape 48"/>
            <p:cNvSpPr>
              <a:spLocks/>
            </p:cNvSpPr>
            <p:nvPr/>
          </p:nvSpPr>
          <p:spPr bwMode="auto">
            <a:xfrm rot="-5400000">
              <a:off x="580" y="1974"/>
              <a:ext cx="96" cy="797"/>
            </a:xfrm>
            <a:prstGeom prst="leftBrace">
              <a:avLst>
                <a:gd name="adj1" fmla="val 69184"/>
                <a:gd name="adj2" fmla="val 16667"/>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rot="10800000" vert="eaVert"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AU" altLang="en-US" sz="1100">
                <a:solidFill>
                  <a:schemeClr val="bg2"/>
                </a:solidFill>
              </a:endParaRPr>
            </a:p>
          </p:txBody>
        </p:sp>
        <p:sp>
          <p:nvSpPr>
            <p:cNvPr id="11369" name="Text Box 49"/>
            <p:cNvSpPr txBox="1">
              <a:spLocks noChangeArrowheads="1"/>
            </p:cNvSpPr>
            <p:nvPr/>
          </p:nvSpPr>
          <p:spPr bwMode="auto">
            <a:xfrm>
              <a:off x="296" y="2410"/>
              <a:ext cx="48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0292" rIns="50292">
              <a:spAutoFit/>
            </a:bodyP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Release N+2</a:t>
              </a:r>
            </a:p>
          </p:txBody>
        </p:sp>
        <p:sp>
          <p:nvSpPr>
            <p:cNvPr id="11370" name="Rectangle 50"/>
            <p:cNvSpPr>
              <a:spLocks noChangeArrowheads="1"/>
            </p:cNvSpPr>
            <p:nvPr/>
          </p:nvSpPr>
          <p:spPr bwMode="auto">
            <a:xfrm>
              <a:off x="153" y="2314"/>
              <a:ext cx="15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980">
                <a:solidFill>
                  <a:schemeClr val="tx1"/>
                </a:solidFill>
              </a:endParaRPr>
            </a:p>
          </p:txBody>
        </p:sp>
        <p:sp>
          <p:nvSpPr>
            <p:cNvPr id="11371" name="Line 51"/>
            <p:cNvSpPr>
              <a:spLocks noChangeShapeType="1"/>
            </p:cNvSpPr>
            <p:nvPr/>
          </p:nvSpPr>
          <p:spPr bwMode="auto">
            <a:xfrm>
              <a:off x="105" y="2373"/>
              <a:ext cx="199" cy="0"/>
            </a:xfrm>
            <a:prstGeom prst="line">
              <a:avLst/>
            </a:prstGeom>
            <a:noFill/>
            <a:ln w="9525">
              <a:solidFill>
                <a:schemeClr val="bg2"/>
              </a:solidFill>
              <a:round/>
              <a:headEnd type="triangle" w="med" len="sm"/>
              <a:tailEnd/>
            </a:ln>
            <a:extLst>
              <a:ext uri="{909E8E84-426E-40DD-AFC4-6F175D3DCCD1}">
                <a14:hiddenFill xmlns:a14="http://schemas.microsoft.com/office/drawing/2010/main">
                  <a:noFill/>
                </a14:hiddenFill>
              </a:ext>
            </a:extLst>
          </p:spPr>
          <p:txBody>
            <a:bodyPr vert="eaVert" wrap="none" lIns="50292" rIns="50292" anchor="ctr"/>
            <a:lstStyle/>
            <a:p>
              <a:endParaRPr lang="en-US" sz="1540"/>
            </a:p>
          </p:txBody>
        </p:sp>
      </p:grpSp>
      <p:sp>
        <p:nvSpPr>
          <p:cNvPr id="11310" name="Line 52"/>
          <p:cNvSpPr>
            <a:spLocks noChangeShapeType="1"/>
          </p:cNvSpPr>
          <p:nvPr/>
        </p:nvSpPr>
        <p:spPr bwMode="auto">
          <a:xfrm>
            <a:off x="9506585" y="4168299"/>
            <a:ext cx="1747" cy="6059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50292" rIns="50292"/>
          <a:lstStyle/>
          <a:p>
            <a:endParaRPr lang="en-US" sz="1540"/>
          </a:p>
        </p:txBody>
      </p:sp>
      <p:sp>
        <p:nvSpPr>
          <p:cNvPr id="11311" name="Rectangle 53"/>
          <p:cNvSpPr>
            <a:spLocks noChangeArrowheads="1"/>
          </p:cNvSpPr>
          <p:nvPr/>
        </p:nvSpPr>
        <p:spPr bwMode="auto">
          <a:xfrm>
            <a:off x="8757444" y="4501833"/>
            <a:ext cx="726440" cy="129223"/>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Dev.</a:t>
            </a:r>
          </a:p>
        </p:txBody>
      </p:sp>
      <p:sp>
        <p:nvSpPr>
          <p:cNvPr id="11312" name="Rectangle 54"/>
          <p:cNvSpPr>
            <a:spLocks noChangeArrowheads="1"/>
          </p:cNvSpPr>
          <p:nvPr/>
        </p:nvSpPr>
        <p:spPr bwMode="auto">
          <a:xfrm>
            <a:off x="8759191" y="4643279"/>
            <a:ext cx="724694" cy="130968"/>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QA</a:t>
            </a:r>
          </a:p>
        </p:txBody>
      </p:sp>
      <p:sp>
        <p:nvSpPr>
          <p:cNvPr id="11313" name="Line 55"/>
          <p:cNvSpPr>
            <a:spLocks noChangeShapeType="1"/>
          </p:cNvSpPr>
          <p:nvPr/>
        </p:nvSpPr>
        <p:spPr bwMode="auto">
          <a:xfrm flipV="1">
            <a:off x="1768952" y="2972118"/>
            <a:ext cx="1746" cy="1325404"/>
          </a:xfrm>
          <a:prstGeom prst="line">
            <a:avLst/>
          </a:prstGeom>
          <a:noFill/>
          <a:ln w="28575" cap="rnd">
            <a:solidFill>
              <a:schemeClr val="tx1"/>
            </a:solidFill>
            <a:prstDash val="sysDot"/>
            <a:round/>
            <a:headEnd/>
            <a:tailEnd type="arrow" w="sm" len="sm"/>
          </a:ln>
          <a:extLst>
            <a:ext uri="{909E8E84-426E-40DD-AFC4-6F175D3DCCD1}">
              <a14:hiddenFill xmlns:a14="http://schemas.microsoft.com/office/drawing/2010/main">
                <a:noFill/>
              </a14:hiddenFill>
            </a:ext>
          </a:extLst>
        </p:spPr>
        <p:txBody>
          <a:bodyPr wrap="none" lIns="50292" rIns="50292"/>
          <a:lstStyle/>
          <a:p>
            <a:endParaRPr lang="en-US" sz="1540"/>
          </a:p>
        </p:txBody>
      </p:sp>
      <p:sp>
        <p:nvSpPr>
          <p:cNvPr id="11314" name="AutoShape 56"/>
          <p:cNvSpPr>
            <a:spLocks noChangeArrowheads="1"/>
          </p:cNvSpPr>
          <p:nvPr/>
        </p:nvSpPr>
        <p:spPr bwMode="auto">
          <a:xfrm>
            <a:off x="1686877" y="2628107"/>
            <a:ext cx="181610" cy="293370"/>
          </a:xfrm>
          <a:prstGeom prst="diamond">
            <a:avLst/>
          </a:prstGeom>
          <a:solidFill>
            <a:schemeClr val="bg2"/>
          </a:solidFill>
          <a:ln w="9525">
            <a:solidFill>
              <a:schemeClr val="tx1"/>
            </a:solidFill>
            <a:miter lim="800000"/>
            <a:headEnd/>
            <a:tailEnd/>
          </a:ln>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980">
              <a:solidFill>
                <a:schemeClr val="tx1"/>
              </a:solidFill>
            </a:endParaRPr>
          </a:p>
        </p:txBody>
      </p:sp>
      <p:sp>
        <p:nvSpPr>
          <p:cNvPr id="11315" name="AutoShape 57"/>
          <p:cNvSpPr>
            <a:spLocks/>
          </p:cNvSpPr>
          <p:nvPr/>
        </p:nvSpPr>
        <p:spPr bwMode="auto">
          <a:xfrm>
            <a:off x="5305108" y="2739867"/>
            <a:ext cx="1089660" cy="316071"/>
          </a:xfrm>
          <a:prstGeom prst="accentCallout1">
            <a:avLst>
              <a:gd name="adj1" fmla="val 39778"/>
              <a:gd name="adj2" fmla="val -8333"/>
              <a:gd name="adj3" fmla="val 33148"/>
              <a:gd name="adj4" fmla="val -3177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292" rIns="50292"/>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l" eaLnBrk="1" hangingPunct="1">
              <a:spcBef>
                <a:spcPct val="0"/>
              </a:spcBef>
              <a:buClrTx/>
              <a:buSzTx/>
              <a:buFontTx/>
              <a:buNone/>
            </a:pPr>
            <a:r>
              <a:rPr lang="en-US" altLang="en-US" sz="990" dirty="0">
                <a:solidFill>
                  <a:schemeClr val="tx1"/>
                </a:solidFill>
                <a:latin typeface="Tahoma" panose="020B0604030504040204" pitchFamily="34" charset="0"/>
              </a:rPr>
              <a:t>Scheduled release</a:t>
            </a:r>
          </a:p>
        </p:txBody>
      </p:sp>
      <p:grpSp>
        <p:nvGrpSpPr>
          <p:cNvPr id="11316" name="Group 70"/>
          <p:cNvGrpSpPr>
            <a:grpSpLocks/>
          </p:cNvGrpSpPr>
          <p:nvPr/>
        </p:nvGrpSpPr>
        <p:grpSpPr bwMode="auto">
          <a:xfrm>
            <a:off x="1751490" y="4809169"/>
            <a:ext cx="791051" cy="571024"/>
            <a:chOff x="930" y="2283"/>
            <a:chExt cx="417" cy="327"/>
          </a:xfrm>
        </p:grpSpPr>
        <p:sp>
          <p:nvSpPr>
            <p:cNvPr id="11364" name="AutoShape 71"/>
            <p:cNvSpPr>
              <a:spLocks/>
            </p:cNvSpPr>
            <p:nvPr/>
          </p:nvSpPr>
          <p:spPr bwMode="auto">
            <a:xfrm rot="-5400000">
              <a:off x="1096" y="2264"/>
              <a:ext cx="85" cy="416"/>
            </a:xfrm>
            <a:prstGeom prst="leftBrace">
              <a:avLst>
                <a:gd name="adj1" fmla="val 40784"/>
                <a:gd name="adj2" fmla="val 50000"/>
              </a:avLst>
            </a:prstGeom>
            <a:noFill/>
            <a:ln w="9525" cap="rnd">
              <a:solidFill>
                <a:schemeClr val="bg2"/>
              </a:solidFill>
              <a:prstDash val="sysDot"/>
              <a:round/>
              <a:headEnd/>
              <a:tailEnd/>
            </a:ln>
            <a:extLst>
              <a:ext uri="{909E8E84-426E-40DD-AFC4-6F175D3DCCD1}">
                <a14:hiddenFill xmlns:a14="http://schemas.microsoft.com/office/drawing/2010/main">
                  <a:solidFill>
                    <a:srgbClr val="FFFFFF"/>
                  </a:solidFill>
                </a14:hiddenFill>
              </a:ext>
            </a:extLst>
          </p:spPr>
          <p:txBody>
            <a:bodyPr vert="eaVert"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AU" altLang="en-US" sz="1100">
                <a:solidFill>
                  <a:schemeClr val="bg2"/>
                </a:solidFill>
              </a:endParaRPr>
            </a:p>
          </p:txBody>
        </p:sp>
        <p:sp>
          <p:nvSpPr>
            <p:cNvPr id="11365" name="Line 72"/>
            <p:cNvSpPr>
              <a:spLocks noChangeShapeType="1"/>
            </p:cNvSpPr>
            <p:nvPr/>
          </p:nvSpPr>
          <p:spPr bwMode="auto">
            <a:xfrm>
              <a:off x="930" y="2283"/>
              <a:ext cx="0" cy="143"/>
            </a:xfrm>
            <a:prstGeom prst="line">
              <a:avLst/>
            </a:prstGeom>
            <a:noFill/>
            <a:ln w="9525" cap="rnd">
              <a:solidFill>
                <a:schemeClr val="bg2"/>
              </a:solidFill>
              <a:prstDash val="sysDot"/>
              <a:round/>
              <a:headEnd/>
              <a:tailEnd/>
            </a:ln>
            <a:extLst>
              <a:ext uri="{909E8E84-426E-40DD-AFC4-6F175D3DCCD1}">
                <a14:hiddenFill xmlns:a14="http://schemas.microsoft.com/office/drawing/2010/main">
                  <a:noFill/>
                </a14:hiddenFill>
              </a:ext>
            </a:extLst>
          </p:spPr>
          <p:txBody>
            <a:bodyPr vert="eaVert" wrap="none" lIns="50292" rIns="50292" anchor="ctr"/>
            <a:lstStyle/>
            <a:p>
              <a:endParaRPr lang="en-US" sz="1540"/>
            </a:p>
          </p:txBody>
        </p:sp>
        <p:sp>
          <p:nvSpPr>
            <p:cNvPr id="11366" name="Line 73"/>
            <p:cNvSpPr>
              <a:spLocks noChangeShapeType="1"/>
            </p:cNvSpPr>
            <p:nvPr/>
          </p:nvSpPr>
          <p:spPr bwMode="auto">
            <a:xfrm>
              <a:off x="1347" y="2287"/>
              <a:ext cx="0" cy="143"/>
            </a:xfrm>
            <a:prstGeom prst="line">
              <a:avLst/>
            </a:prstGeom>
            <a:noFill/>
            <a:ln w="9525" cap="rnd">
              <a:solidFill>
                <a:schemeClr val="bg2"/>
              </a:solidFill>
              <a:prstDash val="sysDot"/>
              <a:round/>
              <a:headEnd/>
              <a:tailEnd/>
            </a:ln>
            <a:extLst>
              <a:ext uri="{909E8E84-426E-40DD-AFC4-6F175D3DCCD1}">
                <a14:hiddenFill xmlns:a14="http://schemas.microsoft.com/office/drawing/2010/main">
                  <a:noFill/>
                </a14:hiddenFill>
              </a:ext>
            </a:extLst>
          </p:spPr>
          <p:txBody>
            <a:bodyPr vert="eaVert" wrap="none" lIns="50292" rIns="50292" anchor="ctr"/>
            <a:lstStyle/>
            <a:p>
              <a:endParaRPr lang="en-US" sz="1540"/>
            </a:p>
          </p:txBody>
        </p:sp>
        <p:sp>
          <p:nvSpPr>
            <p:cNvPr id="11367" name="Text Box 74"/>
            <p:cNvSpPr txBox="1">
              <a:spLocks noChangeArrowheads="1"/>
            </p:cNvSpPr>
            <p:nvPr/>
          </p:nvSpPr>
          <p:spPr bwMode="auto">
            <a:xfrm>
              <a:off x="982" y="2470"/>
              <a:ext cx="35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0292" rIns="50292">
              <a:spAutoFit/>
            </a:bodyP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bg2"/>
                  </a:solidFill>
                  <a:latin typeface="Tahoma" panose="020B0604030504040204" pitchFamily="34" charset="0"/>
                </a:rPr>
                <a:t>Iteration</a:t>
              </a:r>
            </a:p>
          </p:txBody>
        </p:sp>
      </p:grpSp>
      <p:sp>
        <p:nvSpPr>
          <p:cNvPr id="11317" name="AutoShape 78"/>
          <p:cNvSpPr>
            <a:spLocks/>
          </p:cNvSpPr>
          <p:nvPr/>
        </p:nvSpPr>
        <p:spPr bwMode="auto">
          <a:xfrm>
            <a:off x="2203768" y="2741612"/>
            <a:ext cx="1089660" cy="316072"/>
          </a:xfrm>
          <a:prstGeom prst="accentCallout1">
            <a:avLst>
              <a:gd name="adj1" fmla="val 39778"/>
              <a:gd name="adj2" fmla="val -8333"/>
              <a:gd name="adj3" fmla="val 33148"/>
              <a:gd name="adj4" fmla="val -3177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292" rIns="50292"/>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l" eaLnBrk="1" hangingPunct="1">
              <a:spcBef>
                <a:spcPct val="0"/>
              </a:spcBef>
              <a:buClrTx/>
              <a:buSzTx/>
              <a:buFontTx/>
              <a:buNone/>
            </a:pPr>
            <a:r>
              <a:rPr lang="en-US" altLang="en-US" sz="990" dirty="0">
                <a:solidFill>
                  <a:schemeClr val="tx1"/>
                </a:solidFill>
                <a:latin typeface="Tahoma" panose="020B0604030504040204" pitchFamily="34" charset="0"/>
              </a:rPr>
              <a:t>Scheduled release</a:t>
            </a:r>
          </a:p>
        </p:txBody>
      </p:sp>
      <p:sp>
        <p:nvSpPr>
          <p:cNvPr id="11318" name="AutoShape 79"/>
          <p:cNvSpPr>
            <a:spLocks/>
          </p:cNvSpPr>
          <p:nvPr/>
        </p:nvSpPr>
        <p:spPr bwMode="auto">
          <a:xfrm>
            <a:off x="8322621" y="2727635"/>
            <a:ext cx="1089660" cy="316072"/>
          </a:xfrm>
          <a:prstGeom prst="accentCallout1">
            <a:avLst>
              <a:gd name="adj1" fmla="val 39778"/>
              <a:gd name="adj2" fmla="val -8333"/>
              <a:gd name="adj3" fmla="val 33148"/>
              <a:gd name="adj4" fmla="val -3177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292" rIns="50292"/>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l" eaLnBrk="1" hangingPunct="1">
              <a:spcBef>
                <a:spcPct val="0"/>
              </a:spcBef>
              <a:buClrTx/>
              <a:buSzTx/>
              <a:buFontTx/>
              <a:buNone/>
            </a:pPr>
            <a:r>
              <a:rPr lang="en-US" altLang="en-US" sz="990" dirty="0">
                <a:solidFill>
                  <a:schemeClr val="tx1"/>
                </a:solidFill>
                <a:latin typeface="Tahoma" panose="020B0604030504040204" pitchFamily="34" charset="0"/>
              </a:rPr>
              <a:t>Scheduled release</a:t>
            </a:r>
          </a:p>
        </p:txBody>
      </p:sp>
      <p:grpSp>
        <p:nvGrpSpPr>
          <p:cNvPr id="11319" name="Group 86"/>
          <p:cNvGrpSpPr>
            <a:grpSpLocks/>
          </p:cNvGrpSpPr>
          <p:nvPr/>
        </p:nvGrpSpPr>
        <p:grpSpPr bwMode="auto">
          <a:xfrm>
            <a:off x="209550" y="4800445"/>
            <a:ext cx="791052" cy="571024"/>
            <a:chOff x="930" y="2283"/>
            <a:chExt cx="417" cy="327"/>
          </a:xfrm>
        </p:grpSpPr>
        <p:sp>
          <p:nvSpPr>
            <p:cNvPr id="11360" name="AutoShape 87"/>
            <p:cNvSpPr>
              <a:spLocks/>
            </p:cNvSpPr>
            <p:nvPr/>
          </p:nvSpPr>
          <p:spPr bwMode="auto">
            <a:xfrm rot="-5400000">
              <a:off x="1096" y="2264"/>
              <a:ext cx="85" cy="416"/>
            </a:xfrm>
            <a:prstGeom prst="leftBrace">
              <a:avLst>
                <a:gd name="adj1" fmla="val 40784"/>
                <a:gd name="adj2" fmla="val 50000"/>
              </a:avLst>
            </a:prstGeom>
            <a:noFill/>
            <a:ln w="9525" cap="rnd">
              <a:solidFill>
                <a:schemeClr val="bg2"/>
              </a:solidFill>
              <a:prstDash val="sysDot"/>
              <a:round/>
              <a:headEnd/>
              <a:tailEnd/>
            </a:ln>
            <a:extLst>
              <a:ext uri="{909E8E84-426E-40DD-AFC4-6F175D3DCCD1}">
                <a14:hiddenFill xmlns:a14="http://schemas.microsoft.com/office/drawing/2010/main">
                  <a:solidFill>
                    <a:srgbClr val="FFFFFF"/>
                  </a:solidFill>
                </a14:hiddenFill>
              </a:ext>
            </a:extLst>
          </p:spPr>
          <p:txBody>
            <a:bodyPr vert="eaVert"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AU" altLang="en-US" sz="1100">
                <a:solidFill>
                  <a:schemeClr val="bg2"/>
                </a:solidFill>
              </a:endParaRPr>
            </a:p>
          </p:txBody>
        </p:sp>
        <p:sp>
          <p:nvSpPr>
            <p:cNvPr id="11361" name="Line 88"/>
            <p:cNvSpPr>
              <a:spLocks noChangeShapeType="1"/>
            </p:cNvSpPr>
            <p:nvPr/>
          </p:nvSpPr>
          <p:spPr bwMode="auto">
            <a:xfrm>
              <a:off x="930" y="2283"/>
              <a:ext cx="0" cy="143"/>
            </a:xfrm>
            <a:prstGeom prst="line">
              <a:avLst/>
            </a:prstGeom>
            <a:noFill/>
            <a:ln w="9525" cap="rnd">
              <a:solidFill>
                <a:schemeClr val="bg2"/>
              </a:solidFill>
              <a:prstDash val="sysDot"/>
              <a:round/>
              <a:headEnd/>
              <a:tailEnd/>
            </a:ln>
            <a:extLst>
              <a:ext uri="{909E8E84-426E-40DD-AFC4-6F175D3DCCD1}">
                <a14:hiddenFill xmlns:a14="http://schemas.microsoft.com/office/drawing/2010/main">
                  <a:noFill/>
                </a14:hiddenFill>
              </a:ext>
            </a:extLst>
          </p:spPr>
          <p:txBody>
            <a:bodyPr vert="eaVert" wrap="none" lIns="50292" rIns="50292" anchor="ctr"/>
            <a:lstStyle/>
            <a:p>
              <a:endParaRPr lang="en-US" sz="1540"/>
            </a:p>
          </p:txBody>
        </p:sp>
        <p:sp>
          <p:nvSpPr>
            <p:cNvPr id="11362" name="Line 89"/>
            <p:cNvSpPr>
              <a:spLocks noChangeShapeType="1"/>
            </p:cNvSpPr>
            <p:nvPr/>
          </p:nvSpPr>
          <p:spPr bwMode="auto">
            <a:xfrm>
              <a:off x="1347" y="2287"/>
              <a:ext cx="0" cy="143"/>
            </a:xfrm>
            <a:prstGeom prst="line">
              <a:avLst/>
            </a:prstGeom>
            <a:noFill/>
            <a:ln w="9525" cap="rnd">
              <a:solidFill>
                <a:schemeClr val="bg2"/>
              </a:solidFill>
              <a:prstDash val="sysDot"/>
              <a:round/>
              <a:headEnd/>
              <a:tailEnd/>
            </a:ln>
            <a:extLst>
              <a:ext uri="{909E8E84-426E-40DD-AFC4-6F175D3DCCD1}">
                <a14:hiddenFill xmlns:a14="http://schemas.microsoft.com/office/drawing/2010/main">
                  <a:noFill/>
                </a14:hiddenFill>
              </a:ext>
            </a:extLst>
          </p:spPr>
          <p:txBody>
            <a:bodyPr vert="eaVert" wrap="none" lIns="50292" rIns="50292" anchor="ctr"/>
            <a:lstStyle/>
            <a:p>
              <a:endParaRPr lang="en-US" sz="1540"/>
            </a:p>
          </p:txBody>
        </p:sp>
        <p:sp>
          <p:nvSpPr>
            <p:cNvPr id="11363" name="Text Box 90"/>
            <p:cNvSpPr txBox="1">
              <a:spLocks noChangeArrowheads="1"/>
            </p:cNvSpPr>
            <p:nvPr/>
          </p:nvSpPr>
          <p:spPr bwMode="auto">
            <a:xfrm>
              <a:off x="982" y="2470"/>
              <a:ext cx="35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0292" rIns="50292">
              <a:spAutoFit/>
            </a:bodyP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bg2"/>
                  </a:solidFill>
                  <a:latin typeface="Tahoma" panose="020B0604030504040204" pitchFamily="34" charset="0"/>
                </a:rPr>
                <a:t>Iteration</a:t>
              </a:r>
            </a:p>
          </p:txBody>
        </p:sp>
      </p:grpSp>
      <p:sp>
        <p:nvSpPr>
          <p:cNvPr id="11320" name="AutoShape 92"/>
          <p:cNvSpPr>
            <a:spLocks/>
          </p:cNvSpPr>
          <p:nvPr/>
        </p:nvSpPr>
        <p:spPr bwMode="auto">
          <a:xfrm>
            <a:off x="3688080" y="3562350"/>
            <a:ext cx="1089660" cy="316072"/>
          </a:xfrm>
          <a:prstGeom prst="accentCallout1">
            <a:avLst>
              <a:gd name="adj1" fmla="val 39778"/>
              <a:gd name="adj2" fmla="val -8333"/>
              <a:gd name="adj3" fmla="val 33148"/>
              <a:gd name="adj4" fmla="val -3177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292" rIns="50292"/>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990">
                <a:solidFill>
                  <a:schemeClr val="tx1"/>
                </a:solidFill>
                <a:latin typeface="Tahoma" panose="020B0604030504040204" pitchFamily="34" charset="0"/>
              </a:rPr>
              <a:t>Scheduled milestone</a:t>
            </a:r>
          </a:p>
        </p:txBody>
      </p:sp>
      <p:sp>
        <p:nvSpPr>
          <p:cNvPr id="11321" name="AutoShape 93"/>
          <p:cNvSpPr>
            <a:spLocks/>
          </p:cNvSpPr>
          <p:nvPr/>
        </p:nvSpPr>
        <p:spPr bwMode="auto">
          <a:xfrm>
            <a:off x="7543800" y="3543142"/>
            <a:ext cx="1089660" cy="316071"/>
          </a:xfrm>
          <a:prstGeom prst="accentCallout1">
            <a:avLst>
              <a:gd name="adj1" fmla="val 39778"/>
              <a:gd name="adj2" fmla="val -8333"/>
              <a:gd name="adj3" fmla="val 33148"/>
              <a:gd name="adj4" fmla="val -3177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292" rIns="50292"/>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990">
                <a:solidFill>
                  <a:schemeClr val="tx1"/>
                </a:solidFill>
                <a:latin typeface="Tahoma" panose="020B0604030504040204" pitchFamily="34" charset="0"/>
              </a:rPr>
              <a:t>Scheduled milestone</a:t>
            </a:r>
          </a:p>
        </p:txBody>
      </p:sp>
      <p:sp>
        <p:nvSpPr>
          <p:cNvPr id="11322" name="Line 94"/>
          <p:cNvSpPr>
            <a:spLocks noChangeShapeType="1"/>
          </p:cNvSpPr>
          <p:nvPr/>
        </p:nvSpPr>
        <p:spPr bwMode="auto">
          <a:xfrm flipV="1">
            <a:off x="3331845" y="3459322"/>
            <a:ext cx="0" cy="7543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540"/>
          </a:p>
        </p:txBody>
      </p:sp>
      <p:sp>
        <p:nvSpPr>
          <p:cNvPr id="11323" name="Line 95"/>
          <p:cNvSpPr>
            <a:spLocks noChangeShapeType="1"/>
          </p:cNvSpPr>
          <p:nvPr/>
        </p:nvSpPr>
        <p:spPr bwMode="auto">
          <a:xfrm flipV="1">
            <a:off x="7177088" y="3443605"/>
            <a:ext cx="0" cy="7543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540"/>
          </a:p>
        </p:txBody>
      </p:sp>
      <p:sp>
        <p:nvSpPr>
          <p:cNvPr id="11324" name="Rectangle 100"/>
          <p:cNvSpPr>
            <a:spLocks noGrp="1" noChangeArrowheads="1"/>
          </p:cNvSpPr>
          <p:nvPr>
            <p:ph type="title"/>
          </p:nvPr>
        </p:nvSpPr>
        <p:spPr>
          <a:xfrm>
            <a:off x="929878" y="329728"/>
            <a:ext cx="7688739" cy="474980"/>
          </a:xfrm>
        </p:spPr>
        <p:txBody>
          <a:bodyPr/>
          <a:lstStyle/>
          <a:p>
            <a:pPr eaLnBrk="1" hangingPunct="1"/>
            <a:r>
              <a:rPr lang="en-US" altLang="en-US" sz="4400" b="0" dirty="0"/>
              <a:t>Agile Development </a:t>
            </a:r>
            <a:r>
              <a:rPr lang="en-US" altLang="en-US" sz="4400" b="0" dirty="0" err="1" smtClean="0"/>
              <a:t>LifeCycle</a:t>
            </a:r>
            <a:endParaRPr lang="en-US" altLang="en-US" sz="4400" b="0" dirty="0"/>
          </a:p>
        </p:txBody>
      </p:sp>
      <p:sp>
        <p:nvSpPr>
          <p:cNvPr id="11325" name="Rectangle 101"/>
          <p:cNvSpPr>
            <a:spLocks noChangeArrowheads="1"/>
          </p:cNvSpPr>
          <p:nvPr/>
        </p:nvSpPr>
        <p:spPr bwMode="auto">
          <a:xfrm>
            <a:off x="254953" y="4168300"/>
            <a:ext cx="726440" cy="12922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Analysis</a:t>
            </a:r>
          </a:p>
        </p:txBody>
      </p:sp>
      <p:sp>
        <p:nvSpPr>
          <p:cNvPr id="11326" name="Rectangle 102"/>
          <p:cNvSpPr>
            <a:spLocks noChangeArrowheads="1"/>
          </p:cNvSpPr>
          <p:nvPr/>
        </p:nvSpPr>
        <p:spPr bwMode="auto">
          <a:xfrm>
            <a:off x="254953" y="4337685"/>
            <a:ext cx="726440" cy="12922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Design</a:t>
            </a:r>
          </a:p>
        </p:txBody>
      </p:sp>
      <p:grpSp>
        <p:nvGrpSpPr>
          <p:cNvPr id="11327" name="Group 111"/>
          <p:cNvGrpSpPr>
            <a:grpSpLocks/>
          </p:cNvGrpSpPr>
          <p:nvPr/>
        </p:nvGrpSpPr>
        <p:grpSpPr bwMode="auto">
          <a:xfrm>
            <a:off x="2579212" y="4168299"/>
            <a:ext cx="726440" cy="298608"/>
            <a:chOff x="582" y="1942"/>
            <a:chExt cx="416" cy="171"/>
          </a:xfrm>
        </p:grpSpPr>
        <p:sp>
          <p:nvSpPr>
            <p:cNvPr id="11358" name="Rectangle 112"/>
            <p:cNvSpPr>
              <a:spLocks noChangeArrowheads="1"/>
            </p:cNvSpPr>
            <p:nvPr/>
          </p:nvSpPr>
          <p:spPr bwMode="auto">
            <a:xfrm>
              <a:off x="582" y="1942"/>
              <a:ext cx="416" cy="74"/>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Analysis</a:t>
              </a:r>
            </a:p>
          </p:txBody>
        </p:sp>
        <p:sp>
          <p:nvSpPr>
            <p:cNvPr id="11359" name="Rectangle 113"/>
            <p:cNvSpPr>
              <a:spLocks noChangeArrowheads="1"/>
            </p:cNvSpPr>
            <p:nvPr/>
          </p:nvSpPr>
          <p:spPr bwMode="auto">
            <a:xfrm>
              <a:off x="582" y="2039"/>
              <a:ext cx="416" cy="74"/>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Design</a:t>
              </a:r>
            </a:p>
          </p:txBody>
        </p:sp>
      </p:grpSp>
      <p:grpSp>
        <p:nvGrpSpPr>
          <p:cNvPr id="11328" name="Group 107"/>
          <p:cNvGrpSpPr>
            <a:grpSpLocks/>
          </p:cNvGrpSpPr>
          <p:nvPr/>
        </p:nvGrpSpPr>
        <p:grpSpPr bwMode="auto">
          <a:xfrm>
            <a:off x="1016317" y="4168299"/>
            <a:ext cx="726440" cy="298608"/>
            <a:chOff x="582" y="1942"/>
            <a:chExt cx="416" cy="171"/>
          </a:xfrm>
        </p:grpSpPr>
        <p:sp>
          <p:nvSpPr>
            <p:cNvPr id="11356" name="Rectangle 104"/>
            <p:cNvSpPr>
              <a:spLocks noChangeArrowheads="1"/>
            </p:cNvSpPr>
            <p:nvPr/>
          </p:nvSpPr>
          <p:spPr bwMode="auto">
            <a:xfrm>
              <a:off x="582" y="1942"/>
              <a:ext cx="416" cy="74"/>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Analysis</a:t>
              </a:r>
            </a:p>
          </p:txBody>
        </p:sp>
        <p:sp>
          <p:nvSpPr>
            <p:cNvPr id="11357" name="Rectangle 105"/>
            <p:cNvSpPr>
              <a:spLocks noChangeArrowheads="1"/>
            </p:cNvSpPr>
            <p:nvPr/>
          </p:nvSpPr>
          <p:spPr bwMode="auto">
            <a:xfrm>
              <a:off x="582" y="2039"/>
              <a:ext cx="416" cy="74"/>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Design</a:t>
              </a:r>
            </a:p>
          </p:txBody>
        </p:sp>
      </p:grpSp>
      <p:grpSp>
        <p:nvGrpSpPr>
          <p:cNvPr id="11329" name="Group 114"/>
          <p:cNvGrpSpPr>
            <a:grpSpLocks/>
          </p:cNvGrpSpPr>
          <p:nvPr/>
        </p:nvGrpSpPr>
        <p:grpSpPr bwMode="auto">
          <a:xfrm>
            <a:off x="3338830" y="4168299"/>
            <a:ext cx="726440" cy="298608"/>
            <a:chOff x="582" y="1942"/>
            <a:chExt cx="416" cy="171"/>
          </a:xfrm>
        </p:grpSpPr>
        <p:sp>
          <p:nvSpPr>
            <p:cNvPr id="11354" name="Rectangle 115"/>
            <p:cNvSpPr>
              <a:spLocks noChangeArrowheads="1"/>
            </p:cNvSpPr>
            <p:nvPr/>
          </p:nvSpPr>
          <p:spPr bwMode="auto">
            <a:xfrm>
              <a:off x="582" y="1942"/>
              <a:ext cx="416" cy="74"/>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Analysis</a:t>
              </a:r>
            </a:p>
          </p:txBody>
        </p:sp>
        <p:sp>
          <p:nvSpPr>
            <p:cNvPr id="11355" name="Rectangle 116"/>
            <p:cNvSpPr>
              <a:spLocks noChangeArrowheads="1"/>
            </p:cNvSpPr>
            <p:nvPr/>
          </p:nvSpPr>
          <p:spPr bwMode="auto">
            <a:xfrm>
              <a:off x="582" y="2039"/>
              <a:ext cx="416" cy="74"/>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Design</a:t>
              </a:r>
            </a:p>
          </p:txBody>
        </p:sp>
      </p:grpSp>
      <p:grpSp>
        <p:nvGrpSpPr>
          <p:cNvPr id="11330" name="Group 118"/>
          <p:cNvGrpSpPr>
            <a:grpSpLocks/>
          </p:cNvGrpSpPr>
          <p:nvPr/>
        </p:nvGrpSpPr>
        <p:grpSpPr bwMode="auto">
          <a:xfrm>
            <a:off x="4100195" y="4168299"/>
            <a:ext cx="761365" cy="298608"/>
            <a:chOff x="582" y="1942"/>
            <a:chExt cx="416" cy="171"/>
          </a:xfrm>
        </p:grpSpPr>
        <p:sp>
          <p:nvSpPr>
            <p:cNvPr id="11352" name="Rectangle 119"/>
            <p:cNvSpPr>
              <a:spLocks noChangeArrowheads="1"/>
            </p:cNvSpPr>
            <p:nvPr/>
          </p:nvSpPr>
          <p:spPr bwMode="auto">
            <a:xfrm>
              <a:off x="582" y="1942"/>
              <a:ext cx="416" cy="74"/>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Analysis</a:t>
              </a:r>
            </a:p>
          </p:txBody>
        </p:sp>
        <p:sp>
          <p:nvSpPr>
            <p:cNvPr id="11353" name="Rectangle 120"/>
            <p:cNvSpPr>
              <a:spLocks noChangeArrowheads="1"/>
            </p:cNvSpPr>
            <p:nvPr/>
          </p:nvSpPr>
          <p:spPr bwMode="auto">
            <a:xfrm>
              <a:off x="582" y="2039"/>
              <a:ext cx="416" cy="74"/>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Design</a:t>
              </a:r>
            </a:p>
          </p:txBody>
        </p:sp>
      </p:grpSp>
      <p:sp>
        <p:nvSpPr>
          <p:cNvPr id="11331" name="Line 2"/>
          <p:cNvSpPr>
            <a:spLocks noChangeShapeType="1"/>
          </p:cNvSpPr>
          <p:nvPr/>
        </p:nvSpPr>
        <p:spPr bwMode="auto">
          <a:xfrm flipV="1">
            <a:off x="4854575" y="2966879"/>
            <a:ext cx="1747" cy="1325403"/>
          </a:xfrm>
          <a:prstGeom prst="line">
            <a:avLst/>
          </a:prstGeom>
          <a:noFill/>
          <a:ln w="28575" cap="rnd">
            <a:solidFill>
              <a:schemeClr val="tx1"/>
            </a:solidFill>
            <a:prstDash val="sysDot"/>
            <a:round/>
            <a:headEnd/>
            <a:tailEnd type="arrow" w="sm" len="sm"/>
          </a:ln>
          <a:extLst>
            <a:ext uri="{909E8E84-426E-40DD-AFC4-6F175D3DCCD1}">
              <a14:hiddenFill xmlns:a14="http://schemas.microsoft.com/office/drawing/2010/main">
                <a:noFill/>
              </a14:hiddenFill>
            </a:ext>
          </a:extLst>
        </p:spPr>
        <p:txBody>
          <a:bodyPr wrap="none" lIns="50292" rIns="50292"/>
          <a:lstStyle/>
          <a:p>
            <a:endParaRPr lang="en-US" sz="1540"/>
          </a:p>
        </p:txBody>
      </p:sp>
      <p:grpSp>
        <p:nvGrpSpPr>
          <p:cNvPr id="11332" name="Group 122"/>
          <p:cNvGrpSpPr>
            <a:grpSpLocks/>
          </p:cNvGrpSpPr>
          <p:nvPr/>
        </p:nvGrpSpPr>
        <p:grpSpPr bwMode="auto">
          <a:xfrm>
            <a:off x="4901724" y="4168299"/>
            <a:ext cx="717708" cy="298608"/>
            <a:chOff x="582" y="1942"/>
            <a:chExt cx="416" cy="171"/>
          </a:xfrm>
        </p:grpSpPr>
        <p:sp>
          <p:nvSpPr>
            <p:cNvPr id="11350" name="Rectangle 123"/>
            <p:cNvSpPr>
              <a:spLocks noChangeArrowheads="1"/>
            </p:cNvSpPr>
            <p:nvPr/>
          </p:nvSpPr>
          <p:spPr bwMode="auto">
            <a:xfrm>
              <a:off x="582" y="1942"/>
              <a:ext cx="416" cy="74"/>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Analysis</a:t>
              </a:r>
            </a:p>
          </p:txBody>
        </p:sp>
        <p:sp>
          <p:nvSpPr>
            <p:cNvPr id="11351" name="Rectangle 124"/>
            <p:cNvSpPr>
              <a:spLocks noChangeArrowheads="1"/>
            </p:cNvSpPr>
            <p:nvPr/>
          </p:nvSpPr>
          <p:spPr bwMode="auto">
            <a:xfrm>
              <a:off x="582" y="2039"/>
              <a:ext cx="416" cy="74"/>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Design</a:t>
              </a:r>
            </a:p>
          </p:txBody>
        </p:sp>
      </p:grpSp>
      <p:grpSp>
        <p:nvGrpSpPr>
          <p:cNvPr id="11333" name="Group 125"/>
          <p:cNvGrpSpPr>
            <a:grpSpLocks/>
          </p:cNvGrpSpPr>
          <p:nvPr/>
        </p:nvGrpSpPr>
        <p:grpSpPr bwMode="auto">
          <a:xfrm>
            <a:off x="5663089" y="4168299"/>
            <a:ext cx="717708" cy="298608"/>
            <a:chOff x="582" y="1942"/>
            <a:chExt cx="416" cy="171"/>
          </a:xfrm>
        </p:grpSpPr>
        <p:sp>
          <p:nvSpPr>
            <p:cNvPr id="11348" name="Rectangle 126"/>
            <p:cNvSpPr>
              <a:spLocks noChangeArrowheads="1"/>
            </p:cNvSpPr>
            <p:nvPr/>
          </p:nvSpPr>
          <p:spPr bwMode="auto">
            <a:xfrm>
              <a:off x="582" y="1942"/>
              <a:ext cx="416" cy="74"/>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Analysis</a:t>
              </a:r>
            </a:p>
          </p:txBody>
        </p:sp>
        <p:sp>
          <p:nvSpPr>
            <p:cNvPr id="11349" name="Rectangle 127"/>
            <p:cNvSpPr>
              <a:spLocks noChangeArrowheads="1"/>
            </p:cNvSpPr>
            <p:nvPr/>
          </p:nvSpPr>
          <p:spPr bwMode="auto">
            <a:xfrm>
              <a:off x="582" y="2039"/>
              <a:ext cx="416" cy="74"/>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Design</a:t>
              </a:r>
            </a:p>
          </p:txBody>
        </p:sp>
      </p:grpSp>
      <p:grpSp>
        <p:nvGrpSpPr>
          <p:cNvPr id="11334" name="Group 128"/>
          <p:cNvGrpSpPr>
            <a:grpSpLocks/>
          </p:cNvGrpSpPr>
          <p:nvPr/>
        </p:nvGrpSpPr>
        <p:grpSpPr bwMode="auto">
          <a:xfrm>
            <a:off x="6422708" y="4168299"/>
            <a:ext cx="717709" cy="298608"/>
            <a:chOff x="582" y="1942"/>
            <a:chExt cx="416" cy="171"/>
          </a:xfrm>
        </p:grpSpPr>
        <p:sp>
          <p:nvSpPr>
            <p:cNvPr id="11346" name="Rectangle 129"/>
            <p:cNvSpPr>
              <a:spLocks noChangeArrowheads="1"/>
            </p:cNvSpPr>
            <p:nvPr/>
          </p:nvSpPr>
          <p:spPr bwMode="auto">
            <a:xfrm>
              <a:off x="582" y="1942"/>
              <a:ext cx="416" cy="74"/>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Analysis</a:t>
              </a:r>
            </a:p>
          </p:txBody>
        </p:sp>
        <p:sp>
          <p:nvSpPr>
            <p:cNvPr id="11347" name="Rectangle 130"/>
            <p:cNvSpPr>
              <a:spLocks noChangeArrowheads="1"/>
            </p:cNvSpPr>
            <p:nvPr/>
          </p:nvSpPr>
          <p:spPr bwMode="auto">
            <a:xfrm>
              <a:off x="582" y="2039"/>
              <a:ext cx="416" cy="74"/>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Design</a:t>
              </a:r>
            </a:p>
          </p:txBody>
        </p:sp>
      </p:grpSp>
      <p:grpSp>
        <p:nvGrpSpPr>
          <p:cNvPr id="11335" name="Group 131"/>
          <p:cNvGrpSpPr>
            <a:grpSpLocks/>
          </p:cNvGrpSpPr>
          <p:nvPr/>
        </p:nvGrpSpPr>
        <p:grpSpPr bwMode="auto">
          <a:xfrm>
            <a:off x="7225983" y="4168299"/>
            <a:ext cx="717709" cy="298608"/>
            <a:chOff x="582" y="1942"/>
            <a:chExt cx="416" cy="171"/>
          </a:xfrm>
        </p:grpSpPr>
        <p:sp>
          <p:nvSpPr>
            <p:cNvPr id="11344" name="Rectangle 132"/>
            <p:cNvSpPr>
              <a:spLocks noChangeArrowheads="1"/>
            </p:cNvSpPr>
            <p:nvPr/>
          </p:nvSpPr>
          <p:spPr bwMode="auto">
            <a:xfrm>
              <a:off x="582" y="1942"/>
              <a:ext cx="416" cy="74"/>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Analysis</a:t>
              </a:r>
            </a:p>
          </p:txBody>
        </p:sp>
        <p:sp>
          <p:nvSpPr>
            <p:cNvPr id="11345" name="Rectangle 133"/>
            <p:cNvSpPr>
              <a:spLocks noChangeArrowheads="1"/>
            </p:cNvSpPr>
            <p:nvPr/>
          </p:nvSpPr>
          <p:spPr bwMode="auto">
            <a:xfrm>
              <a:off x="582" y="2039"/>
              <a:ext cx="416" cy="74"/>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Design</a:t>
              </a:r>
            </a:p>
          </p:txBody>
        </p:sp>
      </p:grpSp>
      <p:grpSp>
        <p:nvGrpSpPr>
          <p:cNvPr id="11336" name="Group 134"/>
          <p:cNvGrpSpPr>
            <a:grpSpLocks/>
          </p:cNvGrpSpPr>
          <p:nvPr/>
        </p:nvGrpSpPr>
        <p:grpSpPr bwMode="auto">
          <a:xfrm>
            <a:off x="7985602" y="4168299"/>
            <a:ext cx="717708" cy="298608"/>
            <a:chOff x="582" y="1942"/>
            <a:chExt cx="416" cy="171"/>
          </a:xfrm>
        </p:grpSpPr>
        <p:sp>
          <p:nvSpPr>
            <p:cNvPr id="11342" name="Rectangle 135"/>
            <p:cNvSpPr>
              <a:spLocks noChangeArrowheads="1"/>
            </p:cNvSpPr>
            <p:nvPr/>
          </p:nvSpPr>
          <p:spPr bwMode="auto">
            <a:xfrm>
              <a:off x="582" y="1942"/>
              <a:ext cx="416" cy="74"/>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Analysis</a:t>
              </a:r>
            </a:p>
          </p:txBody>
        </p:sp>
        <p:sp>
          <p:nvSpPr>
            <p:cNvPr id="11343" name="Rectangle 136"/>
            <p:cNvSpPr>
              <a:spLocks noChangeArrowheads="1"/>
            </p:cNvSpPr>
            <p:nvPr/>
          </p:nvSpPr>
          <p:spPr bwMode="auto">
            <a:xfrm>
              <a:off x="582" y="2039"/>
              <a:ext cx="416" cy="74"/>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Design</a:t>
              </a:r>
            </a:p>
          </p:txBody>
        </p:sp>
      </p:grpSp>
      <p:grpSp>
        <p:nvGrpSpPr>
          <p:cNvPr id="11337" name="Group 137"/>
          <p:cNvGrpSpPr>
            <a:grpSpLocks/>
          </p:cNvGrpSpPr>
          <p:nvPr/>
        </p:nvGrpSpPr>
        <p:grpSpPr bwMode="auto">
          <a:xfrm>
            <a:off x="8746967" y="4168299"/>
            <a:ext cx="717708" cy="298608"/>
            <a:chOff x="582" y="1942"/>
            <a:chExt cx="416" cy="171"/>
          </a:xfrm>
        </p:grpSpPr>
        <p:sp>
          <p:nvSpPr>
            <p:cNvPr id="11340" name="Rectangle 138"/>
            <p:cNvSpPr>
              <a:spLocks noChangeArrowheads="1"/>
            </p:cNvSpPr>
            <p:nvPr/>
          </p:nvSpPr>
          <p:spPr bwMode="auto">
            <a:xfrm>
              <a:off x="582" y="1942"/>
              <a:ext cx="416" cy="74"/>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Analysis</a:t>
              </a:r>
            </a:p>
          </p:txBody>
        </p:sp>
        <p:sp>
          <p:nvSpPr>
            <p:cNvPr id="11341" name="Rectangle 139"/>
            <p:cNvSpPr>
              <a:spLocks noChangeArrowheads="1"/>
            </p:cNvSpPr>
            <p:nvPr/>
          </p:nvSpPr>
          <p:spPr bwMode="auto">
            <a:xfrm>
              <a:off x="582" y="2039"/>
              <a:ext cx="416" cy="74"/>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292" rIns="50292" anchor="ct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990">
                  <a:solidFill>
                    <a:schemeClr val="tx1"/>
                  </a:solidFill>
                  <a:latin typeface="Tahoma" panose="020B0604030504040204" pitchFamily="34" charset="0"/>
                </a:rPr>
                <a:t>Design</a:t>
              </a:r>
            </a:p>
          </p:txBody>
        </p:sp>
      </p:grpSp>
      <p:sp>
        <p:nvSpPr>
          <p:cNvPr id="230540" name="Rectangle 140"/>
          <p:cNvSpPr>
            <a:spLocks noChangeArrowheads="1"/>
          </p:cNvSpPr>
          <p:nvPr/>
        </p:nvSpPr>
        <p:spPr bwMode="auto">
          <a:xfrm>
            <a:off x="75754" y="5714706"/>
            <a:ext cx="1008634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l" eaLnBrk="1" hangingPunct="1">
              <a:buFont typeface="Wingdings" panose="05000000000000000000" pitchFamily="2" charset="2"/>
              <a:buNone/>
            </a:pPr>
            <a:r>
              <a:rPr lang="en-US" altLang="en-US" sz="2400" dirty="0"/>
              <a:t>Problem:  analysis, design, development and </a:t>
            </a:r>
            <a:r>
              <a:rPr lang="en-US" altLang="en-US" sz="2400" dirty="0" smtClean="0"/>
              <a:t>testing is </a:t>
            </a:r>
            <a:r>
              <a:rPr lang="en-US" altLang="en-US" sz="2400" dirty="0"/>
              <a:t>continuously repeated and intertwined throughout each iteration</a:t>
            </a:r>
          </a:p>
        </p:txBody>
      </p:sp>
      <p:sp>
        <p:nvSpPr>
          <p:cNvPr id="11339" name="Rectangle 141"/>
          <p:cNvSpPr>
            <a:spLocks noChangeArrowheads="1"/>
          </p:cNvSpPr>
          <p:nvPr/>
        </p:nvSpPr>
        <p:spPr bwMode="auto">
          <a:xfrm>
            <a:off x="8347895" y="6983254"/>
            <a:ext cx="1556836" cy="244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rgbClr val="339933"/>
              </a:buClr>
              <a:buSzPct val="70000"/>
              <a:buFont typeface="Wingdings" panose="05000000000000000000" pitchFamily="2" charset="2"/>
              <a:buChar char="l"/>
              <a:defRPr sz="3000">
                <a:solidFill>
                  <a:srgbClr val="000000"/>
                </a:solidFill>
                <a:latin typeface="Arial" panose="020B0604020202020204" pitchFamily="34" charset="0"/>
              </a:defRPr>
            </a:lvl1pPr>
            <a:lvl2pPr marL="742950" indent="-285750" eaLnBrk="0" hangingPunct="0">
              <a:spcBef>
                <a:spcPct val="20000"/>
              </a:spcBef>
              <a:buClr>
                <a:srgbClr val="006699"/>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rgbClr val="FF6600"/>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990">
                <a:solidFill>
                  <a:srgbClr val="4F2D7F"/>
                </a:solidFill>
              </a:rPr>
              <a:t>© ThoughtWorks, 2006</a:t>
            </a:r>
          </a:p>
        </p:txBody>
      </p:sp>
    </p:spTree>
    <p:extLst>
      <p:ext uri="{BB962C8B-B14F-4D97-AF65-F5344CB8AC3E}">
        <p14:creationId xmlns:p14="http://schemas.microsoft.com/office/powerpoint/2010/main" val="208189638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30540"/>
                                        </p:tgtEl>
                                        <p:attrNameLst>
                                          <p:attrName>style.visibility</p:attrName>
                                        </p:attrNameLst>
                                      </p:cBhvr>
                                      <p:to>
                                        <p:strVal val="visible"/>
                                      </p:to>
                                    </p:set>
                                    <p:anim calcmode="lin" valueType="num">
                                      <p:cBhvr>
                                        <p:cTn id="7" dur="1000" fill="hold"/>
                                        <p:tgtEl>
                                          <p:spTgt spid="230540"/>
                                        </p:tgtEl>
                                        <p:attrNameLst>
                                          <p:attrName>ppt_w</p:attrName>
                                        </p:attrNameLst>
                                      </p:cBhvr>
                                      <p:tavLst>
                                        <p:tav tm="0">
                                          <p:val>
                                            <p:fltVal val="0"/>
                                          </p:val>
                                        </p:tav>
                                        <p:tav tm="100000">
                                          <p:val>
                                            <p:strVal val="#ppt_w"/>
                                          </p:val>
                                        </p:tav>
                                      </p:tavLst>
                                    </p:anim>
                                    <p:anim calcmode="lin" valueType="num">
                                      <p:cBhvr>
                                        <p:cTn id="8" dur="1000" fill="hold"/>
                                        <p:tgtEl>
                                          <p:spTgt spid="230540"/>
                                        </p:tgtEl>
                                        <p:attrNameLst>
                                          <p:attrName>ppt_h</p:attrName>
                                        </p:attrNameLst>
                                      </p:cBhvr>
                                      <p:tavLst>
                                        <p:tav tm="0">
                                          <p:val>
                                            <p:fltVal val="0"/>
                                          </p:val>
                                        </p:tav>
                                        <p:tav tm="100000">
                                          <p:val>
                                            <p:strVal val="#ppt_h"/>
                                          </p:val>
                                        </p:tav>
                                      </p:tavLst>
                                    </p:anim>
                                    <p:anim calcmode="lin" valueType="num">
                                      <p:cBhvr>
                                        <p:cTn id="9" dur="1000" fill="hold"/>
                                        <p:tgtEl>
                                          <p:spTgt spid="23054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3054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5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85801" y="457201"/>
            <a:ext cx="8686800" cy="442913"/>
          </a:xfrm>
        </p:spPr>
        <p:txBody>
          <a:bodyPr/>
          <a:lstStyle/>
          <a:p>
            <a:pPr eaLnBrk="1" hangingPunct="1"/>
            <a:r>
              <a:rPr lang="en-US" dirty="0" smtClean="0"/>
              <a:t>When within the project do we capitalize?</a:t>
            </a:r>
          </a:p>
        </p:txBody>
      </p:sp>
      <p:sp>
        <p:nvSpPr>
          <p:cNvPr id="8" name="Right Arrow 20"/>
          <p:cNvSpPr>
            <a:spLocks noChangeArrowheads="1"/>
          </p:cNvSpPr>
          <p:nvPr/>
        </p:nvSpPr>
        <p:spPr bwMode="auto">
          <a:xfrm>
            <a:off x="1419226" y="3138275"/>
            <a:ext cx="1808516" cy="314325"/>
          </a:xfrm>
          <a:prstGeom prst="rightArrow">
            <a:avLst>
              <a:gd name="adj1" fmla="val 50000"/>
              <a:gd name="adj2" fmla="val 50025"/>
            </a:avLst>
          </a:prstGeom>
          <a:solidFill>
            <a:schemeClr val="accent1"/>
          </a:solidFill>
          <a:ln w="12700" algn="ctr">
            <a:solidFill>
              <a:schemeClr val="tx1"/>
            </a:solidFill>
            <a:round/>
            <a:headEnd/>
            <a:tailEnd/>
          </a:ln>
        </p:spPr>
        <p:txBody>
          <a:bodyPr lIns="228577" tIns="45715" rIns="228577" bIns="45715" anchor="ctr"/>
          <a:lstStyle/>
          <a:p>
            <a:pPr algn="ctr" eaLnBrk="0" hangingPunct="0"/>
            <a:r>
              <a:rPr lang="en-US" sz="1200"/>
              <a:t>Expense Only</a:t>
            </a:r>
          </a:p>
        </p:txBody>
      </p:sp>
      <p:sp>
        <p:nvSpPr>
          <p:cNvPr id="9" name="Right Arrow 21"/>
          <p:cNvSpPr>
            <a:spLocks noChangeArrowheads="1"/>
          </p:cNvSpPr>
          <p:nvPr/>
        </p:nvSpPr>
        <p:spPr bwMode="auto">
          <a:xfrm>
            <a:off x="3313860" y="3133511"/>
            <a:ext cx="4561171" cy="319088"/>
          </a:xfrm>
          <a:prstGeom prst="rightArrow">
            <a:avLst>
              <a:gd name="adj1" fmla="val 50000"/>
              <a:gd name="adj2" fmla="val 50020"/>
            </a:avLst>
          </a:prstGeom>
          <a:solidFill>
            <a:schemeClr val="accent1"/>
          </a:solidFill>
          <a:ln w="12700" algn="ctr">
            <a:solidFill>
              <a:schemeClr val="tx1"/>
            </a:solidFill>
            <a:round/>
            <a:headEnd/>
            <a:tailEnd/>
          </a:ln>
        </p:spPr>
        <p:txBody>
          <a:bodyPr lIns="228577" tIns="45715" rIns="228577" bIns="45715" anchor="ctr"/>
          <a:lstStyle/>
          <a:p>
            <a:pPr algn="ctr" eaLnBrk="0" hangingPunct="0"/>
            <a:r>
              <a:rPr lang="en-US" sz="1200"/>
              <a:t>Capital and Expense</a:t>
            </a:r>
          </a:p>
        </p:txBody>
      </p:sp>
      <p:sp>
        <p:nvSpPr>
          <p:cNvPr id="10" name="Pentagon 23"/>
          <p:cNvSpPr>
            <a:spLocks noChangeArrowheads="1"/>
          </p:cNvSpPr>
          <p:nvPr/>
        </p:nvSpPr>
        <p:spPr bwMode="auto">
          <a:xfrm>
            <a:off x="2560399" y="2504860"/>
            <a:ext cx="667343" cy="352425"/>
          </a:xfrm>
          <a:prstGeom prst="homePlate">
            <a:avLst>
              <a:gd name="adj" fmla="val 50000"/>
            </a:avLst>
          </a:prstGeom>
          <a:noFill/>
          <a:ln w="12700" algn="ctr">
            <a:solidFill>
              <a:schemeClr val="tx1"/>
            </a:solidFill>
            <a:round/>
            <a:headEnd/>
            <a:tailEnd/>
          </a:ln>
        </p:spPr>
        <p:txBody>
          <a:bodyPr lIns="0" tIns="0" rIns="0" bIns="0" anchor="ctr"/>
          <a:lstStyle/>
          <a:p>
            <a:pPr algn="ctr" eaLnBrk="0" hangingPunct="0"/>
            <a:r>
              <a:rPr lang="en-US" sz="800" dirty="0"/>
              <a:t>Quick Start</a:t>
            </a:r>
          </a:p>
        </p:txBody>
      </p:sp>
      <p:sp>
        <p:nvSpPr>
          <p:cNvPr id="11" name="Pentagon 24"/>
          <p:cNvSpPr>
            <a:spLocks noChangeArrowheads="1"/>
          </p:cNvSpPr>
          <p:nvPr/>
        </p:nvSpPr>
        <p:spPr bwMode="auto">
          <a:xfrm>
            <a:off x="1379299" y="2400087"/>
            <a:ext cx="1181100" cy="457200"/>
          </a:xfrm>
          <a:prstGeom prst="homePlate">
            <a:avLst>
              <a:gd name="adj" fmla="val 50004"/>
            </a:avLst>
          </a:prstGeom>
          <a:solidFill>
            <a:srgbClr val="FFFF99"/>
          </a:solidFill>
          <a:ln w="12700" algn="ctr">
            <a:solidFill>
              <a:schemeClr val="tx1"/>
            </a:solidFill>
            <a:prstDash val="dash"/>
            <a:round/>
            <a:headEnd/>
            <a:tailEnd/>
          </a:ln>
        </p:spPr>
        <p:txBody>
          <a:bodyPr lIns="0" tIns="0" rIns="0" bIns="0" anchor="ctr"/>
          <a:lstStyle/>
          <a:p>
            <a:pPr algn="ctr" eaLnBrk="0" hangingPunct="0"/>
            <a:r>
              <a:rPr lang="en-US" sz="900" dirty="0"/>
              <a:t>Treatment &amp; Pre-project tasks</a:t>
            </a:r>
            <a:endParaRPr lang="en-US" sz="1000" dirty="0"/>
          </a:p>
        </p:txBody>
      </p:sp>
      <p:sp>
        <p:nvSpPr>
          <p:cNvPr id="12" name="Pentagon 26"/>
          <p:cNvSpPr>
            <a:spLocks noChangeArrowheads="1"/>
          </p:cNvSpPr>
          <p:nvPr/>
        </p:nvSpPr>
        <p:spPr bwMode="auto">
          <a:xfrm>
            <a:off x="3251279" y="2504860"/>
            <a:ext cx="934641" cy="352425"/>
          </a:xfrm>
          <a:prstGeom prst="homePlate">
            <a:avLst>
              <a:gd name="adj" fmla="val 50005"/>
            </a:avLst>
          </a:prstGeom>
          <a:solidFill>
            <a:schemeClr val="accent1"/>
          </a:solidFill>
          <a:ln w="12700" algn="ctr">
            <a:solidFill>
              <a:schemeClr val="tx1"/>
            </a:solidFill>
            <a:round/>
            <a:headEnd/>
            <a:tailEnd/>
          </a:ln>
        </p:spPr>
        <p:txBody>
          <a:bodyPr lIns="91431" tIns="45715" rIns="91431" bIns="45715" anchor="ctr"/>
          <a:lstStyle/>
          <a:p>
            <a:pPr algn="ctr" eaLnBrk="0" hangingPunct="0"/>
            <a:r>
              <a:rPr lang="en-US" sz="800" dirty="0"/>
              <a:t>Design Storming</a:t>
            </a:r>
          </a:p>
        </p:txBody>
      </p:sp>
      <p:sp>
        <p:nvSpPr>
          <p:cNvPr id="13" name="Pentagon 27"/>
          <p:cNvSpPr>
            <a:spLocks noChangeArrowheads="1"/>
          </p:cNvSpPr>
          <p:nvPr/>
        </p:nvSpPr>
        <p:spPr bwMode="auto">
          <a:xfrm>
            <a:off x="4205684" y="2504860"/>
            <a:ext cx="497822" cy="352425"/>
          </a:xfrm>
          <a:prstGeom prst="homePlate">
            <a:avLst>
              <a:gd name="adj" fmla="val 50009"/>
            </a:avLst>
          </a:prstGeom>
          <a:solidFill>
            <a:schemeClr val="accent1"/>
          </a:solidFill>
          <a:ln w="12700" algn="ctr">
            <a:solidFill>
              <a:schemeClr val="tx1"/>
            </a:solidFill>
            <a:round/>
            <a:headEnd/>
            <a:tailEnd/>
          </a:ln>
        </p:spPr>
        <p:txBody>
          <a:bodyPr lIns="0" tIns="0" rIns="0" bIns="0" anchor="ctr"/>
          <a:lstStyle/>
          <a:p>
            <a:pPr algn="ctr" eaLnBrk="0" hangingPunct="0"/>
            <a:r>
              <a:rPr lang="en-US" sz="800" dirty="0"/>
              <a:t>It 0</a:t>
            </a:r>
          </a:p>
        </p:txBody>
      </p:sp>
      <p:sp>
        <p:nvSpPr>
          <p:cNvPr id="14" name="Pentagon 31"/>
          <p:cNvSpPr>
            <a:spLocks noChangeArrowheads="1"/>
          </p:cNvSpPr>
          <p:nvPr/>
        </p:nvSpPr>
        <p:spPr bwMode="auto">
          <a:xfrm>
            <a:off x="4713667" y="2400087"/>
            <a:ext cx="427294" cy="457200"/>
          </a:xfrm>
          <a:prstGeom prst="homePlate">
            <a:avLst>
              <a:gd name="adj" fmla="val 28609"/>
            </a:avLst>
          </a:prstGeom>
          <a:solidFill>
            <a:schemeClr val="accent1"/>
          </a:solidFill>
          <a:ln w="12700" algn="ctr">
            <a:solidFill>
              <a:schemeClr val="tx1"/>
            </a:solidFill>
            <a:round/>
            <a:headEnd/>
            <a:tailEnd/>
          </a:ln>
        </p:spPr>
        <p:txBody>
          <a:bodyPr lIns="0" tIns="0" rIns="0" bIns="0" anchor="ctr"/>
          <a:lstStyle/>
          <a:p>
            <a:pPr algn="ctr" eaLnBrk="0" hangingPunct="0"/>
            <a:r>
              <a:rPr lang="en-US" sz="800" dirty="0"/>
              <a:t>It 1 </a:t>
            </a:r>
          </a:p>
        </p:txBody>
      </p:sp>
      <p:sp>
        <p:nvSpPr>
          <p:cNvPr id="17" name="TextBox 38"/>
          <p:cNvSpPr txBox="1">
            <a:spLocks noChangeArrowheads="1"/>
          </p:cNvSpPr>
          <p:nvPr/>
        </p:nvSpPr>
        <p:spPr bwMode="auto">
          <a:xfrm>
            <a:off x="442890" y="2354050"/>
            <a:ext cx="792185" cy="523210"/>
          </a:xfrm>
          <a:prstGeom prst="rect">
            <a:avLst/>
          </a:prstGeom>
          <a:noFill/>
          <a:ln w="9525">
            <a:noFill/>
            <a:miter lim="800000"/>
            <a:headEnd/>
            <a:tailEnd/>
          </a:ln>
        </p:spPr>
        <p:txBody>
          <a:bodyPr wrap="none" lIns="91431" tIns="45715" rIns="91431" bIns="45715">
            <a:spAutoFit/>
          </a:bodyPr>
          <a:lstStyle/>
          <a:p>
            <a:pPr eaLnBrk="0" hangingPunct="0"/>
            <a:r>
              <a:rPr lang="en-US" dirty="0"/>
              <a:t>Project</a:t>
            </a:r>
          </a:p>
          <a:p>
            <a:pPr eaLnBrk="0" hangingPunct="0"/>
            <a:r>
              <a:rPr lang="en-US" dirty="0" smtClean="0"/>
              <a:t>Stages</a:t>
            </a:r>
            <a:endParaRPr lang="en-US" dirty="0"/>
          </a:p>
        </p:txBody>
      </p:sp>
      <p:sp>
        <p:nvSpPr>
          <p:cNvPr id="18" name="TextBox 39"/>
          <p:cNvSpPr txBox="1">
            <a:spLocks noChangeArrowheads="1"/>
          </p:cNvSpPr>
          <p:nvPr/>
        </p:nvSpPr>
        <p:spPr bwMode="auto">
          <a:xfrm>
            <a:off x="189936" y="3028737"/>
            <a:ext cx="1045140" cy="532443"/>
          </a:xfrm>
          <a:prstGeom prst="rect">
            <a:avLst/>
          </a:prstGeom>
          <a:noFill/>
          <a:ln w="9525">
            <a:noFill/>
            <a:miter lim="800000"/>
            <a:headEnd/>
            <a:tailEnd/>
          </a:ln>
        </p:spPr>
        <p:txBody>
          <a:bodyPr wrap="none" lIns="91431" tIns="45715" rIns="91431" bIns="45715">
            <a:spAutoFit/>
          </a:bodyPr>
          <a:lstStyle/>
          <a:p>
            <a:pPr eaLnBrk="0" hangingPunct="0"/>
            <a:r>
              <a:rPr lang="en-US" dirty="0"/>
              <a:t>Cost </a:t>
            </a:r>
          </a:p>
          <a:p>
            <a:pPr eaLnBrk="0" hangingPunct="0"/>
            <a:r>
              <a:rPr lang="en-US" dirty="0"/>
              <a:t>allocation</a:t>
            </a:r>
          </a:p>
        </p:txBody>
      </p:sp>
      <p:sp>
        <p:nvSpPr>
          <p:cNvPr id="33" name="Right Brace 77"/>
          <p:cNvSpPr>
            <a:spLocks/>
          </p:cNvSpPr>
          <p:nvPr/>
        </p:nvSpPr>
        <p:spPr bwMode="auto">
          <a:xfrm rot="-5400000">
            <a:off x="2176639" y="1341220"/>
            <a:ext cx="293687" cy="1808517"/>
          </a:xfrm>
          <a:prstGeom prst="rightBrace">
            <a:avLst>
              <a:gd name="adj1" fmla="val 58632"/>
              <a:gd name="adj2" fmla="val 51042"/>
            </a:avLst>
          </a:prstGeom>
          <a:noFill/>
          <a:ln w="12700" algn="ctr">
            <a:solidFill>
              <a:schemeClr val="tx1"/>
            </a:solidFill>
            <a:round/>
            <a:headEnd/>
            <a:tailEnd/>
          </a:ln>
        </p:spPr>
        <p:txBody>
          <a:bodyPr lIns="228577" tIns="45715" rIns="228577" bIns="45715" anchor="ctr"/>
          <a:lstStyle/>
          <a:p>
            <a:pPr eaLnBrk="0" hangingPunct="0"/>
            <a:endParaRPr lang="en-US">
              <a:solidFill>
                <a:schemeClr val="bg1"/>
              </a:solidFill>
            </a:endParaRPr>
          </a:p>
        </p:txBody>
      </p:sp>
      <p:sp>
        <p:nvSpPr>
          <p:cNvPr id="34" name="TextBox 78"/>
          <p:cNvSpPr txBox="1">
            <a:spLocks noChangeArrowheads="1"/>
          </p:cNvSpPr>
          <p:nvPr/>
        </p:nvSpPr>
        <p:spPr bwMode="auto">
          <a:xfrm>
            <a:off x="1560771" y="1850726"/>
            <a:ext cx="1585690" cy="276999"/>
          </a:xfrm>
          <a:prstGeom prst="rect">
            <a:avLst/>
          </a:prstGeom>
          <a:noFill/>
          <a:ln w="9525">
            <a:noFill/>
            <a:miter lim="800000"/>
            <a:headEnd/>
            <a:tailEnd/>
          </a:ln>
        </p:spPr>
        <p:txBody>
          <a:bodyPr wrap="none" lIns="91431" tIns="45715" rIns="91431" bIns="45715">
            <a:spAutoFit/>
          </a:bodyPr>
          <a:lstStyle/>
          <a:p>
            <a:pPr eaLnBrk="0" hangingPunct="0"/>
            <a:r>
              <a:rPr lang="en-US" sz="1200" dirty="0"/>
              <a:t>Preliminary Project</a:t>
            </a:r>
          </a:p>
        </p:txBody>
      </p:sp>
      <p:sp>
        <p:nvSpPr>
          <p:cNvPr id="35" name="Right Brace 79"/>
          <p:cNvSpPr>
            <a:spLocks/>
          </p:cNvSpPr>
          <p:nvPr/>
        </p:nvSpPr>
        <p:spPr bwMode="auto">
          <a:xfrm rot="-5400000">
            <a:off x="5431804" y="-61499"/>
            <a:ext cx="289870" cy="4673937"/>
          </a:xfrm>
          <a:prstGeom prst="rightBrace">
            <a:avLst>
              <a:gd name="adj1" fmla="val 58633"/>
              <a:gd name="adj2" fmla="val 51042"/>
            </a:avLst>
          </a:prstGeom>
          <a:noFill/>
          <a:ln w="12700" algn="ctr">
            <a:solidFill>
              <a:schemeClr val="tx1"/>
            </a:solidFill>
            <a:round/>
            <a:headEnd/>
            <a:tailEnd/>
          </a:ln>
        </p:spPr>
        <p:txBody>
          <a:bodyPr lIns="228577" tIns="45715" rIns="228577" bIns="45715" anchor="ctr"/>
          <a:lstStyle/>
          <a:p>
            <a:pPr eaLnBrk="0" hangingPunct="0"/>
            <a:endParaRPr lang="en-US">
              <a:solidFill>
                <a:schemeClr val="bg1"/>
              </a:solidFill>
            </a:endParaRPr>
          </a:p>
        </p:txBody>
      </p:sp>
      <p:sp>
        <p:nvSpPr>
          <p:cNvPr id="36" name="TextBox 80"/>
          <p:cNvSpPr txBox="1">
            <a:spLocks noChangeArrowheads="1"/>
          </p:cNvSpPr>
          <p:nvPr/>
        </p:nvSpPr>
        <p:spPr bwMode="auto">
          <a:xfrm>
            <a:off x="4601236" y="1869515"/>
            <a:ext cx="2032929" cy="276999"/>
          </a:xfrm>
          <a:prstGeom prst="rect">
            <a:avLst/>
          </a:prstGeom>
          <a:noFill/>
          <a:ln w="9525">
            <a:noFill/>
            <a:miter lim="800000"/>
            <a:headEnd/>
            <a:tailEnd/>
          </a:ln>
        </p:spPr>
        <p:txBody>
          <a:bodyPr wrap="none" lIns="91431" tIns="45715" rIns="91431" bIns="45715">
            <a:spAutoFit/>
          </a:bodyPr>
          <a:lstStyle/>
          <a:p>
            <a:pPr algn="ctr" eaLnBrk="0" hangingPunct="0"/>
            <a:r>
              <a:rPr lang="en-US" sz="1200" dirty="0"/>
              <a:t>Application Development</a:t>
            </a:r>
          </a:p>
        </p:txBody>
      </p:sp>
      <p:cxnSp>
        <p:nvCxnSpPr>
          <p:cNvPr id="37" name="Straight Arrow Connector 36"/>
          <p:cNvCxnSpPr>
            <a:stCxn id="12" idx="1"/>
          </p:cNvCxnSpPr>
          <p:nvPr/>
        </p:nvCxnSpPr>
        <p:spPr bwMode="auto">
          <a:xfrm flipH="1">
            <a:off x="3241715" y="2681073"/>
            <a:ext cx="9565" cy="1403624"/>
          </a:xfrm>
          <a:prstGeom prst="straightConnector1">
            <a:avLst/>
          </a:prstGeom>
          <a:solidFill>
            <a:schemeClr val="accent1"/>
          </a:solidFill>
          <a:ln w="28575" cap="flat" cmpd="sng" algn="ctr">
            <a:solidFill>
              <a:srgbClr val="00B0F0"/>
            </a:solidFill>
            <a:prstDash val="solid"/>
            <a:round/>
            <a:headEnd type="none" w="med" len="med"/>
            <a:tailEnd type="arrow"/>
          </a:ln>
          <a:effectLst/>
        </p:spPr>
      </p:cxnSp>
      <p:sp>
        <p:nvSpPr>
          <p:cNvPr id="38" name="TextBox 37"/>
          <p:cNvSpPr txBox="1"/>
          <p:nvPr/>
        </p:nvSpPr>
        <p:spPr>
          <a:xfrm>
            <a:off x="2661094" y="3433495"/>
            <a:ext cx="622287" cy="307777"/>
          </a:xfrm>
          <a:prstGeom prst="rect">
            <a:avLst/>
          </a:prstGeom>
          <a:noFill/>
        </p:spPr>
        <p:txBody>
          <a:bodyPr wrap="none" lIns="91431" tIns="45715" rIns="91431" bIns="45715" rtlCol="0">
            <a:noAutofit/>
          </a:bodyPr>
          <a:lstStyle/>
          <a:p>
            <a:r>
              <a:rPr lang="en-US" dirty="0" smtClean="0"/>
              <a:t>What</a:t>
            </a:r>
            <a:endParaRPr lang="en-US" dirty="0"/>
          </a:p>
        </p:txBody>
      </p:sp>
      <p:sp>
        <p:nvSpPr>
          <p:cNvPr id="39" name="TextBox 38"/>
          <p:cNvSpPr txBox="1"/>
          <p:nvPr/>
        </p:nvSpPr>
        <p:spPr>
          <a:xfrm>
            <a:off x="3211235" y="3433495"/>
            <a:ext cx="562975" cy="307777"/>
          </a:xfrm>
          <a:prstGeom prst="rect">
            <a:avLst/>
          </a:prstGeom>
          <a:noFill/>
        </p:spPr>
        <p:txBody>
          <a:bodyPr wrap="none" lIns="91431" tIns="45715" rIns="91431" bIns="45715" rtlCol="0">
            <a:noAutofit/>
          </a:bodyPr>
          <a:lstStyle/>
          <a:p>
            <a:r>
              <a:rPr lang="en-US" dirty="0" smtClean="0"/>
              <a:t>How</a:t>
            </a:r>
            <a:endParaRPr lang="en-US" dirty="0"/>
          </a:p>
        </p:txBody>
      </p:sp>
      <p:sp>
        <p:nvSpPr>
          <p:cNvPr id="40" name="Rectangle 3"/>
          <p:cNvSpPr txBox="1">
            <a:spLocks noChangeArrowheads="1"/>
          </p:cNvSpPr>
          <p:nvPr/>
        </p:nvSpPr>
        <p:spPr bwMode="black">
          <a:xfrm>
            <a:off x="600075" y="5321595"/>
            <a:ext cx="8809037" cy="2222205"/>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407947" lvl="1" indent="-176196" algn="l" defTabSz="887324" eaLnBrk="0" hangingPunct="0">
              <a:lnSpc>
                <a:spcPct val="110000"/>
              </a:lnSpc>
              <a:buClr>
                <a:srgbClr val="339933"/>
              </a:buClr>
              <a:buSzPct val="100000"/>
              <a:buFont typeface="Arial" pitchFamily="34" charset="0"/>
              <a:buChar char="•"/>
              <a:defRPr/>
            </a:pPr>
            <a:r>
              <a:rPr lang="en-US" sz="1800" b="0" kern="0" dirty="0" smtClean="0"/>
              <a:t>The Preliminary Project Stage:  “</a:t>
            </a:r>
            <a:r>
              <a:rPr lang="en-US" sz="1800" kern="0" dirty="0" smtClean="0"/>
              <a:t>What</a:t>
            </a:r>
            <a:r>
              <a:rPr lang="en-US" sz="1800" b="0" kern="0" dirty="0" smtClean="0"/>
              <a:t>“</a:t>
            </a:r>
            <a:r>
              <a:rPr lang="en-US" sz="1800" kern="0" dirty="0" smtClean="0"/>
              <a:t> (Ends In Inception at the beginning of Design Storming)</a:t>
            </a:r>
          </a:p>
          <a:p>
            <a:pPr marL="407947" lvl="1" indent="-176196" algn="l" defTabSz="887324" eaLnBrk="0" hangingPunct="0">
              <a:lnSpc>
                <a:spcPct val="110000"/>
              </a:lnSpc>
              <a:buClr>
                <a:srgbClr val="339933"/>
              </a:buClr>
              <a:buSzPct val="100000"/>
              <a:buFont typeface="Arial" pitchFamily="34" charset="0"/>
              <a:buChar char="•"/>
              <a:defRPr/>
            </a:pPr>
            <a:r>
              <a:rPr lang="en-US" sz="1800" b="0" kern="0" dirty="0" smtClean="0"/>
              <a:t>The Development Stage: “</a:t>
            </a:r>
            <a:r>
              <a:rPr lang="en-US" sz="1800" kern="0" dirty="0" smtClean="0"/>
              <a:t>How </a:t>
            </a:r>
            <a:r>
              <a:rPr lang="en-US" sz="1800" b="0" kern="0" dirty="0" smtClean="0"/>
              <a:t>“ (Starts with Design Storming)</a:t>
            </a:r>
          </a:p>
          <a:p>
            <a:pPr marL="407947" lvl="1" indent="-176196" algn="l" defTabSz="887324" eaLnBrk="0" hangingPunct="0">
              <a:lnSpc>
                <a:spcPct val="110000"/>
              </a:lnSpc>
              <a:buClr>
                <a:srgbClr val="339933"/>
              </a:buClr>
              <a:buSzPct val="100000"/>
              <a:buFont typeface="Arial" pitchFamily="34" charset="0"/>
              <a:buChar char="•"/>
              <a:defRPr/>
            </a:pPr>
            <a:r>
              <a:rPr lang="en-US" sz="1800" b="0" kern="0" dirty="0"/>
              <a:t>The Post Implementation Stage</a:t>
            </a:r>
            <a:r>
              <a:rPr lang="en-US" sz="1800" kern="0" dirty="0" smtClean="0"/>
              <a:t>: “When”  (Begins </a:t>
            </a:r>
            <a:r>
              <a:rPr lang="en-US" sz="1800" b="0" kern="0" dirty="0" smtClean="0"/>
              <a:t>72 hours after the last production implementation, when final user acceptance testing and OPs support or maintenance handoff is complete)</a:t>
            </a:r>
          </a:p>
          <a:p>
            <a:pPr marL="407947" lvl="1" indent="-176196" algn="l" defTabSz="887324" eaLnBrk="0" hangingPunct="0">
              <a:lnSpc>
                <a:spcPct val="80000"/>
              </a:lnSpc>
              <a:buClr>
                <a:srgbClr val="339933"/>
              </a:buClr>
              <a:buSzPct val="100000"/>
              <a:buFontTx/>
              <a:buChar char="•"/>
              <a:defRPr/>
            </a:pPr>
            <a:endParaRPr lang="en-US" sz="1800" b="0" kern="0" dirty="0"/>
          </a:p>
        </p:txBody>
      </p:sp>
      <p:sp>
        <p:nvSpPr>
          <p:cNvPr id="46" name="TextBox 39"/>
          <p:cNvSpPr txBox="1">
            <a:spLocks noChangeArrowheads="1"/>
          </p:cNvSpPr>
          <p:nvPr/>
        </p:nvSpPr>
        <p:spPr bwMode="auto">
          <a:xfrm>
            <a:off x="89904" y="4018677"/>
            <a:ext cx="981661" cy="312382"/>
          </a:xfrm>
          <a:prstGeom prst="rect">
            <a:avLst/>
          </a:prstGeom>
          <a:noFill/>
          <a:ln w="9525">
            <a:noFill/>
            <a:miter lim="800000"/>
            <a:headEnd/>
            <a:tailEnd/>
          </a:ln>
        </p:spPr>
        <p:txBody>
          <a:bodyPr wrap="none" lIns="91431" tIns="45715" rIns="91431" bIns="45715">
            <a:spAutoFit/>
          </a:bodyPr>
          <a:lstStyle/>
          <a:p>
            <a:pPr eaLnBrk="0" hangingPunct="0"/>
            <a:r>
              <a:rPr lang="en-US" dirty="0" smtClean="0"/>
              <a:t>Releases</a:t>
            </a:r>
            <a:endParaRPr lang="en-US" dirty="0"/>
          </a:p>
        </p:txBody>
      </p:sp>
      <p:sp>
        <p:nvSpPr>
          <p:cNvPr id="48" name="Rectangular Callout 47"/>
          <p:cNvSpPr/>
          <p:nvPr/>
        </p:nvSpPr>
        <p:spPr bwMode="auto">
          <a:xfrm>
            <a:off x="8454240" y="3520997"/>
            <a:ext cx="1239765" cy="745116"/>
          </a:xfrm>
          <a:prstGeom prst="wedgeRectCallout">
            <a:avLst>
              <a:gd name="adj1" fmla="val -99534"/>
              <a:gd name="adj2" fmla="val 57710"/>
            </a:avLst>
          </a:prstGeom>
          <a:noFill/>
          <a:ln w="28575" cap="flat" cmpd="sng" algn="ctr">
            <a:solidFill>
              <a:schemeClr val="accent1">
                <a:lumMod val="75000"/>
              </a:schemeClr>
            </a:solidFill>
            <a:prstDash val="solid"/>
            <a:round/>
            <a:headEnd type="none" w="med" len="med"/>
            <a:tailEnd type="none" w="med" len="med"/>
          </a:ln>
          <a:effectLst/>
        </p:spPr>
        <p:txBody>
          <a:bodyPr vert="horz" wrap="square" lIns="91431" tIns="45715" rIns="91431" bIns="45715" numCol="1" rtlCol="0" anchor="ctr" anchorCtr="0" compatLnSpc="1">
            <a:prstTxWarp prst="textNoShape">
              <a:avLst/>
            </a:prstTxWarp>
          </a:bodyPr>
          <a:lstStyle/>
          <a:p>
            <a:pPr algn="ctr" defTabSz="1006375"/>
            <a:r>
              <a:rPr lang="en-US" sz="1200" dirty="0"/>
              <a:t> </a:t>
            </a:r>
            <a:r>
              <a:rPr lang="en-US" sz="1200" dirty="0" smtClean="0"/>
              <a:t>Final </a:t>
            </a:r>
            <a:r>
              <a:rPr lang="en-US" sz="1200" dirty="0"/>
              <a:t>set of stories deployed.</a:t>
            </a:r>
          </a:p>
        </p:txBody>
      </p:sp>
      <p:sp>
        <p:nvSpPr>
          <p:cNvPr id="49" name="Right Arrow 20"/>
          <p:cNvSpPr>
            <a:spLocks noChangeArrowheads="1"/>
          </p:cNvSpPr>
          <p:nvPr/>
        </p:nvSpPr>
        <p:spPr bwMode="auto">
          <a:xfrm>
            <a:off x="7894976" y="3131956"/>
            <a:ext cx="1303224" cy="314325"/>
          </a:xfrm>
          <a:prstGeom prst="rightArrow">
            <a:avLst>
              <a:gd name="adj1" fmla="val 50000"/>
              <a:gd name="adj2" fmla="val 50025"/>
            </a:avLst>
          </a:prstGeom>
          <a:solidFill>
            <a:schemeClr val="accent1"/>
          </a:solidFill>
          <a:ln w="12700" algn="ctr">
            <a:solidFill>
              <a:schemeClr val="tx1"/>
            </a:solidFill>
            <a:round/>
            <a:headEnd/>
            <a:tailEnd/>
          </a:ln>
        </p:spPr>
        <p:txBody>
          <a:bodyPr lIns="0" tIns="45715" rIns="0" bIns="45715" anchor="ctr"/>
          <a:lstStyle/>
          <a:p>
            <a:pPr algn="ctr" eaLnBrk="0" hangingPunct="0"/>
            <a:r>
              <a:rPr lang="en-US" sz="1200" dirty="0"/>
              <a:t>Expense</a:t>
            </a:r>
          </a:p>
        </p:txBody>
      </p:sp>
      <p:cxnSp>
        <p:nvCxnSpPr>
          <p:cNvPr id="50" name="Straight Arrow Connector 49"/>
          <p:cNvCxnSpPr/>
          <p:nvPr/>
        </p:nvCxnSpPr>
        <p:spPr bwMode="auto">
          <a:xfrm flipH="1">
            <a:off x="7862908" y="2629480"/>
            <a:ext cx="32929" cy="1455218"/>
          </a:xfrm>
          <a:prstGeom prst="straightConnector1">
            <a:avLst/>
          </a:prstGeom>
          <a:solidFill>
            <a:schemeClr val="accent1"/>
          </a:solidFill>
          <a:ln w="28575" cap="flat" cmpd="sng" algn="ctr">
            <a:solidFill>
              <a:srgbClr val="00B0F0"/>
            </a:solidFill>
            <a:prstDash val="solid"/>
            <a:round/>
            <a:headEnd type="none" w="med" len="med"/>
            <a:tailEnd type="arrow"/>
          </a:ln>
          <a:effectLst/>
        </p:spPr>
      </p:cxnSp>
      <p:sp>
        <p:nvSpPr>
          <p:cNvPr id="51" name="Right Brace 79"/>
          <p:cNvSpPr>
            <a:spLocks/>
          </p:cNvSpPr>
          <p:nvPr/>
        </p:nvSpPr>
        <p:spPr bwMode="auto">
          <a:xfrm rot="-5400000">
            <a:off x="8454358" y="1640685"/>
            <a:ext cx="223513" cy="1304813"/>
          </a:xfrm>
          <a:prstGeom prst="rightBrace">
            <a:avLst>
              <a:gd name="adj1" fmla="val 58633"/>
              <a:gd name="adj2" fmla="val 51042"/>
            </a:avLst>
          </a:prstGeom>
          <a:noFill/>
          <a:ln w="12700" algn="ctr">
            <a:solidFill>
              <a:schemeClr val="tx1"/>
            </a:solidFill>
            <a:round/>
            <a:headEnd/>
            <a:tailEnd/>
          </a:ln>
        </p:spPr>
        <p:txBody>
          <a:bodyPr lIns="228577" tIns="45715" rIns="228577" bIns="45715" anchor="ctr"/>
          <a:lstStyle/>
          <a:p>
            <a:pPr eaLnBrk="0" hangingPunct="0"/>
            <a:endParaRPr lang="en-US">
              <a:solidFill>
                <a:schemeClr val="bg1"/>
              </a:solidFill>
            </a:endParaRPr>
          </a:p>
        </p:txBody>
      </p:sp>
      <p:sp>
        <p:nvSpPr>
          <p:cNvPr id="52" name="Right Brace 79"/>
          <p:cNvSpPr>
            <a:spLocks/>
          </p:cNvSpPr>
          <p:nvPr/>
        </p:nvSpPr>
        <p:spPr bwMode="auto">
          <a:xfrm rot="-5400000">
            <a:off x="7658392" y="2960584"/>
            <a:ext cx="150811" cy="258221"/>
          </a:xfrm>
          <a:prstGeom prst="rightBrace">
            <a:avLst>
              <a:gd name="adj1" fmla="val 19694"/>
              <a:gd name="adj2" fmla="val 54850"/>
            </a:avLst>
          </a:prstGeom>
          <a:noFill/>
          <a:ln w="12700" algn="ctr">
            <a:solidFill>
              <a:schemeClr val="tx1"/>
            </a:solidFill>
            <a:round/>
            <a:headEnd/>
            <a:tailEnd/>
          </a:ln>
        </p:spPr>
        <p:txBody>
          <a:bodyPr lIns="228577" tIns="45715" rIns="228577" bIns="45715" anchor="ctr"/>
          <a:lstStyle/>
          <a:p>
            <a:pPr eaLnBrk="0" hangingPunct="0"/>
            <a:endParaRPr lang="en-US">
              <a:solidFill>
                <a:schemeClr val="bg1"/>
              </a:solidFill>
            </a:endParaRPr>
          </a:p>
        </p:txBody>
      </p:sp>
      <p:sp>
        <p:nvSpPr>
          <p:cNvPr id="53" name="TextBox 52"/>
          <p:cNvSpPr txBox="1"/>
          <p:nvPr/>
        </p:nvSpPr>
        <p:spPr>
          <a:xfrm>
            <a:off x="7516237" y="2834924"/>
            <a:ext cx="500457" cy="215444"/>
          </a:xfrm>
          <a:prstGeom prst="rect">
            <a:avLst/>
          </a:prstGeom>
          <a:noFill/>
        </p:spPr>
        <p:txBody>
          <a:bodyPr wrap="none" lIns="91431" tIns="45715" rIns="91431" bIns="45715" rtlCol="0">
            <a:spAutoFit/>
          </a:bodyPr>
          <a:lstStyle/>
          <a:p>
            <a:r>
              <a:rPr lang="en-US" sz="800" dirty="0"/>
              <a:t>72 Hrs</a:t>
            </a:r>
          </a:p>
        </p:txBody>
      </p:sp>
      <p:sp>
        <p:nvSpPr>
          <p:cNvPr id="54" name="Rectangle 53"/>
          <p:cNvSpPr/>
          <p:nvPr/>
        </p:nvSpPr>
        <p:spPr bwMode="auto">
          <a:xfrm>
            <a:off x="2550239" y="2390254"/>
            <a:ext cx="2153267" cy="114606"/>
          </a:xfrm>
          <a:prstGeom prst="rect">
            <a:avLst/>
          </a:prstGeom>
          <a:solidFill>
            <a:schemeClr val="bg1"/>
          </a:solidFill>
          <a:ln w="9525" cap="flat" cmpd="sng" algn="ctr">
            <a:solidFill>
              <a:schemeClr val="accent2"/>
            </a:solidFill>
            <a:prstDash val="solid"/>
            <a:round/>
            <a:headEnd type="none" w="med" len="med"/>
            <a:tailEnd type="none" w="med" len="med"/>
          </a:ln>
          <a:effectLst/>
        </p:spPr>
        <p:txBody>
          <a:bodyPr vert="horz" wrap="square" lIns="91431" tIns="45715" rIns="91431" bIns="45715" numCol="1" rtlCol="0" anchor="ctr" anchorCtr="0" compatLnSpc="1">
            <a:prstTxWarp prst="textNoShape">
              <a:avLst/>
            </a:prstTxWarp>
          </a:bodyPr>
          <a:lstStyle/>
          <a:p>
            <a:pPr algn="ctr" defTabSz="1006375"/>
            <a:r>
              <a:rPr lang="en-US" sz="800" dirty="0"/>
              <a:t>Inception</a:t>
            </a:r>
          </a:p>
        </p:txBody>
      </p:sp>
      <p:sp>
        <p:nvSpPr>
          <p:cNvPr id="55" name="TextBox 80"/>
          <p:cNvSpPr txBox="1">
            <a:spLocks noChangeArrowheads="1"/>
          </p:cNvSpPr>
          <p:nvPr/>
        </p:nvSpPr>
        <p:spPr bwMode="auto">
          <a:xfrm>
            <a:off x="7920096" y="1704872"/>
            <a:ext cx="1322798" cy="461665"/>
          </a:xfrm>
          <a:prstGeom prst="rect">
            <a:avLst/>
          </a:prstGeom>
          <a:noFill/>
          <a:ln w="9525">
            <a:noFill/>
            <a:miter lim="800000"/>
            <a:headEnd/>
            <a:tailEnd/>
          </a:ln>
        </p:spPr>
        <p:txBody>
          <a:bodyPr wrap="none" lIns="91431" tIns="45715" rIns="91431" bIns="45715">
            <a:spAutoFit/>
          </a:bodyPr>
          <a:lstStyle/>
          <a:p>
            <a:pPr algn="ctr" eaLnBrk="0" hangingPunct="0"/>
            <a:r>
              <a:rPr lang="en-US" sz="1200" dirty="0"/>
              <a:t>Post </a:t>
            </a:r>
          </a:p>
          <a:p>
            <a:pPr algn="ctr" eaLnBrk="0" hangingPunct="0"/>
            <a:r>
              <a:rPr lang="en-US" sz="1200" dirty="0"/>
              <a:t>Implementation</a:t>
            </a:r>
          </a:p>
        </p:txBody>
      </p:sp>
      <p:sp>
        <p:nvSpPr>
          <p:cNvPr id="60" name="TextBox 59"/>
          <p:cNvSpPr txBox="1"/>
          <p:nvPr/>
        </p:nvSpPr>
        <p:spPr>
          <a:xfrm>
            <a:off x="2509363" y="3678110"/>
            <a:ext cx="1504776" cy="215444"/>
          </a:xfrm>
          <a:prstGeom prst="rect">
            <a:avLst/>
          </a:prstGeom>
          <a:noFill/>
        </p:spPr>
        <p:txBody>
          <a:bodyPr wrap="square" lIns="91431" tIns="45715" rIns="91431" bIns="45715" rtlCol="0">
            <a:spAutoFit/>
          </a:bodyPr>
          <a:lstStyle/>
          <a:p>
            <a:pPr algn="ctr"/>
            <a:r>
              <a:rPr lang="en-US" sz="800" i="1" dirty="0"/>
              <a:t>Capitalization Begins</a:t>
            </a:r>
          </a:p>
        </p:txBody>
      </p:sp>
      <p:sp>
        <p:nvSpPr>
          <p:cNvPr id="61" name="TextBox 60"/>
          <p:cNvSpPr txBox="1"/>
          <p:nvPr/>
        </p:nvSpPr>
        <p:spPr>
          <a:xfrm>
            <a:off x="7128101" y="3678110"/>
            <a:ext cx="1504776" cy="215444"/>
          </a:xfrm>
          <a:prstGeom prst="rect">
            <a:avLst/>
          </a:prstGeom>
          <a:noFill/>
        </p:spPr>
        <p:txBody>
          <a:bodyPr wrap="square" lIns="91431" tIns="45715" rIns="91431" bIns="45715" rtlCol="0">
            <a:spAutoFit/>
          </a:bodyPr>
          <a:lstStyle/>
          <a:p>
            <a:pPr algn="ctr"/>
            <a:r>
              <a:rPr lang="en-US" sz="800" i="1" dirty="0"/>
              <a:t>Capitalization Ends</a:t>
            </a:r>
          </a:p>
        </p:txBody>
      </p:sp>
      <p:sp>
        <p:nvSpPr>
          <p:cNvPr id="62" name="TextBox 61"/>
          <p:cNvSpPr txBox="1"/>
          <p:nvPr/>
        </p:nvSpPr>
        <p:spPr>
          <a:xfrm>
            <a:off x="6538030" y="4116488"/>
            <a:ext cx="368031" cy="312382"/>
          </a:xfrm>
          <a:prstGeom prst="rect">
            <a:avLst/>
          </a:prstGeom>
          <a:noFill/>
        </p:spPr>
        <p:txBody>
          <a:bodyPr wrap="none" lIns="91431" tIns="45715" rIns="91431" bIns="45715" rtlCol="0">
            <a:spAutoFit/>
          </a:bodyPr>
          <a:lstStyle/>
          <a:p>
            <a:r>
              <a:rPr lang="en-US" dirty="0" smtClean="0"/>
              <a:t>…</a:t>
            </a:r>
            <a:endParaRPr lang="en-US" dirty="0"/>
          </a:p>
        </p:txBody>
      </p:sp>
      <p:sp>
        <p:nvSpPr>
          <p:cNvPr id="65" name="TextBox 64"/>
          <p:cNvSpPr txBox="1"/>
          <p:nvPr/>
        </p:nvSpPr>
        <p:spPr>
          <a:xfrm>
            <a:off x="6538030" y="2475591"/>
            <a:ext cx="368031" cy="312382"/>
          </a:xfrm>
          <a:prstGeom prst="rect">
            <a:avLst/>
          </a:prstGeom>
          <a:noFill/>
        </p:spPr>
        <p:txBody>
          <a:bodyPr wrap="none" lIns="91431" tIns="45715" rIns="91431" bIns="45715" rtlCol="0">
            <a:spAutoFit/>
          </a:bodyPr>
          <a:lstStyle/>
          <a:p>
            <a:r>
              <a:rPr lang="en-US" dirty="0" smtClean="0"/>
              <a:t>…</a:t>
            </a:r>
            <a:endParaRPr lang="en-US" dirty="0"/>
          </a:p>
        </p:txBody>
      </p:sp>
      <p:sp>
        <p:nvSpPr>
          <p:cNvPr id="66" name="Pentagon 27"/>
          <p:cNvSpPr>
            <a:spLocks noChangeArrowheads="1"/>
          </p:cNvSpPr>
          <p:nvPr/>
        </p:nvSpPr>
        <p:spPr bwMode="auto">
          <a:xfrm>
            <a:off x="4723826" y="4084697"/>
            <a:ext cx="864175" cy="457200"/>
          </a:xfrm>
          <a:prstGeom prst="homePlate">
            <a:avLst>
              <a:gd name="adj" fmla="val 25565"/>
            </a:avLst>
          </a:prstGeom>
          <a:solidFill>
            <a:schemeClr val="accent5">
              <a:lumMod val="75000"/>
            </a:schemeClr>
          </a:solidFill>
          <a:ln w="12700" algn="ctr">
            <a:solidFill>
              <a:schemeClr val="tx1"/>
            </a:solidFill>
            <a:prstDash val="solid"/>
            <a:round/>
            <a:headEnd/>
            <a:tailEnd/>
          </a:ln>
        </p:spPr>
        <p:txBody>
          <a:bodyPr lIns="0" tIns="45715" rIns="0" bIns="45715" anchor="ctr"/>
          <a:lstStyle/>
          <a:p>
            <a:pPr algn="ctr" eaLnBrk="0" hangingPunct="0"/>
            <a:r>
              <a:rPr lang="en-US" sz="900" dirty="0"/>
              <a:t>Release</a:t>
            </a:r>
          </a:p>
        </p:txBody>
      </p:sp>
      <p:sp>
        <p:nvSpPr>
          <p:cNvPr id="71" name="Pentagon 31"/>
          <p:cNvSpPr>
            <a:spLocks noChangeArrowheads="1"/>
          </p:cNvSpPr>
          <p:nvPr/>
        </p:nvSpPr>
        <p:spPr bwMode="auto">
          <a:xfrm>
            <a:off x="5150547" y="2400087"/>
            <a:ext cx="427294" cy="457200"/>
          </a:xfrm>
          <a:prstGeom prst="homePlate">
            <a:avLst>
              <a:gd name="adj" fmla="val 28609"/>
            </a:avLst>
          </a:prstGeom>
          <a:solidFill>
            <a:schemeClr val="accent1"/>
          </a:solidFill>
          <a:ln w="12700" algn="ctr">
            <a:solidFill>
              <a:schemeClr val="tx1"/>
            </a:solidFill>
            <a:round/>
            <a:headEnd/>
            <a:tailEnd/>
          </a:ln>
        </p:spPr>
        <p:txBody>
          <a:bodyPr lIns="0" tIns="0" rIns="0" bIns="0" anchor="ctr"/>
          <a:lstStyle/>
          <a:p>
            <a:pPr algn="ctr" eaLnBrk="0" hangingPunct="0"/>
            <a:r>
              <a:rPr lang="en-US" sz="800" dirty="0"/>
              <a:t>It 2 </a:t>
            </a:r>
          </a:p>
        </p:txBody>
      </p:sp>
      <p:sp>
        <p:nvSpPr>
          <p:cNvPr id="72" name="Pentagon 27"/>
          <p:cNvSpPr>
            <a:spLocks noChangeArrowheads="1"/>
          </p:cNvSpPr>
          <p:nvPr/>
        </p:nvSpPr>
        <p:spPr bwMode="auto">
          <a:xfrm>
            <a:off x="3849492" y="4084697"/>
            <a:ext cx="864175" cy="457200"/>
          </a:xfrm>
          <a:prstGeom prst="homePlate">
            <a:avLst>
              <a:gd name="adj" fmla="val 25565"/>
            </a:avLst>
          </a:prstGeom>
          <a:solidFill>
            <a:schemeClr val="accent5">
              <a:lumMod val="75000"/>
            </a:schemeClr>
          </a:solidFill>
          <a:ln w="12700" algn="ctr">
            <a:solidFill>
              <a:schemeClr val="tx1"/>
            </a:solidFill>
            <a:prstDash val="solid"/>
            <a:round/>
            <a:headEnd/>
            <a:tailEnd/>
          </a:ln>
        </p:spPr>
        <p:txBody>
          <a:bodyPr lIns="0" tIns="45715" rIns="0" bIns="45715" anchor="ctr"/>
          <a:lstStyle/>
          <a:p>
            <a:pPr algn="ctr" eaLnBrk="0" hangingPunct="0"/>
            <a:r>
              <a:rPr lang="en-US" sz="900" dirty="0"/>
              <a:t>Release</a:t>
            </a:r>
          </a:p>
        </p:txBody>
      </p:sp>
      <p:sp>
        <p:nvSpPr>
          <p:cNvPr id="73" name="Pentagon 27"/>
          <p:cNvSpPr>
            <a:spLocks noChangeArrowheads="1"/>
          </p:cNvSpPr>
          <p:nvPr/>
        </p:nvSpPr>
        <p:spPr bwMode="auto">
          <a:xfrm>
            <a:off x="2099945" y="4084697"/>
            <a:ext cx="864175" cy="457200"/>
          </a:xfrm>
          <a:prstGeom prst="homePlate">
            <a:avLst>
              <a:gd name="adj" fmla="val 25565"/>
            </a:avLst>
          </a:prstGeom>
          <a:solidFill>
            <a:schemeClr val="bg1"/>
          </a:solidFill>
          <a:ln w="12700" algn="ctr">
            <a:solidFill>
              <a:schemeClr val="tx1"/>
            </a:solidFill>
            <a:prstDash val="dash"/>
            <a:round/>
            <a:headEnd/>
            <a:tailEnd/>
          </a:ln>
        </p:spPr>
        <p:txBody>
          <a:bodyPr lIns="0" tIns="45715" rIns="0" bIns="45715" anchor="ctr"/>
          <a:lstStyle/>
          <a:p>
            <a:pPr algn="ctr" eaLnBrk="0" hangingPunct="0"/>
            <a:r>
              <a:rPr lang="en-US" sz="900" dirty="0"/>
              <a:t>Release</a:t>
            </a:r>
          </a:p>
        </p:txBody>
      </p:sp>
      <p:sp>
        <p:nvSpPr>
          <p:cNvPr id="74" name="Pentagon 27"/>
          <p:cNvSpPr>
            <a:spLocks noChangeArrowheads="1"/>
          </p:cNvSpPr>
          <p:nvPr/>
        </p:nvSpPr>
        <p:spPr bwMode="auto">
          <a:xfrm>
            <a:off x="2986382" y="4084697"/>
            <a:ext cx="864175" cy="457200"/>
          </a:xfrm>
          <a:prstGeom prst="homePlate">
            <a:avLst>
              <a:gd name="adj" fmla="val 25565"/>
            </a:avLst>
          </a:prstGeom>
          <a:solidFill>
            <a:schemeClr val="bg1"/>
          </a:solidFill>
          <a:ln w="12700" algn="ctr">
            <a:solidFill>
              <a:schemeClr val="tx1"/>
            </a:solidFill>
            <a:prstDash val="dash"/>
            <a:round/>
            <a:headEnd/>
            <a:tailEnd/>
          </a:ln>
        </p:spPr>
        <p:txBody>
          <a:bodyPr lIns="0" tIns="45715" rIns="0" bIns="45715" anchor="ctr"/>
          <a:lstStyle/>
          <a:p>
            <a:pPr algn="ctr" eaLnBrk="0" hangingPunct="0"/>
            <a:r>
              <a:rPr lang="en-US" sz="900" dirty="0"/>
              <a:t>Release</a:t>
            </a:r>
          </a:p>
        </p:txBody>
      </p:sp>
      <p:sp>
        <p:nvSpPr>
          <p:cNvPr id="75" name="Pentagon 27"/>
          <p:cNvSpPr>
            <a:spLocks noChangeArrowheads="1"/>
          </p:cNvSpPr>
          <p:nvPr/>
        </p:nvSpPr>
        <p:spPr bwMode="auto">
          <a:xfrm>
            <a:off x="5623262" y="4085353"/>
            <a:ext cx="864175" cy="457200"/>
          </a:xfrm>
          <a:prstGeom prst="homePlate">
            <a:avLst>
              <a:gd name="adj" fmla="val 25565"/>
            </a:avLst>
          </a:prstGeom>
          <a:solidFill>
            <a:schemeClr val="accent5">
              <a:lumMod val="75000"/>
            </a:schemeClr>
          </a:solidFill>
          <a:ln w="12700" algn="ctr">
            <a:solidFill>
              <a:schemeClr val="tx1"/>
            </a:solidFill>
            <a:prstDash val="solid"/>
            <a:round/>
            <a:headEnd/>
            <a:tailEnd/>
          </a:ln>
        </p:spPr>
        <p:txBody>
          <a:bodyPr lIns="0" tIns="45715" rIns="0" bIns="45715" anchor="ctr"/>
          <a:lstStyle/>
          <a:p>
            <a:pPr algn="ctr" eaLnBrk="0" hangingPunct="0"/>
            <a:r>
              <a:rPr lang="en-US" sz="900" dirty="0"/>
              <a:t>Release</a:t>
            </a:r>
          </a:p>
        </p:txBody>
      </p:sp>
      <p:sp>
        <p:nvSpPr>
          <p:cNvPr id="76" name="Pentagon 27"/>
          <p:cNvSpPr>
            <a:spLocks noChangeArrowheads="1"/>
          </p:cNvSpPr>
          <p:nvPr/>
        </p:nvSpPr>
        <p:spPr bwMode="auto">
          <a:xfrm>
            <a:off x="6967022" y="4086007"/>
            <a:ext cx="864175" cy="457200"/>
          </a:xfrm>
          <a:prstGeom prst="homePlate">
            <a:avLst>
              <a:gd name="adj" fmla="val 25565"/>
            </a:avLst>
          </a:prstGeom>
          <a:solidFill>
            <a:schemeClr val="accent5">
              <a:lumMod val="75000"/>
            </a:schemeClr>
          </a:solidFill>
          <a:ln w="12700" algn="ctr">
            <a:solidFill>
              <a:schemeClr val="tx1"/>
            </a:solidFill>
            <a:prstDash val="solid"/>
            <a:round/>
            <a:headEnd/>
            <a:tailEnd/>
          </a:ln>
        </p:spPr>
        <p:txBody>
          <a:bodyPr lIns="0" tIns="45715" rIns="0" bIns="45715" anchor="ctr"/>
          <a:lstStyle/>
          <a:p>
            <a:pPr algn="ctr" eaLnBrk="0" hangingPunct="0"/>
            <a:r>
              <a:rPr lang="en-US" sz="900" dirty="0"/>
              <a:t>Release</a:t>
            </a:r>
          </a:p>
        </p:txBody>
      </p:sp>
      <p:sp>
        <p:nvSpPr>
          <p:cNvPr id="77" name="Pentagon 31"/>
          <p:cNvSpPr>
            <a:spLocks noChangeArrowheads="1"/>
          </p:cNvSpPr>
          <p:nvPr/>
        </p:nvSpPr>
        <p:spPr bwMode="auto">
          <a:xfrm>
            <a:off x="7180383" y="2404848"/>
            <a:ext cx="427294" cy="457200"/>
          </a:xfrm>
          <a:prstGeom prst="homePlate">
            <a:avLst>
              <a:gd name="adj" fmla="val 28609"/>
            </a:avLst>
          </a:prstGeom>
          <a:solidFill>
            <a:schemeClr val="accent1"/>
          </a:solidFill>
          <a:ln w="12700" algn="ctr">
            <a:solidFill>
              <a:schemeClr val="tx1"/>
            </a:solidFill>
            <a:round/>
            <a:headEnd/>
            <a:tailEnd/>
          </a:ln>
        </p:spPr>
        <p:txBody>
          <a:bodyPr lIns="0" tIns="0" rIns="0" bIns="0" anchor="ctr"/>
          <a:lstStyle/>
          <a:p>
            <a:pPr algn="ctr" eaLnBrk="0" hangingPunct="0"/>
            <a:r>
              <a:rPr lang="en-US" sz="800" dirty="0"/>
              <a:t>It n</a:t>
            </a:r>
          </a:p>
        </p:txBody>
      </p:sp>
      <p:sp>
        <p:nvSpPr>
          <p:cNvPr id="78" name="Pentagon 31"/>
          <p:cNvSpPr>
            <a:spLocks noChangeArrowheads="1"/>
          </p:cNvSpPr>
          <p:nvPr/>
        </p:nvSpPr>
        <p:spPr bwMode="auto">
          <a:xfrm>
            <a:off x="5577841" y="2404848"/>
            <a:ext cx="427294" cy="457200"/>
          </a:xfrm>
          <a:prstGeom prst="homePlate">
            <a:avLst>
              <a:gd name="adj" fmla="val 28609"/>
            </a:avLst>
          </a:prstGeom>
          <a:solidFill>
            <a:schemeClr val="accent1"/>
          </a:solidFill>
          <a:ln w="12700" algn="ctr">
            <a:solidFill>
              <a:schemeClr val="tx1"/>
            </a:solidFill>
            <a:round/>
            <a:headEnd/>
            <a:tailEnd/>
          </a:ln>
        </p:spPr>
        <p:txBody>
          <a:bodyPr lIns="0" tIns="0" rIns="0" bIns="0" anchor="ctr"/>
          <a:lstStyle/>
          <a:p>
            <a:pPr algn="ctr" eaLnBrk="0" hangingPunct="0"/>
            <a:r>
              <a:rPr lang="en-US" sz="800" dirty="0"/>
              <a:t>It 3 </a:t>
            </a:r>
          </a:p>
        </p:txBody>
      </p:sp>
      <p:sp>
        <p:nvSpPr>
          <p:cNvPr id="79" name="Pentagon 31"/>
          <p:cNvSpPr>
            <a:spLocks noChangeArrowheads="1"/>
          </p:cNvSpPr>
          <p:nvPr/>
        </p:nvSpPr>
        <p:spPr bwMode="auto">
          <a:xfrm>
            <a:off x="6014720" y="2404848"/>
            <a:ext cx="427294" cy="457200"/>
          </a:xfrm>
          <a:prstGeom prst="homePlate">
            <a:avLst>
              <a:gd name="adj" fmla="val 28609"/>
            </a:avLst>
          </a:prstGeom>
          <a:solidFill>
            <a:schemeClr val="accent1"/>
          </a:solidFill>
          <a:ln w="12700" algn="ctr">
            <a:solidFill>
              <a:schemeClr val="tx1"/>
            </a:solidFill>
            <a:round/>
            <a:headEnd/>
            <a:tailEnd/>
          </a:ln>
        </p:spPr>
        <p:txBody>
          <a:bodyPr lIns="0" tIns="0" rIns="0" bIns="0" anchor="ctr"/>
          <a:lstStyle/>
          <a:p>
            <a:pPr algn="ctr" eaLnBrk="0" hangingPunct="0"/>
            <a:r>
              <a:rPr lang="en-US" sz="800" dirty="0"/>
              <a:t>It 4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877187" y="457201"/>
            <a:ext cx="8686800" cy="442913"/>
          </a:xfrm>
        </p:spPr>
        <p:txBody>
          <a:bodyPr/>
          <a:lstStyle/>
          <a:p>
            <a:pPr eaLnBrk="1" hangingPunct="1"/>
            <a:r>
              <a:rPr lang="en-US" dirty="0" smtClean="0"/>
              <a:t>When can project labor be capitalized?</a:t>
            </a:r>
          </a:p>
        </p:txBody>
      </p:sp>
      <p:sp>
        <p:nvSpPr>
          <p:cNvPr id="7" name="TextBox 4"/>
          <p:cNvSpPr txBox="1">
            <a:spLocks noChangeArrowheads="1"/>
          </p:cNvSpPr>
          <p:nvPr/>
        </p:nvSpPr>
        <p:spPr bwMode="auto">
          <a:xfrm>
            <a:off x="735785" y="1054067"/>
            <a:ext cx="9134079" cy="4460613"/>
          </a:xfrm>
          <a:prstGeom prst="rect">
            <a:avLst/>
          </a:prstGeom>
          <a:noFill/>
          <a:ln w="9525">
            <a:noFill/>
            <a:miter lim="800000"/>
            <a:headEnd/>
            <a:tailEnd/>
          </a:ln>
        </p:spPr>
        <p:txBody>
          <a:bodyPr lIns="100574" tIns="50287" rIns="100574" bIns="50287">
            <a:noAutofit/>
          </a:bodyPr>
          <a:lstStyle/>
          <a:p>
            <a:pPr marL="0" lvl="3" algn="l">
              <a:defRPr/>
            </a:pPr>
            <a:endParaRPr lang="en-US" sz="1500" b="0" dirty="0"/>
          </a:p>
          <a:p>
            <a:pPr marL="0" lvl="3" algn="l">
              <a:buFont typeface="Arial"/>
              <a:buChar char="•"/>
              <a:defRPr/>
            </a:pPr>
            <a:r>
              <a:rPr lang="en-US" sz="1800" b="0" dirty="0"/>
              <a:t> </a:t>
            </a:r>
            <a:r>
              <a:rPr lang="en-US" sz="2800" b="0" dirty="0" smtClean="0"/>
              <a:t>Expectation that </a:t>
            </a:r>
            <a:r>
              <a:rPr lang="en-US" sz="2800" b="0" dirty="0"/>
              <a:t>the project will be completed and the software will be used to perform the function intended. </a:t>
            </a:r>
          </a:p>
          <a:p>
            <a:pPr marL="0" lvl="3" algn="l">
              <a:buFont typeface="Arial"/>
              <a:buChar char="•"/>
              <a:defRPr/>
            </a:pPr>
            <a:endParaRPr lang="en-US" sz="2800" b="0" dirty="0"/>
          </a:p>
          <a:p>
            <a:pPr marL="0" lvl="3" algn="l">
              <a:buFont typeface="Arial"/>
              <a:buChar char="•"/>
              <a:defRPr/>
            </a:pPr>
            <a:r>
              <a:rPr lang="en-US" sz="2800" b="0" dirty="0"/>
              <a:t> New or upgraded software </a:t>
            </a:r>
            <a:r>
              <a:rPr lang="en-US" sz="2800" b="0" dirty="0" smtClean="0"/>
              <a:t>functionality is being developed.  </a:t>
            </a:r>
          </a:p>
          <a:p>
            <a:pPr marL="0" lvl="3" algn="l">
              <a:buFont typeface="Arial"/>
              <a:buChar char="•"/>
              <a:defRPr/>
            </a:pPr>
            <a:endParaRPr lang="en-US" sz="2800" b="0" dirty="0"/>
          </a:p>
          <a:p>
            <a:pPr marL="0" lvl="3" algn="l">
              <a:buFont typeface="Arial"/>
              <a:buChar char="•"/>
              <a:defRPr/>
            </a:pPr>
            <a:r>
              <a:rPr lang="en-US" sz="2800" b="0" dirty="0"/>
              <a:t> </a:t>
            </a:r>
            <a:r>
              <a:rPr lang="en-US" sz="2800" b="0" dirty="0" smtClean="0"/>
              <a:t>There is a high </a:t>
            </a:r>
            <a:r>
              <a:rPr lang="en-US" sz="2800" b="0" dirty="0"/>
              <a:t>probability that the project can be accomplished</a:t>
            </a:r>
          </a:p>
          <a:p>
            <a:pPr marL="0" lvl="3" algn="l">
              <a:buFont typeface="Arial"/>
              <a:buChar char="•"/>
              <a:defRPr/>
            </a:pPr>
            <a:endParaRPr lang="en-US" sz="2800" b="0" dirty="0"/>
          </a:p>
          <a:p>
            <a:pPr marL="0" lvl="3" algn="l">
              <a:buFont typeface="Arial"/>
              <a:buChar char="•"/>
              <a:defRPr/>
            </a:pPr>
            <a:r>
              <a:rPr lang="en-US" sz="2800" b="0" dirty="0"/>
              <a:t> </a:t>
            </a:r>
            <a:r>
              <a:rPr lang="en-US" sz="2800" b="0" dirty="0" smtClean="0"/>
              <a:t>The Preliminary </a:t>
            </a:r>
            <a:r>
              <a:rPr lang="en-US" sz="2800" b="0" dirty="0"/>
              <a:t>project stage is completed.</a:t>
            </a:r>
          </a:p>
          <a:p>
            <a:pPr marL="0" lvl="3" algn="l">
              <a:buFont typeface="Arial"/>
              <a:buChar char="•"/>
              <a:defRPr/>
            </a:pPr>
            <a:endParaRPr lang="en-US" sz="2800" b="0" dirty="0"/>
          </a:p>
          <a:p>
            <a:pPr marL="0" lvl="3" algn="l">
              <a:buFont typeface="Arial"/>
              <a:buChar char="•"/>
              <a:defRPr/>
            </a:pPr>
            <a:r>
              <a:rPr lang="en-US" sz="2800" b="0" dirty="0"/>
              <a:t> Management, with the relevant authority, </a:t>
            </a:r>
            <a:r>
              <a:rPr lang="en-US" sz="2800" b="0" dirty="0" smtClean="0"/>
              <a:t>authorizes </a:t>
            </a:r>
            <a:r>
              <a:rPr lang="en-US" sz="2800" b="0" dirty="0"/>
              <a:t>and commits to funding. </a:t>
            </a:r>
            <a:r>
              <a:rPr lang="en-US" sz="2800" b="0" dirty="0" smtClean="0"/>
              <a:t> </a:t>
            </a:r>
            <a:endParaRPr lang="en-US" sz="2800" b="0" dirty="0"/>
          </a:p>
        </p:txBody>
      </p:sp>
    </p:spTree>
    <p:extLst>
      <p:ext uri="{BB962C8B-B14F-4D97-AF65-F5344CB8AC3E}">
        <p14:creationId xmlns:p14="http://schemas.microsoft.com/office/powerpoint/2010/main" val="4123430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Here’s What I’d Like Help On</a:t>
            </a:r>
            <a:endParaRPr lang="en-US" dirty="0"/>
          </a:p>
        </p:txBody>
      </p:sp>
      <p:sp>
        <p:nvSpPr>
          <p:cNvPr id="4" name="Footer Placeholder 3"/>
          <p:cNvSpPr>
            <a:spLocks noGrp="1"/>
          </p:cNvSpPr>
          <p:nvPr>
            <p:ph type="ftr" sz="quarter" idx="10"/>
          </p:nvPr>
        </p:nvSpPr>
        <p:spPr/>
        <p:txBody>
          <a:bodyPr/>
          <a:lstStyle/>
          <a:p>
            <a:pPr>
              <a:defRPr/>
            </a:pPr>
            <a:r>
              <a:rPr lang="en-US" altLang="en-US" smtClean="0"/>
              <a:t>Confidential - Do Not Distribute or Copy</a:t>
            </a:r>
            <a:endParaRPr lang="en-US" altLang="en-US"/>
          </a:p>
        </p:txBody>
      </p:sp>
      <p:sp>
        <p:nvSpPr>
          <p:cNvPr id="6" name="TextBox 5"/>
          <p:cNvSpPr txBox="1"/>
          <p:nvPr/>
        </p:nvSpPr>
        <p:spPr>
          <a:xfrm>
            <a:off x="275652" y="1299953"/>
            <a:ext cx="9507098" cy="3970318"/>
          </a:xfrm>
          <a:prstGeom prst="rect">
            <a:avLst/>
          </a:prstGeom>
          <a:noFill/>
        </p:spPr>
        <p:txBody>
          <a:bodyPr wrap="square" rtlCol="0">
            <a:spAutoFit/>
          </a:bodyPr>
          <a:lstStyle/>
          <a:p>
            <a:pPr algn="l">
              <a:lnSpc>
                <a:spcPct val="150000"/>
              </a:lnSpc>
            </a:pPr>
            <a:r>
              <a:rPr lang="en-US" sz="2800" dirty="0" smtClean="0"/>
              <a:t>Hearing from you:</a:t>
            </a:r>
          </a:p>
          <a:p>
            <a:pPr marL="971505" lvl="1" indent="-514350" algn="l">
              <a:lnSpc>
                <a:spcPct val="150000"/>
              </a:lnSpc>
              <a:buFont typeface="+mj-lt"/>
              <a:buAutoNum type="arabicPeriod"/>
            </a:pPr>
            <a:r>
              <a:rPr lang="en-US" sz="2800" dirty="0" smtClean="0"/>
              <a:t>If you have a success story to share about Agile Accounting, Compliance or Controls</a:t>
            </a:r>
          </a:p>
          <a:p>
            <a:pPr marL="971505" lvl="1" indent="-514350" algn="l">
              <a:lnSpc>
                <a:spcPct val="150000"/>
              </a:lnSpc>
              <a:buFont typeface="+mj-lt"/>
              <a:buAutoNum type="arabicPeriod"/>
            </a:pPr>
            <a:r>
              <a:rPr lang="en-US" sz="2800" dirty="0" smtClean="0"/>
              <a:t>If you need help or have questions in any of these areas</a:t>
            </a:r>
            <a:br>
              <a:rPr lang="en-US" sz="2800" dirty="0" smtClean="0"/>
            </a:br>
            <a:r>
              <a:rPr lang="en-US" sz="2800" dirty="0" smtClean="0"/>
              <a:t> </a:t>
            </a:r>
            <a:endParaRPr lang="en-US" sz="2800" dirty="0"/>
          </a:p>
        </p:txBody>
      </p:sp>
    </p:spTree>
    <p:extLst>
      <p:ext uri="{BB962C8B-B14F-4D97-AF65-F5344CB8AC3E}">
        <p14:creationId xmlns:p14="http://schemas.microsoft.com/office/powerpoint/2010/main" val="105562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7433787"/>
            <a:ext cx="10058400" cy="110013"/>
          </a:xfrm>
          <a:prstGeom prst="rect">
            <a:avLst/>
          </a:prstGeom>
          <a:solidFill>
            <a:srgbClr val="EEC449"/>
          </a:solidFill>
          <a:ln>
            <a:noFill/>
          </a:ln>
        </p:spPr>
        <p:style>
          <a:lnRef idx="1">
            <a:schemeClr val="accent1"/>
          </a:lnRef>
          <a:fillRef idx="3">
            <a:schemeClr val="accent1"/>
          </a:fillRef>
          <a:effectRef idx="2">
            <a:schemeClr val="accent1"/>
          </a:effectRef>
          <a:fontRef idx="minor">
            <a:schemeClr val="lt1"/>
          </a:fontRef>
        </p:style>
        <p:txBody>
          <a:bodyPr lIns="100582" tIns="50291" rIns="100582" bIns="50291" anchor="ctr"/>
          <a:lstStyle/>
          <a:p>
            <a:pPr algn="ctr" defTabSz="502908" fontAlgn="auto">
              <a:spcBef>
                <a:spcPts val="0"/>
              </a:spcBef>
              <a:spcAft>
                <a:spcPts val="0"/>
              </a:spcAft>
              <a:defRPr/>
            </a:pPr>
            <a:endParaRPr lang="en-US" sz="1980">
              <a:solidFill>
                <a:prstClr val="white"/>
              </a:solidFill>
            </a:endParaRPr>
          </a:p>
        </p:txBody>
      </p:sp>
      <p:sp>
        <p:nvSpPr>
          <p:cNvPr id="100355" name="Title 1"/>
          <p:cNvSpPr>
            <a:spLocks noGrp="1"/>
          </p:cNvSpPr>
          <p:nvPr>
            <p:ph type="ctrTitle" idx="4294967295"/>
          </p:nvPr>
        </p:nvSpPr>
        <p:spPr>
          <a:xfrm>
            <a:off x="-118745" y="2504122"/>
            <a:ext cx="6812122" cy="1922622"/>
          </a:xfrm>
        </p:spPr>
        <p:txBody>
          <a:bodyPr/>
          <a:lstStyle/>
          <a:p>
            <a:pPr eaLnBrk="1" hangingPunct="1">
              <a:spcBef>
                <a:spcPts val="660"/>
              </a:spcBef>
              <a:spcAft>
                <a:spcPts val="660"/>
              </a:spcAft>
            </a:pPr>
            <a:r>
              <a:rPr lang="en-US" altLang="en-US" sz="5940" dirty="0" smtClean="0">
                <a:solidFill>
                  <a:srgbClr val="008C99"/>
                </a:solidFill>
                <a:latin typeface="Arial" panose="020B0604020202020204" pitchFamily="34" charset="0"/>
                <a:cs typeface="Arial" panose="020B0604020202020204" pitchFamily="34" charset="0"/>
              </a:rPr>
              <a:t>Agile Accounting</a:t>
            </a:r>
            <a:r>
              <a:rPr lang="en-US" altLang="en-US" sz="5940" dirty="0">
                <a:solidFill>
                  <a:srgbClr val="008C99"/>
                </a:solidFill>
                <a:latin typeface="Arial" panose="020B0604020202020204" pitchFamily="34" charset="0"/>
                <a:cs typeface="Arial" panose="020B0604020202020204" pitchFamily="34" charset="0"/>
              </a:rPr>
              <a:t/>
            </a:r>
            <a:br>
              <a:rPr lang="en-US" altLang="en-US" sz="5940" dirty="0">
                <a:solidFill>
                  <a:srgbClr val="008C99"/>
                </a:solidFill>
                <a:latin typeface="Arial" panose="020B0604020202020204" pitchFamily="34" charset="0"/>
                <a:cs typeface="Arial" panose="020B0604020202020204" pitchFamily="34" charset="0"/>
              </a:rPr>
            </a:br>
            <a:r>
              <a:rPr lang="en-US" altLang="en-US" sz="5940" dirty="0">
                <a:solidFill>
                  <a:srgbClr val="008C99"/>
                </a:solidFill>
                <a:latin typeface="Arial" panose="020B0604020202020204" pitchFamily="34" charset="0"/>
                <a:cs typeface="Arial" panose="020B0604020202020204" pitchFamily="34" charset="0"/>
              </a:rPr>
              <a:t>Q’s</a:t>
            </a:r>
            <a:endParaRPr lang="en-US" altLang="en-US" sz="7260" dirty="0">
              <a:solidFill>
                <a:srgbClr val="251A06"/>
              </a:solidFill>
              <a:latin typeface="Arial" panose="020B0604020202020204" pitchFamily="34" charset="0"/>
              <a:cs typeface="Arial" panose="020B0604020202020204" pitchFamily="34" charset="0"/>
            </a:endParaRPr>
          </a:p>
        </p:txBody>
      </p:sp>
      <p:sp>
        <p:nvSpPr>
          <p:cNvPr id="3" name="TextBox 2"/>
          <p:cNvSpPr txBox="1"/>
          <p:nvPr/>
        </p:nvSpPr>
        <p:spPr>
          <a:xfrm>
            <a:off x="1962792" y="4405790"/>
            <a:ext cx="2664763" cy="2021064"/>
          </a:xfrm>
          <a:prstGeom prst="rect">
            <a:avLst/>
          </a:prstGeom>
          <a:noFill/>
        </p:spPr>
        <p:txBody>
          <a:bodyPr wrap="none" lIns="100582" tIns="50291" rIns="100582" bIns="50291">
            <a:spAutoFit/>
          </a:bodyPr>
          <a:lstStyle/>
          <a:p>
            <a:pPr algn="ctr" defTabSz="502908" fontAlgn="auto">
              <a:spcBef>
                <a:spcPts val="0"/>
              </a:spcBef>
              <a:spcAft>
                <a:spcPts val="1320"/>
              </a:spcAft>
              <a:defRPr/>
            </a:pPr>
            <a:r>
              <a:rPr lang="en-US" sz="1540" dirty="0">
                <a:solidFill>
                  <a:srgbClr val="008C99"/>
                </a:solidFill>
                <a:latin typeface="Arial"/>
                <a:ea typeface="+mj-ea"/>
                <a:cs typeface="Arial"/>
              </a:rPr>
              <a:t>Pat Reed &amp; Walt Wyckoff</a:t>
            </a:r>
          </a:p>
          <a:p>
            <a:pPr algn="ctr" defTabSz="502908" fontAlgn="auto">
              <a:spcBef>
                <a:spcPts val="0"/>
              </a:spcBef>
              <a:spcAft>
                <a:spcPts val="1320"/>
              </a:spcAft>
              <a:defRPr/>
            </a:pPr>
            <a:r>
              <a:rPr lang="en-US" sz="1540" dirty="0" smtClean="0">
                <a:solidFill>
                  <a:srgbClr val="008C99"/>
                </a:solidFill>
                <a:latin typeface="Arial"/>
                <a:ea typeface="+mj-ea"/>
                <a:cs typeface="Arial"/>
                <a:hlinkClick r:id="rId3"/>
              </a:rPr>
              <a:t>preed@ihoriz.com</a:t>
            </a:r>
            <a:r>
              <a:rPr lang="en-US" sz="1540" dirty="0" smtClean="0">
                <a:solidFill>
                  <a:srgbClr val="008C99"/>
                </a:solidFill>
                <a:latin typeface="Arial"/>
                <a:ea typeface="+mj-ea"/>
                <a:cs typeface="Arial"/>
              </a:rPr>
              <a:t>   </a:t>
            </a:r>
            <a:endParaRPr lang="en-US" sz="1540" dirty="0">
              <a:solidFill>
                <a:srgbClr val="008C99"/>
              </a:solidFill>
              <a:latin typeface="Arial"/>
              <a:ea typeface="+mj-ea"/>
              <a:cs typeface="Arial"/>
            </a:endParaRPr>
          </a:p>
          <a:p>
            <a:pPr algn="ctr" defTabSz="502908" fontAlgn="auto">
              <a:spcBef>
                <a:spcPts val="0"/>
              </a:spcBef>
              <a:spcAft>
                <a:spcPts val="1320"/>
              </a:spcAft>
              <a:defRPr/>
            </a:pPr>
            <a:r>
              <a:rPr lang="en-US" sz="1540" dirty="0">
                <a:solidFill>
                  <a:srgbClr val="008C99"/>
                </a:solidFill>
                <a:latin typeface="Arial"/>
                <a:ea typeface="+mj-ea"/>
                <a:cs typeface="Arial"/>
                <a:hlinkClick r:id="rId4"/>
              </a:rPr>
              <a:t>wwyckoff@ihoriz.com</a:t>
            </a:r>
            <a:endParaRPr lang="en-US" sz="1540" dirty="0">
              <a:solidFill>
                <a:srgbClr val="008C99"/>
              </a:solidFill>
              <a:latin typeface="Arial"/>
              <a:ea typeface="+mj-ea"/>
              <a:cs typeface="Arial"/>
            </a:endParaRPr>
          </a:p>
          <a:p>
            <a:pPr algn="ctr" defTabSz="502908" fontAlgn="auto">
              <a:spcBef>
                <a:spcPts val="0"/>
              </a:spcBef>
              <a:spcAft>
                <a:spcPts val="1320"/>
              </a:spcAft>
              <a:defRPr/>
            </a:pPr>
            <a:endParaRPr lang="en-US" sz="1540" dirty="0">
              <a:solidFill>
                <a:srgbClr val="008C99"/>
              </a:solidFill>
              <a:latin typeface="Arial"/>
              <a:ea typeface="+mj-ea"/>
              <a:cs typeface="Arial"/>
            </a:endParaRPr>
          </a:p>
          <a:p>
            <a:pPr defTabSz="502908" fontAlgn="auto">
              <a:spcBef>
                <a:spcPts val="0"/>
              </a:spcBef>
              <a:spcAft>
                <a:spcPts val="0"/>
              </a:spcAft>
              <a:defRPr/>
            </a:pPr>
            <a:endParaRPr lang="en-US" sz="1980" dirty="0">
              <a:solidFill>
                <a:prstClr val="black"/>
              </a:solidFill>
              <a:latin typeface="Calibri"/>
            </a:endParaRPr>
          </a:p>
        </p:txBody>
      </p:sp>
      <p:pic>
        <p:nvPicPr>
          <p:cNvPr id="10035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327" y="6426854"/>
            <a:ext cx="2140520" cy="827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5451" y="68734"/>
            <a:ext cx="3712949" cy="718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320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sz="5400" dirty="0" smtClean="0"/>
              <a:t>FAQ’s</a:t>
            </a:r>
            <a:endParaRPr lang="en-US" sz="5400" dirty="0"/>
          </a:p>
        </p:txBody>
      </p:sp>
      <p:sp>
        <p:nvSpPr>
          <p:cNvPr id="5" name="Slide Number Placeholder 4"/>
          <p:cNvSpPr>
            <a:spLocks noGrp="1"/>
          </p:cNvSpPr>
          <p:nvPr>
            <p:ph type="sldNum" sz="quarter" idx="10"/>
          </p:nvPr>
        </p:nvSpPr>
        <p:spPr/>
        <p:txBody>
          <a:bodyPr/>
          <a:lstStyle/>
          <a:p>
            <a:pPr>
              <a:defRPr/>
            </a:pPr>
            <a:fld id="{F2A9A3C7-D8D7-42AC-B347-C24FE5D4FCD8}" type="slidenum">
              <a:rPr lang="en-US" altLang="en-US" smtClean="0"/>
              <a:pPr>
                <a:defRPr/>
              </a:pPr>
              <a:t>8</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Confidential - Do Not Distribute or Copy</a:t>
            </a:r>
            <a:endParaRPr lang="en-US" altLang="en-US"/>
          </a:p>
        </p:txBody>
      </p:sp>
    </p:spTree>
    <p:extLst>
      <p:ext uri="{BB962C8B-B14F-4D97-AF65-F5344CB8AC3E}">
        <p14:creationId xmlns:p14="http://schemas.microsoft.com/office/powerpoint/2010/main" val="3619300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2_MA Internal">
  <a:themeElements>
    <a:clrScheme name="MA Internal 2">
      <a:dk1>
        <a:srgbClr val="000000"/>
      </a:dk1>
      <a:lt1>
        <a:srgbClr val="FFFFFF"/>
      </a:lt1>
      <a:dk2>
        <a:srgbClr val="000000"/>
      </a:dk2>
      <a:lt2>
        <a:srgbClr val="E7DFBB"/>
      </a:lt2>
      <a:accent1>
        <a:srgbClr val="98B0A4"/>
      </a:accent1>
      <a:accent2>
        <a:srgbClr val="D8AF4A"/>
      </a:accent2>
      <a:accent3>
        <a:srgbClr val="FFFFFF"/>
      </a:accent3>
      <a:accent4>
        <a:srgbClr val="000000"/>
      </a:accent4>
      <a:accent5>
        <a:srgbClr val="CAD4CF"/>
      </a:accent5>
      <a:accent6>
        <a:srgbClr val="C49E42"/>
      </a:accent6>
      <a:hlink>
        <a:srgbClr val="9EA8C6"/>
      </a:hlink>
      <a:folHlink>
        <a:srgbClr val="4E786C"/>
      </a:folHlink>
    </a:clrScheme>
    <a:fontScheme name="2_MA Internal">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lgn="ctr">
          <a:solidFill>
            <a:schemeClr val="tx1"/>
          </a:solidFill>
          <a:round/>
          <a:headEnd/>
          <a:tailEnd/>
        </a:ln>
      </a:spPr>
      <a:bodyPr lIns="228600" rIns="228600" anchor="ctr"/>
      <a:lstStyle>
        <a:defPPr algn="ctr" eaLnBrk="0" hangingPunct="0">
          <a:defRPr sz="800" dirty="0"/>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1006475"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rgbClr val="000000"/>
            </a:solidFill>
            <a:effectLst/>
            <a:latin typeface="Arial" charset="0"/>
          </a:defRPr>
        </a:defPPr>
      </a:lstStyle>
    </a:lnDef>
  </a:objectDefaults>
  <a:extraClrSchemeLst>
    <a:extraClrScheme>
      <a:clrScheme name="MA Internal 1">
        <a:dk1>
          <a:srgbClr val="000000"/>
        </a:dk1>
        <a:lt1>
          <a:srgbClr val="FFFFFF"/>
        </a:lt1>
        <a:dk2>
          <a:srgbClr val="000000"/>
        </a:dk2>
        <a:lt2>
          <a:srgbClr val="000000"/>
        </a:lt2>
        <a:accent1>
          <a:srgbClr val="DDDDDD"/>
        </a:accent1>
        <a:accent2>
          <a:srgbClr val="B2B2B2"/>
        </a:accent2>
        <a:accent3>
          <a:srgbClr val="FFFFFF"/>
        </a:accent3>
        <a:accent4>
          <a:srgbClr val="000000"/>
        </a:accent4>
        <a:accent5>
          <a:srgbClr val="EBEBEB"/>
        </a:accent5>
        <a:accent6>
          <a:srgbClr val="A1A1A1"/>
        </a:accent6>
        <a:hlink>
          <a:srgbClr val="969696"/>
        </a:hlink>
        <a:folHlink>
          <a:srgbClr val="777777"/>
        </a:folHlink>
      </a:clrScheme>
      <a:clrMap bg1="lt1" tx1="dk1" bg2="lt2" tx2="dk2" accent1="accent1" accent2="accent2" accent3="accent3" accent4="accent4" accent5="accent5" accent6="accent6" hlink="hlink" folHlink="folHlink"/>
    </a:extraClrScheme>
    <a:extraClrScheme>
      <a:clrScheme name="MA Internal 2">
        <a:dk1>
          <a:srgbClr val="000000"/>
        </a:dk1>
        <a:lt1>
          <a:srgbClr val="FFFFFF"/>
        </a:lt1>
        <a:dk2>
          <a:srgbClr val="000000"/>
        </a:dk2>
        <a:lt2>
          <a:srgbClr val="E7DFBB"/>
        </a:lt2>
        <a:accent1>
          <a:srgbClr val="98B0A4"/>
        </a:accent1>
        <a:accent2>
          <a:srgbClr val="D8AF4A"/>
        </a:accent2>
        <a:accent3>
          <a:srgbClr val="FFFFFF"/>
        </a:accent3>
        <a:accent4>
          <a:srgbClr val="000000"/>
        </a:accent4>
        <a:accent5>
          <a:srgbClr val="CAD4CF"/>
        </a:accent5>
        <a:accent6>
          <a:srgbClr val="C49E42"/>
        </a:accent6>
        <a:hlink>
          <a:srgbClr val="9EA8C6"/>
        </a:hlink>
        <a:folHlink>
          <a:srgbClr val="4E786C"/>
        </a:folHlink>
      </a:clrScheme>
      <a:clrMap bg1="lt1" tx1="dk1" bg2="lt2" tx2="dk2" accent1="accent1" accent2="accent2" accent3="accent3" accent4="accent4" accent5="accent5" accent6="accent6" hlink="hlink" folHlink="folHlink"/>
    </a:extraClrScheme>
    <a:extraClrScheme>
      <a:clrScheme name="MA Internal 3">
        <a:dk1>
          <a:srgbClr val="000000"/>
        </a:dk1>
        <a:lt1>
          <a:srgbClr val="FFFFFF"/>
        </a:lt1>
        <a:dk2>
          <a:srgbClr val="000000"/>
        </a:dk2>
        <a:lt2>
          <a:srgbClr val="E7DFBB"/>
        </a:lt2>
        <a:accent1>
          <a:srgbClr val="C3D7FF"/>
        </a:accent1>
        <a:accent2>
          <a:srgbClr val="0000CC"/>
        </a:accent2>
        <a:accent3>
          <a:srgbClr val="FFFFFF"/>
        </a:accent3>
        <a:accent4>
          <a:srgbClr val="000000"/>
        </a:accent4>
        <a:accent5>
          <a:srgbClr val="DEE8FF"/>
        </a:accent5>
        <a:accent6>
          <a:srgbClr val="0000B9"/>
        </a:accent6>
        <a:hlink>
          <a:srgbClr val="9EA8C6"/>
        </a:hlink>
        <a:folHlink>
          <a:srgbClr val="CC3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Designs\MA Internal.pot</Template>
  <TotalTime>128717</TotalTime>
  <Pages>1</Pages>
  <Words>1414</Words>
  <Application>Microsoft Office PowerPoint</Application>
  <PresentationFormat>Custom</PresentationFormat>
  <Paragraphs>233</Paragraphs>
  <Slides>15</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MS PGothic</vt:lpstr>
      <vt:lpstr>MS PGothic</vt:lpstr>
      <vt:lpstr>Arial</vt:lpstr>
      <vt:lpstr>Calibri</vt:lpstr>
      <vt:lpstr>Tahoma</vt:lpstr>
      <vt:lpstr>Times New Roman</vt:lpstr>
      <vt:lpstr>Wingdings</vt:lpstr>
      <vt:lpstr>2_MA Internal</vt:lpstr>
      <vt:lpstr>Project Labor Cost Accounting for Agile Projects </vt:lpstr>
      <vt:lpstr>Goals</vt:lpstr>
      <vt:lpstr>What Are the Guidelines? </vt:lpstr>
      <vt:lpstr>Agile Development LifeCycle</vt:lpstr>
      <vt:lpstr>When within the project do we capitalize?</vt:lpstr>
      <vt:lpstr>When can project labor be capitalized?</vt:lpstr>
      <vt:lpstr>Here’s What I’d Like Help On</vt:lpstr>
      <vt:lpstr>Agile Accounting Q’s</vt:lpstr>
      <vt:lpstr>FAQ’s</vt:lpstr>
      <vt:lpstr>Simple Rules</vt:lpstr>
      <vt:lpstr>Preliminary Project Stage</vt:lpstr>
      <vt:lpstr>Development Stage</vt:lpstr>
      <vt:lpstr>Development Stage</vt:lpstr>
      <vt:lpstr>Post Implementation Stage</vt:lpstr>
      <vt:lpstr>What is a Capital Asset?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Carl;Pat Reed</dc:creator>
  <cp:lastModifiedBy>SiteKiosk Restricted User Account</cp:lastModifiedBy>
  <cp:revision>2554</cp:revision>
  <cp:lastPrinted>2001-08-02T15:53:35Z</cp:lastPrinted>
  <dcterms:created xsi:type="dcterms:W3CDTF">1999-10-22T22:52:03Z</dcterms:created>
  <dcterms:modified xsi:type="dcterms:W3CDTF">2014-10-22T16:02:57Z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-1500715162</vt:i4>
  </property>
  <property fmtid="{D5CDD505-2E9C-101B-9397-08002B2CF9AE}" pid="3" name="_NewReviewCycle">
    <vt:lpwstr/>
  </property>
  <property fmtid="{D5CDD505-2E9C-101B-9397-08002B2CF9AE}" pid="4" name="_EmailSubject">
    <vt:lpwstr>Review Capital Deck</vt:lpwstr>
  </property>
  <property fmtid="{D5CDD505-2E9C-101B-9397-08002B2CF9AE}" pid="5" name="_AuthorEmail">
    <vt:lpwstr>Kean_Foo@gap.com</vt:lpwstr>
  </property>
  <property fmtid="{D5CDD505-2E9C-101B-9397-08002B2CF9AE}" pid="6" name="_AuthorEmailDisplayName">
    <vt:lpwstr>Kean Foo</vt:lpwstr>
  </property>
</Properties>
</file>