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slideLayouts/slideLayout2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2" r:id="rId1"/>
    <p:sldMasterId id="2147483873" r:id="rId2"/>
    <p:sldMasterId id="2147483882" r:id="rId3"/>
    <p:sldMasterId id="2147483869" r:id="rId4"/>
  </p:sldMasterIdLst>
  <p:notesMasterIdLst>
    <p:notesMasterId r:id="rId18"/>
  </p:notesMasterIdLst>
  <p:handoutMasterIdLst>
    <p:handoutMasterId r:id="rId19"/>
  </p:handoutMasterIdLst>
  <p:sldIdLst>
    <p:sldId id="536" r:id="rId5"/>
    <p:sldId id="527" r:id="rId6"/>
    <p:sldId id="529" r:id="rId7"/>
    <p:sldId id="543" r:id="rId8"/>
    <p:sldId id="546" r:id="rId9"/>
    <p:sldId id="547" r:id="rId10"/>
    <p:sldId id="548" r:id="rId11"/>
    <p:sldId id="549" r:id="rId12"/>
    <p:sldId id="532" r:id="rId13"/>
    <p:sldId id="545" r:id="rId14"/>
    <p:sldId id="542" r:id="rId15"/>
    <p:sldId id="535" r:id="rId16"/>
    <p:sldId id="551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702">
          <p15:clr>
            <a:srgbClr val="A4A3A4"/>
          </p15:clr>
        </p15:guide>
        <p15:guide id="2" orient="horz" pos="2531">
          <p15:clr>
            <a:srgbClr val="A4A3A4"/>
          </p15:clr>
        </p15:guide>
        <p15:guide id="3" orient="horz" pos="1135">
          <p15:clr>
            <a:srgbClr val="A4A3A4"/>
          </p15:clr>
        </p15:guide>
        <p15:guide id="4" orient="horz" pos="2039">
          <p15:clr>
            <a:srgbClr val="A4A3A4"/>
          </p15:clr>
        </p15:guide>
        <p15:guide id="5" pos="2797">
          <p15:clr>
            <a:srgbClr val="A4A3A4"/>
          </p15:clr>
        </p15:guide>
        <p15:guide id="6" pos="2332">
          <p15:clr>
            <a:srgbClr val="A4A3A4"/>
          </p15:clr>
        </p15:guide>
        <p15:guide id="7" pos="5432">
          <p15:clr>
            <a:srgbClr val="A4A3A4"/>
          </p15:clr>
        </p15:guide>
        <p15:guide id="8" pos="3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itza Ruddy" initials="" lastIdx="3" clrIdx="0"/>
  <p:cmAuthor id="1" name="Karen Hochhauser" initials="HOCKA02" lastIdx="1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0670"/>
    <a:srgbClr val="008B52"/>
    <a:srgbClr val="005FAD"/>
    <a:srgbClr val="918E8B"/>
    <a:srgbClr val="F7901E"/>
    <a:srgbClr val="F790A9"/>
    <a:srgbClr val="19272C"/>
    <a:srgbClr val="23343A"/>
    <a:srgbClr val="58676D"/>
    <a:srgbClr val="D8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0398" autoAdjust="0"/>
    <p:restoredTop sz="95017" autoAdjust="0"/>
  </p:normalViewPr>
  <p:slideViewPr>
    <p:cSldViewPr snapToGrid="0">
      <p:cViewPr varScale="1">
        <p:scale>
          <a:sx n="116" d="100"/>
          <a:sy n="116" d="100"/>
        </p:scale>
        <p:origin x="-941" y="-72"/>
      </p:cViewPr>
      <p:guideLst>
        <p:guide orient="horz" pos="702"/>
        <p:guide orient="horz" pos="2531"/>
        <p:guide orient="horz" pos="1135"/>
        <p:guide orient="horz" pos="2039"/>
        <p:guide pos="2797"/>
        <p:guide pos="2332"/>
        <p:guide pos="5432"/>
        <p:guide pos="34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-273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9E9D8-FB85-48D9-9BE0-E471BB1EFF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1412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BE09F-839A-4E46-AA96-6B1F206C891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058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BE09F-839A-4E46-AA96-6B1F206C891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531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BE09F-839A-4E46-AA96-6B1F206C891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462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BE09F-839A-4E46-AA96-6B1F206C891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05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BE09F-839A-4E46-AA96-6B1F206C891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047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BE09F-839A-4E46-AA96-6B1F206C891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897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Key Components to DevOps</a:t>
            </a:r>
          </a:p>
          <a:p>
            <a:endParaRPr lang="en-US" dirty="0" smtClean="0"/>
          </a:p>
          <a:p>
            <a:r>
              <a:rPr lang="en-US" dirty="0" smtClean="0"/>
              <a:t>IT automation</a:t>
            </a:r>
          </a:p>
          <a:p>
            <a:endParaRPr lang="en-US" dirty="0" smtClean="0"/>
          </a:p>
          <a:p>
            <a:r>
              <a:rPr lang="en-US" dirty="0" smtClean="0"/>
              <a:t>Agile development</a:t>
            </a:r>
          </a:p>
          <a:p>
            <a:endParaRPr lang="en-US" dirty="0" smtClean="0"/>
          </a:p>
          <a:p>
            <a:r>
              <a:rPr lang="en-US" dirty="0" smtClean="0"/>
              <a:t>Collaborative teaming between dev &amp; ops</a:t>
            </a:r>
          </a:p>
          <a:p>
            <a:endParaRPr lang="en-US" dirty="0" smtClean="0"/>
          </a:p>
          <a:p>
            <a:r>
              <a:rPr lang="en-US" dirty="0" smtClean="0"/>
              <a:t>Service virtualization</a:t>
            </a:r>
          </a:p>
          <a:p>
            <a:endParaRPr lang="en-US" dirty="0" smtClean="0"/>
          </a:p>
          <a:p>
            <a:r>
              <a:rPr lang="en-US" dirty="0" smtClean="0"/>
              <a:t>Accelerated applications testing</a:t>
            </a:r>
          </a:p>
          <a:p>
            <a:endParaRPr lang="en-US" dirty="0" smtClean="0"/>
          </a:p>
          <a:p>
            <a:r>
              <a:rPr lang="en-US" dirty="0" smtClean="0"/>
              <a:t>Continuous release cycles</a:t>
            </a:r>
          </a:p>
          <a:p>
            <a:endParaRPr lang="en-US" dirty="0" smtClean="0"/>
          </a:p>
          <a:p>
            <a:r>
              <a:rPr lang="en-US" dirty="0" smtClean="0"/>
              <a:t>Aligned processed across dev &amp; ops</a:t>
            </a:r>
          </a:p>
          <a:p>
            <a:endParaRPr lang="en-US" dirty="0" smtClean="0"/>
          </a:p>
          <a:p>
            <a:r>
              <a:rPr lang="en-US" dirty="0" smtClean="0"/>
              <a:t>Pre-production performance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BE09F-839A-4E46-AA96-6B1F206C891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55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defTabSz="9144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200" dirty="0" smtClean="0"/>
              <a:t>Increased quality in testing process leads to fewer issues in production</a:t>
            </a:r>
          </a:p>
          <a:p>
            <a:pPr marL="342900" indent="-342900" defTabSz="9144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200" dirty="0" smtClean="0"/>
              <a:t>Ability to anticipate problems instead of react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BE09F-839A-4E46-AA96-6B1F206C891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2729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BE09F-839A-4E46-AA96-6B1F206C891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4211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BE09F-839A-4E46-AA96-6B1F206C891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933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0.emf"/><Relationship Id="rId4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735"/>
            <a:ext cx="8229600" cy="87511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 - Title Case, Calibri 28 </a:t>
            </a:r>
            <a:r>
              <a:rPr lang="en-US" dirty="0" err="1" smtClean="0"/>
              <a:t>Pt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2 Line Max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459509" y="1046253"/>
            <a:ext cx="8224982" cy="3385337"/>
          </a:xfrm>
          <a:prstGeom prst="rect">
            <a:avLst/>
          </a:prstGeom>
        </p:spPr>
        <p:txBody>
          <a:bodyPr/>
          <a:lstStyle>
            <a:lvl1pPr>
              <a:lnSpc>
                <a:spcPts val="2880"/>
              </a:lnSpc>
              <a:defRPr sz="2400" b="0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4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9615" y="4443505"/>
            <a:ext cx="8224770" cy="177404"/>
          </a:xfrm>
        </p:spPr>
        <p:txBody>
          <a:bodyPr tIns="45720" bIns="4572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2"/>
                </a:solidFill>
              </a:defRPr>
            </a:lvl1pPr>
            <a:lvl2pPr marL="393700" indent="0">
              <a:buNone/>
              <a:defRPr sz="1100"/>
            </a:lvl2pPr>
            <a:lvl3pPr marL="749300" indent="0">
              <a:buNone/>
              <a:defRPr sz="1100"/>
            </a:lvl3pPr>
            <a:lvl4pPr marL="1092200" indent="0">
              <a:buNone/>
              <a:defRPr sz="1100"/>
            </a:lvl4pPr>
            <a:lvl5pPr marL="1371600" indent="0">
              <a:buNone/>
              <a:defRPr sz="1100"/>
            </a:lvl5pPr>
          </a:lstStyle>
          <a:p>
            <a:pPr lvl="0"/>
            <a:r>
              <a:rPr lang="en-US" dirty="0" smtClean="0"/>
              <a:t>Click to add a Source or Note</a:t>
            </a:r>
          </a:p>
        </p:txBody>
      </p:sp>
    </p:spTree>
    <p:extLst>
      <p:ext uri="{BB962C8B-B14F-4D97-AF65-F5344CB8AC3E}">
        <p14:creationId xmlns:p14="http://schemas.microsoft.com/office/powerpoint/2010/main" val="762858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evO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0" y="1741932"/>
            <a:ext cx="9144000" cy="3401568"/>
          </a:xfrm>
          <a:prstGeom prst="rect">
            <a:avLst/>
          </a:prstGeom>
          <a:solidFill>
            <a:schemeClr val="accent3">
              <a:alpha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533628" y="2170968"/>
            <a:ext cx="6456114" cy="1089529"/>
          </a:xfrm>
          <a:prstGeom prst="rect">
            <a:avLst/>
          </a:prstGeom>
        </p:spPr>
        <p:txBody>
          <a:bodyPr>
            <a:spAutoFit/>
          </a:bodyPr>
          <a:lstStyle>
            <a:lvl1pPr algn="l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Always In Title Case; </a:t>
            </a:r>
            <a:br>
              <a:rPr lang="en-US" dirty="0" smtClean="0"/>
            </a:br>
            <a:r>
              <a:rPr lang="en-US" dirty="0" smtClean="0"/>
              <a:t>2 Lines Preferred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533627" y="3610393"/>
            <a:ext cx="6455664" cy="276999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Name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33628" y="4429643"/>
            <a:ext cx="6455664" cy="510396"/>
          </a:xfrm>
          <a:prstGeom prst="rect">
            <a:avLst/>
          </a:prstGeom>
        </p:spPr>
        <p:txBody>
          <a:bodyPr wrap="square" tIns="91440">
            <a:sp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Session Number</a:t>
            </a:r>
            <a:endParaRPr lang="lt-LT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33626" y="3903264"/>
            <a:ext cx="6455664" cy="253916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>
              <a:lnSpc>
                <a:spcPct val="100000"/>
              </a:lnSpc>
              <a:defRPr lang="en-US" sz="1800" b="0" kern="12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 lang="en-US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en-US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33626" y="4169053"/>
            <a:ext cx="6455664" cy="253916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>
              <a:lnSpc>
                <a:spcPct val="100000"/>
              </a:lnSpc>
              <a:defRPr lang="en-US" sz="1800" b="0" kern="12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 lang="en-US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en-US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 smtClean="0"/>
              <a:t>Title or Division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72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739"/>
            <a:ext cx="8229600" cy="87511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 - Title Case, Calibri 28 </a:t>
            </a:r>
            <a:r>
              <a:rPr lang="en-US" dirty="0" err="1" smtClean="0"/>
              <a:t>Pt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2 Line Max</a:t>
            </a:r>
            <a:endParaRPr lang="en-US" dirty="0"/>
          </a:p>
        </p:txBody>
      </p:sp>
      <p:sp>
        <p:nvSpPr>
          <p:cNvPr id="3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9615" y="4443505"/>
            <a:ext cx="8224770" cy="177404"/>
          </a:xfrm>
          <a:prstGeom prst="rect">
            <a:avLst/>
          </a:prstGeom>
        </p:spPr>
        <p:txBody>
          <a:bodyPr tIns="45720" bIns="4572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2"/>
                </a:solidFill>
              </a:defRPr>
            </a:lvl1pPr>
            <a:lvl2pPr marL="393700" indent="0">
              <a:buNone/>
              <a:defRPr sz="1100"/>
            </a:lvl2pPr>
            <a:lvl3pPr marL="749300" indent="0">
              <a:buNone/>
              <a:defRPr sz="1100"/>
            </a:lvl3pPr>
            <a:lvl4pPr marL="1092200" indent="0">
              <a:buNone/>
              <a:defRPr sz="1100"/>
            </a:lvl4pPr>
            <a:lvl5pPr marL="1371600" indent="0">
              <a:buNone/>
              <a:defRPr sz="1100"/>
            </a:lvl5pPr>
          </a:lstStyle>
          <a:p>
            <a:pPr lvl="0"/>
            <a:r>
              <a:rPr lang="en-US" dirty="0" smtClean="0"/>
              <a:t>Click to add a Source or Note</a:t>
            </a:r>
          </a:p>
        </p:txBody>
      </p:sp>
    </p:spTree>
    <p:extLst>
      <p:ext uri="{BB962C8B-B14F-4D97-AF65-F5344CB8AC3E}">
        <p14:creationId xmlns:p14="http://schemas.microsoft.com/office/powerpoint/2010/main" val="233792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v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BG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9144000" cy="51435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1741932"/>
            <a:ext cx="9144000" cy="3401568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05600" y="287020"/>
            <a:ext cx="1917700" cy="2876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533628" y="2170967"/>
            <a:ext cx="6456114" cy="1200329"/>
          </a:xfrm>
          <a:prstGeom prst="rect">
            <a:avLst/>
          </a:prstGeom>
        </p:spPr>
        <p:txBody>
          <a:bodyPr>
            <a:spAutoFit/>
          </a:bodyPr>
          <a:lstStyle>
            <a:lvl1pPr algn="l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Always In Title Case; </a:t>
            </a:r>
            <a:br>
              <a:rPr lang="en-US" dirty="0" smtClean="0"/>
            </a:br>
            <a:r>
              <a:rPr lang="en-US" dirty="0" smtClean="0"/>
              <a:t>2 Lines Preferred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533627" y="3610392"/>
            <a:ext cx="6455664" cy="276999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Name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33628" y="4429642"/>
            <a:ext cx="6455664" cy="353943"/>
          </a:xfrm>
          <a:prstGeom prst="rect">
            <a:avLst/>
          </a:prstGeom>
        </p:spPr>
        <p:txBody>
          <a:bodyPr wrap="square" tIns="91440">
            <a:sp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Session Number</a:t>
            </a:r>
            <a:endParaRPr lang="lt-LT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33626" y="3903263"/>
            <a:ext cx="6455664" cy="253916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>
              <a:lnSpc>
                <a:spcPct val="100000"/>
              </a:lnSpc>
              <a:defRPr lang="en-US" sz="1800" b="0" kern="12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 lang="en-US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en-US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33626" y="4169052"/>
            <a:ext cx="6455664" cy="253916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>
              <a:lnSpc>
                <a:spcPct val="100000"/>
              </a:lnSpc>
              <a:defRPr lang="en-US" sz="1800" b="0" kern="12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 lang="en-US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en-US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 smtClean="0"/>
              <a:t>Title or Division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039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vO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0" y="1741932"/>
            <a:ext cx="9144000" cy="3401568"/>
          </a:xfrm>
          <a:prstGeom prst="rect">
            <a:avLst/>
          </a:prstGeom>
          <a:solidFill>
            <a:schemeClr val="accent3">
              <a:alpha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03061" y="279400"/>
            <a:ext cx="1920239" cy="292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533628" y="2170967"/>
            <a:ext cx="6456114" cy="1200329"/>
          </a:xfrm>
          <a:prstGeom prst="rect">
            <a:avLst/>
          </a:prstGeom>
        </p:spPr>
        <p:txBody>
          <a:bodyPr>
            <a:spAutoFit/>
          </a:bodyPr>
          <a:lstStyle>
            <a:lvl1pPr algn="l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Always In Title Case; </a:t>
            </a:r>
            <a:br>
              <a:rPr lang="en-US" dirty="0" smtClean="0"/>
            </a:br>
            <a:r>
              <a:rPr lang="en-US" dirty="0" smtClean="0"/>
              <a:t>2 Lines Preferred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533627" y="3610392"/>
            <a:ext cx="6455664" cy="276999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Name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33628" y="4429642"/>
            <a:ext cx="6455664" cy="353943"/>
          </a:xfrm>
          <a:prstGeom prst="rect">
            <a:avLst/>
          </a:prstGeom>
        </p:spPr>
        <p:txBody>
          <a:bodyPr wrap="square" tIns="91440">
            <a:sp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Session Number</a:t>
            </a:r>
            <a:endParaRPr lang="lt-LT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33626" y="3903263"/>
            <a:ext cx="6455664" cy="253916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>
              <a:lnSpc>
                <a:spcPct val="100000"/>
              </a:lnSpc>
              <a:defRPr lang="en-US" sz="1800" b="0" kern="12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 lang="en-US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en-US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33626" y="4169052"/>
            <a:ext cx="6455664" cy="253916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>
              <a:lnSpc>
                <a:spcPct val="100000"/>
              </a:lnSpc>
              <a:defRPr lang="en-US" sz="1800" b="0" kern="12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 lang="en-US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en-US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 smtClean="0"/>
              <a:t>Title or Division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525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elli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1741932"/>
            <a:ext cx="9144000" cy="3401568"/>
          </a:xfrm>
          <a:prstGeom prst="rect">
            <a:avLst/>
          </a:prstGeom>
          <a:solidFill>
            <a:schemeClr val="accent5">
              <a:alpha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05600" y="287020"/>
            <a:ext cx="1917700" cy="2876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533628" y="2170967"/>
            <a:ext cx="6456114" cy="1200329"/>
          </a:xfrm>
          <a:prstGeom prst="rect">
            <a:avLst/>
          </a:prstGeom>
        </p:spPr>
        <p:txBody>
          <a:bodyPr>
            <a:spAutoFit/>
          </a:bodyPr>
          <a:lstStyle>
            <a:lvl1pPr algn="l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Always In Title Case; </a:t>
            </a:r>
            <a:br>
              <a:rPr lang="en-US" dirty="0" smtClean="0"/>
            </a:br>
            <a:r>
              <a:rPr lang="en-US" dirty="0" smtClean="0"/>
              <a:t>2 Lines Preferred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533627" y="3610392"/>
            <a:ext cx="6455664" cy="276999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Name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33628" y="4429642"/>
            <a:ext cx="6455664" cy="353943"/>
          </a:xfrm>
          <a:prstGeom prst="rect">
            <a:avLst/>
          </a:prstGeom>
        </p:spPr>
        <p:txBody>
          <a:bodyPr wrap="square" tIns="91440">
            <a:sp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Session Number</a:t>
            </a:r>
            <a:endParaRPr lang="lt-LT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33626" y="3903263"/>
            <a:ext cx="6455664" cy="253916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>
              <a:lnSpc>
                <a:spcPct val="100000"/>
              </a:lnSpc>
              <a:defRPr lang="en-US" sz="1800" b="0" kern="12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 lang="en-US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en-US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33626" y="4169052"/>
            <a:ext cx="6455664" cy="253916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>
              <a:lnSpc>
                <a:spcPct val="100000"/>
              </a:lnSpc>
              <a:defRPr lang="en-US" sz="1800" b="0" kern="12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 lang="en-US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en-US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 smtClean="0"/>
              <a:t>Title or Division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92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in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0" y="1741932"/>
            <a:ext cx="9144000" cy="3401568"/>
          </a:xfrm>
          <a:prstGeom prst="rect">
            <a:avLst/>
          </a:prstGeom>
          <a:solidFill>
            <a:srgbClr val="F7901E">
              <a:alpha val="8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05600" y="287020"/>
            <a:ext cx="1917700" cy="2876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533628" y="2170967"/>
            <a:ext cx="6456114" cy="1200329"/>
          </a:xfrm>
          <a:prstGeom prst="rect">
            <a:avLst/>
          </a:prstGeom>
        </p:spPr>
        <p:txBody>
          <a:bodyPr>
            <a:spAutoFit/>
          </a:bodyPr>
          <a:lstStyle>
            <a:lvl1pPr algn="l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Always In Title Case; </a:t>
            </a:r>
            <a:br>
              <a:rPr lang="en-US" dirty="0" smtClean="0"/>
            </a:br>
            <a:r>
              <a:rPr lang="en-US" dirty="0" smtClean="0"/>
              <a:t>2 Lines Preferred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533627" y="3610392"/>
            <a:ext cx="6455664" cy="276999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Name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33628" y="4429642"/>
            <a:ext cx="6455664" cy="353943"/>
          </a:xfrm>
          <a:prstGeom prst="rect">
            <a:avLst/>
          </a:prstGeom>
        </p:spPr>
        <p:txBody>
          <a:bodyPr wrap="square" tIns="91440">
            <a:sp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Session Number</a:t>
            </a:r>
            <a:endParaRPr lang="lt-LT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33626" y="3903263"/>
            <a:ext cx="6455664" cy="253916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>
              <a:lnSpc>
                <a:spcPct val="100000"/>
              </a:lnSpc>
              <a:defRPr lang="en-US" sz="1800" b="0" kern="12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 lang="en-US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en-US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33626" y="4169052"/>
            <a:ext cx="6455664" cy="253916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>
              <a:lnSpc>
                <a:spcPct val="100000"/>
              </a:lnSpc>
              <a:defRPr lang="en-US" sz="1800" b="0" kern="12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 lang="en-US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en-US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 smtClean="0"/>
              <a:t>Title or Division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60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ureCl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BG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1741932"/>
            <a:ext cx="9144000" cy="3401568"/>
          </a:xfrm>
          <a:prstGeom prst="rect">
            <a:avLst/>
          </a:prstGeom>
          <a:solidFill>
            <a:srgbClr val="005FAD">
              <a:alpha val="8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05600" y="287020"/>
            <a:ext cx="1917700" cy="2876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533628" y="2170967"/>
            <a:ext cx="6456114" cy="1200329"/>
          </a:xfrm>
          <a:prstGeom prst="rect">
            <a:avLst/>
          </a:prstGeom>
        </p:spPr>
        <p:txBody>
          <a:bodyPr>
            <a:spAutoFit/>
          </a:bodyPr>
          <a:lstStyle>
            <a:lvl1pPr algn="l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Always In Title Case; </a:t>
            </a:r>
            <a:br>
              <a:rPr lang="en-US" dirty="0" smtClean="0"/>
            </a:br>
            <a:r>
              <a:rPr lang="en-US" dirty="0" smtClean="0"/>
              <a:t>2 Lines Preferred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533627" y="3610392"/>
            <a:ext cx="6455664" cy="276999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Name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33628" y="4429642"/>
            <a:ext cx="6455664" cy="353943"/>
          </a:xfrm>
          <a:prstGeom prst="rect">
            <a:avLst/>
          </a:prstGeom>
        </p:spPr>
        <p:txBody>
          <a:bodyPr wrap="square" tIns="91440">
            <a:sp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Session Number</a:t>
            </a:r>
            <a:endParaRPr lang="lt-LT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33626" y="3903263"/>
            <a:ext cx="6455664" cy="253916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>
              <a:lnSpc>
                <a:spcPct val="100000"/>
              </a:lnSpc>
              <a:defRPr lang="en-US" sz="1800" b="0" kern="12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 lang="en-US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en-US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33626" y="4169052"/>
            <a:ext cx="6455664" cy="253916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>
              <a:lnSpc>
                <a:spcPct val="100000"/>
              </a:lnSpc>
              <a:defRPr lang="en-US" sz="1800" b="0" kern="12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 lang="en-US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en-US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 smtClean="0"/>
              <a:t>Title or Division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031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s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0" y="1741932"/>
            <a:ext cx="9144000" cy="3401568"/>
          </a:xfrm>
          <a:prstGeom prst="rect">
            <a:avLst/>
          </a:prstGeom>
          <a:solidFill>
            <a:srgbClr val="008B52">
              <a:alpha val="8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03061" y="279400"/>
            <a:ext cx="1920239" cy="292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533628" y="2170967"/>
            <a:ext cx="6456114" cy="1200329"/>
          </a:xfrm>
          <a:prstGeom prst="rect">
            <a:avLst/>
          </a:prstGeom>
        </p:spPr>
        <p:txBody>
          <a:bodyPr>
            <a:spAutoFit/>
          </a:bodyPr>
          <a:lstStyle>
            <a:lvl1pPr algn="l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Always In Title Case; </a:t>
            </a:r>
            <a:br>
              <a:rPr lang="en-US" dirty="0" smtClean="0"/>
            </a:br>
            <a:r>
              <a:rPr lang="en-US" dirty="0" smtClean="0"/>
              <a:t>2 Lines Preferred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533627" y="3610392"/>
            <a:ext cx="6455664" cy="276999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Name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33628" y="4429642"/>
            <a:ext cx="6455664" cy="353943"/>
          </a:xfrm>
          <a:prstGeom prst="rect">
            <a:avLst/>
          </a:prstGeom>
        </p:spPr>
        <p:txBody>
          <a:bodyPr wrap="square" tIns="91440">
            <a:sp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Session Number</a:t>
            </a:r>
            <a:endParaRPr lang="lt-LT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33626" y="3903263"/>
            <a:ext cx="6455664" cy="253916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>
              <a:lnSpc>
                <a:spcPct val="100000"/>
              </a:lnSpc>
              <a:defRPr lang="en-US" sz="1800" b="0" kern="12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 lang="en-US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en-US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33626" y="4169052"/>
            <a:ext cx="6455664" cy="253916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>
              <a:lnSpc>
                <a:spcPct val="100000"/>
              </a:lnSpc>
              <a:defRPr lang="en-US" sz="1800" b="0" kern="12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 lang="en-US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en-US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 smtClean="0"/>
              <a:t>Title or Division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51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gmt Cl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1741932"/>
            <a:ext cx="9144000" cy="3401568"/>
          </a:xfrm>
          <a:prstGeom prst="rect">
            <a:avLst/>
          </a:prstGeom>
          <a:solidFill>
            <a:srgbClr val="E50670">
              <a:alpha val="8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05600" y="287020"/>
            <a:ext cx="1917700" cy="2876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533628" y="2170967"/>
            <a:ext cx="6456114" cy="1200329"/>
          </a:xfrm>
          <a:prstGeom prst="rect">
            <a:avLst/>
          </a:prstGeom>
        </p:spPr>
        <p:txBody>
          <a:bodyPr>
            <a:spAutoFit/>
          </a:bodyPr>
          <a:lstStyle>
            <a:lvl1pPr algn="l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Always In Title Case; </a:t>
            </a:r>
            <a:br>
              <a:rPr lang="en-US" dirty="0" smtClean="0"/>
            </a:br>
            <a:r>
              <a:rPr lang="en-US" dirty="0" smtClean="0"/>
              <a:t>2 Lines Preferred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533627" y="3610392"/>
            <a:ext cx="6455664" cy="276999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Name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33628" y="4429642"/>
            <a:ext cx="6455664" cy="353943"/>
          </a:xfrm>
          <a:prstGeom prst="rect">
            <a:avLst/>
          </a:prstGeom>
        </p:spPr>
        <p:txBody>
          <a:bodyPr wrap="square" tIns="91440">
            <a:sp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Session Number</a:t>
            </a:r>
            <a:endParaRPr lang="lt-LT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33626" y="3903263"/>
            <a:ext cx="6455664" cy="253916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>
              <a:lnSpc>
                <a:spcPct val="100000"/>
              </a:lnSpc>
              <a:defRPr lang="en-US" sz="1800" b="0" kern="12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 lang="en-US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en-US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33626" y="4169052"/>
            <a:ext cx="6455664" cy="253916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>
              <a:lnSpc>
                <a:spcPct val="100000"/>
              </a:lnSpc>
              <a:defRPr lang="en-US" sz="1800" b="0" kern="12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 lang="en-US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en-US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 smtClean="0"/>
              <a:t>Title or Division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3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rgbClr val="2234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81495" y="2388492"/>
            <a:ext cx="231140" cy="24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Placeholder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591401" y="2685153"/>
            <a:ext cx="211328" cy="223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Placeholder 1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4594703" y="2914328"/>
            <a:ext cx="204724" cy="216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 descr="ca_r_1cr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1779506" y="1706735"/>
            <a:ext cx="1911096" cy="1703578"/>
          </a:xfrm>
          <a:prstGeom prst="rect">
            <a:avLst/>
          </a:prstGeom>
        </p:spPr>
      </p:pic>
      <p:sp>
        <p:nvSpPr>
          <p:cNvPr id="20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4596501" y="1891382"/>
            <a:ext cx="3533106" cy="169277"/>
          </a:xfrm>
          <a:prstGeom prst="rect">
            <a:avLst/>
          </a:prstGeom>
        </p:spPr>
        <p:txBody>
          <a:bodyPr vert="horz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bg1"/>
                </a:solidFill>
              </a:defRPr>
            </a:lvl1pPr>
            <a:lvl2pPr marL="393700" indent="0">
              <a:buNone/>
              <a:defRPr>
                <a:solidFill>
                  <a:srgbClr val="20343A"/>
                </a:solidFill>
              </a:defRPr>
            </a:lvl2pPr>
            <a:lvl3pPr marL="749300" indent="0">
              <a:buNone/>
              <a:defRPr>
                <a:solidFill>
                  <a:srgbClr val="20343A"/>
                </a:solidFill>
              </a:defRPr>
            </a:lvl3pPr>
            <a:lvl4pPr marL="1092200" indent="0">
              <a:buNone/>
              <a:defRPr>
                <a:solidFill>
                  <a:srgbClr val="20343A"/>
                </a:solidFill>
              </a:defRPr>
            </a:lvl4pPr>
            <a:lvl5pPr marL="1371600" indent="0">
              <a:buNone/>
              <a:defRPr>
                <a:solidFill>
                  <a:srgbClr val="20343A"/>
                </a:solidFill>
              </a:defRPr>
            </a:lvl5pPr>
          </a:lstStyle>
          <a:p>
            <a:pPr lvl="0"/>
            <a:r>
              <a:rPr lang="en-US" dirty="0" smtClean="0"/>
              <a:t>Title Goes Here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4596501" y="2077929"/>
            <a:ext cx="3533106" cy="169277"/>
          </a:xfrm>
          <a:prstGeom prst="rect">
            <a:avLst/>
          </a:prstGeom>
        </p:spPr>
        <p:txBody>
          <a:bodyPr vert="horz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bg1"/>
                </a:solidFill>
              </a:defRPr>
            </a:lvl1pPr>
            <a:lvl2pPr marL="393700" indent="0">
              <a:buNone/>
              <a:defRPr>
                <a:solidFill>
                  <a:srgbClr val="20343A"/>
                </a:solidFill>
              </a:defRPr>
            </a:lvl2pPr>
            <a:lvl3pPr marL="749300" indent="0">
              <a:buNone/>
              <a:defRPr>
                <a:solidFill>
                  <a:srgbClr val="20343A"/>
                </a:solidFill>
              </a:defRPr>
            </a:lvl3pPr>
            <a:lvl4pPr marL="1092200" indent="0">
              <a:buNone/>
              <a:defRPr>
                <a:solidFill>
                  <a:srgbClr val="20343A"/>
                </a:solidFill>
              </a:defRPr>
            </a:lvl4pPr>
            <a:lvl5pPr marL="1371600" indent="0">
              <a:buNone/>
              <a:defRPr>
                <a:solidFill>
                  <a:srgbClr val="20343A"/>
                </a:solidFill>
              </a:defRPr>
            </a:lvl5pPr>
          </a:lstStyle>
          <a:p>
            <a:pPr lvl="0"/>
            <a:r>
              <a:rPr lang="en-US" dirty="0" err="1" smtClean="0"/>
              <a:t>First.Last@ca.com</a:t>
            </a:r>
            <a:endParaRPr lang="en-US" dirty="0" smtClean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4596501" y="1630214"/>
            <a:ext cx="3533106" cy="246221"/>
          </a:xfrm>
          <a:prstGeom prst="rect">
            <a:avLst/>
          </a:prstGeom>
        </p:spPr>
        <p:txBody>
          <a:bodyPr vert="horz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 baseline="0">
                <a:solidFill>
                  <a:schemeClr val="bg1"/>
                </a:solidFill>
              </a:defRPr>
            </a:lvl1pPr>
            <a:lvl2pPr marL="393700" indent="0">
              <a:buNone/>
              <a:defRPr>
                <a:solidFill>
                  <a:srgbClr val="20343A"/>
                </a:solidFill>
              </a:defRPr>
            </a:lvl2pPr>
            <a:lvl3pPr marL="749300" indent="0">
              <a:buNone/>
              <a:defRPr>
                <a:solidFill>
                  <a:srgbClr val="20343A"/>
                </a:solidFill>
              </a:defRPr>
            </a:lvl3pPr>
            <a:lvl4pPr marL="1092200" indent="0">
              <a:buNone/>
              <a:defRPr>
                <a:solidFill>
                  <a:srgbClr val="20343A"/>
                </a:solidFill>
              </a:defRPr>
            </a:lvl4pPr>
            <a:lvl5pPr marL="1371600" indent="0">
              <a:buNone/>
              <a:defRPr>
                <a:solidFill>
                  <a:srgbClr val="20343A"/>
                </a:solidFill>
              </a:defRPr>
            </a:lvl5pPr>
          </a:lstStyle>
          <a:p>
            <a:pPr lvl="0"/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endParaRPr lang="en-US" dirty="0" smtClean="0"/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4887784" y="2411902"/>
            <a:ext cx="3241822" cy="169277"/>
          </a:xfrm>
          <a:prstGeom prst="rect">
            <a:avLst/>
          </a:prstGeom>
        </p:spPr>
        <p:txBody>
          <a:bodyPr vert="horz" wrap="square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bg1"/>
                </a:solidFill>
              </a:defRPr>
            </a:lvl1pPr>
            <a:lvl2pPr marL="393700" indent="0">
              <a:buNone/>
              <a:defRPr>
                <a:solidFill>
                  <a:srgbClr val="20343A"/>
                </a:solidFill>
              </a:defRPr>
            </a:lvl2pPr>
            <a:lvl3pPr marL="749300" indent="0">
              <a:buNone/>
              <a:defRPr>
                <a:solidFill>
                  <a:srgbClr val="20343A"/>
                </a:solidFill>
              </a:defRPr>
            </a:lvl3pPr>
            <a:lvl4pPr marL="1092200" indent="0">
              <a:buNone/>
              <a:defRPr>
                <a:solidFill>
                  <a:srgbClr val="20343A"/>
                </a:solidFill>
              </a:defRPr>
            </a:lvl4pPr>
            <a:lvl5pPr marL="1371600" indent="0">
              <a:buNone/>
              <a:defRPr>
                <a:solidFill>
                  <a:srgbClr val="20343A"/>
                </a:solidFill>
              </a:defRPr>
            </a:lvl5pPr>
          </a:lstStyle>
          <a:p>
            <a:pPr lvl="0"/>
            <a:r>
              <a:rPr lang="en-US" dirty="0" smtClean="0"/>
              <a:t>@</a:t>
            </a:r>
            <a:r>
              <a:rPr lang="en-US" dirty="0" err="1" smtClean="0"/>
              <a:t>cainc</a:t>
            </a:r>
            <a:endParaRPr lang="en-US" dirty="0" smtClean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28" hasCustomPrompt="1"/>
          </p:nvPr>
        </p:nvSpPr>
        <p:spPr>
          <a:xfrm>
            <a:off x="4887784" y="2678032"/>
            <a:ext cx="3241822" cy="169277"/>
          </a:xfrm>
          <a:prstGeom prst="rect">
            <a:avLst/>
          </a:prstGeom>
        </p:spPr>
        <p:txBody>
          <a:bodyPr vert="horz" wrap="square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bg1"/>
                </a:solidFill>
              </a:defRPr>
            </a:lvl1pPr>
            <a:lvl2pPr marL="393700" indent="0">
              <a:buNone/>
              <a:defRPr>
                <a:solidFill>
                  <a:srgbClr val="20343A"/>
                </a:solidFill>
              </a:defRPr>
            </a:lvl2pPr>
            <a:lvl3pPr marL="749300" indent="0">
              <a:buNone/>
              <a:defRPr>
                <a:solidFill>
                  <a:srgbClr val="20343A"/>
                </a:solidFill>
              </a:defRPr>
            </a:lvl3pPr>
            <a:lvl4pPr marL="1092200" indent="0">
              <a:buNone/>
              <a:defRPr>
                <a:solidFill>
                  <a:srgbClr val="20343A"/>
                </a:solidFill>
              </a:defRPr>
            </a:lvl4pPr>
            <a:lvl5pPr marL="1371600" indent="0">
              <a:buNone/>
              <a:defRPr>
                <a:solidFill>
                  <a:srgbClr val="20343A"/>
                </a:solidFill>
              </a:defRPr>
            </a:lvl5pPr>
          </a:lstStyle>
          <a:p>
            <a:pPr lvl="0"/>
            <a:r>
              <a:rPr lang="en-US" dirty="0" err="1" smtClean="0"/>
              <a:t>slideshare.net</a:t>
            </a:r>
            <a:r>
              <a:rPr lang="en-US" dirty="0" smtClean="0"/>
              <a:t>/</a:t>
            </a:r>
            <a:r>
              <a:rPr lang="en-US" dirty="0" err="1" smtClean="0"/>
              <a:t>CAinc</a:t>
            </a:r>
            <a:endParaRPr lang="en-US" dirty="0" smtClean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4887784" y="2915847"/>
            <a:ext cx="3241822" cy="169277"/>
          </a:xfrm>
          <a:prstGeom prst="rect">
            <a:avLst/>
          </a:prstGeom>
        </p:spPr>
        <p:txBody>
          <a:bodyPr vert="horz" wrap="square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bg1"/>
                </a:solidFill>
              </a:defRPr>
            </a:lvl1pPr>
            <a:lvl2pPr marL="393700" indent="0">
              <a:buNone/>
              <a:defRPr>
                <a:solidFill>
                  <a:srgbClr val="20343A"/>
                </a:solidFill>
              </a:defRPr>
            </a:lvl2pPr>
            <a:lvl3pPr marL="749300" indent="0">
              <a:buNone/>
              <a:defRPr>
                <a:solidFill>
                  <a:srgbClr val="20343A"/>
                </a:solidFill>
              </a:defRPr>
            </a:lvl3pPr>
            <a:lvl4pPr marL="1092200" indent="0">
              <a:buNone/>
              <a:defRPr>
                <a:solidFill>
                  <a:srgbClr val="20343A"/>
                </a:solidFill>
              </a:defRPr>
            </a:lvl4pPr>
            <a:lvl5pPr marL="1371600" indent="0">
              <a:buNone/>
              <a:defRPr>
                <a:solidFill>
                  <a:srgbClr val="20343A"/>
                </a:solidFill>
              </a:defRPr>
            </a:lvl5pPr>
          </a:lstStyle>
          <a:p>
            <a:pPr lvl="0"/>
            <a:r>
              <a:rPr lang="en-US" dirty="0" err="1" smtClean="0"/>
              <a:t>linkedin.com</a:t>
            </a:r>
            <a:r>
              <a:rPr lang="en-US" dirty="0" smtClean="0"/>
              <a:t>/company/</a:t>
            </a:r>
            <a:r>
              <a:rPr lang="en-US" dirty="0" err="1" smtClean="0"/>
              <a:t>ca</a:t>
            </a:r>
            <a:r>
              <a:rPr lang="en-US" dirty="0" smtClean="0"/>
              <a:t>-technologies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30" hasCustomPrompt="1"/>
          </p:nvPr>
        </p:nvSpPr>
        <p:spPr>
          <a:xfrm>
            <a:off x="4596501" y="3249558"/>
            <a:ext cx="3533106" cy="215444"/>
          </a:xfrm>
          <a:prstGeom prst="rect">
            <a:avLst/>
          </a:prstGeom>
        </p:spPr>
        <p:txBody>
          <a:bodyPr vert="horz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baseline="0">
                <a:solidFill>
                  <a:schemeClr val="bg1"/>
                </a:solidFill>
              </a:defRPr>
            </a:lvl1pPr>
            <a:lvl2pPr marL="393700" indent="0">
              <a:buNone/>
              <a:defRPr>
                <a:solidFill>
                  <a:srgbClr val="20343A"/>
                </a:solidFill>
              </a:defRPr>
            </a:lvl2pPr>
            <a:lvl3pPr marL="749300" indent="0">
              <a:buNone/>
              <a:defRPr>
                <a:solidFill>
                  <a:srgbClr val="20343A"/>
                </a:solidFill>
              </a:defRPr>
            </a:lvl3pPr>
            <a:lvl4pPr marL="1092200" indent="0">
              <a:buNone/>
              <a:defRPr>
                <a:solidFill>
                  <a:srgbClr val="20343A"/>
                </a:solidFill>
              </a:defRPr>
            </a:lvl4pPr>
            <a:lvl5pPr marL="1371600" indent="0">
              <a:buNone/>
              <a:defRPr>
                <a:solidFill>
                  <a:srgbClr val="20343A"/>
                </a:solidFill>
              </a:defRPr>
            </a:lvl5pPr>
          </a:lstStyle>
          <a:p>
            <a:pPr lvl="0"/>
            <a:r>
              <a:rPr lang="en-US" dirty="0" err="1" smtClean="0"/>
              <a:t>ca.com</a:t>
            </a:r>
            <a:endParaRPr lang="en-US" dirty="0" smtClean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012363" y="1426513"/>
            <a:ext cx="0" cy="2420471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3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735"/>
            <a:ext cx="8229600" cy="487313"/>
          </a:xfrm>
        </p:spPr>
        <p:txBody>
          <a:bodyPr>
            <a:spAutoFit/>
          </a:bodyPr>
          <a:lstStyle>
            <a:lvl1pPr>
              <a:defRPr/>
            </a:lvl1pPr>
          </a:lstStyle>
          <a:p>
            <a:r>
              <a:rPr lang="en-US" dirty="0" smtClean="0"/>
              <a:t>Title - Title Case, Calibri 28 </a:t>
            </a:r>
            <a:r>
              <a:rPr lang="en-US" dirty="0" err="1" smtClean="0"/>
              <a:t>Pt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459509" y="1046253"/>
            <a:ext cx="8224982" cy="3385337"/>
          </a:xfrm>
          <a:prstGeom prst="rect">
            <a:avLst/>
          </a:prstGeom>
        </p:spPr>
        <p:txBody>
          <a:bodyPr/>
          <a:lstStyle>
            <a:lvl1pPr>
              <a:lnSpc>
                <a:spcPts val="2880"/>
              </a:lnSpc>
              <a:defRPr sz="2400" b="0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4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59743" y="649411"/>
            <a:ext cx="8224521" cy="253916"/>
          </a:xfrm>
        </p:spPr>
        <p:txBody>
          <a:bodyPr vert="horz" lIns="91440" tIns="0" rIns="91440" bIns="0" rtlCol="0" anchor="t">
            <a:sp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dirty="0" smtClean="0"/>
              <a:t>Subtitle | 18 </a:t>
            </a:r>
            <a:r>
              <a:rPr lang="en-US" dirty="0" err="1" smtClean="0"/>
              <a:t>Pt</a:t>
            </a:r>
            <a:r>
              <a:rPr lang="en-US" dirty="0" smtClean="0"/>
              <a:t> | Max 2 Lines | Max Character: 100 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9615" y="4443505"/>
            <a:ext cx="8224770" cy="177404"/>
          </a:xfrm>
        </p:spPr>
        <p:txBody>
          <a:bodyPr tIns="45720" bIns="4572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2"/>
                </a:solidFill>
              </a:defRPr>
            </a:lvl1pPr>
            <a:lvl2pPr marL="393700" indent="0">
              <a:buNone/>
              <a:defRPr sz="1100"/>
            </a:lvl2pPr>
            <a:lvl3pPr marL="749300" indent="0">
              <a:buNone/>
              <a:defRPr sz="1100"/>
            </a:lvl3pPr>
            <a:lvl4pPr marL="1092200" indent="0">
              <a:buNone/>
              <a:defRPr sz="1100"/>
            </a:lvl4pPr>
            <a:lvl5pPr marL="1371600" indent="0">
              <a:buNone/>
              <a:defRPr sz="1100"/>
            </a:lvl5pPr>
          </a:lstStyle>
          <a:p>
            <a:pPr lvl="0"/>
            <a:r>
              <a:rPr lang="en-US" dirty="0" smtClean="0"/>
              <a:t>Click to add a Source or Note</a:t>
            </a:r>
          </a:p>
        </p:txBody>
      </p:sp>
    </p:spTree>
    <p:extLst>
      <p:ext uri="{BB962C8B-B14F-4D97-AF65-F5344CB8AC3E}">
        <p14:creationId xmlns:p14="http://schemas.microsoft.com/office/powerpoint/2010/main" val="2594356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4596501" y="1891382"/>
            <a:ext cx="3533106" cy="169277"/>
          </a:xfrm>
          <a:prstGeom prst="rect">
            <a:avLst/>
          </a:prstGeom>
        </p:spPr>
        <p:txBody>
          <a:bodyPr vert="horz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bg2"/>
                </a:solidFill>
              </a:defRPr>
            </a:lvl1pPr>
            <a:lvl2pPr marL="393700" indent="0">
              <a:buNone/>
              <a:defRPr>
                <a:solidFill>
                  <a:srgbClr val="20343A"/>
                </a:solidFill>
              </a:defRPr>
            </a:lvl2pPr>
            <a:lvl3pPr marL="749300" indent="0">
              <a:buNone/>
              <a:defRPr>
                <a:solidFill>
                  <a:srgbClr val="20343A"/>
                </a:solidFill>
              </a:defRPr>
            </a:lvl3pPr>
            <a:lvl4pPr marL="1092200" indent="0">
              <a:buNone/>
              <a:defRPr>
                <a:solidFill>
                  <a:srgbClr val="20343A"/>
                </a:solidFill>
              </a:defRPr>
            </a:lvl4pPr>
            <a:lvl5pPr marL="1371600" indent="0">
              <a:buNone/>
              <a:defRPr>
                <a:solidFill>
                  <a:srgbClr val="20343A"/>
                </a:solidFill>
              </a:defRPr>
            </a:lvl5pPr>
          </a:lstStyle>
          <a:p>
            <a:pPr lvl="0"/>
            <a:r>
              <a:rPr lang="en-US" dirty="0" smtClean="0"/>
              <a:t>Title Goes Here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4596501" y="2077929"/>
            <a:ext cx="3533106" cy="169277"/>
          </a:xfrm>
          <a:prstGeom prst="rect">
            <a:avLst/>
          </a:prstGeom>
        </p:spPr>
        <p:txBody>
          <a:bodyPr vert="horz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bg2"/>
                </a:solidFill>
              </a:defRPr>
            </a:lvl1pPr>
            <a:lvl2pPr marL="393700" indent="0">
              <a:buNone/>
              <a:defRPr>
                <a:solidFill>
                  <a:srgbClr val="20343A"/>
                </a:solidFill>
              </a:defRPr>
            </a:lvl2pPr>
            <a:lvl3pPr marL="749300" indent="0">
              <a:buNone/>
              <a:defRPr>
                <a:solidFill>
                  <a:srgbClr val="20343A"/>
                </a:solidFill>
              </a:defRPr>
            </a:lvl3pPr>
            <a:lvl4pPr marL="1092200" indent="0">
              <a:buNone/>
              <a:defRPr>
                <a:solidFill>
                  <a:srgbClr val="20343A"/>
                </a:solidFill>
              </a:defRPr>
            </a:lvl4pPr>
            <a:lvl5pPr marL="1371600" indent="0">
              <a:buNone/>
              <a:defRPr>
                <a:solidFill>
                  <a:srgbClr val="20343A"/>
                </a:solidFill>
              </a:defRPr>
            </a:lvl5pPr>
          </a:lstStyle>
          <a:p>
            <a:pPr lvl="0"/>
            <a:r>
              <a:rPr lang="en-US" dirty="0" err="1" smtClean="0"/>
              <a:t>First.Last@ca.com</a:t>
            </a:r>
            <a:endParaRPr lang="en-US" dirty="0" smtClean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4596501" y="1630214"/>
            <a:ext cx="3533106" cy="246221"/>
          </a:xfrm>
          <a:prstGeom prst="rect">
            <a:avLst/>
          </a:prstGeom>
        </p:spPr>
        <p:txBody>
          <a:bodyPr vert="horz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 baseline="0">
                <a:solidFill>
                  <a:schemeClr val="bg2"/>
                </a:solidFill>
              </a:defRPr>
            </a:lvl1pPr>
            <a:lvl2pPr marL="393700" indent="0">
              <a:buNone/>
              <a:defRPr>
                <a:solidFill>
                  <a:srgbClr val="20343A"/>
                </a:solidFill>
              </a:defRPr>
            </a:lvl2pPr>
            <a:lvl3pPr marL="749300" indent="0">
              <a:buNone/>
              <a:defRPr>
                <a:solidFill>
                  <a:srgbClr val="20343A"/>
                </a:solidFill>
              </a:defRPr>
            </a:lvl3pPr>
            <a:lvl4pPr marL="1092200" indent="0">
              <a:buNone/>
              <a:defRPr>
                <a:solidFill>
                  <a:srgbClr val="20343A"/>
                </a:solidFill>
              </a:defRPr>
            </a:lvl4pPr>
            <a:lvl5pPr marL="1371600" indent="0">
              <a:buNone/>
              <a:defRPr>
                <a:solidFill>
                  <a:srgbClr val="20343A"/>
                </a:solidFill>
              </a:defRPr>
            </a:lvl5pPr>
          </a:lstStyle>
          <a:p>
            <a:pPr lvl="0"/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endParaRPr lang="en-US" dirty="0" smtClean="0"/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4887784" y="2411902"/>
            <a:ext cx="3241822" cy="169277"/>
          </a:xfrm>
          <a:prstGeom prst="rect">
            <a:avLst/>
          </a:prstGeom>
        </p:spPr>
        <p:txBody>
          <a:bodyPr vert="horz" wrap="square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bg2"/>
                </a:solidFill>
              </a:defRPr>
            </a:lvl1pPr>
            <a:lvl2pPr marL="393700" indent="0">
              <a:buNone/>
              <a:defRPr>
                <a:solidFill>
                  <a:srgbClr val="20343A"/>
                </a:solidFill>
              </a:defRPr>
            </a:lvl2pPr>
            <a:lvl3pPr marL="749300" indent="0">
              <a:buNone/>
              <a:defRPr>
                <a:solidFill>
                  <a:srgbClr val="20343A"/>
                </a:solidFill>
              </a:defRPr>
            </a:lvl3pPr>
            <a:lvl4pPr marL="1092200" indent="0">
              <a:buNone/>
              <a:defRPr>
                <a:solidFill>
                  <a:srgbClr val="20343A"/>
                </a:solidFill>
              </a:defRPr>
            </a:lvl4pPr>
            <a:lvl5pPr marL="1371600" indent="0">
              <a:buNone/>
              <a:defRPr>
                <a:solidFill>
                  <a:srgbClr val="20343A"/>
                </a:solidFill>
              </a:defRPr>
            </a:lvl5pPr>
          </a:lstStyle>
          <a:p>
            <a:pPr lvl="0"/>
            <a:r>
              <a:rPr lang="en-US" dirty="0" smtClean="0"/>
              <a:t>@</a:t>
            </a:r>
            <a:r>
              <a:rPr lang="en-US" dirty="0" err="1" smtClean="0"/>
              <a:t>cainc</a:t>
            </a:r>
            <a:endParaRPr lang="en-US" dirty="0" smtClean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28" hasCustomPrompt="1"/>
          </p:nvPr>
        </p:nvSpPr>
        <p:spPr>
          <a:xfrm>
            <a:off x="4887784" y="2678032"/>
            <a:ext cx="3241822" cy="169277"/>
          </a:xfrm>
          <a:prstGeom prst="rect">
            <a:avLst/>
          </a:prstGeom>
        </p:spPr>
        <p:txBody>
          <a:bodyPr vert="horz" wrap="square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bg2"/>
                </a:solidFill>
              </a:defRPr>
            </a:lvl1pPr>
            <a:lvl2pPr marL="393700" indent="0">
              <a:buNone/>
              <a:defRPr>
                <a:solidFill>
                  <a:srgbClr val="20343A"/>
                </a:solidFill>
              </a:defRPr>
            </a:lvl2pPr>
            <a:lvl3pPr marL="749300" indent="0">
              <a:buNone/>
              <a:defRPr>
                <a:solidFill>
                  <a:srgbClr val="20343A"/>
                </a:solidFill>
              </a:defRPr>
            </a:lvl3pPr>
            <a:lvl4pPr marL="1092200" indent="0">
              <a:buNone/>
              <a:defRPr>
                <a:solidFill>
                  <a:srgbClr val="20343A"/>
                </a:solidFill>
              </a:defRPr>
            </a:lvl4pPr>
            <a:lvl5pPr marL="1371600" indent="0">
              <a:buNone/>
              <a:defRPr>
                <a:solidFill>
                  <a:srgbClr val="20343A"/>
                </a:solidFill>
              </a:defRPr>
            </a:lvl5pPr>
          </a:lstStyle>
          <a:p>
            <a:pPr lvl="0"/>
            <a:r>
              <a:rPr lang="en-US" dirty="0" err="1" smtClean="0"/>
              <a:t>slideshare.net</a:t>
            </a:r>
            <a:r>
              <a:rPr lang="en-US" dirty="0" smtClean="0"/>
              <a:t>/</a:t>
            </a:r>
            <a:r>
              <a:rPr lang="en-US" dirty="0" err="1" smtClean="0"/>
              <a:t>CAinc</a:t>
            </a:r>
            <a:endParaRPr lang="en-US" dirty="0" smtClean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4887784" y="2915847"/>
            <a:ext cx="3241822" cy="169277"/>
          </a:xfrm>
          <a:prstGeom prst="rect">
            <a:avLst/>
          </a:prstGeom>
        </p:spPr>
        <p:txBody>
          <a:bodyPr vert="horz" wrap="square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bg2"/>
                </a:solidFill>
              </a:defRPr>
            </a:lvl1pPr>
            <a:lvl2pPr marL="393700" indent="0">
              <a:buNone/>
              <a:defRPr>
                <a:solidFill>
                  <a:srgbClr val="20343A"/>
                </a:solidFill>
              </a:defRPr>
            </a:lvl2pPr>
            <a:lvl3pPr marL="749300" indent="0">
              <a:buNone/>
              <a:defRPr>
                <a:solidFill>
                  <a:srgbClr val="20343A"/>
                </a:solidFill>
              </a:defRPr>
            </a:lvl3pPr>
            <a:lvl4pPr marL="1092200" indent="0">
              <a:buNone/>
              <a:defRPr>
                <a:solidFill>
                  <a:srgbClr val="20343A"/>
                </a:solidFill>
              </a:defRPr>
            </a:lvl4pPr>
            <a:lvl5pPr marL="1371600" indent="0">
              <a:buNone/>
              <a:defRPr>
                <a:solidFill>
                  <a:srgbClr val="20343A"/>
                </a:solidFill>
              </a:defRPr>
            </a:lvl5pPr>
          </a:lstStyle>
          <a:p>
            <a:pPr lvl="0"/>
            <a:r>
              <a:rPr lang="en-US" dirty="0" err="1" smtClean="0"/>
              <a:t>linkedin.com</a:t>
            </a:r>
            <a:r>
              <a:rPr lang="en-US" dirty="0" smtClean="0"/>
              <a:t>/company/</a:t>
            </a:r>
            <a:r>
              <a:rPr lang="en-US" dirty="0" err="1" smtClean="0"/>
              <a:t>ca</a:t>
            </a:r>
            <a:r>
              <a:rPr lang="en-US" dirty="0" smtClean="0"/>
              <a:t>-technologies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30" hasCustomPrompt="1"/>
          </p:nvPr>
        </p:nvSpPr>
        <p:spPr>
          <a:xfrm>
            <a:off x="4596501" y="3249558"/>
            <a:ext cx="3533106" cy="215444"/>
          </a:xfrm>
          <a:prstGeom prst="rect">
            <a:avLst/>
          </a:prstGeom>
        </p:spPr>
        <p:txBody>
          <a:bodyPr vert="horz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baseline="0">
                <a:solidFill>
                  <a:schemeClr val="bg2"/>
                </a:solidFill>
              </a:defRPr>
            </a:lvl1pPr>
            <a:lvl2pPr marL="393700" indent="0">
              <a:buNone/>
              <a:defRPr>
                <a:solidFill>
                  <a:srgbClr val="20343A"/>
                </a:solidFill>
              </a:defRPr>
            </a:lvl2pPr>
            <a:lvl3pPr marL="749300" indent="0">
              <a:buNone/>
              <a:defRPr>
                <a:solidFill>
                  <a:srgbClr val="20343A"/>
                </a:solidFill>
              </a:defRPr>
            </a:lvl3pPr>
            <a:lvl4pPr marL="1092200" indent="0">
              <a:buNone/>
              <a:defRPr>
                <a:solidFill>
                  <a:srgbClr val="20343A"/>
                </a:solidFill>
              </a:defRPr>
            </a:lvl4pPr>
            <a:lvl5pPr marL="1371600" indent="0">
              <a:buNone/>
              <a:defRPr>
                <a:solidFill>
                  <a:srgbClr val="20343A"/>
                </a:solidFill>
              </a:defRPr>
            </a:lvl5pPr>
          </a:lstStyle>
          <a:p>
            <a:pPr lvl="0"/>
            <a:r>
              <a:rPr lang="en-US" dirty="0" err="1" smtClean="0"/>
              <a:t>ca.com</a:t>
            </a:r>
            <a:endParaRPr lang="en-US" dirty="0" smtClean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012363" y="1426513"/>
            <a:ext cx="0" cy="2420471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ca_r_1cr_grey.eps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3467" y="2124783"/>
            <a:ext cx="1216152" cy="1008634"/>
          </a:xfrm>
          <a:prstGeom prst="rect">
            <a:avLst/>
          </a:prstGeom>
        </p:spPr>
      </p:pic>
      <p:cxnSp>
        <p:nvCxnSpPr>
          <p:cNvPr id="18" name="Straight Connector 17"/>
          <p:cNvCxnSpPr/>
          <p:nvPr userDrawn="1"/>
        </p:nvCxnSpPr>
        <p:spPr>
          <a:xfrm>
            <a:off x="4164763" y="1578913"/>
            <a:ext cx="0" cy="2420471"/>
          </a:xfrm>
          <a:prstGeom prst="line">
            <a:avLst/>
          </a:prstGeom>
          <a:noFill/>
          <a:ln w="25400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prstClr val="white"/>
                </a:gs>
                <a:gs pos="47000">
                  <a:sysClr val="window" lastClr="FFFFFF">
                    <a:lumMod val="85000"/>
                  </a:sysClr>
                </a:gs>
              </a:gsLst>
              <a:lin ang="16200000" scaled="0"/>
              <a:tileRect/>
            </a:gradFill>
            <a:prstDash val="solid"/>
          </a:ln>
          <a:effectLst/>
        </p:spPr>
      </p:cxnSp>
      <p:pic>
        <p:nvPicPr>
          <p:cNvPr id="27" name="Picture Placeholder 2"/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bg2">
                <a:tint val="45000"/>
                <a:satMod val="400000"/>
              </a:schemeClr>
            </a:duotone>
            <a:lum bright="-40000"/>
          </a:blip>
          <a:stretch>
            <a:fillRect/>
          </a:stretch>
        </p:blipFill>
        <p:spPr bwMode="black">
          <a:xfrm>
            <a:off x="4581495" y="2388492"/>
            <a:ext cx="231140" cy="24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Picture Placeholder 6"/>
          <p:cNvPicPr>
            <a:picLocks noChangeAspect="1"/>
          </p:cNvPicPr>
          <p:nvPr userDrawn="1"/>
        </p:nvPicPr>
        <p:blipFill>
          <a:blip r:embed="rId4">
            <a:duotone>
              <a:prstClr val="black"/>
              <a:schemeClr val="bg2">
                <a:tint val="45000"/>
                <a:satMod val="400000"/>
              </a:schemeClr>
            </a:duotone>
            <a:lum bright="-40000"/>
          </a:blip>
          <a:stretch>
            <a:fillRect/>
          </a:stretch>
        </p:blipFill>
        <p:spPr bwMode="black">
          <a:xfrm>
            <a:off x="4591401" y="2685152"/>
            <a:ext cx="211328" cy="223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Picture Placeholder 11"/>
          <p:cNvPicPr>
            <a:picLocks noChangeAspect="1"/>
          </p:cNvPicPr>
          <p:nvPr userDrawn="1"/>
        </p:nvPicPr>
        <p:blipFill>
          <a:blip r:embed="rId5">
            <a:duotone>
              <a:prstClr val="black"/>
              <a:schemeClr val="bg2">
                <a:tint val="45000"/>
                <a:satMod val="400000"/>
              </a:schemeClr>
            </a:duotone>
            <a:lum bright="-40000"/>
          </a:blip>
          <a:stretch>
            <a:fillRect/>
          </a:stretch>
        </p:blipFill>
        <p:spPr bwMode="black">
          <a:xfrm>
            <a:off x="4594703" y="2914327"/>
            <a:ext cx="204724" cy="2165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07728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Title - Title Case, Calibri 36 </a:t>
            </a:r>
            <a:r>
              <a:rPr lang="en-US" dirty="0" err="1" smtClean="0"/>
              <a:t>pt</a:t>
            </a:r>
            <a:r>
              <a:rPr lang="en-US" dirty="0" smtClean="0"/>
              <a:t> bold</a:t>
            </a:r>
            <a:br>
              <a:rPr lang="en-US" dirty="0" smtClean="0"/>
            </a:br>
            <a:r>
              <a:rPr lang="en-US" dirty="0" smtClean="0"/>
              <a:t>2 Line Max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92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735"/>
            <a:ext cx="8229600" cy="87511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 - Title Case, Calibri 28 </a:t>
            </a:r>
            <a:r>
              <a:rPr lang="en-US" dirty="0" err="1" smtClean="0"/>
              <a:t>Pt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2 Line Max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46253"/>
            <a:ext cx="4038600" cy="3385337"/>
          </a:xfrm>
          <a:prstGeom prst="rect">
            <a:avLst/>
          </a:prstGeom>
        </p:spPr>
        <p:txBody>
          <a:bodyPr/>
          <a:lstStyle>
            <a:lvl1pPr>
              <a:lnSpc>
                <a:spcPts val="2880"/>
              </a:lnSpc>
              <a:defRPr sz="2400" b="0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4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46253"/>
            <a:ext cx="4038600" cy="3385337"/>
          </a:xfrm>
          <a:prstGeom prst="rect">
            <a:avLst/>
          </a:prstGeom>
        </p:spPr>
        <p:txBody>
          <a:bodyPr/>
          <a:lstStyle>
            <a:lvl1pPr>
              <a:defRPr sz="2400" b="0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4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9615" y="4443505"/>
            <a:ext cx="8224770" cy="177404"/>
          </a:xfrm>
        </p:spPr>
        <p:txBody>
          <a:bodyPr tIns="45720" bIns="4572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2"/>
                </a:solidFill>
              </a:defRPr>
            </a:lvl1pPr>
            <a:lvl2pPr marL="393700" indent="0">
              <a:buNone/>
              <a:defRPr sz="1100"/>
            </a:lvl2pPr>
            <a:lvl3pPr marL="749300" indent="0">
              <a:buNone/>
              <a:defRPr sz="1100"/>
            </a:lvl3pPr>
            <a:lvl4pPr marL="1092200" indent="0">
              <a:buNone/>
              <a:defRPr sz="1100"/>
            </a:lvl4pPr>
            <a:lvl5pPr marL="1371600" indent="0">
              <a:buNone/>
              <a:defRPr sz="1100"/>
            </a:lvl5pPr>
          </a:lstStyle>
          <a:p>
            <a:pPr lvl="0"/>
            <a:r>
              <a:rPr lang="en-US" dirty="0" smtClean="0"/>
              <a:t>Click to add a Source or Note</a:t>
            </a:r>
          </a:p>
        </p:txBody>
      </p:sp>
    </p:spTree>
    <p:extLst>
      <p:ext uri="{BB962C8B-B14F-4D97-AF65-F5344CB8AC3E}">
        <p14:creationId xmlns:p14="http://schemas.microsoft.com/office/powerpoint/2010/main" val="522632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735"/>
            <a:ext cx="8229600" cy="487313"/>
          </a:xfrm>
        </p:spPr>
        <p:txBody>
          <a:bodyPr>
            <a:spAutoFit/>
          </a:bodyPr>
          <a:lstStyle>
            <a:lvl1pPr>
              <a:defRPr/>
            </a:lvl1pPr>
          </a:lstStyle>
          <a:p>
            <a:r>
              <a:rPr lang="en-US" dirty="0" smtClean="0"/>
              <a:t>Title - Title Case, Calibri 28 </a:t>
            </a:r>
            <a:r>
              <a:rPr lang="en-US" dirty="0" err="1" smtClean="0"/>
              <a:t>Pt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59743" y="649411"/>
            <a:ext cx="8224521" cy="253916"/>
          </a:xfrm>
        </p:spPr>
        <p:txBody>
          <a:bodyPr vert="horz" lIns="91440" tIns="0" rIns="91440" bIns="0" rtlCol="0" anchor="t">
            <a:sp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dirty="0" smtClean="0"/>
              <a:t>Subtitle | 18 </a:t>
            </a:r>
            <a:r>
              <a:rPr lang="en-US" dirty="0" err="1" smtClean="0"/>
              <a:t>Pt</a:t>
            </a:r>
            <a:r>
              <a:rPr lang="en-US" dirty="0" smtClean="0"/>
              <a:t> | Max 2 Lines | Max Character: 100 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46253"/>
            <a:ext cx="4038600" cy="3385337"/>
          </a:xfrm>
          <a:prstGeom prst="rect">
            <a:avLst/>
          </a:prstGeom>
        </p:spPr>
        <p:txBody>
          <a:bodyPr/>
          <a:lstStyle>
            <a:lvl1pPr>
              <a:lnSpc>
                <a:spcPts val="2880"/>
              </a:lnSpc>
              <a:defRPr sz="2400" b="0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4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46253"/>
            <a:ext cx="4038600" cy="3385337"/>
          </a:xfrm>
          <a:prstGeom prst="rect">
            <a:avLst/>
          </a:prstGeom>
        </p:spPr>
        <p:txBody>
          <a:bodyPr/>
          <a:lstStyle>
            <a:lvl1pPr>
              <a:defRPr sz="2400" b="0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4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9615" y="4443505"/>
            <a:ext cx="8224770" cy="177404"/>
          </a:xfrm>
        </p:spPr>
        <p:txBody>
          <a:bodyPr tIns="45720" bIns="4572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2"/>
                </a:solidFill>
              </a:defRPr>
            </a:lvl1pPr>
            <a:lvl2pPr marL="393700" indent="0">
              <a:buNone/>
              <a:defRPr sz="1100"/>
            </a:lvl2pPr>
            <a:lvl3pPr marL="749300" indent="0">
              <a:buNone/>
              <a:defRPr sz="1100"/>
            </a:lvl3pPr>
            <a:lvl4pPr marL="1092200" indent="0">
              <a:buNone/>
              <a:defRPr sz="1100"/>
            </a:lvl4pPr>
            <a:lvl5pPr marL="1371600" indent="0">
              <a:buNone/>
              <a:defRPr sz="1100"/>
            </a:lvl5pPr>
          </a:lstStyle>
          <a:p>
            <a:pPr lvl="0"/>
            <a:r>
              <a:rPr lang="en-US" dirty="0" smtClean="0"/>
              <a:t>Click to add a Source or Note</a:t>
            </a:r>
          </a:p>
        </p:txBody>
      </p:sp>
    </p:spTree>
    <p:extLst>
      <p:ext uri="{BB962C8B-B14F-4D97-AF65-F5344CB8AC3E}">
        <p14:creationId xmlns:p14="http://schemas.microsoft.com/office/powerpoint/2010/main" val="1587678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735"/>
            <a:ext cx="8229600" cy="87511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 - Title Case, Calibri 28 </a:t>
            </a:r>
            <a:r>
              <a:rPr lang="en-US" dirty="0" err="1" smtClean="0"/>
              <a:t>Pt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2 Line Max</a:t>
            </a:r>
            <a:endParaRPr lang="en-US" dirty="0"/>
          </a:p>
        </p:txBody>
      </p:sp>
      <p:sp>
        <p:nvSpPr>
          <p:cNvPr id="3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9615" y="4443505"/>
            <a:ext cx="8224770" cy="177404"/>
          </a:xfrm>
        </p:spPr>
        <p:txBody>
          <a:bodyPr tIns="45720" bIns="4572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2"/>
                </a:solidFill>
              </a:defRPr>
            </a:lvl1pPr>
            <a:lvl2pPr marL="393700" indent="0">
              <a:buNone/>
              <a:defRPr sz="1100"/>
            </a:lvl2pPr>
            <a:lvl3pPr marL="749300" indent="0">
              <a:buNone/>
              <a:defRPr sz="1100"/>
            </a:lvl3pPr>
            <a:lvl4pPr marL="1092200" indent="0">
              <a:buNone/>
              <a:defRPr sz="1100"/>
            </a:lvl4pPr>
            <a:lvl5pPr marL="1371600" indent="0">
              <a:buNone/>
              <a:defRPr sz="1100"/>
            </a:lvl5pPr>
          </a:lstStyle>
          <a:p>
            <a:pPr lvl="0"/>
            <a:r>
              <a:rPr lang="en-US" dirty="0" smtClean="0"/>
              <a:t>Click to add a Source or Note</a:t>
            </a:r>
          </a:p>
        </p:txBody>
      </p:sp>
    </p:spTree>
    <p:extLst>
      <p:ext uri="{BB962C8B-B14F-4D97-AF65-F5344CB8AC3E}">
        <p14:creationId xmlns:p14="http://schemas.microsoft.com/office/powerpoint/2010/main" val="379374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735"/>
            <a:ext cx="8229600" cy="487313"/>
          </a:xfrm>
        </p:spPr>
        <p:txBody>
          <a:bodyPr>
            <a:spAutoFit/>
          </a:bodyPr>
          <a:lstStyle>
            <a:lvl1pPr>
              <a:defRPr/>
            </a:lvl1pPr>
          </a:lstStyle>
          <a:p>
            <a:r>
              <a:rPr lang="en-US" dirty="0" smtClean="0"/>
              <a:t>Title - Title Case, Calibri 28 </a:t>
            </a:r>
            <a:r>
              <a:rPr lang="en-US" dirty="0" err="1" smtClean="0"/>
              <a:t>Pt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59743" y="649411"/>
            <a:ext cx="8224521" cy="253916"/>
          </a:xfrm>
        </p:spPr>
        <p:txBody>
          <a:bodyPr vert="horz" lIns="91440" tIns="0" rIns="91440" bIns="0" rtlCol="0" anchor="t">
            <a:sp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dirty="0" smtClean="0"/>
              <a:t>Subtitle | 18 </a:t>
            </a:r>
            <a:r>
              <a:rPr lang="en-US" dirty="0" err="1" smtClean="0"/>
              <a:t>Pt</a:t>
            </a:r>
            <a:r>
              <a:rPr lang="en-US" dirty="0" smtClean="0"/>
              <a:t> | Max 2 Lines | Max Character: 100 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9615" y="4443505"/>
            <a:ext cx="8224770" cy="177404"/>
          </a:xfrm>
        </p:spPr>
        <p:txBody>
          <a:bodyPr tIns="45720" bIns="4572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2"/>
                </a:solidFill>
              </a:defRPr>
            </a:lvl1pPr>
            <a:lvl2pPr marL="393700" indent="0">
              <a:buNone/>
              <a:defRPr sz="1100"/>
            </a:lvl2pPr>
            <a:lvl3pPr marL="749300" indent="0">
              <a:buNone/>
              <a:defRPr sz="1100"/>
            </a:lvl3pPr>
            <a:lvl4pPr marL="1092200" indent="0">
              <a:buNone/>
              <a:defRPr sz="1100"/>
            </a:lvl4pPr>
            <a:lvl5pPr marL="1371600" indent="0">
              <a:buNone/>
              <a:defRPr sz="1100"/>
            </a:lvl5pPr>
          </a:lstStyle>
          <a:p>
            <a:pPr lvl="0"/>
            <a:r>
              <a:rPr lang="en-US" dirty="0" smtClean="0"/>
              <a:t>Click to add a Source or Note</a:t>
            </a:r>
          </a:p>
        </p:txBody>
      </p:sp>
    </p:spTree>
    <p:extLst>
      <p:ext uri="{BB962C8B-B14F-4D97-AF65-F5344CB8AC3E}">
        <p14:creationId xmlns:p14="http://schemas.microsoft.com/office/powerpoint/2010/main" val="4253443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</p:spPr>
        <p:txBody>
          <a:bodyPr lIns="274320" tIns="365760" rIns="91440" bIns="1280160" anchor="t" anchorCtr="0"/>
          <a:lstStyle>
            <a:lvl1pPr algn="l">
              <a:buNone/>
              <a:defRPr/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960787" y="1"/>
            <a:ext cx="2167128" cy="3672487"/>
          </a:xfrm>
          <a:solidFill>
            <a:srgbClr val="53BBD4">
              <a:alpha val="95000"/>
            </a:srgbClr>
          </a:solidFill>
        </p:spPr>
        <p:txBody>
          <a:bodyPr vert="horz" lIns="182880" tIns="182880" rIns="91440" bIns="182880" rtlCol="0" anchor="b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>
                <a:solidFill>
                  <a:schemeClr val="bg1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en-US" dirty="0" smtClean="0"/>
              <a:t>Title - Title Case, Calibri 28 </a:t>
            </a:r>
            <a:r>
              <a:rPr lang="en-US" dirty="0" err="1" smtClean="0"/>
              <a:t>pt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2 Line Max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18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735"/>
            <a:ext cx="8229600" cy="87511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 - Title Case, Calibri 28 </a:t>
            </a:r>
            <a:r>
              <a:rPr lang="en-US" dirty="0" err="1" smtClean="0"/>
              <a:t>Pt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2 Line Max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441027" y="991451"/>
            <a:ext cx="8230215" cy="457463"/>
          </a:xfrm>
          <a:prstGeom prst="rect">
            <a:avLst/>
          </a:prstGeom>
          <a:solidFill>
            <a:schemeClr val="tx2"/>
          </a:solidFill>
        </p:spPr>
        <p:txBody>
          <a:bodyPr lIns="914400" bIns="137160" anchor="ctr" anchorCtr="0"/>
          <a:lstStyle>
            <a:lvl1pPr marL="0" indent="0" algn="l">
              <a:lnSpc>
                <a:spcPts val="2880"/>
              </a:lnSpc>
              <a:buNone/>
              <a:defRPr sz="1600" b="1" cap="all">
                <a:solidFill>
                  <a:schemeClr val="bg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4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1" hasCustomPrompt="1"/>
          </p:nvPr>
        </p:nvSpPr>
        <p:spPr>
          <a:xfrm>
            <a:off x="441027" y="1577515"/>
            <a:ext cx="8230215" cy="457463"/>
          </a:xfrm>
          <a:prstGeom prst="rect">
            <a:avLst/>
          </a:prstGeom>
          <a:solidFill>
            <a:schemeClr val="tx2"/>
          </a:solidFill>
        </p:spPr>
        <p:txBody>
          <a:bodyPr lIns="914400" bIns="137160" anchor="ctr" anchorCtr="0"/>
          <a:lstStyle>
            <a:lvl1pPr marL="0" indent="0" algn="l">
              <a:lnSpc>
                <a:spcPts val="2880"/>
              </a:lnSpc>
              <a:buNone/>
              <a:defRPr sz="1600" b="1" cap="all">
                <a:solidFill>
                  <a:schemeClr val="bg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4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2" hasCustomPrompt="1"/>
          </p:nvPr>
        </p:nvSpPr>
        <p:spPr>
          <a:xfrm>
            <a:off x="441027" y="3921772"/>
            <a:ext cx="8230215" cy="457463"/>
          </a:xfrm>
          <a:prstGeom prst="rect">
            <a:avLst/>
          </a:prstGeom>
          <a:solidFill>
            <a:schemeClr val="tx2"/>
          </a:solidFill>
        </p:spPr>
        <p:txBody>
          <a:bodyPr lIns="914400" bIns="137160" anchor="ctr" anchorCtr="0"/>
          <a:lstStyle>
            <a:lvl1pPr marL="0" indent="0" algn="l">
              <a:lnSpc>
                <a:spcPts val="2880"/>
              </a:lnSpc>
              <a:buNone/>
              <a:defRPr sz="1600" b="1" cap="all">
                <a:solidFill>
                  <a:schemeClr val="bg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4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41027" y="2163579"/>
            <a:ext cx="8230215" cy="457463"/>
          </a:xfrm>
          <a:prstGeom prst="rect">
            <a:avLst/>
          </a:prstGeom>
          <a:solidFill>
            <a:schemeClr val="tx2"/>
          </a:solidFill>
        </p:spPr>
        <p:txBody>
          <a:bodyPr lIns="914400" bIns="137160" anchor="ctr" anchorCtr="0"/>
          <a:lstStyle>
            <a:lvl1pPr marL="0" indent="0" algn="l">
              <a:lnSpc>
                <a:spcPts val="2880"/>
              </a:lnSpc>
              <a:buNone/>
              <a:defRPr sz="1600" b="1" cap="all">
                <a:solidFill>
                  <a:schemeClr val="bg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4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41027" y="2749643"/>
            <a:ext cx="8230215" cy="457463"/>
          </a:xfrm>
          <a:prstGeom prst="rect">
            <a:avLst/>
          </a:prstGeom>
          <a:solidFill>
            <a:schemeClr val="tx2"/>
          </a:solidFill>
        </p:spPr>
        <p:txBody>
          <a:bodyPr lIns="914400" bIns="137160" anchor="ctr" anchorCtr="0"/>
          <a:lstStyle>
            <a:lvl1pPr marL="0" indent="0" algn="l">
              <a:lnSpc>
                <a:spcPts val="2880"/>
              </a:lnSpc>
              <a:buNone/>
              <a:defRPr sz="1600" b="1" cap="all">
                <a:solidFill>
                  <a:schemeClr val="bg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4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441027" y="3335708"/>
            <a:ext cx="8230215" cy="457463"/>
          </a:xfrm>
          <a:prstGeom prst="rect">
            <a:avLst/>
          </a:prstGeom>
          <a:solidFill>
            <a:schemeClr val="tx2"/>
          </a:solidFill>
        </p:spPr>
        <p:txBody>
          <a:bodyPr lIns="914400" bIns="137160" anchor="ctr" anchorCtr="0"/>
          <a:lstStyle>
            <a:lvl1pPr marL="0" indent="0" algn="l">
              <a:lnSpc>
                <a:spcPts val="2880"/>
              </a:lnSpc>
              <a:buNone/>
              <a:defRPr sz="1600" b="1" cap="all">
                <a:solidFill>
                  <a:schemeClr val="bg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4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172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886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57200" y="157735"/>
            <a:ext cx="8229600" cy="875111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/>
          <a:p>
            <a:r>
              <a:rPr lang="en-US" dirty="0" smtClean="0"/>
              <a:t>Title - Title Case, Calibri 28 </a:t>
            </a:r>
            <a:r>
              <a:rPr lang="en-US" dirty="0" err="1" smtClean="0"/>
              <a:t>Pt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2 Line Max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57200" y="1045390"/>
            <a:ext cx="8229600" cy="33941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Bullet 1, Calibri regular 24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Sub-bullet, Calibri regular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Sub-sub-bullet, Calibri regular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Sub-sub-sub bullet, Calibri regular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4"/>
            <a:r>
              <a:rPr lang="en-US" dirty="0" smtClean="0"/>
              <a:t>Sub-sub-sub-sub bullet, Calibri regular 14 </a:t>
            </a:r>
            <a:r>
              <a:rPr lang="en-US" dirty="0" err="1" smtClean="0"/>
              <a:t>pt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 bwMode="black">
          <a:xfrm>
            <a:off x="393809" y="4851950"/>
            <a:ext cx="527125" cy="250796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022D67-B6E1-4BFD-B491-C53D2455AE9B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/>
                <a:ea typeface="Arial Unicode MS" pitchFamily="34" charset="-128"/>
                <a:cs typeface="Arial Unicode MS" pitchFamily="34" charset="-128"/>
              </a:rPr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26099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905" r:id="rId10"/>
    <p:sldLayoutId id="21474839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en-US" sz="2800" b="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ts val="2880"/>
        </a:lnSpc>
        <a:spcBef>
          <a:spcPts val="1200"/>
        </a:spcBef>
        <a:spcAft>
          <a:spcPts val="200"/>
        </a:spcAft>
        <a:buClr>
          <a:schemeClr val="tx1"/>
        </a:buClr>
        <a:buFont typeface="Wingdings" charset="2"/>
        <a:buChar char="§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79450" indent="-28575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Font typeface="Arial"/>
        <a:buChar char="–"/>
        <a:defRPr sz="2000" b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779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Font typeface="Wingdings" charset="2"/>
        <a:buChar char="§"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20800" marR="0" indent="-228600" algn="l" defTabSz="457200" rtl="0" eaLnBrk="1" fontAlgn="auto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SzTx/>
        <a:buFont typeface="Arial"/>
        <a:buChar char="–"/>
        <a:tabLst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Font typeface="Wingdings" charset="2"/>
        <a:buChar char="§"/>
        <a:tabLst/>
        <a:defRPr sz="1400" b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2668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5705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5" r:id="rId2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en-US" sz="2800" b="0" kern="120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ts val="2880"/>
        </a:lnSpc>
        <a:spcBef>
          <a:spcPts val="1200"/>
        </a:spcBef>
        <a:spcAft>
          <a:spcPts val="200"/>
        </a:spcAft>
        <a:buClr>
          <a:schemeClr val="bg1"/>
        </a:buClr>
        <a:buFont typeface="Wingdings" charset="2"/>
        <a:buChar char="§"/>
        <a:defRPr sz="2400" b="0" kern="1200">
          <a:solidFill>
            <a:schemeClr val="bg1"/>
          </a:solidFill>
          <a:latin typeface="+mn-lt"/>
          <a:ea typeface="+mn-ea"/>
          <a:cs typeface="+mn-cs"/>
        </a:defRPr>
      </a:lvl1pPr>
      <a:lvl2pPr marL="679450" indent="-28575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Arial"/>
        <a:buChar char="–"/>
        <a:defRPr sz="2000" b="0" kern="1200">
          <a:solidFill>
            <a:schemeClr val="bg1"/>
          </a:solidFill>
          <a:latin typeface="+mn-lt"/>
          <a:ea typeface="+mn-ea"/>
          <a:cs typeface="+mn-cs"/>
        </a:defRPr>
      </a:lvl2pPr>
      <a:lvl3pPr marL="9779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defRPr sz="1800" b="0" kern="1200">
          <a:solidFill>
            <a:schemeClr val="bg1"/>
          </a:solidFill>
          <a:latin typeface="+mn-lt"/>
          <a:ea typeface="+mn-ea"/>
          <a:cs typeface="+mn-cs"/>
        </a:defRPr>
      </a:lvl3pPr>
      <a:lvl4pPr marL="1320800" marR="0" indent="-228600" algn="l" defTabSz="457200" rtl="0" eaLnBrk="1" fontAlgn="auto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SzTx/>
        <a:buFont typeface="Arial"/>
        <a:buChar char="–"/>
        <a:tabLst/>
        <a:defRPr sz="1600" b="0" kern="1200">
          <a:solidFill>
            <a:schemeClr val="bg1"/>
          </a:solidFill>
          <a:latin typeface="+mn-lt"/>
          <a:ea typeface="+mn-ea"/>
          <a:cs typeface="+mn-cs"/>
        </a:defRPr>
      </a:lvl4pPr>
      <a:lvl5pPr marL="16002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tabLst/>
        <a:defRPr sz="1600" b="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 bwMode="black">
          <a:xfrm>
            <a:off x="438193" y="873003"/>
            <a:ext cx="8229600" cy="10805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 smtClean="0"/>
              <a:t>Title - Title Case, Calibri 36 pt bold</a:t>
            </a:r>
            <a:br>
              <a:rPr lang="en-US" dirty="0" smtClean="0"/>
            </a:br>
            <a:r>
              <a:rPr lang="en-US" dirty="0" smtClean="0"/>
              <a:t>2 Line Max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13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kumimoji="0" lang="en-US" sz="3600" b="0" i="0" u="none" strike="noStrike" kern="1200" cap="none" spc="0" normalizeH="0" baseline="0" noProof="0" dirty="0">
          <a:ln>
            <a:noFill/>
          </a:ln>
          <a:solidFill>
            <a:schemeClr val="bg1"/>
          </a:solidFill>
          <a:effectLst/>
          <a:uLnTx/>
          <a:uFillTx/>
          <a:latin typeface="+mn-lt"/>
          <a:ea typeface="+mn-ea"/>
          <a:cs typeface="+mn-cs"/>
        </a:defRPr>
      </a:lvl1pPr>
    </p:titleStyle>
    <p:bodyStyle>
      <a:lvl1pPr marL="342900" indent="-342900" algn="l" defTabSz="457200" rtl="0" eaLnBrk="1" latinLnBrk="0" hangingPunct="1">
        <a:lnSpc>
          <a:spcPts val="2880"/>
        </a:lnSpc>
        <a:spcBef>
          <a:spcPts val="1200"/>
        </a:spcBef>
        <a:spcAft>
          <a:spcPts val="200"/>
        </a:spcAft>
        <a:buClr>
          <a:schemeClr val="bg1"/>
        </a:buClr>
        <a:buFont typeface="Wingdings" charset="2"/>
        <a:buChar char="§"/>
        <a:defRPr sz="2400" b="0" kern="1200">
          <a:solidFill>
            <a:schemeClr val="bg1"/>
          </a:solidFill>
          <a:latin typeface="+mn-lt"/>
          <a:ea typeface="+mn-ea"/>
          <a:cs typeface="+mn-cs"/>
        </a:defRPr>
      </a:lvl1pPr>
      <a:lvl2pPr marL="679450" indent="-28575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Arial"/>
        <a:buChar char="–"/>
        <a:defRPr sz="2000" b="0" kern="1200">
          <a:solidFill>
            <a:schemeClr val="bg1"/>
          </a:solidFill>
          <a:latin typeface="+mn-lt"/>
          <a:ea typeface="+mn-ea"/>
          <a:cs typeface="+mn-cs"/>
        </a:defRPr>
      </a:lvl2pPr>
      <a:lvl3pPr marL="9779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defRPr sz="1800" b="0" kern="1200">
          <a:solidFill>
            <a:schemeClr val="bg1"/>
          </a:solidFill>
          <a:latin typeface="+mn-lt"/>
          <a:ea typeface="+mn-ea"/>
          <a:cs typeface="+mn-cs"/>
        </a:defRPr>
      </a:lvl3pPr>
      <a:lvl4pPr marL="1320800" marR="0" indent="-228600" algn="l" defTabSz="457200" rtl="0" eaLnBrk="1" fontAlgn="auto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SzTx/>
        <a:buFont typeface="Arial"/>
        <a:buChar char="–"/>
        <a:tabLst/>
        <a:defRPr sz="1600" b="0" kern="1200">
          <a:solidFill>
            <a:schemeClr val="bg1"/>
          </a:solidFill>
          <a:latin typeface="+mn-lt"/>
          <a:ea typeface="+mn-ea"/>
          <a:cs typeface="+mn-cs"/>
        </a:defRPr>
      </a:lvl4pPr>
      <a:lvl5pPr marL="16002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tabLst/>
        <a:defRPr sz="1600" b="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4.jpeg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2.xml"/><Relationship Id="rId9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13.emf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6.jp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7.emf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8.jp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13" Type="http://schemas.openxmlformats.org/officeDocument/2006/relationships/hyperlink" Target="https://www.google.com/url?url=https://fonolo.com/blog/2014/02/20-important-customer-experience-statistics-for-2014/&amp;rct=j&amp;frm=1&amp;q=&amp;esrc=s&amp;sa=U&amp;ei=_MO0VOfUE4bboATeq4CIDw&amp;ved=0CCAQ9QEwBTgU&amp;sig2=8Am0r4iYWPp3jlq4PCpZkw&amp;usg=AFQjCNHFqe4eD_3COyr4UJbF8rowVmpk2Q" TargetMode="External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24.jpeg"/><Relationship Id="rId12" Type="http://schemas.openxmlformats.org/officeDocument/2006/relationships/image" Target="../media/image28.jpeg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emf"/><Relationship Id="rId11" Type="http://schemas.openxmlformats.org/officeDocument/2006/relationships/hyperlink" Target="http://www.google.com/url?url=http://www.wsoaonline.com/mobile-seo-best-practices/mobile-devices-2/&amp;rct=j&amp;frm=1&amp;q=&amp;esrc=s&amp;sa=U&amp;ei=fMK0VK_-NM-xogSfnIKIDQ&amp;ved=0CDQQ9QEwDw&amp;sig2=9uOrHOzDe_hKHMxdyw4V0w&amp;usg=AFQjCNEqEttfZ2maKQOr_4QuP6ZymoonAQ" TargetMode="External"/><Relationship Id="rId5" Type="http://schemas.openxmlformats.org/officeDocument/2006/relationships/oleObject" Target="../embeddings/oleObject4.bin"/><Relationship Id="rId10" Type="http://schemas.openxmlformats.org/officeDocument/2006/relationships/image" Target="../media/image27.jpeg"/><Relationship Id="rId4" Type="http://schemas.openxmlformats.org/officeDocument/2006/relationships/notesSlide" Target="../notesSlides/notesSlide5.xml"/><Relationship Id="rId9" Type="http://schemas.openxmlformats.org/officeDocument/2006/relationships/image" Target="../media/image26.png"/><Relationship Id="rId14" Type="http://schemas.openxmlformats.org/officeDocument/2006/relationships/image" Target="../media/image2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4566" y="1121392"/>
            <a:ext cx="6455664" cy="590931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DevOps Methodology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058419" y="2043483"/>
            <a:ext cx="3879346" cy="210186"/>
          </a:xfrm>
        </p:spPr>
        <p:txBody>
          <a:bodyPr/>
          <a:lstStyle/>
          <a:p>
            <a:pPr marL="0" indent="0">
              <a:lnSpc>
                <a:spcPts val="1200"/>
              </a:lnSpc>
              <a:buNone/>
            </a:pPr>
            <a:r>
              <a:rPr lang="en-US" sz="2800" b="1" dirty="0" smtClean="0"/>
              <a:t>Dana </a:t>
            </a:r>
            <a:r>
              <a:rPr lang="en-US" sz="2800" b="1" dirty="0" smtClean="0"/>
              <a:t>Edwards</a:t>
            </a:r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128238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2894" y="1605458"/>
            <a:ext cx="1950261" cy="3245591"/>
          </a:xfrm>
          <a:prstGeom prst="rect">
            <a:avLst/>
          </a:prstGeom>
          <a:solidFill>
            <a:schemeClr val="tx1"/>
          </a:solidFill>
          <a:ln w="38100" cap="flat" cmpd="sng" algn="ctr">
            <a:noFill/>
            <a:prstDash val="solid"/>
          </a:ln>
          <a:effectLst/>
        </p:spPr>
        <p:txBody>
          <a:bodyPr vert="horz" lIns="91440" tIns="91440" rIns="91440" bIns="91440" rtlCol="0" anchor="ctr"/>
          <a:lstStyle/>
          <a:p>
            <a:pPr marL="0" marR="0" indent="0" algn="ctr" defTabSz="914400" eaLnBrk="1" fontAlgn="auto" latinLnBrk="0" hangingPunct="1">
              <a:lnSpc>
                <a:spcPts val="172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Calibri"/>
              <a:ea typeface="+mn-ea"/>
              <a:cs typeface="Arial Unicode MS" pitchFamily="34" charset="-128"/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2634950" y="1606058"/>
            <a:ext cx="3867698" cy="3245591"/>
          </a:xfrm>
          <a:prstGeom prst="rect">
            <a:avLst/>
          </a:prstGeom>
          <a:solidFill>
            <a:schemeClr val="tx1"/>
          </a:solidFill>
          <a:ln w="38100" cap="flat" cmpd="sng" algn="ctr">
            <a:noFill/>
            <a:prstDash val="solid"/>
          </a:ln>
          <a:effectLst/>
        </p:spPr>
        <p:txBody>
          <a:bodyPr vert="horz" lIns="91440" tIns="91440" rIns="91440" bIns="91440" rtlCol="0" anchor="ctr"/>
          <a:lstStyle/>
          <a:p>
            <a:pPr marL="0" marR="0" indent="0" algn="ctr" defTabSz="914400" eaLnBrk="1" fontAlgn="auto" latinLnBrk="0" hangingPunct="1">
              <a:lnSpc>
                <a:spcPts val="172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Calibri"/>
              <a:ea typeface="+mn-ea"/>
              <a:cs typeface="Arial Unicode MS" pitchFamily="34" charset="-128"/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6756448" y="1605458"/>
            <a:ext cx="1958511" cy="3245591"/>
          </a:xfrm>
          <a:prstGeom prst="rect">
            <a:avLst/>
          </a:prstGeom>
          <a:solidFill>
            <a:schemeClr val="tx1"/>
          </a:solidFill>
          <a:ln w="38100" cap="flat" cmpd="sng" algn="ctr">
            <a:noFill/>
            <a:prstDash val="solid"/>
          </a:ln>
          <a:effectLst/>
        </p:spPr>
        <p:txBody>
          <a:bodyPr vert="horz" lIns="91440" tIns="91440" rIns="91440" bIns="91440" rtlCol="0" anchor="ctr"/>
          <a:lstStyle/>
          <a:p>
            <a:pPr marL="0" marR="0" indent="0" algn="ctr" defTabSz="914400" eaLnBrk="1" fontAlgn="auto" latinLnBrk="0" hangingPunct="1">
              <a:lnSpc>
                <a:spcPts val="172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Calibri"/>
              <a:ea typeface="+mn-ea"/>
              <a:cs typeface="Arial Unicode MS" pitchFamily="34" charset="-128"/>
            </a:endParaRPr>
          </a:p>
        </p:txBody>
      </p:sp>
      <p:sp>
        <p:nvSpPr>
          <p:cNvPr id="6" name="Title 21"/>
          <p:cNvSpPr>
            <a:spLocks noGrp="1"/>
          </p:cNvSpPr>
          <p:nvPr>
            <p:ph type="title"/>
          </p:nvPr>
        </p:nvSpPr>
        <p:spPr>
          <a:xfrm>
            <a:off x="457200" y="433332"/>
            <a:ext cx="8229600" cy="867930"/>
          </a:xfrm>
        </p:spPr>
        <p:txBody>
          <a:bodyPr/>
          <a:lstStyle/>
          <a:p>
            <a:r>
              <a:rPr lang="en-US" dirty="0" smtClean="0"/>
              <a:t>DevOps Transformation</a:t>
            </a:r>
            <a:br>
              <a:rPr lang="en-US" dirty="0" smtClean="0"/>
            </a:br>
            <a:r>
              <a:rPr lang="en-US" sz="1400" dirty="0" smtClean="0"/>
              <a:t>Methodology that combines separate and sequential processes of application development and operations into a continuous and collaborative process.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432894" y="1507612"/>
            <a:ext cx="1947672" cy="3334472"/>
          </a:xfrm>
          <a:prstGeom prst="rect">
            <a:avLst/>
          </a:prstGeom>
          <a:noFill/>
          <a:ln w="38100" cap="flat" cmpd="sng" algn="ctr">
            <a:noFill/>
            <a:prstDash val="solid"/>
          </a:ln>
          <a:effectLst/>
        </p:spPr>
        <p:txBody>
          <a:bodyPr vert="horz" lIns="91440" tIns="91440" rIns="91440" bIns="91440" rtlCol="0" anchor="ctr"/>
          <a:lstStyle/>
          <a:p>
            <a:pPr marL="0" marR="0" indent="0" algn="ctr" defTabSz="914400" eaLnBrk="1" fontAlgn="auto" latinLnBrk="0" hangingPunct="1">
              <a:lnSpc>
                <a:spcPts val="172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Calibri"/>
              <a:ea typeface="+mn-ea"/>
              <a:cs typeface="Arial Unicode MS" pitchFamily="34" charset="-128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430308" y="1588948"/>
            <a:ext cx="1952847" cy="0"/>
          </a:xfrm>
          <a:prstGeom prst="line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 Same Side Corner Rectangle 16"/>
          <p:cNvSpPr/>
          <p:nvPr/>
        </p:nvSpPr>
        <p:spPr>
          <a:xfrm>
            <a:off x="430926" y="1583945"/>
            <a:ext cx="1951608" cy="3219947"/>
          </a:xfrm>
          <a:prstGeom prst="round2SameRect">
            <a:avLst>
              <a:gd name="adj1" fmla="val 0"/>
              <a:gd name="adj2" fmla="val 0"/>
            </a:avLst>
          </a:prstGeom>
          <a:noFill/>
          <a:ln w="25400" cap="flat" cmpd="sng" algn="ctr">
            <a:noFill/>
            <a:prstDash val="solid"/>
          </a:ln>
          <a:effectLst>
            <a:outerShdw blurRad="101600" dir="2700000" algn="tl" rotWithShape="0">
              <a:srgbClr val="000000"/>
            </a:outerShdw>
          </a:effectLst>
        </p:spPr>
        <p:txBody>
          <a:bodyPr lIns="108000" tIns="365760" rIns="108000" bIns="0" rtlCol="0" anchor="t" anchorCtr="0"/>
          <a:lstStyle>
            <a:defPPr>
              <a:defRPr lang="en-US"/>
            </a:defPPr>
            <a:lvl1pPr marL="0" algn="l" defTabSz="45647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6473" algn="l" defTabSz="45647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2905" algn="l" defTabSz="45647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9397" algn="l" defTabSz="45647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5808" algn="l" defTabSz="45647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2393" algn="l" defTabSz="45647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8775" algn="l" defTabSz="45647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5240" algn="l" defTabSz="45647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1710" algn="l" defTabSz="45647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en-US" sz="1200" dirty="0">
              <a:solidFill>
                <a:schemeClr val="bg1"/>
              </a:solidFill>
              <a:cs typeface="Calibri"/>
            </a:endParaRPr>
          </a:p>
          <a:p>
            <a:pPr algn="ctr">
              <a:spcBef>
                <a:spcPts val="400"/>
              </a:spcBef>
              <a:spcAft>
                <a:spcPts val="400"/>
              </a:spcAft>
            </a:pPr>
            <a:r>
              <a:rPr lang="en-US" sz="1200" dirty="0">
                <a:solidFill>
                  <a:schemeClr val="bg1"/>
                </a:solidFill>
                <a:cs typeface="Calibri"/>
              </a:rPr>
              <a:t>Develop</a:t>
            </a:r>
            <a:r>
              <a:rPr lang="en-US" sz="12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</a:rPr>
              <a:t>people strategy </a:t>
            </a:r>
            <a:r>
              <a:rPr lang="en-US" sz="1200" dirty="0">
                <a:solidFill>
                  <a:schemeClr val="bg1"/>
                </a:solidFill>
                <a:cs typeface="Calibri"/>
              </a:rPr>
              <a:t>that addresses how we attract, select, develop, energize, value our employees</a:t>
            </a:r>
          </a:p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en-US" sz="1200" dirty="0" smtClean="0">
              <a:solidFill>
                <a:schemeClr val="bg1"/>
              </a:solidFill>
              <a:cs typeface="Calibri"/>
            </a:endParaRPr>
          </a:p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en-US" sz="1200" b="1" dirty="0">
              <a:solidFill>
                <a:schemeClr val="bg1"/>
              </a:solidFill>
              <a:cs typeface="Calibri"/>
            </a:endParaRPr>
          </a:p>
          <a:p>
            <a:pPr algn="ctr">
              <a:spcBef>
                <a:spcPts val="400"/>
              </a:spcBef>
              <a:spcAft>
                <a:spcPts val="400"/>
              </a:spcAft>
            </a:pPr>
            <a:r>
              <a:rPr lang="en-US" sz="1200" b="1" dirty="0">
                <a:solidFill>
                  <a:schemeClr val="bg1"/>
                </a:solidFill>
                <a:cs typeface="Calibri"/>
              </a:rPr>
              <a:t/>
            </a:r>
            <a:br>
              <a:rPr lang="en-US" sz="1200" b="1" dirty="0">
                <a:solidFill>
                  <a:schemeClr val="bg1"/>
                </a:solidFill>
                <a:cs typeface="Calibri"/>
              </a:rPr>
            </a:br>
            <a:r>
              <a:rPr lang="en-US" sz="1400" b="1" dirty="0">
                <a:solidFill>
                  <a:srgbClr val="98D6E5"/>
                </a:solidFill>
                <a:cs typeface="Calibri"/>
              </a:rPr>
              <a:t>Rebuild IT organization </a:t>
            </a:r>
            <a:r>
              <a:rPr lang="en-US" sz="1200" dirty="0">
                <a:solidFill>
                  <a:schemeClr val="bg1"/>
                </a:solidFill>
                <a:cs typeface="Calibri"/>
              </a:rPr>
              <a:t>with key senior roles, subject matter experts</a:t>
            </a:r>
            <a:r>
              <a:rPr lang="en-US" sz="1200" dirty="0" smtClean="0">
                <a:solidFill>
                  <a:schemeClr val="bg1"/>
                </a:solidFill>
                <a:cs typeface="Calibri"/>
              </a:rPr>
              <a:t>, centers </a:t>
            </a:r>
            <a:r>
              <a:rPr lang="en-US" sz="1200" dirty="0">
                <a:solidFill>
                  <a:schemeClr val="bg1"/>
                </a:solidFill>
                <a:cs typeface="Calibri"/>
              </a:rPr>
              <a:t>of </a:t>
            </a:r>
            <a:r>
              <a:rPr lang="en-US" sz="1200" dirty="0" smtClean="0">
                <a:solidFill>
                  <a:schemeClr val="bg1"/>
                </a:solidFill>
                <a:cs typeface="Calibri"/>
              </a:rPr>
              <a:t>excellence</a:t>
            </a:r>
            <a:endParaRPr lang="en-US" sz="1200" dirty="0">
              <a:solidFill>
                <a:schemeClr val="bg1"/>
              </a:solidFill>
              <a:cs typeface="Calibri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120182" y="3417992"/>
            <a:ext cx="573099" cy="488282"/>
            <a:chOff x="5401129" y="2632584"/>
            <a:chExt cx="471488" cy="402081"/>
          </a:xfrm>
          <a:solidFill>
            <a:schemeClr val="accent1"/>
          </a:solidFill>
        </p:grpSpPr>
        <p:sp>
          <p:nvSpPr>
            <p:cNvPr id="19" name="Freeform 89"/>
            <p:cNvSpPr>
              <a:spLocks noEditPoints="1"/>
            </p:cNvSpPr>
            <p:nvPr/>
          </p:nvSpPr>
          <p:spPr bwMode="auto">
            <a:xfrm>
              <a:off x="5792440" y="2929358"/>
              <a:ext cx="32310" cy="34704"/>
            </a:xfrm>
            <a:custGeom>
              <a:avLst/>
              <a:gdLst>
                <a:gd name="T0" fmla="*/ 14 w 27"/>
                <a:gd name="T1" fmla="*/ 29 h 29"/>
                <a:gd name="T2" fmla="*/ 14 w 27"/>
                <a:gd name="T3" fmla="*/ 29 h 29"/>
                <a:gd name="T4" fmla="*/ 8 w 27"/>
                <a:gd name="T5" fmla="*/ 28 h 29"/>
                <a:gd name="T6" fmla="*/ 4 w 27"/>
                <a:gd name="T7" fmla="*/ 25 h 29"/>
                <a:gd name="T8" fmla="*/ 0 w 27"/>
                <a:gd name="T9" fmla="*/ 21 h 29"/>
                <a:gd name="T10" fmla="*/ 0 w 27"/>
                <a:gd name="T11" fmla="*/ 14 h 29"/>
                <a:gd name="T12" fmla="*/ 0 w 27"/>
                <a:gd name="T13" fmla="*/ 14 h 29"/>
                <a:gd name="T14" fmla="*/ 0 w 27"/>
                <a:gd name="T15" fmla="*/ 9 h 29"/>
                <a:gd name="T16" fmla="*/ 4 w 27"/>
                <a:gd name="T17" fmla="*/ 5 h 29"/>
                <a:gd name="T18" fmla="*/ 8 w 27"/>
                <a:gd name="T19" fmla="*/ 2 h 29"/>
                <a:gd name="T20" fmla="*/ 14 w 27"/>
                <a:gd name="T21" fmla="*/ 0 h 29"/>
                <a:gd name="T22" fmla="*/ 14 w 27"/>
                <a:gd name="T23" fmla="*/ 0 h 29"/>
                <a:gd name="T24" fmla="*/ 19 w 27"/>
                <a:gd name="T25" fmla="*/ 2 h 29"/>
                <a:gd name="T26" fmla="*/ 23 w 27"/>
                <a:gd name="T27" fmla="*/ 5 h 29"/>
                <a:gd name="T28" fmla="*/ 27 w 27"/>
                <a:gd name="T29" fmla="*/ 9 h 29"/>
                <a:gd name="T30" fmla="*/ 27 w 27"/>
                <a:gd name="T31" fmla="*/ 14 h 29"/>
                <a:gd name="T32" fmla="*/ 27 w 27"/>
                <a:gd name="T33" fmla="*/ 14 h 29"/>
                <a:gd name="T34" fmla="*/ 27 w 27"/>
                <a:gd name="T35" fmla="*/ 21 h 29"/>
                <a:gd name="T36" fmla="*/ 23 w 27"/>
                <a:gd name="T37" fmla="*/ 25 h 29"/>
                <a:gd name="T38" fmla="*/ 19 w 27"/>
                <a:gd name="T39" fmla="*/ 28 h 29"/>
                <a:gd name="T40" fmla="*/ 14 w 27"/>
                <a:gd name="T41" fmla="*/ 29 h 29"/>
                <a:gd name="T42" fmla="*/ 14 w 27"/>
                <a:gd name="T43" fmla="*/ 10 h 29"/>
                <a:gd name="T44" fmla="*/ 14 w 27"/>
                <a:gd name="T45" fmla="*/ 10 h 29"/>
                <a:gd name="T46" fmla="*/ 11 w 27"/>
                <a:gd name="T47" fmla="*/ 11 h 29"/>
                <a:gd name="T48" fmla="*/ 10 w 27"/>
                <a:gd name="T49" fmla="*/ 14 h 29"/>
                <a:gd name="T50" fmla="*/ 10 w 27"/>
                <a:gd name="T51" fmla="*/ 14 h 29"/>
                <a:gd name="T52" fmla="*/ 11 w 27"/>
                <a:gd name="T53" fmla="*/ 18 h 29"/>
                <a:gd name="T54" fmla="*/ 14 w 27"/>
                <a:gd name="T55" fmla="*/ 20 h 29"/>
                <a:gd name="T56" fmla="*/ 14 w 27"/>
                <a:gd name="T57" fmla="*/ 20 h 29"/>
                <a:gd name="T58" fmla="*/ 16 w 27"/>
                <a:gd name="T59" fmla="*/ 18 h 29"/>
                <a:gd name="T60" fmla="*/ 18 w 27"/>
                <a:gd name="T61" fmla="*/ 14 h 29"/>
                <a:gd name="T62" fmla="*/ 18 w 27"/>
                <a:gd name="T63" fmla="*/ 14 h 29"/>
                <a:gd name="T64" fmla="*/ 16 w 27"/>
                <a:gd name="T65" fmla="*/ 11 h 29"/>
                <a:gd name="T66" fmla="*/ 14 w 27"/>
                <a:gd name="T67" fmla="*/ 1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7" h="29">
                  <a:moveTo>
                    <a:pt x="14" y="29"/>
                  </a:moveTo>
                  <a:lnTo>
                    <a:pt x="14" y="29"/>
                  </a:lnTo>
                  <a:lnTo>
                    <a:pt x="8" y="28"/>
                  </a:lnTo>
                  <a:lnTo>
                    <a:pt x="4" y="25"/>
                  </a:lnTo>
                  <a:lnTo>
                    <a:pt x="0" y="21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9"/>
                  </a:lnTo>
                  <a:lnTo>
                    <a:pt x="4" y="5"/>
                  </a:lnTo>
                  <a:lnTo>
                    <a:pt x="8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9" y="2"/>
                  </a:lnTo>
                  <a:lnTo>
                    <a:pt x="23" y="5"/>
                  </a:lnTo>
                  <a:lnTo>
                    <a:pt x="27" y="9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21"/>
                  </a:lnTo>
                  <a:lnTo>
                    <a:pt x="23" y="25"/>
                  </a:lnTo>
                  <a:lnTo>
                    <a:pt x="19" y="28"/>
                  </a:lnTo>
                  <a:lnTo>
                    <a:pt x="14" y="29"/>
                  </a:lnTo>
                  <a:close/>
                  <a:moveTo>
                    <a:pt x="14" y="10"/>
                  </a:moveTo>
                  <a:lnTo>
                    <a:pt x="14" y="10"/>
                  </a:lnTo>
                  <a:lnTo>
                    <a:pt x="11" y="11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1" y="18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6" y="18"/>
                  </a:lnTo>
                  <a:lnTo>
                    <a:pt x="18" y="14"/>
                  </a:lnTo>
                  <a:lnTo>
                    <a:pt x="18" y="14"/>
                  </a:lnTo>
                  <a:lnTo>
                    <a:pt x="16" y="11"/>
                  </a:lnTo>
                  <a:lnTo>
                    <a:pt x="14" y="1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92"/>
            <p:cNvSpPr>
              <a:spLocks/>
            </p:cNvSpPr>
            <p:nvPr/>
          </p:nvSpPr>
          <p:spPr bwMode="auto">
            <a:xfrm>
              <a:off x="5779277" y="2967652"/>
              <a:ext cx="58637" cy="40687"/>
            </a:xfrm>
            <a:custGeom>
              <a:avLst/>
              <a:gdLst>
                <a:gd name="T0" fmla="*/ 44 w 49"/>
                <a:gd name="T1" fmla="*/ 34 h 34"/>
                <a:gd name="T2" fmla="*/ 44 w 49"/>
                <a:gd name="T3" fmla="*/ 34 h 34"/>
                <a:gd name="T4" fmla="*/ 41 w 49"/>
                <a:gd name="T5" fmla="*/ 33 h 34"/>
                <a:gd name="T6" fmla="*/ 40 w 49"/>
                <a:gd name="T7" fmla="*/ 28 h 34"/>
                <a:gd name="T8" fmla="*/ 40 w 49"/>
                <a:gd name="T9" fmla="*/ 9 h 34"/>
                <a:gd name="T10" fmla="*/ 10 w 49"/>
                <a:gd name="T11" fmla="*/ 9 h 34"/>
                <a:gd name="T12" fmla="*/ 10 w 49"/>
                <a:gd name="T13" fmla="*/ 28 h 34"/>
                <a:gd name="T14" fmla="*/ 10 w 49"/>
                <a:gd name="T15" fmla="*/ 28 h 34"/>
                <a:gd name="T16" fmla="*/ 8 w 49"/>
                <a:gd name="T17" fmla="*/ 33 h 34"/>
                <a:gd name="T18" fmla="*/ 6 w 49"/>
                <a:gd name="T19" fmla="*/ 34 h 34"/>
                <a:gd name="T20" fmla="*/ 6 w 49"/>
                <a:gd name="T21" fmla="*/ 34 h 34"/>
                <a:gd name="T22" fmla="*/ 1 w 49"/>
                <a:gd name="T23" fmla="*/ 33 h 34"/>
                <a:gd name="T24" fmla="*/ 0 w 49"/>
                <a:gd name="T25" fmla="*/ 28 h 34"/>
                <a:gd name="T26" fmla="*/ 0 w 49"/>
                <a:gd name="T27" fmla="*/ 8 h 34"/>
                <a:gd name="T28" fmla="*/ 0 w 49"/>
                <a:gd name="T29" fmla="*/ 8 h 34"/>
                <a:gd name="T30" fmla="*/ 1 w 49"/>
                <a:gd name="T31" fmla="*/ 5 h 34"/>
                <a:gd name="T32" fmla="*/ 3 w 49"/>
                <a:gd name="T33" fmla="*/ 3 h 34"/>
                <a:gd name="T34" fmla="*/ 6 w 49"/>
                <a:gd name="T35" fmla="*/ 1 h 34"/>
                <a:gd name="T36" fmla="*/ 8 w 49"/>
                <a:gd name="T37" fmla="*/ 0 h 34"/>
                <a:gd name="T38" fmla="*/ 41 w 49"/>
                <a:gd name="T39" fmla="*/ 0 h 34"/>
                <a:gd name="T40" fmla="*/ 41 w 49"/>
                <a:gd name="T41" fmla="*/ 0 h 34"/>
                <a:gd name="T42" fmla="*/ 44 w 49"/>
                <a:gd name="T43" fmla="*/ 1 h 34"/>
                <a:gd name="T44" fmla="*/ 46 w 49"/>
                <a:gd name="T45" fmla="*/ 3 h 34"/>
                <a:gd name="T46" fmla="*/ 48 w 49"/>
                <a:gd name="T47" fmla="*/ 4 h 34"/>
                <a:gd name="T48" fmla="*/ 49 w 49"/>
                <a:gd name="T49" fmla="*/ 7 h 34"/>
                <a:gd name="T50" fmla="*/ 49 w 49"/>
                <a:gd name="T51" fmla="*/ 28 h 34"/>
                <a:gd name="T52" fmla="*/ 49 w 49"/>
                <a:gd name="T53" fmla="*/ 28 h 34"/>
                <a:gd name="T54" fmla="*/ 48 w 49"/>
                <a:gd name="T55" fmla="*/ 33 h 34"/>
                <a:gd name="T56" fmla="*/ 44 w 49"/>
                <a:gd name="T5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9" h="34">
                  <a:moveTo>
                    <a:pt x="44" y="34"/>
                  </a:moveTo>
                  <a:lnTo>
                    <a:pt x="44" y="34"/>
                  </a:lnTo>
                  <a:lnTo>
                    <a:pt x="41" y="33"/>
                  </a:lnTo>
                  <a:lnTo>
                    <a:pt x="40" y="28"/>
                  </a:lnTo>
                  <a:lnTo>
                    <a:pt x="40" y="9"/>
                  </a:lnTo>
                  <a:lnTo>
                    <a:pt x="10" y="9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8" y="33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1" y="33"/>
                  </a:lnTo>
                  <a:lnTo>
                    <a:pt x="0" y="28"/>
                  </a:lnTo>
                  <a:lnTo>
                    <a:pt x="0" y="8"/>
                  </a:lnTo>
                  <a:lnTo>
                    <a:pt x="0" y="8"/>
                  </a:lnTo>
                  <a:lnTo>
                    <a:pt x="1" y="5"/>
                  </a:lnTo>
                  <a:lnTo>
                    <a:pt x="3" y="3"/>
                  </a:lnTo>
                  <a:lnTo>
                    <a:pt x="6" y="1"/>
                  </a:lnTo>
                  <a:lnTo>
                    <a:pt x="8" y="0"/>
                  </a:lnTo>
                  <a:lnTo>
                    <a:pt x="41" y="0"/>
                  </a:lnTo>
                  <a:lnTo>
                    <a:pt x="41" y="0"/>
                  </a:lnTo>
                  <a:lnTo>
                    <a:pt x="44" y="1"/>
                  </a:lnTo>
                  <a:lnTo>
                    <a:pt x="46" y="3"/>
                  </a:lnTo>
                  <a:lnTo>
                    <a:pt x="48" y="4"/>
                  </a:lnTo>
                  <a:lnTo>
                    <a:pt x="49" y="7"/>
                  </a:lnTo>
                  <a:lnTo>
                    <a:pt x="49" y="28"/>
                  </a:lnTo>
                  <a:lnTo>
                    <a:pt x="49" y="28"/>
                  </a:lnTo>
                  <a:lnTo>
                    <a:pt x="48" y="33"/>
                  </a:lnTo>
                  <a:lnTo>
                    <a:pt x="44" y="34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93"/>
            <p:cNvSpPr>
              <a:spLocks/>
            </p:cNvSpPr>
            <p:nvPr/>
          </p:nvSpPr>
          <p:spPr bwMode="auto">
            <a:xfrm>
              <a:off x="5779277" y="2967652"/>
              <a:ext cx="58637" cy="40687"/>
            </a:xfrm>
            <a:custGeom>
              <a:avLst/>
              <a:gdLst>
                <a:gd name="T0" fmla="*/ 44 w 49"/>
                <a:gd name="T1" fmla="*/ 34 h 34"/>
                <a:gd name="T2" fmla="*/ 44 w 49"/>
                <a:gd name="T3" fmla="*/ 34 h 34"/>
                <a:gd name="T4" fmla="*/ 41 w 49"/>
                <a:gd name="T5" fmla="*/ 33 h 34"/>
                <a:gd name="T6" fmla="*/ 40 w 49"/>
                <a:gd name="T7" fmla="*/ 28 h 34"/>
                <a:gd name="T8" fmla="*/ 40 w 49"/>
                <a:gd name="T9" fmla="*/ 9 h 34"/>
                <a:gd name="T10" fmla="*/ 10 w 49"/>
                <a:gd name="T11" fmla="*/ 9 h 34"/>
                <a:gd name="T12" fmla="*/ 10 w 49"/>
                <a:gd name="T13" fmla="*/ 28 h 34"/>
                <a:gd name="T14" fmla="*/ 10 w 49"/>
                <a:gd name="T15" fmla="*/ 28 h 34"/>
                <a:gd name="T16" fmla="*/ 8 w 49"/>
                <a:gd name="T17" fmla="*/ 33 h 34"/>
                <a:gd name="T18" fmla="*/ 6 w 49"/>
                <a:gd name="T19" fmla="*/ 34 h 34"/>
                <a:gd name="T20" fmla="*/ 6 w 49"/>
                <a:gd name="T21" fmla="*/ 34 h 34"/>
                <a:gd name="T22" fmla="*/ 1 w 49"/>
                <a:gd name="T23" fmla="*/ 33 h 34"/>
                <a:gd name="T24" fmla="*/ 0 w 49"/>
                <a:gd name="T25" fmla="*/ 28 h 34"/>
                <a:gd name="T26" fmla="*/ 0 w 49"/>
                <a:gd name="T27" fmla="*/ 8 h 34"/>
                <a:gd name="T28" fmla="*/ 0 w 49"/>
                <a:gd name="T29" fmla="*/ 8 h 34"/>
                <a:gd name="T30" fmla="*/ 1 w 49"/>
                <a:gd name="T31" fmla="*/ 5 h 34"/>
                <a:gd name="T32" fmla="*/ 3 w 49"/>
                <a:gd name="T33" fmla="*/ 3 h 34"/>
                <a:gd name="T34" fmla="*/ 6 w 49"/>
                <a:gd name="T35" fmla="*/ 1 h 34"/>
                <a:gd name="T36" fmla="*/ 8 w 49"/>
                <a:gd name="T37" fmla="*/ 0 h 34"/>
                <a:gd name="T38" fmla="*/ 41 w 49"/>
                <a:gd name="T39" fmla="*/ 0 h 34"/>
                <a:gd name="T40" fmla="*/ 41 w 49"/>
                <a:gd name="T41" fmla="*/ 0 h 34"/>
                <a:gd name="T42" fmla="*/ 44 w 49"/>
                <a:gd name="T43" fmla="*/ 1 h 34"/>
                <a:gd name="T44" fmla="*/ 46 w 49"/>
                <a:gd name="T45" fmla="*/ 3 h 34"/>
                <a:gd name="T46" fmla="*/ 48 w 49"/>
                <a:gd name="T47" fmla="*/ 4 h 34"/>
                <a:gd name="T48" fmla="*/ 49 w 49"/>
                <a:gd name="T49" fmla="*/ 7 h 34"/>
                <a:gd name="T50" fmla="*/ 49 w 49"/>
                <a:gd name="T51" fmla="*/ 28 h 34"/>
                <a:gd name="T52" fmla="*/ 49 w 49"/>
                <a:gd name="T53" fmla="*/ 28 h 34"/>
                <a:gd name="T54" fmla="*/ 48 w 49"/>
                <a:gd name="T55" fmla="*/ 33 h 34"/>
                <a:gd name="T56" fmla="*/ 44 w 49"/>
                <a:gd name="T5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9" h="34">
                  <a:moveTo>
                    <a:pt x="44" y="34"/>
                  </a:moveTo>
                  <a:lnTo>
                    <a:pt x="44" y="34"/>
                  </a:lnTo>
                  <a:lnTo>
                    <a:pt x="41" y="33"/>
                  </a:lnTo>
                  <a:lnTo>
                    <a:pt x="40" y="28"/>
                  </a:lnTo>
                  <a:lnTo>
                    <a:pt x="40" y="9"/>
                  </a:lnTo>
                  <a:lnTo>
                    <a:pt x="10" y="9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8" y="33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1" y="33"/>
                  </a:lnTo>
                  <a:lnTo>
                    <a:pt x="0" y="28"/>
                  </a:lnTo>
                  <a:lnTo>
                    <a:pt x="0" y="8"/>
                  </a:lnTo>
                  <a:lnTo>
                    <a:pt x="0" y="8"/>
                  </a:lnTo>
                  <a:lnTo>
                    <a:pt x="1" y="5"/>
                  </a:lnTo>
                  <a:lnTo>
                    <a:pt x="3" y="3"/>
                  </a:lnTo>
                  <a:lnTo>
                    <a:pt x="6" y="1"/>
                  </a:lnTo>
                  <a:lnTo>
                    <a:pt x="8" y="0"/>
                  </a:lnTo>
                  <a:lnTo>
                    <a:pt x="41" y="0"/>
                  </a:lnTo>
                  <a:lnTo>
                    <a:pt x="41" y="0"/>
                  </a:lnTo>
                  <a:lnTo>
                    <a:pt x="44" y="1"/>
                  </a:lnTo>
                  <a:lnTo>
                    <a:pt x="46" y="3"/>
                  </a:lnTo>
                  <a:lnTo>
                    <a:pt x="48" y="4"/>
                  </a:lnTo>
                  <a:lnTo>
                    <a:pt x="49" y="7"/>
                  </a:lnTo>
                  <a:lnTo>
                    <a:pt x="49" y="28"/>
                  </a:lnTo>
                  <a:lnTo>
                    <a:pt x="49" y="28"/>
                  </a:lnTo>
                  <a:lnTo>
                    <a:pt x="48" y="33"/>
                  </a:lnTo>
                  <a:lnTo>
                    <a:pt x="44" y="34"/>
                  </a:ln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94"/>
            <p:cNvSpPr>
              <a:spLocks noEditPoints="1"/>
            </p:cNvSpPr>
            <p:nvPr/>
          </p:nvSpPr>
          <p:spPr bwMode="auto">
            <a:xfrm>
              <a:off x="5447799" y="2929358"/>
              <a:ext cx="34704" cy="34704"/>
            </a:xfrm>
            <a:custGeom>
              <a:avLst/>
              <a:gdLst>
                <a:gd name="T0" fmla="*/ 14 w 29"/>
                <a:gd name="T1" fmla="*/ 29 h 29"/>
                <a:gd name="T2" fmla="*/ 14 w 29"/>
                <a:gd name="T3" fmla="*/ 29 h 29"/>
                <a:gd name="T4" fmla="*/ 9 w 29"/>
                <a:gd name="T5" fmla="*/ 28 h 29"/>
                <a:gd name="T6" fmla="*/ 4 w 29"/>
                <a:gd name="T7" fmla="*/ 25 h 29"/>
                <a:gd name="T8" fmla="*/ 2 w 29"/>
                <a:gd name="T9" fmla="*/ 21 h 29"/>
                <a:gd name="T10" fmla="*/ 0 w 29"/>
                <a:gd name="T11" fmla="*/ 14 h 29"/>
                <a:gd name="T12" fmla="*/ 0 w 29"/>
                <a:gd name="T13" fmla="*/ 14 h 29"/>
                <a:gd name="T14" fmla="*/ 2 w 29"/>
                <a:gd name="T15" fmla="*/ 9 h 29"/>
                <a:gd name="T16" fmla="*/ 4 w 29"/>
                <a:gd name="T17" fmla="*/ 5 h 29"/>
                <a:gd name="T18" fmla="*/ 9 w 29"/>
                <a:gd name="T19" fmla="*/ 2 h 29"/>
                <a:gd name="T20" fmla="*/ 14 w 29"/>
                <a:gd name="T21" fmla="*/ 0 h 29"/>
                <a:gd name="T22" fmla="*/ 14 w 29"/>
                <a:gd name="T23" fmla="*/ 0 h 29"/>
                <a:gd name="T24" fmla="*/ 19 w 29"/>
                <a:gd name="T25" fmla="*/ 2 h 29"/>
                <a:gd name="T26" fmla="*/ 25 w 29"/>
                <a:gd name="T27" fmla="*/ 5 h 29"/>
                <a:gd name="T28" fmla="*/ 28 w 29"/>
                <a:gd name="T29" fmla="*/ 9 h 29"/>
                <a:gd name="T30" fmla="*/ 29 w 29"/>
                <a:gd name="T31" fmla="*/ 14 h 29"/>
                <a:gd name="T32" fmla="*/ 29 w 29"/>
                <a:gd name="T33" fmla="*/ 14 h 29"/>
                <a:gd name="T34" fmla="*/ 28 w 29"/>
                <a:gd name="T35" fmla="*/ 21 h 29"/>
                <a:gd name="T36" fmla="*/ 25 w 29"/>
                <a:gd name="T37" fmla="*/ 25 h 29"/>
                <a:gd name="T38" fmla="*/ 19 w 29"/>
                <a:gd name="T39" fmla="*/ 28 h 29"/>
                <a:gd name="T40" fmla="*/ 14 w 29"/>
                <a:gd name="T41" fmla="*/ 29 h 29"/>
                <a:gd name="T42" fmla="*/ 14 w 29"/>
                <a:gd name="T43" fmla="*/ 10 h 29"/>
                <a:gd name="T44" fmla="*/ 14 w 29"/>
                <a:gd name="T45" fmla="*/ 10 h 29"/>
                <a:gd name="T46" fmla="*/ 11 w 29"/>
                <a:gd name="T47" fmla="*/ 11 h 29"/>
                <a:gd name="T48" fmla="*/ 10 w 29"/>
                <a:gd name="T49" fmla="*/ 14 h 29"/>
                <a:gd name="T50" fmla="*/ 10 w 29"/>
                <a:gd name="T51" fmla="*/ 14 h 29"/>
                <a:gd name="T52" fmla="*/ 11 w 29"/>
                <a:gd name="T53" fmla="*/ 18 h 29"/>
                <a:gd name="T54" fmla="*/ 14 w 29"/>
                <a:gd name="T55" fmla="*/ 20 h 29"/>
                <a:gd name="T56" fmla="*/ 14 w 29"/>
                <a:gd name="T57" fmla="*/ 20 h 29"/>
                <a:gd name="T58" fmla="*/ 18 w 29"/>
                <a:gd name="T59" fmla="*/ 18 h 29"/>
                <a:gd name="T60" fmla="*/ 19 w 29"/>
                <a:gd name="T61" fmla="*/ 14 h 29"/>
                <a:gd name="T62" fmla="*/ 19 w 29"/>
                <a:gd name="T63" fmla="*/ 14 h 29"/>
                <a:gd name="T64" fmla="*/ 18 w 29"/>
                <a:gd name="T65" fmla="*/ 11 h 29"/>
                <a:gd name="T66" fmla="*/ 14 w 29"/>
                <a:gd name="T67" fmla="*/ 1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9" h="29">
                  <a:moveTo>
                    <a:pt x="14" y="29"/>
                  </a:moveTo>
                  <a:lnTo>
                    <a:pt x="14" y="29"/>
                  </a:lnTo>
                  <a:lnTo>
                    <a:pt x="9" y="28"/>
                  </a:lnTo>
                  <a:lnTo>
                    <a:pt x="4" y="25"/>
                  </a:lnTo>
                  <a:lnTo>
                    <a:pt x="2" y="21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9"/>
                  </a:lnTo>
                  <a:lnTo>
                    <a:pt x="4" y="5"/>
                  </a:lnTo>
                  <a:lnTo>
                    <a:pt x="9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9" y="2"/>
                  </a:lnTo>
                  <a:lnTo>
                    <a:pt x="25" y="5"/>
                  </a:lnTo>
                  <a:lnTo>
                    <a:pt x="28" y="9"/>
                  </a:lnTo>
                  <a:lnTo>
                    <a:pt x="29" y="14"/>
                  </a:lnTo>
                  <a:lnTo>
                    <a:pt x="29" y="14"/>
                  </a:lnTo>
                  <a:lnTo>
                    <a:pt x="28" y="21"/>
                  </a:lnTo>
                  <a:lnTo>
                    <a:pt x="25" y="25"/>
                  </a:lnTo>
                  <a:lnTo>
                    <a:pt x="19" y="28"/>
                  </a:lnTo>
                  <a:lnTo>
                    <a:pt x="14" y="29"/>
                  </a:lnTo>
                  <a:close/>
                  <a:moveTo>
                    <a:pt x="14" y="10"/>
                  </a:moveTo>
                  <a:lnTo>
                    <a:pt x="14" y="10"/>
                  </a:lnTo>
                  <a:lnTo>
                    <a:pt x="11" y="11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1" y="18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8" y="18"/>
                  </a:lnTo>
                  <a:lnTo>
                    <a:pt x="19" y="14"/>
                  </a:lnTo>
                  <a:lnTo>
                    <a:pt x="19" y="14"/>
                  </a:lnTo>
                  <a:lnTo>
                    <a:pt x="18" y="11"/>
                  </a:lnTo>
                  <a:lnTo>
                    <a:pt x="14" y="1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97"/>
            <p:cNvSpPr>
              <a:spLocks/>
            </p:cNvSpPr>
            <p:nvPr/>
          </p:nvSpPr>
          <p:spPr bwMode="auto">
            <a:xfrm>
              <a:off x="5434636" y="2967652"/>
              <a:ext cx="59834" cy="40687"/>
            </a:xfrm>
            <a:custGeom>
              <a:avLst/>
              <a:gdLst>
                <a:gd name="T0" fmla="*/ 44 w 50"/>
                <a:gd name="T1" fmla="*/ 34 h 34"/>
                <a:gd name="T2" fmla="*/ 44 w 50"/>
                <a:gd name="T3" fmla="*/ 34 h 34"/>
                <a:gd name="T4" fmla="*/ 41 w 50"/>
                <a:gd name="T5" fmla="*/ 33 h 34"/>
                <a:gd name="T6" fmla="*/ 40 w 50"/>
                <a:gd name="T7" fmla="*/ 28 h 34"/>
                <a:gd name="T8" fmla="*/ 40 w 50"/>
                <a:gd name="T9" fmla="*/ 9 h 34"/>
                <a:gd name="T10" fmla="*/ 10 w 50"/>
                <a:gd name="T11" fmla="*/ 9 h 34"/>
                <a:gd name="T12" fmla="*/ 10 w 50"/>
                <a:gd name="T13" fmla="*/ 28 h 34"/>
                <a:gd name="T14" fmla="*/ 10 w 50"/>
                <a:gd name="T15" fmla="*/ 28 h 34"/>
                <a:gd name="T16" fmla="*/ 9 w 50"/>
                <a:gd name="T17" fmla="*/ 33 h 34"/>
                <a:gd name="T18" fmla="*/ 6 w 50"/>
                <a:gd name="T19" fmla="*/ 34 h 34"/>
                <a:gd name="T20" fmla="*/ 6 w 50"/>
                <a:gd name="T21" fmla="*/ 34 h 34"/>
                <a:gd name="T22" fmla="*/ 2 w 50"/>
                <a:gd name="T23" fmla="*/ 33 h 34"/>
                <a:gd name="T24" fmla="*/ 0 w 50"/>
                <a:gd name="T25" fmla="*/ 28 h 34"/>
                <a:gd name="T26" fmla="*/ 0 w 50"/>
                <a:gd name="T27" fmla="*/ 8 h 34"/>
                <a:gd name="T28" fmla="*/ 0 w 50"/>
                <a:gd name="T29" fmla="*/ 8 h 34"/>
                <a:gd name="T30" fmla="*/ 2 w 50"/>
                <a:gd name="T31" fmla="*/ 5 h 34"/>
                <a:gd name="T32" fmla="*/ 3 w 50"/>
                <a:gd name="T33" fmla="*/ 3 h 34"/>
                <a:gd name="T34" fmla="*/ 6 w 50"/>
                <a:gd name="T35" fmla="*/ 1 h 34"/>
                <a:gd name="T36" fmla="*/ 9 w 50"/>
                <a:gd name="T37" fmla="*/ 0 h 34"/>
                <a:gd name="T38" fmla="*/ 41 w 50"/>
                <a:gd name="T39" fmla="*/ 0 h 34"/>
                <a:gd name="T40" fmla="*/ 41 w 50"/>
                <a:gd name="T41" fmla="*/ 0 h 34"/>
                <a:gd name="T42" fmla="*/ 44 w 50"/>
                <a:gd name="T43" fmla="*/ 1 h 34"/>
                <a:gd name="T44" fmla="*/ 47 w 50"/>
                <a:gd name="T45" fmla="*/ 3 h 34"/>
                <a:gd name="T46" fmla="*/ 48 w 50"/>
                <a:gd name="T47" fmla="*/ 4 h 34"/>
                <a:gd name="T48" fmla="*/ 50 w 50"/>
                <a:gd name="T49" fmla="*/ 7 h 34"/>
                <a:gd name="T50" fmla="*/ 50 w 50"/>
                <a:gd name="T51" fmla="*/ 28 h 34"/>
                <a:gd name="T52" fmla="*/ 50 w 50"/>
                <a:gd name="T53" fmla="*/ 28 h 34"/>
                <a:gd name="T54" fmla="*/ 48 w 50"/>
                <a:gd name="T55" fmla="*/ 33 h 34"/>
                <a:gd name="T56" fmla="*/ 44 w 50"/>
                <a:gd name="T5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0" h="34">
                  <a:moveTo>
                    <a:pt x="44" y="34"/>
                  </a:moveTo>
                  <a:lnTo>
                    <a:pt x="44" y="34"/>
                  </a:lnTo>
                  <a:lnTo>
                    <a:pt x="41" y="33"/>
                  </a:lnTo>
                  <a:lnTo>
                    <a:pt x="40" y="28"/>
                  </a:lnTo>
                  <a:lnTo>
                    <a:pt x="40" y="9"/>
                  </a:lnTo>
                  <a:lnTo>
                    <a:pt x="10" y="9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9" y="33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2" y="33"/>
                  </a:lnTo>
                  <a:lnTo>
                    <a:pt x="0" y="28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5"/>
                  </a:lnTo>
                  <a:lnTo>
                    <a:pt x="3" y="3"/>
                  </a:lnTo>
                  <a:lnTo>
                    <a:pt x="6" y="1"/>
                  </a:lnTo>
                  <a:lnTo>
                    <a:pt x="9" y="0"/>
                  </a:lnTo>
                  <a:lnTo>
                    <a:pt x="41" y="0"/>
                  </a:lnTo>
                  <a:lnTo>
                    <a:pt x="41" y="0"/>
                  </a:lnTo>
                  <a:lnTo>
                    <a:pt x="44" y="1"/>
                  </a:lnTo>
                  <a:lnTo>
                    <a:pt x="47" y="3"/>
                  </a:lnTo>
                  <a:lnTo>
                    <a:pt x="48" y="4"/>
                  </a:lnTo>
                  <a:lnTo>
                    <a:pt x="50" y="7"/>
                  </a:lnTo>
                  <a:lnTo>
                    <a:pt x="50" y="28"/>
                  </a:lnTo>
                  <a:lnTo>
                    <a:pt x="50" y="28"/>
                  </a:lnTo>
                  <a:lnTo>
                    <a:pt x="48" y="33"/>
                  </a:lnTo>
                  <a:lnTo>
                    <a:pt x="44" y="34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98"/>
            <p:cNvSpPr>
              <a:spLocks/>
            </p:cNvSpPr>
            <p:nvPr/>
          </p:nvSpPr>
          <p:spPr bwMode="auto">
            <a:xfrm>
              <a:off x="5434636" y="2967652"/>
              <a:ext cx="59834" cy="40687"/>
            </a:xfrm>
            <a:custGeom>
              <a:avLst/>
              <a:gdLst>
                <a:gd name="T0" fmla="*/ 44 w 50"/>
                <a:gd name="T1" fmla="*/ 34 h 34"/>
                <a:gd name="T2" fmla="*/ 44 w 50"/>
                <a:gd name="T3" fmla="*/ 34 h 34"/>
                <a:gd name="T4" fmla="*/ 41 w 50"/>
                <a:gd name="T5" fmla="*/ 33 h 34"/>
                <a:gd name="T6" fmla="*/ 40 w 50"/>
                <a:gd name="T7" fmla="*/ 28 h 34"/>
                <a:gd name="T8" fmla="*/ 40 w 50"/>
                <a:gd name="T9" fmla="*/ 9 h 34"/>
                <a:gd name="T10" fmla="*/ 10 w 50"/>
                <a:gd name="T11" fmla="*/ 9 h 34"/>
                <a:gd name="T12" fmla="*/ 10 w 50"/>
                <a:gd name="T13" fmla="*/ 28 h 34"/>
                <a:gd name="T14" fmla="*/ 10 w 50"/>
                <a:gd name="T15" fmla="*/ 28 h 34"/>
                <a:gd name="T16" fmla="*/ 9 w 50"/>
                <a:gd name="T17" fmla="*/ 33 h 34"/>
                <a:gd name="T18" fmla="*/ 6 w 50"/>
                <a:gd name="T19" fmla="*/ 34 h 34"/>
                <a:gd name="T20" fmla="*/ 6 w 50"/>
                <a:gd name="T21" fmla="*/ 34 h 34"/>
                <a:gd name="T22" fmla="*/ 2 w 50"/>
                <a:gd name="T23" fmla="*/ 33 h 34"/>
                <a:gd name="T24" fmla="*/ 0 w 50"/>
                <a:gd name="T25" fmla="*/ 28 h 34"/>
                <a:gd name="T26" fmla="*/ 0 w 50"/>
                <a:gd name="T27" fmla="*/ 8 h 34"/>
                <a:gd name="T28" fmla="*/ 0 w 50"/>
                <a:gd name="T29" fmla="*/ 8 h 34"/>
                <a:gd name="T30" fmla="*/ 2 w 50"/>
                <a:gd name="T31" fmla="*/ 5 h 34"/>
                <a:gd name="T32" fmla="*/ 3 w 50"/>
                <a:gd name="T33" fmla="*/ 3 h 34"/>
                <a:gd name="T34" fmla="*/ 6 w 50"/>
                <a:gd name="T35" fmla="*/ 1 h 34"/>
                <a:gd name="T36" fmla="*/ 9 w 50"/>
                <a:gd name="T37" fmla="*/ 0 h 34"/>
                <a:gd name="T38" fmla="*/ 41 w 50"/>
                <a:gd name="T39" fmla="*/ 0 h 34"/>
                <a:gd name="T40" fmla="*/ 41 w 50"/>
                <a:gd name="T41" fmla="*/ 0 h 34"/>
                <a:gd name="T42" fmla="*/ 44 w 50"/>
                <a:gd name="T43" fmla="*/ 1 h 34"/>
                <a:gd name="T44" fmla="*/ 47 w 50"/>
                <a:gd name="T45" fmla="*/ 3 h 34"/>
                <a:gd name="T46" fmla="*/ 48 w 50"/>
                <a:gd name="T47" fmla="*/ 4 h 34"/>
                <a:gd name="T48" fmla="*/ 50 w 50"/>
                <a:gd name="T49" fmla="*/ 7 h 34"/>
                <a:gd name="T50" fmla="*/ 50 w 50"/>
                <a:gd name="T51" fmla="*/ 28 h 34"/>
                <a:gd name="T52" fmla="*/ 50 w 50"/>
                <a:gd name="T53" fmla="*/ 28 h 34"/>
                <a:gd name="T54" fmla="*/ 48 w 50"/>
                <a:gd name="T55" fmla="*/ 33 h 34"/>
                <a:gd name="T56" fmla="*/ 44 w 50"/>
                <a:gd name="T5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0" h="34">
                  <a:moveTo>
                    <a:pt x="44" y="34"/>
                  </a:moveTo>
                  <a:lnTo>
                    <a:pt x="44" y="34"/>
                  </a:lnTo>
                  <a:lnTo>
                    <a:pt x="41" y="33"/>
                  </a:lnTo>
                  <a:lnTo>
                    <a:pt x="40" y="28"/>
                  </a:lnTo>
                  <a:lnTo>
                    <a:pt x="40" y="9"/>
                  </a:lnTo>
                  <a:lnTo>
                    <a:pt x="10" y="9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9" y="33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2" y="33"/>
                  </a:lnTo>
                  <a:lnTo>
                    <a:pt x="0" y="28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5"/>
                  </a:lnTo>
                  <a:lnTo>
                    <a:pt x="3" y="3"/>
                  </a:lnTo>
                  <a:lnTo>
                    <a:pt x="6" y="1"/>
                  </a:lnTo>
                  <a:lnTo>
                    <a:pt x="9" y="0"/>
                  </a:lnTo>
                  <a:lnTo>
                    <a:pt x="41" y="0"/>
                  </a:lnTo>
                  <a:lnTo>
                    <a:pt x="41" y="0"/>
                  </a:lnTo>
                  <a:lnTo>
                    <a:pt x="44" y="1"/>
                  </a:lnTo>
                  <a:lnTo>
                    <a:pt x="47" y="3"/>
                  </a:lnTo>
                  <a:lnTo>
                    <a:pt x="48" y="4"/>
                  </a:lnTo>
                  <a:lnTo>
                    <a:pt x="50" y="7"/>
                  </a:lnTo>
                  <a:lnTo>
                    <a:pt x="50" y="28"/>
                  </a:lnTo>
                  <a:lnTo>
                    <a:pt x="50" y="28"/>
                  </a:lnTo>
                  <a:lnTo>
                    <a:pt x="48" y="33"/>
                  </a:lnTo>
                  <a:lnTo>
                    <a:pt x="44" y="34"/>
                  </a:ln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99"/>
            <p:cNvSpPr>
              <a:spLocks noEditPoints="1"/>
            </p:cNvSpPr>
            <p:nvPr/>
          </p:nvSpPr>
          <p:spPr bwMode="auto">
            <a:xfrm>
              <a:off x="5568663" y="2632584"/>
              <a:ext cx="128044" cy="128044"/>
            </a:xfrm>
            <a:custGeom>
              <a:avLst/>
              <a:gdLst>
                <a:gd name="T0" fmla="*/ 53 w 107"/>
                <a:gd name="T1" fmla="*/ 107 h 107"/>
                <a:gd name="T2" fmla="*/ 33 w 107"/>
                <a:gd name="T3" fmla="*/ 103 h 107"/>
                <a:gd name="T4" fmla="*/ 17 w 107"/>
                <a:gd name="T5" fmla="*/ 92 h 107"/>
                <a:gd name="T6" fmla="*/ 4 w 107"/>
                <a:gd name="T7" fmla="*/ 74 h 107"/>
                <a:gd name="T8" fmla="*/ 0 w 107"/>
                <a:gd name="T9" fmla="*/ 53 h 107"/>
                <a:gd name="T10" fmla="*/ 2 w 107"/>
                <a:gd name="T11" fmla="*/ 43 h 107"/>
                <a:gd name="T12" fmla="*/ 10 w 107"/>
                <a:gd name="T13" fmla="*/ 23 h 107"/>
                <a:gd name="T14" fmla="*/ 23 w 107"/>
                <a:gd name="T15" fmla="*/ 10 h 107"/>
                <a:gd name="T16" fmla="*/ 42 w 107"/>
                <a:gd name="T17" fmla="*/ 2 h 107"/>
                <a:gd name="T18" fmla="*/ 53 w 107"/>
                <a:gd name="T19" fmla="*/ 0 h 107"/>
                <a:gd name="T20" fmla="*/ 74 w 107"/>
                <a:gd name="T21" fmla="*/ 4 h 107"/>
                <a:gd name="T22" fmla="*/ 92 w 107"/>
                <a:gd name="T23" fmla="*/ 17 h 107"/>
                <a:gd name="T24" fmla="*/ 102 w 107"/>
                <a:gd name="T25" fmla="*/ 33 h 107"/>
                <a:gd name="T26" fmla="*/ 107 w 107"/>
                <a:gd name="T27" fmla="*/ 53 h 107"/>
                <a:gd name="T28" fmla="*/ 105 w 107"/>
                <a:gd name="T29" fmla="*/ 64 h 107"/>
                <a:gd name="T30" fmla="*/ 97 w 107"/>
                <a:gd name="T31" fmla="*/ 83 h 107"/>
                <a:gd name="T32" fmla="*/ 83 w 107"/>
                <a:gd name="T33" fmla="*/ 97 h 107"/>
                <a:gd name="T34" fmla="*/ 64 w 107"/>
                <a:gd name="T35" fmla="*/ 105 h 107"/>
                <a:gd name="T36" fmla="*/ 53 w 107"/>
                <a:gd name="T37" fmla="*/ 10 h 107"/>
                <a:gd name="T38" fmla="*/ 45 w 107"/>
                <a:gd name="T39" fmla="*/ 11 h 107"/>
                <a:gd name="T40" fmla="*/ 29 w 107"/>
                <a:gd name="T41" fmla="*/ 18 h 107"/>
                <a:gd name="T42" fmla="*/ 18 w 107"/>
                <a:gd name="T43" fmla="*/ 29 h 107"/>
                <a:gd name="T44" fmla="*/ 11 w 107"/>
                <a:gd name="T45" fmla="*/ 45 h 107"/>
                <a:gd name="T46" fmla="*/ 10 w 107"/>
                <a:gd name="T47" fmla="*/ 53 h 107"/>
                <a:gd name="T48" fmla="*/ 14 w 107"/>
                <a:gd name="T49" fmla="*/ 71 h 107"/>
                <a:gd name="T50" fmla="*/ 23 w 107"/>
                <a:gd name="T51" fmla="*/ 85 h 107"/>
                <a:gd name="T52" fmla="*/ 37 w 107"/>
                <a:gd name="T53" fmla="*/ 94 h 107"/>
                <a:gd name="T54" fmla="*/ 53 w 107"/>
                <a:gd name="T55" fmla="*/ 97 h 107"/>
                <a:gd name="T56" fmla="*/ 63 w 107"/>
                <a:gd name="T57" fmla="*/ 96 h 107"/>
                <a:gd name="T58" fmla="*/ 78 w 107"/>
                <a:gd name="T59" fmla="*/ 90 h 107"/>
                <a:gd name="T60" fmla="*/ 90 w 107"/>
                <a:gd name="T61" fmla="*/ 78 h 107"/>
                <a:gd name="T62" fmla="*/ 96 w 107"/>
                <a:gd name="T63" fmla="*/ 63 h 107"/>
                <a:gd name="T64" fmla="*/ 97 w 107"/>
                <a:gd name="T65" fmla="*/ 53 h 107"/>
                <a:gd name="T66" fmla="*/ 94 w 107"/>
                <a:gd name="T67" fmla="*/ 37 h 107"/>
                <a:gd name="T68" fmla="*/ 85 w 107"/>
                <a:gd name="T69" fmla="*/ 23 h 107"/>
                <a:gd name="T70" fmla="*/ 71 w 107"/>
                <a:gd name="T71" fmla="*/ 14 h 107"/>
                <a:gd name="T72" fmla="*/ 53 w 107"/>
                <a:gd name="T73" fmla="*/ 1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7" h="107">
                  <a:moveTo>
                    <a:pt x="53" y="107"/>
                  </a:moveTo>
                  <a:lnTo>
                    <a:pt x="53" y="107"/>
                  </a:lnTo>
                  <a:lnTo>
                    <a:pt x="42" y="105"/>
                  </a:lnTo>
                  <a:lnTo>
                    <a:pt x="33" y="103"/>
                  </a:lnTo>
                  <a:lnTo>
                    <a:pt x="23" y="97"/>
                  </a:lnTo>
                  <a:lnTo>
                    <a:pt x="17" y="92"/>
                  </a:lnTo>
                  <a:lnTo>
                    <a:pt x="10" y="83"/>
                  </a:lnTo>
                  <a:lnTo>
                    <a:pt x="4" y="74"/>
                  </a:lnTo>
                  <a:lnTo>
                    <a:pt x="2" y="64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2" y="43"/>
                  </a:lnTo>
                  <a:lnTo>
                    <a:pt x="4" y="33"/>
                  </a:lnTo>
                  <a:lnTo>
                    <a:pt x="10" y="23"/>
                  </a:lnTo>
                  <a:lnTo>
                    <a:pt x="17" y="17"/>
                  </a:lnTo>
                  <a:lnTo>
                    <a:pt x="23" y="10"/>
                  </a:lnTo>
                  <a:lnTo>
                    <a:pt x="33" y="4"/>
                  </a:lnTo>
                  <a:lnTo>
                    <a:pt x="42" y="2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64" y="2"/>
                  </a:lnTo>
                  <a:lnTo>
                    <a:pt x="74" y="4"/>
                  </a:lnTo>
                  <a:lnTo>
                    <a:pt x="83" y="10"/>
                  </a:lnTo>
                  <a:lnTo>
                    <a:pt x="92" y="17"/>
                  </a:lnTo>
                  <a:lnTo>
                    <a:pt x="97" y="23"/>
                  </a:lnTo>
                  <a:lnTo>
                    <a:pt x="102" y="33"/>
                  </a:lnTo>
                  <a:lnTo>
                    <a:pt x="105" y="43"/>
                  </a:lnTo>
                  <a:lnTo>
                    <a:pt x="107" y="53"/>
                  </a:lnTo>
                  <a:lnTo>
                    <a:pt x="107" y="53"/>
                  </a:lnTo>
                  <a:lnTo>
                    <a:pt x="105" y="64"/>
                  </a:lnTo>
                  <a:lnTo>
                    <a:pt x="102" y="74"/>
                  </a:lnTo>
                  <a:lnTo>
                    <a:pt x="97" y="83"/>
                  </a:lnTo>
                  <a:lnTo>
                    <a:pt x="92" y="92"/>
                  </a:lnTo>
                  <a:lnTo>
                    <a:pt x="83" y="97"/>
                  </a:lnTo>
                  <a:lnTo>
                    <a:pt x="74" y="103"/>
                  </a:lnTo>
                  <a:lnTo>
                    <a:pt x="64" y="105"/>
                  </a:lnTo>
                  <a:lnTo>
                    <a:pt x="53" y="107"/>
                  </a:lnTo>
                  <a:close/>
                  <a:moveTo>
                    <a:pt x="53" y="10"/>
                  </a:moveTo>
                  <a:lnTo>
                    <a:pt x="53" y="10"/>
                  </a:lnTo>
                  <a:lnTo>
                    <a:pt x="45" y="11"/>
                  </a:lnTo>
                  <a:lnTo>
                    <a:pt x="37" y="14"/>
                  </a:lnTo>
                  <a:lnTo>
                    <a:pt x="29" y="18"/>
                  </a:lnTo>
                  <a:lnTo>
                    <a:pt x="23" y="23"/>
                  </a:lnTo>
                  <a:lnTo>
                    <a:pt x="18" y="29"/>
                  </a:lnTo>
                  <a:lnTo>
                    <a:pt x="14" y="37"/>
                  </a:lnTo>
                  <a:lnTo>
                    <a:pt x="11" y="45"/>
                  </a:lnTo>
                  <a:lnTo>
                    <a:pt x="10" y="53"/>
                  </a:lnTo>
                  <a:lnTo>
                    <a:pt x="10" y="53"/>
                  </a:lnTo>
                  <a:lnTo>
                    <a:pt x="11" y="63"/>
                  </a:lnTo>
                  <a:lnTo>
                    <a:pt x="14" y="71"/>
                  </a:lnTo>
                  <a:lnTo>
                    <a:pt x="18" y="78"/>
                  </a:lnTo>
                  <a:lnTo>
                    <a:pt x="23" y="85"/>
                  </a:lnTo>
                  <a:lnTo>
                    <a:pt x="29" y="90"/>
                  </a:lnTo>
                  <a:lnTo>
                    <a:pt x="37" y="94"/>
                  </a:lnTo>
                  <a:lnTo>
                    <a:pt x="45" y="96"/>
                  </a:lnTo>
                  <a:lnTo>
                    <a:pt x="53" y="97"/>
                  </a:lnTo>
                  <a:lnTo>
                    <a:pt x="53" y="97"/>
                  </a:lnTo>
                  <a:lnTo>
                    <a:pt x="63" y="96"/>
                  </a:lnTo>
                  <a:lnTo>
                    <a:pt x="71" y="94"/>
                  </a:lnTo>
                  <a:lnTo>
                    <a:pt x="78" y="90"/>
                  </a:lnTo>
                  <a:lnTo>
                    <a:pt x="85" y="85"/>
                  </a:lnTo>
                  <a:lnTo>
                    <a:pt x="90" y="78"/>
                  </a:lnTo>
                  <a:lnTo>
                    <a:pt x="94" y="71"/>
                  </a:lnTo>
                  <a:lnTo>
                    <a:pt x="96" y="63"/>
                  </a:lnTo>
                  <a:lnTo>
                    <a:pt x="97" y="53"/>
                  </a:lnTo>
                  <a:lnTo>
                    <a:pt x="97" y="53"/>
                  </a:lnTo>
                  <a:lnTo>
                    <a:pt x="96" y="45"/>
                  </a:lnTo>
                  <a:lnTo>
                    <a:pt x="94" y="37"/>
                  </a:lnTo>
                  <a:lnTo>
                    <a:pt x="90" y="29"/>
                  </a:lnTo>
                  <a:lnTo>
                    <a:pt x="85" y="23"/>
                  </a:lnTo>
                  <a:lnTo>
                    <a:pt x="78" y="18"/>
                  </a:lnTo>
                  <a:lnTo>
                    <a:pt x="71" y="14"/>
                  </a:lnTo>
                  <a:lnTo>
                    <a:pt x="63" y="11"/>
                  </a:lnTo>
                  <a:lnTo>
                    <a:pt x="53" y="1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02"/>
            <p:cNvSpPr>
              <a:spLocks noEditPoints="1"/>
            </p:cNvSpPr>
            <p:nvPr/>
          </p:nvSpPr>
          <p:spPr bwMode="auto">
            <a:xfrm>
              <a:off x="5401129" y="2906621"/>
              <a:ext cx="126847" cy="128044"/>
            </a:xfrm>
            <a:custGeom>
              <a:avLst/>
              <a:gdLst>
                <a:gd name="T0" fmla="*/ 53 w 106"/>
                <a:gd name="T1" fmla="*/ 107 h 107"/>
                <a:gd name="T2" fmla="*/ 33 w 106"/>
                <a:gd name="T3" fmla="*/ 103 h 107"/>
                <a:gd name="T4" fmla="*/ 16 w 106"/>
                <a:gd name="T5" fmla="*/ 92 h 107"/>
                <a:gd name="T6" fmla="*/ 4 w 106"/>
                <a:gd name="T7" fmla="*/ 74 h 107"/>
                <a:gd name="T8" fmla="*/ 0 w 106"/>
                <a:gd name="T9" fmla="*/ 54 h 107"/>
                <a:gd name="T10" fmla="*/ 1 w 106"/>
                <a:gd name="T11" fmla="*/ 43 h 107"/>
                <a:gd name="T12" fmla="*/ 9 w 106"/>
                <a:gd name="T13" fmla="*/ 24 h 107"/>
                <a:gd name="T14" fmla="*/ 23 w 106"/>
                <a:gd name="T15" fmla="*/ 10 h 107"/>
                <a:gd name="T16" fmla="*/ 42 w 106"/>
                <a:gd name="T17" fmla="*/ 2 h 107"/>
                <a:gd name="T18" fmla="*/ 53 w 106"/>
                <a:gd name="T19" fmla="*/ 0 h 107"/>
                <a:gd name="T20" fmla="*/ 73 w 106"/>
                <a:gd name="T21" fmla="*/ 4 h 107"/>
                <a:gd name="T22" fmla="*/ 91 w 106"/>
                <a:gd name="T23" fmla="*/ 17 h 107"/>
                <a:gd name="T24" fmla="*/ 102 w 106"/>
                <a:gd name="T25" fmla="*/ 33 h 107"/>
                <a:gd name="T26" fmla="*/ 106 w 106"/>
                <a:gd name="T27" fmla="*/ 54 h 107"/>
                <a:gd name="T28" fmla="*/ 105 w 106"/>
                <a:gd name="T29" fmla="*/ 64 h 107"/>
                <a:gd name="T30" fmla="*/ 97 w 106"/>
                <a:gd name="T31" fmla="*/ 84 h 107"/>
                <a:gd name="T32" fmla="*/ 83 w 106"/>
                <a:gd name="T33" fmla="*/ 97 h 107"/>
                <a:gd name="T34" fmla="*/ 64 w 106"/>
                <a:gd name="T35" fmla="*/ 105 h 107"/>
                <a:gd name="T36" fmla="*/ 53 w 106"/>
                <a:gd name="T37" fmla="*/ 10 h 107"/>
                <a:gd name="T38" fmla="*/ 45 w 106"/>
                <a:gd name="T39" fmla="*/ 11 h 107"/>
                <a:gd name="T40" fmla="*/ 28 w 106"/>
                <a:gd name="T41" fmla="*/ 18 h 107"/>
                <a:gd name="T42" fmla="*/ 18 w 106"/>
                <a:gd name="T43" fmla="*/ 29 h 107"/>
                <a:gd name="T44" fmla="*/ 11 w 106"/>
                <a:gd name="T45" fmla="*/ 45 h 107"/>
                <a:gd name="T46" fmla="*/ 9 w 106"/>
                <a:gd name="T47" fmla="*/ 54 h 107"/>
                <a:gd name="T48" fmla="*/ 13 w 106"/>
                <a:gd name="T49" fmla="*/ 71 h 107"/>
                <a:gd name="T50" fmla="*/ 23 w 106"/>
                <a:gd name="T51" fmla="*/ 85 h 107"/>
                <a:gd name="T52" fmla="*/ 37 w 106"/>
                <a:gd name="T53" fmla="*/ 94 h 107"/>
                <a:gd name="T54" fmla="*/ 53 w 106"/>
                <a:gd name="T55" fmla="*/ 97 h 107"/>
                <a:gd name="T56" fmla="*/ 63 w 106"/>
                <a:gd name="T57" fmla="*/ 96 h 107"/>
                <a:gd name="T58" fmla="*/ 78 w 106"/>
                <a:gd name="T59" fmla="*/ 90 h 107"/>
                <a:gd name="T60" fmla="*/ 90 w 106"/>
                <a:gd name="T61" fmla="*/ 78 h 107"/>
                <a:gd name="T62" fmla="*/ 97 w 106"/>
                <a:gd name="T63" fmla="*/ 63 h 107"/>
                <a:gd name="T64" fmla="*/ 97 w 106"/>
                <a:gd name="T65" fmla="*/ 54 h 107"/>
                <a:gd name="T66" fmla="*/ 94 w 106"/>
                <a:gd name="T67" fmla="*/ 37 h 107"/>
                <a:gd name="T68" fmla="*/ 84 w 106"/>
                <a:gd name="T69" fmla="*/ 24 h 107"/>
                <a:gd name="T70" fmla="*/ 71 w 106"/>
                <a:gd name="T71" fmla="*/ 14 h 107"/>
                <a:gd name="T72" fmla="*/ 53 w 106"/>
                <a:gd name="T73" fmla="*/ 1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6" h="107">
                  <a:moveTo>
                    <a:pt x="53" y="107"/>
                  </a:moveTo>
                  <a:lnTo>
                    <a:pt x="53" y="107"/>
                  </a:lnTo>
                  <a:lnTo>
                    <a:pt x="42" y="105"/>
                  </a:lnTo>
                  <a:lnTo>
                    <a:pt x="33" y="103"/>
                  </a:lnTo>
                  <a:lnTo>
                    <a:pt x="23" y="97"/>
                  </a:lnTo>
                  <a:lnTo>
                    <a:pt x="16" y="92"/>
                  </a:lnTo>
                  <a:lnTo>
                    <a:pt x="9" y="84"/>
                  </a:lnTo>
                  <a:lnTo>
                    <a:pt x="4" y="74"/>
                  </a:lnTo>
                  <a:lnTo>
                    <a:pt x="1" y="64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1" y="43"/>
                  </a:lnTo>
                  <a:lnTo>
                    <a:pt x="4" y="33"/>
                  </a:lnTo>
                  <a:lnTo>
                    <a:pt x="9" y="24"/>
                  </a:lnTo>
                  <a:lnTo>
                    <a:pt x="16" y="17"/>
                  </a:lnTo>
                  <a:lnTo>
                    <a:pt x="23" y="10"/>
                  </a:lnTo>
                  <a:lnTo>
                    <a:pt x="33" y="4"/>
                  </a:lnTo>
                  <a:lnTo>
                    <a:pt x="42" y="2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64" y="2"/>
                  </a:lnTo>
                  <a:lnTo>
                    <a:pt x="73" y="4"/>
                  </a:lnTo>
                  <a:lnTo>
                    <a:pt x="83" y="10"/>
                  </a:lnTo>
                  <a:lnTo>
                    <a:pt x="91" y="17"/>
                  </a:lnTo>
                  <a:lnTo>
                    <a:pt x="97" y="24"/>
                  </a:lnTo>
                  <a:lnTo>
                    <a:pt x="102" y="33"/>
                  </a:lnTo>
                  <a:lnTo>
                    <a:pt x="105" y="43"/>
                  </a:lnTo>
                  <a:lnTo>
                    <a:pt x="106" y="54"/>
                  </a:lnTo>
                  <a:lnTo>
                    <a:pt x="106" y="54"/>
                  </a:lnTo>
                  <a:lnTo>
                    <a:pt x="105" y="64"/>
                  </a:lnTo>
                  <a:lnTo>
                    <a:pt x="102" y="74"/>
                  </a:lnTo>
                  <a:lnTo>
                    <a:pt x="97" y="84"/>
                  </a:lnTo>
                  <a:lnTo>
                    <a:pt x="91" y="92"/>
                  </a:lnTo>
                  <a:lnTo>
                    <a:pt x="83" y="97"/>
                  </a:lnTo>
                  <a:lnTo>
                    <a:pt x="73" y="103"/>
                  </a:lnTo>
                  <a:lnTo>
                    <a:pt x="64" y="105"/>
                  </a:lnTo>
                  <a:lnTo>
                    <a:pt x="53" y="107"/>
                  </a:lnTo>
                  <a:close/>
                  <a:moveTo>
                    <a:pt x="53" y="10"/>
                  </a:moveTo>
                  <a:lnTo>
                    <a:pt x="53" y="10"/>
                  </a:lnTo>
                  <a:lnTo>
                    <a:pt x="45" y="11"/>
                  </a:lnTo>
                  <a:lnTo>
                    <a:pt x="37" y="14"/>
                  </a:lnTo>
                  <a:lnTo>
                    <a:pt x="28" y="18"/>
                  </a:lnTo>
                  <a:lnTo>
                    <a:pt x="23" y="24"/>
                  </a:lnTo>
                  <a:lnTo>
                    <a:pt x="18" y="29"/>
                  </a:lnTo>
                  <a:lnTo>
                    <a:pt x="13" y="37"/>
                  </a:lnTo>
                  <a:lnTo>
                    <a:pt x="11" y="45"/>
                  </a:lnTo>
                  <a:lnTo>
                    <a:pt x="9" y="54"/>
                  </a:lnTo>
                  <a:lnTo>
                    <a:pt x="9" y="54"/>
                  </a:lnTo>
                  <a:lnTo>
                    <a:pt x="11" y="63"/>
                  </a:lnTo>
                  <a:lnTo>
                    <a:pt x="13" y="71"/>
                  </a:lnTo>
                  <a:lnTo>
                    <a:pt x="18" y="78"/>
                  </a:lnTo>
                  <a:lnTo>
                    <a:pt x="23" y="85"/>
                  </a:lnTo>
                  <a:lnTo>
                    <a:pt x="28" y="90"/>
                  </a:lnTo>
                  <a:lnTo>
                    <a:pt x="37" y="94"/>
                  </a:lnTo>
                  <a:lnTo>
                    <a:pt x="45" y="96"/>
                  </a:lnTo>
                  <a:lnTo>
                    <a:pt x="53" y="97"/>
                  </a:lnTo>
                  <a:lnTo>
                    <a:pt x="53" y="97"/>
                  </a:lnTo>
                  <a:lnTo>
                    <a:pt x="63" y="96"/>
                  </a:lnTo>
                  <a:lnTo>
                    <a:pt x="71" y="94"/>
                  </a:lnTo>
                  <a:lnTo>
                    <a:pt x="78" y="90"/>
                  </a:lnTo>
                  <a:lnTo>
                    <a:pt x="84" y="85"/>
                  </a:lnTo>
                  <a:lnTo>
                    <a:pt x="90" y="78"/>
                  </a:lnTo>
                  <a:lnTo>
                    <a:pt x="94" y="71"/>
                  </a:lnTo>
                  <a:lnTo>
                    <a:pt x="97" y="63"/>
                  </a:lnTo>
                  <a:lnTo>
                    <a:pt x="97" y="54"/>
                  </a:lnTo>
                  <a:lnTo>
                    <a:pt x="97" y="54"/>
                  </a:lnTo>
                  <a:lnTo>
                    <a:pt x="97" y="45"/>
                  </a:lnTo>
                  <a:lnTo>
                    <a:pt x="94" y="37"/>
                  </a:lnTo>
                  <a:lnTo>
                    <a:pt x="90" y="29"/>
                  </a:lnTo>
                  <a:lnTo>
                    <a:pt x="84" y="24"/>
                  </a:lnTo>
                  <a:lnTo>
                    <a:pt x="78" y="18"/>
                  </a:lnTo>
                  <a:lnTo>
                    <a:pt x="71" y="14"/>
                  </a:lnTo>
                  <a:lnTo>
                    <a:pt x="63" y="11"/>
                  </a:lnTo>
                  <a:lnTo>
                    <a:pt x="53" y="1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08"/>
            <p:cNvSpPr>
              <a:spLocks/>
            </p:cNvSpPr>
            <p:nvPr/>
          </p:nvSpPr>
          <p:spPr bwMode="auto">
            <a:xfrm>
              <a:off x="5603367" y="2693614"/>
              <a:ext cx="58637" cy="40687"/>
            </a:xfrm>
            <a:custGeom>
              <a:avLst/>
              <a:gdLst>
                <a:gd name="T0" fmla="*/ 43 w 49"/>
                <a:gd name="T1" fmla="*/ 34 h 34"/>
                <a:gd name="T2" fmla="*/ 43 w 49"/>
                <a:gd name="T3" fmla="*/ 34 h 34"/>
                <a:gd name="T4" fmla="*/ 41 w 49"/>
                <a:gd name="T5" fmla="*/ 32 h 34"/>
                <a:gd name="T6" fmla="*/ 39 w 49"/>
                <a:gd name="T7" fmla="*/ 28 h 34"/>
                <a:gd name="T8" fmla="*/ 39 w 49"/>
                <a:gd name="T9" fmla="*/ 9 h 34"/>
                <a:gd name="T10" fmla="*/ 9 w 49"/>
                <a:gd name="T11" fmla="*/ 9 h 34"/>
                <a:gd name="T12" fmla="*/ 9 w 49"/>
                <a:gd name="T13" fmla="*/ 28 h 34"/>
                <a:gd name="T14" fmla="*/ 9 w 49"/>
                <a:gd name="T15" fmla="*/ 28 h 34"/>
                <a:gd name="T16" fmla="*/ 8 w 49"/>
                <a:gd name="T17" fmla="*/ 32 h 34"/>
                <a:gd name="T18" fmla="*/ 5 w 49"/>
                <a:gd name="T19" fmla="*/ 34 h 34"/>
                <a:gd name="T20" fmla="*/ 5 w 49"/>
                <a:gd name="T21" fmla="*/ 34 h 34"/>
                <a:gd name="T22" fmla="*/ 1 w 49"/>
                <a:gd name="T23" fmla="*/ 32 h 34"/>
                <a:gd name="T24" fmla="*/ 0 w 49"/>
                <a:gd name="T25" fmla="*/ 28 h 34"/>
                <a:gd name="T26" fmla="*/ 0 w 49"/>
                <a:gd name="T27" fmla="*/ 8 h 34"/>
                <a:gd name="T28" fmla="*/ 0 w 49"/>
                <a:gd name="T29" fmla="*/ 8 h 34"/>
                <a:gd name="T30" fmla="*/ 1 w 49"/>
                <a:gd name="T31" fmla="*/ 5 h 34"/>
                <a:gd name="T32" fmla="*/ 3 w 49"/>
                <a:gd name="T33" fmla="*/ 2 h 34"/>
                <a:gd name="T34" fmla="*/ 5 w 49"/>
                <a:gd name="T35" fmla="*/ 1 h 34"/>
                <a:gd name="T36" fmla="*/ 8 w 49"/>
                <a:gd name="T37" fmla="*/ 0 h 34"/>
                <a:gd name="T38" fmla="*/ 41 w 49"/>
                <a:gd name="T39" fmla="*/ 0 h 34"/>
                <a:gd name="T40" fmla="*/ 41 w 49"/>
                <a:gd name="T41" fmla="*/ 0 h 34"/>
                <a:gd name="T42" fmla="*/ 43 w 49"/>
                <a:gd name="T43" fmla="*/ 1 h 34"/>
                <a:gd name="T44" fmla="*/ 46 w 49"/>
                <a:gd name="T45" fmla="*/ 2 h 34"/>
                <a:gd name="T46" fmla="*/ 48 w 49"/>
                <a:gd name="T47" fmla="*/ 4 h 34"/>
                <a:gd name="T48" fmla="*/ 49 w 49"/>
                <a:gd name="T49" fmla="*/ 7 h 34"/>
                <a:gd name="T50" fmla="*/ 49 w 49"/>
                <a:gd name="T51" fmla="*/ 28 h 34"/>
                <a:gd name="T52" fmla="*/ 49 w 49"/>
                <a:gd name="T53" fmla="*/ 28 h 34"/>
                <a:gd name="T54" fmla="*/ 48 w 49"/>
                <a:gd name="T55" fmla="*/ 32 h 34"/>
                <a:gd name="T56" fmla="*/ 43 w 49"/>
                <a:gd name="T5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9" h="34">
                  <a:moveTo>
                    <a:pt x="43" y="34"/>
                  </a:moveTo>
                  <a:lnTo>
                    <a:pt x="43" y="34"/>
                  </a:lnTo>
                  <a:lnTo>
                    <a:pt x="41" y="32"/>
                  </a:lnTo>
                  <a:lnTo>
                    <a:pt x="39" y="28"/>
                  </a:lnTo>
                  <a:lnTo>
                    <a:pt x="39" y="9"/>
                  </a:lnTo>
                  <a:lnTo>
                    <a:pt x="9" y="9"/>
                  </a:lnTo>
                  <a:lnTo>
                    <a:pt x="9" y="28"/>
                  </a:lnTo>
                  <a:lnTo>
                    <a:pt x="9" y="28"/>
                  </a:lnTo>
                  <a:lnTo>
                    <a:pt x="8" y="32"/>
                  </a:lnTo>
                  <a:lnTo>
                    <a:pt x="5" y="34"/>
                  </a:lnTo>
                  <a:lnTo>
                    <a:pt x="5" y="34"/>
                  </a:lnTo>
                  <a:lnTo>
                    <a:pt x="1" y="32"/>
                  </a:lnTo>
                  <a:lnTo>
                    <a:pt x="0" y="28"/>
                  </a:lnTo>
                  <a:lnTo>
                    <a:pt x="0" y="8"/>
                  </a:lnTo>
                  <a:lnTo>
                    <a:pt x="0" y="8"/>
                  </a:lnTo>
                  <a:lnTo>
                    <a:pt x="1" y="5"/>
                  </a:lnTo>
                  <a:lnTo>
                    <a:pt x="3" y="2"/>
                  </a:lnTo>
                  <a:lnTo>
                    <a:pt x="5" y="1"/>
                  </a:lnTo>
                  <a:lnTo>
                    <a:pt x="8" y="0"/>
                  </a:lnTo>
                  <a:lnTo>
                    <a:pt x="41" y="0"/>
                  </a:lnTo>
                  <a:lnTo>
                    <a:pt x="41" y="0"/>
                  </a:lnTo>
                  <a:lnTo>
                    <a:pt x="43" y="1"/>
                  </a:lnTo>
                  <a:lnTo>
                    <a:pt x="46" y="2"/>
                  </a:lnTo>
                  <a:lnTo>
                    <a:pt x="48" y="4"/>
                  </a:lnTo>
                  <a:lnTo>
                    <a:pt x="49" y="7"/>
                  </a:lnTo>
                  <a:lnTo>
                    <a:pt x="49" y="28"/>
                  </a:lnTo>
                  <a:lnTo>
                    <a:pt x="49" y="28"/>
                  </a:lnTo>
                  <a:lnTo>
                    <a:pt x="48" y="32"/>
                  </a:lnTo>
                  <a:lnTo>
                    <a:pt x="43" y="34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09"/>
            <p:cNvSpPr>
              <a:spLocks/>
            </p:cNvSpPr>
            <p:nvPr/>
          </p:nvSpPr>
          <p:spPr bwMode="auto">
            <a:xfrm>
              <a:off x="5603367" y="2693614"/>
              <a:ext cx="58637" cy="40687"/>
            </a:xfrm>
            <a:custGeom>
              <a:avLst/>
              <a:gdLst>
                <a:gd name="T0" fmla="*/ 43 w 49"/>
                <a:gd name="T1" fmla="*/ 34 h 34"/>
                <a:gd name="T2" fmla="*/ 43 w 49"/>
                <a:gd name="T3" fmla="*/ 34 h 34"/>
                <a:gd name="T4" fmla="*/ 41 w 49"/>
                <a:gd name="T5" fmla="*/ 32 h 34"/>
                <a:gd name="T6" fmla="*/ 39 w 49"/>
                <a:gd name="T7" fmla="*/ 28 h 34"/>
                <a:gd name="T8" fmla="*/ 39 w 49"/>
                <a:gd name="T9" fmla="*/ 9 h 34"/>
                <a:gd name="T10" fmla="*/ 9 w 49"/>
                <a:gd name="T11" fmla="*/ 9 h 34"/>
                <a:gd name="T12" fmla="*/ 9 w 49"/>
                <a:gd name="T13" fmla="*/ 28 h 34"/>
                <a:gd name="T14" fmla="*/ 9 w 49"/>
                <a:gd name="T15" fmla="*/ 28 h 34"/>
                <a:gd name="T16" fmla="*/ 8 w 49"/>
                <a:gd name="T17" fmla="*/ 32 h 34"/>
                <a:gd name="T18" fmla="*/ 5 w 49"/>
                <a:gd name="T19" fmla="*/ 34 h 34"/>
                <a:gd name="T20" fmla="*/ 5 w 49"/>
                <a:gd name="T21" fmla="*/ 34 h 34"/>
                <a:gd name="T22" fmla="*/ 1 w 49"/>
                <a:gd name="T23" fmla="*/ 32 h 34"/>
                <a:gd name="T24" fmla="*/ 0 w 49"/>
                <a:gd name="T25" fmla="*/ 28 h 34"/>
                <a:gd name="T26" fmla="*/ 0 w 49"/>
                <a:gd name="T27" fmla="*/ 8 h 34"/>
                <a:gd name="T28" fmla="*/ 0 w 49"/>
                <a:gd name="T29" fmla="*/ 8 h 34"/>
                <a:gd name="T30" fmla="*/ 1 w 49"/>
                <a:gd name="T31" fmla="*/ 5 h 34"/>
                <a:gd name="T32" fmla="*/ 3 w 49"/>
                <a:gd name="T33" fmla="*/ 2 h 34"/>
                <a:gd name="T34" fmla="*/ 5 w 49"/>
                <a:gd name="T35" fmla="*/ 1 h 34"/>
                <a:gd name="T36" fmla="*/ 8 w 49"/>
                <a:gd name="T37" fmla="*/ 0 h 34"/>
                <a:gd name="T38" fmla="*/ 41 w 49"/>
                <a:gd name="T39" fmla="*/ 0 h 34"/>
                <a:gd name="T40" fmla="*/ 41 w 49"/>
                <a:gd name="T41" fmla="*/ 0 h 34"/>
                <a:gd name="T42" fmla="*/ 43 w 49"/>
                <a:gd name="T43" fmla="*/ 1 h 34"/>
                <a:gd name="T44" fmla="*/ 46 w 49"/>
                <a:gd name="T45" fmla="*/ 2 h 34"/>
                <a:gd name="T46" fmla="*/ 48 w 49"/>
                <a:gd name="T47" fmla="*/ 4 h 34"/>
                <a:gd name="T48" fmla="*/ 49 w 49"/>
                <a:gd name="T49" fmla="*/ 7 h 34"/>
                <a:gd name="T50" fmla="*/ 49 w 49"/>
                <a:gd name="T51" fmla="*/ 28 h 34"/>
                <a:gd name="T52" fmla="*/ 49 w 49"/>
                <a:gd name="T53" fmla="*/ 28 h 34"/>
                <a:gd name="T54" fmla="*/ 48 w 49"/>
                <a:gd name="T55" fmla="*/ 32 h 34"/>
                <a:gd name="T56" fmla="*/ 43 w 49"/>
                <a:gd name="T5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9" h="34">
                  <a:moveTo>
                    <a:pt x="43" y="34"/>
                  </a:moveTo>
                  <a:lnTo>
                    <a:pt x="43" y="34"/>
                  </a:lnTo>
                  <a:lnTo>
                    <a:pt x="41" y="32"/>
                  </a:lnTo>
                  <a:lnTo>
                    <a:pt x="39" y="28"/>
                  </a:lnTo>
                  <a:lnTo>
                    <a:pt x="39" y="9"/>
                  </a:lnTo>
                  <a:lnTo>
                    <a:pt x="9" y="9"/>
                  </a:lnTo>
                  <a:lnTo>
                    <a:pt x="9" y="28"/>
                  </a:lnTo>
                  <a:lnTo>
                    <a:pt x="9" y="28"/>
                  </a:lnTo>
                  <a:lnTo>
                    <a:pt x="8" y="32"/>
                  </a:lnTo>
                  <a:lnTo>
                    <a:pt x="5" y="34"/>
                  </a:lnTo>
                  <a:lnTo>
                    <a:pt x="5" y="34"/>
                  </a:lnTo>
                  <a:lnTo>
                    <a:pt x="1" y="32"/>
                  </a:lnTo>
                  <a:lnTo>
                    <a:pt x="0" y="28"/>
                  </a:lnTo>
                  <a:lnTo>
                    <a:pt x="0" y="8"/>
                  </a:lnTo>
                  <a:lnTo>
                    <a:pt x="0" y="8"/>
                  </a:lnTo>
                  <a:lnTo>
                    <a:pt x="1" y="5"/>
                  </a:lnTo>
                  <a:lnTo>
                    <a:pt x="3" y="2"/>
                  </a:lnTo>
                  <a:lnTo>
                    <a:pt x="5" y="1"/>
                  </a:lnTo>
                  <a:lnTo>
                    <a:pt x="8" y="0"/>
                  </a:lnTo>
                  <a:lnTo>
                    <a:pt x="41" y="0"/>
                  </a:lnTo>
                  <a:lnTo>
                    <a:pt x="41" y="0"/>
                  </a:lnTo>
                  <a:lnTo>
                    <a:pt x="43" y="1"/>
                  </a:lnTo>
                  <a:lnTo>
                    <a:pt x="46" y="2"/>
                  </a:lnTo>
                  <a:lnTo>
                    <a:pt x="48" y="4"/>
                  </a:lnTo>
                  <a:lnTo>
                    <a:pt x="49" y="7"/>
                  </a:lnTo>
                  <a:lnTo>
                    <a:pt x="49" y="28"/>
                  </a:lnTo>
                  <a:lnTo>
                    <a:pt x="49" y="28"/>
                  </a:lnTo>
                  <a:lnTo>
                    <a:pt x="48" y="32"/>
                  </a:lnTo>
                  <a:lnTo>
                    <a:pt x="43" y="34"/>
                  </a:ln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110"/>
            <p:cNvSpPr>
              <a:spLocks noEditPoints="1"/>
            </p:cNvSpPr>
            <p:nvPr/>
          </p:nvSpPr>
          <p:spPr bwMode="auto">
            <a:xfrm>
              <a:off x="5744573" y="2906621"/>
              <a:ext cx="128044" cy="128044"/>
            </a:xfrm>
            <a:custGeom>
              <a:avLst/>
              <a:gdLst>
                <a:gd name="T0" fmla="*/ 54 w 107"/>
                <a:gd name="T1" fmla="*/ 107 h 107"/>
                <a:gd name="T2" fmla="*/ 33 w 107"/>
                <a:gd name="T3" fmla="*/ 103 h 107"/>
                <a:gd name="T4" fmla="*/ 15 w 107"/>
                <a:gd name="T5" fmla="*/ 92 h 107"/>
                <a:gd name="T6" fmla="*/ 5 w 107"/>
                <a:gd name="T7" fmla="*/ 74 h 107"/>
                <a:gd name="T8" fmla="*/ 0 w 107"/>
                <a:gd name="T9" fmla="*/ 54 h 107"/>
                <a:gd name="T10" fmla="*/ 2 w 107"/>
                <a:gd name="T11" fmla="*/ 43 h 107"/>
                <a:gd name="T12" fmla="*/ 10 w 107"/>
                <a:gd name="T13" fmla="*/ 24 h 107"/>
                <a:gd name="T14" fmla="*/ 24 w 107"/>
                <a:gd name="T15" fmla="*/ 10 h 107"/>
                <a:gd name="T16" fmla="*/ 43 w 107"/>
                <a:gd name="T17" fmla="*/ 2 h 107"/>
                <a:gd name="T18" fmla="*/ 54 w 107"/>
                <a:gd name="T19" fmla="*/ 0 h 107"/>
                <a:gd name="T20" fmla="*/ 74 w 107"/>
                <a:gd name="T21" fmla="*/ 4 h 107"/>
                <a:gd name="T22" fmla="*/ 92 w 107"/>
                <a:gd name="T23" fmla="*/ 17 h 107"/>
                <a:gd name="T24" fmla="*/ 103 w 107"/>
                <a:gd name="T25" fmla="*/ 33 h 107"/>
                <a:gd name="T26" fmla="*/ 107 w 107"/>
                <a:gd name="T27" fmla="*/ 54 h 107"/>
                <a:gd name="T28" fmla="*/ 105 w 107"/>
                <a:gd name="T29" fmla="*/ 64 h 107"/>
                <a:gd name="T30" fmla="*/ 97 w 107"/>
                <a:gd name="T31" fmla="*/ 84 h 107"/>
                <a:gd name="T32" fmla="*/ 84 w 107"/>
                <a:gd name="T33" fmla="*/ 97 h 107"/>
                <a:gd name="T34" fmla="*/ 65 w 107"/>
                <a:gd name="T35" fmla="*/ 105 h 107"/>
                <a:gd name="T36" fmla="*/ 54 w 107"/>
                <a:gd name="T37" fmla="*/ 10 h 107"/>
                <a:gd name="T38" fmla="*/ 45 w 107"/>
                <a:gd name="T39" fmla="*/ 11 h 107"/>
                <a:gd name="T40" fmla="*/ 29 w 107"/>
                <a:gd name="T41" fmla="*/ 18 h 107"/>
                <a:gd name="T42" fmla="*/ 18 w 107"/>
                <a:gd name="T43" fmla="*/ 29 h 107"/>
                <a:gd name="T44" fmla="*/ 11 w 107"/>
                <a:gd name="T45" fmla="*/ 45 h 107"/>
                <a:gd name="T46" fmla="*/ 10 w 107"/>
                <a:gd name="T47" fmla="*/ 54 h 107"/>
                <a:gd name="T48" fmla="*/ 14 w 107"/>
                <a:gd name="T49" fmla="*/ 71 h 107"/>
                <a:gd name="T50" fmla="*/ 22 w 107"/>
                <a:gd name="T51" fmla="*/ 85 h 107"/>
                <a:gd name="T52" fmla="*/ 37 w 107"/>
                <a:gd name="T53" fmla="*/ 94 h 107"/>
                <a:gd name="T54" fmla="*/ 54 w 107"/>
                <a:gd name="T55" fmla="*/ 97 h 107"/>
                <a:gd name="T56" fmla="*/ 62 w 107"/>
                <a:gd name="T57" fmla="*/ 96 h 107"/>
                <a:gd name="T58" fmla="*/ 78 w 107"/>
                <a:gd name="T59" fmla="*/ 90 h 107"/>
                <a:gd name="T60" fmla="*/ 89 w 107"/>
                <a:gd name="T61" fmla="*/ 78 h 107"/>
                <a:gd name="T62" fmla="*/ 96 w 107"/>
                <a:gd name="T63" fmla="*/ 63 h 107"/>
                <a:gd name="T64" fmla="*/ 97 w 107"/>
                <a:gd name="T65" fmla="*/ 54 h 107"/>
                <a:gd name="T66" fmla="*/ 93 w 107"/>
                <a:gd name="T67" fmla="*/ 37 h 107"/>
                <a:gd name="T68" fmla="*/ 85 w 107"/>
                <a:gd name="T69" fmla="*/ 24 h 107"/>
                <a:gd name="T70" fmla="*/ 70 w 107"/>
                <a:gd name="T71" fmla="*/ 14 h 107"/>
                <a:gd name="T72" fmla="*/ 54 w 107"/>
                <a:gd name="T73" fmla="*/ 1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7" h="107">
                  <a:moveTo>
                    <a:pt x="54" y="107"/>
                  </a:moveTo>
                  <a:lnTo>
                    <a:pt x="54" y="107"/>
                  </a:lnTo>
                  <a:lnTo>
                    <a:pt x="43" y="105"/>
                  </a:lnTo>
                  <a:lnTo>
                    <a:pt x="33" y="103"/>
                  </a:lnTo>
                  <a:lnTo>
                    <a:pt x="24" y="97"/>
                  </a:lnTo>
                  <a:lnTo>
                    <a:pt x="15" y="92"/>
                  </a:lnTo>
                  <a:lnTo>
                    <a:pt x="10" y="84"/>
                  </a:lnTo>
                  <a:lnTo>
                    <a:pt x="5" y="74"/>
                  </a:lnTo>
                  <a:lnTo>
                    <a:pt x="2" y="64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2" y="43"/>
                  </a:lnTo>
                  <a:lnTo>
                    <a:pt x="5" y="33"/>
                  </a:lnTo>
                  <a:lnTo>
                    <a:pt x="10" y="24"/>
                  </a:lnTo>
                  <a:lnTo>
                    <a:pt x="15" y="17"/>
                  </a:lnTo>
                  <a:lnTo>
                    <a:pt x="24" y="10"/>
                  </a:lnTo>
                  <a:lnTo>
                    <a:pt x="33" y="4"/>
                  </a:lnTo>
                  <a:lnTo>
                    <a:pt x="43" y="2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65" y="2"/>
                  </a:lnTo>
                  <a:lnTo>
                    <a:pt x="74" y="4"/>
                  </a:lnTo>
                  <a:lnTo>
                    <a:pt x="84" y="10"/>
                  </a:lnTo>
                  <a:lnTo>
                    <a:pt x="92" y="17"/>
                  </a:lnTo>
                  <a:lnTo>
                    <a:pt x="97" y="24"/>
                  </a:lnTo>
                  <a:lnTo>
                    <a:pt x="103" y="33"/>
                  </a:lnTo>
                  <a:lnTo>
                    <a:pt x="105" y="43"/>
                  </a:lnTo>
                  <a:lnTo>
                    <a:pt x="107" y="54"/>
                  </a:lnTo>
                  <a:lnTo>
                    <a:pt x="107" y="54"/>
                  </a:lnTo>
                  <a:lnTo>
                    <a:pt x="105" y="64"/>
                  </a:lnTo>
                  <a:lnTo>
                    <a:pt x="103" y="74"/>
                  </a:lnTo>
                  <a:lnTo>
                    <a:pt x="97" y="84"/>
                  </a:lnTo>
                  <a:lnTo>
                    <a:pt x="92" y="92"/>
                  </a:lnTo>
                  <a:lnTo>
                    <a:pt x="84" y="97"/>
                  </a:lnTo>
                  <a:lnTo>
                    <a:pt x="74" y="103"/>
                  </a:lnTo>
                  <a:lnTo>
                    <a:pt x="65" y="105"/>
                  </a:lnTo>
                  <a:lnTo>
                    <a:pt x="54" y="107"/>
                  </a:lnTo>
                  <a:close/>
                  <a:moveTo>
                    <a:pt x="54" y="10"/>
                  </a:moveTo>
                  <a:lnTo>
                    <a:pt x="54" y="10"/>
                  </a:lnTo>
                  <a:lnTo>
                    <a:pt x="45" y="11"/>
                  </a:lnTo>
                  <a:lnTo>
                    <a:pt x="37" y="14"/>
                  </a:lnTo>
                  <a:lnTo>
                    <a:pt x="29" y="18"/>
                  </a:lnTo>
                  <a:lnTo>
                    <a:pt x="22" y="24"/>
                  </a:lnTo>
                  <a:lnTo>
                    <a:pt x="18" y="29"/>
                  </a:lnTo>
                  <a:lnTo>
                    <a:pt x="14" y="37"/>
                  </a:lnTo>
                  <a:lnTo>
                    <a:pt x="11" y="45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11" y="63"/>
                  </a:lnTo>
                  <a:lnTo>
                    <a:pt x="14" y="71"/>
                  </a:lnTo>
                  <a:lnTo>
                    <a:pt x="18" y="78"/>
                  </a:lnTo>
                  <a:lnTo>
                    <a:pt x="22" y="85"/>
                  </a:lnTo>
                  <a:lnTo>
                    <a:pt x="29" y="90"/>
                  </a:lnTo>
                  <a:lnTo>
                    <a:pt x="37" y="94"/>
                  </a:lnTo>
                  <a:lnTo>
                    <a:pt x="45" y="96"/>
                  </a:lnTo>
                  <a:lnTo>
                    <a:pt x="54" y="97"/>
                  </a:lnTo>
                  <a:lnTo>
                    <a:pt x="54" y="97"/>
                  </a:lnTo>
                  <a:lnTo>
                    <a:pt x="62" y="96"/>
                  </a:lnTo>
                  <a:lnTo>
                    <a:pt x="70" y="94"/>
                  </a:lnTo>
                  <a:lnTo>
                    <a:pt x="78" y="90"/>
                  </a:lnTo>
                  <a:lnTo>
                    <a:pt x="85" y="85"/>
                  </a:lnTo>
                  <a:lnTo>
                    <a:pt x="89" y="78"/>
                  </a:lnTo>
                  <a:lnTo>
                    <a:pt x="93" y="71"/>
                  </a:lnTo>
                  <a:lnTo>
                    <a:pt x="96" y="63"/>
                  </a:lnTo>
                  <a:lnTo>
                    <a:pt x="97" y="54"/>
                  </a:lnTo>
                  <a:lnTo>
                    <a:pt x="97" y="54"/>
                  </a:lnTo>
                  <a:lnTo>
                    <a:pt x="96" y="45"/>
                  </a:lnTo>
                  <a:lnTo>
                    <a:pt x="93" y="37"/>
                  </a:lnTo>
                  <a:lnTo>
                    <a:pt x="89" y="29"/>
                  </a:lnTo>
                  <a:lnTo>
                    <a:pt x="85" y="24"/>
                  </a:lnTo>
                  <a:lnTo>
                    <a:pt x="78" y="18"/>
                  </a:lnTo>
                  <a:lnTo>
                    <a:pt x="70" y="14"/>
                  </a:lnTo>
                  <a:lnTo>
                    <a:pt x="62" y="11"/>
                  </a:lnTo>
                  <a:lnTo>
                    <a:pt x="54" y="1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113"/>
            <p:cNvSpPr>
              <a:spLocks/>
            </p:cNvSpPr>
            <p:nvPr/>
          </p:nvSpPr>
          <p:spPr bwMode="auto">
            <a:xfrm>
              <a:off x="5517206" y="2964061"/>
              <a:ext cx="239334" cy="11967"/>
            </a:xfrm>
            <a:custGeom>
              <a:avLst/>
              <a:gdLst>
                <a:gd name="T0" fmla="*/ 196 w 200"/>
                <a:gd name="T1" fmla="*/ 10 h 10"/>
                <a:gd name="T2" fmla="*/ 5 w 200"/>
                <a:gd name="T3" fmla="*/ 10 h 10"/>
                <a:gd name="T4" fmla="*/ 5 w 200"/>
                <a:gd name="T5" fmla="*/ 10 h 10"/>
                <a:gd name="T6" fmla="*/ 1 w 200"/>
                <a:gd name="T7" fmla="*/ 8 h 10"/>
                <a:gd name="T8" fmla="*/ 0 w 200"/>
                <a:gd name="T9" fmla="*/ 6 h 10"/>
                <a:gd name="T10" fmla="*/ 0 w 200"/>
                <a:gd name="T11" fmla="*/ 6 h 10"/>
                <a:gd name="T12" fmla="*/ 1 w 200"/>
                <a:gd name="T13" fmla="*/ 1 h 10"/>
                <a:gd name="T14" fmla="*/ 5 w 200"/>
                <a:gd name="T15" fmla="*/ 0 h 10"/>
                <a:gd name="T16" fmla="*/ 196 w 200"/>
                <a:gd name="T17" fmla="*/ 0 h 10"/>
                <a:gd name="T18" fmla="*/ 196 w 200"/>
                <a:gd name="T19" fmla="*/ 0 h 10"/>
                <a:gd name="T20" fmla="*/ 199 w 200"/>
                <a:gd name="T21" fmla="*/ 1 h 10"/>
                <a:gd name="T22" fmla="*/ 200 w 200"/>
                <a:gd name="T23" fmla="*/ 6 h 10"/>
                <a:gd name="T24" fmla="*/ 200 w 200"/>
                <a:gd name="T25" fmla="*/ 6 h 10"/>
                <a:gd name="T26" fmla="*/ 199 w 200"/>
                <a:gd name="T27" fmla="*/ 8 h 10"/>
                <a:gd name="T28" fmla="*/ 196 w 200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0" h="10">
                  <a:moveTo>
                    <a:pt x="196" y="10"/>
                  </a:moveTo>
                  <a:lnTo>
                    <a:pt x="5" y="10"/>
                  </a:lnTo>
                  <a:lnTo>
                    <a:pt x="5" y="10"/>
                  </a:lnTo>
                  <a:lnTo>
                    <a:pt x="1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1"/>
                  </a:lnTo>
                  <a:lnTo>
                    <a:pt x="5" y="0"/>
                  </a:lnTo>
                  <a:lnTo>
                    <a:pt x="196" y="0"/>
                  </a:lnTo>
                  <a:lnTo>
                    <a:pt x="196" y="0"/>
                  </a:lnTo>
                  <a:lnTo>
                    <a:pt x="199" y="1"/>
                  </a:lnTo>
                  <a:lnTo>
                    <a:pt x="200" y="6"/>
                  </a:lnTo>
                  <a:lnTo>
                    <a:pt x="200" y="6"/>
                  </a:lnTo>
                  <a:lnTo>
                    <a:pt x="199" y="8"/>
                  </a:lnTo>
                  <a:lnTo>
                    <a:pt x="196" y="1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114"/>
            <p:cNvSpPr>
              <a:spLocks/>
            </p:cNvSpPr>
            <p:nvPr/>
          </p:nvSpPr>
          <p:spPr bwMode="auto">
            <a:xfrm>
              <a:off x="5517206" y="2964061"/>
              <a:ext cx="239334" cy="11967"/>
            </a:xfrm>
            <a:custGeom>
              <a:avLst/>
              <a:gdLst>
                <a:gd name="T0" fmla="*/ 196 w 200"/>
                <a:gd name="T1" fmla="*/ 10 h 10"/>
                <a:gd name="T2" fmla="*/ 5 w 200"/>
                <a:gd name="T3" fmla="*/ 10 h 10"/>
                <a:gd name="T4" fmla="*/ 5 w 200"/>
                <a:gd name="T5" fmla="*/ 10 h 10"/>
                <a:gd name="T6" fmla="*/ 1 w 200"/>
                <a:gd name="T7" fmla="*/ 8 h 10"/>
                <a:gd name="T8" fmla="*/ 0 w 200"/>
                <a:gd name="T9" fmla="*/ 6 h 10"/>
                <a:gd name="T10" fmla="*/ 0 w 200"/>
                <a:gd name="T11" fmla="*/ 6 h 10"/>
                <a:gd name="T12" fmla="*/ 1 w 200"/>
                <a:gd name="T13" fmla="*/ 1 h 10"/>
                <a:gd name="T14" fmla="*/ 5 w 200"/>
                <a:gd name="T15" fmla="*/ 0 h 10"/>
                <a:gd name="T16" fmla="*/ 196 w 200"/>
                <a:gd name="T17" fmla="*/ 0 h 10"/>
                <a:gd name="T18" fmla="*/ 196 w 200"/>
                <a:gd name="T19" fmla="*/ 0 h 10"/>
                <a:gd name="T20" fmla="*/ 199 w 200"/>
                <a:gd name="T21" fmla="*/ 1 h 10"/>
                <a:gd name="T22" fmla="*/ 200 w 200"/>
                <a:gd name="T23" fmla="*/ 6 h 10"/>
                <a:gd name="T24" fmla="*/ 200 w 200"/>
                <a:gd name="T25" fmla="*/ 6 h 10"/>
                <a:gd name="T26" fmla="*/ 199 w 200"/>
                <a:gd name="T27" fmla="*/ 8 h 10"/>
                <a:gd name="T28" fmla="*/ 196 w 200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0" h="10">
                  <a:moveTo>
                    <a:pt x="196" y="10"/>
                  </a:moveTo>
                  <a:lnTo>
                    <a:pt x="5" y="10"/>
                  </a:lnTo>
                  <a:lnTo>
                    <a:pt x="5" y="10"/>
                  </a:lnTo>
                  <a:lnTo>
                    <a:pt x="1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1"/>
                  </a:lnTo>
                  <a:lnTo>
                    <a:pt x="5" y="0"/>
                  </a:lnTo>
                  <a:lnTo>
                    <a:pt x="196" y="0"/>
                  </a:lnTo>
                  <a:lnTo>
                    <a:pt x="196" y="0"/>
                  </a:lnTo>
                  <a:lnTo>
                    <a:pt x="199" y="1"/>
                  </a:lnTo>
                  <a:lnTo>
                    <a:pt x="200" y="6"/>
                  </a:lnTo>
                  <a:lnTo>
                    <a:pt x="200" y="6"/>
                  </a:lnTo>
                  <a:lnTo>
                    <a:pt x="199" y="8"/>
                  </a:lnTo>
                  <a:lnTo>
                    <a:pt x="196" y="10"/>
                  </a:ln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115"/>
            <p:cNvSpPr>
              <a:spLocks/>
            </p:cNvSpPr>
            <p:nvPr/>
          </p:nvSpPr>
          <p:spPr bwMode="auto">
            <a:xfrm>
              <a:off x="5494469" y="2740284"/>
              <a:ext cx="113684" cy="189074"/>
            </a:xfrm>
            <a:custGeom>
              <a:avLst/>
              <a:gdLst>
                <a:gd name="T0" fmla="*/ 4 w 95"/>
                <a:gd name="T1" fmla="*/ 158 h 158"/>
                <a:gd name="T2" fmla="*/ 4 w 95"/>
                <a:gd name="T3" fmla="*/ 158 h 158"/>
                <a:gd name="T4" fmla="*/ 1 w 95"/>
                <a:gd name="T5" fmla="*/ 158 h 158"/>
                <a:gd name="T6" fmla="*/ 1 w 95"/>
                <a:gd name="T7" fmla="*/ 158 h 158"/>
                <a:gd name="T8" fmla="*/ 0 w 95"/>
                <a:gd name="T9" fmla="*/ 154 h 158"/>
                <a:gd name="T10" fmla="*/ 0 w 95"/>
                <a:gd name="T11" fmla="*/ 152 h 158"/>
                <a:gd name="T12" fmla="*/ 85 w 95"/>
                <a:gd name="T13" fmla="*/ 2 h 158"/>
                <a:gd name="T14" fmla="*/ 85 w 95"/>
                <a:gd name="T15" fmla="*/ 2 h 158"/>
                <a:gd name="T16" fmla="*/ 88 w 95"/>
                <a:gd name="T17" fmla="*/ 0 h 158"/>
                <a:gd name="T18" fmla="*/ 92 w 95"/>
                <a:gd name="T19" fmla="*/ 0 h 158"/>
                <a:gd name="T20" fmla="*/ 92 w 95"/>
                <a:gd name="T21" fmla="*/ 0 h 158"/>
                <a:gd name="T22" fmla="*/ 95 w 95"/>
                <a:gd name="T23" fmla="*/ 3 h 158"/>
                <a:gd name="T24" fmla="*/ 94 w 95"/>
                <a:gd name="T25" fmla="*/ 7 h 158"/>
                <a:gd name="T26" fmla="*/ 8 w 95"/>
                <a:gd name="T27" fmla="*/ 156 h 158"/>
                <a:gd name="T28" fmla="*/ 8 w 95"/>
                <a:gd name="T29" fmla="*/ 156 h 158"/>
                <a:gd name="T30" fmla="*/ 6 w 95"/>
                <a:gd name="T31" fmla="*/ 158 h 158"/>
                <a:gd name="T32" fmla="*/ 4 w 95"/>
                <a:gd name="T3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5" h="158">
                  <a:moveTo>
                    <a:pt x="4" y="158"/>
                  </a:moveTo>
                  <a:lnTo>
                    <a:pt x="4" y="158"/>
                  </a:lnTo>
                  <a:lnTo>
                    <a:pt x="1" y="158"/>
                  </a:lnTo>
                  <a:lnTo>
                    <a:pt x="1" y="158"/>
                  </a:lnTo>
                  <a:lnTo>
                    <a:pt x="0" y="154"/>
                  </a:lnTo>
                  <a:lnTo>
                    <a:pt x="0" y="152"/>
                  </a:lnTo>
                  <a:lnTo>
                    <a:pt x="85" y="2"/>
                  </a:lnTo>
                  <a:lnTo>
                    <a:pt x="85" y="2"/>
                  </a:lnTo>
                  <a:lnTo>
                    <a:pt x="88" y="0"/>
                  </a:lnTo>
                  <a:lnTo>
                    <a:pt x="92" y="0"/>
                  </a:lnTo>
                  <a:lnTo>
                    <a:pt x="92" y="0"/>
                  </a:lnTo>
                  <a:lnTo>
                    <a:pt x="95" y="3"/>
                  </a:lnTo>
                  <a:lnTo>
                    <a:pt x="94" y="7"/>
                  </a:lnTo>
                  <a:lnTo>
                    <a:pt x="8" y="156"/>
                  </a:lnTo>
                  <a:lnTo>
                    <a:pt x="8" y="156"/>
                  </a:lnTo>
                  <a:lnTo>
                    <a:pt x="6" y="158"/>
                  </a:lnTo>
                  <a:lnTo>
                    <a:pt x="4" y="158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116"/>
            <p:cNvSpPr>
              <a:spLocks/>
            </p:cNvSpPr>
            <p:nvPr/>
          </p:nvSpPr>
          <p:spPr bwMode="auto">
            <a:xfrm>
              <a:off x="5494469" y="2740284"/>
              <a:ext cx="113684" cy="189074"/>
            </a:xfrm>
            <a:custGeom>
              <a:avLst/>
              <a:gdLst>
                <a:gd name="T0" fmla="*/ 4 w 95"/>
                <a:gd name="T1" fmla="*/ 158 h 158"/>
                <a:gd name="T2" fmla="*/ 4 w 95"/>
                <a:gd name="T3" fmla="*/ 158 h 158"/>
                <a:gd name="T4" fmla="*/ 1 w 95"/>
                <a:gd name="T5" fmla="*/ 158 h 158"/>
                <a:gd name="T6" fmla="*/ 1 w 95"/>
                <a:gd name="T7" fmla="*/ 158 h 158"/>
                <a:gd name="T8" fmla="*/ 0 w 95"/>
                <a:gd name="T9" fmla="*/ 154 h 158"/>
                <a:gd name="T10" fmla="*/ 0 w 95"/>
                <a:gd name="T11" fmla="*/ 152 h 158"/>
                <a:gd name="T12" fmla="*/ 85 w 95"/>
                <a:gd name="T13" fmla="*/ 2 h 158"/>
                <a:gd name="T14" fmla="*/ 85 w 95"/>
                <a:gd name="T15" fmla="*/ 2 h 158"/>
                <a:gd name="T16" fmla="*/ 88 w 95"/>
                <a:gd name="T17" fmla="*/ 0 h 158"/>
                <a:gd name="T18" fmla="*/ 92 w 95"/>
                <a:gd name="T19" fmla="*/ 0 h 158"/>
                <a:gd name="T20" fmla="*/ 92 w 95"/>
                <a:gd name="T21" fmla="*/ 0 h 158"/>
                <a:gd name="T22" fmla="*/ 95 w 95"/>
                <a:gd name="T23" fmla="*/ 3 h 158"/>
                <a:gd name="T24" fmla="*/ 94 w 95"/>
                <a:gd name="T25" fmla="*/ 7 h 158"/>
                <a:gd name="T26" fmla="*/ 8 w 95"/>
                <a:gd name="T27" fmla="*/ 156 h 158"/>
                <a:gd name="T28" fmla="*/ 8 w 95"/>
                <a:gd name="T29" fmla="*/ 156 h 158"/>
                <a:gd name="T30" fmla="*/ 6 w 95"/>
                <a:gd name="T31" fmla="*/ 158 h 158"/>
                <a:gd name="T32" fmla="*/ 4 w 95"/>
                <a:gd name="T3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5" h="158">
                  <a:moveTo>
                    <a:pt x="4" y="158"/>
                  </a:moveTo>
                  <a:lnTo>
                    <a:pt x="4" y="158"/>
                  </a:lnTo>
                  <a:lnTo>
                    <a:pt x="1" y="158"/>
                  </a:lnTo>
                  <a:lnTo>
                    <a:pt x="1" y="158"/>
                  </a:lnTo>
                  <a:lnTo>
                    <a:pt x="0" y="154"/>
                  </a:lnTo>
                  <a:lnTo>
                    <a:pt x="0" y="152"/>
                  </a:lnTo>
                  <a:lnTo>
                    <a:pt x="85" y="2"/>
                  </a:lnTo>
                  <a:lnTo>
                    <a:pt x="85" y="2"/>
                  </a:lnTo>
                  <a:lnTo>
                    <a:pt x="88" y="0"/>
                  </a:lnTo>
                  <a:lnTo>
                    <a:pt x="92" y="0"/>
                  </a:lnTo>
                  <a:lnTo>
                    <a:pt x="92" y="0"/>
                  </a:lnTo>
                  <a:lnTo>
                    <a:pt x="95" y="3"/>
                  </a:lnTo>
                  <a:lnTo>
                    <a:pt x="94" y="7"/>
                  </a:lnTo>
                  <a:lnTo>
                    <a:pt x="8" y="156"/>
                  </a:lnTo>
                  <a:lnTo>
                    <a:pt x="8" y="156"/>
                  </a:lnTo>
                  <a:lnTo>
                    <a:pt x="6" y="158"/>
                  </a:lnTo>
                  <a:lnTo>
                    <a:pt x="4" y="158"/>
                  </a:ln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117"/>
            <p:cNvSpPr>
              <a:spLocks/>
            </p:cNvSpPr>
            <p:nvPr/>
          </p:nvSpPr>
          <p:spPr bwMode="auto">
            <a:xfrm>
              <a:off x="5658413" y="2740284"/>
              <a:ext cx="116077" cy="195058"/>
            </a:xfrm>
            <a:custGeom>
              <a:avLst/>
              <a:gdLst>
                <a:gd name="T0" fmla="*/ 93 w 97"/>
                <a:gd name="T1" fmla="*/ 163 h 163"/>
                <a:gd name="T2" fmla="*/ 93 w 97"/>
                <a:gd name="T3" fmla="*/ 163 h 163"/>
                <a:gd name="T4" fmla="*/ 90 w 97"/>
                <a:gd name="T5" fmla="*/ 161 h 163"/>
                <a:gd name="T6" fmla="*/ 89 w 97"/>
                <a:gd name="T7" fmla="*/ 160 h 163"/>
                <a:gd name="T8" fmla="*/ 0 w 97"/>
                <a:gd name="T9" fmla="*/ 7 h 163"/>
                <a:gd name="T10" fmla="*/ 0 w 97"/>
                <a:gd name="T11" fmla="*/ 7 h 163"/>
                <a:gd name="T12" fmla="*/ 0 w 97"/>
                <a:gd name="T13" fmla="*/ 3 h 163"/>
                <a:gd name="T14" fmla="*/ 2 w 97"/>
                <a:gd name="T15" fmla="*/ 0 h 163"/>
                <a:gd name="T16" fmla="*/ 2 w 97"/>
                <a:gd name="T17" fmla="*/ 0 h 163"/>
                <a:gd name="T18" fmla="*/ 6 w 97"/>
                <a:gd name="T19" fmla="*/ 0 h 163"/>
                <a:gd name="T20" fmla="*/ 8 w 97"/>
                <a:gd name="T21" fmla="*/ 2 h 163"/>
                <a:gd name="T22" fmla="*/ 97 w 97"/>
                <a:gd name="T23" fmla="*/ 154 h 163"/>
                <a:gd name="T24" fmla="*/ 97 w 97"/>
                <a:gd name="T25" fmla="*/ 154 h 163"/>
                <a:gd name="T26" fmla="*/ 97 w 97"/>
                <a:gd name="T27" fmla="*/ 158 h 163"/>
                <a:gd name="T28" fmla="*/ 96 w 97"/>
                <a:gd name="T29" fmla="*/ 161 h 163"/>
                <a:gd name="T30" fmla="*/ 96 w 97"/>
                <a:gd name="T31" fmla="*/ 161 h 163"/>
                <a:gd name="T32" fmla="*/ 93 w 97"/>
                <a:gd name="T33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7" h="163">
                  <a:moveTo>
                    <a:pt x="93" y="163"/>
                  </a:moveTo>
                  <a:lnTo>
                    <a:pt x="93" y="163"/>
                  </a:lnTo>
                  <a:lnTo>
                    <a:pt x="90" y="161"/>
                  </a:lnTo>
                  <a:lnTo>
                    <a:pt x="89" y="160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8" y="2"/>
                  </a:lnTo>
                  <a:lnTo>
                    <a:pt x="97" y="154"/>
                  </a:lnTo>
                  <a:lnTo>
                    <a:pt x="97" y="154"/>
                  </a:lnTo>
                  <a:lnTo>
                    <a:pt x="97" y="158"/>
                  </a:lnTo>
                  <a:lnTo>
                    <a:pt x="96" y="161"/>
                  </a:lnTo>
                  <a:lnTo>
                    <a:pt x="96" y="161"/>
                  </a:lnTo>
                  <a:lnTo>
                    <a:pt x="93" y="163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118"/>
            <p:cNvSpPr>
              <a:spLocks/>
            </p:cNvSpPr>
            <p:nvPr/>
          </p:nvSpPr>
          <p:spPr bwMode="auto">
            <a:xfrm>
              <a:off x="5658413" y="2740284"/>
              <a:ext cx="116077" cy="195058"/>
            </a:xfrm>
            <a:custGeom>
              <a:avLst/>
              <a:gdLst>
                <a:gd name="T0" fmla="*/ 93 w 97"/>
                <a:gd name="T1" fmla="*/ 163 h 163"/>
                <a:gd name="T2" fmla="*/ 93 w 97"/>
                <a:gd name="T3" fmla="*/ 163 h 163"/>
                <a:gd name="T4" fmla="*/ 90 w 97"/>
                <a:gd name="T5" fmla="*/ 161 h 163"/>
                <a:gd name="T6" fmla="*/ 89 w 97"/>
                <a:gd name="T7" fmla="*/ 160 h 163"/>
                <a:gd name="T8" fmla="*/ 0 w 97"/>
                <a:gd name="T9" fmla="*/ 7 h 163"/>
                <a:gd name="T10" fmla="*/ 0 w 97"/>
                <a:gd name="T11" fmla="*/ 7 h 163"/>
                <a:gd name="T12" fmla="*/ 0 w 97"/>
                <a:gd name="T13" fmla="*/ 3 h 163"/>
                <a:gd name="T14" fmla="*/ 2 w 97"/>
                <a:gd name="T15" fmla="*/ 0 h 163"/>
                <a:gd name="T16" fmla="*/ 2 w 97"/>
                <a:gd name="T17" fmla="*/ 0 h 163"/>
                <a:gd name="T18" fmla="*/ 6 w 97"/>
                <a:gd name="T19" fmla="*/ 0 h 163"/>
                <a:gd name="T20" fmla="*/ 8 w 97"/>
                <a:gd name="T21" fmla="*/ 2 h 163"/>
                <a:gd name="T22" fmla="*/ 97 w 97"/>
                <a:gd name="T23" fmla="*/ 154 h 163"/>
                <a:gd name="T24" fmla="*/ 97 w 97"/>
                <a:gd name="T25" fmla="*/ 154 h 163"/>
                <a:gd name="T26" fmla="*/ 97 w 97"/>
                <a:gd name="T27" fmla="*/ 158 h 163"/>
                <a:gd name="T28" fmla="*/ 96 w 97"/>
                <a:gd name="T29" fmla="*/ 161 h 163"/>
                <a:gd name="T30" fmla="*/ 96 w 97"/>
                <a:gd name="T31" fmla="*/ 161 h 163"/>
                <a:gd name="T32" fmla="*/ 93 w 97"/>
                <a:gd name="T33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7" h="163">
                  <a:moveTo>
                    <a:pt x="93" y="163"/>
                  </a:moveTo>
                  <a:lnTo>
                    <a:pt x="93" y="163"/>
                  </a:lnTo>
                  <a:lnTo>
                    <a:pt x="90" y="161"/>
                  </a:lnTo>
                  <a:lnTo>
                    <a:pt x="89" y="160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8" y="2"/>
                  </a:lnTo>
                  <a:lnTo>
                    <a:pt x="97" y="154"/>
                  </a:lnTo>
                  <a:lnTo>
                    <a:pt x="97" y="154"/>
                  </a:lnTo>
                  <a:lnTo>
                    <a:pt x="97" y="158"/>
                  </a:lnTo>
                  <a:lnTo>
                    <a:pt x="96" y="161"/>
                  </a:lnTo>
                  <a:lnTo>
                    <a:pt x="96" y="161"/>
                  </a:lnTo>
                  <a:lnTo>
                    <a:pt x="93" y="163"/>
                  </a:ln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89"/>
            <p:cNvSpPr>
              <a:spLocks noEditPoints="1"/>
            </p:cNvSpPr>
            <p:nvPr/>
          </p:nvSpPr>
          <p:spPr bwMode="auto">
            <a:xfrm>
              <a:off x="5616530" y="2656308"/>
              <a:ext cx="32310" cy="34704"/>
            </a:xfrm>
            <a:custGeom>
              <a:avLst/>
              <a:gdLst>
                <a:gd name="T0" fmla="*/ 14 w 27"/>
                <a:gd name="T1" fmla="*/ 29 h 29"/>
                <a:gd name="T2" fmla="*/ 14 w 27"/>
                <a:gd name="T3" fmla="*/ 29 h 29"/>
                <a:gd name="T4" fmla="*/ 8 w 27"/>
                <a:gd name="T5" fmla="*/ 28 h 29"/>
                <a:gd name="T6" fmla="*/ 4 w 27"/>
                <a:gd name="T7" fmla="*/ 25 h 29"/>
                <a:gd name="T8" fmla="*/ 0 w 27"/>
                <a:gd name="T9" fmla="*/ 21 h 29"/>
                <a:gd name="T10" fmla="*/ 0 w 27"/>
                <a:gd name="T11" fmla="*/ 14 h 29"/>
                <a:gd name="T12" fmla="*/ 0 w 27"/>
                <a:gd name="T13" fmla="*/ 14 h 29"/>
                <a:gd name="T14" fmla="*/ 0 w 27"/>
                <a:gd name="T15" fmla="*/ 9 h 29"/>
                <a:gd name="T16" fmla="*/ 4 w 27"/>
                <a:gd name="T17" fmla="*/ 5 h 29"/>
                <a:gd name="T18" fmla="*/ 8 w 27"/>
                <a:gd name="T19" fmla="*/ 2 h 29"/>
                <a:gd name="T20" fmla="*/ 14 w 27"/>
                <a:gd name="T21" fmla="*/ 0 h 29"/>
                <a:gd name="T22" fmla="*/ 14 w 27"/>
                <a:gd name="T23" fmla="*/ 0 h 29"/>
                <a:gd name="T24" fmla="*/ 19 w 27"/>
                <a:gd name="T25" fmla="*/ 2 h 29"/>
                <a:gd name="T26" fmla="*/ 23 w 27"/>
                <a:gd name="T27" fmla="*/ 5 h 29"/>
                <a:gd name="T28" fmla="*/ 27 w 27"/>
                <a:gd name="T29" fmla="*/ 9 h 29"/>
                <a:gd name="T30" fmla="*/ 27 w 27"/>
                <a:gd name="T31" fmla="*/ 14 h 29"/>
                <a:gd name="T32" fmla="*/ 27 w 27"/>
                <a:gd name="T33" fmla="*/ 14 h 29"/>
                <a:gd name="T34" fmla="*/ 27 w 27"/>
                <a:gd name="T35" fmla="*/ 21 h 29"/>
                <a:gd name="T36" fmla="*/ 23 w 27"/>
                <a:gd name="T37" fmla="*/ 25 h 29"/>
                <a:gd name="T38" fmla="*/ 19 w 27"/>
                <a:gd name="T39" fmla="*/ 28 h 29"/>
                <a:gd name="T40" fmla="*/ 14 w 27"/>
                <a:gd name="T41" fmla="*/ 29 h 29"/>
                <a:gd name="T42" fmla="*/ 14 w 27"/>
                <a:gd name="T43" fmla="*/ 10 h 29"/>
                <a:gd name="T44" fmla="*/ 14 w 27"/>
                <a:gd name="T45" fmla="*/ 10 h 29"/>
                <a:gd name="T46" fmla="*/ 11 w 27"/>
                <a:gd name="T47" fmla="*/ 11 h 29"/>
                <a:gd name="T48" fmla="*/ 10 w 27"/>
                <a:gd name="T49" fmla="*/ 14 h 29"/>
                <a:gd name="T50" fmla="*/ 10 w 27"/>
                <a:gd name="T51" fmla="*/ 14 h 29"/>
                <a:gd name="T52" fmla="*/ 11 w 27"/>
                <a:gd name="T53" fmla="*/ 18 h 29"/>
                <a:gd name="T54" fmla="*/ 14 w 27"/>
                <a:gd name="T55" fmla="*/ 20 h 29"/>
                <a:gd name="T56" fmla="*/ 14 w 27"/>
                <a:gd name="T57" fmla="*/ 20 h 29"/>
                <a:gd name="T58" fmla="*/ 16 w 27"/>
                <a:gd name="T59" fmla="*/ 18 h 29"/>
                <a:gd name="T60" fmla="*/ 18 w 27"/>
                <a:gd name="T61" fmla="*/ 14 h 29"/>
                <a:gd name="T62" fmla="*/ 18 w 27"/>
                <a:gd name="T63" fmla="*/ 14 h 29"/>
                <a:gd name="T64" fmla="*/ 16 w 27"/>
                <a:gd name="T65" fmla="*/ 11 h 29"/>
                <a:gd name="T66" fmla="*/ 14 w 27"/>
                <a:gd name="T67" fmla="*/ 1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7" h="29">
                  <a:moveTo>
                    <a:pt x="14" y="29"/>
                  </a:moveTo>
                  <a:lnTo>
                    <a:pt x="14" y="29"/>
                  </a:lnTo>
                  <a:lnTo>
                    <a:pt x="8" y="28"/>
                  </a:lnTo>
                  <a:lnTo>
                    <a:pt x="4" y="25"/>
                  </a:lnTo>
                  <a:lnTo>
                    <a:pt x="0" y="21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9"/>
                  </a:lnTo>
                  <a:lnTo>
                    <a:pt x="4" y="5"/>
                  </a:lnTo>
                  <a:lnTo>
                    <a:pt x="8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9" y="2"/>
                  </a:lnTo>
                  <a:lnTo>
                    <a:pt x="23" y="5"/>
                  </a:lnTo>
                  <a:lnTo>
                    <a:pt x="27" y="9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21"/>
                  </a:lnTo>
                  <a:lnTo>
                    <a:pt x="23" y="25"/>
                  </a:lnTo>
                  <a:lnTo>
                    <a:pt x="19" y="28"/>
                  </a:lnTo>
                  <a:lnTo>
                    <a:pt x="14" y="29"/>
                  </a:lnTo>
                  <a:close/>
                  <a:moveTo>
                    <a:pt x="14" y="10"/>
                  </a:moveTo>
                  <a:lnTo>
                    <a:pt x="14" y="10"/>
                  </a:lnTo>
                  <a:lnTo>
                    <a:pt x="11" y="11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1" y="18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6" y="18"/>
                  </a:lnTo>
                  <a:lnTo>
                    <a:pt x="18" y="14"/>
                  </a:lnTo>
                  <a:lnTo>
                    <a:pt x="18" y="14"/>
                  </a:lnTo>
                  <a:lnTo>
                    <a:pt x="16" y="11"/>
                  </a:lnTo>
                  <a:lnTo>
                    <a:pt x="14" y="1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233404" y="1731477"/>
            <a:ext cx="346652" cy="318918"/>
            <a:chOff x="5277138" y="1059795"/>
            <a:chExt cx="601663" cy="554038"/>
          </a:xfrm>
          <a:solidFill>
            <a:schemeClr val="accent1"/>
          </a:solidFill>
        </p:grpSpPr>
        <p:sp>
          <p:nvSpPr>
            <p:cNvPr id="38" name="Freeform 28"/>
            <p:cNvSpPr>
              <a:spLocks/>
            </p:cNvSpPr>
            <p:nvPr/>
          </p:nvSpPr>
          <p:spPr bwMode="auto">
            <a:xfrm>
              <a:off x="5520026" y="1059795"/>
              <a:ext cx="358775" cy="554038"/>
            </a:xfrm>
            <a:custGeom>
              <a:avLst/>
              <a:gdLst>
                <a:gd name="T0" fmla="*/ 36 w 226"/>
                <a:gd name="T1" fmla="*/ 349 h 349"/>
                <a:gd name="T2" fmla="*/ 24 w 226"/>
                <a:gd name="T3" fmla="*/ 338 h 349"/>
                <a:gd name="T4" fmla="*/ 23 w 226"/>
                <a:gd name="T5" fmla="*/ 334 h 349"/>
                <a:gd name="T6" fmla="*/ 24 w 226"/>
                <a:gd name="T7" fmla="*/ 332 h 349"/>
                <a:gd name="T8" fmla="*/ 31 w 226"/>
                <a:gd name="T9" fmla="*/ 332 h 349"/>
                <a:gd name="T10" fmla="*/ 170 w 226"/>
                <a:gd name="T11" fmla="*/ 194 h 349"/>
                <a:gd name="T12" fmla="*/ 192 w 226"/>
                <a:gd name="T13" fmla="*/ 171 h 349"/>
                <a:gd name="T14" fmla="*/ 203 w 226"/>
                <a:gd name="T15" fmla="*/ 156 h 349"/>
                <a:gd name="T16" fmla="*/ 211 w 226"/>
                <a:gd name="T17" fmla="*/ 138 h 349"/>
                <a:gd name="T18" fmla="*/ 216 w 226"/>
                <a:gd name="T19" fmla="*/ 120 h 349"/>
                <a:gd name="T20" fmla="*/ 216 w 226"/>
                <a:gd name="T21" fmla="*/ 101 h 349"/>
                <a:gd name="T22" fmla="*/ 216 w 226"/>
                <a:gd name="T23" fmla="*/ 92 h 349"/>
                <a:gd name="T24" fmla="*/ 212 w 226"/>
                <a:gd name="T25" fmla="*/ 74 h 349"/>
                <a:gd name="T26" fmla="*/ 204 w 226"/>
                <a:gd name="T27" fmla="*/ 56 h 349"/>
                <a:gd name="T28" fmla="*/ 193 w 226"/>
                <a:gd name="T29" fmla="*/ 41 h 349"/>
                <a:gd name="T30" fmla="*/ 186 w 226"/>
                <a:gd name="T31" fmla="*/ 34 h 349"/>
                <a:gd name="T32" fmla="*/ 173 w 226"/>
                <a:gd name="T33" fmla="*/ 23 h 349"/>
                <a:gd name="T34" fmla="*/ 156 w 226"/>
                <a:gd name="T35" fmla="*/ 15 h 349"/>
                <a:gd name="T36" fmla="*/ 139 w 226"/>
                <a:gd name="T37" fmla="*/ 11 h 349"/>
                <a:gd name="T38" fmla="*/ 121 w 226"/>
                <a:gd name="T39" fmla="*/ 10 h 349"/>
                <a:gd name="T40" fmla="*/ 111 w 226"/>
                <a:gd name="T41" fmla="*/ 10 h 349"/>
                <a:gd name="T42" fmla="*/ 92 w 226"/>
                <a:gd name="T43" fmla="*/ 14 h 349"/>
                <a:gd name="T44" fmla="*/ 74 w 226"/>
                <a:gd name="T45" fmla="*/ 22 h 349"/>
                <a:gd name="T46" fmla="*/ 58 w 226"/>
                <a:gd name="T47" fmla="*/ 33 h 349"/>
                <a:gd name="T48" fmla="*/ 8 w 226"/>
                <a:gd name="T49" fmla="*/ 88 h 349"/>
                <a:gd name="T50" fmla="*/ 4 w 226"/>
                <a:gd name="T51" fmla="*/ 89 h 349"/>
                <a:gd name="T52" fmla="*/ 1 w 226"/>
                <a:gd name="T53" fmla="*/ 88 h 349"/>
                <a:gd name="T54" fmla="*/ 1 w 226"/>
                <a:gd name="T55" fmla="*/ 81 h 349"/>
                <a:gd name="T56" fmla="*/ 45 w 226"/>
                <a:gd name="T57" fmla="*/ 33 h 349"/>
                <a:gd name="T58" fmla="*/ 59 w 226"/>
                <a:gd name="T59" fmla="*/ 19 h 349"/>
                <a:gd name="T60" fmla="*/ 79 w 226"/>
                <a:gd name="T61" fmla="*/ 8 h 349"/>
                <a:gd name="T62" fmla="*/ 99 w 226"/>
                <a:gd name="T63" fmla="*/ 2 h 349"/>
                <a:gd name="T64" fmla="*/ 121 w 226"/>
                <a:gd name="T65" fmla="*/ 0 h 349"/>
                <a:gd name="T66" fmla="*/ 132 w 226"/>
                <a:gd name="T67" fmla="*/ 0 h 349"/>
                <a:gd name="T68" fmla="*/ 151 w 226"/>
                <a:gd name="T69" fmla="*/ 4 h 349"/>
                <a:gd name="T70" fmla="*/ 169 w 226"/>
                <a:gd name="T71" fmla="*/ 11 h 349"/>
                <a:gd name="T72" fmla="*/ 185 w 226"/>
                <a:gd name="T73" fmla="*/ 21 h 349"/>
                <a:gd name="T74" fmla="*/ 193 w 226"/>
                <a:gd name="T75" fmla="*/ 28 h 349"/>
                <a:gd name="T76" fmla="*/ 207 w 226"/>
                <a:gd name="T77" fmla="*/ 43 h 349"/>
                <a:gd name="T78" fmla="*/ 216 w 226"/>
                <a:gd name="T79" fmla="*/ 60 h 349"/>
                <a:gd name="T80" fmla="*/ 223 w 226"/>
                <a:gd name="T81" fmla="*/ 81 h 349"/>
                <a:gd name="T82" fmla="*/ 226 w 226"/>
                <a:gd name="T83" fmla="*/ 101 h 349"/>
                <a:gd name="T84" fmla="*/ 226 w 226"/>
                <a:gd name="T85" fmla="*/ 112 h 349"/>
                <a:gd name="T86" fmla="*/ 223 w 226"/>
                <a:gd name="T87" fmla="*/ 131 h 349"/>
                <a:gd name="T88" fmla="*/ 216 w 226"/>
                <a:gd name="T89" fmla="*/ 152 h 349"/>
                <a:gd name="T90" fmla="*/ 205 w 226"/>
                <a:gd name="T91" fmla="*/ 168 h 349"/>
                <a:gd name="T92" fmla="*/ 177 w 226"/>
                <a:gd name="T93" fmla="*/ 201 h 349"/>
                <a:gd name="T94" fmla="*/ 40 w 226"/>
                <a:gd name="T95" fmla="*/ 348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6" h="349">
                  <a:moveTo>
                    <a:pt x="36" y="349"/>
                  </a:moveTo>
                  <a:lnTo>
                    <a:pt x="36" y="349"/>
                  </a:lnTo>
                  <a:lnTo>
                    <a:pt x="32" y="348"/>
                  </a:lnTo>
                  <a:lnTo>
                    <a:pt x="24" y="338"/>
                  </a:lnTo>
                  <a:lnTo>
                    <a:pt x="24" y="338"/>
                  </a:lnTo>
                  <a:lnTo>
                    <a:pt x="23" y="334"/>
                  </a:lnTo>
                  <a:lnTo>
                    <a:pt x="24" y="332"/>
                  </a:lnTo>
                  <a:lnTo>
                    <a:pt x="24" y="332"/>
                  </a:lnTo>
                  <a:lnTo>
                    <a:pt x="28" y="330"/>
                  </a:lnTo>
                  <a:lnTo>
                    <a:pt x="31" y="332"/>
                  </a:lnTo>
                  <a:lnTo>
                    <a:pt x="36" y="338"/>
                  </a:lnTo>
                  <a:lnTo>
                    <a:pt x="170" y="194"/>
                  </a:lnTo>
                  <a:lnTo>
                    <a:pt x="192" y="171"/>
                  </a:lnTo>
                  <a:lnTo>
                    <a:pt x="192" y="171"/>
                  </a:lnTo>
                  <a:lnTo>
                    <a:pt x="197" y="163"/>
                  </a:lnTo>
                  <a:lnTo>
                    <a:pt x="203" y="156"/>
                  </a:lnTo>
                  <a:lnTo>
                    <a:pt x="208" y="148"/>
                  </a:lnTo>
                  <a:lnTo>
                    <a:pt x="211" y="138"/>
                  </a:lnTo>
                  <a:lnTo>
                    <a:pt x="214" y="130"/>
                  </a:lnTo>
                  <a:lnTo>
                    <a:pt x="216" y="120"/>
                  </a:lnTo>
                  <a:lnTo>
                    <a:pt x="216" y="111"/>
                  </a:lnTo>
                  <a:lnTo>
                    <a:pt x="216" y="101"/>
                  </a:lnTo>
                  <a:lnTo>
                    <a:pt x="216" y="101"/>
                  </a:lnTo>
                  <a:lnTo>
                    <a:pt x="216" y="92"/>
                  </a:lnTo>
                  <a:lnTo>
                    <a:pt x="215" y="82"/>
                  </a:lnTo>
                  <a:lnTo>
                    <a:pt x="212" y="74"/>
                  </a:lnTo>
                  <a:lnTo>
                    <a:pt x="208" y="64"/>
                  </a:lnTo>
                  <a:lnTo>
                    <a:pt x="204" y="56"/>
                  </a:lnTo>
                  <a:lnTo>
                    <a:pt x="199" y="49"/>
                  </a:lnTo>
                  <a:lnTo>
                    <a:pt x="193" y="41"/>
                  </a:lnTo>
                  <a:lnTo>
                    <a:pt x="186" y="34"/>
                  </a:lnTo>
                  <a:lnTo>
                    <a:pt x="186" y="34"/>
                  </a:lnTo>
                  <a:lnTo>
                    <a:pt x="179" y="29"/>
                  </a:lnTo>
                  <a:lnTo>
                    <a:pt x="173" y="23"/>
                  </a:lnTo>
                  <a:lnTo>
                    <a:pt x="164" y="19"/>
                  </a:lnTo>
                  <a:lnTo>
                    <a:pt x="156" y="15"/>
                  </a:lnTo>
                  <a:lnTo>
                    <a:pt x="148" y="13"/>
                  </a:lnTo>
                  <a:lnTo>
                    <a:pt x="139" y="11"/>
                  </a:lnTo>
                  <a:lnTo>
                    <a:pt x="130" y="10"/>
                  </a:lnTo>
                  <a:lnTo>
                    <a:pt x="121" y="10"/>
                  </a:lnTo>
                  <a:lnTo>
                    <a:pt x="121" y="10"/>
                  </a:lnTo>
                  <a:lnTo>
                    <a:pt x="111" y="10"/>
                  </a:lnTo>
                  <a:lnTo>
                    <a:pt x="102" y="11"/>
                  </a:lnTo>
                  <a:lnTo>
                    <a:pt x="92" y="14"/>
                  </a:lnTo>
                  <a:lnTo>
                    <a:pt x="83" y="18"/>
                  </a:lnTo>
                  <a:lnTo>
                    <a:pt x="74" y="22"/>
                  </a:lnTo>
                  <a:lnTo>
                    <a:pt x="66" y="28"/>
                  </a:lnTo>
                  <a:lnTo>
                    <a:pt x="58" y="33"/>
                  </a:lnTo>
                  <a:lnTo>
                    <a:pt x="51" y="40"/>
                  </a:lnTo>
                  <a:lnTo>
                    <a:pt x="8" y="88"/>
                  </a:lnTo>
                  <a:lnTo>
                    <a:pt x="8" y="88"/>
                  </a:lnTo>
                  <a:lnTo>
                    <a:pt x="4" y="89"/>
                  </a:lnTo>
                  <a:lnTo>
                    <a:pt x="1" y="88"/>
                  </a:lnTo>
                  <a:lnTo>
                    <a:pt x="1" y="88"/>
                  </a:lnTo>
                  <a:lnTo>
                    <a:pt x="0" y="83"/>
                  </a:lnTo>
                  <a:lnTo>
                    <a:pt x="1" y="81"/>
                  </a:lnTo>
                  <a:lnTo>
                    <a:pt x="45" y="33"/>
                  </a:lnTo>
                  <a:lnTo>
                    <a:pt x="45" y="33"/>
                  </a:lnTo>
                  <a:lnTo>
                    <a:pt x="51" y="26"/>
                  </a:lnTo>
                  <a:lnTo>
                    <a:pt x="59" y="19"/>
                  </a:lnTo>
                  <a:lnTo>
                    <a:pt x="69" y="14"/>
                  </a:lnTo>
                  <a:lnTo>
                    <a:pt x="79" y="8"/>
                  </a:lnTo>
                  <a:lnTo>
                    <a:pt x="89" y="4"/>
                  </a:lnTo>
                  <a:lnTo>
                    <a:pt x="99" y="2"/>
                  </a:lnTo>
                  <a:lnTo>
                    <a:pt x="110" y="0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32" y="0"/>
                  </a:lnTo>
                  <a:lnTo>
                    <a:pt x="141" y="2"/>
                  </a:lnTo>
                  <a:lnTo>
                    <a:pt x="151" y="4"/>
                  </a:lnTo>
                  <a:lnTo>
                    <a:pt x="159" y="7"/>
                  </a:lnTo>
                  <a:lnTo>
                    <a:pt x="169" y="11"/>
                  </a:lnTo>
                  <a:lnTo>
                    <a:pt x="177" y="15"/>
                  </a:lnTo>
                  <a:lnTo>
                    <a:pt x="185" y="21"/>
                  </a:lnTo>
                  <a:lnTo>
                    <a:pt x="193" y="28"/>
                  </a:lnTo>
                  <a:lnTo>
                    <a:pt x="193" y="28"/>
                  </a:lnTo>
                  <a:lnTo>
                    <a:pt x="200" y="36"/>
                  </a:lnTo>
                  <a:lnTo>
                    <a:pt x="207" y="43"/>
                  </a:lnTo>
                  <a:lnTo>
                    <a:pt x="212" y="52"/>
                  </a:lnTo>
                  <a:lnTo>
                    <a:pt x="216" y="60"/>
                  </a:lnTo>
                  <a:lnTo>
                    <a:pt x="220" y="70"/>
                  </a:lnTo>
                  <a:lnTo>
                    <a:pt x="223" y="81"/>
                  </a:lnTo>
                  <a:lnTo>
                    <a:pt x="226" y="90"/>
                  </a:lnTo>
                  <a:lnTo>
                    <a:pt x="226" y="101"/>
                  </a:lnTo>
                  <a:lnTo>
                    <a:pt x="226" y="101"/>
                  </a:lnTo>
                  <a:lnTo>
                    <a:pt x="226" y="112"/>
                  </a:lnTo>
                  <a:lnTo>
                    <a:pt x="226" y="122"/>
                  </a:lnTo>
                  <a:lnTo>
                    <a:pt x="223" y="131"/>
                  </a:lnTo>
                  <a:lnTo>
                    <a:pt x="220" y="142"/>
                  </a:lnTo>
                  <a:lnTo>
                    <a:pt x="216" y="152"/>
                  </a:lnTo>
                  <a:lnTo>
                    <a:pt x="211" y="160"/>
                  </a:lnTo>
                  <a:lnTo>
                    <a:pt x="205" y="168"/>
                  </a:lnTo>
                  <a:lnTo>
                    <a:pt x="199" y="176"/>
                  </a:lnTo>
                  <a:lnTo>
                    <a:pt x="177" y="201"/>
                  </a:lnTo>
                  <a:lnTo>
                    <a:pt x="40" y="348"/>
                  </a:lnTo>
                  <a:lnTo>
                    <a:pt x="40" y="348"/>
                  </a:lnTo>
                  <a:lnTo>
                    <a:pt x="36" y="349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29"/>
            <p:cNvSpPr>
              <a:spLocks/>
            </p:cNvSpPr>
            <p:nvPr/>
          </p:nvSpPr>
          <p:spPr bwMode="auto">
            <a:xfrm>
              <a:off x="5520026" y="1059795"/>
              <a:ext cx="358775" cy="554038"/>
            </a:xfrm>
            <a:custGeom>
              <a:avLst/>
              <a:gdLst>
                <a:gd name="T0" fmla="*/ 36 w 226"/>
                <a:gd name="T1" fmla="*/ 349 h 349"/>
                <a:gd name="T2" fmla="*/ 24 w 226"/>
                <a:gd name="T3" fmla="*/ 338 h 349"/>
                <a:gd name="T4" fmla="*/ 23 w 226"/>
                <a:gd name="T5" fmla="*/ 334 h 349"/>
                <a:gd name="T6" fmla="*/ 24 w 226"/>
                <a:gd name="T7" fmla="*/ 332 h 349"/>
                <a:gd name="T8" fmla="*/ 31 w 226"/>
                <a:gd name="T9" fmla="*/ 332 h 349"/>
                <a:gd name="T10" fmla="*/ 170 w 226"/>
                <a:gd name="T11" fmla="*/ 194 h 349"/>
                <a:gd name="T12" fmla="*/ 192 w 226"/>
                <a:gd name="T13" fmla="*/ 171 h 349"/>
                <a:gd name="T14" fmla="*/ 203 w 226"/>
                <a:gd name="T15" fmla="*/ 156 h 349"/>
                <a:gd name="T16" fmla="*/ 211 w 226"/>
                <a:gd name="T17" fmla="*/ 138 h 349"/>
                <a:gd name="T18" fmla="*/ 216 w 226"/>
                <a:gd name="T19" fmla="*/ 120 h 349"/>
                <a:gd name="T20" fmla="*/ 216 w 226"/>
                <a:gd name="T21" fmla="*/ 101 h 349"/>
                <a:gd name="T22" fmla="*/ 216 w 226"/>
                <a:gd name="T23" fmla="*/ 92 h 349"/>
                <a:gd name="T24" fmla="*/ 212 w 226"/>
                <a:gd name="T25" fmla="*/ 74 h 349"/>
                <a:gd name="T26" fmla="*/ 204 w 226"/>
                <a:gd name="T27" fmla="*/ 56 h 349"/>
                <a:gd name="T28" fmla="*/ 193 w 226"/>
                <a:gd name="T29" fmla="*/ 41 h 349"/>
                <a:gd name="T30" fmla="*/ 186 w 226"/>
                <a:gd name="T31" fmla="*/ 34 h 349"/>
                <a:gd name="T32" fmla="*/ 173 w 226"/>
                <a:gd name="T33" fmla="*/ 23 h 349"/>
                <a:gd name="T34" fmla="*/ 156 w 226"/>
                <a:gd name="T35" fmla="*/ 15 h 349"/>
                <a:gd name="T36" fmla="*/ 139 w 226"/>
                <a:gd name="T37" fmla="*/ 11 h 349"/>
                <a:gd name="T38" fmla="*/ 121 w 226"/>
                <a:gd name="T39" fmla="*/ 10 h 349"/>
                <a:gd name="T40" fmla="*/ 111 w 226"/>
                <a:gd name="T41" fmla="*/ 10 h 349"/>
                <a:gd name="T42" fmla="*/ 92 w 226"/>
                <a:gd name="T43" fmla="*/ 14 h 349"/>
                <a:gd name="T44" fmla="*/ 74 w 226"/>
                <a:gd name="T45" fmla="*/ 22 h 349"/>
                <a:gd name="T46" fmla="*/ 58 w 226"/>
                <a:gd name="T47" fmla="*/ 33 h 349"/>
                <a:gd name="T48" fmla="*/ 8 w 226"/>
                <a:gd name="T49" fmla="*/ 88 h 349"/>
                <a:gd name="T50" fmla="*/ 4 w 226"/>
                <a:gd name="T51" fmla="*/ 89 h 349"/>
                <a:gd name="T52" fmla="*/ 1 w 226"/>
                <a:gd name="T53" fmla="*/ 88 h 349"/>
                <a:gd name="T54" fmla="*/ 1 w 226"/>
                <a:gd name="T55" fmla="*/ 81 h 349"/>
                <a:gd name="T56" fmla="*/ 45 w 226"/>
                <a:gd name="T57" fmla="*/ 33 h 349"/>
                <a:gd name="T58" fmla="*/ 59 w 226"/>
                <a:gd name="T59" fmla="*/ 19 h 349"/>
                <a:gd name="T60" fmla="*/ 79 w 226"/>
                <a:gd name="T61" fmla="*/ 8 h 349"/>
                <a:gd name="T62" fmla="*/ 99 w 226"/>
                <a:gd name="T63" fmla="*/ 2 h 349"/>
                <a:gd name="T64" fmla="*/ 121 w 226"/>
                <a:gd name="T65" fmla="*/ 0 h 349"/>
                <a:gd name="T66" fmla="*/ 132 w 226"/>
                <a:gd name="T67" fmla="*/ 0 h 349"/>
                <a:gd name="T68" fmla="*/ 151 w 226"/>
                <a:gd name="T69" fmla="*/ 4 h 349"/>
                <a:gd name="T70" fmla="*/ 169 w 226"/>
                <a:gd name="T71" fmla="*/ 11 h 349"/>
                <a:gd name="T72" fmla="*/ 185 w 226"/>
                <a:gd name="T73" fmla="*/ 21 h 349"/>
                <a:gd name="T74" fmla="*/ 193 w 226"/>
                <a:gd name="T75" fmla="*/ 28 h 349"/>
                <a:gd name="T76" fmla="*/ 207 w 226"/>
                <a:gd name="T77" fmla="*/ 43 h 349"/>
                <a:gd name="T78" fmla="*/ 216 w 226"/>
                <a:gd name="T79" fmla="*/ 60 h 349"/>
                <a:gd name="T80" fmla="*/ 223 w 226"/>
                <a:gd name="T81" fmla="*/ 81 h 349"/>
                <a:gd name="T82" fmla="*/ 226 w 226"/>
                <a:gd name="T83" fmla="*/ 101 h 349"/>
                <a:gd name="T84" fmla="*/ 226 w 226"/>
                <a:gd name="T85" fmla="*/ 112 h 349"/>
                <a:gd name="T86" fmla="*/ 223 w 226"/>
                <a:gd name="T87" fmla="*/ 131 h 349"/>
                <a:gd name="T88" fmla="*/ 216 w 226"/>
                <a:gd name="T89" fmla="*/ 152 h 349"/>
                <a:gd name="T90" fmla="*/ 205 w 226"/>
                <a:gd name="T91" fmla="*/ 168 h 349"/>
                <a:gd name="T92" fmla="*/ 177 w 226"/>
                <a:gd name="T93" fmla="*/ 201 h 349"/>
                <a:gd name="T94" fmla="*/ 40 w 226"/>
                <a:gd name="T95" fmla="*/ 348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6" h="349">
                  <a:moveTo>
                    <a:pt x="36" y="349"/>
                  </a:moveTo>
                  <a:lnTo>
                    <a:pt x="36" y="349"/>
                  </a:lnTo>
                  <a:lnTo>
                    <a:pt x="32" y="348"/>
                  </a:lnTo>
                  <a:lnTo>
                    <a:pt x="24" y="338"/>
                  </a:lnTo>
                  <a:lnTo>
                    <a:pt x="24" y="338"/>
                  </a:lnTo>
                  <a:lnTo>
                    <a:pt x="23" y="334"/>
                  </a:lnTo>
                  <a:lnTo>
                    <a:pt x="24" y="332"/>
                  </a:lnTo>
                  <a:lnTo>
                    <a:pt x="24" y="332"/>
                  </a:lnTo>
                  <a:lnTo>
                    <a:pt x="28" y="330"/>
                  </a:lnTo>
                  <a:lnTo>
                    <a:pt x="31" y="332"/>
                  </a:lnTo>
                  <a:lnTo>
                    <a:pt x="36" y="338"/>
                  </a:lnTo>
                  <a:lnTo>
                    <a:pt x="170" y="194"/>
                  </a:lnTo>
                  <a:lnTo>
                    <a:pt x="192" y="171"/>
                  </a:lnTo>
                  <a:lnTo>
                    <a:pt x="192" y="171"/>
                  </a:lnTo>
                  <a:lnTo>
                    <a:pt x="197" y="163"/>
                  </a:lnTo>
                  <a:lnTo>
                    <a:pt x="203" y="156"/>
                  </a:lnTo>
                  <a:lnTo>
                    <a:pt x="208" y="148"/>
                  </a:lnTo>
                  <a:lnTo>
                    <a:pt x="211" y="138"/>
                  </a:lnTo>
                  <a:lnTo>
                    <a:pt x="214" y="130"/>
                  </a:lnTo>
                  <a:lnTo>
                    <a:pt x="216" y="120"/>
                  </a:lnTo>
                  <a:lnTo>
                    <a:pt x="216" y="111"/>
                  </a:lnTo>
                  <a:lnTo>
                    <a:pt x="216" y="101"/>
                  </a:lnTo>
                  <a:lnTo>
                    <a:pt x="216" y="101"/>
                  </a:lnTo>
                  <a:lnTo>
                    <a:pt x="216" y="92"/>
                  </a:lnTo>
                  <a:lnTo>
                    <a:pt x="215" y="82"/>
                  </a:lnTo>
                  <a:lnTo>
                    <a:pt x="212" y="74"/>
                  </a:lnTo>
                  <a:lnTo>
                    <a:pt x="208" y="64"/>
                  </a:lnTo>
                  <a:lnTo>
                    <a:pt x="204" y="56"/>
                  </a:lnTo>
                  <a:lnTo>
                    <a:pt x="199" y="49"/>
                  </a:lnTo>
                  <a:lnTo>
                    <a:pt x="193" y="41"/>
                  </a:lnTo>
                  <a:lnTo>
                    <a:pt x="186" y="34"/>
                  </a:lnTo>
                  <a:lnTo>
                    <a:pt x="186" y="34"/>
                  </a:lnTo>
                  <a:lnTo>
                    <a:pt x="179" y="29"/>
                  </a:lnTo>
                  <a:lnTo>
                    <a:pt x="173" y="23"/>
                  </a:lnTo>
                  <a:lnTo>
                    <a:pt x="164" y="19"/>
                  </a:lnTo>
                  <a:lnTo>
                    <a:pt x="156" y="15"/>
                  </a:lnTo>
                  <a:lnTo>
                    <a:pt x="148" y="13"/>
                  </a:lnTo>
                  <a:lnTo>
                    <a:pt x="139" y="11"/>
                  </a:lnTo>
                  <a:lnTo>
                    <a:pt x="130" y="10"/>
                  </a:lnTo>
                  <a:lnTo>
                    <a:pt x="121" y="10"/>
                  </a:lnTo>
                  <a:lnTo>
                    <a:pt x="121" y="10"/>
                  </a:lnTo>
                  <a:lnTo>
                    <a:pt x="111" y="10"/>
                  </a:lnTo>
                  <a:lnTo>
                    <a:pt x="102" y="11"/>
                  </a:lnTo>
                  <a:lnTo>
                    <a:pt x="92" y="14"/>
                  </a:lnTo>
                  <a:lnTo>
                    <a:pt x="83" y="18"/>
                  </a:lnTo>
                  <a:lnTo>
                    <a:pt x="74" y="22"/>
                  </a:lnTo>
                  <a:lnTo>
                    <a:pt x="66" y="28"/>
                  </a:lnTo>
                  <a:lnTo>
                    <a:pt x="58" y="33"/>
                  </a:lnTo>
                  <a:lnTo>
                    <a:pt x="51" y="40"/>
                  </a:lnTo>
                  <a:lnTo>
                    <a:pt x="8" y="88"/>
                  </a:lnTo>
                  <a:lnTo>
                    <a:pt x="8" y="88"/>
                  </a:lnTo>
                  <a:lnTo>
                    <a:pt x="4" y="89"/>
                  </a:lnTo>
                  <a:lnTo>
                    <a:pt x="1" y="88"/>
                  </a:lnTo>
                  <a:lnTo>
                    <a:pt x="1" y="88"/>
                  </a:lnTo>
                  <a:lnTo>
                    <a:pt x="0" y="83"/>
                  </a:lnTo>
                  <a:lnTo>
                    <a:pt x="1" y="81"/>
                  </a:lnTo>
                  <a:lnTo>
                    <a:pt x="45" y="33"/>
                  </a:lnTo>
                  <a:lnTo>
                    <a:pt x="45" y="33"/>
                  </a:lnTo>
                  <a:lnTo>
                    <a:pt x="51" y="26"/>
                  </a:lnTo>
                  <a:lnTo>
                    <a:pt x="59" y="19"/>
                  </a:lnTo>
                  <a:lnTo>
                    <a:pt x="69" y="14"/>
                  </a:lnTo>
                  <a:lnTo>
                    <a:pt x="79" y="8"/>
                  </a:lnTo>
                  <a:lnTo>
                    <a:pt x="89" y="4"/>
                  </a:lnTo>
                  <a:lnTo>
                    <a:pt x="99" y="2"/>
                  </a:lnTo>
                  <a:lnTo>
                    <a:pt x="110" y="0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32" y="0"/>
                  </a:lnTo>
                  <a:lnTo>
                    <a:pt x="141" y="2"/>
                  </a:lnTo>
                  <a:lnTo>
                    <a:pt x="151" y="4"/>
                  </a:lnTo>
                  <a:lnTo>
                    <a:pt x="159" y="7"/>
                  </a:lnTo>
                  <a:lnTo>
                    <a:pt x="169" y="11"/>
                  </a:lnTo>
                  <a:lnTo>
                    <a:pt x="177" y="15"/>
                  </a:lnTo>
                  <a:lnTo>
                    <a:pt x="185" y="21"/>
                  </a:lnTo>
                  <a:lnTo>
                    <a:pt x="193" y="28"/>
                  </a:lnTo>
                  <a:lnTo>
                    <a:pt x="193" y="28"/>
                  </a:lnTo>
                  <a:lnTo>
                    <a:pt x="200" y="36"/>
                  </a:lnTo>
                  <a:lnTo>
                    <a:pt x="207" y="43"/>
                  </a:lnTo>
                  <a:lnTo>
                    <a:pt x="212" y="52"/>
                  </a:lnTo>
                  <a:lnTo>
                    <a:pt x="216" y="60"/>
                  </a:lnTo>
                  <a:lnTo>
                    <a:pt x="220" y="70"/>
                  </a:lnTo>
                  <a:lnTo>
                    <a:pt x="223" y="81"/>
                  </a:lnTo>
                  <a:lnTo>
                    <a:pt x="226" y="90"/>
                  </a:lnTo>
                  <a:lnTo>
                    <a:pt x="226" y="101"/>
                  </a:lnTo>
                  <a:lnTo>
                    <a:pt x="226" y="101"/>
                  </a:lnTo>
                  <a:lnTo>
                    <a:pt x="226" y="112"/>
                  </a:lnTo>
                  <a:lnTo>
                    <a:pt x="226" y="122"/>
                  </a:lnTo>
                  <a:lnTo>
                    <a:pt x="223" y="131"/>
                  </a:lnTo>
                  <a:lnTo>
                    <a:pt x="220" y="142"/>
                  </a:lnTo>
                  <a:lnTo>
                    <a:pt x="216" y="152"/>
                  </a:lnTo>
                  <a:lnTo>
                    <a:pt x="211" y="160"/>
                  </a:lnTo>
                  <a:lnTo>
                    <a:pt x="205" y="168"/>
                  </a:lnTo>
                  <a:lnTo>
                    <a:pt x="199" y="176"/>
                  </a:lnTo>
                  <a:lnTo>
                    <a:pt x="177" y="201"/>
                  </a:lnTo>
                  <a:lnTo>
                    <a:pt x="40" y="348"/>
                  </a:lnTo>
                  <a:lnTo>
                    <a:pt x="40" y="348"/>
                  </a:lnTo>
                  <a:lnTo>
                    <a:pt x="36" y="349"/>
                  </a:lnTo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30"/>
            <p:cNvSpPr>
              <a:spLocks/>
            </p:cNvSpPr>
            <p:nvPr/>
          </p:nvSpPr>
          <p:spPr bwMode="auto">
            <a:xfrm>
              <a:off x="5277138" y="1059795"/>
              <a:ext cx="309563" cy="554038"/>
            </a:xfrm>
            <a:custGeom>
              <a:avLst/>
              <a:gdLst>
                <a:gd name="T0" fmla="*/ 189 w 195"/>
                <a:gd name="T1" fmla="*/ 349 h 349"/>
                <a:gd name="T2" fmla="*/ 185 w 195"/>
                <a:gd name="T3" fmla="*/ 348 h 349"/>
                <a:gd name="T4" fmla="*/ 27 w 195"/>
                <a:gd name="T5" fmla="*/ 176 h 349"/>
                <a:gd name="T6" fmla="*/ 20 w 195"/>
                <a:gd name="T7" fmla="*/ 168 h 349"/>
                <a:gd name="T8" fmla="*/ 9 w 195"/>
                <a:gd name="T9" fmla="*/ 152 h 349"/>
                <a:gd name="T10" fmla="*/ 3 w 195"/>
                <a:gd name="T11" fmla="*/ 131 h 349"/>
                <a:gd name="T12" fmla="*/ 0 w 195"/>
                <a:gd name="T13" fmla="*/ 112 h 349"/>
                <a:gd name="T14" fmla="*/ 0 w 195"/>
                <a:gd name="T15" fmla="*/ 101 h 349"/>
                <a:gd name="T16" fmla="*/ 3 w 195"/>
                <a:gd name="T17" fmla="*/ 81 h 349"/>
                <a:gd name="T18" fmla="*/ 9 w 195"/>
                <a:gd name="T19" fmla="*/ 60 h 349"/>
                <a:gd name="T20" fmla="*/ 19 w 195"/>
                <a:gd name="T21" fmla="*/ 43 h 349"/>
                <a:gd name="T22" fmla="*/ 33 w 195"/>
                <a:gd name="T23" fmla="*/ 28 h 349"/>
                <a:gd name="T24" fmla="*/ 41 w 195"/>
                <a:gd name="T25" fmla="*/ 21 h 349"/>
                <a:gd name="T26" fmla="*/ 57 w 195"/>
                <a:gd name="T27" fmla="*/ 11 h 349"/>
                <a:gd name="T28" fmla="*/ 75 w 195"/>
                <a:gd name="T29" fmla="*/ 4 h 349"/>
                <a:gd name="T30" fmla="*/ 95 w 195"/>
                <a:gd name="T31" fmla="*/ 0 h 349"/>
                <a:gd name="T32" fmla="*/ 105 w 195"/>
                <a:gd name="T33" fmla="*/ 0 h 349"/>
                <a:gd name="T34" fmla="*/ 124 w 195"/>
                <a:gd name="T35" fmla="*/ 2 h 349"/>
                <a:gd name="T36" fmla="*/ 143 w 195"/>
                <a:gd name="T37" fmla="*/ 7 h 349"/>
                <a:gd name="T38" fmla="*/ 159 w 195"/>
                <a:gd name="T39" fmla="*/ 15 h 349"/>
                <a:gd name="T40" fmla="*/ 176 w 195"/>
                <a:gd name="T41" fmla="*/ 26 h 349"/>
                <a:gd name="T42" fmla="*/ 177 w 195"/>
                <a:gd name="T43" fmla="*/ 30 h 349"/>
                <a:gd name="T44" fmla="*/ 176 w 195"/>
                <a:gd name="T45" fmla="*/ 33 h 349"/>
                <a:gd name="T46" fmla="*/ 169 w 195"/>
                <a:gd name="T47" fmla="*/ 34 h 349"/>
                <a:gd name="T48" fmla="*/ 162 w 195"/>
                <a:gd name="T49" fmla="*/ 29 h 349"/>
                <a:gd name="T50" fmla="*/ 139 w 195"/>
                <a:gd name="T51" fmla="*/ 15 h 349"/>
                <a:gd name="T52" fmla="*/ 105 w 195"/>
                <a:gd name="T53" fmla="*/ 10 h 349"/>
                <a:gd name="T54" fmla="*/ 95 w 195"/>
                <a:gd name="T55" fmla="*/ 10 h 349"/>
                <a:gd name="T56" fmla="*/ 78 w 195"/>
                <a:gd name="T57" fmla="*/ 13 h 349"/>
                <a:gd name="T58" fmla="*/ 61 w 195"/>
                <a:gd name="T59" fmla="*/ 19 h 349"/>
                <a:gd name="T60" fmla="*/ 46 w 195"/>
                <a:gd name="T61" fmla="*/ 29 h 349"/>
                <a:gd name="T62" fmla="*/ 39 w 195"/>
                <a:gd name="T63" fmla="*/ 34 h 349"/>
                <a:gd name="T64" fmla="*/ 27 w 195"/>
                <a:gd name="T65" fmla="*/ 49 h 349"/>
                <a:gd name="T66" fmla="*/ 18 w 195"/>
                <a:gd name="T67" fmla="*/ 64 h 349"/>
                <a:gd name="T68" fmla="*/ 12 w 195"/>
                <a:gd name="T69" fmla="*/ 82 h 349"/>
                <a:gd name="T70" fmla="*/ 9 w 195"/>
                <a:gd name="T71" fmla="*/ 101 h 349"/>
                <a:gd name="T72" fmla="*/ 9 w 195"/>
                <a:gd name="T73" fmla="*/ 111 h 349"/>
                <a:gd name="T74" fmla="*/ 12 w 195"/>
                <a:gd name="T75" fmla="*/ 130 h 349"/>
                <a:gd name="T76" fmla="*/ 19 w 195"/>
                <a:gd name="T77" fmla="*/ 148 h 349"/>
                <a:gd name="T78" fmla="*/ 28 w 195"/>
                <a:gd name="T79" fmla="*/ 163 h 349"/>
                <a:gd name="T80" fmla="*/ 56 w 195"/>
                <a:gd name="T81" fmla="*/ 194 h 349"/>
                <a:gd name="T82" fmla="*/ 193 w 195"/>
                <a:gd name="T83" fmla="*/ 341 h 349"/>
                <a:gd name="T84" fmla="*/ 192 w 195"/>
                <a:gd name="T85" fmla="*/ 348 h 349"/>
                <a:gd name="T86" fmla="*/ 189 w 195"/>
                <a:gd name="T87" fmla="*/ 349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5" h="349">
                  <a:moveTo>
                    <a:pt x="189" y="349"/>
                  </a:moveTo>
                  <a:lnTo>
                    <a:pt x="189" y="349"/>
                  </a:lnTo>
                  <a:lnTo>
                    <a:pt x="188" y="349"/>
                  </a:lnTo>
                  <a:lnTo>
                    <a:pt x="185" y="348"/>
                  </a:lnTo>
                  <a:lnTo>
                    <a:pt x="49" y="201"/>
                  </a:lnTo>
                  <a:lnTo>
                    <a:pt x="27" y="176"/>
                  </a:lnTo>
                  <a:lnTo>
                    <a:pt x="27" y="176"/>
                  </a:lnTo>
                  <a:lnTo>
                    <a:pt x="20" y="168"/>
                  </a:lnTo>
                  <a:lnTo>
                    <a:pt x="15" y="160"/>
                  </a:lnTo>
                  <a:lnTo>
                    <a:pt x="9" y="152"/>
                  </a:lnTo>
                  <a:lnTo>
                    <a:pt x="5" y="142"/>
                  </a:lnTo>
                  <a:lnTo>
                    <a:pt x="3" y="131"/>
                  </a:lnTo>
                  <a:lnTo>
                    <a:pt x="1" y="122"/>
                  </a:lnTo>
                  <a:lnTo>
                    <a:pt x="0" y="112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0" y="90"/>
                  </a:lnTo>
                  <a:lnTo>
                    <a:pt x="3" y="81"/>
                  </a:lnTo>
                  <a:lnTo>
                    <a:pt x="5" y="70"/>
                  </a:lnTo>
                  <a:lnTo>
                    <a:pt x="9" y="60"/>
                  </a:lnTo>
                  <a:lnTo>
                    <a:pt x="13" y="52"/>
                  </a:lnTo>
                  <a:lnTo>
                    <a:pt x="19" y="43"/>
                  </a:lnTo>
                  <a:lnTo>
                    <a:pt x="26" y="36"/>
                  </a:lnTo>
                  <a:lnTo>
                    <a:pt x="33" y="28"/>
                  </a:lnTo>
                  <a:lnTo>
                    <a:pt x="33" y="28"/>
                  </a:lnTo>
                  <a:lnTo>
                    <a:pt x="41" y="21"/>
                  </a:lnTo>
                  <a:lnTo>
                    <a:pt x="49" y="15"/>
                  </a:lnTo>
                  <a:lnTo>
                    <a:pt x="57" y="11"/>
                  </a:lnTo>
                  <a:lnTo>
                    <a:pt x="67" y="7"/>
                  </a:lnTo>
                  <a:lnTo>
                    <a:pt x="75" y="4"/>
                  </a:lnTo>
                  <a:lnTo>
                    <a:pt x="84" y="2"/>
                  </a:lnTo>
                  <a:lnTo>
                    <a:pt x="95" y="0"/>
                  </a:lnTo>
                  <a:lnTo>
                    <a:pt x="105" y="0"/>
                  </a:lnTo>
                  <a:lnTo>
                    <a:pt x="105" y="0"/>
                  </a:lnTo>
                  <a:lnTo>
                    <a:pt x="114" y="0"/>
                  </a:lnTo>
                  <a:lnTo>
                    <a:pt x="124" y="2"/>
                  </a:lnTo>
                  <a:lnTo>
                    <a:pt x="133" y="4"/>
                  </a:lnTo>
                  <a:lnTo>
                    <a:pt x="143" y="7"/>
                  </a:lnTo>
                  <a:lnTo>
                    <a:pt x="151" y="11"/>
                  </a:lnTo>
                  <a:lnTo>
                    <a:pt x="159" y="15"/>
                  </a:lnTo>
                  <a:lnTo>
                    <a:pt x="168" y="21"/>
                  </a:lnTo>
                  <a:lnTo>
                    <a:pt x="176" y="26"/>
                  </a:lnTo>
                  <a:lnTo>
                    <a:pt x="176" y="26"/>
                  </a:lnTo>
                  <a:lnTo>
                    <a:pt x="177" y="30"/>
                  </a:lnTo>
                  <a:lnTo>
                    <a:pt x="176" y="33"/>
                  </a:lnTo>
                  <a:lnTo>
                    <a:pt x="176" y="33"/>
                  </a:lnTo>
                  <a:lnTo>
                    <a:pt x="172" y="36"/>
                  </a:lnTo>
                  <a:lnTo>
                    <a:pt x="169" y="34"/>
                  </a:lnTo>
                  <a:lnTo>
                    <a:pt x="169" y="34"/>
                  </a:lnTo>
                  <a:lnTo>
                    <a:pt x="162" y="29"/>
                  </a:lnTo>
                  <a:lnTo>
                    <a:pt x="155" y="23"/>
                  </a:lnTo>
                  <a:lnTo>
                    <a:pt x="139" y="15"/>
                  </a:lnTo>
                  <a:lnTo>
                    <a:pt x="123" y="11"/>
                  </a:lnTo>
                  <a:lnTo>
                    <a:pt x="105" y="10"/>
                  </a:lnTo>
                  <a:lnTo>
                    <a:pt x="105" y="10"/>
                  </a:lnTo>
                  <a:lnTo>
                    <a:pt x="95" y="10"/>
                  </a:lnTo>
                  <a:lnTo>
                    <a:pt x="87" y="11"/>
                  </a:lnTo>
                  <a:lnTo>
                    <a:pt x="78" y="13"/>
                  </a:lnTo>
                  <a:lnTo>
                    <a:pt x="69" y="15"/>
                  </a:lnTo>
                  <a:lnTo>
                    <a:pt x="61" y="19"/>
                  </a:lnTo>
                  <a:lnTo>
                    <a:pt x="54" y="23"/>
                  </a:lnTo>
                  <a:lnTo>
                    <a:pt x="46" y="29"/>
                  </a:lnTo>
                  <a:lnTo>
                    <a:pt x="39" y="34"/>
                  </a:lnTo>
                  <a:lnTo>
                    <a:pt x="39" y="34"/>
                  </a:lnTo>
                  <a:lnTo>
                    <a:pt x="33" y="41"/>
                  </a:lnTo>
                  <a:lnTo>
                    <a:pt x="27" y="49"/>
                  </a:lnTo>
                  <a:lnTo>
                    <a:pt x="22" y="56"/>
                  </a:lnTo>
                  <a:lnTo>
                    <a:pt x="18" y="64"/>
                  </a:lnTo>
                  <a:lnTo>
                    <a:pt x="13" y="74"/>
                  </a:lnTo>
                  <a:lnTo>
                    <a:pt x="12" y="82"/>
                  </a:lnTo>
                  <a:lnTo>
                    <a:pt x="9" y="92"/>
                  </a:lnTo>
                  <a:lnTo>
                    <a:pt x="9" y="101"/>
                  </a:lnTo>
                  <a:lnTo>
                    <a:pt x="9" y="101"/>
                  </a:lnTo>
                  <a:lnTo>
                    <a:pt x="9" y="111"/>
                  </a:lnTo>
                  <a:lnTo>
                    <a:pt x="11" y="120"/>
                  </a:lnTo>
                  <a:lnTo>
                    <a:pt x="12" y="130"/>
                  </a:lnTo>
                  <a:lnTo>
                    <a:pt x="15" y="138"/>
                  </a:lnTo>
                  <a:lnTo>
                    <a:pt x="19" y="148"/>
                  </a:lnTo>
                  <a:lnTo>
                    <a:pt x="23" y="156"/>
                  </a:lnTo>
                  <a:lnTo>
                    <a:pt x="28" y="163"/>
                  </a:lnTo>
                  <a:lnTo>
                    <a:pt x="34" y="171"/>
                  </a:lnTo>
                  <a:lnTo>
                    <a:pt x="56" y="194"/>
                  </a:lnTo>
                  <a:lnTo>
                    <a:pt x="193" y="341"/>
                  </a:lnTo>
                  <a:lnTo>
                    <a:pt x="193" y="341"/>
                  </a:lnTo>
                  <a:lnTo>
                    <a:pt x="195" y="345"/>
                  </a:lnTo>
                  <a:lnTo>
                    <a:pt x="192" y="348"/>
                  </a:lnTo>
                  <a:lnTo>
                    <a:pt x="192" y="348"/>
                  </a:lnTo>
                  <a:lnTo>
                    <a:pt x="189" y="349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31"/>
            <p:cNvSpPr>
              <a:spLocks/>
            </p:cNvSpPr>
            <p:nvPr/>
          </p:nvSpPr>
          <p:spPr bwMode="auto">
            <a:xfrm>
              <a:off x="5277138" y="1059795"/>
              <a:ext cx="309563" cy="554038"/>
            </a:xfrm>
            <a:custGeom>
              <a:avLst/>
              <a:gdLst>
                <a:gd name="T0" fmla="*/ 189 w 195"/>
                <a:gd name="T1" fmla="*/ 349 h 349"/>
                <a:gd name="T2" fmla="*/ 185 w 195"/>
                <a:gd name="T3" fmla="*/ 348 h 349"/>
                <a:gd name="T4" fmla="*/ 27 w 195"/>
                <a:gd name="T5" fmla="*/ 176 h 349"/>
                <a:gd name="T6" fmla="*/ 20 w 195"/>
                <a:gd name="T7" fmla="*/ 168 h 349"/>
                <a:gd name="T8" fmla="*/ 9 w 195"/>
                <a:gd name="T9" fmla="*/ 152 h 349"/>
                <a:gd name="T10" fmla="*/ 3 w 195"/>
                <a:gd name="T11" fmla="*/ 131 h 349"/>
                <a:gd name="T12" fmla="*/ 0 w 195"/>
                <a:gd name="T13" fmla="*/ 112 h 349"/>
                <a:gd name="T14" fmla="*/ 0 w 195"/>
                <a:gd name="T15" fmla="*/ 101 h 349"/>
                <a:gd name="T16" fmla="*/ 3 w 195"/>
                <a:gd name="T17" fmla="*/ 81 h 349"/>
                <a:gd name="T18" fmla="*/ 9 w 195"/>
                <a:gd name="T19" fmla="*/ 60 h 349"/>
                <a:gd name="T20" fmla="*/ 19 w 195"/>
                <a:gd name="T21" fmla="*/ 43 h 349"/>
                <a:gd name="T22" fmla="*/ 33 w 195"/>
                <a:gd name="T23" fmla="*/ 28 h 349"/>
                <a:gd name="T24" fmla="*/ 41 w 195"/>
                <a:gd name="T25" fmla="*/ 21 h 349"/>
                <a:gd name="T26" fmla="*/ 57 w 195"/>
                <a:gd name="T27" fmla="*/ 11 h 349"/>
                <a:gd name="T28" fmla="*/ 75 w 195"/>
                <a:gd name="T29" fmla="*/ 4 h 349"/>
                <a:gd name="T30" fmla="*/ 95 w 195"/>
                <a:gd name="T31" fmla="*/ 0 h 349"/>
                <a:gd name="T32" fmla="*/ 105 w 195"/>
                <a:gd name="T33" fmla="*/ 0 h 349"/>
                <a:gd name="T34" fmla="*/ 124 w 195"/>
                <a:gd name="T35" fmla="*/ 2 h 349"/>
                <a:gd name="T36" fmla="*/ 143 w 195"/>
                <a:gd name="T37" fmla="*/ 7 h 349"/>
                <a:gd name="T38" fmla="*/ 159 w 195"/>
                <a:gd name="T39" fmla="*/ 15 h 349"/>
                <a:gd name="T40" fmla="*/ 176 w 195"/>
                <a:gd name="T41" fmla="*/ 26 h 349"/>
                <a:gd name="T42" fmla="*/ 177 w 195"/>
                <a:gd name="T43" fmla="*/ 30 h 349"/>
                <a:gd name="T44" fmla="*/ 176 w 195"/>
                <a:gd name="T45" fmla="*/ 33 h 349"/>
                <a:gd name="T46" fmla="*/ 169 w 195"/>
                <a:gd name="T47" fmla="*/ 34 h 349"/>
                <a:gd name="T48" fmla="*/ 162 w 195"/>
                <a:gd name="T49" fmla="*/ 29 h 349"/>
                <a:gd name="T50" fmla="*/ 139 w 195"/>
                <a:gd name="T51" fmla="*/ 15 h 349"/>
                <a:gd name="T52" fmla="*/ 105 w 195"/>
                <a:gd name="T53" fmla="*/ 10 h 349"/>
                <a:gd name="T54" fmla="*/ 95 w 195"/>
                <a:gd name="T55" fmla="*/ 10 h 349"/>
                <a:gd name="T56" fmla="*/ 78 w 195"/>
                <a:gd name="T57" fmla="*/ 13 h 349"/>
                <a:gd name="T58" fmla="*/ 61 w 195"/>
                <a:gd name="T59" fmla="*/ 19 h 349"/>
                <a:gd name="T60" fmla="*/ 46 w 195"/>
                <a:gd name="T61" fmla="*/ 29 h 349"/>
                <a:gd name="T62" fmla="*/ 39 w 195"/>
                <a:gd name="T63" fmla="*/ 34 h 349"/>
                <a:gd name="T64" fmla="*/ 27 w 195"/>
                <a:gd name="T65" fmla="*/ 49 h 349"/>
                <a:gd name="T66" fmla="*/ 18 w 195"/>
                <a:gd name="T67" fmla="*/ 64 h 349"/>
                <a:gd name="T68" fmla="*/ 12 w 195"/>
                <a:gd name="T69" fmla="*/ 82 h 349"/>
                <a:gd name="T70" fmla="*/ 9 w 195"/>
                <a:gd name="T71" fmla="*/ 101 h 349"/>
                <a:gd name="T72" fmla="*/ 9 w 195"/>
                <a:gd name="T73" fmla="*/ 111 h 349"/>
                <a:gd name="T74" fmla="*/ 12 w 195"/>
                <a:gd name="T75" fmla="*/ 130 h 349"/>
                <a:gd name="T76" fmla="*/ 19 w 195"/>
                <a:gd name="T77" fmla="*/ 148 h 349"/>
                <a:gd name="T78" fmla="*/ 28 w 195"/>
                <a:gd name="T79" fmla="*/ 163 h 349"/>
                <a:gd name="T80" fmla="*/ 56 w 195"/>
                <a:gd name="T81" fmla="*/ 194 h 349"/>
                <a:gd name="T82" fmla="*/ 193 w 195"/>
                <a:gd name="T83" fmla="*/ 341 h 349"/>
                <a:gd name="T84" fmla="*/ 192 w 195"/>
                <a:gd name="T85" fmla="*/ 348 h 349"/>
                <a:gd name="T86" fmla="*/ 189 w 195"/>
                <a:gd name="T87" fmla="*/ 349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5" h="349">
                  <a:moveTo>
                    <a:pt x="189" y="349"/>
                  </a:moveTo>
                  <a:lnTo>
                    <a:pt x="189" y="349"/>
                  </a:lnTo>
                  <a:lnTo>
                    <a:pt x="188" y="349"/>
                  </a:lnTo>
                  <a:lnTo>
                    <a:pt x="185" y="348"/>
                  </a:lnTo>
                  <a:lnTo>
                    <a:pt x="49" y="201"/>
                  </a:lnTo>
                  <a:lnTo>
                    <a:pt x="27" y="176"/>
                  </a:lnTo>
                  <a:lnTo>
                    <a:pt x="27" y="176"/>
                  </a:lnTo>
                  <a:lnTo>
                    <a:pt x="20" y="168"/>
                  </a:lnTo>
                  <a:lnTo>
                    <a:pt x="15" y="160"/>
                  </a:lnTo>
                  <a:lnTo>
                    <a:pt x="9" y="152"/>
                  </a:lnTo>
                  <a:lnTo>
                    <a:pt x="5" y="142"/>
                  </a:lnTo>
                  <a:lnTo>
                    <a:pt x="3" y="131"/>
                  </a:lnTo>
                  <a:lnTo>
                    <a:pt x="1" y="122"/>
                  </a:lnTo>
                  <a:lnTo>
                    <a:pt x="0" y="112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0" y="90"/>
                  </a:lnTo>
                  <a:lnTo>
                    <a:pt x="3" y="81"/>
                  </a:lnTo>
                  <a:lnTo>
                    <a:pt x="5" y="70"/>
                  </a:lnTo>
                  <a:lnTo>
                    <a:pt x="9" y="60"/>
                  </a:lnTo>
                  <a:lnTo>
                    <a:pt x="13" y="52"/>
                  </a:lnTo>
                  <a:lnTo>
                    <a:pt x="19" y="43"/>
                  </a:lnTo>
                  <a:lnTo>
                    <a:pt x="26" y="36"/>
                  </a:lnTo>
                  <a:lnTo>
                    <a:pt x="33" y="28"/>
                  </a:lnTo>
                  <a:lnTo>
                    <a:pt x="33" y="28"/>
                  </a:lnTo>
                  <a:lnTo>
                    <a:pt x="41" y="21"/>
                  </a:lnTo>
                  <a:lnTo>
                    <a:pt x="49" y="15"/>
                  </a:lnTo>
                  <a:lnTo>
                    <a:pt x="57" y="11"/>
                  </a:lnTo>
                  <a:lnTo>
                    <a:pt x="67" y="7"/>
                  </a:lnTo>
                  <a:lnTo>
                    <a:pt x="75" y="4"/>
                  </a:lnTo>
                  <a:lnTo>
                    <a:pt x="84" y="2"/>
                  </a:lnTo>
                  <a:lnTo>
                    <a:pt x="95" y="0"/>
                  </a:lnTo>
                  <a:lnTo>
                    <a:pt x="105" y="0"/>
                  </a:lnTo>
                  <a:lnTo>
                    <a:pt x="105" y="0"/>
                  </a:lnTo>
                  <a:lnTo>
                    <a:pt x="114" y="0"/>
                  </a:lnTo>
                  <a:lnTo>
                    <a:pt x="124" y="2"/>
                  </a:lnTo>
                  <a:lnTo>
                    <a:pt x="133" y="4"/>
                  </a:lnTo>
                  <a:lnTo>
                    <a:pt x="143" y="7"/>
                  </a:lnTo>
                  <a:lnTo>
                    <a:pt x="151" y="11"/>
                  </a:lnTo>
                  <a:lnTo>
                    <a:pt x="159" y="15"/>
                  </a:lnTo>
                  <a:lnTo>
                    <a:pt x="168" y="21"/>
                  </a:lnTo>
                  <a:lnTo>
                    <a:pt x="176" y="26"/>
                  </a:lnTo>
                  <a:lnTo>
                    <a:pt x="176" y="26"/>
                  </a:lnTo>
                  <a:lnTo>
                    <a:pt x="177" y="30"/>
                  </a:lnTo>
                  <a:lnTo>
                    <a:pt x="176" y="33"/>
                  </a:lnTo>
                  <a:lnTo>
                    <a:pt x="176" y="33"/>
                  </a:lnTo>
                  <a:lnTo>
                    <a:pt x="172" y="36"/>
                  </a:lnTo>
                  <a:lnTo>
                    <a:pt x="169" y="34"/>
                  </a:lnTo>
                  <a:lnTo>
                    <a:pt x="169" y="34"/>
                  </a:lnTo>
                  <a:lnTo>
                    <a:pt x="162" y="29"/>
                  </a:lnTo>
                  <a:lnTo>
                    <a:pt x="155" y="23"/>
                  </a:lnTo>
                  <a:lnTo>
                    <a:pt x="139" y="15"/>
                  </a:lnTo>
                  <a:lnTo>
                    <a:pt x="123" y="11"/>
                  </a:lnTo>
                  <a:lnTo>
                    <a:pt x="105" y="10"/>
                  </a:lnTo>
                  <a:lnTo>
                    <a:pt x="105" y="10"/>
                  </a:lnTo>
                  <a:lnTo>
                    <a:pt x="95" y="10"/>
                  </a:lnTo>
                  <a:lnTo>
                    <a:pt x="87" y="11"/>
                  </a:lnTo>
                  <a:lnTo>
                    <a:pt x="78" y="13"/>
                  </a:lnTo>
                  <a:lnTo>
                    <a:pt x="69" y="15"/>
                  </a:lnTo>
                  <a:lnTo>
                    <a:pt x="61" y="19"/>
                  </a:lnTo>
                  <a:lnTo>
                    <a:pt x="54" y="23"/>
                  </a:lnTo>
                  <a:lnTo>
                    <a:pt x="46" y="29"/>
                  </a:lnTo>
                  <a:lnTo>
                    <a:pt x="39" y="34"/>
                  </a:lnTo>
                  <a:lnTo>
                    <a:pt x="39" y="34"/>
                  </a:lnTo>
                  <a:lnTo>
                    <a:pt x="33" y="41"/>
                  </a:lnTo>
                  <a:lnTo>
                    <a:pt x="27" y="49"/>
                  </a:lnTo>
                  <a:lnTo>
                    <a:pt x="22" y="56"/>
                  </a:lnTo>
                  <a:lnTo>
                    <a:pt x="18" y="64"/>
                  </a:lnTo>
                  <a:lnTo>
                    <a:pt x="13" y="74"/>
                  </a:lnTo>
                  <a:lnTo>
                    <a:pt x="12" y="82"/>
                  </a:lnTo>
                  <a:lnTo>
                    <a:pt x="9" y="92"/>
                  </a:lnTo>
                  <a:lnTo>
                    <a:pt x="9" y="101"/>
                  </a:lnTo>
                  <a:lnTo>
                    <a:pt x="9" y="101"/>
                  </a:lnTo>
                  <a:lnTo>
                    <a:pt x="9" y="111"/>
                  </a:lnTo>
                  <a:lnTo>
                    <a:pt x="11" y="120"/>
                  </a:lnTo>
                  <a:lnTo>
                    <a:pt x="12" y="130"/>
                  </a:lnTo>
                  <a:lnTo>
                    <a:pt x="15" y="138"/>
                  </a:lnTo>
                  <a:lnTo>
                    <a:pt x="19" y="148"/>
                  </a:lnTo>
                  <a:lnTo>
                    <a:pt x="23" y="156"/>
                  </a:lnTo>
                  <a:lnTo>
                    <a:pt x="28" y="163"/>
                  </a:lnTo>
                  <a:lnTo>
                    <a:pt x="34" y="171"/>
                  </a:lnTo>
                  <a:lnTo>
                    <a:pt x="56" y="194"/>
                  </a:lnTo>
                  <a:lnTo>
                    <a:pt x="193" y="341"/>
                  </a:lnTo>
                  <a:lnTo>
                    <a:pt x="193" y="341"/>
                  </a:lnTo>
                  <a:lnTo>
                    <a:pt x="195" y="345"/>
                  </a:lnTo>
                  <a:lnTo>
                    <a:pt x="192" y="348"/>
                  </a:lnTo>
                  <a:lnTo>
                    <a:pt x="192" y="348"/>
                  </a:lnTo>
                  <a:lnTo>
                    <a:pt x="189" y="349"/>
                  </a:lnTo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458938" y="1282020"/>
            <a:ext cx="1921628" cy="287486"/>
          </a:xfrm>
          <a:prstGeom prst="rect">
            <a:avLst/>
          </a:prstGeom>
          <a:solidFill>
            <a:schemeClr val="bg1"/>
          </a:solidFill>
        </p:spPr>
        <p:txBody>
          <a:bodyPr wrap="square" tIns="91440" bIns="91440" rtlCol="0" anchor="ctr" anchorCtr="0">
            <a:noAutofit/>
          </a:bodyPr>
          <a:lstStyle/>
          <a:p>
            <a:pPr algn="ctr"/>
            <a:r>
              <a:rPr lang="en-US" sz="2000" dirty="0" smtClean="0">
                <a:solidFill>
                  <a:schemeClr val="accent1"/>
                </a:solidFill>
              </a:rPr>
              <a:t>PEOPLE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631701" y="1482836"/>
            <a:ext cx="1947672" cy="3334472"/>
          </a:xfrm>
          <a:prstGeom prst="rect">
            <a:avLst/>
          </a:prstGeom>
          <a:noFill/>
          <a:ln w="38100" cap="flat" cmpd="sng" algn="ctr">
            <a:noFill/>
            <a:prstDash val="solid"/>
          </a:ln>
          <a:effectLst/>
        </p:spPr>
        <p:txBody>
          <a:bodyPr vert="horz" lIns="91440" tIns="91440" rIns="91440" bIns="91440" rtlCol="0" anchor="ctr"/>
          <a:lstStyle/>
          <a:p>
            <a:pPr marL="0" marR="0" indent="0" algn="ctr" defTabSz="914400" eaLnBrk="1" fontAlgn="auto" latinLnBrk="0" hangingPunct="1">
              <a:lnSpc>
                <a:spcPts val="172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Calibri"/>
              <a:ea typeface="+mn-ea"/>
              <a:cs typeface="Arial Unicode MS" pitchFamily="34" charset="-128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2629115" y="1587617"/>
            <a:ext cx="3873533" cy="4629"/>
          </a:xfrm>
          <a:prstGeom prst="line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ound Same Side Corner Rectangle 46"/>
          <p:cNvSpPr/>
          <p:nvPr/>
        </p:nvSpPr>
        <p:spPr>
          <a:xfrm>
            <a:off x="2629733" y="1596493"/>
            <a:ext cx="1935811" cy="3219947"/>
          </a:xfrm>
          <a:prstGeom prst="round2SameRect">
            <a:avLst>
              <a:gd name="adj1" fmla="val 0"/>
              <a:gd name="adj2" fmla="val 0"/>
            </a:avLst>
          </a:prstGeom>
          <a:noFill/>
          <a:ln w="25400" cap="flat" cmpd="sng" algn="ctr">
            <a:noFill/>
            <a:prstDash val="solid"/>
          </a:ln>
          <a:effectLst>
            <a:outerShdw blurRad="101600" dir="2700000" algn="tl" rotWithShape="0">
              <a:srgbClr val="000000"/>
            </a:outerShdw>
          </a:effectLst>
        </p:spPr>
        <p:txBody>
          <a:bodyPr lIns="182880" tIns="365760" rIns="182880" bIns="0" rtlCol="0" anchor="t" anchorCtr="0"/>
          <a:lstStyle>
            <a:defPPr>
              <a:defRPr lang="en-US"/>
            </a:defPPr>
            <a:lvl1pPr marL="0" algn="l" defTabSz="45647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6473" algn="l" defTabSz="45647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2905" algn="l" defTabSz="45647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9397" algn="l" defTabSz="45647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5808" algn="l" defTabSz="45647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2393" algn="l" defTabSz="45647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8775" algn="l" defTabSz="45647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5240" algn="l" defTabSz="45647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1710" algn="l" defTabSz="45647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400"/>
              </a:spcBef>
              <a:spcAft>
                <a:spcPts val="400"/>
              </a:spcAft>
            </a:pPr>
            <a:r>
              <a:rPr lang="en-US" sz="1200" dirty="0">
                <a:solidFill>
                  <a:schemeClr val="bg1"/>
                </a:solidFill>
              </a:rPr>
              <a:t> </a:t>
            </a:r>
          </a:p>
          <a:p>
            <a:pPr algn="ctr">
              <a:spcBef>
                <a:spcPts val="400"/>
              </a:spcBef>
              <a:spcAft>
                <a:spcPts val="400"/>
              </a:spcAft>
            </a:pPr>
            <a:r>
              <a:rPr lang="en-US" sz="1200" dirty="0">
                <a:solidFill>
                  <a:schemeClr val="bg1"/>
                </a:solidFill>
                <a:cs typeface="Calibri"/>
              </a:rPr>
              <a:t>Implement </a:t>
            </a:r>
            <a:r>
              <a:rPr lang="en-US" sz="1400" b="1" dirty="0">
                <a:solidFill>
                  <a:schemeClr val="accent6"/>
                </a:solidFill>
                <a:cs typeface="Calibri"/>
              </a:rPr>
              <a:t>industry-standard processes </a:t>
            </a:r>
            <a:br>
              <a:rPr lang="en-US" sz="1400" b="1" dirty="0">
                <a:solidFill>
                  <a:schemeClr val="accent6"/>
                </a:solidFill>
                <a:cs typeface="Calibri"/>
              </a:rPr>
            </a:br>
            <a:r>
              <a:rPr lang="en-US" sz="1200" dirty="0">
                <a:solidFill>
                  <a:schemeClr val="bg1"/>
                </a:solidFill>
                <a:cs typeface="Calibri"/>
              </a:rPr>
              <a:t>to improve execution </a:t>
            </a:r>
            <a:br>
              <a:rPr lang="en-US" sz="1200" dirty="0">
                <a:solidFill>
                  <a:schemeClr val="bg1"/>
                </a:solidFill>
                <a:cs typeface="Calibri"/>
              </a:rPr>
            </a:br>
            <a:r>
              <a:rPr lang="en-US" sz="1200" dirty="0">
                <a:solidFill>
                  <a:schemeClr val="bg1"/>
                </a:solidFill>
                <a:cs typeface="Calibri"/>
              </a:rPr>
              <a:t>and delivery</a:t>
            </a:r>
          </a:p>
          <a:p>
            <a:pPr algn="ctr">
              <a:spcBef>
                <a:spcPts val="400"/>
              </a:spcBef>
              <a:spcAft>
                <a:spcPts val="400"/>
              </a:spcAft>
            </a:pPr>
            <a:r>
              <a:rPr lang="en-US" sz="1200" dirty="0">
                <a:solidFill>
                  <a:schemeClr val="bg1"/>
                </a:solidFill>
                <a:cs typeface="Calibri"/>
              </a:rPr>
              <a:t>	</a:t>
            </a:r>
          </a:p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en-US" sz="1200" dirty="0">
              <a:solidFill>
                <a:schemeClr val="bg1"/>
              </a:solidFill>
              <a:cs typeface="Calibri"/>
            </a:endParaRPr>
          </a:p>
          <a:p>
            <a:pPr algn="ctr">
              <a:spcBef>
                <a:spcPts val="400"/>
              </a:spcBef>
              <a:spcAft>
                <a:spcPts val="400"/>
              </a:spcAft>
            </a:pPr>
            <a:r>
              <a:rPr lang="en-US" sz="1200" dirty="0">
                <a:solidFill>
                  <a:schemeClr val="bg1"/>
                </a:solidFill>
                <a:cs typeface="Calibri"/>
              </a:rPr>
              <a:t/>
            </a:r>
            <a:br>
              <a:rPr lang="en-US" sz="1200" dirty="0">
                <a:solidFill>
                  <a:schemeClr val="bg1"/>
                </a:solidFill>
                <a:cs typeface="Calibri"/>
              </a:rPr>
            </a:br>
            <a:r>
              <a:rPr lang="en-US" sz="1200" dirty="0">
                <a:solidFill>
                  <a:schemeClr val="bg1"/>
                </a:solidFill>
                <a:cs typeface="Calibri"/>
              </a:rPr>
              <a:t>Tackle </a:t>
            </a:r>
            <a:r>
              <a:rPr lang="en-US" sz="1400" b="1" dirty="0">
                <a:solidFill>
                  <a:srgbClr val="FFC91C"/>
                </a:solidFill>
                <a:cs typeface="Calibri"/>
              </a:rPr>
              <a:t>information security practices </a:t>
            </a:r>
            <a:r>
              <a:rPr lang="en-US" sz="1200" dirty="0">
                <a:solidFill>
                  <a:schemeClr val="bg1"/>
                </a:solidFill>
                <a:cs typeface="Calibri"/>
              </a:rPr>
              <a:t>and strategies addressing capabilities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3407802" y="3321942"/>
            <a:ext cx="395473" cy="424048"/>
            <a:chOff x="3199823" y="2539784"/>
            <a:chExt cx="498475" cy="534988"/>
          </a:xfrm>
          <a:solidFill>
            <a:schemeClr val="accent6"/>
          </a:solidFill>
        </p:grpSpPr>
        <p:sp>
          <p:nvSpPr>
            <p:cNvPr id="49" name="Freeform 69"/>
            <p:cNvSpPr>
              <a:spLocks noEditPoints="1"/>
            </p:cNvSpPr>
            <p:nvPr/>
          </p:nvSpPr>
          <p:spPr bwMode="auto">
            <a:xfrm>
              <a:off x="3199823" y="2768384"/>
              <a:ext cx="498475" cy="306388"/>
            </a:xfrm>
            <a:custGeom>
              <a:avLst/>
              <a:gdLst>
                <a:gd name="T0" fmla="*/ 30 w 314"/>
                <a:gd name="T1" fmla="*/ 193 h 193"/>
                <a:gd name="T2" fmla="*/ 25 w 314"/>
                <a:gd name="T3" fmla="*/ 192 h 193"/>
                <a:gd name="T4" fmla="*/ 14 w 314"/>
                <a:gd name="T5" fmla="*/ 188 h 193"/>
                <a:gd name="T6" fmla="*/ 5 w 314"/>
                <a:gd name="T7" fmla="*/ 180 h 193"/>
                <a:gd name="T8" fmla="*/ 1 w 314"/>
                <a:gd name="T9" fmla="*/ 169 h 193"/>
                <a:gd name="T10" fmla="*/ 0 w 314"/>
                <a:gd name="T11" fmla="*/ 30 h 193"/>
                <a:gd name="T12" fmla="*/ 1 w 314"/>
                <a:gd name="T13" fmla="*/ 24 h 193"/>
                <a:gd name="T14" fmla="*/ 5 w 314"/>
                <a:gd name="T15" fmla="*/ 14 h 193"/>
                <a:gd name="T16" fmla="*/ 14 w 314"/>
                <a:gd name="T17" fmla="*/ 5 h 193"/>
                <a:gd name="T18" fmla="*/ 25 w 314"/>
                <a:gd name="T19" fmla="*/ 0 h 193"/>
                <a:gd name="T20" fmla="*/ 285 w 314"/>
                <a:gd name="T21" fmla="*/ 0 h 193"/>
                <a:gd name="T22" fmla="*/ 291 w 314"/>
                <a:gd name="T23" fmla="*/ 0 h 193"/>
                <a:gd name="T24" fmla="*/ 301 w 314"/>
                <a:gd name="T25" fmla="*/ 5 h 193"/>
                <a:gd name="T26" fmla="*/ 309 w 314"/>
                <a:gd name="T27" fmla="*/ 14 h 193"/>
                <a:gd name="T28" fmla="*/ 313 w 314"/>
                <a:gd name="T29" fmla="*/ 24 h 193"/>
                <a:gd name="T30" fmla="*/ 314 w 314"/>
                <a:gd name="T31" fmla="*/ 164 h 193"/>
                <a:gd name="T32" fmla="*/ 313 w 314"/>
                <a:gd name="T33" fmla="*/ 169 h 193"/>
                <a:gd name="T34" fmla="*/ 309 w 314"/>
                <a:gd name="T35" fmla="*/ 180 h 193"/>
                <a:gd name="T36" fmla="*/ 301 w 314"/>
                <a:gd name="T37" fmla="*/ 188 h 193"/>
                <a:gd name="T38" fmla="*/ 291 w 314"/>
                <a:gd name="T39" fmla="*/ 192 h 193"/>
                <a:gd name="T40" fmla="*/ 30 w 314"/>
                <a:gd name="T41" fmla="*/ 9 h 193"/>
                <a:gd name="T42" fmla="*/ 26 w 314"/>
                <a:gd name="T43" fmla="*/ 9 h 193"/>
                <a:gd name="T44" fmla="*/ 19 w 314"/>
                <a:gd name="T45" fmla="*/ 13 h 193"/>
                <a:gd name="T46" fmla="*/ 13 w 314"/>
                <a:gd name="T47" fmla="*/ 18 h 193"/>
                <a:gd name="T48" fmla="*/ 10 w 314"/>
                <a:gd name="T49" fmla="*/ 26 h 193"/>
                <a:gd name="T50" fmla="*/ 9 w 314"/>
                <a:gd name="T51" fmla="*/ 164 h 193"/>
                <a:gd name="T52" fmla="*/ 10 w 314"/>
                <a:gd name="T53" fmla="*/ 167 h 193"/>
                <a:gd name="T54" fmla="*/ 13 w 314"/>
                <a:gd name="T55" fmla="*/ 175 h 193"/>
                <a:gd name="T56" fmla="*/ 19 w 314"/>
                <a:gd name="T57" fmla="*/ 181 h 193"/>
                <a:gd name="T58" fmla="*/ 26 w 314"/>
                <a:gd name="T59" fmla="*/ 183 h 193"/>
                <a:gd name="T60" fmla="*/ 285 w 314"/>
                <a:gd name="T61" fmla="*/ 185 h 193"/>
                <a:gd name="T62" fmla="*/ 288 w 314"/>
                <a:gd name="T63" fmla="*/ 183 h 193"/>
                <a:gd name="T64" fmla="*/ 296 w 314"/>
                <a:gd name="T65" fmla="*/ 181 h 193"/>
                <a:gd name="T66" fmla="*/ 302 w 314"/>
                <a:gd name="T67" fmla="*/ 175 h 193"/>
                <a:gd name="T68" fmla="*/ 306 w 314"/>
                <a:gd name="T69" fmla="*/ 167 h 193"/>
                <a:gd name="T70" fmla="*/ 306 w 314"/>
                <a:gd name="T71" fmla="*/ 30 h 193"/>
                <a:gd name="T72" fmla="*/ 306 w 314"/>
                <a:gd name="T73" fmla="*/ 26 h 193"/>
                <a:gd name="T74" fmla="*/ 302 w 314"/>
                <a:gd name="T75" fmla="*/ 18 h 193"/>
                <a:gd name="T76" fmla="*/ 296 w 314"/>
                <a:gd name="T77" fmla="*/ 13 h 193"/>
                <a:gd name="T78" fmla="*/ 288 w 314"/>
                <a:gd name="T79" fmla="*/ 9 h 193"/>
                <a:gd name="T80" fmla="*/ 30 w 314"/>
                <a:gd name="T81" fmla="*/ 9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14" h="193">
                  <a:moveTo>
                    <a:pt x="285" y="193"/>
                  </a:moveTo>
                  <a:lnTo>
                    <a:pt x="30" y="193"/>
                  </a:lnTo>
                  <a:lnTo>
                    <a:pt x="30" y="193"/>
                  </a:lnTo>
                  <a:lnTo>
                    <a:pt x="25" y="192"/>
                  </a:lnTo>
                  <a:lnTo>
                    <a:pt x="19" y="191"/>
                  </a:lnTo>
                  <a:lnTo>
                    <a:pt x="14" y="188"/>
                  </a:lnTo>
                  <a:lnTo>
                    <a:pt x="9" y="185"/>
                  </a:lnTo>
                  <a:lnTo>
                    <a:pt x="5" y="180"/>
                  </a:lnTo>
                  <a:lnTo>
                    <a:pt x="3" y="175"/>
                  </a:lnTo>
                  <a:lnTo>
                    <a:pt x="1" y="169"/>
                  </a:lnTo>
                  <a:lnTo>
                    <a:pt x="0" y="164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1" y="24"/>
                  </a:lnTo>
                  <a:lnTo>
                    <a:pt x="3" y="19"/>
                  </a:lnTo>
                  <a:lnTo>
                    <a:pt x="5" y="14"/>
                  </a:lnTo>
                  <a:lnTo>
                    <a:pt x="9" y="9"/>
                  </a:lnTo>
                  <a:lnTo>
                    <a:pt x="14" y="5"/>
                  </a:lnTo>
                  <a:lnTo>
                    <a:pt x="19" y="3"/>
                  </a:lnTo>
                  <a:lnTo>
                    <a:pt x="25" y="0"/>
                  </a:lnTo>
                  <a:lnTo>
                    <a:pt x="30" y="0"/>
                  </a:lnTo>
                  <a:lnTo>
                    <a:pt x="285" y="0"/>
                  </a:lnTo>
                  <a:lnTo>
                    <a:pt x="285" y="0"/>
                  </a:lnTo>
                  <a:lnTo>
                    <a:pt x="291" y="0"/>
                  </a:lnTo>
                  <a:lnTo>
                    <a:pt x="296" y="3"/>
                  </a:lnTo>
                  <a:lnTo>
                    <a:pt x="301" y="5"/>
                  </a:lnTo>
                  <a:lnTo>
                    <a:pt x="306" y="9"/>
                  </a:lnTo>
                  <a:lnTo>
                    <a:pt x="309" y="14"/>
                  </a:lnTo>
                  <a:lnTo>
                    <a:pt x="312" y="19"/>
                  </a:lnTo>
                  <a:lnTo>
                    <a:pt x="313" y="24"/>
                  </a:lnTo>
                  <a:lnTo>
                    <a:pt x="314" y="30"/>
                  </a:lnTo>
                  <a:lnTo>
                    <a:pt x="314" y="164"/>
                  </a:lnTo>
                  <a:lnTo>
                    <a:pt x="314" y="164"/>
                  </a:lnTo>
                  <a:lnTo>
                    <a:pt x="313" y="169"/>
                  </a:lnTo>
                  <a:lnTo>
                    <a:pt x="312" y="175"/>
                  </a:lnTo>
                  <a:lnTo>
                    <a:pt x="309" y="180"/>
                  </a:lnTo>
                  <a:lnTo>
                    <a:pt x="306" y="185"/>
                  </a:lnTo>
                  <a:lnTo>
                    <a:pt x="301" y="188"/>
                  </a:lnTo>
                  <a:lnTo>
                    <a:pt x="296" y="191"/>
                  </a:lnTo>
                  <a:lnTo>
                    <a:pt x="291" y="192"/>
                  </a:lnTo>
                  <a:lnTo>
                    <a:pt x="285" y="193"/>
                  </a:lnTo>
                  <a:close/>
                  <a:moveTo>
                    <a:pt x="30" y="9"/>
                  </a:moveTo>
                  <a:lnTo>
                    <a:pt x="30" y="9"/>
                  </a:lnTo>
                  <a:lnTo>
                    <a:pt x="26" y="9"/>
                  </a:lnTo>
                  <a:lnTo>
                    <a:pt x="22" y="10"/>
                  </a:lnTo>
                  <a:lnTo>
                    <a:pt x="19" y="13"/>
                  </a:lnTo>
                  <a:lnTo>
                    <a:pt x="15" y="15"/>
                  </a:lnTo>
                  <a:lnTo>
                    <a:pt x="13" y="18"/>
                  </a:lnTo>
                  <a:lnTo>
                    <a:pt x="11" y="22"/>
                  </a:lnTo>
                  <a:lnTo>
                    <a:pt x="10" y="26"/>
                  </a:lnTo>
                  <a:lnTo>
                    <a:pt x="9" y="30"/>
                  </a:lnTo>
                  <a:lnTo>
                    <a:pt x="9" y="164"/>
                  </a:lnTo>
                  <a:lnTo>
                    <a:pt x="9" y="164"/>
                  </a:lnTo>
                  <a:lnTo>
                    <a:pt x="10" y="167"/>
                  </a:lnTo>
                  <a:lnTo>
                    <a:pt x="11" y="171"/>
                  </a:lnTo>
                  <a:lnTo>
                    <a:pt x="13" y="175"/>
                  </a:lnTo>
                  <a:lnTo>
                    <a:pt x="15" y="179"/>
                  </a:lnTo>
                  <a:lnTo>
                    <a:pt x="19" y="181"/>
                  </a:lnTo>
                  <a:lnTo>
                    <a:pt x="22" y="182"/>
                  </a:lnTo>
                  <a:lnTo>
                    <a:pt x="26" y="183"/>
                  </a:lnTo>
                  <a:lnTo>
                    <a:pt x="30" y="185"/>
                  </a:lnTo>
                  <a:lnTo>
                    <a:pt x="285" y="185"/>
                  </a:lnTo>
                  <a:lnTo>
                    <a:pt x="285" y="185"/>
                  </a:lnTo>
                  <a:lnTo>
                    <a:pt x="288" y="183"/>
                  </a:lnTo>
                  <a:lnTo>
                    <a:pt x="292" y="182"/>
                  </a:lnTo>
                  <a:lnTo>
                    <a:pt x="296" y="181"/>
                  </a:lnTo>
                  <a:lnTo>
                    <a:pt x="299" y="179"/>
                  </a:lnTo>
                  <a:lnTo>
                    <a:pt x="302" y="175"/>
                  </a:lnTo>
                  <a:lnTo>
                    <a:pt x="304" y="171"/>
                  </a:lnTo>
                  <a:lnTo>
                    <a:pt x="306" y="167"/>
                  </a:lnTo>
                  <a:lnTo>
                    <a:pt x="306" y="164"/>
                  </a:lnTo>
                  <a:lnTo>
                    <a:pt x="306" y="30"/>
                  </a:lnTo>
                  <a:lnTo>
                    <a:pt x="306" y="30"/>
                  </a:lnTo>
                  <a:lnTo>
                    <a:pt x="306" y="26"/>
                  </a:lnTo>
                  <a:lnTo>
                    <a:pt x="304" y="22"/>
                  </a:lnTo>
                  <a:lnTo>
                    <a:pt x="302" y="18"/>
                  </a:lnTo>
                  <a:lnTo>
                    <a:pt x="299" y="15"/>
                  </a:lnTo>
                  <a:lnTo>
                    <a:pt x="296" y="13"/>
                  </a:lnTo>
                  <a:lnTo>
                    <a:pt x="292" y="10"/>
                  </a:lnTo>
                  <a:lnTo>
                    <a:pt x="288" y="9"/>
                  </a:lnTo>
                  <a:lnTo>
                    <a:pt x="285" y="9"/>
                  </a:lnTo>
                  <a:lnTo>
                    <a:pt x="30" y="9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72"/>
            <p:cNvSpPr>
              <a:spLocks/>
            </p:cNvSpPr>
            <p:nvPr/>
          </p:nvSpPr>
          <p:spPr bwMode="auto">
            <a:xfrm>
              <a:off x="3450648" y="2855697"/>
              <a:ext cx="0" cy="68263"/>
            </a:xfrm>
            <a:custGeom>
              <a:avLst/>
              <a:gdLst>
                <a:gd name="T0" fmla="*/ 43 h 43"/>
                <a:gd name="T1" fmla="*/ 0 h 43"/>
                <a:gd name="T2" fmla="*/ 43 h 4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3">
                  <a:moveTo>
                    <a:pt x="0" y="43"/>
                  </a:moveTo>
                  <a:lnTo>
                    <a:pt x="0" y="0"/>
                  </a:lnTo>
                  <a:lnTo>
                    <a:pt x="0" y="43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Line 73"/>
            <p:cNvSpPr>
              <a:spLocks noChangeShapeType="1"/>
            </p:cNvSpPr>
            <p:nvPr/>
          </p:nvSpPr>
          <p:spPr bwMode="auto">
            <a:xfrm flipV="1">
              <a:off x="3450648" y="2855697"/>
              <a:ext cx="0" cy="68263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Freeform 75"/>
            <p:cNvSpPr>
              <a:spLocks/>
            </p:cNvSpPr>
            <p:nvPr/>
          </p:nvSpPr>
          <p:spPr bwMode="auto">
            <a:xfrm>
              <a:off x="3428423" y="2831884"/>
              <a:ext cx="46038" cy="115888"/>
            </a:xfrm>
            <a:custGeom>
              <a:avLst/>
              <a:gdLst>
                <a:gd name="T0" fmla="*/ 14 w 29"/>
                <a:gd name="T1" fmla="*/ 73 h 73"/>
                <a:gd name="T2" fmla="*/ 14 w 29"/>
                <a:gd name="T3" fmla="*/ 73 h 73"/>
                <a:gd name="T4" fmla="*/ 8 w 29"/>
                <a:gd name="T5" fmla="*/ 72 h 73"/>
                <a:gd name="T6" fmla="*/ 3 w 29"/>
                <a:gd name="T7" fmla="*/ 69 h 73"/>
                <a:gd name="T8" fmla="*/ 0 w 29"/>
                <a:gd name="T9" fmla="*/ 64 h 73"/>
                <a:gd name="T10" fmla="*/ 0 w 29"/>
                <a:gd name="T11" fmla="*/ 58 h 73"/>
                <a:gd name="T12" fmla="*/ 0 w 29"/>
                <a:gd name="T13" fmla="*/ 15 h 73"/>
                <a:gd name="T14" fmla="*/ 0 w 29"/>
                <a:gd name="T15" fmla="*/ 15 h 73"/>
                <a:gd name="T16" fmla="*/ 0 w 29"/>
                <a:gd name="T17" fmla="*/ 9 h 73"/>
                <a:gd name="T18" fmla="*/ 3 w 29"/>
                <a:gd name="T19" fmla="*/ 5 h 73"/>
                <a:gd name="T20" fmla="*/ 8 w 29"/>
                <a:gd name="T21" fmla="*/ 1 h 73"/>
                <a:gd name="T22" fmla="*/ 14 w 29"/>
                <a:gd name="T23" fmla="*/ 0 h 73"/>
                <a:gd name="T24" fmla="*/ 14 w 29"/>
                <a:gd name="T25" fmla="*/ 0 h 73"/>
                <a:gd name="T26" fmla="*/ 19 w 29"/>
                <a:gd name="T27" fmla="*/ 1 h 73"/>
                <a:gd name="T28" fmla="*/ 24 w 29"/>
                <a:gd name="T29" fmla="*/ 5 h 73"/>
                <a:gd name="T30" fmla="*/ 28 w 29"/>
                <a:gd name="T31" fmla="*/ 9 h 73"/>
                <a:gd name="T32" fmla="*/ 29 w 29"/>
                <a:gd name="T33" fmla="*/ 15 h 73"/>
                <a:gd name="T34" fmla="*/ 29 w 29"/>
                <a:gd name="T35" fmla="*/ 58 h 73"/>
                <a:gd name="T36" fmla="*/ 29 w 29"/>
                <a:gd name="T37" fmla="*/ 58 h 73"/>
                <a:gd name="T38" fmla="*/ 28 w 29"/>
                <a:gd name="T39" fmla="*/ 64 h 73"/>
                <a:gd name="T40" fmla="*/ 24 w 29"/>
                <a:gd name="T41" fmla="*/ 69 h 73"/>
                <a:gd name="T42" fmla="*/ 19 w 29"/>
                <a:gd name="T43" fmla="*/ 72 h 73"/>
                <a:gd name="T44" fmla="*/ 14 w 29"/>
                <a:gd name="T4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9" h="73">
                  <a:moveTo>
                    <a:pt x="14" y="73"/>
                  </a:moveTo>
                  <a:lnTo>
                    <a:pt x="14" y="73"/>
                  </a:lnTo>
                  <a:lnTo>
                    <a:pt x="8" y="72"/>
                  </a:lnTo>
                  <a:lnTo>
                    <a:pt x="3" y="69"/>
                  </a:lnTo>
                  <a:lnTo>
                    <a:pt x="0" y="64"/>
                  </a:lnTo>
                  <a:lnTo>
                    <a:pt x="0" y="58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9"/>
                  </a:lnTo>
                  <a:lnTo>
                    <a:pt x="3" y="5"/>
                  </a:lnTo>
                  <a:lnTo>
                    <a:pt x="8" y="1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9" y="1"/>
                  </a:lnTo>
                  <a:lnTo>
                    <a:pt x="24" y="5"/>
                  </a:lnTo>
                  <a:lnTo>
                    <a:pt x="28" y="9"/>
                  </a:lnTo>
                  <a:lnTo>
                    <a:pt x="29" y="15"/>
                  </a:lnTo>
                  <a:lnTo>
                    <a:pt x="29" y="58"/>
                  </a:lnTo>
                  <a:lnTo>
                    <a:pt x="29" y="58"/>
                  </a:lnTo>
                  <a:lnTo>
                    <a:pt x="28" y="64"/>
                  </a:lnTo>
                  <a:lnTo>
                    <a:pt x="24" y="69"/>
                  </a:lnTo>
                  <a:lnTo>
                    <a:pt x="19" y="72"/>
                  </a:lnTo>
                  <a:lnTo>
                    <a:pt x="14" y="73"/>
                  </a:ln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" name="Freeform 76"/>
            <p:cNvSpPr>
              <a:spLocks/>
            </p:cNvSpPr>
            <p:nvPr/>
          </p:nvSpPr>
          <p:spPr bwMode="auto">
            <a:xfrm>
              <a:off x="3396673" y="2863634"/>
              <a:ext cx="106363" cy="106363"/>
            </a:xfrm>
            <a:custGeom>
              <a:avLst/>
              <a:gdLst>
                <a:gd name="T0" fmla="*/ 67 w 67"/>
                <a:gd name="T1" fmla="*/ 33 h 67"/>
                <a:gd name="T2" fmla="*/ 67 w 67"/>
                <a:gd name="T3" fmla="*/ 33 h 67"/>
                <a:gd name="T4" fmla="*/ 65 w 67"/>
                <a:gd name="T5" fmla="*/ 39 h 67"/>
                <a:gd name="T6" fmla="*/ 64 w 67"/>
                <a:gd name="T7" fmla="*/ 46 h 67"/>
                <a:gd name="T8" fmla="*/ 60 w 67"/>
                <a:gd name="T9" fmla="*/ 52 h 67"/>
                <a:gd name="T10" fmla="*/ 57 w 67"/>
                <a:gd name="T11" fmla="*/ 57 h 67"/>
                <a:gd name="T12" fmla="*/ 52 w 67"/>
                <a:gd name="T13" fmla="*/ 60 h 67"/>
                <a:gd name="T14" fmla="*/ 47 w 67"/>
                <a:gd name="T15" fmla="*/ 64 h 67"/>
                <a:gd name="T16" fmla="*/ 41 w 67"/>
                <a:gd name="T17" fmla="*/ 65 h 67"/>
                <a:gd name="T18" fmla="*/ 33 w 67"/>
                <a:gd name="T19" fmla="*/ 67 h 67"/>
                <a:gd name="T20" fmla="*/ 33 w 67"/>
                <a:gd name="T21" fmla="*/ 67 h 67"/>
                <a:gd name="T22" fmla="*/ 27 w 67"/>
                <a:gd name="T23" fmla="*/ 65 h 67"/>
                <a:gd name="T24" fmla="*/ 21 w 67"/>
                <a:gd name="T25" fmla="*/ 64 h 67"/>
                <a:gd name="T26" fmla="*/ 15 w 67"/>
                <a:gd name="T27" fmla="*/ 60 h 67"/>
                <a:gd name="T28" fmla="*/ 10 w 67"/>
                <a:gd name="T29" fmla="*/ 57 h 67"/>
                <a:gd name="T30" fmla="*/ 6 w 67"/>
                <a:gd name="T31" fmla="*/ 52 h 67"/>
                <a:gd name="T32" fmla="*/ 4 w 67"/>
                <a:gd name="T33" fmla="*/ 46 h 67"/>
                <a:gd name="T34" fmla="*/ 1 w 67"/>
                <a:gd name="T35" fmla="*/ 39 h 67"/>
                <a:gd name="T36" fmla="*/ 0 w 67"/>
                <a:gd name="T37" fmla="*/ 33 h 67"/>
                <a:gd name="T38" fmla="*/ 0 w 67"/>
                <a:gd name="T39" fmla="*/ 33 h 67"/>
                <a:gd name="T40" fmla="*/ 1 w 67"/>
                <a:gd name="T41" fmla="*/ 27 h 67"/>
                <a:gd name="T42" fmla="*/ 4 w 67"/>
                <a:gd name="T43" fmla="*/ 21 h 67"/>
                <a:gd name="T44" fmla="*/ 6 w 67"/>
                <a:gd name="T45" fmla="*/ 15 h 67"/>
                <a:gd name="T46" fmla="*/ 10 w 67"/>
                <a:gd name="T47" fmla="*/ 10 h 67"/>
                <a:gd name="T48" fmla="*/ 15 w 67"/>
                <a:gd name="T49" fmla="*/ 6 h 67"/>
                <a:gd name="T50" fmla="*/ 21 w 67"/>
                <a:gd name="T51" fmla="*/ 2 h 67"/>
                <a:gd name="T52" fmla="*/ 27 w 67"/>
                <a:gd name="T53" fmla="*/ 1 h 67"/>
                <a:gd name="T54" fmla="*/ 33 w 67"/>
                <a:gd name="T55" fmla="*/ 0 h 67"/>
                <a:gd name="T56" fmla="*/ 33 w 67"/>
                <a:gd name="T57" fmla="*/ 0 h 67"/>
                <a:gd name="T58" fmla="*/ 41 w 67"/>
                <a:gd name="T59" fmla="*/ 1 h 67"/>
                <a:gd name="T60" fmla="*/ 47 w 67"/>
                <a:gd name="T61" fmla="*/ 2 h 67"/>
                <a:gd name="T62" fmla="*/ 52 w 67"/>
                <a:gd name="T63" fmla="*/ 6 h 67"/>
                <a:gd name="T64" fmla="*/ 57 w 67"/>
                <a:gd name="T65" fmla="*/ 10 h 67"/>
                <a:gd name="T66" fmla="*/ 60 w 67"/>
                <a:gd name="T67" fmla="*/ 15 h 67"/>
                <a:gd name="T68" fmla="*/ 64 w 67"/>
                <a:gd name="T69" fmla="*/ 21 h 67"/>
                <a:gd name="T70" fmla="*/ 65 w 67"/>
                <a:gd name="T71" fmla="*/ 27 h 67"/>
                <a:gd name="T72" fmla="*/ 67 w 67"/>
                <a:gd name="T73" fmla="*/ 33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7" h="67">
                  <a:moveTo>
                    <a:pt x="67" y="33"/>
                  </a:moveTo>
                  <a:lnTo>
                    <a:pt x="67" y="33"/>
                  </a:lnTo>
                  <a:lnTo>
                    <a:pt x="65" y="39"/>
                  </a:lnTo>
                  <a:lnTo>
                    <a:pt x="64" y="46"/>
                  </a:lnTo>
                  <a:lnTo>
                    <a:pt x="60" y="52"/>
                  </a:lnTo>
                  <a:lnTo>
                    <a:pt x="57" y="57"/>
                  </a:lnTo>
                  <a:lnTo>
                    <a:pt x="52" y="60"/>
                  </a:lnTo>
                  <a:lnTo>
                    <a:pt x="47" y="64"/>
                  </a:lnTo>
                  <a:lnTo>
                    <a:pt x="41" y="65"/>
                  </a:lnTo>
                  <a:lnTo>
                    <a:pt x="33" y="67"/>
                  </a:lnTo>
                  <a:lnTo>
                    <a:pt x="33" y="67"/>
                  </a:lnTo>
                  <a:lnTo>
                    <a:pt x="27" y="65"/>
                  </a:lnTo>
                  <a:lnTo>
                    <a:pt x="21" y="64"/>
                  </a:lnTo>
                  <a:lnTo>
                    <a:pt x="15" y="60"/>
                  </a:lnTo>
                  <a:lnTo>
                    <a:pt x="10" y="57"/>
                  </a:lnTo>
                  <a:lnTo>
                    <a:pt x="6" y="52"/>
                  </a:lnTo>
                  <a:lnTo>
                    <a:pt x="4" y="46"/>
                  </a:lnTo>
                  <a:lnTo>
                    <a:pt x="1" y="39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27"/>
                  </a:lnTo>
                  <a:lnTo>
                    <a:pt x="4" y="21"/>
                  </a:lnTo>
                  <a:lnTo>
                    <a:pt x="6" y="15"/>
                  </a:lnTo>
                  <a:lnTo>
                    <a:pt x="10" y="10"/>
                  </a:lnTo>
                  <a:lnTo>
                    <a:pt x="15" y="6"/>
                  </a:lnTo>
                  <a:lnTo>
                    <a:pt x="21" y="2"/>
                  </a:lnTo>
                  <a:lnTo>
                    <a:pt x="27" y="1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41" y="1"/>
                  </a:lnTo>
                  <a:lnTo>
                    <a:pt x="47" y="2"/>
                  </a:lnTo>
                  <a:lnTo>
                    <a:pt x="52" y="6"/>
                  </a:lnTo>
                  <a:lnTo>
                    <a:pt x="57" y="10"/>
                  </a:lnTo>
                  <a:lnTo>
                    <a:pt x="60" y="15"/>
                  </a:lnTo>
                  <a:lnTo>
                    <a:pt x="64" y="21"/>
                  </a:lnTo>
                  <a:lnTo>
                    <a:pt x="65" y="27"/>
                  </a:lnTo>
                  <a:lnTo>
                    <a:pt x="67" y="33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" name="Freeform 78"/>
            <p:cNvSpPr>
              <a:spLocks noEditPoints="1"/>
            </p:cNvSpPr>
            <p:nvPr/>
          </p:nvSpPr>
          <p:spPr bwMode="auto">
            <a:xfrm>
              <a:off x="3272848" y="2539784"/>
              <a:ext cx="354013" cy="215900"/>
            </a:xfrm>
            <a:custGeom>
              <a:avLst/>
              <a:gdLst>
                <a:gd name="T0" fmla="*/ 215 w 223"/>
                <a:gd name="T1" fmla="*/ 135 h 136"/>
                <a:gd name="T2" fmla="*/ 214 w 223"/>
                <a:gd name="T3" fmla="*/ 109 h 136"/>
                <a:gd name="T4" fmla="*/ 209 w 223"/>
                <a:gd name="T5" fmla="*/ 79 h 136"/>
                <a:gd name="T6" fmla="*/ 197 w 223"/>
                <a:gd name="T7" fmla="*/ 52 h 136"/>
                <a:gd name="T8" fmla="*/ 177 w 223"/>
                <a:gd name="T9" fmla="*/ 31 h 136"/>
                <a:gd name="T10" fmla="*/ 152 w 223"/>
                <a:gd name="T11" fmla="*/ 16 h 136"/>
                <a:gd name="T12" fmla="*/ 124 w 223"/>
                <a:gd name="T13" fmla="*/ 8 h 136"/>
                <a:gd name="T14" fmla="*/ 109 w 223"/>
                <a:gd name="T15" fmla="*/ 8 h 136"/>
                <a:gd name="T16" fmla="*/ 79 w 223"/>
                <a:gd name="T17" fmla="*/ 12 h 136"/>
                <a:gd name="T18" fmla="*/ 53 w 223"/>
                <a:gd name="T19" fmla="*/ 26 h 136"/>
                <a:gd name="T20" fmla="*/ 32 w 223"/>
                <a:gd name="T21" fmla="*/ 44 h 136"/>
                <a:gd name="T22" fmla="*/ 17 w 223"/>
                <a:gd name="T23" fmla="*/ 69 h 136"/>
                <a:gd name="T24" fmla="*/ 10 w 223"/>
                <a:gd name="T25" fmla="*/ 98 h 136"/>
                <a:gd name="T26" fmla="*/ 9 w 223"/>
                <a:gd name="T27" fmla="*/ 132 h 136"/>
                <a:gd name="T28" fmla="*/ 5 w 223"/>
                <a:gd name="T29" fmla="*/ 136 h 136"/>
                <a:gd name="T30" fmla="*/ 0 w 223"/>
                <a:gd name="T31" fmla="*/ 109 h 136"/>
                <a:gd name="T32" fmla="*/ 2 w 223"/>
                <a:gd name="T33" fmla="*/ 86 h 136"/>
                <a:gd name="T34" fmla="*/ 14 w 223"/>
                <a:gd name="T35" fmla="*/ 57 h 136"/>
                <a:gd name="T36" fmla="*/ 32 w 223"/>
                <a:gd name="T37" fmla="*/ 31 h 136"/>
                <a:gd name="T38" fmla="*/ 58 w 223"/>
                <a:gd name="T39" fmla="*/ 12 h 136"/>
                <a:gd name="T40" fmla="*/ 88 w 223"/>
                <a:gd name="T41" fmla="*/ 1 h 136"/>
                <a:gd name="T42" fmla="*/ 114 w 223"/>
                <a:gd name="T43" fmla="*/ 0 h 136"/>
                <a:gd name="T44" fmla="*/ 135 w 223"/>
                <a:gd name="T45" fmla="*/ 1 h 136"/>
                <a:gd name="T46" fmla="*/ 166 w 223"/>
                <a:gd name="T47" fmla="*/ 12 h 136"/>
                <a:gd name="T48" fmla="*/ 190 w 223"/>
                <a:gd name="T49" fmla="*/ 31 h 136"/>
                <a:gd name="T50" fmla="*/ 209 w 223"/>
                <a:gd name="T51" fmla="*/ 57 h 136"/>
                <a:gd name="T52" fmla="*/ 220 w 223"/>
                <a:gd name="T53" fmla="*/ 86 h 136"/>
                <a:gd name="T54" fmla="*/ 223 w 223"/>
                <a:gd name="T55" fmla="*/ 132 h 136"/>
                <a:gd name="T56" fmla="*/ 218 w 223"/>
                <a:gd name="T57" fmla="*/ 136 h 136"/>
                <a:gd name="T58" fmla="*/ 189 w 223"/>
                <a:gd name="T59" fmla="*/ 135 h 136"/>
                <a:gd name="T60" fmla="*/ 188 w 223"/>
                <a:gd name="T61" fmla="*/ 109 h 136"/>
                <a:gd name="T62" fmla="*/ 183 w 223"/>
                <a:gd name="T63" fmla="*/ 79 h 136"/>
                <a:gd name="T64" fmla="*/ 156 w 223"/>
                <a:gd name="T65" fmla="*/ 46 h 136"/>
                <a:gd name="T66" fmla="*/ 121 w 223"/>
                <a:gd name="T67" fmla="*/ 33 h 136"/>
                <a:gd name="T68" fmla="*/ 109 w 223"/>
                <a:gd name="T69" fmla="*/ 33 h 136"/>
                <a:gd name="T70" fmla="*/ 80 w 223"/>
                <a:gd name="T71" fmla="*/ 39 h 136"/>
                <a:gd name="T72" fmla="*/ 47 w 223"/>
                <a:gd name="T73" fmla="*/ 67 h 136"/>
                <a:gd name="T74" fmla="*/ 35 w 223"/>
                <a:gd name="T75" fmla="*/ 100 h 136"/>
                <a:gd name="T76" fmla="*/ 35 w 223"/>
                <a:gd name="T77" fmla="*/ 132 h 136"/>
                <a:gd name="T78" fmla="*/ 30 w 223"/>
                <a:gd name="T79" fmla="*/ 136 h 136"/>
                <a:gd name="T80" fmla="*/ 26 w 223"/>
                <a:gd name="T81" fmla="*/ 109 h 136"/>
                <a:gd name="T82" fmla="*/ 27 w 223"/>
                <a:gd name="T83" fmla="*/ 91 h 136"/>
                <a:gd name="T84" fmla="*/ 36 w 223"/>
                <a:gd name="T85" fmla="*/ 68 h 136"/>
                <a:gd name="T86" fmla="*/ 51 w 223"/>
                <a:gd name="T87" fmla="*/ 49 h 136"/>
                <a:gd name="T88" fmla="*/ 69 w 223"/>
                <a:gd name="T89" fmla="*/ 34 h 136"/>
                <a:gd name="T90" fmla="*/ 93 w 223"/>
                <a:gd name="T91" fmla="*/ 26 h 136"/>
                <a:gd name="T92" fmla="*/ 114 w 223"/>
                <a:gd name="T93" fmla="*/ 25 h 136"/>
                <a:gd name="T94" fmla="*/ 130 w 223"/>
                <a:gd name="T95" fmla="*/ 26 h 136"/>
                <a:gd name="T96" fmla="*/ 153 w 223"/>
                <a:gd name="T97" fmla="*/ 34 h 136"/>
                <a:gd name="T98" fmla="*/ 173 w 223"/>
                <a:gd name="T99" fmla="*/ 49 h 136"/>
                <a:gd name="T100" fmla="*/ 187 w 223"/>
                <a:gd name="T101" fmla="*/ 68 h 136"/>
                <a:gd name="T102" fmla="*/ 195 w 223"/>
                <a:gd name="T103" fmla="*/ 91 h 136"/>
                <a:gd name="T104" fmla="*/ 197 w 223"/>
                <a:gd name="T105" fmla="*/ 132 h 136"/>
                <a:gd name="T106" fmla="*/ 193 w 223"/>
                <a:gd name="T107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3" h="136">
                  <a:moveTo>
                    <a:pt x="218" y="136"/>
                  </a:moveTo>
                  <a:lnTo>
                    <a:pt x="218" y="136"/>
                  </a:lnTo>
                  <a:lnTo>
                    <a:pt x="215" y="135"/>
                  </a:lnTo>
                  <a:lnTo>
                    <a:pt x="214" y="132"/>
                  </a:lnTo>
                  <a:lnTo>
                    <a:pt x="214" y="109"/>
                  </a:lnTo>
                  <a:lnTo>
                    <a:pt x="214" y="109"/>
                  </a:lnTo>
                  <a:lnTo>
                    <a:pt x="213" y="98"/>
                  </a:lnTo>
                  <a:lnTo>
                    <a:pt x="211" y="88"/>
                  </a:lnTo>
                  <a:lnTo>
                    <a:pt x="209" y="79"/>
                  </a:lnTo>
                  <a:lnTo>
                    <a:pt x="205" y="69"/>
                  </a:lnTo>
                  <a:lnTo>
                    <a:pt x="201" y="60"/>
                  </a:lnTo>
                  <a:lnTo>
                    <a:pt x="197" y="52"/>
                  </a:lnTo>
                  <a:lnTo>
                    <a:pt x="190" y="44"/>
                  </a:lnTo>
                  <a:lnTo>
                    <a:pt x="184" y="37"/>
                  </a:lnTo>
                  <a:lnTo>
                    <a:pt x="177" y="31"/>
                  </a:lnTo>
                  <a:lnTo>
                    <a:pt x="169" y="26"/>
                  </a:lnTo>
                  <a:lnTo>
                    <a:pt x="161" y="20"/>
                  </a:lnTo>
                  <a:lnTo>
                    <a:pt x="152" y="16"/>
                  </a:lnTo>
                  <a:lnTo>
                    <a:pt x="143" y="12"/>
                  </a:lnTo>
                  <a:lnTo>
                    <a:pt x="133" y="10"/>
                  </a:lnTo>
                  <a:lnTo>
                    <a:pt x="124" y="8"/>
                  </a:lnTo>
                  <a:lnTo>
                    <a:pt x="114" y="8"/>
                  </a:lnTo>
                  <a:lnTo>
                    <a:pt x="109" y="8"/>
                  </a:lnTo>
                  <a:lnTo>
                    <a:pt x="109" y="8"/>
                  </a:lnTo>
                  <a:lnTo>
                    <a:pt x="99" y="8"/>
                  </a:lnTo>
                  <a:lnTo>
                    <a:pt x="89" y="10"/>
                  </a:lnTo>
                  <a:lnTo>
                    <a:pt x="79" y="12"/>
                  </a:lnTo>
                  <a:lnTo>
                    <a:pt x="70" y="16"/>
                  </a:lnTo>
                  <a:lnTo>
                    <a:pt x="62" y="20"/>
                  </a:lnTo>
                  <a:lnTo>
                    <a:pt x="53" y="26"/>
                  </a:lnTo>
                  <a:lnTo>
                    <a:pt x="46" y="31"/>
                  </a:lnTo>
                  <a:lnTo>
                    <a:pt x="38" y="37"/>
                  </a:lnTo>
                  <a:lnTo>
                    <a:pt x="32" y="44"/>
                  </a:lnTo>
                  <a:lnTo>
                    <a:pt x="26" y="52"/>
                  </a:lnTo>
                  <a:lnTo>
                    <a:pt x="21" y="60"/>
                  </a:lnTo>
                  <a:lnTo>
                    <a:pt x="17" y="69"/>
                  </a:lnTo>
                  <a:lnTo>
                    <a:pt x="14" y="79"/>
                  </a:lnTo>
                  <a:lnTo>
                    <a:pt x="11" y="88"/>
                  </a:lnTo>
                  <a:lnTo>
                    <a:pt x="10" y="98"/>
                  </a:lnTo>
                  <a:lnTo>
                    <a:pt x="9" y="109"/>
                  </a:lnTo>
                  <a:lnTo>
                    <a:pt x="9" y="132"/>
                  </a:lnTo>
                  <a:lnTo>
                    <a:pt x="9" y="132"/>
                  </a:lnTo>
                  <a:lnTo>
                    <a:pt x="7" y="135"/>
                  </a:lnTo>
                  <a:lnTo>
                    <a:pt x="5" y="136"/>
                  </a:lnTo>
                  <a:lnTo>
                    <a:pt x="5" y="136"/>
                  </a:lnTo>
                  <a:lnTo>
                    <a:pt x="2" y="135"/>
                  </a:lnTo>
                  <a:lnTo>
                    <a:pt x="0" y="132"/>
                  </a:lnTo>
                  <a:lnTo>
                    <a:pt x="0" y="109"/>
                  </a:lnTo>
                  <a:lnTo>
                    <a:pt x="0" y="109"/>
                  </a:lnTo>
                  <a:lnTo>
                    <a:pt x="1" y="98"/>
                  </a:lnTo>
                  <a:lnTo>
                    <a:pt x="2" y="86"/>
                  </a:lnTo>
                  <a:lnTo>
                    <a:pt x="5" y="75"/>
                  </a:lnTo>
                  <a:lnTo>
                    <a:pt x="9" y="65"/>
                  </a:lnTo>
                  <a:lnTo>
                    <a:pt x="14" y="57"/>
                  </a:lnTo>
                  <a:lnTo>
                    <a:pt x="20" y="47"/>
                  </a:lnTo>
                  <a:lnTo>
                    <a:pt x="26" y="39"/>
                  </a:lnTo>
                  <a:lnTo>
                    <a:pt x="32" y="31"/>
                  </a:lnTo>
                  <a:lnTo>
                    <a:pt x="41" y="25"/>
                  </a:lnTo>
                  <a:lnTo>
                    <a:pt x="48" y="18"/>
                  </a:lnTo>
                  <a:lnTo>
                    <a:pt x="58" y="12"/>
                  </a:lnTo>
                  <a:lnTo>
                    <a:pt x="67" y="8"/>
                  </a:lnTo>
                  <a:lnTo>
                    <a:pt x="77" y="5"/>
                  </a:lnTo>
                  <a:lnTo>
                    <a:pt x="88" y="1"/>
                  </a:lnTo>
                  <a:lnTo>
                    <a:pt x="98" y="0"/>
                  </a:lnTo>
                  <a:lnTo>
                    <a:pt x="109" y="0"/>
                  </a:lnTo>
                  <a:lnTo>
                    <a:pt x="114" y="0"/>
                  </a:lnTo>
                  <a:lnTo>
                    <a:pt x="114" y="0"/>
                  </a:lnTo>
                  <a:lnTo>
                    <a:pt x="125" y="0"/>
                  </a:lnTo>
                  <a:lnTo>
                    <a:pt x="135" y="1"/>
                  </a:lnTo>
                  <a:lnTo>
                    <a:pt x="146" y="5"/>
                  </a:lnTo>
                  <a:lnTo>
                    <a:pt x="156" y="8"/>
                  </a:lnTo>
                  <a:lnTo>
                    <a:pt x="166" y="12"/>
                  </a:lnTo>
                  <a:lnTo>
                    <a:pt x="174" y="18"/>
                  </a:lnTo>
                  <a:lnTo>
                    <a:pt x="183" y="25"/>
                  </a:lnTo>
                  <a:lnTo>
                    <a:pt x="190" y="31"/>
                  </a:lnTo>
                  <a:lnTo>
                    <a:pt x="198" y="39"/>
                  </a:lnTo>
                  <a:lnTo>
                    <a:pt x="204" y="47"/>
                  </a:lnTo>
                  <a:lnTo>
                    <a:pt x="209" y="57"/>
                  </a:lnTo>
                  <a:lnTo>
                    <a:pt x="214" y="65"/>
                  </a:lnTo>
                  <a:lnTo>
                    <a:pt x="218" y="75"/>
                  </a:lnTo>
                  <a:lnTo>
                    <a:pt x="220" y="86"/>
                  </a:lnTo>
                  <a:lnTo>
                    <a:pt x="221" y="98"/>
                  </a:lnTo>
                  <a:lnTo>
                    <a:pt x="223" y="109"/>
                  </a:lnTo>
                  <a:lnTo>
                    <a:pt x="223" y="132"/>
                  </a:lnTo>
                  <a:lnTo>
                    <a:pt x="223" y="132"/>
                  </a:lnTo>
                  <a:lnTo>
                    <a:pt x="221" y="135"/>
                  </a:lnTo>
                  <a:lnTo>
                    <a:pt x="218" y="136"/>
                  </a:lnTo>
                  <a:close/>
                  <a:moveTo>
                    <a:pt x="193" y="136"/>
                  </a:moveTo>
                  <a:lnTo>
                    <a:pt x="193" y="136"/>
                  </a:lnTo>
                  <a:lnTo>
                    <a:pt x="189" y="135"/>
                  </a:lnTo>
                  <a:lnTo>
                    <a:pt x="188" y="132"/>
                  </a:lnTo>
                  <a:lnTo>
                    <a:pt x="188" y="109"/>
                  </a:lnTo>
                  <a:lnTo>
                    <a:pt x="188" y="109"/>
                  </a:lnTo>
                  <a:lnTo>
                    <a:pt x="188" y="100"/>
                  </a:lnTo>
                  <a:lnTo>
                    <a:pt x="187" y="93"/>
                  </a:lnTo>
                  <a:lnTo>
                    <a:pt x="183" y="79"/>
                  </a:lnTo>
                  <a:lnTo>
                    <a:pt x="176" y="67"/>
                  </a:lnTo>
                  <a:lnTo>
                    <a:pt x="167" y="55"/>
                  </a:lnTo>
                  <a:lnTo>
                    <a:pt x="156" y="46"/>
                  </a:lnTo>
                  <a:lnTo>
                    <a:pt x="142" y="39"/>
                  </a:lnTo>
                  <a:lnTo>
                    <a:pt x="129" y="34"/>
                  </a:lnTo>
                  <a:lnTo>
                    <a:pt x="121" y="33"/>
                  </a:lnTo>
                  <a:lnTo>
                    <a:pt x="114" y="33"/>
                  </a:lnTo>
                  <a:lnTo>
                    <a:pt x="109" y="33"/>
                  </a:lnTo>
                  <a:lnTo>
                    <a:pt x="109" y="33"/>
                  </a:lnTo>
                  <a:lnTo>
                    <a:pt x="101" y="33"/>
                  </a:lnTo>
                  <a:lnTo>
                    <a:pt x="94" y="34"/>
                  </a:lnTo>
                  <a:lnTo>
                    <a:pt x="80" y="39"/>
                  </a:lnTo>
                  <a:lnTo>
                    <a:pt x="67" y="46"/>
                  </a:lnTo>
                  <a:lnTo>
                    <a:pt x="57" y="55"/>
                  </a:lnTo>
                  <a:lnTo>
                    <a:pt x="47" y="67"/>
                  </a:lnTo>
                  <a:lnTo>
                    <a:pt x="40" y="79"/>
                  </a:lnTo>
                  <a:lnTo>
                    <a:pt x="36" y="93"/>
                  </a:lnTo>
                  <a:lnTo>
                    <a:pt x="35" y="100"/>
                  </a:lnTo>
                  <a:lnTo>
                    <a:pt x="35" y="109"/>
                  </a:lnTo>
                  <a:lnTo>
                    <a:pt x="35" y="132"/>
                  </a:lnTo>
                  <a:lnTo>
                    <a:pt x="35" y="132"/>
                  </a:lnTo>
                  <a:lnTo>
                    <a:pt x="33" y="135"/>
                  </a:lnTo>
                  <a:lnTo>
                    <a:pt x="30" y="136"/>
                  </a:lnTo>
                  <a:lnTo>
                    <a:pt x="30" y="136"/>
                  </a:lnTo>
                  <a:lnTo>
                    <a:pt x="27" y="135"/>
                  </a:lnTo>
                  <a:lnTo>
                    <a:pt x="26" y="132"/>
                  </a:lnTo>
                  <a:lnTo>
                    <a:pt x="26" y="109"/>
                  </a:lnTo>
                  <a:lnTo>
                    <a:pt x="26" y="109"/>
                  </a:lnTo>
                  <a:lnTo>
                    <a:pt x="26" y="100"/>
                  </a:lnTo>
                  <a:lnTo>
                    <a:pt x="27" y="91"/>
                  </a:lnTo>
                  <a:lnTo>
                    <a:pt x="30" y="83"/>
                  </a:lnTo>
                  <a:lnTo>
                    <a:pt x="32" y="75"/>
                  </a:lnTo>
                  <a:lnTo>
                    <a:pt x="36" y="68"/>
                  </a:lnTo>
                  <a:lnTo>
                    <a:pt x="40" y="62"/>
                  </a:lnTo>
                  <a:lnTo>
                    <a:pt x="44" y="55"/>
                  </a:lnTo>
                  <a:lnTo>
                    <a:pt x="51" y="49"/>
                  </a:lnTo>
                  <a:lnTo>
                    <a:pt x="56" y="43"/>
                  </a:lnTo>
                  <a:lnTo>
                    <a:pt x="63" y="38"/>
                  </a:lnTo>
                  <a:lnTo>
                    <a:pt x="69" y="34"/>
                  </a:lnTo>
                  <a:lnTo>
                    <a:pt x="77" y="31"/>
                  </a:lnTo>
                  <a:lnTo>
                    <a:pt x="84" y="28"/>
                  </a:lnTo>
                  <a:lnTo>
                    <a:pt x="93" y="26"/>
                  </a:lnTo>
                  <a:lnTo>
                    <a:pt x="100" y="25"/>
                  </a:lnTo>
                  <a:lnTo>
                    <a:pt x="109" y="25"/>
                  </a:lnTo>
                  <a:lnTo>
                    <a:pt x="114" y="25"/>
                  </a:lnTo>
                  <a:lnTo>
                    <a:pt x="114" y="25"/>
                  </a:lnTo>
                  <a:lnTo>
                    <a:pt x="122" y="25"/>
                  </a:lnTo>
                  <a:lnTo>
                    <a:pt x="130" y="26"/>
                  </a:lnTo>
                  <a:lnTo>
                    <a:pt x="138" y="28"/>
                  </a:lnTo>
                  <a:lnTo>
                    <a:pt x="146" y="31"/>
                  </a:lnTo>
                  <a:lnTo>
                    <a:pt x="153" y="34"/>
                  </a:lnTo>
                  <a:lnTo>
                    <a:pt x="161" y="38"/>
                  </a:lnTo>
                  <a:lnTo>
                    <a:pt x="167" y="43"/>
                  </a:lnTo>
                  <a:lnTo>
                    <a:pt x="173" y="49"/>
                  </a:lnTo>
                  <a:lnTo>
                    <a:pt x="178" y="55"/>
                  </a:lnTo>
                  <a:lnTo>
                    <a:pt x="183" y="62"/>
                  </a:lnTo>
                  <a:lnTo>
                    <a:pt x="187" y="68"/>
                  </a:lnTo>
                  <a:lnTo>
                    <a:pt x="190" y="75"/>
                  </a:lnTo>
                  <a:lnTo>
                    <a:pt x="193" y="83"/>
                  </a:lnTo>
                  <a:lnTo>
                    <a:pt x="195" y="91"/>
                  </a:lnTo>
                  <a:lnTo>
                    <a:pt x="197" y="100"/>
                  </a:lnTo>
                  <a:lnTo>
                    <a:pt x="197" y="109"/>
                  </a:lnTo>
                  <a:lnTo>
                    <a:pt x="197" y="132"/>
                  </a:lnTo>
                  <a:lnTo>
                    <a:pt x="197" y="132"/>
                  </a:lnTo>
                  <a:lnTo>
                    <a:pt x="195" y="135"/>
                  </a:lnTo>
                  <a:lnTo>
                    <a:pt x="193" y="136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79"/>
            <p:cNvSpPr>
              <a:spLocks/>
            </p:cNvSpPr>
            <p:nvPr/>
          </p:nvSpPr>
          <p:spPr bwMode="auto">
            <a:xfrm>
              <a:off x="3272848" y="2539784"/>
              <a:ext cx="354013" cy="215900"/>
            </a:xfrm>
            <a:custGeom>
              <a:avLst/>
              <a:gdLst>
                <a:gd name="T0" fmla="*/ 218 w 223"/>
                <a:gd name="T1" fmla="*/ 136 h 136"/>
                <a:gd name="T2" fmla="*/ 214 w 223"/>
                <a:gd name="T3" fmla="*/ 132 h 136"/>
                <a:gd name="T4" fmla="*/ 214 w 223"/>
                <a:gd name="T5" fmla="*/ 109 h 136"/>
                <a:gd name="T6" fmla="*/ 211 w 223"/>
                <a:gd name="T7" fmla="*/ 88 h 136"/>
                <a:gd name="T8" fmla="*/ 205 w 223"/>
                <a:gd name="T9" fmla="*/ 69 h 136"/>
                <a:gd name="T10" fmla="*/ 197 w 223"/>
                <a:gd name="T11" fmla="*/ 52 h 136"/>
                <a:gd name="T12" fmla="*/ 184 w 223"/>
                <a:gd name="T13" fmla="*/ 37 h 136"/>
                <a:gd name="T14" fmla="*/ 169 w 223"/>
                <a:gd name="T15" fmla="*/ 26 h 136"/>
                <a:gd name="T16" fmla="*/ 152 w 223"/>
                <a:gd name="T17" fmla="*/ 16 h 136"/>
                <a:gd name="T18" fmla="*/ 133 w 223"/>
                <a:gd name="T19" fmla="*/ 10 h 136"/>
                <a:gd name="T20" fmla="*/ 114 w 223"/>
                <a:gd name="T21" fmla="*/ 8 h 136"/>
                <a:gd name="T22" fmla="*/ 109 w 223"/>
                <a:gd name="T23" fmla="*/ 8 h 136"/>
                <a:gd name="T24" fmla="*/ 89 w 223"/>
                <a:gd name="T25" fmla="*/ 10 h 136"/>
                <a:gd name="T26" fmla="*/ 70 w 223"/>
                <a:gd name="T27" fmla="*/ 16 h 136"/>
                <a:gd name="T28" fmla="*/ 53 w 223"/>
                <a:gd name="T29" fmla="*/ 26 h 136"/>
                <a:gd name="T30" fmla="*/ 38 w 223"/>
                <a:gd name="T31" fmla="*/ 37 h 136"/>
                <a:gd name="T32" fmla="*/ 26 w 223"/>
                <a:gd name="T33" fmla="*/ 52 h 136"/>
                <a:gd name="T34" fmla="*/ 17 w 223"/>
                <a:gd name="T35" fmla="*/ 69 h 136"/>
                <a:gd name="T36" fmla="*/ 11 w 223"/>
                <a:gd name="T37" fmla="*/ 88 h 136"/>
                <a:gd name="T38" fmla="*/ 9 w 223"/>
                <a:gd name="T39" fmla="*/ 109 h 136"/>
                <a:gd name="T40" fmla="*/ 9 w 223"/>
                <a:gd name="T41" fmla="*/ 132 h 136"/>
                <a:gd name="T42" fmla="*/ 5 w 223"/>
                <a:gd name="T43" fmla="*/ 136 h 136"/>
                <a:gd name="T44" fmla="*/ 2 w 223"/>
                <a:gd name="T45" fmla="*/ 135 h 136"/>
                <a:gd name="T46" fmla="*/ 0 w 223"/>
                <a:gd name="T47" fmla="*/ 109 h 136"/>
                <a:gd name="T48" fmla="*/ 1 w 223"/>
                <a:gd name="T49" fmla="*/ 98 h 136"/>
                <a:gd name="T50" fmla="*/ 5 w 223"/>
                <a:gd name="T51" fmla="*/ 75 h 136"/>
                <a:gd name="T52" fmla="*/ 14 w 223"/>
                <a:gd name="T53" fmla="*/ 57 h 136"/>
                <a:gd name="T54" fmla="*/ 26 w 223"/>
                <a:gd name="T55" fmla="*/ 39 h 136"/>
                <a:gd name="T56" fmla="*/ 41 w 223"/>
                <a:gd name="T57" fmla="*/ 25 h 136"/>
                <a:gd name="T58" fmla="*/ 58 w 223"/>
                <a:gd name="T59" fmla="*/ 12 h 136"/>
                <a:gd name="T60" fmla="*/ 77 w 223"/>
                <a:gd name="T61" fmla="*/ 5 h 136"/>
                <a:gd name="T62" fmla="*/ 98 w 223"/>
                <a:gd name="T63" fmla="*/ 0 h 136"/>
                <a:gd name="T64" fmla="*/ 114 w 223"/>
                <a:gd name="T65" fmla="*/ 0 h 136"/>
                <a:gd name="T66" fmla="*/ 125 w 223"/>
                <a:gd name="T67" fmla="*/ 0 h 136"/>
                <a:gd name="T68" fmla="*/ 146 w 223"/>
                <a:gd name="T69" fmla="*/ 5 h 136"/>
                <a:gd name="T70" fmla="*/ 166 w 223"/>
                <a:gd name="T71" fmla="*/ 12 h 136"/>
                <a:gd name="T72" fmla="*/ 183 w 223"/>
                <a:gd name="T73" fmla="*/ 25 h 136"/>
                <a:gd name="T74" fmla="*/ 198 w 223"/>
                <a:gd name="T75" fmla="*/ 39 h 136"/>
                <a:gd name="T76" fmla="*/ 209 w 223"/>
                <a:gd name="T77" fmla="*/ 57 h 136"/>
                <a:gd name="T78" fmla="*/ 218 w 223"/>
                <a:gd name="T79" fmla="*/ 75 h 136"/>
                <a:gd name="T80" fmla="*/ 221 w 223"/>
                <a:gd name="T81" fmla="*/ 98 h 136"/>
                <a:gd name="T82" fmla="*/ 223 w 223"/>
                <a:gd name="T83" fmla="*/ 132 h 136"/>
                <a:gd name="T84" fmla="*/ 221 w 223"/>
                <a:gd name="T85" fmla="*/ 13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23" h="136">
                  <a:moveTo>
                    <a:pt x="218" y="136"/>
                  </a:moveTo>
                  <a:lnTo>
                    <a:pt x="218" y="136"/>
                  </a:lnTo>
                  <a:lnTo>
                    <a:pt x="215" y="135"/>
                  </a:lnTo>
                  <a:lnTo>
                    <a:pt x="214" y="132"/>
                  </a:lnTo>
                  <a:lnTo>
                    <a:pt x="214" y="109"/>
                  </a:lnTo>
                  <a:lnTo>
                    <a:pt x="214" y="109"/>
                  </a:lnTo>
                  <a:lnTo>
                    <a:pt x="213" y="98"/>
                  </a:lnTo>
                  <a:lnTo>
                    <a:pt x="211" y="88"/>
                  </a:lnTo>
                  <a:lnTo>
                    <a:pt x="209" y="79"/>
                  </a:lnTo>
                  <a:lnTo>
                    <a:pt x="205" y="69"/>
                  </a:lnTo>
                  <a:lnTo>
                    <a:pt x="201" y="60"/>
                  </a:lnTo>
                  <a:lnTo>
                    <a:pt x="197" y="52"/>
                  </a:lnTo>
                  <a:lnTo>
                    <a:pt x="190" y="44"/>
                  </a:lnTo>
                  <a:lnTo>
                    <a:pt x="184" y="37"/>
                  </a:lnTo>
                  <a:lnTo>
                    <a:pt x="177" y="31"/>
                  </a:lnTo>
                  <a:lnTo>
                    <a:pt x="169" y="26"/>
                  </a:lnTo>
                  <a:lnTo>
                    <a:pt x="161" y="20"/>
                  </a:lnTo>
                  <a:lnTo>
                    <a:pt x="152" y="16"/>
                  </a:lnTo>
                  <a:lnTo>
                    <a:pt x="143" y="12"/>
                  </a:lnTo>
                  <a:lnTo>
                    <a:pt x="133" y="10"/>
                  </a:lnTo>
                  <a:lnTo>
                    <a:pt x="124" y="8"/>
                  </a:lnTo>
                  <a:lnTo>
                    <a:pt x="114" y="8"/>
                  </a:lnTo>
                  <a:lnTo>
                    <a:pt x="109" y="8"/>
                  </a:lnTo>
                  <a:lnTo>
                    <a:pt x="109" y="8"/>
                  </a:lnTo>
                  <a:lnTo>
                    <a:pt x="99" y="8"/>
                  </a:lnTo>
                  <a:lnTo>
                    <a:pt x="89" y="10"/>
                  </a:lnTo>
                  <a:lnTo>
                    <a:pt x="79" y="12"/>
                  </a:lnTo>
                  <a:lnTo>
                    <a:pt x="70" y="16"/>
                  </a:lnTo>
                  <a:lnTo>
                    <a:pt x="62" y="20"/>
                  </a:lnTo>
                  <a:lnTo>
                    <a:pt x="53" y="26"/>
                  </a:lnTo>
                  <a:lnTo>
                    <a:pt x="46" y="31"/>
                  </a:lnTo>
                  <a:lnTo>
                    <a:pt x="38" y="37"/>
                  </a:lnTo>
                  <a:lnTo>
                    <a:pt x="32" y="44"/>
                  </a:lnTo>
                  <a:lnTo>
                    <a:pt x="26" y="52"/>
                  </a:lnTo>
                  <a:lnTo>
                    <a:pt x="21" y="60"/>
                  </a:lnTo>
                  <a:lnTo>
                    <a:pt x="17" y="69"/>
                  </a:lnTo>
                  <a:lnTo>
                    <a:pt x="14" y="79"/>
                  </a:lnTo>
                  <a:lnTo>
                    <a:pt x="11" y="88"/>
                  </a:lnTo>
                  <a:lnTo>
                    <a:pt x="10" y="98"/>
                  </a:lnTo>
                  <a:lnTo>
                    <a:pt x="9" y="109"/>
                  </a:lnTo>
                  <a:lnTo>
                    <a:pt x="9" y="132"/>
                  </a:lnTo>
                  <a:lnTo>
                    <a:pt x="9" y="132"/>
                  </a:lnTo>
                  <a:lnTo>
                    <a:pt x="7" y="135"/>
                  </a:lnTo>
                  <a:lnTo>
                    <a:pt x="5" y="136"/>
                  </a:lnTo>
                  <a:lnTo>
                    <a:pt x="5" y="136"/>
                  </a:lnTo>
                  <a:lnTo>
                    <a:pt x="2" y="135"/>
                  </a:lnTo>
                  <a:lnTo>
                    <a:pt x="0" y="132"/>
                  </a:lnTo>
                  <a:lnTo>
                    <a:pt x="0" y="109"/>
                  </a:lnTo>
                  <a:lnTo>
                    <a:pt x="0" y="109"/>
                  </a:lnTo>
                  <a:lnTo>
                    <a:pt x="1" y="98"/>
                  </a:lnTo>
                  <a:lnTo>
                    <a:pt x="2" y="86"/>
                  </a:lnTo>
                  <a:lnTo>
                    <a:pt x="5" y="75"/>
                  </a:lnTo>
                  <a:lnTo>
                    <a:pt x="9" y="65"/>
                  </a:lnTo>
                  <a:lnTo>
                    <a:pt x="14" y="57"/>
                  </a:lnTo>
                  <a:lnTo>
                    <a:pt x="20" y="47"/>
                  </a:lnTo>
                  <a:lnTo>
                    <a:pt x="26" y="39"/>
                  </a:lnTo>
                  <a:lnTo>
                    <a:pt x="32" y="31"/>
                  </a:lnTo>
                  <a:lnTo>
                    <a:pt x="41" y="25"/>
                  </a:lnTo>
                  <a:lnTo>
                    <a:pt x="48" y="18"/>
                  </a:lnTo>
                  <a:lnTo>
                    <a:pt x="58" y="12"/>
                  </a:lnTo>
                  <a:lnTo>
                    <a:pt x="67" y="8"/>
                  </a:lnTo>
                  <a:lnTo>
                    <a:pt x="77" y="5"/>
                  </a:lnTo>
                  <a:lnTo>
                    <a:pt x="88" y="1"/>
                  </a:lnTo>
                  <a:lnTo>
                    <a:pt x="98" y="0"/>
                  </a:lnTo>
                  <a:lnTo>
                    <a:pt x="109" y="0"/>
                  </a:lnTo>
                  <a:lnTo>
                    <a:pt x="114" y="0"/>
                  </a:lnTo>
                  <a:lnTo>
                    <a:pt x="114" y="0"/>
                  </a:lnTo>
                  <a:lnTo>
                    <a:pt x="125" y="0"/>
                  </a:lnTo>
                  <a:lnTo>
                    <a:pt x="135" y="1"/>
                  </a:lnTo>
                  <a:lnTo>
                    <a:pt x="146" y="5"/>
                  </a:lnTo>
                  <a:lnTo>
                    <a:pt x="156" y="8"/>
                  </a:lnTo>
                  <a:lnTo>
                    <a:pt x="166" y="12"/>
                  </a:lnTo>
                  <a:lnTo>
                    <a:pt x="174" y="18"/>
                  </a:lnTo>
                  <a:lnTo>
                    <a:pt x="183" y="25"/>
                  </a:lnTo>
                  <a:lnTo>
                    <a:pt x="190" y="31"/>
                  </a:lnTo>
                  <a:lnTo>
                    <a:pt x="198" y="39"/>
                  </a:lnTo>
                  <a:lnTo>
                    <a:pt x="204" y="47"/>
                  </a:lnTo>
                  <a:lnTo>
                    <a:pt x="209" y="57"/>
                  </a:lnTo>
                  <a:lnTo>
                    <a:pt x="214" y="65"/>
                  </a:lnTo>
                  <a:lnTo>
                    <a:pt x="218" y="75"/>
                  </a:lnTo>
                  <a:lnTo>
                    <a:pt x="220" y="86"/>
                  </a:lnTo>
                  <a:lnTo>
                    <a:pt x="221" y="98"/>
                  </a:lnTo>
                  <a:lnTo>
                    <a:pt x="223" y="109"/>
                  </a:lnTo>
                  <a:lnTo>
                    <a:pt x="223" y="132"/>
                  </a:lnTo>
                  <a:lnTo>
                    <a:pt x="223" y="132"/>
                  </a:lnTo>
                  <a:lnTo>
                    <a:pt x="221" y="135"/>
                  </a:lnTo>
                  <a:lnTo>
                    <a:pt x="218" y="136"/>
                  </a:ln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80"/>
            <p:cNvSpPr>
              <a:spLocks/>
            </p:cNvSpPr>
            <p:nvPr/>
          </p:nvSpPr>
          <p:spPr bwMode="auto">
            <a:xfrm>
              <a:off x="3314123" y="2579472"/>
              <a:ext cx="271463" cy="176213"/>
            </a:xfrm>
            <a:custGeom>
              <a:avLst/>
              <a:gdLst>
                <a:gd name="T0" fmla="*/ 167 w 171"/>
                <a:gd name="T1" fmla="*/ 111 h 111"/>
                <a:gd name="T2" fmla="*/ 162 w 171"/>
                <a:gd name="T3" fmla="*/ 107 h 111"/>
                <a:gd name="T4" fmla="*/ 162 w 171"/>
                <a:gd name="T5" fmla="*/ 84 h 111"/>
                <a:gd name="T6" fmla="*/ 161 w 171"/>
                <a:gd name="T7" fmla="*/ 68 h 111"/>
                <a:gd name="T8" fmla="*/ 150 w 171"/>
                <a:gd name="T9" fmla="*/ 42 h 111"/>
                <a:gd name="T10" fmla="*/ 130 w 171"/>
                <a:gd name="T11" fmla="*/ 21 h 111"/>
                <a:gd name="T12" fmla="*/ 103 w 171"/>
                <a:gd name="T13" fmla="*/ 9 h 111"/>
                <a:gd name="T14" fmla="*/ 88 w 171"/>
                <a:gd name="T15" fmla="*/ 8 h 111"/>
                <a:gd name="T16" fmla="*/ 83 w 171"/>
                <a:gd name="T17" fmla="*/ 8 h 111"/>
                <a:gd name="T18" fmla="*/ 68 w 171"/>
                <a:gd name="T19" fmla="*/ 9 h 111"/>
                <a:gd name="T20" fmla="*/ 41 w 171"/>
                <a:gd name="T21" fmla="*/ 21 h 111"/>
                <a:gd name="T22" fmla="*/ 21 w 171"/>
                <a:gd name="T23" fmla="*/ 42 h 111"/>
                <a:gd name="T24" fmla="*/ 10 w 171"/>
                <a:gd name="T25" fmla="*/ 68 h 111"/>
                <a:gd name="T26" fmla="*/ 9 w 171"/>
                <a:gd name="T27" fmla="*/ 84 h 111"/>
                <a:gd name="T28" fmla="*/ 9 w 171"/>
                <a:gd name="T29" fmla="*/ 107 h 111"/>
                <a:gd name="T30" fmla="*/ 4 w 171"/>
                <a:gd name="T31" fmla="*/ 111 h 111"/>
                <a:gd name="T32" fmla="*/ 1 w 171"/>
                <a:gd name="T33" fmla="*/ 110 h 111"/>
                <a:gd name="T34" fmla="*/ 0 w 171"/>
                <a:gd name="T35" fmla="*/ 84 h 111"/>
                <a:gd name="T36" fmla="*/ 0 w 171"/>
                <a:gd name="T37" fmla="*/ 75 h 111"/>
                <a:gd name="T38" fmla="*/ 4 w 171"/>
                <a:gd name="T39" fmla="*/ 58 h 111"/>
                <a:gd name="T40" fmla="*/ 10 w 171"/>
                <a:gd name="T41" fmla="*/ 43 h 111"/>
                <a:gd name="T42" fmla="*/ 18 w 171"/>
                <a:gd name="T43" fmla="*/ 30 h 111"/>
                <a:gd name="T44" fmla="*/ 30 w 171"/>
                <a:gd name="T45" fmla="*/ 18 h 111"/>
                <a:gd name="T46" fmla="*/ 43 w 171"/>
                <a:gd name="T47" fmla="*/ 9 h 111"/>
                <a:gd name="T48" fmla="*/ 58 w 171"/>
                <a:gd name="T49" fmla="*/ 3 h 111"/>
                <a:gd name="T50" fmla="*/ 74 w 171"/>
                <a:gd name="T51" fmla="*/ 0 h 111"/>
                <a:gd name="T52" fmla="*/ 88 w 171"/>
                <a:gd name="T53" fmla="*/ 0 h 111"/>
                <a:gd name="T54" fmla="*/ 96 w 171"/>
                <a:gd name="T55" fmla="*/ 0 h 111"/>
                <a:gd name="T56" fmla="*/ 112 w 171"/>
                <a:gd name="T57" fmla="*/ 3 h 111"/>
                <a:gd name="T58" fmla="*/ 127 w 171"/>
                <a:gd name="T59" fmla="*/ 9 h 111"/>
                <a:gd name="T60" fmla="*/ 141 w 171"/>
                <a:gd name="T61" fmla="*/ 18 h 111"/>
                <a:gd name="T62" fmla="*/ 152 w 171"/>
                <a:gd name="T63" fmla="*/ 30 h 111"/>
                <a:gd name="T64" fmla="*/ 161 w 171"/>
                <a:gd name="T65" fmla="*/ 43 h 111"/>
                <a:gd name="T66" fmla="*/ 167 w 171"/>
                <a:gd name="T67" fmla="*/ 58 h 111"/>
                <a:gd name="T68" fmla="*/ 171 w 171"/>
                <a:gd name="T69" fmla="*/ 75 h 111"/>
                <a:gd name="T70" fmla="*/ 171 w 171"/>
                <a:gd name="T71" fmla="*/ 107 h 111"/>
                <a:gd name="T72" fmla="*/ 169 w 171"/>
                <a:gd name="T73" fmla="*/ 11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1" h="111">
                  <a:moveTo>
                    <a:pt x="167" y="111"/>
                  </a:moveTo>
                  <a:lnTo>
                    <a:pt x="167" y="111"/>
                  </a:lnTo>
                  <a:lnTo>
                    <a:pt x="163" y="110"/>
                  </a:lnTo>
                  <a:lnTo>
                    <a:pt x="162" y="107"/>
                  </a:lnTo>
                  <a:lnTo>
                    <a:pt x="162" y="84"/>
                  </a:lnTo>
                  <a:lnTo>
                    <a:pt x="162" y="84"/>
                  </a:lnTo>
                  <a:lnTo>
                    <a:pt x="162" y="75"/>
                  </a:lnTo>
                  <a:lnTo>
                    <a:pt x="161" y="68"/>
                  </a:lnTo>
                  <a:lnTo>
                    <a:pt x="157" y="54"/>
                  </a:lnTo>
                  <a:lnTo>
                    <a:pt x="150" y="42"/>
                  </a:lnTo>
                  <a:lnTo>
                    <a:pt x="141" y="30"/>
                  </a:lnTo>
                  <a:lnTo>
                    <a:pt x="130" y="21"/>
                  </a:lnTo>
                  <a:lnTo>
                    <a:pt x="116" y="14"/>
                  </a:lnTo>
                  <a:lnTo>
                    <a:pt x="103" y="9"/>
                  </a:lnTo>
                  <a:lnTo>
                    <a:pt x="95" y="8"/>
                  </a:lnTo>
                  <a:lnTo>
                    <a:pt x="88" y="8"/>
                  </a:lnTo>
                  <a:lnTo>
                    <a:pt x="83" y="8"/>
                  </a:lnTo>
                  <a:lnTo>
                    <a:pt x="83" y="8"/>
                  </a:lnTo>
                  <a:lnTo>
                    <a:pt x="75" y="8"/>
                  </a:lnTo>
                  <a:lnTo>
                    <a:pt x="68" y="9"/>
                  </a:lnTo>
                  <a:lnTo>
                    <a:pt x="54" y="14"/>
                  </a:lnTo>
                  <a:lnTo>
                    <a:pt x="41" y="21"/>
                  </a:lnTo>
                  <a:lnTo>
                    <a:pt x="31" y="30"/>
                  </a:lnTo>
                  <a:lnTo>
                    <a:pt x="21" y="42"/>
                  </a:lnTo>
                  <a:lnTo>
                    <a:pt x="14" y="54"/>
                  </a:lnTo>
                  <a:lnTo>
                    <a:pt x="10" y="68"/>
                  </a:lnTo>
                  <a:lnTo>
                    <a:pt x="9" y="75"/>
                  </a:lnTo>
                  <a:lnTo>
                    <a:pt x="9" y="84"/>
                  </a:lnTo>
                  <a:lnTo>
                    <a:pt x="9" y="107"/>
                  </a:lnTo>
                  <a:lnTo>
                    <a:pt x="9" y="107"/>
                  </a:lnTo>
                  <a:lnTo>
                    <a:pt x="7" y="110"/>
                  </a:lnTo>
                  <a:lnTo>
                    <a:pt x="4" y="111"/>
                  </a:lnTo>
                  <a:lnTo>
                    <a:pt x="4" y="111"/>
                  </a:lnTo>
                  <a:lnTo>
                    <a:pt x="1" y="110"/>
                  </a:lnTo>
                  <a:lnTo>
                    <a:pt x="0" y="107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0" y="75"/>
                  </a:lnTo>
                  <a:lnTo>
                    <a:pt x="1" y="66"/>
                  </a:lnTo>
                  <a:lnTo>
                    <a:pt x="4" y="58"/>
                  </a:lnTo>
                  <a:lnTo>
                    <a:pt x="6" y="50"/>
                  </a:lnTo>
                  <a:lnTo>
                    <a:pt x="10" y="43"/>
                  </a:lnTo>
                  <a:lnTo>
                    <a:pt x="14" y="37"/>
                  </a:lnTo>
                  <a:lnTo>
                    <a:pt x="18" y="30"/>
                  </a:lnTo>
                  <a:lnTo>
                    <a:pt x="25" y="24"/>
                  </a:lnTo>
                  <a:lnTo>
                    <a:pt x="30" y="18"/>
                  </a:lnTo>
                  <a:lnTo>
                    <a:pt x="37" y="13"/>
                  </a:lnTo>
                  <a:lnTo>
                    <a:pt x="43" y="9"/>
                  </a:lnTo>
                  <a:lnTo>
                    <a:pt x="51" y="6"/>
                  </a:lnTo>
                  <a:lnTo>
                    <a:pt x="58" y="3"/>
                  </a:lnTo>
                  <a:lnTo>
                    <a:pt x="67" y="1"/>
                  </a:lnTo>
                  <a:lnTo>
                    <a:pt x="74" y="0"/>
                  </a:lnTo>
                  <a:lnTo>
                    <a:pt x="83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96" y="0"/>
                  </a:lnTo>
                  <a:lnTo>
                    <a:pt x="104" y="1"/>
                  </a:lnTo>
                  <a:lnTo>
                    <a:pt x="112" y="3"/>
                  </a:lnTo>
                  <a:lnTo>
                    <a:pt x="120" y="6"/>
                  </a:lnTo>
                  <a:lnTo>
                    <a:pt x="127" y="9"/>
                  </a:lnTo>
                  <a:lnTo>
                    <a:pt x="135" y="13"/>
                  </a:lnTo>
                  <a:lnTo>
                    <a:pt x="141" y="18"/>
                  </a:lnTo>
                  <a:lnTo>
                    <a:pt x="147" y="24"/>
                  </a:lnTo>
                  <a:lnTo>
                    <a:pt x="152" y="30"/>
                  </a:lnTo>
                  <a:lnTo>
                    <a:pt x="157" y="37"/>
                  </a:lnTo>
                  <a:lnTo>
                    <a:pt x="161" y="43"/>
                  </a:lnTo>
                  <a:lnTo>
                    <a:pt x="164" y="50"/>
                  </a:lnTo>
                  <a:lnTo>
                    <a:pt x="167" y="58"/>
                  </a:lnTo>
                  <a:lnTo>
                    <a:pt x="169" y="66"/>
                  </a:lnTo>
                  <a:lnTo>
                    <a:pt x="171" y="75"/>
                  </a:lnTo>
                  <a:lnTo>
                    <a:pt x="171" y="84"/>
                  </a:lnTo>
                  <a:lnTo>
                    <a:pt x="171" y="107"/>
                  </a:lnTo>
                  <a:lnTo>
                    <a:pt x="171" y="107"/>
                  </a:lnTo>
                  <a:lnTo>
                    <a:pt x="169" y="110"/>
                  </a:lnTo>
                  <a:lnTo>
                    <a:pt x="167" y="111"/>
                  </a:ln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81"/>
            <p:cNvSpPr>
              <a:spLocks/>
            </p:cNvSpPr>
            <p:nvPr/>
          </p:nvSpPr>
          <p:spPr bwMode="auto">
            <a:xfrm>
              <a:off x="3228398" y="3008097"/>
              <a:ext cx="442913" cy="14288"/>
            </a:xfrm>
            <a:custGeom>
              <a:avLst/>
              <a:gdLst>
                <a:gd name="T0" fmla="*/ 274 w 279"/>
                <a:gd name="T1" fmla="*/ 9 h 9"/>
                <a:gd name="T2" fmla="*/ 4 w 279"/>
                <a:gd name="T3" fmla="*/ 9 h 9"/>
                <a:gd name="T4" fmla="*/ 4 w 279"/>
                <a:gd name="T5" fmla="*/ 9 h 9"/>
                <a:gd name="T6" fmla="*/ 1 w 279"/>
                <a:gd name="T7" fmla="*/ 8 h 9"/>
                <a:gd name="T8" fmla="*/ 0 w 279"/>
                <a:gd name="T9" fmla="*/ 4 h 9"/>
                <a:gd name="T10" fmla="*/ 0 w 279"/>
                <a:gd name="T11" fmla="*/ 4 h 9"/>
                <a:gd name="T12" fmla="*/ 1 w 279"/>
                <a:gd name="T13" fmla="*/ 2 h 9"/>
                <a:gd name="T14" fmla="*/ 4 w 279"/>
                <a:gd name="T15" fmla="*/ 0 h 9"/>
                <a:gd name="T16" fmla="*/ 274 w 279"/>
                <a:gd name="T17" fmla="*/ 0 h 9"/>
                <a:gd name="T18" fmla="*/ 274 w 279"/>
                <a:gd name="T19" fmla="*/ 0 h 9"/>
                <a:gd name="T20" fmla="*/ 278 w 279"/>
                <a:gd name="T21" fmla="*/ 2 h 9"/>
                <a:gd name="T22" fmla="*/ 279 w 279"/>
                <a:gd name="T23" fmla="*/ 4 h 9"/>
                <a:gd name="T24" fmla="*/ 279 w 279"/>
                <a:gd name="T25" fmla="*/ 4 h 9"/>
                <a:gd name="T26" fmla="*/ 278 w 279"/>
                <a:gd name="T27" fmla="*/ 8 h 9"/>
                <a:gd name="T28" fmla="*/ 274 w 279"/>
                <a:gd name="T2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9" h="9">
                  <a:moveTo>
                    <a:pt x="274" y="9"/>
                  </a:moveTo>
                  <a:lnTo>
                    <a:pt x="4" y="9"/>
                  </a:lnTo>
                  <a:lnTo>
                    <a:pt x="4" y="9"/>
                  </a:lnTo>
                  <a:lnTo>
                    <a:pt x="1" y="8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2"/>
                  </a:lnTo>
                  <a:lnTo>
                    <a:pt x="4" y="0"/>
                  </a:lnTo>
                  <a:lnTo>
                    <a:pt x="274" y="0"/>
                  </a:lnTo>
                  <a:lnTo>
                    <a:pt x="274" y="0"/>
                  </a:lnTo>
                  <a:lnTo>
                    <a:pt x="278" y="2"/>
                  </a:lnTo>
                  <a:lnTo>
                    <a:pt x="279" y="4"/>
                  </a:lnTo>
                  <a:lnTo>
                    <a:pt x="279" y="4"/>
                  </a:lnTo>
                  <a:lnTo>
                    <a:pt x="278" y="8"/>
                  </a:lnTo>
                  <a:lnTo>
                    <a:pt x="274" y="9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82"/>
            <p:cNvSpPr>
              <a:spLocks/>
            </p:cNvSpPr>
            <p:nvPr/>
          </p:nvSpPr>
          <p:spPr bwMode="auto">
            <a:xfrm>
              <a:off x="3228398" y="3008097"/>
              <a:ext cx="442913" cy="14288"/>
            </a:xfrm>
            <a:custGeom>
              <a:avLst/>
              <a:gdLst>
                <a:gd name="T0" fmla="*/ 274 w 279"/>
                <a:gd name="T1" fmla="*/ 9 h 9"/>
                <a:gd name="T2" fmla="*/ 4 w 279"/>
                <a:gd name="T3" fmla="*/ 9 h 9"/>
                <a:gd name="T4" fmla="*/ 4 w 279"/>
                <a:gd name="T5" fmla="*/ 9 h 9"/>
                <a:gd name="T6" fmla="*/ 1 w 279"/>
                <a:gd name="T7" fmla="*/ 8 h 9"/>
                <a:gd name="T8" fmla="*/ 0 w 279"/>
                <a:gd name="T9" fmla="*/ 4 h 9"/>
                <a:gd name="T10" fmla="*/ 0 w 279"/>
                <a:gd name="T11" fmla="*/ 4 h 9"/>
                <a:gd name="T12" fmla="*/ 1 w 279"/>
                <a:gd name="T13" fmla="*/ 2 h 9"/>
                <a:gd name="T14" fmla="*/ 4 w 279"/>
                <a:gd name="T15" fmla="*/ 0 h 9"/>
                <a:gd name="T16" fmla="*/ 274 w 279"/>
                <a:gd name="T17" fmla="*/ 0 h 9"/>
                <a:gd name="T18" fmla="*/ 274 w 279"/>
                <a:gd name="T19" fmla="*/ 0 h 9"/>
                <a:gd name="T20" fmla="*/ 278 w 279"/>
                <a:gd name="T21" fmla="*/ 2 h 9"/>
                <a:gd name="T22" fmla="*/ 279 w 279"/>
                <a:gd name="T23" fmla="*/ 4 h 9"/>
                <a:gd name="T24" fmla="*/ 279 w 279"/>
                <a:gd name="T25" fmla="*/ 4 h 9"/>
                <a:gd name="T26" fmla="*/ 278 w 279"/>
                <a:gd name="T27" fmla="*/ 8 h 9"/>
                <a:gd name="T28" fmla="*/ 274 w 279"/>
                <a:gd name="T2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9" h="9">
                  <a:moveTo>
                    <a:pt x="274" y="9"/>
                  </a:moveTo>
                  <a:lnTo>
                    <a:pt x="4" y="9"/>
                  </a:lnTo>
                  <a:lnTo>
                    <a:pt x="4" y="9"/>
                  </a:lnTo>
                  <a:lnTo>
                    <a:pt x="1" y="8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2"/>
                  </a:lnTo>
                  <a:lnTo>
                    <a:pt x="4" y="0"/>
                  </a:lnTo>
                  <a:lnTo>
                    <a:pt x="274" y="0"/>
                  </a:lnTo>
                  <a:lnTo>
                    <a:pt x="274" y="0"/>
                  </a:lnTo>
                  <a:lnTo>
                    <a:pt x="278" y="2"/>
                  </a:lnTo>
                  <a:lnTo>
                    <a:pt x="279" y="4"/>
                  </a:lnTo>
                  <a:lnTo>
                    <a:pt x="279" y="4"/>
                  </a:lnTo>
                  <a:lnTo>
                    <a:pt x="278" y="8"/>
                  </a:lnTo>
                  <a:lnTo>
                    <a:pt x="274" y="9"/>
                  </a:ln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281287" y="1699944"/>
            <a:ext cx="648500" cy="332431"/>
            <a:chOff x="9756775" y="1504950"/>
            <a:chExt cx="606426" cy="311151"/>
          </a:xfrm>
          <a:solidFill>
            <a:schemeClr val="accent6"/>
          </a:solidFill>
        </p:grpSpPr>
        <p:sp>
          <p:nvSpPr>
            <p:cNvPr id="60" name="Freeform 131"/>
            <p:cNvSpPr>
              <a:spLocks/>
            </p:cNvSpPr>
            <p:nvPr/>
          </p:nvSpPr>
          <p:spPr bwMode="auto">
            <a:xfrm>
              <a:off x="9875838" y="1504950"/>
              <a:ext cx="293688" cy="228600"/>
            </a:xfrm>
            <a:custGeom>
              <a:avLst/>
              <a:gdLst>
                <a:gd name="T0" fmla="*/ 154 w 185"/>
                <a:gd name="T1" fmla="*/ 144 h 144"/>
                <a:gd name="T2" fmla="*/ 114 w 185"/>
                <a:gd name="T3" fmla="*/ 144 h 144"/>
                <a:gd name="T4" fmla="*/ 114 w 185"/>
                <a:gd name="T5" fmla="*/ 144 h 144"/>
                <a:gd name="T6" fmla="*/ 112 w 185"/>
                <a:gd name="T7" fmla="*/ 143 h 144"/>
                <a:gd name="T8" fmla="*/ 110 w 185"/>
                <a:gd name="T9" fmla="*/ 140 h 144"/>
                <a:gd name="T10" fmla="*/ 110 w 185"/>
                <a:gd name="T11" fmla="*/ 140 h 144"/>
                <a:gd name="T12" fmla="*/ 112 w 185"/>
                <a:gd name="T13" fmla="*/ 136 h 144"/>
                <a:gd name="T14" fmla="*/ 114 w 185"/>
                <a:gd name="T15" fmla="*/ 135 h 144"/>
                <a:gd name="T16" fmla="*/ 154 w 185"/>
                <a:gd name="T17" fmla="*/ 135 h 144"/>
                <a:gd name="T18" fmla="*/ 154 w 185"/>
                <a:gd name="T19" fmla="*/ 135 h 144"/>
                <a:gd name="T20" fmla="*/ 157 w 185"/>
                <a:gd name="T21" fmla="*/ 135 h 144"/>
                <a:gd name="T22" fmla="*/ 158 w 185"/>
                <a:gd name="T23" fmla="*/ 133 h 144"/>
                <a:gd name="T24" fmla="*/ 159 w 185"/>
                <a:gd name="T25" fmla="*/ 132 h 144"/>
                <a:gd name="T26" fmla="*/ 159 w 185"/>
                <a:gd name="T27" fmla="*/ 129 h 144"/>
                <a:gd name="T28" fmla="*/ 159 w 185"/>
                <a:gd name="T29" fmla="*/ 129 h 144"/>
                <a:gd name="T30" fmla="*/ 159 w 185"/>
                <a:gd name="T31" fmla="*/ 129 h 144"/>
                <a:gd name="T32" fmla="*/ 176 w 185"/>
                <a:gd name="T33" fmla="*/ 15 h 144"/>
                <a:gd name="T34" fmla="*/ 176 w 185"/>
                <a:gd name="T35" fmla="*/ 15 h 144"/>
                <a:gd name="T36" fmla="*/ 174 w 185"/>
                <a:gd name="T37" fmla="*/ 11 h 144"/>
                <a:gd name="T38" fmla="*/ 170 w 185"/>
                <a:gd name="T39" fmla="*/ 9 h 144"/>
                <a:gd name="T40" fmla="*/ 4 w 185"/>
                <a:gd name="T41" fmla="*/ 9 h 144"/>
                <a:gd name="T42" fmla="*/ 4 w 185"/>
                <a:gd name="T43" fmla="*/ 9 h 144"/>
                <a:gd name="T44" fmla="*/ 1 w 185"/>
                <a:gd name="T45" fmla="*/ 8 h 144"/>
                <a:gd name="T46" fmla="*/ 0 w 185"/>
                <a:gd name="T47" fmla="*/ 5 h 144"/>
                <a:gd name="T48" fmla="*/ 0 w 185"/>
                <a:gd name="T49" fmla="*/ 5 h 144"/>
                <a:gd name="T50" fmla="*/ 1 w 185"/>
                <a:gd name="T51" fmla="*/ 1 h 144"/>
                <a:gd name="T52" fmla="*/ 4 w 185"/>
                <a:gd name="T53" fmla="*/ 0 h 144"/>
                <a:gd name="T54" fmla="*/ 170 w 185"/>
                <a:gd name="T55" fmla="*/ 0 h 144"/>
                <a:gd name="T56" fmla="*/ 170 w 185"/>
                <a:gd name="T57" fmla="*/ 0 h 144"/>
                <a:gd name="T58" fmla="*/ 176 w 185"/>
                <a:gd name="T59" fmla="*/ 1 h 144"/>
                <a:gd name="T60" fmla="*/ 181 w 185"/>
                <a:gd name="T61" fmla="*/ 4 h 144"/>
                <a:gd name="T62" fmla="*/ 184 w 185"/>
                <a:gd name="T63" fmla="*/ 9 h 144"/>
                <a:gd name="T64" fmla="*/ 185 w 185"/>
                <a:gd name="T65" fmla="*/ 15 h 144"/>
                <a:gd name="T66" fmla="*/ 185 w 185"/>
                <a:gd name="T67" fmla="*/ 15 h 144"/>
                <a:gd name="T68" fmla="*/ 185 w 185"/>
                <a:gd name="T69" fmla="*/ 16 h 144"/>
                <a:gd name="T70" fmla="*/ 169 w 185"/>
                <a:gd name="T71" fmla="*/ 129 h 144"/>
                <a:gd name="T72" fmla="*/ 169 w 185"/>
                <a:gd name="T73" fmla="*/ 129 h 144"/>
                <a:gd name="T74" fmla="*/ 167 w 185"/>
                <a:gd name="T75" fmla="*/ 136 h 144"/>
                <a:gd name="T76" fmla="*/ 165 w 185"/>
                <a:gd name="T77" fmla="*/ 140 h 144"/>
                <a:gd name="T78" fmla="*/ 159 w 185"/>
                <a:gd name="T79" fmla="*/ 143 h 144"/>
                <a:gd name="T80" fmla="*/ 154 w 185"/>
                <a:gd name="T8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85" h="144">
                  <a:moveTo>
                    <a:pt x="154" y="144"/>
                  </a:moveTo>
                  <a:lnTo>
                    <a:pt x="114" y="144"/>
                  </a:lnTo>
                  <a:lnTo>
                    <a:pt x="114" y="144"/>
                  </a:lnTo>
                  <a:lnTo>
                    <a:pt x="112" y="143"/>
                  </a:lnTo>
                  <a:lnTo>
                    <a:pt x="110" y="140"/>
                  </a:lnTo>
                  <a:lnTo>
                    <a:pt x="110" y="140"/>
                  </a:lnTo>
                  <a:lnTo>
                    <a:pt x="112" y="136"/>
                  </a:lnTo>
                  <a:lnTo>
                    <a:pt x="114" y="135"/>
                  </a:lnTo>
                  <a:lnTo>
                    <a:pt x="154" y="135"/>
                  </a:lnTo>
                  <a:lnTo>
                    <a:pt x="154" y="135"/>
                  </a:lnTo>
                  <a:lnTo>
                    <a:pt x="157" y="135"/>
                  </a:lnTo>
                  <a:lnTo>
                    <a:pt x="158" y="133"/>
                  </a:lnTo>
                  <a:lnTo>
                    <a:pt x="159" y="132"/>
                  </a:lnTo>
                  <a:lnTo>
                    <a:pt x="159" y="129"/>
                  </a:lnTo>
                  <a:lnTo>
                    <a:pt x="159" y="129"/>
                  </a:lnTo>
                  <a:lnTo>
                    <a:pt x="159" y="129"/>
                  </a:lnTo>
                  <a:lnTo>
                    <a:pt x="176" y="15"/>
                  </a:lnTo>
                  <a:lnTo>
                    <a:pt x="176" y="15"/>
                  </a:lnTo>
                  <a:lnTo>
                    <a:pt x="174" y="11"/>
                  </a:lnTo>
                  <a:lnTo>
                    <a:pt x="170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1" y="8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1"/>
                  </a:lnTo>
                  <a:lnTo>
                    <a:pt x="4" y="0"/>
                  </a:lnTo>
                  <a:lnTo>
                    <a:pt x="170" y="0"/>
                  </a:lnTo>
                  <a:lnTo>
                    <a:pt x="170" y="0"/>
                  </a:lnTo>
                  <a:lnTo>
                    <a:pt x="176" y="1"/>
                  </a:lnTo>
                  <a:lnTo>
                    <a:pt x="181" y="4"/>
                  </a:lnTo>
                  <a:lnTo>
                    <a:pt x="184" y="9"/>
                  </a:lnTo>
                  <a:lnTo>
                    <a:pt x="185" y="15"/>
                  </a:lnTo>
                  <a:lnTo>
                    <a:pt x="185" y="15"/>
                  </a:lnTo>
                  <a:lnTo>
                    <a:pt x="185" y="16"/>
                  </a:lnTo>
                  <a:lnTo>
                    <a:pt x="169" y="129"/>
                  </a:lnTo>
                  <a:lnTo>
                    <a:pt x="169" y="129"/>
                  </a:lnTo>
                  <a:lnTo>
                    <a:pt x="167" y="136"/>
                  </a:lnTo>
                  <a:lnTo>
                    <a:pt x="165" y="140"/>
                  </a:lnTo>
                  <a:lnTo>
                    <a:pt x="159" y="143"/>
                  </a:lnTo>
                  <a:lnTo>
                    <a:pt x="154" y="144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132"/>
            <p:cNvSpPr>
              <a:spLocks/>
            </p:cNvSpPr>
            <p:nvPr/>
          </p:nvSpPr>
          <p:spPr bwMode="auto">
            <a:xfrm>
              <a:off x="9875838" y="1504950"/>
              <a:ext cx="293688" cy="228600"/>
            </a:xfrm>
            <a:custGeom>
              <a:avLst/>
              <a:gdLst>
                <a:gd name="T0" fmla="*/ 154 w 185"/>
                <a:gd name="T1" fmla="*/ 144 h 144"/>
                <a:gd name="T2" fmla="*/ 114 w 185"/>
                <a:gd name="T3" fmla="*/ 144 h 144"/>
                <a:gd name="T4" fmla="*/ 114 w 185"/>
                <a:gd name="T5" fmla="*/ 144 h 144"/>
                <a:gd name="T6" fmla="*/ 112 w 185"/>
                <a:gd name="T7" fmla="*/ 143 h 144"/>
                <a:gd name="T8" fmla="*/ 110 w 185"/>
                <a:gd name="T9" fmla="*/ 140 h 144"/>
                <a:gd name="T10" fmla="*/ 110 w 185"/>
                <a:gd name="T11" fmla="*/ 140 h 144"/>
                <a:gd name="T12" fmla="*/ 112 w 185"/>
                <a:gd name="T13" fmla="*/ 136 h 144"/>
                <a:gd name="T14" fmla="*/ 114 w 185"/>
                <a:gd name="T15" fmla="*/ 135 h 144"/>
                <a:gd name="T16" fmla="*/ 154 w 185"/>
                <a:gd name="T17" fmla="*/ 135 h 144"/>
                <a:gd name="T18" fmla="*/ 154 w 185"/>
                <a:gd name="T19" fmla="*/ 135 h 144"/>
                <a:gd name="T20" fmla="*/ 157 w 185"/>
                <a:gd name="T21" fmla="*/ 135 h 144"/>
                <a:gd name="T22" fmla="*/ 158 w 185"/>
                <a:gd name="T23" fmla="*/ 133 h 144"/>
                <a:gd name="T24" fmla="*/ 159 w 185"/>
                <a:gd name="T25" fmla="*/ 132 h 144"/>
                <a:gd name="T26" fmla="*/ 159 w 185"/>
                <a:gd name="T27" fmla="*/ 129 h 144"/>
                <a:gd name="T28" fmla="*/ 159 w 185"/>
                <a:gd name="T29" fmla="*/ 129 h 144"/>
                <a:gd name="T30" fmla="*/ 159 w 185"/>
                <a:gd name="T31" fmla="*/ 129 h 144"/>
                <a:gd name="T32" fmla="*/ 176 w 185"/>
                <a:gd name="T33" fmla="*/ 15 h 144"/>
                <a:gd name="T34" fmla="*/ 176 w 185"/>
                <a:gd name="T35" fmla="*/ 15 h 144"/>
                <a:gd name="T36" fmla="*/ 174 w 185"/>
                <a:gd name="T37" fmla="*/ 11 h 144"/>
                <a:gd name="T38" fmla="*/ 170 w 185"/>
                <a:gd name="T39" fmla="*/ 9 h 144"/>
                <a:gd name="T40" fmla="*/ 4 w 185"/>
                <a:gd name="T41" fmla="*/ 9 h 144"/>
                <a:gd name="T42" fmla="*/ 4 w 185"/>
                <a:gd name="T43" fmla="*/ 9 h 144"/>
                <a:gd name="T44" fmla="*/ 1 w 185"/>
                <a:gd name="T45" fmla="*/ 8 h 144"/>
                <a:gd name="T46" fmla="*/ 0 w 185"/>
                <a:gd name="T47" fmla="*/ 5 h 144"/>
                <a:gd name="T48" fmla="*/ 0 w 185"/>
                <a:gd name="T49" fmla="*/ 5 h 144"/>
                <a:gd name="T50" fmla="*/ 1 w 185"/>
                <a:gd name="T51" fmla="*/ 1 h 144"/>
                <a:gd name="T52" fmla="*/ 4 w 185"/>
                <a:gd name="T53" fmla="*/ 0 h 144"/>
                <a:gd name="T54" fmla="*/ 170 w 185"/>
                <a:gd name="T55" fmla="*/ 0 h 144"/>
                <a:gd name="T56" fmla="*/ 170 w 185"/>
                <a:gd name="T57" fmla="*/ 0 h 144"/>
                <a:gd name="T58" fmla="*/ 176 w 185"/>
                <a:gd name="T59" fmla="*/ 1 h 144"/>
                <a:gd name="T60" fmla="*/ 181 w 185"/>
                <a:gd name="T61" fmla="*/ 4 h 144"/>
                <a:gd name="T62" fmla="*/ 184 w 185"/>
                <a:gd name="T63" fmla="*/ 9 h 144"/>
                <a:gd name="T64" fmla="*/ 185 w 185"/>
                <a:gd name="T65" fmla="*/ 15 h 144"/>
                <a:gd name="T66" fmla="*/ 185 w 185"/>
                <a:gd name="T67" fmla="*/ 15 h 144"/>
                <a:gd name="T68" fmla="*/ 185 w 185"/>
                <a:gd name="T69" fmla="*/ 16 h 144"/>
                <a:gd name="T70" fmla="*/ 169 w 185"/>
                <a:gd name="T71" fmla="*/ 129 h 144"/>
                <a:gd name="T72" fmla="*/ 169 w 185"/>
                <a:gd name="T73" fmla="*/ 129 h 144"/>
                <a:gd name="T74" fmla="*/ 167 w 185"/>
                <a:gd name="T75" fmla="*/ 136 h 144"/>
                <a:gd name="T76" fmla="*/ 165 w 185"/>
                <a:gd name="T77" fmla="*/ 140 h 144"/>
                <a:gd name="T78" fmla="*/ 159 w 185"/>
                <a:gd name="T79" fmla="*/ 143 h 144"/>
                <a:gd name="T80" fmla="*/ 154 w 185"/>
                <a:gd name="T8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85" h="144">
                  <a:moveTo>
                    <a:pt x="154" y="144"/>
                  </a:moveTo>
                  <a:lnTo>
                    <a:pt x="114" y="144"/>
                  </a:lnTo>
                  <a:lnTo>
                    <a:pt x="114" y="144"/>
                  </a:lnTo>
                  <a:lnTo>
                    <a:pt x="112" y="143"/>
                  </a:lnTo>
                  <a:lnTo>
                    <a:pt x="110" y="140"/>
                  </a:lnTo>
                  <a:lnTo>
                    <a:pt x="110" y="140"/>
                  </a:lnTo>
                  <a:lnTo>
                    <a:pt x="112" y="136"/>
                  </a:lnTo>
                  <a:lnTo>
                    <a:pt x="114" y="135"/>
                  </a:lnTo>
                  <a:lnTo>
                    <a:pt x="154" y="135"/>
                  </a:lnTo>
                  <a:lnTo>
                    <a:pt x="154" y="135"/>
                  </a:lnTo>
                  <a:lnTo>
                    <a:pt x="157" y="135"/>
                  </a:lnTo>
                  <a:lnTo>
                    <a:pt x="158" y="133"/>
                  </a:lnTo>
                  <a:lnTo>
                    <a:pt x="159" y="132"/>
                  </a:lnTo>
                  <a:lnTo>
                    <a:pt x="159" y="129"/>
                  </a:lnTo>
                  <a:lnTo>
                    <a:pt x="159" y="129"/>
                  </a:lnTo>
                  <a:lnTo>
                    <a:pt x="159" y="129"/>
                  </a:lnTo>
                  <a:lnTo>
                    <a:pt x="176" y="15"/>
                  </a:lnTo>
                  <a:lnTo>
                    <a:pt x="176" y="15"/>
                  </a:lnTo>
                  <a:lnTo>
                    <a:pt x="174" y="11"/>
                  </a:lnTo>
                  <a:lnTo>
                    <a:pt x="170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1" y="8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1"/>
                  </a:lnTo>
                  <a:lnTo>
                    <a:pt x="4" y="0"/>
                  </a:lnTo>
                  <a:lnTo>
                    <a:pt x="170" y="0"/>
                  </a:lnTo>
                  <a:lnTo>
                    <a:pt x="170" y="0"/>
                  </a:lnTo>
                  <a:lnTo>
                    <a:pt x="176" y="1"/>
                  </a:lnTo>
                  <a:lnTo>
                    <a:pt x="181" y="4"/>
                  </a:lnTo>
                  <a:lnTo>
                    <a:pt x="184" y="9"/>
                  </a:lnTo>
                  <a:lnTo>
                    <a:pt x="185" y="15"/>
                  </a:lnTo>
                  <a:lnTo>
                    <a:pt x="185" y="15"/>
                  </a:lnTo>
                  <a:lnTo>
                    <a:pt x="185" y="16"/>
                  </a:lnTo>
                  <a:lnTo>
                    <a:pt x="169" y="129"/>
                  </a:lnTo>
                  <a:lnTo>
                    <a:pt x="169" y="129"/>
                  </a:lnTo>
                  <a:lnTo>
                    <a:pt x="167" y="136"/>
                  </a:lnTo>
                  <a:lnTo>
                    <a:pt x="165" y="140"/>
                  </a:lnTo>
                  <a:lnTo>
                    <a:pt x="159" y="143"/>
                  </a:lnTo>
                  <a:lnTo>
                    <a:pt x="154" y="144"/>
                  </a:ln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133"/>
            <p:cNvSpPr>
              <a:spLocks/>
            </p:cNvSpPr>
            <p:nvPr/>
          </p:nvSpPr>
          <p:spPr bwMode="auto">
            <a:xfrm>
              <a:off x="9756775" y="1719263"/>
              <a:ext cx="171450" cy="14288"/>
            </a:xfrm>
            <a:custGeom>
              <a:avLst/>
              <a:gdLst>
                <a:gd name="T0" fmla="*/ 103 w 108"/>
                <a:gd name="T1" fmla="*/ 9 h 9"/>
                <a:gd name="T2" fmla="*/ 4 w 108"/>
                <a:gd name="T3" fmla="*/ 9 h 9"/>
                <a:gd name="T4" fmla="*/ 4 w 108"/>
                <a:gd name="T5" fmla="*/ 9 h 9"/>
                <a:gd name="T6" fmla="*/ 1 w 108"/>
                <a:gd name="T7" fmla="*/ 8 h 9"/>
                <a:gd name="T8" fmla="*/ 0 w 108"/>
                <a:gd name="T9" fmla="*/ 5 h 9"/>
                <a:gd name="T10" fmla="*/ 0 w 108"/>
                <a:gd name="T11" fmla="*/ 5 h 9"/>
                <a:gd name="T12" fmla="*/ 1 w 108"/>
                <a:gd name="T13" fmla="*/ 1 h 9"/>
                <a:gd name="T14" fmla="*/ 4 w 108"/>
                <a:gd name="T15" fmla="*/ 0 h 9"/>
                <a:gd name="T16" fmla="*/ 103 w 108"/>
                <a:gd name="T17" fmla="*/ 0 h 9"/>
                <a:gd name="T18" fmla="*/ 103 w 108"/>
                <a:gd name="T19" fmla="*/ 0 h 9"/>
                <a:gd name="T20" fmla="*/ 106 w 108"/>
                <a:gd name="T21" fmla="*/ 1 h 9"/>
                <a:gd name="T22" fmla="*/ 108 w 108"/>
                <a:gd name="T23" fmla="*/ 5 h 9"/>
                <a:gd name="T24" fmla="*/ 108 w 108"/>
                <a:gd name="T25" fmla="*/ 5 h 9"/>
                <a:gd name="T26" fmla="*/ 106 w 108"/>
                <a:gd name="T27" fmla="*/ 8 h 9"/>
                <a:gd name="T28" fmla="*/ 103 w 108"/>
                <a:gd name="T2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" h="9">
                  <a:moveTo>
                    <a:pt x="103" y="9"/>
                  </a:moveTo>
                  <a:lnTo>
                    <a:pt x="4" y="9"/>
                  </a:lnTo>
                  <a:lnTo>
                    <a:pt x="4" y="9"/>
                  </a:lnTo>
                  <a:lnTo>
                    <a:pt x="1" y="8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1"/>
                  </a:lnTo>
                  <a:lnTo>
                    <a:pt x="4" y="0"/>
                  </a:lnTo>
                  <a:lnTo>
                    <a:pt x="103" y="0"/>
                  </a:lnTo>
                  <a:lnTo>
                    <a:pt x="103" y="0"/>
                  </a:lnTo>
                  <a:lnTo>
                    <a:pt x="106" y="1"/>
                  </a:lnTo>
                  <a:lnTo>
                    <a:pt x="108" y="5"/>
                  </a:lnTo>
                  <a:lnTo>
                    <a:pt x="108" y="5"/>
                  </a:lnTo>
                  <a:lnTo>
                    <a:pt x="106" y="8"/>
                  </a:lnTo>
                  <a:lnTo>
                    <a:pt x="103" y="9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134"/>
            <p:cNvSpPr>
              <a:spLocks/>
            </p:cNvSpPr>
            <p:nvPr/>
          </p:nvSpPr>
          <p:spPr bwMode="auto">
            <a:xfrm>
              <a:off x="9756775" y="1719263"/>
              <a:ext cx="171450" cy="14288"/>
            </a:xfrm>
            <a:custGeom>
              <a:avLst/>
              <a:gdLst>
                <a:gd name="T0" fmla="*/ 103 w 108"/>
                <a:gd name="T1" fmla="*/ 9 h 9"/>
                <a:gd name="T2" fmla="*/ 4 w 108"/>
                <a:gd name="T3" fmla="*/ 9 h 9"/>
                <a:gd name="T4" fmla="*/ 4 w 108"/>
                <a:gd name="T5" fmla="*/ 9 h 9"/>
                <a:gd name="T6" fmla="*/ 1 w 108"/>
                <a:gd name="T7" fmla="*/ 8 h 9"/>
                <a:gd name="T8" fmla="*/ 0 w 108"/>
                <a:gd name="T9" fmla="*/ 5 h 9"/>
                <a:gd name="T10" fmla="*/ 0 w 108"/>
                <a:gd name="T11" fmla="*/ 5 h 9"/>
                <a:gd name="T12" fmla="*/ 1 w 108"/>
                <a:gd name="T13" fmla="*/ 1 h 9"/>
                <a:gd name="T14" fmla="*/ 4 w 108"/>
                <a:gd name="T15" fmla="*/ 0 h 9"/>
                <a:gd name="T16" fmla="*/ 103 w 108"/>
                <a:gd name="T17" fmla="*/ 0 h 9"/>
                <a:gd name="T18" fmla="*/ 103 w 108"/>
                <a:gd name="T19" fmla="*/ 0 h 9"/>
                <a:gd name="T20" fmla="*/ 106 w 108"/>
                <a:gd name="T21" fmla="*/ 1 h 9"/>
                <a:gd name="T22" fmla="*/ 108 w 108"/>
                <a:gd name="T23" fmla="*/ 5 h 9"/>
                <a:gd name="T24" fmla="*/ 108 w 108"/>
                <a:gd name="T25" fmla="*/ 5 h 9"/>
                <a:gd name="T26" fmla="*/ 106 w 108"/>
                <a:gd name="T27" fmla="*/ 8 h 9"/>
                <a:gd name="T28" fmla="*/ 103 w 108"/>
                <a:gd name="T2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" h="9">
                  <a:moveTo>
                    <a:pt x="103" y="9"/>
                  </a:moveTo>
                  <a:lnTo>
                    <a:pt x="4" y="9"/>
                  </a:lnTo>
                  <a:lnTo>
                    <a:pt x="4" y="9"/>
                  </a:lnTo>
                  <a:lnTo>
                    <a:pt x="1" y="8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1"/>
                  </a:lnTo>
                  <a:lnTo>
                    <a:pt x="4" y="0"/>
                  </a:lnTo>
                  <a:lnTo>
                    <a:pt x="103" y="0"/>
                  </a:lnTo>
                  <a:lnTo>
                    <a:pt x="103" y="0"/>
                  </a:lnTo>
                  <a:lnTo>
                    <a:pt x="106" y="1"/>
                  </a:lnTo>
                  <a:lnTo>
                    <a:pt x="108" y="5"/>
                  </a:lnTo>
                  <a:lnTo>
                    <a:pt x="108" y="5"/>
                  </a:lnTo>
                  <a:lnTo>
                    <a:pt x="106" y="8"/>
                  </a:lnTo>
                  <a:lnTo>
                    <a:pt x="103" y="9"/>
                  </a:ln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135"/>
            <p:cNvSpPr>
              <a:spLocks/>
            </p:cNvSpPr>
            <p:nvPr/>
          </p:nvSpPr>
          <p:spPr bwMode="auto">
            <a:xfrm>
              <a:off x="9871075" y="1743075"/>
              <a:ext cx="53975" cy="50800"/>
            </a:xfrm>
            <a:custGeom>
              <a:avLst/>
              <a:gdLst>
                <a:gd name="T0" fmla="*/ 30 w 34"/>
                <a:gd name="T1" fmla="*/ 32 h 32"/>
                <a:gd name="T2" fmla="*/ 10 w 34"/>
                <a:gd name="T3" fmla="*/ 32 h 32"/>
                <a:gd name="T4" fmla="*/ 10 w 34"/>
                <a:gd name="T5" fmla="*/ 32 h 32"/>
                <a:gd name="T6" fmla="*/ 6 w 34"/>
                <a:gd name="T7" fmla="*/ 31 h 32"/>
                <a:gd name="T8" fmla="*/ 3 w 34"/>
                <a:gd name="T9" fmla="*/ 30 h 32"/>
                <a:gd name="T10" fmla="*/ 1 w 34"/>
                <a:gd name="T11" fmla="*/ 27 h 32"/>
                <a:gd name="T12" fmla="*/ 0 w 34"/>
                <a:gd name="T13" fmla="*/ 23 h 32"/>
                <a:gd name="T14" fmla="*/ 0 w 34"/>
                <a:gd name="T15" fmla="*/ 9 h 32"/>
                <a:gd name="T16" fmla="*/ 0 w 34"/>
                <a:gd name="T17" fmla="*/ 9 h 32"/>
                <a:gd name="T18" fmla="*/ 1 w 34"/>
                <a:gd name="T19" fmla="*/ 5 h 32"/>
                <a:gd name="T20" fmla="*/ 3 w 34"/>
                <a:gd name="T21" fmla="*/ 2 h 32"/>
                <a:gd name="T22" fmla="*/ 6 w 34"/>
                <a:gd name="T23" fmla="*/ 0 h 32"/>
                <a:gd name="T24" fmla="*/ 10 w 34"/>
                <a:gd name="T25" fmla="*/ 0 h 32"/>
                <a:gd name="T26" fmla="*/ 29 w 34"/>
                <a:gd name="T27" fmla="*/ 0 h 32"/>
                <a:gd name="T28" fmla="*/ 29 w 34"/>
                <a:gd name="T29" fmla="*/ 0 h 32"/>
                <a:gd name="T30" fmla="*/ 31 w 34"/>
                <a:gd name="T31" fmla="*/ 1 h 32"/>
                <a:gd name="T32" fmla="*/ 33 w 34"/>
                <a:gd name="T33" fmla="*/ 4 h 32"/>
                <a:gd name="T34" fmla="*/ 33 w 34"/>
                <a:gd name="T35" fmla="*/ 4 h 32"/>
                <a:gd name="T36" fmla="*/ 31 w 34"/>
                <a:gd name="T37" fmla="*/ 8 h 32"/>
                <a:gd name="T38" fmla="*/ 29 w 34"/>
                <a:gd name="T39" fmla="*/ 9 h 32"/>
                <a:gd name="T40" fmla="*/ 10 w 34"/>
                <a:gd name="T41" fmla="*/ 9 h 32"/>
                <a:gd name="T42" fmla="*/ 10 w 34"/>
                <a:gd name="T43" fmla="*/ 23 h 32"/>
                <a:gd name="T44" fmla="*/ 30 w 34"/>
                <a:gd name="T45" fmla="*/ 23 h 32"/>
                <a:gd name="T46" fmla="*/ 30 w 34"/>
                <a:gd name="T47" fmla="*/ 23 h 32"/>
                <a:gd name="T48" fmla="*/ 33 w 34"/>
                <a:gd name="T49" fmla="*/ 24 h 32"/>
                <a:gd name="T50" fmla="*/ 34 w 34"/>
                <a:gd name="T51" fmla="*/ 27 h 32"/>
                <a:gd name="T52" fmla="*/ 34 w 34"/>
                <a:gd name="T53" fmla="*/ 27 h 32"/>
                <a:gd name="T54" fmla="*/ 33 w 34"/>
                <a:gd name="T55" fmla="*/ 31 h 32"/>
                <a:gd name="T56" fmla="*/ 30 w 34"/>
                <a:gd name="T5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32">
                  <a:moveTo>
                    <a:pt x="30" y="32"/>
                  </a:moveTo>
                  <a:lnTo>
                    <a:pt x="10" y="32"/>
                  </a:lnTo>
                  <a:lnTo>
                    <a:pt x="10" y="32"/>
                  </a:lnTo>
                  <a:lnTo>
                    <a:pt x="6" y="31"/>
                  </a:lnTo>
                  <a:lnTo>
                    <a:pt x="3" y="30"/>
                  </a:lnTo>
                  <a:lnTo>
                    <a:pt x="1" y="27"/>
                  </a:lnTo>
                  <a:lnTo>
                    <a:pt x="0" y="23"/>
                  </a:lnTo>
                  <a:lnTo>
                    <a:pt x="0" y="9"/>
                  </a:lnTo>
                  <a:lnTo>
                    <a:pt x="0" y="9"/>
                  </a:lnTo>
                  <a:lnTo>
                    <a:pt x="1" y="5"/>
                  </a:lnTo>
                  <a:lnTo>
                    <a:pt x="3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31" y="1"/>
                  </a:lnTo>
                  <a:lnTo>
                    <a:pt x="33" y="4"/>
                  </a:lnTo>
                  <a:lnTo>
                    <a:pt x="33" y="4"/>
                  </a:lnTo>
                  <a:lnTo>
                    <a:pt x="31" y="8"/>
                  </a:lnTo>
                  <a:lnTo>
                    <a:pt x="29" y="9"/>
                  </a:lnTo>
                  <a:lnTo>
                    <a:pt x="10" y="9"/>
                  </a:lnTo>
                  <a:lnTo>
                    <a:pt x="10" y="23"/>
                  </a:lnTo>
                  <a:lnTo>
                    <a:pt x="30" y="23"/>
                  </a:lnTo>
                  <a:lnTo>
                    <a:pt x="30" y="23"/>
                  </a:lnTo>
                  <a:lnTo>
                    <a:pt x="33" y="24"/>
                  </a:lnTo>
                  <a:lnTo>
                    <a:pt x="34" y="27"/>
                  </a:lnTo>
                  <a:lnTo>
                    <a:pt x="34" y="27"/>
                  </a:lnTo>
                  <a:lnTo>
                    <a:pt x="33" y="31"/>
                  </a:lnTo>
                  <a:lnTo>
                    <a:pt x="30" y="32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136"/>
            <p:cNvSpPr>
              <a:spLocks/>
            </p:cNvSpPr>
            <p:nvPr/>
          </p:nvSpPr>
          <p:spPr bwMode="auto">
            <a:xfrm>
              <a:off x="9871075" y="1743075"/>
              <a:ext cx="53975" cy="50800"/>
            </a:xfrm>
            <a:custGeom>
              <a:avLst/>
              <a:gdLst>
                <a:gd name="T0" fmla="*/ 30 w 34"/>
                <a:gd name="T1" fmla="*/ 32 h 32"/>
                <a:gd name="T2" fmla="*/ 10 w 34"/>
                <a:gd name="T3" fmla="*/ 32 h 32"/>
                <a:gd name="T4" fmla="*/ 10 w 34"/>
                <a:gd name="T5" fmla="*/ 32 h 32"/>
                <a:gd name="T6" fmla="*/ 6 w 34"/>
                <a:gd name="T7" fmla="*/ 31 h 32"/>
                <a:gd name="T8" fmla="*/ 3 w 34"/>
                <a:gd name="T9" fmla="*/ 30 h 32"/>
                <a:gd name="T10" fmla="*/ 1 w 34"/>
                <a:gd name="T11" fmla="*/ 27 h 32"/>
                <a:gd name="T12" fmla="*/ 0 w 34"/>
                <a:gd name="T13" fmla="*/ 23 h 32"/>
                <a:gd name="T14" fmla="*/ 0 w 34"/>
                <a:gd name="T15" fmla="*/ 9 h 32"/>
                <a:gd name="T16" fmla="*/ 0 w 34"/>
                <a:gd name="T17" fmla="*/ 9 h 32"/>
                <a:gd name="T18" fmla="*/ 1 w 34"/>
                <a:gd name="T19" fmla="*/ 5 h 32"/>
                <a:gd name="T20" fmla="*/ 3 w 34"/>
                <a:gd name="T21" fmla="*/ 2 h 32"/>
                <a:gd name="T22" fmla="*/ 6 w 34"/>
                <a:gd name="T23" fmla="*/ 0 h 32"/>
                <a:gd name="T24" fmla="*/ 10 w 34"/>
                <a:gd name="T25" fmla="*/ 0 h 32"/>
                <a:gd name="T26" fmla="*/ 29 w 34"/>
                <a:gd name="T27" fmla="*/ 0 h 32"/>
                <a:gd name="T28" fmla="*/ 29 w 34"/>
                <a:gd name="T29" fmla="*/ 0 h 32"/>
                <a:gd name="T30" fmla="*/ 31 w 34"/>
                <a:gd name="T31" fmla="*/ 1 h 32"/>
                <a:gd name="T32" fmla="*/ 33 w 34"/>
                <a:gd name="T33" fmla="*/ 4 h 32"/>
                <a:gd name="T34" fmla="*/ 33 w 34"/>
                <a:gd name="T35" fmla="*/ 4 h 32"/>
                <a:gd name="T36" fmla="*/ 31 w 34"/>
                <a:gd name="T37" fmla="*/ 8 h 32"/>
                <a:gd name="T38" fmla="*/ 29 w 34"/>
                <a:gd name="T39" fmla="*/ 9 h 32"/>
                <a:gd name="T40" fmla="*/ 10 w 34"/>
                <a:gd name="T41" fmla="*/ 9 h 32"/>
                <a:gd name="T42" fmla="*/ 10 w 34"/>
                <a:gd name="T43" fmla="*/ 23 h 32"/>
                <a:gd name="T44" fmla="*/ 30 w 34"/>
                <a:gd name="T45" fmla="*/ 23 h 32"/>
                <a:gd name="T46" fmla="*/ 30 w 34"/>
                <a:gd name="T47" fmla="*/ 23 h 32"/>
                <a:gd name="T48" fmla="*/ 33 w 34"/>
                <a:gd name="T49" fmla="*/ 24 h 32"/>
                <a:gd name="T50" fmla="*/ 34 w 34"/>
                <a:gd name="T51" fmla="*/ 27 h 32"/>
                <a:gd name="T52" fmla="*/ 34 w 34"/>
                <a:gd name="T53" fmla="*/ 27 h 32"/>
                <a:gd name="T54" fmla="*/ 33 w 34"/>
                <a:gd name="T55" fmla="*/ 31 h 32"/>
                <a:gd name="T56" fmla="*/ 30 w 34"/>
                <a:gd name="T5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32">
                  <a:moveTo>
                    <a:pt x="30" y="32"/>
                  </a:moveTo>
                  <a:lnTo>
                    <a:pt x="10" y="32"/>
                  </a:lnTo>
                  <a:lnTo>
                    <a:pt x="10" y="32"/>
                  </a:lnTo>
                  <a:lnTo>
                    <a:pt x="6" y="31"/>
                  </a:lnTo>
                  <a:lnTo>
                    <a:pt x="3" y="30"/>
                  </a:lnTo>
                  <a:lnTo>
                    <a:pt x="1" y="27"/>
                  </a:lnTo>
                  <a:lnTo>
                    <a:pt x="0" y="23"/>
                  </a:lnTo>
                  <a:lnTo>
                    <a:pt x="0" y="9"/>
                  </a:lnTo>
                  <a:lnTo>
                    <a:pt x="0" y="9"/>
                  </a:lnTo>
                  <a:lnTo>
                    <a:pt x="1" y="5"/>
                  </a:lnTo>
                  <a:lnTo>
                    <a:pt x="3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31" y="1"/>
                  </a:lnTo>
                  <a:lnTo>
                    <a:pt x="33" y="4"/>
                  </a:lnTo>
                  <a:lnTo>
                    <a:pt x="33" y="4"/>
                  </a:lnTo>
                  <a:lnTo>
                    <a:pt x="31" y="8"/>
                  </a:lnTo>
                  <a:lnTo>
                    <a:pt x="29" y="9"/>
                  </a:lnTo>
                  <a:lnTo>
                    <a:pt x="10" y="9"/>
                  </a:lnTo>
                  <a:lnTo>
                    <a:pt x="10" y="23"/>
                  </a:lnTo>
                  <a:lnTo>
                    <a:pt x="30" y="23"/>
                  </a:lnTo>
                  <a:lnTo>
                    <a:pt x="30" y="23"/>
                  </a:lnTo>
                  <a:lnTo>
                    <a:pt x="33" y="24"/>
                  </a:lnTo>
                  <a:lnTo>
                    <a:pt x="34" y="27"/>
                  </a:lnTo>
                  <a:lnTo>
                    <a:pt x="34" y="27"/>
                  </a:lnTo>
                  <a:lnTo>
                    <a:pt x="33" y="31"/>
                  </a:lnTo>
                  <a:lnTo>
                    <a:pt x="30" y="32"/>
                  </a:ln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137"/>
            <p:cNvSpPr>
              <a:spLocks/>
            </p:cNvSpPr>
            <p:nvPr/>
          </p:nvSpPr>
          <p:spPr bwMode="auto">
            <a:xfrm>
              <a:off x="10317163" y="1743075"/>
              <a:ext cx="46038" cy="50800"/>
            </a:xfrm>
            <a:custGeom>
              <a:avLst/>
              <a:gdLst>
                <a:gd name="T0" fmla="*/ 20 w 29"/>
                <a:gd name="T1" fmla="*/ 32 h 32"/>
                <a:gd name="T2" fmla="*/ 4 w 29"/>
                <a:gd name="T3" fmla="*/ 32 h 32"/>
                <a:gd name="T4" fmla="*/ 4 w 29"/>
                <a:gd name="T5" fmla="*/ 32 h 32"/>
                <a:gd name="T6" fmla="*/ 1 w 29"/>
                <a:gd name="T7" fmla="*/ 31 h 32"/>
                <a:gd name="T8" fmla="*/ 0 w 29"/>
                <a:gd name="T9" fmla="*/ 27 h 32"/>
                <a:gd name="T10" fmla="*/ 0 w 29"/>
                <a:gd name="T11" fmla="*/ 27 h 32"/>
                <a:gd name="T12" fmla="*/ 1 w 29"/>
                <a:gd name="T13" fmla="*/ 24 h 32"/>
                <a:gd name="T14" fmla="*/ 4 w 29"/>
                <a:gd name="T15" fmla="*/ 23 h 32"/>
                <a:gd name="T16" fmla="*/ 19 w 29"/>
                <a:gd name="T17" fmla="*/ 23 h 32"/>
                <a:gd name="T18" fmla="*/ 19 w 29"/>
                <a:gd name="T19" fmla="*/ 9 h 32"/>
                <a:gd name="T20" fmla="*/ 4 w 29"/>
                <a:gd name="T21" fmla="*/ 9 h 32"/>
                <a:gd name="T22" fmla="*/ 4 w 29"/>
                <a:gd name="T23" fmla="*/ 9 h 32"/>
                <a:gd name="T24" fmla="*/ 1 w 29"/>
                <a:gd name="T25" fmla="*/ 8 h 32"/>
                <a:gd name="T26" fmla="*/ 0 w 29"/>
                <a:gd name="T27" fmla="*/ 4 h 32"/>
                <a:gd name="T28" fmla="*/ 0 w 29"/>
                <a:gd name="T29" fmla="*/ 4 h 32"/>
                <a:gd name="T30" fmla="*/ 1 w 29"/>
                <a:gd name="T31" fmla="*/ 1 h 32"/>
                <a:gd name="T32" fmla="*/ 4 w 29"/>
                <a:gd name="T33" fmla="*/ 0 h 32"/>
                <a:gd name="T34" fmla="*/ 20 w 29"/>
                <a:gd name="T35" fmla="*/ 0 h 32"/>
                <a:gd name="T36" fmla="*/ 20 w 29"/>
                <a:gd name="T37" fmla="*/ 0 h 32"/>
                <a:gd name="T38" fmla="*/ 23 w 29"/>
                <a:gd name="T39" fmla="*/ 0 h 32"/>
                <a:gd name="T40" fmla="*/ 26 w 29"/>
                <a:gd name="T41" fmla="*/ 2 h 32"/>
                <a:gd name="T42" fmla="*/ 29 w 29"/>
                <a:gd name="T43" fmla="*/ 5 h 32"/>
                <a:gd name="T44" fmla="*/ 29 w 29"/>
                <a:gd name="T45" fmla="*/ 9 h 32"/>
                <a:gd name="T46" fmla="*/ 29 w 29"/>
                <a:gd name="T47" fmla="*/ 23 h 32"/>
                <a:gd name="T48" fmla="*/ 29 w 29"/>
                <a:gd name="T49" fmla="*/ 23 h 32"/>
                <a:gd name="T50" fmla="*/ 29 w 29"/>
                <a:gd name="T51" fmla="*/ 27 h 32"/>
                <a:gd name="T52" fmla="*/ 26 w 29"/>
                <a:gd name="T53" fmla="*/ 30 h 32"/>
                <a:gd name="T54" fmla="*/ 23 w 29"/>
                <a:gd name="T55" fmla="*/ 31 h 32"/>
                <a:gd name="T56" fmla="*/ 20 w 29"/>
                <a:gd name="T5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9" h="32">
                  <a:moveTo>
                    <a:pt x="20" y="32"/>
                  </a:moveTo>
                  <a:lnTo>
                    <a:pt x="4" y="32"/>
                  </a:lnTo>
                  <a:lnTo>
                    <a:pt x="4" y="32"/>
                  </a:lnTo>
                  <a:lnTo>
                    <a:pt x="1" y="31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1" y="24"/>
                  </a:lnTo>
                  <a:lnTo>
                    <a:pt x="4" y="23"/>
                  </a:lnTo>
                  <a:lnTo>
                    <a:pt x="19" y="23"/>
                  </a:lnTo>
                  <a:lnTo>
                    <a:pt x="19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1" y="8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1"/>
                  </a:lnTo>
                  <a:lnTo>
                    <a:pt x="4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3" y="0"/>
                  </a:lnTo>
                  <a:lnTo>
                    <a:pt x="26" y="2"/>
                  </a:lnTo>
                  <a:lnTo>
                    <a:pt x="29" y="5"/>
                  </a:lnTo>
                  <a:lnTo>
                    <a:pt x="29" y="9"/>
                  </a:lnTo>
                  <a:lnTo>
                    <a:pt x="29" y="23"/>
                  </a:lnTo>
                  <a:lnTo>
                    <a:pt x="29" y="23"/>
                  </a:lnTo>
                  <a:lnTo>
                    <a:pt x="29" y="27"/>
                  </a:lnTo>
                  <a:lnTo>
                    <a:pt x="26" y="30"/>
                  </a:lnTo>
                  <a:lnTo>
                    <a:pt x="23" y="31"/>
                  </a:lnTo>
                  <a:lnTo>
                    <a:pt x="20" y="32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 138"/>
            <p:cNvSpPr>
              <a:spLocks/>
            </p:cNvSpPr>
            <p:nvPr/>
          </p:nvSpPr>
          <p:spPr bwMode="auto">
            <a:xfrm>
              <a:off x="10317163" y="1743075"/>
              <a:ext cx="46038" cy="50800"/>
            </a:xfrm>
            <a:custGeom>
              <a:avLst/>
              <a:gdLst>
                <a:gd name="T0" fmla="*/ 20 w 29"/>
                <a:gd name="T1" fmla="*/ 32 h 32"/>
                <a:gd name="T2" fmla="*/ 4 w 29"/>
                <a:gd name="T3" fmla="*/ 32 h 32"/>
                <a:gd name="T4" fmla="*/ 4 w 29"/>
                <a:gd name="T5" fmla="*/ 32 h 32"/>
                <a:gd name="T6" fmla="*/ 1 w 29"/>
                <a:gd name="T7" fmla="*/ 31 h 32"/>
                <a:gd name="T8" fmla="*/ 0 w 29"/>
                <a:gd name="T9" fmla="*/ 27 h 32"/>
                <a:gd name="T10" fmla="*/ 0 w 29"/>
                <a:gd name="T11" fmla="*/ 27 h 32"/>
                <a:gd name="T12" fmla="*/ 1 w 29"/>
                <a:gd name="T13" fmla="*/ 24 h 32"/>
                <a:gd name="T14" fmla="*/ 4 w 29"/>
                <a:gd name="T15" fmla="*/ 23 h 32"/>
                <a:gd name="T16" fmla="*/ 19 w 29"/>
                <a:gd name="T17" fmla="*/ 23 h 32"/>
                <a:gd name="T18" fmla="*/ 19 w 29"/>
                <a:gd name="T19" fmla="*/ 9 h 32"/>
                <a:gd name="T20" fmla="*/ 4 w 29"/>
                <a:gd name="T21" fmla="*/ 9 h 32"/>
                <a:gd name="T22" fmla="*/ 4 w 29"/>
                <a:gd name="T23" fmla="*/ 9 h 32"/>
                <a:gd name="T24" fmla="*/ 1 w 29"/>
                <a:gd name="T25" fmla="*/ 8 h 32"/>
                <a:gd name="T26" fmla="*/ 0 w 29"/>
                <a:gd name="T27" fmla="*/ 4 h 32"/>
                <a:gd name="T28" fmla="*/ 0 w 29"/>
                <a:gd name="T29" fmla="*/ 4 h 32"/>
                <a:gd name="T30" fmla="*/ 1 w 29"/>
                <a:gd name="T31" fmla="*/ 1 h 32"/>
                <a:gd name="T32" fmla="*/ 4 w 29"/>
                <a:gd name="T33" fmla="*/ 0 h 32"/>
                <a:gd name="T34" fmla="*/ 20 w 29"/>
                <a:gd name="T35" fmla="*/ 0 h 32"/>
                <a:gd name="T36" fmla="*/ 20 w 29"/>
                <a:gd name="T37" fmla="*/ 0 h 32"/>
                <a:gd name="T38" fmla="*/ 23 w 29"/>
                <a:gd name="T39" fmla="*/ 0 h 32"/>
                <a:gd name="T40" fmla="*/ 26 w 29"/>
                <a:gd name="T41" fmla="*/ 2 h 32"/>
                <a:gd name="T42" fmla="*/ 29 w 29"/>
                <a:gd name="T43" fmla="*/ 5 h 32"/>
                <a:gd name="T44" fmla="*/ 29 w 29"/>
                <a:gd name="T45" fmla="*/ 9 h 32"/>
                <a:gd name="T46" fmla="*/ 29 w 29"/>
                <a:gd name="T47" fmla="*/ 23 h 32"/>
                <a:gd name="T48" fmla="*/ 29 w 29"/>
                <a:gd name="T49" fmla="*/ 23 h 32"/>
                <a:gd name="T50" fmla="*/ 29 w 29"/>
                <a:gd name="T51" fmla="*/ 27 h 32"/>
                <a:gd name="T52" fmla="*/ 26 w 29"/>
                <a:gd name="T53" fmla="*/ 30 h 32"/>
                <a:gd name="T54" fmla="*/ 23 w 29"/>
                <a:gd name="T55" fmla="*/ 31 h 32"/>
                <a:gd name="T56" fmla="*/ 20 w 29"/>
                <a:gd name="T5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9" h="32">
                  <a:moveTo>
                    <a:pt x="20" y="32"/>
                  </a:moveTo>
                  <a:lnTo>
                    <a:pt x="4" y="32"/>
                  </a:lnTo>
                  <a:lnTo>
                    <a:pt x="4" y="32"/>
                  </a:lnTo>
                  <a:lnTo>
                    <a:pt x="1" y="31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1" y="24"/>
                  </a:lnTo>
                  <a:lnTo>
                    <a:pt x="4" y="23"/>
                  </a:lnTo>
                  <a:lnTo>
                    <a:pt x="19" y="23"/>
                  </a:lnTo>
                  <a:lnTo>
                    <a:pt x="19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1" y="8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1"/>
                  </a:lnTo>
                  <a:lnTo>
                    <a:pt x="4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3" y="0"/>
                  </a:lnTo>
                  <a:lnTo>
                    <a:pt x="26" y="2"/>
                  </a:lnTo>
                  <a:lnTo>
                    <a:pt x="29" y="5"/>
                  </a:lnTo>
                  <a:lnTo>
                    <a:pt x="29" y="9"/>
                  </a:lnTo>
                  <a:lnTo>
                    <a:pt x="29" y="23"/>
                  </a:lnTo>
                  <a:lnTo>
                    <a:pt x="29" y="23"/>
                  </a:lnTo>
                  <a:lnTo>
                    <a:pt x="29" y="27"/>
                  </a:lnTo>
                  <a:lnTo>
                    <a:pt x="26" y="30"/>
                  </a:lnTo>
                  <a:lnTo>
                    <a:pt x="23" y="31"/>
                  </a:lnTo>
                  <a:lnTo>
                    <a:pt x="20" y="32"/>
                  </a:ln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139"/>
            <p:cNvSpPr>
              <a:spLocks/>
            </p:cNvSpPr>
            <p:nvPr/>
          </p:nvSpPr>
          <p:spPr bwMode="auto">
            <a:xfrm>
              <a:off x="10053638" y="1779588"/>
              <a:ext cx="133350" cy="14288"/>
            </a:xfrm>
            <a:custGeom>
              <a:avLst/>
              <a:gdLst>
                <a:gd name="T0" fmla="*/ 80 w 84"/>
                <a:gd name="T1" fmla="*/ 9 h 9"/>
                <a:gd name="T2" fmla="*/ 5 w 84"/>
                <a:gd name="T3" fmla="*/ 9 h 9"/>
                <a:gd name="T4" fmla="*/ 5 w 84"/>
                <a:gd name="T5" fmla="*/ 9 h 9"/>
                <a:gd name="T6" fmla="*/ 1 w 84"/>
                <a:gd name="T7" fmla="*/ 8 h 9"/>
                <a:gd name="T8" fmla="*/ 0 w 84"/>
                <a:gd name="T9" fmla="*/ 4 h 9"/>
                <a:gd name="T10" fmla="*/ 0 w 84"/>
                <a:gd name="T11" fmla="*/ 4 h 9"/>
                <a:gd name="T12" fmla="*/ 1 w 84"/>
                <a:gd name="T13" fmla="*/ 1 h 9"/>
                <a:gd name="T14" fmla="*/ 5 w 84"/>
                <a:gd name="T15" fmla="*/ 0 h 9"/>
                <a:gd name="T16" fmla="*/ 80 w 84"/>
                <a:gd name="T17" fmla="*/ 0 h 9"/>
                <a:gd name="T18" fmla="*/ 80 w 84"/>
                <a:gd name="T19" fmla="*/ 0 h 9"/>
                <a:gd name="T20" fmla="*/ 83 w 84"/>
                <a:gd name="T21" fmla="*/ 1 h 9"/>
                <a:gd name="T22" fmla="*/ 84 w 84"/>
                <a:gd name="T23" fmla="*/ 4 h 9"/>
                <a:gd name="T24" fmla="*/ 84 w 84"/>
                <a:gd name="T25" fmla="*/ 4 h 9"/>
                <a:gd name="T26" fmla="*/ 83 w 84"/>
                <a:gd name="T27" fmla="*/ 8 h 9"/>
                <a:gd name="T28" fmla="*/ 80 w 84"/>
                <a:gd name="T2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9">
                  <a:moveTo>
                    <a:pt x="80" y="9"/>
                  </a:moveTo>
                  <a:lnTo>
                    <a:pt x="5" y="9"/>
                  </a:lnTo>
                  <a:lnTo>
                    <a:pt x="5" y="9"/>
                  </a:lnTo>
                  <a:lnTo>
                    <a:pt x="1" y="8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1"/>
                  </a:lnTo>
                  <a:lnTo>
                    <a:pt x="5" y="0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83" y="1"/>
                  </a:lnTo>
                  <a:lnTo>
                    <a:pt x="84" y="4"/>
                  </a:lnTo>
                  <a:lnTo>
                    <a:pt x="84" y="4"/>
                  </a:lnTo>
                  <a:lnTo>
                    <a:pt x="83" y="8"/>
                  </a:lnTo>
                  <a:lnTo>
                    <a:pt x="80" y="9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140"/>
            <p:cNvSpPr>
              <a:spLocks/>
            </p:cNvSpPr>
            <p:nvPr/>
          </p:nvSpPr>
          <p:spPr bwMode="auto">
            <a:xfrm>
              <a:off x="10053638" y="1779588"/>
              <a:ext cx="133350" cy="14288"/>
            </a:xfrm>
            <a:custGeom>
              <a:avLst/>
              <a:gdLst>
                <a:gd name="T0" fmla="*/ 80 w 84"/>
                <a:gd name="T1" fmla="*/ 9 h 9"/>
                <a:gd name="T2" fmla="*/ 5 w 84"/>
                <a:gd name="T3" fmla="*/ 9 h 9"/>
                <a:gd name="T4" fmla="*/ 5 w 84"/>
                <a:gd name="T5" fmla="*/ 9 h 9"/>
                <a:gd name="T6" fmla="*/ 1 w 84"/>
                <a:gd name="T7" fmla="*/ 8 h 9"/>
                <a:gd name="T8" fmla="*/ 0 w 84"/>
                <a:gd name="T9" fmla="*/ 4 h 9"/>
                <a:gd name="T10" fmla="*/ 0 w 84"/>
                <a:gd name="T11" fmla="*/ 4 h 9"/>
                <a:gd name="T12" fmla="*/ 1 w 84"/>
                <a:gd name="T13" fmla="*/ 1 h 9"/>
                <a:gd name="T14" fmla="*/ 5 w 84"/>
                <a:gd name="T15" fmla="*/ 0 h 9"/>
                <a:gd name="T16" fmla="*/ 80 w 84"/>
                <a:gd name="T17" fmla="*/ 0 h 9"/>
                <a:gd name="T18" fmla="*/ 80 w 84"/>
                <a:gd name="T19" fmla="*/ 0 h 9"/>
                <a:gd name="T20" fmla="*/ 83 w 84"/>
                <a:gd name="T21" fmla="*/ 1 h 9"/>
                <a:gd name="T22" fmla="*/ 84 w 84"/>
                <a:gd name="T23" fmla="*/ 4 h 9"/>
                <a:gd name="T24" fmla="*/ 84 w 84"/>
                <a:gd name="T25" fmla="*/ 4 h 9"/>
                <a:gd name="T26" fmla="*/ 83 w 84"/>
                <a:gd name="T27" fmla="*/ 8 h 9"/>
                <a:gd name="T28" fmla="*/ 80 w 84"/>
                <a:gd name="T2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9">
                  <a:moveTo>
                    <a:pt x="80" y="9"/>
                  </a:moveTo>
                  <a:lnTo>
                    <a:pt x="5" y="9"/>
                  </a:lnTo>
                  <a:lnTo>
                    <a:pt x="5" y="9"/>
                  </a:lnTo>
                  <a:lnTo>
                    <a:pt x="1" y="8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1"/>
                  </a:lnTo>
                  <a:lnTo>
                    <a:pt x="5" y="0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83" y="1"/>
                  </a:lnTo>
                  <a:lnTo>
                    <a:pt x="84" y="4"/>
                  </a:lnTo>
                  <a:lnTo>
                    <a:pt x="84" y="4"/>
                  </a:lnTo>
                  <a:lnTo>
                    <a:pt x="83" y="8"/>
                  </a:lnTo>
                  <a:lnTo>
                    <a:pt x="80" y="9"/>
                  </a:ln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141"/>
            <p:cNvSpPr>
              <a:spLocks/>
            </p:cNvSpPr>
            <p:nvPr/>
          </p:nvSpPr>
          <p:spPr bwMode="auto">
            <a:xfrm>
              <a:off x="10056813" y="1743075"/>
              <a:ext cx="128588" cy="14288"/>
            </a:xfrm>
            <a:custGeom>
              <a:avLst/>
              <a:gdLst>
                <a:gd name="T0" fmla="*/ 77 w 81"/>
                <a:gd name="T1" fmla="*/ 9 h 9"/>
                <a:gd name="T2" fmla="*/ 4 w 81"/>
                <a:gd name="T3" fmla="*/ 9 h 9"/>
                <a:gd name="T4" fmla="*/ 4 w 81"/>
                <a:gd name="T5" fmla="*/ 9 h 9"/>
                <a:gd name="T6" fmla="*/ 2 w 81"/>
                <a:gd name="T7" fmla="*/ 8 h 9"/>
                <a:gd name="T8" fmla="*/ 0 w 81"/>
                <a:gd name="T9" fmla="*/ 4 h 9"/>
                <a:gd name="T10" fmla="*/ 0 w 81"/>
                <a:gd name="T11" fmla="*/ 4 h 9"/>
                <a:gd name="T12" fmla="*/ 2 w 81"/>
                <a:gd name="T13" fmla="*/ 1 h 9"/>
                <a:gd name="T14" fmla="*/ 4 w 81"/>
                <a:gd name="T15" fmla="*/ 0 h 9"/>
                <a:gd name="T16" fmla="*/ 77 w 81"/>
                <a:gd name="T17" fmla="*/ 0 h 9"/>
                <a:gd name="T18" fmla="*/ 77 w 81"/>
                <a:gd name="T19" fmla="*/ 0 h 9"/>
                <a:gd name="T20" fmla="*/ 79 w 81"/>
                <a:gd name="T21" fmla="*/ 1 h 9"/>
                <a:gd name="T22" fmla="*/ 81 w 81"/>
                <a:gd name="T23" fmla="*/ 4 h 9"/>
                <a:gd name="T24" fmla="*/ 81 w 81"/>
                <a:gd name="T25" fmla="*/ 4 h 9"/>
                <a:gd name="T26" fmla="*/ 79 w 81"/>
                <a:gd name="T27" fmla="*/ 8 h 9"/>
                <a:gd name="T28" fmla="*/ 77 w 81"/>
                <a:gd name="T2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1" h="9">
                  <a:moveTo>
                    <a:pt x="77" y="9"/>
                  </a:moveTo>
                  <a:lnTo>
                    <a:pt x="4" y="9"/>
                  </a:lnTo>
                  <a:lnTo>
                    <a:pt x="4" y="9"/>
                  </a:lnTo>
                  <a:lnTo>
                    <a:pt x="2" y="8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1"/>
                  </a:lnTo>
                  <a:lnTo>
                    <a:pt x="4" y="0"/>
                  </a:lnTo>
                  <a:lnTo>
                    <a:pt x="77" y="0"/>
                  </a:lnTo>
                  <a:lnTo>
                    <a:pt x="77" y="0"/>
                  </a:lnTo>
                  <a:lnTo>
                    <a:pt x="79" y="1"/>
                  </a:lnTo>
                  <a:lnTo>
                    <a:pt x="81" y="4"/>
                  </a:lnTo>
                  <a:lnTo>
                    <a:pt x="81" y="4"/>
                  </a:lnTo>
                  <a:lnTo>
                    <a:pt x="79" y="8"/>
                  </a:lnTo>
                  <a:lnTo>
                    <a:pt x="77" y="9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142"/>
            <p:cNvSpPr>
              <a:spLocks/>
            </p:cNvSpPr>
            <p:nvPr/>
          </p:nvSpPr>
          <p:spPr bwMode="auto">
            <a:xfrm>
              <a:off x="10056813" y="1743075"/>
              <a:ext cx="128588" cy="14288"/>
            </a:xfrm>
            <a:custGeom>
              <a:avLst/>
              <a:gdLst>
                <a:gd name="T0" fmla="*/ 77 w 81"/>
                <a:gd name="T1" fmla="*/ 9 h 9"/>
                <a:gd name="T2" fmla="*/ 4 w 81"/>
                <a:gd name="T3" fmla="*/ 9 h 9"/>
                <a:gd name="T4" fmla="*/ 4 w 81"/>
                <a:gd name="T5" fmla="*/ 9 h 9"/>
                <a:gd name="T6" fmla="*/ 2 w 81"/>
                <a:gd name="T7" fmla="*/ 8 h 9"/>
                <a:gd name="T8" fmla="*/ 0 w 81"/>
                <a:gd name="T9" fmla="*/ 4 h 9"/>
                <a:gd name="T10" fmla="*/ 0 w 81"/>
                <a:gd name="T11" fmla="*/ 4 h 9"/>
                <a:gd name="T12" fmla="*/ 2 w 81"/>
                <a:gd name="T13" fmla="*/ 1 h 9"/>
                <a:gd name="T14" fmla="*/ 4 w 81"/>
                <a:gd name="T15" fmla="*/ 0 h 9"/>
                <a:gd name="T16" fmla="*/ 77 w 81"/>
                <a:gd name="T17" fmla="*/ 0 h 9"/>
                <a:gd name="T18" fmla="*/ 77 w 81"/>
                <a:gd name="T19" fmla="*/ 0 h 9"/>
                <a:gd name="T20" fmla="*/ 79 w 81"/>
                <a:gd name="T21" fmla="*/ 1 h 9"/>
                <a:gd name="T22" fmla="*/ 81 w 81"/>
                <a:gd name="T23" fmla="*/ 4 h 9"/>
                <a:gd name="T24" fmla="*/ 81 w 81"/>
                <a:gd name="T25" fmla="*/ 4 h 9"/>
                <a:gd name="T26" fmla="*/ 79 w 81"/>
                <a:gd name="T27" fmla="*/ 8 h 9"/>
                <a:gd name="T28" fmla="*/ 77 w 81"/>
                <a:gd name="T2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1" h="9">
                  <a:moveTo>
                    <a:pt x="77" y="9"/>
                  </a:moveTo>
                  <a:lnTo>
                    <a:pt x="4" y="9"/>
                  </a:lnTo>
                  <a:lnTo>
                    <a:pt x="4" y="9"/>
                  </a:lnTo>
                  <a:lnTo>
                    <a:pt x="2" y="8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1"/>
                  </a:lnTo>
                  <a:lnTo>
                    <a:pt x="4" y="0"/>
                  </a:lnTo>
                  <a:lnTo>
                    <a:pt x="77" y="0"/>
                  </a:lnTo>
                  <a:lnTo>
                    <a:pt x="77" y="0"/>
                  </a:lnTo>
                  <a:lnTo>
                    <a:pt x="79" y="1"/>
                  </a:lnTo>
                  <a:lnTo>
                    <a:pt x="81" y="4"/>
                  </a:lnTo>
                  <a:lnTo>
                    <a:pt x="81" y="4"/>
                  </a:lnTo>
                  <a:lnTo>
                    <a:pt x="79" y="8"/>
                  </a:lnTo>
                  <a:lnTo>
                    <a:pt x="77" y="9"/>
                  </a:ln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2" name="Freeform 143"/>
            <p:cNvSpPr>
              <a:spLocks/>
            </p:cNvSpPr>
            <p:nvPr/>
          </p:nvSpPr>
          <p:spPr bwMode="auto">
            <a:xfrm>
              <a:off x="10152063" y="1554163"/>
              <a:ext cx="211138" cy="179388"/>
            </a:xfrm>
            <a:custGeom>
              <a:avLst/>
              <a:gdLst>
                <a:gd name="T0" fmla="*/ 10 w 133"/>
                <a:gd name="T1" fmla="*/ 113 h 113"/>
                <a:gd name="T2" fmla="*/ 6 w 133"/>
                <a:gd name="T3" fmla="*/ 113 h 113"/>
                <a:gd name="T4" fmla="*/ 0 w 133"/>
                <a:gd name="T5" fmla="*/ 108 h 113"/>
                <a:gd name="T6" fmla="*/ 0 w 133"/>
                <a:gd name="T7" fmla="*/ 104 h 113"/>
                <a:gd name="T8" fmla="*/ 15 w 133"/>
                <a:gd name="T9" fmla="*/ 8 h 113"/>
                <a:gd name="T10" fmla="*/ 15 w 133"/>
                <a:gd name="T11" fmla="*/ 4 h 113"/>
                <a:gd name="T12" fmla="*/ 21 w 133"/>
                <a:gd name="T13" fmla="*/ 0 h 113"/>
                <a:gd name="T14" fmla="*/ 109 w 133"/>
                <a:gd name="T15" fmla="*/ 0 h 113"/>
                <a:gd name="T16" fmla="*/ 113 w 133"/>
                <a:gd name="T17" fmla="*/ 0 h 113"/>
                <a:gd name="T18" fmla="*/ 124 w 133"/>
                <a:gd name="T19" fmla="*/ 6 h 113"/>
                <a:gd name="T20" fmla="*/ 130 w 133"/>
                <a:gd name="T21" fmla="*/ 16 h 113"/>
                <a:gd name="T22" fmla="*/ 133 w 133"/>
                <a:gd name="T23" fmla="*/ 83 h 113"/>
                <a:gd name="T24" fmla="*/ 133 w 133"/>
                <a:gd name="T25" fmla="*/ 83 h 113"/>
                <a:gd name="T26" fmla="*/ 133 w 133"/>
                <a:gd name="T27" fmla="*/ 89 h 113"/>
                <a:gd name="T28" fmla="*/ 130 w 133"/>
                <a:gd name="T29" fmla="*/ 98 h 113"/>
                <a:gd name="T30" fmla="*/ 123 w 133"/>
                <a:gd name="T31" fmla="*/ 105 h 113"/>
                <a:gd name="T32" fmla="*/ 115 w 133"/>
                <a:gd name="T33" fmla="*/ 111 h 113"/>
                <a:gd name="T34" fmla="*/ 109 w 133"/>
                <a:gd name="T35" fmla="*/ 113 h 113"/>
                <a:gd name="T36" fmla="*/ 104 w 133"/>
                <a:gd name="T37" fmla="*/ 109 h 113"/>
                <a:gd name="T38" fmla="*/ 104 w 133"/>
                <a:gd name="T39" fmla="*/ 105 h 113"/>
                <a:gd name="T40" fmla="*/ 107 w 133"/>
                <a:gd name="T41" fmla="*/ 104 h 113"/>
                <a:gd name="T42" fmla="*/ 119 w 133"/>
                <a:gd name="T43" fmla="*/ 96 h 113"/>
                <a:gd name="T44" fmla="*/ 123 w 133"/>
                <a:gd name="T45" fmla="*/ 83 h 113"/>
                <a:gd name="T46" fmla="*/ 120 w 133"/>
                <a:gd name="T47" fmla="*/ 21 h 113"/>
                <a:gd name="T48" fmla="*/ 120 w 133"/>
                <a:gd name="T49" fmla="*/ 21 h 113"/>
                <a:gd name="T50" fmla="*/ 118 w 133"/>
                <a:gd name="T51" fmla="*/ 12 h 113"/>
                <a:gd name="T52" fmla="*/ 109 w 133"/>
                <a:gd name="T53" fmla="*/ 10 h 113"/>
                <a:gd name="T54" fmla="*/ 25 w 133"/>
                <a:gd name="T55" fmla="*/ 10 h 113"/>
                <a:gd name="T56" fmla="*/ 10 w 133"/>
                <a:gd name="T57" fmla="*/ 104 h 113"/>
                <a:gd name="T58" fmla="*/ 23 w 133"/>
                <a:gd name="T59" fmla="*/ 104 h 113"/>
                <a:gd name="T60" fmla="*/ 28 w 133"/>
                <a:gd name="T61" fmla="*/ 109 h 113"/>
                <a:gd name="T62" fmla="*/ 26 w 133"/>
                <a:gd name="T63" fmla="*/ 11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3" h="113">
                  <a:moveTo>
                    <a:pt x="23" y="113"/>
                  </a:moveTo>
                  <a:lnTo>
                    <a:pt x="10" y="113"/>
                  </a:lnTo>
                  <a:lnTo>
                    <a:pt x="10" y="113"/>
                  </a:lnTo>
                  <a:lnTo>
                    <a:pt x="6" y="113"/>
                  </a:lnTo>
                  <a:lnTo>
                    <a:pt x="3" y="111"/>
                  </a:lnTo>
                  <a:lnTo>
                    <a:pt x="0" y="108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4"/>
                  </a:lnTo>
                  <a:lnTo>
                    <a:pt x="18" y="1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113" y="0"/>
                  </a:lnTo>
                  <a:lnTo>
                    <a:pt x="118" y="1"/>
                  </a:lnTo>
                  <a:lnTo>
                    <a:pt x="124" y="6"/>
                  </a:lnTo>
                  <a:lnTo>
                    <a:pt x="128" y="12"/>
                  </a:lnTo>
                  <a:lnTo>
                    <a:pt x="130" y="16"/>
                  </a:lnTo>
                  <a:lnTo>
                    <a:pt x="130" y="21"/>
                  </a:lnTo>
                  <a:lnTo>
                    <a:pt x="133" y="83"/>
                  </a:lnTo>
                  <a:lnTo>
                    <a:pt x="133" y="83"/>
                  </a:lnTo>
                  <a:lnTo>
                    <a:pt x="133" y="83"/>
                  </a:lnTo>
                  <a:lnTo>
                    <a:pt x="133" y="83"/>
                  </a:lnTo>
                  <a:lnTo>
                    <a:pt x="133" y="89"/>
                  </a:lnTo>
                  <a:lnTo>
                    <a:pt x="131" y="93"/>
                  </a:lnTo>
                  <a:lnTo>
                    <a:pt x="130" y="98"/>
                  </a:lnTo>
                  <a:lnTo>
                    <a:pt x="127" y="102"/>
                  </a:lnTo>
                  <a:lnTo>
                    <a:pt x="123" y="105"/>
                  </a:lnTo>
                  <a:lnTo>
                    <a:pt x="119" y="109"/>
                  </a:lnTo>
                  <a:lnTo>
                    <a:pt x="115" y="111"/>
                  </a:lnTo>
                  <a:lnTo>
                    <a:pt x="109" y="113"/>
                  </a:lnTo>
                  <a:lnTo>
                    <a:pt x="109" y="113"/>
                  </a:lnTo>
                  <a:lnTo>
                    <a:pt x="105" y="112"/>
                  </a:lnTo>
                  <a:lnTo>
                    <a:pt x="104" y="109"/>
                  </a:lnTo>
                  <a:lnTo>
                    <a:pt x="104" y="109"/>
                  </a:lnTo>
                  <a:lnTo>
                    <a:pt x="104" y="105"/>
                  </a:lnTo>
                  <a:lnTo>
                    <a:pt x="107" y="104"/>
                  </a:lnTo>
                  <a:lnTo>
                    <a:pt x="107" y="104"/>
                  </a:lnTo>
                  <a:lnTo>
                    <a:pt x="113" y="101"/>
                  </a:lnTo>
                  <a:lnTo>
                    <a:pt x="119" y="96"/>
                  </a:lnTo>
                  <a:lnTo>
                    <a:pt x="122" y="90"/>
                  </a:lnTo>
                  <a:lnTo>
                    <a:pt x="123" y="83"/>
                  </a:lnTo>
                  <a:lnTo>
                    <a:pt x="120" y="21"/>
                  </a:lnTo>
                  <a:lnTo>
                    <a:pt x="120" y="21"/>
                  </a:lnTo>
                  <a:lnTo>
                    <a:pt x="120" y="21"/>
                  </a:lnTo>
                  <a:lnTo>
                    <a:pt x="120" y="21"/>
                  </a:lnTo>
                  <a:lnTo>
                    <a:pt x="120" y="16"/>
                  </a:lnTo>
                  <a:lnTo>
                    <a:pt x="118" y="12"/>
                  </a:lnTo>
                  <a:lnTo>
                    <a:pt x="113" y="10"/>
                  </a:lnTo>
                  <a:lnTo>
                    <a:pt x="109" y="10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10" y="104"/>
                  </a:lnTo>
                  <a:lnTo>
                    <a:pt x="23" y="104"/>
                  </a:lnTo>
                  <a:lnTo>
                    <a:pt x="23" y="104"/>
                  </a:lnTo>
                  <a:lnTo>
                    <a:pt x="26" y="105"/>
                  </a:lnTo>
                  <a:lnTo>
                    <a:pt x="28" y="109"/>
                  </a:lnTo>
                  <a:lnTo>
                    <a:pt x="28" y="109"/>
                  </a:lnTo>
                  <a:lnTo>
                    <a:pt x="26" y="112"/>
                  </a:lnTo>
                  <a:lnTo>
                    <a:pt x="23" y="113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" name="Freeform 144"/>
            <p:cNvSpPr>
              <a:spLocks/>
            </p:cNvSpPr>
            <p:nvPr/>
          </p:nvSpPr>
          <p:spPr bwMode="auto">
            <a:xfrm>
              <a:off x="10152063" y="1554163"/>
              <a:ext cx="211138" cy="179388"/>
            </a:xfrm>
            <a:custGeom>
              <a:avLst/>
              <a:gdLst>
                <a:gd name="T0" fmla="*/ 10 w 133"/>
                <a:gd name="T1" fmla="*/ 113 h 113"/>
                <a:gd name="T2" fmla="*/ 6 w 133"/>
                <a:gd name="T3" fmla="*/ 113 h 113"/>
                <a:gd name="T4" fmla="*/ 0 w 133"/>
                <a:gd name="T5" fmla="*/ 108 h 113"/>
                <a:gd name="T6" fmla="*/ 0 w 133"/>
                <a:gd name="T7" fmla="*/ 104 h 113"/>
                <a:gd name="T8" fmla="*/ 15 w 133"/>
                <a:gd name="T9" fmla="*/ 8 h 113"/>
                <a:gd name="T10" fmla="*/ 15 w 133"/>
                <a:gd name="T11" fmla="*/ 4 h 113"/>
                <a:gd name="T12" fmla="*/ 21 w 133"/>
                <a:gd name="T13" fmla="*/ 0 h 113"/>
                <a:gd name="T14" fmla="*/ 109 w 133"/>
                <a:gd name="T15" fmla="*/ 0 h 113"/>
                <a:gd name="T16" fmla="*/ 113 w 133"/>
                <a:gd name="T17" fmla="*/ 0 h 113"/>
                <a:gd name="T18" fmla="*/ 124 w 133"/>
                <a:gd name="T19" fmla="*/ 6 h 113"/>
                <a:gd name="T20" fmla="*/ 130 w 133"/>
                <a:gd name="T21" fmla="*/ 16 h 113"/>
                <a:gd name="T22" fmla="*/ 133 w 133"/>
                <a:gd name="T23" fmla="*/ 83 h 113"/>
                <a:gd name="T24" fmla="*/ 133 w 133"/>
                <a:gd name="T25" fmla="*/ 83 h 113"/>
                <a:gd name="T26" fmla="*/ 133 w 133"/>
                <a:gd name="T27" fmla="*/ 89 h 113"/>
                <a:gd name="T28" fmla="*/ 130 w 133"/>
                <a:gd name="T29" fmla="*/ 98 h 113"/>
                <a:gd name="T30" fmla="*/ 123 w 133"/>
                <a:gd name="T31" fmla="*/ 105 h 113"/>
                <a:gd name="T32" fmla="*/ 115 w 133"/>
                <a:gd name="T33" fmla="*/ 111 h 113"/>
                <a:gd name="T34" fmla="*/ 109 w 133"/>
                <a:gd name="T35" fmla="*/ 113 h 113"/>
                <a:gd name="T36" fmla="*/ 104 w 133"/>
                <a:gd name="T37" fmla="*/ 109 h 113"/>
                <a:gd name="T38" fmla="*/ 104 w 133"/>
                <a:gd name="T39" fmla="*/ 105 h 113"/>
                <a:gd name="T40" fmla="*/ 107 w 133"/>
                <a:gd name="T41" fmla="*/ 104 h 113"/>
                <a:gd name="T42" fmla="*/ 119 w 133"/>
                <a:gd name="T43" fmla="*/ 96 h 113"/>
                <a:gd name="T44" fmla="*/ 123 w 133"/>
                <a:gd name="T45" fmla="*/ 83 h 113"/>
                <a:gd name="T46" fmla="*/ 120 w 133"/>
                <a:gd name="T47" fmla="*/ 21 h 113"/>
                <a:gd name="T48" fmla="*/ 120 w 133"/>
                <a:gd name="T49" fmla="*/ 21 h 113"/>
                <a:gd name="T50" fmla="*/ 118 w 133"/>
                <a:gd name="T51" fmla="*/ 12 h 113"/>
                <a:gd name="T52" fmla="*/ 109 w 133"/>
                <a:gd name="T53" fmla="*/ 10 h 113"/>
                <a:gd name="T54" fmla="*/ 25 w 133"/>
                <a:gd name="T55" fmla="*/ 10 h 113"/>
                <a:gd name="T56" fmla="*/ 10 w 133"/>
                <a:gd name="T57" fmla="*/ 104 h 113"/>
                <a:gd name="T58" fmla="*/ 23 w 133"/>
                <a:gd name="T59" fmla="*/ 104 h 113"/>
                <a:gd name="T60" fmla="*/ 28 w 133"/>
                <a:gd name="T61" fmla="*/ 109 h 113"/>
                <a:gd name="T62" fmla="*/ 26 w 133"/>
                <a:gd name="T63" fmla="*/ 11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3" h="113">
                  <a:moveTo>
                    <a:pt x="23" y="113"/>
                  </a:moveTo>
                  <a:lnTo>
                    <a:pt x="10" y="113"/>
                  </a:lnTo>
                  <a:lnTo>
                    <a:pt x="10" y="113"/>
                  </a:lnTo>
                  <a:lnTo>
                    <a:pt x="6" y="113"/>
                  </a:lnTo>
                  <a:lnTo>
                    <a:pt x="3" y="111"/>
                  </a:lnTo>
                  <a:lnTo>
                    <a:pt x="0" y="108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4"/>
                  </a:lnTo>
                  <a:lnTo>
                    <a:pt x="18" y="1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113" y="0"/>
                  </a:lnTo>
                  <a:lnTo>
                    <a:pt x="118" y="1"/>
                  </a:lnTo>
                  <a:lnTo>
                    <a:pt x="124" y="6"/>
                  </a:lnTo>
                  <a:lnTo>
                    <a:pt x="128" y="12"/>
                  </a:lnTo>
                  <a:lnTo>
                    <a:pt x="130" y="16"/>
                  </a:lnTo>
                  <a:lnTo>
                    <a:pt x="130" y="21"/>
                  </a:lnTo>
                  <a:lnTo>
                    <a:pt x="133" y="83"/>
                  </a:lnTo>
                  <a:lnTo>
                    <a:pt x="133" y="83"/>
                  </a:lnTo>
                  <a:lnTo>
                    <a:pt x="133" y="83"/>
                  </a:lnTo>
                  <a:lnTo>
                    <a:pt x="133" y="83"/>
                  </a:lnTo>
                  <a:lnTo>
                    <a:pt x="133" y="89"/>
                  </a:lnTo>
                  <a:lnTo>
                    <a:pt x="131" y="93"/>
                  </a:lnTo>
                  <a:lnTo>
                    <a:pt x="130" y="98"/>
                  </a:lnTo>
                  <a:lnTo>
                    <a:pt x="127" y="102"/>
                  </a:lnTo>
                  <a:lnTo>
                    <a:pt x="123" y="105"/>
                  </a:lnTo>
                  <a:lnTo>
                    <a:pt x="119" y="109"/>
                  </a:lnTo>
                  <a:lnTo>
                    <a:pt x="115" y="111"/>
                  </a:lnTo>
                  <a:lnTo>
                    <a:pt x="109" y="113"/>
                  </a:lnTo>
                  <a:lnTo>
                    <a:pt x="109" y="113"/>
                  </a:lnTo>
                  <a:lnTo>
                    <a:pt x="105" y="112"/>
                  </a:lnTo>
                  <a:lnTo>
                    <a:pt x="104" y="109"/>
                  </a:lnTo>
                  <a:lnTo>
                    <a:pt x="104" y="109"/>
                  </a:lnTo>
                  <a:lnTo>
                    <a:pt x="104" y="105"/>
                  </a:lnTo>
                  <a:lnTo>
                    <a:pt x="107" y="104"/>
                  </a:lnTo>
                  <a:lnTo>
                    <a:pt x="107" y="104"/>
                  </a:lnTo>
                  <a:lnTo>
                    <a:pt x="113" y="101"/>
                  </a:lnTo>
                  <a:lnTo>
                    <a:pt x="119" y="96"/>
                  </a:lnTo>
                  <a:lnTo>
                    <a:pt x="122" y="90"/>
                  </a:lnTo>
                  <a:lnTo>
                    <a:pt x="123" y="83"/>
                  </a:lnTo>
                  <a:lnTo>
                    <a:pt x="120" y="21"/>
                  </a:lnTo>
                  <a:lnTo>
                    <a:pt x="120" y="21"/>
                  </a:lnTo>
                  <a:lnTo>
                    <a:pt x="120" y="21"/>
                  </a:lnTo>
                  <a:lnTo>
                    <a:pt x="120" y="21"/>
                  </a:lnTo>
                  <a:lnTo>
                    <a:pt x="120" y="16"/>
                  </a:lnTo>
                  <a:lnTo>
                    <a:pt x="118" y="12"/>
                  </a:lnTo>
                  <a:lnTo>
                    <a:pt x="113" y="10"/>
                  </a:lnTo>
                  <a:lnTo>
                    <a:pt x="109" y="10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10" y="104"/>
                  </a:lnTo>
                  <a:lnTo>
                    <a:pt x="23" y="104"/>
                  </a:lnTo>
                  <a:lnTo>
                    <a:pt x="23" y="104"/>
                  </a:lnTo>
                  <a:lnTo>
                    <a:pt x="26" y="105"/>
                  </a:lnTo>
                  <a:lnTo>
                    <a:pt x="28" y="109"/>
                  </a:lnTo>
                  <a:lnTo>
                    <a:pt x="28" y="109"/>
                  </a:lnTo>
                  <a:lnTo>
                    <a:pt x="26" y="112"/>
                  </a:lnTo>
                  <a:lnTo>
                    <a:pt x="23" y="113"/>
                  </a:ln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4" name="Freeform 145"/>
            <p:cNvSpPr>
              <a:spLocks/>
            </p:cNvSpPr>
            <p:nvPr/>
          </p:nvSpPr>
          <p:spPr bwMode="auto">
            <a:xfrm>
              <a:off x="9785350" y="1665288"/>
              <a:ext cx="179388" cy="14288"/>
            </a:xfrm>
            <a:custGeom>
              <a:avLst/>
              <a:gdLst>
                <a:gd name="T0" fmla="*/ 107 w 113"/>
                <a:gd name="T1" fmla="*/ 9 h 9"/>
                <a:gd name="T2" fmla="*/ 5 w 113"/>
                <a:gd name="T3" fmla="*/ 9 h 9"/>
                <a:gd name="T4" fmla="*/ 5 w 113"/>
                <a:gd name="T5" fmla="*/ 9 h 9"/>
                <a:gd name="T6" fmla="*/ 1 w 113"/>
                <a:gd name="T7" fmla="*/ 8 h 9"/>
                <a:gd name="T8" fmla="*/ 0 w 113"/>
                <a:gd name="T9" fmla="*/ 5 h 9"/>
                <a:gd name="T10" fmla="*/ 0 w 113"/>
                <a:gd name="T11" fmla="*/ 5 h 9"/>
                <a:gd name="T12" fmla="*/ 1 w 113"/>
                <a:gd name="T13" fmla="*/ 1 h 9"/>
                <a:gd name="T14" fmla="*/ 5 w 113"/>
                <a:gd name="T15" fmla="*/ 0 h 9"/>
                <a:gd name="T16" fmla="*/ 107 w 113"/>
                <a:gd name="T17" fmla="*/ 0 h 9"/>
                <a:gd name="T18" fmla="*/ 107 w 113"/>
                <a:gd name="T19" fmla="*/ 0 h 9"/>
                <a:gd name="T20" fmla="*/ 111 w 113"/>
                <a:gd name="T21" fmla="*/ 1 h 9"/>
                <a:gd name="T22" fmla="*/ 113 w 113"/>
                <a:gd name="T23" fmla="*/ 5 h 9"/>
                <a:gd name="T24" fmla="*/ 113 w 113"/>
                <a:gd name="T25" fmla="*/ 5 h 9"/>
                <a:gd name="T26" fmla="*/ 111 w 113"/>
                <a:gd name="T27" fmla="*/ 8 h 9"/>
                <a:gd name="T28" fmla="*/ 107 w 113"/>
                <a:gd name="T2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3" h="9">
                  <a:moveTo>
                    <a:pt x="107" y="9"/>
                  </a:moveTo>
                  <a:lnTo>
                    <a:pt x="5" y="9"/>
                  </a:lnTo>
                  <a:lnTo>
                    <a:pt x="5" y="9"/>
                  </a:lnTo>
                  <a:lnTo>
                    <a:pt x="1" y="8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1"/>
                  </a:lnTo>
                  <a:lnTo>
                    <a:pt x="5" y="0"/>
                  </a:lnTo>
                  <a:lnTo>
                    <a:pt x="107" y="0"/>
                  </a:lnTo>
                  <a:lnTo>
                    <a:pt x="107" y="0"/>
                  </a:lnTo>
                  <a:lnTo>
                    <a:pt x="111" y="1"/>
                  </a:lnTo>
                  <a:lnTo>
                    <a:pt x="113" y="5"/>
                  </a:lnTo>
                  <a:lnTo>
                    <a:pt x="113" y="5"/>
                  </a:lnTo>
                  <a:lnTo>
                    <a:pt x="111" y="8"/>
                  </a:lnTo>
                  <a:lnTo>
                    <a:pt x="107" y="9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Freeform 146"/>
            <p:cNvSpPr>
              <a:spLocks/>
            </p:cNvSpPr>
            <p:nvPr/>
          </p:nvSpPr>
          <p:spPr bwMode="auto">
            <a:xfrm>
              <a:off x="9785350" y="1665288"/>
              <a:ext cx="179388" cy="14288"/>
            </a:xfrm>
            <a:custGeom>
              <a:avLst/>
              <a:gdLst>
                <a:gd name="T0" fmla="*/ 107 w 113"/>
                <a:gd name="T1" fmla="*/ 9 h 9"/>
                <a:gd name="T2" fmla="*/ 5 w 113"/>
                <a:gd name="T3" fmla="*/ 9 h 9"/>
                <a:gd name="T4" fmla="*/ 5 w 113"/>
                <a:gd name="T5" fmla="*/ 9 h 9"/>
                <a:gd name="T6" fmla="*/ 1 w 113"/>
                <a:gd name="T7" fmla="*/ 8 h 9"/>
                <a:gd name="T8" fmla="*/ 0 w 113"/>
                <a:gd name="T9" fmla="*/ 5 h 9"/>
                <a:gd name="T10" fmla="*/ 0 w 113"/>
                <a:gd name="T11" fmla="*/ 5 h 9"/>
                <a:gd name="T12" fmla="*/ 1 w 113"/>
                <a:gd name="T13" fmla="*/ 1 h 9"/>
                <a:gd name="T14" fmla="*/ 5 w 113"/>
                <a:gd name="T15" fmla="*/ 0 h 9"/>
                <a:gd name="T16" fmla="*/ 107 w 113"/>
                <a:gd name="T17" fmla="*/ 0 h 9"/>
                <a:gd name="T18" fmla="*/ 107 w 113"/>
                <a:gd name="T19" fmla="*/ 0 h 9"/>
                <a:gd name="T20" fmla="*/ 111 w 113"/>
                <a:gd name="T21" fmla="*/ 1 h 9"/>
                <a:gd name="T22" fmla="*/ 113 w 113"/>
                <a:gd name="T23" fmla="*/ 5 h 9"/>
                <a:gd name="T24" fmla="*/ 113 w 113"/>
                <a:gd name="T25" fmla="*/ 5 h 9"/>
                <a:gd name="T26" fmla="*/ 111 w 113"/>
                <a:gd name="T27" fmla="*/ 8 h 9"/>
                <a:gd name="T28" fmla="*/ 107 w 113"/>
                <a:gd name="T2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3" h="9">
                  <a:moveTo>
                    <a:pt x="107" y="9"/>
                  </a:moveTo>
                  <a:lnTo>
                    <a:pt x="5" y="9"/>
                  </a:lnTo>
                  <a:lnTo>
                    <a:pt x="5" y="9"/>
                  </a:lnTo>
                  <a:lnTo>
                    <a:pt x="1" y="8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1"/>
                  </a:lnTo>
                  <a:lnTo>
                    <a:pt x="5" y="0"/>
                  </a:lnTo>
                  <a:lnTo>
                    <a:pt x="107" y="0"/>
                  </a:lnTo>
                  <a:lnTo>
                    <a:pt x="107" y="0"/>
                  </a:lnTo>
                  <a:lnTo>
                    <a:pt x="111" y="1"/>
                  </a:lnTo>
                  <a:lnTo>
                    <a:pt x="113" y="5"/>
                  </a:lnTo>
                  <a:lnTo>
                    <a:pt x="113" y="5"/>
                  </a:lnTo>
                  <a:lnTo>
                    <a:pt x="111" y="8"/>
                  </a:lnTo>
                  <a:lnTo>
                    <a:pt x="107" y="9"/>
                  </a:ln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Freeform 147"/>
            <p:cNvSpPr>
              <a:spLocks/>
            </p:cNvSpPr>
            <p:nvPr/>
          </p:nvSpPr>
          <p:spPr bwMode="auto">
            <a:xfrm>
              <a:off x="9845675" y="1558925"/>
              <a:ext cx="163513" cy="14288"/>
            </a:xfrm>
            <a:custGeom>
              <a:avLst/>
              <a:gdLst>
                <a:gd name="T0" fmla="*/ 99 w 103"/>
                <a:gd name="T1" fmla="*/ 9 h 9"/>
                <a:gd name="T2" fmla="*/ 4 w 103"/>
                <a:gd name="T3" fmla="*/ 9 h 9"/>
                <a:gd name="T4" fmla="*/ 4 w 103"/>
                <a:gd name="T5" fmla="*/ 9 h 9"/>
                <a:gd name="T6" fmla="*/ 1 w 103"/>
                <a:gd name="T7" fmla="*/ 8 h 9"/>
                <a:gd name="T8" fmla="*/ 0 w 103"/>
                <a:gd name="T9" fmla="*/ 4 h 9"/>
                <a:gd name="T10" fmla="*/ 0 w 103"/>
                <a:gd name="T11" fmla="*/ 4 h 9"/>
                <a:gd name="T12" fmla="*/ 1 w 103"/>
                <a:gd name="T13" fmla="*/ 1 h 9"/>
                <a:gd name="T14" fmla="*/ 4 w 103"/>
                <a:gd name="T15" fmla="*/ 0 h 9"/>
                <a:gd name="T16" fmla="*/ 99 w 103"/>
                <a:gd name="T17" fmla="*/ 0 h 9"/>
                <a:gd name="T18" fmla="*/ 99 w 103"/>
                <a:gd name="T19" fmla="*/ 0 h 9"/>
                <a:gd name="T20" fmla="*/ 102 w 103"/>
                <a:gd name="T21" fmla="*/ 1 h 9"/>
                <a:gd name="T22" fmla="*/ 103 w 103"/>
                <a:gd name="T23" fmla="*/ 4 h 9"/>
                <a:gd name="T24" fmla="*/ 103 w 103"/>
                <a:gd name="T25" fmla="*/ 4 h 9"/>
                <a:gd name="T26" fmla="*/ 102 w 103"/>
                <a:gd name="T27" fmla="*/ 8 h 9"/>
                <a:gd name="T28" fmla="*/ 99 w 103"/>
                <a:gd name="T2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3" h="9">
                  <a:moveTo>
                    <a:pt x="99" y="9"/>
                  </a:moveTo>
                  <a:lnTo>
                    <a:pt x="4" y="9"/>
                  </a:lnTo>
                  <a:lnTo>
                    <a:pt x="4" y="9"/>
                  </a:lnTo>
                  <a:lnTo>
                    <a:pt x="1" y="8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1"/>
                  </a:lnTo>
                  <a:lnTo>
                    <a:pt x="4" y="0"/>
                  </a:lnTo>
                  <a:lnTo>
                    <a:pt x="99" y="0"/>
                  </a:lnTo>
                  <a:lnTo>
                    <a:pt x="99" y="0"/>
                  </a:lnTo>
                  <a:lnTo>
                    <a:pt x="102" y="1"/>
                  </a:lnTo>
                  <a:lnTo>
                    <a:pt x="103" y="4"/>
                  </a:lnTo>
                  <a:lnTo>
                    <a:pt x="103" y="4"/>
                  </a:lnTo>
                  <a:lnTo>
                    <a:pt x="102" y="8"/>
                  </a:lnTo>
                  <a:lnTo>
                    <a:pt x="99" y="9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148"/>
            <p:cNvSpPr>
              <a:spLocks/>
            </p:cNvSpPr>
            <p:nvPr/>
          </p:nvSpPr>
          <p:spPr bwMode="auto">
            <a:xfrm>
              <a:off x="9845675" y="1558925"/>
              <a:ext cx="163513" cy="14288"/>
            </a:xfrm>
            <a:custGeom>
              <a:avLst/>
              <a:gdLst>
                <a:gd name="T0" fmla="*/ 99 w 103"/>
                <a:gd name="T1" fmla="*/ 9 h 9"/>
                <a:gd name="T2" fmla="*/ 4 w 103"/>
                <a:gd name="T3" fmla="*/ 9 h 9"/>
                <a:gd name="T4" fmla="*/ 4 w 103"/>
                <a:gd name="T5" fmla="*/ 9 h 9"/>
                <a:gd name="T6" fmla="*/ 1 w 103"/>
                <a:gd name="T7" fmla="*/ 8 h 9"/>
                <a:gd name="T8" fmla="*/ 0 w 103"/>
                <a:gd name="T9" fmla="*/ 4 h 9"/>
                <a:gd name="T10" fmla="*/ 0 w 103"/>
                <a:gd name="T11" fmla="*/ 4 h 9"/>
                <a:gd name="T12" fmla="*/ 1 w 103"/>
                <a:gd name="T13" fmla="*/ 1 h 9"/>
                <a:gd name="T14" fmla="*/ 4 w 103"/>
                <a:gd name="T15" fmla="*/ 0 h 9"/>
                <a:gd name="T16" fmla="*/ 99 w 103"/>
                <a:gd name="T17" fmla="*/ 0 h 9"/>
                <a:gd name="T18" fmla="*/ 99 w 103"/>
                <a:gd name="T19" fmla="*/ 0 h 9"/>
                <a:gd name="T20" fmla="*/ 102 w 103"/>
                <a:gd name="T21" fmla="*/ 1 h 9"/>
                <a:gd name="T22" fmla="*/ 103 w 103"/>
                <a:gd name="T23" fmla="*/ 4 h 9"/>
                <a:gd name="T24" fmla="*/ 103 w 103"/>
                <a:gd name="T25" fmla="*/ 4 h 9"/>
                <a:gd name="T26" fmla="*/ 102 w 103"/>
                <a:gd name="T27" fmla="*/ 8 h 9"/>
                <a:gd name="T28" fmla="*/ 99 w 103"/>
                <a:gd name="T2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3" h="9">
                  <a:moveTo>
                    <a:pt x="99" y="9"/>
                  </a:moveTo>
                  <a:lnTo>
                    <a:pt x="4" y="9"/>
                  </a:lnTo>
                  <a:lnTo>
                    <a:pt x="4" y="9"/>
                  </a:lnTo>
                  <a:lnTo>
                    <a:pt x="1" y="8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1"/>
                  </a:lnTo>
                  <a:lnTo>
                    <a:pt x="4" y="0"/>
                  </a:lnTo>
                  <a:lnTo>
                    <a:pt x="99" y="0"/>
                  </a:lnTo>
                  <a:lnTo>
                    <a:pt x="99" y="0"/>
                  </a:lnTo>
                  <a:lnTo>
                    <a:pt x="102" y="1"/>
                  </a:lnTo>
                  <a:lnTo>
                    <a:pt x="103" y="4"/>
                  </a:lnTo>
                  <a:lnTo>
                    <a:pt x="103" y="4"/>
                  </a:lnTo>
                  <a:lnTo>
                    <a:pt x="102" y="8"/>
                  </a:lnTo>
                  <a:lnTo>
                    <a:pt x="99" y="9"/>
                  </a:ln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149"/>
            <p:cNvSpPr>
              <a:spLocks/>
            </p:cNvSpPr>
            <p:nvPr/>
          </p:nvSpPr>
          <p:spPr bwMode="auto">
            <a:xfrm>
              <a:off x="9815513" y="1612900"/>
              <a:ext cx="169863" cy="14288"/>
            </a:xfrm>
            <a:custGeom>
              <a:avLst/>
              <a:gdLst>
                <a:gd name="T0" fmla="*/ 103 w 107"/>
                <a:gd name="T1" fmla="*/ 9 h 9"/>
                <a:gd name="T2" fmla="*/ 5 w 107"/>
                <a:gd name="T3" fmla="*/ 9 h 9"/>
                <a:gd name="T4" fmla="*/ 5 w 107"/>
                <a:gd name="T5" fmla="*/ 9 h 9"/>
                <a:gd name="T6" fmla="*/ 1 w 107"/>
                <a:gd name="T7" fmla="*/ 8 h 9"/>
                <a:gd name="T8" fmla="*/ 0 w 107"/>
                <a:gd name="T9" fmla="*/ 4 h 9"/>
                <a:gd name="T10" fmla="*/ 0 w 107"/>
                <a:gd name="T11" fmla="*/ 4 h 9"/>
                <a:gd name="T12" fmla="*/ 1 w 107"/>
                <a:gd name="T13" fmla="*/ 1 h 9"/>
                <a:gd name="T14" fmla="*/ 5 w 107"/>
                <a:gd name="T15" fmla="*/ 0 h 9"/>
                <a:gd name="T16" fmla="*/ 103 w 107"/>
                <a:gd name="T17" fmla="*/ 0 h 9"/>
                <a:gd name="T18" fmla="*/ 103 w 107"/>
                <a:gd name="T19" fmla="*/ 0 h 9"/>
                <a:gd name="T20" fmla="*/ 106 w 107"/>
                <a:gd name="T21" fmla="*/ 1 h 9"/>
                <a:gd name="T22" fmla="*/ 107 w 107"/>
                <a:gd name="T23" fmla="*/ 4 h 9"/>
                <a:gd name="T24" fmla="*/ 107 w 107"/>
                <a:gd name="T25" fmla="*/ 4 h 9"/>
                <a:gd name="T26" fmla="*/ 106 w 107"/>
                <a:gd name="T27" fmla="*/ 8 h 9"/>
                <a:gd name="T28" fmla="*/ 103 w 107"/>
                <a:gd name="T2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7" h="9">
                  <a:moveTo>
                    <a:pt x="103" y="9"/>
                  </a:moveTo>
                  <a:lnTo>
                    <a:pt x="5" y="9"/>
                  </a:lnTo>
                  <a:lnTo>
                    <a:pt x="5" y="9"/>
                  </a:lnTo>
                  <a:lnTo>
                    <a:pt x="1" y="8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1"/>
                  </a:lnTo>
                  <a:lnTo>
                    <a:pt x="5" y="0"/>
                  </a:lnTo>
                  <a:lnTo>
                    <a:pt x="103" y="0"/>
                  </a:lnTo>
                  <a:lnTo>
                    <a:pt x="103" y="0"/>
                  </a:lnTo>
                  <a:lnTo>
                    <a:pt x="106" y="1"/>
                  </a:lnTo>
                  <a:lnTo>
                    <a:pt x="107" y="4"/>
                  </a:lnTo>
                  <a:lnTo>
                    <a:pt x="107" y="4"/>
                  </a:lnTo>
                  <a:lnTo>
                    <a:pt x="106" y="8"/>
                  </a:lnTo>
                  <a:lnTo>
                    <a:pt x="103" y="9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150"/>
            <p:cNvSpPr>
              <a:spLocks/>
            </p:cNvSpPr>
            <p:nvPr/>
          </p:nvSpPr>
          <p:spPr bwMode="auto">
            <a:xfrm>
              <a:off x="9815513" y="1612900"/>
              <a:ext cx="169863" cy="14288"/>
            </a:xfrm>
            <a:custGeom>
              <a:avLst/>
              <a:gdLst>
                <a:gd name="T0" fmla="*/ 103 w 107"/>
                <a:gd name="T1" fmla="*/ 9 h 9"/>
                <a:gd name="T2" fmla="*/ 5 w 107"/>
                <a:gd name="T3" fmla="*/ 9 h 9"/>
                <a:gd name="T4" fmla="*/ 5 w 107"/>
                <a:gd name="T5" fmla="*/ 9 h 9"/>
                <a:gd name="T6" fmla="*/ 1 w 107"/>
                <a:gd name="T7" fmla="*/ 8 h 9"/>
                <a:gd name="T8" fmla="*/ 0 w 107"/>
                <a:gd name="T9" fmla="*/ 4 h 9"/>
                <a:gd name="T10" fmla="*/ 0 w 107"/>
                <a:gd name="T11" fmla="*/ 4 h 9"/>
                <a:gd name="T12" fmla="*/ 1 w 107"/>
                <a:gd name="T13" fmla="*/ 1 h 9"/>
                <a:gd name="T14" fmla="*/ 5 w 107"/>
                <a:gd name="T15" fmla="*/ 0 h 9"/>
                <a:gd name="T16" fmla="*/ 103 w 107"/>
                <a:gd name="T17" fmla="*/ 0 h 9"/>
                <a:gd name="T18" fmla="*/ 103 w 107"/>
                <a:gd name="T19" fmla="*/ 0 h 9"/>
                <a:gd name="T20" fmla="*/ 106 w 107"/>
                <a:gd name="T21" fmla="*/ 1 h 9"/>
                <a:gd name="T22" fmla="*/ 107 w 107"/>
                <a:gd name="T23" fmla="*/ 4 h 9"/>
                <a:gd name="T24" fmla="*/ 107 w 107"/>
                <a:gd name="T25" fmla="*/ 4 h 9"/>
                <a:gd name="T26" fmla="*/ 106 w 107"/>
                <a:gd name="T27" fmla="*/ 8 h 9"/>
                <a:gd name="T28" fmla="*/ 103 w 107"/>
                <a:gd name="T2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7" h="9">
                  <a:moveTo>
                    <a:pt x="103" y="9"/>
                  </a:moveTo>
                  <a:lnTo>
                    <a:pt x="5" y="9"/>
                  </a:lnTo>
                  <a:lnTo>
                    <a:pt x="5" y="9"/>
                  </a:lnTo>
                  <a:lnTo>
                    <a:pt x="1" y="8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1"/>
                  </a:lnTo>
                  <a:lnTo>
                    <a:pt x="5" y="0"/>
                  </a:lnTo>
                  <a:lnTo>
                    <a:pt x="103" y="0"/>
                  </a:lnTo>
                  <a:lnTo>
                    <a:pt x="103" y="0"/>
                  </a:lnTo>
                  <a:lnTo>
                    <a:pt x="106" y="1"/>
                  </a:lnTo>
                  <a:lnTo>
                    <a:pt x="107" y="4"/>
                  </a:lnTo>
                  <a:lnTo>
                    <a:pt x="107" y="4"/>
                  </a:lnTo>
                  <a:lnTo>
                    <a:pt x="106" y="8"/>
                  </a:lnTo>
                  <a:lnTo>
                    <a:pt x="103" y="9"/>
                  </a:ln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151"/>
            <p:cNvSpPr>
              <a:spLocks noEditPoints="1"/>
            </p:cNvSpPr>
            <p:nvPr/>
          </p:nvSpPr>
          <p:spPr bwMode="auto">
            <a:xfrm>
              <a:off x="9937750" y="1712913"/>
              <a:ext cx="104775" cy="103188"/>
            </a:xfrm>
            <a:custGeom>
              <a:avLst/>
              <a:gdLst>
                <a:gd name="T0" fmla="*/ 33 w 66"/>
                <a:gd name="T1" fmla="*/ 9 h 65"/>
                <a:gd name="T2" fmla="*/ 41 w 66"/>
                <a:gd name="T3" fmla="*/ 12 h 65"/>
                <a:gd name="T4" fmla="*/ 49 w 66"/>
                <a:gd name="T5" fmla="*/ 16 h 65"/>
                <a:gd name="T6" fmla="*/ 54 w 66"/>
                <a:gd name="T7" fmla="*/ 24 h 65"/>
                <a:gd name="T8" fmla="*/ 56 w 66"/>
                <a:gd name="T9" fmla="*/ 32 h 65"/>
                <a:gd name="T10" fmla="*/ 55 w 66"/>
                <a:gd name="T11" fmla="*/ 38 h 65"/>
                <a:gd name="T12" fmla="*/ 52 w 66"/>
                <a:gd name="T13" fmla="*/ 46 h 65"/>
                <a:gd name="T14" fmla="*/ 45 w 66"/>
                <a:gd name="T15" fmla="*/ 51 h 65"/>
                <a:gd name="T16" fmla="*/ 37 w 66"/>
                <a:gd name="T17" fmla="*/ 56 h 65"/>
                <a:gd name="T18" fmla="*/ 33 w 66"/>
                <a:gd name="T19" fmla="*/ 56 h 65"/>
                <a:gd name="T20" fmla="*/ 24 w 66"/>
                <a:gd name="T21" fmla="*/ 54 h 65"/>
                <a:gd name="T22" fmla="*/ 17 w 66"/>
                <a:gd name="T23" fmla="*/ 49 h 65"/>
                <a:gd name="T24" fmla="*/ 11 w 66"/>
                <a:gd name="T25" fmla="*/ 42 h 65"/>
                <a:gd name="T26" fmla="*/ 10 w 66"/>
                <a:gd name="T27" fmla="*/ 32 h 65"/>
                <a:gd name="T28" fmla="*/ 10 w 66"/>
                <a:gd name="T29" fmla="*/ 28 h 65"/>
                <a:gd name="T30" fmla="*/ 14 w 66"/>
                <a:gd name="T31" fmla="*/ 20 h 65"/>
                <a:gd name="T32" fmla="*/ 19 w 66"/>
                <a:gd name="T33" fmla="*/ 13 h 65"/>
                <a:gd name="T34" fmla="*/ 28 w 66"/>
                <a:gd name="T35" fmla="*/ 11 h 65"/>
                <a:gd name="T36" fmla="*/ 33 w 66"/>
                <a:gd name="T37" fmla="*/ 0 h 65"/>
                <a:gd name="T38" fmla="*/ 26 w 66"/>
                <a:gd name="T39" fmla="*/ 1 h 65"/>
                <a:gd name="T40" fmla="*/ 14 w 66"/>
                <a:gd name="T41" fmla="*/ 6 h 65"/>
                <a:gd name="T42" fmla="*/ 6 w 66"/>
                <a:gd name="T43" fmla="*/ 15 h 65"/>
                <a:gd name="T44" fmla="*/ 0 w 66"/>
                <a:gd name="T45" fmla="*/ 27 h 65"/>
                <a:gd name="T46" fmla="*/ 0 w 66"/>
                <a:gd name="T47" fmla="*/ 32 h 65"/>
                <a:gd name="T48" fmla="*/ 3 w 66"/>
                <a:gd name="T49" fmla="*/ 46 h 65"/>
                <a:gd name="T50" fmla="*/ 10 w 66"/>
                <a:gd name="T51" fmla="*/ 56 h 65"/>
                <a:gd name="T52" fmla="*/ 21 w 66"/>
                <a:gd name="T53" fmla="*/ 62 h 65"/>
                <a:gd name="T54" fmla="*/ 33 w 66"/>
                <a:gd name="T55" fmla="*/ 65 h 65"/>
                <a:gd name="T56" fmla="*/ 40 w 66"/>
                <a:gd name="T57" fmla="*/ 65 h 65"/>
                <a:gd name="T58" fmla="*/ 51 w 66"/>
                <a:gd name="T59" fmla="*/ 60 h 65"/>
                <a:gd name="T60" fmla="*/ 60 w 66"/>
                <a:gd name="T61" fmla="*/ 51 h 65"/>
                <a:gd name="T62" fmla="*/ 64 w 66"/>
                <a:gd name="T63" fmla="*/ 39 h 65"/>
                <a:gd name="T64" fmla="*/ 66 w 66"/>
                <a:gd name="T65" fmla="*/ 32 h 65"/>
                <a:gd name="T66" fmla="*/ 63 w 66"/>
                <a:gd name="T67" fmla="*/ 20 h 65"/>
                <a:gd name="T68" fmla="*/ 56 w 66"/>
                <a:gd name="T69" fmla="*/ 9 h 65"/>
                <a:gd name="T70" fmla="*/ 45 w 66"/>
                <a:gd name="T71" fmla="*/ 2 h 65"/>
                <a:gd name="T72" fmla="*/ 33 w 66"/>
                <a:gd name="T73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6" h="65">
                  <a:moveTo>
                    <a:pt x="33" y="9"/>
                  </a:moveTo>
                  <a:lnTo>
                    <a:pt x="33" y="9"/>
                  </a:lnTo>
                  <a:lnTo>
                    <a:pt x="37" y="11"/>
                  </a:lnTo>
                  <a:lnTo>
                    <a:pt x="41" y="12"/>
                  </a:lnTo>
                  <a:lnTo>
                    <a:pt x="45" y="13"/>
                  </a:lnTo>
                  <a:lnTo>
                    <a:pt x="49" y="16"/>
                  </a:lnTo>
                  <a:lnTo>
                    <a:pt x="52" y="20"/>
                  </a:lnTo>
                  <a:lnTo>
                    <a:pt x="54" y="24"/>
                  </a:lnTo>
                  <a:lnTo>
                    <a:pt x="55" y="28"/>
                  </a:lnTo>
                  <a:lnTo>
                    <a:pt x="56" y="32"/>
                  </a:lnTo>
                  <a:lnTo>
                    <a:pt x="56" y="32"/>
                  </a:lnTo>
                  <a:lnTo>
                    <a:pt x="55" y="38"/>
                  </a:lnTo>
                  <a:lnTo>
                    <a:pt x="54" y="42"/>
                  </a:lnTo>
                  <a:lnTo>
                    <a:pt x="52" y="46"/>
                  </a:lnTo>
                  <a:lnTo>
                    <a:pt x="49" y="49"/>
                  </a:lnTo>
                  <a:lnTo>
                    <a:pt x="45" y="51"/>
                  </a:lnTo>
                  <a:lnTo>
                    <a:pt x="41" y="54"/>
                  </a:lnTo>
                  <a:lnTo>
                    <a:pt x="37" y="56"/>
                  </a:lnTo>
                  <a:lnTo>
                    <a:pt x="33" y="56"/>
                  </a:lnTo>
                  <a:lnTo>
                    <a:pt x="33" y="56"/>
                  </a:lnTo>
                  <a:lnTo>
                    <a:pt x="28" y="56"/>
                  </a:lnTo>
                  <a:lnTo>
                    <a:pt x="24" y="54"/>
                  </a:lnTo>
                  <a:lnTo>
                    <a:pt x="19" y="51"/>
                  </a:lnTo>
                  <a:lnTo>
                    <a:pt x="17" y="49"/>
                  </a:lnTo>
                  <a:lnTo>
                    <a:pt x="14" y="46"/>
                  </a:lnTo>
                  <a:lnTo>
                    <a:pt x="11" y="42"/>
                  </a:lnTo>
                  <a:lnTo>
                    <a:pt x="10" y="38"/>
                  </a:lnTo>
                  <a:lnTo>
                    <a:pt x="10" y="32"/>
                  </a:lnTo>
                  <a:lnTo>
                    <a:pt x="10" y="32"/>
                  </a:lnTo>
                  <a:lnTo>
                    <a:pt x="10" y="28"/>
                  </a:lnTo>
                  <a:lnTo>
                    <a:pt x="11" y="24"/>
                  </a:lnTo>
                  <a:lnTo>
                    <a:pt x="14" y="20"/>
                  </a:lnTo>
                  <a:lnTo>
                    <a:pt x="17" y="16"/>
                  </a:lnTo>
                  <a:lnTo>
                    <a:pt x="19" y="13"/>
                  </a:lnTo>
                  <a:lnTo>
                    <a:pt x="24" y="12"/>
                  </a:lnTo>
                  <a:lnTo>
                    <a:pt x="28" y="11"/>
                  </a:lnTo>
                  <a:lnTo>
                    <a:pt x="33" y="9"/>
                  </a:lnTo>
                  <a:close/>
                  <a:moveTo>
                    <a:pt x="33" y="0"/>
                  </a:moveTo>
                  <a:lnTo>
                    <a:pt x="33" y="0"/>
                  </a:lnTo>
                  <a:lnTo>
                    <a:pt x="26" y="1"/>
                  </a:lnTo>
                  <a:lnTo>
                    <a:pt x="21" y="2"/>
                  </a:lnTo>
                  <a:lnTo>
                    <a:pt x="14" y="6"/>
                  </a:lnTo>
                  <a:lnTo>
                    <a:pt x="10" y="9"/>
                  </a:lnTo>
                  <a:lnTo>
                    <a:pt x="6" y="15"/>
                  </a:lnTo>
                  <a:lnTo>
                    <a:pt x="3" y="20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9"/>
                  </a:lnTo>
                  <a:lnTo>
                    <a:pt x="3" y="46"/>
                  </a:lnTo>
                  <a:lnTo>
                    <a:pt x="6" y="51"/>
                  </a:lnTo>
                  <a:lnTo>
                    <a:pt x="10" y="56"/>
                  </a:lnTo>
                  <a:lnTo>
                    <a:pt x="14" y="60"/>
                  </a:lnTo>
                  <a:lnTo>
                    <a:pt x="21" y="62"/>
                  </a:lnTo>
                  <a:lnTo>
                    <a:pt x="26" y="65"/>
                  </a:lnTo>
                  <a:lnTo>
                    <a:pt x="33" y="65"/>
                  </a:lnTo>
                  <a:lnTo>
                    <a:pt x="33" y="65"/>
                  </a:lnTo>
                  <a:lnTo>
                    <a:pt x="40" y="65"/>
                  </a:lnTo>
                  <a:lnTo>
                    <a:pt x="45" y="62"/>
                  </a:lnTo>
                  <a:lnTo>
                    <a:pt x="51" y="60"/>
                  </a:lnTo>
                  <a:lnTo>
                    <a:pt x="56" y="56"/>
                  </a:lnTo>
                  <a:lnTo>
                    <a:pt x="60" y="51"/>
                  </a:lnTo>
                  <a:lnTo>
                    <a:pt x="63" y="46"/>
                  </a:lnTo>
                  <a:lnTo>
                    <a:pt x="64" y="39"/>
                  </a:lnTo>
                  <a:lnTo>
                    <a:pt x="66" y="32"/>
                  </a:lnTo>
                  <a:lnTo>
                    <a:pt x="66" y="32"/>
                  </a:lnTo>
                  <a:lnTo>
                    <a:pt x="64" y="27"/>
                  </a:lnTo>
                  <a:lnTo>
                    <a:pt x="63" y="20"/>
                  </a:lnTo>
                  <a:lnTo>
                    <a:pt x="60" y="15"/>
                  </a:lnTo>
                  <a:lnTo>
                    <a:pt x="56" y="9"/>
                  </a:lnTo>
                  <a:lnTo>
                    <a:pt x="51" y="6"/>
                  </a:lnTo>
                  <a:lnTo>
                    <a:pt x="45" y="2"/>
                  </a:lnTo>
                  <a:lnTo>
                    <a:pt x="40" y="1"/>
                  </a:lnTo>
                  <a:lnTo>
                    <a:pt x="33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Freeform 157"/>
            <p:cNvSpPr>
              <a:spLocks noEditPoints="1"/>
            </p:cNvSpPr>
            <p:nvPr/>
          </p:nvSpPr>
          <p:spPr bwMode="auto">
            <a:xfrm>
              <a:off x="10199688" y="1712913"/>
              <a:ext cx="104775" cy="103188"/>
            </a:xfrm>
            <a:custGeom>
              <a:avLst/>
              <a:gdLst>
                <a:gd name="T0" fmla="*/ 33 w 66"/>
                <a:gd name="T1" fmla="*/ 9 h 65"/>
                <a:gd name="T2" fmla="*/ 41 w 66"/>
                <a:gd name="T3" fmla="*/ 12 h 65"/>
                <a:gd name="T4" fmla="*/ 49 w 66"/>
                <a:gd name="T5" fmla="*/ 16 h 65"/>
                <a:gd name="T6" fmla="*/ 53 w 66"/>
                <a:gd name="T7" fmla="*/ 24 h 65"/>
                <a:gd name="T8" fmla="*/ 56 w 66"/>
                <a:gd name="T9" fmla="*/ 32 h 65"/>
                <a:gd name="T10" fmla="*/ 55 w 66"/>
                <a:gd name="T11" fmla="*/ 38 h 65"/>
                <a:gd name="T12" fmla="*/ 52 w 66"/>
                <a:gd name="T13" fmla="*/ 46 h 65"/>
                <a:gd name="T14" fmla="*/ 45 w 66"/>
                <a:gd name="T15" fmla="*/ 51 h 65"/>
                <a:gd name="T16" fmla="*/ 37 w 66"/>
                <a:gd name="T17" fmla="*/ 56 h 65"/>
                <a:gd name="T18" fmla="*/ 33 w 66"/>
                <a:gd name="T19" fmla="*/ 56 h 65"/>
                <a:gd name="T20" fmla="*/ 23 w 66"/>
                <a:gd name="T21" fmla="*/ 54 h 65"/>
                <a:gd name="T22" fmla="*/ 17 w 66"/>
                <a:gd name="T23" fmla="*/ 49 h 65"/>
                <a:gd name="T24" fmla="*/ 11 w 66"/>
                <a:gd name="T25" fmla="*/ 42 h 65"/>
                <a:gd name="T26" fmla="*/ 10 w 66"/>
                <a:gd name="T27" fmla="*/ 32 h 65"/>
                <a:gd name="T28" fmla="*/ 10 w 66"/>
                <a:gd name="T29" fmla="*/ 28 h 65"/>
                <a:gd name="T30" fmla="*/ 14 w 66"/>
                <a:gd name="T31" fmla="*/ 20 h 65"/>
                <a:gd name="T32" fmla="*/ 19 w 66"/>
                <a:gd name="T33" fmla="*/ 13 h 65"/>
                <a:gd name="T34" fmla="*/ 29 w 66"/>
                <a:gd name="T35" fmla="*/ 11 h 65"/>
                <a:gd name="T36" fmla="*/ 33 w 66"/>
                <a:gd name="T37" fmla="*/ 0 h 65"/>
                <a:gd name="T38" fmla="*/ 26 w 66"/>
                <a:gd name="T39" fmla="*/ 1 h 65"/>
                <a:gd name="T40" fmla="*/ 15 w 66"/>
                <a:gd name="T41" fmla="*/ 6 h 65"/>
                <a:gd name="T42" fmla="*/ 6 w 66"/>
                <a:gd name="T43" fmla="*/ 15 h 65"/>
                <a:gd name="T44" fmla="*/ 2 w 66"/>
                <a:gd name="T45" fmla="*/ 27 h 65"/>
                <a:gd name="T46" fmla="*/ 0 w 66"/>
                <a:gd name="T47" fmla="*/ 32 h 65"/>
                <a:gd name="T48" fmla="*/ 3 w 66"/>
                <a:gd name="T49" fmla="*/ 46 h 65"/>
                <a:gd name="T50" fmla="*/ 10 w 66"/>
                <a:gd name="T51" fmla="*/ 56 h 65"/>
                <a:gd name="T52" fmla="*/ 21 w 66"/>
                <a:gd name="T53" fmla="*/ 62 h 65"/>
                <a:gd name="T54" fmla="*/ 33 w 66"/>
                <a:gd name="T55" fmla="*/ 65 h 65"/>
                <a:gd name="T56" fmla="*/ 40 w 66"/>
                <a:gd name="T57" fmla="*/ 65 h 65"/>
                <a:gd name="T58" fmla="*/ 51 w 66"/>
                <a:gd name="T59" fmla="*/ 60 h 65"/>
                <a:gd name="T60" fmla="*/ 60 w 66"/>
                <a:gd name="T61" fmla="*/ 51 h 65"/>
                <a:gd name="T62" fmla="*/ 64 w 66"/>
                <a:gd name="T63" fmla="*/ 39 h 65"/>
                <a:gd name="T64" fmla="*/ 66 w 66"/>
                <a:gd name="T65" fmla="*/ 32 h 65"/>
                <a:gd name="T66" fmla="*/ 63 w 66"/>
                <a:gd name="T67" fmla="*/ 20 h 65"/>
                <a:gd name="T68" fmla="*/ 56 w 66"/>
                <a:gd name="T69" fmla="*/ 9 h 65"/>
                <a:gd name="T70" fmla="*/ 45 w 66"/>
                <a:gd name="T71" fmla="*/ 2 h 65"/>
                <a:gd name="T72" fmla="*/ 33 w 66"/>
                <a:gd name="T73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6" h="65">
                  <a:moveTo>
                    <a:pt x="33" y="9"/>
                  </a:moveTo>
                  <a:lnTo>
                    <a:pt x="33" y="9"/>
                  </a:lnTo>
                  <a:lnTo>
                    <a:pt x="37" y="11"/>
                  </a:lnTo>
                  <a:lnTo>
                    <a:pt x="41" y="12"/>
                  </a:lnTo>
                  <a:lnTo>
                    <a:pt x="45" y="13"/>
                  </a:lnTo>
                  <a:lnTo>
                    <a:pt x="49" y="16"/>
                  </a:lnTo>
                  <a:lnTo>
                    <a:pt x="52" y="20"/>
                  </a:lnTo>
                  <a:lnTo>
                    <a:pt x="53" y="24"/>
                  </a:lnTo>
                  <a:lnTo>
                    <a:pt x="55" y="28"/>
                  </a:lnTo>
                  <a:lnTo>
                    <a:pt x="56" y="32"/>
                  </a:lnTo>
                  <a:lnTo>
                    <a:pt x="56" y="32"/>
                  </a:lnTo>
                  <a:lnTo>
                    <a:pt x="55" y="38"/>
                  </a:lnTo>
                  <a:lnTo>
                    <a:pt x="53" y="42"/>
                  </a:lnTo>
                  <a:lnTo>
                    <a:pt x="52" y="46"/>
                  </a:lnTo>
                  <a:lnTo>
                    <a:pt x="49" y="49"/>
                  </a:lnTo>
                  <a:lnTo>
                    <a:pt x="45" y="51"/>
                  </a:lnTo>
                  <a:lnTo>
                    <a:pt x="41" y="54"/>
                  </a:lnTo>
                  <a:lnTo>
                    <a:pt x="37" y="56"/>
                  </a:lnTo>
                  <a:lnTo>
                    <a:pt x="33" y="56"/>
                  </a:lnTo>
                  <a:lnTo>
                    <a:pt x="33" y="56"/>
                  </a:lnTo>
                  <a:lnTo>
                    <a:pt x="29" y="56"/>
                  </a:lnTo>
                  <a:lnTo>
                    <a:pt x="23" y="54"/>
                  </a:lnTo>
                  <a:lnTo>
                    <a:pt x="19" y="51"/>
                  </a:lnTo>
                  <a:lnTo>
                    <a:pt x="17" y="49"/>
                  </a:lnTo>
                  <a:lnTo>
                    <a:pt x="14" y="46"/>
                  </a:lnTo>
                  <a:lnTo>
                    <a:pt x="11" y="42"/>
                  </a:lnTo>
                  <a:lnTo>
                    <a:pt x="10" y="38"/>
                  </a:lnTo>
                  <a:lnTo>
                    <a:pt x="10" y="32"/>
                  </a:lnTo>
                  <a:lnTo>
                    <a:pt x="10" y="32"/>
                  </a:lnTo>
                  <a:lnTo>
                    <a:pt x="10" y="28"/>
                  </a:lnTo>
                  <a:lnTo>
                    <a:pt x="11" y="24"/>
                  </a:lnTo>
                  <a:lnTo>
                    <a:pt x="14" y="20"/>
                  </a:lnTo>
                  <a:lnTo>
                    <a:pt x="17" y="16"/>
                  </a:lnTo>
                  <a:lnTo>
                    <a:pt x="19" y="13"/>
                  </a:lnTo>
                  <a:lnTo>
                    <a:pt x="23" y="12"/>
                  </a:lnTo>
                  <a:lnTo>
                    <a:pt x="29" y="11"/>
                  </a:lnTo>
                  <a:lnTo>
                    <a:pt x="33" y="9"/>
                  </a:lnTo>
                  <a:close/>
                  <a:moveTo>
                    <a:pt x="33" y="0"/>
                  </a:moveTo>
                  <a:lnTo>
                    <a:pt x="33" y="0"/>
                  </a:lnTo>
                  <a:lnTo>
                    <a:pt x="26" y="1"/>
                  </a:lnTo>
                  <a:lnTo>
                    <a:pt x="21" y="2"/>
                  </a:lnTo>
                  <a:lnTo>
                    <a:pt x="15" y="6"/>
                  </a:lnTo>
                  <a:lnTo>
                    <a:pt x="10" y="9"/>
                  </a:lnTo>
                  <a:lnTo>
                    <a:pt x="6" y="15"/>
                  </a:lnTo>
                  <a:lnTo>
                    <a:pt x="3" y="20"/>
                  </a:lnTo>
                  <a:lnTo>
                    <a:pt x="2" y="27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" y="39"/>
                  </a:lnTo>
                  <a:lnTo>
                    <a:pt x="3" y="46"/>
                  </a:lnTo>
                  <a:lnTo>
                    <a:pt x="6" y="51"/>
                  </a:lnTo>
                  <a:lnTo>
                    <a:pt x="10" y="56"/>
                  </a:lnTo>
                  <a:lnTo>
                    <a:pt x="15" y="60"/>
                  </a:lnTo>
                  <a:lnTo>
                    <a:pt x="21" y="62"/>
                  </a:lnTo>
                  <a:lnTo>
                    <a:pt x="26" y="65"/>
                  </a:lnTo>
                  <a:lnTo>
                    <a:pt x="33" y="65"/>
                  </a:lnTo>
                  <a:lnTo>
                    <a:pt x="33" y="65"/>
                  </a:lnTo>
                  <a:lnTo>
                    <a:pt x="40" y="65"/>
                  </a:lnTo>
                  <a:lnTo>
                    <a:pt x="45" y="62"/>
                  </a:lnTo>
                  <a:lnTo>
                    <a:pt x="51" y="60"/>
                  </a:lnTo>
                  <a:lnTo>
                    <a:pt x="56" y="56"/>
                  </a:lnTo>
                  <a:lnTo>
                    <a:pt x="60" y="51"/>
                  </a:lnTo>
                  <a:lnTo>
                    <a:pt x="63" y="46"/>
                  </a:lnTo>
                  <a:lnTo>
                    <a:pt x="64" y="39"/>
                  </a:lnTo>
                  <a:lnTo>
                    <a:pt x="66" y="32"/>
                  </a:lnTo>
                  <a:lnTo>
                    <a:pt x="66" y="32"/>
                  </a:lnTo>
                  <a:lnTo>
                    <a:pt x="64" y="27"/>
                  </a:lnTo>
                  <a:lnTo>
                    <a:pt x="63" y="20"/>
                  </a:lnTo>
                  <a:lnTo>
                    <a:pt x="60" y="15"/>
                  </a:lnTo>
                  <a:lnTo>
                    <a:pt x="56" y="9"/>
                  </a:lnTo>
                  <a:lnTo>
                    <a:pt x="51" y="6"/>
                  </a:lnTo>
                  <a:lnTo>
                    <a:pt x="45" y="2"/>
                  </a:lnTo>
                  <a:lnTo>
                    <a:pt x="40" y="1"/>
                  </a:lnTo>
                  <a:lnTo>
                    <a:pt x="33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Freeform 163"/>
            <p:cNvSpPr>
              <a:spLocks noEditPoints="1"/>
            </p:cNvSpPr>
            <p:nvPr/>
          </p:nvSpPr>
          <p:spPr bwMode="auto">
            <a:xfrm>
              <a:off x="10260013" y="1582738"/>
              <a:ext cx="74613" cy="79375"/>
            </a:xfrm>
            <a:custGeom>
              <a:avLst/>
              <a:gdLst>
                <a:gd name="T0" fmla="*/ 41 w 47"/>
                <a:gd name="T1" fmla="*/ 50 h 50"/>
                <a:gd name="T2" fmla="*/ 41 w 47"/>
                <a:gd name="T3" fmla="*/ 50 h 50"/>
                <a:gd name="T4" fmla="*/ 41 w 47"/>
                <a:gd name="T5" fmla="*/ 50 h 50"/>
                <a:gd name="T6" fmla="*/ 5 w 47"/>
                <a:gd name="T7" fmla="*/ 50 h 50"/>
                <a:gd name="T8" fmla="*/ 5 w 47"/>
                <a:gd name="T9" fmla="*/ 50 h 50"/>
                <a:gd name="T10" fmla="*/ 3 w 47"/>
                <a:gd name="T11" fmla="*/ 50 h 50"/>
                <a:gd name="T12" fmla="*/ 0 w 47"/>
                <a:gd name="T13" fmla="*/ 49 h 50"/>
                <a:gd name="T14" fmla="*/ 0 w 47"/>
                <a:gd name="T15" fmla="*/ 49 h 50"/>
                <a:gd name="T16" fmla="*/ 0 w 47"/>
                <a:gd name="T17" fmla="*/ 48 h 50"/>
                <a:gd name="T18" fmla="*/ 0 w 47"/>
                <a:gd name="T19" fmla="*/ 45 h 50"/>
                <a:gd name="T20" fmla="*/ 6 w 47"/>
                <a:gd name="T21" fmla="*/ 4 h 50"/>
                <a:gd name="T22" fmla="*/ 6 w 47"/>
                <a:gd name="T23" fmla="*/ 4 h 50"/>
                <a:gd name="T24" fmla="*/ 7 w 47"/>
                <a:gd name="T25" fmla="*/ 1 h 50"/>
                <a:gd name="T26" fmla="*/ 10 w 47"/>
                <a:gd name="T27" fmla="*/ 0 h 50"/>
                <a:gd name="T28" fmla="*/ 39 w 47"/>
                <a:gd name="T29" fmla="*/ 0 h 50"/>
                <a:gd name="T30" fmla="*/ 39 w 47"/>
                <a:gd name="T31" fmla="*/ 0 h 50"/>
                <a:gd name="T32" fmla="*/ 41 w 47"/>
                <a:gd name="T33" fmla="*/ 1 h 50"/>
                <a:gd name="T34" fmla="*/ 44 w 47"/>
                <a:gd name="T35" fmla="*/ 5 h 50"/>
                <a:gd name="T36" fmla="*/ 47 w 47"/>
                <a:gd name="T37" fmla="*/ 45 h 50"/>
                <a:gd name="T38" fmla="*/ 47 w 47"/>
                <a:gd name="T39" fmla="*/ 45 h 50"/>
                <a:gd name="T40" fmla="*/ 47 w 47"/>
                <a:gd name="T41" fmla="*/ 46 h 50"/>
                <a:gd name="T42" fmla="*/ 47 w 47"/>
                <a:gd name="T43" fmla="*/ 46 h 50"/>
                <a:gd name="T44" fmla="*/ 45 w 47"/>
                <a:gd name="T45" fmla="*/ 49 h 50"/>
                <a:gd name="T46" fmla="*/ 41 w 47"/>
                <a:gd name="T47" fmla="*/ 50 h 50"/>
                <a:gd name="T48" fmla="*/ 10 w 47"/>
                <a:gd name="T49" fmla="*/ 41 h 50"/>
                <a:gd name="T50" fmla="*/ 36 w 47"/>
                <a:gd name="T51" fmla="*/ 41 h 50"/>
                <a:gd name="T52" fmla="*/ 35 w 47"/>
                <a:gd name="T53" fmla="*/ 9 h 50"/>
                <a:gd name="T54" fmla="*/ 14 w 47"/>
                <a:gd name="T55" fmla="*/ 9 h 50"/>
                <a:gd name="T56" fmla="*/ 10 w 47"/>
                <a:gd name="T57" fmla="*/ 4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7" h="50">
                  <a:moveTo>
                    <a:pt x="41" y="50"/>
                  </a:moveTo>
                  <a:lnTo>
                    <a:pt x="41" y="50"/>
                  </a:lnTo>
                  <a:lnTo>
                    <a:pt x="41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3" y="50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0" y="48"/>
                  </a:lnTo>
                  <a:lnTo>
                    <a:pt x="0" y="45"/>
                  </a:lnTo>
                  <a:lnTo>
                    <a:pt x="6" y="4"/>
                  </a:lnTo>
                  <a:lnTo>
                    <a:pt x="6" y="4"/>
                  </a:lnTo>
                  <a:lnTo>
                    <a:pt x="7" y="1"/>
                  </a:lnTo>
                  <a:lnTo>
                    <a:pt x="10" y="0"/>
                  </a:lnTo>
                  <a:lnTo>
                    <a:pt x="39" y="0"/>
                  </a:lnTo>
                  <a:lnTo>
                    <a:pt x="39" y="0"/>
                  </a:lnTo>
                  <a:lnTo>
                    <a:pt x="41" y="1"/>
                  </a:lnTo>
                  <a:lnTo>
                    <a:pt x="44" y="5"/>
                  </a:lnTo>
                  <a:lnTo>
                    <a:pt x="47" y="45"/>
                  </a:lnTo>
                  <a:lnTo>
                    <a:pt x="47" y="45"/>
                  </a:lnTo>
                  <a:lnTo>
                    <a:pt x="47" y="46"/>
                  </a:lnTo>
                  <a:lnTo>
                    <a:pt x="47" y="46"/>
                  </a:lnTo>
                  <a:lnTo>
                    <a:pt x="45" y="49"/>
                  </a:lnTo>
                  <a:lnTo>
                    <a:pt x="41" y="50"/>
                  </a:lnTo>
                  <a:close/>
                  <a:moveTo>
                    <a:pt x="10" y="41"/>
                  </a:moveTo>
                  <a:lnTo>
                    <a:pt x="36" y="41"/>
                  </a:lnTo>
                  <a:lnTo>
                    <a:pt x="35" y="9"/>
                  </a:lnTo>
                  <a:lnTo>
                    <a:pt x="14" y="9"/>
                  </a:lnTo>
                  <a:lnTo>
                    <a:pt x="10" y="41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166"/>
            <p:cNvSpPr>
              <a:spLocks noEditPoints="1"/>
            </p:cNvSpPr>
            <p:nvPr/>
          </p:nvSpPr>
          <p:spPr bwMode="auto">
            <a:xfrm>
              <a:off x="10191750" y="1582738"/>
              <a:ext cx="61913" cy="79375"/>
            </a:xfrm>
            <a:custGeom>
              <a:avLst/>
              <a:gdLst>
                <a:gd name="T0" fmla="*/ 30 w 39"/>
                <a:gd name="T1" fmla="*/ 50 h 50"/>
                <a:gd name="T2" fmla="*/ 5 w 39"/>
                <a:gd name="T3" fmla="*/ 50 h 50"/>
                <a:gd name="T4" fmla="*/ 5 w 39"/>
                <a:gd name="T5" fmla="*/ 50 h 50"/>
                <a:gd name="T6" fmla="*/ 3 w 39"/>
                <a:gd name="T7" fmla="*/ 50 h 50"/>
                <a:gd name="T8" fmla="*/ 1 w 39"/>
                <a:gd name="T9" fmla="*/ 49 h 50"/>
                <a:gd name="T10" fmla="*/ 1 w 39"/>
                <a:gd name="T11" fmla="*/ 49 h 50"/>
                <a:gd name="T12" fmla="*/ 1 w 39"/>
                <a:gd name="T13" fmla="*/ 48 h 50"/>
                <a:gd name="T14" fmla="*/ 0 w 39"/>
                <a:gd name="T15" fmla="*/ 45 h 50"/>
                <a:gd name="T16" fmla="*/ 7 w 39"/>
                <a:gd name="T17" fmla="*/ 4 h 50"/>
                <a:gd name="T18" fmla="*/ 7 w 39"/>
                <a:gd name="T19" fmla="*/ 4 h 50"/>
                <a:gd name="T20" fmla="*/ 8 w 39"/>
                <a:gd name="T21" fmla="*/ 1 h 50"/>
                <a:gd name="T22" fmla="*/ 11 w 39"/>
                <a:gd name="T23" fmla="*/ 0 h 50"/>
                <a:gd name="T24" fmla="*/ 35 w 39"/>
                <a:gd name="T25" fmla="*/ 0 h 50"/>
                <a:gd name="T26" fmla="*/ 35 w 39"/>
                <a:gd name="T27" fmla="*/ 0 h 50"/>
                <a:gd name="T28" fmla="*/ 37 w 39"/>
                <a:gd name="T29" fmla="*/ 1 h 50"/>
                <a:gd name="T30" fmla="*/ 38 w 39"/>
                <a:gd name="T31" fmla="*/ 3 h 50"/>
                <a:gd name="T32" fmla="*/ 38 w 39"/>
                <a:gd name="T33" fmla="*/ 3 h 50"/>
                <a:gd name="T34" fmla="*/ 39 w 39"/>
                <a:gd name="T35" fmla="*/ 4 h 50"/>
                <a:gd name="T36" fmla="*/ 39 w 39"/>
                <a:gd name="T37" fmla="*/ 5 h 50"/>
                <a:gd name="T38" fmla="*/ 34 w 39"/>
                <a:gd name="T39" fmla="*/ 46 h 50"/>
                <a:gd name="T40" fmla="*/ 34 w 39"/>
                <a:gd name="T41" fmla="*/ 46 h 50"/>
                <a:gd name="T42" fmla="*/ 33 w 39"/>
                <a:gd name="T43" fmla="*/ 49 h 50"/>
                <a:gd name="T44" fmla="*/ 30 w 39"/>
                <a:gd name="T45" fmla="*/ 50 h 50"/>
                <a:gd name="T46" fmla="*/ 11 w 39"/>
                <a:gd name="T47" fmla="*/ 41 h 50"/>
                <a:gd name="T48" fmla="*/ 26 w 39"/>
                <a:gd name="T49" fmla="*/ 41 h 50"/>
                <a:gd name="T50" fmla="*/ 30 w 39"/>
                <a:gd name="T51" fmla="*/ 9 h 50"/>
                <a:gd name="T52" fmla="*/ 15 w 39"/>
                <a:gd name="T53" fmla="*/ 9 h 50"/>
                <a:gd name="T54" fmla="*/ 11 w 39"/>
                <a:gd name="T55" fmla="*/ 4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9" h="50">
                  <a:moveTo>
                    <a:pt x="30" y="50"/>
                  </a:moveTo>
                  <a:lnTo>
                    <a:pt x="5" y="50"/>
                  </a:lnTo>
                  <a:lnTo>
                    <a:pt x="5" y="50"/>
                  </a:lnTo>
                  <a:lnTo>
                    <a:pt x="3" y="50"/>
                  </a:lnTo>
                  <a:lnTo>
                    <a:pt x="1" y="49"/>
                  </a:lnTo>
                  <a:lnTo>
                    <a:pt x="1" y="49"/>
                  </a:lnTo>
                  <a:lnTo>
                    <a:pt x="1" y="48"/>
                  </a:lnTo>
                  <a:lnTo>
                    <a:pt x="0" y="45"/>
                  </a:lnTo>
                  <a:lnTo>
                    <a:pt x="7" y="4"/>
                  </a:lnTo>
                  <a:lnTo>
                    <a:pt x="7" y="4"/>
                  </a:lnTo>
                  <a:lnTo>
                    <a:pt x="8" y="1"/>
                  </a:lnTo>
                  <a:lnTo>
                    <a:pt x="1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37" y="1"/>
                  </a:lnTo>
                  <a:lnTo>
                    <a:pt x="38" y="3"/>
                  </a:lnTo>
                  <a:lnTo>
                    <a:pt x="38" y="3"/>
                  </a:lnTo>
                  <a:lnTo>
                    <a:pt x="39" y="4"/>
                  </a:lnTo>
                  <a:lnTo>
                    <a:pt x="39" y="5"/>
                  </a:lnTo>
                  <a:lnTo>
                    <a:pt x="34" y="46"/>
                  </a:lnTo>
                  <a:lnTo>
                    <a:pt x="34" y="46"/>
                  </a:lnTo>
                  <a:lnTo>
                    <a:pt x="33" y="49"/>
                  </a:lnTo>
                  <a:lnTo>
                    <a:pt x="30" y="50"/>
                  </a:lnTo>
                  <a:close/>
                  <a:moveTo>
                    <a:pt x="11" y="41"/>
                  </a:moveTo>
                  <a:lnTo>
                    <a:pt x="26" y="41"/>
                  </a:lnTo>
                  <a:lnTo>
                    <a:pt x="30" y="9"/>
                  </a:lnTo>
                  <a:lnTo>
                    <a:pt x="15" y="9"/>
                  </a:lnTo>
                  <a:lnTo>
                    <a:pt x="11" y="41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2643915" y="1297649"/>
            <a:ext cx="3861321" cy="253979"/>
          </a:xfrm>
          <a:prstGeom prst="rect">
            <a:avLst/>
          </a:prstGeom>
          <a:solidFill>
            <a:schemeClr val="bg1"/>
          </a:solidFill>
        </p:spPr>
        <p:txBody>
          <a:bodyPr wrap="square" tIns="91440" bIns="91440" rtlCol="0" anchor="ctr" anchorCtr="0">
            <a:noAutofit/>
          </a:bodyPr>
          <a:lstStyle/>
          <a:p>
            <a:pPr algn="ctr"/>
            <a:r>
              <a:rPr lang="en-US" sz="2000" dirty="0" smtClean="0">
                <a:solidFill>
                  <a:schemeClr val="accent6"/>
                </a:solidFill>
              </a:rPr>
              <a:t>PROCESS</a:t>
            </a:r>
          </a:p>
        </p:txBody>
      </p:sp>
      <p:sp>
        <p:nvSpPr>
          <p:cNvPr id="88" name="Round Same Side Corner Rectangle 87"/>
          <p:cNvSpPr/>
          <p:nvPr/>
        </p:nvSpPr>
        <p:spPr>
          <a:xfrm>
            <a:off x="4552389" y="1574613"/>
            <a:ext cx="1951608" cy="3219947"/>
          </a:xfrm>
          <a:prstGeom prst="round2SameRect">
            <a:avLst>
              <a:gd name="adj1" fmla="val 0"/>
              <a:gd name="adj2" fmla="val 0"/>
            </a:avLst>
          </a:prstGeom>
          <a:noFill/>
          <a:ln w="25400" cap="flat" cmpd="sng" algn="ctr">
            <a:noFill/>
            <a:prstDash val="solid"/>
          </a:ln>
          <a:effectLst>
            <a:outerShdw blurRad="101600" dir="2700000" algn="tl" rotWithShape="0">
              <a:srgbClr val="000000"/>
            </a:outerShdw>
          </a:effectLst>
        </p:spPr>
        <p:txBody>
          <a:bodyPr lIns="144000" tIns="365760" rIns="144000" bIns="0" rtlCol="0" anchor="t" anchorCtr="0"/>
          <a:lstStyle>
            <a:defPPr>
              <a:defRPr lang="en-US"/>
            </a:defPPr>
            <a:lvl1pPr marL="0" algn="l" defTabSz="45647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6473" algn="l" defTabSz="45647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2905" algn="l" defTabSz="45647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9397" algn="l" defTabSz="45647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5808" algn="l" defTabSz="45647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2393" algn="l" defTabSz="45647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8775" algn="l" defTabSz="45647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5240" algn="l" defTabSz="45647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1710" algn="l" defTabSz="45647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400"/>
              </a:spcBef>
              <a:spcAft>
                <a:spcPts val="400"/>
              </a:spcAft>
            </a:pPr>
            <a:r>
              <a:rPr lang="en-US" sz="1200" dirty="0">
                <a:solidFill>
                  <a:schemeClr val="bg1"/>
                </a:solidFill>
              </a:rPr>
              <a:t> </a:t>
            </a:r>
          </a:p>
          <a:p>
            <a:pPr algn="ctr">
              <a:spcBef>
                <a:spcPts val="400"/>
              </a:spcBef>
              <a:spcAft>
                <a:spcPts val="400"/>
              </a:spcAft>
            </a:pPr>
            <a:r>
              <a:rPr lang="en-US" sz="1200" dirty="0">
                <a:solidFill>
                  <a:schemeClr val="bg1"/>
                </a:solidFill>
                <a:cs typeface="Calibri"/>
              </a:rPr>
              <a:t>Establish </a:t>
            </a:r>
            <a:r>
              <a:rPr lang="en-US" sz="1400" b="1" dirty="0">
                <a:solidFill>
                  <a:schemeClr val="accent6"/>
                </a:solidFill>
                <a:cs typeface="Calibri"/>
              </a:rPr>
              <a:t>governance</a:t>
            </a:r>
            <a:r>
              <a:rPr lang="en-US" sz="14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1200" dirty="0">
                <a:solidFill>
                  <a:schemeClr val="bg1"/>
                </a:solidFill>
                <a:cs typeface="Calibri"/>
              </a:rPr>
              <a:t>and oversight to provide transparency, ensure adequate controls</a:t>
            </a:r>
          </a:p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en-US" sz="1200" dirty="0">
              <a:solidFill>
                <a:schemeClr val="bg1"/>
              </a:solidFill>
              <a:cs typeface="Calibri"/>
            </a:endParaRPr>
          </a:p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en-US" sz="1200" dirty="0">
              <a:solidFill>
                <a:schemeClr val="bg1"/>
              </a:solidFill>
              <a:ea typeface="MS PGothic" pitchFamily="34" charset="-128"/>
              <a:cs typeface="Calibri"/>
            </a:endParaRPr>
          </a:p>
          <a:p>
            <a:pPr algn="ctr">
              <a:spcBef>
                <a:spcPts val="400"/>
              </a:spcBef>
              <a:spcAft>
                <a:spcPts val="400"/>
              </a:spcAft>
            </a:pPr>
            <a:r>
              <a:rPr lang="en-US" sz="1200" dirty="0">
                <a:solidFill>
                  <a:schemeClr val="bg1"/>
                </a:solidFill>
                <a:ea typeface="MS PGothic" pitchFamily="34" charset="-128"/>
                <a:cs typeface="Calibri"/>
              </a:rPr>
              <a:t/>
            </a:r>
            <a:br>
              <a:rPr lang="en-US" sz="1200" dirty="0">
                <a:solidFill>
                  <a:schemeClr val="bg1"/>
                </a:solidFill>
                <a:ea typeface="MS PGothic" pitchFamily="34" charset="-128"/>
                <a:cs typeface="Calibri"/>
              </a:rPr>
            </a:br>
            <a:r>
              <a:rPr lang="en-US" sz="1200" dirty="0">
                <a:solidFill>
                  <a:schemeClr val="bg1"/>
                </a:solidFill>
                <a:ea typeface="MS PGothic" pitchFamily="34" charset="-128"/>
                <a:cs typeface="Calibri"/>
              </a:rPr>
              <a:t/>
            </a:r>
            <a:br>
              <a:rPr lang="en-US" sz="1200" dirty="0">
                <a:solidFill>
                  <a:schemeClr val="bg1"/>
                </a:solidFill>
                <a:ea typeface="MS PGothic" pitchFamily="34" charset="-128"/>
                <a:cs typeface="Calibri"/>
              </a:rPr>
            </a:br>
            <a:r>
              <a:rPr lang="en-US" sz="1200" dirty="0">
                <a:solidFill>
                  <a:schemeClr val="bg1"/>
                </a:solidFill>
                <a:ea typeface="MS PGothic" pitchFamily="34" charset="-128"/>
                <a:cs typeface="Calibri"/>
              </a:rPr>
              <a:t>Leverage </a:t>
            </a:r>
            <a:r>
              <a:rPr lang="en-US" sz="1400" b="1" dirty="0">
                <a:solidFill>
                  <a:schemeClr val="accent6"/>
                </a:solidFill>
                <a:cs typeface="Calibri"/>
              </a:rPr>
              <a:t>best practices </a:t>
            </a:r>
            <a:r>
              <a:rPr lang="en-US" sz="1200" dirty="0">
                <a:solidFill>
                  <a:schemeClr val="bg1"/>
                </a:solidFill>
                <a:ea typeface="MS PGothic" pitchFamily="34" charset="-128"/>
                <a:cs typeface="Calibri"/>
              </a:rPr>
              <a:t>to build a strong foundation for growth</a:t>
            </a:r>
            <a:endParaRPr lang="en-US" sz="1200" dirty="0">
              <a:solidFill>
                <a:schemeClr val="bg1"/>
              </a:solidFill>
              <a:cs typeface="Calibri"/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5308873" y="1661867"/>
            <a:ext cx="439881" cy="439474"/>
            <a:chOff x="6783388" y="4532313"/>
            <a:chExt cx="1249363" cy="1249363"/>
          </a:xfrm>
          <a:solidFill>
            <a:schemeClr val="accent2"/>
          </a:solidFill>
        </p:grpSpPr>
        <p:sp>
          <p:nvSpPr>
            <p:cNvPr id="91" name="Freeform 159"/>
            <p:cNvSpPr>
              <a:spLocks noEditPoints="1"/>
            </p:cNvSpPr>
            <p:nvPr/>
          </p:nvSpPr>
          <p:spPr bwMode="auto">
            <a:xfrm>
              <a:off x="6783388" y="4532313"/>
              <a:ext cx="1249363" cy="444500"/>
            </a:xfrm>
            <a:custGeom>
              <a:avLst/>
              <a:gdLst>
                <a:gd name="T0" fmla="*/ 777 w 787"/>
                <a:gd name="T1" fmla="*/ 280 h 280"/>
                <a:gd name="T2" fmla="*/ 777 w 787"/>
                <a:gd name="T3" fmla="*/ 280 h 280"/>
                <a:gd name="T4" fmla="*/ 10 w 787"/>
                <a:gd name="T5" fmla="*/ 280 h 280"/>
                <a:gd name="T6" fmla="*/ 10 w 787"/>
                <a:gd name="T7" fmla="*/ 280 h 280"/>
                <a:gd name="T8" fmla="*/ 7 w 787"/>
                <a:gd name="T9" fmla="*/ 280 h 280"/>
                <a:gd name="T10" fmla="*/ 4 w 787"/>
                <a:gd name="T11" fmla="*/ 279 h 280"/>
                <a:gd name="T12" fmla="*/ 1 w 787"/>
                <a:gd name="T13" fmla="*/ 277 h 280"/>
                <a:gd name="T14" fmla="*/ 0 w 787"/>
                <a:gd name="T15" fmla="*/ 275 h 280"/>
                <a:gd name="T16" fmla="*/ 0 w 787"/>
                <a:gd name="T17" fmla="*/ 275 h 280"/>
                <a:gd name="T18" fmla="*/ 0 w 787"/>
                <a:gd name="T19" fmla="*/ 270 h 280"/>
                <a:gd name="T20" fmla="*/ 0 w 787"/>
                <a:gd name="T21" fmla="*/ 268 h 280"/>
                <a:gd name="T22" fmla="*/ 1 w 787"/>
                <a:gd name="T23" fmla="*/ 265 h 280"/>
                <a:gd name="T24" fmla="*/ 4 w 787"/>
                <a:gd name="T25" fmla="*/ 264 h 280"/>
                <a:gd name="T26" fmla="*/ 389 w 787"/>
                <a:gd name="T27" fmla="*/ 3 h 280"/>
                <a:gd name="T28" fmla="*/ 389 w 787"/>
                <a:gd name="T29" fmla="*/ 3 h 280"/>
                <a:gd name="T30" fmla="*/ 391 w 787"/>
                <a:gd name="T31" fmla="*/ 2 h 280"/>
                <a:gd name="T32" fmla="*/ 394 w 787"/>
                <a:gd name="T33" fmla="*/ 0 h 280"/>
                <a:gd name="T34" fmla="*/ 397 w 787"/>
                <a:gd name="T35" fmla="*/ 2 h 280"/>
                <a:gd name="T36" fmla="*/ 400 w 787"/>
                <a:gd name="T37" fmla="*/ 3 h 280"/>
                <a:gd name="T38" fmla="*/ 783 w 787"/>
                <a:gd name="T39" fmla="*/ 262 h 280"/>
                <a:gd name="T40" fmla="*/ 783 w 787"/>
                <a:gd name="T41" fmla="*/ 262 h 280"/>
                <a:gd name="T42" fmla="*/ 786 w 787"/>
                <a:gd name="T43" fmla="*/ 266 h 280"/>
                <a:gd name="T44" fmla="*/ 787 w 787"/>
                <a:gd name="T45" fmla="*/ 270 h 280"/>
                <a:gd name="T46" fmla="*/ 787 w 787"/>
                <a:gd name="T47" fmla="*/ 270 h 280"/>
                <a:gd name="T48" fmla="*/ 787 w 787"/>
                <a:gd name="T49" fmla="*/ 275 h 280"/>
                <a:gd name="T50" fmla="*/ 784 w 787"/>
                <a:gd name="T51" fmla="*/ 277 h 280"/>
                <a:gd name="T52" fmla="*/ 781 w 787"/>
                <a:gd name="T53" fmla="*/ 280 h 280"/>
                <a:gd name="T54" fmla="*/ 777 w 787"/>
                <a:gd name="T55" fmla="*/ 280 h 280"/>
                <a:gd name="T56" fmla="*/ 41 w 787"/>
                <a:gd name="T57" fmla="*/ 261 h 280"/>
                <a:gd name="T58" fmla="*/ 747 w 787"/>
                <a:gd name="T59" fmla="*/ 261 h 280"/>
                <a:gd name="T60" fmla="*/ 394 w 787"/>
                <a:gd name="T61" fmla="*/ 22 h 280"/>
                <a:gd name="T62" fmla="*/ 41 w 787"/>
                <a:gd name="T63" fmla="*/ 261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87" h="280">
                  <a:moveTo>
                    <a:pt x="777" y="280"/>
                  </a:moveTo>
                  <a:lnTo>
                    <a:pt x="777" y="280"/>
                  </a:lnTo>
                  <a:lnTo>
                    <a:pt x="10" y="280"/>
                  </a:lnTo>
                  <a:lnTo>
                    <a:pt x="10" y="280"/>
                  </a:lnTo>
                  <a:lnTo>
                    <a:pt x="7" y="280"/>
                  </a:lnTo>
                  <a:lnTo>
                    <a:pt x="4" y="279"/>
                  </a:lnTo>
                  <a:lnTo>
                    <a:pt x="1" y="277"/>
                  </a:lnTo>
                  <a:lnTo>
                    <a:pt x="0" y="275"/>
                  </a:lnTo>
                  <a:lnTo>
                    <a:pt x="0" y="275"/>
                  </a:lnTo>
                  <a:lnTo>
                    <a:pt x="0" y="270"/>
                  </a:lnTo>
                  <a:lnTo>
                    <a:pt x="0" y="268"/>
                  </a:lnTo>
                  <a:lnTo>
                    <a:pt x="1" y="265"/>
                  </a:lnTo>
                  <a:lnTo>
                    <a:pt x="4" y="264"/>
                  </a:lnTo>
                  <a:lnTo>
                    <a:pt x="389" y="3"/>
                  </a:lnTo>
                  <a:lnTo>
                    <a:pt x="389" y="3"/>
                  </a:lnTo>
                  <a:lnTo>
                    <a:pt x="391" y="2"/>
                  </a:lnTo>
                  <a:lnTo>
                    <a:pt x="394" y="0"/>
                  </a:lnTo>
                  <a:lnTo>
                    <a:pt x="397" y="2"/>
                  </a:lnTo>
                  <a:lnTo>
                    <a:pt x="400" y="3"/>
                  </a:lnTo>
                  <a:lnTo>
                    <a:pt x="783" y="262"/>
                  </a:lnTo>
                  <a:lnTo>
                    <a:pt x="783" y="262"/>
                  </a:lnTo>
                  <a:lnTo>
                    <a:pt x="786" y="266"/>
                  </a:lnTo>
                  <a:lnTo>
                    <a:pt x="787" y="270"/>
                  </a:lnTo>
                  <a:lnTo>
                    <a:pt x="787" y="270"/>
                  </a:lnTo>
                  <a:lnTo>
                    <a:pt x="787" y="275"/>
                  </a:lnTo>
                  <a:lnTo>
                    <a:pt x="784" y="277"/>
                  </a:lnTo>
                  <a:lnTo>
                    <a:pt x="781" y="280"/>
                  </a:lnTo>
                  <a:lnTo>
                    <a:pt x="777" y="280"/>
                  </a:lnTo>
                  <a:close/>
                  <a:moveTo>
                    <a:pt x="41" y="261"/>
                  </a:moveTo>
                  <a:lnTo>
                    <a:pt x="747" y="261"/>
                  </a:lnTo>
                  <a:lnTo>
                    <a:pt x="394" y="22"/>
                  </a:lnTo>
                  <a:lnTo>
                    <a:pt x="41" y="261"/>
                  </a:lnTo>
                  <a:close/>
                </a:path>
              </a:pathLst>
            </a:custGeom>
            <a:grpFill/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" name="Freeform 162"/>
            <p:cNvSpPr>
              <a:spLocks/>
            </p:cNvSpPr>
            <p:nvPr/>
          </p:nvSpPr>
          <p:spPr bwMode="auto">
            <a:xfrm>
              <a:off x="6808788" y="4995863"/>
              <a:ext cx="1182688" cy="30163"/>
            </a:xfrm>
            <a:custGeom>
              <a:avLst/>
              <a:gdLst>
                <a:gd name="T0" fmla="*/ 737 w 745"/>
                <a:gd name="T1" fmla="*/ 19 h 19"/>
                <a:gd name="T2" fmla="*/ 10 w 745"/>
                <a:gd name="T3" fmla="*/ 19 h 19"/>
                <a:gd name="T4" fmla="*/ 10 w 745"/>
                <a:gd name="T5" fmla="*/ 19 h 19"/>
                <a:gd name="T6" fmla="*/ 6 w 745"/>
                <a:gd name="T7" fmla="*/ 18 h 19"/>
                <a:gd name="T8" fmla="*/ 3 w 745"/>
                <a:gd name="T9" fmla="*/ 17 h 19"/>
                <a:gd name="T10" fmla="*/ 2 w 745"/>
                <a:gd name="T11" fmla="*/ 14 h 19"/>
                <a:gd name="T12" fmla="*/ 0 w 745"/>
                <a:gd name="T13" fmla="*/ 10 h 19"/>
                <a:gd name="T14" fmla="*/ 0 w 745"/>
                <a:gd name="T15" fmla="*/ 10 h 19"/>
                <a:gd name="T16" fmla="*/ 2 w 745"/>
                <a:gd name="T17" fmla="*/ 6 h 19"/>
                <a:gd name="T18" fmla="*/ 3 w 745"/>
                <a:gd name="T19" fmla="*/ 3 h 19"/>
                <a:gd name="T20" fmla="*/ 6 w 745"/>
                <a:gd name="T21" fmla="*/ 2 h 19"/>
                <a:gd name="T22" fmla="*/ 10 w 745"/>
                <a:gd name="T23" fmla="*/ 0 h 19"/>
                <a:gd name="T24" fmla="*/ 737 w 745"/>
                <a:gd name="T25" fmla="*/ 0 h 19"/>
                <a:gd name="T26" fmla="*/ 737 w 745"/>
                <a:gd name="T27" fmla="*/ 0 h 19"/>
                <a:gd name="T28" fmla="*/ 740 w 745"/>
                <a:gd name="T29" fmla="*/ 2 h 19"/>
                <a:gd name="T30" fmla="*/ 742 w 745"/>
                <a:gd name="T31" fmla="*/ 3 h 19"/>
                <a:gd name="T32" fmla="*/ 745 w 745"/>
                <a:gd name="T33" fmla="*/ 6 h 19"/>
                <a:gd name="T34" fmla="*/ 745 w 745"/>
                <a:gd name="T35" fmla="*/ 10 h 19"/>
                <a:gd name="T36" fmla="*/ 745 w 745"/>
                <a:gd name="T37" fmla="*/ 10 h 19"/>
                <a:gd name="T38" fmla="*/ 745 w 745"/>
                <a:gd name="T39" fmla="*/ 14 h 19"/>
                <a:gd name="T40" fmla="*/ 742 w 745"/>
                <a:gd name="T41" fmla="*/ 17 h 19"/>
                <a:gd name="T42" fmla="*/ 740 w 745"/>
                <a:gd name="T43" fmla="*/ 18 h 19"/>
                <a:gd name="T44" fmla="*/ 737 w 745"/>
                <a:gd name="T4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45" h="19">
                  <a:moveTo>
                    <a:pt x="737" y="19"/>
                  </a:moveTo>
                  <a:lnTo>
                    <a:pt x="10" y="19"/>
                  </a:lnTo>
                  <a:lnTo>
                    <a:pt x="10" y="19"/>
                  </a:lnTo>
                  <a:lnTo>
                    <a:pt x="6" y="18"/>
                  </a:lnTo>
                  <a:lnTo>
                    <a:pt x="3" y="17"/>
                  </a:lnTo>
                  <a:lnTo>
                    <a:pt x="2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6"/>
                  </a:lnTo>
                  <a:lnTo>
                    <a:pt x="3" y="3"/>
                  </a:lnTo>
                  <a:lnTo>
                    <a:pt x="6" y="2"/>
                  </a:lnTo>
                  <a:lnTo>
                    <a:pt x="10" y="0"/>
                  </a:lnTo>
                  <a:lnTo>
                    <a:pt x="737" y="0"/>
                  </a:lnTo>
                  <a:lnTo>
                    <a:pt x="737" y="0"/>
                  </a:lnTo>
                  <a:lnTo>
                    <a:pt x="740" y="2"/>
                  </a:lnTo>
                  <a:lnTo>
                    <a:pt x="742" y="3"/>
                  </a:lnTo>
                  <a:lnTo>
                    <a:pt x="745" y="6"/>
                  </a:lnTo>
                  <a:lnTo>
                    <a:pt x="745" y="10"/>
                  </a:lnTo>
                  <a:lnTo>
                    <a:pt x="745" y="10"/>
                  </a:lnTo>
                  <a:lnTo>
                    <a:pt x="745" y="14"/>
                  </a:lnTo>
                  <a:lnTo>
                    <a:pt x="742" y="17"/>
                  </a:lnTo>
                  <a:lnTo>
                    <a:pt x="740" y="18"/>
                  </a:lnTo>
                  <a:lnTo>
                    <a:pt x="737" y="19"/>
                  </a:lnTo>
                  <a:close/>
                </a:path>
              </a:pathLst>
            </a:custGeom>
            <a:grpFill/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Freeform 164"/>
            <p:cNvSpPr>
              <a:spLocks/>
            </p:cNvSpPr>
            <p:nvPr/>
          </p:nvSpPr>
          <p:spPr bwMode="auto">
            <a:xfrm>
              <a:off x="6808788" y="5754688"/>
              <a:ext cx="1182688" cy="26988"/>
            </a:xfrm>
            <a:custGeom>
              <a:avLst/>
              <a:gdLst>
                <a:gd name="T0" fmla="*/ 737 w 745"/>
                <a:gd name="T1" fmla="*/ 17 h 17"/>
                <a:gd name="T2" fmla="*/ 10 w 745"/>
                <a:gd name="T3" fmla="*/ 17 h 17"/>
                <a:gd name="T4" fmla="*/ 10 w 745"/>
                <a:gd name="T5" fmla="*/ 17 h 17"/>
                <a:gd name="T6" fmla="*/ 6 w 745"/>
                <a:gd name="T7" fmla="*/ 17 h 17"/>
                <a:gd name="T8" fmla="*/ 3 w 745"/>
                <a:gd name="T9" fmla="*/ 15 h 17"/>
                <a:gd name="T10" fmla="*/ 2 w 745"/>
                <a:gd name="T11" fmla="*/ 12 h 17"/>
                <a:gd name="T12" fmla="*/ 0 w 745"/>
                <a:gd name="T13" fmla="*/ 9 h 17"/>
                <a:gd name="T14" fmla="*/ 0 w 745"/>
                <a:gd name="T15" fmla="*/ 9 h 17"/>
                <a:gd name="T16" fmla="*/ 2 w 745"/>
                <a:gd name="T17" fmla="*/ 5 h 17"/>
                <a:gd name="T18" fmla="*/ 3 w 745"/>
                <a:gd name="T19" fmla="*/ 2 h 17"/>
                <a:gd name="T20" fmla="*/ 6 w 745"/>
                <a:gd name="T21" fmla="*/ 0 h 17"/>
                <a:gd name="T22" fmla="*/ 10 w 745"/>
                <a:gd name="T23" fmla="*/ 0 h 17"/>
                <a:gd name="T24" fmla="*/ 737 w 745"/>
                <a:gd name="T25" fmla="*/ 0 h 17"/>
                <a:gd name="T26" fmla="*/ 737 w 745"/>
                <a:gd name="T27" fmla="*/ 0 h 17"/>
                <a:gd name="T28" fmla="*/ 740 w 745"/>
                <a:gd name="T29" fmla="*/ 0 h 17"/>
                <a:gd name="T30" fmla="*/ 742 w 745"/>
                <a:gd name="T31" fmla="*/ 2 h 17"/>
                <a:gd name="T32" fmla="*/ 745 w 745"/>
                <a:gd name="T33" fmla="*/ 5 h 17"/>
                <a:gd name="T34" fmla="*/ 745 w 745"/>
                <a:gd name="T35" fmla="*/ 9 h 17"/>
                <a:gd name="T36" fmla="*/ 745 w 745"/>
                <a:gd name="T37" fmla="*/ 9 h 17"/>
                <a:gd name="T38" fmla="*/ 745 w 745"/>
                <a:gd name="T39" fmla="*/ 12 h 17"/>
                <a:gd name="T40" fmla="*/ 742 w 745"/>
                <a:gd name="T41" fmla="*/ 15 h 17"/>
                <a:gd name="T42" fmla="*/ 740 w 745"/>
                <a:gd name="T43" fmla="*/ 17 h 17"/>
                <a:gd name="T44" fmla="*/ 737 w 745"/>
                <a:gd name="T4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45" h="17">
                  <a:moveTo>
                    <a:pt x="737" y="17"/>
                  </a:moveTo>
                  <a:lnTo>
                    <a:pt x="10" y="17"/>
                  </a:lnTo>
                  <a:lnTo>
                    <a:pt x="10" y="17"/>
                  </a:lnTo>
                  <a:lnTo>
                    <a:pt x="6" y="17"/>
                  </a:lnTo>
                  <a:lnTo>
                    <a:pt x="3" y="15"/>
                  </a:lnTo>
                  <a:lnTo>
                    <a:pt x="2" y="12"/>
                  </a:lnTo>
                  <a:lnTo>
                    <a:pt x="0" y="9"/>
                  </a:lnTo>
                  <a:lnTo>
                    <a:pt x="0" y="9"/>
                  </a:lnTo>
                  <a:lnTo>
                    <a:pt x="2" y="5"/>
                  </a:lnTo>
                  <a:lnTo>
                    <a:pt x="3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737" y="0"/>
                  </a:lnTo>
                  <a:lnTo>
                    <a:pt x="737" y="0"/>
                  </a:lnTo>
                  <a:lnTo>
                    <a:pt x="740" y="0"/>
                  </a:lnTo>
                  <a:lnTo>
                    <a:pt x="742" y="2"/>
                  </a:lnTo>
                  <a:lnTo>
                    <a:pt x="745" y="5"/>
                  </a:lnTo>
                  <a:lnTo>
                    <a:pt x="745" y="9"/>
                  </a:lnTo>
                  <a:lnTo>
                    <a:pt x="745" y="9"/>
                  </a:lnTo>
                  <a:lnTo>
                    <a:pt x="745" y="12"/>
                  </a:lnTo>
                  <a:lnTo>
                    <a:pt x="742" y="15"/>
                  </a:lnTo>
                  <a:lnTo>
                    <a:pt x="740" y="17"/>
                  </a:lnTo>
                  <a:lnTo>
                    <a:pt x="737" y="17"/>
                  </a:lnTo>
                  <a:close/>
                </a:path>
              </a:pathLst>
            </a:custGeom>
            <a:grpFill/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Freeform 165"/>
            <p:cNvSpPr>
              <a:spLocks/>
            </p:cNvSpPr>
            <p:nvPr/>
          </p:nvSpPr>
          <p:spPr bwMode="auto">
            <a:xfrm>
              <a:off x="6808788" y="5754688"/>
              <a:ext cx="1182688" cy="26988"/>
            </a:xfrm>
            <a:custGeom>
              <a:avLst/>
              <a:gdLst>
                <a:gd name="T0" fmla="*/ 737 w 745"/>
                <a:gd name="T1" fmla="*/ 17 h 17"/>
                <a:gd name="T2" fmla="*/ 10 w 745"/>
                <a:gd name="T3" fmla="*/ 17 h 17"/>
                <a:gd name="T4" fmla="*/ 10 w 745"/>
                <a:gd name="T5" fmla="*/ 17 h 17"/>
                <a:gd name="T6" fmla="*/ 6 w 745"/>
                <a:gd name="T7" fmla="*/ 17 h 17"/>
                <a:gd name="T8" fmla="*/ 3 w 745"/>
                <a:gd name="T9" fmla="*/ 15 h 17"/>
                <a:gd name="T10" fmla="*/ 2 w 745"/>
                <a:gd name="T11" fmla="*/ 12 h 17"/>
                <a:gd name="T12" fmla="*/ 0 w 745"/>
                <a:gd name="T13" fmla="*/ 9 h 17"/>
                <a:gd name="T14" fmla="*/ 0 w 745"/>
                <a:gd name="T15" fmla="*/ 9 h 17"/>
                <a:gd name="T16" fmla="*/ 2 w 745"/>
                <a:gd name="T17" fmla="*/ 5 h 17"/>
                <a:gd name="T18" fmla="*/ 3 w 745"/>
                <a:gd name="T19" fmla="*/ 2 h 17"/>
                <a:gd name="T20" fmla="*/ 6 w 745"/>
                <a:gd name="T21" fmla="*/ 0 h 17"/>
                <a:gd name="T22" fmla="*/ 10 w 745"/>
                <a:gd name="T23" fmla="*/ 0 h 17"/>
                <a:gd name="T24" fmla="*/ 737 w 745"/>
                <a:gd name="T25" fmla="*/ 0 h 17"/>
                <a:gd name="T26" fmla="*/ 737 w 745"/>
                <a:gd name="T27" fmla="*/ 0 h 17"/>
                <a:gd name="T28" fmla="*/ 740 w 745"/>
                <a:gd name="T29" fmla="*/ 0 h 17"/>
                <a:gd name="T30" fmla="*/ 742 w 745"/>
                <a:gd name="T31" fmla="*/ 2 h 17"/>
                <a:gd name="T32" fmla="*/ 745 w 745"/>
                <a:gd name="T33" fmla="*/ 5 h 17"/>
                <a:gd name="T34" fmla="*/ 745 w 745"/>
                <a:gd name="T35" fmla="*/ 9 h 17"/>
                <a:gd name="T36" fmla="*/ 745 w 745"/>
                <a:gd name="T37" fmla="*/ 9 h 17"/>
                <a:gd name="T38" fmla="*/ 745 w 745"/>
                <a:gd name="T39" fmla="*/ 12 h 17"/>
                <a:gd name="T40" fmla="*/ 742 w 745"/>
                <a:gd name="T41" fmla="*/ 15 h 17"/>
                <a:gd name="T42" fmla="*/ 740 w 745"/>
                <a:gd name="T43" fmla="*/ 17 h 17"/>
                <a:gd name="T44" fmla="*/ 737 w 745"/>
                <a:gd name="T4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45" h="17">
                  <a:moveTo>
                    <a:pt x="737" y="17"/>
                  </a:moveTo>
                  <a:lnTo>
                    <a:pt x="10" y="17"/>
                  </a:lnTo>
                  <a:lnTo>
                    <a:pt x="10" y="17"/>
                  </a:lnTo>
                  <a:lnTo>
                    <a:pt x="6" y="17"/>
                  </a:lnTo>
                  <a:lnTo>
                    <a:pt x="3" y="15"/>
                  </a:lnTo>
                  <a:lnTo>
                    <a:pt x="2" y="12"/>
                  </a:lnTo>
                  <a:lnTo>
                    <a:pt x="0" y="9"/>
                  </a:lnTo>
                  <a:lnTo>
                    <a:pt x="0" y="9"/>
                  </a:lnTo>
                  <a:lnTo>
                    <a:pt x="2" y="5"/>
                  </a:lnTo>
                  <a:lnTo>
                    <a:pt x="3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737" y="0"/>
                  </a:lnTo>
                  <a:lnTo>
                    <a:pt x="737" y="0"/>
                  </a:lnTo>
                  <a:lnTo>
                    <a:pt x="740" y="0"/>
                  </a:lnTo>
                  <a:lnTo>
                    <a:pt x="742" y="2"/>
                  </a:lnTo>
                  <a:lnTo>
                    <a:pt x="745" y="5"/>
                  </a:lnTo>
                  <a:lnTo>
                    <a:pt x="745" y="9"/>
                  </a:lnTo>
                  <a:lnTo>
                    <a:pt x="745" y="9"/>
                  </a:lnTo>
                  <a:lnTo>
                    <a:pt x="745" y="12"/>
                  </a:lnTo>
                  <a:lnTo>
                    <a:pt x="742" y="15"/>
                  </a:lnTo>
                  <a:lnTo>
                    <a:pt x="740" y="17"/>
                  </a:lnTo>
                  <a:lnTo>
                    <a:pt x="737" y="17"/>
                  </a:lnTo>
                </a:path>
              </a:pathLst>
            </a:custGeom>
            <a:grpFill/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Freeform 166"/>
            <p:cNvSpPr>
              <a:spLocks noEditPoints="1"/>
            </p:cNvSpPr>
            <p:nvPr/>
          </p:nvSpPr>
          <p:spPr bwMode="auto">
            <a:xfrm>
              <a:off x="6865938" y="5080000"/>
              <a:ext cx="115888" cy="617538"/>
            </a:xfrm>
            <a:custGeom>
              <a:avLst/>
              <a:gdLst>
                <a:gd name="T0" fmla="*/ 31 w 73"/>
                <a:gd name="T1" fmla="*/ 389 h 389"/>
                <a:gd name="T2" fmla="*/ 24 w 73"/>
                <a:gd name="T3" fmla="*/ 389 h 389"/>
                <a:gd name="T4" fmla="*/ 13 w 73"/>
                <a:gd name="T5" fmla="*/ 384 h 389"/>
                <a:gd name="T6" fmla="*/ 5 w 73"/>
                <a:gd name="T7" fmla="*/ 375 h 389"/>
                <a:gd name="T8" fmla="*/ 0 w 73"/>
                <a:gd name="T9" fmla="*/ 365 h 389"/>
                <a:gd name="T10" fmla="*/ 0 w 73"/>
                <a:gd name="T11" fmla="*/ 32 h 389"/>
                <a:gd name="T12" fmla="*/ 0 w 73"/>
                <a:gd name="T13" fmla="*/ 26 h 389"/>
                <a:gd name="T14" fmla="*/ 5 w 73"/>
                <a:gd name="T15" fmla="*/ 14 h 389"/>
                <a:gd name="T16" fmla="*/ 13 w 73"/>
                <a:gd name="T17" fmla="*/ 6 h 389"/>
                <a:gd name="T18" fmla="*/ 24 w 73"/>
                <a:gd name="T19" fmla="*/ 2 h 389"/>
                <a:gd name="T20" fmla="*/ 42 w 73"/>
                <a:gd name="T21" fmla="*/ 0 h 389"/>
                <a:gd name="T22" fmla="*/ 49 w 73"/>
                <a:gd name="T23" fmla="*/ 2 h 389"/>
                <a:gd name="T24" fmla="*/ 60 w 73"/>
                <a:gd name="T25" fmla="*/ 6 h 389"/>
                <a:gd name="T26" fmla="*/ 68 w 73"/>
                <a:gd name="T27" fmla="*/ 14 h 389"/>
                <a:gd name="T28" fmla="*/ 73 w 73"/>
                <a:gd name="T29" fmla="*/ 26 h 389"/>
                <a:gd name="T30" fmla="*/ 73 w 73"/>
                <a:gd name="T31" fmla="*/ 358 h 389"/>
                <a:gd name="T32" fmla="*/ 73 w 73"/>
                <a:gd name="T33" fmla="*/ 365 h 389"/>
                <a:gd name="T34" fmla="*/ 68 w 73"/>
                <a:gd name="T35" fmla="*/ 375 h 389"/>
                <a:gd name="T36" fmla="*/ 60 w 73"/>
                <a:gd name="T37" fmla="*/ 384 h 389"/>
                <a:gd name="T38" fmla="*/ 49 w 73"/>
                <a:gd name="T39" fmla="*/ 389 h 389"/>
                <a:gd name="T40" fmla="*/ 31 w 73"/>
                <a:gd name="T41" fmla="*/ 20 h 389"/>
                <a:gd name="T42" fmla="*/ 26 w 73"/>
                <a:gd name="T43" fmla="*/ 21 h 389"/>
                <a:gd name="T44" fmla="*/ 19 w 73"/>
                <a:gd name="T45" fmla="*/ 28 h 389"/>
                <a:gd name="T46" fmla="*/ 18 w 73"/>
                <a:gd name="T47" fmla="*/ 358 h 389"/>
                <a:gd name="T48" fmla="*/ 19 w 73"/>
                <a:gd name="T49" fmla="*/ 363 h 389"/>
                <a:gd name="T50" fmla="*/ 26 w 73"/>
                <a:gd name="T51" fmla="*/ 370 h 389"/>
                <a:gd name="T52" fmla="*/ 42 w 73"/>
                <a:gd name="T53" fmla="*/ 370 h 389"/>
                <a:gd name="T54" fmla="*/ 48 w 73"/>
                <a:gd name="T55" fmla="*/ 370 h 389"/>
                <a:gd name="T56" fmla="*/ 54 w 73"/>
                <a:gd name="T57" fmla="*/ 363 h 389"/>
                <a:gd name="T58" fmla="*/ 56 w 73"/>
                <a:gd name="T59" fmla="*/ 32 h 389"/>
                <a:gd name="T60" fmla="*/ 54 w 73"/>
                <a:gd name="T61" fmla="*/ 28 h 389"/>
                <a:gd name="T62" fmla="*/ 48 w 73"/>
                <a:gd name="T63" fmla="*/ 21 h 389"/>
                <a:gd name="T64" fmla="*/ 31 w 73"/>
                <a:gd name="T65" fmla="*/ 2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3" h="389">
                  <a:moveTo>
                    <a:pt x="42" y="389"/>
                  </a:moveTo>
                  <a:lnTo>
                    <a:pt x="31" y="389"/>
                  </a:lnTo>
                  <a:lnTo>
                    <a:pt x="31" y="389"/>
                  </a:lnTo>
                  <a:lnTo>
                    <a:pt x="24" y="389"/>
                  </a:lnTo>
                  <a:lnTo>
                    <a:pt x="19" y="386"/>
                  </a:lnTo>
                  <a:lnTo>
                    <a:pt x="13" y="384"/>
                  </a:lnTo>
                  <a:lnTo>
                    <a:pt x="8" y="380"/>
                  </a:lnTo>
                  <a:lnTo>
                    <a:pt x="5" y="375"/>
                  </a:lnTo>
                  <a:lnTo>
                    <a:pt x="3" y="370"/>
                  </a:lnTo>
                  <a:lnTo>
                    <a:pt x="0" y="365"/>
                  </a:lnTo>
                  <a:lnTo>
                    <a:pt x="0" y="35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6"/>
                  </a:lnTo>
                  <a:lnTo>
                    <a:pt x="3" y="20"/>
                  </a:lnTo>
                  <a:lnTo>
                    <a:pt x="5" y="14"/>
                  </a:lnTo>
                  <a:lnTo>
                    <a:pt x="8" y="10"/>
                  </a:lnTo>
                  <a:lnTo>
                    <a:pt x="13" y="6"/>
                  </a:lnTo>
                  <a:lnTo>
                    <a:pt x="19" y="3"/>
                  </a:lnTo>
                  <a:lnTo>
                    <a:pt x="24" y="2"/>
                  </a:lnTo>
                  <a:lnTo>
                    <a:pt x="31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9" y="2"/>
                  </a:lnTo>
                  <a:lnTo>
                    <a:pt x="54" y="3"/>
                  </a:lnTo>
                  <a:lnTo>
                    <a:pt x="60" y="6"/>
                  </a:lnTo>
                  <a:lnTo>
                    <a:pt x="65" y="10"/>
                  </a:lnTo>
                  <a:lnTo>
                    <a:pt x="68" y="14"/>
                  </a:lnTo>
                  <a:lnTo>
                    <a:pt x="71" y="20"/>
                  </a:lnTo>
                  <a:lnTo>
                    <a:pt x="73" y="26"/>
                  </a:lnTo>
                  <a:lnTo>
                    <a:pt x="73" y="32"/>
                  </a:lnTo>
                  <a:lnTo>
                    <a:pt x="73" y="358"/>
                  </a:lnTo>
                  <a:lnTo>
                    <a:pt x="73" y="358"/>
                  </a:lnTo>
                  <a:lnTo>
                    <a:pt x="73" y="365"/>
                  </a:lnTo>
                  <a:lnTo>
                    <a:pt x="71" y="370"/>
                  </a:lnTo>
                  <a:lnTo>
                    <a:pt x="68" y="375"/>
                  </a:lnTo>
                  <a:lnTo>
                    <a:pt x="65" y="380"/>
                  </a:lnTo>
                  <a:lnTo>
                    <a:pt x="60" y="384"/>
                  </a:lnTo>
                  <a:lnTo>
                    <a:pt x="54" y="386"/>
                  </a:lnTo>
                  <a:lnTo>
                    <a:pt x="49" y="389"/>
                  </a:lnTo>
                  <a:lnTo>
                    <a:pt x="42" y="389"/>
                  </a:lnTo>
                  <a:close/>
                  <a:moveTo>
                    <a:pt x="31" y="20"/>
                  </a:moveTo>
                  <a:lnTo>
                    <a:pt x="31" y="20"/>
                  </a:lnTo>
                  <a:lnTo>
                    <a:pt x="26" y="21"/>
                  </a:lnTo>
                  <a:lnTo>
                    <a:pt x="22" y="24"/>
                  </a:lnTo>
                  <a:lnTo>
                    <a:pt x="19" y="28"/>
                  </a:lnTo>
                  <a:lnTo>
                    <a:pt x="18" y="32"/>
                  </a:lnTo>
                  <a:lnTo>
                    <a:pt x="18" y="358"/>
                  </a:lnTo>
                  <a:lnTo>
                    <a:pt x="18" y="358"/>
                  </a:lnTo>
                  <a:lnTo>
                    <a:pt x="19" y="363"/>
                  </a:lnTo>
                  <a:lnTo>
                    <a:pt x="22" y="367"/>
                  </a:lnTo>
                  <a:lnTo>
                    <a:pt x="26" y="370"/>
                  </a:lnTo>
                  <a:lnTo>
                    <a:pt x="31" y="370"/>
                  </a:lnTo>
                  <a:lnTo>
                    <a:pt x="42" y="370"/>
                  </a:lnTo>
                  <a:lnTo>
                    <a:pt x="42" y="370"/>
                  </a:lnTo>
                  <a:lnTo>
                    <a:pt x="48" y="370"/>
                  </a:lnTo>
                  <a:lnTo>
                    <a:pt x="52" y="367"/>
                  </a:lnTo>
                  <a:lnTo>
                    <a:pt x="54" y="363"/>
                  </a:lnTo>
                  <a:lnTo>
                    <a:pt x="56" y="358"/>
                  </a:lnTo>
                  <a:lnTo>
                    <a:pt x="56" y="32"/>
                  </a:lnTo>
                  <a:lnTo>
                    <a:pt x="56" y="32"/>
                  </a:lnTo>
                  <a:lnTo>
                    <a:pt x="54" y="28"/>
                  </a:lnTo>
                  <a:lnTo>
                    <a:pt x="52" y="24"/>
                  </a:lnTo>
                  <a:lnTo>
                    <a:pt x="48" y="21"/>
                  </a:lnTo>
                  <a:lnTo>
                    <a:pt x="42" y="20"/>
                  </a:lnTo>
                  <a:lnTo>
                    <a:pt x="31" y="20"/>
                  </a:lnTo>
                  <a:close/>
                </a:path>
              </a:pathLst>
            </a:custGeom>
            <a:grpFill/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169"/>
            <p:cNvSpPr>
              <a:spLocks noEditPoints="1"/>
            </p:cNvSpPr>
            <p:nvPr/>
          </p:nvSpPr>
          <p:spPr bwMode="auto">
            <a:xfrm>
              <a:off x="7097713" y="5080000"/>
              <a:ext cx="115888" cy="617538"/>
            </a:xfrm>
            <a:custGeom>
              <a:avLst/>
              <a:gdLst>
                <a:gd name="T0" fmla="*/ 31 w 73"/>
                <a:gd name="T1" fmla="*/ 389 h 389"/>
                <a:gd name="T2" fmla="*/ 24 w 73"/>
                <a:gd name="T3" fmla="*/ 389 h 389"/>
                <a:gd name="T4" fmla="*/ 13 w 73"/>
                <a:gd name="T5" fmla="*/ 384 h 389"/>
                <a:gd name="T6" fmla="*/ 5 w 73"/>
                <a:gd name="T7" fmla="*/ 375 h 389"/>
                <a:gd name="T8" fmla="*/ 0 w 73"/>
                <a:gd name="T9" fmla="*/ 365 h 389"/>
                <a:gd name="T10" fmla="*/ 0 w 73"/>
                <a:gd name="T11" fmla="*/ 32 h 389"/>
                <a:gd name="T12" fmla="*/ 0 w 73"/>
                <a:gd name="T13" fmla="*/ 26 h 389"/>
                <a:gd name="T14" fmla="*/ 5 w 73"/>
                <a:gd name="T15" fmla="*/ 14 h 389"/>
                <a:gd name="T16" fmla="*/ 13 w 73"/>
                <a:gd name="T17" fmla="*/ 6 h 389"/>
                <a:gd name="T18" fmla="*/ 24 w 73"/>
                <a:gd name="T19" fmla="*/ 2 h 389"/>
                <a:gd name="T20" fmla="*/ 43 w 73"/>
                <a:gd name="T21" fmla="*/ 0 h 389"/>
                <a:gd name="T22" fmla="*/ 49 w 73"/>
                <a:gd name="T23" fmla="*/ 2 h 389"/>
                <a:gd name="T24" fmla="*/ 60 w 73"/>
                <a:gd name="T25" fmla="*/ 6 h 389"/>
                <a:gd name="T26" fmla="*/ 69 w 73"/>
                <a:gd name="T27" fmla="*/ 14 h 389"/>
                <a:gd name="T28" fmla="*/ 73 w 73"/>
                <a:gd name="T29" fmla="*/ 26 h 389"/>
                <a:gd name="T30" fmla="*/ 73 w 73"/>
                <a:gd name="T31" fmla="*/ 358 h 389"/>
                <a:gd name="T32" fmla="*/ 73 w 73"/>
                <a:gd name="T33" fmla="*/ 365 h 389"/>
                <a:gd name="T34" fmla="*/ 69 w 73"/>
                <a:gd name="T35" fmla="*/ 375 h 389"/>
                <a:gd name="T36" fmla="*/ 60 w 73"/>
                <a:gd name="T37" fmla="*/ 384 h 389"/>
                <a:gd name="T38" fmla="*/ 49 w 73"/>
                <a:gd name="T39" fmla="*/ 389 h 389"/>
                <a:gd name="T40" fmla="*/ 31 w 73"/>
                <a:gd name="T41" fmla="*/ 20 h 389"/>
                <a:gd name="T42" fmla="*/ 26 w 73"/>
                <a:gd name="T43" fmla="*/ 21 h 389"/>
                <a:gd name="T44" fmla="*/ 19 w 73"/>
                <a:gd name="T45" fmla="*/ 28 h 389"/>
                <a:gd name="T46" fmla="*/ 17 w 73"/>
                <a:gd name="T47" fmla="*/ 358 h 389"/>
                <a:gd name="T48" fmla="*/ 19 w 73"/>
                <a:gd name="T49" fmla="*/ 363 h 389"/>
                <a:gd name="T50" fmla="*/ 26 w 73"/>
                <a:gd name="T51" fmla="*/ 370 h 389"/>
                <a:gd name="T52" fmla="*/ 43 w 73"/>
                <a:gd name="T53" fmla="*/ 370 h 389"/>
                <a:gd name="T54" fmla="*/ 47 w 73"/>
                <a:gd name="T55" fmla="*/ 370 h 389"/>
                <a:gd name="T56" fmla="*/ 54 w 73"/>
                <a:gd name="T57" fmla="*/ 363 h 389"/>
                <a:gd name="T58" fmla="*/ 56 w 73"/>
                <a:gd name="T59" fmla="*/ 32 h 389"/>
                <a:gd name="T60" fmla="*/ 54 w 73"/>
                <a:gd name="T61" fmla="*/ 28 h 389"/>
                <a:gd name="T62" fmla="*/ 47 w 73"/>
                <a:gd name="T63" fmla="*/ 21 h 389"/>
                <a:gd name="T64" fmla="*/ 31 w 73"/>
                <a:gd name="T65" fmla="*/ 2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3" h="389">
                  <a:moveTo>
                    <a:pt x="43" y="389"/>
                  </a:moveTo>
                  <a:lnTo>
                    <a:pt x="31" y="389"/>
                  </a:lnTo>
                  <a:lnTo>
                    <a:pt x="31" y="389"/>
                  </a:lnTo>
                  <a:lnTo>
                    <a:pt x="24" y="389"/>
                  </a:lnTo>
                  <a:lnTo>
                    <a:pt x="19" y="386"/>
                  </a:lnTo>
                  <a:lnTo>
                    <a:pt x="13" y="384"/>
                  </a:lnTo>
                  <a:lnTo>
                    <a:pt x="9" y="380"/>
                  </a:lnTo>
                  <a:lnTo>
                    <a:pt x="5" y="375"/>
                  </a:lnTo>
                  <a:lnTo>
                    <a:pt x="2" y="370"/>
                  </a:lnTo>
                  <a:lnTo>
                    <a:pt x="0" y="365"/>
                  </a:lnTo>
                  <a:lnTo>
                    <a:pt x="0" y="35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6"/>
                  </a:lnTo>
                  <a:lnTo>
                    <a:pt x="2" y="20"/>
                  </a:lnTo>
                  <a:lnTo>
                    <a:pt x="5" y="14"/>
                  </a:lnTo>
                  <a:lnTo>
                    <a:pt x="9" y="10"/>
                  </a:lnTo>
                  <a:lnTo>
                    <a:pt x="13" y="6"/>
                  </a:lnTo>
                  <a:lnTo>
                    <a:pt x="19" y="3"/>
                  </a:lnTo>
                  <a:lnTo>
                    <a:pt x="24" y="2"/>
                  </a:lnTo>
                  <a:lnTo>
                    <a:pt x="31" y="0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9" y="2"/>
                  </a:lnTo>
                  <a:lnTo>
                    <a:pt x="54" y="3"/>
                  </a:lnTo>
                  <a:lnTo>
                    <a:pt x="60" y="6"/>
                  </a:lnTo>
                  <a:lnTo>
                    <a:pt x="65" y="10"/>
                  </a:lnTo>
                  <a:lnTo>
                    <a:pt x="69" y="14"/>
                  </a:lnTo>
                  <a:lnTo>
                    <a:pt x="72" y="20"/>
                  </a:lnTo>
                  <a:lnTo>
                    <a:pt x="73" y="26"/>
                  </a:lnTo>
                  <a:lnTo>
                    <a:pt x="73" y="32"/>
                  </a:lnTo>
                  <a:lnTo>
                    <a:pt x="73" y="358"/>
                  </a:lnTo>
                  <a:lnTo>
                    <a:pt x="73" y="358"/>
                  </a:lnTo>
                  <a:lnTo>
                    <a:pt x="73" y="365"/>
                  </a:lnTo>
                  <a:lnTo>
                    <a:pt x="72" y="370"/>
                  </a:lnTo>
                  <a:lnTo>
                    <a:pt x="69" y="375"/>
                  </a:lnTo>
                  <a:lnTo>
                    <a:pt x="65" y="380"/>
                  </a:lnTo>
                  <a:lnTo>
                    <a:pt x="60" y="384"/>
                  </a:lnTo>
                  <a:lnTo>
                    <a:pt x="54" y="386"/>
                  </a:lnTo>
                  <a:lnTo>
                    <a:pt x="49" y="389"/>
                  </a:lnTo>
                  <a:lnTo>
                    <a:pt x="43" y="389"/>
                  </a:lnTo>
                  <a:close/>
                  <a:moveTo>
                    <a:pt x="31" y="20"/>
                  </a:moveTo>
                  <a:lnTo>
                    <a:pt x="31" y="20"/>
                  </a:lnTo>
                  <a:lnTo>
                    <a:pt x="26" y="21"/>
                  </a:lnTo>
                  <a:lnTo>
                    <a:pt x="22" y="24"/>
                  </a:lnTo>
                  <a:lnTo>
                    <a:pt x="19" y="28"/>
                  </a:lnTo>
                  <a:lnTo>
                    <a:pt x="17" y="32"/>
                  </a:lnTo>
                  <a:lnTo>
                    <a:pt x="17" y="358"/>
                  </a:lnTo>
                  <a:lnTo>
                    <a:pt x="17" y="358"/>
                  </a:lnTo>
                  <a:lnTo>
                    <a:pt x="19" y="363"/>
                  </a:lnTo>
                  <a:lnTo>
                    <a:pt x="22" y="367"/>
                  </a:lnTo>
                  <a:lnTo>
                    <a:pt x="26" y="370"/>
                  </a:lnTo>
                  <a:lnTo>
                    <a:pt x="31" y="370"/>
                  </a:lnTo>
                  <a:lnTo>
                    <a:pt x="43" y="370"/>
                  </a:lnTo>
                  <a:lnTo>
                    <a:pt x="43" y="370"/>
                  </a:lnTo>
                  <a:lnTo>
                    <a:pt x="47" y="370"/>
                  </a:lnTo>
                  <a:lnTo>
                    <a:pt x="52" y="367"/>
                  </a:lnTo>
                  <a:lnTo>
                    <a:pt x="54" y="363"/>
                  </a:lnTo>
                  <a:lnTo>
                    <a:pt x="56" y="358"/>
                  </a:lnTo>
                  <a:lnTo>
                    <a:pt x="56" y="32"/>
                  </a:lnTo>
                  <a:lnTo>
                    <a:pt x="56" y="32"/>
                  </a:lnTo>
                  <a:lnTo>
                    <a:pt x="54" y="28"/>
                  </a:lnTo>
                  <a:lnTo>
                    <a:pt x="52" y="24"/>
                  </a:lnTo>
                  <a:lnTo>
                    <a:pt x="47" y="21"/>
                  </a:lnTo>
                  <a:lnTo>
                    <a:pt x="43" y="20"/>
                  </a:lnTo>
                  <a:lnTo>
                    <a:pt x="31" y="20"/>
                  </a:lnTo>
                  <a:close/>
                </a:path>
              </a:pathLst>
            </a:custGeom>
            <a:grpFill/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172"/>
            <p:cNvSpPr>
              <a:spLocks/>
            </p:cNvSpPr>
            <p:nvPr/>
          </p:nvSpPr>
          <p:spPr bwMode="auto">
            <a:xfrm>
              <a:off x="6861175" y="5043488"/>
              <a:ext cx="125413" cy="28575"/>
            </a:xfrm>
            <a:custGeom>
              <a:avLst/>
              <a:gdLst>
                <a:gd name="T0" fmla="*/ 70 w 79"/>
                <a:gd name="T1" fmla="*/ 18 h 18"/>
                <a:gd name="T2" fmla="*/ 10 w 79"/>
                <a:gd name="T3" fmla="*/ 18 h 18"/>
                <a:gd name="T4" fmla="*/ 10 w 79"/>
                <a:gd name="T5" fmla="*/ 18 h 18"/>
                <a:gd name="T6" fmla="*/ 6 w 79"/>
                <a:gd name="T7" fmla="*/ 18 h 18"/>
                <a:gd name="T8" fmla="*/ 3 w 79"/>
                <a:gd name="T9" fmla="*/ 15 h 18"/>
                <a:gd name="T10" fmla="*/ 0 w 79"/>
                <a:gd name="T11" fmla="*/ 13 h 18"/>
                <a:gd name="T12" fmla="*/ 0 w 79"/>
                <a:gd name="T13" fmla="*/ 10 h 18"/>
                <a:gd name="T14" fmla="*/ 0 w 79"/>
                <a:gd name="T15" fmla="*/ 10 h 18"/>
                <a:gd name="T16" fmla="*/ 0 w 79"/>
                <a:gd name="T17" fmla="*/ 6 h 18"/>
                <a:gd name="T18" fmla="*/ 3 w 79"/>
                <a:gd name="T19" fmla="*/ 3 h 18"/>
                <a:gd name="T20" fmla="*/ 6 w 79"/>
                <a:gd name="T21" fmla="*/ 0 h 18"/>
                <a:gd name="T22" fmla="*/ 10 w 79"/>
                <a:gd name="T23" fmla="*/ 0 h 18"/>
                <a:gd name="T24" fmla="*/ 70 w 79"/>
                <a:gd name="T25" fmla="*/ 0 h 18"/>
                <a:gd name="T26" fmla="*/ 70 w 79"/>
                <a:gd name="T27" fmla="*/ 0 h 18"/>
                <a:gd name="T28" fmla="*/ 74 w 79"/>
                <a:gd name="T29" fmla="*/ 0 h 18"/>
                <a:gd name="T30" fmla="*/ 76 w 79"/>
                <a:gd name="T31" fmla="*/ 3 h 18"/>
                <a:gd name="T32" fmla="*/ 79 w 79"/>
                <a:gd name="T33" fmla="*/ 6 h 18"/>
                <a:gd name="T34" fmla="*/ 79 w 79"/>
                <a:gd name="T35" fmla="*/ 10 h 18"/>
                <a:gd name="T36" fmla="*/ 79 w 79"/>
                <a:gd name="T37" fmla="*/ 10 h 18"/>
                <a:gd name="T38" fmla="*/ 79 w 79"/>
                <a:gd name="T39" fmla="*/ 13 h 18"/>
                <a:gd name="T40" fmla="*/ 76 w 79"/>
                <a:gd name="T41" fmla="*/ 15 h 18"/>
                <a:gd name="T42" fmla="*/ 74 w 79"/>
                <a:gd name="T43" fmla="*/ 18 h 18"/>
                <a:gd name="T44" fmla="*/ 70 w 79"/>
                <a:gd name="T4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9" h="18">
                  <a:moveTo>
                    <a:pt x="70" y="18"/>
                  </a:moveTo>
                  <a:lnTo>
                    <a:pt x="10" y="18"/>
                  </a:lnTo>
                  <a:lnTo>
                    <a:pt x="10" y="18"/>
                  </a:lnTo>
                  <a:lnTo>
                    <a:pt x="6" y="18"/>
                  </a:lnTo>
                  <a:lnTo>
                    <a:pt x="3" y="15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3" y="3"/>
                  </a:lnTo>
                  <a:lnTo>
                    <a:pt x="6" y="0"/>
                  </a:lnTo>
                  <a:lnTo>
                    <a:pt x="10" y="0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74" y="0"/>
                  </a:lnTo>
                  <a:lnTo>
                    <a:pt x="76" y="3"/>
                  </a:lnTo>
                  <a:lnTo>
                    <a:pt x="79" y="6"/>
                  </a:lnTo>
                  <a:lnTo>
                    <a:pt x="79" y="10"/>
                  </a:lnTo>
                  <a:lnTo>
                    <a:pt x="79" y="10"/>
                  </a:lnTo>
                  <a:lnTo>
                    <a:pt x="79" y="13"/>
                  </a:lnTo>
                  <a:lnTo>
                    <a:pt x="76" y="15"/>
                  </a:lnTo>
                  <a:lnTo>
                    <a:pt x="74" y="18"/>
                  </a:lnTo>
                  <a:lnTo>
                    <a:pt x="70" y="18"/>
                  </a:lnTo>
                  <a:close/>
                </a:path>
              </a:pathLst>
            </a:custGeom>
            <a:grpFill/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Freeform 173"/>
            <p:cNvSpPr>
              <a:spLocks/>
            </p:cNvSpPr>
            <p:nvPr/>
          </p:nvSpPr>
          <p:spPr bwMode="auto">
            <a:xfrm>
              <a:off x="6861175" y="5043488"/>
              <a:ext cx="125413" cy="28575"/>
            </a:xfrm>
            <a:custGeom>
              <a:avLst/>
              <a:gdLst>
                <a:gd name="T0" fmla="*/ 70 w 79"/>
                <a:gd name="T1" fmla="*/ 18 h 18"/>
                <a:gd name="T2" fmla="*/ 10 w 79"/>
                <a:gd name="T3" fmla="*/ 18 h 18"/>
                <a:gd name="T4" fmla="*/ 10 w 79"/>
                <a:gd name="T5" fmla="*/ 18 h 18"/>
                <a:gd name="T6" fmla="*/ 6 w 79"/>
                <a:gd name="T7" fmla="*/ 18 h 18"/>
                <a:gd name="T8" fmla="*/ 3 w 79"/>
                <a:gd name="T9" fmla="*/ 15 h 18"/>
                <a:gd name="T10" fmla="*/ 0 w 79"/>
                <a:gd name="T11" fmla="*/ 13 h 18"/>
                <a:gd name="T12" fmla="*/ 0 w 79"/>
                <a:gd name="T13" fmla="*/ 10 h 18"/>
                <a:gd name="T14" fmla="*/ 0 w 79"/>
                <a:gd name="T15" fmla="*/ 10 h 18"/>
                <a:gd name="T16" fmla="*/ 0 w 79"/>
                <a:gd name="T17" fmla="*/ 6 h 18"/>
                <a:gd name="T18" fmla="*/ 3 w 79"/>
                <a:gd name="T19" fmla="*/ 3 h 18"/>
                <a:gd name="T20" fmla="*/ 6 w 79"/>
                <a:gd name="T21" fmla="*/ 0 h 18"/>
                <a:gd name="T22" fmla="*/ 10 w 79"/>
                <a:gd name="T23" fmla="*/ 0 h 18"/>
                <a:gd name="T24" fmla="*/ 70 w 79"/>
                <a:gd name="T25" fmla="*/ 0 h 18"/>
                <a:gd name="T26" fmla="*/ 70 w 79"/>
                <a:gd name="T27" fmla="*/ 0 h 18"/>
                <a:gd name="T28" fmla="*/ 74 w 79"/>
                <a:gd name="T29" fmla="*/ 0 h 18"/>
                <a:gd name="T30" fmla="*/ 76 w 79"/>
                <a:gd name="T31" fmla="*/ 3 h 18"/>
                <a:gd name="T32" fmla="*/ 79 w 79"/>
                <a:gd name="T33" fmla="*/ 6 h 18"/>
                <a:gd name="T34" fmla="*/ 79 w 79"/>
                <a:gd name="T35" fmla="*/ 10 h 18"/>
                <a:gd name="T36" fmla="*/ 79 w 79"/>
                <a:gd name="T37" fmla="*/ 10 h 18"/>
                <a:gd name="T38" fmla="*/ 79 w 79"/>
                <a:gd name="T39" fmla="*/ 13 h 18"/>
                <a:gd name="T40" fmla="*/ 76 w 79"/>
                <a:gd name="T41" fmla="*/ 15 h 18"/>
                <a:gd name="T42" fmla="*/ 74 w 79"/>
                <a:gd name="T43" fmla="*/ 18 h 18"/>
                <a:gd name="T44" fmla="*/ 70 w 79"/>
                <a:gd name="T4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9" h="18">
                  <a:moveTo>
                    <a:pt x="70" y="18"/>
                  </a:moveTo>
                  <a:lnTo>
                    <a:pt x="10" y="18"/>
                  </a:lnTo>
                  <a:lnTo>
                    <a:pt x="10" y="18"/>
                  </a:lnTo>
                  <a:lnTo>
                    <a:pt x="6" y="18"/>
                  </a:lnTo>
                  <a:lnTo>
                    <a:pt x="3" y="15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3" y="3"/>
                  </a:lnTo>
                  <a:lnTo>
                    <a:pt x="6" y="0"/>
                  </a:lnTo>
                  <a:lnTo>
                    <a:pt x="10" y="0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74" y="0"/>
                  </a:lnTo>
                  <a:lnTo>
                    <a:pt x="76" y="3"/>
                  </a:lnTo>
                  <a:lnTo>
                    <a:pt x="79" y="6"/>
                  </a:lnTo>
                  <a:lnTo>
                    <a:pt x="79" y="10"/>
                  </a:lnTo>
                  <a:lnTo>
                    <a:pt x="79" y="10"/>
                  </a:lnTo>
                  <a:lnTo>
                    <a:pt x="79" y="13"/>
                  </a:lnTo>
                  <a:lnTo>
                    <a:pt x="76" y="15"/>
                  </a:lnTo>
                  <a:lnTo>
                    <a:pt x="74" y="18"/>
                  </a:lnTo>
                  <a:lnTo>
                    <a:pt x="70" y="18"/>
                  </a:lnTo>
                </a:path>
              </a:pathLst>
            </a:custGeom>
            <a:grpFill/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174"/>
            <p:cNvSpPr>
              <a:spLocks/>
            </p:cNvSpPr>
            <p:nvPr/>
          </p:nvSpPr>
          <p:spPr bwMode="auto">
            <a:xfrm>
              <a:off x="6861175" y="5708650"/>
              <a:ext cx="125413" cy="30163"/>
            </a:xfrm>
            <a:custGeom>
              <a:avLst/>
              <a:gdLst>
                <a:gd name="T0" fmla="*/ 70 w 79"/>
                <a:gd name="T1" fmla="*/ 19 h 19"/>
                <a:gd name="T2" fmla="*/ 10 w 79"/>
                <a:gd name="T3" fmla="*/ 19 h 19"/>
                <a:gd name="T4" fmla="*/ 10 w 79"/>
                <a:gd name="T5" fmla="*/ 19 h 19"/>
                <a:gd name="T6" fmla="*/ 6 w 79"/>
                <a:gd name="T7" fmla="*/ 18 h 19"/>
                <a:gd name="T8" fmla="*/ 3 w 79"/>
                <a:gd name="T9" fmla="*/ 16 h 19"/>
                <a:gd name="T10" fmla="*/ 0 w 79"/>
                <a:gd name="T11" fmla="*/ 14 h 19"/>
                <a:gd name="T12" fmla="*/ 0 w 79"/>
                <a:gd name="T13" fmla="*/ 9 h 19"/>
                <a:gd name="T14" fmla="*/ 0 w 79"/>
                <a:gd name="T15" fmla="*/ 9 h 19"/>
                <a:gd name="T16" fmla="*/ 0 w 79"/>
                <a:gd name="T17" fmla="*/ 5 h 19"/>
                <a:gd name="T18" fmla="*/ 3 w 79"/>
                <a:gd name="T19" fmla="*/ 3 h 19"/>
                <a:gd name="T20" fmla="*/ 6 w 79"/>
                <a:gd name="T21" fmla="*/ 1 h 19"/>
                <a:gd name="T22" fmla="*/ 10 w 79"/>
                <a:gd name="T23" fmla="*/ 0 h 19"/>
                <a:gd name="T24" fmla="*/ 70 w 79"/>
                <a:gd name="T25" fmla="*/ 0 h 19"/>
                <a:gd name="T26" fmla="*/ 70 w 79"/>
                <a:gd name="T27" fmla="*/ 0 h 19"/>
                <a:gd name="T28" fmla="*/ 74 w 79"/>
                <a:gd name="T29" fmla="*/ 1 h 19"/>
                <a:gd name="T30" fmla="*/ 76 w 79"/>
                <a:gd name="T31" fmla="*/ 3 h 19"/>
                <a:gd name="T32" fmla="*/ 79 w 79"/>
                <a:gd name="T33" fmla="*/ 5 h 19"/>
                <a:gd name="T34" fmla="*/ 79 w 79"/>
                <a:gd name="T35" fmla="*/ 9 h 19"/>
                <a:gd name="T36" fmla="*/ 79 w 79"/>
                <a:gd name="T37" fmla="*/ 9 h 19"/>
                <a:gd name="T38" fmla="*/ 79 w 79"/>
                <a:gd name="T39" fmla="*/ 14 h 19"/>
                <a:gd name="T40" fmla="*/ 76 w 79"/>
                <a:gd name="T41" fmla="*/ 16 h 19"/>
                <a:gd name="T42" fmla="*/ 74 w 79"/>
                <a:gd name="T43" fmla="*/ 18 h 19"/>
                <a:gd name="T44" fmla="*/ 70 w 79"/>
                <a:gd name="T4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9" h="19">
                  <a:moveTo>
                    <a:pt x="70" y="19"/>
                  </a:moveTo>
                  <a:lnTo>
                    <a:pt x="10" y="19"/>
                  </a:lnTo>
                  <a:lnTo>
                    <a:pt x="10" y="19"/>
                  </a:lnTo>
                  <a:lnTo>
                    <a:pt x="6" y="18"/>
                  </a:lnTo>
                  <a:lnTo>
                    <a:pt x="3" y="16"/>
                  </a:lnTo>
                  <a:lnTo>
                    <a:pt x="0" y="14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5"/>
                  </a:lnTo>
                  <a:lnTo>
                    <a:pt x="3" y="3"/>
                  </a:lnTo>
                  <a:lnTo>
                    <a:pt x="6" y="1"/>
                  </a:lnTo>
                  <a:lnTo>
                    <a:pt x="10" y="0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74" y="1"/>
                  </a:lnTo>
                  <a:lnTo>
                    <a:pt x="76" y="3"/>
                  </a:lnTo>
                  <a:lnTo>
                    <a:pt x="79" y="5"/>
                  </a:lnTo>
                  <a:lnTo>
                    <a:pt x="79" y="9"/>
                  </a:lnTo>
                  <a:lnTo>
                    <a:pt x="79" y="9"/>
                  </a:lnTo>
                  <a:lnTo>
                    <a:pt x="79" y="14"/>
                  </a:lnTo>
                  <a:lnTo>
                    <a:pt x="76" y="16"/>
                  </a:lnTo>
                  <a:lnTo>
                    <a:pt x="74" y="18"/>
                  </a:lnTo>
                  <a:lnTo>
                    <a:pt x="70" y="19"/>
                  </a:lnTo>
                  <a:close/>
                </a:path>
              </a:pathLst>
            </a:custGeom>
            <a:grpFill/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Freeform 175"/>
            <p:cNvSpPr>
              <a:spLocks/>
            </p:cNvSpPr>
            <p:nvPr/>
          </p:nvSpPr>
          <p:spPr bwMode="auto">
            <a:xfrm>
              <a:off x="6861175" y="5708650"/>
              <a:ext cx="125413" cy="30163"/>
            </a:xfrm>
            <a:custGeom>
              <a:avLst/>
              <a:gdLst>
                <a:gd name="T0" fmla="*/ 70 w 79"/>
                <a:gd name="T1" fmla="*/ 19 h 19"/>
                <a:gd name="T2" fmla="*/ 10 w 79"/>
                <a:gd name="T3" fmla="*/ 19 h 19"/>
                <a:gd name="T4" fmla="*/ 10 w 79"/>
                <a:gd name="T5" fmla="*/ 19 h 19"/>
                <a:gd name="T6" fmla="*/ 6 w 79"/>
                <a:gd name="T7" fmla="*/ 18 h 19"/>
                <a:gd name="T8" fmla="*/ 3 w 79"/>
                <a:gd name="T9" fmla="*/ 16 h 19"/>
                <a:gd name="T10" fmla="*/ 0 w 79"/>
                <a:gd name="T11" fmla="*/ 14 h 19"/>
                <a:gd name="T12" fmla="*/ 0 w 79"/>
                <a:gd name="T13" fmla="*/ 9 h 19"/>
                <a:gd name="T14" fmla="*/ 0 w 79"/>
                <a:gd name="T15" fmla="*/ 9 h 19"/>
                <a:gd name="T16" fmla="*/ 0 w 79"/>
                <a:gd name="T17" fmla="*/ 5 h 19"/>
                <a:gd name="T18" fmla="*/ 3 w 79"/>
                <a:gd name="T19" fmla="*/ 3 h 19"/>
                <a:gd name="T20" fmla="*/ 6 w 79"/>
                <a:gd name="T21" fmla="*/ 1 h 19"/>
                <a:gd name="T22" fmla="*/ 10 w 79"/>
                <a:gd name="T23" fmla="*/ 0 h 19"/>
                <a:gd name="T24" fmla="*/ 70 w 79"/>
                <a:gd name="T25" fmla="*/ 0 h 19"/>
                <a:gd name="T26" fmla="*/ 70 w 79"/>
                <a:gd name="T27" fmla="*/ 0 h 19"/>
                <a:gd name="T28" fmla="*/ 74 w 79"/>
                <a:gd name="T29" fmla="*/ 1 h 19"/>
                <a:gd name="T30" fmla="*/ 76 w 79"/>
                <a:gd name="T31" fmla="*/ 3 h 19"/>
                <a:gd name="T32" fmla="*/ 79 w 79"/>
                <a:gd name="T33" fmla="*/ 5 h 19"/>
                <a:gd name="T34" fmla="*/ 79 w 79"/>
                <a:gd name="T35" fmla="*/ 9 h 19"/>
                <a:gd name="T36" fmla="*/ 79 w 79"/>
                <a:gd name="T37" fmla="*/ 9 h 19"/>
                <a:gd name="T38" fmla="*/ 79 w 79"/>
                <a:gd name="T39" fmla="*/ 14 h 19"/>
                <a:gd name="T40" fmla="*/ 76 w 79"/>
                <a:gd name="T41" fmla="*/ 16 h 19"/>
                <a:gd name="T42" fmla="*/ 74 w 79"/>
                <a:gd name="T43" fmla="*/ 18 h 19"/>
                <a:gd name="T44" fmla="*/ 70 w 79"/>
                <a:gd name="T4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9" h="19">
                  <a:moveTo>
                    <a:pt x="70" y="19"/>
                  </a:moveTo>
                  <a:lnTo>
                    <a:pt x="10" y="19"/>
                  </a:lnTo>
                  <a:lnTo>
                    <a:pt x="10" y="19"/>
                  </a:lnTo>
                  <a:lnTo>
                    <a:pt x="6" y="18"/>
                  </a:lnTo>
                  <a:lnTo>
                    <a:pt x="3" y="16"/>
                  </a:lnTo>
                  <a:lnTo>
                    <a:pt x="0" y="14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5"/>
                  </a:lnTo>
                  <a:lnTo>
                    <a:pt x="3" y="3"/>
                  </a:lnTo>
                  <a:lnTo>
                    <a:pt x="6" y="1"/>
                  </a:lnTo>
                  <a:lnTo>
                    <a:pt x="10" y="0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74" y="1"/>
                  </a:lnTo>
                  <a:lnTo>
                    <a:pt x="76" y="3"/>
                  </a:lnTo>
                  <a:lnTo>
                    <a:pt x="79" y="5"/>
                  </a:lnTo>
                  <a:lnTo>
                    <a:pt x="79" y="9"/>
                  </a:lnTo>
                  <a:lnTo>
                    <a:pt x="79" y="9"/>
                  </a:lnTo>
                  <a:lnTo>
                    <a:pt x="79" y="14"/>
                  </a:lnTo>
                  <a:lnTo>
                    <a:pt x="76" y="16"/>
                  </a:lnTo>
                  <a:lnTo>
                    <a:pt x="74" y="18"/>
                  </a:lnTo>
                  <a:lnTo>
                    <a:pt x="70" y="19"/>
                  </a:lnTo>
                </a:path>
              </a:pathLst>
            </a:custGeom>
            <a:grpFill/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Freeform 176"/>
            <p:cNvSpPr>
              <a:spLocks/>
            </p:cNvSpPr>
            <p:nvPr/>
          </p:nvSpPr>
          <p:spPr bwMode="auto">
            <a:xfrm>
              <a:off x="7092950" y="5043488"/>
              <a:ext cx="125413" cy="28575"/>
            </a:xfrm>
            <a:custGeom>
              <a:avLst/>
              <a:gdLst>
                <a:gd name="T0" fmla="*/ 70 w 79"/>
                <a:gd name="T1" fmla="*/ 18 h 18"/>
                <a:gd name="T2" fmla="*/ 10 w 79"/>
                <a:gd name="T3" fmla="*/ 18 h 18"/>
                <a:gd name="T4" fmla="*/ 10 w 79"/>
                <a:gd name="T5" fmla="*/ 18 h 18"/>
                <a:gd name="T6" fmla="*/ 5 w 79"/>
                <a:gd name="T7" fmla="*/ 18 h 18"/>
                <a:gd name="T8" fmla="*/ 3 w 79"/>
                <a:gd name="T9" fmla="*/ 15 h 18"/>
                <a:gd name="T10" fmla="*/ 1 w 79"/>
                <a:gd name="T11" fmla="*/ 13 h 18"/>
                <a:gd name="T12" fmla="*/ 0 w 79"/>
                <a:gd name="T13" fmla="*/ 10 h 18"/>
                <a:gd name="T14" fmla="*/ 0 w 79"/>
                <a:gd name="T15" fmla="*/ 10 h 18"/>
                <a:gd name="T16" fmla="*/ 1 w 79"/>
                <a:gd name="T17" fmla="*/ 6 h 18"/>
                <a:gd name="T18" fmla="*/ 3 w 79"/>
                <a:gd name="T19" fmla="*/ 3 h 18"/>
                <a:gd name="T20" fmla="*/ 5 w 79"/>
                <a:gd name="T21" fmla="*/ 0 h 18"/>
                <a:gd name="T22" fmla="*/ 10 w 79"/>
                <a:gd name="T23" fmla="*/ 0 h 18"/>
                <a:gd name="T24" fmla="*/ 70 w 79"/>
                <a:gd name="T25" fmla="*/ 0 h 18"/>
                <a:gd name="T26" fmla="*/ 70 w 79"/>
                <a:gd name="T27" fmla="*/ 0 h 18"/>
                <a:gd name="T28" fmla="*/ 74 w 79"/>
                <a:gd name="T29" fmla="*/ 0 h 18"/>
                <a:gd name="T30" fmla="*/ 76 w 79"/>
                <a:gd name="T31" fmla="*/ 3 h 18"/>
                <a:gd name="T32" fmla="*/ 79 w 79"/>
                <a:gd name="T33" fmla="*/ 6 h 18"/>
                <a:gd name="T34" fmla="*/ 79 w 79"/>
                <a:gd name="T35" fmla="*/ 10 h 18"/>
                <a:gd name="T36" fmla="*/ 79 w 79"/>
                <a:gd name="T37" fmla="*/ 10 h 18"/>
                <a:gd name="T38" fmla="*/ 79 w 79"/>
                <a:gd name="T39" fmla="*/ 13 h 18"/>
                <a:gd name="T40" fmla="*/ 76 w 79"/>
                <a:gd name="T41" fmla="*/ 15 h 18"/>
                <a:gd name="T42" fmla="*/ 74 w 79"/>
                <a:gd name="T43" fmla="*/ 18 h 18"/>
                <a:gd name="T44" fmla="*/ 70 w 79"/>
                <a:gd name="T4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9" h="18">
                  <a:moveTo>
                    <a:pt x="70" y="18"/>
                  </a:moveTo>
                  <a:lnTo>
                    <a:pt x="10" y="18"/>
                  </a:lnTo>
                  <a:lnTo>
                    <a:pt x="10" y="18"/>
                  </a:lnTo>
                  <a:lnTo>
                    <a:pt x="5" y="18"/>
                  </a:lnTo>
                  <a:lnTo>
                    <a:pt x="3" y="15"/>
                  </a:lnTo>
                  <a:lnTo>
                    <a:pt x="1" y="13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6"/>
                  </a:lnTo>
                  <a:lnTo>
                    <a:pt x="3" y="3"/>
                  </a:lnTo>
                  <a:lnTo>
                    <a:pt x="5" y="0"/>
                  </a:lnTo>
                  <a:lnTo>
                    <a:pt x="10" y="0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74" y="0"/>
                  </a:lnTo>
                  <a:lnTo>
                    <a:pt x="76" y="3"/>
                  </a:lnTo>
                  <a:lnTo>
                    <a:pt x="79" y="6"/>
                  </a:lnTo>
                  <a:lnTo>
                    <a:pt x="79" y="10"/>
                  </a:lnTo>
                  <a:lnTo>
                    <a:pt x="79" y="10"/>
                  </a:lnTo>
                  <a:lnTo>
                    <a:pt x="79" y="13"/>
                  </a:lnTo>
                  <a:lnTo>
                    <a:pt x="76" y="15"/>
                  </a:lnTo>
                  <a:lnTo>
                    <a:pt x="74" y="18"/>
                  </a:lnTo>
                  <a:lnTo>
                    <a:pt x="70" y="18"/>
                  </a:lnTo>
                  <a:close/>
                </a:path>
              </a:pathLst>
            </a:custGeom>
            <a:grpFill/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Freeform 177"/>
            <p:cNvSpPr>
              <a:spLocks/>
            </p:cNvSpPr>
            <p:nvPr/>
          </p:nvSpPr>
          <p:spPr bwMode="auto">
            <a:xfrm>
              <a:off x="7092950" y="5043488"/>
              <a:ext cx="125413" cy="28575"/>
            </a:xfrm>
            <a:custGeom>
              <a:avLst/>
              <a:gdLst>
                <a:gd name="T0" fmla="*/ 70 w 79"/>
                <a:gd name="T1" fmla="*/ 18 h 18"/>
                <a:gd name="T2" fmla="*/ 10 w 79"/>
                <a:gd name="T3" fmla="*/ 18 h 18"/>
                <a:gd name="T4" fmla="*/ 10 w 79"/>
                <a:gd name="T5" fmla="*/ 18 h 18"/>
                <a:gd name="T6" fmla="*/ 5 w 79"/>
                <a:gd name="T7" fmla="*/ 18 h 18"/>
                <a:gd name="T8" fmla="*/ 3 w 79"/>
                <a:gd name="T9" fmla="*/ 15 h 18"/>
                <a:gd name="T10" fmla="*/ 1 w 79"/>
                <a:gd name="T11" fmla="*/ 13 h 18"/>
                <a:gd name="T12" fmla="*/ 0 w 79"/>
                <a:gd name="T13" fmla="*/ 10 h 18"/>
                <a:gd name="T14" fmla="*/ 0 w 79"/>
                <a:gd name="T15" fmla="*/ 10 h 18"/>
                <a:gd name="T16" fmla="*/ 1 w 79"/>
                <a:gd name="T17" fmla="*/ 6 h 18"/>
                <a:gd name="T18" fmla="*/ 3 w 79"/>
                <a:gd name="T19" fmla="*/ 3 h 18"/>
                <a:gd name="T20" fmla="*/ 5 w 79"/>
                <a:gd name="T21" fmla="*/ 0 h 18"/>
                <a:gd name="T22" fmla="*/ 10 w 79"/>
                <a:gd name="T23" fmla="*/ 0 h 18"/>
                <a:gd name="T24" fmla="*/ 70 w 79"/>
                <a:gd name="T25" fmla="*/ 0 h 18"/>
                <a:gd name="T26" fmla="*/ 70 w 79"/>
                <a:gd name="T27" fmla="*/ 0 h 18"/>
                <a:gd name="T28" fmla="*/ 74 w 79"/>
                <a:gd name="T29" fmla="*/ 0 h 18"/>
                <a:gd name="T30" fmla="*/ 76 w 79"/>
                <a:gd name="T31" fmla="*/ 3 h 18"/>
                <a:gd name="T32" fmla="*/ 79 w 79"/>
                <a:gd name="T33" fmla="*/ 6 h 18"/>
                <a:gd name="T34" fmla="*/ 79 w 79"/>
                <a:gd name="T35" fmla="*/ 10 h 18"/>
                <a:gd name="T36" fmla="*/ 79 w 79"/>
                <a:gd name="T37" fmla="*/ 10 h 18"/>
                <a:gd name="T38" fmla="*/ 79 w 79"/>
                <a:gd name="T39" fmla="*/ 13 h 18"/>
                <a:gd name="T40" fmla="*/ 76 w 79"/>
                <a:gd name="T41" fmla="*/ 15 h 18"/>
                <a:gd name="T42" fmla="*/ 74 w 79"/>
                <a:gd name="T43" fmla="*/ 18 h 18"/>
                <a:gd name="T44" fmla="*/ 70 w 79"/>
                <a:gd name="T4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9" h="18">
                  <a:moveTo>
                    <a:pt x="70" y="18"/>
                  </a:moveTo>
                  <a:lnTo>
                    <a:pt x="10" y="18"/>
                  </a:lnTo>
                  <a:lnTo>
                    <a:pt x="10" y="18"/>
                  </a:lnTo>
                  <a:lnTo>
                    <a:pt x="5" y="18"/>
                  </a:lnTo>
                  <a:lnTo>
                    <a:pt x="3" y="15"/>
                  </a:lnTo>
                  <a:lnTo>
                    <a:pt x="1" y="13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6"/>
                  </a:lnTo>
                  <a:lnTo>
                    <a:pt x="3" y="3"/>
                  </a:lnTo>
                  <a:lnTo>
                    <a:pt x="5" y="0"/>
                  </a:lnTo>
                  <a:lnTo>
                    <a:pt x="10" y="0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74" y="0"/>
                  </a:lnTo>
                  <a:lnTo>
                    <a:pt x="76" y="3"/>
                  </a:lnTo>
                  <a:lnTo>
                    <a:pt x="79" y="6"/>
                  </a:lnTo>
                  <a:lnTo>
                    <a:pt x="79" y="10"/>
                  </a:lnTo>
                  <a:lnTo>
                    <a:pt x="79" y="10"/>
                  </a:lnTo>
                  <a:lnTo>
                    <a:pt x="79" y="13"/>
                  </a:lnTo>
                  <a:lnTo>
                    <a:pt x="76" y="15"/>
                  </a:lnTo>
                  <a:lnTo>
                    <a:pt x="74" y="18"/>
                  </a:lnTo>
                  <a:lnTo>
                    <a:pt x="70" y="18"/>
                  </a:lnTo>
                </a:path>
              </a:pathLst>
            </a:custGeom>
            <a:grpFill/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Freeform 178"/>
            <p:cNvSpPr>
              <a:spLocks/>
            </p:cNvSpPr>
            <p:nvPr/>
          </p:nvSpPr>
          <p:spPr bwMode="auto">
            <a:xfrm>
              <a:off x="7092950" y="5708650"/>
              <a:ext cx="125413" cy="30163"/>
            </a:xfrm>
            <a:custGeom>
              <a:avLst/>
              <a:gdLst>
                <a:gd name="T0" fmla="*/ 70 w 79"/>
                <a:gd name="T1" fmla="*/ 19 h 19"/>
                <a:gd name="T2" fmla="*/ 10 w 79"/>
                <a:gd name="T3" fmla="*/ 19 h 19"/>
                <a:gd name="T4" fmla="*/ 10 w 79"/>
                <a:gd name="T5" fmla="*/ 19 h 19"/>
                <a:gd name="T6" fmla="*/ 5 w 79"/>
                <a:gd name="T7" fmla="*/ 18 h 19"/>
                <a:gd name="T8" fmla="*/ 3 w 79"/>
                <a:gd name="T9" fmla="*/ 16 h 19"/>
                <a:gd name="T10" fmla="*/ 1 w 79"/>
                <a:gd name="T11" fmla="*/ 14 h 19"/>
                <a:gd name="T12" fmla="*/ 0 w 79"/>
                <a:gd name="T13" fmla="*/ 9 h 19"/>
                <a:gd name="T14" fmla="*/ 0 w 79"/>
                <a:gd name="T15" fmla="*/ 9 h 19"/>
                <a:gd name="T16" fmla="*/ 1 w 79"/>
                <a:gd name="T17" fmla="*/ 5 h 19"/>
                <a:gd name="T18" fmla="*/ 3 w 79"/>
                <a:gd name="T19" fmla="*/ 3 h 19"/>
                <a:gd name="T20" fmla="*/ 5 w 79"/>
                <a:gd name="T21" fmla="*/ 1 h 19"/>
                <a:gd name="T22" fmla="*/ 10 w 79"/>
                <a:gd name="T23" fmla="*/ 0 h 19"/>
                <a:gd name="T24" fmla="*/ 70 w 79"/>
                <a:gd name="T25" fmla="*/ 0 h 19"/>
                <a:gd name="T26" fmla="*/ 70 w 79"/>
                <a:gd name="T27" fmla="*/ 0 h 19"/>
                <a:gd name="T28" fmla="*/ 74 w 79"/>
                <a:gd name="T29" fmla="*/ 1 h 19"/>
                <a:gd name="T30" fmla="*/ 76 w 79"/>
                <a:gd name="T31" fmla="*/ 3 h 19"/>
                <a:gd name="T32" fmla="*/ 79 w 79"/>
                <a:gd name="T33" fmla="*/ 5 h 19"/>
                <a:gd name="T34" fmla="*/ 79 w 79"/>
                <a:gd name="T35" fmla="*/ 9 h 19"/>
                <a:gd name="T36" fmla="*/ 79 w 79"/>
                <a:gd name="T37" fmla="*/ 9 h 19"/>
                <a:gd name="T38" fmla="*/ 79 w 79"/>
                <a:gd name="T39" fmla="*/ 14 h 19"/>
                <a:gd name="T40" fmla="*/ 76 w 79"/>
                <a:gd name="T41" fmla="*/ 16 h 19"/>
                <a:gd name="T42" fmla="*/ 74 w 79"/>
                <a:gd name="T43" fmla="*/ 18 h 19"/>
                <a:gd name="T44" fmla="*/ 70 w 79"/>
                <a:gd name="T4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9" h="19">
                  <a:moveTo>
                    <a:pt x="70" y="19"/>
                  </a:moveTo>
                  <a:lnTo>
                    <a:pt x="10" y="19"/>
                  </a:lnTo>
                  <a:lnTo>
                    <a:pt x="10" y="19"/>
                  </a:lnTo>
                  <a:lnTo>
                    <a:pt x="5" y="18"/>
                  </a:lnTo>
                  <a:lnTo>
                    <a:pt x="3" y="16"/>
                  </a:lnTo>
                  <a:lnTo>
                    <a:pt x="1" y="14"/>
                  </a:lnTo>
                  <a:lnTo>
                    <a:pt x="0" y="9"/>
                  </a:lnTo>
                  <a:lnTo>
                    <a:pt x="0" y="9"/>
                  </a:lnTo>
                  <a:lnTo>
                    <a:pt x="1" y="5"/>
                  </a:lnTo>
                  <a:lnTo>
                    <a:pt x="3" y="3"/>
                  </a:lnTo>
                  <a:lnTo>
                    <a:pt x="5" y="1"/>
                  </a:lnTo>
                  <a:lnTo>
                    <a:pt x="10" y="0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74" y="1"/>
                  </a:lnTo>
                  <a:lnTo>
                    <a:pt x="76" y="3"/>
                  </a:lnTo>
                  <a:lnTo>
                    <a:pt x="79" y="5"/>
                  </a:lnTo>
                  <a:lnTo>
                    <a:pt x="79" y="9"/>
                  </a:lnTo>
                  <a:lnTo>
                    <a:pt x="79" y="9"/>
                  </a:lnTo>
                  <a:lnTo>
                    <a:pt x="79" y="14"/>
                  </a:lnTo>
                  <a:lnTo>
                    <a:pt x="76" y="16"/>
                  </a:lnTo>
                  <a:lnTo>
                    <a:pt x="74" y="18"/>
                  </a:lnTo>
                  <a:lnTo>
                    <a:pt x="70" y="19"/>
                  </a:lnTo>
                  <a:close/>
                </a:path>
              </a:pathLst>
            </a:custGeom>
            <a:grpFill/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179"/>
            <p:cNvSpPr>
              <a:spLocks/>
            </p:cNvSpPr>
            <p:nvPr/>
          </p:nvSpPr>
          <p:spPr bwMode="auto">
            <a:xfrm>
              <a:off x="7092950" y="5708650"/>
              <a:ext cx="125413" cy="30163"/>
            </a:xfrm>
            <a:custGeom>
              <a:avLst/>
              <a:gdLst>
                <a:gd name="T0" fmla="*/ 70 w 79"/>
                <a:gd name="T1" fmla="*/ 19 h 19"/>
                <a:gd name="T2" fmla="*/ 10 w 79"/>
                <a:gd name="T3" fmla="*/ 19 h 19"/>
                <a:gd name="T4" fmla="*/ 10 w 79"/>
                <a:gd name="T5" fmla="*/ 19 h 19"/>
                <a:gd name="T6" fmla="*/ 5 w 79"/>
                <a:gd name="T7" fmla="*/ 18 h 19"/>
                <a:gd name="T8" fmla="*/ 3 w 79"/>
                <a:gd name="T9" fmla="*/ 16 h 19"/>
                <a:gd name="T10" fmla="*/ 1 w 79"/>
                <a:gd name="T11" fmla="*/ 14 h 19"/>
                <a:gd name="T12" fmla="*/ 0 w 79"/>
                <a:gd name="T13" fmla="*/ 9 h 19"/>
                <a:gd name="T14" fmla="*/ 0 w 79"/>
                <a:gd name="T15" fmla="*/ 9 h 19"/>
                <a:gd name="T16" fmla="*/ 1 w 79"/>
                <a:gd name="T17" fmla="*/ 5 h 19"/>
                <a:gd name="T18" fmla="*/ 3 w 79"/>
                <a:gd name="T19" fmla="*/ 3 h 19"/>
                <a:gd name="T20" fmla="*/ 5 w 79"/>
                <a:gd name="T21" fmla="*/ 1 h 19"/>
                <a:gd name="T22" fmla="*/ 10 w 79"/>
                <a:gd name="T23" fmla="*/ 0 h 19"/>
                <a:gd name="T24" fmla="*/ 70 w 79"/>
                <a:gd name="T25" fmla="*/ 0 h 19"/>
                <a:gd name="T26" fmla="*/ 70 w 79"/>
                <a:gd name="T27" fmla="*/ 0 h 19"/>
                <a:gd name="T28" fmla="*/ 74 w 79"/>
                <a:gd name="T29" fmla="*/ 1 h 19"/>
                <a:gd name="T30" fmla="*/ 76 w 79"/>
                <a:gd name="T31" fmla="*/ 3 h 19"/>
                <a:gd name="T32" fmla="*/ 79 w 79"/>
                <a:gd name="T33" fmla="*/ 5 h 19"/>
                <a:gd name="T34" fmla="*/ 79 w 79"/>
                <a:gd name="T35" fmla="*/ 9 h 19"/>
                <a:gd name="T36" fmla="*/ 79 w 79"/>
                <a:gd name="T37" fmla="*/ 9 h 19"/>
                <a:gd name="T38" fmla="*/ 79 w 79"/>
                <a:gd name="T39" fmla="*/ 14 h 19"/>
                <a:gd name="T40" fmla="*/ 76 w 79"/>
                <a:gd name="T41" fmla="*/ 16 h 19"/>
                <a:gd name="T42" fmla="*/ 74 w 79"/>
                <a:gd name="T43" fmla="*/ 18 h 19"/>
                <a:gd name="T44" fmla="*/ 70 w 79"/>
                <a:gd name="T4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9" h="19">
                  <a:moveTo>
                    <a:pt x="70" y="19"/>
                  </a:moveTo>
                  <a:lnTo>
                    <a:pt x="10" y="19"/>
                  </a:lnTo>
                  <a:lnTo>
                    <a:pt x="10" y="19"/>
                  </a:lnTo>
                  <a:lnTo>
                    <a:pt x="5" y="18"/>
                  </a:lnTo>
                  <a:lnTo>
                    <a:pt x="3" y="16"/>
                  </a:lnTo>
                  <a:lnTo>
                    <a:pt x="1" y="14"/>
                  </a:lnTo>
                  <a:lnTo>
                    <a:pt x="0" y="9"/>
                  </a:lnTo>
                  <a:lnTo>
                    <a:pt x="0" y="9"/>
                  </a:lnTo>
                  <a:lnTo>
                    <a:pt x="1" y="5"/>
                  </a:lnTo>
                  <a:lnTo>
                    <a:pt x="3" y="3"/>
                  </a:lnTo>
                  <a:lnTo>
                    <a:pt x="5" y="1"/>
                  </a:lnTo>
                  <a:lnTo>
                    <a:pt x="10" y="0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74" y="1"/>
                  </a:lnTo>
                  <a:lnTo>
                    <a:pt x="76" y="3"/>
                  </a:lnTo>
                  <a:lnTo>
                    <a:pt x="79" y="5"/>
                  </a:lnTo>
                  <a:lnTo>
                    <a:pt x="79" y="9"/>
                  </a:lnTo>
                  <a:lnTo>
                    <a:pt x="79" y="9"/>
                  </a:lnTo>
                  <a:lnTo>
                    <a:pt x="79" y="14"/>
                  </a:lnTo>
                  <a:lnTo>
                    <a:pt x="76" y="16"/>
                  </a:lnTo>
                  <a:lnTo>
                    <a:pt x="74" y="18"/>
                  </a:lnTo>
                  <a:lnTo>
                    <a:pt x="70" y="19"/>
                  </a:lnTo>
                </a:path>
              </a:pathLst>
            </a:custGeom>
            <a:grpFill/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180"/>
            <p:cNvSpPr>
              <a:spLocks noEditPoints="1"/>
            </p:cNvSpPr>
            <p:nvPr/>
          </p:nvSpPr>
          <p:spPr bwMode="auto">
            <a:xfrm>
              <a:off x="7335838" y="5080000"/>
              <a:ext cx="115888" cy="617538"/>
            </a:xfrm>
            <a:custGeom>
              <a:avLst/>
              <a:gdLst>
                <a:gd name="T0" fmla="*/ 31 w 73"/>
                <a:gd name="T1" fmla="*/ 389 h 389"/>
                <a:gd name="T2" fmla="*/ 24 w 73"/>
                <a:gd name="T3" fmla="*/ 389 h 389"/>
                <a:gd name="T4" fmla="*/ 13 w 73"/>
                <a:gd name="T5" fmla="*/ 384 h 389"/>
                <a:gd name="T6" fmla="*/ 5 w 73"/>
                <a:gd name="T7" fmla="*/ 375 h 389"/>
                <a:gd name="T8" fmla="*/ 0 w 73"/>
                <a:gd name="T9" fmla="*/ 365 h 389"/>
                <a:gd name="T10" fmla="*/ 0 w 73"/>
                <a:gd name="T11" fmla="*/ 32 h 389"/>
                <a:gd name="T12" fmla="*/ 0 w 73"/>
                <a:gd name="T13" fmla="*/ 26 h 389"/>
                <a:gd name="T14" fmla="*/ 5 w 73"/>
                <a:gd name="T15" fmla="*/ 14 h 389"/>
                <a:gd name="T16" fmla="*/ 13 w 73"/>
                <a:gd name="T17" fmla="*/ 6 h 389"/>
                <a:gd name="T18" fmla="*/ 24 w 73"/>
                <a:gd name="T19" fmla="*/ 2 h 389"/>
                <a:gd name="T20" fmla="*/ 43 w 73"/>
                <a:gd name="T21" fmla="*/ 0 h 389"/>
                <a:gd name="T22" fmla="*/ 49 w 73"/>
                <a:gd name="T23" fmla="*/ 2 h 389"/>
                <a:gd name="T24" fmla="*/ 60 w 73"/>
                <a:gd name="T25" fmla="*/ 6 h 389"/>
                <a:gd name="T26" fmla="*/ 68 w 73"/>
                <a:gd name="T27" fmla="*/ 14 h 389"/>
                <a:gd name="T28" fmla="*/ 73 w 73"/>
                <a:gd name="T29" fmla="*/ 26 h 389"/>
                <a:gd name="T30" fmla="*/ 73 w 73"/>
                <a:gd name="T31" fmla="*/ 358 h 389"/>
                <a:gd name="T32" fmla="*/ 73 w 73"/>
                <a:gd name="T33" fmla="*/ 365 h 389"/>
                <a:gd name="T34" fmla="*/ 68 w 73"/>
                <a:gd name="T35" fmla="*/ 375 h 389"/>
                <a:gd name="T36" fmla="*/ 60 w 73"/>
                <a:gd name="T37" fmla="*/ 384 h 389"/>
                <a:gd name="T38" fmla="*/ 49 w 73"/>
                <a:gd name="T39" fmla="*/ 389 h 389"/>
                <a:gd name="T40" fmla="*/ 31 w 73"/>
                <a:gd name="T41" fmla="*/ 20 h 389"/>
                <a:gd name="T42" fmla="*/ 26 w 73"/>
                <a:gd name="T43" fmla="*/ 21 h 389"/>
                <a:gd name="T44" fmla="*/ 19 w 73"/>
                <a:gd name="T45" fmla="*/ 28 h 389"/>
                <a:gd name="T46" fmla="*/ 18 w 73"/>
                <a:gd name="T47" fmla="*/ 358 h 389"/>
                <a:gd name="T48" fmla="*/ 19 w 73"/>
                <a:gd name="T49" fmla="*/ 363 h 389"/>
                <a:gd name="T50" fmla="*/ 26 w 73"/>
                <a:gd name="T51" fmla="*/ 370 h 389"/>
                <a:gd name="T52" fmla="*/ 43 w 73"/>
                <a:gd name="T53" fmla="*/ 370 h 389"/>
                <a:gd name="T54" fmla="*/ 48 w 73"/>
                <a:gd name="T55" fmla="*/ 370 h 389"/>
                <a:gd name="T56" fmla="*/ 54 w 73"/>
                <a:gd name="T57" fmla="*/ 363 h 389"/>
                <a:gd name="T58" fmla="*/ 56 w 73"/>
                <a:gd name="T59" fmla="*/ 32 h 389"/>
                <a:gd name="T60" fmla="*/ 54 w 73"/>
                <a:gd name="T61" fmla="*/ 28 h 389"/>
                <a:gd name="T62" fmla="*/ 48 w 73"/>
                <a:gd name="T63" fmla="*/ 21 h 389"/>
                <a:gd name="T64" fmla="*/ 31 w 73"/>
                <a:gd name="T65" fmla="*/ 2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3" h="389">
                  <a:moveTo>
                    <a:pt x="43" y="389"/>
                  </a:moveTo>
                  <a:lnTo>
                    <a:pt x="31" y="389"/>
                  </a:lnTo>
                  <a:lnTo>
                    <a:pt x="31" y="389"/>
                  </a:lnTo>
                  <a:lnTo>
                    <a:pt x="24" y="389"/>
                  </a:lnTo>
                  <a:lnTo>
                    <a:pt x="19" y="386"/>
                  </a:lnTo>
                  <a:lnTo>
                    <a:pt x="13" y="384"/>
                  </a:lnTo>
                  <a:lnTo>
                    <a:pt x="8" y="380"/>
                  </a:lnTo>
                  <a:lnTo>
                    <a:pt x="5" y="375"/>
                  </a:lnTo>
                  <a:lnTo>
                    <a:pt x="3" y="370"/>
                  </a:lnTo>
                  <a:lnTo>
                    <a:pt x="0" y="365"/>
                  </a:lnTo>
                  <a:lnTo>
                    <a:pt x="0" y="35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6"/>
                  </a:lnTo>
                  <a:lnTo>
                    <a:pt x="3" y="20"/>
                  </a:lnTo>
                  <a:lnTo>
                    <a:pt x="5" y="14"/>
                  </a:lnTo>
                  <a:lnTo>
                    <a:pt x="8" y="10"/>
                  </a:lnTo>
                  <a:lnTo>
                    <a:pt x="13" y="6"/>
                  </a:lnTo>
                  <a:lnTo>
                    <a:pt x="19" y="3"/>
                  </a:lnTo>
                  <a:lnTo>
                    <a:pt x="24" y="2"/>
                  </a:lnTo>
                  <a:lnTo>
                    <a:pt x="31" y="0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9" y="2"/>
                  </a:lnTo>
                  <a:lnTo>
                    <a:pt x="54" y="3"/>
                  </a:lnTo>
                  <a:lnTo>
                    <a:pt x="60" y="6"/>
                  </a:lnTo>
                  <a:lnTo>
                    <a:pt x="65" y="10"/>
                  </a:lnTo>
                  <a:lnTo>
                    <a:pt x="68" y="14"/>
                  </a:lnTo>
                  <a:lnTo>
                    <a:pt x="72" y="20"/>
                  </a:lnTo>
                  <a:lnTo>
                    <a:pt x="73" y="26"/>
                  </a:lnTo>
                  <a:lnTo>
                    <a:pt x="73" y="32"/>
                  </a:lnTo>
                  <a:lnTo>
                    <a:pt x="73" y="358"/>
                  </a:lnTo>
                  <a:lnTo>
                    <a:pt x="73" y="358"/>
                  </a:lnTo>
                  <a:lnTo>
                    <a:pt x="73" y="365"/>
                  </a:lnTo>
                  <a:lnTo>
                    <a:pt x="72" y="370"/>
                  </a:lnTo>
                  <a:lnTo>
                    <a:pt x="68" y="375"/>
                  </a:lnTo>
                  <a:lnTo>
                    <a:pt x="65" y="380"/>
                  </a:lnTo>
                  <a:lnTo>
                    <a:pt x="60" y="384"/>
                  </a:lnTo>
                  <a:lnTo>
                    <a:pt x="54" y="386"/>
                  </a:lnTo>
                  <a:lnTo>
                    <a:pt x="49" y="389"/>
                  </a:lnTo>
                  <a:lnTo>
                    <a:pt x="43" y="389"/>
                  </a:lnTo>
                  <a:close/>
                  <a:moveTo>
                    <a:pt x="31" y="20"/>
                  </a:moveTo>
                  <a:lnTo>
                    <a:pt x="31" y="20"/>
                  </a:lnTo>
                  <a:lnTo>
                    <a:pt x="26" y="21"/>
                  </a:lnTo>
                  <a:lnTo>
                    <a:pt x="22" y="24"/>
                  </a:lnTo>
                  <a:lnTo>
                    <a:pt x="19" y="28"/>
                  </a:lnTo>
                  <a:lnTo>
                    <a:pt x="18" y="32"/>
                  </a:lnTo>
                  <a:lnTo>
                    <a:pt x="18" y="358"/>
                  </a:lnTo>
                  <a:lnTo>
                    <a:pt x="18" y="358"/>
                  </a:lnTo>
                  <a:lnTo>
                    <a:pt x="19" y="363"/>
                  </a:lnTo>
                  <a:lnTo>
                    <a:pt x="22" y="367"/>
                  </a:lnTo>
                  <a:lnTo>
                    <a:pt x="26" y="370"/>
                  </a:lnTo>
                  <a:lnTo>
                    <a:pt x="31" y="370"/>
                  </a:lnTo>
                  <a:lnTo>
                    <a:pt x="43" y="370"/>
                  </a:lnTo>
                  <a:lnTo>
                    <a:pt x="43" y="370"/>
                  </a:lnTo>
                  <a:lnTo>
                    <a:pt x="48" y="370"/>
                  </a:lnTo>
                  <a:lnTo>
                    <a:pt x="52" y="367"/>
                  </a:lnTo>
                  <a:lnTo>
                    <a:pt x="54" y="363"/>
                  </a:lnTo>
                  <a:lnTo>
                    <a:pt x="56" y="358"/>
                  </a:lnTo>
                  <a:lnTo>
                    <a:pt x="56" y="32"/>
                  </a:lnTo>
                  <a:lnTo>
                    <a:pt x="56" y="32"/>
                  </a:lnTo>
                  <a:lnTo>
                    <a:pt x="54" y="28"/>
                  </a:lnTo>
                  <a:lnTo>
                    <a:pt x="52" y="24"/>
                  </a:lnTo>
                  <a:lnTo>
                    <a:pt x="48" y="21"/>
                  </a:lnTo>
                  <a:lnTo>
                    <a:pt x="43" y="20"/>
                  </a:lnTo>
                  <a:lnTo>
                    <a:pt x="31" y="20"/>
                  </a:lnTo>
                  <a:close/>
                </a:path>
              </a:pathLst>
            </a:custGeom>
            <a:grpFill/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Freeform 183"/>
            <p:cNvSpPr>
              <a:spLocks/>
            </p:cNvSpPr>
            <p:nvPr/>
          </p:nvSpPr>
          <p:spPr bwMode="auto">
            <a:xfrm>
              <a:off x="7331075" y="5043488"/>
              <a:ext cx="125413" cy="28575"/>
            </a:xfrm>
            <a:custGeom>
              <a:avLst/>
              <a:gdLst>
                <a:gd name="T0" fmla="*/ 70 w 79"/>
                <a:gd name="T1" fmla="*/ 18 h 18"/>
                <a:gd name="T2" fmla="*/ 10 w 79"/>
                <a:gd name="T3" fmla="*/ 18 h 18"/>
                <a:gd name="T4" fmla="*/ 10 w 79"/>
                <a:gd name="T5" fmla="*/ 18 h 18"/>
                <a:gd name="T6" fmla="*/ 6 w 79"/>
                <a:gd name="T7" fmla="*/ 18 h 18"/>
                <a:gd name="T8" fmla="*/ 3 w 79"/>
                <a:gd name="T9" fmla="*/ 15 h 18"/>
                <a:gd name="T10" fmla="*/ 0 w 79"/>
                <a:gd name="T11" fmla="*/ 13 h 18"/>
                <a:gd name="T12" fmla="*/ 0 w 79"/>
                <a:gd name="T13" fmla="*/ 10 h 18"/>
                <a:gd name="T14" fmla="*/ 0 w 79"/>
                <a:gd name="T15" fmla="*/ 10 h 18"/>
                <a:gd name="T16" fmla="*/ 0 w 79"/>
                <a:gd name="T17" fmla="*/ 6 h 18"/>
                <a:gd name="T18" fmla="*/ 3 w 79"/>
                <a:gd name="T19" fmla="*/ 3 h 18"/>
                <a:gd name="T20" fmla="*/ 6 w 79"/>
                <a:gd name="T21" fmla="*/ 0 h 18"/>
                <a:gd name="T22" fmla="*/ 10 w 79"/>
                <a:gd name="T23" fmla="*/ 0 h 18"/>
                <a:gd name="T24" fmla="*/ 70 w 79"/>
                <a:gd name="T25" fmla="*/ 0 h 18"/>
                <a:gd name="T26" fmla="*/ 70 w 79"/>
                <a:gd name="T27" fmla="*/ 0 h 18"/>
                <a:gd name="T28" fmla="*/ 74 w 79"/>
                <a:gd name="T29" fmla="*/ 0 h 18"/>
                <a:gd name="T30" fmla="*/ 76 w 79"/>
                <a:gd name="T31" fmla="*/ 3 h 18"/>
                <a:gd name="T32" fmla="*/ 79 w 79"/>
                <a:gd name="T33" fmla="*/ 6 h 18"/>
                <a:gd name="T34" fmla="*/ 79 w 79"/>
                <a:gd name="T35" fmla="*/ 10 h 18"/>
                <a:gd name="T36" fmla="*/ 79 w 79"/>
                <a:gd name="T37" fmla="*/ 10 h 18"/>
                <a:gd name="T38" fmla="*/ 79 w 79"/>
                <a:gd name="T39" fmla="*/ 13 h 18"/>
                <a:gd name="T40" fmla="*/ 76 w 79"/>
                <a:gd name="T41" fmla="*/ 15 h 18"/>
                <a:gd name="T42" fmla="*/ 74 w 79"/>
                <a:gd name="T43" fmla="*/ 18 h 18"/>
                <a:gd name="T44" fmla="*/ 70 w 79"/>
                <a:gd name="T4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9" h="18">
                  <a:moveTo>
                    <a:pt x="70" y="18"/>
                  </a:moveTo>
                  <a:lnTo>
                    <a:pt x="10" y="18"/>
                  </a:lnTo>
                  <a:lnTo>
                    <a:pt x="10" y="18"/>
                  </a:lnTo>
                  <a:lnTo>
                    <a:pt x="6" y="18"/>
                  </a:lnTo>
                  <a:lnTo>
                    <a:pt x="3" y="15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3" y="3"/>
                  </a:lnTo>
                  <a:lnTo>
                    <a:pt x="6" y="0"/>
                  </a:lnTo>
                  <a:lnTo>
                    <a:pt x="10" y="0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74" y="0"/>
                  </a:lnTo>
                  <a:lnTo>
                    <a:pt x="76" y="3"/>
                  </a:lnTo>
                  <a:lnTo>
                    <a:pt x="79" y="6"/>
                  </a:lnTo>
                  <a:lnTo>
                    <a:pt x="79" y="10"/>
                  </a:lnTo>
                  <a:lnTo>
                    <a:pt x="79" y="10"/>
                  </a:lnTo>
                  <a:lnTo>
                    <a:pt x="79" y="13"/>
                  </a:lnTo>
                  <a:lnTo>
                    <a:pt x="76" y="15"/>
                  </a:lnTo>
                  <a:lnTo>
                    <a:pt x="74" y="18"/>
                  </a:lnTo>
                  <a:lnTo>
                    <a:pt x="70" y="18"/>
                  </a:lnTo>
                  <a:close/>
                </a:path>
              </a:pathLst>
            </a:custGeom>
            <a:grpFill/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Freeform 184"/>
            <p:cNvSpPr>
              <a:spLocks/>
            </p:cNvSpPr>
            <p:nvPr/>
          </p:nvSpPr>
          <p:spPr bwMode="auto">
            <a:xfrm>
              <a:off x="7331075" y="5043488"/>
              <a:ext cx="125413" cy="28575"/>
            </a:xfrm>
            <a:custGeom>
              <a:avLst/>
              <a:gdLst>
                <a:gd name="T0" fmla="*/ 70 w 79"/>
                <a:gd name="T1" fmla="*/ 18 h 18"/>
                <a:gd name="T2" fmla="*/ 10 w 79"/>
                <a:gd name="T3" fmla="*/ 18 h 18"/>
                <a:gd name="T4" fmla="*/ 10 w 79"/>
                <a:gd name="T5" fmla="*/ 18 h 18"/>
                <a:gd name="T6" fmla="*/ 6 w 79"/>
                <a:gd name="T7" fmla="*/ 18 h 18"/>
                <a:gd name="T8" fmla="*/ 3 w 79"/>
                <a:gd name="T9" fmla="*/ 15 h 18"/>
                <a:gd name="T10" fmla="*/ 0 w 79"/>
                <a:gd name="T11" fmla="*/ 13 h 18"/>
                <a:gd name="T12" fmla="*/ 0 w 79"/>
                <a:gd name="T13" fmla="*/ 10 h 18"/>
                <a:gd name="T14" fmla="*/ 0 w 79"/>
                <a:gd name="T15" fmla="*/ 10 h 18"/>
                <a:gd name="T16" fmla="*/ 0 w 79"/>
                <a:gd name="T17" fmla="*/ 6 h 18"/>
                <a:gd name="T18" fmla="*/ 3 w 79"/>
                <a:gd name="T19" fmla="*/ 3 h 18"/>
                <a:gd name="T20" fmla="*/ 6 w 79"/>
                <a:gd name="T21" fmla="*/ 0 h 18"/>
                <a:gd name="T22" fmla="*/ 10 w 79"/>
                <a:gd name="T23" fmla="*/ 0 h 18"/>
                <a:gd name="T24" fmla="*/ 70 w 79"/>
                <a:gd name="T25" fmla="*/ 0 h 18"/>
                <a:gd name="T26" fmla="*/ 70 w 79"/>
                <a:gd name="T27" fmla="*/ 0 h 18"/>
                <a:gd name="T28" fmla="*/ 74 w 79"/>
                <a:gd name="T29" fmla="*/ 0 h 18"/>
                <a:gd name="T30" fmla="*/ 76 w 79"/>
                <a:gd name="T31" fmla="*/ 3 h 18"/>
                <a:gd name="T32" fmla="*/ 79 w 79"/>
                <a:gd name="T33" fmla="*/ 6 h 18"/>
                <a:gd name="T34" fmla="*/ 79 w 79"/>
                <a:gd name="T35" fmla="*/ 10 h 18"/>
                <a:gd name="T36" fmla="*/ 79 w 79"/>
                <a:gd name="T37" fmla="*/ 10 h 18"/>
                <a:gd name="T38" fmla="*/ 79 w 79"/>
                <a:gd name="T39" fmla="*/ 13 h 18"/>
                <a:gd name="T40" fmla="*/ 76 w 79"/>
                <a:gd name="T41" fmla="*/ 15 h 18"/>
                <a:gd name="T42" fmla="*/ 74 w 79"/>
                <a:gd name="T43" fmla="*/ 18 h 18"/>
                <a:gd name="T44" fmla="*/ 70 w 79"/>
                <a:gd name="T4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9" h="18">
                  <a:moveTo>
                    <a:pt x="70" y="18"/>
                  </a:moveTo>
                  <a:lnTo>
                    <a:pt x="10" y="18"/>
                  </a:lnTo>
                  <a:lnTo>
                    <a:pt x="10" y="18"/>
                  </a:lnTo>
                  <a:lnTo>
                    <a:pt x="6" y="18"/>
                  </a:lnTo>
                  <a:lnTo>
                    <a:pt x="3" y="15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3" y="3"/>
                  </a:lnTo>
                  <a:lnTo>
                    <a:pt x="6" y="0"/>
                  </a:lnTo>
                  <a:lnTo>
                    <a:pt x="10" y="0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74" y="0"/>
                  </a:lnTo>
                  <a:lnTo>
                    <a:pt x="76" y="3"/>
                  </a:lnTo>
                  <a:lnTo>
                    <a:pt x="79" y="6"/>
                  </a:lnTo>
                  <a:lnTo>
                    <a:pt x="79" y="10"/>
                  </a:lnTo>
                  <a:lnTo>
                    <a:pt x="79" y="10"/>
                  </a:lnTo>
                  <a:lnTo>
                    <a:pt x="79" y="13"/>
                  </a:lnTo>
                  <a:lnTo>
                    <a:pt x="76" y="15"/>
                  </a:lnTo>
                  <a:lnTo>
                    <a:pt x="74" y="18"/>
                  </a:lnTo>
                  <a:lnTo>
                    <a:pt x="70" y="18"/>
                  </a:lnTo>
                </a:path>
              </a:pathLst>
            </a:custGeom>
            <a:grpFill/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Freeform 185"/>
            <p:cNvSpPr>
              <a:spLocks/>
            </p:cNvSpPr>
            <p:nvPr/>
          </p:nvSpPr>
          <p:spPr bwMode="auto">
            <a:xfrm>
              <a:off x="7331075" y="5708650"/>
              <a:ext cx="125413" cy="30163"/>
            </a:xfrm>
            <a:custGeom>
              <a:avLst/>
              <a:gdLst>
                <a:gd name="T0" fmla="*/ 70 w 79"/>
                <a:gd name="T1" fmla="*/ 19 h 19"/>
                <a:gd name="T2" fmla="*/ 10 w 79"/>
                <a:gd name="T3" fmla="*/ 19 h 19"/>
                <a:gd name="T4" fmla="*/ 10 w 79"/>
                <a:gd name="T5" fmla="*/ 19 h 19"/>
                <a:gd name="T6" fmla="*/ 6 w 79"/>
                <a:gd name="T7" fmla="*/ 18 h 19"/>
                <a:gd name="T8" fmla="*/ 3 w 79"/>
                <a:gd name="T9" fmla="*/ 16 h 19"/>
                <a:gd name="T10" fmla="*/ 0 w 79"/>
                <a:gd name="T11" fmla="*/ 14 h 19"/>
                <a:gd name="T12" fmla="*/ 0 w 79"/>
                <a:gd name="T13" fmla="*/ 9 h 19"/>
                <a:gd name="T14" fmla="*/ 0 w 79"/>
                <a:gd name="T15" fmla="*/ 9 h 19"/>
                <a:gd name="T16" fmla="*/ 0 w 79"/>
                <a:gd name="T17" fmla="*/ 5 h 19"/>
                <a:gd name="T18" fmla="*/ 3 w 79"/>
                <a:gd name="T19" fmla="*/ 3 h 19"/>
                <a:gd name="T20" fmla="*/ 6 w 79"/>
                <a:gd name="T21" fmla="*/ 1 h 19"/>
                <a:gd name="T22" fmla="*/ 10 w 79"/>
                <a:gd name="T23" fmla="*/ 0 h 19"/>
                <a:gd name="T24" fmla="*/ 70 w 79"/>
                <a:gd name="T25" fmla="*/ 0 h 19"/>
                <a:gd name="T26" fmla="*/ 70 w 79"/>
                <a:gd name="T27" fmla="*/ 0 h 19"/>
                <a:gd name="T28" fmla="*/ 74 w 79"/>
                <a:gd name="T29" fmla="*/ 1 h 19"/>
                <a:gd name="T30" fmla="*/ 76 w 79"/>
                <a:gd name="T31" fmla="*/ 3 h 19"/>
                <a:gd name="T32" fmla="*/ 79 w 79"/>
                <a:gd name="T33" fmla="*/ 5 h 19"/>
                <a:gd name="T34" fmla="*/ 79 w 79"/>
                <a:gd name="T35" fmla="*/ 9 h 19"/>
                <a:gd name="T36" fmla="*/ 79 w 79"/>
                <a:gd name="T37" fmla="*/ 9 h 19"/>
                <a:gd name="T38" fmla="*/ 79 w 79"/>
                <a:gd name="T39" fmla="*/ 14 h 19"/>
                <a:gd name="T40" fmla="*/ 76 w 79"/>
                <a:gd name="T41" fmla="*/ 16 h 19"/>
                <a:gd name="T42" fmla="*/ 74 w 79"/>
                <a:gd name="T43" fmla="*/ 18 h 19"/>
                <a:gd name="T44" fmla="*/ 70 w 79"/>
                <a:gd name="T4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9" h="19">
                  <a:moveTo>
                    <a:pt x="70" y="19"/>
                  </a:moveTo>
                  <a:lnTo>
                    <a:pt x="10" y="19"/>
                  </a:lnTo>
                  <a:lnTo>
                    <a:pt x="10" y="19"/>
                  </a:lnTo>
                  <a:lnTo>
                    <a:pt x="6" y="18"/>
                  </a:lnTo>
                  <a:lnTo>
                    <a:pt x="3" y="16"/>
                  </a:lnTo>
                  <a:lnTo>
                    <a:pt x="0" y="14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5"/>
                  </a:lnTo>
                  <a:lnTo>
                    <a:pt x="3" y="3"/>
                  </a:lnTo>
                  <a:lnTo>
                    <a:pt x="6" y="1"/>
                  </a:lnTo>
                  <a:lnTo>
                    <a:pt x="10" y="0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74" y="1"/>
                  </a:lnTo>
                  <a:lnTo>
                    <a:pt x="76" y="3"/>
                  </a:lnTo>
                  <a:lnTo>
                    <a:pt x="79" y="5"/>
                  </a:lnTo>
                  <a:lnTo>
                    <a:pt x="79" y="9"/>
                  </a:lnTo>
                  <a:lnTo>
                    <a:pt x="79" y="9"/>
                  </a:lnTo>
                  <a:lnTo>
                    <a:pt x="79" y="14"/>
                  </a:lnTo>
                  <a:lnTo>
                    <a:pt x="76" y="16"/>
                  </a:lnTo>
                  <a:lnTo>
                    <a:pt x="74" y="18"/>
                  </a:lnTo>
                  <a:lnTo>
                    <a:pt x="70" y="19"/>
                  </a:lnTo>
                  <a:close/>
                </a:path>
              </a:pathLst>
            </a:custGeom>
            <a:grpFill/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186"/>
            <p:cNvSpPr>
              <a:spLocks/>
            </p:cNvSpPr>
            <p:nvPr/>
          </p:nvSpPr>
          <p:spPr bwMode="auto">
            <a:xfrm>
              <a:off x="7331075" y="5708650"/>
              <a:ext cx="125413" cy="30163"/>
            </a:xfrm>
            <a:custGeom>
              <a:avLst/>
              <a:gdLst>
                <a:gd name="T0" fmla="*/ 70 w 79"/>
                <a:gd name="T1" fmla="*/ 19 h 19"/>
                <a:gd name="T2" fmla="*/ 10 w 79"/>
                <a:gd name="T3" fmla="*/ 19 h 19"/>
                <a:gd name="T4" fmla="*/ 10 w 79"/>
                <a:gd name="T5" fmla="*/ 19 h 19"/>
                <a:gd name="T6" fmla="*/ 6 w 79"/>
                <a:gd name="T7" fmla="*/ 18 h 19"/>
                <a:gd name="T8" fmla="*/ 3 w 79"/>
                <a:gd name="T9" fmla="*/ 16 h 19"/>
                <a:gd name="T10" fmla="*/ 0 w 79"/>
                <a:gd name="T11" fmla="*/ 14 h 19"/>
                <a:gd name="T12" fmla="*/ 0 w 79"/>
                <a:gd name="T13" fmla="*/ 9 h 19"/>
                <a:gd name="T14" fmla="*/ 0 w 79"/>
                <a:gd name="T15" fmla="*/ 9 h 19"/>
                <a:gd name="T16" fmla="*/ 0 w 79"/>
                <a:gd name="T17" fmla="*/ 5 h 19"/>
                <a:gd name="T18" fmla="*/ 3 w 79"/>
                <a:gd name="T19" fmla="*/ 3 h 19"/>
                <a:gd name="T20" fmla="*/ 6 w 79"/>
                <a:gd name="T21" fmla="*/ 1 h 19"/>
                <a:gd name="T22" fmla="*/ 10 w 79"/>
                <a:gd name="T23" fmla="*/ 0 h 19"/>
                <a:gd name="T24" fmla="*/ 70 w 79"/>
                <a:gd name="T25" fmla="*/ 0 h 19"/>
                <a:gd name="T26" fmla="*/ 70 w 79"/>
                <a:gd name="T27" fmla="*/ 0 h 19"/>
                <a:gd name="T28" fmla="*/ 74 w 79"/>
                <a:gd name="T29" fmla="*/ 1 h 19"/>
                <a:gd name="T30" fmla="*/ 76 w 79"/>
                <a:gd name="T31" fmla="*/ 3 h 19"/>
                <a:gd name="T32" fmla="*/ 79 w 79"/>
                <a:gd name="T33" fmla="*/ 5 h 19"/>
                <a:gd name="T34" fmla="*/ 79 w 79"/>
                <a:gd name="T35" fmla="*/ 9 h 19"/>
                <a:gd name="T36" fmla="*/ 79 w 79"/>
                <a:gd name="T37" fmla="*/ 9 h 19"/>
                <a:gd name="T38" fmla="*/ 79 w 79"/>
                <a:gd name="T39" fmla="*/ 14 h 19"/>
                <a:gd name="T40" fmla="*/ 76 w 79"/>
                <a:gd name="T41" fmla="*/ 16 h 19"/>
                <a:gd name="T42" fmla="*/ 74 w 79"/>
                <a:gd name="T43" fmla="*/ 18 h 19"/>
                <a:gd name="T44" fmla="*/ 70 w 79"/>
                <a:gd name="T4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9" h="19">
                  <a:moveTo>
                    <a:pt x="70" y="19"/>
                  </a:moveTo>
                  <a:lnTo>
                    <a:pt x="10" y="19"/>
                  </a:lnTo>
                  <a:lnTo>
                    <a:pt x="10" y="19"/>
                  </a:lnTo>
                  <a:lnTo>
                    <a:pt x="6" y="18"/>
                  </a:lnTo>
                  <a:lnTo>
                    <a:pt x="3" y="16"/>
                  </a:lnTo>
                  <a:lnTo>
                    <a:pt x="0" y="14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5"/>
                  </a:lnTo>
                  <a:lnTo>
                    <a:pt x="3" y="3"/>
                  </a:lnTo>
                  <a:lnTo>
                    <a:pt x="6" y="1"/>
                  </a:lnTo>
                  <a:lnTo>
                    <a:pt x="10" y="0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74" y="1"/>
                  </a:lnTo>
                  <a:lnTo>
                    <a:pt x="76" y="3"/>
                  </a:lnTo>
                  <a:lnTo>
                    <a:pt x="79" y="5"/>
                  </a:lnTo>
                  <a:lnTo>
                    <a:pt x="79" y="9"/>
                  </a:lnTo>
                  <a:lnTo>
                    <a:pt x="79" y="9"/>
                  </a:lnTo>
                  <a:lnTo>
                    <a:pt x="79" y="14"/>
                  </a:lnTo>
                  <a:lnTo>
                    <a:pt x="76" y="16"/>
                  </a:lnTo>
                  <a:lnTo>
                    <a:pt x="74" y="18"/>
                  </a:lnTo>
                  <a:lnTo>
                    <a:pt x="70" y="19"/>
                  </a:lnTo>
                </a:path>
              </a:pathLst>
            </a:custGeom>
            <a:grpFill/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187"/>
            <p:cNvSpPr>
              <a:spLocks noEditPoints="1"/>
            </p:cNvSpPr>
            <p:nvPr/>
          </p:nvSpPr>
          <p:spPr bwMode="auto">
            <a:xfrm>
              <a:off x="7578725" y="5080000"/>
              <a:ext cx="115888" cy="617538"/>
            </a:xfrm>
            <a:custGeom>
              <a:avLst/>
              <a:gdLst>
                <a:gd name="T0" fmla="*/ 31 w 73"/>
                <a:gd name="T1" fmla="*/ 389 h 389"/>
                <a:gd name="T2" fmla="*/ 24 w 73"/>
                <a:gd name="T3" fmla="*/ 389 h 389"/>
                <a:gd name="T4" fmla="*/ 13 w 73"/>
                <a:gd name="T5" fmla="*/ 384 h 389"/>
                <a:gd name="T6" fmla="*/ 5 w 73"/>
                <a:gd name="T7" fmla="*/ 375 h 389"/>
                <a:gd name="T8" fmla="*/ 0 w 73"/>
                <a:gd name="T9" fmla="*/ 365 h 389"/>
                <a:gd name="T10" fmla="*/ 0 w 73"/>
                <a:gd name="T11" fmla="*/ 32 h 389"/>
                <a:gd name="T12" fmla="*/ 0 w 73"/>
                <a:gd name="T13" fmla="*/ 26 h 389"/>
                <a:gd name="T14" fmla="*/ 5 w 73"/>
                <a:gd name="T15" fmla="*/ 14 h 389"/>
                <a:gd name="T16" fmla="*/ 13 w 73"/>
                <a:gd name="T17" fmla="*/ 6 h 389"/>
                <a:gd name="T18" fmla="*/ 24 w 73"/>
                <a:gd name="T19" fmla="*/ 2 h 389"/>
                <a:gd name="T20" fmla="*/ 43 w 73"/>
                <a:gd name="T21" fmla="*/ 0 h 389"/>
                <a:gd name="T22" fmla="*/ 49 w 73"/>
                <a:gd name="T23" fmla="*/ 2 h 389"/>
                <a:gd name="T24" fmla="*/ 60 w 73"/>
                <a:gd name="T25" fmla="*/ 6 h 389"/>
                <a:gd name="T26" fmla="*/ 69 w 73"/>
                <a:gd name="T27" fmla="*/ 14 h 389"/>
                <a:gd name="T28" fmla="*/ 73 w 73"/>
                <a:gd name="T29" fmla="*/ 26 h 389"/>
                <a:gd name="T30" fmla="*/ 73 w 73"/>
                <a:gd name="T31" fmla="*/ 358 h 389"/>
                <a:gd name="T32" fmla="*/ 73 w 73"/>
                <a:gd name="T33" fmla="*/ 365 h 389"/>
                <a:gd name="T34" fmla="*/ 69 w 73"/>
                <a:gd name="T35" fmla="*/ 375 h 389"/>
                <a:gd name="T36" fmla="*/ 60 w 73"/>
                <a:gd name="T37" fmla="*/ 384 h 389"/>
                <a:gd name="T38" fmla="*/ 49 w 73"/>
                <a:gd name="T39" fmla="*/ 389 h 389"/>
                <a:gd name="T40" fmla="*/ 31 w 73"/>
                <a:gd name="T41" fmla="*/ 20 h 389"/>
                <a:gd name="T42" fmla="*/ 25 w 73"/>
                <a:gd name="T43" fmla="*/ 21 h 389"/>
                <a:gd name="T44" fmla="*/ 19 w 73"/>
                <a:gd name="T45" fmla="*/ 28 h 389"/>
                <a:gd name="T46" fmla="*/ 17 w 73"/>
                <a:gd name="T47" fmla="*/ 358 h 389"/>
                <a:gd name="T48" fmla="*/ 19 w 73"/>
                <a:gd name="T49" fmla="*/ 363 h 389"/>
                <a:gd name="T50" fmla="*/ 25 w 73"/>
                <a:gd name="T51" fmla="*/ 370 h 389"/>
                <a:gd name="T52" fmla="*/ 43 w 73"/>
                <a:gd name="T53" fmla="*/ 370 h 389"/>
                <a:gd name="T54" fmla="*/ 47 w 73"/>
                <a:gd name="T55" fmla="*/ 370 h 389"/>
                <a:gd name="T56" fmla="*/ 54 w 73"/>
                <a:gd name="T57" fmla="*/ 363 h 389"/>
                <a:gd name="T58" fmla="*/ 55 w 73"/>
                <a:gd name="T59" fmla="*/ 32 h 389"/>
                <a:gd name="T60" fmla="*/ 54 w 73"/>
                <a:gd name="T61" fmla="*/ 28 h 389"/>
                <a:gd name="T62" fmla="*/ 47 w 73"/>
                <a:gd name="T63" fmla="*/ 21 h 389"/>
                <a:gd name="T64" fmla="*/ 31 w 73"/>
                <a:gd name="T65" fmla="*/ 2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3" h="389">
                  <a:moveTo>
                    <a:pt x="43" y="389"/>
                  </a:moveTo>
                  <a:lnTo>
                    <a:pt x="31" y="389"/>
                  </a:lnTo>
                  <a:lnTo>
                    <a:pt x="31" y="389"/>
                  </a:lnTo>
                  <a:lnTo>
                    <a:pt x="24" y="389"/>
                  </a:lnTo>
                  <a:lnTo>
                    <a:pt x="19" y="386"/>
                  </a:lnTo>
                  <a:lnTo>
                    <a:pt x="13" y="384"/>
                  </a:lnTo>
                  <a:lnTo>
                    <a:pt x="9" y="380"/>
                  </a:lnTo>
                  <a:lnTo>
                    <a:pt x="5" y="375"/>
                  </a:lnTo>
                  <a:lnTo>
                    <a:pt x="2" y="370"/>
                  </a:lnTo>
                  <a:lnTo>
                    <a:pt x="0" y="365"/>
                  </a:lnTo>
                  <a:lnTo>
                    <a:pt x="0" y="35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6"/>
                  </a:lnTo>
                  <a:lnTo>
                    <a:pt x="2" y="20"/>
                  </a:lnTo>
                  <a:lnTo>
                    <a:pt x="5" y="14"/>
                  </a:lnTo>
                  <a:lnTo>
                    <a:pt x="9" y="10"/>
                  </a:lnTo>
                  <a:lnTo>
                    <a:pt x="13" y="6"/>
                  </a:lnTo>
                  <a:lnTo>
                    <a:pt x="19" y="3"/>
                  </a:lnTo>
                  <a:lnTo>
                    <a:pt x="24" y="2"/>
                  </a:lnTo>
                  <a:lnTo>
                    <a:pt x="31" y="0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9" y="2"/>
                  </a:lnTo>
                  <a:lnTo>
                    <a:pt x="54" y="3"/>
                  </a:lnTo>
                  <a:lnTo>
                    <a:pt x="60" y="6"/>
                  </a:lnTo>
                  <a:lnTo>
                    <a:pt x="65" y="10"/>
                  </a:lnTo>
                  <a:lnTo>
                    <a:pt x="69" y="14"/>
                  </a:lnTo>
                  <a:lnTo>
                    <a:pt x="72" y="20"/>
                  </a:lnTo>
                  <a:lnTo>
                    <a:pt x="73" y="26"/>
                  </a:lnTo>
                  <a:lnTo>
                    <a:pt x="73" y="32"/>
                  </a:lnTo>
                  <a:lnTo>
                    <a:pt x="73" y="358"/>
                  </a:lnTo>
                  <a:lnTo>
                    <a:pt x="73" y="358"/>
                  </a:lnTo>
                  <a:lnTo>
                    <a:pt x="73" y="365"/>
                  </a:lnTo>
                  <a:lnTo>
                    <a:pt x="72" y="370"/>
                  </a:lnTo>
                  <a:lnTo>
                    <a:pt x="69" y="375"/>
                  </a:lnTo>
                  <a:lnTo>
                    <a:pt x="65" y="380"/>
                  </a:lnTo>
                  <a:lnTo>
                    <a:pt x="60" y="384"/>
                  </a:lnTo>
                  <a:lnTo>
                    <a:pt x="54" y="386"/>
                  </a:lnTo>
                  <a:lnTo>
                    <a:pt x="49" y="389"/>
                  </a:lnTo>
                  <a:lnTo>
                    <a:pt x="43" y="389"/>
                  </a:lnTo>
                  <a:close/>
                  <a:moveTo>
                    <a:pt x="31" y="20"/>
                  </a:moveTo>
                  <a:lnTo>
                    <a:pt x="31" y="20"/>
                  </a:lnTo>
                  <a:lnTo>
                    <a:pt x="25" y="21"/>
                  </a:lnTo>
                  <a:lnTo>
                    <a:pt x="21" y="24"/>
                  </a:lnTo>
                  <a:lnTo>
                    <a:pt x="19" y="28"/>
                  </a:lnTo>
                  <a:lnTo>
                    <a:pt x="17" y="32"/>
                  </a:lnTo>
                  <a:lnTo>
                    <a:pt x="17" y="358"/>
                  </a:lnTo>
                  <a:lnTo>
                    <a:pt x="17" y="358"/>
                  </a:lnTo>
                  <a:lnTo>
                    <a:pt x="19" y="363"/>
                  </a:lnTo>
                  <a:lnTo>
                    <a:pt x="21" y="367"/>
                  </a:lnTo>
                  <a:lnTo>
                    <a:pt x="25" y="370"/>
                  </a:lnTo>
                  <a:lnTo>
                    <a:pt x="31" y="370"/>
                  </a:lnTo>
                  <a:lnTo>
                    <a:pt x="43" y="370"/>
                  </a:lnTo>
                  <a:lnTo>
                    <a:pt x="43" y="370"/>
                  </a:lnTo>
                  <a:lnTo>
                    <a:pt x="47" y="370"/>
                  </a:lnTo>
                  <a:lnTo>
                    <a:pt x="51" y="367"/>
                  </a:lnTo>
                  <a:lnTo>
                    <a:pt x="54" y="363"/>
                  </a:lnTo>
                  <a:lnTo>
                    <a:pt x="55" y="358"/>
                  </a:lnTo>
                  <a:lnTo>
                    <a:pt x="55" y="32"/>
                  </a:lnTo>
                  <a:lnTo>
                    <a:pt x="55" y="32"/>
                  </a:lnTo>
                  <a:lnTo>
                    <a:pt x="54" y="28"/>
                  </a:lnTo>
                  <a:lnTo>
                    <a:pt x="51" y="24"/>
                  </a:lnTo>
                  <a:lnTo>
                    <a:pt x="47" y="21"/>
                  </a:lnTo>
                  <a:lnTo>
                    <a:pt x="43" y="20"/>
                  </a:lnTo>
                  <a:lnTo>
                    <a:pt x="31" y="20"/>
                  </a:lnTo>
                  <a:close/>
                </a:path>
              </a:pathLst>
            </a:custGeom>
            <a:grpFill/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190"/>
            <p:cNvSpPr>
              <a:spLocks/>
            </p:cNvSpPr>
            <p:nvPr/>
          </p:nvSpPr>
          <p:spPr bwMode="auto">
            <a:xfrm>
              <a:off x="7573963" y="5043488"/>
              <a:ext cx="125413" cy="28575"/>
            </a:xfrm>
            <a:custGeom>
              <a:avLst/>
              <a:gdLst>
                <a:gd name="T0" fmla="*/ 71 w 79"/>
                <a:gd name="T1" fmla="*/ 18 h 18"/>
                <a:gd name="T2" fmla="*/ 9 w 79"/>
                <a:gd name="T3" fmla="*/ 18 h 18"/>
                <a:gd name="T4" fmla="*/ 9 w 79"/>
                <a:gd name="T5" fmla="*/ 18 h 18"/>
                <a:gd name="T6" fmla="*/ 5 w 79"/>
                <a:gd name="T7" fmla="*/ 18 h 18"/>
                <a:gd name="T8" fmla="*/ 3 w 79"/>
                <a:gd name="T9" fmla="*/ 15 h 18"/>
                <a:gd name="T10" fmla="*/ 1 w 79"/>
                <a:gd name="T11" fmla="*/ 13 h 18"/>
                <a:gd name="T12" fmla="*/ 0 w 79"/>
                <a:gd name="T13" fmla="*/ 10 h 18"/>
                <a:gd name="T14" fmla="*/ 0 w 79"/>
                <a:gd name="T15" fmla="*/ 10 h 18"/>
                <a:gd name="T16" fmla="*/ 1 w 79"/>
                <a:gd name="T17" fmla="*/ 6 h 18"/>
                <a:gd name="T18" fmla="*/ 3 w 79"/>
                <a:gd name="T19" fmla="*/ 3 h 18"/>
                <a:gd name="T20" fmla="*/ 5 w 79"/>
                <a:gd name="T21" fmla="*/ 0 h 18"/>
                <a:gd name="T22" fmla="*/ 9 w 79"/>
                <a:gd name="T23" fmla="*/ 0 h 18"/>
                <a:gd name="T24" fmla="*/ 71 w 79"/>
                <a:gd name="T25" fmla="*/ 0 h 18"/>
                <a:gd name="T26" fmla="*/ 71 w 79"/>
                <a:gd name="T27" fmla="*/ 0 h 18"/>
                <a:gd name="T28" fmla="*/ 73 w 79"/>
                <a:gd name="T29" fmla="*/ 0 h 18"/>
                <a:gd name="T30" fmla="*/ 76 w 79"/>
                <a:gd name="T31" fmla="*/ 3 h 18"/>
                <a:gd name="T32" fmla="*/ 79 w 79"/>
                <a:gd name="T33" fmla="*/ 6 h 18"/>
                <a:gd name="T34" fmla="*/ 79 w 79"/>
                <a:gd name="T35" fmla="*/ 10 h 18"/>
                <a:gd name="T36" fmla="*/ 79 w 79"/>
                <a:gd name="T37" fmla="*/ 10 h 18"/>
                <a:gd name="T38" fmla="*/ 79 w 79"/>
                <a:gd name="T39" fmla="*/ 13 h 18"/>
                <a:gd name="T40" fmla="*/ 76 w 79"/>
                <a:gd name="T41" fmla="*/ 15 h 18"/>
                <a:gd name="T42" fmla="*/ 73 w 79"/>
                <a:gd name="T43" fmla="*/ 18 h 18"/>
                <a:gd name="T44" fmla="*/ 71 w 79"/>
                <a:gd name="T4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9" h="18">
                  <a:moveTo>
                    <a:pt x="71" y="18"/>
                  </a:moveTo>
                  <a:lnTo>
                    <a:pt x="9" y="18"/>
                  </a:lnTo>
                  <a:lnTo>
                    <a:pt x="9" y="18"/>
                  </a:lnTo>
                  <a:lnTo>
                    <a:pt x="5" y="18"/>
                  </a:lnTo>
                  <a:lnTo>
                    <a:pt x="3" y="15"/>
                  </a:lnTo>
                  <a:lnTo>
                    <a:pt x="1" y="13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6"/>
                  </a:lnTo>
                  <a:lnTo>
                    <a:pt x="3" y="3"/>
                  </a:lnTo>
                  <a:lnTo>
                    <a:pt x="5" y="0"/>
                  </a:lnTo>
                  <a:lnTo>
                    <a:pt x="9" y="0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73" y="0"/>
                  </a:lnTo>
                  <a:lnTo>
                    <a:pt x="76" y="3"/>
                  </a:lnTo>
                  <a:lnTo>
                    <a:pt x="79" y="6"/>
                  </a:lnTo>
                  <a:lnTo>
                    <a:pt x="79" y="10"/>
                  </a:lnTo>
                  <a:lnTo>
                    <a:pt x="79" y="10"/>
                  </a:lnTo>
                  <a:lnTo>
                    <a:pt x="79" y="13"/>
                  </a:lnTo>
                  <a:lnTo>
                    <a:pt x="76" y="15"/>
                  </a:lnTo>
                  <a:lnTo>
                    <a:pt x="73" y="18"/>
                  </a:lnTo>
                  <a:lnTo>
                    <a:pt x="71" y="18"/>
                  </a:lnTo>
                  <a:close/>
                </a:path>
              </a:pathLst>
            </a:custGeom>
            <a:grpFill/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191"/>
            <p:cNvSpPr>
              <a:spLocks/>
            </p:cNvSpPr>
            <p:nvPr/>
          </p:nvSpPr>
          <p:spPr bwMode="auto">
            <a:xfrm>
              <a:off x="7573963" y="5043488"/>
              <a:ext cx="125413" cy="28575"/>
            </a:xfrm>
            <a:custGeom>
              <a:avLst/>
              <a:gdLst>
                <a:gd name="T0" fmla="*/ 71 w 79"/>
                <a:gd name="T1" fmla="*/ 18 h 18"/>
                <a:gd name="T2" fmla="*/ 9 w 79"/>
                <a:gd name="T3" fmla="*/ 18 h 18"/>
                <a:gd name="T4" fmla="*/ 9 w 79"/>
                <a:gd name="T5" fmla="*/ 18 h 18"/>
                <a:gd name="T6" fmla="*/ 5 w 79"/>
                <a:gd name="T7" fmla="*/ 18 h 18"/>
                <a:gd name="T8" fmla="*/ 3 w 79"/>
                <a:gd name="T9" fmla="*/ 15 h 18"/>
                <a:gd name="T10" fmla="*/ 1 w 79"/>
                <a:gd name="T11" fmla="*/ 13 h 18"/>
                <a:gd name="T12" fmla="*/ 0 w 79"/>
                <a:gd name="T13" fmla="*/ 10 h 18"/>
                <a:gd name="T14" fmla="*/ 0 w 79"/>
                <a:gd name="T15" fmla="*/ 10 h 18"/>
                <a:gd name="T16" fmla="*/ 1 w 79"/>
                <a:gd name="T17" fmla="*/ 6 h 18"/>
                <a:gd name="T18" fmla="*/ 3 w 79"/>
                <a:gd name="T19" fmla="*/ 3 h 18"/>
                <a:gd name="T20" fmla="*/ 5 w 79"/>
                <a:gd name="T21" fmla="*/ 0 h 18"/>
                <a:gd name="T22" fmla="*/ 9 w 79"/>
                <a:gd name="T23" fmla="*/ 0 h 18"/>
                <a:gd name="T24" fmla="*/ 71 w 79"/>
                <a:gd name="T25" fmla="*/ 0 h 18"/>
                <a:gd name="T26" fmla="*/ 71 w 79"/>
                <a:gd name="T27" fmla="*/ 0 h 18"/>
                <a:gd name="T28" fmla="*/ 73 w 79"/>
                <a:gd name="T29" fmla="*/ 0 h 18"/>
                <a:gd name="T30" fmla="*/ 76 w 79"/>
                <a:gd name="T31" fmla="*/ 3 h 18"/>
                <a:gd name="T32" fmla="*/ 79 w 79"/>
                <a:gd name="T33" fmla="*/ 6 h 18"/>
                <a:gd name="T34" fmla="*/ 79 w 79"/>
                <a:gd name="T35" fmla="*/ 10 h 18"/>
                <a:gd name="T36" fmla="*/ 79 w 79"/>
                <a:gd name="T37" fmla="*/ 10 h 18"/>
                <a:gd name="T38" fmla="*/ 79 w 79"/>
                <a:gd name="T39" fmla="*/ 13 h 18"/>
                <a:gd name="T40" fmla="*/ 76 w 79"/>
                <a:gd name="T41" fmla="*/ 15 h 18"/>
                <a:gd name="T42" fmla="*/ 73 w 79"/>
                <a:gd name="T43" fmla="*/ 18 h 18"/>
                <a:gd name="T44" fmla="*/ 71 w 79"/>
                <a:gd name="T4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9" h="18">
                  <a:moveTo>
                    <a:pt x="71" y="18"/>
                  </a:moveTo>
                  <a:lnTo>
                    <a:pt x="9" y="18"/>
                  </a:lnTo>
                  <a:lnTo>
                    <a:pt x="9" y="18"/>
                  </a:lnTo>
                  <a:lnTo>
                    <a:pt x="5" y="18"/>
                  </a:lnTo>
                  <a:lnTo>
                    <a:pt x="3" y="15"/>
                  </a:lnTo>
                  <a:lnTo>
                    <a:pt x="1" y="13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6"/>
                  </a:lnTo>
                  <a:lnTo>
                    <a:pt x="3" y="3"/>
                  </a:lnTo>
                  <a:lnTo>
                    <a:pt x="5" y="0"/>
                  </a:lnTo>
                  <a:lnTo>
                    <a:pt x="9" y="0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73" y="0"/>
                  </a:lnTo>
                  <a:lnTo>
                    <a:pt x="76" y="3"/>
                  </a:lnTo>
                  <a:lnTo>
                    <a:pt x="79" y="6"/>
                  </a:lnTo>
                  <a:lnTo>
                    <a:pt x="79" y="10"/>
                  </a:lnTo>
                  <a:lnTo>
                    <a:pt x="79" y="10"/>
                  </a:lnTo>
                  <a:lnTo>
                    <a:pt x="79" y="13"/>
                  </a:lnTo>
                  <a:lnTo>
                    <a:pt x="76" y="15"/>
                  </a:lnTo>
                  <a:lnTo>
                    <a:pt x="73" y="18"/>
                  </a:lnTo>
                  <a:lnTo>
                    <a:pt x="71" y="18"/>
                  </a:lnTo>
                </a:path>
              </a:pathLst>
            </a:custGeom>
            <a:grpFill/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Freeform 192"/>
            <p:cNvSpPr>
              <a:spLocks/>
            </p:cNvSpPr>
            <p:nvPr/>
          </p:nvSpPr>
          <p:spPr bwMode="auto">
            <a:xfrm>
              <a:off x="7573963" y="5708650"/>
              <a:ext cx="125413" cy="30163"/>
            </a:xfrm>
            <a:custGeom>
              <a:avLst/>
              <a:gdLst>
                <a:gd name="T0" fmla="*/ 71 w 79"/>
                <a:gd name="T1" fmla="*/ 19 h 19"/>
                <a:gd name="T2" fmla="*/ 9 w 79"/>
                <a:gd name="T3" fmla="*/ 19 h 19"/>
                <a:gd name="T4" fmla="*/ 9 w 79"/>
                <a:gd name="T5" fmla="*/ 19 h 19"/>
                <a:gd name="T6" fmla="*/ 5 w 79"/>
                <a:gd name="T7" fmla="*/ 18 h 19"/>
                <a:gd name="T8" fmla="*/ 3 w 79"/>
                <a:gd name="T9" fmla="*/ 16 h 19"/>
                <a:gd name="T10" fmla="*/ 1 w 79"/>
                <a:gd name="T11" fmla="*/ 14 h 19"/>
                <a:gd name="T12" fmla="*/ 0 w 79"/>
                <a:gd name="T13" fmla="*/ 9 h 19"/>
                <a:gd name="T14" fmla="*/ 0 w 79"/>
                <a:gd name="T15" fmla="*/ 9 h 19"/>
                <a:gd name="T16" fmla="*/ 1 w 79"/>
                <a:gd name="T17" fmla="*/ 5 h 19"/>
                <a:gd name="T18" fmla="*/ 3 w 79"/>
                <a:gd name="T19" fmla="*/ 3 h 19"/>
                <a:gd name="T20" fmla="*/ 5 w 79"/>
                <a:gd name="T21" fmla="*/ 1 h 19"/>
                <a:gd name="T22" fmla="*/ 9 w 79"/>
                <a:gd name="T23" fmla="*/ 0 h 19"/>
                <a:gd name="T24" fmla="*/ 71 w 79"/>
                <a:gd name="T25" fmla="*/ 0 h 19"/>
                <a:gd name="T26" fmla="*/ 71 w 79"/>
                <a:gd name="T27" fmla="*/ 0 h 19"/>
                <a:gd name="T28" fmla="*/ 73 w 79"/>
                <a:gd name="T29" fmla="*/ 1 h 19"/>
                <a:gd name="T30" fmla="*/ 76 w 79"/>
                <a:gd name="T31" fmla="*/ 3 h 19"/>
                <a:gd name="T32" fmla="*/ 79 w 79"/>
                <a:gd name="T33" fmla="*/ 5 h 19"/>
                <a:gd name="T34" fmla="*/ 79 w 79"/>
                <a:gd name="T35" fmla="*/ 9 h 19"/>
                <a:gd name="T36" fmla="*/ 79 w 79"/>
                <a:gd name="T37" fmla="*/ 9 h 19"/>
                <a:gd name="T38" fmla="*/ 79 w 79"/>
                <a:gd name="T39" fmla="*/ 14 h 19"/>
                <a:gd name="T40" fmla="*/ 76 w 79"/>
                <a:gd name="T41" fmla="*/ 16 h 19"/>
                <a:gd name="T42" fmla="*/ 73 w 79"/>
                <a:gd name="T43" fmla="*/ 18 h 19"/>
                <a:gd name="T44" fmla="*/ 71 w 79"/>
                <a:gd name="T4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9" h="19">
                  <a:moveTo>
                    <a:pt x="71" y="19"/>
                  </a:moveTo>
                  <a:lnTo>
                    <a:pt x="9" y="19"/>
                  </a:lnTo>
                  <a:lnTo>
                    <a:pt x="9" y="19"/>
                  </a:lnTo>
                  <a:lnTo>
                    <a:pt x="5" y="18"/>
                  </a:lnTo>
                  <a:lnTo>
                    <a:pt x="3" y="16"/>
                  </a:lnTo>
                  <a:lnTo>
                    <a:pt x="1" y="14"/>
                  </a:lnTo>
                  <a:lnTo>
                    <a:pt x="0" y="9"/>
                  </a:lnTo>
                  <a:lnTo>
                    <a:pt x="0" y="9"/>
                  </a:lnTo>
                  <a:lnTo>
                    <a:pt x="1" y="5"/>
                  </a:lnTo>
                  <a:lnTo>
                    <a:pt x="3" y="3"/>
                  </a:lnTo>
                  <a:lnTo>
                    <a:pt x="5" y="1"/>
                  </a:lnTo>
                  <a:lnTo>
                    <a:pt x="9" y="0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73" y="1"/>
                  </a:lnTo>
                  <a:lnTo>
                    <a:pt x="76" y="3"/>
                  </a:lnTo>
                  <a:lnTo>
                    <a:pt x="79" y="5"/>
                  </a:lnTo>
                  <a:lnTo>
                    <a:pt x="79" y="9"/>
                  </a:lnTo>
                  <a:lnTo>
                    <a:pt x="79" y="9"/>
                  </a:lnTo>
                  <a:lnTo>
                    <a:pt x="79" y="14"/>
                  </a:lnTo>
                  <a:lnTo>
                    <a:pt x="76" y="16"/>
                  </a:lnTo>
                  <a:lnTo>
                    <a:pt x="73" y="18"/>
                  </a:lnTo>
                  <a:lnTo>
                    <a:pt x="71" y="19"/>
                  </a:lnTo>
                  <a:close/>
                </a:path>
              </a:pathLst>
            </a:custGeom>
            <a:grpFill/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193"/>
            <p:cNvSpPr>
              <a:spLocks/>
            </p:cNvSpPr>
            <p:nvPr/>
          </p:nvSpPr>
          <p:spPr bwMode="auto">
            <a:xfrm>
              <a:off x="7573963" y="5708650"/>
              <a:ext cx="125413" cy="30163"/>
            </a:xfrm>
            <a:custGeom>
              <a:avLst/>
              <a:gdLst>
                <a:gd name="T0" fmla="*/ 71 w 79"/>
                <a:gd name="T1" fmla="*/ 19 h 19"/>
                <a:gd name="T2" fmla="*/ 9 w 79"/>
                <a:gd name="T3" fmla="*/ 19 h 19"/>
                <a:gd name="T4" fmla="*/ 9 w 79"/>
                <a:gd name="T5" fmla="*/ 19 h 19"/>
                <a:gd name="T6" fmla="*/ 5 w 79"/>
                <a:gd name="T7" fmla="*/ 18 h 19"/>
                <a:gd name="T8" fmla="*/ 3 w 79"/>
                <a:gd name="T9" fmla="*/ 16 h 19"/>
                <a:gd name="T10" fmla="*/ 1 w 79"/>
                <a:gd name="T11" fmla="*/ 14 h 19"/>
                <a:gd name="T12" fmla="*/ 0 w 79"/>
                <a:gd name="T13" fmla="*/ 9 h 19"/>
                <a:gd name="T14" fmla="*/ 0 w 79"/>
                <a:gd name="T15" fmla="*/ 9 h 19"/>
                <a:gd name="T16" fmla="*/ 1 w 79"/>
                <a:gd name="T17" fmla="*/ 5 h 19"/>
                <a:gd name="T18" fmla="*/ 3 w 79"/>
                <a:gd name="T19" fmla="*/ 3 h 19"/>
                <a:gd name="T20" fmla="*/ 5 w 79"/>
                <a:gd name="T21" fmla="*/ 1 h 19"/>
                <a:gd name="T22" fmla="*/ 9 w 79"/>
                <a:gd name="T23" fmla="*/ 0 h 19"/>
                <a:gd name="T24" fmla="*/ 71 w 79"/>
                <a:gd name="T25" fmla="*/ 0 h 19"/>
                <a:gd name="T26" fmla="*/ 71 w 79"/>
                <a:gd name="T27" fmla="*/ 0 h 19"/>
                <a:gd name="T28" fmla="*/ 73 w 79"/>
                <a:gd name="T29" fmla="*/ 1 h 19"/>
                <a:gd name="T30" fmla="*/ 76 w 79"/>
                <a:gd name="T31" fmla="*/ 3 h 19"/>
                <a:gd name="T32" fmla="*/ 79 w 79"/>
                <a:gd name="T33" fmla="*/ 5 h 19"/>
                <a:gd name="T34" fmla="*/ 79 w 79"/>
                <a:gd name="T35" fmla="*/ 9 h 19"/>
                <a:gd name="T36" fmla="*/ 79 w 79"/>
                <a:gd name="T37" fmla="*/ 9 h 19"/>
                <a:gd name="T38" fmla="*/ 79 w 79"/>
                <a:gd name="T39" fmla="*/ 14 h 19"/>
                <a:gd name="T40" fmla="*/ 76 w 79"/>
                <a:gd name="T41" fmla="*/ 16 h 19"/>
                <a:gd name="T42" fmla="*/ 73 w 79"/>
                <a:gd name="T43" fmla="*/ 18 h 19"/>
                <a:gd name="T44" fmla="*/ 71 w 79"/>
                <a:gd name="T4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9" h="19">
                  <a:moveTo>
                    <a:pt x="71" y="19"/>
                  </a:moveTo>
                  <a:lnTo>
                    <a:pt x="9" y="19"/>
                  </a:lnTo>
                  <a:lnTo>
                    <a:pt x="9" y="19"/>
                  </a:lnTo>
                  <a:lnTo>
                    <a:pt x="5" y="18"/>
                  </a:lnTo>
                  <a:lnTo>
                    <a:pt x="3" y="16"/>
                  </a:lnTo>
                  <a:lnTo>
                    <a:pt x="1" y="14"/>
                  </a:lnTo>
                  <a:lnTo>
                    <a:pt x="0" y="9"/>
                  </a:lnTo>
                  <a:lnTo>
                    <a:pt x="0" y="9"/>
                  </a:lnTo>
                  <a:lnTo>
                    <a:pt x="1" y="5"/>
                  </a:lnTo>
                  <a:lnTo>
                    <a:pt x="3" y="3"/>
                  </a:lnTo>
                  <a:lnTo>
                    <a:pt x="5" y="1"/>
                  </a:lnTo>
                  <a:lnTo>
                    <a:pt x="9" y="0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73" y="1"/>
                  </a:lnTo>
                  <a:lnTo>
                    <a:pt x="76" y="3"/>
                  </a:lnTo>
                  <a:lnTo>
                    <a:pt x="79" y="5"/>
                  </a:lnTo>
                  <a:lnTo>
                    <a:pt x="79" y="9"/>
                  </a:lnTo>
                  <a:lnTo>
                    <a:pt x="79" y="9"/>
                  </a:lnTo>
                  <a:lnTo>
                    <a:pt x="79" y="14"/>
                  </a:lnTo>
                  <a:lnTo>
                    <a:pt x="76" y="16"/>
                  </a:lnTo>
                  <a:lnTo>
                    <a:pt x="73" y="18"/>
                  </a:lnTo>
                  <a:lnTo>
                    <a:pt x="71" y="19"/>
                  </a:lnTo>
                </a:path>
              </a:pathLst>
            </a:custGeom>
            <a:grpFill/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Freeform 194"/>
            <p:cNvSpPr>
              <a:spLocks noEditPoints="1"/>
            </p:cNvSpPr>
            <p:nvPr/>
          </p:nvSpPr>
          <p:spPr bwMode="auto">
            <a:xfrm>
              <a:off x="7818438" y="5080000"/>
              <a:ext cx="119063" cy="617538"/>
            </a:xfrm>
            <a:custGeom>
              <a:avLst/>
              <a:gdLst>
                <a:gd name="T0" fmla="*/ 31 w 75"/>
                <a:gd name="T1" fmla="*/ 389 h 389"/>
                <a:gd name="T2" fmla="*/ 26 w 75"/>
                <a:gd name="T3" fmla="*/ 389 h 389"/>
                <a:gd name="T4" fmla="*/ 14 w 75"/>
                <a:gd name="T5" fmla="*/ 384 h 389"/>
                <a:gd name="T6" fmla="*/ 5 w 75"/>
                <a:gd name="T7" fmla="*/ 375 h 389"/>
                <a:gd name="T8" fmla="*/ 1 w 75"/>
                <a:gd name="T9" fmla="*/ 365 h 389"/>
                <a:gd name="T10" fmla="*/ 0 w 75"/>
                <a:gd name="T11" fmla="*/ 32 h 389"/>
                <a:gd name="T12" fmla="*/ 1 w 75"/>
                <a:gd name="T13" fmla="*/ 26 h 389"/>
                <a:gd name="T14" fmla="*/ 5 w 75"/>
                <a:gd name="T15" fmla="*/ 14 h 389"/>
                <a:gd name="T16" fmla="*/ 14 w 75"/>
                <a:gd name="T17" fmla="*/ 6 h 389"/>
                <a:gd name="T18" fmla="*/ 26 w 75"/>
                <a:gd name="T19" fmla="*/ 2 h 389"/>
                <a:gd name="T20" fmla="*/ 44 w 75"/>
                <a:gd name="T21" fmla="*/ 0 h 389"/>
                <a:gd name="T22" fmla="*/ 50 w 75"/>
                <a:gd name="T23" fmla="*/ 2 h 389"/>
                <a:gd name="T24" fmla="*/ 61 w 75"/>
                <a:gd name="T25" fmla="*/ 6 h 389"/>
                <a:gd name="T26" fmla="*/ 69 w 75"/>
                <a:gd name="T27" fmla="*/ 14 h 389"/>
                <a:gd name="T28" fmla="*/ 74 w 75"/>
                <a:gd name="T29" fmla="*/ 26 h 389"/>
                <a:gd name="T30" fmla="*/ 75 w 75"/>
                <a:gd name="T31" fmla="*/ 358 h 389"/>
                <a:gd name="T32" fmla="*/ 74 w 75"/>
                <a:gd name="T33" fmla="*/ 365 h 389"/>
                <a:gd name="T34" fmla="*/ 69 w 75"/>
                <a:gd name="T35" fmla="*/ 375 h 389"/>
                <a:gd name="T36" fmla="*/ 61 w 75"/>
                <a:gd name="T37" fmla="*/ 384 h 389"/>
                <a:gd name="T38" fmla="*/ 50 w 75"/>
                <a:gd name="T39" fmla="*/ 389 h 389"/>
                <a:gd name="T40" fmla="*/ 31 w 75"/>
                <a:gd name="T41" fmla="*/ 20 h 389"/>
                <a:gd name="T42" fmla="*/ 27 w 75"/>
                <a:gd name="T43" fmla="*/ 21 h 389"/>
                <a:gd name="T44" fmla="*/ 20 w 75"/>
                <a:gd name="T45" fmla="*/ 28 h 389"/>
                <a:gd name="T46" fmla="*/ 19 w 75"/>
                <a:gd name="T47" fmla="*/ 358 h 389"/>
                <a:gd name="T48" fmla="*/ 20 w 75"/>
                <a:gd name="T49" fmla="*/ 363 h 389"/>
                <a:gd name="T50" fmla="*/ 27 w 75"/>
                <a:gd name="T51" fmla="*/ 370 h 389"/>
                <a:gd name="T52" fmla="*/ 44 w 75"/>
                <a:gd name="T53" fmla="*/ 370 h 389"/>
                <a:gd name="T54" fmla="*/ 49 w 75"/>
                <a:gd name="T55" fmla="*/ 370 h 389"/>
                <a:gd name="T56" fmla="*/ 56 w 75"/>
                <a:gd name="T57" fmla="*/ 363 h 389"/>
                <a:gd name="T58" fmla="*/ 56 w 75"/>
                <a:gd name="T59" fmla="*/ 32 h 389"/>
                <a:gd name="T60" fmla="*/ 56 w 75"/>
                <a:gd name="T61" fmla="*/ 28 h 389"/>
                <a:gd name="T62" fmla="*/ 49 w 75"/>
                <a:gd name="T63" fmla="*/ 21 h 389"/>
                <a:gd name="T64" fmla="*/ 31 w 75"/>
                <a:gd name="T65" fmla="*/ 2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5" h="389">
                  <a:moveTo>
                    <a:pt x="44" y="389"/>
                  </a:moveTo>
                  <a:lnTo>
                    <a:pt x="31" y="389"/>
                  </a:lnTo>
                  <a:lnTo>
                    <a:pt x="31" y="389"/>
                  </a:lnTo>
                  <a:lnTo>
                    <a:pt x="26" y="389"/>
                  </a:lnTo>
                  <a:lnTo>
                    <a:pt x="19" y="386"/>
                  </a:lnTo>
                  <a:lnTo>
                    <a:pt x="14" y="384"/>
                  </a:lnTo>
                  <a:lnTo>
                    <a:pt x="9" y="380"/>
                  </a:lnTo>
                  <a:lnTo>
                    <a:pt x="5" y="375"/>
                  </a:lnTo>
                  <a:lnTo>
                    <a:pt x="3" y="370"/>
                  </a:lnTo>
                  <a:lnTo>
                    <a:pt x="1" y="365"/>
                  </a:lnTo>
                  <a:lnTo>
                    <a:pt x="0" y="35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26"/>
                  </a:lnTo>
                  <a:lnTo>
                    <a:pt x="3" y="20"/>
                  </a:lnTo>
                  <a:lnTo>
                    <a:pt x="5" y="14"/>
                  </a:lnTo>
                  <a:lnTo>
                    <a:pt x="9" y="10"/>
                  </a:lnTo>
                  <a:lnTo>
                    <a:pt x="14" y="6"/>
                  </a:lnTo>
                  <a:lnTo>
                    <a:pt x="19" y="3"/>
                  </a:lnTo>
                  <a:lnTo>
                    <a:pt x="26" y="2"/>
                  </a:lnTo>
                  <a:lnTo>
                    <a:pt x="31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50" y="2"/>
                  </a:lnTo>
                  <a:lnTo>
                    <a:pt x="56" y="3"/>
                  </a:lnTo>
                  <a:lnTo>
                    <a:pt x="61" y="6"/>
                  </a:lnTo>
                  <a:lnTo>
                    <a:pt x="65" y="10"/>
                  </a:lnTo>
                  <a:lnTo>
                    <a:pt x="69" y="14"/>
                  </a:lnTo>
                  <a:lnTo>
                    <a:pt x="72" y="20"/>
                  </a:lnTo>
                  <a:lnTo>
                    <a:pt x="74" y="26"/>
                  </a:lnTo>
                  <a:lnTo>
                    <a:pt x="75" y="32"/>
                  </a:lnTo>
                  <a:lnTo>
                    <a:pt x="75" y="358"/>
                  </a:lnTo>
                  <a:lnTo>
                    <a:pt x="75" y="358"/>
                  </a:lnTo>
                  <a:lnTo>
                    <a:pt x="74" y="365"/>
                  </a:lnTo>
                  <a:lnTo>
                    <a:pt x="72" y="370"/>
                  </a:lnTo>
                  <a:lnTo>
                    <a:pt x="69" y="375"/>
                  </a:lnTo>
                  <a:lnTo>
                    <a:pt x="65" y="380"/>
                  </a:lnTo>
                  <a:lnTo>
                    <a:pt x="61" y="384"/>
                  </a:lnTo>
                  <a:lnTo>
                    <a:pt x="56" y="386"/>
                  </a:lnTo>
                  <a:lnTo>
                    <a:pt x="50" y="389"/>
                  </a:lnTo>
                  <a:lnTo>
                    <a:pt x="44" y="389"/>
                  </a:lnTo>
                  <a:close/>
                  <a:moveTo>
                    <a:pt x="31" y="20"/>
                  </a:moveTo>
                  <a:lnTo>
                    <a:pt x="31" y="20"/>
                  </a:lnTo>
                  <a:lnTo>
                    <a:pt x="27" y="21"/>
                  </a:lnTo>
                  <a:lnTo>
                    <a:pt x="23" y="24"/>
                  </a:lnTo>
                  <a:lnTo>
                    <a:pt x="20" y="28"/>
                  </a:lnTo>
                  <a:lnTo>
                    <a:pt x="19" y="32"/>
                  </a:lnTo>
                  <a:lnTo>
                    <a:pt x="19" y="358"/>
                  </a:lnTo>
                  <a:lnTo>
                    <a:pt x="19" y="358"/>
                  </a:lnTo>
                  <a:lnTo>
                    <a:pt x="20" y="363"/>
                  </a:lnTo>
                  <a:lnTo>
                    <a:pt x="23" y="367"/>
                  </a:lnTo>
                  <a:lnTo>
                    <a:pt x="27" y="370"/>
                  </a:lnTo>
                  <a:lnTo>
                    <a:pt x="31" y="370"/>
                  </a:lnTo>
                  <a:lnTo>
                    <a:pt x="44" y="370"/>
                  </a:lnTo>
                  <a:lnTo>
                    <a:pt x="44" y="370"/>
                  </a:lnTo>
                  <a:lnTo>
                    <a:pt x="49" y="370"/>
                  </a:lnTo>
                  <a:lnTo>
                    <a:pt x="53" y="367"/>
                  </a:lnTo>
                  <a:lnTo>
                    <a:pt x="56" y="363"/>
                  </a:lnTo>
                  <a:lnTo>
                    <a:pt x="56" y="358"/>
                  </a:lnTo>
                  <a:lnTo>
                    <a:pt x="56" y="32"/>
                  </a:lnTo>
                  <a:lnTo>
                    <a:pt x="56" y="32"/>
                  </a:lnTo>
                  <a:lnTo>
                    <a:pt x="56" y="28"/>
                  </a:lnTo>
                  <a:lnTo>
                    <a:pt x="53" y="24"/>
                  </a:lnTo>
                  <a:lnTo>
                    <a:pt x="49" y="21"/>
                  </a:lnTo>
                  <a:lnTo>
                    <a:pt x="44" y="20"/>
                  </a:lnTo>
                  <a:lnTo>
                    <a:pt x="31" y="20"/>
                  </a:lnTo>
                  <a:close/>
                </a:path>
              </a:pathLst>
            </a:custGeom>
            <a:grpFill/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197"/>
            <p:cNvSpPr>
              <a:spLocks/>
            </p:cNvSpPr>
            <p:nvPr/>
          </p:nvSpPr>
          <p:spPr bwMode="auto">
            <a:xfrm>
              <a:off x="7813675" y="5043488"/>
              <a:ext cx="128588" cy="28575"/>
            </a:xfrm>
            <a:custGeom>
              <a:avLst/>
              <a:gdLst>
                <a:gd name="T0" fmla="*/ 71 w 81"/>
                <a:gd name="T1" fmla="*/ 18 h 18"/>
                <a:gd name="T2" fmla="*/ 10 w 81"/>
                <a:gd name="T3" fmla="*/ 18 h 18"/>
                <a:gd name="T4" fmla="*/ 10 w 81"/>
                <a:gd name="T5" fmla="*/ 18 h 18"/>
                <a:gd name="T6" fmla="*/ 7 w 81"/>
                <a:gd name="T7" fmla="*/ 18 h 18"/>
                <a:gd name="T8" fmla="*/ 3 w 81"/>
                <a:gd name="T9" fmla="*/ 15 h 18"/>
                <a:gd name="T10" fmla="*/ 2 w 81"/>
                <a:gd name="T11" fmla="*/ 13 h 18"/>
                <a:gd name="T12" fmla="*/ 0 w 81"/>
                <a:gd name="T13" fmla="*/ 10 h 18"/>
                <a:gd name="T14" fmla="*/ 0 w 81"/>
                <a:gd name="T15" fmla="*/ 10 h 18"/>
                <a:gd name="T16" fmla="*/ 2 w 81"/>
                <a:gd name="T17" fmla="*/ 6 h 18"/>
                <a:gd name="T18" fmla="*/ 3 w 81"/>
                <a:gd name="T19" fmla="*/ 3 h 18"/>
                <a:gd name="T20" fmla="*/ 7 w 81"/>
                <a:gd name="T21" fmla="*/ 0 h 18"/>
                <a:gd name="T22" fmla="*/ 10 w 81"/>
                <a:gd name="T23" fmla="*/ 0 h 18"/>
                <a:gd name="T24" fmla="*/ 71 w 81"/>
                <a:gd name="T25" fmla="*/ 0 h 18"/>
                <a:gd name="T26" fmla="*/ 71 w 81"/>
                <a:gd name="T27" fmla="*/ 0 h 18"/>
                <a:gd name="T28" fmla="*/ 75 w 81"/>
                <a:gd name="T29" fmla="*/ 0 h 18"/>
                <a:gd name="T30" fmla="*/ 78 w 81"/>
                <a:gd name="T31" fmla="*/ 3 h 18"/>
                <a:gd name="T32" fmla="*/ 79 w 81"/>
                <a:gd name="T33" fmla="*/ 6 h 18"/>
                <a:gd name="T34" fmla="*/ 81 w 81"/>
                <a:gd name="T35" fmla="*/ 10 h 18"/>
                <a:gd name="T36" fmla="*/ 81 w 81"/>
                <a:gd name="T37" fmla="*/ 10 h 18"/>
                <a:gd name="T38" fmla="*/ 79 w 81"/>
                <a:gd name="T39" fmla="*/ 13 h 18"/>
                <a:gd name="T40" fmla="*/ 78 w 81"/>
                <a:gd name="T41" fmla="*/ 15 h 18"/>
                <a:gd name="T42" fmla="*/ 75 w 81"/>
                <a:gd name="T43" fmla="*/ 18 h 18"/>
                <a:gd name="T44" fmla="*/ 71 w 81"/>
                <a:gd name="T4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1" h="18">
                  <a:moveTo>
                    <a:pt x="71" y="18"/>
                  </a:moveTo>
                  <a:lnTo>
                    <a:pt x="10" y="18"/>
                  </a:lnTo>
                  <a:lnTo>
                    <a:pt x="10" y="18"/>
                  </a:lnTo>
                  <a:lnTo>
                    <a:pt x="7" y="18"/>
                  </a:lnTo>
                  <a:lnTo>
                    <a:pt x="3" y="15"/>
                  </a:lnTo>
                  <a:lnTo>
                    <a:pt x="2" y="13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6"/>
                  </a:lnTo>
                  <a:lnTo>
                    <a:pt x="3" y="3"/>
                  </a:lnTo>
                  <a:lnTo>
                    <a:pt x="7" y="0"/>
                  </a:lnTo>
                  <a:lnTo>
                    <a:pt x="10" y="0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75" y="0"/>
                  </a:lnTo>
                  <a:lnTo>
                    <a:pt x="78" y="3"/>
                  </a:lnTo>
                  <a:lnTo>
                    <a:pt x="79" y="6"/>
                  </a:lnTo>
                  <a:lnTo>
                    <a:pt x="81" y="10"/>
                  </a:lnTo>
                  <a:lnTo>
                    <a:pt x="81" y="10"/>
                  </a:lnTo>
                  <a:lnTo>
                    <a:pt x="79" y="13"/>
                  </a:lnTo>
                  <a:lnTo>
                    <a:pt x="78" y="15"/>
                  </a:lnTo>
                  <a:lnTo>
                    <a:pt x="75" y="18"/>
                  </a:lnTo>
                  <a:lnTo>
                    <a:pt x="71" y="18"/>
                  </a:lnTo>
                  <a:close/>
                </a:path>
              </a:pathLst>
            </a:custGeom>
            <a:grpFill/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Freeform 198"/>
            <p:cNvSpPr>
              <a:spLocks/>
            </p:cNvSpPr>
            <p:nvPr/>
          </p:nvSpPr>
          <p:spPr bwMode="auto">
            <a:xfrm>
              <a:off x="7813675" y="5043488"/>
              <a:ext cx="128588" cy="28575"/>
            </a:xfrm>
            <a:custGeom>
              <a:avLst/>
              <a:gdLst>
                <a:gd name="T0" fmla="*/ 71 w 81"/>
                <a:gd name="T1" fmla="*/ 18 h 18"/>
                <a:gd name="T2" fmla="*/ 10 w 81"/>
                <a:gd name="T3" fmla="*/ 18 h 18"/>
                <a:gd name="T4" fmla="*/ 10 w 81"/>
                <a:gd name="T5" fmla="*/ 18 h 18"/>
                <a:gd name="T6" fmla="*/ 7 w 81"/>
                <a:gd name="T7" fmla="*/ 18 h 18"/>
                <a:gd name="T8" fmla="*/ 3 w 81"/>
                <a:gd name="T9" fmla="*/ 15 h 18"/>
                <a:gd name="T10" fmla="*/ 2 w 81"/>
                <a:gd name="T11" fmla="*/ 13 h 18"/>
                <a:gd name="T12" fmla="*/ 0 w 81"/>
                <a:gd name="T13" fmla="*/ 10 h 18"/>
                <a:gd name="T14" fmla="*/ 0 w 81"/>
                <a:gd name="T15" fmla="*/ 10 h 18"/>
                <a:gd name="T16" fmla="*/ 2 w 81"/>
                <a:gd name="T17" fmla="*/ 6 h 18"/>
                <a:gd name="T18" fmla="*/ 3 w 81"/>
                <a:gd name="T19" fmla="*/ 3 h 18"/>
                <a:gd name="T20" fmla="*/ 7 w 81"/>
                <a:gd name="T21" fmla="*/ 0 h 18"/>
                <a:gd name="T22" fmla="*/ 10 w 81"/>
                <a:gd name="T23" fmla="*/ 0 h 18"/>
                <a:gd name="T24" fmla="*/ 71 w 81"/>
                <a:gd name="T25" fmla="*/ 0 h 18"/>
                <a:gd name="T26" fmla="*/ 71 w 81"/>
                <a:gd name="T27" fmla="*/ 0 h 18"/>
                <a:gd name="T28" fmla="*/ 75 w 81"/>
                <a:gd name="T29" fmla="*/ 0 h 18"/>
                <a:gd name="T30" fmla="*/ 78 w 81"/>
                <a:gd name="T31" fmla="*/ 3 h 18"/>
                <a:gd name="T32" fmla="*/ 79 w 81"/>
                <a:gd name="T33" fmla="*/ 6 h 18"/>
                <a:gd name="T34" fmla="*/ 81 w 81"/>
                <a:gd name="T35" fmla="*/ 10 h 18"/>
                <a:gd name="T36" fmla="*/ 81 w 81"/>
                <a:gd name="T37" fmla="*/ 10 h 18"/>
                <a:gd name="T38" fmla="*/ 79 w 81"/>
                <a:gd name="T39" fmla="*/ 13 h 18"/>
                <a:gd name="T40" fmla="*/ 78 w 81"/>
                <a:gd name="T41" fmla="*/ 15 h 18"/>
                <a:gd name="T42" fmla="*/ 75 w 81"/>
                <a:gd name="T43" fmla="*/ 18 h 18"/>
                <a:gd name="T44" fmla="*/ 71 w 81"/>
                <a:gd name="T4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1" h="18">
                  <a:moveTo>
                    <a:pt x="71" y="18"/>
                  </a:moveTo>
                  <a:lnTo>
                    <a:pt x="10" y="18"/>
                  </a:lnTo>
                  <a:lnTo>
                    <a:pt x="10" y="18"/>
                  </a:lnTo>
                  <a:lnTo>
                    <a:pt x="7" y="18"/>
                  </a:lnTo>
                  <a:lnTo>
                    <a:pt x="3" y="15"/>
                  </a:lnTo>
                  <a:lnTo>
                    <a:pt x="2" y="13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6"/>
                  </a:lnTo>
                  <a:lnTo>
                    <a:pt x="3" y="3"/>
                  </a:lnTo>
                  <a:lnTo>
                    <a:pt x="7" y="0"/>
                  </a:lnTo>
                  <a:lnTo>
                    <a:pt x="10" y="0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75" y="0"/>
                  </a:lnTo>
                  <a:lnTo>
                    <a:pt x="78" y="3"/>
                  </a:lnTo>
                  <a:lnTo>
                    <a:pt x="79" y="6"/>
                  </a:lnTo>
                  <a:lnTo>
                    <a:pt x="81" y="10"/>
                  </a:lnTo>
                  <a:lnTo>
                    <a:pt x="81" y="10"/>
                  </a:lnTo>
                  <a:lnTo>
                    <a:pt x="79" y="13"/>
                  </a:lnTo>
                  <a:lnTo>
                    <a:pt x="78" y="15"/>
                  </a:lnTo>
                  <a:lnTo>
                    <a:pt x="75" y="18"/>
                  </a:lnTo>
                  <a:lnTo>
                    <a:pt x="71" y="18"/>
                  </a:lnTo>
                </a:path>
              </a:pathLst>
            </a:custGeom>
            <a:grpFill/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Freeform 199"/>
            <p:cNvSpPr>
              <a:spLocks/>
            </p:cNvSpPr>
            <p:nvPr/>
          </p:nvSpPr>
          <p:spPr bwMode="auto">
            <a:xfrm>
              <a:off x="7813675" y="5708650"/>
              <a:ext cx="128588" cy="30163"/>
            </a:xfrm>
            <a:custGeom>
              <a:avLst/>
              <a:gdLst>
                <a:gd name="T0" fmla="*/ 71 w 81"/>
                <a:gd name="T1" fmla="*/ 19 h 19"/>
                <a:gd name="T2" fmla="*/ 10 w 81"/>
                <a:gd name="T3" fmla="*/ 19 h 19"/>
                <a:gd name="T4" fmla="*/ 10 w 81"/>
                <a:gd name="T5" fmla="*/ 19 h 19"/>
                <a:gd name="T6" fmla="*/ 7 w 81"/>
                <a:gd name="T7" fmla="*/ 18 h 19"/>
                <a:gd name="T8" fmla="*/ 3 w 81"/>
                <a:gd name="T9" fmla="*/ 16 h 19"/>
                <a:gd name="T10" fmla="*/ 2 w 81"/>
                <a:gd name="T11" fmla="*/ 14 h 19"/>
                <a:gd name="T12" fmla="*/ 0 w 81"/>
                <a:gd name="T13" fmla="*/ 9 h 19"/>
                <a:gd name="T14" fmla="*/ 0 w 81"/>
                <a:gd name="T15" fmla="*/ 9 h 19"/>
                <a:gd name="T16" fmla="*/ 2 w 81"/>
                <a:gd name="T17" fmla="*/ 5 h 19"/>
                <a:gd name="T18" fmla="*/ 3 w 81"/>
                <a:gd name="T19" fmla="*/ 3 h 19"/>
                <a:gd name="T20" fmla="*/ 7 w 81"/>
                <a:gd name="T21" fmla="*/ 1 h 19"/>
                <a:gd name="T22" fmla="*/ 10 w 81"/>
                <a:gd name="T23" fmla="*/ 0 h 19"/>
                <a:gd name="T24" fmla="*/ 71 w 81"/>
                <a:gd name="T25" fmla="*/ 0 h 19"/>
                <a:gd name="T26" fmla="*/ 71 w 81"/>
                <a:gd name="T27" fmla="*/ 0 h 19"/>
                <a:gd name="T28" fmla="*/ 75 w 81"/>
                <a:gd name="T29" fmla="*/ 1 h 19"/>
                <a:gd name="T30" fmla="*/ 78 w 81"/>
                <a:gd name="T31" fmla="*/ 3 h 19"/>
                <a:gd name="T32" fmla="*/ 79 w 81"/>
                <a:gd name="T33" fmla="*/ 5 h 19"/>
                <a:gd name="T34" fmla="*/ 81 w 81"/>
                <a:gd name="T35" fmla="*/ 9 h 19"/>
                <a:gd name="T36" fmla="*/ 81 w 81"/>
                <a:gd name="T37" fmla="*/ 9 h 19"/>
                <a:gd name="T38" fmla="*/ 79 w 81"/>
                <a:gd name="T39" fmla="*/ 14 h 19"/>
                <a:gd name="T40" fmla="*/ 78 w 81"/>
                <a:gd name="T41" fmla="*/ 16 h 19"/>
                <a:gd name="T42" fmla="*/ 75 w 81"/>
                <a:gd name="T43" fmla="*/ 18 h 19"/>
                <a:gd name="T44" fmla="*/ 71 w 81"/>
                <a:gd name="T4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1" h="19">
                  <a:moveTo>
                    <a:pt x="71" y="19"/>
                  </a:moveTo>
                  <a:lnTo>
                    <a:pt x="10" y="19"/>
                  </a:lnTo>
                  <a:lnTo>
                    <a:pt x="10" y="19"/>
                  </a:lnTo>
                  <a:lnTo>
                    <a:pt x="7" y="18"/>
                  </a:lnTo>
                  <a:lnTo>
                    <a:pt x="3" y="16"/>
                  </a:lnTo>
                  <a:lnTo>
                    <a:pt x="2" y="14"/>
                  </a:lnTo>
                  <a:lnTo>
                    <a:pt x="0" y="9"/>
                  </a:lnTo>
                  <a:lnTo>
                    <a:pt x="0" y="9"/>
                  </a:lnTo>
                  <a:lnTo>
                    <a:pt x="2" y="5"/>
                  </a:lnTo>
                  <a:lnTo>
                    <a:pt x="3" y="3"/>
                  </a:lnTo>
                  <a:lnTo>
                    <a:pt x="7" y="1"/>
                  </a:lnTo>
                  <a:lnTo>
                    <a:pt x="10" y="0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75" y="1"/>
                  </a:lnTo>
                  <a:lnTo>
                    <a:pt x="78" y="3"/>
                  </a:lnTo>
                  <a:lnTo>
                    <a:pt x="79" y="5"/>
                  </a:lnTo>
                  <a:lnTo>
                    <a:pt x="81" y="9"/>
                  </a:lnTo>
                  <a:lnTo>
                    <a:pt x="81" y="9"/>
                  </a:lnTo>
                  <a:lnTo>
                    <a:pt x="79" y="14"/>
                  </a:lnTo>
                  <a:lnTo>
                    <a:pt x="78" y="16"/>
                  </a:lnTo>
                  <a:lnTo>
                    <a:pt x="75" y="18"/>
                  </a:lnTo>
                  <a:lnTo>
                    <a:pt x="71" y="19"/>
                  </a:lnTo>
                  <a:close/>
                </a:path>
              </a:pathLst>
            </a:custGeom>
            <a:grpFill/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200"/>
            <p:cNvSpPr>
              <a:spLocks/>
            </p:cNvSpPr>
            <p:nvPr/>
          </p:nvSpPr>
          <p:spPr bwMode="auto">
            <a:xfrm>
              <a:off x="7813675" y="5708650"/>
              <a:ext cx="128588" cy="30163"/>
            </a:xfrm>
            <a:custGeom>
              <a:avLst/>
              <a:gdLst>
                <a:gd name="T0" fmla="*/ 71 w 81"/>
                <a:gd name="T1" fmla="*/ 19 h 19"/>
                <a:gd name="T2" fmla="*/ 10 w 81"/>
                <a:gd name="T3" fmla="*/ 19 h 19"/>
                <a:gd name="T4" fmla="*/ 10 w 81"/>
                <a:gd name="T5" fmla="*/ 19 h 19"/>
                <a:gd name="T6" fmla="*/ 7 w 81"/>
                <a:gd name="T7" fmla="*/ 18 h 19"/>
                <a:gd name="T8" fmla="*/ 3 w 81"/>
                <a:gd name="T9" fmla="*/ 16 h 19"/>
                <a:gd name="T10" fmla="*/ 2 w 81"/>
                <a:gd name="T11" fmla="*/ 14 h 19"/>
                <a:gd name="T12" fmla="*/ 0 w 81"/>
                <a:gd name="T13" fmla="*/ 9 h 19"/>
                <a:gd name="T14" fmla="*/ 0 w 81"/>
                <a:gd name="T15" fmla="*/ 9 h 19"/>
                <a:gd name="T16" fmla="*/ 2 w 81"/>
                <a:gd name="T17" fmla="*/ 5 h 19"/>
                <a:gd name="T18" fmla="*/ 3 w 81"/>
                <a:gd name="T19" fmla="*/ 3 h 19"/>
                <a:gd name="T20" fmla="*/ 7 w 81"/>
                <a:gd name="T21" fmla="*/ 1 h 19"/>
                <a:gd name="T22" fmla="*/ 10 w 81"/>
                <a:gd name="T23" fmla="*/ 0 h 19"/>
                <a:gd name="T24" fmla="*/ 71 w 81"/>
                <a:gd name="T25" fmla="*/ 0 h 19"/>
                <a:gd name="T26" fmla="*/ 71 w 81"/>
                <a:gd name="T27" fmla="*/ 0 h 19"/>
                <a:gd name="T28" fmla="*/ 75 w 81"/>
                <a:gd name="T29" fmla="*/ 1 h 19"/>
                <a:gd name="T30" fmla="*/ 78 w 81"/>
                <a:gd name="T31" fmla="*/ 3 h 19"/>
                <a:gd name="T32" fmla="*/ 79 w 81"/>
                <a:gd name="T33" fmla="*/ 5 h 19"/>
                <a:gd name="T34" fmla="*/ 81 w 81"/>
                <a:gd name="T35" fmla="*/ 9 h 19"/>
                <a:gd name="T36" fmla="*/ 81 w 81"/>
                <a:gd name="T37" fmla="*/ 9 h 19"/>
                <a:gd name="T38" fmla="*/ 79 w 81"/>
                <a:gd name="T39" fmla="*/ 14 h 19"/>
                <a:gd name="T40" fmla="*/ 78 w 81"/>
                <a:gd name="T41" fmla="*/ 16 h 19"/>
                <a:gd name="T42" fmla="*/ 75 w 81"/>
                <a:gd name="T43" fmla="*/ 18 h 19"/>
                <a:gd name="T44" fmla="*/ 71 w 81"/>
                <a:gd name="T4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1" h="19">
                  <a:moveTo>
                    <a:pt x="71" y="19"/>
                  </a:moveTo>
                  <a:lnTo>
                    <a:pt x="10" y="19"/>
                  </a:lnTo>
                  <a:lnTo>
                    <a:pt x="10" y="19"/>
                  </a:lnTo>
                  <a:lnTo>
                    <a:pt x="7" y="18"/>
                  </a:lnTo>
                  <a:lnTo>
                    <a:pt x="3" y="16"/>
                  </a:lnTo>
                  <a:lnTo>
                    <a:pt x="2" y="14"/>
                  </a:lnTo>
                  <a:lnTo>
                    <a:pt x="0" y="9"/>
                  </a:lnTo>
                  <a:lnTo>
                    <a:pt x="0" y="9"/>
                  </a:lnTo>
                  <a:lnTo>
                    <a:pt x="2" y="5"/>
                  </a:lnTo>
                  <a:lnTo>
                    <a:pt x="3" y="3"/>
                  </a:lnTo>
                  <a:lnTo>
                    <a:pt x="7" y="1"/>
                  </a:lnTo>
                  <a:lnTo>
                    <a:pt x="10" y="0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75" y="1"/>
                  </a:lnTo>
                  <a:lnTo>
                    <a:pt x="78" y="3"/>
                  </a:lnTo>
                  <a:lnTo>
                    <a:pt x="79" y="5"/>
                  </a:lnTo>
                  <a:lnTo>
                    <a:pt x="81" y="9"/>
                  </a:lnTo>
                  <a:lnTo>
                    <a:pt x="81" y="9"/>
                  </a:lnTo>
                  <a:lnTo>
                    <a:pt x="79" y="14"/>
                  </a:lnTo>
                  <a:lnTo>
                    <a:pt x="78" y="16"/>
                  </a:lnTo>
                  <a:lnTo>
                    <a:pt x="75" y="18"/>
                  </a:lnTo>
                  <a:lnTo>
                    <a:pt x="71" y="19"/>
                  </a:lnTo>
                </a:path>
              </a:pathLst>
            </a:custGeom>
            <a:grpFill/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5215781" y="3368079"/>
            <a:ext cx="626062" cy="475455"/>
            <a:chOff x="884778" y="2351989"/>
            <a:chExt cx="900113" cy="684213"/>
          </a:xfrm>
          <a:solidFill>
            <a:schemeClr val="accent2"/>
          </a:solidFill>
        </p:grpSpPr>
        <p:sp>
          <p:nvSpPr>
            <p:cNvPr id="121" name="Freeform 269"/>
            <p:cNvSpPr>
              <a:spLocks noEditPoints="1"/>
            </p:cNvSpPr>
            <p:nvPr/>
          </p:nvSpPr>
          <p:spPr bwMode="auto">
            <a:xfrm>
              <a:off x="959390" y="2656789"/>
              <a:ext cx="163513" cy="165100"/>
            </a:xfrm>
            <a:custGeom>
              <a:avLst/>
              <a:gdLst>
                <a:gd name="T0" fmla="*/ 51 w 103"/>
                <a:gd name="T1" fmla="*/ 104 h 104"/>
                <a:gd name="T2" fmla="*/ 31 w 103"/>
                <a:gd name="T3" fmla="*/ 100 h 104"/>
                <a:gd name="T4" fmla="*/ 15 w 103"/>
                <a:gd name="T5" fmla="*/ 89 h 104"/>
                <a:gd name="T6" fmla="*/ 4 w 103"/>
                <a:gd name="T7" fmla="*/ 72 h 104"/>
                <a:gd name="T8" fmla="*/ 0 w 103"/>
                <a:gd name="T9" fmla="*/ 52 h 104"/>
                <a:gd name="T10" fmla="*/ 1 w 103"/>
                <a:gd name="T11" fmla="*/ 41 h 104"/>
                <a:gd name="T12" fmla="*/ 9 w 103"/>
                <a:gd name="T13" fmla="*/ 23 h 104"/>
                <a:gd name="T14" fmla="*/ 23 w 103"/>
                <a:gd name="T15" fmla="*/ 9 h 104"/>
                <a:gd name="T16" fmla="*/ 41 w 103"/>
                <a:gd name="T17" fmla="*/ 1 h 104"/>
                <a:gd name="T18" fmla="*/ 51 w 103"/>
                <a:gd name="T19" fmla="*/ 0 h 104"/>
                <a:gd name="T20" fmla="*/ 71 w 103"/>
                <a:gd name="T21" fmla="*/ 4 h 104"/>
                <a:gd name="T22" fmla="*/ 88 w 103"/>
                <a:gd name="T23" fmla="*/ 15 h 104"/>
                <a:gd name="T24" fmla="*/ 99 w 103"/>
                <a:gd name="T25" fmla="*/ 32 h 104"/>
                <a:gd name="T26" fmla="*/ 103 w 103"/>
                <a:gd name="T27" fmla="*/ 52 h 104"/>
                <a:gd name="T28" fmla="*/ 102 w 103"/>
                <a:gd name="T29" fmla="*/ 62 h 104"/>
                <a:gd name="T30" fmla="*/ 94 w 103"/>
                <a:gd name="T31" fmla="*/ 81 h 104"/>
                <a:gd name="T32" fmla="*/ 80 w 103"/>
                <a:gd name="T33" fmla="*/ 95 h 104"/>
                <a:gd name="T34" fmla="*/ 62 w 103"/>
                <a:gd name="T35" fmla="*/ 103 h 104"/>
                <a:gd name="T36" fmla="*/ 51 w 103"/>
                <a:gd name="T37" fmla="*/ 14 h 104"/>
                <a:gd name="T38" fmla="*/ 44 w 103"/>
                <a:gd name="T39" fmla="*/ 15 h 104"/>
                <a:gd name="T40" fmla="*/ 31 w 103"/>
                <a:gd name="T41" fmla="*/ 21 h 104"/>
                <a:gd name="T42" fmla="*/ 20 w 103"/>
                <a:gd name="T43" fmla="*/ 31 h 104"/>
                <a:gd name="T44" fmla="*/ 15 w 103"/>
                <a:gd name="T45" fmla="*/ 44 h 104"/>
                <a:gd name="T46" fmla="*/ 14 w 103"/>
                <a:gd name="T47" fmla="*/ 52 h 104"/>
                <a:gd name="T48" fmla="*/ 17 w 103"/>
                <a:gd name="T49" fmla="*/ 66 h 104"/>
                <a:gd name="T50" fmla="*/ 25 w 103"/>
                <a:gd name="T51" fmla="*/ 79 h 104"/>
                <a:gd name="T52" fmla="*/ 37 w 103"/>
                <a:gd name="T53" fmla="*/ 87 h 104"/>
                <a:gd name="T54" fmla="*/ 51 w 103"/>
                <a:gd name="T55" fmla="*/ 90 h 104"/>
                <a:gd name="T56" fmla="*/ 59 w 103"/>
                <a:gd name="T57" fmla="*/ 89 h 104"/>
                <a:gd name="T58" fmla="*/ 72 w 103"/>
                <a:gd name="T59" fmla="*/ 84 h 104"/>
                <a:gd name="T60" fmla="*/ 82 w 103"/>
                <a:gd name="T61" fmla="*/ 73 h 104"/>
                <a:gd name="T62" fmla="*/ 88 w 103"/>
                <a:gd name="T63" fmla="*/ 59 h 104"/>
                <a:gd name="T64" fmla="*/ 89 w 103"/>
                <a:gd name="T65" fmla="*/ 52 h 104"/>
                <a:gd name="T66" fmla="*/ 86 w 103"/>
                <a:gd name="T67" fmla="*/ 37 h 104"/>
                <a:gd name="T68" fmla="*/ 78 w 103"/>
                <a:gd name="T69" fmla="*/ 25 h 104"/>
                <a:gd name="T70" fmla="*/ 66 w 103"/>
                <a:gd name="T71" fmla="*/ 17 h 104"/>
                <a:gd name="T72" fmla="*/ 51 w 103"/>
                <a:gd name="T73" fmla="*/ 1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3" h="104">
                  <a:moveTo>
                    <a:pt x="51" y="104"/>
                  </a:moveTo>
                  <a:lnTo>
                    <a:pt x="51" y="104"/>
                  </a:lnTo>
                  <a:lnTo>
                    <a:pt x="41" y="103"/>
                  </a:lnTo>
                  <a:lnTo>
                    <a:pt x="31" y="100"/>
                  </a:lnTo>
                  <a:lnTo>
                    <a:pt x="23" y="95"/>
                  </a:lnTo>
                  <a:lnTo>
                    <a:pt x="15" y="89"/>
                  </a:lnTo>
                  <a:lnTo>
                    <a:pt x="9" y="81"/>
                  </a:lnTo>
                  <a:lnTo>
                    <a:pt x="4" y="72"/>
                  </a:lnTo>
                  <a:lnTo>
                    <a:pt x="1" y="6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1" y="41"/>
                  </a:lnTo>
                  <a:lnTo>
                    <a:pt x="4" y="32"/>
                  </a:lnTo>
                  <a:lnTo>
                    <a:pt x="9" y="23"/>
                  </a:lnTo>
                  <a:lnTo>
                    <a:pt x="15" y="15"/>
                  </a:lnTo>
                  <a:lnTo>
                    <a:pt x="23" y="9"/>
                  </a:lnTo>
                  <a:lnTo>
                    <a:pt x="31" y="4"/>
                  </a:lnTo>
                  <a:lnTo>
                    <a:pt x="41" y="1"/>
                  </a:lnTo>
                  <a:lnTo>
                    <a:pt x="51" y="0"/>
                  </a:lnTo>
                  <a:lnTo>
                    <a:pt x="51" y="0"/>
                  </a:lnTo>
                  <a:lnTo>
                    <a:pt x="62" y="1"/>
                  </a:lnTo>
                  <a:lnTo>
                    <a:pt x="71" y="4"/>
                  </a:lnTo>
                  <a:lnTo>
                    <a:pt x="80" y="9"/>
                  </a:lnTo>
                  <a:lnTo>
                    <a:pt x="88" y="15"/>
                  </a:lnTo>
                  <a:lnTo>
                    <a:pt x="94" y="23"/>
                  </a:lnTo>
                  <a:lnTo>
                    <a:pt x="99" y="32"/>
                  </a:lnTo>
                  <a:lnTo>
                    <a:pt x="102" y="41"/>
                  </a:lnTo>
                  <a:lnTo>
                    <a:pt x="103" y="52"/>
                  </a:lnTo>
                  <a:lnTo>
                    <a:pt x="103" y="52"/>
                  </a:lnTo>
                  <a:lnTo>
                    <a:pt x="102" y="62"/>
                  </a:lnTo>
                  <a:lnTo>
                    <a:pt x="99" y="72"/>
                  </a:lnTo>
                  <a:lnTo>
                    <a:pt x="94" y="81"/>
                  </a:lnTo>
                  <a:lnTo>
                    <a:pt x="88" y="89"/>
                  </a:lnTo>
                  <a:lnTo>
                    <a:pt x="80" y="95"/>
                  </a:lnTo>
                  <a:lnTo>
                    <a:pt x="71" y="100"/>
                  </a:lnTo>
                  <a:lnTo>
                    <a:pt x="62" y="103"/>
                  </a:lnTo>
                  <a:lnTo>
                    <a:pt x="51" y="104"/>
                  </a:lnTo>
                  <a:close/>
                  <a:moveTo>
                    <a:pt x="51" y="14"/>
                  </a:moveTo>
                  <a:lnTo>
                    <a:pt x="51" y="14"/>
                  </a:lnTo>
                  <a:lnTo>
                    <a:pt x="44" y="15"/>
                  </a:lnTo>
                  <a:lnTo>
                    <a:pt x="37" y="17"/>
                  </a:lnTo>
                  <a:lnTo>
                    <a:pt x="31" y="21"/>
                  </a:lnTo>
                  <a:lnTo>
                    <a:pt x="25" y="25"/>
                  </a:lnTo>
                  <a:lnTo>
                    <a:pt x="20" y="31"/>
                  </a:lnTo>
                  <a:lnTo>
                    <a:pt x="17" y="37"/>
                  </a:lnTo>
                  <a:lnTo>
                    <a:pt x="15" y="44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5" y="59"/>
                  </a:lnTo>
                  <a:lnTo>
                    <a:pt x="17" y="66"/>
                  </a:lnTo>
                  <a:lnTo>
                    <a:pt x="20" y="73"/>
                  </a:lnTo>
                  <a:lnTo>
                    <a:pt x="25" y="79"/>
                  </a:lnTo>
                  <a:lnTo>
                    <a:pt x="31" y="84"/>
                  </a:lnTo>
                  <a:lnTo>
                    <a:pt x="37" y="87"/>
                  </a:lnTo>
                  <a:lnTo>
                    <a:pt x="44" y="89"/>
                  </a:lnTo>
                  <a:lnTo>
                    <a:pt x="51" y="90"/>
                  </a:lnTo>
                  <a:lnTo>
                    <a:pt x="51" y="90"/>
                  </a:lnTo>
                  <a:lnTo>
                    <a:pt x="59" y="89"/>
                  </a:lnTo>
                  <a:lnTo>
                    <a:pt x="66" y="87"/>
                  </a:lnTo>
                  <a:lnTo>
                    <a:pt x="72" y="84"/>
                  </a:lnTo>
                  <a:lnTo>
                    <a:pt x="78" y="79"/>
                  </a:lnTo>
                  <a:lnTo>
                    <a:pt x="82" y="73"/>
                  </a:lnTo>
                  <a:lnTo>
                    <a:pt x="86" y="66"/>
                  </a:lnTo>
                  <a:lnTo>
                    <a:pt x="88" y="59"/>
                  </a:lnTo>
                  <a:lnTo>
                    <a:pt x="89" y="52"/>
                  </a:lnTo>
                  <a:lnTo>
                    <a:pt x="89" y="52"/>
                  </a:lnTo>
                  <a:lnTo>
                    <a:pt x="88" y="44"/>
                  </a:lnTo>
                  <a:lnTo>
                    <a:pt x="86" y="37"/>
                  </a:lnTo>
                  <a:lnTo>
                    <a:pt x="82" y="31"/>
                  </a:lnTo>
                  <a:lnTo>
                    <a:pt x="78" y="25"/>
                  </a:lnTo>
                  <a:lnTo>
                    <a:pt x="72" y="21"/>
                  </a:lnTo>
                  <a:lnTo>
                    <a:pt x="66" y="17"/>
                  </a:lnTo>
                  <a:lnTo>
                    <a:pt x="59" y="15"/>
                  </a:lnTo>
                  <a:lnTo>
                    <a:pt x="51" y="14"/>
                  </a:lnTo>
                  <a:close/>
                </a:path>
              </a:pathLst>
            </a:custGeom>
            <a:grpFill/>
            <a:ln>
              <a:solidFill>
                <a:schemeClr val="accent6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" name="Freeform 272"/>
            <p:cNvSpPr>
              <a:spLocks/>
            </p:cNvSpPr>
            <p:nvPr/>
          </p:nvSpPr>
          <p:spPr bwMode="auto">
            <a:xfrm>
              <a:off x="884778" y="2836177"/>
              <a:ext cx="312738" cy="200025"/>
            </a:xfrm>
            <a:custGeom>
              <a:avLst/>
              <a:gdLst>
                <a:gd name="T0" fmla="*/ 190 w 197"/>
                <a:gd name="T1" fmla="*/ 126 h 126"/>
                <a:gd name="T2" fmla="*/ 190 w 197"/>
                <a:gd name="T3" fmla="*/ 126 h 126"/>
                <a:gd name="T4" fmla="*/ 187 w 197"/>
                <a:gd name="T5" fmla="*/ 125 h 126"/>
                <a:gd name="T6" fmla="*/ 185 w 197"/>
                <a:gd name="T7" fmla="*/ 124 h 126"/>
                <a:gd name="T8" fmla="*/ 183 w 197"/>
                <a:gd name="T9" fmla="*/ 121 h 126"/>
                <a:gd name="T10" fmla="*/ 183 w 197"/>
                <a:gd name="T11" fmla="*/ 119 h 126"/>
                <a:gd name="T12" fmla="*/ 183 w 197"/>
                <a:gd name="T13" fmla="*/ 18 h 126"/>
                <a:gd name="T14" fmla="*/ 183 w 197"/>
                <a:gd name="T15" fmla="*/ 18 h 126"/>
                <a:gd name="T16" fmla="*/ 181 w 197"/>
                <a:gd name="T17" fmla="*/ 16 h 126"/>
                <a:gd name="T18" fmla="*/ 179 w 197"/>
                <a:gd name="T19" fmla="*/ 15 h 126"/>
                <a:gd name="T20" fmla="*/ 177 w 197"/>
                <a:gd name="T21" fmla="*/ 14 h 126"/>
                <a:gd name="T22" fmla="*/ 20 w 197"/>
                <a:gd name="T23" fmla="*/ 14 h 126"/>
                <a:gd name="T24" fmla="*/ 20 w 197"/>
                <a:gd name="T25" fmla="*/ 14 h 126"/>
                <a:gd name="T26" fmla="*/ 17 w 197"/>
                <a:gd name="T27" fmla="*/ 15 h 126"/>
                <a:gd name="T28" fmla="*/ 15 w 197"/>
                <a:gd name="T29" fmla="*/ 16 h 126"/>
                <a:gd name="T30" fmla="*/ 14 w 197"/>
                <a:gd name="T31" fmla="*/ 18 h 126"/>
                <a:gd name="T32" fmla="*/ 14 w 197"/>
                <a:gd name="T33" fmla="*/ 20 h 126"/>
                <a:gd name="T34" fmla="*/ 14 w 197"/>
                <a:gd name="T35" fmla="*/ 119 h 126"/>
                <a:gd name="T36" fmla="*/ 14 w 197"/>
                <a:gd name="T37" fmla="*/ 119 h 126"/>
                <a:gd name="T38" fmla="*/ 13 w 197"/>
                <a:gd name="T39" fmla="*/ 121 h 126"/>
                <a:gd name="T40" fmla="*/ 12 w 197"/>
                <a:gd name="T41" fmla="*/ 124 h 126"/>
                <a:gd name="T42" fmla="*/ 10 w 197"/>
                <a:gd name="T43" fmla="*/ 125 h 126"/>
                <a:gd name="T44" fmla="*/ 7 w 197"/>
                <a:gd name="T45" fmla="*/ 126 h 126"/>
                <a:gd name="T46" fmla="*/ 7 w 197"/>
                <a:gd name="T47" fmla="*/ 126 h 126"/>
                <a:gd name="T48" fmla="*/ 4 w 197"/>
                <a:gd name="T49" fmla="*/ 125 h 126"/>
                <a:gd name="T50" fmla="*/ 2 w 197"/>
                <a:gd name="T51" fmla="*/ 124 h 126"/>
                <a:gd name="T52" fmla="*/ 0 w 197"/>
                <a:gd name="T53" fmla="*/ 121 h 126"/>
                <a:gd name="T54" fmla="*/ 0 w 197"/>
                <a:gd name="T55" fmla="*/ 119 h 126"/>
                <a:gd name="T56" fmla="*/ 0 w 197"/>
                <a:gd name="T57" fmla="*/ 20 h 126"/>
                <a:gd name="T58" fmla="*/ 0 w 197"/>
                <a:gd name="T59" fmla="*/ 20 h 126"/>
                <a:gd name="T60" fmla="*/ 0 w 197"/>
                <a:gd name="T61" fmla="*/ 16 h 126"/>
                <a:gd name="T62" fmla="*/ 1 w 197"/>
                <a:gd name="T63" fmla="*/ 12 h 126"/>
                <a:gd name="T64" fmla="*/ 3 w 197"/>
                <a:gd name="T65" fmla="*/ 9 h 126"/>
                <a:gd name="T66" fmla="*/ 6 w 197"/>
                <a:gd name="T67" fmla="*/ 6 h 126"/>
                <a:gd name="T68" fmla="*/ 8 w 197"/>
                <a:gd name="T69" fmla="*/ 4 h 126"/>
                <a:gd name="T70" fmla="*/ 12 w 197"/>
                <a:gd name="T71" fmla="*/ 2 h 126"/>
                <a:gd name="T72" fmla="*/ 16 w 197"/>
                <a:gd name="T73" fmla="*/ 1 h 126"/>
                <a:gd name="T74" fmla="*/ 20 w 197"/>
                <a:gd name="T75" fmla="*/ 0 h 126"/>
                <a:gd name="T76" fmla="*/ 177 w 197"/>
                <a:gd name="T77" fmla="*/ 0 h 126"/>
                <a:gd name="T78" fmla="*/ 177 w 197"/>
                <a:gd name="T79" fmla="*/ 0 h 126"/>
                <a:gd name="T80" fmla="*/ 181 w 197"/>
                <a:gd name="T81" fmla="*/ 1 h 126"/>
                <a:gd name="T82" fmla="*/ 185 w 197"/>
                <a:gd name="T83" fmla="*/ 2 h 126"/>
                <a:gd name="T84" fmla="*/ 188 w 197"/>
                <a:gd name="T85" fmla="*/ 3 h 126"/>
                <a:gd name="T86" fmla="*/ 191 w 197"/>
                <a:gd name="T87" fmla="*/ 6 h 126"/>
                <a:gd name="T88" fmla="*/ 193 w 197"/>
                <a:gd name="T89" fmla="*/ 8 h 126"/>
                <a:gd name="T90" fmla="*/ 195 w 197"/>
                <a:gd name="T91" fmla="*/ 11 h 126"/>
                <a:gd name="T92" fmla="*/ 196 w 197"/>
                <a:gd name="T93" fmla="*/ 15 h 126"/>
                <a:gd name="T94" fmla="*/ 197 w 197"/>
                <a:gd name="T95" fmla="*/ 18 h 126"/>
                <a:gd name="T96" fmla="*/ 197 w 197"/>
                <a:gd name="T97" fmla="*/ 119 h 126"/>
                <a:gd name="T98" fmla="*/ 197 w 197"/>
                <a:gd name="T99" fmla="*/ 119 h 126"/>
                <a:gd name="T100" fmla="*/ 196 w 197"/>
                <a:gd name="T101" fmla="*/ 121 h 126"/>
                <a:gd name="T102" fmla="*/ 195 w 197"/>
                <a:gd name="T103" fmla="*/ 124 h 126"/>
                <a:gd name="T104" fmla="*/ 192 w 197"/>
                <a:gd name="T105" fmla="*/ 125 h 126"/>
                <a:gd name="T106" fmla="*/ 190 w 197"/>
                <a:gd name="T107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7" h="126">
                  <a:moveTo>
                    <a:pt x="190" y="126"/>
                  </a:moveTo>
                  <a:lnTo>
                    <a:pt x="190" y="126"/>
                  </a:lnTo>
                  <a:lnTo>
                    <a:pt x="187" y="125"/>
                  </a:lnTo>
                  <a:lnTo>
                    <a:pt x="185" y="124"/>
                  </a:lnTo>
                  <a:lnTo>
                    <a:pt x="183" y="121"/>
                  </a:lnTo>
                  <a:lnTo>
                    <a:pt x="183" y="119"/>
                  </a:lnTo>
                  <a:lnTo>
                    <a:pt x="183" y="18"/>
                  </a:lnTo>
                  <a:lnTo>
                    <a:pt x="183" y="18"/>
                  </a:lnTo>
                  <a:lnTo>
                    <a:pt x="181" y="16"/>
                  </a:lnTo>
                  <a:lnTo>
                    <a:pt x="179" y="15"/>
                  </a:lnTo>
                  <a:lnTo>
                    <a:pt x="177" y="14"/>
                  </a:lnTo>
                  <a:lnTo>
                    <a:pt x="20" y="14"/>
                  </a:lnTo>
                  <a:lnTo>
                    <a:pt x="20" y="14"/>
                  </a:lnTo>
                  <a:lnTo>
                    <a:pt x="17" y="15"/>
                  </a:lnTo>
                  <a:lnTo>
                    <a:pt x="15" y="16"/>
                  </a:lnTo>
                  <a:lnTo>
                    <a:pt x="14" y="18"/>
                  </a:lnTo>
                  <a:lnTo>
                    <a:pt x="14" y="20"/>
                  </a:lnTo>
                  <a:lnTo>
                    <a:pt x="14" y="119"/>
                  </a:lnTo>
                  <a:lnTo>
                    <a:pt x="14" y="119"/>
                  </a:lnTo>
                  <a:lnTo>
                    <a:pt x="13" y="121"/>
                  </a:lnTo>
                  <a:lnTo>
                    <a:pt x="12" y="124"/>
                  </a:lnTo>
                  <a:lnTo>
                    <a:pt x="10" y="125"/>
                  </a:lnTo>
                  <a:lnTo>
                    <a:pt x="7" y="126"/>
                  </a:lnTo>
                  <a:lnTo>
                    <a:pt x="7" y="126"/>
                  </a:lnTo>
                  <a:lnTo>
                    <a:pt x="4" y="125"/>
                  </a:lnTo>
                  <a:lnTo>
                    <a:pt x="2" y="124"/>
                  </a:lnTo>
                  <a:lnTo>
                    <a:pt x="0" y="121"/>
                  </a:lnTo>
                  <a:lnTo>
                    <a:pt x="0" y="119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1" y="12"/>
                  </a:lnTo>
                  <a:lnTo>
                    <a:pt x="3" y="9"/>
                  </a:lnTo>
                  <a:lnTo>
                    <a:pt x="6" y="6"/>
                  </a:lnTo>
                  <a:lnTo>
                    <a:pt x="8" y="4"/>
                  </a:lnTo>
                  <a:lnTo>
                    <a:pt x="12" y="2"/>
                  </a:lnTo>
                  <a:lnTo>
                    <a:pt x="16" y="1"/>
                  </a:lnTo>
                  <a:lnTo>
                    <a:pt x="20" y="0"/>
                  </a:lnTo>
                  <a:lnTo>
                    <a:pt x="177" y="0"/>
                  </a:lnTo>
                  <a:lnTo>
                    <a:pt x="177" y="0"/>
                  </a:lnTo>
                  <a:lnTo>
                    <a:pt x="181" y="1"/>
                  </a:lnTo>
                  <a:lnTo>
                    <a:pt x="185" y="2"/>
                  </a:lnTo>
                  <a:lnTo>
                    <a:pt x="188" y="3"/>
                  </a:lnTo>
                  <a:lnTo>
                    <a:pt x="191" y="6"/>
                  </a:lnTo>
                  <a:lnTo>
                    <a:pt x="193" y="8"/>
                  </a:lnTo>
                  <a:lnTo>
                    <a:pt x="195" y="11"/>
                  </a:lnTo>
                  <a:lnTo>
                    <a:pt x="196" y="15"/>
                  </a:lnTo>
                  <a:lnTo>
                    <a:pt x="197" y="18"/>
                  </a:lnTo>
                  <a:lnTo>
                    <a:pt x="197" y="119"/>
                  </a:lnTo>
                  <a:lnTo>
                    <a:pt x="197" y="119"/>
                  </a:lnTo>
                  <a:lnTo>
                    <a:pt x="196" y="121"/>
                  </a:lnTo>
                  <a:lnTo>
                    <a:pt x="195" y="124"/>
                  </a:lnTo>
                  <a:lnTo>
                    <a:pt x="192" y="125"/>
                  </a:lnTo>
                  <a:lnTo>
                    <a:pt x="190" y="126"/>
                  </a:lnTo>
                  <a:close/>
                </a:path>
              </a:pathLst>
            </a:custGeom>
            <a:grpFill/>
            <a:ln>
              <a:solidFill>
                <a:schemeClr val="accent6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" name="Freeform 273"/>
            <p:cNvSpPr>
              <a:spLocks/>
            </p:cNvSpPr>
            <p:nvPr/>
          </p:nvSpPr>
          <p:spPr bwMode="auto">
            <a:xfrm>
              <a:off x="884778" y="2836177"/>
              <a:ext cx="312738" cy="200025"/>
            </a:xfrm>
            <a:custGeom>
              <a:avLst/>
              <a:gdLst>
                <a:gd name="T0" fmla="*/ 190 w 197"/>
                <a:gd name="T1" fmla="*/ 126 h 126"/>
                <a:gd name="T2" fmla="*/ 190 w 197"/>
                <a:gd name="T3" fmla="*/ 126 h 126"/>
                <a:gd name="T4" fmla="*/ 187 w 197"/>
                <a:gd name="T5" fmla="*/ 125 h 126"/>
                <a:gd name="T6" fmla="*/ 185 w 197"/>
                <a:gd name="T7" fmla="*/ 124 h 126"/>
                <a:gd name="T8" fmla="*/ 183 w 197"/>
                <a:gd name="T9" fmla="*/ 121 h 126"/>
                <a:gd name="T10" fmla="*/ 183 w 197"/>
                <a:gd name="T11" fmla="*/ 119 h 126"/>
                <a:gd name="T12" fmla="*/ 183 w 197"/>
                <a:gd name="T13" fmla="*/ 18 h 126"/>
                <a:gd name="T14" fmla="*/ 183 w 197"/>
                <a:gd name="T15" fmla="*/ 18 h 126"/>
                <a:gd name="T16" fmla="*/ 181 w 197"/>
                <a:gd name="T17" fmla="*/ 16 h 126"/>
                <a:gd name="T18" fmla="*/ 179 w 197"/>
                <a:gd name="T19" fmla="*/ 15 h 126"/>
                <a:gd name="T20" fmla="*/ 177 w 197"/>
                <a:gd name="T21" fmla="*/ 14 h 126"/>
                <a:gd name="T22" fmla="*/ 20 w 197"/>
                <a:gd name="T23" fmla="*/ 14 h 126"/>
                <a:gd name="T24" fmla="*/ 20 w 197"/>
                <a:gd name="T25" fmla="*/ 14 h 126"/>
                <a:gd name="T26" fmla="*/ 17 w 197"/>
                <a:gd name="T27" fmla="*/ 15 h 126"/>
                <a:gd name="T28" fmla="*/ 15 w 197"/>
                <a:gd name="T29" fmla="*/ 16 h 126"/>
                <a:gd name="T30" fmla="*/ 14 w 197"/>
                <a:gd name="T31" fmla="*/ 18 h 126"/>
                <a:gd name="T32" fmla="*/ 14 w 197"/>
                <a:gd name="T33" fmla="*/ 20 h 126"/>
                <a:gd name="T34" fmla="*/ 14 w 197"/>
                <a:gd name="T35" fmla="*/ 119 h 126"/>
                <a:gd name="T36" fmla="*/ 14 w 197"/>
                <a:gd name="T37" fmla="*/ 119 h 126"/>
                <a:gd name="T38" fmla="*/ 13 w 197"/>
                <a:gd name="T39" fmla="*/ 121 h 126"/>
                <a:gd name="T40" fmla="*/ 12 w 197"/>
                <a:gd name="T41" fmla="*/ 124 h 126"/>
                <a:gd name="T42" fmla="*/ 10 w 197"/>
                <a:gd name="T43" fmla="*/ 125 h 126"/>
                <a:gd name="T44" fmla="*/ 7 w 197"/>
                <a:gd name="T45" fmla="*/ 126 h 126"/>
                <a:gd name="T46" fmla="*/ 7 w 197"/>
                <a:gd name="T47" fmla="*/ 126 h 126"/>
                <a:gd name="T48" fmla="*/ 4 w 197"/>
                <a:gd name="T49" fmla="*/ 125 h 126"/>
                <a:gd name="T50" fmla="*/ 2 w 197"/>
                <a:gd name="T51" fmla="*/ 124 h 126"/>
                <a:gd name="T52" fmla="*/ 0 w 197"/>
                <a:gd name="T53" fmla="*/ 121 h 126"/>
                <a:gd name="T54" fmla="*/ 0 w 197"/>
                <a:gd name="T55" fmla="*/ 119 h 126"/>
                <a:gd name="T56" fmla="*/ 0 w 197"/>
                <a:gd name="T57" fmla="*/ 20 h 126"/>
                <a:gd name="T58" fmla="*/ 0 w 197"/>
                <a:gd name="T59" fmla="*/ 20 h 126"/>
                <a:gd name="T60" fmla="*/ 0 w 197"/>
                <a:gd name="T61" fmla="*/ 16 h 126"/>
                <a:gd name="T62" fmla="*/ 1 w 197"/>
                <a:gd name="T63" fmla="*/ 12 h 126"/>
                <a:gd name="T64" fmla="*/ 3 w 197"/>
                <a:gd name="T65" fmla="*/ 9 h 126"/>
                <a:gd name="T66" fmla="*/ 6 w 197"/>
                <a:gd name="T67" fmla="*/ 6 h 126"/>
                <a:gd name="T68" fmla="*/ 8 w 197"/>
                <a:gd name="T69" fmla="*/ 4 h 126"/>
                <a:gd name="T70" fmla="*/ 12 w 197"/>
                <a:gd name="T71" fmla="*/ 2 h 126"/>
                <a:gd name="T72" fmla="*/ 16 w 197"/>
                <a:gd name="T73" fmla="*/ 1 h 126"/>
                <a:gd name="T74" fmla="*/ 20 w 197"/>
                <a:gd name="T75" fmla="*/ 0 h 126"/>
                <a:gd name="T76" fmla="*/ 177 w 197"/>
                <a:gd name="T77" fmla="*/ 0 h 126"/>
                <a:gd name="T78" fmla="*/ 177 w 197"/>
                <a:gd name="T79" fmla="*/ 0 h 126"/>
                <a:gd name="T80" fmla="*/ 181 w 197"/>
                <a:gd name="T81" fmla="*/ 1 h 126"/>
                <a:gd name="T82" fmla="*/ 185 w 197"/>
                <a:gd name="T83" fmla="*/ 2 h 126"/>
                <a:gd name="T84" fmla="*/ 188 w 197"/>
                <a:gd name="T85" fmla="*/ 3 h 126"/>
                <a:gd name="T86" fmla="*/ 191 w 197"/>
                <a:gd name="T87" fmla="*/ 6 h 126"/>
                <a:gd name="T88" fmla="*/ 193 w 197"/>
                <a:gd name="T89" fmla="*/ 8 h 126"/>
                <a:gd name="T90" fmla="*/ 195 w 197"/>
                <a:gd name="T91" fmla="*/ 11 h 126"/>
                <a:gd name="T92" fmla="*/ 196 w 197"/>
                <a:gd name="T93" fmla="*/ 15 h 126"/>
                <a:gd name="T94" fmla="*/ 197 w 197"/>
                <a:gd name="T95" fmla="*/ 18 h 126"/>
                <a:gd name="T96" fmla="*/ 197 w 197"/>
                <a:gd name="T97" fmla="*/ 119 h 126"/>
                <a:gd name="T98" fmla="*/ 197 w 197"/>
                <a:gd name="T99" fmla="*/ 119 h 126"/>
                <a:gd name="T100" fmla="*/ 196 w 197"/>
                <a:gd name="T101" fmla="*/ 121 h 126"/>
                <a:gd name="T102" fmla="*/ 195 w 197"/>
                <a:gd name="T103" fmla="*/ 124 h 126"/>
                <a:gd name="T104" fmla="*/ 192 w 197"/>
                <a:gd name="T105" fmla="*/ 125 h 126"/>
                <a:gd name="T106" fmla="*/ 190 w 197"/>
                <a:gd name="T107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7" h="126">
                  <a:moveTo>
                    <a:pt x="190" y="126"/>
                  </a:moveTo>
                  <a:lnTo>
                    <a:pt x="190" y="126"/>
                  </a:lnTo>
                  <a:lnTo>
                    <a:pt x="187" y="125"/>
                  </a:lnTo>
                  <a:lnTo>
                    <a:pt x="185" y="124"/>
                  </a:lnTo>
                  <a:lnTo>
                    <a:pt x="183" y="121"/>
                  </a:lnTo>
                  <a:lnTo>
                    <a:pt x="183" y="119"/>
                  </a:lnTo>
                  <a:lnTo>
                    <a:pt x="183" y="18"/>
                  </a:lnTo>
                  <a:lnTo>
                    <a:pt x="183" y="18"/>
                  </a:lnTo>
                  <a:lnTo>
                    <a:pt x="181" y="16"/>
                  </a:lnTo>
                  <a:lnTo>
                    <a:pt x="179" y="15"/>
                  </a:lnTo>
                  <a:lnTo>
                    <a:pt x="177" y="14"/>
                  </a:lnTo>
                  <a:lnTo>
                    <a:pt x="20" y="14"/>
                  </a:lnTo>
                  <a:lnTo>
                    <a:pt x="20" y="14"/>
                  </a:lnTo>
                  <a:lnTo>
                    <a:pt x="17" y="15"/>
                  </a:lnTo>
                  <a:lnTo>
                    <a:pt x="15" y="16"/>
                  </a:lnTo>
                  <a:lnTo>
                    <a:pt x="14" y="18"/>
                  </a:lnTo>
                  <a:lnTo>
                    <a:pt x="14" y="20"/>
                  </a:lnTo>
                  <a:lnTo>
                    <a:pt x="14" y="119"/>
                  </a:lnTo>
                  <a:lnTo>
                    <a:pt x="14" y="119"/>
                  </a:lnTo>
                  <a:lnTo>
                    <a:pt x="13" y="121"/>
                  </a:lnTo>
                  <a:lnTo>
                    <a:pt x="12" y="124"/>
                  </a:lnTo>
                  <a:lnTo>
                    <a:pt x="10" y="125"/>
                  </a:lnTo>
                  <a:lnTo>
                    <a:pt x="7" y="126"/>
                  </a:lnTo>
                  <a:lnTo>
                    <a:pt x="7" y="126"/>
                  </a:lnTo>
                  <a:lnTo>
                    <a:pt x="4" y="125"/>
                  </a:lnTo>
                  <a:lnTo>
                    <a:pt x="2" y="124"/>
                  </a:lnTo>
                  <a:lnTo>
                    <a:pt x="0" y="121"/>
                  </a:lnTo>
                  <a:lnTo>
                    <a:pt x="0" y="119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1" y="12"/>
                  </a:lnTo>
                  <a:lnTo>
                    <a:pt x="3" y="9"/>
                  </a:lnTo>
                  <a:lnTo>
                    <a:pt x="6" y="6"/>
                  </a:lnTo>
                  <a:lnTo>
                    <a:pt x="8" y="4"/>
                  </a:lnTo>
                  <a:lnTo>
                    <a:pt x="12" y="2"/>
                  </a:lnTo>
                  <a:lnTo>
                    <a:pt x="16" y="1"/>
                  </a:lnTo>
                  <a:lnTo>
                    <a:pt x="20" y="0"/>
                  </a:lnTo>
                  <a:lnTo>
                    <a:pt x="177" y="0"/>
                  </a:lnTo>
                  <a:lnTo>
                    <a:pt x="177" y="0"/>
                  </a:lnTo>
                  <a:lnTo>
                    <a:pt x="181" y="1"/>
                  </a:lnTo>
                  <a:lnTo>
                    <a:pt x="185" y="2"/>
                  </a:lnTo>
                  <a:lnTo>
                    <a:pt x="188" y="3"/>
                  </a:lnTo>
                  <a:lnTo>
                    <a:pt x="191" y="6"/>
                  </a:lnTo>
                  <a:lnTo>
                    <a:pt x="193" y="8"/>
                  </a:lnTo>
                  <a:lnTo>
                    <a:pt x="195" y="11"/>
                  </a:lnTo>
                  <a:lnTo>
                    <a:pt x="196" y="15"/>
                  </a:lnTo>
                  <a:lnTo>
                    <a:pt x="197" y="18"/>
                  </a:lnTo>
                  <a:lnTo>
                    <a:pt x="197" y="119"/>
                  </a:lnTo>
                  <a:lnTo>
                    <a:pt x="197" y="119"/>
                  </a:lnTo>
                  <a:lnTo>
                    <a:pt x="196" y="121"/>
                  </a:lnTo>
                  <a:lnTo>
                    <a:pt x="195" y="124"/>
                  </a:lnTo>
                  <a:lnTo>
                    <a:pt x="192" y="125"/>
                  </a:lnTo>
                  <a:lnTo>
                    <a:pt x="190" y="126"/>
                  </a:lnTo>
                </a:path>
              </a:pathLst>
            </a:custGeom>
            <a:grpFill/>
            <a:ln>
              <a:solidFill>
                <a:schemeClr val="accent6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" name="Freeform 274"/>
            <p:cNvSpPr>
              <a:spLocks/>
            </p:cNvSpPr>
            <p:nvPr/>
          </p:nvSpPr>
          <p:spPr bwMode="auto">
            <a:xfrm>
              <a:off x="1468978" y="2444064"/>
              <a:ext cx="22225" cy="157163"/>
            </a:xfrm>
            <a:custGeom>
              <a:avLst/>
              <a:gdLst>
                <a:gd name="T0" fmla="*/ 7 w 14"/>
                <a:gd name="T1" fmla="*/ 99 h 99"/>
                <a:gd name="T2" fmla="*/ 7 w 14"/>
                <a:gd name="T3" fmla="*/ 99 h 99"/>
                <a:gd name="T4" fmla="*/ 4 w 14"/>
                <a:gd name="T5" fmla="*/ 99 h 99"/>
                <a:gd name="T6" fmla="*/ 2 w 14"/>
                <a:gd name="T7" fmla="*/ 97 h 99"/>
                <a:gd name="T8" fmla="*/ 0 w 14"/>
                <a:gd name="T9" fmla="*/ 95 h 99"/>
                <a:gd name="T10" fmla="*/ 0 w 14"/>
                <a:gd name="T11" fmla="*/ 92 h 99"/>
                <a:gd name="T12" fmla="*/ 0 w 14"/>
                <a:gd name="T13" fmla="*/ 7 h 99"/>
                <a:gd name="T14" fmla="*/ 0 w 14"/>
                <a:gd name="T15" fmla="*/ 7 h 99"/>
                <a:gd name="T16" fmla="*/ 0 w 14"/>
                <a:gd name="T17" fmla="*/ 4 h 99"/>
                <a:gd name="T18" fmla="*/ 2 w 14"/>
                <a:gd name="T19" fmla="*/ 2 h 99"/>
                <a:gd name="T20" fmla="*/ 4 w 14"/>
                <a:gd name="T21" fmla="*/ 0 h 99"/>
                <a:gd name="T22" fmla="*/ 7 w 14"/>
                <a:gd name="T23" fmla="*/ 0 h 99"/>
                <a:gd name="T24" fmla="*/ 7 w 14"/>
                <a:gd name="T25" fmla="*/ 0 h 99"/>
                <a:gd name="T26" fmla="*/ 10 w 14"/>
                <a:gd name="T27" fmla="*/ 0 h 99"/>
                <a:gd name="T28" fmla="*/ 12 w 14"/>
                <a:gd name="T29" fmla="*/ 2 h 99"/>
                <a:gd name="T30" fmla="*/ 13 w 14"/>
                <a:gd name="T31" fmla="*/ 4 h 99"/>
                <a:gd name="T32" fmla="*/ 14 w 14"/>
                <a:gd name="T33" fmla="*/ 7 h 99"/>
                <a:gd name="T34" fmla="*/ 14 w 14"/>
                <a:gd name="T35" fmla="*/ 92 h 99"/>
                <a:gd name="T36" fmla="*/ 14 w 14"/>
                <a:gd name="T37" fmla="*/ 92 h 99"/>
                <a:gd name="T38" fmla="*/ 13 w 14"/>
                <a:gd name="T39" fmla="*/ 95 h 99"/>
                <a:gd name="T40" fmla="*/ 12 w 14"/>
                <a:gd name="T41" fmla="*/ 97 h 99"/>
                <a:gd name="T42" fmla="*/ 10 w 14"/>
                <a:gd name="T43" fmla="*/ 99 h 99"/>
                <a:gd name="T44" fmla="*/ 7 w 14"/>
                <a:gd name="T45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" h="99">
                  <a:moveTo>
                    <a:pt x="7" y="99"/>
                  </a:moveTo>
                  <a:lnTo>
                    <a:pt x="7" y="99"/>
                  </a:lnTo>
                  <a:lnTo>
                    <a:pt x="4" y="99"/>
                  </a:lnTo>
                  <a:lnTo>
                    <a:pt x="2" y="97"/>
                  </a:lnTo>
                  <a:lnTo>
                    <a:pt x="0" y="95"/>
                  </a:lnTo>
                  <a:lnTo>
                    <a:pt x="0" y="92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3" y="4"/>
                  </a:lnTo>
                  <a:lnTo>
                    <a:pt x="14" y="7"/>
                  </a:lnTo>
                  <a:lnTo>
                    <a:pt x="14" y="92"/>
                  </a:lnTo>
                  <a:lnTo>
                    <a:pt x="14" y="92"/>
                  </a:lnTo>
                  <a:lnTo>
                    <a:pt x="13" y="95"/>
                  </a:lnTo>
                  <a:lnTo>
                    <a:pt x="12" y="97"/>
                  </a:lnTo>
                  <a:lnTo>
                    <a:pt x="10" y="99"/>
                  </a:lnTo>
                  <a:lnTo>
                    <a:pt x="7" y="99"/>
                  </a:lnTo>
                  <a:close/>
                </a:path>
              </a:pathLst>
            </a:custGeom>
            <a:grpFill/>
            <a:ln>
              <a:solidFill>
                <a:schemeClr val="accent6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" name="Freeform 275"/>
            <p:cNvSpPr>
              <a:spLocks/>
            </p:cNvSpPr>
            <p:nvPr/>
          </p:nvSpPr>
          <p:spPr bwMode="auto">
            <a:xfrm>
              <a:off x="1468978" y="2444064"/>
              <a:ext cx="22225" cy="157163"/>
            </a:xfrm>
            <a:custGeom>
              <a:avLst/>
              <a:gdLst>
                <a:gd name="T0" fmla="*/ 7 w 14"/>
                <a:gd name="T1" fmla="*/ 99 h 99"/>
                <a:gd name="T2" fmla="*/ 7 w 14"/>
                <a:gd name="T3" fmla="*/ 99 h 99"/>
                <a:gd name="T4" fmla="*/ 4 w 14"/>
                <a:gd name="T5" fmla="*/ 99 h 99"/>
                <a:gd name="T6" fmla="*/ 2 w 14"/>
                <a:gd name="T7" fmla="*/ 97 h 99"/>
                <a:gd name="T8" fmla="*/ 0 w 14"/>
                <a:gd name="T9" fmla="*/ 95 h 99"/>
                <a:gd name="T10" fmla="*/ 0 w 14"/>
                <a:gd name="T11" fmla="*/ 92 h 99"/>
                <a:gd name="T12" fmla="*/ 0 w 14"/>
                <a:gd name="T13" fmla="*/ 7 h 99"/>
                <a:gd name="T14" fmla="*/ 0 w 14"/>
                <a:gd name="T15" fmla="*/ 7 h 99"/>
                <a:gd name="T16" fmla="*/ 0 w 14"/>
                <a:gd name="T17" fmla="*/ 4 h 99"/>
                <a:gd name="T18" fmla="*/ 2 w 14"/>
                <a:gd name="T19" fmla="*/ 2 h 99"/>
                <a:gd name="T20" fmla="*/ 4 w 14"/>
                <a:gd name="T21" fmla="*/ 0 h 99"/>
                <a:gd name="T22" fmla="*/ 7 w 14"/>
                <a:gd name="T23" fmla="*/ 0 h 99"/>
                <a:gd name="T24" fmla="*/ 7 w 14"/>
                <a:gd name="T25" fmla="*/ 0 h 99"/>
                <a:gd name="T26" fmla="*/ 10 w 14"/>
                <a:gd name="T27" fmla="*/ 0 h 99"/>
                <a:gd name="T28" fmla="*/ 12 w 14"/>
                <a:gd name="T29" fmla="*/ 2 h 99"/>
                <a:gd name="T30" fmla="*/ 13 w 14"/>
                <a:gd name="T31" fmla="*/ 4 h 99"/>
                <a:gd name="T32" fmla="*/ 14 w 14"/>
                <a:gd name="T33" fmla="*/ 7 h 99"/>
                <a:gd name="T34" fmla="*/ 14 w 14"/>
                <a:gd name="T35" fmla="*/ 92 h 99"/>
                <a:gd name="T36" fmla="*/ 14 w 14"/>
                <a:gd name="T37" fmla="*/ 92 h 99"/>
                <a:gd name="T38" fmla="*/ 13 w 14"/>
                <a:gd name="T39" fmla="*/ 95 h 99"/>
                <a:gd name="T40" fmla="*/ 12 w 14"/>
                <a:gd name="T41" fmla="*/ 97 h 99"/>
                <a:gd name="T42" fmla="*/ 10 w 14"/>
                <a:gd name="T43" fmla="*/ 99 h 99"/>
                <a:gd name="T44" fmla="*/ 7 w 14"/>
                <a:gd name="T45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" h="99">
                  <a:moveTo>
                    <a:pt x="7" y="99"/>
                  </a:moveTo>
                  <a:lnTo>
                    <a:pt x="7" y="99"/>
                  </a:lnTo>
                  <a:lnTo>
                    <a:pt x="4" y="99"/>
                  </a:lnTo>
                  <a:lnTo>
                    <a:pt x="2" y="97"/>
                  </a:lnTo>
                  <a:lnTo>
                    <a:pt x="0" y="95"/>
                  </a:lnTo>
                  <a:lnTo>
                    <a:pt x="0" y="92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3" y="4"/>
                  </a:lnTo>
                  <a:lnTo>
                    <a:pt x="14" y="7"/>
                  </a:lnTo>
                  <a:lnTo>
                    <a:pt x="14" y="92"/>
                  </a:lnTo>
                  <a:lnTo>
                    <a:pt x="14" y="92"/>
                  </a:lnTo>
                  <a:lnTo>
                    <a:pt x="13" y="95"/>
                  </a:lnTo>
                  <a:lnTo>
                    <a:pt x="12" y="97"/>
                  </a:lnTo>
                  <a:lnTo>
                    <a:pt x="10" y="99"/>
                  </a:lnTo>
                  <a:lnTo>
                    <a:pt x="7" y="99"/>
                  </a:lnTo>
                </a:path>
              </a:pathLst>
            </a:custGeom>
            <a:grpFill/>
            <a:ln>
              <a:solidFill>
                <a:schemeClr val="accent6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" name="Freeform 276"/>
            <p:cNvSpPr>
              <a:spLocks/>
            </p:cNvSpPr>
            <p:nvPr/>
          </p:nvSpPr>
          <p:spPr bwMode="auto">
            <a:xfrm>
              <a:off x="1178465" y="2351989"/>
              <a:ext cx="225425" cy="249238"/>
            </a:xfrm>
            <a:custGeom>
              <a:avLst/>
              <a:gdLst>
                <a:gd name="T0" fmla="*/ 7 w 142"/>
                <a:gd name="T1" fmla="*/ 157 h 157"/>
                <a:gd name="T2" fmla="*/ 7 w 142"/>
                <a:gd name="T3" fmla="*/ 157 h 157"/>
                <a:gd name="T4" fmla="*/ 4 w 142"/>
                <a:gd name="T5" fmla="*/ 157 h 157"/>
                <a:gd name="T6" fmla="*/ 2 w 142"/>
                <a:gd name="T7" fmla="*/ 155 h 157"/>
                <a:gd name="T8" fmla="*/ 1 w 142"/>
                <a:gd name="T9" fmla="*/ 153 h 157"/>
                <a:gd name="T10" fmla="*/ 0 w 142"/>
                <a:gd name="T11" fmla="*/ 150 h 157"/>
                <a:gd name="T12" fmla="*/ 0 w 142"/>
                <a:gd name="T13" fmla="*/ 20 h 157"/>
                <a:gd name="T14" fmla="*/ 0 w 142"/>
                <a:gd name="T15" fmla="*/ 20 h 157"/>
                <a:gd name="T16" fmla="*/ 0 w 142"/>
                <a:gd name="T17" fmla="*/ 16 h 157"/>
                <a:gd name="T18" fmla="*/ 2 w 142"/>
                <a:gd name="T19" fmla="*/ 12 h 157"/>
                <a:gd name="T20" fmla="*/ 3 w 142"/>
                <a:gd name="T21" fmla="*/ 9 h 157"/>
                <a:gd name="T22" fmla="*/ 6 w 142"/>
                <a:gd name="T23" fmla="*/ 6 h 157"/>
                <a:gd name="T24" fmla="*/ 9 w 142"/>
                <a:gd name="T25" fmla="*/ 4 h 157"/>
                <a:gd name="T26" fmla="*/ 12 w 142"/>
                <a:gd name="T27" fmla="*/ 2 h 157"/>
                <a:gd name="T28" fmla="*/ 16 w 142"/>
                <a:gd name="T29" fmla="*/ 1 h 157"/>
                <a:gd name="T30" fmla="*/ 20 w 142"/>
                <a:gd name="T31" fmla="*/ 0 h 157"/>
                <a:gd name="T32" fmla="*/ 135 w 142"/>
                <a:gd name="T33" fmla="*/ 0 h 157"/>
                <a:gd name="T34" fmla="*/ 135 w 142"/>
                <a:gd name="T35" fmla="*/ 0 h 157"/>
                <a:gd name="T36" fmla="*/ 138 w 142"/>
                <a:gd name="T37" fmla="*/ 1 h 157"/>
                <a:gd name="T38" fmla="*/ 140 w 142"/>
                <a:gd name="T39" fmla="*/ 2 h 157"/>
                <a:gd name="T40" fmla="*/ 141 w 142"/>
                <a:gd name="T41" fmla="*/ 5 h 157"/>
                <a:gd name="T42" fmla="*/ 142 w 142"/>
                <a:gd name="T43" fmla="*/ 7 h 157"/>
                <a:gd name="T44" fmla="*/ 142 w 142"/>
                <a:gd name="T45" fmla="*/ 7 h 157"/>
                <a:gd name="T46" fmla="*/ 141 w 142"/>
                <a:gd name="T47" fmla="*/ 10 h 157"/>
                <a:gd name="T48" fmla="*/ 140 w 142"/>
                <a:gd name="T49" fmla="*/ 12 h 157"/>
                <a:gd name="T50" fmla="*/ 138 w 142"/>
                <a:gd name="T51" fmla="*/ 14 h 157"/>
                <a:gd name="T52" fmla="*/ 135 w 142"/>
                <a:gd name="T53" fmla="*/ 14 h 157"/>
                <a:gd name="T54" fmla="*/ 20 w 142"/>
                <a:gd name="T55" fmla="*/ 14 h 157"/>
                <a:gd name="T56" fmla="*/ 20 w 142"/>
                <a:gd name="T57" fmla="*/ 14 h 157"/>
                <a:gd name="T58" fmla="*/ 17 w 142"/>
                <a:gd name="T59" fmla="*/ 15 h 157"/>
                <a:gd name="T60" fmla="*/ 16 w 142"/>
                <a:gd name="T61" fmla="*/ 16 h 157"/>
                <a:gd name="T62" fmla="*/ 14 w 142"/>
                <a:gd name="T63" fmla="*/ 18 h 157"/>
                <a:gd name="T64" fmla="*/ 14 w 142"/>
                <a:gd name="T65" fmla="*/ 20 h 157"/>
                <a:gd name="T66" fmla="*/ 14 w 142"/>
                <a:gd name="T67" fmla="*/ 150 h 157"/>
                <a:gd name="T68" fmla="*/ 14 w 142"/>
                <a:gd name="T69" fmla="*/ 150 h 157"/>
                <a:gd name="T70" fmla="*/ 13 w 142"/>
                <a:gd name="T71" fmla="*/ 153 h 157"/>
                <a:gd name="T72" fmla="*/ 12 w 142"/>
                <a:gd name="T73" fmla="*/ 155 h 157"/>
                <a:gd name="T74" fmla="*/ 10 w 142"/>
                <a:gd name="T75" fmla="*/ 157 h 157"/>
                <a:gd name="T76" fmla="*/ 7 w 142"/>
                <a:gd name="T77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2" h="157">
                  <a:moveTo>
                    <a:pt x="7" y="157"/>
                  </a:moveTo>
                  <a:lnTo>
                    <a:pt x="7" y="157"/>
                  </a:lnTo>
                  <a:lnTo>
                    <a:pt x="4" y="157"/>
                  </a:lnTo>
                  <a:lnTo>
                    <a:pt x="2" y="155"/>
                  </a:lnTo>
                  <a:lnTo>
                    <a:pt x="1" y="153"/>
                  </a:lnTo>
                  <a:lnTo>
                    <a:pt x="0" y="15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2" y="12"/>
                  </a:lnTo>
                  <a:lnTo>
                    <a:pt x="3" y="9"/>
                  </a:lnTo>
                  <a:lnTo>
                    <a:pt x="6" y="6"/>
                  </a:lnTo>
                  <a:lnTo>
                    <a:pt x="9" y="4"/>
                  </a:lnTo>
                  <a:lnTo>
                    <a:pt x="12" y="2"/>
                  </a:lnTo>
                  <a:lnTo>
                    <a:pt x="16" y="1"/>
                  </a:lnTo>
                  <a:lnTo>
                    <a:pt x="20" y="0"/>
                  </a:lnTo>
                  <a:lnTo>
                    <a:pt x="135" y="0"/>
                  </a:lnTo>
                  <a:lnTo>
                    <a:pt x="135" y="0"/>
                  </a:lnTo>
                  <a:lnTo>
                    <a:pt x="138" y="1"/>
                  </a:lnTo>
                  <a:lnTo>
                    <a:pt x="140" y="2"/>
                  </a:lnTo>
                  <a:lnTo>
                    <a:pt x="141" y="5"/>
                  </a:lnTo>
                  <a:lnTo>
                    <a:pt x="142" y="7"/>
                  </a:lnTo>
                  <a:lnTo>
                    <a:pt x="142" y="7"/>
                  </a:lnTo>
                  <a:lnTo>
                    <a:pt x="141" y="10"/>
                  </a:lnTo>
                  <a:lnTo>
                    <a:pt x="140" y="12"/>
                  </a:lnTo>
                  <a:lnTo>
                    <a:pt x="138" y="14"/>
                  </a:lnTo>
                  <a:lnTo>
                    <a:pt x="135" y="14"/>
                  </a:lnTo>
                  <a:lnTo>
                    <a:pt x="20" y="14"/>
                  </a:lnTo>
                  <a:lnTo>
                    <a:pt x="20" y="14"/>
                  </a:lnTo>
                  <a:lnTo>
                    <a:pt x="17" y="15"/>
                  </a:lnTo>
                  <a:lnTo>
                    <a:pt x="16" y="16"/>
                  </a:lnTo>
                  <a:lnTo>
                    <a:pt x="14" y="18"/>
                  </a:lnTo>
                  <a:lnTo>
                    <a:pt x="14" y="20"/>
                  </a:lnTo>
                  <a:lnTo>
                    <a:pt x="14" y="150"/>
                  </a:lnTo>
                  <a:lnTo>
                    <a:pt x="14" y="150"/>
                  </a:lnTo>
                  <a:lnTo>
                    <a:pt x="13" y="153"/>
                  </a:lnTo>
                  <a:lnTo>
                    <a:pt x="12" y="155"/>
                  </a:lnTo>
                  <a:lnTo>
                    <a:pt x="10" y="157"/>
                  </a:lnTo>
                  <a:lnTo>
                    <a:pt x="7" y="157"/>
                  </a:lnTo>
                  <a:close/>
                </a:path>
              </a:pathLst>
            </a:custGeom>
            <a:grpFill/>
            <a:ln>
              <a:solidFill>
                <a:schemeClr val="accent6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" name="Freeform 277"/>
            <p:cNvSpPr>
              <a:spLocks/>
            </p:cNvSpPr>
            <p:nvPr/>
          </p:nvSpPr>
          <p:spPr bwMode="auto">
            <a:xfrm>
              <a:off x="1178465" y="2351989"/>
              <a:ext cx="225425" cy="249238"/>
            </a:xfrm>
            <a:custGeom>
              <a:avLst/>
              <a:gdLst>
                <a:gd name="T0" fmla="*/ 7 w 142"/>
                <a:gd name="T1" fmla="*/ 157 h 157"/>
                <a:gd name="T2" fmla="*/ 7 w 142"/>
                <a:gd name="T3" fmla="*/ 157 h 157"/>
                <a:gd name="T4" fmla="*/ 4 w 142"/>
                <a:gd name="T5" fmla="*/ 157 h 157"/>
                <a:gd name="T6" fmla="*/ 2 w 142"/>
                <a:gd name="T7" fmla="*/ 155 h 157"/>
                <a:gd name="T8" fmla="*/ 1 w 142"/>
                <a:gd name="T9" fmla="*/ 153 h 157"/>
                <a:gd name="T10" fmla="*/ 0 w 142"/>
                <a:gd name="T11" fmla="*/ 150 h 157"/>
                <a:gd name="T12" fmla="*/ 0 w 142"/>
                <a:gd name="T13" fmla="*/ 20 h 157"/>
                <a:gd name="T14" fmla="*/ 0 w 142"/>
                <a:gd name="T15" fmla="*/ 20 h 157"/>
                <a:gd name="T16" fmla="*/ 0 w 142"/>
                <a:gd name="T17" fmla="*/ 16 h 157"/>
                <a:gd name="T18" fmla="*/ 2 w 142"/>
                <a:gd name="T19" fmla="*/ 12 h 157"/>
                <a:gd name="T20" fmla="*/ 3 w 142"/>
                <a:gd name="T21" fmla="*/ 9 h 157"/>
                <a:gd name="T22" fmla="*/ 6 w 142"/>
                <a:gd name="T23" fmla="*/ 6 h 157"/>
                <a:gd name="T24" fmla="*/ 9 w 142"/>
                <a:gd name="T25" fmla="*/ 4 h 157"/>
                <a:gd name="T26" fmla="*/ 12 w 142"/>
                <a:gd name="T27" fmla="*/ 2 h 157"/>
                <a:gd name="T28" fmla="*/ 16 w 142"/>
                <a:gd name="T29" fmla="*/ 1 h 157"/>
                <a:gd name="T30" fmla="*/ 20 w 142"/>
                <a:gd name="T31" fmla="*/ 0 h 157"/>
                <a:gd name="T32" fmla="*/ 135 w 142"/>
                <a:gd name="T33" fmla="*/ 0 h 157"/>
                <a:gd name="T34" fmla="*/ 135 w 142"/>
                <a:gd name="T35" fmla="*/ 0 h 157"/>
                <a:gd name="T36" fmla="*/ 138 w 142"/>
                <a:gd name="T37" fmla="*/ 1 h 157"/>
                <a:gd name="T38" fmla="*/ 140 w 142"/>
                <a:gd name="T39" fmla="*/ 2 h 157"/>
                <a:gd name="T40" fmla="*/ 141 w 142"/>
                <a:gd name="T41" fmla="*/ 5 h 157"/>
                <a:gd name="T42" fmla="*/ 142 w 142"/>
                <a:gd name="T43" fmla="*/ 7 h 157"/>
                <a:gd name="T44" fmla="*/ 142 w 142"/>
                <a:gd name="T45" fmla="*/ 7 h 157"/>
                <a:gd name="T46" fmla="*/ 141 w 142"/>
                <a:gd name="T47" fmla="*/ 10 h 157"/>
                <a:gd name="T48" fmla="*/ 140 w 142"/>
                <a:gd name="T49" fmla="*/ 12 h 157"/>
                <a:gd name="T50" fmla="*/ 138 w 142"/>
                <a:gd name="T51" fmla="*/ 14 h 157"/>
                <a:gd name="T52" fmla="*/ 135 w 142"/>
                <a:gd name="T53" fmla="*/ 14 h 157"/>
                <a:gd name="T54" fmla="*/ 20 w 142"/>
                <a:gd name="T55" fmla="*/ 14 h 157"/>
                <a:gd name="T56" fmla="*/ 20 w 142"/>
                <a:gd name="T57" fmla="*/ 14 h 157"/>
                <a:gd name="T58" fmla="*/ 17 w 142"/>
                <a:gd name="T59" fmla="*/ 15 h 157"/>
                <a:gd name="T60" fmla="*/ 16 w 142"/>
                <a:gd name="T61" fmla="*/ 16 h 157"/>
                <a:gd name="T62" fmla="*/ 14 w 142"/>
                <a:gd name="T63" fmla="*/ 18 h 157"/>
                <a:gd name="T64" fmla="*/ 14 w 142"/>
                <a:gd name="T65" fmla="*/ 20 h 157"/>
                <a:gd name="T66" fmla="*/ 14 w 142"/>
                <a:gd name="T67" fmla="*/ 150 h 157"/>
                <a:gd name="T68" fmla="*/ 14 w 142"/>
                <a:gd name="T69" fmla="*/ 150 h 157"/>
                <a:gd name="T70" fmla="*/ 13 w 142"/>
                <a:gd name="T71" fmla="*/ 153 h 157"/>
                <a:gd name="T72" fmla="*/ 12 w 142"/>
                <a:gd name="T73" fmla="*/ 155 h 157"/>
                <a:gd name="T74" fmla="*/ 10 w 142"/>
                <a:gd name="T75" fmla="*/ 157 h 157"/>
                <a:gd name="T76" fmla="*/ 7 w 142"/>
                <a:gd name="T77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2" h="157">
                  <a:moveTo>
                    <a:pt x="7" y="157"/>
                  </a:moveTo>
                  <a:lnTo>
                    <a:pt x="7" y="157"/>
                  </a:lnTo>
                  <a:lnTo>
                    <a:pt x="4" y="157"/>
                  </a:lnTo>
                  <a:lnTo>
                    <a:pt x="2" y="155"/>
                  </a:lnTo>
                  <a:lnTo>
                    <a:pt x="1" y="153"/>
                  </a:lnTo>
                  <a:lnTo>
                    <a:pt x="0" y="15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2" y="12"/>
                  </a:lnTo>
                  <a:lnTo>
                    <a:pt x="3" y="9"/>
                  </a:lnTo>
                  <a:lnTo>
                    <a:pt x="6" y="6"/>
                  </a:lnTo>
                  <a:lnTo>
                    <a:pt x="9" y="4"/>
                  </a:lnTo>
                  <a:lnTo>
                    <a:pt x="12" y="2"/>
                  </a:lnTo>
                  <a:lnTo>
                    <a:pt x="16" y="1"/>
                  </a:lnTo>
                  <a:lnTo>
                    <a:pt x="20" y="0"/>
                  </a:lnTo>
                  <a:lnTo>
                    <a:pt x="135" y="0"/>
                  </a:lnTo>
                  <a:lnTo>
                    <a:pt x="135" y="0"/>
                  </a:lnTo>
                  <a:lnTo>
                    <a:pt x="138" y="1"/>
                  </a:lnTo>
                  <a:lnTo>
                    <a:pt x="140" y="2"/>
                  </a:lnTo>
                  <a:lnTo>
                    <a:pt x="141" y="5"/>
                  </a:lnTo>
                  <a:lnTo>
                    <a:pt x="142" y="7"/>
                  </a:lnTo>
                  <a:lnTo>
                    <a:pt x="142" y="7"/>
                  </a:lnTo>
                  <a:lnTo>
                    <a:pt x="141" y="10"/>
                  </a:lnTo>
                  <a:lnTo>
                    <a:pt x="140" y="12"/>
                  </a:lnTo>
                  <a:lnTo>
                    <a:pt x="138" y="14"/>
                  </a:lnTo>
                  <a:lnTo>
                    <a:pt x="135" y="14"/>
                  </a:lnTo>
                  <a:lnTo>
                    <a:pt x="20" y="14"/>
                  </a:lnTo>
                  <a:lnTo>
                    <a:pt x="20" y="14"/>
                  </a:lnTo>
                  <a:lnTo>
                    <a:pt x="17" y="15"/>
                  </a:lnTo>
                  <a:lnTo>
                    <a:pt x="16" y="16"/>
                  </a:lnTo>
                  <a:lnTo>
                    <a:pt x="14" y="18"/>
                  </a:lnTo>
                  <a:lnTo>
                    <a:pt x="14" y="20"/>
                  </a:lnTo>
                  <a:lnTo>
                    <a:pt x="14" y="150"/>
                  </a:lnTo>
                  <a:lnTo>
                    <a:pt x="14" y="150"/>
                  </a:lnTo>
                  <a:lnTo>
                    <a:pt x="13" y="153"/>
                  </a:lnTo>
                  <a:lnTo>
                    <a:pt x="12" y="155"/>
                  </a:lnTo>
                  <a:lnTo>
                    <a:pt x="10" y="157"/>
                  </a:lnTo>
                  <a:lnTo>
                    <a:pt x="7" y="157"/>
                  </a:lnTo>
                </a:path>
              </a:pathLst>
            </a:custGeom>
            <a:grpFill/>
            <a:ln>
              <a:solidFill>
                <a:schemeClr val="accent6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" name="Freeform 278"/>
            <p:cNvSpPr>
              <a:spLocks noEditPoints="1"/>
            </p:cNvSpPr>
            <p:nvPr/>
          </p:nvSpPr>
          <p:spPr bwMode="auto">
            <a:xfrm>
              <a:off x="1381665" y="2351989"/>
              <a:ext cx="109538" cy="114300"/>
            </a:xfrm>
            <a:custGeom>
              <a:avLst/>
              <a:gdLst>
                <a:gd name="T0" fmla="*/ 62 w 69"/>
                <a:gd name="T1" fmla="*/ 72 h 72"/>
                <a:gd name="T2" fmla="*/ 62 w 69"/>
                <a:gd name="T3" fmla="*/ 72 h 72"/>
                <a:gd name="T4" fmla="*/ 62 w 69"/>
                <a:gd name="T5" fmla="*/ 72 h 72"/>
                <a:gd name="T6" fmla="*/ 25 w 69"/>
                <a:gd name="T7" fmla="*/ 72 h 72"/>
                <a:gd name="T8" fmla="*/ 25 w 69"/>
                <a:gd name="T9" fmla="*/ 72 h 72"/>
                <a:gd name="T10" fmla="*/ 20 w 69"/>
                <a:gd name="T11" fmla="*/ 71 h 72"/>
                <a:gd name="T12" fmla="*/ 15 w 69"/>
                <a:gd name="T13" fmla="*/ 70 h 72"/>
                <a:gd name="T14" fmla="*/ 11 w 69"/>
                <a:gd name="T15" fmla="*/ 67 h 72"/>
                <a:gd name="T16" fmla="*/ 7 w 69"/>
                <a:gd name="T17" fmla="*/ 64 h 72"/>
                <a:gd name="T18" fmla="*/ 4 w 69"/>
                <a:gd name="T19" fmla="*/ 60 h 72"/>
                <a:gd name="T20" fmla="*/ 2 w 69"/>
                <a:gd name="T21" fmla="*/ 56 h 72"/>
                <a:gd name="T22" fmla="*/ 0 w 69"/>
                <a:gd name="T23" fmla="*/ 51 h 72"/>
                <a:gd name="T24" fmla="*/ 0 w 69"/>
                <a:gd name="T25" fmla="*/ 46 h 72"/>
                <a:gd name="T26" fmla="*/ 0 w 69"/>
                <a:gd name="T27" fmla="*/ 7 h 72"/>
                <a:gd name="T28" fmla="*/ 0 w 69"/>
                <a:gd name="T29" fmla="*/ 7 h 72"/>
                <a:gd name="T30" fmla="*/ 0 w 69"/>
                <a:gd name="T31" fmla="*/ 5 h 72"/>
                <a:gd name="T32" fmla="*/ 1 w 69"/>
                <a:gd name="T33" fmla="*/ 3 h 72"/>
                <a:gd name="T34" fmla="*/ 2 w 69"/>
                <a:gd name="T35" fmla="*/ 2 h 72"/>
                <a:gd name="T36" fmla="*/ 4 w 69"/>
                <a:gd name="T37" fmla="*/ 1 h 72"/>
                <a:gd name="T38" fmla="*/ 4 w 69"/>
                <a:gd name="T39" fmla="*/ 1 h 72"/>
                <a:gd name="T40" fmla="*/ 6 w 69"/>
                <a:gd name="T41" fmla="*/ 0 h 72"/>
                <a:gd name="T42" fmla="*/ 8 w 69"/>
                <a:gd name="T43" fmla="*/ 0 h 72"/>
                <a:gd name="T44" fmla="*/ 10 w 69"/>
                <a:gd name="T45" fmla="*/ 1 h 72"/>
                <a:gd name="T46" fmla="*/ 12 w 69"/>
                <a:gd name="T47" fmla="*/ 2 h 72"/>
                <a:gd name="T48" fmla="*/ 67 w 69"/>
                <a:gd name="T49" fmla="*/ 59 h 72"/>
                <a:gd name="T50" fmla="*/ 67 w 69"/>
                <a:gd name="T51" fmla="*/ 59 h 72"/>
                <a:gd name="T52" fmla="*/ 68 w 69"/>
                <a:gd name="T53" fmla="*/ 62 h 72"/>
                <a:gd name="T54" fmla="*/ 69 w 69"/>
                <a:gd name="T55" fmla="*/ 65 h 72"/>
                <a:gd name="T56" fmla="*/ 69 w 69"/>
                <a:gd name="T57" fmla="*/ 65 h 72"/>
                <a:gd name="T58" fmla="*/ 68 w 69"/>
                <a:gd name="T59" fmla="*/ 67 h 72"/>
                <a:gd name="T60" fmla="*/ 67 w 69"/>
                <a:gd name="T61" fmla="*/ 70 h 72"/>
                <a:gd name="T62" fmla="*/ 65 w 69"/>
                <a:gd name="T63" fmla="*/ 71 h 72"/>
                <a:gd name="T64" fmla="*/ 62 w 69"/>
                <a:gd name="T65" fmla="*/ 72 h 72"/>
                <a:gd name="T66" fmla="*/ 14 w 69"/>
                <a:gd name="T67" fmla="*/ 25 h 72"/>
                <a:gd name="T68" fmla="*/ 14 w 69"/>
                <a:gd name="T69" fmla="*/ 46 h 72"/>
                <a:gd name="T70" fmla="*/ 14 w 69"/>
                <a:gd name="T71" fmla="*/ 46 h 72"/>
                <a:gd name="T72" fmla="*/ 15 w 69"/>
                <a:gd name="T73" fmla="*/ 51 h 72"/>
                <a:gd name="T74" fmla="*/ 17 w 69"/>
                <a:gd name="T75" fmla="*/ 54 h 72"/>
                <a:gd name="T76" fmla="*/ 21 w 69"/>
                <a:gd name="T77" fmla="*/ 57 h 72"/>
                <a:gd name="T78" fmla="*/ 25 w 69"/>
                <a:gd name="T79" fmla="*/ 58 h 72"/>
                <a:gd name="T80" fmla="*/ 45 w 69"/>
                <a:gd name="T81" fmla="*/ 58 h 72"/>
                <a:gd name="T82" fmla="*/ 14 w 69"/>
                <a:gd name="T83" fmla="*/ 25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9" h="72">
                  <a:moveTo>
                    <a:pt x="62" y="72"/>
                  </a:moveTo>
                  <a:lnTo>
                    <a:pt x="62" y="72"/>
                  </a:lnTo>
                  <a:lnTo>
                    <a:pt x="62" y="72"/>
                  </a:lnTo>
                  <a:lnTo>
                    <a:pt x="25" y="72"/>
                  </a:lnTo>
                  <a:lnTo>
                    <a:pt x="25" y="72"/>
                  </a:lnTo>
                  <a:lnTo>
                    <a:pt x="20" y="71"/>
                  </a:lnTo>
                  <a:lnTo>
                    <a:pt x="15" y="70"/>
                  </a:lnTo>
                  <a:lnTo>
                    <a:pt x="11" y="67"/>
                  </a:lnTo>
                  <a:lnTo>
                    <a:pt x="7" y="64"/>
                  </a:lnTo>
                  <a:lnTo>
                    <a:pt x="4" y="60"/>
                  </a:lnTo>
                  <a:lnTo>
                    <a:pt x="2" y="56"/>
                  </a:lnTo>
                  <a:lnTo>
                    <a:pt x="0" y="51"/>
                  </a:lnTo>
                  <a:lnTo>
                    <a:pt x="0" y="46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1" y="3"/>
                  </a:lnTo>
                  <a:lnTo>
                    <a:pt x="2" y="2"/>
                  </a:lnTo>
                  <a:lnTo>
                    <a:pt x="4" y="1"/>
                  </a:lnTo>
                  <a:lnTo>
                    <a:pt x="4" y="1"/>
                  </a:lnTo>
                  <a:lnTo>
                    <a:pt x="6" y="0"/>
                  </a:lnTo>
                  <a:lnTo>
                    <a:pt x="8" y="0"/>
                  </a:lnTo>
                  <a:lnTo>
                    <a:pt x="10" y="1"/>
                  </a:lnTo>
                  <a:lnTo>
                    <a:pt x="12" y="2"/>
                  </a:lnTo>
                  <a:lnTo>
                    <a:pt x="67" y="59"/>
                  </a:lnTo>
                  <a:lnTo>
                    <a:pt x="67" y="59"/>
                  </a:lnTo>
                  <a:lnTo>
                    <a:pt x="68" y="62"/>
                  </a:lnTo>
                  <a:lnTo>
                    <a:pt x="69" y="65"/>
                  </a:lnTo>
                  <a:lnTo>
                    <a:pt x="69" y="65"/>
                  </a:lnTo>
                  <a:lnTo>
                    <a:pt x="68" y="67"/>
                  </a:lnTo>
                  <a:lnTo>
                    <a:pt x="67" y="70"/>
                  </a:lnTo>
                  <a:lnTo>
                    <a:pt x="65" y="71"/>
                  </a:lnTo>
                  <a:lnTo>
                    <a:pt x="62" y="72"/>
                  </a:lnTo>
                  <a:close/>
                  <a:moveTo>
                    <a:pt x="14" y="25"/>
                  </a:moveTo>
                  <a:lnTo>
                    <a:pt x="14" y="46"/>
                  </a:lnTo>
                  <a:lnTo>
                    <a:pt x="14" y="46"/>
                  </a:lnTo>
                  <a:lnTo>
                    <a:pt x="15" y="51"/>
                  </a:lnTo>
                  <a:lnTo>
                    <a:pt x="17" y="54"/>
                  </a:lnTo>
                  <a:lnTo>
                    <a:pt x="21" y="57"/>
                  </a:lnTo>
                  <a:lnTo>
                    <a:pt x="25" y="58"/>
                  </a:lnTo>
                  <a:lnTo>
                    <a:pt x="45" y="58"/>
                  </a:lnTo>
                  <a:lnTo>
                    <a:pt x="14" y="25"/>
                  </a:lnTo>
                  <a:close/>
                </a:path>
              </a:pathLst>
            </a:custGeom>
            <a:grpFill/>
            <a:ln>
              <a:solidFill>
                <a:schemeClr val="accent6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9" name="Freeform 279"/>
            <p:cNvSpPr>
              <a:spLocks/>
            </p:cNvSpPr>
            <p:nvPr/>
          </p:nvSpPr>
          <p:spPr bwMode="auto">
            <a:xfrm>
              <a:off x="1381665" y="2351989"/>
              <a:ext cx="109538" cy="114300"/>
            </a:xfrm>
            <a:custGeom>
              <a:avLst/>
              <a:gdLst>
                <a:gd name="T0" fmla="*/ 62 w 69"/>
                <a:gd name="T1" fmla="*/ 72 h 72"/>
                <a:gd name="T2" fmla="*/ 62 w 69"/>
                <a:gd name="T3" fmla="*/ 72 h 72"/>
                <a:gd name="T4" fmla="*/ 62 w 69"/>
                <a:gd name="T5" fmla="*/ 72 h 72"/>
                <a:gd name="T6" fmla="*/ 25 w 69"/>
                <a:gd name="T7" fmla="*/ 72 h 72"/>
                <a:gd name="T8" fmla="*/ 25 w 69"/>
                <a:gd name="T9" fmla="*/ 72 h 72"/>
                <a:gd name="T10" fmla="*/ 20 w 69"/>
                <a:gd name="T11" fmla="*/ 71 h 72"/>
                <a:gd name="T12" fmla="*/ 15 w 69"/>
                <a:gd name="T13" fmla="*/ 70 h 72"/>
                <a:gd name="T14" fmla="*/ 11 w 69"/>
                <a:gd name="T15" fmla="*/ 67 h 72"/>
                <a:gd name="T16" fmla="*/ 7 w 69"/>
                <a:gd name="T17" fmla="*/ 64 h 72"/>
                <a:gd name="T18" fmla="*/ 4 w 69"/>
                <a:gd name="T19" fmla="*/ 60 h 72"/>
                <a:gd name="T20" fmla="*/ 2 w 69"/>
                <a:gd name="T21" fmla="*/ 56 h 72"/>
                <a:gd name="T22" fmla="*/ 0 w 69"/>
                <a:gd name="T23" fmla="*/ 51 h 72"/>
                <a:gd name="T24" fmla="*/ 0 w 69"/>
                <a:gd name="T25" fmla="*/ 46 h 72"/>
                <a:gd name="T26" fmla="*/ 0 w 69"/>
                <a:gd name="T27" fmla="*/ 7 h 72"/>
                <a:gd name="T28" fmla="*/ 0 w 69"/>
                <a:gd name="T29" fmla="*/ 7 h 72"/>
                <a:gd name="T30" fmla="*/ 0 w 69"/>
                <a:gd name="T31" fmla="*/ 5 h 72"/>
                <a:gd name="T32" fmla="*/ 1 w 69"/>
                <a:gd name="T33" fmla="*/ 3 h 72"/>
                <a:gd name="T34" fmla="*/ 2 w 69"/>
                <a:gd name="T35" fmla="*/ 2 h 72"/>
                <a:gd name="T36" fmla="*/ 4 w 69"/>
                <a:gd name="T37" fmla="*/ 1 h 72"/>
                <a:gd name="T38" fmla="*/ 4 w 69"/>
                <a:gd name="T39" fmla="*/ 1 h 72"/>
                <a:gd name="T40" fmla="*/ 6 w 69"/>
                <a:gd name="T41" fmla="*/ 0 h 72"/>
                <a:gd name="T42" fmla="*/ 8 w 69"/>
                <a:gd name="T43" fmla="*/ 0 h 72"/>
                <a:gd name="T44" fmla="*/ 10 w 69"/>
                <a:gd name="T45" fmla="*/ 1 h 72"/>
                <a:gd name="T46" fmla="*/ 12 w 69"/>
                <a:gd name="T47" fmla="*/ 2 h 72"/>
                <a:gd name="T48" fmla="*/ 67 w 69"/>
                <a:gd name="T49" fmla="*/ 59 h 72"/>
                <a:gd name="T50" fmla="*/ 67 w 69"/>
                <a:gd name="T51" fmla="*/ 59 h 72"/>
                <a:gd name="T52" fmla="*/ 68 w 69"/>
                <a:gd name="T53" fmla="*/ 62 h 72"/>
                <a:gd name="T54" fmla="*/ 69 w 69"/>
                <a:gd name="T55" fmla="*/ 65 h 72"/>
                <a:gd name="T56" fmla="*/ 69 w 69"/>
                <a:gd name="T57" fmla="*/ 65 h 72"/>
                <a:gd name="T58" fmla="*/ 68 w 69"/>
                <a:gd name="T59" fmla="*/ 67 h 72"/>
                <a:gd name="T60" fmla="*/ 67 w 69"/>
                <a:gd name="T61" fmla="*/ 70 h 72"/>
                <a:gd name="T62" fmla="*/ 65 w 69"/>
                <a:gd name="T63" fmla="*/ 71 h 72"/>
                <a:gd name="T64" fmla="*/ 62 w 69"/>
                <a:gd name="T6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9" h="72">
                  <a:moveTo>
                    <a:pt x="62" y="72"/>
                  </a:moveTo>
                  <a:lnTo>
                    <a:pt x="62" y="72"/>
                  </a:lnTo>
                  <a:lnTo>
                    <a:pt x="62" y="72"/>
                  </a:lnTo>
                  <a:lnTo>
                    <a:pt x="25" y="72"/>
                  </a:lnTo>
                  <a:lnTo>
                    <a:pt x="25" y="72"/>
                  </a:lnTo>
                  <a:lnTo>
                    <a:pt x="20" y="71"/>
                  </a:lnTo>
                  <a:lnTo>
                    <a:pt x="15" y="70"/>
                  </a:lnTo>
                  <a:lnTo>
                    <a:pt x="11" y="67"/>
                  </a:lnTo>
                  <a:lnTo>
                    <a:pt x="7" y="64"/>
                  </a:lnTo>
                  <a:lnTo>
                    <a:pt x="4" y="60"/>
                  </a:lnTo>
                  <a:lnTo>
                    <a:pt x="2" y="56"/>
                  </a:lnTo>
                  <a:lnTo>
                    <a:pt x="0" y="51"/>
                  </a:lnTo>
                  <a:lnTo>
                    <a:pt x="0" y="46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1" y="3"/>
                  </a:lnTo>
                  <a:lnTo>
                    <a:pt x="2" y="2"/>
                  </a:lnTo>
                  <a:lnTo>
                    <a:pt x="4" y="1"/>
                  </a:lnTo>
                  <a:lnTo>
                    <a:pt x="4" y="1"/>
                  </a:lnTo>
                  <a:lnTo>
                    <a:pt x="6" y="0"/>
                  </a:lnTo>
                  <a:lnTo>
                    <a:pt x="8" y="0"/>
                  </a:lnTo>
                  <a:lnTo>
                    <a:pt x="10" y="1"/>
                  </a:lnTo>
                  <a:lnTo>
                    <a:pt x="12" y="2"/>
                  </a:lnTo>
                  <a:lnTo>
                    <a:pt x="67" y="59"/>
                  </a:lnTo>
                  <a:lnTo>
                    <a:pt x="67" y="59"/>
                  </a:lnTo>
                  <a:lnTo>
                    <a:pt x="68" y="62"/>
                  </a:lnTo>
                  <a:lnTo>
                    <a:pt x="69" y="65"/>
                  </a:lnTo>
                  <a:lnTo>
                    <a:pt x="69" y="65"/>
                  </a:lnTo>
                  <a:lnTo>
                    <a:pt x="68" y="67"/>
                  </a:lnTo>
                  <a:lnTo>
                    <a:pt x="67" y="70"/>
                  </a:lnTo>
                  <a:lnTo>
                    <a:pt x="65" y="71"/>
                  </a:lnTo>
                  <a:lnTo>
                    <a:pt x="62" y="72"/>
                  </a:lnTo>
                </a:path>
              </a:pathLst>
            </a:custGeom>
            <a:grpFill/>
            <a:ln>
              <a:solidFill>
                <a:schemeClr val="accent6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0" name="Freeform 280"/>
            <p:cNvSpPr>
              <a:spLocks/>
            </p:cNvSpPr>
            <p:nvPr/>
          </p:nvSpPr>
          <p:spPr bwMode="auto">
            <a:xfrm>
              <a:off x="1403890" y="2391677"/>
              <a:ext cx="49213" cy="52388"/>
            </a:xfrm>
            <a:custGeom>
              <a:avLst/>
              <a:gdLst>
                <a:gd name="T0" fmla="*/ 0 w 31"/>
                <a:gd name="T1" fmla="*/ 0 h 33"/>
                <a:gd name="T2" fmla="*/ 0 w 31"/>
                <a:gd name="T3" fmla="*/ 21 h 33"/>
                <a:gd name="T4" fmla="*/ 0 w 31"/>
                <a:gd name="T5" fmla="*/ 21 h 33"/>
                <a:gd name="T6" fmla="*/ 1 w 31"/>
                <a:gd name="T7" fmla="*/ 26 h 33"/>
                <a:gd name="T8" fmla="*/ 3 w 31"/>
                <a:gd name="T9" fmla="*/ 29 h 33"/>
                <a:gd name="T10" fmla="*/ 7 w 31"/>
                <a:gd name="T11" fmla="*/ 32 h 33"/>
                <a:gd name="T12" fmla="*/ 11 w 31"/>
                <a:gd name="T13" fmla="*/ 33 h 33"/>
                <a:gd name="T14" fmla="*/ 31 w 31"/>
                <a:gd name="T15" fmla="*/ 33 h 33"/>
                <a:gd name="T16" fmla="*/ 0 w 31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33">
                  <a:moveTo>
                    <a:pt x="0" y="0"/>
                  </a:moveTo>
                  <a:lnTo>
                    <a:pt x="0" y="21"/>
                  </a:lnTo>
                  <a:lnTo>
                    <a:pt x="0" y="21"/>
                  </a:lnTo>
                  <a:lnTo>
                    <a:pt x="1" y="26"/>
                  </a:lnTo>
                  <a:lnTo>
                    <a:pt x="3" y="29"/>
                  </a:lnTo>
                  <a:lnTo>
                    <a:pt x="7" y="32"/>
                  </a:lnTo>
                  <a:lnTo>
                    <a:pt x="11" y="33"/>
                  </a:lnTo>
                  <a:lnTo>
                    <a:pt x="31" y="33"/>
                  </a:lnTo>
                  <a:lnTo>
                    <a:pt x="0" y="0"/>
                  </a:lnTo>
                </a:path>
              </a:pathLst>
            </a:custGeom>
            <a:grpFill/>
            <a:ln>
              <a:solidFill>
                <a:schemeClr val="accent6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1" name="Freeform 281"/>
            <p:cNvSpPr>
              <a:spLocks/>
            </p:cNvSpPr>
            <p:nvPr/>
          </p:nvSpPr>
          <p:spPr bwMode="auto">
            <a:xfrm>
              <a:off x="1246728" y="2444064"/>
              <a:ext cx="115888" cy="22225"/>
            </a:xfrm>
            <a:custGeom>
              <a:avLst/>
              <a:gdLst>
                <a:gd name="T0" fmla="*/ 66 w 73"/>
                <a:gd name="T1" fmla="*/ 14 h 14"/>
                <a:gd name="T2" fmla="*/ 7 w 73"/>
                <a:gd name="T3" fmla="*/ 14 h 14"/>
                <a:gd name="T4" fmla="*/ 7 w 73"/>
                <a:gd name="T5" fmla="*/ 14 h 14"/>
                <a:gd name="T6" fmla="*/ 4 w 73"/>
                <a:gd name="T7" fmla="*/ 13 h 14"/>
                <a:gd name="T8" fmla="*/ 2 w 73"/>
                <a:gd name="T9" fmla="*/ 12 h 14"/>
                <a:gd name="T10" fmla="*/ 1 w 73"/>
                <a:gd name="T11" fmla="*/ 9 h 14"/>
                <a:gd name="T12" fmla="*/ 0 w 73"/>
                <a:gd name="T13" fmla="*/ 7 h 14"/>
                <a:gd name="T14" fmla="*/ 0 w 73"/>
                <a:gd name="T15" fmla="*/ 7 h 14"/>
                <a:gd name="T16" fmla="*/ 1 w 73"/>
                <a:gd name="T17" fmla="*/ 4 h 14"/>
                <a:gd name="T18" fmla="*/ 2 w 73"/>
                <a:gd name="T19" fmla="*/ 2 h 14"/>
                <a:gd name="T20" fmla="*/ 4 w 73"/>
                <a:gd name="T21" fmla="*/ 0 h 14"/>
                <a:gd name="T22" fmla="*/ 7 w 73"/>
                <a:gd name="T23" fmla="*/ 0 h 14"/>
                <a:gd name="T24" fmla="*/ 66 w 73"/>
                <a:gd name="T25" fmla="*/ 0 h 14"/>
                <a:gd name="T26" fmla="*/ 66 w 73"/>
                <a:gd name="T27" fmla="*/ 0 h 14"/>
                <a:gd name="T28" fmla="*/ 69 w 73"/>
                <a:gd name="T29" fmla="*/ 0 h 14"/>
                <a:gd name="T30" fmla="*/ 71 w 73"/>
                <a:gd name="T31" fmla="*/ 2 h 14"/>
                <a:gd name="T32" fmla="*/ 72 w 73"/>
                <a:gd name="T33" fmla="*/ 4 h 14"/>
                <a:gd name="T34" fmla="*/ 73 w 73"/>
                <a:gd name="T35" fmla="*/ 7 h 14"/>
                <a:gd name="T36" fmla="*/ 73 w 73"/>
                <a:gd name="T37" fmla="*/ 7 h 14"/>
                <a:gd name="T38" fmla="*/ 72 w 73"/>
                <a:gd name="T39" fmla="*/ 9 h 14"/>
                <a:gd name="T40" fmla="*/ 71 w 73"/>
                <a:gd name="T41" fmla="*/ 12 h 14"/>
                <a:gd name="T42" fmla="*/ 69 w 73"/>
                <a:gd name="T43" fmla="*/ 13 h 14"/>
                <a:gd name="T44" fmla="*/ 66 w 73"/>
                <a:gd name="T4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" h="14">
                  <a:moveTo>
                    <a:pt x="66" y="14"/>
                  </a:moveTo>
                  <a:lnTo>
                    <a:pt x="7" y="14"/>
                  </a:lnTo>
                  <a:lnTo>
                    <a:pt x="7" y="14"/>
                  </a:lnTo>
                  <a:lnTo>
                    <a:pt x="4" y="13"/>
                  </a:lnTo>
                  <a:lnTo>
                    <a:pt x="2" y="12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7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69" y="0"/>
                  </a:lnTo>
                  <a:lnTo>
                    <a:pt x="71" y="2"/>
                  </a:lnTo>
                  <a:lnTo>
                    <a:pt x="72" y="4"/>
                  </a:lnTo>
                  <a:lnTo>
                    <a:pt x="73" y="7"/>
                  </a:lnTo>
                  <a:lnTo>
                    <a:pt x="73" y="7"/>
                  </a:lnTo>
                  <a:lnTo>
                    <a:pt x="72" y="9"/>
                  </a:lnTo>
                  <a:lnTo>
                    <a:pt x="71" y="12"/>
                  </a:lnTo>
                  <a:lnTo>
                    <a:pt x="69" y="13"/>
                  </a:lnTo>
                  <a:lnTo>
                    <a:pt x="66" y="14"/>
                  </a:lnTo>
                  <a:close/>
                </a:path>
              </a:pathLst>
            </a:custGeom>
            <a:grpFill/>
            <a:ln>
              <a:solidFill>
                <a:schemeClr val="accent6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2" name="Freeform 282"/>
            <p:cNvSpPr>
              <a:spLocks/>
            </p:cNvSpPr>
            <p:nvPr/>
          </p:nvSpPr>
          <p:spPr bwMode="auto">
            <a:xfrm>
              <a:off x="1246728" y="2444064"/>
              <a:ext cx="115888" cy="22225"/>
            </a:xfrm>
            <a:custGeom>
              <a:avLst/>
              <a:gdLst>
                <a:gd name="T0" fmla="*/ 66 w 73"/>
                <a:gd name="T1" fmla="*/ 14 h 14"/>
                <a:gd name="T2" fmla="*/ 7 w 73"/>
                <a:gd name="T3" fmla="*/ 14 h 14"/>
                <a:gd name="T4" fmla="*/ 7 w 73"/>
                <a:gd name="T5" fmla="*/ 14 h 14"/>
                <a:gd name="T6" fmla="*/ 4 w 73"/>
                <a:gd name="T7" fmla="*/ 13 h 14"/>
                <a:gd name="T8" fmla="*/ 2 w 73"/>
                <a:gd name="T9" fmla="*/ 12 h 14"/>
                <a:gd name="T10" fmla="*/ 1 w 73"/>
                <a:gd name="T11" fmla="*/ 9 h 14"/>
                <a:gd name="T12" fmla="*/ 0 w 73"/>
                <a:gd name="T13" fmla="*/ 7 h 14"/>
                <a:gd name="T14" fmla="*/ 0 w 73"/>
                <a:gd name="T15" fmla="*/ 7 h 14"/>
                <a:gd name="T16" fmla="*/ 1 w 73"/>
                <a:gd name="T17" fmla="*/ 4 h 14"/>
                <a:gd name="T18" fmla="*/ 2 w 73"/>
                <a:gd name="T19" fmla="*/ 2 h 14"/>
                <a:gd name="T20" fmla="*/ 4 w 73"/>
                <a:gd name="T21" fmla="*/ 0 h 14"/>
                <a:gd name="T22" fmla="*/ 7 w 73"/>
                <a:gd name="T23" fmla="*/ 0 h 14"/>
                <a:gd name="T24" fmla="*/ 66 w 73"/>
                <a:gd name="T25" fmla="*/ 0 h 14"/>
                <a:gd name="T26" fmla="*/ 66 w 73"/>
                <a:gd name="T27" fmla="*/ 0 h 14"/>
                <a:gd name="T28" fmla="*/ 69 w 73"/>
                <a:gd name="T29" fmla="*/ 0 h 14"/>
                <a:gd name="T30" fmla="*/ 71 w 73"/>
                <a:gd name="T31" fmla="*/ 2 h 14"/>
                <a:gd name="T32" fmla="*/ 72 w 73"/>
                <a:gd name="T33" fmla="*/ 4 h 14"/>
                <a:gd name="T34" fmla="*/ 73 w 73"/>
                <a:gd name="T35" fmla="*/ 7 h 14"/>
                <a:gd name="T36" fmla="*/ 73 w 73"/>
                <a:gd name="T37" fmla="*/ 7 h 14"/>
                <a:gd name="T38" fmla="*/ 72 w 73"/>
                <a:gd name="T39" fmla="*/ 9 h 14"/>
                <a:gd name="T40" fmla="*/ 71 w 73"/>
                <a:gd name="T41" fmla="*/ 12 h 14"/>
                <a:gd name="T42" fmla="*/ 69 w 73"/>
                <a:gd name="T43" fmla="*/ 13 h 14"/>
                <a:gd name="T44" fmla="*/ 66 w 73"/>
                <a:gd name="T4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" h="14">
                  <a:moveTo>
                    <a:pt x="66" y="14"/>
                  </a:moveTo>
                  <a:lnTo>
                    <a:pt x="7" y="14"/>
                  </a:lnTo>
                  <a:lnTo>
                    <a:pt x="7" y="14"/>
                  </a:lnTo>
                  <a:lnTo>
                    <a:pt x="4" y="13"/>
                  </a:lnTo>
                  <a:lnTo>
                    <a:pt x="2" y="12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7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69" y="0"/>
                  </a:lnTo>
                  <a:lnTo>
                    <a:pt x="71" y="2"/>
                  </a:lnTo>
                  <a:lnTo>
                    <a:pt x="72" y="4"/>
                  </a:lnTo>
                  <a:lnTo>
                    <a:pt x="73" y="7"/>
                  </a:lnTo>
                  <a:lnTo>
                    <a:pt x="73" y="7"/>
                  </a:lnTo>
                  <a:lnTo>
                    <a:pt x="72" y="9"/>
                  </a:lnTo>
                  <a:lnTo>
                    <a:pt x="71" y="12"/>
                  </a:lnTo>
                  <a:lnTo>
                    <a:pt x="69" y="13"/>
                  </a:lnTo>
                  <a:lnTo>
                    <a:pt x="66" y="14"/>
                  </a:lnTo>
                </a:path>
              </a:pathLst>
            </a:custGeom>
            <a:grpFill/>
            <a:ln>
              <a:solidFill>
                <a:schemeClr val="accent6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3" name="Freeform 283"/>
            <p:cNvSpPr>
              <a:spLocks/>
            </p:cNvSpPr>
            <p:nvPr/>
          </p:nvSpPr>
          <p:spPr bwMode="auto">
            <a:xfrm>
              <a:off x="1246728" y="2510739"/>
              <a:ext cx="176213" cy="22225"/>
            </a:xfrm>
            <a:custGeom>
              <a:avLst/>
              <a:gdLst>
                <a:gd name="T0" fmla="*/ 104 w 111"/>
                <a:gd name="T1" fmla="*/ 14 h 14"/>
                <a:gd name="T2" fmla="*/ 7 w 111"/>
                <a:gd name="T3" fmla="*/ 14 h 14"/>
                <a:gd name="T4" fmla="*/ 7 w 111"/>
                <a:gd name="T5" fmla="*/ 14 h 14"/>
                <a:gd name="T6" fmla="*/ 4 w 111"/>
                <a:gd name="T7" fmla="*/ 14 h 14"/>
                <a:gd name="T8" fmla="*/ 2 w 111"/>
                <a:gd name="T9" fmla="*/ 12 h 14"/>
                <a:gd name="T10" fmla="*/ 1 w 111"/>
                <a:gd name="T11" fmla="*/ 10 h 14"/>
                <a:gd name="T12" fmla="*/ 0 w 111"/>
                <a:gd name="T13" fmla="*/ 7 h 14"/>
                <a:gd name="T14" fmla="*/ 0 w 111"/>
                <a:gd name="T15" fmla="*/ 7 h 14"/>
                <a:gd name="T16" fmla="*/ 1 w 111"/>
                <a:gd name="T17" fmla="*/ 5 h 14"/>
                <a:gd name="T18" fmla="*/ 2 w 111"/>
                <a:gd name="T19" fmla="*/ 2 h 14"/>
                <a:gd name="T20" fmla="*/ 4 w 111"/>
                <a:gd name="T21" fmla="*/ 1 h 14"/>
                <a:gd name="T22" fmla="*/ 7 w 111"/>
                <a:gd name="T23" fmla="*/ 0 h 14"/>
                <a:gd name="T24" fmla="*/ 104 w 111"/>
                <a:gd name="T25" fmla="*/ 0 h 14"/>
                <a:gd name="T26" fmla="*/ 104 w 111"/>
                <a:gd name="T27" fmla="*/ 0 h 14"/>
                <a:gd name="T28" fmla="*/ 106 w 111"/>
                <a:gd name="T29" fmla="*/ 1 h 14"/>
                <a:gd name="T30" fmla="*/ 109 w 111"/>
                <a:gd name="T31" fmla="*/ 2 h 14"/>
                <a:gd name="T32" fmla="*/ 110 w 111"/>
                <a:gd name="T33" fmla="*/ 5 h 14"/>
                <a:gd name="T34" fmla="*/ 111 w 111"/>
                <a:gd name="T35" fmla="*/ 7 h 14"/>
                <a:gd name="T36" fmla="*/ 111 w 111"/>
                <a:gd name="T37" fmla="*/ 7 h 14"/>
                <a:gd name="T38" fmla="*/ 110 w 111"/>
                <a:gd name="T39" fmla="*/ 10 h 14"/>
                <a:gd name="T40" fmla="*/ 109 w 111"/>
                <a:gd name="T41" fmla="*/ 12 h 14"/>
                <a:gd name="T42" fmla="*/ 106 w 111"/>
                <a:gd name="T43" fmla="*/ 14 h 14"/>
                <a:gd name="T44" fmla="*/ 104 w 111"/>
                <a:gd name="T4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1" h="14">
                  <a:moveTo>
                    <a:pt x="104" y="14"/>
                  </a:moveTo>
                  <a:lnTo>
                    <a:pt x="7" y="14"/>
                  </a:lnTo>
                  <a:lnTo>
                    <a:pt x="7" y="14"/>
                  </a:lnTo>
                  <a:lnTo>
                    <a:pt x="4" y="14"/>
                  </a:lnTo>
                  <a:lnTo>
                    <a:pt x="2" y="12"/>
                  </a:lnTo>
                  <a:lnTo>
                    <a:pt x="1" y="10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5"/>
                  </a:lnTo>
                  <a:lnTo>
                    <a:pt x="2" y="2"/>
                  </a:lnTo>
                  <a:lnTo>
                    <a:pt x="4" y="1"/>
                  </a:lnTo>
                  <a:lnTo>
                    <a:pt x="7" y="0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06" y="1"/>
                  </a:lnTo>
                  <a:lnTo>
                    <a:pt x="109" y="2"/>
                  </a:lnTo>
                  <a:lnTo>
                    <a:pt x="110" y="5"/>
                  </a:lnTo>
                  <a:lnTo>
                    <a:pt x="111" y="7"/>
                  </a:lnTo>
                  <a:lnTo>
                    <a:pt x="111" y="7"/>
                  </a:lnTo>
                  <a:lnTo>
                    <a:pt x="110" y="10"/>
                  </a:lnTo>
                  <a:lnTo>
                    <a:pt x="109" y="12"/>
                  </a:lnTo>
                  <a:lnTo>
                    <a:pt x="106" y="14"/>
                  </a:lnTo>
                  <a:lnTo>
                    <a:pt x="104" y="14"/>
                  </a:lnTo>
                  <a:close/>
                </a:path>
              </a:pathLst>
            </a:custGeom>
            <a:grpFill/>
            <a:ln>
              <a:solidFill>
                <a:schemeClr val="accent6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4" name="Freeform 284"/>
            <p:cNvSpPr>
              <a:spLocks/>
            </p:cNvSpPr>
            <p:nvPr/>
          </p:nvSpPr>
          <p:spPr bwMode="auto">
            <a:xfrm>
              <a:off x="1246728" y="2510739"/>
              <a:ext cx="176213" cy="22225"/>
            </a:xfrm>
            <a:custGeom>
              <a:avLst/>
              <a:gdLst>
                <a:gd name="T0" fmla="*/ 104 w 111"/>
                <a:gd name="T1" fmla="*/ 14 h 14"/>
                <a:gd name="T2" fmla="*/ 7 w 111"/>
                <a:gd name="T3" fmla="*/ 14 h 14"/>
                <a:gd name="T4" fmla="*/ 7 w 111"/>
                <a:gd name="T5" fmla="*/ 14 h 14"/>
                <a:gd name="T6" fmla="*/ 4 w 111"/>
                <a:gd name="T7" fmla="*/ 14 h 14"/>
                <a:gd name="T8" fmla="*/ 2 w 111"/>
                <a:gd name="T9" fmla="*/ 12 h 14"/>
                <a:gd name="T10" fmla="*/ 1 w 111"/>
                <a:gd name="T11" fmla="*/ 10 h 14"/>
                <a:gd name="T12" fmla="*/ 0 w 111"/>
                <a:gd name="T13" fmla="*/ 7 h 14"/>
                <a:gd name="T14" fmla="*/ 0 w 111"/>
                <a:gd name="T15" fmla="*/ 7 h 14"/>
                <a:gd name="T16" fmla="*/ 1 w 111"/>
                <a:gd name="T17" fmla="*/ 5 h 14"/>
                <a:gd name="T18" fmla="*/ 2 w 111"/>
                <a:gd name="T19" fmla="*/ 2 h 14"/>
                <a:gd name="T20" fmla="*/ 4 w 111"/>
                <a:gd name="T21" fmla="*/ 1 h 14"/>
                <a:gd name="T22" fmla="*/ 7 w 111"/>
                <a:gd name="T23" fmla="*/ 0 h 14"/>
                <a:gd name="T24" fmla="*/ 104 w 111"/>
                <a:gd name="T25" fmla="*/ 0 h 14"/>
                <a:gd name="T26" fmla="*/ 104 w 111"/>
                <a:gd name="T27" fmla="*/ 0 h 14"/>
                <a:gd name="T28" fmla="*/ 106 w 111"/>
                <a:gd name="T29" fmla="*/ 1 h 14"/>
                <a:gd name="T30" fmla="*/ 109 w 111"/>
                <a:gd name="T31" fmla="*/ 2 h 14"/>
                <a:gd name="T32" fmla="*/ 110 w 111"/>
                <a:gd name="T33" fmla="*/ 5 h 14"/>
                <a:gd name="T34" fmla="*/ 111 w 111"/>
                <a:gd name="T35" fmla="*/ 7 h 14"/>
                <a:gd name="T36" fmla="*/ 111 w 111"/>
                <a:gd name="T37" fmla="*/ 7 h 14"/>
                <a:gd name="T38" fmla="*/ 110 w 111"/>
                <a:gd name="T39" fmla="*/ 10 h 14"/>
                <a:gd name="T40" fmla="*/ 109 w 111"/>
                <a:gd name="T41" fmla="*/ 12 h 14"/>
                <a:gd name="T42" fmla="*/ 106 w 111"/>
                <a:gd name="T43" fmla="*/ 14 h 14"/>
                <a:gd name="T44" fmla="*/ 104 w 111"/>
                <a:gd name="T4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1" h="14">
                  <a:moveTo>
                    <a:pt x="104" y="14"/>
                  </a:moveTo>
                  <a:lnTo>
                    <a:pt x="7" y="14"/>
                  </a:lnTo>
                  <a:lnTo>
                    <a:pt x="7" y="14"/>
                  </a:lnTo>
                  <a:lnTo>
                    <a:pt x="4" y="14"/>
                  </a:lnTo>
                  <a:lnTo>
                    <a:pt x="2" y="12"/>
                  </a:lnTo>
                  <a:lnTo>
                    <a:pt x="1" y="10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5"/>
                  </a:lnTo>
                  <a:lnTo>
                    <a:pt x="2" y="2"/>
                  </a:lnTo>
                  <a:lnTo>
                    <a:pt x="4" y="1"/>
                  </a:lnTo>
                  <a:lnTo>
                    <a:pt x="7" y="0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06" y="1"/>
                  </a:lnTo>
                  <a:lnTo>
                    <a:pt x="109" y="2"/>
                  </a:lnTo>
                  <a:lnTo>
                    <a:pt x="110" y="5"/>
                  </a:lnTo>
                  <a:lnTo>
                    <a:pt x="111" y="7"/>
                  </a:lnTo>
                  <a:lnTo>
                    <a:pt x="111" y="7"/>
                  </a:lnTo>
                  <a:lnTo>
                    <a:pt x="110" y="10"/>
                  </a:lnTo>
                  <a:lnTo>
                    <a:pt x="109" y="12"/>
                  </a:lnTo>
                  <a:lnTo>
                    <a:pt x="106" y="14"/>
                  </a:lnTo>
                  <a:lnTo>
                    <a:pt x="104" y="14"/>
                  </a:lnTo>
                </a:path>
              </a:pathLst>
            </a:custGeom>
            <a:grpFill/>
            <a:ln>
              <a:solidFill>
                <a:schemeClr val="accent6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5" name="Freeform 285"/>
            <p:cNvSpPr>
              <a:spLocks/>
            </p:cNvSpPr>
            <p:nvPr/>
          </p:nvSpPr>
          <p:spPr bwMode="auto">
            <a:xfrm>
              <a:off x="1246728" y="2579002"/>
              <a:ext cx="176213" cy="22225"/>
            </a:xfrm>
            <a:custGeom>
              <a:avLst/>
              <a:gdLst>
                <a:gd name="T0" fmla="*/ 104 w 111"/>
                <a:gd name="T1" fmla="*/ 14 h 14"/>
                <a:gd name="T2" fmla="*/ 7 w 111"/>
                <a:gd name="T3" fmla="*/ 14 h 14"/>
                <a:gd name="T4" fmla="*/ 7 w 111"/>
                <a:gd name="T5" fmla="*/ 14 h 14"/>
                <a:gd name="T6" fmla="*/ 4 w 111"/>
                <a:gd name="T7" fmla="*/ 14 h 14"/>
                <a:gd name="T8" fmla="*/ 2 w 111"/>
                <a:gd name="T9" fmla="*/ 12 h 14"/>
                <a:gd name="T10" fmla="*/ 1 w 111"/>
                <a:gd name="T11" fmla="*/ 10 h 14"/>
                <a:gd name="T12" fmla="*/ 0 w 111"/>
                <a:gd name="T13" fmla="*/ 7 h 14"/>
                <a:gd name="T14" fmla="*/ 0 w 111"/>
                <a:gd name="T15" fmla="*/ 7 h 14"/>
                <a:gd name="T16" fmla="*/ 1 w 111"/>
                <a:gd name="T17" fmla="*/ 4 h 14"/>
                <a:gd name="T18" fmla="*/ 2 w 111"/>
                <a:gd name="T19" fmla="*/ 2 h 14"/>
                <a:gd name="T20" fmla="*/ 4 w 111"/>
                <a:gd name="T21" fmla="*/ 1 h 14"/>
                <a:gd name="T22" fmla="*/ 7 w 111"/>
                <a:gd name="T23" fmla="*/ 0 h 14"/>
                <a:gd name="T24" fmla="*/ 104 w 111"/>
                <a:gd name="T25" fmla="*/ 0 h 14"/>
                <a:gd name="T26" fmla="*/ 104 w 111"/>
                <a:gd name="T27" fmla="*/ 0 h 14"/>
                <a:gd name="T28" fmla="*/ 106 w 111"/>
                <a:gd name="T29" fmla="*/ 1 h 14"/>
                <a:gd name="T30" fmla="*/ 109 w 111"/>
                <a:gd name="T31" fmla="*/ 2 h 14"/>
                <a:gd name="T32" fmla="*/ 110 w 111"/>
                <a:gd name="T33" fmla="*/ 4 h 14"/>
                <a:gd name="T34" fmla="*/ 111 w 111"/>
                <a:gd name="T35" fmla="*/ 7 h 14"/>
                <a:gd name="T36" fmla="*/ 111 w 111"/>
                <a:gd name="T37" fmla="*/ 7 h 14"/>
                <a:gd name="T38" fmla="*/ 110 w 111"/>
                <a:gd name="T39" fmla="*/ 10 h 14"/>
                <a:gd name="T40" fmla="*/ 109 w 111"/>
                <a:gd name="T41" fmla="*/ 12 h 14"/>
                <a:gd name="T42" fmla="*/ 106 w 111"/>
                <a:gd name="T43" fmla="*/ 14 h 14"/>
                <a:gd name="T44" fmla="*/ 104 w 111"/>
                <a:gd name="T4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1" h="14">
                  <a:moveTo>
                    <a:pt x="104" y="14"/>
                  </a:moveTo>
                  <a:lnTo>
                    <a:pt x="7" y="14"/>
                  </a:lnTo>
                  <a:lnTo>
                    <a:pt x="7" y="14"/>
                  </a:lnTo>
                  <a:lnTo>
                    <a:pt x="4" y="14"/>
                  </a:lnTo>
                  <a:lnTo>
                    <a:pt x="2" y="12"/>
                  </a:lnTo>
                  <a:lnTo>
                    <a:pt x="1" y="10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4"/>
                  </a:lnTo>
                  <a:lnTo>
                    <a:pt x="2" y="2"/>
                  </a:lnTo>
                  <a:lnTo>
                    <a:pt x="4" y="1"/>
                  </a:lnTo>
                  <a:lnTo>
                    <a:pt x="7" y="0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06" y="1"/>
                  </a:lnTo>
                  <a:lnTo>
                    <a:pt x="109" y="2"/>
                  </a:lnTo>
                  <a:lnTo>
                    <a:pt x="110" y="4"/>
                  </a:lnTo>
                  <a:lnTo>
                    <a:pt x="111" y="7"/>
                  </a:lnTo>
                  <a:lnTo>
                    <a:pt x="111" y="7"/>
                  </a:lnTo>
                  <a:lnTo>
                    <a:pt x="110" y="10"/>
                  </a:lnTo>
                  <a:lnTo>
                    <a:pt x="109" y="12"/>
                  </a:lnTo>
                  <a:lnTo>
                    <a:pt x="106" y="14"/>
                  </a:lnTo>
                  <a:lnTo>
                    <a:pt x="104" y="14"/>
                  </a:lnTo>
                  <a:close/>
                </a:path>
              </a:pathLst>
            </a:custGeom>
            <a:grpFill/>
            <a:ln>
              <a:solidFill>
                <a:schemeClr val="accent6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6" name="Freeform 286"/>
            <p:cNvSpPr>
              <a:spLocks/>
            </p:cNvSpPr>
            <p:nvPr/>
          </p:nvSpPr>
          <p:spPr bwMode="auto">
            <a:xfrm>
              <a:off x="1246728" y="2579002"/>
              <a:ext cx="176213" cy="22225"/>
            </a:xfrm>
            <a:custGeom>
              <a:avLst/>
              <a:gdLst>
                <a:gd name="T0" fmla="*/ 104 w 111"/>
                <a:gd name="T1" fmla="*/ 14 h 14"/>
                <a:gd name="T2" fmla="*/ 7 w 111"/>
                <a:gd name="T3" fmla="*/ 14 h 14"/>
                <a:gd name="T4" fmla="*/ 7 w 111"/>
                <a:gd name="T5" fmla="*/ 14 h 14"/>
                <a:gd name="T6" fmla="*/ 4 w 111"/>
                <a:gd name="T7" fmla="*/ 14 h 14"/>
                <a:gd name="T8" fmla="*/ 2 w 111"/>
                <a:gd name="T9" fmla="*/ 12 h 14"/>
                <a:gd name="T10" fmla="*/ 1 w 111"/>
                <a:gd name="T11" fmla="*/ 10 h 14"/>
                <a:gd name="T12" fmla="*/ 0 w 111"/>
                <a:gd name="T13" fmla="*/ 7 h 14"/>
                <a:gd name="T14" fmla="*/ 0 w 111"/>
                <a:gd name="T15" fmla="*/ 7 h 14"/>
                <a:gd name="T16" fmla="*/ 1 w 111"/>
                <a:gd name="T17" fmla="*/ 4 h 14"/>
                <a:gd name="T18" fmla="*/ 2 w 111"/>
                <a:gd name="T19" fmla="*/ 2 h 14"/>
                <a:gd name="T20" fmla="*/ 4 w 111"/>
                <a:gd name="T21" fmla="*/ 1 h 14"/>
                <a:gd name="T22" fmla="*/ 7 w 111"/>
                <a:gd name="T23" fmla="*/ 0 h 14"/>
                <a:gd name="T24" fmla="*/ 104 w 111"/>
                <a:gd name="T25" fmla="*/ 0 h 14"/>
                <a:gd name="T26" fmla="*/ 104 w 111"/>
                <a:gd name="T27" fmla="*/ 0 h 14"/>
                <a:gd name="T28" fmla="*/ 106 w 111"/>
                <a:gd name="T29" fmla="*/ 1 h 14"/>
                <a:gd name="T30" fmla="*/ 109 w 111"/>
                <a:gd name="T31" fmla="*/ 2 h 14"/>
                <a:gd name="T32" fmla="*/ 110 w 111"/>
                <a:gd name="T33" fmla="*/ 4 h 14"/>
                <a:gd name="T34" fmla="*/ 111 w 111"/>
                <a:gd name="T35" fmla="*/ 7 h 14"/>
                <a:gd name="T36" fmla="*/ 111 w 111"/>
                <a:gd name="T37" fmla="*/ 7 h 14"/>
                <a:gd name="T38" fmla="*/ 110 w 111"/>
                <a:gd name="T39" fmla="*/ 10 h 14"/>
                <a:gd name="T40" fmla="*/ 109 w 111"/>
                <a:gd name="T41" fmla="*/ 12 h 14"/>
                <a:gd name="T42" fmla="*/ 106 w 111"/>
                <a:gd name="T43" fmla="*/ 14 h 14"/>
                <a:gd name="T44" fmla="*/ 104 w 111"/>
                <a:gd name="T4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1" h="14">
                  <a:moveTo>
                    <a:pt x="104" y="14"/>
                  </a:moveTo>
                  <a:lnTo>
                    <a:pt x="7" y="14"/>
                  </a:lnTo>
                  <a:lnTo>
                    <a:pt x="7" y="14"/>
                  </a:lnTo>
                  <a:lnTo>
                    <a:pt x="4" y="14"/>
                  </a:lnTo>
                  <a:lnTo>
                    <a:pt x="2" y="12"/>
                  </a:lnTo>
                  <a:lnTo>
                    <a:pt x="1" y="10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4"/>
                  </a:lnTo>
                  <a:lnTo>
                    <a:pt x="2" y="2"/>
                  </a:lnTo>
                  <a:lnTo>
                    <a:pt x="4" y="1"/>
                  </a:lnTo>
                  <a:lnTo>
                    <a:pt x="7" y="0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06" y="1"/>
                  </a:lnTo>
                  <a:lnTo>
                    <a:pt x="109" y="2"/>
                  </a:lnTo>
                  <a:lnTo>
                    <a:pt x="110" y="4"/>
                  </a:lnTo>
                  <a:lnTo>
                    <a:pt x="111" y="7"/>
                  </a:lnTo>
                  <a:lnTo>
                    <a:pt x="111" y="7"/>
                  </a:lnTo>
                  <a:lnTo>
                    <a:pt x="110" y="10"/>
                  </a:lnTo>
                  <a:lnTo>
                    <a:pt x="109" y="12"/>
                  </a:lnTo>
                  <a:lnTo>
                    <a:pt x="106" y="14"/>
                  </a:lnTo>
                  <a:lnTo>
                    <a:pt x="104" y="14"/>
                  </a:lnTo>
                </a:path>
              </a:pathLst>
            </a:custGeom>
            <a:grpFill/>
            <a:ln>
              <a:solidFill>
                <a:schemeClr val="accent6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" name="Freeform 287"/>
            <p:cNvSpPr>
              <a:spLocks/>
            </p:cNvSpPr>
            <p:nvPr/>
          </p:nvSpPr>
          <p:spPr bwMode="auto">
            <a:xfrm>
              <a:off x="1108615" y="2607577"/>
              <a:ext cx="63500" cy="63500"/>
            </a:xfrm>
            <a:custGeom>
              <a:avLst/>
              <a:gdLst>
                <a:gd name="T0" fmla="*/ 7 w 40"/>
                <a:gd name="T1" fmla="*/ 40 h 40"/>
                <a:gd name="T2" fmla="*/ 7 w 40"/>
                <a:gd name="T3" fmla="*/ 40 h 40"/>
                <a:gd name="T4" fmla="*/ 5 w 40"/>
                <a:gd name="T5" fmla="*/ 39 h 40"/>
                <a:gd name="T6" fmla="*/ 2 w 40"/>
                <a:gd name="T7" fmla="*/ 38 h 40"/>
                <a:gd name="T8" fmla="*/ 2 w 40"/>
                <a:gd name="T9" fmla="*/ 38 h 40"/>
                <a:gd name="T10" fmla="*/ 1 w 40"/>
                <a:gd name="T11" fmla="*/ 36 h 40"/>
                <a:gd name="T12" fmla="*/ 0 w 40"/>
                <a:gd name="T13" fmla="*/ 33 h 40"/>
                <a:gd name="T14" fmla="*/ 1 w 40"/>
                <a:gd name="T15" fmla="*/ 30 h 40"/>
                <a:gd name="T16" fmla="*/ 2 w 40"/>
                <a:gd name="T17" fmla="*/ 28 h 40"/>
                <a:gd name="T18" fmla="*/ 28 w 40"/>
                <a:gd name="T19" fmla="*/ 2 h 40"/>
                <a:gd name="T20" fmla="*/ 28 w 40"/>
                <a:gd name="T21" fmla="*/ 2 h 40"/>
                <a:gd name="T22" fmla="*/ 31 w 40"/>
                <a:gd name="T23" fmla="*/ 0 h 40"/>
                <a:gd name="T24" fmla="*/ 33 w 40"/>
                <a:gd name="T25" fmla="*/ 0 h 40"/>
                <a:gd name="T26" fmla="*/ 36 w 40"/>
                <a:gd name="T27" fmla="*/ 0 h 40"/>
                <a:gd name="T28" fmla="*/ 38 w 40"/>
                <a:gd name="T29" fmla="*/ 2 h 40"/>
                <a:gd name="T30" fmla="*/ 38 w 40"/>
                <a:gd name="T31" fmla="*/ 2 h 40"/>
                <a:gd name="T32" fmla="*/ 40 w 40"/>
                <a:gd name="T33" fmla="*/ 4 h 40"/>
                <a:gd name="T34" fmla="*/ 40 w 40"/>
                <a:gd name="T35" fmla="*/ 7 h 40"/>
                <a:gd name="T36" fmla="*/ 40 w 40"/>
                <a:gd name="T37" fmla="*/ 9 h 40"/>
                <a:gd name="T38" fmla="*/ 38 w 40"/>
                <a:gd name="T39" fmla="*/ 12 h 40"/>
                <a:gd name="T40" fmla="*/ 12 w 40"/>
                <a:gd name="T41" fmla="*/ 38 h 40"/>
                <a:gd name="T42" fmla="*/ 12 w 40"/>
                <a:gd name="T43" fmla="*/ 38 h 40"/>
                <a:gd name="T44" fmla="*/ 10 w 40"/>
                <a:gd name="T45" fmla="*/ 39 h 40"/>
                <a:gd name="T46" fmla="*/ 7 w 40"/>
                <a:gd name="T4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0" h="40">
                  <a:moveTo>
                    <a:pt x="7" y="40"/>
                  </a:moveTo>
                  <a:lnTo>
                    <a:pt x="7" y="40"/>
                  </a:lnTo>
                  <a:lnTo>
                    <a:pt x="5" y="39"/>
                  </a:lnTo>
                  <a:lnTo>
                    <a:pt x="2" y="38"/>
                  </a:lnTo>
                  <a:lnTo>
                    <a:pt x="2" y="38"/>
                  </a:lnTo>
                  <a:lnTo>
                    <a:pt x="1" y="36"/>
                  </a:lnTo>
                  <a:lnTo>
                    <a:pt x="0" y="33"/>
                  </a:lnTo>
                  <a:lnTo>
                    <a:pt x="1" y="30"/>
                  </a:lnTo>
                  <a:lnTo>
                    <a:pt x="2" y="28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31" y="0"/>
                  </a:lnTo>
                  <a:lnTo>
                    <a:pt x="33" y="0"/>
                  </a:lnTo>
                  <a:lnTo>
                    <a:pt x="36" y="0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40" y="4"/>
                  </a:lnTo>
                  <a:lnTo>
                    <a:pt x="40" y="7"/>
                  </a:lnTo>
                  <a:lnTo>
                    <a:pt x="40" y="9"/>
                  </a:lnTo>
                  <a:lnTo>
                    <a:pt x="38" y="12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10" y="39"/>
                  </a:lnTo>
                  <a:lnTo>
                    <a:pt x="7" y="40"/>
                  </a:lnTo>
                  <a:close/>
                </a:path>
              </a:pathLst>
            </a:custGeom>
            <a:grpFill/>
            <a:ln>
              <a:solidFill>
                <a:schemeClr val="accent6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" name="Freeform 288"/>
            <p:cNvSpPr>
              <a:spLocks/>
            </p:cNvSpPr>
            <p:nvPr/>
          </p:nvSpPr>
          <p:spPr bwMode="auto">
            <a:xfrm>
              <a:off x="1108615" y="2607577"/>
              <a:ext cx="63500" cy="63500"/>
            </a:xfrm>
            <a:custGeom>
              <a:avLst/>
              <a:gdLst>
                <a:gd name="T0" fmla="*/ 7 w 40"/>
                <a:gd name="T1" fmla="*/ 40 h 40"/>
                <a:gd name="T2" fmla="*/ 7 w 40"/>
                <a:gd name="T3" fmla="*/ 40 h 40"/>
                <a:gd name="T4" fmla="*/ 5 w 40"/>
                <a:gd name="T5" fmla="*/ 39 h 40"/>
                <a:gd name="T6" fmla="*/ 2 w 40"/>
                <a:gd name="T7" fmla="*/ 38 h 40"/>
                <a:gd name="T8" fmla="*/ 2 w 40"/>
                <a:gd name="T9" fmla="*/ 38 h 40"/>
                <a:gd name="T10" fmla="*/ 1 w 40"/>
                <a:gd name="T11" fmla="*/ 36 h 40"/>
                <a:gd name="T12" fmla="*/ 0 w 40"/>
                <a:gd name="T13" fmla="*/ 33 h 40"/>
                <a:gd name="T14" fmla="*/ 1 w 40"/>
                <a:gd name="T15" fmla="*/ 30 h 40"/>
                <a:gd name="T16" fmla="*/ 2 w 40"/>
                <a:gd name="T17" fmla="*/ 28 h 40"/>
                <a:gd name="T18" fmla="*/ 28 w 40"/>
                <a:gd name="T19" fmla="*/ 2 h 40"/>
                <a:gd name="T20" fmla="*/ 28 w 40"/>
                <a:gd name="T21" fmla="*/ 2 h 40"/>
                <a:gd name="T22" fmla="*/ 31 w 40"/>
                <a:gd name="T23" fmla="*/ 0 h 40"/>
                <a:gd name="T24" fmla="*/ 33 w 40"/>
                <a:gd name="T25" fmla="*/ 0 h 40"/>
                <a:gd name="T26" fmla="*/ 36 w 40"/>
                <a:gd name="T27" fmla="*/ 0 h 40"/>
                <a:gd name="T28" fmla="*/ 38 w 40"/>
                <a:gd name="T29" fmla="*/ 2 h 40"/>
                <a:gd name="T30" fmla="*/ 38 w 40"/>
                <a:gd name="T31" fmla="*/ 2 h 40"/>
                <a:gd name="T32" fmla="*/ 40 w 40"/>
                <a:gd name="T33" fmla="*/ 4 h 40"/>
                <a:gd name="T34" fmla="*/ 40 w 40"/>
                <a:gd name="T35" fmla="*/ 7 h 40"/>
                <a:gd name="T36" fmla="*/ 40 w 40"/>
                <a:gd name="T37" fmla="*/ 9 h 40"/>
                <a:gd name="T38" fmla="*/ 38 w 40"/>
                <a:gd name="T39" fmla="*/ 12 h 40"/>
                <a:gd name="T40" fmla="*/ 12 w 40"/>
                <a:gd name="T41" fmla="*/ 38 h 40"/>
                <a:gd name="T42" fmla="*/ 12 w 40"/>
                <a:gd name="T43" fmla="*/ 38 h 40"/>
                <a:gd name="T44" fmla="*/ 10 w 40"/>
                <a:gd name="T45" fmla="*/ 39 h 40"/>
                <a:gd name="T46" fmla="*/ 7 w 40"/>
                <a:gd name="T4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0" h="40">
                  <a:moveTo>
                    <a:pt x="7" y="40"/>
                  </a:moveTo>
                  <a:lnTo>
                    <a:pt x="7" y="40"/>
                  </a:lnTo>
                  <a:lnTo>
                    <a:pt x="5" y="39"/>
                  </a:lnTo>
                  <a:lnTo>
                    <a:pt x="2" y="38"/>
                  </a:lnTo>
                  <a:lnTo>
                    <a:pt x="2" y="38"/>
                  </a:lnTo>
                  <a:lnTo>
                    <a:pt x="1" y="36"/>
                  </a:lnTo>
                  <a:lnTo>
                    <a:pt x="0" y="33"/>
                  </a:lnTo>
                  <a:lnTo>
                    <a:pt x="1" y="30"/>
                  </a:lnTo>
                  <a:lnTo>
                    <a:pt x="2" y="28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31" y="0"/>
                  </a:lnTo>
                  <a:lnTo>
                    <a:pt x="33" y="0"/>
                  </a:lnTo>
                  <a:lnTo>
                    <a:pt x="36" y="0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40" y="4"/>
                  </a:lnTo>
                  <a:lnTo>
                    <a:pt x="40" y="7"/>
                  </a:lnTo>
                  <a:lnTo>
                    <a:pt x="40" y="9"/>
                  </a:lnTo>
                  <a:lnTo>
                    <a:pt x="38" y="12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10" y="39"/>
                  </a:lnTo>
                  <a:lnTo>
                    <a:pt x="7" y="40"/>
                  </a:lnTo>
                </a:path>
              </a:pathLst>
            </a:custGeom>
            <a:grpFill/>
            <a:ln>
              <a:solidFill>
                <a:schemeClr val="accent6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" name="Freeform 289"/>
            <p:cNvSpPr>
              <a:spLocks noEditPoints="1"/>
            </p:cNvSpPr>
            <p:nvPr/>
          </p:nvSpPr>
          <p:spPr bwMode="auto">
            <a:xfrm>
              <a:off x="1546765" y="2656789"/>
              <a:ext cx="163513" cy="165100"/>
            </a:xfrm>
            <a:custGeom>
              <a:avLst/>
              <a:gdLst>
                <a:gd name="T0" fmla="*/ 51 w 103"/>
                <a:gd name="T1" fmla="*/ 104 h 104"/>
                <a:gd name="T2" fmla="*/ 31 w 103"/>
                <a:gd name="T3" fmla="*/ 100 h 104"/>
                <a:gd name="T4" fmla="*/ 15 w 103"/>
                <a:gd name="T5" fmla="*/ 89 h 104"/>
                <a:gd name="T6" fmla="*/ 4 w 103"/>
                <a:gd name="T7" fmla="*/ 72 h 104"/>
                <a:gd name="T8" fmla="*/ 0 w 103"/>
                <a:gd name="T9" fmla="*/ 52 h 104"/>
                <a:gd name="T10" fmla="*/ 1 w 103"/>
                <a:gd name="T11" fmla="*/ 41 h 104"/>
                <a:gd name="T12" fmla="*/ 9 w 103"/>
                <a:gd name="T13" fmla="*/ 23 h 104"/>
                <a:gd name="T14" fmla="*/ 23 w 103"/>
                <a:gd name="T15" fmla="*/ 9 h 104"/>
                <a:gd name="T16" fmla="*/ 41 w 103"/>
                <a:gd name="T17" fmla="*/ 1 h 104"/>
                <a:gd name="T18" fmla="*/ 51 w 103"/>
                <a:gd name="T19" fmla="*/ 0 h 104"/>
                <a:gd name="T20" fmla="*/ 71 w 103"/>
                <a:gd name="T21" fmla="*/ 4 h 104"/>
                <a:gd name="T22" fmla="*/ 88 w 103"/>
                <a:gd name="T23" fmla="*/ 15 h 104"/>
                <a:gd name="T24" fmla="*/ 99 w 103"/>
                <a:gd name="T25" fmla="*/ 32 h 104"/>
                <a:gd name="T26" fmla="*/ 103 w 103"/>
                <a:gd name="T27" fmla="*/ 52 h 104"/>
                <a:gd name="T28" fmla="*/ 102 w 103"/>
                <a:gd name="T29" fmla="*/ 62 h 104"/>
                <a:gd name="T30" fmla="*/ 94 w 103"/>
                <a:gd name="T31" fmla="*/ 81 h 104"/>
                <a:gd name="T32" fmla="*/ 80 w 103"/>
                <a:gd name="T33" fmla="*/ 95 h 104"/>
                <a:gd name="T34" fmla="*/ 62 w 103"/>
                <a:gd name="T35" fmla="*/ 103 h 104"/>
                <a:gd name="T36" fmla="*/ 51 w 103"/>
                <a:gd name="T37" fmla="*/ 14 h 104"/>
                <a:gd name="T38" fmla="*/ 44 w 103"/>
                <a:gd name="T39" fmla="*/ 15 h 104"/>
                <a:gd name="T40" fmla="*/ 31 w 103"/>
                <a:gd name="T41" fmla="*/ 21 h 104"/>
                <a:gd name="T42" fmla="*/ 20 w 103"/>
                <a:gd name="T43" fmla="*/ 31 h 104"/>
                <a:gd name="T44" fmla="*/ 15 w 103"/>
                <a:gd name="T45" fmla="*/ 44 h 104"/>
                <a:gd name="T46" fmla="*/ 14 w 103"/>
                <a:gd name="T47" fmla="*/ 52 h 104"/>
                <a:gd name="T48" fmla="*/ 17 w 103"/>
                <a:gd name="T49" fmla="*/ 66 h 104"/>
                <a:gd name="T50" fmla="*/ 25 w 103"/>
                <a:gd name="T51" fmla="*/ 79 h 104"/>
                <a:gd name="T52" fmla="*/ 37 w 103"/>
                <a:gd name="T53" fmla="*/ 87 h 104"/>
                <a:gd name="T54" fmla="*/ 51 w 103"/>
                <a:gd name="T55" fmla="*/ 90 h 104"/>
                <a:gd name="T56" fmla="*/ 59 w 103"/>
                <a:gd name="T57" fmla="*/ 89 h 104"/>
                <a:gd name="T58" fmla="*/ 72 w 103"/>
                <a:gd name="T59" fmla="*/ 84 h 104"/>
                <a:gd name="T60" fmla="*/ 83 w 103"/>
                <a:gd name="T61" fmla="*/ 73 h 104"/>
                <a:gd name="T62" fmla="*/ 88 w 103"/>
                <a:gd name="T63" fmla="*/ 59 h 104"/>
                <a:gd name="T64" fmla="*/ 89 w 103"/>
                <a:gd name="T65" fmla="*/ 52 h 104"/>
                <a:gd name="T66" fmla="*/ 86 w 103"/>
                <a:gd name="T67" fmla="*/ 37 h 104"/>
                <a:gd name="T68" fmla="*/ 78 w 103"/>
                <a:gd name="T69" fmla="*/ 25 h 104"/>
                <a:gd name="T70" fmla="*/ 66 w 103"/>
                <a:gd name="T71" fmla="*/ 17 h 104"/>
                <a:gd name="T72" fmla="*/ 51 w 103"/>
                <a:gd name="T73" fmla="*/ 1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3" h="104">
                  <a:moveTo>
                    <a:pt x="51" y="104"/>
                  </a:moveTo>
                  <a:lnTo>
                    <a:pt x="51" y="104"/>
                  </a:lnTo>
                  <a:lnTo>
                    <a:pt x="41" y="103"/>
                  </a:lnTo>
                  <a:lnTo>
                    <a:pt x="31" y="100"/>
                  </a:lnTo>
                  <a:lnTo>
                    <a:pt x="23" y="95"/>
                  </a:lnTo>
                  <a:lnTo>
                    <a:pt x="15" y="89"/>
                  </a:lnTo>
                  <a:lnTo>
                    <a:pt x="9" y="81"/>
                  </a:lnTo>
                  <a:lnTo>
                    <a:pt x="4" y="72"/>
                  </a:lnTo>
                  <a:lnTo>
                    <a:pt x="1" y="6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1" y="41"/>
                  </a:lnTo>
                  <a:lnTo>
                    <a:pt x="4" y="32"/>
                  </a:lnTo>
                  <a:lnTo>
                    <a:pt x="9" y="23"/>
                  </a:lnTo>
                  <a:lnTo>
                    <a:pt x="15" y="15"/>
                  </a:lnTo>
                  <a:lnTo>
                    <a:pt x="23" y="9"/>
                  </a:lnTo>
                  <a:lnTo>
                    <a:pt x="31" y="4"/>
                  </a:lnTo>
                  <a:lnTo>
                    <a:pt x="41" y="1"/>
                  </a:lnTo>
                  <a:lnTo>
                    <a:pt x="51" y="0"/>
                  </a:lnTo>
                  <a:lnTo>
                    <a:pt x="51" y="0"/>
                  </a:lnTo>
                  <a:lnTo>
                    <a:pt x="62" y="1"/>
                  </a:lnTo>
                  <a:lnTo>
                    <a:pt x="71" y="4"/>
                  </a:lnTo>
                  <a:lnTo>
                    <a:pt x="80" y="9"/>
                  </a:lnTo>
                  <a:lnTo>
                    <a:pt x="88" y="15"/>
                  </a:lnTo>
                  <a:lnTo>
                    <a:pt x="94" y="23"/>
                  </a:lnTo>
                  <a:lnTo>
                    <a:pt x="99" y="32"/>
                  </a:lnTo>
                  <a:lnTo>
                    <a:pt x="102" y="41"/>
                  </a:lnTo>
                  <a:lnTo>
                    <a:pt x="103" y="52"/>
                  </a:lnTo>
                  <a:lnTo>
                    <a:pt x="103" y="52"/>
                  </a:lnTo>
                  <a:lnTo>
                    <a:pt x="102" y="62"/>
                  </a:lnTo>
                  <a:lnTo>
                    <a:pt x="99" y="72"/>
                  </a:lnTo>
                  <a:lnTo>
                    <a:pt x="94" y="81"/>
                  </a:lnTo>
                  <a:lnTo>
                    <a:pt x="88" y="89"/>
                  </a:lnTo>
                  <a:lnTo>
                    <a:pt x="80" y="95"/>
                  </a:lnTo>
                  <a:lnTo>
                    <a:pt x="71" y="100"/>
                  </a:lnTo>
                  <a:lnTo>
                    <a:pt x="62" y="103"/>
                  </a:lnTo>
                  <a:lnTo>
                    <a:pt x="51" y="104"/>
                  </a:lnTo>
                  <a:close/>
                  <a:moveTo>
                    <a:pt x="51" y="14"/>
                  </a:moveTo>
                  <a:lnTo>
                    <a:pt x="51" y="14"/>
                  </a:lnTo>
                  <a:lnTo>
                    <a:pt x="44" y="15"/>
                  </a:lnTo>
                  <a:lnTo>
                    <a:pt x="37" y="17"/>
                  </a:lnTo>
                  <a:lnTo>
                    <a:pt x="31" y="21"/>
                  </a:lnTo>
                  <a:lnTo>
                    <a:pt x="25" y="25"/>
                  </a:lnTo>
                  <a:lnTo>
                    <a:pt x="20" y="31"/>
                  </a:lnTo>
                  <a:lnTo>
                    <a:pt x="17" y="37"/>
                  </a:lnTo>
                  <a:lnTo>
                    <a:pt x="15" y="44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5" y="59"/>
                  </a:lnTo>
                  <a:lnTo>
                    <a:pt x="17" y="66"/>
                  </a:lnTo>
                  <a:lnTo>
                    <a:pt x="20" y="73"/>
                  </a:lnTo>
                  <a:lnTo>
                    <a:pt x="25" y="79"/>
                  </a:lnTo>
                  <a:lnTo>
                    <a:pt x="31" y="84"/>
                  </a:lnTo>
                  <a:lnTo>
                    <a:pt x="37" y="87"/>
                  </a:lnTo>
                  <a:lnTo>
                    <a:pt x="44" y="89"/>
                  </a:lnTo>
                  <a:lnTo>
                    <a:pt x="51" y="90"/>
                  </a:lnTo>
                  <a:lnTo>
                    <a:pt x="51" y="90"/>
                  </a:lnTo>
                  <a:lnTo>
                    <a:pt x="59" y="89"/>
                  </a:lnTo>
                  <a:lnTo>
                    <a:pt x="66" y="87"/>
                  </a:lnTo>
                  <a:lnTo>
                    <a:pt x="72" y="84"/>
                  </a:lnTo>
                  <a:lnTo>
                    <a:pt x="78" y="79"/>
                  </a:lnTo>
                  <a:lnTo>
                    <a:pt x="83" y="73"/>
                  </a:lnTo>
                  <a:lnTo>
                    <a:pt x="86" y="66"/>
                  </a:lnTo>
                  <a:lnTo>
                    <a:pt x="88" y="59"/>
                  </a:lnTo>
                  <a:lnTo>
                    <a:pt x="89" y="52"/>
                  </a:lnTo>
                  <a:lnTo>
                    <a:pt x="89" y="52"/>
                  </a:lnTo>
                  <a:lnTo>
                    <a:pt x="88" y="44"/>
                  </a:lnTo>
                  <a:lnTo>
                    <a:pt x="86" y="37"/>
                  </a:lnTo>
                  <a:lnTo>
                    <a:pt x="83" y="31"/>
                  </a:lnTo>
                  <a:lnTo>
                    <a:pt x="78" y="25"/>
                  </a:lnTo>
                  <a:lnTo>
                    <a:pt x="72" y="21"/>
                  </a:lnTo>
                  <a:lnTo>
                    <a:pt x="66" y="17"/>
                  </a:lnTo>
                  <a:lnTo>
                    <a:pt x="59" y="15"/>
                  </a:lnTo>
                  <a:lnTo>
                    <a:pt x="51" y="14"/>
                  </a:lnTo>
                  <a:close/>
                </a:path>
              </a:pathLst>
            </a:custGeom>
            <a:grpFill/>
            <a:ln>
              <a:solidFill>
                <a:schemeClr val="accent6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0" name="Freeform 292"/>
            <p:cNvSpPr>
              <a:spLocks/>
            </p:cNvSpPr>
            <p:nvPr/>
          </p:nvSpPr>
          <p:spPr bwMode="auto">
            <a:xfrm>
              <a:off x="1472153" y="2836177"/>
              <a:ext cx="312738" cy="200025"/>
            </a:xfrm>
            <a:custGeom>
              <a:avLst/>
              <a:gdLst>
                <a:gd name="T0" fmla="*/ 190 w 197"/>
                <a:gd name="T1" fmla="*/ 126 h 126"/>
                <a:gd name="T2" fmla="*/ 190 w 197"/>
                <a:gd name="T3" fmla="*/ 126 h 126"/>
                <a:gd name="T4" fmla="*/ 187 w 197"/>
                <a:gd name="T5" fmla="*/ 125 h 126"/>
                <a:gd name="T6" fmla="*/ 185 w 197"/>
                <a:gd name="T7" fmla="*/ 124 h 126"/>
                <a:gd name="T8" fmla="*/ 184 w 197"/>
                <a:gd name="T9" fmla="*/ 121 h 126"/>
                <a:gd name="T10" fmla="*/ 183 w 197"/>
                <a:gd name="T11" fmla="*/ 119 h 126"/>
                <a:gd name="T12" fmla="*/ 183 w 197"/>
                <a:gd name="T13" fmla="*/ 20 h 126"/>
                <a:gd name="T14" fmla="*/ 183 w 197"/>
                <a:gd name="T15" fmla="*/ 20 h 126"/>
                <a:gd name="T16" fmla="*/ 183 w 197"/>
                <a:gd name="T17" fmla="*/ 18 h 126"/>
                <a:gd name="T18" fmla="*/ 181 w 197"/>
                <a:gd name="T19" fmla="*/ 16 h 126"/>
                <a:gd name="T20" fmla="*/ 180 w 197"/>
                <a:gd name="T21" fmla="*/ 15 h 126"/>
                <a:gd name="T22" fmla="*/ 177 w 197"/>
                <a:gd name="T23" fmla="*/ 14 h 126"/>
                <a:gd name="T24" fmla="*/ 20 w 197"/>
                <a:gd name="T25" fmla="*/ 14 h 126"/>
                <a:gd name="T26" fmla="*/ 20 w 197"/>
                <a:gd name="T27" fmla="*/ 14 h 126"/>
                <a:gd name="T28" fmla="*/ 18 w 197"/>
                <a:gd name="T29" fmla="*/ 15 h 126"/>
                <a:gd name="T30" fmla="*/ 16 w 197"/>
                <a:gd name="T31" fmla="*/ 16 h 126"/>
                <a:gd name="T32" fmla="*/ 14 w 197"/>
                <a:gd name="T33" fmla="*/ 18 h 126"/>
                <a:gd name="T34" fmla="*/ 14 w 197"/>
                <a:gd name="T35" fmla="*/ 119 h 126"/>
                <a:gd name="T36" fmla="*/ 14 w 197"/>
                <a:gd name="T37" fmla="*/ 119 h 126"/>
                <a:gd name="T38" fmla="*/ 14 w 197"/>
                <a:gd name="T39" fmla="*/ 121 h 126"/>
                <a:gd name="T40" fmla="*/ 12 w 197"/>
                <a:gd name="T41" fmla="*/ 124 h 126"/>
                <a:gd name="T42" fmla="*/ 10 w 197"/>
                <a:gd name="T43" fmla="*/ 125 h 126"/>
                <a:gd name="T44" fmla="*/ 7 w 197"/>
                <a:gd name="T45" fmla="*/ 126 h 126"/>
                <a:gd name="T46" fmla="*/ 7 w 197"/>
                <a:gd name="T47" fmla="*/ 126 h 126"/>
                <a:gd name="T48" fmla="*/ 4 w 197"/>
                <a:gd name="T49" fmla="*/ 125 h 126"/>
                <a:gd name="T50" fmla="*/ 2 w 197"/>
                <a:gd name="T51" fmla="*/ 124 h 126"/>
                <a:gd name="T52" fmla="*/ 1 w 197"/>
                <a:gd name="T53" fmla="*/ 121 h 126"/>
                <a:gd name="T54" fmla="*/ 0 w 197"/>
                <a:gd name="T55" fmla="*/ 119 h 126"/>
                <a:gd name="T56" fmla="*/ 0 w 197"/>
                <a:gd name="T57" fmla="*/ 18 h 126"/>
                <a:gd name="T58" fmla="*/ 0 w 197"/>
                <a:gd name="T59" fmla="*/ 18 h 126"/>
                <a:gd name="T60" fmla="*/ 1 w 197"/>
                <a:gd name="T61" fmla="*/ 15 h 126"/>
                <a:gd name="T62" fmla="*/ 2 w 197"/>
                <a:gd name="T63" fmla="*/ 11 h 126"/>
                <a:gd name="T64" fmla="*/ 4 w 197"/>
                <a:gd name="T65" fmla="*/ 8 h 126"/>
                <a:gd name="T66" fmla="*/ 6 w 197"/>
                <a:gd name="T67" fmla="*/ 6 h 126"/>
                <a:gd name="T68" fmla="*/ 9 w 197"/>
                <a:gd name="T69" fmla="*/ 3 h 126"/>
                <a:gd name="T70" fmla="*/ 12 w 197"/>
                <a:gd name="T71" fmla="*/ 2 h 126"/>
                <a:gd name="T72" fmla="*/ 16 w 197"/>
                <a:gd name="T73" fmla="*/ 1 h 126"/>
                <a:gd name="T74" fmla="*/ 20 w 197"/>
                <a:gd name="T75" fmla="*/ 0 h 126"/>
                <a:gd name="T76" fmla="*/ 177 w 197"/>
                <a:gd name="T77" fmla="*/ 0 h 126"/>
                <a:gd name="T78" fmla="*/ 177 w 197"/>
                <a:gd name="T79" fmla="*/ 0 h 126"/>
                <a:gd name="T80" fmla="*/ 181 w 197"/>
                <a:gd name="T81" fmla="*/ 1 h 126"/>
                <a:gd name="T82" fmla="*/ 185 w 197"/>
                <a:gd name="T83" fmla="*/ 2 h 126"/>
                <a:gd name="T84" fmla="*/ 188 w 197"/>
                <a:gd name="T85" fmla="*/ 4 h 126"/>
                <a:gd name="T86" fmla="*/ 191 w 197"/>
                <a:gd name="T87" fmla="*/ 6 h 126"/>
                <a:gd name="T88" fmla="*/ 194 w 197"/>
                <a:gd name="T89" fmla="*/ 9 h 126"/>
                <a:gd name="T90" fmla="*/ 196 w 197"/>
                <a:gd name="T91" fmla="*/ 12 h 126"/>
                <a:gd name="T92" fmla="*/ 197 w 197"/>
                <a:gd name="T93" fmla="*/ 16 h 126"/>
                <a:gd name="T94" fmla="*/ 197 w 197"/>
                <a:gd name="T95" fmla="*/ 20 h 126"/>
                <a:gd name="T96" fmla="*/ 197 w 197"/>
                <a:gd name="T97" fmla="*/ 119 h 126"/>
                <a:gd name="T98" fmla="*/ 197 w 197"/>
                <a:gd name="T99" fmla="*/ 119 h 126"/>
                <a:gd name="T100" fmla="*/ 197 w 197"/>
                <a:gd name="T101" fmla="*/ 121 h 126"/>
                <a:gd name="T102" fmla="*/ 195 w 197"/>
                <a:gd name="T103" fmla="*/ 124 h 126"/>
                <a:gd name="T104" fmla="*/ 193 w 197"/>
                <a:gd name="T105" fmla="*/ 125 h 126"/>
                <a:gd name="T106" fmla="*/ 190 w 197"/>
                <a:gd name="T107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7" h="126">
                  <a:moveTo>
                    <a:pt x="190" y="126"/>
                  </a:moveTo>
                  <a:lnTo>
                    <a:pt x="190" y="126"/>
                  </a:lnTo>
                  <a:lnTo>
                    <a:pt x="187" y="125"/>
                  </a:lnTo>
                  <a:lnTo>
                    <a:pt x="185" y="124"/>
                  </a:lnTo>
                  <a:lnTo>
                    <a:pt x="184" y="121"/>
                  </a:lnTo>
                  <a:lnTo>
                    <a:pt x="183" y="119"/>
                  </a:lnTo>
                  <a:lnTo>
                    <a:pt x="183" y="20"/>
                  </a:lnTo>
                  <a:lnTo>
                    <a:pt x="183" y="20"/>
                  </a:lnTo>
                  <a:lnTo>
                    <a:pt x="183" y="18"/>
                  </a:lnTo>
                  <a:lnTo>
                    <a:pt x="181" y="16"/>
                  </a:lnTo>
                  <a:lnTo>
                    <a:pt x="180" y="15"/>
                  </a:lnTo>
                  <a:lnTo>
                    <a:pt x="177" y="14"/>
                  </a:lnTo>
                  <a:lnTo>
                    <a:pt x="20" y="14"/>
                  </a:lnTo>
                  <a:lnTo>
                    <a:pt x="20" y="14"/>
                  </a:lnTo>
                  <a:lnTo>
                    <a:pt x="18" y="15"/>
                  </a:lnTo>
                  <a:lnTo>
                    <a:pt x="16" y="16"/>
                  </a:lnTo>
                  <a:lnTo>
                    <a:pt x="14" y="18"/>
                  </a:lnTo>
                  <a:lnTo>
                    <a:pt x="14" y="119"/>
                  </a:lnTo>
                  <a:lnTo>
                    <a:pt x="14" y="119"/>
                  </a:lnTo>
                  <a:lnTo>
                    <a:pt x="14" y="121"/>
                  </a:lnTo>
                  <a:lnTo>
                    <a:pt x="12" y="124"/>
                  </a:lnTo>
                  <a:lnTo>
                    <a:pt x="10" y="125"/>
                  </a:lnTo>
                  <a:lnTo>
                    <a:pt x="7" y="126"/>
                  </a:lnTo>
                  <a:lnTo>
                    <a:pt x="7" y="126"/>
                  </a:lnTo>
                  <a:lnTo>
                    <a:pt x="4" y="125"/>
                  </a:lnTo>
                  <a:lnTo>
                    <a:pt x="2" y="124"/>
                  </a:lnTo>
                  <a:lnTo>
                    <a:pt x="1" y="121"/>
                  </a:lnTo>
                  <a:lnTo>
                    <a:pt x="0" y="119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1" y="15"/>
                  </a:lnTo>
                  <a:lnTo>
                    <a:pt x="2" y="11"/>
                  </a:lnTo>
                  <a:lnTo>
                    <a:pt x="4" y="8"/>
                  </a:lnTo>
                  <a:lnTo>
                    <a:pt x="6" y="6"/>
                  </a:lnTo>
                  <a:lnTo>
                    <a:pt x="9" y="3"/>
                  </a:lnTo>
                  <a:lnTo>
                    <a:pt x="12" y="2"/>
                  </a:lnTo>
                  <a:lnTo>
                    <a:pt x="16" y="1"/>
                  </a:lnTo>
                  <a:lnTo>
                    <a:pt x="20" y="0"/>
                  </a:lnTo>
                  <a:lnTo>
                    <a:pt x="177" y="0"/>
                  </a:lnTo>
                  <a:lnTo>
                    <a:pt x="177" y="0"/>
                  </a:lnTo>
                  <a:lnTo>
                    <a:pt x="181" y="1"/>
                  </a:lnTo>
                  <a:lnTo>
                    <a:pt x="185" y="2"/>
                  </a:lnTo>
                  <a:lnTo>
                    <a:pt x="188" y="4"/>
                  </a:lnTo>
                  <a:lnTo>
                    <a:pt x="191" y="6"/>
                  </a:lnTo>
                  <a:lnTo>
                    <a:pt x="194" y="9"/>
                  </a:lnTo>
                  <a:lnTo>
                    <a:pt x="196" y="12"/>
                  </a:lnTo>
                  <a:lnTo>
                    <a:pt x="197" y="16"/>
                  </a:lnTo>
                  <a:lnTo>
                    <a:pt x="197" y="20"/>
                  </a:lnTo>
                  <a:lnTo>
                    <a:pt x="197" y="119"/>
                  </a:lnTo>
                  <a:lnTo>
                    <a:pt x="197" y="119"/>
                  </a:lnTo>
                  <a:lnTo>
                    <a:pt x="197" y="121"/>
                  </a:lnTo>
                  <a:lnTo>
                    <a:pt x="195" y="124"/>
                  </a:lnTo>
                  <a:lnTo>
                    <a:pt x="193" y="125"/>
                  </a:lnTo>
                  <a:lnTo>
                    <a:pt x="190" y="126"/>
                  </a:lnTo>
                  <a:close/>
                </a:path>
              </a:pathLst>
            </a:custGeom>
            <a:grpFill/>
            <a:ln>
              <a:solidFill>
                <a:schemeClr val="accent6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1" name="Freeform 293"/>
            <p:cNvSpPr>
              <a:spLocks/>
            </p:cNvSpPr>
            <p:nvPr/>
          </p:nvSpPr>
          <p:spPr bwMode="auto">
            <a:xfrm>
              <a:off x="1472153" y="2836177"/>
              <a:ext cx="312738" cy="200025"/>
            </a:xfrm>
            <a:custGeom>
              <a:avLst/>
              <a:gdLst>
                <a:gd name="T0" fmla="*/ 190 w 197"/>
                <a:gd name="T1" fmla="*/ 126 h 126"/>
                <a:gd name="T2" fmla="*/ 190 w 197"/>
                <a:gd name="T3" fmla="*/ 126 h 126"/>
                <a:gd name="T4" fmla="*/ 187 w 197"/>
                <a:gd name="T5" fmla="*/ 125 h 126"/>
                <a:gd name="T6" fmla="*/ 185 w 197"/>
                <a:gd name="T7" fmla="*/ 124 h 126"/>
                <a:gd name="T8" fmla="*/ 184 w 197"/>
                <a:gd name="T9" fmla="*/ 121 h 126"/>
                <a:gd name="T10" fmla="*/ 183 w 197"/>
                <a:gd name="T11" fmla="*/ 119 h 126"/>
                <a:gd name="T12" fmla="*/ 183 w 197"/>
                <a:gd name="T13" fmla="*/ 20 h 126"/>
                <a:gd name="T14" fmla="*/ 183 w 197"/>
                <a:gd name="T15" fmla="*/ 20 h 126"/>
                <a:gd name="T16" fmla="*/ 183 w 197"/>
                <a:gd name="T17" fmla="*/ 18 h 126"/>
                <a:gd name="T18" fmla="*/ 181 w 197"/>
                <a:gd name="T19" fmla="*/ 16 h 126"/>
                <a:gd name="T20" fmla="*/ 180 w 197"/>
                <a:gd name="T21" fmla="*/ 15 h 126"/>
                <a:gd name="T22" fmla="*/ 177 w 197"/>
                <a:gd name="T23" fmla="*/ 14 h 126"/>
                <a:gd name="T24" fmla="*/ 20 w 197"/>
                <a:gd name="T25" fmla="*/ 14 h 126"/>
                <a:gd name="T26" fmla="*/ 20 w 197"/>
                <a:gd name="T27" fmla="*/ 14 h 126"/>
                <a:gd name="T28" fmla="*/ 18 w 197"/>
                <a:gd name="T29" fmla="*/ 15 h 126"/>
                <a:gd name="T30" fmla="*/ 16 w 197"/>
                <a:gd name="T31" fmla="*/ 16 h 126"/>
                <a:gd name="T32" fmla="*/ 14 w 197"/>
                <a:gd name="T33" fmla="*/ 18 h 126"/>
                <a:gd name="T34" fmla="*/ 14 w 197"/>
                <a:gd name="T35" fmla="*/ 119 h 126"/>
                <a:gd name="T36" fmla="*/ 14 w 197"/>
                <a:gd name="T37" fmla="*/ 119 h 126"/>
                <a:gd name="T38" fmla="*/ 14 w 197"/>
                <a:gd name="T39" fmla="*/ 121 h 126"/>
                <a:gd name="T40" fmla="*/ 12 w 197"/>
                <a:gd name="T41" fmla="*/ 124 h 126"/>
                <a:gd name="T42" fmla="*/ 10 w 197"/>
                <a:gd name="T43" fmla="*/ 125 h 126"/>
                <a:gd name="T44" fmla="*/ 7 w 197"/>
                <a:gd name="T45" fmla="*/ 126 h 126"/>
                <a:gd name="T46" fmla="*/ 7 w 197"/>
                <a:gd name="T47" fmla="*/ 126 h 126"/>
                <a:gd name="T48" fmla="*/ 4 w 197"/>
                <a:gd name="T49" fmla="*/ 125 h 126"/>
                <a:gd name="T50" fmla="*/ 2 w 197"/>
                <a:gd name="T51" fmla="*/ 124 h 126"/>
                <a:gd name="T52" fmla="*/ 1 w 197"/>
                <a:gd name="T53" fmla="*/ 121 h 126"/>
                <a:gd name="T54" fmla="*/ 0 w 197"/>
                <a:gd name="T55" fmla="*/ 119 h 126"/>
                <a:gd name="T56" fmla="*/ 0 w 197"/>
                <a:gd name="T57" fmla="*/ 18 h 126"/>
                <a:gd name="T58" fmla="*/ 0 w 197"/>
                <a:gd name="T59" fmla="*/ 18 h 126"/>
                <a:gd name="T60" fmla="*/ 1 w 197"/>
                <a:gd name="T61" fmla="*/ 15 h 126"/>
                <a:gd name="T62" fmla="*/ 2 w 197"/>
                <a:gd name="T63" fmla="*/ 11 h 126"/>
                <a:gd name="T64" fmla="*/ 4 w 197"/>
                <a:gd name="T65" fmla="*/ 8 h 126"/>
                <a:gd name="T66" fmla="*/ 6 w 197"/>
                <a:gd name="T67" fmla="*/ 6 h 126"/>
                <a:gd name="T68" fmla="*/ 9 w 197"/>
                <a:gd name="T69" fmla="*/ 3 h 126"/>
                <a:gd name="T70" fmla="*/ 12 w 197"/>
                <a:gd name="T71" fmla="*/ 2 h 126"/>
                <a:gd name="T72" fmla="*/ 16 w 197"/>
                <a:gd name="T73" fmla="*/ 1 h 126"/>
                <a:gd name="T74" fmla="*/ 20 w 197"/>
                <a:gd name="T75" fmla="*/ 0 h 126"/>
                <a:gd name="T76" fmla="*/ 177 w 197"/>
                <a:gd name="T77" fmla="*/ 0 h 126"/>
                <a:gd name="T78" fmla="*/ 177 w 197"/>
                <a:gd name="T79" fmla="*/ 0 h 126"/>
                <a:gd name="T80" fmla="*/ 181 w 197"/>
                <a:gd name="T81" fmla="*/ 1 h 126"/>
                <a:gd name="T82" fmla="*/ 185 w 197"/>
                <a:gd name="T83" fmla="*/ 2 h 126"/>
                <a:gd name="T84" fmla="*/ 188 w 197"/>
                <a:gd name="T85" fmla="*/ 4 h 126"/>
                <a:gd name="T86" fmla="*/ 191 w 197"/>
                <a:gd name="T87" fmla="*/ 6 h 126"/>
                <a:gd name="T88" fmla="*/ 194 w 197"/>
                <a:gd name="T89" fmla="*/ 9 h 126"/>
                <a:gd name="T90" fmla="*/ 196 w 197"/>
                <a:gd name="T91" fmla="*/ 12 h 126"/>
                <a:gd name="T92" fmla="*/ 197 w 197"/>
                <a:gd name="T93" fmla="*/ 16 h 126"/>
                <a:gd name="T94" fmla="*/ 197 w 197"/>
                <a:gd name="T95" fmla="*/ 20 h 126"/>
                <a:gd name="T96" fmla="*/ 197 w 197"/>
                <a:gd name="T97" fmla="*/ 119 h 126"/>
                <a:gd name="T98" fmla="*/ 197 w 197"/>
                <a:gd name="T99" fmla="*/ 119 h 126"/>
                <a:gd name="T100" fmla="*/ 197 w 197"/>
                <a:gd name="T101" fmla="*/ 121 h 126"/>
                <a:gd name="T102" fmla="*/ 195 w 197"/>
                <a:gd name="T103" fmla="*/ 124 h 126"/>
                <a:gd name="T104" fmla="*/ 193 w 197"/>
                <a:gd name="T105" fmla="*/ 125 h 126"/>
                <a:gd name="T106" fmla="*/ 190 w 197"/>
                <a:gd name="T107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7" h="126">
                  <a:moveTo>
                    <a:pt x="190" y="126"/>
                  </a:moveTo>
                  <a:lnTo>
                    <a:pt x="190" y="126"/>
                  </a:lnTo>
                  <a:lnTo>
                    <a:pt x="187" y="125"/>
                  </a:lnTo>
                  <a:lnTo>
                    <a:pt x="185" y="124"/>
                  </a:lnTo>
                  <a:lnTo>
                    <a:pt x="184" y="121"/>
                  </a:lnTo>
                  <a:lnTo>
                    <a:pt x="183" y="119"/>
                  </a:lnTo>
                  <a:lnTo>
                    <a:pt x="183" y="20"/>
                  </a:lnTo>
                  <a:lnTo>
                    <a:pt x="183" y="20"/>
                  </a:lnTo>
                  <a:lnTo>
                    <a:pt x="183" y="18"/>
                  </a:lnTo>
                  <a:lnTo>
                    <a:pt x="181" y="16"/>
                  </a:lnTo>
                  <a:lnTo>
                    <a:pt x="180" y="15"/>
                  </a:lnTo>
                  <a:lnTo>
                    <a:pt x="177" y="14"/>
                  </a:lnTo>
                  <a:lnTo>
                    <a:pt x="20" y="14"/>
                  </a:lnTo>
                  <a:lnTo>
                    <a:pt x="20" y="14"/>
                  </a:lnTo>
                  <a:lnTo>
                    <a:pt x="18" y="15"/>
                  </a:lnTo>
                  <a:lnTo>
                    <a:pt x="16" y="16"/>
                  </a:lnTo>
                  <a:lnTo>
                    <a:pt x="14" y="18"/>
                  </a:lnTo>
                  <a:lnTo>
                    <a:pt x="14" y="119"/>
                  </a:lnTo>
                  <a:lnTo>
                    <a:pt x="14" y="119"/>
                  </a:lnTo>
                  <a:lnTo>
                    <a:pt x="14" y="121"/>
                  </a:lnTo>
                  <a:lnTo>
                    <a:pt x="12" y="124"/>
                  </a:lnTo>
                  <a:lnTo>
                    <a:pt x="10" y="125"/>
                  </a:lnTo>
                  <a:lnTo>
                    <a:pt x="7" y="126"/>
                  </a:lnTo>
                  <a:lnTo>
                    <a:pt x="7" y="126"/>
                  </a:lnTo>
                  <a:lnTo>
                    <a:pt x="4" y="125"/>
                  </a:lnTo>
                  <a:lnTo>
                    <a:pt x="2" y="124"/>
                  </a:lnTo>
                  <a:lnTo>
                    <a:pt x="1" y="121"/>
                  </a:lnTo>
                  <a:lnTo>
                    <a:pt x="0" y="119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1" y="15"/>
                  </a:lnTo>
                  <a:lnTo>
                    <a:pt x="2" y="11"/>
                  </a:lnTo>
                  <a:lnTo>
                    <a:pt x="4" y="8"/>
                  </a:lnTo>
                  <a:lnTo>
                    <a:pt x="6" y="6"/>
                  </a:lnTo>
                  <a:lnTo>
                    <a:pt x="9" y="3"/>
                  </a:lnTo>
                  <a:lnTo>
                    <a:pt x="12" y="2"/>
                  </a:lnTo>
                  <a:lnTo>
                    <a:pt x="16" y="1"/>
                  </a:lnTo>
                  <a:lnTo>
                    <a:pt x="20" y="0"/>
                  </a:lnTo>
                  <a:lnTo>
                    <a:pt x="177" y="0"/>
                  </a:lnTo>
                  <a:lnTo>
                    <a:pt x="177" y="0"/>
                  </a:lnTo>
                  <a:lnTo>
                    <a:pt x="181" y="1"/>
                  </a:lnTo>
                  <a:lnTo>
                    <a:pt x="185" y="2"/>
                  </a:lnTo>
                  <a:lnTo>
                    <a:pt x="188" y="4"/>
                  </a:lnTo>
                  <a:lnTo>
                    <a:pt x="191" y="6"/>
                  </a:lnTo>
                  <a:lnTo>
                    <a:pt x="194" y="9"/>
                  </a:lnTo>
                  <a:lnTo>
                    <a:pt x="196" y="12"/>
                  </a:lnTo>
                  <a:lnTo>
                    <a:pt x="197" y="16"/>
                  </a:lnTo>
                  <a:lnTo>
                    <a:pt x="197" y="20"/>
                  </a:lnTo>
                  <a:lnTo>
                    <a:pt x="197" y="119"/>
                  </a:lnTo>
                  <a:lnTo>
                    <a:pt x="197" y="119"/>
                  </a:lnTo>
                  <a:lnTo>
                    <a:pt x="197" y="121"/>
                  </a:lnTo>
                  <a:lnTo>
                    <a:pt x="195" y="124"/>
                  </a:lnTo>
                  <a:lnTo>
                    <a:pt x="193" y="125"/>
                  </a:lnTo>
                  <a:lnTo>
                    <a:pt x="190" y="126"/>
                  </a:lnTo>
                </a:path>
              </a:pathLst>
            </a:custGeom>
            <a:grpFill/>
            <a:ln>
              <a:solidFill>
                <a:schemeClr val="accent6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2" name="Freeform 294"/>
            <p:cNvSpPr>
              <a:spLocks/>
            </p:cNvSpPr>
            <p:nvPr/>
          </p:nvSpPr>
          <p:spPr bwMode="auto">
            <a:xfrm>
              <a:off x="1497553" y="2607577"/>
              <a:ext cx="63500" cy="63500"/>
            </a:xfrm>
            <a:custGeom>
              <a:avLst/>
              <a:gdLst>
                <a:gd name="T0" fmla="*/ 33 w 40"/>
                <a:gd name="T1" fmla="*/ 40 h 40"/>
                <a:gd name="T2" fmla="*/ 33 w 40"/>
                <a:gd name="T3" fmla="*/ 40 h 40"/>
                <a:gd name="T4" fmla="*/ 30 w 40"/>
                <a:gd name="T5" fmla="*/ 39 h 40"/>
                <a:gd name="T6" fmla="*/ 28 w 40"/>
                <a:gd name="T7" fmla="*/ 38 h 40"/>
                <a:gd name="T8" fmla="*/ 2 w 40"/>
                <a:gd name="T9" fmla="*/ 12 h 40"/>
                <a:gd name="T10" fmla="*/ 2 w 40"/>
                <a:gd name="T11" fmla="*/ 12 h 40"/>
                <a:gd name="T12" fmla="*/ 0 w 40"/>
                <a:gd name="T13" fmla="*/ 9 h 40"/>
                <a:gd name="T14" fmla="*/ 0 w 40"/>
                <a:gd name="T15" fmla="*/ 7 h 40"/>
                <a:gd name="T16" fmla="*/ 0 w 40"/>
                <a:gd name="T17" fmla="*/ 4 h 40"/>
                <a:gd name="T18" fmla="*/ 2 w 40"/>
                <a:gd name="T19" fmla="*/ 2 h 40"/>
                <a:gd name="T20" fmla="*/ 2 w 40"/>
                <a:gd name="T21" fmla="*/ 2 h 40"/>
                <a:gd name="T22" fmla="*/ 4 w 40"/>
                <a:gd name="T23" fmla="*/ 0 h 40"/>
                <a:gd name="T24" fmla="*/ 7 w 40"/>
                <a:gd name="T25" fmla="*/ 0 h 40"/>
                <a:gd name="T26" fmla="*/ 9 w 40"/>
                <a:gd name="T27" fmla="*/ 0 h 40"/>
                <a:gd name="T28" fmla="*/ 11 w 40"/>
                <a:gd name="T29" fmla="*/ 2 h 40"/>
                <a:gd name="T30" fmla="*/ 38 w 40"/>
                <a:gd name="T31" fmla="*/ 28 h 40"/>
                <a:gd name="T32" fmla="*/ 38 w 40"/>
                <a:gd name="T33" fmla="*/ 28 h 40"/>
                <a:gd name="T34" fmla="*/ 39 w 40"/>
                <a:gd name="T35" fmla="*/ 30 h 40"/>
                <a:gd name="T36" fmla="*/ 40 w 40"/>
                <a:gd name="T37" fmla="*/ 33 h 40"/>
                <a:gd name="T38" fmla="*/ 39 w 40"/>
                <a:gd name="T39" fmla="*/ 36 h 40"/>
                <a:gd name="T40" fmla="*/ 38 w 40"/>
                <a:gd name="T41" fmla="*/ 38 h 40"/>
                <a:gd name="T42" fmla="*/ 38 w 40"/>
                <a:gd name="T43" fmla="*/ 38 h 40"/>
                <a:gd name="T44" fmla="*/ 35 w 40"/>
                <a:gd name="T45" fmla="*/ 39 h 40"/>
                <a:gd name="T46" fmla="*/ 33 w 40"/>
                <a:gd name="T4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0" h="40">
                  <a:moveTo>
                    <a:pt x="33" y="40"/>
                  </a:moveTo>
                  <a:lnTo>
                    <a:pt x="33" y="40"/>
                  </a:lnTo>
                  <a:lnTo>
                    <a:pt x="30" y="39"/>
                  </a:lnTo>
                  <a:lnTo>
                    <a:pt x="28" y="38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0"/>
                  </a:lnTo>
                  <a:lnTo>
                    <a:pt x="7" y="0"/>
                  </a:lnTo>
                  <a:lnTo>
                    <a:pt x="9" y="0"/>
                  </a:lnTo>
                  <a:lnTo>
                    <a:pt x="11" y="2"/>
                  </a:lnTo>
                  <a:lnTo>
                    <a:pt x="38" y="28"/>
                  </a:lnTo>
                  <a:lnTo>
                    <a:pt x="38" y="28"/>
                  </a:lnTo>
                  <a:lnTo>
                    <a:pt x="39" y="30"/>
                  </a:lnTo>
                  <a:lnTo>
                    <a:pt x="40" y="33"/>
                  </a:lnTo>
                  <a:lnTo>
                    <a:pt x="39" y="36"/>
                  </a:lnTo>
                  <a:lnTo>
                    <a:pt x="38" y="38"/>
                  </a:lnTo>
                  <a:lnTo>
                    <a:pt x="38" y="38"/>
                  </a:lnTo>
                  <a:lnTo>
                    <a:pt x="35" y="39"/>
                  </a:lnTo>
                  <a:lnTo>
                    <a:pt x="33" y="40"/>
                  </a:lnTo>
                  <a:close/>
                </a:path>
              </a:pathLst>
            </a:custGeom>
            <a:grpFill/>
            <a:ln>
              <a:solidFill>
                <a:schemeClr val="accent6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3" name="Freeform 295"/>
            <p:cNvSpPr>
              <a:spLocks/>
            </p:cNvSpPr>
            <p:nvPr/>
          </p:nvSpPr>
          <p:spPr bwMode="auto">
            <a:xfrm>
              <a:off x="1497553" y="2607577"/>
              <a:ext cx="63500" cy="63500"/>
            </a:xfrm>
            <a:custGeom>
              <a:avLst/>
              <a:gdLst>
                <a:gd name="T0" fmla="*/ 33 w 40"/>
                <a:gd name="T1" fmla="*/ 40 h 40"/>
                <a:gd name="T2" fmla="*/ 33 w 40"/>
                <a:gd name="T3" fmla="*/ 40 h 40"/>
                <a:gd name="T4" fmla="*/ 30 w 40"/>
                <a:gd name="T5" fmla="*/ 39 h 40"/>
                <a:gd name="T6" fmla="*/ 28 w 40"/>
                <a:gd name="T7" fmla="*/ 38 h 40"/>
                <a:gd name="T8" fmla="*/ 2 w 40"/>
                <a:gd name="T9" fmla="*/ 12 h 40"/>
                <a:gd name="T10" fmla="*/ 2 w 40"/>
                <a:gd name="T11" fmla="*/ 12 h 40"/>
                <a:gd name="T12" fmla="*/ 0 w 40"/>
                <a:gd name="T13" fmla="*/ 9 h 40"/>
                <a:gd name="T14" fmla="*/ 0 w 40"/>
                <a:gd name="T15" fmla="*/ 7 h 40"/>
                <a:gd name="T16" fmla="*/ 0 w 40"/>
                <a:gd name="T17" fmla="*/ 4 h 40"/>
                <a:gd name="T18" fmla="*/ 2 w 40"/>
                <a:gd name="T19" fmla="*/ 2 h 40"/>
                <a:gd name="T20" fmla="*/ 2 w 40"/>
                <a:gd name="T21" fmla="*/ 2 h 40"/>
                <a:gd name="T22" fmla="*/ 4 w 40"/>
                <a:gd name="T23" fmla="*/ 0 h 40"/>
                <a:gd name="T24" fmla="*/ 7 w 40"/>
                <a:gd name="T25" fmla="*/ 0 h 40"/>
                <a:gd name="T26" fmla="*/ 9 w 40"/>
                <a:gd name="T27" fmla="*/ 0 h 40"/>
                <a:gd name="T28" fmla="*/ 11 w 40"/>
                <a:gd name="T29" fmla="*/ 2 h 40"/>
                <a:gd name="T30" fmla="*/ 38 w 40"/>
                <a:gd name="T31" fmla="*/ 28 h 40"/>
                <a:gd name="T32" fmla="*/ 38 w 40"/>
                <a:gd name="T33" fmla="*/ 28 h 40"/>
                <a:gd name="T34" fmla="*/ 39 w 40"/>
                <a:gd name="T35" fmla="*/ 30 h 40"/>
                <a:gd name="T36" fmla="*/ 40 w 40"/>
                <a:gd name="T37" fmla="*/ 33 h 40"/>
                <a:gd name="T38" fmla="*/ 39 w 40"/>
                <a:gd name="T39" fmla="*/ 36 h 40"/>
                <a:gd name="T40" fmla="*/ 38 w 40"/>
                <a:gd name="T41" fmla="*/ 38 h 40"/>
                <a:gd name="T42" fmla="*/ 38 w 40"/>
                <a:gd name="T43" fmla="*/ 38 h 40"/>
                <a:gd name="T44" fmla="*/ 35 w 40"/>
                <a:gd name="T45" fmla="*/ 39 h 40"/>
                <a:gd name="T46" fmla="*/ 33 w 40"/>
                <a:gd name="T4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0" h="40">
                  <a:moveTo>
                    <a:pt x="33" y="40"/>
                  </a:moveTo>
                  <a:lnTo>
                    <a:pt x="33" y="40"/>
                  </a:lnTo>
                  <a:lnTo>
                    <a:pt x="30" y="39"/>
                  </a:lnTo>
                  <a:lnTo>
                    <a:pt x="28" y="38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0"/>
                  </a:lnTo>
                  <a:lnTo>
                    <a:pt x="7" y="0"/>
                  </a:lnTo>
                  <a:lnTo>
                    <a:pt x="9" y="0"/>
                  </a:lnTo>
                  <a:lnTo>
                    <a:pt x="11" y="2"/>
                  </a:lnTo>
                  <a:lnTo>
                    <a:pt x="38" y="28"/>
                  </a:lnTo>
                  <a:lnTo>
                    <a:pt x="38" y="28"/>
                  </a:lnTo>
                  <a:lnTo>
                    <a:pt x="39" y="30"/>
                  </a:lnTo>
                  <a:lnTo>
                    <a:pt x="40" y="33"/>
                  </a:lnTo>
                  <a:lnTo>
                    <a:pt x="39" y="36"/>
                  </a:lnTo>
                  <a:lnTo>
                    <a:pt x="38" y="38"/>
                  </a:lnTo>
                  <a:lnTo>
                    <a:pt x="38" y="38"/>
                  </a:lnTo>
                  <a:lnTo>
                    <a:pt x="35" y="39"/>
                  </a:lnTo>
                  <a:lnTo>
                    <a:pt x="33" y="40"/>
                  </a:lnTo>
                </a:path>
              </a:pathLst>
            </a:custGeom>
            <a:grpFill/>
            <a:ln>
              <a:solidFill>
                <a:schemeClr val="accent6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4" name="Freeform 296"/>
            <p:cNvSpPr>
              <a:spLocks/>
            </p:cNvSpPr>
            <p:nvPr/>
          </p:nvSpPr>
          <p:spPr bwMode="auto">
            <a:xfrm>
              <a:off x="1230853" y="2925077"/>
              <a:ext cx="207963" cy="22225"/>
            </a:xfrm>
            <a:custGeom>
              <a:avLst/>
              <a:gdLst>
                <a:gd name="T0" fmla="*/ 124 w 131"/>
                <a:gd name="T1" fmla="*/ 14 h 14"/>
                <a:gd name="T2" fmla="*/ 7 w 131"/>
                <a:gd name="T3" fmla="*/ 14 h 14"/>
                <a:gd name="T4" fmla="*/ 7 w 131"/>
                <a:gd name="T5" fmla="*/ 14 h 14"/>
                <a:gd name="T6" fmla="*/ 4 w 131"/>
                <a:gd name="T7" fmla="*/ 13 h 14"/>
                <a:gd name="T8" fmla="*/ 2 w 131"/>
                <a:gd name="T9" fmla="*/ 12 h 14"/>
                <a:gd name="T10" fmla="*/ 1 w 131"/>
                <a:gd name="T11" fmla="*/ 10 h 14"/>
                <a:gd name="T12" fmla="*/ 0 w 131"/>
                <a:gd name="T13" fmla="*/ 7 h 14"/>
                <a:gd name="T14" fmla="*/ 0 w 131"/>
                <a:gd name="T15" fmla="*/ 7 h 14"/>
                <a:gd name="T16" fmla="*/ 1 w 131"/>
                <a:gd name="T17" fmla="*/ 4 h 14"/>
                <a:gd name="T18" fmla="*/ 2 w 131"/>
                <a:gd name="T19" fmla="*/ 2 h 14"/>
                <a:gd name="T20" fmla="*/ 4 w 131"/>
                <a:gd name="T21" fmla="*/ 1 h 14"/>
                <a:gd name="T22" fmla="*/ 7 w 131"/>
                <a:gd name="T23" fmla="*/ 0 h 14"/>
                <a:gd name="T24" fmla="*/ 124 w 131"/>
                <a:gd name="T25" fmla="*/ 0 h 14"/>
                <a:gd name="T26" fmla="*/ 124 w 131"/>
                <a:gd name="T27" fmla="*/ 0 h 14"/>
                <a:gd name="T28" fmla="*/ 127 w 131"/>
                <a:gd name="T29" fmla="*/ 1 h 14"/>
                <a:gd name="T30" fmla="*/ 129 w 131"/>
                <a:gd name="T31" fmla="*/ 2 h 14"/>
                <a:gd name="T32" fmla="*/ 130 w 131"/>
                <a:gd name="T33" fmla="*/ 4 h 14"/>
                <a:gd name="T34" fmla="*/ 131 w 131"/>
                <a:gd name="T35" fmla="*/ 7 h 14"/>
                <a:gd name="T36" fmla="*/ 131 w 131"/>
                <a:gd name="T37" fmla="*/ 7 h 14"/>
                <a:gd name="T38" fmla="*/ 130 w 131"/>
                <a:gd name="T39" fmla="*/ 10 h 14"/>
                <a:gd name="T40" fmla="*/ 129 w 131"/>
                <a:gd name="T41" fmla="*/ 12 h 14"/>
                <a:gd name="T42" fmla="*/ 127 w 131"/>
                <a:gd name="T43" fmla="*/ 13 h 14"/>
                <a:gd name="T44" fmla="*/ 124 w 131"/>
                <a:gd name="T4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1" h="14">
                  <a:moveTo>
                    <a:pt x="124" y="14"/>
                  </a:moveTo>
                  <a:lnTo>
                    <a:pt x="7" y="14"/>
                  </a:lnTo>
                  <a:lnTo>
                    <a:pt x="7" y="14"/>
                  </a:lnTo>
                  <a:lnTo>
                    <a:pt x="4" y="13"/>
                  </a:lnTo>
                  <a:lnTo>
                    <a:pt x="2" y="12"/>
                  </a:lnTo>
                  <a:lnTo>
                    <a:pt x="1" y="10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4"/>
                  </a:lnTo>
                  <a:lnTo>
                    <a:pt x="2" y="2"/>
                  </a:lnTo>
                  <a:lnTo>
                    <a:pt x="4" y="1"/>
                  </a:lnTo>
                  <a:lnTo>
                    <a:pt x="7" y="0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27" y="1"/>
                  </a:lnTo>
                  <a:lnTo>
                    <a:pt x="129" y="2"/>
                  </a:lnTo>
                  <a:lnTo>
                    <a:pt x="130" y="4"/>
                  </a:lnTo>
                  <a:lnTo>
                    <a:pt x="131" y="7"/>
                  </a:lnTo>
                  <a:lnTo>
                    <a:pt x="131" y="7"/>
                  </a:lnTo>
                  <a:lnTo>
                    <a:pt x="130" y="10"/>
                  </a:lnTo>
                  <a:lnTo>
                    <a:pt x="129" y="12"/>
                  </a:lnTo>
                  <a:lnTo>
                    <a:pt x="127" y="13"/>
                  </a:lnTo>
                  <a:lnTo>
                    <a:pt x="124" y="14"/>
                  </a:lnTo>
                  <a:close/>
                </a:path>
              </a:pathLst>
            </a:custGeom>
            <a:grpFill/>
            <a:ln>
              <a:solidFill>
                <a:schemeClr val="accent6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5" name="Freeform 297"/>
            <p:cNvSpPr>
              <a:spLocks/>
            </p:cNvSpPr>
            <p:nvPr/>
          </p:nvSpPr>
          <p:spPr bwMode="auto">
            <a:xfrm>
              <a:off x="1230853" y="2925077"/>
              <a:ext cx="207963" cy="22225"/>
            </a:xfrm>
            <a:custGeom>
              <a:avLst/>
              <a:gdLst>
                <a:gd name="T0" fmla="*/ 124 w 131"/>
                <a:gd name="T1" fmla="*/ 14 h 14"/>
                <a:gd name="T2" fmla="*/ 7 w 131"/>
                <a:gd name="T3" fmla="*/ 14 h 14"/>
                <a:gd name="T4" fmla="*/ 7 w 131"/>
                <a:gd name="T5" fmla="*/ 14 h 14"/>
                <a:gd name="T6" fmla="*/ 4 w 131"/>
                <a:gd name="T7" fmla="*/ 13 h 14"/>
                <a:gd name="T8" fmla="*/ 2 w 131"/>
                <a:gd name="T9" fmla="*/ 12 h 14"/>
                <a:gd name="T10" fmla="*/ 1 w 131"/>
                <a:gd name="T11" fmla="*/ 10 h 14"/>
                <a:gd name="T12" fmla="*/ 0 w 131"/>
                <a:gd name="T13" fmla="*/ 7 h 14"/>
                <a:gd name="T14" fmla="*/ 0 w 131"/>
                <a:gd name="T15" fmla="*/ 7 h 14"/>
                <a:gd name="T16" fmla="*/ 1 w 131"/>
                <a:gd name="T17" fmla="*/ 4 h 14"/>
                <a:gd name="T18" fmla="*/ 2 w 131"/>
                <a:gd name="T19" fmla="*/ 2 h 14"/>
                <a:gd name="T20" fmla="*/ 4 w 131"/>
                <a:gd name="T21" fmla="*/ 1 h 14"/>
                <a:gd name="T22" fmla="*/ 7 w 131"/>
                <a:gd name="T23" fmla="*/ 0 h 14"/>
                <a:gd name="T24" fmla="*/ 124 w 131"/>
                <a:gd name="T25" fmla="*/ 0 h 14"/>
                <a:gd name="T26" fmla="*/ 124 w 131"/>
                <a:gd name="T27" fmla="*/ 0 h 14"/>
                <a:gd name="T28" fmla="*/ 127 w 131"/>
                <a:gd name="T29" fmla="*/ 1 h 14"/>
                <a:gd name="T30" fmla="*/ 129 w 131"/>
                <a:gd name="T31" fmla="*/ 2 h 14"/>
                <a:gd name="T32" fmla="*/ 130 w 131"/>
                <a:gd name="T33" fmla="*/ 4 h 14"/>
                <a:gd name="T34" fmla="*/ 131 w 131"/>
                <a:gd name="T35" fmla="*/ 7 h 14"/>
                <a:gd name="T36" fmla="*/ 131 w 131"/>
                <a:gd name="T37" fmla="*/ 7 h 14"/>
                <a:gd name="T38" fmla="*/ 130 w 131"/>
                <a:gd name="T39" fmla="*/ 10 h 14"/>
                <a:gd name="T40" fmla="*/ 129 w 131"/>
                <a:gd name="T41" fmla="*/ 12 h 14"/>
                <a:gd name="T42" fmla="*/ 127 w 131"/>
                <a:gd name="T43" fmla="*/ 13 h 14"/>
                <a:gd name="T44" fmla="*/ 124 w 131"/>
                <a:gd name="T4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1" h="14">
                  <a:moveTo>
                    <a:pt x="124" y="14"/>
                  </a:moveTo>
                  <a:lnTo>
                    <a:pt x="7" y="14"/>
                  </a:lnTo>
                  <a:lnTo>
                    <a:pt x="7" y="14"/>
                  </a:lnTo>
                  <a:lnTo>
                    <a:pt x="4" y="13"/>
                  </a:lnTo>
                  <a:lnTo>
                    <a:pt x="2" y="12"/>
                  </a:lnTo>
                  <a:lnTo>
                    <a:pt x="1" y="10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4"/>
                  </a:lnTo>
                  <a:lnTo>
                    <a:pt x="2" y="2"/>
                  </a:lnTo>
                  <a:lnTo>
                    <a:pt x="4" y="1"/>
                  </a:lnTo>
                  <a:lnTo>
                    <a:pt x="7" y="0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27" y="1"/>
                  </a:lnTo>
                  <a:lnTo>
                    <a:pt x="129" y="2"/>
                  </a:lnTo>
                  <a:lnTo>
                    <a:pt x="130" y="4"/>
                  </a:lnTo>
                  <a:lnTo>
                    <a:pt x="131" y="7"/>
                  </a:lnTo>
                  <a:lnTo>
                    <a:pt x="131" y="7"/>
                  </a:lnTo>
                  <a:lnTo>
                    <a:pt x="130" y="10"/>
                  </a:lnTo>
                  <a:lnTo>
                    <a:pt x="129" y="12"/>
                  </a:lnTo>
                  <a:lnTo>
                    <a:pt x="127" y="13"/>
                  </a:lnTo>
                  <a:lnTo>
                    <a:pt x="124" y="14"/>
                  </a:lnTo>
                </a:path>
              </a:pathLst>
            </a:custGeom>
            <a:grpFill/>
            <a:ln>
              <a:solidFill>
                <a:schemeClr val="accent6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49" name="Round Same Side Corner Rectangle 148"/>
          <p:cNvSpPr/>
          <p:nvPr/>
        </p:nvSpPr>
        <p:spPr>
          <a:xfrm>
            <a:off x="6763351" y="1556265"/>
            <a:ext cx="1951608" cy="3219947"/>
          </a:xfrm>
          <a:prstGeom prst="round2SameRect">
            <a:avLst>
              <a:gd name="adj1" fmla="val 0"/>
              <a:gd name="adj2" fmla="val 0"/>
            </a:avLst>
          </a:prstGeom>
          <a:noFill/>
          <a:ln w="25400" cap="flat" cmpd="sng" algn="ctr">
            <a:noFill/>
            <a:prstDash val="solid"/>
          </a:ln>
          <a:effectLst>
            <a:outerShdw blurRad="101600" dir="2700000" algn="tl" rotWithShape="0">
              <a:srgbClr val="000000"/>
            </a:outerShdw>
          </a:effectLst>
        </p:spPr>
        <p:txBody>
          <a:bodyPr lIns="72000" tIns="365760" rIns="72000" bIns="0" rtlCol="0" anchor="t" anchorCtr="0"/>
          <a:lstStyle>
            <a:defPPr>
              <a:defRPr lang="en-US"/>
            </a:defPPr>
            <a:lvl1pPr marL="0" algn="l" defTabSz="45647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6473" algn="l" defTabSz="45647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2905" algn="l" defTabSz="45647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9397" algn="l" defTabSz="45647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5808" algn="l" defTabSz="45647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2393" algn="l" defTabSz="45647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8775" algn="l" defTabSz="45647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5240" algn="l" defTabSz="45647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1710" algn="l" defTabSz="45647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en-US" sz="1200" dirty="0">
              <a:solidFill>
                <a:schemeClr val="bg1"/>
              </a:solidFill>
              <a:cs typeface="Calibri"/>
            </a:endParaRPr>
          </a:p>
          <a:p>
            <a:pPr algn="ctr">
              <a:spcBef>
                <a:spcPts val="400"/>
              </a:spcBef>
              <a:spcAft>
                <a:spcPts val="400"/>
              </a:spcAft>
            </a:pPr>
            <a:r>
              <a:rPr lang="en-US" sz="1200" dirty="0" smtClean="0">
                <a:solidFill>
                  <a:schemeClr val="bg1"/>
                </a:solidFill>
                <a:cs typeface="Calibri"/>
              </a:rPr>
              <a:t>Implement </a:t>
            </a:r>
            <a:r>
              <a:rPr lang="en-US" sz="1400" b="1" dirty="0" smtClean="0">
                <a:solidFill>
                  <a:schemeClr val="accent4"/>
                </a:solidFill>
                <a:cs typeface="Calibri"/>
              </a:rPr>
              <a:t>service virtualization</a:t>
            </a:r>
            <a:r>
              <a:rPr lang="en-US" sz="1400" dirty="0" smtClean="0">
                <a:solidFill>
                  <a:schemeClr val="bg1"/>
                </a:solidFill>
                <a:cs typeface="Calibri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cs typeface="Calibri"/>
              </a:rPr>
              <a:t>to modernize testing practices and anticipate problems  </a:t>
            </a:r>
            <a:endParaRPr lang="en-US" sz="1200" dirty="0">
              <a:solidFill>
                <a:schemeClr val="bg1"/>
              </a:solidFill>
              <a:cs typeface="Calibri"/>
            </a:endParaRPr>
          </a:p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en-US" sz="1200" dirty="0">
              <a:solidFill>
                <a:schemeClr val="bg1"/>
              </a:solidFill>
              <a:cs typeface="Calibri"/>
            </a:endParaRPr>
          </a:p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en-US" sz="1200" dirty="0">
              <a:solidFill>
                <a:schemeClr val="bg1"/>
              </a:solidFill>
              <a:cs typeface="Calibri"/>
            </a:endParaRPr>
          </a:p>
          <a:p>
            <a:pPr algn="ctr">
              <a:spcBef>
                <a:spcPts val="400"/>
              </a:spcBef>
              <a:spcAft>
                <a:spcPts val="400"/>
              </a:spcAft>
            </a:pPr>
            <a:r>
              <a:rPr lang="en-US" sz="1200" dirty="0">
                <a:solidFill>
                  <a:schemeClr val="bg1"/>
                </a:solidFill>
                <a:cs typeface="Calibri"/>
              </a:rPr>
              <a:t/>
            </a:r>
            <a:br>
              <a:rPr lang="en-US" sz="1200" dirty="0">
                <a:solidFill>
                  <a:schemeClr val="bg1"/>
                </a:solidFill>
                <a:cs typeface="Calibri"/>
              </a:rPr>
            </a:br>
            <a:r>
              <a:rPr lang="en-US" sz="1200" dirty="0">
                <a:solidFill>
                  <a:schemeClr val="bg1"/>
                </a:solidFill>
                <a:cs typeface="Calibri"/>
              </a:rPr>
              <a:t>Mine </a:t>
            </a:r>
            <a:r>
              <a:rPr lang="en-US" sz="1400" b="1" dirty="0">
                <a:solidFill>
                  <a:srgbClr val="9ADAD2"/>
                </a:solidFill>
                <a:cs typeface="Calibri"/>
              </a:rPr>
              <a:t>customer feedback </a:t>
            </a:r>
            <a:r>
              <a:rPr lang="en-US" sz="1200" dirty="0">
                <a:solidFill>
                  <a:schemeClr val="bg1"/>
                </a:solidFill>
                <a:cs typeface="Calibri"/>
              </a:rPr>
              <a:t>for improved </a:t>
            </a:r>
            <a:r>
              <a:rPr lang="en-US" sz="1200" dirty="0" smtClean="0">
                <a:solidFill>
                  <a:schemeClr val="bg1"/>
                </a:solidFill>
                <a:cs typeface="Calibri"/>
              </a:rPr>
              <a:t>quality </a:t>
            </a:r>
            <a:r>
              <a:rPr lang="en-US" sz="1200" dirty="0">
                <a:solidFill>
                  <a:schemeClr val="bg1"/>
                </a:solidFill>
                <a:cs typeface="Calibri"/>
              </a:rPr>
              <a:t>and  sustainability</a:t>
            </a:r>
          </a:p>
        </p:txBody>
      </p:sp>
      <p:grpSp>
        <p:nvGrpSpPr>
          <p:cNvPr id="150" name="Group 149"/>
          <p:cNvGrpSpPr/>
          <p:nvPr/>
        </p:nvGrpSpPr>
        <p:grpSpPr>
          <a:xfrm>
            <a:off x="7521380" y="3371019"/>
            <a:ext cx="435553" cy="395280"/>
            <a:chOff x="3245138" y="1046118"/>
            <a:chExt cx="606425" cy="550863"/>
          </a:xfrm>
          <a:solidFill>
            <a:schemeClr val="accent4"/>
          </a:solidFill>
        </p:grpSpPr>
        <p:sp>
          <p:nvSpPr>
            <p:cNvPr id="151" name="Freeform 54"/>
            <p:cNvSpPr>
              <a:spLocks noEditPoints="1"/>
            </p:cNvSpPr>
            <p:nvPr/>
          </p:nvSpPr>
          <p:spPr bwMode="auto">
            <a:xfrm>
              <a:off x="3711863" y="1046118"/>
              <a:ext cx="139700" cy="142875"/>
            </a:xfrm>
            <a:custGeom>
              <a:avLst/>
              <a:gdLst>
                <a:gd name="T0" fmla="*/ 82 w 88"/>
                <a:gd name="T1" fmla="*/ 90 h 90"/>
                <a:gd name="T2" fmla="*/ 82 w 88"/>
                <a:gd name="T3" fmla="*/ 90 h 90"/>
                <a:gd name="T4" fmla="*/ 82 w 88"/>
                <a:gd name="T5" fmla="*/ 90 h 90"/>
                <a:gd name="T6" fmla="*/ 30 w 88"/>
                <a:gd name="T7" fmla="*/ 90 h 90"/>
                <a:gd name="T8" fmla="*/ 30 w 88"/>
                <a:gd name="T9" fmla="*/ 90 h 90"/>
                <a:gd name="T10" fmla="*/ 25 w 88"/>
                <a:gd name="T11" fmla="*/ 90 h 90"/>
                <a:gd name="T12" fmla="*/ 19 w 88"/>
                <a:gd name="T13" fmla="*/ 88 h 90"/>
                <a:gd name="T14" fmla="*/ 14 w 88"/>
                <a:gd name="T15" fmla="*/ 85 h 90"/>
                <a:gd name="T16" fmla="*/ 10 w 88"/>
                <a:gd name="T17" fmla="*/ 82 h 90"/>
                <a:gd name="T18" fmla="*/ 6 w 88"/>
                <a:gd name="T19" fmla="*/ 77 h 90"/>
                <a:gd name="T20" fmla="*/ 3 w 88"/>
                <a:gd name="T21" fmla="*/ 73 h 90"/>
                <a:gd name="T22" fmla="*/ 0 w 88"/>
                <a:gd name="T23" fmla="*/ 66 h 90"/>
                <a:gd name="T24" fmla="*/ 0 w 88"/>
                <a:gd name="T25" fmla="*/ 60 h 90"/>
                <a:gd name="T26" fmla="*/ 0 w 88"/>
                <a:gd name="T27" fmla="*/ 6 h 90"/>
                <a:gd name="T28" fmla="*/ 0 w 88"/>
                <a:gd name="T29" fmla="*/ 6 h 90"/>
                <a:gd name="T30" fmla="*/ 2 w 88"/>
                <a:gd name="T31" fmla="*/ 3 h 90"/>
                <a:gd name="T32" fmla="*/ 3 w 88"/>
                <a:gd name="T33" fmla="*/ 0 h 90"/>
                <a:gd name="T34" fmla="*/ 3 w 88"/>
                <a:gd name="T35" fmla="*/ 0 h 90"/>
                <a:gd name="T36" fmla="*/ 6 w 88"/>
                <a:gd name="T37" fmla="*/ 0 h 90"/>
                <a:gd name="T38" fmla="*/ 8 w 88"/>
                <a:gd name="T39" fmla="*/ 2 h 90"/>
                <a:gd name="T40" fmla="*/ 86 w 88"/>
                <a:gd name="T41" fmla="*/ 82 h 90"/>
                <a:gd name="T42" fmla="*/ 86 w 88"/>
                <a:gd name="T43" fmla="*/ 82 h 90"/>
                <a:gd name="T44" fmla="*/ 88 w 88"/>
                <a:gd name="T45" fmla="*/ 83 h 90"/>
                <a:gd name="T46" fmla="*/ 88 w 88"/>
                <a:gd name="T47" fmla="*/ 86 h 90"/>
                <a:gd name="T48" fmla="*/ 88 w 88"/>
                <a:gd name="T49" fmla="*/ 86 h 90"/>
                <a:gd name="T50" fmla="*/ 86 w 88"/>
                <a:gd name="T51" fmla="*/ 89 h 90"/>
                <a:gd name="T52" fmla="*/ 82 w 88"/>
                <a:gd name="T53" fmla="*/ 90 h 90"/>
                <a:gd name="T54" fmla="*/ 10 w 88"/>
                <a:gd name="T55" fmla="*/ 17 h 90"/>
                <a:gd name="T56" fmla="*/ 10 w 88"/>
                <a:gd name="T57" fmla="*/ 60 h 90"/>
                <a:gd name="T58" fmla="*/ 10 w 88"/>
                <a:gd name="T59" fmla="*/ 60 h 90"/>
                <a:gd name="T60" fmla="*/ 10 w 88"/>
                <a:gd name="T61" fmla="*/ 64 h 90"/>
                <a:gd name="T62" fmla="*/ 11 w 88"/>
                <a:gd name="T63" fmla="*/ 68 h 90"/>
                <a:gd name="T64" fmla="*/ 17 w 88"/>
                <a:gd name="T65" fmla="*/ 75 h 90"/>
                <a:gd name="T66" fmla="*/ 22 w 88"/>
                <a:gd name="T67" fmla="*/ 79 h 90"/>
                <a:gd name="T68" fmla="*/ 26 w 88"/>
                <a:gd name="T69" fmla="*/ 81 h 90"/>
                <a:gd name="T70" fmla="*/ 30 w 88"/>
                <a:gd name="T71" fmla="*/ 81 h 90"/>
                <a:gd name="T72" fmla="*/ 71 w 88"/>
                <a:gd name="T73" fmla="*/ 81 h 90"/>
                <a:gd name="T74" fmla="*/ 10 w 88"/>
                <a:gd name="T75" fmla="*/ 17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8" h="90">
                  <a:moveTo>
                    <a:pt x="82" y="90"/>
                  </a:moveTo>
                  <a:lnTo>
                    <a:pt x="82" y="90"/>
                  </a:lnTo>
                  <a:lnTo>
                    <a:pt x="82" y="90"/>
                  </a:lnTo>
                  <a:lnTo>
                    <a:pt x="30" y="90"/>
                  </a:lnTo>
                  <a:lnTo>
                    <a:pt x="30" y="90"/>
                  </a:lnTo>
                  <a:lnTo>
                    <a:pt x="25" y="90"/>
                  </a:lnTo>
                  <a:lnTo>
                    <a:pt x="19" y="88"/>
                  </a:lnTo>
                  <a:lnTo>
                    <a:pt x="14" y="85"/>
                  </a:lnTo>
                  <a:lnTo>
                    <a:pt x="10" y="82"/>
                  </a:lnTo>
                  <a:lnTo>
                    <a:pt x="6" y="77"/>
                  </a:lnTo>
                  <a:lnTo>
                    <a:pt x="3" y="73"/>
                  </a:lnTo>
                  <a:lnTo>
                    <a:pt x="0" y="66"/>
                  </a:lnTo>
                  <a:lnTo>
                    <a:pt x="0" y="6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3"/>
                  </a:lnTo>
                  <a:lnTo>
                    <a:pt x="3" y="0"/>
                  </a:lnTo>
                  <a:lnTo>
                    <a:pt x="3" y="0"/>
                  </a:lnTo>
                  <a:lnTo>
                    <a:pt x="6" y="0"/>
                  </a:lnTo>
                  <a:lnTo>
                    <a:pt x="8" y="2"/>
                  </a:lnTo>
                  <a:lnTo>
                    <a:pt x="86" y="82"/>
                  </a:lnTo>
                  <a:lnTo>
                    <a:pt x="86" y="82"/>
                  </a:lnTo>
                  <a:lnTo>
                    <a:pt x="88" y="83"/>
                  </a:lnTo>
                  <a:lnTo>
                    <a:pt x="88" y="86"/>
                  </a:lnTo>
                  <a:lnTo>
                    <a:pt x="88" y="86"/>
                  </a:lnTo>
                  <a:lnTo>
                    <a:pt x="86" y="89"/>
                  </a:lnTo>
                  <a:lnTo>
                    <a:pt x="82" y="90"/>
                  </a:lnTo>
                  <a:close/>
                  <a:moveTo>
                    <a:pt x="10" y="17"/>
                  </a:moveTo>
                  <a:lnTo>
                    <a:pt x="10" y="60"/>
                  </a:lnTo>
                  <a:lnTo>
                    <a:pt x="10" y="60"/>
                  </a:lnTo>
                  <a:lnTo>
                    <a:pt x="10" y="64"/>
                  </a:lnTo>
                  <a:lnTo>
                    <a:pt x="11" y="68"/>
                  </a:lnTo>
                  <a:lnTo>
                    <a:pt x="17" y="75"/>
                  </a:lnTo>
                  <a:lnTo>
                    <a:pt x="22" y="79"/>
                  </a:lnTo>
                  <a:lnTo>
                    <a:pt x="26" y="81"/>
                  </a:lnTo>
                  <a:lnTo>
                    <a:pt x="30" y="81"/>
                  </a:lnTo>
                  <a:lnTo>
                    <a:pt x="71" y="81"/>
                  </a:lnTo>
                  <a:lnTo>
                    <a:pt x="10" y="17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2" name="Freeform 55"/>
            <p:cNvSpPr>
              <a:spLocks/>
            </p:cNvSpPr>
            <p:nvPr/>
          </p:nvSpPr>
          <p:spPr bwMode="auto">
            <a:xfrm>
              <a:off x="3711863" y="1046118"/>
              <a:ext cx="139700" cy="142875"/>
            </a:xfrm>
            <a:custGeom>
              <a:avLst/>
              <a:gdLst>
                <a:gd name="T0" fmla="*/ 82 w 88"/>
                <a:gd name="T1" fmla="*/ 90 h 90"/>
                <a:gd name="T2" fmla="*/ 82 w 88"/>
                <a:gd name="T3" fmla="*/ 90 h 90"/>
                <a:gd name="T4" fmla="*/ 82 w 88"/>
                <a:gd name="T5" fmla="*/ 90 h 90"/>
                <a:gd name="T6" fmla="*/ 30 w 88"/>
                <a:gd name="T7" fmla="*/ 90 h 90"/>
                <a:gd name="T8" fmla="*/ 30 w 88"/>
                <a:gd name="T9" fmla="*/ 90 h 90"/>
                <a:gd name="T10" fmla="*/ 25 w 88"/>
                <a:gd name="T11" fmla="*/ 90 h 90"/>
                <a:gd name="T12" fmla="*/ 19 w 88"/>
                <a:gd name="T13" fmla="*/ 88 h 90"/>
                <a:gd name="T14" fmla="*/ 14 w 88"/>
                <a:gd name="T15" fmla="*/ 85 h 90"/>
                <a:gd name="T16" fmla="*/ 10 w 88"/>
                <a:gd name="T17" fmla="*/ 82 h 90"/>
                <a:gd name="T18" fmla="*/ 6 w 88"/>
                <a:gd name="T19" fmla="*/ 77 h 90"/>
                <a:gd name="T20" fmla="*/ 3 w 88"/>
                <a:gd name="T21" fmla="*/ 73 h 90"/>
                <a:gd name="T22" fmla="*/ 0 w 88"/>
                <a:gd name="T23" fmla="*/ 66 h 90"/>
                <a:gd name="T24" fmla="*/ 0 w 88"/>
                <a:gd name="T25" fmla="*/ 60 h 90"/>
                <a:gd name="T26" fmla="*/ 0 w 88"/>
                <a:gd name="T27" fmla="*/ 6 h 90"/>
                <a:gd name="T28" fmla="*/ 0 w 88"/>
                <a:gd name="T29" fmla="*/ 6 h 90"/>
                <a:gd name="T30" fmla="*/ 2 w 88"/>
                <a:gd name="T31" fmla="*/ 3 h 90"/>
                <a:gd name="T32" fmla="*/ 3 w 88"/>
                <a:gd name="T33" fmla="*/ 0 h 90"/>
                <a:gd name="T34" fmla="*/ 3 w 88"/>
                <a:gd name="T35" fmla="*/ 0 h 90"/>
                <a:gd name="T36" fmla="*/ 6 w 88"/>
                <a:gd name="T37" fmla="*/ 0 h 90"/>
                <a:gd name="T38" fmla="*/ 8 w 88"/>
                <a:gd name="T39" fmla="*/ 2 h 90"/>
                <a:gd name="T40" fmla="*/ 86 w 88"/>
                <a:gd name="T41" fmla="*/ 82 h 90"/>
                <a:gd name="T42" fmla="*/ 86 w 88"/>
                <a:gd name="T43" fmla="*/ 82 h 90"/>
                <a:gd name="T44" fmla="*/ 88 w 88"/>
                <a:gd name="T45" fmla="*/ 83 h 90"/>
                <a:gd name="T46" fmla="*/ 88 w 88"/>
                <a:gd name="T47" fmla="*/ 86 h 90"/>
                <a:gd name="T48" fmla="*/ 88 w 88"/>
                <a:gd name="T49" fmla="*/ 86 h 90"/>
                <a:gd name="T50" fmla="*/ 86 w 88"/>
                <a:gd name="T51" fmla="*/ 89 h 90"/>
                <a:gd name="T52" fmla="*/ 82 w 88"/>
                <a:gd name="T53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8" h="90">
                  <a:moveTo>
                    <a:pt x="82" y="90"/>
                  </a:moveTo>
                  <a:lnTo>
                    <a:pt x="82" y="90"/>
                  </a:lnTo>
                  <a:lnTo>
                    <a:pt x="82" y="90"/>
                  </a:lnTo>
                  <a:lnTo>
                    <a:pt x="30" y="90"/>
                  </a:lnTo>
                  <a:lnTo>
                    <a:pt x="30" y="90"/>
                  </a:lnTo>
                  <a:lnTo>
                    <a:pt x="25" y="90"/>
                  </a:lnTo>
                  <a:lnTo>
                    <a:pt x="19" y="88"/>
                  </a:lnTo>
                  <a:lnTo>
                    <a:pt x="14" y="85"/>
                  </a:lnTo>
                  <a:lnTo>
                    <a:pt x="10" y="82"/>
                  </a:lnTo>
                  <a:lnTo>
                    <a:pt x="6" y="77"/>
                  </a:lnTo>
                  <a:lnTo>
                    <a:pt x="3" y="73"/>
                  </a:lnTo>
                  <a:lnTo>
                    <a:pt x="0" y="66"/>
                  </a:lnTo>
                  <a:lnTo>
                    <a:pt x="0" y="6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3"/>
                  </a:lnTo>
                  <a:lnTo>
                    <a:pt x="3" y="0"/>
                  </a:lnTo>
                  <a:lnTo>
                    <a:pt x="3" y="0"/>
                  </a:lnTo>
                  <a:lnTo>
                    <a:pt x="6" y="0"/>
                  </a:lnTo>
                  <a:lnTo>
                    <a:pt x="8" y="2"/>
                  </a:lnTo>
                  <a:lnTo>
                    <a:pt x="86" y="82"/>
                  </a:lnTo>
                  <a:lnTo>
                    <a:pt x="86" y="82"/>
                  </a:lnTo>
                  <a:lnTo>
                    <a:pt x="88" y="83"/>
                  </a:lnTo>
                  <a:lnTo>
                    <a:pt x="88" y="86"/>
                  </a:lnTo>
                  <a:lnTo>
                    <a:pt x="88" y="86"/>
                  </a:lnTo>
                  <a:lnTo>
                    <a:pt x="86" y="89"/>
                  </a:lnTo>
                  <a:lnTo>
                    <a:pt x="82" y="90"/>
                  </a:ln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3" name="Freeform 56"/>
            <p:cNvSpPr>
              <a:spLocks/>
            </p:cNvSpPr>
            <p:nvPr/>
          </p:nvSpPr>
          <p:spPr bwMode="auto">
            <a:xfrm>
              <a:off x="3727738" y="1073106"/>
              <a:ext cx="96838" cy="101600"/>
            </a:xfrm>
            <a:custGeom>
              <a:avLst/>
              <a:gdLst>
                <a:gd name="T0" fmla="*/ 0 w 61"/>
                <a:gd name="T1" fmla="*/ 0 h 64"/>
                <a:gd name="T2" fmla="*/ 0 w 61"/>
                <a:gd name="T3" fmla="*/ 43 h 64"/>
                <a:gd name="T4" fmla="*/ 0 w 61"/>
                <a:gd name="T5" fmla="*/ 43 h 64"/>
                <a:gd name="T6" fmla="*/ 0 w 61"/>
                <a:gd name="T7" fmla="*/ 47 h 64"/>
                <a:gd name="T8" fmla="*/ 1 w 61"/>
                <a:gd name="T9" fmla="*/ 51 h 64"/>
                <a:gd name="T10" fmla="*/ 7 w 61"/>
                <a:gd name="T11" fmla="*/ 58 h 64"/>
                <a:gd name="T12" fmla="*/ 12 w 61"/>
                <a:gd name="T13" fmla="*/ 62 h 64"/>
                <a:gd name="T14" fmla="*/ 16 w 61"/>
                <a:gd name="T15" fmla="*/ 64 h 64"/>
                <a:gd name="T16" fmla="*/ 20 w 61"/>
                <a:gd name="T17" fmla="*/ 64 h 64"/>
                <a:gd name="T18" fmla="*/ 61 w 61"/>
                <a:gd name="T19" fmla="*/ 64 h 64"/>
                <a:gd name="T20" fmla="*/ 0 w 61"/>
                <a:gd name="T2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64">
                  <a:moveTo>
                    <a:pt x="0" y="0"/>
                  </a:moveTo>
                  <a:lnTo>
                    <a:pt x="0" y="43"/>
                  </a:lnTo>
                  <a:lnTo>
                    <a:pt x="0" y="43"/>
                  </a:lnTo>
                  <a:lnTo>
                    <a:pt x="0" y="47"/>
                  </a:lnTo>
                  <a:lnTo>
                    <a:pt x="1" y="51"/>
                  </a:lnTo>
                  <a:lnTo>
                    <a:pt x="7" y="58"/>
                  </a:lnTo>
                  <a:lnTo>
                    <a:pt x="12" y="62"/>
                  </a:lnTo>
                  <a:lnTo>
                    <a:pt x="16" y="64"/>
                  </a:lnTo>
                  <a:lnTo>
                    <a:pt x="20" y="64"/>
                  </a:lnTo>
                  <a:lnTo>
                    <a:pt x="61" y="64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4" name="Freeform 57"/>
            <p:cNvSpPr>
              <a:spLocks/>
            </p:cNvSpPr>
            <p:nvPr/>
          </p:nvSpPr>
          <p:spPr bwMode="auto">
            <a:xfrm>
              <a:off x="3245138" y="1046118"/>
              <a:ext cx="606425" cy="550863"/>
            </a:xfrm>
            <a:custGeom>
              <a:avLst/>
              <a:gdLst>
                <a:gd name="T0" fmla="*/ 58 w 382"/>
                <a:gd name="T1" fmla="*/ 347 h 347"/>
                <a:gd name="T2" fmla="*/ 57 w 382"/>
                <a:gd name="T3" fmla="*/ 347 h 347"/>
                <a:gd name="T4" fmla="*/ 53 w 382"/>
                <a:gd name="T5" fmla="*/ 343 h 347"/>
                <a:gd name="T6" fmla="*/ 31 w 382"/>
                <a:gd name="T7" fmla="*/ 257 h 347"/>
                <a:gd name="T8" fmla="*/ 24 w 382"/>
                <a:gd name="T9" fmla="*/ 257 h 347"/>
                <a:gd name="T10" fmla="*/ 13 w 382"/>
                <a:gd name="T11" fmla="*/ 251 h 347"/>
                <a:gd name="T12" fmla="*/ 5 w 382"/>
                <a:gd name="T13" fmla="*/ 243 h 347"/>
                <a:gd name="T14" fmla="*/ 1 w 382"/>
                <a:gd name="T15" fmla="*/ 232 h 347"/>
                <a:gd name="T16" fmla="*/ 0 w 382"/>
                <a:gd name="T17" fmla="*/ 32 h 347"/>
                <a:gd name="T18" fmla="*/ 1 w 382"/>
                <a:gd name="T19" fmla="*/ 25 h 347"/>
                <a:gd name="T20" fmla="*/ 5 w 382"/>
                <a:gd name="T21" fmla="*/ 14 h 347"/>
                <a:gd name="T22" fmla="*/ 13 w 382"/>
                <a:gd name="T23" fmla="*/ 6 h 347"/>
                <a:gd name="T24" fmla="*/ 24 w 382"/>
                <a:gd name="T25" fmla="*/ 2 h 347"/>
                <a:gd name="T26" fmla="*/ 300 w 382"/>
                <a:gd name="T27" fmla="*/ 0 h 347"/>
                <a:gd name="T28" fmla="*/ 302 w 382"/>
                <a:gd name="T29" fmla="*/ 2 h 347"/>
                <a:gd name="T30" fmla="*/ 304 w 382"/>
                <a:gd name="T31" fmla="*/ 6 h 347"/>
                <a:gd name="T32" fmla="*/ 300 w 382"/>
                <a:gd name="T33" fmla="*/ 10 h 347"/>
                <a:gd name="T34" fmla="*/ 31 w 382"/>
                <a:gd name="T35" fmla="*/ 10 h 347"/>
                <a:gd name="T36" fmla="*/ 23 w 382"/>
                <a:gd name="T37" fmla="*/ 11 h 347"/>
                <a:gd name="T38" fmla="*/ 12 w 382"/>
                <a:gd name="T39" fmla="*/ 23 h 347"/>
                <a:gd name="T40" fmla="*/ 9 w 382"/>
                <a:gd name="T41" fmla="*/ 32 h 347"/>
                <a:gd name="T42" fmla="*/ 9 w 382"/>
                <a:gd name="T43" fmla="*/ 225 h 347"/>
                <a:gd name="T44" fmla="*/ 12 w 382"/>
                <a:gd name="T45" fmla="*/ 233 h 347"/>
                <a:gd name="T46" fmla="*/ 23 w 382"/>
                <a:gd name="T47" fmla="*/ 246 h 347"/>
                <a:gd name="T48" fmla="*/ 31 w 382"/>
                <a:gd name="T49" fmla="*/ 247 h 347"/>
                <a:gd name="T50" fmla="*/ 58 w 382"/>
                <a:gd name="T51" fmla="*/ 247 h 347"/>
                <a:gd name="T52" fmla="*/ 63 w 382"/>
                <a:gd name="T53" fmla="*/ 253 h 347"/>
                <a:gd name="T54" fmla="*/ 146 w 382"/>
                <a:gd name="T55" fmla="*/ 248 h 347"/>
                <a:gd name="T56" fmla="*/ 148 w 382"/>
                <a:gd name="T57" fmla="*/ 247 h 347"/>
                <a:gd name="T58" fmla="*/ 350 w 382"/>
                <a:gd name="T59" fmla="*/ 247 h 347"/>
                <a:gd name="T60" fmla="*/ 358 w 382"/>
                <a:gd name="T61" fmla="*/ 246 h 347"/>
                <a:gd name="T62" fmla="*/ 371 w 382"/>
                <a:gd name="T63" fmla="*/ 233 h 347"/>
                <a:gd name="T64" fmla="*/ 372 w 382"/>
                <a:gd name="T65" fmla="*/ 225 h 347"/>
                <a:gd name="T66" fmla="*/ 372 w 382"/>
                <a:gd name="T67" fmla="*/ 86 h 347"/>
                <a:gd name="T68" fmla="*/ 376 w 382"/>
                <a:gd name="T69" fmla="*/ 81 h 347"/>
                <a:gd name="T70" fmla="*/ 380 w 382"/>
                <a:gd name="T71" fmla="*/ 82 h 347"/>
                <a:gd name="T72" fmla="*/ 382 w 382"/>
                <a:gd name="T73" fmla="*/ 225 h 347"/>
                <a:gd name="T74" fmla="*/ 380 w 382"/>
                <a:gd name="T75" fmla="*/ 232 h 347"/>
                <a:gd name="T76" fmla="*/ 376 w 382"/>
                <a:gd name="T77" fmla="*/ 243 h 347"/>
                <a:gd name="T78" fmla="*/ 368 w 382"/>
                <a:gd name="T79" fmla="*/ 251 h 347"/>
                <a:gd name="T80" fmla="*/ 357 w 382"/>
                <a:gd name="T81" fmla="*/ 257 h 347"/>
                <a:gd name="T82" fmla="*/ 151 w 382"/>
                <a:gd name="T83" fmla="*/ 257 h 347"/>
                <a:gd name="T84" fmla="*/ 61 w 382"/>
                <a:gd name="T85" fmla="*/ 345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82" h="347">
                  <a:moveTo>
                    <a:pt x="58" y="347"/>
                  </a:moveTo>
                  <a:lnTo>
                    <a:pt x="58" y="347"/>
                  </a:lnTo>
                  <a:lnTo>
                    <a:pt x="57" y="347"/>
                  </a:lnTo>
                  <a:lnTo>
                    <a:pt x="57" y="347"/>
                  </a:lnTo>
                  <a:lnTo>
                    <a:pt x="54" y="345"/>
                  </a:lnTo>
                  <a:lnTo>
                    <a:pt x="53" y="343"/>
                  </a:lnTo>
                  <a:lnTo>
                    <a:pt x="53" y="257"/>
                  </a:lnTo>
                  <a:lnTo>
                    <a:pt x="31" y="257"/>
                  </a:lnTo>
                  <a:lnTo>
                    <a:pt x="31" y="257"/>
                  </a:lnTo>
                  <a:lnTo>
                    <a:pt x="24" y="257"/>
                  </a:lnTo>
                  <a:lnTo>
                    <a:pt x="19" y="254"/>
                  </a:lnTo>
                  <a:lnTo>
                    <a:pt x="13" y="251"/>
                  </a:lnTo>
                  <a:lnTo>
                    <a:pt x="9" y="247"/>
                  </a:lnTo>
                  <a:lnTo>
                    <a:pt x="5" y="243"/>
                  </a:lnTo>
                  <a:lnTo>
                    <a:pt x="3" y="238"/>
                  </a:lnTo>
                  <a:lnTo>
                    <a:pt x="1" y="232"/>
                  </a:lnTo>
                  <a:lnTo>
                    <a:pt x="0" y="225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25"/>
                  </a:lnTo>
                  <a:lnTo>
                    <a:pt x="3" y="19"/>
                  </a:lnTo>
                  <a:lnTo>
                    <a:pt x="5" y="14"/>
                  </a:lnTo>
                  <a:lnTo>
                    <a:pt x="9" y="10"/>
                  </a:lnTo>
                  <a:lnTo>
                    <a:pt x="13" y="6"/>
                  </a:lnTo>
                  <a:lnTo>
                    <a:pt x="19" y="3"/>
                  </a:lnTo>
                  <a:lnTo>
                    <a:pt x="24" y="2"/>
                  </a:lnTo>
                  <a:lnTo>
                    <a:pt x="31" y="0"/>
                  </a:lnTo>
                  <a:lnTo>
                    <a:pt x="300" y="0"/>
                  </a:lnTo>
                  <a:lnTo>
                    <a:pt x="300" y="0"/>
                  </a:lnTo>
                  <a:lnTo>
                    <a:pt x="302" y="2"/>
                  </a:lnTo>
                  <a:lnTo>
                    <a:pt x="304" y="6"/>
                  </a:lnTo>
                  <a:lnTo>
                    <a:pt x="304" y="6"/>
                  </a:lnTo>
                  <a:lnTo>
                    <a:pt x="302" y="8"/>
                  </a:lnTo>
                  <a:lnTo>
                    <a:pt x="300" y="10"/>
                  </a:lnTo>
                  <a:lnTo>
                    <a:pt x="31" y="10"/>
                  </a:lnTo>
                  <a:lnTo>
                    <a:pt x="31" y="10"/>
                  </a:lnTo>
                  <a:lnTo>
                    <a:pt x="27" y="11"/>
                  </a:lnTo>
                  <a:lnTo>
                    <a:pt x="23" y="11"/>
                  </a:lnTo>
                  <a:lnTo>
                    <a:pt x="16" y="17"/>
                  </a:lnTo>
                  <a:lnTo>
                    <a:pt x="12" y="23"/>
                  </a:lnTo>
                  <a:lnTo>
                    <a:pt x="11" y="28"/>
                  </a:lnTo>
                  <a:lnTo>
                    <a:pt x="9" y="32"/>
                  </a:lnTo>
                  <a:lnTo>
                    <a:pt x="9" y="225"/>
                  </a:lnTo>
                  <a:lnTo>
                    <a:pt x="9" y="225"/>
                  </a:lnTo>
                  <a:lnTo>
                    <a:pt x="11" y="231"/>
                  </a:lnTo>
                  <a:lnTo>
                    <a:pt x="12" y="233"/>
                  </a:lnTo>
                  <a:lnTo>
                    <a:pt x="16" y="240"/>
                  </a:lnTo>
                  <a:lnTo>
                    <a:pt x="23" y="246"/>
                  </a:lnTo>
                  <a:lnTo>
                    <a:pt x="27" y="247"/>
                  </a:lnTo>
                  <a:lnTo>
                    <a:pt x="31" y="247"/>
                  </a:lnTo>
                  <a:lnTo>
                    <a:pt x="58" y="247"/>
                  </a:lnTo>
                  <a:lnTo>
                    <a:pt x="58" y="247"/>
                  </a:lnTo>
                  <a:lnTo>
                    <a:pt x="61" y="248"/>
                  </a:lnTo>
                  <a:lnTo>
                    <a:pt x="63" y="253"/>
                  </a:lnTo>
                  <a:lnTo>
                    <a:pt x="63" y="330"/>
                  </a:lnTo>
                  <a:lnTo>
                    <a:pt x="146" y="248"/>
                  </a:lnTo>
                  <a:lnTo>
                    <a:pt x="146" y="248"/>
                  </a:lnTo>
                  <a:lnTo>
                    <a:pt x="148" y="247"/>
                  </a:lnTo>
                  <a:lnTo>
                    <a:pt x="350" y="247"/>
                  </a:lnTo>
                  <a:lnTo>
                    <a:pt x="350" y="247"/>
                  </a:lnTo>
                  <a:lnTo>
                    <a:pt x="354" y="247"/>
                  </a:lnTo>
                  <a:lnTo>
                    <a:pt x="358" y="246"/>
                  </a:lnTo>
                  <a:lnTo>
                    <a:pt x="365" y="240"/>
                  </a:lnTo>
                  <a:lnTo>
                    <a:pt x="371" y="233"/>
                  </a:lnTo>
                  <a:lnTo>
                    <a:pt x="372" y="231"/>
                  </a:lnTo>
                  <a:lnTo>
                    <a:pt x="372" y="225"/>
                  </a:lnTo>
                  <a:lnTo>
                    <a:pt x="372" y="86"/>
                  </a:lnTo>
                  <a:lnTo>
                    <a:pt x="372" y="86"/>
                  </a:lnTo>
                  <a:lnTo>
                    <a:pt x="373" y="82"/>
                  </a:lnTo>
                  <a:lnTo>
                    <a:pt x="376" y="81"/>
                  </a:lnTo>
                  <a:lnTo>
                    <a:pt x="376" y="81"/>
                  </a:lnTo>
                  <a:lnTo>
                    <a:pt x="380" y="82"/>
                  </a:lnTo>
                  <a:lnTo>
                    <a:pt x="382" y="86"/>
                  </a:lnTo>
                  <a:lnTo>
                    <a:pt x="382" y="225"/>
                  </a:lnTo>
                  <a:lnTo>
                    <a:pt x="382" y="225"/>
                  </a:lnTo>
                  <a:lnTo>
                    <a:pt x="380" y="232"/>
                  </a:lnTo>
                  <a:lnTo>
                    <a:pt x="379" y="238"/>
                  </a:lnTo>
                  <a:lnTo>
                    <a:pt x="376" y="243"/>
                  </a:lnTo>
                  <a:lnTo>
                    <a:pt x="372" y="247"/>
                  </a:lnTo>
                  <a:lnTo>
                    <a:pt x="368" y="251"/>
                  </a:lnTo>
                  <a:lnTo>
                    <a:pt x="362" y="254"/>
                  </a:lnTo>
                  <a:lnTo>
                    <a:pt x="357" y="257"/>
                  </a:lnTo>
                  <a:lnTo>
                    <a:pt x="350" y="257"/>
                  </a:lnTo>
                  <a:lnTo>
                    <a:pt x="151" y="257"/>
                  </a:lnTo>
                  <a:lnTo>
                    <a:pt x="61" y="345"/>
                  </a:lnTo>
                  <a:lnTo>
                    <a:pt x="61" y="345"/>
                  </a:lnTo>
                  <a:lnTo>
                    <a:pt x="58" y="347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5" name="Freeform 58"/>
            <p:cNvSpPr>
              <a:spLocks/>
            </p:cNvSpPr>
            <p:nvPr/>
          </p:nvSpPr>
          <p:spPr bwMode="auto">
            <a:xfrm>
              <a:off x="3245138" y="1046118"/>
              <a:ext cx="606425" cy="550863"/>
            </a:xfrm>
            <a:custGeom>
              <a:avLst/>
              <a:gdLst>
                <a:gd name="T0" fmla="*/ 58 w 382"/>
                <a:gd name="T1" fmla="*/ 347 h 347"/>
                <a:gd name="T2" fmla="*/ 57 w 382"/>
                <a:gd name="T3" fmla="*/ 347 h 347"/>
                <a:gd name="T4" fmla="*/ 53 w 382"/>
                <a:gd name="T5" fmla="*/ 343 h 347"/>
                <a:gd name="T6" fmla="*/ 31 w 382"/>
                <a:gd name="T7" fmla="*/ 257 h 347"/>
                <a:gd name="T8" fmla="*/ 24 w 382"/>
                <a:gd name="T9" fmla="*/ 257 h 347"/>
                <a:gd name="T10" fmla="*/ 13 w 382"/>
                <a:gd name="T11" fmla="*/ 251 h 347"/>
                <a:gd name="T12" fmla="*/ 5 w 382"/>
                <a:gd name="T13" fmla="*/ 243 h 347"/>
                <a:gd name="T14" fmla="*/ 1 w 382"/>
                <a:gd name="T15" fmla="*/ 232 h 347"/>
                <a:gd name="T16" fmla="*/ 0 w 382"/>
                <a:gd name="T17" fmla="*/ 32 h 347"/>
                <a:gd name="T18" fmla="*/ 1 w 382"/>
                <a:gd name="T19" fmla="*/ 25 h 347"/>
                <a:gd name="T20" fmla="*/ 5 w 382"/>
                <a:gd name="T21" fmla="*/ 14 h 347"/>
                <a:gd name="T22" fmla="*/ 13 w 382"/>
                <a:gd name="T23" fmla="*/ 6 h 347"/>
                <a:gd name="T24" fmla="*/ 24 w 382"/>
                <a:gd name="T25" fmla="*/ 2 h 347"/>
                <a:gd name="T26" fmla="*/ 300 w 382"/>
                <a:gd name="T27" fmla="*/ 0 h 347"/>
                <a:gd name="T28" fmla="*/ 302 w 382"/>
                <a:gd name="T29" fmla="*/ 2 h 347"/>
                <a:gd name="T30" fmla="*/ 304 w 382"/>
                <a:gd name="T31" fmla="*/ 6 h 347"/>
                <a:gd name="T32" fmla="*/ 300 w 382"/>
                <a:gd name="T33" fmla="*/ 10 h 347"/>
                <a:gd name="T34" fmla="*/ 31 w 382"/>
                <a:gd name="T35" fmla="*/ 10 h 347"/>
                <a:gd name="T36" fmla="*/ 23 w 382"/>
                <a:gd name="T37" fmla="*/ 11 h 347"/>
                <a:gd name="T38" fmla="*/ 12 w 382"/>
                <a:gd name="T39" fmla="*/ 23 h 347"/>
                <a:gd name="T40" fmla="*/ 9 w 382"/>
                <a:gd name="T41" fmla="*/ 32 h 347"/>
                <a:gd name="T42" fmla="*/ 9 w 382"/>
                <a:gd name="T43" fmla="*/ 225 h 347"/>
                <a:gd name="T44" fmla="*/ 12 w 382"/>
                <a:gd name="T45" fmla="*/ 233 h 347"/>
                <a:gd name="T46" fmla="*/ 23 w 382"/>
                <a:gd name="T47" fmla="*/ 246 h 347"/>
                <a:gd name="T48" fmla="*/ 31 w 382"/>
                <a:gd name="T49" fmla="*/ 247 h 347"/>
                <a:gd name="T50" fmla="*/ 58 w 382"/>
                <a:gd name="T51" fmla="*/ 247 h 347"/>
                <a:gd name="T52" fmla="*/ 63 w 382"/>
                <a:gd name="T53" fmla="*/ 253 h 347"/>
                <a:gd name="T54" fmla="*/ 146 w 382"/>
                <a:gd name="T55" fmla="*/ 248 h 347"/>
                <a:gd name="T56" fmla="*/ 148 w 382"/>
                <a:gd name="T57" fmla="*/ 247 h 347"/>
                <a:gd name="T58" fmla="*/ 350 w 382"/>
                <a:gd name="T59" fmla="*/ 247 h 347"/>
                <a:gd name="T60" fmla="*/ 358 w 382"/>
                <a:gd name="T61" fmla="*/ 246 h 347"/>
                <a:gd name="T62" fmla="*/ 371 w 382"/>
                <a:gd name="T63" fmla="*/ 233 h 347"/>
                <a:gd name="T64" fmla="*/ 372 w 382"/>
                <a:gd name="T65" fmla="*/ 225 h 347"/>
                <a:gd name="T66" fmla="*/ 372 w 382"/>
                <a:gd name="T67" fmla="*/ 86 h 347"/>
                <a:gd name="T68" fmla="*/ 376 w 382"/>
                <a:gd name="T69" fmla="*/ 81 h 347"/>
                <a:gd name="T70" fmla="*/ 380 w 382"/>
                <a:gd name="T71" fmla="*/ 82 h 347"/>
                <a:gd name="T72" fmla="*/ 382 w 382"/>
                <a:gd name="T73" fmla="*/ 225 h 347"/>
                <a:gd name="T74" fmla="*/ 380 w 382"/>
                <a:gd name="T75" fmla="*/ 232 h 347"/>
                <a:gd name="T76" fmla="*/ 376 w 382"/>
                <a:gd name="T77" fmla="*/ 243 h 347"/>
                <a:gd name="T78" fmla="*/ 368 w 382"/>
                <a:gd name="T79" fmla="*/ 251 h 347"/>
                <a:gd name="T80" fmla="*/ 357 w 382"/>
                <a:gd name="T81" fmla="*/ 257 h 347"/>
                <a:gd name="T82" fmla="*/ 151 w 382"/>
                <a:gd name="T83" fmla="*/ 257 h 347"/>
                <a:gd name="T84" fmla="*/ 61 w 382"/>
                <a:gd name="T85" fmla="*/ 345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82" h="347">
                  <a:moveTo>
                    <a:pt x="58" y="347"/>
                  </a:moveTo>
                  <a:lnTo>
                    <a:pt x="58" y="347"/>
                  </a:lnTo>
                  <a:lnTo>
                    <a:pt x="57" y="347"/>
                  </a:lnTo>
                  <a:lnTo>
                    <a:pt x="57" y="347"/>
                  </a:lnTo>
                  <a:lnTo>
                    <a:pt x="54" y="345"/>
                  </a:lnTo>
                  <a:lnTo>
                    <a:pt x="53" y="343"/>
                  </a:lnTo>
                  <a:lnTo>
                    <a:pt x="53" y="257"/>
                  </a:lnTo>
                  <a:lnTo>
                    <a:pt x="31" y="257"/>
                  </a:lnTo>
                  <a:lnTo>
                    <a:pt x="31" y="257"/>
                  </a:lnTo>
                  <a:lnTo>
                    <a:pt x="24" y="257"/>
                  </a:lnTo>
                  <a:lnTo>
                    <a:pt x="19" y="254"/>
                  </a:lnTo>
                  <a:lnTo>
                    <a:pt x="13" y="251"/>
                  </a:lnTo>
                  <a:lnTo>
                    <a:pt x="9" y="247"/>
                  </a:lnTo>
                  <a:lnTo>
                    <a:pt x="5" y="243"/>
                  </a:lnTo>
                  <a:lnTo>
                    <a:pt x="3" y="238"/>
                  </a:lnTo>
                  <a:lnTo>
                    <a:pt x="1" y="232"/>
                  </a:lnTo>
                  <a:lnTo>
                    <a:pt x="0" y="225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25"/>
                  </a:lnTo>
                  <a:lnTo>
                    <a:pt x="3" y="19"/>
                  </a:lnTo>
                  <a:lnTo>
                    <a:pt x="5" y="14"/>
                  </a:lnTo>
                  <a:lnTo>
                    <a:pt x="9" y="10"/>
                  </a:lnTo>
                  <a:lnTo>
                    <a:pt x="13" y="6"/>
                  </a:lnTo>
                  <a:lnTo>
                    <a:pt x="19" y="3"/>
                  </a:lnTo>
                  <a:lnTo>
                    <a:pt x="24" y="2"/>
                  </a:lnTo>
                  <a:lnTo>
                    <a:pt x="31" y="0"/>
                  </a:lnTo>
                  <a:lnTo>
                    <a:pt x="300" y="0"/>
                  </a:lnTo>
                  <a:lnTo>
                    <a:pt x="300" y="0"/>
                  </a:lnTo>
                  <a:lnTo>
                    <a:pt x="302" y="2"/>
                  </a:lnTo>
                  <a:lnTo>
                    <a:pt x="304" y="6"/>
                  </a:lnTo>
                  <a:lnTo>
                    <a:pt x="304" y="6"/>
                  </a:lnTo>
                  <a:lnTo>
                    <a:pt x="302" y="8"/>
                  </a:lnTo>
                  <a:lnTo>
                    <a:pt x="300" y="10"/>
                  </a:lnTo>
                  <a:lnTo>
                    <a:pt x="31" y="10"/>
                  </a:lnTo>
                  <a:lnTo>
                    <a:pt x="31" y="10"/>
                  </a:lnTo>
                  <a:lnTo>
                    <a:pt x="27" y="11"/>
                  </a:lnTo>
                  <a:lnTo>
                    <a:pt x="23" y="11"/>
                  </a:lnTo>
                  <a:lnTo>
                    <a:pt x="16" y="17"/>
                  </a:lnTo>
                  <a:lnTo>
                    <a:pt x="12" y="23"/>
                  </a:lnTo>
                  <a:lnTo>
                    <a:pt x="11" y="28"/>
                  </a:lnTo>
                  <a:lnTo>
                    <a:pt x="9" y="32"/>
                  </a:lnTo>
                  <a:lnTo>
                    <a:pt x="9" y="225"/>
                  </a:lnTo>
                  <a:lnTo>
                    <a:pt x="9" y="225"/>
                  </a:lnTo>
                  <a:lnTo>
                    <a:pt x="11" y="231"/>
                  </a:lnTo>
                  <a:lnTo>
                    <a:pt x="12" y="233"/>
                  </a:lnTo>
                  <a:lnTo>
                    <a:pt x="16" y="240"/>
                  </a:lnTo>
                  <a:lnTo>
                    <a:pt x="23" y="246"/>
                  </a:lnTo>
                  <a:lnTo>
                    <a:pt x="27" y="247"/>
                  </a:lnTo>
                  <a:lnTo>
                    <a:pt x="31" y="247"/>
                  </a:lnTo>
                  <a:lnTo>
                    <a:pt x="58" y="247"/>
                  </a:lnTo>
                  <a:lnTo>
                    <a:pt x="58" y="247"/>
                  </a:lnTo>
                  <a:lnTo>
                    <a:pt x="61" y="248"/>
                  </a:lnTo>
                  <a:lnTo>
                    <a:pt x="63" y="253"/>
                  </a:lnTo>
                  <a:lnTo>
                    <a:pt x="63" y="330"/>
                  </a:lnTo>
                  <a:lnTo>
                    <a:pt x="146" y="248"/>
                  </a:lnTo>
                  <a:lnTo>
                    <a:pt x="146" y="248"/>
                  </a:lnTo>
                  <a:lnTo>
                    <a:pt x="148" y="247"/>
                  </a:lnTo>
                  <a:lnTo>
                    <a:pt x="350" y="247"/>
                  </a:lnTo>
                  <a:lnTo>
                    <a:pt x="350" y="247"/>
                  </a:lnTo>
                  <a:lnTo>
                    <a:pt x="354" y="247"/>
                  </a:lnTo>
                  <a:lnTo>
                    <a:pt x="358" y="246"/>
                  </a:lnTo>
                  <a:lnTo>
                    <a:pt x="365" y="240"/>
                  </a:lnTo>
                  <a:lnTo>
                    <a:pt x="371" y="233"/>
                  </a:lnTo>
                  <a:lnTo>
                    <a:pt x="372" y="231"/>
                  </a:lnTo>
                  <a:lnTo>
                    <a:pt x="372" y="225"/>
                  </a:lnTo>
                  <a:lnTo>
                    <a:pt x="372" y="86"/>
                  </a:lnTo>
                  <a:lnTo>
                    <a:pt x="372" y="86"/>
                  </a:lnTo>
                  <a:lnTo>
                    <a:pt x="373" y="82"/>
                  </a:lnTo>
                  <a:lnTo>
                    <a:pt x="376" y="81"/>
                  </a:lnTo>
                  <a:lnTo>
                    <a:pt x="376" y="81"/>
                  </a:lnTo>
                  <a:lnTo>
                    <a:pt x="380" y="82"/>
                  </a:lnTo>
                  <a:lnTo>
                    <a:pt x="382" y="86"/>
                  </a:lnTo>
                  <a:lnTo>
                    <a:pt x="382" y="225"/>
                  </a:lnTo>
                  <a:lnTo>
                    <a:pt x="382" y="225"/>
                  </a:lnTo>
                  <a:lnTo>
                    <a:pt x="380" y="232"/>
                  </a:lnTo>
                  <a:lnTo>
                    <a:pt x="379" y="238"/>
                  </a:lnTo>
                  <a:lnTo>
                    <a:pt x="376" y="243"/>
                  </a:lnTo>
                  <a:lnTo>
                    <a:pt x="372" y="247"/>
                  </a:lnTo>
                  <a:lnTo>
                    <a:pt x="368" y="251"/>
                  </a:lnTo>
                  <a:lnTo>
                    <a:pt x="362" y="254"/>
                  </a:lnTo>
                  <a:lnTo>
                    <a:pt x="357" y="257"/>
                  </a:lnTo>
                  <a:lnTo>
                    <a:pt x="350" y="257"/>
                  </a:lnTo>
                  <a:lnTo>
                    <a:pt x="151" y="257"/>
                  </a:lnTo>
                  <a:lnTo>
                    <a:pt x="61" y="345"/>
                  </a:lnTo>
                  <a:lnTo>
                    <a:pt x="61" y="345"/>
                  </a:lnTo>
                  <a:lnTo>
                    <a:pt x="58" y="347"/>
                  </a:ln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6" name="Freeform 59"/>
            <p:cNvSpPr>
              <a:spLocks/>
            </p:cNvSpPr>
            <p:nvPr/>
          </p:nvSpPr>
          <p:spPr bwMode="auto">
            <a:xfrm>
              <a:off x="3340388" y="1165181"/>
              <a:ext cx="238125" cy="15875"/>
            </a:xfrm>
            <a:custGeom>
              <a:avLst/>
              <a:gdLst>
                <a:gd name="T0" fmla="*/ 146 w 150"/>
                <a:gd name="T1" fmla="*/ 10 h 10"/>
                <a:gd name="T2" fmla="*/ 4 w 150"/>
                <a:gd name="T3" fmla="*/ 10 h 10"/>
                <a:gd name="T4" fmla="*/ 4 w 150"/>
                <a:gd name="T5" fmla="*/ 10 h 10"/>
                <a:gd name="T6" fmla="*/ 1 w 150"/>
                <a:gd name="T7" fmla="*/ 8 h 10"/>
                <a:gd name="T8" fmla="*/ 0 w 150"/>
                <a:gd name="T9" fmla="*/ 6 h 10"/>
                <a:gd name="T10" fmla="*/ 0 w 150"/>
                <a:gd name="T11" fmla="*/ 6 h 10"/>
                <a:gd name="T12" fmla="*/ 1 w 150"/>
                <a:gd name="T13" fmla="*/ 2 h 10"/>
                <a:gd name="T14" fmla="*/ 4 w 150"/>
                <a:gd name="T15" fmla="*/ 0 h 10"/>
                <a:gd name="T16" fmla="*/ 146 w 150"/>
                <a:gd name="T17" fmla="*/ 0 h 10"/>
                <a:gd name="T18" fmla="*/ 146 w 150"/>
                <a:gd name="T19" fmla="*/ 0 h 10"/>
                <a:gd name="T20" fmla="*/ 148 w 150"/>
                <a:gd name="T21" fmla="*/ 2 h 10"/>
                <a:gd name="T22" fmla="*/ 150 w 150"/>
                <a:gd name="T23" fmla="*/ 6 h 10"/>
                <a:gd name="T24" fmla="*/ 150 w 150"/>
                <a:gd name="T25" fmla="*/ 6 h 10"/>
                <a:gd name="T26" fmla="*/ 148 w 150"/>
                <a:gd name="T27" fmla="*/ 8 h 10"/>
                <a:gd name="T28" fmla="*/ 146 w 150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0" h="10">
                  <a:moveTo>
                    <a:pt x="146" y="10"/>
                  </a:moveTo>
                  <a:lnTo>
                    <a:pt x="4" y="10"/>
                  </a:lnTo>
                  <a:lnTo>
                    <a:pt x="4" y="10"/>
                  </a:lnTo>
                  <a:lnTo>
                    <a:pt x="1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2"/>
                  </a:lnTo>
                  <a:lnTo>
                    <a:pt x="4" y="0"/>
                  </a:lnTo>
                  <a:lnTo>
                    <a:pt x="146" y="0"/>
                  </a:lnTo>
                  <a:lnTo>
                    <a:pt x="146" y="0"/>
                  </a:lnTo>
                  <a:lnTo>
                    <a:pt x="148" y="2"/>
                  </a:lnTo>
                  <a:lnTo>
                    <a:pt x="150" y="6"/>
                  </a:lnTo>
                  <a:lnTo>
                    <a:pt x="150" y="6"/>
                  </a:lnTo>
                  <a:lnTo>
                    <a:pt x="148" y="8"/>
                  </a:lnTo>
                  <a:lnTo>
                    <a:pt x="146" y="1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7" name="Freeform 60"/>
            <p:cNvSpPr>
              <a:spLocks/>
            </p:cNvSpPr>
            <p:nvPr/>
          </p:nvSpPr>
          <p:spPr bwMode="auto">
            <a:xfrm>
              <a:off x="3340388" y="1165181"/>
              <a:ext cx="238125" cy="15875"/>
            </a:xfrm>
            <a:custGeom>
              <a:avLst/>
              <a:gdLst>
                <a:gd name="T0" fmla="*/ 146 w 150"/>
                <a:gd name="T1" fmla="*/ 10 h 10"/>
                <a:gd name="T2" fmla="*/ 4 w 150"/>
                <a:gd name="T3" fmla="*/ 10 h 10"/>
                <a:gd name="T4" fmla="*/ 4 w 150"/>
                <a:gd name="T5" fmla="*/ 10 h 10"/>
                <a:gd name="T6" fmla="*/ 1 w 150"/>
                <a:gd name="T7" fmla="*/ 8 h 10"/>
                <a:gd name="T8" fmla="*/ 0 w 150"/>
                <a:gd name="T9" fmla="*/ 6 h 10"/>
                <a:gd name="T10" fmla="*/ 0 w 150"/>
                <a:gd name="T11" fmla="*/ 6 h 10"/>
                <a:gd name="T12" fmla="*/ 1 w 150"/>
                <a:gd name="T13" fmla="*/ 2 h 10"/>
                <a:gd name="T14" fmla="*/ 4 w 150"/>
                <a:gd name="T15" fmla="*/ 0 h 10"/>
                <a:gd name="T16" fmla="*/ 146 w 150"/>
                <a:gd name="T17" fmla="*/ 0 h 10"/>
                <a:gd name="T18" fmla="*/ 146 w 150"/>
                <a:gd name="T19" fmla="*/ 0 h 10"/>
                <a:gd name="T20" fmla="*/ 148 w 150"/>
                <a:gd name="T21" fmla="*/ 2 h 10"/>
                <a:gd name="T22" fmla="*/ 150 w 150"/>
                <a:gd name="T23" fmla="*/ 6 h 10"/>
                <a:gd name="T24" fmla="*/ 150 w 150"/>
                <a:gd name="T25" fmla="*/ 6 h 10"/>
                <a:gd name="T26" fmla="*/ 148 w 150"/>
                <a:gd name="T27" fmla="*/ 8 h 10"/>
                <a:gd name="T28" fmla="*/ 146 w 150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0" h="10">
                  <a:moveTo>
                    <a:pt x="146" y="10"/>
                  </a:moveTo>
                  <a:lnTo>
                    <a:pt x="4" y="10"/>
                  </a:lnTo>
                  <a:lnTo>
                    <a:pt x="4" y="10"/>
                  </a:lnTo>
                  <a:lnTo>
                    <a:pt x="1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2"/>
                  </a:lnTo>
                  <a:lnTo>
                    <a:pt x="4" y="0"/>
                  </a:lnTo>
                  <a:lnTo>
                    <a:pt x="146" y="0"/>
                  </a:lnTo>
                  <a:lnTo>
                    <a:pt x="146" y="0"/>
                  </a:lnTo>
                  <a:lnTo>
                    <a:pt x="148" y="2"/>
                  </a:lnTo>
                  <a:lnTo>
                    <a:pt x="150" y="6"/>
                  </a:lnTo>
                  <a:lnTo>
                    <a:pt x="150" y="6"/>
                  </a:lnTo>
                  <a:lnTo>
                    <a:pt x="148" y="8"/>
                  </a:lnTo>
                  <a:lnTo>
                    <a:pt x="146" y="10"/>
                  </a:ln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8" name="Freeform 61"/>
            <p:cNvSpPr>
              <a:spLocks/>
            </p:cNvSpPr>
            <p:nvPr/>
          </p:nvSpPr>
          <p:spPr bwMode="auto">
            <a:xfrm>
              <a:off x="3340388" y="1246143"/>
              <a:ext cx="417513" cy="14288"/>
            </a:xfrm>
            <a:custGeom>
              <a:avLst/>
              <a:gdLst>
                <a:gd name="T0" fmla="*/ 257 w 263"/>
                <a:gd name="T1" fmla="*/ 9 h 9"/>
                <a:gd name="T2" fmla="*/ 4 w 263"/>
                <a:gd name="T3" fmla="*/ 9 h 9"/>
                <a:gd name="T4" fmla="*/ 4 w 263"/>
                <a:gd name="T5" fmla="*/ 9 h 9"/>
                <a:gd name="T6" fmla="*/ 1 w 263"/>
                <a:gd name="T7" fmla="*/ 8 h 9"/>
                <a:gd name="T8" fmla="*/ 0 w 263"/>
                <a:gd name="T9" fmla="*/ 5 h 9"/>
                <a:gd name="T10" fmla="*/ 0 w 263"/>
                <a:gd name="T11" fmla="*/ 5 h 9"/>
                <a:gd name="T12" fmla="*/ 1 w 263"/>
                <a:gd name="T13" fmla="*/ 1 h 9"/>
                <a:gd name="T14" fmla="*/ 4 w 263"/>
                <a:gd name="T15" fmla="*/ 0 h 9"/>
                <a:gd name="T16" fmla="*/ 257 w 263"/>
                <a:gd name="T17" fmla="*/ 0 h 9"/>
                <a:gd name="T18" fmla="*/ 257 w 263"/>
                <a:gd name="T19" fmla="*/ 0 h 9"/>
                <a:gd name="T20" fmla="*/ 262 w 263"/>
                <a:gd name="T21" fmla="*/ 1 h 9"/>
                <a:gd name="T22" fmla="*/ 263 w 263"/>
                <a:gd name="T23" fmla="*/ 5 h 9"/>
                <a:gd name="T24" fmla="*/ 263 w 263"/>
                <a:gd name="T25" fmla="*/ 5 h 9"/>
                <a:gd name="T26" fmla="*/ 262 w 263"/>
                <a:gd name="T27" fmla="*/ 8 h 9"/>
                <a:gd name="T28" fmla="*/ 257 w 263"/>
                <a:gd name="T2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3" h="9">
                  <a:moveTo>
                    <a:pt x="257" y="9"/>
                  </a:moveTo>
                  <a:lnTo>
                    <a:pt x="4" y="9"/>
                  </a:lnTo>
                  <a:lnTo>
                    <a:pt x="4" y="9"/>
                  </a:lnTo>
                  <a:lnTo>
                    <a:pt x="1" y="8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1"/>
                  </a:lnTo>
                  <a:lnTo>
                    <a:pt x="4" y="0"/>
                  </a:lnTo>
                  <a:lnTo>
                    <a:pt x="257" y="0"/>
                  </a:lnTo>
                  <a:lnTo>
                    <a:pt x="257" y="0"/>
                  </a:lnTo>
                  <a:lnTo>
                    <a:pt x="262" y="1"/>
                  </a:lnTo>
                  <a:lnTo>
                    <a:pt x="263" y="5"/>
                  </a:lnTo>
                  <a:lnTo>
                    <a:pt x="263" y="5"/>
                  </a:lnTo>
                  <a:lnTo>
                    <a:pt x="262" y="8"/>
                  </a:lnTo>
                  <a:lnTo>
                    <a:pt x="257" y="9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9" name="Freeform 62"/>
            <p:cNvSpPr>
              <a:spLocks/>
            </p:cNvSpPr>
            <p:nvPr/>
          </p:nvSpPr>
          <p:spPr bwMode="auto">
            <a:xfrm>
              <a:off x="3340388" y="1246143"/>
              <a:ext cx="417513" cy="14288"/>
            </a:xfrm>
            <a:custGeom>
              <a:avLst/>
              <a:gdLst>
                <a:gd name="T0" fmla="*/ 257 w 263"/>
                <a:gd name="T1" fmla="*/ 9 h 9"/>
                <a:gd name="T2" fmla="*/ 4 w 263"/>
                <a:gd name="T3" fmla="*/ 9 h 9"/>
                <a:gd name="T4" fmla="*/ 4 w 263"/>
                <a:gd name="T5" fmla="*/ 9 h 9"/>
                <a:gd name="T6" fmla="*/ 1 w 263"/>
                <a:gd name="T7" fmla="*/ 8 h 9"/>
                <a:gd name="T8" fmla="*/ 0 w 263"/>
                <a:gd name="T9" fmla="*/ 5 h 9"/>
                <a:gd name="T10" fmla="*/ 0 w 263"/>
                <a:gd name="T11" fmla="*/ 5 h 9"/>
                <a:gd name="T12" fmla="*/ 1 w 263"/>
                <a:gd name="T13" fmla="*/ 1 h 9"/>
                <a:gd name="T14" fmla="*/ 4 w 263"/>
                <a:gd name="T15" fmla="*/ 0 h 9"/>
                <a:gd name="T16" fmla="*/ 257 w 263"/>
                <a:gd name="T17" fmla="*/ 0 h 9"/>
                <a:gd name="T18" fmla="*/ 257 w 263"/>
                <a:gd name="T19" fmla="*/ 0 h 9"/>
                <a:gd name="T20" fmla="*/ 262 w 263"/>
                <a:gd name="T21" fmla="*/ 1 h 9"/>
                <a:gd name="T22" fmla="*/ 263 w 263"/>
                <a:gd name="T23" fmla="*/ 5 h 9"/>
                <a:gd name="T24" fmla="*/ 263 w 263"/>
                <a:gd name="T25" fmla="*/ 5 h 9"/>
                <a:gd name="T26" fmla="*/ 262 w 263"/>
                <a:gd name="T27" fmla="*/ 8 h 9"/>
                <a:gd name="T28" fmla="*/ 257 w 263"/>
                <a:gd name="T2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3" h="9">
                  <a:moveTo>
                    <a:pt x="257" y="9"/>
                  </a:moveTo>
                  <a:lnTo>
                    <a:pt x="4" y="9"/>
                  </a:lnTo>
                  <a:lnTo>
                    <a:pt x="4" y="9"/>
                  </a:lnTo>
                  <a:lnTo>
                    <a:pt x="1" y="8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1"/>
                  </a:lnTo>
                  <a:lnTo>
                    <a:pt x="4" y="0"/>
                  </a:lnTo>
                  <a:lnTo>
                    <a:pt x="257" y="0"/>
                  </a:lnTo>
                  <a:lnTo>
                    <a:pt x="257" y="0"/>
                  </a:lnTo>
                  <a:lnTo>
                    <a:pt x="262" y="1"/>
                  </a:lnTo>
                  <a:lnTo>
                    <a:pt x="263" y="5"/>
                  </a:lnTo>
                  <a:lnTo>
                    <a:pt x="263" y="5"/>
                  </a:lnTo>
                  <a:lnTo>
                    <a:pt x="262" y="8"/>
                  </a:lnTo>
                  <a:lnTo>
                    <a:pt x="257" y="9"/>
                  </a:ln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0" name="Freeform 63"/>
            <p:cNvSpPr>
              <a:spLocks/>
            </p:cNvSpPr>
            <p:nvPr/>
          </p:nvSpPr>
          <p:spPr bwMode="auto">
            <a:xfrm>
              <a:off x="3340388" y="1328693"/>
              <a:ext cx="365125" cy="14288"/>
            </a:xfrm>
            <a:custGeom>
              <a:avLst/>
              <a:gdLst>
                <a:gd name="T0" fmla="*/ 226 w 230"/>
                <a:gd name="T1" fmla="*/ 9 h 9"/>
                <a:gd name="T2" fmla="*/ 4 w 230"/>
                <a:gd name="T3" fmla="*/ 9 h 9"/>
                <a:gd name="T4" fmla="*/ 4 w 230"/>
                <a:gd name="T5" fmla="*/ 9 h 9"/>
                <a:gd name="T6" fmla="*/ 1 w 230"/>
                <a:gd name="T7" fmla="*/ 8 h 9"/>
                <a:gd name="T8" fmla="*/ 0 w 230"/>
                <a:gd name="T9" fmla="*/ 4 h 9"/>
                <a:gd name="T10" fmla="*/ 0 w 230"/>
                <a:gd name="T11" fmla="*/ 4 h 9"/>
                <a:gd name="T12" fmla="*/ 1 w 230"/>
                <a:gd name="T13" fmla="*/ 1 h 9"/>
                <a:gd name="T14" fmla="*/ 4 w 230"/>
                <a:gd name="T15" fmla="*/ 0 h 9"/>
                <a:gd name="T16" fmla="*/ 226 w 230"/>
                <a:gd name="T17" fmla="*/ 0 h 9"/>
                <a:gd name="T18" fmla="*/ 226 w 230"/>
                <a:gd name="T19" fmla="*/ 0 h 9"/>
                <a:gd name="T20" fmla="*/ 229 w 230"/>
                <a:gd name="T21" fmla="*/ 1 h 9"/>
                <a:gd name="T22" fmla="*/ 230 w 230"/>
                <a:gd name="T23" fmla="*/ 4 h 9"/>
                <a:gd name="T24" fmla="*/ 230 w 230"/>
                <a:gd name="T25" fmla="*/ 4 h 9"/>
                <a:gd name="T26" fmla="*/ 229 w 230"/>
                <a:gd name="T27" fmla="*/ 8 h 9"/>
                <a:gd name="T28" fmla="*/ 226 w 230"/>
                <a:gd name="T2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0" h="9">
                  <a:moveTo>
                    <a:pt x="226" y="9"/>
                  </a:moveTo>
                  <a:lnTo>
                    <a:pt x="4" y="9"/>
                  </a:lnTo>
                  <a:lnTo>
                    <a:pt x="4" y="9"/>
                  </a:lnTo>
                  <a:lnTo>
                    <a:pt x="1" y="8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1"/>
                  </a:lnTo>
                  <a:lnTo>
                    <a:pt x="4" y="0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29" y="1"/>
                  </a:lnTo>
                  <a:lnTo>
                    <a:pt x="230" y="4"/>
                  </a:lnTo>
                  <a:lnTo>
                    <a:pt x="230" y="4"/>
                  </a:lnTo>
                  <a:lnTo>
                    <a:pt x="229" y="8"/>
                  </a:lnTo>
                  <a:lnTo>
                    <a:pt x="226" y="9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1" name="Freeform 64"/>
            <p:cNvSpPr>
              <a:spLocks/>
            </p:cNvSpPr>
            <p:nvPr/>
          </p:nvSpPr>
          <p:spPr bwMode="auto">
            <a:xfrm>
              <a:off x="3340388" y="1328693"/>
              <a:ext cx="365125" cy="14288"/>
            </a:xfrm>
            <a:custGeom>
              <a:avLst/>
              <a:gdLst>
                <a:gd name="T0" fmla="*/ 226 w 230"/>
                <a:gd name="T1" fmla="*/ 9 h 9"/>
                <a:gd name="T2" fmla="*/ 4 w 230"/>
                <a:gd name="T3" fmla="*/ 9 h 9"/>
                <a:gd name="T4" fmla="*/ 4 w 230"/>
                <a:gd name="T5" fmla="*/ 9 h 9"/>
                <a:gd name="T6" fmla="*/ 1 w 230"/>
                <a:gd name="T7" fmla="*/ 8 h 9"/>
                <a:gd name="T8" fmla="*/ 0 w 230"/>
                <a:gd name="T9" fmla="*/ 4 h 9"/>
                <a:gd name="T10" fmla="*/ 0 w 230"/>
                <a:gd name="T11" fmla="*/ 4 h 9"/>
                <a:gd name="T12" fmla="*/ 1 w 230"/>
                <a:gd name="T13" fmla="*/ 1 h 9"/>
                <a:gd name="T14" fmla="*/ 4 w 230"/>
                <a:gd name="T15" fmla="*/ 0 h 9"/>
                <a:gd name="T16" fmla="*/ 226 w 230"/>
                <a:gd name="T17" fmla="*/ 0 h 9"/>
                <a:gd name="T18" fmla="*/ 226 w 230"/>
                <a:gd name="T19" fmla="*/ 0 h 9"/>
                <a:gd name="T20" fmla="*/ 229 w 230"/>
                <a:gd name="T21" fmla="*/ 1 h 9"/>
                <a:gd name="T22" fmla="*/ 230 w 230"/>
                <a:gd name="T23" fmla="*/ 4 h 9"/>
                <a:gd name="T24" fmla="*/ 230 w 230"/>
                <a:gd name="T25" fmla="*/ 4 h 9"/>
                <a:gd name="T26" fmla="*/ 229 w 230"/>
                <a:gd name="T27" fmla="*/ 8 h 9"/>
                <a:gd name="T28" fmla="*/ 226 w 230"/>
                <a:gd name="T2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0" h="9">
                  <a:moveTo>
                    <a:pt x="226" y="9"/>
                  </a:moveTo>
                  <a:lnTo>
                    <a:pt x="4" y="9"/>
                  </a:lnTo>
                  <a:lnTo>
                    <a:pt x="4" y="9"/>
                  </a:lnTo>
                  <a:lnTo>
                    <a:pt x="1" y="8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1"/>
                  </a:lnTo>
                  <a:lnTo>
                    <a:pt x="4" y="0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29" y="1"/>
                  </a:lnTo>
                  <a:lnTo>
                    <a:pt x="230" y="4"/>
                  </a:lnTo>
                  <a:lnTo>
                    <a:pt x="230" y="4"/>
                  </a:lnTo>
                  <a:lnTo>
                    <a:pt x="229" y="8"/>
                  </a:lnTo>
                  <a:lnTo>
                    <a:pt x="226" y="9"/>
                  </a:ln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7541080" y="1661397"/>
            <a:ext cx="396153" cy="403716"/>
            <a:chOff x="7694902" y="1126331"/>
            <a:chExt cx="396153" cy="404090"/>
          </a:xfrm>
          <a:solidFill>
            <a:schemeClr val="accent4"/>
          </a:solidFill>
        </p:grpSpPr>
        <p:sp>
          <p:nvSpPr>
            <p:cNvPr id="163" name="Freeform 68"/>
            <p:cNvSpPr>
              <a:spLocks noEditPoints="1"/>
            </p:cNvSpPr>
            <p:nvPr/>
          </p:nvSpPr>
          <p:spPr bwMode="auto">
            <a:xfrm>
              <a:off x="7897623" y="1317227"/>
              <a:ext cx="139883" cy="140317"/>
            </a:xfrm>
            <a:custGeom>
              <a:avLst/>
              <a:gdLst>
                <a:gd name="T0" fmla="*/ 116 w 256"/>
                <a:gd name="T1" fmla="*/ 257 h 258"/>
                <a:gd name="T2" fmla="*/ 79 w 256"/>
                <a:gd name="T3" fmla="*/ 247 h 258"/>
                <a:gd name="T4" fmla="*/ 46 w 256"/>
                <a:gd name="T5" fmla="*/ 228 h 258"/>
                <a:gd name="T6" fmla="*/ 22 w 256"/>
                <a:gd name="T7" fmla="*/ 201 h 258"/>
                <a:gd name="T8" fmla="*/ 5 w 256"/>
                <a:gd name="T9" fmla="*/ 167 h 258"/>
                <a:gd name="T10" fmla="*/ 0 w 256"/>
                <a:gd name="T11" fmla="*/ 129 h 258"/>
                <a:gd name="T12" fmla="*/ 3 w 256"/>
                <a:gd name="T13" fmla="*/ 104 h 258"/>
                <a:gd name="T14" fmla="*/ 16 w 256"/>
                <a:gd name="T15" fmla="*/ 69 h 258"/>
                <a:gd name="T16" fmla="*/ 38 w 256"/>
                <a:gd name="T17" fmla="*/ 39 h 258"/>
                <a:gd name="T18" fmla="*/ 67 w 256"/>
                <a:gd name="T19" fmla="*/ 17 h 258"/>
                <a:gd name="T20" fmla="*/ 102 w 256"/>
                <a:gd name="T21" fmla="*/ 3 h 258"/>
                <a:gd name="T22" fmla="*/ 128 w 256"/>
                <a:gd name="T23" fmla="*/ 0 h 258"/>
                <a:gd name="T24" fmla="*/ 166 w 256"/>
                <a:gd name="T25" fmla="*/ 7 h 258"/>
                <a:gd name="T26" fmla="*/ 200 w 256"/>
                <a:gd name="T27" fmla="*/ 22 h 258"/>
                <a:gd name="T28" fmla="*/ 228 w 256"/>
                <a:gd name="T29" fmla="*/ 48 h 258"/>
                <a:gd name="T30" fmla="*/ 247 w 256"/>
                <a:gd name="T31" fmla="*/ 79 h 258"/>
                <a:gd name="T32" fmla="*/ 256 w 256"/>
                <a:gd name="T33" fmla="*/ 116 h 258"/>
                <a:gd name="T34" fmla="*/ 256 w 256"/>
                <a:gd name="T35" fmla="*/ 142 h 258"/>
                <a:gd name="T36" fmla="*/ 247 w 256"/>
                <a:gd name="T37" fmla="*/ 179 h 258"/>
                <a:gd name="T38" fmla="*/ 228 w 256"/>
                <a:gd name="T39" fmla="*/ 210 h 258"/>
                <a:gd name="T40" fmla="*/ 200 w 256"/>
                <a:gd name="T41" fmla="*/ 235 h 258"/>
                <a:gd name="T42" fmla="*/ 166 w 256"/>
                <a:gd name="T43" fmla="*/ 251 h 258"/>
                <a:gd name="T44" fmla="*/ 128 w 256"/>
                <a:gd name="T45" fmla="*/ 258 h 258"/>
                <a:gd name="T46" fmla="*/ 117 w 256"/>
                <a:gd name="T47" fmla="*/ 21 h 258"/>
                <a:gd name="T48" fmla="*/ 86 w 256"/>
                <a:gd name="T49" fmla="*/ 29 h 258"/>
                <a:gd name="T50" fmla="*/ 59 w 256"/>
                <a:gd name="T51" fmla="*/ 45 h 258"/>
                <a:gd name="T52" fmla="*/ 38 w 256"/>
                <a:gd name="T53" fmla="*/ 69 h 258"/>
                <a:gd name="T54" fmla="*/ 24 w 256"/>
                <a:gd name="T55" fmla="*/ 97 h 258"/>
                <a:gd name="T56" fmla="*/ 19 w 256"/>
                <a:gd name="T57" fmla="*/ 129 h 258"/>
                <a:gd name="T58" fmla="*/ 22 w 256"/>
                <a:gd name="T59" fmla="*/ 152 h 258"/>
                <a:gd name="T60" fmla="*/ 33 w 256"/>
                <a:gd name="T61" fmla="*/ 182 h 258"/>
                <a:gd name="T62" fmla="*/ 52 w 256"/>
                <a:gd name="T63" fmla="*/ 206 h 258"/>
                <a:gd name="T64" fmla="*/ 76 w 256"/>
                <a:gd name="T65" fmla="*/ 225 h 258"/>
                <a:gd name="T66" fmla="*/ 106 w 256"/>
                <a:gd name="T67" fmla="*/ 236 h 258"/>
                <a:gd name="T68" fmla="*/ 128 w 256"/>
                <a:gd name="T69" fmla="*/ 239 h 258"/>
                <a:gd name="T70" fmla="*/ 161 w 256"/>
                <a:gd name="T71" fmla="*/ 234 h 258"/>
                <a:gd name="T72" fmla="*/ 189 w 256"/>
                <a:gd name="T73" fmla="*/ 220 h 258"/>
                <a:gd name="T74" fmla="*/ 213 w 256"/>
                <a:gd name="T75" fmla="*/ 198 h 258"/>
                <a:gd name="T76" fmla="*/ 229 w 256"/>
                <a:gd name="T77" fmla="*/ 172 h 258"/>
                <a:gd name="T78" fmla="*/ 237 w 256"/>
                <a:gd name="T79" fmla="*/ 141 h 258"/>
                <a:gd name="T80" fmla="*/ 237 w 256"/>
                <a:gd name="T81" fmla="*/ 118 h 258"/>
                <a:gd name="T82" fmla="*/ 229 w 256"/>
                <a:gd name="T83" fmla="*/ 86 h 258"/>
                <a:gd name="T84" fmla="*/ 213 w 256"/>
                <a:gd name="T85" fmla="*/ 60 h 258"/>
                <a:gd name="T86" fmla="*/ 189 w 256"/>
                <a:gd name="T87" fmla="*/ 39 h 258"/>
                <a:gd name="T88" fmla="*/ 161 w 256"/>
                <a:gd name="T89" fmla="*/ 25 h 258"/>
                <a:gd name="T90" fmla="*/ 128 w 256"/>
                <a:gd name="T91" fmla="*/ 19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6" h="258">
                  <a:moveTo>
                    <a:pt x="128" y="258"/>
                  </a:moveTo>
                  <a:lnTo>
                    <a:pt x="128" y="258"/>
                  </a:lnTo>
                  <a:lnTo>
                    <a:pt x="116" y="257"/>
                  </a:lnTo>
                  <a:lnTo>
                    <a:pt x="102" y="255"/>
                  </a:lnTo>
                  <a:lnTo>
                    <a:pt x="90" y="251"/>
                  </a:lnTo>
                  <a:lnTo>
                    <a:pt x="79" y="247"/>
                  </a:lnTo>
                  <a:lnTo>
                    <a:pt x="67" y="242"/>
                  </a:lnTo>
                  <a:lnTo>
                    <a:pt x="57" y="235"/>
                  </a:lnTo>
                  <a:lnTo>
                    <a:pt x="46" y="228"/>
                  </a:lnTo>
                  <a:lnTo>
                    <a:pt x="38" y="220"/>
                  </a:lnTo>
                  <a:lnTo>
                    <a:pt x="30" y="210"/>
                  </a:lnTo>
                  <a:lnTo>
                    <a:pt x="22" y="201"/>
                  </a:lnTo>
                  <a:lnTo>
                    <a:pt x="16" y="190"/>
                  </a:lnTo>
                  <a:lnTo>
                    <a:pt x="11" y="179"/>
                  </a:lnTo>
                  <a:lnTo>
                    <a:pt x="5" y="167"/>
                  </a:lnTo>
                  <a:lnTo>
                    <a:pt x="3" y="154"/>
                  </a:lnTo>
                  <a:lnTo>
                    <a:pt x="1" y="142"/>
                  </a:lnTo>
                  <a:lnTo>
                    <a:pt x="0" y="129"/>
                  </a:lnTo>
                  <a:lnTo>
                    <a:pt x="0" y="129"/>
                  </a:lnTo>
                  <a:lnTo>
                    <a:pt x="1" y="116"/>
                  </a:lnTo>
                  <a:lnTo>
                    <a:pt x="3" y="104"/>
                  </a:lnTo>
                  <a:lnTo>
                    <a:pt x="5" y="92"/>
                  </a:lnTo>
                  <a:lnTo>
                    <a:pt x="11" y="79"/>
                  </a:lnTo>
                  <a:lnTo>
                    <a:pt x="16" y="69"/>
                  </a:lnTo>
                  <a:lnTo>
                    <a:pt x="22" y="58"/>
                  </a:lnTo>
                  <a:lnTo>
                    <a:pt x="30" y="48"/>
                  </a:lnTo>
                  <a:lnTo>
                    <a:pt x="38" y="39"/>
                  </a:lnTo>
                  <a:lnTo>
                    <a:pt x="46" y="30"/>
                  </a:lnTo>
                  <a:lnTo>
                    <a:pt x="57" y="22"/>
                  </a:lnTo>
                  <a:lnTo>
                    <a:pt x="67" y="17"/>
                  </a:lnTo>
                  <a:lnTo>
                    <a:pt x="79" y="11"/>
                  </a:lnTo>
                  <a:lnTo>
                    <a:pt x="90" y="7"/>
                  </a:lnTo>
                  <a:lnTo>
                    <a:pt x="102" y="3"/>
                  </a:lnTo>
                  <a:lnTo>
                    <a:pt x="116" y="2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42" y="2"/>
                  </a:lnTo>
                  <a:lnTo>
                    <a:pt x="154" y="3"/>
                  </a:lnTo>
                  <a:lnTo>
                    <a:pt x="166" y="7"/>
                  </a:lnTo>
                  <a:lnTo>
                    <a:pt x="179" y="11"/>
                  </a:lnTo>
                  <a:lnTo>
                    <a:pt x="189" y="17"/>
                  </a:lnTo>
                  <a:lnTo>
                    <a:pt x="200" y="22"/>
                  </a:lnTo>
                  <a:lnTo>
                    <a:pt x="210" y="30"/>
                  </a:lnTo>
                  <a:lnTo>
                    <a:pt x="219" y="39"/>
                  </a:lnTo>
                  <a:lnTo>
                    <a:pt x="228" y="48"/>
                  </a:lnTo>
                  <a:lnTo>
                    <a:pt x="234" y="58"/>
                  </a:lnTo>
                  <a:lnTo>
                    <a:pt x="241" y="69"/>
                  </a:lnTo>
                  <a:lnTo>
                    <a:pt x="247" y="79"/>
                  </a:lnTo>
                  <a:lnTo>
                    <a:pt x="251" y="92"/>
                  </a:lnTo>
                  <a:lnTo>
                    <a:pt x="254" y="104"/>
                  </a:lnTo>
                  <a:lnTo>
                    <a:pt x="256" y="116"/>
                  </a:lnTo>
                  <a:lnTo>
                    <a:pt x="256" y="129"/>
                  </a:lnTo>
                  <a:lnTo>
                    <a:pt x="256" y="129"/>
                  </a:lnTo>
                  <a:lnTo>
                    <a:pt x="256" y="142"/>
                  </a:lnTo>
                  <a:lnTo>
                    <a:pt x="254" y="154"/>
                  </a:lnTo>
                  <a:lnTo>
                    <a:pt x="251" y="167"/>
                  </a:lnTo>
                  <a:lnTo>
                    <a:pt x="247" y="179"/>
                  </a:lnTo>
                  <a:lnTo>
                    <a:pt x="241" y="190"/>
                  </a:lnTo>
                  <a:lnTo>
                    <a:pt x="234" y="201"/>
                  </a:lnTo>
                  <a:lnTo>
                    <a:pt x="228" y="210"/>
                  </a:lnTo>
                  <a:lnTo>
                    <a:pt x="219" y="220"/>
                  </a:lnTo>
                  <a:lnTo>
                    <a:pt x="210" y="228"/>
                  </a:lnTo>
                  <a:lnTo>
                    <a:pt x="200" y="235"/>
                  </a:lnTo>
                  <a:lnTo>
                    <a:pt x="189" y="242"/>
                  </a:lnTo>
                  <a:lnTo>
                    <a:pt x="179" y="247"/>
                  </a:lnTo>
                  <a:lnTo>
                    <a:pt x="166" y="251"/>
                  </a:lnTo>
                  <a:lnTo>
                    <a:pt x="154" y="255"/>
                  </a:lnTo>
                  <a:lnTo>
                    <a:pt x="142" y="257"/>
                  </a:lnTo>
                  <a:lnTo>
                    <a:pt x="128" y="258"/>
                  </a:lnTo>
                  <a:close/>
                  <a:moveTo>
                    <a:pt x="128" y="19"/>
                  </a:moveTo>
                  <a:lnTo>
                    <a:pt x="128" y="19"/>
                  </a:lnTo>
                  <a:lnTo>
                    <a:pt x="117" y="21"/>
                  </a:lnTo>
                  <a:lnTo>
                    <a:pt x="106" y="22"/>
                  </a:lnTo>
                  <a:lnTo>
                    <a:pt x="95" y="25"/>
                  </a:lnTo>
                  <a:lnTo>
                    <a:pt x="86" y="29"/>
                  </a:lnTo>
                  <a:lnTo>
                    <a:pt x="76" y="33"/>
                  </a:lnTo>
                  <a:lnTo>
                    <a:pt x="68" y="39"/>
                  </a:lnTo>
                  <a:lnTo>
                    <a:pt x="59" y="45"/>
                  </a:lnTo>
                  <a:lnTo>
                    <a:pt x="52" y="52"/>
                  </a:lnTo>
                  <a:lnTo>
                    <a:pt x="44" y="60"/>
                  </a:lnTo>
                  <a:lnTo>
                    <a:pt x="38" y="69"/>
                  </a:lnTo>
                  <a:lnTo>
                    <a:pt x="33" y="77"/>
                  </a:lnTo>
                  <a:lnTo>
                    <a:pt x="27" y="86"/>
                  </a:lnTo>
                  <a:lnTo>
                    <a:pt x="24" y="97"/>
                  </a:lnTo>
                  <a:lnTo>
                    <a:pt x="22" y="107"/>
                  </a:lnTo>
                  <a:lnTo>
                    <a:pt x="20" y="118"/>
                  </a:lnTo>
                  <a:lnTo>
                    <a:pt x="19" y="129"/>
                  </a:lnTo>
                  <a:lnTo>
                    <a:pt x="19" y="129"/>
                  </a:lnTo>
                  <a:lnTo>
                    <a:pt x="20" y="141"/>
                  </a:lnTo>
                  <a:lnTo>
                    <a:pt x="22" y="152"/>
                  </a:lnTo>
                  <a:lnTo>
                    <a:pt x="24" y="161"/>
                  </a:lnTo>
                  <a:lnTo>
                    <a:pt x="27" y="172"/>
                  </a:lnTo>
                  <a:lnTo>
                    <a:pt x="33" y="182"/>
                  </a:lnTo>
                  <a:lnTo>
                    <a:pt x="38" y="190"/>
                  </a:lnTo>
                  <a:lnTo>
                    <a:pt x="44" y="198"/>
                  </a:lnTo>
                  <a:lnTo>
                    <a:pt x="52" y="206"/>
                  </a:lnTo>
                  <a:lnTo>
                    <a:pt x="59" y="213"/>
                  </a:lnTo>
                  <a:lnTo>
                    <a:pt x="68" y="220"/>
                  </a:lnTo>
                  <a:lnTo>
                    <a:pt x="76" y="225"/>
                  </a:lnTo>
                  <a:lnTo>
                    <a:pt x="86" y="229"/>
                  </a:lnTo>
                  <a:lnTo>
                    <a:pt x="95" y="234"/>
                  </a:lnTo>
                  <a:lnTo>
                    <a:pt x="106" y="236"/>
                  </a:lnTo>
                  <a:lnTo>
                    <a:pt x="117" y="238"/>
                  </a:lnTo>
                  <a:lnTo>
                    <a:pt x="128" y="239"/>
                  </a:lnTo>
                  <a:lnTo>
                    <a:pt x="128" y="239"/>
                  </a:lnTo>
                  <a:lnTo>
                    <a:pt x="139" y="238"/>
                  </a:lnTo>
                  <a:lnTo>
                    <a:pt x="150" y="236"/>
                  </a:lnTo>
                  <a:lnTo>
                    <a:pt x="161" y="234"/>
                  </a:lnTo>
                  <a:lnTo>
                    <a:pt x="170" y="229"/>
                  </a:lnTo>
                  <a:lnTo>
                    <a:pt x="180" y="225"/>
                  </a:lnTo>
                  <a:lnTo>
                    <a:pt x="189" y="220"/>
                  </a:lnTo>
                  <a:lnTo>
                    <a:pt x="198" y="213"/>
                  </a:lnTo>
                  <a:lnTo>
                    <a:pt x="206" y="206"/>
                  </a:lnTo>
                  <a:lnTo>
                    <a:pt x="213" y="198"/>
                  </a:lnTo>
                  <a:lnTo>
                    <a:pt x="219" y="190"/>
                  </a:lnTo>
                  <a:lnTo>
                    <a:pt x="225" y="182"/>
                  </a:lnTo>
                  <a:lnTo>
                    <a:pt x="229" y="172"/>
                  </a:lnTo>
                  <a:lnTo>
                    <a:pt x="233" y="161"/>
                  </a:lnTo>
                  <a:lnTo>
                    <a:pt x="236" y="152"/>
                  </a:lnTo>
                  <a:lnTo>
                    <a:pt x="237" y="141"/>
                  </a:lnTo>
                  <a:lnTo>
                    <a:pt x="237" y="129"/>
                  </a:lnTo>
                  <a:lnTo>
                    <a:pt x="237" y="129"/>
                  </a:lnTo>
                  <a:lnTo>
                    <a:pt x="237" y="118"/>
                  </a:lnTo>
                  <a:lnTo>
                    <a:pt x="236" y="107"/>
                  </a:lnTo>
                  <a:lnTo>
                    <a:pt x="233" y="97"/>
                  </a:lnTo>
                  <a:lnTo>
                    <a:pt x="229" y="86"/>
                  </a:lnTo>
                  <a:lnTo>
                    <a:pt x="225" y="77"/>
                  </a:lnTo>
                  <a:lnTo>
                    <a:pt x="219" y="69"/>
                  </a:lnTo>
                  <a:lnTo>
                    <a:pt x="213" y="60"/>
                  </a:lnTo>
                  <a:lnTo>
                    <a:pt x="206" y="52"/>
                  </a:lnTo>
                  <a:lnTo>
                    <a:pt x="198" y="45"/>
                  </a:lnTo>
                  <a:lnTo>
                    <a:pt x="189" y="39"/>
                  </a:lnTo>
                  <a:lnTo>
                    <a:pt x="180" y="33"/>
                  </a:lnTo>
                  <a:lnTo>
                    <a:pt x="170" y="29"/>
                  </a:lnTo>
                  <a:lnTo>
                    <a:pt x="161" y="25"/>
                  </a:lnTo>
                  <a:lnTo>
                    <a:pt x="150" y="22"/>
                  </a:lnTo>
                  <a:lnTo>
                    <a:pt x="139" y="21"/>
                  </a:lnTo>
                  <a:lnTo>
                    <a:pt x="128" y="19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4" name="Freeform 74"/>
            <p:cNvSpPr>
              <a:spLocks/>
            </p:cNvSpPr>
            <p:nvPr/>
          </p:nvSpPr>
          <p:spPr bwMode="auto">
            <a:xfrm>
              <a:off x="8015103" y="1431438"/>
              <a:ext cx="75952" cy="75597"/>
            </a:xfrm>
            <a:custGeom>
              <a:avLst/>
              <a:gdLst>
                <a:gd name="T0" fmla="*/ 112 w 139"/>
                <a:gd name="T1" fmla="*/ 139 h 139"/>
                <a:gd name="T2" fmla="*/ 112 w 139"/>
                <a:gd name="T3" fmla="*/ 139 h 139"/>
                <a:gd name="T4" fmla="*/ 105 w 139"/>
                <a:gd name="T5" fmla="*/ 139 h 139"/>
                <a:gd name="T6" fmla="*/ 100 w 139"/>
                <a:gd name="T7" fmla="*/ 138 h 139"/>
                <a:gd name="T8" fmla="*/ 94 w 139"/>
                <a:gd name="T9" fmla="*/ 135 h 139"/>
                <a:gd name="T10" fmla="*/ 90 w 139"/>
                <a:gd name="T11" fmla="*/ 131 h 139"/>
                <a:gd name="T12" fmla="*/ 3 w 139"/>
                <a:gd name="T13" fmla="*/ 44 h 139"/>
                <a:gd name="T14" fmla="*/ 3 w 139"/>
                <a:gd name="T15" fmla="*/ 44 h 139"/>
                <a:gd name="T16" fmla="*/ 2 w 139"/>
                <a:gd name="T17" fmla="*/ 41 h 139"/>
                <a:gd name="T18" fmla="*/ 0 w 139"/>
                <a:gd name="T19" fmla="*/ 37 h 139"/>
                <a:gd name="T20" fmla="*/ 2 w 139"/>
                <a:gd name="T21" fmla="*/ 34 h 139"/>
                <a:gd name="T22" fmla="*/ 3 w 139"/>
                <a:gd name="T23" fmla="*/ 30 h 139"/>
                <a:gd name="T24" fmla="*/ 3 w 139"/>
                <a:gd name="T25" fmla="*/ 30 h 139"/>
                <a:gd name="T26" fmla="*/ 7 w 139"/>
                <a:gd name="T27" fmla="*/ 29 h 139"/>
                <a:gd name="T28" fmla="*/ 10 w 139"/>
                <a:gd name="T29" fmla="*/ 28 h 139"/>
                <a:gd name="T30" fmla="*/ 14 w 139"/>
                <a:gd name="T31" fmla="*/ 29 h 139"/>
                <a:gd name="T32" fmla="*/ 17 w 139"/>
                <a:gd name="T33" fmla="*/ 30 h 139"/>
                <a:gd name="T34" fmla="*/ 104 w 139"/>
                <a:gd name="T35" fmla="*/ 118 h 139"/>
                <a:gd name="T36" fmla="*/ 104 w 139"/>
                <a:gd name="T37" fmla="*/ 118 h 139"/>
                <a:gd name="T38" fmla="*/ 107 w 139"/>
                <a:gd name="T39" fmla="*/ 119 h 139"/>
                <a:gd name="T40" fmla="*/ 111 w 139"/>
                <a:gd name="T41" fmla="*/ 120 h 139"/>
                <a:gd name="T42" fmla="*/ 114 w 139"/>
                <a:gd name="T43" fmla="*/ 120 h 139"/>
                <a:gd name="T44" fmla="*/ 116 w 139"/>
                <a:gd name="T45" fmla="*/ 119 h 139"/>
                <a:gd name="T46" fmla="*/ 119 w 139"/>
                <a:gd name="T47" fmla="*/ 116 h 139"/>
                <a:gd name="T48" fmla="*/ 119 w 139"/>
                <a:gd name="T49" fmla="*/ 116 h 139"/>
                <a:gd name="T50" fmla="*/ 120 w 139"/>
                <a:gd name="T51" fmla="*/ 114 h 139"/>
                <a:gd name="T52" fmla="*/ 120 w 139"/>
                <a:gd name="T53" fmla="*/ 111 h 139"/>
                <a:gd name="T54" fmla="*/ 120 w 139"/>
                <a:gd name="T55" fmla="*/ 111 h 139"/>
                <a:gd name="T56" fmla="*/ 120 w 139"/>
                <a:gd name="T57" fmla="*/ 107 h 139"/>
                <a:gd name="T58" fmla="*/ 118 w 139"/>
                <a:gd name="T59" fmla="*/ 104 h 139"/>
                <a:gd name="T60" fmla="*/ 30 w 139"/>
                <a:gd name="T61" fmla="*/ 17 h 139"/>
                <a:gd name="T62" fmla="*/ 30 w 139"/>
                <a:gd name="T63" fmla="*/ 17 h 139"/>
                <a:gd name="T64" fmla="*/ 29 w 139"/>
                <a:gd name="T65" fmla="*/ 14 h 139"/>
                <a:gd name="T66" fmla="*/ 28 w 139"/>
                <a:gd name="T67" fmla="*/ 10 h 139"/>
                <a:gd name="T68" fmla="*/ 29 w 139"/>
                <a:gd name="T69" fmla="*/ 6 h 139"/>
                <a:gd name="T70" fmla="*/ 30 w 139"/>
                <a:gd name="T71" fmla="*/ 3 h 139"/>
                <a:gd name="T72" fmla="*/ 30 w 139"/>
                <a:gd name="T73" fmla="*/ 3 h 139"/>
                <a:gd name="T74" fmla="*/ 34 w 139"/>
                <a:gd name="T75" fmla="*/ 2 h 139"/>
                <a:gd name="T76" fmla="*/ 37 w 139"/>
                <a:gd name="T77" fmla="*/ 0 h 139"/>
                <a:gd name="T78" fmla="*/ 41 w 139"/>
                <a:gd name="T79" fmla="*/ 2 h 139"/>
                <a:gd name="T80" fmla="*/ 44 w 139"/>
                <a:gd name="T81" fmla="*/ 3 h 139"/>
                <a:gd name="T82" fmla="*/ 131 w 139"/>
                <a:gd name="T83" fmla="*/ 90 h 139"/>
                <a:gd name="T84" fmla="*/ 131 w 139"/>
                <a:gd name="T85" fmla="*/ 90 h 139"/>
                <a:gd name="T86" fmla="*/ 134 w 139"/>
                <a:gd name="T87" fmla="*/ 94 h 139"/>
                <a:gd name="T88" fmla="*/ 137 w 139"/>
                <a:gd name="T89" fmla="*/ 99 h 139"/>
                <a:gd name="T90" fmla="*/ 139 w 139"/>
                <a:gd name="T91" fmla="*/ 104 h 139"/>
                <a:gd name="T92" fmla="*/ 139 w 139"/>
                <a:gd name="T93" fmla="*/ 109 h 139"/>
                <a:gd name="T94" fmla="*/ 139 w 139"/>
                <a:gd name="T95" fmla="*/ 109 h 139"/>
                <a:gd name="T96" fmla="*/ 139 w 139"/>
                <a:gd name="T97" fmla="*/ 115 h 139"/>
                <a:gd name="T98" fmla="*/ 138 w 139"/>
                <a:gd name="T99" fmla="*/ 120 h 139"/>
                <a:gd name="T100" fmla="*/ 137 w 139"/>
                <a:gd name="T101" fmla="*/ 126 h 139"/>
                <a:gd name="T102" fmla="*/ 133 w 139"/>
                <a:gd name="T103" fmla="*/ 130 h 139"/>
                <a:gd name="T104" fmla="*/ 130 w 139"/>
                <a:gd name="T105" fmla="*/ 133 h 139"/>
                <a:gd name="T106" fmla="*/ 130 w 139"/>
                <a:gd name="T107" fmla="*/ 133 h 139"/>
                <a:gd name="T108" fmla="*/ 126 w 139"/>
                <a:gd name="T109" fmla="*/ 135 h 139"/>
                <a:gd name="T110" fmla="*/ 122 w 139"/>
                <a:gd name="T111" fmla="*/ 138 h 139"/>
                <a:gd name="T112" fmla="*/ 116 w 139"/>
                <a:gd name="T113" fmla="*/ 139 h 139"/>
                <a:gd name="T114" fmla="*/ 112 w 139"/>
                <a:gd name="T115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9" h="139">
                  <a:moveTo>
                    <a:pt x="112" y="139"/>
                  </a:moveTo>
                  <a:lnTo>
                    <a:pt x="112" y="139"/>
                  </a:lnTo>
                  <a:lnTo>
                    <a:pt x="105" y="139"/>
                  </a:lnTo>
                  <a:lnTo>
                    <a:pt x="100" y="138"/>
                  </a:lnTo>
                  <a:lnTo>
                    <a:pt x="94" y="135"/>
                  </a:lnTo>
                  <a:lnTo>
                    <a:pt x="90" y="131"/>
                  </a:lnTo>
                  <a:lnTo>
                    <a:pt x="3" y="44"/>
                  </a:lnTo>
                  <a:lnTo>
                    <a:pt x="3" y="44"/>
                  </a:lnTo>
                  <a:lnTo>
                    <a:pt x="2" y="41"/>
                  </a:lnTo>
                  <a:lnTo>
                    <a:pt x="0" y="37"/>
                  </a:lnTo>
                  <a:lnTo>
                    <a:pt x="2" y="34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7" y="29"/>
                  </a:lnTo>
                  <a:lnTo>
                    <a:pt x="10" y="28"/>
                  </a:lnTo>
                  <a:lnTo>
                    <a:pt x="14" y="29"/>
                  </a:lnTo>
                  <a:lnTo>
                    <a:pt x="17" y="30"/>
                  </a:lnTo>
                  <a:lnTo>
                    <a:pt x="104" y="118"/>
                  </a:lnTo>
                  <a:lnTo>
                    <a:pt x="104" y="118"/>
                  </a:lnTo>
                  <a:lnTo>
                    <a:pt x="107" y="119"/>
                  </a:lnTo>
                  <a:lnTo>
                    <a:pt x="111" y="120"/>
                  </a:lnTo>
                  <a:lnTo>
                    <a:pt x="114" y="120"/>
                  </a:lnTo>
                  <a:lnTo>
                    <a:pt x="116" y="119"/>
                  </a:lnTo>
                  <a:lnTo>
                    <a:pt x="119" y="116"/>
                  </a:lnTo>
                  <a:lnTo>
                    <a:pt x="119" y="116"/>
                  </a:lnTo>
                  <a:lnTo>
                    <a:pt x="120" y="114"/>
                  </a:lnTo>
                  <a:lnTo>
                    <a:pt x="120" y="111"/>
                  </a:lnTo>
                  <a:lnTo>
                    <a:pt x="120" y="111"/>
                  </a:lnTo>
                  <a:lnTo>
                    <a:pt x="120" y="107"/>
                  </a:lnTo>
                  <a:lnTo>
                    <a:pt x="118" y="104"/>
                  </a:lnTo>
                  <a:lnTo>
                    <a:pt x="30" y="17"/>
                  </a:lnTo>
                  <a:lnTo>
                    <a:pt x="30" y="17"/>
                  </a:lnTo>
                  <a:lnTo>
                    <a:pt x="29" y="14"/>
                  </a:lnTo>
                  <a:lnTo>
                    <a:pt x="28" y="10"/>
                  </a:lnTo>
                  <a:lnTo>
                    <a:pt x="29" y="6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4" y="2"/>
                  </a:lnTo>
                  <a:lnTo>
                    <a:pt x="37" y="0"/>
                  </a:lnTo>
                  <a:lnTo>
                    <a:pt x="41" y="2"/>
                  </a:lnTo>
                  <a:lnTo>
                    <a:pt x="44" y="3"/>
                  </a:lnTo>
                  <a:lnTo>
                    <a:pt x="131" y="90"/>
                  </a:lnTo>
                  <a:lnTo>
                    <a:pt x="131" y="90"/>
                  </a:lnTo>
                  <a:lnTo>
                    <a:pt x="134" y="94"/>
                  </a:lnTo>
                  <a:lnTo>
                    <a:pt x="137" y="99"/>
                  </a:lnTo>
                  <a:lnTo>
                    <a:pt x="139" y="104"/>
                  </a:lnTo>
                  <a:lnTo>
                    <a:pt x="139" y="109"/>
                  </a:lnTo>
                  <a:lnTo>
                    <a:pt x="139" y="109"/>
                  </a:lnTo>
                  <a:lnTo>
                    <a:pt x="139" y="115"/>
                  </a:lnTo>
                  <a:lnTo>
                    <a:pt x="138" y="120"/>
                  </a:lnTo>
                  <a:lnTo>
                    <a:pt x="137" y="126"/>
                  </a:lnTo>
                  <a:lnTo>
                    <a:pt x="133" y="130"/>
                  </a:lnTo>
                  <a:lnTo>
                    <a:pt x="130" y="133"/>
                  </a:lnTo>
                  <a:lnTo>
                    <a:pt x="130" y="133"/>
                  </a:lnTo>
                  <a:lnTo>
                    <a:pt x="126" y="135"/>
                  </a:lnTo>
                  <a:lnTo>
                    <a:pt x="122" y="138"/>
                  </a:lnTo>
                  <a:lnTo>
                    <a:pt x="116" y="139"/>
                  </a:lnTo>
                  <a:lnTo>
                    <a:pt x="112" y="139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5" name="Freeform 75"/>
            <p:cNvSpPr>
              <a:spLocks/>
            </p:cNvSpPr>
            <p:nvPr/>
          </p:nvSpPr>
          <p:spPr bwMode="auto">
            <a:xfrm>
              <a:off x="8015103" y="1431438"/>
              <a:ext cx="75952" cy="75597"/>
            </a:xfrm>
            <a:custGeom>
              <a:avLst/>
              <a:gdLst>
                <a:gd name="T0" fmla="*/ 112 w 139"/>
                <a:gd name="T1" fmla="*/ 139 h 139"/>
                <a:gd name="T2" fmla="*/ 112 w 139"/>
                <a:gd name="T3" fmla="*/ 139 h 139"/>
                <a:gd name="T4" fmla="*/ 105 w 139"/>
                <a:gd name="T5" fmla="*/ 139 h 139"/>
                <a:gd name="T6" fmla="*/ 100 w 139"/>
                <a:gd name="T7" fmla="*/ 138 h 139"/>
                <a:gd name="T8" fmla="*/ 94 w 139"/>
                <a:gd name="T9" fmla="*/ 135 h 139"/>
                <a:gd name="T10" fmla="*/ 90 w 139"/>
                <a:gd name="T11" fmla="*/ 131 h 139"/>
                <a:gd name="T12" fmla="*/ 3 w 139"/>
                <a:gd name="T13" fmla="*/ 44 h 139"/>
                <a:gd name="T14" fmla="*/ 3 w 139"/>
                <a:gd name="T15" fmla="*/ 44 h 139"/>
                <a:gd name="T16" fmla="*/ 2 w 139"/>
                <a:gd name="T17" fmla="*/ 41 h 139"/>
                <a:gd name="T18" fmla="*/ 0 w 139"/>
                <a:gd name="T19" fmla="*/ 37 h 139"/>
                <a:gd name="T20" fmla="*/ 2 w 139"/>
                <a:gd name="T21" fmla="*/ 34 h 139"/>
                <a:gd name="T22" fmla="*/ 3 w 139"/>
                <a:gd name="T23" fmla="*/ 30 h 139"/>
                <a:gd name="T24" fmla="*/ 3 w 139"/>
                <a:gd name="T25" fmla="*/ 30 h 139"/>
                <a:gd name="T26" fmla="*/ 7 w 139"/>
                <a:gd name="T27" fmla="*/ 29 h 139"/>
                <a:gd name="T28" fmla="*/ 10 w 139"/>
                <a:gd name="T29" fmla="*/ 28 h 139"/>
                <a:gd name="T30" fmla="*/ 14 w 139"/>
                <a:gd name="T31" fmla="*/ 29 h 139"/>
                <a:gd name="T32" fmla="*/ 17 w 139"/>
                <a:gd name="T33" fmla="*/ 30 h 139"/>
                <a:gd name="T34" fmla="*/ 104 w 139"/>
                <a:gd name="T35" fmla="*/ 118 h 139"/>
                <a:gd name="T36" fmla="*/ 104 w 139"/>
                <a:gd name="T37" fmla="*/ 118 h 139"/>
                <a:gd name="T38" fmla="*/ 107 w 139"/>
                <a:gd name="T39" fmla="*/ 119 h 139"/>
                <a:gd name="T40" fmla="*/ 111 w 139"/>
                <a:gd name="T41" fmla="*/ 120 h 139"/>
                <a:gd name="T42" fmla="*/ 114 w 139"/>
                <a:gd name="T43" fmla="*/ 120 h 139"/>
                <a:gd name="T44" fmla="*/ 116 w 139"/>
                <a:gd name="T45" fmla="*/ 119 h 139"/>
                <a:gd name="T46" fmla="*/ 119 w 139"/>
                <a:gd name="T47" fmla="*/ 116 h 139"/>
                <a:gd name="T48" fmla="*/ 119 w 139"/>
                <a:gd name="T49" fmla="*/ 116 h 139"/>
                <a:gd name="T50" fmla="*/ 120 w 139"/>
                <a:gd name="T51" fmla="*/ 114 h 139"/>
                <a:gd name="T52" fmla="*/ 120 w 139"/>
                <a:gd name="T53" fmla="*/ 111 h 139"/>
                <a:gd name="T54" fmla="*/ 120 w 139"/>
                <a:gd name="T55" fmla="*/ 111 h 139"/>
                <a:gd name="T56" fmla="*/ 120 w 139"/>
                <a:gd name="T57" fmla="*/ 107 h 139"/>
                <a:gd name="T58" fmla="*/ 118 w 139"/>
                <a:gd name="T59" fmla="*/ 104 h 139"/>
                <a:gd name="T60" fmla="*/ 30 w 139"/>
                <a:gd name="T61" fmla="*/ 17 h 139"/>
                <a:gd name="T62" fmla="*/ 30 w 139"/>
                <a:gd name="T63" fmla="*/ 17 h 139"/>
                <a:gd name="T64" fmla="*/ 29 w 139"/>
                <a:gd name="T65" fmla="*/ 14 h 139"/>
                <a:gd name="T66" fmla="*/ 28 w 139"/>
                <a:gd name="T67" fmla="*/ 10 h 139"/>
                <a:gd name="T68" fmla="*/ 29 w 139"/>
                <a:gd name="T69" fmla="*/ 6 h 139"/>
                <a:gd name="T70" fmla="*/ 30 w 139"/>
                <a:gd name="T71" fmla="*/ 3 h 139"/>
                <a:gd name="T72" fmla="*/ 30 w 139"/>
                <a:gd name="T73" fmla="*/ 3 h 139"/>
                <a:gd name="T74" fmla="*/ 34 w 139"/>
                <a:gd name="T75" fmla="*/ 2 h 139"/>
                <a:gd name="T76" fmla="*/ 37 w 139"/>
                <a:gd name="T77" fmla="*/ 0 h 139"/>
                <a:gd name="T78" fmla="*/ 41 w 139"/>
                <a:gd name="T79" fmla="*/ 2 h 139"/>
                <a:gd name="T80" fmla="*/ 44 w 139"/>
                <a:gd name="T81" fmla="*/ 3 h 139"/>
                <a:gd name="T82" fmla="*/ 131 w 139"/>
                <a:gd name="T83" fmla="*/ 90 h 139"/>
                <a:gd name="T84" fmla="*/ 131 w 139"/>
                <a:gd name="T85" fmla="*/ 90 h 139"/>
                <a:gd name="T86" fmla="*/ 134 w 139"/>
                <a:gd name="T87" fmla="*/ 94 h 139"/>
                <a:gd name="T88" fmla="*/ 137 w 139"/>
                <a:gd name="T89" fmla="*/ 99 h 139"/>
                <a:gd name="T90" fmla="*/ 139 w 139"/>
                <a:gd name="T91" fmla="*/ 104 h 139"/>
                <a:gd name="T92" fmla="*/ 139 w 139"/>
                <a:gd name="T93" fmla="*/ 109 h 139"/>
                <a:gd name="T94" fmla="*/ 139 w 139"/>
                <a:gd name="T95" fmla="*/ 109 h 139"/>
                <a:gd name="T96" fmla="*/ 139 w 139"/>
                <a:gd name="T97" fmla="*/ 115 h 139"/>
                <a:gd name="T98" fmla="*/ 138 w 139"/>
                <a:gd name="T99" fmla="*/ 120 h 139"/>
                <a:gd name="T100" fmla="*/ 137 w 139"/>
                <a:gd name="T101" fmla="*/ 126 h 139"/>
                <a:gd name="T102" fmla="*/ 133 w 139"/>
                <a:gd name="T103" fmla="*/ 130 h 139"/>
                <a:gd name="T104" fmla="*/ 130 w 139"/>
                <a:gd name="T105" fmla="*/ 133 h 139"/>
                <a:gd name="T106" fmla="*/ 130 w 139"/>
                <a:gd name="T107" fmla="*/ 133 h 139"/>
                <a:gd name="T108" fmla="*/ 126 w 139"/>
                <a:gd name="T109" fmla="*/ 135 h 139"/>
                <a:gd name="T110" fmla="*/ 122 w 139"/>
                <a:gd name="T111" fmla="*/ 138 h 139"/>
                <a:gd name="T112" fmla="*/ 116 w 139"/>
                <a:gd name="T113" fmla="*/ 139 h 139"/>
                <a:gd name="T114" fmla="*/ 112 w 139"/>
                <a:gd name="T115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9" h="139">
                  <a:moveTo>
                    <a:pt x="112" y="139"/>
                  </a:moveTo>
                  <a:lnTo>
                    <a:pt x="112" y="139"/>
                  </a:lnTo>
                  <a:lnTo>
                    <a:pt x="105" y="139"/>
                  </a:lnTo>
                  <a:lnTo>
                    <a:pt x="100" y="138"/>
                  </a:lnTo>
                  <a:lnTo>
                    <a:pt x="94" y="135"/>
                  </a:lnTo>
                  <a:lnTo>
                    <a:pt x="90" y="131"/>
                  </a:lnTo>
                  <a:lnTo>
                    <a:pt x="3" y="44"/>
                  </a:lnTo>
                  <a:lnTo>
                    <a:pt x="3" y="44"/>
                  </a:lnTo>
                  <a:lnTo>
                    <a:pt x="2" y="41"/>
                  </a:lnTo>
                  <a:lnTo>
                    <a:pt x="0" y="37"/>
                  </a:lnTo>
                  <a:lnTo>
                    <a:pt x="2" y="34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7" y="29"/>
                  </a:lnTo>
                  <a:lnTo>
                    <a:pt x="10" y="28"/>
                  </a:lnTo>
                  <a:lnTo>
                    <a:pt x="14" y="29"/>
                  </a:lnTo>
                  <a:lnTo>
                    <a:pt x="17" y="30"/>
                  </a:lnTo>
                  <a:lnTo>
                    <a:pt x="104" y="118"/>
                  </a:lnTo>
                  <a:lnTo>
                    <a:pt x="104" y="118"/>
                  </a:lnTo>
                  <a:lnTo>
                    <a:pt x="107" y="119"/>
                  </a:lnTo>
                  <a:lnTo>
                    <a:pt x="111" y="120"/>
                  </a:lnTo>
                  <a:lnTo>
                    <a:pt x="114" y="120"/>
                  </a:lnTo>
                  <a:lnTo>
                    <a:pt x="116" y="119"/>
                  </a:lnTo>
                  <a:lnTo>
                    <a:pt x="119" y="116"/>
                  </a:lnTo>
                  <a:lnTo>
                    <a:pt x="119" y="116"/>
                  </a:lnTo>
                  <a:lnTo>
                    <a:pt x="120" y="114"/>
                  </a:lnTo>
                  <a:lnTo>
                    <a:pt x="120" y="111"/>
                  </a:lnTo>
                  <a:lnTo>
                    <a:pt x="120" y="111"/>
                  </a:lnTo>
                  <a:lnTo>
                    <a:pt x="120" y="107"/>
                  </a:lnTo>
                  <a:lnTo>
                    <a:pt x="118" y="104"/>
                  </a:lnTo>
                  <a:lnTo>
                    <a:pt x="30" y="17"/>
                  </a:lnTo>
                  <a:lnTo>
                    <a:pt x="30" y="17"/>
                  </a:lnTo>
                  <a:lnTo>
                    <a:pt x="29" y="14"/>
                  </a:lnTo>
                  <a:lnTo>
                    <a:pt x="28" y="10"/>
                  </a:lnTo>
                  <a:lnTo>
                    <a:pt x="29" y="6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4" y="2"/>
                  </a:lnTo>
                  <a:lnTo>
                    <a:pt x="37" y="0"/>
                  </a:lnTo>
                  <a:lnTo>
                    <a:pt x="41" y="2"/>
                  </a:lnTo>
                  <a:lnTo>
                    <a:pt x="44" y="3"/>
                  </a:lnTo>
                  <a:lnTo>
                    <a:pt x="131" y="90"/>
                  </a:lnTo>
                  <a:lnTo>
                    <a:pt x="131" y="90"/>
                  </a:lnTo>
                  <a:lnTo>
                    <a:pt x="134" y="94"/>
                  </a:lnTo>
                  <a:lnTo>
                    <a:pt x="137" y="99"/>
                  </a:lnTo>
                  <a:lnTo>
                    <a:pt x="139" y="104"/>
                  </a:lnTo>
                  <a:lnTo>
                    <a:pt x="139" y="109"/>
                  </a:lnTo>
                  <a:lnTo>
                    <a:pt x="139" y="109"/>
                  </a:lnTo>
                  <a:lnTo>
                    <a:pt x="139" y="115"/>
                  </a:lnTo>
                  <a:lnTo>
                    <a:pt x="138" y="120"/>
                  </a:lnTo>
                  <a:lnTo>
                    <a:pt x="137" y="126"/>
                  </a:lnTo>
                  <a:lnTo>
                    <a:pt x="133" y="130"/>
                  </a:lnTo>
                  <a:lnTo>
                    <a:pt x="130" y="133"/>
                  </a:lnTo>
                  <a:lnTo>
                    <a:pt x="130" y="133"/>
                  </a:lnTo>
                  <a:lnTo>
                    <a:pt x="126" y="135"/>
                  </a:lnTo>
                  <a:lnTo>
                    <a:pt x="122" y="138"/>
                  </a:lnTo>
                  <a:lnTo>
                    <a:pt x="116" y="139"/>
                  </a:lnTo>
                  <a:lnTo>
                    <a:pt x="112" y="139"/>
                  </a:ln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6" name="Freeform 76"/>
            <p:cNvSpPr>
              <a:spLocks/>
            </p:cNvSpPr>
            <p:nvPr/>
          </p:nvSpPr>
          <p:spPr bwMode="auto">
            <a:xfrm>
              <a:off x="7694902" y="1126331"/>
              <a:ext cx="278127" cy="404090"/>
            </a:xfrm>
            <a:custGeom>
              <a:avLst/>
              <a:gdLst>
                <a:gd name="T0" fmla="*/ 45 w 509"/>
                <a:gd name="T1" fmla="*/ 743 h 743"/>
                <a:gd name="T2" fmla="*/ 36 w 509"/>
                <a:gd name="T3" fmla="*/ 741 h 743"/>
                <a:gd name="T4" fmla="*/ 21 w 509"/>
                <a:gd name="T5" fmla="*/ 735 h 743"/>
                <a:gd name="T6" fmla="*/ 8 w 509"/>
                <a:gd name="T7" fmla="*/ 722 h 743"/>
                <a:gd name="T8" fmla="*/ 1 w 509"/>
                <a:gd name="T9" fmla="*/ 707 h 743"/>
                <a:gd name="T10" fmla="*/ 0 w 509"/>
                <a:gd name="T11" fmla="*/ 43 h 743"/>
                <a:gd name="T12" fmla="*/ 1 w 509"/>
                <a:gd name="T13" fmla="*/ 35 h 743"/>
                <a:gd name="T14" fmla="*/ 8 w 509"/>
                <a:gd name="T15" fmla="*/ 19 h 743"/>
                <a:gd name="T16" fmla="*/ 21 w 509"/>
                <a:gd name="T17" fmla="*/ 6 h 743"/>
                <a:gd name="T18" fmla="*/ 36 w 509"/>
                <a:gd name="T19" fmla="*/ 0 h 743"/>
                <a:gd name="T20" fmla="*/ 393 w 509"/>
                <a:gd name="T21" fmla="*/ 0 h 743"/>
                <a:gd name="T22" fmla="*/ 397 w 509"/>
                <a:gd name="T23" fmla="*/ 0 h 743"/>
                <a:gd name="T24" fmla="*/ 402 w 509"/>
                <a:gd name="T25" fmla="*/ 5 h 743"/>
                <a:gd name="T26" fmla="*/ 402 w 509"/>
                <a:gd name="T27" fmla="*/ 9 h 743"/>
                <a:gd name="T28" fmla="*/ 400 w 509"/>
                <a:gd name="T29" fmla="*/ 16 h 743"/>
                <a:gd name="T30" fmla="*/ 393 w 509"/>
                <a:gd name="T31" fmla="*/ 19 h 743"/>
                <a:gd name="T32" fmla="*/ 45 w 509"/>
                <a:gd name="T33" fmla="*/ 19 h 743"/>
                <a:gd name="T34" fmla="*/ 36 w 509"/>
                <a:gd name="T35" fmla="*/ 20 h 743"/>
                <a:gd name="T36" fmla="*/ 27 w 509"/>
                <a:gd name="T37" fmla="*/ 25 h 743"/>
                <a:gd name="T38" fmla="*/ 22 w 509"/>
                <a:gd name="T39" fmla="*/ 34 h 743"/>
                <a:gd name="T40" fmla="*/ 19 w 509"/>
                <a:gd name="T41" fmla="*/ 43 h 743"/>
                <a:gd name="T42" fmla="*/ 19 w 509"/>
                <a:gd name="T43" fmla="*/ 698 h 743"/>
                <a:gd name="T44" fmla="*/ 22 w 509"/>
                <a:gd name="T45" fmla="*/ 707 h 743"/>
                <a:gd name="T46" fmla="*/ 27 w 509"/>
                <a:gd name="T47" fmla="*/ 715 h 743"/>
                <a:gd name="T48" fmla="*/ 36 w 509"/>
                <a:gd name="T49" fmla="*/ 721 h 743"/>
                <a:gd name="T50" fmla="*/ 45 w 509"/>
                <a:gd name="T51" fmla="*/ 724 h 743"/>
                <a:gd name="T52" fmla="*/ 465 w 509"/>
                <a:gd name="T53" fmla="*/ 724 h 743"/>
                <a:gd name="T54" fmla="*/ 475 w 509"/>
                <a:gd name="T55" fmla="*/ 721 h 743"/>
                <a:gd name="T56" fmla="*/ 483 w 509"/>
                <a:gd name="T57" fmla="*/ 715 h 743"/>
                <a:gd name="T58" fmla="*/ 488 w 509"/>
                <a:gd name="T59" fmla="*/ 707 h 743"/>
                <a:gd name="T60" fmla="*/ 490 w 509"/>
                <a:gd name="T61" fmla="*/ 698 h 743"/>
                <a:gd name="T62" fmla="*/ 490 w 509"/>
                <a:gd name="T63" fmla="*/ 639 h 743"/>
                <a:gd name="T64" fmla="*/ 492 w 509"/>
                <a:gd name="T65" fmla="*/ 632 h 743"/>
                <a:gd name="T66" fmla="*/ 499 w 509"/>
                <a:gd name="T67" fmla="*/ 630 h 743"/>
                <a:gd name="T68" fmla="*/ 503 w 509"/>
                <a:gd name="T69" fmla="*/ 631 h 743"/>
                <a:gd name="T70" fmla="*/ 509 w 509"/>
                <a:gd name="T71" fmla="*/ 635 h 743"/>
                <a:gd name="T72" fmla="*/ 509 w 509"/>
                <a:gd name="T73" fmla="*/ 698 h 743"/>
                <a:gd name="T74" fmla="*/ 509 w 509"/>
                <a:gd name="T75" fmla="*/ 707 h 743"/>
                <a:gd name="T76" fmla="*/ 502 w 509"/>
                <a:gd name="T77" fmla="*/ 722 h 743"/>
                <a:gd name="T78" fmla="*/ 490 w 509"/>
                <a:gd name="T79" fmla="*/ 735 h 743"/>
                <a:gd name="T80" fmla="*/ 473 w 509"/>
                <a:gd name="T81" fmla="*/ 741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09" h="743">
                  <a:moveTo>
                    <a:pt x="465" y="743"/>
                  </a:moveTo>
                  <a:lnTo>
                    <a:pt x="45" y="743"/>
                  </a:lnTo>
                  <a:lnTo>
                    <a:pt x="45" y="743"/>
                  </a:lnTo>
                  <a:lnTo>
                    <a:pt x="36" y="741"/>
                  </a:lnTo>
                  <a:lnTo>
                    <a:pt x="27" y="739"/>
                  </a:lnTo>
                  <a:lnTo>
                    <a:pt x="21" y="735"/>
                  </a:lnTo>
                  <a:lnTo>
                    <a:pt x="14" y="729"/>
                  </a:lnTo>
                  <a:lnTo>
                    <a:pt x="8" y="722"/>
                  </a:lnTo>
                  <a:lnTo>
                    <a:pt x="4" y="715"/>
                  </a:lnTo>
                  <a:lnTo>
                    <a:pt x="1" y="707"/>
                  </a:lnTo>
                  <a:lnTo>
                    <a:pt x="0" y="698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1" y="35"/>
                  </a:lnTo>
                  <a:lnTo>
                    <a:pt x="4" y="27"/>
                  </a:lnTo>
                  <a:lnTo>
                    <a:pt x="8" y="19"/>
                  </a:lnTo>
                  <a:lnTo>
                    <a:pt x="14" y="12"/>
                  </a:lnTo>
                  <a:lnTo>
                    <a:pt x="21" y="6"/>
                  </a:lnTo>
                  <a:lnTo>
                    <a:pt x="27" y="2"/>
                  </a:lnTo>
                  <a:lnTo>
                    <a:pt x="36" y="0"/>
                  </a:lnTo>
                  <a:lnTo>
                    <a:pt x="45" y="0"/>
                  </a:lnTo>
                  <a:lnTo>
                    <a:pt x="393" y="0"/>
                  </a:lnTo>
                  <a:lnTo>
                    <a:pt x="393" y="0"/>
                  </a:lnTo>
                  <a:lnTo>
                    <a:pt x="397" y="0"/>
                  </a:lnTo>
                  <a:lnTo>
                    <a:pt x="400" y="2"/>
                  </a:lnTo>
                  <a:lnTo>
                    <a:pt x="402" y="5"/>
                  </a:lnTo>
                  <a:lnTo>
                    <a:pt x="402" y="9"/>
                  </a:lnTo>
                  <a:lnTo>
                    <a:pt x="402" y="9"/>
                  </a:lnTo>
                  <a:lnTo>
                    <a:pt x="402" y="12"/>
                  </a:lnTo>
                  <a:lnTo>
                    <a:pt x="400" y="16"/>
                  </a:lnTo>
                  <a:lnTo>
                    <a:pt x="397" y="17"/>
                  </a:lnTo>
                  <a:lnTo>
                    <a:pt x="393" y="19"/>
                  </a:lnTo>
                  <a:lnTo>
                    <a:pt x="45" y="19"/>
                  </a:lnTo>
                  <a:lnTo>
                    <a:pt x="45" y="19"/>
                  </a:lnTo>
                  <a:lnTo>
                    <a:pt x="40" y="19"/>
                  </a:lnTo>
                  <a:lnTo>
                    <a:pt x="36" y="20"/>
                  </a:lnTo>
                  <a:lnTo>
                    <a:pt x="31" y="23"/>
                  </a:lnTo>
                  <a:lnTo>
                    <a:pt x="27" y="25"/>
                  </a:lnTo>
                  <a:lnTo>
                    <a:pt x="25" y="30"/>
                  </a:lnTo>
                  <a:lnTo>
                    <a:pt x="22" y="34"/>
                  </a:lnTo>
                  <a:lnTo>
                    <a:pt x="21" y="39"/>
                  </a:lnTo>
                  <a:lnTo>
                    <a:pt x="19" y="43"/>
                  </a:lnTo>
                  <a:lnTo>
                    <a:pt x="19" y="698"/>
                  </a:lnTo>
                  <a:lnTo>
                    <a:pt x="19" y="698"/>
                  </a:lnTo>
                  <a:lnTo>
                    <a:pt x="21" y="703"/>
                  </a:lnTo>
                  <a:lnTo>
                    <a:pt x="22" y="707"/>
                  </a:lnTo>
                  <a:lnTo>
                    <a:pt x="25" y="711"/>
                  </a:lnTo>
                  <a:lnTo>
                    <a:pt x="27" y="715"/>
                  </a:lnTo>
                  <a:lnTo>
                    <a:pt x="31" y="720"/>
                  </a:lnTo>
                  <a:lnTo>
                    <a:pt x="36" y="721"/>
                  </a:lnTo>
                  <a:lnTo>
                    <a:pt x="40" y="722"/>
                  </a:lnTo>
                  <a:lnTo>
                    <a:pt x="45" y="724"/>
                  </a:lnTo>
                  <a:lnTo>
                    <a:pt x="465" y="724"/>
                  </a:lnTo>
                  <a:lnTo>
                    <a:pt x="465" y="724"/>
                  </a:lnTo>
                  <a:lnTo>
                    <a:pt x="469" y="722"/>
                  </a:lnTo>
                  <a:lnTo>
                    <a:pt x="475" y="721"/>
                  </a:lnTo>
                  <a:lnTo>
                    <a:pt x="479" y="720"/>
                  </a:lnTo>
                  <a:lnTo>
                    <a:pt x="483" y="715"/>
                  </a:lnTo>
                  <a:lnTo>
                    <a:pt x="485" y="711"/>
                  </a:lnTo>
                  <a:lnTo>
                    <a:pt x="488" y="707"/>
                  </a:lnTo>
                  <a:lnTo>
                    <a:pt x="490" y="703"/>
                  </a:lnTo>
                  <a:lnTo>
                    <a:pt x="490" y="698"/>
                  </a:lnTo>
                  <a:lnTo>
                    <a:pt x="490" y="639"/>
                  </a:lnTo>
                  <a:lnTo>
                    <a:pt x="490" y="639"/>
                  </a:lnTo>
                  <a:lnTo>
                    <a:pt x="491" y="635"/>
                  </a:lnTo>
                  <a:lnTo>
                    <a:pt x="492" y="632"/>
                  </a:lnTo>
                  <a:lnTo>
                    <a:pt x="496" y="631"/>
                  </a:lnTo>
                  <a:lnTo>
                    <a:pt x="499" y="630"/>
                  </a:lnTo>
                  <a:lnTo>
                    <a:pt x="499" y="630"/>
                  </a:lnTo>
                  <a:lnTo>
                    <a:pt x="503" y="631"/>
                  </a:lnTo>
                  <a:lnTo>
                    <a:pt x="506" y="632"/>
                  </a:lnTo>
                  <a:lnTo>
                    <a:pt x="509" y="635"/>
                  </a:lnTo>
                  <a:lnTo>
                    <a:pt x="509" y="639"/>
                  </a:lnTo>
                  <a:lnTo>
                    <a:pt x="509" y="698"/>
                  </a:lnTo>
                  <a:lnTo>
                    <a:pt x="509" y="698"/>
                  </a:lnTo>
                  <a:lnTo>
                    <a:pt x="509" y="707"/>
                  </a:lnTo>
                  <a:lnTo>
                    <a:pt x="506" y="715"/>
                  </a:lnTo>
                  <a:lnTo>
                    <a:pt x="502" y="722"/>
                  </a:lnTo>
                  <a:lnTo>
                    <a:pt x="496" y="729"/>
                  </a:lnTo>
                  <a:lnTo>
                    <a:pt x="490" y="735"/>
                  </a:lnTo>
                  <a:lnTo>
                    <a:pt x="481" y="739"/>
                  </a:lnTo>
                  <a:lnTo>
                    <a:pt x="473" y="741"/>
                  </a:lnTo>
                  <a:lnTo>
                    <a:pt x="465" y="743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7" name="Freeform 77"/>
            <p:cNvSpPr>
              <a:spLocks/>
            </p:cNvSpPr>
            <p:nvPr/>
          </p:nvSpPr>
          <p:spPr bwMode="auto">
            <a:xfrm>
              <a:off x="7694902" y="1126331"/>
              <a:ext cx="278127" cy="404090"/>
            </a:xfrm>
            <a:custGeom>
              <a:avLst/>
              <a:gdLst>
                <a:gd name="T0" fmla="*/ 45 w 509"/>
                <a:gd name="T1" fmla="*/ 743 h 743"/>
                <a:gd name="T2" fmla="*/ 36 w 509"/>
                <a:gd name="T3" fmla="*/ 741 h 743"/>
                <a:gd name="T4" fmla="*/ 21 w 509"/>
                <a:gd name="T5" fmla="*/ 735 h 743"/>
                <a:gd name="T6" fmla="*/ 8 w 509"/>
                <a:gd name="T7" fmla="*/ 722 h 743"/>
                <a:gd name="T8" fmla="*/ 1 w 509"/>
                <a:gd name="T9" fmla="*/ 707 h 743"/>
                <a:gd name="T10" fmla="*/ 0 w 509"/>
                <a:gd name="T11" fmla="*/ 43 h 743"/>
                <a:gd name="T12" fmla="*/ 1 w 509"/>
                <a:gd name="T13" fmla="*/ 35 h 743"/>
                <a:gd name="T14" fmla="*/ 8 w 509"/>
                <a:gd name="T15" fmla="*/ 19 h 743"/>
                <a:gd name="T16" fmla="*/ 21 w 509"/>
                <a:gd name="T17" fmla="*/ 6 h 743"/>
                <a:gd name="T18" fmla="*/ 36 w 509"/>
                <a:gd name="T19" fmla="*/ 0 h 743"/>
                <a:gd name="T20" fmla="*/ 393 w 509"/>
                <a:gd name="T21" fmla="*/ 0 h 743"/>
                <a:gd name="T22" fmla="*/ 397 w 509"/>
                <a:gd name="T23" fmla="*/ 0 h 743"/>
                <a:gd name="T24" fmla="*/ 402 w 509"/>
                <a:gd name="T25" fmla="*/ 5 h 743"/>
                <a:gd name="T26" fmla="*/ 402 w 509"/>
                <a:gd name="T27" fmla="*/ 9 h 743"/>
                <a:gd name="T28" fmla="*/ 400 w 509"/>
                <a:gd name="T29" fmla="*/ 16 h 743"/>
                <a:gd name="T30" fmla="*/ 393 w 509"/>
                <a:gd name="T31" fmla="*/ 19 h 743"/>
                <a:gd name="T32" fmla="*/ 45 w 509"/>
                <a:gd name="T33" fmla="*/ 19 h 743"/>
                <a:gd name="T34" fmla="*/ 36 w 509"/>
                <a:gd name="T35" fmla="*/ 20 h 743"/>
                <a:gd name="T36" fmla="*/ 27 w 509"/>
                <a:gd name="T37" fmla="*/ 25 h 743"/>
                <a:gd name="T38" fmla="*/ 22 w 509"/>
                <a:gd name="T39" fmla="*/ 34 h 743"/>
                <a:gd name="T40" fmla="*/ 19 w 509"/>
                <a:gd name="T41" fmla="*/ 43 h 743"/>
                <a:gd name="T42" fmla="*/ 19 w 509"/>
                <a:gd name="T43" fmla="*/ 698 h 743"/>
                <a:gd name="T44" fmla="*/ 22 w 509"/>
                <a:gd name="T45" fmla="*/ 707 h 743"/>
                <a:gd name="T46" fmla="*/ 27 w 509"/>
                <a:gd name="T47" fmla="*/ 715 h 743"/>
                <a:gd name="T48" fmla="*/ 36 w 509"/>
                <a:gd name="T49" fmla="*/ 721 h 743"/>
                <a:gd name="T50" fmla="*/ 45 w 509"/>
                <a:gd name="T51" fmla="*/ 724 h 743"/>
                <a:gd name="T52" fmla="*/ 465 w 509"/>
                <a:gd name="T53" fmla="*/ 724 h 743"/>
                <a:gd name="T54" fmla="*/ 475 w 509"/>
                <a:gd name="T55" fmla="*/ 721 h 743"/>
                <a:gd name="T56" fmla="*/ 483 w 509"/>
                <a:gd name="T57" fmla="*/ 715 h 743"/>
                <a:gd name="T58" fmla="*/ 488 w 509"/>
                <a:gd name="T59" fmla="*/ 707 h 743"/>
                <a:gd name="T60" fmla="*/ 490 w 509"/>
                <a:gd name="T61" fmla="*/ 698 h 743"/>
                <a:gd name="T62" fmla="*/ 490 w 509"/>
                <a:gd name="T63" fmla="*/ 639 h 743"/>
                <a:gd name="T64" fmla="*/ 492 w 509"/>
                <a:gd name="T65" fmla="*/ 632 h 743"/>
                <a:gd name="T66" fmla="*/ 499 w 509"/>
                <a:gd name="T67" fmla="*/ 630 h 743"/>
                <a:gd name="T68" fmla="*/ 503 w 509"/>
                <a:gd name="T69" fmla="*/ 631 h 743"/>
                <a:gd name="T70" fmla="*/ 509 w 509"/>
                <a:gd name="T71" fmla="*/ 635 h 743"/>
                <a:gd name="T72" fmla="*/ 509 w 509"/>
                <a:gd name="T73" fmla="*/ 698 h 743"/>
                <a:gd name="T74" fmla="*/ 509 w 509"/>
                <a:gd name="T75" fmla="*/ 707 h 743"/>
                <a:gd name="T76" fmla="*/ 502 w 509"/>
                <a:gd name="T77" fmla="*/ 722 h 743"/>
                <a:gd name="T78" fmla="*/ 490 w 509"/>
                <a:gd name="T79" fmla="*/ 735 h 743"/>
                <a:gd name="T80" fmla="*/ 473 w 509"/>
                <a:gd name="T81" fmla="*/ 741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09" h="743">
                  <a:moveTo>
                    <a:pt x="465" y="743"/>
                  </a:moveTo>
                  <a:lnTo>
                    <a:pt x="45" y="743"/>
                  </a:lnTo>
                  <a:lnTo>
                    <a:pt x="45" y="743"/>
                  </a:lnTo>
                  <a:lnTo>
                    <a:pt x="36" y="741"/>
                  </a:lnTo>
                  <a:lnTo>
                    <a:pt x="27" y="739"/>
                  </a:lnTo>
                  <a:lnTo>
                    <a:pt x="21" y="735"/>
                  </a:lnTo>
                  <a:lnTo>
                    <a:pt x="14" y="729"/>
                  </a:lnTo>
                  <a:lnTo>
                    <a:pt x="8" y="722"/>
                  </a:lnTo>
                  <a:lnTo>
                    <a:pt x="4" y="715"/>
                  </a:lnTo>
                  <a:lnTo>
                    <a:pt x="1" y="707"/>
                  </a:lnTo>
                  <a:lnTo>
                    <a:pt x="0" y="698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1" y="35"/>
                  </a:lnTo>
                  <a:lnTo>
                    <a:pt x="4" y="27"/>
                  </a:lnTo>
                  <a:lnTo>
                    <a:pt x="8" y="19"/>
                  </a:lnTo>
                  <a:lnTo>
                    <a:pt x="14" y="12"/>
                  </a:lnTo>
                  <a:lnTo>
                    <a:pt x="21" y="6"/>
                  </a:lnTo>
                  <a:lnTo>
                    <a:pt x="27" y="2"/>
                  </a:lnTo>
                  <a:lnTo>
                    <a:pt x="36" y="0"/>
                  </a:lnTo>
                  <a:lnTo>
                    <a:pt x="45" y="0"/>
                  </a:lnTo>
                  <a:lnTo>
                    <a:pt x="393" y="0"/>
                  </a:lnTo>
                  <a:lnTo>
                    <a:pt x="393" y="0"/>
                  </a:lnTo>
                  <a:lnTo>
                    <a:pt x="397" y="0"/>
                  </a:lnTo>
                  <a:lnTo>
                    <a:pt x="400" y="2"/>
                  </a:lnTo>
                  <a:lnTo>
                    <a:pt x="402" y="5"/>
                  </a:lnTo>
                  <a:lnTo>
                    <a:pt x="402" y="9"/>
                  </a:lnTo>
                  <a:lnTo>
                    <a:pt x="402" y="9"/>
                  </a:lnTo>
                  <a:lnTo>
                    <a:pt x="402" y="12"/>
                  </a:lnTo>
                  <a:lnTo>
                    <a:pt x="400" y="16"/>
                  </a:lnTo>
                  <a:lnTo>
                    <a:pt x="397" y="17"/>
                  </a:lnTo>
                  <a:lnTo>
                    <a:pt x="393" y="19"/>
                  </a:lnTo>
                  <a:lnTo>
                    <a:pt x="45" y="19"/>
                  </a:lnTo>
                  <a:lnTo>
                    <a:pt x="45" y="19"/>
                  </a:lnTo>
                  <a:lnTo>
                    <a:pt x="40" y="19"/>
                  </a:lnTo>
                  <a:lnTo>
                    <a:pt x="36" y="20"/>
                  </a:lnTo>
                  <a:lnTo>
                    <a:pt x="31" y="23"/>
                  </a:lnTo>
                  <a:lnTo>
                    <a:pt x="27" y="25"/>
                  </a:lnTo>
                  <a:lnTo>
                    <a:pt x="25" y="30"/>
                  </a:lnTo>
                  <a:lnTo>
                    <a:pt x="22" y="34"/>
                  </a:lnTo>
                  <a:lnTo>
                    <a:pt x="21" y="39"/>
                  </a:lnTo>
                  <a:lnTo>
                    <a:pt x="19" y="43"/>
                  </a:lnTo>
                  <a:lnTo>
                    <a:pt x="19" y="698"/>
                  </a:lnTo>
                  <a:lnTo>
                    <a:pt x="19" y="698"/>
                  </a:lnTo>
                  <a:lnTo>
                    <a:pt x="21" y="703"/>
                  </a:lnTo>
                  <a:lnTo>
                    <a:pt x="22" y="707"/>
                  </a:lnTo>
                  <a:lnTo>
                    <a:pt x="25" y="711"/>
                  </a:lnTo>
                  <a:lnTo>
                    <a:pt x="27" y="715"/>
                  </a:lnTo>
                  <a:lnTo>
                    <a:pt x="31" y="720"/>
                  </a:lnTo>
                  <a:lnTo>
                    <a:pt x="36" y="721"/>
                  </a:lnTo>
                  <a:lnTo>
                    <a:pt x="40" y="722"/>
                  </a:lnTo>
                  <a:lnTo>
                    <a:pt x="45" y="724"/>
                  </a:lnTo>
                  <a:lnTo>
                    <a:pt x="465" y="724"/>
                  </a:lnTo>
                  <a:lnTo>
                    <a:pt x="465" y="724"/>
                  </a:lnTo>
                  <a:lnTo>
                    <a:pt x="469" y="722"/>
                  </a:lnTo>
                  <a:lnTo>
                    <a:pt x="475" y="721"/>
                  </a:lnTo>
                  <a:lnTo>
                    <a:pt x="479" y="720"/>
                  </a:lnTo>
                  <a:lnTo>
                    <a:pt x="483" y="715"/>
                  </a:lnTo>
                  <a:lnTo>
                    <a:pt x="485" y="711"/>
                  </a:lnTo>
                  <a:lnTo>
                    <a:pt x="488" y="707"/>
                  </a:lnTo>
                  <a:lnTo>
                    <a:pt x="490" y="703"/>
                  </a:lnTo>
                  <a:lnTo>
                    <a:pt x="490" y="698"/>
                  </a:lnTo>
                  <a:lnTo>
                    <a:pt x="490" y="639"/>
                  </a:lnTo>
                  <a:lnTo>
                    <a:pt x="490" y="639"/>
                  </a:lnTo>
                  <a:lnTo>
                    <a:pt x="491" y="635"/>
                  </a:lnTo>
                  <a:lnTo>
                    <a:pt x="492" y="632"/>
                  </a:lnTo>
                  <a:lnTo>
                    <a:pt x="496" y="631"/>
                  </a:lnTo>
                  <a:lnTo>
                    <a:pt x="499" y="630"/>
                  </a:lnTo>
                  <a:lnTo>
                    <a:pt x="499" y="630"/>
                  </a:lnTo>
                  <a:lnTo>
                    <a:pt x="503" y="631"/>
                  </a:lnTo>
                  <a:lnTo>
                    <a:pt x="506" y="632"/>
                  </a:lnTo>
                  <a:lnTo>
                    <a:pt x="509" y="635"/>
                  </a:lnTo>
                  <a:lnTo>
                    <a:pt x="509" y="639"/>
                  </a:lnTo>
                  <a:lnTo>
                    <a:pt x="509" y="698"/>
                  </a:lnTo>
                  <a:lnTo>
                    <a:pt x="509" y="698"/>
                  </a:lnTo>
                  <a:lnTo>
                    <a:pt x="509" y="707"/>
                  </a:lnTo>
                  <a:lnTo>
                    <a:pt x="506" y="715"/>
                  </a:lnTo>
                  <a:lnTo>
                    <a:pt x="502" y="722"/>
                  </a:lnTo>
                  <a:lnTo>
                    <a:pt x="496" y="729"/>
                  </a:lnTo>
                  <a:lnTo>
                    <a:pt x="490" y="735"/>
                  </a:lnTo>
                  <a:lnTo>
                    <a:pt x="481" y="739"/>
                  </a:lnTo>
                  <a:lnTo>
                    <a:pt x="473" y="741"/>
                  </a:lnTo>
                  <a:lnTo>
                    <a:pt x="465" y="743"/>
                  </a:ln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8" name="Freeform 78"/>
            <p:cNvSpPr>
              <a:spLocks noEditPoints="1"/>
            </p:cNvSpPr>
            <p:nvPr/>
          </p:nvSpPr>
          <p:spPr bwMode="auto">
            <a:xfrm>
              <a:off x="7904180" y="1126331"/>
              <a:ext cx="68849" cy="69614"/>
            </a:xfrm>
            <a:custGeom>
              <a:avLst/>
              <a:gdLst>
                <a:gd name="T0" fmla="*/ 116 w 126"/>
                <a:gd name="T1" fmla="*/ 128 h 128"/>
                <a:gd name="T2" fmla="*/ 116 w 126"/>
                <a:gd name="T3" fmla="*/ 128 h 128"/>
                <a:gd name="T4" fmla="*/ 116 w 126"/>
                <a:gd name="T5" fmla="*/ 128 h 128"/>
                <a:gd name="T6" fmla="*/ 45 w 126"/>
                <a:gd name="T7" fmla="*/ 128 h 128"/>
                <a:gd name="T8" fmla="*/ 45 w 126"/>
                <a:gd name="T9" fmla="*/ 128 h 128"/>
                <a:gd name="T10" fmla="*/ 37 w 126"/>
                <a:gd name="T11" fmla="*/ 128 h 128"/>
                <a:gd name="T12" fmla="*/ 27 w 126"/>
                <a:gd name="T13" fmla="*/ 125 h 128"/>
                <a:gd name="T14" fmla="*/ 21 w 126"/>
                <a:gd name="T15" fmla="*/ 121 h 128"/>
                <a:gd name="T16" fmla="*/ 14 w 126"/>
                <a:gd name="T17" fmla="*/ 115 h 128"/>
                <a:gd name="T18" fmla="*/ 8 w 126"/>
                <a:gd name="T19" fmla="*/ 109 h 128"/>
                <a:gd name="T20" fmla="*/ 4 w 126"/>
                <a:gd name="T21" fmla="*/ 102 h 128"/>
                <a:gd name="T22" fmla="*/ 2 w 126"/>
                <a:gd name="T23" fmla="*/ 92 h 128"/>
                <a:gd name="T24" fmla="*/ 0 w 126"/>
                <a:gd name="T25" fmla="*/ 84 h 128"/>
                <a:gd name="T26" fmla="*/ 0 w 126"/>
                <a:gd name="T27" fmla="*/ 9 h 128"/>
                <a:gd name="T28" fmla="*/ 0 w 126"/>
                <a:gd name="T29" fmla="*/ 9 h 128"/>
                <a:gd name="T30" fmla="*/ 2 w 126"/>
                <a:gd name="T31" fmla="*/ 6 h 128"/>
                <a:gd name="T32" fmla="*/ 3 w 126"/>
                <a:gd name="T33" fmla="*/ 4 h 128"/>
                <a:gd name="T34" fmla="*/ 4 w 126"/>
                <a:gd name="T35" fmla="*/ 1 h 128"/>
                <a:gd name="T36" fmla="*/ 7 w 126"/>
                <a:gd name="T37" fmla="*/ 0 h 128"/>
                <a:gd name="T38" fmla="*/ 7 w 126"/>
                <a:gd name="T39" fmla="*/ 0 h 128"/>
                <a:gd name="T40" fmla="*/ 10 w 126"/>
                <a:gd name="T41" fmla="*/ 0 h 128"/>
                <a:gd name="T42" fmla="*/ 12 w 126"/>
                <a:gd name="T43" fmla="*/ 0 h 128"/>
                <a:gd name="T44" fmla="*/ 15 w 126"/>
                <a:gd name="T45" fmla="*/ 1 h 128"/>
                <a:gd name="T46" fmla="*/ 17 w 126"/>
                <a:gd name="T47" fmla="*/ 2 h 128"/>
                <a:gd name="T48" fmla="*/ 123 w 126"/>
                <a:gd name="T49" fmla="*/ 111 h 128"/>
                <a:gd name="T50" fmla="*/ 123 w 126"/>
                <a:gd name="T51" fmla="*/ 111 h 128"/>
                <a:gd name="T52" fmla="*/ 126 w 126"/>
                <a:gd name="T53" fmla="*/ 115 h 128"/>
                <a:gd name="T54" fmla="*/ 126 w 126"/>
                <a:gd name="T55" fmla="*/ 118 h 128"/>
                <a:gd name="T56" fmla="*/ 126 w 126"/>
                <a:gd name="T57" fmla="*/ 118 h 128"/>
                <a:gd name="T58" fmla="*/ 126 w 126"/>
                <a:gd name="T59" fmla="*/ 122 h 128"/>
                <a:gd name="T60" fmla="*/ 123 w 126"/>
                <a:gd name="T61" fmla="*/ 125 h 128"/>
                <a:gd name="T62" fmla="*/ 120 w 126"/>
                <a:gd name="T63" fmla="*/ 128 h 128"/>
                <a:gd name="T64" fmla="*/ 116 w 126"/>
                <a:gd name="T65" fmla="*/ 128 h 128"/>
                <a:gd name="T66" fmla="*/ 19 w 126"/>
                <a:gd name="T67" fmla="*/ 32 h 128"/>
                <a:gd name="T68" fmla="*/ 19 w 126"/>
                <a:gd name="T69" fmla="*/ 84 h 128"/>
                <a:gd name="T70" fmla="*/ 19 w 126"/>
                <a:gd name="T71" fmla="*/ 84 h 128"/>
                <a:gd name="T72" fmla="*/ 21 w 126"/>
                <a:gd name="T73" fmla="*/ 90 h 128"/>
                <a:gd name="T74" fmla="*/ 22 w 126"/>
                <a:gd name="T75" fmla="*/ 94 h 128"/>
                <a:gd name="T76" fmla="*/ 25 w 126"/>
                <a:gd name="T77" fmla="*/ 98 h 128"/>
                <a:gd name="T78" fmla="*/ 27 w 126"/>
                <a:gd name="T79" fmla="*/ 102 h 128"/>
                <a:gd name="T80" fmla="*/ 32 w 126"/>
                <a:gd name="T81" fmla="*/ 105 h 128"/>
                <a:gd name="T82" fmla="*/ 36 w 126"/>
                <a:gd name="T83" fmla="*/ 107 h 128"/>
                <a:gd name="T84" fmla="*/ 40 w 126"/>
                <a:gd name="T85" fmla="*/ 109 h 128"/>
                <a:gd name="T86" fmla="*/ 45 w 126"/>
                <a:gd name="T87" fmla="*/ 109 h 128"/>
                <a:gd name="T88" fmla="*/ 94 w 126"/>
                <a:gd name="T89" fmla="*/ 109 h 128"/>
                <a:gd name="T90" fmla="*/ 19 w 126"/>
                <a:gd name="T91" fmla="*/ 3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6" h="128">
                  <a:moveTo>
                    <a:pt x="116" y="128"/>
                  </a:moveTo>
                  <a:lnTo>
                    <a:pt x="116" y="128"/>
                  </a:lnTo>
                  <a:lnTo>
                    <a:pt x="116" y="128"/>
                  </a:lnTo>
                  <a:lnTo>
                    <a:pt x="45" y="128"/>
                  </a:lnTo>
                  <a:lnTo>
                    <a:pt x="45" y="128"/>
                  </a:lnTo>
                  <a:lnTo>
                    <a:pt x="37" y="128"/>
                  </a:lnTo>
                  <a:lnTo>
                    <a:pt x="27" y="125"/>
                  </a:lnTo>
                  <a:lnTo>
                    <a:pt x="21" y="121"/>
                  </a:lnTo>
                  <a:lnTo>
                    <a:pt x="14" y="115"/>
                  </a:lnTo>
                  <a:lnTo>
                    <a:pt x="8" y="109"/>
                  </a:lnTo>
                  <a:lnTo>
                    <a:pt x="4" y="102"/>
                  </a:lnTo>
                  <a:lnTo>
                    <a:pt x="2" y="92"/>
                  </a:lnTo>
                  <a:lnTo>
                    <a:pt x="0" y="84"/>
                  </a:lnTo>
                  <a:lnTo>
                    <a:pt x="0" y="9"/>
                  </a:lnTo>
                  <a:lnTo>
                    <a:pt x="0" y="9"/>
                  </a:lnTo>
                  <a:lnTo>
                    <a:pt x="2" y="6"/>
                  </a:lnTo>
                  <a:lnTo>
                    <a:pt x="3" y="4"/>
                  </a:lnTo>
                  <a:lnTo>
                    <a:pt x="4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7" y="2"/>
                  </a:lnTo>
                  <a:lnTo>
                    <a:pt x="123" y="111"/>
                  </a:lnTo>
                  <a:lnTo>
                    <a:pt x="123" y="111"/>
                  </a:lnTo>
                  <a:lnTo>
                    <a:pt x="126" y="115"/>
                  </a:lnTo>
                  <a:lnTo>
                    <a:pt x="126" y="118"/>
                  </a:lnTo>
                  <a:lnTo>
                    <a:pt x="126" y="118"/>
                  </a:lnTo>
                  <a:lnTo>
                    <a:pt x="126" y="122"/>
                  </a:lnTo>
                  <a:lnTo>
                    <a:pt x="123" y="125"/>
                  </a:lnTo>
                  <a:lnTo>
                    <a:pt x="120" y="128"/>
                  </a:lnTo>
                  <a:lnTo>
                    <a:pt x="116" y="128"/>
                  </a:lnTo>
                  <a:close/>
                  <a:moveTo>
                    <a:pt x="19" y="32"/>
                  </a:moveTo>
                  <a:lnTo>
                    <a:pt x="19" y="84"/>
                  </a:lnTo>
                  <a:lnTo>
                    <a:pt x="19" y="84"/>
                  </a:lnTo>
                  <a:lnTo>
                    <a:pt x="21" y="90"/>
                  </a:lnTo>
                  <a:lnTo>
                    <a:pt x="22" y="94"/>
                  </a:lnTo>
                  <a:lnTo>
                    <a:pt x="25" y="98"/>
                  </a:lnTo>
                  <a:lnTo>
                    <a:pt x="27" y="102"/>
                  </a:lnTo>
                  <a:lnTo>
                    <a:pt x="32" y="105"/>
                  </a:lnTo>
                  <a:lnTo>
                    <a:pt x="36" y="107"/>
                  </a:lnTo>
                  <a:lnTo>
                    <a:pt x="40" y="109"/>
                  </a:lnTo>
                  <a:lnTo>
                    <a:pt x="45" y="109"/>
                  </a:lnTo>
                  <a:lnTo>
                    <a:pt x="94" y="109"/>
                  </a:lnTo>
                  <a:lnTo>
                    <a:pt x="19" y="32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9" name="Freeform 79"/>
            <p:cNvSpPr>
              <a:spLocks/>
            </p:cNvSpPr>
            <p:nvPr/>
          </p:nvSpPr>
          <p:spPr bwMode="auto">
            <a:xfrm>
              <a:off x="7904180" y="1126331"/>
              <a:ext cx="68849" cy="69614"/>
            </a:xfrm>
            <a:custGeom>
              <a:avLst/>
              <a:gdLst>
                <a:gd name="T0" fmla="*/ 116 w 126"/>
                <a:gd name="T1" fmla="*/ 128 h 128"/>
                <a:gd name="T2" fmla="*/ 116 w 126"/>
                <a:gd name="T3" fmla="*/ 128 h 128"/>
                <a:gd name="T4" fmla="*/ 116 w 126"/>
                <a:gd name="T5" fmla="*/ 128 h 128"/>
                <a:gd name="T6" fmla="*/ 45 w 126"/>
                <a:gd name="T7" fmla="*/ 128 h 128"/>
                <a:gd name="T8" fmla="*/ 45 w 126"/>
                <a:gd name="T9" fmla="*/ 128 h 128"/>
                <a:gd name="T10" fmla="*/ 37 w 126"/>
                <a:gd name="T11" fmla="*/ 128 h 128"/>
                <a:gd name="T12" fmla="*/ 27 w 126"/>
                <a:gd name="T13" fmla="*/ 125 h 128"/>
                <a:gd name="T14" fmla="*/ 21 w 126"/>
                <a:gd name="T15" fmla="*/ 121 h 128"/>
                <a:gd name="T16" fmla="*/ 14 w 126"/>
                <a:gd name="T17" fmla="*/ 115 h 128"/>
                <a:gd name="T18" fmla="*/ 8 w 126"/>
                <a:gd name="T19" fmla="*/ 109 h 128"/>
                <a:gd name="T20" fmla="*/ 4 w 126"/>
                <a:gd name="T21" fmla="*/ 102 h 128"/>
                <a:gd name="T22" fmla="*/ 2 w 126"/>
                <a:gd name="T23" fmla="*/ 92 h 128"/>
                <a:gd name="T24" fmla="*/ 0 w 126"/>
                <a:gd name="T25" fmla="*/ 84 h 128"/>
                <a:gd name="T26" fmla="*/ 0 w 126"/>
                <a:gd name="T27" fmla="*/ 9 h 128"/>
                <a:gd name="T28" fmla="*/ 0 w 126"/>
                <a:gd name="T29" fmla="*/ 9 h 128"/>
                <a:gd name="T30" fmla="*/ 2 w 126"/>
                <a:gd name="T31" fmla="*/ 6 h 128"/>
                <a:gd name="T32" fmla="*/ 3 w 126"/>
                <a:gd name="T33" fmla="*/ 4 h 128"/>
                <a:gd name="T34" fmla="*/ 4 w 126"/>
                <a:gd name="T35" fmla="*/ 1 h 128"/>
                <a:gd name="T36" fmla="*/ 7 w 126"/>
                <a:gd name="T37" fmla="*/ 0 h 128"/>
                <a:gd name="T38" fmla="*/ 7 w 126"/>
                <a:gd name="T39" fmla="*/ 0 h 128"/>
                <a:gd name="T40" fmla="*/ 10 w 126"/>
                <a:gd name="T41" fmla="*/ 0 h 128"/>
                <a:gd name="T42" fmla="*/ 12 w 126"/>
                <a:gd name="T43" fmla="*/ 0 h 128"/>
                <a:gd name="T44" fmla="*/ 15 w 126"/>
                <a:gd name="T45" fmla="*/ 1 h 128"/>
                <a:gd name="T46" fmla="*/ 17 w 126"/>
                <a:gd name="T47" fmla="*/ 2 h 128"/>
                <a:gd name="T48" fmla="*/ 123 w 126"/>
                <a:gd name="T49" fmla="*/ 111 h 128"/>
                <a:gd name="T50" fmla="*/ 123 w 126"/>
                <a:gd name="T51" fmla="*/ 111 h 128"/>
                <a:gd name="T52" fmla="*/ 126 w 126"/>
                <a:gd name="T53" fmla="*/ 115 h 128"/>
                <a:gd name="T54" fmla="*/ 126 w 126"/>
                <a:gd name="T55" fmla="*/ 118 h 128"/>
                <a:gd name="T56" fmla="*/ 126 w 126"/>
                <a:gd name="T57" fmla="*/ 118 h 128"/>
                <a:gd name="T58" fmla="*/ 126 w 126"/>
                <a:gd name="T59" fmla="*/ 122 h 128"/>
                <a:gd name="T60" fmla="*/ 123 w 126"/>
                <a:gd name="T61" fmla="*/ 125 h 128"/>
                <a:gd name="T62" fmla="*/ 120 w 126"/>
                <a:gd name="T63" fmla="*/ 128 h 128"/>
                <a:gd name="T64" fmla="*/ 116 w 126"/>
                <a:gd name="T6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6" h="128">
                  <a:moveTo>
                    <a:pt x="116" y="128"/>
                  </a:moveTo>
                  <a:lnTo>
                    <a:pt x="116" y="128"/>
                  </a:lnTo>
                  <a:lnTo>
                    <a:pt x="116" y="128"/>
                  </a:lnTo>
                  <a:lnTo>
                    <a:pt x="45" y="128"/>
                  </a:lnTo>
                  <a:lnTo>
                    <a:pt x="45" y="128"/>
                  </a:lnTo>
                  <a:lnTo>
                    <a:pt x="37" y="128"/>
                  </a:lnTo>
                  <a:lnTo>
                    <a:pt x="27" y="125"/>
                  </a:lnTo>
                  <a:lnTo>
                    <a:pt x="21" y="121"/>
                  </a:lnTo>
                  <a:lnTo>
                    <a:pt x="14" y="115"/>
                  </a:lnTo>
                  <a:lnTo>
                    <a:pt x="8" y="109"/>
                  </a:lnTo>
                  <a:lnTo>
                    <a:pt x="4" y="102"/>
                  </a:lnTo>
                  <a:lnTo>
                    <a:pt x="2" y="92"/>
                  </a:lnTo>
                  <a:lnTo>
                    <a:pt x="0" y="84"/>
                  </a:lnTo>
                  <a:lnTo>
                    <a:pt x="0" y="9"/>
                  </a:lnTo>
                  <a:lnTo>
                    <a:pt x="0" y="9"/>
                  </a:lnTo>
                  <a:lnTo>
                    <a:pt x="2" y="6"/>
                  </a:lnTo>
                  <a:lnTo>
                    <a:pt x="3" y="4"/>
                  </a:lnTo>
                  <a:lnTo>
                    <a:pt x="4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7" y="2"/>
                  </a:lnTo>
                  <a:lnTo>
                    <a:pt x="123" y="111"/>
                  </a:lnTo>
                  <a:lnTo>
                    <a:pt x="123" y="111"/>
                  </a:lnTo>
                  <a:lnTo>
                    <a:pt x="126" y="115"/>
                  </a:lnTo>
                  <a:lnTo>
                    <a:pt x="126" y="118"/>
                  </a:lnTo>
                  <a:lnTo>
                    <a:pt x="126" y="118"/>
                  </a:lnTo>
                  <a:lnTo>
                    <a:pt x="126" y="122"/>
                  </a:lnTo>
                  <a:lnTo>
                    <a:pt x="123" y="125"/>
                  </a:lnTo>
                  <a:lnTo>
                    <a:pt x="120" y="128"/>
                  </a:lnTo>
                  <a:lnTo>
                    <a:pt x="116" y="128"/>
                  </a:ln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0" name="Freeform 80"/>
            <p:cNvSpPr>
              <a:spLocks/>
            </p:cNvSpPr>
            <p:nvPr/>
          </p:nvSpPr>
          <p:spPr bwMode="auto">
            <a:xfrm>
              <a:off x="7914562" y="1143735"/>
              <a:ext cx="40981" cy="41878"/>
            </a:xfrm>
            <a:custGeom>
              <a:avLst/>
              <a:gdLst>
                <a:gd name="T0" fmla="*/ 0 w 75"/>
                <a:gd name="T1" fmla="*/ 0 h 77"/>
                <a:gd name="T2" fmla="*/ 0 w 75"/>
                <a:gd name="T3" fmla="*/ 52 h 77"/>
                <a:gd name="T4" fmla="*/ 0 w 75"/>
                <a:gd name="T5" fmla="*/ 52 h 77"/>
                <a:gd name="T6" fmla="*/ 2 w 75"/>
                <a:gd name="T7" fmla="*/ 58 h 77"/>
                <a:gd name="T8" fmla="*/ 3 w 75"/>
                <a:gd name="T9" fmla="*/ 62 h 77"/>
                <a:gd name="T10" fmla="*/ 6 w 75"/>
                <a:gd name="T11" fmla="*/ 66 h 77"/>
                <a:gd name="T12" fmla="*/ 8 w 75"/>
                <a:gd name="T13" fmla="*/ 70 h 77"/>
                <a:gd name="T14" fmla="*/ 13 w 75"/>
                <a:gd name="T15" fmla="*/ 73 h 77"/>
                <a:gd name="T16" fmla="*/ 17 w 75"/>
                <a:gd name="T17" fmla="*/ 75 h 77"/>
                <a:gd name="T18" fmla="*/ 21 w 75"/>
                <a:gd name="T19" fmla="*/ 77 h 77"/>
                <a:gd name="T20" fmla="*/ 26 w 75"/>
                <a:gd name="T21" fmla="*/ 77 h 77"/>
                <a:gd name="T22" fmla="*/ 75 w 75"/>
                <a:gd name="T23" fmla="*/ 77 h 77"/>
                <a:gd name="T24" fmla="*/ 0 w 75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77">
                  <a:moveTo>
                    <a:pt x="0" y="0"/>
                  </a:moveTo>
                  <a:lnTo>
                    <a:pt x="0" y="52"/>
                  </a:lnTo>
                  <a:lnTo>
                    <a:pt x="0" y="52"/>
                  </a:lnTo>
                  <a:lnTo>
                    <a:pt x="2" y="58"/>
                  </a:lnTo>
                  <a:lnTo>
                    <a:pt x="3" y="62"/>
                  </a:lnTo>
                  <a:lnTo>
                    <a:pt x="6" y="66"/>
                  </a:lnTo>
                  <a:lnTo>
                    <a:pt x="8" y="70"/>
                  </a:lnTo>
                  <a:lnTo>
                    <a:pt x="13" y="73"/>
                  </a:lnTo>
                  <a:lnTo>
                    <a:pt x="17" y="75"/>
                  </a:lnTo>
                  <a:lnTo>
                    <a:pt x="21" y="77"/>
                  </a:lnTo>
                  <a:lnTo>
                    <a:pt x="26" y="77"/>
                  </a:lnTo>
                  <a:lnTo>
                    <a:pt x="75" y="77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1" name="Freeform 81"/>
            <p:cNvSpPr>
              <a:spLocks/>
            </p:cNvSpPr>
            <p:nvPr/>
          </p:nvSpPr>
          <p:spPr bwMode="auto">
            <a:xfrm>
              <a:off x="7962647" y="1185612"/>
              <a:ext cx="10382" cy="120737"/>
            </a:xfrm>
            <a:custGeom>
              <a:avLst/>
              <a:gdLst>
                <a:gd name="T0" fmla="*/ 9 w 19"/>
                <a:gd name="T1" fmla="*/ 222 h 222"/>
                <a:gd name="T2" fmla="*/ 9 w 19"/>
                <a:gd name="T3" fmla="*/ 222 h 222"/>
                <a:gd name="T4" fmla="*/ 6 w 19"/>
                <a:gd name="T5" fmla="*/ 221 h 222"/>
                <a:gd name="T6" fmla="*/ 2 w 19"/>
                <a:gd name="T7" fmla="*/ 219 h 222"/>
                <a:gd name="T8" fmla="*/ 1 w 19"/>
                <a:gd name="T9" fmla="*/ 216 h 222"/>
                <a:gd name="T10" fmla="*/ 0 w 19"/>
                <a:gd name="T11" fmla="*/ 212 h 222"/>
                <a:gd name="T12" fmla="*/ 0 w 19"/>
                <a:gd name="T13" fmla="*/ 9 h 222"/>
                <a:gd name="T14" fmla="*/ 0 w 19"/>
                <a:gd name="T15" fmla="*/ 9 h 222"/>
                <a:gd name="T16" fmla="*/ 1 w 19"/>
                <a:gd name="T17" fmla="*/ 6 h 222"/>
                <a:gd name="T18" fmla="*/ 2 w 19"/>
                <a:gd name="T19" fmla="*/ 4 h 222"/>
                <a:gd name="T20" fmla="*/ 6 w 19"/>
                <a:gd name="T21" fmla="*/ 1 h 222"/>
                <a:gd name="T22" fmla="*/ 9 w 19"/>
                <a:gd name="T23" fmla="*/ 0 h 222"/>
                <a:gd name="T24" fmla="*/ 9 w 19"/>
                <a:gd name="T25" fmla="*/ 0 h 222"/>
                <a:gd name="T26" fmla="*/ 13 w 19"/>
                <a:gd name="T27" fmla="*/ 1 h 222"/>
                <a:gd name="T28" fmla="*/ 16 w 19"/>
                <a:gd name="T29" fmla="*/ 4 h 222"/>
                <a:gd name="T30" fmla="*/ 19 w 19"/>
                <a:gd name="T31" fmla="*/ 6 h 222"/>
                <a:gd name="T32" fmla="*/ 19 w 19"/>
                <a:gd name="T33" fmla="*/ 9 h 222"/>
                <a:gd name="T34" fmla="*/ 19 w 19"/>
                <a:gd name="T35" fmla="*/ 212 h 222"/>
                <a:gd name="T36" fmla="*/ 19 w 19"/>
                <a:gd name="T37" fmla="*/ 212 h 222"/>
                <a:gd name="T38" fmla="*/ 19 w 19"/>
                <a:gd name="T39" fmla="*/ 216 h 222"/>
                <a:gd name="T40" fmla="*/ 16 w 19"/>
                <a:gd name="T41" fmla="*/ 219 h 222"/>
                <a:gd name="T42" fmla="*/ 13 w 19"/>
                <a:gd name="T43" fmla="*/ 221 h 222"/>
                <a:gd name="T44" fmla="*/ 9 w 19"/>
                <a:gd name="T45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" h="222">
                  <a:moveTo>
                    <a:pt x="9" y="222"/>
                  </a:moveTo>
                  <a:lnTo>
                    <a:pt x="9" y="222"/>
                  </a:lnTo>
                  <a:lnTo>
                    <a:pt x="6" y="221"/>
                  </a:lnTo>
                  <a:lnTo>
                    <a:pt x="2" y="219"/>
                  </a:lnTo>
                  <a:lnTo>
                    <a:pt x="1" y="216"/>
                  </a:lnTo>
                  <a:lnTo>
                    <a:pt x="0" y="212"/>
                  </a:lnTo>
                  <a:lnTo>
                    <a:pt x="0" y="9"/>
                  </a:lnTo>
                  <a:lnTo>
                    <a:pt x="0" y="9"/>
                  </a:lnTo>
                  <a:lnTo>
                    <a:pt x="1" y="6"/>
                  </a:lnTo>
                  <a:lnTo>
                    <a:pt x="2" y="4"/>
                  </a:lnTo>
                  <a:lnTo>
                    <a:pt x="6" y="1"/>
                  </a:lnTo>
                  <a:lnTo>
                    <a:pt x="9" y="0"/>
                  </a:lnTo>
                  <a:lnTo>
                    <a:pt x="9" y="0"/>
                  </a:lnTo>
                  <a:lnTo>
                    <a:pt x="13" y="1"/>
                  </a:lnTo>
                  <a:lnTo>
                    <a:pt x="16" y="4"/>
                  </a:lnTo>
                  <a:lnTo>
                    <a:pt x="19" y="6"/>
                  </a:lnTo>
                  <a:lnTo>
                    <a:pt x="19" y="9"/>
                  </a:lnTo>
                  <a:lnTo>
                    <a:pt x="19" y="212"/>
                  </a:lnTo>
                  <a:lnTo>
                    <a:pt x="19" y="212"/>
                  </a:lnTo>
                  <a:lnTo>
                    <a:pt x="19" y="216"/>
                  </a:lnTo>
                  <a:lnTo>
                    <a:pt x="16" y="219"/>
                  </a:lnTo>
                  <a:lnTo>
                    <a:pt x="13" y="221"/>
                  </a:lnTo>
                  <a:lnTo>
                    <a:pt x="9" y="222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2" name="Freeform 82"/>
            <p:cNvSpPr>
              <a:spLocks/>
            </p:cNvSpPr>
            <p:nvPr/>
          </p:nvSpPr>
          <p:spPr bwMode="auto">
            <a:xfrm>
              <a:off x="7962647" y="1185612"/>
              <a:ext cx="10382" cy="120737"/>
            </a:xfrm>
            <a:custGeom>
              <a:avLst/>
              <a:gdLst>
                <a:gd name="T0" fmla="*/ 9 w 19"/>
                <a:gd name="T1" fmla="*/ 222 h 222"/>
                <a:gd name="T2" fmla="*/ 9 w 19"/>
                <a:gd name="T3" fmla="*/ 222 h 222"/>
                <a:gd name="T4" fmla="*/ 6 w 19"/>
                <a:gd name="T5" fmla="*/ 221 h 222"/>
                <a:gd name="T6" fmla="*/ 2 w 19"/>
                <a:gd name="T7" fmla="*/ 219 h 222"/>
                <a:gd name="T8" fmla="*/ 1 w 19"/>
                <a:gd name="T9" fmla="*/ 216 h 222"/>
                <a:gd name="T10" fmla="*/ 0 w 19"/>
                <a:gd name="T11" fmla="*/ 212 h 222"/>
                <a:gd name="T12" fmla="*/ 0 w 19"/>
                <a:gd name="T13" fmla="*/ 9 h 222"/>
                <a:gd name="T14" fmla="*/ 0 w 19"/>
                <a:gd name="T15" fmla="*/ 9 h 222"/>
                <a:gd name="T16" fmla="*/ 1 w 19"/>
                <a:gd name="T17" fmla="*/ 6 h 222"/>
                <a:gd name="T18" fmla="*/ 2 w 19"/>
                <a:gd name="T19" fmla="*/ 4 h 222"/>
                <a:gd name="T20" fmla="*/ 6 w 19"/>
                <a:gd name="T21" fmla="*/ 1 h 222"/>
                <a:gd name="T22" fmla="*/ 9 w 19"/>
                <a:gd name="T23" fmla="*/ 0 h 222"/>
                <a:gd name="T24" fmla="*/ 9 w 19"/>
                <a:gd name="T25" fmla="*/ 0 h 222"/>
                <a:gd name="T26" fmla="*/ 13 w 19"/>
                <a:gd name="T27" fmla="*/ 1 h 222"/>
                <a:gd name="T28" fmla="*/ 16 w 19"/>
                <a:gd name="T29" fmla="*/ 4 h 222"/>
                <a:gd name="T30" fmla="*/ 19 w 19"/>
                <a:gd name="T31" fmla="*/ 6 h 222"/>
                <a:gd name="T32" fmla="*/ 19 w 19"/>
                <a:gd name="T33" fmla="*/ 9 h 222"/>
                <a:gd name="T34" fmla="*/ 19 w 19"/>
                <a:gd name="T35" fmla="*/ 212 h 222"/>
                <a:gd name="T36" fmla="*/ 19 w 19"/>
                <a:gd name="T37" fmla="*/ 212 h 222"/>
                <a:gd name="T38" fmla="*/ 19 w 19"/>
                <a:gd name="T39" fmla="*/ 216 h 222"/>
                <a:gd name="T40" fmla="*/ 16 w 19"/>
                <a:gd name="T41" fmla="*/ 219 h 222"/>
                <a:gd name="T42" fmla="*/ 13 w 19"/>
                <a:gd name="T43" fmla="*/ 221 h 222"/>
                <a:gd name="T44" fmla="*/ 9 w 19"/>
                <a:gd name="T45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" h="222">
                  <a:moveTo>
                    <a:pt x="9" y="222"/>
                  </a:moveTo>
                  <a:lnTo>
                    <a:pt x="9" y="222"/>
                  </a:lnTo>
                  <a:lnTo>
                    <a:pt x="6" y="221"/>
                  </a:lnTo>
                  <a:lnTo>
                    <a:pt x="2" y="219"/>
                  </a:lnTo>
                  <a:lnTo>
                    <a:pt x="1" y="216"/>
                  </a:lnTo>
                  <a:lnTo>
                    <a:pt x="0" y="212"/>
                  </a:lnTo>
                  <a:lnTo>
                    <a:pt x="0" y="9"/>
                  </a:lnTo>
                  <a:lnTo>
                    <a:pt x="0" y="9"/>
                  </a:lnTo>
                  <a:lnTo>
                    <a:pt x="1" y="6"/>
                  </a:lnTo>
                  <a:lnTo>
                    <a:pt x="2" y="4"/>
                  </a:lnTo>
                  <a:lnTo>
                    <a:pt x="6" y="1"/>
                  </a:lnTo>
                  <a:lnTo>
                    <a:pt x="9" y="0"/>
                  </a:lnTo>
                  <a:lnTo>
                    <a:pt x="9" y="0"/>
                  </a:lnTo>
                  <a:lnTo>
                    <a:pt x="13" y="1"/>
                  </a:lnTo>
                  <a:lnTo>
                    <a:pt x="16" y="4"/>
                  </a:lnTo>
                  <a:lnTo>
                    <a:pt x="19" y="6"/>
                  </a:lnTo>
                  <a:lnTo>
                    <a:pt x="19" y="9"/>
                  </a:lnTo>
                  <a:lnTo>
                    <a:pt x="19" y="212"/>
                  </a:lnTo>
                  <a:lnTo>
                    <a:pt x="19" y="212"/>
                  </a:lnTo>
                  <a:lnTo>
                    <a:pt x="19" y="216"/>
                  </a:lnTo>
                  <a:lnTo>
                    <a:pt x="16" y="219"/>
                  </a:lnTo>
                  <a:lnTo>
                    <a:pt x="13" y="221"/>
                  </a:lnTo>
                  <a:lnTo>
                    <a:pt x="9" y="222"/>
                  </a:ln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" name="Freeform 83"/>
            <p:cNvSpPr>
              <a:spLocks/>
            </p:cNvSpPr>
            <p:nvPr/>
          </p:nvSpPr>
          <p:spPr bwMode="auto">
            <a:xfrm>
              <a:off x="7742440" y="1218788"/>
              <a:ext cx="80870" cy="10334"/>
            </a:xfrm>
            <a:custGeom>
              <a:avLst/>
              <a:gdLst>
                <a:gd name="T0" fmla="*/ 138 w 148"/>
                <a:gd name="T1" fmla="*/ 19 h 19"/>
                <a:gd name="T2" fmla="*/ 10 w 148"/>
                <a:gd name="T3" fmla="*/ 19 h 19"/>
                <a:gd name="T4" fmla="*/ 10 w 148"/>
                <a:gd name="T5" fmla="*/ 19 h 19"/>
                <a:gd name="T6" fmla="*/ 6 w 148"/>
                <a:gd name="T7" fmla="*/ 19 h 19"/>
                <a:gd name="T8" fmla="*/ 3 w 148"/>
                <a:gd name="T9" fmla="*/ 16 h 19"/>
                <a:gd name="T10" fmla="*/ 0 w 148"/>
                <a:gd name="T11" fmla="*/ 14 h 19"/>
                <a:gd name="T12" fmla="*/ 0 w 148"/>
                <a:gd name="T13" fmla="*/ 10 h 19"/>
                <a:gd name="T14" fmla="*/ 0 w 148"/>
                <a:gd name="T15" fmla="*/ 10 h 19"/>
                <a:gd name="T16" fmla="*/ 0 w 148"/>
                <a:gd name="T17" fmla="*/ 7 h 19"/>
                <a:gd name="T18" fmla="*/ 3 w 148"/>
                <a:gd name="T19" fmla="*/ 3 h 19"/>
                <a:gd name="T20" fmla="*/ 6 w 148"/>
                <a:gd name="T21" fmla="*/ 1 h 19"/>
                <a:gd name="T22" fmla="*/ 10 w 148"/>
                <a:gd name="T23" fmla="*/ 0 h 19"/>
                <a:gd name="T24" fmla="*/ 138 w 148"/>
                <a:gd name="T25" fmla="*/ 0 h 19"/>
                <a:gd name="T26" fmla="*/ 138 w 148"/>
                <a:gd name="T27" fmla="*/ 0 h 19"/>
                <a:gd name="T28" fmla="*/ 141 w 148"/>
                <a:gd name="T29" fmla="*/ 1 h 19"/>
                <a:gd name="T30" fmla="*/ 145 w 148"/>
                <a:gd name="T31" fmla="*/ 3 h 19"/>
                <a:gd name="T32" fmla="*/ 146 w 148"/>
                <a:gd name="T33" fmla="*/ 7 h 19"/>
                <a:gd name="T34" fmla="*/ 148 w 148"/>
                <a:gd name="T35" fmla="*/ 10 h 19"/>
                <a:gd name="T36" fmla="*/ 148 w 148"/>
                <a:gd name="T37" fmla="*/ 10 h 19"/>
                <a:gd name="T38" fmla="*/ 146 w 148"/>
                <a:gd name="T39" fmla="*/ 14 h 19"/>
                <a:gd name="T40" fmla="*/ 145 w 148"/>
                <a:gd name="T41" fmla="*/ 16 h 19"/>
                <a:gd name="T42" fmla="*/ 141 w 148"/>
                <a:gd name="T43" fmla="*/ 19 h 19"/>
                <a:gd name="T44" fmla="*/ 138 w 148"/>
                <a:gd name="T4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8" h="19">
                  <a:moveTo>
                    <a:pt x="138" y="19"/>
                  </a:moveTo>
                  <a:lnTo>
                    <a:pt x="10" y="19"/>
                  </a:lnTo>
                  <a:lnTo>
                    <a:pt x="10" y="19"/>
                  </a:lnTo>
                  <a:lnTo>
                    <a:pt x="6" y="19"/>
                  </a:lnTo>
                  <a:lnTo>
                    <a:pt x="3" y="16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7"/>
                  </a:lnTo>
                  <a:lnTo>
                    <a:pt x="3" y="3"/>
                  </a:lnTo>
                  <a:lnTo>
                    <a:pt x="6" y="1"/>
                  </a:lnTo>
                  <a:lnTo>
                    <a:pt x="10" y="0"/>
                  </a:lnTo>
                  <a:lnTo>
                    <a:pt x="138" y="0"/>
                  </a:lnTo>
                  <a:lnTo>
                    <a:pt x="138" y="0"/>
                  </a:lnTo>
                  <a:lnTo>
                    <a:pt x="141" y="1"/>
                  </a:lnTo>
                  <a:lnTo>
                    <a:pt x="145" y="3"/>
                  </a:lnTo>
                  <a:lnTo>
                    <a:pt x="146" y="7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6" y="14"/>
                  </a:lnTo>
                  <a:lnTo>
                    <a:pt x="145" y="16"/>
                  </a:lnTo>
                  <a:lnTo>
                    <a:pt x="141" y="19"/>
                  </a:lnTo>
                  <a:lnTo>
                    <a:pt x="138" y="19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4" name="Freeform 84"/>
            <p:cNvSpPr>
              <a:spLocks/>
            </p:cNvSpPr>
            <p:nvPr/>
          </p:nvSpPr>
          <p:spPr bwMode="auto">
            <a:xfrm>
              <a:off x="7742440" y="1218788"/>
              <a:ext cx="80870" cy="10334"/>
            </a:xfrm>
            <a:custGeom>
              <a:avLst/>
              <a:gdLst>
                <a:gd name="T0" fmla="*/ 138 w 148"/>
                <a:gd name="T1" fmla="*/ 19 h 19"/>
                <a:gd name="T2" fmla="*/ 10 w 148"/>
                <a:gd name="T3" fmla="*/ 19 h 19"/>
                <a:gd name="T4" fmla="*/ 10 w 148"/>
                <a:gd name="T5" fmla="*/ 19 h 19"/>
                <a:gd name="T6" fmla="*/ 6 w 148"/>
                <a:gd name="T7" fmla="*/ 19 h 19"/>
                <a:gd name="T8" fmla="*/ 3 w 148"/>
                <a:gd name="T9" fmla="*/ 16 h 19"/>
                <a:gd name="T10" fmla="*/ 0 w 148"/>
                <a:gd name="T11" fmla="*/ 14 h 19"/>
                <a:gd name="T12" fmla="*/ 0 w 148"/>
                <a:gd name="T13" fmla="*/ 10 h 19"/>
                <a:gd name="T14" fmla="*/ 0 w 148"/>
                <a:gd name="T15" fmla="*/ 10 h 19"/>
                <a:gd name="T16" fmla="*/ 0 w 148"/>
                <a:gd name="T17" fmla="*/ 7 h 19"/>
                <a:gd name="T18" fmla="*/ 3 w 148"/>
                <a:gd name="T19" fmla="*/ 3 h 19"/>
                <a:gd name="T20" fmla="*/ 6 w 148"/>
                <a:gd name="T21" fmla="*/ 1 h 19"/>
                <a:gd name="T22" fmla="*/ 10 w 148"/>
                <a:gd name="T23" fmla="*/ 0 h 19"/>
                <a:gd name="T24" fmla="*/ 138 w 148"/>
                <a:gd name="T25" fmla="*/ 0 h 19"/>
                <a:gd name="T26" fmla="*/ 138 w 148"/>
                <a:gd name="T27" fmla="*/ 0 h 19"/>
                <a:gd name="T28" fmla="*/ 141 w 148"/>
                <a:gd name="T29" fmla="*/ 1 h 19"/>
                <a:gd name="T30" fmla="*/ 145 w 148"/>
                <a:gd name="T31" fmla="*/ 3 h 19"/>
                <a:gd name="T32" fmla="*/ 146 w 148"/>
                <a:gd name="T33" fmla="*/ 7 h 19"/>
                <a:gd name="T34" fmla="*/ 148 w 148"/>
                <a:gd name="T35" fmla="*/ 10 h 19"/>
                <a:gd name="T36" fmla="*/ 148 w 148"/>
                <a:gd name="T37" fmla="*/ 10 h 19"/>
                <a:gd name="T38" fmla="*/ 146 w 148"/>
                <a:gd name="T39" fmla="*/ 14 h 19"/>
                <a:gd name="T40" fmla="*/ 145 w 148"/>
                <a:gd name="T41" fmla="*/ 16 h 19"/>
                <a:gd name="T42" fmla="*/ 141 w 148"/>
                <a:gd name="T43" fmla="*/ 19 h 19"/>
                <a:gd name="T44" fmla="*/ 138 w 148"/>
                <a:gd name="T4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8" h="19">
                  <a:moveTo>
                    <a:pt x="138" y="19"/>
                  </a:moveTo>
                  <a:lnTo>
                    <a:pt x="10" y="19"/>
                  </a:lnTo>
                  <a:lnTo>
                    <a:pt x="10" y="19"/>
                  </a:lnTo>
                  <a:lnTo>
                    <a:pt x="6" y="19"/>
                  </a:lnTo>
                  <a:lnTo>
                    <a:pt x="3" y="16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7"/>
                  </a:lnTo>
                  <a:lnTo>
                    <a:pt x="3" y="3"/>
                  </a:lnTo>
                  <a:lnTo>
                    <a:pt x="6" y="1"/>
                  </a:lnTo>
                  <a:lnTo>
                    <a:pt x="10" y="0"/>
                  </a:lnTo>
                  <a:lnTo>
                    <a:pt x="138" y="0"/>
                  </a:lnTo>
                  <a:lnTo>
                    <a:pt x="138" y="0"/>
                  </a:lnTo>
                  <a:lnTo>
                    <a:pt x="141" y="1"/>
                  </a:lnTo>
                  <a:lnTo>
                    <a:pt x="145" y="3"/>
                  </a:lnTo>
                  <a:lnTo>
                    <a:pt x="146" y="7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6" y="14"/>
                  </a:lnTo>
                  <a:lnTo>
                    <a:pt x="145" y="16"/>
                  </a:lnTo>
                  <a:lnTo>
                    <a:pt x="141" y="19"/>
                  </a:lnTo>
                  <a:lnTo>
                    <a:pt x="138" y="19"/>
                  </a:ln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" name="Freeform 85"/>
            <p:cNvSpPr>
              <a:spLocks/>
            </p:cNvSpPr>
            <p:nvPr/>
          </p:nvSpPr>
          <p:spPr bwMode="auto">
            <a:xfrm>
              <a:off x="7742440" y="1260121"/>
              <a:ext cx="183596" cy="10334"/>
            </a:xfrm>
            <a:custGeom>
              <a:avLst/>
              <a:gdLst>
                <a:gd name="T0" fmla="*/ 326 w 336"/>
                <a:gd name="T1" fmla="*/ 19 h 19"/>
                <a:gd name="T2" fmla="*/ 10 w 336"/>
                <a:gd name="T3" fmla="*/ 19 h 19"/>
                <a:gd name="T4" fmla="*/ 10 w 336"/>
                <a:gd name="T5" fmla="*/ 19 h 19"/>
                <a:gd name="T6" fmla="*/ 6 w 336"/>
                <a:gd name="T7" fmla="*/ 19 h 19"/>
                <a:gd name="T8" fmla="*/ 3 w 336"/>
                <a:gd name="T9" fmla="*/ 17 h 19"/>
                <a:gd name="T10" fmla="*/ 0 w 336"/>
                <a:gd name="T11" fmla="*/ 14 h 19"/>
                <a:gd name="T12" fmla="*/ 0 w 336"/>
                <a:gd name="T13" fmla="*/ 10 h 19"/>
                <a:gd name="T14" fmla="*/ 0 w 336"/>
                <a:gd name="T15" fmla="*/ 10 h 19"/>
                <a:gd name="T16" fmla="*/ 0 w 336"/>
                <a:gd name="T17" fmla="*/ 7 h 19"/>
                <a:gd name="T18" fmla="*/ 3 w 336"/>
                <a:gd name="T19" fmla="*/ 3 h 19"/>
                <a:gd name="T20" fmla="*/ 6 w 336"/>
                <a:gd name="T21" fmla="*/ 2 h 19"/>
                <a:gd name="T22" fmla="*/ 10 w 336"/>
                <a:gd name="T23" fmla="*/ 0 h 19"/>
                <a:gd name="T24" fmla="*/ 326 w 336"/>
                <a:gd name="T25" fmla="*/ 0 h 19"/>
                <a:gd name="T26" fmla="*/ 326 w 336"/>
                <a:gd name="T27" fmla="*/ 0 h 19"/>
                <a:gd name="T28" fmla="*/ 330 w 336"/>
                <a:gd name="T29" fmla="*/ 2 h 19"/>
                <a:gd name="T30" fmla="*/ 333 w 336"/>
                <a:gd name="T31" fmla="*/ 3 h 19"/>
                <a:gd name="T32" fmla="*/ 336 w 336"/>
                <a:gd name="T33" fmla="*/ 7 h 19"/>
                <a:gd name="T34" fmla="*/ 336 w 336"/>
                <a:gd name="T35" fmla="*/ 10 h 19"/>
                <a:gd name="T36" fmla="*/ 336 w 336"/>
                <a:gd name="T37" fmla="*/ 10 h 19"/>
                <a:gd name="T38" fmla="*/ 336 w 336"/>
                <a:gd name="T39" fmla="*/ 14 h 19"/>
                <a:gd name="T40" fmla="*/ 333 w 336"/>
                <a:gd name="T41" fmla="*/ 17 h 19"/>
                <a:gd name="T42" fmla="*/ 330 w 336"/>
                <a:gd name="T43" fmla="*/ 19 h 19"/>
                <a:gd name="T44" fmla="*/ 326 w 336"/>
                <a:gd name="T4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6" h="19">
                  <a:moveTo>
                    <a:pt x="326" y="19"/>
                  </a:moveTo>
                  <a:lnTo>
                    <a:pt x="10" y="19"/>
                  </a:lnTo>
                  <a:lnTo>
                    <a:pt x="10" y="19"/>
                  </a:lnTo>
                  <a:lnTo>
                    <a:pt x="6" y="19"/>
                  </a:lnTo>
                  <a:lnTo>
                    <a:pt x="3" y="17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7"/>
                  </a:lnTo>
                  <a:lnTo>
                    <a:pt x="3" y="3"/>
                  </a:lnTo>
                  <a:lnTo>
                    <a:pt x="6" y="2"/>
                  </a:lnTo>
                  <a:lnTo>
                    <a:pt x="10" y="0"/>
                  </a:lnTo>
                  <a:lnTo>
                    <a:pt x="326" y="0"/>
                  </a:lnTo>
                  <a:lnTo>
                    <a:pt x="326" y="0"/>
                  </a:lnTo>
                  <a:lnTo>
                    <a:pt x="330" y="2"/>
                  </a:lnTo>
                  <a:lnTo>
                    <a:pt x="333" y="3"/>
                  </a:lnTo>
                  <a:lnTo>
                    <a:pt x="336" y="7"/>
                  </a:lnTo>
                  <a:lnTo>
                    <a:pt x="336" y="10"/>
                  </a:lnTo>
                  <a:lnTo>
                    <a:pt x="336" y="10"/>
                  </a:lnTo>
                  <a:lnTo>
                    <a:pt x="336" y="14"/>
                  </a:lnTo>
                  <a:lnTo>
                    <a:pt x="333" y="17"/>
                  </a:lnTo>
                  <a:lnTo>
                    <a:pt x="330" y="19"/>
                  </a:lnTo>
                  <a:lnTo>
                    <a:pt x="326" y="19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6" name="Freeform 86"/>
            <p:cNvSpPr>
              <a:spLocks/>
            </p:cNvSpPr>
            <p:nvPr/>
          </p:nvSpPr>
          <p:spPr bwMode="auto">
            <a:xfrm>
              <a:off x="7742440" y="1260121"/>
              <a:ext cx="183596" cy="10334"/>
            </a:xfrm>
            <a:custGeom>
              <a:avLst/>
              <a:gdLst>
                <a:gd name="T0" fmla="*/ 326 w 336"/>
                <a:gd name="T1" fmla="*/ 19 h 19"/>
                <a:gd name="T2" fmla="*/ 10 w 336"/>
                <a:gd name="T3" fmla="*/ 19 h 19"/>
                <a:gd name="T4" fmla="*/ 10 w 336"/>
                <a:gd name="T5" fmla="*/ 19 h 19"/>
                <a:gd name="T6" fmla="*/ 6 w 336"/>
                <a:gd name="T7" fmla="*/ 19 h 19"/>
                <a:gd name="T8" fmla="*/ 3 w 336"/>
                <a:gd name="T9" fmla="*/ 17 h 19"/>
                <a:gd name="T10" fmla="*/ 0 w 336"/>
                <a:gd name="T11" fmla="*/ 14 h 19"/>
                <a:gd name="T12" fmla="*/ 0 w 336"/>
                <a:gd name="T13" fmla="*/ 10 h 19"/>
                <a:gd name="T14" fmla="*/ 0 w 336"/>
                <a:gd name="T15" fmla="*/ 10 h 19"/>
                <a:gd name="T16" fmla="*/ 0 w 336"/>
                <a:gd name="T17" fmla="*/ 7 h 19"/>
                <a:gd name="T18" fmla="*/ 3 w 336"/>
                <a:gd name="T19" fmla="*/ 3 h 19"/>
                <a:gd name="T20" fmla="*/ 6 w 336"/>
                <a:gd name="T21" fmla="*/ 2 h 19"/>
                <a:gd name="T22" fmla="*/ 10 w 336"/>
                <a:gd name="T23" fmla="*/ 0 h 19"/>
                <a:gd name="T24" fmla="*/ 326 w 336"/>
                <a:gd name="T25" fmla="*/ 0 h 19"/>
                <a:gd name="T26" fmla="*/ 326 w 336"/>
                <a:gd name="T27" fmla="*/ 0 h 19"/>
                <a:gd name="T28" fmla="*/ 330 w 336"/>
                <a:gd name="T29" fmla="*/ 2 h 19"/>
                <a:gd name="T30" fmla="*/ 333 w 336"/>
                <a:gd name="T31" fmla="*/ 3 h 19"/>
                <a:gd name="T32" fmla="*/ 336 w 336"/>
                <a:gd name="T33" fmla="*/ 7 h 19"/>
                <a:gd name="T34" fmla="*/ 336 w 336"/>
                <a:gd name="T35" fmla="*/ 10 h 19"/>
                <a:gd name="T36" fmla="*/ 336 w 336"/>
                <a:gd name="T37" fmla="*/ 10 h 19"/>
                <a:gd name="T38" fmla="*/ 336 w 336"/>
                <a:gd name="T39" fmla="*/ 14 h 19"/>
                <a:gd name="T40" fmla="*/ 333 w 336"/>
                <a:gd name="T41" fmla="*/ 17 h 19"/>
                <a:gd name="T42" fmla="*/ 330 w 336"/>
                <a:gd name="T43" fmla="*/ 19 h 19"/>
                <a:gd name="T44" fmla="*/ 326 w 336"/>
                <a:gd name="T4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6" h="19">
                  <a:moveTo>
                    <a:pt x="326" y="19"/>
                  </a:moveTo>
                  <a:lnTo>
                    <a:pt x="10" y="19"/>
                  </a:lnTo>
                  <a:lnTo>
                    <a:pt x="10" y="19"/>
                  </a:lnTo>
                  <a:lnTo>
                    <a:pt x="6" y="19"/>
                  </a:lnTo>
                  <a:lnTo>
                    <a:pt x="3" y="17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7"/>
                  </a:lnTo>
                  <a:lnTo>
                    <a:pt x="3" y="3"/>
                  </a:lnTo>
                  <a:lnTo>
                    <a:pt x="6" y="2"/>
                  </a:lnTo>
                  <a:lnTo>
                    <a:pt x="10" y="0"/>
                  </a:lnTo>
                  <a:lnTo>
                    <a:pt x="326" y="0"/>
                  </a:lnTo>
                  <a:lnTo>
                    <a:pt x="326" y="0"/>
                  </a:lnTo>
                  <a:lnTo>
                    <a:pt x="330" y="2"/>
                  </a:lnTo>
                  <a:lnTo>
                    <a:pt x="333" y="3"/>
                  </a:lnTo>
                  <a:lnTo>
                    <a:pt x="336" y="7"/>
                  </a:lnTo>
                  <a:lnTo>
                    <a:pt x="336" y="10"/>
                  </a:lnTo>
                  <a:lnTo>
                    <a:pt x="336" y="10"/>
                  </a:lnTo>
                  <a:lnTo>
                    <a:pt x="336" y="14"/>
                  </a:lnTo>
                  <a:lnTo>
                    <a:pt x="333" y="17"/>
                  </a:lnTo>
                  <a:lnTo>
                    <a:pt x="330" y="19"/>
                  </a:lnTo>
                  <a:lnTo>
                    <a:pt x="326" y="19"/>
                  </a:ln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7" name="Freeform 87"/>
            <p:cNvSpPr>
              <a:spLocks/>
            </p:cNvSpPr>
            <p:nvPr/>
          </p:nvSpPr>
          <p:spPr bwMode="auto">
            <a:xfrm>
              <a:off x="7742440" y="1301998"/>
              <a:ext cx="183596" cy="10334"/>
            </a:xfrm>
            <a:custGeom>
              <a:avLst/>
              <a:gdLst>
                <a:gd name="T0" fmla="*/ 326 w 336"/>
                <a:gd name="T1" fmla="*/ 19 h 19"/>
                <a:gd name="T2" fmla="*/ 10 w 336"/>
                <a:gd name="T3" fmla="*/ 19 h 19"/>
                <a:gd name="T4" fmla="*/ 10 w 336"/>
                <a:gd name="T5" fmla="*/ 19 h 19"/>
                <a:gd name="T6" fmla="*/ 6 w 336"/>
                <a:gd name="T7" fmla="*/ 19 h 19"/>
                <a:gd name="T8" fmla="*/ 3 w 336"/>
                <a:gd name="T9" fmla="*/ 16 h 19"/>
                <a:gd name="T10" fmla="*/ 0 w 336"/>
                <a:gd name="T11" fmla="*/ 13 h 19"/>
                <a:gd name="T12" fmla="*/ 0 w 336"/>
                <a:gd name="T13" fmla="*/ 9 h 19"/>
                <a:gd name="T14" fmla="*/ 0 w 336"/>
                <a:gd name="T15" fmla="*/ 9 h 19"/>
                <a:gd name="T16" fmla="*/ 0 w 336"/>
                <a:gd name="T17" fmla="*/ 5 h 19"/>
                <a:gd name="T18" fmla="*/ 3 w 336"/>
                <a:gd name="T19" fmla="*/ 2 h 19"/>
                <a:gd name="T20" fmla="*/ 6 w 336"/>
                <a:gd name="T21" fmla="*/ 1 h 19"/>
                <a:gd name="T22" fmla="*/ 10 w 336"/>
                <a:gd name="T23" fmla="*/ 0 h 19"/>
                <a:gd name="T24" fmla="*/ 326 w 336"/>
                <a:gd name="T25" fmla="*/ 0 h 19"/>
                <a:gd name="T26" fmla="*/ 326 w 336"/>
                <a:gd name="T27" fmla="*/ 0 h 19"/>
                <a:gd name="T28" fmla="*/ 330 w 336"/>
                <a:gd name="T29" fmla="*/ 1 h 19"/>
                <a:gd name="T30" fmla="*/ 333 w 336"/>
                <a:gd name="T31" fmla="*/ 2 h 19"/>
                <a:gd name="T32" fmla="*/ 336 w 336"/>
                <a:gd name="T33" fmla="*/ 5 h 19"/>
                <a:gd name="T34" fmla="*/ 336 w 336"/>
                <a:gd name="T35" fmla="*/ 9 h 19"/>
                <a:gd name="T36" fmla="*/ 336 w 336"/>
                <a:gd name="T37" fmla="*/ 9 h 19"/>
                <a:gd name="T38" fmla="*/ 336 w 336"/>
                <a:gd name="T39" fmla="*/ 13 h 19"/>
                <a:gd name="T40" fmla="*/ 333 w 336"/>
                <a:gd name="T41" fmla="*/ 16 h 19"/>
                <a:gd name="T42" fmla="*/ 330 w 336"/>
                <a:gd name="T43" fmla="*/ 19 h 19"/>
                <a:gd name="T44" fmla="*/ 326 w 336"/>
                <a:gd name="T4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6" h="19">
                  <a:moveTo>
                    <a:pt x="326" y="19"/>
                  </a:moveTo>
                  <a:lnTo>
                    <a:pt x="10" y="19"/>
                  </a:lnTo>
                  <a:lnTo>
                    <a:pt x="10" y="19"/>
                  </a:lnTo>
                  <a:lnTo>
                    <a:pt x="6" y="19"/>
                  </a:lnTo>
                  <a:lnTo>
                    <a:pt x="3" y="16"/>
                  </a:lnTo>
                  <a:lnTo>
                    <a:pt x="0" y="13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5"/>
                  </a:lnTo>
                  <a:lnTo>
                    <a:pt x="3" y="2"/>
                  </a:lnTo>
                  <a:lnTo>
                    <a:pt x="6" y="1"/>
                  </a:lnTo>
                  <a:lnTo>
                    <a:pt x="10" y="0"/>
                  </a:lnTo>
                  <a:lnTo>
                    <a:pt x="326" y="0"/>
                  </a:lnTo>
                  <a:lnTo>
                    <a:pt x="326" y="0"/>
                  </a:lnTo>
                  <a:lnTo>
                    <a:pt x="330" y="1"/>
                  </a:lnTo>
                  <a:lnTo>
                    <a:pt x="333" y="2"/>
                  </a:lnTo>
                  <a:lnTo>
                    <a:pt x="336" y="5"/>
                  </a:lnTo>
                  <a:lnTo>
                    <a:pt x="336" y="9"/>
                  </a:lnTo>
                  <a:lnTo>
                    <a:pt x="336" y="9"/>
                  </a:lnTo>
                  <a:lnTo>
                    <a:pt x="336" y="13"/>
                  </a:lnTo>
                  <a:lnTo>
                    <a:pt x="333" y="16"/>
                  </a:lnTo>
                  <a:lnTo>
                    <a:pt x="330" y="19"/>
                  </a:lnTo>
                  <a:lnTo>
                    <a:pt x="326" y="19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8" name="Freeform 88"/>
            <p:cNvSpPr>
              <a:spLocks/>
            </p:cNvSpPr>
            <p:nvPr/>
          </p:nvSpPr>
          <p:spPr bwMode="auto">
            <a:xfrm>
              <a:off x="7742440" y="1301998"/>
              <a:ext cx="183596" cy="10334"/>
            </a:xfrm>
            <a:custGeom>
              <a:avLst/>
              <a:gdLst>
                <a:gd name="T0" fmla="*/ 326 w 336"/>
                <a:gd name="T1" fmla="*/ 19 h 19"/>
                <a:gd name="T2" fmla="*/ 10 w 336"/>
                <a:gd name="T3" fmla="*/ 19 h 19"/>
                <a:gd name="T4" fmla="*/ 10 w 336"/>
                <a:gd name="T5" fmla="*/ 19 h 19"/>
                <a:gd name="T6" fmla="*/ 6 w 336"/>
                <a:gd name="T7" fmla="*/ 19 h 19"/>
                <a:gd name="T8" fmla="*/ 3 w 336"/>
                <a:gd name="T9" fmla="*/ 16 h 19"/>
                <a:gd name="T10" fmla="*/ 0 w 336"/>
                <a:gd name="T11" fmla="*/ 13 h 19"/>
                <a:gd name="T12" fmla="*/ 0 w 336"/>
                <a:gd name="T13" fmla="*/ 9 h 19"/>
                <a:gd name="T14" fmla="*/ 0 w 336"/>
                <a:gd name="T15" fmla="*/ 9 h 19"/>
                <a:gd name="T16" fmla="*/ 0 w 336"/>
                <a:gd name="T17" fmla="*/ 5 h 19"/>
                <a:gd name="T18" fmla="*/ 3 w 336"/>
                <a:gd name="T19" fmla="*/ 2 h 19"/>
                <a:gd name="T20" fmla="*/ 6 w 336"/>
                <a:gd name="T21" fmla="*/ 1 h 19"/>
                <a:gd name="T22" fmla="*/ 10 w 336"/>
                <a:gd name="T23" fmla="*/ 0 h 19"/>
                <a:gd name="T24" fmla="*/ 326 w 336"/>
                <a:gd name="T25" fmla="*/ 0 h 19"/>
                <a:gd name="T26" fmla="*/ 326 w 336"/>
                <a:gd name="T27" fmla="*/ 0 h 19"/>
                <a:gd name="T28" fmla="*/ 330 w 336"/>
                <a:gd name="T29" fmla="*/ 1 h 19"/>
                <a:gd name="T30" fmla="*/ 333 w 336"/>
                <a:gd name="T31" fmla="*/ 2 h 19"/>
                <a:gd name="T32" fmla="*/ 336 w 336"/>
                <a:gd name="T33" fmla="*/ 5 h 19"/>
                <a:gd name="T34" fmla="*/ 336 w 336"/>
                <a:gd name="T35" fmla="*/ 9 h 19"/>
                <a:gd name="T36" fmla="*/ 336 w 336"/>
                <a:gd name="T37" fmla="*/ 9 h 19"/>
                <a:gd name="T38" fmla="*/ 336 w 336"/>
                <a:gd name="T39" fmla="*/ 13 h 19"/>
                <a:gd name="T40" fmla="*/ 333 w 336"/>
                <a:gd name="T41" fmla="*/ 16 h 19"/>
                <a:gd name="T42" fmla="*/ 330 w 336"/>
                <a:gd name="T43" fmla="*/ 19 h 19"/>
                <a:gd name="T44" fmla="*/ 326 w 336"/>
                <a:gd name="T4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6" h="19">
                  <a:moveTo>
                    <a:pt x="326" y="19"/>
                  </a:moveTo>
                  <a:lnTo>
                    <a:pt x="10" y="19"/>
                  </a:lnTo>
                  <a:lnTo>
                    <a:pt x="10" y="19"/>
                  </a:lnTo>
                  <a:lnTo>
                    <a:pt x="6" y="19"/>
                  </a:lnTo>
                  <a:lnTo>
                    <a:pt x="3" y="16"/>
                  </a:lnTo>
                  <a:lnTo>
                    <a:pt x="0" y="13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5"/>
                  </a:lnTo>
                  <a:lnTo>
                    <a:pt x="3" y="2"/>
                  </a:lnTo>
                  <a:lnTo>
                    <a:pt x="6" y="1"/>
                  </a:lnTo>
                  <a:lnTo>
                    <a:pt x="10" y="0"/>
                  </a:lnTo>
                  <a:lnTo>
                    <a:pt x="326" y="0"/>
                  </a:lnTo>
                  <a:lnTo>
                    <a:pt x="326" y="0"/>
                  </a:lnTo>
                  <a:lnTo>
                    <a:pt x="330" y="1"/>
                  </a:lnTo>
                  <a:lnTo>
                    <a:pt x="333" y="2"/>
                  </a:lnTo>
                  <a:lnTo>
                    <a:pt x="336" y="5"/>
                  </a:lnTo>
                  <a:lnTo>
                    <a:pt x="336" y="9"/>
                  </a:lnTo>
                  <a:lnTo>
                    <a:pt x="336" y="9"/>
                  </a:lnTo>
                  <a:lnTo>
                    <a:pt x="336" y="13"/>
                  </a:lnTo>
                  <a:lnTo>
                    <a:pt x="333" y="16"/>
                  </a:lnTo>
                  <a:lnTo>
                    <a:pt x="330" y="19"/>
                  </a:lnTo>
                  <a:lnTo>
                    <a:pt x="326" y="19"/>
                  </a:ln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9" name="Freeform 89"/>
            <p:cNvSpPr>
              <a:spLocks/>
            </p:cNvSpPr>
            <p:nvPr/>
          </p:nvSpPr>
          <p:spPr bwMode="auto">
            <a:xfrm>
              <a:off x="7742440" y="1343332"/>
              <a:ext cx="156822" cy="10334"/>
            </a:xfrm>
            <a:custGeom>
              <a:avLst/>
              <a:gdLst>
                <a:gd name="T0" fmla="*/ 277 w 287"/>
                <a:gd name="T1" fmla="*/ 19 h 19"/>
                <a:gd name="T2" fmla="*/ 10 w 287"/>
                <a:gd name="T3" fmla="*/ 19 h 19"/>
                <a:gd name="T4" fmla="*/ 10 w 287"/>
                <a:gd name="T5" fmla="*/ 19 h 19"/>
                <a:gd name="T6" fmla="*/ 6 w 287"/>
                <a:gd name="T7" fmla="*/ 19 h 19"/>
                <a:gd name="T8" fmla="*/ 3 w 287"/>
                <a:gd name="T9" fmla="*/ 16 h 19"/>
                <a:gd name="T10" fmla="*/ 0 w 287"/>
                <a:gd name="T11" fmla="*/ 14 h 19"/>
                <a:gd name="T12" fmla="*/ 0 w 287"/>
                <a:gd name="T13" fmla="*/ 10 h 19"/>
                <a:gd name="T14" fmla="*/ 0 w 287"/>
                <a:gd name="T15" fmla="*/ 10 h 19"/>
                <a:gd name="T16" fmla="*/ 0 w 287"/>
                <a:gd name="T17" fmla="*/ 6 h 19"/>
                <a:gd name="T18" fmla="*/ 3 w 287"/>
                <a:gd name="T19" fmla="*/ 3 h 19"/>
                <a:gd name="T20" fmla="*/ 6 w 287"/>
                <a:gd name="T21" fmla="*/ 1 h 19"/>
                <a:gd name="T22" fmla="*/ 10 w 287"/>
                <a:gd name="T23" fmla="*/ 0 h 19"/>
                <a:gd name="T24" fmla="*/ 277 w 287"/>
                <a:gd name="T25" fmla="*/ 0 h 19"/>
                <a:gd name="T26" fmla="*/ 277 w 287"/>
                <a:gd name="T27" fmla="*/ 0 h 19"/>
                <a:gd name="T28" fmla="*/ 281 w 287"/>
                <a:gd name="T29" fmla="*/ 1 h 19"/>
                <a:gd name="T30" fmla="*/ 284 w 287"/>
                <a:gd name="T31" fmla="*/ 3 h 19"/>
                <a:gd name="T32" fmla="*/ 287 w 287"/>
                <a:gd name="T33" fmla="*/ 6 h 19"/>
                <a:gd name="T34" fmla="*/ 287 w 287"/>
                <a:gd name="T35" fmla="*/ 10 h 19"/>
                <a:gd name="T36" fmla="*/ 287 w 287"/>
                <a:gd name="T37" fmla="*/ 10 h 19"/>
                <a:gd name="T38" fmla="*/ 287 w 287"/>
                <a:gd name="T39" fmla="*/ 14 h 19"/>
                <a:gd name="T40" fmla="*/ 284 w 287"/>
                <a:gd name="T41" fmla="*/ 16 h 19"/>
                <a:gd name="T42" fmla="*/ 281 w 287"/>
                <a:gd name="T43" fmla="*/ 19 h 19"/>
                <a:gd name="T44" fmla="*/ 277 w 287"/>
                <a:gd name="T4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7" h="19">
                  <a:moveTo>
                    <a:pt x="277" y="19"/>
                  </a:moveTo>
                  <a:lnTo>
                    <a:pt x="10" y="19"/>
                  </a:lnTo>
                  <a:lnTo>
                    <a:pt x="10" y="19"/>
                  </a:lnTo>
                  <a:lnTo>
                    <a:pt x="6" y="19"/>
                  </a:lnTo>
                  <a:lnTo>
                    <a:pt x="3" y="16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3" y="3"/>
                  </a:lnTo>
                  <a:lnTo>
                    <a:pt x="6" y="1"/>
                  </a:lnTo>
                  <a:lnTo>
                    <a:pt x="10" y="0"/>
                  </a:lnTo>
                  <a:lnTo>
                    <a:pt x="277" y="0"/>
                  </a:lnTo>
                  <a:lnTo>
                    <a:pt x="277" y="0"/>
                  </a:lnTo>
                  <a:lnTo>
                    <a:pt x="281" y="1"/>
                  </a:lnTo>
                  <a:lnTo>
                    <a:pt x="284" y="3"/>
                  </a:lnTo>
                  <a:lnTo>
                    <a:pt x="287" y="6"/>
                  </a:lnTo>
                  <a:lnTo>
                    <a:pt x="287" y="10"/>
                  </a:lnTo>
                  <a:lnTo>
                    <a:pt x="287" y="10"/>
                  </a:lnTo>
                  <a:lnTo>
                    <a:pt x="287" y="14"/>
                  </a:lnTo>
                  <a:lnTo>
                    <a:pt x="284" y="16"/>
                  </a:lnTo>
                  <a:lnTo>
                    <a:pt x="281" y="19"/>
                  </a:lnTo>
                  <a:lnTo>
                    <a:pt x="277" y="19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0" name="Freeform 90"/>
            <p:cNvSpPr>
              <a:spLocks/>
            </p:cNvSpPr>
            <p:nvPr/>
          </p:nvSpPr>
          <p:spPr bwMode="auto">
            <a:xfrm>
              <a:off x="7742440" y="1343332"/>
              <a:ext cx="156822" cy="10334"/>
            </a:xfrm>
            <a:custGeom>
              <a:avLst/>
              <a:gdLst>
                <a:gd name="T0" fmla="*/ 277 w 287"/>
                <a:gd name="T1" fmla="*/ 19 h 19"/>
                <a:gd name="T2" fmla="*/ 10 w 287"/>
                <a:gd name="T3" fmla="*/ 19 h 19"/>
                <a:gd name="T4" fmla="*/ 10 w 287"/>
                <a:gd name="T5" fmla="*/ 19 h 19"/>
                <a:gd name="T6" fmla="*/ 6 w 287"/>
                <a:gd name="T7" fmla="*/ 19 h 19"/>
                <a:gd name="T8" fmla="*/ 3 w 287"/>
                <a:gd name="T9" fmla="*/ 16 h 19"/>
                <a:gd name="T10" fmla="*/ 0 w 287"/>
                <a:gd name="T11" fmla="*/ 14 h 19"/>
                <a:gd name="T12" fmla="*/ 0 w 287"/>
                <a:gd name="T13" fmla="*/ 10 h 19"/>
                <a:gd name="T14" fmla="*/ 0 w 287"/>
                <a:gd name="T15" fmla="*/ 10 h 19"/>
                <a:gd name="T16" fmla="*/ 0 w 287"/>
                <a:gd name="T17" fmla="*/ 6 h 19"/>
                <a:gd name="T18" fmla="*/ 3 w 287"/>
                <a:gd name="T19" fmla="*/ 3 h 19"/>
                <a:gd name="T20" fmla="*/ 6 w 287"/>
                <a:gd name="T21" fmla="*/ 1 h 19"/>
                <a:gd name="T22" fmla="*/ 10 w 287"/>
                <a:gd name="T23" fmla="*/ 0 h 19"/>
                <a:gd name="T24" fmla="*/ 277 w 287"/>
                <a:gd name="T25" fmla="*/ 0 h 19"/>
                <a:gd name="T26" fmla="*/ 277 w 287"/>
                <a:gd name="T27" fmla="*/ 0 h 19"/>
                <a:gd name="T28" fmla="*/ 281 w 287"/>
                <a:gd name="T29" fmla="*/ 1 h 19"/>
                <a:gd name="T30" fmla="*/ 284 w 287"/>
                <a:gd name="T31" fmla="*/ 3 h 19"/>
                <a:gd name="T32" fmla="*/ 287 w 287"/>
                <a:gd name="T33" fmla="*/ 6 h 19"/>
                <a:gd name="T34" fmla="*/ 287 w 287"/>
                <a:gd name="T35" fmla="*/ 10 h 19"/>
                <a:gd name="T36" fmla="*/ 287 w 287"/>
                <a:gd name="T37" fmla="*/ 10 h 19"/>
                <a:gd name="T38" fmla="*/ 287 w 287"/>
                <a:gd name="T39" fmla="*/ 14 h 19"/>
                <a:gd name="T40" fmla="*/ 284 w 287"/>
                <a:gd name="T41" fmla="*/ 16 h 19"/>
                <a:gd name="T42" fmla="*/ 281 w 287"/>
                <a:gd name="T43" fmla="*/ 19 h 19"/>
                <a:gd name="T44" fmla="*/ 277 w 287"/>
                <a:gd name="T4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7" h="19">
                  <a:moveTo>
                    <a:pt x="277" y="19"/>
                  </a:moveTo>
                  <a:lnTo>
                    <a:pt x="10" y="19"/>
                  </a:lnTo>
                  <a:lnTo>
                    <a:pt x="10" y="19"/>
                  </a:lnTo>
                  <a:lnTo>
                    <a:pt x="6" y="19"/>
                  </a:lnTo>
                  <a:lnTo>
                    <a:pt x="3" y="16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3" y="3"/>
                  </a:lnTo>
                  <a:lnTo>
                    <a:pt x="6" y="1"/>
                  </a:lnTo>
                  <a:lnTo>
                    <a:pt x="10" y="0"/>
                  </a:lnTo>
                  <a:lnTo>
                    <a:pt x="277" y="0"/>
                  </a:lnTo>
                  <a:lnTo>
                    <a:pt x="277" y="0"/>
                  </a:lnTo>
                  <a:lnTo>
                    <a:pt x="281" y="1"/>
                  </a:lnTo>
                  <a:lnTo>
                    <a:pt x="284" y="3"/>
                  </a:lnTo>
                  <a:lnTo>
                    <a:pt x="287" y="6"/>
                  </a:lnTo>
                  <a:lnTo>
                    <a:pt x="287" y="10"/>
                  </a:lnTo>
                  <a:lnTo>
                    <a:pt x="287" y="10"/>
                  </a:lnTo>
                  <a:lnTo>
                    <a:pt x="287" y="14"/>
                  </a:lnTo>
                  <a:lnTo>
                    <a:pt x="284" y="16"/>
                  </a:lnTo>
                  <a:lnTo>
                    <a:pt x="281" y="19"/>
                  </a:lnTo>
                  <a:lnTo>
                    <a:pt x="277" y="19"/>
                  </a:ln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1" name="Freeform 91"/>
            <p:cNvSpPr>
              <a:spLocks/>
            </p:cNvSpPr>
            <p:nvPr/>
          </p:nvSpPr>
          <p:spPr bwMode="auto">
            <a:xfrm>
              <a:off x="7742440" y="1384666"/>
              <a:ext cx="144254" cy="10877"/>
            </a:xfrm>
            <a:custGeom>
              <a:avLst/>
              <a:gdLst>
                <a:gd name="T0" fmla="*/ 254 w 264"/>
                <a:gd name="T1" fmla="*/ 20 h 20"/>
                <a:gd name="T2" fmla="*/ 10 w 264"/>
                <a:gd name="T3" fmla="*/ 20 h 20"/>
                <a:gd name="T4" fmla="*/ 10 w 264"/>
                <a:gd name="T5" fmla="*/ 20 h 20"/>
                <a:gd name="T6" fmla="*/ 6 w 264"/>
                <a:gd name="T7" fmla="*/ 20 h 20"/>
                <a:gd name="T8" fmla="*/ 3 w 264"/>
                <a:gd name="T9" fmla="*/ 17 h 20"/>
                <a:gd name="T10" fmla="*/ 0 w 264"/>
                <a:gd name="T11" fmla="*/ 14 h 20"/>
                <a:gd name="T12" fmla="*/ 0 w 264"/>
                <a:gd name="T13" fmla="*/ 10 h 20"/>
                <a:gd name="T14" fmla="*/ 0 w 264"/>
                <a:gd name="T15" fmla="*/ 10 h 20"/>
                <a:gd name="T16" fmla="*/ 0 w 264"/>
                <a:gd name="T17" fmla="*/ 6 h 20"/>
                <a:gd name="T18" fmla="*/ 3 w 264"/>
                <a:gd name="T19" fmla="*/ 3 h 20"/>
                <a:gd name="T20" fmla="*/ 6 w 264"/>
                <a:gd name="T21" fmla="*/ 2 h 20"/>
                <a:gd name="T22" fmla="*/ 10 w 264"/>
                <a:gd name="T23" fmla="*/ 0 h 20"/>
                <a:gd name="T24" fmla="*/ 254 w 264"/>
                <a:gd name="T25" fmla="*/ 0 h 20"/>
                <a:gd name="T26" fmla="*/ 254 w 264"/>
                <a:gd name="T27" fmla="*/ 0 h 20"/>
                <a:gd name="T28" fmla="*/ 257 w 264"/>
                <a:gd name="T29" fmla="*/ 2 h 20"/>
                <a:gd name="T30" fmla="*/ 261 w 264"/>
                <a:gd name="T31" fmla="*/ 3 h 20"/>
                <a:gd name="T32" fmla="*/ 262 w 264"/>
                <a:gd name="T33" fmla="*/ 6 h 20"/>
                <a:gd name="T34" fmla="*/ 264 w 264"/>
                <a:gd name="T35" fmla="*/ 10 h 20"/>
                <a:gd name="T36" fmla="*/ 264 w 264"/>
                <a:gd name="T37" fmla="*/ 10 h 20"/>
                <a:gd name="T38" fmla="*/ 262 w 264"/>
                <a:gd name="T39" fmla="*/ 14 h 20"/>
                <a:gd name="T40" fmla="*/ 261 w 264"/>
                <a:gd name="T41" fmla="*/ 17 h 20"/>
                <a:gd name="T42" fmla="*/ 257 w 264"/>
                <a:gd name="T43" fmla="*/ 20 h 20"/>
                <a:gd name="T44" fmla="*/ 254 w 264"/>
                <a:gd name="T4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4" h="20">
                  <a:moveTo>
                    <a:pt x="254" y="20"/>
                  </a:moveTo>
                  <a:lnTo>
                    <a:pt x="10" y="20"/>
                  </a:lnTo>
                  <a:lnTo>
                    <a:pt x="10" y="20"/>
                  </a:lnTo>
                  <a:lnTo>
                    <a:pt x="6" y="20"/>
                  </a:lnTo>
                  <a:lnTo>
                    <a:pt x="3" y="17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3" y="3"/>
                  </a:lnTo>
                  <a:lnTo>
                    <a:pt x="6" y="2"/>
                  </a:lnTo>
                  <a:lnTo>
                    <a:pt x="10" y="0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57" y="2"/>
                  </a:lnTo>
                  <a:lnTo>
                    <a:pt x="261" y="3"/>
                  </a:lnTo>
                  <a:lnTo>
                    <a:pt x="262" y="6"/>
                  </a:lnTo>
                  <a:lnTo>
                    <a:pt x="264" y="10"/>
                  </a:lnTo>
                  <a:lnTo>
                    <a:pt x="264" y="10"/>
                  </a:lnTo>
                  <a:lnTo>
                    <a:pt x="262" y="14"/>
                  </a:lnTo>
                  <a:lnTo>
                    <a:pt x="261" y="17"/>
                  </a:lnTo>
                  <a:lnTo>
                    <a:pt x="257" y="20"/>
                  </a:lnTo>
                  <a:lnTo>
                    <a:pt x="254" y="2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2" name="Freeform 92"/>
            <p:cNvSpPr>
              <a:spLocks/>
            </p:cNvSpPr>
            <p:nvPr/>
          </p:nvSpPr>
          <p:spPr bwMode="auto">
            <a:xfrm>
              <a:off x="7742440" y="1384666"/>
              <a:ext cx="144254" cy="10877"/>
            </a:xfrm>
            <a:custGeom>
              <a:avLst/>
              <a:gdLst>
                <a:gd name="T0" fmla="*/ 254 w 264"/>
                <a:gd name="T1" fmla="*/ 20 h 20"/>
                <a:gd name="T2" fmla="*/ 10 w 264"/>
                <a:gd name="T3" fmla="*/ 20 h 20"/>
                <a:gd name="T4" fmla="*/ 10 w 264"/>
                <a:gd name="T5" fmla="*/ 20 h 20"/>
                <a:gd name="T6" fmla="*/ 6 w 264"/>
                <a:gd name="T7" fmla="*/ 20 h 20"/>
                <a:gd name="T8" fmla="*/ 3 w 264"/>
                <a:gd name="T9" fmla="*/ 17 h 20"/>
                <a:gd name="T10" fmla="*/ 0 w 264"/>
                <a:gd name="T11" fmla="*/ 14 h 20"/>
                <a:gd name="T12" fmla="*/ 0 w 264"/>
                <a:gd name="T13" fmla="*/ 10 h 20"/>
                <a:gd name="T14" fmla="*/ 0 w 264"/>
                <a:gd name="T15" fmla="*/ 10 h 20"/>
                <a:gd name="T16" fmla="*/ 0 w 264"/>
                <a:gd name="T17" fmla="*/ 6 h 20"/>
                <a:gd name="T18" fmla="*/ 3 w 264"/>
                <a:gd name="T19" fmla="*/ 3 h 20"/>
                <a:gd name="T20" fmla="*/ 6 w 264"/>
                <a:gd name="T21" fmla="*/ 2 h 20"/>
                <a:gd name="T22" fmla="*/ 10 w 264"/>
                <a:gd name="T23" fmla="*/ 0 h 20"/>
                <a:gd name="T24" fmla="*/ 254 w 264"/>
                <a:gd name="T25" fmla="*/ 0 h 20"/>
                <a:gd name="T26" fmla="*/ 254 w 264"/>
                <a:gd name="T27" fmla="*/ 0 h 20"/>
                <a:gd name="T28" fmla="*/ 257 w 264"/>
                <a:gd name="T29" fmla="*/ 2 h 20"/>
                <a:gd name="T30" fmla="*/ 261 w 264"/>
                <a:gd name="T31" fmla="*/ 3 h 20"/>
                <a:gd name="T32" fmla="*/ 262 w 264"/>
                <a:gd name="T33" fmla="*/ 6 h 20"/>
                <a:gd name="T34" fmla="*/ 264 w 264"/>
                <a:gd name="T35" fmla="*/ 10 h 20"/>
                <a:gd name="T36" fmla="*/ 264 w 264"/>
                <a:gd name="T37" fmla="*/ 10 h 20"/>
                <a:gd name="T38" fmla="*/ 262 w 264"/>
                <a:gd name="T39" fmla="*/ 14 h 20"/>
                <a:gd name="T40" fmla="*/ 261 w 264"/>
                <a:gd name="T41" fmla="*/ 17 h 20"/>
                <a:gd name="T42" fmla="*/ 257 w 264"/>
                <a:gd name="T43" fmla="*/ 20 h 20"/>
                <a:gd name="T44" fmla="*/ 254 w 264"/>
                <a:gd name="T4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4" h="20">
                  <a:moveTo>
                    <a:pt x="254" y="20"/>
                  </a:moveTo>
                  <a:lnTo>
                    <a:pt x="10" y="20"/>
                  </a:lnTo>
                  <a:lnTo>
                    <a:pt x="10" y="20"/>
                  </a:lnTo>
                  <a:lnTo>
                    <a:pt x="6" y="20"/>
                  </a:lnTo>
                  <a:lnTo>
                    <a:pt x="3" y="17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3" y="3"/>
                  </a:lnTo>
                  <a:lnTo>
                    <a:pt x="6" y="2"/>
                  </a:lnTo>
                  <a:lnTo>
                    <a:pt x="10" y="0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57" y="2"/>
                  </a:lnTo>
                  <a:lnTo>
                    <a:pt x="261" y="3"/>
                  </a:lnTo>
                  <a:lnTo>
                    <a:pt x="262" y="6"/>
                  </a:lnTo>
                  <a:lnTo>
                    <a:pt x="264" y="10"/>
                  </a:lnTo>
                  <a:lnTo>
                    <a:pt x="264" y="10"/>
                  </a:lnTo>
                  <a:lnTo>
                    <a:pt x="262" y="14"/>
                  </a:lnTo>
                  <a:lnTo>
                    <a:pt x="261" y="17"/>
                  </a:lnTo>
                  <a:lnTo>
                    <a:pt x="257" y="20"/>
                  </a:lnTo>
                  <a:lnTo>
                    <a:pt x="254" y="20"/>
                  </a:ln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3" name="Freeform 93"/>
            <p:cNvSpPr>
              <a:spLocks/>
            </p:cNvSpPr>
            <p:nvPr/>
          </p:nvSpPr>
          <p:spPr bwMode="auto">
            <a:xfrm>
              <a:off x="7742440" y="1426543"/>
              <a:ext cx="156822" cy="10334"/>
            </a:xfrm>
            <a:custGeom>
              <a:avLst/>
              <a:gdLst>
                <a:gd name="T0" fmla="*/ 277 w 287"/>
                <a:gd name="T1" fmla="*/ 19 h 19"/>
                <a:gd name="T2" fmla="*/ 10 w 287"/>
                <a:gd name="T3" fmla="*/ 19 h 19"/>
                <a:gd name="T4" fmla="*/ 10 w 287"/>
                <a:gd name="T5" fmla="*/ 19 h 19"/>
                <a:gd name="T6" fmla="*/ 6 w 287"/>
                <a:gd name="T7" fmla="*/ 19 h 19"/>
                <a:gd name="T8" fmla="*/ 3 w 287"/>
                <a:gd name="T9" fmla="*/ 16 h 19"/>
                <a:gd name="T10" fmla="*/ 0 w 287"/>
                <a:gd name="T11" fmla="*/ 13 h 19"/>
                <a:gd name="T12" fmla="*/ 0 w 287"/>
                <a:gd name="T13" fmla="*/ 9 h 19"/>
                <a:gd name="T14" fmla="*/ 0 w 287"/>
                <a:gd name="T15" fmla="*/ 9 h 19"/>
                <a:gd name="T16" fmla="*/ 0 w 287"/>
                <a:gd name="T17" fmla="*/ 5 h 19"/>
                <a:gd name="T18" fmla="*/ 3 w 287"/>
                <a:gd name="T19" fmla="*/ 3 h 19"/>
                <a:gd name="T20" fmla="*/ 6 w 287"/>
                <a:gd name="T21" fmla="*/ 1 h 19"/>
                <a:gd name="T22" fmla="*/ 10 w 287"/>
                <a:gd name="T23" fmla="*/ 0 h 19"/>
                <a:gd name="T24" fmla="*/ 277 w 287"/>
                <a:gd name="T25" fmla="*/ 0 h 19"/>
                <a:gd name="T26" fmla="*/ 277 w 287"/>
                <a:gd name="T27" fmla="*/ 0 h 19"/>
                <a:gd name="T28" fmla="*/ 281 w 287"/>
                <a:gd name="T29" fmla="*/ 1 h 19"/>
                <a:gd name="T30" fmla="*/ 284 w 287"/>
                <a:gd name="T31" fmla="*/ 3 h 19"/>
                <a:gd name="T32" fmla="*/ 287 w 287"/>
                <a:gd name="T33" fmla="*/ 5 h 19"/>
                <a:gd name="T34" fmla="*/ 287 w 287"/>
                <a:gd name="T35" fmla="*/ 9 h 19"/>
                <a:gd name="T36" fmla="*/ 287 w 287"/>
                <a:gd name="T37" fmla="*/ 9 h 19"/>
                <a:gd name="T38" fmla="*/ 287 w 287"/>
                <a:gd name="T39" fmla="*/ 13 h 19"/>
                <a:gd name="T40" fmla="*/ 284 w 287"/>
                <a:gd name="T41" fmla="*/ 16 h 19"/>
                <a:gd name="T42" fmla="*/ 281 w 287"/>
                <a:gd name="T43" fmla="*/ 19 h 19"/>
                <a:gd name="T44" fmla="*/ 277 w 287"/>
                <a:gd name="T4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7" h="19">
                  <a:moveTo>
                    <a:pt x="277" y="19"/>
                  </a:moveTo>
                  <a:lnTo>
                    <a:pt x="10" y="19"/>
                  </a:lnTo>
                  <a:lnTo>
                    <a:pt x="10" y="19"/>
                  </a:lnTo>
                  <a:lnTo>
                    <a:pt x="6" y="19"/>
                  </a:lnTo>
                  <a:lnTo>
                    <a:pt x="3" y="16"/>
                  </a:lnTo>
                  <a:lnTo>
                    <a:pt x="0" y="13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5"/>
                  </a:lnTo>
                  <a:lnTo>
                    <a:pt x="3" y="3"/>
                  </a:lnTo>
                  <a:lnTo>
                    <a:pt x="6" y="1"/>
                  </a:lnTo>
                  <a:lnTo>
                    <a:pt x="10" y="0"/>
                  </a:lnTo>
                  <a:lnTo>
                    <a:pt x="277" y="0"/>
                  </a:lnTo>
                  <a:lnTo>
                    <a:pt x="277" y="0"/>
                  </a:lnTo>
                  <a:lnTo>
                    <a:pt x="281" y="1"/>
                  </a:lnTo>
                  <a:lnTo>
                    <a:pt x="284" y="3"/>
                  </a:lnTo>
                  <a:lnTo>
                    <a:pt x="287" y="5"/>
                  </a:lnTo>
                  <a:lnTo>
                    <a:pt x="287" y="9"/>
                  </a:lnTo>
                  <a:lnTo>
                    <a:pt x="287" y="9"/>
                  </a:lnTo>
                  <a:lnTo>
                    <a:pt x="287" y="13"/>
                  </a:lnTo>
                  <a:lnTo>
                    <a:pt x="284" y="16"/>
                  </a:lnTo>
                  <a:lnTo>
                    <a:pt x="281" y="19"/>
                  </a:lnTo>
                  <a:lnTo>
                    <a:pt x="277" y="19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4" name="Freeform 94"/>
            <p:cNvSpPr>
              <a:spLocks/>
            </p:cNvSpPr>
            <p:nvPr/>
          </p:nvSpPr>
          <p:spPr bwMode="auto">
            <a:xfrm>
              <a:off x="7742440" y="1426543"/>
              <a:ext cx="156822" cy="10334"/>
            </a:xfrm>
            <a:custGeom>
              <a:avLst/>
              <a:gdLst>
                <a:gd name="T0" fmla="*/ 277 w 287"/>
                <a:gd name="T1" fmla="*/ 19 h 19"/>
                <a:gd name="T2" fmla="*/ 10 w 287"/>
                <a:gd name="T3" fmla="*/ 19 h 19"/>
                <a:gd name="T4" fmla="*/ 10 w 287"/>
                <a:gd name="T5" fmla="*/ 19 h 19"/>
                <a:gd name="T6" fmla="*/ 6 w 287"/>
                <a:gd name="T7" fmla="*/ 19 h 19"/>
                <a:gd name="T8" fmla="*/ 3 w 287"/>
                <a:gd name="T9" fmla="*/ 16 h 19"/>
                <a:gd name="T10" fmla="*/ 0 w 287"/>
                <a:gd name="T11" fmla="*/ 13 h 19"/>
                <a:gd name="T12" fmla="*/ 0 w 287"/>
                <a:gd name="T13" fmla="*/ 9 h 19"/>
                <a:gd name="T14" fmla="*/ 0 w 287"/>
                <a:gd name="T15" fmla="*/ 9 h 19"/>
                <a:gd name="T16" fmla="*/ 0 w 287"/>
                <a:gd name="T17" fmla="*/ 5 h 19"/>
                <a:gd name="T18" fmla="*/ 3 w 287"/>
                <a:gd name="T19" fmla="*/ 3 h 19"/>
                <a:gd name="T20" fmla="*/ 6 w 287"/>
                <a:gd name="T21" fmla="*/ 1 h 19"/>
                <a:gd name="T22" fmla="*/ 10 w 287"/>
                <a:gd name="T23" fmla="*/ 0 h 19"/>
                <a:gd name="T24" fmla="*/ 277 w 287"/>
                <a:gd name="T25" fmla="*/ 0 h 19"/>
                <a:gd name="T26" fmla="*/ 277 w 287"/>
                <a:gd name="T27" fmla="*/ 0 h 19"/>
                <a:gd name="T28" fmla="*/ 281 w 287"/>
                <a:gd name="T29" fmla="*/ 1 h 19"/>
                <a:gd name="T30" fmla="*/ 284 w 287"/>
                <a:gd name="T31" fmla="*/ 3 h 19"/>
                <a:gd name="T32" fmla="*/ 287 w 287"/>
                <a:gd name="T33" fmla="*/ 5 h 19"/>
                <a:gd name="T34" fmla="*/ 287 w 287"/>
                <a:gd name="T35" fmla="*/ 9 h 19"/>
                <a:gd name="T36" fmla="*/ 287 w 287"/>
                <a:gd name="T37" fmla="*/ 9 h 19"/>
                <a:gd name="T38" fmla="*/ 287 w 287"/>
                <a:gd name="T39" fmla="*/ 13 h 19"/>
                <a:gd name="T40" fmla="*/ 284 w 287"/>
                <a:gd name="T41" fmla="*/ 16 h 19"/>
                <a:gd name="T42" fmla="*/ 281 w 287"/>
                <a:gd name="T43" fmla="*/ 19 h 19"/>
                <a:gd name="T44" fmla="*/ 277 w 287"/>
                <a:gd name="T4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7" h="19">
                  <a:moveTo>
                    <a:pt x="277" y="19"/>
                  </a:moveTo>
                  <a:lnTo>
                    <a:pt x="10" y="19"/>
                  </a:lnTo>
                  <a:lnTo>
                    <a:pt x="10" y="19"/>
                  </a:lnTo>
                  <a:lnTo>
                    <a:pt x="6" y="19"/>
                  </a:lnTo>
                  <a:lnTo>
                    <a:pt x="3" y="16"/>
                  </a:lnTo>
                  <a:lnTo>
                    <a:pt x="0" y="13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5"/>
                  </a:lnTo>
                  <a:lnTo>
                    <a:pt x="3" y="3"/>
                  </a:lnTo>
                  <a:lnTo>
                    <a:pt x="6" y="1"/>
                  </a:lnTo>
                  <a:lnTo>
                    <a:pt x="10" y="0"/>
                  </a:lnTo>
                  <a:lnTo>
                    <a:pt x="277" y="0"/>
                  </a:lnTo>
                  <a:lnTo>
                    <a:pt x="277" y="0"/>
                  </a:lnTo>
                  <a:lnTo>
                    <a:pt x="281" y="1"/>
                  </a:lnTo>
                  <a:lnTo>
                    <a:pt x="284" y="3"/>
                  </a:lnTo>
                  <a:lnTo>
                    <a:pt x="287" y="5"/>
                  </a:lnTo>
                  <a:lnTo>
                    <a:pt x="287" y="9"/>
                  </a:lnTo>
                  <a:lnTo>
                    <a:pt x="287" y="9"/>
                  </a:lnTo>
                  <a:lnTo>
                    <a:pt x="287" y="13"/>
                  </a:lnTo>
                  <a:lnTo>
                    <a:pt x="284" y="16"/>
                  </a:lnTo>
                  <a:lnTo>
                    <a:pt x="281" y="19"/>
                  </a:lnTo>
                  <a:lnTo>
                    <a:pt x="277" y="19"/>
                  </a:ln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cxnSp>
        <p:nvCxnSpPr>
          <p:cNvPr id="185" name="Straight Connector 184"/>
          <p:cNvCxnSpPr/>
          <p:nvPr/>
        </p:nvCxnSpPr>
        <p:spPr>
          <a:xfrm>
            <a:off x="6756448" y="1584714"/>
            <a:ext cx="1952847" cy="0"/>
          </a:xfrm>
          <a:prstGeom prst="line">
            <a:avLst/>
          </a:prstGeom>
          <a:noFill/>
          <a:ln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>
            <a:off x="6764879" y="1266014"/>
            <a:ext cx="1944416" cy="287486"/>
          </a:xfrm>
          <a:prstGeom prst="rect">
            <a:avLst/>
          </a:prstGeom>
          <a:solidFill>
            <a:schemeClr val="bg1"/>
          </a:solidFill>
        </p:spPr>
        <p:txBody>
          <a:bodyPr wrap="square" tIns="91440" bIns="91440" rtlCol="0" anchor="ctr" anchorCtr="0">
            <a:noAutofit/>
          </a:bodyPr>
          <a:lstStyle/>
          <a:p>
            <a:pPr algn="ctr"/>
            <a:r>
              <a:rPr lang="en-US" sz="2000" dirty="0" smtClean="0">
                <a:solidFill>
                  <a:schemeClr val="accent4"/>
                </a:solidFill>
              </a:rPr>
              <a:t>TECHNOLOGY</a:t>
            </a:r>
          </a:p>
        </p:txBody>
      </p:sp>
    </p:spTree>
    <p:extLst>
      <p:ext uri="{BB962C8B-B14F-4D97-AF65-F5344CB8AC3E}">
        <p14:creationId xmlns:p14="http://schemas.microsoft.com/office/powerpoint/2010/main" val="105806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7739"/>
            <a:ext cx="8229600" cy="480131"/>
          </a:xfrm>
        </p:spPr>
        <p:txBody>
          <a:bodyPr/>
          <a:lstStyle/>
          <a:p>
            <a:r>
              <a:rPr lang="en-AU" dirty="0" smtClean="0"/>
              <a:t>DevOps Technology</a:t>
            </a:r>
            <a:endParaRPr lang="en-US" dirty="0"/>
          </a:p>
        </p:txBody>
      </p:sp>
      <p:sp>
        <p:nvSpPr>
          <p:cNvPr id="3" name="AutoShape 2" descr="data:image/png;base64,iVBORw0KGgoAAAANSUhEUgAAAVgAAACSCAMAAAA3tiIUAAAA1VBMVEX///8AAABMTEyXl5f7lgCrq6s6Ojrr6+txcXFPT0++vr76lQC8cQCTWAC3bgDmigCmZACGUADykgB6SQBHKgCeXwCLVACqZwCWWwDEdgCATQD/ngDtjgDKeQDjiADchABUIACIiIiioqLU1NTi4uJ+fn67u7v29vaZmZnNzc3x8fF3d3fIyMhjY2Pc3Nx8hIoYGBgjIyMsLCxYWFgbGxs5OTkQEBCRTQBeXl5oOAA7EABYJwAgBQBBFQB1QAA/EwA8IABLHQCIRwBeNwAWHSJyOgBnMQAFeCNKAAAKe0lEQVR4nO2dB5vbNhKGWUJRUlzW8a0dO7EdiJ2rSomMfLlzcrny/3/SoZAUwQJCFJRlwefn2bUtCRBfgYOZwQBSlOeV6ahQlqjmbNsT1dSgtV6pRIGQ5mxXVZ/cpZC2Bq11knJVzyKaMzXSGNiKaG3AstSLDAHt5R9TYgtobcBaFcD6AtorNGcKaG6w8tT7gd0Lmw4HqLlgsFR74Pb2BitVMNiw2J5+e3uDVZFDIsJHKjY4DwU0OFAVOawFtEfZbNUV0OJAVcQgpEGj2OKEw4QiBjGBqCHBIhXBHkU06D1JsEg5g806iUT4nRtpY7GyiNYMFVNIggvS3GZcndubG5pMOzOqW+141Ehey4xvB4tv/61GMgYo9+DZ9pRCW2IIZ+IveU/ufkOHwjkdGIrN3On4sw65VzXhV1z2hTfipsVBKAWrJnfuJ5vKJrOkkIFVk3vepV7uIkwPrDq7Yz76kuqaCtgguvias7uN2aPooK7/ogJ6MTmCqs7376J3osGe7uFoelQIJiJxNgTRYO9hZ7053YXwDvopl77qOyRL6LysehDeQT9VWJo9HNBP0ct+Ja5TAbstXDKwEvFkzRi16UwarEMSXImY+iIiUg2zCicH1qbAKiaayxKBYxZbF5/qZhoLtsvCFc+R7469BFFjFg/UxUpBCd5LN4Ia77eoeQXn+QxkD91yHZvVpZjLnmUc/UIvT7e+5yHIp8AuSLiJyGqgWLviOTN1dXXjT9C+Lta4zWIvkUgb3lfNKLBZ6jDEt3CUD9I5yicsmA15/4ljOtUK0IuitAGql+s/oqGJjjXVI5yyszRMQD8Uz/799ReWfvv6B5qXttCEbC3Lws7GYUMC5HLopY6+Xpa+YCNcQBOQJwuM1YWtsd29/qlFjztkV06GcSKvcVZZEPcEGTvFnkZdIbfdzOlBCWP4EDrzs0tazwzW6UNP7u7zd2z99Ou2mHeYWXk7qBt7SXU1F1HX3E8liVoW+u+9SidJPDKqNYUDrJUGr4doX8xgbci979CdHVRvjIlZEmfWGD5PQ7M2le9Gjy24wJLwSqOAIfsaoabdfbnDTTA+tH75IuFlEprmAt2pK19Pba21Skfslxaw36VgzxStFVpcJ4GcVu1zdFUGVlS5xpyHlz6mbc5QGzK0Yy6w2MbGRbL4A0wzvNU+4ec1Mq2r11icqNez8qMKAvs9UwhsTbtJnGfOD9VHn+Ha76oqgJID5IOLnFvAOoVaOLvyqPDc73OrCoDx5DAFy+aKwYbEgYuWbqZiQ1RVJ9HYbEEFLLPG0g7jDQL7A1MILLSpcWg2V75txg5WAdTlHTlqV1vBfv+npQSzFlLl2FbM1fRHAXV1XAHm7gubKwbbrnEv2HrH4sXxJfRbwf7ABVah7ezI8lxddrbtPv3MFidYesyOy8aa1KBx+OJKYWBL++rGFNWW5ma+fD4E+5qpn3nB0qU3Iyo4WqYR0CqNrzSuQbP7xObKD5ZOxvD1PghlCZhldk9yVWtBsJ+Zes0JNp29TvE1vQ9BqauVuCRHyHttuw9srrxgU0NwsHJTe+P19EZp6UuM/p4e2hJxrEHtPnxh6/M3HrBhWilrXe6cseysmxVHqUfs7aF9zO5etID9wgW22HtKdiTbaEiK6ZSTjCM+a9AO9r8cYMnnmJ29A8YE9rJPMNWWkG2zBrtXn9jiAItWgYl9JUoXGEUcP/PscjFYrZh/Ika3bVdyK9hPrWA9wtW9PI/s3tXG4BhgZ2dP+44kEotmzBcKABtV5yriooyg5Miod3DWOCuTsHz13fsPbLWBJTmCUobSJLAHHySQWp+6Mkq8msq6J3cPH14w9eF/TLAkLqhkKHE9opBj6Z5V2Imsr6K0WlzK3QObawtYnJ+Y1yQG7P0YgoSm8apk80jzkN09vmLrBQssvlM2tQ/h8plhHxNhJs1cifWNmysoWsG+YoHF/kDDflKySYH/MnonbM6aqqlxvQtr89zu5Xu2Xv3GAIvhNRTY4lrSzXDPhwhZXPF4TVgVP6AN7HsWWBzvnRr25uGVouGuJTTPW4qHxutpz3w5+PWBLSbYLMpquCXQgI65rqJ/2jbb14CKMxsE3j08MvXABptuLW0gi8fskKyBqadrhUGinhu8RVK90RY2gT/ZXB8ff2lpYsn4/EIDGqrjcOIEL05dRCtR44a3HSQ8ORgFvLkVLBmzTRnK8GINjP7bW+QjRqEZNp/3Eq5bAoNM4OOPbD3+qz1tSKo6G95KfFAj/OE7/V8Iyzdex/XjxFyeOLkq4O1Ltn7kAEvIag3eR3BSj0tlCepC354pA3sqcbUBAND3AWSdhCtSB99awL7kAavoOBPTwA1Ff2SrQu+326p+aCLR/+uhcXrSSHoU8NWrg2/v2Hr5T67FRFLpOdPRFp24bBTMrOag72AbRmP+fQfRmXtdBIJ9g/jhH/hn6Z/v+MAqyrywGSEqG1P3eF5sj71fVDjUgoV+68ZH0q8oQwHf3rDFDRb6gJdTPY51M5mmbnq97SNwkrrkxvqkLq73xSHYj0y9+f2Kuvf1ep3eNnUOgNbvyiOrIdZadTrjAnxlc70OLFIYhp5VuyUJGf/+DlmrIRtndct+toL9+PcOOzXMWW2Su89kgyZHyumWr4dg3zLVCSyKxmpyXiiTGK16iXa9b8oed1wIAV/ZXDuC9ea133CFc7S93KtkNN3wZseJoRXs205gFVBfsKFHPbUGrtqQXk3uN2I7He8AmpZlnLPgNUYdy4d/ir91xu+aZ/obNVmVn4n+ukImQvebXtzYnb/4428t+ofjd3ivcJ46+9Vnwnc6h5fAejELTc0z6WOFpIRJ0e4s1Ml+ce9eeIXeTfSXvBuhZqVOcL4Fvan1xbFt3xMDnAo2PfrWF5SfHUWxIVS/jmIxw2gkhcdSUlJSUlJSUlJSUlJSUlJSf62sXmV5xqPteA4juasM9p6PikzwJMHyCNjXFagliiPB8ki3IFv+p7uGBMsnCDbkrE1WMFcJlk8QrAJ4a1yWqFhMguUSAqs4fGSXuKZFguUSBqtw1X67pLhRguUSAav47ee2pFwlWD6lYNvt7DIrxnUCslPnag01YjPdZQedM6AtZL28PMCdd5M20MMgTN3opHwfCHvngn7zGU/BQMFub91GuWRdOKffwNJ6qmDz2alGuoCy9umCbSbri9iWNWGwyrK+4hIIOUNvymDr7SwQ892SkwZr61VncyWo3nbSYBWrsuHd0wVFWtMGq2zLR0zNRUWwEwermDRZcZsmpg5WCShrIGjmUiTYElgBsWyqyYOdl06R8AVtJp44WK+yycUVtGts2mDNmj3lhhiykwZrgrrTZBjZmSs0abDn+iy/ELJTBttYbmQIIDthsNV4NpcAstMFG7C2ad9uDSa7NMNuwMvPzPGjWSftB/o1E+aik/KzhCrZl5K2mZ1w+nhGTv+UrWYFrQM+C3VlwQaXMrAc2cF0TEuwXErBcsWtNg7LJFguEbCccz72xyRYLmGw3F4qIivBcgmBvSLLcpBgOQXBLq9xMI9XbVmYsCDY1TVrBB44SrA80m3uHQhEJuvLq6Ry+Rzfskyrp9/F838PlV1NdkczTgAAAABJRU5ErkJggg=="/>
          <p:cNvSpPr>
            <a:spLocks noChangeAspect="1" noChangeArrowheads="1"/>
          </p:cNvSpPr>
          <p:nvPr/>
        </p:nvSpPr>
        <p:spPr bwMode="auto">
          <a:xfrm>
            <a:off x="155575" y="-144329"/>
            <a:ext cx="304800" cy="304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 rot="5400000">
            <a:off x="4044535" y="814014"/>
            <a:ext cx="1046411" cy="914400"/>
          </a:xfrm>
          <a:prstGeom prst="rect">
            <a:avLst/>
          </a:prstGeom>
          <a:noFill/>
        </p:spPr>
        <p:txBody>
          <a:bodyPr wrap="none" tIns="91440" bIns="91440" rtlCol="0" anchor="ctr" anchorCtr="0">
            <a:noAutofit/>
          </a:bodyPr>
          <a:lstStyle/>
          <a:p>
            <a:pPr algn="ctr"/>
            <a:r>
              <a:rPr lang="en-AU" sz="1400" b="1" dirty="0" smtClean="0">
                <a:solidFill>
                  <a:srgbClr val="FFFFFF"/>
                </a:solidFill>
              </a:rPr>
              <a:t>COLLABORATION</a:t>
            </a:r>
            <a:endParaRPr lang="en-US" sz="1400" b="1" dirty="0" smtClean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0507" y="1295266"/>
            <a:ext cx="3882869" cy="2325022"/>
          </a:xfrm>
          <a:prstGeom prst="rect">
            <a:avLst/>
          </a:prstGeom>
          <a:solidFill>
            <a:schemeClr val="bg1"/>
          </a:solidFill>
          <a:ln w="38100" cap="flat" cmpd="sng" algn="ctr">
            <a:noFill/>
            <a:prstDash val="solid"/>
          </a:ln>
          <a:effectLst/>
        </p:spPr>
        <p:txBody>
          <a:bodyPr vert="horz" lIns="91440" tIns="91440" rIns="91440" bIns="91440" rtlCol="0" anchor="ctr"/>
          <a:lstStyle/>
          <a:p>
            <a:pPr marL="342900" indent="-342900" defTabSz="914400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accent4"/>
                </a:solidFill>
              </a:rPr>
              <a:t>Increase speed and quality:</a:t>
            </a:r>
            <a:r>
              <a:rPr lang="en-US" sz="1600" dirty="0" smtClean="0">
                <a:solidFill>
                  <a:schemeClr val="accent4"/>
                </a:solidFill>
              </a:rPr>
              <a:t>  </a:t>
            </a:r>
            <a:r>
              <a:rPr lang="en-US" sz="1600" dirty="0" smtClean="0"/>
              <a:t>Simulate more testing scenarios during application development and in less time</a:t>
            </a:r>
          </a:p>
          <a:p>
            <a:pPr marL="342900" indent="-342900" defTabSz="914400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accent4"/>
                </a:solidFill>
              </a:rPr>
              <a:t>Anticipate Problems:</a:t>
            </a:r>
            <a:r>
              <a:rPr lang="en-US" sz="1600" dirty="0" smtClean="0">
                <a:solidFill>
                  <a:schemeClr val="accent4"/>
                </a:solidFill>
              </a:rPr>
              <a:t>  </a:t>
            </a:r>
            <a:r>
              <a:rPr lang="en-US" sz="1600" dirty="0" smtClean="0"/>
              <a:t>Mimic </a:t>
            </a:r>
            <a:r>
              <a:rPr lang="en-US" sz="1600" dirty="0"/>
              <a:t>changes that are taking place on the backend, while  simulating how those changes affect front end </a:t>
            </a:r>
            <a:r>
              <a:rPr lang="en-US" sz="1600" dirty="0" smtClean="0"/>
              <a:t>applications</a:t>
            </a:r>
          </a:p>
          <a:p>
            <a:pPr marL="342900" indent="-342900" defTabSz="9144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Calibri"/>
              <a:cs typeface="Arial Unicode MS" pitchFamily="34" charset="-128"/>
            </a:endParaRPr>
          </a:p>
        </p:txBody>
      </p:sp>
      <p:pic>
        <p:nvPicPr>
          <p:cNvPr id="17" name="Picture 2" descr="https://one.ca.com/marketing/brand_center/PublishingImages/peopleimage%20-people_talk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167" y="1071321"/>
            <a:ext cx="3658751" cy="2439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0" y="3939618"/>
            <a:ext cx="9144000" cy="553998"/>
          </a:xfrm>
          <a:prstGeom prst="rect">
            <a:avLst/>
          </a:prstGeom>
          <a:solidFill>
            <a:srgbClr val="22465E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500" dirty="0">
                <a:solidFill>
                  <a:schemeClr val="bg1"/>
                </a:solidFill>
              </a:rPr>
              <a:t>“It’s one thing to make the release date, but if we also release a superior product, under budget, with minimum defects and stress tested for maximum loads using the benefits of simulation — that’s even </a:t>
            </a:r>
            <a:r>
              <a:rPr lang="en-US" sz="1500" dirty="0" smtClean="0">
                <a:solidFill>
                  <a:schemeClr val="bg1"/>
                </a:solidFill>
              </a:rPr>
              <a:t>better!”</a:t>
            </a:r>
            <a:endParaRPr lang="en-US" sz="15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613" y="867749"/>
            <a:ext cx="4647989" cy="553182"/>
          </a:xfrm>
          <a:prstGeom prst="rect">
            <a:avLst/>
          </a:prstGeom>
          <a:noFill/>
        </p:spPr>
        <p:txBody>
          <a:bodyPr wrap="square" tIns="91440" bIns="91440" rtlCol="0" anchor="ctr" anchorCtr="0">
            <a:noAutofit/>
          </a:bodyPr>
          <a:lstStyle/>
          <a:p>
            <a:pPr algn="ctr"/>
            <a:r>
              <a:rPr lang="en-US" sz="1600" b="1" dirty="0" smtClean="0">
                <a:solidFill>
                  <a:schemeClr val="accent4"/>
                </a:solidFill>
              </a:rPr>
              <a:t>Service Virtualization and Application Testing</a:t>
            </a:r>
          </a:p>
        </p:txBody>
      </p:sp>
    </p:spTree>
    <p:extLst>
      <p:ext uri="{BB962C8B-B14F-4D97-AF65-F5344CB8AC3E}">
        <p14:creationId xmlns:p14="http://schemas.microsoft.com/office/powerpoint/2010/main" val="2009668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47"/>
          <p:cNvSpPr/>
          <p:nvPr/>
        </p:nvSpPr>
        <p:spPr>
          <a:xfrm>
            <a:off x="690443" y="2491689"/>
            <a:ext cx="3562888" cy="1328727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3810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548640" rIns="91440" bIns="91440" rtlCol="0" anchor="ctr"/>
          <a:lstStyle/>
          <a:p>
            <a:pPr algn="ctr" defTabSz="914400">
              <a:lnSpc>
                <a:spcPts val="1500"/>
              </a:lnSpc>
              <a:spcBef>
                <a:spcPts val="600"/>
              </a:spcBef>
              <a:buClr>
                <a:srgbClr val="FFFFFF"/>
              </a:buClr>
            </a:pPr>
            <a:endParaRPr lang="en-US" sz="1200" kern="0" dirty="0" smtClean="0">
              <a:solidFill>
                <a:srgbClr val="22465E"/>
              </a:solidFill>
              <a:latin typeface="Calibri"/>
              <a:cs typeface="Calibri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456777"/>
            <a:ext cx="8229600" cy="480131"/>
          </a:xfrm>
        </p:spPr>
        <p:txBody>
          <a:bodyPr/>
          <a:lstStyle/>
          <a:p>
            <a:r>
              <a:rPr lang="en-US" dirty="0"/>
              <a:t>Our </a:t>
            </a:r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81125" y="1025081"/>
            <a:ext cx="3572205" cy="1278631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3810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548640" rIns="91440" bIns="91440" rtlCol="0" anchor="ctr"/>
          <a:lstStyle/>
          <a:p>
            <a:pPr algn="ctr" defTabSz="914400">
              <a:lnSpc>
                <a:spcPts val="1500"/>
              </a:lnSpc>
              <a:spcBef>
                <a:spcPts val="600"/>
              </a:spcBef>
              <a:buClr>
                <a:srgbClr val="FFFFFF"/>
              </a:buClr>
            </a:pPr>
            <a:endParaRPr lang="en-US" sz="1200" kern="0" dirty="0" smtClean="0">
              <a:solidFill>
                <a:srgbClr val="22465E"/>
              </a:solidFill>
              <a:latin typeface="Calibri"/>
              <a:cs typeface="Calibri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075853" y="1025081"/>
            <a:ext cx="3657600" cy="1269299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3810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548640" rIns="91440" bIns="91440" rtlCol="0" anchor="ctr"/>
          <a:lstStyle/>
          <a:p>
            <a:pPr algn="ctr" defTabSz="914400">
              <a:lnSpc>
                <a:spcPts val="1500"/>
              </a:lnSpc>
              <a:spcBef>
                <a:spcPts val="600"/>
              </a:spcBef>
              <a:buClr>
                <a:srgbClr val="FFFFFF"/>
              </a:buClr>
            </a:pPr>
            <a:endParaRPr lang="en-US" sz="1200" kern="0" dirty="0" smtClean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085916" y="2491689"/>
            <a:ext cx="3629606" cy="129736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3810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548640" rIns="91440" bIns="91440" rtlCol="0" anchor="ctr"/>
          <a:lstStyle/>
          <a:p>
            <a:pPr algn="ctr" defTabSz="914400">
              <a:lnSpc>
                <a:spcPts val="1500"/>
              </a:lnSpc>
              <a:spcBef>
                <a:spcPts val="600"/>
              </a:spcBef>
              <a:buClr>
                <a:srgbClr val="FFFFFF"/>
              </a:buClr>
            </a:pPr>
            <a:endParaRPr lang="en-US" sz="1200" kern="0" dirty="0" smtClean="0">
              <a:solidFill>
                <a:srgbClr val="22465E"/>
              </a:solidFill>
              <a:latin typeface="Calibri"/>
              <a:cs typeface="Calibri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690442" y="1481306"/>
            <a:ext cx="2014717" cy="445635"/>
          </a:xfrm>
          <a:prstGeom prst="roundRect">
            <a:avLst>
              <a:gd name="adj" fmla="val 0"/>
            </a:avLst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80000"/>
              </a:lnSpc>
              <a:spcBef>
                <a:spcPts val="600"/>
              </a:spcBef>
              <a:buClr>
                <a:srgbClr val="FFFFFF"/>
              </a:buClr>
            </a:pPr>
            <a:r>
              <a:rPr lang="en-US" sz="28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65-85%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584580" y="1476748"/>
            <a:ext cx="1668750" cy="486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80000"/>
              </a:lnSpc>
              <a:spcBef>
                <a:spcPts val="600"/>
              </a:spcBef>
              <a:buClr>
                <a:srgbClr val="FFFFFF"/>
              </a:buClr>
            </a:pPr>
            <a:r>
              <a:rPr lang="en-US" sz="1600" kern="0" dirty="0" smtClean="0">
                <a:solidFill>
                  <a:schemeClr val="bg1"/>
                </a:solidFill>
                <a:cs typeface="Calibri"/>
              </a:rPr>
              <a:t>Cost reduction for testing cycles</a:t>
            </a:r>
            <a:endParaRPr lang="en-US" sz="1600" kern="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5103846" y="1298750"/>
            <a:ext cx="1759435" cy="790345"/>
          </a:xfrm>
          <a:prstGeom prst="roundRect">
            <a:avLst>
              <a:gd name="adj" fmla="val 0"/>
            </a:avLst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80000"/>
              </a:lnSpc>
              <a:spcBef>
                <a:spcPts val="600"/>
              </a:spcBef>
              <a:buClr>
                <a:srgbClr val="FFFFFF"/>
              </a:buClr>
            </a:pPr>
            <a:r>
              <a:rPr lang="en-US" sz="28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10 hours </a:t>
            </a:r>
            <a:r>
              <a:rPr lang="en-US" sz="28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to 1 </a:t>
            </a:r>
            <a:r>
              <a:rPr lang="en-US" sz="28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hour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677997" y="1353898"/>
            <a:ext cx="2055460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80000"/>
              </a:lnSpc>
              <a:spcBef>
                <a:spcPts val="600"/>
              </a:spcBef>
              <a:buClr>
                <a:srgbClr val="FFFFFF"/>
              </a:buClr>
            </a:pPr>
            <a:r>
              <a:rPr lang="en-US" sz="1600" kern="0" dirty="0" smtClean="0">
                <a:solidFill>
                  <a:schemeClr val="bg1"/>
                </a:solidFill>
                <a:cs typeface="Calibri"/>
              </a:rPr>
              <a:t>Reduced downtime due to refreshing test environments</a:t>
            </a:r>
            <a:endParaRPr lang="en-US" sz="1600" kern="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11863" y="2854034"/>
            <a:ext cx="1971874" cy="445635"/>
          </a:xfrm>
          <a:prstGeom prst="roundRect">
            <a:avLst>
              <a:gd name="adj" fmla="val 0"/>
            </a:avLst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80000"/>
              </a:lnSpc>
              <a:spcBef>
                <a:spcPts val="600"/>
              </a:spcBef>
              <a:buClr>
                <a:srgbClr val="FFFFFF"/>
              </a:buClr>
            </a:pPr>
            <a:r>
              <a:rPr lang="en-US" sz="28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3.5 months</a:t>
            </a:r>
            <a:endParaRPr lang="en-US" sz="28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742709" y="2720824"/>
            <a:ext cx="1926157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80000"/>
              </a:lnSpc>
              <a:spcBef>
                <a:spcPts val="600"/>
              </a:spcBef>
              <a:buClr>
                <a:srgbClr val="FFFFFF"/>
              </a:buClr>
            </a:pPr>
            <a:r>
              <a:rPr lang="en-US" sz="1600" kern="0" dirty="0" smtClean="0">
                <a:solidFill>
                  <a:schemeClr val="bg1"/>
                </a:solidFill>
                <a:cs typeface="Calibri"/>
              </a:rPr>
              <a:t>Reduced time to set up development environments</a:t>
            </a:r>
            <a:endParaRPr lang="en-US" sz="1600" kern="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5117961" y="2677384"/>
            <a:ext cx="1595100" cy="790345"/>
          </a:xfrm>
          <a:prstGeom prst="roundRect">
            <a:avLst>
              <a:gd name="adj" fmla="val 0"/>
            </a:avLst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80000"/>
              </a:lnSpc>
              <a:spcBef>
                <a:spcPts val="600"/>
              </a:spcBef>
              <a:buClr>
                <a:srgbClr val="FFFFFF"/>
              </a:buClr>
            </a:pPr>
            <a:r>
              <a:rPr lang="en-US" sz="28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42 days to 3 days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686501" y="2708721"/>
            <a:ext cx="1484284" cy="880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80000"/>
              </a:lnSpc>
              <a:spcBef>
                <a:spcPts val="600"/>
              </a:spcBef>
              <a:buClr>
                <a:srgbClr val="FFFFFF"/>
              </a:buClr>
            </a:pPr>
            <a:r>
              <a:rPr lang="en-US" sz="1600" kern="0" dirty="0" smtClean="0">
                <a:solidFill>
                  <a:schemeClr val="bg1"/>
                </a:solidFill>
                <a:cs typeface="Calibri"/>
              </a:rPr>
              <a:t>Reduction in application development time</a:t>
            </a:r>
            <a:endParaRPr lang="en-US" sz="1600" kern="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4068922"/>
            <a:ext cx="9144000" cy="553998"/>
          </a:xfrm>
          <a:prstGeom prst="rect">
            <a:avLst/>
          </a:prstGeom>
          <a:solidFill>
            <a:srgbClr val="22465E"/>
          </a:solidFill>
        </p:spPr>
        <p:txBody>
          <a:bodyPr wrap="square">
            <a:spAutoFit/>
          </a:bodyPr>
          <a:lstStyle/>
          <a:p>
            <a:pPr algn="ctr" defTabSz="914400">
              <a:buClr>
                <a:schemeClr val="accent1"/>
              </a:buClr>
            </a:pPr>
            <a:r>
              <a:rPr lang="en-US" sz="1500" dirty="0">
                <a:solidFill>
                  <a:schemeClr val="bg1"/>
                </a:solidFill>
              </a:rPr>
              <a:t>“In order to compete and get in to the top 10 we need to move quicker, more responsibly and with better quality,  This [solution] is changing our identity to be more nimble to keep up with our business needs.”</a:t>
            </a:r>
          </a:p>
        </p:txBody>
      </p:sp>
    </p:spTree>
    <p:extLst>
      <p:ext uri="{BB962C8B-B14F-4D97-AF65-F5344CB8AC3E}">
        <p14:creationId xmlns:p14="http://schemas.microsoft.com/office/powerpoint/2010/main" val="1628781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4566" y="1121392"/>
            <a:ext cx="6455664" cy="590931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DevOps Methodology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058419" y="2043483"/>
            <a:ext cx="3879346" cy="487313"/>
          </a:xfrm>
        </p:spPr>
        <p:txBody>
          <a:bodyPr/>
          <a:lstStyle/>
          <a:p>
            <a:pPr marL="0" indent="0">
              <a:lnSpc>
                <a:spcPts val="1200"/>
              </a:lnSpc>
              <a:buNone/>
            </a:pPr>
            <a:r>
              <a:rPr lang="en-US" sz="2800" b="1" dirty="0" smtClean="0"/>
              <a:t>Dana Edwards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sz="2000" dirty="0" smtClean="0"/>
              <a:t>Chief Technology Officer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black">
          <a:xfrm>
            <a:off x="5059250" y="3722793"/>
            <a:ext cx="3528158" cy="97872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Thank you for your interest.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083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6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6778"/>
            <a:ext cx="8229600" cy="486862"/>
          </a:xfrm>
        </p:spPr>
        <p:txBody>
          <a:bodyPr/>
          <a:lstStyle/>
          <a:p>
            <a:r>
              <a:rPr lang="en-US" dirty="0"/>
              <a:t>Corporate </a:t>
            </a:r>
            <a:r>
              <a:rPr lang="en-US" dirty="0" smtClean="0"/>
              <a:t>Profile</a:t>
            </a:r>
            <a:endParaRPr lang="en-US" dirty="0"/>
          </a:p>
        </p:txBody>
      </p:sp>
      <p:sp>
        <p:nvSpPr>
          <p:cNvPr id="47" name="Content Placeholder 9"/>
          <p:cNvSpPr>
            <a:spLocks noGrp="1"/>
          </p:cNvSpPr>
          <p:nvPr>
            <p:ph sz="half" idx="1"/>
          </p:nvPr>
        </p:nvSpPr>
        <p:spPr>
          <a:xfrm>
            <a:off x="457200" y="1083564"/>
            <a:ext cx="4478638" cy="3621024"/>
          </a:xfrm>
        </p:spPr>
        <p:txBody>
          <a:bodyPr/>
          <a:lstStyle/>
          <a:p>
            <a:pPr marL="230188" indent="-230188">
              <a:lnSpc>
                <a:spcPct val="100000"/>
              </a:lnSpc>
              <a:spcAft>
                <a:spcPts val="0"/>
              </a:spcAft>
            </a:pPr>
            <a:r>
              <a:rPr lang="en-US" sz="1400" dirty="0" smtClean="0">
                <a:latin typeface="Calibri"/>
                <a:cs typeface="Calibri"/>
              </a:rPr>
              <a:t>Full-service bank with offices across the United States		</a:t>
            </a:r>
          </a:p>
          <a:p>
            <a:pPr marL="230188" indent="-230188">
              <a:lnSpc>
                <a:spcPct val="100000"/>
              </a:lnSpc>
              <a:spcAft>
                <a:spcPts val="0"/>
              </a:spcAft>
              <a:tabLst>
                <a:tab pos="8461375" algn="l"/>
              </a:tabLst>
            </a:pPr>
            <a:r>
              <a:rPr lang="en-US" sz="1400" dirty="0" smtClean="0">
                <a:latin typeface="Calibri"/>
                <a:cs typeface="Calibri"/>
              </a:rPr>
              <a:t>Provide corporate, commercial, retail banking, wealth management, investment banking, personal trust, capital markets, global treasury, and transaction banking	</a:t>
            </a:r>
          </a:p>
          <a:p>
            <a:pPr marL="230188" indent="-230188">
              <a:lnSpc>
                <a:spcPct val="100000"/>
              </a:lnSpc>
              <a:spcAft>
                <a:spcPts val="0"/>
              </a:spcAft>
            </a:pPr>
            <a:r>
              <a:rPr lang="en-US" sz="1400" dirty="0">
                <a:latin typeface="Calibri"/>
                <a:cs typeface="Calibri"/>
              </a:rPr>
              <a:t>Assets of $108.8 billion (USD) as of June 30, </a:t>
            </a:r>
            <a:r>
              <a:rPr lang="en-US" sz="1400" dirty="0" smtClean="0">
                <a:latin typeface="Calibri"/>
                <a:cs typeface="Calibri"/>
              </a:rPr>
              <a:t>2014		</a:t>
            </a:r>
            <a:endParaRPr lang="en-US" sz="1400" dirty="0">
              <a:latin typeface="Calibri"/>
              <a:cs typeface="Calibri"/>
            </a:endParaRPr>
          </a:p>
          <a:p>
            <a:pPr marL="230188" indent="-230188">
              <a:lnSpc>
                <a:spcPct val="100000"/>
              </a:lnSpc>
              <a:spcAft>
                <a:spcPts val="0"/>
              </a:spcAft>
            </a:pPr>
            <a:r>
              <a:rPr lang="en-US" sz="1400" dirty="0" smtClean="0">
                <a:latin typeface="Calibri"/>
                <a:cs typeface="Calibri"/>
              </a:rPr>
              <a:t>One </a:t>
            </a:r>
            <a:r>
              <a:rPr lang="en-US" sz="1400" dirty="0">
                <a:latin typeface="Calibri"/>
                <a:cs typeface="Calibri"/>
              </a:rPr>
              <a:t>of world’s largest financial organizations with total assets of $2.5 trillion (USD) as of June 30, </a:t>
            </a:r>
            <a:r>
              <a:rPr lang="en-US" sz="1400" dirty="0" smtClean="0">
                <a:latin typeface="Calibri"/>
                <a:cs typeface="Calibri"/>
              </a:rPr>
              <a:t>2014</a:t>
            </a:r>
            <a:endParaRPr lang="en-US" sz="1400" dirty="0">
              <a:latin typeface="Calibri"/>
              <a:cs typeface="Calibri"/>
            </a:endParaRPr>
          </a:p>
        </p:txBody>
      </p:sp>
      <p:pic>
        <p:nvPicPr>
          <p:cNvPr id="5" name="Picture 4" descr="MUFG-Private-Bank-Nagoya-Neil-M-Denari-Photo-by-Jonathan-Savoie-10_2048.jp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5833" t="-1"/>
          <a:stretch/>
        </p:blipFill>
        <p:spPr>
          <a:xfrm>
            <a:off x="5430108" y="0"/>
            <a:ext cx="3713892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" name="Straight Connector 44"/>
          <p:cNvCxnSpPr/>
          <p:nvPr/>
        </p:nvCxnSpPr>
        <p:spPr>
          <a:xfrm>
            <a:off x="5431117" y="0"/>
            <a:ext cx="0" cy="514350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6"/>
          <p:cNvPicPr>
            <a:picLocks noChangeAspect="1" noChangeArrowheads="1"/>
          </p:cNvPicPr>
          <p:nvPr/>
        </p:nvPicPr>
        <p:blipFill rotWithShape="1">
          <a:blip r:embed="rId8" cstate="screen">
            <a:alphaModFix amt="8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721" b="1"/>
          <a:stretch/>
        </p:blipFill>
        <p:spPr bwMode="auto">
          <a:xfrm>
            <a:off x="5651513" y="486392"/>
            <a:ext cx="3198916" cy="4133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523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8301" y="353982"/>
            <a:ext cx="6408459" cy="4252378"/>
          </a:xfrm>
          <a:prstGeom prst="rect">
            <a:avLst/>
          </a:prstGeom>
          <a:noFill/>
          <a:ln>
            <a:noFill/>
          </a:ln>
          <a:effectLst>
            <a:softEdge rad="508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4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90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/>
          <p:cNvSpPr>
            <a:spLocks noGrp="1"/>
          </p:cNvSpPr>
          <p:nvPr>
            <p:ph type="title" idx="4294967295"/>
          </p:nvPr>
        </p:nvSpPr>
        <p:spPr>
          <a:xfrm>
            <a:off x="311308" y="515461"/>
            <a:ext cx="8229600" cy="599609"/>
          </a:xfrm>
        </p:spPr>
        <p:txBody>
          <a:bodyPr/>
          <a:lstStyle/>
          <a:p>
            <a:r>
              <a:rPr lang="en-US" sz="3600" dirty="0" smtClean="0"/>
              <a:t>Who We </a:t>
            </a:r>
            <a:r>
              <a:rPr lang="en-US" sz="3600" dirty="0"/>
              <a:t>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0" y="2862293"/>
            <a:ext cx="9144000" cy="348556"/>
          </a:xfrm>
          <a:solidFill>
            <a:srgbClr val="53BBD4">
              <a:alpha val="93000"/>
            </a:srgbClr>
          </a:solidFill>
          <a:ln>
            <a:noFill/>
          </a:ln>
        </p:spPr>
        <p:txBody>
          <a:bodyPr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smtClean="0">
                <a:solidFill>
                  <a:schemeClr val="bg1"/>
                </a:solidFill>
                <a:latin typeface="Calibri"/>
                <a:cs typeface="Calibri"/>
              </a:rPr>
              <a:t>FOCUSED ON BECOMING THE WORLD’S FINEST TECHNOLOGY ORGANIZATION</a:t>
            </a:r>
          </a:p>
        </p:txBody>
      </p:sp>
      <p:sp>
        <p:nvSpPr>
          <p:cNvPr id="34" name="TextBox 33"/>
          <p:cNvSpPr txBox="1"/>
          <p:nvPr/>
        </p:nvSpPr>
        <p:spPr>
          <a:xfrm rot="10800000" flipV="1">
            <a:off x="6067778" y="787932"/>
            <a:ext cx="2846412" cy="1757719"/>
          </a:xfrm>
          <a:prstGeom prst="rect">
            <a:avLst/>
          </a:prstGeom>
          <a:noFill/>
          <a:effectLst>
            <a:softEdge rad="127000"/>
          </a:effectLst>
        </p:spPr>
        <p:txBody>
          <a:bodyPr wrap="square" lIns="91331" tIns="45666" rIns="91331" bIns="45666" rtlCol="0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2000" i="1" dirty="0">
                <a:solidFill>
                  <a:srgbClr val="22465E"/>
                </a:solidFill>
                <a:latin typeface="Calibri"/>
                <a:cs typeface="Calibri"/>
              </a:rPr>
              <a:t>We build technology for customers</a:t>
            </a:r>
            <a:r>
              <a:rPr lang="en-US" sz="2000" i="1" dirty="0" smtClean="0">
                <a:solidFill>
                  <a:srgbClr val="22465E"/>
                </a:solidFill>
                <a:latin typeface="Calibri"/>
                <a:cs typeface="Calibri"/>
              </a:rPr>
              <a:t>, clients </a:t>
            </a:r>
            <a:r>
              <a:rPr lang="en-US" sz="2000" i="1" dirty="0">
                <a:solidFill>
                  <a:srgbClr val="22465E"/>
                </a:solidFill>
                <a:latin typeface="Calibri"/>
                <a:cs typeface="Calibri"/>
              </a:rPr>
              <a:t>and </a:t>
            </a:r>
            <a:r>
              <a:rPr lang="en-US" sz="2000" i="1" dirty="0" smtClean="0">
                <a:solidFill>
                  <a:srgbClr val="22465E"/>
                </a:solidFill>
                <a:latin typeface="Calibri"/>
                <a:cs typeface="Calibri"/>
              </a:rPr>
              <a:t>companies to </a:t>
            </a:r>
            <a:r>
              <a:rPr lang="en-US" sz="2000" i="1" dirty="0">
                <a:solidFill>
                  <a:srgbClr val="22465E"/>
                </a:solidFill>
                <a:latin typeface="Calibri"/>
                <a:cs typeface="Calibri"/>
              </a:rPr>
              <a:t>perform their </a:t>
            </a:r>
            <a:r>
              <a:rPr lang="en-US" sz="2000" i="1" dirty="0" smtClean="0">
                <a:solidFill>
                  <a:srgbClr val="22465E"/>
                </a:solidFill>
                <a:latin typeface="Calibri"/>
                <a:cs typeface="Calibri"/>
              </a:rPr>
              <a:t>financial transactions </a:t>
            </a:r>
            <a:r>
              <a:rPr lang="en-US" sz="2000" i="1" dirty="0">
                <a:solidFill>
                  <a:srgbClr val="22465E"/>
                </a:solidFill>
                <a:latin typeface="Calibri"/>
                <a:cs typeface="Calibri"/>
              </a:rPr>
              <a:t>when and </a:t>
            </a:r>
            <a:r>
              <a:rPr lang="en-US" sz="2000" i="1" dirty="0" smtClean="0">
                <a:solidFill>
                  <a:srgbClr val="22465E"/>
                </a:solidFill>
                <a:latin typeface="Calibri"/>
                <a:cs typeface="Calibri"/>
              </a:rPr>
              <a:t>how they </a:t>
            </a:r>
            <a:r>
              <a:rPr lang="en-US" sz="2000" i="1" dirty="0">
                <a:solidFill>
                  <a:srgbClr val="22465E"/>
                </a:solidFill>
                <a:latin typeface="Calibri"/>
                <a:cs typeface="Calibri"/>
              </a:rPr>
              <a:t>want.  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3076222" y="3303187"/>
            <a:ext cx="2991556" cy="1840313"/>
            <a:chOff x="3084523" y="3306245"/>
            <a:chExt cx="2974953" cy="1842017"/>
          </a:xfrm>
        </p:grpSpPr>
        <p:sp>
          <p:nvSpPr>
            <p:cNvPr id="41" name="Round Same Side Corner Rectangle 40"/>
            <p:cNvSpPr/>
            <p:nvPr/>
          </p:nvSpPr>
          <p:spPr>
            <a:xfrm>
              <a:off x="3084523" y="3306245"/>
              <a:ext cx="2974953" cy="1842017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230400" rIns="0" bIns="0" rtlCol="0" anchor="t" anchorCtr="0"/>
            <a:lstStyle>
              <a:defPPr>
                <a:defRPr lang="en-US"/>
              </a:defPPr>
              <a:lvl1pPr marL="0" algn="l" defTabSz="45647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6473" algn="l" defTabSz="45647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2905" algn="l" defTabSz="45647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9397" algn="l" defTabSz="45647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5808" algn="l" defTabSz="45647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2393" algn="l" defTabSz="45647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38775" algn="l" defTabSz="45647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5240" algn="l" defTabSz="45647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1710" algn="l" defTabSz="45647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4715">
                <a:spcAft>
                  <a:spcPts val="500"/>
                </a:spcAft>
                <a:buClr>
                  <a:srgbClr val="37BEEB"/>
                </a:buClr>
              </a:pPr>
              <a:endParaRPr lang="en-US" dirty="0">
                <a:solidFill>
                  <a:srgbClr val="FFFFFF"/>
                </a:solidFill>
                <a:cs typeface="Arial"/>
              </a:endParaRPr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3084523" y="3306245"/>
              <a:ext cx="2974953" cy="0"/>
            </a:xfrm>
            <a:prstGeom prst="line">
              <a:avLst/>
            </a:prstGeom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ound Same Side Corner Rectangle 45"/>
          <p:cNvSpPr/>
          <p:nvPr/>
        </p:nvSpPr>
        <p:spPr>
          <a:xfrm>
            <a:off x="6160746" y="3303187"/>
            <a:ext cx="2991556" cy="1840313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lIns="0" tIns="230400" rIns="0" bIns="0" rtlCol="0" anchor="t" anchorCtr="0"/>
          <a:lstStyle>
            <a:defPPr>
              <a:defRPr lang="en-US"/>
            </a:defPPr>
            <a:lvl1pPr marL="0" algn="l" defTabSz="45647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6473" algn="l" defTabSz="45647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2905" algn="l" defTabSz="45647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9397" algn="l" defTabSz="45647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5808" algn="l" defTabSz="45647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2393" algn="l" defTabSz="45647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8775" algn="l" defTabSz="45647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5240" algn="l" defTabSz="45647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1710" algn="l" defTabSz="45647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4715">
              <a:spcAft>
                <a:spcPts val="500"/>
              </a:spcAft>
              <a:buClr>
                <a:srgbClr val="37BEEB"/>
              </a:buClr>
            </a:pPr>
            <a:endParaRPr lang="en-US" dirty="0">
              <a:solidFill>
                <a:srgbClr val="FFFFFF"/>
              </a:solidFill>
              <a:cs typeface="Calibri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6160746" y="3303186"/>
            <a:ext cx="2991556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-8301" y="3303187"/>
            <a:ext cx="2991556" cy="1840313"/>
            <a:chOff x="0" y="3306245"/>
            <a:chExt cx="2974953" cy="1842017"/>
          </a:xfrm>
        </p:grpSpPr>
        <p:sp>
          <p:nvSpPr>
            <p:cNvPr id="36" name="Round Same Side Corner Rectangle 35"/>
            <p:cNvSpPr/>
            <p:nvPr/>
          </p:nvSpPr>
          <p:spPr>
            <a:xfrm>
              <a:off x="0" y="3306245"/>
              <a:ext cx="2974953" cy="1842017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</p:spPr>
          <p:txBody>
            <a:bodyPr lIns="180000" tIns="230400" rIns="0" bIns="0" rtlCol="0" anchor="t" anchorCtr="0"/>
            <a:lstStyle>
              <a:defPPr>
                <a:defRPr lang="en-US"/>
              </a:defPPr>
              <a:lvl1pPr marL="0" algn="l" defTabSz="45647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6473" algn="l" defTabSz="45647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2905" algn="l" defTabSz="45647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9397" algn="l" defTabSz="45647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5808" algn="l" defTabSz="45647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2393" algn="l" defTabSz="45647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38775" algn="l" defTabSz="45647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5240" algn="l" defTabSz="45647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1710" algn="l" defTabSz="45647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84715">
                <a:spcAft>
                  <a:spcPts val="500"/>
                </a:spcAft>
                <a:buClr>
                  <a:srgbClr val="37BEEB"/>
                </a:buClr>
              </a:pPr>
              <a:endParaRPr lang="en-US" sz="1600" dirty="0">
                <a:solidFill>
                  <a:srgbClr val="FFFFFF"/>
                </a:solidFill>
                <a:cs typeface="Arial"/>
              </a:endParaRPr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0" y="3306245"/>
              <a:ext cx="2970507" cy="0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ectangle 32"/>
          <p:cNvSpPr/>
          <p:nvPr/>
        </p:nvSpPr>
        <p:spPr>
          <a:xfrm>
            <a:off x="1488369" y="4031546"/>
            <a:ext cx="1237839" cy="84023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>
              <a:lnSpc>
                <a:spcPct val="90000"/>
              </a:lnSpc>
            </a:pPr>
            <a:r>
              <a:rPr lang="en-US" sz="5400" b="1" dirty="0" smtClean="0">
                <a:solidFill>
                  <a:srgbClr val="FFC91C"/>
                </a:solidFill>
                <a:cs typeface="Calibri"/>
              </a:rPr>
              <a:t>724</a:t>
            </a:r>
            <a:endParaRPr lang="en-US" sz="5400" dirty="0">
              <a:solidFill>
                <a:srgbClr val="FFC91C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533079" y="3908287"/>
            <a:ext cx="1403371" cy="317742"/>
          </a:xfrm>
          <a:prstGeom prst="rect">
            <a:avLst/>
          </a:prstGeom>
        </p:spPr>
        <p:txBody>
          <a:bodyPr wrap="square" rIns="0">
            <a:spAutoFit/>
          </a:bodyPr>
          <a:lstStyle/>
          <a:p>
            <a:pPr defTabSz="684715">
              <a:lnSpc>
                <a:spcPct val="90000"/>
              </a:lnSpc>
              <a:spcAft>
                <a:spcPts val="500"/>
              </a:spcAft>
              <a:buClr>
                <a:srgbClr val="37BEEB"/>
              </a:buClr>
            </a:pPr>
            <a:r>
              <a:rPr lang="en-GB" sz="1600" dirty="0" smtClean="0">
                <a:solidFill>
                  <a:srgbClr val="FFFFFF"/>
                </a:solidFill>
                <a:cs typeface="Calibri"/>
              </a:rPr>
              <a:t>Supported by</a:t>
            </a:r>
            <a:endParaRPr lang="en-US" sz="16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531851" y="4668025"/>
            <a:ext cx="1278610" cy="317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4715">
              <a:lnSpc>
                <a:spcPct val="90000"/>
              </a:lnSpc>
              <a:spcAft>
                <a:spcPts val="500"/>
              </a:spcAft>
              <a:buClr>
                <a:srgbClr val="37BEEB"/>
              </a:buClr>
            </a:pPr>
            <a:r>
              <a:rPr lang="en-GB" sz="1600" dirty="0" smtClean="0">
                <a:solidFill>
                  <a:schemeClr val="accent6"/>
                </a:solidFill>
                <a:cs typeface="Calibri"/>
              </a:rPr>
              <a:t>contractors</a:t>
            </a:r>
            <a:endParaRPr lang="en-US" sz="1600" dirty="0">
              <a:solidFill>
                <a:schemeClr val="accent6"/>
              </a:solidFill>
              <a:cs typeface="Arial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7302" y="3800015"/>
            <a:ext cx="1394934" cy="84023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5400" b="1" dirty="0" smtClean="0">
                <a:solidFill>
                  <a:schemeClr val="accent6"/>
                </a:solidFill>
                <a:cs typeface="Calibri"/>
              </a:rPr>
              <a:t>712</a:t>
            </a:r>
            <a:r>
              <a:rPr lang="en-US" sz="5400" dirty="0" smtClean="0">
                <a:solidFill>
                  <a:schemeClr val="accent6"/>
                </a:solidFill>
                <a:cs typeface="Calibri"/>
              </a:rPr>
              <a:t> </a:t>
            </a:r>
            <a:endParaRPr lang="en-US" sz="5400" dirty="0">
              <a:solidFill>
                <a:schemeClr val="accent6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7398" y="3463776"/>
            <a:ext cx="1416616" cy="539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84715">
              <a:lnSpc>
                <a:spcPct val="90000"/>
              </a:lnSpc>
              <a:spcAft>
                <a:spcPts val="500"/>
              </a:spcAft>
              <a:buClr>
                <a:srgbClr val="37BEEB"/>
              </a:buClr>
            </a:pPr>
            <a:r>
              <a:rPr lang="en-US" sz="1600" dirty="0">
                <a:solidFill>
                  <a:srgbClr val="FFC91C"/>
                </a:solidFill>
                <a:cs typeface="Calibri"/>
              </a:rPr>
              <a:t>full time </a:t>
            </a:r>
            <a:r>
              <a:rPr lang="en-US" sz="1600" dirty="0" smtClean="0">
                <a:solidFill>
                  <a:srgbClr val="FFC91C"/>
                </a:solidFill>
                <a:cs typeface="Calibri"/>
              </a:rPr>
              <a:t>technologists</a:t>
            </a:r>
            <a:endParaRPr lang="en-US" sz="1600" dirty="0">
              <a:solidFill>
                <a:srgbClr val="FFC91C"/>
              </a:solidFill>
              <a:cs typeface="Arial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7398" y="4446632"/>
            <a:ext cx="1416616" cy="539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84715">
              <a:lnSpc>
                <a:spcPct val="90000"/>
              </a:lnSpc>
              <a:spcAft>
                <a:spcPts val="500"/>
              </a:spcAft>
              <a:buClr>
                <a:srgbClr val="37BEEB"/>
              </a:buClr>
            </a:pPr>
            <a:r>
              <a:rPr lang="en-US" sz="1600" dirty="0">
                <a:solidFill>
                  <a:srgbClr val="FFFFFF"/>
                </a:solidFill>
                <a:cs typeface="Calibri"/>
              </a:rPr>
              <a:t>of diverse backgrounds 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401521" y="4018486"/>
            <a:ext cx="848309" cy="840230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sz="5400" b="1" spc="-150" dirty="0" smtClean="0">
                <a:solidFill>
                  <a:schemeClr val="accent1"/>
                </a:solidFill>
                <a:cs typeface="Calibri"/>
              </a:rPr>
              <a:t>17</a:t>
            </a:r>
            <a:endParaRPr lang="en-US" sz="2800" spc="-150" dirty="0">
              <a:solidFill>
                <a:schemeClr val="accent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148693" y="4333840"/>
            <a:ext cx="2206459" cy="539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4715">
              <a:lnSpc>
                <a:spcPct val="90000"/>
              </a:lnSpc>
              <a:spcAft>
                <a:spcPts val="500"/>
              </a:spcAft>
              <a:buClr>
                <a:srgbClr val="37BEEB"/>
              </a:buClr>
            </a:pPr>
            <a:r>
              <a:rPr lang="en-US" sz="1600" dirty="0" smtClean="0">
                <a:solidFill>
                  <a:srgbClr val="FFFFFF"/>
                </a:solidFill>
                <a:cs typeface="Calibri"/>
              </a:rPr>
              <a:t>and </a:t>
            </a:r>
            <a:r>
              <a:rPr lang="en-US" sz="1600" dirty="0">
                <a:solidFill>
                  <a:srgbClr val="FFFFFF"/>
                </a:solidFill>
                <a:cs typeface="Calibri"/>
              </a:rPr>
              <a:t>across multiple </a:t>
            </a:r>
            <a:r>
              <a:rPr lang="en-US" sz="1600" dirty="0" smtClean="0">
                <a:solidFill>
                  <a:srgbClr val="FFFFFF"/>
                </a:solidFill>
                <a:cs typeface="Calibri"/>
              </a:rPr>
              <a:t>offshore </a:t>
            </a:r>
            <a:r>
              <a:rPr lang="en-US" sz="1600" dirty="0">
                <a:solidFill>
                  <a:srgbClr val="FFFFFF"/>
                </a:solidFill>
                <a:cs typeface="Calibri"/>
              </a:rPr>
              <a:t>locations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798634" y="3686893"/>
            <a:ext cx="1415706" cy="539136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  <a:cs typeface="Calibri"/>
              </a:rPr>
              <a:t>Resources based in </a:t>
            </a:r>
            <a:endParaRPr lang="en-US" sz="2000" dirty="0"/>
          </a:p>
        </p:txBody>
      </p:sp>
      <p:sp>
        <p:nvSpPr>
          <p:cNvPr id="47" name="Rectangle 46"/>
          <p:cNvSpPr/>
          <p:nvPr/>
        </p:nvSpPr>
        <p:spPr>
          <a:xfrm>
            <a:off x="4148692" y="4120496"/>
            <a:ext cx="1693304" cy="317742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accent1"/>
                </a:solidFill>
                <a:cs typeface="Calibri"/>
              </a:rPr>
              <a:t>different</a:t>
            </a:r>
            <a:r>
              <a:rPr lang="ru-RU" sz="1600" dirty="0">
                <a:solidFill>
                  <a:schemeClr val="accent1"/>
                </a:solidFill>
                <a:cs typeface="Calibri"/>
              </a:rPr>
              <a:t> </a:t>
            </a:r>
            <a:r>
              <a:rPr lang="en-US" sz="1600" dirty="0">
                <a:solidFill>
                  <a:schemeClr val="accent1"/>
                </a:solidFill>
                <a:cs typeface="Calibri"/>
              </a:rPr>
              <a:t>states 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430954" y="4373393"/>
            <a:ext cx="2863570" cy="539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4715">
              <a:lnSpc>
                <a:spcPct val="90000"/>
              </a:lnSpc>
              <a:spcAft>
                <a:spcPts val="500"/>
              </a:spcAft>
              <a:buClr>
                <a:srgbClr val="37BEEB"/>
              </a:buClr>
            </a:pPr>
            <a:r>
              <a:rPr lang="en-US" sz="1600" dirty="0" smtClean="0">
                <a:solidFill>
                  <a:srgbClr val="FFFFFF"/>
                </a:solidFill>
                <a:cs typeface="Calibri"/>
              </a:rPr>
              <a:t>in </a:t>
            </a:r>
            <a:r>
              <a:rPr lang="en-US" sz="1600" dirty="0">
                <a:solidFill>
                  <a:srgbClr val="FFFFFF"/>
                </a:solidFill>
                <a:cs typeface="Calibri"/>
              </a:rPr>
              <a:t>Los Angeles, California </a:t>
            </a:r>
            <a:br>
              <a:rPr lang="en-US" sz="1600" dirty="0">
                <a:solidFill>
                  <a:srgbClr val="FFFFFF"/>
                </a:solidFill>
                <a:cs typeface="Calibri"/>
              </a:rPr>
            </a:br>
            <a:r>
              <a:rPr lang="en-US" sz="1600" dirty="0">
                <a:solidFill>
                  <a:srgbClr val="FFFFFF"/>
                </a:solidFill>
                <a:cs typeface="Calibri"/>
              </a:rPr>
              <a:t>and Chandler, Arizona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402733" y="3407738"/>
            <a:ext cx="2389166" cy="1073146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>
              <a:lnSpc>
                <a:spcPct val="70000"/>
              </a:lnSpc>
            </a:pPr>
            <a:r>
              <a:rPr lang="en-US" sz="4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cs typeface="Calibri"/>
              </a:rPr>
              <a:t>Data Centers </a:t>
            </a:r>
            <a:endParaRPr lang="en-US" sz="4400" b="1" dirty="0">
              <a:solidFill>
                <a:schemeClr val="accent2">
                  <a:lumMod val="60000"/>
                  <a:lumOff val="40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166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1"/>
          <a:stretch/>
        </p:blipFill>
        <p:spPr>
          <a:xfrm>
            <a:off x="-6990" y="4"/>
            <a:ext cx="9150990" cy="5143495"/>
          </a:xfrm>
          <a:prstGeom prst="rect">
            <a:avLst/>
          </a:prstGeom>
          <a:ln>
            <a:noFill/>
          </a:ln>
          <a:effectLst/>
        </p:spPr>
      </p:pic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14726753"/>
              </p:ext>
            </p:extLst>
          </p:nvPr>
        </p:nvGraphicFramePr>
        <p:xfrm>
          <a:off x="1590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6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90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06465" y="1749633"/>
            <a:ext cx="1703832" cy="1080018"/>
          </a:xfrm>
          <a:prstGeom prst="rect">
            <a:avLst/>
          </a:prstGeom>
          <a:noFill/>
          <a:effectLst>
            <a:outerShdw blurRad="152400" dir="2700000" algn="tl" rotWithShape="0">
              <a:srgbClr val="000000"/>
            </a:outerShdw>
          </a:effectLst>
        </p:spPr>
        <p:txBody>
          <a:bodyPr wrap="square" tIns="91440" bIns="91440" rtlCol="0" anchor="ctr" anchorCtr="0">
            <a:noAutofit/>
          </a:bodyPr>
          <a:lstStyle/>
          <a:p>
            <a:pPr algn="r">
              <a:lnSpc>
                <a:spcPct val="80000"/>
              </a:lnSpc>
            </a:pPr>
            <a:r>
              <a:rPr lang="en-US" sz="23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EXTERNAL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55428" y="2491175"/>
            <a:ext cx="1648926" cy="1080018"/>
          </a:xfrm>
          <a:prstGeom prst="rect">
            <a:avLst/>
          </a:prstGeom>
          <a:noFill/>
          <a:effectLst>
            <a:outerShdw blurRad="152400" dir="2700000" algn="tl" rotWithShape="0">
              <a:srgbClr val="000000"/>
            </a:outerShdw>
          </a:effectLst>
        </p:spPr>
        <p:txBody>
          <a:bodyPr wrap="square" tIns="91440" bIns="91440" rtlCol="0" anchor="ctr" anchorCtr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23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INTERNAL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4401" y="560142"/>
            <a:ext cx="4777287" cy="757130"/>
          </a:xfrm>
        </p:spPr>
        <p:txBody>
          <a:bodyPr/>
          <a:lstStyle/>
          <a:p>
            <a:r>
              <a:rPr lang="en-US" sz="2400" dirty="0" smtClean="0">
                <a:solidFill>
                  <a:schemeClr val="bg1"/>
                </a:solidFill>
              </a:rPr>
              <a:t>Business Drivers in Application Economy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0" name="Hexagon 49"/>
          <p:cNvSpPr/>
          <p:nvPr/>
        </p:nvSpPr>
        <p:spPr>
          <a:xfrm>
            <a:off x="4253443" y="1851765"/>
            <a:ext cx="1805844" cy="1560683"/>
          </a:xfrm>
          <a:prstGeom prst="hexagon">
            <a:avLst>
              <a:gd name="adj" fmla="val 28570"/>
              <a:gd name="vf" fmla="val 115470"/>
            </a:avLst>
          </a:prstGeom>
          <a:solidFill>
            <a:schemeClr val="bg1"/>
          </a:solidFill>
          <a:ln w="19050" cmpd="sng">
            <a:noFill/>
          </a:ln>
          <a:effectLst/>
          <a:scene3d>
            <a:camera prst="orthographicFront"/>
            <a:lightRig rig="soft" dir="t"/>
            <a:backdrop>
              <a:anchor x="0" y="0" z="-210000"/>
              <a:norm dx="0" dy="0" dz="914400"/>
              <a:up dx="0" dy="914400" dz="0"/>
            </a:backdrop>
          </a:scene3d>
          <a:sp3d extrusionH="152250" prstMaterial="matte"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</p:sp>
      <p:sp>
        <p:nvSpPr>
          <p:cNvPr id="51" name="Hexagon 4"/>
          <p:cNvSpPr/>
          <p:nvPr/>
        </p:nvSpPr>
        <p:spPr>
          <a:xfrm>
            <a:off x="4552697" y="2110393"/>
            <a:ext cx="1207336" cy="1043428"/>
          </a:xfrm>
          <a:prstGeom prst="rect">
            <a:avLst/>
          </a:prstGeom>
          <a:scene3d>
            <a:camera prst="orthographicFront"/>
            <a:lightRig rig="soft" dir="t"/>
            <a:backdrop>
              <a:anchor x="0" y="0" z="-210000"/>
              <a:norm dx="0" dy="0" dz="914400"/>
              <a:up dx="0" dy="914400" dz="0"/>
            </a:backdrop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2860" tIns="22860" rIns="22860" bIns="22860" numCol="1" spcCol="1270" anchor="ctr" anchorCtr="0">
            <a:noAutofit/>
            <a:sp3d extrusionH="28000" prstMaterial="matte"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kern="1200" dirty="0" smtClean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Becoming Top Ten </a:t>
            </a:r>
            <a:br>
              <a:rPr lang="en-US" sz="2000" b="1" kern="1200" dirty="0" smtClean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</a:br>
            <a:r>
              <a:rPr lang="en-US" sz="2000" b="1" kern="1200" dirty="0" smtClean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U.S. Bank</a:t>
            </a:r>
            <a:endParaRPr lang="en-US" sz="2000" b="1" kern="1200" dirty="0">
              <a:solidFill>
                <a:schemeClr val="tx1">
                  <a:lumMod val="90000"/>
                  <a:lumOff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cs typeface="Calibri"/>
            </a:endParaRPr>
          </a:p>
        </p:txBody>
      </p:sp>
      <p:sp>
        <p:nvSpPr>
          <p:cNvPr id="48" name="Hexagon 47"/>
          <p:cNvSpPr/>
          <p:nvPr/>
        </p:nvSpPr>
        <p:spPr>
          <a:xfrm>
            <a:off x="4293051" y="277693"/>
            <a:ext cx="1722000" cy="1474632"/>
          </a:xfrm>
          <a:prstGeom prst="hexagon">
            <a:avLst>
              <a:gd name="adj" fmla="val 28570"/>
              <a:gd name="vf" fmla="val 115470"/>
            </a:avLst>
          </a:prstGeom>
          <a:solidFill>
            <a:schemeClr val="accent1"/>
          </a:solidFill>
          <a:ln w="19050" cmpd="sng">
            <a:solidFill>
              <a:srgbClr val="FFFFFF"/>
            </a:solidFill>
          </a:ln>
          <a:effectLst/>
          <a:scene3d>
            <a:camera prst="orthographicFront"/>
            <a:lightRig rig="soft" dir="t"/>
            <a:backdrop>
              <a:anchor x="0" y="0" z="-210000"/>
              <a:norm dx="0" dy="0" dz="914400"/>
              <a:up dx="0" dy="914400" dz="0"/>
            </a:backdrop>
          </a:scene3d>
          <a:sp3d extrusionH="152250" prstMaterial="matte"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rgbClr r="0" g="0" b="0"/>
          </a:effectRef>
          <a:fontRef idx="minor">
            <a:schemeClr val="lt1"/>
          </a:fontRef>
        </p:style>
      </p:sp>
      <p:sp>
        <p:nvSpPr>
          <p:cNvPr id="49" name="Hexagon 6"/>
          <p:cNvSpPr/>
          <p:nvPr/>
        </p:nvSpPr>
        <p:spPr>
          <a:xfrm>
            <a:off x="4285465" y="515664"/>
            <a:ext cx="1737172" cy="998691"/>
          </a:xfrm>
          <a:prstGeom prst="rect">
            <a:avLst/>
          </a:prstGeom>
          <a:noFill/>
          <a:scene3d>
            <a:camera prst="orthographicFront"/>
            <a:lightRig rig="soft" dir="t"/>
            <a:backdrop>
              <a:anchor x="0" y="0" z="-210000"/>
              <a:norm dx="0" dy="0" dz="914400"/>
              <a:up dx="0" dy="914400" dz="0"/>
            </a:backdrop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17780" rIns="0" bIns="17780" numCol="1" spcCol="1270" anchor="ctr" anchorCtr="0">
            <a:noAutofit/>
            <a:sp3d extrusionH="28000" prstMaterial="matte"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kern="1200" dirty="0" smtClean="0">
                <a:solidFill>
                  <a:schemeClr val="accent3">
                    <a:lumMod val="75000"/>
                  </a:schemeClr>
                </a:solidFill>
                <a:effectLst/>
                <a:latin typeface="Calibri"/>
                <a:cs typeface="Calibri"/>
              </a:rPr>
              <a:t>Challenging regulatory landscape</a:t>
            </a:r>
            <a:endParaRPr lang="en-US" sz="1600" b="1" kern="1200" dirty="0">
              <a:solidFill>
                <a:schemeClr val="accent3">
                  <a:lumMod val="75000"/>
                </a:schemeClr>
              </a:solidFill>
              <a:effectLst/>
              <a:latin typeface="Calibri"/>
              <a:cs typeface="Calibri"/>
            </a:endParaRPr>
          </a:p>
        </p:txBody>
      </p:sp>
      <p:sp>
        <p:nvSpPr>
          <p:cNvPr id="46" name="Hexagon 45"/>
          <p:cNvSpPr/>
          <p:nvPr/>
        </p:nvSpPr>
        <p:spPr>
          <a:xfrm>
            <a:off x="5738263" y="1092227"/>
            <a:ext cx="1722000" cy="1474632"/>
          </a:xfrm>
          <a:prstGeom prst="hexagon">
            <a:avLst>
              <a:gd name="adj" fmla="val 28570"/>
              <a:gd name="vf" fmla="val 115470"/>
            </a:avLst>
          </a:prstGeom>
          <a:solidFill>
            <a:schemeClr val="accent6"/>
          </a:solidFill>
          <a:ln w="19050" cmpd="sng">
            <a:solidFill>
              <a:srgbClr val="FFFFFF"/>
            </a:solidFill>
          </a:ln>
          <a:effectLst/>
          <a:scene3d>
            <a:camera prst="orthographicFront"/>
            <a:lightRig rig="soft" dir="t"/>
            <a:backdrop>
              <a:anchor x="0" y="0" z="-210000"/>
              <a:norm dx="0" dy="0" dz="914400"/>
              <a:up dx="0" dy="914400" dz="0"/>
            </a:backdrop>
          </a:scene3d>
          <a:sp3d extrusionH="152250" prstMaterial="matte"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</p:sp>
      <p:sp>
        <p:nvSpPr>
          <p:cNvPr id="47" name="Hexagon 8"/>
          <p:cNvSpPr/>
          <p:nvPr/>
        </p:nvSpPr>
        <p:spPr>
          <a:xfrm>
            <a:off x="5778858" y="1330198"/>
            <a:ext cx="1640810" cy="998691"/>
          </a:xfrm>
          <a:prstGeom prst="rect">
            <a:avLst/>
          </a:prstGeom>
          <a:scene3d>
            <a:camera prst="orthographicFront"/>
            <a:lightRig rig="soft" dir="t"/>
            <a:backdrop>
              <a:anchor x="0" y="0" z="-210000"/>
              <a:norm dx="0" dy="0" dz="914400"/>
              <a:up dx="0" dy="914400" dz="0"/>
            </a:backdrop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17780" rIns="0" bIns="17780" numCol="1" spcCol="1270" anchor="ctr" anchorCtr="0">
            <a:noAutofit/>
            <a:sp3d extrusionH="28000" prstMaterial="matte"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kern="1200" dirty="0" smtClean="0">
                <a:solidFill>
                  <a:srgbClr val="564200"/>
                </a:solidFill>
                <a:effectLst/>
                <a:latin typeface="Calibri"/>
                <a:cs typeface="Calibri"/>
              </a:rPr>
              <a:t>Enterprise prioritization</a:t>
            </a:r>
            <a:endParaRPr lang="en-US" sz="1600" b="1" kern="1200" dirty="0">
              <a:solidFill>
                <a:srgbClr val="564200"/>
              </a:solidFill>
              <a:effectLst/>
              <a:latin typeface="Calibri"/>
              <a:cs typeface="Calibri"/>
            </a:endParaRPr>
          </a:p>
        </p:txBody>
      </p:sp>
      <p:sp>
        <p:nvSpPr>
          <p:cNvPr id="44" name="Hexagon 43"/>
          <p:cNvSpPr/>
          <p:nvPr/>
        </p:nvSpPr>
        <p:spPr>
          <a:xfrm>
            <a:off x="5744745" y="2725680"/>
            <a:ext cx="1722000" cy="1474632"/>
          </a:xfrm>
          <a:prstGeom prst="hexagon">
            <a:avLst>
              <a:gd name="adj" fmla="val 28570"/>
              <a:gd name="vf" fmla="val 115470"/>
            </a:avLst>
          </a:prstGeom>
          <a:solidFill>
            <a:schemeClr val="accent6"/>
          </a:solidFill>
          <a:ln w="19050" cmpd="sng">
            <a:solidFill>
              <a:srgbClr val="FFFFFF"/>
            </a:solidFill>
          </a:ln>
          <a:effectLst/>
          <a:scene3d>
            <a:camera prst="orthographicFront"/>
            <a:lightRig rig="soft" dir="t"/>
            <a:backdrop>
              <a:anchor x="0" y="0" z="-210000"/>
              <a:norm dx="0" dy="0" dz="914400"/>
              <a:up dx="0" dy="914400" dz="0"/>
            </a:backdrop>
          </a:scene3d>
          <a:sp3d extrusionH="152250" prstMaterial="matte"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</p:sp>
      <p:sp>
        <p:nvSpPr>
          <p:cNvPr id="45" name="Hexagon 10"/>
          <p:cNvSpPr/>
          <p:nvPr/>
        </p:nvSpPr>
        <p:spPr>
          <a:xfrm>
            <a:off x="5744744" y="2963651"/>
            <a:ext cx="1722002" cy="998691"/>
          </a:xfrm>
          <a:prstGeom prst="rect">
            <a:avLst/>
          </a:prstGeom>
          <a:scene3d>
            <a:camera prst="orthographicFront"/>
            <a:lightRig rig="soft" dir="t"/>
            <a:backdrop>
              <a:anchor x="0" y="0" z="-210000"/>
              <a:norm dx="0" dy="0" dz="914400"/>
              <a:up dx="0" dy="914400" dz="0"/>
            </a:backdrop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17780" rIns="0" bIns="17780" numCol="1" spcCol="1270" anchor="ctr" anchorCtr="0">
            <a:noAutofit/>
            <a:sp3d extrusionH="28000" prstMaterial="matte"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kern="1200" dirty="0" smtClean="0">
                <a:solidFill>
                  <a:srgbClr val="564200"/>
                </a:solidFill>
                <a:effectLst/>
                <a:latin typeface="Calibri"/>
                <a:cs typeface="Calibri"/>
              </a:rPr>
              <a:t>Balancing</a:t>
            </a:r>
            <a:r>
              <a:rPr lang="ru-RU" sz="1600" b="1" kern="1200" dirty="0" smtClean="0">
                <a:solidFill>
                  <a:srgbClr val="564200"/>
                </a:solidFill>
                <a:effectLst/>
                <a:latin typeface="Calibri"/>
                <a:cs typeface="Calibri"/>
              </a:rPr>
              <a:t/>
            </a:r>
            <a:br>
              <a:rPr lang="ru-RU" sz="1600" b="1" kern="1200" dirty="0" smtClean="0">
                <a:solidFill>
                  <a:srgbClr val="564200"/>
                </a:solidFill>
                <a:effectLst/>
                <a:latin typeface="Calibri"/>
                <a:cs typeface="Calibri"/>
              </a:rPr>
            </a:br>
            <a:r>
              <a:rPr lang="en-US" sz="1600" b="1" kern="1200" dirty="0" smtClean="0">
                <a:solidFill>
                  <a:srgbClr val="564200"/>
                </a:solidFill>
                <a:effectLst/>
                <a:latin typeface="Calibri"/>
                <a:cs typeface="Calibri"/>
              </a:rPr>
              <a:t>growth with investment</a:t>
            </a:r>
            <a:endParaRPr lang="en-US" sz="1600" b="1" kern="1200" dirty="0">
              <a:solidFill>
                <a:srgbClr val="564200"/>
              </a:solidFill>
              <a:effectLst/>
              <a:latin typeface="Calibri"/>
              <a:cs typeface="Calibri"/>
            </a:endParaRPr>
          </a:p>
        </p:txBody>
      </p:sp>
      <p:sp>
        <p:nvSpPr>
          <p:cNvPr id="42" name="Hexagon 41"/>
          <p:cNvSpPr/>
          <p:nvPr/>
        </p:nvSpPr>
        <p:spPr>
          <a:xfrm>
            <a:off x="4293051" y="3531552"/>
            <a:ext cx="1722000" cy="1474632"/>
          </a:xfrm>
          <a:prstGeom prst="hexagon">
            <a:avLst>
              <a:gd name="adj" fmla="val 28570"/>
              <a:gd name="vf" fmla="val 115470"/>
            </a:avLst>
          </a:prstGeom>
          <a:solidFill>
            <a:schemeClr val="accent6"/>
          </a:solidFill>
          <a:ln w="19050" cmpd="sng">
            <a:solidFill>
              <a:srgbClr val="FFFFFF"/>
            </a:solidFill>
          </a:ln>
          <a:effectLst/>
          <a:scene3d>
            <a:camera prst="orthographicFront"/>
            <a:lightRig rig="soft" dir="t"/>
            <a:backdrop>
              <a:anchor x="0" y="0" z="-210000"/>
              <a:norm dx="0" dy="0" dz="914400"/>
              <a:up dx="0" dy="914400" dz="0"/>
            </a:backdrop>
          </a:scene3d>
          <a:sp3d extrusionH="152250" prstMaterial="matte"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</p:sp>
      <p:sp>
        <p:nvSpPr>
          <p:cNvPr id="43" name="Hexagon 12"/>
          <p:cNvSpPr/>
          <p:nvPr/>
        </p:nvSpPr>
        <p:spPr>
          <a:xfrm>
            <a:off x="4285466" y="3769523"/>
            <a:ext cx="1737170" cy="998691"/>
          </a:xfrm>
          <a:prstGeom prst="rect">
            <a:avLst/>
          </a:prstGeom>
          <a:scene3d>
            <a:camera prst="orthographicFront"/>
            <a:lightRig rig="soft" dir="t"/>
            <a:backdrop>
              <a:anchor x="0" y="0" z="-210000"/>
              <a:norm dx="0" dy="0" dz="914400"/>
              <a:up dx="0" dy="914400" dz="0"/>
            </a:backdrop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17780" rIns="0" bIns="17780" numCol="1" spcCol="1270" anchor="ctr" anchorCtr="0">
            <a:noAutofit/>
            <a:sp3d extrusionH="28000" prstMaterial="matte"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kern="1200" dirty="0" smtClean="0">
                <a:solidFill>
                  <a:srgbClr val="564200"/>
                </a:solidFill>
                <a:effectLst/>
                <a:latin typeface="Calibri"/>
                <a:cs typeface="Calibri"/>
              </a:rPr>
              <a:t>Expense</a:t>
            </a:r>
            <a:r>
              <a:rPr lang="ru-RU" sz="1600" b="1" kern="1200" dirty="0" smtClean="0">
                <a:solidFill>
                  <a:srgbClr val="564200"/>
                </a:solidFill>
                <a:effectLst/>
                <a:latin typeface="Calibri"/>
                <a:cs typeface="Calibri"/>
              </a:rPr>
              <a:t/>
            </a:r>
            <a:br>
              <a:rPr lang="ru-RU" sz="1600" b="1" kern="1200" dirty="0" smtClean="0">
                <a:solidFill>
                  <a:srgbClr val="564200"/>
                </a:solidFill>
                <a:effectLst/>
                <a:latin typeface="Calibri"/>
                <a:cs typeface="Calibri"/>
              </a:rPr>
            </a:br>
            <a:r>
              <a:rPr lang="en-US" sz="1600" b="1" kern="1200" dirty="0" smtClean="0">
                <a:solidFill>
                  <a:srgbClr val="564200"/>
                </a:solidFill>
                <a:effectLst/>
                <a:latin typeface="Calibri"/>
                <a:cs typeface="Calibri"/>
              </a:rPr>
              <a:t>pressures</a:t>
            </a:r>
            <a:endParaRPr lang="en-US" sz="1600" b="1" kern="1200" dirty="0">
              <a:solidFill>
                <a:srgbClr val="564200"/>
              </a:solidFill>
              <a:effectLst/>
              <a:latin typeface="Calibri"/>
              <a:cs typeface="Calibri"/>
            </a:endParaRPr>
          </a:p>
        </p:txBody>
      </p:sp>
      <p:sp>
        <p:nvSpPr>
          <p:cNvPr id="40" name="Hexagon 39"/>
          <p:cNvSpPr/>
          <p:nvPr/>
        </p:nvSpPr>
        <p:spPr>
          <a:xfrm>
            <a:off x="2853880" y="2725680"/>
            <a:ext cx="1722000" cy="1474632"/>
          </a:xfrm>
          <a:prstGeom prst="hexagon">
            <a:avLst>
              <a:gd name="adj" fmla="val 28570"/>
              <a:gd name="vf" fmla="val 115470"/>
            </a:avLst>
          </a:prstGeom>
          <a:solidFill>
            <a:schemeClr val="accent1"/>
          </a:solidFill>
          <a:ln w="19050" cmpd="sng">
            <a:solidFill>
              <a:srgbClr val="FFFFFF"/>
            </a:solidFill>
          </a:ln>
          <a:effectLst/>
          <a:scene3d>
            <a:camera prst="orthographicFront"/>
            <a:lightRig rig="soft" dir="t"/>
            <a:backdrop>
              <a:anchor x="0" y="0" z="-210000"/>
              <a:norm dx="0" dy="0" dz="914400"/>
              <a:up dx="0" dy="914400" dz="0"/>
            </a:backdrop>
          </a:scene3d>
          <a:sp3d extrusionH="152250" prstMaterial="matte"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rgbClr r="0" g="0" b="0"/>
          </a:effectRef>
          <a:fontRef idx="minor">
            <a:schemeClr val="lt1"/>
          </a:fontRef>
        </p:style>
      </p:sp>
      <p:sp>
        <p:nvSpPr>
          <p:cNvPr id="41" name="Hexagon 14"/>
          <p:cNvSpPr/>
          <p:nvPr/>
        </p:nvSpPr>
        <p:spPr>
          <a:xfrm>
            <a:off x="2853879" y="2963651"/>
            <a:ext cx="1722002" cy="998691"/>
          </a:xfrm>
          <a:prstGeom prst="rect">
            <a:avLst/>
          </a:prstGeom>
          <a:noFill/>
          <a:scene3d>
            <a:camera prst="orthographicFront"/>
            <a:lightRig rig="soft" dir="t"/>
            <a:backdrop>
              <a:anchor x="0" y="0" z="-210000"/>
              <a:norm dx="0" dy="0" dz="914400"/>
              <a:up dx="0" dy="914400" dz="0"/>
            </a:backdrop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17780" rIns="0" bIns="17780" numCol="1" spcCol="1270" anchor="ctr" anchorCtr="0">
            <a:noAutofit/>
            <a:sp3d extrusionH="28000" prstMaterial="matte"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kern="1200" dirty="0" smtClean="0">
                <a:solidFill>
                  <a:schemeClr val="accent3">
                    <a:lumMod val="75000"/>
                  </a:schemeClr>
                </a:solidFill>
                <a:effectLst/>
                <a:latin typeface="Calibri"/>
                <a:cs typeface="Calibri"/>
              </a:rPr>
              <a:t>Aggressively competitive industry</a:t>
            </a:r>
            <a:endParaRPr lang="en-US" sz="1600" b="1" kern="1200" dirty="0">
              <a:solidFill>
                <a:schemeClr val="accent3">
                  <a:lumMod val="75000"/>
                </a:schemeClr>
              </a:solidFill>
              <a:effectLst/>
              <a:latin typeface="Calibri"/>
              <a:cs typeface="Calibri"/>
            </a:endParaRPr>
          </a:p>
        </p:txBody>
      </p:sp>
      <p:sp>
        <p:nvSpPr>
          <p:cNvPr id="38" name="Hexagon 37"/>
          <p:cNvSpPr/>
          <p:nvPr/>
        </p:nvSpPr>
        <p:spPr>
          <a:xfrm>
            <a:off x="2843491" y="1092227"/>
            <a:ext cx="1722000" cy="1474632"/>
          </a:xfrm>
          <a:prstGeom prst="hexagon">
            <a:avLst>
              <a:gd name="adj" fmla="val 28570"/>
              <a:gd name="vf" fmla="val 115470"/>
            </a:avLst>
          </a:prstGeom>
          <a:solidFill>
            <a:schemeClr val="accent1"/>
          </a:solidFill>
          <a:ln w="19050" cmpd="sng">
            <a:solidFill>
              <a:srgbClr val="FFFFFF"/>
            </a:solidFill>
          </a:ln>
          <a:effectLst/>
          <a:scene3d>
            <a:camera prst="orthographicFront"/>
            <a:lightRig rig="soft" dir="t"/>
            <a:backdrop>
              <a:anchor x="0" y="0" z="-210000"/>
              <a:norm dx="0" dy="0" dz="914400"/>
              <a:up dx="0" dy="914400" dz="0"/>
            </a:backdrop>
          </a:scene3d>
          <a:sp3d extrusionH="152250" prstMaterial="matte"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rgbClr r="0" g="0" b="0"/>
          </a:effectRef>
          <a:fontRef idx="minor">
            <a:schemeClr val="lt1"/>
          </a:fontRef>
        </p:style>
      </p:sp>
      <p:sp>
        <p:nvSpPr>
          <p:cNvPr id="39" name="Hexagon 16"/>
          <p:cNvSpPr/>
          <p:nvPr/>
        </p:nvSpPr>
        <p:spPr>
          <a:xfrm>
            <a:off x="2856284" y="1330198"/>
            <a:ext cx="1696414" cy="998691"/>
          </a:xfrm>
          <a:prstGeom prst="rect">
            <a:avLst/>
          </a:prstGeom>
          <a:noFill/>
          <a:scene3d>
            <a:camera prst="orthographicFront"/>
            <a:lightRig rig="soft" dir="t"/>
            <a:backdrop>
              <a:anchor x="0" y="0" z="-210000"/>
              <a:norm dx="0" dy="0" dz="914400"/>
              <a:up dx="0" dy="914400" dz="0"/>
            </a:backdrop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17780" rIns="0" bIns="17780" numCol="1" spcCol="1270" anchor="ctr" anchorCtr="0">
            <a:noAutofit/>
            <a:sp3d extrusionH="28000" prstMaterial="matte"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kern="1200" dirty="0" smtClean="0">
                <a:solidFill>
                  <a:schemeClr val="accent3">
                    <a:lumMod val="75000"/>
                  </a:schemeClr>
                </a:solidFill>
                <a:effectLst/>
                <a:latin typeface="Calibri"/>
                <a:cs typeface="Calibri"/>
              </a:rPr>
              <a:t>Macro-</a:t>
            </a:r>
            <a:r>
              <a:rPr lang="ru-RU" sz="1600" b="1" kern="1200" dirty="0" smtClean="0">
                <a:solidFill>
                  <a:schemeClr val="accent3">
                    <a:lumMod val="75000"/>
                  </a:schemeClr>
                </a:solidFill>
                <a:effectLst/>
                <a:latin typeface="Calibri"/>
                <a:cs typeface="Calibri"/>
              </a:rPr>
              <a:t/>
            </a:r>
            <a:br>
              <a:rPr lang="ru-RU" sz="1600" b="1" kern="1200" dirty="0" smtClean="0">
                <a:solidFill>
                  <a:schemeClr val="accent3">
                    <a:lumMod val="75000"/>
                  </a:schemeClr>
                </a:solidFill>
                <a:effectLst/>
                <a:latin typeface="Calibri"/>
                <a:cs typeface="Calibri"/>
              </a:rPr>
            </a:br>
            <a:r>
              <a:rPr lang="en-US" sz="1600" b="1" kern="1200" dirty="0" smtClean="0">
                <a:solidFill>
                  <a:schemeClr val="accent3">
                    <a:lumMod val="75000"/>
                  </a:schemeClr>
                </a:solidFill>
                <a:effectLst/>
                <a:latin typeface="Calibri"/>
                <a:cs typeface="Calibri"/>
              </a:rPr>
              <a:t>economic</a:t>
            </a:r>
            <a:r>
              <a:rPr lang="ru-RU" sz="1600" b="1" kern="1200" dirty="0" smtClean="0">
                <a:solidFill>
                  <a:schemeClr val="accent3">
                    <a:lumMod val="75000"/>
                  </a:schemeClr>
                </a:solidFill>
                <a:effectLst/>
                <a:latin typeface="Calibri"/>
                <a:cs typeface="Calibri"/>
              </a:rPr>
              <a:t/>
            </a:r>
            <a:br>
              <a:rPr lang="ru-RU" sz="1600" b="1" kern="1200" dirty="0" smtClean="0">
                <a:solidFill>
                  <a:schemeClr val="accent3">
                    <a:lumMod val="75000"/>
                  </a:schemeClr>
                </a:solidFill>
                <a:effectLst/>
                <a:latin typeface="Calibri"/>
                <a:cs typeface="Calibri"/>
              </a:rPr>
            </a:br>
            <a:r>
              <a:rPr lang="en-US" sz="1600" b="1" kern="1200" dirty="0" smtClean="0">
                <a:solidFill>
                  <a:schemeClr val="accent3">
                    <a:lumMod val="75000"/>
                  </a:schemeClr>
                </a:solidFill>
                <a:effectLst/>
                <a:latin typeface="Calibri"/>
                <a:cs typeface="Calibri"/>
              </a:rPr>
              <a:t>factors</a:t>
            </a:r>
            <a:endParaRPr lang="en-US" sz="1600" b="1" kern="1200" dirty="0">
              <a:solidFill>
                <a:schemeClr val="accent3">
                  <a:lumMod val="75000"/>
                </a:schemeClr>
              </a:solidFill>
              <a:effectLst/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561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3726"/>
            <a:ext cx="8229600" cy="487313"/>
          </a:xfrm>
        </p:spPr>
        <p:txBody>
          <a:bodyPr/>
          <a:lstStyle/>
          <a:p>
            <a:r>
              <a:rPr lang="en-US" dirty="0" smtClean="0"/>
              <a:t>Development &amp; Operations Segmented Process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364" y="1022332"/>
            <a:ext cx="6072249" cy="3923377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8118282" y="0"/>
            <a:ext cx="1025718" cy="5143500"/>
            <a:chOff x="8118282" y="0"/>
            <a:chExt cx="1025718" cy="5143500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3"/>
            <a:srcRect l="39652" r="49130"/>
            <a:stretch/>
          </p:blipFill>
          <p:spPr>
            <a:xfrm>
              <a:off x="8118282" y="0"/>
              <a:ext cx="1025718" cy="5143500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8118282" y="1741932"/>
              <a:ext cx="1025718" cy="3401568"/>
            </a:xfrm>
            <a:prstGeom prst="rect">
              <a:avLst/>
            </a:prstGeom>
            <a:solidFill>
              <a:schemeClr val="accent3">
                <a:alpha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742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1677"/>
            <a:ext cx="8229600" cy="487313"/>
          </a:xfrm>
        </p:spPr>
        <p:txBody>
          <a:bodyPr/>
          <a:lstStyle/>
          <a:p>
            <a:r>
              <a:rPr lang="en-US" dirty="0" smtClean="0"/>
              <a:t>Value Stream Diagrams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8118282" y="0"/>
            <a:ext cx="1025718" cy="5143500"/>
            <a:chOff x="8118282" y="0"/>
            <a:chExt cx="1025718" cy="5143500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2"/>
            <a:srcRect l="39652" r="49130"/>
            <a:stretch/>
          </p:blipFill>
          <p:spPr>
            <a:xfrm>
              <a:off x="8118282" y="0"/>
              <a:ext cx="1025718" cy="514350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8118282" y="1741932"/>
              <a:ext cx="1025718" cy="3401568"/>
            </a:xfrm>
            <a:prstGeom prst="rect">
              <a:avLst/>
            </a:prstGeom>
            <a:solidFill>
              <a:schemeClr val="accent3">
                <a:alpha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  <a:latin typeface="Calibri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67906" y="1026068"/>
            <a:ext cx="7036905" cy="3939025"/>
            <a:chOff x="667906" y="1026068"/>
            <a:chExt cx="7036905" cy="393902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7906" y="1026068"/>
              <a:ext cx="7036905" cy="3939025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3665551" y="4572000"/>
              <a:ext cx="1065475" cy="318052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noFill/>
              <a:prstDash val="solid"/>
            </a:ln>
            <a:effectLst/>
          </p:spPr>
          <p:txBody>
            <a:bodyPr vert="horz" lIns="91440" tIns="91440" rIns="91440" bIns="91440" rtlCol="0" anchor="ctr"/>
            <a:lstStyle/>
            <a:p>
              <a:pPr marL="0" marR="0" indent="0" algn="ctr" defTabSz="914400" eaLnBrk="1" fontAlgn="auto" latinLnBrk="0" hangingPunct="1">
                <a:lnSpc>
                  <a:spcPts val="172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Tx/>
                <a:buFontTx/>
                <a:buNone/>
                <a:tabLst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alibri"/>
                <a:ea typeface="+mn-ea"/>
                <a:cs typeface="Arial Unicode MS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5577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3726"/>
            <a:ext cx="8229600" cy="487313"/>
          </a:xfrm>
        </p:spPr>
        <p:txBody>
          <a:bodyPr/>
          <a:lstStyle/>
          <a:p>
            <a:r>
              <a:rPr lang="en-US" dirty="0" smtClean="0"/>
              <a:t>Legacy Stream Diagram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736" y="1009817"/>
            <a:ext cx="4632874" cy="39578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60" y="1199529"/>
            <a:ext cx="1840789" cy="3213447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8118282" y="0"/>
            <a:ext cx="1025718" cy="5143500"/>
            <a:chOff x="8118282" y="0"/>
            <a:chExt cx="1025718" cy="5143500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4"/>
            <a:srcRect l="39652" r="49130"/>
            <a:stretch/>
          </p:blipFill>
          <p:spPr>
            <a:xfrm>
              <a:off x="8118282" y="0"/>
              <a:ext cx="1025718" cy="514350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8118282" y="1741932"/>
              <a:ext cx="1025718" cy="3401568"/>
            </a:xfrm>
            <a:prstGeom prst="rect">
              <a:avLst/>
            </a:prstGeom>
            <a:solidFill>
              <a:schemeClr val="accent3">
                <a:alpha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12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5775"/>
            <a:ext cx="8229600" cy="487313"/>
          </a:xfrm>
        </p:spPr>
        <p:txBody>
          <a:bodyPr/>
          <a:lstStyle/>
          <a:p>
            <a:r>
              <a:rPr lang="en-US" dirty="0" smtClean="0"/>
              <a:t>Post Sprint Stream Diagram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05" y="1158321"/>
            <a:ext cx="7315203" cy="305948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8118282" y="0"/>
            <a:ext cx="1025718" cy="5143500"/>
            <a:chOff x="8118282" y="0"/>
            <a:chExt cx="1025718" cy="5143500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/>
            <a:srcRect l="39652" r="49130"/>
            <a:stretch/>
          </p:blipFill>
          <p:spPr>
            <a:xfrm>
              <a:off x="8118282" y="0"/>
              <a:ext cx="1025718" cy="514350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8118282" y="1741932"/>
              <a:ext cx="1025718" cy="3401568"/>
            </a:xfrm>
            <a:prstGeom prst="rect">
              <a:avLst/>
            </a:prstGeom>
            <a:solidFill>
              <a:schemeClr val="accent3">
                <a:alpha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480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93448180"/>
              </p:ext>
            </p:extLst>
          </p:nvPr>
        </p:nvGraphicFramePr>
        <p:xfrm>
          <a:off x="1590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6777"/>
            <a:ext cx="8229600" cy="480131"/>
          </a:xfrm>
        </p:spPr>
        <p:txBody>
          <a:bodyPr/>
          <a:lstStyle/>
          <a:p>
            <a:r>
              <a:rPr lang="en-US" dirty="0" smtClean="0"/>
              <a:t>IT Challenges in the Application Economy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0" y="4405798"/>
            <a:ext cx="9144000" cy="323165"/>
          </a:xfrm>
          <a:prstGeom prst="rect">
            <a:avLst/>
          </a:prstGeom>
          <a:solidFill>
            <a:srgbClr val="22465E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500" dirty="0" smtClean="0">
                <a:solidFill>
                  <a:schemeClr val="bg1"/>
                </a:solidFill>
              </a:rPr>
              <a:t>The </a:t>
            </a:r>
            <a:r>
              <a:rPr lang="en-US" sz="1500" dirty="0">
                <a:solidFill>
                  <a:schemeClr val="bg1"/>
                </a:solidFill>
              </a:rPr>
              <a:t>fast delivery of new products and services </a:t>
            </a:r>
            <a:r>
              <a:rPr lang="en-US" sz="1500" dirty="0" smtClean="0">
                <a:solidFill>
                  <a:schemeClr val="bg1"/>
                </a:solidFill>
              </a:rPr>
              <a:t>is the </a:t>
            </a:r>
            <a:r>
              <a:rPr lang="en-US" sz="1500" dirty="0">
                <a:solidFill>
                  <a:schemeClr val="bg1"/>
                </a:solidFill>
              </a:rPr>
              <a:t>priority</a:t>
            </a:r>
            <a:endParaRPr lang="en-US" sz="15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652686" y="1041525"/>
            <a:ext cx="3837402" cy="948396"/>
            <a:chOff x="4652686" y="1041525"/>
            <a:chExt cx="3837402" cy="948396"/>
          </a:xfrm>
        </p:grpSpPr>
        <p:pic>
          <p:nvPicPr>
            <p:cNvPr id="73" name="Picture 24" descr="http://www.tibco.com/blog/wp-content/uploads/2013/06/integrate1.jpg"/>
            <p:cNvPicPr>
              <a:picLocks noChangeAspect="1" noChangeArrowheads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6327" t="26400" r="10107" b="4847"/>
            <a:stretch/>
          </p:blipFill>
          <p:spPr bwMode="auto">
            <a:xfrm>
              <a:off x="4652686" y="1041525"/>
              <a:ext cx="812378" cy="948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Rectangle 39"/>
            <p:cNvSpPr/>
            <p:nvPr/>
          </p:nvSpPr>
          <p:spPr>
            <a:xfrm>
              <a:off x="5477845" y="1041525"/>
              <a:ext cx="3012243" cy="931091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accent1">
                    <a:alpha val="32000"/>
                  </a:schemeClr>
                </a:gs>
              </a:gsLst>
              <a:lin ang="10800000" scaled="0"/>
              <a:tileRect/>
            </a:gradFill>
          </p:spPr>
          <p:txBody>
            <a:bodyPr wrap="square" lIns="182880" anchor="ctr">
              <a:noAutofit/>
            </a:bodyPr>
            <a:lstStyle/>
            <a:p>
              <a:pPr>
                <a:lnSpc>
                  <a:spcPts val="1520"/>
                </a:lnSpc>
              </a:pPr>
              <a:r>
                <a:rPr lang="en-US" sz="1300" dirty="0" smtClean="0">
                  <a:solidFill>
                    <a:srgbClr val="22465E"/>
                  </a:solidFill>
                  <a:cs typeface="Calibri"/>
                </a:rPr>
                <a:t>Pressures from business to release apps more quickly to meet customer demand</a:t>
              </a:r>
              <a:endParaRPr lang="en-US" sz="1300" dirty="0">
                <a:solidFill>
                  <a:srgbClr val="22465E"/>
                </a:solidFill>
                <a:cs typeface="Calibri"/>
              </a:endParaRPr>
            </a:p>
          </p:txBody>
        </p:sp>
        <p:cxnSp>
          <p:nvCxnSpPr>
            <p:cNvPr id="45" name="Straight Connector 44"/>
            <p:cNvCxnSpPr/>
            <p:nvPr/>
          </p:nvCxnSpPr>
          <p:spPr>
            <a:xfrm flipV="1">
              <a:off x="5465062" y="1041525"/>
              <a:ext cx="0" cy="940172"/>
            </a:xfrm>
            <a:prstGeom prst="line">
              <a:avLst/>
            </a:prstGeom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4652686" y="2144939"/>
            <a:ext cx="3853598" cy="958669"/>
            <a:chOff x="4652686" y="2144939"/>
            <a:chExt cx="3853598" cy="958669"/>
          </a:xfrm>
        </p:grpSpPr>
        <p:pic>
          <p:nvPicPr>
            <p:cNvPr id="74" name="Picture 31" descr="http://attireclub.files.wordpress.com/2013/01/advice-on-how-to-properly-shake-hands-with-someone.jpg"/>
            <p:cNvPicPr>
              <a:picLocks noChangeAspect="1" noChangeArrowheads="1"/>
            </p:cNvPicPr>
            <p:nvPr/>
          </p:nvPicPr>
          <p:blipFill rotWithShape="1"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280" t="14599" r="22571" b="9988"/>
            <a:stretch/>
          </p:blipFill>
          <p:spPr bwMode="auto">
            <a:xfrm>
              <a:off x="4652686" y="2144939"/>
              <a:ext cx="812377" cy="9586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Rectangle 40"/>
            <p:cNvSpPr/>
            <p:nvPr/>
          </p:nvSpPr>
          <p:spPr>
            <a:xfrm>
              <a:off x="5487176" y="2144940"/>
              <a:ext cx="3019108" cy="957032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accent1">
                    <a:alpha val="32000"/>
                  </a:schemeClr>
                </a:gs>
              </a:gsLst>
              <a:lin ang="10800000" scaled="0"/>
              <a:tileRect/>
            </a:gradFill>
          </p:spPr>
          <p:txBody>
            <a:bodyPr wrap="square" lIns="182880" anchor="ctr">
              <a:noAutofit/>
            </a:bodyPr>
            <a:lstStyle/>
            <a:p>
              <a:pPr defTabSz="684912" fontAlgn="base">
                <a:spcBef>
                  <a:spcPct val="0"/>
                </a:spcBef>
                <a:spcAft>
                  <a:spcPts val="300"/>
                </a:spcAft>
              </a:pPr>
              <a:r>
                <a:rPr lang="en-US" sz="1300" dirty="0" smtClean="0">
                  <a:solidFill>
                    <a:schemeClr val="accent3"/>
                  </a:solidFill>
                  <a:cs typeface="Arial" pitchFamily="34" charset="0"/>
                </a:rPr>
                <a:t>Improved collaboration</a:t>
              </a:r>
              <a:endParaRPr lang="en-US" sz="13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cxnSp>
          <p:nvCxnSpPr>
            <p:cNvPr id="67" name="Straight Connector 66"/>
            <p:cNvCxnSpPr/>
            <p:nvPr/>
          </p:nvCxnSpPr>
          <p:spPr>
            <a:xfrm flipV="1">
              <a:off x="5465062" y="2144940"/>
              <a:ext cx="0" cy="955787"/>
            </a:xfrm>
            <a:prstGeom prst="line">
              <a:avLst/>
            </a:prstGeom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42542" y="2160969"/>
            <a:ext cx="3761296" cy="946770"/>
            <a:chOff x="542542" y="2160969"/>
            <a:chExt cx="3761296" cy="946770"/>
          </a:xfrm>
        </p:grpSpPr>
        <p:pic>
          <p:nvPicPr>
            <p:cNvPr id="76" name="Picture 21" descr="http://www.affirmaconsulting.com/PublishingImages/Sliders/Infrastructure/technology-infrastructure-services.png"/>
            <p:cNvPicPr>
              <a:picLocks noChangeAspect="1" noChangeArrowheads="1"/>
            </p:cNvPicPr>
            <p:nvPr/>
          </p:nvPicPr>
          <p:blipFill rotWithShape="1"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1753" t="3339" r="28018" b="2243"/>
            <a:stretch/>
          </p:blipFill>
          <p:spPr bwMode="auto">
            <a:xfrm>
              <a:off x="542542" y="2160969"/>
              <a:ext cx="807846" cy="9374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Rectangle 41"/>
            <p:cNvSpPr/>
            <p:nvPr/>
          </p:nvSpPr>
          <p:spPr>
            <a:xfrm>
              <a:off x="1373570" y="2160969"/>
              <a:ext cx="2930268" cy="946769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accent1">
                    <a:alpha val="32000"/>
                  </a:schemeClr>
                </a:gs>
              </a:gsLst>
              <a:lin ang="10800000" scaled="0"/>
              <a:tileRect/>
            </a:gradFill>
          </p:spPr>
          <p:txBody>
            <a:bodyPr wrap="square" lIns="182880" anchor="ctr">
              <a:noAutofit/>
            </a:bodyPr>
            <a:lstStyle/>
            <a:p>
              <a:pPr>
                <a:lnSpc>
                  <a:spcPts val="1520"/>
                </a:lnSpc>
              </a:pPr>
              <a:r>
                <a:rPr lang="en-US" sz="1300" dirty="0" smtClean="0">
                  <a:solidFill>
                    <a:schemeClr val="accent3"/>
                  </a:solidFill>
                  <a:cs typeface="Arial" pitchFamily="34" charset="0"/>
                </a:rPr>
                <a:t>Improve </a:t>
              </a:r>
              <a:r>
                <a:rPr lang="en-US" sz="1300" dirty="0">
                  <a:solidFill>
                    <a:schemeClr val="accent3"/>
                  </a:solidFill>
                  <a:cs typeface="Arial" pitchFamily="34" charset="0"/>
                </a:rPr>
                <a:t>application testing when replacing legacy systems</a:t>
              </a:r>
              <a:endParaRPr lang="en-US" sz="1300" dirty="0">
                <a:solidFill>
                  <a:srgbClr val="22465E"/>
                </a:solidFill>
                <a:cs typeface="Calibri"/>
              </a:endParaRPr>
            </a:p>
          </p:txBody>
        </p:sp>
        <p:cxnSp>
          <p:nvCxnSpPr>
            <p:cNvPr id="69" name="Straight Connector 68"/>
            <p:cNvCxnSpPr/>
            <p:nvPr/>
          </p:nvCxnSpPr>
          <p:spPr>
            <a:xfrm flipV="1">
              <a:off x="1350386" y="2160969"/>
              <a:ext cx="0" cy="946770"/>
            </a:xfrm>
            <a:prstGeom prst="line">
              <a:avLst/>
            </a:prstGeom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42542" y="1031135"/>
            <a:ext cx="3761296" cy="960291"/>
            <a:chOff x="542542" y="1031135"/>
            <a:chExt cx="3761296" cy="960291"/>
          </a:xfrm>
        </p:grpSpPr>
        <p:pic>
          <p:nvPicPr>
            <p:cNvPr id="72" name="Picture 10" descr="http://www.employmentplus.com/wp-content/uploads/2012/06/EP_ProTechRecruitingPHOTO_Web-689x3435_2012-0524.jpg"/>
            <p:cNvPicPr>
              <a:picLocks noChangeAspect="1" noChangeArrowheads="1"/>
            </p:cNvPicPr>
            <p:nvPr/>
          </p:nvPicPr>
          <p:blipFill rotWithShape="1"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6281" t="-773" r="11118" b="1093"/>
            <a:stretch/>
          </p:blipFill>
          <p:spPr bwMode="auto">
            <a:xfrm>
              <a:off x="542542" y="1031135"/>
              <a:ext cx="807845" cy="9601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1351661" y="1031135"/>
              <a:ext cx="2952177" cy="960291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accent1">
                    <a:alpha val="32000"/>
                  </a:schemeClr>
                </a:gs>
              </a:gsLst>
              <a:lin ang="10800000" scaled="0"/>
              <a:tileRect/>
            </a:gradFill>
          </p:spPr>
          <p:txBody>
            <a:bodyPr wrap="square" lIns="182880" anchor="ctr">
              <a:noAutofit/>
            </a:bodyPr>
            <a:lstStyle/>
            <a:p>
              <a:pPr defTabSz="684912" fontAlgn="base">
                <a:spcBef>
                  <a:spcPct val="0"/>
                </a:spcBef>
                <a:spcAft>
                  <a:spcPts val="300"/>
                </a:spcAft>
              </a:pPr>
              <a:r>
                <a:rPr lang="en-US" sz="1300" dirty="0" smtClean="0">
                  <a:solidFill>
                    <a:schemeClr val="accent3"/>
                  </a:solidFill>
                  <a:cs typeface="Arial" pitchFamily="34" charset="0"/>
                </a:rPr>
                <a:t>Cut </a:t>
              </a:r>
              <a:r>
                <a:rPr lang="en-US" sz="1300" dirty="0">
                  <a:solidFill>
                    <a:schemeClr val="accent3"/>
                  </a:solidFill>
                  <a:cs typeface="Arial" pitchFamily="34" charset="0"/>
                </a:rPr>
                <a:t>the time and costs it takes for growth with a limited IT </a:t>
              </a:r>
              <a:r>
                <a:rPr lang="en-US" sz="1300" dirty="0" smtClean="0">
                  <a:solidFill>
                    <a:schemeClr val="accent3"/>
                  </a:solidFill>
                  <a:cs typeface="Arial" pitchFamily="34" charset="0"/>
                </a:rPr>
                <a:t>staff</a:t>
              </a:r>
              <a:endParaRPr lang="en-US" sz="13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cxnSp>
          <p:nvCxnSpPr>
            <p:cNvPr id="71" name="Straight Connector 70"/>
            <p:cNvCxnSpPr/>
            <p:nvPr/>
          </p:nvCxnSpPr>
          <p:spPr>
            <a:xfrm flipV="1">
              <a:off x="1350386" y="1031135"/>
              <a:ext cx="0" cy="959527"/>
            </a:xfrm>
            <a:prstGeom prst="line">
              <a:avLst/>
            </a:prstGeom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652685" y="3292455"/>
            <a:ext cx="3853594" cy="959564"/>
            <a:chOff x="4652685" y="3292455"/>
            <a:chExt cx="3853594" cy="959564"/>
          </a:xfrm>
        </p:grpSpPr>
        <p:sp>
          <p:nvSpPr>
            <p:cNvPr id="25" name="Rectangle 24"/>
            <p:cNvSpPr/>
            <p:nvPr/>
          </p:nvSpPr>
          <p:spPr>
            <a:xfrm>
              <a:off x="5487171" y="3292455"/>
              <a:ext cx="3019108" cy="957032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accent1">
                    <a:alpha val="32000"/>
                  </a:schemeClr>
                </a:gs>
              </a:gsLst>
              <a:lin ang="10800000" scaled="0"/>
              <a:tileRect/>
            </a:gradFill>
          </p:spPr>
          <p:txBody>
            <a:bodyPr wrap="square" lIns="182880" anchor="ctr">
              <a:noAutofit/>
            </a:bodyPr>
            <a:lstStyle/>
            <a:p>
              <a:pPr defTabSz="684912" fontAlgn="base">
                <a:spcBef>
                  <a:spcPct val="0"/>
                </a:spcBef>
                <a:spcAft>
                  <a:spcPts val="300"/>
                </a:spcAft>
              </a:pPr>
              <a:r>
                <a:rPr lang="en-US" sz="1300" dirty="0" smtClean="0">
                  <a:solidFill>
                    <a:schemeClr val="accent3"/>
                  </a:solidFill>
                  <a:cs typeface="Arial" pitchFamily="34" charset="0"/>
                </a:rPr>
                <a:t>Increased use of mobile devices</a:t>
              </a:r>
              <a:endParaRPr lang="en-US" sz="13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 flipV="1">
              <a:off x="5465057" y="3292455"/>
              <a:ext cx="0" cy="955787"/>
            </a:xfrm>
            <a:prstGeom prst="line">
              <a:avLst/>
            </a:prstGeom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0289" name="Picture 49" descr="https://encrypted-tbn3.gstatic.com/images?q=tbn:ANd9GcTEeQqvKrDEZUrOJOqGEkiUJocX7CTsTLNA-4IYLZCq_iGxJ5TPl_59zOk">
              <a:hlinkClick r:id="rId11"/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16" r="19841"/>
            <a:stretch/>
          </p:blipFill>
          <p:spPr bwMode="auto">
            <a:xfrm>
              <a:off x="4652685" y="3299519"/>
              <a:ext cx="797859" cy="95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/>
          <p:cNvGrpSpPr/>
          <p:nvPr/>
        </p:nvGrpSpPr>
        <p:grpSpPr>
          <a:xfrm>
            <a:off x="533577" y="3304523"/>
            <a:ext cx="3770256" cy="959696"/>
            <a:chOff x="533577" y="3304523"/>
            <a:chExt cx="3770256" cy="959696"/>
          </a:xfrm>
        </p:grpSpPr>
        <p:sp>
          <p:nvSpPr>
            <p:cNvPr id="26" name="Rectangle 25"/>
            <p:cNvSpPr/>
            <p:nvPr/>
          </p:nvSpPr>
          <p:spPr>
            <a:xfrm>
              <a:off x="1373565" y="3308484"/>
              <a:ext cx="2930268" cy="946769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accent1">
                    <a:alpha val="32000"/>
                  </a:schemeClr>
                </a:gs>
              </a:gsLst>
              <a:lin ang="10800000" scaled="0"/>
              <a:tileRect/>
            </a:gradFill>
          </p:spPr>
          <p:txBody>
            <a:bodyPr wrap="square" lIns="182880" anchor="ctr">
              <a:noAutofit/>
            </a:bodyPr>
            <a:lstStyle/>
            <a:p>
              <a:pPr>
                <a:lnSpc>
                  <a:spcPts val="1520"/>
                </a:lnSpc>
              </a:pPr>
              <a:r>
                <a:rPr lang="en-US" sz="1300" dirty="0" smtClean="0">
                  <a:solidFill>
                    <a:schemeClr val="accent3"/>
                  </a:solidFill>
                  <a:cs typeface="Arial" pitchFamily="34" charset="0"/>
                </a:rPr>
                <a:t>Need to improve the end customer experience</a:t>
              </a:r>
              <a:endParaRPr lang="en-US" sz="1300" dirty="0">
                <a:solidFill>
                  <a:srgbClr val="22465E"/>
                </a:solidFill>
                <a:cs typeface="Calibri"/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 flipV="1">
              <a:off x="1350381" y="3308484"/>
              <a:ext cx="0" cy="946770"/>
            </a:xfrm>
            <a:prstGeom prst="line">
              <a:avLst/>
            </a:prstGeom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0297" name="Picture 57" descr="https://encrypted-tbn0.gstatic.com/images?q=tbn:ANd9GcTfUOvOCHQEpPJi6vMQTs-u7051PXF1iGC-gBDU11naBTU2HyJv2XY9Sav6RA">
              <a:hlinkClick r:id="rId13"/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43" r="7246"/>
            <a:stretch/>
          </p:blipFill>
          <p:spPr bwMode="auto">
            <a:xfrm>
              <a:off x="533577" y="3304523"/>
              <a:ext cx="807839" cy="959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8442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A_World2014_Employee_Template_Final with new Title slide">
  <a:themeElements>
    <a:clrScheme name="CA Corp color palette 2014">
      <a:dk1>
        <a:srgbClr val="20343A"/>
      </a:dk1>
      <a:lt1>
        <a:srgbClr val="FFFFFF"/>
      </a:lt1>
      <a:dk2>
        <a:srgbClr val="58676D"/>
      </a:dk2>
      <a:lt2>
        <a:srgbClr val="D0D8D8"/>
      </a:lt2>
      <a:accent1>
        <a:srgbClr val="53BBD4"/>
      </a:accent1>
      <a:accent2>
        <a:srgbClr val="BD66A9"/>
      </a:accent2>
      <a:accent3>
        <a:srgbClr val="22475C"/>
      </a:accent3>
      <a:accent4>
        <a:srgbClr val="57C1B4"/>
      </a:accent4>
      <a:accent5>
        <a:srgbClr val="3B2259"/>
      </a:accent5>
      <a:accent6>
        <a:srgbClr val="FFC91C"/>
      </a:accent6>
      <a:hlink>
        <a:srgbClr val="22475C"/>
      </a:hlink>
      <a:folHlink>
        <a:srgbClr val="3B225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 cap="flat" cmpd="sng" algn="ctr">
          <a:noFill/>
          <a:prstDash val="solid"/>
        </a:ln>
        <a:effectLst/>
      </a:spPr>
      <a:bodyPr vert="horz" lIns="91440" tIns="91440" rIns="91440" bIns="91440" rtlCol="0" anchor="ctr"/>
      <a:lstStyle>
        <a:defPPr marL="0" marR="0" indent="0" algn="ctr" defTabSz="914400" eaLnBrk="1" fontAlgn="auto" latinLnBrk="0" hangingPunct="1">
          <a:lnSpc>
            <a:spcPts val="172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chemeClr val="accent3"/>
            </a:solidFill>
            <a:effectLst/>
            <a:uLnTx/>
            <a:uFillTx/>
            <a:latin typeface="Calibri"/>
            <a:ea typeface="+mn-ea"/>
            <a:cs typeface="Arial Unicode MS" pitchFamily="34" charset="-128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bg2"/>
        </a:solidFill>
      </a:spPr>
      <a:bodyPr wrap="none" tIns="91440" bIns="91440" rtlCol="0" anchor="ctr" anchorCtr="0">
        <a:noAutofit/>
      </a:bodyPr>
      <a:lstStyle>
        <a:defPPr algn="ctr">
          <a:defRPr sz="12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CA World 2014">
  <a:themeElements>
    <a:clrScheme name="CA Event color palette 2014">
      <a:dk1>
        <a:srgbClr val="FFFFFF"/>
      </a:dk1>
      <a:lt1>
        <a:srgbClr val="FFFFFF"/>
      </a:lt1>
      <a:dk2>
        <a:srgbClr val="19272C"/>
      </a:dk2>
      <a:lt2>
        <a:srgbClr val="22343A"/>
      </a:lt2>
      <a:accent1>
        <a:srgbClr val="53BBD4"/>
      </a:accent1>
      <a:accent2>
        <a:srgbClr val="D0D8D8"/>
      </a:accent2>
      <a:accent3>
        <a:srgbClr val="57C1B4"/>
      </a:accent3>
      <a:accent4>
        <a:srgbClr val="FFC91C"/>
      </a:accent4>
      <a:accent5>
        <a:srgbClr val="BD66A9"/>
      </a:accent5>
      <a:accent6>
        <a:srgbClr val="58676D"/>
      </a:accent6>
      <a:hlink>
        <a:srgbClr val="D0D8D8"/>
      </a:hlink>
      <a:folHlink>
        <a:srgbClr val="D0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orp and Event Closing">
  <a:themeElements>
    <a:clrScheme name="CA Event color palette 2014">
      <a:dk1>
        <a:srgbClr val="FFFFFF"/>
      </a:dk1>
      <a:lt1>
        <a:srgbClr val="FFFFFF"/>
      </a:lt1>
      <a:dk2>
        <a:srgbClr val="19272C"/>
      </a:dk2>
      <a:lt2>
        <a:srgbClr val="22343A"/>
      </a:lt2>
      <a:accent1>
        <a:srgbClr val="53BBD4"/>
      </a:accent1>
      <a:accent2>
        <a:srgbClr val="D0D8D8"/>
      </a:accent2>
      <a:accent3>
        <a:srgbClr val="57C1B4"/>
      </a:accent3>
      <a:accent4>
        <a:srgbClr val="FFC91C"/>
      </a:accent4>
      <a:accent5>
        <a:srgbClr val="BD66A9"/>
      </a:accent5>
      <a:accent6>
        <a:srgbClr val="58676D"/>
      </a:accent6>
      <a:hlink>
        <a:srgbClr val="D0D8D8"/>
      </a:hlink>
      <a:folHlink>
        <a:srgbClr val="D0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38100" cap="flat" cmpd="sng" algn="ctr">
          <a:noFill/>
          <a:prstDash val="solid"/>
        </a:ln>
        <a:effectLst/>
      </a:spPr>
      <a:bodyPr vert="horz" lIns="91440" tIns="91440" rIns="91440" bIns="91440" rtlCol="0" anchor="ctr"/>
      <a:lstStyle>
        <a:defPPr marL="0" marR="0" indent="0" algn="ctr" defTabSz="914400" eaLnBrk="1" fontAlgn="auto" latinLnBrk="0" hangingPunct="1">
          <a:lnSpc>
            <a:spcPts val="172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Calibri"/>
            <a:ea typeface="+mn-ea"/>
            <a:cs typeface="Arial Unicode MS" pitchFamily="34" charset="-128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tx2"/>
        </a:solidFill>
      </a:spPr>
      <a:bodyPr wrap="none" tIns="91440" bIns="91440" rtlCol="0" anchor="ctr" anchorCtr="0">
        <a:noAutofit/>
      </a:bodyPr>
      <a:lstStyle>
        <a:defPPr algn="ctr">
          <a:defRPr sz="1200" dirty="0" err="1" smtClean="0"/>
        </a:defPPr>
      </a:lstStyle>
    </a:txDef>
  </a:objectDefaults>
  <a:extraClrSchemeLst/>
</a:theme>
</file>

<file path=ppt/theme/theme4.xml><?xml version="1.0" encoding="utf-8"?>
<a:theme xmlns:a="http://schemas.openxmlformats.org/drawingml/2006/main" name="Corp and Event Divider">
  <a:themeElements>
    <a:clrScheme name="CA Event color palette 2014">
      <a:dk1>
        <a:srgbClr val="FFFFFF"/>
      </a:dk1>
      <a:lt1>
        <a:srgbClr val="FFFFFF"/>
      </a:lt1>
      <a:dk2>
        <a:srgbClr val="19272C"/>
      </a:dk2>
      <a:lt2>
        <a:srgbClr val="22343A"/>
      </a:lt2>
      <a:accent1>
        <a:srgbClr val="53BBD4"/>
      </a:accent1>
      <a:accent2>
        <a:srgbClr val="D0D8D8"/>
      </a:accent2>
      <a:accent3>
        <a:srgbClr val="57C1B4"/>
      </a:accent3>
      <a:accent4>
        <a:srgbClr val="FFC91C"/>
      </a:accent4>
      <a:accent5>
        <a:srgbClr val="BD66A9"/>
      </a:accent5>
      <a:accent6>
        <a:srgbClr val="58676D"/>
      </a:accent6>
      <a:hlink>
        <a:srgbClr val="D0D8D8"/>
      </a:hlink>
      <a:folHlink>
        <a:srgbClr val="D0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38100" cap="flat" cmpd="sng" algn="ctr">
          <a:noFill/>
          <a:prstDash val="solid"/>
        </a:ln>
        <a:effectLst/>
      </a:spPr>
      <a:bodyPr vert="horz" lIns="91440" tIns="91440" rIns="91440" bIns="91440" rtlCol="0" anchor="ctr"/>
      <a:lstStyle>
        <a:defPPr marL="0" marR="0" indent="0" algn="ctr" defTabSz="914400" eaLnBrk="1" fontAlgn="auto" latinLnBrk="0" hangingPunct="1">
          <a:lnSpc>
            <a:spcPts val="172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Calibri"/>
            <a:ea typeface="+mn-ea"/>
            <a:cs typeface="Arial Unicode MS" pitchFamily="34" charset="-128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tx2"/>
        </a:solidFill>
      </a:spPr>
      <a:bodyPr wrap="none" tIns="91440" bIns="91440" rtlCol="0" anchor="ctr" anchorCtr="0">
        <a:noAutofit/>
      </a:bodyPr>
      <a:lstStyle>
        <a:defPPr algn="ctr">
          <a:defRPr sz="1200" dirty="0" err="1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CA_World2014_Employee_Template_Final with new Title slide</Template>
  <TotalTime>1592</TotalTime>
  <Words>466</Words>
  <Application>Microsoft Office PowerPoint</Application>
  <PresentationFormat>On-screen Show (16:9)</PresentationFormat>
  <Paragraphs>116</Paragraphs>
  <Slides>13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CA_World2014_Employee_Template_Final with new Title slide</vt:lpstr>
      <vt:lpstr>CA World 2014</vt:lpstr>
      <vt:lpstr>Corp and Event Closing</vt:lpstr>
      <vt:lpstr>Corp and Event Divider</vt:lpstr>
      <vt:lpstr>think-cell Slide</vt:lpstr>
      <vt:lpstr>DevOps Methodology</vt:lpstr>
      <vt:lpstr>Corporate Profile</vt:lpstr>
      <vt:lpstr>Who We Are</vt:lpstr>
      <vt:lpstr>Business Drivers in Application Economy</vt:lpstr>
      <vt:lpstr>Development &amp; Operations Segmented Process</vt:lpstr>
      <vt:lpstr>Value Stream Diagrams</vt:lpstr>
      <vt:lpstr>Legacy Stream Diagram</vt:lpstr>
      <vt:lpstr>Post Sprint Stream Diagram</vt:lpstr>
      <vt:lpstr>IT Challenges in the Application Economy</vt:lpstr>
      <vt:lpstr>DevOps Transformation Methodology that combines separate and sequential processes of application development and operations into a continuous and collaborative process.</vt:lpstr>
      <vt:lpstr>DevOps Technology</vt:lpstr>
      <vt:lpstr>Our Results</vt:lpstr>
      <vt:lpstr>DevOps Methodology</vt:lpstr>
    </vt:vector>
  </TitlesOfParts>
  <Company>CA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Speaker Presentation Edits Sign-Off Sheet</dc:title>
  <dc:creator>Alan Baptista</dc:creator>
  <cp:lastModifiedBy>Sylvia Ortiz</cp:lastModifiedBy>
  <cp:revision>81</cp:revision>
  <dcterms:created xsi:type="dcterms:W3CDTF">2014-10-24T17:43:22Z</dcterms:created>
  <dcterms:modified xsi:type="dcterms:W3CDTF">2015-10-16T17:56:13Z</dcterms:modified>
</cp:coreProperties>
</file>