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0" r:id="rId2"/>
    <p:sldId id="273" r:id="rId3"/>
    <p:sldId id="276" r:id="rId4"/>
    <p:sldId id="280" r:id="rId5"/>
    <p:sldId id="281" r:id="rId6"/>
    <p:sldId id="284" r:id="rId7"/>
    <p:sldId id="271" r:id="rId8"/>
    <p:sldId id="275" r:id="rId9"/>
    <p:sldId id="278" r:id="rId10"/>
    <p:sldId id="277" r:id="rId11"/>
    <p:sldId id="296" r:id="rId12"/>
    <p:sldId id="283" r:id="rId13"/>
    <p:sldId id="285" r:id="rId14"/>
    <p:sldId id="294" r:id="rId15"/>
    <p:sldId id="274" r:id="rId16"/>
    <p:sldId id="279" r:id="rId17"/>
    <p:sldId id="289" r:id="rId18"/>
    <p:sldId id="288" r:id="rId19"/>
    <p:sldId id="290" r:id="rId20"/>
    <p:sldId id="286" r:id="rId21"/>
    <p:sldId id="297" r:id="rId22"/>
    <p:sldId id="272" r:id="rId23"/>
    <p:sldId id="282" r:id="rId24"/>
    <p:sldId id="291" r:id="rId25"/>
    <p:sldId id="295" r:id="rId26"/>
    <p:sldId id="293" r:id="rId27"/>
  </p:sldIdLst>
  <p:sldSz cx="9144000" cy="5143500" type="screen16x9"/>
  <p:notesSz cx="9942513" cy="6810375"/>
  <p:defaultTextStyle>
    <a:defPPr>
      <a:defRPr lang="de-DE"/>
    </a:defPPr>
    <a:lvl1pPr marL="0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1pPr>
    <a:lvl2pPr marL="320954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2pPr>
    <a:lvl3pPr marL="641909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3pPr>
    <a:lvl4pPr marL="962863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4pPr>
    <a:lvl5pPr marL="1283818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5pPr>
    <a:lvl6pPr marL="1604772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6pPr>
    <a:lvl7pPr marL="1925726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7pPr>
    <a:lvl8pPr marL="2246681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8pPr>
    <a:lvl9pPr marL="2567635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 userDrawn="1">
          <p15:clr>
            <a:srgbClr val="A4A3A4"/>
          </p15:clr>
        </p15:guide>
        <p15:guide id="2" orient="horz" pos="974" userDrawn="1">
          <p15:clr>
            <a:srgbClr val="A4A3A4"/>
          </p15:clr>
        </p15:guide>
        <p15:guide id="3" orient="horz" pos="752" userDrawn="1">
          <p15:clr>
            <a:srgbClr val="A4A3A4"/>
          </p15:clr>
        </p15:guide>
        <p15:guide id="4" orient="horz" pos="3134" userDrawn="1">
          <p15:clr>
            <a:srgbClr val="A4A3A4"/>
          </p15:clr>
        </p15:guide>
        <p15:guide id="5" orient="horz" pos="2878" userDrawn="1">
          <p15:clr>
            <a:srgbClr val="A4A3A4"/>
          </p15:clr>
        </p15:guide>
        <p15:guide id="6" orient="horz" pos="1977" userDrawn="1">
          <p15:clr>
            <a:srgbClr val="A4A3A4"/>
          </p15:clr>
        </p15:guide>
        <p15:guide id="7" orient="horz" pos="1875" userDrawn="1">
          <p15:clr>
            <a:srgbClr val="A4A3A4"/>
          </p15:clr>
        </p15:guide>
        <p15:guide id="8" pos="317" userDrawn="1">
          <p15:clr>
            <a:srgbClr val="A4A3A4"/>
          </p15:clr>
        </p15:guide>
        <p15:guide id="9" pos="5443" userDrawn="1">
          <p15:clr>
            <a:srgbClr val="A4A3A4"/>
          </p15:clr>
        </p15:guide>
        <p15:guide id="10" pos="1497" userDrawn="1">
          <p15:clr>
            <a:srgbClr val="A4A3A4"/>
          </p15:clr>
        </p15:guide>
        <p15:guide id="11" pos="1633" userDrawn="1">
          <p15:clr>
            <a:srgbClr val="A4A3A4"/>
          </p15:clr>
        </p15:guide>
        <p15:guide id="12" pos="2812" userDrawn="1">
          <p15:clr>
            <a:srgbClr val="A4A3A4"/>
          </p15:clr>
        </p15:guide>
        <p15:guide id="13" pos="2948" userDrawn="1">
          <p15:clr>
            <a:srgbClr val="A4A3A4"/>
          </p15:clr>
        </p15:guide>
        <p15:guide id="14" pos="4127" userDrawn="1">
          <p15:clr>
            <a:srgbClr val="A4A3A4"/>
          </p15:clr>
        </p15:guide>
        <p15:guide id="15" pos="4263" userDrawn="1">
          <p15:clr>
            <a:srgbClr val="A4A3A4"/>
          </p15:clr>
        </p15:guide>
        <p15:guide id="16" orient="horz" pos="6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1">
          <p15:clr>
            <a:srgbClr val="A4A3A4"/>
          </p15:clr>
        </p15:guide>
        <p15:guide id="2" orient="horz" pos="535">
          <p15:clr>
            <a:srgbClr val="A4A3A4"/>
          </p15:clr>
        </p15:guide>
        <p15:guide id="3" orient="horz" pos="3925">
          <p15:clr>
            <a:srgbClr val="A4A3A4"/>
          </p15:clr>
        </p15:guide>
        <p15:guide id="4" pos="3698">
          <p15:clr>
            <a:srgbClr val="A4A3A4"/>
          </p15:clr>
        </p15:guide>
        <p15:guide id="5" pos="3947">
          <p15:clr>
            <a:srgbClr val="A4A3A4"/>
          </p15:clr>
        </p15:guide>
        <p15:guide id="6" pos="6017">
          <p15:clr>
            <a:srgbClr val="A4A3A4"/>
          </p15:clr>
        </p15:guide>
        <p15:guide id="7" pos="29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8008"/>
    <a:srgbClr val="000000"/>
    <a:srgbClr val="01A1E7"/>
    <a:srgbClr val="F3F3FF"/>
    <a:srgbClr val="DEDEDE"/>
    <a:srgbClr val="666666"/>
    <a:srgbClr val="48484A"/>
    <a:srgbClr val="333333"/>
    <a:srgbClr val="1BC4B8"/>
    <a:srgbClr val="FF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574" autoAdjust="0"/>
    <p:restoredTop sz="84271" autoAdjust="0"/>
  </p:normalViewPr>
  <p:slideViewPr>
    <p:cSldViewPr snapToObjects="1" showGuides="1">
      <p:cViewPr varScale="1">
        <p:scale>
          <a:sx n="105" d="100"/>
          <a:sy n="105" d="100"/>
        </p:scale>
        <p:origin x="933" y="39"/>
      </p:cViewPr>
      <p:guideLst>
        <p:guide orient="horz" pos="480"/>
        <p:guide orient="horz" pos="974"/>
        <p:guide orient="horz" pos="752"/>
        <p:guide orient="horz" pos="3134"/>
        <p:guide orient="horz" pos="2878"/>
        <p:guide orient="horz" pos="1977"/>
        <p:guide orient="horz" pos="1875"/>
        <p:guide pos="317"/>
        <p:guide pos="5443"/>
        <p:guide pos="1497"/>
        <p:guide pos="1633"/>
        <p:guide pos="2812"/>
        <p:guide pos="2948"/>
        <p:guide pos="4127"/>
        <p:guide pos="4263"/>
        <p:guide orient="horz" pos="675"/>
      </p:guideLst>
    </p:cSldViewPr>
  </p:slideViewPr>
  <p:outlineViewPr>
    <p:cViewPr>
      <p:scale>
        <a:sx n="33" d="100"/>
        <a:sy n="33" d="100"/>
      </p:scale>
      <p:origin x="0" y="1520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-4158"/>
    </p:cViewPr>
  </p:sorterViewPr>
  <p:notesViewPr>
    <p:cSldViewPr snapToObjects="1" showGuides="1">
      <p:cViewPr>
        <p:scale>
          <a:sx n="174" d="100"/>
          <a:sy n="174" d="100"/>
        </p:scale>
        <p:origin x="-738" y="-948"/>
      </p:cViewPr>
      <p:guideLst>
        <p:guide orient="horz" pos="3091"/>
        <p:guide orient="horz" pos="535"/>
        <p:guide orient="horz" pos="3925"/>
        <p:guide pos="3698"/>
        <p:guide pos="3947"/>
        <p:guide pos="6017"/>
        <p:guide pos="2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5206012" y="6512018"/>
            <a:ext cx="4334046" cy="143016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© Electric Cloud  |  www.electriccloud.com</a:t>
            </a:r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2"/>
          </p:nvPr>
        </p:nvSpPr>
        <p:spPr bwMode="gray">
          <a:xfrm>
            <a:off x="469899" y="6512019"/>
            <a:ext cx="4266604" cy="14301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pPr algn="l"/>
            <a:r>
              <a:rPr lang="de-DE" smtClean="0"/>
              <a:t>Presentationstitle  |  Date</a:t>
            </a:r>
            <a:endParaRPr lang="de-DE" dirty="0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3"/>
          </p:nvPr>
        </p:nvSpPr>
        <p:spPr bwMode="gray">
          <a:xfrm>
            <a:off x="4736503" y="6512019"/>
            <a:ext cx="469508" cy="298357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36000" rIns="0" bIns="36000" rtlCol="0" anchor="t"/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pPr algn="ctr"/>
            <a:fld id="{21613F40-7725-4229-977C-7AF5E84064F1}" type="slidenum">
              <a:rPr lang="de-DE" smtClean="0"/>
              <a:pPr algn="ctr"/>
              <a:t>‹#›</a:t>
            </a:fld>
            <a:endParaRPr lang="de-DE" dirty="0"/>
          </a:p>
        </p:txBody>
      </p:sp>
      <p:grpSp>
        <p:nvGrpSpPr>
          <p:cNvPr id="28" name="Gruppieren 27"/>
          <p:cNvGrpSpPr/>
          <p:nvPr/>
        </p:nvGrpSpPr>
        <p:grpSpPr bwMode="gray">
          <a:xfrm>
            <a:off x="4736503" y="0"/>
            <a:ext cx="469508" cy="428799"/>
            <a:chOff x="4632659" y="-1"/>
            <a:chExt cx="640005" cy="640004"/>
          </a:xfrm>
        </p:grpSpPr>
        <p:sp>
          <p:nvSpPr>
            <p:cNvPr id="29" name="Rectangle 21"/>
            <p:cNvSpPr>
              <a:spLocks noChangeArrowheads="1"/>
            </p:cNvSpPr>
            <p:nvPr/>
          </p:nvSpPr>
          <p:spPr bwMode="gray">
            <a:xfrm>
              <a:off x="4632659" y="-1"/>
              <a:ext cx="640005" cy="6400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Freeform 22"/>
            <p:cNvSpPr>
              <a:spLocks/>
            </p:cNvSpPr>
            <p:nvPr/>
          </p:nvSpPr>
          <p:spPr bwMode="gray">
            <a:xfrm>
              <a:off x="4695644" y="398224"/>
              <a:ext cx="124615" cy="164572"/>
            </a:xfrm>
            <a:custGeom>
              <a:avLst/>
              <a:gdLst>
                <a:gd name="T0" fmla="*/ 78 w 78"/>
                <a:gd name="T1" fmla="*/ 21 h 103"/>
                <a:gd name="T2" fmla="*/ 52 w 78"/>
                <a:gd name="T3" fmla="*/ 12 h 103"/>
                <a:gd name="T4" fmla="*/ 13 w 78"/>
                <a:gd name="T5" fmla="*/ 52 h 103"/>
                <a:gd name="T6" fmla="*/ 51 w 78"/>
                <a:gd name="T7" fmla="*/ 92 h 103"/>
                <a:gd name="T8" fmla="*/ 78 w 78"/>
                <a:gd name="T9" fmla="*/ 82 h 103"/>
                <a:gd name="T10" fmla="*/ 78 w 78"/>
                <a:gd name="T11" fmla="*/ 96 h 103"/>
                <a:gd name="T12" fmla="*/ 52 w 78"/>
                <a:gd name="T13" fmla="*/ 103 h 103"/>
                <a:gd name="T14" fmla="*/ 0 w 78"/>
                <a:gd name="T15" fmla="*/ 52 h 103"/>
                <a:gd name="T16" fmla="*/ 53 w 78"/>
                <a:gd name="T17" fmla="*/ 0 h 103"/>
                <a:gd name="T18" fmla="*/ 78 w 78"/>
                <a:gd name="T19" fmla="*/ 7 h 103"/>
                <a:gd name="T20" fmla="*/ 78 w 78"/>
                <a:gd name="T21" fmla="*/ 2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103">
                  <a:moveTo>
                    <a:pt x="78" y="21"/>
                  </a:moveTo>
                  <a:cubicBezTo>
                    <a:pt x="70" y="15"/>
                    <a:pt x="61" y="12"/>
                    <a:pt x="52" y="12"/>
                  </a:cubicBezTo>
                  <a:cubicBezTo>
                    <a:pt x="29" y="12"/>
                    <a:pt x="13" y="30"/>
                    <a:pt x="13" y="52"/>
                  </a:cubicBezTo>
                  <a:cubicBezTo>
                    <a:pt x="13" y="73"/>
                    <a:pt x="29" y="92"/>
                    <a:pt x="51" y="92"/>
                  </a:cubicBezTo>
                  <a:cubicBezTo>
                    <a:pt x="61" y="92"/>
                    <a:pt x="70" y="88"/>
                    <a:pt x="78" y="82"/>
                  </a:cubicBezTo>
                  <a:cubicBezTo>
                    <a:pt x="78" y="96"/>
                    <a:pt x="78" y="96"/>
                    <a:pt x="78" y="96"/>
                  </a:cubicBezTo>
                  <a:cubicBezTo>
                    <a:pt x="70" y="101"/>
                    <a:pt x="60" y="103"/>
                    <a:pt x="52" y="103"/>
                  </a:cubicBezTo>
                  <a:cubicBezTo>
                    <a:pt x="24" y="103"/>
                    <a:pt x="0" y="81"/>
                    <a:pt x="0" y="52"/>
                  </a:cubicBezTo>
                  <a:cubicBezTo>
                    <a:pt x="0" y="23"/>
                    <a:pt x="24" y="0"/>
                    <a:pt x="53" y="0"/>
                  </a:cubicBezTo>
                  <a:cubicBezTo>
                    <a:pt x="61" y="0"/>
                    <a:pt x="70" y="3"/>
                    <a:pt x="78" y="7"/>
                  </a:cubicBezTo>
                  <a:lnTo>
                    <a:pt x="78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23"/>
            <p:cNvSpPr>
              <a:spLocks noEditPoints="1"/>
            </p:cNvSpPr>
            <p:nvPr/>
          </p:nvSpPr>
          <p:spPr bwMode="gray">
            <a:xfrm>
              <a:off x="4831094" y="459177"/>
              <a:ext cx="100911" cy="103620"/>
            </a:xfrm>
            <a:custGeom>
              <a:avLst/>
              <a:gdLst>
                <a:gd name="T0" fmla="*/ 63 w 63"/>
                <a:gd name="T1" fmla="*/ 63 h 65"/>
                <a:gd name="T2" fmla="*/ 51 w 63"/>
                <a:gd name="T3" fmla="*/ 63 h 65"/>
                <a:gd name="T4" fmla="*/ 51 w 63"/>
                <a:gd name="T5" fmla="*/ 53 h 65"/>
                <a:gd name="T6" fmla="*/ 50 w 63"/>
                <a:gd name="T7" fmla="*/ 53 h 65"/>
                <a:gd name="T8" fmla="*/ 30 w 63"/>
                <a:gd name="T9" fmla="*/ 65 h 65"/>
                <a:gd name="T10" fmla="*/ 0 w 63"/>
                <a:gd name="T11" fmla="*/ 32 h 65"/>
                <a:gd name="T12" fmla="*/ 29 w 63"/>
                <a:gd name="T13" fmla="*/ 0 h 65"/>
                <a:gd name="T14" fmla="*/ 50 w 63"/>
                <a:gd name="T15" fmla="*/ 12 h 65"/>
                <a:gd name="T16" fmla="*/ 51 w 63"/>
                <a:gd name="T17" fmla="*/ 12 h 65"/>
                <a:gd name="T18" fmla="*/ 51 w 63"/>
                <a:gd name="T19" fmla="*/ 2 h 65"/>
                <a:gd name="T20" fmla="*/ 63 w 63"/>
                <a:gd name="T21" fmla="*/ 2 h 65"/>
                <a:gd name="T22" fmla="*/ 63 w 63"/>
                <a:gd name="T23" fmla="*/ 63 h 65"/>
                <a:gd name="T24" fmla="*/ 51 w 63"/>
                <a:gd name="T25" fmla="*/ 32 h 65"/>
                <a:gd name="T26" fmla="*/ 32 w 63"/>
                <a:gd name="T27" fmla="*/ 10 h 65"/>
                <a:gd name="T28" fmla="*/ 12 w 63"/>
                <a:gd name="T29" fmla="*/ 32 h 65"/>
                <a:gd name="T30" fmla="*/ 32 w 63"/>
                <a:gd name="T31" fmla="*/ 55 h 65"/>
                <a:gd name="T32" fmla="*/ 51 w 63"/>
                <a:gd name="T33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65">
                  <a:moveTo>
                    <a:pt x="63" y="63"/>
                  </a:moveTo>
                  <a:cubicBezTo>
                    <a:pt x="51" y="63"/>
                    <a:pt x="51" y="63"/>
                    <a:pt x="51" y="6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46" y="60"/>
                    <a:pt x="38" y="65"/>
                    <a:pt x="30" y="65"/>
                  </a:cubicBezTo>
                  <a:cubicBezTo>
                    <a:pt x="11" y="65"/>
                    <a:pt x="0" y="50"/>
                    <a:pt x="0" y="32"/>
                  </a:cubicBezTo>
                  <a:cubicBezTo>
                    <a:pt x="0" y="15"/>
                    <a:pt x="12" y="0"/>
                    <a:pt x="29" y="0"/>
                  </a:cubicBezTo>
                  <a:cubicBezTo>
                    <a:pt x="38" y="0"/>
                    <a:pt x="46" y="5"/>
                    <a:pt x="50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63" y="2"/>
                    <a:pt x="63" y="2"/>
                    <a:pt x="63" y="2"/>
                  </a:cubicBezTo>
                  <a:lnTo>
                    <a:pt x="63" y="63"/>
                  </a:lnTo>
                  <a:close/>
                  <a:moveTo>
                    <a:pt x="51" y="32"/>
                  </a:moveTo>
                  <a:cubicBezTo>
                    <a:pt x="51" y="21"/>
                    <a:pt x="44" y="10"/>
                    <a:pt x="32" y="10"/>
                  </a:cubicBezTo>
                  <a:cubicBezTo>
                    <a:pt x="19" y="10"/>
                    <a:pt x="12" y="21"/>
                    <a:pt x="12" y="32"/>
                  </a:cubicBezTo>
                  <a:cubicBezTo>
                    <a:pt x="12" y="44"/>
                    <a:pt x="19" y="55"/>
                    <a:pt x="32" y="55"/>
                  </a:cubicBezTo>
                  <a:cubicBezTo>
                    <a:pt x="44" y="55"/>
                    <a:pt x="51" y="44"/>
                    <a:pt x="5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gray">
            <a:xfrm>
              <a:off x="4954355" y="459177"/>
              <a:ext cx="83302" cy="100911"/>
            </a:xfrm>
            <a:custGeom>
              <a:avLst/>
              <a:gdLst>
                <a:gd name="T0" fmla="*/ 12 w 52"/>
                <a:gd name="T1" fmla="*/ 10 h 63"/>
                <a:gd name="T2" fmla="*/ 12 w 52"/>
                <a:gd name="T3" fmla="*/ 10 h 63"/>
                <a:gd name="T4" fmla="*/ 31 w 52"/>
                <a:gd name="T5" fmla="*/ 0 h 63"/>
                <a:gd name="T6" fmla="*/ 52 w 52"/>
                <a:gd name="T7" fmla="*/ 27 h 63"/>
                <a:gd name="T8" fmla="*/ 52 w 52"/>
                <a:gd name="T9" fmla="*/ 63 h 63"/>
                <a:gd name="T10" fmla="*/ 40 w 52"/>
                <a:gd name="T11" fmla="*/ 63 h 63"/>
                <a:gd name="T12" fmla="*/ 40 w 52"/>
                <a:gd name="T13" fmla="*/ 28 h 63"/>
                <a:gd name="T14" fmla="*/ 27 w 52"/>
                <a:gd name="T15" fmla="*/ 10 h 63"/>
                <a:gd name="T16" fmla="*/ 12 w 52"/>
                <a:gd name="T17" fmla="*/ 35 h 63"/>
                <a:gd name="T18" fmla="*/ 12 w 52"/>
                <a:gd name="T19" fmla="*/ 63 h 63"/>
                <a:gd name="T20" fmla="*/ 0 w 52"/>
                <a:gd name="T21" fmla="*/ 63 h 63"/>
                <a:gd name="T22" fmla="*/ 0 w 52"/>
                <a:gd name="T23" fmla="*/ 2 h 63"/>
                <a:gd name="T24" fmla="*/ 12 w 52"/>
                <a:gd name="T25" fmla="*/ 2 h 63"/>
                <a:gd name="T26" fmla="*/ 12 w 52"/>
                <a:gd name="T27" fmla="*/ 1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63">
                  <a:moveTo>
                    <a:pt x="12" y="10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6" y="4"/>
                    <a:pt x="23" y="0"/>
                    <a:pt x="31" y="0"/>
                  </a:cubicBezTo>
                  <a:cubicBezTo>
                    <a:pt x="48" y="0"/>
                    <a:pt x="52" y="12"/>
                    <a:pt x="52" y="27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18"/>
                    <a:pt x="39" y="10"/>
                    <a:pt x="27" y="10"/>
                  </a:cubicBezTo>
                  <a:cubicBezTo>
                    <a:pt x="12" y="10"/>
                    <a:pt x="12" y="24"/>
                    <a:pt x="12" y="35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2" y="2"/>
                    <a:pt x="12" y="2"/>
                    <a:pt x="12" y="2"/>
                  </a:cubicBezTo>
                  <a:lnTo>
                    <a:pt x="12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25"/>
            <p:cNvSpPr>
              <a:spLocks/>
            </p:cNvSpPr>
            <p:nvPr/>
          </p:nvSpPr>
          <p:spPr bwMode="gray">
            <a:xfrm>
              <a:off x="5051879" y="423960"/>
              <a:ext cx="51471" cy="136128"/>
            </a:xfrm>
            <a:custGeom>
              <a:avLst/>
              <a:gdLst>
                <a:gd name="T0" fmla="*/ 47 w 76"/>
                <a:gd name="T1" fmla="*/ 201 h 201"/>
                <a:gd name="T2" fmla="*/ 19 w 76"/>
                <a:gd name="T3" fmla="*/ 201 h 201"/>
                <a:gd name="T4" fmla="*/ 19 w 76"/>
                <a:gd name="T5" fmla="*/ 83 h 201"/>
                <a:gd name="T6" fmla="*/ 0 w 76"/>
                <a:gd name="T7" fmla="*/ 83 h 201"/>
                <a:gd name="T8" fmla="*/ 0 w 76"/>
                <a:gd name="T9" fmla="*/ 57 h 201"/>
                <a:gd name="T10" fmla="*/ 19 w 76"/>
                <a:gd name="T11" fmla="*/ 57 h 201"/>
                <a:gd name="T12" fmla="*/ 19 w 76"/>
                <a:gd name="T13" fmla="*/ 0 h 201"/>
                <a:gd name="T14" fmla="*/ 47 w 76"/>
                <a:gd name="T15" fmla="*/ 0 h 201"/>
                <a:gd name="T16" fmla="*/ 47 w 76"/>
                <a:gd name="T17" fmla="*/ 57 h 201"/>
                <a:gd name="T18" fmla="*/ 76 w 76"/>
                <a:gd name="T19" fmla="*/ 57 h 201"/>
                <a:gd name="T20" fmla="*/ 76 w 76"/>
                <a:gd name="T21" fmla="*/ 83 h 201"/>
                <a:gd name="T22" fmla="*/ 47 w 76"/>
                <a:gd name="T23" fmla="*/ 83 h 201"/>
                <a:gd name="T24" fmla="*/ 47 w 76"/>
                <a:gd name="T2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201">
                  <a:moveTo>
                    <a:pt x="47" y="201"/>
                  </a:moveTo>
                  <a:lnTo>
                    <a:pt x="19" y="201"/>
                  </a:lnTo>
                  <a:lnTo>
                    <a:pt x="19" y="83"/>
                  </a:lnTo>
                  <a:lnTo>
                    <a:pt x="0" y="83"/>
                  </a:lnTo>
                  <a:lnTo>
                    <a:pt x="0" y="57"/>
                  </a:lnTo>
                  <a:lnTo>
                    <a:pt x="19" y="57"/>
                  </a:lnTo>
                  <a:lnTo>
                    <a:pt x="19" y="0"/>
                  </a:lnTo>
                  <a:lnTo>
                    <a:pt x="47" y="0"/>
                  </a:lnTo>
                  <a:lnTo>
                    <a:pt x="47" y="57"/>
                  </a:lnTo>
                  <a:lnTo>
                    <a:pt x="76" y="57"/>
                  </a:lnTo>
                  <a:lnTo>
                    <a:pt x="76" y="83"/>
                  </a:lnTo>
                  <a:lnTo>
                    <a:pt x="47" y="83"/>
                  </a:lnTo>
                  <a:lnTo>
                    <a:pt x="47" y="2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Freeform 26"/>
            <p:cNvSpPr>
              <a:spLocks noEditPoints="1"/>
            </p:cNvSpPr>
            <p:nvPr/>
          </p:nvSpPr>
          <p:spPr bwMode="gray">
            <a:xfrm>
              <a:off x="5104705" y="459177"/>
              <a:ext cx="105652" cy="103620"/>
            </a:xfrm>
            <a:custGeom>
              <a:avLst/>
              <a:gdLst>
                <a:gd name="T0" fmla="*/ 66 w 66"/>
                <a:gd name="T1" fmla="*/ 33 h 65"/>
                <a:gd name="T2" fmla="*/ 33 w 66"/>
                <a:gd name="T3" fmla="*/ 65 h 65"/>
                <a:gd name="T4" fmla="*/ 0 w 66"/>
                <a:gd name="T5" fmla="*/ 33 h 65"/>
                <a:gd name="T6" fmla="*/ 33 w 66"/>
                <a:gd name="T7" fmla="*/ 0 h 65"/>
                <a:gd name="T8" fmla="*/ 66 w 66"/>
                <a:gd name="T9" fmla="*/ 33 h 65"/>
                <a:gd name="T10" fmla="*/ 12 w 66"/>
                <a:gd name="T11" fmla="*/ 33 h 65"/>
                <a:gd name="T12" fmla="*/ 33 w 66"/>
                <a:gd name="T13" fmla="*/ 54 h 65"/>
                <a:gd name="T14" fmla="*/ 54 w 66"/>
                <a:gd name="T15" fmla="*/ 33 h 65"/>
                <a:gd name="T16" fmla="*/ 33 w 66"/>
                <a:gd name="T17" fmla="*/ 11 h 65"/>
                <a:gd name="T18" fmla="*/ 12 w 66"/>
                <a:gd name="T1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5">
                  <a:moveTo>
                    <a:pt x="66" y="33"/>
                  </a:moveTo>
                  <a:cubicBezTo>
                    <a:pt x="66" y="51"/>
                    <a:pt x="51" y="65"/>
                    <a:pt x="33" y="65"/>
                  </a:cubicBezTo>
                  <a:cubicBezTo>
                    <a:pt x="15" y="65"/>
                    <a:pt x="0" y="51"/>
                    <a:pt x="0" y="33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51" y="0"/>
                    <a:pt x="66" y="14"/>
                    <a:pt x="66" y="33"/>
                  </a:cubicBezTo>
                  <a:close/>
                  <a:moveTo>
                    <a:pt x="12" y="33"/>
                  </a:moveTo>
                  <a:cubicBezTo>
                    <a:pt x="12" y="44"/>
                    <a:pt x="21" y="54"/>
                    <a:pt x="33" y="54"/>
                  </a:cubicBezTo>
                  <a:cubicBezTo>
                    <a:pt x="45" y="54"/>
                    <a:pt x="54" y="44"/>
                    <a:pt x="54" y="33"/>
                  </a:cubicBezTo>
                  <a:cubicBezTo>
                    <a:pt x="54" y="21"/>
                    <a:pt x="45" y="11"/>
                    <a:pt x="33" y="11"/>
                  </a:cubicBezTo>
                  <a:cubicBezTo>
                    <a:pt x="21" y="11"/>
                    <a:pt x="12" y="21"/>
                    <a:pt x="12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35" name="Gruppieren 34"/>
          <p:cNvGrpSpPr/>
          <p:nvPr/>
        </p:nvGrpSpPr>
        <p:grpSpPr bwMode="gray">
          <a:xfrm>
            <a:off x="-143933" y="-140761"/>
            <a:ext cx="10230378" cy="7121346"/>
            <a:chOff x="-132373" y="-141746"/>
            <a:chExt cx="9408746" cy="7171146"/>
          </a:xfrm>
        </p:grpSpPr>
        <p:grpSp>
          <p:nvGrpSpPr>
            <p:cNvPr id="36" name="Gruppieren 35"/>
            <p:cNvGrpSpPr/>
            <p:nvPr/>
          </p:nvGrpSpPr>
          <p:grpSpPr bwMode="gray">
            <a:xfrm>
              <a:off x="-132373" y="872715"/>
              <a:ext cx="95861" cy="5397500"/>
              <a:chOff x="-132373" y="872715"/>
              <a:chExt cx="95861" cy="5397500"/>
            </a:xfrm>
          </p:grpSpPr>
          <p:cxnSp>
            <p:nvCxnSpPr>
              <p:cNvPr id="70" name="Gerade Verbindung 69"/>
              <p:cNvCxnSpPr/>
              <p:nvPr/>
            </p:nvCxnSpPr>
            <p:spPr bwMode="gray">
              <a:xfrm>
                <a:off x="-132373" y="872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 Verbindung 70"/>
              <p:cNvCxnSpPr/>
              <p:nvPr/>
            </p:nvCxnSpPr>
            <p:spPr bwMode="gray">
              <a:xfrm>
                <a:off x="-132373" y="4936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71"/>
              <p:cNvCxnSpPr/>
              <p:nvPr/>
            </p:nvCxnSpPr>
            <p:spPr bwMode="gray">
              <a:xfrm>
                <a:off x="-132373" y="62702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uppieren 36"/>
            <p:cNvGrpSpPr/>
            <p:nvPr/>
          </p:nvGrpSpPr>
          <p:grpSpPr bwMode="gray">
            <a:xfrm>
              <a:off x="9180512" y="872715"/>
              <a:ext cx="95861" cy="5397500"/>
              <a:chOff x="-132373" y="872715"/>
              <a:chExt cx="95861" cy="5397500"/>
            </a:xfrm>
          </p:grpSpPr>
          <p:cxnSp>
            <p:nvCxnSpPr>
              <p:cNvPr id="67" name="Gerade Verbindung 66"/>
              <p:cNvCxnSpPr/>
              <p:nvPr/>
            </p:nvCxnSpPr>
            <p:spPr bwMode="gray">
              <a:xfrm>
                <a:off x="-132373" y="872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Gerade Verbindung 67"/>
              <p:cNvCxnSpPr/>
              <p:nvPr/>
            </p:nvCxnSpPr>
            <p:spPr bwMode="gray">
              <a:xfrm>
                <a:off x="-132373" y="4936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68"/>
              <p:cNvCxnSpPr/>
              <p:nvPr/>
            </p:nvCxnSpPr>
            <p:spPr bwMode="gray">
              <a:xfrm>
                <a:off x="-132373" y="62702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uppieren 56"/>
            <p:cNvGrpSpPr/>
            <p:nvPr/>
          </p:nvGrpSpPr>
          <p:grpSpPr bwMode="gray">
            <a:xfrm>
              <a:off x="425161" y="-141746"/>
              <a:ext cx="8358477" cy="108000"/>
              <a:chOff x="425161" y="-141746"/>
              <a:chExt cx="8358477" cy="108000"/>
            </a:xfrm>
          </p:grpSpPr>
          <p:cxnSp>
            <p:nvCxnSpPr>
              <p:cNvPr id="63" name="Gerade Verbindung 62"/>
              <p:cNvCxnSpPr/>
              <p:nvPr/>
            </p:nvCxnSpPr>
            <p:spPr bwMode="gray">
              <a:xfrm flipV="1">
                <a:off x="425161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 bwMode="gray">
              <a:xfrm flipV="1">
                <a:off x="5392024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64"/>
              <p:cNvCxnSpPr/>
              <p:nvPr/>
            </p:nvCxnSpPr>
            <p:spPr bwMode="gray">
              <a:xfrm flipV="1">
                <a:off x="5751453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65"/>
              <p:cNvCxnSpPr/>
              <p:nvPr/>
            </p:nvCxnSpPr>
            <p:spPr bwMode="gray">
              <a:xfrm flipV="1">
                <a:off x="8783638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uppieren 57"/>
            <p:cNvGrpSpPr/>
            <p:nvPr/>
          </p:nvGrpSpPr>
          <p:grpSpPr bwMode="gray">
            <a:xfrm>
              <a:off x="425161" y="6921400"/>
              <a:ext cx="8358477" cy="108000"/>
              <a:chOff x="425161" y="-141746"/>
              <a:chExt cx="8358477" cy="108000"/>
            </a:xfrm>
          </p:grpSpPr>
          <p:cxnSp>
            <p:nvCxnSpPr>
              <p:cNvPr id="59" name="Gerade Verbindung 58"/>
              <p:cNvCxnSpPr/>
              <p:nvPr/>
            </p:nvCxnSpPr>
            <p:spPr bwMode="gray">
              <a:xfrm flipV="1">
                <a:off x="425161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59"/>
              <p:cNvCxnSpPr/>
              <p:nvPr/>
            </p:nvCxnSpPr>
            <p:spPr bwMode="gray">
              <a:xfrm flipV="1">
                <a:off x="5392024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/>
            </p:nvCxnSpPr>
            <p:spPr bwMode="gray">
              <a:xfrm flipV="1">
                <a:off x="5762633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/>
            </p:nvCxnSpPr>
            <p:spPr bwMode="gray">
              <a:xfrm flipV="1">
                <a:off x="8783638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0472719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\\192.168.178.110\EXP_Public\Projekte\Victor_Group\01_DESIGNLÖSUNG\Grafische Elemente\Blatt_0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66"/>
          <a:stretch/>
        </p:blipFill>
        <p:spPr bwMode="gray">
          <a:xfrm>
            <a:off x="14540" y="669264"/>
            <a:ext cx="5164474" cy="441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477482" y="5087912"/>
            <a:ext cx="5393093" cy="14072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100">
                <a:solidFill>
                  <a:schemeClr val="accent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6265862" y="5844866"/>
            <a:ext cx="3274195" cy="143016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© Electric Cloud  |  www.electriccloud.com</a:t>
            </a:r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6265863" y="849313"/>
            <a:ext cx="3286544" cy="40576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</a:t>
            </a:r>
          </a:p>
          <a:p>
            <a:pPr lvl="6"/>
            <a:r>
              <a:rPr lang="de-DE" dirty="0" smtClean="0"/>
              <a:t>Siebte</a:t>
            </a:r>
          </a:p>
          <a:p>
            <a:pPr lvl="7"/>
            <a:r>
              <a:rPr lang="de-DE" dirty="0" smtClean="0"/>
              <a:t>Achte</a:t>
            </a:r>
          </a:p>
          <a:p>
            <a:pPr lvl="8"/>
            <a:r>
              <a:rPr lang="de-DE" dirty="0" smtClean="0"/>
              <a:t>Neunte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6265863" y="6020352"/>
            <a:ext cx="2933389" cy="209880"/>
          </a:xfrm>
          <a:prstGeom prst="rect">
            <a:avLst/>
          </a:prstGeom>
        </p:spPr>
        <p:txBody>
          <a:bodyPr vert="horz" lIns="72000" tIns="36000" rIns="72000" bIns="36000" rtlCol="0" anchor="b"/>
          <a:lstStyle>
            <a:lvl1pPr algn="r">
              <a:defRPr sz="800"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Presentationstitle  |  Date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9199252" y="6020352"/>
            <a:ext cx="350010" cy="203094"/>
          </a:xfrm>
          <a:prstGeom prst="rect">
            <a:avLst/>
          </a:prstGeom>
          <a:solidFill>
            <a:schemeClr val="tx2"/>
          </a:solidFill>
        </p:spPr>
        <p:txBody>
          <a:bodyPr vert="horz" wrap="none" lIns="0" tIns="36000" rIns="72000" bIns="36000" rtlCol="0" anchor="b"/>
          <a:lstStyle>
            <a:lvl1pPr algn="r">
              <a:defRPr sz="800" b="1">
                <a:solidFill>
                  <a:schemeClr val="bg1"/>
                </a:solidFill>
              </a:defRPr>
            </a:lvl1pPr>
          </a:lstStyle>
          <a:p>
            <a:fld id="{21613F40-7725-4229-977C-7AF5E84064F1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Picture 6" descr="\\192.168.178.110\EXP_Public\Projekte\Victor_Group\01_DESIGNLÖSUNG\Grafische Elemente\Blatt_02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66"/>
          <a:stretch/>
        </p:blipFill>
        <p:spPr bwMode="gray">
          <a:xfrm flipH="1">
            <a:off x="1123100" y="669264"/>
            <a:ext cx="5164474" cy="441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ieren 10"/>
          <p:cNvGrpSpPr/>
          <p:nvPr/>
        </p:nvGrpSpPr>
        <p:grpSpPr bwMode="gray">
          <a:xfrm>
            <a:off x="477481" y="5540787"/>
            <a:ext cx="5373547" cy="688965"/>
            <a:chOff x="6096000" y="3932993"/>
            <a:chExt cx="3394074" cy="1036890"/>
          </a:xfrm>
        </p:grpSpPr>
        <p:cxnSp>
          <p:nvCxnSpPr>
            <p:cNvPr id="14" name="Gerade Verbindung 13"/>
            <p:cNvCxnSpPr/>
            <p:nvPr/>
          </p:nvCxnSpPr>
          <p:spPr bwMode="gray">
            <a:xfrm>
              <a:off x="6096000" y="4969883"/>
              <a:ext cx="339407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 bwMode="gray">
            <a:xfrm>
              <a:off x="6096000" y="4451438"/>
              <a:ext cx="339407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 bwMode="gray">
            <a:xfrm>
              <a:off x="6096000" y="3932993"/>
              <a:ext cx="339407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ieren 42"/>
          <p:cNvGrpSpPr/>
          <p:nvPr/>
        </p:nvGrpSpPr>
        <p:grpSpPr bwMode="gray">
          <a:xfrm>
            <a:off x="-143933" y="-140761"/>
            <a:ext cx="10230378" cy="7121346"/>
            <a:chOff x="-132373" y="-141746"/>
            <a:chExt cx="9408746" cy="7171146"/>
          </a:xfrm>
        </p:grpSpPr>
        <p:grpSp>
          <p:nvGrpSpPr>
            <p:cNvPr id="27" name="Gruppieren 26"/>
            <p:cNvGrpSpPr/>
            <p:nvPr/>
          </p:nvGrpSpPr>
          <p:grpSpPr bwMode="gray">
            <a:xfrm>
              <a:off x="-132373" y="872715"/>
              <a:ext cx="95861" cy="5397500"/>
              <a:chOff x="-132373" y="872715"/>
              <a:chExt cx="95861" cy="5397500"/>
            </a:xfrm>
          </p:grpSpPr>
          <p:cxnSp>
            <p:nvCxnSpPr>
              <p:cNvPr id="24" name="Gerade Verbindung 23"/>
              <p:cNvCxnSpPr/>
              <p:nvPr/>
            </p:nvCxnSpPr>
            <p:spPr bwMode="gray">
              <a:xfrm>
                <a:off x="-132373" y="872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/>
              <p:nvPr/>
            </p:nvCxnSpPr>
            <p:spPr bwMode="gray">
              <a:xfrm>
                <a:off x="-132373" y="4936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25"/>
              <p:cNvCxnSpPr/>
              <p:nvPr/>
            </p:nvCxnSpPr>
            <p:spPr bwMode="gray">
              <a:xfrm>
                <a:off x="-132373" y="62702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uppieren 27"/>
            <p:cNvGrpSpPr/>
            <p:nvPr/>
          </p:nvGrpSpPr>
          <p:grpSpPr bwMode="gray">
            <a:xfrm>
              <a:off x="9180512" y="872715"/>
              <a:ext cx="95861" cy="5397500"/>
              <a:chOff x="-132373" y="872715"/>
              <a:chExt cx="95861" cy="5397500"/>
            </a:xfrm>
          </p:grpSpPr>
          <p:cxnSp>
            <p:nvCxnSpPr>
              <p:cNvPr id="29" name="Gerade Verbindung 28"/>
              <p:cNvCxnSpPr/>
              <p:nvPr/>
            </p:nvCxnSpPr>
            <p:spPr bwMode="gray">
              <a:xfrm>
                <a:off x="-132373" y="872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/>
              <p:cNvCxnSpPr/>
              <p:nvPr/>
            </p:nvCxnSpPr>
            <p:spPr bwMode="gray">
              <a:xfrm>
                <a:off x="-132373" y="49367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/>
              <p:cNvCxnSpPr/>
              <p:nvPr/>
            </p:nvCxnSpPr>
            <p:spPr bwMode="gray">
              <a:xfrm>
                <a:off x="-132373" y="6270215"/>
                <a:ext cx="9586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uppieren 36"/>
            <p:cNvGrpSpPr/>
            <p:nvPr/>
          </p:nvGrpSpPr>
          <p:grpSpPr bwMode="gray">
            <a:xfrm>
              <a:off x="425161" y="-141746"/>
              <a:ext cx="8358477" cy="108000"/>
              <a:chOff x="425161" y="-141746"/>
              <a:chExt cx="8358477" cy="108000"/>
            </a:xfrm>
          </p:grpSpPr>
          <p:cxnSp>
            <p:nvCxnSpPr>
              <p:cNvPr id="33" name="Gerade Verbindung 32"/>
              <p:cNvCxnSpPr/>
              <p:nvPr/>
            </p:nvCxnSpPr>
            <p:spPr bwMode="gray">
              <a:xfrm flipV="1">
                <a:off x="425161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33"/>
              <p:cNvCxnSpPr/>
              <p:nvPr/>
            </p:nvCxnSpPr>
            <p:spPr bwMode="gray">
              <a:xfrm flipV="1">
                <a:off x="5392024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/>
            </p:nvCxnSpPr>
            <p:spPr bwMode="gray">
              <a:xfrm flipV="1">
                <a:off x="5751453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/>
            </p:nvCxnSpPr>
            <p:spPr bwMode="gray">
              <a:xfrm flipV="1">
                <a:off x="8783638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uppieren 37"/>
            <p:cNvGrpSpPr/>
            <p:nvPr/>
          </p:nvGrpSpPr>
          <p:grpSpPr bwMode="gray">
            <a:xfrm>
              <a:off x="425161" y="6921400"/>
              <a:ext cx="8358477" cy="108000"/>
              <a:chOff x="425161" y="-141746"/>
              <a:chExt cx="8358477" cy="108000"/>
            </a:xfrm>
          </p:grpSpPr>
          <p:cxnSp>
            <p:nvCxnSpPr>
              <p:cNvPr id="39" name="Gerade Verbindung 38"/>
              <p:cNvCxnSpPr/>
              <p:nvPr/>
            </p:nvCxnSpPr>
            <p:spPr bwMode="gray">
              <a:xfrm flipV="1">
                <a:off x="425161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39"/>
              <p:cNvCxnSpPr/>
              <p:nvPr/>
            </p:nvCxnSpPr>
            <p:spPr bwMode="gray">
              <a:xfrm flipV="1">
                <a:off x="5392024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40"/>
              <p:cNvCxnSpPr/>
              <p:nvPr/>
            </p:nvCxnSpPr>
            <p:spPr bwMode="gray">
              <a:xfrm flipV="1">
                <a:off x="5762633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41"/>
              <p:cNvCxnSpPr/>
              <p:nvPr/>
            </p:nvCxnSpPr>
            <p:spPr bwMode="gray">
              <a:xfrm flipV="1">
                <a:off x="8783638" y="-141746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Folienbildplatzhalter 50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-417513" y="863600"/>
            <a:ext cx="7164388" cy="403066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09326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indent="0" algn="l" defTabSz="641909" rtl="0" eaLnBrk="1" latinLnBrk="0" hangingPunct="1">
      <a:spcBef>
        <a:spcPts val="140"/>
      </a:spcBef>
      <a:spcAft>
        <a:spcPts val="140"/>
      </a:spcAft>
      <a:defRPr sz="772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641909" rtl="0" eaLnBrk="1" latinLnBrk="0" hangingPunct="1">
      <a:spcBef>
        <a:spcPts val="140"/>
      </a:spcBef>
      <a:spcAft>
        <a:spcPts val="140"/>
      </a:spcAft>
      <a:defRPr sz="772" b="1" kern="1200">
        <a:solidFill>
          <a:schemeClr val="tx1"/>
        </a:solidFill>
        <a:latin typeface="+mn-lt"/>
        <a:ea typeface="+mn-ea"/>
        <a:cs typeface="+mn-cs"/>
      </a:defRPr>
    </a:lvl2pPr>
    <a:lvl3pPr marL="120358" indent="-120358" algn="l" defTabSz="641909" rtl="0" eaLnBrk="1" latinLnBrk="0" hangingPunct="1">
      <a:spcBef>
        <a:spcPts val="140"/>
      </a:spcBef>
      <a:spcAft>
        <a:spcPts val="140"/>
      </a:spcAft>
      <a:buClr>
        <a:schemeClr val="accent1"/>
      </a:buClr>
      <a:buSzPct val="70000"/>
      <a:buFont typeface="Wingdings" pitchFamily="2" charset="2"/>
      <a:buChar char="n"/>
      <a:defRPr sz="772" kern="1200">
        <a:solidFill>
          <a:schemeClr val="tx1"/>
        </a:solidFill>
        <a:latin typeface="+mn-lt"/>
        <a:ea typeface="+mn-ea"/>
        <a:cs typeface="+mn-cs"/>
      </a:defRPr>
    </a:lvl3pPr>
    <a:lvl4pPr marL="249631" indent="-124816" algn="l" defTabSz="641909" rtl="0" eaLnBrk="1" latinLnBrk="0" hangingPunct="1">
      <a:spcBef>
        <a:spcPts val="140"/>
      </a:spcBef>
      <a:spcAft>
        <a:spcPts val="140"/>
      </a:spcAft>
      <a:buClr>
        <a:schemeClr val="accent1"/>
      </a:buClr>
      <a:buSzPct val="70000"/>
      <a:buFont typeface="Wingdings" pitchFamily="2" charset="2"/>
      <a:buChar char="n"/>
      <a:defRPr sz="772" kern="1200">
        <a:solidFill>
          <a:schemeClr val="tx1"/>
        </a:solidFill>
        <a:latin typeface="+mn-lt"/>
        <a:ea typeface="+mn-ea"/>
        <a:cs typeface="+mn-cs"/>
      </a:defRPr>
    </a:lvl4pPr>
    <a:lvl5pPr marL="124816" indent="-124816" algn="l" defTabSz="641909" rtl="0" eaLnBrk="1" latinLnBrk="0" hangingPunct="1">
      <a:spcBef>
        <a:spcPts val="140"/>
      </a:spcBef>
      <a:spcAft>
        <a:spcPts val="140"/>
      </a:spcAft>
      <a:buClr>
        <a:schemeClr val="accent1"/>
      </a:buClr>
      <a:buFont typeface="+mj-lt"/>
      <a:buAutoNum type="romanUcPeriod"/>
      <a:defRPr sz="772" kern="1200">
        <a:solidFill>
          <a:schemeClr val="tx1"/>
        </a:solidFill>
        <a:latin typeface="+mn-lt"/>
        <a:ea typeface="+mn-ea"/>
        <a:cs typeface="+mn-cs"/>
      </a:defRPr>
    </a:lvl5pPr>
    <a:lvl6pPr marL="0" indent="0" algn="l" defTabSz="641909" rtl="0" eaLnBrk="1" latinLnBrk="0" hangingPunct="1">
      <a:defRPr sz="983" b="0" kern="1200">
        <a:solidFill>
          <a:schemeClr val="accent5"/>
        </a:solidFill>
        <a:latin typeface="+mn-lt"/>
        <a:ea typeface="+mn-ea"/>
        <a:cs typeface="+mn-cs"/>
      </a:defRPr>
    </a:lvl6pPr>
    <a:lvl7pPr marL="0" indent="0" algn="l" defTabSz="641909" rtl="0" eaLnBrk="1" latinLnBrk="0" hangingPunct="1">
      <a:defRPr sz="983" b="0" kern="1200">
        <a:solidFill>
          <a:schemeClr val="accent6"/>
        </a:solidFill>
        <a:latin typeface="+mn-lt"/>
        <a:ea typeface="+mn-ea"/>
        <a:cs typeface="+mn-cs"/>
      </a:defRPr>
    </a:lvl7pPr>
    <a:lvl8pPr marL="0" indent="0" algn="l" defTabSz="641909" rtl="0" eaLnBrk="1" latinLnBrk="0" hangingPunct="1">
      <a:defRPr sz="983" b="0" kern="1200">
        <a:solidFill>
          <a:schemeClr val="accent3"/>
        </a:solidFill>
        <a:latin typeface="+mn-lt"/>
        <a:ea typeface="+mn-ea"/>
        <a:cs typeface="+mn-cs"/>
      </a:defRPr>
    </a:lvl8pPr>
    <a:lvl9pPr marL="0" indent="0" algn="l" defTabSz="641909" rtl="0" eaLnBrk="1" latinLnBrk="0" hangingPunct="1">
      <a:defRPr sz="632" b="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" y="10287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276351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503238" y="3220770"/>
            <a:ext cx="8137526" cy="10797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  <a:lvl2pPr marL="30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361950"/>
            <a:ext cx="1858962" cy="27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9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10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3" y="1276351"/>
            <a:ext cx="3763961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15716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465773" marR="0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722948" marR="0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lvl4pPr>
            <a:lvl5pPr marL="98012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  <a:lvl6pPr>
              <a:defRPr/>
            </a:lvl6pPr>
          </a:lstStyle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157163" marR="0" lvl="1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465773" marR="0" lvl="2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722948" marR="0" lvl="3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980123" marR="0" lvl="4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de-DE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40263" y="1276351"/>
            <a:ext cx="3801153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520"/>
            </a:lvl1pPr>
            <a:lvl2pPr marL="15716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465773" marR="0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722948" marR="0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baseline="0"/>
            </a:lvl4pPr>
            <a:lvl5pPr marL="98012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88930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10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573588" y="1276351"/>
            <a:ext cx="3960812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/>
            </a:lvl1pPr>
            <a:lvl2pPr marL="15716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/>
            </a:lvl2pPr>
            <a:lvl3pPr marL="465773" marR="0" indent="-158592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/>
            </a:lvl3pPr>
            <a:lvl4pPr marL="722948" marR="0" indent="-15430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/>
            </a:lvl4pPr>
            <a:lvl5pPr marL="980123" marR="0" indent="-157163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" y="1276351"/>
            <a:ext cx="4114800" cy="3293269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626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10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" y="1545433"/>
            <a:ext cx="4114800" cy="3024187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4648200" y="1545433"/>
            <a:ext cx="4113212" cy="3024187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0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280494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10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" y="1545434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6" hasCustomPrompt="1"/>
          </p:nvPr>
        </p:nvSpPr>
        <p:spPr>
          <a:xfrm>
            <a:off x="4648200" y="1545434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7" hasCustomPrompt="1"/>
          </p:nvPr>
        </p:nvSpPr>
        <p:spPr>
          <a:xfrm>
            <a:off x="304800" y="3138490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8" hasCustomPrompt="1"/>
          </p:nvPr>
        </p:nvSpPr>
        <p:spPr>
          <a:xfrm>
            <a:off x="4648200" y="3138490"/>
            <a:ext cx="4114800" cy="1431131"/>
          </a:xfrm>
          <a:prstGeom prst="rect">
            <a:avLst/>
          </a:prstGeom>
        </p:spPr>
        <p:txBody>
          <a:bodyPr anchor="ctr"/>
          <a:lstStyle>
            <a:lvl1pPr algn="ctr">
              <a:defRPr i="1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Click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picture</a:t>
            </a:r>
            <a:endParaRPr lang="de-DE" dirty="0"/>
          </a:p>
        </p:txBody>
      </p:sp>
      <p:sp>
        <p:nvSpPr>
          <p:cNvPr id="12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80016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10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304802" y="1276351"/>
            <a:ext cx="8137525" cy="3293269"/>
          </a:xfrm>
          <a:prstGeom prst="rect">
            <a:avLst/>
          </a:prstGeom>
        </p:spPr>
        <p:txBody>
          <a:bodyPr/>
          <a:lstStyle>
            <a:lvl1pPr marL="511175" indent="-511175">
              <a:buClr>
                <a:schemeClr val="accent1"/>
              </a:buClr>
              <a:buFont typeface="+mj-lt"/>
              <a:buAutoNum type="romanUcPeriod"/>
              <a:defRPr sz="2000" b="0">
                <a:solidFill>
                  <a:srgbClr val="5F5F5F"/>
                </a:solidFill>
              </a:defRPr>
            </a:lvl1pPr>
            <a:lvl2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2pPr>
            <a:lvl3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3pPr>
            <a:lvl4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4pPr>
            <a:lvl5pPr marL="511175" indent="-511175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2000" b="0">
                <a:solidFill>
                  <a:srgbClr val="5F5F5F"/>
                </a:solidFill>
              </a:defRPr>
            </a:lvl5pPr>
            <a:lvl6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6pPr>
            <a:lvl7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7pPr>
            <a:lvl8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8pPr>
            <a:lvl9pPr marL="365404" indent="-365404">
              <a:buClr>
                <a:schemeClr val="accent1"/>
              </a:buClr>
              <a:buSzPct val="70000"/>
              <a:buFont typeface="+mj-lt"/>
              <a:buAutoNum type="romanUcPeriod"/>
              <a:tabLst/>
              <a:defRPr sz="135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83354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0510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2" y="1337310"/>
            <a:ext cx="8134351" cy="116586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Insert text here</a:t>
            </a:r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123789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10"/>
            <a:ext cx="8134350" cy="459581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57250"/>
            <a:ext cx="9144000" cy="3848100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US" dirty="0" smtClean="0"/>
              <a:t>Click on the icon to insert a picture</a:t>
            </a:r>
          </a:p>
        </p:txBody>
      </p:sp>
      <p:sp>
        <p:nvSpPr>
          <p:cNvPr id="8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88108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10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283724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 -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9050"/>
            <a:ext cx="9144000" cy="5143500"/>
          </a:xfrm>
          <a:prstGeom prst="rect">
            <a:avLst/>
          </a:prstGeom>
        </p:spPr>
        <p:txBody>
          <a:bodyPr lIns="2743200" rIns="2743200" anchor="ctr" anchorCtr="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on the icon to insert a picture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 bwMode="gray">
          <a:xfrm>
            <a:off x="503238" y="3486151"/>
            <a:ext cx="5437188" cy="802481"/>
          </a:xfrm>
          <a:prstGeom prst="rect">
            <a:avLst/>
          </a:prstGeom>
        </p:spPr>
        <p:txBody>
          <a:bodyPr anchor="b" anchorCtr="0"/>
          <a:lstStyle>
            <a:lvl1pPr>
              <a:defRPr sz="216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648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Picture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2743200" rIns="2743200" anchor="ctr" anchorCtr="0"/>
          <a:lstStyle>
            <a:lvl1pPr algn="ctr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on the icon to insert a picture</a:t>
            </a:r>
            <a:endParaRPr lang="en-US" dirty="0"/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 bwMode="gray">
          <a:xfrm>
            <a:off x="503238" y="3486151"/>
            <a:ext cx="5437188" cy="802481"/>
          </a:xfrm>
          <a:prstGeom prst="rect">
            <a:avLst/>
          </a:prstGeom>
        </p:spPr>
        <p:txBody>
          <a:bodyPr anchor="b" anchorCtr="0"/>
          <a:lstStyle>
            <a:lvl1pPr>
              <a:defRPr sz="216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96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10"/>
            <a:ext cx="8134350" cy="459581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2" y="1047751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</p:spTree>
    <p:extLst>
      <p:ext uri="{BB962C8B-B14F-4D97-AF65-F5344CB8AC3E}">
        <p14:creationId xmlns:p14="http://schemas.microsoft.com/office/powerpoint/2010/main" val="61115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3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7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3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3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2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 Dark 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3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6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05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3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8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715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3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9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7" y="-31082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3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394" y="4865944"/>
            <a:ext cx="122484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2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slide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9050"/>
            <a:ext cx="9144000" cy="5143500"/>
          </a:xfrm>
          <a:prstGeom prst="rect">
            <a:avLst/>
          </a:prstGeom>
        </p:spPr>
      </p:pic>
      <p:sp>
        <p:nvSpPr>
          <p:cNvPr id="32" name="Titel 1"/>
          <p:cNvSpPr>
            <a:spLocks noGrp="1"/>
          </p:cNvSpPr>
          <p:nvPr>
            <p:ph type="ctrTitle"/>
          </p:nvPr>
        </p:nvSpPr>
        <p:spPr bwMode="gray">
          <a:xfrm>
            <a:off x="503238" y="1545433"/>
            <a:ext cx="8137526" cy="194442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5000"/>
              </a:lnSpc>
              <a:defRPr sz="3645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6202" y="4868818"/>
            <a:ext cx="124603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7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-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503240" y="3138490"/>
            <a:ext cx="8137527" cy="1431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>
              <a:spcBef>
                <a:spcPts val="203"/>
              </a:spcBef>
              <a:spcAft>
                <a:spcPts val="135"/>
              </a:spcAft>
            </a:pPr>
            <a:endParaRPr lang="de-DE" sz="1215" dirty="0" err="1" smtClean="0">
              <a:solidFill>
                <a:schemeClr val="accent1"/>
              </a:solidFill>
            </a:endParaRPr>
          </a:p>
        </p:txBody>
      </p:sp>
      <p:sp>
        <p:nvSpPr>
          <p:cNvPr id="27" name="Titel 1"/>
          <p:cNvSpPr txBox="1">
            <a:spLocks/>
          </p:cNvSpPr>
          <p:nvPr userDrawn="1"/>
        </p:nvSpPr>
        <p:spPr bwMode="gray">
          <a:xfrm>
            <a:off x="503240" y="2213503"/>
            <a:ext cx="8137527" cy="77866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dirty="0" err="1" smtClean="0">
                <a:solidFill>
                  <a:schemeClr val="accent1"/>
                </a:solidFill>
              </a:rPr>
              <a:t>Thank</a:t>
            </a:r>
            <a:r>
              <a:rPr lang="de-DE" sz="2800" dirty="0" smtClean="0">
                <a:solidFill>
                  <a:schemeClr val="accent1"/>
                </a:solidFill>
              </a:rPr>
              <a:t> </a:t>
            </a:r>
            <a:r>
              <a:rPr lang="de-DE" sz="2800" dirty="0" err="1" smtClean="0">
                <a:solidFill>
                  <a:schemeClr val="accent1"/>
                </a:solidFill>
              </a:rPr>
              <a:t>you</a:t>
            </a:r>
            <a:r>
              <a:rPr lang="de-DE" sz="2800" dirty="0" smtClean="0">
                <a:solidFill>
                  <a:schemeClr val="accent1"/>
                </a:solidFill>
              </a:rPr>
              <a:t>!</a:t>
            </a:r>
            <a:endParaRPr lang="de-DE" sz="2800" dirty="0">
              <a:solidFill>
                <a:schemeClr val="accent1"/>
              </a:solidFill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801535" y="1047750"/>
            <a:ext cx="1540934" cy="1177248"/>
          </a:xfrm>
          <a:prstGeom prst="rect">
            <a:avLst/>
          </a:prstGeom>
        </p:spPr>
        <p:txBody>
          <a:bodyPr anchor="ctr"/>
          <a:lstStyle>
            <a:lvl1pPr algn="ctr">
              <a:defRPr sz="1440" i="1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photo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presenter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90995" y="2944018"/>
            <a:ext cx="3960618" cy="1114639"/>
          </a:xfrm>
          <a:prstGeom prst="rect">
            <a:avLst/>
          </a:prstGeom>
        </p:spPr>
        <p:txBody>
          <a:bodyPr lIns="360000" tIns="108000" rIns="144000" bIns="108000" anchor="t"/>
          <a:lstStyle>
            <a:lvl1pPr marL="0" indent="0" algn="ctr">
              <a:buFont typeface="Arial" pitchFamily="34" charset="0"/>
              <a:buNone/>
              <a:defRPr sz="1080" b="0" baseline="0">
                <a:solidFill>
                  <a:schemeClr val="bg2"/>
                </a:solidFill>
              </a:defRPr>
            </a:lvl1pPr>
            <a:lvl2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2pPr>
            <a:lvl3pPr marL="0" indent="0" algn="r">
              <a:buNone/>
              <a:defRPr sz="1080" b="0">
                <a:solidFill>
                  <a:schemeClr val="bg2"/>
                </a:solidFill>
              </a:defRPr>
            </a:lvl3pPr>
            <a:lvl4pPr marL="0" indent="0" algn="r">
              <a:buNone/>
              <a:defRPr sz="1080" b="0">
                <a:solidFill>
                  <a:schemeClr val="bg2"/>
                </a:solidFill>
              </a:defRPr>
            </a:lvl4pPr>
            <a:lvl5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5pPr>
            <a:lvl6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6pPr>
            <a:lvl7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7pPr>
            <a:lvl8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8pPr>
            <a:lvl9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Type in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endParaRPr lang="de-DE" dirty="0"/>
          </a:p>
        </p:txBody>
      </p:sp>
      <p:sp>
        <p:nvSpPr>
          <p:cNvPr id="49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14302" y="4975018"/>
            <a:ext cx="1668463" cy="168482"/>
          </a:xfrm>
          <a:prstGeom prst="rect">
            <a:avLst/>
          </a:prstGeom>
        </p:spPr>
        <p:txBody>
          <a:bodyPr vert="horz" lIns="0" tIns="18000" rIns="0" bIns="0" rtlCol="0" anchor="t"/>
          <a:lstStyle>
            <a:lvl1pPr algn="r">
              <a:defRPr sz="608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© Electric Cloud  |  </a:t>
            </a:r>
            <a:r>
              <a:rPr lang="en-US" dirty="0" err="1" smtClean="0"/>
              <a:t>www.electriccloud.com</a:t>
            </a:r>
            <a:endParaRPr lang="de-DE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6202" y="4868818"/>
            <a:ext cx="1246037" cy="182880"/>
          </a:xfrm>
          <a:prstGeom prst="rect">
            <a:avLst/>
          </a:prstGeom>
        </p:spPr>
      </p:pic>
      <p:sp>
        <p:nvSpPr>
          <p:cNvPr id="10" name="Textfeld 30"/>
          <p:cNvSpPr txBox="1"/>
          <p:nvPr userDrawn="1"/>
        </p:nvSpPr>
        <p:spPr bwMode="gray">
          <a:xfrm>
            <a:off x="274783" y="4879963"/>
            <a:ext cx="1465674" cy="154709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algn="l">
              <a:spcAft>
                <a:spcPts val="270"/>
              </a:spcAft>
            </a:pPr>
            <a:r>
              <a:rPr lang="de-DE" sz="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r>
              <a:rPr lang="de-DE" sz="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electric-cloud.com</a:t>
            </a:r>
            <a:r>
              <a:rPr lang="de-DE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de-DE" sz="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endParaRPr lang="de-DE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feld 31"/>
          <p:cNvSpPr txBox="1"/>
          <p:nvPr userDrawn="1"/>
        </p:nvSpPr>
        <p:spPr bwMode="gray">
          <a:xfrm>
            <a:off x="274784" y="4769101"/>
            <a:ext cx="1587909" cy="110862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>
              <a:spcAft>
                <a:spcPts val="270"/>
              </a:spcAft>
            </a:pPr>
            <a:r>
              <a:rPr lang="de-DE" sz="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  <a:r>
              <a:rPr lang="de-DE" sz="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@electriccloud</a:t>
            </a:r>
            <a:endParaRPr lang="de-DE" sz="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3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 - 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503240" y="3138490"/>
            <a:ext cx="8137527" cy="1431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600" tIns="48600" rIns="48600" bIns="48600" rtlCol="0" anchor="ctr"/>
          <a:lstStyle/>
          <a:p>
            <a:pPr algn="ctr">
              <a:spcBef>
                <a:spcPts val="203"/>
              </a:spcBef>
              <a:spcAft>
                <a:spcPts val="135"/>
              </a:spcAft>
            </a:pPr>
            <a:endParaRPr lang="de-DE" sz="1215" dirty="0" err="1" smtClean="0">
              <a:solidFill>
                <a:schemeClr val="accent1"/>
              </a:solidFill>
            </a:endParaRPr>
          </a:p>
        </p:txBody>
      </p:sp>
      <p:sp>
        <p:nvSpPr>
          <p:cNvPr id="27" name="Titel 1"/>
          <p:cNvSpPr txBox="1">
            <a:spLocks/>
          </p:cNvSpPr>
          <p:nvPr userDrawn="1"/>
        </p:nvSpPr>
        <p:spPr bwMode="gray">
          <a:xfrm>
            <a:off x="503240" y="2213503"/>
            <a:ext cx="8137527" cy="77866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dirty="0" smtClean="0">
                <a:solidFill>
                  <a:schemeClr val="accent1"/>
                </a:solidFill>
              </a:rPr>
              <a:t>Q&amp;A</a:t>
            </a:r>
            <a:endParaRPr lang="de-DE" sz="2800" dirty="0">
              <a:solidFill>
                <a:schemeClr val="accent1"/>
              </a:solidFill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801535" y="1047750"/>
            <a:ext cx="1540934" cy="1177248"/>
          </a:xfrm>
          <a:prstGeom prst="rect">
            <a:avLst/>
          </a:prstGeom>
        </p:spPr>
        <p:txBody>
          <a:bodyPr anchor="ctr"/>
          <a:lstStyle>
            <a:lvl1pPr algn="ctr">
              <a:defRPr sz="1440" i="1" baseline="0">
                <a:solidFill>
                  <a:schemeClr val="bg2"/>
                </a:solidFill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insert</a:t>
            </a:r>
            <a:r>
              <a:rPr lang="de-DE" dirty="0" smtClean="0"/>
              <a:t> a </a:t>
            </a:r>
            <a:r>
              <a:rPr lang="de-DE" dirty="0" err="1" smtClean="0"/>
              <a:t>photo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presenter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90995" y="2944018"/>
            <a:ext cx="3960618" cy="1114639"/>
          </a:xfrm>
          <a:prstGeom prst="rect">
            <a:avLst/>
          </a:prstGeom>
        </p:spPr>
        <p:txBody>
          <a:bodyPr lIns="360000" tIns="108000" rIns="144000" bIns="108000" anchor="t"/>
          <a:lstStyle>
            <a:lvl1pPr marL="0" indent="0" algn="ctr">
              <a:buFont typeface="Arial" pitchFamily="34" charset="0"/>
              <a:buNone/>
              <a:defRPr sz="1080" b="0" baseline="0">
                <a:solidFill>
                  <a:schemeClr val="bg2"/>
                </a:solidFill>
              </a:defRPr>
            </a:lvl1pPr>
            <a:lvl2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2pPr>
            <a:lvl3pPr marL="0" indent="0" algn="r">
              <a:buNone/>
              <a:defRPr sz="1080" b="0">
                <a:solidFill>
                  <a:schemeClr val="bg2"/>
                </a:solidFill>
              </a:defRPr>
            </a:lvl3pPr>
            <a:lvl4pPr marL="0" indent="0" algn="r">
              <a:buNone/>
              <a:defRPr sz="1080" b="0">
                <a:solidFill>
                  <a:schemeClr val="bg2"/>
                </a:solidFill>
              </a:defRPr>
            </a:lvl4pPr>
            <a:lvl5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5pPr>
            <a:lvl6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6pPr>
            <a:lvl7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7pPr>
            <a:lvl8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8pPr>
            <a:lvl9pPr marL="0" indent="0" algn="r">
              <a:buFont typeface="Arial" pitchFamily="34" charset="0"/>
              <a:buNone/>
              <a:defRPr sz="1080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Type in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contact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endParaRPr lang="de-DE" dirty="0"/>
          </a:p>
        </p:txBody>
      </p:sp>
      <p:sp>
        <p:nvSpPr>
          <p:cNvPr id="11" name="Textfeld 30"/>
          <p:cNvSpPr txBox="1"/>
          <p:nvPr userDrawn="1"/>
        </p:nvSpPr>
        <p:spPr bwMode="gray">
          <a:xfrm>
            <a:off x="274783" y="4879963"/>
            <a:ext cx="1465674" cy="154709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 algn="l">
              <a:spcAft>
                <a:spcPts val="270"/>
              </a:spcAft>
            </a:pPr>
            <a:r>
              <a:rPr lang="de-DE" sz="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r>
              <a:rPr lang="de-DE" sz="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electric-cloud.com</a:t>
            </a:r>
            <a:r>
              <a:rPr lang="de-DE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de-DE" sz="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blog</a:t>
            </a:r>
            <a:endParaRPr lang="de-DE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feld 31"/>
          <p:cNvSpPr txBox="1"/>
          <p:nvPr userDrawn="1"/>
        </p:nvSpPr>
        <p:spPr bwMode="gray">
          <a:xfrm>
            <a:off x="274784" y="4769101"/>
            <a:ext cx="1587909" cy="110862"/>
          </a:xfrm>
          <a:prstGeom prst="rect">
            <a:avLst/>
          </a:prstGeom>
          <a:noFill/>
        </p:spPr>
        <p:txBody>
          <a:bodyPr wrap="square" lIns="0" tIns="0" rIns="0" bIns="0" numCol="1" rtlCol="0">
            <a:noAutofit/>
          </a:bodyPr>
          <a:lstStyle/>
          <a:p>
            <a:pPr>
              <a:spcAft>
                <a:spcPts val="270"/>
              </a:spcAft>
            </a:pPr>
            <a:r>
              <a:rPr lang="de-DE" sz="600" b="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  <a:r>
              <a:rPr lang="de-DE" sz="6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de-DE" sz="600" b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@electriccloud</a:t>
            </a:r>
            <a:endParaRPr lang="de-DE" sz="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114302" y="4975018"/>
            <a:ext cx="1668463" cy="168482"/>
          </a:xfrm>
          <a:prstGeom prst="rect">
            <a:avLst/>
          </a:prstGeom>
        </p:spPr>
        <p:txBody>
          <a:bodyPr vert="horz" lIns="0" tIns="18000" rIns="0" bIns="0" rtlCol="0" anchor="t"/>
          <a:lstStyle>
            <a:lvl1pPr algn="r">
              <a:defRPr sz="608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© Electric Cloud  |  </a:t>
            </a:r>
            <a:r>
              <a:rPr lang="en-US" dirty="0" err="1" smtClean="0"/>
              <a:t>www.electriccloud.com</a:t>
            </a:r>
            <a:endParaRPr lang="de-DE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6202" y="4868818"/>
            <a:ext cx="124603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1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10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2" y="1047751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747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Deep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10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2" y="1047751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727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- 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10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2" y="1047751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-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10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2" y="1047751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31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-  Dar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10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2" y="1047751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- 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10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2" y="1047751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-  Ligh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04800" y="260510"/>
            <a:ext cx="8134350" cy="45958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9" name="Rechteck 6"/>
          <p:cNvSpPr/>
          <p:nvPr userDrawn="1"/>
        </p:nvSpPr>
        <p:spPr bwMode="gray">
          <a:xfrm>
            <a:off x="0" y="0"/>
            <a:ext cx="9144000" cy="102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215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04802" y="1047751"/>
            <a:ext cx="8137525" cy="3293269"/>
          </a:xfrm>
          <a:prstGeom prst="rect">
            <a:avLst/>
          </a:prstGeom>
        </p:spPr>
        <p:txBody>
          <a:bodyPr/>
          <a:lstStyle>
            <a:lvl1pPr marL="0" marR="0" indent="0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Tx/>
              <a:buSzTx/>
              <a:buFont typeface="Arial" pitchFamily="34" charset="0"/>
              <a:buNone/>
              <a:tabLst/>
              <a:defRPr sz="2200"/>
            </a:lvl1pPr>
            <a:lvl2pPr marL="2841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461963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Wingdings" panose="05000000000000000000" pitchFamily="2" charset="2"/>
              <a:buChar char="§"/>
              <a:tabLst/>
              <a:defRPr sz="2000"/>
            </a:lvl3pPr>
            <a:lvl4pPr marL="630238" marR="0" indent="-231775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Pct val="70000"/>
              <a:buFont typeface="Courier New" panose="02070309020205020404" pitchFamily="49" charset="0"/>
              <a:buChar char="o"/>
              <a:tabLst/>
              <a:defRPr sz="1800"/>
            </a:lvl4pPr>
            <a:lvl5pPr marL="860425" marR="0" indent="-230188" algn="l" defTabSz="617220" rtl="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135"/>
              </a:spcAft>
              <a:buClr>
                <a:srgbClr val="01A1E7"/>
              </a:buClr>
              <a:buSzTx/>
              <a:buFont typeface="Arial" panose="020B0604020202020204" pitchFamily="34" charset="0"/>
              <a:buChar char="»"/>
              <a:tabLst/>
              <a:defRPr sz="1800"/>
            </a:lvl5pPr>
          </a:lstStyle>
          <a:p>
            <a:pPr lvl="0"/>
            <a:r>
              <a:rPr lang="de-DE" dirty="0" smtClean="0"/>
              <a:t>Click to Edit Master Text Styles</a:t>
            </a:r>
          </a:p>
          <a:p>
            <a:pPr lvl="1"/>
            <a:r>
              <a:rPr lang="de-DE" dirty="0" smtClean="0"/>
              <a:t>Second Level</a:t>
            </a:r>
          </a:p>
          <a:p>
            <a:pPr lvl="2"/>
            <a:r>
              <a:rPr lang="de-DE" dirty="0" smtClean="0"/>
              <a:t>Third Level</a:t>
            </a:r>
          </a:p>
          <a:p>
            <a:pPr lvl="3"/>
            <a:r>
              <a:rPr lang="de-DE" dirty="0" smtClean="0"/>
              <a:t>Fourth Level</a:t>
            </a:r>
          </a:p>
          <a:p>
            <a:pPr lvl="4"/>
            <a:r>
              <a:rPr lang="de-DE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114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473158" y="518694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0975" indent="-180975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endParaRPr lang="en-US" sz="1600" dirty="0" err="1" smtClean="0"/>
          </a:p>
        </p:txBody>
      </p:sp>
      <p:sp>
        <p:nvSpPr>
          <p:cNvPr id="5" name="Rectangle 4"/>
          <p:cNvSpPr/>
          <p:nvPr userDrawn="1"/>
        </p:nvSpPr>
        <p:spPr>
          <a:xfrm>
            <a:off x="232698" y="4933951"/>
            <a:ext cx="2891502" cy="185897"/>
          </a:xfrm>
          <a:prstGeom prst="rect">
            <a:avLst/>
          </a:prstGeom>
        </p:spPr>
        <p:txBody>
          <a:bodyPr vert="horz" lIns="0" tIns="18000" rIns="0" bIns="0" rtlCol="0" anchor="t"/>
          <a:lstStyle/>
          <a:p>
            <a:pPr lvl="0" algn="l"/>
            <a:r>
              <a:rPr lang="en-US" sz="608" dirty="0" smtClean="0">
                <a:solidFill>
                  <a:schemeClr val="bg2"/>
                </a:solidFill>
              </a:rPr>
              <a:t>© Electric Cloud  |  electric-</a:t>
            </a:r>
            <a:r>
              <a:rPr lang="en-US" sz="608" dirty="0" err="1" smtClean="0">
                <a:solidFill>
                  <a:schemeClr val="bg2"/>
                </a:solidFill>
              </a:rPr>
              <a:t>cloud.com</a:t>
            </a:r>
            <a:r>
              <a:rPr lang="en-US" sz="608" dirty="0" smtClean="0">
                <a:solidFill>
                  <a:schemeClr val="bg2"/>
                </a:solidFill>
              </a:rPr>
              <a:t> </a:t>
            </a:r>
            <a:r>
              <a:rPr lang="en-US" sz="608" baseline="0" dirty="0" smtClean="0">
                <a:solidFill>
                  <a:schemeClr val="bg2"/>
                </a:solidFill>
              </a:rPr>
              <a:t> |  @</a:t>
            </a:r>
            <a:r>
              <a:rPr lang="en-US" sz="608" baseline="0" dirty="0" err="1" smtClean="0">
                <a:solidFill>
                  <a:schemeClr val="bg2"/>
                </a:solidFill>
              </a:rPr>
              <a:t>electriccloud</a:t>
            </a:r>
            <a:endParaRPr lang="de-DE" sz="608" dirty="0">
              <a:solidFill>
                <a:schemeClr val="bg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6202" y="4868818"/>
            <a:ext cx="124603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0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72" r:id="rId4"/>
    <p:sldLayoutId id="2147483677" r:id="rId5"/>
    <p:sldLayoutId id="2147483671" r:id="rId6"/>
    <p:sldLayoutId id="2147483678" r:id="rId7"/>
    <p:sldLayoutId id="2147483679" r:id="rId8"/>
    <p:sldLayoutId id="2147483680" r:id="rId9"/>
    <p:sldLayoutId id="2147483651" r:id="rId10"/>
    <p:sldLayoutId id="2147483663" r:id="rId11"/>
    <p:sldLayoutId id="2147483664" r:id="rId12"/>
    <p:sldLayoutId id="2147483665" r:id="rId13"/>
    <p:sldLayoutId id="2147483655" r:id="rId14"/>
    <p:sldLayoutId id="2147483668" r:id="rId15"/>
    <p:sldLayoutId id="2147483654" r:id="rId16"/>
    <p:sldLayoutId id="2147483661" r:id="rId17"/>
    <p:sldLayoutId id="2147483669" r:id="rId18"/>
    <p:sldLayoutId id="2147483667" r:id="rId19"/>
    <p:sldLayoutId id="2147483666" r:id="rId20"/>
    <p:sldLayoutId id="2147483656" r:id="rId21"/>
    <p:sldLayoutId id="2147483657" r:id="rId22"/>
    <p:sldLayoutId id="2147483658" r:id="rId23"/>
    <p:sldLayoutId id="2147483674" r:id="rId24"/>
    <p:sldLayoutId id="2147483675" r:id="rId25"/>
    <p:sldLayoutId id="2147483673" r:id="rId26"/>
    <p:sldLayoutId id="2147483676" r:id="rId27"/>
    <p:sldLayoutId id="2147483662" r:id="rId28"/>
    <p:sldLayoutId id="2147483681" r:id="rId2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617220" rtl="0" eaLnBrk="1" latinLnBrk="0" hangingPunct="1"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Tx/>
        <a:buSzTx/>
        <a:buFont typeface="Arial" pitchFamily="34" charset="0"/>
        <a:buNone/>
        <a:tabLst/>
        <a:defRPr sz="2200" kern="1200" baseline="0">
          <a:solidFill>
            <a:srgbClr val="5F5F5F"/>
          </a:solidFill>
          <a:latin typeface="+mn-lt"/>
          <a:ea typeface="+mn-ea"/>
          <a:cs typeface="+mn-cs"/>
        </a:defRPr>
      </a:lvl1pPr>
      <a:lvl2pPr marL="157163" marR="0" indent="-157163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Tx/>
        <a:buFont typeface="Arial" panose="020B0604020202020204" pitchFamily="34" charset="0"/>
        <a:buChar char="•"/>
        <a:tabLst/>
        <a:defRPr sz="2000" b="0" kern="1200">
          <a:solidFill>
            <a:srgbClr val="5F5F5F"/>
          </a:solidFill>
          <a:latin typeface="+mn-lt"/>
          <a:ea typeface="+mn-ea"/>
          <a:cs typeface="+mn-cs"/>
        </a:defRPr>
      </a:lvl2pPr>
      <a:lvl3pPr marL="398463" marR="0" indent="-168275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Pct val="70000"/>
        <a:buFont typeface="Wingdings" panose="05000000000000000000" pitchFamily="2" charset="2"/>
        <a:buChar char="§"/>
        <a:tabLst/>
        <a:defRPr sz="2000" kern="1200">
          <a:solidFill>
            <a:srgbClr val="5F5F5F"/>
          </a:solidFill>
          <a:latin typeface="+mn-lt"/>
          <a:ea typeface="+mn-ea"/>
          <a:cs typeface="+mn-cs"/>
        </a:defRPr>
      </a:lvl3pPr>
      <a:lvl4pPr marL="630238" marR="0" indent="-168275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Pct val="70000"/>
        <a:buFont typeface="Courier New" panose="02070309020205020404" pitchFamily="49" charset="0"/>
        <a:buChar char="o"/>
        <a:tabLst/>
        <a:defRPr sz="1800" kern="1200">
          <a:solidFill>
            <a:srgbClr val="5F5F5F"/>
          </a:solidFill>
          <a:latin typeface="+mn-lt"/>
          <a:ea typeface="+mn-ea"/>
          <a:cs typeface="+mn-cs"/>
        </a:defRPr>
      </a:lvl4pPr>
      <a:lvl5pPr marL="860425" marR="0" indent="-177800" algn="l" defTabSz="617220" rtl="0" eaLnBrk="1" fontAlgn="auto" latinLnBrk="0" hangingPunct="1">
        <a:lnSpc>
          <a:spcPct val="100000"/>
        </a:lnSpc>
        <a:spcBef>
          <a:spcPts val="135"/>
        </a:spcBef>
        <a:spcAft>
          <a:spcPts val="135"/>
        </a:spcAft>
        <a:buClr>
          <a:srgbClr val="01A1E7"/>
        </a:buClr>
        <a:buSzTx/>
        <a:buFont typeface="Arial" panose="020B0604020202020204" pitchFamily="34" charset="0"/>
        <a:buChar char="»"/>
        <a:tabLst/>
        <a:defRPr sz="1800" kern="1200" baseline="0">
          <a:solidFill>
            <a:srgbClr val="5F5F5F"/>
          </a:solidFill>
          <a:latin typeface="+mn-lt"/>
          <a:ea typeface="+mn-ea"/>
          <a:cs typeface="+mn-cs"/>
        </a:defRPr>
      </a:lvl5pPr>
      <a:lvl6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620" kern="1200">
          <a:solidFill>
            <a:schemeClr val="accent5"/>
          </a:solidFill>
          <a:latin typeface="+mn-lt"/>
          <a:ea typeface="+mn-ea"/>
          <a:cs typeface="+mn-cs"/>
        </a:defRPr>
      </a:lvl6pPr>
      <a:lvl7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620" kern="1200">
          <a:solidFill>
            <a:schemeClr val="accent6"/>
          </a:solidFill>
          <a:latin typeface="+mn-lt"/>
          <a:ea typeface="+mn-ea"/>
          <a:cs typeface="+mn-cs"/>
        </a:defRPr>
      </a:lvl7pPr>
      <a:lvl8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620" kern="1200">
          <a:solidFill>
            <a:schemeClr val="accent3"/>
          </a:solidFill>
          <a:latin typeface="+mn-lt"/>
          <a:ea typeface="+mn-ea"/>
          <a:cs typeface="+mn-cs"/>
        </a:defRPr>
      </a:lvl8pPr>
      <a:lvl9pPr marL="0" indent="0" algn="l" defTabSz="617220" rtl="0" eaLnBrk="1" latinLnBrk="0" hangingPunct="1">
        <a:spcBef>
          <a:spcPts val="135"/>
        </a:spcBef>
        <a:spcAft>
          <a:spcPts val="135"/>
        </a:spcAft>
        <a:buFont typeface="Arial" pitchFamily="34" charset="0"/>
        <a:buNone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tags/microservices.html" TargetMode="External"/><Relationship Id="rId2" Type="http://schemas.openxmlformats.org/officeDocument/2006/relationships/hyperlink" Target="http://www.infoq.com/presentations/Breaking-the-Monolit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ighscalability.com/blog/2014/7/28/the-great-microservices-vs-monolithic-apps-twitter-melee.html" TargetMode="External"/><Relationship Id="rId4" Type="http://schemas.openxmlformats.org/officeDocument/2006/relationships/hyperlink" Target="http://www.amazon.com/Building-Microservices-Sam-Newman/dp/1491950358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Continuous Delivery of Microservices: Patterns and Processes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Anders Wallgren</a:t>
            </a:r>
          </a:p>
          <a:p>
            <a:r>
              <a:rPr lang="en-US" dirty="0" smtClean="0"/>
              <a:t>CTO, Electric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66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difficult about Microservices?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Getting the service composition right is difficult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Breaking up a monolithic application takes time and will present challenges. (But it’s still worth 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There’s more to monitor (and monitoring is much more important)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ctr"/>
            <a:r>
              <a:rPr lang="en-US" i="1" dirty="0" smtClean="0"/>
              <a:t>“it needs to be a cohesive system made of many small parts with autonomous lifecycles </a:t>
            </a:r>
            <a:r>
              <a:rPr lang="en-US" b="1" i="1" dirty="0" smtClean="0"/>
              <a:t>but all coming together</a:t>
            </a:r>
            <a:r>
              <a:rPr lang="en-US" i="1" dirty="0" smtClean="0"/>
              <a:t>”</a:t>
            </a:r>
          </a:p>
          <a:p>
            <a:pPr algn="ctr"/>
            <a:r>
              <a:rPr lang="en-US" i="1" dirty="0" smtClean="0"/>
              <a:t>- Ben Christensen, Netflix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9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it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43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good micro service?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Loose coupling</a:t>
            </a:r>
          </a:p>
          <a:p>
            <a:pPr marL="627063" lvl="1" indent="-342900"/>
            <a:r>
              <a:rPr lang="en-US" dirty="0" smtClean="0"/>
              <a:t>A change to service A shouldn’t require a change in service B</a:t>
            </a:r>
          </a:p>
          <a:p>
            <a:pPr marL="627063" lvl="1" indent="-342900"/>
            <a:r>
              <a:rPr lang="en-US" dirty="0" smtClean="0"/>
              <a:t>Small, tightly focused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High cohesion</a:t>
            </a:r>
          </a:p>
          <a:p>
            <a:pPr marL="627063" lvl="1" indent="-342900"/>
            <a:r>
              <a:rPr lang="en-US" dirty="0"/>
              <a:t>Each service should have a specific responsibility</a:t>
            </a:r>
          </a:p>
          <a:p>
            <a:pPr marL="627063" lvl="1" indent="-342900"/>
            <a:r>
              <a:rPr lang="en-US" dirty="0" smtClean="0"/>
              <a:t>Domain-specific behavior should be in one place</a:t>
            </a:r>
          </a:p>
          <a:p>
            <a:pPr marL="627063" lvl="1" indent="-342900"/>
            <a:r>
              <a:rPr lang="en-US" dirty="0" smtClean="0"/>
              <a:t>If you need to change a behavior, you shouldn’t have to change multiple services</a:t>
            </a:r>
          </a:p>
          <a:p>
            <a:pPr marL="627063" lvl="1" indent="-342900"/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6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apart the monolith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 it incrementally, not as a big-bang rewrite. You’re going to get it wrong the first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Look for </a:t>
            </a:r>
            <a:r>
              <a:rPr lang="en-US" i="1" dirty="0" smtClean="0"/>
              <a:t>seams</a:t>
            </a:r>
            <a:r>
              <a:rPr lang="en-US" dirty="0" smtClean="0"/>
              <a:t> – areas of code that are independent, focused around a single business capability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Domain-Driven </a:t>
            </a:r>
            <a:r>
              <a:rPr lang="en-US" dirty="0"/>
              <a:t>D</a:t>
            </a:r>
            <a:r>
              <a:rPr lang="en-US" dirty="0" smtClean="0"/>
              <a:t>esign and it’s notion of Domain </a:t>
            </a:r>
            <a:r>
              <a:rPr lang="en-US" dirty="0"/>
              <a:t>C</a:t>
            </a:r>
            <a:r>
              <a:rPr lang="en-US" dirty="0" smtClean="0"/>
              <a:t>ontexts is a useful tool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Look for areas of code that change a lot (or needs to change)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Don’t ignore organizational structure (Conway’s Law)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Dependency analysis tools can help, but are no panacea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222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apart the </a:t>
            </a:r>
            <a:r>
              <a:rPr lang="en-US" dirty="0" smtClean="0"/>
              <a:t>monolith -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RDBMS may well be your largest source of coupling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Understand </a:t>
            </a:r>
            <a:r>
              <a:rPr lang="en-US" dirty="0"/>
              <a:t>your </a:t>
            </a:r>
            <a:r>
              <a:rPr lang="en-US" dirty="0" smtClean="0"/>
              <a:t>schema</a:t>
            </a:r>
          </a:p>
          <a:p>
            <a:pPr marL="627063" lvl="1" indent="-342900"/>
            <a:r>
              <a:rPr lang="en-US" dirty="0"/>
              <a:t>F</a:t>
            </a:r>
            <a:r>
              <a:rPr lang="en-US" dirty="0" smtClean="0"/>
              <a:t>oreign </a:t>
            </a:r>
            <a:r>
              <a:rPr lang="en-US" dirty="0"/>
              <a:t>key </a:t>
            </a:r>
            <a:r>
              <a:rPr lang="en-US" dirty="0" smtClean="0"/>
              <a:t>constraints</a:t>
            </a:r>
          </a:p>
          <a:p>
            <a:pPr marL="627063" lvl="1" indent="-342900"/>
            <a:r>
              <a:rPr lang="en-US" dirty="0" smtClean="0"/>
              <a:t>Shared </a:t>
            </a:r>
            <a:r>
              <a:rPr lang="en-US" dirty="0"/>
              <a:t>mutable </a:t>
            </a:r>
            <a:r>
              <a:rPr lang="en-US" dirty="0" smtClean="0"/>
              <a:t>data</a:t>
            </a:r>
          </a:p>
          <a:p>
            <a:pPr marL="627063" lvl="1" indent="-342900"/>
            <a:r>
              <a:rPr lang="en-US" dirty="0" smtClean="0"/>
              <a:t>Transactional </a:t>
            </a:r>
            <a:r>
              <a:rPr lang="en-US" dirty="0"/>
              <a:t>boundaries.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 eventual consistency OK?</a:t>
            </a:r>
          </a:p>
          <a:p>
            <a:pPr marL="627063" lvl="1" indent="-342900"/>
            <a:r>
              <a:rPr lang="en-US" dirty="0"/>
              <a:t>Avoid distributed transactions if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Split data before you split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 you need an RDBMS </a:t>
            </a:r>
            <a:r>
              <a:rPr lang="en-US" dirty="0" smtClean="0"/>
              <a:t>at all or </a:t>
            </a:r>
            <a:r>
              <a:rPr lang="en-US" dirty="0"/>
              <a:t>can you use NoSQL</a:t>
            </a:r>
            <a:r>
              <a:rPr lang="en-US" dirty="0" smtClean="0"/>
              <a:t>?</a:t>
            </a:r>
          </a:p>
          <a:p>
            <a:pPr marL="627063" lvl="1" indent="-342900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222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size should my services be?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3" y="1047751"/>
            <a:ext cx="4800598" cy="329326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smaller the </a:t>
            </a:r>
            <a:r>
              <a:rPr lang="en-US" dirty="0" smtClean="0"/>
              <a:t>services, </a:t>
            </a:r>
            <a:r>
              <a:rPr lang="en-US" dirty="0"/>
              <a:t>the more benefit you get from decoupling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You should be able to (re-)rewrite one in a small number of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If you can’t make a change to a service and deploy it without changing other things, then it’s too large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smaller the service, the more moving parts you have, so you have to be ready for that, operationally</a:t>
            </a:r>
          </a:p>
        </p:txBody>
      </p:sp>
      <p:pic>
        <p:nvPicPr>
          <p:cNvPr id="10244" name="Picture 4" descr="http://esq.h-cdn.co/assets/cm/15/06/1280x692/54d3f818ad1d2_-_stonehenge-replic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047751"/>
            <a:ext cx="3711334" cy="200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 result for spinal tap stonehen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105150"/>
            <a:ext cx="1755829" cy="187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8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One repository &amp; one CI pipeline per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Consistent logging &amp; monitoring output across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You need to be rigorous in handling failures (consider using, e.g. </a:t>
            </a:r>
            <a:r>
              <a:rPr lang="en-US" dirty="0" err="1" smtClean="0"/>
              <a:t>Hystrix</a:t>
            </a:r>
            <a:r>
              <a:rPr lang="en-US" dirty="0" smtClean="0"/>
              <a:t> from Netflix to bake in better resiliency)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Avoid premature decomposition</a:t>
            </a:r>
          </a:p>
          <a:p>
            <a:pPr marL="627063" lvl="1" indent="-342900"/>
            <a:r>
              <a:rPr lang="en-US" dirty="0" smtClean="0"/>
              <a:t>If starting from scratch, stay monolithic, keep it modular and split things up as your understanding of the problem evolves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Consider event-based techniques to decrease coupling further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Postel’s</a:t>
            </a:r>
            <a:r>
              <a:rPr lang="en-US" dirty="0"/>
              <a:t> Law: “</a:t>
            </a:r>
            <a:r>
              <a:rPr lang="en-US" i="1" dirty="0"/>
              <a:t>Be conservative in what you do, be liberal in what you accept from others”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64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If you do lots of manual testing address that first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Unit testing and service-level testing (with other services stubbed or mocked)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End-to-end testing is more difficult with microservices (and tells you less about what broke)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Unit tests &gt;&gt; service tests &gt;&gt; end-to-end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mocking to make sure side-effects happen as expected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Consider using a single pipeline for end-to-end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Performance testing is more important than in a monolith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As always, flaky tests are the devil</a:t>
            </a:r>
          </a:p>
        </p:txBody>
      </p:sp>
    </p:spTree>
    <p:extLst>
      <p:ext uri="{BB962C8B-B14F-4D97-AF65-F5344CB8AC3E}">
        <p14:creationId xmlns:p14="http://schemas.microsoft.com/office/powerpoint/2010/main" val="341361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Environments &amp; Deployment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Keep your environments as close to production as is practical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One service per host</a:t>
            </a:r>
          </a:p>
          <a:p>
            <a:pPr marL="627063" lvl="1" indent="-342900"/>
            <a:r>
              <a:rPr lang="en-US" dirty="0"/>
              <a:t>Minimize the impact of one service on others</a:t>
            </a:r>
          </a:p>
          <a:p>
            <a:pPr marL="627063" lvl="1" indent="-342900"/>
            <a:r>
              <a:rPr lang="en-US" dirty="0"/>
              <a:t>Minimize the impact of a host outage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VMs/containers to make your life easier</a:t>
            </a:r>
          </a:p>
          <a:p>
            <a:pPr marL="627063" lvl="1" indent="-342900"/>
            <a:r>
              <a:rPr lang="en-US" dirty="0" smtClean="0"/>
              <a:t>“Immutable servers”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PaaS solutions can be helpful, but can also constrain you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dirty="0" smtClean="0"/>
              <a:t>Automate all the things!</a:t>
            </a:r>
          </a:p>
        </p:txBody>
      </p:sp>
    </p:spTree>
    <p:extLst>
      <p:ext uri="{BB962C8B-B14F-4D97-AF65-F5344CB8AC3E}">
        <p14:creationId xmlns:p14="http://schemas.microsoft.com/office/powerpoint/2010/main" val="256219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MTTR or MTBF?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There is a point of diminishing returns with testing (especially end-to-end testing)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You may be better off getting really good at remediating production problems</a:t>
            </a:r>
          </a:p>
          <a:p>
            <a:pPr marL="627063" lvl="1" indent="-342900"/>
            <a:r>
              <a:rPr lang="en-US" dirty="0" smtClean="0"/>
              <a:t>Monitoring</a:t>
            </a:r>
          </a:p>
          <a:p>
            <a:pPr marL="627063" lvl="1" indent="-342900"/>
            <a:r>
              <a:rPr lang="en-US" dirty="0" smtClean="0"/>
              <a:t>Very fast rollbacks</a:t>
            </a:r>
            <a:endParaRPr lang="en-US" dirty="0"/>
          </a:p>
          <a:p>
            <a:pPr marL="627063" lvl="1" indent="-342900"/>
            <a:r>
              <a:rPr lang="en-US" dirty="0" smtClean="0"/>
              <a:t>Blue/green deployments</a:t>
            </a:r>
          </a:p>
          <a:p>
            <a:pPr marL="627063" lvl="1" indent="-342900"/>
            <a:r>
              <a:rPr lang="en-US" dirty="0" smtClean="0"/>
              <a:t>Canary deployments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Not all services have the same durability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2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Microservices?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pattern for building distributed systems:</a:t>
            </a:r>
          </a:p>
          <a:p>
            <a:pPr marL="627063" lvl="1" indent="-342900"/>
            <a:r>
              <a:rPr lang="en-US" dirty="0" smtClean="0"/>
              <a:t>A suite of services, each running in its own process, each exposing an API</a:t>
            </a:r>
          </a:p>
          <a:p>
            <a:pPr marL="627063" lvl="1" indent="-342900"/>
            <a:r>
              <a:rPr lang="en-US" dirty="0" smtClean="0"/>
              <a:t>Independently developed</a:t>
            </a:r>
          </a:p>
          <a:p>
            <a:pPr marL="627063" lvl="1" indent="-342900"/>
            <a:r>
              <a:rPr lang="en-US" dirty="0" smtClean="0"/>
              <a:t>Independently deployable</a:t>
            </a:r>
          </a:p>
          <a:p>
            <a:pPr marL="627063" lvl="1" indent="-342900"/>
            <a:r>
              <a:rPr lang="en-US" dirty="0" smtClean="0"/>
              <a:t>Each service is focused on doing one thing well</a:t>
            </a:r>
          </a:p>
          <a:p>
            <a:pPr algn="ctr"/>
            <a:endParaRPr lang="en-US" dirty="0"/>
          </a:p>
          <a:p>
            <a:pPr algn="ctr"/>
            <a:r>
              <a:rPr lang="en-US" sz="2000" dirty="0" smtClean="0"/>
              <a:t>“Gather together those things that change for the same reason, and separate those things that change for different reasons.” </a:t>
            </a:r>
          </a:p>
          <a:p>
            <a:pPr algn="ctr"/>
            <a:r>
              <a:rPr lang="en-US" sz="2000" dirty="0" smtClean="0"/>
              <a:t>– Robert Martin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1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look out for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Your services </a:t>
            </a:r>
            <a:r>
              <a:rPr lang="en-US" i="1" dirty="0" smtClean="0"/>
              <a:t>will</a:t>
            </a:r>
            <a:r>
              <a:rPr lang="en-US" dirty="0" smtClean="0"/>
              <a:t> evolve over time – you’ll split services, perhaps merge them, etc. Just accept that.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Reporting will need to change – you probably won’t have all the data in a single place (or even a single technology)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“The network is reliable” (and the rest of the 8 fallacies)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Be careful about how you expose your data objects over the wire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831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73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 of Monitoring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71550"/>
            <a:ext cx="8127619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6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monitoring change?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Monitoring a monolith is easier than microservices since you really only have one thing that can break…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With a large number of services, tracking the root cause of a failure can be challenging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255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Best 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services </a:t>
            </a:r>
            <a:r>
              <a:rPr lang="en-US" dirty="0" smtClean="0"/>
              <a:t>should </a:t>
            </a:r>
            <a:r>
              <a:rPr lang="en-US" dirty="0"/>
              <a:t>log and emit monitoring data in a consistent fashion (even if using different stacks)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Monitor latency and response times between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Monitor </a:t>
            </a:r>
            <a:r>
              <a:rPr lang="en-US" dirty="0"/>
              <a:t>the host (CPU, memory,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Aggregate monitoring and log data into a single place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 early, log </a:t>
            </a:r>
            <a:r>
              <a:rPr lang="en-US" dirty="0" smtClean="0"/>
              <a:t>often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what a well-behaving service looks like, so you can tell when it goes </a:t>
            </a:r>
            <a:r>
              <a:rPr lang="en-US" dirty="0" smtClean="0"/>
              <a:t>wonky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techniques like correlation ids to track requests through the system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0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www.infoq.com/presentations/Breaking-the-Monolith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martinfowler.com/tags/microservices.html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www.amazon.com/Building-Microservices-Sam-Newman/dp/1491950358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highscalability.com/blog/2014/7/28/the-great-microservices-vs-monolithic-apps-twitter-melee.html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5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/>
          </a:p>
        </p:txBody>
      </p:sp>
      <p:pic>
        <p:nvPicPr>
          <p:cNvPr id="8" name="Picture Placeholder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itle 6"/>
          <p:cNvSpPr txBox="1">
            <a:spLocks/>
          </p:cNvSpPr>
          <p:nvPr/>
        </p:nvSpPr>
        <p:spPr bwMode="gray">
          <a:xfrm>
            <a:off x="1649412" y="2343150"/>
            <a:ext cx="5437188" cy="802481"/>
          </a:xfrm>
          <a:prstGeom prst="rect">
            <a:avLst/>
          </a:prstGeom>
        </p:spPr>
        <p:txBody>
          <a:bodyPr/>
          <a:lstStyle>
            <a:lvl1pPr algn="l" defTabSz="61722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Questions?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8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cool about Microservices?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Loose coupling, so each service can:</a:t>
            </a:r>
          </a:p>
          <a:p>
            <a:pPr marL="627063" lvl="1" indent="-342900"/>
            <a:r>
              <a:rPr lang="en-US" dirty="0" smtClean="0"/>
              <a:t>choose the tooling that’s appropriate for the problem it solves</a:t>
            </a:r>
          </a:p>
          <a:p>
            <a:pPr marL="627063" lvl="1" indent="-342900"/>
            <a:r>
              <a:rPr lang="en-US" dirty="0" smtClean="0"/>
              <a:t>can be scaled as appropriate, independent of other services</a:t>
            </a:r>
          </a:p>
          <a:p>
            <a:pPr marL="627063" lvl="1" indent="-342900"/>
            <a:r>
              <a:rPr lang="en-US" dirty="0" smtClean="0"/>
              <a:t>can have its own lifecycle independent of other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Makes it easier to adopt new technologies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Smaller more autonomous teams are more productive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88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Isn’t this just SOA warmed over?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SOA was also meant to solve the monolithic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No consensus evolved on how to do SOA well (or even what SOA is)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Became more about selling middleware than solving the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Tends to mandate technology stacks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Doesn’t address how to break down monoliths beyond “use my product to do it”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ctr"/>
            <a:r>
              <a:rPr lang="en-US" dirty="0" smtClean="0"/>
              <a:t>Microservices evolved out of real world problem solving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8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Can’t I just modularize and use shared libraries?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Technological coupling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No longer free to use the tools that are fit for purpose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Generally not able to deploy a new version without deploying everything else as well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Makes it much easier to introduce API coupling – process boundaries enforce good API hygiene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ctr"/>
            <a:r>
              <a:rPr lang="en-US" dirty="0" smtClean="0"/>
              <a:t>Code reuse is a good thing, but it’s not the </a:t>
            </a:r>
          </a:p>
          <a:p>
            <a:pPr algn="ctr"/>
            <a:r>
              <a:rPr lang="en-US" dirty="0"/>
              <a:t>b</a:t>
            </a:r>
            <a:r>
              <a:rPr lang="en-US" dirty="0" smtClean="0"/>
              <a:t>est basis for a distributed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1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good/bad about monolithic apps?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Can be easier to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Can be easier to develop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Can be easier to deploy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Can’t deploy anything until you deploy everything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Harder to learn and understand the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Easier to produce spaghetti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Hard to adopt new technologies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You have to scale everything to scale anything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292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So…Was Fred Brooks Wrong?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Emphatically, no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But! </a:t>
            </a:r>
          </a:p>
          <a:p>
            <a:endParaRPr lang="en-US" dirty="0" smtClean="0"/>
          </a:p>
          <a:p>
            <a:r>
              <a:rPr lang="en-US" dirty="0" smtClean="0"/>
              <a:t>A properly constructed microservices architecture makes it vastly easier to scale teams and scale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819150"/>
            <a:ext cx="1508478" cy="22118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2020"/>
            <a:ext cx="4274441" cy="3657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0" y="462915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050" dirty="0"/>
              <a:t>https://puppetlabs.com/2015-devops-report-ppc</a:t>
            </a:r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val="213690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I use Microservices?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If you already have solid CI, automated testing, and automated deployment, and you’re looking to scale, then maybe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If you don’t have automated testing, then you should </a:t>
            </a:r>
            <a:r>
              <a:rPr lang="en-US" strike="sngStrike" dirty="0" smtClean="0"/>
              <a:t>probably</a:t>
            </a:r>
            <a:r>
              <a:rPr lang="en-US" dirty="0" smtClean="0"/>
              <a:t> definitely worry about that first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You have to be (or become) very good at automated deployment, testing and monitoring to reap the benefits.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ctr"/>
            <a:r>
              <a:rPr lang="en-US" dirty="0"/>
              <a:t>Microservices are not a magic hammer that </a:t>
            </a:r>
            <a:endParaRPr lang="en-US" dirty="0" smtClean="0"/>
          </a:p>
          <a:p>
            <a:pPr algn="ctr"/>
            <a:r>
              <a:rPr lang="en-US" dirty="0" smtClean="0"/>
              <a:t>will </a:t>
            </a:r>
            <a:r>
              <a:rPr lang="en-US" dirty="0"/>
              <a:t>make your other problems go </a:t>
            </a:r>
            <a:r>
              <a:rPr lang="en-US" dirty="0" smtClean="0"/>
              <a:t>away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23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 I ready for microservices?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3" y="1047751"/>
            <a:ext cx="5410197" cy="335279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If you’re just starting out, stay monolithic until you understand the problem better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You need to be good at infrastructure provisioning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You need to be good at rapid application deployment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You need to be good at monitoring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220" name="Picture 4" descr="http://martinfowler.com/bliki/images/microservicePrerequisites/sketc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81150"/>
            <a:ext cx="3044825" cy="185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53000" y="4284345"/>
            <a:ext cx="4343400" cy="23241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</a:pPr>
            <a:r>
              <a:rPr lang="en-US" sz="1000" dirty="0"/>
              <a:t>http://martinfowler.com/bliki/MicroservicePrerequisites.html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30509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ctric Cloud - Master Template">
  <a:themeElements>
    <a:clrScheme name="Electric Cloud">
      <a:dk1>
        <a:srgbClr val="111111"/>
      </a:dk1>
      <a:lt1>
        <a:srgbClr val="FFFFFF"/>
      </a:lt1>
      <a:dk2>
        <a:srgbClr val="A0A0A0"/>
      </a:dk2>
      <a:lt2>
        <a:srgbClr val="505050"/>
      </a:lt2>
      <a:accent1>
        <a:srgbClr val="01A1E7"/>
      </a:accent1>
      <a:accent2>
        <a:srgbClr val="FE9901"/>
      </a:accent2>
      <a:accent3>
        <a:srgbClr val="00A99D"/>
      </a:accent3>
      <a:accent4>
        <a:srgbClr val="FF490B"/>
      </a:accent4>
      <a:accent5>
        <a:srgbClr val="05C8CD"/>
      </a:accent5>
      <a:accent6>
        <a:srgbClr val="5ECCFE"/>
      </a:accent6>
      <a:hlink>
        <a:srgbClr val="00A1E7"/>
      </a:hlink>
      <a:folHlink>
        <a:srgbClr val="FE9901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lIns="72000" tIns="72000" rIns="72000" bIns="72000" rtlCol="0" anchor="ctr"/>
      <a:lstStyle>
        <a:defPPr algn="ctr">
          <a:spcBef>
            <a:spcPts val="300"/>
          </a:spcBef>
          <a:spcAft>
            <a:spcPts val="300"/>
          </a:spcAft>
          <a:defRPr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975" indent="-180975">
          <a:spcBef>
            <a:spcPts val="200"/>
          </a:spcBef>
          <a:spcAft>
            <a:spcPts val="200"/>
          </a:spcAft>
          <a:buClr>
            <a:schemeClr val="accent1"/>
          </a:buClr>
          <a:buSzPct val="70000"/>
          <a:buFont typeface="Wingdings" pitchFamily="2" charset="2"/>
          <a:buChar char="n"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title2.pptx" id="{453840BD-3BFB-4F5A-9E53-A92418177D62}" vid="{CC85FA32-56F0-444A-93DB-CDABF849B46F}"/>
    </a:ext>
  </a:extLst>
</a:theme>
</file>

<file path=ppt/theme/theme2.xml><?xml version="1.0" encoding="utf-8"?>
<a:theme xmlns:a="http://schemas.openxmlformats.org/drawingml/2006/main" name="Larissa">
  <a:themeElements>
    <a:clrScheme name="Canto">
      <a:dk1>
        <a:sysClr val="windowText" lastClr="000000"/>
      </a:dk1>
      <a:lt1>
        <a:sysClr val="window" lastClr="FFFFFF"/>
      </a:lt1>
      <a:dk2>
        <a:srgbClr val="A0A0A0"/>
      </a:dk2>
      <a:lt2>
        <a:srgbClr val="505050"/>
      </a:lt2>
      <a:accent1>
        <a:srgbClr val="00AABE"/>
      </a:accent1>
      <a:accent2>
        <a:srgbClr val="B8E6EB"/>
      </a:accent2>
      <a:accent3>
        <a:srgbClr val="8FC888"/>
      </a:accent3>
      <a:accent4>
        <a:srgbClr val="DDEFDB"/>
      </a:accent4>
      <a:accent5>
        <a:srgbClr val="F00046"/>
      </a:accent5>
      <a:accent6>
        <a:srgbClr val="FA9100"/>
      </a:accent6>
      <a:hlink>
        <a:srgbClr val="00AABE"/>
      </a:hlink>
      <a:folHlink>
        <a:srgbClr val="00AABE"/>
      </a:folHlink>
    </a:clrScheme>
    <a:fontScheme name="Cant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lIns="72000" tIns="72000" rIns="72000" bIns="72000" rtlCol="0" anchor="ctr"/>
      <a:lstStyle>
        <a:defPPr algn="ctr">
          <a:spcBef>
            <a:spcPts val="200"/>
          </a:spcBef>
          <a:spcAft>
            <a:spcPts val="200"/>
          </a:spcAft>
          <a:defRPr sz="14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975" indent="-180975">
          <a:spcBef>
            <a:spcPts val="200"/>
          </a:spcBef>
          <a:spcAft>
            <a:spcPts val="200"/>
          </a:spcAft>
          <a:buClr>
            <a:schemeClr val="accent1"/>
          </a:buClr>
          <a:buSzPct val="70000"/>
          <a:buFont typeface="Wingdings" pitchFamily="2" charset="2"/>
          <a:buChar char="n"/>
          <a:defRPr sz="11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Canto">
      <a:dk1>
        <a:sysClr val="windowText" lastClr="000000"/>
      </a:dk1>
      <a:lt1>
        <a:sysClr val="window" lastClr="FFFFFF"/>
      </a:lt1>
      <a:dk2>
        <a:srgbClr val="A0A0A0"/>
      </a:dk2>
      <a:lt2>
        <a:srgbClr val="505050"/>
      </a:lt2>
      <a:accent1>
        <a:srgbClr val="00AABE"/>
      </a:accent1>
      <a:accent2>
        <a:srgbClr val="B8E6EB"/>
      </a:accent2>
      <a:accent3>
        <a:srgbClr val="8FC888"/>
      </a:accent3>
      <a:accent4>
        <a:srgbClr val="DDEFDB"/>
      </a:accent4>
      <a:accent5>
        <a:srgbClr val="F00046"/>
      </a:accent5>
      <a:accent6>
        <a:srgbClr val="FA9100"/>
      </a:accent6>
      <a:hlink>
        <a:srgbClr val="00AABE"/>
      </a:hlink>
      <a:folHlink>
        <a:srgbClr val="00AABE"/>
      </a:folHlink>
    </a:clrScheme>
    <a:fontScheme name="Cant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200"/>
          </a:spcBef>
          <a:spcAft>
            <a:spcPts val="200"/>
          </a:spcAft>
          <a:defRPr sz="14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975" indent="-180975">
          <a:spcBef>
            <a:spcPts val="200"/>
          </a:spcBef>
          <a:spcAft>
            <a:spcPts val="200"/>
          </a:spcAft>
          <a:buClr>
            <a:schemeClr val="accent1"/>
          </a:buClr>
          <a:buSzPct val="70000"/>
          <a:buFont typeface="Wingdings" pitchFamily="2" charset="2"/>
          <a:buChar char="n"/>
          <a:defRPr sz="1100" dirty="0" err="1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8483</TotalTime>
  <Words>1326</Words>
  <Application>Microsoft Office PowerPoint</Application>
  <PresentationFormat>On-screen Show (16:9)</PresentationFormat>
  <Paragraphs>171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Trebuchet MS</vt:lpstr>
      <vt:lpstr>Wingdings</vt:lpstr>
      <vt:lpstr>Electric Cloud - Master Template</vt:lpstr>
      <vt:lpstr>Continuous Delivery of Microservices: Patterns and Processes</vt:lpstr>
      <vt:lpstr>What are Microservices?</vt:lpstr>
      <vt:lpstr>What’s cool about Microservices?</vt:lpstr>
      <vt:lpstr>Isn’t this just SOA warmed over?</vt:lpstr>
      <vt:lpstr>Can’t I just modularize and use shared libraries?</vt:lpstr>
      <vt:lpstr>What’s good/bad about monolithic apps?</vt:lpstr>
      <vt:lpstr>So…Was Fred Brooks Wrong?</vt:lpstr>
      <vt:lpstr>Should I use Microservices?</vt:lpstr>
      <vt:lpstr>Am I ready for microservices?</vt:lpstr>
      <vt:lpstr>What’s difficult about Microservices?</vt:lpstr>
      <vt:lpstr>Getting it done</vt:lpstr>
      <vt:lpstr>What makes a good micro service?</vt:lpstr>
      <vt:lpstr>Breaking apart the monolith</vt:lpstr>
      <vt:lpstr>Breaking apart the monolith - Data</vt:lpstr>
      <vt:lpstr>What size should my services be?</vt:lpstr>
      <vt:lpstr>Best Practices</vt:lpstr>
      <vt:lpstr>Testing</vt:lpstr>
      <vt:lpstr>Environments &amp; Deployment</vt:lpstr>
      <vt:lpstr>MTTR or MTBF?</vt:lpstr>
      <vt:lpstr>Things to look out for </vt:lpstr>
      <vt:lpstr>Monitoring</vt:lpstr>
      <vt:lpstr>The Importance of Monitoring</vt:lpstr>
      <vt:lpstr>How does monitoring change?</vt:lpstr>
      <vt:lpstr>Monitoring Best Practices</vt:lpstr>
      <vt:lpstr>Resources</vt:lpstr>
      <vt:lpstr>PowerPoint Presentation</vt:lpstr>
    </vt:vector>
  </TitlesOfParts>
  <Company>Electric Cloud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Cloud Template</dc:title>
  <dc:creator>AtreNet / Electric Cloud</dc:creator>
  <cp:lastModifiedBy>Anders Wallgren</cp:lastModifiedBy>
  <cp:revision>898</cp:revision>
  <cp:lastPrinted>2014-10-08T16:32:00Z</cp:lastPrinted>
  <dcterms:created xsi:type="dcterms:W3CDTF">2014-05-06T01:14:24Z</dcterms:created>
  <dcterms:modified xsi:type="dcterms:W3CDTF">2015-10-21T07:43:13Z</dcterms:modified>
</cp:coreProperties>
</file>