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9" r:id="rId2"/>
    <p:sldId id="282" r:id="rId3"/>
    <p:sldId id="296" r:id="rId4"/>
    <p:sldId id="313" r:id="rId5"/>
    <p:sldId id="302" r:id="rId6"/>
    <p:sldId id="314" r:id="rId7"/>
    <p:sldId id="305" r:id="rId8"/>
    <p:sldId id="275" r:id="rId9"/>
    <p:sldId id="298" r:id="rId10"/>
    <p:sldId id="304" r:id="rId11"/>
    <p:sldId id="299" r:id="rId12"/>
    <p:sldId id="306" r:id="rId13"/>
    <p:sldId id="300" r:id="rId14"/>
    <p:sldId id="274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EE9117C1-6F56-46DE-8B7F-AF8F4CEE741D}">
  <a:tblStyle styleId="{EE9117C1-6F56-46DE-8B7F-AF8F4CEE741D}" styleName="Verizon Table 1">
    <a:wholeTbl>
      <a:tcTxStyle>
        <a:fontRef idx="minor"/>
        <a:srgbClr val="333333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333333"/>
              </a:solidFill>
            </a:ln>
          </a:top>
          <a:bottom>
            <a:ln w="6350">
              <a:solidFill>
                <a:srgbClr val="333333"/>
              </a:solidFill>
            </a:ln>
          </a:bottom>
          <a:insideH>
            <a:ln w="6350">
              <a:solidFill>
                <a:srgbClr val="333333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rgbClr val="F6F6F6"/>
          </a:solidFill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solidFill>
            <a:srgbClr val="F6F6F6"/>
          </a:solidFill>
        </a:fill>
      </a:tcStyle>
    </a:band1V>
    <a:band2V>
      <a:tcStyle>
        <a:tcBdr/>
        <a:fill>
          <a:noFill/>
        </a:fill>
      </a:tcStyle>
    </a:band2V>
    <a:lastCol>
      <a:tcTxStyle b="on">
        <a:fontRef idx="minor"/>
        <a:srgbClr val="000000"/>
      </a:tcTxStyle>
      <a:tcStyle>
        <a:tcBdr/>
      </a:tcStyle>
    </a:lastCol>
    <a:firstCol>
      <a:tcTxStyle b="on">
        <a:fontRef idx="minor"/>
        <a:srgbClr val="000000"/>
      </a:tcTxStyle>
      <a:tcStyle>
        <a:tcBdr/>
      </a:tcStyle>
    </a:firstCol>
    <a:lastRow>
      <a:tcTxStyle b="on">
        <a:fontRef idx="minor"/>
        <a:srgbClr val="000000"/>
      </a:tcTxStyle>
      <a:tcStyle>
        <a:tcBdr>
          <a:top>
            <a:ln w="6350">
              <a:solidFill>
                <a:srgbClr val="333333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inor"/>
        <a:srgbClr val="000000"/>
      </a:tcTxStyle>
      <a:tcStyle>
        <a:tcBdr>
          <a:top>
            <a:ln>
              <a:noFill/>
            </a:ln>
          </a:top>
          <a:bottom>
            <a:ln w="6350">
              <a:solidFill>
                <a:srgbClr val="33333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9" autoAdjust="0"/>
  </p:normalViewPr>
  <p:slideViewPr>
    <p:cSldViewPr snapToGrid="0" snapToObjects="1">
      <p:cViewPr>
        <p:scale>
          <a:sx n="110" d="100"/>
          <a:sy n="110" d="100"/>
        </p:scale>
        <p:origin x="-392" y="-80"/>
      </p:cViewPr>
      <p:guideLst>
        <p:guide orient="horz" pos="434"/>
        <p:guide orient="horz" pos="2880"/>
        <p:guide pos="5474"/>
        <p:guide pos="289"/>
        <p:guide pos="19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-51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812A22-F398-472E-A16D-5748989D0081}" type="doc">
      <dgm:prSet loTypeId="urn:microsoft.com/office/officeart/2005/8/layout/cycle6" loCatId="cycle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A1E8006-576A-4390-8E29-DE55A5577C9D}">
      <dgm:prSet phldrT="[Text]" custT="1"/>
      <dgm:spPr/>
      <dgm:t>
        <a:bodyPr/>
        <a:lstStyle/>
        <a:p>
          <a:r>
            <a:rPr lang="en-US" sz="1400" b="1" dirty="0" smtClean="0"/>
            <a:t>Rinse and repeat early DevOps success at a larger scale</a:t>
          </a:r>
          <a:endParaRPr lang="en-US" sz="1400" b="1" dirty="0"/>
        </a:p>
      </dgm:t>
    </dgm:pt>
    <dgm:pt modelId="{43E3DBB2-666C-4FF3-BF64-79E57A7D5175}" type="parTrans" cxnId="{7DF7FB7C-5FF0-4267-BE3A-1628962730E1}">
      <dgm:prSet/>
      <dgm:spPr/>
      <dgm:t>
        <a:bodyPr/>
        <a:lstStyle/>
        <a:p>
          <a:endParaRPr lang="en-US" sz="2000" b="1"/>
        </a:p>
      </dgm:t>
    </dgm:pt>
    <dgm:pt modelId="{1496599F-7E78-41FE-8647-224154B25A49}" type="sibTrans" cxnId="{7DF7FB7C-5FF0-4267-BE3A-1628962730E1}">
      <dgm:prSet/>
      <dgm:spPr/>
      <dgm:t>
        <a:bodyPr/>
        <a:lstStyle/>
        <a:p>
          <a:endParaRPr lang="en-US" sz="2000" b="1"/>
        </a:p>
      </dgm:t>
    </dgm:pt>
    <dgm:pt modelId="{26183FEF-7FF0-4EBF-8DCA-28F189583819}">
      <dgm:prSet phldrT="[Text]" custT="1"/>
      <dgm:spPr/>
      <dgm:t>
        <a:bodyPr/>
        <a:lstStyle/>
        <a:p>
          <a:r>
            <a:rPr lang="en-US" sz="1400" b="1" dirty="0" smtClean="0"/>
            <a:t>Establish corporate-wide DevOps program</a:t>
          </a:r>
          <a:endParaRPr lang="en-US" sz="1400" b="1" dirty="0"/>
        </a:p>
      </dgm:t>
    </dgm:pt>
    <dgm:pt modelId="{210F3DB8-25BB-4833-B53E-320C665C35A1}" type="parTrans" cxnId="{0FDF11B8-00CE-4F18-A465-327B5348EE2C}">
      <dgm:prSet/>
      <dgm:spPr/>
      <dgm:t>
        <a:bodyPr/>
        <a:lstStyle/>
        <a:p>
          <a:endParaRPr lang="en-US" sz="2000" b="1"/>
        </a:p>
      </dgm:t>
    </dgm:pt>
    <dgm:pt modelId="{F8E77E83-6F4F-4C1F-B7CB-42A2D83524FB}" type="sibTrans" cxnId="{0FDF11B8-00CE-4F18-A465-327B5348EE2C}">
      <dgm:prSet/>
      <dgm:spPr/>
      <dgm:t>
        <a:bodyPr/>
        <a:lstStyle/>
        <a:p>
          <a:endParaRPr lang="en-US" sz="2000" b="1"/>
        </a:p>
      </dgm:t>
    </dgm:pt>
    <dgm:pt modelId="{038230BC-760D-45F0-A90E-3C899D641798}">
      <dgm:prSet phldrT="[Text]" custT="1"/>
      <dgm:spPr/>
      <dgm:t>
        <a:bodyPr/>
        <a:lstStyle/>
        <a:p>
          <a:r>
            <a:rPr lang="en-US" sz="1400" b="1" dirty="0" smtClean="0"/>
            <a:t>Develop platform and program model</a:t>
          </a:r>
          <a:endParaRPr lang="en-US" sz="1400" b="1" dirty="0"/>
        </a:p>
      </dgm:t>
    </dgm:pt>
    <dgm:pt modelId="{E3270AD1-73A9-46E8-9C81-1CA4421F75AF}" type="parTrans" cxnId="{A32C5849-A33E-48A4-9EBF-BF5E4ED24A66}">
      <dgm:prSet/>
      <dgm:spPr/>
      <dgm:t>
        <a:bodyPr/>
        <a:lstStyle/>
        <a:p>
          <a:endParaRPr lang="en-US" sz="2000" b="1"/>
        </a:p>
      </dgm:t>
    </dgm:pt>
    <dgm:pt modelId="{6015F297-25E6-493A-8D32-6E61E6D630AB}" type="sibTrans" cxnId="{A32C5849-A33E-48A4-9EBF-BF5E4ED24A66}">
      <dgm:prSet/>
      <dgm:spPr/>
      <dgm:t>
        <a:bodyPr/>
        <a:lstStyle/>
        <a:p>
          <a:endParaRPr lang="en-US" sz="2000" b="1"/>
        </a:p>
      </dgm:t>
    </dgm:pt>
    <dgm:pt modelId="{B48CB0C9-9528-4DCE-B4EE-75105D7A4F0A}">
      <dgm:prSet phldrT="[Text]" custT="1"/>
      <dgm:spPr/>
      <dgm:t>
        <a:bodyPr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en-US" sz="1400" b="1" dirty="0" smtClean="0"/>
            <a:t>Lean Six Sigma business and measurement model</a:t>
          </a:r>
          <a:endParaRPr lang="en-US" sz="1400" b="1" dirty="0"/>
        </a:p>
      </dgm:t>
    </dgm:pt>
    <dgm:pt modelId="{8D7F32D2-A1BD-43C1-B312-B94BF29A5CC9}" type="parTrans" cxnId="{5F59D7A1-E750-4713-973D-ED779CD4718F}">
      <dgm:prSet/>
      <dgm:spPr/>
      <dgm:t>
        <a:bodyPr/>
        <a:lstStyle/>
        <a:p>
          <a:endParaRPr lang="en-US" sz="2000" b="1"/>
        </a:p>
      </dgm:t>
    </dgm:pt>
    <dgm:pt modelId="{3745AC79-C263-4B5B-BA6C-99655965051B}" type="sibTrans" cxnId="{5F59D7A1-E750-4713-973D-ED779CD4718F}">
      <dgm:prSet/>
      <dgm:spPr/>
      <dgm:t>
        <a:bodyPr/>
        <a:lstStyle/>
        <a:p>
          <a:endParaRPr lang="en-US" sz="2000" b="1"/>
        </a:p>
      </dgm:t>
    </dgm:pt>
    <dgm:pt modelId="{0FB123B0-E65E-41AD-A0D6-64889CA34F07}">
      <dgm:prSet phldrT="[Text]" custT="1"/>
      <dgm:spPr/>
      <dgm:t>
        <a:bodyPr/>
        <a:lstStyle/>
        <a:p>
          <a:r>
            <a:rPr lang="en-US" sz="1400" b="1" dirty="0" smtClean="0"/>
            <a:t>Measure progress and forecast</a:t>
          </a:r>
          <a:endParaRPr lang="en-US" sz="1400" b="1" dirty="0"/>
        </a:p>
      </dgm:t>
    </dgm:pt>
    <dgm:pt modelId="{62EC0FAD-1689-40B9-883E-A02E3EA62974}" type="parTrans" cxnId="{A0D89748-6006-4B8F-A422-D39393CAC06A}">
      <dgm:prSet/>
      <dgm:spPr/>
      <dgm:t>
        <a:bodyPr/>
        <a:lstStyle/>
        <a:p>
          <a:endParaRPr lang="en-US" sz="2000" b="1"/>
        </a:p>
      </dgm:t>
    </dgm:pt>
    <dgm:pt modelId="{E7A16CC7-884E-4F26-BFAB-5A6DF1E9D4E2}" type="sibTrans" cxnId="{A0D89748-6006-4B8F-A422-D39393CAC06A}">
      <dgm:prSet/>
      <dgm:spPr/>
      <dgm:t>
        <a:bodyPr/>
        <a:lstStyle/>
        <a:p>
          <a:endParaRPr lang="en-US" sz="2000" b="1"/>
        </a:p>
      </dgm:t>
    </dgm:pt>
    <dgm:pt modelId="{C25C8987-A150-4DD3-8461-913EA7DEEDF4}" type="pres">
      <dgm:prSet presAssocID="{C8812A22-F398-472E-A16D-5748989D008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86224D-1A51-4ECA-A194-47C975207295}" type="pres">
      <dgm:prSet presAssocID="{1A1E8006-576A-4390-8E29-DE55A5577C9D}" presName="node" presStyleLbl="node1" presStyleIdx="0" presStyleCnt="5" custScaleX="132887" custScaleY="1201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1FD39-FFBE-469D-9978-1BC4D68E4B22}" type="pres">
      <dgm:prSet presAssocID="{1A1E8006-576A-4390-8E29-DE55A5577C9D}" presName="spNode" presStyleCnt="0"/>
      <dgm:spPr/>
    </dgm:pt>
    <dgm:pt modelId="{97250358-56A7-4B28-B402-AC00FF28F703}" type="pres">
      <dgm:prSet presAssocID="{1496599F-7E78-41FE-8647-224154B25A49}" presName="sibTrans" presStyleLbl="sibTrans1D1" presStyleIdx="0" presStyleCnt="5"/>
      <dgm:spPr/>
      <dgm:t>
        <a:bodyPr/>
        <a:lstStyle/>
        <a:p>
          <a:endParaRPr lang="en-US"/>
        </a:p>
      </dgm:t>
    </dgm:pt>
    <dgm:pt modelId="{7F9E545B-45C6-4C62-B9F8-D6E173620EB2}" type="pres">
      <dgm:prSet presAssocID="{26183FEF-7FF0-4EBF-8DCA-28F189583819}" presName="node" presStyleLbl="node1" presStyleIdx="1" presStyleCnt="5" custScaleX="113909" custScaleY="1201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9536B4-4C79-40BE-A81E-70F330FA8C40}" type="pres">
      <dgm:prSet presAssocID="{26183FEF-7FF0-4EBF-8DCA-28F189583819}" presName="spNode" presStyleCnt="0"/>
      <dgm:spPr/>
    </dgm:pt>
    <dgm:pt modelId="{1853394B-9957-4665-A9E8-9CF05911C5B9}" type="pres">
      <dgm:prSet presAssocID="{F8E77E83-6F4F-4C1F-B7CB-42A2D83524FB}" presName="sibTrans" presStyleLbl="sibTrans1D1" presStyleIdx="1" presStyleCnt="5"/>
      <dgm:spPr/>
      <dgm:t>
        <a:bodyPr/>
        <a:lstStyle/>
        <a:p>
          <a:endParaRPr lang="en-US"/>
        </a:p>
      </dgm:t>
    </dgm:pt>
    <dgm:pt modelId="{42B5D145-80A5-438F-8596-F2A41E800201}" type="pres">
      <dgm:prSet presAssocID="{038230BC-760D-45F0-A90E-3C899D641798}" presName="node" presStyleLbl="node1" presStyleIdx="2" presStyleCnt="5" custScaleX="113909" custScaleY="120167" custRadScaleRad="99747" custRadScaleInc="-33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C39F9-526E-420B-866B-D08D20D701D4}" type="pres">
      <dgm:prSet presAssocID="{038230BC-760D-45F0-A90E-3C899D641798}" presName="spNode" presStyleCnt="0"/>
      <dgm:spPr/>
    </dgm:pt>
    <dgm:pt modelId="{6B271BA8-FE63-4F86-81E6-DB06211AC690}" type="pres">
      <dgm:prSet presAssocID="{6015F297-25E6-493A-8D32-6E61E6D630AB}" presName="sibTrans" presStyleLbl="sibTrans1D1" presStyleIdx="2" presStyleCnt="5"/>
      <dgm:spPr/>
      <dgm:t>
        <a:bodyPr/>
        <a:lstStyle/>
        <a:p>
          <a:endParaRPr lang="en-US"/>
        </a:p>
      </dgm:t>
    </dgm:pt>
    <dgm:pt modelId="{A0C5A109-3A94-4B71-8459-90F53620EAC3}" type="pres">
      <dgm:prSet presAssocID="{B48CB0C9-9528-4DCE-B4EE-75105D7A4F0A}" presName="node" presStyleLbl="node1" presStyleIdx="3" presStyleCnt="5" custScaleX="113966" custScaleY="120167" custRadScaleRad="98201" custRadScaleInc="293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76F393-B82E-4D58-AA9D-A85BA2555ABA}" type="pres">
      <dgm:prSet presAssocID="{B48CB0C9-9528-4DCE-B4EE-75105D7A4F0A}" presName="spNode" presStyleCnt="0"/>
      <dgm:spPr/>
    </dgm:pt>
    <dgm:pt modelId="{5650ECA9-9FE8-40C4-A08F-B2257F586958}" type="pres">
      <dgm:prSet presAssocID="{3745AC79-C263-4B5B-BA6C-99655965051B}" presName="sibTrans" presStyleLbl="sibTrans1D1" presStyleIdx="3" presStyleCnt="5"/>
      <dgm:spPr/>
      <dgm:t>
        <a:bodyPr/>
        <a:lstStyle/>
        <a:p>
          <a:endParaRPr lang="en-US"/>
        </a:p>
      </dgm:t>
    </dgm:pt>
    <dgm:pt modelId="{F96A4F6C-5405-405B-AE61-C58DB0344FE9}" type="pres">
      <dgm:prSet presAssocID="{0FB123B0-E65E-41AD-A0D6-64889CA34F07}" presName="node" presStyleLbl="node1" presStyleIdx="4" presStyleCnt="5" custScaleX="113909" custScaleY="1201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AD9CC-7B14-4FB5-A5FC-D09CE8AFE083}" type="pres">
      <dgm:prSet presAssocID="{0FB123B0-E65E-41AD-A0D6-64889CA34F07}" presName="spNode" presStyleCnt="0"/>
      <dgm:spPr/>
    </dgm:pt>
    <dgm:pt modelId="{3DE6945E-99CC-4890-9ECB-84120838C099}" type="pres">
      <dgm:prSet presAssocID="{E7A16CC7-884E-4F26-BFAB-5A6DF1E9D4E2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9C483C32-061B-4FA0-BB41-24C3DBFD485A}" type="presOf" srcId="{E7A16CC7-884E-4F26-BFAB-5A6DF1E9D4E2}" destId="{3DE6945E-99CC-4890-9ECB-84120838C099}" srcOrd="0" destOrd="0" presId="urn:microsoft.com/office/officeart/2005/8/layout/cycle6"/>
    <dgm:cxn modelId="{47BC8258-3121-45C1-82AB-BB3138F686CD}" type="presOf" srcId="{C8812A22-F398-472E-A16D-5748989D0081}" destId="{C25C8987-A150-4DD3-8461-913EA7DEEDF4}" srcOrd="0" destOrd="0" presId="urn:microsoft.com/office/officeart/2005/8/layout/cycle6"/>
    <dgm:cxn modelId="{5F59D7A1-E750-4713-973D-ED779CD4718F}" srcId="{C8812A22-F398-472E-A16D-5748989D0081}" destId="{B48CB0C9-9528-4DCE-B4EE-75105D7A4F0A}" srcOrd="3" destOrd="0" parTransId="{8D7F32D2-A1BD-43C1-B312-B94BF29A5CC9}" sibTransId="{3745AC79-C263-4B5B-BA6C-99655965051B}"/>
    <dgm:cxn modelId="{F83A4E4B-16BE-44C0-93D8-DCB2328F53A1}" type="presOf" srcId="{0FB123B0-E65E-41AD-A0D6-64889CA34F07}" destId="{F96A4F6C-5405-405B-AE61-C58DB0344FE9}" srcOrd="0" destOrd="0" presId="urn:microsoft.com/office/officeart/2005/8/layout/cycle6"/>
    <dgm:cxn modelId="{A32C5849-A33E-48A4-9EBF-BF5E4ED24A66}" srcId="{C8812A22-F398-472E-A16D-5748989D0081}" destId="{038230BC-760D-45F0-A90E-3C899D641798}" srcOrd="2" destOrd="0" parTransId="{E3270AD1-73A9-46E8-9C81-1CA4421F75AF}" sibTransId="{6015F297-25E6-493A-8D32-6E61E6D630AB}"/>
    <dgm:cxn modelId="{0FDF11B8-00CE-4F18-A465-327B5348EE2C}" srcId="{C8812A22-F398-472E-A16D-5748989D0081}" destId="{26183FEF-7FF0-4EBF-8DCA-28F189583819}" srcOrd="1" destOrd="0" parTransId="{210F3DB8-25BB-4833-B53E-320C665C35A1}" sibTransId="{F8E77E83-6F4F-4C1F-B7CB-42A2D83524FB}"/>
    <dgm:cxn modelId="{B5D80A49-A9A3-48E0-B13F-5E2472412303}" type="presOf" srcId="{6015F297-25E6-493A-8D32-6E61E6D630AB}" destId="{6B271BA8-FE63-4F86-81E6-DB06211AC690}" srcOrd="0" destOrd="0" presId="urn:microsoft.com/office/officeart/2005/8/layout/cycle6"/>
    <dgm:cxn modelId="{07F3196F-2C7D-4604-A5E6-E0E14E750728}" type="presOf" srcId="{1A1E8006-576A-4390-8E29-DE55A5577C9D}" destId="{6C86224D-1A51-4ECA-A194-47C975207295}" srcOrd="0" destOrd="0" presId="urn:microsoft.com/office/officeart/2005/8/layout/cycle6"/>
    <dgm:cxn modelId="{88C01761-2C12-4F63-A0C8-B2372EDEEF62}" type="presOf" srcId="{038230BC-760D-45F0-A90E-3C899D641798}" destId="{42B5D145-80A5-438F-8596-F2A41E800201}" srcOrd="0" destOrd="0" presId="urn:microsoft.com/office/officeart/2005/8/layout/cycle6"/>
    <dgm:cxn modelId="{D59C5579-763A-455A-9BB6-BAAA57AD87B2}" type="presOf" srcId="{F8E77E83-6F4F-4C1F-B7CB-42A2D83524FB}" destId="{1853394B-9957-4665-A9E8-9CF05911C5B9}" srcOrd="0" destOrd="0" presId="urn:microsoft.com/office/officeart/2005/8/layout/cycle6"/>
    <dgm:cxn modelId="{4F4E351D-EBF0-42B4-8939-712A899C9C73}" type="presOf" srcId="{B48CB0C9-9528-4DCE-B4EE-75105D7A4F0A}" destId="{A0C5A109-3A94-4B71-8459-90F53620EAC3}" srcOrd="0" destOrd="0" presId="urn:microsoft.com/office/officeart/2005/8/layout/cycle6"/>
    <dgm:cxn modelId="{94C38944-44D4-42C3-916B-9C32A893CDDE}" type="presOf" srcId="{1496599F-7E78-41FE-8647-224154B25A49}" destId="{97250358-56A7-4B28-B402-AC00FF28F703}" srcOrd="0" destOrd="0" presId="urn:microsoft.com/office/officeart/2005/8/layout/cycle6"/>
    <dgm:cxn modelId="{C8F72248-3406-4248-8B8F-247DCB3414A1}" type="presOf" srcId="{26183FEF-7FF0-4EBF-8DCA-28F189583819}" destId="{7F9E545B-45C6-4C62-B9F8-D6E173620EB2}" srcOrd="0" destOrd="0" presId="urn:microsoft.com/office/officeart/2005/8/layout/cycle6"/>
    <dgm:cxn modelId="{7DF7FB7C-5FF0-4267-BE3A-1628962730E1}" srcId="{C8812A22-F398-472E-A16D-5748989D0081}" destId="{1A1E8006-576A-4390-8E29-DE55A5577C9D}" srcOrd="0" destOrd="0" parTransId="{43E3DBB2-666C-4FF3-BF64-79E57A7D5175}" sibTransId="{1496599F-7E78-41FE-8647-224154B25A49}"/>
    <dgm:cxn modelId="{9D49C69A-9612-4299-840B-573C77E75CDC}" type="presOf" srcId="{3745AC79-C263-4B5B-BA6C-99655965051B}" destId="{5650ECA9-9FE8-40C4-A08F-B2257F586958}" srcOrd="0" destOrd="0" presId="urn:microsoft.com/office/officeart/2005/8/layout/cycle6"/>
    <dgm:cxn modelId="{A0D89748-6006-4B8F-A422-D39393CAC06A}" srcId="{C8812A22-F398-472E-A16D-5748989D0081}" destId="{0FB123B0-E65E-41AD-A0D6-64889CA34F07}" srcOrd="4" destOrd="0" parTransId="{62EC0FAD-1689-40B9-883E-A02E3EA62974}" sibTransId="{E7A16CC7-884E-4F26-BFAB-5A6DF1E9D4E2}"/>
    <dgm:cxn modelId="{4DAA1425-DC4F-4479-9069-FDF1DC1200AB}" type="presParOf" srcId="{C25C8987-A150-4DD3-8461-913EA7DEEDF4}" destId="{6C86224D-1A51-4ECA-A194-47C975207295}" srcOrd="0" destOrd="0" presId="urn:microsoft.com/office/officeart/2005/8/layout/cycle6"/>
    <dgm:cxn modelId="{7B69C1EC-9B47-487E-AE2D-136210ABDBF0}" type="presParOf" srcId="{C25C8987-A150-4DD3-8461-913EA7DEEDF4}" destId="{2151FD39-FFBE-469D-9978-1BC4D68E4B22}" srcOrd="1" destOrd="0" presId="urn:microsoft.com/office/officeart/2005/8/layout/cycle6"/>
    <dgm:cxn modelId="{BBF60E0A-2899-4B18-894F-09177B052293}" type="presParOf" srcId="{C25C8987-A150-4DD3-8461-913EA7DEEDF4}" destId="{97250358-56A7-4B28-B402-AC00FF28F703}" srcOrd="2" destOrd="0" presId="urn:microsoft.com/office/officeart/2005/8/layout/cycle6"/>
    <dgm:cxn modelId="{DEC4CB32-BBDD-4AC6-975A-5E2DA32A5819}" type="presParOf" srcId="{C25C8987-A150-4DD3-8461-913EA7DEEDF4}" destId="{7F9E545B-45C6-4C62-B9F8-D6E173620EB2}" srcOrd="3" destOrd="0" presId="urn:microsoft.com/office/officeart/2005/8/layout/cycle6"/>
    <dgm:cxn modelId="{FA3CFB1F-AF25-4252-9744-4767EC89D6B4}" type="presParOf" srcId="{C25C8987-A150-4DD3-8461-913EA7DEEDF4}" destId="{DA9536B4-4C79-40BE-A81E-70F330FA8C40}" srcOrd="4" destOrd="0" presId="urn:microsoft.com/office/officeart/2005/8/layout/cycle6"/>
    <dgm:cxn modelId="{D70C33FF-E0F6-4FF2-ACEE-4926CFB9F90F}" type="presParOf" srcId="{C25C8987-A150-4DD3-8461-913EA7DEEDF4}" destId="{1853394B-9957-4665-A9E8-9CF05911C5B9}" srcOrd="5" destOrd="0" presId="urn:microsoft.com/office/officeart/2005/8/layout/cycle6"/>
    <dgm:cxn modelId="{1CA7F1EF-B2B5-4E57-85C9-18C40692C03D}" type="presParOf" srcId="{C25C8987-A150-4DD3-8461-913EA7DEEDF4}" destId="{42B5D145-80A5-438F-8596-F2A41E800201}" srcOrd="6" destOrd="0" presId="urn:microsoft.com/office/officeart/2005/8/layout/cycle6"/>
    <dgm:cxn modelId="{A0E4E8C8-12A8-4229-81D9-091A0F9508CC}" type="presParOf" srcId="{C25C8987-A150-4DD3-8461-913EA7DEEDF4}" destId="{EF7C39F9-526E-420B-866B-D08D20D701D4}" srcOrd="7" destOrd="0" presId="urn:microsoft.com/office/officeart/2005/8/layout/cycle6"/>
    <dgm:cxn modelId="{70E5E15C-E630-4B2D-B8B3-EA45197E65AC}" type="presParOf" srcId="{C25C8987-A150-4DD3-8461-913EA7DEEDF4}" destId="{6B271BA8-FE63-4F86-81E6-DB06211AC690}" srcOrd="8" destOrd="0" presId="urn:microsoft.com/office/officeart/2005/8/layout/cycle6"/>
    <dgm:cxn modelId="{37B627A9-51F6-41F0-BA87-AC065BABB629}" type="presParOf" srcId="{C25C8987-A150-4DD3-8461-913EA7DEEDF4}" destId="{A0C5A109-3A94-4B71-8459-90F53620EAC3}" srcOrd="9" destOrd="0" presId="urn:microsoft.com/office/officeart/2005/8/layout/cycle6"/>
    <dgm:cxn modelId="{178345C2-1358-443A-807E-94DB873E9E67}" type="presParOf" srcId="{C25C8987-A150-4DD3-8461-913EA7DEEDF4}" destId="{AD76F393-B82E-4D58-AA9D-A85BA2555ABA}" srcOrd="10" destOrd="0" presId="urn:microsoft.com/office/officeart/2005/8/layout/cycle6"/>
    <dgm:cxn modelId="{659369F2-39B2-48EE-8880-CA184EA6AB66}" type="presParOf" srcId="{C25C8987-A150-4DD3-8461-913EA7DEEDF4}" destId="{5650ECA9-9FE8-40C4-A08F-B2257F586958}" srcOrd="11" destOrd="0" presId="urn:microsoft.com/office/officeart/2005/8/layout/cycle6"/>
    <dgm:cxn modelId="{B2D612B7-6A00-4DE1-B2FA-F85BA16084BC}" type="presParOf" srcId="{C25C8987-A150-4DD3-8461-913EA7DEEDF4}" destId="{F96A4F6C-5405-405B-AE61-C58DB0344FE9}" srcOrd="12" destOrd="0" presId="urn:microsoft.com/office/officeart/2005/8/layout/cycle6"/>
    <dgm:cxn modelId="{1E038171-C9ED-400E-84AA-0A74C9B90E15}" type="presParOf" srcId="{C25C8987-A150-4DD3-8461-913EA7DEEDF4}" destId="{C3CAD9CC-7B14-4FB5-A5FC-D09CE8AFE083}" srcOrd="13" destOrd="0" presId="urn:microsoft.com/office/officeart/2005/8/layout/cycle6"/>
    <dgm:cxn modelId="{98BA12FD-483A-4185-980C-9E1234C38B41}" type="presParOf" srcId="{C25C8987-A150-4DD3-8461-913EA7DEEDF4}" destId="{3DE6945E-99CC-4890-9ECB-84120838C099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6224D-1A51-4ECA-A194-47C975207295}">
      <dsp:nvSpPr>
        <dsp:cNvPr id="0" name=""/>
        <dsp:cNvSpPr/>
      </dsp:nvSpPr>
      <dsp:spPr>
        <a:xfrm>
          <a:off x="2254771" y="-54644"/>
          <a:ext cx="1692095" cy="9945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sq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Rinse and repeat early DevOps success at a larger scale</a:t>
          </a:r>
          <a:endParaRPr lang="en-US" sz="1400" b="1" kern="1200" dirty="0"/>
        </a:p>
      </dsp:txBody>
      <dsp:txXfrm>
        <a:off x="2303323" y="-6092"/>
        <a:ext cx="1594991" cy="897479"/>
      </dsp:txXfrm>
    </dsp:sp>
    <dsp:sp modelId="{97250358-56A7-4B28-B402-AC00FF28F703}">
      <dsp:nvSpPr>
        <dsp:cNvPr id="0" name=""/>
        <dsp:cNvSpPr/>
      </dsp:nvSpPr>
      <dsp:spPr>
        <a:xfrm>
          <a:off x="1447592" y="442647"/>
          <a:ext cx="3306452" cy="3306452"/>
        </a:xfrm>
        <a:custGeom>
          <a:avLst/>
          <a:gdLst/>
          <a:ahLst/>
          <a:cxnLst/>
          <a:rect l="0" t="0" r="0" b="0"/>
          <a:pathLst>
            <a:path>
              <a:moveTo>
                <a:pt x="2504601" y="236075"/>
              </a:moveTo>
              <a:arcTo wR="1653226" hR="1653226" stAng="18059759" swAng="1272753"/>
            </a:path>
          </a:pathLst>
        </a:custGeom>
        <a:noFill/>
        <a:ln w="12700" cap="sq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E545B-45C6-4C62-B9F8-D6E173620EB2}">
      <dsp:nvSpPr>
        <dsp:cNvPr id="0" name=""/>
        <dsp:cNvSpPr/>
      </dsp:nvSpPr>
      <dsp:spPr>
        <a:xfrm>
          <a:off x="3947909" y="1087707"/>
          <a:ext cx="1450442" cy="9945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sq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Establish corporate-wide DevOps program</a:t>
          </a:r>
          <a:endParaRPr lang="en-US" sz="1400" b="1" kern="1200" dirty="0"/>
        </a:p>
      </dsp:txBody>
      <dsp:txXfrm>
        <a:off x="3996461" y="1136259"/>
        <a:ext cx="1353338" cy="897479"/>
      </dsp:txXfrm>
    </dsp:sp>
    <dsp:sp modelId="{1853394B-9957-4665-A9E8-9CF05911C5B9}">
      <dsp:nvSpPr>
        <dsp:cNvPr id="0" name=""/>
        <dsp:cNvSpPr/>
      </dsp:nvSpPr>
      <dsp:spPr>
        <a:xfrm>
          <a:off x="1447541" y="432812"/>
          <a:ext cx="3306452" cy="3306452"/>
        </a:xfrm>
        <a:custGeom>
          <a:avLst/>
          <a:gdLst/>
          <a:ahLst/>
          <a:cxnLst/>
          <a:rect l="0" t="0" r="0" b="0"/>
          <a:pathLst>
            <a:path>
              <a:moveTo>
                <a:pt x="3306448" y="1656677"/>
              </a:moveTo>
              <a:arcTo wR="1653226" hR="1653226" stAng="21607176" swAng="1479159"/>
            </a:path>
          </a:pathLst>
        </a:custGeom>
        <a:noFill/>
        <a:ln w="12700" cap="sq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5D145-80A5-438F-8596-F2A41E800201}">
      <dsp:nvSpPr>
        <dsp:cNvPr id="0" name=""/>
        <dsp:cNvSpPr/>
      </dsp:nvSpPr>
      <dsp:spPr>
        <a:xfrm>
          <a:off x="3520616" y="2785290"/>
          <a:ext cx="1450442" cy="9945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sq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Develop platform and program model</a:t>
          </a:r>
          <a:endParaRPr lang="en-US" sz="1400" b="1" kern="1200" dirty="0"/>
        </a:p>
      </dsp:txBody>
      <dsp:txXfrm>
        <a:off x="3569168" y="2833842"/>
        <a:ext cx="1353338" cy="897479"/>
      </dsp:txXfrm>
    </dsp:sp>
    <dsp:sp modelId="{6B271BA8-FE63-4F86-81E6-DB06211AC690}">
      <dsp:nvSpPr>
        <dsp:cNvPr id="0" name=""/>
        <dsp:cNvSpPr/>
      </dsp:nvSpPr>
      <dsp:spPr>
        <a:xfrm>
          <a:off x="1500093" y="425453"/>
          <a:ext cx="3306452" cy="3306452"/>
        </a:xfrm>
        <a:custGeom>
          <a:avLst/>
          <a:gdLst/>
          <a:ahLst/>
          <a:cxnLst/>
          <a:rect l="0" t="0" r="0" b="0"/>
          <a:pathLst>
            <a:path>
              <a:moveTo>
                <a:pt x="2012695" y="3266898"/>
              </a:moveTo>
              <a:arcTo wR="1653226" hR="1653226" stAng="4646494" swAng="1651734"/>
            </a:path>
          </a:pathLst>
        </a:custGeom>
        <a:noFill/>
        <a:ln w="12700" cap="sq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5A109-3A94-4B71-8459-90F53620EAC3}">
      <dsp:nvSpPr>
        <dsp:cNvPr id="0" name=""/>
        <dsp:cNvSpPr/>
      </dsp:nvSpPr>
      <dsp:spPr>
        <a:xfrm>
          <a:off x="1267343" y="2785291"/>
          <a:ext cx="1451168" cy="9945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sq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en-US" sz="1400" b="1" kern="1200" dirty="0" smtClean="0"/>
            <a:t>Lean Six Sigma business and measurement model</a:t>
          </a:r>
          <a:endParaRPr lang="en-US" sz="1400" b="1" kern="1200" dirty="0"/>
        </a:p>
      </dsp:txBody>
      <dsp:txXfrm>
        <a:off x="1315895" y="2833843"/>
        <a:ext cx="1354064" cy="897479"/>
      </dsp:txXfrm>
    </dsp:sp>
    <dsp:sp modelId="{5650ECA9-9FE8-40C4-A08F-B2257F586958}">
      <dsp:nvSpPr>
        <dsp:cNvPr id="0" name=""/>
        <dsp:cNvSpPr/>
      </dsp:nvSpPr>
      <dsp:spPr>
        <a:xfrm>
          <a:off x="1446716" y="373562"/>
          <a:ext cx="3306452" cy="3306452"/>
        </a:xfrm>
        <a:custGeom>
          <a:avLst/>
          <a:gdLst/>
          <a:ahLst/>
          <a:cxnLst/>
          <a:rect l="0" t="0" r="0" b="0"/>
          <a:pathLst>
            <a:path>
              <a:moveTo>
                <a:pt x="180951" y="2405265"/>
              </a:moveTo>
              <a:arcTo wR="1653226" hR="1653226" stAng="9176520" swAng="1492940"/>
            </a:path>
          </a:pathLst>
        </a:custGeom>
        <a:noFill/>
        <a:ln w="12700" cap="sq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A4F6C-5405-405B-AE61-C58DB0344FE9}">
      <dsp:nvSpPr>
        <dsp:cNvPr id="0" name=""/>
        <dsp:cNvSpPr/>
      </dsp:nvSpPr>
      <dsp:spPr>
        <a:xfrm>
          <a:off x="803286" y="1087707"/>
          <a:ext cx="1450442" cy="9945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sq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Measure progress and forecast</a:t>
          </a:r>
          <a:endParaRPr lang="en-US" sz="1400" b="1" kern="1200" dirty="0"/>
        </a:p>
      </dsp:txBody>
      <dsp:txXfrm>
        <a:off x="851838" y="1136259"/>
        <a:ext cx="1353338" cy="897479"/>
      </dsp:txXfrm>
    </dsp:sp>
    <dsp:sp modelId="{3DE6945E-99CC-4890-9ECB-84120838C099}">
      <dsp:nvSpPr>
        <dsp:cNvPr id="0" name=""/>
        <dsp:cNvSpPr/>
      </dsp:nvSpPr>
      <dsp:spPr>
        <a:xfrm>
          <a:off x="1447592" y="442647"/>
          <a:ext cx="3306452" cy="3306452"/>
        </a:xfrm>
        <a:custGeom>
          <a:avLst/>
          <a:gdLst/>
          <a:ahLst/>
          <a:cxnLst/>
          <a:rect l="0" t="0" r="0" b="0"/>
          <a:pathLst>
            <a:path>
              <a:moveTo>
                <a:pt x="346770" y="640146"/>
              </a:moveTo>
              <a:arcTo wR="1653226" hR="1653226" stAng="13067488" swAng="1272753"/>
            </a:path>
          </a:pathLst>
        </a:custGeom>
        <a:noFill/>
        <a:ln w="12700" cap="sq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>
                <a:latin typeface="Arial"/>
              </a:rPr>
              <a:t>Month 00, 0000</a:t>
            </a:r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0A9AB-D4B5-B145-9C5F-439754C2A12C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5727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r>
              <a:rPr lang="en-US" dirty="0" smtClean="0"/>
              <a:t>Month 00, 0000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0F377F13-34CC-6843-96E7-4A03CB8BBE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413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are Verizon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run some of the best, most reliable, most ubiquitous networks of their kinds in the world.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variety of customers- Consumer Wireless, Consumer Internet, Voice and TV, Small and  Medium businesses, Large Enterprises</a:t>
            </a:r>
          </a:p>
          <a:p>
            <a:endParaRPr lang="en-US" baseline="0" dirty="0" smtClean="0"/>
          </a:p>
          <a:p>
            <a:r>
              <a:rPr lang="en-US" dirty="0" smtClean="0"/>
              <a:t>10s</a:t>
            </a:r>
            <a:r>
              <a:rPr lang="en-US" baseline="0" dirty="0" smtClean="0"/>
              <a:t> of thousands of employees, organized around delivering relevant and useful products and experiences to this </a:t>
            </a:r>
            <a:r>
              <a:rPr lang="en-US" baseline="0" dirty="0" err="1" smtClean="0"/>
              <a:t>heterogenous</a:t>
            </a:r>
            <a:r>
              <a:rPr lang="en-US" baseline="0" dirty="0" smtClean="0"/>
              <a:t> customer base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77F13-34CC-6843-96E7-4A03CB8BBE8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43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Acrony</a:t>
            </a:r>
            <a:r>
              <a:rPr lang="en-US" baseline="0" dirty="0" smtClean="0"/>
              <a:t>m city. A century+ of being part of an industry that is very acronym friendly. (and yes, we have run out of 2 and 3 letter acronyms)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Cofee</a:t>
            </a:r>
            <a:r>
              <a:rPr lang="en-US" baseline="0" dirty="0" smtClean="0"/>
              <a:t> basics: </a:t>
            </a:r>
          </a:p>
          <a:p>
            <a:r>
              <a:rPr lang="en-US" baseline="0" dirty="0" smtClean="0"/>
              <a:t>	When you call in, when a technician comes to your house, when you self service</a:t>
            </a:r>
          </a:p>
          <a:p>
            <a:r>
              <a:rPr lang="en-US" baseline="0" dirty="0" smtClean="0"/>
              <a:t>	Interfaces, offers and products, historical information</a:t>
            </a:r>
          </a:p>
          <a:p>
            <a:r>
              <a:rPr lang="en-US" baseline="0" dirty="0" smtClean="0"/>
              <a:t>	10s of thousands of reps</a:t>
            </a:r>
          </a:p>
          <a:p>
            <a:r>
              <a:rPr lang="en-US" baseline="0" dirty="0" smtClean="0"/>
              <a:t>	10s of thousands of technicians out in the field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“Converged” part was aspirational </a:t>
            </a:r>
          </a:p>
          <a:p>
            <a:r>
              <a:rPr lang="en-US" baseline="0" dirty="0" smtClean="0"/>
              <a:t>	In 2010, we had 44 systems</a:t>
            </a:r>
          </a:p>
          <a:p>
            <a:r>
              <a:rPr lang="en-US" baseline="0" dirty="0" smtClean="0"/>
              <a:t>	Think systems through legacy environments, acquisitions, technology refreshes</a:t>
            </a:r>
          </a:p>
          <a:p>
            <a:r>
              <a:rPr lang="en-US" baseline="0" dirty="0" smtClean="0"/>
              <a:t>	Gateways on top of gateways on top of gateways (It is gateways all the ways down!)</a:t>
            </a:r>
          </a:p>
          <a:p>
            <a:r>
              <a:rPr lang="en-US" baseline="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77F13-34CC-6843-96E7-4A03CB8BBE8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20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</a:t>
            </a:r>
            <a:r>
              <a:rPr lang="en-US" baseline="0" dirty="0" smtClean="0"/>
              <a:t> families of systems</a:t>
            </a:r>
          </a:p>
          <a:p>
            <a:r>
              <a:rPr lang="en-US" baseline="0" dirty="0" smtClean="0"/>
              <a:t>	Customer support</a:t>
            </a:r>
          </a:p>
          <a:p>
            <a:r>
              <a:rPr lang="en-US" baseline="0" dirty="0" smtClean="0"/>
              <a:t>	Door to door and alternate(partner) channels</a:t>
            </a:r>
          </a:p>
          <a:p>
            <a:r>
              <a:rPr lang="en-US" baseline="0" dirty="0" smtClean="0"/>
              <a:t>	Dispatch</a:t>
            </a:r>
          </a:p>
          <a:p>
            <a:r>
              <a:rPr lang="en-US" baseline="0" dirty="0" smtClean="0"/>
              <a:t>	Repair and technical support</a:t>
            </a:r>
          </a:p>
          <a:p>
            <a:endParaRPr lang="en-US" baseline="0" dirty="0" smtClean="0"/>
          </a:p>
          <a:p>
            <a:r>
              <a:rPr lang="en-US" baseline="0" dirty="0" smtClean="0"/>
              <a:t>Flow of a call</a:t>
            </a:r>
          </a:p>
          <a:p>
            <a:r>
              <a:rPr lang="en-US" baseline="0" dirty="0" smtClean="0"/>
              <a:t>	Customer calls in based on a flyer at their door</a:t>
            </a:r>
          </a:p>
          <a:p>
            <a:r>
              <a:rPr lang="en-US" baseline="0" dirty="0" smtClean="0"/>
              <a:t>		Touches the rep, who needs to look up details</a:t>
            </a:r>
          </a:p>
          <a:p>
            <a:r>
              <a:rPr lang="en-US" baseline="0" dirty="0" smtClean="0"/>
              <a:t>		Purchase process touches bundles, order management, product details, and billing</a:t>
            </a:r>
          </a:p>
          <a:p>
            <a:r>
              <a:rPr lang="en-US" baseline="0" dirty="0" smtClean="0"/>
              <a:t>		Some kind of dispatching logic needs to figure out what the capacity is of the field technicians, and match to customer need</a:t>
            </a:r>
          </a:p>
          <a:p>
            <a:r>
              <a:rPr lang="en-US" baseline="0" dirty="0" smtClean="0"/>
              <a:t>		Provide material and instructions to a Verizon technician doing the work</a:t>
            </a:r>
          </a:p>
          <a:p>
            <a:r>
              <a:rPr lang="en-US" baseline="0" dirty="0" smtClean="0"/>
              <a:t>		</a:t>
            </a:r>
          </a:p>
          <a:p>
            <a:r>
              <a:rPr lang="en-US" baseline="0" dirty="0" smtClean="0"/>
              <a:t>		Get billed, live happily ever after.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		This is only if everything works great. Potential for many permutations, changes, fallouts due to events that may or may not be controllable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geographical complexity (different regions have different markets pressures, different regulations)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Mergers and acquisitions meant each of the functions and capabilities done in slightly different systems and different ways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does a change process look in this environment? </a:t>
            </a:r>
          </a:p>
          <a:p>
            <a:r>
              <a:rPr lang="en-US" baseline="0" dirty="0" smtClean="0"/>
              <a:t>	We have some amazing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teams</a:t>
            </a:r>
          </a:p>
          <a:p>
            <a:r>
              <a:rPr lang="en-US" baseline="0" dirty="0" smtClean="0"/>
              <a:t>	Technical talent and technical leadership that wants to do the right thing</a:t>
            </a:r>
          </a:p>
          <a:p>
            <a:r>
              <a:rPr lang="en-US" baseline="0" dirty="0" smtClean="0"/>
              <a:t>	Code is inventory, until it (and the function it represents) gets into production, it is a form of waste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writes the best code there is, it is beautiful square peg, and it is not until integration that we realize they are all going into round holes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77F13-34CC-6843-96E7-4A03CB8BBE8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9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Simplification</a:t>
            </a:r>
            <a:r>
              <a:rPr lang="en-US" baseline="0" dirty="0" smtClean="0"/>
              <a:t> and decommissioning</a:t>
            </a:r>
          </a:p>
          <a:p>
            <a:r>
              <a:rPr lang="en-US" baseline="0" dirty="0" smtClean="0"/>
              <a:t>	Each decommissioning effort drives additional work into the pipeline</a:t>
            </a:r>
          </a:p>
          <a:p>
            <a:r>
              <a:rPr lang="en-US" baseline="0" dirty="0" smtClean="0"/>
              <a:t>	The goal was to get to one system from 44 over 3 years</a:t>
            </a:r>
          </a:p>
          <a:p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	Modernization of technologies</a:t>
            </a:r>
          </a:p>
          <a:p>
            <a:r>
              <a:rPr lang="en-US" baseline="0" dirty="0" smtClean="0"/>
              <a:t>		Sometimes, you do have to do things differently to get away from years of accumulated technical debt</a:t>
            </a:r>
          </a:p>
          <a:p>
            <a:r>
              <a:rPr lang="en-US" baseline="0" dirty="0" smtClean="0"/>
              <a:t>		Simplified the stack, built up a team that worked on </a:t>
            </a:r>
            <a:r>
              <a:rPr lang="en-US" baseline="0" dirty="0" err="1" smtClean="0"/>
              <a:t>.Net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	Modernization of architectures</a:t>
            </a:r>
          </a:p>
          <a:p>
            <a:r>
              <a:rPr lang="en-US" baseline="0" dirty="0" smtClean="0"/>
              <a:t>		Building the right service oriented architecture, with backwards and forwards compatibility contracts</a:t>
            </a:r>
          </a:p>
          <a:p>
            <a:r>
              <a:rPr lang="en-US" baseline="0" dirty="0" smtClean="0"/>
              <a:t>		Ability to treat internal components like back boxes</a:t>
            </a:r>
          </a:p>
          <a:p>
            <a:r>
              <a:rPr lang="en-US" baseline="0" dirty="0" smtClean="0"/>
              <a:t>		Decouple changes/linkages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	Redesign the infrastructure</a:t>
            </a:r>
          </a:p>
          <a:p>
            <a:r>
              <a:rPr lang="en-US" baseline="0" dirty="0" smtClean="0"/>
              <a:t>		Infrastructure is cheap (IF… you can manage it in a modern, automated fashion)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	Automate all the things!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			There are no special snowflakes : DB story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77F13-34CC-6843-96E7-4A03CB8BBE8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7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	Personal story: </a:t>
            </a:r>
          </a:p>
          <a:p>
            <a:r>
              <a:rPr lang="en-US" baseline="0" dirty="0" smtClean="0"/>
              <a:t>		New Operations role</a:t>
            </a:r>
          </a:p>
          <a:p>
            <a:r>
              <a:rPr lang="en-US" baseline="0" dirty="0" smtClean="0"/>
              <a:t>		</a:t>
            </a:r>
          </a:p>
          <a:p>
            <a:r>
              <a:rPr lang="en-US" dirty="0" smtClean="0"/>
              <a:t>	</a:t>
            </a:r>
            <a:r>
              <a:rPr lang="en-US" baseline="0" dirty="0" smtClean="0"/>
              <a:t>Disconnect between development goals and ops team goals</a:t>
            </a:r>
          </a:p>
          <a:p>
            <a:r>
              <a:rPr lang="en-US" baseline="0" dirty="0" smtClean="0"/>
              <a:t>		Changes cause defects!</a:t>
            </a:r>
          </a:p>
          <a:p>
            <a:r>
              <a:rPr lang="en-US" baseline="0" dirty="0" smtClean="0"/>
              <a:t>		Answer: No more changes!</a:t>
            </a:r>
          </a:p>
          <a:p>
            <a:r>
              <a:rPr lang="en-US" baseline="0" dirty="0" smtClean="0"/>
              <a:t>		Stagnation is not a great business strategy, especially in a fast moving marketplace</a:t>
            </a:r>
          </a:p>
          <a:p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		The real answer: Learn to do changes better (</a:t>
            </a:r>
            <a:r>
              <a:rPr lang="en-US" baseline="0" dirty="0" err="1" smtClean="0"/>
              <a:t>Jez</a:t>
            </a:r>
            <a:r>
              <a:rPr lang="en-US" baseline="0" dirty="0" smtClean="0"/>
              <a:t> Humble puts it much better: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if it hurts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, do it more often, and bring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pain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forward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		</a:t>
            </a:r>
          </a:p>
          <a:p>
            <a:r>
              <a:rPr lang="en-US" baseline="0" dirty="0" smtClean="0"/>
              <a:t>	Start with an explicit declaration – Ops goals are the same as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goals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	Together, we are better</a:t>
            </a:r>
          </a:p>
          <a:p>
            <a:r>
              <a:rPr lang="en-US" baseline="0" dirty="0" smtClean="0"/>
              <a:t>	Story: Learning to do changes better</a:t>
            </a:r>
          </a:p>
          <a:p>
            <a:r>
              <a:rPr lang="en-US" baseline="0" dirty="0" smtClean="0"/>
              <a:t>		Identifying things when they break was the key issue keeping up from moving faster </a:t>
            </a:r>
          </a:p>
          <a:p>
            <a:r>
              <a:rPr lang="en-US" baseline="0" dirty="0" smtClean="0"/>
              <a:t>		Finding issues faster across the system</a:t>
            </a:r>
          </a:p>
          <a:p>
            <a:r>
              <a:rPr lang="en-US" baseline="0" dirty="0" smtClean="0"/>
              <a:t>		CoA monitoring –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 data that shows errors –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built that</a:t>
            </a:r>
          </a:p>
          <a:p>
            <a:r>
              <a:rPr lang="en-US" baseline="0" dirty="0" smtClean="0"/>
              <a:t>		Stop fighting your users – get as close to their experience as possible, build trust</a:t>
            </a:r>
          </a:p>
          <a:p>
            <a:r>
              <a:rPr lang="en-US" baseline="0" dirty="0" smtClean="0"/>
              <a:t>		Confidence is your users trusting you even when you fall</a:t>
            </a:r>
          </a:p>
          <a:p>
            <a:r>
              <a:rPr lang="en-US" baseline="0" dirty="0" smtClean="0"/>
              <a:t>		Every team contributes via their unique skills/insights – ops deploying test machines into the field that provides 24x7 awareness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	If these three steps sound familiar, yes, they are almost identical to the recipe in my favorite </a:t>
            </a:r>
            <a:r>
              <a:rPr lang="en-US" baseline="0" dirty="0" err="1" smtClean="0"/>
              <a:t>Howto</a:t>
            </a:r>
            <a:r>
              <a:rPr lang="en-US" baseline="0" dirty="0" smtClean="0"/>
              <a:t> book</a:t>
            </a:r>
          </a:p>
          <a:p>
            <a:r>
              <a:rPr lang="en-US" baseline="0" dirty="0" smtClean="0"/>
              <a:t>	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77F13-34CC-6843-96E7-4A03CB8BBE8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81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Additional benefits</a:t>
            </a:r>
          </a:p>
          <a:p>
            <a:r>
              <a:rPr lang="en-US" dirty="0" smtClean="0"/>
              <a:t>	Secondary decommissions removed</a:t>
            </a:r>
            <a:r>
              <a:rPr lang="en-US" baseline="0" dirty="0" smtClean="0"/>
              <a:t> hundreds of apps from the portfolio, reduced cost of IT spent on legacy by tens of millions of dollars each year</a:t>
            </a:r>
          </a:p>
          <a:p>
            <a:r>
              <a:rPr lang="en-US" baseline="0" dirty="0" smtClean="0"/>
              <a:t>	Enterprise releases across the portfolio moved to once a month</a:t>
            </a:r>
          </a:p>
          <a:p>
            <a:r>
              <a:rPr lang="en-US" baseline="0" dirty="0" smtClean="0"/>
              <a:t>	individual systems moved into 1-2 week release trains</a:t>
            </a:r>
          </a:p>
          <a:p>
            <a:r>
              <a:rPr lang="en-US" baseline="0" dirty="0" smtClean="0"/>
              <a:t>	Considerable pull through effect</a:t>
            </a:r>
          </a:p>
          <a:p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77F13-34CC-6843-96E7-4A03CB8BBE8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25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Unshackle</a:t>
            </a:r>
            <a:r>
              <a:rPr lang="en-US" baseline="0" dirty="0" smtClean="0"/>
              <a:t> the talent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whole exercise has been to step back and enable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/app/ops teams to show off</a:t>
            </a:r>
          </a:p>
          <a:p>
            <a:r>
              <a:rPr lang="en-US" baseline="0" dirty="0" smtClean="0"/>
              <a:t>	Builds enthusiasm</a:t>
            </a:r>
          </a:p>
          <a:p>
            <a:r>
              <a:rPr lang="en-US" baseline="0" dirty="0" smtClean="0"/>
              <a:t>	Establish some guardrails using metrics</a:t>
            </a:r>
          </a:p>
          <a:p>
            <a:r>
              <a:rPr lang="en-US" baseline="0" dirty="0" smtClean="0"/>
              <a:t>	But let the teams show you where to go</a:t>
            </a:r>
          </a:p>
          <a:p>
            <a:r>
              <a:rPr lang="en-US" baseline="0" dirty="0" smtClean="0"/>
              <a:t>	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Build great partnerships</a:t>
            </a:r>
          </a:p>
          <a:p>
            <a:r>
              <a:rPr lang="en-US" baseline="0" dirty="0" smtClean="0"/>
              <a:t>	Network</a:t>
            </a:r>
          </a:p>
          <a:p>
            <a:r>
              <a:rPr lang="en-US" baseline="0" dirty="0" smtClean="0"/>
              <a:t>	Security</a:t>
            </a:r>
          </a:p>
          <a:p>
            <a:r>
              <a:rPr lang="en-US" baseline="0" dirty="0" smtClean="0"/>
              <a:t>	Legal</a:t>
            </a:r>
          </a:p>
          <a:p>
            <a:r>
              <a:rPr lang="en-US" baseline="0" dirty="0" smtClean="0"/>
              <a:t>	Audit</a:t>
            </a:r>
          </a:p>
          <a:p>
            <a:r>
              <a:rPr lang="en-US" baseline="0" dirty="0" smtClean="0"/>
              <a:t>	Once they see the benefits, they usually supporters/promoters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77F13-34CC-6843-96E7-4A03CB8BBE8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27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be prescriptive</a:t>
            </a:r>
          </a:p>
          <a:p>
            <a:r>
              <a:rPr lang="en-US" dirty="0" smtClean="0"/>
              <a:t>	Stifling innovation and improvement is not the goal</a:t>
            </a:r>
          </a:p>
          <a:p>
            <a:r>
              <a:rPr lang="en-US" dirty="0" smtClean="0"/>
              <a:t>	You cannot possibly know everything</a:t>
            </a:r>
          </a:p>
          <a:p>
            <a:r>
              <a:rPr lang="en-US" dirty="0" smtClean="0"/>
              <a:t>	Be opinionated – based on experience/expertise/real</a:t>
            </a:r>
            <a:r>
              <a:rPr lang="en-US" baseline="0" dirty="0" smtClean="0"/>
              <a:t> work examples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Drive through principles: </a:t>
            </a:r>
          </a:p>
          <a:p>
            <a:r>
              <a:rPr lang="en-US" baseline="0" dirty="0" smtClean="0"/>
              <a:t>	code in one place, visible to all</a:t>
            </a:r>
          </a:p>
          <a:p>
            <a:r>
              <a:rPr lang="en-US" baseline="0" dirty="0" smtClean="0"/>
              <a:t>	sharing of best practices</a:t>
            </a:r>
          </a:p>
          <a:p>
            <a:r>
              <a:rPr lang="en-US" baseline="0" dirty="0" smtClean="0"/>
              <a:t>	transparency of the state of the system</a:t>
            </a:r>
          </a:p>
          <a:p>
            <a:r>
              <a:rPr lang="en-US" baseline="0" dirty="0" smtClean="0"/>
              <a:t>	end to end automation via CI/CD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tooling is inherently better for these principles(think capability, not product or brand)</a:t>
            </a:r>
          </a:p>
          <a:p>
            <a:r>
              <a:rPr lang="en-US" baseline="0" dirty="0" smtClean="0"/>
              <a:t>	Champion the better SDLC</a:t>
            </a:r>
          </a:p>
          <a:p>
            <a:r>
              <a:rPr lang="en-US" baseline="0" dirty="0" smtClean="0"/>
              <a:t>	Great place to practice what you preach – build an agile, demo driven, platform team that partners well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77F13-34CC-6843-96E7-4A03CB8BBE8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45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Friendly</a:t>
            </a:r>
            <a:r>
              <a:rPr lang="en-US" baseline="0" dirty="0" smtClean="0"/>
              <a:t> competition is good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don</a:t>
            </a:r>
            <a:r>
              <a:rPr lang="fr-FR" baseline="0" dirty="0" smtClean="0"/>
              <a:t>’</a:t>
            </a:r>
            <a:r>
              <a:rPr lang="en-US" baseline="0" dirty="0" smtClean="0"/>
              <a:t>t make teams compete against each other where possible</a:t>
            </a:r>
          </a:p>
          <a:p>
            <a:r>
              <a:rPr lang="en-US" baseline="0" dirty="0" smtClean="0"/>
              <a:t>	Make them compete with their current selves</a:t>
            </a:r>
          </a:p>
          <a:p>
            <a:r>
              <a:rPr lang="en-US" baseline="0" dirty="0" smtClean="0"/>
              <a:t>	Metrics help this tremendously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77F13-34CC-6843-96E7-4A03CB8BBE8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9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57201" y="310896"/>
            <a:ext cx="4114800" cy="1737360"/>
          </a:xfrm>
        </p:spPr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57201" y="2240280"/>
            <a:ext cx="4114800" cy="32004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2" title="Veriz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16476" y="4541912"/>
            <a:ext cx="1463040" cy="51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5890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tatemen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dirty="0" smtClean="0"/>
              <a:t>Month 00, 0000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Footer, only if needed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12D0507-9F86-7A45-BE8E-43760B9F92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6"/>
          </p:nvPr>
        </p:nvSpPr>
        <p:spPr bwMode="gray">
          <a:xfrm>
            <a:off x="457200" y="423006"/>
            <a:ext cx="2130552" cy="4148994"/>
          </a:xfrm>
        </p:spPr>
        <p:txBody>
          <a:bodyPr/>
          <a:lstStyle>
            <a:lvl1pPr>
              <a:lnSpc>
                <a:spcPct val="90000"/>
              </a:lnSpc>
              <a:spcBef>
                <a:spcPts val="900"/>
              </a:spcBef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90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hart Placeholder 5"/>
          <p:cNvSpPr>
            <a:spLocks noGrp="1"/>
          </p:cNvSpPr>
          <p:nvPr>
            <p:ph type="chart" sz="quarter" idx="19" hasCustomPrompt="1"/>
          </p:nvPr>
        </p:nvSpPr>
        <p:spPr>
          <a:xfrm>
            <a:off x="3511550" y="427038"/>
            <a:ext cx="5175250" cy="4144962"/>
          </a:xfrm>
        </p:spPr>
        <p:txBody>
          <a:bodyPr anchor="ctr" anchorCtr="0">
            <a:normAutofit/>
          </a:bodyPr>
          <a:lstStyle>
            <a:lvl1pPr algn="ctr">
              <a:spcBef>
                <a:spcPts val="0"/>
              </a:spcBef>
              <a:defRPr sz="1200" b="0"/>
            </a:lvl1pPr>
          </a:lstStyle>
          <a:p>
            <a:r>
              <a:rPr lang="en-US" dirty="0" smtClean="0"/>
              <a:t>Click icon to add chart.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1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dirty="0" smtClean="0"/>
              <a:t>Month 00, 0000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Footer, only if needed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12D0507-9F86-7A45-BE8E-43760B9F92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Picture Placeholder 8"/>
          <p:cNvSpPr>
            <a:spLocks noGrp="1" noChangeAspect="1"/>
          </p:cNvSpPr>
          <p:nvPr>
            <p:ph type="pic" sz="quarter" idx="20" hasCustomPrompt="1"/>
          </p:nvPr>
        </p:nvSpPr>
        <p:spPr bwMode="gray">
          <a:xfrm>
            <a:off x="3369564" y="1373186"/>
            <a:ext cx="5317236" cy="3198813"/>
          </a:xfrm>
          <a:noFill/>
        </p:spPr>
        <p:txBody>
          <a:bodyPr anchor="ctr" anchorCtr="0">
            <a:normAutofit/>
          </a:bodyPr>
          <a:lstStyle>
            <a:lvl1pPr algn="ctr">
              <a:spcBef>
                <a:spcPts val="0"/>
              </a:spcBef>
              <a:defRPr sz="1200" b="0"/>
            </a:lvl1pPr>
          </a:lstStyle>
          <a:p>
            <a:r>
              <a:rPr lang="en-US" dirty="0" smtClean="0"/>
              <a:t>Click icon to add picture. </a:t>
            </a:r>
            <a:br>
              <a:rPr lang="en-US" dirty="0" smtClean="0"/>
            </a:br>
            <a:r>
              <a:rPr lang="en-US" dirty="0" smtClean="0"/>
              <a:t>Placeholder is 5:3 proportion.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21"/>
          </p:nvPr>
        </p:nvSpPr>
        <p:spPr bwMode="gray">
          <a:xfrm>
            <a:off x="457200" y="423005"/>
            <a:ext cx="2130552" cy="4148995"/>
          </a:xfrm>
        </p:spPr>
        <p:txBody>
          <a:bodyPr/>
          <a:lstStyle>
            <a:lvl1pPr>
              <a:lnSpc>
                <a:spcPct val="90000"/>
              </a:lnSpc>
              <a:spcBef>
                <a:spcPts val="900"/>
              </a:spcBef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900"/>
              </a:spcBef>
              <a:defRPr b="1">
                <a:solidFill>
                  <a:srgbClr val="000000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rgbClr val="000000"/>
                </a:solidFill>
              </a:defRPr>
            </a:lvl3pPr>
            <a:lvl4pPr marL="230188" indent="-230188">
              <a:spcBef>
                <a:spcPts val="600"/>
              </a:spcBef>
              <a:buFont typeface="Arial"/>
              <a:buChar char="•"/>
              <a:defRPr baseline="0">
                <a:solidFill>
                  <a:srgbClr val="000000"/>
                </a:solidFill>
              </a:defRPr>
            </a:lvl4pPr>
            <a:lvl5pPr marL="455613" indent="-225425">
              <a:spcBef>
                <a:spcPts val="600"/>
              </a:spcBef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05005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One Picture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dirty="0" smtClean="0"/>
              <a:t>Month 00, 0000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Footer, only if needed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12D0507-9F86-7A45-BE8E-43760B9F92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Picture Placeholder 8"/>
          <p:cNvSpPr>
            <a:spLocks noGrp="1" noChangeAspect="1"/>
          </p:cNvSpPr>
          <p:nvPr>
            <p:ph type="pic" sz="quarter" idx="20" hasCustomPrompt="1"/>
          </p:nvPr>
        </p:nvSpPr>
        <p:spPr bwMode="gray">
          <a:xfrm>
            <a:off x="3369564" y="1373186"/>
            <a:ext cx="4800600" cy="2880360"/>
          </a:xfrm>
          <a:noFill/>
        </p:spPr>
        <p:txBody>
          <a:bodyPr anchor="ctr" anchorCtr="0">
            <a:normAutofit/>
          </a:bodyPr>
          <a:lstStyle>
            <a:lvl1pPr algn="ctr">
              <a:spcBef>
                <a:spcPts val="0"/>
              </a:spcBef>
              <a:defRPr sz="1200" b="0"/>
            </a:lvl1pPr>
          </a:lstStyle>
          <a:p>
            <a:r>
              <a:rPr lang="en-US" dirty="0" smtClean="0"/>
              <a:t>Click icon to add picture. </a:t>
            </a:r>
            <a:br>
              <a:rPr lang="en-US" dirty="0" smtClean="0"/>
            </a:br>
            <a:r>
              <a:rPr lang="en-US" dirty="0" smtClean="0"/>
              <a:t>Placeholder is 5:3 proportion.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3369564" y="4341813"/>
            <a:ext cx="4800600" cy="2286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700" b="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1000"/>
            </a:lvl2pPr>
            <a:lvl3pPr marL="115888" indent="-115888">
              <a:spcBef>
                <a:spcPts val="0"/>
              </a:spcBef>
              <a:defRPr sz="1000"/>
            </a:lvl3pPr>
            <a:lvl4pPr marL="230188" indent="-114300">
              <a:spcBef>
                <a:spcPts val="0"/>
              </a:spcBef>
              <a:defRPr sz="1000"/>
            </a:lvl4pPr>
            <a:lvl5pPr marL="339725" indent="-109538">
              <a:spcBef>
                <a:spcPts val="0"/>
              </a:spcBef>
              <a:defRPr sz="1000"/>
            </a:lvl5pPr>
          </a:lstStyle>
          <a:p>
            <a:pPr lvl="0"/>
            <a:r>
              <a:rPr lang="en-US" dirty="0" smtClean="0"/>
              <a:t>Caption goes here.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21"/>
          </p:nvPr>
        </p:nvSpPr>
        <p:spPr bwMode="gray">
          <a:xfrm>
            <a:off x="457200" y="423005"/>
            <a:ext cx="2130552" cy="4148995"/>
          </a:xfrm>
        </p:spPr>
        <p:txBody>
          <a:bodyPr/>
          <a:lstStyle>
            <a:lvl1pPr>
              <a:lnSpc>
                <a:spcPct val="90000"/>
              </a:lnSpc>
              <a:spcBef>
                <a:spcPts val="900"/>
              </a:spcBef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900"/>
              </a:spcBef>
              <a:defRPr b="1">
                <a:solidFill>
                  <a:srgbClr val="000000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rgbClr val="000000"/>
                </a:solidFill>
              </a:defRPr>
            </a:lvl3pPr>
            <a:lvl4pPr marL="230188" indent="-230188">
              <a:spcBef>
                <a:spcPts val="600"/>
              </a:spcBef>
              <a:buFont typeface="Arial"/>
              <a:buChar char="•"/>
              <a:defRPr baseline="0">
                <a:solidFill>
                  <a:srgbClr val="000000"/>
                </a:solidFill>
              </a:defRPr>
            </a:lvl4pPr>
            <a:lvl5pPr marL="455613" indent="-225425">
              <a:spcBef>
                <a:spcPts val="600"/>
              </a:spcBef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2774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dirty="0" smtClean="0"/>
              <a:t>Month 00, 0000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Footer, only if needed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12D0507-9F86-7A45-BE8E-43760B9F92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8"/>
          <p:cNvSpPr>
            <a:spLocks noGrp="1" noChangeAspect="1"/>
          </p:cNvSpPr>
          <p:nvPr>
            <p:ph type="pic" sz="quarter" idx="19" hasCustomPrompt="1"/>
          </p:nvPr>
        </p:nvSpPr>
        <p:spPr bwMode="gray">
          <a:xfrm>
            <a:off x="6099355" y="1371600"/>
            <a:ext cx="2404872" cy="3200400"/>
          </a:xfrm>
          <a:noFill/>
        </p:spPr>
        <p:txBody>
          <a:bodyPr anchor="ctr" anchorCtr="0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baseline="0"/>
            </a:lvl1pPr>
          </a:lstStyle>
          <a:p>
            <a:r>
              <a:rPr lang="en-US" dirty="0" smtClean="0"/>
              <a:t>Click icon to add picture. </a:t>
            </a:r>
            <a:br>
              <a:rPr lang="en-US" dirty="0" smtClean="0"/>
            </a:br>
            <a:r>
              <a:rPr lang="en-US" dirty="0" smtClean="0"/>
              <a:t>Placeholder is 3:4 proportion.</a:t>
            </a:r>
          </a:p>
        </p:txBody>
      </p:sp>
      <p:sp>
        <p:nvSpPr>
          <p:cNvPr id="12" name="Picture Placeholder 8"/>
          <p:cNvSpPr>
            <a:spLocks noGrp="1" noChangeAspect="1"/>
          </p:cNvSpPr>
          <p:nvPr>
            <p:ph type="pic" sz="quarter" idx="20" hasCustomPrompt="1"/>
          </p:nvPr>
        </p:nvSpPr>
        <p:spPr bwMode="gray">
          <a:xfrm>
            <a:off x="3375100" y="1371600"/>
            <a:ext cx="2404872" cy="3200400"/>
          </a:xfrm>
          <a:noFill/>
        </p:spPr>
        <p:txBody>
          <a:bodyPr anchor="ctr" anchorCtr="0">
            <a:normAutofit/>
          </a:bodyPr>
          <a:lstStyle>
            <a:lvl1pPr algn="ctr">
              <a:spcBef>
                <a:spcPts val="0"/>
              </a:spcBef>
              <a:defRPr sz="1200" b="0" baseline="0"/>
            </a:lvl1pPr>
          </a:lstStyle>
          <a:p>
            <a:r>
              <a:rPr lang="en-US" dirty="0" smtClean="0"/>
              <a:t>Click icon to add picture. </a:t>
            </a:r>
            <a:br>
              <a:rPr lang="en-US" dirty="0" smtClean="0"/>
            </a:br>
            <a:r>
              <a:rPr lang="en-US" dirty="0" smtClean="0"/>
              <a:t>Placeholder is 3:4 proportion.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21"/>
          </p:nvPr>
        </p:nvSpPr>
        <p:spPr bwMode="gray">
          <a:xfrm>
            <a:off x="457200" y="423005"/>
            <a:ext cx="2130552" cy="4148995"/>
          </a:xfrm>
        </p:spPr>
        <p:txBody>
          <a:bodyPr/>
          <a:lstStyle>
            <a:lvl1pPr>
              <a:lnSpc>
                <a:spcPct val="90000"/>
              </a:lnSpc>
              <a:spcBef>
                <a:spcPts val="900"/>
              </a:spcBef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900"/>
              </a:spcBef>
              <a:defRPr b="1">
                <a:solidFill>
                  <a:srgbClr val="000000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rgbClr val="000000"/>
                </a:solidFill>
              </a:defRPr>
            </a:lvl3pPr>
            <a:lvl4pPr marL="230188" indent="-230188">
              <a:spcBef>
                <a:spcPts val="600"/>
              </a:spcBef>
              <a:buFont typeface="Arial"/>
              <a:buChar char="•"/>
              <a:defRPr baseline="0">
                <a:solidFill>
                  <a:srgbClr val="000000"/>
                </a:solidFill>
              </a:defRPr>
            </a:lvl4pPr>
            <a:lvl5pPr marL="455613" indent="-225425">
              <a:spcBef>
                <a:spcPts val="600"/>
              </a:spcBef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1833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Two Picture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dirty="0" smtClean="0"/>
              <a:t>Month 00, 0000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Footer, only if needed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12D0507-9F86-7A45-BE8E-43760B9F92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5851277" y="1373188"/>
            <a:ext cx="2161674" cy="2880360"/>
          </a:xfrm>
          <a:noFill/>
        </p:spPr>
        <p:txBody>
          <a:bodyPr anchor="ctr" anchorCtr="0">
            <a:normAutofit/>
          </a:bodyPr>
          <a:lstStyle>
            <a:lvl1pPr algn="ctr">
              <a:spcBef>
                <a:spcPts val="0"/>
              </a:spcBef>
              <a:defRPr sz="1200" b="0" baseline="0"/>
            </a:lvl1pPr>
          </a:lstStyle>
          <a:p>
            <a:r>
              <a:rPr lang="en-US" dirty="0" smtClean="0"/>
              <a:t>Click icon to add picture. </a:t>
            </a:r>
            <a:br>
              <a:rPr lang="en-US" dirty="0" smtClean="0"/>
            </a:br>
            <a:r>
              <a:rPr lang="en-US" dirty="0" smtClean="0"/>
              <a:t>Placeholder is </a:t>
            </a:r>
            <a:br>
              <a:rPr lang="en-US" dirty="0" smtClean="0"/>
            </a:br>
            <a:r>
              <a:rPr lang="en-US" dirty="0" smtClean="0"/>
              <a:t>3:4 proportion.</a:t>
            </a:r>
            <a:endParaRPr lang="en-US" dirty="0"/>
          </a:p>
        </p:txBody>
      </p:sp>
      <p:sp>
        <p:nvSpPr>
          <p:cNvPr id="14" name="Picture Placeholder 8"/>
          <p:cNvSpPr>
            <a:spLocks noGrp="1" noChangeAspect="1"/>
          </p:cNvSpPr>
          <p:nvPr>
            <p:ph type="pic" sz="quarter" idx="24" hasCustomPrompt="1"/>
          </p:nvPr>
        </p:nvSpPr>
        <p:spPr bwMode="gray">
          <a:xfrm>
            <a:off x="3369564" y="1373188"/>
            <a:ext cx="2161674" cy="2880360"/>
          </a:xfrm>
          <a:noFill/>
        </p:spPr>
        <p:txBody>
          <a:bodyPr anchor="ctr" anchorCtr="0">
            <a:normAutofit/>
          </a:bodyPr>
          <a:lstStyle>
            <a:lvl1pPr algn="ctr">
              <a:spcBef>
                <a:spcPts val="0"/>
              </a:spcBef>
              <a:defRPr sz="1200" b="0" baseline="0"/>
            </a:lvl1pPr>
          </a:lstStyle>
          <a:p>
            <a:r>
              <a:rPr lang="en-US" dirty="0" smtClean="0"/>
              <a:t>Click icon to add picture. </a:t>
            </a:r>
            <a:br>
              <a:rPr lang="en-US" dirty="0" smtClean="0"/>
            </a:br>
            <a:r>
              <a:rPr lang="en-US" dirty="0" smtClean="0"/>
              <a:t>Placeholder is </a:t>
            </a:r>
            <a:br>
              <a:rPr lang="en-US" dirty="0" smtClean="0"/>
            </a:br>
            <a:r>
              <a:rPr lang="en-US" dirty="0" smtClean="0"/>
              <a:t>3:4 proportion.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3369565" y="4341813"/>
            <a:ext cx="2161673" cy="2286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700" b="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1000"/>
            </a:lvl2pPr>
            <a:lvl3pPr marL="115888" indent="-115888">
              <a:spcBef>
                <a:spcPts val="0"/>
              </a:spcBef>
              <a:defRPr sz="1000"/>
            </a:lvl3pPr>
            <a:lvl4pPr marL="230188" indent="-114300">
              <a:spcBef>
                <a:spcPts val="0"/>
              </a:spcBef>
              <a:defRPr sz="1000"/>
            </a:lvl4pPr>
            <a:lvl5pPr marL="339725" indent="-109538">
              <a:spcBef>
                <a:spcPts val="0"/>
              </a:spcBef>
              <a:defRPr sz="1000"/>
            </a:lvl5pPr>
          </a:lstStyle>
          <a:p>
            <a:pPr lvl="0"/>
            <a:r>
              <a:rPr lang="en-US" dirty="0" smtClean="0"/>
              <a:t>Caption goes here.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5851277" y="4341813"/>
            <a:ext cx="2161673" cy="2286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700" b="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1000"/>
            </a:lvl2pPr>
            <a:lvl3pPr marL="115888" indent="-115888">
              <a:spcBef>
                <a:spcPts val="0"/>
              </a:spcBef>
              <a:defRPr sz="1000"/>
            </a:lvl3pPr>
            <a:lvl4pPr marL="230188" indent="-114300">
              <a:spcBef>
                <a:spcPts val="0"/>
              </a:spcBef>
              <a:defRPr sz="1000"/>
            </a:lvl4pPr>
            <a:lvl5pPr marL="339725" indent="-109538">
              <a:spcBef>
                <a:spcPts val="0"/>
              </a:spcBef>
              <a:defRPr sz="1000"/>
            </a:lvl5pPr>
          </a:lstStyle>
          <a:p>
            <a:pPr lvl="0"/>
            <a:r>
              <a:rPr lang="en-US" dirty="0" smtClean="0"/>
              <a:t>Caption goes here.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21"/>
          </p:nvPr>
        </p:nvSpPr>
        <p:spPr bwMode="gray">
          <a:xfrm>
            <a:off x="457200" y="423005"/>
            <a:ext cx="2130552" cy="4148995"/>
          </a:xfrm>
        </p:spPr>
        <p:txBody>
          <a:bodyPr/>
          <a:lstStyle>
            <a:lvl1pPr>
              <a:lnSpc>
                <a:spcPct val="90000"/>
              </a:lnSpc>
              <a:spcBef>
                <a:spcPts val="900"/>
              </a:spcBef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900"/>
              </a:spcBef>
              <a:defRPr b="1">
                <a:solidFill>
                  <a:srgbClr val="000000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rgbClr val="000000"/>
                </a:solidFill>
              </a:defRPr>
            </a:lvl3pPr>
            <a:lvl4pPr marL="230188" indent="-230188">
              <a:spcBef>
                <a:spcPts val="600"/>
              </a:spcBef>
              <a:buFont typeface="Arial"/>
              <a:buChar char="•"/>
              <a:defRPr baseline="0">
                <a:solidFill>
                  <a:srgbClr val="000000"/>
                </a:solidFill>
              </a:defRPr>
            </a:lvl4pPr>
            <a:lvl5pPr marL="455613" indent="-225425">
              <a:spcBef>
                <a:spcPts val="600"/>
              </a:spcBef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49817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dirty="0" smtClean="0"/>
              <a:t>Month 00, 0000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Footer, only if needed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12D0507-9F86-7A45-BE8E-43760B9F92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58788" y="907122"/>
            <a:ext cx="2514600" cy="3346426"/>
          </a:xfrm>
          <a:noFill/>
        </p:spPr>
        <p:txBody>
          <a:bodyPr anchor="ctr" anchorCtr="0">
            <a:normAutofit/>
          </a:bodyPr>
          <a:lstStyle>
            <a:lvl1pPr algn="ctr">
              <a:spcBef>
                <a:spcPts val="0"/>
              </a:spcBef>
              <a:defRPr sz="1200" b="0" baseline="0"/>
            </a:lvl1pPr>
          </a:lstStyle>
          <a:p>
            <a:r>
              <a:rPr lang="en-US" dirty="0" smtClean="0"/>
              <a:t>Click icon to add picture. </a:t>
            </a:r>
            <a:br>
              <a:rPr lang="en-US" dirty="0" smtClean="0"/>
            </a:br>
            <a:r>
              <a:rPr lang="en-US" dirty="0" smtClean="0"/>
              <a:t>Placeholder is 3:4 proportion.</a:t>
            </a:r>
            <a:endParaRPr lang="en-US" dirty="0"/>
          </a:p>
        </p:txBody>
      </p:sp>
      <p:sp>
        <p:nvSpPr>
          <p:cNvPr id="11" name="Picture Placeholder 8"/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3314700" y="907122"/>
            <a:ext cx="2514600" cy="3346426"/>
          </a:xfrm>
          <a:noFill/>
        </p:spPr>
        <p:txBody>
          <a:bodyPr anchor="ctr" anchorCtr="0">
            <a:normAutofit/>
          </a:bodyPr>
          <a:lstStyle>
            <a:lvl1pPr algn="ctr">
              <a:spcBef>
                <a:spcPts val="0"/>
              </a:spcBef>
              <a:defRPr sz="1200" b="0" baseline="0"/>
            </a:lvl1pPr>
          </a:lstStyle>
          <a:p>
            <a:r>
              <a:rPr lang="en-US" dirty="0" smtClean="0"/>
              <a:t>Click icon to add picture. </a:t>
            </a:r>
            <a:br>
              <a:rPr lang="en-US" dirty="0" smtClean="0"/>
            </a:br>
            <a:r>
              <a:rPr lang="en-US" dirty="0" smtClean="0"/>
              <a:t>Placeholder is 3:4 proportion.</a:t>
            </a:r>
            <a:endParaRPr lang="en-US" dirty="0"/>
          </a:p>
        </p:txBody>
      </p:sp>
      <p:sp>
        <p:nvSpPr>
          <p:cNvPr id="12" name="Picture Placeholder 8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>
            <a:off x="6175375" y="907122"/>
            <a:ext cx="2514600" cy="3346426"/>
          </a:xfrm>
          <a:noFill/>
        </p:spPr>
        <p:txBody>
          <a:bodyPr anchor="ctr" anchorCtr="0">
            <a:normAutofit/>
          </a:bodyPr>
          <a:lstStyle>
            <a:lvl1pPr algn="ctr">
              <a:spcBef>
                <a:spcPts val="0"/>
              </a:spcBef>
              <a:defRPr sz="1200" b="0" baseline="0"/>
            </a:lvl1pPr>
          </a:lstStyle>
          <a:p>
            <a:r>
              <a:rPr lang="en-US" dirty="0" smtClean="0"/>
              <a:t>Click icon to add picture. </a:t>
            </a:r>
            <a:br>
              <a:rPr lang="en-US" dirty="0" smtClean="0"/>
            </a:br>
            <a:r>
              <a:rPr lang="en-US" dirty="0" smtClean="0"/>
              <a:t>Placeholder is 3:4 proportion.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458788" y="4341813"/>
            <a:ext cx="2514600" cy="2286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700" b="0" baseline="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1000"/>
            </a:lvl2pPr>
            <a:lvl3pPr marL="115888" indent="-115888">
              <a:spcBef>
                <a:spcPts val="0"/>
              </a:spcBef>
              <a:defRPr sz="1000"/>
            </a:lvl3pPr>
            <a:lvl4pPr marL="230188" indent="-114300">
              <a:spcBef>
                <a:spcPts val="0"/>
              </a:spcBef>
              <a:defRPr sz="1000"/>
            </a:lvl4pPr>
            <a:lvl5pPr marL="339725" indent="-109538">
              <a:spcBef>
                <a:spcPts val="0"/>
              </a:spcBef>
              <a:defRPr sz="1000"/>
            </a:lvl5pPr>
          </a:lstStyle>
          <a:p>
            <a:pPr lvl="0"/>
            <a:r>
              <a:rPr lang="en-US" dirty="0" smtClean="0"/>
              <a:t>Optional caption goes here.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3314700" y="4341813"/>
            <a:ext cx="2514600" cy="2286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700" b="0" baseline="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1000"/>
            </a:lvl2pPr>
            <a:lvl3pPr marL="115888" indent="-115888">
              <a:spcBef>
                <a:spcPts val="0"/>
              </a:spcBef>
              <a:defRPr sz="1000"/>
            </a:lvl3pPr>
            <a:lvl4pPr marL="230188" indent="-114300">
              <a:spcBef>
                <a:spcPts val="0"/>
              </a:spcBef>
              <a:defRPr sz="1000"/>
            </a:lvl4pPr>
            <a:lvl5pPr marL="339725" indent="-109538">
              <a:spcBef>
                <a:spcPts val="0"/>
              </a:spcBef>
              <a:defRPr sz="1000"/>
            </a:lvl5pPr>
          </a:lstStyle>
          <a:p>
            <a:pPr lvl="0"/>
            <a:r>
              <a:rPr lang="en-US" dirty="0" smtClean="0"/>
              <a:t>Optional caption goes here.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6175375" y="4341813"/>
            <a:ext cx="2514600" cy="2286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700" b="0" baseline="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1000"/>
            </a:lvl2pPr>
            <a:lvl3pPr marL="115888" indent="-115888">
              <a:spcBef>
                <a:spcPts val="0"/>
              </a:spcBef>
              <a:defRPr sz="1000"/>
            </a:lvl3pPr>
            <a:lvl4pPr marL="230188" indent="-114300">
              <a:spcBef>
                <a:spcPts val="0"/>
              </a:spcBef>
              <a:defRPr sz="1000"/>
            </a:lvl4pPr>
            <a:lvl5pPr marL="339725" indent="-109538">
              <a:spcBef>
                <a:spcPts val="0"/>
              </a:spcBef>
              <a:defRPr sz="1000"/>
            </a:lvl5pPr>
          </a:lstStyle>
          <a:p>
            <a:pPr lvl="0"/>
            <a:r>
              <a:rPr lang="en-US" dirty="0" smtClean="0"/>
              <a:t>Optional caption goes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27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cree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0" hasCustomPrompt="1"/>
          </p:nvPr>
        </p:nvSpPr>
        <p:spPr bwMode="gray">
          <a:xfrm>
            <a:off x="0" y="0"/>
            <a:ext cx="9144000" cy="5143500"/>
          </a:xfrm>
        </p:spPr>
        <p:txBody>
          <a:bodyPr anchor="ctr" anchorCtr="0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/>
            </a:lvl1pPr>
          </a:lstStyle>
          <a:p>
            <a:r>
              <a:rPr lang="en-US" dirty="0" smtClean="0"/>
              <a:t>Click icon to add picture. </a:t>
            </a:r>
            <a:br>
              <a:rPr lang="en-US" dirty="0" smtClean="0"/>
            </a:br>
            <a:r>
              <a:rPr lang="en-US" dirty="0" smtClean="0"/>
              <a:t>Placeholder is 16:9 proportion.</a:t>
            </a:r>
          </a:p>
        </p:txBody>
      </p:sp>
    </p:spTree>
    <p:extLst>
      <p:ext uri="{BB962C8B-B14F-4D97-AF65-F5344CB8AC3E}">
        <p14:creationId xmlns:p14="http://schemas.microsoft.com/office/powerpoint/2010/main" val="1924634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2514600" y="365760"/>
            <a:ext cx="4114800" cy="4114800"/>
            <a:chOff x="2514600" y="365760"/>
            <a:chExt cx="4114800" cy="4114800"/>
          </a:xfrm>
        </p:grpSpPr>
        <p:sp>
          <p:nvSpPr>
            <p:cNvPr id="10" name="Oval 9"/>
            <p:cNvSpPr>
              <a:spLocks noChangeAspect="1"/>
            </p:cNvSpPr>
            <p:nvPr userDrawn="1"/>
          </p:nvSpPr>
          <p:spPr bwMode="gray">
            <a:xfrm>
              <a:off x="2514600" y="365760"/>
              <a:ext cx="4114800" cy="4114800"/>
            </a:xfrm>
            <a:prstGeom prst="ellipse">
              <a:avLst/>
            </a:prstGeom>
            <a:solidFill>
              <a:srgbClr val="E4E5E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>
              <a:spLocks noChangeAspect="1"/>
            </p:cNvSpPr>
            <p:nvPr userDrawn="1"/>
          </p:nvSpPr>
          <p:spPr bwMode="hidden">
            <a:xfrm>
              <a:off x="2514600" y="365760"/>
              <a:ext cx="4114800" cy="4114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/>
          <p:cNvSpPr txBox="1"/>
          <p:nvPr userDrawn="1"/>
        </p:nvSpPr>
        <p:spPr bwMode="gray">
          <a:xfrm>
            <a:off x="3154680" y="1188720"/>
            <a:ext cx="2834640" cy="24688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dirty="0" smtClean="0">
                <a:solidFill>
                  <a:srgbClr val="CC050A"/>
                </a:solidFill>
                <a:latin typeface="+mj-lt"/>
              </a:rPr>
              <a:t>Thank you.</a:t>
            </a:r>
            <a:endParaRPr lang="en-US" sz="4000" b="1" dirty="0">
              <a:solidFill>
                <a:srgbClr val="CC050A"/>
              </a:solidFill>
              <a:latin typeface="+mj-lt"/>
            </a:endParaRPr>
          </a:p>
        </p:txBody>
      </p:sp>
      <p:pic>
        <p:nvPicPr>
          <p:cNvPr id="5" name="Picture 2" title="Veriz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16476" y="4541912"/>
            <a:ext cx="1463040" cy="51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227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1pPr marL="342900" indent="-342900">
              <a:buFont typeface="+mj-lt"/>
              <a:buAutoNum type="arabicPeriod"/>
              <a:tabLst>
                <a:tab pos="339725" algn="l"/>
              </a:tabLst>
              <a:defRPr sz="2000"/>
            </a:lvl1pPr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dirty="0" smtClean="0"/>
              <a:t>Month 00, 0000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Footer, only if needed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12D0507-9F86-7A45-BE8E-43760B9F92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dirty="0" smtClean="0"/>
              <a:t>Month 00, 0000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Footer, only if needed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12D0507-9F86-7A45-BE8E-43760B9F92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2" title="Veriz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16476" y="4541912"/>
            <a:ext cx="1463040" cy="51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4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691640"/>
            <a:ext cx="7086600" cy="2880360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dirty="0" smtClean="0"/>
              <a:t>Month 00, 0000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Footer, only if needed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12D0507-9F86-7A45-BE8E-43760B9F92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24626"/>
            <a:ext cx="7086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4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2514600" y="365760"/>
            <a:ext cx="4114800" cy="4114800"/>
            <a:chOff x="2514600" y="365760"/>
            <a:chExt cx="4114800" cy="4114800"/>
          </a:xfrm>
        </p:grpSpPr>
        <p:sp>
          <p:nvSpPr>
            <p:cNvPr id="9" name="Oval 8"/>
            <p:cNvSpPr>
              <a:spLocks noChangeAspect="1"/>
            </p:cNvSpPr>
            <p:nvPr userDrawn="1"/>
          </p:nvSpPr>
          <p:spPr bwMode="gray">
            <a:xfrm>
              <a:off x="2514600" y="365760"/>
              <a:ext cx="4114800" cy="4114800"/>
            </a:xfrm>
            <a:prstGeom prst="ellipse">
              <a:avLst/>
            </a:prstGeom>
            <a:solidFill>
              <a:srgbClr val="E4E5E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>
              <a:spLocks noChangeAspect="1"/>
            </p:cNvSpPr>
            <p:nvPr userDrawn="1"/>
          </p:nvSpPr>
          <p:spPr bwMode="hidden">
            <a:xfrm>
              <a:off x="2514600" y="365760"/>
              <a:ext cx="4114800" cy="4114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 bwMode="gray">
          <a:xfrm>
            <a:off x="3337560" y="1188720"/>
            <a:ext cx="2468880" cy="2468880"/>
          </a:xfrm>
        </p:spPr>
        <p:txBody>
          <a:bodyPr lIns="0" rIns="0" anchor="ctr" anchorCtr="0">
            <a:normAutofit/>
          </a:bodyPr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 bwMode="gray"/>
        <p:txBody>
          <a:bodyPr/>
          <a:lstStyle/>
          <a:p>
            <a:r>
              <a:rPr lang="en-US" dirty="0" smtClean="0"/>
              <a:t>Month 00, 0000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Footer, only if needed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 bwMode="gray"/>
        <p:txBody>
          <a:bodyPr/>
          <a:lstStyle/>
          <a:p>
            <a:fld id="{E12D0507-9F86-7A45-BE8E-43760B9F92A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2" title="Veriz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16476" y="4541912"/>
            <a:ext cx="1463040" cy="51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8214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7201" y="404227"/>
            <a:ext cx="3886200" cy="2514600"/>
          </a:xfrm>
        </p:spPr>
        <p:txBody>
          <a:bodyPr lIns="0" rIns="0" anchor="t" anchorCtr="0">
            <a:noAutofit/>
          </a:bodyPr>
          <a:lstStyle>
            <a:lvl1pPr algn="l">
              <a:lnSpc>
                <a:spcPct val="90000"/>
              </a:lnSpc>
              <a:defRPr sz="4000" b="1" cap="none">
                <a:solidFill>
                  <a:srgbClr val="CD04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dirty="0" smtClean="0"/>
              <a:t>Month 00, 0000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Footer, only if needed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12D0507-9F86-7A45-BE8E-43760B9F92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00600" y="419104"/>
            <a:ext cx="3886200" cy="4152896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9524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7201" y="404227"/>
            <a:ext cx="5630864" cy="25146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dirty="0" smtClean="0"/>
              <a:t>Month 00, 0000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Footer, only if needed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12D0507-9F86-7A45-BE8E-43760B9F92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7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tatem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044952" y="0"/>
            <a:ext cx="6099048" cy="5143500"/>
          </a:xfrm>
          <a:noFill/>
        </p:spPr>
        <p:txBody>
          <a:bodyPr anchor="ctr" anchorCtr="0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baseline="0"/>
            </a:lvl1pPr>
          </a:lstStyle>
          <a:p>
            <a:r>
              <a:rPr lang="en-US" dirty="0" smtClean="0"/>
              <a:t>Click icon to add picture. </a:t>
            </a:r>
            <a:br>
              <a:rPr lang="en-US" dirty="0" smtClean="0"/>
            </a:br>
            <a:r>
              <a:rPr lang="en-US" dirty="0" smtClean="0"/>
              <a:t>Placeholder is approximately 6:5 proportion.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dirty="0" smtClean="0"/>
              <a:t>Month 00, 0000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Footer, only if needed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12D0507-9F86-7A45-BE8E-43760B9F92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6"/>
          </p:nvPr>
        </p:nvSpPr>
        <p:spPr bwMode="gray">
          <a:xfrm>
            <a:off x="457200" y="423004"/>
            <a:ext cx="2130552" cy="4149789"/>
          </a:xfrm>
        </p:spPr>
        <p:txBody>
          <a:bodyPr/>
          <a:lstStyle>
            <a:lvl1pPr>
              <a:lnSpc>
                <a:spcPct val="90000"/>
              </a:lnSpc>
              <a:spcBef>
                <a:spcPts val="900"/>
              </a:spcBef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90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7" name="Picture 2" title="Veriz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16476" y="4541912"/>
            <a:ext cx="1463040" cy="51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2119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tatemen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dirty="0" smtClean="0"/>
              <a:t>Month 00, 0000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 smtClean="0"/>
              <a:t>Footer, only if needed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12D0507-9F86-7A45-BE8E-43760B9F92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/>
          </p:nvPr>
        </p:nvSpPr>
        <p:spPr bwMode="gray">
          <a:xfrm>
            <a:off x="3511296" y="457200"/>
            <a:ext cx="5175504" cy="4114800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spcBef>
                <a:spcPts val="900"/>
              </a:spcBef>
              <a:defRPr sz="1200" b="1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900"/>
              </a:spcBef>
              <a:defRPr sz="1200" b="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200" b="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600"/>
              </a:spcBef>
              <a:defRPr sz="1200" b="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600"/>
              </a:spcBef>
              <a:defRPr sz="1200" b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6"/>
          </p:nvPr>
        </p:nvSpPr>
        <p:spPr bwMode="gray">
          <a:xfrm>
            <a:off x="457200" y="423006"/>
            <a:ext cx="2130552" cy="4148994"/>
          </a:xfrm>
        </p:spPr>
        <p:txBody>
          <a:bodyPr/>
          <a:lstStyle>
            <a:lvl1pPr>
              <a:lnSpc>
                <a:spcPct val="90000"/>
              </a:lnSpc>
              <a:spcBef>
                <a:spcPts val="900"/>
              </a:spcBef>
              <a:defRPr sz="2400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90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5936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424626"/>
            <a:ext cx="7086600" cy="457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371600"/>
            <a:ext cx="7086600" cy="3200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543800" y="4700032"/>
            <a:ext cx="9144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Month 00, 0000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7198" y="4700032"/>
            <a:ext cx="7086601" cy="228600"/>
          </a:xfrm>
          <a:prstGeom prst="rect">
            <a:avLst/>
          </a:prstGeom>
        </p:spPr>
        <p:txBody>
          <a:bodyPr vert="horz" lIns="0" tIns="0" rIns="182880" bIns="0" rtlCol="0" anchor="b" anchorCtr="0"/>
          <a:lstStyle>
            <a:lvl1pPr algn="l">
              <a:defRPr sz="700" cap="none">
                <a:solidFill>
                  <a:schemeClr val="tx1"/>
                </a:solidFill>
                <a:latin typeface="+mn-lt"/>
                <a:cs typeface="Arial Narrow"/>
              </a:defRPr>
            </a:lvl1pPr>
          </a:lstStyle>
          <a:p>
            <a:r>
              <a:rPr lang="en-US" dirty="0" smtClean="0"/>
              <a:t>Footer, only if needed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58200" y="4700032"/>
            <a:ext cx="2286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 b="1">
                <a:solidFill>
                  <a:schemeClr val="tx1"/>
                </a:solidFill>
              </a:defRPr>
            </a:lvl1pPr>
          </a:lstStyle>
          <a:p>
            <a:fld id="{E12D0507-9F86-7A45-BE8E-43760B9F92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7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0" r:id="rId3"/>
    <p:sldLayoutId id="2147483672" r:id="rId4"/>
    <p:sldLayoutId id="2147483651" r:id="rId5"/>
    <p:sldLayoutId id="2147483674" r:id="rId6"/>
    <p:sldLayoutId id="2147483657" r:id="rId7"/>
    <p:sldLayoutId id="2147483663" r:id="rId8"/>
    <p:sldLayoutId id="2147483664" r:id="rId9"/>
    <p:sldLayoutId id="2147483673" r:id="rId10"/>
    <p:sldLayoutId id="2147483661" r:id="rId11"/>
    <p:sldLayoutId id="2147483669" r:id="rId12"/>
    <p:sldLayoutId id="2147483662" r:id="rId13"/>
    <p:sldLayoutId id="2147483668" r:id="rId14"/>
    <p:sldLayoutId id="2147483659" r:id="rId15"/>
    <p:sldLayoutId id="2147483660" r:id="rId16"/>
    <p:sldLayoutId id="2147483665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9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lnSpc>
          <a:spcPct val="100000"/>
        </a:lnSpc>
        <a:spcBef>
          <a:spcPts val="90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230188" indent="-230188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5425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30188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microsoft.com/office/2007/relationships/hdphoto" Target="../media/hdphoto2.wdp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microsoft.com/office/2007/relationships/hdphoto" Target="../media/hdphoto3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jpe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4" Type="http://schemas.openxmlformats.org/officeDocument/2006/relationships/image" Target="../media/image26.jpe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jpeg"/><Relationship Id="rId8" Type="http://schemas.microsoft.com/office/2007/relationships/hdphoto" Target="../media/hdphoto4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1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itrevolution.com/books/phoenix-project-devops-book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310896"/>
            <a:ext cx="5957248" cy="1737360"/>
          </a:xfrm>
        </p:spPr>
        <p:txBody>
          <a:bodyPr/>
          <a:lstStyle/>
          <a:p>
            <a:r>
              <a:rPr lang="en-US" dirty="0"/>
              <a:t>Accelerating Customer Experience Innovation Through DevOps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Chivas Nambiar</a:t>
            </a:r>
          </a:p>
          <a:p>
            <a:r>
              <a:rPr lang="en-US" sz="1600" dirty="0"/>
              <a:t>Director, </a:t>
            </a:r>
            <a:r>
              <a:rPr lang="en-US" sz="1600" dirty="0" smtClean="0"/>
              <a:t>DevOps Platform Engineering</a:t>
            </a:r>
          </a:p>
          <a:p>
            <a:endParaRPr lang="en-US" sz="1600" dirty="0"/>
          </a:p>
          <a:p>
            <a:r>
              <a:rPr lang="en-US" sz="1400" dirty="0" smtClean="0"/>
              <a:t>10.19.2015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5224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Corporate-Wide SDLC Toolchain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324" y="1050878"/>
            <a:ext cx="3361876" cy="1958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5038" y="3425775"/>
            <a:ext cx="8289449" cy="76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Dedicated team to build a standard + help direct technology teams</a:t>
            </a:r>
          </a:p>
          <a:p>
            <a:pPr marL="177800" indent="-17780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Build it and they will come (sort of) – still need to train and provide procedures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4" y="813586"/>
            <a:ext cx="3039612" cy="195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z723282\AppData\Local\Microsoft\Windows\Temporary Internet Files\Content.IE5\4THQKQX7\Depositphotos_10564418_s-2015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742" y="1383700"/>
            <a:ext cx="2341284" cy="155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19656" y="1679900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Wingdings"/>
              </a:rPr>
              <a:t></a:t>
            </a:r>
            <a:endParaRPr lang="en-US" sz="2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91" y="1304949"/>
            <a:ext cx="739679" cy="235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79" y="1583754"/>
            <a:ext cx="548640" cy="42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71" y="1594847"/>
            <a:ext cx="607484" cy="267006"/>
          </a:xfrm>
          <a:prstGeom prst="rect">
            <a:avLst/>
          </a:prstGeom>
        </p:spPr>
      </p:pic>
      <p:pic>
        <p:nvPicPr>
          <p:cNvPr id="14" name="Picture 15"/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0"/>
          <a:stretch/>
        </p:blipFill>
        <p:spPr bwMode="auto">
          <a:xfrm>
            <a:off x="2171760" y="1825593"/>
            <a:ext cx="858443" cy="2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8" descr="http://blog.docker.com/wp-content/uploads/2013/08/KuDr42X_ITXghJhSInDZekNEF0jLt3NeVxtRye3tqco.png"/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15" t="14034" r="4991" b="17380"/>
          <a:stretch/>
        </p:blipFill>
        <p:spPr bwMode="auto">
          <a:xfrm>
            <a:off x="615409" y="2039868"/>
            <a:ext cx="782432" cy="197129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1418716" y="1912177"/>
            <a:ext cx="667862" cy="288135"/>
            <a:chOff x="612232" y="4314540"/>
            <a:chExt cx="878657" cy="310896"/>
          </a:xfrm>
        </p:grpSpPr>
        <p:pic>
          <p:nvPicPr>
            <p:cNvPr id="17" name="Picture 8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215" y="4377726"/>
              <a:ext cx="638674" cy="18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9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96479" l="0" r="97740">
                          <a14:foregroundMark x1="28814" y1="24296" x2="28814" y2="24296"/>
                          <a14:foregroundMark x1="32203" y1="34155" x2="32203" y2="34155"/>
                          <a14:foregroundMark x1="68362" y1="31338" x2="68362" y2="313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232" y="4314540"/>
              <a:ext cx="193763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915815" y="2231265"/>
            <a:ext cx="705259" cy="230317"/>
            <a:chOff x="2965389" y="2861380"/>
            <a:chExt cx="1134251" cy="320040"/>
          </a:xfrm>
        </p:grpSpPr>
        <p:pic>
          <p:nvPicPr>
            <p:cNvPr id="23" name="Picture 4"/>
            <p:cNvPicPr>
              <a:picLocks noChangeAspect="1" noChangeArrowheads="1"/>
            </p:cNvPicPr>
            <p:nvPr/>
          </p:nvPicPr>
          <p:blipFill rotWithShape="1"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347" b="16329"/>
            <a:stretch/>
          </p:blipFill>
          <p:spPr bwMode="auto">
            <a:xfrm>
              <a:off x="2965389" y="2861380"/>
              <a:ext cx="351235" cy="320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3230491" y="2870024"/>
              <a:ext cx="869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393A3B"/>
                  </a:solidFill>
                </a:rPr>
                <a:t>Selenium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54" y="1447771"/>
            <a:ext cx="424598" cy="219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1794039" y="2037175"/>
            <a:ext cx="980908" cy="471455"/>
            <a:chOff x="6896078" y="2539390"/>
            <a:chExt cx="1021914" cy="490988"/>
          </a:xfrm>
        </p:grpSpPr>
        <p:pic>
          <p:nvPicPr>
            <p:cNvPr id="27" name="Picture 16"/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>
                          <a14:backgroundMark x1="18333" y1="31667" x2="18333" y2="31667"/>
                          <a14:backgroundMark x1="81667" y1="37500" x2="81667" y2="37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775"/>
            <a:stretch/>
          </p:blipFill>
          <p:spPr bwMode="auto">
            <a:xfrm>
              <a:off x="7141113" y="2539390"/>
              <a:ext cx="572104" cy="361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6896078" y="2827377"/>
              <a:ext cx="1021914" cy="203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 smtClean="0">
                  <a:solidFill>
                    <a:srgbClr val="2E67B2">
                      <a:lumMod val="75000"/>
                    </a:srgbClr>
                  </a:solidFill>
                </a:rPr>
                <a:t>CLOUD FOUNDRY</a:t>
              </a:r>
              <a:endParaRPr lang="en-US" sz="600" b="1" dirty="0">
                <a:solidFill>
                  <a:srgbClr val="2E67B2">
                    <a:lumMod val="75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22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</a:t>
            </a:r>
            <a:r>
              <a:rPr lang="en-US" dirty="0"/>
              <a:t>S</a:t>
            </a:r>
            <a:r>
              <a:rPr lang="en-US" dirty="0" smtClean="0"/>
              <a:t>uccess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7675" y="980780"/>
            <a:ext cx="816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As we onboard hundreds of apps onto the DevOps process and toolchain, every team is asked to measure and set goals across standard parameters</a:t>
            </a:r>
            <a:endParaRPr lang="en-US" dirty="0"/>
          </a:p>
        </p:txBody>
      </p:sp>
      <p:pic>
        <p:nvPicPr>
          <p:cNvPr id="3077" name="Picture 5" descr="C:\Users\z723282\AppData\Local\Microsoft\Windows\Temporary Internet Files\Content.IE5\1429CR7Z\Depositphotos_9013272_s-20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9" y="2067244"/>
            <a:ext cx="2586405" cy="193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014312" y="1886984"/>
            <a:ext cx="2077235" cy="1265077"/>
            <a:chOff x="4240000" y="2020334"/>
            <a:chExt cx="2077235" cy="1265077"/>
          </a:xfrm>
        </p:grpSpPr>
        <p:pic>
          <p:nvPicPr>
            <p:cNvPr id="12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476" y="2381610"/>
              <a:ext cx="377832" cy="433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Up Arrow 12"/>
            <p:cNvSpPr/>
            <p:nvPr/>
          </p:nvSpPr>
          <p:spPr>
            <a:xfrm>
              <a:off x="4681173" y="2309528"/>
              <a:ext cx="1168439" cy="598523"/>
            </a:xfrm>
            <a:prstGeom prst="upArrow">
              <a:avLst/>
            </a:prstGeom>
            <a:noFill/>
            <a:ln w="25400" cap="sq" cmpd="sng" algn="ctr">
              <a:solidFill>
                <a:srgbClr val="000000"/>
              </a:solidFill>
              <a:prstDash val="solid"/>
            </a:ln>
            <a:effectLst>
              <a:outerShdw sx="1000" sy="1000" algn="ctr" rotWithShape="0">
                <a:srgbClr val="000000"/>
              </a:outerShdw>
            </a:effectLst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09483" y="2020334"/>
              <a:ext cx="113086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D040B"/>
                  </a:solidFill>
                  <a:latin typeface="NeueHaasGroteskDisp Std" pitchFamily="34" charset="0"/>
                </a:rPr>
                <a:t>Cycle Time</a:t>
              </a:r>
              <a:endParaRPr lang="en-US" sz="1600" b="1" dirty="0">
                <a:solidFill>
                  <a:srgbClr val="CD040B"/>
                </a:solidFill>
                <a:latin typeface="NeueHaasGroteskDisp Std" pitchFamily="34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240000" y="2977634"/>
              <a:ext cx="20772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Months </a:t>
              </a:r>
              <a:r>
                <a:rPr lang="en-US" sz="1400" dirty="0" smtClean="0">
                  <a:sym typeface="Wingdings"/>
                </a:rPr>
                <a:t> Days/Hours</a:t>
              </a:r>
              <a:endParaRPr lang="en-US" sz="1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54461" y="1886984"/>
            <a:ext cx="2316532" cy="1265950"/>
            <a:chOff x="6692586" y="1944134"/>
            <a:chExt cx="2316532" cy="1265950"/>
          </a:xfrm>
        </p:grpSpPr>
        <p:sp>
          <p:nvSpPr>
            <p:cNvPr id="20" name="TextBox 19"/>
            <p:cNvSpPr txBox="1"/>
            <p:nvPr/>
          </p:nvSpPr>
          <p:spPr>
            <a:xfrm>
              <a:off x="6754601" y="1944134"/>
              <a:ext cx="207723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D040B"/>
                  </a:solidFill>
                  <a:latin typeface="NeueHaasGroteskDisp Std" pitchFamily="34" charset="0"/>
                </a:rPr>
                <a:t>Deploy Frequency</a:t>
              </a:r>
              <a:endParaRPr lang="en-US" sz="1600" b="1" dirty="0">
                <a:solidFill>
                  <a:srgbClr val="CD040B"/>
                </a:solidFill>
                <a:latin typeface="NeueHaasGroteskDisp Std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92586" y="2902307"/>
              <a:ext cx="2316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 / Month </a:t>
              </a:r>
              <a:r>
                <a:rPr lang="en-US" sz="1400" dirty="0" smtClean="0">
                  <a:sym typeface="Wingdings"/>
                </a:rPr>
                <a:t> Daily/Weekly</a:t>
              </a:r>
              <a:endParaRPr lang="en-US" sz="1400" dirty="0"/>
            </a:p>
          </p:txBody>
        </p:sp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7558" y="2323777"/>
              <a:ext cx="466344" cy="466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Up Arrow 23"/>
            <p:cNvSpPr/>
            <p:nvPr/>
          </p:nvSpPr>
          <p:spPr>
            <a:xfrm>
              <a:off x="7186511" y="2223120"/>
              <a:ext cx="1168439" cy="598524"/>
            </a:xfrm>
            <a:prstGeom prst="upArrow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14312" y="3411143"/>
            <a:ext cx="2077234" cy="1303891"/>
            <a:chOff x="4112474" y="3382568"/>
            <a:chExt cx="2077234" cy="1303891"/>
          </a:xfrm>
        </p:grpSpPr>
        <p:sp>
          <p:nvSpPr>
            <p:cNvPr id="26" name="Up Arrow 25"/>
            <p:cNvSpPr/>
            <p:nvPr/>
          </p:nvSpPr>
          <p:spPr>
            <a:xfrm>
              <a:off x="4557083" y="3724270"/>
              <a:ext cx="1168439" cy="598524"/>
            </a:xfrm>
            <a:prstGeom prst="upArrow">
              <a:avLst/>
            </a:prstGeom>
            <a:noFill/>
            <a:ln w="25400">
              <a:solidFill>
                <a:srgbClr val="000000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7" name="Picture 2" descr="Image result for icon x"/>
            <p:cNvPicPr>
              <a:picLocks noChangeAspect="1" noChangeArrowheads="1"/>
            </p:cNvPicPr>
            <p:nvPr/>
          </p:nvPicPr>
          <p:blipFill>
            <a:blip r:embed="rId6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0802" y="3833999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4188777" y="4378682"/>
              <a:ext cx="1924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20%-50% Reduction</a:t>
              </a:r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2474" y="3382568"/>
              <a:ext cx="207723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D040B"/>
                  </a:solidFill>
                  <a:latin typeface="NeueHaasGroteskDisp Std" pitchFamily="34" charset="0"/>
                </a:rPr>
                <a:t>Defects per Feature</a:t>
              </a:r>
              <a:endParaRPr lang="en-US" sz="1600" b="1" dirty="0">
                <a:solidFill>
                  <a:srgbClr val="CD040B"/>
                </a:solidFill>
                <a:latin typeface="NeueHaasGroteskDisp Std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74110" y="3411143"/>
            <a:ext cx="2077234" cy="1302083"/>
            <a:chOff x="6625203" y="3402810"/>
            <a:chExt cx="2077234" cy="1302083"/>
          </a:xfrm>
        </p:grpSpPr>
        <p:pic>
          <p:nvPicPr>
            <p:cNvPr id="31" name="Picture 2" descr="Image result for icon revenue"/>
            <p:cNvPicPr>
              <a:picLocks noChangeAspect="1" noChangeArrowheads="1"/>
            </p:cNvPicPr>
            <p:nvPr/>
          </p:nvPicPr>
          <p:blipFill>
            <a:blip r:embed="rId7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2470" y="3817515"/>
              <a:ext cx="497223" cy="488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6625203" y="3402810"/>
              <a:ext cx="207723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CD040B"/>
                  </a:solidFill>
                  <a:latin typeface="NeueHaasGroteskDisp Std" pitchFamily="34" charset="0"/>
                </a:rPr>
                <a:t>Financial Impact</a:t>
              </a:r>
              <a:endParaRPr lang="en-US" sz="1600" b="1" dirty="0">
                <a:solidFill>
                  <a:srgbClr val="CD040B"/>
                </a:solidFill>
                <a:latin typeface="NeueHaasGroteskDisp Std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57687" y="4366339"/>
              <a:ext cx="1223412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600" dirty="0" smtClean="0">
                  <a:sym typeface="Wingdings"/>
                </a:rPr>
                <a:t></a:t>
              </a:r>
              <a:r>
                <a:rPr lang="en-US" sz="1400" dirty="0" smtClean="0">
                  <a:sym typeface="Wingdings"/>
                </a:rPr>
                <a:t> </a:t>
              </a:r>
              <a:r>
                <a:rPr lang="en-US" sz="1400" dirty="0" smtClean="0"/>
                <a:t>% Benefit</a:t>
              </a:r>
              <a:endParaRPr lang="en-US" sz="1400" dirty="0"/>
            </a:p>
          </p:txBody>
        </p:sp>
        <p:sp>
          <p:nvSpPr>
            <p:cNvPr id="34" name="Up Arrow 33"/>
            <p:cNvSpPr/>
            <p:nvPr/>
          </p:nvSpPr>
          <p:spPr>
            <a:xfrm>
              <a:off x="7079600" y="3707786"/>
              <a:ext cx="1168439" cy="598524"/>
            </a:xfrm>
            <a:prstGeom prst="upArrow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263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7086600" cy="3200400"/>
          </a:xfrm>
        </p:spPr>
        <p:txBody>
          <a:bodyPr>
            <a:normAutofit/>
          </a:bodyPr>
          <a:lstStyle/>
          <a:p>
            <a:pPr lvl="2"/>
            <a:r>
              <a:rPr lang="en-US" sz="2400" dirty="0"/>
              <a:t>Standardization in </a:t>
            </a:r>
            <a:r>
              <a:rPr lang="en-US" sz="2400" dirty="0" smtClean="0"/>
              <a:t>measurements</a:t>
            </a:r>
          </a:p>
          <a:p>
            <a:pPr lvl="3"/>
            <a:r>
              <a:rPr lang="en-US" sz="2400" dirty="0" smtClean="0"/>
              <a:t>How do you measure business benefits? </a:t>
            </a:r>
          </a:p>
          <a:p>
            <a:pPr lvl="3"/>
            <a:r>
              <a:rPr lang="en-US" sz="2400" dirty="0" smtClean="0"/>
              <a:t>How do you define success criteria?</a:t>
            </a:r>
          </a:p>
          <a:p>
            <a:pPr lvl="2"/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</a:t>
            </a:r>
            <a:r>
              <a:rPr lang="en-US" dirty="0"/>
              <a:t>N</a:t>
            </a:r>
            <a:r>
              <a:rPr lang="en-US" dirty="0" smtClean="0"/>
              <a:t>eed </a:t>
            </a:r>
            <a:r>
              <a:rPr lang="en-US" dirty="0"/>
              <a:t>H</a:t>
            </a:r>
            <a:r>
              <a:rPr lang="en-US" dirty="0" smtClean="0"/>
              <a:t>elp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199" y="2918455"/>
            <a:ext cx="7855527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188" lvl="2" indent="-230188">
              <a:spcBef>
                <a:spcPts val="600"/>
              </a:spcBef>
              <a:buFont typeface="Arial"/>
              <a:buChar char="•"/>
            </a:pPr>
            <a:r>
              <a:rPr lang="en-US" sz="2400" dirty="0" err="1" smtClean="0"/>
              <a:t>DevOps</a:t>
            </a:r>
            <a:r>
              <a:rPr lang="en-US" sz="2400" dirty="0" smtClean="0"/>
              <a:t> </a:t>
            </a:r>
            <a:r>
              <a:rPr lang="en-US" sz="2400" dirty="0"/>
              <a:t>enhances </a:t>
            </a:r>
            <a:r>
              <a:rPr lang="en-US" sz="2400" dirty="0" smtClean="0"/>
              <a:t>customer experience and the business</a:t>
            </a:r>
            <a:r>
              <a:rPr lang="en-US" sz="2400" dirty="0"/>
              <a:t>, while improving the lives of IT professionals</a:t>
            </a:r>
          </a:p>
          <a:p>
            <a:pPr marL="455613" lvl="3" indent="-225425">
              <a:spcBef>
                <a:spcPts val="600"/>
              </a:spcBef>
              <a:buFont typeface="Arial"/>
              <a:buChar char="–"/>
            </a:pPr>
            <a:r>
              <a:rPr lang="en-US" sz="2400" b="1" i="1" dirty="0" smtClean="0"/>
              <a:t>Help </a:t>
            </a:r>
            <a:r>
              <a:rPr lang="en-US" sz="2400" b="1" i="1" dirty="0"/>
              <a:t>us show the world that it is okay to be selfish and build a better way of </a:t>
            </a:r>
            <a:r>
              <a:rPr lang="en-US" sz="2400" b="1" i="1" dirty="0" smtClean="0"/>
              <a:t>working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417430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1882006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chivas.nambiar@verizon.com</a:t>
            </a:r>
            <a:endParaRPr lang="en-US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923" y="1318033"/>
            <a:ext cx="1192033" cy="112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895600" y="3025006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Chivas Nambiar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023" y="2715146"/>
            <a:ext cx="873832" cy="87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597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018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Verizon?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787" y="1092170"/>
            <a:ext cx="2613873" cy="16379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8016" y="2786143"/>
            <a:ext cx="290014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Facts</a:t>
            </a:r>
          </a:p>
          <a:p>
            <a:pPr marL="0" lvl="2" algn="ctr"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</a:rPr>
              <a:t>The best, most reliable networks in the </a:t>
            </a:r>
            <a:r>
              <a:rPr lang="en-US" sz="1600" dirty="0" smtClean="0">
                <a:solidFill>
                  <a:srgbClr val="000000"/>
                </a:solidFill>
              </a:rPr>
              <a:t>industry</a:t>
            </a:r>
          </a:p>
          <a:p>
            <a:pPr marL="0" lvl="2" algn="ctr">
              <a:spcBef>
                <a:spcPts val="600"/>
              </a:spcBef>
            </a:pPr>
            <a:r>
              <a:rPr lang="en-US" sz="1600" dirty="0" smtClean="0">
                <a:solidFill>
                  <a:srgbClr val="000000"/>
                </a:solidFill>
              </a:rPr>
              <a:t>2014 Revenue: $127.1B</a:t>
            </a:r>
          </a:p>
          <a:p>
            <a:pPr marL="0" lvl="2" algn="ctr">
              <a:spcBef>
                <a:spcPts val="600"/>
              </a:spcBef>
            </a:pPr>
            <a:r>
              <a:rPr lang="en-US" sz="1600" dirty="0" smtClean="0">
                <a:solidFill>
                  <a:srgbClr val="000000"/>
                </a:solidFill>
              </a:rPr>
              <a:t>Fortune 15 Company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20869" y="2786143"/>
            <a:ext cx="290014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Customers</a:t>
            </a:r>
          </a:p>
          <a:p>
            <a:pPr marL="0" lvl="2" algn="ctr"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</a:rPr>
              <a:t>109.5M Wireless </a:t>
            </a:r>
            <a:r>
              <a:rPr lang="en-US" sz="1600" dirty="0" smtClean="0">
                <a:solidFill>
                  <a:srgbClr val="000000"/>
                </a:solidFill>
              </a:rPr>
              <a:t>Retail</a:t>
            </a:r>
          </a:p>
          <a:p>
            <a:pPr marL="0" lvl="2" algn="ctr">
              <a:spcBef>
                <a:spcPts val="600"/>
              </a:spcBef>
            </a:pPr>
            <a:r>
              <a:rPr lang="en-US" sz="1600" dirty="0" smtClean="0">
                <a:solidFill>
                  <a:srgbClr val="000000"/>
                </a:solidFill>
              </a:rPr>
              <a:t>6.8M FiOS Internet</a:t>
            </a:r>
          </a:p>
          <a:p>
            <a:pPr marL="0" lvl="2" algn="ctr">
              <a:spcBef>
                <a:spcPts val="600"/>
              </a:spcBef>
            </a:pPr>
            <a:r>
              <a:rPr lang="en-US" sz="1600" dirty="0" smtClean="0">
                <a:solidFill>
                  <a:srgbClr val="000000"/>
                </a:solidFill>
              </a:rPr>
              <a:t>5.8M FiOS Video</a:t>
            </a:r>
          </a:p>
          <a:p>
            <a:pPr marL="0" lvl="2" algn="ctr">
              <a:spcBef>
                <a:spcPts val="600"/>
              </a:spcBef>
            </a:pPr>
            <a:r>
              <a:rPr lang="en-US" sz="1600" dirty="0" smtClean="0">
                <a:solidFill>
                  <a:srgbClr val="000000"/>
                </a:solidFill>
              </a:rPr>
              <a:t>99% of Fortune 500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76723" y="2786143"/>
            <a:ext cx="2680669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Company</a:t>
            </a:r>
          </a:p>
          <a:p>
            <a:pPr marL="0" lvl="2" algn="ctr">
              <a:spcBef>
                <a:spcPts val="600"/>
              </a:spcBef>
            </a:pPr>
            <a:r>
              <a:rPr lang="en-US" sz="1600" dirty="0" smtClean="0">
                <a:solidFill>
                  <a:srgbClr val="000000"/>
                </a:solidFill>
              </a:rPr>
              <a:t>178K Employees worldwide</a:t>
            </a:r>
          </a:p>
          <a:p>
            <a:pPr marL="0" lvl="2" algn="ctr">
              <a:spcBef>
                <a:spcPts val="600"/>
              </a:spcBef>
            </a:pPr>
            <a:r>
              <a:rPr lang="en-US" sz="1600" dirty="0" smtClean="0">
                <a:solidFill>
                  <a:srgbClr val="000000"/>
                </a:solidFill>
              </a:rPr>
              <a:t>150+ countries</a:t>
            </a:r>
          </a:p>
          <a:p>
            <a:pPr marL="0" lvl="2" algn="ctr">
              <a:spcBef>
                <a:spcPts val="600"/>
              </a:spcBef>
            </a:pPr>
            <a:r>
              <a:rPr lang="en-US" sz="1600" dirty="0" smtClean="0">
                <a:solidFill>
                  <a:srgbClr val="000000"/>
                </a:solidFill>
              </a:rPr>
              <a:t>1,700+ retail locations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963" y="1092168"/>
            <a:ext cx="2461188" cy="163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252" y="1092168"/>
            <a:ext cx="2413383" cy="167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532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0848" y="948518"/>
            <a:ext cx="7086600" cy="566382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sz="2000" dirty="0"/>
              <a:t>T</a:t>
            </a:r>
            <a:r>
              <a:rPr lang="en-US" sz="2000" dirty="0" smtClean="0"/>
              <a:t>he Challenge </a:t>
            </a:r>
            <a:r>
              <a:rPr lang="en-US" sz="2000" dirty="0" smtClean="0">
                <a:sym typeface="Wingdings"/>
              </a:rPr>
              <a:t> CoFEE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Tipping Point : Where We Started Our Journey</a:t>
            </a:r>
            <a:endParaRPr lang="en-US" dirty="0"/>
          </a:p>
        </p:txBody>
      </p:sp>
      <p:pic>
        <p:nvPicPr>
          <p:cNvPr id="1026" name="Picture 2" descr="C:\Users\z723282\AppData\Local\Microsoft\Windows\Temporary Internet Files\Content.IE5\1OHT3FGS\Depositphotos_53568221_s-20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22" y="1394780"/>
            <a:ext cx="1637575" cy="245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92548" y="3541310"/>
            <a:ext cx="1123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 This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88884" y="3519566"/>
            <a:ext cx="445015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Co</a:t>
            </a:r>
            <a:r>
              <a:rPr lang="en-US" dirty="0" smtClean="0"/>
              <a:t>nverged </a:t>
            </a:r>
            <a:r>
              <a:rPr lang="en-US" b="1" dirty="0" smtClean="0">
                <a:solidFill>
                  <a:schemeClr val="accent1"/>
                </a:solidFill>
              </a:rPr>
              <a:t>F</a:t>
            </a:r>
            <a:r>
              <a:rPr lang="en-US" dirty="0" smtClean="0"/>
              <a:t>ront </a:t>
            </a:r>
            <a:r>
              <a:rPr lang="en-US" b="1" dirty="0" smtClean="0">
                <a:solidFill>
                  <a:schemeClr val="accent1"/>
                </a:solidFill>
              </a:rPr>
              <a:t>E</a:t>
            </a:r>
            <a:r>
              <a:rPr lang="en-US" dirty="0" smtClean="0"/>
              <a:t>nd </a:t>
            </a:r>
            <a:r>
              <a:rPr lang="en-US" b="1" dirty="0" smtClean="0">
                <a:solidFill>
                  <a:schemeClr val="accent1"/>
                </a:solidFill>
              </a:rPr>
              <a:t>E</a:t>
            </a:r>
            <a:r>
              <a:rPr lang="en-US" dirty="0" smtClean="0"/>
              <a:t>ngine</a:t>
            </a:r>
          </a:p>
          <a:p>
            <a:pPr algn="ctr"/>
            <a:r>
              <a:rPr lang="en-US" sz="1600" dirty="0" smtClean="0"/>
              <a:t>One-Stop Customer Relationship Management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736" y="1226364"/>
            <a:ext cx="1201574" cy="5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1299244"/>
            <a:ext cx="287655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664" y="2006937"/>
            <a:ext cx="2291403" cy="14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44500" y="4201429"/>
            <a:ext cx="6993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/>
              <a:t>A business challenge that required agility to overcome!</a:t>
            </a:r>
            <a:endParaRPr lang="en-US" sz="20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79995" y="2101530"/>
            <a:ext cx="255711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Internet, TV, Phone</a:t>
            </a: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Millions of Customers</a:t>
            </a: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Thousands of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1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/>
      <p:bldP spid="8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State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07775" y="1574955"/>
            <a:ext cx="2292299" cy="1409790"/>
            <a:chOff x="3780604" y="999492"/>
            <a:chExt cx="1645411" cy="1010282"/>
          </a:xfrm>
        </p:grpSpPr>
        <p:pic>
          <p:nvPicPr>
            <p:cNvPr id="16" name="Picture 8" descr="C:\Users\z723282\AppData\Local\Microsoft\Windows\Temporary Internet Files\Content.IE5\BDC5GXZ3\Depositphotos_82496140_s-2015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0604" y="999492"/>
              <a:ext cx="1645411" cy="1010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Oval 16"/>
            <p:cNvSpPr/>
            <p:nvPr/>
          </p:nvSpPr>
          <p:spPr>
            <a:xfrm>
              <a:off x="4129528" y="1240383"/>
              <a:ext cx="457200" cy="457200"/>
            </a:xfrm>
            <a:prstGeom prst="ellipse">
              <a:avLst/>
            </a:prstGeom>
            <a:solidFill>
              <a:srgbClr val="0070C0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862520" y="853441"/>
            <a:ext cx="597092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600" dirty="0" smtClean="0"/>
              <a:t>System </a:t>
            </a:r>
            <a:r>
              <a:rPr lang="en-US" sz="1600" dirty="0"/>
              <a:t>c</a:t>
            </a:r>
            <a:r>
              <a:rPr lang="en-US" sz="1600" dirty="0" smtClean="0"/>
              <a:t>omplexity was inhibiting speed to market</a:t>
            </a:r>
          </a:p>
          <a:p>
            <a:pPr marL="398463" indent="-17303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Dozens of legacy systems performing similar functions</a:t>
            </a:r>
          </a:p>
          <a:p>
            <a:pPr marL="398463" indent="-17303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Thousands of product rules</a:t>
            </a:r>
          </a:p>
          <a:p>
            <a:pPr marL="398463" indent="-17303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Inconsistent business processes across regions</a:t>
            </a:r>
          </a:p>
          <a:p>
            <a:pPr marL="398463" indent="-17303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/>
              </a:rPr>
              <a:t>Manual development, testing and deployment processes</a:t>
            </a:r>
          </a:p>
          <a:p>
            <a:pPr marL="398463" indent="-17303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/>
              </a:rPr>
              <a:t>Integration: square pegs, round holes</a:t>
            </a:r>
          </a:p>
          <a:p>
            <a:pPr marL="398463" indent="-17303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/>
              </a:rPr>
              <a:t>Releases cycles measured in months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6658" y="4000821"/>
            <a:ext cx="8406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/>
              <a:t>Simplification and modernization required to enable business agility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58897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</a:p>
        </p:txBody>
      </p:sp>
      <p:pic>
        <p:nvPicPr>
          <p:cNvPr id="3074" name="Picture 2" descr="C:\Users\z723282\AppData\Local\Microsoft\Windows\Temporary Internet Files\Content.IE5\WUY0OVUA\canstockphoto14504673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53" b="93639" l="3375" r="90000">
                        <a14:foregroundMark x1="15750" y1="77515" x2="15750" y2="77515"/>
                        <a14:foregroundMark x1="13250" y1="76627" x2="13250" y2="76627"/>
                        <a14:foregroundMark x1="41875" y1="13314" x2="41875" y2="133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56" y="370053"/>
            <a:ext cx="5254428" cy="443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8958" y="1696692"/>
            <a:ext cx="2146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Conscious decision to get away from monolithic thick clients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862542" y="1412451"/>
            <a:ext cx="2146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Re-architect </a:t>
            </a:r>
            <a:r>
              <a:rPr lang="en-US" dirty="0"/>
              <a:t>the </a:t>
            </a:r>
            <a:r>
              <a:rPr lang="en-US" dirty="0" smtClean="0"/>
              <a:t>back-ends </a:t>
            </a:r>
            <a:r>
              <a:rPr lang="en-US" dirty="0"/>
              <a:t>and </a:t>
            </a:r>
            <a:r>
              <a:rPr lang="en-US" dirty="0" smtClean="0"/>
              <a:t>mid-tiers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62542" y="2670370"/>
            <a:ext cx="214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Redesign </a:t>
            </a:r>
            <a:r>
              <a:rPr lang="en-US" dirty="0"/>
              <a:t>the infrastructure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0219" y="4522601"/>
            <a:ext cx="463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DRIVE AUTOMATION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4942" y="3876270"/>
            <a:ext cx="214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Break down the silos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3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7086600" cy="1179945"/>
          </a:xfrm>
        </p:spPr>
        <p:txBody>
          <a:bodyPr>
            <a:noAutofit/>
          </a:bodyPr>
          <a:lstStyle/>
          <a:p>
            <a:pPr algn="ctr"/>
            <a:r>
              <a:rPr lang="en-US" sz="2000" u="sng" dirty="0" smtClean="0"/>
              <a:t>Development</a:t>
            </a:r>
          </a:p>
          <a:p>
            <a:pPr algn="ctr"/>
            <a:r>
              <a:rPr lang="en-US" sz="2000" b="0" dirty="0" smtClean="0"/>
              <a:t>Build simple, reliable, personal experiences that delight the customer</a:t>
            </a:r>
            <a:endParaRPr lang="en-US" sz="2000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– Working together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gray">
          <a:xfrm>
            <a:off x="459515" y="2609230"/>
            <a:ext cx="7086600" cy="11799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9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9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0188" indent="-230188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5425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30188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u="sng" dirty="0" smtClean="0"/>
              <a:t>Operations</a:t>
            </a:r>
          </a:p>
          <a:p>
            <a:pPr algn="ctr"/>
            <a:r>
              <a:rPr lang="en-US" sz="2000" b="0" dirty="0" smtClean="0"/>
              <a:t>Build simple, reliable, personal experiences that delight the customer</a:t>
            </a:r>
            <a:endParaRPr lang="en-US" sz="2000" b="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gray">
          <a:xfrm>
            <a:off x="461830" y="3994727"/>
            <a:ext cx="7086600" cy="38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9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9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0188" indent="-230188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5425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30188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u="sng" dirty="0" err="1" smtClean="0"/>
              <a:t>HowTo</a:t>
            </a:r>
            <a:r>
              <a:rPr lang="en-US" sz="2000" u="sng" dirty="0" smtClean="0"/>
              <a:t>:</a:t>
            </a:r>
            <a:r>
              <a:rPr lang="en-US" sz="2000" b="0" dirty="0" smtClean="0"/>
              <a:t>    </a:t>
            </a:r>
            <a:r>
              <a:rPr lang="en-US" sz="2000" b="0" dirty="0" err="1" smtClean="0"/>
              <a:t>DevOps</a:t>
            </a:r>
            <a:r>
              <a:rPr lang="en-US" sz="2000" b="0" dirty="0" smtClean="0"/>
              <a:t>, the Romance</a:t>
            </a:r>
            <a:endParaRPr lang="en-US" sz="2000" b="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gray">
          <a:xfrm>
            <a:off x="464145" y="4297212"/>
            <a:ext cx="7086600" cy="38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9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9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0188" indent="-230188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5425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30188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 smtClean="0"/>
              <a:t>(Working title: </a:t>
            </a:r>
            <a:r>
              <a:rPr lang="en-US" sz="2000" b="0" dirty="0" smtClean="0">
                <a:hlinkClick r:id="rId3"/>
              </a:rPr>
              <a:t>The Phoenix Project</a:t>
            </a:r>
            <a:r>
              <a:rPr lang="en-US" sz="2000" b="0" dirty="0" smtClean="0"/>
              <a:t>)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74249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  <p:bldP spid="7" grpId="0"/>
      <p:bldP spid="7" grpId="1"/>
      <p:bldP spid="8" grpId="0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5254" y="1462474"/>
            <a:ext cx="2527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Flexibility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Changes</a:t>
            </a:r>
          </a:p>
          <a:p>
            <a:pPr algn="ctr"/>
            <a:r>
              <a:rPr lang="en-US" sz="2000" dirty="0" smtClean="0">
                <a:sym typeface="Wingdings"/>
              </a:rPr>
              <a:t>6/year  2/week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98028" y="1462474"/>
            <a:ext cx="2527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Agility</a:t>
            </a:r>
          </a:p>
          <a:p>
            <a:pPr lvl="0" algn="ctr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</a:rPr>
              <a:t>Automated </a:t>
            </a:r>
            <a:r>
              <a:rPr lang="en-US" dirty="0" smtClean="0">
                <a:solidFill>
                  <a:srgbClr val="000000"/>
                </a:solidFill>
              </a:rPr>
              <a:t>Releases Hours</a:t>
            </a:r>
            <a:r>
              <a:rPr lang="en-US" dirty="0">
                <a:sym typeface="Wingdings"/>
              </a:rPr>
              <a:t> 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inutes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9736" y="1462474"/>
            <a:ext cx="31913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User Opinion</a:t>
            </a:r>
          </a:p>
          <a:p>
            <a:pPr lvl="0" algn="ctr"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  <a:sym typeface="Wingdings"/>
              </a:rPr>
              <a:t>IT as a Necessity  IT as a Competitive Advantage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98028" y="3000329"/>
            <a:ext cx="2790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Quality</a:t>
            </a:r>
          </a:p>
          <a:p>
            <a:pPr lvl="0" algn="ctr"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</a:rPr>
              <a:t>30% reduction every year in issues/incidents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5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20723" y="423006"/>
            <a:ext cx="2572604" cy="4628458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Lessons </a:t>
            </a:r>
            <a:r>
              <a:rPr lang="en-US" dirty="0"/>
              <a:t>L</a:t>
            </a:r>
            <a:r>
              <a:rPr lang="en-US" dirty="0" smtClean="0"/>
              <a:t>earned</a:t>
            </a:r>
          </a:p>
          <a:p>
            <a:pPr lvl="2">
              <a:spcAft>
                <a:spcPts val="600"/>
              </a:spcAft>
            </a:pPr>
            <a:r>
              <a:rPr lang="en-US" sz="1600" dirty="0" smtClean="0">
                <a:solidFill>
                  <a:srgbClr val="000000"/>
                </a:solidFill>
              </a:rPr>
              <a:t>Focus </a:t>
            </a:r>
            <a:r>
              <a:rPr lang="en-US" sz="1600" dirty="0">
                <a:solidFill>
                  <a:srgbClr val="000000"/>
                </a:solidFill>
              </a:rPr>
              <a:t>on the business </a:t>
            </a:r>
            <a:r>
              <a:rPr lang="en-US" sz="1600" dirty="0" smtClean="0">
                <a:solidFill>
                  <a:srgbClr val="000000"/>
                </a:solidFill>
              </a:rPr>
              <a:t>result</a:t>
            </a:r>
          </a:p>
          <a:p>
            <a:pPr lvl="2">
              <a:spcAft>
                <a:spcPts val="600"/>
              </a:spcAft>
            </a:pPr>
            <a:r>
              <a:rPr lang="en-US" sz="1600" dirty="0">
                <a:solidFill>
                  <a:srgbClr val="000000"/>
                </a:solidFill>
              </a:rPr>
              <a:t>Leadership is </a:t>
            </a:r>
            <a:r>
              <a:rPr lang="en-US" sz="1600" dirty="0" smtClean="0">
                <a:solidFill>
                  <a:srgbClr val="000000"/>
                </a:solidFill>
              </a:rPr>
              <a:t>key </a:t>
            </a:r>
            <a:r>
              <a:rPr lang="en-US" sz="1600" dirty="0">
                <a:solidFill>
                  <a:srgbClr val="000000"/>
                </a:solidFill>
              </a:rPr>
              <a:t>– support and air </a:t>
            </a:r>
            <a:r>
              <a:rPr lang="en-US" sz="1600" dirty="0" smtClean="0">
                <a:solidFill>
                  <a:srgbClr val="000000"/>
                </a:solidFill>
              </a:rPr>
              <a:t>cover</a:t>
            </a:r>
            <a:endParaRPr lang="en-US" sz="1600" dirty="0">
              <a:solidFill>
                <a:srgbClr val="000000"/>
              </a:solidFill>
            </a:endParaRPr>
          </a:p>
          <a:p>
            <a:pPr lvl="2">
              <a:spcAft>
                <a:spcPts val="600"/>
              </a:spcAft>
            </a:pPr>
            <a:r>
              <a:rPr lang="en-US" sz="1600" dirty="0">
                <a:solidFill>
                  <a:srgbClr val="000000"/>
                </a:solidFill>
              </a:rPr>
              <a:t>Build safety nets </a:t>
            </a:r>
            <a:r>
              <a:rPr lang="en-US" sz="1600" dirty="0" smtClean="0">
                <a:solidFill>
                  <a:srgbClr val="000000"/>
                </a:solidFill>
              </a:rPr>
              <a:t>with </a:t>
            </a:r>
            <a:r>
              <a:rPr lang="en-US" sz="1600" dirty="0">
                <a:solidFill>
                  <a:srgbClr val="000000"/>
                </a:solidFill>
              </a:rPr>
              <a:t>scalable and redundant </a:t>
            </a:r>
            <a:r>
              <a:rPr lang="en-US" sz="1600" dirty="0" smtClean="0">
                <a:solidFill>
                  <a:srgbClr val="000000"/>
                </a:solidFill>
              </a:rPr>
              <a:t>infrastructure – the infrastructure </a:t>
            </a:r>
            <a:r>
              <a:rPr lang="en-US" sz="1600" dirty="0">
                <a:solidFill>
                  <a:srgbClr val="000000"/>
                </a:solidFill>
              </a:rPr>
              <a:t>is cheap, but managing it is </a:t>
            </a:r>
            <a:r>
              <a:rPr lang="en-US" sz="1600" dirty="0" smtClean="0">
                <a:solidFill>
                  <a:srgbClr val="000000"/>
                </a:solidFill>
              </a:rPr>
              <a:t>expensive</a:t>
            </a:r>
            <a:endParaRPr lang="en-US" sz="1600" dirty="0">
              <a:solidFill>
                <a:srgbClr val="000000"/>
              </a:solidFill>
            </a:endParaRPr>
          </a:p>
          <a:p>
            <a:pPr lvl="2">
              <a:spcAft>
                <a:spcPts val="600"/>
              </a:spcAft>
            </a:pPr>
            <a:r>
              <a:rPr lang="en-US" sz="1600" dirty="0">
                <a:solidFill>
                  <a:srgbClr val="000000"/>
                </a:solidFill>
              </a:rPr>
              <a:t>Automate </a:t>
            </a:r>
            <a:r>
              <a:rPr lang="en-US" sz="1600" dirty="0" smtClean="0">
                <a:solidFill>
                  <a:srgbClr val="000000"/>
                </a:solidFill>
              </a:rPr>
              <a:t>everything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030" name="Picture 6" descr="C:\Users\z723282\AppData\Local\Microsoft\Windows\Temporary Internet Files\Content.IE5\IEB6Q37X\2623956_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621" y="980751"/>
            <a:ext cx="6223380" cy="416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916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0507-9F86-7A45-BE8E-43760B9F92A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 @ Verizon- Scaling </a:t>
            </a:r>
            <a:r>
              <a:rPr lang="en-US" dirty="0"/>
              <a:t>C</a:t>
            </a:r>
            <a:r>
              <a:rPr lang="en-US" dirty="0" smtClean="0"/>
              <a:t>ulture Change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6407967"/>
              </p:ext>
            </p:extLst>
          </p:nvPr>
        </p:nvGraphicFramePr>
        <p:xfrm>
          <a:off x="1719618" y="1052622"/>
          <a:ext cx="6201638" cy="3876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054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Z_PPT_16x9_Exec_v01-04_083115">
  <a:themeElements>
    <a:clrScheme name="Verizon PowerPoint 2015">
      <a:dk1>
        <a:srgbClr val="000000"/>
      </a:dk1>
      <a:lt1>
        <a:srgbClr val="E4E5E3"/>
      </a:lt1>
      <a:dk2>
        <a:srgbClr val="333333"/>
      </a:dk2>
      <a:lt2>
        <a:srgbClr val="FFFFFF"/>
      </a:lt2>
      <a:accent1>
        <a:srgbClr val="CD040B"/>
      </a:accent1>
      <a:accent2>
        <a:srgbClr val="333333"/>
      </a:accent2>
      <a:accent3>
        <a:srgbClr val="82CEAC"/>
      </a:accent3>
      <a:accent4>
        <a:srgbClr val="ABE0F9"/>
      </a:accent4>
      <a:accent5>
        <a:srgbClr val="FBD362"/>
      </a:accent5>
      <a:accent6>
        <a:srgbClr val="F9B295"/>
      </a:accent6>
      <a:hlink>
        <a:srgbClr val="0066CC"/>
      </a:hlink>
      <a:folHlink>
        <a:srgbClr val="0066CC"/>
      </a:folHlink>
    </a:clrScheme>
    <a:fontScheme name="Verizon PowerPoint 2015">
      <a:majorFont>
        <a:latin typeface="NeueHaasGroteskDisp Std"/>
        <a:ea typeface=""/>
        <a:cs typeface=""/>
      </a:majorFont>
      <a:minorFont>
        <a:latin typeface="NeueHaasGroteskText Std"/>
        <a:ea typeface=""/>
        <a:cs typeface=""/>
      </a:minorFont>
    </a:fontScheme>
    <a:fmtScheme name="Verizon PowerPoint 2015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VZ_PPT_16x9_Exec_v01-04_083115</Template>
  <TotalTime>2349</TotalTime>
  <Words>673</Words>
  <Application>Microsoft Macintosh PowerPoint</Application>
  <PresentationFormat>On-screen Show (16:9)</PresentationFormat>
  <Paragraphs>249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VZ_PPT_16x9_Exec_v01-04_083115</vt:lpstr>
      <vt:lpstr>Accelerating Customer Experience Innovation Through DevOps</vt:lpstr>
      <vt:lpstr>Who Is Verizon?</vt:lpstr>
      <vt:lpstr>Tipping Point : Where We Started Our Journey</vt:lpstr>
      <vt:lpstr>Before State</vt:lpstr>
      <vt:lpstr>What We Did</vt:lpstr>
      <vt:lpstr>DevOps – Working together</vt:lpstr>
      <vt:lpstr>Impact</vt:lpstr>
      <vt:lpstr>PowerPoint Presentation</vt:lpstr>
      <vt:lpstr>What’s Next @ Verizon- Scaling Culture Change</vt:lpstr>
      <vt:lpstr>Creating a Corporate-Wide SDLC Toolchain</vt:lpstr>
      <vt:lpstr>Measuring Success</vt:lpstr>
      <vt:lpstr>Where We Need Help</vt:lpstr>
      <vt:lpstr>PowerPoint Presentation</vt:lpstr>
      <vt:lpstr>PowerPoint Presentation</vt:lpstr>
    </vt:vector>
  </TitlesOfParts>
  <Company>Verizon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short  and sweet title  up to three lines.</dc:title>
  <dc:creator>D'Ottaviano, Kristy Lynn (Kristy L. D'ottaviano)</dc:creator>
  <cp:lastModifiedBy>Chivas Nambiar</cp:lastModifiedBy>
  <cp:revision>80</cp:revision>
  <dcterms:created xsi:type="dcterms:W3CDTF">2015-09-08T13:50:05Z</dcterms:created>
  <dcterms:modified xsi:type="dcterms:W3CDTF">2015-10-19T13:20:56Z</dcterms:modified>
</cp:coreProperties>
</file>