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57"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5175" cy="6858000"/>
  <p:notesSz cx="7010400" cy="9296400"/>
  <p:embeddedFontLst>
    <p:embeddedFont>
      <p:font typeface="Calibri" pitchFamily="34" charset="0"/>
      <p:regular r:id="rId26"/>
      <p:bold r:id="rId27"/>
      <p:italic r:id="rId28"/>
      <p:boldItalic r:id="rId2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00" autoAdjust="0"/>
  </p:normalViewPr>
  <p:slideViewPr>
    <p:cSldViewPr>
      <p:cViewPr varScale="1">
        <p:scale>
          <a:sx n="116" d="100"/>
          <a:sy n="116" d="100"/>
        </p:scale>
        <p:origin x="-348" y="-108"/>
      </p:cViewPr>
      <p:guideLst>
        <p:guide orient="horz" pos="2160"/>
        <p:guide pos="384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37839" cy="464819"/>
          </a:xfrm>
          <a:prstGeom prst="rect">
            <a:avLst/>
          </a:prstGeom>
          <a:noFill/>
          <a:ln>
            <a:noFill/>
          </a:ln>
        </p:spPr>
        <p:txBody>
          <a:bodyPr lIns="91425" tIns="91425" rIns="91425" bIns="91425" anchor="t"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970937" y="0"/>
            <a:ext cx="3037839" cy="464819"/>
          </a:xfrm>
          <a:prstGeom prst="rect">
            <a:avLst/>
          </a:prstGeom>
          <a:noFill/>
          <a:ln>
            <a:noFill/>
          </a:ln>
        </p:spPr>
        <p:txBody>
          <a:bodyPr lIns="91425" tIns="91425" rIns="91425" bIns="91425" anchor="t" anchorCtr="0"/>
          <a:lstStyle>
            <a:lvl1pPr marL="0" marR="0" indent="0" algn="r"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701039" y="4415789"/>
            <a:ext cx="5608319" cy="4183379"/>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200" b="0" i="0" u="none" strike="noStrike" cap="none" baseline="0">
                <a:solidFill>
                  <a:schemeClr val="dk1"/>
                </a:solidFill>
                <a:latin typeface="Arial"/>
                <a:ea typeface="Arial"/>
                <a:cs typeface="Arial"/>
                <a:sym typeface="Arial"/>
              </a:defRPr>
            </a:lvl2pPr>
            <a:lvl3pPr marL="914400" marR="0" indent="0" algn="l" rtl="0">
              <a:spcBef>
                <a:spcPts val="0"/>
              </a:spcBef>
              <a:defRPr sz="1200" b="0" i="0" u="none" strike="noStrike" cap="none" baseline="0">
                <a:solidFill>
                  <a:schemeClr val="dk1"/>
                </a:solidFill>
                <a:latin typeface="Arial"/>
                <a:ea typeface="Arial"/>
                <a:cs typeface="Arial"/>
                <a:sym typeface="Arial"/>
              </a:defRPr>
            </a:lvl3pPr>
            <a:lvl4pPr marL="1371600" marR="0" indent="0" algn="l" rtl="0">
              <a:spcBef>
                <a:spcPts val="0"/>
              </a:spcBef>
              <a:defRPr sz="1200" b="0" i="0" u="none" strike="noStrike" cap="none" baseline="0">
                <a:solidFill>
                  <a:schemeClr val="dk1"/>
                </a:solidFill>
                <a:latin typeface="Arial"/>
                <a:ea typeface="Arial"/>
                <a:cs typeface="Arial"/>
                <a:sym typeface="Arial"/>
              </a:defRPr>
            </a:lvl4pPr>
            <a:lvl5pPr marL="1828800" marR="0" indent="0" algn="l" rtl="0">
              <a:spcBef>
                <a:spcPts val="0"/>
              </a:spcBef>
              <a:defRPr sz="1200" b="0" i="0" u="none" strike="noStrike" cap="none" baseline="0">
                <a:solidFill>
                  <a:schemeClr val="dk1"/>
                </a:solidFill>
                <a:latin typeface="Arial"/>
                <a:ea typeface="Arial"/>
                <a:cs typeface="Arial"/>
                <a:sym typeface="Arial"/>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829967"/>
            <a:ext cx="3037839" cy="464819"/>
          </a:xfrm>
          <a:prstGeom prst="rect">
            <a:avLst/>
          </a:prstGeom>
          <a:noFill/>
          <a:ln>
            <a:noFill/>
          </a:ln>
        </p:spPr>
        <p:txBody>
          <a:bodyPr lIns="91425" tIns="91425" rIns="91425" bIns="91425" anchor="b"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spcAft>
                  <a:spcPts val="0"/>
                </a:spcAft>
                <a:buSzPct val="25000"/>
                <a:buNone/>
              </a:pPr>
              <a:t>‹#›</a:t>
            </a:fld>
            <a:endParaRPr lang="en-US" sz="12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0</a:t>
            </a:fld>
            <a:endParaRPr lang="en-US" sz="1200" b="0" i="0" u="none" strike="noStrike" cap="none" baseline="0">
              <a:solidFill>
                <a:srgbClr val="000000"/>
              </a:solidFill>
              <a:latin typeface="Arial"/>
              <a:ea typeface="Arial"/>
              <a:cs typeface="Arial"/>
              <a:sym typeface="Arial"/>
            </a:endParaRPr>
          </a:p>
        </p:txBody>
      </p:sp>
      <p:sp>
        <p:nvSpPr>
          <p:cNvPr id="36" name="Shape 36"/>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r>
              <a:rPr lang="en-US" sz="1200" b="1" i="0" u="none" strike="noStrike" cap="none" baseline="0">
                <a:solidFill>
                  <a:schemeClr val="dk1"/>
                </a:solidFill>
                <a:latin typeface="Arial"/>
                <a:ea typeface="Arial"/>
                <a:cs typeface="Arial"/>
                <a:sym typeface="Arial"/>
              </a:rPr>
              <a:t>More Information:</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Hello and welcome listening 《Huawei Telepresence and Videoconferencing Solutions》</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38" name="Shape 38"/>
          <p:cNvSpPr txBox="1">
            <a:spLocks noGrp="1"/>
          </p:cNvSpPr>
          <p:nvPr>
            <p:ph type="ftr" idx="11"/>
          </p:nvPr>
        </p:nvSpPr>
        <p:spPr>
          <a:xfrm>
            <a:off x="0" y="8829967"/>
            <a:ext cx="3037839" cy="464819"/>
          </a:xfrm>
          <a:prstGeom prst="rect">
            <a:avLst/>
          </a:prstGeom>
          <a:noFill/>
          <a:ln>
            <a:noFill/>
          </a:ln>
        </p:spPr>
        <p:txBody>
          <a:bodyPr lIns="93175" tIns="46575" rIns="93175" bIns="46575" anchor="b" anchorCtr="0">
            <a:noAutofit/>
          </a:bodyPr>
          <a:lstStyle/>
          <a:p>
            <a:pPr marL="0" marR="0" lvl="0" indent="0" algn="l" rtl="0">
              <a:spcBef>
                <a:spcPts val="0"/>
              </a:spcBef>
              <a:spcAft>
                <a:spcPts val="0"/>
              </a:spcAft>
              <a:buSzPct val="25000"/>
              <a:buNone/>
            </a:pPr>
            <a:r>
              <a:rPr lang="en-US" sz="1200" b="0" i="0" u="none" strike="noStrike" cap="none" baseline="0">
                <a:solidFill>
                  <a:srgbClr val="000000"/>
                </a:solidFill>
                <a:latin typeface="Arial"/>
                <a:ea typeface="Arial"/>
                <a:cs typeface="Arial"/>
                <a:sym typeface="Arial"/>
              </a:rPr>
              <a:t>k;k;lk;l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311" name="Shape 311"/>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319" name="Shape 319"/>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325" name="Shape 325"/>
          <p:cNvSpPr>
            <a:spLocks noGrp="1" noRot="1" noChangeAspect="1"/>
          </p:cNvSpPr>
          <p:nvPr>
            <p:ph type="sldImg" idx="2"/>
          </p:nvPr>
        </p:nvSpPr>
        <p:spPr>
          <a:xfrm>
            <a:off x="404812" y="696912"/>
            <a:ext cx="620077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404812" y="696912"/>
            <a:ext cx="620077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334" name="Shape 334"/>
          <p:cNvSpPr txBox="1">
            <a:spLocks noGrp="1"/>
          </p:cNvSpPr>
          <p:nvPr>
            <p:ph type="ftr" idx="11"/>
          </p:nvPr>
        </p:nvSpPr>
        <p:spPr>
          <a:xfrm>
            <a:off x="0" y="8829967"/>
            <a:ext cx="3037839" cy="464819"/>
          </a:xfrm>
          <a:prstGeom prst="rect">
            <a:avLst/>
          </a:prstGeom>
          <a:noFill/>
          <a:ln>
            <a:noFill/>
          </a:ln>
        </p:spPr>
        <p:txBody>
          <a:bodyPr lIns="93175" tIns="46575" rIns="93175" bIns="46575" anchor="b"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Arial"/>
                <a:ea typeface="Arial"/>
                <a:cs typeface="Arial"/>
                <a:sym typeface="Arial"/>
              </a:rPr>
              <a:t>k;k;lk;l</a:t>
            </a:r>
          </a:p>
        </p:txBody>
      </p:sp>
      <p:sp>
        <p:nvSpPr>
          <p:cNvPr id="335" name="Shape 33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spcAft>
                  <a:spcPts val="0"/>
                </a:spcAft>
                <a:buSzPct val="25000"/>
                <a:buNone/>
              </a:pPr>
              <a:t>12</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372" name="Shape 372"/>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384" name="Shape 384"/>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394" name="Shape 394"/>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437" name="Shape 437"/>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462" name="Shape 462"/>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1" i="0" u="none" strike="noStrike" cap="none" baseline="0">
                <a:solidFill>
                  <a:schemeClr val="dk1"/>
                </a:solidFill>
                <a:latin typeface="Arial"/>
                <a:ea typeface="Arial"/>
                <a:cs typeface="Arial"/>
                <a:sym typeface="Arial"/>
              </a:rPr>
              <a:t>Key Messages: </a:t>
            </a:r>
          </a:p>
          <a:p>
            <a:pPr marL="0" marR="0" lvl="0" indent="0" algn="l" rtl="0">
              <a:spcBef>
                <a:spcPts val="0"/>
              </a:spcBef>
              <a:buNone/>
            </a:pPr>
            <a:endParaRPr sz="1200" b="0" i="0" u="none" strike="noStrike" cap="none" baseline="0" dirty="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Huawei is a global leader of ICT solutions. Continuously innovating based on customer needs, we are committed to enhancing customer experiences and creating maximum value for telecom carriers, enterprises, and consumers. Our telecom network equipment, IT products and solutions, and smart devices are used in 170 countries and regions. Huawei ranked 285th on the Global Fortune 500 in 2014.</a:t>
            </a:r>
          </a:p>
          <a:p>
            <a:pPr marL="0" marR="0" lvl="0" indent="0" algn="l" rtl="0">
              <a:spcBef>
                <a:spcPts val="0"/>
              </a:spcBef>
              <a:buNone/>
            </a:pPr>
            <a:endParaRPr sz="1200" b="0" i="0" u="none" strike="noStrike" cap="none" baseline="0" dirty="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We invest over 10% of our annual sales revenue into R&amp;D and more than 45% of our 150,000 employees engage in R&amp;D. We have built 16 R&amp;D centers worldwide and 31 joint innovation centers with customers. </a:t>
            </a:r>
          </a:p>
          <a:p>
            <a:pPr marL="0" marR="0" lvl="0" indent="0" algn="l" rtl="0">
              <a:spcBef>
                <a:spcPts val="0"/>
              </a:spcBef>
              <a:buNone/>
            </a:pPr>
            <a:endParaRPr sz="1200" b="0" i="0" u="none" strike="noStrike" cap="none" baseline="0" dirty="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a:t>
            </a: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Slide Owner: Wang </a:t>
            </a:r>
            <a:r>
              <a:rPr lang="en-US" sz="1200" b="0" i="0" u="none" strike="noStrike" cap="none" baseline="0" dirty="0" err="1">
                <a:solidFill>
                  <a:schemeClr val="dk1"/>
                </a:solidFill>
                <a:latin typeface="Arial"/>
                <a:ea typeface="Arial"/>
                <a:cs typeface="Arial"/>
                <a:sym typeface="Arial"/>
              </a:rPr>
              <a:t>Jie</a:t>
            </a:r>
            <a:r>
              <a:rPr lang="en-US" sz="1200" b="0" i="0" u="none" strike="noStrike" cap="none" baseline="0" dirty="0">
                <a:solidFill>
                  <a:schemeClr val="dk1"/>
                </a:solidFill>
                <a:latin typeface="Arial"/>
                <a:ea typeface="Arial"/>
                <a:cs typeface="Arial"/>
                <a:sym typeface="Arial"/>
              </a:rPr>
              <a:t> (00286887), Corporate Marketing Dept</a:t>
            </a: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Latest update: May, 2015</a:t>
            </a:r>
          </a:p>
          <a:p>
            <a:pPr marL="0" marR="0" lvl="0" indent="0" algn="l" rtl="0">
              <a:lnSpc>
                <a:spcPct val="100000"/>
              </a:lnSpc>
              <a:spcBef>
                <a:spcPts val="360"/>
              </a:spcBef>
              <a:spcAft>
                <a:spcPts val="0"/>
              </a:spcAft>
              <a:buClr>
                <a:schemeClr val="dk1"/>
              </a:buClr>
              <a:buSzPct val="25000"/>
              <a:buFont typeface="Arial"/>
              <a:buNone/>
            </a:pPr>
            <a:r>
              <a:rPr lang="en-US" sz="1200" b="0" i="0" u="none" strike="noStrike" cap="none" baseline="0" dirty="0">
                <a:solidFill>
                  <a:schemeClr val="dk1"/>
                </a:solidFill>
                <a:latin typeface="Arial"/>
                <a:ea typeface="Arial"/>
                <a:cs typeface="Arial"/>
                <a:sym typeface="Arial"/>
              </a:rPr>
              <a:t>Recommended target audience: governments, media, partners and customers not so familiar with Huawei</a:t>
            </a:r>
          </a:p>
          <a:p>
            <a:pPr marL="0" marR="0" lvl="0" indent="0" algn="l" rtl="0">
              <a:spcBef>
                <a:spcPts val="0"/>
              </a:spcBef>
              <a:buSzPct val="25000"/>
              <a:buNone/>
            </a:pPr>
            <a:r>
              <a:rPr lang="en-US" sz="1200" b="0" i="0" u="none" strike="noStrike" cap="none" baseline="0" dirty="0">
                <a:solidFill>
                  <a:schemeClr val="dk1"/>
                </a:solidFill>
                <a:latin typeface="Arial"/>
                <a:ea typeface="Arial"/>
                <a:cs typeface="Arial"/>
                <a:sym typeface="Arial"/>
              </a:rPr>
              <a:t>**********************************</a:t>
            </a:r>
          </a:p>
          <a:p>
            <a:pPr marL="0" marR="0" lvl="0" indent="0" algn="l" rtl="0">
              <a:spcBef>
                <a:spcPts val="0"/>
              </a:spcBef>
              <a:buSzPct val="25000"/>
              <a:buNone/>
            </a:pPr>
            <a:r>
              <a:rPr lang="en-US" sz="1200" b="1" i="0" u="none" strike="noStrike" cap="none" baseline="0" dirty="0">
                <a:solidFill>
                  <a:schemeClr val="dk1"/>
                </a:solidFill>
                <a:latin typeface="Arial"/>
                <a:ea typeface="Arial"/>
                <a:cs typeface="Arial"/>
                <a:sym typeface="Arial"/>
              </a:rPr>
              <a:t>More information</a:t>
            </a:r>
          </a:p>
        </p:txBody>
      </p:sp>
      <p:sp>
        <p:nvSpPr>
          <p:cNvPr id="58" name="Shape 58"/>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1</a:t>
            </a:fld>
            <a:endParaRPr lang="en-US" sz="12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468" name="Shape 4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701039" y="4415789"/>
            <a:ext cx="5608200" cy="4183500"/>
          </a:xfrm>
          <a:prstGeom prst="rect">
            <a:avLst/>
          </a:prstGeom>
        </p:spPr>
        <p:txBody>
          <a:bodyPr lIns="91425" tIns="91425" rIns="91425" bIns="91425" anchor="t" anchorCtr="0">
            <a:noAutofit/>
          </a:bodyPr>
          <a:lstStyle/>
          <a:p>
            <a:pPr lvl="0" rtl="0">
              <a:spcBef>
                <a:spcPts val="0"/>
              </a:spcBef>
              <a:buNone/>
            </a:pPr>
            <a:endParaRPr/>
          </a:p>
        </p:txBody>
      </p:sp>
      <p:sp>
        <p:nvSpPr>
          <p:cNvPr id="474" name="Shape 474"/>
          <p:cNvSpPr>
            <a:spLocks noGrp="1" noRot="1" noChangeAspect="1"/>
          </p:cNvSpPr>
          <p:nvPr>
            <p:ph type="sldImg" idx="2"/>
          </p:nvPr>
        </p:nvSpPr>
        <p:spPr>
          <a:xfrm>
            <a:off x="406400" y="696912"/>
            <a:ext cx="6197700" cy="34862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480" name="Shape 480"/>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484" name="Shape 484"/>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1" i="0" u="none" strike="noStrike" cap="none" baseline="0">
                <a:solidFill>
                  <a:schemeClr val="dk1"/>
                </a:solidFill>
                <a:latin typeface="Arial"/>
                <a:ea typeface="Arial"/>
                <a:cs typeface="Arial"/>
                <a:sym typeface="Arial"/>
              </a:rPr>
              <a:t>Key Messages: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Huawei is a global leader of ICT solutions. Continuously innovating based on customer needs, we are committed to enhancing customer experiences and creating maximum value for telecom carriers, enterprises, and consumers. Our telecom network equipment, IT products and solutions, and smart devices are used in 170 countries and regions. Huawei ranked 285th on the Global Fortune 500 in 2014.</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We invest over 10% of our annual sales revenue into R&amp;D and more than 45% of our 150,000 employees engage in R&amp;D. We have built 16 R&amp;D centers worldwide and 31 joint innovation centers with customers.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Slide Owner: Wang Jie (00286887), Corporate Marketing Dept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Latest update: May, 2015</a:t>
            </a:r>
          </a:p>
          <a:p>
            <a:pPr marL="0" marR="0" lvl="0" indent="0" algn="l" rtl="0">
              <a:lnSpc>
                <a:spcPct val="100000"/>
              </a:lnSpc>
              <a:spcBef>
                <a:spcPts val="36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Recommended target audience: governments, media, partners and customers not so familiar with Huawei</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1" i="0" u="none" strike="noStrike" cap="none" baseline="0">
                <a:solidFill>
                  <a:schemeClr val="dk1"/>
                </a:solidFill>
                <a:latin typeface="Arial"/>
                <a:ea typeface="Arial"/>
                <a:cs typeface="Arial"/>
                <a:sym typeface="Arial"/>
              </a:rPr>
              <a:t>More information</a:t>
            </a:r>
          </a:p>
        </p:txBody>
      </p:sp>
      <p:sp>
        <p:nvSpPr>
          <p:cNvPr id="96" name="Shape 9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2</a:t>
            </a:fld>
            <a:endParaRPr lang="en-US" sz="12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1110" b="1" i="0" u="none" strike="noStrike" cap="none" baseline="0">
                <a:solidFill>
                  <a:schemeClr val="dk1"/>
                </a:solidFill>
                <a:latin typeface="Arial"/>
                <a:ea typeface="Arial"/>
                <a:cs typeface="Arial"/>
                <a:sym typeface="Arial"/>
              </a:rPr>
              <a:t>Key Messages: </a:t>
            </a:r>
          </a:p>
          <a:p>
            <a:pPr marL="0" marR="0" lvl="0" indent="0" algn="l" rtl="0">
              <a:lnSpc>
                <a:spcPct val="80000"/>
              </a:lnSpc>
              <a:spcBef>
                <a:spcPts val="333"/>
              </a:spcBef>
              <a:spcAft>
                <a:spcPts val="0"/>
              </a:spcAft>
              <a:buClr>
                <a:schemeClr val="dk1"/>
              </a:buClr>
              <a:buSzPct val="25000"/>
              <a:buFont typeface="Arial"/>
              <a:buNone/>
            </a:pPr>
            <a:r>
              <a:rPr lang="en-US" sz="1110" b="0" i="0" u="none" strike="noStrike" cap="none" baseline="0">
                <a:solidFill>
                  <a:schemeClr val="dk1"/>
                </a:solidFill>
                <a:latin typeface="Arial"/>
                <a:ea typeface="Arial"/>
                <a:cs typeface="Arial"/>
                <a:sym typeface="Arial"/>
              </a:rPr>
              <a:t>In 2014, the ICT industry grew tremendously as 4G was rolled out worldwide. Technological innovations accelerated in the areas of cloud computing, Big Data,and IoT, with smart devices connecting the lives of more people. Having seized these opportunities, we continued to focus on our pipe strategy, streamlined management, and maintained effective growth. As a result, our sales revenue reached USD 46.5 billion in 2014, an increase of over 20% year-on-year. The operating profit reached USD5.5 billion, a year on year increase of 12%.</a:t>
            </a:r>
          </a:p>
          <a:p>
            <a:pPr marL="0" marR="0" lvl="0" indent="0" algn="l" rtl="0">
              <a:lnSpc>
                <a:spcPct val="80000"/>
              </a:lnSpc>
              <a:spcBef>
                <a:spcPts val="0"/>
              </a:spcBef>
              <a:buNone/>
            </a:pPr>
            <a:endParaRPr sz="1110" b="0" i="0" u="none" strike="noStrike" cap="none" baseline="0">
              <a:solidFill>
                <a:schemeClr val="dk1"/>
              </a:solidFill>
              <a:latin typeface="Arial"/>
              <a:ea typeface="Arial"/>
              <a:cs typeface="Arial"/>
              <a:sym typeface="Arial"/>
            </a:endParaRP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Slide Owner: Wang Jie (00286887), Corporate Marketing Dept</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Latest update: May, 2015</a:t>
            </a:r>
          </a:p>
          <a:p>
            <a:pPr marL="0" marR="0" lvl="0" indent="0" algn="l" rtl="0">
              <a:lnSpc>
                <a:spcPct val="80000"/>
              </a:lnSpc>
              <a:spcBef>
                <a:spcPts val="333"/>
              </a:spcBef>
              <a:spcAft>
                <a:spcPts val="0"/>
              </a:spcAft>
              <a:buClr>
                <a:schemeClr val="dk1"/>
              </a:buClr>
              <a:buSzPct val="25000"/>
              <a:buFont typeface="Arial"/>
              <a:buNone/>
            </a:pPr>
            <a:r>
              <a:rPr lang="en-US" sz="1110" b="0" i="0" u="none" strike="noStrike" cap="none" baseline="0">
                <a:solidFill>
                  <a:schemeClr val="dk1"/>
                </a:solidFill>
                <a:latin typeface="Arial"/>
                <a:ea typeface="Arial"/>
                <a:cs typeface="Arial"/>
                <a:sym typeface="Arial"/>
              </a:rPr>
              <a:t>Recommended target audience: governments, media, partners and customers not so familiar with Huawei</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a:t>
            </a:r>
          </a:p>
          <a:p>
            <a:pPr marL="0" marR="0" lvl="0" indent="0" algn="l" rtl="0">
              <a:lnSpc>
                <a:spcPct val="80000"/>
              </a:lnSpc>
              <a:spcBef>
                <a:spcPts val="0"/>
              </a:spcBef>
              <a:buSzPct val="25000"/>
              <a:buNone/>
            </a:pPr>
            <a:r>
              <a:rPr lang="en-US" sz="1110" b="1" i="0" u="none" strike="noStrike" cap="none" baseline="0">
                <a:solidFill>
                  <a:schemeClr val="dk1"/>
                </a:solidFill>
                <a:latin typeface="Arial"/>
                <a:ea typeface="Arial"/>
                <a:cs typeface="Arial"/>
                <a:sym typeface="Arial"/>
              </a:rPr>
              <a:t>More information: </a:t>
            </a:r>
          </a:p>
          <a:p>
            <a:pPr marL="171450" marR="0" lvl="0" indent="-171450" algn="l" rtl="0">
              <a:lnSpc>
                <a:spcPct val="80000"/>
              </a:lnSpc>
              <a:spcBef>
                <a:spcPts val="0"/>
              </a:spcBef>
              <a:spcAft>
                <a:spcPts val="0"/>
              </a:spcAft>
              <a:buClr>
                <a:srgbClr val="000000"/>
              </a:buClr>
              <a:buSzPct val="100909"/>
              <a:buFont typeface="Arial"/>
              <a:buChar char="•"/>
            </a:pPr>
            <a:r>
              <a:rPr lang="en-US" sz="1110" b="0" i="0" u="none" strike="noStrike" cap="none" baseline="0">
                <a:solidFill>
                  <a:srgbClr val="000000"/>
                </a:solidFill>
                <a:latin typeface="Arial"/>
                <a:ea typeface="Arial"/>
                <a:cs typeface="Arial"/>
                <a:sym typeface="Arial"/>
              </a:rPr>
              <a:t>The reporting entity is Huawei Holdings Co., Ltd. </a:t>
            </a:r>
          </a:p>
          <a:p>
            <a:pPr marL="171450" marR="0" lvl="0" indent="-171450" algn="l" rtl="0">
              <a:lnSpc>
                <a:spcPct val="80000"/>
              </a:lnSpc>
              <a:spcBef>
                <a:spcPts val="222"/>
              </a:spcBef>
              <a:spcAft>
                <a:spcPts val="0"/>
              </a:spcAft>
              <a:buClr>
                <a:srgbClr val="990000"/>
              </a:buClr>
              <a:buSzPct val="60545"/>
              <a:buFont typeface="Arial"/>
              <a:buChar char="•"/>
            </a:pPr>
            <a:r>
              <a:rPr lang="en-US" sz="1110" b="0" i="0" u="none" strike="noStrike" cap="none" baseline="0">
                <a:solidFill>
                  <a:srgbClr val="000000"/>
                </a:solidFill>
                <a:latin typeface="Arial"/>
                <a:ea typeface="Arial"/>
                <a:cs typeface="Arial"/>
                <a:sym typeface="Arial"/>
              </a:rPr>
              <a:t>CNY is the company's functional currency</a:t>
            </a:r>
          </a:p>
          <a:p>
            <a:pPr marL="171450" marR="0" lvl="0" indent="-171450" algn="l" rtl="0">
              <a:lnSpc>
                <a:spcPct val="80000"/>
              </a:lnSpc>
              <a:spcBef>
                <a:spcPts val="0"/>
              </a:spcBef>
              <a:buClr>
                <a:schemeClr val="dk1"/>
              </a:buClr>
              <a:buSzPct val="100909"/>
              <a:buFont typeface="Arial"/>
              <a:buChar char="•"/>
            </a:pPr>
            <a:r>
              <a:rPr lang="en-US" sz="1110" b="0" i="0" u="none" strike="noStrike" cap="none" baseline="0">
                <a:solidFill>
                  <a:schemeClr val="dk1"/>
                </a:solidFill>
                <a:latin typeface="Arial"/>
                <a:ea typeface="Arial"/>
                <a:cs typeface="Arial"/>
                <a:sym typeface="Arial"/>
              </a:rPr>
              <a:t>Huawei is not a public company. Nevertheless, we release our annual report every year with financial data audited by KPMG</a:t>
            </a:r>
          </a:p>
          <a:p>
            <a:pPr marL="171450" marR="0" lvl="0" indent="-171450" algn="l" rtl="0">
              <a:lnSpc>
                <a:spcPct val="80000"/>
              </a:lnSpc>
              <a:spcBef>
                <a:spcPts val="0"/>
              </a:spcBef>
              <a:buClr>
                <a:schemeClr val="dk1"/>
              </a:buClr>
              <a:buSzPct val="100909"/>
              <a:buFont typeface="Arial"/>
              <a:buChar char="•"/>
            </a:pPr>
            <a:r>
              <a:rPr lang="en-US" sz="1110" b="0" i="0" u="none" strike="noStrike" cap="none" baseline="0">
                <a:solidFill>
                  <a:schemeClr val="dk1"/>
                </a:solidFill>
                <a:latin typeface="Arial"/>
                <a:ea typeface="Arial"/>
                <a:cs typeface="Arial"/>
                <a:sym typeface="Arial"/>
              </a:rPr>
              <a:t>USD: CNY exchange rates at the end of the corresponding year: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2009: 6.8255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2010: 6.6070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2011: 6.2949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2012: 6.2285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2013: 6.0569 </a:t>
            </a:r>
          </a:p>
          <a:p>
            <a:pPr marL="0" marR="0" lvl="0" indent="0" algn="l" rtl="0">
              <a:lnSpc>
                <a:spcPct val="80000"/>
              </a:lnSpc>
              <a:spcBef>
                <a:spcPts val="0"/>
              </a:spcBef>
              <a:buSzPct val="25000"/>
              <a:buNone/>
            </a:pPr>
            <a:r>
              <a:rPr lang="en-US" sz="1110" b="0" i="0" u="none" strike="noStrike" cap="none" baseline="0">
                <a:solidFill>
                  <a:schemeClr val="dk1"/>
                </a:solidFill>
                <a:latin typeface="Arial"/>
                <a:ea typeface="Arial"/>
                <a:cs typeface="Arial"/>
                <a:sym typeface="Arial"/>
              </a:rPr>
              <a:t>2014: 6.1958 </a:t>
            </a:r>
          </a:p>
          <a:p>
            <a:pPr marL="171450" marR="0" lvl="0" indent="-100965" algn="l" rtl="0">
              <a:lnSpc>
                <a:spcPct val="80000"/>
              </a:lnSpc>
              <a:spcBef>
                <a:spcPts val="0"/>
              </a:spcBef>
              <a:buClr>
                <a:schemeClr val="dk1"/>
              </a:buClr>
              <a:buFont typeface="Arial"/>
              <a:buNone/>
            </a:pPr>
            <a:endParaRPr sz="1110" b="0" i="0" u="none" strike="noStrike" cap="none" baseline="0">
              <a:solidFill>
                <a:schemeClr val="dk1"/>
              </a:solidFill>
              <a:latin typeface="Arial"/>
              <a:ea typeface="Arial"/>
              <a:cs typeface="Arial"/>
              <a:sym typeface="Arial"/>
            </a:endParaRPr>
          </a:p>
        </p:txBody>
      </p:sp>
      <p:sp>
        <p:nvSpPr>
          <p:cNvPr id="155" name="Shape 15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3</a:t>
            </a:fld>
            <a:endParaRPr lang="en-US" sz="12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1" i="0" u="none" strike="noStrike" cap="none" baseline="0">
                <a:solidFill>
                  <a:schemeClr val="dk1"/>
                </a:solidFill>
                <a:latin typeface="Arial"/>
                <a:ea typeface="Arial"/>
                <a:cs typeface="Arial"/>
                <a:sym typeface="Arial"/>
              </a:rPr>
              <a:t>Key Messages: </a:t>
            </a:r>
          </a:p>
          <a:p>
            <a:pPr marL="0" marR="0" lvl="0" indent="0" algn="l" rtl="0">
              <a:lnSpc>
                <a:spcPct val="100000"/>
              </a:lnSpc>
              <a:spcBef>
                <a:spcPts val="36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Focusing on information generation, transmission, processing and storage, Huawei provides end-to-end innovative ICT solutions and products for carriers, enterprises and consumers. In the age of ICT convergence, this “front shop, back factory" model ensures synergy advantages of solutions while providing flexible and differentiated services based on different requirements of our customer groups. </a:t>
            </a:r>
          </a:p>
          <a:p>
            <a:pPr marL="0" marR="0" lvl="0" indent="0" algn="l" rtl="0">
              <a:lnSpc>
                <a:spcPct val="100000"/>
              </a:lnSpc>
              <a:spcBef>
                <a:spcPts val="36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Slide Owner: Wang Jie (00057737), Corporate Branding &amp; Communications Dept, Global Marketing Dept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Latest update: May, 2015</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1" i="0" u="none" strike="noStrike" cap="none" baseline="0">
                <a:solidFill>
                  <a:schemeClr val="dk1"/>
                </a:solidFill>
                <a:latin typeface="Arial"/>
                <a:ea typeface="Arial"/>
                <a:cs typeface="Arial"/>
                <a:sym typeface="Arial"/>
              </a:rPr>
              <a:t>More information: </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174625" marR="0" lvl="0" indent="-174625" algn="l" rtl="0">
              <a:spcBef>
                <a:spcPts val="0"/>
              </a:spcBef>
              <a:spcAft>
                <a:spcPts val="0"/>
              </a:spcAft>
              <a:buClr>
                <a:srgbClr val="990000"/>
              </a:buClr>
              <a:buSzPct val="25000"/>
              <a:buFont typeface="Arial"/>
              <a:buNone/>
            </a:pPr>
            <a:r>
              <a:rPr lang="en-US" sz="1200" b="0" i="0" u="none" strike="noStrike" cap="none" baseline="0">
                <a:solidFill>
                  <a:srgbClr val="3F3F3F"/>
                </a:solidFill>
                <a:latin typeface="Arial"/>
                <a:ea typeface="Arial"/>
                <a:cs typeface="Arial"/>
                <a:sym typeface="Arial"/>
              </a:rPr>
              <a:t>智能手机</a:t>
            </a:r>
          </a:p>
          <a:p>
            <a:pPr marL="174625" marR="0" lvl="0" indent="-174625" algn="l" rtl="0">
              <a:spcBef>
                <a:spcPts val="300"/>
              </a:spcBef>
              <a:spcAft>
                <a:spcPts val="300"/>
              </a:spcAft>
              <a:buClr>
                <a:srgbClr val="990000"/>
              </a:buClr>
              <a:buSzPct val="25000"/>
              <a:buFont typeface="Arial"/>
              <a:buNone/>
            </a:pPr>
            <a:r>
              <a:rPr lang="en-US" sz="1200" b="0" i="0" u="none" strike="noStrike" cap="none" baseline="0">
                <a:solidFill>
                  <a:srgbClr val="3F3F3F"/>
                </a:solidFill>
                <a:latin typeface="Arial"/>
                <a:ea typeface="Arial"/>
                <a:cs typeface="Arial"/>
                <a:sym typeface="Arial"/>
              </a:rPr>
              <a:t>MBB终端&amp;家庭终端</a:t>
            </a:r>
          </a:p>
          <a:p>
            <a:pPr marL="0" marR="0" lvl="0" indent="0" algn="l" rtl="0">
              <a:spcBef>
                <a:spcPts val="0"/>
              </a:spcBef>
              <a:buClr>
                <a:srgbClr val="3F3F3F"/>
              </a:buClr>
              <a:buSzPct val="25000"/>
              <a:buFont typeface="Arial"/>
              <a:buNone/>
            </a:pPr>
            <a:r>
              <a:rPr lang="en-US" sz="1200" b="0" i="0" u="none" strike="noStrike" cap="none" baseline="0">
                <a:solidFill>
                  <a:srgbClr val="3F3F3F"/>
                </a:solidFill>
                <a:latin typeface="Arial"/>
                <a:ea typeface="Arial"/>
                <a:cs typeface="Arial"/>
                <a:sym typeface="Arial"/>
              </a:rPr>
              <a:t>可穿戴式终端</a:t>
            </a:r>
          </a:p>
          <a:p>
            <a:pPr marL="0" marR="0" lvl="0" indent="0" algn="l" rtl="0">
              <a:spcBef>
                <a:spcPts val="0"/>
              </a:spcBef>
              <a:buClr>
                <a:srgbClr val="3F3F3F"/>
              </a:buClr>
              <a:buSzPct val="25000"/>
              <a:buFont typeface="Arial"/>
              <a:buNone/>
            </a:pPr>
            <a:r>
              <a:rPr lang="en-US" sz="1200" b="0" i="0" u="none" strike="noStrike" cap="none" baseline="0">
                <a:solidFill>
                  <a:srgbClr val="3F3F3F"/>
                </a:solidFill>
                <a:latin typeface="Arial"/>
                <a:ea typeface="Arial"/>
                <a:cs typeface="Arial"/>
                <a:sym typeface="Arial"/>
              </a:rPr>
              <a:t>车载终端</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210" name="Shape 210"/>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4</a:t>
            </a:fld>
            <a:endParaRPr lang="en-US" sz="12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lnSpc>
                <a:spcPct val="100000"/>
              </a:lnSpc>
              <a:spcBef>
                <a:spcPts val="0"/>
              </a:spcBef>
              <a:spcAft>
                <a:spcPts val="0"/>
              </a:spcAft>
              <a:buClr>
                <a:schemeClr val="dk1"/>
              </a:buClr>
              <a:buSzPct val="25000"/>
              <a:buFont typeface="Noto Symbol"/>
              <a:buNone/>
            </a:pPr>
            <a:r>
              <a:rPr lang="en-US" sz="1200" b="1" i="0" u="none" strike="noStrike" cap="none" baseline="0">
                <a:solidFill>
                  <a:schemeClr val="dk1"/>
                </a:solidFill>
                <a:latin typeface="Arial"/>
                <a:ea typeface="Arial"/>
                <a:cs typeface="Arial"/>
                <a:sym typeface="Arial"/>
              </a:rPr>
              <a:t>Key Messages:</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Society has gone through three transformations, including mechanization, electrification, and automation. At present, ICT is driving a new industrial revolution where everything will become smart. Hundreds of billions of connected machines—from production equipment to household appliances—will possess smart functionality.</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5G, cloud computing, the Internet of Things, and Big Data are core ICT technologies that support this new "smart" industrial revolution. Massive amounts of data generated by smart equipment will be collected, transmitted, and processed by ICT infrastructure before being presented to end users.</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Like the three revolutions before it, the new “smart” industrial revolution will greatly improve productivity and the quality of life for all.</a:t>
            </a:r>
          </a:p>
          <a:p>
            <a:pPr marL="0" marR="0" lvl="0" indent="0" algn="l" rtl="0">
              <a:lnSpc>
                <a:spcPct val="100000"/>
              </a:lnSpc>
              <a:spcBef>
                <a:spcPts val="360"/>
              </a:spcBef>
              <a:spcAft>
                <a:spcPts val="0"/>
              </a:spcAft>
              <a:buClr>
                <a:srgbClr val="3F3F3F"/>
              </a:buClr>
              <a:buSzPct val="25000"/>
              <a:buFont typeface="Arial"/>
              <a:buNone/>
            </a:pPr>
            <a:r>
              <a:rPr lang="en-US" sz="1200" b="0" i="0" u="none" strike="noStrike" cap="none" baseline="0">
                <a:solidFill>
                  <a:srgbClr val="3F3F3F"/>
                </a:solidFill>
                <a:latin typeface="Arial"/>
                <a:ea typeface="Arial"/>
                <a:cs typeface="Arial"/>
                <a:sym typeface="Arial"/>
              </a:rPr>
              <a:t>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Slide Owner: Liyongqing (89633), WU KEVIN XUHAO (206473), Market Insight Dept</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Latest update: May, 2015 </a:t>
            </a:r>
          </a:p>
          <a:p>
            <a:pPr marL="0" marR="0" lvl="0" indent="0" algn="l" rtl="0">
              <a:lnSpc>
                <a:spcPct val="100000"/>
              </a:lnSpc>
              <a:spcBef>
                <a:spcPts val="36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Recommended target audience: all </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a:t>
            </a:r>
          </a:p>
          <a:p>
            <a:pPr marL="0" marR="0" lvl="0" indent="0" algn="l" rtl="0">
              <a:spcBef>
                <a:spcPts val="0"/>
              </a:spcBef>
              <a:buSzPct val="25000"/>
              <a:buNone/>
            </a:pPr>
            <a:r>
              <a:rPr lang="en-US" sz="1200" b="1" i="0" u="none" strike="noStrike" cap="none" baseline="0">
                <a:solidFill>
                  <a:schemeClr val="dk1"/>
                </a:solidFill>
                <a:latin typeface="Arial"/>
                <a:ea typeface="Arial"/>
                <a:cs typeface="Arial"/>
                <a:sym typeface="Arial"/>
              </a:rPr>
              <a:t>More Information</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spcBef>
                  <a:spcPts val="0"/>
                </a:spcBef>
                <a:spcAft>
                  <a:spcPts val="0"/>
                </a:spcAft>
                <a:buSzPct val="25000"/>
                <a:buNone/>
              </a:pPr>
              <a:t>5</a:t>
            </a:fld>
            <a:endParaRPr lang="en-US" sz="12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281" name="Shape 281"/>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292" name="Shape 292"/>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a:spcBef>
                <a:spcPts val="0"/>
              </a:spcBef>
              <a:buNone/>
            </a:pPr>
            <a:endParaRPr/>
          </a:p>
        </p:txBody>
      </p:sp>
      <p:sp>
        <p:nvSpPr>
          <p:cNvPr id="304" name="Shape 304"/>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节标题">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81175" y="240457"/>
            <a:ext cx="10910737" cy="1080000"/>
          </a:xfrm>
          <a:prstGeom prst="rect">
            <a:avLst/>
          </a:prstGeom>
          <a:noFill/>
          <a:ln>
            <a:noFill/>
          </a:ln>
        </p:spPr>
        <p:txBody>
          <a:bodyPr lIns="91425" tIns="91425" rIns="91425" bIns="91425" anchor="ctr" anchorCtr="0"/>
          <a:lstStyle>
            <a:lvl1pPr marL="0" indent="0" rtl="0">
              <a:spcBef>
                <a:spcPts val="0"/>
              </a:spcBef>
              <a:buFont typeface="Arial"/>
              <a:buNone/>
              <a:defRPr/>
            </a:lvl1pPr>
            <a:lvl2pPr rtl="0">
              <a:spcBef>
                <a:spcPts val="0"/>
              </a:spcBef>
              <a:defRPr sz="3200" b="1">
                <a:solidFill>
                  <a:srgbClr val="990000"/>
                </a:solidFill>
              </a:defRPr>
            </a:lvl2pPr>
            <a:lvl3pPr rtl="0">
              <a:spcBef>
                <a:spcPts val="0"/>
              </a:spcBef>
              <a:defRPr sz="3200" b="1">
                <a:solidFill>
                  <a:srgbClr val="990000"/>
                </a:solidFill>
              </a:defRPr>
            </a:lvl3pPr>
            <a:lvl4pPr rtl="0">
              <a:spcBef>
                <a:spcPts val="0"/>
              </a:spcBef>
              <a:defRPr sz="3200" b="1">
                <a:solidFill>
                  <a:srgbClr val="990000"/>
                </a:solidFill>
              </a:defRPr>
            </a:lvl4pPr>
            <a:lvl5pPr rtl="0">
              <a:spcBef>
                <a:spcPts val="0"/>
              </a:spcBef>
              <a:defRPr sz="3200" b="1">
                <a:solidFill>
                  <a:srgbClr val="990000"/>
                </a:solidFill>
              </a:defRPr>
            </a:lvl5pPr>
            <a:lvl6pPr rtl="0">
              <a:spcBef>
                <a:spcPts val="0"/>
              </a:spcBef>
              <a:defRPr sz="3200" b="1">
                <a:solidFill>
                  <a:srgbClr val="990000"/>
                </a:solidFill>
              </a:defRPr>
            </a:lvl6pPr>
            <a:lvl7pPr rtl="0">
              <a:spcBef>
                <a:spcPts val="0"/>
              </a:spcBef>
              <a:defRPr sz="3200" b="1">
                <a:solidFill>
                  <a:srgbClr val="990000"/>
                </a:solidFill>
              </a:defRPr>
            </a:lvl7pPr>
            <a:lvl8pPr rtl="0">
              <a:spcBef>
                <a:spcPts val="0"/>
              </a:spcBef>
              <a:defRPr sz="3200" b="1">
                <a:solidFill>
                  <a:srgbClr val="990000"/>
                </a:solidFill>
              </a:defRPr>
            </a:lvl8pPr>
            <a:lvl9pPr rtl="0">
              <a:spcBef>
                <a:spcPts val="0"/>
              </a:spcBef>
              <a:defRPr sz="3200" b="1">
                <a:solidFill>
                  <a:srgbClr val="990000"/>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幻灯片">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781050" y="274637"/>
            <a:ext cx="10975974" cy="1143000"/>
          </a:xfrm>
          <a:prstGeom prst="rect">
            <a:avLst/>
          </a:prstGeom>
          <a:noFill/>
          <a:ln>
            <a:noFill/>
          </a:ln>
        </p:spPr>
        <p:txBody>
          <a:bodyPr lIns="91425" tIns="91425" rIns="91425" bIns="91425" anchor="t" anchorCtr="0"/>
          <a:lstStyle>
            <a:lvl1pPr algn="l" rtl="0">
              <a:spcBef>
                <a:spcPts val="0"/>
              </a:spcBef>
              <a:spcAft>
                <a:spcPts val="0"/>
              </a:spcAft>
              <a:defRPr sz="3200" b="1">
                <a:solidFill>
                  <a:srgbClr val="990000"/>
                </a:solidFill>
              </a:defRPr>
            </a:lvl1pPr>
            <a:lvl2pPr algn="l" rtl="0">
              <a:spcBef>
                <a:spcPts val="0"/>
              </a:spcBef>
              <a:spcAft>
                <a:spcPts val="0"/>
              </a:spcAft>
              <a:defRPr sz="3200" b="1">
                <a:solidFill>
                  <a:srgbClr val="990000"/>
                </a:solidFill>
              </a:defRPr>
            </a:lvl2pPr>
            <a:lvl3pPr algn="l" rtl="0">
              <a:spcBef>
                <a:spcPts val="0"/>
              </a:spcBef>
              <a:spcAft>
                <a:spcPts val="0"/>
              </a:spcAft>
              <a:defRPr sz="3200" b="1">
                <a:solidFill>
                  <a:srgbClr val="990000"/>
                </a:solidFill>
              </a:defRPr>
            </a:lvl3pPr>
            <a:lvl4pPr algn="l" rtl="0">
              <a:spcBef>
                <a:spcPts val="0"/>
              </a:spcBef>
              <a:spcAft>
                <a:spcPts val="0"/>
              </a:spcAft>
              <a:defRPr sz="3200" b="1">
                <a:solidFill>
                  <a:srgbClr val="990000"/>
                </a:solidFill>
              </a:defRPr>
            </a:lvl4pPr>
            <a:lvl5pPr algn="l" rtl="0">
              <a:spcBef>
                <a:spcPts val="0"/>
              </a:spcBef>
              <a:spcAft>
                <a:spcPts val="0"/>
              </a:spcAft>
              <a:defRPr sz="3200" b="1">
                <a:solidFill>
                  <a:srgbClr val="990000"/>
                </a:solidFill>
              </a:defRPr>
            </a:lvl5pPr>
            <a:lvl6pPr marL="457200" algn="l" rtl="0">
              <a:spcBef>
                <a:spcPts val="0"/>
              </a:spcBef>
              <a:spcAft>
                <a:spcPts val="0"/>
              </a:spcAft>
              <a:defRPr sz="3200" b="1">
                <a:solidFill>
                  <a:srgbClr val="990000"/>
                </a:solidFill>
              </a:defRPr>
            </a:lvl6pPr>
            <a:lvl7pPr marL="914400" algn="l" rtl="0">
              <a:spcBef>
                <a:spcPts val="0"/>
              </a:spcBef>
              <a:spcAft>
                <a:spcPts val="0"/>
              </a:spcAft>
              <a:defRPr sz="3200" b="1">
                <a:solidFill>
                  <a:srgbClr val="990000"/>
                </a:solidFill>
              </a:defRPr>
            </a:lvl7pPr>
            <a:lvl8pPr marL="1371600" algn="l" rtl="0">
              <a:spcBef>
                <a:spcPts val="0"/>
              </a:spcBef>
              <a:spcAft>
                <a:spcPts val="0"/>
              </a:spcAft>
              <a:defRPr sz="3200" b="1">
                <a:solidFill>
                  <a:srgbClr val="990000"/>
                </a:solidFill>
              </a:defRPr>
            </a:lvl8pPr>
            <a:lvl9pPr marL="1828800" algn="l" rtl="0">
              <a:spcBef>
                <a:spcPts val="0"/>
              </a:spcBef>
              <a:spcAft>
                <a:spcPts val="0"/>
              </a:spcAft>
              <a:defRPr sz="3200" b="1">
                <a:solidFill>
                  <a:srgbClr val="990000"/>
                </a:solidFill>
              </a:defRPr>
            </a:lvl9pPr>
          </a:lstStyle>
          <a:p>
            <a:endParaRPr/>
          </a:p>
        </p:txBody>
      </p:sp>
      <p:sp>
        <p:nvSpPr>
          <p:cNvPr id="19" name="Shape 19"/>
          <p:cNvSpPr txBox="1">
            <a:spLocks noGrp="1"/>
          </p:cNvSpPr>
          <p:nvPr>
            <p:ph type="body" idx="1"/>
          </p:nvPr>
        </p:nvSpPr>
        <p:spPr>
          <a:xfrm>
            <a:off x="781050" y="1600200"/>
            <a:ext cx="10975974" cy="4525963"/>
          </a:xfrm>
          <a:prstGeom prst="rect">
            <a:avLst/>
          </a:prstGeom>
          <a:noFill/>
          <a:ln>
            <a:noFill/>
          </a:ln>
        </p:spPr>
        <p:txBody>
          <a:bodyPr lIns="91425" tIns="91425" rIns="91425" bIns="91425" anchor="t" anchorCtr="0"/>
          <a:lstStyle>
            <a:lvl1pPr marL="342900" indent="-190500" algn="l" rtl="0">
              <a:spcBef>
                <a:spcPts val="480"/>
              </a:spcBef>
              <a:spcAft>
                <a:spcPts val="0"/>
              </a:spcAft>
              <a:buClr>
                <a:srgbClr val="990000"/>
              </a:buClr>
              <a:buChar char="•"/>
              <a:defRPr sz="2400" b="1">
                <a:solidFill>
                  <a:schemeClr val="dk1"/>
                </a:solidFill>
              </a:defRPr>
            </a:lvl1pPr>
            <a:lvl2pPr marL="742950" indent="-158750" algn="l" rtl="0">
              <a:spcBef>
                <a:spcPts val="400"/>
              </a:spcBef>
              <a:spcAft>
                <a:spcPts val="0"/>
              </a:spcAft>
              <a:buClr>
                <a:schemeClr val="dk1"/>
              </a:buClr>
              <a:buFont typeface="Arial"/>
              <a:buChar char="›"/>
              <a:defRPr sz="2000">
                <a:solidFill>
                  <a:schemeClr val="dk1"/>
                </a:solidFill>
              </a:defRPr>
            </a:lvl2pPr>
            <a:lvl3pPr marL="1143000" indent="-114300" algn="l" rtl="0">
              <a:spcBef>
                <a:spcPts val="360"/>
              </a:spcBef>
              <a:spcAft>
                <a:spcPts val="0"/>
              </a:spcAft>
              <a:buClr>
                <a:schemeClr val="dk1"/>
              </a:buClr>
              <a:buChar char="»"/>
              <a:defRPr>
                <a:solidFill>
                  <a:schemeClr val="dk1"/>
                </a:solidFill>
              </a:defRPr>
            </a:lvl3pPr>
            <a:lvl4pPr marL="1600200" indent="-127000" algn="l" rtl="0">
              <a:spcBef>
                <a:spcPts val="320"/>
              </a:spcBef>
              <a:spcAft>
                <a:spcPts val="0"/>
              </a:spcAft>
              <a:buClr>
                <a:schemeClr val="dk1"/>
              </a:buClr>
              <a:buChar char="–"/>
              <a:defRPr sz="1600">
                <a:solidFill>
                  <a:schemeClr val="dk1"/>
                </a:solidFill>
              </a:defRPr>
            </a:lvl4pPr>
            <a:lvl5pPr marL="2057400" indent="-127000" algn="l" rtl="0">
              <a:spcBef>
                <a:spcPts val="320"/>
              </a:spcBef>
              <a:spcAft>
                <a:spcPts val="0"/>
              </a:spcAft>
              <a:buClr>
                <a:schemeClr val="dk1"/>
              </a:buClr>
              <a:buFont typeface="Arial"/>
              <a:buChar char="~"/>
              <a:defRPr sz="1600">
                <a:solidFill>
                  <a:schemeClr val="dk1"/>
                </a:solidFill>
              </a:defRPr>
            </a:lvl5pPr>
            <a:lvl6pPr marL="2514600" indent="-127000" algn="l" rtl="0">
              <a:spcBef>
                <a:spcPts val="320"/>
              </a:spcBef>
              <a:spcAft>
                <a:spcPts val="0"/>
              </a:spcAft>
              <a:buClr>
                <a:schemeClr val="dk1"/>
              </a:buClr>
              <a:buFont typeface="Arial"/>
              <a:buChar char="~"/>
              <a:defRPr sz="1600">
                <a:solidFill>
                  <a:schemeClr val="dk1"/>
                </a:solidFill>
              </a:defRPr>
            </a:lvl6pPr>
            <a:lvl7pPr marL="2971800" indent="-127000" algn="l" rtl="0">
              <a:spcBef>
                <a:spcPts val="320"/>
              </a:spcBef>
              <a:spcAft>
                <a:spcPts val="0"/>
              </a:spcAft>
              <a:buClr>
                <a:schemeClr val="dk1"/>
              </a:buClr>
              <a:buFont typeface="Arial"/>
              <a:buChar char="~"/>
              <a:defRPr sz="1600">
                <a:solidFill>
                  <a:schemeClr val="dk1"/>
                </a:solidFill>
              </a:defRPr>
            </a:lvl7pPr>
            <a:lvl8pPr marL="3429000" indent="-127000" algn="l" rtl="0">
              <a:spcBef>
                <a:spcPts val="320"/>
              </a:spcBef>
              <a:spcAft>
                <a:spcPts val="0"/>
              </a:spcAft>
              <a:buClr>
                <a:schemeClr val="dk1"/>
              </a:buClr>
              <a:buFont typeface="Arial"/>
              <a:buChar char="~"/>
              <a:defRPr sz="1600">
                <a:solidFill>
                  <a:schemeClr val="dk1"/>
                </a:solidFill>
              </a:defRPr>
            </a:lvl8pPr>
            <a:lvl9pPr marL="3886200" indent="-127000" algn="l" rtl="0">
              <a:spcBef>
                <a:spcPts val="320"/>
              </a:spcBef>
              <a:spcAft>
                <a:spcPts val="0"/>
              </a:spcAft>
              <a:buClr>
                <a:schemeClr val="dk1"/>
              </a:buClr>
              <a:buFont typeface="Arial"/>
              <a:buChar char="~"/>
              <a:defRPr sz="16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节标题">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781200" y="336812"/>
            <a:ext cx="10457621" cy="759668"/>
          </a:xfrm>
          <a:prstGeom prst="rect">
            <a:avLst/>
          </a:prstGeom>
          <a:noFill/>
          <a:ln>
            <a:noFill/>
          </a:ln>
        </p:spPr>
        <p:txBody>
          <a:bodyPr lIns="91425" tIns="91425" rIns="91425" bIns="91425" anchor="ctr" anchorCtr="0"/>
          <a:lstStyle>
            <a:lvl1pPr marL="0" indent="0" rtl="0">
              <a:spcBef>
                <a:spcPts val="0"/>
              </a:spcBef>
              <a:buClr>
                <a:schemeClr val="dk2"/>
              </a:buClr>
              <a:buFont typeface="Arial"/>
              <a:buNone/>
              <a:defRPr sz="4000" b="0">
                <a:solidFill>
                  <a:schemeClr val="dk2"/>
                </a:solidFill>
              </a:defRPr>
            </a:lvl1pPr>
            <a:lvl2pPr rtl="0">
              <a:spcBef>
                <a:spcPts val="0"/>
              </a:spcBef>
              <a:defRPr sz="3200" b="1">
                <a:solidFill>
                  <a:srgbClr val="990000"/>
                </a:solidFill>
              </a:defRPr>
            </a:lvl2pPr>
            <a:lvl3pPr rtl="0">
              <a:spcBef>
                <a:spcPts val="0"/>
              </a:spcBef>
              <a:defRPr sz="3200" b="1">
                <a:solidFill>
                  <a:srgbClr val="990000"/>
                </a:solidFill>
              </a:defRPr>
            </a:lvl3pPr>
            <a:lvl4pPr rtl="0">
              <a:spcBef>
                <a:spcPts val="0"/>
              </a:spcBef>
              <a:defRPr sz="3200" b="1">
                <a:solidFill>
                  <a:srgbClr val="990000"/>
                </a:solidFill>
              </a:defRPr>
            </a:lvl4pPr>
            <a:lvl5pPr rtl="0">
              <a:spcBef>
                <a:spcPts val="0"/>
              </a:spcBef>
              <a:defRPr sz="3200" b="1">
                <a:solidFill>
                  <a:srgbClr val="990000"/>
                </a:solidFill>
              </a:defRPr>
            </a:lvl5pPr>
            <a:lvl6pPr rtl="0">
              <a:spcBef>
                <a:spcPts val="0"/>
              </a:spcBef>
              <a:defRPr sz="3200" b="1">
                <a:solidFill>
                  <a:srgbClr val="990000"/>
                </a:solidFill>
              </a:defRPr>
            </a:lvl6pPr>
            <a:lvl7pPr rtl="0">
              <a:spcBef>
                <a:spcPts val="0"/>
              </a:spcBef>
              <a:defRPr sz="3200" b="1">
                <a:solidFill>
                  <a:srgbClr val="990000"/>
                </a:solidFill>
              </a:defRPr>
            </a:lvl7pPr>
            <a:lvl8pPr rtl="0">
              <a:spcBef>
                <a:spcPts val="0"/>
              </a:spcBef>
              <a:defRPr sz="3200" b="1">
                <a:solidFill>
                  <a:srgbClr val="990000"/>
                </a:solidFill>
              </a:defRPr>
            </a:lvl8pPr>
            <a:lvl9pPr rtl="0">
              <a:spcBef>
                <a:spcPts val="0"/>
              </a:spcBef>
              <a:defRPr sz="3200" b="1">
                <a:solidFill>
                  <a:srgbClr val="99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仅标题">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81050" y="488950"/>
            <a:ext cx="10975974" cy="11430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3F3F3F"/>
              </a:buClr>
              <a:buNone/>
              <a:defRPr>
                <a:solidFill>
                  <a:srgbClr val="3F3F3F"/>
                </a:solidFill>
              </a:defRPr>
            </a:lvl1pPr>
            <a:lvl2pPr rtl="0">
              <a:spcBef>
                <a:spcPts val="0"/>
              </a:spcBef>
              <a:defRPr sz="3200" b="1">
                <a:solidFill>
                  <a:srgbClr val="990000"/>
                </a:solidFill>
              </a:defRPr>
            </a:lvl2pPr>
            <a:lvl3pPr rtl="0">
              <a:spcBef>
                <a:spcPts val="0"/>
              </a:spcBef>
              <a:defRPr sz="3200" b="1">
                <a:solidFill>
                  <a:srgbClr val="990000"/>
                </a:solidFill>
              </a:defRPr>
            </a:lvl3pPr>
            <a:lvl4pPr rtl="0">
              <a:spcBef>
                <a:spcPts val="0"/>
              </a:spcBef>
              <a:defRPr sz="3200" b="1">
                <a:solidFill>
                  <a:srgbClr val="990000"/>
                </a:solidFill>
              </a:defRPr>
            </a:lvl4pPr>
            <a:lvl5pPr rtl="0">
              <a:spcBef>
                <a:spcPts val="0"/>
              </a:spcBef>
              <a:defRPr sz="3200" b="1">
                <a:solidFill>
                  <a:srgbClr val="990000"/>
                </a:solidFill>
              </a:defRPr>
            </a:lvl5pPr>
            <a:lvl6pPr rtl="0">
              <a:spcBef>
                <a:spcPts val="0"/>
              </a:spcBef>
              <a:defRPr sz="3200" b="1">
                <a:solidFill>
                  <a:srgbClr val="990000"/>
                </a:solidFill>
              </a:defRPr>
            </a:lvl6pPr>
            <a:lvl7pPr rtl="0">
              <a:spcBef>
                <a:spcPts val="0"/>
              </a:spcBef>
              <a:defRPr sz="3200" b="1">
                <a:solidFill>
                  <a:srgbClr val="990000"/>
                </a:solidFill>
              </a:defRPr>
            </a:lvl7pPr>
            <a:lvl8pPr rtl="0">
              <a:spcBef>
                <a:spcPts val="0"/>
              </a:spcBef>
              <a:defRPr sz="3200" b="1">
                <a:solidFill>
                  <a:srgbClr val="990000"/>
                </a:solidFill>
              </a:defRPr>
            </a:lvl8pPr>
            <a:lvl9pPr rtl="0">
              <a:spcBef>
                <a:spcPts val="0"/>
              </a:spcBef>
              <a:defRPr sz="3200" b="1">
                <a:solidFill>
                  <a:srgbClr val="990000"/>
                </a:solidFill>
              </a:defRPr>
            </a:lvl9pPr>
          </a:lstStyle>
          <a:p>
            <a:endParaRPr/>
          </a:p>
        </p:txBody>
      </p:sp>
      <p:sp>
        <p:nvSpPr>
          <p:cNvPr id="24" name="Shape 24"/>
          <p:cNvSpPr txBox="1">
            <a:spLocks noGrp="1"/>
          </p:cNvSpPr>
          <p:nvPr>
            <p:ph type="body" idx="1"/>
          </p:nvPr>
        </p:nvSpPr>
        <p:spPr>
          <a:xfrm>
            <a:off x="811212" y="1803399"/>
            <a:ext cx="10471150" cy="4073524"/>
          </a:xfrm>
          <a:prstGeom prst="rect">
            <a:avLst/>
          </a:prstGeom>
          <a:noFill/>
          <a:ln>
            <a:noFill/>
          </a:ln>
        </p:spPr>
        <p:txBody>
          <a:bodyPr lIns="91425" tIns="91425" rIns="91425" bIns="91425" anchor="t" anchorCtr="0"/>
          <a:lstStyle>
            <a:lvl1pPr rtl="0">
              <a:spcBef>
                <a:spcPts val="0"/>
              </a:spcBef>
              <a:defRPr>
                <a:solidFill>
                  <a:srgbClr val="3F3F3F"/>
                </a:solidFill>
              </a:defRPr>
            </a:lvl1pPr>
            <a:lvl2pPr rtl="0">
              <a:spcBef>
                <a:spcPts val="0"/>
              </a:spcBef>
              <a:defRPr sz="2000">
                <a:solidFill>
                  <a:schemeClr val="dk1"/>
                </a:solidFill>
              </a:defRPr>
            </a:lvl2pPr>
            <a:lvl3pPr rtl="0">
              <a:spcBef>
                <a:spcPts val="0"/>
              </a:spcBef>
              <a:defRPr>
                <a:solidFill>
                  <a:schemeClr val="dk1"/>
                </a:solidFill>
              </a:defRPr>
            </a:lvl3pPr>
            <a:lvl4pPr rtl="0">
              <a:spcBef>
                <a:spcPts val="0"/>
              </a:spcBef>
              <a:defRPr sz="1600">
                <a:solidFill>
                  <a:schemeClr val="dk1"/>
                </a:solidFill>
              </a:defRPr>
            </a:lvl4pPr>
            <a:lvl5pPr rtl="0">
              <a:spcBef>
                <a:spcPts val="0"/>
              </a:spcBef>
              <a:defRPr sz="1600">
                <a:solidFill>
                  <a:schemeClr val="dk1"/>
                </a:solidFill>
              </a:defRPr>
            </a:lvl5pPr>
            <a:lvl6pPr rtl="0">
              <a:spcBef>
                <a:spcPts val="0"/>
              </a:spcBef>
              <a:defRPr sz="1600">
                <a:solidFill>
                  <a:schemeClr val="dk1"/>
                </a:solidFill>
              </a:defRPr>
            </a:lvl6pPr>
            <a:lvl7pPr rtl="0">
              <a:spcBef>
                <a:spcPts val="0"/>
              </a:spcBef>
              <a:defRPr sz="1600">
                <a:solidFill>
                  <a:schemeClr val="dk1"/>
                </a:solidFill>
              </a:defRPr>
            </a:lvl7pPr>
            <a:lvl8pPr rtl="0">
              <a:spcBef>
                <a:spcPts val="0"/>
              </a:spcBef>
              <a:defRPr sz="1600">
                <a:solidFill>
                  <a:schemeClr val="dk1"/>
                </a:solidFill>
              </a:defRPr>
            </a:lvl8pPr>
            <a:lvl9pPr rtl="0">
              <a:spcBef>
                <a:spcPts val="0"/>
              </a:spcBef>
              <a:defRPr sz="16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1">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007799" y="2263350"/>
            <a:ext cx="7586100" cy="1415699"/>
          </a:xfrm>
          <a:prstGeom prst="rect">
            <a:avLst/>
          </a:prstGeom>
          <a:noFill/>
          <a:ln>
            <a:noFill/>
          </a:ln>
        </p:spPr>
        <p:txBody>
          <a:bodyPr lIns="91425" tIns="91425" rIns="91425" bIns="91425" anchor="t" anchorCtr="0"/>
          <a:lstStyle>
            <a:lvl1pPr algn="l" rtl="0">
              <a:spcBef>
                <a:spcPts val="0"/>
              </a:spcBef>
              <a:spcAft>
                <a:spcPts val="0"/>
              </a:spcAft>
              <a:defRPr sz="4300" b="1">
                <a:solidFill>
                  <a:schemeClr val="lt1"/>
                </a:solidFill>
              </a:defRPr>
            </a:lvl1pPr>
            <a:lvl2pPr algn="l" rtl="0">
              <a:spcBef>
                <a:spcPts val="0"/>
              </a:spcBef>
              <a:spcAft>
                <a:spcPts val="0"/>
              </a:spcAft>
              <a:defRPr sz="4300" b="1">
                <a:solidFill>
                  <a:schemeClr val="lt1"/>
                </a:solidFill>
              </a:defRPr>
            </a:lvl2pPr>
            <a:lvl3pPr algn="l" rtl="0">
              <a:spcBef>
                <a:spcPts val="0"/>
              </a:spcBef>
              <a:spcAft>
                <a:spcPts val="0"/>
              </a:spcAft>
              <a:defRPr sz="4300" b="1">
                <a:solidFill>
                  <a:schemeClr val="lt1"/>
                </a:solidFill>
              </a:defRPr>
            </a:lvl3pPr>
            <a:lvl4pPr algn="l" rtl="0">
              <a:spcBef>
                <a:spcPts val="0"/>
              </a:spcBef>
              <a:spcAft>
                <a:spcPts val="0"/>
              </a:spcAft>
              <a:defRPr sz="4300" b="1">
                <a:solidFill>
                  <a:schemeClr val="lt1"/>
                </a:solidFill>
              </a:defRPr>
            </a:lvl4pPr>
            <a:lvl5pPr algn="l" rtl="0">
              <a:spcBef>
                <a:spcPts val="0"/>
              </a:spcBef>
              <a:spcAft>
                <a:spcPts val="0"/>
              </a:spcAft>
              <a:defRPr sz="4300" b="1">
                <a:solidFill>
                  <a:schemeClr val="lt1"/>
                </a:solidFill>
              </a:defRPr>
            </a:lvl5pPr>
            <a:lvl6pPr marL="609676" algn="l" rtl="0">
              <a:spcBef>
                <a:spcPts val="0"/>
              </a:spcBef>
              <a:spcAft>
                <a:spcPts val="0"/>
              </a:spcAft>
              <a:defRPr sz="4300" b="1">
                <a:solidFill>
                  <a:srgbClr val="990000"/>
                </a:solidFill>
              </a:defRPr>
            </a:lvl6pPr>
            <a:lvl7pPr marL="1219352" algn="l" rtl="0">
              <a:spcBef>
                <a:spcPts val="0"/>
              </a:spcBef>
              <a:spcAft>
                <a:spcPts val="0"/>
              </a:spcAft>
              <a:defRPr sz="4300" b="1">
                <a:solidFill>
                  <a:srgbClr val="990000"/>
                </a:solidFill>
              </a:defRPr>
            </a:lvl7pPr>
            <a:lvl8pPr marL="1829028" algn="l" rtl="0">
              <a:spcBef>
                <a:spcPts val="0"/>
              </a:spcBef>
              <a:spcAft>
                <a:spcPts val="0"/>
              </a:spcAft>
              <a:defRPr sz="4300" b="1">
                <a:solidFill>
                  <a:srgbClr val="990000"/>
                </a:solidFill>
              </a:defRPr>
            </a:lvl8pPr>
            <a:lvl9pPr marL="2438704" algn="l" rtl="0">
              <a:spcBef>
                <a:spcPts val="0"/>
              </a:spcBef>
              <a:spcAft>
                <a:spcPts val="0"/>
              </a:spcAft>
              <a:defRPr sz="4300" b="1">
                <a:solidFill>
                  <a:srgbClr val="99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07795" y="369035"/>
            <a:ext cx="10179599" cy="745800"/>
          </a:xfrm>
          <a:prstGeom prst="rect">
            <a:avLst/>
          </a:prstGeom>
          <a:noFill/>
          <a:ln>
            <a:noFill/>
          </a:ln>
        </p:spPr>
        <p:txBody>
          <a:bodyPr lIns="91425" tIns="91425" rIns="91425" bIns="91425" anchor="t" anchorCtr="0"/>
          <a:lstStyle>
            <a:lvl1pPr algn="l" rtl="0">
              <a:spcBef>
                <a:spcPts val="0"/>
              </a:spcBef>
              <a:spcAft>
                <a:spcPts val="0"/>
              </a:spcAft>
              <a:defRPr sz="4300" b="1">
                <a:solidFill>
                  <a:srgbClr val="990000"/>
                </a:solidFill>
              </a:defRPr>
            </a:lvl1pPr>
            <a:lvl2pPr algn="l" rtl="0">
              <a:spcBef>
                <a:spcPts val="0"/>
              </a:spcBef>
              <a:spcAft>
                <a:spcPts val="0"/>
              </a:spcAft>
              <a:defRPr sz="3700" b="1">
                <a:solidFill>
                  <a:srgbClr val="990000"/>
                </a:solidFill>
              </a:defRPr>
            </a:lvl2pPr>
            <a:lvl3pPr algn="l" rtl="0">
              <a:spcBef>
                <a:spcPts val="0"/>
              </a:spcBef>
              <a:spcAft>
                <a:spcPts val="0"/>
              </a:spcAft>
              <a:defRPr sz="3700" b="1">
                <a:solidFill>
                  <a:srgbClr val="990000"/>
                </a:solidFill>
              </a:defRPr>
            </a:lvl3pPr>
            <a:lvl4pPr algn="l" rtl="0">
              <a:spcBef>
                <a:spcPts val="0"/>
              </a:spcBef>
              <a:spcAft>
                <a:spcPts val="0"/>
              </a:spcAft>
              <a:defRPr sz="3700" b="1">
                <a:solidFill>
                  <a:srgbClr val="990000"/>
                </a:solidFill>
              </a:defRPr>
            </a:lvl4pPr>
            <a:lvl5pPr algn="l" rtl="0">
              <a:spcBef>
                <a:spcPts val="0"/>
              </a:spcBef>
              <a:spcAft>
                <a:spcPts val="0"/>
              </a:spcAft>
              <a:defRPr sz="3700" b="1">
                <a:solidFill>
                  <a:srgbClr val="990000"/>
                </a:solidFill>
              </a:defRPr>
            </a:lvl5pPr>
            <a:lvl6pPr marL="609589" algn="l" rtl="0">
              <a:spcBef>
                <a:spcPts val="0"/>
              </a:spcBef>
              <a:spcAft>
                <a:spcPts val="0"/>
              </a:spcAft>
              <a:defRPr sz="4300" b="1">
                <a:solidFill>
                  <a:srgbClr val="990000"/>
                </a:solidFill>
              </a:defRPr>
            </a:lvl6pPr>
            <a:lvl7pPr marL="1219178" algn="l" rtl="0">
              <a:spcBef>
                <a:spcPts val="0"/>
              </a:spcBef>
              <a:spcAft>
                <a:spcPts val="0"/>
              </a:spcAft>
              <a:defRPr sz="4300" b="1">
                <a:solidFill>
                  <a:srgbClr val="990000"/>
                </a:solidFill>
              </a:defRPr>
            </a:lvl7pPr>
            <a:lvl8pPr marL="1828769" algn="l" rtl="0">
              <a:spcBef>
                <a:spcPts val="0"/>
              </a:spcBef>
              <a:spcAft>
                <a:spcPts val="0"/>
              </a:spcAft>
              <a:defRPr sz="4300" b="1">
                <a:solidFill>
                  <a:srgbClr val="990000"/>
                </a:solidFill>
              </a:defRPr>
            </a:lvl8pPr>
            <a:lvl9pPr marL="2438359" algn="l" rtl="0">
              <a:spcBef>
                <a:spcPts val="0"/>
              </a:spcBef>
              <a:spcAft>
                <a:spcPts val="0"/>
              </a:spcAft>
              <a:defRPr sz="4300" b="1">
                <a:solidFill>
                  <a:srgbClr val="990000"/>
                </a:solidFill>
              </a:defRPr>
            </a:lvl9pPr>
          </a:lstStyle>
          <a:p>
            <a:endParaRPr/>
          </a:p>
        </p:txBody>
      </p:sp>
      <p:sp>
        <p:nvSpPr>
          <p:cNvPr id="29" name="Shape 29"/>
          <p:cNvSpPr txBox="1">
            <a:spLocks noGrp="1"/>
          </p:cNvSpPr>
          <p:nvPr>
            <p:ph type="body" idx="1"/>
          </p:nvPr>
        </p:nvSpPr>
        <p:spPr>
          <a:xfrm>
            <a:off x="1007795" y="1297019"/>
            <a:ext cx="10130699" cy="4800000"/>
          </a:xfrm>
          <a:prstGeom prst="rect">
            <a:avLst/>
          </a:prstGeom>
          <a:noFill/>
          <a:ln>
            <a:noFill/>
          </a:ln>
        </p:spPr>
        <p:txBody>
          <a:bodyPr lIns="91425" tIns="91425" rIns="91425" bIns="91425" anchor="t" anchorCtr="0"/>
          <a:lstStyle>
            <a:lvl1pPr marL="457192" indent="-354322" algn="l" rtl="0">
              <a:lnSpc>
                <a:spcPct val="140000"/>
              </a:lnSpc>
              <a:spcBef>
                <a:spcPts val="0"/>
              </a:spcBef>
              <a:spcAft>
                <a:spcPts val="0"/>
              </a:spcAft>
              <a:buClr>
                <a:srgbClr val="777777"/>
              </a:buClr>
              <a:buFont typeface="Noto Symbol"/>
              <a:buChar char="●"/>
              <a:defRPr sz="2700" b="1">
                <a:solidFill>
                  <a:schemeClr val="dk1"/>
                </a:solidFill>
              </a:defRPr>
            </a:lvl1pPr>
            <a:lvl2pPr marL="990583" indent="-336533" algn="l" rtl="0">
              <a:lnSpc>
                <a:spcPct val="140000"/>
              </a:lnSpc>
              <a:spcBef>
                <a:spcPts val="0"/>
              </a:spcBef>
              <a:spcAft>
                <a:spcPts val="0"/>
              </a:spcAft>
              <a:buClr>
                <a:schemeClr val="dk1"/>
              </a:buClr>
              <a:buFont typeface="Noto Symbol"/>
              <a:buChar char="•"/>
              <a:defRPr>
                <a:solidFill>
                  <a:schemeClr val="dk1"/>
                </a:solidFill>
              </a:defRPr>
            </a:lvl2pPr>
            <a:lvl3pPr marL="1523974" indent="-250799" algn="l" rtl="0">
              <a:lnSpc>
                <a:spcPct val="140000"/>
              </a:lnSpc>
              <a:spcBef>
                <a:spcPts val="0"/>
              </a:spcBef>
              <a:spcAft>
                <a:spcPts val="0"/>
              </a:spcAft>
              <a:buClr>
                <a:schemeClr val="dk1"/>
              </a:buClr>
              <a:buFont typeface="Noto Symbol"/>
              <a:buChar char="■"/>
              <a:defRPr sz="2100">
                <a:solidFill>
                  <a:schemeClr val="dk1"/>
                </a:solidFill>
              </a:defRPr>
            </a:lvl3pPr>
            <a:lvl4pPr marL="2133564" indent="-196814" algn="l" rtl="0">
              <a:lnSpc>
                <a:spcPct val="140000"/>
              </a:lnSpc>
              <a:spcBef>
                <a:spcPts val="0"/>
              </a:spcBef>
              <a:spcAft>
                <a:spcPts val="0"/>
              </a:spcAft>
              <a:buClr>
                <a:schemeClr val="dk1"/>
              </a:buClr>
              <a:buChar char="–"/>
              <a:defRPr sz="1900">
                <a:solidFill>
                  <a:schemeClr val="dk1"/>
                </a:solidFill>
              </a:defRPr>
            </a:lvl4pPr>
            <a:lvl5pPr marL="2743155" indent="-215855" algn="l" rtl="0">
              <a:lnSpc>
                <a:spcPct val="140000"/>
              </a:lnSpc>
              <a:spcBef>
                <a:spcPts val="0"/>
              </a:spcBef>
              <a:spcAft>
                <a:spcPts val="0"/>
              </a:spcAft>
              <a:buClr>
                <a:schemeClr val="dk1"/>
              </a:buClr>
              <a:buFont typeface="Arial"/>
              <a:buChar char="~"/>
              <a:defRPr sz="1600">
                <a:solidFill>
                  <a:schemeClr val="dk1"/>
                </a:solidFill>
              </a:defRPr>
            </a:lvl5pPr>
            <a:lvl6pPr marL="3352744" indent="-184094" algn="l" rtl="0">
              <a:spcBef>
                <a:spcPts val="420"/>
              </a:spcBef>
              <a:spcAft>
                <a:spcPts val="0"/>
              </a:spcAft>
              <a:buClr>
                <a:schemeClr val="dk1"/>
              </a:buClr>
              <a:buFont typeface="Arial"/>
              <a:buChar char="~"/>
              <a:defRPr sz="2100">
                <a:solidFill>
                  <a:schemeClr val="dk1"/>
                </a:solidFill>
              </a:defRPr>
            </a:lvl6pPr>
            <a:lvl7pPr marL="3962334" indent="-184084" algn="l" rtl="0">
              <a:spcBef>
                <a:spcPts val="420"/>
              </a:spcBef>
              <a:spcAft>
                <a:spcPts val="0"/>
              </a:spcAft>
              <a:buClr>
                <a:schemeClr val="dk1"/>
              </a:buClr>
              <a:buFont typeface="Arial"/>
              <a:buChar char="~"/>
              <a:defRPr sz="2100">
                <a:solidFill>
                  <a:schemeClr val="dk1"/>
                </a:solidFill>
              </a:defRPr>
            </a:lvl7pPr>
            <a:lvl8pPr marL="4571922" indent="-184072" algn="l" rtl="0">
              <a:spcBef>
                <a:spcPts val="420"/>
              </a:spcBef>
              <a:spcAft>
                <a:spcPts val="0"/>
              </a:spcAft>
              <a:buClr>
                <a:schemeClr val="dk1"/>
              </a:buClr>
              <a:buFont typeface="Arial"/>
              <a:buChar char="~"/>
              <a:defRPr sz="2100">
                <a:solidFill>
                  <a:schemeClr val="dk1"/>
                </a:solidFill>
              </a:defRPr>
            </a:lvl8pPr>
            <a:lvl9pPr marL="5181513" indent="-184063" algn="l" rtl="0">
              <a:spcBef>
                <a:spcPts val="420"/>
              </a:spcBef>
              <a:spcAft>
                <a:spcPts val="0"/>
              </a:spcAft>
              <a:buClr>
                <a:schemeClr val="dk1"/>
              </a:buClr>
              <a:buFont typeface="Arial"/>
              <a:buChar char="~"/>
              <a:defRPr sz="21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007795" y="369035"/>
            <a:ext cx="10179584" cy="745784"/>
          </a:xfrm>
          <a:prstGeom prst="rect">
            <a:avLst/>
          </a:prstGeom>
          <a:noFill/>
          <a:ln>
            <a:noFill/>
          </a:ln>
        </p:spPr>
        <p:txBody>
          <a:bodyPr lIns="91425" tIns="91425" rIns="91425" bIns="91425" anchor="t" anchorCtr="0"/>
          <a:lstStyle>
            <a:lvl1pPr algn="l" rtl="0">
              <a:spcBef>
                <a:spcPts val="0"/>
              </a:spcBef>
              <a:spcAft>
                <a:spcPts val="0"/>
              </a:spcAft>
              <a:defRPr sz="4300" b="1">
                <a:solidFill>
                  <a:srgbClr val="990000"/>
                </a:solidFill>
              </a:defRPr>
            </a:lvl1pPr>
            <a:lvl2pPr algn="l" rtl="0">
              <a:spcBef>
                <a:spcPts val="0"/>
              </a:spcBef>
              <a:spcAft>
                <a:spcPts val="0"/>
              </a:spcAft>
              <a:defRPr sz="3700" b="1">
                <a:solidFill>
                  <a:srgbClr val="990000"/>
                </a:solidFill>
              </a:defRPr>
            </a:lvl2pPr>
            <a:lvl3pPr algn="l" rtl="0">
              <a:spcBef>
                <a:spcPts val="0"/>
              </a:spcBef>
              <a:spcAft>
                <a:spcPts val="0"/>
              </a:spcAft>
              <a:defRPr sz="3700" b="1">
                <a:solidFill>
                  <a:srgbClr val="990000"/>
                </a:solidFill>
              </a:defRPr>
            </a:lvl3pPr>
            <a:lvl4pPr algn="l" rtl="0">
              <a:spcBef>
                <a:spcPts val="0"/>
              </a:spcBef>
              <a:spcAft>
                <a:spcPts val="0"/>
              </a:spcAft>
              <a:defRPr sz="3700" b="1">
                <a:solidFill>
                  <a:srgbClr val="990000"/>
                </a:solidFill>
              </a:defRPr>
            </a:lvl4pPr>
            <a:lvl5pPr algn="l" rtl="0">
              <a:spcBef>
                <a:spcPts val="0"/>
              </a:spcBef>
              <a:spcAft>
                <a:spcPts val="0"/>
              </a:spcAft>
              <a:defRPr sz="3700" b="1">
                <a:solidFill>
                  <a:srgbClr val="990000"/>
                </a:solidFill>
              </a:defRPr>
            </a:lvl5pPr>
            <a:lvl6pPr marL="609590" algn="l" rtl="0">
              <a:spcBef>
                <a:spcPts val="0"/>
              </a:spcBef>
              <a:spcAft>
                <a:spcPts val="0"/>
              </a:spcAft>
              <a:defRPr sz="4300" b="1">
                <a:solidFill>
                  <a:srgbClr val="990000"/>
                </a:solidFill>
              </a:defRPr>
            </a:lvl6pPr>
            <a:lvl7pPr marL="1219179" algn="l" rtl="0">
              <a:spcBef>
                <a:spcPts val="0"/>
              </a:spcBef>
              <a:spcAft>
                <a:spcPts val="0"/>
              </a:spcAft>
              <a:defRPr sz="4300" b="1">
                <a:solidFill>
                  <a:srgbClr val="990000"/>
                </a:solidFill>
              </a:defRPr>
            </a:lvl7pPr>
            <a:lvl8pPr marL="1828770" algn="l" rtl="0">
              <a:spcBef>
                <a:spcPts val="0"/>
              </a:spcBef>
              <a:spcAft>
                <a:spcPts val="0"/>
              </a:spcAft>
              <a:defRPr sz="4300" b="1">
                <a:solidFill>
                  <a:srgbClr val="990000"/>
                </a:solidFill>
              </a:defRPr>
            </a:lvl8pPr>
            <a:lvl9pPr marL="2438359" algn="l" rtl="0">
              <a:spcBef>
                <a:spcPts val="0"/>
              </a:spcBef>
              <a:spcAft>
                <a:spcPts val="0"/>
              </a:spcAft>
              <a:defRPr sz="4300" b="1">
                <a:solidFill>
                  <a:srgbClr val="99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1585" y="6350"/>
            <a:ext cx="12193589" cy="6851649"/>
          </a:xfrm>
          <a:prstGeom prst="rect">
            <a:avLst/>
          </a:prstGeom>
          <a:blipFill rotWithShape="1">
            <a:blip r:embed="rId11">
              <a:alphaModFix/>
            </a:blip>
            <a:stretch>
              <a:fillRect/>
            </a:stretch>
          </a:blipFill>
          <a:ln>
            <a:noFill/>
          </a:ln>
        </p:spPr>
        <p:txBody>
          <a:bodyPr lIns="91425" tIns="45700" rIns="91425" bIns="45700" anchor="ctr" anchorCtr="0">
            <a:noAutofit/>
          </a:bodyPr>
          <a:lstStyle/>
          <a:p>
            <a:pPr marL="0" marR="0" lvl="0" indent="114300" algn="ctr" rtl="0">
              <a:spcBef>
                <a:spcPts val="0"/>
              </a:spcBef>
              <a:spcAft>
                <a:spcPts val="0"/>
              </a:spcAft>
              <a:buClr>
                <a:srgbClr val="CC9900"/>
              </a:buClr>
              <a:buFont typeface="Noto Symbol"/>
              <a:buNone/>
            </a:pPr>
            <a:endParaRPr sz="1800" b="1" i="0" u="none" strike="noStrike" cap="none" baseline="0">
              <a:solidFill>
                <a:srgbClr val="FFFFFF"/>
              </a:solidFill>
              <a:latin typeface="Calibri"/>
              <a:ea typeface="Calibri"/>
              <a:cs typeface="Calibri"/>
              <a:sym typeface="Calibri"/>
            </a:endParaRPr>
          </a:p>
        </p:txBody>
      </p:sp>
      <p:sp>
        <p:nvSpPr>
          <p:cNvPr id="10" name="Shape 10"/>
          <p:cNvSpPr/>
          <p:nvPr/>
        </p:nvSpPr>
        <p:spPr>
          <a:xfrm>
            <a:off x="698500" y="6396039"/>
            <a:ext cx="1409700" cy="461961"/>
          </a:xfrm>
          <a:prstGeom prst="rect">
            <a:avLst/>
          </a:prstGeom>
          <a:noFill/>
          <a:ln>
            <a:noFill/>
          </a:ln>
        </p:spPr>
        <p:txBody>
          <a:bodyPr lIns="0" tIns="0" rIns="0" bIns="0" anchor="t" anchorCtr="0">
            <a:noAutofit/>
          </a:bodyPr>
          <a:lstStyle/>
          <a:p>
            <a:pPr marL="0" marR="0" lvl="0" indent="0" algn="l" rtl="0">
              <a:lnSpc>
                <a:spcPct val="85000"/>
              </a:lnSpc>
              <a:spcBef>
                <a:spcPts val="0"/>
              </a:spcBef>
              <a:spcAft>
                <a:spcPts val="0"/>
              </a:spcAft>
              <a:buNone/>
            </a:pPr>
            <a:endParaRPr sz="1000" b="0" i="0" u="none" strike="noStrike" cap="none" baseline="0">
              <a:solidFill>
                <a:srgbClr val="000000"/>
              </a:solidFill>
              <a:latin typeface="Arial"/>
              <a:ea typeface="Arial"/>
              <a:cs typeface="Arial"/>
              <a:sym typeface="Arial"/>
            </a:endParaRPr>
          </a:p>
          <a:p>
            <a:pPr marL="0" marR="0" lvl="0" indent="0" algn="l" rtl="0">
              <a:lnSpc>
                <a:spcPct val="85000"/>
              </a:lnSpc>
              <a:spcBef>
                <a:spcPts val="0"/>
              </a:spcBef>
              <a:spcAft>
                <a:spcPts val="0"/>
              </a:spcAft>
              <a:buSzPct val="25000"/>
              <a:buNone/>
            </a:pPr>
            <a:r>
              <a:rPr lang="en-US" sz="1000" b="0" i="0" u="none" strike="noStrike" cap="none" baseline="0">
                <a:solidFill>
                  <a:srgbClr val="000000"/>
                </a:solidFill>
                <a:latin typeface="Arial"/>
                <a:ea typeface="Arial"/>
                <a:cs typeface="Arial"/>
                <a:sym typeface="Arial"/>
              </a:rPr>
              <a:t>Page </a:t>
            </a:r>
            <a:fld id="{00000000-1234-1234-1234-123412341234}" type="slidenum">
              <a:rPr lang="en-US" sz="1000" b="0" i="0" u="none" strike="noStrike" cap="none" baseline="0">
                <a:solidFill>
                  <a:srgbClr val="000000"/>
                </a:solidFill>
                <a:latin typeface="Arial"/>
                <a:ea typeface="Arial"/>
                <a:cs typeface="Arial"/>
                <a:sym typeface="Arial"/>
              </a:rPr>
              <a:pPr marL="0" marR="0" lvl="0" indent="0" algn="l" rtl="0">
                <a:lnSpc>
                  <a:spcPct val="85000"/>
                </a:lnSpc>
                <a:spcBef>
                  <a:spcPts val="0"/>
                </a:spcBef>
                <a:spcAft>
                  <a:spcPts val="0"/>
                </a:spcAft>
                <a:buSzPct val="25000"/>
                <a:buNone/>
              </a:pPr>
              <a:t>‹#›</a:t>
            </a:fld>
            <a:endParaRPr lang="en-US" sz="1000" b="0" i="0" u="none" strike="noStrike" cap="none" baseline="0">
              <a:solidFill>
                <a:srgbClr val="000000"/>
              </a:solidFill>
              <a:latin typeface="Arial"/>
              <a:ea typeface="Arial"/>
              <a:cs typeface="Arial"/>
              <a:sym typeface="Arial"/>
            </a:endParaRPr>
          </a:p>
        </p:txBody>
      </p:sp>
      <p:pic>
        <p:nvPicPr>
          <p:cNvPr id="11" name="Shape 11"/>
          <p:cNvPicPr preferRelativeResize="0"/>
          <p:nvPr/>
        </p:nvPicPr>
        <p:blipFill rotWithShape="1">
          <a:blip r:embed="rId12">
            <a:alphaModFix/>
          </a:blip>
          <a:srcRect/>
          <a:stretch/>
        </p:blipFill>
        <p:spPr>
          <a:xfrm>
            <a:off x="10182225" y="6386512"/>
            <a:ext cx="1295400" cy="307974"/>
          </a:xfrm>
          <a:prstGeom prst="rect">
            <a:avLst/>
          </a:prstGeom>
          <a:noFill/>
          <a:ln>
            <a:noFill/>
          </a:ln>
        </p:spPr>
      </p:pic>
      <p:sp>
        <p:nvSpPr>
          <p:cNvPr id="12" name="Shape 12"/>
          <p:cNvSpPr txBox="1"/>
          <p:nvPr/>
        </p:nvSpPr>
        <p:spPr>
          <a:xfrm>
            <a:off x="4385400" y="6478600"/>
            <a:ext cx="3370800" cy="215400"/>
          </a:xfrm>
          <a:prstGeom prst="rect">
            <a:avLst/>
          </a:prstGeom>
          <a:noFill/>
          <a:ln>
            <a:noFill/>
          </a:ln>
        </p:spPr>
        <p:txBody>
          <a:bodyPr lIns="0" tIns="0" rIns="91425"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595959"/>
                </a:solidFill>
                <a:latin typeface="Arial"/>
                <a:ea typeface="Arial"/>
                <a:cs typeface="Arial"/>
                <a:sym typeface="Arial"/>
              </a:rPr>
              <a:t>HUAWEI TECHNOLOGIES CO., LTD.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gif"/><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588574" y="1745300"/>
            <a:ext cx="11372099" cy="2619599"/>
          </a:xfrm>
          <a:prstGeom prst="rect">
            <a:avLst/>
          </a:prstGeom>
          <a:noFill/>
          <a:ln>
            <a:noFill/>
          </a:ln>
        </p:spPr>
        <p:txBody>
          <a:bodyPr lIns="0" tIns="0" rIns="0" bIns="0" anchor="t" anchorCtr="0">
            <a:noAutofit/>
          </a:bodyPr>
          <a:lstStyle/>
          <a:p>
            <a:pPr marL="0" marR="0" lvl="0" indent="0" algn="l" rtl="0">
              <a:lnSpc>
                <a:spcPct val="110000"/>
              </a:lnSpc>
              <a:spcBef>
                <a:spcPts val="0"/>
              </a:spcBef>
              <a:spcAft>
                <a:spcPts val="0"/>
              </a:spcAft>
              <a:buSzPct val="25000"/>
              <a:buNone/>
            </a:pPr>
            <a:r>
              <a:rPr lang="en-US" sz="3000" b="1" i="1" u="none" strike="noStrike" cap="none" baseline="0">
                <a:solidFill>
                  <a:srgbClr val="CC0000"/>
                </a:solidFill>
                <a:latin typeface="Arial"/>
                <a:ea typeface="Arial"/>
                <a:cs typeface="Arial"/>
                <a:sym typeface="Arial"/>
              </a:rPr>
              <a:t>The Art and Economics of Enterprise R&amp;D Decision Making</a:t>
            </a:r>
            <a:r>
              <a:rPr lang="en-US" sz="3000" b="1" i="0" u="none" strike="noStrike" cap="none" baseline="0">
                <a:solidFill>
                  <a:srgbClr val="CC0000"/>
                </a:solidFill>
                <a:latin typeface="Arial"/>
                <a:ea typeface="Arial"/>
                <a:cs typeface="Arial"/>
                <a:sym typeface="Arial"/>
              </a:rPr>
              <a:t/>
            </a:r>
            <a:br>
              <a:rPr lang="en-US" sz="3000" b="1" i="0" u="none" strike="noStrike" cap="none" baseline="0">
                <a:solidFill>
                  <a:srgbClr val="CC0000"/>
                </a:solidFill>
                <a:latin typeface="Arial"/>
                <a:ea typeface="Arial"/>
                <a:cs typeface="Arial"/>
                <a:sym typeface="Arial"/>
              </a:rPr>
            </a:br>
            <a:r>
              <a:rPr lang="en-US" sz="3000" b="1" i="0" u="none" strike="noStrike" cap="none" baseline="0">
                <a:solidFill>
                  <a:srgbClr val="CC0000"/>
                </a:solidFill>
                <a:latin typeface="Arial"/>
                <a:ea typeface="Arial"/>
                <a:cs typeface="Arial"/>
                <a:sym typeface="Arial"/>
              </a:rPr>
              <a:t/>
            </a:r>
            <a:br>
              <a:rPr lang="en-US" sz="3000" b="1" i="0" u="none" strike="noStrike" cap="none" baseline="0">
                <a:solidFill>
                  <a:srgbClr val="CC0000"/>
                </a:solidFill>
                <a:latin typeface="Arial"/>
                <a:ea typeface="Arial"/>
                <a:cs typeface="Arial"/>
                <a:sym typeface="Arial"/>
              </a:rPr>
            </a:br>
            <a:endParaRPr lang="en-US" sz="3000" b="1" i="0" u="none" strike="noStrike" cap="none" baseline="0">
              <a:solidFill>
                <a:srgbClr val="CC0000"/>
              </a:solidFill>
              <a:latin typeface="Arial"/>
              <a:ea typeface="Arial"/>
              <a:cs typeface="Arial"/>
              <a:sym typeface="Arial"/>
            </a:endParaRPr>
          </a:p>
          <a:p>
            <a:pPr marL="0" marR="0" lvl="0" indent="0" algn="l" rtl="0">
              <a:lnSpc>
                <a:spcPct val="110000"/>
              </a:lnSpc>
              <a:spcBef>
                <a:spcPts val="0"/>
              </a:spcBef>
              <a:spcAft>
                <a:spcPts val="0"/>
              </a:spcAft>
              <a:buSzPct val="25000"/>
              <a:buNone/>
            </a:pPr>
            <a:r>
              <a:rPr lang="en-US" sz="1400" b="1" i="0" u="none" strike="noStrike" cap="none" baseline="0">
                <a:solidFill>
                  <a:srgbClr val="CC0000"/>
                </a:solidFill>
                <a:latin typeface="Arial"/>
                <a:ea typeface="Arial"/>
                <a:cs typeface="Arial"/>
                <a:sym typeface="Arial"/>
              </a:rPr>
              <a:t>David Rosen &amp; Edward Pershwitz</a:t>
            </a:r>
            <a:br>
              <a:rPr lang="en-US" sz="1400" b="1" i="0" u="none" strike="noStrike" cap="none" baseline="0">
                <a:solidFill>
                  <a:srgbClr val="CC0000"/>
                </a:solidFill>
                <a:latin typeface="Arial"/>
                <a:ea typeface="Arial"/>
                <a:cs typeface="Arial"/>
                <a:sym typeface="Arial"/>
              </a:rPr>
            </a:br>
            <a:r>
              <a:rPr lang="en-US" sz="1400" b="1" i="0" u="none" strike="noStrike" cap="none" baseline="0">
                <a:solidFill>
                  <a:srgbClr val="CC0000"/>
                </a:solidFill>
                <a:latin typeface="Arial"/>
                <a:ea typeface="Arial"/>
                <a:cs typeface="Arial"/>
                <a:sym typeface="Arial"/>
              </a:rPr>
              <a:t>Huawei USA, R&amp;D Competence Center</a:t>
            </a:r>
            <a:br>
              <a:rPr lang="en-US" sz="1400" b="1" i="0" u="none" strike="noStrike" cap="none" baseline="0">
                <a:solidFill>
                  <a:srgbClr val="CC0000"/>
                </a:solidFill>
                <a:latin typeface="Arial"/>
                <a:ea typeface="Arial"/>
                <a:cs typeface="Arial"/>
                <a:sym typeface="Arial"/>
              </a:rPr>
            </a:br>
            <a:r>
              <a:rPr lang="en-US" sz="1400" b="1" i="0" u="none" strike="noStrike" cap="none" baseline="0">
                <a:solidFill>
                  <a:srgbClr val="CC0000"/>
                </a:solidFill>
                <a:latin typeface="Arial"/>
                <a:ea typeface="Arial"/>
                <a:cs typeface="Arial"/>
                <a:sym typeface="Arial"/>
              </a:rPr>
              <a:t>DevOps Enterprise Summit, October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385675" y="940100"/>
            <a:ext cx="11489700" cy="5156999"/>
          </a:xfrm>
          <a:prstGeom prst="rect">
            <a:avLst/>
          </a:prstGeom>
          <a:noFill/>
          <a:ln>
            <a:noFill/>
          </a:ln>
        </p:spPr>
        <p:txBody>
          <a:bodyPr lIns="121900" tIns="60950" rIns="121900" bIns="60950" anchor="t" anchorCtr="0">
            <a:noAutofit/>
          </a:bodyPr>
          <a:lstStyle/>
          <a:p>
            <a:pPr marL="457200" marR="0" lvl="0" indent="-365760" algn="l" rtl="0">
              <a:lnSpc>
                <a:spcPct val="140000"/>
              </a:lnSpc>
              <a:spcBef>
                <a:spcPts val="0"/>
              </a:spcBef>
              <a:spcAft>
                <a:spcPts val="0"/>
              </a:spcAft>
              <a:buClr>
                <a:srgbClr val="777777"/>
              </a:buClr>
              <a:buSzPct val="59999"/>
              <a:buFont typeface="Arial"/>
            </a:pPr>
            <a:r>
              <a:rPr lang="en-US" sz="2400"/>
              <a:t>Anecdotal Value of Decision Analysis:</a:t>
            </a:r>
          </a:p>
          <a:p>
            <a:pPr marL="990583" marR="0" lvl="1" indent="-336533" algn="l" rtl="0">
              <a:lnSpc>
                <a:spcPct val="140000"/>
              </a:lnSpc>
              <a:spcBef>
                <a:spcPts val="0"/>
              </a:spcBef>
              <a:spcAft>
                <a:spcPts val="0"/>
              </a:spcAft>
              <a:buSzPct val="100000"/>
            </a:pPr>
            <a:r>
              <a:rPr lang="en-US" sz="2400"/>
              <a:t>Chevron: $B/y in savings with marginal cost of execution/training</a:t>
            </a:r>
          </a:p>
          <a:p>
            <a:pPr marL="990583" marR="0" lvl="1" indent="-336533" algn="l" rtl="0">
              <a:lnSpc>
                <a:spcPct val="140000"/>
              </a:lnSpc>
              <a:spcBef>
                <a:spcPts val="0"/>
              </a:spcBef>
              <a:spcAft>
                <a:spcPts val="0"/>
              </a:spcAft>
              <a:buSzPct val="100000"/>
            </a:pPr>
            <a:r>
              <a:rPr lang="en-US" sz="2400"/>
              <a:t>Eastman Kodak: In review of 37 projects, saved $5M-$10M/project</a:t>
            </a:r>
          </a:p>
          <a:p>
            <a:pPr marL="0" marR="0" indent="0" algn="l" rtl="0">
              <a:lnSpc>
                <a:spcPct val="140000"/>
              </a:lnSpc>
              <a:spcBef>
                <a:spcPts val="0"/>
              </a:spcBef>
              <a:spcAft>
                <a:spcPts val="0"/>
              </a:spcAft>
              <a:buNone/>
            </a:pPr>
            <a:endParaRPr sz="2400"/>
          </a:p>
          <a:p>
            <a:pPr marL="0" marR="0" indent="0" algn="l" rtl="0">
              <a:lnSpc>
                <a:spcPct val="140000"/>
              </a:lnSpc>
              <a:spcBef>
                <a:spcPts val="0"/>
              </a:spcBef>
              <a:spcAft>
                <a:spcPts val="0"/>
              </a:spcAft>
              <a:buNone/>
            </a:pPr>
            <a:endParaRPr sz="2400"/>
          </a:p>
          <a:p>
            <a:pPr marL="0" marR="0" lvl="0" indent="0" algn="l" rtl="0">
              <a:lnSpc>
                <a:spcPct val="140000"/>
              </a:lnSpc>
              <a:spcBef>
                <a:spcPts val="0"/>
              </a:spcBef>
              <a:spcAft>
                <a:spcPts val="0"/>
              </a:spcAft>
              <a:buNone/>
            </a:pPr>
            <a:endParaRPr sz="2400" b="1" i="0" u="none" strike="noStrike" cap="none" baseline="0">
              <a:solidFill>
                <a:schemeClr val="dk1"/>
              </a:solidFill>
              <a:latin typeface="Arial"/>
              <a:ea typeface="Arial"/>
              <a:cs typeface="Arial"/>
              <a:sym typeface="Arial"/>
            </a:endParaRPr>
          </a:p>
        </p:txBody>
      </p:sp>
      <p:sp>
        <p:nvSpPr>
          <p:cNvPr id="307" name="Shape 307"/>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Economics of Enterprise Decision Making</a:t>
            </a:r>
          </a:p>
        </p:txBody>
      </p:sp>
      <p:pic>
        <p:nvPicPr>
          <p:cNvPr id="308" name="Shape 308"/>
          <p:cNvPicPr preferRelativeResize="0"/>
          <p:nvPr/>
        </p:nvPicPr>
        <p:blipFill>
          <a:blip r:embed="rId3">
            <a:alphaModFix/>
          </a:blip>
          <a:stretch>
            <a:fillRect/>
          </a:stretch>
        </p:blipFill>
        <p:spPr>
          <a:xfrm>
            <a:off x="3053350" y="2521025"/>
            <a:ext cx="5449225" cy="39280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5883700" y="940100"/>
            <a:ext cx="5991600" cy="5156999"/>
          </a:xfrm>
          <a:prstGeom prst="rect">
            <a:avLst/>
          </a:prstGeom>
          <a:noFill/>
          <a:ln>
            <a:noFill/>
          </a:ln>
        </p:spPr>
        <p:txBody>
          <a:bodyPr lIns="121900" tIns="60950" rIns="121900" bIns="60950" anchor="t" anchorCtr="0">
            <a:noAutofit/>
          </a:bodyPr>
          <a:lstStyle/>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indent="0" algn="l" rtl="0">
              <a:lnSpc>
                <a:spcPct val="140000"/>
              </a:lnSpc>
              <a:spcBef>
                <a:spcPts val="0"/>
              </a:spcBef>
              <a:spcAft>
                <a:spcPts val="0"/>
              </a:spcAft>
              <a:buNone/>
            </a:pPr>
            <a:endParaRPr sz="1400"/>
          </a:p>
          <a:p>
            <a:pPr marL="0" marR="0" lvl="0" indent="0" algn="l" rtl="0">
              <a:lnSpc>
                <a:spcPct val="140000"/>
              </a:lnSpc>
              <a:spcBef>
                <a:spcPts val="0"/>
              </a:spcBef>
              <a:spcAft>
                <a:spcPts val="0"/>
              </a:spcAft>
              <a:buNone/>
            </a:pPr>
            <a:endParaRPr sz="1400"/>
          </a:p>
          <a:p>
            <a:pPr marL="457200" marR="0" lvl="0" indent="-228600" algn="l" rtl="0">
              <a:lnSpc>
                <a:spcPct val="140000"/>
              </a:lnSpc>
              <a:spcBef>
                <a:spcPts val="0"/>
              </a:spcBef>
              <a:spcAft>
                <a:spcPts val="0"/>
              </a:spcAft>
            </a:pPr>
            <a:r>
              <a:rPr lang="en-US" sz="1400"/>
              <a:t>10% management @ 6 decisions/day @ $10k avg impact</a:t>
            </a:r>
          </a:p>
          <a:p>
            <a:pPr marL="457200" marR="0" lvl="0" indent="-228600" algn="l" rtl="0">
              <a:lnSpc>
                <a:spcPct val="140000"/>
              </a:lnSpc>
              <a:spcBef>
                <a:spcPts val="0"/>
              </a:spcBef>
              <a:spcAft>
                <a:spcPts val="0"/>
              </a:spcAft>
            </a:pPr>
            <a:r>
              <a:rPr lang="en-US" sz="1400"/>
              <a:t>90% engineers @ 18 decisions/day @ $1k avg impact</a:t>
            </a:r>
          </a:p>
          <a:p>
            <a:pPr marL="0" marR="0" lvl="0" indent="0" algn="l" rtl="0">
              <a:lnSpc>
                <a:spcPct val="140000"/>
              </a:lnSpc>
              <a:spcBef>
                <a:spcPts val="0"/>
              </a:spcBef>
              <a:spcAft>
                <a:spcPts val="0"/>
              </a:spcAft>
              <a:buNone/>
            </a:pPr>
            <a:endParaRPr sz="2400"/>
          </a:p>
          <a:p>
            <a:pPr marL="0" marR="0" lvl="0" indent="0" algn="l" rtl="0">
              <a:lnSpc>
                <a:spcPct val="140000"/>
              </a:lnSpc>
              <a:spcBef>
                <a:spcPts val="0"/>
              </a:spcBef>
              <a:spcAft>
                <a:spcPts val="0"/>
              </a:spcAft>
              <a:buNone/>
            </a:pPr>
            <a:endParaRPr sz="2400"/>
          </a:p>
          <a:p>
            <a:pPr marL="0" marR="0" lvl="0" indent="0" algn="l" rtl="0">
              <a:lnSpc>
                <a:spcPct val="140000"/>
              </a:lnSpc>
              <a:spcBef>
                <a:spcPts val="0"/>
              </a:spcBef>
              <a:spcAft>
                <a:spcPts val="0"/>
              </a:spcAft>
              <a:buNone/>
            </a:pPr>
            <a:endParaRPr sz="2400" b="1" i="0" u="none" strike="noStrike" cap="none" baseline="0">
              <a:solidFill>
                <a:schemeClr val="dk1"/>
              </a:solidFill>
              <a:latin typeface="Arial"/>
              <a:ea typeface="Arial"/>
              <a:cs typeface="Arial"/>
              <a:sym typeface="Arial"/>
            </a:endParaRPr>
          </a:p>
        </p:txBody>
      </p:sp>
      <p:sp>
        <p:nvSpPr>
          <p:cNvPr id="314" name="Shape 314"/>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Modeling Economics of R&amp;D Decision Making is a Complex Task!</a:t>
            </a:r>
          </a:p>
        </p:txBody>
      </p:sp>
      <p:pic>
        <p:nvPicPr>
          <p:cNvPr id="315" name="Shape 315"/>
          <p:cNvPicPr preferRelativeResize="0"/>
          <p:nvPr/>
        </p:nvPicPr>
        <p:blipFill>
          <a:blip r:embed="rId3">
            <a:alphaModFix/>
          </a:blip>
          <a:stretch>
            <a:fillRect/>
          </a:stretch>
        </p:blipFill>
        <p:spPr>
          <a:xfrm>
            <a:off x="540125" y="940100"/>
            <a:ext cx="4867675" cy="5209550"/>
          </a:xfrm>
          <a:prstGeom prst="rect">
            <a:avLst/>
          </a:prstGeom>
          <a:noFill/>
          <a:ln>
            <a:noFill/>
          </a:ln>
        </p:spPr>
      </p:pic>
      <p:pic>
        <p:nvPicPr>
          <p:cNvPr id="316" name="Shape 316"/>
          <p:cNvPicPr preferRelativeResize="0"/>
          <p:nvPr/>
        </p:nvPicPr>
        <p:blipFill>
          <a:blip r:embed="rId4">
            <a:alphaModFix/>
          </a:blip>
          <a:stretch>
            <a:fillRect/>
          </a:stretch>
        </p:blipFill>
        <p:spPr>
          <a:xfrm>
            <a:off x="5947525" y="1439350"/>
            <a:ext cx="5715000" cy="35337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1007795" y="1460795"/>
            <a:ext cx="10130637" cy="4800000"/>
          </a:xfrm>
          <a:prstGeom prst="rect">
            <a:avLst/>
          </a:prstGeom>
          <a:noFill/>
          <a:ln>
            <a:noFill/>
          </a:ln>
        </p:spPr>
        <p:txBody>
          <a:bodyPr lIns="121900" tIns="60950" rIns="121900" bIns="60950" anchor="t" anchorCtr="0">
            <a:noAutofit/>
          </a:bodyPr>
          <a:lstStyle/>
          <a:p>
            <a:pPr marL="0" marR="0" lvl="0" indent="0" algn="l" rtl="0">
              <a:lnSpc>
                <a:spcPct val="140000"/>
              </a:lnSpc>
              <a:spcBef>
                <a:spcPts val="0"/>
              </a:spcBef>
              <a:spcAft>
                <a:spcPts val="0"/>
              </a:spcAft>
              <a:buNone/>
            </a:pPr>
            <a:r>
              <a:rPr lang="en-US">
                <a:solidFill>
                  <a:srgbClr val="999999"/>
                </a:solidFill>
              </a:rPr>
              <a:t>Professor Jan Bosch, Chalmers University, Sweden:</a:t>
            </a:r>
          </a:p>
          <a:p>
            <a:pPr marL="457192" marR="0" lvl="0" indent="-457192" algn="l" rtl="0">
              <a:lnSpc>
                <a:spcPct val="140000"/>
              </a:lnSpc>
              <a:spcBef>
                <a:spcPts val="0"/>
              </a:spcBef>
              <a:spcAft>
                <a:spcPts val="0"/>
              </a:spcAft>
              <a:buClr>
                <a:srgbClr val="777777"/>
              </a:buClr>
              <a:buSzPct val="60000"/>
              <a:buFont typeface="Noto Symbol"/>
              <a:buChar char="●"/>
            </a:pPr>
            <a:r>
              <a:rPr lang="en-US" sz="2700" b="1" i="0" u="none" strike="noStrike" cap="none" baseline="0">
                <a:solidFill>
                  <a:schemeClr val="dk1"/>
                </a:solidFill>
                <a:latin typeface="Arial"/>
                <a:ea typeface="Arial"/>
                <a:cs typeface="Arial"/>
                <a:sym typeface="Arial"/>
              </a:rPr>
              <a:t>Combines qualitative feedback with quantitative customer observation. </a:t>
            </a:r>
          </a:p>
          <a:p>
            <a:pPr marL="457192" marR="0" lvl="0" indent="-457192" algn="l" rtl="0">
              <a:lnSpc>
                <a:spcPct val="140000"/>
              </a:lnSpc>
              <a:spcBef>
                <a:spcPts val="0"/>
              </a:spcBef>
              <a:spcAft>
                <a:spcPts val="0"/>
              </a:spcAft>
              <a:buClr>
                <a:srgbClr val="777777"/>
              </a:buClr>
              <a:buSzPct val="60000"/>
              <a:buFont typeface="Noto Symbol"/>
              <a:buChar char="●"/>
            </a:pPr>
            <a:r>
              <a:rPr lang="en-US" sz="2700" b="1" i="0" u="none" strike="noStrike" cap="none" baseline="0">
                <a:solidFill>
                  <a:schemeClr val="dk1"/>
                </a:solidFill>
                <a:latin typeface="Arial"/>
                <a:ea typeface="Arial"/>
                <a:cs typeface="Arial"/>
                <a:sym typeface="Arial"/>
              </a:rPr>
              <a:t>Requirements are treated as hypotheses. </a:t>
            </a:r>
          </a:p>
          <a:p>
            <a:pPr marL="457192" marR="0" lvl="0" indent="-457192" algn="l" rtl="0">
              <a:lnSpc>
                <a:spcPct val="140000"/>
              </a:lnSpc>
              <a:spcBef>
                <a:spcPts val="0"/>
              </a:spcBef>
              <a:spcAft>
                <a:spcPts val="0"/>
              </a:spcAft>
              <a:buClr>
                <a:srgbClr val="777777"/>
              </a:buClr>
              <a:buSzPct val="60000"/>
              <a:buFont typeface="Noto Symbol"/>
              <a:buChar char="●"/>
            </a:pPr>
            <a:r>
              <a:rPr lang="en-US" sz="2700" b="1" i="0" u="none" strike="noStrike" cap="none" baseline="0">
                <a:solidFill>
                  <a:schemeClr val="dk1"/>
                </a:solidFill>
                <a:latin typeface="Arial"/>
                <a:ea typeface="Arial"/>
                <a:cs typeface="Arial"/>
                <a:sym typeface="Arial"/>
              </a:rPr>
              <a:t>Hypotheses are continuously validated with customers and products in the field. </a:t>
            </a:r>
          </a:p>
          <a:p>
            <a:pPr marL="457192" marR="0" lvl="0" indent="-457192" algn="l" rtl="0">
              <a:lnSpc>
                <a:spcPct val="140000"/>
              </a:lnSpc>
              <a:spcBef>
                <a:spcPts val="0"/>
              </a:spcBef>
              <a:spcAft>
                <a:spcPts val="0"/>
              </a:spcAft>
              <a:buClr>
                <a:srgbClr val="777777"/>
              </a:buClr>
              <a:buSzPct val="60000"/>
              <a:buFont typeface="Noto Symbol"/>
              <a:buChar char="●"/>
            </a:pPr>
            <a:r>
              <a:rPr lang="en-US" sz="2700" b="1" i="0" u="none" strike="noStrike" cap="none" baseline="0">
                <a:solidFill>
                  <a:schemeClr val="dk1"/>
                </a:solidFill>
                <a:latin typeface="Arial"/>
                <a:ea typeface="Arial"/>
                <a:cs typeface="Arial"/>
                <a:sym typeface="Arial"/>
              </a:rPr>
              <a:t>Allows for continuous prioritization of feature content.</a:t>
            </a:r>
          </a:p>
        </p:txBody>
      </p:sp>
      <p:sp>
        <p:nvSpPr>
          <p:cNvPr id="322" name="Shape 322"/>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2800">
                <a:solidFill>
                  <a:srgbClr val="262626"/>
                </a:solidFill>
              </a:rPr>
              <a:t>The QCD Model: Qualitative/Quantitative Customer-Driven Development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p:nvPr/>
        </p:nvSpPr>
        <p:spPr>
          <a:xfrm>
            <a:off x="7110484" y="1569492"/>
            <a:ext cx="4790364" cy="3970318"/>
          </a:xfrm>
          <a:prstGeom prst="rect">
            <a:avLst/>
          </a:prstGeom>
          <a:noFill/>
          <a:ln>
            <a:noFill/>
          </a:ln>
        </p:spPr>
        <p:txBody>
          <a:bodyPr lIns="91425" tIns="45700" rIns="91425" bIns="45700" anchor="t" anchorCtr="0">
            <a:noAutofit/>
          </a:bodyPr>
          <a:lstStyle/>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Hypothesis of what will add value to the user and the product or the system are selected from the Hypotheses Backlog in the case of the mobile – internet model by the architects, product managers, and app developers, among others.</a:t>
            </a:r>
          </a:p>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 A Customer Feedback Technique (CFT) is selected using the expert system.</a:t>
            </a:r>
          </a:p>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 Go out to deployed products and/or customers with the hypothesis to determine its validity and prioritization using the CFT and related data.</a:t>
            </a:r>
          </a:p>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 The CFT data is returned from the internal organization or external customer and deposited in the Product Data database.</a:t>
            </a:r>
          </a:p>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 The information from the Product Data DB is provided to the expert cognitive system.</a:t>
            </a:r>
          </a:p>
          <a:p>
            <a:pPr marL="457200" marR="0" lvl="0" indent="-317500" algn="l" rtl="0">
              <a:spcBef>
                <a:spcPts val="0"/>
              </a:spcBef>
              <a:spcAft>
                <a:spcPts val="0"/>
              </a:spcAft>
              <a:buClr>
                <a:schemeClr val="dk1"/>
              </a:buClr>
              <a:buSzPct val="100000"/>
              <a:buFont typeface="Calibri"/>
              <a:buChar char="●"/>
            </a:pPr>
            <a:r>
              <a:rPr lang="en-US" sz="1400" b="0" i="0" u="none" strike="noStrike" cap="none" baseline="0">
                <a:solidFill>
                  <a:schemeClr val="dk1"/>
                </a:solidFill>
                <a:latin typeface="Calibri"/>
                <a:ea typeface="Calibri"/>
                <a:cs typeface="Calibri"/>
                <a:sym typeface="Calibri"/>
              </a:rPr>
              <a:t> Based on the findings a cognitive expert system adds the hypothesis to the backlog based on its priority (higher or lower) to the R&amp;D organization or if no value remove it from the list</a:t>
            </a:r>
          </a:p>
          <a:p>
            <a:pPr marL="457200" marR="0" lvl="0" indent="-317500" algn="l" rtl="0">
              <a:spcBef>
                <a:spcPts val="0"/>
              </a:spcBef>
              <a:spcAft>
                <a:spcPts val="0"/>
              </a:spcAft>
              <a:buClr>
                <a:schemeClr val="dk1"/>
              </a:buClr>
              <a:buSzPct val="100000"/>
              <a:buFont typeface="Calibri"/>
              <a:buChar char="●"/>
            </a:pPr>
            <a:r>
              <a:rPr lang="en-US" sz="1400" b="1" i="0" u="none" strike="noStrike" cap="none" baseline="0">
                <a:solidFill>
                  <a:schemeClr val="dk1"/>
                </a:solidFill>
                <a:latin typeface="Calibri"/>
                <a:ea typeface="Calibri"/>
                <a:cs typeface="Calibri"/>
                <a:sym typeface="Calibri"/>
              </a:rPr>
              <a:t>Allows for continuous prioritization of hypotheses to know what is important to R&amp;D</a:t>
            </a:r>
          </a:p>
        </p:txBody>
      </p:sp>
      <p:pic>
        <p:nvPicPr>
          <p:cNvPr id="328" name="Shape 328"/>
          <p:cNvPicPr preferRelativeResize="0"/>
          <p:nvPr/>
        </p:nvPicPr>
        <p:blipFill rotWithShape="1">
          <a:blip r:embed="rId3">
            <a:alphaModFix/>
          </a:blip>
          <a:srcRect/>
          <a:stretch/>
        </p:blipFill>
        <p:spPr>
          <a:xfrm>
            <a:off x="47467" y="1460304"/>
            <a:ext cx="6885595" cy="4807762"/>
          </a:xfrm>
          <a:prstGeom prst="rect">
            <a:avLst/>
          </a:prstGeom>
          <a:noFill/>
          <a:ln>
            <a:noFill/>
          </a:ln>
        </p:spPr>
      </p:pic>
      <p:sp>
        <p:nvSpPr>
          <p:cNvPr id="329" name="Shape 329"/>
          <p:cNvSpPr txBox="1"/>
          <p:nvPr/>
        </p:nvSpPr>
        <p:spPr>
          <a:xfrm>
            <a:off x="2613618" y="3266908"/>
            <a:ext cx="893099" cy="831000"/>
          </a:xfrm>
          <a:prstGeom prst="rect">
            <a:avLst/>
          </a:prstGeom>
          <a:solidFill>
            <a:srgbClr val="B7B7B7"/>
          </a:solidFill>
          <a:ln w="9525" cap="flat" cmpd="sng">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200" b="1" i="0" u="none" strike="noStrike" cap="none" baseline="0">
                <a:solidFill>
                  <a:schemeClr val="dk1"/>
                </a:solidFill>
                <a:latin typeface="Calibri"/>
                <a:ea typeface="Calibri"/>
                <a:cs typeface="Calibri"/>
                <a:sym typeface="Calibri"/>
              </a:rPr>
              <a:t>Cognitive Expert System</a:t>
            </a:r>
          </a:p>
        </p:txBody>
      </p:sp>
      <p:sp>
        <p:nvSpPr>
          <p:cNvPr id="330" name="Shape 330"/>
          <p:cNvSpPr txBox="1"/>
          <p:nvPr/>
        </p:nvSpPr>
        <p:spPr>
          <a:xfrm>
            <a:off x="155575" y="382875"/>
            <a:ext cx="11788800" cy="492300"/>
          </a:xfrm>
          <a:prstGeom prst="rect">
            <a:avLst/>
          </a:prstGeom>
          <a:noFill/>
          <a:ln>
            <a:noFill/>
          </a:ln>
        </p:spPr>
        <p:txBody>
          <a:bodyPr lIns="0" tIns="0" rIns="0" bIns="0" anchor="ctr" anchorCtr="0">
            <a:noAutofit/>
          </a:bodyPr>
          <a:lstStyle/>
          <a:p>
            <a:pPr marL="0" marR="0" lvl="0" indent="0" algn="ctr" rtl="0">
              <a:spcBef>
                <a:spcPts val="0"/>
              </a:spcBef>
              <a:spcAft>
                <a:spcPts val="0"/>
              </a:spcAft>
              <a:buClr>
                <a:srgbClr val="CC9900"/>
              </a:buClr>
              <a:buSzPct val="25000"/>
              <a:buFont typeface="Noto Symbol"/>
              <a:buNone/>
            </a:pPr>
            <a:r>
              <a:rPr lang="en-US" sz="2800">
                <a:solidFill>
                  <a:srgbClr val="262626"/>
                </a:solidFill>
              </a:rPr>
              <a:t>QCD: Continuously Evaluate What is Important for R&amp;D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6857975" y="664150"/>
            <a:ext cx="3113424" cy="2140991"/>
          </a:xfrm>
          <a:prstGeom prst="irregularSeal1">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8" name="Shape 338"/>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Intelligent Delivery Pipeline</a:t>
            </a:r>
          </a:p>
        </p:txBody>
      </p:sp>
      <p:sp>
        <p:nvSpPr>
          <p:cNvPr id="339" name="Shape 339"/>
          <p:cNvSpPr txBox="1"/>
          <p:nvPr/>
        </p:nvSpPr>
        <p:spPr>
          <a:xfrm>
            <a:off x="1032425" y="1001950"/>
            <a:ext cx="5151600" cy="18213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US" sz="1700" b="1"/>
              <a:t>First there was continuous integration...</a:t>
            </a:r>
          </a:p>
          <a:p>
            <a:pPr lvl="0" indent="457200" rtl="0">
              <a:lnSpc>
                <a:spcPct val="150000"/>
              </a:lnSpc>
              <a:spcBef>
                <a:spcPts val="0"/>
              </a:spcBef>
              <a:buNone/>
            </a:pPr>
            <a:r>
              <a:rPr lang="en-US" sz="1700" b="1"/>
              <a:t>Then continuous delivery...</a:t>
            </a:r>
          </a:p>
          <a:p>
            <a:pPr marL="457200" lvl="0" indent="457200" rtl="0">
              <a:lnSpc>
                <a:spcPct val="150000"/>
              </a:lnSpc>
              <a:spcBef>
                <a:spcPts val="0"/>
              </a:spcBef>
              <a:buNone/>
            </a:pPr>
            <a:r>
              <a:rPr lang="en-US" sz="1700" b="1"/>
              <a:t>Then continuous deployment...</a:t>
            </a:r>
          </a:p>
          <a:p>
            <a:pPr marL="914400" lvl="0" indent="457200" rtl="0">
              <a:lnSpc>
                <a:spcPct val="150000"/>
              </a:lnSpc>
              <a:spcBef>
                <a:spcPts val="0"/>
              </a:spcBef>
              <a:buNone/>
            </a:pPr>
            <a:r>
              <a:rPr lang="en-US" sz="1700" b="1"/>
              <a:t>Then DevOps….</a:t>
            </a:r>
          </a:p>
          <a:p>
            <a:pPr lvl="0" rtl="0">
              <a:lnSpc>
                <a:spcPct val="150000"/>
              </a:lnSpc>
              <a:spcBef>
                <a:spcPts val="0"/>
              </a:spcBef>
              <a:buNone/>
            </a:pPr>
            <a:endParaRPr sz="1700" b="1"/>
          </a:p>
          <a:p>
            <a:pPr lvl="0" rtl="0">
              <a:lnSpc>
                <a:spcPct val="150000"/>
              </a:lnSpc>
              <a:spcBef>
                <a:spcPts val="0"/>
              </a:spcBef>
              <a:buNone/>
            </a:pPr>
            <a:endParaRPr sz="1700" b="1"/>
          </a:p>
        </p:txBody>
      </p:sp>
      <p:grpSp>
        <p:nvGrpSpPr>
          <p:cNvPr id="340" name="Shape 340"/>
          <p:cNvGrpSpPr/>
          <p:nvPr/>
        </p:nvGrpSpPr>
        <p:grpSpPr>
          <a:xfrm>
            <a:off x="424112" y="2898925"/>
            <a:ext cx="11251700" cy="1909150"/>
            <a:chOff x="471750" y="3279575"/>
            <a:chExt cx="11251700" cy="1909150"/>
          </a:xfrm>
        </p:grpSpPr>
        <p:sp>
          <p:nvSpPr>
            <p:cNvPr id="341" name="Shape 341"/>
            <p:cNvSpPr/>
            <p:nvPr/>
          </p:nvSpPr>
          <p:spPr>
            <a:xfrm>
              <a:off x="8355125" y="3688425"/>
              <a:ext cx="1544700" cy="1500300"/>
            </a:xfrm>
            <a:prstGeom prst="roundRect">
              <a:avLst>
                <a:gd name="adj" fmla="val 16667"/>
              </a:avLst>
            </a:prstGeom>
            <a:solidFill>
              <a:srgbClr val="CCE6FF"/>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None/>
              </a:pPr>
              <a:endParaRPr b="1"/>
            </a:p>
          </p:txBody>
        </p:sp>
        <p:sp>
          <p:nvSpPr>
            <p:cNvPr id="342" name="Shape 342"/>
            <p:cNvSpPr/>
            <p:nvPr/>
          </p:nvSpPr>
          <p:spPr>
            <a:xfrm>
              <a:off x="471750" y="3688425"/>
              <a:ext cx="3636600" cy="1500300"/>
            </a:xfrm>
            <a:prstGeom prst="roundRect">
              <a:avLst>
                <a:gd name="adj" fmla="val 16667"/>
              </a:avLst>
            </a:prstGeom>
            <a:solidFill>
              <a:srgbClr val="CCE6FF"/>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None/>
              </a:pPr>
              <a:r>
                <a:rPr lang="en-US" b="1"/>
                <a:t>Continuous Integration</a:t>
              </a:r>
            </a:p>
          </p:txBody>
        </p:sp>
        <p:sp>
          <p:nvSpPr>
            <p:cNvPr id="343" name="Shape 343"/>
            <p:cNvSpPr/>
            <p:nvPr/>
          </p:nvSpPr>
          <p:spPr>
            <a:xfrm>
              <a:off x="573475" y="4544950"/>
              <a:ext cx="1134599"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Code</a:t>
              </a:r>
            </a:p>
          </p:txBody>
        </p:sp>
        <p:sp>
          <p:nvSpPr>
            <p:cNvPr id="344" name="Shape 344"/>
            <p:cNvSpPr/>
            <p:nvPr/>
          </p:nvSpPr>
          <p:spPr>
            <a:xfrm rot="10800000">
              <a:off x="1825038" y="414067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5" name="Shape 345"/>
            <p:cNvSpPr/>
            <p:nvPr/>
          </p:nvSpPr>
          <p:spPr>
            <a:xfrm>
              <a:off x="1624650" y="4544950"/>
              <a:ext cx="11952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Build</a:t>
              </a:r>
            </a:p>
          </p:txBody>
        </p:sp>
        <p:sp>
          <p:nvSpPr>
            <p:cNvPr id="346" name="Shape 346"/>
            <p:cNvSpPr/>
            <p:nvPr/>
          </p:nvSpPr>
          <p:spPr>
            <a:xfrm>
              <a:off x="4109975" y="3688425"/>
              <a:ext cx="4243800" cy="1500300"/>
            </a:xfrm>
            <a:prstGeom prst="roundRect">
              <a:avLst>
                <a:gd name="adj" fmla="val 16667"/>
              </a:avLst>
            </a:prstGeom>
            <a:solidFill>
              <a:srgbClr val="CCE6FF"/>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b="1"/>
            </a:p>
          </p:txBody>
        </p:sp>
        <p:sp>
          <p:nvSpPr>
            <p:cNvPr id="347" name="Shape 347"/>
            <p:cNvSpPr txBox="1"/>
            <p:nvPr/>
          </p:nvSpPr>
          <p:spPr>
            <a:xfrm>
              <a:off x="558825" y="3279575"/>
              <a:ext cx="1712400" cy="356099"/>
            </a:xfrm>
            <a:prstGeom prst="rect">
              <a:avLst/>
            </a:prstGeom>
            <a:noFill/>
            <a:ln>
              <a:noFill/>
            </a:ln>
          </p:spPr>
          <p:txBody>
            <a:bodyPr lIns="91425" tIns="91425" rIns="91425" bIns="91425" anchor="t" anchorCtr="0">
              <a:noAutofit/>
            </a:bodyPr>
            <a:lstStyle/>
            <a:p>
              <a:pPr lvl="0" rtl="0">
                <a:spcBef>
                  <a:spcPts val="0"/>
                </a:spcBef>
                <a:buNone/>
              </a:pPr>
              <a:r>
                <a:rPr lang="en-US" b="1"/>
                <a:t>Development</a:t>
              </a:r>
            </a:p>
          </p:txBody>
        </p:sp>
        <p:sp>
          <p:nvSpPr>
            <p:cNvPr id="348" name="Shape 348"/>
            <p:cNvSpPr txBox="1"/>
            <p:nvPr/>
          </p:nvSpPr>
          <p:spPr>
            <a:xfrm>
              <a:off x="4217750" y="3279575"/>
              <a:ext cx="1872599" cy="356099"/>
            </a:xfrm>
            <a:prstGeom prst="rect">
              <a:avLst/>
            </a:prstGeom>
            <a:noFill/>
            <a:ln>
              <a:noFill/>
            </a:ln>
          </p:spPr>
          <p:txBody>
            <a:bodyPr lIns="91425" tIns="91425" rIns="91425" bIns="91425" anchor="t" anchorCtr="0">
              <a:noAutofit/>
            </a:bodyPr>
            <a:lstStyle/>
            <a:p>
              <a:pPr lvl="0" rtl="0">
                <a:spcBef>
                  <a:spcPts val="0"/>
                </a:spcBef>
                <a:buNone/>
              </a:pPr>
              <a:r>
                <a:rPr lang="en-US" b="1"/>
                <a:t>Quality Assurance</a:t>
              </a:r>
            </a:p>
          </p:txBody>
        </p:sp>
        <p:sp>
          <p:nvSpPr>
            <p:cNvPr id="349" name="Shape 349"/>
            <p:cNvSpPr txBox="1"/>
            <p:nvPr/>
          </p:nvSpPr>
          <p:spPr>
            <a:xfrm>
              <a:off x="8464725" y="3279575"/>
              <a:ext cx="1712400" cy="356099"/>
            </a:xfrm>
            <a:prstGeom prst="rect">
              <a:avLst/>
            </a:prstGeom>
            <a:noFill/>
            <a:ln>
              <a:noFill/>
            </a:ln>
          </p:spPr>
          <p:txBody>
            <a:bodyPr lIns="91425" tIns="91425" rIns="91425" bIns="91425" anchor="t" anchorCtr="0">
              <a:noAutofit/>
            </a:bodyPr>
            <a:lstStyle/>
            <a:p>
              <a:pPr lvl="0" rtl="0">
                <a:spcBef>
                  <a:spcPts val="0"/>
                </a:spcBef>
                <a:buNone/>
              </a:pPr>
              <a:r>
                <a:rPr lang="en-US" b="1"/>
                <a:t>Staging</a:t>
              </a:r>
            </a:p>
          </p:txBody>
        </p:sp>
        <p:sp>
          <p:nvSpPr>
            <p:cNvPr id="350" name="Shape 350"/>
            <p:cNvSpPr/>
            <p:nvPr/>
          </p:nvSpPr>
          <p:spPr>
            <a:xfrm>
              <a:off x="9901175" y="3688425"/>
              <a:ext cx="1544700" cy="1500300"/>
            </a:xfrm>
            <a:prstGeom prst="roundRect">
              <a:avLst>
                <a:gd name="adj" fmla="val 16667"/>
              </a:avLst>
            </a:prstGeom>
            <a:solidFill>
              <a:srgbClr val="CCE6FF"/>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None/>
              </a:pPr>
              <a:endParaRPr b="1"/>
            </a:p>
          </p:txBody>
        </p:sp>
        <p:sp>
          <p:nvSpPr>
            <p:cNvPr id="351" name="Shape 351"/>
            <p:cNvSpPr txBox="1"/>
            <p:nvPr/>
          </p:nvSpPr>
          <p:spPr>
            <a:xfrm>
              <a:off x="10011050" y="3279575"/>
              <a:ext cx="1712400" cy="356099"/>
            </a:xfrm>
            <a:prstGeom prst="rect">
              <a:avLst/>
            </a:prstGeom>
            <a:noFill/>
            <a:ln>
              <a:noFill/>
            </a:ln>
          </p:spPr>
          <p:txBody>
            <a:bodyPr lIns="91425" tIns="91425" rIns="91425" bIns="91425" anchor="t" anchorCtr="0">
              <a:noAutofit/>
            </a:bodyPr>
            <a:lstStyle/>
            <a:p>
              <a:pPr lvl="0" rtl="0">
                <a:spcBef>
                  <a:spcPts val="0"/>
                </a:spcBef>
                <a:buNone/>
              </a:pPr>
              <a:r>
                <a:rPr lang="en-US" b="1"/>
                <a:t>Production</a:t>
              </a:r>
            </a:p>
          </p:txBody>
        </p:sp>
        <p:grpSp>
          <p:nvGrpSpPr>
            <p:cNvPr id="352" name="Shape 352"/>
            <p:cNvGrpSpPr/>
            <p:nvPr/>
          </p:nvGrpSpPr>
          <p:grpSpPr>
            <a:xfrm>
              <a:off x="10213861" y="3769857"/>
              <a:ext cx="895463" cy="808038"/>
              <a:chOff x="9606275" y="3663900"/>
              <a:chExt cx="1032472" cy="970499"/>
            </a:xfrm>
          </p:grpSpPr>
          <p:sp>
            <p:nvSpPr>
              <p:cNvPr id="353" name="Shape 353"/>
              <p:cNvSpPr/>
              <p:nvPr/>
            </p:nvSpPr>
            <p:spPr>
              <a:xfrm rot="-1011">
                <a:off x="9606274" y="3664050"/>
                <a:ext cx="1020000" cy="970199"/>
              </a:xfrm>
              <a:prstGeom prst="blockArc">
                <a:avLst>
                  <a:gd name="adj1" fmla="val 7534970"/>
                  <a:gd name="adj2" fmla="val 1890437"/>
                  <a:gd name="adj3" fmla="val 14559"/>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4" name="Shape 354"/>
              <p:cNvSpPr/>
              <p:nvPr/>
            </p:nvSpPr>
            <p:spPr>
              <a:xfrm rot="7286774">
                <a:off x="10343139" y="4288708"/>
                <a:ext cx="195515" cy="344470"/>
              </a:xfrm>
              <a:prstGeom prst="rightArrow">
                <a:avLst>
                  <a:gd name="adj1" fmla="val 48917"/>
                  <a:gd name="adj2" fmla="val 100000"/>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55" name="Shape 355"/>
            <p:cNvSpPr/>
            <p:nvPr/>
          </p:nvSpPr>
          <p:spPr>
            <a:xfrm>
              <a:off x="10056726" y="4544950"/>
              <a:ext cx="1233599" cy="406800"/>
            </a:xfrm>
            <a:prstGeom prst="rect">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Continuous monitoring</a:t>
              </a:r>
            </a:p>
          </p:txBody>
        </p:sp>
        <p:sp>
          <p:nvSpPr>
            <p:cNvPr id="356" name="Shape 356"/>
            <p:cNvSpPr/>
            <p:nvPr/>
          </p:nvSpPr>
          <p:spPr>
            <a:xfrm>
              <a:off x="2788625" y="3832750"/>
              <a:ext cx="7489200" cy="307800"/>
            </a:xfrm>
            <a:prstGeom prst="rightArrow">
              <a:avLst>
                <a:gd name="adj1" fmla="val 50000"/>
                <a:gd name="adj2" fmla="val 50000"/>
              </a:avLst>
            </a:prstGeom>
            <a:solidFill>
              <a:srgbClr val="FFF2CC"/>
            </a:solidFill>
            <a:ln w="9525" cap="flat" cmpd="sng">
              <a:solidFill>
                <a:srgbClr val="BF9000"/>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357" name="Shape 357"/>
            <p:cNvSpPr txBox="1"/>
            <p:nvPr/>
          </p:nvSpPr>
          <p:spPr>
            <a:xfrm>
              <a:off x="5584100" y="3769850"/>
              <a:ext cx="2047199" cy="273900"/>
            </a:xfrm>
            <a:prstGeom prst="rect">
              <a:avLst/>
            </a:prstGeom>
            <a:noFill/>
            <a:ln>
              <a:noFill/>
            </a:ln>
          </p:spPr>
          <p:txBody>
            <a:bodyPr lIns="91425" tIns="91425" rIns="91425" bIns="91425" anchor="ctr" anchorCtr="0">
              <a:noAutofit/>
            </a:bodyPr>
            <a:lstStyle/>
            <a:p>
              <a:pPr lvl="0" rtl="0">
                <a:spcBef>
                  <a:spcPts val="0"/>
                </a:spcBef>
                <a:buNone/>
              </a:pPr>
              <a:r>
                <a:rPr lang="en-US" b="1">
                  <a:solidFill>
                    <a:schemeClr val="dk1"/>
                  </a:solidFill>
                </a:rPr>
                <a:t>Continuous Delivery</a:t>
              </a:r>
            </a:p>
          </p:txBody>
        </p:sp>
        <p:sp>
          <p:nvSpPr>
            <p:cNvPr id="358" name="Shape 358"/>
            <p:cNvSpPr/>
            <p:nvPr/>
          </p:nvSpPr>
          <p:spPr>
            <a:xfrm rot="10800000">
              <a:off x="3100813" y="415447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9" name="Shape 359"/>
            <p:cNvSpPr/>
            <p:nvPr/>
          </p:nvSpPr>
          <p:spPr>
            <a:xfrm rot="10800000">
              <a:off x="4514425" y="414562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0" name="Shape 360"/>
            <p:cNvSpPr/>
            <p:nvPr/>
          </p:nvSpPr>
          <p:spPr>
            <a:xfrm rot="10800000">
              <a:off x="5863100" y="413557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1" name="Shape 361"/>
            <p:cNvSpPr/>
            <p:nvPr/>
          </p:nvSpPr>
          <p:spPr>
            <a:xfrm rot="10800000">
              <a:off x="7329563" y="415447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2" name="Shape 362"/>
            <p:cNvSpPr/>
            <p:nvPr/>
          </p:nvSpPr>
          <p:spPr>
            <a:xfrm rot="10800000">
              <a:off x="8849613" y="4154475"/>
              <a:ext cx="942600" cy="595799"/>
            </a:xfrm>
            <a:prstGeom prst="curvedRightArrow">
              <a:avLst>
                <a:gd name="adj1" fmla="val 28982"/>
                <a:gd name="adj2" fmla="val 50000"/>
                <a:gd name="adj3" fmla="val 35865"/>
              </a:avLst>
            </a:prstGeom>
            <a:solidFill>
              <a:schemeClr val="lt2"/>
            </a:solidFill>
            <a:ln w="9525" cap="flat" cmpd="sng">
              <a:solidFill>
                <a:schemeClr val="l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3" name="Shape 363"/>
            <p:cNvSpPr/>
            <p:nvPr/>
          </p:nvSpPr>
          <p:spPr>
            <a:xfrm>
              <a:off x="2764275" y="4544950"/>
              <a:ext cx="13104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Unit Test</a:t>
              </a:r>
            </a:p>
          </p:txBody>
        </p:sp>
        <p:sp>
          <p:nvSpPr>
            <p:cNvPr id="364" name="Shape 364"/>
            <p:cNvSpPr/>
            <p:nvPr/>
          </p:nvSpPr>
          <p:spPr>
            <a:xfrm>
              <a:off x="6803807" y="4544950"/>
              <a:ext cx="15090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Performance Test</a:t>
              </a:r>
            </a:p>
          </p:txBody>
        </p:sp>
        <p:sp>
          <p:nvSpPr>
            <p:cNvPr id="365" name="Shape 365"/>
            <p:cNvSpPr/>
            <p:nvPr/>
          </p:nvSpPr>
          <p:spPr>
            <a:xfrm>
              <a:off x="5492009" y="4544950"/>
              <a:ext cx="13758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Integration Test</a:t>
              </a:r>
            </a:p>
          </p:txBody>
        </p:sp>
        <p:sp>
          <p:nvSpPr>
            <p:cNvPr id="366" name="Shape 366"/>
            <p:cNvSpPr/>
            <p:nvPr/>
          </p:nvSpPr>
          <p:spPr>
            <a:xfrm>
              <a:off x="4190325" y="4544950"/>
              <a:ext cx="13758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Functional Test</a:t>
              </a:r>
            </a:p>
          </p:txBody>
        </p:sp>
        <p:sp>
          <p:nvSpPr>
            <p:cNvPr id="367" name="Shape 367"/>
            <p:cNvSpPr/>
            <p:nvPr/>
          </p:nvSpPr>
          <p:spPr>
            <a:xfrm>
              <a:off x="8420325" y="4544950"/>
              <a:ext cx="1420500" cy="406800"/>
            </a:xfrm>
            <a:prstGeom prst="chevron">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b="1"/>
                <a:t>Acceptance Test</a:t>
              </a:r>
            </a:p>
          </p:txBody>
        </p:sp>
      </p:grpSp>
      <p:sp>
        <p:nvSpPr>
          <p:cNvPr id="368" name="Shape 368"/>
          <p:cNvSpPr txBox="1"/>
          <p:nvPr/>
        </p:nvSpPr>
        <p:spPr>
          <a:xfrm>
            <a:off x="7571800" y="1338050"/>
            <a:ext cx="2228999" cy="793200"/>
          </a:xfrm>
          <a:prstGeom prst="rect">
            <a:avLst/>
          </a:prstGeom>
          <a:noFill/>
          <a:ln>
            <a:noFill/>
          </a:ln>
        </p:spPr>
        <p:txBody>
          <a:bodyPr lIns="91425" tIns="91425" rIns="91425" bIns="91425" anchor="ctr" anchorCtr="0">
            <a:noAutofit/>
          </a:bodyPr>
          <a:lstStyle/>
          <a:p>
            <a:pPr lvl="0" rtl="0">
              <a:lnSpc>
                <a:spcPct val="150000"/>
              </a:lnSpc>
              <a:spcBef>
                <a:spcPts val="0"/>
              </a:spcBef>
              <a:buNone/>
            </a:pPr>
            <a:r>
              <a:rPr lang="en-US" sz="2400" b="1">
                <a:solidFill>
                  <a:schemeClr val="dk1"/>
                </a:solidFill>
              </a:rPr>
              <a:t>Now what?</a:t>
            </a:r>
          </a:p>
        </p:txBody>
      </p:sp>
      <p:sp>
        <p:nvSpPr>
          <p:cNvPr id="369" name="Shape 369"/>
          <p:cNvSpPr txBox="1"/>
          <p:nvPr/>
        </p:nvSpPr>
        <p:spPr>
          <a:xfrm>
            <a:off x="-16537" y="5308975"/>
            <a:ext cx="12195300" cy="722699"/>
          </a:xfrm>
          <a:prstGeom prst="rect">
            <a:avLst/>
          </a:prstGeom>
          <a:noFill/>
          <a:ln>
            <a:noFill/>
          </a:ln>
        </p:spPr>
        <p:txBody>
          <a:bodyPr lIns="91425" tIns="91425" rIns="91425" bIns="91425" anchor="ctr" anchorCtr="0">
            <a:noAutofit/>
          </a:bodyPr>
          <a:lstStyle/>
          <a:p>
            <a:pPr lvl="0" algn="ctr" rtl="0">
              <a:lnSpc>
                <a:spcPct val="159933"/>
              </a:lnSpc>
              <a:spcBef>
                <a:spcPts val="0"/>
              </a:spcBef>
              <a:buNone/>
            </a:pPr>
            <a:r>
              <a:rPr lang="en-US" sz="2100" b="1">
                <a:solidFill>
                  <a:schemeClr val="dk1"/>
                </a:solidFill>
              </a:rPr>
              <a:t>Expanding the notion of delivery pipeline to intelligent, adaptive, risk-driven delivery pipeline.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Intelligent Delivery Pipeline</a:t>
            </a:r>
          </a:p>
        </p:txBody>
      </p:sp>
      <p:sp>
        <p:nvSpPr>
          <p:cNvPr id="375" name="Shape 375"/>
          <p:cNvSpPr/>
          <p:nvPr/>
        </p:nvSpPr>
        <p:spPr>
          <a:xfrm>
            <a:off x="983275" y="2642125"/>
            <a:ext cx="5089200" cy="1806899"/>
          </a:xfrm>
          <a:prstGeom prst="roundRect">
            <a:avLst>
              <a:gd name="adj" fmla="val 16667"/>
            </a:avLst>
          </a:prstGeom>
          <a:noFill/>
          <a:ln w="19050" cap="flat" cmpd="sng">
            <a:solidFill>
              <a:srgbClr val="FF99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b="1">
                <a:solidFill>
                  <a:schemeClr val="dk1"/>
                </a:solidFill>
              </a:rPr>
              <a:t>D&amp;D</a:t>
            </a:r>
          </a:p>
          <a:p>
            <a:pPr marL="457200" lvl="0" indent="-228600" rtl="0">
              <a:spcBef>
                <a:spcPts val="0"/>
              </a:spcBef>
              <a:spcAft>
                <a:spcPts val="1000"/>
              </a:spcAft>
              <a:buClr>
                <a:schemeClr val="dk1"/>
              </a:buClr>
              <a:buChar char="●"/>
            </a:pPr>
            <a:r>
              <a:rPr lang="en-US">
                <a:solidFill>
                  <a:schemeClr val="dk1"/>
                </a:solidFill>
              </a:rPr>
              <a:t>What modules did it hit (code coverage data)</a:t>
            </a:r>
          </a:p>
          <a:p>
            <a:pPr marL="457200" lvl="0" indent="-228600" rtl="0">
              <a:spcBef>
                <a:spcPts val="0"/>
              </a:spcBef>
              <a:spcAft>
                <a:spcPts val="1000"/>
              </a:spcAft>
              <a:buClr>
                <a:schemeClr val="dk1"/>
              </a:buClr>
              <a:buChar char="●"/>
            </a:pPr>
            <a:r>
              <a:rPr lang="en-US">
                <a:solidFill>
                  <a:schemeClr val="dk1"/>
                </a:solidFill>
              </a:rPr>
              <a:t>When did it pass last time? What changes happen to code/environment/test itself? (historical data)</a:t>
            </a:r>
          </a:p>
          <a:p>
            <a:pPr marL="457200" lvl="0" indent="-228600" rtl="0">
              <a:spcBef>
                <a:spcPts val="0"/>
              </a:spcBef>
              <a:spcAft>
                <a:spcPts val="1000"/>
              </a:spcAft>
              <a:buClr>
                <a:schemeClr val="dk1"/>
              </a:buClr>
              <a:buChar char="●"/>
            </a:pPr>
            <a:r>
              <a:rPr lang="en-US">
                <a:solidFill>
                  <a:schemeClr val="dk1"/>
                </a:solidFill>
              </a:rPr>
              <a:t>Is the failure consistent or intermittent? Is code coverage consistent or varying?</a:t>
            </a:r>
          </a:p>
        </p:txBody>
      </p:sp>
      <p:sp>
        <p:nvSpPr>
          <p:cNvPr id="376" name="Shape 376"/>
          <p:cNvSpPr txBox="1">
            <a:spLocks noGrp="1"/>
          </p:cNvSpPr>
          <p:nvPr>
            <p:ph type="body" idx="1"/>
          </p:nvPr>
        </p:nvSpPr>
        <p:spPr>
          <a:xfrm>
            <a:off x="-50" y="951375"/>
            <a:ext cx="12195300" cy="1394400"/>
          </a:xfrm>
          <a:prstGeom prst="rect">
            <a:avLst/>
          </a:prstGeom>
          <a:noFill/>
          <a:ln>
            <a:noFill/>
          </a:ln>
        </p:spPr>
        <p:txBody>
          <a:bodyPr lIns="106850" tIns="53400" rIns="106850" bIns="53400" anchor="t" anchorCtr="0">
            <a:noAutofit/>
          </a:bodyPr>
          <a:lstStyle/>
          <a:p>
            <a:pPr marL="457200" marR="0" lvl="0" indent="-228600" algn="l" rtl="0">
              <a:lnSpc>
                <a:spcPct val="200000"/>
              </a:lnSpc>
              <a:spcBef>
                <a:spcPts val="0"/>
              </a:spcBef>
              <a:spcAft>
                <a:spcPts val="1000"/>
              </a:spcAft>
              <a:buClr>
                <a:schemeClr val="dk1"/>
              </a:buClr>
              <a:buSzPct val="100000"/>
              <a:buFont typeface="Arial"/>
            </a:pPr>
            <a:r>
              <a:rPr lang="en-US" sz="2000" b="1" i="0" u="none" strike="noStrike" cap="none" baseline="0">
                <a:solidFill>
                  <a:schemeClr val="dk1"/>
                </a:solidFill>
                <a:latin typeface="Arial"/>
                <a:ea typeface="Arial"/>
                <a:cs typeface="Arial"/>
                <a:sym typeface="Arial"/>
              </a:rPr>
              <a:t>Intelligence comes from turning feedback data into decision making</a:t>
            </a:r>
          </a:p>
          <a:p>
            <a:pPr marL="457200" marR="0" lvl="0" indent="0" rtl="0">
              <a:lnSpc>
                <a:spcPct val="171357"/>
              </a:lnSpc>
              <a:spcBef>
                <a:spcPts val="1000"/>
              </a:spcBef>
              <a:spcAft>
                <a:spcPts val="0"/>
              </a:spcAft>
              <a:buNone/>
            </a:pPr>
            <a:r>
              <a:rPr lang="en-US" sz="1900" b="0"/>
              <a:t>                                             Example: </a:t>
            </a:r>
            <a:r>
              <a:rPr lang="en-US" sz="1900" b="0" i="0" u="none" strike="noStrike" cap="none" baseline="0">
                <a:solidFill>
                  <a:schemeClr val="dk1"/>
                </a:solidFill>
                <a:latin typeface="Arial"/>
                <a:ea typeface="Arial"/>
                <a:cs typeface="Arial"/>
                <a:sym typeface="Arial"/>
              </a:rPr>
              <a:t>What does it mean for a test to fail?</a:t>
            </a:r>
          </a:p>
        </p:txBody>
      </p:sp>
      <p:sp>
        <p:nvSpPr>
          <p:cNvPr id="377" name="Shape 377"/>
          <p:cNvSpPr txBox="1"/>
          <p:nvPr/>
        </p:nvSpPr>
        <p:spPr>
          <a:xfrm>
            <a:off x="7523675" y="3236875"/>
            <a:ext cx="2710200" cy="6173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en-US" b="1">
                <a:solidFill>
                  <a:schemeClr val="dk1"/>
                </a:solidFill>
              </a:rPr>
              <a:t>What clues can be given to the developer fixing the bug?</a:t>
            </a:r>
          </a:p>
        </p:txBody>
      </p:sp>
      <p:sp>
        <p:nvSpPr>
          <p:cNvPr id="378" name="Shape 378"/>
          <p:cNvSpPr/>
          <p:nvPr/>
        </p:nvSpPr>
        <p:spPr>
          <a:xfrm>
            <a:off x="6205575" y="3414475"/>
            <a:ext cx="1185000" cy="2621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9" name="Shape 379"/>
          <p:cNvSpPr txBox="1"/>
          <p:nvPr/>
        </p:nvSpPr>
        <p:spPr>
          <a:xfrm>
            <a:off x="7523675" y="4977025"/>
            <a:ext cx="3069600" cy="7508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en-US" b="1">
                <a:solidFill>
                  <a:schemeClr val="dk1"/>
                </a:solidFill>
              </a:rPr>
              <a:t>How can this data be used for building a strategy for which tests to run given time constraints?</a:t>
            </a:r>
          </a:p>
        </p:txBody>
      </p:sp>
      <p:sp>
        <p:nvSpPr>
          <p:cNvPr id="380" name="Shape 380"/>
          <p:cNvSpPr/>
          <p:nvPr/>
        </p:nvSpPr>
        <p:spPr>
          <a:xfrm>
            <a:off x="6205575" y="5221375"/>
            <a:ext cx="1185000" cy="2621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1" name="Shape 381"/>
          <p:cNvSpPr/>
          <p:nvPr/>
        </p:nvSpPr>
        <p:spPr>
          <a:xfrm>
            <a:off x="983275" y="4701925"/>
            <a:ext cx="5089200" cy="1301099"/>
          </a:xfrm>
          <a:prstGeom prst="roundRect">
            <a:avLst>
              <a:gd name="adj" fmla="val 16667"/>
            </a:avLst>
          </a:prstGeom>
          <a:noFill/>
          <a:ln w="19050" cap="flat" cmpd="sng">
            <a:solidFill>
              <a:srgbClr val="FF99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b="1">
                <a:solidFill>
                  <a:schemeClr val="dk1"/>
                </a:solidFill>
              </a:rPr>
              <a:t>QA</a:t>
            </a:r>
          </a:p>
          <a:p>
            <a:pPr marL="457200" lvl="0" indent="-228600" rtl="0">
              <a:spcBef>
                <a:spcPts val="0"/>
              </a:spcBef>
              <a:spcAft>
                <a:spcPts val="1000"/>
              </a:spcAft>
              <a:buClr>
                <a:schemeClr val="dk1"/>
              </a:buClr>
              <a:buChar char="●"/>
            </a:pPr>
            <a:r>
              <a:rPr lang="en-US">
                <a:solidFill>
                  <a:schemeClr val="dk1"/>
                </a:solidFill>
              </a:rPr>
              <a:t>How often does this test break the code?</a:t>
            </a:r>
          </a:p>
          <a:p>
            <a:pPr marL="457200" lvl="0" indent="-228600" rtl="0">
              <a:spcBef>
                <a:spcPts val="0"/>
              </a:spcBef>
              <a:spcAft>
                <a:spcPts val="1000"/>
              </a:spcAft>
              <a:buClr>
                <a:schemeClr val="dk1"/>
              </a:buClr>
              <a:buChar char="●"/>
            </a:pPr>
            <a:r>
              <a:rPr lang="en-US">
                <a:solidFill>
                  <a:schemeClr val="dk1"/>
                </a:solidFill>
              </a:rPr>
              <a:t>Is the failure consistent or intermittent? Is code coverage consistent or varying?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Intelligent Delivery Pipeline</a:t>
            </a:r>
          </a:p>
        </p:txBody>
      </p:sp>
      <p:sp>
        <p:nvSpPr>
          <p:cNvPr id="387" name="Shape 387"/>
          <p:cNvSpPr/>
          <p:nvPr/>
        </p:nvSpPr>
        <p:spPr>
          <a:xfrm>
            <a:off x="961675" y="2780275"/>
            <a:ext cx="5091300" cy="2290499"/>
          </a:xfrm>
          <a:prstGeom prst="roundRect">
            <a:avLst>
              <a:gd name="adj" fmla="val 16667"/>
            </a:avLst>
          </a:prstGeom>
          <a:noFill/>
          <a:ln w="19050" cap="flat" cmpd="sng">
            <a:solidFill>
              <a:srgbClr val="FF9900"/>
            </a:solidFill>
            <a:prstDash val="solid"/>
            <a:round/>
            <a:headEnd type="none" w="med" len="med"/>
            <a:tailEnd type="none" w="med" len="med"/>
          </a:ln>
        </p:spPr>
        <p:txBody>
          <a:bodyPr lIns="91425" tIns="91425" rIns="91425" bIns="91425" anchor="ctr" anchorCtr="0">
            <a:noAutofit/>
          </a:bodyPr>
          <a:lstStyle/>
          <a:p>
            <a:pPr marL="457200" lvl="0" indent="-228600" rtl="0">
              <a:spcBef>
                <a:spcPts val="1000"/>
              </a:spcBef>
              <a:spcAft>
                <a:spcPts val="1000"/>
              </a:spcAft>
              <a:buClr>
                <a:schemeClr val="dk1"/>
              </a:buClr>
              <a:buChar char="●"/>
            </a:pPr>
            <a:r>
              <a:rPr lang="en-US">
                <a:solidFill>
                  <a:schemeClr val="dk1"/>
                </a:solidFill>
              </a:rPr>
              <a:t>When can we say that the code is sufficiently tested based on AT/field problem reports (evidence-based)?</a:t>
            </a:r>
          </a:p>
          <a:p>
            <a:pPr marL="457200" lvl="0" indent="-228600" rtl="0">
              <a:spcBef>
                <a:spcPts val="0"/>
              </a:spcBef>
              <a:spcAft>
                <a:spcPts val="1000"/>
              </a:spcAft>
              <a:buClr>
                <a:schemeClr val="dk1"/>
              </a:buClr>
              <a:buChar char="●"/>
            </a:pPr>
            <a:r>
              <a:rPr lang="en-US">
                <a:solidFill>
                  <a:schemeClr val="dk1"/>
                </a:solidFill>
              </a:rPr>
              <a:t>How does this correlate with branch coverage data?</a:t>
            </a:r>
          </a:p>
          <a:p>
            <a:pPr marL="457200" lvl="0" indent="-228600" rtl="0">
              <a:spcBef>
                <a:spcPts val="0"/>
              </a:spcBef>
              <a:spcAft>
                <a:spcPts val="1000"/>
              </a:spcAft>
              <a:buClr>
                <a:schemeClr val="dk1"/>
              </a:buClr>
              <a:buChar char="●"/>
            </a:pPr>
            <a:r>
              <a:rPr lang="en-US">
                <a:solidFill>
                  <a:schemeClr val="dk1"/>
                </a:solidFill>
              </a:rPr>
              <a:t>How does this correlate to static analysis data?</a:t>
            </a:r>
          </a:p>
          <a:p>
            <a:pPr marL="457200" lvl="0" indent="-228600" rtl="0">
              <a:spcBef>
                <a:spcPts val="0"/>
              </a:spcBef>
              <a:spcAft>
                <a:spcPts val="1000"/>
              </a:spcAft>
              <a:buClr>
                <a:schemeClr val="dk1"/>
              </a:buClr>
              <a:buChar char="●"/>
            </a:pPr>
            <a:r>
              <a:rPr lang="en-US">
                <a:solidFill>
                  <a:schemeClr val="dk1"/>
                </a:solidFill>
              </a:rPr>
              <a:t>How does this correlate with architecture erosion metrics?</a:t>
            </a:r>
          </a:p>
          <a:p>
            <a:pPr marL="457200" lvl="0" indent="-228600" rtl="0">
              <a:spcBef>
                <a:spcPts val="0"/>
              </a:spcBef>
              <a:spcAft>
                <a:spcPts val="1000"/>
              </a:spcAft>
              <a:buClr>
                <a:schemeClr val="dk1"/>
              </a:buClr>
              <a:buChar char="●"/>
            </a:pPr>
            <a:r>
              <a:rPr lang="en-US">
                <a:solidFill>
                  <a:schemeClr val="dk1"/>
                </a:solidFill>
              </a:rPr>
              <a:t>How does this correlate with test selection strategy?</a:t>
            </a:r>
          </a:p>
        </p:txBody>
      </p:sp>
      <p:sp>
        <p:nvSpPr>
          <p:cNvPr id="388" name="Shape 388"/>
          <p:cNvSpPr txBox="1">
            <a:spLocks noGrp="1"/>
          </p:cNvSpPr>
          <p:nvPr>
            <p:ph type="body" idx="1"/>
          </p:nvPr>
        </p:nvSpPr>
        <p:spPr>
          <a:xfrm>
            <a:off x="-25" y="951375"/>
            <a:ext cx="12195300" cy="1806899"/>
          </a:xfrm>
          <a:prstGeom prst="rect">
            <a:avLst/>
          </a:prstGeom>
          <a:noFill/>
          <a:ln>
            <a:noFill/>
          </a:ln>
        </p:spPr>
        <p:txBody>
          <a:bodyPr lIns="106850" tIns="53400" rIns="106850" bIns="53400" anchor="t" anchorCtr="0">
            <a:noAutofit/>
          </a:bodyPr>
          <a:lstStyle/>
          <a:p>
            <a:pPr marL="457200" marR="0" lvl="0" indent="-228600" algn="l" rtl="0">
              <a:lnSpc>
                <a:spcPct val="100000"/>
              </a:lnSpc>
              <a:spcBef>
                <a:spcPts val="0"/>
              </a:spcBef>
              <a:spcAft>
                <a:spcPts val="0"/>
              </a:spcAft>
              <a:buClr>
                <a:schemeClr val="dk1"/>
              </a:buClr>
              <a:buSzPct val="100000"/>
              <a:buFont typeface="Arial"/>
            </a:pPr>
            <a:r>
              <a:rPr lang="en-US" sz="2000"/>
              <a:t>Adaptive:</a:t>
            </a:r>
            <a:r>
              <a:rPr lang="en-US" sz="2000" b="1" i="0" u="none" strike="noStrike" cap="none" baseline="0">
                <a:solidFill>
                  <a:schemeClr val="dk1"/>
                </a:solidFill>
                <a:latin typeface="Arial"/>
                <a:ea typeface="Arial"/>
                <a:cs typeface="Arial"/>
                <a:sym typeface="Arial"/>
              </a:rPr>
              <a:t> 	</a:t>
            </a:r>
            <a:r>
              <a:rPr lang="en-US" sz="2000"/>
              <a:t>The model capable of self-adjustment based on expert system recommendations</a:t>
            </a:r>
          </a:p>
          <a:p>
            <a:pPr marL="1371600" marR="0" lvl="0" indent="0" algn="l" rtl="0">
              <a:lnSpc>
                <a:spcPct val="100000"/>
              </a:lnSpc>
              <a:spcBef>
                <a:spcPts val="0"/>
              </a:spcBef>
              <a:spcAft>
                <a:spcPts val="0"/>
              </a:spcAft>
              <a:buNone/>
            </a:pPr>
            <a:r>
              <a:rPr lang="en-US" sz="2000"/>
              <a:t>	The expert system keeps creating new knowledge from feedback data</a:t>
            </a:r>
          </a:p>
          <a:p>
            <a:pPr marL="1371600" marR="0" lvl="0" indent="0" algn="l" rtl="0">
              <a:lnSpc>
                <a:spcPct val="159933"/>
              </a:lnSpc>
              <a:spcBef>
                <a:spcPts val="0"/>
              </a:spcBef>
              <a:spcAft>
                <a:spcPts val="0"/>
              </a:spcAft>
              <a:buNone/>
            </a:pPr>
            <a:r>
              <a:rPr lang="en-US" sz="2000"/>
              <a:t>    </a:t>
            </a:r>
          </a:p>
          <a:p>
            <a:pPr marL="457200" marR="0" lvl="0" indent="0" rtl="0">
              <a:lnSpc>
                <a:spcPct val="171357"/>
              </a:lnSpc>
              <a:spcBef>
                <a:spcPts val="0"/>
              </a:spcBef>
              <a:spcAft>
                <a:spcPts val="0"/>
              </a:spcAft>
              <a:buNone/>
            </a:pPr>
            <a:r>
              <a:rPr lang="en-US" sz="1900" b="0"/>
              <a:t>                                             Example: Is 80% code coverage enough</a:t>
            </a:r>
            <a:r>
              <a:rPr lang="en-US" sz="1900" b="0" i="0" u="none" strike="noStrike" cap="none" baseline="0">
                <a:solidFill>
                  <a:schemeClr val="dk1"/>
                </a:solidFill>
                <a:latin typeface="Arial"/>
                <a:ea typeface="Arial"/>
                <a:cs typeface="Arial"/>
                <a:sym typeface="Arial"/>
              </a:rPr>
              <a:t>?</a:t>
            </a:r>
          </a:p>
        </p:txBody>
      </p:sp>
      <p:sp>
        <p:nvSpPr>
          <p:cNvPr id="389" name="Shape 389"/>
          <p:cNvSpPr txBox="1"/>
          <p:nvPr/>
        </p:nvSpPr>
        <p:spPr>
          <a:xfrm>
            <a:off x="7543100" y="3179725"/>
            <a:ext cx="3248999" cy="1491600"/>
          </a:xfrm>
          <a:prstGeom prst="rect">
            <a:avLst/>
          </a:prstGeom>
          <a:noFill/>
          <a:ln>
            <a:noFill/>
          </a:ln>
        </p:spPr>
        <p:txBody>
          <a:bodyPr lIns="91425" tIns="91425" rIns="91425" bIns="91425" anchor="t" anchorCtr="0">
            <a:noAutofit/>
          </a:bodyPr>
          <a:lstStyle/>
          <a:p>
            <a:pPr rtl="0">
              <a:lnSpc>
                <a:spcPct val="100000"/>
              </a:lnSpc>
              <a:spcBef>
                <a:spcPts val="0"/>
              </a:spcBef>
              <a:buNone/>
            </a:pPr>
            <a:r>
              <a:rPr lang="en-US" b="1">
                <a:solidFill>
                  <a:schemeClr val="dk1"/>
                </a:solidFill>
              </a:rPr>
              <a:t>How does this change the definition of “done” given a particular R&amp;D model (quality requirements)?</a:t>
            </a:r>
          </a:p>
          <a:p>
            <a:pPr rtl="0">
              <a:lnSpc>
                <a:spcPct val="100000"/>
              </a:lnSpc>
              <a:spcBef>
                <a:spcPts val="0"/>
              </a:spcBef>
              <a:buNone/>
            </a:pPr>
            <a:endParaRPr b="1">
              <a:solidFill>
                <a:schemeClr val="dk1"/>
              </a:solidFill>
            </a:endParaRPr>
          </a:p>
          <a:p>
            <a:pPr lvl="0" rtl="0">
              <a:lnSpc>
                <a:spcPct val="100000"/>
              </a:lnSpc>
              <a:spcBef>
                <a:spcPts val="0"/>
              </a:spcBef>
              <a:buNone/>
            </a:pPr>
            <a:r>
              <a:rPr lang="en-US" b="1">
                <a:solidFill>
                  <a:schemeClr val="dk1"/>
                </a:solidFill>
              </a:rPr>
              <a:t>Does the test selection strategy need to be adjusted?</a:t>
            </a:r>
          </a:p>
        </p:txBody>
      </p:sp>
      <p:sp>
        <p:nvSpPr>
          <p:cNvPr id="390" name="Shape 390"/>
          <p:cNvSpPr/>
          <p:nvPr/>
        </p:nvSpPr>
        <p:spPr>
          <a:xfrm>
            <a:off x="6205575" y="3794425"/>
            <a:ext cx="1185000" cy="2621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1" name="Shape 391"/>
          <p:cNvSpPr txBox="1"/>
          <p:nvPr/>
        </p:nvSpPr>
        <p:spPr>
          <a:xfrm>
            <a:off x="85675" y="5452700"/>
            <a:ext cx="11928600" cy="492300"/>
          </a:xfrm>
          <a:prstGeom prst="rect">
            <a:avLst/>
          </a:prstGeom>
          <a:noFill/>
          <a:ln>
            <a:noFill/>
          </a:ln>
        </p:spPr>
        <p:txBody>
          <a:bodyPr lIns="91425" tIns="91425" rIns="91425" bIns="91425" anchor="ctr" anchorCtr="0">
            <a:noAutofit/>
          </a:bodyPr>
          <a:lstStyle/>
          <a:p>
            <a:pPr marL="0" lvl="0" indent="0" algn="ctr" rtl="0">
              <a:spcBef>
                <a:spcPts val="0"/>
              </a:spcBef>
              <a:buNone/>
            </a:pPr>
            <a:r>
              <a:rPr lang="en-US" sz="2000" b="1">
                <a:solidFill>
                  <a:schemeClr val="dk1"/>
                </a:solidFill>
              </a:rPr>
              <a:t>Delivery pipeline workflow(s) automatically or semi-automatically adapt to new knowledge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Intelligent Delivery Pipeline</a:t>
            </a:r>
          </a:p>
        </p:txBody>
      </p:sp>
      <p:sp>
        <p:nvSpPr>
          <p:cNvPr id="397" name="Shape 397"/>
          <p:cNvSpPr txBox="1">
            <a:spLocks noGrp="1"/>
          </p:cNvSpPr>
          <p:nvPr>
            <p:ph type="body" idx="1"/>
          </p:nvPr>
        </p:nvSpPr>
        <p:spPr>
          <a:xfrm>
            <a:off x="-25" y="951375"/>
            <a:ext cx="12195300" cy="680399"/>
          </a:xfrm>
          <a:prstGeom prst="rect">
            <a:avLst/>
          </a:prstGeom>
          <a:noFill/>
          <a:ln>
            <a:noFill/>
          </a:ln>
        </p:spPr>
        <p:txBody>
          <a:bodyPr lIns="106850" tIns="53400" rIns="106850" bIns="53400" anchor="t" anchorCtr="0">
            <a:noAutofit/>
          </a:bodyPr>
          <a:lstStyle/>
          <a:p>
            <a:pPr marL="457200" marR="0" lvl="0" indent="-228600" algn="l" rtl="0">
              <a:lnSpc>
                <a:spcPct val="100000"/>
              </a:lnSpc>
              <a:spcBef>
                <a:spcPts val="0"/>
              </a:spcBef>
              <a:spcAft>
                <a:spcPts val="0"/>
              </a:spcAft>
              <a:buClr>
                <a:schemeClr val="dk1"/>
              </a:buClr>
              <a:buSzPct val="100000"/>
              <a:buFont typeface="Arial"/>
            </a:pPr>
            <a:r>
              <a:rPr lang="en-US" sz="2000"/>
              <a:t>Risk-driven:</a:t>
            </a:r>
            <a:r>
              <a:rPr lang="en-US" sz="2000" b="1" i="0" u="none" strike="noStrike" cap="none" baseline="0">
                <a:solidFill>
                  <a:schemeClr val="dk1"/>
                </a:solidFill>
                <a:latin typeface="Arial"/>
                <a:ea typeface="Arial"/>
                <a:cs typeface="Arial"/>
                <a:sym typeface="Arial"/>
              </a:rPr>
              <a:t> </a:t>
            </a:r>
            <a:r>
              <a:rPr lang="en-US" sz="2000"/>
              <a:t>The R&amp;D model adjusts based on risks assigned to decision factors</a:t>
            </a:r>
          </a:p>
          <a:p>
            <a:pPr marL="0" marR="0" lvl="0" indent="0" algn="l" rtl="0">
              <a:lnSpc>
                <a:spcPct val="100000"/>
              </a:lnSpc>
              <a:spcBef>
                <a:spcPts val="0"/>
              </a:spcBef>
              <a:spcAft>
                <a:spcPts val="0"/>
              </a:spcAft>
              <a:buNone/>
            </a:pPr>
            <a:endParaRPr sz="2000"/>
          </a:p>
          <a:p>
            <a:pPr marL="0" lvl="0" indent="0" rtl="0">
              <a:lnSpc>
                <a:spcPct val="159933"/>
              </a:lnSpc>
              <a:spcBef>
                <a:spcPts val="0"/>
              </a:spcBef>
              <a:buNone/>
            </a:pPr>
            <a:endParaRPr sz="1200"/>
          </a:p>
          <a:p>
            <a:pPr marL="0" lvl="0" indent="0" rtl="0">
              <a:lnSpc>
                <a:spcPct val="159933"/>
              </a:lnSpc>
              <a:spcBef>
                <a:spcPts val="0"/>
              </a:spcBef>
              <a:buNone/>
            </a:pPr>
            <a:endParaRPr sz="1200"/>
          </a:p>
          <a:p>
            <a:pPr marL="0" lvl="0" indent="0" rtl="0">
              <a:lnSpc>
                <a:spcPct val="159933"/>
              </a:lnSpc>
              <a:spcBef>
                <a:spcPts val="0"/>
              </a:spcBef>
              <a:buClr>
                <a:schemeClr val="dk1"/>
              </a:buClr>
              <a:buFont typeface="Arial"/>
              <a:buNone/>
            </a:pPr>
            <a:endParaRPr sz="1200"/>
          </a:p>
          <a:p>
            <a:pPr marL="914400" marR="0" indent="457200" algn="l" rtl="0">
              <a:lnSpc>
                <a:spcPct val="159933"/>
              </a:lnSpc>
              <a:spcBef>
                <a:spcPts val="0"/>
              </a:spcBef>
              <a:spcAft>
                <a:spcPts val="0"/>
              </a:spcAft>
              <a:buNone/>
            </a:pPr>
            <a:endParaRPr sz="1200"/>
          </a:p>
          <a:p>
            <a:pPr marL="1371600" marR="0" lvl="0" indent="0" algn="l" rtl="0">
              <a:lnSpc>
                <a:spcPct val="159933"/>
              </a:lnSpc>
              <a:spcBef>
                <a:spcPts val="0"/>
              </a:spcBef>
              <a:spcAft>
                <a:spcPts val="0"/>
              </a:spcAft>
              <a:buClr>
                <a:srgbClr val="000000"/>
              </a:buClr>
              <a:buFont typeface="Arial"/>
              <a:buNone/>
            </a:pPr>
            <a:endParaRPr sz="1200"/>
          </a:p>
        </p:txBody>
      </p:sp>
      <p:sp>
        <p:nvSpPr>
          <p:cNvPr id="398" name="Shape 398"/>
          <p:cNvSpPr txBox="1"/>
          <p:nvPr/>
        </p:nvSpPr>
        <p:spPr>
          <a:xfrm>
            <a:off x="85675" y="5452700"/>
            <a:ext cx="11928600" cy="492300"/>
          </a:xfrm>
          <a:prstGeom prst="rect">
            <a:avLst/>
          </a:prstGeom>
          <a:noFill/>
          <a:ln>
            <a:noFill/>
          </a:ln>
        </p:spPr>
        <p:txBody>
          <a:bodyPr lIns="91425" tIns="91425" rIns="91425" bIns="91425" anchor="ctr" anchorCtr="0">
            <a:noAutofit/>
          </a:bodyPr>
          <a:lstStyle/>
          <a:p>
            <a:pPr marL="0" lvl="0" indent="0" algn="ctr" rtl="0">
              <a:spcBef>
                <a:spcPts val="0"/>
              </a:spcBef>
              <a:buNone/>
            </a:pPr>
            <a:r>
              <a:rPr lang="en-US" sz="2000" b="1">
                <a:solidFill>
                  <a:schemeClr val="dk1"/>
                </a:solidFill>
              </a:rPr>
              <a:t>Risk factor assignment is based on expert opinion. Eventually it should be evidence-based also.</a:t>
            </a:r>
          </a:p>
        </p:txBody>
      </p:sp>
      <p:grpSp>
        <p:nvGrpSpPr>
          <p:cNvPr id="399" name="Shape 399"/>
          <p:cNvGrpSpPr/>
          <p:nvPr/>
        </p:nvGrpSpPr>
        <p:grpSpPr>
          <a:xfrm>
            <a:off x="346550" y="1784175"/>
            <a:ext cx="12045649" cy="3255599"/>
            <a:chOff x="458575" y="1631775"/>
            <a:chExt cx="12045649" cy="3255599"/>
          </a:xfrm>
        </p:grpSpPr>
        <p:grpSp>
          <p:nvGrpSpPr>
            <p:cNvPr id="400" name="Shape 400"/>
            <p:cNvGrpSpPr/>
            <p:nvPr/>
          </p:nvGrpSpPr>
          <p:grpSpPr>
            <a:xfrm>
              <a:off x="482200" y="1631775"/>
              <a:ext cx="11998350" cy="313799"/>
              <a:chOff x="196825" y="3341475"/>
              <a:chExt cx="11998350" cy="313799"/>
            </a:xfrm>
          </p:grpSpPr>
          <p:sp>
            <p:nvSpPr>
              <p:cNvPr id="401" name="Shape 401"/>
              <p:cNvSpPr txBox="1"/>
              <p:nvPr/>
            </p:nvSpPr>
            <p:spPr>
              <a:xfrm>
                <a:off x="8772175" y="3341475"/>
                <a:ext cx="3423000"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Mission-critical Infrastructure</a:t>
                </a:r>
              </a:p>
            </p:txBody>
          </p:sp>
          <p:sp>
            <p:nvSpPr>
              <p:cNvPr id="402" name="Shape 402"/>
              <p:cNvSpPr txBox="1"/>
              <p:nvPr/>
            </p:nvSpPr>
            <p:spPr>
              <a:xfrm>
                <a:off x="1526775" y="3341475"/>
                <a:ext cx="2008499" cy="3137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Mobile App</a:t>
                </a:r>
              </a:p>
            </p:txBody>
          </p:sp>
          <p:cxnSp>
            <p:nvCxnSpPr>
              <p:cNvPr id="403" name="Shape 403"/>
              <p:cNvCxnSpPr/>
              <p:nvPr/>
            </p:nvCxnSpPr>
            <p:spPr>
              <a:xfrm>
                <a:off x="3511750" y="3498375"/>
                <a:ext cx="5255100" cy="0"/>
              </a:xfrm>
              <a:prstGeom prst="straightConnector1">
                <a:avLst/>
              </a:prstGeom>
              <a:noFill/>
              <a:ln w="9525" cap="flat" cmpd="sng">
                <a:solidFill>
                  <a:schemeClr val="dk2"/>
                </a:solidFill>
                <a:prstDash val="solid"/>
                <a:round/>
                <a:headEnd type="none" w="lg" len="lg"/>
                <a:tailEnd type="triangle" w="lg" len="lg"/>
              </a:ln>
            </p:spPr>
          </p:cxnSp>
          <p:sp>
            <p:nvSpPr>
              <p:cNvPr id="404" name="Shape 404"/>
              <p:cNvSpPr txBox="1"/>
              <p:nvPr/>
            </p:nvSpPr>
            <p:spPr>
              <a:xfrm>
                <a:off x="196825" y="334147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Product Type:</a:t>
                </a:r>
              </a:p>
            </p:txBody>
          </p:sp>
        </p:grpSp>
        <p:grpSp>
          <p:nvGrpSpPr>
            <p:cNvPr id="405" name="Shape 405"/>
            <p:cNvGrpSpPr/>
            <p:nvPr/>
          </p:nvGrpSpPr>
          <p:grpSpPr>
            <a:xfrm>
              <a:off x="482200" y="2088975"/>
              <a:ext cx="11998350" cy="313799"/>
              <a:chOff x="196825" y="3341475"/>
              <a:chExt cx="11998350" cy="313799"/>
            </a:xfrm>
          </p:grpSpPr>
          <p:sp>
            <p:nvSpPr>
              <p:cNvPr id="406" name="Shape 406"/>
              <p:cNvSpPr txBox="1"/>
              <p:nvPr/>
            </p:nvSpPr>
            <p:spPr>
              <a:xfrm>
                <a:off x="8772175" y="3341475"/>
                <a:ext cx="3423000"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&gt; 1 year</a:t>
                </a:r>
              </a:p>
            </p:txBody>
          </p:sp>
          <p:sp>
            <p:nvSpPr>
              <p:cNvPr id="407" name="Shape 407"/>
              <p:cNvSpPr txBox="1"/>
              <p:nvPr/>
            </p:nvSpPr>
            <p:spPr>
              <a:xfrm>
                <a:off x="1526775" y="3341475"/>
                <a:ext cx="2008499" cy="3137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Daily/Weekly</a:t>
                </a:r>
              </a:p>
            </p:txBody>
          </p:sp>
          <p:cxnSp>
            <p:nvCxnSpPr>
              <p:cNvPr id="408" name="Shape 408"/>
              <p:cNvCxnSpPr/>
              <p:nvPr/>
            </p:nvCxnSpPr>
            <p:spPr>
              <a:xfrm>
                <a:off x="3511750" y="3498375"/>
                <a:ext cx="5255100" cy="0"/>
              </a:xfrm>
              <a:prstGeom prst="straightConnector1">
                <a:avLst/>
              </a:prstGeom>
              <a:noFill/>
              <a:ln w="9525" cap="flat" cmpd="sng">
                <a:solidFill>
                  <a:schemeClr val="dk2"/>
                </a:solidFill>
                <a:prstDash val="solid"/>
                <a:round/>
                <a:headEnd type="none" w="lg" len="lg"/>
                <a:tailEnd type="triangle" w="lg" len="lg"/>
              </a:ln>
            </p:spPr>
          </p:cxnSp>
          <p:sp>
            <p:nvSpPr>
              <p:cNvPr id="409" name="Shape 409"/>
              <p:cNvSpPr txBox="1"/>
              <p:nvPr/>
            </p:nvSpPr>
            <p:spPr>
              <a:xfrm>
                <a:off x="196825" y="334147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Release Cycle:</a:t>
                </a:r>
              </a:p>
            </p:txBody>
          </p:sp>
        </p:grpSp>
        <p:grpSp>
          <p:nvGrpSpPr>
            <p:cNvPr id="410" name="Shape 410"/>
            <p:cNvGrpSpPr/>
            <p:nvPr/>
          </p:nvGrpSpPr>
          <p:grpSpPr>
            <a:xfrm>
              <a:off x="482200" y="2555175"/>
              <a:ext cx="11998350" cy="313799"/>
              <a:chOff x="196825" y="3341475"/>
              <a:chExt cx="11998350" cy="313799"/>
            </a:xfrm>
          </p:grpSpPr>
          <p:sp>
            <p:nvSpPr>
              <p:cNvPr id="411" name="Shape 411"/>
              <p:cNvSpPr txBox="1"/>
              <p:nvPr/>
            </p:nvSpPr>
            <p:spPr>
              <a:xfrm>
                <a:off x="8772175" y="3341475"/>
                <a:ext cx="3423000"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Large/Interdependent</a:t>
                </a:r>
              </a:p>
            </p:txBody>
          </p:sp>
          <p:sp>
            <p:nvSpPr>
              <p:cNvPr id="412" name="Shape 412"/>
              <p:cNvSpPr txBox="1"/>
              <p:nvPr/>
            </p:nvSpPr>
            <p:spPr>
              <a:xfrm>
                <a:off x="1526775" y="3341475"/>
                <a:ext cx="2008499" cy="3137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Small/Independent</a:t>
                </a:r>
              </a:p>
            </p:txBody>
          </p:sp>
          <p:cxnSp>
            <p:nvCxnSpPr>
              <p:cNvPr id="413" name="Shape 413"/>
              <p:cNvCxnSpPr/>
              <p:nvPr/>
            </p:nvCxnSpPr>
            <p:spPr>
              <a:xfrm>
                <a:off x="3511750" y="3498375"/>
                <a:ext cx="5255100" cy="0"/>
              </a:xfrm>
              <a:prstGeom prst="straightConnector1">
                <a:avLst/>
              </a:prstGeom>
              <a:noFill/>
              <a:ln w="9525" cap="flat" cmpd="sng">
                <a:solidFill>
                  <a:schemeClr val="dk2"/>
                </a:solidFill>
                <a:prstDash val="solid"/>
                <a:round/>
                <a:headEnd type="none" w="lg" len="lg"/>
                <a:tailEnd type="triangle" w="lg" len="lg"/>
              </a:ln>
            </p:spPr>
          </p:cxnSp>
          <p:sp>
            <p:nvSpPr>
              <p:cNvPr id="414" name="Shape 414"/>
              <p:cNvSpPr txBox="1"/>
              <p:nvPr/>
            </p:nvSpPr>
            <p:spPr>
              <a:xfrm>
                <a:off x="196825" y="334147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SW Complexity:</a:t>
                </a:r>
              </a:p>
            </p:txBody>
          </p:sp>
        </p:grpSp>
        <p:grpSp>
          <p:nvGrpSpPr>
            <p:cNvPr id="415" name="Shape 415"/>
            <p:cNvGrpSpPr/>
            <p:nvPr/>
          </p:nvGrpSpPr>
          <p:grpSpPr>
            <a:xfrm>
              <a:off x="482200" y="3021375"/>
              <a:ext cx="11998350" cy="313799"/>
              <a:chOff x="196825" y="3341475"/>
              <a:chExt cx="11998350" cy="313799"/>
            </a:xfrm>
          </p:grpSpPr>
          <p:sp>
            <p:nvSpPr>
              <p:cNvPr id="416" name="Shape 416"/>
              <p:cNvSpPr txBox="1"/>
              <p:nvPr/>
            </p:nvSpPr>
            <p:spPr>
              <a:xfrm>
                <a:off x="8772175" y="3341475"/>
                <a:ext cx="3423000"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New proprietary complex</a:t>
                </a:r>
              </a:p>
            </p:txBody>
          </p:sp>
          <p:sp>
            <p:nvSpPr>
              <p:cNvPr id="417" name="Shape 417"/>
              <p:cNvSpPr txBox="1"/>
              <p:nvPr/>
            </p:nvSpPr>
            <p:spPr>
              <a:xfrm>
                <a:off x="1526775" y="3341475"/>
                <a:ext cx="2008499" cy="3137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COTS</a:t>
                </a:r>
              </a:p>
            </p:txBody>
          </p:sp>
          <p:cxnSp>
            <p:nvCxnSpPr>
              <p:cNvPr id="418" name="Shape 418"/>
              <p:cNvCxnSpPr/>
              <p:nvPr/>
            </p:nvCxnSpPr>
            <p:spPr>
              <a:xfrm>
                <a:off x="3511750" y="3498375"/>
                <a:ext cx="5255100" cy="0"/>
              </a:xfrm>
              <a:prstGeom prst="straightConnector1">
                <a:avLst/>
              </a:prstGeom>
              <a:noFill/>
              <a:ln w="9525" cap="flat" cmpd="sng">
                <a:solidFill>
                  <a:schemeClr val="dk2"/>
                </a:solidFill>
                <a:prstDash val="solid"/>
                <a:round/>
                <a:headEnd type="none" w="lg" len="lg"/>
                <a:tailEnd type="triangle" w="lg" len="lg"/>
              </a:ln>
            </p:spPr>
          </p:cxnSp>
          <p:sp>
            <p:nvSpPr>
              <p:cNvPr id="419" name="Shape 419"/>
              <p:cNvSpPr txBox="1"/>
              <p:nvPr/>
            </p:nvSpPr>
            <p:spPr>
              <a:xfrm>
                <a:off x="196825" y="334147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HW Complexity:</a:t>
                </a:r>
              </a:p>
            </p:txBody>
          </p:sp>
        </p:grpSp>
        <p:grpSp>
          <p:nvGrpSpPr>
            <p:cNvPr id="420" name="Shape 420"/>
            <p:cNvGrpSpPr/>
            <p:nvPr/>
          </p:nvGrpSpPr>
          <p:grpSpPr>
            <a:xfrm>
              <a:off x="458575" y="3410187"/>
              <a:ext cx="12045649" cy="453299"/>
              <a:chOff x="196825" y="3341487"/>
              <a:chExt cx="12045649" cy="453299"/>
            </a:xfrm>
          </p:grpSpPr>
          <p:sp>
            <p:nvSpPr>
              <p:cNvPr id="421" name="Shape 421"/>
              <p:cNvSpPr txBox="1"/>
              <p:nvPr/>
            </p:nvSpPr>
            <p:spPr>
              <a:xfrm>
                <a:off x="8790375" y="3411250"/>
                <a:ext cx="34520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New team / New technology</a:t>
                </a:r>
              </a:p>
            </p:txBody>
          </p:sp>
          <p:sp>
            <p:nvSpPr>
              <p:cNvPr id="422" name="Shape 422"/>
              <p:cNvSpPr txBox="1"/>
              <p:nvPr/>
            </p:nvSpPr>
            <p:spPr>
              <a:xfrm>
                <a:off x="1526775" y="3341487"/>
                <a:ext cx="2008499" cy="4532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Experienced team /</a:t>
                </a:r>
              </a:p>
              <a:p>
                <a:pPr lvl="0" algn="r" rtl="0">
                  <a:lnSpc>
                    <a:spcPct val="100000"/>
                  </a:lnSpc>
                  <a:spcBef>
                    <a:spcPts val="0"/>
                  </a:spcBef>
                  <a:spcAft>
                    <a:spcPts val="0"/>
                  </a:spcAft>
                  <a:buNone/>
                </a:pPr>
                <a:r>
                  <a:rPr lang="en-US" sz="1200" b="1">
                    <a:solidFill>
                      <a:schemeClr val="dk1"/>
                    </a:solidFill>
                  </a:rPr>
                  <a:t>Existing technology</a:t>
                </a:r>
              </a:p>
            </p:txBody>
          </p:sp>
          <p:cxnSp>
            <p:nvCxnSpPr>
              <p:cNvPr id="423" name="Shape 423"/>
              <p:cNvCxnSpPr/>
              <p:nvPr/>
            </p:nvCxnSpPr>
            <p:spPr>
              <a:xfrm>
                <a:off x="3535275" y="3568112"/>
                <a:ext cx="5255100" cy="0"/>
              </a:xfrm>
              <a:prstGeom prst="straightConnector1">
                <a:avLst/>
              </a:prstGeom>
              <a:noFill/>
              <a:ln w="9525" cap="flat" cmpd="sng">
                <a:solidFill>
                  <a:schemeClr val="dk2"/>
                </a:solidFill>
                <a:prstDash val="solid"/>
                <a:round/>
                <a:headEnd type="none" w="lg" len="lg"/>
                <a:tailEnd type="triangle" w="lg" len="lg"/>
              </a:ln>
            </p:spPr>
          </p:cxnSp>
          <p:sp>
            <p:nvSpPr>
              <p:cNvPr id="424" name="Shape 424"/>
              <p:cNvSpPr txBox="1"/>
              <p:nvPr/>
            </p:nvSpPr>
            <p:spPr>
              <a:xfrm>
                <a:off x="196825" y="341122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Available skills:</a:t>
                </a:r>
              </a:p>
            </p:txBody>
          </p:sp>
        </p:grpSp>
        <p:grpSp>
          <p:nvGrpSpPr>
            <p:cNvPr id="425" name="Shape 425"/>
            <p:cNvGrpSpPr/>
            <p:nvPr/>
          </p:nvGrpSpPr>
          <p:grpSpPr>
            <a:xfrm>
              <a:off x="482200" y="4573575"/>
              <a:ext cx="11998350" cy="313799"/>
              <a:chOff x="196825" y="3341475"/>
              <a:chExt cx="11998350" cy="313799"/>
            </a:xfrm>
          </p:grpSpPr>
          <p:sp>
            <p:nvSpPr>
              <p:cNvPr id="426" name="Shape 426"/>
              <p:cNvSpPr txBox="1"/>
              <p:nvPr/>
            </p:nvSpPr>
            <p:spPr>
              <a:xfrm>
                <a:off x="8772175" y="3341475"/>
                <a:ext cx="3423000"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Emergency recovery</a:t>
                </a:r>
              </a:p>
            </p:txBody>
          </p:sp>
          <p:sp>
            <p:nvSpPr>
              <p:cNvPr id="427" name="Shape 427"/>
              <p:cNvSpPr txBox="1"/>
              <p:nvPr/>
            </p:nvSpPr>
            <p:spPr>
              <a:xfrm>
                <a:off x="1526775" y="3341475"/>
                <a:ext cx="2008499" cy="3137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Incremental release</a:t>
                </a:r>
              </a:p>
            </p:txBody>
          </p:sp>
          <p:cxnSp>
            <p:nvCxnSpPr>
              <p:cNvPr id="428" name="Shape 428"/>
              <p:cNvCxnSpPr/>
              <p:nvPr/>
            </p:nvCxnSpPr>
            <p:spPr>
              <a:xfrm>
                <a:off x="3511750" y="3498375"/>
                <a:ext cx="5255100" cy="0"/>
              </a:xfrm>
              <a:prstGeom prst="straightConnector1">
                <a:avLst/>
              </a:prstGeom>
              <a:noFill/>
              <a:ln w="9525" cap="flat" cmpd="sng">
                <a:solidFill>
                  <a:schemeClr val="dk2"/>
                </a:solidFill>
                <a:prstDash val="solid"/>
                <a:round/>
                <a:headEnd type="none" w="lg" len="lg"/>
                <a:tailEnd type="triangle" w="lg" len="lg"/>
              </a:ln>
            </p:spPr>
          </p:cxnSp>
          <p:sp>
            <p:nvSpPr>
              <p:cNvPr id="429" name="Shape 429"/>
              <p:cNvSpPr txBox="1"/>
              <p:nvPr/>
            </p:nvSpPr>
            <p:spPr>
              <a:xfrm>
                <a:off x="196825" y="334147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Outage Response:</a:t>
                </a:r>
              </a:p>
            </p:txBody>
          </p:sp>
        </p:grpSp>
        <p:grpSp>
          <p:nvGrpSpPr>
            <p:cNvPr id="430" name="Shape 430"/>
            <p:cNvGrpSpPr/>
            <p:nvPr/>
          </p:nvGrpSpPr>
          <p:grpSpPr>
            <a:xfrm>
              <a:off x="458575" y="3953787"/>
              <a:ext cx="12045649" cy="453299"/>
              <a:chOff x="196825" y="3341487"/>
              <a:chExt cx="12045649" cy="453299"/>
            </a:xfrm>
          </p:grpSpPr>
          <p:sp>
            <p:nvSpPr>
              <p:cNvPr id="431" name="Shape 431"/>
              <p:cNvSpPr txBox="1"/>
              <p:nvPr/>
            </p:nvSpPr>
            <p:spPr>
              <a:xfrm>
                <a:off x="8790375" y="3411250"/>
                <a:ext cx="34520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0 defects / 5 9’s availability</a:t>
                </a:r>
              </a:p>
            </p:txBody>
          </p:sp>
          <p:sp>
            <p:nvSpPr>
              <p:cNvPr id="432" name="Shape 432"/>
              <p:cNvSpPr txBox="1"/>
              <p:nvPr/>
            </p:nvSpPr>
            <p:spPr>
              <a:xfrm>
                <a:off x="1526775" y="3341487"/>
                <a:ext cx="2008499" cy="453299"/>
              </a:xfrm>
              <a:prstGeom prst="rect">
                <a:avLst/>
              </a:prstGeom>
              <a:noFill/>
              <a:ln>
                <a:noFill/>
              </a:ln>
            </p:spPr>
            <p:txBody>
              <a:bodyPr lIns="91425" tIns="91425" rIns="91425" bIns="91425" anchor="b" anchorCtr="0">
                <a:noAutofit/>
              </a:bodyPr>
              <a:lstStyle/>
              <a:p>
                <a:pPr lvl="0" algn="r" rtl="0">
                  <a:lnSpc>
                    <a:spcPct val="100000"/>
                  </a:lnSpc>
                  <a:spcBef>
                    <a:spcPts val="0"/>
                  </a:spcBef>
                  <a:spcAft>
                    <a:spcPts val="0"/>
                  </a:spcAft>
                  <a:buNone/>
                </a:pPr>
                <a:r>
                  <a:rPr lang="en-US" sz="1200" b="1">
                    <a:solidFill>
                      <a:schemeClr val="dk1"/>
                    </a:solidFill>
                  </a:rPr>
                  <a:t>Experimental /</a:t>
                </a:r>
              </a:p>
              <a:p>
                <a:pPr lvl="0" algn="r" rtl="0">
                  <a:lnSpc>
                    <a:spcPct val="100000"/>
                  </a:lnSpc>
                  <a:spcBef>
                    <a:spcPts val="0"/>
                  </a:spcBef>
                  <a:spcAft>
                    <a:spcPts val="0"/>
                  </a:spcAft>
                  <a:buNone/>
                </a:pPr>
                <a:r>
                  <a:rPr lang="en-US" sz="1200" b="1">
                    <a:solidFill>
                      <a:schemeClr val="dk1"/>
                    </a:solidFill>
                  </a:rPr>
                  <a:t>Best Effort</a:t>
                </a:r>
              </a:p>
            </p:txBody>
          </p:sp>
          <p:cxnSp>
            <p:nvCxnSpPr>
              <p:cNvPr id="433" name="Shape 433"/>
              <p:cNvCxnSpPr/>
              <p:nvPr/>
            </p:nvCxnSpPr>
            <p:spPr>
              <a:xfrm>
                <a:off x="3535275" y="3568112"/>
                <a:ext cx="5255100" cy="0"/>
              </a:xfrm>
              <a:prstGeom prst="straightConnector1">
                <a:avLst/>
              </a:prstGeom>
              <a:noFill/>
              <a:ln w="9525" cap="flat" cmpd="sng">
                <a:solidFill>
                  <a:schemeClr val="dk2"/>
                </a:solidFill>
                <a:prstDash val="solid"/>
                <a:round/>
                <a:headEnd type="none" w="lg" len="lg"/>
                <a:tailEnd type="triangle" w="lg" len="lg"/>
              </a:ln>
            </p:spPr>
          </p:cxnSp>
          <p:sp>
            <p:nvSpPr>
              <p:cNvPr id="434" name="Shape 434"/>
              <p:cNvSpPr txBox="1"/>
              <p:nvPr/>
            </p:nvSpPr>
            <p:spPr>
              <a:xfrm>
                <a:off x="196825" y="3411225"/>
                <a:ext cx="2008499" cy="313799"/>
              </a:xfrm>
              <a:prstGeom prst="rect">
                <a:avLst/>
              </a:prstGeom>
              <a:noFill/>
              <a:ln>
                <a:noFill/>
              </a:ln>
            </p:spPr>
            <p:txBody>
              <a:bodyPr lIns="91425" tIns="91425" rIns="91425" bIns="91425" anchor="b" anchorCtr="0">
                <a:noAutofit/>
              </a:bodyPr>
              <a:lstStyle/>
              <a:p>
                <a:pPr lvl="0" rtl="0">
                  <a:lnSpc>
                    <a:spcPct val="100000"/>
                  </a:lnSpc>
                  <a:spcBef>
                    <a:spcPts val="0"/>
                  </a:spcBef>
                  <a:spcAft>
                    <a:spcPts val="0"/>
                  </a:spcAft>
                  <a:buNone/>
                </a:pPr>
                <a:r>
                  <a:rPr lang="en-US" sz="1200" b="1">
                    <a:solidFill>
                      <a:schemeClr val="dk1"/>
                    </a:solidFill>
                  </a:rPr>
                  <a:t>Quality/Availability:</a:t>
                </a:r>
              </a:p>
            </p:txBody>
          </p:sp>
        </p:gr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Human Intelligence</a:t>
            </a:r>
          </a:p>
        </p:txBody>
      </p:sp>
      <p:sp>
        <p:nvSpPr>
          <p:cNvPr id="440" name="Shape 440"/>
          <p:cNvSpPr txBox="1">
            <a:spLocks noGrp="1"/>
          </p:cNvSpPr>
          <p:nvPr>
            <p:ph type="body" idx="1"/>
          </p:nvPr>
        </p:nvSpPr>
        <p:spPr>
          <a:xfrm>
            <a:off x="-25" y="951375"/>
            <a:ext cx="12195300" cy="5219399"/>
          </a:xfrm>
          <a:prstGeom prst="rect">
            <a:avLst/>
          </a:prstGeom>
          <a:noFill/>
          <a:ln>
            <a:noFill/>
          </a:ln>
        </p:spPr>
        <p:txBody>
          <a:bodyPr lIns="106850" tIns="53400" rIns="106850" bIns="53400" anchor="t" anchorCtr="0">
            <a:noAutofit/>
          </a:bodyPr>
          <a:lstStyle/>
          <a:p>
            <a:pPr marL="457200" marR="0" lvl="0" indent="-228600" algn="l" rtl="0">
              <a:lnSpc>
                <a:spcPct val="125000"/>
              </a:lnSpc>
              <a:spcBef>
                <a:spcPts val="0"/>
              </a:spcBef>
              <a:spcAft>
                <a:spcPts val="2000"/>
              </a:spcAft>
              <a:buSzPct val="100000"/>
            </a:pPr>
            <a:r>
              <a:rPr lang="en-US" sz="1800"/>
              <a:t>Human intelligence is still important…. ugh</a:t>
            </a:r>
          </a:p>
          <a:p>
            <a:pPr marL="457200" marR="0" lvl="0" indent="-228600" algn="l" rtl="0">
              <a:lnSpc>
                <a:spcPct val="125000"/>
              </a:lnSpc>
              <a:spcBef>
                <a:spcPts val="0"/>
              </a:spcBef>
              <a:spcAft>
                <a:spcPts val="2000"/>
              </a:spcAft>
              <a:buSzPct val="100000"/>
            </a:pPr>
            <a:r>
              <a:rPr lang="en-US" sz="1800"/>
              <a:t>Applications are deployed to application servers or on the cloud. </a:t>
            </a:r>
            <a:br>
              <a:rPr lang="en-US" sz="1800"/>
            </a:br>
            <a:r>
              <a:rPr lang="en-US" sz="1800"/>
              <a:t>Why? </a:t>
            </a:r>
            <a:br>
              <a:rPr lang="en-US" sz="1800"/>
            </a:br>
            <a:r>
              <a:rPr lang="en-US" sz="1800"/>
              <a:t>Because of on-demand environments that are created for the application execution. These environments provide resources and support a comprehensive set of services the application can use instead of implementing its own.</a:t>
            </a:r>
          </a:p>
          <a:p>
            <a:pPr marL="457200" marR="0" lvl="0" indent="-228600" algn="l" rtl="0">
              <a:lnSpc>
                <a:spcPct val="125000"/>
              </a:lnSpc>
              <a:spcBef>
                <a:spcPts val="0"/>
              </a:spcBef>
              <a:spcAft>
                <a:spcPts val="2000"/>
              </a:spcAft>
              <a:buSzPct val="100000"/>
            </a:pPr>
            <a:r>
              <a:rPr lang="en-US" sz="1800"/>
              <a:t>Expanding this notion to deploying human intelligence to an </a:t>
            </a:r>
            <a:br>
              <a:rPr lang="en-US" sz="1800"/>
            </a:br>
            <a:r>
              <a:rPr lang="en-US" sz="1800"/>
              <a:t>on-demand environment specifically supporting the user’s </a:t>
            </a:r>
            <a:br>
              <a:rPr lang="en-US" sz="1800"/>
            </a:br>
            <a:r>
              <a:rPr lang="en-US" sz="1800"/>
              <a:t>role within the R&amp;D process. A comprehensive service layer </a:t>
            </a:r>
            <a:br>
              <a:rPr lang="en-US" sz="1800"/>
            </a:br>
            <a:r>
              <a:rPr lang="en-US" sz="1800"/>
              <a:t>is custom-tailored to each step of the user’s workflow.</a:t>
            </a:r>
          </a:p>
          <a:p>
            <a:pPr marL="457200" marR="0" lvl="0" indent="-228600" algn="l" rtl="0">
              <a:lnSpc>
                <a:spcPct val="125000"/>
              </a:lnSpc>
              <a:spcBef>
                <a:spcPts val="1000"/>
              </a:spcBef>
              <a:spcAft>
                <a:spcPts val="2000"/>
              </a:spcAft>
              <a:buSzPct val="100000"/>
            </a:pPr>
            <a:r>
              <a:rPr lang="en-US" sz="1800"/>
              <a:t>In a sense human intelligence is deployed to the intelligent product delivery pipeline with every tool necessary to interact with the rest of it within a dynamically modeled business process.</a:t>
            </a:r>
          </a:p>
        </p:txBody>
      </p:sp>
      <p:grpSp>
        <p:nvGrpSpPr>
          <p:cNvPr id="441" name="Shape 441"/>
          <p:cNvGrpSpPr/>
          <p:nvPr/>
        </p:nvGrpSpPr>
        <p:grpSpPr>
          <a:xfrm>
            <a:off x="7680092" y="3045025"/>
            <a:ext cx="3722552" cy="1953802"/>
            <a:chOff x="7913575" y="582709"/>
            <a:chExt cx="4194424" cy="2295890"/>
          </a:xfrm>
        </p:grpSpPr>
        <p:pic>
          <p:nvPicPr>
            <p:cNvPr id="442" name="Shape 442"/>
            <p:cNvPicPr preferRelativeResize="0"/>
            <p:nvPr/>
          </p:nvPicPr>
          <p:blipFill>
            <a:blip r:embed="rId3">
              <a:alphaModFix/>
            </a:blip>
            <a:stretch>
              <a:fillRect/>
            </a:stretch>
          </p:blipFill>
          <p:spPr>
            <a:xfrm>
              <a:off x="7913575" y="861875"/>
              <a:ext cx="4194424" cy="2016725"/>
            </a:xfrm>
            <a:prstGeom prst="rect">
              <a:avLst/>
            </a:prstGeom>
            <a:noFill/>
            <a:ln>
              <a:noFill/>
            </a:ln>
          </p:spPr>
        </p:pic>
        <p:pic>
          <p:nvPicPr>
            <p:cNvPr id="443" name="Shape 443"/>
            <p:cNvPicPr preferRelativeResize="0"/>
            <p:nvPr/>
          </p:nvPicPr>
          <p:blipFill>
            <a:blip r:embed="rId4">
              <a:alphaModFix/>
            </a:blip>
            <a:stretch>
              <a:fillRect/>
            </a:stretch>
          </p:blipFill>
          <p:spPr>
            <a:xfrm>
              <a:off x="9186710" y="582709"/>
              <a:ext cx="1789182" cy="2070417"/>
            </a:xfrm>
            <a:prstGeom prst="rect">
              <a:avLst/>
            </a:prstGeom>
            <a:noFill/>
            <a:ln>
              <a:noFill/>
            </a:ln>
          </p:spPr>
        </p:pic>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Technology and Frameworks</a:t>
            </a:r>
          </a:p>
        </p:txBody>
      </p:sp>
      <p:sp>
        <p:nvSpPr>
          <p:cNvPr id="449" name="Shape 449"/>
          <p:cNvSpPr txBox="1">
            <a:spLocks noGrp="1"/>
          </p:cNvSpPr>
          <p:nvPr>
            <p:ph type="body" idx="1"/>
          </p:nvPr>
        </p:nvSpPr>
        <p:spPr>
          <a:xfrm>
            <a:off x="-62" y="951375"/>
            <a:ext cx="12195300" cy="5294699"/>
          </a:xfrm>
          <a:prstGeom prst="rect">
            <a:avLst/>
          </a:prstGeom>
          <a:noFill/>
          <a:ln>
            <a:noFill/>
          </a:ln>
        </p:spPr>
        <p:txBody>
          <a:bodyPr lIns="106850" tIns="53400" rIns="106850" bIns="53400" anchor="t" anchorCtr="0">
            <a:noAutofit/>
          </a:bodyPr>
          <a:lstStyle/>
          <a:p>
            <a:pPr marL="457200" lvl="0" indent="-228600" rtl="0">
              <a:lnSpc>
                <a:spcPct val="150000"/>
              </a:lnSpc>
              <a:spcBef>
                <a:spcPts val="0"/>
              </a:spcBef>
              <a:buSzPct val="100000"/>
            </a:pPr>
            <a:r>
              <a:rPr lang="en-US" sz="1800"/>
              <a:t>Integration Platform for R&amp;D Services, Workflows, Resources, and Data</a:t>
            </a:r>
          </a:p>
          <a:p>
            <a:pPr marL="457200" lvl="0" indent="-228600" rtl="0">
              <a:lnSpc>
                <a:spcPct val="150000"/>
              </a:lnSpc>
              <a:spcBef>
                <a:spcPts val="0"/>
              </a:spcBef>
              <a:buSzPct val="100000"/>
            </a:pPr>
            <a:r>
              <a:rPr lang="en-US" sz="1800"/>
              <a:t>Evidence-based R&amp;D Expert System</a:t>
            </a:r>
          </a:p>
          <a:p>
            <a:pPr marL="457200" lvl="0" indent="-228600" rtl="0">
              <a:lnSpc>
                <a:spcPct val="150000"/>
              </a:lnSpc>
              <a:spcBef>
                <a:spcPts val="0"/>
              </a:spcBef>
              <a:buSzPct val="100000"/>
            </a:pPr>
            <a:r>
              <a:rPr lang="en-US" sz="1800"/>
              <a:t>Big Data Platform and Services</a:t>
            </a:r>
          </a:p>
          <a:p>
            <a:pPr marL="457200" lvl="0" indent="-228600" rtl="0">
              <a:lnSpc>
                <a:spcPct val="150000"/>
              </a:lnSpc>
              <a:spcBef>
                <a:spcPts val="0"/>
              </a:spcBef>
              <a:buSzPct val="100000"/>
            </a:pPr>
            <a:r>
              <a:rPr lang="en-US" sz="1800"/>
              <a:t>Centralized Service Framework</a:t>
            </a:r>
          </a:p>
          <a:p>
            <a:pPr marL="457200" lvl="0" indent="-228600" rtl="0">
              <a:lnSpc>
                <a:spcPct val="150000"/>
              </a:lnSpc>
              <a:spcBef>
                <a:spcPts val="0"/>
              </a:spcBef>
              <a:buSzPct val="100000"/>
            </a:pPr>
            <a:r>
              <a:rPr lang="en-US" sz="1800"/>
              <a:t>Workflow Framework</a:t>
            </a:r>
          </a:p>
          <a:p>
            <a:pPr marL="457200" lvl="0" indent="-228600" rtl="0">
              <a:lnSpc>
                <a:spcPct val="100000"/>
              </a:lnSpc>
              <a:spcBef>
                <a:spcPts val="0"/>
              </a:spcBef>
              <a:spcAft>
                <a:spcPts val="1000"/>
              </a:spcAft>
              <a:buSzPct val="100000"/>
            </a:pPr>
            <a:r>
              <a:rPr lang="en-US" sz="1800"/>
              <a:t>Standardized R&amp;D Tool Chain Service layer </a:t>
            </a:r>
            <a:br>
              <a:rPr lang="en-US" sz="1800"/>
            </a:br>
            <a:r>
              <a:rPr lang="en-US" sz="1800"/>
              <a:t>with support for custom extensions</a:t>
            </a:r>
          </a:p>
          <a:p>
            <a:pPr marL="457200" lvl="0" indent="-228600" rtl="0">
              <a:lnSpc>
                <a:spcPct val="150000"/>
              </a:lnSpc>
              <a:spcBef>
                <a:spcPts val="0"/>
              </a:spcBef>
              <a:buSzPct val="100000"/>
            </a:pPr>
            <a:r>
              <a:rPr lang="en-US" sz="1800"/>
              <a:t>Ecosystem open to stakeholder contributions </a:t>
            </a:r>
          </a:p>
          <a:p>
            <a:pPr marL="457200" lvl="0" indent="-228600" rtl="0">
              <a:lnSpc>
                <a:spcPct val="150000"/>
              </a:lnSpc>
              <a:spcBef>
                <a:spcPts val="0"/>
              </a:spcBef>
              <a:buSzPct val="100000"/>
            </a:pPr>
            <a:r>
              <a:rPr lang="en-US" sz="1800"/>
              <a:t>Shared Data Center Environment</a:t>
            </a:r>
          </a:p>
          <a:p>
            <a:pPr marL="457200" lvl="0" indent="-228600" rtl="0">
              <a:lnSpc>
                <a:spcPct val="150000"/>
              </a:lnSpc>
              <a:spcBef>
                <a:spcPts val="0"/>
              </a:spcBef>
              <a:buSzPct val="100000"/>
            </a:pPr>
            <a:r>
              <a:rPr lang="en-US" sz="1800"/>
              <a:t>Tiered Resource Management</a:t>
            </a:r>
          </a:p>
          <a:p>
            <a:pPr marL="457200" lvl="0" indent="-228600" rtl="0">
              <a:lnSpc>
                <a:spcPct val="150000"/>
              </a:lnSpc>
              <a:spcBef>
                <a:spcPts val="0"/>
              </a:spcBef>
              <a:buSzPct val="100000"/>
            </a:pPr>
            <a:r>
              <a:rPr lang="en-US" sz="1800"/>
              <a:t>Fully Automated Execution Environment</a:t>
            </a:r>
          </a:p>
          <a:p>
            <a:pPr marL="457200" lvl="0" indent="-228600" rtl="0">
              <a:lnSpc>
                <a:spcPct val="150000"/>
              </a:lnSpc>
              <a:spcBef>
                <a:spcPts val="0"/>
              </a:spcBef>
              <a:buSzPct val="100000"/>
            </a:pPr>
            <a:r>
              <a:rPr lang="en-US" sz="1800"/>
              <a:t>User-Centric, Integrated UI Framework</a:t>
            </a:r>
          </a:p>
          <a:p>
            <a:pPr marL="0" lvl="0" indent="0" rtl="0">
              <a:lnSpc>
                <a:spcPct val="150000"/>
              </a:lnSpc>
              <a:spcBef>
                <a:spcPts val="0"/>
              </a:spcBef>
              <a:buNone/>
            </a:pPr>
            <a:endParaRPr sz="1800" b="0"/>
          </a:p>
          <a:p>
            <a:pPr marL="0" lvl="0" indent="0" rtl="0">
              <a:lnSpc>
                <a:spcPct val="150000"/>
              </a:lnSpc>
              <a:spcBef>
                <a:spcPts val="0"/>
              </a:spcBef>
              <a:buNone/>
            </a:pPr>
            <a:endParaRPr sz="1800"/>
          </a:p>
        </p:txBody>
      </p:sp>
      <p:grpSp>
        <p:nvGrpSpPr>
          <p:cNvPr id="450" name="Shape 450"/>
          <p:cNvGrpSpPr/>
          <p:nvPr/>
        </p:nvGrpSpPr>
        <p:grpSpPr>
          <a:xfrm>
            <a:off x="6275514" y="1857775"/>
            <a:ext cx="4584719" cy="2768315"/>
            <a:chOff x="4691352" y="2282984"/>
            <a:chExt cx="1637400" cy="1219199"/>
          </a:xfrm>
        </p:grpSpPr>
        <p:sp>
          <p:nvSpPr>
            <p:cNvPr id="451" name="Shape 451"/>
            <p:cNvSpPr/>
            <p:nvPr/>
          </p:nvSpPr>
          <p:spPr>
            <a:xfrm>
              <a:off x="5101152" y="2587784"/>
              <a:ext cx="819600" cy="612599"/>
            </a:xfrm>
            <a:prstGeom prst="ellipse">
              <a:avLst/>
            </a:prstGeom>
            <a:gradFill>
              <a:gsLst>
                <a:gs pos="0">
                  <a:srgbClr val="03D4A8"/>
                </a:gs>
                <a:gs pos="25000">
                  <a:srgbClr val="21D6E0"/>
                </a:gs>
                <a:gs pos="75000">
                  <a:srgbClr val="0087E6"/>
                </a:gs>
                <a:gs pos="100000">
                  <a:srgbClr val="005CBF"/>
                </a:gs>
              </a:gsLst>
              <a:path path="circle">
                <a:fillToRect l="50000" t="50000" r="50000" b="50000"/>
              </a:path>
              <a:tileRect/>
            </a:gradFill>
            <a:ln w="9525" cap="flat" cmpd="sng">
              <a:solidFill>
                <a:srgbClr val="3F3F3F"/>
              </a:solidFill>
              <a:prstDash val="solid"/>
              <a:round/>
              <a:headEnd type="none" w="med" len="med"/>
              <a:tailEnd type="none" w="med" len="med"/>
            </a:ln>
          </p:spPr>
          <p:txBody>
            <a:bodyPr lIns="105625" tIns="52800" rIns="105625" bIns="52800" anchor="ctr" anchorCtr="0">
              <a:noAutofit/>
            </a:bodyPr>
            <a:lstStyle/>
            <a:p>
              <a:pPr marL="0" marR="0" lvl="0" indent="0" algn="ctr" rtl="0">
                <a:spcBef>
                  <a:spcPts val="0"/>
                </a:spcBef>
                <a:spcAft>
                  <a:spcPts val="0"/>
                </a:spcAft>
                <a:buSzPct val="25000"/>
                <a:buNone/>
              </a:pPr>
              <a:r>
                <a:rPr lang="en-US" sz="1600" b="1" i="0" u="none" strike="noStrike" cap="none" baseline="0">
                  <a:solidFill>
                    <a:schemeClr val="dk1"/>
                  </a:solidFill>
                  <a:latin typeface="Arial"/>
                  <a:ea typeface="Arial"/>
                  <a:cs typeface="Arial"/>
                  <a:sym typeface="Arial"/>
                </a:rPr>
                <a:t>R&amp;D</a:t>
              </a:r>
            </a:p>
            <a:p>
              <a:pPr marL="0" marR="0" lvl="0" indent="0" algn="ctr" rtl="0">
                <a:spcBef>
                  <a:spcPts val="0"/>
                </a:spcBef>
                <a:spcAft>
                  <a:spcPts val="0"/>
                </a:spcAft>
                <a:buSzPct val="25000"/>
                <a:buNone/>
              </a:pPr>
              <a:r>
                <a:rPr lang="en-US" sz="1600" b="1" i="0" u="none" strike="noStrike" cap="none" baseline="0">
                  <a:solidFill>
                    <a:schemeClr val="dk1"/>
                  </a:solidFill>
                  <a:latin typeface="Arial"/>
                  <a:ea typeface="Arial"/>
                  <a:cs typeface="Arial"/>
                  <a:sym typeface="Arial"/>
                </a:rPr>
                <a:t>Model</a:t>
              </a:r>
            </a:p>
          </p:txBody>
        </p:sp>
        <p:cxnSp>
          <p:nvCxnSpPr>
            <p:cNvPr id="452" name="Shape 452"/>
            <p:cNvCxnSpPr>
              <a:stCxn id="451" idx="6"/>
            </p:cNvCxnSpPr>
            <p:nvPr/>
          </p:nvCxnSpPr>
          <p:spPr>
            <a:xfrm rot="10800000" flipH="1">
              <a:off x="5920752" y="2892584"/>
              <a:ext cx="408000" cy="1500"/>
            </a:xfrm>
            <a:prstGeom prst="straightConnector1">
              <a:avLst/>
            </a:prstGeom>
            <a:noFill/>
            <a:ln w="41275" cap="flat" cmpd="dbl">
              <a:solidFill>
                <a:srgbClr val="00589A"/>
              </a:solidFill>
              <a:prstDash val="solid"/>
              <a:round/>
              <a:headEnd type="stealth" w="med" len="med"/>
              <a:tailEnd type="stealth" w="med" len="med"/>
            </a:ln>
          </p:spPr>
        </p:cxnSp>
        <p:cxnSp>
          <p:nvCxnSpPr>
            <p:cNvPr id="453" name="Shape 453"/>
            <p:cNvCxnSpPr>
              <a:stCxn id="451" idx="2"/>
            </p:cNvCxnSpPr>
            <p:nvPr/>
          </p:nvCxnSpPr>
          <p:spPr>
            <a:xfrm rot="10800000">
              <a:off x="4691352" y="2892584"/>
              <a:ext cx="409800" cy="1500"/>
            </a:xfrm>
            <a:prstGeom prst="straightConnector1">
              <a:avLst/>
            </a:prstGeom>
            <a:noFill/>
            <a:ln w="41275" cap="flat" cmpd="dbl">
              <a:solidFill>
                <a:srgbClr val="00589A"/>
              </a:solidFill>
              <a:prstDash val="solid"/>
              <a:round/>
              <a:headEnd type="stealth" w="med" len="med"/>
              <a:tailEnd type="stealth" w="med" len="med"/>
            </a:ln>
          </p:spPr>
        </p:cxnSp>
        <p:cxnSp>
          <p:nvCxnSpPr>
            <p:cNvPr id="454" name="Shape 454"/>
            <p:cNvCxnSpPr>
              <a:stCxn id="451" idx="0"/>
            </p:cNvCxnSpPr>
            <p:nvPr/>
          </p:nvCxnSpPr>
          <p:spPr>
            <a:xfrm rot="10800000">
              <a:off x="5507352" y="2282984"/>
              <a:ext cx="3600" cy="304800"/>
            </a:xfrm>
            <a:prstGeom prst="straightConnector1">
              <a:avLst/>
            </a:prstGeom>
            <a:noFill/>
            <a:ln w="41275" cap="flat" cmpd="dbl">
              <a:solidFill>
                <a:srgbClr val="00589A"/>
              </a:solidFill>
              <a:prstDash val="solid"/>
              <a:round/>
              <a:headEnd type="stealth" w="med" len="med"/>
              <a:tailEnd type="stealth" w="med" len="med"/>
            </a:ln>
          </p:spPr>
        </p:cxnSp>
        <p:cxnSp>
          <p:nvCxnSpPr>
            <p:cNvPr id="455" name="Shape 455"/>
            <p:cNvCxnSpPr>
              <a:stCxn id="451" idx="7"/>
            </p:cNvCxnSpPr>
            <p:nvPr/>
          </p:nvCxnSpPr>
          <p:spPr>
            <a:xfrm rot="10800000" flipH="1">
              <a:off x="5800724" y="2435397"/>
              <a:ext cx="223200" cy="242100"/>
            </a:xfrm>
            <a:prstGeom prst="straightConnector1">
              <a:avLst/>
            </a:prstGeom>
            <a:noFill/>
            <a:ln w="41275" cap="flat" cmpd="dbl">
              <a:solidFill>
                <a:srgbClr val="00589A"/>
              </a:solidFill>
              <a:prstDash val="solid"/>
              <a:round/>
              <a:headEnd type="stealth" w="med" len="med"/>
              <a:tailEnd type="stealth" w="med" len="med"/>
            </a:ln>
          </p:spPr>
        </p:cxnSp>
        <p:cxnSp>
          <p:nvCxnSpPr>
            <p:cNvPr id="456" name="Shape 456"/>
            <p:cNvCxnSpPr>
              <a:stCxn id="451" idx="1"/>
            </p:cNvCxnSpPr>
            <p:nvPr/>
          </p:nvCxnSpPr>
          <p:spPr>
            <a:xfrm rot="10800000">
              <a:off x="4996179" y="2435397"/>
              <a:ext cx="225000" cy="242100"/>
            </a:xfrm>
            <a:prstGeom prst="straightConnector1">
              <a:avLst/>
            </a:prstGeom>
            <a:noFill/>
            <a:ln w="41275" cap="flat" cmpd="dbl">
              <a:solidFill>
                <a:srgbClr val="00589A"/>
              </a:solidFill>
              <a:prstDash val="solid"/>
              <a:round/>
              <a:headEnd type="stealth" w="med" len="med"/>
              <a:tailEnd type="stealth" w="med" len="med"/>
            </a:ln>
          </p:spPr>
        </p:cxnSp>
        <p:cxnSp>
          <p:nvCxnSpPr>
            <p:cNvPr id="457" name="Shape 457"/>
            <p:cNvCxnSpPr>
              <a:stCxn id="451" idx="4"/>
            </p:cNvCxnSpPr>
            <p:nvPr/>
          </p:nvCxnSpPr>
          <p:spPr>
            <a:xfrm flipH="1">
              <a:off x="5507352" y="3200384"/>
              <a:ext cx="3600" cy="301800"/>
            </a:xfrm>
            <a:prstGeom prst="straightConnector1">
              <a:avLst/>
            </a:prstGeom>
            <a:noFill/>
            <a:ln w="41275" cap="flat" cmpd="dbl">
              <a:solidFill>
                <a:srgbClr val="00589A"/>
              </a:solidFill>
              <a:prstDash val="solid"/>
              <a:round/>
              <a:headEnd type="stealth" w="med" len="med"/>
              <a:tailEnd type="stealth" w="med" len="med"/>
            </a:ln>
          </p:spPr>
        </p:cxnSp>
        <p:cxnSp>
          <p:nvCxnSpPr>
            <p:cNvPr id="458" name="Shape 458"/>
            <p:cNvCxnSpPr>
              <a:stCxn id="451" idx="5"/>
            </p:cNvCxnSpPr>
            <p:nvPr/>
          </p:nvCxnSpPr>
          <p:spPr>
            <a:xfrm>
              <a:off x="5800724" y="3110671"/>
              <a:ext cx="223200" cy="239099"/>
            </a:xfrm>
            <a:prstGeom prst="straightConnector1">
              <a:avLst/>
            </a:prstGeom>
            <a:noFill/>
            <a:ln w="41275" cap="flat" cmpd="dbl">
              <a:solidFill>
                <a:srgbClr val="00589A"/>
              </a:solidFill>
              <a:prstDash val="solid"/>
              <a:round/>
              <a:headEnd type="stealth" w="med" len="med"/>
              <a:tailEnd type="stealth" w="med" len="med"/>
            </a:ln>
          </p:spPr>
        </p:cxnSp>
        <p:cxnSp>
          <p:nvCxnSpPr>
            <p:cNvPr id="459" name="Shape 459"/>
            <p:cNvCxnSpPr>
              <a:stCxn id="451" idx="3"/>
            </p:cNvCxnSpPr>
            <p:nvPr/>
          </p:nvCxnSpPr>
          <p:spPr>
            <a:xfrm flipH="1">
              <a:off x="4996179" y="3110671"/>
              <a:ext cx="225000" cy="239099"/>
            </a:xfrm>
            <a:prstGeom prst="straightConnector1">
              <a:avLst/>
            </a:prstGeom>
            <a:noFill/>
            <a:ln w="41275" cap="flat" cmpd="dbl">
              <a:solidFill>
                <a:srgbClr val="00589A"/>
              </a:solidFill>
              <a:prstDash val="solid"/>
              <a:round/>
              <a:headEnd type="stealth" w="med" len="med"/>
              <a:tailEnd type="stealth" w="med" len="med"/>
            </a:ln>
          </p:spPr>
        </p:cxn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p:nvPr/>
        </p:nvSpPr>
        <p:spPr>
          <a:xfrm>
            <a:off x="2755221" y="272082"/>
            <a:ext cx="9264326" cy="16004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1" i="0" u="none" strike="noStrike" cap="none" baseline="0">
                <a:solidFill>
                  <a:schemeClr val="dk1"/>
                </a:solidFill>
                <a:latin typeface="Calibri"/>
                <a:ea typeface="Calibri"/>
                <a:cs typeface="Calibri"/>
                <a:sym typeface="Calibri"/>
              </a:rPr>
              <a:t>David Rosen</a:t>
            </a:r>
          </a:p>
          <a:p>
            <a:pPr marL="0" marR="0" lvl="0" indent="0" algn="l" rtl="0">
              <a:spcBef>
                <a:spcPts val="0"/>
              </a:spcBef>
              <a:spcAft>
                <a:spcPts val="0"/>
              </a:spcAft>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Joined Huawei USA September 2014, as Principal R&amp;D Technology Strategist</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Now leading the US-based Huawei RDCC R&amp;D Technology Strategy team</a:t>
            </a:r>
            <a:br>
              <a:rPr lang="en-US" sz="1800" b="0" i="0" u="none" strike="noStrike" cap="none" baseline="0">
                <a:solidFill>
                  <a:schemeClr val="dk1"/>
                </a:solidFill>
                <a:latin typeface="Calibri"/>
                <a:ea typeface="Calibri"/>
                <a:cs typeface="Calibri"/>
                <a:sym typeface="Calibri"/>
              </a:rPr>
            </a:br>
            <a:endParaRPr lang="en-US" sz="1800" b="0" i="0" u="none" strike="noStrike" cap="none" baseline="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100000"/>
              <a:buFont typeface="Arial"/>
              <a:buChar char="•"/>
            </a:pPr>
            <a:r>
              <a:rPr lang="en-US" sz="1400" b="1" i="0" u="none" strike="noStrike" cap="none" baseline="0">
                <a:solidFill>
                  <a:schemeClr val="dk1"/>
                </a:solidFill>
                <a:latin typeface="Calibri"/>
                <a:ea typeface="Calibri"/>
                <a:cs typeface="Calibri"/>
                <a:sym typeface="Calibri"/>
              </a:rPr>
              <a:t>Broad experience from Developer Tools and Ecosystems, Continuous Delivery, DevOps, Agile markets</a:t>
            </a:r>
          </a:p>
          <a:p>
            <a:pPr marL="0" marR="0" lvl="0" indent="0" algn="l" rtl="0">
              <a:spcBef>
                <a:spcPts val="0"/>
              </a:spcBef>
              <a:spcAft>
                <a:spcPts val="0"/>
              </a:spcAft>
              <a:buClr>
                <a:schemeClr val="dk1"/>
              </a:buClr>
              <a:buSzPct val="100000"/>
              <a:buFont typeface="Arial"/>
              <a:buChar char="•"/>
            </a:pPr>
            <a:r>
              <a:rPr lang="en-US" sz="1400" b="1" i="0" u="none" strike="noStrike" cap="none" baseline="0">
                <a:solidFill>
                  <a:schemeClr val="dk1"/>
                </a:solidFill>
                <a:latin typeface="Calibri"/>
                <a:ea typeface="Calibri"/>
                <a:cs typeface="Calibri"/>
                <a:sym typeface="Calibri"/>
              </a:rPr>
              <a:t>Business Development, Product Management, Technical Sales, Engineering Management, Software Development</a:t>
            </a:r>
          </a:p>
        </p:txBody>
      </p:sp>
      <p:pic>
        <p:nvPicPr>
          <p:cNvPr id="41" name="Shape 41"/>
          <p:cNvPicPr preferRelativeResize="0"/>
          <p:nvPr/>
        </p:nvPicPr>
        <p:blipFill rotWithShape="1">
          <a:blip r:embed="rId3">
            <a:alphaModFix/>
          </a:blip>
          <a:srcRect/>
          <a:stretch/>
        </p:blipFill>
        <p:spPr>
          <a:xfrm>
            <a:off x="394786" y="221453"/>
            <a:ext cx="2333999" cy="2333999"/>
          </a:xfrm>
          <a:prstGeom prst="rect">
            <a:avLst/>
          </a:prstGeom>
          <a:noFill/>
          <a:ln>
            <a:noFill/>
          </a:ln>
        </p:spPr>
      </p:pic>
      <p:pic>
        <p:nvPicPr>
          <p:cNvPr id="42" name="Shape 42"/>
          <p:cNvPicPr preferRelativeResize="0"/>
          <p:nvPr/>
        </p:nvPicPr>
        <p:blipFill rotWithShape="1">
          <a:blip r:embed="rId4">
            <a:alphaModFix/>
          </a:blip>
          <a:srcRect/>
          <a:stretch/>
        </p:blipFill>
        <p:spPr>
          <a:xfrm>
            <a:off x="4492617" y="2059468"/>
            <a:ext cx="1288213" cy="594559"/>
          </a:xfrm>
          <a:prstGeom prst="rect">
            <a:avLst/>
          </a:prstGeom>
          <a:noFill/>
          <a:ln>
            <a:noFill/>
          </a:ln>
        </p:spPr>
      </p:pic>
      <p:pic>
        <p:nvPicPr>
          <p:cNvPr id="43" name="Shape 43"/>
          <p:cNvPicPr preferRelativeResize="0"/>
          <p:nvPr/>
        </p:nvPicPr>
        <p:blipFill rotWithShape="1">
          <a:blip r:embed="rId5">
            <a:alphaModFix/>
          </a:blip>
          <a:srcRect/>
          <a:stretch/>
        </p:blipFill>
        <p:spPr>
          <a:xfrm>
            <a:off x="6130096" y="1924560"/>
            <a:ext cx="891171" cy="804017"/>
          </a:xfrm>
          <a:prstGeom prst="rect">
            <a:avLst/>
          </a:prstGeom>
          <a:noFill/>
          <a:ln>
            <a:noFill/>
          </a:ln>
        </p:spPr>
      </p:pic>
      <p:cxnSp>
        <p:nvCxnSpPr>
          <p:cNvPr id="44" name="Shape 44"/>
          <p:cNvCxnSpPr/>
          <p:nvPr/>
        </p:nvCxnSpPr>
        <p:spPr>
          <a:xfrm>
            <a:off x="276738" y="3158931"/>
            <a:ext cx="11706717" cy="0"/>
          </a:xfrm>
          <a:prstGeom prst="straightConnector1">
            <a:avLst/>
          </a:prstGeom>
          <a:noFill/>
          <a:ln w="9525" cap="flat" cmpd="sng">
            <a:solidFill>
              <a:schemeClr val="lt2"/>
            </a:solidFill>
            <a:prstDash val="solid"/>
            <a:round/>
            <a:headEnd type="none" w="med" len="med"/>
            <a:tailEnd type="none" w="med" len="med"/>
          </a:ln>
        </p:spPr>
      </p:cxnSp>
      <p:pic>
        <p:nvPicPr>
          <p:cNvPr id="45" name="Shape 45"/>
          <p:cNvPicPr preferRelativeResize="0"/>
          <p:nvPr/>
        </p:nvPicPr>
        <p:blipFill rotWithShape="1">
          <a:blip r:embed="rId6">
            <a:alphaModFix/>
          </a:blip>
          <a:srcRect/>
          <a:stretch/>
        </p:blipFill>
        <p:spPr>
          <a:xfrm>
            <a:off x="8259461" y="2148266"/>
            <a:ext cx="1860599" cy="367500"/>
          </a:xfrm>
          <a:prstGeom prst="rect">
            <a:avLst/>
          </a:prstGeom>
          <a:noFill/>
          <a:ln>
            <a:noFill/>
          </a:ln>
        </p:spPr>
      </p:pic>
      <p:pic>
        <p:nvPicPr>
          <p:cNvPr id="46" name="Shape 46"/>
          <p:cNvPicPr preferRelativeResize="0"/>
          <p:nvPr/>
        </p:nvPicPr>
        <p:blipFill rotWithShape="1">
          <a:blip r:embed="rId7">
            <a:alphaModFix/>
          </a:blip>
          <a:srcRect/>
          <a:stretch/>
        </p:blipFill>
        <p:spPr>
          <a:xfrm>
            <a:off x="7261768" y="2012833"/>
            <a:ext cx="614924" cy="627474"/>
          </a:xfrm>
          <a:prstGeom prst="rect">
            <a:avLst/>
          </a:prstGeom>
          <a:noFill/>
          <a:ln>
            <a:noFill/>
          </a:ln>
        </p:spPr>
      </p:pic>
      <p:pic>
        <p:nvPicPr>
          <p:cNvPr id="47" name="Shape 47"/>
          <p:cNvPicPr preferRelativeResize="0"/>
          <p:nvPr/>
        </p:nvPicPr>
        <p:blipFill rotWithShape="1">
          <a:blip r:embed="rId8">
            <a:alphaModFix/>
          </a:blip>
          <a:srcRect/>
          <a:stretch/>
        </p:blipFill>
        <p:spPr>
          <a:xfrm>
            <a:off x="10276610" y="2157988"/>
            <a:ext cx="1128782" cy="357736"/>
          </a:xfrm>
          <a:prstGeom prst="rect">
            <a:avLst/>
          </a:prstGeom>
          <a:noFill/>
          <a:ln>
            <a:noFill/>
          </a:ln>
        </p:spPr>
      </p:pic>
      <p:pic>
        <p:nvPicPr>
          <p:cNvPr id="48" name="Shape 48"/>
          <p:cNvPicPr preferRelativeResize="0"/>
          <p:nvPr/>
        </p:nvPicPr>
        <p:blipFill rotWithShape="1">
          <a:blip r:embed="rId9">
            <a:alphaModFix/>
          </a:blip>
          <a:srcRect/>
          <a:stretch/>
        </p:blipFill>
        <p:spPr>
          <a:xfrm>
            <a:off x="3355453" y="1948177"/>
            <a:ext cx="749456" cy="751704"/>
          </a:xfrm>
          <a:prstGeom prst="rect">
            <a:avLst/>
          </a:prstGeom>
          <a:noFill/>
          <a:ln>
            <a:noFill/>
          </a:ln>
        </p:spPr>
      </p:pic>
      <p:pic>
        <p:nvPicPr>
          <p:cNvPr id="49" name="Shape 49"/>
          <p:cNvPicPr preferRelativeResize="0"/>
          <p:nvPr/>
        </p:nvPicPr>
        <p:blipFill>
          <a:blip r:embed="rId10">
            <a:alphaModFix/>
          </a:blip>
          <a:stretch>
            <a:fillRect/>
          </a:stretch>
        </p:blipFill>
        <p:spPr>
          <a:xfrm>
            <a:off x="394775" y="3460625"/>
            <a:ext cx="2360450" cy="2577427"/>
          </a:xfrm>
          <a:prstGeom prst="rect">
            <a:avLst/>
          </a:prstGeom>
          <a:noFill/>
          <a:ln>
            <a:noFill/>
          </a:ln>
        </p:spPr>
      </p:pic>
      <p:sp>
        <p:nvSpPr>
          <p:cNvPr id="50" name="Shape 50"/>
          <p:cNvSpPr txBox="1"/>
          <p:nvPr/>
        </p:nvSpPr>
        <p:spPr>
          <a:xfrm>
            <a:off x="2755246" y="3460632"/>
            <a:ext cx="9264299" cy="1600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1">
                <a:solidFill>
                  <a:schemeClr val="dk1"/>
                </a:solidFill>
                <a:latin typeface="Calibri"/>
                <a:ea typeface="Calibri"/>
                <a:cs typeface="Calibri"/>
                <a:sym typeface="Calibri"/>
              </a:rPr>
              <a:t>Edward Pershwitz</a:t>
            </a:r>
          </a:p>
          <a:p>
            <a:pPr marL="0" marR="0" lvl="0" indent="0" algn="l" rtl="0">
              <a:spcBef>
                <a:spcPts val="0"/>
              </a:spcBef>
              <a:spcAft>
                <a:spcPts val="0"/>
              </a:spcAft>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Joined Huawei USA in </a:t>
            </a:r>
            <a:r>
              <a:rPr lang="en-US" sz="1800">
                <a:solidFill>
                  <a:schemeClr val="dk1"/>
                </a:solidFill>
                <a:latin typeface="Calibri"/>
                <a:ea typeface="Calibri"/>
                <a:cs typeface="Calibri"/>
                <a:sym typeface="Calibri"/>
              </a:rPr>
              <a:t>August 2013</a:t>
            </a:r>
            <a:r>
              <a:rPr lang="en-US" sz="1800" b="0" i="0" u="none" strike="noStrike" cap="none" baseline="0">
                <a:solidFill>
                  <a:schemeClr val="dk1"/>
                </a:solidFill>
                <a:latin typeface="Calibri"/>
                <a:ea typeface="Calibri"/>
                <a:cs typeface="Calibri"/>
                <a:sym typeface="Calibri"/>
              </a:rPr>
              <a:t> as Principal R&amp;D </a:t>
            </a:r>
            <a:r>
              <a:rPr lang="en-US" sz="1800">
                <a:solidFill>
                  <a:schemeClr val="dk1"/>
                </a:solidFill>
                <a:latin typeface="Calibri"/>
                <a:ea typeface="Calibri"/>
                <a:cs typeface="Calibri"/>
                <a:sym typeface="Calibri"/>
              </a:rPr>
              <a:t>Tools Infrastructure Architect</a:t>
            </a:r>
            <a:r>
              <a:rPr lang="en-US" sz="1800" b="0" i="0" u="none" strike="noStrike" cap="none" baseline="0">
                <a:solidFill>
                  <a:schemeClr val="dk1"/>
                </a:solidFill>
                <a:latin typeface="Calibri"/>
                <a:ea typeface="Calibri"/>
                <a:cs typeface="Calibri"/>
                <a:sym typeface="Calibri"/>
              </a:rPr>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Lead for</a:t>
            </a:r>
            <a:r>
              <a:rPr lang="en-US" sz="1800" b="0" i="0" u="none" strike="noStrike" cap="none" baseline="0">
                <a:solidFill>
                  <a:schemeClr val="dk1"/>
                </a:solidFill>
                <a:latin typeface="Calibri"/>
                <a:ea typeface="Calibri"/>
                <a:cs typeface="Calibri"/>
                <a:sym typeface="Calibri"/>
              </a:rPr>
              <a:t> the </a:t>
            </a:r>
            <a:r>
              <a:rPr lang="en-US" sz="1800">
                <a:solidFill>
                  <a:schemeClr val="dk1"/>
                </a:solidFill>
                <a:latin typeface="Calibri"/>
                <a:ea typeface="Calibri"/>
                <a:cs typeface="Calibri"/>
                <a:sym typeface="Calibri"/>
              </a:rPr>
              <a:t>America </a:t>
            </a:r>
            <a:r>
              <a:rPr lang="en-US" sz="1800" b="0" i="0" u="none" strike="noStrike" cap="none" baseline="0">
                <a:solidFill>
                  <a:schemeClr val="dk1"/>
                </a:solidFill>
                <a:latin typeface="Calibri"/>
                <a:ea typeface="Calibri"/>
                <a:cs typeface="Calibri"/>
                <a:sym typeface="Calibri"/>
              </a:rPr>
              <a:t>RDCC R&amp;D </a:t>
            </a:r>
            <a:r>
              <a:rPr lang="en-US" sz="1800">
                <a:solidFill>
                  <a:schemeClr val="dk1"/>
                </a:solidFill>
                <a:latin typeface="Calibri"/>
                <a:ea typeface="Calibri"/>
                <a:cs typeface="Calibri"/>
                <a:sym typeface="Calibri"/>
              </a:rPr>
              <a:t>Tools Architecture team</a:t>
            </a:r>
            <a:r>
              <a:rPr lang="en-US" sz="1800" b="0" i="0" u="none" strike="noStrike" cap="none" baseline="0">
                <a:solidFill>
                  <a:schemeClr val="dk1"/>
                </a:solidFill>
                <a:latin typeface="Calibri"/>
                <a:ea typeface="Calibri"/>
                <a:cs typeface="Calibri"/>
                <a:sym typeface="Calibri"/>
              </a:rPr>
              <a:t/>
            </a:r>
            <a:br>
              <a:rPr lang="en-US" sz="1800" b="0" i="0" u="none" strike="noStrike" cap="none" baseline="0">
                <a:solidFill>
                  <a:schemeClr val="dk1"/>
                </a:solidFill>
                <a:latin typeface="Calibri"/>
                <a:ea typeface="Calibri"/>
                <a:cs typeface="Calibri"/>
                <a:sym typeface="Calibri"/>
              </a:rPr>
            </a:br>
            <a:endParaRPr lang="en-US" sz="1800" b="0" i="0" u="none" strike="noStrike" cap="none" baseline="0">
              <a:solidFill>
                <a:schemeClr val="dk1"/>
              </a:solidFill>
              <a:latin typeface="Calibri"/>
              <a:ea typeface="Calibri"/>
              <a:cs typeface="Calibri"/>
              <a:sym typeface="Calibri"/>
            </a:endParaRPr>
          </a:p>
          <a:p>
            <a:pPr lvl="0" indent="25400" rtl="0">
              <a:spcBef>
                <a:spcPts val="0"/>
              </a:spcBef>
              <a:buClr>
                <a:schemeClr val="dk1"/>
              </a:buClr>
              <a:buSzPct val="100000"/>
              <a:buFont typeface="Arial"/>
              <a:buChar char="•"/>
            </a:pPr>
            <a:r>
              <a:rPr lang="en-US" b="1">
                <a:solidFill>
                  <a:schemeClr val="dk1"/>
                </a:solidFill>
                <a:latin typeface="Calibri"/>
                <a:ea typeface="Calibri"/>
                <a:cs typeface="Calibri"/>
                <a:sym typeface="Calibri"/>
              </a:rPr>
              <a:t>30 years of extensive software design/architecture,  solution architecture, and automation experience</a:t>
            </a:r>
          </a:p>
          <a:p>
            <a:pPr lvl="0" indent="25400" rtl="0">
              <a:spcBef>
                <a:spcPts val="0"/>
              </a:spcBef>
              <a:buClr>
                <a:schemeClr val="dk1"/>
              </a:buClr>
              <a:buSzPct val="100000"/>
              <a:buFont typeface="Arial"/>
              <a:buChar char="•"/>
            </a:pPr>
            <a:r>
              <a:rPr lang="en-US" b="1">
                <a:solidFill>
                  <a:schemeClr val="dk1"/>
                </a:solidFill>
                <a:latin typeface="Calibri"/>
                <a:ea typeface="Calibri"/>
                <a:cs typeface="Calibri"/>
                <a:sym typeface="Calibri"/>
              </a:rPr>
              <a:t>Vision, Introduction and implementation of cost-effective innovative solutions</a:t>
            </a:r>
          </a:p>
        </p:txBody>
      </p:sp>
      <p:pic>
        <p:nvPicPr>
          <p:cNvPr id="51" name="Shape 51"/>
          <p:cNvPicPr preferRelativeResize="0"/>
          <p:nvPr/>
        </p:nvPicPr>
        <p:blipFill rotWithShape="1">
          <a:blip r:embed="rId9">
            <a:alphaModFix/>
          </a:blip>
          <a:srcRect/>
          <a:stretch/>
        </p:blipFill>
        <p:spPr>
          <a:xfrm>
            <a:off x="3355453" y="5224778"/>
            <a:ext cx="749399" cy="751800"/>
          </a:xfrm>
          <a:prstGeom prst="rect">
            <a:avLst/>
          </a:prstGeom>
          <a:noFill/>
          <a:ln>
            <a:noFill/>
          </a:ln>
        </p:spPr>
      </p:pic>
      <p:pic>
        <p:nvPicPr>
          <p:cNvPr id="52" name="Shape 52"/>
          <p:cNvPicPr preferRelativeResize="0"/>
          <p:nvPr/>
        </p:nvPicPr>
        <p:blipFill>
          <a:blip r:embed="rId11">
            <a:alphaModFix/>
          </a:blip>
          <a:stretch>
            <a:fillRect/>
          </a:stretch>
        </p:blipFill>
        <p:spPr>
          <a:xfrm>
            <a:off x="4594125" y="5286937"/>
            <a:ext cx="1186689" cy="627475"/>
          </a:xfrm>
          <a:prstGeom prst="rect">
            <a:avLst/>
          </a:prstGeom>
          <a:noFill/>
          <a:ln>
            <a:noFill/>
          </a:ln>
        </p:spPr>
      </p:pic>
      <p:pic>
        <p:nvPicPr>
          <p:cNvPr id="53" name="Shape 53"/>
          <p:cNvPicPr preferRelativeResize="0"/>
          <p:nvPr/>
        </p:nvPicPr>
        <p:blipFill rotWithShape="1">
          <a:blip r:embed="rId12">
            <a:alphaModFix/>
          </a:blip>
          <a:srcRect l="8854" t="23021" r="9239" b="23026"/>
          <a:stretch/>
        </p:blipFill>
        <p:spPr>
          <a:xfrm>
            <a:off x="6053900" y="5416925"/>
            <a:ext cx="1534150" cy="367500"/>
          </a:xfrm>
          <a:prstGeom prst="rect">
            <a:avLst/>
          </a:prstGeom>
          <a:noFill/>
          <a:ln>
            <a:noFill/>
          </a:ln>
        </p:spPr>
      </p:pic>
      <p:pic>
        <p:nvPicPr>
          <p:cNvPr id="54" name="Shape 54"/>
          <p:cNvPicPr preferRelativeResize="0"/>
          <p:nvPr/>
        </p:nvPicPr>
        <p:blipFill>
          <a:blip r:embed="rId13">
            <a:alphaModFix/>
          </a:blip>
          <a:stretch>
            <a:fillRect/>
          </a:stretch>
        </p:blipFill>
        <p:spPr>
          <a:xfrm>
            <a:off x="7704900" y="5416937"/>
            <a:ext cx="1152909" cy="3674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Current Focus</a:t>
            </a:r>
          </a:p>
        </p:txBody>
      </p:sp>
      <p:sp>
        <p:nvSpPr>
          <p:cNvPr id="465" name="Shape 465"/>
          <p:cNvSpPr txBox="1">
            <a:spLocks noGrp="1"/>
          </p:cNvSpPr>
          <p:nvPr>
            <p:ph type="body" idx="1"/>
          </p:nvPr>
        </p:nvSpPr>
        <p:spPr>
          <a:xfrm>
            <a:off x="-62" y="832700"/>
            <a:ext cx="12195300" cy="5406599"/>
          </a:xfrm>
          <a:prstGeom prst="rect">
            <a:avLst/>
          </a:prstGeom>
          <a:noFill/>
          <a:ln>
            <a:noFill/>
          </a:ln>
        </p:spPr>
        <p:txBody>
          <a:bodyPr lIns="106850" tIns="53400" rIns="106850" bIns="53400" anchor="t" anchorCtr="0">
            <a:noAutofit/>
          </a:bodyPr>
          <a:lstStyle/>
          <a:p>
            <a:pPr marL="457200" lvl="0" indent="-228600" rtl="0">
              <a:lnSpc>
                <a:spcPct val="100000"/>
              </a:lnSpc>
              <a:spcBef>
                <a:spcPts val="0"/>
              </a:spcBef>
              <a:buSzPct val="100000"/>
            </a:pPr>
            <a:r>
              <a:rPr lang="en-US" sz="1600" dirty="0"/>
              <a:t>A single platform supporting all BUs across Huawei; generic support for common functionality with mechanisms for custom extensions</a:t>
            </a:r>
          </a:p>
          <a:p>
            <a:pPr marL="457200" lvl="0" indent="-228600" rtl="0">
              <a:lnSpc>
                <a:spcPct val="100000"/>
              </a:lnSpc>
              <a:spcBef>
                <a:spcPts val="1300"/>
              </a:spcBef>
              <a:buSzPct val="100000"/>
            </a:pPr>
            <a:r>
              <a:rPr lang="en-US" sz="1600" dirty="0"/>
              <a:t>Standardized service layer providing a high degree of reuse; implementation decoupled from contracts for ease of evolution; reduced maintenance</a:t>
            </a:r>
          </a:p>
          <a:p>
            <a:pPr marL="457200" lvl="0" indent="-228600" rtl="0">
              <a:lnSpc>
                <a:spcPct val="100000"/>
              </a:lnSpc>
              <a:spcBef>
                <a:spcPts val="1300"/>
              </a:spcBef>
              <a:buSzPct val="100000"/>
            </a:pPr>
            <a:r>
              <a:rPr lang="en-US" sz="1600" dirty="0"/>
              <a:t>Business practices are workflow-driven; user-task-based/automated/hybrid workflows are customized to individual BU needs</a:t>
            </a:r>
          </a:p>
          <a:p>
            <a:pPr marL="457200" lvl="0" indent="-228600" rtl="0">
              <a:lnSpc>
                <a:spcPct val="100000"/>
              </a:lnSpc>
              <a:spcBef>
                <a:spcPts val="1300"/>
              </a:spcBef>
              <a:buSzPct val="100000"/>
            </a:pPr>
            <a:r>
              <a:rPr lang="en-US" sz="1600" dirty="0"/>
              <a:t>Best practices are captured in sharable models</a:t>
            </a:r>
          </a:p>
          <a:p>
            <a:pPr marL="457200" lvl="0" indent="-228600" rtl="0">
              <a:lnSpc>
                <a:spcPct val="100000"/>
              </a:lnSpc>
              <a:spcBef>
                <a:spcPts val="1300"/>
              </a:spcBef>
              <a:buSzPct val="100000"/>
            </a:pPr>
            <a:r>
              <a:rPr lang="en-US" sz="1600" dirty="0"/>
              <a:t>User interface integrates multiple tools on dynamically defined desktops per role; one UI to learn; user-centric rather than application-centric paradigm</a:t>
            </a:r>
          </a:p>
          <a:p>
            <a:pPr marL="457200" lvl="0" indent="-228600" rtl="0">
              <a:lnSpc>
                <a:spcPct val="100000"/>
              </a:lnSpc>
              <a:spcBef>
                <a:spcPts val="1300"/>
              </a:spcBef>
              <a:buSzPct val="100000"/>
            </a:pPr>
            <a:r>
              <a:rPr lang="en-US" sz="1600" dirty="0"/>
              <a:t>Required functionality is sliced into well-defined individual services that can be recombined to create customized work environments for specific roles; work environments are modeled as a part of business process modeling</a:t>
            </a:r>
          </a:p>
          <a:p>
            <a:pPr marL="457200" lvl="0" indent="-228600" rtl="0">
              <a:lnSpc>
                <a:spcPct val="100000"/>
              </a:lnSpc>
              <a:spcBef>
                <a:spcPts val="1300"/>
              </a:spcBef>
              <a:buSzPct val="100000"/>
            </a:pPr>
            <a:r>
              <a:rPr lang="en-US" sz="1600" dirty="0"/>
              <a:t>Daily activity/collaboration data is captured and analyzed; the accumulated knowledge base becomes the basis for an expert system</a:t>
            </a:r>
          </a:p>
          <a:p>
            <a:pPr marL="457200" lvl="0" indent="-228600" rtl="0">
              <a:lnSpc>
                <a:spcPct val="100000"/>
              </a:lnSpc>
              <a:spcBef>
                <a:spcPts val="1300"/>
              </a:spcBef>
              <a:buSzPct val="100000"/>
            </a:pPr>
            <a:r>
              <a:rPr lang="en-US" sz="1600" dirty="0"/>
              <a:t>Workflow-based automation of the product development/verification/packaging/delivery/support lifecycle</a:t>
            </a:r>
          </a:p>
          <a:p>
            <a:pPr marL="457200" lvl="0" indent="-228600" rtl="0">
              <a:lnSpc>
                <a:spcPct val="100000"/>
              </a:lnSpc>
              <a:spcBef>
                <a:spcPts val="1300"/>
              </a:spcBef>
              <a:buSzPct val="100000"/>
            </a:pPr>
            <a:r>
              <a:rPr lang="en-US" sz="1600" dirty="0"/>
              <a:t>Support for sharing of Lab resources: tiered resource management; lab as a service; standardized data center; high degree of parallelization/equipment utilization/monitoring</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R&amp;D Ecosystem</a:t>
            </a:r>
          </a:p>
        </p:txBody>
      </p:sp>
      <p:pic>
        <p:nvPicPr>
          <p:cNvPr id="471" name="Shape 471"/>
          <p:cNvPicPr preferRelativeResize="0"/>
          <p:nvPr/>
        </p:nvPicPr>
        <p:blipFill>
          <a:blip r:embed="rId3">
            <a:alphaModFix/>
          </a:blip>
          <a:stretch>
            <a:fillRect/>
          </a:stretch>
        </p:blipFill>
        <p:spPr>
          <a:xfrm>
            <a:off x="0" y="822375"/>
            <a:ext cx="12195174" cy="56554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201750" y="751275"/>
            <a:ext cx="11993400" cy="5345700"/>
          </a:xfrm>
          <a:prstGeom prst="rect">
            <a:avLst/>
          </a:prstGeom>
          <a:noFill/>
          <a:ln>
            <a:noFill/>
          </a:ln>
        </p:spPr>
        <p:txBody>
          <a:bodyPr lIns="121900" tIns="60950" rIns="121900" bIns="60950" anchor="t" anchorCtr="0">
            <a:noAutofit/>
          </a:bodyPr>
          <a:lstStyle/>
          <a:p>
            <a:pPr marL="457192" marR="0" lvl="0" indent="-457192" algn="l" rtl="0">
              <a:lnSpc>
                <a:spcPct val="140000"/>
              </a:lnSpc>
              <a:spcBef>
                <a:spcPts val="0"/>
              </a:spcBef>
              <a:spcAft>
                <a:spcPts val="0"/>
              </a:spcAft>
              <a:buClr>
                <a:srgbClr val="777777"/>
              </a:buClr>
              <a:buSzPct val="59999"/>
              <a:buFont typeface="Noto Symbol"/>
              <a:buChar char="●"/>
            </a:pPr>
            <a:r>
              <a:rPr lang="en-US" sz="2400" b="1" i="0" u="none" strike="noStrike" cap="none" baseline="0">
                <a:solidFill>
                  <a:schemeClr val="dk1"/>
                </a:solidFill>
                <a:latin typeface="Arial"/>
                <a:ea typeface="Arial"/>
                <a:cs typeface="Arial"/>
                <a:sym typeface="Arial"/>
              </a:rPr>
              <a:t>Effectiveness and </a:t>
            </a:r>
            <a:r>
              <a:rPr lang="en-US" sz="2400"/>
              <a:t>e</a:t>
            </a:r>
            <a:r>
              <a:rPr lang="en-US" sz="2400" b="1" i="0" u="none" strike="noStrike" cap="none" baseline="0">
                <a:solidFill>
                  <a:schemeClr val="dk1"/>
                </a:solidFill>
                <a:latin typeface="Arial"/>
                <a:ea typeface="Arial"/>
                <a:cs typeface="Arial"/>
                <a:sym typeface="Arial"/>
              </a:rPr>
              <a:t>fficiency of </a:t>
            </a:r>
            <a:r>
              <a:rPr lang="en-US" sz="2400"/>
              <a:t>R&amp;D d</a:t>
            </a:r>
            <a:r>
              <a:rPr lang="en-US" sz="2400" b="1" i="0" u="none" strike="noStrike" cap="none" baseline="0">
                <a:solidFill>
                  <a:schemeClr val="dk1"/>
                </a:solidFill>
                <a:latin typeface="Arial"/>
                <a:ea typeface="Arial"/>
                <a:cs typeface="Arial"/>
                <a:sym typeface="Arial"/>
              </a:rPr>
              <a:t>ecision </a:t>
            </a:r>
            <a:r>
              <a:rPr lang="en-US" sz="2400"/>
              <a:t>m</a:t>
            </a:r>
            <a:r>
              <a:rPr lang="en-US" sz="2400" b="1" i="0" u="none" strike="noStrike" cap="none" baseline="0">
                <a:solidFill>
                  <a:schemeClr val="dk1"/>
                </a:solidFill>
                <a:latin typeface="Arial"/>
                <a:ea typeface="Arial"/>
                <a:cs typeface="Arial"/>
                <a:sym typeface="Arial"/>
              </a:rPr>
              <a:t>aking set up for disruption</a:t>
            </a:r>
          </a:p>
          <a:p>
            <a:pPr marL="990583" marR="0" lvl="1" indent="-393683" algn="l" rtl="0">
              <a:lnSpc>
                <a:spcPct val="140000"/>
              </a:lnSpc>
              <a:spcBef>
                <a:spcPts val="0"/>
              </a:spcBef>
              <a:spcAft>
                <a:spcPts val="0"/>
              </a:spcAft>
              <a:buClr>
                <a:schemeClr val="dk1"/>
              </a:buClr>
              <a:buSzPct val="50000"/>
              <a:buFont typeface="Noto Symbol"/>
              <a:buChar char="•"/>
            </a:pPr>
            <a:r>
              <a:rPr lang="en-US" sz="1800" b="0" i="0" u="none" strike="noStrike" cap="none" baseline="0">
                <a:solidFill>
                  <a:schemeClr val="dk1"/>
                </a:solidFill>
                <a:latin typeface="Arial"/>
                <a:ea typeface="Arial"/>
                <a:cs typeface="Arial"/>
                <a:sym typeface="Arial"/>
              </a:rPr>
              <a:t>Data, Data, Data </a:t>
            </a:r>
            <a:r>
              <a:rPr lang="en-US" sz="1800"/>
              <a:t>⇒</a:t>
            </a:r>
            <a:r>
              <a:rPr lang="en-US" sz="1800" b="0" i="0" u="none" strike="noStrike" cap="none" baseline="0">
                <a:solidFill>
                  <a:schemeClr val="dk1"/>
                </a:solidFill>
                <a:latin typeface="Arial"/>
                <a:ea typeface="Arial"/>
                <a:cs typeface="Arial"/>
                <a:sym typeface="Arial"/>
              </a:rPr>
              <a:t> Expert System (Machine Intelligence</a:t>
            </a:r>
            <a:r>
              <a:rPr lang="en-US"/>
              <a:t> + </a:t>
            </a:r>
            <a:r>
              <a:rPr lang="en-US" sz="1800" b="0" i="0" u="none" strike="noStrike" cap="none" baseline="0">
                <a:solidFill>
                  <a:schemeClr val="dk1"/>
                </a:solidFill>
                <a:latin typeface="Arial"/>
                <a:ea typeface="Arial"/>
                <a:cs typeface="Arial"/>
                <a:sym typeface="Arial"/>
              </a:rPr>
              <a:t>Cognitive Computing) </a:t>
            </a:r>
            <a:r>
              <a:rPr lang="en-US" sz="1800"/>
              <a:t>⇒</a:t>
            </a:r>
            <a:r>
              <a:rPr lang="en-US" sz="1800" b="0" i="0" u="none" strike="noStrike" cap="none" baseline="0">
                <a:solidFill>
                  <a:schemeClr val="dk1"/>
                </a:solidFill>
                <a:latin typeface="Arial"/>
                <a:ea typeface="Arial"/>
                <a:cs typeface="Arial"/>
                <a:sym typeface="Arial"/>
              </a:rPr>
              <a:t> Guidance</a:t>
            </a:r>
          </a:p>
          <a:p>
            <a:pPr marL="457192" marR="0" lvl="0" indent="-457192" algn="l" rtl="0">
              <a:lnSpc>
                <a:spcPct val="140000"/>
              </a:lnSpc>
              <a:spcBef>
                <a:spcPts val="0"/>
              </a:spcBef>
              <a:spcAft>
                <a:spcPts val="0"/>
              </a:spcAft>
              <a:buClr>
                <a:srgbClr val="777777"/>
              </a:buClr>
              <a:buSzPct val="59999"/>
              <a:buFont typeface="Noto Symbol"/>
              <a:buChar char="●"/>
            </a:pPr>
            <a:r>
              <a:rPr lang="en-US" sz="2400"/>
              <a:t>We believe intelligence needs to be embedded as part of the end-to-end development and delivery pipeline</a:t>
            </a:r>
          </a:p>
          <a:p>
            <a:pPr marL="457192" marR="0" lvl="0" indent="-457192" algn="l" rtl="0">
              <a:lnSpc>
                <a:spcPct val="140000"/>
              </a:lnSpc>
              <a:spcBef>
                <a:spcPts val="0"/>
              </a:spcBef>
              <a:spcAft>
                <a:spcPts val="0"/>
              </a:spcAft>
              <a:buClr>
                <a:srgbClr val="777777"/>
              </a:buClr>
              <a:buSzPct val="59999"/>
              <a:buFont typeface="Noto Symbol"/>
              <a:buChar char="●"/>
            </a:pPr>
            <a:r>
              <a:rPr lang="en-US" sz="2400"/>
              <a:t>R&amp;D Ecosystem as a container for human intelligence, maximizing productivity and creativity</a:t>
            </a:r>
          </a:p>
          <a:p>
            <a:pPr marL="457192" marR="0" lvl="0" indent="-457192" algn="l" rtl="0">
              <a:lnSpc>
                <a:spcPct val="140000"/>
              </a:lnSpc>
              <a:spcBef>
                <a:spcPts val="0"/>
              </a:spcBef>
              <a:spcAft>
                <a:spcPts val="0"/>
              </a:spcAft>
              <a:buClr>
                <a:srgbClr val="777777"/>
              </a:buClr>
              <a:buSzPct val="59999"/>
              <a:buFont typeface="Noto Symbol"/>
              <a:buChar char="●"/>
            </a:pPr>
            <a:r>
              <a:rPr lang="en-US" sz="2400" b="1" i="0" u="none" strike="noStrike" cap="none" baseline="0">
                <a:solidFill>
                  <a:schemeClr val="dk1"/>
                </a:solidFill>
                <a:latin typeface="Arial"/>
                <a:ea typeface="Arial"/>
                <a:cs typeface="Arial"/>
                <a:sym typeface="Arial"/>
              </a:rPr>
              <a:t>We certainly don’t have all the answers, but are actively investing in, and researching this </a:t>
            </a:r>
            <a:r>
              <a:rPr lang="en-US" sz="2400"/>
              <a:t>emerging</a:t>
            </a:r>
            <a:r>
              <a:rPr lang="en-US" sz="2400" b="1" i="0" u="none" strike="noStrike" cap="none" baseline="0">
                <a:solidFill>
                  <a:schemeClr val="dk1"/>
                </a:solidFill>
                <a:latin typeface="Arial"/>
                <a:ea typeface="Arial"/>
                <a:cs typeface="Arial"/>
                <a:sym typeface="Arial"/>
              </a:rPr>
              <a:t> area</a:t>
            </a:r>
          </a:p>
          <a:p>
            <a:pPr marL="457192" marR="0" lvl="0" indent="-365752" algn="l" rtl="0">
              <a:lnSpc>
                <a:spcPct val="140000"/>
              </a:lnSpc>
              <a:spcBef>
                <a:spcPts val="0"/>
              </a:spcBef>
              <a:spcAft>
                <a:spcPts val="0"/>
              </a:spcAft>
              <a:buClr>
                <a:srgbClr val="777777"/>
              </a:buClr>
              <a:buFont typeface="Noto Symbol"/>
              <a:buNone/>
            </a:pPr>
            <a:endParaRPr sz="800" b="1" i="1" u="none" strike="noStrike" cap="none" baseline="0">
              <a:solidFill>
                <a:schemeClr val="dk1"/>
              </a:solidFill>
              <a:latin typeface="Arial"/>
              <a:ea typeface="Arial"/>
              <a:cs typeface="Arial"/>
              <a:sym typeface="Arial"/>
            </a:endParaRPr>
          </a:p>
          <a:p>
            <a:pPr marL="457192" marR="0" lvl="0" indent="-457192" algn="l" rtl="0">
              <a:lnSpc>
                <a:spcPct val="140000"/>
              </a:lnSpc>
              <a:spcBef>
                <a:spcPts val="0"/>
              </a:spcBef>
              <a:spcAft>
                <a:spcPts val="0"/>
              </a:spcAft>
              <a:buClr>
                <a:srgbClr val="777777"/>
              </a:buClr>
              <a:buSzPct val="60000"/>
              <a:buFont typeface="Noto Symbol"/>
              <a:buChar char="●"/>
            </a:pPr>
            <a:r>
              <a:rPr lang="en-US" sz="3200" b="1" i="1" u="none" strike="noStrike" cap="none" baseline="0">
                <a:solidFill>
                  <a:schemeClr val="dk1"/>
                </a:solidFill>
                <a:latin typeface="Arial"/>
                <a:ea typeface="Arial"/>
                <a:cs typeface="Arial"/>
                <a:sym typeface="Arial"/>
              </a:rPr>
              <a:t>Sound Interesting? </a:t>
            </a:r>
            <a:br>
              <a:rPr lang="en-US" sz="3200" b="1" i="1" u="none" strike="noStrike" cap="none" baseline="0">
                <a:solidFill>
                  <a:schemeClr val="dk1"/>
                </a:solidFill>
                <a:latin typeface="Arial"/>
                <a:ea typeface="Arial"/>
                <a:cs typeface="Arial"/>
                <a:sym typeface="Arial"/>
              </a:rPr>
            </a:br>
            <a:r>
              <a:rPr lang="en-US" sz="3200" b="1" i="1" u="none" strike="noStrike" cap="none" baseline="0">
                <a:solidFill>
                  <a:schemeClr val="dk1"/>
                </a:solidFill>
                <a:latin typeface="Arial"/>
                <a:ea typeface="Arial"/>
                <a:cs typeface="Arial"/>
                <a:sym typeface="Arial"/>
              </a:rPr>
              <a:t>Come talk to us to explore how we can work together!</a:t>
            </a:r>
          </a:p>
        </p:txBody>
      </p:sp>
      <p:sp>
        <p:nvSpPr>
          <p:cNvPr id="477" name="Shape 477"/>
          <p:cNvSpPr txBox="1"/>
          <p:nvPr/>
        </p:nvSpPr>
        <p:spPr>
          <a:xfrm>
            <a:off x="458000" y="230475"/>
            <a:ext cx="11486399"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Conclusion - Top Takeaways: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81175" y="240457"/>
            <a:ext cx="10910699" cy="10800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b="0" i="0" u="none" strike="noStrike" cap="none" baseline="0">
                <a:solidFill>
                  <a:srgbClr val="262626"/>
                </a:solidFill>
                <a:latin typeface="Arial"/>
                <a:ea typeface="Arial"/>
                <a:cs typeface="Arial"/>
                <a:sym typeface="Arial"/>
              </a:rPr>
              <a:t>Huawei at a Glance</a:t>
            </a:r>
          </a:p>
        </p:txBody>
      </p:sp>
      <p:grpSp>
        <p:nvGrpSpPr>
          <p:cNvPr id="61" name="Shape 61"/>
          <p:cNvGrpSpPr/>
          <p:nvPr/>
        </p:nvGrpSpPr>
        <p:grpSpPr>
          <a:xfrm>
            <a:off x="698500" y="942975"/>
            <a:ext cx="10783050" cy="5287530"/>
            <a:chOff x="698500" y="942975"/>
            <a:chExt cx="10783050" cy="5287530"/>
          </a:xfrm>
        </p:grpSpPr>
        <p:grpSp>
          <p:nvGrpSpPr>
            <p:cNvPr id="62" name="Shape 62"/>
            <p:cNvGrpSpPr/>
            <p:nvPr/>
          </p:nvGrpSpPr>
          <p:grpSpPr>
            <a:xfrm>
              <a:off x="3750505" y="1343946"/>
              <a:ext cx="1835999" cy="1835999"/>
              <a:chOff x="3444707" y="1343946"/>
              <a:chExt cx="1835999" cy="1835999"/>
            </a:xfrm>
          </p:grpSpPr>
          <p:sp>
            <p:nvSpPr>
              <p:cNvPr id="63" name="Shape 63"/>
              <p:cNvSpPr/>
              <p:nvPr/>
            </p:nvSpPr>
            <p:spPr>
              <a:xfrm>
                <a:off x="3444707" y="1343946"/>
                <a:ext cx="1835999" cy="1835999"/>
              </a:xfrm>
              <a:prstGeom prst="ellipse">
                <a:avLst/>
              </a:prstGeom>
              <a:noFill/>
              <a:ln w="19050" cap="flat" cmpd="sng">
                <a:solidFill>
                  <a:srgbClr val="595959"/>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64" name="Shape 64"/>
              <p:cNvSpPr/>
              <p:nvPr/>
            </p:nvSpPr>
            <p:spPr>
              <a:xfrm>
                <a:off x="3498707" y="1397946"/>
                <a:ext cx="1727999" cy="1727999"/>
              </a:xfrm>
              <a:prstGeom prst="ellipse">
                <a:avLst/>
              </a:prstGeom>
              <a:solidFill>
                <a:srgbClr val="595959"/>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4200" b="1" i="0" u="none" strike="noStrike" cap="none" baseline="0">
                    <a:solidFill>
                      <a:srgbClr val="FFFFFF"/>
                    </a:solidFill>
                    <a:latin typeface="Arial"/>
                    <a:ea typeface="Arial"/>
                    <a:cs typeface="Arial"/>
                    <a:sym typeface="Arial"/>
                  </a:rPr>
                  <a:t>285</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Ranking in </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the Fortune </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Global 500</a:t>
                </a:r>
              </a:p>
            </p:txBody>
          </p:sp>
        </p:grpSp>
        <p:grpSp>
          <p:nvGrpSpPr>
            <p:cNvPr id="65" name="Shape 65"/>
            <p:cNvGrpSpPr/>
            <p:nvPr/>
          </p:nvGrpSpPr>
          <p:grpSpPr>
            <a:xfrm>
              <a:off x="698500" y="2425726"/>
              <a:ext cx="1620000" cy="1620000"/>
              <a:chOff x="698500" y="2425726"/>
              <a:chExt cx="1620000" cy="1620000"/>
            </a:xfrm>
          </p:grpSpPr>
          <p:sp>
            <p:nvSpPr>
              <p:cNvPr id="66" name="Shape 66"/>
              <p:cNvSpPr/>
              <p:nvPr/>
            </p:nvSpPr>
            <p:spPr>
              <a:xfrm>
                <a:off x="698500" y="2425726"/>
                <a:ext cx="1620000" cy="1620000"/>
              </a:xfrm>
              <a:prstGeom prst="ellipse">
                <a:avLst/>
              </a:prstGeom>
              <a:noFill/>
              <a:ln w="19050" cap="flat" cmpd="sng">
                <a:solidFill>
                  <a:srgbClr val="FD9203"/>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67" name="Shape 67"/>
              <p:cNvSpPr/>
              <p:nvPr/>
            </p:nvSpPr>
            <p:spPr>
              <a:xfrm>
                <a:off x="751818" y="2479046"/>
                <a:ext cx="1513362" cy="1513362"/>
              </a:xfrm>
              <a:prstGeom prst="ellipse">
                <a:avLst/>
              </a:prstGeom>
              <a:solidFill>
                <a:srgbClr val="FD9203"/>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3200" b="1" i="0" u="none" strike="noStrike" cap="none" baseline="0">
                    <a:solidFill>
                      <a:srgbClr val="FFFFFF"/>
                    </a:solidFill>
                    <a:latin typeface="Arial"/>
                    <a:ea typeface="Arial"/>
                    <a:cs typeface="Arial"/>
                    <a:sym typeface="Arial"/>
                  </a:rPr>
                  <a:t>170+</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Countries</a:t>
                </a:r>
              </a:p>
            </p:txBody>
          </p:sp>
        </p:grpSp>
        <p:grpSp>
          <p:nvGrpSpPr>
            <p:cNvPr id="68" name="Shape 68"/>
            <p:cNvGrpSpPr/>
            <p:nvPr/>
          </p:nvGrpSpPr>
          <p:grpSpPr>
            <a:xfrm>
              <a:off x="3451507" y="4199266"/>
              <a:ext cx="1926000" cy="1926000"/>
              <a:chOff x="3379548" y="4287664"/>
              <a:chExt cx="1926000" cy="1926000"/>
            </a:xfrm>
          </p:grpSpPr>
          <p:sp>
            <p:nvSpPr>
              <p:cNvPr id="69" name="Shape 69"/>
              <p:cNvSpPr/>
              <p:nvPr/>
            </p:nvSpPr>
            <p:spPr>
              <a:xfrm>
                <a:off x="3379548" y="4287664"/>
                <a:ext cx="1926000" cy="1926000"/>
              </a:xfrm>
              <a:prstGeom prst="ellipse">
                <a:avLst/>
              </a:prstGeom>
              <a:noFill/>
              <a:ln w="19050" cap="flat" cmpd="sng">
                <a:solidFill>
                  <a:srgbClr val="0070C0"/>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70" name="Shape 70"/>
              <p:cNvSpPr/>
              <p:nvPr/>
            </p:nvSpPr>
            <p:spPr>
              <a:xfrm>
                <a:off x="3442273" y="4350389"/>
                <a:ext cx="1800549" cy="1800549"/>
              </a:xfrm>
              <a:prstGeom prst="ellipse">
                <a:avLst/>
              </a:prstGeom>
              <a:solidFill>
                <a:srgbClr val="0070C0"/>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3600" b="1" i="0" u="none" strike="noStrike" cap="none" baseline="0">
                    <a:solidFill>
                      <a:srgbClr val="FFFFFF"/>
                    </a:solidFill>
                    <a:latin typeface="Arial"/>
                    <a:ea typeface="Arial"/>
                    <a:cs typeface="Arial"/>
                    <a:sym typeface="Arial"/>
                  </a:rPr>
                  <a:t>76,000</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R&amp;D employees</a:t>
                </a:r>
              </a:p>
            </p:txBody>
          </p:sp>
        </p:grpSp>
        <p:cxnSp>
          <p:nvCxnSpPr>
            <p:cNvPr id="71" name="Shape 71"/>
            <p:cNvCxnSpPr>
              <a:endCxn id="66" idx="6"/>
            </p:cNvCxnSpPr>
            <p:nvPr/>
          </p:nvCxnSpPr>
          <p:spPr>
            <a:xfrm rot="10800000">
              <a:off x="2318500" y="3235726"/>
              <a:ext cx="4549200" cy="606900"/>
            </a:xfrm>
            <a:prstGeom prst="straightConnector1">
              <a:avLst/>
            </a:prstGeom>
            <a:noFill/>
            <a:ln w="19050" cap="rnd" cmpd="sng">
              <a:solidFill>
                <a:srgbClr val="FD9203"/>
              </a:solidFill>
              <a:prstDash val="solid"/>
              <a:round/>
              <a:headEnd type="oval" w="med" len="med"/>
              <a:tailEnd type="oval" w="med" len="med"/>
            </a:ln>
          </p:spPr>
        </p:cxnSp>
        <p:cxnSp>
          <p:nvCxnSpPr>
            <p:cNvPr id="72" name="Shape 72"/>
            <p:cNvCxnSpPr/>
            <p:nvPr/>
          </p:nvCxnSpPr>
          <p:spPr>
            <a:xfrm rot="10800000" flipH="1">
              <a:off x="6867753" y="3160802"/>
              <a:ext cx="2525797" cy="681757"/>
            </a:xfrm>
            <a:prstGeom prst="straightConnector1">
              <a:avLst/>
            </a:prstGeom>
            <a:noFill/>
            <a:ln w="19050" cap="rnd" cmpd="sng">
              <a:solidFill>
                <a:srgbClr val="00B0F0"/>
              </a:solidFill>
              <a:prstDash val="solid"/>
              <a:round/>
              <a:headEnd type="oval" w="med" len="med"/>
              <a:tailEnd type="oval" w="med" len="med"/>
            </a:ln>
          </p:spPr>
        </p:cxnSp>
        <p:cxnSp>
          <p:nvCxnSpPr>
            <p:cNvPr id="73" name="Shape 73"/>
            <p:cNvCxnSpPr/>
            <p:nvPr/>
          </p:nvCxnSpPr>
          <p:spPr>
            <a:xfrm rot="10800000" flipH="1">
              <a:off x="6867753" y="2479046"/>
              <a:ext cx="696618" cy="1363514"/>
            </a:xfrm>
            <a:prstGeom prst="straightConnector1">
              <a:avLst/>
            </a:prstGeom>
            <a:noFill/>
            <a:ln w="19050" cap="rnd" cmpd="sng">
              <a:solidFill>
                <a:srgbClr val="6699FF"/>
              </a:solidFill>
              <a:prstDash val="solid"/>
              <a:round/>
              <a:headEnd type="oval" w="med" len="med"/>
              <a:tailEnd type="oval" w="med" len="med"/>
            </a:ln>
          </p:spPr>
        </p:cxnSp>
        <p:cxnSp>
          <p:nvCxnSpPr>
            <p:cNvPr id="74" name="Shape 74"/>
            <p:cNvCxnSpPr>
              <a:endCxn id="63" idx="5"/>
            </p:cNvCxnSpPr>
            <p:nvPr/>
          </p:nvCxnSpPr>
          <p:spPr>
            <a:xfrm rot="10800000">
              <a:off x="5317629" y="2911070"/>
              <a:ext cx="1550100" cy="931500"/>
            </a:xfrm>
            <a:prstGeom prst="straightConnector1">
              <a:avLst/>
            </a:prstGeom>
            <a:noFill/>
            <a:ln w="19050" cap="rnd" cmpd="sng">
              <a:solidFill>
                <a:srgbClr val="595959"/>
              </a:solidFill>
              <a:prstDash val="solid"/>
              <a:round/>
              <a:headEnd type="oval" w="med" len="med"/>
              <a:tailEnd type="oval" w="med" len="med"/>
            </a:ln>
          </p:spPr>
        </p:cxnSp>
        <p:cxnSp>
          <p:nvCxnSpPr>
            <p:cNvPr id="75" name="Shape 75"/>
            <p:cNvCxnSpPr/>
            <p:nvPr/>
          </p:nvCxnSpPr>
          <p:spPr>
            <a:xfrm rot="10800000" flipH="1">
              <a:off x="5352707" y="3842559"/>
              <a:ext cx="1515045" cy="1007529"/>
            </a:xfrm>
            <a:prstGeom prst="straightConnector1">
              <a:avLst/>
            </a:prstGeom>
            <a:noFill/>
            <a:ln w="19050" cap="rnd" cmpd="sng">
              <a:solidFill>
                <a:srgbClr val="0070C0"/>
              </a:solidFill>
              <a:prstDash val="solid"/>
              <a:round/>
              <a:headEnd type="oval" w="med" len="med"/>
              <a:tailEnd type="oval" w="med" len="med"/>
            </a:ln>
          </p:spPr>
        </p:cxnSp>
        <p:cxnSp>
          <p:nvCxnSpPr>
            <p:cNvPr id="76" name="Shape 76"/>
            <p:cNvCxnSpPr>
              <a:endCxn id="77" idx="1"/>
            </p:cNvCxnSpPr>
            <p:nvPr/>
          </p:nvCxnSpPr>
          <p:spPr>
            <a:xfrm>
              <a:off x="6867716" y="3842449"/>
              <a:ext cx="933900" cy="1005300"/>
            </a:xfrm>
            <a:prstGeom prst="straightConnector1">
              <a:avLst/>
            </a:prstGeom>
            <a:noFill/>
            <a:ln w="19050" cap="rnd" cmpd="sng">
              <a:solidFill>
                <a:srgbClr val="7F7F7F"/>
              </a:solidFill>
              <a:prstDash val="solid"/>
              <a:round/>
              <a:headEnd type="oval" w="med" len="med"/>
              <a:tailEnd type="oval" w="med" len="med"/>
            </a:ln>
          </p:spPr>
        </p:cxnSp>
        <p:cxnSp>
          <p:nvCxnSpPr>
            <p:cNvPr id="78" name="Shape 78"/>
            <p:cNvCxnSpPr/>
            <p:nvPr/>
          </p:nvCxnSpPr>
          <p:spPr>
            <a:xfrm>
              <a:off x="6867753" y="3842560"/>
              <a:ext cx="2939033" cy="681673"/>
            </a:xfrm>
            <a:prstGeom prst="straightConnector1">
              <a:avLst/>
            </a:prstGeom>
            <a:noFill/>
            <a:ln w="19050" cap="rnd" cmpd="sng">
              <a:solidFill>
                <a:srgbClr val="7CBF33"/>
              </a:solidFill>
              <a:prstDash val="solid"/>
              <a:round/>
              <a:headEnd type="oval" w="med" len="med"/>
              <a:tailEnd type="oval" w="med" len="med"/>
            </a:ln>
          </p:spPr>
        </p:cxnSp>
        <p:grpSp>
          <p:nvGrpSpPr>
            <p:cNvPr id="79" name="Shape 79"/>
            <p:cNvGrpSpPr/>
            <p:nvPr/>
          </p:nvGrpSpPr>
          <p:grpSpPr>
            <a:xfrm>
              <a:off x="7146613" y="942975"/>
              <a:ext cx="1620000" cy="1620000"/>
              <a:chOff x="7615122" y="1415673"/>
              <a:chExt cx="1620000" cy="1620000"/>
            </a:xfrm>
          </p:grpSpPr>
          <p:sp>
            <p:nvSpPr>
              <p:cNvPr id="80" name="Shape 80"/>
              <p:cNvSpPr/>
              <p:nvPr/>
            </p:nvSpPr>
            <p:spPr>
              <a:xfrm>
                <a:off x="7669122" y="1469673"/>
                <a:ext cx="1512000" cy="1512000"/>
              </a:xfrm>
              <a:prstGeom prst="ellipse">
                <a:avLst/>
              </a:prstGeom>
              <a:solidFill>
                <a:srgbClr val="6699FF"/>
              </a:solidFill>
              <a:ln>
                <a:noFill/>
              </a:ln>
            </p:spPr>
            <p:txBody>
              <a:bodyPr lIns="0" tIns="0" rIns="0" bIns="180000" anchor="ctr" anchorCtr="0">
                <a:noAutofit/>
              </a:bodyPr>
              <a:lstStyle/>
              <a:p>
                <a:pPr marL="0" marR="0" lvl="0" indent="0" algn="ctr" rtl="0">
                  <a:spcBef>
                    <a:spcPts val="0"/>
                  </a:spcBef>
                  <a:spcAft>
                    <a:spcPts val="0"/>
                  </a:spcAft>
                  <a:buClr>
                    <a:srgbClr val="CC9900"/>
                  </a:buClr>
                  <a:buSzPct val="25000"/>
                  <a:buFont typeface="Noto Symbol"/>
                  <a:buNone/>
                </a:pPr>
                <a:r>
                  <a:rPr lang="en-US" sz="4200" b="1" i="0" u="none" strike="noStrike" cap="none" baseline="0">
                    <a:solidFill>
                      <a:srgbClr val="FFFFFF"/>
                    </a:solidFill>
                    <a:latin typeface="Arial"/>
                    <a:ea typeface="Arial"/>
                    <a:cs typeface="Arial"/>
                    <a:sym typeface="Arial"/>
                  </a:rPr>
                  <a:t>14</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Regions</a:t>
                </a:r>
              </a:p>
            </p:txBody>
          </p:sp>
          <p:sp>
            <p:nvSpPr>
              <p:cNvPr id="81" name="Shape 81"/>
              <p:cNvSpPr/>
              <p:nvPr/>
            </p:nvSpPr>
            <p:spPr>
              <a:xfrm>
                <a:off x="7615122" y="1415673"/>
                <a:ext cx="1620000" cy="1620000"/>
              </a:xfrm>
              <a:prstGeom prst="ellipse">
                <a:avLst/>
              </a:prstGeom>
              <a:noFill/>
              <a:ln w="19050" cap="flat" cmpd="sng">
                <a:solidFill>
                  <a:srgbClr val="6699FF"/>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nvGrpSpPr>
            <p:cNvPr id="82" name="Shape 82"/>
            <p:cNvGrpSpPr/>
            <p:nvPr/>
          </p:nvGrpSpPr>
          <p:grpSpPr>
            <a:xfrm>
              <a:off x="7564372" y="4610505"/>
              <a:ext cx="1620000" cy="1620000"/>
              <a:chOff x="7564372" y="4610505"/>
              <a:chExt cx="1620000" cy="1620000"/>
            </a:xfrm>
          </p:grpSpPr>
          <p:sp>
            <p:nvSpPr>
              <p:cNvPr id="83" name="Shape 83"/>
              <p:cNvSpPr/>
              <p:nvPr/>
            </p:nvSpPr>
            <p:spPr>
              <a:xfrm>
                <a:off x="7618372" y="4664505"/>
                <a:ext cx="1512000" cy="1512000"/>
              </a:xfrm>
              <a:prstGeom prst="ellipse">
                <a:avLst/>
              </a:prstGeom>
              <a:solidFill>
                <a:srgbClr val="7F7F7F"/>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4200" b="1" i="0" u="none" strike="noStrike" cap="none" baseline="0">
                    <a:solidFill>
                      <a:srgbClr val="FFFFFF"/>
                    </a:solidFill>
                    <a:latin typeface="Arial"/>
                    <a:ea typeface="Arial"/>
                    <a:cs typeface="Arial"/>
                    <a:sym typeface="Arial"/>
                  </a:rPr>
                  <a:t>31</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Joint </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innovation </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centers</a:t>
                </a:r>
              </a:p>
            </p:txBody>
          </p:sp>
          <p:sp>
            <p:nvSpPr>
              <p:cNvPr id="77" name="Shape 77"/>
              <p:cNvSpPr/>
              <p:nvPr/>
            </p:nvSpPr>
            <p:spPr>
              <a:xfrm>
                <a:off x="7564372" y="4610505"/>
                <a:ext cx="1620000" cy="1620000"/>
              </a:xfrm>
              <a:prstGeom prst="ellipse">
                <a:avLst/>
              </a:prstGeom>
              <a:noFill/>
              <a:ln w="19050" cap="flat" cmpd="sng">
                <a:solidFill>
                  <a:srgbClr val="7F7F7F"/>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nvGrpSpPr>
            <p:cNvPr id="84" name="Shape 84"/>
            <p:cNvGrpSpPr/>
            <p:nvPr/>
          </p:nvGrpSpPr>
          <p:grpSpPr>
            <a:xfrm>
              <a:off x="9776602" y="3999690"/>
              <a:ext cx="1547999" cy="1547999"/>
              <a:chOff x="9776602" y="3910978"/>
              <a:chExt cx="1547999" cy="1547999"/>
            </a:xfrm>
          </p:grpSpPr>
          <p:sp>
            <p:nvSpPr>
              <p:cNvPr id="85" name="Shape 85"/>
              <p:cNvSpPr/>
              <p:nvPr/>
            </p:nvSpPr>
            <p:spPr>
              <a:xfrm>
                <a:off x="9830602" y="3964978"/>
                <a:ext cx="1439999" cy="1439999"/>
              </a:xfrm>
              <a:prstGeom prst="ellipse">
                <a:avLst/>
              </a:prstGeom>
              <a:solidFill>
                <a:srgbClr val="7CBF33"/>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4200" b="1" i="0" u="none" strike="noStrike" cap="none" baseline="0">
                    <a:solidFill>
                      <a:srgbClr val="FFFFFF"/>
                    </a:solidFill>
                    <a:latin typeface="Arial"/>
                    <a:ea typeface="Arial"/>
                    <a:cs typeface="Arial"/>
                    <a:sym typeface="Arial"/>
                  </a:rPr>
                  <a:t>16</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R&amp;D centers</a:t>
                </a:r>
              </a:p>
            </p:txBody>
          </p:sp>
          <p:sp>
            <p:nvSpPr>
              <p:cNvPr id="86" name="Shape 86"/>
              <p:cNvSpPr/>
              <p:nvPr/>
            </p:nvSpPr>
            <p:spPr>
              <a:xfrm>
                <a:off x="9776602" y="3910978"/>
                <a:ext cx="1547999" cy="1547999"/>
              </a:xfrm>
              <a:prstGeom prst="ellipse">
                <a:avLst/>
              </a:prstGeom>
              <a:noFill/>
              <a:ln w="19050" cap="flat" cmpd="sng">
                <a:solidFill>
                  <a:srgbClr val="7CBF33"/>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nvGrpSpPr>
            <p:cNvPr id="87" name="Shape 87"/>
            <p:cNvGrpSpPr/>
            <p:nvPr/>
          </p:nvGrpSpPr>
          <p:grpSpPr>
            <a:xfrm>
              <a:off x="9321550" y="1682559"/>
              <a:ext cx="2160000" cy="2160000"/>
              <a:chOff x="9321550" y="1682559"/>
              <a:chExt cx="2160000" cy="2160000"/>
            </a:xfrm>
          </p:grpSpPr>
          <p:sp>
            <p:nvSpPr>
              <p:cNvPr id="88" name="Shape 88"/>
              <p:cNvSpPr/>
              <p:nvPr/>
            </p:nvSpPr>
            <p:spPr>
              <a:xfrm>
                <a:off x="9393550" y="1754559"/>
                <a:ext cx="2015999" cy="2015999"/>
              </a:xfrm>
              <a:prstGeom prst="ellipse">
                <a:avLst/>
              </a:prstGeom>
              <a:solidFill>
                <a:srgbClr val="00B0F0"/>
              </a:solidFill>
              <a:ln>
                <a:noFill/>
              </a:ln>
            </p:spPr>
            <p:txBody>
              <a:bodyPr lIns="0" tIns="45700" rIns="0" bIns="45700" anchor="ctr" anchorCtr="0">
                <a:noAutofit/>
              </a:bodyPr>
              <a:lstStyle/>
              <a:p>
                <a:pPr marL="0" marR="0" lvl="0" indent="0" algn="ctr" rtl="0">
                  <a:spcBef>
                    <a:spcPts val="0"/>
                  </a:spcBef>
                  <a:spcAft>
                    <a:spcPts val="0"/>
                  </a:spcAft>
                  <a:buClr>
                    <a:srgbClr val="CC9900"/>
                  </a:buClr>
                  <a:buSzPct val="25000"/>
                  <a:buFont typeface="Noto Symbol"/>
                  <a:buNone/>
                </a:pPr>
                <a:r>
                  <a:rPr lang="en-US" sz="3000" b="1" i="0" u="none" strike="noStrike" cap="none" baseline="0">
                    <a:solidFill>
                      <a:srgbClr val="FFFFFF"/>
                    </a:solidFill>
                    <a:latin typeface="Arial"/>
                    <a:ea typeface="Arial"/>
                    <a:cs typeface="Arial"/>
                    <a:sym typeface="Arial"/>
                  </a:rPr>
                  <a:t>~170,000</a:t>
                </a:r>
              </a:p>
              <a:p>
                <a:pPr marL="0" marR="0" lvl="0" indent="0" algn="ctr" rtl="0">
                  <a:spcBef>
                    <a:spcPts val="0"/>
                  </a:spcBef>
                  <a:spcAft>
                    <a:spcPts val="0"/>
                  </a:spcAft>
                  <a:buClr>
                    <a:srgbClr val="CC9900"/>
                  </a:buClr>
                  <a:buSzPct val="25000"/>
                  <a:buFont typeface="Noto Symbol"/>
                  <a:buNone/>
                </a:pPr>
                <a:r>
                  <a:rPr lang="en-US" sz="1400" b="1" i="0" u="none" strike="noStrike" cap="none" baseline="0">
                    <a:solidFill>
                      <a:srgbClr val="FFFFFF"/>
                    </a:solidFill>
                    <a:latin typeface="Arial"/>
                    <a:ea typeface="Arial"/>
                    <a:cs typeface="Arial"/>
                    <a:sym typeface="Arial"/>
                  </a:rPr>
                  <a:t>Employees</a:t>
                </a:r>
              </a:p>
            </p:txBody>
          </p:sp>
          <p:sp>
            <p:nvSpPr>
              <p:cNvPr id="89" name="Shape 89"/>
              <p:cNvSpPr/>
              <p:nvPr/>
            </p:nvSpPr>
            <p:spPr>
              <a:xfrm>
                <a:off x="9321550" y="1682559"/>
                <a:ext cx="2160000" cy="2160000"/>
              </a:xfrm>
              <a:prstGeom prst="ellipse">
                <a:avLst/>
              </a:prstGeom>
              <a:noFill/>
              <a:ln w="19050"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nvGrpSpPr>
            <p:cNvPr id="90" name="Shape 90"/>
            <p:cNvGrpSpPr/>
            <p:nvPr/>
          </p:nvGrpSpPr>
          <p:grpSpPr>
            <a:xfrm>
              <a:off x="5751753" y="2726560"/>
              <a:ext cx="2232000" cy="2232000"/>
              <a:chOff x="5317355" y="2732388"/>
              <a:chExt cx="2232000" cy="2232000"/>
            </a:xfrm>
          </p:grpSpPr>
          <p:sp>
            <p:nvSpPr>
              <p:cNvPr id="91" name="Shape 91"/>
              <p:cNvSpPr/>
              <p:nvPr/>
            </p:nvSpPr>
            <p:spPr>
              <a:xfrm>
                <a:off x="5317355" y="2732388"/>
                <a:ext cx="2232000" cy="2232000"/>
              </a:xfrm>
              <a:prstGeom prst="ellipse">
                <a:avLst/>
              </a:prstGeom>
              <a:solidFill>
                <a:schemeClr val="lt1"/>
              </a:solidFill>
              <a:ln w="3810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92" name="Shape 92"/>
              <p:cNvSpPr/>
              <p:nvPr/>
            </p:nvSpPr>
            <p:spPr>
              <a:xfrm>
                <a:off x="5389355" y="2804388"/>
                <a:ext cx="2087999" cy="2087999"/>
              </a:xfrm>
              <a:prstGeom prst="ellipse">
                <a:avLst/>
              </a:prstGeom>
              <a:solidFill>
                <a:srgbClr val="C00000"/>
              </a:solidFill>
              <a:ln>
                <a:noFill/>
              </a:ln>
            </p:spPr>
            <p:txBody>
              <a:bodyPr lIns="91425" tIns="45700" rIns="91425" bIns="45700" anchor="ctr" anchorCtr="0">
                <a:noAutofit/>
              </a:bodyPr>
              <a:lstStyle/>
              <a:p>
                <a:pPr marL="0" marR="0" lvl="0" indent="0" algn="ctr" rtl="0">
                  <a:spcBef>
                    <a:spcPts val="0"/>
                  </a:spcBef>
                  <a:spcAft>
                    <a:spcPts val="0"/>
                  </a:spcAft>
                  <a:buClr>
                    <a:srgbClr val="CC9900"/>
                  </a:buClr>
                  <a:buSzPct val="25000"/>
                  <a:buFont typeface="Noto Symbol"/>
                  <a:buNone/>
                </a:pPr>
                <a:r>
                  <a:rPr lang="en-US" sz="2000" b="1" i="0" u="none" strike="noStrike" cap="none" baseline="0">
                    <a:solidFill>
                      <a:srgbClr val="000000"/>
                    </a:solidFill>
                    <a:latin typeface="Arial"/>
                    <a:ea typeface="Arial"/>
                    <a:cs typeface="Arial"/>
                    <a:sym typeface="Arial"/>
                  </a:rPr>
                  <a:t> </a:t>
                </a:r>
                <a:r>
                  <a:rPr lang="en-US" sz="2000" b="1" i="0" u="none" strike="noStrike" cap="none" baseline="0">
                    <a:solidFill>
                      <a:srgbClr val="FFFFFF"/>
                    </a:solidFill>
                    <a:latin typeface="Arial"/>
                    <a:ea typeface="Arial"/>
                    <a:cs typeface="Arial"/>
                    <a:sym typeface="Arial"/>
                  </a:rPr>
                  <a:t>A Global </a:t>
                </a:r>
              </a:p>
              <a:p>
                <a:pPr marL="0" marR="0" lvl="0" indent="0" algn="ctr" rtl="0">
                  <a:spcBef>
                    <a:spcPts val="0"/>
                  </a:spcBef>
                  <a:spcAft>
                    <a:spcPts val="0"/>
                  </a:spcAft>
                  <a:buClr>
                    <a:srgbClr val="CC9900"/>
                  </a:buClr>
                  <a:buSzPct val="25000"/>
                  <a:buFont typeface="Noto Symbol"/>
                  <a:buNone/>
                </a:pPr>
                <a:r>
                  <a:rPr lang="en-US" sz="2000" b="1" i="0" u="none" strike="noStrike" cap="none" baseline="0">
                    <a:solidFill>
                      <a:srgbClr val="FFFFFF"/>
                    </a:solidFill>
                    <a:latin typeface="Arial"/>
                    <a:ea typeface="Arial"/>
                    <a:cs typeface="Arial"/>
                    <a:sym typeface="Arial"/>
                  </a:rPr>
                  <a:t>Leader of ICT </a:t>
                </a:r>
              </a:p>
              <a:p>
                <a:pPr marL="0" marR="0" lvl="0" indent="0" algn="ctr" rtl="0">
                  <a:spcBef>
                    <a:spcPts val="0"/>
                  </a:spcBef>
                  <a:spcAft>
                    <a:spcPts val="0"/>
                  </a:spcAft>
                  <a:buClr>
                    <a:srgbClr val="CC9900"/>
                  </a:buClr>
                  <a:buSzPct val="25000"/>
                  <a:buFont typeface="Noto Symbol"/>
                  <a:buNone/>
                </a:pPr>
                <a:r>
                  <a:rPr lang="en-US" sz="2000" b="1" i="0" u="none" strike="noStrike" cap="none" baseline="0">
                    <a:solidFill>
                      <a:srgbClr val="FFFFFF"/>
                    </a:solidFill>
                    <a:latin typeface="Arial"/>
                    <a:ea typeface="Arial"/>
                    <a:cs typeface="Arial"/>
                    <a:sym typeface="Arial"/>
                  </a:rPr>
                  <a:t>Solutions</a:t>
                </a:r>
              </a:p>
            </p:txBody>
          </p:sp>
        </p:grpSp>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p:nvPr/>
        </p:nvSpPr>
        <p:spPr>
          <a:xfrm>
            <a:off x="104600" y="136650"/>
            <a:ext cx="12014399" cy="984899"/>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262626"/>
              </a:buClr>
              <a:buSzPct val="25000"/>
              <a:buFont typeface="Noto Symbol"/>
              <a:buNone/>
            </a:pPr>
            <a:r>
              <a:rPr lang="en-US" sz="3000" b="0" i="0" u="none" strike="noStrike" cap="none" baseline="0">
                <a:solidFill>
                  <a:srgbClr val="262626"/>
                </a:solidFill>
                <a:latin typeface="Arial"/>
                <a:ea typeface="Arial"/>
                <a:cs typeface="Arial"/>
                <a:sym typeface="Arial"/>
              </a:rPr>
              <a:t>Achieved Effective Growth with CAGR of 14% over the Last Five Years</a:t>
            </a:r>
          </a:p>
        </p:txBody>
      </p:sp>
      <p:sp>
        <p:nvSpPr>
          <p:cNvPr id="99" name="Shape 99"/>
          <p:cNvSpPr/>
          <p:nvPr/>
        </p:nvSpPr>
        <p:spPr>
          <a:xfrm>
            <a:off x="698500" y="2229173"/>
            <a:ext cx="1004343" cy="215443"/>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USD Billion</a:t>
            </a:r>
          </a:p>
        </p:txBody>
      </p:sp>
      <p:grpSp>
        <p:nvGrpSpPr>
          <p:cNvPr id="100" name="Shape 100"/>
          <p:cNvGrpSpPr/>
          <p:nvPr/>
        </p:nvGrpSpPr>
        <p:grpSpPr>
          <a:xfrm>
            <a:off x="698500" y="2326492"/>
            <a:ext cx="10799764" cy="3058896"/>
            <a:chOff x="698500" y="2210225"/>
            <a:chExt cx="10799764" cy="3058896"/>
          </a:xfrm>
        </p:grpSpPr>
        <p:grpSp>
          <p:nvGrpSpPr>
            <p:cNvPr id="101" name="Shape 101"/>
            <p:cNvGrpSpPr/>
            <p:nvPr/>
          </p:nvGrpSpPr>
          <p:grpSpPr>
            <a:xfrm>
              <a:off x="6278264" y="2210225"/>
              <a:ext cx="5220000" cy="3058896"/>
              <a:chOff x="6278264" y="2210225"/>
              <a:chExt cx="5220000" cy="3058896"/>
            </a:xfrm>
          </p:grpSpPr>
          <p:sp>
            <p:nvSpPr>
              <p:cNvPr id="102" name="Shape 102"/>
              <p:cNvSpPr/>
              <p:nvPr/>
            </p:nvSpPr>
            <p:spPr>
              <a:xfrm>
                <a:off x="6900552" y="3482364"/>
                <a:ext cx="305999" cy="1479167"/>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03" name="Shape 103"/>
              <p:cNvSpPr/>
              <p:nvPr/>
            </p:nvSpPr>
            <p:spPr>
              <a:xfrm>
                <a:off x="7634435" y="2938944"/>
                <a:ext cx="305999" cy="2022586"/>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04" name="Shape 104"/>
              <p:cNvSpPr/>
              <p:nvPr/>
            </p:nvSpPr>
            <p:spPr>
              <a:xfrm>
                <a:off x="8368320" y="3727410"/>
                <a:ext cx="305999" cy="1234121"/>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05" name="Shape 105"/>
              <p:cNvSpPr/>
              <p:nvPr/>
            </p:nvSpPr>
            <p:spPr>
              <a:xfrm>
                <a:off x="9102203" y="3643612"/>
                <a:ext cx="305999" cy="1317918"/>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06" name="Shape 106"/>
              <p:cNvSpPr/>
              <p:nvPr/>
            </p:nvSpPr>
            <p:spPr>
              <a:xfrm>
                <a:off x="9836088" y="3035440"/>
                <a:ext cx="305999" cy="1926091"/>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07" name="Shape 107"/>
              <p:cNvSpPr/>
              <p:nvPr/>
            </p:nvSpPr>
            <p:spPr>
              <a:xfrm>
                <a:off x="10569974" y="2567361"/>
                <a:ext cx="305999" cy="2394169"/>
              </a:xfrm>
              <a:prstGeom prst="round2SameRect">
                <a:avLst>
                  <a:gd name="adj1" fmla="val 16667"/>
                  <a:gd name="adj2" fmla="val 0"/>
                </a:avLst>
              </a:prstGeom>
              <a:solidFill>
                <a:srgbClr val="00B0F0"/>
              </a:solidFill>
              <a:ln>
                <a:noFill/>
              </a:ln>
            </p:spPr>
            <p:txBody>
              <a:bodyPr lIns="0" tIns="0" rIns="0" bIns="0" anchor="t" anchorCtr="0">
                <a:noAutofit/>
              </a:bodyPr>
              <a:lstStyle/>
              <a:p>
                <a:pPr marL="0" marR="0" lvl="0" indent="0" algn="l" rtl="0">
                  <a:spcBef>
                    <a:spcPts val="0"/>
                  </a:spcBef>
                  <a:spcAft>
                    <a:spcPts val="0"/>
                  </a:spcAft>
                  <a:buNone/>
                </a:pPr>
                <a:endParaRPr sz="1000" b="0" i="0" u="none" strike="noStrike" cap="none" baseline="0">
                  <a:solidFill>
                    <a:srgbClr val="3F3F3F"/>
                  </a:solidFill>
                  <a:latin typeface="Arial"/>
                  <a:ea typeface="Arial"/>
                  <a:cs typeface="Arial"/>
                  <a:sym typeface="Arial"/>
                </a:endParaRPr>
              </a:p>
            </p:txBody>
          </p:sp>
          <p:sp>
            <p:nvSpPr>
              <p:cNvPr id="108" name="Shape 108"/>
              <p:cNvSpPr/>
              <p:nvPr/>
            </p:nvSpPr>
            <p:spPr>
              <a:xfrm>
                <a:off x="6783552" y="315595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3.3</a:t>
                </a:r>
              </a:p>
            </p:txBody>
          </p:sp>
          <p:sp>
            <p:nvSpPr>
              <p:cNvPr id="109" name="Shape 109"/>
              <p:cNvSpPr/>
              <p:nvPr/>
            </p:nvSpPr>
            <p:spPr>
              <a:xfrm>
                <a:off x="7517435" y="2625941"/>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4.8</a:t>
                </a:r>
              </a:p>
            </p:txBody>
          </p:sp>
          <p:sp>
            <p:nvSpPr>
              <p:cNvPr id="110" name="Shape 110"/>
              <p:cNvSpPr/>
              <p:nvPr/>
            </p:nvSpPr>
            <p:spPr>
              <a:xfrm>
                <a:off x="8251320" y="3415105"/>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3.0</a:t>
                </a:r>
              </a:p>
            </p:txBody>
          </p:sp>
          <p:sp>
            <p:nvSpPr>
              <p:cNvPr id="111" name="Shape 111"/>
              <p:cNvSpPr/>
              <p:nvPr/>
            </p:nvSpPr>
            <p:spPr>
              <a:xfrm>
                <a:off x="8985203" y="3321507"/>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3.3</a:t>
                </a:r>
              </a:p>
            </p:txBody>
          </p:sp>
          <p:sp>
            <p:nvSpPr>
              <p:cNvPr id="112" name="Shape 112"/>
              <p:cNvSpPr/>
              <p:nvPr/>
            </p:nvSpPr>
            <p:spPr>
              <a:xfrm>
                <a:off x="9719088" y="2721926"/>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3F3F3F"/>
                  </a:buClr>
                  <a:buSzPct val="25000"/>
                  <a:buFont typeface="Noto Symbol"/>
                  <a:buNone/>
                </a:pPr>
                <a:r>
                  <a:rPr lang="en-US" sz="1400" b="0" i="0" u="none" strike="noStrike" cap="none" baseline="0">
                    <a:solidFill>
                      <a:srgbClr val="3F3F3F"/>
                    </a:solidFill>
                    <a:latin typeface="Arial"/>
                    <a:ea typeface="Arial"/>
                    <a:cs typeface="Arial"/>
                    <a:sym typeface="Arial"/>
                  </a:rPr>
                  <a:t>4.8</a:t>
                </a:r>
              </a:p>
            </p:txBody>
          </p:sp>
          <p:sp>
            <p:nvSpPr>
              <p:cNvPr id="113" name="Shape 113"/>
              <p:cNvSpPr/>
              <p:nvPr/>
            </p:nvSpPr>
            <p:spPr>
              <a:xfrm>
                <a:off x="6783552"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2009</a:t>
                </a:r>
              </a:p>
            </p:txBody>
          </p:sp>
          <p:sp>
            <p:nvSpPr>
              <p:cNvPr id="114" name="Shape 114"/>
              <p:cNvSpPr/>
              <p:nvPr/>
            </p:nvSpPr>
            <p:spPr>
              <a:xfrm>
                <a:off x="7517435"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2010</a:t>
                </a:r>
              </a:p>
            </p:txBody>
          </p:sp>
          <p:sp>
            <p:nvSpPr>
              <p:cNvPr id="115" name="Shape 115"/>
              <p:cNvSpPr/>
              <p:nvPr/>
            </p:nvSpPr>
            <p:spPr>
              <a:xfrm>
                <a:off x="8251320"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2011</a:t>
                </a:r>
              </a:p>
            </p:txBody>
          </p:sp>
          <p:sp>
            <p:nvSpPr>
              <p:cNvPr id="116" name="Shape 116"/>
              <p:cNvSpPr/>
              <p:nvPr/>
            </p:nvSpPr>
            <p:spPr>
              <a:xfrm>
                <a:off x="8985203"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2012</a:t>
                </a:r>
              </a:p>
            </p:txBody>
          </p:sp>
          <p:sp>
            <p:nvSpPr>
              <p:cNvPr id="117" name="Shape 117"/>
              <p:cNvSpPr/>
              <p:nvPr/>
            </p:nvSpPr>
            <p:spPr>
              <a:xfrm>
                <a:off x="9719088"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2013</a:t>
                </a:r>
              </a:p>
            </p:txBody>
          </p:sp>
          <p:cxnSp>
            <p:nvCxnSpPr>
              <p:cNvPr id="118" name="Shape 118"/>
              <p:cNvCxnSpPr/>
              <p:nvPr/>
            </p:nvCxnSpPr>
            <p:spPr>
              <a:xfrm>
                <a:off x="6278264" y="4961530"/>
                <a:ext cx="5220000" cy="0"/>
              </a:xfrm>
              <a:prstGeom prst="straightConnector1">
                <a:avLst/>
              </a:prstGeom>
              <a:noFill/>
              <a:ln w="38100" cap="flat" cmpd="sng">
                <a:solidFill>
                  <a:srgbClr val="7F7F7F"/>
                </a:solidFill>
                <a:prstDash val="solid"/>
                <a:round/>
                <a:headEnd type="none" w="med" len="med"/>
                <a:tailEnd type="none" w="med" len="med"/>
              </a:ln>
            </p:spPr>
          </p:cxnSp>
          <p:sp>
            <p:nvSpPr>
              <p:cNvPr id="119" name="Shape 119"/>
              <p:cNvSpPr/>
              <p:nvPr/>
            </p:nvSpPr>
            <p:spPr>
              <a:xfrm>
                <a:off x="10452974" y="2210225"/>
                <a:ext cx="540000" cy="246220"/>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600" b="0" i="0" u="none" strike="noStrike" cap="none" baseline="0">
                    <a:solidFill>
                      <a:srgbClr val="3F3F3F"/>
                    </a:solidFill>
                    <a:latin typeface="Arial"/>
                    <a:ea typeface="Arial"/>
                    <a:cs typeface="Arial"/>
                    <a:sym typeface="Arial"/>
                  </a:rPr>
                  <a:t>5.5</a:t>
                </a:r>
              </a:p>
            </p:txBody>
          </p:sp>
          <p:sp>
            <p:nvSpPr>
              <p:cNvPr id="120" name="Shape 120"/>
              <p:cNvSpPr/>
              <p:nvPr/>
            </p:nvSpPr>
            <p:spPr>
              <a:xfrm>
                <a:off x="10452974"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2014</a:t>
                </a:r>
              </a:p>
            </p:txBody>
          </p:sp>
        </p:grpSp>
        <p:grpSp>
          <p:nvGrpSpPr>
            <p:cNvPr id="121" name="Shape 121"/>
            <p:cNvGrpSpPr/>
            <p:nvPr/>
          </p:nvGrpSpPr>
          <p:grpSpPr>
            <a:xfrm>
              <a:off x="698500" y="2371156"/>
              <a:ext cx="5220000" cy="2897966"/>
              <a:chOff x="698500" y="2371156"/>
              <a:chExt cx="5220000" cy="2897966"/>
            </a:xfrm>
          </p:grpSpPr>
          <p:sp>
            <p:nvSpPr>
              <p:cNvPr id="122" name="Shape 122"/>
              <p:cNvSpPr/>
              <p:nvPr/>
            </p:nvSpPr>
            <p:spPr>
              <a:xfrm>
                <a:off x="4990210" y="2737025"/>
                <a:ext cx="305999" cy="2224505"/>
              </a:xfrm>
              <a:prstGeom prst="round2SameRect">
                <a:avLst>
                  <a:gd name="adj1" fmla="val 16667"/>
                  <a:gd name="adj2" fmla="val 0"/>
                </a:avLst>
              </a:prstGeom>
              <a:solidFill>
                <a:srgbClr val="FD9203"/>
              </a:solidFill>
              <a:ln>
                <a:noFill/>
              </a:ln>
            </p:spPr>
            <p:txBody>
              <a:bodyPr lIns="0" tIns="0" rIns="0" bIns="0" anchor="t" anchorCtr="0">
                <a:noAutofit/>
              </a:bodyPr>
              <a:lstStyle/>
              <a:p>
                <a:pPr marL="0" marR="0" lvl="0" indent="0" algn="l" rtl="0">
                  <a:spcBef>
                    <a:spcPts val="0"/>
                  </a:spcBef>
                  <a:spcAft>
                    <a:spcPts val="0"/>
                  </a:spcAft>
                  <a:buNone/>
                </a:pPr>
                <a:endParaRPr sz="1050" b="0" i="0" u="none" strike="noStrike" cap="none" baseline="0">
                  <a:solidFill>
                    <a:srgbClr val="3F3F3F"/>
                  </a:solidFill>
                  <a:latin typeface="Arial"/>
                  <a:ea typeface="Arial"/>
                  <a:cs typeface="Arial"/>
                  <a:sym typeface="Arial"/>
                </a:endParaRPr>
              </a:p>
            </p:txBody>
          </p:sp>
          <p:sp>
            <p:nvSpPr>
              <p:cNvPr id="123" name="Shape 123"/>
              <p:cNvSpPr/>
              <p:nvPr/>
            </p:nvSpPr>
            <p:spPr>
              <a:xfrm>
                <a:off x="1320787" y="3790607"/>
                <a:ext cx="305999" cy="1170924"/>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24" name="Shape 124"/>
              <p:cNvSpPr/>
              <p:nvPr/>
            </p:nvSpPr>
            <p:spPr>
              <a:xfrm>
                <a:off x="2054672" y="3509155"/>
                <a:ext cx="305999" cy="1452376"/>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25" name="Shape 125"/>
              <p:cNvSpPr/>
              <p:nvPr/>
            </p:nvSpPr>
            <p:spPr>
              <a:xfrm>
                <a:off x="2788556" y="3340500"/>
                <a:ext cx="305999" cy="1621031"/>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26" name="Shape 126"/>
              <p:cNvSpPr/>
              <p:nvPr/>
            </p:nvSpPr>
            <p:spPr>
              <a:xfrm>
                <a:off x="3522439" y="3215886"/>
                <a:ext cx="305999" cy="1745644"/>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27" name="Shape 127"/>
              <p:cNvSpPr/>
              <p:nvPr/>
            </p:nvSpPr>
            <p:spPr>
              <a:xfrm>
                <a:off x="4256323" y="3056899"/>
                <a:ext cx="305999" cy="1904633"/>
              </a:xfrm>
              <a:prstGeom prst="round2SameRect">
                <a:avLst>
                  <a:gd name="adj1" fmla="val 16667"/>
                  <a:gd name="adj2" fmla="val 0"/>
                </a:avLst>
              </a:prstGeom>
              <a:solidFill>
                <a:srgbClr val="7F7F7F"/>
              </a:solidFill>
              <a:ln>
                <a:noFill/>
              </a:ln>
            </p:spPr>
            <p:txBody>
              <a:bodyPr lIns="0" tIns="0" rIns="0" bIns="0" anchor="t" anchorCtr="0">
                <a:noAutofit/>
              </a:bodyPr>
              <a:lstStyle/>
              <a:p>
                <a:pPr marL="0" marR="0" lvl="0" indent="0" algn="l" rtl="0">
                  <a:spcBef>
                    <a:spcPts val="0"/>
                  </a:spcBef>
                  <a:spcAft>
                    <a:spcPts val="0"/>
                  </a:spcAft>
                  <a:buNone/>
                </a:pPr>
                <a:endParaRPr sz="1400" b="0" i="0" u="none" strike="noStrike" cap="none" baseline="0">
                  <a:solidFill>
                    <a:srgbClr val="3F3F3F"/>
                  </a:solidFill>
                  <a:latin typeface="Arial"/>
                  <a:ea typeface="Arial"/>
                  <a:cs typeface="Arial"/>
                  <a:sym typeface="Arial"/>
                </a:endParaRPr>
              </a:p>
            </p:txBody>
          </p:sp>
          <p:sp>
            <p:nvSpPr>
              <p:cNvPr id="128" name="Shape 128"/>
              <p:cNvSpPr/>
              <p:nvPr/>
            </p:nvSpPr>
            <p:spPr>
              <a:xfrm>
                <a:off x="1203787"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2009</a:t>
                </a:r>
              </a:p>
            </p:txBody>
          </p:sp>
          <p:sp>
            <p:nvSpPr>
              <p:cNvPr id="129" name="Shape 129"/>
              <p:cNvSpPr/>
              <p:nvPr/>
            </p:nvSpPr>
            <p:spPr>
              <a:xfrm>
                <a:off x="1937705"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2010</a:t>
                </a:r>
              </a:p>
            </p:txBody>
          </p:sp>
          <p:sp>
            <p:nvSpPr>
              <p:cNvPr id="130" name="Shape 130"/>
              <p:cNvSpPr/>
              <p:nvPr/>
            </p:nvSpPr>
            <p:spPr>
              <a:xfrm>
                <a:off x="2671622"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2011</a:t>
                </a:r>
              </a:p>
            </p:txBody>
          </p:sp>
          <p:sp>
            <p:nvSpPr>
              <p:cNvPr id="131" name="Shape 131"/>
              <p:cNvSpPr/>
              <p:nvPr/>
            </p:nvSpPr>
            <p:spPr>
              <a:xfrm>
                <a:off x="3405539"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2012</a:t>
                </a:r>
              </a:p>
            </p:txBody>
          </p:sp>
          <p:sp>
            <p:nvSpPr>
              <p:cNvPr id="132" name="Shape 132"/>
              <p:cNvSpPr/>
              <p:nvPr/>
            </p:nvSpPr>
            <p:spPr>
              <a:xfrm>
                <a:off x="4139455"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2013</a:t>
                </a:r>
              </a:p>
            </p:txBody>
          </p:sp>
          <p:cxnSp>
            <p:nvCxnSpPr>
              <p:cNvPr id="133" name="Shape 133"/>
              <p:cNvCxnSpPr/>
              <p:nvPr/>
            </p:nvCxnSpPr>
            <p:spPr>
              <a:xfrm>
                <a:off x="698500" y="4961530"/>
                <a:ext cx="5220000" cy="0"/>
              </a:xfrm>
              <a:prstGeom prst="straightConnector1">
                <a:avLst/>
              </a:prstGeom>
              <a:noFill/>
              <a:ln w="38100" cap="flat" cmpd="sng">
                <a:solidFill>
                  <a:srgbClr val="7F7F7F"/>
                </a:solidFill>
                <a:prstDash val="solid"/>
                <a:round/>
                <a:headEnd type="none" w="med" len="med"/>
                <a:tailEnd type="none" w="med" len="med"/>
              </a:ln>
            </p:spPr>
          </p:cxnSp>
          <p:sp>
            <p:nvSpPr>
              <p:cNvPr id="134" name="Shape 134"/>
              <p:cNvSpPr/>
              <p:nvPr/>
            </p:nvSpPr>
            <p:spPr>
              <a:xfrm>
                <a:off x="4603371" y="2371156"/>
                <a:ext cx="1080000" cy="246220"/>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3F3F3F"/>
                  </a:buClr>
                  <a:buSzPct val="25000"/>
                  <a:buFont typeface="Noto Symbol"/>
                  <a:buNone/>
                </a:pPr>
                <a:r>
                  <a:rPr lang="en-US" sz="1600" b="0" i="0" u="none" strike="noStrike" cap="none" baseline="0">
                    <a:solidFill>
                      <a:srgbClr val="3F3F3F"/>
                    </a:solidFill>
                    <a:latin typeface="Arial"/>
                    <a:ea typeface="Arial"/>
                    <a:cs typeface="Arial"/>
                    <a:sym typeface="Arial"/>
                  </a:rPr>
                  <a:t>46.5</a:t>
                </a:r>
              </a:p>
            </p:txBody>
          </p:sp>
          <p:sp>
            <p:nvSpPr>
              <p:cNvPr id="135" name="Shape 135"/>
              <p:cNvSpPr/>
              <p:nvPr/>
            </p:nvSpPr>
            <p:spPr>
              <a:xfrm>
                <a:off x="4873371" y="5053678"/>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2014</a:t>
                </a:r>
              </a:p>
            </p:txBody>
          </p:sp>
          <p:sp>
            <p:nvSpPr>
              <p:cNvPr id="136" name="Shape 136"/>
              <p:cNvSpPr/>
              <p:nvPr/>
            </p:nvSpPr>
            <p:spPr>
              <a:xfrm>
                <a:off x="1203787" y="3447321"/>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21.5</a:t>
                </a:r>
              </a:p>
            </p:txBody>
          </p:sp>
          <p:sp>
            <p:nvSpPr>
              <p:cNvPr id="137" name="Shape 137"/>
              <p:cNvSpPr/>
              <p:nvPr/>
            </p:nvSpPr>
            <p:spPr>
              <a:xfrm>
                <a:off x="1937705" y="3155850"/>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27.6</a:t>
                </a:r>
              </a:p>
            </p:txBody>
          </p:sp>
          <p:sp>
            <p:nvSpPr>
              <p:cNvPr id="138" name="Shape 138"/>
              <p:cNvSpPr/>
              <p:nvPr/>
            </p:nvSpPr>
            <p:spPr>
              <a:xfrm>
                <a:off x="2671622" y="3003364"/>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32.4</a:t>
                </a:r>
              </a:p>
            </p:txBody>
          </p:sp>
          <p:sp>
            <p:nvSpPr>
              <p:cNvPr id="139" name="Shape 139"/>
              <p:cNvSpPr/>
              <p:nvPr/>
            </p:nvSpPr>
            <p:spPr>
              <a:xfrm>
                <a:off x="3405539" y="2872823"/>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0" i="0" u="none" strike="noStrike" cap="none" baseline="0">
                    <a:solidFill>
                      <a:srgbClr val="3F3F3F"/>
                    </a:solidFill>
                    <a:latin typeface="Arial"/>
                    <a:ea typeface="Arial"/>
                    <a:cs typeface="Arial"/>
                    <a:sym typeface="Arial"/>
                  </a:rPr>
                  <a:t>35.4</a:t>
                </a:r>
              </a:p>
            </p:txBody>
          </p:sp>
          <p:sp>
            <p:nvSpPr>
              <p:cNvPr id="140" name="Shape 140"/>
              <p:cNvSpPr/>
              <p:nvPr/>
            </p:nvSpPr>
            <p:spPr>
              <a:xfrm>
                <a:off x="4139455" y="2713022"/>
                <a:ext cx="5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3F3F3F"/>
                  </a:buClr>
                  <a:buSzPct val="25000"/>
                  <a:buFont typeface="Noto Symbol"/>
                  <a:buNone/>
                </a:pPr>
                <a:r>
                  <a:rPr lang="en-US" sz="1400" b="0" i="0" u="none" strike="noStrike" cap="none" baseline="0">
                    <a:solidFill>
                      <a:srgbClr val="3F3F3F"/>
                    </a:solidFill>
                    <a:latin typeface="Arial"/>
                    <a:ea typeface="Arial"/>
                    <a:cs typeface="Arial"/>
                    <a:sym typeface="Arial"/>
                  </a:rPr>
                  <a:t>39.5</a:t>
                </a:r>
              </a:p>
            </p:txBody>
          </p:sp>
        </p:grpSp>
      </p:grpSp>
      <p:sp>
        <p:nvSpPr>
          <p:cNvPr id="141" name="Shape 141"/>
          <p:cNvSpPr txBox="1"/>
          <p:nvPr/>
        </p:nvSpPr>
        <p:spPr>
          <a:xfrm>
            <a:off x="385675" y="5899075"/>
            <a:ext cx="11305500" cy="258599"/>
          </a:xfrm>
          <a:prstGeom prst="rect">
            <a:avLst/>
          </a:prstGeom>
          <a:noFill/>
          <a:ln>
            <a:noFill/>
          </a:ln>
        </p:spPr>
        <p:txBody>
          <a:bodyPr lIns="0" tIns="0" rIns="0" bIns="0" anchor="t" anchorCtr="0">
            <a:noAutofit/>
          </a:bodyPr>
          <a:lstStyle/>
          <a:p>
            <a:pPr marL="179388" marR="0" lvl="0" indent="-1587" algn="l" rtl="0">
              <a:lnSpc>
                <a:spcPct val="120000"/>
              </a:lnSpc>
              <a:spcBef>
                <a:spcPts val="0"/>
              </a:spcBef>
              <a:spcAft>
                <a:spcPts val="0"/>
              </a:spcAft>
              <a:buClr>
                <a:srgbClr val="3F3F3F"/>
              </a:buClr>
              <a:buSzPct val="25000"/>
              <a:buFont typeface="Noto Symbol"/>
              <a:buNone/>
            </a:pPr>
            <a:r>
              <a:rPr lang="en-US" sz="1400" b="0" i="0" u="none" strike="noStrike" cap="none" baseline="0">
                <a:solidFill>
                  <a:srgbClr val="3F3F3F"/>
                </a:solidFill>
                <a:latin typeface="Arial"/>
                <a:ea typeface="Arial"/>
                <a:cs typeface="Arial"/>
                <a:sym typeface="Arial"/>
              </a:rPr>
              <a:t>CNY is the company's functional currency. The USD figures are converted based on the exchange rate at the end of the corresponding year. </a:t>
            </a:r>
          </a:p>
        </p:txBody>
      </p:sp>
      <p:grpSp>
        <p:nvGrpSpPr>
          <p:cNvPr id="142" name="Shape 142"/>
          <p:cNvGrpSpPr/>
          <p:nvPr/>
        </p:nvGrpSpPr>
        <p:grpSpPr>
          <a:xfrm>
            <a:off x="698500" y="1193090"/>
            <a:ext cx="5220000" cy="791999"/>
            <a:chOff x="698500" y="1193090"/>
            <a:chExt cx="5220000" cy="791999"/>
          </a:xfrm>
        </p:grpSpPr>
        <p:sp>
          <p:nvSpPr>
            <p:cNvPr id="143" name="Shape 143"/>
            <p:cNvSpPr/>
            <p:nvPr/>
          </p:nvSpPr>
          <p:spPr>
            <a:xfrm>
              <a:off x="698500" y="1337090"/>
              <a:ext cx="5220000" cy="503999"/>
            </a:xfrm>
            <a:prstGeom prst="roundRect">
              <a:avLst>
                <a:gd name="adj" fmla="val 16667"/>
              </a:avLst>
            </a:prstGeom>
            <a:solidFill>
              <a:srgbClr val="FD9203"/>
            </a:solidFill>
            <a:ln>
              <a:noFill/>
            </a:ln>
          </p:spPr>
          <p:txBody>
            <a:bodyPr lIns="0" tIns="0" rIns="0" bIns="0" anchor="ctr" anchorCtr="0">
              <a:noAutofit/>
            </a:bodyPr>
            <a:lstStyle/>
            <a:p>
              <a:pPr marL="0" marR="0" lvl="0" indent="0" algn="ctr" rtl="0">
                <a:spcBef>
                  <a:spcPts val="0"/>
                </a:spcBef>
                <a:spcAft>
                  <a:spcPts val="0"/>
                </a:spcAft>
                <a:buClr>
                  <a:srgbClr val="FFFFFF"/>
                </a:buClr>
                <a:buSzPct val="25000"/>
                <a:buFont typeface="Noto Symbol"/>
                <a:buNone/>
              </a:pPr>
              <a:r>
                <a:rPr lang="en-US" sz="2400" b="0" i="0" u="none" strike="noStrike" cap="none" baseline="0">
                  <a:solidFill>
                    <a:srgbClr val="FFFFFF"/>
                  </a:solidFill>
                  <a:latin typeface="Arial"/>
                  <a:ea typeface="Arial"/>
                  <a:cs typeface="Arial"/>
                  <a:sym typeface="Arial"/>
                </a:rPr>
                <a:t>Sales Revenue </a:t>
              </a:r>
            </a:p>
          </p:txBody>
        </p:sp>
        <p:grpSp>
          <p:nvGrpSpPr>
            <p:cNvPr id="144" name="Shape 144"/>
            <p:cNvGrpSpPr/>
            <p:nvPr/>
          </p:nvGrpSpPr>
          <p:grpSpPr>
            <a:xfrm>
              <a:off x="1012857" y="1193090"/>
              <a:ext cx="791999" cy="791999"/>
              <a:chOff x="1012857" y="1197803"/>
              <a:chExt cx="791999" cy="791999"/>
            </a:xfrm>
          </p:grpSpPr>
          <p:sp>
            <p:nvSpPr>
              <p:cNvPr id="145" name="Shape 145"/>
              <p:cNvSpPr/>
              <p:nvPr/>
            </p:nvSpPr>
            <p:spPr>
              <a:xfrm>
                <a:off x="1012857" y="1197803"/>
                <a:ext cx="791999" cy="791999"/>
              </a:xfrm>
              <a:prstGeom prst="ellipse">
                <a:avLst/>
              </a:prstGeom>
              <a:solidFill>
                <a:schemeClr val="lt1"/>
              </a:solidFill>
              <a:ln w="19050" cap="flat" cmpd="sng">
                <a:solidFill>
                  <a:srgbClr val="FD920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146" name="Shape 146"/>
              <p:cNvSpPr/>
              <p:nvPr/>
            </p:nvSpPr>
            <p:spPr>
              <a:xfrm>
                <a:off x="1196158" y="1413803"/>
                <a:ext cx="425397" cy="359999"/>
              </a:xfrm>
              <a:custGeom>
                <a:avLst/>
                <a:gdLst/>
                <a:ahLst/>
                <a:cxnLst/>
                <a:rect l="0" t="0" r="0" b="0"/>
                <a:pathLst>
                  <a:path w="120000" h="120000" extrusionOk="0">
                    <a:moveTo>
                      <a:pt x="91701" y="44656"/>
                    </a:moveTo>
                    <a:lnTo>
                      <a:pt x="91701" y="44656"/>
                    </a:lnTo>
                    <a:lnTo>
                      <a:pt x="90626" y="44867"/>
                    </a:lnTo>
                    <a:lnTo>
                      <a:pt x="89731" y="45079"/>
                    </a:lnTo>
                    <a:lnTo>
                      <a:pt x="88835" y="45714"/>
                    </a:lnTo>
                    <a:lnTo>
                      <a:pt x="88119" y="46349"/>
                    </a:lnTo>
                    <a:lnTo>
                      <a:pt x="87402" y="47407"/>
                    </a:lnTo>
                    <a:lnTo>
                      <a:pt x="87044" y="48253"/>
                    </a:lnTo>
                    <a:lnTo>
                      <a:pt x="86686" y="49523"/>
                    </a:lnTo>
                    <a:lnTo>
                      <a:pt x="86507" y="50793"/>
                    </a:lnTo>
                    <a:lnTo>
                      <a:pt x="86507" y="100317"/>
                    </a:lnTo>
                    <a:lnTo>
                      <a:pt x="86507" y="100317"/>
                    </a:lnTo>
                    <a:lnTo>
                      <a:pt x="86686" y="101587"/>
                    </a:lnTo>
                    <a:lnTo>
                      <a:pt x="87044" y="102645"/>
                    </a:lnTo>
                    <a:lnTo>
                      <a:pt x="87402" y="103703"/>
                    </a:lnTo>
                    <a:lnTo>
                      <a:pt x="88119" y="104550"/>
                    </a:lnTo>
                    <a:lnTo>
                      <a:pt x="88835" y="105396"/>
                    </a:lnTo>
                    <a:lnTo>
                      <a:pt x="89731" y="105820"/>
                    </a:lnTo>
                    <a:lnTo>
                      <a:pt x="90626" y="106243"/>
                    </a:lnTo>
                    <a:lnTo>
                      <a:pt x="91701" y="106243"/>
                    </a:lnTo>
                    <a:lnTo>
                      <a:pt x="100477" y="106243"/>
                    </a:lnTo>
                    <a:lnTo>
                      <a:pt x="100477" y="106243"/>
                    </a:lnTo>
                    <a:lnTo>
                      <a:pt x="101552" y="106243"/>
                    </a:lnTo>
                    <a:lnTo>
                      <a:pt x="102447" y="105820"/>
                    </a:lnTo>
                    <a:lnTo>
                      <a:pt x="103343" y="105396"/>
                    </a:lnTo>
                    <a:lnTo>
                      <a:pt x="104059" y="104550"/>
                    </a:lnTo>
                    <a:lnTo>
                      <a:pt x="104597" y="103703"/>
                    </a:lnTo>
                    <a:lnTo>
                      <a:pt x="105134" y="102645"/>
                    </a:lnTo>
                    <a:lnTo>
                      <a:pt x="105492" y="101587"/>
                    </a:lnTo>
                    <a:lnTo>
                      <a:pt x="105492" y="100317"/>
                    </a:lnTo>
                    <a:lnTo>
                      <a:pt x="105492" y="50793"/>
                    </a:lnTo>
                    <a:lnTo>
                      <a:pt x="105492" y="50793"/>
                    </a:lnTo>
                    <a:lnTo>
                      <a:pt x="105492" y="49523"/>
                    </a:lnTo>
                    <a:lnTo>
                      <a:pt x="105134" y="48253"/>
                    </a:lnTo>
                    <a:lnTo>
                      <a:pt x="104597" y="47407"/>
                    </a:lnTo>
                    <a:lnTo>
                      <a:pt x="104059" y="46349"/>
                    </a:lnTo>
                    <a:lnTo>
                      <a:pt x="103343" y="45714"/>
                    </a:lnTo>
                    <a:lnTo>
                      <a:pt x="102447" y="45079"/>
                    </a:lnTo>
                    <a:lnTo>
                      <a:pt x="101552" y="44867"/>
                    </a:lnTo>
                    <a:lnTo>
                      <a:pt x="100477" y="44656"/>
                    </a:lnTo>
                    <a:lnTo>
                      <a:pt x="91701" y="44656"/>
                    </a:lnTo>
                    <a:close/>
                    <a:moveTo>
                      <a:pt x="117492" y="114074"/>
                    </a:moveTo>
                    <a:lnTo>
                      <a:pt x="5014" y="114074"/>
                    </a:lnTo>
                    <a:lnTo>
                      <a:pt x="5014" y="2962"/>
                    </a:lnTo>
                    <a:lnTo>
                      <a:pt x="5014" y="2962"/>
                    </a:lnTo>
                    <a:lnTo>
                      <a:pt x="4835" y="1904"/>
                    </a:lnTo>
                    <a:lnTo>
                      <a:pt x="4298" y="846"/>
                    </a:lnTo>
                    <a:lnTo>
                      <a:pt x="3582" y="211"/>
                    </a:lnTo>
                    <a:lnTo>
                      <a:pt x="2507" y="0"/>
                    </a:lnTo>
                    <a:lnTo>
                      <a:pt x="2507" y="0"/>
                    </a:lnTo>
                    <a:lnTo>
                      <a:pt x="1611" y="211"/>
                    </a:lnTo>
                    <a:lnTo>
                      <a:pt x="716" y="846"/>
                    </a:lnTo>
                    <a:lnTo>
                      <a:pt x="179" y="1904"/>
                    </a:lnTo>
                    <a:lnTo>
                      <a:pt x="0" y="2962"/>
                    </a:lnTo>
                    <a:lnTo>
                      <a:pt x="0" y="2962"/>
                    </a:lnTo>
                    <a:lnTo>
                      <a:pt x="0" y="117037"/>
                    </a:lnTo>
                    <a:lnTo>
                      <a:pt x="0" y="117037"/>
                    </a:lnTo>
                    <a:lnTo>
                      <a:pt x="179" y="118306"/>
                    </a:lnTo>
                    <a:lnTo>
                      <a:pt x="716" y="119153"/>
                    </a:lnTo>
                    <a:lnTo>
                      <a:pt x="716" y="119153"/>
                    </a:lnTo>
                    <a:lnTo>
                      <a:pt x="1611" y="119788"/>
                    </a:lnTo>
                    <a:lnTo>
                      <a:pt x="2507" y="120000"/>
                    </a:lnTo>
                    <a:lnTo>
                      <a:pt x="117492" y="120000"/>
                    </a:lnTo>
                    <a:lnTo>
                      <a:pt x="117492" y="120000"/>
                    </a:lnTo>
                    <a:lnTo>
                      <a:pt x="118567" y="119788"/>
                    </a:lnTo>
                    <a:lnTo>
                      <a:pt x="119283" y="119153"/>
                    </a:lnTo>
                    <a:lnTo>
                      <a:pt x="119820" y="118306"/>
                    </a:lnTo>
                    <a:lnTo>
                      <a:pt x="120000" y="117037"/>
                    </a:lnTo>
                    <a:lnTo>
                      <a:pt x="120000" y="117037"/>
                    </a:lnTo>
                    <a:lnTo>
                      <a:pt x="119820" y="115978"/>
                    </a:lnTo>
                    <a:lnTo>
                      <a:pt x="119283" y="114920"/>
                    </a:lnTo>
                    <a:lnTo>
                      <a:pt x="118567" y="114285"/>
                    </a:lnTo>
                    <a:lnTo>
                      <a:pt x="117492" y="114074"/>
                    </a:lnTo>
                    <a:lnTo>
                      <a:pt x="117492" y="114074"/>
                    </a:lnTo>
                    <a:close/>
                    <a:moveTo>
                      <a:pt x="41910" y="56719"/>
                    </a:moveTo>
                    <a:lnTo>
                      <a:pt x="41910" y="56719"/>
                    </a:lnTo>
                    <a:lnTo>
                      <a:pt x="41014" y="56931"/>
                    </a:lnTo>
                    <a:lnTo>
                      <a:pt x="40119" y="57142"/>
                    </a:lnTo>
                    <a:lnTo>
                      <a:pt x="39223" y="57777"/>
                    </a:lnTo>
                    <a:lnTo>
                      <a:pt x="38507" y="58412"/>
                    </a:lnTo>
                    <a:lnTo>
                      <a:pt x="37970" y="59259"/>
                    </a:lnTo>
                    <a:lnTo>
                      <a:pt x="37432" y="60317"/>
                    </a:lnTo>
                    <a:lnTo>
                      <a:pt x="37253" y="61375"/>
                    </a:lnTo>
                    <a:lnTo>
                      <a:pt x="37074" y="62433"/>
                    </a:lnTo>
                    <a:lnTo>
                      <a:pt x="37074" y="100529"/>
                    </a:lnTo>
                    <a:lnTo>
                      <a:pt x="37074" y="100529"/>
                    </a:lnTo>
                    <a:lnTo>
                      <a:pt x="37253" y="101798"/>
                    </a:lnTo>
                    <a:lnTo>
                      <a:pt x="37432" y="102857"/>
                    </a:lnTo>
                    <a:lnTo>
                      <a:pt x="37970" y="103703"/>
                    </a:lnTo>
                    <a:lnTo>
                      <a:pt x="38507" y="104550"/>
                    </a:lnTo>
                    <a:lnTo>
                      <a:pt x="39223" y="105396"/>
                    </a:lnTo>
                    <a:lnTo>
                      <a:pt x="40119" y="105820"/>
                    </a:lnTo>
                    <a:lnTo>
                      <a:pt x="41014" y="106243"/>
                    </a:lnTo>
                    <a:lnTo>
                      <a:pt x="41910" y="106243"/>
                    </a:lnTo>
                    <a:lnTo>
                      <a:pt x="51223" y="106243"/>
                    </a:lnTo>
                    <a:lnTo>
                      <a:pt x="51223" y="106243"/>
                    </a:lnTo>
                    <a:lnTo>
                      <a:pt x="52119" y="106243"/>
                    </a:lnTo>
                    <a:lnTo>
                      <a:pt x="53014" y="105820"/>
                    </a:lnTo>
                    <a:lnTo>
                      <a:pt x="53910" y="105396"/>
                    </a:lnTo>
                    <a:lnTo>
                      <a:pt x="54626" y="104550"/>
                    </a:lnTo>
                    <a:lnTo>
                      <a:pt x="55164" y="103703"/>
                    </a:lnTo>
                    <a:lnTo>
                      <a:pt x="55701" y="102857"/>
                    </a:lnTo>
                    <a:lnTo>
                      <a:pt x="56059" y="101798"/>
                    </a:lnTo>
                    <a:lnTo>
                      <a:pt x="56059" y="100529"/>
                    </a:lnTo>
                    <a:lnTo>
                      <a:pt x="56059" y="62433"/>
                    </a:lnTo>
                    <a:lnTo>
                      <a:pt x="56059" y="62433"/>
                    </a:lnTo>
                    <a:lnTo>
                      <a:pt x="56059" y="61375"/>
                    </a:lnTo>
                    <a:lnTo>
                      <a:pt x="55701" y="60317"/>
                    </a:lnTo>
                    <a:lnTo>
                      <a:pt x="55164" y="59259"/>
                    </a:lnTo>
                    <a:lnTo>
                      <a:pt x="54626" y="58412"/>
                    </a:lnTo>
                    <a:lnTo>
                      <a:pt x="53910" y="57777"/>
                    </a:lnTo>
                    <a:lnTo>
                      <a:pt x="53014" y="57142"/>
                    </a:lnTo>
                    <a:lnTo>
                      <a:pt x="52119" y="56931"/>
                    </a:lnTo>
                    <a:lnTo>
                      <a:pt x="51223" y="56719"/>
                    </a:lnTo>
                    <a:lnTo>
                      <a:pt x="41910" y="56719"/>
                    </a:lnTo>
                    <a:close/>
                    <a:moveTo>
                      <a:pt x="17910" y="82751"/>
                    </a:moveTo>
                    <a:lnTo>
                      <a:pt x="17910" y="82751"/>
                    </a:lnTo>
                    <a:lnTo>
                      <a:pt x="16835" y="82751"/>
                    </a:lnTo>
                    <a:lnTo>
                      <a:pt x="15940" y="83174"/>
                    </a:lnTo>
                    <a:lnTo>
                      <a:pt x="15044" y="83809"/>
                    </a:lnTo>
                    <a:lnTo>
                      <a:pt x="14328" y="84444"/>
                    </a:lnTo>
                    <a:lnTo>
                      <a:pt x="13791" y="85291"/>
                    </a:lnTo>
                    <a:lnTo>
                      <a:pt x="13432" y="86137"/>
                    </a:lnTo>
                    <a:lnTo>
                      <a:pt x="13074" y="87407"/>
                    </a:lnTo>
                    <a:lnTo>
                      <a:pt x="12895" y="88465"/>
                    </a:lnTo>
                    <a:lnTo>
                      <a:pt x="12895" y="100529"/>
                    </a:lnTo>
                    <a:lnTo>
                      <a:pt x="12895" y="100529"/>
                    </a:lnTo>
                    <a:lnTo>
                      <a:pt x="13074" y="101798"/>
                    </a:lnTo>
                    <a:lnTo>
                      <a:pt x="13432" y="102857"/>
                    </a:lnTo>
                    <a:lnTo>
                      <a:pt x="13791" y="103703"/>
                    </a:lnTo>
                    <a:lnTo>
                      <a:pt x="14328" y="104550"/>
                    </a:lnTo>
                    <a:lnTo>
                      <a:pt x="15044" y="105396"/>
                    </a:lnTo>
                    <a:lnTo>
                      <a:pt x="15940" y="105820"/>
                    </a:lnTo>
                    <a:lnTo>
                      <a:pt x="16835" y="106243"/>
                    </a:lnTo>
                    <a:lnTo>
                      <a:pt x="17910" y="106243"/>
                    </a:lnTo>
                    <a:lnTo>
                      <a:pt x="27044" y="106243"/>
                    </a:lnTo>
                    <a:lnTo>
                      <a:pt x="27044" y="106243"/>
                    </a:lnTo>
                    <a:lnTo>
                      <a:pt x="28119" y="106243"/>
                    </a:lnTo>
                    <a:lnTo>
                      <a:pt x="29014" y="105820"/>
                    </a:lnTo>
                    <a:lnTo>
                      <a:pt x="29731" y="105396"/>
                    </a:lnTo>
                    <a:lnTo>
                      <a:pt x="30447" y="104550"/>
                    </a:lnTo>
                    <a:lnTo>
                      <a:pt x="31164" y="103703"/>
                    </a:lnTo>
                    <a:lnTo>
                      <a:pt x="31522" y="102857"/>
                    </a:lnTo>
                    <a:lnTo>
                      <a:pt x="31880" y="101798"/>
                    </a:lnTo>
                    <a:lnTo>
                      <a:pt x="31880" y="100529"/>
                    </a:lnTo>
                    <a:lnTo>
                      <a:pt x="31880" y="88465"/>
                    </a:lnTo>
                    <a:lnTo>
                      <a:pt x="31880" y="88465"/>
                    </a:lnTo>
                    <a:lnTo>
                      <a:pt x="31880" y="87407"/>
                    </a:lnTo>
                    <a:lnTo>
                      <a:pt x="31522" y="86137"/>
                    </a:lnTo>
                    <a:lnTo>
                      <a:pt x="31164" y="85291"/>
                    </a:lnTo>
                    <a:lnTo>
                      <a:pt x="30447" y="84444"/>
                    </a:lnTo>
                    <a:lnTo>
                      <a:pt x="29731" y="83809"/>
                    </a:lnTo>
                    <a:lnTo>
                      <a:pt x="29014" y="83174"/>
                    </a:lnTo>
                    <a:lnTo>
                      <a:pt x="28119" y="82751"/>
                    </a:lnTo>
                    <a:lnTo>
                      <a:pt x="27044" y="82751"/>
                    </a:lnTo>
                    <a:lnTo>
                      <a:pt x="17910" y="82751"/>
                    </a:lnTo>
                    <a:close/>
                    <a:moveTo>
                      <a:pt x="66089" y="68571"/>
                    </a:moveTo>
                    <a:lnTo>
                      <a:pt x="66089" y="68571"/>
                    </a:lnTo>
                    <a:lnTo>
                      <a:pt x="65014" y="68571"/>
                    </a:lnTo>
                    <a:lnTo>
                      <a:pt x="64119" y="68994"/>
                    </a:lnTo>
                    <a:lnTo>
                      <a:pt x="63402" y="69629"/>
                    </a:lnTo>
                    <a:lnTo>
                      <a:pt x="62686" y="70264"/>
                    </a:lnTo>
                    <a:lnTo>
                      <a:pt x="61970" y="71111"/>
                    </a:lnTo>
                    <a:lnTo>
                      <a:pt x="61611" y="72169"/>
                    </a:lnTo>
                    <a:lnTo>
                      <a:pt x="61253" y="73227"/>
                    </a:lnTo>
                    <a:lnTo>
                      <a:pt x="61253" y="74285"/>
                    </a:lnTo>
                    <a:lnTo>
                      <a:pt x="61253" y="100529"/>
                    </a:lnTo>
                    <a:lnTo>
                      <a:pt x="61253" y="100529"/>
                    </a:lnTo>
                    <a:lnTo>
                      <a:pt x="61253" y="101798"/>
                    </a:lnTo>
                    <a:lnTo>
                      <a:pt x="61611" y="102857"/>
                    </a:lnTo>
                    <a:lnTo>
                      <a:pt x="61970" y="103703"/>
                    </a:lnTo>
                    <a:lnTo>
                      <a:pt x="62686" y="104550"/>
                    </a:lnTo>
                    <a:lnTo>
                      <a:pt x="63402" y="105396"/>
                    </a:lnTo>
                    <a:lnTo>
                      <a:pt x="64119" y="105820"/>
                    </a:lnTo>
                    <a:lnTo>
                      <a:pt x="65014" y="106243"/>
                    </a:lnTo>
                    <a:lnTo>
                      <a:pt x="66089" y="106243"/>
                    </a:lnTo>
                    <a:lnTo>
                      <a:pt x="75402" y="106243"/>
                    </a:lnTo>
                    <a:lnTo>
                      <a:pt x="75402" y="106243"/>
                    </a:lnTo>
                    <a:lnTo>
                      <a:pt x="76298" y="106243"/>
                    </a:lnTo>
                    <a:lnTo>
                      <a:pt x="77194" y="105820"/>
                    </a:lnTo>
                    <a:lnTo>
                      <a:pt x="78089" y="105396"/>
                    </a:lnTo>
                    <a:lnTo>
                      <a:pt x="78805" y="104550"/>
                    </a:lnTo>
                    <a:lnTo>
                      <a:pt x="79343" y="103703"/>
                    </a:lnTo>
                    <a:lnTo>
                      <a:pt x="79880" y="102857"/>
                    </a:lnTo>
                    <a:lnTo>
                      <a:pt x="80059" y="101798"/>
                    </a:lnTo>
                    <a:lnTo>
                      <a:pt x="80238" y="100529"/>
                    </a:lnTo>
                    <a:lnTo>
                      <a:pt x="80238" y="74285"/>
                    </a:lnTo>
                    <a:lnTo>
                      <a:pt x="80238" y="74285"/>
                    </a:lnTo>
                    <a:lnTo>
                      <a:pt x="80059" y="73227"/>
                    </a:lnTo>
                    <a:lnTo>
                      <a:pt x="79880" y="72169"/>
                    </a:lnTo>
                    <a:lnTo>
                      <a:pt x="79343" y="71111"/>
                    </a:lnTo>
                    <a:lnTo>
                      <a:pt x="78805" y="70264"/>
                    </a:lnTo>
                    <a:lnTo>
                      <a:pt x="78089" y="69629"/>
                    </a:lnTo>
                    <a:lnTo>
                      <a:pt x="77194" y="68994"/>
                    </a:lnTo>
                    <a:lnTo>
                      <a:pt x="76298" y="68571"/>
                    </a:lnTo>
                    <a:lnTo>
                      <a:pt x="75402" y="68571"/>
                    </a:lnTo>
                    <a:lnTo>
                      <a:pt x="66089" y="68571"/>
                    </a:lnTo>
                    <a:close/>
                    <a:moveTo>
                      <a:pt x="15402" y="65185"/>
                    </a:moveTo>
                    <a:lnTo>
                      <a:pt x="15402" y="65185"/>
                    </a:lnTo>
                    <a:lnTo>
                      <a:pt x="16119" y="65185"/>
                    </a:lnTo>
                    <a:lnTo>
                      <a:pt x="16656" y="64973"/>
                    </a:lnTo>
                    <a:lnTo>
                      <a:pt x="17373" y="64550"/>
                    </a:lnTo>
                    <a:lnTo>
                      <a:pt x="17910" y="64126"/>
                    </a:lnTo>
                    <a:lnTo>
                      <a:pt x="17910" y="64126"/>
                    </a:lnTo>
                    <a:lnTo>
                      <a:pt x="45850" y="34074"/>
                    </a:lnTo>
                    <a:lnTo>
                      <a:pt x="67164" y="57354"/>
                    </a:lnTo>
                    <a:lnTo>
                      <a:pt x="67164" y="57354"/>
                    </a:lnTo>
                    <a:lnTo>
                      <a:pt x="67701" y="57777"/>
                    </a:lnTo>
                    <a:lnTo>
                      <a:pt x="68417" y="58201"/>
                    </a:lnTo>
                    <a:lnTo>
                      <a:pt x="69134" y="58412"/>
                    </a:lnTo>
                    <a:lnTo>
                      <a:pt x="69850" y="58412"/>
                    </a:lnTo>
                    <a:lnTo>
                      <a:pt x="69850" y="58412"/>
                    </a:lnTo>
                    <a:lnTo>
                      <a:pt x="70567" y="58412"/>
                    </a:lnTo>
                    <a:lnTo>
                      <a:pt x="71283" y="57989"/>
                    </a:lnTo>
                    <a:lnTo>
                      <a:pt x="72000" y="57566"/>
                    </a:lnTo>
                    <a:lnTo>
                      <a:pt x="72537" y="56931"/>
                    </a:lnTo>
                    <a:lnTo>
                      <a:pt x="94567" y="24973"/>
                    </a:lnTo>
                    <a:lnTo>
                      <a:pt x="99582" y="30899"/>
                    </a:lnTo>
                    <a:lnTo>
                      <a:pt x="101731" y="9100"/>
                    </a:lnTo>
                    <a:lnTo>
                      <a:pt x="83283" y="11428"/>
                    </a:lnTo>
                    <a:lnTo>
                      <a:pt x="89373" y="18624"/>
                    </a:lnTo>
                    <a:lnTo>
                      <a:pt x="69313" y="47619"/>
                    </a:lnTo>
                    <a:lnTo>
                      <a:pt x="48537" y="24973"/>
                    </a:lnTo>
                    <a:lnTo>
                      <a:pt x="48537" y="24973"/>
                    </a:lnTo>
                    <a:lnTo>
                      <a:pt x="47820" y="24338"/>
                    </a:lnTo>
                    <a:lnTo>
                      <a:pt x="47283" y="24126"/>
                    </a:lnTo>
                    <a:lnTo>
                      <a:pt x="46567" y="23915"/>
                    </a:lnTo>
                    <a:lnTo>
                      <a:pt x="46029" y="23703"/>
                    </a:lnTo>
                    <a:lnTo>
                      <a:pt x="45313" y="23703"/>
                    </a:lnTo>
                    <a:lnTo>
                      <a:pt x="44597" y="23915"/>
                    </a:lnTo>
                    <a:lnTo>
                      <a:pt x="44059" y="24338"/>
                    </a:lnTo>
                    <a:lnTo>
                      <a:pt x="43343" y="24973"/>
                    </a:lnTo>
                    <a:lnTo>
                      <a:pt x="12895" y="57566"/>
                    </a:lnTo>
                    <a:lnTo>
                      <a:pt x="12895" y="57566"/>
                    </a:lnTo>
                    <a:lnTo>
                      <a:pt x="12358" y="58201"/>
                    </a:lnTo>
                    <a:lnTo>
                      <a:pt x="12000" y="58835"/>
                    </a:lnTo>
                    <a:lnTo>
                      <a:pt x="11820" y="59682"/>
                    </a:lnTo>
                    <a:lnTo>
                      <a:pt x="11641" y="60529"/>
                    </a:lnTo>
                    <a:lnTo>
                      <a:pt x="11641" y="61375"/>
                    </a:lnTo>
                    <a:lnTo>
                      <a:pt x="11820" y="62222"/>
                    </a:lnTo>
                    <a:lnTo>
                      <a:pt x="12179" y="63068"/>
                    </a:lnTo>
                    <a:lnTo>
                      <a:pt x="12537" y="63703"/>
                    </a:lnTo>
                    <a:lnTo>
                      <a:pt x="12537" y="63703"/>
                    </a:lnTo>
                    <a:lnTo>
                      <a:pt x="13253" y="64338"/>
                    </a:lnTo>
                    <a:lnTo>
                      <a:pt x="13970" y="64761"/>
                    </a:lnTo>
                    <a:lnTo>
                      <a:pt x="14686" y="65185"/>
                    </a:lnTo>
                    <a:lnTo>
                      <a:pt x="15402" y="65185"/>
                    </a:lnTo>
                    <a:lnTo>
                      <a:pt x="15402" y="65185"/>
                    </a:lnTo>
                    <a:close/>
                  </a:path>
                </a:pathLst>
              </a:custGeom>
              <a:solidFill>
                <a:srgbClr val="FD9203"/>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grpSp>
      </p:grpSp>
      <p:grpSp>
        <p:nvGrpSpPr>
          <p:cNvPr id="147" name="Shape 147"/>
          <p:cNvGrpSpPr/>
          <p:nvPr/>
        </p:nvGrpSpPr>
        <p:grpSpPr>
          <a:xfrm>
            <a:off x="6278264" y="1193090"/>
            <a:ext cx="5220000" cy="791999"/>
            <a:chOff x="6278264" y="1193090"/>
            <a:chExt cx="5220000" cy="791999"/>
          </a:xfrm>
        </p:grpSpPr>
        <p:sp>
          <p:nvSpPr>
            <p:cNvPr id="148" name="Shape 148"/>
            <p:cNvSpPr/>
            <p:nvPr/>
          </p:nvSpPr>
          <p:spPr>
            <a:xfrm>
              <a:off x="6278264" y="1337090"/>
              <a:ext cx="5220000" cy="503999"/>
            </a:xfrm>
            <a:prstGeom prst="roundRect">
              <a:avLst>
                <a:gd name="adj" fmla="val 16667"/>
              </a:avLst>
            </a:prstGeom>
            <a:solidFill>
              <a:srgbClr val="00B0F0"/>
            </a:solidFill>
            <a:ln>
              <a:noFill/>
            </a:ln>
          </p:spPr>
          <p:txBody>
            <a:bodyPr lIns="0" tIns="0" rIns="0" bIns="0" anchor="ctr" anchorCtr="0">
              <a:noAutofit/>
            </a:bodyPr>
            <a:lstStyle/>
            <a:p>
              <a:pPr marL="0" marR="0" lvl="0" indent="0" algn="ctr" rtl="0">
                <a:spcBef>
                  <a:spcPts val="0"/>
                </a:spcBef>
                <a:spcAft>
                  <a:spcPts val="0"/>
                </a:spcAft>
                <a:buClr>
                  <a:srgbClr val="FFFFFF"/>
                </a:buClr>
                <a:buSzPct val="25000"/>
                <a:buFont typeface="Noto Symbol"/>
                <a:buNone/>
              </a:pPr>
              <a:r>
                <a:rPr lang="en-US" sz="2400" b="0" i="0" u="none" strike="noStrike" cap="none" baseline="0">
                  <a:solidFill>
                    <a:srgbClr val="FFFFFF"/>
                  </a:solidFill>
                  <a:latin typeface="Arial"/>
                  <a:ea typeface="Arial"/>
                  <a:cs typeface="Arial"/>
                  <a:sym typeface="Arial"/>
                </a:rPr>
                <a:t>Operating Profit</a:t>
              </a:r>
            </a:p>
          </p:txBody>
        </p:sp>
        <p:grpSp>
          <p:nvGrpSpPr>
            <p:cNvPr id="149" name="Shape 149"/>
            <p:cNvGrpSpPr/>
            <p:nvPr/>
          </p:nvGrpSpPr>
          <p:grpSpPr>
            <a:xfrm>
              <a:off x="6592621" y="1193090"/>
              <a:ext cx="791999" cy="791999"/>
              <a:chOff x="6592621" y="1197803"/>
              <a:chExt cx="791999" cy="791999"/>
            </a:xfrm>
          </p:grpSpPr>
          <p:sp>
            <p:nvSpPr>
              <p:cNvPr id="150" name="Shape 150"/>
              <p:cNvSpPr/>
              <p:nvPr/>
            </p:nvSpPr>
            <p:spPr>
              <a:xfrm>
                <a:off x="6592621" y="1197803"/>
                <a:ext cx="791999" cy="791999"/>
              </a:xfrm>
              <a:prstGeom prst="ellipse">
                <a:avLst/>
              </a:prstGeom>
              <a:solidFill>
                <a:schemeClr val="lt1"/>
              </a:solidFill>
              <a:ln w="19050"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151" name="Shape 151"/>
              <p:cNvSpPr/>
              <p:nvPr/>
            </p:nvSpPr>
            <p:spPr>
              <a:xfrm>
                <a:off x="6763621" y="1368803"/>
                <a:ext cx="450000" cy="450000"/>
              </a:xfrm>
              <a:custGeom>
                <a:avLst/>
                <a:gdLst/>
                <a:ahLst/>
                <a:cxnLst/>
                <a:rect l="0" t="0" r="0" b="0"/>
                <a:pathLst>
                  <a:path w="120000" h="120000" extrusionOk="0">
                    <a:moveTo>
                      <a:pt x="68428" y="34571"/>
                    </a:moveTo>
                    <a:lnTo>
                      <a:pt x="68428" y="34571"/>
                    </a:lnTo>
                    <a:lnTo>
                      <a:pt x="70142" y="34428"/>
                    </a:lnTo>
                    <a:lnTo>
                      <a:pt x="71857" y="34142"/>
                    </a:lnTo>
                    <a:lnTo>
                      <a:pt x="73571" y="33714"/>
                    </a:lnTo>
                    <a:lnTo>
                      <a:pt x="75142" y="33142"/>
                    </a:lnTo>
                    <a:lnTo>
                      <a:pt x="76714" y="32428"/>
                    </a:lnTo>
                    <a:lnTo>
                      <a:pt x="78142" y="31571"/>
                    </a:lnTo>
                    <a:lnTo>
                      <a:pt x="79428" y="30571"/>
                    </a:lnTo>
                    <a:lnTo>
                      <a:pt x="80714" y="29428"/>
                    </a:lnTo>
                    <a:lnTo>
                      <a:pt x="81857" y="28285"/>
                    </a:lnTo>
                    <a:lnTo>
                      <a:pt x="82857" y="27000"/>
                    </a:lnTo>
                    <a:lnTo>
                      <a:pt x="83714" y="25571"/>
                    </a:lnTo>
                    <a:lnTo>
                      <a:pt x="84428" y="24000"/>
                    </a:lnTo>
                    <a:lnTo>
                      <a:pt x="85000" y="22428"/>
                    </a:lnTo>
                    <a:lnTo>
                      <a:pt x="85428" y="20714"/>
                    </a:lnTo>
                    <a:lnTo>
                      <a:pt x="85714" y="19000"/>
                    </a:lnTo>
                    <a:lnTo>
                      <a:pt x="85857" y="17285"/>
                    </a:lnTo>
                    <a:lnTo>
                      <a:pt x="85857" y="17285"/>
                    </a:lnTo>
                    <a:lnTo>
                      <a:pt x="85714" y="15571"/>
                    </a:lnTo>
                    <a:lnTo>
                      <a:pt x="85428" y="13857"/>
                    </a:lnTo>
                    <a:lnTo>
                      <a:pt x="85000" y="12142"/>
                    </a:lnTo>
                    <a:lnTo>
                      <a:pt x="84428" y="10571"/>
                    </a:lnTo>
                    <a:lnTo>
                      <a:pt x="83714" y="9142"/>
                    </a:lnTo>
                    <a:lnTo>
                      <a:pt x="82857" y="7714"/>
                    </a:lnTo>
                    <a:lnTo>
                      <a:pt x="81857" y="6285"/>
                    </a:lnTo>
                    <a:lnTo>
                      <a:pt x="80714" y="5142"/>
                    </a:lnTo>
                    <a:lnTo>
                      <a:pt x="79428" y="4000"/>
                    </a:lnTo>
                    <a:lnTo>
                      <a:pt x="78142" y="3000"/>
                    </a:lnTo>
                    <a:lnTo>
                      <a:pt x="76714" y="2142"/>
                    </a:lnTo>
                    <a:lnTo>
                      <a:pt x="75142" y="1428"/>
                    </a:lnTo>
                    <a:lnTo>
                      <a:pt x="73571" y="857"/>
                    </a:lnTo>
                    <a:lnTo>
                      <a:pt x="71857" y="428"/>
                    </a:lnTo>
                    <a:lnTo>
                      <a:pt x="70142" y="142"/>
                    </a:lnTo>
                    <a:lnTo>
                      <a:pt x="68428" y="0"/>
                    </a:lnTo>
                    <a:lnTo>
                      <a:pt x="68428" y="0"/>
                    </a:lnTo>
                    <a:lnTo>
                      <a:pt x="66571" y="142"/>
                    </a:lnTo>
                    <a:lnTo>
                      <a:pt x="64857" y="428"/>
                    </a:lnTo>
                    <a:lnTo>
                      <a:pt x="63142" y="857"/>
                    </a:lnTo>
                    <a:lnTo>
                      <a:pt x="61571" y="1428"/>
                    </a:lnTo>
                    <a:lnTo>
                      <a:pt x="60000" y="2142"/>
                    </a:lnTo>
                    <a:lnTo>
                      <a:pt x="58571" y="3000"/>
                    </a:lnTo>
                    <a:lnTo>
                      <a:pt x="57285" y="4000"/>
                    </a:lnTo>
                    <a:lnTo>
                      <a:pt x="56000" y="5142"/>
                    </a:lnTo>
                    <a:lnTo>
                      <a:pt x="54857" y="6285"/>
                    </a:lnTo>
                    <a:lnTo>
                      <a:pt x="53857" y="7714"/>
                    </a:lnTo>
                    <a:lnTo>
                      <a:pt x="53000" y="9142"/>
                    </a:lnTo>
                    <a:lnTo>
                      <a:pt x="52285" y="10571"/>
                    </a:lnTo>
                    <a:lnTo>
                      <a:pt x="51714" y="12142"/>
                    </a:lnTo>
                    <a:lnTo>
                      <a:pt x="51285" y="13857"/>
                    </a:lnTo>
                    <a:lnTo>
                      <a:pt x="51000" y="15571"/>
                    </a:lnTo>
                    <a:lnTo>
                      <a:pt x="50857" y="17285"/>
                    </a:lnTo>
                    <a:lnTo>
                      <a:pt x="50857" y="17285"/>
                    </a:lnTo>
                    <a:lnTo>
                      <a:pt x="51000" y="19000"/>
                    </a:lnTo>
                    <a:lnTo>
                      <a:pt x="51285" y="20714"/>
                    </a:lnTo>
                    <a:lnTo>
                      <a:pt x="51714" y="22428"/>
                    </a:lnTo>
                    <a:lnTo>
                      <a:pt x="52285" y="24000"/>
                    </a:lnTo>
                    <a:lnTo>
                      <a:pt x="53000" y="25571"/>
                    </a:lnTo>
                    <a:lnTo>
                      <a:pt x="53857" y="27000"/>
                    </a:lnTo>
                    <a:lnTo>
                      <a:pt x="54857" y="28285"/>
                    </a:lnTo>
                    <a:lnTo>
                      <a:pt x="56000" y="29428"/>
                    </a:lnTo>
                    <a:lnTo>
                      <a:pt x="57285" y="30571"/>
                    </a:lnTo>
                    <a:lnTo>
                      <a:pt x="58571" y="31571"/>
                    </a:lnTo>
                    <a:lnTo>
                      <a:pt x="60000" y="32428"/>
                    </a:lnTo>
                    <a:lnTo>
                      <a:pt x="61571" y="33142"/>
                    </a:lnTo>
                    <a:lnTo>
                      <a:pt x="63142" y="33714"/>
                    </a:lnTo>
                    <a:lnTo>
                      <a:pt x="64857" y="34142"/>
                    </a:lnTo>
                    <a:lnTo>
                      <a:pt x="66571" y="34428"/>
                    </a:lnTo>
                    <a:lnTo>
                      <a:pt x="68428" y="34571"/>
                    </a:lnTo>
                    <a:lnTo>
                      <a:pt x="68428" y="34571"/>
                    </a:lnTo>
                    <a:close/>
                    <a:moveTo>
                      <a:pt x="66714" y="18857"/>
                    </a:moveTo>
                    <a:lnTo>
                      <a:pt x="66714" y="18857"/>
                    </a:lnTo>
                    <a:lnTo>
                      <a:pt x="65428" y="18428"/>
                    </a:lnTo>
                    <a:lnTo>
                      <a:pt x="64285" y="18000"/>
                    </a:lnTo>
                    <a:lnTo>
                      <a:pt x="63285" y="17428"/>
                    </a:lnTo>
                    <a:lnTo>
                      <a:pt x="62428" y="16857"/>
                    </a:lnTo>
                    <a:lnTo>
                      <a:pt x="61714" y="16142"/>
                    </a:lnTo>
                    <a:lnTo>
                      <a:pt x="61285" y="15428"/>
                    </a:lnTo>
                    <a:lnTo>
                      <a:pt x="60857" y="14428"/>
                    </a:lnTo>
                    <a:lnTo>
                      <a:pt x="60857" y="13428"/>
                    </a:lnTo>
                    <a:lnTo>
                      <a:pt x="60857" y="13428"/>
                    </a:lnTo>
                    <a:lnTo>
                      <a:pt x="60857" y="12428"/>
                    </a:lnTo>
                    <a:lnTo>
                      <a:pt x="61142" y="11571"/>
                    </a:lnTo>
                    <a:lnTo>
                      <a:pt x="61571" y="10714"/>
                    </a:lnTo>
                    <a:lnTo>
                      <a:pt x="62285" y="10000"/>
                    </a:lnTo>
                    <a:lnTo>
                      <a:pt x="63000" y="9428"/>
                    </a:lnTo>
                    <a:lnTo>
                      <a:pt x="64000" y="8857"/>
                    </a:lnTo>
                    <a:lnTo>
                      <a:pt x="65142" y="8428"/>
                    </a:lnTo>
                    <a:lnTo>
                      <a:pt x="66428" y="8142"/>
                    </a:lnTo>
                    <a:lnTo>
                      <a:pt x="66428" y="5428"/>
                    </a:lnTo>
                    <a:lnTo>
                      <a:pt x="70000" y="5428"/>
                    </a:lnTo>
                    <a:lnTo>
                      <a:pt x="70000" y="7857"/>
                    </a:lnTo>
                    <a:lnTo>
                      <a:pt x="70000" y="7857"/>
                    </a:lnTo>
                    <a:lnTo>
                      <a:pt x="71428" y="8000"/>
                    </a:lnTo>
                    <a:lnTo>
                      <a:pt x="72714" y="8142"/>
                    </a:lnTo>
                    <a:lnTo>
                      <a:pt x="73857" y="8428"/>
                    </a:lnTo>
                    <a:lnTo>
                      <a:pt x="74714" y="8714"/>
                    </a:lnTo>
                    <a:lnTo>
                      <a:pt x="73714" y="12571"/>
                    </a:lnTo>
                    <a:lnTo>
                      <a:pt x="73714" y="12571"/>
                    </a:lnTo>
                    <a:lnTo>
                      <a:pt x="71857" y="12000"/>
                    </a:lnTo>
                    <a:lnTo>
                      <a:pt x="70571" y="11714"/>
                    </a:lnTo>
                    <a:lnTo>
                      <a:pt x="69000" y="11571"/>
                    </a:lnTo>
                    <a:lnTo>
                      <a:pt x="69000" y="11571"/>
                    </a:lnTo>
                    <a:lnTo>
                      <a:pt x="67857" y="11714"/>
                    </a:lnTo>
                    <a:lnTo>
                      <a:pt x="67000" y="12000"/>
                    </a:lnTo>
                    <a:lnTo>
                      <a:pt x="66714" y="12428"/>
                    </a:lnTo>
                    <a:lnTo>
                      <a:pt x="66571" y="12857"/>
                    </a:lnTo>
                    <a:lnTo>
                      <a:pt x="66571" y="12857"/>
                    </a:lnTo>
                    <a:lnTo>
                      <a:pt x="66571" y="13142"/>
                    </a:lnTo>
                    <a:lnTo>
                      <a:pt x="66714" y="13428"/>
                    </a:lnTo>
                    <a:lnTo>
                      <a:pt x="67428" y="13857"/>
                    </a:lnTo>
                    <a:lnTo>
                      <a:pt x="68571" y="14428"/>
                    </a:lnTo>
                    <a:lnTo>
                      <a:pt x="70285" y="15000"/>
                    </a:lnTo>
                    <a:lnTo>
                      <a:pt x="70285" y="15000"/>
                    </a:lnTo>
                    <a:lnTo>
                      <a:pt x="71571" y="15428"/>
                    </a:lnTo>
                    <a:lnTo>
                      <a:pt x="72714" y="16000"/>
                    </a:lnTo>
                    <a:lnTo>
                      <a:pt x="73714" y="16571"/>
                    </a:lnTo>
                    <a:lnTo>
                      <a:pt x="74428" y="17142"/>
                    </a:lnTo>
                    <a:lnTo>
                      <a:pt x="75000" y="17857"/>
                    </a:lnTo>
                    <a:lnTo>
                      <a:pt x="75428" y="18571"/>
                    </a:lnTo>
                    <a:lnTo>
                      <a:pt x="75571" y="19428"/>
                    </a:lnTo>
                    <a:lnTo>
                      <a:pt x="75714" y="20428"/>
                    </a:lnTo>
                    <a:lnTo>
                      <a:pt x="75714" y="20428"/>
                    </a:lnTo>
                    <a:lnTo>
                      <a:pt x="75571" y="21428"/>
                    </a:lnTo>
                    <a:lnTo>
                      <a:pt x="75285" y="22285"/>
                    </a:lnTo>
                    <a:lnTo>
                      <a:pt x="74857" y="23142"/>
                    </a:lnTo>
                    <a:lnTo>
                      <a:pt x="74142" y="24000"/>
                    </a:lnTo>
                    <a:lnTo>
                      <a:pt x="73285" y="24571"/>
                    </a:lnTo>
                    <a:lnTo>
                      <a:pt x="72285" y="25142"/>
                    </a:lnTo>
                    <a:lnTo>
                      <a:pt x="71142" y="25571"/>
                    </a:lnTo>
                    <a:lnTo>
                      <a:pt x="69857" y="26000"/>
                    </a:lnTo>
                    <a:lnTo>
                      <a:pt x="69857" y="28857"/>
                    </a:lnTo>
                    <a:lnTo>
                      <a:pt x="66142" y="28857"/>
                    </a:lnTo>
                    <a:lnTo>
                      <a:pt x="66142" y="26142"/>
                    </a:lnTo>
                    <a:lnTo>
                      <a:pt x="66142" y="26142"/>
                    </a:lnTo>
                    <a:lnTo>
                      <a:pt x="64571" y="26000"/>
                    </a:lnTo>
                    <a:lnTo>
                      <a:pt x="63000" y="25714"/>
                    </a:lnTo>
                    <a:lnTo>
                      <a:pt x="61714" y="25428"/>
                    </a:lnTo>
                    <a:lnTo>
                      <a:pt x="60571" y="25000"/>
                    </a:lnTo>
                    <a:lnTo>
                      <a:pt x="61714" y="21000"/>
                    </a:lnTo>
                    <a:lnTo>
                      <a:pt x="61714" y="21000"/>
                    </a:lnTo>
                    <a:lnTo>
                      <a:pt x="62857" y="21428"/>
                    </a:lnTo>
                    <a:lnTo>
                      <a:pt x="64142" y="21857"/>
                    </a:lnTo>
                    <a:lnTo>
                      <a:pt x="65571" y="22142"/>
                    </a:lnTo>
                    <a:lnTo>
                      <a:pt x="67142" y="22285"/>
                    </a:lnTo>
                    <a:lnTo>
                      <a:pt x="67142" y="22285"/>
                    </a:lnTo>
                    <a:lnTo>
                      <a:pt x="68285" y="22142"/>
                    </a:lnTo>
                    <a:lnTo>
                      <a:pt x="69142" y="22000"/>
                    </a:lnTo>
                    <a:lnTo>
                      <a:pt x="69428" y="21714"/>
                    </a:lnTo>
                    <a:lnTo>
                      <a:pt x="69714" y="21571"/>
                    </a:lnTo>
                    <a:lnTo>
                      <a:pt x="69857" y="21285"/>
                    </a:lnTo>
                    <a:lnTo>
                      <a:pt x="70000" y="20857"/>
                    </a:lnTo>
                    <a:lnTo>
                      <a:pt x="70000" y="20857"/>
                    </a:lnTo>
                    <a:lnTo>
                      <a:pt x="69857" y="20571"/>
                    </a:lnTo>
                    <a:lnTo>
                      <a:pt x="69714" y="20285"/>
                    </a:lnTo>
                    <a:lnTo>
                      <a:pt x="69142" y="19714"/>
                    </a:lnTo>
                    <a:lnTo>
                      <a:pt x="68142" y="19285"/>
                    </a:lnTo>
                    <a:lnTo>
                      <a:pt x="66714" y="18857"/>
                    </a:lnTo>
                    <a:lnTo>
                      <a:pt x="66714" y="18857"/>
                    </a:lnTo>
                    <a:close/>
                    <a:moveTo>
                      <a:pt x="114142" y="62428"/>
                    </a:moveTo>
                    <a:lnTo>
                      <a:pt x="110142" y="62428"/>
                    </a:lnTo>
                    <a:lnTo>
                      <a:pt x="110142" y="62428"/>
                    </a:lnTo>
                    <a:lnTo>
                      <a:pt x="109571" y="60000"/>
                    </a:lnTo>
                    <a:lnTo>
                      <a:pt x="109000" y="57571"/>
                    </a:lnTo>
                    <a:lnTo>
                      <a:pt x="108285" y="55285"/>
                    </a:lnTo>
                    <a:lnTo>
                      <a:pt x="107428" y="53000"/>
                    </a:lnTo>
                    <a:lnTo>
                      <a:pt x="106285" y="50857"/>
                    </a:lnTo>
                    <a:lnTo>
                      <a:pt x="105285" y="48714"/>
                    </a:lnTo>
                    <a:lnTo>
                      <a:pt x="104000" y="46571"/>
                    </a:lnTo>
                    <a:lnTo>
                      <a:pt x="102571" y="44571"/>
                    </a:lnTo>
                    <a:lnTo>
                      <a:pt x="101142" y="42714"/>
                    </a:lnTo>
                    <a:lnTo>
                      <a:pt x="99428" y="40857"/>
                    </a:lnTo>
                    <a:lnTo>
                      <a:pt x="97714" y="39000"/>
                    </a:lnTo>
                    <a:lnTo>
                      <a:pt x="96000" y="37428"/>
                    </a:lnTo>
                    <a:lnTo>
                      <a:pt x="94142" y="35714"/>
                    </a:lnTo>
                    <a:lnTo>
                      <a:pt x="92142" y="34285"/>
                    </a:lnTo>
                    <a:lnTo>
                      <a:pt x="90000" y="32857"/>
                    </a:lnTo>
                    <a:lnTo>
                      <a:pt x="87857" y="31428"/>
                    </a:lnTo>
                    <a:lnTo>
                      <a:pt x="87857" y="31428"/>
                    </a:lnTo>
                    <a:lnTo>
                      <a:pt x="86142" y="33571"/>
                    </a:lnTo>
                    <a:lnTo>
                      <a:pt x="84142" y="35428"/>
                    </a:lnTo>
                    <a:lnTo>
                      <a:pt x="81857" y="37142"/>
                    </a:lnTo>
                    <a:lnTo>
                      <a:pt x="79428" y="38571"/>
                    </a:lnTo>
                    <a:lnTo>
                      <a:pt x="76857" y="39714"/>
                    </a:lnTo>
                    <a:lnTo>
                      <a:pt x="74142" y="40571"/>
                    </a:lnTo>
                    <a:lnTo>
                      <a:pt x="72714" y="40857"/>
                    </a:lnTo>
                    <a:lnTo>
                      <a:pt x="71285" y="41000"/>
                    </a:lnTo>
                    <a:lnTo>
                      <a:pt x="69857" y="41142"/>
                    </a:lnTo>
                    <a:lnTo>
                      <a:pt x="68428" y="41142"/>
                    </a:lnTo>
                    <a:lnTo>
                      <a:pt x="68428" y="41142"/>
                    </a:lnTo>
                    <a:lnTo>
                      <a:pt x="66428" y="41142"/>
                    </a:lnTo>
                    <a:lnTo>
                      <a:pt x="64428" y="40857"/>
                    </a:lnTo>
                    <a:lnTo>
                      <a:pt x="62571" y="40571"/>
                    </a:lnTo>
                    <a:lnTo>
                      <a:pt x="60714" y="40000"/>
                    </a:lnTo>
                    <a:lnTo>
                      <a:pt x="59000" y="39285"/>
                    </a:lnTo>
                    <a:lnTo>
                      <a:pt x="57285" y="38571"/>
                    </a:lnTo>
                    <a:lnTo>
                      <a:pt x="55714" y="37571"/>
                    </a:lnTo>
                    <a:lnTo>
                      <a:pt x="54142" y="36571"/>
                    </a:lnTo>
                    <a:lnTo>
                      <a:pt x="52714" y="35428"/>
                    </a:lnTo>
                    <a:lnTo>
                      <a:pt x="51285" y="34142"/>
                    </a:lnTo>
                    <a:lnTo>
                      <a:pt x="50000" y="32857"/>
                    </a:lnTo>
                    <a:lnTo>
                      <a:pt x="48857" y="31428"/>
                    </a:lnTo>
                    <a:lnTo>
                      <a:pt x="47857" y="29857"/>
                    </a:lnTo>
                    <a:lnTo>
                      <a:pt x="46857" y="28285"/>
                    </a:lnTo>
                    <a:lnTo>
                      <a:pt x="46142" y="26571"/>
                    </a:lnTo>
                    <a:lnTo>
                      <a:pt x="45428" y="24857"/>
                    </a:lnTo>
                    <a:lnTo>
                      <a:pt x="33285" y="15714"/>
                    </a:lnTo>
                    <a:lnTo>
                      <a:pt x="33285" y="15714"/>
                    </a:lnTo>
                    <a:lnTo>
                      <a:pt x="32714" y="15428"/>
                    </a:lnTo>
                    <a:lnTo>
                      <a:pt x="32142" y="15285"/>
                    </a:lnTo>
                    <a:lnTo>
                      <a:pt x="31714" y="15285"/>
                    </a:lnTo>
                    <a:lnTo>
                      <a:pt x="31285" y="15428"/>
                    </a:lnTo>
                    <a:lnTo>
                      <a:pt x="30857" y="15571"/>
                    </a:lnTo>
                    <a:lnTo>
                      <a:pt x="30571" y="16000"/>
                    </a:lnTo>
                    <a:lnTo>
                      <a:pt x="30285" y="16571"/>
                    </a:lnTo>
                    <a:lnTo>
                      <a:pt x="30142" y="17142"/>
                    </a:lnTo>
                    <a:lnTo>
                      <a:pt x="28285" y="34857"/>
                    </a:lnTo>
                    <a:lnTo>
                      <a:pt x="28285" y="34857"/>
                    </a:lnTo>
                    <a:lnTo>
                      <a:pt x="26000" y="36714"/>
                    </a:lnTo>
                    <a:lnTo>
                      <a:pt x="23714" y="38714"/>
                    </a:lnTo>
                    <a:lnTo>
                      <a:pt x="21714" y="40857"/>
                    </a:lnTo>
                    <a:lnTo>
                      <a:pt x="19857" y="43142"/>
                    </a:lnTo>
                    <a:lnTo>
                      <a:pt x="18142" y="45428"/>
                    </a:lnTo>
                    <a:lnTo>
                      <a:pt x="16571" y="47857"/>
                    </a:lnTo>
                    <a:lnTo>
                      <a:pt x="15142" y="50428"/>
                    </a:lnTo>
                    <a:lnTo>
                      <a:pt x="13857" y="53142"/>
                    </a:lnTo>
                    <a:lnTo>
                      <a:pt x="5857" y="53142"/>
                    </a:lnTo>
                    <a:lnTo>
                      <a:pt x="5857" y="53142"/>
                    </a:lnTo>
                    <a:lnTo>
                      <a:pt x="4714" y="53142"/>
                    </a:lnTo>
                    <a:lnTo>
                      <a:pt x="3571" y="53571"/>
                    </a:lnTo>
                    <a:lnTo>
                      <a:pt x="2571" y="54142"/>
                    </a:lnTo>
                    <a:lnTo>
                      <a:pt x="1714" y="54714"/>
                    </a:lnTo>
                    <a:lnTo>
                      <a:pt x="1000" y="55571"/>
                    </a:lnTo>
                    <a:lnTo>
                      <a:pt x="571" y="56571"/>
                    </a:lnTo>
                    <a:lnTo>
                      <a:pt x="142" y="57714"/>
                    </a:lnTo>
                    <a:lnTo>
                      <a:pt x="0" y="58857"/>
                    </a:lnTo>
                    <a:lnTo>
                      <a:pt x="0" y="76142"/>
                    </a:lnTo>
                    <a:lnTo>
                      <a:pt x="0" y="76142"/>
                    </a:lnTo>
                    <a:lnTo>
                      <a:pt x="142" y="77285"/>
                    </a:lnTo>
                    <a:lnTo>
                      <a:pt x="571" y="78428"/>
                    </a:lnTo>
                    <a:lnTo>
                      <a:pt x="1000" y="79428"/>
                    </a:lnTo>
                    <a:lnTo>
                      <a:pt x="1714" y="80285"/>
                    </a:lnTo>
                    <a:lnTo>
                      <a:pt x="2571" y="81000"/>
                    </a:lnTo>
                    <a:lnTo>
                      <a:pt x="3571" y="81428"/>
                    </a:lnTo>
                    <a:lnTo>
                      <a:pt x="4714" y="81857"/>
                    </a:lnTo>
                    <a:lnTo>
                      <a:pt x="5857" y="81857"/>
                    </a:lnTo>
                    <a:lnTo>
                      <a:pt x="12714" y="81857"/>
                    </a:lnTo>
                    <a:lnTo>
                      <a:pt x="12714" y="81857"/>
                    </a:lnTo>
                    <a:lnTo>
                      <a:pt x="13428" y="83857"/>
                    </a:lnTo>
                    <a:lnTo>
                      <a:pt x="14142" y="85571"/>
                    </a:lnTo>
                    <a:lnTo>
                      <a:pt x="15000" y="87428"/>
                    </a:lnTo>
                    <a:lnTo>
                      <a:pt x="15857" y="89142"/>
                    </a:lnTo>
                    <a:lnTo>
                      <a:pt x="17000" y="90857"/>
                    </a:lnTo>
                    <a:lnTo>
                      <a:pt x="18000" y="92571"/>
                    </a:lnTo>
                    <a:lnTo>
                      <a:pt x="19142" y="94142"/>
                    </a:lnTo>
                    <a:lnTo>
                      <a:pt x="20428" y="95714"/>
                    </a:lnTo>
                    <a:lnTo>
                      <a:pt x="21714" y="97285"/>
                    </a:lnTo>
                    <a:lnTo>
                      <a:pt x="23142" y="98714"/>
                    </a:lnTo>
                    <a:lnTo>
                      <a:pt x="24571" y="100142"/>
                    </a:lnTo>
                    <a:lnTo>
                      <a:pt x="26142" y="101571"/>
                    </a:lnTo>
                    <a:lnTo>
                      <a:pt x="27714" y="102857"/>
                    </a:lnTo>
                    <a:lnTo>
                      <a:pt x="29428" y="104000"/>
                    </a:lnTo>
                    <a:lnTo>
                      <a:pt x="31142" y="105285"/>
                    </a:lnTo>
                    <a:lnTo>
                      <a:pt x="32857" y="106285"/>
                    </a:lnTo>
                    <a:lnTo>
                      <a:pt x="32857" y="117428"/>
                    </a:lnTo>
                    <a:lnTo>
                      <a:pt x="32857" y="117428"/>
                    </a:lnTo>
                    <a:lnTo>
                      <a:pt x="32857" y="118000"/>
                    </a:lnTo>
                    <a:lnTo>
                      <a:pt x="33000" y="118428"/>
                    </a:lnTo>
                    <a:lnTo>
                      <a:pt x="33285" y="118857"/>
                    </a:lnTo>
                    <a:lnTo>
                      <a:pt x="33571" y="119285"/>
                    </a:lnTo>
                    <a:lnTo>
                      <a:pt x="34000" y="119571"/>
                    </a:lnTo>
                    <a:lnTo>
                      <a:pt x="34428" y="119714"/>
                    </a:lnTo>
                    <a:lnTo>
                      <a:pt x="35000" y="120000"/>
                    </a:lnTo>
                    <a:lnTo>
                      <a:pt x="35428" y="120000"/>
                    </a:lnTo>
                    <a:lnTo>
                      <a:pt x="48142" y="120000"/>
                    </a:lnTo>
                    <a:lnTo>
                      <a:pt x="48142" y="120000"/>
                    </a:lnTo>
                    <a:lnTo>
                      <a:pt x="48714" y="120000"/>
                    </a:lnTo>
                    <a:lnTo>
                      <a:pt x="49142" y="119714"/>
                    </a:lnTo>
                    <a:lnTo>
                      <a:pt x="49714" y="119571"/>
                    </a:lnTo>
                    <a:lnTo>
                      <a:pt x="50000" y="119285"/>
                    </a:lnTo>
                    <a:lnTo>
                      <a:pt x="50428" y="118857"/>
                    </a:lnTo>
                    <a:lnTo>
                      <a:pt x="50571" y="118428"/>
                    </a:lnTo>
                    <a:lnTo>
                      <a:pt x="50714" y="118000"/>
                    </a:lnTo>
                    <a:lnTo>
                      <a:pt x="50857" y="117428"/>
                    </a:lnTo>
                    <a:lnTo>
                      <a:pt x="50857" y="113000"/>
                    </a:lnTo>
                    <a:lnTo>
                      <a:pt x="50857" y="113000"/>
                    </a:lnTo>
                    <a:lnTo>
                      <a:pt x="53142" y="113428"/>
                    </a:lnTo>
                    <a:lnTo>
                      <a:pt x="55714" y="113714"/>
                    </a:lnTo>
                    <a:lnTo>
                      <a:pt x="58142" y="113857"/>
                    </a:lnTo>
                    <a:lnTo>
                      <a:pt x="60714" y="113857"/>
                    </a:lnTo>
                    <a:lnTo>
                      <a:pt x="60714" y="113857"/>
                    </a:lnTo>
                    <a:lnTo>
                      <a:pt x="63142" y="113857"/>
                    </a:lnTo>
                    <a:lnTo>
                      <a:pt x="65714" y="113714"/>
                    </a:lnTo>
                    <a:lnTo>
                      <a:pt x="68142" y="113428"/>
                    </a:lnTo>
                    <a:lnTo>
                      <a:pt x="70571" y="113000"/>
                    </a:lnTo>
                    <a:lnTo>
                      <a:pt x="70571" y="117428"/>
                    </a:lnTo>
                    <a:lnTo>
                      <a:pt x="70571" y="117428"/>
                    </a:lnTo>
                    <a:lnTo>
                      <a:pt x="70571" y="118000"/>
                    </a:lnTo>
                    <a:lnTo>
                      <a:pt x="70714" y="118428"/>
                    </a:lnTo>
                    <a:lnTo>
                      <a:pt x="71000" y="118857"/>
                    </a:lnTo>
                    <a:lnTo>
                      <a:pt x="71285" y="119285"/>
                    </a:lnTo>
                    <a:lnTo>
                      <a:pt x="71714" y="119571"/>
                    </a:lnTo>
                    <a:lnTo>
                      <a:pt x="72142" y="119714"/>
                    </a:lnTo>
                    <a:lnTo>
                      <a:pt x="72571" y="120000"/>
                    </a:lnTo>
                    <a:lnTo>
                      <a:pt x="73142" y="120000"/>
                    </a:lnTo>
                    <a:lnTo>
                      <a:pt x="85857" y="120000"/>
                    </a:lnTo>
                    <a:lnTo>
                      <a:pt x="85857" y="120000"/>
                    </a:lnTo>
                    <a:lnTo>
                      <a:pt x="86428" y="120000"/>
                    </a:lnTo>
                    <a:lnTo>
                      <a:pt x="86857" y="119714"/>
                    </a:lnTo>
                    <a:lnTo>
                      <a:pt x="87285" y="119571"/>
                    </a:lnTo>
                    <a:lnTo>
                      <a:pt x="87714" y="119285"/>
                    </a:lnTo>
                    <a:lnTo>
                      <a:pt x="88000" y="118857"/>
                    </a:lnTo>
                    <a:lnTo>
                      <a:pt x="88285" y="118428"/>
                    </a:lnTo>
                    <a:lnTo>
                      <a:pt x="88428" y="118000"/>
                    </a:lnTo>
                    <a:lnTo>
                      <a:pt x="88428" y="117428"/>
                    </a:lnTo>
                    <a:lnTo>
                      <a:pt x="88428" y="106285"/>
                    </a:lnTo>
                    <a:lnTo>
                      <a:pt x="88428" y="106285"/>
                    </a:lnTo>
                    <a:lnTo>
                      <a:pt x="90714" y="105000"/>
                    </a:lnTo>
                    <a:lnTo>
                      <a:pt x="92857" y="103428"/>
                    </a:lnTo>
                    <a:lnTo>
                      <a:pt x="94857" y="101857"/>
                    </a:lnTo>
                    <a:lnTo>
                      <a:pt x="96714" y="100142"/>
                    </a:lnTo>
                    <a:lnTo>
                      <a:pt x="98571" y="98285"/>
                    </a:lnTo>
                    <a:lnTo>
                      <a:pt x="100285" y="96428"/>
                    </a:lnTo>
                    <a:lnTo>
                      <a:pt x="101857" y="94428"/>
                    </a:lnTo>
                    <a:lnTo>
                      <a:pt x="103428" y="92428"/>
                    </a:lnTo>
                    <a:lnTo>
                      <a:pt x="104714" y="90285"/>
                    </a:lnTo>
                    <a:lnTo>
                      <a:pt x="106000" y="88142"/>
                    </a:lnTo>
                    <a:lnTo>
                      <a:pt x="107000" y="85857"/>
                    </a:lnTo>
                    <a:lnTo>
                      <a:pt x="108000" y="83571"/>
                    </a:lnTo>
                    <a:lnTo>
                      <a:pt x="108857" y="81285"/>
                    </a:lnTo>
                    <a:lnTo>
                      <a:pt x="109571" y="78857"/>
                    </a:lnTo>
                    <a:lnTo>
                      <a:pt x="110000" y="76285"/>
                    </a:lnTo>
                    <a:lnTo>
                      <a:pt x="110428" y="73857"/>
                    </a:lnTo>
                    <a:lnTo>
                      <a:pt x="114142" y="73857"/>
                    </a:lnTo>
                    <a:lnTo>
                      <a:pt x="114142" y="73857"/>
                    </a:lnTo>
                    <a:lnTo>
                      <a:pt x="115285" y="73714"/>
                    </a:lnTo>
                    <a:lnTo>
                      <a:pt x="116428" y="73285"/>
                    </a:lnTo>
                    <a:lnTo>
                      <a:pt x="117428" y="72857"/>
                    </a:lnTo>
                    <a:lnTo>
                      <a:pt x="118285" y="72142"/>
                    </a:lnTo>
                    <a:lnTo>
                      <a:pt x="119000" y="71285"/>
                    </a:lnTo>
                    <a:lnTo>
                      <a:pt x="119571" y="70285"/>
                    </a:lnTo>
                    <a:lnTo>
                      <a:pt x="119857" y="69285"/>
                    </a:lnTo>
                    <a:lnTo>
                      <a:pt x="120000" y="68142"/>
                    </a:lnTo>
                    <a:lnTo>
                      <a:pt x="120000" y="68142"/>
                    </a:lnTo>
                    <a:lnTo>
                      <a:pt x="119857" y="66857"/>
                    </a:lnTo>
                    <a:lnTo>
                      <a:pt x="119571" y="65857"/>
                    </a:lnTo>
                    <a:lnTo>
                      <a:pt x="119000" y="64857"/>
                    </a:lnTo>
                    <a:lnTo>
                      <a:pt x="118285" y="64000"/>
                    </a:lnTo>
                    <a:lnTo>
                      <a:pt x="117428" y="63285"/>
                    </a:lnTo>
                    <a:lnTo>
                      <a:pt x="116428" y="62857"/>
                    </a:lnTo>
                    <a:lnTo>
                      <a:pt x="115285" y="62428"/>
                    </a:lnTo>
                    <a:lnTo>
                      <a:pt x="114142" y="62428"/>
                    </a:lnTo>
                    <a:lnTo>
                      <a:pt x="114142" y="62428"/>
                    </a:lnTo>
                    <a:close/>
                    <a:moveTo>
                      <a:pt x="33857" y="55571"/>
                    </a:moveTo>
                    <a:lnTo>
                      <a:pt x="33857" y="55571"/>
                    </a:lnTo>
                    <a:lnTo>
                      <a:pt x="32714" y="55428"/>
                    </a:lnTo>
                    <a:lnTo>
                      <a:pt x="31571" y="55142"/>
                    </a:lnTo>
                    <a:lnTo>
                      <a:pt x="30714" y="54571"/>
                    </a:lnTo>
                    <a:lnTo>
                      <a:pt x="29857" y="54000"/>
                    </a:lnTo>
                    <a:lnTo>
                      <a:pt x="29142" y="53142"/>
                    </a:lnTo>
                    <a:lnTo>
                      <a:pt x="28571" y="52142"/>
                    </a:lnTo>
                    <a:lnTo>
                      <a:pt x="28285" y="51142"/>
                    </a:lnTo>
                    <a:lnTo>
                      <a:pt x="28142" y="50000"/>
                    </a:lnTo>
                    <a:lnTo>
                      <a:pt x="28142" y="50000"/>
                    </a:lnTo>
                    <a:lnTo>
                      <a:pt x="28285" y="48857"/>
                    </a:lnTo>
                    <a:lnTo>
                      <a:pt x="28571" y="47857"/>
                    </a:lnTo>
                    <a:lnTo>
                      <a:pt x="29142" y="46857"/>
                    </a:lnTo>
                    <a:lnTo>
                      <a:pt x="29857" y="46000"/>
                    </a:lnTo>
                    <a:lnTo>
                      <a:pt x="30714" y="45285"/>
                    </a:lnTo>
                    <a:lnTo>
                      <a:pt x="31571" y="44857"/>
                    </a:lnTo>
                    <a:lnTo>
                      <a:pt x="32714" y="44571"/>
                    </a:lnTo>
                    <a:lnTo>
                      <a:pt x="33857" y="44428"/>
                    </a:lnTo>
                    <a:lnTo>
                      <a:pt x="33857" y="44428"/>
                    </a:lnTo>
                    <a:lnTo>
                      <a:pt x="35000" y="44571"/>
                    </a:lnTo>
                    <a:lnTo>
                      <a:pt x="36000" y="44857"/>
                    </a:lnTo>
                    <a:lnTo>
                      <a:pt x="37000" y="45285"/>
                    </a:lnTo>
                    <a:lnTo>
                      <a:pt x="37857" y="46000"/>
                    </a:lnTo>
                    <a:lnTo>
                      <a:pt x="38571" y="46857"/>
                    </a:lnTo>
                    <a:lnTo>
                      <a:pt x="39142" y="47857"/>
                    </a:lnTo>
                    <a:lnTo>
                      <a:pt x="39428" y="48857"/>
                    </a:lnTo>
                    <a:lnTo>
                      <a:pt x="39571" y="50000"/>
                    </a:lnTo>
                    <a:lnTo>
                      <a:pt x="39571" y="50000"/>
                    </a:lnTo>
                    <a:lnTo>
                      <a:pt x="39428" y="51142"/>
                    </a:lnTo>
                    <a:lnTo>
                      <a:pt x="39142" y="52142"/>
                    </a:lnTo>
                    <a:lnTo>
                      <a:pt x="38571" y="53142"/>
                    </a:lnTo>
                    <a:lnTo>
                      <a:pt x="37857" y="54000"/>
                    </a:lnTo>
                    <a:lnTo>
                      <a:pt x="37000" y="54571"/>
                    </a:lnTo>
                    <a:lnTo>
                      <a:pt x="36000" y="55142"/>
                    </a:lnTo>
                    <a:lnTo>
                      <a:pt x="35000" y="55428"/>
                    </a:lnTo>
                    <a:lnTo>
                      <a:pt x="33857" y="55571"/>
                    </a:lnTo>
                    <a:lnTo>
                      <a:pt x="33857" y="55571"/>
                    </a:lnTo>
                    <a:close/>
                  </a:path>
                </a:pathLst>
              </a:custGeom>
              <a:solidFill>
                <a:srgbClr val="00B0F0"/>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gr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Shape 157"/>
          <p:cNvGrpSpPr/>
          <p:nvPr/>
        </p:nvGrpSpPr>
        <p:grpSpPr>
          <a:xfrm>
            <a:off x="699933" y="2924889"/>
            <a:ext cx="10777219" cy="900000"/>
            <a:chOff x="699933" y="2879624"/>
            <a:chExt cx="10777219" cy="900000"/>
          </a:xfrm>
        </p:grpSpPr>
        <p:grpSp>
          <p:nvGrpSpPr>
            <p:cNvPr id="158" name="Shape 158"/>
            <p:cNvGrpSpPr/>
            <p:nvPr/>
          </p:nvGrpSpPr>
          <p:grpSpPr>
            <a:xfrm>
              <a:off x="699933" y="2879624"/>
              <a:ext cx="3455999" cy="900000"/>
              <a:chOff x="699933" y="2997313"/>
              <a:chExt cx="3455999" cy="900000"/>
            </a:xfrm>
          </p:grpSpPr>
          <p:sp>
            <p:nvSpPr>
              <p:cNvPr id="159" name="Shape 159"/>
              <p:cNvSpPr/>
              <p:nvPr/>
            </p:nvSpPr>
            <p:spPr>
              <a:xfrm>
                <a:off x="879933" y="3170314"/>
                <a:ext cx="3095999" cy="553997"/>
              </a:xfrm>
              <a:prstGeom prst="rect">
                <a:avLst/>
              </a:prstGeom>
              <a:noFill/>
              <a:ln>
                <a:noFill/>
              </a:ln>
            </p:spPr>
            <p:txBody>
              <a:bodyPr lIns="0" tIns="0" rIns="0" bIns="0" anchor="t" anchorCtr="0">
                <a:noAutofit/>
              </a:bodyPr>
              <a:lstStyle/>
              <a:p>
                <a:pPr marL="0" marR="0" lvl="0" indent="0" algn="ctr" rtl="0">
                  <a:lnSpc>
                    <a:spcPct val="120000"/>
                  </a:lnSpc>
                  <a:spcBef>
                    <a:spcPts val="0"/>
                  </a:spcBef>
                  <a:spcAft>
                    <a:spcPts val="0"/>
                  </a:spcAft>
                  <a:buClr>
                    <a:srgbClr val="3F3F3F"/>
                  </a:buClr>
                  <a:buSzPct val="25000"/>
                  <a:buFont typeface="Noto Symbol"/>
                  <a:buNone/>
                </a:pPr>
                <a:r>
                  <a:rPr lang="en-US" sz="1600" b="0" i="0" u="none" strike="noStrike" cap="none" baseline="0">
                    <a:solidFill>
                      <a:srgbClr val="3F3F3F"/>
                    </a:solidFill>
                    <a:latin typeface="Arial"/>
                    <a:ea typeface="Arial"/>
                    <a:cs typeface="Arial"/>
                    <a:sym typeface="Arial"/>
                  </a:rPr>
                  <a:t>Consumer Business</a:t>
                </a:r>
              </a:p>
              <a:p>
                <a:pPr marL="0" marR="0" lvl="0" indent="0" algn="ctr" rtl="0">
                  <a:lnSpc>
                    <a:spcPct val="120000"/>
                  </a:lnSpc>
                  <a:spcBef>
                    <a:spcPts val="0"/>
                  </a:spcBef>
                  <a:spcAft>
                    <a:spcPts val="0"/>
                  </a:spcAft>
                  <a:buClr>
                    <a:srgbClr val="C00000"/>
                  </a:buClr>
                  <a:buSzPct val="25000"/>
                  <a:buFont typeface="Noto Symbol"/>
                  <a:buNone/>
                </a:pPr>
                <a:r>
                  <a:rPr lang="en-US" sz="1400" b="0" i="0" u="none" strike="noStrike" cap="none" baseline="0">
                    <a:solidFill>
                      <a:srgbClr val="C00000"/>
                    </a:solidFill>
                    <a:latin typeface="Arial"/>
                    <a:ea typeface="Arial"/>
                    <a:cs typeface="Arial"/>
                    <a:sym typeface="Arial"/>
                  </a:rPr>
                  <a:t>A brand loved by consumers</a:t>
                </a:r>
              </a:p>
            </p:txBody>
          </p:sp>
          <p:sp>
            <p:nvSpPr>
              <p:cNvPr id="160" name="Shape 160"/>
              <p:cNvSpPr/>
              <p:nvPr/>
            </p:nvSpPr>
            <p:spPr>
              <a:xfrm>
                <a:off x="699933" y="2997313"/>
                <a:ext cx="3455999" cy="900000"/>
              </a:xfrm>
              <a:prstGeom prst="roundRect">
                <a:avLst>
                  <a:gd name="adj" fmla="val 10140"/>
                </a:avLst>
              </a:prstGeom>
              <a:noFill/>
              <a:ln w="19050" cap="flat" cmpd="sng">
                <a:solidFill>
                  <a:srgbClr val="FD920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Font typeface="Noto Symbol"/>
                  <a:buNone/>
                </a:pPr>
                <a:endParaRPr sz="1800" b="0" i="0" u="none" strike="noStrike" cap="none" baseline="0">
                  <a:solidFill>
                    <a:srgbClr val="000000"/>
                  </a:solidFill>
                  <a:latin typeface="Arial"/>
                  <a:ea typeface="Arial"/>
                  <a:cs typeface="Arial"/>
                  <a:sym typeface="Arial"/>
                </a:endParaRPr>
              </a:p>
            </p:txBody>
          </p:sp>
        </p:grpSp>
        <p:grpSp>
          <p:nvGrpSpPr>
            <p:cNvPr id="161" name="Shape 161"/>
            <p:cNvGrpSpPr/>
            <p:nvPr/>
          </p:nvGrpSpPr>
          <p:grpSpPr>
            <a:xfrm>
              <a:off x="4360544" y="2879624"/>
              <a:ext cx="3455999" cy="900000"/>
              <a:chOff x="4360544" y="2997313"/>
              <a:chExt cx="3455999" cy="900000"/>
            </a:xfrm>
          </p:grpSpPr>
          <p:sp>
            <p:nvSpPr>
              <p:cNvPr id="162" name="Shape 162"/>
              <p:cNvSpPr/>
              <p:nvPr/>
            </p:nvSpPr>
            <p:spPr>
              <a:xfrm>
                <a:off x="4540544" y="3170314"/>
                <a:ext cx="3095999" cy="553997"/>
              </a:xfrm>
              <a:prstGeom prst="rect">
                <a:avLst/>
              </a:prstGeom>
              <a:noFill/>
              <a:ln>
                <a:noFill/>
              </a:ln>
            </p:spPr>
            <p:txBody>
              <a:bodyPr lIns="0" tIns="0" rIns="0" bIns="0" anchor="t" anchorCtr="0">
                <a:noAutofit/>
              </a:bodyPr>
              <a:lstStyle/>
              <a:p>
                <a:pPr marL="0" marR="0" lvl="0" indent="0" algn="ctr" rtl="0">
                  <a:lnSpc>
                    <a:spcPct val="120000"/>
                  </a:lnSpc>
                  <a:spcBef>
                    <a:spcPts val="0"/>
                  </a:spcBef>
                  <a:spcAft>
                    <a:spcPts val="0"/>
                  </a:spcAft>
                  <a:buClr>
                    <a:srgbClr val="3F3F3F"/>
                  </a:buClr>
                  <a:buSzPct val="25000"/>
                  <a:buFont typeface="Noto Symbol"/>
                  <a:buNone/>
                </a:pPr>
                <a:r>
                  <a:rPr lang="en-US" sz="1600" b="0" i="0" u="none" strike="noStrike" cap="none" baseline="0">
                    <a:solidFill>
                      <a:srgbClr val="3F3F3F"/>
                    </a:solidFill>
                    <a:latin typeface="Arial"/>
                    <a:ea typeface="Arial"/>
                    <a:cs typeface="Arial"/>
                    <a:sym typeface="Arial"/>
                  </a:rPr>
                  <a:t>Carrier Business</a:t>
                </a:r>
              </a:p>
              <a:p>
                <a:pPr marL="0" marR="0" lvl="0" indent="0" algn="ctr" rtl="0">
                  <a:lnSpc>
                    <a:spcPct val="120000"/>
                  </a:lnSpc>
                  <a:spcBef>
                    <a:spcPts val="0"/>
                  </a:spcBef>
                  <a:spcAft>
                    <a:spcPts val="0"/>
                  </a:spcAft>
                  <a:buClr>
                    <a:srgbClr val="C00000"/>
                  </a:buClr>
                  <a:buSzPct val="25000"/>
                  <a:buFont typeface="Noto Symbol"/>
                  <a:buNone/>
                </a:pPr>
                <a:r>
                  <a:rPr lang="en-US" sz="1400" b="0" i="0" u="none" strike="noStrike" cap="none" baseline="0">
                    <a:solidFill>
                      <a:srgbClr val="C00000"/>
                    </a:solidFill>
                    <a:latin typeface="Arial"/>
                    <a:ea typeface="Arial"/>
                    <a:cs typeface="Arial"/>
                    <a:sym typeface="Arial"/>
                  </a:rPr>
                  <a:t>Customers' best strategic partner</a:t>
                </a:r>
              </a:p>
            </p:txBody>
          </p:sp>
          <p:sp>
            <p:nvSpPr>
              <p:cNvPr id="163" name="Shape 163"/>
              <p:cNvSpPr/>
              <p:nvPr/>
            </p:nvSpPr>
            <p:spPr>
              <a:xfrm>
                <a:off x="4360544" y="2997313"/>
                <a:ext cx="3455999" cy="900000"/>
              </a:xfrm>
              <a:prstGeom prst="roundRect">
                <a:avLst>
                  <a:gd name="adj" fmla="val 10020"/>
                </a:avLst>
              </a:prstGeom>
              <a:noFill/>
              <a:ln w="19050"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Font typeface="Noto Symbol"/>
                  <a:buNone/>
                </a:pPr>
                <a:endParaRPr sz="1800" b="0" i="0" u="none" strike="noStrike" cap="none" baseline="0">
                  <a:solidFill>
                    <a:srgbClr val="000000"/>
                  </a:solidFill>
                  <a:latin typeface="Arial"/>
                  <a:ea typeface="Arial"/>
                  <a:cs typeface="Arial"/>
                  <a:sym typeface="Arial"/>
                </a:endParaRPr>
              </a:p>
            </p:txBody>
          </p:sp>
        </p:grpSp>
        <p:grpSp>
          <p:nvGrpSpPr>
            <p:cNvPr id="164" name="Shape 164"/>
            <p:cNvGrpSpPr/>
            <p:nvPr/>
          </p:nvGrpSpPr>
          <p:grpSpPr>
            <a:xfrm>
              <a:off x="8021153" y="2879624"/>
              <a:ext cx="3455999" cy="900000"/>
              <a:chOff x="8021153" y="2997313"/>
              <a:chExt cx="3455999" cy="900000"/>
            </a:xfrm>
          </p:grpSpPr>
          <p:sp>
            <p:nvSpPr>
              <p:cNvPr id="165" name="Shape 165"/>
              <p:cNvSpPr/>
              <p:nvPr/>
            </p:nvSpPr>
            <p:spPr>
              <a:xfrm>
                <a:off x="8201153" y="3170314"/>
                <a:ext cx="3095999" cy="553997"/>
              </a:xfrm>
              <a:prstGeom prst="rect">
                <a:avLst/>
              </a:prstGeom>
              <a:noFill/>
              <a:ln>
                <a:noFill/>
              </a:ln>
            </p:spPr>
            <p:txBody>
              <a:bodyPr lIns="0" tIns="0" rIns="0" bIns="0" anchor="t" anchorCtr="0">
                <a:noAutofit/>
              </a:bodyPr>
              <a:lstStyle/>
              <a:p>
                <a:pPr marL="0" marR="0" lvl="0" indent="0" algn="ctr" rtl="0">
                  <a:lnSpc>
                    <a:spcPct val="120000"/>
                  </a:lnSpc>
                  <a:spcBef>
                    <a:spcPts val="0"/>
                  </a:spcBef>
                  <a:spcAft>
                    <a:spcPts val="0"/>
                  </a:spcAft>
                  <a:buSzPct val="25000"/>
                  <a:buNone/>
                </a:pPr>
                <a:r>
                  <a:rPr lang="en-US" sz="1600" b="0" i="0" u="none" strike="noStrike" cap="none" baseline="0">
                    <a:solidFill>
                      <a:srgbClr val="3F3F3F"/>
                    </a:solidFill>
                    <a:latin typeface="Arial"/>
                    <a:ea typeface="Arial"/>
                    <a:cs typeface="Arial"/>
                    <a:sym typeface="Arial"/>
                  </a:rPr>
                  <a:t>Enterprise Business</a:t>
                </a:r>
              </a:p>
              <a:p>
                <a:pPr marL="0" marR="0" lvl="0" indent="0" algn="ctr" rtl="0">
                  <a:lnSpc>
                    <a:spcPct val="120000"/>
                  </a:lnSpc>
                  <a:spcBef>
                    <a:spcPts val="0"/>
                  </a:spcBef>
                  <a:spcAft>
                    <a:spcPts val="0"/>
                  </a:spcAft>
                  <a:buSzPct val="25000"/>
                  <a:buNone/>
                </a:pPr>
                <a:r>
                  <a:rPr lang="en-US" sz="1400" b="0" i="0" u="none" strike="noStrike" cap="none" baseline="0">
                    <a:solidFill>
                      <a:srgbClr val="C00000"/>
                    </a:solidFill>
                    <a:latin typeface="Arial"/>
                    <a:ea typeface="Arial"/>
                    <a:cs typeface="Arial"/>
                    <a:sym typeface="Arial"/>
                  </a:rPr>
                  <a:t>Enterprises' best innovation partner</a:t>
                </a:r>
              </a:p>
            </p:txBody>
          </p:sp>
          <p:sp>
            <p:nvSpPr>
              <p:cNvPr id="166" name="Shape 166"/>
              <p:cNvSpPr/>
              <p:nvPr/>
            </p:nvSpPr>
            <p:spPr>
              <a:xfrm>
                <a:off x="8021153" y="2997313"/>
                <a:ext cx="3455999" cy="900000"/>
              </a:xfrm>
              <a:prstGeom prst="roundRect">
                <a:avLst>
                  <a:gd name="adj" fmla="val 9670"/>
                </a:avLst>
              </a:prstGeom>
              <a:noFill/>
              <a:ln w="19050" cap="flat" cmpd="sng">
                <a:solidFill>
                  <a:srgbClr val="7CBF3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Font typeface="Noto Symbol"/>
                  <a:buNone/>
                </a:pPr>
                <a:endParaRPr sz="1800" b="0" i="0" u="none" strike="noStrike" cap="none" baseline="0">
                  <a:solidFill>
                    <a:srgbClr val="000000"/>
                  </a:solidFill>
                  <a:latin typeface="Arial"/>
                  <a:ea typeface="Arial"/>
                  <a:cs typeface="Arial"/>
                  <a:sym typeface="Arial"/>
                </a:endParaRPr>
              </a:p>
            </p:txBody>
          </p:sp>
        </p:grpSp>
      </p:grpSp>
      <p:grpSp>
        <p:nvGrpSpPr>
          <p:cNvPr id="167" name="Shape 167"/>
          <p:cNvGrpSpPr/>
          <p:nvPr/>
        </p:nvGrpSpPr>
        <p:grpSpPr>
          <a:xfrm>
            <a:off x="697166" y="3897731"/>
            <a:ext cx="10799999" cy="719999"/>
            <a:chOff x="697166" y="3942996"/>
            <a:chExt cx="10799999" cy="719999"/>
          </a:xfrm>
        </p:grpSpPr>
        <p:sp>
          <p:nvSpPr>
            <p:cNvPr id="168" name="Shape 168"/>
            <p:cNvSpPr/>
            <p:nvPr/>
          </p:nvSpPr>
          <p:spPr>
            <a:xfrm>
              <a:off x="697166" y="3942996"/>
              <a:ext cx="10799999" cy="719999"/>
            </a:xfrm>
            <a:prstGeom prst="triangle">
              <a:avLst>
                <a:gd name="adj" fmla="val 50000"/>
              </a:avLst>
            </a:prstGeom>
            <a:solidFill>
              <a:srgbClr val="D8D8D8"/>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169" name="Shape 169"/>
            <p:cNvSpPr txBox="1"/>
            <p:nvPr/>
          </p:nvSpPr>
          <p:spPr>
            <a:xfrm>
              <a:off x="4161183" y="4228935"/>
              <a:ext cx="4253945" cy="276998"/>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00000"/>
                </a:buClr>
                <a:buSzPct val="25000"/>
                <a:buFont typeface="Noto Symbol"/>
                <a:buNone/>
              </a:pPr>
              <a:r>
                <a:rPr lang="en-US" sz="1800" b="0" i="0" u="none" strike="noStrike" cap="none" baseline="0">
                  <a:solidFill>
                    <a:srgbClr val="C00000"/>
                  </a:solidFill>
                  <a:latin typeface="Arial"/>
                  <a:ea typeface="Arial"/>
                  <a:cs typeface="Arial"/>
                  <a:sym typeface="Arial"/>
                </a:rPr>
                <a:t>ICT Product and Solution Provider</a:t>
              </a:r>
            </a:p>
          </p:txBody>
        </p:sp>
      </p:grpSp>
      <p:sp>
        <p:nvSpPr>
          <p:cNvPr id="170" name="Shape 170"/>
          <p:cNvSpPr txBox="1"/>
          <p:nvPr/>
        </p:nvSpPr>
        <p:spPr>
          <a:xfrm>
            <a:off x="569839" y="338747"/>
            <a:ext cx="11641448" cy="861773"/>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262626"/>
              </a:buClr>
              <a:buSzPct val="25000"/>
              <a:buFont typeface="Noto Symbol"/>
              <a:buNone/>
            </a:pPr>
            <a:r>
              <a:rPr lang="en-US" sz="2800" b="0" i="0" u="none" strike="noStrike" cap="none" baseline="0">
                <a:solidFill>
                  <a:srgbClr val="262626"/>
                </a:solidFill>
                <a:latin typeface="Arial"/>
                <a:ea typeface="Arial"/>
                <a:cs typeface="Arial"/>
                <a:sym typeface="Arial"/>
              </a:rPr>
              <a:t>Focusing on Information Generation, Transmission, Processing, and Storage to Provide ICT Solutions and Services for Three Customer Groups</a:t>
            </a:r>
          </a:p>
        </p:txBody>
      </p:sp>
      <p:grpSp>
        <p:nvGrpSpPr>
          <p:cNvPr id="171" name="Shape 171"/>
          <p:cNvGrpSpPr/>
          <p:nvPr/>
        </p:nvGrpSpPr>
        <p:grpSpPr>
          <a:xfrm>
            <a:off x="688112" y="4538540"/>
            <a:ext cx="10801096" cy="1691999"/>
            <a:chOff x="688112" y="4538540"/>
            <a:chExt cx="10801096" cy="1691999"/>
          </a:xfrm>
        </p:grpSpPr>
        <p:sp>
          <p:nvSpPr>
            <p:cNvPr id="172" name="Shape 172"/>
            <p:cNvSpPr/>
            <p:nvPr/>
          </p:nvSpPr>
          <p:spPr>
            <a:xfrm>
              <a:off x="689210" y="4862539"/>
              <a:ext cx="10799999" cy="1368000"/>
            </a:xfrm>
            <a:prstGeom prst="roundRect">
              <a:avLst>
                <a:gd name="adj" fmla="val 3033"/>
              </a:avLst>
            </a:prstGeom>
            <a:noFill/>
            <a:ln w="12700" cap="flat" cmpd="sng">
              <a:solidFill>
                <a:srgbClr val="7F7F7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Clr>
                  <a:schemeClr val="dk1"/>
                </a:buClr>
                <a:buFont typeface="Noto Symbol"/>
                <a:buNone/>
              </a:pPr>
              <a:endParaRPr sz="1800" b="0" i="0" u="none" strike="noStrike" cap="none" baseline="0">
                <a:solidFill>
                  <a:srgbClr val="000000"/>
                </a:solidFill>
                <a:latin typeface="Arial"/>
                <a:ea typeface="Arial"/>
                <a:cs typeface="Arial"/>
                <a:sym typeface="Arial"/>
              </a:endParaRPr>
            </a:p>
          </p:txBody>
        </p:sp>
        <p:grpSp>
          <p:nvGrpSpPr>
            <p:cNvPr id="173" name="Shape 173"/>
            <p:cNvGrpSpPr/>
            <p:nvPr/>
          </p:nvGrpSpPr>
          <p:grpSpPr>
            <a:xfrm>
              <a:off x="688112" y="4538540"/>
              <a:ext cx="10801096" cy="648000"/>
              <a:chOff x="688112" y="4565912"/>
              <a:chExt cx="10801096" cy="648000"/>
            </a:xfrm>
          </p:grpSpPr>
          <p:sp>
            <p:nvSpPr>
              <p:cNvPr id="174" name="Shape 174"/>
              <p:cNvSpPr/>
              <p:nvPr/>
            </p:nvSpPr>
            <p:spPr>
              <a:xfrm>
                <a:off x="688112" y="4565912"/>
                <a:ext cx="10801096" cy="648000"/>
              </a:xfrm>
              <a:prstGeom prst="rightArrow">
                <a:avLst>
                  <a:gd name="adj1" fmla="val 55268"/>
                  <a:gd name="adj2" fmla="val 122573"/>
                </a:avLst>
              </a:prstGeom>
              <a:solidFill>
                <a:srgbClr val="6699FF"/>
              </a:solidFill>
              <a:ln>
                <a:noFill/>
              </a:ln>
            </p:spPr>
            <p:txBody>
              <a:bodyPr lIns="91425" tIns="45700" rIns="91425" bIns="45700" anchor="t" anchorCtr="0">
                <a:noAutofit/>
              </a:bodyPr>
              <a:lstStyle/>
              <a:p>
                <a:pPr marL="0" marR="0" lvl="0" indent="0" algn="l" rtl="0">
                  <a:spcBef>
                    <a:spcPts val="0"/>
                  </a:spcBef>
                  <a:spcAft>
                    <a:spcPts val="0"/>
                  </a:spcAft>
                  <a:buClr>
                    <a:schemeClr val="dk1"/>
                  </a:buClr>
                  <a:buFont typeface="Noto Symbol"/>
                  <a:buNone/>
                </a:pPr>
                <a:endParaRPr sz="1600" b="0" i="0" u="none" strike="noStrike" cap="none" baseline="0">
                  <a:solidFill>
                    <a:srgbClr val="000000"/>
                  </a:solidFill>
                  <a:latin typeface="Arial"/>
                  <a:ea typeface="Arial"/>
                  <a:cs typeface="Arial"/>
                  <a:sym typeface="Arial"/>
                </a:endParaRPr>
              </a:p>
            </p:txBody>
          </p:sp>
          <p:grpSp>
            <p:nvGrpSpPr>
              <p:cNvPr id="175" name="Shape 175"/>
              <p:cNvGrpSpPr/>
              <p:nvPr/>
            </p:nvGrpSpPr>
            <p:grpSpPr>
              <a:xfrm>
                <a:off x="1316976" y="4782189"/>
                <a:ext cx="9543371" cy="215443"/>
                <a:chOff x="1018161" y="4796580"/>
                <a:chExt cx="9543371" cy="215443"/>
              </a:xfrm>
            </p:grpSpPr>
            <p:sp>
              <p:nvSpPr>
                <p:cNvPr id="176" name="Shape 176"/>
                <p:cNvSpPr/>
                <p:nvPr/>
              </p:nvSpPr>
              <p:spPr>
                <a:xfrm>
                  <a:off x="1018161" y="4796580"/>
                  <a:ext cx="2519999" cy="215443"/>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F2F2F2"/>
                    </a:buClr>
                    <a:buSzPct val="25000"/>
                    <a:buFont typeface="Noto Symbol"/>
                    <a:buNone/>
                  </a:pPr>
                  <a:r>
                    <a:rPr lang="en-US" sz="1400" b="0" i="0" u="none" strike="noStrike" cap="none" baseline="0">
                      <a:solidFill>
                        <a:srgbClr val="F2F2F2"/>
                      </a:solidFill>
                      <a:latin typeface="Arial"/>
                      <a:ea typeface="Arial"/>
                      <a:cs typeface="Arial"/>
                      <a:sym typeface="Arial"/>
                    </a:rPr>
                    <a:t>Information Generation</a:t>
                  </a:r>
                </a:p>
              </p:txBody>
            </p:sp>
            <p:sp>
              <p:nvSpPr>
                <p:cNvPr id="177" name="Shape 177"/>
                <p:cNvSpPr/>
                <p:nvPr/>
              </p:nvSpPr>
              <p:spPr>
                <a:xfrm>
                  <a:off x="4169846" y="4796580"/>
                  <a:ext cx="2519999" cy="215443"/>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F2F2F2"/>
                    </a:buClr>
                    <a:buSzPct val="25000"/>
                    <a:buFont typeface="Noto Symbol"/>
                    <a:buNone/>
                  </a:pPr>
                  <a:r>
                    <a:rPr lang="en-US" sz="1400" b="0" i="0" u="none" strike="noStrike" cap="none" baseline="0">
                      <a:solidFill>
                        <a:srgbClr val="F2F2F2"/>
                      </a:solidFill>
                      <a:latin typeface="Arial"/>
                      <a:ea typeface="Arial"/>
                      <a:cs typeface="Arial"/>
                      <a:sym typeface="Arial"/>
                    </a:rPr>
                    <a:t>Information Transmission</a:t>
                  </a:r>
                </a:p>
              </p:txBody>
            </p:sp>
            <p:sp>
              <p:nvSpPr>
                <p:cNvPr id="178" name="Shape 178"/>
                <p:cNvSpPr/>
                <p:nvPr/>
              </p:nvSpPr>
              <p:spPr>
                <a:xfrm>
                  <a:off x="7321532" y="4796580"/>
                  <a:ext cx="324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F2F2F2"/>
                    </a:buClr>
                    <a:buSzPct val="25000"/>
                    <a:buFont typeface="Noto Symbol"/>
                    <a:buNone/>
                  </a:pPr>
                  <a:r>
                    <a:rPr lang="en-US" sz="1400" b="0" i="0" u="none" strike="noStrike" cap="none" baseline="0">
                      <a:solidFill>
                        <a:srgbClr val="F2F2F2"/>
                      </a:solidFill>
                      <a:latin typeface="Arial"/>
                      <a:ea typeface="Arial"/>
                      <a:cs typeface="Arial"/>
                      <a:sym typeface="Arial"/>
                    </a:rPr>
                    <a:t>Information Processing and Storage</a:t>
                  </a:r>
                </a:p>
              </p:txBody>
            </p:sp>
          </p:grpSp>
        </p:grpSp>
        <p:grpSp>
          <p:nvGrpSpPr>
            <p:cNvPr id="179" name="Shape 179"/>
            <p:cNvGrpSpPr/>
            <p:nvPr/>
          </p:nvGrpSpPr>
          <p:grpSpPr>
            <a:xfrm>
              <a:off x="1378226" y="5168433"/>
              <a:ext cx="9194996" cy="977190"/>
              <a:chOff x="1378226" y="5168433"/>
              <a:chExt cx="9194996" cy="977190"/>
            </a:xfrm>
          </p:grpSpPr>
          <p:sp>
            <p:nvSpPr>
              <p:cNvPr id="180" name="Shape 180"/>
              <p:cNvSpPr/>
              <p:nvPr/>
            </p:nvSpPr>
            <p:spPr>
              <a:xfrm>
                <a:off x="8486557" y="5168433"/>
                <a:ext cx="2086665" cy="723275"/>
              </a:xfrm>
              <a:prstGeom prst="rect">
                <a:avLst/>
              </a:prstGeom>
              <a:noFill/>
              <a:ln>
                <a:noFill/>
              </a:ln>
            </p:spPr>
            <p:txBody>
              <a:bodyPr lIns="0" tIns="0" rIns="0" bIns="0" anchor="t" anchorCtr="0">
                <a:noAutofit/>
              </a:bodyPr>
              <a:lstStyle/>
              <a:p>
                <a:pPr marL="0" marR="0" lvl="0" indent="0" algn="l" rtl="0">
                  <a:spcBef>
                    <a:spcPts val="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Data center infrastructure</a:t>
                </a:r>
              </a:p>
              <a:p>
                <a:pPr marL="0" marR="0" lvl="0" indent="0" algn="l" rtl="0">
                  <a:spcBef>
                    <a:spcPts val="30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Big Data analytic platform</a:t>
                </a:r>
              </a:p>
              <a:p>
                <a:pPr marL="0" marR="0" lvl="0" indent="0" algn="l" rtl="0">
                  <a:spcBef>
                    <a:spcPts val="300"/>
                  </a:spcBef>
                  <a:spcAft>
                    <a:spcPts val="30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Cloud services</a:t>
                </a:r>
              </a:p>
            </p:txBody>
          </p:sp>
          <p:sp>
            <p:nvSpPr>
              <p:cNvPr id="181" name="Shape 181"/>
              <p:cNvSpPr/>
              <p:nvPr/>
            </p:nvSpPr>
            <p:spPr>
              <a:xfrm>
                <a:off x="1378226" y="5168433"/>
                <a:ext cx="1749285" cy="977190"/>
              </a:xfrm>
              <a:prstGeom prst="rect">
                <a:avLst/>
              </a:prstGeom>
              <a:noFill/>
              <a:ln>
                <a:noFill/>
              </a:ln>
            </p:spPr>
            <p:txBody>
              <a:bodyPr lIns="0" tIns="0" rIns="0" bIns="0" anchor="t" anchorCtr="0">
                <a:noAutofit/>
              </a:bodyPr>
              <a:lstStyle/>
              <a:p>
                <a:pPr marL="174625" marR="0" lvl="0" indent="-174625" algn="l" rtl="0">
                  <a:spcBef>
                    <a:spcPts val="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Smartphones</a:t>
                </a:r>
              </a:p>
              <a:p>
                <a:pPr marL="174625" marR="0" lvl="0" indent="-174625" algn="l" rtl="0">
                  <a:spcBef>
                    <a:spcPts val="30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MBB &amp; home devices</a:t>
                </a:r>
              </a:p>
              <a:p>
                <a:pPr marL="174625" marR="0" lvl="0" indent="-174625" algn="l" rtl="0">
                  <a:spcBef>
                    <a:spcPts val="30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Wearable devices</a:t>
                </a:r>
              </a:p>
              <a:p>
                <a:pPr marL="174625" marR="0" lvl="0" indent="-174625" algn="l" rtl="0">
                  <a:spcBef>
                    <a:spcPts val="300"/>
                  </a:spcBef>
                  <a:spcAft>
                    <a:spcPts val="30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Vehicle telematics </a:t>
                </a:r>
              </a:p>
            </p:txBody>
          </p:sp>
          <p:grpSp>
            <p:nvGrpSpPr>
              <p:cNvPr id="182" name="Shape 182"/>
              <p:cNvGrpSpPr/>
              <p:nvPr/>
            </p:nvGrpSpPr>
            <p:grpSpPr>
              <a:xfrm>
                <a:off x="4051745" y="5168434"/>
                <a:ext cx="3912802" cy="938718"/>
                <a:chOff x="4231394" y="5333003"/>
                <a:chExt cx="3912802" cy="938718"/>
              </a:xfrm>
            </p:grpSpPr>
            <p:sp>
              <p:nvSpPr>
                <p:cNvPr id="183" name="Shape 183"/>
                <p:cNvSpPr/>
                <p:nvPr/>
              </p:nvSpPr>
              <p:spPr>
                <a:xfrm>
                  <a:off x="4231394" y="5333003"/>
                  <a:ext cx="1536167" cy="938718"/>
                </a:xfrm>
                <a:prstGeom prst="rect">
                  <a:avLst/>
                </a:prstGeom>
                <a:noFill/>
                <a:ln>
                  <a:noFill/>
                </a:ln>
              </p:spPr>
              <p:txBody>
                <a:bodyPr lIns="0" tIns="0" rIns="0" bIns="0" anchor="t" anchorCtr="0">
                  <a:noAutofit/>
                </a:bodyPr>
                <a:lstStyle/>
                <a:p>
                  <a:pPr marL="0" marR="0" lvl="0" indent="0" algn="l" rtl="0">
                    <a:spcBef>
                      <a:spcPts val="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Mobile network</a:t>
                  </a:r>
                </a:p>
                <a:p>
                  <a:pPr marL="0" marR="0" lvl="0" indent="0" algn="l" rtl="0">
                    <a:spcBef>
                      <a:spcPts val="30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Fixed network</a:t>
                  </a:r>
                </a:p>
                <a:p>
                  <a:pPr marL="0" marR="0" lvl="0" indent="0" algn="l" rtl="0">
                    <a:spcBef>
                      <a:spcPts val="300"/>
                    </a:spcBef>
                    <a:spcAft>
                      <a:spcPts val="30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Telecom software and core network</a:t>
                  </a:r>
                </a:p>
              </p:txBody>
            </p:sp>
            <p:sp>
              <p:nvSpPr>
                <p:cNvPr id="184" name="Shape 184"/>
                <p:cNvSpPr/>
                <p:nvPr/>
              </p:nvSpPr>
              <p:spPr>
                <a:xfrm>
                  <a:off x="6103369" y="5333003"/>
                  <a:ext cx="2040827" cy="684803"/>
                </a:xfrm>
                <a:prstGeom prst="rect">
                  <a:avLst/>
                </a:prstGeom>
                <a:noFill/>
                <a:ln>
                  <a:noFill/>
                </a:ln>
              </p:spPr>
              <p:txBody>
                <a:bodyPr lIns="0" tIns="0" rIns="0" bIns="0" anchor="t" anchorCtr="0">
                  <a:noAutofit/>
                </a:bodyPr>
                <a:lstStyle/>
                <a:p>
                  <a:pPr marL="0" marR="0" lvl="0" indent="0" algn="l" rtl="0">
                    <a:spcBef>
                      <a:spcPts val="0"/>
                    </a:spcBef>
                    <a:spcAft>
                      <a:spcPts val="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Enterprise network</a:t>
                  </a:r>
                </a:p>
                <a:p>
                  <a:pPr marL="0" marR="0" lvl="0" indent="0" algn="l" rtl="0">
                    <a:spcBef>
                      <a:spcPts val="300"/>
                    </a:spcBef>
                    <a:spcAft>
                      <a:spcPts val="300"/>
                    </a:spcAft>
                    <a:buClr>
                      <a:srgbClr val="990000"/>
                    </a:buClr>
                    <a:buSzPct val="25000"/>
                    <a:buFont typeface="Noto Symbol"/>
                    <a:buNone/>
                  </a:pPr>
                  <a:r>
                    <a:rPr lang="en-US" sz="1400" b="0" i="0" u="none" strike="noStrike" cap="none" baseline="0">
                      <a:solidFill>
                        <a:srgbClr val="3F3F3F"/>
                      </a:solidFill>
                      <a:latin typeface="Arial"/>
                      <a:ea typeface="Arial"/>
                      <a:cs typeface="Arial"/>
                      <a:sym typeface="Arial"/>
                    </a:rPr>
                    <a:t>M2M connection management platform</a:t>
                  </a:r>
                </a:p>
              </p:txBody>
            </p:sp>
          </p:grpSp>
          <p:cxnSp>
            <p:nvCxnSpPr>
              <p:cNvPr id="185" name="Shape 185"/>
              <p:cNvCxnSpPr/>
              <p:nvPr/>
            </p:nvCxnSpPr>
            <p:spPr>
              <a:xfrm>
                <a:off x="3308866" y="5168433"/>
                <a:ext cx="0" cy="936000"/>
              </a:xfrm>
              <a:prstGeom prst="straightConnector1">
                <a:avLst/>
              </a:prstGeom>
              <a:noFill/>
              <a:ln w="12700" cap="flat" cmpd="sng">
                <a:solidFill>
                  <a:srgbClr val="A5A5A5"/>
                </a:solidFill>
                <a:prstDash val="dash"/>
                <a:round/>
                <a:headEnd type="none" w="med" len="med"/>
                <a:tailEnd type="none" w="med" len="med"/>
              </a:ln>
            </p:spPr>
          </p:cxnSp>
          <p:cxnSp>
            <p:nvCxnSpPr>
              <p:cNvPr id="186" name="Shape 186"/>
              <p:cNvCxnSpPr/>
              <p:nvPr/>
            </p:nvCxnSpPr>
            <p:spPr>
              <a:xfrm>
                <a:off x="8061727" y="5168433"/>
                <a:ext cx="0" cy="936000"/>
              </a:xfrm>
              <a:prstGeom prst="straightConnector1">
                <a:avLst/>
              </a:prstGeom>
              <a:noFill/>
              <a:ln w="12700" cap="flat" cmpd="sng">
                <a:solidFill>
                  <a:srgbClr val="A5A5A5"/>
                </a:solidFill>
                <a:prstDash val="dash"/>
                <a:round/>
                <a:headEnd type="none" w="med" len="med"/>
                <a:tailEnd type="none" w="med" len="med"/>
              </a:ln>
            </p:spPr>
          </p:cxnSp>
        </p:grpSp>
      </p:grpSp>
      <p:grpSp>
        <p:nvGrpSpPr>
          <p:cNvPr id="187" name="Shape 187"/>
          <p:cNvGrpSpPr/>
          <p:nvPr/>
        </p:nvGrpSpPr>
        <p:grpSpPr>
          <a:xfrm>
            <a:off x="4360544" y="1565356"/>
            <a:ext cx="3455999" cy="719999"/>
            <a:chOff x="4360544" y="1565356"/>
            <a:chExt cx="3455999" cy="719999"/>
          </a:xfrm>
        </p:grpSpPr>
        <p:sp>
          <p:nvSpPr>
            <p:cNvPr id="188" name="Shape 188"/>
            <p:cNvSpPr/>
            <p:nvPr/>
          </p:nvSpPr>
          <p:spPr>
            <a:xfrm>
              <a:off x="4360544" y="1637355"/>
              <a:ext cx="3455999" cy="576000"/>
            </a:xfrm>
            <a:prstGeom prst="roundRect">
              <a:avLst>
                <a:gd name="adj" fmla="val 16667"/>
              </a:avLst>
            </a:prstGeom>
            <a:solidFill>
              <a:srgbClr val="00B0F0"/>
            </a:solidFill>
            <a:ln>
              <a:noFill/>
            </a:ln>
          </p:spPr>
          <p:txBody>
            <a:bodyPr lIns="360000" tIns="0" rIns="0" bIns="0" anchor="ctr" anchorCtr="0">
              <a:noAutofit/>
            </a:bodyPr>
            <a:lstStyle/>
            <a:p>
              <a:pPr marL="0" marR="0" lvl="0" indent="0" algn="ctr" rtl="0">
                <a:spcBef>
                  <a:spcPts val="0"/>
                </a:spcBef>
                <a:spcAft>
                  <a:spcPts val="0"/>
                </a:spcAft>
                <a:buClr>
                  <a:srgbClr val="FFFFFF"/>
                </a:buClr>
                <a:buSzPct val="25000"/>
                <a:buFont typeface="Noto Symbol"/>
                <a:buNone/>
              </a:pPr>
              <a:r>
                <a:rPr lang="en-US" sz="1400" b="0" i="0" u="none" strike="noStrike" cap="none" baseline="0">
                  <a:solidFill>
                    <a:srgbClr val="FFFFFF"/>
                  </a:solidFill>
                  <a:latin typeface="Arial"/>
                  <a:ea typeface="Arial"/>
                  <a:cs typeface="Arial"/>
                  <a:sym typeface="Arial"/>
                </a:rPr>
                <a:t>Serving global carriers</a:t>
              </a:r>
            </a:p>
          </p:txBody>
        </p:sp>
        <p:grpSp>
          <p:nvGrpSpPr>
            <p:cNvPr id="189" name="Shape 189"/>
            <p:cNvGrpSpPr/>
            <p:nvPr/>
          </p:nvGrpSpPr>
          <p:grpSpPr>
            <a:xfrm>
              <a:off x="4514444" y="1565356"/>
              <a:ext cx="719999" cy="719999"/>
              <a:chOff x="4513410" y="1429562"/>
              <a:chExt cx="719999" cy="719999"/>
            </a:xfrm>
          </p:grpSpPr>
          <p:sp>
            <p:nvSpPr>
              <p:cNvPr id="190" name="Shape 190"/>
              <p:cNvSpPr/>
              <p:nvPr/>
            </p:nvSpPr>
            <p:spPr>
              <a:xfrm>
                <a:off x="4513410" y="1429562"/>
                <a:ext cx="719999" cy="719999"/>
              </a:xfrm>
              <a:prstGeom prst="ellipse">
                <a:avLst/>
              </a:prstGeom>
              <a:solidFill>
                <a:schemeClr val="lt1"/>
              </a:solidFill>
              <a:ln w="19050"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191" name="Shape 191"/>
              <p:cNvSpPr/>
              <p:nvPr/>
            </p:nvSpPr>
            <p:spPr>
              <a:xfrm>
                <a:off x="4714448" y="1609562"/>
                <a:ext cx="317925" cy="359999"/>
              </a:xfrm>
              <a:custGeom>
                <a:avLst/>
                <a:gdLst/>
                <a:ahLst/>
                <a:cxnLst/>
                <a:rect l="0" t="0" r="0" b="0"/>
                <a:pathLst>
                  <a:path w="120000" h="120000" extrusionOk="0">
                    <a:moveTo>
                      <a:pt x="11253" y="35201"/>
                    </a:moveTo>
                    <a:lnTo>
                      <a:pt x="11253" y="35201"/>
                    </a:lnTo>
                    <a:lnTo>
                      <a:pt x="11358" y="33343"/>
                    </a:lnTo>
                    <a:lnTo>
                      <a:pt x="11463" y="31486"/>
                    </a:lnTo>
                    <a:lnTo>
                      <a:pt x="11673" y="29628"/>
                    </a:lnTo>
                    <a:lnTo>
                      <a:pt x="11989" y="27863"/>
                    </a:lnTo>
                    <a:lnTo>
                      <a:pt x="12304" y="26006"/>
                    </a:lnTo>
                    <a:lnTo>
                      <a:pt x="12830" y="24241"/>
                    </a:lnTo>
                    <a:lnTo>
                      <a:pt x="13356" y="22476"/>
                    </a:lnTo>
                    <a:lnTo>
                      <a:pt x="13987" y="20804"/>
                    </a:lnTo>
                    <a:lnTo>
                      <a:pt x="14723" y="19040"/>
                    </a:lnTo>
                    <a:lnTo>
                      <a:pt x="15565" y="17368"/>
                    </a:lnTo>
                    <a:lnTo>
                      <a:pt x="16511" y="15789"/>
                    </a:lnTo>
                    <a:lnTo>
                      <a:pt x="17458" y="14117"/>
                    </a:lnTo>
                    <a:lnTo>
                      <a:pt x="18510" y="12538"/>
                    </a:lnTo>
                    <a:lnTo>
                      <a:pt x="19666" y="11052"/>
                    </a:lnTo>
                    <a:lnTo>
                      <a:pt x="20823" y="9566"/>
                    </a:lnTo>
                    <a:lnTo>
                      <a:pt x="22191" y="8080"/>
                    </a:lnTo>
                    <a:lnTo>
                      <a:pt x="22191" y="8080"/>
                    </a:lnTo>
                    <a:lnTo>
                      <a:pt x="22822" y="7244"/>
                    </a:lnTo>
                    <a:lnTo>
                      <a:pt x="23137" y="6315"/>
                    </a:lnTo>
                    <a:lnTo>
                      <a:pt x="23347" y="5386"/>
                    </a:lnTo>
                    <a:lnTo>
                      <a:pt x="23347" y="4458"/>
                    </a:lnTo>
                    <a:lnTo>
                      <a:pt x="23137" y="3436"/>
                    </a:lnTo>
                    <a:lnTo>
                      <a:pt x="22716" y="2600"/>
                    </a:lnTo>
                    <a:lnTo>
                      <a:pt x="22191" y="1764"/>
                    </a:lnTo>
                    <a:lnTo>
                      <a:pt x="21349" y="1114"/>
                    </a:lnTo>
                    <a:lnTo>
                      <a:pt x="21349" y="1114"/>
                    </a:lnTo>
                    <a:lnTo>
                      <a:pt x="20403" y="557"/>
                    </a:lnTo>
                    <a:lnTo>
                      <a:pt x="19351" y="185"/>
                    </a:lnTo>
                    <a:lnTo>
                      <a:pt x="18299" y="0"/>
                    </a:lnTo>
                    <a:lnTo>
                      <a:pt x="17248" y="0"/>
                    </a:lnTo>
                    <a:lnTo>
                      <a:pt x="16196" y="185"/>
                    </a:lnTo>
                    <a:lnTo>
                      <a:pt x="15144" y="557"/>
                    </a:lnTo>
                    <a:lnTo>
                      <a:pt x="14198" y="1114"/>
                    </a:lnTo>
                    <a:lnTo>
                      <a:pt x="13461" y="1764"/>
                    </a:lnTo>
                    <a:lnTo>
                      <a:pt x="13461" y="1764"/>
                    </a:lnTo>
                    <a:lnTo>
                      <a:pt x="11884" y="3622"/>
                    </a:lnTo>
                    <a:lnTo>
                      <a:pt x="10411" y="5386"/>
                    </a:lnTo>
                    <a:lnTo>
                      <a:pt x="8939" y="7337"/>
                    </a:lnTo>
                    <a:lnTo>
                      <a:pt x="7677" y="9287"/>
                    </a:lnTo>
                    <a:lnTo>
                      <a:pt x="6520" y="11238"/>
                    </a:lnTo>
                    <a:lnTo>
                      <a:pt x="5363" y="13281"/>
                    </a:lnTo>
                    <a:lnTo>
                      <a:pt x="4417" y="15325"/>
                    </a:lnTo>
                    <a:lnTo>
                      <a:pt x="3470" y="17461"/>
                    </a:lnTo>
                    <a:lnTo>
                      <a:pt x="2629" y="19597"/>
                    </a:lnTo>
                    <a:lnTo>
                      <a:pt x="1998" y="21733"/>
                    </a:lnTo>
                    <a:lnTo>
                      <a:pt x="1367" y="23962"/>
                    </a:lnTo>
                    <a:lnTo>
                      <a:pt x="841" y="26191"/>
                    </a:lnTo>
                    <a:lnTo>
                      <a:pt x="525" y="28421"/>
                    </a:lnTo>
                    <a:lnTo>
                      <a:pt x="210" y="30650"/>
                    </a:lnTo>
                    <a:lnTo>
                      <a:pt x="105" y="32879"/>
                    </a:lnTo>
                    <a:lnTo>
                      <a:pt x="0" y="35201"/>
                    </a:lnTo>
                    <a:lnTo>
                      <a:pt x="0" y="35201"/>
                    </a:lnTo>
                    <a:lnTo>
                      <a:pt x="105" y="37430"/>
                    </a:lnTo>
                    <a:lnTo>
                      <a:pt x="210" y="39752"/>
                    </a:lnTo>
                    <a:lnTo>
                      <a:pt x="525" y="41981"/>
                    </a:lnTo>
                    <a:lnTo>
                      <a:pt x="841" y="44210"/>
                    </a:lnTo>
                    <a:lnTo>
                      <a:pt x="1367" y="46439"/>
                    </a:lnTo>
                    <a:lnTo>
                      <a:pt x="1998" y="48668"/>
                    </a:lnTo>
                    <a:lnTo>
                      <a:pt x="2629" y="50804"/>
                    </a:lnTo>
                    <a:lnTo>
                      <a:pt x="3470" y="52941"/>
                    </a:lnTo>
                    <a:lnTo>
                      <a:pt x="4417" y="55077"/>
                    </a:lnTo>
                    <a:lnTo>
                      <a:pt x="5363" y="57120"/>
                    </a:lnTo>
                    <a:lnTo>
                      <a:pt x="6520" y="59164"/>
                    </a:lnTo>
                    <a:lnTo>
                      <a:pt x="7677" y="61114"/>
                    </a:lnTo>
                    <a:lnTo>
                      <a:pt x="8939" y="63065"/>
                    </a:lnTo>
                    <a:lnTo>
                      <a:pt x="10411" y="65015"/>
                    </a:lnTo>
                    <a:lnTo>
                      <a:pt x="11884" y="66873"/>
                    </a:lnTo>
                    <a:lnTo>
                      <a:pt x="13461" y="68637"/>
                    </a:lnTo>
                    <a:lnTo>
                      <a:pt x="13461" y="68637"/>
                    </a:lnTo>
                    <a:lnTo>
                      <a:pt x="13882" y="69009"/>
                    </a:lnTo>
                    <a:lnTo>
                      <a:pt x="14408" y="69380"/>
                    </a:lnTo>
                    <a:lnTo>
                      <a:pt x="14829" y="69752"/>
                    </a:lnTo>
                    <a:lnTo>
                      <a:pt x="15460" y="70030"/>
                    </a:lnTo>
                    <a:lnTo>
                      <a:pt x="15985" y="70216"/>
                    </a:lnTo>
                    <a:lnTo>
                      <a:pt x="16617" y="70309"/>
                    </a:lnTo>
                    <a:lnTo>
                      <a:pt x="17142" y="70402"/>
                    </a:lnTo>
                    <a:lnTo>
                      <a:pt x="17773" y="70495"/>
                    </a:lnTo>
                    <a:lnTo>
                      <a:pt x="17773" y="70495"/>
                    </a:lnTo>
                    <a:lnTo>
                      <a:pt x="18720" y="70402"/>
                    </a:lnTo>
                    <a:lnTo>
                      <a:pt x="19666" y="70216"/>
                    </a:lnTo>
                    <a:lnTo>
                      <a:pt x="20508" y="69845"/>
                    </a:lnTo>
                    <a:lnTo>
                      <a:pt x="21349" y="69287"/>
                    </a:lnTo>
                    <a:lnTo>
                      <a:pt x="21349" y="69287"/>
                    </a:lnTo>
                    <a:lnTo>
                      <a:pt x="22191" y="68637"/>
                    </a:lnTo>
                    <a:lnTo>
                      <a:pt x="22822" y="67801"/>
                    </a:lnTo>
                    <a:lnTo>
                      <a:pt x="23137" y="66965"/>
                    </a:lnTo>
                    <a:lnTo>
                      <a:pt x="23347" y="65944"/>
                    </a:lnTo>
                    <a:lnTo>
                      <a:pt x="23453" y="65015"/>
                    </a:lnTo>
                    <a:lnTo>
                      <a:pt x="23242" y="64086"/>
                    </a:lnTo>
                    <a:lnTo>
                      <a:pt x="22822" y="63157"/>
                    </a:lnTo>
                    <a:lnTo>
                      <a:pt x="22191" y="62321"/>
                    </a:lnTo>
                    <a:lnTo>
                      <a:pt x="22191" y="62321"/>
                    </a:lnTo>
                    <a:lnTo>
                      <a:pt x="20929" y="60928"/>
                    </a:lnTo>
                    <a:lnTo>
                      <a:pt x="19666" y="59349"/>
                    </a:lnTo>
                    <a:lnTo>
                      <a:pt x="18510" y="57863"/>
                    </a:lnTo>
                    <a:lnTo>
                      <a:pt x="17458" y="56284"/>
                    </a:lnTo>
                    <a:lnTo>
                      <a:pt x="16511" y="54705"/>
                    </a:lnTo>
                    <a:lnTo>
                      <a:pt x="15670" y="53034"/>
                    </a:lnTo>
                    <a:lnTo>
                      <a:pt x="14829" y="51362"/>
                    </a:lnTo>
                    <a:lnTo>
                      <a:pt x="14092" y="49597"/>
                    </a:lnTo>
                    <a:lnTo>
                      <a:pt x="13461" y="47925"/>
                    </a:lnTo>
                    <a:lnTo>
                      <a:pt x="12830" y="46160"/>
                    </a:lnTo>
                    <a:lnTo>
                      <a:pt x="12410" y="44303"/>
                    </a:lnTo>
                    <a:lnTo>
                      <a:pt x="11989" y="42538"/>
                    </a:lnTo>
                    <a:lnTo>
                      <a:pt x="11673" y="40681"/>
                    </a:lnTo>
                    <a:lnTo>
                      <a:pt x="11463" y="38916"/>
                    </a:lnTo>
                    <a:lnTo>
                      <a:pt x="11358" y="37058"/>
                    </a:lnTo>
                    <a:lnTo>
                      <a:pt x="11253" y="35201"/>
                    </a:lnTo>
                    <a:lnTo>
                      <a:pt x="11253" y="35201"/>
                    </a:lnTo>
                    <a:close/>
                    <a:moveTo>
                      <a:pt x="34916" y="55356"/>
                    </a:moveTo>
                    <a:lnTo>
                      <a:pt x="34916" y="55356"/>
                    </a:lnTo>
                    <a:lnTo>
                      <a:pt x="35758" y="55263"/>
                    </a:lnTo>
                    <a:lnTo>
                      <a:pt x="36599" y="55077"/>
                    </a:lnTo>
                    <a:lnTo>
                      <a:pt x="37335" y="54798"/>
                    </a:lnTo>
                    <a:lnTo>
                      <a:pt x="38177" y="54427"/>
                    </a:lnTo>
                    <a:lnTo>
                      <a:pt x="38177" y="54427"/>
                    </a:lnTo>
                    <a:lnTo>
                      <a:pt x="39018" y="53777"/>
                    </a:lnTo>
                    <a:lnTo>
                      <a:pt x="39649" y="53034"/>
                    </a:lnTo>
                    <a:lnTo>
                      <a:pt x="40175" y="52198"/>
                    </a:lnTo>
                    <a:lnTo>
                      <a:pt x="40490" y="51269"/>
                    </a:lnTo>
                    <a:lnTo>
                      <a:pt x="40595" y="50340"/>
                    </a:lnTo>
                    <a:lnTo>
                      <a:pt x="40490" y="49411"/>
                    </a:lnTo>
                    <a:lnTo>
                      <a:pt x="40175" y="48390"/>
                    </a:lnTo>
                    <a:lnTo>
                      <a:pt x="39544" y="47554"/>
                    </a:lnTo>
                    <a:lnTo>
                      <a:pt x="39544" y="47554"/>
                    </a:lnTo>
                    <a:lnTo>
                      <a:pt x="38597" y="46160"/>
                    </a:lnTo>
                    <a:lnTo>
                      <a:pt x="37756" y="44674"/>
                    </a:lnTo>
                    <a:lnTo>
                      <a:pt x="37020" y="43188"/>
                    </a:lnTo>
                    <a:lnTo>
                      <a:pt x="36389" y="41702"/>
                    </a:lnTo>
                    <a:lnTo>
                      <a:pt x="35863" y="40123"/>
                    </a:lnTo>
                    <a:lnTo>
                      <a:pt x="35547" y="38452"/>
                    </a:lnTo>
                    <a:lnTo>
                      <a:pt x="35337" y="36873"/>
                    </a:lnTo>
                    <a:lnTo>
                      <a:pt x="35232" y="35201"/>
                    </a:lnTo>
                    <a:lnTo>
                      <a:pt x="35232" y="35201"/>
                    </a:lnTo>
                    <a:lnTo>
                      <a:pt x="35337" y="33529"/>
                    </a:lnTo>
                    <a:lnTo>
                      <a:pt x="35547" y="31950"/>
                    </a:lnTo>
                    <a:lnTo>
                      <a:pt x="35863" y="30278"/>
                    </a:lnTo>
                    <a:lnTo>
                      <a:pt x="36389" y="28699"/>
                    </a:lnTo>
                    <a:lnTo>
                      <a:pt x="37020" y="27213"/>
                    </a:lnTo>
                    <a:lnTo>
                      <a:pt x="37756" y="25727"/>
                    </a:lnTo>
                    <a:lnTo>
                      <a:pt x="38597" y="24241"/>
                    </a:lnTo>
                    <a:lnTo>
                      <a:pt x="39544" y="22848"/>
                    </a:lnTo>
                    <a:lnTo>
                      <a:pt x="39544" y="22848"/>
                    </a:lnTo>
                    <a:lnTo>
                      <a:pt x="40175" y="22012"/>
                    </a:lnTo>
                    <a:lnTo>
                      <a:pt x="40490" y="21083"/>
                    </a:lnTo>
                    <a:lnTo>
                      <a:pt x="40595" y="20061"/>
                    </a:lnTo>
                    <a:lnTo>
                      <a:pt x="40490" y="19133"/>
                    </a:lnTo>
                    <a:lnTo>
                      <a:pt x="40175" y="18204"/>
                    </a:lnTo>
                    <a:lnTo>
                      <a:pt x="39649" y="17368"/>
                    </a:lnTo>
                    <a:lnTo>
                      <a:pt x="39018" y="16625"/>
                    </a:lnTo>
                    <a:lnTo>
                      <a:pt x="38071" y="15975"/>
                    </a:lnTo>
                    <a:lnTo>
                      <a:pt x="38071" y="15975"/>
                    </a:lnTo>
                    <a:lnTo>
                      <a:pt x="37125" y="15510"/>
                    </a:lnTo>
                    <a:lnTo>
                      <a:pt x="36073" y="15139"/>
                    </a:lnTo>
                    <a:lnTo>
                      <a:pt x="35021" y="15046"/>
                    </a:lnTo>
                    <a:lnTo>
                      <a:pt x="33865" y="15139"/>
                    </a:lnTo>
                    <a:lnTo>
                      <a:pt x="32918" y="15417"/>
                    </a:lnTo>
                    <a:lnTo>
                      <a:pt x="31866" y="15882"/>
                    </a:lnTo>
                    <a:lnTo>
                      <a:pt x="31025" y="16439"/>
                    </a:lnTo>
                    <a:lnTo>
                      <a:pt x="30289" y="17275"/>
                    </a:lnTo>
                    <a:lnTo>
                      <a:pt x="30289" y="17275"/>
                    </a:lnTo>
                    <a:lnTo>
                      <a:pt x="28816" y="19226"/>
                    </a:lnTo>
                    <a:lnTo>
                      <a:pt x="27554" y="21362"/>
                    </a:lnTo>
                    <a:lnTo>
                      <a:pt x="26503" y="23591"/>
                    </a:lnTo>
                    <a:lnTo>
                      <a:pt x="25661" y="25820"/>
                    </a:lnTo>
                    <a:lnTo>
                      <a:pt x="24925" y="28049"/>
                    </a:lnTo>
                    <a:lnTo>
                      <a:pt x="24399" y="30371"/>
                    </a:lnTo>
                    <a:lnTo>
                      <a:pt x="24084" y="32786"/>
                    </a:lnTo>
                    <a:lnTo>
                      <a:pt x="23978" y="35201"/>
                    </a:lnTo>
                    <a:lnTo>
                      <a:pt x="23978" y="35201"/>
                    </a:lnTo>
                    <a:lnTo>
                      <a:pt x="24084" y="37616"/>
                    </a:lnTo>
                    <a:lnTo>
                      <a:pt x="24399" y="39938"/>
                    </a:lnTo>
                    <a:lnTo>
                      <a:pt x="24925" y="42352"/>
                    </a:lnTo>
                    <a:lnTo>
                      <a:pt x="25661" y="44582"/>
                    </a:lnTo>
                    <a:lnTo>
                      <a:pt x="26503" y="46811"/>
                    </a:lnTo>
                    <a:lnTo>
                      <a:pt x="27554" y="49040"/>
                    </a:lnTo>
                    <a:lnTo>
                      <a:pt x="28816" y="51176"/>
                    </a:lnTo>
                    <a:lnTo>
                      <a:pt x="30289" y="53126"/>
                    </a:lnTo>
                    <a:lnTo>
                      <a:pt x="30289" y="53126"/>
                    </a:lnTo>
                    <a:lnTo>
                      <a:pt x="30709" y="53684"/>
                    </a:lnTo>
                    <a:lnTo>
                      <a:pt x="31235" y="54055"/>
                    </a:lnTo>
                    <a:lnTo>
                      <a:pt x="31761" y="54427"/>
                    </a:lnTo>
                    <a:lnTo>
                      <a:pt x="32392" y="54798"/>
                    </a:lnTo>
                    <a:lnTo>
                      <a:pt x="33023" y="54984"/>
                    </a:lnTo>
                    <a:lnTo>
                      <a:pt x="33654" y="55170"/>
                    </a:lnTo>
                    <a:lnTo>
                      <a:pt x="34285" y="55263"/>
                    </a:lnTo>
                    <a:lnTo>
                      <a:pt x="34916" y="55356"/>
                    </a:lnTo>
                    <a:lnTo>
                      <a:pt x="34916" y="55356"/>
                    </a:lnTo>
                    <a:close/>
                    <a:moveTo>
                      <a:pt x="60052" y="45789"/>
                    </a:moveTo>
                    <a:lnTo>
                      <a:pt x="60052" y="45789"/>
                    </a:lnTo>
                    <a:lnTo>
                      <a:pt x="61209" y="45789"/>
                    </a:lnTo>
                    <a:lnTo>
                      <a:pt x="62471" y="45603"/>
                    </a:lnTo>
                    <a:lnTo>
                      <a:pt x="63628" y="45325"/>
                    </a:lnTo>
                    <a:lnTo>
                      <a:pt x="64680" y="44953"/>
                    </a:lnTo>
                    <a:lnTo>
                      <a:pt x="65731" y="44489"/>
                    </a:lnTo>
                    <a:lnTo>
                      <a:pt x="66783" y="44024"/>
                    </a:lnTo>
                    <a:lnTo>
                      <a:pt x="67624" y="43374"/>
                    </a:lnTo>
                    <a:lnTo>
                      <a:pt x="68466" y="42724"/>
                    </a:lnTo>
                    <a:lnTo>
                      <a:pt x="69307" y="41981"/>
                    </a:lnTo>
                    <a:lnTo>
                      <a:pt x="69938" y="41145"/>
                    </a:lnTo>
                    <a:lnTo>
                      <a:pt x="70569" y="40216"/>
                    </a:lnTo>
                    <a:lnTo>
                      <a:pt x="71095" y="39287"/>
                    </a:lnTo>
                    <a:lnTo>
                      <a:pt x="71516" y="38359"/>
                    </a:lnTo>
                    <a:lnTo>
                      <a:pt x="71831" y="37337"/>
                    </a:lnTo>
                    <a:lnTo>
                      <a:pt x="71936" y="36315"/>
                    </a:lnTo>
                    <a:lnTo>
                      <a:pt x="72042" y="35201"/>
                    </a:lnTo>
                    <a:lnTo>
                      <a:pt x="72042" y="35201"/>
                    </a:lnTo>
                    <a:lnTo>
                      <a:pt x="71936" y="34086"/>
                    </a:lnTo>
                    <a:lnTo>
                      <a:pt x="71831" y="33065"/>
                    </a:lnTo>
                    <a:lnTo>
                      <a:pt x="71516" y="32043"/>
                    </a:lnTo>
                    <a:lnTo>
                      <a:pt x="71095" y="31114"/>
                    </a:lnTo>
                    <a:lnTo>
                      <a:pt x="70569" y="30185"/>
                    </a:lnTo>
                    <a:lnTo>
                      <a:pt x="69938" y="29256"/>
                    </a:lnTo>
                    <a:lnTo>
                      <a:pt x="69307" y="28421"/>
                    </a:lnTo>
                    <a:lnTo>
                      <a:pt x="68466" y="27678"/>
                    </a:lnTo>
                    <a:lnTo>
                      <a:pt x="67624" y="27027"/>
                    </a:lnTo>
                    <a:lnTo>
                      <a:pt x="66783" y="26377"/>
                    </a:lnTo>
                    <a:lnTo>
                      <a:pt x="65731" y="25913"/>
                    </a:lnTo>
                    <a:lnTo>
                      <a:pt x="64680" y="25448"/>
                    </a:lnTo>
                    <a:lnTo>
                      <a:pt x="63628" y="25077"/>
                    </a:lnTo>
                    <a:lnTo>
                      <a:pt x="62471" y="24798"/>
                    </a:lnTo>
                    <a:lnTo>
                      <a:pt x="61209" y="24613"/>
                    </a:lnTo>
                    <a:lnTo>
                      <a:pt x="60052" y="24613"/>
                    </a:lnTo>
                    <a:lnTo>
                      <a:pt x="60052" y="24613"/>
                    </a:lnTo>
                    <a:lnTo>
                      <a:pt x="58790" y="24613"/>
                    </a:lnTo>
                    <a:lnTo>
                      <a:pt x="57633" y="24798"/>
                    </a:lnTo>
                    <a:lnTo>
                      <a:pt x="56476" y="25077"/>
                    </a:lnTo>
                    <a:lnTo>
                      <a:pt x="55319" y="25448"/>
                    </a:lnTo>
                    <a:lnTo>
                      <a:pt x="54268" y="25913"/>
                    </a:lnTo>
                    <a:lnTo>
                      <a:pt x="53321" y="26377"/>
                    </a:lnTo>
                    <a:lnTo>
                      <a:pt x="52375" y="27027"/>
                    </a:lnTo>
                    <a:lnTo>
                      <a:pt x="51533" y="27678"/>
                    </a:lnTo>
                    <a:lnTo>
                      <a:pt x="50797" y="28421"/>
                    </a:lnTo>
                    <a:lnTo>
                      <a:pt x="50061" y="29256"/>
                    </a:lnTo>
                    <a:lnTo>
                      <a:pt x="49430" y="30185"/>
                    </a:lnTo>
                    <a:lnTo>
                      <a:pt x="49009" y="31114"/>
                    </a:lnTo>
                    <a:lnTo>
                      <a:pt x="48588" y="32043"/>
                    </a:lnTo>
                    <a:lnTo>
                      <a:pt x="48273" y="33065"/>
                    </a:lnTo>
                    <a:lnTo>
                      <a:pt x="48063" y="34086"/>
                    </a:lnTo>
                    <a:lnTo>
                      <a:pt x="48063" y="35201"/>
                    </a:lnTo>
                    <a:lnTo>
                      <a:pt x="48063" y="35201"/>
                    </a:lnTo>
                    <a:lnTo>
                      <a:pt x="48063" y="36315"/>
                    </a:lnTo>
                    <a:lnTo>
                      <a:pt x="48273" y="37337"/>
                    </a:lnTo>
                    <a:lnTo>
                      <a:pt x="48588" y="38359"/>
                    </a:lnTo>
                    <a:lnTo>
                      <a:pt x="49009" y="39287"/>
                    </a:lnTo>
                    <a:lnTo>
                      <a:pt x="49430" y="40216"/>
                    </a:lnTo>
                    <a:lnTo>
                      <a:pt x="50061" y="41145"/>
                    </a:lnTo>
                    <a:lnTo>
                      <a:pt x="50797" y="41981"/>
                    </a:lnTo>
                    <a:lnTo>
                      <a:pt x="51533" y="42724"/>
                    </a:lnTo>
                    <a:lnTo>
                      <a:pt x="52375" y="43374"/>
                    </a:lnTo>
                    <a:lnTo>
                      <a:pt x="53321" y="44024"/>
                    </a:lnTo>
                    <a:lnTo>
                      <a:pt x="54268" y="44489"/>
                    </a:lnTo>
                    <a:lnTo>
                      <a:pt x="55319" y="44953"/>
                    </a:lnTo>
                    <a:lnTo>
                      <a:pt x="56476" y="45325"/>
                    </a:lnTo>
                    <a:lnTo>
                      <a:pt x="57633" y="45603"/>
                    </a:lnTo>
                    <a:lnTo>
                      <a:pt x="58790" y="45789"/>
                    </a:lnTo>
                    <a:lnTo>
                      <a:pt x="60052" y="45789"/>
                    </a:lnTo>
                    <a:lnTo>
                      <a:pt x="60052" y="45789"/>
                    </a:lnTo>
                    <a:close/>
                    <a:moveTo>
                      <a:pt x="106643" y="1764"/>
                    </a:moveTo>
                    <a:lnTo>
                      <a:pt x="106643" y="1764"/>
                    </a:lnTo>
                    <a:lnTo>
                      <a:pt x="105801" y="1114"/>
                    </a:lnTo>
                    <a:lnTo>
                      <a:pt x="104855" y="557"/>
                    </a:lnTo>
                    <a:lnTo>
                      <a:pt x="103908" y="185"/>
                    </a:lnTo>
                    <a:lnTo>
                      <a:pt x="102857" y="0"/>
                    </a:lnTo>
                    <a:lnTo>
                      <a:pt x="101805" y="0"/>
                    </a:lnTo>
                    <a:lnTo>
                      <a:pt x="100648" y="185"/>
                    </a:lnTo>
                    <a:lnTo>
                      <a:pt x="99702" y="557"/>
                    </a:lnTo>
                    <a:lnTo>
                      <a:pt x="98755" y="1114"/>
                    </a:lnTo>
                    <a:lnTo>
                      <a:pt x="98755" y="1114"/>
                    </a:lnTo>
                    <a:lnTo>
                      <a:pt x="97914" y="1764"/>
                    </a:lnTo>
                    <a:lnTo>
                      <a:pt x="97283" y="2600"/>
                    </a:lnTo>
                    <a:lnTo>
                      <a:pt x="96862" y="3436"/>
                    </a:lnTo>
                    <a:lnTo>
                      <a:pt x="96652" y="4458"/>
                    </a:lnTo>
                    <a:lnTo>
                      <a:pt x="96652" y="5386"/>
                    </a:lnTo>
                    <a:lnTo>
                      <a:pt x="96862" y="6315"/>
                    </a:lnTo>
                    <a:lnTo>
                      <a:pt x="97283" y="7244"/>
                    </a:lnTo>
                    <a:lnTo>
                      <a:pt x="97914" y="8080"/>
                    </a:lnTo>
                    <a:lnTo>
                      <a:pt x="97914" y="8080"/>
                    </a:lnTo>
                    <a:lnTo>
                      <a:pt x="99176" y="9566"/>
                    </a:lnTo>
                    <a:lnTo>
                      <a:pt x="100438" y="11052"/>
                    </a:lnTo>
                    <a:lnTo>
                      <a:pt x="101595" y="12538"/>
                    </a:lnTo>
                    <a:lnTo>
                      <a:pt x="102646" y="14117"/>
                    </a:lnTo>
                    <a:lnTo>
                      <a:pt x="103593" y="15789"/>
                    </a:lnTo>
                    <a:lnTo>
                      <a:pt x="104434" y="17368"/>
                    </a:lnTo>
                    <a:lnTo>
                      <a:pt x="105276" y="19040"/>
                    </a:lnTo>
                    <a:lnTo>
                      <a:pt x="106012" y="20804"/>
                    </a:lnTo>
                    <a:lnTo>
                      <a:pt x="106643" y="22476"/>
                    </a:lnTo>
                    <a:lnTo>
                      <a:pt x="107169" y="24241"/>
                    </a:lnTo>
                    <a:lnTo>
                      <a:pt x="107695" y="26006"/>
                    </a:lnTo>
                    <a:lnTo>
                      <a:pt x="108115" y="27863"/>
                    </a:lnTo>
                    <a:lnTo>
                      <a:pt x="108431" y="29628"/>
                    </a:lnTo>
                    <a:lnTo>
                      <a:pt x="108641" y="31486"/>
                    </a:lnTo>
                    <a:lnTo>
                      <a:pt x="108746" y="33343"/>
                    </a:lnTo>
                    <a:lnTo>
                      <a:pt x="108746" y="35201"/>
                    </a:lnTo>
                    <a:lnTo>
                      <a:pt x="108746" y="35201"/>
                    </a:lnTo>
                    <a:lnTo>
                      <a:pt x="108746" y="37058"/>
                    </a:lnTo>
                    <a:lnTo>
                      <a:pt x="108641" y="38916"/>
                    </a:lnTo>
                    <a:lnTo>
                      <a:pt x="108431" y="40681"/>
                    </a:lnTo>
                    <a:lnTo>
                      <a:pt x="108115" y="42538"/>
                    </a:lnTo>
                    <a:lnTo>
                      <a:pt x="107695" y="44303"/>
                    </a:lnTo>
                    <a:lnTo>
                      <a:pt x="107169" y="46160"/>
                    </a:lnTo>
                    <a:lnTo>
                      <a:pt x="106643" y="47925"/>
                    </a:lnTo>
                    <a:lnTo>
                      <a:pt x="106012" y="49597"/>
                    </a:lnTo>
                    <a:lnTo>
                      <a:pt x="105276" y="51362"/>
                    </a:lnTo>
                    <a:lnTo>
                      <a:pt x="104434" y="53034"/>
                    </a:lnTo>
                    <a:lnTo>
                      <a:pt x="103488" y="54705"/>
                    </a:lnTo>
                    <a:lnTo>
                      <a:pt x="102541" y="56284"/>
                    </a:lnTo>
                    <a:lnTo>
                      <a:pt x="101489" y="57863"/>
                    </a:lnTo>
                    <a:lnTo>
                      <a:pt x="100333" y="59349"/>
                    </a:lnTo>
                    <a:lnTo>
                      <a:pt x="99176" y="60928"/>
                    </a:lnTo>
                    <a:lnTo>
                      <a:pt x="97914" y="62321"/>
                    </a:lnTo>
                    <a:lnTo>
                      <a:pt x="97914" y="62321"/>
                    </a:lnTo>
                    <a:lnTo>
                      <a:pt x="97283" y="63157"/>
                    </a:lnTo>
                    <a:lnTo>
                      <a:pt x="96862" y="64086"/>
                    </a:lnTo>
                    <a:lnTo>
                      <a:pt x="96652" y="65015"/>
                    </a:lnTo>
                    <a:lnTo>
                      <a:pt x="96652" y="65944"/>
                    </a:lnTo>
                    <a:lnTo>
                      <a:pt x="96862" y="66965"/>
                    </a:lnTo>
                    <a:lnTo>
                      <a:pt x="97283" y="67801"/>
                    </a:lnTo>
                    <a:lnTo>
                      <a:pt x="97914" y="68637"/>
                    </a:lnTo>
                    <a:lnTo>
                      <a:pt x="98650" y="69287"/>
                    </a:lnTo>
                    <a:lnTo>
                      <a:pt x="98650" y="69287"/>
                    </a:lnTo>
                    <a:lnTo>
                      <a:pt x="99491" y="69845"/>
                    </a:lnTo>
                    <a:lnTo>
                      <a:pt x="100438" y="70216"/>
                    </a:lnTo>
                    <a:lnTo>
                      <a:pt x="101279" y="70402"/>
                    </a:lnTo>
                    <a:lnTo>
                      <a:pt x="102226" y="70495"/>
                    </a:lnTo>
                    <a:lnTo>
                      <a:pt x="102226" y="70495"/>
                    </a:lnTo>
                    <a:lnTo>
                      <a:pt x="102857" y="70402"/>
                    </a:lnTo>
                    <a:lnTo>
                      <a:pt x="103488" y="70309"/>
                    </a:lnTo>
                    <a:lnTo>
                      <a:pt x="104014" y="70216"/>
                    </a:lnTo>
                    <a:lnTo>
                      <a:pt x="104645" y="70030"/>
                    </a:lnTo>
                    <a:lnTo>
                      <a:pt x="105170" y="69752"/>
                    </a:lnTo>
                    <a:lnTo>
                      <a:pt x="105696" y="69380"/>
                    </a:lnTo>
                    <a:lnTo>
                      <a:pt x="106222" y="69009"/>
                    </a:lnTo>
                    <a:lnTo>
                      <a:pt x="106643" y="68637"/>
                    </a:lnTo>
                    <a:lnTo>
                      <a:pt x="106643" y="68637"/>
                    </a:lnTo>
                    <a:lnTo>
                      <a:pt x="108220" y="66873"/>
                    </a:lnTo>
                    <a:lnTo>
                      <a:pt x="109693" y="65015"/>
                    </a:lnTo>
                    <a:lnTo>
                      <a:pt x="111060" y="63065"/>
                    </a:lnTo>
                    <a:lnTo>
                      <a:pt x="112322" y="61114"/>
                    </a:lnTo>
                    <a:lnTo>
                      <a:pt x="113584" y="59164"/>
                    </a:lnTo>
                    <a:lnTo>
                      <a:pt x="114636" y="57120"/>
                    </a:lnTo>
                    <a:lnTo>
                      <a:pt x="115687" y="55077"/>
                    </a:lnTo>
                    <a:lnTo>
                      <a:pt x="116529" y="52941"/>
                    </a:lnTo>
                    <a:lnTo>
                      <a:pt x="117370" y="50804"/>
                    </a:lnTo>
                    <a:lnTo>
                      <a:pt x="118106" y="48668"/>
                    </a:lnTo>
                    <a:lnTo>
                      <a:pt x="118632" y="46439"/>
                    </a:lnTo>
                    <a:lnTo>
                      <a:pt x="119158" y="44210"/>
                    </a:lnTo>
                    <a:lnTo>
                      <a:pt x="119579" y="41981"/>
                    </a:lnTo>
                    <a:lnTo>
                      <a:pt x="119789" y="39752"/>
                    </a:lnTo>
                    <a:lnTo>
                      <a:pt x="120000" y="37430"/>
                    </a:lnTo>
                    <a:lnTo>
                      <a:pt x="120000" y="35201"/>
                    </a:lnTo>
                    <a:lnTo>
                      <a:pt x="120000" y="35201"/>
                    </a:lnTo>
                    <a:lnTo>
                      <a:pt x="120000" y="32879"/>
                    </a:lnTo>
                    <a:lnTo>
                      <a:pt x="119789" y="30650"/>
                    </a:lnTo>
                    <a:lnTo>
                      <a:pt x="119579" y="28421"/>
                    </a:lnTo>
                    <a:lnTo>
                      <a:pt x="119158" y="26191"/>
                    </a:lnTo>
                    <a:lnTo>
                      <a:pt x="118632" y="23962"/>
                    </a:lnTo>
                    <a:lnTo>
                      <a:pt x="118106" y="21733"/>
                    </a:lnTo>
                    <a:lnTo>
                      <a:pt x="117370" y="19597"/>
                    </a:lnTo>
                    <a:lnTo>
                      <a:pt x="116529" y="17461"/>
                    </a:lnTo>
                    <a:lnTo>
                      <a:pt x="115687" y="15325"/>
                    </a:lnTo>
                    <a:lnTo>
                      <a:pt x="114636" y="13281"/>
                    </a:lnTo>
                    <a:lnTo>
                      <a:pt x="113584" y="11238"/>
                    </a:lnTo>
                    <a:lnTo>
                      <a:pt x="112322" y="9287"/>
                    </a:lnTo>
                    <a:lnTo>
                      <a:pt x="111060" y="7337"/>
                    </a:lnTo>
                    <a:lnTo>
                      <a:pt x="109693" y="5386"/>
                    </a:lnTo>
                    <a:lnTo>
                      <a:pt x="108220" y="3622"/>
                    </a:lnTo>
                    <a:lnTo>
                      <a:pt x="106643" y="1764"/>
                    </a:lnTo>
                    <a:lnTo>
                      <a:pt x="106643" y="1764"/>
                    </a:lnTo>
                    <a:close/>
                    <a:moveTo>
                      <a:pt x="81928" y="15975"/>
                    </a:moveTo>
                    <a:lnTo>
                      <a:pt x="81928" y="15975"/>
                    </a:lnTo>
                    <a:lnTo>
                      <a:pt x="81086" y="16625"/>
                    </a:lnTo>
                    <a:lnTo>
                      <a:pt x="80350" y="17368"/>
                    </a:lnTo>
                    <a:lnTo>
                      <a:pt x="79824" y="18204"/>
                    </a:lnTo>
                    <a:lnTo>
                      <a:pt x="79614" y="19133"/>
                    </a:lnTo>
                    <a:lnTo>
                      <a:pt x="79509" y="20061"/>
                    </a:lnTo>
                    <a:lnTo>
                      <a:pt x="79614" y="21083"/>
                    </a:lnTo>
                    <a:lnTo>
                      <a:pt x="79929" y="22012"/>
                    </a:lnTo>
                    <a:lnTo>
                      <a:pt x="80455" y="22848"/>
                    </a:lnTo>
                    <a:lnTo>
                      <a:pt x="80455" y="22848"/>
                    </a:lnTo>
                    <a:lnTo>
                      <a:pt x="81507" y="24241"/>
                    </a:lnTo>
                    <a:lnTo>
                      <a:pt x="82348" y="25727"/>
                    </a:lnTo>
                    <a:lnTo>
                      <a:pt x="83085" y="27213"/>
                    </a:lnTo>
                    <a:lnTo>
                      <a:pt x="83716" y="28699"/>
                    </a:lnTo>
                    <a:lnTo>
                      <a:pt x="84136" y="30278"/>
                    </a:lnTo>
                    <a:lnTo>
                      <a:pt x="84452" y="31950"/>
                    </a:lnTo>
                    <a:lnTo>
                      <a:pt x="84662" y="33529"/>
                    </a:lnTo>
                    <a:lnTo>
                      <a:pt x="84767" y="35201"/>
                    </a:lnTo>
                    <a:lnTo>
                      <a:pt x="84767" y="35201"/>
                    </a:lnTo>
                    <a:lnTo>
                      <a:pt x="84662" y="36873"/>
                    </a:lnTo>
                    <a:lnTo>
                      <a:pt x="84452" y="38452"/>
                    </a:lnTo>
                    <a:lnTo>
                      <a:pt x="84136" y="40123"/>
                    </a:lnTo>
                    <a:lnTo>
                      <a:pt x="83716" y="41702"/>
                    </a:lnTo>
                    <a:lnTo>
                      <a:pt x="83085" y="43188"/>
                    </a:lnTo>
                    <a:lnTo>
                      <a:pt x="82348" y="44674"/>
                    </a:lnTo>
                    <a:lnTo>
                      <a:pt x="81402" y="46160"/>
                    </a:lnTo>
                    <a:lnTo>
                      <a:pt x="80455" y="47554"/>
                    </a:lnTo>
                    <a:lnTo>
                      <a:pt x="80455" y="47554"/>
                    </a:lnTo>
                    <a:lnTo>
                      <a:pt x="79929" y="48390"/>
                    </a:lnTo>
                    <a:lnTo>
                      <a:pt x="79614" y="49411"/>
                    </a:lnTo>
                    <a:lnTo>
                      <a:pt x="79509" y="50340"/>
                    </a:lnTo>
                    <a:lnTo>
                      <a:pt x="79614" y="51269"/>
                    </a:lnTo>
                    <a:lnTo>
                      <a:pt x="79824" y="52198"/>
                    </a:lnTo>
                    <a:lnTo>
                      <a:pt x="80350" y="53034"/>
                    </a:lnTo>
                    <a:lnTo>
                      <a:pt x="81086" y="53777"/>
                    </a:lnTo>
                    <a:lnTo>
                      <a:pt x="81928" y="54427"/>
                    </a:lnTo>
                    <a:lnTo>
                      <a:pt x="81928" y="54427"/>
                    </a:lnTo>
                    <a:lnTo>
                      <a:pt x="82664" y="54798"/>
                    </a:lnTo>
                    <a:lnTo>
                      <a:pt x="83505" y="55077"/>
                    </a:lnTo>
                    <a:lnTo>
                      <a:pt x="84241" y="55263"/>
                    </a:lnTo>
                    <a:lnTo>
                      <a:pt x="85083" y="55356"/>
                    </a:lnTo>
                    <a:lnTo>
                      <a:pt x="85083" y="55356"/>
                    </a:lnTo>
                    <a:lnTo>
                      <a:pt x="85714" y="55263"/>
                    </a:lnTo>
                    <a:lnTo>
                      <a:pt x="86450" y="55170"/>
                    </a:lnTo>
                    <a:lnTo>
                      <a:pt x="87081" y="54984"/>
                    </a:lnTo>
                    <a:lnTo>
                      <a:pt x="87712" y="54798"/>
                    </a:lnTo>
                    <a:lnTo>
                      <a:pt x="88238" y="54427"/>
                    </a:lnTo>
                    <a:lnTo>
                      <a:pt x="88764" y="54055"/>
                    </a:lnTo>
                    <a:lnTo>
                      <a:pt x="89290" y="53684"/>
                    </a:lnTo>
                    <a:lnTo>
                      <a:pt x="89710" y="53126"/>
                    </a:lnTo>
                    <a:lnTo>
                      <a:pt x="89710" y="53126"/>
                    </a:lnTo>
                    <a:lnTo>
                      <a:pt x="91183" y="51176"/>
                    </a:lnTo>
                    <a:lnTo>
                      <a:pt x="92445" y="49040"/>
                    </a:lnTo>
                    <a:lnTo>
                      <a:pt x="93496" y="46811"/>
                    </a:lnTo>
                    <a:lnTo>
                      <a:pt x="94443" y="44582"/>
                    </a:lnTo>
                    <a:lnTo>
                      <a:pt x="95074" y="42352"/>
                    </a:lnTo>
                    <a:lnTo>
                      <a:pt x="95600" y="39938"/>
                    </a:lnTo>
                    <a:lnTo>
                      <a:pt x="95915" y="37616"/>
                    </a:lnTo>
                    <a:lnTo>
                      <a:pt x="96021" y="35201"/>
                    </a:lnTo>
                    <a:lnTo>
                      <a:pt x="96021" y="35201"/>
                    </a:lnTo>
                    <a:lnTo>
                      <a:pt x="95915" y="32786"/>
                    </a:lnTo>
                    <a:lnTo>
                      <a:pt x="95600" y="30371"/>
                    </a:lnTo>
                    <a:lnTo>
                      <a:pt x="95179" y="28049"/>
                    </a:lnTo>
                    <a:lnTo>
                      <a:pt x="94443" y="25820"/>
                    </a:lnTo>
                    <a:lnTo>
                      <a:pt x="93496" y="23591"/>
                    </a:lnTo>
                    <a:lnTo>
                      <a:pt x="92445" y="21362"/>
                    </a:lnTo>
                    <a:lnTo>
                      <a:pt x="91183" y="19226"/>
                    </a:lnTo>
                    <a:lnTo>
                      <a:pt x="89710" y="17275"/>
                    </a:lnTo>
                    <a:lnTo>
                      <a:pt x="89710" y="17275"/>
                    </a:lnTo>
                    <a:lnTo>
                      <a:pt x="88974" y="16439"/>
                    </a:lnTo>
                    <a:lnTo>
                      <a:pt x="88133" y="15882"/>
                    </a:lnTo>
                    <a:lnTo>
                      <a:pt x="87186" y="15417"/>
                    </a:lnTo>
                    <a:lnTo>
                      <a:pt x="86134" y="15139"/>
                    </a:lnTo>
                    <a:lnTo>
                      <a:pt x="85083" y="15046"/>
                    </a:lnTo>
                    <a:lnTo>
                      <a:pt x="84031" y="15139"/>
                    </a:lnTo>
                    <a:lnTo>
                      <a:pt x="82979" y="15510"/>
                    </a:lnTo>
                    <a:lnTo>
                      <a:pt x="81928" y="15975"/>
                    </a:lnTo>
                    <a:lnTo>
                      <a:pt x="81928" y="15975"/>
                    </a:lnTo>
                    <a:close/>
                    <a:moveTo>
                      <a:pt x="52795" y="51083"/>
                    </a:moveTo>
                    <a:lnTo>
                      <a:pt x="29447" y="120000"/>
                    </a:lnTo>
                    <a:lnTo>
                      <a:pt x="40385" y="120000"/>
                    </a:lnTo>
                    <a:lnTo>
                      <a:pt x="43961" y="109411"/>
                    </a:lnTo>
                    <a:lnTo>
                      <a:pt x="76038" y="109411"/>
                    </a:lnTo>
                    <a:lnTo>
                      <a:pt x="79719" y="120000"/>
                    </a:lnTo>
                    <a:lnTo>
                      <a:pt x="90657" y="120000"/>
                    </a:lnTo>
                    <a:lnTo>
                      <a:pt x="67204" y="51083"/>
                    </a:lnTo>
                    <a:lnTo>
                      <a:pt x="52795" y="51083"/>
                    </a:lnTo>
                    <a:close/>
                    <a:moveTo>
                      <a:pt x="60052" y="62136"/>
                    </a:moveTo>
                    <a:lnTo>
                      <a:pt x="65311" y="77554"/>
                    </a:lnTo>
                    <a:lnTo>
                      <a:pt x="54794" y="77554"/>
                    </a:lnTo>
                    <a:lnTo>
                      <a:pt x="60052" y="62136"/>
                    </a:lnTo>
                    <a:close/>
                    <a:moveTo>
                      <a:pt x="72462" y="98823"/>
                    </a:moveTo>
                    <a:lnTo>
                      <a:pt x="47537" y="98823"/>
                    </a:lnTo>
                    <a:lnTo>
                      <a:pt x="51218" y="88235"/>
                    </a:lnTo>
                    <a:lnTo>
                      <a:pt x="68886" y="88235"/>
                    </a:lnTo>
                    <a:lnTo>
                      <a:pt x="72462" y="98823"/>
                    </a:lnTo>
                    <a:close/>
                  </a:path>
                </a:pathLst>
              </a:custGeom>
              <a:solidFill>
                <a:srgbClr val="00B0F0"/>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grpSp>
      </p:grpSp>
      <p:grpSp>
        <p:nvGrpSpPr>
          <p:cNvPr id="192" name="Shape 192"/>
          <p:cNvGrpSpPr/>
          <p:nvPr/>
        </p:nvGrpSpPr>
        <p:grpSpPr>
          <a:xfrm>
            <a:off x="699933" y="1565356"/>
            <a:ext cx="3455999" cy="719999"/>
            <a:chOff x="699933" y="1565356"/>
            <a:chExt cx="3455999" cy="719999"/>
          </a:xfrm>
        </p:grpSpPr>
        <p:sp>
          <p:nvSpPr>
            <p:cNvPr id="193" name="Shape 193"/>
            <p:cNvSpPr/>
            <p:nvPr/>
          </p:nvSpPr>
          <p:spPr>
            <a:xfrm>
              <a:off x="699933" y="1637355"/>
              <a:ext cx="3455999" cy="576000"/>
            </a:xfrm>
            <a:prstGeom prst="roundRect">
              <a:avLst>
                <a:gd name="adj" fmla="val 16667"/>
              </a:avLst>
            </a:prstGeom>
            <a:solidFill>
              <a:srgbClr val="FD9203"/>
            </a:solidFill>
            <a:ln>
              <a:noFill/>
            </a:ln>
          </p:spPr>
          <p:txBody>
            <a:bodyPr lIns="360000" tIns="0" rIns="0" bIns="0" anchor="ctr" anchorCtr="0">
              <a:noAutofit/>
            </a:bodyPr>
            <a:lstStyle/>
            <a:p>
              <a:pPr marL="0" marR="0" lvl="0" indent="0" algn="ctr" rtl="0">
                <a:lnSpc>
                  <a:spcPct val="90000"/>
                </a:lnSpc>
                <a:spcBef>
                  <a:spcPts val="0"/>
                </a:spcBef>
                <a:spcAft>
                  <a:spcPts val="0"/>
                </a:spcAft>
                <a:buClr>
                  <a:srgbClr val="FFFFFF"/>
                </a:buClr>
                <a:buSzPct val="25000"/>
                <a:buFont typeface="Noto Symbol"/>
                <a:buNone/>
              </a:pPr>
              <a:r>
                <a:rPr lang="en-US" sz="1400" b="0" i="0" u="none" strike="noStrike" cap="none" baseline="0">
                  <a:solidFill>
                    <a:srgbClr val="FFFFFF"/>
                  </a:solidFill>
                  <a:latin typeface="Arial"/>
                  <a:ea typeface="Arial"/>
                  <a:cs typeface="Arial"/>
                  <a:sym typeface="Arial"/>
                </a:rPr>
                <a:t>Serving hundreds of </a:t>
              </a:r>
            </a:p>
            <a:p>
              <a:pPr marL="0" marR="0" lvl="0" indent="0" algn="ctr" rtl="0">
                <a:lnSpc>
                  <a:spcPct val="90000"/>
                </a:lnSpc>
                <a:spcBef>
                  <a:spcPts val="0"/>
                </a:spcBef>
                <a:spcAft>
                  <a:spcPts val="0"/>
                </a:spcAft>
                <a:buClr>
                  <a:srgbClr val="FFFFFF"/>
                </a:buClr>
                <a:buSzPct val="25000"/>
                <a:buFont typeface="Noto Symbol"/>
                <a:buNone/>
              </a:pPr>
              <a:r>
                <a:rPr lang="en-US" sz="1400" b="0" i="0" u="none" strike="noStrike" cap="none" baseline="0">
                  <a:solidFill>
                    <a:srgbClr val="FFFFFF"/>
                  </a:solidFill>
                  <a:latin typeface="Arial"/>
                  <a:ea typeface="Arial"/>
                  <a:cs typeface="Arial"/>
                  <a:sym typeface="Arial"/>
                </a:rPr>
                <a:t>millions of consumers</a:t>
              </a:r>
            </a:p>
          </p:txBody>
        </p:sp>
        <p:grpSp>
          <p:nvGrpSpPr>
            <p:cNvPr id="194" name="Shape 194"/>
            <p:cNvGrpSpPr/>
            <p:nvPr/>
          </p:nvGrpSpPr>
          <p:grpSpPr>
            <a:xfrm>
              <a:off x="853834" y="1565356"/>
              <a:ext cx="719999" cy="719999"/>
              <a:chOff x="2936167" y="1429562"/>
              <a:chExt cx="719999" cy="719999"/>
            </a:xfrm>
          </p:grpSpPr>
          <p:sp>
            <p:nvSpPr>
              <p:cNvPr id="195" name="Shape 195"/>
              <p:cNvSpPr/>
              <p:nvPr/>
            </p:nvSpPr>
            <p:spPr>
              <a:xfrm>
                <a:off x="2936167" y="1429562"/>
                <a:ext cx="719999" cy="719999"/>
              </a:xfrm>
              <a:prstGeom prst="ellipse">
                <a:avLst/>
              </a:prstGeom>
              <a:solidFill>
                <a:schemeClr val="lt1"/>
              </a:solidFill>
              <a:ln w="19050" cap="flat" cmpd="sng">
                <a:solidFill>
                  <a:srgbClr val="FD920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196" name="Shape 196"/>
              <p:cNvSpPr/>
              <p:nvPr/>
            </p:nvSpPr>
            <p:spPr>
              <a:xfrm>
                <a:off x="3101548" y="1627562"/>
                <a:ext cx="389241" cy="324000"/>
              </a:xfrm>
              <a:custGeom>
                <a:avLst/>
                <a:gdLst/>
                <a:ahLst/>
                <a:cxnLst/>
                <a:rect l="0" t="0" r="0" b="0"/>
                <a:pathLst>
                  <a:path w="120000" h="120000" extrusionOk="0">
                    <a:moveTo>
                      <a:pt x="116602" y="73632"/>
                    </a:moveTo>
                    <a:lnTo>
                      <a:pt x="116602" y="73632"/>
                    </a:lnTo>
                    <a:lnTo>
                      <a:pt x="115787" y="72816"/>
                    </a:lnTo>
                    <a:lnTo>
                      <a:pt x="114292" y="71836"/>
                    </a:lnTo>
                    <a:lnTo>
                      <a:pt x="110622" y="69551"/>
                    </a:lnTo>
                    <a:lnTo>
                      <a:pt x="106545" y="67428"/>
                    </a:lnTo>
                    <a:lnTo>
                      <a:pt x="103284" y="65795"/>
                    </a:lnTo>
                    <a:lnTo>
                      <a:pt x="103284" y="65795"/>
                    </a:lnTo>
                    <a:lnTo>
                      <a:pt x="102332" y="65142"/>
                    </a:lnTo>
                    <a:lnTo>
                      <a:pt x="101381" y="64653"/>
                    </a:lnTo>
                    <a:lnTo>
                      <a:pt x="100838" y="64000"/>
                    </a:lnTo>
                    <a:lnTo>
                      <a:pt x="100430" y="63510"/>
                    </a:lnTo>
                    <a:lnTo>
                      <a:pt x="100158" y="63020"/>
                    </a:lnTo>
                    <a:lnTo>
                      <a:pt x="100022" y="62530"/>
                    </a:lnTo>
                    <a:lnTo>
                      <a:pt x="100022" y="61551"/>
                    </a:lnTo>
                    <a:lnTo>
                      <a:pt x="100022" y="59428"/>
                    </a:lnTo>
                    <a:lnTo>
                      <a:pt x="100022" y="59428"/>
                    </a:lnTo>
                    <a:lnTo>
                      <a:pt x="103556" y="58938"/>
                    </a:lnTo>
                    <a:lnTo>
                      <a:pt x="106817" y="57959"/>
                    </a:lnTo>
                    <a:lnTo>
                      <a:pt x="108312" y="57469"/>
                    </a:lnTo>
                    <a:lnTo>
                      <a:pt x="109807" y="56816"/>
                    </a:lnTo>
                    <a:lnTo>
                      <a:pt x="111166" y="56000"/>
                    </a:lnTo>
                    <a:lnTo>
                      <a:pt x="112525" y="55183"/>
                    </a:lnTo>
                    <a:lnTo>
                      <a:pt x="112525" y="55183"/>
                    </a:lnTo>
                    <a:lnTo>
                      <a:pt x="111302" y="54693"/>
                    </a:lnTo>
                    <a:lnTo>
                      <a:pt x="110351" y="53877"/>
                    </a:lnTo>
                    <a:lnTo>
                      <a:pt x="109399" y="52897"/>
                    </a:lnTo>
                    <a:lnTo>
                      <a:pt x="108720" y="51918"/>
                    </a:lnTo>
                    <a:lnTo>
                      <a:pt x="107904" y="50612"/>
                    </a:lnTo>
                    <a:lnTo>
                      <a:pt x="107361" y="49306"/>
                    </a:lnTo>
                    <a:lnTo>
                      <a:pt x="106817" y="48000"/>
                    </a:lnTo>
                    <a:lnTo>
                      <a:pt x="106409" y="46367"/>
                    </a:lnTo>
                    <a:lnTo>
                      <a:pt x="105730" y="43265"/>
                    </a:lnTo>
                    <a:lnTo>
                      <a:pt x="105322" y="39836"/>
                    </a:lnTo>
                    <a:lnTo>
                      <a:pt x="105050" y="36408"/>
                    </a:lnTo>
                    <a:lnTo>
                      <a:pt x="104915" y="32979"/>
                    </a:lnTo>
                    <a:lnTo>
                      <a:pt x="104915" y="32979"/>
                    </a:lnTo>
                    <a:lnTo>
                      <a:pt x="104915" y="31346"/>
                    </a:lnTo>
                    <a:lnTo>
                      <a:pt x="104779" y="29714"/>
                    </a:lnTo>
                    <a:lnTo>
                      <a:pt x="104507" y="28244"/>
                    </a:lnTo>
                    <a:lnTo>
                      <a:pt x="104099" y="26775"/>
                    </a:lnTo>
                    <a:lnTo>
                      <a:pt x="103556" y="25469"/>
                    </a:lnTo>
                    <a:lnTo>
                      <a:pt x="103012" y="24326"/>
                    </a:lnTo>
                    <a:lnTo>
                      <a:pt x="102332" y="23183"/>
                    </a:lnTo>
                    <a:lnTo>
                      <a:pt x="101517" y="22040"/>
                    </a:lnTo>
                    <a:lnTo>
                      <a:pt x="100702" y="21224"/>
                    </a:lnTo>
                    <a:lnTo>
                      <a:pt x="99750" y="20408"/>
                    </a:lnTo>
                    <a:lnTo>
                      <a:pt x="98799" y="19591"/>
                    </a:lnTo>
                    <a:lnTo>
                      <a:pt x="97576" y="19102"/>
                    </a:lnTo>
                    <a:lnTo>
                      <a:pt x="96489" y="18612"/>
                    </a:lnTo>
                    <a:lnTo>
                      <a:pt x="95130" y="18285"/>
                    </a:lnTo>
                    <a:lnTo>
                      <a:pt x="93907" y="17959"/>
                    </a:lnTo>
                    <a:lnTo>
                      <a:pt x="92548" y="17959"/>
                    </a:lnTo>
                    <a:lnTo>
                      <a:pt x="92548" y="17959"/>
                    </a:lnTo>
                    <a:lnTo>
                      <a:pt x="90917" y="18122"/>
                    </a:lnTo>
                    <a:lnTo>
                      <a:pt x="89422" y="18285"/>
                    </a:lnTo>
                    <a:lnTo>
                      <a:pt x="87927" y="18775"/>
                    </a:lnTo>
                    <a:lnTo>
                      <a:pt x="86568" y="19428"/>
                    </a:lnTo>
                    <a:lnTo>
                      <a:pt x="86568" y="19428"/>
                    </a:lnTo>
                    <a:lnTo>
                      <a:pt x="86296" y="24653"/>
                    </a:lnTo>
                    <a:lnTo>
                      <a:pt x="85889" y="30040"/>
                    </a:lnTo>
                    <a:lnTo>
                      <a:pt x="85889" y="30040"/>
                    </a:lnTo>
                    <a:lnTo>
                      <a:pt x="85753" y="30857"/>
                    </a:lnTo>
                    <a:lnTo>
                      <a:pt x="85753" y="30857"/>
                    </a:lnTo>
                    <a:lnTo>
                      <a:pt x="86568" y="32326"/>
                    </a:lnTo>
                    <a:lnTo>
                      <a:pt x="87112" y="33959"/>
                    </a:lnTo>
                    <a:lnTo>
                      <a:pt x="87519" y="35755"/>
                    </a:lnTo>
                    <a:lnTo>
                      <a:pt x="87791" y="37551"/>
                    </a:lnTo>
                    <a:lnTo>
                      <a:pt x="88063" y="39673"/>
                    </a:lnTo>
                    <a:lnTo>
                      <a:pt x="87927" y="41632"/>
                    </a:lnTo>
                    <a:lnTo>
                      <a:pt x="87791" y="43918"/>
                    </a:lnTo>
                    <a:lnTo>
                      <a:pt x="87519" y="46040"/>
                    </a:lnTo>
                    <a:lnTo>
                      <a:pt x="87519" y="46040"/>
                    </a:lnTo>
                    <a:lnTo>
                      <a:pt x="87112" y="47836"/>
                    </a:lnTo>
                    <a:lnTo>
                      <a:pt x="86568" y="49632"/>
                    </a:lnTo>
                    <a:lnTo>
                      <a:pt x="85889" y="51265"/>
                    </a:lnTo>
                    <a:lnTo>
                      <a:pt x="85209" y="52897"/>
                    </a:lnTo>
                    <a:lnTo>
                      <a:pt x="84258" y="54530"/>
                    </a:lnTo>
                    <a:lnTo>
                      <a:pt x="83306" y="56000"/>
                    </a:lnTo>
                    <a:lnTo>
                      <a:pt x="82355" y="57306"/>
                    </a:lnTo>
                    <a:lnTo>
                      <a:pt x="81132" y="58285"/>
                    </a:lnTo>
                    <a:lnTo>
                      <a:pt x="81132" y="58285"/>
                    </a:lnTo>
                    <a:lnTo>
                      <a:pt x="80996" y="58775"/>
                    </a:lnTo>
                    <a:lnTo>
                      <a:pt x="80996" y="58775"/>
                    </a:lnTo>
                    <a:lnTo>
                      <a:pt x="82899" y="59265"/>
                    </a:lnTo>
                    <a:lnTo>
                      <a:pt x="84937" y="59428"/>
                    </a:lnTo>
                    <a:lnTo>
                      <a:pt x="84937" y="61551"/>
                    </a:lnTo>
                    <a:lnTo>
                      <a:pt x="84937" y="61551"/>
                    </a:lnTo>
                    <a:lnTo>
                      <a:pt x="84937" y="62530"/>
                    </a:lnTo>
                    <a:lnTo>
                      <a:pt x="84801" y="63020"/>
                    </a:lnTo>
                    <a:lnTo>
                      <a:pt x="84530" y="63673"/>
                    </a:lnTo>
                    <a:lnTo>
                      <a:pt x="84122" y="64163"/>
                    </a:lnTo>
                    <a:lnTo>
                      <a:pt x="83578" y="64653"/>
                    </a:lnTo>
                    <a:lnTo>
                      <a:pt x="82763" y="65142"/>
                    </a:lnTo>
                    <a:lnTo>
                      <a:pt x="81676" y="65795"/>
                    </a:lnTo>
                    <a:lnTo>
                      <a:pt x="81676" y="65795"/>
                    </a:lnTo>
                    <a:lnTo>
                      <a:pt x="78550" y="67265"/>
                    </a:lnTo>
                    <a:lnTo>
                      <a:pt x="78550" y="71673"/>
                    </a:lnTo>
                    <a:lnTo>
                      <a:pt x="78550" y="71673"/>
                    </a:lnTo>
                    <a:lnTo>
                      <a:pt x="80181" y="72653"/>
                    </a:lnTo>
                    <a:lnTo>
                      <a:pt x="80181" y="72653"/>
                    </a:lnTo>
                    <a:lnTo>
                      <a:pt x="89014" y="77387"/>
                    </a:lnTo>
                    <a:lnTo>
                      <a:pt x="92819" y="79510"/>
                    </a:lnTo>
                    <a:lnTo>
                      <a:pt x="95945" y="81306"/>
                    </a:lnTo>
                    <a:lnTo>
                      <a:pt x="98799" y="83102"/>
                    </a:lnTo>
                    <a:lnTo>
                      <a:pt x="100973" y="84734"/>
                    </a:lnTo>
                    <a:lnTo>
                      <a:pt x="102740" y="86204"/>
                    </a:lnTo>
                    <a:lnTo>
                      <a:pt x="103963" y="87510"/>
                    </a:lnTo>
                    <a:lnTo>
                      <a:pt x="103963" y="87510"/>
                    </a:lnTo>
                    <a:lnTo>
                      <a:pt x="104643" y="88326"/>
                    </a:lnTo>
                    <a:lnTo>
                      <a:pt x="105322" y="89469"/>
                    </a:lnTo>
                    <a:lnTo>
                      <a:pt x="105322" y="89469"/>
                    </a:lnTo>
                    <a:lnTo>
                      <a:pt x="110215" y="88816"/>
                    </a:lnTo>
                    <a:lnTo>
                      <a:pt x="114156" y="88326"/>
                    </a:lnTo>
                    <a:lnTo>
                      <a:pt x="117010" y="87673"/>
                    </a:lnTo>
                    <a:lnTo>
                      <a:pt x="118912" y="87183"/>
                    </a:lnTo>
                    <a:lnTo>
                      <a:pt x="118912" y="87183"/>
                    </a:lnTo>
                    <a:lnTo>
                      <a:pt x="119456" y="86857"/>
                    </a:lnTo>
                    <a:lnTo>
                      <a:pt x="119728" y="86530"/>
                    </a:lnTo>
                    <a:lnTo>
                      <a:pt x="119864" y="86204"/>
                    </a:lnTo>
                    <a:lnTo>
                      <a:pt x="120000" y="85714"/>
                    </a:lnTo>
                    <a:lnTo>
                      <a:pt x="120000" y="85714"/>
                    </a:lnTo>
                    <a:lnTo>
                      <a:pt x="119728" y="83755"/>
                    </a:lnTo>
                    <a:lnTo>
                      <a:pt x="119184" y="80326"/>
                    </a:lnTo>
                    <a:lnTo>
                      <a:pt x="118776" y="78530"/>
                    </a:lnTo>
                    <a:lnTo>
                      <a:pt x="118233" y="76571"/>
                    </a:lnTo>
                    <a:lnTo>
                      <a:pt x="117553" y="74938"/>
                    </a:lnTo>
                    <a:lnTo>
                      <a:pt x="117146" y="74285"/>
                    </a:lnTo>
                    <a:lnTo>
                      <a:pt x="116602" y="73632"/>
                    </a:lnTo>
                    <a:lnTo>
                      <a:pt x="116602" y="73632"/>
                    </a:lnTo>
                    <a:close/>
                    <a:moveTo>
                      <a:pt x="39954" y="72653"/>
                    </a:moveTo>
                    <a:lnTo>
                      <a:pt x="39954" y="72653"/>
                    </a:lnTo>
                    <a:lnTo>
                      <a:pt x="41449" y="71836"/>
                    </a:lnTo>
                    <a:lnTo>
                      <a:pt x="41449" y="67265"/>
                    </a:lnTo>
                    <a:lnTo>
                      <a:pt x="41449" y="67265"/>
                    </a:lnTo>
                    <a:lnTo>
                      <a:pt x="38323" y="65795"/>
                    </a:lnTo>
                    <a:lnTo>
                      <a:pt x="38323" y="65795"/>
                    </a:lnTo>
                    <a:lnTo>
                      <a:pt x="37372" y="65142"/>
                    </a:lnTo>
                    <a:lnTo>
                      <a:pt x="36557" y="64653"/>
                    </a:lnTo>
                    <a:lnTo>
                      <a:pt x="35877" y="64000"/>
                    </a:lnTo>
                    <a:lnTo>
                      <a:pt x="35469" y="63510"/>
                    </a:lnTo>
                    <a:lnTo>
                      <a:pt x="35198" y="63020"/>
                    </a:lnTo>
                    <a:lnTo>
                      <a:pt x="35062" y="62530"/>
                    </a:lnTo>
                    <a:lnTo>
                      <a:pt x="35062" y="61551"/>
                    </a:lnTo>
                    <a:lnTo>
                      <a:pt x="35062" y="61551"/>
                    </a:lnTo>
                    <a:lnTo>
                      <a:pt x="35062" y="56979"/>
                    </a:lnTo>
                    <a:lnTo>
                      <a:pt x="35062" y="56979"/>
                    </a:lnTo>
                    <a:lnTo>
                      <a:pt x="35469" y="56163"/>
                    </a:lnTo>
                    <a:lnTo>
                      <a:pt x="36013" y="54857"/>
                    </a:lnTo>
                    <a:lnTo>
                      <a:pt x="36013" y="54857"/>
                    </a:lnTo>
                    <a:lnTo>
                      <a:pt x="34790" y="52734"/>
                    </a:lnTo>
                    <a:lnTo>
                      <a:pt x="33839" y="50612"/>
                    </a:lnTo>
                    <a:lnTo>
                      <a:pt x="33159" y="48326"/>
                    </a:lnTo>
                    <a:lnTo>
                      <a:pt x="32480" y="46040"/>
                    </a:lnTo>
                    <a:lnTo>
                      <a:pt x="32480" y="46040"/>
                    </a:lnTo>
                    <a:lnTo>
                      <a:pt x="32208" y="43918"/>
                    </a:lnTo>
                    <a:lnTo>
                      <a:pt x="32072" y="41632"/>
                    </a:lnTo>
                    <a:lnTo>
                      <a:pt x="32072" y="39673"/>
                    </a:lnTo>
                    <a:lnTo>
                      <a:pt x="32208" y="37714"/>
                    </a:lnTo>
                    <a:lnTo>
                      <a:pt x="32480" y="35755"/>
                    </a:lnTo>
                    <a:lnTo>
                      <a:pt x="32887" y="33959"/>
                    </a:lnTo>
                    <a:lnTo>
                      <a:pt x="33431" y="32326"/>
                    </a:lnTo>
                    <a:lnTo>
                      <a:pt x="34110" y="30857"/>
                    </a:lnTo>
                    <a:lnTo>
                      <a:pt x="34110" y="30857"/>
                    </a:lnTo>
                    <a:lnTo>
                      <a:pt x="33703" y="25469"/>
                    </a:lnTo>
                    <a:lnTo>
                      <a:pt x="33431" y="19102"/>
                    </a:lnTo>
                    <a:lnTo>
                      <a:pt x="33431" y="19102"/>
                    </a:lnTo>
                    <a:lnTo>
                      <a:pt x="32480" y="18612"/>
                    </a:lnTo>
                    <a:lnTo>
                      <a:pt x="31257" y="18285"/>
                    </a:lnTo>
                    <a:lnTo>
                      <a:pt x="29354" y="18122"/>
                    </a:lnTo>
                    <a:lnTo>
                      <a:pt x="27044" y="17959"/>
                    </a:lnTo>
                    <a:lnTo>
                      <a:pt x="27044" y="17959"/>
                    </a:lnTo>
                    <a:lnTo>
                      <a:pt x="25277" y="18122"/>
                    </a:lnTo>
                    <a:lnTo>
                      <a:pt x="23646" y="18448"/>
                    </a:lnTo>
                    <a:lnTo>
                      <a:pt x="22015" y="18938"/>
                    </a:lnTo>
                    <a:lnTo>
                      <a:pt x="20656" y="19428"/>
                    </a:lnTo>
                    <a:lnTo>
                      <a:pt x="18346" y="20571"/>
                    </a:lnTo>
                    <a:lnTo>
                      <a:pt x="17531" y="20897"/>
                    </a:lnTo>
                    <a:lnTo>
                      <a:pt x="17531" y="20897"/>
                    </a:lnTo>
                    <a:lnTo>
                      <a:pt x="17123" y="21551"/>
                    </a:lnTo>
                    <a:lnTo>
                      <a:pt x="16715" y="22204"/>
                    </a:lnTo>
                    <a:lnTo>
                      <a:pt x="16308" y="23183"/>
                    </a:lnTo>
                    <a:lnTo>
                      <a:pt x="15900" y="24489"/>
                    </a:lnTo>
                    <a:lnTo>
                      <a:pt x="15492" y="25959"/>
                    </a:lnTo>
                    <a:lnTo>
                      <a:pt x="15084" y="27918"/>
                    </a:lnTo>
                    <a:lnTo>
                      <a:pt x="15084" y="30040"/>
                    </a:lnTo>
                    <a:lnTo>
                      <a:pt x="15084" y="30040"/>
                    </a:lnTo>
                    <a:lnTo>
                      <a:pt x="15084" y="32979"/>
                    </a:lnTo>
                    <a:lnTo>
                      <a:pt x="15356" y="35591"/>
                    </a:lnTo>
                    <a:lnTo>
                      <a:pt x="15764" y="38367"/>
                    </a:lnTo>
                    <a:lnTo>
                      <a:pt x="15764" y="38367"/>
                    </a:lnTo>
                    <a:lnTo>
                      <a:pt x="15356" y="38530"/>
                    </a:lnTo>
                    <a:lnTo>
                      <a:pt x="14949" y="39020"/>
                    </a:lnTo>
                    <a:lnTo>
                      <a:pt x="14677" y="39673"/>
                    </a:lnTo>
                    <a:lnTo>
                      <a:pt x="14405" y="40326"/>
                    </a:lnTo>
                    <a:lnTo>
                      <a:pt x="14269" y="41306"/>
                    </a:lnTo>
                    <a:lnTo>
                      <a:pt x="14269" y="42285"/>
                    </a:lnTo>
                    <a:lnTo>
                      <a:pt x="14269" y="43428"/>
                    </a:lnTo>
                    <a:lnTo>
                      <a:pt x="14405" y="44571"/>
                    </a:lnTo>
                    <a:lnTo>
                      <a:pt x="14405" y="44571"/>
                    </a:lnTo>
                    <a:lnTo>
                      <a:pt x="14677" y="45714"/>
                    </a:lnTo>
                    <a:lnTo>
                      <a:pt x="15084" y="46693"/>
                    </a:lnTo>
                    <a:lnTo>
                      <a:pt x="15492" y="47673"/>
                    </a:lnTo>
                    <a:lnTo>
                      <a:pt x="16036" y="48489"/>
                    </a:lnTo>
                    <a:lnTo>
                      <a:pt x="16443" y="48979"/>
                    </a:lnTo>
                    <a:lnTo>
                      <a:pt x="16987" y="49469"/>
                    </a:lnTo>
                    <a:lnTo>
                      <a:pt x="17531" y="49632"/>
                    </a:lnTo>
                    <a:lnTo>
                      <a:pt x="17938" y="49632"/>
                    </a:lnTo>
                    <a:lnTo>
                      <a:pt x="17938" y="49632"/>
                    </a:lnTo>
                    <a:lnTo>
                      <a:pt x="18074" y="50612"/>
                    </a:lnTo>
                    <a:lnTo>
                      <a:pt x="18482" y="52734"/>
                    </a:lnTo>
                    <a:lnTo>
                      <a:pt x="19161" y="55183"/>
                    </a:lnTo>
                    <a:lnTo>
                      <a:pt x="19569" y="56163"/>
                    </a:lnTo>
                    <a:lnTo>
                      <a:pt x="19977" y="56979"/>
                    </a:lnTo>
                    <a:lnTo>
                      <a:pt x="19977" y="56979"/>
                    </a:lnTo>
                    <a:lnTo>
                      <a:pt x="19977" y="61551"/>
                    </a:lnTo>
                    <a:lnTo>
                      <a:pt x="19977" y="61551"/>
                    </a:lnTo>
                    <a:lnTo>
                      <a:pt x="19977" y="62530"/>
                    </a:lnTo>
                    <a:lnTo>
                      <a:pt x="19841" y="63020"/>
                    </a:lnTo>
                    <a:lnTo>
                      <a:pt x="19569" y="63673"/>
                    </a:lnTo>
                    <a:lnTo>
                      <a:pt x="19161" y="64163"/>
                    </a:lnTo>
                    <a:lnTo>
                      <a:pt x="18618" y="64653"/>
                    </a:lnTo>
                    <a:lnTo>
                      <a:pt x="17802" y="65142"/>
                    </a:lnTo>
                    <a:lnTo>
                      <a:pt x="16715" y="65795"/>
                    </a:lnTo>
                    <a:lnTo>
                      <a:pt x="16715" y="65795"/>
                    </a:lnTo>
                    <a:lnTo>
                      <a:pt x="13454" y="67265"/>
                    </a:lnTo>
                    <a:lnTo>
                      <a:pt x="9377" y="69551"/>
                    </a:lnTo>
                    <a:lnTo>
                      <a:pt x="5707" y="71836"/>
                    </a:lnTo>
                    <a:lnTo>
                      <a:pt x="4348" y="72816"/>
                    </a:lnTo>
                    <a:lnTo>
                      <a:pt x="3397" y="73632"/>
                    </a:lnTo>
                    <a:lnTo>
                      <a:pt x="3397" y="73632"/>
                    </a:lnTo>
                    <a:lnTo>
                      <a:pt x="2853" y="74285"/>
                    </a:lnTo>
                    <a:lnTo>
                      <a:pt x="2446" y="74938"/>
                    </a:lnTo>
                    <a:lnTo>
                      <a:pt x="1766" y="76571"/>
                    </a:lnTo>
                    <a:lnTo>
                      <a:pt x="1223" y="78530"/>
                    </a:lnTo>
                    <a:lnTo>
                      <a:pt x="815" y="80326"/>
                    </a:lnTo>
                    <a:lnTo>
                      <a:pt x="271" y="83755"/>
                    </a:lnTo>
                    <a:lnTo>
                      <a:pt x="0" y="85714"/>
                    </a:lnTo>
                    <a:lnTo>
                      <a:pt x="0" y="85714"/>
                    </a:lnTo>
                    <a:lnTo>
                      <a:pt x="135" y="86204"/>
                    </a:lnTo>
                    <a:lnTo>
                      <a:pt x="271" y="86530"/>
                    </a:lnTo>
                    <a:lnTo>
                      <a:pt x="679" y="86857"/>
                    </a:lnTo>
                    <a:lnTo>
                      <a:pt x="1087" y="87183"/>
                    </a:lnTo>
                    <a:lnTo>
                      <a:pt x="1087" y="87183"/>
                    </a:lnTo>
                    <a:lnTo>
                      <a:pt x="2989" y="87673"/>
                    </a:lnTo>
                    <a:lnTo>
                      <a:pt x="5843" y="88326"/>
                    </a:lnTo>
                    <a:lnTo>
                      <a:pt x="9784" y="88816"/>
                    </a:lnTo>
                    <a:lnTo>
                      <a:pt x="14677" y="89469"/>
                    </a:lnTo>
                    <a:lnTo>
                      <a:pt x="14677" y="89469"/>
                    </a:lnTo>
                    <a:lnTo>
                      <a:pt x="15356" y="88326"/>
                    </a:lnTo>
                    <a:lnTo>
                      <a:pt x="16036" y="87510"/>
                    </a:lnTo>
                    <a:lnTo>
                      <a:pt x="16036" y="87510"/>
                    </a:lnTo>
                    <a:lnTo>
                      <a:pt x="17123" y="86367"/>
                    </a:lnTo>
                    <a:lnTo>
                      <a:pt x="18346" y="85224"/>
                    </a:lnTo>
                    <a:lnTo>
                      <a:pt x="21744" y="82775"/>
                    </a:lnTo>
                    <a:lnTo>
                      <a:pt x="25549" y="80326"/>
                    </a:lnTo>
                    <a:lnTo>
                      <a:pt x="29626" y="78040"/>
                    </a:lnTo>
                    <a:lnTo>
                      <a:pt x="36693" y="74285"/>
                    </a:lnTo>
                    <a:lnTo>
                      <a:pt x="39954" y="72653"/>
                    </a:lnTo>
                    <a:lnTo>
                      <a:pt x="39954" y="72653"/>
                    </a:lnTo>
                    <a:close/>
                    <a:moveTo>
                      <a:pt x="77734" y="79510"/>
                    </a:moveTo>
                    <a:lnTo>
                      <a:pt x="77734" y="79510"/>
                    </a:lnTo>
                    <a:lnTo>
                      <a:pt x="75968" y="78530"/>
                    </a:lnTo>
                    <a:lnTo>
                      <a:pt x="74609" y="77714"/>
                    </a:lnTo>
                    <a:lnTo>
                      <a:pt x="73657" y="76734"/>
                    </a:lnTo>
                    <a:lnTo>
                      <a:pt x="72978" y="75918"/>
                    </a:lnTo>
                    <a:lnTo>
                      <a:pt x="72570" y="75102"/>
                    </a:lnTo>
                    <a:lnTo>
                      <a:pt x="72434" y="74285"/>
                    </a:lnTo>
                    <a:lnTo>
                      <a:pt x="72298" y="73469"/>
                    </a:lnTo>
                    <a:lnTo>
                      <a:pt x="72298" y="72489"/>
                    </a:lnTo>
                    <a:lnTo>
                      <a:pt x="72298" y="72489"/>
                    </a:lnTo>
                    <a:lnTo>
                      <a:pt x="72298" y="64979"/>
                    </a:lnTo>
                    <a:lnTo>
                      <a:pt x="72298" y="64979"/>
                    </a:lnTo>
                    <a:lnTo>
                      <a:pt x="72706" y="64489"/>
                    </a:lnTo>
                    <a:lnTo>
                      <a:pt x="72978" y="63673"/>
                    </a:lnTo>
                    <a:lnTo>
                      <a:pt x="73657" y="62040"/>
                    </a:lnTo>
                    <a:lnTo>
                      <a:pt x="74201" y="60081"/>
                    </a:lnTo>
                    <a:lnTo>
                      <a:pt x="74745" y="57959"/>
                    </a:lnTo>
                    <a:lnTo>
                      <a:pt x="75424" y="54367"/>
                    </a:lnTo>
                    <a:lnTo>
                      <a:pt x="75696" y="52734"/>
                    </a:lnTo>
                    <a:lnTo>
                      <a:pt x="75696" y="52734"/>
                    </a:lnTo>
                    <a:lnTo>
                      <a:pt x="76104" y="52734"/>
                    </a:lnTo>
                    <a:lnTo>
                      <a:pt x="76375" y="52734"/>
                    </a:lnTo>
                    <a:lnTo>
                      <a:pt x="77191" y="52408"/>
                    </a:lnTo>
                    <a:lnTo>
                      <a:pt x="78006" y="51755"/>
                    </a:lnTo>
                    <a:lnTo>
                      <a:pt x="78822" y="50775"/>
                    </a:lnTo>
                    <a:lnTo>
                      <a:pt x="79637" y="49469"/>
                    </a:lnTo>
                    <a:lnTo>
                      <a:pt x="80317" y="48000"/>
                    </a:lnTo>
                    <a:lnTo>
                      <a:pt x="80860" y="46204"/>
                    </a:lnTo>
                    <a:lnTo>
                      <a:pt x="81404" y="44408"/>
                    </a:lnTo>
                    <a:lnTo>
                      <a:pt x="81404" y="44408"/>
                    </a:lnTo>
                    <a:lnTo>
                      <a:pt x="81676" y="42448"/>
                    </a:lnTo>
                    <a:lnTo>
                      <a:pt x="81812" y="40653"/>
                    </a:lnTo>
                    <a:lnTo>
                      <a:pt x="81676" y="38857"/>
                    </a:lnTo>
                    <a:lnTo>
                      <a:pt x="81404" y="37387"/>
                    </a:lnTo>
                    <a:lnTo>
                      <a:pt x="80996" y="36081"/>
                    </a:lnTo>
                    <a:lnTo>
                      <a:pt x="80588" y="34938"/>
                    </a:lnTo>
                    <a:lnTo>
                      <a:pt x="80045" y="34285"/>
                    </a:lnTo>
                    <a:lnTo>
                      <a:pt x="79365" y="33795"/>
                    </a:lnTo>
                    <a:lnTo>
                      <a:pt x="79365" y="33795"/>
                    </a:lnTo>
                    <a:lnTo>
                      <a:pt x="79501" y="32000"/>
                    </a:lnTo>
                    <a:lnTo>
                      <a:pt x="79773" y="27428"/>
                    </a:lnTo>
                    <a:lnTo>
                      <a:pt x="80181" y="22040"/>
                    </a:lnTo>
                    <a:lnTo>
                      <a:pt x="80453" y="17469"/>
                    </a:lnTo>
                    <a:lnTo>
                      <a:pt x="80453" y="17469"/>
                    </a:lnTo>
                    <a:lnTo>
                      <a:pt x="80317" y="14693"/>
                    </a:lnTo>
                    <a:lnTo>
                      <a:pt x="80045" y="12408"/>
                    </a:lnTo>
                    <a:lnTo>
                      <a:pt x="79365" y="10285"/>
                    </a:lnTo>
                    <a:lnTo>
                      <a:pt x="78958" y="9306"/>
                    </a:lnTo>
                    <a:lnTo>
                      <a:pt x="78550" y="8326"/>
                    </a:lnTo>
                    <a:lnTo>
                      <a:pt x="78006" y="7673"/>
                    </a:lnTo>
                    <a:lnTo>
                      <a:pt x="77463" y="6857"/>
                    </a:lnTo>
                    <a:lnTo>
                      <a:pt x="76783" y="6367"/>
                    </a:lnTo>
                    <a:lnTo>
                      <a:pt x="75968" y="5877"/>
                    </a:lnTo>
                    <a:lnTo>
                      <a:pt x="75152" y="5387"/>
                    </a:lnTo>
                    <a:lnTo>
                      <a:pt x="74337" y="5224"/>
                    </a:lnTo>
                    <a:lnTo>
                      <a:pt x="73386" y="5061"/>
                    </a:lnTo>
                    <a:lnTo>
                      <a:pt x="72298" y="4897"/>
                    </a:lnTo>
                    <a:lnTo>
                      <a:pt x="72298" y="4897"/>
                    </a:lnTo>
                    <a:lnTo>
                      <a:pt x="71619" y="3918"/>
                    </a:lnTo>
                    <a:lnTo>
                      <a:pt x="70939" y="2938"/>
                    </a:lnTo>
                    <a:lnTo>
                      <a:pt x="69988" y="1959"/>
                    </a:lnTo>
                    <a:lnTo>
                      <a:pt x="68765" y="1306"/>
                    </a:lnTo>
                    <a:lnTo>
                      <a:pt x="67406" y="653"/>
                    </a:lnTo>
                    <a:lnTo>
                      <a:pt x="65639" y="326"/>
                    </a:lnTo>
                    <a:lnTo>
                      <a:pt x="63601" y="0"/>
                    </a:lnTo>
                    <a:lnTo>
                      <a:pt x="61291" y="0"/>
                    </a:lnTo>
                    <a:lnTo>
                      <a:pt x="61291" y="0"/>
                    </a:lnTo>
                    <a:lnTo>
                      <a:pt x="59932" y="0"/>
                    </a:lnTo>
                    <a:lnTo>
                      <a:pt x="58708" y="163"/>
                    </a:lnTo>
                    <a:lnTo>
                      <a:pt x="56398" y="653"/>
                    </a:lnTo>
                    <a:lnTo>
                      <a:pt x="54224" y="1469"/>
                    </a:lnTo>
                    <a:lnTo>
                      <a:pt x="52321" y="2448"/>
                    </a:lnTo>
                    <a:lnTo>
                      <a:pt x="50283" y="3428"/>
                    </a:lnTo>
                    <a:lnTo>
                      <a:pt x="48380" y="4244"/>
                    </a:lnTo>
                    <a:lnTo>
                      <a:pt x="46070" y="4734"/>
                    </a:lnTo>
                    <a:lnTo>
                      <a:pt x="44983" y="4897"/>
                    </a:lnTo>
                    <a:lnTo>
                      <a:pt x="43759" y="4897"/>
                    </a:lnTo>
                    <a:lnTo>
                      <a:pt x="43759" y="4897"/>
                    </a:lnTo>
                    <a:lnTo>
                      <a:pt x="43216" y="5061"/>
                    </a:lnTo>
                    <a:lnTo>
                      <a:pt x="42672" y="5224"/>
                    </a:lnTo>
                    <a:lnTo>
                      <a:pt x="42265" y="5551"/>
                    </a:lnTo>
                    <a:lnTo>
                      <a:pt x="41721" y="6040"/>
                    </a:lnTo>
                    <a:lnTo>
                      <a:pt x="41449" y="6530"/>
                    </a:lnTo>
                    <a:lnTo>
                      <a:pt x="41041" y="7183"/>
                    </a:lnTo>
                    <a:lnTo>
                      <a:pt x="40498" y="8816"/>
                    </a:lnTo>
                    <a:lnTo>
                      <a:pt x="40090" y="10612"/>
                    </a:lnTo>
                    <a:lnTo>
                      <a:pt x="39818" y="12734"/>
                    </a:lnTo>
                    <a:lnTo>
                      <a:pt x="39682" y="15020"/>
                    </a:lnTo>
                    <a:lnTo>
                      <a:pt x="39682" y="17306"/>
                    </a:lnTo>
                    <a:lnTo>
                      <a:pt x="39682" y="17306"/>
                    </a:lnTo>
                    <a:lnTo>
                      <a:pt x="39818" y="22693"/>
                    </a:lnTo>
                    <a:lnTo>
                      <a:pt x="40226" y="28081"/>
                    </a:lnTo>
                    <a:lnTo>
                      <a:pt x="40498" y="32163"/>
                    </a:lnTo>
                    <a:lnTo>
                      <a:pt x="40634" y="33795"/>
                    </a:lnTo>
                    <a:lnTo>
                      <a:pt x="40634" y="33795"/>
                    </a:lnTo>
                    <a:lnTo>
                      <a:pt x="39954" y="34285"/>
                    </a:lnTo>
                    <a:lnTo>
                      <a:pt x="39411" y="34938"/>
                    </a:lnTo>
                    <a:lnTo>
                      <a:pt x="39003" y="36081"/>
                    </a:lnTo>
                    <a:lnTo>
                      <a:pt x="38595" y="37387"/>
                    </a:lnTo>
                    <a:lnTo>
                      <a:pt x="38323" y="38857"/>
                    </a:lnTo>
                    <a:lnTo>
                      <a:pt x="38323" y="40653"/>
                    </a:lnTo>
                    <a:lnTo>
                      <a:pt x="38323" y="42448"/>
                    </a:lnTo>
                    <a:lnTo>
                      <a:pt x="38595" y="44408"/>
                    </a:lnTo>
                    <a:lnTo>
                      <a:pt x="38595" y="44408"/>
                    </a:lnTo>
                    <a:lnTo>
                      <a:pt x="39139" y="46204"/>
                    </a:lnTo>
                    <a:lnTo>
                      <a:pt x="39682" y="48000"/>
                    </a:lnTo>
                    <a:lnTo>
                      <a:pt x="40362" y="49469"/>
                    </a:lnTo>
                    <a:lnTo>
                      <a:pt x="41177" y="50775"/>
                    </a:lnTo>
                    <a:lnTo>
                      <a:pt x="41993" y="51755"/>
                    </a:lnTo>
                    <a:lnTo>
                      <a:pt x="42808" y="52408"/>
                    </a:lnTo>
                    <a:lnTo>
                      <a:pt x="43624" y="52734"/>
                    </a:lnTo>
                    <a:lnTo>
                      <a:pt x="43895" y="52734"/>
                    </a:lnTo>
                    <a:lnTo>
                      <a:pt x="44303" y="52734"/>
                    </a:lnTo>
                    <a:lnTo>
                      <a:pt x="44303" y="52734"/>
                    </a:lnTo>
                    <a:lnTo>
                      <a:pt x="44575" y="54367"/>
                    </a:lnTo>
                    <a:lnTo>
                      <a:pt x="45254" y="57959"/>
                    </a:lnTo>
                    <a:lnTo>
                      <a:pt x="45798" y="60081"/>
                    </a:lnTo>
                    <a:lnTo>
                      <a:pt x="46342" y="62040"/>
                    </a:lnTo>
                    <a:lnTo>
                      <a:pt x="47021" y="63673"/>
                    </a:lnTo>
                    <a:lnTo>
                      <a:pt x="47293" y="64489"/>
                    </a:lnTo>
                    <a:lnTo>
                      <a:pt x="47701" y="64979"/>
                    </a:lnTo>
                    <a:lnTo>
                      <a:pt x="47701" y="64979"/>
                    </a:lnTo>
                    <a:lnTo>
                      <a:pt x="47701" y="72489"/>
                    </a:lnTo>
                    <a:lnTo>
                      <a:pt x="47701" y="72489"/>
                    </a:lnTo>
                    <a:lnTo>
                      <a:pt x="47701" y="73469"/>
                    </a:lnTo>
                    <a:lnTo>
                      <a:pt x="47565" y="74285"/>
                    </a:lnTo>
                    <a:lnTo>
                      <a:pt x="47429" y="75102"/>
                    </a:lnTo>
                    <a:lnTo>
                      <a:pt x="47021" y="76081"/>
                    </a:lnTo>
                    <a:lnTo>
                      <a:pt x="46342" y="76897"/>
                    </a:lnTo>
                    <a:lnTo>
                      <a:pt x="45390" y="77714"/>
                    </a:lnTo>
                    <a:lnTo>
                      <a:pt x="44031" y="78693"/>
                    </a:lnTo>
                    <a:lnTo>
                      <a:pt x="42265" y="79510"/>
                    </a:lnTo>
                    <a:lnTo>
                      <a:pt x="42265" y="79510"/>
                    </a:lnTo>
                    <a:lnTo>
                      <a:pt x="36964" y="82285"/>
                    </a:lnTo>
                    <a:lnTo>
                      <a:pt x="30441" y="85877"/>
                    </a:lnTo>
                    <a:lnTo>
                      <a:pt x="27180" y="87836"/>
                    </a:lnTo>
                    <a:lnTo>
                      <a:pt x="24326" y="89632"/>
                    </a:lnTo>
                    <a:lnTo>
                      <a:pt x="22015" y="91428"/>
                    </a:lnTo>
                    <a:lnTo>
                      <a:pt x="21064" y="92081"/>
                    </a:lnTo>
                    <a:lnTo>
                      <a:pt x="20520" y="92734"/>
                    </a:lnTo>
                    <a:lnTo>
                      <a:pt x="20520" y="92734"/>
                    </a:lnTo>
                    <a:lnTo>
                      <a:pt x="19705" y="93714"/>
                    </a:lnTo>
                    <a:lnTo>
                      <a:pt x="19026" y="95020"/>
                    </a:lnTo>
                    <a:lnTo>
                      <a:pt x="18482" y="96326"/>
                    </a:lnTo>
                    <a:lnTo>
                      <a:pt x="17938" y="97795"/>
                    </a:lnTo>
                    <a:lnTo>
                      <a:pt x="16987" y="100897"/>
                    </a:lnTo>
                    <a:lnTo>
                      <a:pt x="16172" y="104000"/>
                    </a:lnTo>
                    <a:lnTo>
                      <a:pt x="15628" y="107102"/>
                    </a:lnTo>
                    <a:lnTo>
                      <a:pt x="15356" y="109714"/>
                    </a:lnTo>
                    <a:lnTo>
                      <a:pt x="15084" y="112816"/>
                    </a:lnTo>
                    <a:lnTo>
                      <a:pt x="15084" y="112816"/>
                    </a:lnTo>
                    <a:lnTo>
                      <a:pt x="15084" y="113632"/>
                    </a:lnTo>
                    <a:lnTo>
                      <a:pt x="15356" y="114285"/>
                    </a:lnTo>
                    <a:lnTo>
                      <a:pt x="15900" y="114775"/>
                    </a:lnTo>
                    <a:lnTo>
                      <a:pt x="16715" y="115265"/>
                    </a:lnTo>
                    <a:lnTo>
                      <a:pt x="16715" y="115265"/>
                    </a:lnTo>
                    <a:lnTo>
                      <a:pt x="18890" y="115918"/>
                    </a:lnTo>
                    <a:lnTo>
                      <a:pt x="22015" y="116571"/>
                    </a:lnTo>
                    <a:lnTo>
                      <a:pt x="25956" y="117387"/>
                    </a:lnTo>
                    <a:lnTo>
                      <a:pt x="30849" y="118204"/>
                    </a:lnTo>
                    <a:lnTo>
                      <a:pt x="36828" y="118857"/>
                    </a:lnTo>
                    <a:lnTo>
                      <a:pt x="43624" y="119510"/>
                    </a:lnTo>
                    <a:lnTo>
                      <a:pt x="51370" y="119836"/>
                    </a:lnTo>
                    <a:lnTo>
                      <a:pt x="60067" y="120000"/>
                    </a:lnTo>
                    <a:lnTo>
                      <a:pt x="60067" y="120000"/>
                    </a:lnTo>
                    <a:lnTo>
                      <a:pt x="68629" y="119836"/>
                    </a:lnTo>
                    <a:lnTo>
                      <a:pt x="76375" y="119510"/>
                    </a:lnTo>
                    <a:lnTo>
                      <a:pt x="83171" y="118857"/>
                    </a:lnTo>
                    <a:lnTo>
                      <a:pt x="89150" y="118204"/>
                    </a:lnTo>
                    <a:lnTo>
                      <a:pt x="94043" y="117387"/>
                    </a:lnTo>
                    <a:lnTo>
                      <a:pt x="98120" y="116571"/>
                    </a:lnTo>
                    <a:lnTo>
                      <a:pt x="101109" y="115918"/>
                    </a:lnTo>
                    <a:lnTo>
                      <a:pt x="103284" y="115265"/>
                    </a:lnTo>
                    <a:lnTo>
                      <a:pt x="103284" y="115265"/>
                    </a:lnTo>
                    <a:lnTo>
                      <a:pt x="104099" y="114775"/>
                    </a:lnTo>
                    <a:lnTo>
                      <a:pt x="104643" y="114285"/>
                    </a:lnTo>
                    <a:lnTo>
                      <a:pt x="104915" y="113632"/>
                    </a:lnTo>
                    <a:lnTo>
                      <a:pt x="104915" y="112816"/>
                    </a:lnTo>
                    <a:lnTo>
                      <a:pt x="104915" y="112816"/>
                    </a:lnTo>
                    <a:lnTo>
                      <a:pt x="104643" y="109714"/>
                    </a:lnTo>
                    <a:lnTo>
                      <a:pt x="104371" y="107102"/>
                    </a:lnTo>
                    <a:lnTo>
                      <a:pt x="103827" y="104000"/>
                    </a:lnTo>
                    <a:lnTo>
                      <a:pt x="103012" y="100897"/>
                    </a:lnTo>
                    <a:lnTo>
                      <a:pt x="102061" y="97795"/>
                    </a:lnTo>
                    <a:lnTo>
                      <a:pt x="101517" y="96326"/>
                    </a:lnTo>
                    <a:lnTo>
                      <a:pt x="100973" y="95020"/>
                    </a:lnTo>
                    <a:lnTo>
                      <a:pt x="100294" y="93714"/>
                    </a:lnTo>
                    <a:lnTo>
                      <a:pt x="99479" y="92734"/>
                    </a:lnTo>
                    <a:lnTo>
                      <a:pt x="99479" y="92734"/>
                    </a:lnTo>
                    <a:lnTo>
                      <a:pt x="98935" y="92081"/>
                    </a:lnTo>
                    <a:lnTo>
                      <a:pt x="97984" y="91428"/>
                    </a:lnTo>
                    <a:lnTo>
                      <a:pt x="95673" y="89795"/>
                    </a:lnTo>
                    <a:lnTo>
                      <a:pt x="92819" y="87836"/>
                    </a:lnTo>
                    <a:lnTo>
                      <a:pt x="89694" y="86040"/>
                    </a:lnTo>
                    <a:lnTo>
                      <a:pt x="83035" y="82285"/>
                    </a:lnTo>
                    <a:lnTo>
                      <a:pt x="77734" y="79510"/>
                    </a:lnTo>
                    <a:lnTo>
                      <a:pt x="77734" y="79510"/>
                    </a:lnTo>
                    <a:close/>
                  </a:path>
                </a:pathLst>
              </a:custGeom>
              <a:solidFill>
                <a:srgbClr val="FD9203"/>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grpSp>
      </p:grpSp>
      <p:grpSp>
        <p:nvGrpSpPr>
          <p:cNvPr id="197" name="Shape 197"/>
          <p:cNvGrpSpPr/>
          <p:nvPr/>
        </p:nvGrpSpPr>
        <p:grpSpPr>
          <a:xfrm>
            <a:off x="8021153" y="1565356"/>
            <a:ext cx="3455999" cy="719999"/>
            <a:chOff x="8021153" y="1565356"/>
            <a:chExt cx="3455999" cy="719999"/>
          </a:xfrm>
        </p:grpSpPr>
        <p:sp>
          <p:nvSpPr>
            <p:cNvPr id="198" name="Shape 198"/>
            <p:cNvSpPr/>
            <p:nvPr/>
          </p:nvSpPr>
          <p:spPr>
            <a:xfrm>
              <a:off x="8021153" y="1637355"/>
              <a:ext cx="3455999" cy="576000"/>
            </a:xfrm>
            <a:prstGeom prst="roundRect">
              <a:avLst>
                <a:gd name="adj" fmla="val 16667"/>
              </a:avLst>
            </a:prstGeom>
            <a:solidFill>
              <a:srgbClr val="7CBF33"/>
            </a:solidFill>
            <a:ln>
              <a:noFill/>
            </a:ln>
          </p:spPr>
          <p:txBody>
            <a:bodyPr lIns="792000" tIns="0" rIns="0" bIns="0" anchor="ctr" anchorCtr="0">
              <a:noAutofit/>
            </a:bodyPr>
            <a:lstStyle/>
            <a:p>
              <a:pPr marL="0" marR="0" lvl="0" indent="0" algn="ctr" rtl="0">
                <a:lnSpc>
                  <a:spcPct val="90000"/>
                </a:lnSpc>
                <a:spcBef>
                  <a:spcPts val="0"/>
                </a:spcBef>
                <a:spcAft>
                  <a:spcPts val="0"/>
                </a:spcAft>
                <a:buClr>
                  <a:srgbClr val="FFFFFF"/>
                </a:buClr>
                <a:buSzPct val="25000"/>
                <a:buFont typeface="Noto Symbol"/>
                <a:buNone/>
              </a:pPr>
              <a:r>
                <a:rPr lang="en-US" sz="1400" b="0" i="0" u="none" strike="noStrike" cap="none" baseline="0">
                  <a:solidFill>
                    <a:srgbClr val="FFFFFF"/>
                  </a:solidFill>
                  <a:latin typeface="Arial"/>
                  <a:ea typeface="Arial"/>
                  <a:cs typeface="Arial"/>
                  <a:sym typeface="Arial"/>
                </a:rPr>
                <a:t>Focusing on valued industries</a:t>
              </a:r>
            </a:p>
          </p:txBody>
        </p:sp>
        <p:grpSp>
          <p:nvGrpSpPr>
            <p:cNvPr id="199" name="Shape 199"/>
            <p:cNvGrpSpPr/>
            <p:nvPr/>
          </p:nvGrpSpPr>
          <p:grpSpPr>
            <a:xfrm>
              <a:off x="8175054" y="1565356"/>
              <a:ext cx="719999" cy="719999"/>
              <a:chOff x="9389153" y="1989682"/>
              <a:chExt cx="719999" cy="719999"/>
            </a:xfrm>
          </p:grpSpPr>
          <p:sp>
            <p:nvSpPr>
              <p:cNvPr id="200" name="Shape 200"/>
              <p:cNvSpPr/>
              <p:nvPr/>
            </p:nvSpPr>
            <p:spPr>
              <a:xfrm>
                <a:off x="9389153" y="1989682"/>
                <a:ext cx="719999" cy="719999"/>
              </a:xfrm>
              <a:prstGeom prst="ellipse">
                <a:avLst/>
              </a:prstGeom>
              <a:solidFill>
                <a:schemeClr val="lt1"/>
              </a:solidFill>
              <a:ln w="19050" cap="flat" cmpd="sng">
                <a:solidFill>
                  <a:srgbClr val="7CBF33"/>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Arial"/>
                  <a:ea typeface="Arial"/>
                  <a:cs typeface="Arial"/>
                  <a:sym typeface="Arial"/>
                </a:endParaRPr>
              </a:p>
            </p:txBody>
          </p:sp>
          <p:sp>
            <p:nvSpPr>
              <p:cNvPr id="201" name="Shape 201"/>
              <p:cNvSpPr/>
              <p:nvPr/>
            </p:nvSpPr>
            <p:spPr>
              <a:xfrm>
                <a:off x="9588552" y="2106575"/>
                <a:ext cx="321204" cy="431999"/>
              </a:xfrm>
              <a:custGeom>
                <a:avLst/>
                <a:gdLst/>
                <a:ahLst/>
                <a:cxnLst/>
                <a:rect l="0" t="0" r="0" b="0"/>
                <a:pathLst>
                  <a:path w="120000" h="120000" extrusionOk="0">
                    <a:moveTo>
                      <a:pt x="51044" y="35333"/>
                    </a:moveTo>
                    <a:cubicBezTo>
                      <a:pt x="51044" y="35333"/>
                      <a:pt x="51044" y="35333"/>
                      <a:pt x="51044" y="35333"/>
                    </a:cubicBezTo>
                    <a:cubicBezTo>
                      <a:pt x="51044" y="32666"/>
                      <a:pt x="47462" y="30000"/>
                      <a:pt x="43880" y="29333"/>
                    </a:cubicBezTo>
                    <a:cubicBezTo>
                      <a:pt x="43880" y="28666"/>
                      <a:pt x="43880" y="28666"/>
                      <a:pt x="43880" y="28666"/>
                    </a:cubicBezTo>
                    <a:cubicBezTo>
                      <a:pt x="43880" y="24666"/>
                      <a:pt x="40298" y="22000"/>
                      <a:pt x="35820" y="22000"/>
                    </a:cubicBezTo>
                    <a:cubicBezTo>
                      <a:pt x="33134" y="22000"/>
                      <a:pt x="33134" y="22000"/>
                      <a:pt x="33134" y="22000"/>
                    </a:cubicBezTo>
                    <a:cubicBezTo>
                      <a:pt x="31343" y="2666"/>
                      <a:pt x="31343" y="2666"/>
                      <a:pt x="31343" y="2666"/>
                    </a:cubicBezTo>
                    <a:cubicBezTo>
                      <a:pt x="31343" y="1333"/>
                      <a:pt x="30447" y="0"/>
                      <a:pt x="29552" y="0"/>
                    </a:cubicBezTo>
                    <a:cubicBezTo>
                      <a:pt x="28656" y="0"/>
                      <a:pt x="27761" y="1333"/>
                      <a:pt x="27761" y="2666"/>
                    </a:cubicBezTo>
                    <a:cubicBezTo>
                      <a:pt x="26865" y="22000"/>
                      <a:pt x="26865" y="22000"/>
                      <a:pt x="26865" y="22000"/>
                    </a:cubicBezTo>
                    <a:cubicBezTo>
                      <a:pt x="24179" y="22000"/>
                      <a:pt x="24179" y="22000"/>
                      <a:pt x="24179" y="22000"/>
                    </a:cubicBezTo>
                    <a:cubicBezTo>
                      <a:pt x="19701" y="22000"/>
                      <a:pt x="15223" y="24666"/>
                      <a:pt x="15223" y="28666"/>
                    </a:cubicBezTo>
                    <a:cubicBezTo>
                      <a:pt x="15223" y="29333"/>
                      <a:pt x="15223" y="29333"/>
                      <a:pt x="15223" y="29333"/>
                    </a:cubicBezTo>
                    <a:cubicBezTo>
                      <a:pt x="11641" y="30000"/>
                      <a:pt x="8955" y="32666"/>
                      <a:pt x="8955" y="35333"/>
                    </a:cubicBezTo>
                    <a:cubicBezTo>
                      <a:pt x="8955" y="35333"/>
                      <a:pt x="8955" y="35333"/>
                      <a:pt x="8955" y="35333"/>
                    </a:cubicBezTo>
                    <a:cubicBezTo>
                      <a:pt x="3582" y="35333"/>
                      <a:pt x="0" y="38000"/>
                      <a:pt x="0" y="41333"/>
                    </a:cubicBezTo>
                    <a:cubicBezTo>
                      <a:pt x="0" y="115333"/>
                      <a:pt x="0" y="115333"/>
                      <a:pt x="0" y="115333"/>
                    </a:cubicBezTo>
                    <a:cubicBezTo>
                      <a:pt x="0" y="117333"/>
                      <a:pt x="2686" y="119333"/>
                      <a:pt x="6268" y="119333"/>
                    </a:cubicBezTo>
                    <a:cubicBezTo>
                      <a:pt x="16119" y="119333"/>
                      <a:pt x="16119" y="119333"/>
                      <a:pt x="16119" y="119333"/>
                    </a:cubicBezTo>
                    <a:cubicBezTo>
                      <a:pt x="17014" y="119333"/>
                      <a:pt x="17014" y="119333"/>
                      <a:pt x="17014" y="119333"/>
                    </a:cubicBezTo>
                    <a:cubicBezTo>
                      <a:pt x="22388" y="119333"/>
                      <a:pt x="22388" y="119333"/>
                      <a:pt x="22388" y="119333"/>
                    </a:cubicBezTo>
                    <a:cubicBezTo>
                      <a:pt x="22388" y="104666"/>
                      <a:pt x="22388" y="104666"/>
                      <a:pt x="22388" y="104666"/>
                    </a:cubicBezTo>
                    <a:cubicBezTo>
                      <a:pt x="22388" y="104000"/>
                      <a:pt x="22388" y="104000"/>
                      <a:pt x="23283" y="104000"/>
                    </a:cubicBezTo>
                    <a:cubicBezTo>
                      <a:pt x="35820" y="104000"/>
                      <a:pt x="35820" y="104000"/>
                      <a:pt x="35820" y="104000"/>
                    </a:cubicBezTo>
                    <a:cubicBezTo>
                      <a:pt x="36716" y="104000"/>
                      <a:pt x="36716" y="104000"/>
                      <a:pt x="36716" y="104666"/>
                    </a:cubicBezTo>
                    <a:cubicBezTo>
                      <a:pt x="36716" y="119333"/>
                      <a:pt x="36716" y="119333"/>
                      <a:pt x="36716" y="119333"/>
                    </a:cubicBezTo>
                    <a:cubicBezTo>
                      <a:pt x="42089" y="119333"/>
                      <a:pt x="42089" y="119333"/>
                      <a:pt x="42089" y="119333"/>
                    </a:cubicBezTo>
                    <a:cubicBezTo>
                      <a:pt x="42985" y="119333"/>
                      <a:pt x="42985" y="119333"/>
                      <a:pt x="42985" y="119333"/>
                    </a:cubicBezTo>
                    <a:cubicBezTo>
                      <a:pt x="53731" y="119333"/>
                      <a:pt x="53731" y="119333"/>
                      <a:pt x="53731" y="119333"/>
                    </a:cubicBezTo>
                    <a:cubicBezTo>
                      <a:pt x="56417" y="119333"/>
                      <a:pt x="59104" y="117333"/>
                      <a:pt x="59104" y="115333"/>
                    </a:cubicBezTo>
                    <a:cubicBezTo>
                      <a:pt x="59104" y="41333"/>
                      <a:pt x="59104" y="41333"/>
                      <a:pt x="59104" y="41333"/>
                    </a:cubicBezTo>
                    <a:cubicBezTo>
                      <a:pt x="59104" y="38000"/>
                      <a:pt x="55522" y="35333"/>
                      <a:pt x="51044" y="35333"/>
                    </a:cubicBezTo>
                    <a:close/>
                    <a:moveTo>
                      <a:pt x="42985" y="94666"/>
                    </a:moveTo>
                    <a:cubicBezTo>
                      <a:pt x="16119" y="94666"/>
                      <a:pt x="16119" y="94666"/>
                      <a:pt x="16119" y="94666"/>
                    </a:cubicBezTo>
                    <a:cubicBezTo>
                      <a:pt x="14328" y="94666"/>
                      <a:pt x="12537" y="93333"/>
                      <a:pt x="12537" y="92000"/>
                    </a:cubicBezTo>
                    <a:cubicBezTo>
                      <a:pt x="12537" y="90666"/>
                      <a:pt x="14328" y="89333"/>
                      <a:pt x="16119" y="89333"/>
                    </a:cubicBezTo>
                    <a:cubicBezTo>
                      <a:pt x="42985" y="89333"/>
                      <a:pt x="42985" y="89333"/>
                      <a:pt x="42985" y="89333"/>
                    </a:cubicBezTo>
                    <a:cubicBezTo>
                      <a:pt x="44776" y="89333"/>
                      <a:pt x="46567" y="90666"/>
                      <a:pt x="46567" y="92000"/>
                    </a:cubicBezTo>
                    <a:cubicBezTo>
                      <a:pt x="46567" y="93333"/>
                      <a:pt x="44776" y="94666"/>
                      <a:pt x="42985" y="94666"/>
                    </a:cubicBezTo>
                    <a:close/>
                    <a:moveTo>
                      <a:pt x="42985" y="82666"/>
                    </a:moveTo>
                    <a:cubicBezTo>
                      <a:pt x="16119" y="82666"/>
                      <a:pt x="16119" y="82666"/>
                      <a:pt x="16119" y="82666"/>
                    </a:cubicBezTo>
                    <a:cubicBezTo>
                      <a:pt x="14328" y="82666"/>
                      <a:pt x="12537" y="81333"/>
                      <a:pt x="12537" y="80000"/>
                    </a:cubicBezTo>
                    <a:cubicBezTo>
                      <a:pt x="12537" y="78666"/>
                      <a:pt x="14328" y="77333"/>
                      <a:pt x="16119" y="77333"/>
                    </a:cubicBezTo>
                    <a:cubicBezTo>
                      <a:pt x="42985" y="77333"/>
                      <a:pt x="42985" y="77333"/>
                      <a:pt x="42985" y="77333"/>
                    </a:cubicBezTo>
                    <a:cubicBezTo>
                      <a:pt x="44776" y="77333"/>
                      <a:pt x="46567" y="78666"/>
                      <a:pt x="46567" y="80000"/>
                    </a:cubicBezTo>
                    <a:cubicBezTo>
                      <a:pt x="46567" y="81333"/>
                      <a:pt x="44776" y="82666"/>
                      <a:pt x="42985" y="82666"/>
                    </a:cubicBezTo>
                    <a:close/>
                    <a:moveTo>
                      <a:pt x="42985" y="70666"/>
                    </a:moveTo>
                    <a:cubicBezTo>
                      <a:pt x="16119" y="70666"/>
                      <a:pt x="16119" y="70666"/>
                      <a:pt x="16119" y="70666"/>
                    </a:cubicBezTo>
                    <a:cubicBezTo>
                      <a:pt x="14328" y="70666"/>
                      <a:pt x="12537" y="69333"/>
                      <a:pt x="12537" y="68000"/>
                    </a:cubicBezTo>
                    <a:cubicBezTo>
                      <a:pt x="12537" y="66666"/>
                      <a:pt x="14328" y="66000"/>
                      <a:pt x="16119" y="66000"/>
                    </a:cubicBezTo>
                    <a:cubicBezTo>
                      <a:pt x="42985" y="66000"/>
                      <a:pt x="42985" y="66000"/>
                      <a:pt x="42985" y="66000"/>
                    </a:cubicBezTo>
                    <a:cubicBezTo>
                      <a:pt x="44776" y="66000"/>
                      <a:pt x="46567" y="66666"/>
                      <a:pt x="46567" y="68000"/>
                    </a:cubicBezTo>
                    <a:cubicBezTo>
                      <a:pt x="46567" y="69333"/>
                      <a:pt x="44776" y="70666"/>
                      <a:pt x="42985" y="70666"/>
                    </a:cubicBezTo>
                    <a:close/>
                    <a:moveTo>
                      <a:pt x="42985" y="58666"/>
                    </a:moveTo>
                    <a:cubicBezTo>
                      <a:pt x="16119" y="58666"/>
                      <a:pt x="16119" y="58666"/>
                      <a:pt x="16119" y="58666"/>
                    </a:cubicBezTo>
                    <a:cubicBezTo>
                      <a:pt x="14328" y="58666"/>
                      <a:pt x="12537" y="57333"/>
                      <a:pt x="12537" y="56000"/>
                    </a:cubicBezTo>
                    <a:cubicBezTo>
                      <a:pt x="12537" y="54666"/>
                      <a:pt x="14328" y="54000"/>
                      <a:pt x="16119" y="54000"/>
                    </a:cubicBezTo>
                    <a:cubicBezTo>
                      <a:pt x="42985" y="54000"/>
                      <a:pt x="42985" y="54000"/>
                      <a:pt x="42985" y="54000"/>
                    </a:cubicBezTo>
                    <a:cubicBezTo>
                      <a:pt x="44776" y="54000"/>
                      <a:pt x="46567" y="54666"/>
                      <a:pt x="46567" y="56000"/>
                    </a:cubicBezTo>
                    <a:cubicBezTo>
                      <a:pt x="46567" y="57333"/>
                      <a:pt x="44776" y="58666"/>
                      <a:pt x="42985" y="58666"/>
                    </a:cubicBezTo>
                    <a:close/>
                    <a:moveTo>
                      <a:pt x="42985" y="46666"/>
                    </a:moveTo>
                    <a:cubicBezTo>
                      <a:pt x="16119" y="46666"/>
                      <a:pt x="16119" y="46666"/>
                      <a:pt x="16119" y="46666"/>
                    </a:cubicBezTo>
                    <a:cubicBezTo>
                      <a:pt x="14328" y="46666"/>
                      <a:pt x="12537" y="45333"/>
                      <a:pt x="12537" y="44000"/>
                    </a:cubicBezTo>
                    <a:cubicBezTo>
                      <a:pt x="12537" y="42666"/>
                      <a:pt x="14328" y="42000"/>
                      <a:pt x="16119" y="42000"/>
                    </a:cubicBezTo>
                    <a:cubicBezTo>
                      <a:pt x="42985" y="42000"/>
                      <a:pt x="42985" y="42000"/>
                      <a:pt x="42985" y="42000"/>
                    </a:cubicBezTo>
                    <a:cubicBezTo>
                      <a:pt x="44776" y="42000"/>
                      <a:pt x="46567" y="42666"/>
                      <a:pt x="46567" y="44000"/>
                    </a:cubicBezTo>
                    <a:cubicBezTo>
                      <a:pt x="46567" y="45333"/>
                      <a:pt x="44776" y="46666"/>
                      <a:pt x="42985" y="46666"/>
                    </a:cubicBezTo>
                    <a:close/>
                    <a:moveTo>
                      <a:pt x="114626" y="58666"/>
                    </a:moveTo>
                    <a:cubicBezTo>
                      <a:pt x="74328" y="58666"/>
                      <a:pt x="74328" y="58666"/>
                      <a:pt x="74328" y="58666"/>
                    </a:cubicBezTo>
                    <a:cubicBezTo>
                      <a:pt x="70746" y="58666"/>
                      <a:pt x="68059" y="60666"/>
                      <a:pt x="68059" y="62666"/>
                    </a:cubicBezTo>
                    <a:cubicBezTo>
                      <a:pt x="68059" y="116000"/>
                      <a:pt x="68059" y="116000"/>
                      <a:pt x="68059" y="116000"/>
                    </a:cubicBezTo>
                    <a:cubicBezTo>
                      <a:pt x="68059" y="118000"/>
                      <a:pt x="70746" y="120000"/>
                      <a:pt x="74328" y="120000"/>
                    </a:cubicBezTo>
                    <a:cubicBezTo>
                      <a:pt x="99402" y="120000"/>
                      <a:pt x="99402" y="120000"/>
                      <a:pt x="99402" y="120000"/>
                    </a:cubicBezTo>
                    <a:cubicBezTo>
                      <a:pt x="99402" y="108666"/>
                      <a:pt x="99402" y="108666"/>
                      <a:pt x="99402" y="108666"/>
                    </a:cubicBezTo>
                    <a:cubicBezTo>
                      <a:pt x="99402" y="108000"/>
                      <a:pt x="100298" y="106666"/>
                      <a:pt x="102089" y="106666"/>
                    </a:cubicBezTo>
                    <a:cubicBezTo>
                      <a:pt x="109253" y="106666"/>
                      <a:pt x="109253" y="106666"/>
                      <a:pt x="109253" y="106666"/>
                    </a:cubicBezTo>
                    <a:cubicBezTo>
                      <a:pt x="111044" y="106666"/>
                      <a:pt x="111940" y="108000"/>
                      <a:pt x="111940" y="108666"/>
                    </a:cubicBezTo>
                    <a:cubicBezTo>
                      <a:pt x="111940" y="120000"/>
                      <a:pt x="111940" y="120000"/>
                      <a:pt x="111940" y="120000"/>
                    </a:cubicBezTo>
                    <a:cubicBezTo>
                      <a:pt x="114626" y="120000"/>
                      <a:pt x="114626" y="120000"/>
                      <a:pt x="114626" y="120000"/>
                    </a:cubicBezTo>
                    <a:cubicBezTo>
                      <a:pt x="117313" y="120000"/>
                      <a:pt x="120000" y="118000"/>
                      <a:pt x="120000" y="116000"/>
                    </a:cubicBezTo>
                    <a:cubicBezTo>
                      <a:pt x="120000" y="62666"/>
                      <a:pt x="120000" y="62666"/>
                      <a:pt x="120000" y="62666"/>
                    </a:cubicBezTo>
                    <a:cubicBezTo>
                      <a:pt x="120000" y="60666"/>
                      <a:pt x="117313" y="58666"/>
                      <a:pt x="114626" y="58666"/>
                    </a:cubicBezTo>
                    <a:close/>
                    <a:moveTo>
                      <a:pt x="90447" y="110666"/>
                    </a:moveTo>
                    <a:cubicBezTo>
                      <a:pt x="90447" y="111333"/>
                      <a:pt x="89552" y="112000"/>
                      <a:pt x="87761" y="112000"/>
                    </a:cubicBezTo>
                    <a:cubicBezTo>
                      <a:pt x="80597" y="112000"/>
                      <a:pt x="80597" y="112000"/>
                      <a:pt x="80597" y="112000"/>
                    </a:cubicBezTo>
                    <a:cubicBezTo>
                      <a:pt x="78805" y="112000"/>
                      <a:pt x="77910" y="111333"/>
                      <a:pt x="77910" y="110666"/>
                    </a:cubicBezTo>
                    <a:cubicBezTo>
                      <a:pt x="77910" y="108000"/>
                      <a:pt x="77910" y="108000"/>
                      <a:pt x="77910" y="108000"/>
                    </a:cubicBezTo>
                    <a:cubicBezTo>
                      <a:pt x="77910" y="107333"/>
                      <a:pt x="78805" y="106666"/>
                      <a:pt x="80597" y="106666"/>
                    </a:cubicBezTo>
                    <a:cubicBezTo>
                      <a:pt x="87761" y="106666"/>
                      <a:pt x="87761" y="106666"/>
                      <a:pt x="87761" y="106666"/>
                    </a:cubicBezTo>
                    <a:cubicBezTo>
                      <a:pt x="89552" y="106666"/>
                      <a:pt x="90447" y="107333"/>
                      <a:pt x="90447" y="108000"/>
                    </a:cubicBezTo>
                    <a:lnTo>
                      <a:pt x="90447" y="110666"/>
                    </a:lnTo>
                    <a:close/>
                    <a:moveTo>
                      <a:pt x="90447" y="100000"/>
                    </a:moveTo>
                    <a:cubicBezTo>
                      <a:pt x="90447" y="101333"/>
                      <a:pt x="89552" y="102000"/>
                      <a:pt x="87761" y="102000"/>
                    </a:cubicBezTo>
                    <a:cubicBezTo>
                      <a:pt x="80597" y="102000"/>
                      <a:pt x="80597" y="102000"/>
                      <a:pt x="80597" y="102000"/>
                    </a:cubicBezTo>
                    <a:cubicBezTo>
                      <a:pt x="78805" y="102000"/>
                      <a:pt x="77910" y="101333"/>
                      <a:pt x="77910" y="100000"/>
                    </a:cubicBezTo>
                    <a:cubicBezTo>
                      <a:pt x="77910" y="98000"/>
                      <a:pt x="77910" y="98000"/>
                      <a:pt x="77910" y="98000"/>
                    </a:cubicBezTo>
                    <a:cubicBezTo>
                      <a:pt x="77910" y="97333"/>
                      <a:pt x="78805" y="96000"/>
                      <a:pt x="80597" y="96000"/>
                    </a:cubicBezTo>
                    <a:cubicBezTo>
                      <a:pt x="87761" y="96000"/>
                      <a:pt x="87761" y="96000"/>
                      <a:pt x="87761" y="96000"/>
                    </a:cubicBezTo>
                    <a:cubicBezTo>
                      <a:pt x="89552" y="96000"/>
                      <a:pt x="90447" y="97333"/>
                      <a:pt x="90447" y="98000"/>
                    </a:cubicBezTo>
                    <a:lnTo>
                      <a:pt x="90447" y="100000"/>
                    </a:lnTo>
                    <a:close/>
                    <a:moveTo>
                      <a:pt x="90447" y="90000"/>
                    </a:moveTo>
                    <a:cubicBezTo>
                      <a:pt x="90447" y="91333"/>
                      <a:pt x="89552" y="92000"/>
                      <a:pt x="87761" y="92000"/>
                    </a:cubicBezTo>
                    <a:cubicBezTo>
                      <a:pt x="80597" y="92000"/>
                      <a:pt x="80597" y="92000"/>
                      <a:pt x="80597" y="92000"/>
                    </a:cubicBezTo>
                    <a:cubicBezTo>
                      <a:pt x="78805" y="92000"/>
                      <a:pt x="77910" y="91333"/>
                      <a:pt x="77910" y="90000"/>
                    </a:cubicBezTo>
                    <a:cubicBezTo>
                      <a:pt x="77910" y="88000"/>
                      <a:pt x="77910" y="88000"/>
                      <a:pt x="77910" y="88000"/>
                    </a:cubicBezTo>
                    <a:cubicBezTo>
                      <a:pt x="77910" y="86666"/>
                      <a:pt x="78805" y="86000"/>
                      <a:pt x="80597" y="86000"/>
                    </a:cubicBezTo>
                    <a:cubicBezTo>
                      <a:pt x="87761" y="86000"/>
                      <a:pt x="87761" y="86000"/>
                      <a:pt x="87761" y="86000"/>
                    </a:cubicBezTo>
                    <a:cubicBezTo>
                      <a:pt x="89552" y="86000"/>
                      <a:pt x="90447" y="86666"/>
                      <a:pt x="90447" y="88000"/>
                    </a:cubicBezTo>
                    <a:lnTo>
                      <a:pt x="90447" y="90000"/>
                    </a:lnTo>
                    <a:close/>
                    <a:moveTo>
                      <a:pt x="90447" y="80000"/>
                    </a:moveTo>
                    <a:cubicBezTo>
                      <a:pt x="90447" y="80666"/>
                      <a:pt x="89552" y="81333"/>
                      <a:pt x="87761" y="81333"/>
                    </a:cubicBezTo>
                    <a:cubicBezTo>
                      <a:pt x="80597" y="81333"/>
                      <a:pt x="80597" y="81333"/>
                      <a:pt x="80597" y="81333"/>
                    </a:cubicBezTo>
                    <a:cubicBezTo>
                      <a:pt x="78805" y="81333"/>
                      <a:pt x="77910" y="80666"/>
                      <a:pt x="77910" y="80000"/>
                    </a:cubicBezTo>
                    <a:cubicBezTo>
                      <a:pt x="77910" y="77333"/>
                      <a:pt x="77910" y="77333"/>
                      <a:pt x="77910" y="77333"/>
                    </a:cubicBezTo>
                    <a:cubicBezTo>
                      <a:pt x="77910" y="76666"/>
                      <a:pt x="78805" y="76000"/>
                      <a:pt x="80597" y="76000"/>
                    </a:cubicBezTo>
                    <a:cubicBezTo>
                      <a:pt x="87761" y="76000"/>
                      <a:pt x="87761" y="76000"/>
                      <a:pt x="87761" y="76000"/>
                    </a:cubicBezTo>
                    <a:cubicBezTo>
                      <a:pt x="89552" y="76000"/>
                      <a:pt x="90447" y="76666"/>
                      <a:pt x="90447" y="77333"/>
                    </a:cubicBezTo>
                    <a:lnTo>
                      <a:pt x="90447" y="80000"/>
                    </a:lnTo>
                    <a:close/>
                    <a:moveTo>
                      <a:pt x="90447" y="70000"/>
                    </a:moveTo>
                    <a:cubicBezTo>
                      <a:pt x="90447" y="70666"/>
                      <a:pt x="89552" y="71333"/>
                      <a:pt x="87761" y="71333"/>
                    </a:cubicBezTo>
                    <a:cubicBezTo>
                      <a:pt x="80597" y="71333"/>
                      <a:pt x="80597" y="71333"/>
                      <a:pt x="80597" y="71333"/>
                    </a:cubicBezTo>
                    <a:cubicBezTo>
                      <a:pt x="78805" y="71333"/>
                      <a:pt x="77910" y="70666"/>
                      <a:pt x="77910" y="70000"/>
                    </a:cubicBezTo>
                    <a:cubicBezTo>
                      <a:pt x="77910" y="67333"/>
                      <a:pt x="77910" y="67333"/>
                      <a:pt x="77910" y="67333"/>
                    </a:cubicBezTo>
                    <a:cubicBezTo>
                      <a:pt x="77910" y="66666"/>
                      <a:pt x="78805" y="66000"/>
                      <a:pt x="80597" y="66000"/>
                    </a:cubicBezTo>
                    <a:cubicBezTo>
                      <a:pt x="87761" y="66000"/>
                      <a:pt x="87761" y="66000"/>
                      <a:pt x="87761" y="66000"/>
                    </a:cubicBezTo>
                    <a:cubicBezTo>
                      <a:pt x="89552" y="66000"/>
                      <a:pt x="90447" y="66666"/>
                      <a:pt x="90447" y="67333"/>
                    </a:cubicBezTo>
                    <a:lnTo>
                      <a:pt x="90447" y="70000"/>
                    </a:lnTo>
                    <a:close/>
                    <a:moveTo>
                      <a:pt x="111044" y="100000"/>
                    </a:moveTo>
                    <a:cubicBezTo>
                      <a:pt x="111044" y="101333"/>
                      <a:pt x="109253" y="102000"/>
                      <a:pt x="108358" y="102000"/>
                    </a:cubicBezTo>
                    <a:cubicBezTo>
                      <a:pt x="100298" y="102000"/>
                      <a:pt x="100298" y="102000"/>
                      <a:pt x="100298" y="102000"/>
                    </a:cubicBezTo>
                    <a:cubicBezTo>
                      <a:pt x="99402" y="102000"/>
                      <a:pt x="98507" y="101333"/>
                      <a:pt x="98507" y="100000"/>
                    </a:cubicBezTo>
                    <a:cubicBezTo>
                      <a:pt x="98507" y="98000"/>
                      <a:pt x="98507" y="98000"/>
                      <a:pt x="98507" y="98000"/>
                    </a:cubicBezTo>
                    <a:cubicBezTo>
                      <a:pt x="98507" y="97333"/>
                      <a:pt x="99402" y="96000"/>
                      <a:pt x="100298" y="96000"/>
                    </a:cubicBezTo>
                    <a:cubicBezTo>
                      <a:pt x="108358" y="96000"/>
                      <a:pt x="108358" y="96000"/>
                      <a:pt x="108358" y="96000"/>
                    </a:cubicBezTo>
                    <a:cubicBezTo>
                      <a:pt x="109253" y="96000"/>
                      <a:pt x="111044" y="97333"/>
                      <a:pt x="111044" y="98000"/>
                    </a:cubicBezTo>
                    <a:lnTo>
                      <a:pt x="111044" y="100000"/>
                    </a:lnTo>
                    <a:close/>
                    <a:moveTo>
                      <a:pt x="111044" y="90000"/>
                    </a:moveTo>
                    <a:cubicBezTo>
                      <a:pt x="111044" y="91333"/>
                      <a:pt x="109253" y="92000"/>
                      <a:pt x="108358" y="92000"/>
                    </a:cubicBezTo>
                    <a:cubicBezTo>
                      <a:pt x="100298" y="92000"/>
                      <a:pt x="100298" y="92000"/>
                      <a:pt x="100298" y="92000"/>
                    </a:cubicBezTo>
                    <a:cubicBezTo>
                      <a:pt x="99402" y="92000"/>
                      <a:pt x="98507" y="91333"/>
                      <a:pt x="98507" y="90000"/>
                    </a:cubicBezTo>
                    <a:cubicBezTo>
                      <a:pt x="98507" y="88000"/>
                      <a:pt x="98507" y="88000"/>
                      <a:pt x="98507" y="88000"/>
                    </a:cubicBezTo>
                    <a:cubicBezTo>
                      <a:pt x="98507" y="86666"/>
                      <a:pt x="99402" y="86000"/>
                      <a:pt x="100298" y="86000"/>
                    </a:cubicBezTo>
                    <a:cubicBezTo>
                      <a:pt x="108358" y="86000"/>
                      <a:pt x="108358" y="86000"/>
                      <a:pt x="108358" y="86000"/>
                    </a:cubicBezTo>
                    <a:cubicBezTo>
                      <a:pt x="109253" y="86000"/>
                      <a:pt x="111044" y="86666"/>
                      <a:pt x="111044" y="88000"/>
                    </a:cubicBezTo>
                    <a:lnTo>
                      <a:pt x="111044" y="90000"/>
                    </a:lnTo>
                    <a:close/>
                    <a:moveTo>
                      <a:pt x="111044" y="80000"/>
                    </a:moveTo>
                    <a:cubicBezTo>
                      <a:pt x="111044" y="80666"/>
                      <a:pt x="109253" y="81333"/>
                      <a:pt x="108358" y="81333"/>
                    </a:cubicBezTo>
                    <a:cubicBezTo>
                      <a:pt x="100298" y="81333"/>
                      <a:pt x="100298" y="81333"/>
                      <a:pt x="100298" y="81333"/>
                    </a:cubicBezTo>
                    <a:cubicBezTo>
                      <a:pt x="99402" y="81333"/>
                      <a:pt x="98507" y="80666"/>
                      <a:pt x="98507" y="80000"/>
                    </a:cubicBezTo>
                    <a:cubicBezTo>
                      <a:pt x="98507" y="77333"/>
                      <a:pt x="98507" y="77333"/>
                      <a:pt x="98507" y="77333"/>
                    </a:cubicBezTo>
                    <a:cubicBezTo>
                      <a:pt x="98507" y="76666"/>
                      <a:pt x="99402" y="76000"/>
                      <a:pt x="100298" y="76000"/>
                    </a:cubicBezTo>
                    <a:cubicBezTo>
                      <a:pt x="108358" y="76000"/>
                      <a:pt x="108358" y="76000"/>
                      <a:pt x="108358" y="76000"/>
                    </a:cubicBezTo>
                    <a:cubicBezTo>
                      <a:pt x="109253" y="76000"/>
                      <a:pt x="111044" y="76666"/>
                      <a:pt x="111044" y="77333"/>
                    </a:cubicBezTo>
                    <a:lnTo>
                      <a:pt x="111044" y="80000"/>
                    </a:lnTo>
                    <a:close/>
                    <a:moveTo>
                      <a:pt x="111044" y="70000"/>
                    </a:moveTo>
                    <a:cubicBezTo>
                      <a:pt x="111044" y="70666"/>
                      <a:pt x="109253" y="71333"/>
                      <a:pt x="108358" y="71333"/>
                    </a:cubicBezTo>
                    <a:cubicBezTo>
                      <a:pt x="100298" y="71333"/>
                      <a:pt x="100298" y="71333"/>
                      <a:pt x="100298" y="71333"/>
                    </a:cubicBezTo>
                    <a:cubicBezTo>
                      <a:pt x="99402" y="71333"/>
                      <a:pt x="98507" y="70666"/>
                      <a:pt x="98507" y="70000"/>
                    </a:cubicBezTo>
                    <a:cubicBezTo>
                      <a:pt x="98507" y="67333"/>
                      <a:pt x="98507" y="67333"/>
                      <a:pt x="98507" y="67333"/>
                    </a:cubicBezTo>
                    <a:cubicBezTo>
                      <a:pt x="98507" y="66666"/>
                      <a:pt x="99402" y="66000"/>
                      <a:pt x="100298" y="66000"/>
                    </a:cubicBezTo>
                    <a:cubicBezTo>
                      <a:pt x="108358" y="66000"/>
                      <a:pt x="108358" y="66000"/>
                      <a:pt x="108358" y="66000"/>
                    </a:cubicBezTo>
                    <a:cubicBezTo>
                      <a:pt x="109253" y="66000"/>
                      <a:pt x="111044" y="66666"/>
                      <a:pt x="111044" y="67333"/>
                    </a:cubicBezTo>
                    <a:lnTo>
                      <a:pt x="111044" y="70000"/>
                    </a:lnTo>
                    <a:close/>
                  </a:path>
                </a:pathLst>
              </a:custGeom>
              <a:solidFill>
                <a:srgbClr val="7CBF33"/>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92D050"/>
                  </a:solidFill>
                  <a:latin typeface="Arial"/>
                  <a:ea typeface="Arial"/>
                  <a:cs typeface="Arial"/>
                  <a:sym typeface="Arial"/>
                </a:endParaRPr>
              </a:p>
            </p:txBody>
          </p:sp>
        </p:grpSp>
      </p:grpSp>
      <p:grpSp>
        <p:nvGrpSpPr>
          <p:cNvPr id="202" name="Shape 202"/>
          <p:cNvGrpSpPr/>
          <p:nvPr/>
        </p:nvGrpSpPr>
        <p:grpSpPr>
          <a:xfrm>
            <a:off x="2157933" y="2353121"/>
            <a:ext cx="7861219" cy="431999"/>
            <a:chOff x="2157933" y="2349943"/>
            <a:chExt cx="7861219" cy="431999"/>
          </a:xfrm>
        </p:grpSpPr>
        <p:sp>
          <p:nvSpPr>
            <p:cNvPr id="203" name="Shape 203"/>
            <p:cNvSpPr/>
            <p:nvPr/>
          </p:nvSpPr>
          <p:spPr>
            <a:xfrm>
              <a:off x="2157933" y="2349943"/>
              <a:ext cx="540000" cy="431999"/>
            </a:xfrm>
            <a:prstGeom prst="upArrow">
              <a:avLst>
                <a:gd name="adj1" fmla="val 50000"/>
                <a:gd name="adj2" fmla="val 50000"/>
              </a:avLst>
            </a:prstGeom>
            <a:solidFill>
              <a:srgbClr val="A5A5A5"/>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sp>
          <p:nvSpPr>
            <p:cNvPr id="204" name="Shape 204"/>
            <p:cNvSpPr/>
            <p:nvPr/>
          </p:nvSpPr>
          <p:spPr>
            <a:xfrm>
              <a:off x="5818544" y="2349943"/>
              <a:ext cx="540000" cy="431999"/>
            </a:xfrm>
            <a:prstGeom prst="upArrow">
              <a:avLst>
                <a:gd name="adj1" fmla="val 50000"/>
                <a:gd name="adj2" fmla="val 50000"/>
              </a:avLst>
            </a:prstGeom>
            <a:solidFill>
              <a:srgbClr val="A5A5A5"/>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sp>
          <p:nvSpPr>
            <p:cNvPr id="205" name="Shape 205"/>
            <p:cNvSpPr/>
            <p:nvPr/>
          </p:nvSpPr>
          <p:spPr>
            <a:xfrm>
              <a:off x="9479153" y="2349943"/>
              <a:ext cx="540000" cy="431999"/>
            </a:xfrm>
            <a:prstGeom prst="upArrow">
              <a:avLst>
                <a:gd name="adj1" fmla="val 50000"/>
                <a:gd name="adj2" fmla="val 50000"/>
              </a:avLst>
            </a:prstGeom>
            <a:solidFill>
              <a:srgbClr val="A5A5A5"/>
            </a:solid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grpSp>
      <p:sp>
        <p:nvSpPr>
          <p:cNvPr id="206" name="Shape 206"/>
          <p:cNvSpPr/>
          <p:nvPr/>
        </p:nvSpPr>
        <p:spPr>
          <a:xfrm>
            <a:off x="683752" y="6135328"/>
            <a:ext cx="10799762" cy="240420"/>
          </a:xfrm>
          <a:prstGeom prst="roundRect">
            <a:avLst>
              <a:gd name="adj" fmla="val 16667"/>
            </a:avLst>
          </a:prstGeom>
          <a:solidFill>
            <a:srgbClr val="F2F2F2"/>
          </a:solidFill>
          <a:ln>
            <a:noFill/>
          </a:ln>
        </p:spPr>
        <p:txBody>
          <a:bodyPr lIns="360000" tIns="0" rIns="0" bIns="0" anchor="ctr" anchorCtr="0">
            <a:noAutofit/>
          </a:bodyPr>
          <a:lstStyle/>
          <a:p>
            <a:pPr marL="0" marR="0" lvl="0" indent="0" algn="ctr" rtl="0">
              <a:spcBef>
                <a:spcPts val="0"/>
              </a:spcBef>
              <a:spcAft>
                <a:spcPts val="0"/>
              </a:spcAft>
              <a:buClr>
                <a:srgbClr val="3F3F3F"/>
              </a:buClr>
              <a:buSzPct val="25000"/>
              <a:buFont typeface="Noto Symbol"/>
              <a:buNone/>
            </a:pPr>
            <a:r>
              <a:rPr lang="en-US" sz="1400" b="0" i="0" u="none" strike="noStrike" cap="none" baseline="0">
                <a:solidFill>
                  <a:srgbClr val="3F3F3F"/>
                </a:solidFill>
                <a:latin typeface="Arial"/>
                <a:ea typeface="Arial"/>
                <a:cs typeface="Arial"/>
                <a:sym typeface="Arial"/>
              </a:rPr>
              <a:t>Professional services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13" name="Shape 213"/>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14" name="Shape 214"/>
          <p:cNvSpPr txBox="1"/>
          <p:nvPr/>
        </p:nvSpPr>
        <p:spPr>
          <a:xfrm>
            <a:off x="693264" y="5267867"/>
            <a:ext cx="11101336" cy="963341"/>
          </a:xfrm>
          <a:prstGeom prst="rect">
            <a:avLst/>
          </a:prstGeom>
          <a:noFill/>
          <a:ln>
            <a:noFill/>
          </a:ln>
        </p:spPr>
        <p:txBody>
          <a:bodyPr lIns="0" tIns="0" rIns="0" bIns="0" anchor="t" anchorCtr="0">
            <a:noAutofit/>
          </a:bodyPr>
          <a:lstStyle/>
          <a:p>
            <a:pPr marL="271463" marR="0" lvl="0" indent="-271463" algn="l" rtl="0">
              <a:lnSpc>
                <a:spcPct val="120000"/>
              </a:lnSpc>
              <a:spcBef>
                <a:spcPts val="0"/>
              </a:spcBef>
              <a:spcAft>
                <a:spcPts val="0"/>
              </a:spcAft>
              <a:buClr>
                <a:srgbClr val="7F7F7F"/>
              </a:buClr>
              <a:buSzPct val="70000"/>
              <a:buFont typeface="Noto Symbol"/>
              <a:buChar char="●"/>
            </a:pPr>
            <a:r>
              <a:rPr lang="en-US" sz="1600" b="0" i="0" u="none" strike="noStrike" cap="none" baseline="0">
                <a:solidFill>
                  <a:srgbClr val="3F3F3F"/>
                </a:solidFill>
                <a:latin typeface="Arial"/>
                <a:ea typeface="Arial"/>
                <a:cs typeface="Arial"/>
                <a:sym typeface="Arial"/>
              </a:rPr>
              <a:t>Following mechanization, electrification, and automation, we have reached the doorstep of the fourth industrial revolution – Intelligentization. Intelligence is embedded into everything including business processes.</a:t>
            </a:r>
          </a:p>
          <a:p>
            <a:pPr marL="271463" marR="0" lvl="0" indent="-271463" algn="l" rtl="0">
              <a:lnSpc>
                <a:spcPct val="120000"/>
              </a:lnSpc>
              <a:spcBef>
                <a:spcPts val="600"/>
              </a:spcBef>
              <a:spcAft>
                <a:spcPts val="600"/>
              </a:spcAft>
              <a:buClr>
                <a:srgbClr val="7F7F7F"/>
              </a:buClr>
              <a:buSzPct val="70000"/>
              <a:buFont typeface="Noto Symbol"/>
              <a:buChar char="●"/>
            </a:pPr>
            <a:r>
              <a:rPr lang="en-US" sz="1600" b="0" i="0" u="none" strike="noStrike" cap="none" baseline="0">
                <a:solidFill>
                  <a:srgbClr val="3F3F3F"/>
                </a:solidFill>
                <a:latin typeface="Arial"/>
                <a:ea typeface="Arial"/>
                <a:cs typeface="Arial"/>
                <a:sym typeface="Arial"/>
              </a:rPr>
              <a:t>ICT technologies such as mobility, cloud, Big Data, and IoT form the foundation of intelligentization.</a:t>
            </a:r>
          </a:p>
        </p:txBody>
      </p:sp>
      <p:sp>
        <p:nvSpPr>
          <p:cNvPr id="215" name="Shape 215"/>
          <p:cNvSpPr txBox="1"/>
          <p:nvPr/>
        </p:nvSpPr>
        <p:spPr>
          <a:xfrm>
            <a:off x="155575" y="3828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b="0" i="0" u="none" strike="noStrike" cap="none" baseline="0">
                <a:solidFill>
                  <a:srgbClr val="262626"/>
                </a:solidFill>
                <a:latin typeface="Arial"/>
                <a:ea typeface="Arial"/>
                <a:cs typeface="Arial"/>
                <a:sym typeface="Arial"/>
              </a:rPr>
              <a:t>ICT Enables the Fourth Industrial Revolution – Intelligentization</a:t>
            </a:r>
          </a:p>
        </p:txBody>
      </p:sp>
      <p:grpSp>
        <p:nvGrpSpPr>
          <p:cNvPr id="216" name="Shape 216"/>
          <p:cNvGrpSpPr/>
          <p:nvPr/>
        </p:nvGrpSpPr>
        <p:grpSpPr>
          <a:xfrm>
            <a:off x="693266" y="2291669"/>
            <a:ext cx="5967307" cy="1969877"/>
            <a:chOff x="693266" y="2429972"/>
            <a:chExt cx="5967307" cy="1969877"/>
          </a:xfrm>
        </p:grpSpPr>
        <p:sp>
          <p:nvSpPr>
            <p:cNvPr id="217" name="Shape 217"/>
            <p:cNvSpPr/>
            <p:nvPr/>
          </p:nvSpPr>
          <p:spPr>
            <a:xfrm>
              <a:off x="693266" y="4039850"/>
              <a:ext cx="1727999" cy="359999"/>
            </a:xfrm>
            <a:prstGeom prst="roundRect">
              <a:avLst>
                <a:gd name="adj" fmla="val 16667"/>
              </a:avLst>
            </a:prstGeom>
            <a:noFill/>
            <a:ln w="12700" cap="flat" cmpd="sng">
              <a:solidFill>
                <a:srgbClr val="FD9203"/>
              </a:solidFill>
              <a:prstDash val="solid"/>
              <a:round/>
              <a:headEnd type="none" w="med" len="med"/>
              <a:tailEnd type="none" w="med" len="med"/>
            </a:ln>
          </p:spPr>
          <p:txBody>
            <a:bodyPr lIns="0" tIns="0" rIns="0" bIns="0" anchor="t" anchorCtr="0">
              <a:noAutofit/>
            </a:bodyPr>
            <a:lstStyle/>
            <a:p>
              <a:pPr marL="0" marR="0" lvl="0" indent="0" algn="ctr" rtl="0">
                <a:spcBef>
                  <a:spcPts val="0"/>
                </a:spcBef>
                <a:spcAft>
                  <a:spcPts val="2400"/>
                </a:spcAft>
                <a:buSzPct val="25000"/>
                <a:buNone/>
              </a:pPr>
              <a:r>
                <a:rPr lang="en-US" sz="1400" b="1" i="0" u="none" strike="noStrike" cap="none" baseline="0">
                  <a:solidFill>
                    <a:srgbClr val="3F3F3F"/>
                  </a:solidFill>
                  <a:latin typeface="Arial"/>
                  <a:ea typeface="Arial"/>
                  <a:cs typeface="Arial"/>
                  <a:sym typeface="Arial"/>
                </a:rPr>
                <a:t>Mechanization </a:t>
              </a:r>
            </a:p>
          </p:txBody>
        </p:sp>
        <p:sp>
          <p:nvSpPr>
            <p:cNvPr id="218" name="Shape 218"/>
            <p:cNvSpPr/>
            <p:nvPr/>
          </p:nvSpPr>
          <p:spPr>
            <a:xfrm>
              <a:off x="2583266" y="4039850"/>
              <a:ext cx="1727999" cy="359999"/>
            </a:xfrm>
            <a:prstGeom prst="roundRect">
              <a:avLst>
                <a:gd name="adj" fmla="val 16667"/>
              </a:avLst>
            </a:prstGeom>
            <a:noFill/>
            <a:ln w="12700" cap="flat" cmpd="sng">
              <a:solidFill>
                <a:srgbClr val="00B0F0"/>
              </a:solidFill>
              <a:prstDash val="solid"/>
              <a:round/>
              <a:headEnd type="none" w="med" len="med"/>
              <a:tailEnd type="none" w="med" len="med"/>
            </a:ln>
          </p:spPr>
          <p:txBody>
            <a:bodyPr lIns="0" tIns="0" rIns="0" bIns="0" anchor="t" anchorCtr="0">
              <a:noAutofit/>
            </a:bodyPr>
            <a:lstStyle/>
            <a:p>
              <a:pPr marL="0" marR="0" lvl="0" indent="0" algn="ctr" rtl="0">
                <a:spcBef>
                  <a:spcPts val="0"/>
                </a:spcBef>
                <a:spcAft>
                  <a:spcPts val="2400"/>
                </a:spcAft>
                <a:buSzPct val="25000"/>
                <a:buNone/>
              </a:pPr>
              <a:r>
                <a:rPr lang="en-US" sz="1400" b="1" i="0" u="none" strike="noStrike" cap="none" baseline="0">
                  <a:solidFill>
                    <a:srgbClr val="3F3F3F"/>
                  </a:solidFill>
                  <a:latin typeface="Arial"/>
                  <a:ea typeface="Arial"/>
                  <a:cs typeface="Arial"/>
                  <a:sym typeface="Arial"/>
                </a:rPr>
                <a:t>Electrification</a:t>
              </a:r>
            </a:p>
          </p:txBody>
        </p:sp>
        <p:sp>
          <p:nvSpPr>
            <p:cNvPr id="219" name="Shape 219"/>
            <p:cNvSpPr/>
            <p:nvPr/>
          </p:nvSpPr>
          <p:spPr>
            <a:xfrm>
              <a:off x="4473266" y="4039850"/>
              <a:ext cx="1727999" cy="359999"/>
            </a:xfrm>
            <a:prstGeom prst="roundRect">
              <a:avLst>
                <a:gd name="adj" fmla="val 16667"/>
              </a:avLst>
            </a:prstGeom>
            <a:noFill/>
            <a:ln w="12700" cap="flat" cmpd="sng">
              <a:solidFill>
                <a:srgbClr val="7CBF33"/>
              </a:solidFill>
              <a:prstDash val="solid"/>
              <a:round/>
              <a:headEnd type="none" w="med" len="med"/>
              <a:tailEnd type="none" w="med" len="med"/>
            </a:ln>
          </p:spPr>
          <p:txBody>
            <a:bodyPr lIns="0" tIns="0" rIns="0" bIns="0" anchor="t" anchorCtr="0">
              <a:noAutofit/>
            </a:bodyPr>
            <a:lstStyle/>
            <a:p>
              <a:pPr marL="0" marR="0" lvl="0" indent="0" algn="ctr" rtl="0">
                <a:spcBef>
                  <a:spcPts val="0"/>
                </a:spcBef>
                <a:spcAft>
                  <a:spcPts val="2400"/>
                </a:spcAft>
                <a:buSzPct val="25000"/>
                <a:buNone/>
              </a:pPr>
              <a:r>
                <a:rPr lang="en-US" sz="1400" b="1" i="0" u="none" strike="noStrike" cap="none" baseline="0">
                  <a:solidFill>
                    <a:srgbClr val="3F3F3F"/>
                  </a:solidFill>
                  <a:latin typeface="Arial"/>
                  <a:ea typeface="Arial"/>
                  <a:cs typeface="Arial"/>
                  <a:sym typeface="Arial"/>
                </a:rPr>
                <a:t>Automation</a:t>
              </a:r>
            </a:p>
          </p:txBody>
        </p:sp>
        <p:grpSp>
          <p:nvGrpSpPr>
            <p:cNvPr id="220" name="Shape 220"/>
            <p:cNvGrpSpPr/>
            <p:nvPr/>
          </p:nvGrpSpPr>
          <p:grpSpPr>
            <a:xfrm>
              <a:off x="1044265" y="2429972"/>
              <a:ext cx="5616307" cy="1476000"/>
              <a:chOff x="1044265" y="2343705"/>
              <a:chExt cx="5616307" cy="1476000"/>
            </a:xfrm>
          </p:grpSpPr>
          <p:sp>
            <p:nvSpPr>
              <p:cNvPr id="221" name="Shape 221"/>
              <p:cNvSpPr/>
              <p:nvPr/>
            </p:nvSpPr>
            <p:spPr>
              <a:xfrm>
                <a:off x="1752097" y="2757705"/>
                <a:ext cx="4908476" cy="648000"/>
              </a:xfrm>
              <a:prstGeom prst="rightArrow">
                <a:avLst>
                  <a:gd name="adj1" fmla="val 57840"/>
                  <a:gd name="adj2" fmla="val 67084"/>
                </a:avLst>
              </a:prstGeom>
              <a:solidFill>
                <a:srgbClr val="A5A5A5"/>
              </a:solidFill>
              <a:ln>
                <a:noFill/>
              </a:ln>
            </p:spPr>
            <p:txBody>
              <a:bodyPr lIns="91375" tIns="45675" rIns="91375" bIns="45675" anchor="t" anchorCtr="0">
                <a:noAutofit/>
              </a:bodyPr>
              <a:lstStyle/>
              <a:p>
                <a:pPr marL="0" marR="0" lvl="0" indent="0" algn="l" rtl="0">
                  <a:spcBef>
                    <a:spcPts val="0"/>
                  </a:spcBef>
                  <a:spcAft>
                    <a:spcPts val="0"/>
                  </a:spcAft>
                  <a:buNone/>
                </a:pPr>
                <a:endParaRPr sz="1600" b="0" i="0" u="none" strike="noStrike" cap="none" baseline="0">
                  <a:solidFill>
                    <a:srgbClr val="000000"/>
                  </a:solidFill>
                  <a:latin typeface="Arial"/>
                  <a:ea typeface="Arial"/>
                  <a:cs typeface="Arial"/>
                  <a:sym typeface="Arial"/>
                </a:endParaRPr>
              </a:p>
            </p:txBody>
          </p:sp>
          <p:grpSp>
            <p:nvGrpSpPr>
              <p:cNvPr id="222" name="Shape 222"/>
              <p:cNvGrpSpPr/>
              <p:nvPr/>
            </p:nvGrpSpPr>
            <p:grpSpPr>
              <a:xfrm>
                <a:off x="1044265" y="2568705"/>
                <a:ext cx="1026000" cy="1026000"/>
                <a:chOff x="1168009" y="2592507"/>
                <a:chExt cx="1026000" cy="1026000"/>
              </a:xfrm>
            </p:grpSpPr>
            <p:sp>
              <p:nvSpPr>
                <p:cNvPr id="223" name="Shape 223"/>
                <p:cNvSpPr/>
                <p:nvPr/>
              </p:nvSpPr>
              <p:spPr>
                <a:xfrm>
                  <a:off x="1168009" y="2592507"/>
                  <a:ext cx="1026000" cy="1026000"/>
                </a:xfrm>
                <a:prstGeom prst="ellipse">
                  <a:avLst/>
                </a:prstGeom>
                <a:solidFill>
                  <a:schemeClr val="lt1"/>
                </a:solidFill>
                <a:ln w="19050" cap="flat" cmpd="sng">
                  <a:solidFill>
                    <a:srgbClr val="FD9203"/>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pic>
              <p:nvPicPr>
                <p:cNvPr id="224" name="Shape 224"/>
                <p:cNvPicPr preferRelativeResize="0"/>
                <p:nvPr/>
              </p:nvPicPr>
              <p:blipFill rotWithShape="1">
                <a:blip r:embed="rId3">
                  <a:alphaModFix/>
                </a:blip>
                <a:srcRect/>
                <a:stretch/>
              </p:blipFill>
              <p:spPr>
                <a:xfrm>
                  <a:off x="1213009" y="2637507"/>
                  <a:ext cx="936000" cy="936000"/>
                </a:xfrm>
                <a:prstGeom prst="ellipse">
                  <a:avLst/>
                </a:prstGeom>
                <a:solidFill>
                  <a:srgbClr val="FD9203"/>
                </a:solidFill>
                <a:ln w="9525" cap="flat" cmpd="sng">
                  <a:solidFill>
                    <a:srgbClr val="FD9203"/>
                  </a:solidFill>
                  <a:prstDash val="solid"/>
                  <a:round/>
                  <a:headEnd type="none" w="med" len="med"/>
                  <a:tailEnd type="none" w="med" len="med"/>
                </a:ln>
              </p:spPr>
            </p:pic>
          </p:grpSp>
          <p:grpSp>
            <p:nvGrpSpPr>
              <p:cNvPr id="225" name="Shape 225"/>
              <p:cNvGrpSpPr/>
              <p:nvPr/>
            </p:nvGrpSpPr>
            <p:grpSpPr>
              <a:xfrm>
                <a:off x="2817265" y="2451705"/>
                <a:ext cx="1259999" cy="1259999"/>
                <a:chOff x="2728592" y="2510580"/>
                <a:chExt cx="1259999" cy="1259999"/>
              </a:xfrm>
            </p:grpSpPr>
            <p:sp>
              <p:nvSpPr>
                <p:cNvPr id="226" name="Shape 226"/>
                <p:cNvSpPr/>
                <p:nvPr/>
              </p:nvSpPr>
              <p:spPr>
                <a:xfrm>
                  <a:off x="2728592" y="2510580"/>
                  <a:ext cx="1259999" cy="1259999"/>
                </a:xfrm>
                <a:prstGeom prst="ellipse">
                  <a:avLst/>
                </a:prstGeom>
                <a:solidFill>
                  <a:schemeClr val="lt1"/>
                </a:solidFill>
                <a:ln w="19050"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pic>
              <p:nvPicPr>
                <p:cNvPr id="227" name="Shape 227"/>
                <p:cNvPicPr preferRelativeResize="0"/>
                <p:nvPr/>
              </p:nvPicPr>
              <p:blipFill rotWithShape="1">
                <a:blip r:embed="rId4">
                  <a:alphaModFix/>
                </a:blip>
                <a:srcRect/>
                <a:stretch/>
              </p:blipFill>
              <p:spPr>
                <a:xfrm>
                  <a:off x="2782592" y="2564580"/>
                  <a:ext cx="1152000" cy="1152000"/>
                </a:xfrm>
                <a:prstGeom prst="ellipse">
                  <a:avLst/>
                </a:prstGeom>
                <a:solidFill>
                  <a:srgbClr val="00B0F0"/>
                </a:solidFill>
                <a:ln w="9525" cap="flat" cmpd="sng">
                  <a:solidFill>
                    <a:srgbClr val="00B0F0"/>
                  </a:solidFill>
                  <a:prstDash val="solid"/>
                  <a:round/>
                  <a:headEnd type="none" w="med" len="med"/>
                  <a:tailEnd type="none" w="med" len="med"/>
                </a:ln>
              </p:spPr>
            </p:pic>
          </p:grpSp>
          <p:grpSp>
            <p:nvGrpSpPr>
              <p:cNvPr id="228" name="Shape 228"/>
              <p:cNvGrpSpPr/>
              <p:nvPr/>
            </p:nvGrpSpPr>
            <p:grpSpPr>
              <a:xfrm>
                <a:off x="4599266" y="2343705"/>
                <a:ext cx="1476000" cy="1476000"/>
                <a:chOff x="4450416" y="2394507"/>
                <a:chExt cx="1476000" cy="1476000"/>
              </a:xfrm>
            </p:grpSpPr>
            <p:sp>
              <p:nvSpPr>
                <p:cNvPr id="229" name="Shape 229"/>
                <p:cNvSpPr/>
                <p:nvPr/>
              </p:nvSpPr>
              <p:spPr>
                <a:xfrm>
                  <a:off x="4450416" y="2394507"/>
                  <a:ext cx="1476000" cy="1476000"/>
                </a:xfrm>
                <a:prstGeom prst="ellipse">
                  <a:avLst/>
                </a:prstGeom>
                <a:solidFill>
                  <a:schemeClr val="lt1"/>
                </a:solidFill>
                <a:ln w="19050" cap="flat" cmpd="sng">
                  <a:solidFill>
                    <a:srgbClr val="7CBF33"/>
                  </a:solidFill>
                  <a:prstDash val="solid"/>
                  <a:round/>
                  <a:headEnd type="none" w="med" len="med"/>
                  <a:tailEnd type="none" w="med" len="med"/>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pic>
              <p:nvPicPr>
                <p:cNvPr id="230" name="Shape 230"/>
                <p:cNvPicPr preferRelativeResize="0"/>
                <p:nvPr/>
              </p:nvPicPr>
              <p:blipFill rotWithShape="1">
                <a:blip r:embed="rId5">
                  <a:alphaModFix/>
                </a:blip>
                <a:srcRect/>
                <a:stretch/>
              </p:blipFill>
              <p:spPr>
                <a:xfrm>
                  <a:off x="4504416" y="2448507"/>
                  <a:ext cx="1368000" cy="1368000"/>
                </a:xfrm>
                <a:prstGeom prst="ellipse">
                  <a:avLst/>
                </a:prstGeom>
                <a:solidFill>
                  <a:srgbClr val="7CBF33"/>
                </a:solidFill>
                <a:ln w="9525" cap="flat" cmpd="sng">
                  <a:solidFill>
                    <a:srgbClr val="7CBF33"/>
                  </a:solidFill>
                  <a:prstDash val="solid"/>
                  <a:round/>
                  <a:headEnd type="none" w="med" len="med"/>
                  <a:tailEnd type="none" w="med" len="med"/>
                </a:ln>
              </p:spPr>
            </p:pic>
          </p:grpSp>
        </p:grpSp>
      </p:grpSp>
      <p:grpSp>
        <p:nvGrpSpPr>
          <p:cNvPr id="231" name="Shape 231"/>
          <p:cNvGrpSpPr/>
          <p:nvPr/>
        </p:nvGrpSpPr>
        <p:grpSpPr>
          <a:xfrm>
            <a:off x="6812171" y="1342225"/>
            <a:ext cx="4680000" cy="3485282"/>
            <a:chOff x="6812171" y="1342225"/>
            <a:chExt cx="4680000" cy="3485282"/>
          </a:xfrm>
        </p:grpSpPr>
        <p:sp>
          <p:nvSpPr>
            <p:cNvPr id="232" name="Shape 232"/>
            <p:cNvSpPr txBox="1"/>
            <p:nvPr/>
          </p:nvSpPr>
          <p:spPr>
            <a:xfrm>
              <a:off x="7126285" y="1342225"/>
              <a:ext cx="4051771" cy="276998"/>
            </a:xfrm>
            <a:prstGeom prst="rect">
              <a:avLst/>
            </a:prstGeom>
            <a:noFill/>
            <a:ln>
              <a:noFill/>
            </a:ln>
          </p:spPr>
          <p:txBody>
            <a:bodyPr lIns="0" tIns="0" rIns="0" bIns="0" anchor="t" anchorCtr="0">
              <a:noAutofit/>
            </a:bodyPr>
            <a:lstStyle/>
            <a:p>
              <a:pPr marL="0" marR="0" lvl="0" indent="0" algn="ctr" rtl="0">
                <a:spcBef>
                  <a:spcPts val="0"/>
                </a:spcBef>
                <a:spcAft>
                  <a:spcPts val="2400"/>
                </a:spcAft>
                <a:buClr>
                  <a:srgbClr val="990000"/>
                </a:buClr>
                <a:buSzPct val="25000"/>
                <a:buFont typeface="Noto Symbol"/>
                <a:buNone/>
              </a:pPr>
              <a:r>
                <a:rPr lang="en-US" sz="1800" b="1" i="0" u="none" strike="noStrike" cap="none" baseline="0">
                  <a:solidFill>
                    <a:srgbClr val="3F3F3F"/>
                  </a:solidFill>
                  <a:latin typeface="Arial"/>
                  <a:ea typeface="Arial"/>
                  <a:cs typeface="Arial"/>
                  <a:sym typeface="Arial"/>
                </a:rPr>
                <a:t>Intelligentization</a:t>
              </a:r>
            </a:p>
          </p:txBody>
        </p:sp>
        <p:grpSp>
          <p:nvGrpSpPr>
            <p:cNvPr id="233" name="Shape 233"/>
            <p:cNvGrpSpPr/>
            <p:nvPr/>
          </p:nvGrpSpPr>
          <p:grpSpPr>
            <a:xfrm>
              <a:off x="6812171" y="1709866"/>
              <a:ext cx="4680000" cy="3117640"/>
              <a:chOff x="6812171" y="1682707"/>
              <a:chExt cx="4680000" cy="3117640"/>
            </a:xfrm>
          </p:grpSpPr>
          <p:grpSp>
            <p:nvGrpSpPr>
              <p:cNvPr id="234" name="Shape 234"/>
              <p:cNvGrpSpPr/>
              <p:nvPr/>
            </p:nvGrpSpPr>
            <p:grpSpPr>
              <a:xfrm>
                <a:off x="6812171" y="3720348"/>
                <a:ext cx="4679999" cy="1080000"/>
                <a:chOff x="6812171" y="3720348"/>
                <a:chExt cx="4679999" cy="1080000"/>
              </a:xfrm>
            </p:grpSpPr>
            <p:sp>
              <p:nvSpPr>
                <p:cNvPr id="235" name="Shape 235"/>
                <p:cNvSpPr/>
                <p:nvPr/>
              </p:nvSpPr>
              <p:spPr>
                <a:xfrm>
                  <a:off x="6812171" y="3720348"/>
                  <a:ext cx="4679999" cy="1080000"/>
                </a:xfrm>
                <a:prstGeom prst="roundRect">
                  <a:avLst>
                    <a:gd name="adj" fmla="val 7456"/>
                  </a:avLst>
                </a:prstGeom>
                <a:solidFill>
                  <a:srgbClr val="00B0F0">
                    <a:alpha val="80000"/>
                  </a:srgbClr>
                </a:solidFill>
                <a:ln>
                  <a:noFill/>
                </a:ln>
              </p:spPr>
              <p:txBody>
                <a:bodyPr lIns="91375" tIns="45675" rIns="91375" bIns="45675" anchor="t" anchorCtr="0">
                  <a:noAutofit/>
                </a:bodyPr>
                <a:lstStyle/>
                <a:p>
                  <a:pPr marL="0" marR="0" lvl="0" indent="101600" algn="l" rtl="0">
                    <a:spcBef>
                      <a:spcPts val="0"/>
                    </a:spcBef>
                    <a:spcAft>
                      <a:spcPts val="0"/>
                    </a:spcAft>
                    <a:buClr>
                      <a:srgbClr val="CC9900"/>
                    </a:buClr>
                    <a:buFont typeface="Noto Symbol"/>
                    <a:buNone/>
                  </a:pPr>
                  <a:endParaRPr sz="1600" b="0" i="0" u="none" strike="noStrike" cap="none" baseline="0">
                    <a:solidFill>
                      <a:srgbClr val="000000"/>
                    </a:solidFill>
                    <a:latin typeface="Arial"/>
                    <a:ea typeface="Arial"/>
                    <a:cs typeface="Arial"/>
                    <a:sym typeface="Arial"/>
                  </a:endParaRPr>
                </a:p>
              </p:txBody>
            </p:sp>
            <p:grpSp>
              <p:nvGrpSpPr>
                <p:cNvPr id="236" name="Shape 236"/>
                <p:cNvGrpSpPr/>
                <p:nvPr/>
              </p:nvGrpSpPr>
              <p:grpSpPr>
                <a:xfrm>
                  <a:off x="6992171" y="3860456"/>
                  <a:ext cx="4320000" cy="799783"/>
                  <a:chOff x="6992171" y="3894653"/>
                  <a:chExt cx="4320000" cy="799783"/>
                </a:xfrm>
              </p:grpSpPr>
              <p:sp>
                <p:nvSpPr>
                  <p:cNvPr id="237" name="Shape 237"/>
                  <p:cNvSpPr txBox="1"/>
                  <p:nvPr/>
                </p:nvSpPr>
                <p:spPr>
                  <a:xfrm>
                    <a:off x="6992171" y="4478992"/>
                    <a:ext cx="4320000"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1" i="0" u="none" strike="noStrike" cap="none" baseline="0">
                        <a:solidFill>
                          <a:srgbClr val="FFFFFF"/>
                        </a:solidFill>
                        <a:latin typeface="Arial"/>
                        <a:ea typeface="Arial"/>
                        <a:cs typeface="Arial"/>
                        <a:sym typeface="Arial"/>
                      </a:rPr>
                      <a:t>Everything is intelligent</a:t>
                    </a:r>
                  </a:p>
                </p:txBody>
              </p:sp>
              <p:grpSp>
                <p:nvGrpSpPr>
                  <p:cNvPr id="238" name="Shape 238"/>
                  <p:cNvGrpSpPr/>
                  <p:nvPr/>
                </p:nvGrpSpPr>
                <p:grpSpPr>
                  <a:xfrm>
                    <a:off x="7081739" y="3894653"/>
                    <a:ext cx="4140863" cy="487903"/>
                    <a:chOff x="7142802" y="3923023"/>
                    <a:chExt cx="4140863" cy="487903"/>
                  </a:xfrm>
                </p:grpSpPr>
                <p:sp>
                  <p:nvSpPr>
                    <p:cNvPr id="239" name="Shape 239"/>
                    <p:cNvSpPr/>
                    <p:nvPr/>
                  </p:nvSpPr>
                  <p:spPr>
                    <a:xfrm>
                      <a:off x="9378838" y="4008458"/>
                      <a:ext cx="577326" cy="402468"/>
                    </a:xfrm>
                    <a:custGeom>
                      <a:avLst/>
                      <a:gdLst/>
                      <a:ahLst/>
                      <a:cxnLst/>
                      <a:rect l="0" t="0" r="0" b="0"/>
                      <a:pathLst>
                        <a:path w="120000" h="120000" extrusionOk="0">
                          <a:moveTo>
                            <a:pt x="113572" y="104555"/>
                          </a:moveTo>
                          <a:lnTo>
                            <a:pt x="113572" y="104555"/>
                          </a:lnTo>
                          <a:lnTo>
                            <a:pt x="113260" y="104047"/>
                          </a:lnTo>
                          <a:lnTo>
                            <a:pt x="112948" y="103742"/>
                          </a:lnTo>
                          <a:lnTo>
                            <a:pt x="112636" y="103539"/>
                          </a:lnTo>
                          <a:lnTo>
                            <a:pt x="112199" y="103539"/>
                          </a:lnTo>
                          <a:lnTo>
                            <a:pt x="109204" y="103539"/>
                          </a:lnTo>
                          <a:lnTo>
                            <a:pt x="109204" y="75088"/>
                          </a:lnTo>
                          <a:lnTo>
                            <a:pt x="101404" y="61574"/>
                          </a:lnTo>
                          <a:lnTo>
                            <a:pt x="101404" y="103539"/>
                          </a:lnTo>
                          <a:lnTo>
                            <a:pt x="98783" y="103539"/>
                          </a:lnTo>
                          <a:lnTo>
                            <a:pt x="98783" y="57104"/>
                          </a:lnTo>
                          <a:lnTo>
                            <a:pt x="98783" y="0"/>
                          </a:lnTo>
                          <a:lnTo>
                            <a:pt x="76006" y="0"/>
                          </a:lnTo>
                          <a:lnTo>
                            <a:pt x="73385" y="0"/>
                          </a:lnTo>
                          <a:lnTo>
                            <a:pt x="73385" y="103539"/>
                          </a:lnTo>
                          <a:lnTo>
                            <a:pt x="70140" y="103539"/>
                          </a:lnTo>
                          <a:lnTo>
                            <a:pt x="70140" y="57104"/>
                          </a:lnTo>
                          <a:lnTo>
                            <a:pt x="68205" y="57104"/>
                          </a:lnTo>
                          <a:lnTo>
                            <a:pt x="68205" y="50194"/>
                          </a:lnTo>
                          <a:lnTo>
                            <a:pt x="46864" y="56189"/>
                          </a:lnTo>
                          <a:lnTo>
                            <a:pt x="46864" y="57104"/>
                          </a:lnTo>
                          <a:lnTo>
                            <a:pt x="39063" y="57104"/>
                          </a:lnTo>
                          <a:lnTo>
                            <a:pt x="39063" y="103539"/>
                          </a:lnTo>
                          <a:lnTo>
                            <a:pt x="35694" y="103539"/>
                          </a:lnTo>
                          <a:lnTo>
                            <a:pt x="35694" y="26621"/>
                          </a:lnTo>
                          <a:lnTo>
                            <a:pt x="32761" y="26621"/>
                          </a:lnTo>
                          <a:lnTo>
                            <a:pt x="32761" y="18391"/>
                          </a:lnTo>
                          <a:lnTo>
                            <a:pt x="32761" y="18391"/>
                          </a:lnTo>
                          <a:lnTo>
                            <a:pt x="32636" y="17883"/>
                          </a:lnTo>
                          <a:lnTo>
                            <a:pt x="32574" y="17273"/>
                          </a:lnTo>
                          <a:lnTo>
                            <a:pt x="32199" y="17171"/>
                          </a:lnTo>
                          <a:lnTo>
                            <a:pt x="31887" y="17171"/>
                          </a:lnTo>
                          <a:lnTo>
                            <a:pt x="19594" y="20626"/>
                          </a:lnTo>
                          <a:lnTo>
                            <a:pt x="19594" y="20626"/>
                          </a:lnTo>
                          <a:lnTo>
                            <a:pt x="19282" y="20728"/>
                          </a:lnTo>
                          <a:lnTo>
                            <a:pt x="18970" y="21134"/>
                          </a:lnTo>
                          <a:lnTo>
                            <a:pt x="18783" y="21642"/>
                          </a:lnTo>
                          <a:lnTo>
                            <a:pt x="18783" y="22150"/>
                          </a:lnTo>
                          <a:lnTo>
                            <a:pt x="18783" y="26621"/>
                          </a:lnTo>
                          <a:lnTo>
                            <a:pt x="11294" y="26621"/>
                          </a:lnTo>
                          <a:lnTo>
                            <a:pt x="11294" y="103539"/>
                          </a:lnTo>
                          <a:lnTo>
                            <a:pt x="7800" y="103539"/>
                          </a:lnTo>
                          <a:lnTo>
                            <a:pt x="7800" y="103539"/>
                          </a:lnTo>
                          <a:lnTo>
                            <a:pt x="7363" y="103539"/>
                          </a:lnTo>
                          <a:lnTo>
                            <a:pt x="7051" y="103742"/>
                          </a:lnTo>
                          <a:lnTo>
                            <a:pt x="6739" y="104047"/>
                          </a:lnTo>
                          <a:lnTo>
                            <a:pt x="6427" y="104555"/>
                          </a:lnTo>
                          <a:lnTo>
                            <a:pt x="124" y="118780"/>
                          </a:lnTo>
                          <a:lnTo>
                            <a:pt x="124" y="118780"/>
                          </a:lnTo>
                          <a:lnTo>
                            <a:pt x="0" y="119288"/>
                          </a:lnTo>
                          <a:lnTo>
                            <a:pt x="124" y="119695"/>
                          </a:lnTo>
                          <a:lnTo>
                            <a:pt x="249" y="119796"/>
                          </a:lnTo>
                          <a:lnTo>
                            <a:pt x="436" y="120000"/>
                          </a:lnTo>
                          <a:lnTo>
                            <a:pt x="119625" y="120000"/>
                          </a:lnTo>
                          <a:lnTo>
                            <a:pt x="119625" y="120000"/>
                          </a:lnTo>
                          <a:lnTo>
                            <a:pt x="119812" y="119796"/>
                          </a:lnTo>
                          <a:lnTo>
                            <a:pt x="119937" y="119695"/>
                          </a:lnTo>
                          <a:lnTo>
                            <a:pt x="120000" y="119288"/>
                          </a:lnTo>
                          <a:lnTo>
                            <a:pt x="119937" y="118780"/>
                          </a:lnTo>
                          <a:lnTo>
                            <a:pt x="113572" y="104555"/>
                          </a:lnTo>
                          <a:close/>
                          <a:moveTo>
                            <a:pt x="46240" y="67061"/>
                          </a:moveTo>
                          <a:lnTo>
                            <a:pt x="54851" y="67061"/>
                          </a:lnTo>
                          <a:lnTo>
                            <a:pt x="54851" y="76816"/>
                          </a:lnTo>
                          <a:lnTo>
                            <a:pt x="46240" y="76816"/>
                          </a:lnTo>
                          <a:lnTo>
                            <a:pt x="46240" y="67061"/>
                          </a:lnTo>
                          <a:close/>
                          <a:moveTo>
                            <a:pt x="55912" y="67061"/>
                          </a:moveTo>
                          <a:lnTo>
                            <a:pt x="64461" y="67061"/>
                          </a:lnTo>
                          <a:lnTo>
                            <a:pt x="64461" y="76816"/>
                          </a:lnTo>
                          <a:lnTo>
                            <a:pt x="55912" y="76816"/>
                          </a:lnTo>
                          <a:lnTo>
                            <a:pt x="55912" y="67061"/>
                          </a:lnTo>
                          <a:close/>
                          <a:moveTo>
                            <a:pt x="65460" y="67061"/>
                          </a:moveTo>
                          <a:lnTo>
                            <a:pt x="67519" y="67061"/>
                          </a:lnTo>
                          <a:lnTo>
                            <a:pt x="67519" y="76816"/>
                          </a:lnTo>
                          <a:lnTo>
                            <a:pt x="65460" y="76816"/>
                          </a:lnTo>
                          <a:lnTo>
                            <a:pt x="65460" y="67061"/>
                          </a:lnTo>
                          <a:close/>
                          <a:moveTo>
                            <a:pt x="42246" y="67061"/>
                          </a:moveTo>
                          <a:lnTo>
                            <a:pt x="45179" y="67061"/>
                          </a:lnTo>
                          <a:lnTo>
                            <a:pt x="45179" y="76816"/>
                          </a:lnTo>
                          <a:lnTo>
                            <a:pt x="42246" y="76816"/>
                          </a:lnTo>
                          <a:lnTo>
                            <a:pt x="42246" y="67061"/>
                          </a:lnTo>
                          <a:close/>
                          <a:moveTo>
                            <a:pt x="31076" y="61574"/>
                          </a:moveTo>
                          <a:lnTo>
                            <a:pt x="27394" y="61574"/>
                          </a:lnTo>
                          <a:lnTo>
                            <a:pt x="27394" y="61574"/>
                          </a:lnTo>
                          <a:lnTo>
                            <a:pt x="27082" y="61371"/>
                          </a:lnTo>
                          <a:lnTo>
                            <a:pt x="26770" y="61066"/>
                          </a:lnTo>
                          <a:lnTo>
                            <a:pt x="26521" y="60660"/>
                          </a:lnTo>
                          <a:lnTo>
                            <a:pt x="26521" y="60050"/>
                          </a:lnTo>
                          <a:lnTo>
                            <a:pt x="26521" y="54157"/>
                          </a:lnTo>
                          <a:lnTo>
                            <a:pt x="26521" y="54157"/>
                          </a:lnTo>
                          <a:lnTo>
                            <a:pt x="26521" y="53649"/>
                          </a:lnTo>
                          <a:lnTo>
                            <a:pt x="26770" y="53141"/>
                          </a:lnTo>
                          <a:lnTo>
                            <a:pt x="27082" y="52938"/>
                          </a:lnTo>
                          <a:lnTo>
                            <a:pt x="27394" y="52836"/>
                          </a:lnTo>
                          <a:lnTo>
                            <a:pt x="31076" y="52836"/>
                          </a:lnTo>
                          <a:lnTo>
                            <a:pt x="31076" y="52836"/>
                          </a:lnTo>
                          <a:lnTo>
                            <a:pt x="31513" y="52938"/>
                          </a:lnTo>
                          <a:lnTo>
                            <a:pt x="31700" y="53141"/>
                          </a:lnTo>
                          <a:lnTo>
                            <a:pt x="31887" y="53649"/>
                          </a:lnTo>
                          <a:lnTo>
                            <a:pt x="32012" y="54157"/>
                          </a:lnTo>
                          <a:lnTo>
                            <a:pt x="32012" y="60050"/>
                          </a:lnTo>
                          <a:lnTo>
                            <a:pt x="32012" y="60050"/>
                          </a:lnTo>
                          <a:lnTo>
                            <a:pt x="31887" y="60660"/>
                          </a:lnTo>
                          <a:lnTo>
                            <a:pt x="31700" y="61066"/>
                          </a:lnTo>
                          <a:lnTo>
                            <a:pt x="31513" y="61371"/>
                          </a:lnTo>
                          <a:lnTo>
                            <a:pt x="31076" y="61574"/>
                          </a:lnTo>
                          <a:lnTo>
                            <a:pt x="31076" y="61574"/>
                          </a:lnTo>
                          <a:close/>
                          <a:moveTo>
                            <a:pt x="32012" y="88806"/>
                          </a:moveTo>
                          <a:lnTo>
                            <a:pt x="32012" y="94801"/>
                          </a:lnTo>
                          <a:lnTo>
                            <a:pt x="32012" y="94801"/>
                          </a:lnTo>
                          <a:lnTo>
                            <a:pt x="31887" y="95309"/>
                          </a:lnTo>
                          <a:lnTo>
                            <a:pt x="31700" y="95613"/>
                          </a:lnTo>
                          <a:lnTo>
                            <a:pt x="31513" y="96020"/>
                          </a:lnTo>
                          <a:lnTo>
                            <a:pt x="31076" y="96223"/>
                          </a:lnTo>
                          <a:lnTo>
                            <a:pt x="27394" y="96223"/>
                          </a:lnTo>
                          <a:lnTo>
                            <a:pt x="27394" y="96223"/>
                          </a:lnTo>
                          <a:lnTo>
                            <a:pt x="27082" y="96020"/>
                          </a:lnTo>
                          <a:lnTo>
                            <a:pt x="26770" y="95613"/>
                          </a:lnTo>
                          <a:lnTo>
                            <a:pt x="26521" y="95309"/>
                          </a:lnTo>
                          <a:lnTo>
                            <a:pt x="26521" y="94801"/>
                          </a:lnTo>
                          <a:lnTo>
                            <a:pt x="26521" y="88806"/>
                          </a:lnTo>
                          <a:lnTo>
                            <a:pt x="26521" y="88806"/>
                          </a:lnTo>
                          <a:lnTo>
                            <a:pt x="26521" y="88298"/>
                          </a:lnTo>
                          <a:lnTo>
                            <a:pt x="26770" y="87993"/>
                          </a:lnTo>
                          <a:lnTo>
                            <a:pt x="27082" y="87586"/>
                          </a:lnTo>
                          <a:lnTo>
                            <a:pt x="27394" y="87383"/>
                          </a:lnTo>
                          <a:lnTo>
                            <a:pt x="31076" y="87383"/>
                          </a:lnTo>
                          <a:lnTo>
                            <a:pt x="31076" y="87383"/>
                          </a:lnTo>
                          <a:lnTo>
                            <a:pt x="31513" y="87586"/>
                          </a:lnTo>
                          <a:lnTo>
                            <a:pt x="31700" y="87993"/>
                          </a:lnTo>
                          <a:lnTo>
                            <a:pt x="31887" y="88298"/>
                          </a:lnTo>
                          <a:lnTo>
                            <a:pt x="32012" y="88806"/>
                          </a:lnTo>
                          <a:lnTo>
                            <a:pt x="32012" y="88806"/>
                          </a:lnTo>
                          <a:close/>
                          <a:moveTo>
                            <a:pt x="21716" y="74580"/>
                          </a:moveTo>
                          <a:lnTo>
                            <a:pt x="21716" y="80372"/>
                          </a:lnTo>
                          <a:lnTo>
                            <a:pt x="21716" y="80372"/>
                          </a:lnTo>
                          <a:lnTo>
                            <a:pt x="21591" y="80880"/>
                          </a:lnTo>
                          <a:lnTo>
                            <a:pt x="21404" y="81388"/>
                          </a:lnTo>
                          <a:lnTo>
                            <a:pt x="21154" y="81795"/>
                          </a:lnTo>
                          <a:lnTo>
                            <a:pt x="20842" y="81795"/>
                          </a:lnTo>
                          <a:lnTo>
                            <a:pt x="17098" y="81795"/>
                          </a:lnTo>
                          <a:lnTo>
                            <a:pt x="17098" y="81795"/>
                          </a:lnTo>
                          <a:lnTo>
                            <a:pt x="16786" y="81795"/>
                          </a:lnTo>
                          <a:lnTo>
                            <a:pt x="16411" y="81388"/>
                          </a:lnTo>
                          <a:lnTo>
                            <a:pt x="16349" y="80880"/>
                          </a:lnTo>
                          <a:lnTo>
                            <a:pt x="16224" y="80372"/>
                          </a:lnTo>
                          <a:lnTo>
                            <a:pt x="16224" y="74580"/>
                          </a:lnTo>
                          <a:lnTo>
                            <a:pt x="16224" y="74580"/>
                          </a:lnTo>
                          <a:lnTo>
                            <a:pt x="16349" y="74072"/>
                          </a:lnTo>
                          <a:lnTo>
                            <a:pt x="16411" y="73564"/>
                          </a:lnTo>
                          <a:lnTo>
                            <a:pt x="16786" y="73158"/>
                          </a:lnTo>
                          <a:lnTo>
                            <a:pt x="17098" y="73158"/>
                          </a:lnTo>
                          <a:lnTo>
                            <a:pt x="20842" y="73158"/>
                          </a:lnTo>
                          <a:lnTo>
                            <a:pt x="20842" y="73158"/>
                          </a:lnTo>
                          <a:lnTo>
                            <a:pt x="21154" y="73158"/>
                          </a:lnTo>
                          <a:lnTo>
                            <a:pt x="21404" y="73564"/>
                          </a:lnTo>
                          <a:lnTo>
                            <a:pt x="21591" y="74072"/>
                          </a:lnTo>
                          <a:lnTo>
                            <a:pt x="21716" y="74580"/>
                          </a:lnTo>
                          <a:lnTo>
                            <a:pt x="21716" y="74580"/>
                          </a:lnTo>
                          <a:close/>
                          <a:moveTo>
                            <a:pt x="15163" y="40338"/>
                          </a:moveTo>
                          <a:lnTo>
                            <a:pt x="15163" y="40338"/>
                          </a:lnTo>
                          <a:lnTo>
                            <a:pt x="15288" y="39729"/>
                          </a:lnTo>
                          <a:lnTo>
                            <a:pt x="15475" y="39220"/>
                          </a:lnTo>
                          <a:lnTo>
                            <a:pt x="15725" y="39119"/>
                          </a:lnTo>
                          <a:lnTo>
                            <a:pt x="16099" y="38916"/>
                          </a:lnTo>
                          <a:lnTo>
                            <a:pt x="19781" y="38916"/>
                          </a:lnTo>
                          <a:lnTo>
                            <a:pt x="19781" y="38916"/>
                          </a:lnTo>
                          <a:lnTo>
                            <a:pt x="20093" y="39119"/>
                          </a:lnTo>
                          <a:lnTo>
                            <a:pt x="20468" y="39220"/>
                          </a:lnTo>
                          <a:lnTo>
                            <a:pt x="20655" y="39729"/>
                          </a:lnTo>
                          <a:lnTo>
                            <a:pt x="20655" y="40338"/>
                          </a:lnTo>
                          <a:lnTo>
                            <a:pt x="20655" y="46130"/>
                          </a:lnTo>
                          <a:lnTo>
                            <a:pt x="20655" y="46130"/>
                          </a:lnTo>
                          <a:lnTo>
                            <a:pt x="20655" y="46841"/>
                          </a:lnTo>
                          <a:lnTo>
                            <a:pt x="20468" y="47146"/>
                          </a:lnTo>
                          <a:lnTo>
                            <a:pt x="20093" y="47451"/>
                          </a:lnTo>
                          <a:lnTo>
                            <a:pt x="19781" y="47654"/>
                          </a:lnTo>
                          <a:lnTo>
                            <a:pt x="16099" y="47654"/>
                          </a:lnTo>
                          <a:lnTo>
                            <a:pt x="16099" y="47654"/>
                          </a:lnTo>
                          <a:lnTo>
                            <a:pt x="15725" y="47451"/>
                          </a:lnTo>
                          <a:lnTo>
                            <a:pt x="15475" y="47146"/>
                          </a:lnTo>
                          <a:lnTo>
                            <a:pt x="15288" y="46841"/>
                          </a:lnTo>
                          <a:lnTo>
                            <a:pt x="15163" y="46130"/>
                          </a:lnTo>
                          <a:lnTo>
                            <a:pt x="15163" y="40338"/>
                          </a:lnTo>
                          <a:close/>
                          <a:moveTo>
                            <a:pt x="91357" y="10668"/>
                          </a:moveTo>
                          <a:lnTo>
                            <a:pt x="91357" y="10668"/>
                          </a:lnTo>
                          <a:lnTo>
                            <a:pt x="91357" y="10262"/>
                          </a:lnTo>
                          <a:lnTo>
                            <a:pt x="91482" y="10160"/>
                          </a:lnTo>
                          <a:lnTo>
                            <a:pt x="91606" y="9957"/>
                          </a:lnTo>
                          <a:lnTo>
                            <a:pt x="91794" y="9754"/>
                          </a:lnTo>
                          <a:lnTo>
                            <a:pt x="92667" y="9754"/>
                          </a:lnTo>
                          <a:lnTo>
                            <a:pt x="92667" y="9754"/>
                          </a:lnTo>
                          <a:lnTo>
                            <a:pt x="92730" y="9957"/>
                          </a:lnTo>
                          <a:lnTo>
                            <a:pt x="92979" y="10160"/>
                          </a:lnTo>
                          <a:lnTo>
                            <a:pt x="92979" y="10262"/>
                          </a:lnTo>
                          <a:lnTo>
                            <a:pt x="93042" y="10668"/>
                          </a:lnTo>
                          <a:lnTo>
                            <a:pt x="93042" y="47146"/>
                          </a:lnTo>
                          <a:lnTo>
                            <a:pt x="93042" y="95309"/>
                          </a:lnTo>
                          <a:lnTo>
                            <a:pt x="93042" y="95309"/>
                          </a:lnTo>
                          <a:lnTo>
                            <a:pt x="92979" y="95512"/>
                          </a:lnTo>
                          <a:lnTo>
                            <a:pt x="92979" y="95613"/>
                          </a:lnTo>
                          <a:lnTo>
                            <a:pt x="92730" y="95817"/>
                          </a:lnTo>
                          <a:lnTo>
                            <a:pt x="92667" y="96020"/>
                          </a:lnTo>
                          <a:lnTo>
                            <a:pt x="91794" y="96020"/>
                          </a:lnTo>
                          <a:lnTo>
                            <a:pt x="91794" y="96020"/>
                          </a:lnTo>
                          <a:lnTo>
                            <a:pt x="91482" y="95817"/>
                          </a:lnTo>
                          <a:lnTo>
                            <a:pt x="91482" y="95817"/>
                          </a:lnTo>
                          <a:lnTo>
                            <a:pt x="91357" y="95512"/>
                          </a:lnTo>
                          <a:lnTo>
                            <a:pt x="91357" y="95309"/>
                          </a:lnTo>
                          <a:lnTo>
                            <a:pt x="91357" y="10668"/>
                          </a:lnTo>
                          <a:close/>
                          <a:moveTo>
                            <a:pt x="84617" y="10668"/>
                          </a:moveTo>
                          <a:lnTo>
                            <a:pt x="84617" y="10668"/>
                          </a:lnTo>
                          <a:lnTo>
                            <a:pt x="84742" y="10262"/>
                          </a:lnTo>
                          <a:lnTo>
                            <a:pt x="84867" y="10160"/>
                          </a:lnTo>
                          <a:lnTo>
                            <a:pt x="84992" y="9957"/>
                          </a:lnTo>
                          <a:lnTo>
                            <a:pt x="85054" y="9754"/>
                          </a:lnTo>
                          <a:lnTo>
                            <a:pt x="85928" y="9754"/>
                          </a:lnTo>
                          <a:lnTo>
                            <a:pt x="85928" y="9754"/>
                          </a:lnTo>
                          <a:lnTo>
                            <a:pt x="86115" y="9957"/>
                          </a:lnTo>
                          <a:lnTo>
                            <a:pt x="86240" y="10160"/>
                          </a:lnTo>
                          <a:lnTo>
                            <a:pt x="86302" y="10262"/>
                          </a:lnTo>
                          <a:lnTo>
                            <a:pt x="86302" y="10668"/>
                          </a:lnTo>
                          <a:lnTo>
                            <a:pt x="86302" y="95309"/>
                          </a:lnTo>
                          <a:lnTo>
                            <a:pt x="86302" y="95309"/>
                          </a:lnTo>
                          <a:lnTo>
                            <a:pt x="86302" y="95512"/>
                          </a:lnTo>
                          <a:lnTo>
                            <a:pt x="86240" y="95613"/>
                          </a:lnTo>
                          <a:lnTo>
                            <a:pt x="86115" y="95817"/>
                          </a:lnTo>
                          <a:lnTo>
                            <a:pt x="85928" y="96020"/>
                          </a:lnTo>
                          <a:lnTo>
                            <a:pt x="85054" y="96020"/>
                          </a:lnTo>
                          <a:lnTo>
                            <a:pt x="85054" y="96020"/>
                          </a:lnTo>
                          <a:lnTo>
                            <a:pt x="84992" y="95817"/>
                          </a:lnTo>
                          <a:lnTo>
                            <a:pt x="84867" y="95613"/>
                          </a:lnTo>
                          <a:lnTo>
                            <a:pt x="84742" y="95512"/>
                          </a:lnTo>
                          <a:lnTo>
                            <a:pt x="84617" y="95309"/>
                          </a:lnTo>
                          <a:lnTo>
                            <a:pt x="84617" y="10668"/>
                          </a:lnTo>
                          <a:close/>
                          <a:moveTo>
                            <a:pt x="78003" y="10668"/>
                          </a:moveTo>
                          <a:lnTo>
                            <a:pt x="78003" y="10668"/>
                          </a:lnTo>
                          <a:lnTo>
                            <a:pt x="78003" y="10262"/>
                          </a:lnTo>
                          <a:lnTo>
                            <a:pt x="78127" y="10160"/>
                          </a:lnTo>
                          <a:lnTo>
                            <a:pt x="78252" y="9957"/>
                          </a:lnTo>
                          <a:lnTo>
                            <a:pt x="78439" y="9754"/>
                          </a:lnTo>
                          <a:lnTo>
                            <a:pt x="79251" y="9754"/>
                          </a:lnTo>
                          <a:lnTo>
                            <a:pt x="79251" y="9754"/>
                          </a:lnTo>
                          <a:lnTo>
                            <a:pt x="79500" y="9957"/>
                          </a:lnTo>
                          <a:lnTo>
                            <a:pt x="79625" y="10160"/>
                          </a:lnTo>
                          <a:lnTo>
                            <a:pt x="79687" y="10262"/>
                          </a:lnTo>
                          <a:lnTo>
                            <a:pt x="79687" y="10668"/>
                          </a:lnTo>
                          <a:lnTo>
                            <a:pt x="79687" y="95309"/>
                          </a:lnTo>
                          <a:lnTo>
                            <a:pt x="79687" y="95309"/>
                          </a:lnTo>
                          <a:lnTo>
                            <a:pt x="79687" y="95512"/>
                          </a:lnTo>
                          <a:lnTo>
                            <a:pt x="79625" y="95613"/>
                          </a:lnTo>
                          <a:lnTo>
                            <a:pt x="79500" y="95817"/>
                          </a:lnTo>
                          <a:lnTo>
                            <a:pt x="79251" y="96020"/>
                          </a:lnTo>
                          <a:lnTo>
                            <a:pt x="78439" y="96020"/>
                          </a:lnTo>
                          <a:lnTo>
                            <a:pt x="78439" y="96020"/>
                          </a:lnTo>
                          <a:lnTo>
                            <a:pt x="78252" y="95817"/>
                          </a:lnTo>
                          <a:lnTo>
                            <a:pt x="78127" y="95613"/>
                          </a:lnTo>
                          <a:lnTo>
                            <a:pt x="78003" y="95512"/>
                          </a:lnTo>
                          <a:lnTo>
                            <a:pt x="78003" y="95309"/>
                          </a:lnTo>
                          <a:lnTo>
                            <a:pt x="78003" y="10668"/>
                          </a:lnTo>
                          <a:close/>
                        </a:path>
                      </a:pathLst>
                    </a:custGeom>
                    <a:solidFill>
                      <a:srgbClr val="FFFFFF"/>
                    </a:solidFill>
                    <a:ln>
                      <a:noFill/>
                    </a:ln>
                  </p:spPr>
                  <p:txBody>
                    <a:bodyPr lIns="121925" tIns="60950" rIns="121925" bIns="60950" anchor="t" anchorCtr="0">
                      <a:noAutofit/>
                    </a:bodyPr>
                    <a:lstStyle/>
                    <a:p>
                      <a:pPr marL="0" marR="0" lvl="0" indent="0" algn="l" rtl="0">
                        <a:spcBef>
                          <a:spcPts val="0"/>
                        </a:spcBef>
                        <a:spcAft>
                          <a:spcPts val="0"/>
                        </a:spcAft>
                        <a:buNone/>
                      </a:pPr>
                      <a:endParaRPr sz="1600" b="0" i="0" u="none" strike="noStrike" cap="none" baseline="0">
                        <a:solidFill>
                          <a:srgbClr val="000000"/>
                        </a:solidFill>
                        <a:latin typeface="Arial"/>
                        <a:ea typeface="Arial"/>
                        <a:cs typeface="Arial"/>
                        <a:sym typeface="Arial"/>
                      </a:endParaRPr>
                    </a:p>
                  </p:txBody>
                </p:sp>
                <p:sp>
                  <p:nvSpPr>
                    <p:cNvPr id="240" name="Shape 240"/>
                    <p:cNvSpPr/>
                    <p:nvPr/>
                  </p:nvSpPr>
                  <p:spPr>
                    <a:xfrm>
                      <a:off x="10798935" y="3923023"/>
                      <a:ext cx="484731" cy="487902"/>
                    </a:xfrm>
                    <a:custGeom>
                      <a:avLst/>
                      <a:gdLst/>
                      <a:ahLst/>
                      <a:cxnLst/>
                      <a:rect l="0" t="0" r="0" b="0"/>
                      <a:pathLst>
                        <a:path w="120000" h="120000" extrusionOk="0">
                          <a:moveTo>
                            <a:pt x="0" y="120000"/>
                          </a:moveTo>
                          <a:lnTo>
                            <a:pt x="0" y="113229"/>
                          </a:lnTo>
                          <a:lnTo>
                            <a:pt x="9708" y="113229"/>
                          </a:lnTo>
                          <a:lnTo>
                            <a:pt x="9708" y="75104"/>
                          </a:lnTo>
                          <a:lnTo>
                            <a:pt x="29320" y="56250"/>
                          </a:lnTo>
                          <a:lnTo>
                            <a:pt x="29320" y="72395"/>
                          </a:lnTo>
                          <a:lnTo>
                            <a:pt x="45533" y="56250"/>
                          </a:lnTo>
                          <a:lnTo>
                            <a:pt x="45533" y="72395"/>
                          </a:lnTo>
                          <a:lnTo>
                            <a:pt x="47572" y="70104"/>
                          </a:lnTo>
                          <a:lnTo>
                            <a:pt x="50679" y="19583"/>
                          </a:lnTo>
                          <a:lnTo>
                            <a:pt x="59902" y="19583"/>
                          </a:lnTo>
                          <a:lnTo>
                            <a:pt x="63009" y="70937"/>
                          </a:lnTo>
                          <a:lnTo>
                            <a:pt x="77669" y="56250"/>
                          </a:lnTo>
                          <a:lnTo>
                            <a:pt x="77669" y="72395"/>
                          </a:lnTo>
                          <a:lnTo>
                            <a:pt x="84951" y="64895"/>
                          </a:lnTo>
                          <a:lnTo>
                            <a:pt x="87184" y="38854"/>
                          </a:lnTo>
                          <a:lnTo>
                            <a:pt x="96407" y="38854"/>
                          </a:lnTo>
                          <a:lnTo>
                            <a:pt x="98932" y="67187"/>
                          </a:lnTo>
                          <a:lnTo>
                            <a:pt x="109902" y="56250"/>
                          </a:lnTo>
                          <a:lnTo>
                            <a:pt x="109902" y="75104"/>
                          </a:lnTo>
                          <a:lnTo>
                            <a:pt x="109902" y="75104"/>
                          </a:lnTo>
                          <a:lnTo>
                            <a:pt x="109902" y="113229"/>
                          </a:lnTo>
                          <a:lnTo>
                            <a:pt x="120000" y="113229"/>
                          </a:lnTo>
                          <a:lnTo>
                            <a:pt x="120000" y="120000"/>
                          </a:lnTo>
                          <a:lnTo>
                            <a:pt x="0" y="120000"/>
                          </a:lnTo>
                          <a:close/>
                          <a:moveTo>
                            <a:pt x="31650" y="87291"/>
                          </a:moveTo>
                          <a:lnTo>
                            <a:pt x="31650" y="79791"/>
                          </a:lnTo>
                          <a:lnTo>
                            <a:pt x="14271" y="79791"/>
                          </a:lnTo>
                          <a:lnTo>
                            <a:pt x="14271" y="87291"/>
                          </a:lnTo>
                          <a:lnTo>
                            <a:pt x="31650" y="87291"/>
                          </a:lnTo>
                          <a:close/>
                          <a:moveTo>
                            <a:pt x="56116" y="87291"/>
                          </a:moveTo>
                          <a:lnTo>
                            <a:pt x="56116" y="79791"/>
                          </a:lnTo>
                          <a:lnTo>
                            <a:pt x="38543" y="79791"/>
                          </a:lnTo>
                          <a:lnTo>
                            <a:pt x="38543" y="87291"/>
                          </a:lnTo>
                          <a:lnTo>
                            <a:pt x="56116" y="87291"/>
                          </a:lnTo>
                          <a:close/>
                          <a:moveTo>
                            <a:pt x="80485" y="87291"/>
                          </a:moveTo>
                          <a:lnTo>
                            <a:pt x="80485" y="79791"/>
                          </a:lnTo>
                          <a:lnTo>
                            <a:pt x="63009" y="79791"/>
                          </a:lnTo>
                          <a:lnTo>
                            <a:pt x="63009" y="87291"/>
                          </a:lnTo>
                          <a:lnTo>
                            <a:pt x="80485" y="87291"/>
                          </a:lnTo>
                          <a:close/>
                          <a:moveTo>
                            <a:pt x="104951" y="87291"/>
                          </a:moveTo>
                          <a:lnTo>
                            <a:pt x="104951" y="79791"/>
                          </a:lnTo>
                          <a:lnTo>
                            <a:pt x="87378" y="79791"/>
                          </a:lnTo>
                          <a:lnTo>
                            <a:pt x="87378" y="87291"/>
                          </a:lnTo>
                          <a:lnTo>
                            <a:pt x="104951" y="87291"/>
                          </a:lnTo>
                          <a:close/>
                          <a:moveTo>
                            <a:pt x="86796" y="35312"/>
                          </a:moveTo>
                          <a:lnTo>
                            <a:pt x="86796" y="35312"/>
                          </a:lnTo>
                          <a:lnTo>
                            <a:pt x="84757" y="35208"/>
                          </a:lnTo>
                          <a:lnTo>
                            <a:pt x="82621" y="34791"/>
                          </a:lnTo>
                          <a:lnTo>
                            <a:pt x="80679" y="34375"/>
                          </a:lnTo>
                          <a:lnTo>
                            <a:pt x="78834" y="33750"/>
                          </a:lnTo>
                          <a:lnTo>
                            <a:pt x="78834" y="33750"/>
                          </a:lnTo>
                          <a:lnTo>
                            <a:pt x="76990" y="32812"/>
                          </a:lnTo>
                          <a:lnTo>
                            <a:pt x="76990" y="32812"/>
                          </a:lnTo>
                          <a:lnTo>
                            <a:pt x="76116" y="32395"/>
                          </a:lnTo>
                          <a:lnTo>
                            <a:pt x="75339" y="31875"/>
                          </a:lnTo>
                          <a:lnTo>
                            <a:pt x="74563" y="31145"/>
                          </a:lnTo>
                          <a:lnTo>
                            <a:pt x="73883" y="30416"/>
                          </a:lnTo>
                          <a:lnTo>
                            <a:pt x="73883" y="30416"/>
                          </a:lnTo>
                          <a:lnTo>
                            <a:pt x="73398" y="29895"/>
                          </a:lnTo>
                          <a:lnTo>
                            <a:pt x="73398" y="29895"/>
                          </a:lnTo>
                          <a:lnTo>
                            <a:pt x="72718" y="28958"/>
                          </a:lnTo>
                          <a:lnTo>
                            <a:pt x="72233" y="27916"/>
                          </a:lnTo>
                          <a:lnTo>
                            <a:pt x="72233" y="27916"/>
                          </a:lnTo>
                          <a:lnTo>
                            <a:pt x="72038" y="26562"/>
                          </a:lnTo>
                          <a:lnTo>
                            <a:pt x="71844" y="25416"/>
                          </a:lnTo>
                          <a:lnTo>
                            <a:pt x="71844" y="25416"/>
                          </a:lnTo>
                          <a:lnTo>
                            <a:pt x="71844" y="24791"/>
                          </a:lnTo>
                          <a:lnTo>
                            <a:pt x="71844" y="24791"/>
                          </a:lnTo>
                          <a:lnTo>
                            <a:pt x="71844" y="24270"/>
                          </a:lnTo>
                          <a:lnTo>
                            <a:pt x="71844" y="24270"/>
                          </a:lnTo>
                          <a:lnTo>
                            <a:pt x="72135" y="23437"/>
                          </a:lnTo>
                          <a:lnTo>
                            <a:pt x="72524" y="22604"/>
                          </a:lnTo>
                          <a:lnTo>
                            <a:pt x="72524" y="22604"/>
                          </a:lnTo>
                          <a:lnTo>
                            <a:pt x="72718" y="22187"/>
                          </a:lnTo>
                          <a:lnTo>
                            <a:pt x="72718" y="22187"/>
                          </a:lnTo>
                          <a:lnTo>
                            <a:pt x="72912" y="22083"/>
                          </a:lnTo>
                          <a:lnTo>
                            <a:pt x="72912" y="22083"/>
                          </a:lnTo>
                          <a:lnTo>
                            <a:pt x="72912" y="22083"/>
                          </a:lnTo>
                          <a:lnTo>
                            <a:pt x="72912" y="22083"/>
                          </a:lnTo>
                          <a:lnTo>
                            <a:pt x="73009" y="22187"/>
                          </a:lnTo>
                          <a:lnTo>
                            <a:pt x="73009" y="22187"/>
                          </a:lnTo>
                          <a:lnTo>
                            <a:pt x="73203" y="22500"/>
                          </a:lnTo>
                          <a:lnTo>
                            <a:pt x="73203" y="22500"/>
                          </a:lnTo>
                          <a:lnTo>
                            <a:pt x="73592" y="22812"/>
                          </a:lnTo>
                          <a:lnTo>
                            <a:pt x="73592" y="22812"/>
                          </a:lnTo>
                          <a:lnTo>
                            <a:pt x="74854" y="24270"/>
                          </a:lnTo>
                          <a:lnTo>
                            <a:pt x="74854" y="24270"/>
                          </a:lnTo>
                          <a:lnTo>
                            <a:pt x="75825" y="25208"/>
                          </a:lnTo>
                          <a:lnTo>
                            <a:pt x="75825" y="25208"/>
                          </a:lnTo>
                          <a:lnTo>
                            <a:pt x="76699" y="25937"/>
                          </a:lnTo>
                          <a:lnTo>
                            <a:pt x="77669" y="26458"/>
                          </a:lnTo>
                          <a:lnTo>
                            <a:pt x="77669" y="26458"/>
                          </a:lnTo>
                          <a:lnTo>
                            <a:pt x="79514" y="26979"/>
                          </a:lnTo>
                          <a:lnTo>
                            <a:pt x="81359" y="27500"/>
                          </a:lnTo>
                          <a:lnTo>
                            <a:pt x="81359" y="27500"/>
                          </a:lnTo>
                          <a:lnTo>
                            <a:pt x="85242" y="28333"/>
                          </a:lnTo>
                          <a:lnTo>
                            <a:pt x="85242" y="28333"/>
                          </a:lnTo>
                          <a:lnTo>
                            <a:pt x="87184" y="28645"/>
                          </a:lnTo>
                          <a:lnTo>
                            <a:pt x="89029" y="29166"/>
                          </a:lnTo>
                          <a:lnTo>
                            <a:pt x="90873" y="29895"/>
                          </a:lnTo>
                          <a:lnTo>
                            <a:pt x="92718" y="30833"/>
                          </a:lnTo>
                          <a:lnTo>
                            <a:pt x="92718" y="30833"/>
                          </a:lnTo>
                          <a:lnTo>
                            <a:pt x="93592" y="31354"/>
                          </a:lnTo>
                          <a:lnTo>
                            <a:pt x="93592" y="31354"/>
                          </a:lnTo>
                          <a:lnTo>
                            <a:pt x="94368" y="31770"/>
                          </a:lnTo>
                          <a:lnTo>
                            <a:pt x="94368" y="31770"/>
                          </a:lnTo>
                          <a:lnTo>
                            <a:pt x="94951" y="32291"/>
                          </a:lnTo>
                          <a:lnTo>
                            <a:pt x="95533" y="32916"/>
                          </a:lnTo>
                          <a:lnTo>
                            <a:pt x="96213" y="33750"/>
                          </a:lnTo>
                          <a:lnTo>
                            <a:pt x="96504" y="34479"/>
                          </a:lnTo>
                          <a:lnTo>
                            <a:pt x="96504" y="34479"/>
                          </a:lnTo>
                          <a:lnTo>
                            <a:pt x="96699" y="35208"/>
                          </a:lnTo>
                          <a:lnTo>
                            <a:pt x="96699" y="35208"/>
                          </a:lnTo>
                          <a:lnTo>
                            <a:pt x="94660" y="35312"/>
                          </a:lnTo>
                          <a:lnTo>
                            <a:pt x="94660" y="35312"/>
                          </a:lnTo>
                          <a:lnTo>
                            <a:pt x="92135" y="35416"/>
                          </a:lnTo>
                          <a:lnTo>
                            <a:pt x="92135" y="35416"/>
                          </a:lnTo>
                          <a:lnTo>
                            <a:pt x="90873" y="35416"/>
                          </a:lnTo>
                          <a:lnTo>
                            <a:pt x="90873" y="35416"/>
                          </a:lnTo>
                          <a:lnTo>
                            <a:pt x="88737" y="35416"/>
                          </a:lnTo>
                          <a:lnTo>
                            <a:pt x="86796" y="35312"/>
                          </a:lnTo>
                          <a:lnTo>
                            <a:pt x="86796" y="35312"/>
                          </a:lnTo>
                          <a:close/>
                          <a:moveTo>
                            <a:pt x="44271" y="15729"/>
                          </a:moveTo>
                          <a:lnTo>
                            <a:pt x="44271" y="15729"/>
                          </a:lnTo>
                          <a:lnTo>
                            <a:pt x="41747" y="15416"/>
                          </a:lnTo>
                          <a:lnTo>
                            <a:pt x="39320" y="15000"/>
                          </a:lnTo>
                          <a:lnTo>
                            <a:pt x="36990" y="14479"/>
                          </a:lnTo>
                          <a:lnTo>
                            <a:pt x="34660" y="13750"/>
                          </a:lnTo>
                          <a:lnTo>
                            <a:pt x="34660" y="13750"/>
                          </a:lnTo>
                          <a:lnTo>
                            <a:pt x="33689" y="13333"/>
                          </a:lnTo>
                          <a:lnTo>
                            <a:pt x="32524" y="12812"/>
                          </a:lnTo>
                          <a:lnTo>
                            <a:pt x="32524" y="12812"/>
                          </a:lnTo>
                          <a:lnTo>
                            <a:pt x="31553" y="12187"/>
                          </a:lnTo>
                          <a:lnTo>
                            <a:pt x="30582" y="11458"/>
                          </a:lnTo>
                          <a:lnTo>
                            <a:pt x="29708" y="10833"/>
                          </a:lnTo>
                          <a:lnTo>
                            <a:pt x="28932" y="9895"/>
                          </a:lnTo>
                          <a:lnTo>
                            <a:pt x="28932" y="9895"/>
                          </a:lnTo>
                          <a:lnTo>
                            <a:pt x="28349" y="9270"/>
                          </a:lnTo>
                          <a:lnTo>
                            <a:pt x="28349" y="9270"/>
                          </a:lnTo>
                          <a:lnTo>
                            <a:pt x="27572" y="8020"/>
                          </a:lnTo>
                          <a:lnTo>
                            <a:pt x="27087" y="6875"/>
                          </a:lnTo>
                          <a:lnTo>
                            <a:pt x="27087" y="6875"/>
                          </a:lnTo>
                          <a:lnTo>
                            <a:pt x="26601" y="5416"/>
                          </a:lnTo>
                          <a:lnTo>
                            <a:pt x="26504" y="4583"/>
                          </a:lnTo>
                          <a:lnTo>
                            <a:pt x="26504" y="3750"/>
                          </a:lnTo>
                          <a:lnTo>
                            <a:pt x="26504" y="3750"/>
                          </a:lnTo>
                          <a:lnTo>
                            <a:pt x="26504" y="3229"/>
                          </a:lnTo>
                          <a:lnTo>
                            <a:pt x="26504" y="3229"/>
                          </a:lnTo>
                          <a:lnTo>
                            <a:pt x="26601" y="2604"/>
                          </a:lnTo>
                          <a:lnTo>
                            <a:pt x="26601" y="2604"/>
                          </a:lnTo>
                          <a:lnTo>
                            <a:pt x="26893" y="1562"/>
                          </a:lnTo>
                          <a:lnTo>
                            <a:pt x="27378" y="625"/>
                          </a:lnTo>
                          <a:lnTo>
                            <a:pt x="27378" y="625"/>
                          </a:lnTo>
                          <a:lnTo>
                            <a:pt x="27572" y="208"/>
                          </a:lnTo>
                          <a:lnTo>
                            <a:pt x="27572" y="208"/>
                          </a:lnTo>
                          <a:lnTo>
                            <a:pt x="27766" y="104"/>
                          </a:lnTo>
                          <a:lnTo>
                            <a:pt x="27766" y="104"/>
                          </a:lnTo>
                          <a:lnTo>
                            <a:pt x="27766" y="0"/>
                          </a:lnTo>
                          <a:lnTo>
                            <a:pt x="27766" y="0"/>
                          </a:lnTo>
                          <a:lnTo>
                            <a:pt x="27961" y="104"/>
                          </a:lnTo>
                          <a:lnTo>
                            <a:pt x="27961" y="104"/>
                          </a:lnTo>
                          <a:lnTo>
                            <a:pt x="28252" y="312"/>
                          </a:lnTo>
                          <a:lnTo>
                            <a:pt x="28252" y="312"/>
                          </a:lnTo>
                          <a:lnTo>
                            <a:pt x="28640" y="937"/>
                          </a:lnTo>
                          <a:lnTo>
                            <a:pt x="28640" y="937"/>
                          </a:lnTo>
                          <a:lnTo>
                            <a:pt x="30000" y="2708"/>
                          </a:lnTo>
                          <a:lnTo>
                            <a:pt x="30000" y="2708"/>
                          </a:lnTo>
                          <a:lnTo>
                            <a:pt x="31165" y="3750"/>
                          </a:lnTo>
                          <a:lnTo>
                            <a:pt x="31165" y="3750"/>
                          </a:lnTo>
                          <a:lnTo>
                            <a:pt x="32330" y="4583"/>
                          </a:lnTo>
                          <a:lnTo>
                            <a:pt x="33398" y="5104"/>
                          </a:lnTo>
                          <a:lnTo>
                            <a:pt x="33398" y="5104"/>
                          </a:lnTo>
                          <a:lnTo>
                            <a:pt x="35631" y="5833"/>
                          </a:lnTo>
                          <a:lnTo>
                            <a:pt x="37864" y="6354"/>
                          </a:lnTo>
                          <a:lnTo>
                            <a:pt x="37864" y="6354"/>
                          </a:lnTo>
                          <a:lnTo>
                            <a:pt x="42330" y="7395"/>
                          </a:lnTo>
                          <a:lnTo>
                            <a:pt x="42330" y="7395"/>
                          </a:lnTo>
                          <a:lnTo>
                            <a:pt x="44660" y="7916"/>
                          </a:lnTo>
                          <a:lnTo>
                            <a:pt x="46893" y="8541"/>
                          </a:lnTo>
                          <a:lnTo>
                            <a:pt x="49029" y="9375"/>
                          </a:lnTo>
                          <a:lnTo>
                            <a:pt x="51165" y="10312"/>
                          </a:lnTo>
                          <a:lnTo>
                            <a:pt x="51165" y="10312"/>
                          </a:lnTo>
                          <a:lnTo>
                            <a:pt x="52233" y="10937"/>
                          </a:lnTo>
                          <a:lnTo>
                            <a:pt x="52233" y="10937"/>
                          </a:lnTo>
                          <a:lnTo>
                            <a:pt x="53106" y="11458"/>
                          </a:lnTo>
                          <a:lnTo>
                            <a:pt x="53106" y="11458"/>
                          </a:lnTo>
                          <a:lnTo>
                            <a:pt x="53883" y="12187"/>
                          </a:lnTo>
                          <a:lnTo>
                            <a:pt x="54660" y="12916"/>
                          </a:lnTo>
                          <a:lnTo>
                            <a:pt x="55242" y="13750"/>
                          </a:lnTo>
                          <a:lnTo>
                            <a:pt x="55728" y="14687"/>
                          </a:lnTo>
                          <a:lnTo>
                            <a:pt x="55728" y="14687"/>
                          </a:lnTo>
                          <a:lnTo>
                            <a:pt x="56019" y="15416"/>
                          </a:lnTo>
                          <a:lnTo>
                            <a:pt x="56019" y="15416"/>
                          </a:lnTo>
                          <a:lnTo>
                            <a:pt x="54757" y="15625"/>
                          </a:lnTo>
                          <a:lnTo>
                            <a:pt x="53495" y="15729"/>
                          </a:lnTo>
                          <a:lnTo>
                            <a:pt x="53495" y="15729"/>
                          </a:lnTo>
                          <a:lnTo>
                            <a:pt x="50582" y="15833"/>
                          </a:lnTo>
                          <a:lnTo>
                            <a:pt x="50582" y="15833"/>
                          </a:lnTo>
                          <a:lnTo>
                            <a:pt x="49029" y="15833"/>
                          </a:lnTo>
                          <a:lnTo>
                            <a:pt x="49029" y="15833"/>
                          </a:lnTo>
                          <a:lnTo>
                            <a:pt x="46601" y="15833"/>
                          </a:lnTo>
                          <a:lnTo>
                            <a:pt x="44271" y="15729"/>
                          </a:lnTo>
                          <a:lnTo>
                            <a:pt x="44271" y="157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600" b="0" i="0" u="none" strike="noStrike" cap="none" baseline="0">
                        <a:solidFill>
                          <a:srgbClr val="000000"/>
                        </a:solidFill>
                        <a:latin typeface="Arial"/>
                        <a:ea typeface="Arial"/>
                        <a:cs typeface="Arial"/>
                        <a:sym typeface="Arial"/>
                      </a:endParaRPr>
                    </a:p>
                  </p:txBody>
                </p:sp>
                <p:sp>
                  <p:nvSpPr>
                    <p:cNvPr id="241" name="Shape 241"/>
                    <p:cNvSpPr/>
                    <p:nvPr/>
                  </p:nvSpPr>
                  <p:spPr>
                    <a:xfrm>
                      <a:off x="7871904" y="4039850"/>
                      <a:ext cx="654205" cy="371075"/>
                    </a:xfrm>
                    <a:custGeom>
                      <a:avLst/>
                      <a:gdLst/>
                      <a:ahLst/>
                      <a:cxnLst/>
                      <a:rect l="0" t="0" r="0" b="0"/>
                      <a:pathLst>
                        <a:path w="120000" h="120000" extrusionOk="0">
                          <a:moveTo>
                            <a:pt x="74858" y="1496"/>
                          </a:moveTo>
                          <a:lnTo>
                            <a:pt x="74858" y="1496"/>
                          </a:lnTo>
                          <a:lnTo>
                            <a:pt x="76768" y="2120"/>
                          </a:lnTo>
                          <a:lnTo>
                            <a:pt x="78750" y="2744"/>
                          </a:lnTo>
                          <a:lnTo>
                            <a:pt x="80660" y="3492"/>
                          </a:lnTo>
                          <a:lnTo>
                            <a:pt x="82641" y="4365"/>
                          </a:lnTo>
                          <a:lnTo>
                            <a:pt x="86533" y="6237"/>
                          </a:lnTo>
                          <a:lnTo>
                            <a:pt x="90353" y="8357"/>
                          </a:lnTo>
                          <a:lnTo>
                            <a:pt x="94103" y="10727"/>
                          </a:lnTo>
                          <a:lnTo>
                            <a:pt x="97853" y="13097"/>
                          </a:lnTo>
                          <a:lnTo>
                            <a:pt x="105070" y="17837"/>
                          </a:lnTo>
                          <a:lnTo>
                            <a:pt x="105070" y="17837"/>
                          </a:lnTo>
                          <a:lnTo>
                            <a:pt x="105495" y="20207"/>
                          </a:lnTo>
                          <a:lnTo>
                            <a:pt x="105849" y="22577"/>
                          </a:lnTo>
                          <a:lnTo>
                            <a:pt x="106061" y="24948"/>
                          </a:lnTo>
                          <a:lnTo>
                            <a:pt x="106202" y="27318"/>
                          </a:lnTo>
                          <a:lnTo>
                            <a:pt x="119292" y="32307"/>
                          </a:lnTo>
                          <a:lnTo>
                            <a:pt x="119292" y="32307"/>
                          </a:lnTo>
                          <a:lnTo>
                            <a:pt x="119646" y="35675"/>
                          </a:lnTo>
                          <a:lnTo>
                            <a:pt x="119929" y="38918"/>
                          </a:lnTo>
                          <a:lnTo>
                            <a:pt x="120000" y="52515"/>
                          </a:lnTo>
                          <a:lnTo>
                            <a:pt x="117806" y="66860"/>
                          </a:lnTo>
                          <a:lnTo>
                            <a:pt x="28089" y="120000"/>
                          </a:lnTo>
                          <a:lnTo>
                            <a:pt x="22641" y="117255"/>
                          </a:lnTo>
                          <a:lnTo>
                            <a:pt x="51084" y="99542"/>
                          </a:lnTo>
                          <a:lnTo>
                            <a:pt x="51084" y="99542"/>
                          </a:lnTo>
                          <a:lnTo>
                            <a:pt x="46627" y="99293"/>
                          </a:lnTo>
                          <a:lnTo>
                            <a:pt x="44080" y="99168"/>
                          </a:lnTo>
                          <a:lnTo>
                            <a:pt x="41533" y="98794"/>
                          </a:lnTo>
                          <a:lnTo>
                            <a:pt x="39056" y="98544"/>
                          </a:lnTo>
                          <a:lnTo>
                            <a:pt x="36792" y="98045"/>
                          </a:lnTo>
                          <a:lnTo>
                            <a:pt x="34882" y="97546"/>
                          </a:lnTo>
                          <a:lnTo>
                            <a:pt x="34103" y="97172"/>
                          </a:lnTo>
                          <a:lnTo>
                            <a:pt x="33466" y="96923"/>
                          </a:lnTo>
                          <a:lnTo>
                            <a:pt x="4528" y="108399"/>
                          </a:lnTo>
                          <a:lnTo>
                            <a:pt x="0" y="104158"/>
                          </a:lnTo>
                          <a:lnTo>
                            <a:pt x="31768" y="90311"/>
                          </a:lnTo>
                          <a:lnTo>
                            <a:pt x="25613" y="79708"/>
                          </a:lnTo>
                          <a:lnTo>
                            <a:pt x="25613" y="79708"/>
                          </a:lnTo>
                          <a:lnTo>
                            <a:pt x="25330" y="76340"/>
                          </a:lnTo>
                          <a:lnTo>
                            <a:pt x="25188" y="72848"/>
                          </a:lnTo>
                          <a:lnTo>
                            <a:pt x="25047" y="69230"/>
                          </a:lnTo>
                          <a:lnTo>
                            <a:pt x="24976" y="65738"/>
                          </a:lnTo>
                          <a:lnTo>
                            <a:pt x="25047" y="62120"/>
                          </a:lnTo>
                          <a:lnTo>
                            <a:pt x="25117" y="58503"/>
                          </a:lnTo>
                          <a:lnTo>
                            <a:pt x="25259" y="54885"/>
                          </a:lnTo>
                          <a:lnTo>
                            <a:pt x="25471" y="51392"/>
                          </a:lnTo>
                          <a:lnTo>
                            <a:pt x="25471" y="51392"/>
                          </a:lnTo>
                          <a:lnTo>
                            <a:pt x="25754" y="48149"/>
                          </a:lnTo>
                          <a:lnTo>
                            <a:pt x="26179" y="44906"/>
                          </a:lnTo>
                          <a:lnTo>
                            <a:pt x="26462" y="43409"/>
                          </a:lnTo>
                          <a:lnTo>
                            <a:pt x="26816" y="41912"/>
                          </a:lnTo>
                          <a:lnTo>
                            <a:pt x="27169" y="40415"/>
                          </a:lnTo>
                          <a:lnTo>
                            <a:pt x="27523" y="39043"/>
                          </a:lnTo>
                          <a:lnTo>
                            <a:pt x="27948" y="37671"/>
                          </a:lnTo>
                          <a:lnTo>
                            <a:pt x="28443" y="36424"/>
                          </a:lnTo>
                          <a:lnTo>
                            <a:pt x="28938" y="35176"/>
                          </a:lnTo>
                          <a:lnTo>
                            <a:pt x="29504" y="34054"/>
                          </a:lnTo>
                          <a:lnTo>
                            <a:pt x="30070" y="32931"/>
                          </a:lnTo>
                          <a:lnTo>
                            <a:pt x="30636" y="31933"/>
                          </a:lnTo>
                          <a:lnTo>
                            <a:pt x="31344" y="31060"/>
                          </a:lnTo>
                          <a:lnTo>
                            <a:pt x="31981" y="30311"/>
                          </a:lnTo>
                          <a:lnTo>
                            <a:pt x="37429" y="10228"/>
                          </a:lnTo>
                          <a:lnTo>
                            <a:pt x="37429" y="10228"/>
                          </a:lnTo>
                          <a:lnTo>
                            <a:pt x="37712" y="9480"/>
                          </a:lnTo>
                          <a:lnTo>
                            <a:pt x="37995" y="8731"/>
                          </a:lnTo>
                          <a:lnTo>
                            <a:pt x="38419" y="7983"/>
                          </a:lnTo>
                          <a:lnTo>
                            <a:pt x="38844" y="7359"/>
                          </a:lnTo>
                          <a:lnTo>
                            <a:pt x="39339" y="6611"/>
                          </a:lnTo>
                          <a:lnTo>
                            <a:pt x="39905" y="5987"/>
                          </a:lnTo>
                          <a:lnTo>
                            <a:pt x="40542" y="5363"/>
                          </a:lnTo>
                          <a:lnTo>
                            <a:pt x="41250" y="4740"/>
                          </a:lnTo>
                          <a:lnTo>
                            <a:pt x="42028" y="4241"/>
                          </a:lnTo>
                          <a:lnTo>
                            <a:pt x="42948" y="3617"/>
                          </a:lnTo>
                          <a:lnTo>
                            <a:pt x="43867" y="3118"/>
                          </a:lnTo>
                          <a:lnTo>
                            <a:pt x="44858" y="2744"/>
                          </a:lnTo>
                          <a:lnTo>
                            <a:pt x="45919" y="2245"/>
                          </a:lnTo>
                          <a:lnTo>
                            <a:pt x="47122" y="1871"/>
                          </a:lnTo>
                          <a:lnTo>
                            <a:pt x="49740" y="1372"/>
                          </a:lnTo>
                          <a:lnTo>
                            <a:pt x="49740" y="1372"/>
                          </a:lnTo>
                          <a:lnTo>
                            <a:pt x="52783" y="873"/>
                          </a:lnTo>
                          <a:lnTo>
                            <a:pt x="55896" y="374"/>
                          </a:lnTo>
                          <a:lnTo>
                            <a:pt x="58938" y="124"/>
                          </a:lnTo>
                          <a:lnTo>
                            <a:pt x="62051" y="0"/>
                          </a:lnTo>
                          <a:lnTo>
                            <a:pt x="65094" y="0"/>
                          </a:lnTo>
                          <a:lnTo>
                            <a:pt x="68136" y="249"/>
                          </a:lnTo>
                          <a:lnTo>
                            <a:pt x="71179" y="623"/>
                          </a:lnTo>
                          <a:lnTo>
                            <a:pt x="74221" y="1372"/>
                          </a:lnTo>
                          <a:lnTo>
                            <a:pt x="74858" y="1496"/>
                          </a:lnTo>
                          <a:close/>
                          <a:moveTo>
                            <a:pt x="71957" y="60623"/>
                          </a:moveTo>
                          <a:lnTo>
                            <a:pt x="88655" y="57879"/>
                          </a:lnTo>
                          <a:lnTo>
                            <a:pt x="88655" y="33056"/>
                          </a:lnTo>
                          <a:lnTo>
                            <a:pt x="79669" y="31309"/>
                          </a:lnTo>
                          <a:lnTo>
                            <a:pt x="71957" y="60623"/>
                          </a:lnTo>
                          <a:close/>
                          <a:moveTo>
                            <a:pt x="35448" y="58627"/>
                          </a:moveTo>
                          <a:lnTo>
                            <a:pt x="37216" y="50395"/>
                          </a:lnTo>
                          <a:lnTo>
                            <a:pt x="28584" y="50395"/>
                          </a:lnTo>
                          <a:lnTo>
                            <a:pt x="26179" y="58627"/>
                          </a:lnTo>
                          <a:lnTo>
                            <a:pt x="35448" y="58627"/>
                          </a:lnTo>
                          <a:close/>
                          <a:moveTo>
                            <a:pt x="57594" y="58627"/>
                          </a:moveTo>
                          <a:lnTo>
                            <a:pt x="60000" y="50395"/>
                          </a:lnTo>
                          <a:lnTo>
                            <a:pt x="49882" y="50395"/>
                          </a:lnTo>
                          <a:lnTo>
                            <a:pt x="48113" y="58627"/>
                          </a:lnTo>
                          <a:lnTo>
                            <a:pt x="57594" y="58627"/>
                          </a:lnTo>
                          <a:close/>
                          <a:moveTo>
                            <a:pt x="90707" y="57505"/>
                          </a:moveTo>
                          <a:lnTo>
                            <a:pt x="96367" y="56507"/>
                          </a:lnTo>
                          <a:lnTo>
                            <a:pt x="96367" y="34553"/>
                          </a:lnTo>
                          <a:lnTo>
                            <a:pt x="90707" y="33430"/>
                          </a:lnTo>
                          <a:lnTo>
                            <a:pt x="90707" y="57505"/>
                          </a:lnTo>
                          <a:close/>
                          <a:moveTo>
                            <a:pt x="98136" y="56257"/>
                          </a:moveTo>
                          <a:lnTo>
                            <a:pt x="102099" y="55509"/>
                          </a:lnTo>
                          <a:lnTo>
                            <a:pt x="102099" y="35675"/>
                          </a:lnTo>
                          <a:lnTo>
                            <a:pt x="98136" y="34927"/>
                          </a:lnTo>
                          <a:lnTo>
                            <a:pt x="98136" y="56257"/>
                          </a:lnTo>
                          <a:close/>
                          <a:moveTo>
                            <a:pt x="103655" y="55259"/>
                          </a:moveTo>
                          <a:lnTo>
                            <a:pt x="106556" y="54760"/>
                          </a:lnTo>
                          <a:lnTo>
                            <a:pt x="106556" y="36548"/>
                          </a:lnTo>
                          <a:lnTo>
                            <a:pt x="103655" y="35925"/>
                          </a:lnTo>
                          <a:lnTo>
                            <a:pt x="103655" y="55259"/>
                          </a:lnTo>
                          <a:close/>
                          <a:moveTo>
                            <a:pt x="107971" y="54511"/>
                          </a:moveTo>
                          <a:lnTo>
                            <a:pt x="110094" y="54137"/>
                          </a:lnTo>
                          <a:lnTo>
                            <a:pt x="110094" y="37297"/>
                          </a:lnTo>
                          <a:lnTo>
                            <a:pt x="107971" y="36798"/>
                          </a:lnTo>
                          <a:lnTo>
                            <a:pt x="107971" y="54511"/>
                          </a:lnTo>
                          <a:close/>
                          <a:moveTo>
                            <a:pt x="111367" y="54012"/>
                          </a:moveTo>
                          <a:lnTo>
                            <a:pt x="112924" y="53762"/>
                          </a:lnTo>
                          <a:lnTo>
                            <a:pt x="112924" y="37796"/>
                          </a:lnTo>
                          <a:lnTo>
                            <a:pt x="111367" y="37546"/>
                          </a:lnTo>
                          <a:lnTo>
                            <a:pt x="111367" y="54012"/>
                          </a:lnTo>
                          <a:close/>
                          <a:moveTo>
                            <a:pt x="114127" y="53513"/>
                          </a:moveTo>
                          <a:lnTo>
                            <a:pt x="115330" y="53264"/>
                          </a:lnTo>
                          <a:lnTo>
                            <a:pt x="115330" y="38295"/>
                          </a:lnTo>
                          <a:lnTo>
                            <a:pt x="114127" y="38045"/>
                          </a:lnTo>
                          <a:lnTo>
                            <a:pt x="114127" y="53513"/>
                          </a:lnTo>
                          <a:close/>
                          <a:moveTo>
                            <a:pt x="116462" y="53139"/>
                          </a:moveTo>
                          <a:lnTo>
                            <a:pt x="117523" y="52889"/>
                          </a:lnTo>
                          <a:lnTo>
                            <a:pt x="117523" y="38918"/>
                          </a:lnTo>
                          <a:lnTo>
                            <a:pt x="119009" y="38918"/>
                          </a:lnTo>
                          <a:lnTo>
                            <a:pt x="116462" y="38419"/>
                          </a:lnTo>
                          <a:lnTo>
                            <a:pt x="116462" y="53139"/>
                          </a:lnTo>
                          <a:close/>
                          <a:moveTo>
                            <a:pt x="47334" y="28690"/>
                          </a:moveTo>
                          <a:lnTo>
                            <a:pt x="50589" y="14844"/>
                          </a:lnTo>
                          <a:lnTo>
                            <a:pt x="37712" y="14844"/>
                          </a:lnTo>
                          <a:lnTo>
                            <a:pt x="34457" y="28690"/>
                          </a:lnTo>
                          <a:lnTo>
                            <a:pt x="47334" y="28690"/>
                          </a:lnTo>
                          <a:close/>
                          <a:moveTo>
                            <a:pt x="62405" y="28690"/>
                          </a:moveTo>
                          <a:lnTo>
                            <a:pt x="65660" y="14844"/>
                          </a:lnTo>
                          <a:lnTo>
                            <a:pt x="52216" y="14844"/>
                          </a:lnTo>
                          <a:lnTo>
                            <a:pt x="48962" y="28690"/>
                          </a:lnTo>
                          <a:lnTo>
                            <a:pt x="62405" y="28690"/>
                          </a:lnTo>
                          <a:close/>
                          <a:moveTo>
                            <a:pt x="58584" y="10478"/>
                          </a:moveTo>
                          <a:lnTo>
                            <a:pt x="60141" y="5987"/>
                          </a:lnTo>
                          <a:lnTo>
                            <a:pt x="48537" y="5987"/>
                          </a:lnTo>
                          <a:lnTo>
                            <a:pt x="46981" y="10478"/>
                          </a:lnTo>
                          <a:lnTo>
                            <a:pt x="58584" y="10478"/>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42" name="Shape 242"/>
                    <p:cNvSpPr/>
                    <p:nvPr/>
                  </p:nvSpPr>
                  <p:spPr>
                    <a:xfrm>
                      <a:off x="10153096" y="3923023"/>
                      <a:ext cx="448910" cy="487902"/>
                    </a:xfrm>
                    <a:custGeom>
                      <a:avLst/>
                      <a:gdLst/>
                      <a:ahLst/>
                      <a:cxnLst/>
                      <a:rect l="0" t="0" r="0" b="0"/>
                      <a:pathLst>
                        <a:path w="120000" h="120000" extrusionOk="0">
                          <a:moveTo>
                            <a:pt x="7665" y="54393"/>
                          </a:moveTo>
                          <a:lnTo>
                            <a:pt x="27518" y="54393"/>
                          </a:lnTo>
                          <a:lnTo>
                            <a:pt x="27904" y="58858"/>
                          </a:lnTo>
                          <a:lnTo>
                            <a:pt x="7279" y="58858"/>
                          </a:lnTo>
                          <a:lnTo>
                            <a:pt x="7665" y="54393"/>
                          </a:lnTo>
                          <a:close/>
                          <a:moveTo>
                            <a:pt x="17316" y="48050"/>
                          </a:moveTo>
                          <a:lnTo>
                            <a:pt x="25036" y="52515"/>
                          </a:lnTo>
                          <a:lnTo>
                            <a:pt x="9761" y="52515"/>
                          </a:lnTo>
                          <a:lnTo>
                            <a:pt x="17316" y="48050"/>
                          </a:lnTo>
                          <a:close/>
                          <a:moveTo>
                            <a:pt x="9264" y="43281"/>
                          </a:moveTo>
                          <a:lnTo>
                            <a:pt x="16158" y="47340"/>
                          </a:lnTo>
                          <a:lnTo>
                            <a:pt x="8106" y="51754"/>
                          </a:lnTo>
                          <a:lnTo>
                            <a:pt x="9264" y="43281"/>
                          </a:lnTo>
                          <a:close/>
                          <a:moveTo>
                            <a:pt x="19025" y="47340"/>
                          </a:moveTo>
                          <a:lnTo>
                            <a:pt x="25919" y="43281"/>
                          </a:lnTo>
                          <a:lnTo>
                            <a:pt x="27077" y="51754"/>
                          </a:lnTo>
                          <a:lnTo>
                            <a:pt x="19025" y="47340"/>
                          </a:lnTo>
                          <a:close/>
                          <a:moveTo>
                            <a:pt x="11360" y="42570"/>
                          </a:moveTo>
                          <a:lnTo>
                            <a:pt x="23823" y="42570"/>
                          </a:lnTo>
                          <a:lnTo>
                            <a:pt x="17316" y="46274"/>
                          </a:lnTo>
                          <a:lnTo>
                            <a:pt x="11360" y="42570"/>
                          </a:lnTo>
                          <a:close/>
                          <a:moveTo>
                            <a:pt x="17316" y="36532"/>
                          </a:moveTo>
                          <a:lnTo>
                            <a:pt x="24264" y="40997"/>
                          </a:lnTo>
                          <a:lnTo>
                            <a:pt x="10974" y="40997"/>
                          </a:lnTo>
                          <a:lnTo>
                            <a:pt x="17316" y="36532"/>
                          </a:lnTo>
                          <a:close/>
                          <a:moveTo>
                            <a:pt x="10533" y="31661"/>
                          </a:moveTo>
                          <a:lnTo>
                            <a:pt x="16158" y="35467"/>
                          </a:lnTo>
                          <a:lnTo>
                            <a:pt x="9761" y="40287"/>
                          </a:lnTo>
                          <a:lnTo>
                            <a:pt x="10533" y="31661"/>
                          </a:lnTo>
                          <a:close/>
                          <a:moveTo>
                            <a:pt x="19025" y="35467"/>
                          </a:moveTo>
                          <a:lnTo>
                            <a:pt x="24650" y="31661"/>
                          </a:lnTo>
                          <a:lnTo>
                            <a:pt x="25422" y="40287"/>
                          </a:lnTo>
                          <a:lnTo>
                            <a:pt x="19025" y="35467"/>
                          </a:lnTo>
                          <a:close/>
                          <a:moveTo>
                            <a:pt x="12132" y="30900"/>
                          </a:moveTo>
                          <a:lnTo>
                            <a:pt x="23051" y="30900"/>
                          </a:lnTo>
                          <a:lnTo>
                            <a:pt x="17316" y="34655"/>
                          </a:lnTo>
                          <a:lnTo>
                            <a:pt x="12132" y="30900"/>
                          </a:lnTo>
                          <a:close/>
                          <a:moveTo>
                            <a:pt x="11746" y="22782"/>
                          </a:moveTo>
                          <a:lnTo>
                            <a:pt x="23437" y="22782"/>
                          </a:lnTo>
                          <a:lnTo>
                            <a:pt x="24264" y="29479"/>
                          </a:lnTo>
                          <a:lnTo>
                            <a:pt x="10974" y="29479"/>
                          </a:lnTo>
                          <a:lnTo>
                            <a:pt x="11746" y="22782"/>
                          </a:lnTo>
                          <a:close/>
                          <a:moveTo>
                            <a:pt x="7665" y="15323"/>
                          </a:moveTo>
                          <a:lnTo>
                            <a:pt x="10533" y="15323"/>
                          </a:lnTo>
                          <a:lnTo>
                            <a:pt x="10147" y="19078"/>
                          </a:lnTo>
                          <a:lnTo>
                            <a:pt x="7665" y="15323"/>
                          </a:lnTo>
                          <a:close/>
                          <a:moveTo>
                            <a:pt x="12518" y="15323"/>
                          </a:moveTo>
                          <a:lnTo>
                            <a:pt x="22665" y="15323"/>
                          </a:lnTo>
                          <a:lnTo>
                            <a:pt x="23437" y="20854"/>
                          </a:lnTo>
                          <a:lnTo>
                            <a:pt x="11746" y="20854"/>
                          </a:lnTo>
                          <a:lnTo>
                            <a:pt x="12518" y="15323"/>
                          </a:lnTo>
                          <a:close/>
                          <a:moveTo>
                            <a:pt x="24264" y="15323"/>
                          </a:moveTo>
                          <a:lnTo>
                            <a:pt x="27077" y="15323"/>
                          </a:lnTo>
                          <a:lnTo>
                            <a:pt x="25036" y="19078"/>
                          </a:lnTo>
                          <a:lnTo>
                            <a:pt x="24264" y="15323"/>
                          </a:lnTo>
                          <a:close/>
                          <a:moveTo>
                            <a:pt x="2481" y="6342"/>
                          </a:moveTo>
                          <a:lnTo>
                            <a:pt x="11746" y="6342"/>
                          </a:lnTo>
                          <a:lnTo>
                            <a:pt x="10974" y="13801"/>
                          </a:lnTo>
                          <a:lnTo>
                            <a:pt x="6893" y="13801"/>
                          </a:lnTo>
                          <a:lnTo>
                            <a:pt x="2481" y="6342"/>
                          </a:lnTo>
                          <a:close/>
                          <a:moveTo>
                            <a:pt x="13290" y="6342"/>
                          </a:moveTo>
                          <a:lnTo>
                            <a:pt x="21783" y="6342"/>
                          </a:lnTo>
                          <a:lnTo>
                            <a:pt x="22665" y="13801"/>
                          </a:lnTo>
                          <a:lnTo>
                            <a:pt x="12518" y="13801"/>
                          </a:lnTo>
                          <a:lnTo>
                            <a:pt x="13290" y="6342"/>
                          </a:lnTo>
                          <a:close/>
                          <a:moveTo>
                            <a:pt x="23437" y="6342"/>
                          </a:moveTo>
                          <a:lnTo>
                            <a:pt x="32702" y="6342"/>
                          </a:lnTo>
                          <a:lnTo>
                            <a:pt x="28290" y="13801"/>
                          </a:lnTo>
                          <a:lnTo>
                            <a:pt x="24264" y="13801"/>
                          </a:lnTo>
                          <a:lnTo>
                            <a:pt x="23437" y="6342"/>
                          </a:lnTo>
                          <a:close/>
                          <a:moveTo>
                            <a:pt x="14227" y="1572"/>
                          </a:moveTo>
                          <a:lnTo>
                            <a:pt x="20955" y="1572"/>
                          </a:lnTo>
                          <a:lnTo>
                            <a:pt x="21397" y="4921"/>
                          </a:lnTo>
                          <a:lnTo>
                            <a:pt x="13786" y="4921"/>
                          </a:lnTo>
                          <a:lnTo>
                            <a:pt x="14227" y="1572"/>
                          </a:lnTo>
                          <a:close/>
                          <a:moveTo>
                            <a:pt x="12518" y="0"/>
                          </a:moveTo>
                          <a:lnTo>
                            <a:pt x="11746" y="4921"/>
                          </a:lnTo>
                          <a:lnTo>
                            <a:pt x="0" y="4921"/>
                          </a:lnTo>
                          <a:lnTo>
                            <a:pt x="0" y="11619"/>
                          </a:lnTo>
                          <a:lnTo>
                            <a:pt x="2095" y="11619"/>
                          </a:lnTo>
                          <a:lnTo>
                            <a:pt x="2095" y="8625"/>
                          </a:lnTo>
                          <a:lnTo>
                            <a:pt x="4797" y="13801"/>
                          </a:lnTo>
                          <a:lnTo>
                            <a:pt x="0" y="13801"/>
                          </a:lnTo>
                          <a:lnTo>
                            <a:pt x="0" y="20498"/>
                          </a:lnTo>
                          <a:lnTo>
                            <a:pt x="2095" y="20498"/>
                          </a:lnTo>
                          <a:lnTo>
                            <a:pt x="2095" y="15323"/>
                          </a:lnTo>
                          <a:lnTo>
                            <a:pt x="6121" y="15323"/>
                          </a:lnTo>
                          <a:lnTo>
                            <a:pt x="10147" y="21716"/>
                          </a:lnTo>
                          <a:lnTo>
                            <a:pt x="5735" y="58858"/>
                          </a:lnTo>
                          <a:lnTo>
                            <a:pt x="1323" y="58858"/>
                          </a:lnTo>
                          <a:lnTo>
                            <a:pt x="1323" y="61852"/>
                          </a:lnTo>
                          <a:lnTo>
                            <a:pt x="33860" y="61852"/>
                          </a:lnTo>
                          <a:lnTo>
                            <a:pt x="33860" y="58858"/>
                          </a:lnTo>
                          <a:lnTo>
                            <a:pt x="29448" y="58858"/>
                          </a:lnTo>
                          <a:lnTo>
                            <a:pt x="25036" y="21716"/>
                          </a:lnTo>
                          <a:lnTo>
                            <a:pt x="29062" y="15323"/>
                          </a:lnTo>
                          <a:lnTo>
                            <a:pt x="33088" y="15323"/>
                          </a:lnTo>
                          <a:lnTo>
                            <a:pt x="33088" y="20498"/>
                          </a:lnTo>
                          <a:lnTo>
                            <a:pt x="35183" y="20498"/>
                          </a:lnTo>
                          <a:lnTo>
                            <a:pt x="35183" y="13801"/>
                          </a:lnTo>
                          <a:lnTo>
                            <a:pt x="30386" y="13801"/>
                          </a:lnTo>
                          <a:lnTo>
                            <a:pt x="33088" y="8625"/>
                          </a:lnTo>
                          <a:lnTo>
                            <a:pt x="33088" y="11619"/>
                          </a:lnTo>
                          <a:lnTo>
                            <a:pt x="35183" y="11619"/>
                          </a:lnTo>
                          <a:lnTo>
                            <a:pt x="35183" y="4921"/>
                          </a:lnTo>
                          <a:lnTo>
                            <a:pt x="23051" y="4921"/>
                          </a:lnTo>
                          <a:lnTo>
                            <a:pt x="22665" y="0"/>
                          </a:lnTo>
                          <a:lnTo>
                            <a:pt x="12518" y="0"/>
                          </a:lnTo>
                          <a:close/>
                          <a:moveTo>
                            <a:pt x="67500" y="104625"/>
                          </a:moveTo>
                          <a:lnTo>
                            <a:pt x="105000" y="104625"/>
                          </a:lnTo>
                          <a:lnTo>
                            <a:pt x="106213" y="114012"/>
                          </a:lnTo>
                          <a:lnTo>
                            <a:pt x="66562" y="114012"/>
                          </a:lnTo>
                          <a:lnTo>
                            <a:pt x="67500" y="104625"/>
                          </a:lnTo>
                          <a:close/>
                          <a:moveTo>
                            <a:pt x="86360" y="93158"/>
                          </a:moveTo>
                          <a:lnTo>
                            <a:pt x="100974" y="101784"/>
                          </a:lnTo>
                          <a:lnTo>
                            <a:pt x="71525" y="101784"/>
                          </a:lnTo>
                          <a:lnTo>
                            <a:pt x="86360" y="93158"/>
                          </a:lnTo>
                          <a:close/>
                          <a:moveTo>
                            <a:pt x="69816" y="83416"/>
                          </a:moveTo>
                          <a:lnTo>
                            <a:pt x="83272" y="91331"/>
                          </a:lnTo>
                          <a:lnTo>
                            <a:pt x="68272" y="100211"/>
                          </a:lnTo>
                          <a:lnTo>
                            <a:pt x="69816" y="83416"/>
                          </a:lnTo>
                          <a:close/>
                          <a:moveTo>
                            <a:pt x="89227" y="91331"/>
                          </a:moveTo>
                          <a:lnTo>
                            <a:pt x="102518" y="83416"/>
                          </a:lnTo>
                          <a:lnTo>
                            <a:pt x="104613" y="100211"/>
                          </a:lnTo>
                          <a:lnTo>
                            <a:pt x="89227" y="91331"/>
                          </a:lnTo>
                          <a:close/>
                          <a:moveTo>
                            <a:pt x="73897" y="82350"/>
                          </a:moveTo>
                          <a:lnTo>
                            <a:pt x="98492" y="82350"/>
                          </a:lnTo>
                          <a:lnTo>
                            <a:pt x="86360" y="89403"/>
                          </a:lnTo>
                          <a:lnTo>
                            <a:pt x="73897" y="82350"/>
                          </a:lnTo>
                          <a:close/>
                          <a:moveTo>
                            <a:pt x="86360" y="70477"/>
                          </a:moveTo>
                          <a:lnTo>
                            <a:pt x="99264" y="79357"/>
                          </a:lnTo>
                          <a:lnTo>
                            <a:pt x="73511" y="79357"/>
                          </a:lnTo>
                          <a:lnTo>
                            <a:pt x="86360" y="70477"/>
                          </a:lnTo>
                          <a:close/>
                          <a:moveTo>
                            <a:pt x="72683" y="61141"/>
                          </a:moveTo>
                          <a:lnTo>
                            <a:pt x="83658" y="68549"/>
                          </a:lnTo>
                          <a:lnTo>
                            <a:pt x="70643" y="77530"/>
                          </a:lnTo>
                          <a:lnTo>
                            <a:pt x="72683" y="61141"/>
                          </a:lnTo>
                          <a:close/>
                          <a:moveTo>
                            <a:pt x="89227" y="68549"/>
                          </a:moveTo>
                          <a:lnTo>
                            <a:pt x="100202" y="61141"/>
                          </a:lnTo>
                          <a:lnTo>
                            <a:pt x="101746" y="77530"/>
                          </a:lnTo>
                          <a:lnTo>
                            <a:pt x="89227" y="68549"/>
                          </a:lnTo>
                          <a:close/>
                          <a:moveTo>
                            <a:pt x="75937" y="60025"/>
                          </a:moveTo>
                          <a:lnTo>
                            <a:pt x="96562" y="60025"/>
                          </a:lnTo>
                          <a:lnTo>
                            <a:pt x="86360" y="66773"/>
                          </a:lnTo>
                          <a:lnTo>
                            <a:pt x="75937" y="60025"/>
                          </a:lnTo>
                          <a:close/>
                          <a:moveTo>
                            <a:pt x="74779" y="43636"/>
                          </a:moveTo>
                          <a:lnTo>
                            <a:pt x="98106" y="43636"/>
                          </a:lnTo>
                          <a:lnTo>
                            <a:pt x="99264" y="57031"/>
                          </a:lnTo>
                          <a:lnTo>
                            <a:pt x="73069" y="57031"/>
                          </a:lnTo>
                          <a:lnTo>
                            <a:pt x="74779" y="43636"/>
                          </a:lnTo>
                          <a:close/>
                          <a:moveTo>
                            <a:pt x="67500" y="29479"/>
                          </a:moveTo>
                          <a:lnTo>
                            <a:pt x="73069" y="29479"/>
                          </a:lnTo>
                          <a:lnTo>
                            <a:pt x="72297" y="36938"/>
                          </a:lnTo>
                          <a:lnTo>
                            <a:pt x="67500" y="29479"/>
                          </a:lnTo>
                          <a:close/>
                          <a:moveTo>
                            <a:pt x="76378" y="29479"/>
                          </a:moveTo>
                          <a:lnTo>
                            <a:pt x="96176" y="29479"/>
                          </a:lnTo>
                          <a:lnTo>
                            <a:pt x="97720" y="40642"/>
                          </a:lnTo>
                          <a:lnTo>
                            <a:pt x="75165" y="40642"/>
                          </a:lnTo>
                          <a:lnTo>
                            <a:pt x="76378" y="29479"/>
                          </a:lnTo>
                          <a:close/>
                          <a:moveTo>
                            <a:pt x="99816" y="29479"/>
                          </a:moveTo>
                          <a:lnTo>
                            <a:pt x="105000" y="29479"/>
                          </a:lnTo>
                          <a:lnTo>
                            <a:pt x="100588" y="36938"/>
                          </a:lnTo>
                          <a:lnTo>
                            <a:pt x="99816" y="29479"/>
                          </a:lnTo>
                          <a:close/>
                          <a:moveTo>
                            <a:pt x="57352" y="12329"/>
                          </a:moveTo>
                          <a:lnTo>
                            <a:pt x="75165" y="12329"/>
                          </a:lnTo>
                          <a:lnTo>
                            <a:pt x="73511" y="26486"/>
                          </a:lnTo>
                          <a:lnTo>
                            <a:pt x="65790" y="26486"/>
                          </a:lnTo>
                          <a:lnTo>
                            <a:pt x="57352" y="12329"/>
                          </a:lnTo>
                          <a:close/>
                          <a:moveTo>
                            <a:pt x="78308" y="12329"/>
                          </a:moveTo>
                          <a:lnTo>
                            <a:pt x="94466" y="12329"/>
                          </a:lnTo>
                          <a:lnTo>
                            <a:pt x="96176" y="26486"/>
                          </a:lnTo>
                          <a:lnTo>
                            <a:pt x="76764" y="26486"/>
                          </a:lnTo>
                          <a:lnTo>
                            <a:pt x="78308" y="12329"/>
                          </a:lnTo>
                          <a:close/>
                          <a:moveTo>
                            <a:pt x="97720" y="12329"/>
                          </a:moveTo>
                          <a:lnTo>
                            <a:pt x="115422" y="12329"/>
                          </a:lnTo>
                          <a:lnTo>
                            <a:pt x="106985" y="26486"/>
                          </a:lnTo>
                          <a:lnTo>
                            <a:pt x="99264" y="26486"/>
                          </a:lnTo>
                          <a:lnTo>
                            <a:pt x="97720" y="12329"/>
                          </a:lnTo>
                          <a:close/>
                          <a:moveTo>
                            <a:pt x="79632" y="2993"/>
                          </a:moveTo>
                          <a:lnTo>
                            <a:pt x="93308" y="2993"/>
                          </a:lnTo>
                          <a:lnTo>
                            <a:pt x="94080" y="9336"/>
                          </a:lnTo>
                          <a:lnTo>
                            <a:pt x="78694" y="9336"/>
                          </a:lnTo>
                          <a:lnTo>
                            <a:pt x="79632" y="2993"/>
                          </a:lnTo>
                          <a:close/>
                          <a:moveTo>
                            <a:pt x="76378" y="0"/>
                          </a:moveTo>
                          <a:lnTo>
                            <a:pt x="75551" y="9336"/>
                          </a:lnTo>
                          <a:lnTo>
                            <a:pt x="52886" y="9336"/>
                          </a:lnTo>
                          <a:lnTo>
                            <a:pt x="52886" y="22427"/>
                          </a:lnTo>
                          <a:lnTo>
                            <a:pt x="56139" y="22427"/>
                          </a:lnTo>
                          <a:lnTo>
                            <a:pt x="56139" y="16439"/>
                          </a:lnTo>
                          <a:lnTo>
                            <a:pt x="62150" y="26486"/>
                          </a:lnTo>
                          <a:lnTo>
                            <a:pt x="52886" y="26486"/>
                          </a:lnTo>
                          <a:lnTo>
                            <a:pt x="52886" y="39577"/>
                          </a:lnTo>
                          <a:lnTo>
                            <a:pt x="56139" y="39577"/>
                          </a:lnTo>
                          <a:lnTo>
                            <a:pt x="56139" y="29479"/>
                          </a:lnTo>
                          <a:lnTo>
                            <a:pt x="63860" y="29479"/>
                          </a:lnTo>
                          <a:lnTo>
                            <a:pt x="71525" y="42063"/>
                          </a:lnTo>
                          <a:lnTo>
                            <a:pt x="63474" y="114012"/>
                          </a:lnTo>
                          <a:lnTo>
                            <a:pt x="54485" y="114012"/>
                          </a:lnTo>
                          <a:lnTo>
                            <a:pt x="54485" y="120000"/>
                          </a:lnTo>
                          <a:lnTo>
                            <a:pt x="117904" y="120000"/>
                          </a:lnTo>
                          <a:lnTo>
                            <a:pt x="117904" y="114012"/>
                          </a:lnTo>
                          <a:lnTo>
                            <a:pt x="109466" y="114012"/>
                          </a:lnTo>
                          <a:lnTo>
                            <a:pt x="100974" y="42063"/>
                          </a:lnTo>
                          <a:lnTo>
                            <a:pt x="108639" y="29479"/>
                          </a:lnTo>
                          <a:lnTo>
                            <a:pt x="116746" y="29479"/>
                          </a:lnTo>
                          <a:lnTo>
                            <a:pt x="116746" y="39577"/>
                          </a:lnTo>
                          <a:lnTo>
                            <a:pt x="120000" y="39577"/>
                          </a:lnTo>
                          <a:lnTo>
                            <a:pt x="120000" y="26486"/>
                          </a:lnTo>
                          <a:lnTo>
                            <a:pt x="110625" y="26486"/>
                          </a:lnTo>
                          <a:lnTo>
                            <a:pt x="116746" y="16439"/>
                          </a:lnTo>
                          <a:lnTo>
                            <a:pt x="116746" y="22427"/>
                          </a:lnTo>
                          <a:lnTo>
                            <a:pt x="120000" y="22427"/>
                          </a:lnTo>
                          <a:lnTo>
                            <a:pt x="120000" y="9336"/>
                          </a:lnTo>
                          <a:lnTo>
                            <a:pt x="97334" y="9336"/>
                          </a:lnTo>
                          <a:lnTo>
                            <a:pt x="96176" y="0"/>
                          </a:lnTo>
                          <a:lnTo>
                            <a:pt x="76378" y="0"/>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43" name="Shape 243"/>
                    <p:cNvSpPr/>
                    <p:nvPr/>
                  </p:nvSpPr>
                  <p:spPr>
                    <a:xfrm>
                      <a:off x="7142802" y="3924216"/>
                      <a:ext cx="532171" cy="486709"/>
                    </a:xfrm>
                    <a:custGeom>
                      <a:avLst/>
                      <a:gdLst/>
                      <a:ahLst/>
                      <a:cxnLst/>
                      <a:rect l="0" t="0" r="0" b="0"/>
                      <a:pathLst>
                        <a:path w="120000" h="120000" extrusionOk="0">
                          <a:moveTo>
                            <a:pt x="0" y="109380"/>
                          </a:moveTo>
                          <a:lnTo>
                            <a:pt x="0" y="120000"/>
                          </a:lnTo>
                          <a:lnTo>
                            <a:pt x="120000" y="120000"/>
                          </a:lnTo>
                          <a:lnTo>
                            <a:pt x="120000" y="109380"/>
                          </a:lnTo>
                          <a:lnTo>
                            <a:pt x="7474" y="109380"/>
                          </a:lnTo>
                          <a:lnTo>
                            <a:pt x="7889" y="67433"/>
                          </a:lnTo>
                          <a:lnTo>
                            <a:pt x="7889" y="67433"/>
                          </a:lnTo>
                          <a:lnTo>
                            <a:pt x="10795" y="72743"/>
                          </a:lnTo>
                          <a:lnTo>
                            <a:pt x="15363" y="77522"/>
                          </a:lnTo>
                          <a:lnTo>
                            <a:pt x="15363" y="77522"/>
                          </a:lnTo>
                          <a:lnTo>
                            <a:pt x="18269" y="80176"/>
                          </a:lnTo>
                          <a:lnTo>
                            <a:pt x="20761" y="82300"/>
                          </a:lnTo>
                          <a:lnTo>
                            <a:pt x="23252" y="83893"/>
                          </a:lnTo>
                          <a:lnTo>
                            <a:pt x="23252" y="83893"/>
                          </a:lnTo>
                          <a:lnTo>
                            <a:pt x="25328" y="84955"/>
                          </a:lnTo>
                          <a:lnTo>
                            <a:pt x="26989" y="84955"/>
                          </a:lnTo>
                          <a:lnTo>
                            <a:pt x="27404" y="84955"/>
                          </a:lnTo>
                          <a:lnTo>
                            <a:pt x="28235" y="83893"/>
                          </a:lnTo>
                          <a:lnTo>
                            <a:pt x="28235" y="83893"/>
                          </a:lnTo>
                          <a:lnTo>
                            <a:pt x="28650" y="82831"/>
                          </a:lnTo>
                          <a:lnTo>
                            <a:pt x="28235" y="81238"/>
                          </a:lnTo>
                          <a:lnTo>
                            <a:pt x="27820" y="80176"/>
                          </a:lnTo>
                          <a:lnTo>
                            <a:pt x="26989" y="78584"/>
                          </a:lnTo>
                          <a:lnTo>
                            <a:pt x="23252" y="73805"/>
                          </a:lnTo>
                          <a:lnTo>
                            <a:pt x="23252" y="73805"/>
                          </a:lnTo>
                          <a:lnTo>
                            <a:pt x="21591" y="70088"/>
                          </a:lnTo>
                          <a:lnTo>
                            <a:pt x="20346" y="66902"/>
                          </a:lnTo>
                          <a:lnTo>
                            <a:pt x="19930" y="63185"/>
                          </a:lnTo>
                          <a:lnTo>
                            <a:pt x="19930" y="58938"/>
                          </a:lnTo>
                          <a:lnTo>
                            <a:pt x="45259" y="43008"/>
                          </a:lnTo>
                          <a:lnTo>
                            <a:pt x="45259" y="52566"/>
                          </a:lnTo>
                          <a:lnTo>
                            <a:pt x="47750" y="52566"/>
                          </a:lnTo>
                          <a:lnTo>
                            <a:pt x="36539" y="106725"/>
                          </a:lnTo>
                          <a:lnTo>
                            <a:pt x="41937" y="106725"/>
                          </a:lnTo>
                          <a:lnTo>
                            <a:pt x="48996" y="64247"/>
                          </a:lnTo>
                          <a:lnTo>
                            <a:pt x="53979" y="64247"/>
                          </a:lnTo>
                          <a:lnTo>
                            <a:pt x="61453" y="106725"/>
                          </a:lnTo>
                          <a:lnTo>
                            <a:pt x="66435" y="106725"/>
                          </a:lnTo>
                          <a:lnTo>
                            <a:pt x="55224" y="52566"/>
                          </a:lnTo>
                          <a:lnTo>
                            <a:pt x="57716" y="52566"/>
                          </a:lnTo>
                          <a:lnTo>
                            <a:pt x="57716" y="35044"/>
                          </a:lnTo>
                          <a:lnTo>
                            <a:pt x="84290" y="18584"/>
                          </a:lnTo>
                          <a:lnTo>
                            <a:pt x="84290" y="18584"/>
                          </a:lnTo>
                          <a:lnTo>
                            <a:pt x="85951" y="19115"/>
                          </a:lnTo>
                          <a:lnTo>
                            <a:pt x="88027" y="19646"/>
                          </a:lnTo>
                          <a:lnTo>
                            <a:pt x="88027" y="19646"/>
                          </a:lnTo>
                          <a:lnTo>
                            <a:pt x="90103" y="19115"/>
                          </a:lnTo>
                          <a:lnTo>
                            <a:pt x="100484" y="68495"/>
                          </a:lnTo>
                          <a:lnTo>
                            <a:pt x="97162" y="72743"/>
                          </a:lnTo>
                          <a:lnTo>
                            <a:pt x="97162" y="72743"/>
                          </a:lnTo>
                          <a:lnTo>
                            <a:pt x="95501" y="69026"/>
                          </a:lnTo>
                          <a:lnTo>
                            <a:pt x="93010" y="66371"/>
                          </a:lnTo>
                          <a:lnTo>
                            <a:pt x="91349" y="65309"/>
                          </a:lnTo>
                          <a:lnTo>
                            <a:pt x="89688" y="64247"/>
                          </a:lnTo>
                          <a:lnTo>
                            <a:pt x="88027" y="63716"/>
                          </a:lnTo>
                          <a:lnTo>
                            <a:pt x="86366" y="63716"/>
                          </a:lnTo>
                          <a:lnTo>
                            <a:pt x="86366" y="63716"/>
                          </a:lnTo>
                          <a:lnTo>
                            <a:pt x="83875" y="64247"/>
                          </a:lnTo>
                          <a:lnTo>
                            <a:pt x="81799" y="64778"/>
                          </a:lnTo>
                          <a:lnTo>
                            <a:pt x="79723" y="66371"/>
                          </a:lnTo>
                          <a:lnTo>
                            <a:pt x="78062" y="67964"/>
                          </a:lnTo>
                          <a:lnTo>
                            <a:pt x="76401" y="70088"/>
                          </a:lnTo>
                          <a:lnTo>
                            <a:pt x="75155" y="72743"/>
                          </a:lnTo>
                          <a:lnTo>
                            <a:pt x="74740" y="75398"/>
                          </a:lnTo>
                          <a:lnTo>
                            <a:pt x="74325" y="78584"/>
                          </a:lnTo>
                          <a:lnTo>
                            <a:pt x="74325" y="78584"/>
                          </a:lnTo>
                          <a:lnTo>
                            <a:pt x="74325" y="107256"/>
                          </a:lnTo>
                          <a:lnTo>
                            <a:pt x="97577" y="107256"/>
                          </a:lnTo>
                          <a:lnTo>
                            <a:pt x="97577" y="95044"/>
                          </a:lnTo>
                          <a:lnTo>
                            <a:pt x="104636" y="105132"/>
                          </a:lnTo>
                          <a:lnTo>
                            <a:pt x="104636" y="105132"/>
                          </a:lnTo>
                          <a:lnTo>
                            <a:pt x="107128" y="102477"/>
                          </a:lnTo>
                          <a:lnTo>
                            <a:pt x="109619" y="99292"/>
                          </a:lnTo>
                          <a:lnTo>
                            <a:pt x="111280" y="96106"/>
                          </a:lnTo>
                          <a:lnTo>
                            <a:pt x="112941" y="92389"/>
                          </a:lnTo>
                          <a:lnTo>
                            <a:pt x="113771" y="88141"/>
                          </a:lnTo>
                          <a:lnTo>
                            <a:pt x="114186" y="84424"/>
                          </a:lnTo>
                          <a:lnTo>
                            <a:pt x="114186" y="79646"/>
                          </a:lnTo>
                          <a:lnTo>
                            <a:pt x="113356" y="75398"/>
                          </a:lnTo>
                          <a:lnTo>
                            <a:pt x="113356" y="75398"/>
                          </a:lnTo>
                          <a:lnTo>
                            <a:pt x="112110" y="71150"/>
                          </a:lnTo>
                          <a:lnTo>
                            <a:pt x="110449" y="67433"/>
                          </a:lnTo>
                          <a:lnTo>
                            <a:pt x="108373" y="64247"/>
                          </a:lnTo>
                          <a:lnTo>
                            <a:pt x="105882" y="61592"/>
                          </a:lnTo>
                          <a:lnTo>
                            <a:pt x="102145" y="66371"/>
                          </a:lnTo>
                          <a:lnTo>
                            <a:pt x="91764" y="18053"/>
                          </a:lnTo>
                          <a:lnTo>
                            <a:pt x="91764" y="18053"/>
                          </a:lnTo>
                          <a:lnTo>
                            <a:pt x="93425" y="16460"/>
                          </a:lnTo>
                          <a:lnTo>
                            <a:pt x="94671" y="14336"/>
                          </a:lnTo>
                          <a:lnTo>
                            <a:pt x="95086" y="12212"/>
                          </a:lnTo>
                          <a:lnTo>
                            <a:pt x="95501" y="10088"/>
                          </a:lnTo>
                          <a:lnTo>
                            <a:pt x="95501" y="10088"/>
                          </a:lnTo>
                          <a:lnTo>
                            <a:pt x="95501" y="7964"/>
                          </a:lnTo>
                          <a:lnTo>
                            <a:pt x="95086" y="6371"/>
                          </a:lnTo>
                          <a:lnTo>
                            <a:pt x="94256" y="4778"/>
                          </a:lnTo>
                          <a:lnTo>
                            <a:pt x="93425" y="3185"/>
                          </a:lnTo>
                          <a:lnTo>
                            <a:pt x="92179" y="2123"/>
                          </a:lnTo>
                          <a:lnTo>
                            <a:pt x="90934" y="1061"/>
                          </a:lnTo>
                          <a:lnTo>
                            <a:pt x="89273" y="530"/>
                          </a:lnTo>
                          <a:lnTo>
                            <a:pt x="88027" y="0"/>
                          </a:lnTo>
                          <a:lnTo>
                            <a:pt x="88027" y="0"/>
                          </a:lnTo>
                          <a:lnTo>
                            <a:pt x="85536" y="530"/>
                          </a:lnTo>
                          <a:lnTo>
                            <a:pt x="83460" y="2123"/>
                          </a:lnTo>
                          <a:lnTo>
                            <a:pt x="81799" y="4247"/>
                          </a:lnTo>
                          <a:lnTo>
                            <a:pt x="80968" y="6902"/>
                          </a:lnTo>
                          <a:lnTo>
                            <a:pt x="21176" y="44601"/>
                          </a:lnTo>
                          <a:lnTo>
                            <a:pt x="21176" y="44601"/>
                          </a:lnTo>
                          <a:lnTo>
                            <a:pt x="21176" y="41946"/>
                          </a:lnTo>
                          <a:lnTo>
                            <a:pt x="21176" y="41946"/>
                          </a:lnTo>
                          <a:lnTo>
                            <a:pt x="20346" y="39292"/>
                          </a:lnTo>
                          <a:lnTo>
                            <a:pt x="19100" y="36637"/>
                          </a:lnTo>
                          <a:lnTo>
                            <a:pt x="19100" y="36637"/>
                          </a:lnTo>
                          <a:lnTo>
                            <a:pt x="17439" y="35044"/>
                          </a:lnTo>
                          <a:lnTo>
                            <a:pt x="15778" y="33982"/>
                          </a:lnTo>
                          <a:lnTo>
                            <a:pt x="14117" y="33451"/>
                          </a:lnTo>
                          <a:lnTo>
                            <a:pt x="12456" y="32920"/>
                          </a:lnTo>
                          <a:lnTo>
                            <a:pt x="10380" y="32920"/>
                          </a:lnTo>
                          <a:lnTo>
                            <a:pt x="8719" y="33451"/>
                          </a:lnTo>
                          <a:lnTo>
                            <a:pt x="7058" y="34513"/>
                          </a:lnTo>
                          <a:lnTo>
                            <a:pt x="5397" y="36106"/>
                          </a:lnTo>
                          <a:lnTo>
                            <a:pt x="5397" y="36106"/>
                          </a:lnTo>
                          <a:lnTo>
                            <a:pt x="4152" y="37699"/>
                          </a:lnTo>
                          <a:lnTo>
                            <a:pt x="4152" y="37699"/>
                          </a:lnTo>
                          <a:lnTo>
                            <a:pt x="3321" y="39823"/>
                          </a:lnTo>
                          <a:lnTo>
                            <a:pt x="3321" y="39823"/>
                          </a:lnTo>
                          <a:lnTo>
                            <a:pt x="2906" y="43008"/>
                          </a:lnTo>
                          <a:lnTo>
                            <a:pt x="2491" y="48849"/>
                          </a:lnTo>
                          <a:lnTo>
                            <a:pt x="2491" y="48849"/>
                          </a:lnTo>
                          <a:lnTo>
                            <a:pt x="2906" y="52035"/>
                          </a:lnTo>
                          <a:lnTo>
                            <a:pt x="3737" y="55221"/>
                          </a:lnTo>
                          <a:lnTo>
                            <a:pt x="4567" y="58938"/>
                          </a:lnTo>
                          <a:lnTo>
                            <a:pt x="5813" y="62654"/>
                          </a:lnTo>
                          <a:lnTo>
                            <a:pt x="5397" y="109380"/>
                          </a:lnTo>
                          <a:lnTo>
                            <a:pt x="0" y="109380"/>
                          </a:lnTo>
                          <a:close/>
                          <a:moveTo>
                            <a:pt x="94256" y="88141"/>
                          </a:moveTo>
                          <a:lnTo>
                            <a:pt x="94256" y="88141"/>
                          </a:lnTo>
                          <a:lnTo>
                            <a:pt x="92595" y="87610"/>
                          </a:lnTo>
                          <a:lnTo>
                            <a:pt x="91764" y="86548"/>
                          </a:lnTo>
                          <a:lnTo>
                            <a:pt x="90934" y="85486"/>
                          </a:lnTo>
                          <a:lnTo>
                            <a:pt x="90934" y="83893"/>
                          </a:lnTo>
                          <a:lnTo>
                            <a:pt x="90934" y="83893"/>
                          </a:lnTo>
                          <a:lnTo>
                            <a:pt x="90934" y="82300"/>
                          </a:lnTo>
                          <a:lnTo>
                            <a:pt x="91764" y="80707"/>
                          </a:lnTo>
                          <a:lnTo>
                            <a:pt x="92595" y="80176"/>
                          </a:lnTo>
                          <a:lnTo>
                            <a:pt x="94256" y="79646"/>
                          </a:lnTo>
                          <a:lnTo>
                            <a:pt x="94256" y="79646"/>
                          </a:lnTo>
                          <a:lnTo>
                            <a:pt x="95501" y="80176"/>
                          </a:lnTo>
                          <a:lnTo>
                            <a:pt x="96332" y="80707"/>
                          </a:lnTo>
                          <a:lnTo>
                            <a:pt x="97162" y="82300"/>
                          </a:lnTo>
                          <a:lnTo>
                            <a:pt x="97162" y="83893"/>
                          </a:lnTo>
                          <a:lnTo>
                            <a:pt x="97162" y="83893"/>
                          </a:lnTo>
                          <a:lnTo>
                            <a:pt x="97162" y="85486"/>
                          </a:lnTo>
                          <a:lnTo>
                            <a:pt x="96332" y="86548"/>
                          </a:lnTo>
                          <a:lnTo>
                            <a:pt x="95501" y="87610"/>
                          </a:lnTo>
                          <a:lnTo>
                            <a:pt x="94256" y="88141"/>
                          </a:lnTo>
                          <a:lnTo>
                            <a:pt x="94256" y="88141"/>
                          </a:lnTo>
                          <a:close/>
                          <a:moveTo>
                            <a:pt x="88442" y="4247"/>
                          </a:moveTo>
                          <a:lnTo>
                            <a:pt x="88442" y="4247"/>
                          </a:lnTo>
                          <a:lnTo>
                            <a:pt x="89688" y="4778"/>
                          </a:lnTo>
                          <a:lnTo>
                            <a:pt x="90934" y="5840"/>
                          </a:lnTo>
                          <a:lnTo>
                            <a:pt x="92179" y="7433"/>
                          </a:lnTo>
                          <a:lnTo>
                            <a:pt x="92179" y="9557"/>
                          </a:lnTo>
                          <a:lnTo>
                            <a:pt x="92179" y="9557"/>
                          </a:lnTo>
                          <a:lnTo>
                            <a:pt x="92179" y="11681"/>
                          </a:lnTo>
                          <a:lnTo>
                            <a:pt x="90934" y="13274"/>
                          </a:lnTo>
                          <a:lnTo>
                            <a:pt x="89688" y="14336"/>
                          </a:lnTo>
                          <a:lnTo>
                            <a:pt x="88442" y="14867"/>
                          </a:lnTo>
                          <a:lnTo>
                            <a:pt x="88442" y="14867"/>
                          </a:lnTo>
                          <a:lnTo>
                            <a:pt x="86782" y="14336"/>
                          </a:lnTo>
                          <a:lnTo>
                            <a:pt x="85536" y="13274"/>
                          </a:lnTo>
                          <a:lnTo>
                            <a:pt x="84705" y="11681"/>
                          </a:lnTo>
                          <a:lnTo>
                            <a:pt x="84290" y="9557"/>
                          </a:lnTo>
                          <a:lnTo>
                            <a:pt x="84290" y="9557"/>
                          </a:lnTo>
                          <a:lnTo>
                            <a:pt x="84705" y="7433"/>
                          </a:lnTo>
                          <a:lnTo>
                            <a:pt x="85536" y="5840"/>
                          </a:lnTo>
                          <a:lnTo>
                            <a:pt x="86782" y="4778"/>
                          </a:lnTo>
                          <a:lnTo>
                            <a:pt x="88442" y="4247"/>
                          </a:lnTo>
                          <a:lnTo>
                            <a:pt x="88442" y="4247"/>
                          </a:lnTo>
                          <a:close/>
                          <a:moveTo>
                            <a:pt x="51072" y="32920"/>
                          </a:moveTo>
                          <a:lnTo>
                            <a:pt x="51072" y="32920"/>
                          </a:lnTo>
                          <a:lnTo>
                            <a:pt x="52318" y="33451"/>
                          </a:lnTo>
                          <a:lnTo>
                            <a:pt x="53564" y="34513"/>
                          </a:lnTo>
                          <a:lnTo>
                            <a:pt x="54394" y="35575"/>
                          </a:lnTo>
                          <a:lnTo>
                            <a:pt x="54394" y="37699"/>
                          </a:lnTo>
                          <a:lnTo>
                            <a:pt x="54394" y="37699"/>
                          </a:lnTo>
                          <a:lnTo>
                            <a:pt x="54394" y="39292"/>
                          </a:lnTo>
                          <a:lnTo>
                            <a:pt x="53564" y="40884"/>
                          </a:lnTo>
                          <a:lnTo>
                            <a:pt x="52318" y="41415"/>
                          </a:lnTo>
                          <a:lnTo>
                            <a:pt x="51072" y="41946"/>
                          </a:lnTo>
                          <a:lnTo>
                            <a:pt x="51072" y="41946"/>
                          </a:lnTo>
                          <a:lnTo>
                            <a:pt x="49826" y="41415"/>
                          </a:lnTo>
                          <a:lnTo>
                            <a:pt x="48581" y="40884"/>
                          </a:lnTo>
                          <a:lnTo>
                            <a:pt x="47750" y="39292"/>
                          </a:lnTo>
                          <a:lnTo>
                            <a:pt x="47335" y="37699"/>
                          </a:lnTo>
                          <a:lnTo>
                            <a:pt x="47335" y="37699"/>
                          </a:lnTo>
                          <a:lnTo>
                            <a:pt x="47750" y="35575"/>
                          </a:lnTo>
                          <a:lnTo>
                            <a:pt x="48581" y="34513"/>
                          </a:lnTo>
                          <a:lnTo>
                            <a:pt x="49826" y="33451"/>
                          </a:lnTo>
                          <a:lnTo>
                            <a:pt x="51072" y="32920"/>
                          </a:lnTo>
                          <a:lnTo>
                            <a:pt x="51072" y="32920"/>
                          </a:lnTo>
                          <a:close/>
                          <a:moveTo>
                            <a:pt x="11626" y="38230"/>
                          </a:moveTo>
                          <a:lnTo>
                            <a:pt x="11626" y="38230"/>
                          </a:lnTo>
                          <a:lnTo>
                            <a:pt x="13702" y="38761"/>
                          </a:lnTo>
                          <a:lnTo>
                            <a:pt x="15363" y="40353"/>
                          </a:lnTo>
                          <a:lnTo>
                            <a:pt x="16608" y="42477"/>
                          </a:lnTo>
                          <a:lnTo>
                            <a:pt x="17024" y="45132"/>
                          </a:lnTo>
                          <a:lnTo>
                            <a:pt x="17024" y="45132"/>
                          </a:lnTo>
                          <a:lnTo>
                            <a:pt x="16608" y="47787"/>
                          </a:lnTo>
                          <a:lnTo>
                            <a:pt x="15363" y="50442"/>
                          </a:lnTo>
                          <a:lnTo>
                            <a:pt x="13702" y="51504"/>
                          </a:lnTo>
                          <a:lnTo>
                            <a:pt x="11626" y="52035"/>
                          </a:lnTo>
                          <a:lnTo>
                            <a:pt x="11626" y="52035"/>
                          </a:lnTo>
                          <a:lnTo>
                            <a:pt x="9550" y="51504"/>
                          </a:lnTo>
                          <a:lnTo>
                            <a:pt x="7474" y="50442"/>
                          </a:lnTo>
                          <a:lnTo>
                            <a:pt x="6228" y="47787"/>
                          </a:lnTo>
                          <a:lnTo>
                            <a:pt x="5813" y="45132"/>
                          </a:lnTo>
                          <a:lnTo>
                            <a:pt x="5813" y="45132"/>
                          </a:lnTo>
                          <a:lnTo>
                            <a:pt x="6228" y="42477"/>
                          </a:lnTo>
                          <a:lnTo>
                            <a:pt x="7474" y="40353"/>
                          </a:lnTo>
                          <a:lnTo>
                            <a:pt x="9550" y="38761"/>
                          </a:lnTo>
                          <a:lnTo>
                            <a:pt x="11626" y="38230"/>
                          </a:lnTo>
                          <a:lnTo>
                            <a:pt x="11626" y="38230"/>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44" name="Shape 244"/>
                    <p:cNvSpPr/>
                    <p:nvPr/>
                  </p:nvSpPr>
                  <p:spPr>
                    <a:xfrm>
                      <a:off x="8723042" y="4008457"/>
                      <a:ext cx="458864" cy="402468"/>
                    </a:xfrm>
                    <a:custGeom>
                      <a:avLst/>
                      <a:gdLst/>
                      <a:ahLst/>
                      <a:cxnLst/>
                      <a:rect l="0" t="0" r="0" b="0"/>
                      <a:pathLst>
                        <a:path w="120000" h="120000" extrusionOk="0">
                          <a:moveTo>
                            <a:pt x="115754" y="46369"/>
                          </a:moveTo>
                          <a:lnTo>
                            <a:pt x="120000" y="46369"/>
                          </a:lnTo>
                          <a:lnTo>
                            <a:pt x="99888" y="0"/>
                          </a:lnTo>
                          <a:lnTo>
                            <a:pt x="22122" y="0"/>
                          </a:lnTo>
                          <a:lnTo>
                            <a:pt x="0" y="46369"/>
                          </a:lnTo>
                          <a:lnTo>
                            <a:pt x="4692" y="46369"/>
                          </a:lnTo>
                          <a:lnTo>
                            <a:pt x="4692" y="103184"/>
                          </a:lnTo>
                          <a:lnTo>
                            <a:pt x="0" y="103184"/>
                          </a:lnTo>
                          <a:lnTo>
                            <a:pt x="0" y="120000"/>
                          </a:lnTo>
                          <a:lnTo>
                            <a:pt x="120000" y="120000"/>
                          </a:lnTo>
                          <a:lnTo>
                            <a:pt x="120000" y="103184"/>
                          </a:lnTo>
                          <a:lnTo>
                            <a:pt x="115754" y="103184"/>
                          </a:lnTo>
                          <a:lnTo>
                            <a:pt x="115754" y="46369"/>
                          </a:lnTo>
                          <a:close/>
                          <a:moveTo>
                            <a:pt x="59664" y="10955"/>
                          </a:moveTo>
                          <a:lnTo>
                            <a:pt x="64357" y="10955"/>
                          </a:lnTo>
                          <a:lnTo>
                            <a:pt x="70837" y="24713"/>
                          </a:lnTo>
                          <a:lnTo>
                            <a:pt x="70837" y="10955"/>
                          </a:lnTo>
                          <a:lnTo>
                            <a:pt x="75977" y="10955"/>
                          </a:lnTo>
                          <a:lnTo>
                            <a:pt x="75977" y="35668"/>
                          </a:lnTo>
                          <a:lnTo>
                            <a:pt x="70837" y="35668"/>
                          </a:lnTo>
                          <a:lnTo>
                            <a:pt x="64357" y="21910"/>
                          </a:lnTo>
                          <a:lnTo>
                            <a:pt x="64357" y="35668"/>
                          </a:lnTo>
                          <a:lnTo>
                            <a:pt x="59664" y="35668"/>
                          </a:lnTo>
                          <a:lnTo>
                            <a:pt x="59664" y="10955"/>
                          </a:lnTo>
                          <a:close/>
                          <a:moveTo>
                            <a:pt x="22793" y="10955"/>
                          </a:moveTo>
                          <a:lnTo>
                            <a:pt x="32625" y="10955"/>
                          </a:lnTo>
                          <a:lnTo>
                            <a:pt x="33296" y="10955"/>
                          </a:lnTo>
                          <a:lnTo>
                            <a:pt x="33296" y="10955"/>
                          </a:lnTo>
                          <a:lnTo>
                            <a:pt x="33743" y="10955"/>
                          </a:lnTo>
                          <a:lnTo>
                            <a:pt x="33743" y="10955"/>
                          </a:lnTo>
                          <a:lnTo>
                            <a:pt x="34413" y="11464"/>
                          </a:lnTo>
                          <a:lnTo>
                            <a:pt x="34413" y="11464"/>
                          </a:lnTo>
                          <a:lnTo>
                            <a:pt x="34860" y="11464"/>
                          </a:lnTo>
                          <a:lnTo>
                            <a:pt x="34860" y="11464"/>
                          </a:lnTo>
                          <a:lnTo>
                            <a:pt x="35307" y="11464"/>
                          </a:lnTo>
                          <a:lnTo>
                            <a:pt x="35307" y="12229"/>
                          </a:lnTo>
                          <a:lnTo>
                            <a:pt x="35307" y="12229"/>
                          </a:lnTo>
                          <a:lnTo>
                            <a:pt x="35977" y="12229"/>
                          </a:lnTo>
                          <a:lnTo>
                            <a:pt x="35977" y="12229"/>
                          </a:lnTo>
                          <a:lnTo>
                            <a:pt x="36424" y="12738"/>
                          </a:lnTo>
                          <a:lnTo>
                            <a:pt x="36424" y="12738"/>
                          </a:lnTo>
                          <a:lnTo>
                            <a:pt x="36424" y="12738"/>
                          </a:lnTo>
                          <a:lnTo>
                            <a:pt x="36424" y="13248"/>
                          </a:lnTo>
                          <a:lnTo>
                            <a:pt x="36871" y="13248"/>
                          </a:lnTo>
                          <a:lnTo>
                            <a:pt x="36871" y="14012"/>
                          </a:lnTo>
                          <a:lnTo>
                            <a:pt x="36871" y="14012"/>
                          </a:lnTo>
                          <a:lnTo>
                            <a:pt x="36871" y="14012"/>
                          </a:lnTo>
                          <a:lnTo>
                            <a:pt x="37541" y="14522"/>
                          </a:lnTo>
                          <a:lnTo>
                            <a:pt x="37541" y="14522"/>
                          </a:lnTo>
                          <a:lnTo>
                            <a:pt x="37541" y="15286"/>
                          </a:lnTo>
                          <a:lnTo>
                            <a:pt x="37541" y="15286"/>
                          </a:lnTo>
                          <a:lnTo>
                            <a:pt x="37541" y="15796"/>
                          </a:lnTo>
                          <a:lnTo>
                            <a:pt x="37541" y="16305"/>
                          </a:lnTo>
                          <a:lnTo>
                            <a:pt x="37541" y="16305"/>
                          </a:lnTo>
                          <a:lnTo>
                            <a:pt x="37541" y="17579"/>
                          </a:lnTo>
                          <a:lnTo>
                            <a:pt x="37541" y="18089"/>
                          </a:lnTo>
                          <a:lnTo>
                            <a:pt x="37541" y="18089"/>
                          </a:lnTo>
                          <a:lnTo>
                            <a:pt x="37541" y="18089"/>
                          </a:lnTo>
                          <a:lnTo>
                            <a:pt x="37541" y="18853"/>
                          </a:lnTo>
                          <a:lnTo>
                            <a:pt x="37541" y="18853"/>
                          </a:lnTo>
                          <a:lnTo>
                            <a:pt x="37541" y="19363"/>
                          </a:lnTo>
                          <a:lnTo>
                            <a:pt x="37541" y="19363"/>
                          </a:lnTo>
                          <a:lnTo>
                            <a:pt x="37541" y="19363"/>
                          </a:lnTo>
                          <a:lnTo>
                            <a:pt x="36871" y="19872"/>
                          </a:lnTo>
                          <a:lnTo>
                            <a:pt x="36871" y="19872"/>
                          </a:lnTo>
                          <a:lnTo>
                            <a:pt x="36871" y="20636"/>
                          </a:lnTo>
                          <a:lnTo>
                            <a:pt x="36871" y="20636"/>
                          </a:lnTo>
                          <a:lnTo>
                            <a:pt x="36871" y="20636"/>
                          </a:lnTo>
                          <a:lnTo>
                            <a:pt x="36424" y="21146"/>
                          </a:lnTo>
                          <a:lnTo>
                            <a:pt x="36424" y="21146"/>
                          </a:lnTo>
                          <a:lnTo>
                            <a:pt x="36424" y="21146"/>
                          </a:lnTo>
                          <a:lnTo>
                            <a:pt x="36424" y="21146"/>
                          </a:lnTo>
                          <a:lnTo>
                            <a:pt x="36424" y="21146"/>
                          </a:lnTo>
                          <a:lnTo>
                            <a:pt x="36424" y="21910"/>
                          </a:lnTo>
                          <a:lnTo>
                            <a:pt x="35977" y="21910"/>
                          </a:lnTo>
                          <a:lnTo>
                            <a:pt x="35977" y="21910"/>
                          </a:lnTo>
                          <a:lnTo>
                            <a:pt x="35977" y="21910"/>
                          </a:lnTo>
                          <a:lnTo>
                            <a:pt x="35977" y="21910"/>
                          </a:lnTo>
                          <a:lnTo>
                            <a:pt x="35307" y="21910"/>
                          </a:lnTo>
                          <a:lnTo>
                            <a:pt x="35307" y="22420"/>
                          </a:lnTo>
                          <a:lnTo>
                            <a:pt x="35307" y="22420"/>
                          </a:lnTo>
                          <a:lnTo>
                            <a:pt x="35307" y="22420"/>
                          </a:lnTo>
                          <a:lnTo>
                            <a:pt x="34860" y="22420"/>
                          </a:lnTo>
                          <a:lnTo>
                            <a:pt x="34860" y="22420"/>
                          </a:lnTo>
                          <a:lnTo>
                            <a:pt x="34860" y="22420"/>
                          </a:lnTo>
                          <a:lnTo>
                            <a:pt x="35307" y="22420"/>
                          </a:lnTo>
                          <a:lnTo>
                            <a:pt x="35307" y="22929"/>
                          </a:lnTo>
                          <a:lnTo>
                            <a:pt x="35977" y="22929"/>
                          </a:lnTo>
                          <a:lnTo>
                            <a:pt x="35977" y="22929"/>
                          </a:lnTo>
                          <a:lnTo>
                            <a:pt x="35977" y="22929"/>
                          </a:lnTo>
                          <a:lnTo>
                            <a:pt x="36424" y="22929"/>
                          </a:lnTo>
                          <a:lnTo>
                            <a:pt x="36424" y="23694"/>
                          </a:lnTo>
                          <a:lnTo>
                            <a:pt x="36424" y="23694"/>
                          </a:lnTo>
                          <a:lnTo>
                            <a:pt x="36871" y="23694"/>
                          </a:lnTo>
                          <a:lnTo>
                            <a:pt x="36871" y="23694"/>
                          </a:lnTo>
                          <a:lnTo>
                            <a:pt x="36871" y="23694"/>
                          </a:lnTo>
                          <a:lnTo>
                            <a:pt x="37541" y="24203"/>
                          </a:lnTo>
                          <a:lnTo>
                            <a:pt x="37541" y="24203"/>
                          </a:lnTo>
                          <a:lnTo>
                            <a:pt x="37541" y="24203"/>
                          </a:lnTo>
                          <a:lnTo>
                            <a:pt x="37541" y="24713"/>
                          </a:lnTo>
                          <a:lnTo>
                            <a:pt x="37541" y="24713"/>
                          </a:lnTo>
                          <a:lnTo>
                            <a:pt x="37988" y="24713"/>
                          </a:lnTo>
                          <a:lnTo>
                            <a:pt x="37988" y="25477"/>
                          </a:lnTo>
                          <a:lnTo>
                            <a:pt x="37988" y="25477"/>
                          </a:lnTo>
                          <a:lnTo>
                            <a:pt x="37988" y="25477"/>
                          </a:lnTo>
                          <a:lnTo>
                            <a:pt x="37988" y="25987"/>
                          </a:lnTo>
                          <a:lnTo>
                            <a:pt x="37988" y="25987"/>
                          </a:lnTo>
                          <a:lnTo>
                            <a:pt x="37988" y="26496"/>
                          </a:lnTo>
                          <a:lnTo>
                            <a:pt x="38435" y="26496"/>
                          </a:lnTo>
                          <a:lnTo>
                            <a:pt x="38435" y="26496"/>
                          </a:lnTo>
                          <a:lnTo>
                            <a:pt x="38435" y="27261"/>
                          </a:lnTo>
                          <a:lnTo>
                            <a:pt x="38435" y="27261"/>
                          </a:lnTo>
                          <a:lnTo>
                            <a:pt x="38435" y="27770"/>
                          </a:lnTo>
                          <a:lnTo>
                            <a:pt x="38435" y="27770"/>
                          </a:lnTo>
                          <a:lnTo>
                            <a:pt x="38435" y="28535"/>
                          </a:lnTo>
                          <a:lnTo>
                            <a:pt x="38435" y="28535"/>
                          </a:lnTo>
                          <a:lnTo>
                            <a:pt x="38435" y="28535"/>
                          </a:lnTo>
                          <a:lnTo>
                            <a:pt x="38435" y="29044"/>
                          </a:lnTo>
                          <a:lnTo>
                            <a:pt x="38435" y="29044"/>
                          </a:lnTo>
                          <a:lnTo>
                            <a:pt x="38435" y="29554"/>
                          </a:lnTo>
                          <a:lnTo>
                            <a:pt x="38435" y="29554"/>
                          </a:lnTo>
                          <a:lnTo>
                            <a:pt x="38435" y="29554"/>
                          </a:lnTo>
                          <a:lnTo>
                            <a:pt x="38435" y="30318"/>
                          </a:lnTo>
                          <a:lnTo>
                            <a:pt x="38435" y="30318"/>
                          </a:lnTo>
                          <a:lnTo>
                            <a:pt x="37988" y="30318"/>
                          </a:lnTo>
                          <a:lnTo>
                            <a:pt x="37988" y="30828"/>
                          </a:lnTo>
                          <a:lnTo>
                            <a:pt x="37988" y="30828"/>
                          </a:lnTo>
                          <a:lnTo>
                            <a:pt x="37988" y="30828"/>
                          </a:lnTo>
                          <a:lnTo>
                            <a:pt x="37988" y="31337"/>
                          </a:lnTo>
                          <a:lnTo>
                            <a:pt x="37988" y="31337"/>
                          </a:lnTo>
                          <a:lnTo>
                            <a:pt x="37988" y="31337"/>
                          </a:lnTo>
                          <a:lnTo>
                            <a:pt x="37988" y="32101"/>
                          </a:lnTo>
                          <a:lnTo>
                            <a:pt x="37988" y="32101"/>
                          </a:lnTo>
                          <a:lnTo>
                            <a:pt x="37541" y="32101"/>
                          </a:lnTo>
                          <a:lnTo>
                            <a:pt x="37541" y="32611"/>
                          </a:lnTo>
                          <a:lnTo>
                            <a:pt x="37541" y="32611"/>
                          </a:lnTo>
                          <a:lnTo>
                            <a:pt x="37541" y="32611"/>
                          </a:lnTo>
                          <a:lnTo>
                            <a:pt x="36871" y="33121"/>
                          </a:lnTo>
                          <a:lnTo>
                            <a:pt x="36871" y="33121"/>
                          </a:lnTo>
                          <a:lnTo>
                            <a:pt x="36871" y="33121"/>
                          </a:lnTo>
                          <a:lnTo>
                            <a:pt x="36871" y="33121"/>
                          </a:lnTo>
                          <a:lnTo>
                            <a:pt x="36871" y="33885"/>
                          </a:lnTo>
                          <a:lnTo>
                            <a:pt x="36424" y="33885"/>
                          </a:lnTo>
                          <a:lnTo>
                            <a:pt x="36424" y="33885"/>
                          </a:lnTo>
                          <a:lnTo>
                            <a:pt x="36424" y="33885"/>
                          </a:lnTo>
                          <a:lnTo>
                            <a:pt x="36424" y="34394"/>
                          </a:lnTo>
                          <a:lnTo>
                            <a:pt x="35977" y="34394"/>
                          </a:lnTo>
                          <a:lnTo>
                            <a:pt x="35977" y="34394"/>
                          </a:lnTo>
                          <a:lnTo>
                            <a:pt x="35977" y="34394"/>
                          </a:lnTo>
                          <a:lnTo>
                            <a:pt x="35307" y="34394"/>
                          </a:lnTo>
                          <a:lnTo>
                            <a:pt x="35307" y="34394"/>
                          </a:lnTo>
                          <a:lnTo>
                            <a:pt x="34860" y="35159"/>
                          </a:lnTo>
                          <a:lnTo>
                            <a:pt x="34860" y="35159"/>
                          </a:lnTo>
                          <a:lnTo>
                            <a:pt x="34413" y="35159"/>
                          </a:lnTo>
                          <a:lnTo>
                            <a:pt x="34413" y="35159"/>
                          </a:lnTo>
                          <a:lnTo>
                            <a:pt x="33743" y="35159"/>
                          </a:lnTo>
                          <a:lnTo>
                            <a:pt x="33296" y="35159"/>
                          </a:lnTo>
                          <a:lnTo>
                            <a:pt x="32625" y="35159"/>
                          </a:lnTo>
                          <a:lnTo>
                            <a:pt x="32625" y="35159"/>
                          </a:lnTo>
                          <a:lnTo>
                            <a:pt x="32178" y="35159"/>
                          </a:lnTo>
                          <a:lnTo>
                            <a:pt x="32178" y="35668"/>
                          </a:lnTo>
                          <a:lnTo>
                            <a:pt x="31731" y="35668"/>
                          </a:lnTo>
                          <a:lnTo>
                            <a:pt x="31731" y="35668"/>
                          </a:lnTo>
                          <a:lnTo>
                            <a:pt x="22793" y="35668"/>
                          </a:lnTo>
                          <a:lnTo>
                            <a:pt x="22793" y="10955"/>
                          </a:lnTo>
                          <a:close/>
                          <a:moveTo>
                            <a:pt x="16312" y="87898"/>
                          </a:moveTo>
                          <a:lnTo>
                            <a:pt x="7374" y="87898"/>
                          </a:lnTo>
                          <a:lnTo>
                            <a:pt x="7374" y="73630"/>
                          </a:lnTo>
                          <a:lnTo>
                            <a:pt x="16312" y="73630"/>
                          </a:lnTo>
                          <a:lnTo>
                            <a:pt x="16312" y="87898"/>
                          </a:lnTo>
                          <a:close/>
                          <a:moveTo>
                            <a:pt x="16312" y="69299"/>
                          </a:moveTo>
                          <a:lnTo>
                            <a:pt x="7374" y="69299"/>
                          </a:lnTo>
                          <a:lnTo>
                            <a:pt x="7374" y="54267"/>
                          </a:lnTo>
                          <a:lnTo>
                            <a:pt x="16312" y="54267"/>
                          </a:lnTo>
                          <a:lnTo>
                            <a:pt x="16312" y="69299"/>
                          </a:lnTo>
                          <a:close/>
                          <a:moveTo>
                            <a:pt x="27486" y="87898"/>
                          </a:moveTo>
                          <a:lnTo>
                            <a:pt x="18994" y="87898"/>
                          </a:lnTo>
                          <a:lnTo>
                            <a:pt x="18994" y="73630"/>
                          </a:lnTo>
                          <a:lnTo>
                            <a:pt x="27486" y="73630"/>
                          </a:lnTo>
                          <a:lnTo>
                            <a:pt x="27486" y="87898"/>
                          </a:lnTo>
                          <a:close/>
                          <a:moveTo>
                            <a:pt x="27486" y="69299"/>
                          </a:moveTo>
                          <a:lnTo>
                            <a:pt x="18994" y="69299"/>
                          </a:lnTo>
                          <a:lnTo>
                            <a:pt x="18994" y="54267"/>
                          </a:lnTo>
                          <a:lnTo>
                            <a:pt x="27486" y="54267"/>
                          </a:lnTo>
                          <a:lnTo>
                            <a:pt x="27486" y="69299"/>
                          </a:lnTo>
                          <a:close/>
                          <a:moveTo>
                            <a:pt x="38435" y="87898"/>
                          </a:moveTo>
                          <a:lnTo>
                            <a:pt x="30167" y="87898"/>
                          </a:lnTo>
                          <a:lnTo>
                            <a:pt x="30167" y="73630"/>
                          </a:lnTo>
                          <a:lnTo>
                            <a:pt x="38435" y="73630"/>
                          </a:lnTo>
                          <a:lnTo>
                            <a:pt x="38435" y="87898"/>
                          </a:lnTo>
                          <a:close/>
                          <a:moveTo>
                            <a:pt x="38435" y="69299"/>
                          </a:moveTo>
                          <a:lnTo>
                            <a:pt x="30167" y="69299"/>
                          </a:lnTo>
                          <a:lnTo>
                            <a:pt x="30167" y="54267"/>
                          </a:lnTo>
                          <a:lnTo>
                            <a:pt x="38435" y="54267"/>
                          </a:lnTo>
                          <a:lnTo>
                            <a:pt x="38435" y="69299"/>
                          </a:lnTo>
                          <a:close/>
                          <a:moveTo>
                            <a:pt x="45363" y="10955"/>
                          </a:moveTo>
                          <a:lnTo>
                            <a:pt x="51173" y="10955"/>
                          </a:lnTo>
                          <a:lnTo>
                            <a:pt x="57653" y="35668"/>
                          </a:lnTo>
                          <a:lnTo>
                            <a:pt x="52290" y="35668"/>
                          </a:lnTo>
                          <a:lnTo>
                            <a:pt x="51173" y="31337"/>
                          </a:lnTo>
                          <a:lnTo>
                            <a:pt x="45363" y="31337"/>
                          </a:lnTo>
                          <a:lnTo>
                            <a:pt x="44245" y="35668"/>
                          </a:lnTo>
                          <a:lnTo>
                            <a:pt x="39106" y="35668"/>
                          </a:lnTo>
                          <a:lnTo>
                            <a:pt x="45363" y="10955"/>
                          </a:lnTo>
                          <a:close/>
                          <a:moveTo>
                            <a:pt x="41117" y="54267"/>
                          </a:moveTo>
                          <a:lnTo>
                            <a:pt x="49608" y="54267"/>
                          </a:lnTo>
                          <a:lnTo>
                            <a:pt x="49608" y="69299"/>
                          </a:lnTo>
                          <a:lnTo>
                            <a:pt x="41117" y="69299"/>
                          </a:lnTo>
                          <a:lnTo>
                            <a:pt x="41117" y="54267"/>
                          </a:lnTo>
                          <a:close/>
                          <a:moveTo>
                            <a:pt x="74413" y="114394"/>
                          </a:moveTo>
                          <a:lnTo>
                            <a:pt x="46927" y="114394"/>
                          </a:lnTo>
                          <a:lnTo>
                            <a:pt x="46927" y="86114"/>
                          </a:lnTo>
                          <a:lnTo>
                            <a:pt x="46927" y="86114"/>
                          </a:lnTo>
                          <a:lnTo>
                            <a:pt x="47597" y="85605"/>
                          </a:lnTo>
                          <a:lnTo>
                            <a:pt x="47597" y="84331"/>
                          </a:lnTo>
                          <a:lnTo>
                            <a:pt x="47597" y="83821"/>
                          </a:lnTo>
                          <a:lnTo>
                            <a:pt x="47597" y="83312"/>
                          </a:lnTo>
                          <a:lnTo>
                            <a:pt x="47597" y="82547"/>
                          </a:lnTo>
                          <a:lnTo>
                            <a:pt x="48044" y="81273"/>
                          </a:lnTo>
                          <a:lnTo>
                            <a:pt x="48044" y="80764"/>
                          </a:lnTo>
                          <a:lnTo>
                            <a:pt x="48491" y="80254"/>
                          </a:lnTo>
                          <a:lnTo>
                            <a:pt x="48491" y="79490"/>
                          </a:lnTo>
                          <a:lnTo>
                            <a:pt x="49162" y="78980"/>
                          </a:lnTo>
                          <a:lnTo>
                            <a:pt x="49162" y="78471"/>
                          </a:lnTo>
                          <a:lnTo>
                            <a:pt x="49608" y="77197"/>
                          </a:lnTo>
                          <a:lnTo>
                            <a:pt x="50055" y="76687"/>
                          </a:lnTo>
                          <a:lnTo>
                            <a:pt x="50726" y="75923"/>
                          </a:lnTo>
                          <a:lnTo>
                            <a:pt x="50726" y="75923"/>
                          </a:lnTo>
                          <a:lnTo>
                            <a:pt x="51173" y="75414"/>
                          </a:lnTo>
                          <a:lnTo>
                            <a:pt x="51843" y="74649"/>
                          </a:lnTo>
                          <a:lnTo>
                            <a:pt x="52290" y="74140"/>
                          </a:lnTo>
                          <a:lnTo>
                            <a:pt x="52737" y="73630"/>
                          </a:lnTo>
                          <a:lnTo>
                            <a:pt x="53407" y="72866"/>
                          </a:lnTo>
                          <a:lnTo>
                            <a:pt x="53854" y="72866"/>
                          </a:lnTo>
                          <a:lnTo>
                            <a:pt x="54301" y="72356"/>
                          </a:lnTo>
                          <a:lnTo>
                            <a:pt x="54972" y="72356"/>
                          </a:lnTo>
                          <a:lnTo>
                            <a:pt x="55418" y="71847"/>
                          </a:lnTo>
                          <a:lnTo>
                            <a:pt x="56536" y="71847"/>
                          </a:lnTo>
                          <a:lnTo>
                            <a:pt x="56983" y="71082"/>
                          </a:lnTo>
                          <a:lnTo>
                            <a:pt x="57653" y="71082"/>
                          </a:lnTo>
                          <a:lnTo>
                            <a:pt x="58100" y="71082"/>
                          </a:lnTo>
                          <a:lnTo>
                            <a:pt x="58547" y="70573"/>
                          </a:lnTo>
                          <a:lnTo>
                            <a:pt x="59664" y="70573"/>
                          </a:lnTo>
                          <a:lnTo>
                            <a:pt x="60111" y="70573"/>
                          </a:lnTo>
                          <a:lnTo>
                            <a:pt x="60782" y="70573"/>
                          </a:lnTo>
                          <a:lnTo>
                            <a:pt x="61675" y="70573"/>
                          </a:lnTo>
                          <a:lnTo>
                            <a:pt x="62346" y="70573"/>
                          </a:lnTo>
                          <a:lnTo>
                            <a:pt x="62793" y="70573"/>
                          </a:lnTo>
                          <a:lnTo>
                            <a:pt x="63463" y="71082"/>
                          </a:lnTo>
                          <a:lnTo>
                            <a:pt x="64357" y="71082"/>
                          </a:lnTo>
                          <a:lnTo>
                            <a:pt x="65027" y="71082"/>
                          </a:lnTo>
                          <a:lnTo>
                            <a:pt x="65474" y="71847"/>
                          </a:lnTo>
                          <a:lnTo>
                            <a:pt x="65921" y="71847"/>
                          </a:lnTo>
                          <a:lnTo>
                            <a:pt x="66592" y="72356"/>
                          </a:lnTo>
                          <a:lnTo>
                            <a:pt x="67709" y="72356"/>
                          </a:lnTo>
                          <a:lnTo>
                            <a:pt x="68156" y="72866"/>
                          </a:lnTo>
                          <a:lnTo>
                            <a:pt x="68603" y="72866"/>
                          </a:lnTo>
                          <a:lnTo>
                            <a:pt x="69273" y="73630"/>
                          </a:lnTo>
                          <a:lnTo>
                            <a:pt x="69720" y="74140"/>
                          </a:lnTo>
                          <a:lnTo>
                            <a:pt x="70167" y="74649"/>
                          </a:lnTo>
                          <a:lnTo>
                            <a:pt x="70167" y="75414"/>
                          </a:lnTo>
                          <a:lnTo>
                            <a:pt x="70837" y="75923"/>
                          </a:lnTo>
                          <a:lnTo>
                            <a:pt x="71284" y="75923"/>
                          </a:lnTo>
                          <a:lnTo>
                            <a:pt x="71731" y="76687"/>
                          </a:lnTo>
                          <a:lnTo>
                            <a:pt x="72402" y="78471"/>
                          </a:lnTo>
                          <a:lnTo>
                            <a:pt x="72849" y="78980"/>
                          </a:lnTo>
                          <a:lnTo>
                            <a:pt x="72849" y="79490"/>
                          </a:lnTo>
                          <a:lnTo>
                            <a:pt x="73519" y="80254"/>
                          </a:lnTo>
                          <a:lnTo>
                            <a:pt x="73519" y="80764"/>
                          </a:lnTo>
                          <a:lnTo>
                            <a:pt x="73966" y="81273"/>
                          </a:lnTo>
                          <a:lnTo>
                            <a:pt x="73966" y="82547"/>
                          </a:lnTo>
                          <a:lnTo>
                            <a:pt x="74413" y="83312"/>
                          </a:lnTo>
                          <a:lnTo>
                            <a:pt x="74413" y="83821"/>
                          </a:lnTo>
                          <a:lnTo>
                            <a:pt x="74413" y="84331"/>
                          </a:lnTo>
                          <a:lnTo>
                            <a:pt x="74413" y="85605"/>
                          </a:lnTo>
                          <a:lnTo>
                            <a:pt x="74413" y="86114"/>
                          </a:lnTo>
                          <a:lnTo>
                            <a:pt x="74413" y="86114"/>
                          </a:lnTo>
                          <a:lnTo>
                            <a:pt x="74413" y="114394"/>
                          </a:lnTo>
                          <a:close/>
                          <a:moveTo>
                            <a:pt x="79776" y="69299"/>
                          </a:moveTo>
                          <a:lnTo>
                            <a:pt x="71284" y="69299"/>
                          </a:lnTo>
                          <a:lnTo>
                            <a:pt x="71284" y="54267"/>
                          </a:lnTo>
                          <a:lnTo>
                            <a:pt x="79776" y="54267"/>
                          </a:lnTo>
                          <a:lnTo>
                            <a:pt x="79776" y="69299"/>
                          </a:lnTo>
                          <a:close/>
                          <a:moveTo>
                            <a:pt x="90949" y="87898"/>
                          </a:moveTo>
                          <a:lnTo>
                            <a:pt x="82458" y="87898"/>
                          </a:lnTo>
                          <a:lnTo>
                            <a:pt x="82458" y="73630"/>
                          </a:lnTo>
                          <a:lnTo>
                            <a:pt x="90949" y="73630"/>
                          </a:lnTo>
                          <a:lnTo>
                            <a:pt x="90949" y="87898"/>
                          </a:lnTo>
                          <a:close/>
                          <a:moveTo>
                            <a:pt x="90949" y="69299"/>
                          </a:moveTo>
                          <a:lnTo>
                            <a:pt x="82458" y="69299"/>
                          </a:lnTo>
                          <a:lnTo>
                            <a:pt x="82458" y="54267"/>
                          </a:lnTo>
                          <a:lnTo>
                            <a:pt x="90949" y="54267"/>
                          </a:lnTo>
                          <a:lnTo>
                            <a:pt x="90949" y="69299"/>
                          </a:lnTo>
                          <a:close/>
                          <a:moveTo>
                            <a:pt x="87597" y="25477"/>
                          </a:moveTo>
                          <a:lnTo>
                            <a:pt x="85139" y="29554"/>
                          </a:lnTo>
                          <a:lnTo>
                            <a:pt x="85139" y="35668"/>
                          </a:lnTo>
                          <a:lnTo>
                            <a:pt x="79329" y="35668"/>
                          </a:lnTo>
                          <a:lnTo>
                            <a:pt x="79329" y="10955"/>
                          </a:lnTo>
                          <a:lnTo>
                            <a:pt x="85139" y="10955"/>
                          </a:lnTo>
                          <a:lnTo>
                            <a:pt x="85139" y="19872"/>
                          </a:lnTo>
                          <a:lnTo>
                            <a:pt x="90279" y="10955"/>
                          </a:lnTo>
                          <a:lnTo>
                            <a:pt x="97206" y="10955"/>
                          </a:lnTo>
                          <a:lnTo>
                            <a:pt x="91396" y="19872"/>
                          </a:lnTo>
                          <a:lnTo>
                            <a:pt x="97653" y="35668"/>
                          </a:lnTo>
                          <a:lnTo>
                            <a:pt x="91396" y="35668"/>
                          </a:lnTo>
                          <a:lnTo>
                            <a:pt x="87597" y="25477"/>
                          </a:lnTo>
                          <a:close/>
                          <a:moveTo>
                            <a:pt x="102569" y="87898"/>
                          </a:moveTo>
                          <a:lnTo>
                            <a:pt x="93407" y="87898"/>
                          </a:lnTo>
                          <a:lnTo>
                            <a:pt x="93407" y="73630"/>
                          </a:lnTo>
                          <a:lnTo>
                            <a:pt x="102569" y="73630"/>
                          </a:lnTo>
                          <a:lnTo>
                            <a:pt x="102569" y="87898"/>
                          </a:lnTo>
                          <a:close/>
                          <a:moveTo>
                            <a:pt x="102569" y="69299"/>
                          </a:moveTo>
                          <a:lnTo>
                            <a:pt x="93407" y="69299"/>
                          </a:lnTo>
                          <a:lnTo>
                            <a:pt x="93407" y="54267"/>
                          </a:lnTo>
                          <a:lnTo>
                            <a:pt x="102569" y="54267"/>
                          </a:lnTo>
                          <a:lnTo>
                            <a:pt x="102569" y="69299"/>
                          </a:lnTo>
                          <a:close/>
                          <a:moveTo>
                            <a:pt x="113519" y="87898"/>
                          </a:moveTo>
                          <a:lnTo>
                            <a:pt x="105027" y="87898"/>
                          </a:lnTo>
                          <a:lnTo>
                            <a:pt x="105027" y="73630"/>
                          </a:lnTo>
                          <a:lnTo>
                            <a:pt x="113519" y="73630"/>
                          </a:lnTo>
                          <a:lnTo>
                            <a:pt x="113519" y="87898"/>
                          </a:lnTo>
                          <a:close/>
                          <a:moveTo>
                            <a:pt x="113519" y="69299"/>
                          </a:moveTo>
                          <a:lnTo>
                            <a:pt x="105027" y="69299"/>
                          </a:lnTo>
                          <a:lnTo>
                            <a:pt x="105027" y="54267"/>
                          </a:lnTo>
                          <a:lnTo>
                            <a:pt x="113519" y="54267"/>
                          </a:lnTo>
                          <a:lnTo>
                            <a:pt x="113519" y="69299"/>
                          </a:lnTo>
                          <a:close/>
                          <a:moveTo>
                            <a:pt x="31731" y="30318"/>
                          </a:moveTo>
                          <a:lnTo>
                            <a:pt x="32178" y="29554"/>
                          </a:lnTo>
                          <a:lnTo>
                            <a:pt x="32178" y="29554"/>
                          </a:lnTo>
                          <a:lnTo>
                            <a:pt x="32178" y="29554"/>
                          </a:lnTo>
                          <a:lnTo>
                            <a:pt x="32178" y="29554"/>
                          </a:lnTo>
                          <a:lnTo>
                            <a:pt x="32178" y="29554"/>
                          </a:lnTo>
                          <a:lnTo>
                            <a:pt x="32625" y="29554"/>
                          </a:lnTo>
                          <a:lnTo>
                            <a:pt x="32625" y="29554"/>
                          </a:lnTo>
                          <a:lnTo>
                            <a:pt x="32625" y="29554"/>
                          </a:lnTo>
                          <a:lnTo>
                            <a:pt x="32625" y="29044"/>
                          </a:lnTo>
                          <a:lnTo>
                            <a:pt x="32625" y="29044"/>
                          </a:lnTo>
                          <a:lnTo>
                            <a:pt x="32625" y="29044"/>
                          </a:lnTo>
                          <a:lnTo>
                            <a:pt x="32625" y="29044"/>
                          </a:lnTo>
                          <a:lnTo>
                            <a:pt x="32625" y="29044"/>
                          </a:lnTo>
                          <a:lnTo>
                            <a:pt x="32625" y="29044"/>
                          </a:lnTo>
                          <a:lnTo>
                            <a:pt x="33296" y="28535"/>
                          </a:lnTo>
                          <a:lnTo>
                            <a:pt x="33296" y="28535"/>
                          </a:lnTo>
                          <a:lnTo>
                            <a:pt x="33296" y="28535"/>
                          </a:lnTo>
                          <a:lnTo>
                            <a:pt x="33296" y="28535"/>
                          </a:lnTo>
                          <a:lnTo>
                            <a:pt x="33296" y="28535"/>
                          </a:lnTo>
                          <a:lnTo>
                            <a:pt x="33296" y="27770"/>
                          </a:lnTo>
                          <a:lnTo>
                            <a:pt x="33296" y="27770"/>
                          </a:lnTo>
                          <a:lnTo>
                            <a:pt x="33296" y="27261"/>
                          </a:lnTo>
                          <a:lnTo>
                            <a:pt x="33296" y="27261"/>
                          </a:lnTo>
                          <a:lnTo>
                            <a:pt x="33296" y="27261"/>
                          </a:lnTo>
                          <a:lnTo>
                            <a:pt x="33296" y="27261"/>
                          </a:lnTo>
                          <a:lnTo>
                            <a:pt x="33296" y="26496"/>
                          </a:lnTo>
                          <a:lnTo>
                            <a:pt x="33296" y="26496"/>
                          </a:lnTo>
                          <a:lnTo>
                            <a:pt x="33296" y="26496"/>
                          </a:lnTo>
                          <a:lnTo>
                            <a:pt x="32625" y="26496"/>
                          </a:lnTo>
                          <a:lnTo>
                            <a:pt x="32625" y="26496"/>
                          </a:lnTo>
                          <a:lnTo>
                            <a:pt x="32625" y="26496"/>
                          </a:lnTo>
                          <a:lnTo>
                            <a:pt x="32625" y="25987"/>
                          </a:lnTo>
                          <a:lnTo>
                            <a:pt x="32625" y="25987"/>
                          </a:lnTo>
                          <a:lnTo>
                            <a:pt x="32625" y="25987"/>
                          </a:lnTo>
                          <a:lnTo>
                            <a:pt x="32625" y="25987"/>
                          </a:lnTo>
                          <a:lnTo>
                            <a:pt x="32625" y="25987"/>
                          </a:lnTo>
                          <a:lnTo>
                            <a:pt x="32625" y="25987"/>
                          </a:lnTo>
                          <a:lnTo>
                            <a:pt x="32178" y="25987"/>
                          </a:lnTo>
                          <a:lnTo>
                            <a:pt x="32178" y="25477"/>
                          </a:lnTo>
                          <a:lnTo>
                            <a:pt x="32178" y="25477"/>
                          </a:lnTo>
                          <a:lnTo>
                            <a:pt x="32178" y="25477"/>
                          </a:lnTo>
                          <a:lnTo>
                            <a:pt x="32178" y="25477"/>
                          </a:lnTo>
                          <a:lnTo>
                            <a:pt x="31731" y="25477"/>
                          </a:lnTo>
                          <a:lnTo>
                            <a:pt x="31731" y="25477"/>
                          </a:lnTo>
                          <a:lnTo>
                            <a:pt x="31731" y="25477"/>
                          </a:lnTo>
                          <a:lnTo>
                            <a:pt x="31731" y="25477"/>
                          </a:lnTo>
                          <a:lnTo>
                            <a:pt x="31061" y="25477"/>
                          </a:lnTo>
                          <a:lnTo>
                            <a:pt x="31061" y="25477"/>
                          </a:lnTo>
                          <a:lnTo>
                            <a:pt x="31061" y="25477"/>
                          </a:lnTo>
                          <a:lnTo>
                            <a:pt x="27932" y="25477"/>
                          </a:lnTo>
                          <a:lnTo>
                            <a:pt x="27932" y="30318"/>
                          </a:lnTo>
                          <a:lnTo>
                            <a:pt x="31061" y="30318"/>
                          </a:lnTo>
                          <a:lnTo>
                            <a:pt x="31061" y="30318"/>
                          </a:lnTo>
                          <a:lnTo>
                            <a:pt x="31061" y="30318"/>
                          </a:lnTo>
                          <a:lnTo>
                            <a:pt x="31731" y="30318"/>
                          </a:lnTo>
                          <a:lnTo>
                            <a:pt x="31731" y="30318"/>
                          </a:lnTo>
                          <a:lnTo>
                            <a:pt x="31731" y="30318"/>
                          </a:lnTo>
                          <a:lnTo>
                            <a:pt x="31731" y="30318"/>
                          </a:lnTo>
                          <a:lnTo>
                            <a:pt x="31731" y="30318"/>
                          </a:lnTo>
                          <a:close/>
                          <a:moveTo>
                            <a:pt x="48491" y="17579"/>
                          </a:moveTo>
                          <a:lnTo>
                            <a:pt x="46480" y="25987"/>
                          </a:lnTo>
                          <a:lnTo>
                            <a:pt x="50055" y="25987"/>
                          </a:lnTo>
                          <a:lnTo>
                            <a:pt x="48491" y="17579"/>
                          </a:lnTo>
                          <a:close/>
                          <a:moveTo>
                            <a:pt x="30614" y="20636"/>
                          </a:moveTo>
                          <a:lnTo>
                            <a:pt x="31061" y="20636"/>
                          </a:lnTo>
                          <a:lnTo>
                            <a:pt x="31061" y="20636"/>
                          </a:lnTo>
                          <a:lnTo>
                            <a:pt x="31061" y="20636"/>
                          </a:lnTo>
                          <a:lnTo>
                            <a:pt x="31731" y="20636"/>
                          </a:lnTo>
                          <a:lnTo>
                            <a:pt x="31731" y="20636"/>
                          </a:lnTo>
                          <a:lnTo>
                            <a:pt x="31731" y="19872"/>
                          </a:lnTo>
                          <a:lnTo>
                            <a:pt x="31731" y="19872"/>
                          </a:lnTo>
                          <a:lnTo>
                            <a:pt x="31731" y="19872"/>
                          </a:lnTo>
                          <a:lnTo>
                            <a:pt x="31731" y="19872"/>
                          </a:lnTo>
                          <a:lnTo>
                            <a:pt x="32178" y="19872"/>
                          </a:lnTo>
                          <a:lnTo>
                            <a:pt x="32178" y="19872"/>
                          </a:lnTo>
                          <a:lnTo>
                            <a:pt x="32178" y="19872"/>
                          </a:lnTo>
                          <a:lnTo>
                            <a:pt x="32178" y="19872"/>
                          </a:lnTo>
                          <a:lnTo>
                            <a:pt x="32178" y="19363"/>
                          </a:lnTo>
                          <a:lnTo>
                            <a:pt x="32178" y="19363"/>
                          </a:lnTo>
                          <a:lnTo>
                            <a:pt x="32178" y="19363"/>
                          </a:lnTo>
                          <a:lnTo>
                            <a:pt x="32178" y="19363"/>
                          </a:lnTo>
                          <a:lnTo>
                            <a:pt x="32178" y="19363"/>
                          </a:lnTo>
                          <a:lnTo>
                            <a:pt x="32178" y="19363"/>
                          </a:lnTo>
                          <a:lnTo>
                            <a:pt x="32178" y="18853"/>
                          </a:lnTo>
                          <a:lnTo>
                            <a:pt x="32178" y="18853"/>
                          </a:lnTo>
                          <a:lnTo>
                            <a:pt x="32178" y="18853"/>
                          </a:lnTo>
                          <a:lnTo>
                            <a:pt x="32178" y="18853"/>
                          </a:lnTo>
                          <a:lnTo>
                            <a:pt x="32178" y="18853"/>
                          </a:lnTo>
                          <a:lnTo>
                            <a:pt x="32178" y="18089"/>
                          </a:lnTo>
                          <a:lnTo>
                            <a:pt x="32625" y="18089"/>
                          </a:lnTo>
                          <a:lnTo>
                            <a:pt x="32178" y="18089"/>
                          </a:lnTo>
                          <a:lnTo>
                            <a:pt x="32178" y="18089"/>
                          </a:lnTo>
                          <a:lnTo>
                            <a:pt x="32178" y="17579"/>
                          </a:lnTo>
                          <a:lnTo>
                            <a:pt x="32178" y="17579"/>
                          </a:lnTo>
                          <a:lnTo>
                            <a:pt x="32178" y="17579"/>
                          </a:lnTo>
                          <a:lnTo>
                            <a:pt x="32178" y="17579"/>
                          </a:lnTo>
                          <a:lnTo>
                            <a:pt x="32178" y="17579"/>
                          </a:lnTo>
                          <a:lnTo>
                            <a:pt x="32178" y="17579"/>
                          </a:lnTo>
                          <a:lnTo>
                            <a:pt x="32178" y="17070"/>
                          </a:lnTo>
                          <a:lnTo>
                            <a:pt x="32178" y="17070"/>
                          </a:lnTo>
                          <a:lnTo>
                            <a:pt x="32178" y="17070"/>
                          </a:lnTo>
                          <a:lnTo>
                            <a:pt x="32178" y="17070"/>
                          </a:lnTo>
                          <a:lnTo>
                            <a:pt x="32178" y="17070"/>
                          </a:lnTo>
                          <a:lnTo>
                            <a:pt x="32178" y="17070"/>
                          </a:lnTo>
                          <a:lnTo>
                            <a:pt x="32178" y="16305"/>
                          </a:lnTo>
                          <a:lnTo>
                            <a:pt x="32178" y="16305"/>
                          </a:lnTo>
                          <a:lnTo>
                            <a:pt x="31731" y="16305"/>
                          </a:lnTo>
                          <a:lnTo>
                            <a:pt x="31731" y="16305"/>
                          </a:lnTo>
                          <a:lnTo>
                            <a:pt x="31731" y="16305"/>
                          </a:lnTo>
                          <a:lnTo>
                            <a:pt x="31731" y="16305"/>
                          </a:lnTo>
                          <a:lnTo>
                            <a:pt x="31731" y="16305"/>
                          </a:lnTo>
                          <a:lnTo>
                            <a:pt x="31731" y="16305"/>
                          </a:lnTo>
                          <a:lnTo>
                            <a:pt x="31731" y="16305"/>
                          </a:lnTo>
                          <a:lnTo>
                            <a:pt x="31061" y="16305"/>
                          </a:lnTo>
                          <a:lnTo>
                            <a:pt x="31061" y="16305"/>
                          </a:lnTo>
                          <a:lnTo>
                            <a:pt x="31061" y="15796"/>
                          </a:lnTo>
                          <a:lnTo>
                            <a:pt x="30614" y="15796"/>
                          </a:lnTo>
                          <a:lnTo>
                            <a:pt x="30614" y="15796"/>
                          </a:lnTo>
                          <a:lnTo>
                            <a:pt x="30167" y="15796"/>
                          </a:lnTo>
                          <a:lnTo>
                            <a:pt x="27932" y="15796"/>
                          </a:lnTo>
                          <a:lnTo>
                            <a:pt x="27932" y="20636"/>
                          </a:lnTo>
                          <a:lnTo>
                            <a:pt x="30614" y="20636"/>
                          </a:lnTo>
                          <a:lnTo>
                            <a:pt x="30614" y="20636"/>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grpSp>
          <p:grpSp>
            <p:nvGrpSpPr>
              <p:cNvPr id="245" name="Shape 245"/>
              <p:cNvGrpSpPr/>
              <p:nvPr/>
            </p:nvGrpSpPr>
            <p:grpSpPr>
              <a:xfrm>
                <a:off x="6812171" y="2439448"/>
                <a:ext cx="4680000" cy="1260000"/>
                <a:chOff x="6812171" y="2439448"/>
                <a:chExt cx="4680000" cy="1260000"/>
              </a:xfrm>
            </p:grpSpPr>
            <p:sp>
              <p:nvSpPr>
                <p:cNvPr id="246" name="Shape 246"/>
                <p:cNvSpPr/>
                <p:nvPr/>
              </p:nvSpPr>
              <p:spPr>
                <a:xfrm rot="10800000">
                  <a:off x="6812171" y="2439448"/>
                  <a:ext cx="4680000" cy="1260000"/>
                </a:xfrm>
                <a:prstGeom prst="flowChartManualOperation">
                  <a:avLst/>
                </a:prstGeom>
                <a:solidFill>
                  <a:srgbClr val="00B0F0"/>
                </a:solidFill>
                <a:ln>
                  <a:noFill/>
                </a:ln>
              </p:spPr>
              <p:txBody>
                <a:bodyPr lIns="91375" tIns="45675" rIns="91375" bIns="45675" anchor="t" anchorCtr="0">
                  <a:noAutofit/>
                </a:bodyPr>
                <a:lstStyle/>
                <a:p>
                  <a:pPr marL="0" marR="0" lvl="0" indent="0" algn="l" rtl="0">
                    <a:spcBef>
                      <a:spcPts val="0"/>
                    </a:spcBef>
                    <a:spcAft>
                      <a:spcPts val="0"/>
                    </a:spcAft>
                    <a:buNone/>
                  </a:pPr>
                  <a:endParaRPr sz="1600" b="0" i="0" u="none" strike="noStrike" cap="none" baseline="0">
                    <a:solidFill>
                      <a:srgbClr val="000000"/>
                    </a:solidFill>
                    <a:latin typeface="Arial"/>
                    <a:ea typeface="Arial"/>
                    <a:cs typeface="Arial"/>
                    <a:sym typeface="Arial"/>
                  </a:endParaRPr>
                </a:p>
              </p:txBody>
            </p:sp>
            <p:grpSp>
              <p:nvGrpSpPr>
                <p:cNvPr id="247" name="Shape 247"/>
                <p:cNvGrpSpPr/>
                <p:nvPr/>
              </p:nvGrpSpPr>
              <p:grpSpPr>
                <a:xfrm>
                  <a:off x="7526235" y="2651477"/>
                  <a:ext cx="3251871" cy="890259"/>
                  <a:chOff x="7526235" y="2666498"/>
                  <a:chExt cx="3251871" cy="890259"/>
                </a:xfrm>
              </p:grpSpPr>
              <p:sp>
                <p:nvSpPr>
                  <p:cNvPr id="248" name="Shape 248"/>
                  <p:cNvSpPr txBox="1"/>
                  <p:nvPr/>
                </p:nvSpPr>
                <p:spPr>
                  <a:xfrm>
                    <a:off x="7526235" y="3341314"/>
                    <a:ext cx="3251871" cy="215443"/>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r>
                      <a:rPr lang="en-US" sz="1400" b="1" i="0" u="none" strike="noStrike" cap="none" baseline="0">
                        <a:solidFill>
                          <a:srgbClr val="FFFFFF"/>
                        </a:solidFill>
                        <a:latin typeface="Arial"/>
                        <a:ea typeface="Arial"/>
                        <a:cs typeface="Arial"/>
                        <a:sym typeface="Arial"/>
                      </a:rPr>
                      <a:t>Everything is connected</a:t>
                    </a:r>
                  </a:p>
                </p:txBody>
              </p:sp>
              <p:grpSp>
                <p:nvGrpSpPr>
                  <p:cNvPr id="249" name="Shape 249"/>
                  <p:cNvGrpSpPr/>
                  <p:nvPr/>
                </p:nvGrpSpPr>
                <p:grpSpPr>
                  <a:xfrm>
                    <a:off x="7532860" y="2666498"/>
                    <a:ext cx="3238621" cy="587906"/>
                    <a:chOff x="7532860" y="2675551"/>
                    <a:chExt cx="3238621" cy="587906"/>
                  </a:xfrm>
                </p:grpSpPr>
                <p:pic>
                  <p:nvPicPr>
                    <p:cNvPr id="250" name="Shape 250"/>
                    <p:cNvPicPr preferRelativeResize="0"/>
                    <p:nvPr/>
                  </p:nvPicPr>
                  <p:blipFill rotWithShape="1">
                    <a:blip r:embed="rId6">
                      <a:alphaModFix/>
                    </a:blip>
                    <a:srcRect/>
                    <a:stretch/>
                  </p:blipFill>
                  <p:spPr>
                    <a:xfrm>
                      <a:off x="10202461" y="2675551"/>
                      <a:ext cx="418040" cy="359833"/>
                    </a:xfrm>
                    <a:prstGeom prst="rect">
                      <a:avLst/>
                    </a:prstGeom>
                    <a:noFill/>
                    <a:ln>
                      <a:noFill/>
                    </a:ln>
                  </p:spPr>
                </p:pic>
                <p:pic>
                  <p:nvPicPr>
                    <p:cNvPr id="251" name="Shape 251"/>
                    <p:cNvPicPr preferRelativeResize="0"/>
                    <p:nvPr/>
                  </p:nvPicPr>
                  <p:blipFill rotWithShape="1">
                    <a:blip r:embed="rId7">
                      <a:alphaModFix/>
                    </a:blip>
                    <a:srcRect/>
                    <a:stretch/>
                  </p:blipFill>
                  <p:spPr>
                    <a:xfrm>
                      <a:off x="9289556" y="2675552"/>
                      <a:ext cx="564770" cy="359833"/>
                    </a:xfrm>
                    <a:prstGeom prst="rect">
                      <a:avLst/>
                    </a:prstGeom>
                    <a:noFill/>
                    <a:ln>
                      <a:noFill/>
                    </a:ln>
                  </p:spPr>
                </p:pic>
                <p:sp>
                  <p:nvSpPr>
                    <p:cNvPr id="252" name="Shape 252"/>
                    <p:cNvSpPr txBox="1"/>
                    <p:nvPr/>
                  </p:nvSpPr>
                  <p:spPr>
                    <a:xfrm>
                      <a:off x="7532860" y="3078791"/>
                      <a:ext cx="719999" cy="18466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200" b="0" i="0" u="none" strike="noStrike" cap="none" baseline="0">
                          <a:solidFill>
                            <a:srgbClr val="FFFFFF"/>
                          </a:solidFill>
                          <a:latin typeface="Arial"/>
                          <a:ea typeface="Arial"/>
                          <a:cs typeface="Arial"/>
                          <a:sym typeface="Arial"/>
                        </a:rPr>
                        <a:t>5G</a:t>
                      </a:r>
                    </a:p>
                  </p:txBody>
                </p:sp>
                <p:sp>
                  <p:nvSpPr>
                    <p:cNvPr id="253" name="Shape 253"/>
                    <p:cNvSpPr txBox="1"/>
                    <p:nvPr/>
                  </p:nvSpPr>
                  <p:spPr>
                    <a:xfrm>
                      <a:off x="8372400" y="3078791"/>
                      <a:ext cx="719999" cy="18466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200" b="0" i="0" u="none" strike="noStrike" cap="none" baseline="0">
                          <a:solidFill>
                            <a:srgbClr val="FFFFFF"/>
                          </a:solidFill>
                          <a:latin typeface="Arial"/>
                          <a:ea typeface="Arial"/>
                          <a:cs typeface="Arial"/>
                          <a:sym typeface="Arial"/>
                        </a:rPr>
                        <a:t>Cloud</a:t>
                      </a:r>
                    </a:p>
                  </p:txBody>
                </p:sp>
                <p:sp>
                  <p:nvSpPr>
                    <p:cNvPr id="254" name="Shape 254"/>
                    <p:cNvSpPr txBox="1"/>
                    <p:nvPr/>
                  </p:nvSpPr>
                  <p:spPr>
                    <a:xfrm>
                      <a:off x="10051482" y="3078791"/>
                      <a:ext cx="719999" cy="18466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200" b="0" i="0" u="none" strike="noStrike" cap="none" baseline="0">
                          <a:solidFill>
                            <a:srgbClr val="FFFFFF"/>
                          </a:solidFill>
                          <a:latin typeface="Arial"/>
                          <a:ea typeface="Arial"/>
                          <a:cs typeface="Arial"/>
                          <a:sym typeface="Arial"/>
                        </a:rPr>
                        <a:t>Big Data</a:t>
                      </a:r>
                    </a:p>
                  </p:txBody>
                </p:sp>
                <p:sp>
                  <p:nvSpPr>
                    <p:cNvPr id="255" name="Shape 255"/>
                    <p:cNvSpPr txBox="1"/>
                    <p:nvPr/>
                  </p:nvSpPr>
                  <p:spPr>
                    <a:xfrm>
                      <a:off x="9211940" y="3078791"/>
                      <a:ext cx="719999" cy="18466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200" b="0" i="0" u="none" strike="noStrike" cap="none" baseline="0">
                          <a:solidFill>
                            <a:srgbClr val="FFFFFF"/>
                          </a:solidFill>
                          <a:latin typeface="Arial"/>
                          <a:ea typeface="Arial"/>
                          <a:cs typeface="Arial"/>
                          <a:sym typeface="Arial"/>
                        </a:rPr>
                        <a:t>IoT</a:t>
                      </a:r>
                    </a:p>
                  </p:txBody>
                </p:sp>
                <p:sp>
                  <p:nvSpPr>
                    <p:cNvPr id="256" name="Shape 256"/>
                    <p:cNvSpPr/>
                    <p:nvPr/>
                  </p:nvSpPr>
                  <p:spPr>
                    <a:xfrm>
                      <a:off x="7733971" y="2675552"/>
                      <a:ext cx="317779" cy="359833"/>
                    </a:xfrm>
                    <a:custGeom>
                      <a:avLst/>
                      <a:gdLst/>
                      <a:ahLst/>
                      <a:cxnLst/>
                      <a:rect l="0" t="0" r="0" b="0"/>
                      <a:pathLst>
                        <a:path w="120000" h="120000" extrusionOk="0">
                          <a:moveTo>
                            <a:pt x="11253" y="35201"/>
                          </a:moveTo>
                          <a:lnTo>
                            <a:pt x="11253" y="35201"/>
                          </a:lnTo>
                          <a:lnTo>
                            <a:pt x="11358" y="33343"/>
                          </a:lnTo>
                          <a:lnTo>
                            <a:pt x="11463" y="31486"/>
                          </a:lnTo>
                          <a:lnTo>
                            <a:pt x="11673" y="29628"/>
                          </a:lnTo>
                          <a:lnTo>
                            <a:pt x="11989" y="27863"/>
                          </a:lnTo>
                          <a:lnTo>
                            <a:pt x="12304" y="26006"/>
                          </a:lnTo>
                          <a:lnTo>
                            <a:pt x="12830" y="24241"/>
                          </a:lnTo>
                          <a:lnTo>
                            <a:pt x="13356" y="22476"/>
                          </a:lnTo>
                          <a:lnTo>
                            <a:pt x="13987" y="20804"/>
                          </a:lnTo>
                          <a:lnTo>
                            <a:pt x="14723" y="19040"/>
                          </a:lnTo>
                          <a:lnTo>
                            <a:pt x="15565" y="17368"/>
                          </a:lnTo>
                          <a:lnTo>
                            <a:pt x="16511" y="15789"/>
                          </a:lnTo>
                          <a:lnTo>
                            <a:pt x="17458" y="14117"/>
                          </a:lnTo>
                          <a:lnTo>
                            <a:pt x="18510" y="12538"/>
                          </a:lnTo>
                          <a:lnTo>
                            <a:pt x="19666" y="11052"/>
                          </a:lnTo>
                          <a:lnTo>
                            <a:pt x="20823" y="9566"/>
                          </a:lnTo>
                          <a:lnTo>
                            <a:pt x="22191" y="8080"/>
                          </a:lnTo>
                          <a:lnTo>
                            <a:pt x="22822" y="7244"/>
                          </a:lnTo>
                          <a:lnTo>
                            <a:pt x="23137" y="6315"/>
                          </a:lnTo>
                          <a:lnTo>
                            <a:pt x="23347" y="5386"/>
                          </a:lnTo>
                          <a:lnTo>
                            <a:pt x="23347" y="4458"/>
                          </a:lnTo>
                          <a:lnTo>
                            <a:pt x="23137" y="3436"/>
                          </a:lnTo>
                          <a:lnTo>
                            <a:pt x="22716" y="2600"/>
                          </a:lnTo>
                          <a:lnTo>
                            <a:pt x="22191" y="1764"/>
                          </a:lnTo>
                          <a:lnTo>
                            <a:pt x="21349" y="1114"/>
                          </a:lnTo>
                          <a:lnTo>
                            <a:pt x="20403" y="557"/>
                          </a:lnTo>
                          <a:lnTo>
                            <a:pt x="19351" y="185"/>
                          </a:lnTo>
                          <a:lnTo>
                            <a:pt x="18299" y="0"/>
                          </a:lnTo>
                          <a:lnTo>
                            <a:pt x="17248" y="0"/>
                          </a:lnTo>
                          <a:lnTo>
                            <a:pt x="16196" y="185"/>
                          </a:lnTo>
                          <a:lnTo>
                            <a:pt x="15144" y="557"/>
                          </a:lnTo>
                          <a:lnTo>
                            <a:pt x="14198" y="1114"/>
                          </a:lnTo>
                          <a:lnTo>
                            <a:pt x="13461" y="1764"/>
                          </a:lnTo>
                          <a:lnTo>
                            <a:pt x="11884" y="3622"/>
                          </a:lnTo>
                          <a:lnTo>
                            <a:pt x="10411" y="5386"/>
                          </a:lnTo>
                          <a:lnTo>
                            <a:pt x="8939" y="7337"/>
                          </a:lnTo>
                          <a:lnTo>
                            <a:pt x="7677" y="9287"/>
                          </a:lnTo>
                          <a:lnTo>
                            <a:pt x="6520" y="11238"/>
                          </a:lnTo>
                          <a:lnTo>
                            <a:pt x="5363" y="13281"/>
                          </a:lnTo>
                          <a:lnTo>
                            <a:pt x="4417" y="15325"/>
                          </a:lnTo>
                          <a:lnTo>
                            <a:pt x="3470" y="17461"/>
                          </a:lnTo>
                          <a:lnTo>
                            <a:pt x="2629" y="19597"/>
                          </a:lnTo>
                          <a:lnTo>
                            <a:pt x="1998" y="21733"/>
                          </a:lnTo>
                          <a:lnTo>
                            <a:pt x="1367" y="23962"/>
                          </a:lnTo>
                          <a:lnTo>
                            <a:pt x="841" y="26191"/>
                          </a:lnTo>
                          <a:lnTo>
                            <a:pt x="525" y="28421"/>
                          </a:lnTo>
                          <a:lnTo>
                            <a:pt x="210" y="30650"/>
                          </a:lnTo>
                          <a:lnTo>
                            <a:pt x="105" y="32879"/>
                          </a:lnTo>
                          <a:lnTo>
                            <a:pt x="0" y="35201"/>
                          </a:lnTo>
                          <a:lnTo>
                            <a:pt x="105" y="37430"/>
                          </a:lnTo>
                          <a:lnTo>
                            <a:pt x="210" y="39752"/>
                          </a:lnTo>
                          <a:lnTo>
                            <a:pt x="525" y="41981"/>
                          </a:lnTo>
                          <a:lnTo>
                            <a:pt x="841" y="44210"/>
                          </a:lnTo>
                          <a:lnTo>
                            <a:pt x="1367" y="46439"/>
                          </a:lnTo>
                          <a:lnTo>
                            <a:pt x="1998" y="48668"/>
                          </a:lnTo>
                          <a:lnTo>
                            <a:pt x="2629" y="50804"/>
                          </a:lnTo>
                          <a:lnTo>
                            <a:pt x="3470" y="52941"/>
                          </a:lnTo>
                          <a:lnTo>
                            <a:pt x="4417" y="55077"/>
                          </a:lnTo>
                          <a:lnTo>
                            <a:pt x="5363" y="57120"/>
                          </a:lnTo>
                          <a:lnTo>
                            <a:pt x="6520" y="59164"/>
                          </a:lnTo>
                          <a:lnTo>
                            <a:pt x="7677" y="61114"/>
                          </a:lnTo>
                          <a:lnTo>
                            <a:pt x="8939" y="63065"/>
                          </a:lnTo>
                          <a:lnTo>
                            <a:pt x="10411" y="65015"/>
                          </a:lnTo>
                          <a:lnTo>
                            <a:pt x="11884" y="66873"/>
                          </a:lnTo>
                          <a:lnTo>
                            <a:pt x="13461" y="68637"/>
                          </a:lnTo>
                          <a:lnTo>
                            <a:pt x="13882" y="69009"/>
                          </a:lnTo>
                          <a:lnTo>
                            <a:pt x="14408" y="69380"/>
                          </a:lnTo>
                          <a:lnTo>
                            <a:pt x="14829" y="69752"/>
                          </a:lnTo>
                          <a:lnTo>
                            <a:pt x="15460" y="70030"/>
                          </a:lnTo>
                          <a:lnTo>
                            <a:pt x="15985" y="70216"/>
                          </a:lnTo>
                          <a:lnTo>
                            <a:pt x="16617" y="70309"/>
                          </a:lnTo>
                          <a:lnTo>
                            <a:pt x="17142" y="70402"/>
                          </a:lnTo>
                          <a:lnTo>
                            <a:pt x="17773" y="70495"/>
                          </a:lnTo>
                          <a:lnTo>
                            <a:pt x="18720" y="70402"/>
                          </a:lnTo>
                          <a:lnTo>
                            <a:pt x="19666" y="70216"/>
                          </a:lnTo>
                          <a:lnTo>
                            <a:pt x="20508" y="69845"/>
                          </a:lnTo>
                          <a:lnTo>
                            <a:pt x="21349" y="69287"/>
                          </a:lnTo>
                          <a:lnTo>
                            <a:pt x="22191" y="68637"/>
                          </a:lnTo>
                          <a:lnTo>
                            <a:pt x="22822" y="67801"/>
                          </a:lnTo>
                          <a:lnTo>
                            <a:pt x="23137" y="66965"/>
                          </a:lnTo>
                          <a:lnTo>
                            <a:pt x="23347" y="65944"/>
                          </a:lnTo>
                          <a:lnTo>
                            <a:pt x="23453" y="65015"/>
                          </a:lnTo>
                          <a:lnTo>
                            <a:pt x="23242" y="64086"/>
                          </a:lnTo>
                          <a:lnTo>
                            <a:pt x="22822" y="63157"/>
                          </a:lnTo>
                          <a:lnTo>
                            <a:pt x="22191" y="62321"/>
                          </a:lnTo>
                          <a:lnTo>
                            <a:pt x="20929" y="60928"/>
                          </a:lnTo>
                          <a:lnTo>
                            <a:pt x="19666" y="59349"/>
                          </a:lnTo>
                          <a:lnTo>
                            <a:pt x="18510" y="57863"/>
                          </a:lnTo>
                          <a:lnTo>
                            <a:pt x="17458" y="56284"/>
                          </a:lnTo>
                          <a:lnTo>
                            <a:pt x="16511" y="54705"/>
                          </a:lnTo>
                          <a:lnTo>
                            <a:pt x="15670" y="53034"/>
                          </a:lnTo>
                          <a:lnTo>
                            <a:pt x="14829" y="51362"/>
                          </a:lnTo>
                          <a:lnTo>
                            <a:pt x="14092" y="49597"/>
                          </a:lnTo>
                          <a:lnTo>
                            <a:pt x="13461" y="47925"/>
                          </a:lnTo>
                          <a:lnTo>
                            <a:pt x="12830" y="46160"/>
                          </a:lnTo>
                          <a:lnTo>
                            <a:pt x="12410" y="44303"/>
                          </a:lnTo>
                          <a:lnTo>
                            <a:pt x="11989" y="42538"/>
                          </a:lnTo>
                          <a:lnTo>
                            <a:pt x="11673" y="40681"/>
                          </a:lnTo>
                          <a:lnTo>
                            <a:pt x="11463" y="38916"/>
                          </a:lnTo>
                          <a:lnTo>
                            <a:pt x="11358" y="37058"/>
                          </a:lnTo>
                          <a:lnTo>
                            <a:pt x="11253" y="35201"/>
                          </a:lnTo>
                          <a:close/>
                          <a:moveTo>
                            <a:pt x="34916" y="55356"/>
                          </a:moveTo>
                          <a:lnTo>
                            <a:pt x="34916" y="55356"/>
                          </a:lnTo>
                          <a:lnTo>
                            <a:pt x="35758" y="55263"/>
                          </a:lnTo>
                          <a:lnTo>
                            <a:pt x="36599" y="55077"/>
                          </a:lnTo>
                          <a:lnTo>
                            <a:pt x="37335" y="54798"/>
                          </a:lnTo>
                          <a:lnTo>
                            <a:pt x="38177" y="54427"/>
                          </a:lnTo>
                          <a:lnTo>
                            <a:pt x="39018" y="53777"/>
                          </a:lnTo>
                          <a:lnTo>
                            <a:pt x="39649" y="53034"/>
                          </a:lnTo>
                          <a:lnTo>
                            <a:pt x="40175" y="52198"/>
                          </a:lnTo>
                          <a:lnTo>
                            <a:pt x="40490" y="51269"/>
                          </a:lnTo>
                          <a:lnTo>
                            <a:pt x="40595" y="50340"/>
                          </a:lnTo>
                          <a:lnTo>
                            <a:pt x="40490" y="49411"/>
                          </a:lnTo>
                          <a:lnTo>
                            <a:pt x="40175" y="48390"/>
                          </a:lnTo>
                          <a:lnTo>
                            <a:pt x="39544" y="47554"/>
                          </a:lnTo>
                          <a:lnTo>
                            <a:pt x="38597" y="46160"/>
                          </a:lnTo>
                          <a:lnTo>
                            <a:pt x="37756" y="44674"/>
                          </a:lnTo>
                          <a:lnTo>
                            <a:pt x="37020" y="43188"/>
                          </a:lnTo>
                          <a:lnTo>
                            <a:pt x="36389" y="41702"/>
                          </a:lnTo>
                          <a:lnTo>
                            <a:pt x="35863" y="40123"/>
                          </a:lnTo>
                          <a:lnTo>
                            <a:pt x="35547" y="38452"/>
                          </a:lnTo>
                          <a:lnTo>
                            <a:pt x="35337" y="36873"/>
                          </a:lnTo>
                          <a:lnTo>
                            <a:pt x="35232" y="35201"/>
                          </a:lnTo>
                          <a:lnTo>
                            <a:pt x="35337" y="33529"/>
                          </a:lnTo>
                          <a:lnTo>
                            <a:pt x="35547" y="31950"/>
                          </a:lnTo>
                          <a:lnTo>
                            <a:pt x="35863" y="30278"/>
                          </a:lnTo>
                          <a:lnTo>
                            <a:pt x="36389" y="28699"/>
                          </a:lnTo>
                          <a:lnTo>
                            <a:pt x="37020" y="27213"/>
                          </a:lnTo>
                          <a:lnTo>
                            <a:pt x="37756" y="25727"/>
                          </a:lnTo>
                          <a:lnTo>
                            <a:pt x="38597" y="24241"/>
                          </a:lnTo>
                          <a:lnTo>
                            <a:pt x="39544" y="22848"/>
                          </a:lnTo>
                          <a:lnTo>
                            <a:pt x="40175" y="22012"/>
                          </a:lnTo>
                          <a:lnTo>
                            <a:pt x="40490" y="21083"/>
                          </a:lnTo>
                          <a:lnTo>
                            <a:pt x="40595" y="20061"/>
                          </a:lnTo>
                          <a:lnTo>
                            <a:pt x="40490" y="19133"/>
                          </a:lnTo>
                          <a:lnTo>
                            <a:pt x="40175" y="18204"/>
                          </a:lnTo>
                          <a:lnTo>
                            <a:pt x="39649" y="17368"/>
                          </a:lnTo>
                          <a:lnTo>
                            <a:pt x="39018" y="16625"/>
                          </a:lnTo>
                          <a:lnTo>
                            <a:pt x="38071" y="15975"/>
                          </a:lnTo>
                          <a:lnTo>
                            <a:pt x="37125" y="15510"/>
                          </a:lnTo>
                          <a:lnTo>
                            <a:pt x="36073" y="15139"/>
                          </a:lnTo>
                          <a:lnTo>
                            <a:pt x="35021" y="15046"/>
                          </a:lnTo>
                          <a:lnTo>
                            <a:pt x="33865" y="15139"/>
                          </a:lnTo>
                          <a:lnTo>
                            <a:pt x="32918" y="15417"/>
                          </a:lnTo>
                          <a:lnTo>
                            <a:pt x="31866" y="15882"/>
                          </a:lnTo>
                          <a:lnTo>
                            <a:pt x="31025" y="16439"/>
                          </a:lnTo>
                          <a:lnTo>
                            <a:pt x="30289" y="17275"/>
                          </a:lnTo>
                          <a:lnTo>
                            <a:pt x="28816" y="19226"/>
                          </a:lnTo>
                          <a:lnTo>
                            <a:pt x="27554" y="21362"/>
                          </a:lnTo>
                          <a:lnTo>
                            <a:pt x="26503" y="23591"/>
                          </a:lnTo>
                          <a:lnTo>
                            <a:pt x="25661" y="25820"/>
                          </a:lnTo>
                          <a:lnTo>
                            <a:pt x="24925" y="28049"/>
                          </a:lnTo>
                          <a:lnTo>
                            <a:pt x="24399" y="30371"/>
                          </a:lnTo>
                          <a:lnTo>
                            <a:pt x="24084" y="32786"/>
                          </a:lnTo>
                          <a:lnTo>
                            <a:pt x="23978" y="35201"/>
                          </a:lnTo>
                          <a:lnTo>
                            <a:pt x="24084" y="37616"/>
                          </a:lnTo>
                          <a:lnTo>
                            <a:pt x="24399" y="39938"/>
                          </a:lnTo>
                          <a:lnTo>
                            <a:pt x="24925" y="42352"/>
                          </a:lnTo>
                          <a:lnTo>
                            <a:pt x="25661" y="44582"/>
                          </a:lnTo>
                          <a:lnTo>
                            <a:pt x="26503" y="46811"/>
                          </a:lnTo>
                          <a:lnTo>
                            <a:pt x="27554" y="49040"/>
                          </a:lnTo>
                          <a:lnTo>
                            <a:pt x="28816" y="51176"/>
                          </a:lnTo>
                          <a:lnTo>
                            <a:pt x="30289" y="53126"/>
                          </a:lnTo>
                          <a:lnTo>
                            <a:pt x="30709" y="53684"/>
                          </a:lnTo>
                          <a:lnTo>
                            <a:pt x="31235" y="54055"/>
                          </a:lnTo>
                          <a:lnTo>
                            <a:pt x="31761" y="54427"/>
                          </a:lnTo>
                          <a:lnTo>
                            <a:pt x="32392" y="54798"/>
                          </a:lnTo>
                          <a:lnTo>
                            <a:pt x="33023" y="54984"/>
                          </a:lnTo>
                          <a:lnTo>
                            <a:pt x="33654" y="55170"/>
                          </a:lnTo>
                          <a:lnTo>
                            <a:pt x="34285" y="55263"/>
                          </a:lnTo>
                          <a:lnTo>
                            <a:pt x="34916" y="55356"/>
                          </a:lnTo>
                          <a:close/>
                          <a:moveTo>
                            <a:pt x="60052" y="45789"/>
                          </a:moveTo>
                          <a:lnTo>
                            <a:pt x="60052" y="45789"/>
                          </a:lnTo>
                          <a:lnTo>
                            <a:pt x="61209" y="45789"/>
                          </a:lnTo>
                          <a:lnTo>
                            <a:pt x="62471" y="45603"/>
                          </a:lnTo>
                          <a:lnTo>
                            <a:pt x="63628" y="45325"/>
                          </a:lnTo>
                          <a:lnTo>
                            <a:pt x="64680" y="44953"/>
                          </a:lnTo>
                          <a:lnTo>
                            <a:pt x="65731" y="44489"/>
                          </a:lnTo>
                          <a:lnTo>
                            <a:pt x="66783" y="44024"/>
                          </a:lnTo>
                          <a:lnTo>
                            <a:pt x="67624" y="43374"/>
                          </a:lnTo>
                          <a:lnTo>
                            <a:pt x="68466" y="42724"/>
                          </a:lnTo>
                          <a:lnTo>
                            <a:pt x="69307" y="41981"/>
                          </a:lnTo>
                          <a:lnTo>
                            <a:pt x="69938" y="41145"/>
                          </a:lnTo>
                          <a:lnTo>
                            <a:pt x="70569" y="40216"/>
                          </a:lnTo>
                          <a:lnTo>
                            <a:pt x="71095" y="39287"/>
                          </a:lnTo>
                          <a:lnTo>
                            <a:pt x="71516" y="38359"/>
                          </a:lnTo>
                          <a:lnTo>
                            <a:pt x="71831" y="37337"/>
                          </a:lnTo>
                          <a:lnTo>
                            <a:pt x="71936" y="36315"/>
                          </a:lnTo>
                          <a:lnTo>
                            <a:pt x="72042" y="35201"/>
                          </a:lnTo>
                          <a:lnTo>
                            <a:pt x="71936" y="34086"/>
                          </a:lnTo>
                          <a:lnTo>
                            <a:pt x="71831" y="33065"/>
                          </a:lnTo>
                          <a:lnTo>
                            <a:pt x="71516" y="32043"/>
                          </a:lnTo>
                          <a:lnTo>
                            <a:pt x="71095" y="31114"/>
                          </a:lnTo>
                          <a:lnTo>
                            <a:pt x="70569" y="30185"/>
                          </a:lnTo>
                          <a:lnTo>
                            <a:pt x="69938" y="29256"/>
                          </a:lnTo>
                          <a:lnTo>
                            <a:pt x="69307" y="28421"/>
                          </a:lnTo>
                          <a:lnTo>
                            <a:pt x="68466" y="27678"/>
                          </a:lnTo>
                          <a:lnTo>
                            <a:pt x="67624" y="27027"/>
                          </a:lnTo>
                          <a:lnTo>
                            <a:pt x="66783" y="26377"/>
                          </a:lnTo>
                          <a:lnTo>
                            <a:pt x="65731" y="25913"/>
                          </a:lnTo>
                          <a:lnTo>
                            <a:pt x="64680" y="25448"/>
                          </a:lnTo>
                          <a:lnTo>
                            <a:pt x="63628" y="25077"/>
                          </a:lnTo>
                          <a:lnTo>
                            <a:pt x="62471" y="24798"/>
                          </a:lnTo>
                          <a:lnTo>
                            <a:pt x="61209" y="24613"/>
                          </a:lnTo>
                          <a:lnTo>
                            <a:pt x="60052" y="24613"/>
                          </a:lnTo>
                          <a:lnTo>
                            <a:pt x="58790" y="24613"/>
                          </a:lnTo>
                          <a:lnTo>
                            <a:pt x="57633" y="24798"/>
                          </a:lnTo>
                          <a:lnTo>
                            <a:pt x="56476" y="25077"/>
                          </a:lnTo>
                          <a:lnTo>
                            <a:pt x="55319" y="25448"/>
                          </a:lnTo>
                          <a:lnTo>
                            <a:pt x="54268" y="25913"/>
                          </a:lnTo>
                          <a:lnTo>
                            <a:pt x="53321" y="26377"/>
                          </a:lnTo>
                          <a:lnTo>
                            <a:pt x="52375" y="27027"/>
                          </a:lnTo>
                          <a:lnTo>
                            <a:pt x="51533" y="27678"/>
                          </a:lnTo>
                          <a:lnTo>
                            <a:pt x="50797" y="28421"/>
                          </a:lnTo>
                          <a:lnTo>
                            <a:pt x="50061" y="29256"/>
                          </a:lnTo>
                          <a:lnTo>
                            <a:pt x="49430" y="30185"/>
                          </a:lnTo>
                          <a:lnTo>
                            <a:pt x="49009" y="31114"/>
                          </a:lnTo>
                          <a:lnTo>
                            <a:pt x="48588" y="32043"/>
                          </a:lnTo>
                          <a:lnTo>
                            <a:pt x="48273" y="33065"/>
                          </a:lnTo>
                          <a:lnTo>
                            <a:pt x="48063" y="34086"/>
                          </a:lnTo>
                          <a:lnTo>
                            <a:pt x="48063" y="35201"/>
                          </a:lnTo>
                          <a:lnTo>
                            <a:pt x="48063" y="36315"/>
                          </a:lnTo>
                          <a:lnTo>
                            <a:pt x="48273" y="37337"/>
                          </a:lnTo>
                          <a:lnTo>
                            <a:pt x="48588" y="38359"/>
                          </a:lnTo>
                          <a:lnTo>
                            <a:pt x="49009" y="39287"/>
                          </a:lnTo>
                          <a:lnTo>
                            <a:pt x="49430" y="40216"/>
                          </a:lnTo>
                          <a:lnTo>
                            <a:pt x="50061" y="41145"/>
                          </a:lnTo>
                          <a:lnTo>
                            <a:pt x="50797" y="41981"/>
                          </a:lnTo>
                          <a:lnTo>
                            <a:pt x="51533" y="42724"/>
                          </a:lnTo>
                          <a:lnTo>
                            <a:pt x="52375" y="43374"/>
                          </a:lnTo>
                          <a:lnTo>
                            <a:pt x="53321" y="44024"/>
                          </a:lnTo>
                          <a:lnTo>
                            <a:pt x="54268" y="44489"/>
                          </a:lnTo>
                          <a:lnTo>
                            <a:pt x="55319" y="44953"/>
                          </a:lnTo>
                          <a:lnTo>
                            <a:pt x="56476" y="45325"/>
                          </a:lnTo>
                          <a:lnTo>
                            <a:pt x="57633" y="45603"/>
                          </a:lnTo>
                          <a:lnTo>
                            <a:pt x="58790" y="45789"/>
                          </a:lnTo>
                          <a:lnTo>
                            <a:pt x="60052" y="45789"/>
                          </a:lnTo>
                          <a:close/>
                          <a:moveTo>
                            <a:pt x="106643" y="1764"/>
                          </a:moveTo>
                          <a:lnTo>
                            <a:pt x="106643" y="1764"/>
                          </a:lnTo>
                          <a:lnTo>
                            <a:pt x="105801" y="1114"/>
                          </a:lnTo>
                          <a:lnTo>
                            <a:pt x="104855" y="557"/>
                          </a:lnTo>
                          <a:lnTo>
                            <a:pt x="103908" y="185"/>
                          </a:lnTo>
                          <a:lnTo>
                            <a:pt x="102857" y="0"/>
                          </a:lnTo>
                          <a:lnTo>
                            <a:pt x="101805" y="0"/>
                          </a:lnTo>
                          <a:lnTo>
                            <a:pt x="100648" y="185"/>
                          </a:lnTo>
                          <a:lnTo>
                            <a:pt x="99702" y="557"/>
                          </a:lnTo>
                          <a:lnTo>
                            <a:pt x="98755" y="1114"/>
                          </a:lnTo>
                          <a:lnTo>
                            <a:pt x="97914" y="1764"/>
                          </a:lnTo>
                          <a:lnTo>
                            <a:pt x="97283" y="2600"/>
                          </a:lnTo>
                          <a:lnTo>
                            <a:pt x="96862" y="3436"/>
                          </a:lnTo>
                          <a:lnTo>
                            <a:pt x="96652" y="4458"/>
                          </a:lnTo>
                          <a:lnTo>
                            <a:pt x="96652" y="5386"/>
                          </a:lnTo>
                          <a:lnTo>
                            <a:pt x="96862" y="6315"/>
                          </a:lnTo>
                          <a:lnTo>
                            <a:pt x="97283" y="7244"/>
                          </a:lnTo>
                          <a:lnTo>
                            <a:pt x="97914" y="8080"/>
                          </a:lnTo>
                          <a:lnTo>
                            <a:pt x="99176" y="9566"/>
                          </a:lnTo>
                          <a:lnTo>
                            <a:pt x="100438" y="11052"/>
                          </a:lnTo>
                          <a:lnTo>
                            <a:pt x="101595" y="12538"/>
                          </a:lnTo>
                          <a:lnTo>
                            <a:pt x="102646" y="14117"/>
                          </a:lnTo>
                          <a:lnTo>
                            <a:pt x="103593" y="15789"/>
                          </a:lnTo>
                          <a:lnTo>
                            <a:pt x="104434" y="17368"/>
                          </a:lnTo>
                          <a:lnTo>
                            <a:pt x="105276" y="19040"/>
                          </a:lnTo>
                          <a:lnTo>
                            <a:pt x="106012" y="20804"/>
                          </a:lnTo>
                          <a:lnTo>
                            <a:pt x="106643" y="22476"/>
                          </a:lnTo>
                          <a:lnTo>
                            <a:pt x="107169" y="24241"/>
                          </a:lnTo>
                          <a:lnTo>
                            <a:pt x="107695" y="26006"/>
                          </a:lnTo>
                          <a:lnTo>
                            <a:pt x="108115" y="27863"/>
                          </a:lnTo>
                          <a:lnTo>
                            <a:pt x="108431" y="29628"/>
                          </a:lnTo>
                          <a:lnTo>
                            <a:pt x="108641" y="31486"/>
                          </a:lnTo>
                          <a:lnTo>
                            <a:pt x="108746" y="33343"/>
                          </a:lnTo>
                          <a:lnTo>
                            <a:pt x="108746" y="35201"/>
                          </a:lnTo>
                          <a:lnTo>
                            <a:pt x="108746" y="37058"/>
                          </a:lnTo>
                          <a:lnTo>
                            <a:pt x="108641" y="38916"/>
                          </a:lnTo>
                          <a:lnTo>
                            <a:pt x="108431" y="40681"/>
                          </a:lnTo>
                          <a:lnTo>
                            <a:pt x="108115" y="42538"/>
                          </a:lnTo>
                          <a:lnTo>
                            <a:pt x="107695" y="44303"/>
                          </a:lnTo>
                          <a:lnTo>
                            <a:pt x="107169" y="46160"/>
                          </a:lnTo>
                          <a:lnTo>
                            <a:pt x="106643" y="47925"/>
                          </a:lnTo>
                          <a:lnTo>
                            <a:pt x="106012" y="49597"/>
                          </a:lnTo>
                          <a:lnTo>
                            <a:pt x="105276" y="51362"/>
                          </a:lnTo>
                          <a:lnTo>
                            <a:pt x="104434" y="53034"/>
                          </a:lnTo>
                          <a:lnTo>
                            <a:pt x="103488" y="54705"/>
                          </a:lnTo>
                          <a:lnTo>
                            <a:pt x="102541" y="56284"/>
                          </a:lnTo>
                          <a:lnTo>
                            <a:pt x="101489" y="57863"/>
                          </a:lnTo>
                          <a:lnTo>
                            <a:pt x="100333" y="59349"/>
                          </a:lnTo>
                          <a:lnTo>
                            <a:pt x="99176" y="60928"/>
                          </a:lnTo>
                          <a:lnTo>
                            <a:pt x="97914" y="62321"/>
                          </a:lnTo>
                          <a:lnTo>
                            <a:pt x="97283" y="63157"/>
                          </a:lnTo>
                          <a:lnTo>
                            <a:pt x="96862" y="64086"/>
                          </a:lnTo>
                          <a:lnTo>
                            <a:pt x="96652" y="65015"/>
                          </a:lnTo>
                          <a:lnTo>
                            <a:pt x="96652" y="65944"/>
                          </a:lnTo>
                          <a:lnTo>
                            <a:pt x="96862" y="66965"/>
                          </a:lnTo>
                          <a:lnTo>
                            <a:pt x="97283" y="67801"/>
                          </a:lnTo>
                          <a:lnTo>
                            <a:pt x="97914" y="68637"/>
                          </a:lnTo>
                          <a:lnTo>
                            <a:pt x="98650" y="69287"/>
                          </a:lnTo>
                          <a:lnTo>
                            <a:pt x="99491" y="69845"/>
                          </a:lnTo>
                          <a:lnTo>
                            <a:pt x="100438" y="70216"/>
                          </a:lnTo>
                          <a:lnTo>
                            <a:pt x="101279" y="70402"/>
                          </a:lnTo>
                          <a:lnTo>
                            <a:pt x="102226" y="70495"/>
                          </a:lnTo>
                          <a:lnTo>
                            <a:pt x="102857" y="70402"/>
                          </a:lnTo>
                          <a:lnTo>
                            <a:pt x="103488" y="70309"/>
                          </a:lnTo>
                          <a:lnTo>
                            <a:pt x="104014" y="70216"/>
                          </a:lnTo>
                          <a:lnTo>
                            <a:pt x="104645" y="70030"/>
                          </a:lnTo>
                          <a:lnTo>
                            <a:pt x="105170" y="69752"/>
                          </a:lnTo>
                          <a:lnTo>
                            <a:pt x="105696" y="69380"/>
                          </a:lnTo>
                          <a:lnTo>
                            <a:pt x="106222" y="69009"/>
                          </a:lnTo>
                          <a:lnTo>
                            <a:pt x="106643" y="68637"/>
                          </a:lnTo>
                          <a:lnTo>
                            <a:pt x="108220" y="66873"/>
                          </a:lnTo>
                          <a:lnTo>
                            <a:pt x="109693" y="65015"/>
                          </a:lnTo>
                          <a:lnTo>
                            <a:pt x="111060" y="63065"/>
                          </a:lnTo>
                          <a:lnTo>
                            <a:pt x="112322" y="61114"/>
                          </a:lnTo>
                          <a:lnTo>
                            <a:pt x="113584" y="59164"/>
                          </a:lnTo>
                          <a:lnTo>
                            <a:pt x="114636" y="57120"/>
                          </a:lnTo>
                          <a:lnTo>
                            <a:pt x="115687" y="55077"/>
                          </a:lnTo>
                          <a:lnTo>
                            <a:pt x="116529" y="52941"/>
                          </a:lnTo>
                          <a:lnTo>
                            <a:pt x="117370" y="50804"/>
                          </a:lnTo>
                          <a:lnTo>
                            <a:pt x="118106" y="48668"/>
                          </a:lnTo>
                          <a:lnTo>
                            <a:pt x="118632" y="46439"/>
                          </a:lnTo>
                          <a:lnTo>
                            <a:pt x="119158" y="44210"/>
                          </a:lnTo>
                          <a:lnTo>
                            <a:pt x="119579" y="41981"/>
                          </a:lnTo>
                          <a:lnTo>
                            <a:pt x="119789" y="39752"/>
                          </a:lnTo>
                          <a:lnTo>
                            <a:pt x="120000" y="37430"/>
                          </a:lnTo>
                          <a:lnTo>
                            <a:pt x="120000" y="35201"/>
                          </a:lnTo>
                          <a:lnTo>
                            <a:pt x="120000" y="32879"/>
                          </a:lnTo>
                          <a:lnTo>
                            <a:pt x="119789" y="30650"/>
                          </a:lnTo>
                          <a:lnTo>
                            <a:pt x="119579" y="28421"/>
                          </a:lnTo>
                          <a:lnTo>
                            <a:pt x="119158" y="26191"/>
                          </a:lnTo>
                          <a:lnTo>
                            <a:pt x="118632" y="23962"/>
                          </a:lnTo>
                          <a:lnTo>
                            <a:pt x="118106" y="21733"/>
                          </a:lnTo>
                          <a:lnTo>
                            <a:pt x="117370" y="19597"/>
                          </a:lnTo>
                          <a:lnTo>
                            <a:pt x="116529" y="17461"/>
                          </a:lnTo>
                          <a:lnTo>
                            <a:pt x="115687" y="15325"/>
                          </a:lnTo>
                          <a:lnTo>
                            <a:pt x="114636" y="13281"/>
                          </a:lnTo>
                          <a:lnTo>
                            <a:pt x="113584" y="11238"/>
                          </a:lnTo>
                          <a:lnTo>
                            <a:pt x="112322" y="9287"/>
                          </a:lnTo>
                          <a:lnTo>
                            <a:pt x="111060" y="7337"/>
                          </a:lnTo>
                          <a:lnTo>
                            <a:pt x="109693" y="5386"/>
                          </a:lnTo>
                          <a:lnTo>
                            <a:pt x="108220" y="3622"/>
                          </a:lnTo>
                          <a:lnTo>
                            <a:pt x="106643" y="1764"/>
                          </a:lnTo>
                          <a:close/>
                          <a:moveTo>
                            <a:pt x="81928" y="15975"/>
                          </a:moveTo>
                          <a:lnTo>
                            <a:pt x="81928" y="15975"/>
                          </a:lnTo>
                          <a:lnTo>
                            <a:pt x="81086" y="16625"/>
                          </a:lnTo>
                          <a:lnTo>
                            <a:pt x="80350" y="17368"/>
                          </a:lnTo>
                          <a:lnTo>
                            <a:pt x="79824" y="18204"/>
                          </a:lnTo>
                          <a:lnTo>
                            <a:pt x="79614" y="19133"/>
                          </a:lnTo>
                          <a:lnTo>
                            <a:pt x="79509" y="20061"/>
                          </a:lnTo>
                          <a:lnTo>
                            <a:pt x="79614" y="21083"/>
                          </a:lnTo>
                          <a:lnTo>
                            <a:pt x="79929" y="22012"/>
                          </a:lnTo>
                          <a:lnTo>
                            <a:pt x="80455" y="22848"/>
                          </a:lnTo>
                          <a:lnTo>
                            <a:pt x="81507" y="24241"/>
                          </a:lnTo>
                          <a:lnTo>
                            <a:pt x="82348" y="25727"/>
                          </a:lnTo>
                          <a:lnTo>
                            <a:pt x="83085" y="27213"/>
                          </a:lnTo>
                          <a:lnTo>
                            <a:pt x="83716" y="28699"/>
                          </a:lnTo>
                          <a:lnTo>
                            <a:pt x="84136" y="30278"/>
                          </a:lnTo>
                          <a:lnTo>
                            <a:pt x="84452" y="31950"/>
                          </a:lnTo>
                          <a:lnTo>
                            <a:pt x="84662" y="33529"/>
                          </a:lnTo>
                          <a:lnTo>
                            <a:pt x="84767" y="35201"/>
                          </a:lnTo>
                          <a:lnTo>
                            <a:pt x="84662" y="36873"/>
                          </a:lnTo>
                          <a:lnTo>
                            <a:pt x="84452" y="38452"/>
                          </a:lnTo>
                          <a:lnTo>
                            <a:pt x="84136" y="40123"/>
                          </a:lnTo>
                          <a:lnTo>
                            <a:pt x="83716" y="41702"/>
                          </a:lnTo>
                          <a:lnTo>
                            <a:pt x="83085" y="43188"/>
                          </a:lnTo>
                          <a:lnTo>
                            <a:pt x="82348" y="44674"/>
                          </a:lnTo>
                          <a:lnTo>
                            <a:pt x="81402" y="46160"/>
                          </a:lnTo>
                          <a:lnTo>
                            <a:pt x="80455" y="47554"/>
                          </a:lnTo>
                          <a:lnTo>
                            <a:pt x="79929" y="48390"/>
                          </a:lnTo>
                          <a:lnTo>
                            <a:pt x="79614" y="49411"/>
                          </a:lnTo>
                          <a:lnTo>
                            <a:pt x="79509" y="50340"/>
                          </a:lnTo>
                          <a:lnTo>
                            <a:pt x="79614" y="51269"/>
                          </a:lnTo>
                          <a:lnTo>
                            <a:pt x="79824" y="52198"/>
                          </a:lnTo>
                          <a:lnTo>
                            <a:pt x="80350" y="53034"/>
                          </a:lnTo>
                          <a:lnTo>
                            <a:pt x="81086" y="53777"/>
                          </a:lnTo>
                          <a:lnTo>
                            <a:pt x="81928" y="54427"/>
                          </a:lnTo>
                          <a:lnTo>
                            <a:pt x="82664" y="54798"/>
                          </a:lnTo>
                          <a:lnTo>
                            <a:pt x="83505" y="55077"/>
                          </a:lnTo>
                          <a:lnTo>
                            <a:pt x="84241" y="55263"/>
                          </a:lnTo>
                          <a:lnTo>
                            <a:pt x="85083" y="55356"/>
                          </a:lnTo>
                          <a:lnTo>
                            <a:pt x="85714" y="55263"/>
                          </a:lnTo>
                          <a:lnTo>
                            <a:pt x="86450" y="55170"/>
                          </a:lnTo>
                          <a:lnTo>
                            <a:pt x="87081" y="54984"/>
                          </a:lnTo>
                          <a:lnTo>
                            <a:pt x="87712" y="54798"/>
                          </a:lnTo>
                          <a:lnTo>
                            <a:pt x="88238" y="54427"/>
                          </a:lnTo>
                          <a:lnTo>
                            <a:pt x="88764" y="54055"/>
                          </a:lnTo>
                          <a:lnTo>
                            <a:pt x="89290" y="53684"/>
                          </a:lnTo>
                          <a:lnTo>
                            <a:pt x="89710" y="53126"/>
                          </a:lnTo>
                          <a:lnTo>
                            <a:pt x="91183" y="51176"/>
                          </a:lnTo>
                          <a:lnTo>
                            <a:pt x="92445" y="49040"/>
                          </a:lnTo>
                          <a:lnTo>
                            <a:pt x="93496" y="46811"/>
                          </a:lnTo>
                          <a:lnTo>
                            <a:pt x="94443" y="44582"/>
                          </a:lnTo>
                          <a:lnTo>
                            <a:pt x="95074" y="42352"/>
                          </a:lnTo>
                          <a:lnTo>
                            <a:pt x="95600" y="39938"/>
                          </a:lnTo>
                          <a:lnTo>
                            <a:pt x="95915" y="37616"/>
                          </a:lnTo>
                          <a:lnTo>
                            <a:pt x="96021" y="35201"/>
                          </a:lnTo>
                          <a:lnTo>
                            <a:pt x="95915" y="32786"/>
                          </a:lnTo>
                          <a:lnTo>
                            <a:pt x="95600" y="30371"/>
                          </a:lnTo>
                          <a:lnTo>
                            <a:pt x="95179" y="28049"/>
                          </a:lnTo>
                          <a:lnTo>
                            <a:pt x="94443" y="25820"/>
                          </a:lnTo>
                          <a:lnTo>
                            <a:pt x="93496" y="23591"/>
                          </a:lnTo>
                          <a:lnTo>
                            <a:pt x="92445" y="21362"/>
                          </a:lnTo>
                          <a:lnTo>
                            <a:pt x="91183" y="19226"/>
                          </a:lnTo>
                          <a:lnTo>
                            <a:pt x="89710" y="17275"/>
                          </a:lnTo>
                          <a:lnTo>
                            <a:pt x="88974" y="16439"/>
                          </a:lnTo>
                          <a:lnTo>
                            <a:pt x="88133" y="15882"/>
                          </a:lnTo>
                          <a:lnTo>
                            <a:pt x="87186" y="15417"/>
                          </a:lnTo>
                          <a:lnTo>
                            <a:pt x="86134" y="15139"/>
                          </a:lnTo>
                          <a:lnTo>
                            <a:pt x="85083" y="15046"/>
                          </a:lnTo>
                          <a:lnTo>
                            <a:pt x="84031" y="15139"/>
                          </a:lnTo>
                          <a:lnTo>
                            <a:pt x="82979" y="15510"/>
                          </a:lnTo>
                          <a:lnTo>
                            <a:pt x="81928" y="15975"/>
                          </a:lnTo>
                          <a:close/>
                          <a:moveTo>
                            <a:pt x="52795" y="51083"/>
                          </a:moveTo>
                          <a:lnTo>
                            <a:pt x="29447" y="120000"/>
                          </a:lnTo>
                          <a:lnTo>
                            <a:pt x="40385" y="120000"/>
                          </a:lnTo>
                          <a:lnTo>
                            <a:pt x="43961" y="109411"/>
                          </a:lnTo>
                          <a:lnTo>
                            <a:pt x="76038" y="109411"/>
                          </a:lnTo>
                          <a:lnTo>
                            <a:pt x="79719" y="120000"/>
                          </a:lnTo>
                          <a:lnTo>
                            <a:pt x="90657" y="120000"/>
                          </a:lnTo>
                          <a:lnTo>
                            <a:pt x="67204" y="51083"/>
                          </a:lnTo>
                          <a:lnTo>
                            <a:pt x="52795" y="51083"/>
                          </a:lnTo>
                          <a:close/>
                          <a:moveTo>
                            <a:pt x="60052" y="62136"/>
                          </a:moveTo>
                          <a:lnTo>
                            <a:pt x="65311" y="77554"/>
                          </a:lnTo>
                          <a:lnTo>
                            <a:pt x="54794" y="77554"/>
                          </a:lnTo>
                          <a:lnTo>
                            <a:pt x="60052" y="62136"/>
                          </a:lnTo>
                          <a:close/>
                          <a:moveTo>
                            <a:pt x="72462" y="98823"/>
                          </a:moveTo>
                          <a:lnTo>
                            <a:pt x="47537" y="98823"/>
                          </a:lnTo>
                          <a:lnTo>
                            <a:pt x="51218" y="88235"/>
                          </a:lnTo>
                          <a:lnTo>
                            <a:pt x="68886" y="88235"/>
                          </a:lnTo>
                          <a:lnTo>
                            <a:pt x="72462" y="98823"/>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sp>
                  <p:nvSpPr>
                    <p:cNvPr id="257" name="Shape 257"/>
                    <p:cNvSpPr/>
                    <p:nvPr/>
                  </p:nvSpPr>
                  <p:spPr>
                    <a:xfrm>
                      <a:off x="8533084" y="2766444"/>
                      <a:ext cx="398634" cy="268941"/>
                    </a:xfrm>
                    <a:custGeom>
                      <a:avLst/>
                      <a:gdLst/>
                      <a:ahLst/>
                      <a:cxnLst/>
                      <a:rect l="0" t="0" r="0" b="0"/>
                      <a:pathLst>
                        <a:path w="120000" h="120000" extrusionOk="0">
                          <a:moveTo>
                            <a:pt x="93708" y="31511"/>
                          </a:moveTo>
                          <a:lnTo>
                            <a:pt x="93708" y="31511"/>
                          </a:lnTo>
                          <a:lnTo>
                            <a:pt x="93001" y="29651"/>
                          </a:lnTo>
                          <a:lnTo>
                            <a:pt x="92295" y="27906"/>
                          </a:lnTo>
                          <a:lnTo>
                            <a:pt x="90725" y="24651"/>
                          </a:lnTo>
                          <a:lnTo>
                            <a:pt x="89077" y="21395"/>
                          </a:lnTo>
                          <a:lnTo>
                            <a:pt x="87272" y="18488"/>
                          </a:lnTo>
                          <a:lnTo>
                            <a:pt x="85310" y="15697"/>
                          </a:lnTo>
                          <a:lnTo>
                            <a:pt x="83270" y="13023"/>
                          </a:lnTo>
                          <a:lnTo>
                            <a:pt x="81072" y="10697"/>
                          </a:lnTo>
                          <a:lnTo>
                            <a:pt x="78796" y="8604"/>
                          </a:lnTo>
                          <a:lnTo>
                            <a:pt x="76442" y="6627"/>
                          </a:lnTo>
                          <a:lnTo>
                            <a:pt x="74009" y="4883"/>
                          </a:lnTo>
                          <a:lnTo>
                            <a:pt x="71497" y="3488"/>
                          </a:lnTo>
                          <a:lnTo>
                            <a:pt x="68907" y="2209"/>
                          </a:lnTo>
                          <a:lnTo>
                            <a:pt x="66239" y="1279"/>
                          </a:lnTo>
                          <a:lnTo>
                            <a:pt x="63570" y="581"/>
                          </a:lnTo>
                          <a:lnTo>
                            <a:pt x="62236" y="348"/>
                          </a:lnTo>
                          <a:lnTo>
                            <a:pt x="60824" y="116"/>
                          </a:lnTo>
                          <a:lnTo>
                            <a:pt x="59489" y="116"/>
                          </a:lnTo>
                          <a:lnTo>
                            <a:pt x="58077" y="0"/>
                          </a:lnTo>
                          <a:lnTo>
                            <a:pt x="56193" y="116"/>
                          </a:lnTo>
                          <a:lnTo>
                            <a:pt x="54231" y="232"/>
                          </a:lnTo>
                          <a:lnTo>
                            <a:pt x="52426" y="581"/>
                          </a:lnTo>
                          <a:lnTo>
                            <a:pt x="50542" y="1046"/>
                          </a:lnTo>
                          <a:lnTo>
                            <a:pt x="48737" y="1511"/>
                          </a:lnTo>
                          <a:lnTo>
                            <a:pt x="47011" y="2209"/>
                          </a:lnTo>
                          <a:lnTo>
                            <a:pt x="45206" y="2906"/>
                          </a:lnTo>
                          <a:lnTo>
                            <a:pt x="43557" y="3837"/>
                          </a:lnTo>
                          <a:lnTo>
                            <a:pt x="41831" y="4767"/>
                          </a:lnTo>
                          <a:lnTo>
                            <a:pt x="40261" y="5813"/>
                          </a:lnTo>
                          <a:lnTo>
                            <a:pt x="38613" y="6976"/>
                          </a:lnTo>
                          <a:lnTo>
                            <a:pt x="37122" y="8255"/>
                          </a:lnTo>
                          <a:lnTo>
                            <a:pt x="35631" y="9651"/>
                          </a:lnTo>
                          <a:lnTo>
                            <a:pt x="34139" y="11162"/>
                          </a:lnTo>
                          <a:lnTo>
                            <a:pt x="32727" y="12674"/>
                          </a:lnTo>
                          <a:lnTo>
                            <a:pt x="31393" y="14302"/>
                          </a:lnTo>
                          <a:lnTo>
                            <a:pt x="30058" y="16046"/>
                          </a:lnTo>
                          <a:lnTo>
                            <a:pt x="28803" y="17790"/>
                          </a:lnTo>
                          <a:lnTo>
                            <a:pt x="27625" y="19767"/>
                          </a:lnTo>
                          <a:lnTo>
                            <a:pt x="26527" y="21627"/>
                          </a:lnTo>
                          <a:lnTo>
                            <a:pt x="25428" y="23720"/>
                          </a:lnTo>
                          <a:lnTo>
                            <a:pt x="24408" y="25813"/>
                          </a:lnTo>
                          <a:lnTo>
                            <a:pt x="23466" y="28023"/>
                          </a:lnTo>
                          <a:lnTo>
                            <a:pt x="22603" y="30232"/>
                          </a:lnTo>
                          <a:lnTo>
                            <a:pt x="21818" y="32558"/>
                          </a:lnTo>
                          <a:lnTo>
                            <a:pt x="21033" y="34883"/>
                          </a:lnTo>
                          <a:lnTo>
                            <a:pt x="20327" y="37325"/>
                          </a:lnTo>
                          <a:lnTo>
                            <a:pt x="19777" y="39883"/>
                          </a:lnTo>
                          <a:lnTo>
                            <a:pt x="19228" y="42325"/>
                          </a:lnTo>
                          <a:lnTo>
                            <a:pt x="18757" y="45000"/>
                          </a:lnTo>
                          <a:lnTo>
                            <a:pt x="18364" y="47674"/>
                          </a:lnTo>
                          <a:lnTo>
                            <a:pt x="18129" y="50348"/>
                          </a:lnTo>
                          <a:lnTo>
                            <a:pt x="16167" y="51046"/>
                          </a:lnTo>
                          <a:lnTo>
                            <a:pt x="14362" y="52093"/>
                          </a:lnTo>
                          <a:lnTo>
                            <a:pt x="12557" y="53255"/>
                          </a:lnTo>
                          <a:lnTo>
                            <a:pt x="10909" y="54651"/>
                          </a:lnTo>
                          <a:lnTo>
                            <a:pt x="9339" y="56279"/>
                          </a:lnTo>
                          <a:lnTo>
                            <a:pt x="7848" y="58139"/>
                          </a:lnTo>
                          <a:lnTo>
                            <a:pt x="6435" y="60116"/>
                          </a:lnTo>
                          <a:lnTo>
                            <a:pt x="5179" y="62209"/>
                          </a:lnTo>
                          <a:lnTo>
                            <a:pt x="4002" y="64534"/>
                          </a:lnTo>
                          <a:lnTo>
                            <a:pt x="2982" y="66976"/>
                          </a:lnTo>
                          <a:lnTo>
                            <a:pt x="2119" y="69534"/>
                          </a:lnTo>
                          <a:lnTo>
                            <a:pt x="1334" y="72209"/>
                          </a:lnTo>
                          <a:lnTo>
                            <a:pt x="784" y="75000"/>
                          </a:lnTo>
                          <a:lnTo>
                            <a:pt x="313" y="77790"/>
                          </a:lnTo>
                          <a:lnTo>
                            <a:pt x="78" y="80813"/>
                          </a:lnTo>
                          <a:lnTo>
                            <a:pt x="0" y="83837"/>
                          </a:lnTo>
                          <a:lnTo>
                            <a:pt x="0" y="85581"/>
                          </a:lnTo>
                          <a:lnTo>
                            <a:pt x="78" y="87325"/>
                          </a:lnTo>
                          <a:lnTo>
                            <a:pt x="235" y="89069"/>
                          </a:lnTo>
                          <a:lnTo>
                            <a:pt x="470" y="90813"/>
                          </a:lnTo>
                          <a:lnTo>
                            <a:pt x="706" y="92441"/>
                          </a:lnTo>
                          <a:lnTo>
                            <a:pt x="1020" y="94069"/>
                          </a:lnTo>
                          <a:lnTo>
                            <a:pt x="1412" y="95697"/>
                          </a:lnTo>
                          <a:lnTo>
                            <a:pt x="1805" y="97209"/>
                          </a:lnTo>
                          <a:lnTo>
                            <a:pt x="2275" y="98720"/>
                          </a:lnTo>
                          <a:lnTo>
                            <a:pt x="2825" y="100232"/>
                          </a:lnTo>
                          <a:lnTo>
                            <a:pt x="3374" y="101627"/>
                          </a:lnTo>
                          <a:lnTo>
                            <a:pt x="3924" y="103023"/>
                          </a:lnTo>
                          <a:lnTo>
                            <a:pt x="4630" y="104418"/>
                          </a:lnTo>
                          <a:lnTo>
                            <a:pt x="5258" y="105697"/>
                          </a:lnTo>
                          <a:lnTo>
                            <a:pt x="6043" y="106976"/>
                          </a:lnTo>
                          <a:lnTo>
                            <a:pt x="6827" y="108139"/>
                          </a:lnTo>
                          <a:lnTo>
                            <a:pt x="7612" y="109302"/>
                          </a:lnTo>
                          <a:lnTo>
                            <a:pt x="8476" y="110348"/>
                          </a:lnTo>
                          <a:lnTo>
                            <a:pt x="9339" y="111395"/>
                          </a:lnTo>
                          <a:lnTo>
                            <a:pt x="10202" y="112325"/>
                          </a:lnTo>
                          <a:lnTo>
                            <a:pt x="11144" y="113255"/>
                          </a:lnTo>
                          <a:lnTo>
                            <a:pt x="12164" y="114069"/>
                          </a:lnTo>
                          <a:lnTo>
                            <a:pt x="13106" y="114767"/>
                          </a:lnTo>
                          <a:lnTo>
                            <a:pt x="14205" y="115465"/>
                          </a:lnTo>
                          <a:lnTo>
                            <a:pt x="15225" y="116162"/>
                          </a:lnTo>
                          <a:lnTo>
                            <a:pt x="16324" y="116627"/>
                          </a:lnTo>
                          <a:lnTo>
                            <a:pt x="17423" y="117093"/>
                          </a:lnTo>
                          <a:lnTo>
                            <a:pt x="18521" y="117558"/>
                          </a:lnTo>
                          <a:lnTo>
                            <a:pt x="19699" y="117790"/>
                          </a:lnTo>
                          <a:lnTo>
                            <a:pt x="20797" y="118023"/>
                          </a:lnTo>
                          <a:lnTo>
                            <a:pt x="21975" y="118139"/>
                          </a:lnTo>
                          <a:lnTo>
                            <a:pt x="23230" y="118255"/>
                          </a:lnTo>
                          <a:lnTo>
                            <a:pt x="25192" y="118139"/>
                          </a:lnTo>
                          <a:lnTo>
                            <a:pt x="27155" y="117790"/>
                          </a:lnTo>
                          <a:lnTo>
                            <a:pt x="29038" y="117093"/>
                          </a:lnTo>
                          <a:lnTo>
                            <a:pt x="30922" y="116279"/>
                          </a:lnTo>
                          <a:lnTo>
                            <a:pt x="32727" y="115232"/>
                          </a:lnTo>
                          <a:lnTo>
                            <a:pt x="34453" y="114069"/>
                          </a:lnTo>
                          <a:lnTo>
                            <a:pt x="36023" y="112558"/>
                          </a:lnTo>
                          <a:lnTo>
                            <a:pt x="37593" y="110813"/>
                          </a:lnTo>
                          <a:lnTo>
                            <a:pt x="40026" y="113023"/>
                          </a:lnTo>
                          <a:lnTo>
                            <a:pt x="41281" y="113953"/>
                          </a:lnTo>
                          <a:lnTo>
                            <a:pt x="42537" y="114883"/>
                          </a:lnTo>
                          <a:lnTo>
                            <a:pt x="43793" y="115697"/>
                          </a:lnTo>
                          <a:lnTo>
                            <a:pt x="45049" y="116395"/>
                          </a:lnTo>
                          <a:lnTo>
                            <a:pt x="46304" y="117093"/>
                          </a:lnTo>
                          <a:lnTo>
                            <a:pt x="47560" y="117790"/>
                          </a:lnTo>
                          <a:lnTo>
                            <a:pt x="48816" y="118255"/>
                          </a:lnTo>
                          <a:lnTo>
                            <a:pt x="50150" y="118720"/>
                          </a:lnTo>
                          <a:lnTo>
                            <a:pt x="51406" y="119069"/>
                          </a:lnTo>
                          <a:lnTo>
                            <a:pt x="52740" y="119418"/>
                          </a:lnTo>
                          <a:lnTo>
                            <a:pt x="54074" y="119651"/>
                          </a:lnTo>
                          <a:lnTo>
                            <a:pt x="55408" y="119883"/>
                          </a:lnTo>
                          <a:lnTo>
                            <a:pt x="56742" y="120000"/>
                          </a:lnTo>
                          <a:lnTo>
                            <a:pt x="58077" y="120000"/>
                          </a:lnTo>
                          <a:lnTo>
                            <a:pt x="60510" y="119883"/>
                          </a:lnTo>
                          <a:lnTo>
                            <a:pt x="62864" y="119651"/>
                          </a:lnTo>
                          <a:lnTo>
                            <a:pt x="64983" y="119302"/>
                          </a:lnTo>
                          <a:lnTo>
                            <a:pt x="67102" y="118604"/>
                          </a:lnTo>
                          <a:lnTo>
                            <a:pt x="69064" y="117790"/>
                          </a:lnTo>
                          <a:lnTo>
                            <a:pt x="71026" y="116744"/>
                          </a:lnTo>
                          <a:lnTo>
                            <a:pt x="72988" y="115581"/>
                          </a:lnTo>
                          <a:lnTo>
                            <a:pt x="74950" y="113953"/>
                          </a:lnTo>
                          <a:lnTo>
                            <a:pt x="76677" y="115348"/>
                          </a:lnTo>
                          <a:lnTo>
                            <a:pt x="78482" y="116627"/>
                          </a:lnTo>
                          <a:lnTo>
                            <a:pt x="80287" y="117674"/>
                          </a:lnTo>
                          <a:lnTo>
                            <a:pt x="82171" y="118488"/>
                          </a:lnTo>
                          <a:lnTo>
                            <a:pt x="84054" y="119186"/>
                          </a:lnTo>
                          <a:lnTo>
                            <a:pt x="86017" y="119651"/>
                          </a:lnTo>
                          <a:lnTo>
                            <a:pt x="87979" y="119883"/>
                          </a:lnTo>
                          <a:lnTo>
                            <a:pt x="90019" y="120000"/>
                          </a:lnTo>
                          <a:lnTo>
                            <a:pt x="91510" y="120000"/>
                          </a:lnTo>
                          <a:lnTo>
                            <a:pt x="93080" y="119767"/>
                          </a:lnTo>
                          <a:lnTo>
                            <a:pt x="94571" y="119534"/>
                          </a:lnTo>
                          <a:lnTo>
                            <a:pt x="96062" y="119069"/>
                          </a:lnTo>
                          <a:lnTo>
                            <a:pt x="97475" y="118604"/>
                          </a:lnTo>
                          <a:lnTo>
                            <a:pt x="98888" y="118023"/>
                          </a:lnTo>
                          <a:lnTo>
                            <a:pt x="100300" y="117325"/>
                          </a:lnTo>
                          <a:lnTo>
                            <a:pt x="101635" y="116511"/>
                          </a:lnTo>
                          <a:lnTo>
                            <a:pt x="102969" y="115581"/>
                          </a:lnTo>
                          <a:lnTo>
                            <a:pt x="104303" y="114651"/>
                          </a:lnTo>
                          <a:lnTo>
                            <a:pt x="105559" y="113604"/>
                          </a:lnTo>
                          <a:lnTo>
                            <a:pt x="106736" y="112441"/>
                          </a:lnTo>
                          <a:lnTo>
                            <a:pt x="107913" y="111162"/>
                          </a:lnTo>
                          <a:lnTo>
                            <a:pt x="109090" y="109883"/>
                          </a:lnTo>
                          <a:lnTo>
                            <a:pt x="110189" y="108488"/>
                          </a:lnTo>
                          <a:lnTo>
                            <a:pt x="111209" y="106976"/>
                          </a:lnTo>
                          <a:lnTo>
                            <a:pt x="112230" y="105465"/>
                          </a:lnTo>
                          <a:lnTo>
                            <a:pt x="113172" y="103837"/>
                          </a:lnTo>
                          <a:lnTo>
                            <a:pt x="114035" y="102093"/>
                          </a:lnTo>
                          <a:lnTo>
                            <a:pt x="114898" y="100348"/>
                          </a:lnTo>
                          <a:lnTo>
                            <a:pt x="115683" y="98604"/>
                          </a:lnTo>
                          <a:lnTo>
                            <a:pt x="116389" y="96744"/>
                          </a:lnTo>
                          <a:lnTo>
                            <a:pt x="117017" y="94767"/>
                          </a:lnTo>
                          <a:lnTo>
                            <a:pt x="117645" y="92790"/>
                          </a:lnTo>
                          <a:lnTo>
                            <a:pt x="118194" y="90813"/>
                          </a:lnTo>
                          <a:lnTo>
                            <a:pt x="118665" y="88720"/>
                          </a:lnTo>
                          <a:lnTo>
                            <a:pt x="119058" y="86627"/>
                          </a:lnTo>
                          <a:lnTo>
                            <a:pt x="119372" y="84534"/>
                          </a:lnTo>
                          <a:lnTo>
                            <a:pt x="119686" y="82325"/>
                          </a:lnTo>
                          <a:lnTo>
                            <a:pt x="119843" y="80116"/>
                          </a:lnTo>
                          <a:lnTo>
                            <a:pt x="119921" y="77790"/>
                          </a:lnTo>
                          <a:lnTo>
                            <a:pt x="120000" y="75581"/>
                          </a:lnTo>
                          <a:lnTo>
                            <a:pt x="120000" y="73488"/>
                          </a:lnTo>
                          <a:lnTo>
                            <a:pt x="119843" y="71395"/>
                          </a:lnTo>
                          <a:lnTo>
                            <a:pt x="119686" y="69302"/>
                          </a:lnTo>
                          <a:lnTo>
                            <a:pt x="119450" y="67325"/>
                          </a:lnTo>
                          <a:lnTo>
                            <a:pt x="119215" y="65232"/>
                          </a:lnTo>
                          <a:lnTo>
                            <a:pt x="118822" y="63255"/>
                          </a:lnTo>
                          <a:lnTo>
                            <a:pt x="118430" y="61395"/>
                          </a:lnTo>
                          <a:lnTo>
                            <a:pt x="117959" y="59534"/>
                          </a:lnTo>
                          <a:lnTo>
                            <a:pt x="117410" y="57674"/>
                          </a:lnTo>
                          <a:lnTo>
                            <a:pt x="116860" y="55813"/>
                          </a:lnTo>
                          <a:lnTo>
                            <a:pt x="116232" y="54069"/>
                          </a:lnTo>
                          <a:lnTo>
                            <a:pt x="115604" y="52325"/>
                          </a:lnTo>
                          <a:lnTo>
                            <a:pt x="114820" y="50697"/>
                          </a:lnTo>
                          <a:lnTo>
                            <a:pt x="114113" y="49069"/>
                          </a:lnTo>
                          <a:lnTo>
                            <a:pt x="113250" y="47558"/>
                          </a:lnTo>
                          <a:lnTo>
                            <a:pt x="112387" y="46046"/>
                          </a:lnTo>
                          <a:lnTo>
                            <a:pt x="111445" y="44534"/>
                          </a:lnTo>
                          <a:lnTo>
                            <a:pt x="110503" y="43255"/>
                          </a:lnTo>
                          <a:lnTo>
                            <a:pt x="109561" y="41860"/>
                          </a:lnTo>
                          <a:lnTo>
                            <a:pt x="108541" y="40581"/>
                          </a:lnTo>
                          <a:lnTo>
                            <a:pt x="107442" y="39418"/>
                          </a:lnTo>
                          <a:lnTo>
                            <a:pt x="106344" y="38372"/>
                          </a:lnTo>
                          <a:lnTo>
                            <a:pt x="105245" y="37325"/>
                          </a:lnTo>
                          <a:lnTo>
                            <a:pt x="104068" y="36279"/>
                          </a:lnTo>
                          <a:lnTo>
                            <a:pt x="102812" y="35348"/>
                          </a:lnTo>
                          <a:lnTo>
                            <a:pt x="101635" y="34534"/>
                          </a:lnTo>
                          <a:lnTo>
                            <a:pt x="100379" y="33837"/>
                          </a:lnTo>
                          <a:lnTo>
                            <a:pt x="99045" y="33139"/>
                          </a:lnTo>
                          <a:lnTo>
                            <a:pt x="97789" y="32674"/>
                          </a:lnTo>
                          <a:lnTo>
                            <a:pt x="96455" y="32093"/>
                          </a:lnTo>
                          <a:lnTo>
                            <a:pt x="95042" y="31744"/>
                          </a:lnTo>
                          <a:lnTo>
                            <a:pt x="93708" y="31511"/>
                          </a:lnTo>
                          <a:close/>
                          <a:moveTo>
                            <a:pt x="90019" y="108023"/>
                          </a:moveTo>
                          <a:lnTo>
                            <a:pt x="90019" y="108023"/>
                          </a:lnTo>
                          <a:lnTo>
                            <a:pt x="88293" y="107906"/>
                          </a:lnTo>
                          <a:lnTo>
                            <a:pt x="86644" y="107674"/>
                          </a:lnTo>
                          <a:lnTo>
                            <a:pt x="84996" y="107209"/>
                          </a:lnTo>
                          <a:lnTo>
                            <a:pt x="83348" y="106511"/>
                          </a:lnTo>
                          <a:lnTo>
                            <a:pt x="81778" y="105697"/>
                          </a:lnTo>
                          <a:lnTo>
                            <a:pt x="80287" y="104651"/>
                          </a:lnTo>
                          <a:lnTo>
                            <a:pt x="78796" y="103488"/>
                          </a:lnTo>
                          <a:lnTo>
                            <a:pt x="77383" y="102209"/>
                          </a:lnTo>
                          <a:lnTo>
                            <a:pt x="76913" y="101744"/>
                          </a:lnTo>
                          <a:lnTo>
                            <a:pt x="76442" y="101395"/>
                          </a:lnTo>
                          <a:lnTo>
                            <a:pt x="75971" y="101162"/>
                          </a:lnTo>
                          <a:lnTo>
                            <a:pt x="75421" y="101046"/>
                          </a:lnTo>
                          <a:lnTo>
                            <a:pt x="74950" y="101046"/>
                          </a:lnTo>
                          <a:lnTo>
                            <a:pt x="74401" y="101162"/>
                          </a:lnTo>
                          <a:lnTo>
                            <a:pt x="73930" y="101279"/>
                          </a:lnTo>
                          <a:lnTo>
                            <a:pt x="73459" y="101627"/>
                          </a:lnTo>
                          <a:lnTo>
                            <a:pt x="73067" y="101860"/>
                          </a:lnTo>
                          <a:lnTo>
                            <a:pt x="72596" y="102093"/>
                          </a:lnTo>
                          <a:lnTo>
                            <a:pt x="70869" y="103720"/>
                          </a:lnTo>
                          <a:lnTo>
                            <a:pt x="69143" y="105000"/>
                          </a:lnTo>
                          <a:lnTo>
                            <a:pt x="67495" y="106046"/>
                          </a:lnTo>
                          <a:lnTo>
                            <a:pt x="65846" y="106744"/>
                          </a:lnTo>
                          <a:lnTo>
                            <a:pt x="64120" y="107325"/>
                          </a:lnTo>
                          <a:lnTo>
                            <a:pt x="62236" y="107790"/>
                          </a:lnTo>
                          <a:lnTo>
                            <a:pt x="60274" y="108023"/>
                          </a:lnTo>
                          <a:lnTo>
                            <a:pt x="58077" y="108023"/>
                          </a:lnTo>
                          <a:lnTo>
                            <a:pt x="56821" y="108023"/>
                          </a:lnTo>
                          <a:lnTo>
                            <a:pt x="55644" y="107906"/>
                          </a:lnTo>
                          <a:lnTo>
                            <a:pt x="54466" y="107674"/>
                          </a:lnTo>
                          <a:lnTo>
                            <a:pt x="53289" y="107441"/>
                          </a:lnTo>
                          <a:lnTo>
                            <a:pt x="52112" y="107093"/>
                          </a:lnTo>
                          <a:lnTo>
                            <a:pt x="50935" y="106744"/>
                          </a:lnTo>
                          <a:lnTo>
                            <a:pt x="49836" y="106279"/>
                          </a:lnTo>
                          <a:lnTo>
                            <a:pt x="48659" y="105697"/>
                          </a:lnTo>
                          <a:lnTo>
                            <a:pt x="47560" y="105116"/>
                          </a:lnTo>
                          <a:lnTo>
                            <a:pt x="46461" y="104418"/>
                          </a:lnTo>
                          <a:lnTo>
                            <a:pt x="45284" y="103604"/>
                          </a:lnTo>
                          <a:lnTo>
                            <a:pt x="44185" y="102674"/>
                          </a:lnTo>
                          <a:lnTo>
                            <a:pt x="41988" y="100697"/>
                          </a:lnTo>
                          <a:lnTo>
                            <a:pt x="39712" y="98488"/>
                          </a:lnTo>
                          <a:lnTo>
                            <a:pt x="39162" y="97906"/>
                          </a:lnTo>
                          <a:lnTo>
                            <a:pt x="38534" y="97558"/>
                          </a:lnTo>
                          <a:lnTo>
                            <a:pt x="37907" y="97325"/>
                          </a:lnTo>
                          <a:lnTo>
                            <a:pt x="37279" y="97325"/>
                          </a:lnTo>
                          <a:lnTo>
                            <a:pt x="36415" y="97441"/>
                          </a:lnTo>
                          <a:lnTo>
                            <a:pt x="35631" y="97790"/>
                          </a:lnTo>
                          <a:lnTo>
                            <a:pt x="34846" y="98372"/>
                          </a:lnTo>
                          <a:lnTo>
                            <a:pt x="34532" y="98720"/>
                          </a:lnTo>
                          <a:lnTo>
                            <a:pt x="34218" y="99186"/>
                          </a:lnTo>
                          <a:lnTo>
                            <a:pt x="33119" y="100813"/>
                          </a:lnTo>
                          <a:lnTo>
                            <a:pt x="31863" y="102209"/>
                          </a:lnTo>
                          <a:lnTo>
                            <a:pt x="30608" y="103488"/>
                          </a:lnTo>
                          <a:lnTo>
                            <a:pt x="29274" y="104418"/>
                          </a:lnTo>
                          <a:lnTo>
                            <a:pt x="27861" y="105232"/>
                          </a:lnTo>
                          <a:lnTo>
                            <a:pt x="26370" y="105813"/>
                          </a:lnTo>
                          <a:lnTo>
                            <a:pt x="24800" y="106162"/>
                          </a:lnTo>
                          <a:lnTo>
                            <a:pt x="23230" y="106279"/>
                          </a:lnTo>
                          <a:lnTo>
                            <a:pt x="21661" y="106162"/>
                          </a:lnTo>
                          <a:lnTo>
                            <a:pt x="20170" y="105813"/>
                          </a:lnTo>
                          <a:lnTo>
                            <a:pt x="18678" y="105232"/>
                          </a:lnTo>
                          <a:lnTo>
                            <a:pt x="17344" y="104534"/>
                          </a:lnTo>
                          <a:lnTo>
                            <a:pt x="16010" y="103488"/>
                          </a:lnTo>
                          <a:lnTo>
                            <a:pt x="14754" y="102441"/>
                          </a:lnTo>
                          <a:lnTo>
                            <a:pt x="13577" y="101162"/>
                          </a:lnTo>
                          <a:lnTo>
                            <a:pt x="12478" y="99651"/>
                          </a:lnTo>
                          <a:lnTo>
                            <a:pt x="11536" y="98139"/>
                          </a:lnTo>
                          <a:lnTo>
                            <a:pt x="10673" y="96395"/>
                          </a:lnTo>
                          <a:lnTo>
                            <a:pt x="9888" y="94534"/>
                          </a:lnTo>
                          <a:lnTo>
                            <a:pt x="9260" y="92558"/>
                          </a:lnTo>
                          <a:lnTo>
                            <a:pt x="8790" y="90465"/>
                          </a:lnTo>
                          <a:lnTo>
                            <a:pt x="8397" y="88372"/>
                          </a:lnTo>
                          <a:lnTo>
                            <a:pt x="8162" y="86162"/>
                          </a:lnTo>
                          <a:lnTo>
                            <a:pt x="8083" y="83837"/>
                          </a:lnTo>
                          <a:lnTo>
                            <a:pt x="8162" y="81511"/>
                          </a:lnTo>
                          <a:lnTo>
                            <a:pt x="8397" y="79302"/>
                          </a:lnTo>
                          <a:lnTo>
                            <a:pt x="8790" y="77209"/>
                          </a:lnTo>
                          <a:lnTo>
                            <a:pt x="9260" y="75116"/>
                          </a:lnTo>
                          <a:lnTo>
                            <a:pt x="9888" y="73139"/>
                          </a:lnTo>
                          <a:lnTo>
                            <a:pt x="10673" y="71279"/>
                          </a:lnTo>
                          <a:lnTo>
                            <a:pt x="11536" y="69651"/>
                          </a:lnTo>
                          <a:lnTo>
                            <a:pt x="12478" y="68023"/>
                          </a:lnTo>
                          <a:lnTo>
                            <a:pt x="13577" y="66511"/>
                          </a:lnTo>
                          <a:lnTo>
                            <a:pt x="14754" y="65232"/>
                          </a:lnTo>
                          <a:lnTo>
                            <a:pt x="16010" y="64186"/>
                          </a:lnTo>
                          <a:lnTo>
                            <a:pt x="17344" y="63255"/>
                          </a:lnTo>
                          <a:lnTo>
                            <a:pt x="18678" y="62441"/>
                          </a:lnTo>
                          <a:lnTo>
                            <a:pt x="20170" y="61860"/>
                          </a:lnTo>
                          <a:lnTo>
                            <a:pt x="21661" y="61511"/>
                          </a:lnTo>
                          <a:lnTo>
                            <a:pt x="23230" y="61395"/>
                          </a:lnTo>
                          <a:lnTo>
                            <a:pt x="24251" y="61511"/>
                          </a:lnTo>
                          <a:lnTo>
                            <a:pt x="25349" y="61627"/>
                          </a:lnTo>
                          <a:lnTo>
                            <a:pt x="26448" y="61976"/>
                          </a:lnTo>
                          <a:lnTo>
                            <a:pt x="27468" y="62325"/>
                          </a:lnTo>
                          <a:lnTo>
                            <a:pt x="28489" y="62790"/>
                          </a:lnTo>
                          <a:lnTo>
                            <a:pt x="29509" y="63488"/>
                          </a:lnTo>
                          <a:lnTo>
                            <a:pt x="30451" y="64186"/>
                          </a:lnTo>
                          <a:lnTo>
                            <a:pt x="31393" y="64999"/>
                          </a:lnTo>
                          <a:lnTo>
                            <a:pt x="32099" y="65581"/>
                          </a:lnTo>
                          <a:lnTo>
                            <a:pt x="32884" y="65813"/>
                          </a:lnTo>
                          <a:lnTo>
                            <a:pt x="33669" y="65930"/>
                          </a:lnTo>
                          <a:lnTo>
                            <a:pt x="34453" y="65813"/>
                          </a:lnTo>
                          <a:lnTo>
                            <a:pt x="35160" y="65465"/>
                          </a:lnTo>
                          <a:lnTo>
                            <a:pt x="35866" y="64883"/>
                          </a:lnTo>
                          <a:lnTo>
                            <a:pt x="36415" y="64186"/>
                          </a:lnTo>
                          <a:lnTo>
                            <a:pt x="36965" y="63255"/>
                          </a:lnTo>
                          <a:lnTo>
                            <a:pt x="37357" y="62093"/>
                          </a:lnTo>
                          <a:lnTo>
                            <a:pt x="37514" y="61046"/>
                          </a:lnTo>
                          <a:lnTo>
                            <a:pt x="37593" y="59883"/>
                          </a:lnTo>
                          <a:lnTo>
                            <a:pt x="37514" y="58720"/>
                          </a:lnTo>
                          <a:lnTo>
                            <a:pt x="37279" y="57558"/>
                          </a:lnTo>
                          <a:lnTo>
                            <a:pt x="36886" y="56627"/>
                          </a:lnTo>
                          <a:lnTo>
                            <a:pt x="36415" y="55697"/>
                          </a:lnTo>
                          <a:lnTo>
                            <a:pt x="35788" y="54883"/>
                          </a:lnTo>
                          <a:lnTo>
                            <a:pt x="34689" y="53953"/>
                          </a:lnTo>
                          <a:lnTo>
                            <a:pt x="33512" y="53023"/>
                          </a:lnTo>
                          <a:lnTo>
                            <a:pt x="32413" y="52325"/>
                          </a:lnTo>
                          <a:lnTo>
                            <a:pt x="31236" y="51627"/>
                          </a:lnTo>
                          <a:lnTo>
                            <a:pt x="30058" y="51046"/>
                          </a:lnTo>
                          <a:lnTo>
                            <a:pt x="28803" y="50465"/>
                          </a:lnTo>
                          <a:lnTo>
                            <a:pt x="27625" y="50116"/>
                          </a:lnTo>
                          <a:lnTo>
                            <a:pt x="26370" y="49767"/>
                          </a:lnTo>
                          <a:lnTo>
                            <a:pt x="26605" y="47790"/>
                          </a:lnTo>
                          <a:lnTo>
                            <a:pt x="26998" y="45697"/>
                          </a:lnTo>
                          <a:lnTo>
                            <a:pt x="27390" y="43837"/>
                          </a:lnTo>
                          <a:lnTo>
                            <a:pt x="27861" y="41860"/>
                          </a:lnTo>
                          <a:lnTo>
                            <a:pt x="28332" y="40000"/>
                          </a:lnTo>
                          <a:lnTo>
                            <a:pt x="28960" y="38139"/>
                          </a:lnTo>
                          <a:lnTo>
                            <a:pt x="29587" y="36395"/>
                          </a:lnTo>
                          <a:lnTo>
                            <a:pt x="30215" y="34651"/>
                          </a:lnTo>
                          <a:lnTo>
                            <a:pt x="30922" y="32906"/>
                          </a:lnTo>
                          <a:lnTo>
                            <a:pt x="31706" y="31279"/>
                          </a:lnTo>
                          <a:lnTo>
                            <a:pt x="32570" y="29767"/>
                          </a:lnTo>
                          <a:lnTo>
                            <a:pt x="33433" y="28255"/>
                          </a:lnTo>
                          <a:lnTo>
                            <a:pt x="34296" y="26744"/>
                          </a:lnTo>
                          <a:lnTo>
                            <a:pt x="35238" y="25348"/>
                          </a:lnTo>
                          <a:lnTo>
                            <a:pt x="36258" y="23953"/>
                          </a:lnTo>
                          <a:lnTo>
                            <a:pt x="37279" y="22674"/>
                          </a:lnTo>
                          <a:lnTo>
                            <a:pt x="38378" y="21511"/>
                          </a:lnTo>
                          <a:lnTo>
                            <a:pt x="39476" y="20348"/>
                          </a:lnTo>
                          <a:lnTo>
                            <a:pt x="40575" y="19186"/>
                          </a:lnTo>
                          <a:lnTo>
                            <a:pt x="41752" y="18139"/>
                          </a:lnTo>
                          <a:lnTo>
                            <a:pt x="43008" y="17209"/>
                          </a:lnTo>
                          <a:lnTo>
                            <a:pt x="44185" y="16395"/>
                          </a:lnTo>
                          <a:lnTo>
                            <a:pt x="45519" y="15581"/>
                          </a:lnTo>
                          <a:lnTo>
                            <a:pt x="46775" y="14767"/>
                          </a:lnTo>
                          <a:lnTo>
                            <a:pt x="48109" y="14186"/>
                          </a:lnTo>
                          <a:lnTo>
                            <a:pt x="49444" y="13604"/>
                          </a:lnTo>
                          <a:lnTo>
                            <a:pt x="50856" y="13139"/>
                          </a:lnTo>
                          <a:lnTo>
                            <a:pt x="52269" y="12674"/>
                          </a:lnTo>
                          <a:lnTo>
                            <a:pt x="53682" y="12441"/>
                          </a:lnTo>
                          <a:lnTo>
                            <a:pt x="55094" y="12209"/>
                          </a:lnTo>
                          <a:lnTo>
                            <a:pt x="56586" y="12093"/>
                          </a:lnTo>
                          <a:lnTo>
                            <a:pt x="58077" y="11976"/>
                          </a:lnTo>
                          <a:lnTo>
                            <a:pt x="60039" y="12093"/>
                          </a:lnTo>
                          <a:lnTo>
                            <a:pt x="61922" y="12325"/>
                          </a:lnTo>
                          <a:lnTo>
                            <a:pt x="63884" y="12790"/>
                          </a:lnTo>
                          <a:lnTo>
                            <a:pt x="65768" y="13372"/>
                          </a:lnTo>
                          <a:lnTo>
                            <a:pt x="67573" y="14186"/>
                          </a:lnTo>
                          <a:lnTo>
                            <a:pt x="69378" y="15000"/>
                          </a:lnTo>
                          <a:lnTo>
                            <a:pt x="71105" y="16162"/>
                          </a:lnTo>
                          <a:lnTo>
                            <a:pt x="72831" y="17325"/>
                          </a:lnTo>
                          <a:lnTo>
                            <a:pt x="74558" y="18720"/>
                          </a:lnTo>
                          <a:lnTo>
                            <a:pt x="76128" y="20232"/>
                          </a:lnTo>
                          <a:lnTo>
                            <a:pt x="77697" y="21860"/>
                          </a:lnTo>
                          <a:lnTo>
                            <a:pt x="79189" y="23604"/>
                          </a:lnTo>
                          <a:lnTo>
                            <a:pt x="80601" y="25465"/>
                          </a:lnTo>
                          <a:lnTo>
                            <a:pt x="81935" y="27558"/>
                          </a:lnTo>
                          <a:lnTo>
                            <a:pt x="83191" y="29651"/>
                          </a:lnTo>
                          <a:lnTo>
                            <a:pt x="84368" y="31976"/>
                          </a:lnTo>
                          <a:lnTo>
                            <a:pt x="82956" y="32325"/>
                          </a:lnTo>
                          <a:lnTo>
                            <a:pt x="81621" y="32906"/>
                          </a:lnTo>
                          <a:lnTo>
                            <a:pt x="80287" y="33488"/>
                          </a:lnTo>
                          <a:lnTo>
                            <a:pt x="78953" y="34302"/>
                          </a:lnTo>
                          <a:lnTo>
                            <a:pt x="77697" y="35000"/>
                          </a:lnTo>
                          <a:lnTo>
                            <a:pt x="76442" y="35930"/>
                          </a:lnTo>
                          <a:lnTo>
                            <a:pt x="75186" y="36976"/>
                          </a:lnTo>
                          <a:lnTo>
                            <a:pt x="74009" y="38023"/>
                          </a:lnTo>
                          <a:lnTo>
                            <a:pt x="72831" y="39069"/>
                          </a:lnTo>
                          <a:lnTo>
                            <a:pt x="71733" y="40348"/>
                          </a:lnTo>
                          <a:lnTo>
                            <a:pt x="70634" y="41627"/>
                          </a:lnTo>
                          <a:lnTo>
                            <a:pt x="69535" y="43023"/>
                          </a:lnTo>
                          <a:lnTo>
                            <a:pt x="68515" y="44418"/>
                          </a:lnTo>
                          <a:lnTo>
                            <a:pt x="67573" y="46046"/>
                          </a:lnTo>
                          <a:lnTo>
                            <a:pt x="66631" y="47558"/>
                          </a:lnTo>
                          <a:lnTo>
                            <a:pt x="65768" y="49302"/>
                          </a:lnTo>
                          <a:lnTo>
                            <a:pt x="65376" y="50348"/>
                          </a:lnTo>
                          <a:lnTo>
                            <a:pt x="65140" y="51395"/>
                          </a:lnTo>
                          <a:lnTo>
                            <a:pt x="64983" y="52558"/>
                          </a:lnTo>
                          <a:lnTo>
                            <a:pt x="65062" y="53720"/>
                          </a:lnTo>
                          <a:lnTo>
                            <a:pt x="65219" y="54883"/>
                          </a:lnTo>
                          <a:lnTo>
                            <a:pt x="65611" y="55930"/>
                          </a:lnTo>
                          <a:lnTo>
                            <a:pt x="66082" y="56860"/>
                          </a:lnTo>
                          <a:lnTo>
                            <a:pt x="66631" y="57674"/>
                          </a:lnTo>
                          <a:lnTo>
                            <a:pt x="67338" y="58255"/>
                          </a:lnTo>
                          <a:lnTo>
                            <a:pt x="68122" y="58604"/>
                          </a:lnTo>
                          <a:lnTo>
                            <a:pt x="68907" y="58837"/>
                          </a:lnTo>
                          <a:lnTo>
                            <a:pt x="69692" y="58720"/>
                          </a:lnTo>
                          <a:lnTo>
                            <a:pt x="70398" y="58488"/>
                          </a:lnTo>
                          <a:lnTo>
                            <a:pt x="71105" y="57906"/>
                          </a:lnTo>
                          <a:lnTo>
                            <a:pt x="71733" y="57209"/>
                          </a:lnTo>
                          <a:lnTo>
                            <a:pt x="72282" y="56395"/>
                          </a:lnTo>
                          <a:lnTo>
                            <a:pt x="73145" y="54883"/>
                          </a:lnTo>
                          <a:lnTo>
                            <a:pt x="73930" y="53372"/>
                          </a:lnTo>
                          <a:lnTo>
                            <a:pt x="74872" y="52093"/>
                          </a:lnTo>
                          <a:lnTo>
                            <a:pt x="75814" y="50813"/>
                          </a:lnTo>
                          <a:lnTo>
                            <a:pt x="76834" y="49534"/>
                          </a:lnTo>
                          <a:lnTo>
                            <a:pt x="77854" y="48488"/>
                          </a:lnTo>
                          <a:lnTo>
                            <a:pt x="78953" y="47558"/>
                          </a:lnTo>
                          <a:lnTo>
                            <a:pt x="80052" y="46627"/>
                          </a:lnTo>
                          <a:lnTo>
                            <a:pt x="81229" y="45813"/>
                          </a:lnTo>
                          <a:lnTo>
                            <a:pt x="82406" y="45116"/>
                          </a:lnTo>
                          <a:lnTo>
                            <a:pt x="83662" y="44534"/>
                          </a:lnTo>
                          <a:lnTo>
                            <a:pt x="84839" y="43953"/>
                          </a:lnTo>
                          <a:lnTo>
                            <a:pt x="86095" y="43604"/>
                          </a:lnTo>
                          <a:lnTo>
                            <a:pt x="87429" y="43255"/>
                          </a:lnTo>
                          <a:lnTo>
                            <a:pt x="88685" y="43139"/>
                          </a:lnTo>
                          <a:lnTo>
                            <a:pt x="90019" y="43023"/>
                          </a:lnTo>
                          <a:lnTo>
                            <a:pt x="91118" y="43139"/>
                          </a:lnTo>
                          <a:lnTo>
                            <a:pt x="92217" y="43255"/>
                          </a:lnTo>
                          <a:lnTo>
                            <a:pt x="93315" y="43488"/>
                          </a:lnTo>
                          <a:lnTo>
                            <a:pt x="94414" y="43720"/>
                          </a:lnTo>
                          <a:lnTo>
                            <a:pt x="95434" y="44069"/>
                          </a:lnTo>
                          <a:lnTo>
                            <a:pt x="96533" y="44534"/>
                          </a:lnTo>
                          <a:lnTo>
                            <a:pt x="97553" y="45000"/>
                          </a:lnTo>
                          <a:lnTo>
                            <a:pt x="98495" y="45581"/>
                          </a:lnTo>
                          <a:lnTo>
                            <a:pt x="99516" y="46279"/>
                          </a:lnTo>
                          <a:lnTo>
                            <a:pt x="100457" y="46976"/>
                          </a:lnTo>
                          <a:lnTo>
                            <a:pt x="101321" y="47790"/>
                          </a:lnTo>
                          <a:lnTo>
                            <a:pt x="102262" y="48604"/>
                          </a:lnTo>
                          <a:lnTo>
                            <a:pt x="103126" y="49534"/>
                          </a:lnTo>
                          <a:lnTo>
                            <a:pt x="103911" y="50465"/>
                          </a:lnTo>
                          <a:lnTo>
                            <a:pt x="104695" y="51511"/>
                          </a:lnTo>
                          <a:lnTo>
                            <a:pt x="105480" y="52558"/>
                          </a:lnTo>
                          <a:lnTo>
                            <a:pt x="106187" y="53720"/>
                          </a:lnTo>
                          <a:lnTo>
                            <a:pt x="106893" y="54883"/>
                          </a:lnTo>
                          <a:lnTo>
                            <a:pt x="107521" y="56162"/>
                          </a:lnTo>
                          <a:lnTo>
                            <a:pt x="108149" y="57441"/>
                          </a:lnTo>
                          <a:lnTo>
                            <a:pt x="108698" y="58720"/>
                          </a:lnTo>
                          <a:lnTo>
                            <a:pt x="109247" y="60116"/>
                          </a:lnTo>
                          <a:lnTo>
                            <a:pt x="109718" y="61511"/>
                          </a:lnTo>
                          <a:lnTo>
                            <a:pt x="110189" y="62906"/>
                          </a:lnTo>
                          <a:lnTo>
                            <a:pt x="110582" y="64418"/>
                          </a:lnTo>
                          <a:lnTo>
                            <a:pt x="110896" y="65930"/>
                          </a:lnTo>
                          <a:lnTo>
                            <a:pt x="111209" y="67441"/>
                          </a:lnTo>
                          <a:lnTo>
                            <a:pt x="111445" y="69069"/>
                          </a:lnTo>
                          <a:lnTo>
                            <a:pt x="111680" y="70581"/>
                          </a:lnTo>
                          <a:lnTo>
                            <a:pt x="111837" y="72209"/>
                          </a:lnTo>
                          <a:lnTo>
                            <a:pt x="111916" y="73837"/>
                          </a:lnTo>
                          <a:lnTo>
                            <a:pt x="111916" y="75581"/>
                          </a:lnTo>
                          <a:lnTo>
                            <a:pt x="111916" y="77209"/>
                          </a:lnTo>
                          <a:lnTo>
                            <a:pt x="111837" y="78837"/>
                          </a:lnTo>
                          <a:lnTo>
                            <a:pt x="111680" y="80465"/>
                          </a:lnTo>
                          <a:lnTo>
                            <a:pt x="111445" y="82093"/>
                          </a:lnTo>
                          <a:lnTo>
                            <a:pt x="111209" y="83720"/>
                          </a:lnTo>
                          <a:lnTo>
                            <a:pt x="110896" y="85232"/>
                          </a:lnTo>
                          <a:lnTo>
                            <a:pt x="110582" y="86744"/>
                          </a:lnTo>
                          <a:lnTo>
                            <a:pt x="110189" y="88139"/>
                          </a:lnTo>
                          <a:lnTo>
                            <a:pt x="109718" y="89651"/>
                          </a:lnTo>
                          <a:lnTo>
                            <a:pt x="109247" y="91046"/>
                          </a:lnTo>
                          <a:lnTo>
                            <a:pt x="108698" y="92441"/>
                          </a:lnTo>
                          <a:lnTo>
                            <a:pt x="108149" y="93720"/>
                          </a:lnTo>
                          <a:lnTo>
                            <a:pt x="107521" y="95000"/>
                          </a:lnTo>
                          <a:lnTo>
                            <a:pt x="106893" y="96162"/>
                          </a:lnTo>
                          <a:lnTo>
                            <a:pt x="106187" y="97441"/>
                          </a:lnTo>
                          <a:lnTo>
                            <a:pt x="105480" y="98488"/>
                          </a:lnTo>
                          <a:lnTo>
                            <a:pt x="104695" y="99651"/>
                          </a:lnTo>
                          <a:lnTo>
                            <a:pt x="103911" y="100581"/>
                          </a:lnTo>
                          <a:lnTo>
                            <a:pt x="103126" y="101627"/>
                          </a:lnTo>
                          <a:lnTo>
                            <a:pt x="102262" y="102441"/>
                          </a:lnTo>
                          <a:lnTo>
                            <a:pt x="101321" y="103372"/>
                          </a:lnTo>
                          <a:lnTo>
                            <a:pt x="100457" y="104069"/>
                          </a:lnTo>
                          <a:lnTo>
                            <a:pt x="99516" y="104883"/>
                          </a:lnTo>
                          <a:lnTo>
                            <a:pt x="98495" y="105465"/>
                          </a:lnTo>
                          <a:lnTo>
                            <a:pt x="97553" y="106046"/>
                          </a:lnTo>
                          <a:lnTo>
                            <a:pt x="96533" y="106627"/>
                          </a:lnTo>
                          <a:lnTo>
                            <a:pt x="95434" y="106976"/>
                          </a:lnTo>
                          <a:lnTo>
                            <a:pt x="94414" y="107325"/>
                          </a:lnTo>
                          <a:lnTo>
                            <a:pt x="93315" y="107674"/>
                          </a:lnTo>
                          <a:lnTo>
                            <a:pt x="92217" y="107906"/>
                          </a:lnTo>
                          <a:lnTo>
                            <a:pt x="91118" y="108023"/>
                          </a:lnTo>
                          <a:lnTo>
                            <a:pt x="90019" y="108023"/>
                          </a:lnTo>
                          <a:close/>
                        </a:path>
                      </a:pathLst>
                    </a:custGeom>
                    <a:solidFill>
                      <a:schemeClr val="lt1"/>
                    </a:solidFill>
                    <a:ln>
                      <a:noFill/>
                    </a:ln>
                  </p:spPr>
                  <p:txBody>
                    <a:bodyPr lIns="91425" tIns="45700" rIns="91425" bIns="45700" anchor="t" anchorCtr="0">
                      <a:noAutofit/>
                    </a:bodyPr>
                    <a:lstStyle/>
                    <a:p>
                      <a:pPr marL="0" marR="0" lvl="0" indent="114300" algn="l" rtl="0">
                        <a:spcBef>
                          <a:spcPts val="0"/>
                        </a:spcBef>
                        <a:spcAft>
                          <a:spcPts val="0"/>
                        </a:spcAft>
                        <a:buClr>
                          <a:srgbClr val="CC9900"/>
                        </a:buClr>
                        <a:buFont typeface="Noto Symbol"/>
                        <a:buNone/>
                      </a:pPr>
                      <a:endParaRPr sz="1800" b="1" i="0" u="none" strike="noStrike" cap="none" baseline="0">
                        <a:solidFill>
                          <a:srgbClr val="000000"/>
                        </a:solidFill>
                        <a:latin typeface="Arial"/>
                        <a:ea typeface="Arial"/>
                        <a:cs typeface="Arial"/>
                        <a:sym typeface="Arial"/>
                      </a:endParaRPr>
                    </a:p>
                  </p:txBody>
                </p:sp>
              </p:grpSp>
            </p:grpSp>
          </p:grpSp>
          <p:grpSp>
            <p:nvGrpSpPr>
              <p:cNvPr id="258" name="Shape 258"/>
              <p:cNvGrpSpPr/>
              <p:nvPr/>
            </p:nvGrpSpPr>
            <p:grpSpPr>
              <a:xfrm>
                <a:off x="7742449" y="1682707"/>
                <a:ext cx="2819444" cy="735842"/>
                <a:chOff x="7742449" y="1682707"/>
                <a:chExt cx="2819444" cy="735842"/>
              </a:xfrm>
            </p:grpSpPr>
            <p:sp>
              <p:nvSpPr>
                <p:cNvPr id="259" name="Shape 259"/>
                <p:cNvSpPr/>
                <p:nvPr/>
              </p:nvSpPr>
              <p:spPr>
                <a:xfrm>
                  <a:off x="7742449" y="1698550"/>
                  <a:ext cx="2819444" cy="719999"/>
                </a:xfrm>
                <a:prstGeom prst="roundRect">
                  <a:avLst>
                    <a:gd name="adj" fmla="val 8853"/>
                  </a:avLst>
                </a:prstGeom>
                <a:solidFill>
                  <a:srgbClr val="0070C0"/>
                </a:solidFill>
                <a:ln>
                  <a:noFill/>
                </a:ln>
              </p:spPr>
              <p:txBody>
                <a:bodyPr lIns="91375" tIns="45675" rIns="91375" bIns="45675" anchor="t" anchorCtr="0">
                  <a:noAutofit/>
                </a:bodyPr>
                <a:lstStyle/>
                <a:p>
                  <a:pPr marL="0" marR="0" lvl="0" indent="0" algn="l" rtl="0">
                    <a:spcBef>
                      <a:spcPts val="0"/>
                    </a:spcBef>
                    <a:spcAft>
                      <a:spcPts val="0"/>
                    </a:spcAft>
                    <a:buNone/>
                  </a:pPr>
                  <a:endParaRPr sz="1600" b="0" i="0" u="none" strike="noStrike" cap="none" baseline="0">
                    <a:solidFill>
                      <a:srgbClr val="000000"/>
                    </a:solidFill>
                    <a:latin typeface="Arial"/>
                    <a:ea typeface="Arial"/>
                    <a:cs typeface="Arial"/>
                    <a:sym typeface="Arial"/>
                  </a:endParaRPr>
                </a:p>
              </p:txBody>
            </p:sp>
            <p:grpSp>
              <p:nvGrpSpPr>
                <p:cNvPr id="260" name="Shape 260"/>
                <p:cNvGrpSpPr/>
                <p:nvPr/>
              </p:nvGrpSpPr>
              <p:grpSpPr>
                <a:xfrm>
                  <a:off x="8004119" y="1682707"/>
                  <a:ext cx="2296103" cy="735841"/>
                  <a:chOff x="8026592" y="1682707"/>
                  <a:chExt cx="2296103" cy="735841"/>
                </a:xfrm>
              </p:grpSpPr>
              <p:grpSp>
                <p:nvGrpSpPr>
                  <p:cNvPr id="261" name="Shape 261"/>
                  <p:cNvGrpSpPr/>
                  <p:nvPr/>
                </p:nvGrpSpPr>
                <p:grpSpPr>
                  <a:xfrm>
                    <a:off x="8026592" y="1682707"/>
                    <a:ext cx="734985" cy="735841"/>
                    <a:chOff x="7874257" y="1682707"/>
                    <a:chExt cx="734985" cy="735841"/>
                  </a:xfrm>
                </p:grpSpPr>
                <p:sp>
                  <p:nvSpPr>
                    <p:cNvPr id="262" name="Shape 262"/>
                    <p:cNvSpPr/>
                    <p:nvPr/>
                  </p:nvSpPr>
                  <p:spPr>
                    <a:xfrm rot="7932161">
                      <a:off x="7978330" y="1793411"/>
                      <a:ext cx="526838" cy="514433"/>
                    </a:xfrm>
                    <a:prstGeom prst="teardrop">
                      <a:avLst>
                        <a:gd name="adj" fmla="val 100000"/>
                      </a:avLst>
                    </a:prstGeom>
                    <a:solidFill>
                      <a:schemeClr val="lt1"/>
                    </a:solidFill>
                    <a:ln>
                      <a:noFill/>
                    </a:ln>
                  </p:spPr>
                  <p:txBody>
                    <a:bodyPr lIns="91425" tIns="45700" rIns="91425" bIns="45700" anchor="t" anchorCtr="0">
                      <a:noAutofit/>
                    </a:bodyPr>
                    <a:lstStyle/>
                    <a:p>
                      <a:pPr marL="0" marR="0" lvl="0" indent="101600" algn="l" rtl="0">
                        <a:spcBef>
                          <a:spcPts val="0"/>
                        </a:spcBef>
                        <a:spcAft>
                          <a:spcPts val="0"/>
                        </a:spcAft>
                        <a:buClr>
                          <a:srgbClr val="CC9900"/>
                        </a:buClr>
                        <a:buFont typeface="Noto Symbol"/>
                        <a:buNone/>
                      </a:pPr>
                      <a:endParaRPr sz="1600" b="1" i="0" u="none" strike="noStrike" cap="none" baseline="0">
                        <a:solidFill>
                          <a:srgbClr val="3F3F3F"/>
                        </a:solidFill>
                        <a:latin typeface="Arial"/>
                        <a:ea typeface="Arial"/>
                        <a:cs typeface="Arial"/>
                        <a:sym typeface="Arial"/>
                      </a:endParaRPr>
                    </a:p>
                  </p:txBody>
                </p:sp>
                <p:sp>
                  <p:nvSpPr>
                    <p:cNvPr id="263" name="Shape 263"/>
                    <p:cNvSpPr txBox="1"/>
                    <p:nvPr/>
                  </p:nvSpPr>
                  <p:spPr>
                    <a:xfrm>
                      <a:off x="8066778" y="1950600"/>
                      <a:ext cx="349940" cy="200054"/>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300" b="0" i="0" u="none" strike="noStrike" cap="none" baseline="0">
                          <a:solidFill>
                            <a:srgbClr val="3F3F3F"/>
                          </a:solidFill>
                          <a:latin typeface="Arial"/>
                          <a:ea typeface="Arial"/>
                          <a:cs typeface="Arial"/>
                          <a:sym typeface="Arial"/>
                        </a:rPr>
                        <a:t>App</a:t>
                      </a:r>
                    </a:p>
                  </p:txBody>
                </p:sp>
              </p:grpSp>
              <p:grpSp>
                <p:nvGrpSpPr>
                  <p:cNvPr id="264" name="Shape 264"/>
                  <p:cNvGrpSpPr/>
                  <p:nvPr/>
                </p:nvGrpSpPr>
                <p:grpSpPr>
                  <a:xfrm>
                    <a:off x="8807151" y="1682707"/>
                    <a:ext cx="734985" cy="735841"/>
                    <a:chOff x="7874257" y="1682707"/>
                    <a:chExt cx="734985" cy="735841"/>
                  </a:xfrm>
                </p:grpSpPr>
                <p:sp>
                  <p:nvSpPr>
                    <p:cNvPr id="265" name="Shape 265"/>
                    <p:cNvSpPr/>
                    <p:nvPr/>
                  </p:nvSpPr>
                  <p:spPr>
                    <a:xfrm rot="7932161">
                      <a:off x="7978330" y="1793411"/>
                      <a:ext cx="526838" cy="514433"/>
                    </a:xfrm>
                    <a:prstGeom prst="teardrop">
                      <a:avLst>
                        <a:gd name="adj" fmla="val 100000"/>
                      </a:avLst>
                    </a:prstGeom>
                    <a:solidFill>
                      <a:schemeClr val="lt1"/>
                    </a:solidFill>
                    <a:ln>
                      <a:noFill/>
                    </a:ln>
                  </p:spPr>
                  <p:txBody>
                    <a:bodyPr lIns="91425" tIns="45700" rIns="91425" bIns="45700" anchor="t" anchorCtr="0">
                      <a:noAutofit/>
                    </a:bodyPr>
                    <a:lstStyle/>
                    <a:p>
                      <a:pPr marL="0" marR="0" lvl="0" indent="101600" algn="l" rtl="0">
                        <a:spcBef>
                          <a:spcPts val="0"/>
                        </a:spcBef>
                        <a:spcAft>
                          <a:spcPts val="0"/>
                        </a:spcAft>
                        <a:buClr>
                          <a:srgbClr val="CC9900"/>
                        </a:buClr>
                        <a:buFont typeface="Noto Symbol"/>
                        <a:buNone/>
                      </a:pPr>
                      <a:endParaRPr sz="1600" b="1" i="0" u="none" strike="noStrike" cap="none" baseline="0">
                        <a:solidFill>
                          <a:srgbClr val="3F3F3F"/>
                        </a:solidFill>
                        <a:latin typeface="Arial"/>
                        <a:ea typeface="Arial"/>
                        <a:cs typeface="Arial"/>
                        <a:sym typeface="Arial"/>
                      </a:endParaRPr>
                    </a:p>
                  </p:txBody>
                </p:sp>
                <p:sp>
                  <p:nvSpPr>
                    <p:cNvPr id="266" name="Shape 266"/>
                    <p:cNvSpPr txBox="1"/>
                    <p:nvPr/>
                  </p:nvSpPr>
                  <p:spPr>
                    <a:xfrm>
                      <a:off x="8066778" y="1950600"/>
                      <a:ext cx="349940" cy="200054"/>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300" b="0" i="0" u="none" strike="noStrike" cap="none" baseline="0">
                          <a:solidFill>
                            <a:srgbClr val="3F3F3F"/>
                          </a:solidFill>
                          <a:latin typeface="Arial"/>
                          <a:ea typeface="Arial"/>
                          <a:cs typeface="Arial"/>
                          <a:sym typeface="Arial"/>
                        </a:rPr>
                        <a:t>App</a:t>
                      </a:r>
                    </a:p>
                  </p:txBody>
                </p:sp>
              </p:grpSp>
              <p:grpSp>
                <p:nvGrpSpPr>
                  <p:cNvPr id="267" name="Shape 267"/>
                  <p:cNvGrpSpPr/>
                  <p:nvPr/>
                </p:nvGrpSpPr>
                <p:grpSpPr>
                  <a:xfrm>
                    <a:off x="9587711" y="1682707"/>
                    <a:ext cx="734985" cy="735841"/>
                    <a:chOff x="7874257" y="1682707"/>
                    <a:chExt cx="734985" cy="735841"/>
                  </a:xfrm>
                </p:grpSpPr>
                <p:sp>
                  <p:nvSpPr>
                    <p:cNvPr id="268" name="Shape 268"/>
                    <p:cNvSpPr/>
                    <p:nvPr/>
                  </p:nvSpPr>
                  <p:spPr>
                    <a:xfrm rot="7932161">
                      <a:off x="7978330" y="1793411"/>
                      <a:ext cx="526838" cy="514433"/>
                    </a:xfrm>
                    <a:prstGeom prst="teardrop">
                      <a:avLst>
                        <a:gd name="adj" fmla="val 100000"/>
                      </a:avLst>
                    </a:prstGeom>
                    <a:solidFill>
                      <a:schemeClr val="lt1"/>
                    </a:solidFill>
                    <a:ln>
                      <a:noFill/>
                    </a:ln>
                  </p:spPr>
                  <p:txBody>
                    <a:bodyPr lIns="91425" tIns="45700" rIns="91425" bIns="45700" anchor="t" anchorCtr="0">
                      <a:noAutofit/>
                    </a:bodyPr>
                    <a:lstStyle/>
                    <a:p>
                      <a:pPr marL="0" marR="0" lvl="0" indent="101600" algn="l" rtl="0">
                        <a:spcBef>
                          <a:spcPts val="0"/>
                        </a:spcBef>
                        <a:spcAft>
                          <a:spcPts val="0"/>
                        </a:spcAft>
                        <a:buClr>
                          <a:srgbClr val="CC9900"/>
                        </a:buClr>
                        <a:buFont typeface="Noto Symbol"/>
                        <a:buNone/>
                      </a:pPr>
                      <a:endParaRPr sz="1600" b="1" i="0" u="none" strike="noStrike" cap="none" baseline="0">
                        <a:solidFill>
                          <a:srgbClr val="3F3F3F"/>
                        </a:solidFill>
                        <a:latin typeface="Arial"/>
                        <a:ea typeface="Arial"/>
                        <a:cs typeface="Arial"/>
                        <a:sym typeface="Arial"/>
                      </a:endParaRPr>
                    </a:p>
                  </p:txBody>
                </p:sp>
                <p:sp>
                  <p:nvSpPr>
                    <p:cNvPr id="269" name="Shape 269"/>
                    <p:cNvSpPr txBox="1"/>
                    <p:nvPr/>
                  </p:nvSpPr>
                  <p:spPr>
                    <a:xfrm>
                      <a:off x="8066778" y="1950600"/>
                      <a:ext cx="349940" cy="200054"/>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CC9900"/>
                        </a:buClr>
                        <a:buSzPct val="25000"/>
                        <a:buFont typeface="Noto Symbol"/>
                        <a:buNone/>
                      </a:pPr>
                      <a:r>
                        <a:rPr lang="en-US" sz="1300" b="0" i="0" u="none" strike="noStrike" cap="none" baseline="0">
                          <a:solidFill>
                            <a:srgbClr val="3F3F3F"/>
                          </a:solidFill>
                          <a:latin typeface="Arial"/>
                          <a:ea typeface="Arial"/>
                          <a:cs typeface="Arial"/>
                          <a:sym typeface="Arial"/>
                        </a:rPr>
                        <a:t>App</a:t>
                      </a:r>
                    </a:p>
                  </p:txBody>
                </p:sp>
              </p:grpSp>
            </p:grpSp>
          </p:grpSp>
        </p:gr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733927" y="1600199"/>
            <a:ext cx="11141241" cy="4496818"/>
          </a:xfrm>
          <a:prstGeom prst="rect">
            <a:avLst/>
          </a:prstGeom>
          <a:noFill/>
          <a:ln>
            <a:noFill/>
          </a:ln>
        </p:spPr>
        <p:txBody>
          <a:bodyPr lIns="121900" tIns="60950" rIns="121900" bIns="60950" anchor="t" anchorCtr="0">
            <a:noAutofit/>
          </a:bodyPr>
          <a:lstStyle/>
          <a:p>
            <a:pPr marL="457200" marR="0" lvl="0" indent="-457200" algn="l" rtl="0">
              <a:lnSpc>
                <a:spcPct val="140000"/>
              </a:lnSpc>
              <a:spcBef>
                <a:spcPts val="0"/>
              </a:spcBef>
              <a:spcAft>
                <a:spcPts val="0"/>
              </a:spcAft>
              <a:buClr>
                <a:srgbClr val="777777"/>
              </a:buClr>
              <a:buFont typeface="Arial"/>
              <a:buAutoNum type="arabicPeriod"/>
            </a:pPr>
            <a:endParaRPr sz="2400" b="1" i="0" u="none" strike="noStrike" cap="none" baseline="0">
              <a:solidFill>
                <a:schemeClr val="dk1"/>
              </a:solidFill>
              <a:latin typeface="Arial"/>
              <a:ea typeface="Arial"/>
              <a:cs typeface="Arial"/>
              <a:sym typeface="Arial"/>
            </a:endParaRPr>
          </a:p>
        </p:txBody>
      </p:sp>
      <p:sp>
        <p:nvSpPr>
          <p:cNvPr id="276" name="Shape 276"/>
          <p:cNvSpPr txBox="1"/>
          <p:nvPr/>
        </p:nvSpPr>
        <p:spPr>
          <a:xfrm>
            <a:off x="155575" y="3828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Intelligentization for Product Engineering - Hot Emerging Topic!</a:t>
            </a:r>
          </a:p>
        </p:txBody>
      </p:sp>
      <p:pic>
        <p:nvPicPr>
          <p:cNvPr id="277" name="Shape 277"/>
          <p:cNvPicPr preferRelativeResize="0"/>
          <p:nvPr/>
        </p:nvPicPr>
        <p:blipFill>
          <a:blip r:embed="rId3">
            <a:alphaModFix/>
          </a:blip>
          <a:stretch>
            <a:fillRect/>
          </a:stretch>
        </p:blipFill>
        <p:spPr>
          <a:xfrm>
            <a:off x="5600622" y="1041925"/>
            <a:ext cx="5075724" cy="5055100"/>
          </a:xfrm>
          <a:prstGeom prst="rect">
            <a:avLst/>
          </a:prstGeom>
          <a:noFill/>
          <a:ln>
            <a:noFill/>
          </a:ln>
        </p:spPr>
      </p:pic>
      <p:pic>
        <p:nvPicPr>
          <p:cNvPr id="278" name="Shape 278"/>
          <p:cNvPicPr preferRelativeResize="0"/>
          <p:nvPr/>
        </p:nvPicPr>
        <p:blipFill>
          <a:blip r:embed="rId4">
            <a:alphaModFix/>
          </a:blip>
          <a:stretch>
            <a:fillRect/>
          </a:stretch>
        </p:blipFill>
        <p:spPr>
          <a:xfrm>
            <a:off x="363800" y="1041924"/>
            <a:ext cx="6921883" cy="50551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290875" y="751275"/>
            <a:ext cx="11904300" cy="5345700"/>
          </a:xfrm>
          <a:prstGeom prst="rect">
            <a:avLst/>
          </a:prstGeom>
          <a:noFill/>
          <a:ln>
            <a:noFill/>
          </a:ln>
        </p:spPr>
        <p:txBody>
          <a:bodyPr lIns="121900" tIns="60950" rIns="121900" bIns="60950" anchor="t" anchorCtr="0">
            <a:noAutofit/>
          </a:bodyPr>
          <a:lstStyle/>
          <a:p>
            <a:pPr marL="0" lvl="0" indent="0" rtl="0">
              <a:spcBef>
                <a:spcPts val="0"/>
              </a:spcBef>
              <a:buClr>
                <a:schemeClr val="dk1"/>
              </a:buClr>
              <a:buSzPct val="45833"/>
              <a:buFont typeface="Arial"/>
              <a:buNone/>
            </a:pPr>
            <a:r>
              <a:rPr lang="en-US" sz="2400"/>
              <a:t>Two types of R&amp;D/Product Decisions:</a:t>
            </a:r>
          </a:p>
          <a:p>
            <a:pPr marL="457200" lvl="0" indent="-381000" rtl="0">
              <a:spcBef>
                <a:spcPts val="0"/>
              </a:spcBef>
              <a:buSzPct val="100000"/>
              <a:buAutoNum type="arabicPeriod"/>
            </a:pPr>
            <a:r>
              <a:rPr lang="en-US" sz="2400"/>
              <a:t>Management:	What should be done, and Why?</a:t>
            </a:r>
          </a:p>
          <a:p>
            <a:pPr marL="457200" lvl="0" indent="-381000" rtl="0">
              <a:spcBef>
                <a:spcPts val="0"/>
              </a:spcBef>
              <a:buSzPct val="100000"/>
              <a:buAutoNum type="arabicPeriod"/>
            </a:pPr>
            <a:r>
              <a:rPr lang="en-US" sz="2400"/>
              <a:t>Engineering:	How should it be done, and Why?</a:t>
            </a:r>
          </a:p>
          <a:p>
            <a:pPr marL="0" marR="0" indent="0" algn="l" rtl="0">
              <a:lnSpc>
                <a:spcPct val="140000"/>
              </a:lnSpc>
              <a:spcBef>
                <a:spcPts val="0"/>
              </a:spcBef>
              <a:spcAft>
                <a:spcPts val="0"/>
              </a:spcAft>
              <a:buNone/>
            </a:pPr>
            <a:endParaRPr sz="2400"/>
          </a:p>
          <a:p>
            <a:pPr marL="0" marR="0" indent="0" algn="l" rtl="0">
              <a:lnSpc>
                <a:spcPct val="140000"/>
              </a:lnSpc>
              <a:spcBef>
                <a:spcPts val="0"/>
              </a:spcBef>
              <a:spcAft>
                <a:spcPts val="0"/>
              </a:spcAft>
              <a:buNone/>
            </a:pPr>
            <a:endParaRPr sz="2400"/>
          </a:p>
          <a:p>
            <a:pPr marL="0" marR="0" lvl="0" indent="0" algn="l" rtl="0">
              <a:lnSpc>
                <a:spcPct val="140000"/>
              </a:lnSpc>
              <a:spcBef>
                <a:spcPts val="0"/>
              </a:spcBef>
              <a:spcAft>
                <a:spcPts val="0"/>
              </a:spcAft>
              <a:buNone/>
            </a:pPr>
            <a:r>
              <a:rPr lang="en-US" sz="2400" b="1" i="0" u="none" strike="noStrike" cap="none" baseline="0">
                <a:solidFill>
                  <a:schemeClr val="dk1"/>
                </a:solidFill>
                <a:latin typeface="Arial"/>
                <a:ea typeface="Arial"/>
                <a:cs typeface="Arial"/>
                <a:sym typeface="Arial"/>
              </a:rPr>
              <a:t>Inputs to a decision:</a:t>
            </a:r>
          </a:p>
          <a:p>
            <a:pPr marL="1047742" marR="0" lvl="1" indent="-593717" algn="l" rtl="0">
              <a:lnSpc>
                <a:spcPct val="140000"/>
              </a:lnSpc>
              <a:spcBef>
                <a:spcPts val="0"/>
              </a:spcBef>
              <a:spcAft>
                <a:spcPts val="0"/>
              </a:spcAft>
              <a:buClr>
                <a:schemeClr val="dk1"/>
              </a:buClr>
              <a:buSzPct val="100000"/>
              <a:buFont typeface="Arial"/>
              <a:buAutoNum type="arabicPeriod"/>
            </a:pPr>
            <a:r>
              <a:rPr lang="en-US" sz="1800" b="0" i="0" u="none" strike="noStrike" cap="none" baseline="0">
                <a:solidFill>
                  <a:schemeClr val="dk1"/>
                </a:solidFill>
                <a:latin typeface="Arial"/>
                <a:ea typeface="Arial"/>
                <a:cs typeface="Arial"/>
                <a:sym typeface="Arial"/>
              </a:rPr>
              <a:t>Cognitive System </a:t>
            </a:r>
            <a:r>
              <a:rPr lang="en-US" sz="1800"/>
              <a:t>- Heuristics</a:t>
            </a:r>
          </a:p>
          <a:p>
            <a:pPr marL="1047742" marR="0" lvl="1" indent="-593717" algn="l" rtl="0">
              <a:lnSpc>
                <a:spcPct val="140000"/>
              </a:lnSpc>
              <a:spcBef>
                <a:spcPts val="0"/>
              </a:spcBef>
              <a:spcAft>
                <a:spcPts val="0"/>
              </a:spcAft>
              <a:buClr>
                <a:schemeClr val="dk1"/>
              </a:buClr>
              <a:buSzPct val="100000"/>
              <a:buFont typeface="Arial"/>
              <a:buAutoNum type="arabicPeriod"/>
            </a:pPr>
            <a:r>
              <a:rPr lang="en-US" sz="1800" b="0" i="0" u="none" strike="noStrike" cap="none" baseline="0">
                <a:solidFill>
                  <a:schemeClr val="dk1"/>
                </a:solidFill>
                <a:latin typeface="Arial"/>
                <a:ea typeface="Arial"/>
                <a:cs typeface="Arial"/>
                <a:sym typeface="Arial"/>
              </a:rPr>
              <a:t>Environment</a:t>
            </a:r>
          </a:p>
          <a:p>
            <a:pPr marL="1047742" lvl="1" indent="-593717" rtl="0">
              <a:spcBef>
                <a:spcPts val="0"/>
              </a:spcBef>
              <a:buClr>
                <a:schemeClr val="dk1"/>
              </a:buClr>
              <a:buSzPct val="100000"/>
              <a:buFont typeface="Arial"/>
              <a:buAutoNum type="arabicPeriod"/>
            </a:pPr>
            <a:r>
              <a:rPr lang="en-US" sz="1800"/>
              <a:t>Technology</a:t>
            </a:r>
          </a:p>
          <a:p>
            <a:pPr marL="514350" marR="0" lvl="0" indent="-422910" algn="l" rtl="0">
              <a:lnSpc>
                <a:spcPct val="140000"/>
              </a:lnSpc>
              <a:spcBef>
                <a:spcPts val="0"/>
              </a:spcBef>
              <a:spcAft>
                <a:spcPts val="0"/>
              </a:spcAft>
              <a:buClr>
                <a:srgbClr val="777777"/>
              </a:buClr>
              <a:buFont typeface="Arial"/>
              <a:buNone/>
            </a:pPr>
            <a:endParaRPr sz="2400" b="1" i="0" u="none" strike="noStrike" cap="none" baseline="0">
              <a:solidFill>
                <a:schemeClr val="dk1"/>
              </a:solidFill>
              <a:latin typeface="Arial"/>
              <a:ea typeface="Arial"/>
              <a:cs typeface="Arial"/>
              <a:sym typeface="Arial"/>
            </a:endParaRPr>
          </a:p>
          <a:p>
            <a:pPr marL="0" marR="0" indent="0" algn="l" rtl="0">
              <a:lnSpc>
                <a:spcPct val="140000"/>
              </a:lnSpc>
              <a:spcBef>
                <a:spcPts val="0"/>
              </a:spcBef>
              <a:spcAft>
                <a:spcPts val="0"/>
              </a:spcAft>
              <a:buNone/>
            </a:pPr>
            <a:endParaRPr sz="2400" i="1"/>
          </a:p>
          <a:p>
            <a:pPr marL="0" marR="0" lvl="0" indent="0" algn="l" rtl="0">
              <a:lnSpc>
                <a:spcPct val="140000"/>
              </a:lnSpc>
              <a:spcBef>
                <a:spcPts val="0"/>
              </a:spcBef>
              <a:spcAft>
                <a:spcPts val="0"/>
              </a:spcAft>
              <a:buNone/>
            </a:pPr>
            <a:endParaRPr sz="2400" i="1"/>
          </a:p>
          <a:p>
            <a:pPr marL="514350" marR="0" lvl="0" indent="-422910" algn="l" rtl="0">
              <a:lnSpc>
                <a:spcPct val="140000"/>
              </a:lnSpc>
              <a:spcBef>
                <a:spcPts val="0"/>
              </a:spcBef>
              <a:spcAft>
                <a:spcPts val="0"/>
              </a:spcAft>
              <a:buClr>
                <a:srgbClr val="777777"/>
              </a:buClr>
              <a:buFont typeface="Arial"/>
              <a:buNone/>
            </a:pPr>
            <a:endParaRPr sz="2400" b="1" i="0" u="none" strike="noStrike" cap="none" baseline="0">
              <a:solidFill>
                <a:schemeClr val="dk1"/>
              </a:solidFill>
              <a:latin typeface="Arial"/>
              <a:ea typeface="Arial"/>
              <a:cs typeface="Arial"/>
              <a:sym typeface="Arial"/>
            </a:endParaRPr>
          </a:p>
        </p:txBody>
      </p:sp>
      <p:grpSp>
        <p:nvGrpSpPr>
          <p:cNvPr id="284" name="Shape 284"/>
          <p:cNvGrpSpPr/>
          <p:nvPr/>
        </p:nvGrpSpPr>
        <p:grpSpPr>
          <a:xfrm>
            <a:off x="4811196" y="3481205"/>
            <a:ext cx="4374346" cy="2536166"/>
            <a:chOff x="6527800" y="-710850"/>
            <a:chExt cx="4768200" cy="2876776"/>
          </a:xfrm>
        </p:grpSpPr>
        <p:pic>
          <p:nvPicPr>
            <p:cNvPr id="285" name="Shape 285"/>
            <p:cNvPicPr preferRelativeResize="0"/>
            <p:nvPr/>
          </p:nvPicPr>
          <p:blipFill rotWithShape="1">
            <a:blip r:embed="rId3">
              <a:alphaModFix/>
            </a:blip>
            <a:srcRect/>
            <a:stretch/>
          </p:blipFill>
          <p:spPr>
            <a:xfrm>
              <a:off x="6527800" y="-710850"/>
              <a:ext cx="4768200" cy="2684700"/>
            </a:xfrm>
            <a:prstGeom prst="rect">
              <a:avLst/>
            </a:prstGeom>
            <a:noFill/>
            <a:ln>
              <a:noFill/>
            </a:ln>
          </p:spPr>
        </p:pic>
        <p:sp>
          <p:nvSpPr>
            <p:cNvPr id="286" name="Shape 286"/>
            <p:cNvSpPr txBox="1"/>
            <p:nvPr/>
          </p:nvSpPr>
          <p:spPr>
            <a:xfrm>
              <a:off x="6527800" y="1965825"/>
              <a:ext cx="4768200" cy="2000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700" b="0" i="0" u="none" strike="noStrike" cap="none" baseline="0">
                  <a:solidFill>
                    <a:schemeClr val="dk1"/>
                  </a:solidFill>
                  <a:latin typeface="Calibri"/>
                  <a:ea typeface="Calibri"/>
                  <a:cs typeface="Calibri"/>
                  <a:sym typeface="Calibri"/>
                </a:rPr>
                <a:t>Daniel Kahneman</a:t>
              </a:r>
            </a:p>
          </p:txBody>
        </p:sp>
        <p:pic>
          <p:nvPicPr>
            <p:cNvPr id="287" name="Shape 287"/>
            <p:cNvPicPr preferRelativeResize="0"/>
            <p:nvPr/>
          </p:nvPicPr>
          <p:blipFill rotWithShape="1">
            <a:blip r:embed="rId4">
              <a:alphaModFix/>
            </a:blip>
            <a:srcRect/>
            <a:stretch/>
          </p:blipFill>
          <p:spPr>
            <a:xfrm>
              <a:off x="6575202" y="-682035"/>
              <a:ext cx="1763699" cy="2627099"/>
            </a:xfrm>
            <a:prstGeom prst="rect">
              <a:avLst/>
            </a:prstGeom>
            <a:noFill/>
            <a:ln>
              <a:noFill/>
            </a:ln>
          </p:spPr>
        </p:pic>
      </p:grpSp>
      <p:sp>
        <p:nvSpPr>
          <p:cNvPr id="288" name="Shape 288"/>
          <p:cNvSpPr txBox="1"/>
          <p:nvPr/>
        </p:nvSpPr>
        <p:spPr>
          <a:xfrm>
            <a:off x="155575" y="1542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Decision Making Components and Types</a:t>
            </a:r>
          </a:p>
        </p:txBody>
      </p:sp>
      <p:pic>
        <p:nvPicPr>
          <p:cNvPr id="289" name="Shape 289"/>
          <p:cNvPicPr preferRelativeResize="0"/>
          <p:nvPr/>
        </p:nvPicPr>
        <p:blipFill>
          <a:blip r:embed="rId5">
            <a:alphaModFix/>
          </a:blip>
          <a:stretch>
            <a:fillRect/>
          </a:stretch>
        </p:blipFill>
        <p:spPr>
          <a:xfrm>
            <a:off x="8209124" y="302074"/>
            <a:ext cx="3783974" cy="27081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0" y="903662"/>
            <a:ext cx="12195300" cy="5345700"/>
          </a:xfrm>
          <a:prstGeom prst="rect">
            <a:avLst/>
          </a:prstGeom>
          <a:noFill/>
          <a:ln>
            <a:noFill/>
          </a:ln>
        </p:spPr>
        <p:txBody>
          <a:bodyPr lIns="121900" tIns="60950" rIns="121900" bIns="60950" anchor="t" anchorCtr="0">
            <a:noAutofit/>
          </a:bodyPr>
          <a:lstStyle/>
          <a:p>
            <a:pPr marL="0" marR="0" lvl="0" indent="0" algn="l" rtl="0">
              <a:lnSpc>
                <a:spcPct val="140000"/>
              </a:lnSpc>
              <a:spcBef>
                <a:spcPts val="0"/>
              </a:spcBef>
              <a:spcAft>
                <a:spcPts val="0"/>
              </a:spcAft>
              <a:buNone/>
            </a:pPr>
            <a:r>
              <a:rPr lang="en-US" sz="2400" b="1" i="0" u="none" strike="noStrike" cap="none" baseline="0">
                <a:solidFill>
                  <a:schemeClr val="dk1"/>
                </a:solidFill>
                <a:latin typeface="Arial"/>
                <a:ea typeface="Arial"/>
                <a:cs typeface="Arial"/>
                <a:sym typeface="Arial"/>
              </a:rPr>
              <a:t>Bounded Rationality</a:t>
            </a:r>
          </a:p>
          <a:p>
            <a:pPr marL="457192" marR="0" lvl="0" indent="-457192" algn="l" rtl="0">
              <a:lnSpc>
                <a:spcPct val="140000"/>
              </a:lnSpc>
              <a:spcBef>
                <a:spcPts val="0"/>
              </a:spcBef>
              <a:spcAft>
                <a:spcPts val="0"/>
              </a:spcAft>
              <a:buClr>
                <a:srgbClr val="777777"/>
              </a:buClr>
              <a:buSzPct val="59999"/>
              <a:buFont typeface="Noto Symbol"/>
              <a:buChar char="●"/>
            </a:pPr>
            <a:r>
              <a:rPr lang="en-US" sz="2400" b="0" i="0" u="none" strike="noStrike" cap="none" baseline="0">
                <a:solidFill>
                  <a:schemeClr val="dk1"/>
                </a:solidFill>
                <a:latin typeface="Arial"/>
                <a:ea typeface="Arial"/>
                <a:cs typeface="Arial"/>
                <a:sym typeface="Arial"/>
              </a:rPr>
              <a:t>The task of rational decision making is to select the alternative that </a:t>
            </a:r>
            <a:br>
              <a:rPr lang="en-US" sz="2400" b="0" i="0" u="none" strike="noStrike" cap="none" baseline="0">
                <a:solidFill>
                  <a:schemeClr val="dk1"/>
                </a:solidFill>
                <a:latin typeface="Arial"/>
                <a:ea typeface="Arial"/>
                <a:cs typeface="Arial"/>
                <a:sym typeface="Arial"/>
              </a:rPr>
            </a:br>
            <a:r>
              <a:rPr lang="en-US" sz="2400" b="0" i="0" u="none" strike="noStrike" cap="none" baseline="0">
                <a:solidFill>
                  <a:schemeClr val="dk1"/>
                </a:solidFill>
                <a:latin typeface="Arial"/>
                <a:ea typeface="Arial"/>
                <a:cs typeface="Arial"/>
                <a:sym typeface="Arial"/>
              </a:rPr>
              <a:t>results in the more preferred set of all possible consequences. </a:t>
            </a:r>
            <a:br>
              <a:rPr lang="en-US" sz="2400" b="0" i="0" u="none" strike="noStrike" cap="none" baseline="0">
                <a:solidFill>
                  <a:schemeClr val="dk1"/>
                </a:solidFill>
                <a:latin typeface="Arial"/>
                <a:ea typeface="Arial"/>
                <a:cs typeface="Arial"/>
                <a:sym typeface="Arial"/>
              </a:rPr>
            </a:br>
            <a:r>
              <a:rPr lang="en-US" sz="2400" b="0" i="0" u="none" strike="noStrike" cap="none" baseline="0">
                <a:solidFill>
                  <a:schemeClr val="dk1"/>
                </a:solidFill>
                <a:latin typeface="Arial"/>
                <a:ea typeface="Arial"/>
                <a:cs typeface="Arial"/>
                <a:sym typeface="Arial"/>
              </a:rPr>
              <a:t>Correctness of decision is measured by:</a:t>
            </a:r>
          </a:p>
          <a:p>
            <a:pPr marL="990584" marR="0" lvl="1" indent="-393684" algn="l" rtl="0">
              <a:lnSpc>
                <a:spcPct val="140000"/>
              </a:lnSpc>
              <a:spcBef>
                <a:spcPts val="0"/>
              </a:spcBef>
              <a:spcAft>
                <a:spcPts val="0"/>
              </a:spcAft>
              <a:buClr>
                <a:schemeClr val="dk1"/>
              </a:buClr>
              <a:buSzPct val="50000"/>
              <a:buFont typeface="Noto Symbol"/>
              <a:buChar char="•"/>
            </a:pPr>
            <a:r>
              <a:rPr lang="en-US" sz="1500" b="0" i="0" u="none" strike="noStrike" cap="none" baseline="0">
                <a:solidFill>
                  <a:schemeClr val="dk1"/>
                </a:solidFill>
                <a:latin typeface="Arial"/>
                <a:ea typeface="Arial"/>
                <a:cs typeface="Arial"/>
                <a:sym typeface="Arial"/>
              </a:rPr>
              <a:t>the adequacy of achieving the desired objective</a:t>
            </a:r>
          </a:p>
          <a:p>
            <a:pPr marL="990584" marR="0" lvl="1" indent="-393684" algn="l" rtl="0">
              <a:lnSpc>
                <a:spcPct val="140000"/>
              </a:lnSpc>
              <a:spcBef>
                <a:spcPts val="0"/>
              </a:spcBef>
              <a:spcAft>
                <a:spcPts val="0"/>
              </a:spcAft>
              <a:buClr>
                <a:schemeClr val="dk1"/>
              </a:buClr>
              <a:buSzPct val="50000"/>
              <a:buFont typeface="Noto Symbol"/>
              <a:buChar char="•"/>
            </a:pPr>
            <a:r>
              <a:rPr lang="en-US" sz="1500" b="0" i="0" u="none" strike="noStrike" cap="none" baseline="0">
                <a:solidFill>
                  <a:schemeClr val="dk1"/>
                </a:solidFill>
                <a:latin typeface="Arial"/>
                <a:ea typeface="Arial"/>
                <a:cs typeface="Arial"/>
                <a:sym typeface="Arial"/>
              </a:rPr>
              <a:t>the efficiency with which the result was obtained.</a:t>
            </a:r>
          </a:p>
          <a:p>
            <a:pPr marL="457192" marR="0" lvl="0" indent="-457192" algn="l" rtl="0">
              <a:lnSpc>
                <a:spcPct val="140000"/>
              </a:lnSpc>
              <a:spcBef>
                <a:spcPts val="0"/>
              </a:spcBef>
              <a:spcAft>
                <a:spcPts val="0"/>
              </a:spcAft>
              <a:buClr>
                <a:srgbClr val="777777"/>
              </a:buClr>
              <a:buSzPct val="59999"/>
              <a:buFont typeface="Noto Symbol"/>
              <a:buChar char="●"/>
            </a:pPr>
            <a:r>
              <a:rPr lang="en-US" sz="2400" b="0" i="0" u="none" strike="noStrike" cap="none" baseline="0">
                <a:solidFill>
                  <a:schemeClr val="dk1"/>
                </a:solidFill>
                <a:latin typeface="Arial"/>
                <a:ea typeface="Arial"/>
                <a:cs typeface="Arial"/>
                <a:sym typeface="Arial"/>
              </a:rPr>
              <a:t>The task of choice was divided into three required steps:</a:t>
            </a:r>
          </a:p>
          <a:p>
            <a:pPr marL="5181513" marR="0" lvl="8" algn="l" rtl="0">
              <a:lnSpc>
                <a:spcPct val="140000"/>
              </a:lnSpc>
              <a:spcBef>
                <a:spcPts val="0"/>
              </a:spcBef>
              <a:spcAft>
                <a:spcPts val="0"/>
              </a:spcAft>
              <a:buClr>
                <a:schemeClr val="dk1"/>
              </a:buClr>
              <a:buSzPct val="50000"/>
              <a:buFont typeface="Noto Symbol"/>
            </a:pPr>
            <a:r>
              <a:rPr lang="en-US" sz="1500" b="0" i="0" u="none" strike="noStrike" cap="none" baseline="0">
                <a:solidFill>
                  <a:schemeClr val="dk1"/>
                </a:solidFill>
                <a:latin typeface="Arial"/>
                <a:ea typeface="Arial"/>
                <a:cs typeface="Arial"/>
                <a:sym typeface="Arial"/>
              </a:rPr>
              <a:t>Identifying and listing all the alternatives</a:t>
            </a:r>
          </a:p>
          <a:p>
            <a:pPr marL="5181513" marR="0" lvl="8" algn="l" rtl="0">
              <a:lnSpc>
                <a:spcPct val="140000"/>
              </a:lnSpc>
              <a:spcBef>
                <a:spcPts val="0"/>
              </a:spcBef>
              <a:spcAft>
                <a:spcPts val="0"/>
              </a:spcAft>
              <a:buClr>
                <a:schemeClr val="dk1"/>
              </a:buClr>
              <a:buSzPct val="50000"/>
              <a:buFont typeface="Noto Symbol"/>
            </a:pPr>
            <a:r>
              <a:rPr lang="en-US" sz="1500" b="0" i="0" u="none" strike="noStrike" cap="none" baseline="0">
                <a:solidFill>
                  <a:schemeClr val="dk1"/>
                </a:solidFill>
                <a:latin typeface="Arial"/>
                <a:ea typeface="Arial"/>
                <a:cs typeface="Arial"/>
                <a:sym typeface="Arial"/>
              </a:rPr>
              <a:t>Determining all consequences resulting from each of the alternatives</a:t>
            </a:r>
          </a:p>
          <a:p>
            <a:pPr marL="5181513" marR="0" lvl="8" algn="l" rtl="0">
              <a:lnSpc>
                <a:spcPct val="140000"/>
              </a:lnSpc>
              <a:spcBef>
                <a:spcPts val="0"/>
              </a:spcBef>
              <a:spcAft>
                <a:spcPts val="0"/>
              </a:spcAft>
              <a:buClr>
                <a:schemeClr val="dk1"/>
              </a:buClr>
              <a:buSzPct val="50000"/>
              <a:buFont typeface="Noto Symbol"/>
            </a:pPr>
            <a:r>
              <a:rPr lang="en-US" sz="1500" b="0" i="0" u="none" strike="noStrike" cap="none" baseline="0">
                <a:solidFill>
                  <a:schemeClr val="dk1"/>
                </a:solidFill>
                <a:latin typeface="Arial"/>
                <a:ea typeface="Arial"/>
                <a:cs typeface="Arial"/>
                <a:sym typeface="Arial"/>
              </a:rPr>
              <a:t>Comparing the accuracy and efficiency of each of these sets of consequences</a:t>
            </a:r>
          </a:p>
          <a:p>
            <a:pPr marL="0" marR="0" lvl="0" indent="0" algn="l" rtl="0">
              <a:lnSpc>
                <a:spcPct val="140000"/>
              </a:lnSpc>
              <a:spcBef>
                <a:spcPts val="0"/>
              </a:spcBef>
              <a:spcAft>
                <a:spcPts val="0"/>
              </a:spcAft>
              <a:buClr>
                <a:srgbClr val="777777"/>
              </a:buClr>
              <a:buFont typeface="Noto Symbol"/>
              <a:buNone/>
            </a:pPr>
            <a:endParaRPr sz="2400" b="1" i="0" u="none" strike="noStrike" cap="none" baseline="0">
              <a:solidFill>
                <a:schemeClr val="dk1"/>
              </a:solidFill>
              <a:latin typeface="Arial"/>
              <a:ea typeface="Arial"/>
              <a:cs typeface="Arial"/>
              <a:sym typeface="Arial"/>
            </a:endParaRPr>
          </a:p>
          <a:p>
            <a:pPr marL="4572000" marR="0" lvl="0" indent="457200" algn="l" rtl="0">
              <a:lnSpc>
                <a:spcPct val="140000"/>
              </a:lnSpc>
              <a:spcBef>
                <a:spcPts val="0"/>
              </a:spcBef>
              <a:spcAft>
                <a:spcPts val="0"/>
              </a:spcAft>
              <a:buClr>
                <a:srgbClr val="777777"/>
              </a:buClr>
              <a:buSzPct val="25000"/>
              <a:buFont typeface="Noto Symbol"/>
              <a:buNone/>
            </a:pPr>
            <a:r>
              <a:rPr lang="en-US" sz="2400" b="1" i="1" u="none" strike="noStrike" cap="none" baseline="0">
                <a:solidFill>
                  <a:schemeClr val="dk1"/>
                </a:solidFill>
                <a:latin typeface="Arial"/>
                <a:ea typeface="Arial"/>
                <a:cs typeface="Arial"/>
                <a:sym typeface="Arial"/>
              </a:rPr>
              <a:t>“information acts as a constraint on decision”</a:t>
            </a:r>
          </a:p>
        </p:txBody>
      </p:sp>
      <p:grpSp>
        <p:nvGrpSpPr>
          <p:cNvPr id="295" name="Shape 295"/>
          <p:cNvGrpSpPr/>
          <p:nvPr/>
        </p:nvGrpSpPr>
        <p:grpSpPr>
          <a:xfrm>
            <a:off x="376904" y="4201364"/>
            <a:ext cx="4431760" cy="2263038"/>
            <a:chOff x="2280949" y="1497046"/>
            <a:chExt cx="6734174" cy="3952906"/>
          </a:xfrm>
        </p:grpSpPr>
        <p:pic>
          <p:nvPicPr>
            <p:cNvPr id="296" name="Shape 296"/>
            <p:cNvPicPr preferRelativeResize="0"/>
            <p:nvPr/>
          </p:nvPicPr>
          <p:blipFill rotWithShape="1">
            <a:blip r:embed="rId3">
              <a:alphaModFix/>
            </a:blip>
            <a:srcRect/>
            <a:stretch/>
          </p:blipFill>
          <p:spPr>
            <a:xfrm>
              <a:off x="2280949" y="1497046"/>
              <a:ext cx="6734174" cy="3752851"/>
            </a:xfrm>
            <a:prstGeom prst="rect">
              <a:avLst/>
            </a:prstGeom>
            <a:noFill/>
            <a:ln>
              <a:noFill/>
            </a:ln>
          </p:spPr>
        </p:pic>
        <p:sp>
          <p:nvSpPr>
            <p:cNvPr id="297" name="Shape 297"/>
            <p:cNvSpPr txBox="1"/>
            <p:nvPr/>
          </p:nvSpPr>
          <p:spPr>
            <a:xfrm>
              <a:off x="3819651" y="5249898"/>
              <a:ext cx="3656769" cy="20005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700" b="0" i="0" u="none" strike="noStrike" cap="none" baseline="0">
                  <a:solidFill>
                    <a:schemeClr val="dk1"/>
                  </a:solidFill>
                  <a:latin typeface="Calibri"/>
                  <a:ea typeface="Calibri"/>
                  <a:cs typeface="Calibri"/>
                  <a:sym typeface="Calibri"/>
                </a:rPr>
                <a:t>"Simons 3 stages in Decision Making" by MrunaltPatel - Licensed under CC BY 3.0 via Commons</a:t>
              </a:r>
            </a:p>
          </p:txBody>
        </p:sp>
      </p:grpSp>
      <p:grpSp>
        <p:nvGrpSpPr>
          <p:cNvPr id="298" name="Shape 298"/>
          <p:cNvGrpSpPr/>
          <p:nvPr/>
        </p:nvGrpSpPr>
        <p:grpSpPr>
          <a:xfrm>
            <a:off x="9093777" y="855978"/>
            <a:ext cx="3101518" cy="3034320"/>
            <a:chOff x="1879569" y="-350601"/>
            <a:chExt cx="3581429" cy="3595166"/>
          </a:xfrm>
        </p:grpSpPr>
        <p:pic>
          <p:nvPicPr>
            <p:cNvPr id="299" name="Shape 299"/>
            <p:cNvPicPr preferRelativeResize="0"/>
            <p:nvPr/>
          </p:nvPicPr>
          <p:blipFill rotWithShape="1">
            <a:blip r:embed="rId4">
              <a:alphaModFix/>
            </a:blip>
            <a:srcRect/>
            <a:stretch/>
          </p:blipFill>
          <p:spPr>
            <a:xfrm>
              <a:off x="2539763" y="-350601"/>
              <a:ext cx="2152200" cy="3214499"/>
            </a:xfrm>
            <a:prstGeom prst="rect">
              <a:avLst/>
            </a:prstGeom>
            <a:noFill/>
            <a:ln>
              <a:noFill/>
            </a:ln>
          </p:spPr>
        </p:pic>
        <p:sp>
          <p:nvSpPr>
            <p:cNvPr id="300" name="Shape 300"/>
            <p:cNvSpPr txBox="1"/>
            <p:nvPr/>
          </p:nvSpPr>
          <p:spPr>
            <a:xfrm>
              <a:off x="1879569" y="3044509"/>
              <a:ext cx="3581429" cy="20005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700" b="0" i="0" u="none" strike="noStrike" cap="none" baseline="0">
                  <a:solidFill>
                    <a:schemeClr val="dk1"/>
                  </a:solidFill>
                  <a:latin typeface="Calibri"/>
                  <a:ea typeface="Calibri"/>
                  <a:cs typeface="Calibri"/>
                  <a:sym typeface="Calibri"/>
                </a:rPr>
                <a:t>"Herbert simon red complete" by Richard Rappaport. Licensed under CC BY 3.0 via Commons</a:t>
              </a:r>
            </a:p>
          </p:txBody>
        </p:sp>
      </p:grpSp>
      <p:sp>
        <p:nvSpPr>
          <p:cNvPr id="301" name="Shape 301"/>
          <p:cNvSpPr txBox="1"/>
          <p:nvPr/>
        </p:nvSpPr>
        <p:spPr>
          <a:xfrm>
            <a:off x="155575" y="230475"/>
            <a:ext cx="11788800" cy="492300"/>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CC9900"/>
              </a:buClr>
              <a:buSzPct val="25000"/>
              <a:buFont typeface="Noto Symbol"/>
              <a:buNone/>
            </a:pPr>
            <a:r>
              <a:rPr lang="en-US" sz="3200">
                <a:solidFill>
                  <a:srgbClr val="262626"/>
                </a:solidFill>
              </a:rPr>
              <a:t>Herb Simon - Grandfather of Business Decision Making</a:t>
            </a:r>
          </a:p>
        </p:txBody>
      </p:sp>
    </p:spTree>
  </p:cSld>
  <p:clrMapOvr>
    <a:masterClrMapping/>
  </p:clrMapOvr>
  <p:transition spd="slow">
    <p:cut/>
  </p:transition>
</p:sld>
</file>

<file path=ppt/theme/theme1.xml><?xml version="1.0" encoding="utf-8"?>
<a:theme xmlns:a="http://schemas.openxmlformats.org/drawingml/2006/main" name="Huawei_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2170</Words>
  <Application>Microsoft Office PowerPoint</Application>
  <PresentationFormat>Custom</PresentationFormat>
  <Paragraphs>363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Noto Symbol</vt:lpstr>
      <vt:lpstr>Huawei_16x9</vt:lpstr>
      <vt:lpstr>The Art and Economics of Enterprise R&amp;D Decision Making   David Rosen &amp; Edward Pershwitz Huawei USA, R&amp;D Competence Center DevOps Enterprise Summit, October 2015</vt:lpstr>
      <vt:lpstr>Slide 1</vt:lpstr>
      <vt:lpstr>Huawei at a Glance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and Economics of Enterprise R&amp;D Decision Making   David Rosen &amp; Edward Pershwitz Huawei USA, R&amp;D Competence Center DevOps Enterprise Summit, October 2015</dc:title>
  <dc:creator>Edward Pershwitz</dc:creator>
  <cp:lastModifiedBy>E00759111</cp:lastModifiedBy>
  <cp:revision>1</cp:revision>
  <dcterms:modified xsi:type="dcterms:W3CDTF">2015-10-20T02:43:35Z</dcterms:modified>
</cp:coreProperties>
</file>