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00" r:id="rId2"/>
    <p:sldMasterId id="2147483702" r:id="rId3"/>
  </p:sldMasterIdLst>
  <p:notesMasterIdLst>
    <p:notesMasterId r:id="rId34"/>
  </p:notesMasterIdLst>
  <p:handoutMasterIdLst>
    <p:handoutMasterId r:id="rId35"/>
  </p:handoutMasterIdLst>
  <p:sldIdLst>
    <p:sldId id="348" r:id="rId4"/>
    <p:sldId id="349" r:id="rId5"/>
    <p:sldId id="350" r:id="rId6"/>
    <p:sldId id="313" r:id="rId7"/>
    <p:sldId id="328" r:id="rId8"/>
    <p:sldId id="331" r:id="rId9"/>
    <p:sldId id="332" r:id="rId10"/>
    <p:sldId id="309" r:id="rId11"/>
    <p:sldId id="317" r:id="rId12"/>
    <p:sldId id="318" r:id="rId13"/>
    <p:sldId id="319" r:id="rId14"/>
    <p:sldId id="320" r:id="rId15"/>
    <p:sldId id="341" r:id="rId16"/>
    <p:sldId id="327" r:id="rId17"/>
    <p:sldId id="346" r:id="rId18"/>
    <p:sldId id="338" r:id="rId19"/>
    <p:sldId id="339" r:id="rId20"/>
    <p:sldId id="308" r:id="rId21"/>
    <p:sldId id="334" r:id="rId22"/>
    <p:sldId id="335" r:id="rId23"/>
    <p:sldId id="336" r:id="rId24"/>
    <p:sldId id="340" r:id="rId25"/>
    <p:sldId id="342" r:id="rId26"/>
    <p:sldId id="345" r:id="rId27"/>
    <p:sldId id="333" r:id="rId28"/>
    <p:sldId id="337" r:id="rId29"/>
    <p:sldId id="343" r:id="rId30"/>
    <p:sldId id="344" r:id="rId31"/>
    <p:sldId id="329" r:id="rId32"/>
    <p:sldId id="347" r:id="rId33"/>
  </p:sldIdLst>
  <p:sldSz cx="9144000" cy="5143500" type="screen16x9"/>
  <p:notesSz cx="6934200" cy="92202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93124" autoAdjust="0"/>
  </p:normalViewPr>
  <p:slideViewPr>
    <p:cSldViewPr snapToGrid="0" showGuides="1">
      <p:cViewPr varScale="1">
        <p:scale>
          <a:sx n="137" d="100"/>
          <a:sy n="137" d="100"/>
        </p:scale>
        <p:origin x="-84" y="-216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40" indent="-174621" algn="l" defTabSz="914378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48" indent="-176209" algn="l" defTabSz="914378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68" indent="-174621" algn="l" defTabSz="914378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088" indent="-225419" algn="l" defTabSz="914378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scientists</a:t>
            </a:r>
            <a:r>
              <a:rPr lang="en-US" baseline="0" dirty="0" smtClean="0"/>
              <a:t> use fruit flies for experiments? Short lifespan == many generations in a short time == fast feedback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scientists</a:t>
            </a:r>
            <a:r>
              <a:rPr lang="en-US" baseline="0" dirty="0" smtClean="0"/>
              <a:t> use fruit flies for experiments? Short lifespan == many generations in a short time == fast feedback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scientists</a:t>
            </a:r>
            <a:r>
              <a:rPr lang="en-US" baseline="0" dirty="0" smtClean="0"/>
              <a:t> use fruit flies for experiments? Short lifespan == many generations in a short time == fast feedback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8" y="1312908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5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3" y="3710102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7"/>
            <a:ext cx="533400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4" y="5018450"/>
            <a:ext cx="227488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5" y="1074738"/>
            <a:ext cx="2073275" cy="3382962"/>
          </a:xfrm>
          <a:prstGeom prst="rect">
            <a:avLst/>
          </a:prstGeom>
          <a:noFill/>
        </p:spPr>
        <p:txBody>
          <a:bodyPr lIns="91438" tIns="45719" rIns="91438" bIns="45719"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5" y="1419226"/>
            <a:ext cx="2073275" cy="3038475"/>
          </a:xfrm>
          <a:prstGeom prst="rect">
            <a:avLst/>
          </a:prstGeom>
          <a:noFill/>
        </p:spPr>
        <p:txBody>
          <a:bodyPr lIns="91438" tIns="45719" rIns="91438" bIns="45719"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4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5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7"/>
            <a:ext cx="533400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votal_Tea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t="26334" r="18640" b="28089"/>
          <a:stretch/>
        </p:blipFill>
        <p:spPr>
          <a:xfrm>
            <a:off x="1760955" y="1630938"/>
            <a:ext cx="5803900" cy="1714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488156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40595"/>
            <a:ext cx="7772400" cy="3940969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819151"/>
            <a:ext cx="9144000" cy="1464469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lnSpc>
                <a:spcPts val="7400"/>
              </a:lnSpc>
              <a:defRPr sz="8000" b="0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 Condensed" pitchFamily="34" charset="0"/>
              </a:defRPr>
            </a:lvl1pPr>
          </a:lstStyle>
          <a:p>
            <a:r>
              <a:rPr lang="en-US" dirty="0" smtClean="0"/>
              <a:t>First &amp; Last Name</a:t>
            </a:r>
            <a:br>
              <a:rPr lang="en-US" dirty="0" smtClean="0"/>
            </a:br>
            <a:r>
              <a:rPr lang="en-US" dirty="0" smtClean="0"/>
              <a:t>&amp; Another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5751" y="2806974"/>
            <a:ext cx="9144000" cy="1745976"/>
          </a:xfrm>
          <a:prstGeom prst="rect">
            <a:avLst/>
          </a:prstGeom>
          <a:effectLst>
            <a:outerShdw blurRad="50800" dist="50800" dir="5400000" sx="79000" sy="79000" algn="ctr" rotWithShape="0">
              <a:srgbClr val="000000">
                <a:alpha val="5000"/>
              </a:srgbClr>
            </a:outerShdw>
          </a:effectLst>
        </p:spPr>
        <p:txBody>
          <a:bodyPr lIns="91438" tIns="45719" rIns="91438" bIns="45719"/>
          <a:lstStyle>
            <a:lvl1pPr marL="0" indent="0" algn="ctr">
              <a:lnSpc>
                <a:spcPts val="4400"/>
              </a:lnSpc>
              <a:buNone/>
              <a:defRPr sz="5400" cap="small" baseline="0">
                <a:solidFill>
                  <a:srgbClr val="3232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 Condensed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Company,</a:t>
            </a:r>
          </a:p>
          <a:p>
            <a:r>
              <a:rPr lang="en-US" dirty="0" smtClean="0"/>
              <a:t>Title / Title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97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DCC0-876B-1B41-B04E-71063FA2DD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3B6F-0051-E045-86D6-ABC4A99CC1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7"/>
            <a:ext cx="533400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4" y="5018450"/>
            <a:ext cx="227488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1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9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1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 bwMode="gray">
          <a:xfrm flipH="1">
            <a:off x="8553450" y="5021497"/>
            <a:ext cx="533400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4" y="5018450"/>
            <a:ext cx="227488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5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897" indent="-28733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5021497"/>
            <a:ext cx="533400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4" y="5018450"/>
            <a:ext cx="227488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11" name="Picture 10" descr="Pivotal_White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28060" r="18173" b="28060"/>
          <a:stretch/>
        </p:blipFill>
        <p:spPr>
          <a:xfrm>
            <a:off x="7867219" y="4682227"/>
            <a:ext cx="1051022" cy="283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  <p:sldLayoutId id="214748369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83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378" rtl="0" eaLnBrk="1" latinLnBrk="0" hangingPunct="1">
        <a:spcBef>
          <a:spcPct val="20000"/>
        </a:spcBef>
        <a:buFont typeface="Arial" panose="020B0604020202020204" pitchFamily="34" charset="0"/>
        <a:buNone/>
        <a:defRPr sz="4000" kern="1200" baseline="0">
          <a:solidFill>
            <a:schemeClr val="tx1"/>
          </a:solidFill>
          <a:latin typeface="Adobe Clean" pitchFamily="34" charset="0"/>
          <a:ea typeface="+mn-ea"/>
          <a:cs typeface="+mn-cs"/>
        </a:defRPr>
      </a:lvl1pPr>
      <a:lvl2pPr marL="742931" indent="-285743" algn="ctr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ctr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ctr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ctr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92ADCC0-876B-1B41-B04E-71063FA2DD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9293B6F-0051-E045-86D6-ABC4A99CC1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2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aner.com/pdfs/pnsqc_ratio_of_testers.pdf" TargetMode="External"/><Relationship Id="rId2" Type="http://schemas.openxmlformats.org/officeDocument/2006/relationships/hyperlink" Target="http://agilistry.com/downloads/WordCountLessons.pdf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testobsessed.com/wp-content/uploads/2011/04/btwq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9543"/>
            <a:ext cx="9144000" cy="1464469"/>
          </a:xfrm>
        </p:spPr>
        <p:txBody>
          <a:bodyPr/>
          <a:lstStyle/>
          <a:p>
            <a:r>
              <a:rPr lang="en-US" dirty="0" smtClean="0"/>
              <a:t>Gene Kim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51" y="2654574"/>
            <a:ext cx="9144000" cy="1745976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dirty="0" smtClean="0"/>
              <a:t>IT Revolution, Author &amp; Researcher</a:t>
            </a:r>
          </a:p>
        </p:txBody>
      </p:sp>
    </p:spTree>
    <p:extLst>
      <p:ext uri="{BB962C8B-B14F-4D97-AF65-F5344CB8AC3E}">
        <p14:creationId xmlns:p14="http://schemas.microsoft.com/office/powerpoint/2010/main" val="40216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Feedback Loops: OODA</a:t>
            </a:r>
            <a:endParaRPr lang="en-US" dirty="0"/>
          </a:p>
        </p:txBody>
      </p:sp>
      <p:pic>
        <p:nvPicPr>
          <p:cNvPr id="3" name="Picture 2" descr="feedback-ood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6" y="698499"/>
            <a:ext cx="5461000" cy="3746500"/>
          </a:xfrm>
          <a:prstGeom prst="rect">
            <a:avLst/>
          </a:prstGeom>
        </p:spPr>
      </p:pic>
      <p:pic>
        <p:nvPicPr>
          <p:cNvPr id="4" name="Picture 3" descr="JohnBoyd_Pil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1" y="869986"/>
            <a:ext cx="2419135" cy="3377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0" y="4279392"/>
            <a:ext cx="8714846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1600" i="1" dirty="0"/>
              <a:t>(photo credit: public </a:t>
            </a:r>
            <a:r>
              <a:rPr lang="en-US" sz="1600" i="1" dirty="0"/>
              <a:t>domain from https://</a:t>
            </a:r>
            <a:r>
              <a:rPr lang="en-US" sz="1600" i="1" dirty="0" err="1"/>
              <a:t>commons.wikimedia.org</a:t>
            </a:r>
            <a:r>
              <a:rPr lang="en-US" sz="1600" i="1" dirty="0"/>
              <a:t>/wiki/</a:t>
            </a:r>
            <a:r>
              <a:rPr lang="en-US" sz="1600" i="1" dirty="0" err="1"/>
              <a:t>File:JohnBoyd_Pilot.jpg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33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Feedback Loops: Lean Startup</a:t>
            </a:r>
            <a:endParaRPr lang="en-US" dirty="0"/>
          </a:p>
        </p:txBody>
      </p:sp>
      <p:pic>
        <p:nvPicPr>
          <p:cNvPr id="2" name="Picture 1" descr="feedback-leanstartu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5" y="997638"/>
            <a:ext cx="4660900" cy="3289300"/>
          </a:xfrm>
          <a:prstGeom prst="rect">
            <a:avLst/>
          </a:prstGeom>
        </p:spPr>
      </p:pic>
      <p:pic>
        <p:nvPicPr>
          <p:cNvPr id="4" name="Picture 3" descr="lean-startup-book-co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40" y="987553"/>
            <a:ext cx="2175178" cy="32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Feedback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3347" y="1039562"/>
            <a:ext cx="8410574" cy="3038475"/>
          </a:xfrm>
        </p:spPr>
        <p:txBody>
          <a:bodyPr/>
          <a:lstStyle/>
          <a:p>
            <a:r>
              <a:rPr lang="en-US" sz="2000" b="1" dirty="0" err="1"/>
              <a:t>Dev</a:t>
            </a:r>
            <a:r>
              <a:rPr lang="en-US" sz="2000" b="1" dirty="0"/>
              <a:t> tests</a:t>
            </a:r>
            <a:r>
              <a:rPr lang="en-US" sz="2000" dirty="0"/>
              <a:t>: As </a:t>
            </a:r>
            <a:r>
              <a:rPr lang="en-US" sz="2000" dirty="0"/>
              <a:t>a programmer, did I write the code I intended to write</a:t>
            </a:r>
            <a:r>
              <a:rPr lang="en-US" sz="2000" dirty="0"/>
              <a:t>?</a:t>
            </a:r>
          </a:p>
          <a:p>
            <a:pPr>
              <a:buFont typeface="Arial"/>
              <a:buChar char="•"/>
            </a:pPr>
            <a:r>
              <a:rPr lang="en-US" sz="2000" b="1" dirty="0"/>
              <a:t>CI</a:t>
            </a:r>
            <a:r>
              <a:rPr lang="en-US" sz="2000" dirty="0"/>
              <a:t>: </a:t>
            </a:r>
            <a:r>
              <a:rPr lang="en-US" sz="2000" dirty="0"/>
              <a:t>…without violating any existing expectations in the code</a:t>
            </a:r>
            <a:r>
              <a:rPr lang="en-US" sz="2000" dirty="0"/>
              <a:t>?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Exploratory testing</a:t>
            </a:r>
            <a:r>
              <a:rPr lang="en-US" sz="2000" dirty="0"/>
              <a:t>: </a:t>
            </a:r>
            <a:r>
              <a:rPr lang="en-US" sz="2000" dirty="0"/>
              <a:t>Did we introduce any unintended consequences</a:t>
            </a:r>
            <a:r>
              <a:rPr lang="en-US" sz="2000" dirty="0"/>
              <a:t>?</a:t>
            </a:r>
          </a:p>
          <a:p>
            <a:pPr>
              <a:buFont typeface="Arial"/>
              <a:buChar char="•"/>
            </a:pPr>
            <a:r>
              <a:rPr lang="en-US" sz="2000" b="1" dirty="0"/>
              <a:t>Acceptance testing</a:t>
            </a:r>
            <a:r>
              <a:rPr lang="en-US" sz="2000" dirty="0"/>
              <a:t>: Did </a:t>
            </a:r>
            <a:r>
              <a:rPr lang="en-US" sz="2000" dirty="0"/>
              <a:t>I get the feature I asked for</a:t>
            </a:r>
            <a:r>
              <a:rPr lang="en-US" sz="2000" dirty="0"/>
              <a:t>?</a:t>
            </a:r>
          </a:p>
          <a:p>
            <a:pPr>
              <a:buFont typeface="Arial"/>
              <a:buChar char="•"/>
            </a:pPr>
            <a:r>
              <a:rPr lang="en-US" sz="2000" b="1" dirty="0"/>
              <a:t>Stakeholder feedback</a:t>
            </a:r>
            <a:r>
              <a:rPr lang="en-US" sz="2000" dirty="0"/>
              <a:t>: </a:t>
            </a:r>
            <a:r>
              <a:rPr lang="en-US" sz="2000" dirty="0"/>
              <a:t>As a team, are we headed in the right direction</a:t>
            </a:r>
            <a:r>
              <a:rPr lang="en-US" sz="2000" dirty="0"/>
              <a:t>?</a:t>
            </a:r>
          </a:p>
          <a:p>
            <a:pPr>
              <a:buFont typeface="Arial"/>
              <a:buChar char="•"/>
            </a:pPr>
            <a:r>
              <a:rPr lang="en-US" sz="2000" b="1" dirty="0"/>
              <a:t>User feedback</a:t>
            </a:r>
            <a:r>
              <a:rPr lang="en-US" sz="2000" dirty="0"/>
              <a:t>: Are </a:t>
            </a:r>
            <a:r>
              <a:rPr lang="en-US" sz="2000" dirty="0"/>
              <a:t>we </a:t>
            </a:r>
            <a:r>
              <a:rPr lang="en-US" sz="2000" dirty="0"/>
              <a:t>producing something </a:t>
            </a:r>
            <a:r>
              <a:rPr lang="en-US" sz="2000" dirty="0"/>
              <a:t>our </a:t>
            </a:r>
            <a:r>
              <a:rPr lang="en-US" sz="2000" dirty="0"/>
              <a:t>customers/users </a:t>
            </a:r>
            <a:r>
              <a:rPr lang="en-US" sz="2000" dirty="0"/>
              <a:t>love?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6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5593" y="1054101"/>
            <a:ext cx="2387242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FF6600"/>
                </a:solidFill>
                <a:latin typeface="Lato"/>
                <a:cs typeface="Lato"/>
              </a:rPr>
              <a:t>Automated Unit Tests</a:t>
            </a:r>
            <a:endParaRPr lang="en-US" dirty="0">
              <a:solidFill>
                <a:srgbClr val="FF6600"/>
              </a:solidFill>
              <a:latin typeface="Lato"/>
              <a:cs typeface="La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594" y="1559236"/>
            <a:ext cx="2746340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Lato"/>
                <a:cs typeface="Lato"/>
              </a:rPr>
              <a:t>Automated System Tests</a:t>
            </a:r>
            <a:endParaRPr lang="en-US" dirty="0">
              <a:solidFill>
                <a:srgbClr val="FF0000"/>
              </a:solidFill>
              <a:latin typeface="Lato"/>
              <a:cs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595" y="2064373"/>
            <a:ext cx="1813905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800000"/>
                </a:solidFill>
                <a:latin typeface="Lato"/>
                <a:cs typeface="Lato"/>
              </a:rPr>
              <a:t>CI build </a:t>
            </a:r>
            <a:r>
              <a:rPr lang="en-US" dirty="0" err="1" smtClean="0">
                <a:solidFill>
                  <a:srgbClr val="800000"/>
                </a:solidFill>
                <a:latin typeface="Lato"/>
                <a:cs typeface="Lato"/>
              </a:rPr>
              <a:t>w</a:t>
            </a:r>
            <a:r>
              <a:rPr lang="en-US" dirty="0" smtClean="0">
                <a:solidFill>
                  <a:srgbClr val="800000"/>
                </a:solidFill>
                <a:latin typeface="Lato"/>
                <a:cs typeface="Lato"/>
              </a:rPr>
              <a:t>/ tests</a:t>
            </a:r>
            <a:endParaRPr lang="en-US" dirty="0">
              <a:solidFill>
                <a:srgbClr val="800000"/>
              </a:solidFill>
              <a:latin typeface="Lato"/>
              <a:cs typeface="La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593" y="3579780"/>
            <a:ext cx="4277208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3366FF"/>
                </a:solidFill>
                <a:latin typeface="Lato"/>
                <a:cs typeface="Lato"/>
              </a:rPr>
              <a:t>Statistical analysis of production metrics</a:t>
            </a:r>
            <a:endParaRPr lang="en-US" dirty="0">
              <a:solidFill>
                <a:srgbClr val="3366FF"/>
              </a:solidFill>
              <a:latin typeface="Lato"/>
              <a:cs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595" y="3074644"/>
            <a:ext cx="5081681" cy="36933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Lato"/>
                <a:cs typeface="Lato"/>
              </a:rPr>
              <a:t>Manual scripted regression testing</a:t>
            </a:r>
            <a:endParaRPr lang="en-US" dirty="0">
              <a:solidFill>
                <a:srgbClr val="000090"/>
              </a:solidFill>
              <a:latin typeface="Lato"/>
              <a:cs typeface="La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593" y="2569509"/>
            <a:ext cx="1146994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660066"/>
                </a:solidFill>
                <a:latin typeface="Lato"/>
                <a:cs typeface="Lato"/>
              </a:rPr>
              <a:t>Exploring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595" y="4084915"/>
            <a:ext cx="2044963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  <a:latin typeface="Lato"/>
                <a:cs typeface="Lato"/>
              </a:rPr>
              <a:t>Customer Opinion</a:t>
            </a:r>
            <a:endParaRPr lang="en-US" dirty="0">
              <a:solidFill>
                <a:srgbClr val="008000"/>
              </a:solidFill>
              <a:latin typeface="Lato"/>
              <a:cs typeface="Lato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929427" y="1390597"/>
            <a:ext cx="3340778" cy="2373201"/>
            <a:chOff x="5038777" y="1518631"/>
            <a:chExt cx="4458639" cy="4223067"/>
          </a:xfrm>
        </p:grpSpPr>
        <p:sp>
          <p:nvSpPr>
            <p:cNvPr id="4" name="Oval 3"/>
            <p:cNvSpPr/>
            <p:nvPr/>
          </p:nvSpPr>
          <p:spPr bwMode="auto">
            <a:xfrm>
              <a:off x="5080001" y="3217334"/>
              <a:ext cx="812800" cy="812800"/>
            </a:xfrm>
            <a:prstGeom prst="ellipse">
              <a:avLst/>
            </a:prstGeom>
            <a:noFill/>
            <a:ln w="508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080000" y="2980265"/>
              <a:ext cx="1337735" cy="1337735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063067" y="2726266"/>
              <a:ext cx="1845735" cy="1845735"/>
            </a:xfrm>
            <a:prstGeom prst="ellipse">
              <a:avLst/>
            </a:prstGeom>
            <a:noFill/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046133" y="2489198"/>
              <a:ext cx="2387604" cy="2387604"/>
            </a:xfrm>
            <a:prstGeom prst="ellipse">
              <a:avLst/>
            </a:prstGeom>
            <a:noFill/>
            <a:ln w="508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063066" y="2252133"/>
              <a:ext cx="2878669" cy="2878669"/>
            </a:xfrm>
            <a:prstGeom prst="ellipse">
              <a:avLst/>
            </a:prstGeom>
            <a:noFill/>
            <a:ln w="508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046133" y="1828800"/>
              <a:ext cx="3691469" cy="3691469"/>
            </a:xfrm>
            <a:prstGeom prst="ellipse">
              <a:avLst/>
            </a:prstGeom>
            <a:noFill/>
            <a:ln w="508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038777" y="1518631"/>
              <a:ext cx="4458639" cy="4223067"/>
            </a:xfrm>
            <a:prstGeom prst="ellipse">
              <a:avLst/>
            </a:prstGeom>
            <a:noFill/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892" indent="-342892"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latin typeface="Comic Sans MS" pitchFamily="-65" charset="0"/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Cycle Time Varies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empirical evidence trumps speculation and opinion every 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Doesn’t a Traditional Cycle Work?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72997" y="4097924"/>
            <a:ext cx="7218362" cy="1588"/>
          </a:xfrm>
          <a:prstGeom prst="straightConnector1">
            <a:avLst/>
          </a:prstGeom>
          <a:solidFill>
            <a:srgbClr val="FFCCFF"/>
          </a:solidFill>
          <a:ln w="635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52433" y="1320800"/>
            <a:ext cx="669776" cy="2810461"/>
            <a:chOff x="364524" y="1298774"/>
            <a:chExt cx="670659" cy="4248941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-1105184" y="3407349"/>
              <a:ext cx="4248941" cy="31792"/>
            </a:xfrm>
            <a:prstGeom prst="straightConnector1">
              <a:avLst/>
            </a:prstGeom>
            <a:solidFill>
              <a:srgbClr val="FFCCFF"/>
            </a:solidFill>
            <a:ln w="635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 rot="16200000">
              <a:off x="-761724" y="3142111"/>
              <a:ext cx="2714770" cy="46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16165D"/>
                  </a:solidFill>
                  <a:latin typeface="Marker Felt Thin" charset="0"/>
                </a:rPr>
                <a:t>Speculation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1222209" y="909053"/>
            <a:ext cx="6889750" cy="3174583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  <a:gd name="connsiteX0" fmla="*/ 0 w 6130624"/>
              <a:gd name="connsiteY0" fmla="*/ 3620712 h 3637892"/>
              <a:gd name="connsiteX1" fmla="*/ 1094873 w 6130624"/>
              <a:gd name="connsiteY1" fmla="*/ 2189985 h 3637892"/>
              <a:gd name="connsiteX2" fmla="*/ 2408717 w 6130624"/>
              <a:gd name="connsiteY2" fmla="*/ 963649 h 3637892"/>
              <a:gd name="connsiteX3" fmla="*/ 4583861 w 6130624"/>
              <a:gd name="connsiteY3" fmla="*/ 43895 h 3637892"/>
              <a:gd name="connsiteX4" fmla="*/ 5490103 w 6130624"/>
              <a:gd name="connsiteY4" fmla="*/ 700281 h 3637892"/>
              <a:gd name="connsiteX5" fmla="*/ 6130624 w 6130624"/>
              <a:gd name="connsiteY5" fmla="*/ 3637892 h 3637892"/>
              <a:gd name="connsiteX0" fmla="*/ 0 w 6130624"/>
              <a:gd name="connsiteY0" fmla="*/ 3366138 h 3383318"/>
              <a:gd name="connsiteX1" fmla="*/ 1094873 w 6130624"/>
              <a:gd name="connsiteY1" fmla="*/ 1935411 h 3383318"/>
              <a:gd name="connsiteX2" fmla="*/ 2408717 w 6130624"/>
              <a:gd name="connsiteY2" fmla="*/ 709075 h 3383318"/>
              <a:gd name="connsiteX3" fmla="*/ 5490103 w 6130624"/>
              <a:gd name="connsiteY3" fmla="*/ 445707 h 3383318"/>
              <a:gd name="connsiteX4" fmla="*/ 6130624 w 6130624"/>
              <a:gd name="connsiteY4" fmla="*/ 3383318 h 3383318"/>
              <a:gd name="connsiteX0" fmla="*/ 0 w 6130624"/>
              <a:gd name="connsiteY0" fmla="*/ 3366138 h 3383318"/>
              <a:gd name="connsiteX1" fmla="*/ 1094873 w 6130624"/>
              <a:gd name="connsiteY1" fmla="*/ 1935411 h 3383318"/>
              <a:gd name="connsiteX2" fmla="*/ 2408717 w 6130624"/>
              <a:gd name="connsiteY2" fmla="*/ 709075 h 3383318"/>
              <a:gd name="connsiteX3" fmla="*/ 4905597 w 6130624"/>
              <a:gd name="connsiteY3" fmla="*/ 445707 h 3383318"/>
              <a:gd name="connsiteX4" fmla="*/ 6130624 w 6130624"/>
              <a:gd name="connsiteY4" fmla="*/ 3383318 h 3383318"/>
              <a:gd name="connsiteX0" fmla="*/ 0 w 6130624"/>
              <a:gd name="connsiteY0" fmla="*/ 3844064 h 3861244"/>
              <a:gd name="connsiteX1" fmla="*/ 1094873 w 6130624"/>
              <a:gd name="connsiteY1" fmla="*/ 2413337 h 3861244"/>
              <a:gd name="connsiteX2" fmla="*/ 2408717 w 6130624"/>
              <a:gd name="connsiteY2" fmla="*/ 1187001 h 3861244"/>
              <a:gd name="connsiteX3" fmla="*/ 4905597 w 6130624"/>
              <a:gd name="connsiteY3" fmla="*/ 923633 h 3861244"/>
              <a:gd name="connsiteX4" fmla="*/ 6130624 w 6130624"/>
              <a:gd name="connsiteY4" fmla="*/ 3861244 h 3861244"/>
              <a:gd name="connsiteX0" fmla="*/ 0 w 6130624"/>
              <a:gd name="connsiteY0" fmla="*/ 3844064 h 3861244"/>
              <a:gd name="connsiteX1" fmla="*/ 1094873 w 6130624"/>
              <a:gd name="connsiteY1" fmla="*/ 2413337 h 3861244"/>
              <a:gd name="connsiteX2" fmla="*/ 2408717 w 6130624"/>
              <a:gd name="connsiteY2" fmla="*/ 1187001 h 3861244"/>
              <a:gd name="connsiteX3" fmla="*/ 4905597 w 6130624"/>
              <a:gd name="connsiteY3" fmla="*/ 923633 h 3861244"/>
              <a:gd name="connsiteX4" fmla="*/ 6130624 w 6130624"/>
              <a:gd name="connsiteY4" fmla="*/ 3861244 h 3861244"/>
              <a:gd name="connsiteX0" fmla="*/ 0 w 6130624"/>
              <a:gd name="connsiteY0" fmla="*/ 4041827 h 4059007"/>
              <a:gd name="connsiteX1" fmla="*/ 1094873 w 6130624"/>
              <a:gd name="connsiteY1" fmla="*/ 2611100 h 4059007"/>
              <a:gd name="connsiteX2" fmla="*/ 2408717 w 6130624"/>
              <a:gd name="connsiteY2" fmla="*/ 1384764 h 4059007"/>
              <a:gd name="connsiteX3" fmla="*/ 4905597 w 6130624"/>
              <a:gd name="connsiteY3" fmla="*/ 1121396 h 4059007"/>
              <a:gd name="connsiteX4" fmla="*/ 6130624 w 6130624"/>
              <a:gd name="connsiteY4" fmla="*/ 4059007 h 4059007"/>
              <a:gd name="connsiteX0" fmla="*/ 0 w 6130624"/>
              <a:gd name="connsiteY0" fmla="*/ 4041827 h 4059007"/>
              <a:gd name="connsiteX1" fmla="*/ 1094873 w 6130624"/>
              <a:gd name="connsiteY1" fmla="*/ 2611100 h 4059007"/>
              <a:gd name="connsiteX2" fmla="*/ 2408717 w 6130624"/>
              <a:gd name="connsiteY2" fmla="*/ 1384764 h 4059007"/>
              <a:gd name="connsiteX3" fmla="*/ 4905597 w 6130624"/>
              <a:gd name="connsiteY3" fmla="*/ 1121396 h 4059007"/>
              <a:gd name="connsiteX4" fmla="*/ 6130624 w 6130624"/>
              <a:gd name="connsiteY4" fmla="*/ 4059007 h 40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0624" h="4059007">
                <a:moveTo>
                  <a:pt x="0" y="4041827"/>
                </a:moveTo>
                <a:cubicBezTo>
                  <a:pt x="323595" y="3557618"/>
                  <a:pt x="693420" y="3053944"/>
                  <a:pt x="1094873" y="2611100"/>
                </a:cubicBezTo>
                <a:cubicBezTo>
                  <a:pt x="1496326" y="2168256"/>
                  <a:pt x="1681236" y="1864106"/>
                  <a:pt x="2408717" y="1384764"/>
                </a:cubicBezTo>
                <a:cubicBezTo>
                  <a:pt x="2478813" y="1482565"/>
                  <a:pt x="3830662" y="0"/>
                  <a:pt x="4905597" y="1121396"/>
                </a:cubicBezTo>
                <a:cubicBezTo>
                  <a:pt x="5547482" y="1911204"/>
                  <a:pt x="6001673" y="3747556"/>
                  <a:pt x="6130624" y="4059007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  <a:t/>
            </a:r>
            <a:b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</a:b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  <a:t>     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  <a:t>          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  <a:t>RISK</a:t>
            </a:r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1222208" y="1417828"/>
            <a:ext cx="5819775" cy="2665808"/>
          </a:xfrm>
          <a:custGeom>
            <a:avLst/>
            <a:gdLst>
              <a:gd name="T0" fmla="*/ 0 w 5178376"/>
              <a:gd name="T1" fmla="*/ 1863252 h 3406558"/>
              <a:gd name="T2" fmla="*/ 1963109 w 5178376"/>
              <a:gd name="T3" fmla="*/ 1080701 h 3406558"/>
              <a:gd name="T4" fmla="*/ 4318833 w 5178376"/>
              <a:gd name="T5" fmla="*/ 409943 h 3406558"/>
              <a:gd name="T6" fmla="*/ 6844815 w 5178376"/>
              <a:gd name="T7" fmla="*/ 24016 h 3406558"/>
              <a:gd name="T8" fmla="*/ 9284837 w 5178376"/>
              <a:gd name="T9" fmla="*/ 494760 h 34065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78376"/>
              <a:gd name="T16" fmla="*/ 0 h 3406558"/>
              <a:gd name="T17" fmla="*/ 5178376 w 5178376"/>
              <a:gd name="T18" fmla="*/ 3406558 h 34065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78376" h="3406558">
                <a:moveTo>
                  <a:pt x="0" y="3406558"/>
                </a:moveTo>
                <a:cubicBezTo>
                  <a:pt x="323595" y="2922349"/>
                  <a:pt x="693420" y="2418675"/>
                  <a:pt x="1094873" y="1975831"/>
                </a:cubicBezTo>
                <a:cubicBezTo>
                  <a:pt x="1496326" y="1532987"/>
                  <a:pt x="1681236" y="1228837"/>
                  <a:pt x="2408717" y="749495"/>
                </a:cubicBezTo>
                <a:cubicBezTo>
                  <a:pt x="3019411" y="255554"/>
                  <a:pt x="3226018" y="269033"/>
                  <a:pt x="3817517" y="43908"/>
                </a:cubicBezTo>
                <a:cubicBezTo>
                  <a:pt x="4097284" y="0"/>
                  <a:pt x="4775238" y="55154"/>
                  <a:pt x="5178376" y="904562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222208" y="1499118"/>
            <a:ext cx="4114800" cy="2584517"/>
          </a:xfrm>
          <a:custGeom>
            <a:avLst/>
            <a:gdLst>
              <a:gd name="T0" fmla="*/ 0 w 3661518"/>
              <a:gd name="T1" fmla="*/ 1804173 h 3303855"/>
              <a:gd name="T2" fmla="*/ 1962372 w 3661518"/>
              <a:gd name="T3" fmla="*/ 1022879 h 3303855"/>
              <a:gd name="T4" fmla="*/ 4317211 w 3661518"/>
              <a:gd name="T5" fmla="*/ 353201 h 3303855"/>
              <a:gd name="T6" fmla="*/ 6562642 w 3661518"/>
              <a:gd name="T7" fmla="*/ 0 h 3303855"/>
              <a:gd name="T8" fmla="*/ 0 60000 65536"/>
              <a:gd name="T9" fmla="*/ 0 60000 65536"/>
              <a:gd name="T10" fmla="*/ 0 60000 65536"/>
              <a:gd name="T11" fmla="*/ 0 60000 65536"/>
              <a:gd name="T12" fmla="*/ 0 w 3661518"/>
              <a:gd name="T13" fmla="*/ 0 h 3303855"/>
              <a:gd name="T14" fmla="*/ 3661518 w 3661518"/>
              <a:gd name="T15" fmla="*/ 3303855 h 33038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61518" h="3303855">
                <a:moveTo>
                  <a:pt x="0" y="3303855"/>
                </a:moveTo>
                <a:cubicBezTo>
                  <a:pt x="323595" y="2819646"/>
                  <a:pt x="693420" y="2315972"/>
                  <a:pt x="1094873" y="1873128"/>
                </a:cubicBezTo>
                <a:cubicBezTo>
                  <a:pt x="1496326" y="1430284"/>
                  <a:pt x="1681236" y="1126134"/>
                  <a:pt x="2408717" y="646792"/>
                </a:cubicBezTo>
                <a:cubicBezTo>
                  <a:pt x="2759596" y="384870"/>
                  <a:pt x="2989910" y="257722"/>
                  <a:pt x="3661518" y="0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222208" y="2303628"/>
            <a:ext cx="2122488" cy="1780009"/>
          </a:xfrm>
          <a:custGeom>
            <a:avLst/>
            <a:gdLst>
              <a:gd name="T0" fmla="*/ 0 w 1889068"/>
              <a:gd name="T1" fmla="*/ 1243543 h 2274994"/>
              <a:gd name="T2" fmla="*/ 1960678 w 1889068"/>
              <a:gd name="T3" fmla="*/ 461487 h 2274994"/>
              <a:gd name="T4" fmla="*/ 3382907 w 1889068"/>
              <a:gd name="T5" fmla="*/ 0 h 2274994"/>
              <a:gd name="T6" fmla="*/ 0 60000 65536"/>
              <a:gd name="T7" fmla="*/ 0 60000 65536"/>
              <a:gd name="T8" fmla="*/ 0 60000 65536"/>
              <a:gd name="T9" fmla="*/ 0 w 1889068"/>
              <a:gd name="T10" fmla="*/ 0 h 2274994"/>
              <a:gd name="T11" fmla="*/ 1889068 w 1889068"/>
              <a:gd name="T12" fmla="*/ 2274994 h 22749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9068" h="2274994">
                <a:moveTo>
                  <a:pt x="0" y="2274994"/>
                </a:moveTo>
                <a:cubicBezTo>
                  <a:pt x="323595" y="1790785"/>
                  <a:pt x="780028" y="1223432"/>
                  <a:pt x="1094873" y="844267"/>
                </a:cubicBezTo>
                <a:cubicBezTo>
                  <a:pt x="1409718" y="465102"/>
                  <a:pt x="1460386" y="383825"/>
                  <a:pt x="1889068" y="0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222209" y="2963772"/>
            <a:ext cx="1231900" cy="1119864"/>
          </a:xfrm>
          <a:custGeom>
            <a:avLst/>
            <a:gdLst>
              <a:gd name="T0" fmla="*/ 0 w 1094873"/>
              <a:gd name="T1" fmla="*/ 782281 h 1430727"/>
              <a:gd name="T2" fmla="*/ 1975809 w 1094873"/>
              <a:gd name="T3" fmla="*/ 0 h 1430727"/>
              <a:gd name="T4" fmla="*/ 0 60000 65536"/>
              <a:gd name="T5" fmla="*/ 0 60000 65536"/>
              <a:gd name="T6" fmla="*/ 0 w 1094873"/>
              <a:gd name="T7" fmla="*/ 0 h 1430727"/>
              <a:gd name="T8" fmla="*/ 1094873 w 1094873"/>
              <a:gd name="T9" fmla="*/ 1430727 h 14307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4873" h="1430727">
                <a:moveTo>
                  <a:pt x="0" y="1430727"/>
                </a:moveTo>
                <a:cubicBezTo>
                  <a:pt x="323595" y="946518"/>
                  <a:pt x="693420" y="442844"/>
                  <a:pt x="1094873" y="0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65058" y="4085224"/>
            <a:ext cx="66659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93633" y="4093161"/>
            <a:ext cx="1466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Lucida Sans" charset="0"/>
              </a:rPr>
              <a:t>Analyze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462046" y="4099511"/>
            <a:ext cx="1581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Lucida Sans" charset="0"/>
              </a:rPr>
              <a:t>Design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671721" y="4088398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Lucida Sans" charset="0"/>
              </a:rPr>
              <a:t>Implement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465597" y="4099511"/>
            <a:ext cx="2386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dirty="0">
                <a:latin typeface="Lucida Sans" charset="0"/>
              </a:rPr>
              <a:t>Stabilize</a:t>
            </a:r>
            <a:endParaRPr lang="en-US" sz="2000" dirty="0">
              <a:latin typeface="Lucida Sans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3532021" y="4086812"/>
            <a:ext cx="0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430296" y="4085223"/>
            <a:ext cx="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254458" y="4085223"/>
            <a:ext cx="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6957847" y="3399424"/>
            <a:ext cx="1999202" cy="1553577"/>
          </a:xfrm>
          <a:prstGeom prst="star32">
            <a:avLst>
              <a:gd name="adj" fmla="val 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8" tIns="45719" rIns="91438" bIns="45719" anchor="ctr"/>
          <a:lstStyle/>
          <a:p>
            <a:pPr>
              <a:spcBef>
                <a:spcPct val="0"/>
              </a:spcBef>
            </a:pPr>
            <a:r>
              <a:rPr lang="en-US">
                <a:latin typeface="Lucida Sans" charset="0"/>
              </a:rPr>
              <a:t>Big Bang</a:t>
            </a:r>
            <a:br>
              <a:rPr lang="en-US">
                <a:latin typeface="Lucida Sans" charset="0"/>
              </a:rPr>
            </a:br>
            <a:r>
              <a:rPr lang="en-US">
                <a:latin typeface="Lucida Sans" charset="0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7638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Schrödinger’s Cat</a:t>
            </a:r>
            <a:endParaRPr 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27288" y="1161219"/>
            <a:ext cx="4176712" cy="3134556"/>
            <a:chOff x="1970771" y="1284733"/>
            <a:chExt cx="5737845" cy="4306783"/>
          </a:xfrm>
        </p:grpSpPr>
        <p:cxnSp>
          <p:nvCxnSpPr>
            <p:cNvPr id="6" name="Straight Connector 5"/>
            <p:cNvCxnSpPr/>
            <p:nvPr/>
          </p:nvCxnSpPr>
          <p:spPr bwMode="auto">
            <a:xfrm rot="16200000" flipH="1">
              <a:off x="1426451" y="3128322"/>
              <a:ext cx="3060232" cy="15425"/>
            </a:xfrm>
            <a:prstGeom prst="line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rgbClr val="FFFF00">
                  <a:alpha val="75000"/>
                </a:srgbClr>
              </a:glow>
            </a:effectLst>
          </p:spPr>
        </p:cxnSp>
        <p:cxnSp>
          <p:nvCxnSpPr>
            <p:cNvPr id="7" name="Straight Connector 6"/>
            <p:cNvCxnSpPr/>
            <p:nvPr/>
          </p:nvCxnSpPr>
          <p:spPr bwMode="auto">
            <a:xfrm rot="10800000" flipV="1">
              <a:off x="1970775" y="4662971"/>
              <a:ext cx="983977" cy="928541"/>
            </a:xfrm>
            <a:prstGeom prst="line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rgbClr val="FFFF00">
                  <a:alpha val="75000"/>
                </a:srgbClr>
              </a:glow>
            </a:effec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948402" y="4598768"/>
              <a:ext cx="3533239" cy="64205"/>
            </a:xfrm>
            <a:prstGeom prst="line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rgbClr val="FFFF00">
                  <a:alpha val="75000"/>
                </a:srgbClr>
              </a:glow>
            </a:effectLst>
          </p:spPr>
        </p:cxnSp>
        <p:pic>
          <p:nvPicPr>
            <p:cNvPr id="9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594" y="2218871"/>
              <a:ext cx="1914066" cy="312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ube 9"/>
            <p:cNvSpPr/>
            <p:nvPr/>
          </p:nvSpPr>
          <p:spPr bwMode="auto">
            <a:xfrm>
              <a:off x="1970771" y="1620519"/>
              <a:ext cx="4510870" cy="3970997"/>
            </a:xfrm>
            <a:prstGeom prst="cub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rgbClr val="FFFF00">
                  <a:alpha val="75000"/>
                </a:srgbClr>
              </a:glow>
            </a:effectLst>
          </p:spPr>
          <p:txBody>
            <a:bodyPr anchor="ctr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5882369" y="1284733"/>
              <a:ext cx="1826247" cy="3980996"/>
              <a:chOff x="5969959" y="1182538"/>
              <a:chExt cx="1826247" cy="3980996"/>
            </a:xfrm>
          </p:grpSpPr>
          <p:sp>
            <p:nvSpPr>
              <p:cNvPr id="12" name="Oval 24"/>
              <p:cNvSpPr>
                <a:spLocks noChangeArrowheads="1"/>
              </p:cNvSpPr>
              <p:nvPr/>
            </p:nvSpPr>
            <p:spPr bwMode="auto">
              <a:xfrm>
                <a:off x="6145878" y="1182538"/>
                <a:ext cx="890496" cy="9051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342892" indent="-342892"/>
                <a:endParaRPr lang="en-US"/>
              </a:p>
            </p:txBody>
          </p:sp>
          <p:pic>
            <p:nvPicPr>
              <p:cNvPr id="13" name="Picture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9959" y="1905120"/>
                <a:ext cx="1320800" cy="1821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20"/>
              <p:cNvSpPr>
                <a:spLocks noChangeArrowheads="1"/>
              </p:cNvSpPr>
              <p:nvPr/>
            </p:nvSpPr>
            <p:spPr bwMode="auto">
              <a:xfrm>
                <a:off x="6066660" y="3405863"/>
                <a:ext cx="1729546" cy="1757671"/>
              </a:xfrm>
              <a:custGeom>
                <a:avLst/>
                <a:gdLst>
                  <a:gd name="T0" fmla="*/ 23057 w 2104824"/>
                  <a:gd name="T1" fmla="*/ 682834 h 1815664"/>
                  <a:gd name="T2" fmla="*/ 201241 w 2104824"/>
                  <a:gd name="T3" fmla="*/ 0 h 1815664"/>
                  <a:gd name="T4" fmla="*/ 417267 w 2104824"/>
                  <a:gd name="T5" fmla="*/ 20307 h 1815664"/>
                  <a:gd name="T6" fmla="*/ 787471 w 2104824"/>
                  <a:gd name="T7" fmla="*/ 172429 h 1815664"/>
                  <a:gd name="T8" fmla="*/ 952776 w 2104824"/>
                  <a:gd name="T9" fmla="*/ 657830 h 1815664"/>
                  <a:gd name="T10" fmla="*/ 828294 w 2104824"/>
                  <a:gd name="T11" fmla="*/ 1329921 h 1815664"/>
                  <a:gd name="T12" fmla="*/ 264426 w 2104824"/>
                  <a:gd name="T13" fmla="*/ 1486723 h 1815664"/>
                  <a:gd name="T14" fmla="*/ 23057 w 2104824"/>
                  <a:gd name="T15" fmla="*/ 682834 h 1815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04824"/>
                  <a:gd name="T25" fmla="*/ 0 h 1815664"/>
                  <a:gd name="T26" fmla="*/ 2104824 w 2104824"/>
                  <a:gd name="T27" fmla="*/ 1815664 h 18156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04824" h="1815664">
                    <a:moveTo>
                      <a:pt x="50576" y="777512"/>
                    </a:moveTo>
                    <a:cubicBezTo>
                      <a:pt x="0" y="431231"/>
                      <a:pt x="284490" y="156931"/>
                      <a:pt x="441421" y="0"/>
                    </a:cubicBezTo>
                    <a:cubicBezTo>
                      <a:pt x="606144" y="18578"/>
                      <a:pt x="719845" y="18096"/>
                      <a:pt x="915269" y="23123"/>
                    </a:cubicBezTo>
                    <a:cubicBezTo>
                      <a:pt x="1073471" y="23123"/>
                      <a:pt x="1531535" y="75351"/>
                      <a:pt x="1727307" y="196337"/>
                    </a:cubicBezTo>
                    <a:cubicBezTo>
                      <a:pt x="1923079" y="317324"/>
                      <a:pt x="2074976" y="529378"/>
                      <a:pt x="2089900" y="749042"/>
                    </a:cubicBezTo>
                    <a:cubicBezTo>
                      <a:pt x="2104824" y="968706"/>
                      <a:pt x="2068500" y="1357016"/>
                      <a:pt x="1816852" y="1514319"/>
                    </a:cubicBezTo>
                    <a:cubicBezTo>
                      <a:pt x="1565204" y="1671622"/>
                      <a:pt x="874393" y="1815664"/>
                      <a:pt x="580014" y="1692863"/>
                    </a:cubicBezTo>
                    <a:cubicBezTo>
                      <a:pt x="285635" y="1570062"/>
                      <a:pt x="152670" y="1040706"/>
                      <a:pt x="50576" y="777512"/>
                    </a:cubicBezTo>
                    <a:close/>
                  </a:path>
                </a:pathLst>
              </a:custGeom>
              <a:solidFill>
                <a:srgbClr val="7FCF00">
                  <a:alpha val="65881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342892" indent="-342892"/>
                <a:endParaRPr lang="en-US"/>
              </a:p>
            </p:txBody>
          </p:sp>
          <p:pic>
            <p:nvPicPr>
              <p:cNvPr id="15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494" y="3755539"/>
                <a:ext cx="1310405" cy="1310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Freeform 21"/>
              <p:cNvSpPr>
                <a:spLocks noChangeArrowheads="1"/>
              </p:cNvSpPr>
              <p:nvPr/>
            </p:nvSpPr>
            <p:spPr bwMode="auto">
              <a:xfrm rot="1518578">
                <a:off x="7062921" y="3558702"/>
                <a:ext cx="349184" cy="369162"/>
              </a:xfrm>
              <a:custGeom>
                <a:avLst/>
                <a:gdLst>
                  <a:gd name="T0" fmla="*/ 0 w 349184"/>
                  <a:gd name="T1" fmla="*/ 184581 h 369162"/>
                  <a:gd name="T2" fmla="*/ 96948 w 349184"/>
                  <a:gd name="T3" fmla="*/ 173144 h 369162"/>
                  <a:gd name="T4" fmla="*/ 143728 w 349184"/>
                  <a:gd name="T5" fmla="*/ 151951 h 369162"/>
                  <a:gd name="T6" fmla="*/ 168436 w 349184"/>
                  <a:gd name="T7" fmla="*/ 86655 h 369162"/>
                  <a:gd name="T8" fmla="*/ 174592 w 349184"/>
                  <a:gd name="T9" fmla="*/ 0 h 369162"/>
                  <a:gd name="T10" fmla="*/ 205456 w 349184"/>
                  <a:gd name="T11" fmla="*/ 151951 h 369162"/>
                  <a:gd name="T12" fmla="*/ 349184 w 349184"/>
                  <a:gd name="T13" fmla="*/ 184581 h 369162"/>
                  <a:gd name="T14" fmla="*/ 241462 w 349184"/>
                  <a:gd name="T15" fmla="*/ 189090 h 369162"/>
                  <a:gd name="T16" fmla="*/ 205456 w 349184"/>
                  <a:gd name="T17" fmla="*/ 217211 h 369162"/>
                  <a:gd name="T18" fmla="*/ 187196 w 349184"/>
                  <a:gd name="T19" fmla="*/ 267435 h 369162"/>
                  <a:gd name="T20" fmla="*/ 174592 w 349184"/>
                  <a:gd name="T21" fmla="*/ 369162 h 369162"/>
                  <a:gd name="T22" fmla="*/ 167571 w 349184"/>
                  <a:gd name="T23" fmla="*/ 255646 h 369162"/>
                  <a:gd name="T24" fmla="*/ 143728 w 349184"/>
                  <a:gd name="T25" fmla="*/ 217211 h 369162"/>
                  <a:gd name="T26" fmla="*/ 102221 w 349184"/>
                  <a:gd name="T27" fmla="*/ 191723 h 369162"/>
                  <a:gd name="T28" fmla="*/ 0 w 349184"/>
                  <a:gd name="T29" fmla="*/ 184581 h 3691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9184"/>
                  <a:gd name="T46" fmla="*/ 0 h 369162"/>
                  <a:gd name="T47" fmla="*/ 349184 w 349184"/>
                  <a:gd name="T48" fmla="*/ 369162 h 3691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9184" h="369162">
                    <a:moveTo>
                      <a:pt x="0" y="184581"/>
                    </a:moveTo>
                    <a:lnTo>
                      <a:pt x="96948" y="173144"/>
                    </a:lnTo>
                    <a:lnTo>
                      <a:pt x="143728" y="151951"/>
                    </a:lnTo>
                    <a:lnTo>
                      <a:pt x="168436" y="86655"/>
                    </a:lnTo>
                    <a:lnTo>
                      <a:pt x="174592" y="0"/>
                    </a:lnTo>
                    <a:lnTo>
                      <a:pt x="205456" y="151951"/>
                    </a:lnTo>
                    <a:lnTo>
                      <a:pt x="349184" y="184581"/>
                    </a:lnTo>
                    <a:lnTo>
                      <a:pt x="241462" y="189090"/>
                    </a:lnTo>
                    <a:lnTo>
                      <a:pt x="205456" y="217211"/>
                    </a:lnTo>
                    <a:lnTo>
                      <a:pt x="187196" y="267435"/>
                    </a:lnTo>
                    <a:lnTo>
                      <a:pt x="174592" y="369162"/>
                    </a:lnTo>
                    <a:lnTo>
                      <a:pt x="167571" y="255646"/>
                    </a:lnTo>
                    <a:lnTo>
                      <a:pt x="143728" y="217211"/>
                    </a:lnTo>
                    <a:lnTo>
                      <a:pt x="102221" y="191723"/>
                    </a:lnTo>
                    <a:lnTo>
                      <a:pt x="0" y="184581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342892" indent="-342892"/>
                <a:endParaRPr lang="en-US"/>
              </a:p>
            </p:txBody>
          </p:sp>
          <p:pic>
            <p:nvPicPr>
              <p:cNvPr id="17" name="Pictur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673" y="1334480"/>
                <a:ext cx="651018" cy="65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725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714" y="325438"/>
            <a:ext cx="8777287" cy="487362"/>
          </a:xfrm>
        </p:spPr>
        <p:txBody>
          <a:bodyPr/>
          <a:lstStyle/>
          <a:p>
            <a:r>
              <a:rPr lang="en-US" sz="2800" dirty="0"/>
              <a:t>Agile (theoretically) Eliminates Speculation Buildup</a:t>
            </a:r>
            <a:endParaRPr lang="en-US" sz="2800" dirty="0"/>
          </a:p>
        </p:txBody>
      </p:sp>
      <p:sp>
        <p:nvSpPr>
          <p:cNvPr id="5" name="Freeform 4"/>
          <p:cNvSpPr/>
          <p:nvPr/>
        </p:nvSpPr>
        <p:spPr bwMode="auto">
          <a:xfrm>
            <a:off x="1473201" y="2640013"/>
            <a:ext cx="1241425" cy="438150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900" h="3674293">
                <a:moveTo>
                  <a:pt x="0" y="3657113"/>
                </a:moveTo>
                <a:cubicBezTo>
                  <a:pt x="323595" y="3172904"/>
                  <a:pt x="693420" y="2669230"/>
                  <a:pt x="1094873" y="2226386"/>
                </a:cubicBezTo>
                <a:cubicBezTo>
                  <a:pt x="1496326" y="1783542"/>
                  <a:pt x="1681236" y="1479392"/>
                  <a:pt x="2408717" y="1000050"/>
                </a:cubicBezTo>
                <a:cubicBezTo>
                  <a:pt x="3019411" y="506109"/>
                  <a:pt x="3990198" y="160592"/>
                  <a:pt x="4583861" y="80296"/>
                </a:cubicBezTo>
                <a:cubicBezTo>
                  <a:pt x="5177524" y="0"/>
                  <a:pt x="5632504" y="121659"/>
                  <a:pt x="5970698" y="518273"/>
                </a:cubicBezTo>
                <a:cubicBezTo>
                  <a:pt x="6235900" y="1060879"/>
                  <a:pt x="6001673" y="3362842"/>
                  <a:pt x="6130624" y="3674293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arker Felt" charset="0"/>
              <a:cs typeface="Marker Felt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7814" y="3330575"/>
            <a:ext cx="5853112" cy="581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733675" y="33305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900488" y="33305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67300" y="33305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234113" y="33305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136294">
            <a:off x="1633510" y="3409587"/>
            <a:ext cx="1122418" cy="40395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Lucida Sans" charset="0"/>
              </a:rPr>
              <a:t>Iteration</a:t>
            </a:r>
          </a:p>
        </p:txBody>
      </p:sp>
      <p:sp>
        <p:nvSpPr>
          <p:cNvPr id="12" name="TextBox 11"/>
          <p:cNvSpPr txBox="1"/>
          <p:nvPr/>
        </p:nvSpPr>
        <p:spPr>
          <a:xfrm rot="20136294">
            <a:off x="2800323" y="3409587"/>
            <a:ext cx="1122418" cy="40395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Lucida Sans" charset="0"/>
              </a:rPr>
              <a:t>Iteration</a:t>
            </a:r>
          </a:p>
        </p:txBody>
      </p:sp>
      <p:sp>
        <p:nvSpPr>
          <p:cNvPr id="13" name="TextBox 12"/>
          <p:cNvSpPr txBox="1"/>
          <p:nvPr/>
        </p:nvSpPr>
        <p:spPr>
          <a:xfrm rot="20136294">
            <a:off x="3921099" y="3423874"/>
            <a:ext cx="1122418" cy="40395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Lucida Sans" charset="0"/>
              </a:rPr>
              <a:t>Iteration</a:t>
            </a:r>
          </a:p>
        </p:txBody>
      </p:sp>
      <p:sp>
        <p:nvSpPr>
          <p:cNvPr id="14" name="TextBox 13"/>
          <p:cNvSpPr txBox="1"/>
          <p:nvPr/>
        </p:nvSpPr>
        <p:spPr>
          <a:xfrm rot="20136294">
            <a:off x="5107755" y="3409587"/>
            <a:ext cx="1122418" cy="40395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Lucida Sans" charset="0"/>
              </a:rPr>
              <a:t>Iteration</a:t>
            </a:r>
          </a:p>
        </p:txBody>
      </p:sp>
      <p:sp>
        <p:nvSpPr>
          <p:cNvPr id="15" name="TextBox 14"/>
          <p:cNvSpPr txBox="1"/>
          <p:nvPr/>
        </p:nvSpPr>
        <p:spPr>
          <a:xfrm rot="20136294">
            <a:off x="6272185" y="3409587"/>
            <a:ext cx="1122418" cy="40395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Lucida Sans" charset="0"/>
              </a:rPr>
              <a:t>Iteration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74901" y="3816351"/>
            <a:ext cx="687388" cy="658813"/>
            <a:chOff x="894" y="2232"/>
            <a:chExt cx="519" cy="592"/>
          </a:xfrm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032" y="2232"/>
              <a:ext cx="264" cy="44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894" y="2364"/>
              <a:ext cx="519" cy="460"/>
            </a:xfrm>
            <a:prstGeom prst="star32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541714" y="3830638"/>
            <a:ext cx="687387" cy="658812"/>
            <a:chOff x="894" y="2232"/>
            <a:chExt cx="519" cy="592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032" y="2232"/>
              <a:ext cx="264" cy="44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894" y="2364"/>
              <a:ext cx="519" cy="460"/>
            </a:xfrm>
            <a:prstGeom prst="star32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4711700" y="3816351"/>
            <a:ext cx="687388" cy="658813"/>
            <a:chOff x="894" y="2232"/>
            <a:chExt cx="519" cy="592"/>
          </a:xfrm>
        </p:grpSpPr>
        <p:sp>
          <p:nvSpPr>
            <p:cNvPr id="23" name="AutoShape 16"/>
            <p:cNvSpPr>
              <a:spLocks noChangeArrowheads="1"/>
            </p:cNvSpPr>
            <p:nvPr/>
          </p:nvSpPr>
          <p:spPr bwMode="auto">
            <a:xfrm>
              <a:off x="1032" y="2232"/>
              <a:ext cx="264" cy="44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94" y="2364"/>
              <a:ext cx="519" cy="460"/>
            </a:xfrm>
            <a:prstGeom prst="star32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5875339" y="3830638"/>
            <a:ext cx="687387" cy="658812"/>
            <a:chOff x="894" y="2232"/>
            <a:chExt cx="519" cy="592"/>
          </a:xfrm>
        </p:grpSpPr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1032" y="2232"/>
              <a:ext cx="264" cy="44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894" y="2364"/>
              <a:ext cx="519" cy="460"/>
            </a:xfrm>
            <a:prstGeom prst="star32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45326" y="3816351"/>
            <a:ext cx="687388" cy="658813"/>
            <a:chOff x="894" y="2232"/>
            <a:chExt cx="519" cy="592"/>
          </a:xfrm>
        </p:grpSpPr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1032" y="2232"/>
              <a:ext cx="264" cy="44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7"/>
            <p:cNvSpPr>
              <a:spLocks noChangeArrowheads="1"/>
            </p:cNvSpPr>
            <p:nvPr/>
          </p:nvSpPr>
          <p:spPr bwMode="auto">
            <a:xfrm>
              <a:off x="894" y="2364"/>
              <a:ext cx="519" cy="460"/>
            </a:xfrm>
            <a:prstGeom prst="star32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/>
            </a:p>
          </p:txBody>
        </p:sp>
      </p:grpSp>
      <p:sp>
        <p:nvSpPr>
          <p:cNvPr id="31" name="Freeform 30"/>
          <p:cNvSpPr/>
          <p:nvPr/>
        </p:nvSpPr>
        <p:spPr bwMode="auto">
          <a:xfrm>
            <a:off x="2692401" y="2646363"/>
            <a:ext cx="1241425" cy="438150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900" h="3674293">
                <a:moveTo>
                  <a:pt x="0" y="3657113"/>
                </a:moveTo>
                <a:cubicBezTo>
                  <a:pt x="323595" y="3172904"/>
                  <a:pt x="693420" y="2669230"/>
                  <a:pt x="1094873" y="2226386"/>
                </a:cubicBezTo>
                <a:cubicBezTo>
                  <a:pt x="1496326" y="1783542"/>
                  <a:pt x="1681236" y="1479392"/>
                  <a:pt x="2408717" y="1000050"/>
                </a:cubicBezTo>
                <a:cubicBezTo>
                  <a:pt x="3019411" y="506109"/>
                  <a:pt x="3990198" y="160592"/>
                  <a:pt x="4583861" y="80296"/>
                </a:cubicBezTo>
                <a:cubicBezTo>
                  <a:pt x="5177524" y="0"/>
                  <a:pt x="5632504" y="121659"/>
                  <a:pt x="5970698" y="518273"/>
                </a:cubicBezTo>
                <a:cubicBezTo>
                  <a:pt x="6235900" y="1060879"/>
                  <a:pt x="6001673" y="3362842"/>
                  <a:pt x="6130624" y="3674293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arker Felt" charset="0"/>
              <a:cs typeface="Marker Felt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3903664" y="2646363"/>
            <a:ext cx="1241425" cy="438150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900" h="3674293">
                <a:moveTo>
                  <a:pt x="0" y="3657113"/>
                </a:moveTo>
                <a:cubicBezTo>
                  <a:pt x="323595" y="3172904"/>
                  <a:pt x="693420" y="2669230"/>
                  <a:pt x="1094873" y="2226386"/>
                </a:cubicBezTo>
                <a:cubicBezTo>
                  <a:pt x="1496326" y="1783542"/>
                  <a:pt x="1681236" y="1479392"/>
                  <a:pt x="2408717" y="1000050"/>
                </a:cubicBezTo>
                <a:cubicBezTo>
                  <a:pt x="3019411" y="506109"/>
                  <a:pt x="3990198" y="160592"/>
                  <a:pt x="4583861" y="80296"/>
                </a:cubicBezTo>
                <a:cubicBezTo>
                  <a:pt x="5177524" y="0"/>
                  <a:pt x="5632504" y="121659"/>
                  <a:pt x="5970698" y="518273"/>
                </a:cubicBezTo>
                <a:cubicBezTo>
                  <a:pt x="6235900" y="1060879"/>
                  <a:pt x="6001673" y="3362842"/>
                  <a:pt x="6130624" y="3674293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arker Felt" charset="0"/>
              <a:cs typeface="Marker Felt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5121275" y="2652713"/>
            <a:ext cx="1200150" cy="438150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900" h="3674293">
                <a:moveTo>
                  <a:pt x="0" y="3657113"/>
                </a:moveTo>
                <a:cubicBezTo>
                  <a:pt x="323595" y="3172904"/>
                  <a:pt x="693420" y="2669230"/>
                  <a:pt x="1094873" y="2226386"/>
                </a:cubicBezTo>
                <a:cubicBezTo>
                  <a:pt x="1496326" y="1783542"/>
                  <a:pt x="1681236" y="1479392"/>
                  <a:pt x="2408717" y="1000050"/>
                </a:cubicBezTo>
                <a:cubicBezTo>
                  <a:pt x="3019411" y="506109"/>
                  <a:pt x="3990198" y="160592"/>
                  <a:pt x="4583861" y="80296"/>
                </a:cubicBezTo>
                <a:cubicBezTo>
                  <a:pt x="5177524" y="0"/>
                  <a:pt x="5632504" y="121659"/>
                  <a:pt x="5970698" y="518273"/>
                </a:cubicBezTo>
                <a:cubicBezTo>
                  <a:pt x="6235900" y="1060879"/>
                  <a:pt x="6001673" y="3362842"/>
                  <a:pt x="6130624" y="3674293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arker Felt" charset="0"/>
              <a:cs typeface="Marker Felt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6354764" y="2630488"/>
            <a:ext cx="1119187" cy="438150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900" h="3674293">
                <a:moveTo>
                  <a:pt x="0" y="3657113"/>
                </a:moveTo>
                <a:cubicBezTo>
                  <a:pt x="323595" y="3172904"/>
                  <a:pt x="693420" y="2669230"/>
                  <a:pt x="1094873" y="2226386"/>
                </a:cubicBezTo>
                <a:cubicBezTo>
                  <a:pt x="1496326" y="1783542"/>
                  <a:pt x="1681236" y="1479392"/>
                  <a:pt x="2408717" y="1000050"/>
                </a:cubicBezTo>
                <a:cubicBezTo>
                  <a:pt x="3019411" y="506109"/>
                  <a:pt x="3990198" y="160592"/>
                  <a:pt x="4583861" y="80296"/>
                </a:cubicBezTo>
                <a:cubicBezTo>
                  <a:pt x="5177524" y="0"/>
                  <a:pt x="5632504" y="121659"/>
                  <a:pt x="5970698" y="518273"/>
                </a:cubicBezTo>
                <a:cubicBezTo>
                  <a:pt x="6235900" y="1060879"/>
                  <a:pt x="6001673" y="3362842"/>
                  <a:pt x="6130624" y="3674293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endParaRPr lang="en-US" sz="540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Marker Felt" charset="0"/>
              <a:cs typeface="Marker Felt" charset="0"/>
            </a:endParaRPr>
          </a:p>
        </p:txBody>
      </p:sp>
      <p:grpSp>
        <p:nvGrpSpPr>
          <p:cNvPr id="35" name="Group 63"/>
          <p:cNvGrpSpPr>
            <a:grpSpLocks/>
          </p:cNvGrpSpPr>
          <p:nvPr/>
        </p:nvGrpSpPr>
        <p:grpSpPr bwMode="auto">
          <a:xfrm>
            <a:off x="911374" y="990602"/>
            <a:ext cx="6984849" cy="2117725"/>
            <a:chOff x="910754" y="1766512"/>
            <a:chExt cx="6986127" cy="2409248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 rot="5400000" flipH="1" flipV="1">
              <a:off x="294256" y="2962403"/>
              <a:ext cx="2409248" cy="17465"/>
            </a:xfrm>
            <a:prstGeom prst="straightConnector1">
              <a:avLst/>
            </a:prstGeom>
            <a:solidFill>
              <a:srgbClr val="FFCCFF"/>
            </a:solidFill>
            <a:ln w="635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 rot="16200000">
              <a:off x="120191" y="2802198"/>
              <a:ext cx="2042875" cy="4617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16165D"/>
                  </a:solidFill>
                  <a:latin typeface="Marker Felt Thin" charset="0"/>
                </a:rPr>
                <a:t>Speculation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1474270" y="4145584"/>
              <a:ext cx="6422611" cy="1588"/>
            </a:xfrm>
            <a:prstGeom prst="straightConnector1">
              <a:avLst/>
            </a:prstGeom>
            <a:solidFill>
              <a:srgbClr val="FFCCFF"/>
            </a:solidFill>
            <a:ln w="635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36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…except when it’s </a:t>
            </a:r>
            <a:r>
              <a:rPr lang="en-US" dirty="0" err="1" smtClean="0"/>
              <a:t>frAgile</a:t>
            </a:r>
            <a:endParaRPr lang="en-US" dirty="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006616" y="1092201"/>
            <a:ext cx="5027598" cy="2128838"/>
            <a:chOff x="872633" y="1357731"/>
            <a:chExt cx="5027304" cy="2487404"/>
          </a:xfrm>
        </p:grpSpPr>
        <p:cxnSp>
          <p:nvCxnSpPr>
            <p:cNvPr id="6" name="Straight Arrow Connector 5"/>
            <p:cNvCxnSpPr/>
            <p:nvPr/>
          </p:nvCxnSpPr>
          <p:spPr bwMode="auto">
            <a:xfrm rot="5400000" flipH="1" flipV="1">
              <a:off x="126568" y="2591115"/>
              <a:ext cx="2487404" cy="20636"/>
            </a:xfrm>
            <a:prstGeom prst="straightConnector1">
              <a:avLst/>
            </a:prstGeom>
            <a:solidFill>
              <a:srgbClr val="FFCCFF"/>
            </a:solidFill>
            <a:ln w="635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1348840" y="3826087"/>
              <a:ext cx="4551097" cy="1587"/>
            </a:xfrm>
            <a:prstGeom prst="straightConnector1">
              <a:avLst/>
            </a:prstGeom>
            <a:solidFill>
              <a:srgbClr val="FFCCFF"/>
            </a:solidFill>
            <a:ln w="635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 rot="16200000">
              <a:off x="54384" y="2341287"/>
              <a:ext cx="2098136" cy="46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16165D"/>
                  </a:solidFill>
                  <a:latin typeface="Marker Felt Thin" charset="0"/>
                </a:rPr>
                <a:t>Speculation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2514600" y="1350964"/>
            <a:ext cx="4546600" cy="1843087"/>
          </a:xfrm>
          <a:custGeom>
            <a:avLst/>
            <a:gdLst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5357570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455157 h 3455157"/>
              <a:gd name="connsiteX1" fmla="*/ 1109470 w 6175074"/>
              <a:gd name="connsiteY1" fmla="*/ 2024430 h 3455157"/>
              <a:gd name="connsiteX2" fmla="*/ 2773674 w 6175074"/>
              <a:gd name="connsiteY2" fmla="*/ 681299 h 3455157"/>
              <a:gd name="connsiteX3" fmla="*/ 4583861 w 6175074"/>
              <a:gd name="connsiteY3" fmla="*/ 111928 h 3455157"/>
              <a:gd name="connsiteX4" fmla="*/ 6175074 w 6175074"/>
              <a:gd name="connsiteY4" fmla="*/ 9733 h 3455157"/>
              <a:gd name="connsiteX0" fmla="*/ 0 w 6175074"/>
              <a:gd name="connsiteY0" fmla="*/ 3503821 h 3503821"/>
              <a:gd name="connsiteX1" fmla="*/ 1109470 w 6175074"/>
              <a:gd name="connsiteY1" fmla="*/ 2073094 h 3503821"/>
              <a:gd name="connsiteX2" fmla="*/ 2408717 w 6175074"/>
              <a:gd name="connsiteY2" fmla="*/ 1021949 h 3503821"/>
              <a:gd name="connsiteX3" fmla="*/ 4583861 w 6175074"/>
              <a:gd name="connsiteY3" fmla="*/ 160592 h 3503821"/>
              <a:gd name="connsiteX4" fmla="*/ 6175074 w 6175074"/>
              <a:gd name="connsiteY4" fmla="*/ 58397 h 3503821"/>
              <a:gd name="connsiteX0" fmla="*/ 0 w 6175074"/>
              <a:gd name="connsiteY0" fmla="*/ 3474623 h 3474623"/>
              <a:gd name="connsiteX1" fmla="*/ 1109470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474623 h 3474623"/>
              <a:gd name="connsiteX1" fmla="*/ 919693 w 6175074"/>
              <a:gd name="connsiteY1" fmla="*/ 2043896 h 3474623"/>
              <a:gd name="connsiteX2" fmla="*/ 2408717 w 6175074"/>
              <a:gd name="connsiteY2" fmla="*/ 817560 h 3474623"/>
              <a:gd name="connsiteX3" fmla="*/ 4583861 w 6175074"/>
              <a:gd name="connsiteY3" fmla="*/ 131394 h 3474623"/>
              <a:gd name="connsiteX4" fmla="*/ 6175074 w 6175074"/>
              <a:gd name="connsiteY4" fmla="*/ 29199 h 3474623"/>
              <a:gd name="connsiteX0" fmla="*/ 0 w 6175074"/>
              <a:gd name="connsiteY0" fmla="*/ 3771474 h 3771474"/>
              <a:gd name="connsiteX1" fmla="*/ 919693 w 6175074"/>
              <a:gd name="connsiteY1" fmla="*/ 2340747 h 3771474"/>
              <a:gd name="connsiteX2" fmla="*/ 2408717 w 6175074"/>
              <a:gd name="connsiteY2" fmla="*/ 1114411 h 3771474"/>
              <a:gd name="connsiteX3" fmla="*/ 4583861 w 6175074"/>
              <a:gd name="connsiteY3" fmla="*/ 428245 h 3771474"/>
              <a:gd name="connsiteX4" fmla="*/ 6175074 w 6175074"/>
              <a:gd name="connsiteY4" fmla="*/ 3683879 h 3771474"/>
              <a:gd name="connsiteX0" fmla="*/ 0 w 6235900"/>
              <a:gd name="connsiteY0" fmla="*/ 3681446 h 3681446"/>
              <a:gd name="connsiteX1" fmla="*/ 919693 w 6235900"/>
              <a:gd name="connsiteY1" fmla="*/ 2250719 h 3681446"/>
              <a:gd name="connsiteX2" fmla="*/ 2408717 w 6235900"/>
              <a:gd name="connsiteY2" fmla="*/ 1024383 h 3681446"/>
              <a:gd name="connsiteX3" fmla="*/ 4583861 w 6235900"/>
              <a:gd name="connsiteY3" fmla="*/ 338217 h 3681446"/>
              <a:gd name="connsiteX4" fmla="*/ 5970698 w 6235900"/>
              <a:gd name="connsiteY4" fmla="*/ 542606 h 3681446"/>
              <a:gd name="connsiteX5" fmla="*/ 6175074 w 6235900"/>
              <a:gd name="connsiteY5" fmla="*/ 3593851 h 3681446"/>
              <a:gd name="connsiteX0" fmla="*/ 0 w 6235900"/>
              <a:gd name="connsiteY0" fmla="*/ 3535454 h 3535454"/>
              <a:gd name="connsiteX1" fmla="*/ 91969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535454 h 3535454"/>
              <a:gd name="connsiteX1" fmla="*/ 1094873 w 6235900"/>
              <a:gd name="connsiteY1" fmla="*/ 2104727 h 3535454"/>
              <a:gd name="connsiteX2" fmla="*/ 2408717 w 6235900"/>
              <a:gd name="connsiteY2" fmla="*/ 878391 h 3535454"/>
              <a:gd name="connsiteX3" fmla="*/ 4583861 w 6235900"/>
              <a:gd name="connsiteY3" fmla="*/ 192225 h 3535454"/>
              <a:gd name="connsiteX4" fmla="*/ 5970698 w 6235900"/>
              <a:gd name="connsiteY4" fmla="*/ 396614 h 3535454"/>
              <a:gd name="connsiteX5" fmla="*/ 6175074 w 6235900"/>
              <a:gd name="connsiteY5" fmla="*/ 3447859 h 3535454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57113"/>
              <a:gd name="connsiteX1" fmla="*/ 1094873 w 6235900"/>
              <a:gd name="connsiteY1" fmla="*/ 2226386 h 3657113"/>
              <a:gd name="connsiteX2" fmla="*/ 2408717 w 6235900"/>
              <a:gd name="connsiteY2" fmla="*/ 1000050 h 3657113"/>
              <a:gd name="connsiteX3" fmla="*/ 4583861 w 6235900"/>
              <a:gd name="connsiteY3" fmla="*/ 80296 h 3657113"/>
              <a:gd name="connsiteX4" fmla="*/ 5970698 w 6235900"/>
              <a:gd name="connsiteY4" fmla="*/ 518273 h 3657113"/>
              <a:gd name="connsiteX5" fmla="*/ 6175074 w 6235900"/>
              <a:gd name="connsiteY5" fmla="*/ 3569518 h 365711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75074 w 6235900"/>
              <a:gd name="connsiteY5" fmla="*/ 3674293 h 3674293"/>
              <a:gd name="connsiteX0" fmla="*/ 0 w 6235900"/>
              <a:gd name="connsiteY0" fmla="*/ 3657113 h 3674293"/>
              <a:gd name="connsiteX1" fmla="*/ 1094873 w 6235900"/>
              <a:gd name="connsiteY1" fmla="*/ 2226386 h 3674293"/>
              <a:gd name="connsiteX2" fmla="*/ 2408717 w 6235900"/>
              <a:gd name="connsiteY2" fmla="*/ 1000050 h 3674293"/>
              <a:gd name="connsiteX3" fmla="*/ 4583861 w 6235900"/>
              <a:gd name="connsiteY3" fmla="*/ 80296 h 3674293"/>
              <a:gd name="connsiteX4" fmla="*/ 5970698 w 6235900"/>
              <a:gd name="connsiteY4" fmla="*/ 518273 h 3674293"/>
              <a:gd name="connsiteX5" fmla="*/ 6130624 w 6235900"/>
              <a:gd name="connsiteY5" fmla="*/ 3674293 h 3674293"/>
              <a:gd name="connsiteX0" fmla="*/ 0 w 6130625"/>
              <a:gd name="connsiteY0" fmla="*/ 3631949 h 3649129"/>
              <a:gd name="connsiteX1" fmla="*/ 1094873 w 6130625"/>
              <a:gd name="connsiteY1" fmla="*/ 2201222 h 3649129"/>
              <a:gd name="connsiteX2" fmla="*/ 2408717 w 6130625"/>
              <a:gd name="connsiteY2" fmla="*/ 974886 h 3649129"/>
              <a:gd name="connsiteX3" fmla="*/ 4583861 w 6130625"/>
              <a:gd name="connsiteY3" fmla="*/ 55132 h 3649129"/>
              <a:gd name="connsiteX4" fmla="*/ 5789530 w 6130625"/>
              <a:gd name="connsiteY4" fmla="*/ 644090 h 3649129"/>
              <a:gd name="connsiteX5" fmla="*/ 6130624 w 6130625"/>
              <a:gd name="connsiteY5" fmla="*/ 3649129 h 3649129"/>
              <a:gd name="connsiteX0" fmla="*/ 0 w 6175511"/>
              <a:gd name="connsiteY0" fmla="*/ 3631951 h 3649131"/>
              <a:gd name="connsiteX1" fmla="*/ 1094873 w 6175511"/>
              <a:gd name="connsiteY1" fmla="*/ 2201224 h 3649131"/>
              <a:gd name="connsiteX2" fmla="*/ 2408717 w 6175511"/>
              <a:gd name="connsiteY2" fmla="*/ 974888 h 3649131"/>
              <a:gd name="connsiteX3" fmla="*/ 4583861 w 6175511"/>
              <a:gd name="connsiteY3" fmla="*/ 55134 h 3649131"/>
              <a:gd name="connsiteX4" fmla="*/ 5789530 w 6175511"/>
              <a:gd name="connsiteY4" fmla="*/ 644092 h 3649131"/>
              <a:gd name="connsiteX5" fmla="*/ 6130624 w 6175511"/>
              <a:gd name="connsiteY5" fmla="*/ 3649131 h 36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5511" h="3649131">
                <a:moveTo>
                  <a:pt x="0" y="3631951"/>
                </a:moveTo>
                <a:cubicBezTo>
                  <a:pt x="323595" y="3147742"/>
                  <a:pt x="693420" y="2644068"/>
                  <a:pt x="1094873" y="2201224"/>
                </a:cubicBezTo>
                <a:cubicBezTo>
                  <a:pt x="1496326" y="1758380"/>
                  <a:pt x="1681236" y="1454230"/>
                  <a:pt x="2408717" y="974888"/>
                </a:cubicBezTo>
                <a:cubicBezTo>
                  <a:pt x="3019411" y="480947"/>
                  <a:pt x="4020392" y="110267"/>
                  <a:pt x="4583861" y="55134"/>
                </a:cubicBezTo>
                <a:cubicBezTo>
                  <a:pt x="5147330" y="1"/>
                  <a:pt x="5451336" y="247478"/>
                  <a:pt x="5789530" y="644092"/>
                </a:cubicBezTo>
                <a:cubicBezTo>
                  <a:pt x="6175511" y="1224445"/>
                  <a:pt x="6001673" y="3337680"/>
                  <a:pt x="6130624" y="3649131"/>
                </a:cubicBezTo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rgbClr val="800000"/>
              </a:gs>
            </a:gsLst>
            <a:lin ang="4200000" scaled="0"/>
            <a:tileRect/>
          </a:gradFill>
          <a:ln w="63500" cap="flat" cmpd="sng" algn="ctr">
            <a:solidFill>
              <a:srgbClr val="8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  <a:t/>
            </a:r>
            <a:b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</a:br>
            <a:r>
              <a:rPr lang="en-US" sz="540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Marker Felt" charset="0"/>
                <a:cs typeface="Marker Felt" charset="0"/>
              </a:rPr>
              <a:t>      RISK</a:t>
            </a:r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514601" y="1374776"/>
            <a:ext cx="3656013" cy="1819275"/>
          </a:xfrm>
          <a:custGeom>
            <a:avLst/>
            <a:gdLst>
              <a:gd name="T0" fmla="*/ 0 w 5970698"/>
              <a:gd name="T1" fmla="*/ 86806 h 3892118"/>
              <a:gd name="T2" fmla="*/ 94241 w 5970698"/>
              <a:gd name="T3" fmla="*/ 54896 h 3892118"/>
              <a:gd name="T4" fmla="*/ 207330 w 5970698"/>
              <a:gd name="T5" fmla="*/ 27545 h 3892118"/>
              <a:gd name="T6" fmla="*/ 380272 w 5970698"/>
              <a:gd name="T7" fmla="*/ 7032 h 3892118"/>
              <a:gd name="T8" fmla="*/ 472743 w 5970698"/>
              <a:gd name="T9" fmla="*/ 976 h 3892118"/>
              <a:gd name="T10" fmla="*/ 513928 w 5970698"/>
              <a:gd name="T11" fmla="*/ 0 h 3892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0698"/>
              <a:gd name="T19" fmla="*/ 0 h 3892118"/>
              <a:gd name="T20" fmla="*/ 5970698 w 5970698"/>
              <a:gd name="T21" fmla="*/ 3892118 h 3892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0698" h="3892118">
                <a:moveTo>
                  <a:pt x="0" y="3892118"/>
                </a:moveTo>
                <a:cubicBezTo>
                  <a:pt x="323595" y="3407909"/>
                  <a:pt x="693420" y="2904235"/>
                  <a:pt x="1094873" y="2461391"/>
                </a:cubicBezTo>
                <a:cubicBezTo>
                  <a:pt x="1496326" y="2018547"/>
                  <a:pt x="1681236" y="1714397"/>
                  <a:pt x="2408717" y="1235055"/>
                </a:cubicBezTo>
                <a:cubicBezTo>
                  <a:pt x="3019411" y="741114"/>
                  <a:pt x="3824260" y="521144"/>
                  <a:pt x="4417923" y="315301"/>
                </a:cubicBezTo>
                <a:cubicBezTo>
                  <a:pt x="4779730" y="162059"/>
                  <a:pt x="5261083" y="96327"/>
                  <a:pt x="5492222" y="43777"/>
                </a:cubicBezTo>
                <a:lnTo>
                  <a:pt x="5970698" y="0"/>
                </a:ln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2514601" y="1460500"/>
            <a:ext cx="2779713" cy="1733550"/>
          </a:xfrm>
          <a:custGeom>
            <a:avLst/>
            <a:gdLst>
              <a:gd name="T0" fmla="*/ 0 w 4583861"/>
              <a:gd name="T1" fmla="*/ 79870 h 3741342"/>
              <a:gd name="T2" fmla="*/ 89789 w 4583861"/>
              <a:gd name="T3" fmla="*/ 49327 h 3741342"/>
              <a:gd name="T4" fmla="*/ 197535 w 4583861"/>
              <a:gd name="T5" fmla="*/ 23147 h 3741342"/>
              <a:gd name="T6" fmla="*/ 375915 w 4583861"/>
              <a:gd name="T7" fmla="*/ 0 h 3741342"/>
              <a:gd name="T8" fmla="*/ 0 60000 65536"/>
              <a:gd name="T9" fmla="*/ 0 60000 65536"/>
              <a:gd name="T10" fmla="*/ 0 60000 65536"/>
              <a:gd name="T11" fmla="*/ 0 60000 65536"/>
              <a:gd name="T12" fmla="*/ 0 w 4583861"/>
              <a:gd name="T13" fmla="*/ 0 h 3741342"/>
              <a:gd name="T14" fmla="*/ 4583861 w 4583861"/>
              <a:gd name="T15" fmla="*/ 3741342 h 3741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83861" h="3741342">
                <a:moveTo>
                  <a:pt x="0" y="3741342"/>
                </a:moveTo>
                <a:cubicBezTo>
                  <a:pt x="323595" y="3257133"/>
                  <a:pt x="693420" y="2753459"/>
                  <a:pt x="1094873" y="2310615"/>
                </a:cubicBezTo>
                <a:cubicBezTo>
                  <a:pt x="1601037" y="1812930"/>
                  <a:pt x="1670766" y="1687014"/>
                  <a:pt x="2408717" y="1084279"/>
                </a:cubicBezTo>
                <a:cubicBezTo>
                  <a:pt x="3019411" y="590338"/>
                  <a:pt x="3655124" y="313373"/>
                  <a:pt x="4583861" y="0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2514600" y="1852614"/>
            <a:ext cx="1773238" cy="1341437"/>
          </a:xfrm>
          <a:custGeom>
            <a:avLst/>
            <a:gdLst>
              <a:gd name="T0" fmla="*/ 0 w 2408717"/>
              <a:gd name="T1" fmla="*/ 87219 h 2657063"/>
              <a:gd name="T2" fmla="*/ 236427 w 2408717"/>
              <a:gd name="T3" fmla="*/ 40255 h 2657063"/>
              <a:gd name="T4" fmla="*/ 520139 w 2408717"/>
              <a:gd name="T5" fmla="*/ 0 h 2657063"/>
              <a:gd name="T6" fmla="*/ 0 60000 65536"/>
              <a:gd name="T7" fmla="*/ 0 60000 65536"/>
              <a:gd name="T8" fmla="*/ 0 60000 65536"/>
              <a:gd name="T9" fmla="*/ 0 w 2408717"/>
              <a:gd name="T10" fmla="*/ 0 h 2657063"/>
              <a:gd name="T11" fmla="*/ 2408717 w 2408717"/>
              <a:gd name="T12" fmla="*/ 2657063 h 26570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8717" h="2657063">
                <a:moveTo>
                  <a:pt x="0" y="2657063"/>
                </a:moveTo>
                <a:cubicBezTo>
                  <a:pt x="323595" y="2172854"/>
                  <a:pt x="693420" y="1669180"/>
                  <a:pt x="1094873" y="1226336"/>
                </a:cubicBezTo>
                <a:cubicBezTo>
                  <a:pt x="1496326" y="783492"/>
                  <a:pt x="1681236" y="479342"/>
                  <a:pt x="2408717" y="0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2514601" y="2471738"/>
            <a:ext cx="806450" cy="722312"/>
          </a:xfrm>
          <a:custGeom>
            <a:avLst/>
            <a:gdLst>
              <a:gd name="T0" fmla="*/ 0 w 1094873"/>
              <a:gd name="T1" fmla="*/ 46843 h 1430727"/>
              <a:gd name="T2" fmla="*/ 237871 w 1094873"/>
              <a:gd name="T3" fmla="*/ 0 h 1430727"/>
              <a:gd name="T4" fmla="*/ 0 60000 65536"/>
              <a:gd name="T5" fmla="*/ 0 60000 65536"/>
              <a:gd name="T6" fmla="*/ 0 w 1094873"/>
              <a:gd name="T7" fmla="*/ 0 h 1430727"/>
              <a:gd name="T8" fmla="*/ 1094873 w 1094873"/>
              <a:gd name="T9" fmla="*/ 1430727 h 14307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4873" h="1430727">
                <a:moveTo>
                  <a:pt x="0" y="1430727"/>
                </a:moveTo>
                <a:cubicBezTo>
                  <a:pt x="323595" y="946518"/>
                  <a:pt x="693420" y="442844"/>
                  <a:pt x="1094873" y="0"/>
                </a:cubicBezTo>
              </a:path>
            </a:pathLst>
          </a:custGeom>
          <a:noFill/>
          <a:ln w="63500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marL="342892" indent="-342892"/>
            <a:endParaRPr lang="en-US"/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2460626" y="4129092"/>
            <a:ext cx="4551363" cy="514283"/>
            <a:chOff x="4070905" y="5803554"/>
            <a:chExt cx="4550730" cy="514207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4070905" y="5803554"/>
              <a:ext cx="4550730" cy="1587"/>
            </a:xfrm>
            <a:prstGeom prst="straightConnector1">
              <a:avLst/>
            </a:prstGeom>
            <a:solidFill>
              <a:srgbClr val="FFCCFF"/>
            </a:solidFill>
            <a:ln w="635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5761296" y="5856164"/>
              <a:ext cx="1758570" cy="46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16165D"/>
                  </a:solidFill>
                  <a:latin typeface="Marker Felt Thin" charset="0"/>
                </a:rPr>
                <a:t>Iterations…</a:t>
              </a:r>
            </a:p>
          </p:txBody>
        </p:sp>
      </p:grpSp>
      <p:pic>
        <p:nvPicPr>
          <p:cNvPr id="17" name="Picture 16" descr="smalltestinspri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4" y="3386139"/>
            <a:ext cx="965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smalltestinspri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3386139"/>
            <a:ext cx="965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smalltestinspri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6" y="3386139"/>
            <a:ext cx="965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smalltestinsprin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3386139"/>
            <a:ext cx="965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6170613" y="3508376"/>
            <a:ext cx="862012" cy="6270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8" tIns="45719" rIns="91438" bIns="45719" anchor="ctr"/>
          <a:lstStyle/>
          <a:p>
            <a:pPr marL="342892" indent="-342892"/>
            <a:r>
              <a:rPr lang="en-US">
                <a:latin typeface="Marker Felt" charset="0"/>
                <a:cs typeface="Marker Felt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431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Fruit Flies</a:t>
            </a:r>
            <a:endParaRPr lang="en-US" dirty="0"/>
          </a:p>
        </p:txBody>
      </p:sp>
      <p:pic>
        <p:nvPicPr>
          <p:cNvPr id="4" name="Picture 3" descr="fruit-fl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3125">
            <a:off x="2574318" y="1017901"/>
            <a:ext cx="3990983" cy="3990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79" y="4255294"/>
            <a:ext cx="5294166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i="1" dirty="0" smtClean="0"/>
              <a:t>(photo credit: </a:t>
            </a:r>
            <a:r>
              <a:rPr lang="sv-SE" i="1" dirty="0" smtClean="0"/>
              <a:t>Katja </a:t>
            </a:r>
            <a:r>
              <a:rPr lang="sv-SE" i="1" dirty="0"/>
              <a:t>Schulz </a:t>
            </a:r>
            <a:r>
              <a:rPr lang="sv-SE" i="1" dirty="0" err="1"/>
              <a:t>https</a:t>
            </a:r>
            <a:r>
              <a:rPr lang="sv-SE" i="1" dirty="0"/>
              <a:t>://</a:t>
            </a:r>
            <a:r>
              <a:rPr lang="sv-SE" i="1" dirty="0" err="1"/>
              <a:t>flic.kr</a:t>
            </a:r>
            <a:r>
              <a:rPr lang="sv-SE" i="1" dirty="0"/>
              <a:t>/p/</a:t>
            </a:r>
            <a:r>
              <a:rPr lang="sv-SE" i="1" dirty="0" smtClean="0"/>
              <a:t>e1Ytgq)</a:t>
            </a:r>
            <a:endParaRPr lang="en-US" i="1" dirty="0" err="1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Tightening Feedback Cycles (Example 1)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3197" y="1354227"/>
            <a:ext cx="8568278" cy="1473203"/>
            <a:chOff x="-44279" y="1008742"/>
            <a:chExt cx="8822144" cy="1683660"/>
          </a:xfrm>
        </p:grpSpPr>
        <p:sp>
          <p:nvSpPr>
            <p:cNvPr id="4" name="Rectangle 3"/>
            <p:cNvSpPr/>
            <p:nvPr/>
          </p:nvSpPr>
          <p:spPr bwMode="auto">
            <a:xfrm>
              <a:off x="2912536" y="1879602"/>
              <a:ext cx="1426234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Code</a:t>
              </a:r>
              <a:br>
                <a:rPr lang="en-US" sz="2000" dirty="0">
                  <a:latin typeface="Lato Regular"/>
                  <a:cs typeface="Lato Regular"/>
                </a:rPr>
              </a:br>
              <a:r>
                <a:rPr lang="en-US" sz="2000" dirty="0">
                  <a:latin typeface="Lato Regular"/>
                  <a:cs typeface="Lato Regular"/>
                </a:rPr>
                <a:t>Review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443846" y="1422400"/>
              <a:ext cx="1426233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Check in on Branch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12537" y="1008742"/>
              <a:ext cx="1426234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Unit Test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381722" y="1422400"/>
              <a:ext cx="1426233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Merge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868843" y="1422400"/>
              <a:ext cx="1426233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Unit Test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51632" y="1422400"/>
              <a:ext cx="1426233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System Test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-44279" y="1422400"/>
              <a:ext cx="1426233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latin typeface="Lato Regular"/>
                  <a:cs typeface="Lato Regular"/>
                </a:rPr>
                <a:t>Test in Local </a:t>
              </a:r>
              <a:r>
                <a:rPr lang="en-US" sz="2000" dirty="0" err="1">
                  <a:latin typeface="Lato Regular"/>
                  <a:cs typeface="Lato Regular"/>
                </a:rPr>
                <a:t>Env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32933" y="3706066"/>
            <a:ext cx="7112000" cy="730250"/>
            <a:chOff x="-270934" y="1422400"/>
            <a:chExt cx="6218369" cy="834571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912533" y="1444171"/>
              <a:ext cx="1426235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ato Regular"/>
                  <a:cs typeface="Lato Regular"/>
                </a:rPr>
                <a:t>Check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ato Regular"/>
                  <a:cs typeface="Lato Regular"/>
                </a:rPr>
                <a:t> into Master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Regular"/>
                <a:cs typeface="Lato Regular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286932" y="1439333"/>
              <a:ext cx="1426235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ato Regular"/>
                  <a:cs typeface="Lato Regular"/>
                </a:rPr>
                <a:t>Run local tests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Regular"/>
                <a:cs typeface="Lato Regular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21200" y="1422400"/>
              <a:ext cx="1426235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ato Regular"/>
                  <a:cs typeface="Lato Regular"/>
                </a:rPr>
                <a:t>CI Runs All Tests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Regular"/>
                <a:cs typeface="Lato Regular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-270934" y="1439333"/>
              <a:ext cx="1426235" cy="81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ato Regular"/>
                  <a:cs typeface="Lato Regular"/>
                </a:rPr>
                <a:t>Pair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Regular"/>
                <a:cs typeface="Lato Regular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59590" y="883648"/>
            <a:ext cx="3554278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b="1" dirty="0">
                <a:solidFill>
                  <a:srgbClr val="606060"/>
                </a:solidFill>
                <a:latin typeface="Lato Black"/>
                <a:cs typeface="Lato Black"/>
              </a:rPr>
              <a:t>BEFORE: </a:t>
            </a:r>
            <a:r>
              <a:rPr lang="en-US" sz="2400" b="1" dirty="0">
                <a:solidFill>
                  <a:srgbClr val="606060"/>
                </a:solidFill>
                <a:latin typeface="Lato Regular"/>
                <a:cs typeface="Lato Regular"/>
              </a:rPr>
              <a:t>days - weeks</a:t>
            </a:r>
            <a:endParaRPr lang="en-US" sz="2400" b="1" dirty="0">
              <a:solidFill>
                <a:srgbClr val="606060"/>
              </a:solidFill>
              <a:latin typeface="Lato Regular"/>
              <a:cs typeface="Lato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9283" y="3144923"/>
            <a:ext cx="3245299" cy="46166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b="1" dirty="0">
                <a:solidFill>
                  <a:srgbClr val="606060"/>
                </a:solidFill>
                <a:latin typeface="Lato Black"/>
                <a:cs typeface="Lato Black"/>
              </a:rPr>
              <a:t>AFTER: </a:t>
            </a:r>
            <a:r>
              <a:rPr lang="en-US" sz="2400" b="1" dirty="0" err="1">
                <a:solidFill>
                  <a:srgbClr val="606060"/>
                </a:solidFill>
                <a:latin typeface="Lato Regular"/>
                <a:cs typeface="Lato Regular"/>
              </a:rPr>
              <a:t>mins</a:t>
            </a:r>
            <a:r>
              <a:rPr lang="en-US" sz="2400" b="1" dirty="0">
                <a:solidFill>
                  <a:srgbClr val="606060"/>
                </a:solidFill>
                <a:latin typeface="Lato Regular"/>
                <a:cs typeface="Lato Regular"/>
              </a:rPr>
              <a:t> - hours</a:t>
            </a:r>
            <a:endParaRPr lang="en-US" sz="2400" b="1" dirty="0">
              <a:solidFill>
                <a:srgbClr val="606060"/>
              </a:solidFill>
              <a:latin typeface="Lato Regular"/>
              <a:cs typeface="Lato Regular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04802" y="2998400"/>
            <a:ext cx="8297332" cy="1191"/>
          </a:xfrm>
          <a:prstGeom prst="line">
            <a:avLst/>
          </a:prstGeom>
          <a:solidFill>
            <a:srgbClr val="FF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95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76" y="-110214"/>
            <a:ext cx="5703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Tightening Feedback Cycles (Example 2)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80105" y="1176422"/>
            <a:ext cx="0" cy="28207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55011" y="2326112"/>
            <a:ext cx="1847516" cy="708514"/>
            <a:chOff x="411748" y="1935733"/>
            <a:chExt cx="1847516" cy="1352886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336842" y="2486526"/>
              <a:ext cx="895684" cy="788723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310105" y="2673684"/>
              <a:ext cx="922421" cy="614934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27789" y="2606842"/>
              <a:ext cx="895684" cy="655039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27789" y="2446421"/>
              <a:ext cx="935789" cy="84219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0800000">
              <a:off x="1336843" y="2179038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10800000">
              <a:off x="1328822" y="2010596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 flipH="1">
              <a:off x="433138" y="2090806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/>
            <p:nvPr/>
          </p:nvCxnSpPr>
          <p:spPr>
            <a:xfrm rot="10800000" flipH="1">
              <a:off x="411748" y="1935733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646991" y="3213770"/>
            <a:ext cx="1847516" cy="708514"/>
            <a:chOff x="411748" y="1935733"/>
            <a:chExt cx="1847516" cy="1352886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1336842" y="2486526"/>
              <a:ext cx="895684" cy="788723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310105" y="2673684"/>
              <a:ext cx="922421" cy="614934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427789" y="2606842"/>
              <a:ext cx="895684" cy="655039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27789" y="2446421"/>
              <a:ext cx="935789" cy="84219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10800000">
              <a:off x="1336843" y="2179038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0800000">
              <a:off x="1328822" y="2010596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10800000" flipH="1">
              <a:off x="433138" y="2090806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0800000" flipH="1">
              <a:off x="411748" y="1935733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55011" y="1336842"/>
            <a:ext cx="1847516" cy="708514"/>
            <a:chOff x="411748" y="1935733"/>
            <a:chExt cx="1847516" cy="1352886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1336842" y="2486526"/>
              <a:ext cx="895684" cy="788723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310105" y="2673684"/>
              <a:ext cx="922421" cy="614934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427789" y="2606842"/>
              <a:ext cx="895684" cy="655039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27789" y="2446421"/>
              <a:ext cx="935789" cy="84219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rot="10800000">
              <a:off x="1336843" y="2179038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/>
            <p:nvPr/>
          </p:nvCxnSpPr>
          <p:spPr>
            <a:xfrm rot="10800000">
              <a:off x="1328822" y="2010596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rot="10800000" flipH="1">
              <a:off x="433138" y="2090806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0800000" flipH="1">
              <a:off x="411748" y="1935733"/>
              <a:ext cx="922421" cy="508000"/>
            </a:xfrm>
            <a:prstGeom prst="curvedConnector3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6047878" y="1221876"/>
            <a:ext cx="0" cy="28207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4197684" y="2245895"/>
            <a:ext cx="574842" cy="374316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6029159" y="3703054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047874" y="3441033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029159" y="2967790"/>
            <a:ext cx="259362" cy="395047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034506" y="2879559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034506" y="2612190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6034506" y="2344823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053221" y="2082802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6029159" y="1802065"/>
            <a:ext cx="264709" cy="310147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6039853" y="1521328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6039853" y="1253959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flipH="1">
            <a:off x="5820612" y="3641559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flipH="1">
            <a:off x="5839327" y="3379538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flipH="1">
            <a:off x="5839327" y="3098801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flipH="1">
            <a:off x="5825958" y="2887580"/>
            <a:ext cx="203200" cy="133025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flipH="1">
            <a:off x="5825958" y="2379580"/>
            <a:ext cx="229937" cy="373656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flipH="1">
            <a:off x="5825959" y="2283328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5844674" y="2021307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H="1">
            <a:off x="5844674" y="1577476"/>
            <a:ext cx="224590" cy="365636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flipH="1">
            <a:off x="5831306" y="1459833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flipH="1">
            <a:off x="5831306" y="1192464"/>
            <a:ext cx="240647" cy="202541"/>
          </a:xfrm>
          <a:custGeom>
            <a:avLst/>
            <a:gdLst>
              <a:gd name="connsiteX0" fmla="*/ 0 w 240647"/>
              <a:gd name="connsiteY0" fmla="*/ 200526 h 202541"/>
              <a:gd name="connsiteX1" fmla="*/ 240631 w 240647"/>
              <a:gd name="connsiteY1" fmla="*/ 173789 h 202541"/>
              <a:gd name="connsiteX2" fmla="*/ 13368 w 240647"/>
              <a:gd name="connsiteY2" fmla="*/ 0 h 202541"/>
              <a:gd name="connsiteX3" fmla="*/ 13368 w 240647"/>
              <a:gd name="connsiteY3" fmla="*/ 0 h 2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47" h="202541">
                <a:moveTo>
                  <a:pt x="0" y="200526"/>
                </a:moveTo>
                <a:cubicBezTo>
                  <a:pt x="119201" y="203868"/>
                  <a:pt x="238403" y="207210"/>
                  <a:pt x="240631" y="173789"/>
                </a:cubicBezTo>
                <a:cubicBezTo>
                  <a:pt x="242859" y="140368"/>
                  <a:pt x="13368" y="0"/>
                  <a:pt x="13368" y="0"/>
                </a:cubicBezTo>
                <a:lnTo>
                  <a:pt x="13368" y="0"/>
                </a:lnTo>
              </a:path>
            </a:pathLst>
          </a:cu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44507" y="4130842"/>
            <a:ext cx="2828080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Long-lived team branches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4387" y="4136190"/>
            <a:ext cx="3084498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Short-lived feature branches</a:t>
            </a:r>
          </a:p>
        </p:txBody>
      </p:sp>
    </p:spTree>
    <p:extLst>
      <p:ext uri="{BB962C8B-B14F-4D97-AF65-F5344CB8AC3E}">
        <p14:creationId xmlns:p14="http://schemas.microsoft.com/office/powerpoint/2010/main" val="42120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Polluted Feedback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False alarms / false failures</a:t>
            </a:r>
          </a:p>
          <a:p>
            <a:r>
              <a:rPr lang="en-US" smtClean="0"/>
              <a:t>Distortions</a:t>
            </a:r>
            <a:endParaRPr lang="en-US" dirty="0" smtClean="0"/>
          </a:p>
          <a:p>
            <a:r>
              <a:rPr lang="en-US" dirty="0" smtClean="0"/>
              <a:t>Lost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</a:t>
            </a:r>
            <a:r>
              <a:rPr lang="en-US" dirty="0" err="1" smtClean="0"/>
              <a:t>WordCount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4" name="Content Placeholder 3" descr="round3 structure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1244600" y="1005771"/>
            <a:ext cx="6400800" cy="3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pic>
        <p:nvPicPr>
          <p:cNvPr id="4" name="Picture 3" descr="diego-pipel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88"/>
            <a:ext cx="9144000" cy="36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intentional effort:</a:t>
            </a:r>
          </a:p>
          <a:p>
            <a:r>
              <a:rPr lang="en-US" dirty="0" smtClean="0"/>
              <a:t>Test suites and build times grow unbounded</a:t>
            </a:r>
          </a:p>
          <a:p>
            <a:r>
              <a:rPr lang="en-US" dirty="0" smtClean="0"/>
              <a:t>Feedback becomes polluted</a:t>
            </a:r>
          </a:p>
          <a:p>
            <a:r>
              <a:rPr lang="en-US" dirty="0" smtClean="0"/>
              <a:t>People seek the illusion of speed over actual progress</a:t>
            </a:r>
          </a:p>
        </p:txBody>
      </p:sp>
    </p:spTree>
    <p:extLst>
      <p:ext uri="{BB962C8B-B14F-4D97-AF65-F5344CB8AC3E}">
        <p14:creationId xmlns:p14="http://schemas.microsoft.com/office/powerpoint/2010/main" val="26130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Lessons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5" y="1016000"/>
            <a:ext cx="8410574" cy="3441699"/>
          </a:xfrm>
        </p:spPr>
        <p:txBody>
          <a:bodyPr/>
          <a:lstStyle/>
          <a:p>
            <a:r>
              <a:rPr lang="en-US" dirty="0" smtClean="0"/>
              <a:t>Fighting feedback entropy takes enormous energy.</a:t>
            </a:r>
          </a:p>
          <a:p>
            <a:r>
              <a:rPr lang="en-US" dirty="0" smtClean="0"/>
              <a:t>Meetings are easy; getting real work done is hard.</a:t>
            </a:r>
          </a:p>
          <a:p>
            <a:r>
              <a:rPr lang="en-US" dirty="0" smtClean="0"/>
              <a:t>Tools and test frameworks are foundational: the </a:t>
            </a:r>
            <a:r>
              <a:rPr lang="en-US" dirty="0" err="1" smtClean="0"/>
              <a:t>devs</a:t>
            </a:r>
            <a:r>
              <a:rPr lang="en-US" dirty="0" smtClean="0"/>
              <a:t> who build them have to be better than average.</a:t>
            </a:r>
          </a:p>
          <a:p>
            <a:r>
              <a:rPr lang="en-US" dirty="0" smtClean="0"/>
              <a:t>Visibility is more important than I ever imagined.</a:t>
            </a:r>
          </a:p>
          <a:p>
            <a:r>
              <a:rPr lang="en-US" dirty="0" smtClean="0"/>
              <a:t>Figuring out where to draw the lines in a system is HARD.</a:t>
            </a:r>
          </a:p>
          <a:p>
            <a:r>
              <a:rPr lang="en-US" dirty="0" smtClean="0"/>
              <a:t>Branching hurts even more than I thought.</a:t>
            </a:r>
          </a:p>
        </p:txBody>
      </p:sp>
    </p:spTree>
    <p:extLst>
      <p:ext uri="{BB962C8B-B14F-4D97-AF65-F5344CB8AC3E}">
        <p14:creationId xmlns:p14="http://schemas.microsoft.com/office/powerpoint/2010/main" val="63899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Caring for Your Feedback Cycles?</a:t>
            </a:r>
            <a:endParaRPr lang="en-US" dirty="0"/>
          </a:p>
        </p:txBody>
      </p:sp>
      <p:pic>
        <p:nvPicPr>
          <p:cNvPr id="8" name="Picture 7" descr="feedback-bas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1" y="1352730"/>
            <a:ext cx="5499100" cy="2552700"/>
          </a:xfrm>
          <a:prstGeom prst="rect">
            <a:avLst/>
          </a:prstGeom>
        </p:spPr>
      </p:pic>
      <p:pic>
        <p:nvPicPr>
          <p:cNvPr id="3" name="Picture 2" descr="stk19951boj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40" y="1955800"/>
            <a:ext cx="862506" cy="1181100"/>
          </a:xfrm>
          <a:prstGeom prst="rect">
            <a:avLst/>
          </a:prstGeom>
        </p:spPr>
      </p:pic>
      <p:pic>
        <p:nvPicPr>
          <p:cNvPr id="7" name="Picture 6" descr="LS01832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49" y="3733800"/>
            <a:ext cx="816595" cy="6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Cycles are Learning Cycles</a:t>
            </a:r>
            <a:endParaRPr lang="en-US" dirty="0"/>
          </a:p>
        </p:txBody>
      </p:sp>
      <p:pic>
        <p:nvPicPr>
          <p:cNvPr id="7" name="Picture 6" descr="kolb-learn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16" y="870204"/>
            <a:ext cx="5001768" cy="37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0189" y="1541293"/>
            <a:ext cx="6048376" cy="1225721"/>
          </a:xfrm>
        </p:spPr>
        <p:txBody>
          <a:bodyPr/>
          <a:lstStyle/>
          <a:p>
            <a:r>
              <a:rPr lang="en-US" dirty="0" smtClean="0"/>
              <a:t>There is no failure. There is only learning.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508654" y="3463128"/>
            <a:ext cx="6048375" cy="562768"/>
          </a:xfrm>
        </p:spPr>
        <p:txBody>
          <a:bodyPr/>
          <a:lstStyle/>
          <a:p>
            <a:r>
              <a:rPr lang="en-US" sz="2400" i="1" dirty="0"/>
              <a:t>(and some weeks I do a LOT of learning.)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706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 of Programmers to Testers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STMR3 </a:t>
            </a:r>
            <a:r>
              <a:rPr lang="en-US" dirty="0"/>
              <a:t>in San Jose, </a:t>
            </a:r>
            <a:r>
              <a:rPr lang="en-US" dirty="0" smtClean="0"/>
              <a:t>CA, Fall 2000 we discussed the ratio of programmers to testers. Participants </a:t>
            </a:r>
            <a:r>
              <a:rPr lang="en-US" dirty="0"/>
              <a:t>included Sue Bartlett, Laura </a:t>
            </a:r>
            <a:r>
              <a:rPr lang="en-US" dirty="0" err="1"/>
              <a:t>Anneker</a:t>
            </a:r>
            <a:r>
              <a:rPr lang="en-US" dirty="0"/>
              <a:t>, Fran </a:t>
            </a:r>
            <a:r>
              <a:rPr lang="en-US" dirty="0" err="1"/>
              <a:t>McKain</a:t>
            </a:r>
            <a:r>
              <a:rPr lang="en-US" dirty="0"/>
              <a:t>, Elisabeth Hendrickson, Bret </a:t>
            </a:r>
            <a:r>
              <a:rPr lang="en-US" dirty="0" err="1"/>
              <a:t>Pettichord</a:t>
            </a:r>
            <a:r>
              <a:rPr lang="en-US" dirty="0" smtClean="0"/>
              <a:t>, Chris </a:t>
            </a:r>
            <a:r>
              <a:rPr lang="en-US" dirty="0" err="1"/>
              <a:t>DeNardis</a:t>
            </a:r>
            <a:r>
              <a:rPr lang="en-US" dirty="0"/>
              <a:t>, George Hamblen, Jim Williams, Brian Lawrence, </a:t>
            </a:r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Kaner</a:t>
            </a:r>
            <a:r>
              <a:rPr lang="en-US" dirty="0"/>
              <a:t>, Jennifer Smith-Brock</a:t>
            </a:r>
            <a:r>
              <a:rPr lang="en-US" dirty="0" smtClean="0"/>
              <a:t>, Kathy </a:t>
            </a:r>
            <a:r>
              <a:rPr lang="en-US" dirty="0" err="1"/>
              <a:t>Iberle</a:t>
            </a:r>
            <a:r>
              <a:rPr lang="en-US" dirty="0"/>
              <a:t>, Hung </a:t>
            </a:r>
            <a:r>
              <a:rPr lang="en-US" dirty="0" err="1"/>
              <a:t>Quoc</a:t>
            </a:r>
            <a:r>
              <a:rPr lang="en-US" dirty="0"/>
              <a:t> Nguyen, and Neal </a:t>
            </a:r>
            <a:r>
              <a:rPr lang="en-US" dirty="0" err="1"/>
              <a:t>Reizer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750"/>
            <a:ext cx="9144000" cy="1464469"/>
          </a:xfrm>
        </p:spPr>
        <p:txBody>
          <a:bodyPr/>
          <a:lstStyle/>
          <a:p>
            <a:r>
              <a:rPr lang="en-US" dirty="0"/>
              <a:t>Elisabeth Hendrickson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51" y="2523782"/>
            <a:ext cx="9144000" cy="1745976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dirty="0" err="1" smtClean="0"/>
              <a:t>Pivotal’s</a:t>
            </a:r>
            <a:r>
              <a:rPr lang="en-US" dirty="0" smtClean="0"/>
              <a:t> </a:t>
            </a:r>
            <a:r>
              <a:rPr lang="en-US" dirty="0"/>
              <a:t>Big Data </a:t>
            </a:r>
            <a:r>
              <a:rPr lang="en-US" dirty="0" smtClean="0"/>
              <a:t>Suite,</a:t>
            </a:r>
          </a:p>
          <a:p>
            <a:pPr>
              <a:lnSpc>
                <a:spcPts val="3800"/>
              </a:lnSpc>
            </a:pPr>
            <a:r>
              <a:rPr lang="en-US" dirty="0"/>
              <a:t>VP of </a:t>
            </a:r>
            <a:r>
              <a:rPr lang="en-US" dirty="0" smtClean="0"/>
              <a:t>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…or “How do I find those totally obscure papers you mentioned?”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Simulation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http://agilistry.com/downloads/</a:t>
            </a:r>
            <a:r>
              <a:rPr lang="en-US" sz="2000" dirty="0">
                <a:hlinkClick r:id="rId2"/>
              </a:rPr>
              <a:t>WordCountLessons.pdf</a:t>
            </a:r>
            <a:r>
              <a:rPr lang="en-US" sz="2000" dirty="0"/>
              <a:t> </a:t>
            </a:r>
          </a:p>
          <a:p>
            <a:r>
              <a:rPr lang="en-US" dirty="0" err="1" smtClean="0"/>
              <a:t>Kaner</a:t>
            </a:r>
            <a:r>
              <a:rPr lang="en-US" dirty="0" smtClean="0"/>
              <a:t>, Hendrickson, Smith-Brock. “Managing the Proportion of Testers to (Other) Developers.” </a:t>
            </a:r>
            <a:br>
              <a:rPr lang="en-US" dirty="0" smtClean="0"/>
            </a:br>
            <a:r>
              <a:rPr lang="da-DK" sz="2000" dirty="0">
                <a:hlinkClick r:id="rId3"/>
              </a:rPr>
              <a:t>http</a:t>
            </a:r>
            <a:r>
              <a:rPr lang="da-DK" sz="2000" dirty="0">
                <a:hlinkClick r:id="rId3"/>
              </a:rPr>
              <a:t>://kaner.com/pdfs/</a:t>
            </a:r>
            <a:r>
              <a:rPr lang="da-DK" sz="2000" dirty="0">
                <a:hlinkClick r:id="rId3"/>
              </a:rPr>
              <a:t>pnsqc_ratio_of_testers.pdf</a:t>
            </a:r>
            <a:endParaRPr lang="da-DK" sz="2000" dirty="0"/>
          </a:p>
          <a:p>
            <a:r>
              <a:rPr lang="da-DK" dirty="0" err="1" smtClean="0"/>
              <a:t>Hendrickson</a:t>
            </a:r>
            <a:r>
              <a:rPr lang="da-DK" dirty="0" smtClean="0"/>
              <a:t>. ”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Testing</a:t>
            </a:r>
            <a:r>
              <a:rPr lang="da-DK" dirty="0" smtClean="0"/>
              <a:t>, </a:t>
            </a:r>
            <a:r>
              <a:rPr lang="da-DK" dirty="0" err="1" smtClean="0"/>
              <a:t>Worse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r>
              <a:rPr lang="da-DK" dirty="0" smtClean="0"/>
              <a:t>.” </a:t>
            </a:r>
            <a:br>
              <a:rPr lang="da-DK" dirty="0" smtClean="0"/>
            </a:br>
            <a:r>
              <a:rPr lang="en-US" sz="2000" dirty="0">
                <a:hlinkClick r:id="rId4"/>
              </a:rPr>
              <a:t>http://testobsessed.com/wp-content/uploads/2011/04/</a:t>
            </a:r>
            <a:r>
              <a:rPr lang="en-US" sz="2000" dirty="0">
                <a:hlinkClick r:id="rId4"/>
              </a:rPr>
              <a:t>btwq.pdf</a:t>
            </a:r>
            <a:r>
              <a:rPr 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45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8" y="814308"/>
            <a:ext cx="4384145" cy="1505028"/>
          </a:xfrm>
        </p:spPr>
        <p:txBody>
          <a:bodyPr/>
          <a:lstStyle/>
          <a:p>
            <a:r>
              <a:rPr lang="en-US" dirty="0" smtClean="0"/>
              <a:t>On the Care and Feeding of Feedback 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908583" y="3710102"/>
            <a:ext cx="5026550" cy="830997"/>
          </a:xfrm>
        </p:spPr>
        <p:txBody>
          <a:bodyPr/>
          <a:lstStyle/>
          <a:p>
            <a:r>
              <a:rPr lang="en-US" dirty="0"/>
              <a:t>Elisabeth </a:t>
            </a:r>
            <a:r>
              <a:rPr lang="en-US" dirty="0" smtClean="0"/>
              <a:t>Hendrickson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testobsessed</a:t>
            </a:r>
            <a:endParaRPr lang="en-US" dirty="0" smtClean="0"/>
          </a:p>
          <a:p>
            <a:r>
              <a:rPr lang="en-US" dirty="0" smtClean="0"/>
              <a:t>VP Engineering, Big Data Suite, Pivotal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0589" y="2466285"/>
            <a:ext cx="5967412" cy="1107995"/>
          </a:xfrm>
        </p:spPr>
        <p:txBody>
          <a:bodyPr/>
          <a:lstStyle/>
          <a:p>
            <a:r>
              <a:rPr lang="en-US" dirty="0" smtClean="0"/>
              <a:t>How improving feedback cycles accelerates software development…and also creates a learning organization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Silicon Valley Circa 1999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929" y="4241335"/>
            <a:ext cx="7205522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i="1" dirty="0" smtClean="0"/>
              <a:t>(photo credit: </a:t>
            </a:r>
            <a:r>
              <a:rPr lang="sv-SE" i="1" dirty="0" smtClean="0"/>
              <a:t>public </a:t>
            </a:r>
            <a:r>
              <a:rPr lang="sv-SE" i="1" dirty="0" err="1" smtClean="0"/>
              <a:t>domain</a:t>
            </a:r>
            <a:r>
              <a:rPr lang="sv-SE" i="1" dirty="0" smtClean="0"/>
              <a:t>, source </a:t>
            </a:r>
            <a:r>
              <a:rPr lang="en-US" i="1" dirty="0"/>
              <a:t>https://</a:t>
            </a:r>
            <a:r>
              <a:rPr lang="en-US" i="1" dirty="0" err="1" smtClean="0"/>
              <a:t>commons.wikimedia.org</a:t>
            </a:r>
            <a:r>
              <a:rPr lang="sv-SE" i="1" dirty="0" smtClean="0"/>
              <a:t>)</a:t>
            </a:r>
            <a:endParaRPr lang="en-US" i="1" dirty="0" err="1" smtClean="0"/>
          </a:p>
        </p:txBody>
      </p:sp>
      <p:pic>
        <p:nvPicPr>
          <p:cNvPr id="3" name="Picture 2" descr="dotcom-bub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43" y="812598"/>
            <a:ext cx="5608053" cy="34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STMR 3, Fall 2000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0674" y="2050718"/>
            <a:ext cx="2955557" cy="1200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testers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4287" y="2050718"/>
            <a:ext cx="2135020" cy="1200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2"/>
                </a:solidFill>
              </a:rPr>
              <a:t>devs</a:t>
            </a:r>
            <a:endParaRPr lang="en-US" sz="72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4717" y="1082843"/>
            <a:ext cx="1612937" cy="317394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20000" dirty="0">
                <a:solidFill>
                  <a:schemeClr val="tx2"/>
                </a:solidFill>
                <a:latin typeface="American Typewriter"/>
                <a:cs typeface="American Typewrite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25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38"/>
          <p:cNvSpPr>
            <a:spLocks noChangeArrowheads="1"/>
          </p:cNvSpPr>
          <p:nvPr/>
        </p:nvSpPr>
        <p:spPr bwMode="auto">
          <a:xfrm>
            <a:off x="7164516" y="3339682"/>
            <a:ext cx="210988" cy="2134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8" tIns="45719" rIns="91438" bIns="45719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325439"/>
            <a:ext cx="8683708" cy="460375"/>
          </a:xfrm>
        </p:spPr>
        <p:txBody>
          <a:bodyPr/>
          <a:lstStyle/>
          <a:p>
            <a:r>
              <a:rPr lang="en-US" dirty="0" smtClean="0"/>
              <a:t>Digression: Better Testing, Worse Quality (2001)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87668" y="778906"/>
            <a:ext cx="6558782" cy="4448342"/>
            <a:chOff x="355600" y="1052513"/>
            <a:chExt cx="8559800" cy="5805487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35363" y="3913188"/>
              <a:ext cx="449262" cy="414337"/>
            </a:xfrm>
            <a:custGeom>
              <a:avLst/>
              <a:gdLst/>
              <a:ahLst/>
              <a:cxnLst>
                <a:cxn ang="0">
                  <a:pos x="304" y="280"/>
                </a:cxn>
                <a:cxn ang="0">
                  <a:pos x="88" y="176"/>
                </a:cxn>
                <a:cxn ang="0">
                  <a:pos x="0" y="0"/>
                </a:cxn>
              </a:cxnLst>
              <a:rect l="0" t="0" r="r" b="b"/>
              <a:pathLst>
                <a:path w="304" h="280">
                  <a:moveTo>
                    <a:pt x="304" y="280"/>
                  </a:moveTo>
                  <a:cubicBezTo>
                    <a:pt x="221" y="251"/>
                    <a:pt x="138" y="222"/>
                    <a:pt x="88" y="176"/>
                  </a:cubicBezTo>
                  <a:cubicBezTo>
                    <a:pt x="38" y="130"/>
                    <a:pt x="19" y="6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694238" y="5095875"/>
              <a:ext cx="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262563" y="1855788"/>
              <a:ext cx="2116137" cy="2636837"/>
              <a:chOff x="3315" y="1169"/>
              <a:chExt cx="1333" cy="1661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3315" y="1805"/>
                <a:ext cx="1333" cy="1025"/>
                <a:chOff x="3315" y="1805"/>
                <a:chExt cx="1333" cy="1025"/>
              </a:xfrm>
            </p:grpSpPr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3315" y="1805"/>
                  <a:ext cx="1333" cy="1025"/>
                </a:xfrm>
                <a:custGeom>
                  <a:avLst/>
                  <a:gdLst/>
                  <a:ahLst/>
                  <a:cxnLst>
                    <a:cxn ang="0">
                      <a:pos x="464" y="160"/>
                    </a:cxn>
                    <a:cxn ang="0">
                      <a:pos x="800" y="136"/>
                    </a:cxn>
                    <a:cxn ang="0">
                      <a:pos x="1056" y="280"/>
                    </a:cxn>
                    <a:cxn ang="0">
                      <a:pos x="984" y="600"/>
                    </a:cxn>
                    <a:cxn ang="0">
                      <a:pos x="752" y="736"/>
                    </a:cxn>
                    <a:cxn ang="0">
                      <a:pos x="344" y="680"/>
                    </a:cxn>
                    <a:cxn ang="0">
                      <a:pos x="280" y="312"/>
                    </a:cxn>
                    <a:cxn ang="0">
                      <a:pos x="464" y="160"/>
                    </a:cxn>
                  </a:cxnLst>
                  <a:rect l="0" t="0" r="r" b="b"/>
                  <a:pathLst>
                    <a:path w="1280" h="984">
                      <a:moveTo>
                        <a:pt x="464" y="160"/>
                      </a:moveTo>
                      <a:cubicBezTo>
                        <a:pt x="576" y="16"/>
                        <a:pt x="680" y="64"/>
                        <a:pt x="800" y="136"/>
                      </a:cubicBezTo>
                      <a:cubicBezTo>
                        <a:pt x="800" y="136"/>
                        <a:pt x="1088" y="0"/>
                        <a:pt x="1056" y="280"/>
                      </a:cubicBezTo>
                      <a:cubicBezTo>
                        <a:pt x="1056" y="280"/>
                        <a:pt x="1280" y="496"/>
                        <a:pt x="984" y="600"/>
                      </a:cubicBezTo>
                      <a:cubicBezTo>
                        <a:pt x="984" y="600"/>
                        <a:pt x="984" y="808"/>
                        <a:pt x="752" y="736"/>
                      </a:cubicBezTo>
                      <a:cubicBezTo>
                        <a:pt x="752" y="736"/>
                        <a:pt x="472" y="984"/>
                        <a:pt x="344" y="680"/>
                      </a:cubicBezTo>
                      <a:cubicBezTo>
                        <a:pt x="344" y="680"/>
                        <a:pt x="0" y="560"/>
                        <a:pt x="280" y="312"/>
                      </a:cubicBezTo>
                      <a:cubicBezTo>
                        <a:pt x="280" y="312"/>
                        <a:pt x="216" y="80"/>
                        <a:pt x="464" y="1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60" y="2041"/>
                  <a:ext cx="924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 Narrow" pitchFamily="-65" charset="0"/>
                    </a:rPr>
                    <a:t>Developer Testing</a:t>
                  </a:r>
                </a:p>
              </p:txBody>
            </p:sp>
          </p:grpSp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3456" y="1169"/>
                <a:ext cx="447" cy="7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8" y="280"/>
                  </a:cxn>
                  <a:cxn ang="0">
                    <a:pos x="480" y="784"/>
                  </a:cxn>
                </a:cxnLst>
                <a:rect l="0" t="0" r="r" b="b"/>
                <a:pathLst>
                  <a:path w="480" h="784">
                    <a:moveTo>
                      <a:pt x="0" y="0"/>
                    </a:moveTo>
                    <a:cubicBezTo>
                      <a:pt x="124" y="74"/>
                      <a:pt x="248" y="149"/>
                      <a:pt x="328" y="280"/>
                    </a:cubicBezTo>
                    <a:cubicBezTo>
                      <a:pt x="408" y="411"/>
                      <a:pt x="444" y="597"/>
                      <a:pt x="480" y="7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3689" y="1333"/>
                <a:ext cx="85" cy="86"/>
                <a:chOff x="636" y="3312"/>
                <a:chExt cx="144" cy="144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636" y="331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" name="Freeform 12"/>
                <p:cNvSpPr>
                  <a:spLocks/>
                </p:cNvSpPr>
                <p:nvPr/>
              </p:nvSpPr>
              <p:spPr bwMode="auto">
                <a:xfrm>
                  <a:off x="636" y="3312"/>
                  <a:ext cx="144" cy="144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144" y="0"/>
                    </a:cxn>
                    <a:cxn ang="0">
                      <a:pos x="144" y="144"/>
                    </a:cxn>
                    <a:cxn ang="0">
                      <a:pos x="0" y="144"/>
                    </a:cxn>
                  </a:cxnLst>
                  <a:rect l="0" t="0" r="r" b="b"/>
                  <a:pathLst>
                    <a:path w="144" h="144">
                      <a:moveTo>
                        <a:pt x="0" y="144"/>
                      </a:moveTo>
                      <a:lnTo>
                        <a:pt x="144" y="0"/>
                      </a:lnTo>
                      <a:lnTo>
                        <a:pt x="144" y="144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905000" y="2878138"/>
              <a:ext cx="2116138" cy="2667000"/>
              <a:chOff x="1200" y="1813"/>
              <a:chExt cx="1333" cy="1680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1200" y="1813"/>
                <a:ext cx="1333" cy="1025"/>
                <a:chOff x="1200" y="1813"/>
                <a:chExt cx="1333" cy="1025"/>
              </a:xfrm>
            </p:grpSpPr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1200" y="1813"/>
                  <a:ext cx="1333" cy="1025"/>
                </a:xfrm>
                <a:custGeom>
                  <a:avLst/>
                  <a:gdLst/>
                  <a:ahLst/>
                  <a:cxnLst>
                    <a:cxn ang="0">
                      <a:pos x="464" y="160"/>
                    </a:cxn>
                    <a:cxn ang="0">
                      <a:pos x="800" y="136"/>
                    </a:cxn>
                    <a:cxn ang="0">
                      <a:pos x="1056" y="280"/>
                    </a:cxn>
                    <a:cxn ang="0">
                      <a:pos x="984" y="600"/>
                    </a:cxn>
                    <a:cxn ang="0">
                      <a:pos x="752" y="736"/>
                    </a:cxn>
                    <a:cxn ang="0">
                      <a:pos x="344" y="680"/>
                    </a:cxn>
                    <a:cxn ang="0">
                      <a:pos x="280" y="312"/>
                    </a:cxn>
                    <a:cxn ang="0">
                      <a:pos x="464" y="160"/>
                    </a:cxn>
                  </a:cxnLst>
                  <a:rect l="0" t="0" r="r" b="b"/>
                  <a:pathLst>
                    <a:path w="1280" h="984">
                      <a:moveTo>
                        <a:pt x="464" y="160"/>
                      </a:moveTo>
                      <a:cubicBezTo>
                        <a:pt x="576" y="16"/>
                        <a:pt x="680" y="64"/>
                        <a:pt x="800" y="136"/>
                      </a:cubicBezTo>
                      <a:cubicBezTo>
                        <a:pt x="800" y="136"/>
                        <a:pt x="1088" y="0"/>
                        <a:pt x="1056" y="280"/>
                      </a:cubicBezTo>
                      <a:cubicBezTo>
                        <a:pt x="1056" y="280"/>
                        <a:pt x="1280" y="496"/>
                        <a:pt x="984" y="600"/>
                      </a:cubicBezTo>
                      <a:cubicBezTo>
                        <a:pt x="984" y="600"/>
                        <a:pt x="984" y="808"/>
                        <a:pt x="752" y="736"/>
                      </a:cubicBezTo>
                      <a:cubicBezTo>
                        <a:pt x="752" y="736"/>
                        <a:pt x="472" y="984"/>
                        <a:pt x="344" y="680"/>
                      </a:cubicBezTo>
                      <a:cubicBezTo>
                        <a:pt x="344" y="680"/>
                        <a:pt x="0" y="560"/>
                        <a:pt x="280" y="312"/>
                      </a:cubicBezTo>
                      <a:cubicBezTo>
                        <a:pt x="280" y="312"/>
                        <a:pt x="216" y="80"/>
                        <a:pt x="464" y="1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79" y="2069"/>
                  <a:ext cx="1027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 Narrow" pitchFamily="-65" charset="0"/>
                    </a:rPr>
                    <a:t>Unknown</a:t>
                  </a:r>
                  <a:br>
                    <a:rPr lang="en-US" sz="1400" dirty="0">
                      <a:latin typeface="Arial Narrow" pitchFamily="-65" charset="0"/>
                    </a:rPr>
                  </a:br>
                  <a:r>
                    <a:rPr lang="en-US" sz="1400" dirty="0">
                      <a:latin typeface="Arial Narrow" pitchFamily="-65" charset="0"/>
                    </a:rPr>
                    <a:t>Bugs</a:t>
                  </a:r>
                  <a:endParaRPr lang="en-US" sz="1400" dirty="0">
                    <a:latin typeface="Arial Narrow" pitchFamily="-65" charset="0"/>
                  </a:endParaRPr>
                </a:p>
              </p:txBody>
            </p:sp>
          </p:grp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1885" y="2652"/>
                <a:ext cx="640" cy="841"/>
              </a:xfrm>
              <a:custGeom>
                <a:avLst/>
                <a:gdLst/>
                <a:ahLst/>
                <a:cxnLst>
                  <a:cxn ang="0">
                    <a:pos x="688" y="904"/>
                  </a:cxn>
                  <a:cxn ang="0">
                    <a:pos x="208" y="448"/>
                  </a:cxn>
                  <a:cxn ang="0">
                    <a:pos x="0" y="0"/>
                  </a:cxn>
                </a:cxnLst>
                <a:rect l="0" t="0" r="r" b="b"/>
                <a:pathLst>
                  <a:path w="688" h="904">
                    <a:moveTo>
                      <a:pt x="688" y="904"/>
                    </a:moveTo>
                    <a:cubicBezTo>
                      <a:pt x="505" y="751"/>
                      <a:pt x="323" y="599"/>
                      <a:pt x="208" y="448"/>
                    </a:cubicBezTo>
                    <a:cubicBezTo>
                      <a:pt x="93" y="297"/>
                      <a:pt x="46" y="148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2071" y="3076"/>
                <a:ext cx="67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3641725" y="1052513"/>
              <a:ext cx="2081213" cy="1608137"/>
              <a:chOff x="2294" y="663"/>
              <a:chExt cx="1311" cy="1013"/>
            </a:xfrm>
          </p:grpSpPr>
          <p:sp>
            <p:nvSpPr>
              <p:cNvPr id="21" name="Freeform 25"/>
              <p:cNvSpPr>
                <a:spLocks/>
              </p:cNvSpPr>
              <p:nvPr/>
            </p:nvSpPr>
            <p:spPr bwMode="auto">
              <a:xfrm>
                <a:off x="2294" y="663"/>
                <a:ext cx="1311" cy="1013"/>
              </a:xfrm>
              <a:custGeom>
                <a:avLst/>
                <a:gdLst/>
                <a:ahLst/>
                <a:cxnLst>
                  <a:cxn ang="0">
                    <a:pos x="464" y="160"/>
                  </a:cxn>
                  <a:cxn ang="0">
                    <a:pos x="800" y="136"/>
                  </a:cxn>
                  <a:cxn ang="0">
                    <a:pos x="1056" y="280"/>
                  </a:cxn>
                  <a:cxn ang="0">
                    <a:pos x="984" y="600"/>
                  </a:cxn>
                  <a:cxn ang="0">
                    <a:pos x="752" y="736"/>
                  </a:cxn>
                  <a:cxn ang="0">
                    <a:pos x="344" y="680"/>
                  </a:cxn>
                  <a:cxn ang="0">
                    <a:pos x="280" y="312"/>
                  </a:cxn>
                  <a:cxn ang="0">
                    <a:pos x="464" y="160"/>
                  </a:cxn>
                </a:cxnLst>
                <a:rect l="0" t="0" r="r" b="b"/>
                <a:pathLst>
                  <a:path w="1280" h="984">
                    <a:moveTo>
                      <a:pt x="464" y="160"/>
                    </a:moveTo>
                    <a:cubicBezTo>
                      <a:pt x="576" y="16"/>
                      <a:pt x="680" y="64"/>
                      <a:pt x="800" y="136"/>
                    </a:cubicBezTo>
                    <a:cubicBezTo>
                      <a:pt x="800" y="136"/>
                      <a:pt x="1088" y="0"/>
                      <a:pt x="1056" y="280"/>
                    </a:cubicBezTo>
                    <a:cubicBezTo>
                      <a:pt x="1056" y="280"/>
                      <a:pt x="1280" y="496"/>
                      <a:pt x="984" y="600"/>
                    </a:cubicBezTo>
                    <a:cubicBezTo>
                      <a:pt x="984" y="600"/>
                      <a:pt x="984" y="808"/>
                      <a:pt x="752" y="736"/>
                    </a:cubicBezTo>
                    <a:cubicBezTo>
                      <a:pt x="752" y="736"/>
                      <a:pt x="472" y="984"/>
                      <a:pt x="344" y="680"/>
                    </a:cubicBezTo>
                    <a:cubicBezTo>
                      <a:pt x="344" y="680"/>
                      <a:pt x="0" y="560"/>
                      <a:pt x="280" y="312"/>
                    </a:cubicBezTo>
                    <a:cubicBezTo>
                      <a:pt x="280" y="312"/>
                      <a:pt x="216" y="80"/>
                      <a:pt x="464" y="1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2540" y="879"/>
                <a:ext cx="879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latin typeface="Arial Narrow" pitchFamily="-65" charset="0"/>
                  </a:rPr>
                  <a:t>Perceived Quality</a:t>
                </a:r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3524250" y="3641725"/>
              <a:ext cx="4114800" cy="3216275"/>
              <a:chOff x="2220" y="2294"/>
              <a:chExt cx="2592" cy="2026"/>
            </a:xfrm>
          </p:grpSpPr>
          <p:grpSp>
            <p:nvGrpSpPr>
              <p:cNvPr id="24" name="Group 28"/>
              <p:cNvGrpSpPr>
                <a:grpSpLocks/>
              </p:cNvGrpSpPr>
              <p:nvPr/>
            </p:nvGrpSpPr>
            <p:grpSpPr bwMode="auto">
              <a:xfrm>
                <a:off x="2220" y="3295"/>
                <a:ext cx="1333" cy="1025"/>
                <a:chOff x="2220" y="3295"/>
                <a:chExt cx="1333" cy="1025"/>
              </a:xfrm>
            </p:grpSpPr>
            <p:sp>
              <p:nvSpPr>
                <p:cNvPr id="26" name="Freeform 29"/>
                <p:cNvSpPr>
                  <a:spLocks/>
                </p:cNvSpPr>
                <p:nvPr/>
              </p:nvSpPr>
              <p:spPr bwMode="auto">
                <a:xfrm>
                  <a:off x="2220" y="3295"/>
                  <a:ext cx="1333" cy="1025"/>
                </a:xfrm>
                <a:custGeom>
                  <a:avLst/>
                  <a:gdLst/>
                  <a:ahLst/>
                  <a:cxnLst>
                    <a:cxn ang="0">
                      <a:pos x="464" y="160"/>
                    </a:cxn>
                    <a:cxn ang="0">
                      <a:pos x="800" y="136"/>
                    </a:cxn>
                    <a:cxn ang="0">
                      <a:pos x="1056" y="280"/>
                    </a:cxn>
                    <a:cxn ang="0">
                      <a:pos x="984" y="600"/>
                    </a:cxn>
                    <a:cxn ang="0">
                      <a:pos x="752" y="736"/>
                    </a:cxn>
                    <a:cxn ang="0">
                      <a:pos x="344" y="680"/>
                    </a:cxn>
                    <a:cxn ang="0">
                      <a:pos x="280" y="312"/>
                    </a:cxn>
                    <a:cxn ang="0">
                      <a:pos x="464" y="160"/>
                    </a:cxn>
                  </a:cxnLst>
                  <a:rect l="0" t="0" r="r" b="b"/>
                  <a:pathLst>
                    <a:path w="1280" h="984">
                      <a:moveTo>
                        <a:pt x="464" y="160"/>
                      </a:moveTo>
                      <a:cubicBezTo>
                        <a:pt x="576" y="16"/>
                        <a:pt x="680" y="64"/>
                        <a:pt x="800" y="136"/>
                      </a:cubicBezTo>
                      <a:cubicBezTo>
                        <a:pt x="800" y="136"/>
                        <a:pt x="1088" y="0"/>
                        <a:pt x="1056" y="280"/>
                      </a:cubicBezTo>
                      <a:cubicBezTo>
                        <a:pt x="1056" y="280"/>
                        <a:pt x="1280" y="496"/>
                        <a:pt x="984" y="600"/>
                      </a:cubicBezTo>
                      <a:cubicBezTo>
                        <a:pt x="984" y="600"/>
                        <a:pt x="984" y="808"/>
                        <a:pt x="752" y="736"/>
                      </a:cubicBezTo>
                      <a:cubicBezTo>
                        <a:pt x="752" y="736"/>
                        <a:pt x="472" y="984"/>
                        <a:pt x="344" y="680"/>
                      </a:cubicBezTo>
                      <a:cubicBezTo>
                        <a:pt x="344" y="680"/>
                        <a:pt x="0" y="560"/>
                        <a:pt x="280" y="312"/>
                      </a:cubicBezTo>
                      <a:cubicBezTo>
                        <a:pt x="280" y="312"/>
                        <a:pt x="216" y="80"/>
                        <a:pt x="464" y="1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466" y="3531"/>
                  <a:ext cx="923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 Narrow" pitchFamily="-65" charset="0"/>
                    </a:rPr>
                    <a:t>Bugs found in QA</a:t>
                  </a:r>
                  <a:endParaRPr lang="en-US" sz="1400" dirty="0">
                    <a:latin typeface="Arial Narrow" pitchFamily="-65" charset="0"/>
                  </a:endParaRPr>
                </a:p>
              </p:txBody>
            </p:sp>
          </p:grp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3389" y="2294"/>
                <a:ext cx="1423" cy="1378"/>
              </a:xfrm>
              <a:custGeom>
                <a:avLst/>
                <a:gdLst/>
                <a:ahLst/>
                <a:cxnLst>
                  <a:cxn ang="0">
                    <a:pos x="1528" y="0"/>
                  </a:cxn>
                  <a:cxn ang="0">
                    <a:pos x="952" y="1080"/>
                  </a:cxn>
                  <a:cxn ang="0">
                    <a:pos x="0" y="1480"/>
                  </a:cxn>
                </a:cxnLst>
                <a:rect l="0" t="0" r="r" b="b"/>
                <a:pathLst>
                  <a:path w="1528" h="1480">
                    <a:moveTo>
                      <a:pt x="1528" y="0"/>
                    </a:moveTo>
                    <a:cubicBezTo>
                      <a:pt x="1367" y="416"/>
                      <a:pt x="1207" y="833"/>
                      <a:pt x="952" y="1080"/>
                    </a:cubicBezTo>
                    <a:cubicBezTo>
                      <a:pt x="697" y="1327"/>
                      <a:pt x="348" y="1403"/>
                      <a:pt x="0" y="1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486400" y="1727200"/>
              <a:ext cx="3429000" cy="2182813"/>
              <a:chOff x="3456" y="1088"/>
              <a:chExt cx="2160" cy="1375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4305" y="1454"/>
                <a:ext cx="1311" cy="1009"/>
                <a:chOff x="4305" y="1454"/>
                <a:chExt cx="1311" cy="1009"/>
              </a:xfrm>
            </p:grpSpPr>
            <p:sp>
              <p:nvSpPr>
                <p:cNvPr id="34" name="Freeform 34"/>
                <p:cNvSpPr>
                  <a:spLocks/>
                </p:cNvSpPr>
                <p:nvPr/>
              </p:nvSpPr>
              <p:spPr bwMode="auto">
                <a:xfrm>
                  <a:off x="4305" y="1454"/>
                  <a:ext cx="1311" cy="1009"/>
                </a:xfrm>
                <a:custGeom>
                  <a:avLst/>
                  <a:gdLst/>
                  <a:ahLst/>
                  <a:cxnLst>
                    <a:cxn ang="0">
                      <a:pos x="464" y="160"/>
                    </a:cxn>
                    <a:cxn ang="0">
                      <a:pos x="800" y="136"/>
                    </a:cxn>
                    <a:cxn ang="0">
                      <a:pos x="1056" y="280"/>
                    </a:cxn>
                    <a:cxn ang="0">
                      <a:pos x="984" y="600"/>
                    </a:cxn>
                    <a:cxn ang="0">
                      <a:pos x="752" y="736"/>
                    </a:cxn>
                    <a:cxn ang="0">
                      <a:pos x="344" y="680"/>
                    </a:cxn>
                    <a:cxn ang="0">
                      <a:pos x="280" y="312"/>
                    </a:cxn>
                    <a:cxn ang="0">
                      <a:pos x="464" y="160"/>
                    </a:cxn>
                  </a:cxnLst>
                  <a:rect l="0" t="0" r="r" b="b"/>
                  <a:pathLst>
                    <a:path w="1280" h="984">
                      <a:moveTo>
                        <a:pt x="464" y="160"/>
                      </a:moveTo>
                      <a:cubicBezTo>
                        <a:pt x="576" y="16"/>
                        <a:pt x="680" y="64"/>
                        <a:pt x="800" y="136"/>
                      </a:cubicBezTo>
                      <a:cubicBezTo>
                        <a:pt x="800" y="136"/>
                        <a:pt x="1088" y="0"/>
                        <a:pt x="1056" y="280"/>
                      </a:cubicBezTo>
                      <a:cubicBezTo>
                        <a:pt x="1056" y="280"/>
                        <a:pt x="1280" y="496"/>
                        <a:pt x="984" y="600"/>
                      </a:cubicBezTo>
                      <a:cubicBezTo>
                        <a:pt x="984" y="600"/>
                        <a:pt x="984" y="808"/>
                        <a:pt x="752" y="736"/>
                      </a:cubicBezTo>
                      <a:cubicBezTo>
                        <a:pt x="752" y="736"/>
                        <a:pt x="472" y="984"/>
                        <a:pt x="344" y="680"/>
                      </a:cubicBezTo>
                      <a:cubicBezTo>
                        <a:pt x="344" y="680"/>
                        <a:pt x="0" y="560"/>
                        <a:pt x="280" y="312"/>
                      </a:cubicBezTo>
                      <a:cubicBezTo>
                        <a:pt x="280" y="312"/>
                        <a:pt x="216" y="80"/>
                        <a:pt x="464" y="1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536" y="1698"/>
                  <a:ext cx="879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 Narrow" pitchFamily="-65" charset="0"/>
                    </a:rPr>
                    <a:t>QA Team</a:t>
                  </a:r>
                  <a:r>
                    <a:rPr lang="en-US" sz="1400" dirty="0">
                      <a:latin typeface="Arial Narrow" pitchFamily="-65" charset="0"/>
                    </a:rPr>
                    <a:t/>
                  </a:r>
                  <a:br>
                    <a:rPr lang="en-US" sz="1400" dirty="0">
                      <a:latin typeface="Arial Narrow" pitchFamily="-65" charset="0"/>
                    </a:rPr>
                  </a:br>
                  <a:r>
                    <a:rPr lang="en-US" sz="1400" dirty="0">
                      <a:latin typeface="Arial Narrow" pitchFamily="-65" charset="0"/>
                    </a:rPr>
                    <a:t>Test Effort</a:t>
                  </a:r>
                </a:p>
              </p:txBody>
            </p:sp>
          </p:grpSp>
          <p:sp>
            <p:nvSpPr>
              <p:cNvPr id="30" name="Freeform 36"/>
              <p:cNvSpPr>
                <a:spLocks/>
              </p:cNvSpPr>
              <p:nvPr/>
            </p:nvSpPr>
            <p:spPr bwMode="auto">
              <a:xfrm>
                <a:off x="3456" y="1088"/>
                <a:ext cx="1125" cy="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6" y="200"/>
                  </a:cxn>
                  <a:cxn ang="0">
                    <a:pos x="1208" y="752"/>
                  </a:cxn>
                </a:cxnLst>
                <a:rect l="0" t="0" r="r" b="b"/>
                <a:pathLst>
                  <a:path w="1208" h="752">
                    <a:moveTo>
                      <a:pt x="0" y="0"/>
                    </a:moveTo>
                    <a:cubicBezTo>
                      <a:pt x="307" y="37"/>
                      <a:pt x="615" y="75"/>
                      <a:pt x="816" y="200"/>
                    </a:cubicBezTo>
                    <a:cubicBezTo>
                      <a:pt x="1017" y="325"/>
                      <a:pt x="1112" y="538"/>
                      <a:pt x="1208" y="75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grpSp>
            <p:nvGrpSpPr>
              <p:cNvPr id="31" name="Group 37"/>
              <p:cNvGrpSpPr>
                <a:grpSpLocks/>
              </p:cNvGrpSpPr>
              <p:nvPr/>
            </p:nvGrpSpPr>
            <p:grpSpPr bwMode="auto">
              <a:xfrm>
                <a:off x="4097" y="1177"/>
                <a:ext cx="85" cy="86"/>
                <a:chOff x="648" y="3312"/>
                <a:chExt cx="144" cy="144"/>
              </a:xfrm>
            </p:grpSpPr>
            <p:sp>
              <p:nvSpPr>
                <p:cNvPr id="32" name="Rectangle 38"/>
                <p:cNvSpPr>
                  <a:spLocks noChangeArrowheads="1"/>
                </p:cNvSpPr>
                <p:nvPr/>
              </p:nvSpPr>
              <p:spPr bwMode="auto">
                <a:xfrm>
                  <a:off x="648" y="331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3" name="Freeform 39"/>
                <p:cNvSpPr>
                  <a:spLocks/>
                </p:cNvSpPr>
                <p:nvPr/>
              </p:nvSpPr>
              <p:spPr bwMode="auto">
                <a:xfrm>
                  <a:off x="648" y="3312"/>
                  <a:ext cx="144" cy="144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144" y="0"/>
                    </a:cxn>
                    <a:cxn ang="0">
                      <a:pos x="144" y="144"/>
                    </a:cxn>
                    <a:cxn ang="0">
                      <a:pos x="0" y="144"/>
                    </a:cxn>
                  </a:cxnLst>
                  <a:rect l="0" t="0" r="r" b="b"/>
                  <a:pathLst>
                    <a:path w="144" h="144">
                      <a:moveTo>
                        <a:pt x="0" y="144"/>
                      </a:moveTo>
                      <a:lnTo>
                        <a:pt x="144" y="0"/>
                      </a:lnTo>
                      <a:lnTo>
                        <a:pt x="144" y="144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355600" y="2416175"/>
              <a:ext cx="3522663" cy="3448050"/>
              <a:chOff x="224" y="1522"/>
              <a:chExt cx="2219" cy="2172"/>
            </a:xfrm>
          </p:grpSpPr>
          <p:grpSp>
            <p:nvGrpSpPr>
              <p:cNvPr id="37" name="Group 41"/>
              <p:cNvGrpSpPr>
                <a:grpSpLocks/>
              </p:cNvGrpSpPr>
              <p:nvPr/>
            </p:nvGrpSpPr>
            <p:grpSpPr bwMode="auto">
              <a:xfrm>
                <a:off x="224" y="1522"/>
                <a:ext cx="1333" cy="1025"/>
                <a:chOff x="224" y="1522"/>
                <a:chExt cx="1333" cy="1025"/>
              </a:xfrm>
            </p:grpSpPr>
            <p:sp>
              <p:nvSpPr>
                <p:cNvPr id="42" name="Freeform 42"/>
                <p:cNvSpPr>
                  <a:spLocks/>
                </p:cNvSpPr>
                <p:nvPr/>
              </p:nvSpPr>
              <p:spPr bwMode="auto">
                <a:xfrm>
                  <a:off x="224" y="1522"/>
                  <a:ext cx="1333" cy="1025"/>
                </a:xfrm>
                <a:custGeom>
                  <a:avLst/>
                  <a:gdLst/>
                  <a:ahLst/>
                  <a:cxnLst>
                    <a:cxn ang="0">
                      <a:pos x="464" y="160"/>
                    </a:cxn>
                    <a:cxn ang="0">
                      <a:pos x="800" y="136"/>
                    </a:cxn>
                    <a:cxn ang="0">
                      <a:pos x="1056" y="280"/>
                    </a:cxn>
                    <a:cxn ang="0">
                      <a:pos x="984" y="600"/>
                    </a:cxn>
                    <a:cxn ang="0">
                      <a:pos x="752" y="736"/>
                    </a:cxn>
                    <a:cxn ang="0">
                      <a:pos x="344" y="680"/>
                    </a:cxn>
                    <a:cxn ang="0">
                      <a:pos x="280" y="312"/>
                    </a:cxn>
                    <a:cxn ang="0">
                      <a:pos x="464" y="160"/>
                    </a:cxn>
                  </a:cxnLst>
                  <a:rect l="0" t="0" r="r" b="b"/>
                  <a:pathLst>
                    <a:path w="1280" h="984">
                      <a:moveTo>
                        <a:pt x="464" y="160"/>
                      </a:moveTo>
                      <a:cubicBezTo>
                        <a:pt x="576" y="16"/>
                        <a:pt x="680" y="64"/>
                        <a:pt x="800" y="136"/>
                      </a:cubicBezTo>
                      <a:cubicBezTo>
                        <a:pt x="800" y="136"/>
                        <a:pt x="1088" y="0"/>
                        <a:pt x="1056" y="280"/>
                      </a:cubicBezTo>
                      <a:cubicBezTo>
                        <a:pt x="1056" y="280"/>
                        <a:pt x="1280" y="496"/>
                        <a:pt x="984" y="600"/>
                      </a:cubicBezTo>
                      <a:cubicBezTo>
                        <a:pt x="984" y="600"/>
                        <a:pt x="984" y="808"/>
                        <a:pt x="752" y="736"/>
                      </a:cubicBezTo>
                      <a:cubicBezTo>
                        <a:pt x="752" y="736"/>
                        <a:pt x="472" y="984"/>
                        <a:pt x="344" y="680"/>
                      </a:cubicBezTo>
                      <a:cubicBezTo>
                        <a:pt x="344" y="680"/>
                        <a:pt x="0" y="560"/>
                        <a:pt x="280" y="312"/>
                      </a:cubicBezTo>
                      <a:cubicBezTo>
                        <a:pt x="280" y="312"/>
                        <a:pt x="216" y="80"/>
                        <a:pt x="464" y="1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55" y="1736"/>
                  <a:ext cx="968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 Narrow" pitchFamily="-65" charset="0"/>
                    </a:rPr>
                    <a:t>Known</a:t>
                  </a:r>
                  <a:br>
                    <a:rPr lang="en-US" sz="1400" dirty="0">
                      <a:latin typeface="Arial Narrow" pitchFamily="-65" charset="0"/>
                    </a:rPr>
                  </a:br>
                  <a:r>
                    <a:rPr lang="en-US" sz="1400" dirty="0">
                      <a:latin typeface="Arial Narrow" pitchFamily="-65" charset="0"/>
                    </a:rPr>
                    <a:t>Bugs</a:t>
                  </a:r>
                  <a:endParaRPr lang="en-US" sz="1400" dirty="0">
                    <a:latin typeface="Arial Narrow" pitchFamily="-65" charset="0"/>
                  </a:endParaRPr>
                </a:p>
              </p:txBody>
            </p:sp>
          </p:grp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932" y="2339"/>
                <a:ext cx="1511" cy="1355"/>
              </a:xfrm>
              <a:custGeom>
                <a:avLst/>
                <a:gdLst/>
                <a:ahLst/>
                <a:cxnLst>
                  <a:cxn ang="0">
                    <a:pos x="1624" y="1456"/>
                  </a:cxn>
                  <a:cxn ang="0">
                    <a:pos x="680" y="1112"/>
                  </a:cxn>
                  <a:cxn ang="0">
                    <a:pos x="0" y="0"/>
                  </a:cxn>
                </a:cxnLst>
                <a:rect l="0" t="0" r="r" b="b"/>
                <a:pathLst>
                  <a:path w="1624" h="1456">
                    <a:moveTo>
                      <a:pt x="1624" y="1456"/>
                    </a:moveTo>
                    <a:cubicBezTo>
                      <a:pt x="1287" y="1405"/>
                      <a:pt x="951" y="1355"/>
                      <a:pt x="680" y="1112"/>
                    </a:cubicBezTo>
                    <a:cubicBezTo>
                      <a:pt x="409" y="869"/>
                      <a:pt x="204" y="43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grpSp>
            <p:nvGrpSpPr>
              <p:cNvPr id="39" name="Group 45"/>
              <p:cNvGrpSpPr>
                <a:grpSpLocks/>
              </p:cNvGrpSpPr>
              <p:nvPr/>
            </p:nvGrpSpPr>
            <p:grpSpPr bwMode="auto">
              <a:xfrm>
                <a:off x="1498" y="3307"/>
                <a:ext cx="85" cy="86"/>
                <a:chOff x="648" y="3312"/>
                <a:chExt cx="144" cy="144"/>
              </a:xfrm>
            </p:grpSpPr>
            <p:sp>
              <p:nvSpPr>
                <p:cNvPr id="40" name="Rectangle 46"/>
                <p:cNvSpPr>
                  <a:spLocks noChangeArrowheads="1"/>
                </p:cNvSpPr>
                <p:nvPr/>
              </p:nvSpPr>
              <p:spPr bwMode="auto">
                <a:xfrm>
                  <a:off x="648" y="331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Freeform 47"/>
                <p:cNvSpPr>
                  <a:spLocks/>
                </p:cNvSpPr>
                <p:nvPr/>
              </p:nvSpPr>
              <p:spPr bwMode="auto">
                <a:xfrm>
                  <a:off x="648" y="3312"/>
                  <a:ext cx="144" cy="144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144" y="0"/>
                    </a:cxn>
                    <a:cxn ang="0">
                      <a:pos x="144" y="144"/>
                    </a:cxn>
                    <a:cxn ang="0">
                      <a:pos x="0" y="144"/>
                    </a:cxn>
                  </a:cxnLst>
                  <a:rect l="0" t="0" r="r" b="b"/>
                  <a:pathLst>
                    <a:path w="144" h="144">
                      <a:moveTo>
                        <a:pt x="0" y="144"/>
                      </a:moveTo>
                      <a:lnTo>
                        <a:pt x="144" y="0"/>
                      </a:lnTo>
                      <a:lnTo>
                        <a:pt x="144" y="144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4" name="Group 48"/>
            <p:cNvGrpSpPr>
              <a:grpSpLocks/>
            </p:cNvGrpSpPr>
            <p:nvPr/>
          </p:nvGrpSpPr>
          <p:grpSpPr bwMode="auto">
            <a:xfrm>
              <a:off x="1928813" y="1749425"/>
              <a:ext cx="2020887" cy="839788"/>
              <a:chOff x="1215" y="1102"/>
              <a:chExt cx="1273" cy="529"/>
            </a:xfrm>
          </p:grpSpPr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1215" y="1102"/>
                <a:ext cx="1273" cy="529"/>
              </a:xfrm>
              <a:custGeom>
                <a:avLst/>
                <a:gdLst/>
                <a:ahLst/>
                <a:cxnLst>
                  <a:cxn ang="0">
                    <a:pos x="0" y="568"/>
                  </a:cxn>
                  <a:cxn ang="0">
                    <a:pos x="536" y="152"/>
                  </a:cxn>
                  <a:cxn ang="0">
                    <a:pos x="1368" y="0"/>
                  </a:cxn>
                </a:cxnLst>
                <a:rect l="0" t="0" r="r" b="b"/>
                <a:pathLst>
                  <a:path w="1368" h="568">
                    <a:moveTo>
                      <a:pt x="0" y="568"/>
                    </a:moveTo>
                    <a:cubicBezTo>
                      <a:pt x="154" y="407"/>
                      <a:pt x="308" y="247"/>
                      <a:pt x="536" y="152"/>
                    </a:cubicBezTo>
                    <a:cubicBezTo>
                      <a:pt x="764" y="57"/>
                      <a:pt x="1066" y="28"/>
                      <a:pt x="136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50"/>
              <p:cNvSpPr>
                <a:spLocks noChangeArrowheads="1"/>
              </p:cNvSpPr>
              <p:nvPr/>
            </p:nvSpPr>
            <p:spPr bwMode="auto">
              <a:xfrm>
                <a:off x="1661" y="1222"/>
                <a:ext cx="67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7" name="Group 51"/>
            <p:cNvGrpSpPr>
              <a:grpSpLocks/>
            </p:cNvGrpSpPr>
            <p:nvPr/>
          </p:nvGrpSpPr>
          <p:grpSpPr bwMode="auto">
            <a:xfrm>
              <a:off x="3003550" y="1855788"/>
              <a:ext cx="911225" cy="1135062"/>
              <a:chOff x="1892" y="1169"/>
              <a:chExt cx="574" cy="715"/>
            </a:xfrm>
          </p:grpSpPr>
          <p:sp>
            <p:nvSpPr>
              <p:cNvPr id="48" name="Freeform 52"/>
              <p:cNvSpPr>
                <a:spLocks/>
              </p:cNvSpPr>
              <p:nvPr/>
            </p:nvSpPr>
            <p:spPr bwMode="auto">
              <a:xfrm>
                <a:off x="1892" y="1169"/>
                <a:ext cx="574" cy="715"/>
              </a:xfrm>
              <a:custGeom>
                <a:avLst/>
                <a:gdLst/>
                <a:ahLst/>
                <a:cxnLst>
                  <a:cxn ang="0">
                    <a:pos x="0" y="768"/>
                  </a:cxn>
                  <a:cxn ang="0">
                    <a:pos x="168" y="304"/>
                  </a:cxn>
                  <a:cxn ang="0">
                    <a:pos x="616" y="0"/>
                  </a:cxn>
                </a:cxnLst>
                <a:rect l="0" t="0" r="r" b="b"/>
                <a:pathLst>
                  <a:path w="616" h="768">
                    <a:moveTo>
                      <a:pt x="0" y="768"/>
                    </a:moveTo>
                    <a:cubicBezTo>
                      <a:pt x="32" y="600"/>
                      <a:pt x="65" y="432"/>
                      <a:pt x="168" y="304"/>
                    </a:cubicBezTo>
                    <a:cubicBezTo>
                      <a:pt x="271" y="176"/>
                      <a:pt x="443" y="88"/>
                      <a:pt x="61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53"/>
              <p:cNvSpPr>
                <a:spLocks noChangeArrowheads="1"/>
              </p:cNvSpPr>
              <p:nvPr/>
            </p:nvSpPr>
            <p:spPr bwMode="auto">
              <a:xfrm>
                <a:off x="2011" y="1423"/>
                <a:ext cx="67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0" name="Group 54"/>
            <p:cNvGrpSpPr>
              <a:grpSpLocks/>
            </p:cNvGrpSpPr>
            <p:nvPr/>
          </p:nvGrpSpPr>
          <p:grpSpPr bwMode="auto">
            <a:xfrm>
              <a:off x="3548063" y="3800475"/>
              <a:ext cx="2400300" cy="1627188"/>
              <a:chOff x="2235" y="2394"/>
              <a:chExt cx="1512" cy="1025"/>
            </a:xfrm>
          </p:grpSpPr>
          <p:grpSp>
            <p:nvGrpSpPr>
              <p:cNvPr id="51" name="Group 55"/>
              <p:cNvGrpSpPr>
                <a:grpSpLocks/>
              </p:cNvGrpSpPr>
              <p:nvPr/>
            </p:nvGrpSpPr>
            <p:grpSpPr bwMode="auto">
              <a:xfrm>
                <a:off x="2235" y="2394"/>
                <a:ext cx="1333" cy="1025"/>
                <a:chOff x="2235" y="2394"/>
                <a:chExt cx="1333" cy="1025"/>
              </a:xfrm>
            </p:grpSpPr>
            <p:sp>
              <p:nvSpPr>
                <p:cNvPr id="54" name="Freeform 56"/>
                <p:cNvSpPr>
                  <a:spLocks/>
                </p:cNvSpPr>
                <p:nvPr/>
              </p:nvSpPr>
              <p:spPr bwMode="auto">
                <a:xfrm>
                  <a:off x="2235" y="2394"/>
                  <a:ext cx="1333" cy="1025"/>
                </a:xfrm>
                <a:custGeom>
                  <a:avLst/>
                  <a:gdLst/>
                  <a:ahLst/>
                  <a:cxnLst>
                    <a:cxn ang="0">
                      <a:pos x="464" y="160"/>
                    </a:cxn>
                    <a:cxn ang="0">
                      <a:pos x="800" y="136"/>
                    </a:cxn>
                    <a:cxn ang="0">
                      <a:pos x="1056" y="280"/>
                    </a:cxn>
                    <a:cxn ang="0">
                      <a:pos x="984" y="600"/>
                    </a:cxn>
                    <a:cxn ang="0">
                      <a:pos x="752" y="736"/>
                    </a:cxn>
                    <a:cxn ang="0">
                      <a:pos x="344" y="680"/>
                    </a:cxn>
                    <a:cxn ang="0">
                      <a:pos x="280" y="312"/>
                    </a:cxn>
                    <a:cxn ang="0">
                      <a:pos x="464" y="160"/>
                    </a:cxn>
                  </a:cxnLst>
                  <a:rect l="0" t="0" r="r" b="b"/>
                  <a:pathLst>
                    <a:path w="1280" h="984">
                      <a:moveTo>
                        <a:pt x="464" y="160"/>
                      </a:moveTo>
                      <a:cubicBezTo>
                        <a:pt x="576" y="16"/>
                        <a:pt x="680" y="64"/>
                        <a:pt x="800" y="136"/>
                      </a:cubicBezTo>
                      <a:cubicBezTo>
                        <a:pt x="800" y="136"/>
                        <a:pt x="1088" y="0"/>
                        <a:pt x="1056" y="280"/>
                      </a:cubicBezTo>
                      <a:cubicBezTo>
                        <a:pt x="1056" y="280"/>
                        <a:pt x="1280" y="496"/>
                        <a:pt x="984" y="600"/>
                      </a:cubicBezTo>
                      <a:cubicBezTo>
                        <a:pt x="984" y="600"/>
                        <a:pt x="984" y="808"/>
                        <a:pt x="752" y="736"/>
                      </a:cubicBezTo>
                      <a:cubicBezTo>
                        <a:pt x="752" y="736"/>
                        <a:pt x="472" y="984"/>
                        <a:pt x="344" y="680"/>
                      </a:cubicBezTo>
                      <a:cubicBezTo>
                        <a:pt x="344" y="680"/>
                        <a:pt x="0" y="560"/>
                        <a:pt x="280" y="312"/>
                      </a:cubicBezTo>
                      <a:cubicBezTo>
                        <a:pt x="280" y="312"/>
                        <a:pt x="216" y="80"/>
                        <a:pt x="464" y="1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481" y="2704"/>
                  <a:ext cx="923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 Narrow" pitchFamily="-65" charset="0"/>
                    </a:rPr>
                    <a:t>Bugs Lurking</a:t>
                  </a:r>
                  <a:endParaRPr lang="en-US" sz="1400" dirty="0">
                    <a:latin typeface="Arial Narrow" pitchFamily="-65" charset="0"/>
                  </a:endParaRPr>
                </a:p>
              </p:txBody>
            </p:sp>
          </p:grpSp>
          <p:sp>
            <p:nvSpPr>
              <p:cNvPr id="52" name="Freeform 58"/>
              <p:cNvSpPr>
                <a:spLocks/>
              </p:cNvSpPr>
              <p:nvPr/>
            </p:nvSpPr>
            <p:spPr bwMode="auto">
              <a:xfrm>
                <a:off x="3426" y="2622"/>
                <a:ext cx="321" cy="253"/>
              </a:xfrm>
              <a:custGeom>
                <a:avLst/>
                <a:gdLst/>
                <a:ahLst/>
                <a:cxnLst>
                  <a:cxn ang="0">
                    <a:pos x="344" y="0"/>
                  </a:cxn>
                  <a:cxn ang="0">
                    <a:pos x="240" y="160"/>
                  </a:cxn>
                  <a:cxn ang="0">
                    <a:pos x="0" y="272"/>
                  </a:cxn>
                </a:cxnLst>
                <a:rect l="0" t="0" r="r" b="b"/>
                <a:pathLst>
                  <a:path w="344" h="272">
                    <a:moveTo>
                      <a:pt x="344" y="0"/>
                    </a:moveTo>
                    <a:cubicBezTo>
                      <a:pt x="320" y="57"/>
                      <a:pt x="297" y="115"/>
                      <a:pt x="240" y="160"/>
                    </a:cubicBezTo>
                    <a:cubicBezTo>
                      <a:pt x="183" y="205"/>
                      <a:pt x="91" y="238"/>
                      <a:pt x="0" y="27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3605" y="2734"/>
                <a:ext cx="67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3606800" y="2282825"/>
              <a:ext cx="2116138" cy="1760538"/>
              <a:chOff x="2272" y="1438"/>
              <a:chExt cx="1333" cy="1109"/>
            </a:xfrm>
          </p:grpSpPr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2272" y="1522"/>
                <a:ext cx="1333" cy="1025"/>
              </a:xfrm>
              <a:custGeom>
                <a:avLst/>
                <a:gdLst/>
                <a:ahLst/>
                <a:cxnLst>
                  <a:cxn ang="0">
                    <a:pos x="464" y="160"/>
                  </a:cxn>
                  <a:cxn ang="0">
                    <a:pos x="800" y="136"/>
                  </a:cxn>
                  <a:cxn ang="0">
                    <a:pos x="1056" y="280"/>
                  </a:cxn>
                  <a:cxn ang="0">
                    <a:pos x="984" y="600"/>
                  </a:cxn>
                  <a:cxn ang="0">
                    <a:pos x="752" y="736"/>
                  </a:cxn>
                  <a:cxn ang="0">
                    <a:pos x="344" y="680"/>
                  </a:cxn>
                  <a:cxn ang="0">
                    <a:pos x="280" y="312"/>
                  </a:cxn>
                  <a:cxn ang="0">
                    <a:pos x="464" y="160"/>
                  </a:cxn>
                </a:cxnLst>
                <a:rect l="0" t="0" r="r" b="b"/>
                <a:pathLst>
                  <a:path w="1280" h="984">
                    <a:moveTo>
                      <a:pt x="464" y="160"/>
                    </a:moveTo>
                    <a:cubicBezTo>
                      <a:pt x="576" y="16"/>
                      <a:pt x="680" y="64"/>
                      <a:pt x="800" y="136"/>
                    </a:cubicBezTo>
                    <a:cubicBezTo>
                      <a:pt x="800" y="136"/>
                      <a:pt x="1088" y="0"/>
                      <a:pt x="1056" y="280"/>
                    </a:cubicBezTo>
                    <a:cubicBezTo>
                      <a:pt x="1056" y="280"/>
                      <a:pt x="1280" y="496"/>
                      <a:pt x="984" y="600"/>
                    </a:cubicBezTo>
                    <a:cubicBezTo>
                      <a:pt x="984" y="600"/>
                      <a:pt x="984" y="808"/>
                      <a:pt x="752" y="736"/>
                    </a:cubicBezTo>
                    <a:cubicBezTo>
                      <a:pt x="752" y="736"/>
                      <a:pt x="472" y="984"/>
                      <a:pt x="344" y="680"/>
                    </a:cubicBezTo>
                    <a:cubicBezTo>
                      <a:pt x="344" y="680"/>
                      <a:pt x="0" y="560"/>
                      <a:pt x="280" y="312"/>
                    </a:cubicBezTo>
                    <a:cubicBezTo>
                      <a:pt x="280" y="312"/>
                      <a:pt x="216" y="80"/>
                      <a:pt x="464" y="1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Text Box 62"/>
              <p:cNvSpPr txBox="1">
                <a:spLocks noChangeArrowheads="1"/>
              </p:cNvSpPr>
              <p:nvPr/>
            </p:nvSpPr>
            <p:spPr bwMode="auto">
              <a:xfrm>
                <a:off x="2505" y="1719"/>
                <a:ext cx="923" cy="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>
                    <a:latin typeface="Arial Narrow" pitchFamily="-65" charset="0"/>
                  </a:rPr>
                  <a:t>Bug</a:t>
                </a:r>
                <a:br>
                  <a:rPr lang="en-US" sz="1400" dirty="0">
                    <a:latin typeface="Arial Narrow" pitchFamily="-65" charset="0"/>
                  </a:rPr>
                </a:br>
                <a:r>
                  <a:rPr lang="en-US" sz="1400" dirty="0">
                    <a:latin typeface="Arial Narrow" pitchFamily="-65" charset="0"/>
                  </a:rPr>
                  <a:t>Prevention</a:t>
                </a:r>
                <a:endParaRPr lang="en-US" sz="1400" dirty="0">
                  <a:latin typeface="Arial Narrow" pitchFamily="-65" charset="0"/>
                </a:endParaRPr>
              </a:p>
            </p:txBody>
          </p:sp>
          <p:sp>
            <p:nvSpPr>
              <p:cNvPr id="59" name="Line 63"/>
              <p:cNvSpPr>
                <a:spLocks noChangeShapeType="1"/>
              </p:cNvSpPr>
              <p:nvPr/>
            </p:nvSpPr>
            <p:spPr bwMode="auto">
              <a:xfrm>
                <a:off x="3181" y="1438"/>
                <a:ext cx="0" cy="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ine 64"/>
              <p:cNvSpPr>
                <a:spLocks noChangeShapeType="1"/>
              </p:cNvSpPr>
              <p:nvPr/>
            </p:nvSpPr>
            <p:spPr bwMode="auto">
              <a:xfrm>
                <a:off x="3136" y="2302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grpSp>
            <p:nvGrpSpPr>
              <p:cNvPr id="61" name="Group 65"/>
              <p:cNvGrpSpPr>
                <a:grpSpLocks/>
              </p:cNvGrpSpPr>
              <p:nvPr/>
            </p:nvGrpSpPr>
            <p:grpSpPr bwMode="auto">
              <a:xfrm>
                <a:off x="3133" y="1461"/>
                <a:ext cx="94" cy="86"/>
                <a:chOff x="657" y="3300"/>
                <a:chExt cx="161" cy="144"/>
              </a:xfrm>
            </p:grpSpPr>
            <p:sp>
              <p:nvSpPr>
                <p:cNvPr id="63" name="Rectangle 66"/>
                <p:cNvSpPr>
                  <a:spLocks noChangeArrowheads="1"/>
                </p:cNvSpPr>
                <p:nvPr/>
              </p:nvSpPr>
              <p:spPr bwMode="auto">
                <a:xfrm>
                  <a:off x="659" y="3300"/>
                  <a:ext cx="159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4" name="Freeform 67"/>
                <p:cNvSpPr>
                  <a:spLocks/>
                </p:cNvSpPr>
                <p:nvPr/>
              </p:nvSpPr>
              <p:spPr bwMode="auto">
                <a:xfrm>
                  <a:off x="657" y="3300"/>
                  <a:ext cx="158" cy="144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144" y="0"/>
                    </a:cxn>
                    <a:cxn ang="0">
                      <a:pos x="144" y="144"/>
                    </a:cxn>
                    <a:cxn ang="0">
                      <a:pos x="0" y="144"/>
                    </a:cxn>
                  </a:cxnLst>
                  <a:rect l="0" t="0" r="r" b="b"/>
                  <a:pathLst>
                    <a:path w="144" h="144">
                      <a:moveTo>
                        <a:pt x="0" y="144"/>
                      </a:moveTo>
                      <a:lnTo>
                        <a:pt x="144" y="0"/>
                      </a:lnTo>
                      <a:lnTo>
                        <a:pt x="144" y="144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62" name="Oval 68"/>
              <p:cNvSpPr>
                <a:spLocks noChangeArrowheads="1"/>
              </p:cNvSpPr>
              <p:nvPr/>
            </p:nvSpPr>
            <p:spPr bwMode="auto">
              <a:xfrm>
                <a:off x="3106" y="2339"/>
                <a:ext cx="67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6467475" y="2755900"/>
              <a:ext cx="733425" cy="282575"/>
              <a:chOff x="4074" y="1736"/>
              <a:chExt cx="462" cy="178"/>
            </a:xfrm>
          </p:grpSpPr>
          <p:sp>
            <p:nvSpPr>
              <p:cNvPr id="66" name="Freeform 70"/>
              <p:cNvSpPr>
                <a:spLocks/>
              </p:cNvSpPr>
              <p:nvPr/>
            </p:nvSpPr>
            <p:spPr bwMode="auto">
              <a:xfrm>
                <a:off x="4074" y="1759"/>
                <a:ext cx="462" cy="155"/>
              </a:xfrm>
              <a:custGeom>
                <a:avLst/>
                <a:gdLst/>
                <a:ahLst/>
                <a:cxnLst>
                  <a:cxn ang="0">
                    <a:pos x="496" y="79"/>
                  </a:cxn>
                  <a:cxn ang="0">
                    <a:pos x="200" y="15"/>
                  </a:cxn>
                  <a:cxn ang="0">
                    <a:pos x="0" y="167"/>
                  </a:cxn>
                </a:cxnLst>
                <a:rect l="0" t="0" r="r" b="b"/>
                <a:pathLst>
                  <a:path w="496" h="167">
                    <a:moveTo>
                      <a:pt x="496" y="79"/>
                    </a:moveTo>
                    <a:cubicBezTo>
                      <a:pt x="389" y="39"/>
                      <a:pt x="283" y="0"/>
                      <a:pt x="200" y="15"/>
                    </a:cubicBezTo>
                    <a:cubicBezTo>
                      <a:pt x="117" y="30"/>
                      <a:pt x="58" y="98"/>
                      <a:pt x="0" y="16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71"/>
              <p:cNvSpPr>
                <a:spLocks noChangeArrowheads="1"/>
              </p:cNvSpPr>
              <p:nvPr/>
            </p:nvSpPr>
            <p:spPr bwMode="auto">
              <a:xfrm>
                <a:off x="4268" y="1736"/>
                <a:ext cx="67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7464760" y="3255211"/>
            <a:ext cx="903200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Choice</a:t>
            </a:r>
          </a:p>
        </p:txBody>
      </p:sp>
      <p:sp>
        <p:nvSpPr>
          <p:cNvPr id="103" name="Freeform 39"/>
          <p:cNvSpPr>
            <a:spLocks/>
          </p:cNvSpPr>
          <p:nvPr/>
        </p:nvSpPr>
        <p:spPr bwMode="auto">
          <a:xfrm>
            <a:off x="7178471" y="3339682"/>
            <a:ext cx="210988" cy="21347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44" y="0"/>
              </a:cxn>
              <a:cxn ang="0">
                <a:pos x="144" y="144"/>
              </a:cxn>
              <a:cxn ang="0">
                <a:pos x="0" y="144"/>
              </a:cxn>
            </a:cxnLst>
            <a:rect l="0" t="0" r="r" b="b"/>
            <a:pathLst>
              <a:path w="144" h="144">
                <a:moveTo>
                  <a:pt x="0" y="144"/>
                </a:moveTo>
                <a:lnTo>
                  <a:pt x="144" y="0"/>
                </a:lnTo>
                <a:lnTo>
                  <a:pt x="144" y="144"/>
                </a:lnTo>
                <a:lnTo>
                  <a:pt x="0" y="14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5" name="Oval 59"/>
          <p:cNvSpPr>
            <a:spLocks noChangeArrowheads="1"/>
          </p:cNvSpPr>
          <p:nvPr/>
        </p:nvSpPr>
        <p:spPr bwMode="auto">
          <a:xfrm>
            <a:off x="7177849" y="3811634"/>
            <a:ext cx="185060" cy="16296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8" tIns="45719" rIns="91438" bIns="45719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6" name="TextBox 105"/>
          <p:cNvSpPr txBox="1"/>
          <p:nvPr/>
        </p:nvSpPr>
        <p:spPr>
          <a:xfrm>
            <a:off x="7465466" y="3686770"/>
            <a:ext cx="1262410" cy="64633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Negative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8801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 the information you get by observing the response to an action.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Feedback?</a:t>
            </a:r>
            <a:endParaRPr lang="en-US" dirty="0"/>
          </a:p>
        </p:txBody>
      </p:sp>
      <p:pic>
        <p:nvPicPr>
          <p:cNvPr id="8" name="Picture 7" descr="feedback-bas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1530530"/>
            <a:ext cx="5499100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m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36" y="823074"/>
            <a:ext cx="3275906" cy="370908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Feedback Loops: PDCA</a:t>
            </a:r>
            <a:endParaRPr lang="en-US" dirty="0"/>
          </a:p>
        </p:txBody>
      </p:sp>
      <p:pic>
        <p:nvPicPr>
          <p:cNvPr id="2" name="Picture 1" descr="feedback-dem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6" y="722013"/>
            <a:ext cx="5003800" cy="374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2116" y="4255879"/>
            <a:ext cx="4460554" cy="36933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i="1" dirty="0" smtClean="0"/>
              <a:t>(photo credit: </a:t>
            </a:r>
            <a:r>
              <a:rPr lang="en-US" i="1" dirty="0" err="1" smtClean="0"/>
              <a:t>census.gov</a:t>
            </a:r>
            <a:r>
              <a:rPr lang="en-US" i="1" dirty="0" smtClean="0"/>
              <a:t> notable alumni)</a:t>
            </a:r>
          </a:p>
        </p:txBody>
      </p:sp>
    </p:spTree>
    <p:extLst>
      <p:ext uri="{BB962C8B-B14F-4D97-AF65-F5344CB8AC3E}">
        <p14:creationId xmlns:p14="http://schemas.microsoft.com/office/powerpoint/2010/main" val="9693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c_feedback_hendrickson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bsc_feedback_hendrickson.potx</Template>
  <TotalTime>1306</TotalTime>
  <Words>687</Words>
  <Application>Microsoft Office PowerPoint</Application>
  <PresentationFormat>On-screen Show (16:9)</PresentationFormat>
  <Paragraphs>127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bsc_feedback_hendrickson</vt:lpstr>
      <vt:lpstr>Office Theme</vt:lpstr>
      <vt:lpstr>1_Office Theme</vt:lpstr>
      <vt:lpstr>Gene Kim</vt:lpstr>
      <vt:lpstr>PowerPoint Presentation</vt:lpstr>
      <vt:lpstr>Elisabeth Hendrickson</vt:lpstr>
      <vt:lpstr>On the Care and Feeding of Feedback Cycles</vt:lpstr>
      <vt:lpstr>Digression: Silicon Valley Circa 1999 </vt:lpstr>
      <vt:lpstr>Digression: STMR 3, Fall 2000</vt:lpstr>
      <vt:lpstr>Digression: Better Testing, Worse Quality (2001)</vt:lpstr>
      <vt:lpstr>What’s Feedback?</vt:lpstr>
      <vt:lpstr>Examples of Feedback Loops: PDCA</vt:lpstr>
      <vt:lpstr>Examples of Feedback Loops: OODA</vt:lpstr>
      <vt:lpstr>Examples of Feedback Loops: Lean Startup</vt:lpstr>
      <vt:lpstr>Types of Feedback</vt:lpstr>
      <vt:lpstr>Feedback Cycle Time Varies</vt:lpstr>
      <vt:lpstr>Why Doesn’t a Traditional Cycle Work?</vt:lpstr>
      <vt:lpstr>Digression: Schrödinger’s Cat</vt:lpstr>
      <vt:lpstr>Agile (theoretically) Eliminates Speculation Buildup</vt:lpstr>
      <vt:lpstr>…except when it’s frAgile</vt:lpstr>
      <vt:lpstr>Digression: Fruit Flies</vt:lpstr>
      <vt:lpstr>Tightening Feedback Cycles (Example 1)</vt:lpstr>
      <vt:lpstr>Tightening Feedback Cycles (Example 2)</vt:lpstr>
      <vt:lpstr>Polluted Feedback Streams</vt:lpstr>
      <vt:lpstr>Digression: WordCount Simulation</vt:lpstr>
      <vt:lpstr>Visibility</vt:lpstr>
      <vt:lpstr>Feedback Entropy</vt:lpstr>
      <vt:lpstr>Transformation Lessons Learned</vt:lpstr>
      <vt:lpstr>Caring for Your Feedback Cycles?</vt:lpstr>
      <vt:lpstr>Feedback Cycles are Learning Cycles</vt:lpstr>
      <vt:lpstr>There is no failure. There is only learning.</vt:lpstr>
      <vt:lpstr>Credit</vt:lpstr>
      <vt:lpstr>References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Polar Beast</cp:lastModifiedBy>
  <cp:revision>49</cp:revision>
  <dcterms:created xsi:type="dcterms:W3CDTF">2014-04-28T17:27:53Z</dcterms:created>
  <dcterms:modified xsi:type="dcterms:W3CDTF">2015-10-21T22:20:09Z</dcterms:modified>
</cp:coreProperties>
</file>