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1"/>
  </p:notesMasterIdLst>
  <p:sldIdLst>
    <p:sldId id="256" r:id="rId2"/>
    <p:sldId id="257" r:id="rId3"/>
    <p:sldId id="258" r:id="rId4"/>
    <p:sldId id="259" r:id="rId5"/>
    <p:sldId id="261" r:id="rId6"/>
    <p:sldId id="262" r:id="rId7"/>
    <p:sldId id="267" r:id="rId8"/>
    <p:sldId id="263" r:id="rId9"/>
    <p:sldId id="264" r:id="rId10"/>
    <p:sldId id="269" r:id="rId11"/>
    <p:sldId id="270" r:id="rId12"/>
    <p:sldId id="271" r:id="rId13"/>
    <p:sldId id="278" r:id="rId14"/>
    <p:sldId id="260" r:id="rId15"/>
    <p:sldId id="272" r:id="rId16"/>
    <p:sldId id="273" r:id="rId17"/>
    <p:sldId id="265" r:id="rId18"/>
    <p:sldId id="274" r:id="rId19"/>
    <p:sldId id="275" r:id="rId20"/>
    <p:sldId id="277" r:id="rId21"/>
    <p:sldId id="266" r:id="rId22"/>
    <p:sldId id="279" r:id="rId23"/>
    <p:sldId id="280" r:id="rId24"/>
    <p:sldId id="283" r:id="rId25"/>
    <p:sldId id="281" r:id="rId26"/>
    <p:sldId id="282" r:id="rId27"/>
    <p:sldId id="287" r:id="rId28"/>
    <p:sldId id="286" r:id="rId29"/>
    <p:sldId id="285" r:id="rId30"/>
  </p:sldIdLst>
  <p:sldSz cx="12192000" cy="6858000"/>
  <p:notesSz cx="6858000" cy="93138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7" autoAdjust="0"/>
    <p:restoredTop sz="81390" autoAdjust="0"/>
  </p:normalViewPr>
  <p:slideViewPr>
    <p:cSldViewPr snapToGrid="0" showGuides="1">
      <p:cViewPr varScale="1">
        <p:scale>
          <a:sx n="88" d="100"/>
          <a:sy n="88" d="100"/>
        </p:scale>
        <p:origin x="114" y="3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73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7311"/>
          </a:xfrm>
          <a:prstGeom prst="rect">
            <a:avLst/>
          </a:prstGeom>
        </p:spPr>
        <p:txBody>
          <a:bodyPr vert="horz" lIns="91440" tIns="45720" rIns="91440" bIns="45720" rtlCol="0"/>
          <a:lstStyle>
            <a:lvl1pPr algn="r">
              <a:defRPr sz="1200"/>
            </a:lvl1pPr>
          </a:lstStyle>
          <a:p>
            <a:fld id="{45099DE1-F6D5-456E-B549-07DA3D7BB63A}" type="datetimeFigureOut">
              <a:rPr lang="en-US" smtClean="0"/>
              <a:t>10/21/2015</a:t>
            </a:fld>
            <a:endParaRPr lang="en-US"/>
          </a:p>
        </p:txBody>
      </p:sp>
      <p:sp>
        <p:nvSpPr>
          <p:cNvPr id="4" name="Slide Image Placeholder 3"/>
          <p:cNvSpPr>
            <a:spLocks noGrp="1" noRot="1" noChangeAspect="1"/>
          </p:cNvSpPr>
          <p:nvPr>
            <p:ph type="sldImg" idx="2"/>
          </p:nvPr>
        </p:nvSpPr>
        <p:spPr>
          <a:xfrm>
            <a:off x="635000" y="1163638"/>
            <a:ext cx="5588000" cy="31432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82296"/>
            <a:ext cx="5486400" cy="3667334"/>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6554"/>
            <a:ext cx="2971800" cy="46731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46554"/>
            <a:ext cx="2971800" cy="467310"/>
          </a:xfrm>
          <a:prstGeom prst="rect">
            <a:avLst/>
          </a:prstGeom>
        </p:spPr>
        <p:txBody>
          <a:bodyPr vert="horz" lIns="91440" tIns="45720" rIns="91440" bIns="45720" rtlCol="0" anchor="b"/>
          <a:lstStyle>
            <a:lvl1pPr algn="r">
              <a:defRPr sz="1200"/>
            </a:lvl1pPr>
          </a:lstStyle>
          <a:p>
            <a:fld id="{330912CE-AB5D-46C5-A7F7-93DE8C41ED73}" type="slidenum">
              <a:rPr lang="en-US" smtClean="0"/>
              <a:t>‹#›</a:t>
            </a:fld>
            <a:endParaRPr lang="en-US"/>
          </a:p>
        </p:txBody>
      </p:sp>
    </p:spTree>
    <p:extLst>
      <p:ext uri="{BB962C8B-B14F-4D97-AF65-F5344CB8AC3E}">
        <p14:creationId xmlns:p14="http://schemas.microsoft.com/office/powerpoint/2010/main" val="3631504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riverbed.com/customer-stories/National-Instruments.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from Austin, TX!  I’m Ernest Mueller</a:t>
            </a:r>
            <a:r>
              <a:rPr lang="en-US" baseline="0" dirty="0" smtClean="0"/>
              <a:t> and I’m here to talk to you about a series of four DevOps transformations I’ve led.</a:t>
            </a:r>
            <a:endParaRPr lang="en-US" dirty="0"/>
          </a:p>
        </p:txBody>
      </p:sp>
      <p:sp>
        <p:nvSpPr>
          <p:cNvPr id="4" name="Slide Number Placeholder 3"/>
          <p:cNvSpPr>
            <a:spLocks noGrp="1"/>
          </p:cNvSpPr>
          <p:nvPr>
            <p:ph type="sldNum" sz="quarter" idx="10"/>
          </p:nvPr>
        </p:nvSpPr>
        <p:spPr/>
        <p:txBody>
          <a:bodyPr/>
          <a:lstStyle/>
          <a:p>
            <a:fld id="{330912CE-AB5D-46C5-A7F7-93DE8C41ED73}" type="slidenum">
              <a:rPr lang="en-US" smtClean="0"/>
              <a:t>1</a:t>
            </a:fld>
            <a:endParaRPr lang="en-US"/>
          </a:p>
        </p:txBody>
      </p:sp>
    </p:spTree>
    <p:extLst>
      <p:ext uri="{BB962C8B-B14F-4D97-AF65-F5344CB8AC3E}">
        <p14:creationId xmlns:p14="http://schemas.microsoft.com/office/powerpoint/2010/main" val="2539536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didn’t know exactly</a:t>
            </a:r>
            <a:r>
              <a:rPr lang="en-US" baseline="0" dirty="0"/>
              <a:t> what to do, but we knew that the existing way we worked IT systems would never be fast or agile enough for product purposes. When we got VMWare in IT, it turned a 6 week server procurement process into 4 weeks, only removing the Dell fulfillment time. So we went all in on cloud up front as a single integrated agile team, even though it meant displacing every single tool we were familiar with (none were cloud friendly at the time). </a:t>
            </a:r>
          </a:p>
          <a:p>
            <a:r>
              <a:rPr lang="en-US" baseline="0" dirty="0"/>
              <a:t>Security wise, we got ahead of that by doing security work proactively and being transparent about doing so. The first question every LabVIEW FPGA customer asked was “wait but what about the security of my IP?” And we had a prepared response assuring them “your data is yours” with our CISSP talking about how we do threat modeling and regular security testing and have an incident reporting. And that satisfied every asker!</a:t>
            </a:r>
          </a:p>
          <a:p>
            <a:r>
              <a:rPr lang="en-US" baseline="0" dirty="0">
                <a:latin typeface="Calibri"/>
              </a:rPr>
              <a:t/>
            </a:r>
            <a:br>
              <a:rPr lang="en-US" baseline="0" dirty="0">
                <a:latin typeface="Calibri"/>
              </a:rPr>
            </a:br>
            <a:endParaRPr lang="en-US" baseline="0" dirty="0">
              <a:latin typeface="Calibri"/>
            </a:endParaRPr>
          </a:p>
        </p:txBody>
      </p:sp>
      <p:sp>
        <p:nvSpPr>
          <p:cNvPr id="4" name="Slide Number Placeholder 3"/>
          <p:cNvSpPr>
            <a:spLocks noGrp="1"/>
          </p:cNvSpPr>
          <p:nvPr>
            <p:ph type="sldNum" sz="quarter" idx="10"/>
          </p:nvPr>
        </p:nvSpPr>
        <p:spPr/>
        <p:txBody>
          <a:bodyPr/>
          <a:lstStyle/>
          <a:p>
            <a:fld id="{330912CE-AB5D-46C5-A7F7-93DE8C41ED73}" type="slidenum">
              <a:rPr lang="en-US" smtClean="0"/>
              <a:t>10</a:t>
            </a:fld>
            <a:endParaRPr lang="en-US"/>
          </a:p>
        </p:txBody>
      </p:sp>
    </p:spTree>
    <p:extLst>
      <p:ext uri="{BB962C8B-B14F-4D97-AF65-F5344CB8AC3E}">
        <p14:creationId xmlns:p14="http://schemas.microsoft.com/office/powerpoint/2010/main" val="102391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also embarked on writing our own configuration management system, PIE.  Why?  Simply, chef and puppet existed at the time but didn’t do what we need – Windows support in particular, but also we knew we wanted something that could instantiate and manage an entire system at runtime and understand service dependencies. We figured we’d need to mix Amazon cloud, Azure cloud, NI on premise services, and other SaaS services and a CM system that “puts bits on machines” doesn’t do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knew this would be a lot of work that a small team would not be putting towards direct product development and we had to really all look at each other and decide that yes, this was a necessary part of achieving our goal.</a:t>
            </a:r>
          </a:p>
          <a:p>
            <a:endParaRPr lang="en-US" dirty="0"/>
          </a:p>
        </p:txBody>
      </p:sp>
      <p:sp>
        <p:nvSpPr>
          <p:cNvPr id="4" name="Slide Number Placeholder 3"/>
          <p:cNvSpPr>
            <a:spLocks noGrp="1"/>
          </p:cNvSpPr>
          <p:nvPr>
            <p:ph type="sldNum" sz="quarter" idx="10"/>
          </p:nvPr>
        </p:nvSpPr>
        <p:spPr/>
        <p:txBody>
          <a:bodyPr/>
          <a:lstStyle/>
          <a:p>
            <a:fld id="{330912CE-AB5D-46C5-A7F7-93DE8C41ED73}" type="slidenum">
              <a:rPr lang="en-US" smtClean="0"/>
              <a:t>11</a:t>
            </a:fld>
            <a:endParaRPr lang="en-US"/>
          </a:p>
        </p:txBody>
      </p:sp>
    </p:spTree>
    <p:extLst>
      <p:ext uri="{BB962C8B-B14F-4D97-AF65-F5344CB8AC3E}">
        <p14:creationId xmlns:p14="http://schemas.microsoft.com/office/powerpoint/2010/main" val="26782125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went in with a very simple</a:t>
            </a:r>
            <a:r>
              <a:rPr lang="en-US" baseline="0" dirty="0"/>
              <a:t> but strict goal of “have that entire </a:t>
            </a:r>
            <a:r>
              <a:rPr lang="en-US" baseline="0" dirty="0" err="1"/>
              <a:t>phylogical</a:t>
            </a:r>
            <a:r>
              <a:rPr lang="en-US" baseline="0" dirty="0"/>
              <a:t> diagram be code, and have it be dynamic as systems change, code is deployed, etc.” PIE had an XML model detailing the systems, the services running on those systems, and their interconnections. It used zookeeper as a runtime registry.</a:t>
            </a:r>
          </a:p>
          <a:p>
            <a:r>
              <a:rPr lang="en-US" baseline="0" dirty="0"/>
              <a:t>Dev, test, and production systems were always identical.</a:t>
            </a:r>
          </a:p>
          <a:p>
            <a:r>
              <a:rPr lang="en-US" baseline="0" dirty="0"/>
              <a:t>Changes were made exclusively through version control.</a:t>
            </a:r>
          </a:p>
          <a:p>
            <a:r>
              <a:rPr lang="en-US" baseline="0" dirty="0"/>
              <a:t>We even used PIE for ad hoc command dispatch so that could be logged.</a:t>
            </a:r>
          </a:p>
          <a:p>
            <a:r>
              <a:rPr lang="en-US" baseline="0" dirty="0"/>
              <a:t>This approach is finally gaining currency especially with </a:t>
            </a:r>
            <a:r>
              <a:rPr lang="en-US" baseline="0" dirty="0" err="1"/>
              <a:t>docker’s</a:t>
            </a:r>
            <a:r>
              <a:rPr lang="en-US" baseline="0" dirty="0"/>
              <a:t> more explicit support for service dependencies, but nothing else did this well for a long time.</a:t>
            </a:r>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330912CE-AB5D-46C5-A7F7-93DE8C41ED73}" type="slidenum">
              <a:rPr lang="en-US" smtClean="0"/>
              <a:t>12</a:t>
            </a:fld>
            <a:endParaRPr lang="en-US"/>
          </a:p>
        </p:txBody>
      </p:sp>
    </p:spTree>
    <p:extLst>
      <p:ext uri="{BB962C8B-B14F-4D97-AF65-F5344CB8AC3E}">
        <p14:creationId xmlns:p14="http://schemas.microsoft.com/office/powerpoint/2010/main" val="1292821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had some design</a:t>
            </a:r>
            <a:r>
              <a:rPr lang="en-US" baseline="0" dirty="0" smtClean="0"/>
              <a:t> reviews where the app architect came to me and said “these ops guys are asking questions we just don’t understand… Maybe we should have separate reviews.” I explained that we could learn each other’s language and set up a virtuous cycle of collaboration or continue to split everything and go down the vicious cycle of tickets and process and bottlenecks. So we kept at it.</a:t>
            </a:r>
          </a:p>
          <a:p>
            <a:endParaRPr lang="en-US" dirty="0"/>
          </a:p>
        </p:txBody>
      </p:sp>
      <p:sp>
        <p:nvSpPr>
          <p:cNvPr id="4" name="Slide Number Placeholder 3"/>
          <p:cNvSpPr>
            <a:spLocks noGrp="1"/>
          </p:cNvSpPr>
          <p:nvPr>
            <p:ph type="sldNum" sz="quarter" idx="10"/>
          </p:nvPr>
        </p:nvSpPr>
        <p:spPr/>
        <p:txBody>
          <a:bodyPr/>
          <a:lstStyle/>
          <a:p>
            <a:fld id="{330912CE-AB5D-46C5-A7F7-93DE8C41ED73}" type="slidenum">
              <a:rPr lang="en-US" smtClean="0"/>
              <a:t>13</a:t>
            </a:fld>
            <a:endParaRPr lang="en-US"/>
          </a:p>
        </p:txBody>
      </p:sp>
    </p:spTree>
    <p:extLst>
      <p:ext uri="{BB962C8B-B14F-4D97-AF65-F5344CB8AC3E}">
        <p14:creationId xmlns:p14="http://schemas.microsoft.com/office/powerpoint/2010/main" val="18243549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Even</a:t>
            </a:r>
            <a:r>
              <a:rPr lang="en-US" baseline="0" dirty="0"/>
              <a:t> with building our own automation platform (and other plumbing like login and licensing services), we delivered a product to market each year (plus some other prototypes and internal services), both directly web-facing and integrated with NI’s desktop products.</a:t>
            </a:r>
          </a:p>
          <a:p>
            <a:pPr>
              <a:defRPr/>
            </a:pPr>
            <a:r>
              <a:rPr lang="en-US" baseline="0" dirty="0"/>
              <a:t>Besides this, our uptime was 100% (vs 98.59% for our online catalog during the same period), we had security we’d never been able to get done (DMZs for example)… It may not be “fair” to compare a greenfield app with our legacy site, but we’d been working on that site for 6 years, and in the end it’s the results that matter. We didn’t have to balance resiliency and innovation, we were getting both with our approach. And quality of life was great, night and day from the previous setup.</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a:rPr>
              <a:t/>
            </a:r>
            <a:br>
              <a:rPr lang="en-US" dirty="0">
                <a:latin typeface="Calibri"/>
              </a:rPr>
            </a:b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 primary hurdle</a:t>
            </a:r>
            <a:r>
              <a:rPr lang="en-US" baseline="0" dirty="0"/>
              <a:t> was more in the sales and marketing of these new solutions – they were coming faster than they were prepared for!</a:t>
            </a:r>
            <a:endParaRPr lang="en-US"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330912CE-AB5D-46C5-A7F7-93DE8C41ED73}" type="slidenum">
              <a:rPr lang="en-US" smtClean="0"/>
              <a:t>14</a:t>
            </a:fld>
            <a:endParaRPr lang="en-US"/>
          </a:p>
        </p:txBody>
      </p:sp>
    </p:spTree>
    <p:extLst>
      <p:ext uri="{BB962C8B-B14F-4D97-AF65-F5344CB8AC3E}">
        <p14:creationId xmlns:p14="http://schemas.microsoft.com/office/powerpoint/2010/main" val="495160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think it’s important to note that during this period is when DevOps was coined as a term and took off.  I was very, very lucky</a:t>
            </a:r>
            <a:r>
              <a:rPr lang="en-US" baseline="0" dirty="0" smtClean="0"/>
              <a:t> in that many of the principals happened to come to </a:t>
            </a:r>
            <a:r>
              <a:rPr lang="en-US" baseline="0" dirty="0" err="1" smtClean="0"/>
              <a:t>OpsCamp</a:t>
            </a:r>
            <a:r>
              <a:rPr lang="en-US" baseline="0" dirty="0" smtClean="0"/>
              <a:t> Austin right after the first </a:t>
            </a:r>
            <a:r>
              <a:rPr lang="en-US" baseline="0" dirty="0" err="1" smtClean="0"/>
              <a:t>DevOpsDays</a:t>
            </a:r>
            <a:r>
              <a:rPr lang="en-US" baseline="0" dirty="0" smtClean="0"/>
              <a:t> happened and were all abuzz about it. Getting plugged into this wave of sharing was extremely energizing – we kept wondering if we were completely crazy and off track until we found out that so many people were finding the same issues and headed in the same direction.</a:t>
            </a:r>
            <a:endParaRPr lang="en-US" dirty="0"/>
          </a:p>
        </p:txBody>
      </p:sp>
      <p:sp>
        <p:nvSpPr>
          <p:cNvPr id="4" name="Slide Number Placeholder 3"/>
          <p:cNvSpPr>
            <a:spLocks noGrp="1"/>
          </p:cNvSpPr>
          <p:nvPr>
            <p:ph type="sldNum" sz="quarter" idx="10"/>
          </p:nvPr>
        </p:nvSpPr>
        <p:spPr/>
        <p:txBody>
          <a:bodyPr/>
          <a:lstStyle/>
          <a:p>
            <a:fld id="{330912CE-AB5D-46C5-A7F7-93DE8C41ED73}" type="slidenum">
              <a:rPr lang="en-US" smtClean="0"/>
              <a:t>15</a:t>
            </a:fld>
            <a:endParaRPr lang="en-US"/>
          </a:p>
        </p:txBody>
      </p:sp>
    </p:spTree>
    <p:extLst>
      <p:ext uri="{BB962C8B-B14F-4D97-AF65-F5344CB8AC3E}">
        <p14:creationId xmlns:p14="http://schemas.microsoft.com/office/powerpoint/2010/main" val="11936411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Bazaarvoice</a:t>
            </a:r>
            <a:r>
              <a:rPr lang="en-US" dirty="0" smtClean="0"/>
              <a:t> provides hosted ratings and reviews, along with related</a:t>
            </a:r>
            <a:r>
              <a:rPr lang="en-US" baseline="0" dirty="0" smtClean="0"/>
              <a:t> services like authenticity, analytics, content syndication between retailers and brands, etc. They’re one of the big Austin tech startup success stories.</a:t>
            </a:r>
            <a:endParaRPr lang="en-US" dirty="0"/>
          </a:p>
        </p:txBody>
      </p:sp>
      <p:sp>
        <p:nvSpPr>
          <p:cNvPr id="4" name="Slide Number Placeholder 3"/>
          <p:cNvSpPr>
            <a:spLocks noGrp="1"/>
          </p:cNvSpPr>
          <p:nvPr>
            <p:ph type="sldNum" sz="quarter" idx="10"/>
          </p:nvPr>
        </p:nvSpPr>
        <p:spPr/>
        <p:txBody>
          <a:bodyPr/>
          <a:lstStyle/>
          <a:p>
            <a:fld id="{330912CE-AB5D-46C5-A7F7-93DE8C41ED73}" type="slidenum">
              <a:rPr lang="en-US" smtClean="0"/>
              <a:t>16</a:t>
            </a:fld>
            <a:endParaRPr lang="en-US"/>
          </a:p>
        </p:txBody>
      </p:sp>
    </p:spTree>
    <p:extLst>
      <p:ext uri="{BB962C8B-B14F-4D97-AF65-F5344CB8AC3E}">
        <p14:creationId xmlns:p14="http://schemas.microsoft.com/office/powerpoint/2010/main" val="30877895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Agile without DevOps was causing</a:t>
            </a:r>
            <a:r>
              <a:rPr lang="en-US" baseline="0" dirty="0" smtClean="0"/>
              <a:t> problems, in other words.</a:t>
            </a:r>
            <a:endParaRPr lang="en-US" dirty="0"/>
          </a:p>
        </p:txBody>
      </p:sp>
      <p:sp>
        <p:nvSpPr>
          <p:cNvPr id="4" name="Slide Number Placeholder 3"/>
          <p:cNvSpPr>
            <a:spLocks noGrp="1"/>
          </p:cNvSpPr>
          <p:nvPr>
            <p:ph type="sldNum" sz="quarter" idx="10"/>
          </p:nvPr>
        </p:nvSpPr>
        <p:spPr/>
        <p:txBody>
          <a:bodyPr/>
          <a:lstStyle/>
          <a:p>
            <a:fld id="{330912CE-AB5D-46C5-A7F7-93DE8C41ED73}" type="slidenum">
              <a:rPr lang="en-US" smtClean="0"/>
              <a:t>17</a:t>
            </a:fld>
            <a:endParaRPr lang="en-US"/>
          </a:p>
        </p:txBody>
      </p:sp>
    </p:spTree>
    <p:extLst>
      <p:ext uri="{BB962C8B-B14F-4D97-AF65-F5344CB8AC3E}">
        <p14:creationId xmlns:p14="http://schemas.microsoft.com/office/powerpoint/2010/main" val="2848901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0912CE-AB5D-46C5-A7F7-93DE8C41ED73}" type="slidenum">
              <a:rPr lang="en-US" smtClean="0"/>
              <a:t>18</a:t>
            </a:fld>
            <a:endParaRPr lang="en-US"/>
          </a:p>
        </p:txBody>
      </p:sp>
    </p:spTree>
    <p:extLst>
      <p:ext uri="{BB962C8B-B14F-4D97-AF65-F5344CB8AC3E}">
        <p14:creationId xmlns:p14="http://schemas.microsoft.com/office/powerpoint/2010/main" val="5667343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took a strong stance</a:t>
            </a:r>
            <a:r>
              <a:rPr lang="en-US" baseline="0" dirty="0" smtClean="0"/>
              <a:t> on dev empowerment and responsibility, and also each team setting their own specific metrics. So teams took off as many sprints as they needed to hit their own automated regression testing metric, with the rubric “you better not mess this up for everyone else.”</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30912CE-AB5D-46C5-A7F7-93DE8C41ED73}" type="slidenum">
              <a:rPr lang="en-US" smtClean="0"/>
              <a:t>19</a:t>
            </a:fld>
            <a:endParaRPr lang="en-US"/>
          </a:p>
        </p:txBody>
      </p:sp>
    </p:spTree>
    <p:extLst>
      <p:ext uri="{BB962C8B-B14F-4D97-AF65-F5344CB8AC3E}">
        <p14:creationId xmlns:p14="http://schemas.microsoft.com/office/powerpoint/2010/main" val="258564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you ask, no, I am not Paul Blart, Mall Cop. I spent the 1990s in Memphis, TN,</a:t>
            </a:r>
            <a:r>
              <a:rPr lang="en-US" baseline="0" dirty="0" smtClean="0"/>
              <a:t> at both the giant IT shop at FedEx and a print and Internet publishing startup. In 2001 I came to Austin and started in on a series of DevOps transformations at two companies.  I want to share with you what we did and how it went – you’ll hear a lot of great theory talks here, but this talk is a strictly experiential format - what we did/how it turned out, including the mistakes I made and how my teams learned over time.</a:t>
            </a:r>
            <a:endParaRPr lang="en-US" dirty="0"/>
          </a:p>
        </p:txBody>
      </p:sp>
      <p:sp>
        <p:nvSpPr>
          <p:cNvPr id="4" name="Slide Number Placeholder 3"/>
          <p:cNvSpPr>
            <a:spLocks noGrp="1"/>
          </p:cNvSpPr>
          <p:nvPr>
            <p:ph type="sldNum" sz="quarter" idx="10"/>
          </p:nvPr>
        </p:nvSpPr>
        <p:spPr/>
        <p:txBody>
          <a:bodyPr/>
          <a:lstStyle/>
          <a:p>
            <a:fld id="{330912CE-AB5D-46C5-A7F7-93DE8C41ED73}" type="slidenum">
              <a:rPr lang="en-US" smtClean="0"/>
              <a:t>2</a:t>
            </a:fld>
            <a:endParaRPr lang="en-US"/>
          </a:p>
        </p:txBody>
      </p:sp>
    </p:spTree>
    <p:extLst>
      <p:ext uri="{BB962C8B-B14F-4D97-AF65-F5344CB8AC3E}">
        <p14:creationId xmlns:p14="http://schemas.microsoft.com/office/powerpoint/2010/main" val="19353215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Lean process,</a:t>
            </a:r>
            <a:r>
              <a:rPr lang="en-US" baseline="0" dirty="0" smtClean="0"/>
              <a:t> </a:t>
            </a:r>
            <a:r>
              <a:rPr lang="en-US" dirty="0" smtClean="0"/>
              <a:t>You should be looking to remove</a:t>
            </a:r>
            <a:r>
              <a:rPr lang="en-US" baseline="0" dirty="0" smtClean="0"/>
              <a:t> – process steps, old code, unused features – not just add, as you go.</a:t>
            </a:r>
            <a:endParaRPr lang="en-US" dirty="0" smtClean="0"/>
          </a:p>
          <a:p>
            <a:endParaRPr lang="en-US" dirty="0"/>
          </a:p>
        </p:txBody>
      </p:sp>
      <p:sp>
        <p:nvSpPr>
          <p:cNvPr id="4" name="Slide Number Placeholder 3"/>
          <p:cNvSpPr>
            <a:spLocks noGrp="1"/>
          </p:cNvSpPr>
          <p:nvPr>
            <p:ph type="sldNum" sz="quarter" idx="10"/>
          </p:nvPr>
        </p:nvSpPr>
        <p:spPr/>
        <p:txBody>
          <a:bodyPr/>
          <a:lstStyle/>
          <a:p>
            <a:fld id="{330912CE-AB5D-46C5-A7F7-93DE8C41ED73}" type="slidenum">
              <a:rPr lang="en-US" smtClean="0"/>
              <a:t>20</a:t>
            </a:fld>
            <a:endParaRPr lang="en-US"/>
          </a:p>
        </p:txBody>
      </p:sp>
    </p:spTree>
    <p:extLst>
      <p:ext uri="{BB962C8B-B14F-4D97-AF65-F5344CB8AC3E}">
        <p14:creationId xmlns:p14="http://schemas.microsoft.com/office/powerpoint/2010/main" val="11178088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lot of the existing ops team went to the PRR team.</a:t>
            </a:r>
            <a:r>
              <a:rPr lang="en-US" baseline="0" dirty="0" smtClean="0"/>
              <a:t>  I started with them, got them running on Scrum, worked on </a:t>
            </a:r>
            <a:r>
              <a:rPr lang="en-US" baseline="0" dirty="0" err="1" smtClean="0"/>
              <a:t>oncall</a:t>
            </a:r>
            <a:r>
              <a:rPr lang="en-US" baseline="0" dirty="0" smtClean="0"/>
              <a:t>, incident command, etc. processes and then incorporated the </a:t>
            </a:r>
            <a:r>
              <a:rPr lang="en-US" baseline="0" dirty="0" err="1" smtClean="0"/>
              <a:t>devs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330912CE-AB5D-46C5-A7F7-93DE8C41ED73}" type="slidenum">
              <a:rPr lang="en-US" smtClean="0"/>
              <a:t>21</a:t>
            </a:fld>
            <a:endParaRPr lang="en-US"/>
          </a:p>
        </p:txBody>
      </p:sp>
    </p:spTree>
    <p:extLst>
      <p:ext uri="{BB962C8B-B14F-4D97-AF65-F5344CB8AC3E}">
        <p14:creationId xmlns:p14="http://schemas.microsoft.com/office/powerpoint/2010/main" val="30451418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“legacy stack” is still around now,</a:t>
            </a:r>
            <a:r>
              <a:rPr lang="en-US" baseline="0" dirty="0" smtClean="0"/>
              <a:t> of course.</a:t>
            </a:r>
            <a:endParaRPr lang="en-US" dirty="0"/>
          </a:p>
        </p:txBody>
      </p:sp>
      <p:sp>
        <p:nvSpPr>
          <p:cNvPr id="4" name="Slide Number Placeholder 3"/>
          <p:cNvSpPr>
            <a:spLocks noGrp="1"/>
          </p:cNvSpPr>
          <p:nvPr>
            <p:ph type="sldNum" sz="quarter" idx="10"/>
          </p:nvPr>
        </p:nvSpPr>
        <p:spPr/>
        <p:txBody>
          <a:bodyPr/>
          <a:lstStyle/>
          <a:p>
            <a:fld id="{330912CE-AB5D-46C5-A7F7-93DE8C41ED73}" type="slidenum">
              <a:rPr lang="en-US" smtClean="0"/>
              <a:t>22</a:t>
            </a:fld>
            <a:endParaRPr lang="en-US"/>
          </a:p>
        </p:txBody>
      </p:sp>
    </p:spTree>
    <p:extLst>
      <p:ext uri="{BB962C8B-B14F-4D97-AF65-F5344CB8AC3E}">
        <p14:creationId xmlns:p14="http://schemas.microsoft.com/office/powerpoint/2010/main" val="27151711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what I had learned,</a:t>
            </a:r>
            <a:r>
              <a:rPr lang="en-US" baseline="0" dirty="0" smtClean="0"/>
              <a:t> we started more with culture and process than with tools and technology. </a:t>
            </a:r>
            <a:r>
              <a:rPr lang="en-US" dirty="0" smtClean="0"/>
              <a:t>Pretty much it’s all about collaboration,</a:t>
            </a:r>
            <a:r>
              <a:rPr lang="en-US" baseline="0" dirty="0" smtClean="0"/>
              <a:t> and putting just enough process in place to aid collaboration.</a:t>
            </a:r>
            <a:endParaRPr lang="en-US" dirty="0"/>
          </a:p>
        </p:txBody>
      </p:sp>
      <p:sp>
        <p:nvSpPr>
          <p:cNvPr id="4" name="Slide Number Placeholder 3"/>
          <p:cNvSpPr>
            <a:spLocks noGrp="1"/>
          </p:cNvSpPr>
          <p:nvPr>
            <p:ph type="sldNum" sz="quarter" idx="10"/>
          </p:nvPr>
        </p:nvSpPr>
        <p:spPr/>
        <p:txBody>
          <a:bodyPr/>
          <a:lstStyle/>
          <a:p>
            <a:fld id="{330912CE-AB5D-46C5-A7F7-93DE8C41ED73}" type="slidenum">
              <a:rPr lang="en-US" smtClean="0"/>
              <a:t>23</a:t>
            </a:fld>
            <a:endParaRPr lang="en-US"/>
          </a:p>
        </p:txBody>
      </p:sp>
    </p:spTree>
    <p:extLst>
      <p:ext uri="{BB962C8B-B14F-4D97-AF65-F5344CB8AC3E}">
        <p14:creationId xmlns:p14="http://schemas.microsoft.com/office/powerpoint/2010/main" val="33533954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 this is a custom system metric visualization I had our </a:t>
            </a:r>
            <a:r>
              <a:rPr lang="en-US" dirty="0" err="1" smtClean="0"/>
              <a:t>devs</a:t>
            </a:r>
            <a:r>
              <a:rPr lang="en-US" dirty="0" smtClean="0"/>
              <a:t> write that replaced ~20 linear feet of</a:t>
            </a:r>
            <a:r>
              <a:rPr lang="en-US" baseline="0" dirty="0" smtClean="0"/>
              <a:t> </a:t>
            </a:r>
            <a:r>
              <a:rPr lang="en-US" baseline="0" dirty="0" err="1" smtClean="0"/>
              <a:t>Zabbix</a:t>
            </a:r>
            <a:r>
              <a:rPr lang="en-US" baseline="0" dirty="0" smtClean="0"/>
              <a:t> graphs in a way that ops, </a:t>
            </a:r>
            <a:r>
              <a:rPr lang="en-US" baseline="0" dirty="0" err="1" smtClean="0"/>
              <a:t>devs</a:t>
            </a:r>
            <a:r>
              <a:rPr lang="en-US" baseline="0" dirty="0" smtClean="0"/>
              <a:t>, level 1 support, and even business folk could understand.</a:t>
            </a:r>
            <a:endParaRPr lang="en-US" dirty="0"/>
          </a:p>
        </p:txBody>
      </p:sp>
      <p:sp>
        <p:nvSpPr>
          <p:cNvPr id="4" name="Slide Number Placeholder 3"/>
          <p:cNvSpPr>
            <a:spLocks noGrp="1"/>
          </p:cNvSpPr>
          <p:nvPr>
            <p:ph type="sldNum" sz="quarter" idx="10"/>
          </p:nvPr>
        </p:nvSpPr>
        <p:spPr/>
        <p:txBody>
          <a:bodyPr/>
          <a:lstStyle/>
          <a:p>
            <a:fld id="{330912CE-AB5D-46C5-A7F7-93DE8C41ED73}" type="slidenum">
              <a:rPr lang="en-US" smtClean="0"/>
              <a:t>24</a:t>
            </a:fld>
            <a:endParaRPr lang="en-US"/>
          </a:p>
        </p:txBody>
      </p:sp>
    </p:spTree>
    <p:extLst>
      <p:ext uri="{BB962C8B-B14F-4D97-AF65-F5344CB8AC3E}">
        <p14:creationId xmlns:p14="http://schemas.microsoft.com/office/powerpoint/2010/main" val="25456293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30912CE-AB5D-46C5-A7F7-93DE8C41ED73}" type="slidenum">
              <a:rPr lang="en-US" smtClean="0"/>
              <a:t>25</a:t>
            </a:fld>
            <a:endParaRPr lang="en-US"/>
          </a:p>
        </p:txBody>
      </p:sp>
    </p:spTree>
    <p:extLst>
      <p:ext uri="{BB962C8B-B14F-4D97-AF65-F5344CB8AC3E}">
        <p14:creationId xmlns:p14="http://schemas.microsoft.com/office/powerpoint/2010/main" val="34686884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end we had larg</a:t>
            </a:r>
            <a:r>
              <a:rPr lang="en-US" baseline="0" dirty="0"/>
              <a:t>e scale integrated DevOps doing a lot of sustaining work as well as continuing heavy infrastructure development successfully.</a:t>
            </a:r>
          </a:p>
          <a:p>
            <a:r>
              <a:rPr lang="en-US" baseline="0" dirty="0"/>
              <a:t>I met with some ISO auditors asking about hackups, and I showed them our wiki pages and where the automation code was in </a:t>
            </a:r>
            <a:r>
              <a:rPr lang="en-US" baseline="0" dirty="0" err="1"/>
              <a:t>github</a:t>
            </a:r>
            <a:r>
              <a:rPr lang="en-US" baseline="0" dirty="0"/>
              <a:t> that did all of it automated, with clear retention times etc., and I thought they were going to cry for a minute.</a:t>
            </a:r>
            <a:endParaRPr lang="en-US" dirty="0"/>
          </a:p>
        </p:txBody>
      </p:sp>
      <p:sp>
        <p:nvSpPr>
          <p:cNvPr id="4" name="Slide Number Placeholder 3"/>
          <p:cNvSpPr>
            <a:spLocks noGrp="1"/>
          </p:cNvSpPr>
          <p:nvPr>
            <p:ph type="sldNum" sz="quarter" idx="10"/>
          </p:nvPr>
        </p:nvSpPr>
        <p:spPr/>
        <p:txBody>
          <a:bodyPr/>
          <a:lstStyle/>
          <a:p>
            <a:fld id="{330912CE-AB5D-46C5-A7F7-93DE8C41ED73}" type="slidenum">
              <a:rPr lang="en-US" smtClean="0"/>
              <a:t>26</a:t>
            </a:fld>
            <a:endParaRPr lang="en-US"/>
          </a:p>
        </p:txBody>
      </p:sp>
    </p:spTree>
    <p:extLst>
      <p:ext uri="{BB962C8B-B14F-4D97-AF65-F5344CB8AC3E}">
        <p14:creationId xmlns:p14="http://schemas.microsoft.com/office/powerpoint/2010/main" val="32319371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perhaps most importantly, engineer quality of life improved!  So that critical Black Friday? Did we do an all-hands crisis center over the holiday weekend?  Nope, people went home and had Thanksgiving dinner, relying on our tooling, training and process to bring us through a critical crunch time – and it did, year after year.</a:t>
            </a:r>
            <a:endParaRPr lang="en-US" dirty="0"/>
          </a:p>
        </p:txBody>
      </p:sp>
      <p:sp>
        <p:nvSpPr>
          <p:cNvPr id="4" name="Slide Number Placeholder 3"/>
          <p:cNvSpPr>
            <a:spLocks noGrp="1"/>
          </p:cNvSpPr>
          <p:nvPr>
            <p:ph type="sldNum" sz="quarter" idx="10"/>
          </p:nvPr>
        </p:nvSpPr>
        <p:spPr/>
        <p:txBody>
          <a:bodyPr/>
          <a:lstStyle/>
          <a:p>
            <a:fld id="{330912CE-AB5D-46C5-A7F7-93DE8C41ED73}" type="slidenum">
              <a:rPr lang="en-US" smtClean="0"/>
              <a:t>27</a:t>
            </a:fld>
            <a:endParaRPr lang="en-US"/>
          </a:p>
        </p:txBody>
      </p:sp>
    </p:spTree>
    <p:extLst>
      <p:ext uri="{BB962C8B-B14F-4D97-AF65-F5344CB8AC3E}">
        <p14:creationId xmlns:p14="http://schemas.microsoft.com/office/powerpoint/2010/main" val="11969000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Common threads</a:t>
            </a:r>
            <a:r>
              <a:rPr lang="en-US" baseline="0" dirty="0"/>
              <a:t> across all of these? Look at it all holistically. Your value chain is your latency, but how much work you're putting in is your bandwidth; you should work on both (self serve reduces what all's coming into the pipeline). Have staff dedicated to products.  Automate for maximum speed and efficiency, and don’t be afraid to write your own. Communicate as much as you can to anyone who’ll listen. Carefully work on ways to balance planned and unplanned work. And have just enough process, base it on metrics, and don’t be afraid to prune it back.</a:t>
            </a:r>
          </a:p>
        </p:txBody>
      </p:sp>
      <p:sp>
        <p:nvSpPr>
          <p:cNvPr id="4" name="Slide Number Placeholder 3"/>
          <p:cNvSpPr>
            <a:spLocks noGrp="1"/>
          </p:cNvSpPr>
          <p:nvPr>
            <p:ph type="sldNum" sz="quarter" idx="10"/>
          </p:nvPr>
        </p:nvSpPr>
        <p:spPr/>
        <p:txBody>
          <a:bodyPr/>
          <a:lstStyle/>
          <a:p>
            <a:fld id="{330912CE-AB5D-46C5-A7F7-93DE8C41ED73}" type="slidenum">
              <a:rPr lang="en-US" smtClean="0"/>
              <a:t>28</a:t>
            </a:fld>
            <a:endParaRPr lang="en-US"/>
          </a:p>
        </p:txBody>
      </p:sp>
    </p:spTree>
    <p:extLst>
      <p:ext uri="{BB962C8B-B14F-4D97-AF65-F5344CB8AC3E}">
        <p14:creationId xmlns:p14="http://schemas.microsoft.com/office/powerpoint/2010/main" val="4687478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0912CE-AB5D-46C5-A7F7-93DE8C41ED73}" type="slidenum">
              <a:rPr lang="en-US" smtClean="0"/>
              <a:t>29</a:t>
            </a:fld>
            <a:endParaRPr lang="en-US"/>
          </a:p>
        </p:txBody>
      </p:sp>
    </p:spTree>
    <p:extLst>
      <p:ext uri="{BB962C8B-B14F-4D97-AF65-F5344CB8AC3E}">
        <p14:creationId xmlns:p14="http://schemas.microsoft.com/office/powerpoint/2010/main" val="286422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National Instruments, an</a:t>
            </a:r>
            <a:r>
              <a:rPr lang="en-US" baseline="0" dirty="0" smtClean="0"/>
              <a:t> Austin-based enterprise producing hardware and software for engineers and scientists in design, test, and measurement. </a:t>
            </a:r>
            <a:r>
              <a:rPr lang="en-US" dirty="0" smtClean="0"/>
              <a:t>NI</a:t>
            </a:r>
            <a:r>
              <a:rPr lang="en-US" baseline="0" dirty="0" smtClean="0"/>
              <a:t> products help scientists and engineers power everything from the CERN supercollider to LEGO robots. Has anyone here used LabVIEW?</a:t>
            </a:r>
            <a:endParaRPr lang="en-US" dirty="0"/>
          </a:p>
        </p:txBody>
      </p:sp>
      <p:sp>
        <p:nvSpPr>
          <p:cNvPr id="4" name="Slide Number Placeholder 3"/>
          <p:cNvSpPr>
            <a:spLocks noGrp="1"/>
          </p:cNvSpPr>
          <p:nvPr>
            <p:ph type="sldNum" sz="quarter" idx="10"/>
          </p:nvPr>
        </p:nvSpPr>
        <p:spPr/>
        <p:txBody>
          <a:bodyPr/>
          <a:lstStyle/>
          <a:p>
            <a:fld id="{330912CE-AB5D-46C5-A7F7-93DE8C41ED73}" type="slidenum">
              <a:rPr lang="en-US" smtClean="0"/>
              <a:t>3</a:t>
            </a:fld>
            <a:endParaRPr lang="en-US"/>
          </a:p>
        </p:txBody>
      </p:sp>
    </p:spTree>
    <p:extLst>
      <p:ext uri="{BB962C8B-B14F-4D97-AF65-F5344CB8AC3E}">
        <p14:creationId xmlns:p14="http://schemas.microsoft.com/office/powerpoint/2010/main" val="4082618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previous company had gone under in the post-9/11</a:t>
            </a:r>
            <a:r>
              <a:rPr lang="en-US" baseline="0" dirty="0" smtClean="0"/>
              <a:t> bust. My passion for Web technology and technical management led to a role back home in Texas at National Instruments.</a:t>
            </a:r>
          </a:p>
          <a:p>
            <a:r>
              <a:rPr lang="en-US" baseline="0" dirty="0" smtClean="0"/>
              <a:t>IT at NI was organized around standard enterprise lines, with separate dev and infrastructure organizations supporting both internal systems and customer-facing Web systems.</a:t>
            </a:r>
            <a:endParaRPr lang="en-US" dirty="0"/>
          </a:p>
        </p:txBody>
      </p:sp>
      <p:sp>
        <p:nvSpPr>
          <p:cNvPr id="4" name="Slide Number Placeholder 3"/>
          <p:cNvSpPr>
            <a:spLocks noGrp="1"/>
          </p:cNvSpPr>
          <p:nvPr>
            <p:ph type="sldNum" sz="quarter" idx="10"/>
          </p:nvPr>
        </p:nvSpPr>
        <p:spPr/>
        <p:txBody>
          <a:bodyPr/>
          <a:lstStyle/>
          <a:p>
            <a:fld id="{330912CE-AB5D-46C5-A7F7-93DE8C41ED73}" type="slidenum">
              <a:rPr lang="en-US" smtClean="0"/>
              <a:t>4</a:t>
            </a:fld>
            <a:endParaRPr lang="en-US"/>
          </a:p>
        </p:txBody>
      </p:sp>
    </p:spTree>
    <p:extLst>
      <p:ext uri="{BB962C8B-B14F-4D97-AF65-F5344CB8AC3E}">
        <p14:creationId xmlns:p14="http://schemas.microsoft.com/office/powerpoint/2010/main" val="3821495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0912CE-AB5D-46C5-A7F7-93DE8C41ED73}" type="slidenum">
              <a:rPr lang="en-US" smtClean="0"/>
              <a:t>5</a:t>
            </a:fld>
            <a:endParaRPr lang="en-US"/>
          </a:p>
        </p:txBody>
      </p:sp>
    </p:spTree>
    <p:extLst>
      <p:ext uri="{BB962C8B-B14F-4D97-AF65-F5344CB8AC3E}">
        <p14:creationId xmlns:p14="http://schemas.microsoft.com/office/powerpoint/2010/main" val="315339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So keep in mind this was “pre-DevOps” (and even pre-Agile,</a:t>
            </a:r>
            <a:r>
              <a:rPr lang="en-US" baseline="0" dirty="0"/>
              <a:t> mostly).  We had to initially prioritize things that would most reduce the load on us. Only then could we pivot to considering what would most benefit the developers, and then, the business. </a:t>
            </a:r>
            <a:r>
              <a:rPr lang="en-US" sz="1200" dirty="0"/>
              <a:t>The</a:t>
            </a:r>
            <a:r>
              <a:rPr lang="en-US" sz="1200" baseline="0" dirty="0"/>
              <a:t> APM practice r</a:t>
            </a:r>
            <a:r>
              <a:rPr lang="en-US" sz="1200" dirty="0"/>
              <a:t>educed our production issues by 30% and reduced troubleshooting time by 90%.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(see </a:t>
            </a:r>
            <a:r>
              <a:rPr lang="en-US" sz="1200" b="0" i="0" kern="1200" dirty="0">
                <a:solidFill>
                  <a:schemeClr val="tx1"/>
                </a:solidFill>
                <a:effectLst/>
                <a:latin typeface="+mn-lt"/>
                <a:ea typeface="+mn-ea"/>
                <a:cs typeface="+mn-cs"/>
                <a:hlinkClick r:id="rId3" tooltip="http://www.riverbed.com/customer-stories/National-Instruments.html"/>
              </a:rPr>
              <a:t>http://www.riverbed.com/customer-stories/National-Instruments.html</a:t>
            </a:r>
            <a:r>
              <a:rPr lang="en-US" sz="1200" b="0" i="0" kern="1200" dirty="0">
                <a:solidFill>
                  <a:schemeClr val="tx1"/>
                </a:solidFill>
                <a:effectLst/>
                <a:latin typeface="+mn-lt"/>
                <a:ea typeface="+mn-ea"/>
                <a:cs typeface="+mn-cs"/>
              </a:rPr>
              <a:t> for the source on the APM benefit stats</a:t>
            </a:r>
            <a:r>
              <a:rPr lang="en-US" sz="1200" b="0" i="0" kern="1200" dirty="0">
                <a:solidFill>
                  <a:schemeClr val="tx1"/>
                </a:solidFill>
                <a:effectLst/>
              </a:rPr>
              <a:t>.)</a:t>
            </a:r>
            <a:endParaRPr lang="en-US"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330912CE-AB5D-46C5-A7F7-93DE8C41ED73}" type="slidenum">
              <a:rPr lang="en-US" smtClean="0"/>
              <a:t>6</a:t>
            </a:fld>
            <a:endParaRPr lang="en-US"/>
          </a:p>
        </p:txBody>
      </p:sp>
    </p:spTree>
    <p:extLst>
      <p:ext uri="{BB962C8B-B14F-4D97-AF65-F5344CB8AC3E}">
        <p14:creationId xmlns:p14="http://schemas.microsoft.com/office/powerpoint/2010/main" val="3230232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We got to where we had measurable availability and performance goals that we were hitting along with hitting the yearly site growth and sales goals, and made the team’s work sustainable.  </a:t>
            </a:r>
            <a:r>
              <a:rPr lang="en-US" dirty="0"/>
              <a:t>At the</a:t>
            </a:r>
            <a:r>
              <a:rPr lang="en-US" baseline="0" dirty="0"/>
              <a:t> end of six years we had a good sized, highly skilled team with great tools and process. Quality of life for the engineers was a lot better.</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a:rPr>
              <a:t/>
            </a:r>
            <a:br>
              <a:rPr lang="en-US" dirty="0">
                <a:latin typeface="Calibri"/>
              </a:rPr>
            </a:br>
            <a:endParaRPr lang="en-US" dirty="0">
              <a:latin typeface="Calibri"/>
            </a:endParaRPr>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330912CE-AB5D-46C5-A7F7-93DE8C41ED73}" type="slidenum">
              <a:rPr lang="en-US" smtClean="0"/>
              <a:t>7</a:t>
            </a:fld>
            <a:endParaRPr lang="en-US"/>
          </a:p>
        </p:txBody>
      </p:sp>
    </p:spTree>
    <p:extLst>
      <p:ext uri="{BB962C8B-B14F-4D97-AF65-F5344CB8AC3E}">
        <p14:creationId xmlns:p14="http://schemas.microsoft.com/office/powerpoint/2010/main" val="1906462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knew in my heart something was wrong. We were throwing a lot of smart people at the</a:t>
            </a:r>
            <a:r>
              <a:rPr lang="en-US" baseline="0" dirty="0"/>
              <a:t> work we had and had good process, good automation, good collaboration – but we were still the blocker for overall organizational velocity.  The dev teams were just starting to use Agile and it was giving us heartache. Also, interaction within other Infrastructure teams was a problem. As our approach and goals began to differ from those of the other teams we experienced conflict – we needed OpsOps, you might say. Keep in mind, there hadn’t been the first DevOpsDays yet.  But we had gone to the first Velocity conference in 2008 and had been filled with all kinds of new ideas…</a:t>
            </a:r>
          </a:p>
          <a:p>
            <a:r>
              <a:rPr lang="en-US" baseline="0" dirty="0">
                <a:latin typeface="Calibri"/>
              </a:rPr>
              <a:t/>
            </a:r>
            <a:br>
              <a:rPr lang="en-US" baseline="0" dirty="0">
                <a:latin typeface="Calibri"/>
              </a:rPr>
            </a:br>
            <a:endParaRPr lang="en-US" baseline="0" dirty="0">
              <a:latin typeface="Calibri"/>
            </a:endParaRPr>
          </a:p>
          <a:p>
            <a:r>
              <a:rPr lang="en-US" baseline="0" dirty="0"/>
              <a:t/>
            </a:r>
            <a:br>
              <a:rPr lang="en-US" baseline="0" dirty="0"/>
            </a:br>
            <a:endParaRPr lang="en-US" baseline="0"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330912CE-AB5D-46C5-A7F7-93DE8C41ED73}" type="slidenum">
              <a:rPr lang="en-US" smtClean="0"/>
              <a:t>8</a:t>
            </a:fld>
            <a:endParaRPr lang="en-US"/>
          </a:p>
        </p:txBody>
      </p:sp>
    </p:spTree>
    <p:extLst>
      <p:ext uri="{BB962C8B-B14F-4D97-AF65-F5344CB8AC3E}">
        <p14:creationId xmlns:p14="http://schemas.microsoft.com/office/powerpoint/2010/main" val="107484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0912CE-AB5D-46C5-A7F7-93DE8C41ED73}" type="slidenum">
              <a:rPr lang="en-US" smtClean="0"/>
              <a:t>9</a:t>
            </a:fld>
            <a:endParaRPr lang="en-US"/>
          </a:p>
        </p:txBody>
      </p:sp>
    </p:spTree>
    <p:extLst>
      <p:ext uri="{BB962C8B-B14F-4D97-AF65-F5344CB8AC3E}">
        <p14:creationId xmlns:p14="http://schemas.microsoft.com/office/powerpoint/2010/main" val="4006844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dirty="0"/>
              <a:t>10/21/2015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dirty="0"/>
              <a:t>10/21/2015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dirty="0"/>
              <a:t>10/21/2015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2800"/>
            </a:lvl1pPr>
            <a:lvl2pPr>
              <a:defRPr sz="2400"/>
            </a:lvl2pPr>
            <a:lvl3pPr>
              <a:defRPr sz="18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dirty="0"/>
              <a:t>10/21/2015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dirty="0"/>
              <a:t>10/21/2015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31359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734671"/>
            <a:ext cx="4937760" cy="42896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734670"/>
            <a:ext cx="4937760" cy="4289611"/>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dirty="0"/>
              <a:t>10/21/2015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313597"/>
          </a:xfrm>
        </p:spPr>
        <p:txBody>
          <a:bodyPr/>
          <a:lstStyle/>
          <a:p>
            <a:r>
              <a:rPr lang="en-US" dirty="0" smtClean="0"/>
              <a:t>Click to edit Master title style</a:t>
            </a:r>
            <a:endParaRPr lang="en-US" dirty="0"/>
          </a:p>
        </p:txBody>
      </p:sp>
      <p:sp>
        <p:nvSpPr>
          <p:cNvPr id="3" name="Text Placeholder 2"/>
          <p:cNvSpPr>
            <a:spLocks noGrp="1"/>
          </p:cNvSpPr>
          <p:nvPr>
            <p:ph type="body" idx="1"/>
          </p:nvPr>
        </p:nvSpPr>
        <p:spPr>
          <a:xfrm>
            <a:off x="1097280" y="1748118"/>
            <a:ext cx="4937760" cy="834216"/>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1097280" y="2582334"/>
            <a:ext cx="4937760" cy="34822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748118"/>
            <a:ext cx="4937760" cy="834216"/>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217920" y="2582334"/>
            <a:ext cx="4937760" cy="34822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dirty="0"/>
              <a:t>10/21/2015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97280" y="273156"/>
            <a:ext cx="10058400" cy="1302711"/>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dirty="0"/>
              <a:t>10/21/2015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10/21/2015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10/21/2015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t>10/21/2015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316771"/>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669858"/>
            <a:ext cx="10058400" cy="4475448"/>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10/21/2015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88720" y="1603374"/>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DevOps Transformations</a:t>
            </a:r>
            <a:br>
              <a:rPr lang="en-US" dirty="0" smtClean="0"/>
            </a:br>
            <a:r>
              <a:rPr lang="en-US" dirty="0" smtClean="0"/>
              <a:t>at National Instruments</a:t>
            </a:r>
            <a:br>
              <a:rPr lang="en-US" dirty="0" smtClean="0"/>
            </a:br>
            <a:r>
              <a:rPr lang="en-US" dirty="0" smtClean="0"/>
              <a:t>and </a:t>
            </a:r>
            <a:r>
              <a:rPr lang="en-US" dirty="0" err="1" smtClean="0"/>
              <a:t>Bazaarvoice</a:t>
            </a:r>
            <a:endParaRPr lang="en-US" dirty="0"/>
          </a:p>
        </p:txBody>
      </p:sp>
      <p:sp>
        <p:nvSpPr>
          <p:cNvPr id="3" name="Subtitle 2"/>
          <p:cNvSpPr>
            <a:spLocks noGrp="1"/>
          </p:cNvSpPr>
          <p:nvPr>
            <p:ph type="subTitle" idx="1"/>
          </p:nvPr>
        </p:nvSpPr>
        <p:spPr>
          <a:xfrm>
            <a:off x="1097280" y="4716878"/>
            <a:ext cx="10058400" cy="1161408"/>
          </a:xfrm>
        </p:spPr>
        <p:txBody>
          <a:bodyPr>
            <a:noAutofit/>
          </a:bodyPr>
          <a:lstStyle/>
          <a:p>
            <a:r>
              <a:rPr lang="en-US" sz="2800" dirty="0" smtClean="0"/>
              <a:t>Ernest Mueller			</a:t>
            </a:r>
            <a:r>
              <a:rPr lang="en-US" sz="2800" dirty="0"/>
              <a:t> 	 </a:t>
            </a:r>
            <a:r>
              <a:rPr lang="en-US" sz="2800" dirty="0" smtClean="0"/>
              <a:t>  @</a:t>
            </a:r>
            <a:r>
              <a:rPr lang="en-US" sz="2800" dirty="0" err="1" smtClean="0"/>
              <a:t>ernestmueller</a:t>
            </a:r>
            <a:endParaRPr lang="en-US" sz="2800" dirty="0"/>
          </a:p>
          <a:p>
            <a:r>
              <a:rPr lang="en-US" sz="2800" dirty="0" smtClean="0"/>
              <a:t>Theagileadmin.com		 Ernest.Mueller@gmail.com</a:t>
            </a:r>
            <a:endParaRPr lang="en-US" sz="2800" dirty="0"/>
          </a:p>
        </p:txBody>
      </p:sp>
    </p:spTree>
    <p:extLst>
      <p:ext uri="{BB962C8B-B14F-4D97-AF65-F5344CB8AC3E}">
        <p14:creationId xmlns:p14="http://schemas.microsoft.com/office/powerpoint/2010/main" val="8229696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Did - Initial Decisions</a:t>
            </a:r>
            <a:endParaRPr lang="en-US" dirty="0"/>
          </a:p>
        </p:txBody>
      </p:sp>
      <p:sp>
        <p:nvSpPr>
          <p:cNvPr id="3" name="Content Placeholder 2"/>
          <p:cNvSpPr>
            <a:spLocks noGrp="1"/>
          </p:cNvSpPr>
          <p:nvPr>
            <p:ph idx="1"/>
          </p:nvPr>
        </p:nvSpPr>
        <p:spPr>
          <a:xfrm>
            <a:off x="1097280" y="1756726"/>
            <a:ext cx="10058400" cy="4370009"/>
          </a:xfrm>
        </p:spPr>
        <p:txBody>
          <a:bodyPr vert="horz" lIns="0" tIns="45720" rIns="0" bIns="45720" rtlCol="0" anchor="t">
            <a:noAutofit/>
          </a:bodyPr>
          <a:lstStyle/>
          <a:p>
            <a:pPr marL="0" indent="0">
              <a:buNone/>
            </a:pPr>
            <a:r>
              <a:rPr lang="en-US" sz="2400" dirty="0"/>
              <a:t>Cloud First</a:t>
            </a:r>
            <a:endParaRPr lang="en-US" sz="2400" dirty="0"/>
          </a:p>
          <a:p>
            <a:pPr marL="347663" indent="-293688">
              <a:buFont typeface="Wingdings" panose="05000000000000000000" pitchFamily="2" charset="2"/>
              <a:buChar char="§"/>
            </a:pPr>
            <a:r>
              <a:rPr lang="en-US" sz="2400" dirty="0"/>
              <a:t>Do not use existing IT systems or processes, go integrated self-contained team</a:t>
            </a:r>
          </a:p>
          <a:p>
            <a:pPr marL="347663" indent="-293688">
              <a:buFont typeface="Wingdings" panose="05000000000000000000" pitchFamily="2" charset="2"/>
              <a:buChar char="§"/>
            </a:pPr>
            <a:r>
              <a:rPr lang="en-US" sz="2400" dirty="0"/>
              <a:t>Adapt R&amp;D NPI and design review processes to agile</a:t>
            </a:r>
          </a:p>
          <a:p>
            <a:pPr marL="347663" indent="-293688">
              <a:buFont typeface="Wingdings" panose="05000000000000000000" pitchFamily="2" charset="2"/>
              <a:buChar char="§"/>
            </a:pPr>
            <a:r>
              <a:rPr lang="en-US" sz="2400" dirty="0"/>
              <a:t>All cloud hosted and RESTful apps - all our old tools wouldn’t work</a:t>
            </a:r>
          </a:p>
          <a:p>
            <a:pPr marL="0" indent="0">
              <a:buNone/>
            </a:pPr>
            <a:r>
              <a:rPr lang="en-US" sz="2400" dirty="0"/>
              <a:t>Security First</a:t>
            </a:r>
          </a:p>
          <a:p>
            <a:pPr marL="347663" indent="-347663">
              <a:buFont typeface="Wingdings" panose="05000000000000000000" pitchFamily="2" charset="2"/>
              <a:buChar char="§"/>
            </a:pPr>
            <a:r>
              <a:rPr lang="en-US" sz="2400" dirty="0"/>
              <a:t>We knew security would be one of the key barriers to adoption</a:t>
            </a:r>
          </a:p>
          <a:p>
            <a:pPr marL="347663" indent="-347663">
              <a:buFont typeface="Wingdings" panose="05000000000000000000" pitchFamily="2" charset="2"/>
              <a:buChar char="§"/>
            </a:pPr>
            <a:r>
              <a:rPr lang="en-US" sz="2400" dirty="0"/>
              <a:t>Doubled down on threat modeling, scanning, documentation</a:t>
            </a:r>
          </a:p>
          <a:p>
            <a:pPr marL="0" indent="0">
              <a:buNone/>
            </a:pPr>
            <a:r>
              <a:rPr lang="en-US" sz="2400" dirty="0"/>
              <a:t>Automation First</a:t>
            </a:r>
          </a:p>
          <a:p>
            <a:pPr marL="347663" indent="-347663">
              <a:buFont typeface="Wingdings" panose="05000000000000000000" pitchFamily="2" charset="2"/>
              <a:buChar char="§"/>
            </a:pPr>
            <a:r>
              <a:rPr lang="en-US" sz="2400" dirty="0"/>
              <a:t>PIE, the Programmable Infrastructure Environment</a:t>
            </a:r>
          </a:p>
        </p:txBody>
      </p:sp>
    </p:spTree>
    <p:extLst>
      <p:ext uri="{BB962C8B-B14F-4D97-AF65-F5344CB8AC3E}">
        <p14:creationId xmlns:p14="http://schemas.microsoft.com/office/powerpoint/2010/main" val="12452172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4702"/>
            <a:ext cx="12339400" cy="5808898"/>
          </a:xfrm>
          <a:prstGeom prst="rect">
            <a:avLst/>
          </a:prstGeom>
        </p:spPr>
      </p:pic>
    </p:spTree>
    <p:extLst>
      <p:ext uri="{BB962C8B-B14F-4D97-AF65-F5344CB8AC3E}">
        <p14:creationId xmlns:p14="http://schemas.microsoft.com/office/powerpoint/2010/main" val="9774087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srcRect/>
          <a:stretch>
            <a:fillRect/>
          </a:stretch>
        </p:blipFill>
        <p:spPr bwMode="auto">
          <a:xfrm>
            <a:off x="0" y="0"/>
            <a:ext cx="10915931" cy="6400800"/>
          </a:xfrm>
          <a:prstGeom prst="rect">
            <a:avLst/>
          </a:prstGeom>
          <a:noFill/>
          <a:ln w="9525">
            <a:noFill/>
            <a:miter lim="800000"/>
            <a:headEnd/>
            <a:tailEnd/>
          </a:ln>
        </p:spPr>
      </p:pic>
    </p:spTree>
    <p:extLst>
      <p:ext uri="{BB962C8B-B14F-4D97-AF65-F5344CB8AC3E}">
        <p14:creationId xmlns:p14="http://schemas.microsoft.com/office/powerpoint/2010/main" val="25411567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Did, Part 2</a:t>
            </a:r>
            <a:endParaRPr lang="en-US" dirty="0"/>
          </a:p>
        </p:txBody>
      </p:sp>
      <p:sp>
        <p:nvSpPr>
          <p:cNvPr id="3" name="Content Placeholder 2"/>
          <p:cNvSpPr>
            <a:spLocks noGrp="1"/>
          </p:cNvSpPr>
          <p:nvPr>
            <p:ph idx="1"/>
          </p:nvPr>
        </p:nvSpPr>
        <p:spPr/>
        <p:txBody>
          <a:bodyPr>
            <a:normAutofit fontScale="92500" lnSpcReduction="10000"/>
          </a:bodyPr>
          <a:lstStyle/>
          <a:p>
            <a:pPr marL="347663" indent="-347663">
              <a:buFont typeface="Wingdings" panose="05000000000000000000" pitchFamily="2" charset="2"/>
              <a:buChar char="§"/>
            </a:pPr>
            <a:r>
              <a:rPr lang="en-US" sz="3200" dirty="0" smtClean="0"/>
              <a:t>Close dev/ops collaboration initially rocky, powered through it</a:t>
            </a:r>
          </a:p>
          <a:p>
            <a:pPr marL="347663" indent="-347663">
              <a:buFont typeface="Wingdings" panose="05000000000000000000" pitchFamily="2" charset="2"/>
              <a:buChar char="§"/>
            </a:pPr>
            <a:r>
              <a:rPr lang="en-US" sz="3200" dirty="0" smtClean="0"/>
              <a:t>REST not-quite-</a:t>
            </a:r>
            <a:r>
              <a:rPr lang="en-US" sz="3200" dirty="0" err="1" smtClean="0"/>
              <a:t>microservices</a:t>
            </a:r>
            <a:r>
              <a:rPr lang="en-US" sz="3200" dirty="0" smtClean="0"/>
              <a:t> approach</a:t>
            </a:r>
          </a:p>
          <a:p>
            <a:pPr marL="347663" indent="-347663">
              <a:buFont typeface="Wingdings" panose="05000000000000000000" pitchFamily="2" charset="2"/>
              <a:buChar char="§"/>
            </a:pPr>
            <a:r>
              <a:rPr lang="en-US" sz="3200" dirty="0" smtClean="0"/>
              <a:t>Educated desktop software </a:t>
            </a:r>
            <a:r>
              <a:rPr lang="en-US" sz="3200" dirty="0" err="1" smtClean="0"/>
              <a:t>devs</a:t>
            </a:r>
            <a:r>
              <a:rPr lang="en-US" sz="3200" dirty="0" smtClean="0"/>
              <a:t> on Web-scale operational needs</a:t>
            </a:r>
          </a:p>
          <a:p>
            <a:pPr marL="347663" indent="-347663">
              <a:buFont typeface="Wingdings" panose="05000000000000000000" pitchFamily="2" charset="2"/>
              <a:buChar char="§"/>
            </a:pPr>
            <a:r>
              <a:rPr lang="en-US" sz="3200" dirty="0" smtClean="0"/>
              <a:t>Used “Operations: The New Secret Sauce” mentality to add value:</a:t>
            </a:r>
          </a:p>
          <a:p>
            <a:pPr marL="576263" lvl="1" indent="-576263">
              <a:buFont typeface="Wingdings" panose="05000000000000000000" pitchFamily="2" charset="2"/>
              <a:buChar char="§"/>
            </a:pPr>
            <a:r>
              <a:rPr lang="en-US" sz="2800" dirty="0" smtClean="0"/>
              <a:t>Transparent uptime/status page</a:t>
            </a:r>
          </a:p>
          <a:p>
            <a:pPr marL="576263" lvl="1" indent="-576263">
              <a:buFont typeface="Wingdings" panose="05000000000000000000" pitchFamily="2" charset="2"/>
              <a:buChar char="§"/>
            </a:pPr>
            <a:r>
              <a:rPr lang="en-US" sz="2800" dirty="0" smtClean="0"/>
              <a:t>Rapid deployment anytime</a:t>
            </a:r>
          </a:p>
          <a:p>
            <a:pPr marL="576263" lvl="1" indent="-576263">
              <a:buFont typeface="Wingdings" panose="05000000000000000000" pitchFamily="2" charset="2"/>
              <a:buChar char="§"/>
            </a:pPr>
            <a:r>
              <a:rPr lang="en-US" sz="2800" dirty="0" smtClean="0"/>
              <a:t>Incident handling, follow-the-sun ops</a:t>
            </a:r>
          </a:p>
          <a:p>
            <a:pPr marL="576263" lvl="1" indent="-576263">
              <a:buFont typeface="Wingdings" panose="05000000000000000000" pitchFamily="2" charset="2"/>
              <a:buChar char="§"/>
            </a:pPr>
            <a:r>
              <a:rPr lang="en-US" sz="2800" dirty="0" smtClean="0"/>
              <a:t>Monitoring/logging metrics feedback to developers and business</a:t>
            </a:r>
          </a:p>
          <a:p>
            <a:endParaRPr lang="en-US" dirty="0"/>
          </a:p>
        </p:txBody>
      </p:sp>
    </p:spTree>
    <p:extLst>
      <p:ext uri="{BB962C8B-B14F-4D97-AF65-F5344CB8AC3E}">
        <p14:creationId xmlns:p14="http://schemas.microsoft.com/office/powerpoint/2010/main" val="39760342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pPr>
              <a:buFontTx/>
              <a:buNone/>
            </a:pPr>
            <a:endParaRPr lang="en-US" altLang="en-US" sz="3600" dirty="0" smtClean="0"/>
          </a:p>
          <a:p>
            <a:pPr marL="347663" indent="-347663">
              <a:buFont typeface="Wingdings" panose="05000000000000000000" pitchFamily="2" charset="2"/>
              <a:buChar char="§"/>
            </a:pPr>
            <a:r>
              <a:rPr lang="en-US" altLang="en-US" sz="3600" dirty="0" smtClean="0"/>
              <a:t>Average NI new software product time to market – </a:t>
            </a:r>
            <a:br>
              <a:rPr lang="en-US" altLang="en-US" sz="3600" dirty="0" smtClean="0"/>
            </a:br>
            <a:r>
              <a:rPr lang="en-US" altLang="en-US" sz="3600" dirty="0" smtClean="0"/>
              <a:t>3 years</a:t>
            </a:r>
          </a:p>
          <a:p>
            <a:pPr marL="347663" indent="-347663">
              <a:buFont typeface="Wingdings" panose="05000000000000000000" pitchFamily="2" charset="2"/>
              <a:buChar char="§"/>
            </a:pPr>
            <a:r>
              <a:rPr lang="en-US" altLang="en-US" sz="3600" dirty="0" smtClean="0"/>
              <a:t>Average NI Cloud new product time to market – </a:t>
            </a:r>
            <a:br>
              <a:rPr lang="en-US" altLang="en-US" sz="3600" dirty="0" smtClean="0"/>
            </a:br>
            <a:r>
              <a:rPr lang="en-US" altLang="en-US" sz="3600" dirty="0" smtClean="0"/>
              <a:t>1 year</a:t>
            </a:r>
            <a:endParaRPr lang="en-US" altLang="en-US" sz="3600" dirty="0"/>
          </a:p>
          <a:p>
            <a:endParaRPr lang="en-US" dirty="0"/>
          </a:p>
        </p:txBody>
      </p:sp>
    </p:spTree>
    <p:extLst>
      <p:ext uri="{BB962C8B-B14F-4D97-AF65-F5344CB8AC3E}">
        <p14:creationId xmlns:p14="http://schemas.microsoft.com/office/powerpoint/2010/main" val="4084092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Meanwhile… DevOps!</a:t>
            </a:r>
            <a:endParaRPr lang="en-US" dirty="0"/>
          </a:p>
        </p:txBody>
      </p:sp>
      <p:sp>
        <p:nvSpPr>
          <p:cNvPr id="3" name="Content Placeholder 2"/>
          <p:cNvSpPr>
            <a:spLocks noGrp="1"/>
          </p:cNvSpPr>
          <p:nvPr>
            <p:ph idx="1"/>
          </p:nvPr>
        </p:nvSpPr>
        <p:spPr/>
        <p:txBody>
          <a:bodyPr>
            <a:normAutofit/>
          </a:bodyPr>
          <a:lstStyle/>
          <a:p>
            <a:pPr marL="347663" indent="-347663">
              <a:buFont typeface="Wingdings" panose="05000000000000000000" pitchFamily="2" charset="2"/>
              <a:buChar char="§"/>
            </a:pPr>
            <a:r>
              <a:rPr lang="en-US" sz="3600" dirty="0" smtClean="0"/>
              <a:t>Velocity 2009, June 2009</a:t>
            </a:r>
          </a:p>
          <a:p>
            <a:pPr marL="347663" indent="-347663">
              <a:buFont typeface="Wingdings" panose="05000000000000000000" pitchFamily="2" charset="2"/>
              <a:buChar char="§"/>
            </a:pPr>
            <a:r>
              <a:rPr lang="en-US" sz="3600" dirty="0" err="1" smtClean="0"/>
              <a:t>DevOpsDays</a:t>
            </a:r>
            <a:r>
              <a:rPr lang="en-US" sz="3600" dirty="0" smtClean="0"/>
              <a:t> Ghent, Nov 2009</a:t>
            </a:r>
          </a:p>
          <a:p>
            <a:pPr marL="347663" indent="-347663">
              <a:buFont typeface="Wingdings" panose="05000000000000000000" pitchFamily="2" charset="2"/>
              <a:buChar char="§"/>
            </a:pPr>
            <a:r>
              <a:rPr lang="en-US" sz="3600" dirty="0" err="1" smtClean="0"/>
              <a:t>OpsCamp</a:t>
            </a:r>
            <a:r>
              <a:rPr lang="en-US" sz="3600" dirty="0" smtClean="0"/>
              <a:t> Austin, Feb 2010</a:t>
            </a:r>
          </a:p>
          <a:p>
            <a:pPr marL="347663" indent="-347663">
              <a:buFont typeface="Wingdings" panose="05000000000000000000" pitchFamily="2" charset="2"/>
              <a:buChar char="§"/>
            </a:pPr>
            <a:r>
              <a:rPr lang="en-US" sz="3600" dirty="0" smtClean="0"/>
              <a:t>Velocity 2010/</a:t>
            </a:r>
            <a:r>
              <a:rPr lang="en-US" sz="3600" dirty="0" err="1" smtClean="0"/>
              <a:t>DevOpsDays</a:t>
            </a:r>
            <a:r>
              <a:rPr lang="en-US" sz="3600" dirty="0" smtClean="0"/>
              <a:t> Mountain View, June 2010</a:t>
            </a:r>
          </a:p>
          <a:p>
            <a:pPr marL="347663" indent="-347663">
              <a:buFont typeface="Wingdings" panose="05000000000000000000" pitchFamily="2" charset="2"/>
              <a:buChar char="§"/>
            </a:pPr>
            <a:r>
              <a:rPr lang="en-US" sz="3600" dirty="0" smtClean="0"/>
              <a:t>Helped launch </a:t>
            </a:r>
            <a:r>
              <a:rPr lang="en-US" sz="3600" dirty="0" err="1" smtClean="0"/>
              <a:t>CloudAustin</a:t>
            </a:r>
            <a:r>
              <a:rPr lang="en-US" sz="3600" dirty="0" smtClean="0"/>
              <a:t> July 2010</a:t>
            </a:r>
          </a:p>
          <a:p>
            <a:pPr marL="347663" indent="-347663">
              <a:buFont typeface="Wingdings" panose="05000000000000000000" pitchFamily="2" charset="2"/>
              <a:buChar char="§"/>
            </a:pPr>
            <a:r>
              <a:rPr lang="en-US" sz="3600" dirty="0" smtClean="0"/>
              <a:t>We hosted </a:t>
            </a:r>
            <a:r>
              <a:rPr lang="en-US" sz="3600" dirty="0" err="1" smtClean="0"/>
              <a:t>DevOpsDays</a:t>
            </a:r>
            <a:r>
              <a:rPr lang="en-US" sz="3600" dirty="0" smtClean="0"/>
              <a:t> Austin 2012 at NI!</a:t>
            </a:r>
            <a:endParaRPr lang="en-US" sz="3600" dirty="0"/>
          </a:p>
        </p:txBody>
      </p:sp>
    </p:spTree>
    <p:extLst>
      <p:ext uri="{BB962C8B-B14F-4D97-AF65-F5344CB8AC3E}">
        <p14:creationId xmlns:p14="http://schemas.microsoft.com/office/powerpoint/2010/main" val="17837543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Bazaarvoice</a:t>
            </a:r>
            <a:endParaRPr lang="en-US" dirty="0"/>
          </a:p>
        </p:txBody>
      </p:sp>
      <p:sp>
        <p:nvSpPr>
          <p:cNvPr id="6" name="Content Placeholder 5"/>
          <p:cNvSpPr>
            <a:spLocks noGrp="1"/>
          </p:cNvSpPr>
          <p:nvPr>
            <p:ph idx="1"/>
          </p:nvPr>
        </p:nvSpPr>
        <p:spPr>
          <a:xfrm>
            <a:off x="1097280" y="1845733"/>
            <a:ext cx="6473414" cy="4393701"/>
          </a:xfrm>
        </p:spPr>
        <p:txBody>
          <a:bodyPr>
            <a:noAutofit/>
          </a:bodyPr>
          <a:lstStyle/>
          <a:p>
            <a:pPr marL="347663" indent="-293688">
              <a:buFont typeface="Wingdings" panose="05000000000000000000" pitchFamily="2" charset="2"/>
              <a:buChar char="§"/>
            </a:pPr>
            <a:r>
              <a:rPr lang="en-US" dirty="0" smtClean="0"/>
              <a:t>BV – founded in 2005, $191M revenue, 826 employees, Austin Ventures backed startup went public in 2012</a:t>
            </a:r>
          </a:p>
          <a:p>
            <a:pPr marL="347663" indent="-293688">
              <a:buFont typeface="Wingdings" panose="05000000000000000000" pitchFamily="2" charset="2"/>
              <a:buChar char="§"/>
            </a:pPr>
            <a:r>
              <a:rPr lang="en-US" dirty="0" smtClean="0"/>
              <a:t>SaaS provider of ratings and reviews and analytics and syndication products, media</a:t>
            </a:r>
          </a:p>
          <a:p>
            <a:pPr marL="347663" indent="-293688">
              <a:buFont typeface="Wingdings" panose="05000000000000000000" pitchFamily="2" charset="2"/>
              <a:buChar char="§"/>
            </a:pPr>
            <a:r>
              <a:rPr lang="en-US" dirty="0" smtClean="0"/>
              <a:t>Very large scale – customers are 30% of leading brands, retailers like Walmart, services like </a:t>
            </a:r>
            <a:r>
              <a:rPr lang="en-US" dirty="0" err="1" smtClean="0"/>
              <a:t>OpenTable</a:t>
            </a:r>
            <a:r>
              <a:rPr lang="en-US" dirty="0" smtClean="0"/>
              <a:t> – 600M impressions/day, 450M unique users/month</a:t>
            </a:r>
            <a:endParaRPr lang="en-US" dirty="0"/>
          </a:p>
        </p:txBody>
      </p:sp>
      <p:pic>
        <p:nvPicPr>
          <p:cNvPr id="1028" name="Picture 4" descr="http://cnet2.cbsistatic.com/hub/i/r/2008/11/17/3d5dd25d-fdc7-11e2-8c7c-d4ae52e62bcc/resize/570xauto/fde52cde709bcbd957a9f90bc57418e0/bazaarv-revi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5528" y="0"/>
            <a:ext cx="4446471" cy="6934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37449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3"/>
            <a:ext cx="10441577" cy="1450757"/>
          </a:xfrm>
        </p:spPr>
        <p:txBody>
          <a:bodyPr/>
          <a:lstStyle/>
          <a:p>
            <a:r>
              <a:rPr lang="en-US" dirty="0" smtClean="0"/>
              <a:t>#3: BV Release Manager (2012)</a:t>
            </a:r>
            <a:endParaRPr lang="en-US" dirty="0"/>
          </a:p>
        </p:txBody>
      </p:sp>
      <p:sp>
        <p:nvSpPr>
          <p:cNvPr id="3" name="Content Placeholder 2"/>
          <p:cNvSpPr>
            <a:spLocks noGrp="1"/>
          </p:cNvSpPr>
          <p:nvPr>
            <p:ph idx="1"/>
          </p:nvPr>
        </p:nvSpPr>
        <p:spPr>
          <a:xfrm>
            <a:off x="1097280" y="1737360"/>
            <a:ext cx="10441576" cy="4446210"/>
          </a:xfrm>
        </p:spPr>
        <p:txBody>
          <a:bodyPr>
            <a:normAutofit fontScale="92500" lnSpcReduction="20000"/>
          </a:bodyPr>
          <a:lstStyle/>
          <a:p>
            <a:pPr marL="282575" indent="-282575">
              <a:buFont typeface="Wingdings" panose="05000000000000000000" pitchFamily="2" charset="2"/>
              <a:buChar char="§"/>
            </a:pPr>
            <a:r>
              <a:rPr lang="en-US" dirty="0" err="1" smtClean="0"/>
              <a:t>Bazaarvoice</a:t>
            </a:r>
            <a:r>
              <a:rPr lang="en-US" dirty="0" smtClean="0"/>
              <a:t> was making the transition into an engineering-heavy company, adopting Agile and looking to </a:t>
            </a:r>
            <a:r>
              <a:rPr lang="en-US" dirty="0" err="1" smtClean="0"/>
              <a:t>rearchitect</a:t>
            </a:r>
            <a:r>
              <a:rPr lang="en-US" dirty="0" smtClean="0"/>
              <a:t> their aging core platform into a </a:t>
            </a:r>
            <a:r>
              <a:rPr lang="en-US" dirty="0" err="1" smtClean="0"/>
              <a:t>microservice</a:t>
            </a:r>
            <a:r>
              <a:rPr lang="en-US" dirty="0" smtClean="0"/>
              <a:t> architecture.</a:t>
            </a:r>
          </a:p>
          <a:p>
            <a:pPr marL="282575" indent="-282575">
              <a:buFont typeface="Wingdings" panose="05000000000000000000" pitchFamily="2" charset="2"/>
              <a:buChar char="§"/>
            </a:pPr>
            <a:r>
              <a:rPr lang="en-US" dirty="0" smtClean="0"/>
              <a:t>They were on 10-week release cycles that were delayed virtually 100% of the time</a:t>
            </a:r>
          </a:p>
          <a:p>
            <a:pPr marL="282575" indent="-282575">
              <a:buFont typeface="Wingdings" panose="05000000000000000000" pitchFamily="2" charset="2"/>
              <a:buChar char="§"/>
            </a:pPr>
            <a:r>
              <a:rPr lang="en-US" dirty="0" smtClean="0"/>
              <a:t>They moved to 2 week sprints but when they tried to release to production at the end of them they had downtime and a variety of issues (44 customers reported breakages)</a:t>
            </a:r>
          </a:p>
          <a:p>
            <a:pPr marL="282575" indent="-282575">
              <a:buFont typeface="Wingdings" panose="05000000000000000000" pitchFamily="2" charset="2"/>
              <a:buChar char="§"/>
            </a:pPr>
            <a:r>
              <a:rPr lang="en-US" dirty="0" smtClean="0"/>
              <a:t>I was brought on with the goal of “get us to two week releases in a month” (I started Jan 30, we launched March 1)</a:t>
            </a:r>
          </a:p>
          <a:p>
            <a:pPr marL="282575" indent="-282575">
              <a:buFont typeface="Wingdings" panose="05000000000000000000" pitchFamily="2" charset="2"/>
              <a:buChar char="§"/>
            </a:pPr>
            <a:r>
              <a:rPr lang="en-US" dirty="0" smtClean="0"/>
              <a:t>I had no direct reports, just broad cooperation and some key engineers seconded to me</a:t>
            </a:r>
          </a:p>
          <a:p>
            <a:endParaRPr lang="en-US" dirty="0" smtClean="0"/>
          </a:p>
          <a:p>
            <a:endParaRPr lang="en-US" dirty="0"/>
          </a:p>
        </p:txBody>
      </p:sp>
    </p:spTree>
    <p:extLst>
      <p:ext uri="{BB962C8B-B14F-4D97-AF65-F5344CB8AC3E}">
        <p14:creationId xmlns:p14="http://schemas.microsoft.com/office/powerpoint/2010/main" val="21757426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Problems</a:t>
            </a:r>
            <a:endParaRPr lang="en-US" dirty="0"/>
          </a:p>
        </p:txBody>
      </p:sp>
      <p:sp>
        <p:nvSpPr>
          <p:cNvPr id="3" name="Content Placeholder 2"/>
          <p:cNvSpPr>
            <a:spLocks noGrp="1"/>
          </p:cNvSpPr>
          <p:nvPr>
            <p:ph idx="1"/>
          </p:nvPr>
        </p:nvSpPr>
        <p:spPr>
          <a:xfrm>
            <a:off x="1097280" y="1845734"/>
            <a:ext cx="10058400" cy="4337352"/>
          </a:xfrm>
        </p:spPr>
        <p:txBody>
          <a:bodyPr>
            <a:normAutofit lnSpcReduction="10000"/>
          </a:bodyPr>
          <a:lstStyle/>
          <a:p>
            <a:pPr marL="347663" indent="-347663">
              <a:buFont typeface="Wingdings" panose="05000000000000000000" pitchFamily="2" charset="2"/>
              <a:buChar char="§"/>
            </a:pPr>
            <a:r>
              <a:rPr lang="en-US" sz="2400" dirty="0"/>
              <a:t>Monolithic architecture (15,000 files, 4.9M lines of code, running on 1200 hosts in 4 datacenters)</a:t>
            </a:r>
          </a:p>
          <a:p>
            <a:pPr marL="347663" indent="-347663">
              <a:buFont typeface="Wingdings" panose="05000000000000000000" pitchFamily="2" charset="2"/>
              <a:buChar char="§"/>
            </a:pPr>
            <a:r>
              <a:rPr lang="en-US" sz="2400" dirty="0"/>
              <a:t>Lots of branching</a:t>
            </a:r>
          </a:p>
          <a:p>
            <a:pPr marL="347663" indent="-347663">
              <a:buFont typeface="Wingdings" panose="05000000000000000000" pitchFamily="2" charset="2"/>
              <a:buChar char="§"/>
            </a:pPr>
            <a:r>
              <a:rPr lang="en-US" sz="2400" dirty="0" smtClean="0"/>
              <a:t>Slow testing (low percentage of automated regression testing)</a:t>
            </a:r>
          </a:p>
          <a:p>
            <a:pPr marL="347663" indent="-347663">
              <a:buFont typeface="Wingdings" panose="05000000000000000000" pitchFamily="2" charset="2"/>
              <a:buChar char="§"/>
            </a:pPr>
            <a:r>
              <a:rPr lang="en-US" sz="2400" dirty="0" smtClean="0"/>
              <a:t>Lots of branch </a:t>
            </a:r>
            <a:r>
              <a:rPr lang="en-US" sz="2400" dirty="0" err="1" smtClean="0"/>
              <a:t>checkins</a:t>
            </a:r>
            <a:r>
              <a:rPr lang="en-US" sz="2400" dirty="0"/>
              <a:t> </a:t>
            </a:r>
            <a:r>
              <a:rPr lang="en-US" sz="2400" dirty="0" smtClean="0"/>
              <a:t>after testing begins</a:t>
            </a:r>
          </a:p>
          <a:p>
            <a:pPr marL="347663" indent="-347663">
              <a:buFont typeface="Wingdings" panose="05000000000000000000" pitchFamily="2" charset="2"/>
              <a:buChar char="§"/>
            </a:pPr>
            <a:r>
              <a:rPr lang="en-US" sz="2400" dirty="0" smtClean="0"/>
              <a:t>Creates vicious cycle of more to test/more delays</a:t>
            </a:r>
          </a:p>
          <a:p>
            <a:pPr marL="347663" indent="-347663">
              <a:buFont typeface="Wingdings" panose="05000000000000000000" pitchFamily="2" charset="2"/>
              <a:buChar char="§"/>
            </a:pPr>
            <a:r>
              <a:rPr lang="en-US" sz="2400" dirty="0" smtClean="0"/>
              <a:t>Unclear ownership of components</a:t>
            </a:r>
          </a:p>
          <a:p>
            <a:pPr marL="347663" indent="-347663">
              <a:buFont typeface="Wingdings" panose="05000000000000000000" pitchFamily="2" charset="2"/>
              <a:buChar char="§"/>
            </a:pPr>
            <a:r>
              <a:rPr lang="en-US" sz="2400" dirty="0" smtClean="0"/>
              <a:t>Release pipeline very “throw over the wall”-y</a:t>
            </a:r>
          </a:p>
          <a:p>
            <a:pPr marL="347663" indent="-347663">
              <a:buFont typeface="Wingdings" panose="05000000000000000000" pitchFamily="2" charset="2"/>
              <a:buChar char="§"/>
            </a:pPr>
            <a:r>
              <a:rPr lang="en-US" sz="2400" dirty="0" smtClean="0"/>
              <a:t>Concerns from Implementation, Support, and other teams about “not knowing what’s going on”</a:t>
            </a:r>
          </a:p>
          <a:p>
            <a:endParaRPr lang="en-US" dirty="0"/>
          </a:p>
        </p:txBody>
      </p:sp>
    </p:spTree>
    <p:extLst>
      <p:ext uri="{BB962C8B-B14F-4D97-AF65-F5344CB8AC3E}">
        <p14:creationId xmlns:p14="http://schemas.microsoft.com/office/powerpoint/2010/main" val="12536907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Did</a:t>
            </a:r>
            <a:endParaRPr lang="en-US" dirty="0"/>
          </a:p>
        </p:txBody>
      </p:sp>
      <p:sp>
        <p:nvSpPr>
          <p:cNvPr id="3" name="Content Placeholder 2"/>
          <p:cNvSpPr>
            <a:spLocks noGrp="1"/>
          </p:cNvSpPr>
          <p:nvPr>
            <p:ph idx="1"/>
          </p:nvPr>
        </p:nvSpPr>
        <p:spPr>
          <a:xfrm>
            <a:off x="1097280" y="1765050"/>
            <a:ext cx="10305826" cy="4646635"/>
          </a:xfrm>
        </p:spPr>
        <p:txBody>
          <a:bodyPr>
            <a:normAutofit/>
          </a:bodyPr>
          <a:lstStyle/>
          <a:p>
            <a:pPr marL="347663" indent="-347663">
              <a:buFont typeface="Wingdings" panose="05000000000000000000" pitchFamily="2" charset="2"/>
              <a:buChar char="§"/>
            </a:pPr>
            <a:r>
              <a:rPr lang="en-US" sz="2400" dirty="0" smtClean="0"/>
              <a:t>Product teams took several (~3) sprints off to automate regression testing</a:t>
            </a:r>
          </a:p>
          <a:p>
            <a:pPr marL="347663" indent="-347663">
              <a:buFont typeface="Wingdings" panose="05000000000000000000" pitchFamily="2" charset="2"/>
              <a:buChar char="§"/>
            </a:pPr>
            <a:r>
              <a:rPr lang="en-US" sz="2400" dirty="0" smtClean="0"/>
              <a:t>Core QA tooling investment (JUnit, TeamCity CIT, Selenium)</a:t>
            </a:r>
          </a:p>
          <a:p>
            <a:pPr marL="347663" indent="-347663">
              <a:buFont typeface="Wingdings" panose="05000000000000000000" pitchFamily="2" charset="2"/>
              <a:buChar char="§"/>
            </a:pPr>
            <a:r>
              <a:rPr lang="en-US" sz="2400" dirty="0" smtClean="0"/>
              <a:t>Review of assets and determining ownership (start of a service catalog)</a:t>
            </a:r>
          </a:p>
          <a:p>
            <a:pPr marL="347663" indent="-347663">
              <a:buFont typeface="Wingdings" panose="05000000000000000000" pitchFamily="2" charset="2"/>
              <a:buChar char="§"/>
            </a:pPr>
            <a:r>
              <a:rPr lang="en-US" sz="2400" dirty="0" smtClean="0"/>
              <a:t>Trunk and single release branch per release only, critical fix </a:t>
            </a:r>
            <a:r>
              <a:rPr lang="en-US" sz="2400" dirty="0" err="1" smtClean="0"/>
              <a:t>checkins</a:t>
            </a:r>
            <a:r>
              <a:rPr lang="en-US" sz="2400" dirty="0" smtClean="0"/>
              <a:t> only</a:t>
            </a:r>
          </a:p>
          <a:p>
            <a:pPr marL="347663" indent="-347663">
              <a:buFont typeface="Wingdings" panose="05000000000000000000" pitchFamily="2" charset="2"/>
              <a:buChar char="§"/>
            </a:pPr>
            <a:r>
              <a:rPr lang="en-US" sz="2400" dirty="0" smtClean="0"/>
              <a:t>“If the build is broken and you had a change in, it’s your job to fix it”</a:t>
            </a:r>
          </a:p>
          <a:p>
            <a:pPr marL="347663" indent="-347663">
              <a:buFont typeface="Wingdings" panose="05000000000000000000" pitchFamily="2" charset="2"/>
              <a:buChar char="§"/>
            </a:pPr>
            <a:r>
              <a:rPr lang="en-US" sz="2400" dirty="0" smtClean="0"/>
              <a:t>Release process requiring explicit signoffs for each </a:t>
            </a:r>
            <a:r>
              <a:rPr lang="en-US" sz="2400" dirty="0" err="1" smtClean="0"/>
              <a:t>checkin</a:t>
            </a:r>
            <a:r>
              <a:rPr lang="en-US" sz="2400" dirty="0" smtClean="0"/>
              <a:t> in Confluence/JIRA </a:t>
            </a:r>
          </a:p>
          <a:p>
            <a:pPr marL="347663" indent="-347663">
              <a:buFont typeface="Wingdings" panose="05000000000000000000" pitchFamily="2" charset="2"/>
              <a:buChar char="§"/>
            </a:pPr>
            <a:r>
              <a:rPr lang="en-US" sz="2400" dirty="0" smtClean="0"/>
              <a:t>Testing process changed (feature test in dev, regress in QA, smoke in stage)</a:t>
            </a:r>
          </a:p>
          <a:p>
            <a:pPr marL="347663" indent="-347663">
              <a:buFont typeface="Wingdings" panose="05000000000000000000" pitchFamily="2" charset="2"/>
              <a:buChar char="§"/>
            </a:pPr>
            <a:r>
              <a:rPr lang="en-US" sz="2400" dirty="0" smtClean="0"/>
              <a:t>Feature flagging system (launch new features dark, keep them in trunk)</a:t>
            </a:r>
          </a:p>
          <a:p>
            <a:pPr marL="347663" indent="-347663">
              <a:buFont typeface="Wingdings" panose="05000000000000000000" pitchFamily="2" charset="2"/>
              <a:buChar char="§"/>
            </a:pPr>
            <a:r>
              <a:rPr lang="en-US" sz="2400" dirty="0" smtClean="0"/>
              <a:t>Mass communication for service status and releases</a:t>
            </a:r>
          </a:p>
          <a:p>
            <a:pPr marL="347663" indent="-347663">
              <a:buFont typeface="Wingdings" panose="05000000000000000000" pitchFamily="2" charset="2"/>
              <a:buChar char="§"/>
            </a:pPr>
            <a:endParaRPr lang="en-US" dirty="0" smtClean="0"/>
          </a:p>
          <a:p>
            <a:pPr marL="347663" indent="-347663">
              <a:buFont typeface="Wingdings" panose="05000000000000000000" pitchFamily="2" charset="2"/>
              <a:buChar char="§"/>
            </a:pPr>
            <a:endParaRPr lang="en-US" dirty="0"/>
          </a:p>
        </p:txBody>
      </p:sp>
    </p:spTree>
    <p:extLst>
      <p:ext uri="{BB962C8B-B14F-4D97-AF65-F5344CB8AC3E}">
        <p14:creationId xmlns:p14="http://schemas.microsoft.com/office/powerpoint/2010/main" val="18759660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Who Am I?</a:t>
            </a:r>
            <a:endParaRPr lang="en-US" dirty="0"/>
          </a:p>
        </p:txBody>
      </p:sp>
      <p:sp>
        <p:nvSpPr>
          <p:cNvPr id="7" name="Content Placeholder 6"/>
          <p:cNvSpPr>
            <a:spLocks noGrp="1"/>
          </p:cNvSpPr>
          <p:nvPr>
            <p:ph sz="half" idx="1"/>
          </p:nvPr>
        </p:nvSpPr>
        <p:spPr>
          <a:xfrm>
            <a:off x="1097277" y="1690638"/>
            <a:ext cx="5738951" cy="4455523"/>
          </a:xfrm>
        </p:spPr>
        <p:txBody>
          <a:bodyPr>
            <a:normAutofit lnSpcReduction="10000"/>
          </a:bodyPr>
          <a:lstStyle/>
          <a:p>
            <a:r>
              <a:rPr lang="en-US" sz="3200" b="1" dirty="0" smtClean="0"/>
              <a:t>YES</a:t>
            </a:r>
          </a:p>
          <a:p>
            <a:pPr marL="457200" indent="-338138">
              <a:buFont typeface="Wingdings" panose="05000000000000000000" pitchFamily="2" charset="2"/>
              <a:buChar char="§"/>
            </a:pPr>
            <a:r>
              <a:rPr lang="en-US" sz="2800" dirty="0" smtClean="0"/>
              <a:t>B.S. Electrical Engineering, Rice University</a:t>
            </a:r>
          </a:p>
          <a:p>
            <a:pPr marL="457200" indent="-338138">
              <a:buFont typeface="Wingdings" panose="05000000000000000000" pitchFamily="2" charset="2"/>
              <a:buChar char="§"/>
            </a:pPr>
            <a:r>
              <a:rPr lang="en-US" sz="2800" dirty="0" smtClean="0"/>
              <a:t>Programmer, Webmaster at FedEx</a:t>
            </a:r>
          </a:p>
          <a:p>
            <a:pPr marL="457200" indent="-338138">
              <a:buFont typeface="Wingdings" panose="05000000000000000000" pitchFamily="2" charset="2"/>
              <a:buChar char="§"/>
            </a:pPr>
            <a:r>
              <a:rPr lang="en-US" sz="2800" dirty="0" smtClean="0"/>
              <a:t>VP of IT at </a:t>
            </a:r>
            <a:r>
              <a:rPr lang="en-US" sz="2800" dirty="0" err="1" smtClean="0"/>
              <a:t>Towery</a:t>
            </a:r>
            <a:r>
              <a:rPr lang="en-US" sz="2800" dirty="0" smtClean="0"/>
              <a:t> Publishing</a:t>
            </a:r>
          </a:p>
          <a:p>
            <a:pPr marL="457200" indent="-338138">
              <a:buFont typeface="Wingdings" panose="05000000000000000000" pitchFamily="2" charset="2"/>
              <a:buChar char="§"/>
            </a:pPr>
            <a:r>
              <a:rPr lang="en-US" sz="2800" dirty="0" smtClean="0"/>
              <a:t>Web Systems Manager,</a:t>
            </a:r>
            <a:r>
              <a:rPr lang="en-US" sz="2800" dirty="0"/>
              <a:t> </a:t>
            </a:r>
            <a:r>
              <a:rPr lang="en-US" sz="2800" dirty="0" smtClean="0"/>
              <a:t>SaaS Systems Architect at National Instruments</a:t>
            </a:r>
          </a:p>
          <a:p>
            <a:pPr marL="457200" indent="-338138">
              <a:buFont typeface="Wingdings" panose="05000000000000000000" pitchFamily="2" charset="2"/>
              <a:buChar char="§"/>
            </a:pPr>
            <a:r>
              <a:rPr lang="en-US" sz="2800" dirty="0" smtClean="0"/>
              <a:t>Release Manager, Engineering Manager at </a:t>
            </a:r>
            <a:r>
              <a:rPr lang="en-US" sz="2800" dirty="0" err="1" smtClean="0"/>
              <a:t>Bazaarvoice</a:t>
            </a:r>
            <a:endParaRPr lang="en-US" sz="2800" dirty="0"/>
          </a:p>
        </p:txBody>
      </p:sp>
      <p:sp>
        <p:nvSpPr>
          <p:cNvPr id="8" name="Content Placeholder 7"/>
          <p:cNvSpPr>
            <a:spLocks noGrp="1"/>
          </p:cNvSpPr>
          <p:nvPr>
            <p:ph sz="half" idx="2"/>
          </p:nvPr>
        </p:nvSpPr>
        <p:spPr>
          <a:xfrm>
            <a:off x="6836228" y="1690638"/>
            <a:ext cx="4937760" cy="4023360"/>
          </a:xfrm>
        </p:spPr>
        <p:txBody>
          <a:bodyPr>
            <a:normAutofit lnSpcReduction="10000"/>
          </a:bodyPr>
          <a:lstStyle/>
          <a:p>
            <a:r>
              <a:rPr lang="en-US" sz="3200" b="1" dirty="0" smtClean="0"/>
              <a:t>NO</a:t>
            </a:r>
          </a:p>
          <a:p>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4421" y="226545"/>
            <a:ext cx="3111150" cy="6084026"/>
          </a:xfrm>
          <a:prstGeom prst="rect">
            <a:avLst/>
          </a:prstGeom>
        </p:spPr>
      </p:pic>
    </p:spTree>
    <p:extLst>
      <p:ext uri="{BB962C8B-B14F-4D97-AF65-F5344CB8AC3E}">
        <p14:creationId xmlns:p14="http://schemas.microsoft.com/office/powerpoint/2010/main" val="22164382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a:xfrm>
            <a:off x="1097280" y="1778498"/>
            <a:ext cx="10387149" cy="4567873"/>
          </a:xfrm>
        </p:spPr>
        <p:txBody>
          <a:bodyPr>
            <a:normAutofit lnSpcReduction="10000"/>
          </a:bodyPr>
          <a:lstStyle/>
          <a:p>
            <a:pPr marL="347663" indent="-347663">
              <a:buFont typeface="Wingdings" panose="05000000000000000000" pitchFamily="2" charset="2"/>
              <a:buChar char="§"/>
            </a:pPr>
            <a:r>
              <a:rPr lang="en-US" sz="2400" dirty="0" smtClean="0"/>
              <a:t>First release: “no go” – delayed 5 days, 5 customer issues</a:t>
            </a:r>
          </a:p>
          <a:p>
            <a:pPr marL="347663" indent="-347663">
              <a:buFont typeface="Wingdings" panose="05000000000000000000" pitchFamily="2" charset="2"/>
              <a:buChar char="§"/>
            </a:pPr>
            <a:r>
              <a:rPr lang="en-US" sz="2400" dirty="0" smtClean="0"/>
              <a:t>Second release: on time, 1 customer issue</a:t>
            </a:r>
          </a:p>
          <a:p>
            <a:pPr marL="347663" indent="-347663">
              <a:buFont typeface="Wingdings" panose="05000000000000000000" pitchFamily="2" charset="2"/>
              <a:buChar char="§"/>
            </a:pPr>
            <a:r>
              <a:rPr lang="en-US" sz="2400" dirty="0" smtClean="0"/>
              <a:t>Third release: on time, 0 customer issues</a:t>
            </a:r>
          </a:p>
          <a:p>
            <a:pPr marL="347663" indent="-347663">
              <a:buFont typeface="Wingdings" panose="05000000000000000000" pitchFamily="2" charset="2"/>
              <a:buChar char="§"/>
            </a:pPr>
            <a:r>
              <a:rPr lang="en-US" sz="2400" dirty="0" smtClean="0"/>
              <a:t>Kept detailed metrics on # </a:t>
            </a:r>
            <a:r>
              <a:rPr lang="en-US" sz="2400" dirty="0" err="1" smtClean="0"/>
              <a:t>checkins</a:t>
            </a:r>
            <a:r>
              <a:rPr lang="en-US" sz="2400" dirty="0" smtClean="0"/>
              <a:t>, delays, process faults (mainly branch </a:t>
            </a:r>
            <a:r>
              <a:rPr lang="en-US" sz="2400" dirty="0" err="1" smtClean="0"/>
              <a:t>checkins</a:t>
            </a:r>
            <a:r>
              <a:rPr lang="en-US" sz="2400" dirty="0" smtClean="0"/>
              <a:t>), support tickets</a:t>
            </a:r>
          </a:p>
          <a:p>
            <a:pPr marL="347663" indent="-347663">
              <a:buFont typeface="Wingdings" panose="05000000000000000000" pitchFamily="2" charset="2"/>
              <a:buChar char="§"/>
            </a:pPr>
            <a:r>
              <a:rPr lang="en-US" sz="2400" dirty="0" smtClean="0"/>
              <a:t>We had issues (big blowup in May from a major change) and then we’d change the </a:t>
            </a:r>
            <a:r>
              <a:rPr lang="en-US" sz="2400" dirty="0"/>
              <a:t>process - “Just enough process” – go/no-go meetings and master signoffs were important early, but removed when team </a:t>
            </a:r>
            <a:r>
              <a:rPr lang="en-US" sz="2400" dirty="0" smtClean="0"/>
              <a:t>matured</a:t>
            </a:r>
          </a:p>
          <a:p>
            <a:pPr marL="347663" indent="-347663">
              <a:buFont typeface="Wingdings" panose="05000000000000000000" pitchFamily="2" charset="2"/>
              <a:buChar char="§"/>
            </a:pPr>
            <a:r>
              <a:rPr lang="en-US" sz="2400" dirty="0" smtClean="0"/>
              <a:t>Running the releases was handed off to a rotation through the dev teams</a:t>
            </a:r>
          </a:p>
          <a:p>
            <a:pPr marL="347663" indent="-347663">
              <a:buFont typeface="Wingdings" panose="05000000000000000000" pitchFamily="2" charset="2"/>
              <a:buChar char="§"/>
            </a:pPr>
            <a:r>
              <a:rPr lang="en-US" sz="2400" dirty="0" smtClean="0"/>
              <a:t>After all the heavy lifting to get to biweekly releases, we went to weekly releases with little fanfare in September – average customer reported issues of 0 </a:t>
            </a:r>
          </a:p>
          <a:p>
            <a:endParaRPr lang="en-US" dirty="0"/>
          </a:p>
        </p:txBody>
      </p:sp>
    </p:spTree>
    <p:extLst>
      <p:ext uri="{BB962C8B-B14F-4D97-AF65-F5344CB8AC3E}">
        <p14:creationId xmlns:p14="http://schemas.microsoft.com/office/powerpoint/2010/main" val="31796385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3"/>
            <a:ext cx="10441577" cy="1450757"/>
          </a:xfrm>
        </p:spPr>
        <p:txBody>
          <a:bodyPr/>
          <a:lstStyle/>
          <a:p>
            <a:r>
              <a:rPr lang="en-US" dirty="0" smtClean="0"/>
              <a:t>#4:BV Engineering Manager (2012-2014)</a:t>
            </a:r>
            <a:endParaRPr lang="en-US" dirty="0"/>
          </a:p>
        </p:txBody>
      </p:sp>
      <p:sp>
        <p:nvSpPr>
          <p:cNvPr id="3" name="Content Placeholder 2"/>
          <p:cNvSpPr>
            <a:spLocks noGrp="1"/>
          </p:cNvSpPr>
          <p:nvPr>
            <p:ph idx="1"/>
          </p:nvPr>
        </p:nvSpPr>
        <p:spPr>
          <a:xfrm>
            <a:off x="1097280" y="1737360"/>
            <a:ext cx="10441576" cy="4435323"/>
          </a:xfrm>
        </p:spPr>
        <p:txBody>
          <a:bodyPr>
            <a:noAutofit/>
          </a:bodyPr>
          <a:lstStyle/>
          <a:p>
            <a:pPr marL="347663" indent="-347663">
              <a:buFont typeface="Wingdings" panose="05000000000000000000" pitchFamily="2" charset="2"/>
              <a:buChar char="§"/>
            </a:pPr>
            <a:r>
              <a:rPr lang="en-US" sz="2800" dirty="0" smtClean="0"/>
              <a:t>We had a core team working on the legacy ratings &amp; reviews system while new </a:t>
            </a:r>
            <a:r>
              <a:rPr lang="en-US" sz="2800" dirty="0" err="1" smtClean="0"/>
              <a:t>microservice</a:t>
            </a:r>
            <a:r>
              <a:rPr lang="en-US" sz="2800" dirty="0" smtClean="0"/>
              <a:t> teams embarked on a rewrite “to the side”</a:t>
            </a:r>
            <a:endParaRPr lang="en-US" dirty="0" smtClean="0"/>
          </a:p>
          <a:p>
            <a:pPr marL="347663" indent="-347663">
              <a:buFont typeface="Wingdings" panose="05000000000000000000" pitchFamily="2" charset="2"/>
              <a:buChar char="§"/>
            </a:pPr>
            <a:r>
              <a:rPr lang="en-US" sz="2800" dirty="0" smtClean="0"/>
              <a:t>We declared “the death of the centralized ops team” mid-2012 and disseminated them into the dev teams, initially reporting to a DevOps manager</a:t>
            </a:r>
          </a:p>
          <a:p>
            <a:pPr marL="347663" indent="-347663">
              <a:buFont typeface="Wingdings" panose="05000000000000000000" pitchFamily="2" charset="2"/>
              <a:buChar char="§"/>
            </a:pPr>
            <a:r>
              <a:rPr lang="en-US" sz="2800" dirty="0" smtClean="0"/>
              <a:t>I took over the various engineers working on the existing product – about 40 engineers, 2/3 of which were offshore outsourcers from </a:t>
            </a:r>
            <a:r>
              <a:rPr lang="en-US" sz="2800" dirty="0" err="1" smtClean="0"/>
              <a:t>Softserve</a:t>
            </a:r>
            <a:endParaRPr lang="en-US" sz="2800" dirty="0"/>
          </a:p>
        </p:txBody>
      </p:sp>
    </p:spTree>
    <p:extLst>
      <p:ext uri="{BB962C8B-B14F-4D97-AF65-F5344CB8AC3E}">
        <p14:creationId xmlns:p14="http://schemas.microsoft.com/office/powerpoint/2010/main" val="2680612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Problems</a:t>
            </a:r>
            <a:endParaRPr lang="en-US" dirty="0"/>
          </a:p>
        </p:txBody>
      </p:sp>
      <p:sp>
        <p:nvSpPr>
          <p:cNvPr id="3" name="Content Placeholder 2"/>
          <p:cNvSpPr>
            <a:spLocks noGrp="1"/>
          </p:cNvSpPr>
          <p:nvPr>
            <p:ph idx="1"/>
          </p:nvPr>
        </p:nvSpPr>
        <p:spPr>
          <a:xfrm>
            <a:off x="1097280" y="1765051"/>
            <a:ext cx="10058400" cy="4570435"/>
          </a:xfrm>
        </p:spPr>
        <p:txBody>
          <a:bodyPr>
            <a:normAutofit/>
          </a:bodyPr>
          <a:lstStyle/>
          <a:p>
            <a:pPr marL="347663" indent="-347663">
              <a:buFont typeface="Wingdings" panose="05000000000000000000" pitchFamily="2" charset="2"/>
              <a:buChar char="§"/>
            </a:pPr>
            <a:r>
              <a:rPr lang="en-US" sz="2400" dirty="0" smtClean="0"/>
              <a:t>With the assumption that “the legacy stack” would only be around a short time, they had not been moved to agile and were very understaffed. </a:t>
            </a:r>
          </a:p>
          <a:p>
            <a:pPr marL="347663" indent="-347663">
              <a:buFont typeface="Wingdings" panose="05000000000000000000" pitchFamily="2" charset="2"/>
              <a:buChar char="§"/>
            </a:pPr>
            <a:r>
              <a:rPr lang="en-US" sz="2400" dirty="0" smtClean="0"/>
              <a:t>Volume (hits and data volume) continued to grow at a blistering pace necessitating continuous expansion and </a:t>
            </a:r>
            <a:r>
              <a:rPr lang="en-US" sz="2400" dirty="0" err="1" smtClean="0"/>
              <a:t>rearchitecture</a:t>
            </a:r>
            <a:endParaRPr lang="en-US" sz="2400" dirty="0" smtClean="0"/>
          </a:p>
          <a:p>
            <a:pPr marL="347663" indent="-347663">
              <a:buFont typeface="Wingdings" panose="05000000000000000000" pitchFamily="2" charset="2"/>
              <a:buChar char="§"/>
            </a:pPr>
            <a:r>
              <a:rPr lang="en-US" sz="2400" dirty="0" smtClean="0"/>
              <a:t>Black Friday peaks stressed our architecture, with us serving 2.6 billion review impressions on Black Friday and Cyber Monday 2013.</a:t>
            </a:r>
          </a:p>
          <a:p>
            <a:pPr marL="347663" indent="-347663">
              <a:buFont typeface="Wingdings" panose="05000000000000000000" pitchFamily="2" charset="2"/>
              <a:buChar char="§"/>
            </a:pPr>
            <a:r>
              <a:rPr lang="en-US" sz="2400" dirty="0" smtClean="0"/>
              <a:t>Relationships with our outsourcer partner was strained</a:t>
            </a:r>
          </a:p>
          <a:p>
            <a:pPr marL="347663" indent="-347663">
              <a:buFont typeface="Wingdings" panose="05000000000000000000" pitchFamily="2" charset="2"/>
              <a:buChar char="§"/>
            </a:pPr>
            <a:r>
              <a:rPr lang="en-US" sz="2400" dirty="0" smtClean="0"/>
              <a:t>Escalated support tickets were only hitting SLA 72% of the time</a:t>
            </a:r>
          </a:p>
          <a:p>
            <a:pPr marL="347663" indent="-347663">
              <a:buFont typeface="Wingdings" panose="05000000000000000000" pitchFamily="2" charset="2"/>
              <a:buChar char="§"/>
            </a:pPr>
            <a:r>
              <a:rPr lang="en-US" sz="2400" dirty="0" smtClean="0"/>
              <a:t>Hundreds to thousands of alerts a day, 750-item product backlog</a:t>
            </a:r>
          </a:p>
          <a:p>
            <a:pPr marL="347663" indent="-347663">
              <a:buFont typeface="Wingdings" panose="05000000000000000000" pitchFamily="2" charset="2"/>
              <a:buChar char="§"/>
            </a:pPr>
            <a:r>
              <a:rPr lang="en-US" sz="2400" dirty="0" smtClean="0"/>
              <a:t>Growing security and privacy compliance needs – SOX, ISO, T</a:t>
            </a:r>
            <a:r>
              <a:rPr lang="en-US" sz="2400" dirty="0"/>
              <a:t>Ü</a:t>
            </a:r>
            <a:r>
              <a:rPr lang="en-US" sz="2400" dirty="0" smtClean="0"/>
              <a:t>V, AFNOR</a:t>
            </a:r>
          </a:p>
          <a:p>
            <a:pPr marL="0" indent="0">
              <a:buNone/>
            </a:pPr>
            <a:endParaRPr lang="en-US" dirty="0"/>
          </a:p>
        </p:txBody>
      </p:sp>
    </p:spTree>
    <p:extLst>
      <p:ext uri="{BB962C8B-B14F-4D97-AF65-F5344CB8AC3E}">
        <p14:creationId xmlns:p14="http://schemas.microsoft.com/office/powerpoint/2010/main" val="38456132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Did</a:t>
            </a:r>
            <a:endParaRPr lang="en-US" dirty="0"/>
          </a:p>
        </p:txBody>
      </p:sp>
      <p:sp>
        <p:nvSpPr>
          <p:cNvPr id="3" name="Content Placeholder 2"/>
          <p:cNvSpPr>
            <a:spLocks noGrp="1"/>
          </p:cNvSpPr>
          <p:nvPr>
            <p:ph idx="1"/>
          </p:nvPr>
        </p:nvSpPr>
        <p:spPr>
          <a:xfrm>
            <a:off x="1097280" y="1705501"/>
            <a:ext cx="10058400" cy="4315580"/>
          </a:xfrm>
        </p:spPr>
        <p:txBody>
          <a:bodyPr>
            <a:noAutofit/>
          </a:bodyPr>
          <a:lstStyle/>
          <a:p>
            <a:pPr marL="347663" indent="-347663">
              <a:buFont typeface="Wingdings" panose="05000000000000000000" pitchFamily="2" charset="2"/>
              <a:buChar char="§"/>
            </a:pPr>
            <a:r>
              <a:rPr lang="en-US" sz="3200" dirty="0" smtClean="0"/>
              <a:t>Moved the teams to agile, embedded DevOps and PM (took a couple tries)</a:t>
            </a:r>
          </a:p>
          <a:p>
            <a:pPr marL="347663" indent="-347663">
              <a:buFont typeface="Wingdings" panose="05000000000000000000" pitchFamily="2" charset="2"/>
              <a:buChar char="§"/>
            </a:pPr>
            <a:r>
              <a:rPr lang="en-US" sz="3200" dirty="0" smtClean="0"/>
              <a:t>Started onshore rotations and better communication with outsourcers, empowered their engineers</a:t>
            </a:r>
          </a:p>
          <a:p>
            <a:pPr marL="347663" indent="-347663">
              <a:buFont typeface="Wingdings" panose="05000000000000000000" pitchFamily="2" charset="2"/>
              <a:buChar char="§"/>
            </a:pPr>
            <a:r>
              <a:rPr lang="en-US" sz="3200" dirty="0" smtClean="0"/>
              <a:t>Balanced Scrum product backlogs with a Kanban-style “triage process” to handle large load of incidents and support tickets</a:t>
            </a:r>
          </a:p>
          <a:p>
            <a:pPr marL="347663" indent="-347663">
              <a:buFont typeface="Wingdings" panose="05000000000000000000" pitchFamily="2" charset="2"/>
              <a:buChar char="§"/>
            </a:pPr>
            <a:r>
              <a:rPr lang="en-US" sz="3200" dirty="0" smtClean="0"/>
              <a:t>Focused on </a:t>
            </a:r>
            <a:r>
              <a:rPr lang="en-US" sz="3200" dirty="0"/>
              <a:t>m</a:t>
            </a:r>
            <a:r>
              <a:rPr lang="en-US" sz="3200" dirty="0" smtClean="0"/>
              <a:t>etrics and custom visualizations and transparent communication to align staff across teams</a:t>
            </a:r>
          </a:p>
        </p:txBody>
      </p:sp>
    </p:spTree>
    <p:extLst>
      <p:ext uri="{BB962C8B-B14F-4D97-AF65-F5344CB8AC3E}">
        <p14:creationId xmlns:p14="http://schemas.microsoft.com/office/powerpoint/2010/main" val="4259491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4-02-17 at 12.39.2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54" y="161365"/>
            <a:ext cx="12317507" cy="6180987"/>
          </a:xfrm>
          <a:prstGeom prst="rect">
            <a:avLst/>
          </a:prstGeom>
        </p:spPr>
      </p:pic>
    </p:spTree>
    <p:extLst>
      <p:ext uri="{BB962C8B-B14F-4D97-AF65-F5344CB8AC3E}">
        <p14:creationId xmlns:p14="http://schemas.microsoft.com/office/powerpoint/2010/main" val="3427877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Did, Part 2</a:t>
            </a:r>
            <a:endParaRPr lang="en-US" dirty="0"/>
          </a:p>
        </p:txBody>
      </p:sp>
      <p:sp>
        <p:nvSpPr>
          <p:cNvPr id="3" name="Content Placeholder 2"/>
          <p:cNvSpPr>
            <a:spLocks noGrp="1"/>
          </p:cNvSpPr>
          <p:nvPr>
            <p:ph idx="1"/>
          </p:nvPr>
        </p:nvSpPr>
        <p:spPr>
          <a:xfrm>
            <a:off x="1097280" y="1754776"/>
            <a:ext cx="10441577" cy="4341224"/>
          </a:xfrm>
        </p:spPr>
        <p:txBody>
          <a:bodyPr>
            <a:noAutofit/>
          </a:bodyPr>
          <a:lstStyle/>
          <a:p>
            <a:pPr marL="282575" indent="-282575">
              <a:buFont typeface="Wingdings" panose="05000000000000000000" pitchFamily="2" charset="2"/>
              <a:buChar char="§"/>
            </a:pPr>
            <a:r>
              <a:rPr lang="en-US" sz="3200" dirty="0" smtClean="0"/>
              <a:t>“Merit Badge” style </a:t>
            </a:r>
            <a:r>
              <a:rPr lang="en-US" sz="3200" dirty="0" err="1" smtClean="0"/>
              <a:t>crosstraining</a:t>
            </a:r>
            <a:r>
              <a:rPr lang="en-US" sz="3200" dirty="0" smtClean="0"/>
              <a:t> program to bring up new SMEs to reduce load on “the one person that knows how to do that”</a:t>
            </a:r>
          </a:p>
          <a:p>
            <a:pPr marL="282575" indent="-282575">
              <a:buFont typeface="Wingdings" panose="05000000000000000000" pitchFamily="2" charset="2"/>
              <a:buChar char="§"/>
            </a:pPr>
            <a:r>
              <a:rPr lang="en-US" sz="3200" dirty="0" smtClean="0"/>
              <a:t>“Dynamic Duo” day/night dev/ops operational rotation</a:t>
            </a:r>
          </a:p>
          <a:p>
            <a:pPr marL="282575" indent="-282575">
              <a:buFont typeface="Wingdings" panose="05000000000000000000" pitchFamily="2" charset="2"/>
              <a:buChar char="§"/>
            </a:pPr>
            <a:r>
              <a:rPr lang="en-US" sz="3200" dirty="0" smtClean="0"/>
              <a:t>Joint old team/new team Black Friday planning, game days</a:t>
            </a:r>
          </a:p>
          <a:p>
            <a:pPr marL="282575" indent="-282575">
              <a:buFont typeface="Wingdings" panose="05000000000000000000" pitchFamily="2" charset="2"/>
              <a:buChar char="§"/>
            </a:pPr>
            <a:r>
              <a:rPr lang="en-US" sz="3200" dirty="0" smtClean="0"/>
              <a:t>Worked with auditors and InfoSec team – everything automated and auditable in source control, documentation in wiki. Integrated security team findings into product backlog for PM stack ranking.</a:t>
            </a:r>
            <a:endParaRPr lang="en-US" sz="3200" dirty="0"/>
          </a:p>
        </p:txBody>
      </p:sp>
    </p:spTree>
    <p:extLst>
      <p:ext uri="{BB962C8B-B14F-4D97-AF65-F5344CB8AC3E}">
        <p14:creationId xmlns:p14="http://schemas.microsoft.com/office/powerpoint/2010/main" val="1645176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a:xfrm>
            <a:off x="1097280" y="1845733"/>
            <a:ext cx="10474234" cy="4359123"/>
          </a:xfrm>
        </p:spPr>
        <p:txBody>
          <a:bodyPr>
            <a:normAutofit lnSpcReduction="10000"/>
          </a:bodyPr>
          <a:lstStyle/>
          <a:p>
            <a:pPr marL="347663" indent="-347663">
              <a:buFont typeface="Wingdings" panose="05000000000000000000" pitchFamily="2" charset="2"/>
              <a:buChar char="§"/>
            </a:pPr>
            <a:r>
              <a:rPr lang="en-US" sz="3200" dirty="0" smtClean="0"/>
              <a:t>Customer support SLA went up quarter by quarter to 100%</a:t>
            </a:r>
          </a:p>
          <a:p>
            <a:pPr marL="347663" indent="-347663">
              <a:buFont typeface="Wingdings" panose="05000000000000000000" pitchFamily="2" charset="2"/>
              <a:buChar char="§"/>
            </a:pPr>
            <a:r>
              <a:rPr lang="en-US" sz="3200" dirty="0" smtClean="0"/>
              <a:t>Steadily increasing velocity across all 4 sprint teams</a:t>
            </a:r>
          </a:p>
          <a:p>
            <a:pPr marL="347663" indent="-347663">
              <a:buFont typeface="Wingdings" panose="05000000000000000000" pitchFamily="2" charset="2"/>
              <a:buChar char="§"/>
            </a:pPr>
            <a:r>
              <a:rPr lang="en-US" sz="3200" dirty="0" smtClean="0"/>
              <a:t>Great value from outsourcer partner</a:t>
            </a:r>
          </a:p>
          <a:p>
            <a:pPr marL="347663" indent="-347663">
              <a:buFont typeface="Wingdings" panose="05000000000000000000" pitchFamily="2" charset="2"/>
              <a:buChar char="§"/>
            </a:pPr>
            <a:r>
              <a:rPr lang="en-US" sz="3200" dirty="0" smtClean="0"/>
              <a:t>Successfully weathered Black Friday spikes year after year</a:t>
            </a:r>
          </a:p>
          <a:p>
            <a:pPr marL="347663" indent="-347663">
              <a:buFont typeface="Wingdings" panose="05000000000000000000" pitchFamily="2" charset="2"/>
              <a:buChar char="§"/>
            </a:pPr>
            <a:r>
              <a:rPr lang="en-US" sz="3200" dirty="0" smtClean="0"/>
              <a:t>Incorporation of “new stack” services, while slower than initially desired, happened in a more measured manner (pivot to strangler pattern)</a:t>
            </a:r>
          </a:p>
          <a:p>
            <a:pPr marL="347663" indent="-347663">
              <a:buFont typeface="Wingdings" panose="05000000000000000000" pitchFamily="2" charset="2"/>
              <a:buChar char="§"/>
            </a:pPr>
            <a:r>
              <a:rPr lang="en-US" sz="3200" dirty="0" smtClean="0"/>
              <a:t>Automation made compliance easy</a:t>
            </a:r>
          </a:p>
          <a:p>
            <a:endParaRPr lang="en-US" dirty="0"/>
          </a:p>
        </p:txBody>
      </p:sp>
    </p:spTree>
    <p:extLst>
      <p:ext uri="{BB962C8B-B14F-4D97-AF65-F5344CB8AC3E}">
        <p14:creationId xmlns:p14="http://schemas.microsoft.com/office/powerpoint/2010/main" val="27049235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7" descr="prrthanksgiving.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1861457" y="0"/>
            <a:ext cx="8469086" cy="6351815"/>
          </a:xfrm>
          <a:prstGeom prst="rect">
            <a:avLst/>
          </a:prstGeom>
        </p:spPr>
      </p:pic>
    </p:spTree>
    <p:extLst>
      <p:ext uri="{BB962C8B-B14F-4D97-AF65-F5344CB8AC3E}">
        <p14:creationId xmlns:p14="http://schemas.microsoft.com/office/powerpoint/2010/main" val="39001228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Five Takeaways</a:t>
            </a:r>
            <a:endParaRPr lang="en-US" dirty="0"/>
          </a:p>
        </p:txBody>
      </p:sp>
      <p:sp>
        <p:nvSpPr>
          <p:cNvPr id="3" name="Content Placeholder 2"/>
          <p:cNvSpPr>
            <a:spLocks noGrp="1"/>
          </p:cNvSpPr>
          <p:nvPr>
            <p:ph idx="1"/>
          </p:nvPr>
        </p:nvSpPr>
        <p:spPr/>
        <p:txBody>
          <a:bodyPr vert="horz" lIns="0" tIns="45720" rIns="0" bIns="45720" rtlCol="0" anchor="t">
            <a:noAutofit/>
          </a:bodyPr>
          <a:lstStyle/>
          <a:p>
            <a:r>
              <a:rPr lang="en-US" sz="3200" dirty="0"/>
              <a:t>Help Your People - Culture and Quality of Life</a:t>
            </a:r>
            <a:endParaRPr lang="en-US" sz="3200" dirty="0"/>
          </a:p>
          <a:p>
            <a:r>
              <a:rPr lang="en-US" sz="3200" dirty="0"/>
              <a:t>Improve Latency *and* Bandwidth</a:t>
            </a:r>
            <a:endParaRPr lang="en-US" sz="3200" dirty="0"/>
          </a:p>
          <a:p>
            <a:pPr lvl="1"/>
            <a:r>
              <a:rPr lang="en-US" sz="3200" dirty="0"/>
              <a:t>(Custom) Automation</a:t>
            </a:r>
          </a:p>
          <a:p>
            <a:pPr lvl="1"/>
            <a:r>
              <a:rPr lang="en-US" sz="3200" dirty="0"/>
              <a:t>Lean, Agile Process</a:t>
            </a:r>
          </a:p>
          <a:p>
            <a:r>
              <a:rPr lang="en-US" sz="3200" dirty="0"/>
              <a:t>Don't Be Penny Wise, Pound Foolish</a:t>
            </a:r>
          </a:p>
          <a:p>
            <a:pPr lvl="1"/>
            <a:r>
              <a:rPr lang="en-US" sz="3200" dirty="0"/>
              <a:t>Play Man Not Zone</a:t>
            </a:r>
          </a:p>
          <a:p>
            <a:r>
              <a:rPr lang="en-US" sz="3200" dirty="0"/>
              <a:t>Balancing Planned And Unplanned Work Is Key </a:t>
            </a:r>
          </a:p>
          <a:p>
            <a:r>
              <a:rPr lang="en-US" sz="3200" dirty="0"/>
              <a:t>Communication Sows Collaboration</a:t>
            </a:r>
          </a:p>
        </p:txBody>
      </p:sp>
    </p:spTree>
    <p:extLst>
      <p:ext uri="{BB962C8B-B14F-4D97-AF65-F5344CB8AC3E}">
        <p14:creationId xmlns:p14="http://schemas.microsoft.com/office/powerpoint/2010/main" val="3271279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pPr algn="ctr"/>
            <a:r>
              <a:rPr lang="en-US" dirty="0" smtClean="0"/>
              <a:t>Questions?</a:t>
            </a:r>
            <a:endParaRPr lang="en-US" dirty="0"/>
          </a:p>
        </p:txBody>
      </p:sp>
      <p:sp>
        <p:nvSpPr>
          <p:cNvPr id="3" name="Subtitle 2"/>
          <p:cNvSpPr>
            <a:spLocks noGrp="1"/>
          </p:cNvSpPr>
          <p:nvPr>
            <p:ph type="subTitle" idx="1"/>
          </p:nvPr>
        </p:nvSpPr>
        <p:spPr>
          <a:xfrm>
            <a:off x="1097280" y="4716878"/>
            <a:ext cx="10058400" cy="1161408"/>
          </a:xfrm>
        </p:spPr>
        <p:txBody>
          <a:bodyPr>
            <a:noAutofit/>
          </a:bodyPr>
          <a:lstStyle/>
          <a:p>
            <a:r>
              <a:rPr lang="en-US" sz="2800" dirty="0" smtClean="0"/>
              <a:t>Ernest Mueller			</a:t>
            </a:r>
            <a:r>
              <a:rPr lang="en-US" sz="2800" dirty="0"/>
              <a:t> 	 </a:t>
            </a:r>
            <a:r>
              <a:rPr lang="en-US" sz="2800" dirty="0" smtClean="0"/>
              <a:t>  @</a:t>
            </a:r>
            <a:r>
              <a:rPr lang="en-US" sz="2800" dirty="0" err="1" smtClean="0"/>
              <a:t>ernestmueller</a:t>
            </a:r>
            <a:endParaRPr lang="en-US" sz="2800" dirty="0"/>
          </a:p>
          <a:p>
            <a:r>
              <a:rPr lang="en-US" sz="2800" dirty="0" smtClean="0"/>
              <a:t>Theagileadmin.com		 Ernest.Mueller@gmail.com</a:t>
            </a:r>
            <a:endParaRPr lang="en-US" sz="2800" dirty="0"/>
          </a:p>
        </p:txBody>
      </p:sp>
    </p:spTree>
    <p:extLst>
      <p:ext uri="{BB962C8B-B14F-4D97-AF65-F5344CB8AC3E}">
        <p14:creationId xmlns:p14="http://schemas.microsoft.com/office/powerpoint/2010/main" val="1196874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National Instruments</a:t>
            </a:r>
            <a:endParaRPr lang="en-US" dirty="0"/>
          </a:p>
        </p:txBody>
      </p:sp>
      <p:sp>
        <p:nvSpPr>
          <p:cNvPr id="6" name="Content Placeholder 5"/>
          <p:cNvSpPr>
            <a:spLocks noGrp="1"/>
          </p:cNvSpPr>
          <p:nvPr>
            <p:ph idx="1"/>
          </p:nvPr>
        </p:nvSpPr>
        <p:spPr>
          <a:xfrm>
            <a:off x="1097280" y="1758649"/>
            <a:ext cx="5935532" cy="4205442"/>
          </a:xfrm>
        </p:spPr>
        <p:txBody>
          <a:bodyPr>
            <a:noAutofit/>
          </a:bodyPr>
          <a:lstStyle/>
          <a:p>
            <a:pPr marL="347663" indent="-293688">
              <a:buFont typeface="Wingdings" panose="05000000000000000000" pitchFamily="2" charset="2"/>
              <a:buChar char="§"/>
            </a:pPr>
            <a:r>
              <a:rPr lang="en-US" sz="3200" dirty="0" smtClean="0"/>
              <a:t>NATI – founded in 1976, $1.24bn revenue, 7249 employees, 10 sites worldwide (HQ: Austin)</a:t>
            </a:r>
          </a:p>
          <a:p>
            <a:pPr marL="347663" indent="-293688">
              <a:buFont typeface="Wingdings" panose="05000000000000000000" pitchFamily="2" charset="2"/>
              <a:buChar char="§"/>
            </a:pPr>
            <a:r>
              <a:rPr lang="en-US" sz="3200" dirty="0" smtClean="0"/>
              <a:t>Makes hardware and software for data acquisition, virtual instrumentation, automated test, instrument control</a:t>
            </a:r>
          </a:p>
          <a:p>
            <a:pPr marL="347663" indent="-293688">
              <a:buFont typeface="Wingdings" panose="05000000000000000000" pitchFamily="2" charset="2"/>
              <a:buChar char="§"/>
            </a:pPr>
            <a:r>
              <a:rPr lang="en-US" sz="3200" dirty="0" smtClean="0"/>
              <a:t>Frequently on Fortune’s 100 Best Companies to Work For list</a:t>
            </a:r>
            <a:endParaRPr lang="en-US" sz="3200" dirty="0"/>
          </a:p>
        </p:txBody>
      </p:sp>
      <p:pic>
        <p:nvPicPr>
          <p:cNvPr id="8" name="Picture 3"/>
          <p:cNvPicPr>
            <a:picLocks noChangeAspect="1" noChangeArrowheads="1"/>
          </p:cNvPicPr>
          <p:nvPr/>
        </p:nvPicPr>
        <p:blipFill>
          <a:blip r:embed="rId3" cstate="print"/>
          <a:srcRect/>
          <a:stretch>
            <a:fillRect/>
          </a:stretch>
        </p:blipFill>
        <p:spPr bwMode="auto">
          <a:xfrm>
            <a:off x="7573256" y="270963"/>
            <a:ext cx="3254828" cy="2664822"/>
          </a:xfrm>
          <a:prstGeom prst="rect">
            <a:avLst/>
          </a:prstGeom>
          <a:noFill/>
          <a:ln w="9525">
            <a:noFill/>
            <a:miter lim="800000"/>
            <a:headEnd/>
            <a:tailEnd/>
          </a:ln>
        </p:spPr>
      </p:pic>
      <p:pic>
        <p:nvPicPr>
          <p:cNvPr id="9" name="Picture 2"/>
          <p:cNvPicPr>
            <a:picLocks noChangeAspect="1" noChangeArrowheads="1"/>
          </p:cNvPicPr>
          <p:nvPr/>
        </p:nvPicPr>
        <p:blipFill>
          <a:blip r:embed="rId4" cstate="print"/>
          <a:srcRect/>
          <a:stretch>
            <a:fillRect/>
          </a:stretch>
        </p:blipFill>
        <p:spPr bwMode="auto">
          <a:xfrm>
            <a:off x="7965141" y="3433437"/>
            <a:ext cx="2275114" cy="2916886"/>
          </a:xfrm>
          <a:prstGeom prst="rect">
            <a:avLst/>
          </a:prstGeom>
          <a:noFill/>
          <a:ln w="9525">
            <a:noFill/>
            <a:miter lim="800000"/>
            <a:headEnd/>
            <a:tailEnd/>
          </a:ln>
        </p:spPr>
      </p:pic>
    </p:spTree>
    <p:extLst>
      <p:ext uri="{BB962C8B-B14F-4D97-AF65-F5344CB8AC3E}">
        <p14:creationId xmlns:p14="http://schemas.microsoft.com/office/powerpoint/2010/main" val="29351117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NI Web Systems (2002-2008)</a:t>
            </a:r>
            <a:endParaRPr lang="en-US" dirty="0"/>
          </a:p>
        </p:txBody>
      </p:sp>
      <p:sp>
        <p:nvSpPr>
          <p:cNvPr id="3" name="Content Placeholder 2"/>
          <p:cNvSpPr>
            <a:spLocks noGrp="1"/>
          </p:cNvSpPr>
          <p:nvPr>
            <p:ph idx="1"/>
          </p:nvPr>
        </p:nvSpPr>
        <p:spPr>
          <a:xfrm>
            <a:off x="1097280" y="1702299"/>
            <a:ext cx="10430691" cy="4578758"/>
          </a:xfrm>
        </p:spPr>
        <p:txBody>
          <a:bodyPr>
            <a:noAutofit/>
          </a:bodyPr>
          <a:lstStyle/>
          <a:p>
            <a:pPr marL="347663" indent="-347663">
              <a:buFont typeface="Wingdings" panose="05000000000000000000" pitchFamily="2" charset="2"/>
              <a:buChar char="§"/>
            </a:pPr>
            <a:r>
              <a:rPr lang="en-US" dirty="0" smtClean="0"/>
              <a:t>Managed Web Systems team supporting NI’s Web presence (ni.com)</a:t>
            </a:r>
          </a:p>
          <a:p>
            <a:pPr marL="347663" indent="-347663">
              <a:buFont typeface="Wingdings" panose="05000000000000000000" pitchFamily="2" charset="2"/>
              <a:buChar char="§"/>
            </a:pPr>
            <a:r>
              <a:rPr lang="en-US" dirty="0" smtClean="0"/>
              <a:t>Primary source of product information (site visits were a key KPI on the overall lead to sales conversion pipeline), half of all lead generation, and about 12% of </a:t>
            </a:r>
            <a:r>
              <a:rPr lang="en-US" dirty="0" err="1" smtClean="0"/>
              <a:t>corp</a:t>
            </a:r>
            <a:r>
              <a:rPr lang="en-US" dirty="0" smtClean="0"/>
              <a:t> revenue was direct e-commerce.</a:t>
            </a:r>
          </a:p>
          <a:p>
            <a:pPr marL="347663" indent="-347663">
              <a:buFont typeface="Wingdings" panose="05000000000000000000" pitchFamily="2" charset="2"/>
              <a:buChar char="§"/>
            </a:pPr>
            <a:r>
              <a:rPr lang="en-US" dirty="0" smtClean="0"/>
              <a:t>Key goals were all about aggressive growth - globalization, driving traffic, increasing conversion, and e-commerce sales.</a:t>
            </a:r>
          </a:p>
          <a:p>
            <a:pPr marL="347663" indent="-347663">
              <a:buFont typeface="Wingdings" panose="05000000000000000000" pitchFamily="2" charset="2"/>
              <a:buChar char="§"/>
            </a:pPr>
            <a:r>
              <a:rPr lang="en-US" dirty="0" smtClean="0"/>
              <a:t>Team was 4 sysadmins supporting 80 developers and coordinating with the other IT Infrastructure teams.</a:t>
            </a:r>
          </a:p>
          <a:p>
            <a:pPr marL="347663" indent="-347663">
              <a:buFont typeface="Wingdings" panose="05000000000000000000" pitchFamily="2" charset="2"/>
              <a:buChar char="§"/>
            </a:pPr>
            <a:r>
              <a:rPr lang="en-US" dirty="0"/>
              <a:t>Large and diverse tech stack </a:t>
            </a:r>
            <a:r>
              <a:rPr lang="en-US" dirty="0" smtClean="0"/>
              <a:t>–hundreds </a:t>
            </a:r>
            <a:r>
              <a:rPr lang="en-US" dirty="0"/>
              <a:t>of applications comprised of Java, Oracle PL/SQL, Lotus Notes Domino, and more.</a:t>
            </a:r>
          </a:p>
          <a:p>
            <a:pPr marL="347663" indent="-347663">
              <a:buFont typeface="Wingdings" panose="05000000000000000000" pitchFamily="2" charset="2"/>
              <a:buChar char="§"/>
            </a:pPr>
            <a:endParaRPr lang="en-US" dirty="0"/>
          </a:p>
        </p:txBody>
      </p:sp>
    </p:spTree>
    <p:extLst>
      <p:ext uri="{BB962C8B-B14F-4D97-AF65-F5344CB8AC3E}">
        <p14:creationId xmlns:p14="http://schemas.microsoft.com/office/powerpoint/2010/main" val="6918821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Problems</a:t>
            </a:r>
            <a:endParaRPr lang="en-US" dirty="0"/>
          </a:p>
        </p:txBody>
      </p:sp>
      <p:sp>
        <p:nvSpPr>
          <p:cNvPr id="3" name="Content Placeholder 2"/>
          <p:cNvSpPr>
            <a:spLocks noGrp="1"/>
          </p:cNvSpPr>
          <p:nvPr>
            <p:ph idx="1"/>
          </p:nvPr>
        </p:nvSpPr>
        <p:spPr>
          <a:xfrm>
            <a:off x="1097280" y="1718947"/>
            <a:ext cx="10058400" cy="4529453"/>
          </a:xfrm>
        </p:spPr>
        <p:txBody>
          <a:bodyPr>
            <a:noAutofit/>
          </a:bodyPr>
          <a:lstStyle/>
          <a:p>
            <a:pPr marL="282575" indent="-282575">
              <a:buFont typeface="Wingdings" panose="05000000000000000000" pitchFamily="2" charset="2"/>
              <a:buChar char="§"/>
            </a:pPr>
            <a:r>
              <a:rPr lang="en-US" sz="2600" dirty="0" smtClean="0"/>
              <a:t>Previous team philosophy had been actively anti-automation. </a:t>
            </a:r>
          </a:p>
          <a:p>
            <a:pPr marL="282575" indent="-282575">
              <a:buFont typeface="Wingdings" panose="05000000000000000000" pitchFamily="2" charset="2"/>
              <a:buChar char="§"/>
            </a:pPr>
            <a:r>
              <a:rPr lang="en-US" sz="2600" dirty="0" smtClean="0"/>
              <a:t>Stability was low; site uptime hovered around 97% with constant work.</a:t>
            </a:r>
          </a:p>
          <a:p>
            <a:pPr marL="282575" indent="-282575">
              <a:buFont typeface="Wingdings" panose="05000000000000000000" pitchFamily="2" charset="2"/>
              <a:buChar char="§"/>
            </a:pPr>
            <a:r>
              <a:rPr lang="en-US" sz="2600" dirty="0" smtClean="0"/>
              <a:t>Web Admin quality of life was poor and turnover was high. Some weeks we had more than 200 </a:t>
            </a:r>
            <a:r>
              <a:rPr lang="en-US" sz="2600" dirty="0" err="1" smtClean="0"/>
              <a:t>oncall</a:t>
            </a:r>
            <a:r>
              <a:rPr lang="en-US" sz="2600" dirty="0" smtClean="0"/>
              <a:t> pages (resulting in two destroyed </a:t>
            </a:r>
            <a:r>
              <a:rPr lang="en-US" sz="2600" dirty="0" err="1" smtClean="0"/>
              <a:t>oncall</a:t>
            </a:r>
            <a:r>
              <a:rPr lang="en-US" sz="2600" dirty="0" smtClean="0"/>
              <a:t> pagers).</a:t>
            </a:r>
          </a:p>
          <a:p>
            <a:pPr marL="282575" indent="-282575">
              <a:buFont typeface="Wingdings" panose="05000000000000000000" pitchFamily="2" charset="2"/>
              <a:buChar char="§"/>
            </a:pPr>
            <a:r>
              <a:rPr lang="en-US" sz="2600" dirty="0" smtClean="0"/>
              <a:t>Application teams were </a:t>
            </a:r>
            <a:r>
              <a:rPr lang="en-US" sz="2600" dirty="0" err="1" smtClean="0"/>
              <a:t>siloed</a:t>
            </a:r>
            <a:r>
              <a:rPr lang="en-US" sz="2600" dirty="0" smtClean="0"/>
              <a:t> by business initiative, infrastructure teams </a:t>
            </a:r>
            <a:r>
              <a:rPr lang="en-US" sz="2600" dirty="0" err="1" smtClean="0"/>
              <a:t>siloed</a:t>
            </a:r>
            <a:r>
              <a:rPr lang="en-US" sz="2600" dirty="0" smtClean="0"/>
              <a:t> by technology. Our team sat “between” them, and they didn’t play well together (especially the infrastructure teams).</a:t>
            </a:r>
          </a:p>
          <a:p>
            <a:pPr marL="282575" indent="-282575">
              <a:buFont typeface="Wingdings" panose="05000000000000000000" pitchFamily="2" charset="2"/>
              <a:buChar char="§"/>
            </a:pPr>
            <a:r>
              <a:rPr lang="en-US" sz="2600" dirty="0" smtClean="0"/>
              <a:t>Monthly code releases were “all hands on deck,” beginning late Friday evening and going well into Saturday. </a:t>
            </a:r>
          </a:p>
        </p:txBody>
      </p:sp>
    </p:spTree>
    <p:extLst>
      <p:ext uri="{BB962C8B-B14F-4D97-AF65-F5344CB8AC3E}">
        <p14:creationId xmlns:p14="http://schemas.microsoft.com/office/powerpoint/2010/main" val="8004631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Did</a:t>
            </a:r>
            <a:endParaRPr lang="en-US" dirty="0"/>
          </a:p>
        </p:txBody>
      </p:sp>
      <p:sp>
        <p:nvSpPr>
          <p:cNvPr id="3" name="Content Placeholder 2"/>
          <p:cNvSpPr>
            <a:spLocks noGrp="1"/>
          </p:cNvSpPr>
          <p:nvPr>
            <p:ph idx="1"/>
          </p:nvPr>
        </p:nvSpPr>
        <p:spPr>
          <a:xfrm>
            <a:off x="1097280" y="1718947"/>
            <a:ext cx="10256520" cy="4431482"/>
          </a:xfrm>
        </p:spPr>
        <p:txBody>
          <a:bodyPr>
            <a:noAutofit/>
          </a:bodyPr>
          <a:lstStyle/>
          <a:p>
            <a:pPr marL="347663" indent="-293688">
              <a:buFont typeface="Wingdings" panose="05000000000000000000" pitchFamily="2" charset="2"/>
              <a:buChar char="§"/>
            </a:pPr>
            <a:r>
              <a:rPr lang="en-US" dirty="0" smtClean="0"/>
              <a:t>Stop the bleeding – triage issues, get metrics, do RCAs, operations shield, staff up (eventually doubling our size)</a:t>
            </a:r>
          </a:p>
          <a:p>
            <a:pPr marL="347663" indent="-347663">
              <a:buFont typeface="Wingdings" panose="05000000000000000000" pitchFamily="2" charset="2"/>
              <a:buChar char="§"/>
            </a:pPr>
            <a:r>
              <a:rPr lang="en-US" dirty="0" smtClean="0"/>
              <a:t>Automate – service restarts, app deployment, self serve tools</a:t>
            </a:r>
          </a:p>
          <a:p>
            <a:pPr marL="347663" indent="-347663">
              <a:buFont typeface="Wingdings" panose="05000000000000000000" pitchFamily="2" charset="2"/>
              <a:buChar char="§"/>
            </a:pPr>
            <a:r>
              <a:rPr lang="en-US" dirty="0" smtClean="0"/>
              <a:t>Process – “Systems Development Framework”, operational rotation</a:t>
            </a:r>
          </a:p>
          <a:p>
            <a:pPr marL="347663" indent="-347663">
              <a:buFont typeface="Wingdings" panose="05000000000000000000" pitchFamily="2" charset="2"/>
              <a:buChar char="§"/>
            </a:pPr>
            <a:r>
              <a:rPr lang="en-US" dirty="0" smtClean="0"/>
              <a:t>Partner with Apps and Business</a:t>
            </a:r>
          </a:p>
          <a:p>
            <a:pPr marL="347663" indent="-347663">
              <a:buFont typeface="Wingdings" panose="05000000000000000000" pitchFamily="2" charset="2"/>
              <a:buChar char="§"/>
            </a:pPr>
            <a:r>
              <a:rPr lang="en-US" dirty="0" smtClean="0"/>
              <a:t>Drove creation of “all stakeholders” overall Web team goal roadmap (performance, availability, budget, maintenance%, agility)</a:t>
            </a:r>
          </a:p>
          <a:p>
            <a:pPr marL="347663" indent="-347663">
              <a:buFont typeface="Wingdings" panose="05000000000000000000" pitchFamily="2" charset="2"/>
              <a:buChar char="§"/>
            </a:pPr>
            <a:r>
              <a:rPr lang="en-US" dirty="0" smtClean="0"/>
              <a:t>Security Practice</a:t>
            </a:r>
          </a:p>
          <a:p>
            <a:pPr marL="347663" indent="-347663">
              <a:buFont typeface="Wingdings" panose="05000000000000000000" pitchFamily="2" charset="2"/>
              <a:buChar char="§"/>
            </a:pPr>
            <a:r>
              <a:rPr lang="en-US" dirty="0" smtClean="0"/>
              <a:t>Application Performance Management practice</a:t>
            </a:r>
            <a:endParaRPr lang="en-US" dirty="0"/>
          </a:p>
        </p:txBody>
      </p:sp>
    </p:spTree>
    <p:extLst>
      <p:ext uri="{BB962C8B-B14F-4D97-AF65-F5344CB8AC3E}">
        <p14:creationId xmlns:p14="http://schemas.microsoft.com/office/powerpoint/2010/main" val="13462405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pPr>
              <a:buFontTx/>
              <a:buNone/>
            </a:pPr>
            <a:endParaRPr lang="en-US" altLang="en-US" sz="3600" dirty="0" smtClean="0"/>
          </a:p>
          <a:p>
            <a:pPr>
              <a:buFontTx/>
              <a:buNone/>
            </a:pPr>
            <a:r>
              <a:rPr lang="en-US" altLang="en-US" sz="3600" dirty="0" smtClean="0"/>
              <a:t>“</a:t>
            </a:r>
            <a:r>
              <a:rPr lang="en-US" altLang="en-US" sz="3600" dirty="0"/>
              <a:t>The value of the Web Systems group to the Web Team is that it understands what we’re trying to achieve, not just what tasks need completing.” </a:t>
            </a:r>
          </a:p>
          <a:p>
            <a:pPr algn="r">
              <a:buFontTx/>
              <a:buNone/>
            </a:pPr>
            <a:r>
              <a:rPr lang="en-US" altLang="en-US" sz="3600" dirty="0"/>
              <a:t>-Christer </a:t>
            </a:r>
            <a:r>
              <a:rPr lang="en-US" altLang="en-US" sz="3600" dirty="0" err="1" smtClean="0"/>
              <a:t>Ljungdahl</a:t>
            </a:r>
            <a:r>
              <a:rPr lang="en-US" altLang="en-US" sz="3600" dirty="0" smtClean="0"/>
              <a:t>, Director, Web Marketing</a:t>
            </a:r>
            <a:endParaRPr lang="en-US" altLang="en-US" sz="3600" dirty="0"/>
          </a:p>
          <a:p>
            <a:endParaRPr lang="en-US" dirty="0"/>
          </a:p>
        </p:txBody>
      </p:sp>
    </p:spTree>
    <p:extLst>
      <p:ext uri="{BB962C8B-B14F-4D97-AF65-F5344CB8AC3E}">
        <p14:creationId xmlns:p14="http://schemas.microsoft.com/office/powerpoint/2010/main" val="21628208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a:t>
            </a:r>
            <a:endParaRPr lang="en-US" dirty="0"/>
          </a:p>
        </p:txBody>
      </p:sp>
      <p:sp>
        <p:nvSpPr>
          <p:cNvPr id="3" name="Content Placeholder 2"/>
          <p:cNvSpPr>
            <a:spLocks noGrp="1"/>
          </p:cNvSpPr>
          <p:nvPr>
            <p:ph idx="1"/>
          </p:nvPr>
        </p:nvSpPr>
        <p:spPr/>
        <p:txBody>
          <a:bodyPr>
            <a:normAutofit/>
          </a:bodyPr>
          <a:lstStyle/>
          <a:p>
            <a:endParaRPr lang="en-US" sz="4800" dirty="0" smtClean="0"/>
          </a:p>
          <a:p>
            <a:r>
              <a:rPr lang="en-US" sz="5400" dirty="0" smtClean="0"/>
              <a:t>We were still “the bottleneck.” </a:t>
            </a:r>
            <a:endParaRPr lang="en-US" sz="5400" dirty="0"/>
          </a:p>
        </p:txBody>
      </p:sp>
    </p:spTree>
    <p:extLst>
      <p:ext uri="{BB962C8B-B14F-4D97-AF65-F5344CB8AC3E}">
        <p14:creationId xmlns:p14="http://schemas.microsoft.com/office/powerpoint/2010/main" val="26844849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NI R&amp;D Cloud Architect (2009-2011)</a:t>
            </a:r>
            <a:endParaRPr lang="en-US" dirty="0"/>
          </a:p>
        </p:txBody>
      </p:sp>
      <p:sp>
        <p:nvSpPr>
          <p:cNvPr id="3" name="Content Placeholder 2"/>
          <p:cNvSpPr>
            <a:spLocks noGrp="1"/>
          </p:cNvSpPr>
          <p:nvPr>
            <p:ph idx="1"/>
          </p:nvPr>
        </p:nvSpPr>
        <p:spPr>
          <a:xfrm>
            <a:off x="1097279" y="1669858"/>
            <a:ext cx="10354491" cy="4589428"/>
          </a:xfrm>
        </p:spPr>
        <p:txBody>
          <a:bodyPr>
            <a:normAutofit fontScale="92500" lnSpcReduction="10000"/>
          </a:bodyPr>
          <a:lstStyle/>
          <a:p>
            <a:pPr marL="347663" indent="-347663">
              <a:buFont typeface="Wingdings" panose="05000000000000000000" pitchFamily="2" charset="2"/>
              <a:buChar char="§"/>
            </a:pPr>
            <a:r>
              <a:rPr lang="en-US" sz="3500" dirty="0" smtClean="0"/>
              <a:t>NI R&amp;D decided to branch out into SaaS products.</a:t>
            </a:r>
          </a:p>
          <a:p>
            <a:pPr marL="347663" indent="-347663">
              <a:buFont typeface="Wingdings" panose="05000000000000000000" pitchFamily="2" charset="2"/>
              <a:buChar char="§"/>
            </a:pPr>
            <a:r>
              <a:rPr lang="en-US" sz="3500" dirty="0" smtClean="0"/>
              <a:t>Formed a greenfield team with myself as systems architect and 5 other key </a:t>
            </a:r>
            <a:r>
              <a:rPr lang="en-US" sz="3500" dirty="0" err="1" smtClean="0"/>
              <a:t>devs</a:t>
            </a:r>
            <a:r>
              <a:rPr lang="en-US" sz="3500" dirty="0" smtClean="0"/>
              <a:t> and ops from IT</a:t>
            </a:r>
          </a:p>
          <a:p>
            <a:pPr marL="347663" indent="-347663">
              <a:buFont typeface="Wingdings" panose="05000000000000000000" pitchFamily="2" charset="2"/>
              <a:buChar char="§"/>
            </a:pPr>
            <a:r>
              <a:rPr lang="en-US" sz="3500" dirty="0" smtClean="0"/>
              <a:t>Experimental, had some initial product ideas but also wanted to see what we could develop</a:t>
            </a:r>
          </a:p>
          <a:p>
            <a:pPr marL="640271" lvl="1" indent="-347663">
              <a:buFont typeface="Wingdings" panose="05000000000000000000" pitchFamily="2" charset="2"/>
              <a:buChar char="§"/>
            </a:pPr>
            <a:r>
              <a:rPr lang="en-US" sz="3000" dirty="0" smtClean="0"/>
              <a:t>LabVIEW Cloud UI Builder (Silverlight app, save/compile/share in cloud)</a:t>
            </a:r>
          </a:p>
          <a:p>
            <a:pPr marL="640271" lvl="1" indent="-347663">
              <a:buFont typeface="Wingdings" panose="05000000000000000000" pitchFamily="2" charset="2"/>
              <a:buChar char="§"/>
            </a:pPr>
            <a:r>
              <a:rPr lang="en-US" sz="3000" dirty="0" smtClean="0"/>
              <a:t>LabVIEW FPGA Compile Cloud (FPGA compiles in cloud from LV product)</a:t>
            </a:r>
          </a:p>
          <a:p>
            <a:pPr marL="640271" lvl="1" indent="-347663">
              <a:buFont typeface="Wingdings" panose="05000000000000000000" pitchFamily="2" charset="2"/>
              <a:buChar char="§"/>
            </a:pPr>
            <a:r>
              <a:rPr lang="en-US" sz="3000" dirty="0" smtClean="0"/>
              <a:t>Technical Data Cloud (</a:t>
            </a:r>
            <a:r>
              <a:rPr lang="en-US" sz="3000" dirty="0" err="1" smtClean="0"/>
              <a:t>IoT</a:t>
            </a:r>
            <a:r>
              <a:rPr lang="en-US" sz="3000" dirty="0" smtClean="0"/>
              <a:t> data upload)</a:t>
            </a:r>
          </a:p>
          <a:p>
            <a:endParaRPr lang="en-US" dirty="0"/>
          </a:p>
        </p:txBody>
      </p:sp>
    </p:spTree>
    <p:extLst>
      <p:ext uri="{BB962C8B-B14F-4D97-AF65-F5344CB8AC3E}">
        <p14:creationId xmlns:p14="http://schemas.microsoft.com/office/powerpoint/2010/main" val="327091312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2898</TotalTime>
  <Words>3461</Words>
  <Application>Microsoft Office PowerPoint</Application>
  <PresentationFormat>Widescreen</PresentationFormat>
  <Paragraphs>230</Paragraphs>
  <Slides>29</Slides>
  <Notes>29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Retrospect</vt:lpstr>
      <vt:lpstr>DevOps Transformations at National Instruments and Bazaarvoice</vt:lpstr>
      <vt:lpstr>Who Am I?</vt:lpstr>
      <vt:lpstr>National Instruments</vt:lpstr>
      <vt:lpstr>#1: NI Web Systems (2002-2008)</vt:lpstr>
      <vt:lpstr>The Problems</vt:lpstr>
      <vt:lpstr>What We Did</vt:lpstr>
      <vt:lpstr>Results</vt:lpstr>
      <vt:lpstr>But…</vt:lpstr>
      <vt:lpstr>#2: NI R&amp;D Cloud Architect (2009-2011)</vt:lpstr>
      <vt:lpstr>What We Did - Initial Decisions</vt:lpstr>
      <vt:lpstr>PowerPoint Presentation</vt:lpstr>
      <vt:lpstr>PowerPoint Presentation</vt:lpstr>
      <vt:lpstr>What We Did, Part 2</vt:lpstr>
      <vt:lpstr>Results</vt:lpstr>
      <vt:lpstr>Meanwhile… DevOps!</vt:lpstr>
      <vt:lpstr>Bazaarvoice</vt:lpstr>
      <vt:lpstr>#3: BV Release Manager (2012)</vt:lpstr>
      <vt:lpstr>The Problems</vt:lpstr>
      <vt:lpstr>What We Did</vt:lpstr>
      <vt:lpstr>Results</vt:lpstr>
      <vt:lpstr>#4:BV Engineering Manager (2012-2014)</vt:lpstr>
      <vt:lpstr>The Problems</vt:lpstr>
      <vt:lpstr>What We Did</vt:lpstr>
      <vt:lpstr>PowerPoint Presentation</vt:lpstr>
      <vt:lpstr>What We Did, Part 2</vt:lpstr>
      <vt:lpstr>Results</vt:lpstr>
      <vt:lpstr>PowerPoint Presentation</vt:lpstr>
      <vt:lpstr>Top Five Takeaways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Transformations at National Instruments and Bazaarvoice</dc:title>
  <dc:creator>Ernest Mueller</dc:creator>
  <cp:lastModifiedBy>Ernest Mueller</cp:lastModifiedBy>
  <cp:revision>77</cp:revision>
  <cp:lastPrinted>2015-10-08T11:40:43Z</cp:lastPrinted>
  <dcterms:created xsi:type="dcterms:W3CDTF">2015-10-06T18:26:56Z</dcterms:created>
  <dcterms:modified xsi:type="dcterms:W3CDTF">2015-10-21T17:57:52Z</dcterms:modified>
</cp:coreProperties>
</file>