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724" r:id="rId2"/>
    <p:sldId id="743" r:id="rId3"/>
    <p:sldId id="780" r:id="rId4"/>
    <p:sldId id="781" r:id="rId5"/>
    <p:sldId id="791" r:id="rId6"/>
    <p:sldId id="773" r:id="rId7"/>
    <p:sldId id="807" r:id="rId8"/>
    <p:sldId id="801" r:id="rId9"/>
    <p:sldId id="811" r:id="rId10"/>
    <p:sldId id="797" r:id="rId11"/>
    <p:sldId id="808" r:id="rId12"/>
    <p:sldId id="783" r:id="rId13"/>
    <p:sldId id="760" r:id="rId14"/>
    <p:sldId id="813" r:id="rId15"/>
    <p:sldId id="784" r:id="rId16"/>
    <p:sldId id="799" r:id="rId17"/>
    <p:sldId id="787" r:id="rId18"/>
    <p:sldId id="812" r:id="rId19"/>
    <p:sldId id="788" r:id="rId20"/>
    <p:sldId id="789" r:id="rId21"/>
    <p:sldId id="810" r:id="rId22"/>
    <p:sldId id="792" r:id="rId23"/>
    <p:sldId id="790" r:id="rId24"/>
    <p:sldId id="793" r:id="rId25"/>
    <p:sldId id="796" r:id="rId26"/>
    <p:sldId id="794" r:id="rId27"/>
    <p:sldId id="804" r:id="rId28"/>
    <p:sldId id="802" r:id="rId29"/>
    <p:sldId id="795" r:id="rId30"/>
    <p:sldId id="805" r:id="rId31"/>
    <p:sldId id="803" r:id="rId32"/>
    <p:sldId id="809" r:id="rId33"/>
    <p:sldId id="806" r:id="rId34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D3483E-A6BB-4A60-B0F5-C6B3C84EC043}">
          <p14:sldIdLst>
            <p14:sldId id="724"/>
          </p14:sldIdLst>
        </p14:section>
        <p14:section name="Introduction" id="{CEEC95F8-5929-495A-B93F-8A0DBD609DC7}">
          <p14:sldIdLst>
            <p14:sldId id="743"/>
            <p14:sldId id="780"/>
            <p14:sldId id="781"/>
            <p14:sldId id="791"/>
            <p14:sldId id="773"/>
            <p14:sldId id="807"/>
            <p14:sldId id="801"/>
            <p14:sldId id="811"/>
          </p14:sldIdLst>
        </p14:section>
        <p14:section name="DSLs" id="{9FAA0B08-AB53-47A9-837F-C2DFF4FA7F87}">
          <p14:sldIdLst>
            <p14:sldId id="797"/>
            <p14:sldId id="808"/>
          </p14:sldIdLst>
        </p14:section>
        <p14:section name="EF DSL Excitement" id="{93084133-8936-411B-B489-7897AFD1042B}">
          <p14:sldIdLst>
            <p14:sldId id="783"/>
            <p14:sldId id="760"/>
          </p14:sldIdLst>
        </p14:section>
        <p14:section name="Use cases" id="{C057D89A-9096-41A7-B2DD-D8253EFBB732}">
          <p14:sldIdLst>
            <p14:sldId id="813"/>
            <p14:sldId id="784"/>
            <p14:sldId id="799"/>
            <p14:sldId id="787"/>
            <p14:sldId id="812"/>
            <p14:sldId id="788"/>
            <p14:sldId id="789"/>
            <p14:sldId id="810"/>
          </p14:sldIdLst>
        </p14:section>
        <p14:section name="Benefits" id="{06759410-8C4B-4F13-B678-057F9BCC91B2}">
          <p14:sldIdLst>
            <p14:sldId id="792"/>
            <p14:sldId id="790"/>
          </p14:sldIdLst>
        </p14:section>
        <p14:section name="EF DSL" id="{02B8C9BC-764C-4C23-BB57-031D92BB1E6A}">
          <p14:sldIdLst>
            <p14:sldId id="793"/>
            <p14:sldId id="796"/>
          </p14:sldIdLst>
        </p14:section>
        <p14:section name="DSL Demos" id="{9E0B5999-A4AC-4CD9-9A06-B4EA8E047D9A}">
          <p14:sldIdLst>
            <p14:sldId id="794"/>
            <p14:sldId id="804"/>
            <p14:sldId id="802"/>
          </p14:sldIdLst>
        </p14:section>
        <p14:section name="DSL IDE Demo" id="{A989188C-52A5-4030-A070-84E3E492D9D0}">
          <p14:sldIdLst>
            <p14:sldId id="795"/>
            <p14:sldId id="805"/>
            <p14:sldId id="803"/>
          </p14:sldIdLst>
        </p14:section>
        <p14:section name="Conclusion" id="{FCF56DA3-98CC-4B0E-9A9F-5DB6348A4939}">
          <p14:sldIdLst>
            <p14:sldId id="809"/>
            <p14:sldId id="80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 Maxey" initials="G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FF24"/>
    <a:srgbClr val="008AC6"/>
    <a:srgbClr val="00ADF7"/>
    <a:srgbClr val="D68000"/>
    <a:srgbClr val="01A1E7"/>
    <a:srgbClr val="F3F3FF"/>
    <a:srgbClr val="DEDEDE"/>
    <a:srgbClr val="666666"/>
    <a:srgbClr val="48484A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0414" autoAdjust="0"/>
  </p:normalViewPr>
  <p:slideViewPr>
    <p:cSldViewPr snapToObjects="1" showGuides="1">
      <p:cViewPr varScale="1">
        <p:scale>
          <a:sx n="83" d="100"/>
          <a:sy n="83" d="100"/>
        </p:scale>
        <p:origin x="-984" y="-90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</p:guideLst>
    </p:cSldViewPr>
  </p:slideViewPr>
  <p:outlineViewPr>
    <p:cViewPr>
      <p:scale>
        <a:sx n="33" d="100"/>
        <a:sy n="33" d="100"/>
      </p:scale>
      <p:origin x="0" y="7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64"/>
    </p:cViewPr>
  </p:sorterViewPr>
  <p:notesViewPr>
    <p:cSldViewPr snapToObjects="1" showGuides="1">
      <p:cViewPr>
        <p:scale>
          <a:sx n="170" d="100"/>
          <a:sy n="170" d="100"/>
        </p:scale>
        <p:origin x="96" y="-72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13T16:52:01.797" idx="4">
    <p:pos x="4258" y="691"/>
    <p:text>Add logos
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png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gray">
          <a:xfrm>
            <a:off x="4736503" y="0"/>
            <a:ext cx="469508" cy="428799"/>
          </a:xfrm>
          <a:prstGeom prst="rect">
            <a:avLst/>
          </a:prstGeom>
          <a:solidFill>
            <a:srgbClr val="01A1E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81" y="10930"/>
            <a:ext cx="2723083" cy="4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www.electric-cloud.com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204787"/>
            <a:ext cx="3286544" cy="54864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</a:t>
            </a:r>
          </a:p>
          <a:p>
            <a:pPr lvl="6"/>
            <a:r>
              <a:rPr lang="de-DE" dirty="0" smtClean="0"/>
              <a:t>Siebte</a:t>
            </a:r>
          </a:p>
          <a:p>
            <a:pPr lvl="7"/>
            <a:r>
              <a:rPr lang="de-DE" dirty="0" smtClean="0"/>
              <a:t>Achte</a:t>
            </a:r>
          </a:p>
          <a:p>
            <a:pPr lvl="8"/>
            <a:r>
              <a:rPr lang="de-DE" dirty="0" smtClean="0"/>
              <a:t>Neunte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13810" y="204787"/>
            <a:ext cx="5824246" cy="327670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cxnSp>
        <p:nvCxnSpPr>
          <p:cNvPr id="45" name="Gerade Verbindung 14"/>
          <p:cNvCxnSpPr/>
          <p:nvPr/>
        </p:nvCxnSpPr>
        <p:spPr bwMode="gray">
          <a:xfrm>
            <a:off x="475456" y="5194305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15"/>
          <p:cNvCxnSpPr/>
          <p:nvPr/>
        </p:nvCxnSpPr>
        <p:spPr bwMode="gray">
          <a:xfrm>
            <a:off x="475456" y="4849822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14"/>
          <p:cNvCxnSpPr/>
          <p:nvPr/>
        </p:nvCxnSpPr>
        <p:spPr bwMode="gray">
          <a:xfrm>
            <a:off x="475456" y="4505340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15"/>
          <p:cNvCxnSpPr/>
          <p:nvPr/>
        </p:nvCxnSpPr>
        <p:spPr bwMode="gray">
          <a:xfrm>
            <a:off x="475456" y="4160857"/>
            <a:ext cx="53735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dirty="0" smtClean="0"/>
              <a:t>© Electric Cloud  |  </a:t>
            </a:r>
            <a:r>
              <a:rPr lang="en-US" dirty="0" err="1" smtClean="0"/>
              <a:t>www.electri-ccloud.com</a:t>
            </a:r>
            <a:endParaRPr lang="de-DE" dirty="0"/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/>
          </p:nvPr>
        </p:nvSpPr>
        <p:spPr>
          <a:xfrm>
            <a:off x="61913" y="1119188"/>
            <a:ext cx="6169025" cy="3470275"/>
          </a:xfrm>
        </p:spPr>
      </p:sp>
      <p:sp>
        <p:nvSpPr>
          <p:cNvPr id="9" name="Notizenplatzhalter 8"/>
          <p:cNvSpPr>
            <a:spLocks noGrp="1"/>
          </p:cNvSpPr>
          <p:nvPr>
            <p:ph type="body" idx="1"/>
          </p:nvPr>
        </p:nvSpPr>
        <p:spPr>
          <a:xfrm>
            <a:off x="6265863" y="849313"/>
            <a:ext cx="3286544" cy="468947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68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03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68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80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strict;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ElectricCommander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$| = 1;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createProject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 Project");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createProcedure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 Project",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"Hello Procedure");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createStep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("Hello Project",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"Hello Procedure",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"Hello World from 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ec-perl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Project"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Procedure"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8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"echo Hello World from EF DSL!"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6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 output, check 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75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204788"/>
            <a:ext cx="5822950" cy="3276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largest aerospace/defense contractors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www.electric-cloud.com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692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13F40-7725-4229-977C-7AF5E84064F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68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" y="28928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0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1" y="1276350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1" y="1276350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0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0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2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2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89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0" y="1276350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0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2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 smtClean="0">
                <a:solidFill>
                  <a:schemeClr val="accent1"/>
                </a:solidFill>
              </a:rPr>
              <a:t>Thank</a:t>
            </a:r>
            <a:r>
              <a:rPr lang="de-DE" sz="2800" dirty="0" smtClean="0">
                <a:solidFill>
                  <a:schemeClr val="accent1"/>
                </a:solidFill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</a:rPr>
              <a:t>you</a:t>
            </a:r>
            <a:r>
              <a:rPr lang="de-DE" sz="2800" dirty="0" smtClean="0">
                <a:solidFill>
                  <a:schemeClr val="accent1"/>
                </a:solidFill>
              </a:rPr>
              <a:t>!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69275" y="16669"/>
            <a:ext cx="789596" cy="8024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153400" y="384690"/>
            <a:ext cx="849921" cy="2127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fld id="{FACF146B-9F0D-483F-9D4B-36B51663C11A}" type="slidenum">
              <a:rPr lang="en-US" altLang="en-US" sz="2800" b="1">
                <a:solidFill>
                  <a:schemeClr val="bg1"/>
                </a:solidFill>
                <a:latin typeface="Trebuchet MS"/>
                <a:cs typeface="Trebuchet MS"/>
              </a:rPr>
              <a:pPr algn="ctr"/>
              <a:t>‹#›</a:t>
            </a:fld>
            <a:endParaRPr lang="en-US" altLang="en-US" sz="2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575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38" y="3138489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38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solidFill>
                  <a:schemeClr val="accent1"/>
                </a:solidFill>
              </a:rPr>
              <a:t>Q&amp;A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7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2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2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0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09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0" y="1047750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232698" y="4933950"/>
            <a:ext cx="16723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 smtClean="0">
                <a:solidFill>
                  <a:schemeClr val="bg2"/>
                </a:solidFill>
              </a:rPr>
              <a:t>© Electric Cloud  |  electric-</a:t>
            </a:r>
            <a:r>
              <a:rPr lang="en-US" sz="608" dirty="0" err="1" smtClean="0">
                <a:solidFill>
                  <a:schemeClr val="bg2"/>
                </a:solidFill>
              </a:rPr>
              <a:t>cloud.com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0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70" r:id="rId4"/>
    <p:sldLayoutId id="2147483672" r:id="rId5"/>
    <p:sldLayoutId id="2147483677" r:id="rId6"/>
    <p:sldLayoutId id="2147483671" r:id="rId7"/>
    <p:sldLayoutId id="2147483678" r:id="rId8"/>
    <p:sldLayoutId id="2147483679" r:id="rId9"/>
    <p:sldLayoutId id="2147483680" r:id="rId10"/>
    <p:sldLayoutId id="2147483651" r:id="rId11"/>
    <p:sldLayoutId id="2147483663" r:id="rId12"/>
    <p:sldLayoutId id="2147483664" r:id="rId13"/>
    <p:sldLayoutId id="2147483665" r:id="rId14"/>
    <p:sldLayoutId id="2147483655" r:id="rId15"/>
    <p:sldLayoutId id="2147483668" r:id="rId16"/>
    <p:sldLayoutId id="2147483654" r:id="rId17"/>
    <p:sldLayoutId id="2147483661" r:id="rId18"/>
    <p:sldLayoutId id="2147483669" r:id="rId19"/>
    <p:sldLayoutId id="2147483667" r:id="rId20"/>
    <p:sldLayoutId id="2147483666" r:id="rId21"/>
    <p:sldLayoutId id="2147483656" r:id="rId22"/>
    <p:sldLayoutId id="2147483657" r:id="rId23"/>
    <p:sldLayoutId id="2147483658" r:id="rId24"/>
    <p:sldLayoutId id="2147483674" r:id="rId25"/>
    <p:sldLayoutId id="2147483675" r:id="rId26"/>
    <p:sldLayoutId id="2147483673" r:id="rId27"/>
    <p:sldLayoutId id="2147483676" r:id="rId28"/>
    <p:sldLayoutId id="2147483662" r:id="rId29"/>
    <p:sldLayoutId id="2147483681" r:id="rId3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gramming_language" TargetMode="External"/><Relationship Id="rId3" Type="http://schemas.openxmlformats.org/officeDocument/2006/relationships/hyperlink" Target="https://en.wikipedia.org/wiki/Domain_(software_engineering)" TargetMode="External"/><Relationship Id="rId7" Type="http://schemas.openxmlformats.org/officeDocument/2006/relationships/hyperlink" Target="https://en.wikipedia.org/wiki/Specification_language" TargetMode="External"/><Relationship Id="rId2" Type="http://schemas.openxmlformats.org/officeDocument/2006/relationships/hyperlink" Target="https://en.wikipedia.org/wiki/Computer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deling_language" TargetMode="External"/><Relationship Id="rId5" Type="http://schemas.openxmlformats.org/officeDocument/2006/relationships/hyperlink" Target="https://en.wikipedia.org/wiki/Markup_language" TargetMode="External"/><Relationship Id="rId4" Type="http://schemas.openxmlformats.org/officeDocument/2006/relationships/hyperlink" Target="https://en.wikipedia.org/wiki/General-purpose_languag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gif"/><Relationship Id="rId4" Type="http://schemas.openxmlformats.org/officeDocument/2006/relationships/image" Target="../media/image100.jpeg"/><Relationship Id="rId9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hyperlink" Target="http://images.google.com/imgres?imgurl=http://www.jazzsemi.com/images/services/cadence_logo1.gif&amp;imgrefurl=http://www.jazzsemi.com/services/partners/cadence.shtml&amp;h=138&amp;w=280&amp;sz=5&amp;hl=en&amp;start=1&amp;tbnid=n4WQCNjZ-38tKM:&amp;tbnh=56&amp;tbnw=114&amp;prev=/images?q=cadence+logo&amp;svnum=10&amp;hl=en" TargetMode="External"/><Relationship Id="rId18" Type="http://schemas.openxmlformats.org/officeDocument/2006/relationships/image" Target="../media/image138.jpeg"/><Relationship Id="rId26" Type="http://schemas.openxmlformats.org/officeDocument/2006/relationships/image" Target="../media/image143.jpeg"/><Relationship Id="rId39" Type="http://schemas.openxmlformats.org/officeDocument/2006/relationships/image" Target="../media/image154.jpeg"/><Relationship Id="rId21" Type="http://schemas.openxmlformats.org/officeDocument/2006/relationships/oleObject" Target="../embeddings/oleObject1.bin"/><Relationship Id="rId34" Type="http://schemas.openxmlformats.org/officeDocument/2006/relationships/image" Target="../media/image149.jpeg"/><Relationship Id="rId42" Type="http://schemas.openxmlformats.org/officeDocument/2006/relationships/image" Target="../media/image157.png"/><Relationship Id="rId47" Type="http://schemas.openxmlformats.org/officeDocument/2006/relationships/image" Target="../media/image162.png"/><Relationship Id="rId50" Type="http://schemas.openxmlformats.org/officeDocument/2006/relationships/image" Target="../media/image165.png"/><Relationship Id="rId55" Type="http://schemas.openxmlformats.org/officeDocument/2006/relationships/image" Target="../media/image169.jpeg"/><Relationship Id="rId63" Type="http://schemas.openxmlformats.org/officeDocument/2006/relationships/image" Target="../media/image177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images.google.com/imgres?imgurl=http://www.swdinc.com/images/Delphi%20Logo.gif&amp;imgrefurl=http://www.swdinc.com/dip_spin_specifications.htm&amp;h=96&amp;w=192&amp;sz=3&amp;hl=en&amp;start=4&amp;tbnid=1BFc3BLdQmvZeM:&amp;tbnh=52&amp;tbnw=103&amp;prev=/images?q=delphi+logo&amp;svnum=10&amp;hl=en" TargetMode="External"/><Relationship Id="rId20" Type="http://schemas.openxmlformats.org/officeDocument/2006/relationships/image" Target="../media/image140.png"/><Relationship Id="rId29" Type="http://schemas.openxmlformats.org/officeDocument/2006/relationships/hyperlink" Target="http://images.google.com/imgres?imgurl=http://www.iamjoshbrown.com/blog/wp-content/uploads/2007/01/DIRECTV.jpg&amp;imgrefurl=http://www.iamjoshbrown.com/blog/2007/01/12/direct-tv-evil-empires-something-worse-than-wal-mart/&amp;usg=__zegoP5a2X8KTc_f_UXZXzcwtH5g=&amp;h=497&amp;w=664&amp;sz=105&amp;hl=en&amp;start=2&amp;sig2=D5t7SaTR__5qwKxOBmgmJg&amp;um=1&amp;itbs=1&amp;tbnid=Ll-sUrpjkNapuM:&amp;tbnh=103&amp;tbnw=138&amp;prev=/images?q=directv&amp;hl=en&amp;rls=com.microsoft:en-us:IE-SearchBox&amp;sa=N&amp;um=1&amp;ei=og0oS5K0GJWvlAeJ_oiVDQ" TargetMode="External"/><Relationship Id="rId41" Type="http://schemas.openxmlformats.org/officeDocument/2006/relationships/image" Target="../media/image156.png"/><Relationship Id="rId54" Type="http://schemas.openxmlformats.org/officeDocument/2006/relationships/hyperlink" Target="http://images.google.com/imgres?imgurl=http://www.mikesappliances.co.uk/images/Bosch-Logo-1.jpg&amp;imgrefurl=http://www.mikesappliances.co.uk/&amp;usg=__XfxhyZ2Aj8xSIzegkAmjEYJd-tM=&amp;h=286&amp;w=1000&amp;sz=42&amp;hl=en&amp;start=2&amp;um=1&amp;itbs=1&amp;tbnid=YMxBIsC8Kk3KHM:&amp;tbnh=43&amp;tbnw=149&amp;prev=/images?q=bosch+logo&amp;um=1&amp;hl=en&amp;sa=X&amp;rls=com.microsoft:en-us:IE-SearchBox&amp;tbs=isch:1" TargetMode="External"/><Relationship Id="rId62" Type="http://schemas.openxmlformats.org/officeDocument/2006/relationships/image" Target="../media/image17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9.png"/><Relationship Id="rId11" Type="http://schemas.openxmlformats.org/officeDocument/2006/relationships/hyperlink" Target="http://images.google.com/imgres?imgurl=http://www.samsung.com/gr/presscenter/images/samsung-logo.jpg&amp;imgrefurl=http://www.samsung.com/gr/presscenter/awards/index.htm&amp;h=290&amp;w=496&amp;sz=15&amp;hl=en&amp;start=1&amp;tbnid=evZTc_XRtk9rGM:&amp;tbnh=76&amp;tbnw=130&amp;prev=/images?q=samsung+logo&amp;svnum=10&amp;hl=en&amp;sa=X" TargetMode="External"/><Relationship Id="rId24" Type="http://schemas.openxmlformats.org/officeDocument/2006/relationships/image" Target="../media/image141.jpeg"/><Relationship Id="rId32" Type="http://schemas.openxmlformats.org/officeDocument/2006/relationships/image" Target="../media/image148.jpeg"/><Relationship Id="rId37" Type="http://schemas.openxmlformats.org/officeDocument/2006/relationships/image" Target="../media/image152.png"/><Relationship Id="rId40" Type="http://schemas.openxmlformats.org/officeDocument/2006/relationships/image" Target="../media/image155.png"/><Relationship Id="rId45" Type="http://schemas.openxmlformats.org/officeDocument/2006/relationships/image" Target="../media/image160.png"/><Relationship Id="rId53" Type="http://schemas.openxmlformats.org/officeDocument/2006/relationships/image" Target="../media/image168.png"/><Relationship Id="rId58" Type="http://schemas.openxmlformats.org/officeDocument/2006/relationships/image" Target="../media/image172.png"/><Relationship Id="rId66" Type="http://schemas.openxmlformats.org/officeDocument/2006/relationships/image" Target="../media/image180.png"/><Relationship Id="rId5" Type="http://schemas.openxmlformats.org/officeDocument/2006/relationships/image" Target="../media/image128.jpeg"/><Relationship Id="rId15" Type="http://schemas.openxmlformats.org/officeDocument/2006/relationships/image" Target="../media/image136.png"/><Relationship Id="rId23" Type="http://schemas.openxmlformats.org/officeDocument/2006/relationships/hyperlink" Target="http://images.google.com/imgres?imgurl=http://www.cellmaking.com/images/cell_phone_logos/texas-instruments.jpg&amp;imgrefurl=http://www.cellmaking.com/cell_phone_brand_logos.html&amp;h=160&amp;w=200&amp;sz=7&amp;hl=en&amp;start=1&amp;tbnid=-1cY3MH1qEOLPM:&amp;tbnh=83&amp;tbnw=104&amp;prev=/images?q=texas+instruments+logo&amp;svnum=10&amp;hl=en&amp;sa=X" TargetMode="External"/><Relationship Id="rId28" Type="http://schemas.openxmlformats.org/officeDocument/2006/relationships/image" Target="../media/image145.jpeg"/><Relationship Id="rId36" Type="http://schemas.openxmlformats.org/officeDocument/2006/relationships/image" Target="../media/image151.png"/><Relationship Id="rId49" Type="http://schemas.openxmlformats.org/officeDocument/2006/relationships/image" Target="../media/image164.png"/><Relationship Id="rId57" Type="http://schemas.openxmlformats.org/officeDocument/2006/relationships/image" Target="../media/image171.png"/><Relationship Id="rId61" Type="http://schemas.openxmlformats.org/officeDocument/2006/relationships/image" Target="../media/image175.png"/><Relationship Id="rId10" Type="http://schemas.openxmlformats.org/officeDocument/2006/relationships/image" Target="../media/image133.png"/><Relationship Id="rId19" Type="http://schemas.openxmlformats.org/officeDocument/2006/relationships/image" Target="../media/image139.jpeg"/><Relationship Id="rId31" Type="http://schemas.openxmlformats.org/officeDocument/2006/relationships/image" Target="../media/image147.jpeg"/><Relationship Id="rId44" Type="http://schemas.openxmlformats.org/officeDocument/2006/relationships/image" Target="../media/image159.png"/><Relationship Id="rId52" Type="http://schemas.openxmlformats.org/officeDocument/2006/relationships/image" Target="../media/image167.png"/><Relationship Id="rId60" Type="http://schemas.openxmlformats.org/officeDocument/2006/relationships/image" Target="../media/image174.png"/><Relationship Id="rId65" Type="http://schemas.openxmlformats.org/officeDocument/2006/relationships/image" Target="../media/image179.png"/><Relationship Id="rId4" Type="http://schemas.openxmlformats.org/officeDocument/2006/relationships/hyperlink" Target="http://images.google.com/imgres?imgurl=http://www.htsalg.com/Bestill/ericsson_logo_darkblue.gif&amp;imgrefurl=http://www.htsalg.com/Bestill/r290%20info.htm&amp;h=658&amp;w=3208&amp;sz=29&amp;hl=en&amp;start=1&amp;tbnid=J0BCxskKEjC_vM:&amp;tbnh=31&amp;tbnw=150&amp;prev=/images?q=ericsson+logo&amp;svnum=10&amp;hl=en" TargetMode="External"/><Relationship Id="rId9" Type="http://schemas.openxmlformats.org/officeDocument/2006/relationships/image" Target="../media/image132.png"/><Relationship Id="rId14" Type="http://schemas.openxmlformats.org/officeDocument/2006/relationships/image" Target="../media/image135.jpeg"/><Relationship Id="rId22" Type="http://schemas.openxmlformats.org/officeDocument/2006/relationships/image" Target="../media/image127.png"/><Relationship Id="rId27" Type="http://schemas.openxmlformats.org/officeDocument/2006/relationships/image" Target="../media/image144.jpeg"/><Relationship Id="rId30" Type="http://schemas.openxmlformats.org/officeDocument/2006/relationships/image" Target="../media/image146.jpeg"/><Relationship Id="rId35" Type="http://schemas.openxmlformats.org/officeDocument/2006/relationships/image" Target="../media/image150.jpeg"/><Relationship Id="rId43" Type="http://schemas.openxmlformats.org/officeDocument/2006/relationships/image" Target="../media/image158.png"/><Relationship Id="rId48" Type="http://schemas.openxmlformats.org/officeDocument/2006/relationships/image" Target="../media/image163.png"/><Relationship Id="rId56" Type="http://schemas.openxmlformats.org/officeDocument/2006/relationships/image" Target="../media/image170.png"/><Relationship Id="rId64" Type="http://schemas.openxmlformats.org/officeDocument/2006/relationships/image" Target="../media/image178.jpeg"/><Relationship Id="rId8" Type="http://schemas.openxmlformats.org/officeDocument/2006/relationships/image" Target="../media/image131.png"/><Relationship Id="rId51" Type="http://schemas.openxmlformats.org/officeDocument/2006/relationships/image" Target="../media/image166.png"/><Relationship Id="rId3" Type="http://schemas.openxmlformats.org/officeDocument/2006/relationships/notesSlide" Target="../notesSlides/notesSlide9.xml"/><Relationship Id="rId12" Type="http://schemas.openxmlformats.org/officeDocument/2006/relationships/image" Target="../media/image134.jpeg"/><Relationship Id="rId17" Type="http://schemas.openxmlformats.org/officeDocument/2006/relationships/image" Target="../media/image137.jpeg"/><Relationship Id="rId25" Type="http://schemas.openxmlformats.org/officeDocument/2006/relationships/image" Target="../media/image142.jpeg"/><Relationship Id="rId33" Type="http://schemas.openxmlformats.org/officeDocument/2006/relationships/hyperlink" Target="http://images.google.com/imgres?imgurl=http://www.mediabistro.com/news/original/GE%20Logo.jpg&amp;imgrefurl=http://www.mediabistro.com/news/newsfeed/the_morning_newsfeed_081309_124251.asp&amp;usg=__DmYTdmVzDIYkWfRsrWkNoxQmnC4=&amp;h=250&amp;w=250&amp;sz=19&amp;hl=en&amp;start=1&amp;um=1&amp;itbs=1&amp;tbnid=EFtg0twRh4QqHM:&amp;tbnh=111&amp;tbnw=111&amp;prev=/images?q=general+electric+logo&amp;um=1&amp;hl=en&amp;rls=com.microsoft:en-us:IE-SearchBox&amp;tbs=isch:1" TargetMode="External"/><Relationship Id="rId38" Type="http://schemas.openxmlformats.org/officeDocument/2006/relationships/image" Target="../media/image153.png"/><Relationship Id="rId46" Type="http://schemas.openxmlformats.org/officeDocument/2006/relationships/image" Target="../media/image161.png"/><Relationship Id="rId59" Type="http://schemas.openxmlformats.org/officeDocument/2006/relationships/image" Target="../media/image1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jpe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9" Type="http://schemas.openxmlformats.org/officeDocument/2006/relationships/image" Target="../media/image90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34" Type="http://schemas.openxmlformats.org/officeDocument/2006/relationships/image" Target="../media/image85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41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40" Type="http://schemas.openxmlformats.org/officeDocument/2006/relationships/image" Target="../media/image91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jpeg"/><Relationship Id="rId30" Type="http://schemas.openxmlformats.org/officeDocument/2006/relationships/image" Target="../media/image81.png"/><Relationship Id="rId35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 bwMode="gray">
          <a:xfrm>
            <a:off x="0" y="3220770"/>
            <a:ext cx="9144000" cy="1079766"/>
          </a:xfrm>
        </p:spPr>
        <p:txBody>
          <a:bodyPr/>
          <a:lstStyle/>
          <a:p>
            <a:r>
              <a:rPr lang="en-US" dirty="0">
                <a:cs typeface="Trebuchet MS"/>
              </a:rPr>
              <a:t>Powering DevOps Automation and Continuous </a:t>
            </a:r>
            <a:r>
              <a:rPr lang="en-US" dirty="0" smtClean="0">
                <a:cs typeface="Trebuchet MS"/>
              </a:rPr>
              <a:t>Delivery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 bwMode="gray">
          <a:xfrm>
            <a:off x="0" y="1276350"/>
            <a:ext cx="9144000" cy="1944421"/>
          </a:xfrm>
        </p:spPr>
        <p:txBody>
          <a:bodyPr/>
          <a:lstStyle/>
          <a:p>
            <a:r>
              <a:rPr lang="en-US" noProof="0" dirty="0" smtClean="0">
                <a:latin typeface="Trebuchet MS"/>
                <a:cs typeface="Trebuchet MS"/>
              </a:rPr>
              <a:t>Better software faster</a:t>
            </a:r>
            <a:endParaRPr lang="en-US" noProof="0" dirty="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961982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Process as Code: An Introduction to the ElectricFlow Automation DSL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223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DSL?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 </a:t>
            </a:r>
            <a:r>
              <a:rPr lang="en-US" sz="2000" b="1" dirty="0"/>
              <a:t>domain-specific language</a:t>
            </a:r>
            <a:r>
              <a:rPr lang="en-US" sz="2000" dirty="0"/>
              <a:t> (</a:t>
            </a:r>
            <a:r>
              <a:rPr lang="en-US" sz="2000" b="1" dirty="0"/>
              <a:t>DSL</a:t>
            </a:r>
            <a:r>
              <a:rPr lang="en-US" sz="2000" dirty="0"/>
              <a:t>) is a </a:t>
            </a:r>
            <a:r>
              <a:rPr lang="en-US" sz="2000" dirty="0">
                <a:hlinkClick r:id="rId2" tooltip="Computer language"/>
              </a:rPr>
              <a:t>computer language</a:t>
            </a:r>
            <a:r>
              <a:rPr lang="en-US" sz="2000" dirty="0"/>
              <a:t> specialized to a particular application </a:t>
            </a:r>
            <a:r>
              <a:rPr lang="en-US" sz="2000" dirty="0">
                <a:hlinkClick r:id="rId3" tooltip="Domain (software engineering)"/>
              </a:rPr>
              <a:t>domain</a:t>
            </a:r>
            <a:r>
              <a:rPr lang="en-US" sz="2000" dirty="0"/>
              <a:t>. This is in contrast to a </a:t>
            </a:r>
            <a:r>
              <a:rPr lang="en-US" sz="2000" dirty="0">
                <a:hlinkClick r:id="rId4" tooltip="General-purpose language"/>
              </a:rPr>
              <a:t>general-purpose language</a:t>
            </a:r>
            <a:r>
              <a:rPr lang="en-US" sz="2000" dirty="0"/>
              <a:t> (GPL), which is broadly applicable across domains, and lacks specialized features for a particular </a:t>
            </a:r>
            <a:r>
              <a:rPr lang="en-US" sz="2000" dirty="0" smtClean="0"/>
              <a:t>domain… </a:t>
            </a:r>
            <a:r>
              <a:rPr lang="en-US" sz="2000" dirty="0"/>
              <a:t>DSLs can be further subdivided by the kind of language, and include domain-specific </a:t>
            </a:r>
            <a:r>
              <a:rPr lang="en-US" sz="2000" i="1" dirty="0">
                <a:hlinkClick r:id="rId5" tooltip="Markup language"/>
              </a:rPr>
              <a:t>markup</a:t>
            </a:r>
            <a:r>
              <a:rPr lang="en-US" sz="2000" dirty="0">
                <a:hlinkClick r:id="rId5" tooltip="Markup language"/>
              </a:rPr>
              <a:t> languages</a:t>
            </a:r>
            <a:r>
              <a:rPr lang="en-US" sz="2000" dirty="0"/>
              <a:t>, domain-specific </a:t>
            </a:r>
            <a:r>
              <a:rPr lang="en-US" sz="2000" i="1" dirty="0">
                <a:hlinkClick r:id="rId6" tooltip="Modeling language"/>
              </a:rPr>
              <a:t>modeling</a:t>
            </a:r>
            <a:r>
              <a:rPr lang="en-US" sz="2000" dirty="0">
                <a:hlinkClick r:id="rId6" tooltip="Modeling language"/>
              </a:rPr>
              <a:t> languages</a:t>
            </a:r>
            <a:r>
              <a:rPr lang="en-US" sz="2000" dirty="0"/>
              <a:t> (more generally, </a:t>
            </a:r>
            <a:r>
              <a:rPr lang="en-US" sz="2000" dirty="0">
                <a:hlinkClick r:id="rId7" tooltip="Specification language"/>
              </a:rPr>
              <a:t>specification languages</a:t>
            </a:r>
            <a:r>
              <a:rPr lang="en-US" sz="2000" dirty="0"/>
              <a:t>), and domain-specific </a:t>
            </a:r>
            <a:r>
              <a:rPr lang="en-US" sz="2000" i="1" dirty="0">
                <a:hlinkClick r:id="rId8" tooltip="Programming language"/>
              </a:rPr>
              <a:t>programming</a:t>
            </a:r>
            <a:r>
              <a:rPr lang="en-US" sz="2000" dirty="0">
                <a:hlinkClick r:id="rId8" tooltip="Programming language"/>
              </a:rPr>
              <a:t> languages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- Wikipedia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59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DSLs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047750"/>
            <a:ext cx="4876800" cy="32932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HTML for webpage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MATLAB for mathematical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Verilog, </a:t>
            </a:r>
            <a:r>
              <a:rPr lang="en-US" sz="2000" dirty="0" err="1" smtClean="0"/>
              <a:t>SystemC</a:t>
            </a:r>
            <a:r>
              <a:rPr lang="en-US" sz="2000" dirty="0" smtClean="0"/>
              <a:t>, LISA for </a:t>
            </a:r>
            <a:r>
              <a:rPr lang="en-US" sz="2000" dirty="0" err="1" smtClean="0"/>
              <a:t>SoC</a:t>
            </a:r>
            <a:r>
              <a:rPr lang="en-US" sz="2000" dirty="0" smtClean="0"/>
              <a:t> and </a:t>
            </a:r>
            <a:r>
              <a:rPr lang="en-US" sz="2000" dirty="0" err="1" smtClean="0"/>
              <a:t>uProcessor</a:t>
            </a:r>
            <a:r>
              <a:rPr lang="en-US" sz="2000" dirty="0" smtClean="0"/>
              <a:t>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Regex for text pattern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make &amp; ant for build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Chef &amp; Puppet for compute infrastructure, </a:t>
            </a:r>
            <a:r>
              <a:rPr lang="en-US" sz="2000" i="1" dirty="0" smtClean="0"/>
              <a:t>Infrastructure as Code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But what for software delivery automation?</a:t>
            </a:r>
            <a:endParaRPr lang="en-US" sz="2000" dirty="0"/>
          </a:p>
        </p:txBody>
      </p:sp>
      <p:pic>
        <p:nvPicPr>
          <p:cNvPr id="2050" name="Picture 2" descr="http://martinfowler.com/ds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850" y="209550"/>
            <a:ext cx="97987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ht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htm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75337"/>
            <a:ext cx="690562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84" y="857250"/>
            <a:ext cx="134436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 descr="https://lh3.ggpht.com/1Q9ADK1KydIGBmE8BdifA4job8xW2GhK15p7GQBl-1bm66aGdPoQ8WUNkamSwJnSUlA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928" y="1558766"/>
            <a:ext cx="823912" cy="8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s.unm.edu/~donour/prof/guide/img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66" y="2728198"/>
            <a:ext cx="1257299" cy="75102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86253"/>
            <a:ext cx="779591" cy="77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47" y="2198847"/>
            <a:ext cx="779884" cy="105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 descr="Image result for tcl scrip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84" y="3779044"/>
            <a:ext cx="5334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www.design-reuse.com/news_img/20061014_silistix1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05" y="1567339"/>
            <a:ext cx="1160957" cy="107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0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7" r="8517"/>
          <a:stretch>
            <a:fillRect/>
          </a:stretch>
        </p:blipFill>
        <p:spPr>
          <a:xfrm>
            <a:off x="304800" y="1276350"/>
            <a:ext cx="4114800" cy="3293269"/>
          </a:xfrm>
        </p:spPr>
      </p:pic>
      <p:sp>
        <p:nvSpPr>
          <p:cNvPr id="9" name="TextBox 8"/>
          <p:cNvSpPr txBox="1"/>
          <p:nvPr/>
        </p:nvSpPr>
        <p:spPr>
          <a:xfrm>
            <a:off x="457200" y="3943350"/>
            <a:ext cx="3733800" cy="46161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800" dirty="0" smtClean="0">
                <a:solidFill>
                  <a:schemeClr val="tx2"/>
                </a:solidFill>
              </a:rPr>
              <a:t>Anders Wallgren, CTO Electric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excited about </a:t>
            </a:r>
            <a:r>
              <a:rPr lang="en-US" dirty="0" smtClean="0"/>
              <a:t>DSL?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04800" y="1275381"/>
            <a:ext cx="4129238" cy="329326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dirty="0" smtClean="0"/>
              <a:t>Electric Flow DSL</a:t>
            </a:r>
          </a:p>
          <a:p>
            <a:pPr lvl="0"/>
            <a:endParaRPr lang="en-US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Easy </a:t>
            </a:r>
            <a:r>
              <a:rPr lang="en-US" dirty="0"/>
              <a:t>to learn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Compact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Declarative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Idempotent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Inheritance</a:t>
            </a:r>
            <a:endParaRPr lang="en-US" dirty="0"/>
          </a:p>
          <a:p>
            <a:pPr lvl="0"/>
            <a:endParaRPr lang="en-US" dirty="0" smtClean="0">
              <a:sym typeface="Wingdings"/>
            </a:endParaRPr>
          </a:p>
          <a:p>
            <a:pPr lvl="0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Very fast design capture</a:t>
            </a:r>
          </a:p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21" y="1276350"/>
            <a:ext cx="4550879" cy="1219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20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used to code in </a:t>
            </a:r>
            <a:r>
              <a:rPr lang="en-US" dirty="0" err="1" smtClean="0"/>
              <a:t>ElectricFlow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21" y="1276350"/>
            <a:ext cx="4550879" cy="1219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" y="1276350"/>
            <a:ext cx="4474899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build Manual Run 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047750"/>
            <a:ext cx="4114800" cy="32932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 err="1" smtClean="0"/>
              <a:t>PuTTY</a:t>
            </a:r>
            <a:r>
              <a:rPr lang="en-US" sz="1200" dirty="0" smtClean="0"/>
              <a:t> into VOB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Create dynamic 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… (other VOB interactions)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Create local copy on build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Adjust </a:t>
            </a:r>
            <a:r>
              <a:rPr lang="en-US" sz="1200" dirty="0" err="1" smtClean="0"/>
              <a:t>permisions</a:t>
            </a: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Modify registry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Run build 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… (other file manipulations)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Start Linux VM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Copy build to VM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Create RPMs on VM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Create check sum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Copy RPMs to build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… (other file manipulations)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Burn CD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24718"/>
            <a:ext cx="4440243" cy="37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1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 up a field-deployable datacenter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inventory of installation media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Power 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networking is operational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the base services and infrastructure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the main software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functional test </a:t>
            </a:r>
            <a:r>
              <a:rPr lang="en-US" dirty="0" err="1"/>
              <a:t>subworkflow</a:t>
            </a:r>
            <a:r>
              <a:rPr lang="en-US" dirty="0"/>
              <a:t> activity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Checkout XYZ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and checkout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component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57847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installation workflow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9629" y="971550"/>
            <a:ext cx="4447067" cy="4063841"/>
            <a:chOff x="304800" y="-33564"/>
            <a:chExt cx="7416345" cy="63055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-33564"/>
              <a:ext cx="4610100" cy="601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270" y="-33564"/>
              <a:ext cx="2809875" cy="630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" name="Straight Connector 7"/>
          <p:cNvCxnSpPr/>
          <p:nvPr/>
        </p:nvCxnSpPr>
        <p:spPr>
          <a:xfrm>
            <a:off x="3526637" y="4786942"/>
            <a:ext cx="0" cy="18416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26637" y="4971104"/>
            <a:ext cx="1578763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971550"/>
            <a:ext cx="0" cy="399955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98257" y="97155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9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models get large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40866"/>
              </p:ext>
            </p:extLst>
          </p:nvPr>
        </p:nvGraphicFramePr>
        <p:xfrm>
          <a:off x="1524000" y="971550"/>
          <a:ext cx="6096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495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617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Servers	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17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Services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TypeA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17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svs1, svs2, svs3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TypeB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17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svs1, svs4, svs5, svs6, svs7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TypeC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17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svs8, svs9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TypeD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17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svs8, svs10, svs11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TypeE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17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svs12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5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24"/>
            <a:ext cx="9144000" cy="45852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12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ight Arrow 20"/>
          <p:cNvSpPr/>
          <p:nvPr/>
        </p:nvSpPr>
        <p:spPr>
          <a:xfrm>
            <a:off x="152400" y="1379764"/>
            <a:ext cx="8839200" cy="3630386"/>
          </a:xfrm>
          <a:prstGeom prst="rightArrow">
            <a:avLst>
              <a:gd name="adj1" fmla="val 73156"/>
              <a:gd name="adj2" fmla="val 50000"/>
            </a:avLst>
          </a:prstGeom>
          <a:solidFill>
            <a:srgbClr val="7030A0">
              <a:alpha val="1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47750"/>
            <a:ext cx="14478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 smtClean="0"/>
              <a:t>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050471"/>
            <a:ext cx="27432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 smtClean="0"/>
              <a:t>Continuous Integration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074964"/>
            <a:ext cx="3962400" cy="30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 smtClean="0"/>
              <a:t>Continuous Deployment</a:t>
            </a:r>
          </a:p>
        </p:txBody>
      </p:sp>
      <p:sp>
        <p:nvSpPr>
          <p:cNvPr id="7" name="Oval 6"/>
          <p:cNvSpPr/>
          <p:nvPr/>
        </p:nvSpPr>
        <p:spPr>
          <a:xfrm>
            <a:off x="647700" y="1581150"/>
            <a:ext cx="1066800" cy="9906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Visual Studio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.NET</a:t>
            </a:r>
          </a:p>
        </p:txBody>
      </p:sp>
      <p:sp>
        <p:nvSpPr>
          <p:cNvPr id="8" name="Oval 7"/>
          <p:cNvSpPr/>
          <p:nvPr/>
        </p:nvSpPr>
        <p:spPr>
          <a:xfrm>
            <a:off x="609600" y="2730500"/>
            <a:ext cx="1066800" cy="9906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Eclipse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Java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873500"/>
            <a:ext cx="1066800" cy="9906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err="1" smtClean="0"/>
              <a:t>xCode</a:t>
            </a:r>
            <a:endParaRPr lang="en-US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828800" y="1663700"/>
            <a:ext cx="533400" cy="31178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SCM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14600" y="1663700"/>
            <a:ext cx="1371600" cy="311785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Code Analysis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Build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Unit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8600" y="1663700"/>
            <a:ext cx="533400" cy="31178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Artifact Management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00600" y="1663700"/>
            <a:ext cx="3505200" cy="2057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Release Pipeline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11486" y="3873500"/>
            <a:ext cx="3505200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Deploy Target Containers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3000" y="4330700"/>
            <a:ext cx="342900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 smtClean="0"/>
              <a:t>IIS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4336143"/>
            <a:ext cx="921657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 err="1" smtClean="0"/>
              <a:t>Apprenda</a:t>
            </a:r>
            <a:endParaRPr lang="en-US" sz="16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4343400"/>
            <a:ext cx="921657" cy="298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600" dirty="0" smtClean="0"/>
              <a:t>Mac</a:t>
            </a:r>
          </a:p>
        </p:txBody>
      </p:sp>
      <p:sp>
        <p:nvSpPr>
          <p:cNvPr id="18" name="Oval 17"/>
          <p:cNvSpPr/>
          <p:nvPr/>
        </p:nvSpPr>
        <p:spPr>
          <a:xfrm>
            <a:off x="5029200" y="2343150"/>
            <a:ext cx="914400" cy="9144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QA</a:t>
            </a:r>
          </a:p>
        </p:txBody>
      </p:sp>
      <p:sp>
        <p:nvSpPr>
          <p:cNvPr id="19" name="Oval 18"/>
          <p:cNvSpPr/>
          <p:nvPr/>
        </p:nvSpPr>
        <p:spPr>
          <a:xfrm>
            <a:off x="6019800" y="2343150"/>
            <a:ext cx="914400" cy="9144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UAT</a:t>
            </a:r>
          </a:p>
        </p:txBody>
      </p:sp>
      <p:sp>
        <p:nvSpPr>
          <p:cNvPr id="20" name="Oval 19"/>
          <p:cNvSpPr/>
          <p:nvPr/>
        </p:nvSpPr>
        <p:spPr>
          <a:xfrm>
            <a:off x="7010400" y="2343150"/>
            <a:ext cx="914400" cy="9144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6080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a DSL?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Why the excitement around EF DSL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cases where process as code really shines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Benefits of </a:t>
            </a:r>
            <a:r>
              <a:rPr lang="en-US" dirty="0" smtClean="0"/>
              <a:t>code-based software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EF DSL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EF DSL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EF DSL editor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Q&amp;A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Parameters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900" dirty="0"/>
              <a:t>[</a:t>
            </a:r>
          </a:p>
          <a:p>
            <a:r>
              <a:rPr lang="en-US" sz="900" dirty="0"/>
              <a:t>  {</a:t>
            </a:r>
          </a:p>
          <a:p>
            <a:r>
              <a:rPr lang="en-US" sz="900" dirty="0"/>
              <a:t>    "name": "</a:t>
            </a:r>
            <a:r>
              <a:rPr lang="en-US" sz="900" dirty="0" err="1"/>
              <a:t>appName</a:t>
            </a:r>
            <a:r>
              <a:rPr lang="en-US" sz="900" dirty="0"/>
              <a:t>",</a:t>
            </a:r>
          </a:p>
          <a:p>
            <a:r>
              <a:rPr lang="en-US" sz="900" dirty="0"/>
              <a:t>    "label": "Application Name",</a:t>
            </a:r>
          </a:p>
          <a:p>
            <a:r>
              <a:rPr lang="en-US" sz="900" dirty="0"/>
              <a:t>    "description": "The name of the application to be </a:t>
            </a:r>
            <a:r>
              <a:rPr lang="en-US" sz="900" dirty="0" err="1" smtClean="0"/>
              <a:t>onboarded</a:t>
            </a:r>
            <a:r>
              <a:rPr lang="en-US" sz="900" dirty="0"/>
              <a:t>",</a:t>
            </a:r>
          </a:p>
          <a:p>
            <a:r>
              <a:rPr lang="en-US" sz="900" dirty="0"/>
              <a:t>    "</a:t>
            </a:r>
            <a:r>
              <a:rPr lang="en-US" sz="900" dirty="0" err="1"/>
              <a:t>defaultValue</a:t>
            </a:r>
            <a:r>
              <a:rPr lang="en-US" sz="900" dirty="0"/>
              <a:t>": "My Application"</a:t>
            </a:r>
          </a:p>
          <a:p>
            <a:r>
              <a:rPr lang="en-US" sz="900" dirty="0"/>
              <a:t>  },</a:t>
            </a:r>
          </a:p>
          <a:p>
            <a:r>
              <a:rPr lang="en-US" sz="900" dirty="0"/>
              <a:t>  {</a:t>
            </a:r>
          </a:p>
          <a:p>
            <a:r>
              <a:rPr lang="en-US" sz="900" dirty="0"/>
              <a:t>    "name": "</a:t>
            </a:r>
            <a:r>
              <a:rPr lang="en-US" sz="900" dirty="0" err="1"/>
              <a:t>sourceLocation</a:t>
            </a:r>
            <a:r>
              <a:rPr lang="en-US" sz="900" dirty="0"/>
              <a:t>",</a:t>
            </a:r>
          </a:p>
          <a:p>
            <a:r>
              <a:rPr lang="en-US" sz="900" dirty="0"/>
              <a:t>    "label": "Source Code Location",</a:t>
            </a:r>
          </a:p>
          <a:p>
            <a:r>
              <a:rPr lang="en-US" sz="900" dirty="0"/>
              <a:t>    "description": "SCM location for CI",</a:t>
            </a:r>
          </a:p>
          <a:p>
            <a:r>
              <a:rPr lang="en-US" sz="900" dirty="0"/>
              <a:t>    "</a:t>
            </a:r>
            <a:r>
              <a:rPr lang="en-US" sz="900" dirty="0" err="1"/>
              <a:t>defaultValue</a:t>
            </a:r>
            <a:r>
              <a:rPr lang="en-US" sz="900" dirty="0"/>
              <a:t>": "http://gitlab.mycompany.com/apps/</a:t>
            </a:r>
            <a:r>
              <a:rPr lang="en-US" sz="900" dirty="0" err="1"/>
              <a:t>myapp.git</a:t>
            </a:r>
            <a:r>
              <a:rPr lang="en-US" sz="900" dirty="0"/>
              <a:t>"</a:t>
            </a:r>
          </a:p>
          <a:p>
            <a:r>
              <a:rPr lang="en-US" sz="900" dirty="0"/>
              <a:t>  },</a:t>
            </a:r>
          </a:p>
          <a:p>
            <a:r>
              <a:rPr lang="en-US" sz="900" dirty="0"/>
              <a:t>  {</a:t>
            </a:r>
          </a:p>
          <a:p>
            <a:r>
              <a:rPr lang="en-US" sz="900" dirty="0"/>
              <a:t>    "name": "stages",</a:t>
            </a:r>
          </a:p>
          <a:p>
            <a:r>
              <a:rPr lang="en-US" sz="900" dirty="0"/>
              <a:t>    "label": "Stage names",</a:t>
            </a:r>
          </a:p>
          <a:p>
            <a:r>
              <a:rPr lang="en-US" sz="900" dirty="0"/>
              <a:t>    "description": "Comma-separated list of stages for pipeline",</a:t>
            </a:r>
          </a:p>
          <a:p>
            <a:r>
              <a:rPr lang="en-US" sz="900" dirty="0"/>
              <a:t>    "</a:t>
            </a:r>
            <a:r>
              <a:rPr lang="en-US" sz="900" dirty="0" err="1"/>
              <a:t>defaultValue</a:t>
            </a:r>
            <a:r>
              <a:rPr lang="en-US" sz="900" dirty="0"/>
              <a:t>": "</a:t>
            </a:r>
            <a:r>
              <a:rPr lang="en-US" sz="900" dirty="0" err="1"/>
              <a:t>Dev,QA,UAT,Staging,Prod</a:t>
            </a:r>
            <a:r>
              <a:rPr lang="en-US" sz="900" dirty="0"/>
              <a:t>"</a:t>
            </a:r>
          </a:p>
          <a:p>
            <a:r>
              <a:rPr lang="en-US" sz="900" dirty="0"/>
              <a:t>  },</a:t>
            </a:r>
          </a:p>
          <a:p>
            <a:r>
              <a:rPr lang="en-US" sz="900" dirty="0" smtClean="0"/>
              <a:t>…</a:t>
            </a:r>
            <a:endParaRPr lang="en-US" sz="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55" y="1246414"/>
            <a:ext cx="3433024" cy="3562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25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the automation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95350"/>
            <a:ext cx="7391400" cy="359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1194774"/>
            <a:ext cx="8597492" cy="329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18438"/>
            <a:ext cx="6981825" cy="31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1409"/>
            <a:ext cx="6905625" cy="208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27464"/>
            <a:ext cx="1390498" cy="354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3713"/>
            <a:ext cx="5486400" cy="152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89" y="1194774"/>
            <a:ext cx="7549909" cy="14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29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Code-based approaches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Leverage </a:t>
            </a:r>
            <a:r>
              <a:rPr lang="en-US" dirty="0"/>
              <a:t>mature tool chains and best practices</a:t>
            </a:r>
          </a:p>
          <a:p>
            <a:pPr marL="627063" lvl="1" indent="-342900"/>
            <a:r>
              <a:rPr lang="en-US" dirty="0" smtClean="0"/>
              <a:t>IDEs</a:t>
            </a:r>
            <a:endParaRPr lang="en-US" dirty="0"/>
          </a:p>
          <a:p>
            <a:pPr marL="627063" lvl="1" indent="-342900"/>
            <a:r>
              <a:rPr lang="en-US" dirty="0" smtClean="0"/>
              <a:t>SCM </a:t>
            </a:r>
            <a:r>
              <a:rPr lang="en-US" dirty="0"/>
              <a:t>/ versioning</a:t>
            </a:r>
          </a:p>
          <a:p>
            <a:pPr marL="627063" lvl="1" indent="-342900"/>
            <a:r>
              <a:rPr lang="en-US" dirty="0" smtClean="0"/>
              <a:t>Modular </a:t>
            </a:r>
            <a:r>
              <a:rPr lang="en-US" dirty="0"/>
              <a:t>design</a:t>
            </a:r>
          </a:p>
          <a:p>
            <a:pPr marL="627063" lvl="1" indent="-342900"/>
            <a:r>
              <a:rPr lang="en-US" dirty="0" smtClean="0"/>
              <a:t>Test-driven </a:t>
            </a:r>
            <a:r>
              <a:rPr lang="en-US" dirty="0"/>
              <a:t>development</a:t>
            </a:r>
          </a:p>
          <a:p>
            <a:pPr marL="627063" lvl="1" indent="-342900"/>
            <a:r>
              <a:rPr lang="en-US" dirty="0" smtClean="0"/>
              <a:t>Static </a:t>
            </a:r>
            <a:r>
              <a:rPr lang="en-US" dirty="0"/>
              <a:t>analysis and other code quality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Ease of Refactoring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Sharing </a:t>
            </a:r>
            <a:r>
              <a:rPr lang="en-US" dirty="0"/>
              <a:t>/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Scales </a:t>
            </a:r>
            <a:r>
              <a:rPr lang="en-US" dirty="0"/>
              <a:t>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Easier </a:t>
            </a:r>
            <a:r>
              <a:rPr lang="en-US" dirty="0"/>
              <a:t>data-driven approaches</a:t>
            </a:r>
          </a:p>
          <a:p>
            <a:endParaRPr lang="en-US" dirty="0"/>
          </a:p>
        </p:txBody>
      </p:sp>
      <p:pic>
        <p:nvPicPr>
          <p:cNvPr id="4098" name="Picture 2" descr="Image result for eclipse id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200150"/>
            <a:ext cx="1170101" cy="87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01" y="2876550"/>
            <a:ext cx="1930400" cy="71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EF DSL to enterprise </a:t>
            </a:r>
            <a:r>
              <a:rPr lang="en-US" dirty="0"/>
              <a:t>software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Documented </a:t>
            </a:r>
            <a:r>
              <a:rPr lang="en-US" dirty="0"/>
              <a:t>process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Executable specification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Ease </a:t>
            </a:r>
            <a:r>
              <a:rPr lang="en-US" dirty="0"/>
              <a:t>onboarding of new and legacy projects and teams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Ability to use mature code-based tools and approaches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Create and manage very complex delivery processes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Enable working at scale with teams of thousands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Matching the right interface to the particular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8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ElectricFlow</a:t>
            </a:r>
            <a:r>
              <a:rPr lang="en-US" dirty="0" smtClean="0"/>
              <a:t> Domain Specific Language, EF DSL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1" y="1276350"/>
            <a:ext cx="4571999" cy="3293269"/>
          </a:xfrm>
        </p:spPr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Native access to </a:t>
            </a:r>
            <a:r>
              <a:rPr lang="en-US" sz="2000" dirty="0" err="1" smtClean="0"/>
              <a:t>ElectricFlow</a:t>
            </a:r>
            <a:r>
              <a:rPr lang="en-US" sz="2000" dirty="0" smtClean="0"/>
              <a:t> platform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Groovy-based, Domain Specific programming language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Supports entire EF API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Enables model authoring </a:t>
            </a:r>
            <a:r>
              <a:rPr lang="en-US" sz="2000" dirty="0" smtClean="0"/>
              <a:t>and scripting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181600" y="1276350"/>
            <a:ext cx="3259814" cy="3293269"/>
          </a:xfr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lvl="0">
              <a:spcAft>
                <a:spcPts val="1200"/>
              </a:spcAft>
            </a:pPr>
            <a:r>
              <a:rPr lang="en-US" sz="2000" dirty="0"/>
              <a:t>And as </a:t>
            </a:r>
            <a:r>
              <a:rPr lang="en-US" sz="2000" dirty="0" smtClean="0"/>
              <a:t>said before</a:t>
            </a:r>
            <a:endParaRPr lang="en-US" sz="2000" dirty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Easy to learn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Compact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Declarative</a:t>
            </a:r>
            <a:endParaRPr lang="en-US" sz="2000" dirty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Idempotent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Inheritance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98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ElectricFlow</a:t>
            </a:r>
            <a:r>
              <a:rPr lang="en-US" dirty="0" smtClean="0"/>
              <a:t> platform addresses Process Automation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End-to-end software delivery automation through graphical/Web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Centralized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Secure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High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Traceable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Fault tolerant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16869"/>
            <a:ext cx="484096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19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DSL Examples - 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Configuration Management Workflow</a:t>
            </a:r>
            <a:endParaRPr lang="en-US" dirty="0"/>
          </a:p>
          <a:p>
            <a:pPr lvl="1"/>
            <a:r>
              <a:rPr lang="en-US" dirty="0" smtClean="0"/>
              <a:t>Onboarding </a:t>
            </a:r>
            <a:r>
              <a:rPr lang="en-US" dirty="0"/>
              <a:t>legacy applications</a:t>
            </a:r>
          </a:p>
          <a:p>
            <a:pPr lvl="2"/>
            <a:r>
              <a:rPr lang="en-US" dirty="0"/>
              <a:t>Procedures</a:t>
            </a:r>
          </a:p>
          <a:p>
            <a:pPr lvl="2"/>
            <a:r>
              <a:rPr lang="en-US" dirty="0"/>
              <a:t>Environment models</a:t>
            </a:r>
          </a:p>
          <a:p>
            <a:pPr lvl="2"/>
            <a:r>
              <a:rPr lang="en-US" dirty="0"/>
              <a:t>Application models</a:t>
            </a:r>
          </a:p>
          <a:p>
            <a:pPr lvl="2"/>
            <a:r>
              <a:rPr lang="en-US" dirty="0" smtClean="0"/>
              <a:t>Pipeline delivery discipline</a:t>
            </a:r>
            <a:endParaRPr lang="en-US" dirty="0"/>
          </a:p>
          <a:p>
            <a:pPr lvl="1"/>
            <a:r>
              <a:rPr lang="en-US" dirty="0"/>
              <a:t>Spinning up new projects</a:t>
            </a:r>
          </a:p>
          <a:p>
            <a:pPr lvl="2"/>
            <a:r>
              <a:rPr lang="en-US" dirty="0" smtClean="0"/>
              <a:t>Training </a:t>
            </a:r>
            <a:r>
              <a:rPr lang="en-US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145155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1550"/>
            <a:ext cx="5935546" cy="396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4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DSL IDE, Lite Editor -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95350"/>
            <a:ext cx="5681663" cy="385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Greg Maxey</a:t>
            </a:r>
          </a:p>
          <a:p>
            <a:r>
              <a:rPr lang="en-US" sz="1600" dirty="0" smtClean="0"/>
              <a:t>Solutions Engineer at Electric Cloud, five years</a:t>
            </a:r>
          </a:p>
          <a:p>
            <a:r>
              <a:rPr lang="en-US" sz="1600" dirty="0" smtClean="0"/>
              <a:t>Software Delivery Automation</a:t>
            </a:r>
          </a:p>
          <a:p>
            <a:endParaRPr lang="en-US" dirty="0" smtClean="0"/>
          </a:p>
          <a:p>
            <a:r>
              <a:rPr lang="en-US" dirty="0" smtClean="0"/>
              <a:t>Former Disciplines – a career in automation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Test </a:t>
            </a:r>
            <a:r>
              <a:rPr lang="en-US" sz="1600" dirty="0"/>
              <a:t>and </a:t>
            </a:r>
            <a:r>
              <a:rPr lang="en-US" sz="1600" dirty="0" smtClean="0"/>
              <a:t>measurement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Signal </a:t>
            </a:r>
            <a:r>
              <a:rPr lang="en-US" sz="1600" dirty="0"/>
              <a:t>processing and </a:t>
            </a:r>
            <a:r>
              <a:rPr lang="en-US" sz="1600" dirty="0" smtClean="0"/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System </a:t>
            </a:r>
            <a:r>
              <a:rPr lang="en-US" sz="1600" dirty="0"/>
              <a:t>level </a:t>
            </a:r>
            <a:r>
              <a:rPr lang="en-US" sz="1600" dirty="0" smtClean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Integrated </a:t>
            </a:r>
            <a:r>
              <a:rPr lang="en-US" sz="1600" dirty="0"/>
              <a:t>chip hardware </a:t>
            </a:r>
            <a:r>
              <a:rPr lang="en-US" sz="1600" dirty="0" smtClean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icroprocessor </a:t>
            </a:r>
            <a:r>
              <a:rPr lang="en-US" sz="1600" dirty="0"/>
              <a:t>and system on chip </a:t>
            </a:r>
            <a:r>
              <a:rPr lang="en-US" sz="1600" dirty="0" smtClean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Network </a:t>
            </a:r>
            <a:r>
              <a:rPr lang="en-US" sz="1600" dirty="0"/>
              <a:t>equipment </a:t>
            </a:r>
            <a:r>
              <a:rPr lang="en-US" sz="1600" dirty="0" smtClean="0"/>
              <a:t>testing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047750"/>
            <a:ext cx="1212850" cy="1626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5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1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IDE available on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95350"/>
            <a:ext cx="623793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9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When it comes to software delivery,</a:t>
            </a:r>
          </a:p>
          <a:p>
            <a:endParaRPr lang="en-US" dirty="0"/>
          </a:p>
          <a:p>
            <a:pPr marL="230188" lvl="2" indent="0">
              <a:buNone/>
            </a:pPr>
            <a:r>
              <a:rPr lang="en-US" dirty="0" err="1" smtClean="0"/>
              <a:t>ElectricFlow</a:t>
            </a:r>
            <a:r>
              <a:rPr lang="en-US" dirty="0" smtClean="0"/>
              <a:t> UI is great for</a:t>
            </a:r>
          </a:p>
          <a:p>
            <a:pPr marL="804863" lvl="2" indent="-342900"/>
            <a:r>
              <a:rPr lang="en-US" dirty="0" smtClean="0"/>
              <a:t>Visualization</a:t>
            </a:r>
          </a:p>
          <a:p>
            <a:pPr marL="804863" lvl="2" indent="-342900"/>
            <a:r>
              <a:rPr lang="en-US" dirty="0" smtClean="0"/>
              <a:t>Medium Scale content authoring</a:t>
            </a:r>
          </a:p>
          <a:p>
            <a:pPr lvl="2"/>
            <a:endParaRPr lang="en-US" dirty="0"/>
          </a:p>
          <a:p>
            <a:pPr marL="230188" lvl="2" indent="0">
              <a:buNone/>
            </a:pPr>
            <a:r>
              <a:rPr lang="en-US" dirty="0" smtClean="0"/>
              <a:t>For large-scale automating the automation EF DSL</a:t>
            </a:r>
            <a:endParaRPr lang="en-US" dirty="0"/>
          </a:p>
          <a:p>
            <a:pPr marL="804863" lvl="2" indent="-342900"/>
            <a:r>
              <a:rPr lang="en-US" dirty="0" smtClean="0"/>
              <a:t>Gives full access to </a:t>
            </a:r>
            <a:r>
              <a:rPr lang="en-US" dirty="0" err="1" smtClean="0"/>
              <a:t>ElectricFlow</a:t>
            </a:r>
            <a:r>
              <a:rPr lang="en-US" dirty="0" smtClean="0"/>
              <a:t> platform</a:t>
            </a:r>
          </a:p>
          <a:p>
            <a:pPr marL="804863" lvl="2" indent="-342900"/>
            <a:r>
              <a:rPr lang="en-US" dirty="0" smtClean="0"/>
              <a:t>Enables code-based authoring</a:t>
            </a:r>
          </a:p>
        </p:txBody>
      </p:sp>
    </p:spTree>
    <p:extLst>
      <p:ext uri="{BB962C8B-B14F-4D97-AF65-F5344CB8AC3E}">
        <p14:creationId xmlns:p14="http://schemas.microsoft.com/office/powerpoint/2010/main" val="8576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4" descr="http://tbn0.google.com/images?q=tbn:J0BCxskKEjC_vM:http://www.htsalg.com/Bestill/ericsson_logo_darkblue.gif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063" y="1968129"/>
            <a:ext cx="990093" cy="20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721" y="2238454"/>
            <a:ext cx="802879" cy="2570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15" y="2444660"/>
            <a:ext cx="891759" cy="337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9163" y="1377921"/>
            <a:ext cx="706688" cy="448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Trebuchet MS"/>
                <a:cs typeface="Trebuchet MS"/>
              </a:rPr>
              <a:t>Thank you</a:t>
            </a:r>
            <a:endParaRPr lang="en-US" noProof="0" dirty="0">
              <a:latin typeface="Trebuchet MS"/>
              <a:cs typeface="Trebuchet MS"/>
            </a:endParaRPr>
          </a:p>
        </p:txBody>
      </p:sp>
      <p:pic>
        <p:nvPicPr>
          <p:cNvPr id="6" name="Picture 15" descr="http://2.bp.blogspot.com/_UZImdYAiry8/SDWoydyts9I/AAAAAAAAGLs/YLv0SgdCHM4/s320/philips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0648" y="3473844"/>
            <a:ext cx="957330" cy="54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cisco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781" t="11333" r="10480" b="8447"/>
          <a:stretch/>
        </p:blipFill>
        <p:spPr bwMode="auto">
          <a:xfrm>
            <a:off x="294470" y="1390240"/>
            <a:ext cx="740211" cy="49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5363" y="938929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rebuchet MS"/>
                <a:cs typeface="Trebuchet MS"/>
              </a:rPr>
              <a:t>Networking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20600" y="2929453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rebuchet MS"/>
                <a:cs typeface="Trebuchet MS"/>
              </a:rPr>
              <a:t>Other Systems</a:t>
            </a:r>
            <a:endParaRPr lang="en-US" sz="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19836" y="932907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rebuchet MS"/>
                <a:cs typeface="Trebuchet MS"/>
              </a:rPr>
              <a:t>ISV, Internet </a:t>
            </a:r>
            <a:br>
              <a:rPr lang="en-US" sz="800" b="1" dirty="0" smtClean="0">
                <a:solidFill>
                  <a:schemeClr val="bg1"/>
                </a:solidFill>
                <a:latin typeface="Trebuchet MS"/>
                <a:cs typeface="Trebuchet MS"/>
              </a:rPr>
            </a:br>
            <a:r>
              <a:rPr lang="en-US" sz="800" b="1" dirty="0" smtClean="0">
                <a:solidFill>
                  <a:schemeClr val="bg1"/>
                </a:solidFill>
                <a:latin typeface="Trebuchet MS"/>
                <a:cs typeface="Trebuchet MS"/>
              </a:rPr>
              <a:t>&amp; Entertainment</a:t>
            </a:r>
            <a:endParaRPr lang="en-US" sz="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450433" y="1180001"/>
            <a:ext cx="0" cy="3657600"/>
          </a:xfrm>
          <a:prstGeom prst="line">
            <a:avLst/>
          </a:prstGeom>
          <a:noFill/>
          <a:ln w="444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7242274" y="1180001"/>
            <a:ext cx="0" cy="3657600"/>
          </a:xfrm>
          <a:prstGeom prst="line">
            <a:avLst/>
          </a:prstGeom>
          <a:noFill/>
          <a:ln w="444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866753" y="1180001"/>
            <a:ext cx="0" cy="3657600"/>
          </a:xfrm>
          <a:prstGeom prst="line">
            <a:avLst/>
          </a:prstGeom>
          <a:noFill/>
          <a:ln w="444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12" descr="http://tbn0.google.com/images?q=tbn:evZTc_XRtk9rGM:http://www.samsung.com/gr/presscenter/images/samsung-logo.jp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0648" y="1361876"/>
            <a:ext cx="817358" cy="4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2" descr="http://tbn0.google.com/images?q=tbn:n4WQCNjZ-38tKM:http://www.jazzsemi.com/images/services/cadence_logo1.gif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4001" y="2186562"/>
            <a:ext cx="619927" cy="30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 descr="intuit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1986" y="2583548"/>
            <a:ext cx="756757" cy="15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4" descr="http://tbn0.google.com/images?q=tbn:1BFc3BLdQmvZeM:http://www.swdinc.com/images/Delphi%2520Logo.gif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169" y="3427651"/>
            <a:ext cx="870596" cy="1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5" descr="motorola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2605" y="1891896"/>
            <a:ext cx="522574" cy="36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621790" y="2929453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rebuchet MS"/>
                <a:cs typeface="Trebuchet MS"/>
              </a:rPr>
              <a:t>Heavy Industry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7412172" y="942104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>
              <a:defRPr/>
            </a:pPr>
            <a:r>
              <a:rPr lang="en-US" sz="800" b="1" kern="600" dirty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  <a:t>Financial </a:t>
            </a:r>
          </a:p>
          <a:p>
            <a:pPr algn="ctr">
              <a:defRPr/>
            </a:pPr>
            <a:r>
              <a:rPr lang="en-US" sz="800" b="1" kern="600" dirty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  <a:t>Services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225363" y="2929453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>
              <a:defRPr/>
            </a:pPr>
            <a:r>
              <a:rPr lang="en-US" sz="800" b="1" kern="600" dirty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  <a:t>Automotive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024172" y="2929453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>
              <a:defRPr/>
            </a:pPr>
            <a:r>
              <a:rPr lang="en-US" sz="800" b="1" kern="600" dirty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  <a:t>Medical Devices</a:t>
            </a:r>
          </a:p>
        </p:txBody>
      </p:sp>
      <p:pic>
        <p:nvPicPr>
          <p:cNvPr id="27" name="Picture 6" descr="http://blog.quantumwimax.com/wp-content/uploads/2009/04/huawei-logo1.jpg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1856" y="1387576"/>
            <a:ext cx="456763" cy="4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827499" y="932907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rebuchet MS"/>
                <a:cs typeface="Trebuchet MS"/>
              </a:rPr>
              <a:t>Semiconductor</a:t>
            </a: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085" y="2081512"/>
            <a:ext cx="594130" cy="28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982860"/>
              </p:ext>
            </p:extLst>
          </p:nvPr>
        </p:nvGraphicFramePr>
        <p:xfrm>
          <a:off x="4010921" y="1398049"/>
          <a:ext cx="992136" cy="21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Image" r:id="rId21" imgW="3809524" imgH="825106" progId="Photoshop.Image.8">
                  <p:embed/>
                </p:oleObj>
              </mc:Choice>
              <mc:Fallback>
                <p:oleObj name="Image" r:id="rId21" imgW="3809524" imgH="825106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921" y="1398049"/>
                        <a:ext cx="992136" cy="214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8" descr="http://tbn0.google.com/images?q=tbn:-1cY3MH1qEOLPM:http://www.cellmaking.com/images/cell_phone_logos/texas-instruments.jpg">
            <a:hlinkClick r:id="rId23"/>
          </p:cNvPr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1735" y="1695323"/>
            <a:ext cx="676528" cy="38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3" descr="http://www.finfacts.com/artman/uploads/1/gm-logoFeb122008.jpg"/>
          <p:cNvPicPr>
            <a:picLocks noChangeAspect="1" noChangeArrowheads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61" y="3719811"/>
            <a:ext cx="383514" cy="32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3" descr="http://2.bp.blogspot.com/_VoTMOdI9adk/SkADBRuuilI/AAAAAAAAGas/cHU557arYr4/s400/morgan_stanley+logo.jpg"/>
          <p:cNvPicPr>
            <a:picLocks noChangeAspect="1" noChangeArrowheads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0629" y="1540397"/>
            <a:ext cx="1116283" cy="5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5" descr="http://t0.gstatic.com/images?q=tbn:ApE020YLoI3RzM:http://www.elite.net/castle-air/images/LOGO%2520-%2520general%2520dynamics.gif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3509" y="3645478"/>
            <a:ext cx="869511" cy="24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http://www.primeoncology.org/Files/Image/LOGOS/roche_logo.jpg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2053" y="4496126"/>
            <a:ext cx="510648" cy="26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3822981" y="2929453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>
              <a:defRPr/>
            </a:pPr>
            <a:r>
              <a:rPr lang="en-US" sz="800" b="1" kern="60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  <a:t>Aerospace /</a:t>
            </a:r>
            <a:br>
              <a:rPr lang="en-US" sz="800" b="1" kern="60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</a:br>
            <a:r>
              <a:rPr lang="en-US" sz="800" b="1" kern="600" dirty="0" smtClean="0">
                <a:solidFill>
                  <a:schemeClr val="bg1"/>
                </a:solidFill>
                <a:latin typeface="Trebuchet MS"/>
                <a:ea typeface="+mn-ea"/>
                <a:cs typeface="Trebuchet MS"/>
              </a:rPr>
              <a:t>Defense</a:t>
            </a:r>
            <a:endParaRPr lang="en-US" sz="800" b="1" kern="600" dirty="0">
              <a:solidFill>
                <a:schemeClr val="bg1"/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035162" y="942104"/>
            <a:ext cx="1463040" cy="365760"/>
          </a:xfrm>
          <a:prstGeom prst="rect">
            <a:avLst/>
          </a:prstGeom>
          <a:solidFill>
            <a:schemeClr val="tx2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288" tIns="18288" rIns="18288" bIns="18288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rebuchet MS"/>
                <a:cs typeface="Trebuchet MS"/>
              </a:rPr>
              <a:t>Mobile Devices</a:t>
            </a:r>
            <a:endParaRPr lang="en-US" sz="8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9" name="Picture 4" descr="http://t0.gstatic.com/images?q=tbn:Ll-sUrpjkNapuM:http://www.iamjoshbrown.com/blog/wp-content/uploads/2007/01/DIRECTV.jpg">
            <a:hlinkClick r:id="rId29"/>
          </p:cNvPr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433" y="3538283"/>
            <a:ext cx="439661" cy="32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6" descr="http://museum.mit.edu/150/items/teradynelogo.jpg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8787" y="4165134"/>
            <a:ext cx="883007" cy="26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 descr="http://www.homeauvi.com/wp-content/uploads/2009/10/bose.jpg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633" y="4482826"/>
            <a:ext cx="959498" cy="21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2" descr="http://t0.gstatic.com/images?q=tbn:EFtg0twRh4QqHM:http://www.mediabistro.com/news/original/GE%2520Logo.jpg">
            <a:hlinkClick r:id="rId33"/>
          </p:cNvPr>
          <p:cNvPicPr>
            <a:picLocks noChangeAspect="1" noChangeArrowheads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8157" y="3427653"/>
            <a:ext cx="438223" cy="4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4" descr="http://warehousenews.co.uk/wp-content/uploads/2009/06/swisslog-logo.jpg"/>
          <p:cNvPicPr>
            <a:picLocks noChangeAspect="1" noChangeArrowheads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075" y="4015372"/>
            <a:ext cx="780609" cy="19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58" descr="http://www.masterclassroboticurology.com/wp-content/uploads/logo_intuitive_black.gif"/>
          <p:cNvPicPr>
            <a:picLocks noChangeAspect="1" noChangeArrowheads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2694" y="3928600"/>
            <a:ext cx="905289" cy="37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2" descr="http://www.missionperformance.com/images/Pages/Who_for/Our_Clients/Logo32.gif"/>
          <p:cNvPicPr>
            <a:picLocks noChangeAspect="1" noChangeArrowheads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667" b="26245"/>
          <a:stretch/>
        </p:blipFill>
        <p:spPr bwMode="auto">
          <a:xfrm>
            <a:off x="3756748" y="4031761"/>
            <a:ext cx="1040812" cy="402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4" descr="http://huntprofessionalinc.com/images/Mediatek_logo.gif"/>
          <p:cNvPicPr>
            <a:picLocks noChangeAspect="1" noChangeArrowheads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761"/>
          <a:stretch/>
        </p:blipFill>
        <p:spPr bwMode="auto">
          <a:xfrm>
            <a:off x="4230394" y="2498727"/>
            <a:ext cx="988771" cy="20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6" descr="http://www.pycomall.com/images/P/Nokia_logo2.jpg"/>
          <p:cNvPicPr>
            <a:picLocks noChangeAspect="1" noChangeArrowheads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4155" y="2310715"/>
            <a:ext cx="743859" cy="16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8" descr="http://www.tukans.com/images/polycom_logo_sm.gif"/>
          <p:cNvPicPr>
            <a:picLocks noChangeAspect="1" noChangeArrowheads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881" y="3499506"/>
            <a:ext cx="869557" cy="19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429" y="3719815"/>
            <a:ext cx="728821" cy="3979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2287" y="2477695"/>
            <a:ext cx="920554" cy="23585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0025" y="1823054"/>
            <a:ext cx="367696" cy="36769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056" y="2218588"/>
            <a:ext cx="352952" cy="35295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852" y="1640656"/>
            <a:ext cx="409759" cy="27020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283" y="1932911"/>
            <a:ext cx="1021654" cy="25541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0256" y="1856056"/>
            <a:ext cx="722312" cy="29163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708" y="1897789"/>
            <a:ext cx="766639" cy="29813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4907" y="3385583"/>
            <a:ext cx="508566" cy="51978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9035" y="3891587"/>
            <a:ext cx="957188" cy="19844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994" y="4601540"/>
            <a:ext cx="815669" cy="15497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374" y="3427650"/>
            <a:ext cx="486937" cy="29216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15" y="4489646"/>
            <a:ext cx="835527" cy="248015"/>
          </a:xfrm>
          <a:prstGeom prst="rect">
            <a:avLst/>
          </a:prstGeom>
        </p:spPr>
      </p:pic>
      <p:pic>
        <p:nvPicPr>
          <p:cNvPr id="64" name="Picture 50" descr="http://t1.gstatic.com/images?q=tbn:YMxBIsC8Kk3KHM:http://www.mikesappliances.co.uk/images/Bosch-Logo-1.jpg">
            <a:hlinkClick r:id="rId54"/>
          </p:cNvPr>
          <p:cNvPicPr>
            <a:picLocks noChangeAspect="1" noChangeArrowheads="1"/>
          </p:cNvPicPr>
          <p:nvPr/>
        </p:nvPicPr>
        <p:blipFill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215" y="4227469"/>
            <a:ext cx="627286" cy="18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3658593" y="1180001"/>
            <a:ext cx="0" cy="3657600"/>
          </a:xfrm>
          <a:prstGeom prst="line">
            <a:avLst/>
          </a:prstGeom>
          <a:noFill/>
          <a:ln w="444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495" y="2075868"/>
            <a:ext cx="817891" cy="31405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3540" y="4305697"/>
            <a:ext cx="1029502" cy="18293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3524" y="1435070"/>
            <a:ext cx="612707" cy="21172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3968" y="2261253"/>
            <a:ext cx="759548" cy="15243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6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9126" y="4584540"/>
            <a:ext cx="789026" cy="15686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6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375" y="1434190"/>
            <a:ext cx="540416" cy="38644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6915" y="3411447"/>
            <a:ext cx="1011840" cy="124794"/>
          </a:xfrm>
          <a:prstGeom prst="rect">
            <a:avLst/>
          </a:prstGeom>
        </p:spPr>
      </p:pic>
      <p:pic>
        <p:nvPicPr>
          <p:cNvPr id="74" name="Picture 19" descr="http://www.headwayinvestmentbanking.co.uk/images/NYSE_logo.bmp"/>
          <p:cNvPicPr>
            <a:picLocks noChangeAspect="1" noChangeArrowheads="1"/>
          </p:cNvPicPr>
          <p:nvPr/>
        </p:nvPicPr>
        <p:blipFill>
          <a:blip r:embed="rId6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6845" y="1402309"/>
            <a:ext cx="731989" cy="2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17" descr="http://www.fused-mobility.com/images/siemens_logo.jpg"/>
          <p:cNvPicPr>
            <a:picLocks noChangeAspect="1" noChangeArrowheads="1"/>
          </p:cNvPicPr>
          <p:nvPr/>
        </p:nvPicPr>
        <p:blipFill>
          <a:blip r:embed="rId64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1640" y="3146766"/>
            <a:ext cx="718810" cy="57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6265" y="1402309"/>
            <a:ext cx="445721" cy="31327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6674" y="2567324"/>
            <a:ext cx="1153295" cy="252810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9" y="781541"/>
            <a:ext cx="9143999" cy="43619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284977" y="915745"/>
            <a:ext cx="7904571" cy="347835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398463" marR="0" indent="-1682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630238" marR="0" indent="-1682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860425" marR="0" indent="-17780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 kern="1200" baseline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5pPr>
            <a:lvl6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62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0" indent="0" algn="l" defTabSz="617220" rtl="0" eaLnBrk="1" latinLnBrk="0" hangingPunct="1">
              <a:spcBef>
                <a:spcPts val="135"/>
              </a:spcBef>
              <a:spcAft>
                <a:spcPts val="135"/>
              </a:spcAft>
              <a:buFont typeface="Arial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algn="ctr"/>
            <a:r>
              <a:rPr lang="en-US" sz="16600" dirty="0" smtClean="0">
                <a:solidFill>
                  <a:srgbClr val="01A1E7"/>
                </a:solidFill>
                <a:latin typeface="Trebuchet MS"/>
                <a:cs typeface="Trebuchet MS"/>
              </a:rPr>
              <a:t>Q</a:t>
            </a:r>
            <a:r>
              <a:rPr lang="en-US" sz="16600" dirty="0" smtClean="0">
                <a:latin typeface="Trebuchet MS"/>
                <a:cs typeface="Trebuchet MS"/>
              </a:rPr>
              <a:t>&amp;</a:t>
            </a:r>
            <a:r>
              <a:rPr lang="en-US" sz="16600" dirty="0" smtClean="0">
                <a:solidFill>
                  <a:srgbClr val="01A1E7"/>
                </a:solidFill>
                <a:latin typeface="Trebuchet MS"/>
                <a:cs typeface="Trebuchet MS"/>
              </a:rPr>
              <a:t>A</a:t>
            </a:r>
            <a:endParaRPr lang="en-US" sz="16600" dirty="0">
              <a:solidFill>
                <a:srgbClr val="01A1E7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0784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of hands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many of you are involved in software delivery?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Are your primary tools UIs or </a:t>
            </a:r>
            <a:r>
              <a:rPr lang="en-US" dirty="0" smtClean="0"/>
              <a:t>code based / scripts?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 you automate </a:t>
            </a:r>
            <a:r>
              <a:rPr lang="en-US" dirty="0"/>
              <a:t>the automation?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many of you are familiar with Electric Cloud?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many of you are users or </a:t>
            </a:r>
            <a:r>
              <a:rPr lang="en-US" dirty="0" err="1"/>
              <a:t>ElectricFlow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job – DevOps Integration and Orchestration</a:t>
            </a:r>
            <a:endParaRPr lang="en-US" noProof="0" dirty="0">
              <a:latin typeface="Trebuchet MS"/>
              <a:cs typeface="Trebuchet M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3724" y="1197043"/>
            <a:ext cx="8008235" cy="3036776"/>
            <a:chOff x="633724" y="1197043"/>
            <a:chExt cx="8008235" cy="3036776"/>
          </a:xfrm>
        </p:grpSpPr>
        <p:sp>
          <p:nvSpPr>
            <p:cNvPr id="55" name="Rectangle 54"/>
            <p:cNvSpPr/>
            <p:nvPr/>
          </p:nvSpPr>
          <p:spPr>
            <a:xfrm>
              <a:off x="633724" y="2768159"/>
              <a:ext cx="8008235" cy="1449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2"/>
                  </a:solidFill>
                  <a:latin typeface="Trebuchet MS"/>
                  <a:cs typeface="Trebuchet MS"/>
                </a:rPr>
                <a:t>Infrastructure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33724" y="1197043"/>
              <a:ext cx="3814504" cy="1449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2"/>
                  </a:solidFill>
                  <a:latin typeface="Trebuchet MS"/>
                  <a:cs typeface="Trebuchet MS"/>
                </a:rPr>
                <a:t>Development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26351" y="1197043"/>
              <a:ext cx="3896826" cy="1449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>
                  <a:solidFill>
                    <a:schemeClr val="tx2"/>
                  </a:solidFill>
                  <a:latin typeface="Trebuchet MS"/>
                  <a:cs typeface="Trebuchet MS"/>
                </a:rPr>
                <a:t>Operations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55683" y="1925914"/>
              <a:ext cx="1614908" cy="380358"/>
            </a:xfrm>
            <a:prstGeom prst="rect">
              <a:avLst/>
            </a:prstGeom>
          </p:spPr>
        </p:pic>
        <p:pic>
          <p:nvPicPr>
            <p:cNvPr id="60" name="Picture 59" descr="EC-Jetty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111" y="3650529"/>
              <a:ext cx="556247" cy="519165"/>
            </a:xfrm>
            <a:prstGeom prst="rect">
              <a:avLst/>
            </a:prstGeom>
          </p:spPr>
        </p:pic>
        <p:pic>
          <p:nvPicPr>
            <p:cNvPr id="64" name="Picture 15" descr="windows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216" y="3104331"/>
              <a:ext cx="294279" cy="259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Picture 161" descr="android-logo.png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757" y="2003815"/>
              <a:ext cx="308445" cy="321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Picture 65" descr="EC-MYSQL.png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9452" y="3705576"/>
              <a:ext cx="556247" cy="519165"/>
            </a:xfrm>
            <a:prstGeom prst="rect">
              <a:avLst/>
            </a:prstGeom>
          </p:spPr>
        </p:pic>
        <p:pic>
          <p:nvPicPr>
            <p:cNvPr id="70" name="Picture 69" descr="EC-AppHarbor.png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8228" y="3358406"/>
              <a:ext cx="369639" cy="344996"/>
            </a:xfrm>
            <a:prstGeom prst="rect">
              <a:avLst/>
            </a:prstGeom>
          </p:spPr>
        </p:pic>
        <p:pic>
          <p:nvPicPr>
            <p:cNvPr id="71" name="Picture 70" descr="EC-Heroku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35214" y="3838236"/>
              <a:ext cx="387985" cy="362120"/>
            </a:xfrm>
            <a:prstGeom prst="rect">
              <a:avLst/>
            </a:prstGeom>
          </p:spPr>
        </p:pic>
        <p:pic>
          <p:nvPicPr>
            <p:cNvPr id="72" name="Picture 71" descr="EC-Azure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1397" y="3681650"/>
              <a:ext cx="556247" cy="519165"/>
            </a:xfrm>
            <a:prstGeom prst="rect">
              <a:avLst/>
            </a:prstGeom>
          </p:spPr>
        </p:pic>
        <p:pic>
          <p:nvPicPr>
            <p:cNvPr id="73" name="Picture 72" descr="EC-CiscoUCS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0104" y="3011295"/>
              <a:ext cx="556247" cy="519165"/>
            </a:xfrm>
            <a:prstGeom prst="rect">
              <a:avLst/>
            </a:prstGeom>
          </p:spPr>
        </p:pic>
        <p:pic>
          <p:nvPicPr>
            <p:cNvPr id="74" name="Picture 73" descr="EC-EC2.png"/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9139" y="2896947"/>
              <a:ext cx="556247" cy="519165"/>
            </a:xfrm>
            <a:prstGeom prst="rect">
              <a:avLst/>
            </a:prstGeom>
          </p:spPr>
        </p:pic>
        <p:pic>
          <p:nvPicPr>
            <p:cNvPr id="75" name="Picture 74" descr="EC-KVM.png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77426" y="3104331"/>
              <a:ext cx="556247" cy="519165"/>
            </a:xfrm>
            <a:prstGeom prst="rect">
              <a:avLst/>
            </a:prstGeom>
          </p:spPr>
        </p:pic>
        <p:pic>
          <p:nvPicPr>
            <p:cNvPr id="76" name="Picture 75" descr="EC-LabManager.png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2923" y="3681650"/>
              <a:ext cx="556247" cy="519165"/>
            </a:xfrm>
            <a:prstGeom prst="rect">
              <a:avLst/>
            </a:prstGeom>
          </p:spPr>
        </p:pic>
        <p:pic>
          <p:nvPicPr>
            <p:cNvPr id="77" name="Picture 76" descr="EC-Nagios.pn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82749" y="1523054"/>
              <a:ext cx="657815" cy="613962"/>
            </a:xfrm>
            <a:prstGeom prst="rect">
              <a:avLst/>
            </a:prstGeom>
          </p:spPr>
        </p:pic>
        <p:pic>
          <p:nvPicPr>
            <p:cNvPr id="78" name="Picture 77" descr="EC-Puppet.png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94833" y="3319071"/>
              <a:ext cx="556247" cy="519165"/>
            </a:xfrm>
            <a:prstGeom prst="rect">
              <a:avLst/>
            </a:prstGeom>
          </p:spPr>
        </p:pic>
        <p:pic>
          <p:nvPicPr>
            <p:cNvPr id="79" name="Picture 78" descr="EC-ServiceNow.png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6190" y="1425240"/>
              <a:ext cx="657815" cy="613962"/>
            </a:xfrm>
            <a:prstGeom prst="rect">
              <a:avLst/>
            </a:prstGeom>
          </p:spPr>
        </p:pic>
        <p:pic>
          <p:nvPicPr>
            <p:cNvPr id="80" name="Picture 79" descr="EC-VirtualBox.png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7797" y="3681650"/>
              <a:ext cx="556247" cy="519165"/>
            </a:xfrm>
            <a:prstGeom prst="rect">
              <a:avLst/>
            </a:prstGeom>
          </p:spPr>
        </p:pic>
        <p:pic>
          <p:nvPicPr>
            <p:cNvPr id="81" name="Picture 80" descr="EC-Xen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5657" y="3011295"/>
              <a:ext cx="556247" cy="519165"/>
            </a:xfrm>
            <a:prstGeom prst="rect">
              <a:avLst/>
            </a:prstGeom>
          </p:spPr>
        </p:pic>
        <p:pic>
          <p:nvPicPr>
            <p:cNvPr id="85" name="Picture 84" descr="ECSCM-Mercurial.png"/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140069" y="1459787"/>
              <a:ext cx="475830" cy="444109"/>
            </a:xfrm>
            <a:prstGeom prst="rect">
              <a:avLst/>
            </a:prstGeom>
          </p:spPr>
        </p:pic>
        <p:pic>
          <p:nvPicPr>
            <p:cNvPr id="87" name="Picture 86" descr="EC-Chef.png"/>
            <p:cNvPicPr>
              <a:picLocks noChangeAspect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58485" y="3186411"/>
              <a:ext cx="556247" cy="519165"/>
            </a:xfrm>
            <a:prstGeom prst="rect">
              <a:avLst/>
            </a:prstGeom>
          </p:spPr>
        </p:pic>
        <p:pic>
          <p:nvPicPr>
            <p:cNvPr id="118" name="Picture 117" descr="EC-OpenStack.png"/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78254" y="3714654"/>
              <a:ext cx="556247" cy="51916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4948" y="1544958"/>
              <a:ext cx="283997" cy="230391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3616" y="1612145"/>
              <a:ext cx="526164" cy="204619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6814" y="3094834"/>
              <a:ext cx="672701" cy="269080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 rotWithShape="1"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72270" y="3656175"/>
              <a:ext cx="797561" cy="182061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70591" y="2352731"/>
              <a:ext cx="817063" cy="179065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64984" y="1864733"/>
              <a:ext cx="277616" cy="170265"/>
            </a:xfrm>
            <a:prstGeom prst="rect">
              <a:avLst/>
            </a:prstGeom>
          </p:spPr>
        </p:pic>
        <p:pic>
          <p:nvPicPr>
            <p:cNvPr id="133" name="Picture 132" descr="EC-DefectTracking-QC.png"/>
            <p:cNvPicPr>
              <a:picLocks noChangeAspect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4072" y="2109843"/>
              <a:ext cx="567627" cy="529786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56698" y="2368442"/>
              <a:ext cx="326051" cy="130420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 flipH="1">
              <a:off x="1138695" y="1545714"/>
              <a:ext cx="2830339" cy="1023243"/>
              <a:chOff x="1138695" y="1545714"/>
              <a:chExt cx="2830339" cy="1023243"/>
            </a:xfrm>
          </p:grpSpPr>
          <p:pic>
            <p:nvPicPr>
              <p:cNvPr id="59" name="Picture 58" descr="EC-Rally.png"/>
              <p:cNvPicPr>
                <a:picLocks noChangeAspect="1"/>
              </p:cNvPicPr>
              <p:nvPr/>
            </p:nvPicPr>
            <p:blipFill>
              <a:blip r:embed="rId3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138695" y="2124848"/>
                <a:ext cx="475830" cy="444109"/>
              </a:xfrm>
              <a:prstGeom prst="rect">
                <a:avLst/>
              </a:prstGeom>
            </p:spPr>
          </p:pic>
          <p:pic>
            <p:nvPicPr>
              <p:cNvPr id="61" name="Picture 60" descr="EC-Ant.png"/>
              <p:cNvPicPr>
                <a:picLocks noChangeAspect="1"/>
              </p:cNvPicPr>
              <p:nvPr/>
            </p:nvPicPr>
            <p:blipFill>
              <a:blip r:embed="rId3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192280" y="1545714"/>
                <a:ext cx="356973" cy="333174"/>
              </a:xfrm>
              <a:prstGeom prst="rect">
                <a:avLst/>
              </a:prstGeom>
            </p:spPr>
          </p:pic>
          <p:pic>
            <p:nvPicPr>
              <p:cNvPr id="62" name="Picture 61" descr="EC-VisualStudio.png"/>
              <p:cNvPicPr>
                <a:picLocks noChangeAspect="1"/>
              </p:cNvPicPr>
              <p:nvPr/>
            </p:nvPicPr>
            <p:blipFill>
              <a:blip r:embed="rId3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647292" y="2124848"/>
                <a:ext cx="475830" cy="444109"/>
              </a:xfrm>
              <a:prstGeom prst="rect">
                <a:avLst/>
              </a:prstGeom>
            </p:spPr>
          </p:pic>
          <p:pic>
            <p:nvPicPr>
              <p:cNvPr id="63" name="Picture 9" descr="Screen shot 2011-05-25 at 10.10.11 PM.png"/>
              <p:cNvPicPr>
                <a:picLocks noChangeAspect="1"/>
              </p:cNvPicPr>
              <p:nvPr/>
            </p:nvPicPr>
            <p:blipFill>
              <a:blip r:embed="rId3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05161" y="1954814"/>
                <a:ext cx="577900" cy="203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Picture 66" descr="EC-DefectTracking-Bugzilla.png"/>
              <p:cNvPicPr>
                <a:picLocks noChangeAspect="1"/>
              </p:cNvPicPr>
              <p:nvPr/>
            </p:nvPicPr>
            <p:blipFill>
              <a:blip r:embed="rId3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087722" y="1572011"/>
                <a:ext cx="475830" cy="444109"/>
              </a:xfrm>
              <a:prstGeom prst="rect">
                <a:avLst/>
              </a:prstGeom>
            </p:spPr>
          </p:pic>
          <p:pic>
            <p:nvPicPr>
              <p:cNvPr id="68" name="Picture 67" descr="EC-DefectTracking-JIRA.png"/>
              <p:cNvPicPr>
                <a:picLocks noChangeAspect="1"/>
              </p:cNvPicPr>
              <p:nvPr/>
            </p:nvPicPr>
            <p:blipFill>
              <a:blip r:embed="rId3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858080" y="1546198"/>
                <a:ext cx="354588" cy="330949"/>
              </a:xfrm>
              <a:prstGeom prst="rect">
                <a:avLst/>
              </a:prstGeom>
            </p:spPr>
          </p:pic>
          <p:pic>
            <p:nvPicPr>
              <p:cNvPr id="69" name="Picture 68" descr="EC-DefectTracking-QC.png"/>
              <p:cNvPicPr>
                <a:picLocks noChangeAspect="1"/>
              </p:cNvPicPr>
              <p:nvPr/>
            </p:nvPicPr>
            <p:blipFill>
              <a:blip r:embed="rId2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036001" y="2061696"/>
                <a:ext cx="475830" cy="444109"/>
              </a:xfrm>
              <a:prstGeom prst="rect">
                <a:avLst/>
              </a:prstGeom>
            </p:spPr>
          </p:pic>
          <p:pic>
            <p:nvPicPr>
              <p:cNvPr id="82" name="Picture 81" descr="Octocat,_a_Mascot_of_Github.jpg"/>
              <p:cNvPicPr>
                <a:picLocks noChangeAspect="1"/>
              </p:cNvPicPr>
              <p:nvPr/>
            </p:nvPicPr>
            <p:blipFill>
              <a:blip r:embed="rId3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478147" y="1826144"/>
                <a:ext cx="278389" cy="278389"/>
              </a:xfrm>
              <a:prstGeom prst="rect">
                <a:avLst/>
              </a:prstGeom>
            </p:spPr>
          </p:pic>
          <p:pic>
            <p:nvPicPr>
              <p:cNvPr id="83" name="Picture 82" descr="ECSCM-Perforce.png"/>
              <p:cNvPicPr>
                <a:picLocks noChangeAspect="1"/>
              </p:cNvPicPr>
              <p:nvPr/>
            </p:nvPicPr>
            <p:blipFill>
              <a:blip r:embed="rId3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553481" y="1572011"/>
                <a:ext cx="475830" cy="444109"/>
              </a:xfrm>
              <a:prstGeom prst="rect">
                <a:avLst/>
              </a:prstGeom>
            </p:spPr>
          </p:pic>
          <p:pic>
            <p:nvPicPr>
              <p:cNvPr id="84" name="Picture 83" descr="ECSCM-SVN.png"/>
              <p:cNvPicPr>
                <a:picLocks noChangeAspect="1"/>
              </p:cNvPicPr>
              <p:nvPr/>
            </p:nvPicPr>
            <p:blipFill>
              <a:blip r:embed="rId3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285178" y="2039171"/>
                <a:ext cx="475830" cy="444109"/>
              </a:xfrm>
              <a:prstGeom prst="rect">
                <a:avLst/>
              </a:prstGeom>
            </p:spPr>
          </p:pic>
          <p:pic>
            <p:nvPicPr>
              <p:cNvPr id="86" name="Picture 85" descr="EC-TestNG.png"/>
              <p:cNvPicPr>
                <a:picLocks noChangeAspect="1"/>
              </p:cNvPicPr>
              <p:nvPr/>
            </p:nvPicPr>
            <p:blipFill>
              <a:blip r:embed="rId4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810926" y="2240285"/>
                <a:ext cx="329389" cy="307430"/>
              </a:xfrm>
              <a:prstGeom prst="rect">
                <a:avLst/>
              </a:prstGeom>
            </p:spPr>
          </p:pic>
          <p:pic>
            <p:nvPicPr>
              <p:cNvPr id="119" name="Picture 118" descr="EC-JTest.png"/>
              <p:cNvPicPr>
                <a:picLocks noChangeAspect="1"/>
              </p:cNvPicPr>
              <p:nvPr/>
            </p:nvPicPr>
            <p:blipFill>
              <a:blip r:embed="rId4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411681" y="1951293"/>
                <a:ext cx="475830" cy="444109"/>
              </a:xfrm>
              <a:prstGeom prst="rect">
                <a:avLst/>
              </a:prstGeom>
            </p:spPr>
          </p:pic>
          <p:pic>
            <p:nvPicPr>
              <p:cNvPr id="120" name="Picture 119" descr="EC-Selenium.png"/>
              <p:cNvPicPr>
                <a:picLocks noChangeAspect="1"/>
              </p:cNvPicPr>
              <p:nvPr/>
            </p:nvPicPr>
            <p:blipFill>
              <a:blip r:embed="rId4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3493204" y="1777738"/>
                <a:ext cx="475830" cy="444109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3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2311905" y="2433986"/>
                <a:ext cx="273321" cy="109328"/>
              </a:xfrm>
              <a:prstGeom prst="rect">
                <a:avLst/>
              </a:prstGeom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96733" y="3435337"/>
              <a:ext cx="482602" cy="25735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7228" y="3296417"/>
              <a:ext cx="519545" cy="38100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281940" y="1171849"/>
            <a:ext cx="8458115" cy="2948937"/>
            <a:chOff x="76285" y="933450"/>
            <a:chExt cx="8458115" cy="2948937"/>
          </a:xfrm>
        </p:grpSpPr>
        <p:pic>
          <p:nvPicPr>
            <p:cNvPr id="137" name="Picture 5" descr="C:\Users\gmaxey\AppData\Local\Microsoft\Windows\Temporary Internet Files\Content.IE5\GIQ5R5E1\MC900441452[1].png"/>
            <p:cNvPicPr>
              <a:picLocks noChangeAspect="1" noChangeArrowheads="1"/>
            </p:cNvPicPr>
            <p:nvPr/>
          </p:nvPicPr>
          <p:blipFill>
            <a:blip r:embed="rId45" cstate="print"/>
            <a:srcRect/>
            <a:stretch>
              <a:fillRect/>
            </a:stretch>
          </p:blipFill>
          <p:spPr bwMode="auto">
            <a:xfrm>
              <a:off x="533486" y="1733552"/>
              <a:ext cx="1066629" cy="1066629"/>
            </a:xfrm>
            <a:prstGeom prst="rect">
              <a:avLst/>
            </a:prstGeom>
            <a:noFill/>
          </p:spPr>
        </p:pic>
        <p:pic>
          <p:nvPicPr>
            <p:cNvPr id="138" name="Picture 137" descr="C:\Users\gmaxey\AppData\Local\Microsoft\Windows\Temporary Internet Files\Content.IE5\GIQ5R5E1\MC900441452[1].png"/>
            <p:cNvPicPr>
              <a:picLocks noChangeAspect="1" noChangeArrowheads="1"/>
            </p:cNvPicPr>
            <p:nvPr/>
          </p:nvPicPr>
          <p:blipFill>
            <a:blip r:embed="rId45" cstate="print"/>
            <a:srcRect/>
            <a:stretch>
              <a:fillRect/>
            </a:stretch>
          </p:blipFill>
          <p:spPr bwMode="auto">
            <a:xfrm>
              <a:off x="381088" y="1885952"/>
              <a:ext cx="1066629" cy="1066629"/>
            </a:xfrm>
            <a:prstGeom prst="rect">
              <a:avLst/>
            </a:prstGeom>
            <a:noFill/>
          </p:spPr>
        </p:pic>
        <p:pic>
          <p:nvPicPr>
            <p:cNvPr id="139" name="Picture 5" descr="C:\Users\gmaxey\AppData\Local\Microsoft\Windows\Temporary Internet Files\Content.IE5\GIQ5R5E1\MC900441452[1].png"/>
            <p:cNvPicPr>
              <a:picLocks noChangeAspect="1" noChangeArrowheads="1"/>
            </p:cNvPicPr>
            <p:nvPr/>
          </p:nvPicPr>
          <p:blipFill>
            <a:blip r:embed="rId45" cstate="print"/>
            <a:srcRect/>
            <a:stretch>
              <a:fillRect/>
            </a:stretch>
          </p:blipFill>
          <p:spPr bwMode="auto">
            <a:xfrm>
              <a:off x="228685" y="2038352"/>
              <a:ext cx="1066629" cy="1066629"/>
            </a:xfrm>
            <a:prstGeom prst="rect">
              <a:avLst/>
            </a:prstGeom>
            <a:noFill/>
          </p:spPr>
        </p:pic>
        <p:sp>
          <p:nvSpPr>
            <p:cNvPr id="140" name="TextBox 139"/>
            <p:cNvSpPr txBox="1"/>
            <p:nvPr/>
          </p:nvSpPr>
          <p:spPr>
            <a:xfrm>
              <a:off x="533489" y="1581150"/>
              <a:ext cx="990429" cy="3048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</a:pPr>
              <a:r>
                <a:rPr lang="en-US" sz="1600" dirty="0" smtClean="0">
                  <a:solidFill>
                    <a:srgbClr val="111111"/>
                  </a:solidFill>
                </a:rPr>
                <a:t>Developers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04885" y="2952579"/>
              <a:ext cx="914400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  <a:buFont typeface="Wingdings" pitchFamily="2" charset="2"/>
                <a:buChar char="n"/>
              </a:pPr>
              <a:r>
                <a:rPr lang="en-US" sz="1600" dirty="0" smtClean="0">
                  <a:solidFill>
                    <a:srgbClr val="111111"/>
                  </a:solidFill>
                </a:rPr>
                <a:t>Coding</a:t>
              </a:r>
            </a:p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  <a:buFont typeface="Wingdings" pitchFamily="2" charset="2"/>
                <a:buChar char="n"/>
              </a:pPr>
              <a:r>
                <a:rPr lang="en-US" sz="1600" dirty="0" smtClean="0">
                  <a:solidFill>
                    <a:srgbClr val="111111"/>
                  </a:solidFill>
                </a:rPr>
                <a:t>Local Builds</a:t>
              </a:r>
            </a:p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  <a:buFont typeface="Wingdings" pitchFamily="2" charset="2"/>
                <a:buChar char="n"/>
              </a:pPr>
              <a:r>
                <a:rPr lang="en-US" sz="1600" dirty="0" smtClean="0">
                  <a:solidFill>
                    <a:srgbClr val="111111"/>
                  </a:solidFill>
                </a:rPr>
                <a:t>Local Testing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19400" y="1504950"/>
              <a:ext cx="914400" cy="762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Preflight</a:t>
              </a:r>
            </a:p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Build</a:t>
              </a:r>
            </a:p>
          </p:txBody>
        </p:sp>
        <p:sp>
          <p:nvSpPr>
            <p:cNvPr id="143" name="Flowchart: Magnetic Disk 142"/>
            <p:cNvSpPr/>
            <p:nvPr/>
          </p:nvSpPr>
          <p:spPr>
            <a:xfrm>
              <a:off x="2819400" y="3104979"/>
              <a:ext cx="838200" cy="762000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SCM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038600" y="1504950"/>
              <a:ext cx="914400" cy="762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CI</a:t>
              </a:r>
            </a:p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Build</a:t>
              </a:r>
            </a:p>
          </p:txBody>
        </p:sp>
        <p:sp>
          <p:nvSpPr>
            <p:cNvPr id="145" name="Flowchart: Magnetic Disk 144"/>
            <p:cNvSpPr/>
            <p:nvPr/>
          </p:nvSpPr>
          <p:spPr>
            <a:xfrm>
              <a:off x="5372100" y="2952579"/>
              <a:ext cx="1028700" cy="914400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 smtClean="0">
                  <a:solidFill>
                    <a:srgbClr val="111111"/>
                  </a:solidFill>
                </a:rPr>
                <a:t>Artifact</a:t>
              </a:r>
            </a:p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 smtClean="0">
                  <a:solidFill>
                    <a:srgbClr val="111111"/>
                  </a:solidFill>
                </a:rPr>
                <a:t>Management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57800" y="1504950"/>
              <a:ext cx="1028700" cy="762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2000" tIns="72000" rIns="72000" bIns="72000" rtlCol="0" anchor="t" anchorCtr="0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QA/UAT</a:t>
              </a:r>
            </a:p>
            <a:p>
              <a:pPr defTabSz="641909">
                <a:spcBef>
                  <a:spcPts val="300"/>
                </a:spcBef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500" b="1" dirty="0" smtClean="0">
                  <a:solidFill>
                    <a:srgbClr val="111111"/>
                  </a:solidFill>
                </a:rPr>
                <a:t>Provision Environment</a:t>
              </a:r>
            </a:p>
            <a:p>
              <a:pPr defTabSz="641909">
                <a:spcBef>
                  <a:spcPts val="300"/>
                </a:spcBef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500" b="1" dirty="0" smtClean="0">
                  <a:solidFill>
                    <a:srgbClr val="111111"/>
                  </a:solidFill>
                </a:rPr>
                <a:t>Deploy</a:t>
              </a:r>
            </a:p>
            <a:p>
              <a:pPr defTabSz="641909">
                <a:spcBef>
                  <a:spcPts val="300"/>
                </a:spcBef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500" b="1" dirty="0" smtClean="0">
                  <a:solidFill>
                    <a:srgbClr val="111111"/>
                  </a:solidFill>
                </a:rPr>
                <a:t>Testing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477000" y="1504950"/>
              <a:ext cx="838200" cy="762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FFFFFF"/>
                  </a:solidFill>
                </a:rPr>
                <a:t>Staging</a:t>
              </a:r>
            </a:p>
            <a:p>
              <a:pPr defTabSz="641909">
                <a:spcBef>
                  <a:spcPts val="300"/>
                </a:spcBef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900" b="1" dirty="0" smtClean="0">
                  <a:solidFill>
                    <a:srgbClr val="FFFFFF"/>
                  </a:solidFill>
                </a:rPr>
                <a:t>Deploy</a:t>
              </a:r>
            </a:p>
            <a:p>
              <a:pPr defTabSz="641909">
                <a:spcBef>
                  <a:spcPts val="300"/>
                </a:spcBef>
                <a:spcAft>
                  <a:spcPts val="300"/>
                </a:spcAft>
                <a:buFont typeface="Arial" pitchFamily="34" charset="0"/>
                <a:buChar char="•"/>
              </a:pPr>
              <a:r>
                <a:rPr lang="en-US" sz="900" b="1" dirty="0" smtClean="0">
                  <a:solidFill>
                    <a:srgbClr val="FFFFFF"/>
                  </a:solidFill>
                </a:rPr>
                <a:t>Smoke test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543800" y="1504950"/>
              <a:ext cx="990600" cy="762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FFFFFF"/>
                  </a:solidFill>
                </a:rPr>
                <a:t>Production</a:t>
              </a:r>
            </a:p>
          </p:txBody>
        </p:sp>
        <p:sp>
          <p:nvSpPr>
            <p:cNvPr id="149" name="Curved Up Arrow 148"/>
            <p:cNvSpPr/>
            <p:nvPr/>
          </p:nvSpPr>
          <p:spPr>
            <a:xfrm>
              <a:off x="7315200" y="1962150"/>
              <a:ext cx="228600" cy="152400"/>
            </a:xfrm>
            <a:prstGeom prst="curvedUp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endParaRPr lang="en-US" sz="1264" b="1" dirty="0" err="1" smtClean="0">
                <a:solidFill>
                  <a:srgbClr val="111111"/>
                </a:solidFill>
              </a:endParaRPr>
            </a:p>
          </p:txBody>
        </p:sp>
        <p:sp>
          <p:nvSpPr>
            <p:cNvPr id="150" name="Curved Up Arrow 149"/>
            <p:cNvSpPr/>
            <p:nvPr/>
          </p:nvSpPr>
          <p:spPr>
            <a:xfrm flipH="1" flipV="1">
              <a:off x="7315200" y="1809750"/>
              <a:ext cx="228600" cy="152400"/>
            </a:xfrm>
            <a:prstGeom prst="curvedUp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endParaRPr lang="en-US" sz="1264" b="1" dirty="0" err="1" smtClean="0">
                <a:solidFill>
                  <a:srgbClr val="111111"/>
                </a:solidFill>
              </a:endParaRPr>
            </a:p>
          </p:txBody>
        </p:sp>
        <p:sp>
          <p:nvSpPr>
            <p:cNvPr id="151" name="Right Arrow 150"/>
            <p:cNvSpPr/>
            <p:nvPr/>
          </p:nvSpPr>
          <p:spPr>
            <a:xfrm rot="16200000">
              <a:off x="5379176" y="2545334"/>
              <a:ext cx="907115" cy="380829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FFFFFF"/>
                  </a:solidFill>
                </a:rPr>
                <a:t>Retrieve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 rot="1709877">
              <a:off x="1588743" y="2547556"/>
              <a:ext cx="1244382" cy="268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</a:pPr>
              <a:r>
                <a:rPr lang="en-US" sz="900" dirty="0" smtClean="0">
                  <a:solidFill>
                    <a:srgbClr val="111111"/>
                  </a:solidFill>
                </a:rPr>
                <a:t>On Preflight Success</a:t>
              </a: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1752600" y="2038350"/>
              <a:ext cx="9906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971309" y="1847850"/>
              <a:ext cx="621669" cy="2286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</a:pPr>
              <a:r>
                <a:rPr lang="en-US" sz="1100" dirty="0" smtClean="0">
                  <a:solidFill>
                    <a:srgbClr val="111111"/>
                  </a:solidFill>
                </a:rPr>
                <a:t>Changes</a:t>
              </a:r>
            </a:p>
          </p:txBody>
        </p:sp>
        <p:sp>
          <p:nvSpPr>
            <p:cNvPr id="155" name="Right Arrow 154"/>
            <p:cNvSpPr/>
            <p:nvPr/>
          </p:nvSpPr>
          <p:spPr>
            <a:xfrm rot="16200000">
              <a:off x="2791191" y="2609764"/>
              <a:ext cx="980795" cy="31477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FFFFFF"/>
                  </a:solidFill>
                </a:rPr>
                <a:t>Checkout</a:t>
              </a:r>
            </a:p>
          </p:txBody>
        </p:sp>
        <p:sp>
          <p:nvSpPr>
            <p:cNvPr id="156" name="Right Arrow 155"/>
            <p:cNvSpPr/>
            <p:nvPr/>
          </p:nvSpPr>
          <p:spPr>
            <a:xfrm rot="16200000">
              <a:off x="3781795" y="2615199"/>
              <a:ext cx="980795" cy="31477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FFFFFF"/>
                  </a:solidFill>
                </a:rPr>
                <a:t>Checkout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57603" y="3257552"/>
              <a:ext cx="695777" cy="1622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endParaRPr lang="en-US" sz="1264" b="1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158" name="Right Arrow 157"/>
            <p:cNvSpPr/>
            <p:nvPr/>
          </p:nvSpPr>
          <p:spPr>
            <a:xfrm rot="1709235" flipH="1">
              <a:off x="1323605" y="2991911"/>
              <a:ext cx="1295400" cy="38100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FFFFFF"/>
                  </a:solidFill>
                </a:rPr>
                <a:t>Checkout</a:t>
              </a:r>
            </a:p>
          </p:txBody>
        </p:sp>
        <p:sp>
          <p:nvSpPr>
            <p:cNvPr id="159" name="Right Arrow 158"/>
            <p:cNvSpPr/>
            <p:nvPr/>
          </p:nvSpPr>
          <p:spPr>
            <a:xfrm>
              <a:off x="4537767" y="3104981"/>
              <a:ext cx="830469" cy="380829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FFFFFF"/>
                  </a:solidFill>
                </a:rPr>
                <a:t>Publish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 flipH="1">
              <a:off x="4537765" y="2282191"/>
              <a:ext cx="91438" cy="9753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endParaRPr lang="en-US" sz="1264" b="1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161" name="Right Arrow 160"/>
            <p:cNvSpPr/>
            <p:nvPr/>
          </p:nvSpPr>
          <p:spPr>
            <a:xfrm rot="1791768">
              <a:off x="1531649" y="2654171"/>
              <a:ext cx="1311655" cy="380829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err="1" smtClean="0">
                  <a:solidFill>
                    <a:srgbClr val="FFFFFF"/>
                  </a:solidFill>
                </a:rPr>
                <a:t>Checkin</a:t>
              </a:r>
              <a:endParaRPr lang="en-US" sz="1264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62" name="Right Arrow 161"/>
            <p:cNvSpPr/>
            <p:nvPr/>
          </p:nvSpPr>
          <p:spPr>
            <a:xfrm rot="16200000">
              <a:off x="6427221" y="2530095"/>
              <a:ext cx="907115" cy="380829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FFFFFF"/>
                  </a:solidFill>
                </a:rPr>
                <a:t>Retrieve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00804" y="3174067"/>
              <a:ext cx="581477" cy="1622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endParaRPr lang="en-US" sz="1264" b="1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800604" y="933450"/>
              <a:ext cx="739031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</a:pPr>
              <a:r>
                <a:rPr lang="en-US" sz="1050" dirty="0" smtClean="0">
                  <a:solidFill>
                    <a:srgbClr val="111111"/>
                  </a:solidFill>
                </a:rPr>
                <a:t>On success</a:t>
              </a:r>
            </a:p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</a:pPr>
              <a:r>
                <a:rPr lang="en-US" sz="1050" dirty="0" smtClean="0">
                  <a:solidFill>
                    <a:srgbClr val="111111"/>
                  </a:solidFill>
                </a:rPr>
                <a:t>promote &amp;</a:t>
              </a:r>
            </a:p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</a:pPr>
              <a:r>
                <a:rPr lang="en-US" sz="1050" dirty="0" smtClean="0">
                  <a:solidFill>
                    <a:srgbClr val="111111"/>
                  </a:solidFill>
                </a:rPr>
                <a:t>notify QA &amp; UAT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107488" y="933450"/>
              <a:ext cx="739031" cy="381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</a:pPr>
              <a:r>
                <a:rPr lang="en-US" sz="1050" dirty="0" smtClean="0">
                  <a:solidFill>
                    <a:srgbClr val="111111"/>
                  </a:solidFill>
                </a:rPr>
                <a:t>On success</a:t>
              </a:r>
            </a:p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</a:pPr>
              <a:r>
                <a:rPr lang="en-US" sz="1050" dirty="0" smtClean="0">
                  <a:solidFill>
                    <a:srgbClr val="111111"/>
                  </a:solidFill>
                </a:rPr>
                <a:t>notify release</a:t>
              </a:r>
            </a:p>
            <a:p>
              <a:pPr marL="180975" indent="-180975" defTabSz="641909">
                <a:spcBef>
                  <a:spcPts val="200"/>
                </a:spcBef>
                <a:spcAft>
                  <a:spcPts val="200"/>
                </a:spcAft>
                <a:buClr>
                  <a:srgbClr val="01A1E7"/>
                </a:buClr>
                <a:buSzPct val="70000"/>
              </a:pPr>
              <a:r>
                <a:rPr lang="en-US" sz="1050" dirty="0" smtClean="0">
                  <a:solidFill>
                    <a:srgbClr val="111111"/>
                  </a:solidFill>
                </a:rPr>
                <a:t>team</a:t>
              </a:r>
            </a:p>
          </p:txBody>
        </p:sp>
        <p:sp>
          <p:nvSpPr>
            <p:cNvPr id="166" name="Oval 165"/>
            <p:cNvSpPr/>
            <p:nvPr/>
          </p:nvSpPr>
          <p:spPr>
            <a:xfrm>
              <a:off x="1371513" y="2800180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1</a:t>
              </a:r>
            </a:p>
          </p:txBody>
        </p:sp>
        <p:sp>
          <p:nvSpPr>
            <p:cNvPr id="167" name="Oval 166"/>
            <p:cNvSpPr/>
            <p:nvPr/>
          </p:nvSpPr>
          <p:spPr>
            <a:xfrm>
              <a:off x="76285" y="3174065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2</a:t>
              </a:r>
            </a:p>
          </p:txBody>
        </p:sp>
        <p:sp>
          <p:nvSpPr>
            <p:cNvPr id="168" name="Oval 167"/>
            <p:cNvSpPr/>
            <p:nvPr/>
          </p:nvSpPr>
          <p:spPr>
            <a:xfrm>
              <a:off x="2631446" y="1847850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3</a:t>
              </a:r>
            </a:p>
          </p:txBody>
        </p:sp>
        <p:sp>
          <p:nvSpPr>
            <p:cNvPr id="169" name="Oval 168"/>
            <p:cNvSpPr/>
            <p:nvPr/>
          </p:nvSpPr>
          <p:spPr>
            <a:xfrm>
              <a:off x="1523914" y="2419350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4</a:t>
              </a:r>
            </a:p>
          </p:txBody>
        </p:sp>
        <p:sp>
          <p:nvSpPr>
            <p:cNvPr id="170" name="Oval 169"/>
            <p:cNvSpPr/>
            <p:nvPr/>
          </p:nvSpPr>
          <p:spPr>
            <a:xfrm>
              <a:off x="4038600" y="2266950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5</a:t>
              </a:r>
            </a:p>
          </p:txBody>
        </p:sp>
        <p:sp>
          <p:nvSpPr>
            <p:cNvPr id="171" name="Oval 170"/>
            <p:cNvSpPr/>
            <p:nvPr/>
          </p:nvSpPr>
          <p:spPr>
            <a:xfrm>
              <a:off x="5181600" y="3020305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6</a:t>
              </a:r>
            </a:p>
          </p:txBody>
        </p:sp>
        <p:sp>
          <p:nvSpPr>
            <p:cNvPr id="172" name="Oval 171"/>
            <p:cNvSpPr/>
            <p:nvPr/>
          </p:nvSpPr>
          <p:spPr>
            <a:xfrm>
              <a:off x="5955084" y="2282189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7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6994989" y="2276754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8</a:t>
              </a:r>
            </a:p>
          </p:txBody>
        </p:sp>
        <p:sp>
          <p:nvSpPr>
            <p:cNvPr id="174" name="Oval 173"/>
            <p:cNvSpPr/>
            <p:nvPr/>
          </p:nvSpPr>
          <p:spPr>
            <a:xfrm>
              <a:off x="7543800" y="2282189"/>
              <a:ext cx="152400" cy="1524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2000" tIns="72000" rIns="72000" bIns="72000" rtlCol="0" anchor="ctr"/>
            <a:lstStyle/>
            <a:p>
              <a:pPr algn="ctr" defTabSz="641909">
                <a:spcBef>
                  <a:spcPts val="300"/>
                </a:spcBef>
                <a:spcAft>
                  <a:spcPts val="300"/>
                </a:spcAft>
              </a:pPr>
              <a:r>
                <a:rPr lang="en-US" sz="1264" b="1" dirty="0" smtClean="0">
                  <a:solidFill>
                    <a:srgbClr val="111111"/>
                  </a:solidFill>
                </a:rPr>
                <a:t>9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3484" y="3435163"/>
              <a:ext cx="690653" cy="4472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180975" indent="-180975">
                <a:spcBef>
                  <a:spcPts val="200"/>
                </a:spcBef>
                <a:spcAft>
                  <a:spcPts val="20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</a:pPr>
              <a:r>
                <a:rPr lang="en-US" sz="1100" dirty="0" smtClean="0"/>
                <a:t>Debug</a:t>
              </a:r>
            </a:p>
            <a:p>
              <a:pPr marL="180975" indent="-180975">
                <a:spcBef>
                  <a:spcPts val="200"/>
                </a:spcBef>
                <a:spcAft>
                  <a:spcPts val="20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n"/>
              </a:pPr>
              <a:r>
                <a:rPr lang="en-US" sz="1100" dirty="0" smtClean="0"/>
                <a:t>Prod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654054" y="2315837"/>
              <a:ext cx="1032129" cy="3658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buClr>
                  <a:schemeClr val="accent1"/>
                </a:buClr>
                <a:buSzPct val="70000"/>
              </a:pPr>
              <a:r>
                <a:rPr lang="en-US" sz="1100" dirty="0" smtClean="0"/>
                <a:t>Start Release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9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software delivery automation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684298" y="1844760"/>
            <a:ext cx="2650525" cy="1673434"/>
            <a:chOff x="1371600" y="1123950"/>
            <a:chExt cx="5638800" cy="2895600"/>
          </a:xfrm>
        </p:grpSpPr>
        <p:sp>
          <p:nvSpPr>
            <p:cNvPr id="4" name="Rectangle 3"/>
            <p:cNvSpPr/>
            <p:nvPr/>
          </p:nvSpPr>
          <p:spPr>
            <a:xfrm>
              <a:off x="1371600" y="1123950"/>
              <a:ext cx="5638800" cy="2895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 dirty="0" smtClean="0"/>
                <a:t>Governance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52600" y="1504950"/>
              <a:ext cx="4800600" cy="2209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 anchorCtr="0"/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800" b="1" dirty="0" smtClean="0">
                  <a:solidFill>
                    <a:schemeClr val="tx1"/>
                  </a:solidFill>
                </a:rPr>
                <a:t>Orchestration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28801" y="1832127"/>
              <a:ext cx="4571999" cy="1789878"/>
            </a:xfrm>
            <a:prstGeom prst="roundRect">
              <a:avLst>
                <a:gd name="adj" fmla="val 22530"/>
              </a:avLst>
            </a:prstGeom>
            <a:solidFill>
              <a:srgbClr val="7CC14B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0" rIns="108000" bIns="0" rtlCol="0" anchor="ctr"/>
            <a:lstStyle/>
            <a:p>
              <a:pPr algn="ctr" defTabSz="641909">
                <a:spcAft>
                  <a:spcPts val="1200"/>
                </a:spcAft>
              </a:pPr>
              <a:endParaRPr lang="en-US" sz="2000" dirty="0">
                <a:solidFill>
                  <a:srgbClr val="FFFFFF"/>
                </a:solidFill>
                <a:cs typeface="Trebuchet M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99060" y="1793505"/>
              <a:ext cx="263445" cy="349581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0" rIns="108000" bIns="0" rtlCol="0" anchor="ctr"/>
            <a:lstStyle/>
            <a:p>
              <a:pPr algn="ctr" defTabSz="641909">
                <a:spcAft>
                  <a:spcPts val="1200"/>
                </a:spcAft>
              </a:pPr>
              <a:endParaRPr lang="en-US" sz="2000" dirty="0">
                <a:solidFill>
                  <a:srgbClr val="FFFFFF"/>
                </a:solidFill>
                <a:cs typeface="Trebuchet MS"/>
              </a:endParaRPr>
            </a:p>
          </p:txBody>
        </p:sp>
        <p:sp>
          <p:nvSpPr>
            <p:cNvPr id="8" name="Pentagon 7"/>
            <p:cNvSpPr/>
            <p:nvPr/>
          </p:nvSpPr>
          <p:spPr>
            <a:xfrm>
              <a:off x="2249761" y="1828299"/>
              <a:ext cx="402656" cy="261196"/>
            </a:xfrm>
            <a:prstGeom prst="homePlate">
              <a:avLst/>
            </a:prstGeom>
            <a:solidFill>
              <a:srgbClr val="7CC14B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0" rIns="108000" bIns="0" rtlCol="0" anchor="ctr"/>
            <a:lstStyle/>
            <a:p>
              <a:pPr algn="ctr" defTabSz="641909">
                <a:spcAft>
                  <a:spcPts val="1200"/>
                </a:spcAft>
              </a:pPr>
              <a:endParaRPr lang="en-US" sz="2000">
                <a:solidFill>
                  <a:srgbClr val="FFFFFF"/>
                </a:solidFill>
                <a:cs typeface="Trebuchet M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2625" y="3327044"/>
              <a:ext cx="263445" cy="311506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0" rIns="108000" bIns="0" rtlCol="0" anchor="ctr"/>
            <a:lstStyle/>
            <a:p>
              <a:pPr algn="ctr" defTabSz="641909">
                <a:spcAft>
                  <a:spcPts val="1200"/>
                </a:spcAft>
              </a:pPr>
              <a:endParaRPr lang="en-US" sz="2000">
                <a:solidFill>
                  <a:srgbClr val="FFFFFF"/>
                </a:solidFill>
                <a:cs typeface="Trebuchet MS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 rot="10800000">
              <a:off x="5806341" y="3368664"/>
              <a:ext cx="264662" cy="253341"/>
            </a:xfrm>
            <a:prstGeom prst="homePlate">
              <a:avLst/>
            </a:prstGeom>
            <a:solidFill>
              <a:srgbClr val="7CC14B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0" rIns="108000" bIns="0" rtlCol="0" anchor="ctr"/>
            <a:lstStyle/>
            <a:p>
              <a:pPr algn="ctr" defTabSz="641909">
                <a:spcAft>
                  <a:spcPts val="1200"/>
                </a:spcAft>
              </a:pPr>
              <a:endParaRPr lang="en-US" sz="2000">
                <a:solidFill>
                  <a:srgbClr val="FFFFFF"/>
                </a:solidFill>
                <a:cs typeface="Trebuchet MS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029276" y="2089049"/>
              <a:ext cx="4171050" cy="1281695"/>
            </a:xfrm>
            <a:prstGeom prst="roundRect">
              <a:avLst>
                <a:gd name="adj" fmla="val 14725"/>
              </a:avLst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0" rIns="108000" bIns="0" rtlCol="0" anchor="ctr"/>
            <a:lstStyle/>
            <a:p>
              <a:pPr algn="ctr" defTabSz="641909">
                <a:spcAft>
                  <a:spcPts val="1200"/>
                </a:spcAft>
              </a:pPr>
              <a:endParaRPr lang="en-US" sz="1100" b="1" dirty="0" smtClean="0">
                <a:solidFill>
                  <a:srgbClr val="FFFFFF"/>
                </a:solidFill>
                <a:cs typeface="Trebuchet M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49761" y="2190750"/>
              <a:ext cx="3688911" cy="609600"/>
            </a:xfrm>
            <a:prstGeom prst="rect">
              <a:avLst/>
            </a:prstGeom>
            <a:gradFill flip="none" rotWithShape="1">
              <a:gsLst>
                <a:gs pos="0">
                  <a:srgbClr val="68FF24"/>
                </a:gs>
                <a:gs pos="54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b="1" dirty="0" smtClean="0"/>
                <a:t>Dev                 Ops</a:t>
              </a:r>
              <a:endParaRPr lang="en-US" sz="800" b="1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49761" y="2800350"/>
              <a:ext cx="3688911" cy="5266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b="1" dirty="0" smtClean="0"/>
                <a:t>Infrastructure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1276350"/>
            <a:ext cx="2895600" cy="2824734"/>
            <a:chOff x="609600" y="1276350"/>
            <a:chExt cx="2895600" cy="2824734"/>
          </a:xfrm>
        </p:grpSpPr>
        <p:sp>
          <p:nvSpPr>
            <p:cNvPr id="17" name="Rectangle 16"/>
            <p:cNvSpPr/>
            <p:nvPr/>
          </p:nvSpPr>
          <p:spPr>
            <a:xfrm>
              <a:off x="609600" y="1844760"/>
              <a:ext cx="2895600" cy="16734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800" b="1" dirty="0" smtClean="0"/>
                <a:t>Business requirements and constraints</a:t>
              </a: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800" b="1" dirty="0" smtClean="0"/>
                <a:t>(SW Delivery Specifications)</a:t>
              </a:r>
            </a:p>
          </p:txBody>
        </p:sp>
        <p:sp>
          <p:nvSpPr>
            <p:cNvPr id="23" name="Curved Down Arrow 22"/>
            <p:cNvSpPr/>
            <p:nvPr/>
          </p:nvSpPr>
          <p:spPr>
            <a:xfrm>
              <a:off x="1295400" y="1276350"/>
              <a:ext cx="1371600" cy="457200"/>
            </a:xfrm>
            <a:prstGeom prst="curvedDown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/>
            <p:cNvSpPr/>
            <p:nvPr/>
          </p:nvSpPr>
          <p:spPr>
            <a:xfrm flipH="1" flipV="1">
              <a:off x="1295400" y="3638550"/>
              <a:ext cx="1303020" cy="462534"/>
            </a:xfrm>
            <a:prstGeom prst="curvedDown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7120" y="1825563"/>
            <a:ext cx="1926336" cy="1142617"/>
            <a:chOff x="3627120" y="1825563"/>
            <a:chExt cx="1926336" cy="1142617"/>
          </a:xfrm>
        </p:grpSpPr>
        <p:grpSp>
          <p:nvGrpSpPr>
            <p:cNvPr id="3" name="Group 2"/>
            <p:cNvGrpSpPr/>
            <p:nvPr/>
          </p:nvGrpSpPr>
          <p:grpSpPr>
            <a:xfrm>
              <a:off x="3627120" y="2383145"/>
              <a:ext cx="1926336" cy="585035"/>
              <a:chOff x="3627120" y="2383145"/>
              <a:chExt cx="1926336" cy="585035"/>
            </a:xfrm>
          </p:grpSpPr>
          <p:sp>
            <p:nvSpPr>
              <p:cNvPr id="18" name="12-Point Star 17"/>
              <p:cNvSpPr/>
              <p:nvPr/>
            </p:nvSpPr>
            <p:spPr>
              <a:xfrm>
                <a:off x="4312920" y="2477453"/>
                <a:ext cx="304800" cy="270538"/>
              </a:xfrm>
              <a:prstGeom prst="star12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b="1" dirty="0" err="1" smtClean="0"/>
              </a:p>
            </p:txBody>
          </p:sp>
          <p:sp>
            <p:nvSpPr>
              <p:cNvPr id="19" name="12-Point Star 18"/>
              <p:cNvSpPr/>
              <p:nvPr/>
            </p:nvSpPr>
            <p:spPr>
              <a:xfrm>
                <a:off x="4410456" y="2697642"/>
                <a:ext cx="304800" cy="270538"/>
              </a:xfrm>
              <a:prstGeom prst="star12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b="1" dirty="0" err="1" smtClean="0"/>
              </a:p>
            </p:txBody>
          </p:sp>
          <p:sp>
            <p:nvSpPr>
              <p:cNvPr id="20" name="12-Point Star 19"/>
              <p:cNvSpPr/>
              <p:nvPr/>
            </p:nvSpPr>
            <p:spPr>
              <a:xfrm>
                <a:off x="4562856" y="2383145"/>
                <a:ext cx="304800" cy="270538"/>
              </a:xfrm>
              <a:prstGeom prst="star12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b="1" dirty="0" err="1" smtClean="0"/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3627120" y="2529573"/>
                <a:ext cx="685800" cy="336137"/>
              </a:xfrm>
              <a:prstGeom prst="rightArrow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b="1" dirty="0" err="1" smtClean="0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4867656" y="2535427"/>
                <a:ext cx="685800" cy="336137"/>
              </a:xfrm>
              <a:prstGeom prst="rightArrow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b="1" dirty="0" err="1" smtClean="0"/>
              </a:p>
            </p:txBody>
          </p:sp>
        </p:grpSp>
        <p:sp>
          <p:nvSpPr>
            <p:cNvPr id="24" name="Bent-Up Arrow 23"/>
            <p:cNvSpPr/>
            <p:nvPr/>
          </p:nvSpPr>
          <p:spPr>
            <a:xfrm rot="8288722">
              <a:off x="4141364" y="1825563"/>
              <a:ext cx="609600" cy="582890"/>
            </a:xfrm>
            <a:prstGeom prst="bentUp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b="1" dirty="0" err="1" smtClean="0"/>
            </a:p>
          </p:txBody>
        </p:sp>
      </p:grpSp>
      <p:sp>
        <p:nvSpPr>
          <p:cNvPr id="15" name="Snip and Round Single Corner Rectangle 14"/>
          <p:cNvSpPr/>
          <p:nvPr/>
        </p:nvSpPr>
        <p:spPr>
          <a:xfrm>
            <a:off x="3589131" y="1200150"/>
            <a:ext cx="2057178" cy="756666"/>
          </a:xfrm>
          <a:prstGeom prst="snip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/>
              <a:t>Applications that run the business</a:t>
            </a:r>
          </a:p>
        </p:txBody>
      </p:sp>
    </p:spTree>
    <p:extLst>
      <p:ext uri="{BB962C8B-B14F-4D97-AF65-F5344CB8AC3E}">
        <p14:creationId xmlns:p14="http://schemas.microsoft.com/office/powerpoint/2010/main" val="3077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 rot="16200000">
            <a:off x="-1654224" y="2270074"/>
            <a:ext cx="44234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Trebuchet MS"/>
                <a:cs typeface="Trebuchet MS"/>
              </a:rPr>
              <a:t>DEV</a:t>
            </a:r>
          </a:p>
        </p:txBody>
      </p:sp>
      <p:sp>
        <p:nvSpPr>
          <p:cNvPr id="35" name="Rectangle 34"/>
          <p:cNvSpPr/>
          <p:nvPr/>
        </p:nvSpPr>
        <p:spPr>
          <a:xfrm rot="5400000">
            <a:off x="6399752" y="2295015"/>
            <a:ext cx="4373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Trebuchet MS"/>
                <a:cs typeface="Trebuchet MS"/>
              </a:rPr>
              <a:t>OPS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Electric Cloud provides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711071" y="895350"/>
            <a:ext cx="1188720" cy="17362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 dirty="0" smtClean="0">
                <a:solidFill>
                  <a:schemeClr val="bg1"/>
                </a:solidFill>
                <a:cs typeface="Trebuchet MS"/>
              </a:rPr>
              <a:t>DEPLOY</a:t>
            </a:r>
          </a:p>
          <a:p>
            <a:pPr algn="ctr" defTabSz="914400">
              <a:defRPr/>
            </a:pPr>
            <a:endParaRPr lang="en-US" sz="500" i="1" dirty="0" smtClean="0">
              <a:solidFill>
                <a:schemeClr val="bg1"/>
              </a:solidFill>
              <a:cs typeface="Trebuchet MS"/>
            </a:endParaRPr>
          </a:p>
          <a:p>
            <a:pPr algn="ctr" defTabSz="914400">
              <a:defRPr/>
            </a:pPr>
            <a:endParaRPr lang="en-US" sz="500" i="1" dirty="0">
              <a:solidFill>
                <a:schemeClr val="bg1"/>
              </a:solidFill>
              <a:cs typeface="Trebuchet MS"/>
            </a:endParaRPr>
          </a:p>
          <a:p>
            <a:pPr algn="ctr" defTabSz="914400">
              <a:defRPr/>
            </a:pPr>
            <a:endParaRPr lang="en-US" sz="500" i="1" dirty="0" smtClean="0">
              <a:solidFill>
                <a:schemeClr val="bg1"/>
              </a:solidFill>
              <a:cs typeface="Trebuchet MS"/>
            </a:endParaRPr>
          </a:p>
          <a:p>
            <a:pPr algn="ctr" defTabSz="914400">
              <a:defRPr/>
            </a:pPr>
            <a:endParaRPr lang="en-US" sz="500" i="1" dirty="0">
              <a:solidFill>
                <a:schemeClr val="bg1"/>
              </a:solidFill>
              <a:cs typeface="Trebuchet MS"/>
            </a:endParaRPr>
          </a:p>
          <a:p>
            <a:pPr algn="ctr" defTabSz="914400">
              <a:defRPr/>
            </a:pPr>
            <a:r>
              <a:rPr lang="en-US" sz="800" i="1" dirty="0" smtClean="0">
                <a:solidFill>
                  <a:schemeClr val="bg1"/>
                </a:solidFill>
                <a:cs typeface="Trebuchet MS"/>
              </a:rPr>
              <a:t>ANY APP. </a:t>
            </a:r>
            <a:br>
              <a:rPr lang="en-US" sz="800" i="1" dirty="0" smtClean="0">
                <a:solidFill>
                  <a:schemeClr val="bg1"/>
                </a:solidFill>
                <a:cs typeface="Trebuchet MS"/>
              </a:rPr>
            </a:br>
            <a:r>
              <a:rPr lang="en-US" sz="800" i="1" dirty="0" smtClean="0">
                <a:solidFill>
                  <a:schemeClr val="bg1"/>
                </a:solidFill>
                <a:cs typeface="Trebuchet MS"/>
              </a:rPr>
              <a:t>ANY VERSION. </a:t>
            </a:r>
            <a:br>
              <a:rPr lang="en-US" sz="800" i="1" dirty="0" smtClean="0">
                <a:solidFill>
                  <a:schemeClr val="bg1"/>
                </a:solidFill>
                <a:cs typeface="Trebuchet MS"/>
              </a:rPr>
            </a:br>
            <a:r>
              <a:rPr lang="en-US" sz="800" i="1" dirty="0" smtClean="0">
                <a:solidFill>
                  <a:schemeClr val="bg1"/>
                </a:solidFill>
                <a:cs typeface="Trebuchet MS"/>
              </a:rPr>
              <a:t>ANYWHERE.</a:t>
            </a:r>
            <a:br>
              <a:rPr lang="en-US" sz="800" i="1" dirty="0" smtClean="0">
                <a:solidFill>
                  <a:schemeClr val="bg1"/>
                </a:solidFill>
                <a:cs typeface="Trebuchet MS"/>
              </a:rPr>
            </a:br>
            <a:r>
              <a:rPr lang="en-US" sz="800" i="1" dirty="0" smtClean="0">
                <a:solidFill>
                  <a:schemeClr val="bg1"/>
                </a:solidFill>
                <a:cs typeface="Trebuchet MS"/>
              </a:rPr>
              <a:t>ANYTIME.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40384" y="895350"/>
            <a:ext cx="1188720" cy="17362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bg1"/>
                </a:solidFill>
                <a:cs typeface="Trebuchet MS"/>
              </a:rPr>
              <a:t>RELEASE</a:t>
            </a:r>
          </a:p>
          <a:p>
            <a:pPr algn="ctr" defTabSz="914400"/>
            <a:endParaRPr lang="en-US" sz="500" kern="0" dirty="0">
              <a:solidFill>
                <a:schemeClr val="bg1"/>
              </a:solidFill>
              <a:cs typeface="Trebuchet MS"/>
            </a:endParaRPr>
          </a:p>
          <a:p>
            <a:pPr algn="ctr" defTabSz="914400"/>
            <a:endParaRPr lang="en-US" sz="500" kern="0" dirty="0">
              <a:solidFill>
                <a:schemeClr val="bg1"/>
              </a:solidFill>
              <a:cs typeface="Trebuchet MS"/>
            </a:endParaRPr>
          </a:p>
          <a:p>
            <a:pPr algn="ctr" defTabSz="914400"/>
            <a:endParaRPr lang="en-US" sz="500" kern="0" dirty="0">
              <a:solidFill>
                <a:schemeClr val="bg1"/>
              </a:solidFill>
              <a:cs typeface="Trebuchet MS"/>
            </a:endParaRPr>
          </a:p>
          <a:p>
            <a:pPr algn="ctr" defTabSz="914400"/>
            <a:endParaRPr lang="en-US" sz="500" kern="0" dirty="0">
              <a:solidFill>
                <a:schemeClr val="bg1"/>
              </a:solidFill>
              <a:cs typeface="Trebuchet MS"/>
            </a:endParaRPr>
          </a:p>
          <a:p>
            <a:pPr algn="ctr" defTabSz="914400"/>
            <a:r>
              <a:rPr lang="en-US" sz="800" kern="0" dirty="0">
                <a:solidFill>
                  <a:schemeClr val="bg1"/>
                </a:solidFill>
                <a:cs typeface="Trebuchet MS"/>
              </a:rPr>
              <a:t>TRADITIONAL </a:t>
            </a:r>
            <a:br>
              <a:rPr lang="en-US" sz="800" kern="0" dirty="0">
                <a:solidFill>
                  <a:schemeClr val="bg1"/>
                </a:solidFill>
                <a:cs typeface="Trebuchet MS"/>
              </a:rPr>
            </a:br>
            <a:r>
              <a:rPr lang="en-US" sz="800" kern="0" dirty="0">
                <a:solidFill>
                  <a:schemeClr val="bg1"/>
                </a:solidFill>
                <a:cs typeface="Trebuchet MS"/>
              </a:rPr>
              <a:t>AND CD </a:t>
            </a:r>
            <a:br>
              <a:rPr lang="en-US" sz="800" kern="0" dirty="0">
                <a:solidFill>
                  <a:schemeClr val="bg1"/>
                </a:solidFill>
                <a:cs typeface="Trebuchet MS"/>
              </a:rPr>
            </a:br>
            <a:r>
              <a:rPr lang="en-US" sz="800" kern="0" dirty="0">
                <a:solidFill>
                  <a:schemeClr val="bg1"/>
                </a:solidFill>
                <a:cs typeface="Trebuchet MS"/>
              </a:rPr>
              <a:t>PIPELINES </a:t>
            </a:r>
            <a:br>
              <a:rPr lang="en-US" sz="800" kern="0" dirty="0">
                <a:solidFill>
                  <a:schemeClr val="bg1"/>
                </a:solidFill>
                <a:cs typeface="Trebuchet MS"/>
              </a:rPr>
            </a:br>
            <a:r>
              <a:rPr lang="en-US" sz="800" kern="0" dirty="0">
                <a:solidFill>
                  <a:schemeClr val="bg1"/>
                </a:solidFill>
                <a:cs typeface="Trebuchet MS"/>
              </a:rPr>
              <a:t>AND RELEASES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380877" y="895350"/>
            <a:ext cx="1188720" cy="17362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schemeClr val="bg1"/>
                </a:solidFill>
                <a:cs typeface="Trebuchet MS"/>
              </a:rPr>
              <a:t>BUILD/TEST</a:t>
            </a:r>
          </a:p>
          <a:p>
            <a:pPr algn="ctr" defTabSz="914400"/>
            <a:endParaRPr lang="en-US" sz="500" i="1" dirty="0" smtClean="0">
              <a:solidFill>
                <a:schemeClr val="bg1"/>
              </a:solidFill>
              <a:cs typeface="Trebuchet MS"/>
            </a:endParaRPr>
          </a:p>
          <a:p>
            <a:pPr algn="ctr" defTabSz="914400"/>
            <a:endParaRPr lang="en-US" sz="500" i="1" dirty="0">
              <a:solidFill>
                <a:schemeClr val="bg1"/>
              </a:solidFill>
              <a:cs typeface="Trebuchet MS"/>
            </a:endParaRPr>
          </a:p>
          <a:p>
            <a:pPr algn="ctr" defTabSz="914400"/>
            <a:endParaRPr lang="en-US" sz="500" i="1" dirty="0" smtClean="0">
              <a:solidFill>
                <a:schemeClr val="bg1"/>
              </a:solidFill>
              <a:cs typeface="Trebuchet MS"/>
            </a:endParaRPr>
          </a:p>
          <a:p>
            <a:pPr algn="ctr" defTabSz="914400"/>
            <a:endParaRPr lang="en-US" sz="500" i="1" dirty="0">
              <a:solidFill>
                <a:schemeClr val="bg1"/>
              </a:solidFill>
              <a:cs typeface="Trebuchet MS"/>
            </a:endParaRPr>
          </a:p>
          <a:p>
            <a:pPr algn="ctr" defTabSz="914400"/>
            <a:r>
              <a:rPr lang="en-US" sz="800" i="1" dirty="0" smtClean="0">
                <a:solidFill>
                  <a:schemeClr val="bg1"/>
                </a:solidFill>
                <a:cs typeface="Trebuchet MS"/>
              </a:rPr>
              <a:t>FLEXIBLE AND SCALABLE  AUTOMATION FOR DEV AND QA</a:t>
            </a:r>
            <a:endParaRPr lang="en-US" sz="1800" kern="0" dirty="0" smtClean="0">
              <a:solidFill>
                <a:schemeClr val="bg1"/>
              </a:solidFill>
              <a:cs typeface="Trebuchet M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410200" y="895350"/>
            <a:ext cx="2477528" cy="17362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 smtClean="0">
                <a:solidFill>
                  <a:schemeClr val="bg1"/>
                </a:solidFill>
                <a:latin typeface="Trebuchet MS"/>
                <a:cs typeface="Trebuchet MS"/>
              </a:rPr>
              <a:t>OTHER</a:t>
            </a:r>
            <a:br>
              <a:rPr lang="en-US" sz="1200" kern="0" dirty="0" smtClean="0">
                <a:solidFill>
                  <a:schemeClr val="bg1"/>
                </a:solidFill>
                <a:latin typeface="Trebuchet MS"/>
                <a:cs typeface="Trebuchet MS"/>
              </a:rPr>
            </a:br>
            <a:endParaRPr lang="en-US" sz="500" i="1" dirty="0">
              <a:solidFill>
                <a:schemeClr val="bg1"/>
              </a:solidFill>
              <a:cs typeface="Trebuchet MS"/>
            </a:endParaRPr>
          </a:p>
          <a:p>
            <a:pPr algn="ctr"/>
            <a:endParaRPr lang="en-US" sz="500" i="1" dirty="0">
              <a:solidFill>
                <a:schemeClr val="bg1"/>
              </a:solidFill>
              <a:cs typeface="Trebuchet MS"/>
            </a:endParaRPr>
          </a:p>
          <a:p>
            <a:pPr algn="ctr"/>
            <a:endParaRPr lang="en-US" sz="500" i="1" dirty="0">
              <a:solidFill>
                <a:schemeClr val="bg1"/>
              </a:solidFill>
              <a:cs typeface="Trebuchet MS"/>
            </a:endParaRPr>
          </a:p>
          <a:p>
            <a:pPr algn="ctr"/>
            <a:endParaRPr lang="en-US" sz="500" i="1" dirty="0">
              <a:solidFill>
                <a:schemeClr val="bg1"/>
              </a:solidFill>
              <a:cs typeface="Trebuchet MS"/>
            </a:endParaRPr>
          </a:p>
          <a:p>
            <a:pPr algn="ctr"/>
            <a:r>
              <a:rPr lang="en-US" sz="800" i="1" dirty="0">
                <a:solidFill>
                  <a:schemeClr val="bg1"/>
                </a:solidFill>
                <a:cs typeface="Trebuchet MS"/>
              </a:rPr>
              <a:t>ORCHESTRATE ANY TOOLCHAIN OR </a:t>
            </a:r>
            <a:r>
              <a:rPr lang="en-US" sz="800" i="1" dirty="0" smtClean="0">
                <a:solidFill>
                  <a:schemeClr val="bg1"/>
                </a:solidFill>
                <a:cs typeface="Trebuchet MS"/>
              </a:rPr>
              <a:t>PROCESS. </a:t>
            </a:r>
          </a:p>
          <a:p>
            <a:pPr algn="ctr"/>
            <a:r>
              <a:rPr lang="en-US" sz="800" i="1" dirty="0" smtClean="0">
                <a:solidFill>
                  <a:schemeClr val="bg1"/>
                </a:solidFill>
                <a:cs typeface="Trebuchet MS"/>
              </a:rPr>
              <a:t>DSL, CLI</a:t>
            </a:r>
            <a:r>
              <a:rPr lang="en-US" sz="800" i="1" dirty="0">
                <a:solidFill>
                  <a:schemeClr val="bg1"/>
                </a:solidFill>
                <a:cs typeface="Trebuchet MS"/>
              </a:rPr>
              <a:t>, </a:t>
            </a:r>
            <a:r>
              <a:rPr lang="en-US" sz="800" i="1" dirty="0" smtClean="0">
                <a:solidFill>
                  <a:schemeClr val="bg1"/>
                </a:solidFill>
                <a:cs typeface="Trebuchet MS"/>
              </a:rPr>
              <a:t>REST, SOAP, HTTP, API, SDK</a:t>
            </a:r>
          </a:p>
          <a:p>
            <a:pPr algn="ctr"/>
            <a:endParaRPr lang="en-US" sz="800" i="1" dirty="0">
              <a:solidFill>
                <a:schemeClr val="bg1"/>
              </a:solidFill>
              <a:cs typeface="Trebuchet M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80877" y="2439670"/>
            <a:ext cx="1188720" cy="1919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050" b="1" i="1" kern="0" dirty="0" smtClean="0">
              <a:solidFill>
                <a:srgbClr val="FFFFFF"/>
              </a:solidFill>
              <a:cs typeface="Trebuchet M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11071" y="2439670"/>
            <a:ext cx="1188720" cy="1919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050" b="1" i="1" kern="0" dirty="0" smtClean="0">
              <a:solidFill>
                <a:srgbClr val="FFFFFF"/>
              </a:solidFill>
              <a:cs typeface="Trebuchet M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40384" y="2439670"/>
            <a:ext cx="1188720" cy="1919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050" b="1" i="1" kern="0" dirty="0" smtClean="0">
              <a:solidFill>
                <a:srgbClr val="FFFFFF"/>
              </a:solidFill>
              <a:cs typeface="Trebuchet M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0200" y="2439670"/>
            <a:ext cx="2480293" cy="1919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050" b="1" i="1" kern="0" dirty="0" smtClean="0">
              <a:solidFill>
                <a:srgbClr val="FFFFFF"/>
              </a:solidFill>
              <a:cs typeface="Trebuchet M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75237" y="2631575"/>
            <a:ext cx="5313227" cy="174734"/>
            <a:chOff x="1975237" y="1809753"/>
            <a:chExt cx="5313227" cy="18313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975237" y="1809753"/>
              <a:ext cx="0" cy="183135"/>
            </a:xfrm>
            <a:prstGeom prst="straightConnector1">
              <a:avLst/>
            </a:prstGeom>
            <a:ln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303544" y="1809753"/>
              <a:ext cx="0" cy="183135"/>
            </a:xfrm>
            <a:prstGeom prst="straightConnector1">
              <a:avLst/>
            </a:prstGeom>
            <a:ln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631851" y="1809753"/>
              <a:ext cx="0" cy="183135"/>
            </a:xfrm>
            <a:prstGeom prst="straightConnector1">
              <a:avLst/>
            </a:prstGeom>
            <a:ln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960158" y="1809753"/>
              <a:ext cx="0" cy="183135"/>
            </a:xfrm>
            <a:prstGeom prst="straightConnector1">
              <a:avLst/>
            </a:prstGeom>
            <a:ln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7288464" y="1809753"/>
              <a:ext cx="0" cy="183135"/>
            </a:xfrm>
            <a:prstGeom prst="straightConnector1">
              <a:avLst/>
            </a:prstGeom>
            <a:ln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10171" y="4413892"/>
            <a:ext cx="9144000" cy="6383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/>
              <a:cs typeface="Trebuchet MS"/>
            </a:endParaRPr>
          </a:p>
        </p:txBody>
      </p:sp>
      <p:pic>
        <p:nvPicPr>
          <p:cNvPr id="37" name="Picture 36" descr="EC-Rall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3" y="4625160"/>
            <a:ext cx="489857" cy="457200"/>
          </a:xfrm>
          <a:prstGeom prst="rect">
            <a:avLst/>
          </a:prstGeom>
        </p:spPr>
      </p:pic>
      <p:pic>
        <p:nvPicPr>
          <p:cNvPr id="38" name="Picture 37" descr="EC-Jetty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1988" y="4654038"/>
            <a:ext cx="489857" cy="457200"/>
          </a:xfrm>
          <a:prstGeom prst="rect">
            <a:avLst/>
          </a:prstGeom>
        </p:spPr>
      </p:pic>
      <p:pic>
        <p:nvPicPr>
          <p:cNvPr id="42" name="Picture 41" descr="EC-WebSpher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0674" y="4646057"/>
            <a:ext cx="489857" cy="457200"/>
          </a:xfrm>
          <a:prstGeom prst="rect">
            <a:avLst/>
          </a:prstGeom>
        </p:spPr>
      </p:pic>
      <p:pic>
        <p:nvPicPr>
          <p:cNvPr id="44" name="Picture 43" descr="EC-Tomcat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341" y="4652340"/>
            <a:ext cx="489857" cy="457200"/>
          </a:xfrm>
          <a:prstGeom prst="rect">
            <a:avLst/>
          </a:prstGeom>
        </p:spPr>
      </p:pic>
      <p:pic>
        <p:nvPicPr>
          <p:cNvPr id="45" name="Picture 44" descr="EC-Ant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8631" y="4430467"/>
            <a:ext cx="367495" cy="342995"/>
          </a:xfrm>
          <a:prstGeom prst="rect">
            <a:avLst/>
          </a:prstGeom>
        </p:spPr>
      </p:pic>
      <p:pic>
        <p:nvPicPr>
          <p:cNvPr id="46" name="Picture 45" descr="EC-VisualStudio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3852" y="4631878"/>
            <a:ext cx="489857" cy="457200"/>
          </a:xfrm>
          <a:prstGeom prst="rect">
            <a:avLst/>
          </a:prstGeom>
        </p:spPr>
      </p:pic>
      <p:pic>
        <p:nvPicPr>
          <p:cNvPr id="47" name="Picture 9" descr="Screen shot 2011-05-25 at 10.10.11 PM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0541" y="4724308"/>
            <a:ext cx="594935" cy="20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15" descr="windows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6975" y="4771848"/>
            <a:ext cx="25915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Picture 161" descr="android-logo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1746" y="4459111"/>
            <a:ext cx="229689" cy="23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 descr="EC-Jenkins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912" y="4449887"/>
            <a:ext cx="412727" cy="385212"/>
          </a:xfrm>
          <a:prstGeom prst="rect">
            <a:avLst/>
          </a:prstGeom>
        </p:spPr>
      </p:pic>
      <p:pic>
        <p:nvPicPr>
          <p:cNvPr id="51" name="Picture 50" descr="EC-DefectTracking-Bugzilla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318" y="4348580"/>
            <a:ext cx="489857" cy="457200"/>
          </a:xfrm>
          <a:prstGeom prst="rect">
            <a:avLst/>
          </a:prstGeom>
        </p:spPr>
      </p:pic>
      <p:pic>
        <p:nvPicPr>
          <p:cNvPr id="52" name="Picture 51" descr="EC-DefectTracking-JIRA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0651" y="4455330"/>
            <a:ext cx="365039" cy="340703"/>
          </a:xfrm>
          <a:prstGeom prst="rect">
            <a:avLst/>
          </a:prstGeom>
        </p:spPr>
      </p:pic>
      <p:pic>
        <p:nvPicPr>
          <p:cNvPr id="53" name="Picture 52" descr="EC-DefectTracking-QC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33" y="4324350"/>
            <a:ext cx="489857" cy="457200"/>
          </a:xfrm>
          <a:prstGeom prst="rect">
            <a:avLst/>
          </a:prstGeom>
        </p:spPr>
      </p:pic>
      <p:pic>
        <p:nvPicPr>
          <p:cNvPr id="54" name="Picture 53" descr="EC-AppHarbor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2353" y="4473250"/>
            <a:ext cx="325520" cy="303819"/>
          </a:xfrm>
          <a:prstGeom prst="rect">
            <a:avLst/>
          </a:prstGeom>
        </p:spPr>
      </p:pic>
      <p:pic>
        <p:nvPicPr>
          <p:cNvPr id="55" name="Picture 54" descr="EC-Heroku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8401" y="4728609"/>
            <a:ext cx="341677" cy="318899"/>
          </a:xfrm>
          <a:prstGeom prst="rect">
            <a:avLst/>
          </a:prstGeom>
        </p:spPr>
      </p:pic>
      <p:pic>
        <p:nvPicPr>
          <p:cNvPr id="56" name="Picture 55" descr="EC-Azure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256" y="4402348"/>
            <a:ext cx="489857" cy="457200"/>
          </a:xfrm>
          <a:prstGeom prst="rect">
            <a:avLst/>
          </a:prstGeom>
        </p:spPr>
      </p:pic>
      <p:pic>
        <p:nvPicPr>
          <p:cNvPr id="57" name="Picture 56" descr="EC-CiscoUCS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968" y="4636705"/>
            <a:ext cx="489857" cy="457200"/>
          </a:xfrm>
          <a:prstGeom prst="rect">
            <a:avLst/>
          </a:prstGeom>
        </p:spPr>
      </p:pic>
      <p:pic>
        <p:nvPicPr>
          <p:cNvPr id="58" name="Picture 57" descr="EC-EC2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9526" y="4405996"/>
            <a:ext cx="489857" cy="457200"/>
          </a:xfrm>
          <a:prstGeom prst="rect">
            <a:avLst/>
          </a:prstGeom>
        </p:spPr>
      </p:pic>
      <p:pic>
        <p:nvPicPr>
          <p:cNvPr id="59" name="Picture 58" descr="EC-KVM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6130" y="4642493"/>
            <a:ext cx="489857" cy="457200"/>
          </a:xfrm>
          <a:prstGeom prst="rect">
            <a:avLst/>
          </a:prstGeom>
        </p:spPr>
      </p:pic>
      <p:pic>
        <p:nvPicPr>
          <p:cNvPr id="61" name="Picture 60" descr="EC-LabManager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3000" y="4402348"/>
            <a:ext cx="489857" cy="457200"/>
          </a:xfrm>
          <a:prstGeom prst="rect">
            <a:avLst/>
          </a:prstGeom>
        </p:spPr>
      </p:pic>
      <p:pic>
        <p:nvPicPr>
          <p:cNvPr id="62" name="Picture 61" descr="EC-Nagios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637" y="4403278"/>
            <a:ext cx="489857" cy="457200"/>
          </a:xfrm>
          <a:prstGeom prst="rect">
            <a:avLst/>
          </a:prstGeom>
        </p:spPr>
      </p:pic>
      <p:pic>
        <p:nvPicPr>
          <p:cNvPr id="63" name="Picture 62" descr="EC-Puppet.png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730" y="4642307"/>
            <a:ext cx="489857" cy="457200"/>
          </a:xfrm>
          <a:prstGeom prst="rect">
            <a:avLst/>
          </a:prstGeom>
        </p:spPr>
      </p:pic>
      <p:pic>
        <p:nvPicPr>
          <p:cNvPr id="64" name="Picture 63" descr="EC-ServiceNow.png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3943" y="4629505"/>
            <a:ext cx="489857" cy="457200"/>
          </a:xfrm>
          <a:prstGeom prst="rect">
            <a:avLst/>
          </a:prstGeom>
        </p:spPr>
      </p:pic>
      <p:pic>
        <p:nvPicPr>
          <p:cNvPr id="65" name="Picture 64" descr="EC-VirtualBox.png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149" y="4614137"/>
            <a:ext cx="489857" cy="457200"/>
          </a:xfrm>
          <a:prstGeom prst="rect">
            <a:avLst/>
          </a:prstGeom>
        </p:spPr>
      </p:pic>
      <p:pic>
        <p:nvPicPr>
          <p:cNvPr id="66" name="Picture 65" descr="EC-Xen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1398" y="4393444"/>
            <a:ext cx="489857" cy="457200"/>
          </a:xfrm>
          <a:prstGeom prst="rect">
            <a:avLst/>
          </a:prstGeom>
        </p:spPr>
      </p:pic>
      <p:pic>
        <p:nvPicPr>
          <p:cNvPr id="67" name="Picture 66" descr="Octocat,_a_Mascot_of_Github.jpg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337" y="4453252"/>
            <a:ext cx="286594" cy="286594"/>
          </a:xfrm>
          <a:prstGeom prst="rect">
            <a:avLst/>
          </a:prstGeom>
        </p:spPr>
      </p:pic>
      <p:pic>
        <p:nvPicPr>
          <p:cNvPr id="68" name="Picture 67" descr="ECSCM-Perforce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757" y="4634009"/>
            <a:ext cx="489857" cy="457200"/>
          </a:xfrm>
          <a:prstGeom prst="rect">
            <a:avLst/>
          </a:prstGeom>
        </p:spPr>
      </p:pic>
      <p:pic>
        <p:nvPicPr>
          <p:cNvPr id="69" name="Picture 68" descr="ECSCM-SVN.png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818" y="4622044"/>
            <a:ext cx="489857" cy="457200"/>
          </a:xfrm>
          <a:prstGeom prst="rect">
            <a:avLst/>
          </a:prstGeom>
        </p:spPr>
      </p:pic>
      <p:pic>
        <p:nvPicPr>
          <p:cNvPr id="70" name="Picture 69" descr="ECSCM-Mercurial.png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" y="4350219"/>
            <a:ext cx="489857" cy="457200"/>
          </a:xfrm>
          <a:prstGeom prst="rect">
            <a:avLst/>
          </a:prstGeom>
        </p:spPr>
      </p:pic>
      <p:pic>
        <p:nvPicPr>
          <p:cNvPr id="71" name="Picture 70" descr="EC-TestNG.png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701" y="4426828"/>
            <a:ext cx="339098" cy="316492"/>
          </a:xfrm>
          <a:prstGeom prst="rect">
            <a:avLst/>
          </a:prstGeom>
        </p:spPr>
      </p:pic>
      <p:pic>
        <p:nvPicPr>
          <p:cNvPr id="72" name="Picture 71" descr="EC-Chef.png"/>
          <p:cNvPicPr>
            <a:picLocks noChangeAspect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9261" y="4417457"/>
            <a:ext cx="489857" cy="457200"/>
          </a:xfrm>
          <a:prstGeom prst="rect">
            <a:avLst/>
          </a:prstGeom>
        </p:spPr>
      </p:pic>
      <p:pic>
        <p:nvPicPr>
          <p:cNvPr id="73" name="Picture 72" descr="EC-ESX.png"/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9383" y="4654038"/>
            <a:ext cx="489857" cy="457200"/>
          </a:xfrm>
          <a:prstGeom prst="rect">
            <a:avLst/>
          </a:prstGeom>
        </p:spPr>
      </p:pic>
      <p:pic>
        <p:nvPicPr>
          <p:cNvPr id="74" name="Picture 73" descr="EC-OpenStack.png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3311" y="4405794"/>
            <a:ext cx="489857" cy="457200"/>
          </a:xfrm>
          <a:prstGeom prst="rect">
            <a:avLst/>
          </a:prstGeom>
        </p:spPr>
      </p:pic>
      <p:pic>
        <p:nvPicPr>
          <p:cNvPr id="75" name="Picture 74" descr="EC-Salt.png"/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7388" y="4440429"/>
            <a:ext cx="489857" cy="457200"/>
          </a:xfrm>
          <a:prstGeom prst="rect">
            <a:avLst/>
          </a:prstGeom>
        </p:spPr>
      </p:pic>
      <p:pic>
        <p:nvPicPr>
          <p:cNvPr id="76" name="Picture 75" descr="EC-JTest.png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103" y="4617525"/>
            <a:ext cx="489857" cy="457200"/>
          </a:xfrm>
          <a:prstGeom prst="rect">
            <a:avLst/>
          </a:prstGeom>
        </p:spPr>
      </p:pic>
      <p:pic>
        <p:nvPicPr>
          <p:cNvPr id="77" name="Picture 76" descr="EC-Selenium.png"/>
          <p:cNvPicPr>
            <a:picLocks noChangeAspect="1"/>
          </p:cNvPicPr>
          <p:nvPr/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4716" y="4366487"/>
            <a:ext cx="489857" cy="4572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9801" y="4486414"/>
            <a:ext cx="211485" cy="17156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2138" y="4728055"/>
            <a:ext cx="298262" cy="244142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720" y="4552975"/>
            <a:ext cx="391821" cy="152375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7722621" y="4526274"/>
            <a:ext cx="13499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Plugs right in to </a:t>
            </a:r>
          </a:p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y</a:t>
            </a:r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rPr>
              <a:t>our existing tools</a:t>
            </a:r>
            <a:endParaRPr lang="en-US" sz="1000" i="1" dirty="0">
              <a:solidFill>
                <a:schemeClr val="bg1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4721" y="4534837"/>
            <a:ext cx="354261" cy="18891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82032" y="2800349"/>
            <a:ext cx="6693408" cy="1566137"/>
            <a:chOff x="1282032" y="1926193"/>
            <a:chExt cx="6693408" cy="2440294"/>
          </a:xfrm>
        </p:grpSpPr>
        <p:sp>
          <p:nvSpPr>
            <p:cNvPr id="16" name="Rectangle 15"/>
            <p:cNvSpPr/>
            <p:nvPr/>
          </p:nvSpPr>
          <p:spPr>
            <a:xfrm>
              <a:off x="1282032" y="1926193"/>
              <a:ext cx="6693408" cy="24402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algn="ctr" defTabSz="914400"/>
              <a:endParaRPr lang="en-US" sz="1200" kern="0" spc="-150" dirty="0" smtClean="0">
                <a:solidFill>
                  <a:schemeClr val="bg1"/>
                </a:solidFill>
                <a:cs typeface="Trebuchet MS"/>
              </a:endParaRPr>
            </a:p>
            <a:p>
              <a:pPr algn="ctr" defTabSz="914400"/>
              <a:endParaRPr lang="en-US" sz="800" kern="0" spc="-150" dirty="0">
                <a:solidFill>
                  <a:schemeClr val="bg1"/>
                </a:solidFill>
                <a:cs typeface="Trebuchet MS"/>
              </a:endParaRPr>
            </a:p>
            <a:p>
              <a:pPr algn="ctr" defTabSz="914400"/>
              <a:r>
                <a:rPr lang="en-US" sz="1800" kern="0" spc="-150" dirty="0" smtClean="0">
                  <a:solidFill>
                    <a:schemeClr val="bg1"/>
                  </a:solidFill>
                  <a:cs typeface="Trebuchet MS"/>
                </a:rPr>
                <a:t>ElectricFlow</a:t>
              </a:r>
            </a:p>
            <a:p>
              <a:pPr algn="ctr" defTabSz="914400"/>
              <a:r>
                <a:rPr lang="en-US" sz="800" i="1" kern="0" dirty="0" smtClean="0">
                  <a:solidFill>
                    <a:schemeClr val="bg1"/>
                  </a:solidFill>
                  <a:cs typeface="Trebuchet MS"/>
                </a:rPr>
                <a:t>DEVOPS </a:t>
              </a:r>
              <a:r>
                <a:rPr lang="en-US" sz="800" i="1" kern="0" dirty="0">
                  <a:solidFill>
                    <a:schemeClr val="bg1"/>
                  </a:solidFill>
                  <a:cs typeface="Trebuchet MS"/>
                </a:rPr>
                <a:t>AUTOMATION </a:t>
              </a:r>
              <a:r>
                <a:rPr lang="en-US" sz="800" i="1" kern="0" dirty="0" smtClean="0">
                  <a:solidFill>
                    <a:schemeClr val="bg1"/>
                  </a:solidFill>
                  <a:cs typeface="Trebuchet MS"/>
                </a:rPr>
                <a:t>PLATFORM</a:t>
              </a:r>
              <a:endParaRPr lang="en-US" sz="800" i="1" kern="0" dirty="0">
                <a:solidFill>
                  <a:schemeClr val="bg1"/>
                </a:solidFill>
                <a:cs typeface="Trebuchet M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80876" y="2049150"/>
              <a:ext cx="6506852" cy="347472"/>
            </a:xfrm>
            <a:prstGeom prst="rect">
              <a:avLst/>
            </a:prstGeom>
            <a:solidFill>
              <a:srgbClr val="59CCF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900" b="1" kern="0" dirty="0" smtClean="0">
                  <a:solidFill>
                    <a:srgbClr val="FFFFFF"/>
                  </a:solidFill>
                  <a:cs typeface="Trebuchet MS"/>
                </a:rPr>
                <a:t>SHARED CONTROL               |               SHARED VISIBILITY               |                SHARED RESOURCES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6130" y="3185831"/>
              <a:ext cx="2086368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b="1" kern="0" dirty="0" smtClean="0">
                  <a:solidFill>
                    <a:srgbClr val="FFFFFF"/>
                  </a:solidFill>
                  <a:cs typeface="Trebuchet MS"/>
                </a:rPr>
                <a:t>SCALABLE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2183" y="3185831"/>
              <a:ext cx="2086368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b="1" kern="0" dirty="0" smtClean="0">
                  <a:solidFill>
                    <a:srgbClr val="FFFFFF"/>
                  </a:solidFill>
                  <a:cs typeface="Trebuchet MS"/>
                </a:rPr>
                <a:t>EXTENSIBLE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5931" y="3185831"/>
              <a:ext cx="2086368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b="1" kern="0" dirty="0" smtClean="0">
                  <a:solidFill>
                    <a:srgbClr val="FFFFFF"/>
                  </a:solidFill>
                  <a:cs typeface="Trebuchet MS"/>
                </a:rPr>
                <a:t>SECURE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86130" y="3783330"/>
              <a:ext cx="2086368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b="1" kern="0" dirty="0" smtClean="0">
                  <a:solidFill>
                    <a:srgbClr val="FFFFFF"/>
                  </a:solidFill>
                  <a:cs typeface="Trebuchet MS"/>
                </a:rPr>
                <a:t>TRANSPARENT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82183" y="3783330"/>
              <a:ext cx="2086368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b="1" kern="0" dirty="0" smtClean="0">
                  <a:solidFill>
                    <a:srgbClr val="FFFFFF"/>
                  </a:solidFill>
                  <a:cs typeface="Trebuchet MS"/>
                </a:rPr>
                <a:t>FLEXIBLE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5931" y="3783330"/>
              <a:ext cx="2086368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b="1" kern="0" dirty="0" smtClean="0">
                  <a:solidFill>
                    <a:srgbClr val="FFFFFF"/>
                  </a:solidFill>
                  <a:cs typeface="Trebuchet MS"/>
                </a:rPr>
                <a:t>HYBRID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3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749"/>
            <a:ext cx="7086600" cy="327939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user experience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895350"/>
            <a:ext cx="6115050" cy="3915778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895350"/>
            <a:ext cx="4010025" cy="3962400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2" y="1047749"/>
            <a:ext cx="3983296" cy="327939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24"/>
            <a:ext cx="9144000" cy="45852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188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ROMANOTHEROWN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9aa346f-59ae-4bea-bfd5-7f0dff5e770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9aa346f-59ae-4bea-bfd5-7f0dff5e770f"/>
</p:tagLst>
</file>

<file path=ppt/theme/theme1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24528</TotalTime>
  <Words>1104</Words>
  <Application>Microsoft Office PowerPoint</Application>
  <PresentationFormat>On-screen Show (16:9)</PresentationFormat>
  <Paragraphs>361</Paragraphs>
  <Slides>33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Electric Cloud - Master Template</vt:lpstr>
      <vt:lpstr>Image</vt:lpstr>
      <vt:lpstr>Better software faster</vt:lpstr>
      <vt:lpstr>Outline</vt:lpstr>
      <vt:lpstr>Who am I?</vt:lpstr>
      <vt:lpstr>Show of hands</vt:lpstr>
      <vt:lpstr>My job – DevOps Integration and Orchestration</vt:lpstr>
      <vt:lpstr>Getting to software delivery automation</vt:lpstr>
      <vt:lpstr>What Electric Cloud provides</vt:lpstr>
      <vt:lpstr>Modern user experience</vt:lpstr>
      <vt:lpstr>Application Model</vt:lpstr>
      <vt:lpstr>What is a DSL?</vt:lpstr>
      <vt:lpstr>Examples of DSLs</vt:lpstr>
      <vt:lpstr>Why am I excited about DSL?</vt:lpstr>
      <vt:lpstr>How I used to code in ElectricFlow</vt:lpstr>
      <vt:lpstr>Configuration Management build Manual Run Book</vt:lpstr>
      <vt:lpstr>Spin up a field-deployable datacenter</vt:lpstr>
      <vt:lpstr>Top level installation workflow</vt:lpstr>
      <vt:lpstr>When models get large</vt:lpstr>
      <vt:lpstr>Application Model</vt:lpstr>
      <vt:lpstr>Onboard applications</vt:lpstr>
      <vt:lpstr>Onboarding Parameters</vt:lpstr>
      <vt:lpstr>Automating the automation</vt:lpstr>
      <vt:lpstr>Benefits of Code-based approaches</vt:lpstr>
      <vt:lpstr>Benefits of EF DSL to enterprise software delivery</vt:lpstr>
      <vt:lpstr>ElectricFlow Domain Specific Language, EF DSL</vt:lpstr>
      <vt:lpstr>ElectricFlow platform addresses Process Automation</vt:lpstr>
      <vt:lpstr>EF DSL Examples - DEMO</vt:lpstr>
      <vt:lpstr>DEMO</vt:lpstr>
      <vt:lpstr>Samples on Github</vt:lpstr>
      <vt:lpstr>EF DSL IDE, Lite Editor - DEMO</vt:lpstr>
      <vt:lpstr>DEMO</vt:lpstr>
      <vt:lpstr>DSL IDE available on Github</vt:lpstr>
      <vt:lpstr>Conclusion</vt:lpstr>
      <vt:lpstr>Thank you</vt:lpstr>
    </vt:vector>
  </TitlesOfParts>
  <Company>Electric Cloud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Cloud Template</dc:title>
  <dc:creator>AtreNet / Electric Cloud</dc:creator>
  <cp:lastModifiedBy>Greg Maxey</cp:lastModifiedBy>
  <cp:revision>1725</cp:revision>
  <cp:lastPrinted>2014-07-31T16:51:48Z</cp:lastPrinted>
  <dcterms:created xsi:type="dcterms:W3CDTF">2014-05-06T01:14:24Z</dcterms:created>
  <dcterms:modified xsi:type="dcterms:W3CDTF">2015-10-16T18:11:14Z</dcterms:modified>
</cp:coreProperties>
</file>