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256" r:id="rId2"/>
    <p:sldId id="257" r:id="rId3"/>
    <p:sldId id="258" r:id="rId4"/>
    <p:sldId id="259" r:id="rId5"/>
    <p:sldId id="263" r:id="rId6"/>
    <p:sldId id="262" r:id="rId7"/>
    <p:sldId id="266" r:id="rId8"/>
    <p:sldId id="270" r:id="rId9"/>
    <p:sldId id="286" r:id="rId10"/>
    <p:sldId id="271" r:id="rId11"/>
    <p:sldId id="267" r:id="rId12"/>
    <p:sldId id="284" r:id="rId13"/>
    <p:sldId id="287" r:id="rId14"/>
    <p:sldId id="288" r:id="rId15"/>
    <p:sldId id="272" r:id="rId16"/>
    <p:sldId id="268" r:id="rId17"/>
    <p:sldId id="285" r:id="rId18"/>
    <p:sldId id="291" r:id="rId19"/>
    <p:sldId id="289" r:id="rId20"/>
    <p:sldId id="290" r:id="rId21"/>
    <p:sldId id="292" r:id="rId22"/>
    <p:sldId id="269" r:id="rId23"/>
    <p:sldId id="274" r:id="rId24"/>
    <p:sldId id="278" r:id="rId25"/>
    <p:sldId id="279" r:id="rId26"/>
    <p:sldId id="283" r:id="rId27"/>
    <p:sldId id="282" r:id="rId28"/>
    <p:sldId id="281" r:id="rId29"/>
    <p:sldId id="295" r:id="rId30"/>
    <p:sldId id="297" r:id="rId31"/>
    <p:sldId id="293" r:id="rId32"/>
    <p:sldId id="276" r:id="rId33"/>
    <p:sldId id="294" r:id="rId34"/>
    <p:sldId id="296"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4942" autoAdjust="0"/>
  </p:normalViewPr>
  <p:slideViewPr>
    <p:cSldViewPr snapToGrid="0">
      <p:cViewPr varScale="1">
        <p:scale>
          <a:sx n="86" d="100"/>
          <a:sy n="86" d="100"/>
        </p:scale>
        <p:origin x="470" y="67"/>
      </p:cViewPr>
      <p:guideLst/>
    </p:cSldViewPr>
  </p:slideViewPr>
  <p:outlineViewPr>
    <p:cViewPr>
      <p:scale>
        <a:sx n="33" d="100"/>
        <a:sy n="33" d="100"/>
      </p:scale>
      <p:origin x="0" y="-1555"/>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C249B9-BD38-4825-8F39-744EBFDE60EA}" type="datetimeFigureOut">
              <a:rPr lang="en-US" smtClean="0"/>
              <a:t>10/4/2015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9FF5BF-EAF0-4134-B9C1-DC809187506D}" type="slidenum">
              <a:rPr lang="en-US" smtClean="0"/>
              <a:t>‹#›</a:t>
            </a:fld>
            <a:endParaRPr lang="en-US" dirty="0"/>
          </a:p>
        </p:txBody>
      </p:sp>
    </p:spTree>
    <p:extLst>
      <p:ext uri="{BB962C8B-B14F-4D97-AF65-F5344CB8AC3E}">
        <p14:creationId xmlns:p14="http://schemas.microsoft.com/office/powerpoint/2010/main" val="2150473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I want to start by saying that I am honored to be here amongst</a:t>
            </a:r>
            <a:r>
              <a:rPr lang="en-US" baseline="0" dirty="0" smtClean="0"/>
              <a:t> the names and companies that are in attendance at the conference.  It is definitely a humbling experience, but I am truly excited to have this opportunity to share some of the work that we are doing at TASC.</a:t>
            </a:r>
            <a:endParaRPr lang="en-US" dirty="0"/>
          </a:p>
        </p:txBody>
      </p:sp>
      <p:sp>
        <p:nvSpPr>
          <p:cNvPr id="4" name="Slide Number Placeholder 3"/>
          <p:cNvSpPr>
            <a:spLocks noGrp="1"/>
          </p:cNvSpPr>
          <p:nvPr>
            <p:ph type="sldNum" sz="quarter" idx="10"/>
          </p:nvPr>
        </p:nvSpPr>
        <p:spPr/>
        <p:txBody>
          <a:bodyPr/>
          <a:lstStyle/>
          <a:p>
            <a:fld id="{F89FF5BF-EAF0-4134-B9C1-DC809187506D}" type="slidenum">
              <a:rPr lang="en-US" smtClean="0"/>
              <a:t>1</a:t>
            </a:fld>
            <a:endParaRPr lang="en-US" dirty="0"/>
          </a:p>
        </p:txBody>
      </p:sp>
    </p:spTree>
    <p:extLst>
      <p:ext uri="{BB962C8B-B14F-4D97-AF65-F5344CB8AC3E}">
        <p14:creationId xmlns:p14="http://schemas.microsoft.com/office/powerpoint/2010/main" val="625004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Introduction of Jenkins</a:t>
            </a:r>
          </a:p>
          <a:p>
            <a:r>
              <a:rPr lang="en-US" dirty="0" smtClean="0"/>
              <a:t>Build Monitoring and Testing</a:t>
            </a:r>
          </a:p>
          <a:p>
            <a:r>
              <a:rPr lang="en-US" dirty="0" smtClean="0"/>
              <a:t>First taste of simplified automated deployments to lower environments and easily exposed that to non-operations users</a:t>
            </a:r>
          </a:p>
          <a:p>
            <a:r>
              <a:rPr lang="en-US" dirty="0" smtClean="0"/>
              <a:t>Introduction of Automic Automation Engine</a:t>
            </a:r>
          </a:p>
          <a:p>
            <a:r>
              <a:rPr lang="en-US" dirty="0" smtClean="0"/>
              <a:t>Deployment to production environments which required more sophisticated workflow </a:t>
            </a:r>
          </a:p>
          <a:p>
            <a:r>
              <a:rPr lang="en-US" dirty="0" smtClean="0"/>
              <a:t>We knew AE was the future for our automation but was  not quite where we needed it to be for lower environment deployments</a:t>
            </a:r>
          </a:p>
          <a:p>
            <a:endParaRPr lang="en-US" dirty="0"/>
          </a:p>
        </p:txBody>
      </p:sp>
      <p:sp>
        <p:nvSpPr>
          <p:cNvPr id="4" name="Slide Number Placeholder 3"/>
          <p:cNvSpPr>
            <a:spLocks noGrp="1"/>
          </p:cNvSpPr>
          <p:nvPr>
            <p:ph type="sldNum" sz="quarter" idx="10"/>
          </p:nvPr>
        </p:nvSpPr>
        <p:spPr/>
        <p:txBody>
          <a:bodyPr/>
          <a:lstStyle/>
          <a:p>
            <a:fld id="{F89FF5BF-EAF0-4134-B9C1-DC809187506D}" type="slidenum">
              <a:rPr lang="en-US" smtClean="0"/>
              <a:t>11</a:t>
            </a:fld>
            <a:endParaRPr lang="en-US" dirty="0"/>
          </a:p>
        </p:txBody>
      </p:sp>
    </p:spTree>
    <p:extLst>
      <p:ext uri="{BB962C8B-B14F-4D97-AF65-F5344CB8AC3E}">
        <p14:creationId xmlns:p14="http://schemas.microsoft.com/office/powerpoint/2010/main" val="3984354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9FF5BF-EAF0-4134-B9C1-DC809187506D}" type="slidenum">
              <a:rPr lang="en-US" smtClean="0"/>
              <a:t>12</a:t>
            </a:fld>
            <a:endParaRPr lang="en-US" dirty="0"/>
          </a:p>
        </p:txBody>
      </p:sp>
    </p:spTree>
    <p:extLst>
      <p:ext uri="{BB962C8B-B14F-4D97-AF65-F5344CB8AC3E}">
        <p14:creationId xmlns:p14="http://schemas.microsoft.com/office/powerpoint/2010/main" val="1418640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Introduction of Automic Application Release Automation</a:t>
            </a:r>
          </a:p>
          <a:p>
            <a:r>
              <a:rPr lang="en-US" dirty="0" smtClean="0"/>
              <a:t>Not only abstracted our existing production deployment but also made the interfacing and execution of that deployment process simple enough for non-operations users</a:t>
            </a:r>
          </a:p>
          <a:p>
            <a:r>
              <a:rPr lang="en-US" dirty="0" smtClean="0"/>
              <a:t>Introduction of Sonatype Nexus Maven Repository</a:t>
            </a:r>
          </a:p>
          <a:p>
            <a:r>
              <a:rPr lang="en-US" dirty="0" smtClean="0"/>
              <a:t>Conversion to Maven drastically help how we packaged and delivered artifacts and simplified the deployment of those artifacts.</a:t>
            </a:r>
          </a:p>
          <a:p>
            <a:endParaRPr lang="en-US" dirty="0"/>
          </a:p>
        </p:txBody>
      </p:sp>
      <p:sp>
        <p:nvSpPr>
          <p:cNvPr id="4" name="Slide Number Placeholder 3"/>
          <p:cNvSpPr>
            <a:spLocks noGrp="1"/>
          </p:cNvSpPr>
          <p:nvPr>
            <p:ph type="sldNum" sz="quarter" idx="10"/>
          </p:nvPr>
        </p:nvSpPr>
        <p:spPr/>
        <p:txBody>
          <a:bodyPr/>
          <a:lstStyle/>
          <a:p>
            <a:fld id="{F89FF5BF-EAF0-4134-B9C1-DC809187506D}" type="slidenum">
              <a:rPr lang="en-US" smtClean="0"/>
              <a:t>16</a:t>
            </a:fld>
            <a:endParaRPr lang="en-US" dirty="0"/>
          </a:p>
        </p:txBody>
      </p:sp>
    </p:spTree>
    <p:extLst>
      <p:ext uri="{BB962C8B-B14F-4D97-AF65-F5344CB8AC3E}">
        <p14:creationId xmlns:p14="http://schemas.microsoft.com/office/powerpoint/2010/main" val="2678177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9FF5BF-EAF0-4134-B9C1-DC809187506D}" type="slidenum">
              <a:rPr lang="en-US" smtClean="0"/>
              <a:t>22</a:t>
            </a:fld>
            <a:endParaRPr lang="en-US" dirty="0"/>
          </a:p>
        </p:txBody>
      </p:sp>
    </p:spTree>
    <p:extLst>
      <p:ext uri="{BB962C8B-B14F-4D97-AF65-F5344CB8AC3E}">
        <p14:creationId xmlns:p14="http://schemas.microsoft.com/office/powerpoint/2010/main" val="572477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9FF5BF-EAF0-4134-B9C1-DC809187506D}" type="slidenum">
              <a:rPr lang="en-US" smtClean="0"/>
              <a:t>23</a:t>
            </a:fld>
            <a:endParaRPr lang="en-US" dirty="0"/>
          </a:p>
        </p:txBody>
      </p:sp>
    </p:spTree>
    <p:extLst>
      <p:ext uri="{BB962C8B-B14F-4D97-AF65-F5344CB8AC3E}">
        <p14:creationId xmlns:p14="http://schemas.microsoft.com/office/powerpoint/2010/main" val="1545016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9FF5BF-EAF0-4134-B9C1-DC809187506D}" type="slidenum">
              <a:rPr lang="en-US" smtClean="0"/>
              <a:t>24</a:t>
            </a:fld>
            <a:endParaRPr lang="en-US" dirty="0"/>
          </a:p>
        </p:txBody>
      </p:sp>
    </p:spTree>
    <p:extLst>
      <p:ext uri="{BB962C8B-B14F-4D97-AF65-F5344CB8AC3E}">
        <p14:creationId xmlns:p14="http://schemas.microsoft.com/office/powerpoint/2010/main" val="30201423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9FF5BF-EAF0-4134-B9C1-DC809187506D}" type="slidenum">
              <a:rPr lang="en-US" smtClean="0"/>
              <a:t>25</a:t>
            </a:fld>
            <a:endParaRPr lang="en-US" dirty="0"/>
          </a:p>
        </p:txBody>
      </p:sp>
    </p:spTree>
    <p:extLst>
      <p:ext uri="{BB962C8B-B14F-4D97-AF65-F5344CB8AC3E}">
        <p14:creationId xmlns:p14="http://schemas.microsoft.com/office/powerpoint/2010/main" val="3457567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9FF5BF-EAF0-4134-B9C1-DC809187506D}" type="slidenum">
              <a:rPr lang="en-US" smtClean="0"/>
              <a:t>27</a:t>
            </a:fld>
            <a:endParaRPr lang="en-US" dirty="0"/>
          </a:p>
        </p:txBody>
      </p:sp>
    </p:spTree>
    <p:extLst>
      <p:ext uri="{BB962C8B-B14F-4D97-AF65-F5344CB8AC3E}">
        <p14:creationId xmlns:p14="http://schemas.microsoft.com/office/powerpoint/2010/main" val="37108618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Deploying Infrastructure</a:t>
            </a:r>
            <a:r>
              <a:rPr lang="en-US" baseline="0" dirty="0" smtClean="0"/>
              <a:t> and Software together</a:t>
            </a:r>
            <a:endParaRPr lang="en-US" dirty="0"/>
          </a:p>
        </p:txBody>
      </p:sp>
      <p:sp>
        <p:nvSpPr>
          <p:cNvPr id="4" name="Slide Number Placeholder 3"/>
          <p:cNvSpPr>
            <a:spLocks noGrp="1"/>
          </p:cNvSpPr>
          <p:nvPr>
            <p:ph type="sldNum" sz="quarter" idx="10"/>
          </p:nvPr>
        </p:nvSpPr>
        <p:spPr/>
        <p:txBody>
          <a:bodyPr/>
          <a:lstStyle/>
          <a:p>
            <a:fld id="{F89FF5BF-EAF0-4134-B9C1-DC809187506D}" type="slidenum">
              <a:rPr lang="en-US" smtClean="0"/>
              <a:t>28</a:t>
            </a:fld>
            <a:endParaRPr lang="en-US" dirty="0"/>
          </a:p>
        </p:txBody>
      </p:sp>
    </p:spTree>
    <p:extLst>
      <p:ext uri="{BB962C8B-B14F-4D97-AF65-F5344CB8AC3E}">
        <p14:creationId xmlns:p14="http://schemas.microsoft.com/office/powerpoint/2010/main" val="23195116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9FF5BF-EAF0-4134-B9C1-DC809187506D}" type="slidenum">
              <a:rPr lang="en-US" smtClean="0"/>
              <a:t>31</a:t>
            </a:fld>
            <a:endParaRPr lang="en-US" dirty="0"/>
          </a:p>
        </p:txBody>
      </p:sp>
    </p:spTree>
    <p:extLst>
      <p:ext uri="{BB962C8B-B14F-4D97-AF65-F5344CB8AC3E}">
        <p14:creationId xmlns:p14="http://schemas.microsoft.com/office/powerpoint/2010/main" val="963284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just</a:t>
            </a:r>
            <a:r>
              <a:rPr lang="en-US" baseline="0" dirty="0" smtClean="0"/>
              <a:t> a little bit about my background. I have been in the technology space professionally for about 13 years.  I have an electrical engineering background however I quickly realized the programming was where I felt most at home and actually started as a programmer developing engineering based tools for a large electric motor and generator manufacturer.</a:t>
            </a:r>
          </a:p>
          <a:p>
            <a:endParaRPr lang="en-US" baseline="0" dirty="0" smtClean="0"/>
          </a:p>
          <a:p>
            <a:r>
              <a:rPr lang="en-US" baseline="0" dirty="0" smtClean="0"/>
              <a:t>In my tenure at that company I basically never said no.  Where some people might move from position to position, I acquired positions.  While a bulk of my experience is/was in software development I became the a Linux administrator and also was intimately involved in Database Administration and Network Administration.  I was always a big picture guy and liked to know how, at least on some level, it all worked and how it all tied together.  I also really enjoyed figuring out how to make it operate more smoothly. </a:t>
            </a:r>
          </a:p>
          <a:p>
            <a:endParaRPr lang="en-US" baseline="0" dirty="0" smtClean="0"/>
          </a:p>
          <a:p>
            <a:r>
              <a:rPr lang="en-US" baseline="0" dirty="0" smtClean="0"/>
              <a:t>I am sure many of you in this room found similar paths.  Back then we didn’t have a term for that, today we call that space DevOps.</a:t>
            </a:r>
          </a:p>
          <a:p>
            <a:endParaRPr lang="en-US" baseline="0" dirty="0" smtClean="0"/>
          </a:p>
          <a:p>
            <a:r>
              <a:rPr lang="en-US" baseline="0" dirty="0" smtClean="0"/>
              <a:t>I was hired in May 2011 by TASC as a Java Developer.  It was quickly apparent I think to my colleagues and boss that was not really where I belonged.  I chuckle because I think I have literally opened Eclipse about 5 times in my tenure to date at TASC. I almost immediately started on various oddball projects centered around ways to make our development group more efficient and stand up tools to better help some of our core goals</a:t>
            </a:r>
          </a:p>
          <a:p>
            <a:endParaRPr lang="en-US" baseline="0" dirty="0" smtClean="0"/>
          </a:p>
          <a:p>
            <a:r>
              <a:rPr lang="en-US" baseline="0" dirty="0" smtClean="0"/>
              <a:t>Recently TASC finally found me a home in the Enterprise Architecture Department and basically created a new title for me as a DevOps Engineer.</a:t>
            </a:r>
          </a:p>
        </p:txBody>
      </p:sp>
      <p:sp>
        <p:nvSpPr>
          <p:cNvPr id="4" name="Slide Number Placeholder 3"/>
          <p:cNvSpPr>
            <a:spLocks noGrp="1"/>
          </p:cNvSpPr>
          <p:nvPr>
            <p:ph type="sldNum" sz="quarter" idx="10"/>
          </p:nvPr>
        </p:nvSpPr>
        <p:spPr/>
        <p:txBody>
          <a:bodyPr/>
          <a:lstStyle/>
          <a:p>
            <a:fld id="{F89FF5BF-EAF0-4134-B9C1-DC809187506D}" type="slidenum">
              <a:rPr lang="en-US" smtClean="0"/>
              <a:t>2</a:t>
            </a:fld>
            <a:endParaRPr lang="en-US" dirty="0"/>
          </a:p>
        </p:txBody>
      </p:sp>
    </p:spTree>
    <p:extLst>
      <p:ext uri="{BB962C8B-B14F-4D97-AF65-F5344CB8AC3E}">
        <p14:creationId xmlns:p14="http://schemas.microsoft.com/office/powerpoint/2010/main" val="1818952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who is TASC? TASC is an acronym for Total Administrative Services Corporation.  Quite the mouthful, hence the acronym.  We are based out of Madison Wisconsin with another main office in Minneapolis.  We are the nation’s largest privately held third party benefits administrator.  We provide comprehensive services for companies ranging from 1 employee to thousands.</a:t>
            </a:r>
          </a:p>
          <a:p>
            <a:endParaRPr lang="en-US" baseline="0" dirty="0" smtClean="0"/>
          </a:p>
          <a:p>
            <a:r>
              <a:rPr lang="en-US" baseline="0" dirty="0" smtClean="0"/>
              <a:t>We have customers in all 50 states that </a:t>
            </a:r>
            <a:r>
              <a:rPr lang="en-US" dirty="0" smtClean="0"/>
              <a:t>are served by the TASC team, which boasts 8,000 field representatives and over 900 associates at the Madison campus and remote locations.</a:t>
            </a:r>
          </a:p>
          <a:p>
            <a:endParaRPr lang="en-US" dirty="0" smtClean="0"/>
          </a:p>
          <a:p>
            <a:r>
              <a:rPr lang="en-US" dirty="0" smtClean="0"/>
              <a:t>Our</a:t>
            </a:r>
            <a:r>
              <a:rPr lang="en-US" baseline="0" dirty="0" smtClean="0"/>
              <a:t> technology team is made up of about 100 employees both stateside and off shore.  This includes Developers, QA, Infrastructure and Enterprise Architecture.</a:t>
            </a:r>
          </a:p>
          <a:p>
            <a:endParaRPr lang="en-US" baseline="0" dirty="0" smtClean="0"/>
          </a:p>
          <a:p>
            <a:r>
              <a:rPr lang="en-US" baseline="0" dirty="0" smtClean="0"/>
              <a:t>We pride ourselves on being the most technology savvy company in our industry.  We have a Mobile Application used by our customers to submit claims and manage their information and Our core web application serves not only our customers but also is how our internal employees operate and manage services for our customers.</a:t>
            </a:r>
            <a:endParaRPr lang="en-US" dirty="0"/>
          </a:p>
        </p:txBody>
      </p:sp>
      <p:sp>
        <p:nvSpPr>
          <p:cNvPr id="4" name="Slide Number Placeholder 3"/>
          <p:cNvSpPr>
            <a:spLocks noGrp="1"/>
          </p:cNvSpPr>
          <p:nvPr>
            <p:ph type="sldNum" sz="quarter" idx="10"/>
          </p:nvPr>
        </p:nvSpPr>
        <p:spPr/>
        <p:txBody>
          <a:bodyPr/>
          <a:lstStyle/>
          <a:p>
            <a:fld id="{F89FF5BF-EAF0-4134-B9C1-DC809187506D}" type="slidenum">
              <a:rPr lang="en-US" smtClean="0"/>
              <a:t>3</a:t>
            </a:fld>
            <a:endParaRPr lang="en-US" dirty="0"/>
          </a:p>
        </p:txBody>
      </p:sp>
    </p:spTree>
    <p:extLst>
      <p:ext uri="{BB962C8B-B14F-4D97-AF65-F5344CB8AC3E}">
        <p14:creationId xmlns:p14="http://schemas.microsoft.com/office/powerpoint/2010/main" val="2811140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I want to talk about with you today is the TASC story</a:t>
            </a:r>
            <a:r>
              <a:rPr lang="en-US" baseline="0" dirty="0" smtClean="0"/>
              <a:t> and how we initiated change throughout our technology department to accomplish a more agile and productive environment.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dirty="0" smtClean="0">
                <a:solidFill>
                  <a:schemeClr val="tx1"/>
                </a:solidFill>
                <a:effectLst/>
                <a:latin typeface="+mn-lt"/>
                <a:ea typeface="+mn-ea"/>
                <a:cs typeface="+mn-cs"/>
              </a:rPr>
              <a:t>The TASC odyssey started with a simple problem: How do we improve our development, delivery, testing and deployment cycles?  As a relatively small development group we began to feel the pain of the inefficiencies in these cycles and knew if we ever wanted to push forward towards the holy grail of a continuous delivery lifecycle we would need to start taking steps to remedy that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dirty="0" smtClean="0">
                <a:solidFill>
                  <a:schemeClr val="tx1"/>
                </a:solidFill>
                <a:effectLst/>
                <a:latin typeface="+mn-lt"/>
                <a:ea typeface="+mn-ea"/>
                <a:cs typeface="+mn-cs"/>
              </a:rPr>
              <a:t>So</a:t>
            </a:r>
            <a:r>
              <a:rPr lang="en-US" sz="1200" i="0" kern="1200" baseline="0" dirty="0" smtClean="0">
                <a:solidFill>
                  <a:schemeClr val="tx1"/>
                </a:solidFill>
                <a:effectLst/>
                <a:latin typeface="+mn-lt"/>
                <a:ea typeface="+mn-ea"/>
                <a:cs typeface="+mn-cs"/>
              </a:rPr>
              <a:t> we knew that there were issues with our development, testing, delivery and deployment cycles, and we knew what was going to improve those was three basic concepts: efficacy, efficiency and consistency.</a:t>
            </a:r>
            <a:endParaRPr lang="en-US" dirty="0"/>
          </a:p>
        </p:txBody>
      </p:sp>
      <p:sp>
        <p:nvSpPr>
          <p:cNvPr id="4" name="Slide Number Placeholder 3"/>
          <p:cNvSpPr>
            <a:spLocks noGrp="1"/>
          </p:cNvSpPr>
          <p:nvPr>
            <p:ph type="sldNum" sz="quarter" idx="10"/>
          </p:nvPr>
        </p:nvSpPr>
        <p:spPr/>
        <p:txBody>
          <a:bodyPr/>
          <a:lstStyle/>
          <a:p>
            <a:fld id="{F89FF5BF-EAF0-4134-B9C1-DC809187506D}" type="slidenum">
              <a:rPr lang="en-US" smtClean="0"/>
              <a:t>4</a:t>
            </a:fld>
            <a:endParaRPr lang="en-US" dirty="0"/>
          </a:p>
        </p:txBody>
      </p:sp>
    </p:spTree>
    <p:extLst>
      <p:ext uri="{BB962C8B-B14F-4D97-AF65-F5344CB8AC3E}">
        <p14:creationId xmlns:p14="http://schemas.microsoft.com/office/powerpoint/2010/main" val="3634332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that we identified the problem and we knew the core concepts we needed</a:t>
            </a:r>
            <a:r>
              <a:rPr lang="en-US" baseline="0" dirty="0" smtClean="0"/>
              <a:t> to focus on.  In order to attack those core competencies on all fronts, our first step really boiled down to one thing for us.</a:t>
            </a:r>
          </a:p>
          <a:p>
            <a:endParaRPr lang="en-US" baseline="0" dirty="0" smtClean="0"/>
          </a:p>
          <a:p>
            <a:r>
              <a:rPr lang="en-US" baseline="0" dirty="0" smtClean="0"/>
              <a:t>That was …</a:t>
            </a:r>
            <a:endParaRPr lang="en-US" dirty="0"/>
          </a:p>
        </p:txBody>
      </p:sp>
      <p:sp>
        <p:nvSpPr>
          <p:cNvPr id="4" name="Slide Number Placeholder 3"/>
          <p:cNvSpPr>
            <a:spLocks noGrp="1"/>
          </p:cNvSpPr>
          <p:nvPr>
            <p:ph type="sldNum" sz="quarter" idx="10"/>
          </p:nvPr>
        </p:nvSpPr>
        <p:spPr/>
        <p:txBody>
          <a:bodyPr/>
          <a:lstStyle/>
          <a:p>
            <a:fld id="{F89FF5BF-EAF0-4134-B9C1-DC809187506D}" type="slidenum">
              <a:rPr lang="en-US" smtClean="0"/>
              <a:t>5</a:t>
            </a:fld>
            <a:endParaRPr lang="en-US" dirty="0"/>
          </a:p>
        </p:txBody>
      </p:sp>
    </p:spTree>
    <p:extLst>
      <p:ext uri="{BB962C8B-B14F-4D97-AF65-F5344CB8AC3E}">
        <p14:creationId xmlns:p14="http://schemas.microsoft.com/office/powerpoint/2010/main" val="2623341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Automation. </a:t>
            </a:r>
            <a:r>
              <a:rPr lang="en-US" sz="1200" i="0" kern="1200" dirty="0" smtClean="0">
                <a:solidFill>
                  <a:schemeClr val="tx1"/>
                </a:solidFill>
                <a:effectLst/>
                <a:latin typeface="+mn-lt"/>
                <a:ea typeface="+mn-ea"/>
                <a:cs typeface="+mn-cs"/>
              </a:rPr>
              <a:t>We knew if we were ever to achieve what we wanted to achieve when it came to continuous delivery, we would first have to have well established and well documented processes.  Both of these requirements were easily met by automating some parts if not all parts of our development, testing and deployment cycles.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dirty="0" smtClean="0">
                <a:solidFill>
                  <a:schemeClr val="tx1"/>
                </a:solidFill>
                <a:effectLst/>
                <a:latin typeface="+mn-lt"/>
                <a:ea typeface="+mn-ea"/>
                <a:cs typeface="+mn-cs"/>
              </a:rPr>
              <a:t>Automation</a:t>
            </a:r>
            <a:r>
              <a:rPr lang="en-US" sz="1200" i="0" kern="1200" baseline="0" dirty="0" smtClean="0">
                <a:solidFill>
                  <a:schemeClr val="tx1"/>
                </a:solidFill>
                <a:effectLst/>
                <a:latin typeface="+mn-lt"/>
                <a:ea typeface="+mn-ea"/>
                <a:cs typeface="+mn-cs"/>
              </a:rPr>
              <a:t> was an obvious plan of attack for us meeting the core concepts we wanted to improve and ride that road to improvement.  Beginning with Efficacy.  Efficacy is often just taken for granted and not mentioned to often when talking about this topic, but efficacy is the ability to produce a desired or intended result.  So we can all agree a very important piece of the puzzle if you cannot produce the desired result you won’t be successful.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baseline="0" dirty="0" smtClean="0">
                <a:solidFill>
                  <a:schemeClr val="tx1"/>
                </a:solidFill>
                <a:effectLst/>
                <a:latin typeface="+mn-lt"/>
                <a:ea typeface="+mn-ea"/>
                <a:cs typeface="+mn-cs"/>
              </a:rPr>
              <a:t>Next up is efficiency, which a lot of time is the area we as companies spend the most amount of time on improving. It is the ability to achieve maximum productivity with minimum wasted effort or expense.  Definitely was the area that we most needed improvement in, and also definitely something automation would help with.</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baseline="0" dirty="0" smtClean="0">
                <a:solidFill>
                  <a:schemeClr val="tx1"/>
                </a:solidFill>
                <a:effectLst/>
                <a:latin typeface="+mn-lt"/>
                <a:ea typeface="+mn-ea"/>
                <a:cs typeface="+mn-cs"/>
              </a:rPr>
              <a:t>The final concept is consistency.  Is your process repeatable, and not just repeatable but repeatable and unchanging.  Consistency will both improve your efficiency and efficacy, and as we learned very early on in this process, automation really helps you drive consistency.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baseline="0" dirty="0" smtClean="0">
                <a:solidFill>
                  <a:schemeClr val="tx1"/>
                </a:solidFill>
                <a:effectLst/>
                <a:latin typeface="+mn-lt"/>
                <a:ea typeface="+mn-ea"/>
                <a:cs typeface="+mn-cs"/>
              </a:rPr>
              <a:t>Focusing on automation as the solution gave us two big positives.  First it was very great way of driving process change through the organization.  By taking the time to examine the current process and really asking the hard questions of why we were doing certain things actually brought a lot of things to light and in the process of automating we actually improved the core processes.  The second positive for us was that it was very easy to get buy in from the consumers, automation brought with it a much simpler way of performing complex tasks.  This made most people’s day to day work less complex and since the execution of processes became easier, we were able to put the power of those processes in the hands of users that didn’t have access to them before.</a:t>
            </a:r>
            <a:endParaRPr lang="en-US" sz="120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89FF5BF-EAF0-4134-B9C1-DC809187506D}" type="slidenum">
              <a:rPr lang="en-US" smtClean="0"/>
              <a:t>6</a:t>
            </a:fld>
            <a:endParaRPr lang="en-US" dirty="0"/>
          </a:p>
        </p:txBody>
      </p:sp>
    </p:spTree>
    <p:extLst>
      <p:ext uri="{BB962C8B-B14F-4D97-AF65-F5344CB8AC3E}">
        <p14:creationId xmlns:p14="http://schemas.microsoft.com/office/powerpoint/2010/main" val="2585987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beginning, when I first arrived at TASC this is pretty much how the core application development and deployment cycle was.  Developers used subversion for source code management and developed locally on their respective workstations.</a:t>
            </a:r>
          </a:p>
          <a:p>
            <a:endParaRPr lang="en-US" baseline="0" dirty="0" smtClean="0"/>
          </a:p>
          <a:p>
            <a:r>
              <a:rPr lang="en-US" baseline="0" dirty="0" smtClean="0"/>
              <a:t>Our testing and production environments were all on our VM farm.  We had about 5 lower QA environments that were utilized for QA Testing, UAT Testing, Demoing, and even used as sandboxes for developers.  Model Office was used as our staging environment again used for QA Testing, Regression type testing before production.  </a:t>
            </a:r>
          </a:p>
          <a:p>
            <a:endParaRPr lang="en-US" baseline="0" dirty="0" smtClean="0"/>
          </a:p>
          <a:p>
            <a:r>
              <a:rPr lang="en-US" baseline="0" dirty="0" smtClean="0"/>
              <a:t>…</a:t>
            </a:r>
            <a:endParaRPr lang="en-US" dirty="0"/>
          </a:p>
        </p:txBody>
      </p:sp>
      <p:sp>
        <p:nvSpPr>
          <p:cNvPr id="4" name="Slide Number Placeholder 3"/>
          <p:cNvSpPr>
            <a:spLocks noGrp="1"/>
          </p:cNvSpPr>
          <p:nvPr>
            <p:ph type="sldNum" sz="quarter" idx="10"/>
          </p:nvPr>
        </p:nvSpPr>
        <p:spPr/>
        <p:txBody>
          <a:bodyPr/>
          <a:lstStyle/>
          <a:p>
            <a:fld id="{F89FF5BF-EAF0-4134-B9C1-DC809187506D}" type="slidenum">
              <a:rPr lang="en-US" smtClean="0"/>
              <a:t>7</a:t>
            </a:fld>
            <a:endParaRPr lang="en-US" dirty="0"/>
          </a:p>
        </p:txBody>
      </p:sp>
    </p:spTree>
    <p:extLst>
      <p:ext uri="{BB962C8B-B14F-4D97-AF65-F5344CB8AC3E}">
        <p14:creationId xmlns:p14="http://schemas.microsoft.com/office/powerpoint/2010/main" val="2505336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9FF5BF-EAF0-4134-B9C1-DC809187506D}" type="slidenum">
              <a:rPr lang="en-US" smtClean="0"/>
              <a:t>8</a:t>
            </a:fld>
            <a:endParaRPr lang="en-US" dirty="0"/>
          </a:p>
        </p:txBody>
      </p:sp>
    </p:spTree>
    <p:extLst>
      <p:ext uri="{BB962C8B-B14F-4D97-AF65-F5344CB8AC3E}">
        <p14:creationId xmlns:p14="http://schemas.microsoft.com/office/powerpoint/2010/main" val="1378118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9FF5BF-EAF0-4134-B9C1-DC809187506D}" type="slidenum">
              <a:rPr lang="en-US" smtClean="0"/>
              <a:t>10</a:t>
            </a:fld>
            <a:endParaRPr lang="en-US" dirty="0"/>
          </a:p>
        </p:txBody>
      </p:sp>
    </p:spTree>
    <p:extLst>
      <p:ext uri="{BB962C8B-B14F-4D97-AF65-F5344CB8AC3E}">
        <p14:creationId xmlns:p14="http://schemas.microsoft.com/office/powerpoint/2010/main" val="51496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a:t>10/4/2015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a:t>10/4/2015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a:t>10/4/2015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a:t>10/4/2015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a:t>10/4/2015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a:t>10/4/2015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a:t>10/4/2015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a:t>10/4/2015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a:t>10/4/2015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a:t>10/4/2015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a:t>10/4/2015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a:t>10/4/2015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a:t>10/4/2015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a:t>10/4/2015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a:t>10/4/2015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a:t>10/4/2015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a:t>10/4/2015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a:t>10/4/2015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smtClean="0"/>
              <a:t>Automating Change</a:t>
            </a:r>
            <a:endParaRPr lang="en-US" sz="6600" dirty="0"/>
          </a:p>
        </p:txBody>
      </p:sp>
      <p:sp>
        <p:nvSpPr>
          <p:cNvPr id="3" name="Subtitle 2"/>
          <p:cNvSpPr>
            <a:spLocks noGrp="1"/>
          </p:cNvSpPr>
          <p:nvPr>
            <p:ph type="subTitle" idx="1"/>
          </p:nvPr>
        </p:nvSpPr>
        <p:spPr/>
        <p:txBody>
          <a:bodyPr>
            <a:normAutofit/>
          </a:bodyPr>
          <a:lstStyle/>
          <a:p>
            <a:r>
              <a:rPr lang="en-US" dirty="0"/>
              <a:t>Evolution of Deployment in an On-Demand </a:t>
            </a:r>
            <a:r>
              <a:rPr lang="en-US" dirty="0" smtClean="0"/>
              <a:t>World</a:t>
            </a:r>
          </a:p>
          <a:p>
            <a:r>
              <a:rPr lang="en-US" sz="1000" dirty="0" smtClean="0"/>
              <a:t>John Gildenzoph, Devops Engineer</a:t>
            </a:r>
            <a:br>
              <a:rPr lang="en-US" sz="1000" dirty="0" smtClean="0"/>
            </a:br>
            <a:r>
              <a:rPr lang="en-US" sz="1000" dirty="0" smtClean="0"/>
              <a:t>total administrative services corporation</a:t>
            </a:r>
            <a:endParaRPr lang="en-US" sz="1000" dirty="0"/>
          </a:p>
        </p:txBody>
      </p:sp>
    </p:spTree>
    <p:extLst>
      <p:ext uri="{BB962C8B-B14F-4D97-AF65-F5344CB8AC3E}">
        <p14:creationId xmlns:p14="http://schemas.microsoft.com/office/powerpoint/2010/main" val="2516951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Steps Toward Automation</a:t>
            </a:r>
            <a:endParaRPr lang="en-US" dirty="0"/>
          </a:p>
        </p:txBody>
      </p:sp>
      <p:sp>
        <p:nvSpPr>
          <p:cNvPr id="3" name="Content Placeholder 2"/>
          <p:cNvSpPr>
            <a:spLocks noGrp="1"/>
          </p:cNvSpPr>
          <p:nvPr>
            <p:ph idx="1"/>
          </p:nvPr>
        </p:nvSpPr>
        <p:spPr>
          <a:xfrm>
            <a:off x="1103312" y="2052918"/>
            <a:ext cx="7767311" cy="4195481"/>
          </a:xfrm>
        </p:spPr>
        <p:txBody>
          <a:bodyPr>
            <a:normAutofit/>
          </a:bodyPr>
          <a:lstStyle/>
          <a:p>
            <a:r>
              <a:rPr lang="en-US" dirty="0" smtClean="0"/>
              <a:t>Introduction of Jenkins</a:t>
            </a:r>
          </a:p>
          <a:p>
            <a:r>
              <a:rPr lang="en-US" dirty="0" smtClean="0"/>
              <a:t>Build Monitoring and Testing</a:t>
            </a:r>
          </a:p>
          <a:p>
            <a:r>
              <a:rPr lang="en-US" dirty="0" smtClean="0"/>
              <a:t>Lower Environment Deployment</a:t>
            </a:r>
          </a:p>
          <a:p>
            <a:pPr marL="0" indent="0">
              <a:buNone/>
            </a:pPr>
            <a:endParaRPr lang="en-US" dirty="0" smtClean="0"/>
          </a:p>
          <a:p>
            <a:pPr marL="0" indent="0">
              <a:buNone/>
            </a:pPr>
            <a:endParaRPr lang="en-US" dirty="0" smtClean="0"/>
          </a:p>
          <a:p>
            <a:r>
              <a:rPr lang="en-US" dirty="0" smtClean="0"/>
              <a:t>Introduction of Automic Automation Engine</a:t>
            </a:r>
          </a:p>
          <a:p>
            <a:r>
              <a:rPr lang="en-US" dirty="0" smtClean="0"/>
              <a:t>Production Environment Deployment</a:t>
            </a:r>
          </a:p>
          <a:p>
            <a:r>
              <a:rPr lang="en-US" dirty="0"/>
              <a:t>Universal gap filler</a:t>
            </a:r>
          </a:p>
          <a:p>
            <a:r>
              <a:rPr lang="en-US" dirty="0" smtClean="0"/>
              <a:t>Future Automation Platform</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9207" y="1567002"/>
            <a:ext cx="1183743" cy="185690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70623" y="3510927"/>
            <a:ext cx="2380952" cy="2066666"/>
          </a:xfrm>
          <a:prstGeom prst="rect">
            <a:avLst/>
          </a:prstGeom>
        </p:spPr>
      </p:pic>
    </p:spTree>
    <p:extLst>
      <p:ext uri="{BB962C8B-B14F-4D97-AF65-F5344CB8AC3E}">
        <p14:creationId xmlns:p14="http://schemas.microsoft.com/office/powerpoint/2010/main" val="1593677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Steps Towards Automation</a:t>
            </a:r>
            <a:endParaRPr lang="en-US" dirty="0"/>
          </a:p>
        </p:txBody>
      </p:sp>
      <p:sp>
        <p:nvSpPr>
          <p:cNvPr id="11" name="Rounded Rectangle 10"/>
          <p:cNvSpPr/>
          <p:nvPr/>
        </p:nvSpPr>
        <p:spPr>
          <a:xfrm>
            <a:off x="2073955" y="4825330"/>
            <a:ext cx="1065475" cy="826342"/>
          </a:xfrm>
          <a:prstGeom prst="roundRect">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Jenkins</a:t>
            </a:r>
            <a:endParaRPr lang="en-US" sz="1200" dirty="0"/>
          </a:p>
        </p:txBody>
      </p:sp>
      <p:sp>
        <p:nvSpPr>
          <p:cNvPr id="15" name="Flowchart: Process 14"/>
          <p:cNvSpPr/>
          <p:nvPr/>
        </p:nvSpPr>
        <p:spPr>
          <a:xfrm>
            <a:off x="6056670" y="4975119"/>
            <a:ext cx="6037007" cy="799489"/>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r>
              <a:rPr lang="en-US" dirty="0" smtClean="0"/>
              <a:t>QA1</a:t>
            </a:r>
            <a:endParaRPr lang="en-US" dirty="0"/>
          </a:p>
        </p:txBody>
      </p:sp>
      <p:sp>
        <p:nvSpPr>
          <p:cNvPr id="16" name="Flowchart: Process 15"/>
          <p:cNvSpPr/>
          <p:nvPr/>
        </p:nvSpPr>
        <p:spPr>
          <a:xfrm>
            <a:off x="6056670" y="3131571"/>
            <a:ext cx="6037007" cy="1766302"/>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r>
              <a:rPr lang="en-US" dirty="0" smtClean="0"/>
              <a:t>Model Office (Staging)</a:t>
            </a:r>
            <a:endParaRPr lang="en-US" dirty="0"/>
          </a:p>
        </p:txBody>
      </p:sp>
      <p:sp>
        <p:nvSpPr>
          <p:cNvPr id="17" name="Flowchart: Process 16"/>
          <p:cNvSpPr/>
          <p:nvPr/>
        </p:nvSpPr>
        <p:spPr>
          <a:xfrm>
            <a:off x="6056669" y="1286567"/>
            <a:ext cx="6037007" cy="176630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t>Production</a:t>
            </a:r>
            <a:endParaRPr lang="en-US" dirty="0"/>
          </a:p>
        </p:txBody>
      </p:sp>
      <p:sp>
        <p:nvSpPr>
          <p:cNvPr id="18" name="Rounded Rectangle 17"/>
          <p:cNvSpPr/>
          <p:nvPr/>
        </p:nvSpPr>
        <p:spPr>
          <a:xfrm>
            <a:off x="6162080" y="1652959"/>
            <a:ext cx="228287" cy="130732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t>F5</a:t>
            </a:r>
            <a:endParaRPr lang="en-US" sz="1200" dirty="0"/>
          </a:p>
        </p:txBody>
      </p:sp>
      <p:sp>
        <p:nvSpPr>
          <p:cNvPr id="20" name="Rounded Rectangle 19"/>
          <p:cNvSpPr/>
          <p:nvPr/>
        </p:nvSpPr>
        <p:spPr>
          <a:xfrm>
            <a:off x="6390367" y="1652958"/>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smtClean="0"/>
              <a:t>JBoss (Web)</a:t>
            </a:r>
            <a:endParaRPr lang="en-US" sz="1000" dirty="0"/>
          </a:p>
        </p:txBody>
      </p:sp>
      <p:sp>
        <p:nvSpPr>
          <p:cNvPr id="21" name="Rounded Rectangle 20"/>
          <p:cNvSpPr/>
          <p:nvPr/>
        </p:nvSpPr>
        <p:spPr>
          <a:xfrm>
            <a:off x="6390366" y="1871252"/>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JBoss (Web</a:t>
            </a:r>
            <a:r>
              <a:rPr lang="en-US" sz="1000" dirty="0" smtClean="0"/>
              <a:t>)</a:t>
            </a:r>
            <a:endParaRPr lang="en-US" sz="1000" dirty="0"/>
          </a:p>
        </p:txBody>
      </p:sp>
      <p:sp>
        <p:nvSpPr>
          <p:cNvPr id="22" name="Rounded Rectangle 21"/>
          <p:cNvSpPr/>
          <p:nvPr/>
        </p:nvSpPr>
        <p:spPr>
          <a:xfrm>
            <a:off x="6390366" y="2089546"/>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JBoss (Web</a:t>
            </a:r>
            <a:r>
              <a:rPr lang="en-US" sz="1000" dirty="0" smtClean="0"/>
              <a:t>)</a:t>
            </a:r>
            <a:endParaRPr lang="en-US" sz="1000" dirty="0"/>
          </a:p>
        </p:txBody>
      </p:sp>
      <p:sp>
        <p:nvSpPr>
          <p:cNvPr id="23" name="Rounded Rectangle 22"/>
          <p:cNvSpPr/>
          <p:nvPr/>
        </p:nvSpPr>
        <p:spPr>
          <a:xfrm>
            <a:off x="6390366" y="2304953"/>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JBoss (Web</a:t>
            </a:r>
            <a:r>
              <a:rPr lang="en-US" sz="1000" dirty="0" smtClean="0"/>
              <a:t>)</a:t>
            </a:r>
            <a:endParaRPr lang="en-US" sz="1000" dirty="0"/>
          </a:p>
        </p:txBody>
      </p:sp>
      <p:sp>
        <p:nvSpPr>
          <p:cNvPr id="24" name="Rounded Rectangle 23"/>
          <p:cNvSpPr/>
          <p:nvPr/>
        </p:nvSpPr>
        <p:spPr>
          <a:xfrm>
            <a:off x="6390366" y="2526134"/>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JBoss (Web</a:t>
            </a:r>
            <a:r>
              <a:rPr lang="en-US" sz="1000" dirty="0" smtClean="0"/>
              <a:t>)</a:t>
            </a:r>
            <a:endParaRPr lang="en-US" sz="1000" dirty="0"/>
          </a:p>
        </p:txBody>
      </p:sp>
      <p:sp>
        <p:nvSpPr>
          <p:cNvPr id="25" name="Rounded Rectangle 24"/>
          <p:cNvSpPr/>
          <p:nvPr/>
        </p:nvSpPr>
        <p:spPr>
          <a:xfrm>
            <a:off x="6390366" y="2739105"/>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JBoss (Web</a:t>
            </a:r>
            <a:r>
              <a:rPr lang="en-US" sz="1000" dirty="0" smtClean="0"/>
              <a:t>)</a:t>
            </a:r>
            <a:endParaRPr lang="en-US" sz="1000" dirty="0"/>
          </a:p>
        </p:txBody>
      </p:sp>
      <p:sp>
        <p:nvSpPr>
          <p:cNvPr id="26" name="Rounded Rectangle 25"/>
          <p:cNvSpPr/>
          <p:nvPr/>
        </p:nvSpPr>
        <p:spPr>
          <a:xfrm>
            <a:off x="10960414" y="1339887"/>
            <a:ext cx="1065475" cy="826342"/>
          </a:xfrm>
          <a:prstGeom prst="roundRect">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MYSQL</a:t>
            </a:r>
            <a:endParaRPr lang="en-US" sz="1200" dirty="0"/>
          </a:p>
        </p:txBody>
      </p:sp>
      <p:cxnSp>
        <p:nvCxnSpPr>
          <p:cNvPr id="39" name="Elbow Connector 38"/>
          <p:cNvCxnSpPr>
            <a:stCxn id="23" idx="3"/>
            <a:endCxn id="26" idx="1"/>
          </p:cNvCxnSpPr>
          <p:nvPr/>
        </p:nvCxnSpPr>
        <p:spPr>
          <a:xfrm flipV="1">
            <a:off x="7455841" y="1753058"/>
            <a:ext cx="3504573" cy="6624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6162080" y="3484547"/>
            <a:ext cx="228285" cy="65776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t>F5</a:t>
            </a:r>
            <a:endParaRPr lang="en-US" sz="1200" dirty="0"/>
          </a:p>
        </p:txBody>
      </p:sp>
      <p:sp>
        <p:nvSpPr>
          <p:cNvPr id="40" name="Rounded Rectangle 39"/>
          <p:cNvSpPr/>
          <p:nvPr/>
        </p:nvSpPr>
        <p:spPr>
          <a:xfrm>
            <a:off x="10952983" y="3181965"/>
            <a:ext cx="1065475" cy="826342"/>
          </a:xfrm>
          <a:prstGeom prst="roundRect">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MYSQL</a:t>
            </a:r>
            <a:endParaRPr lang="en-US" sz="1200" dirty="0"/>
          </a:p>
        </p:txBody>
      </p:sp>
      <p:sp>
        <p:nvSpPr>
          <p:cNvPr id="55" name="Rounded Rectangle 54"/>
          <p:cNvSpPr/>
          <p:nvPr/>
        </p:nvSpPr>
        <p:spPr>
          <a:xfrm>
            <a:off x="10952983" y="2426789"/>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smtClean="0"/>
              <a:t>JBoss (Proc)</a:t>
            </a:r>
            <a:endParaRPr lang="en-US" sz="1000" dirty="0"/>
          </a:p>
        </p:txBody>
      </p:sp>
      <p:sp>
        <p:nvSpPr>
          <p:cNvPr id="56" name="Rounded Rectangle 55"/>
          <p:cNvSpPr/>
          <p:nvPr/>
        </p:nvSpPr>
        <p:spPr>
          <a:xfrm>
            <a:off x="10952983" y="2639760"/>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smtClean="0"/>
              <a:t>JBoss (Proc)</a:t>
            </a:r>
            <a:endParaRPr lang="en-US" sz="1000" dirty="0"/>
          </a:p>
        </p:txBody>
      </p:sp>
      <p:sp>
        <p:nvSpPr>
          <p:cNvPr id="67" name="Rounded Rectangle 66"/>
          <p:cNvSpPr/>
          <p:nvPr/>
        </p:nvSpPr>
        <p:spPr>
          <a:xfrm>
            <a:off x="6162080" y="5422758"/>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t>JBoss </a:t>
            </a:r>
            <a:endParaRPr lang="en-US" sz="1200" dirty="0"/>
          </a:p>
        </p:txBody>
      </p:sp>
      <p:sp>
        <p:nvSpPr>
          <p:cNvPr id="68" name="Rounded Rectangle 67"/>
          <p:cNvSpPr/>
          <p:nvPr/>
        </p:nvSpPr>
        <p:spPr>
          <a:xfrm>
            <a:off x="10951618" y="5416073"/>
            <a:ext cx="1065475" cy="2211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MySQL</a:t>
            </a:r>
            <a:endParaRPr lang="en-US" sz="1200" dirty="0"/>
          </a:p>
        </p:txBody>
      </p:sp>
      <p:cxnSp>
        <p:nvCxnSpPr>
          <p:cNvPr id="78" name="Straight Arrow Connector 77"/>
          <p:cNvCxnSpPr>
            <a:stCxn id="67" idx="3"/>
            <a:endCxn id="68" idx="1"/>
          </p:cNvCxnSpPr>
          <p:nvPr/>
        </p:nvCxnSpPr>
        <p:spPr>
          <a:xfrm flipV="1">
            <a:off x="7227555" y="5526664"/>
            <a:ext cx="3724063" cy="66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5" name="Straight Arrow Connector 114"/>
          <p:cNvCxnSpPr>
            <a:stCxn id="20" idx="3"/>
            <a:endCxn id="26" idx="1"/>
          </p:cNvCxnSpPr>
          <p:nvPr/>
        </p:nvCxnSpPr>
        <p:spPr>
          <a:xfrm flipV="1">
            <a:off x="7455842" y="1753058"/>
            <a:ext cx="3504572" cy="104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p:cNvCxnSpPr>
            <a:stCxn id="55" idx="0"/>
            <a:endCxn id="26" idx="2"/>
          </p:cNvCxnSpPr>
          <p:nvPr/>
        </p:nvCxnSpPr>
        <p:spPr>
          <a:xfrm flipV="1">
            <a:off x="11485721" y="2166229"/>
            <a:ext cx="7431" cy="2605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p:cNvCxnSpPr>
            <a:endCxn id="40" idx="2"/>
          </p:cNvCxnSpPr>
          <p:nvPr/>
        </p:nvCxnSpPr>
        <p:spPr>
          <a:xfrm flipV="1">
            <a:off x="11485720" y="4008307"/>
            <a:ext cx="1" cy="3341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0" name="Rounded Rectangle 119"/>
          <p:cNvSpPr/>
          <p:nvPr/>
        </p:nvSpPr>
        <p:spPr>
          <a:xfrm>
            <a:off x="2073954" y="5817546"/>
            <a:ext cx="1065475" cy="826342"/>
          </a:xfrm>
          <a:prstGeom prst="roundRect">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Subversion</a:t>
            </a:r>
            <a:endParaRPr lang="en-US" sz="1200" dirty="0"/>
          </a:p>
        </p:txBody>
      </p:sp>
      <p:sp>
        <p:nvSpPr>
          <p:cNvPr id="121" name="Rounded Rectangle 120"/>
          <p:cNvSpPr/>
          <p:nvPr/>
        </p:nvSpPr>
        <p:spPr>
          <a:xfrm>
            <a:off x="6390366" y="3476227"/>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JBoss (Web</a:t>
            </a:r>
            <a:r>
              <a:rPr lang="en-US" sz="1000" dirty="0" smtClean="0"/>
              <a:t>)</a:t>
            </a:r>
            <a:endParaRPr lang="en-US" sz="1000" dirty="0"/>
          </a:p>
        </p:txBody>
      </p:sp>
      <p:sp>
        <p:nvSpPr>
          <p:cNvPr id="122" name="Rounded Rectangle 121"/>
          <p:cNvSpPr/>
          <p:nvPr/>
        </p:nvSpPr>
        <p:spPr>
          <a:xfrm>
            <a:off x="6390366" y="3699953"/>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JBoss (Web</a:t>
            </a:r>
            <a:r>
              <a:rPr lang="en-US" sz="1000" dirty="0" smtClean="0"/>
              <a:t>)</a:t>
            </a:r>
            <a:endParaRPr lang="en-US" sz="1000" dirty="0"/>
          </a:p>
        </p:txBody>
      </p:sp>
      <p:sp>
        <p:nvSpPr>
          <p:cNvPr id="123" name="Rounded Rectangle 122"/>
          <p:cNvSpPr/>
          <p:nvPr/>
        </p:nvSpPr>
        <p:spPr>
          <a:xfrm>
            <a:off x="6390366" y="3921134"/>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JBoss (Web</a:t>
            </a:r>
            <a:r>
              <a:rPr lang="en-US" sz="1000" dirty="0" smtClean="0"/>
              <a:t>)</a:t>
            </a:r>
            <a:endParaRPr lang="en-US" sz="1000" dirty="0"/>
          </a:p>
        </p:txBody>
      </p:sp>
      <p:cxnSp>
        <p:nvCxnSpPr>
          <p:cNvPr id="124" name="Straight Arrow Connector 123"/>
          <p:cNvCxnSpPr/>
          <p:nvPr/>
        </p:nvCxnSpPr>
        <p:spPr>
          <a:xfrm flipV="1">
            <a:off x="7448410" y="3545495"/>
            <a:ext cx="3504572" cy="104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5" name="Rounded Rectangle 124"/>
          <p:cNvSpPr/>
          <p:nvPr/>
        </p:nvSpPr>
        <p:spPr>
          <a:xfrm>
            <a:off x="10951619" y="4342499"/>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smtClean="0"/>
              <a:t>JBoss (Proc)</a:t>
            </a:r>
            <a:endParaRPr lang="en-US" sz="1000" dirty="0"/>
          </a:p>
        </p:txBody>
      </p:sp>
      <p:sp>
        <p:nvSpPr>
          <p:cNvPr id="128" name="Flowchart: Process 127"/>
          <p:cNvSpPr/>
          <p:nvPr/>
        </p:nvSpPr>
        <p:spPr>
          <a:xfrm>
            <a:off x="6056669" y="5844399"/>
            <a:ext cx="6037007" cy="799489"/>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r>
              <a:rPr lang="en-US" dirty="0" smtClean="0"/>
              <a:t>QA2</a:t>
            </a:r>
            <a:endParaRPr lang="en-US" dirty="0"/>
          </a:p>
        </p:txBody>
      </p:sp>
      <p:sp>
        <p:nvSpPr>
          <p:cNvPr id="129" name="Rounded Rectangle 128"/>
          <p:cNvSpPr/>
          <p:nvPr/>
        </p:nvSpPr>
        <p:spPr>
          <a:xfrm>
            <a:off x="6162079" y="6292038"/>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t>JBoss </a:t>
            </a:r>
            <a:endParaRPr lang="en-US" sz="1200" dirty="0"/>
          </a:p>
        </p:txBody>
      </p:sp>
      <p:sp>
        <p:nvSpPr>
          <p:cNvPr id="130" name="Rounded Rectangle 129"/>
          <p:cNvSpPr/>
          <p:nvPr/>
        </p:nvSpPr>
        <p:spPr>
          <a:xfrm>
            <a:off x="10951617" y="6285353"/>
            <a:ext cx="1065475" cy="2211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MySQL</a:t>
            </a:r>
            <a:endParaRPr lang="en-US" sz="1200" dirty="0"/>
          </a:p>
        </p:txBody>
      </p:sp>
      <p:cxnSp>
        <p:nvCxnSpPr>
          <p:cNvPr id="131" name="Straight Arrow Connector 130"/>
          <p:cNvCxnSpPr/>
          <p:nvPr/>
        </p:nvCxnSpPr>
        <p:spPr>
          <a:xfrm flipV="1">
            <a:off x="7227554" y="6389258"/>
            <a:ext cx="3724063" cy="66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6" name="Rounded Rectangle 135"/>
          <p:cNvSpPr/>
          <p:nvPr/>
        </p:nvSpPr>
        <p:spPr>
          <a:xfrm>
            <a:off x="418324" y="6029754"/>
            <a:ext cx="1128090" cy="4019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t>Developers</a:t>
            </a:r>
            <a:endParaRPr lang="en-US" sz="1200" dirty="0"/>
          </a:p>
        </p:txBody>
      </p:sp>
      <p:sp>
        <p:nvSpPr>
          <p:cNvPr id="137" name="Rounded Rectangle 136"/>
          <p:cNvSpPr/>
          <p:nvPr/>
        </p:nvSpPr>
        <p:spPr>
          <a:xfrm>
            <a:off x="418324" y="1883338"/>
            <a:ext cx="1128090" cy="4019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t>Operations</a:t>
            </a:r>
            <a:endParaRPr lang="en-US" sz="1200" dirty="0"/>
          </a:p>
        </p:txBody>
      </p:sp>
      <p:sp>
        <p:nvSpPr>
          <p:cNvPr id="138" name="Rounded Rectangle 137"/>
          <p:cNvSpPr/>
          <p:nvPr/>
        </p:nvSpPr>
        <p:spPr>
          <a:xfrm>
            <a:off x="418324" y="2731019"/>
            <a:ext cx="1128090" cy="4019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t>Quality Assurance</a:t>
            </a:r>
            <a:endParaRPr lang="en-US" sz="1200" dirty="0"/>
          </a:p>
        </p:txBody>
      </p:sp>
      <p:sp>
        <p:nvSpPr>
          <p:cNvPr id="142" name="Rounded Rectangle 141"/>
          <p:cNvSpPr/>
          <p:nvPr/>
        </p:nvSpPr>
        <p:spPr>
          <a:xfrm>
            <a:off x="2936898" y="1652958"/>
            <a:ext cx="2467159" cy="826342"/>
          </a:xfrm>
          <a:prstGeom prst="roundRect">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Automic Automation Engine</a:t>
            </a:r>
            <a:endParaRPr lang="en-US" sz="1200" dirty="0"/>
          </a:p>
        </p:txBody>
      </p:sp>
      <p:cxnSp>
        <p:nvCxnSpPr>
          <p:cNvPr id="4" name="Straight Arrow Connector 3"/>
          <p:cNvCxnSpPr>
            <a:stCxn id="137" idx="3"/>
            <a:endCxn id="142" idx="1"/>
          </p:cNvCxnSpPr>
          <p:nvPr/>
        </p:nvCxnSpPr>
        <p:spPr>
          <a:xfrm flipV="1">
            <a:off x="1546414" y="2066129"/>
            <a:ext cx="1390484" cy="18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142" idx="3"/>
            <a:endCxn id="17" idx="1"/>
          </p:cNvCxnSpPr>
          <p:nvPr/>
        </p:nvCxnSpPr>
        <p:spPr>
          <a:xfrm>
            <a:off x="5404057" y="2066129"/>
            <a:ext cx="652612" cy="103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138" idx="2"/>
            <a:endCxn id="11" idx="1"/>
          </p:cNvCxnSpPr>
          <p:nvPr/>
        </p:nvCxnSpPr>
        <p:spPr>
          <a:xfrm rot="16200000" flipH="1">
            <a:off x="475384" y="3639930"/>
            <a:ext cx="2105556" cy="10915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1" idx="3"/>
            <a:endCxn id="16" idx="1"/>
          </p:cNvCxnSpPr>
          <p:nvPr/>
        </p:nvCxnSpPr>
        <p:spPr>
          <a:xfrm flipV="1">
            <a:off x="3139430" y="4014722"/>
            <a:ext cx="2917240" cy="1223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1" idx="3"/>
            <a:endCxn id="15" idx="1"/>
          </p:cNvCxnSpPr>
          <p:nvPr/>
        </p:nvCxnSpPr>
        <p:spPr>
          <a:xfrm>
            <a:off x="3139430" y="5238501"/>
            <a:ext cx="2917240" cy="136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1" idx="3"/>
            <a:endCxn id="128" idx="1"/>
          </p:cNvCxnSpPr>
          <p:nvPr/>
        </p:nvCxnSpPr>
        <p:spPr>
          <a:xfrm>
            <a:off x="3139430" y="5238501"/>
            <a:ext cx="2917239" cy="1005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6" idx="3"/>
            <a:endCxn id="120" idx="1"/>
          </p:cNvCxnSpPr>
          <p:nvPr/>
        </p:nvCxnSpPr>
        <p:spPr>
          <a:xfrm>
            <a:off x="1546414" y="6230717"/>
            <a:ext cx="5275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20" idx="0"/>
            <a:endCxn id="11" idx="2"/>
          </p:cNvCxnSpPr>
          <p:nvPr/>
        </p:nvCxnSpPr>
        <p:spPr>
          <a:xfrm flipV="1">
            <a:off x="2606692" y="5651672"/>
            <a:ext cx="1" cy="165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761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Improved</a:t>
            </a:r>
            <a:endParaRPr lang="en-US" dirty="0"/>
          </a:p>
        </p:txBody>
      </p:sp>
      <p:sp>
        <p:nvSpPr>
          <p:cNvPr id="3" name="Content Placeholder 2"/>
          <p:cNvSpPr>
            <a:spLocks noGrp="1"/>
          </p:cNvSpPr>
          <p:nvPr>
            <p:ph idx="1"/>
          </p:nvPr>
        </p:nvSpPr>
        <p:spPr/>
        <p:txBody>
          <a:bodyPr>
            <a:normAutofit lnSpcReduction="10000"/>
          </a:bodyPr>
          <a:lstStyle/>
          <a:p>
            <a:r>
              <a:rPr lang="en-US" dirty="0" smtClean="0"/>
              <a:t>Detected Development Issues Early</a:t>
            </a:r>
          </a:p>
          <a:p>
            <a:r>
              <a:rPr lang="en-US" dirty="0" smtClean="0"/>
              <a:t>Increased Testing and Analysis</a:t>
            </a:r>
          </a:p>
          <a:p>
            <a:r>
              <a:rPr lang="en-US" dirty="0" smtClean="0"/>
              <a:t>Rapid Deployment to Lower Environments</a:t>
            </a:r>
          </a:p>
          <a:p>
            <a:r>
              <a:rPr lang="en-US" dirty="0" smtClean="0"/>
              <a:t>Complete Buy In</a:t>
            </a:r>
          </a:p>
          <a:p>
            <a:endParaRPr lang="en-US" dirty="0"/>
          </a:p>
          <a:p>
            <a:endParaRPr lang="en-US" dirty="0" smtClean="0"/>
          </a:p>
          <a:p>
            <a:r>
              <a:rPr lang="en-US" dirty="0" smtClean="0"/>
              <a:t>Simplified the complex production workflow</a:t>
            </a:r>
          </a:p>
          <a:p>
            <a:r>
              <a:rPr lang="en-US" dirty="0" smtClean="0"/>
              <a:t>Added safety nets and health checks</a:t>
            </a:r>
          </a:p>
          <a:p>
            <a:r>
              <a:rPr lang="en-US" dirty="0" smtClean="0"/>
              <a:t>Allowed to tackle tasks in parallel</a:t>
            </a:r>
          </a:p>
          <a:p>
            <a:r>
              <a:rPr lang="en-US" dirty="0" smtClean="0"/>
              <a:t>Drastically reduced deployment times ( &lt; 1 hour )</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8071" y="1724318"/>
            <a:ext cx="1183743" cy="18569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1814" y="4181733"/>
            <a:ext cx="2380952" cy="2066666"/>
          </a:xfrm>
          <a:prstGeom prst="rect">
            <a:avLst/>
          </a:prstGeom>
        </p:spPr>
      </p:pic>
    </p:spTree>
    <p:extLst>
      <p:ext uri="{BB962C8B-B14F-4D97-AF65-F5344CB8AC3E}">
        <p14:creationId xmlns:p14="http://schemas.microsoft.com/office/powerpoint/2010/main" val="1002860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Expanding Automation</a:t>
            </a:r>
            <a:endParaRPr lang="en-US" dirty="0"/>
          </a:p>
        </p:txBody>
      </p:sp>
      <p:sp>
        <p:nvSpPr>
          <p:cNvPr id="3" name="Text Placeholder 2"/>
          <p:cNvSpPr>
            <a:spLocks noGrp="1"/>
          </p:cNvSpPr>
          <p:nvPr>
            <p:ph type="body" idx="1"/>
          </p:nvPr>
        </p:nvSpPr>
        <p:spPr/>
        <p:txBody>
          <a:bodyPr/>
          <a:lstStyle/>
          <a:p>
            <a:r>
              <a:rPr lang="en-US" dirty="0" smtClean="0"/>
              <a:t>Extending and enhancing automation tools</a:t>
            </a:r>
            <a:endParaRPr lang="en-US" dirty="0"/>
          </a:p>
        </p:txBody>
      </p:sp>
    </p:spTree>
    <p:extLst>
      <p:ext uri="{BB962C8B-B14F-4D97-AF65-F5344CB8AC3E}">
        <p14:creationId xmlns:p14="http://schemas.microsoft.com/office/powerpoint/2010/main" val="187301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Modularization of code</a:t>
            </a:r>
          </a:p>
          <a:p>
            <a:r>
              <a:rPr lang="en-US" dirty="0" smtClean="0"/>
              <a:t>Dependency Management</a:t>
            </a:r>
          </a:p>
          <a:p>
            <a:r>
              <a:rPr lang="en-US" dirty="0" smtClean="0"/>
              <a:t>Separating development and deployment cycles</a:t>
            </a:r>
          </a:p>
          <a:p>
            <a:r>
              <a:rPr lang="en-US" dirty="0" smtClean="0"/>
              <a:t>Unified deployment process for all levels of environments</a:t>
            </a:r>
          </a:p>
          <a:p>
            <a:r>
              <a:rPr lang="en-US" dirty="0" smtClean="0"/>
              <a:t>Deployment down time reduction and/or elimination</a:t>
            </a:r>
          </a:p>
          <a:p>
            <a:endParaRPr lang="en-US" dirty="0"/>
          </a:p>
        </p:txBody>
      </p:sp>
    </p:spTree>
    <p:extLst>
      <p:ext uri="{BB962C8B-B14F-4D97-AF65-F5344CB8AC3E}">
        <p14:creationId xmlns:p14="http://schemas.microsoft.com/office/powerpoint/2010/main" val="3468193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Expanding Automation</a:t>
            </a:r>
            <a:endParaRPr lang="en-US" dirty="0"/>
          </a:p>
        </p:txBody>
      </p:sp>
      <p:sp>
        <p:nvSpPr>
          <p:cNvPr id="3" name="Content Placeholder 2"/>
          <p:cNvSpPr>
            <a:spLocks noGrp="1"/>
          </p:cNvSpPr>
          <p:nvPr>
            <p:ph idx="1"/>
          </p:nvPr>
        </p:nvSpPr>
        <p:spPr>
          <a:xfrm>
            <a:off x="1103312" y="2052918"/>
            <a:ext cx="7955847" cy="4195481"/>
          </a:xfrm>
        </p:spPr>
        <p:txBody>
          <a:bodyPr/>
          <a:lstStyle/>
          <a:p>
            <a:r>
              <a:rPr lang="en-US" dirty="0"/>
              <a:t>Introduction of </a:t>
            </a:r>
            <a:r>
              <a:rPr lang="en-US" dirty="0" err="1"/>
              <a:t>Sonatype</a:t>
            </a:r>
            <a:r>
              <a:rPr lang="en-US" dirty="0"/>
              <a:t> Nexus Maven Repository</a:t>
            </a:r>
          </a:p>
          <a:p>
            <a:r>
              <a:rPr lang="en-US" dirty="0"/>
              <a:t>Dependency Management</a:t>
            </a:r>
          </a:p>
          <a:p>
            <a:r>
              <a:rPr lang="en-US" dirty="0"/>
              <a:t>Artifact </a:t>
            </a:r>
            <a:r>
              <a:rPr lang="en-US" dirty="0" smtClean="0"/>
              <a:t>Repository</a:t>
            </a:r>
          </a:p>
          <a:p>
            <a:endParaRPr lang="en-US" dirty="0"/>
          </a:p>
          <a:p>
            <a:pPr marL="0" indent="0">
              <a:buNone/>
            </a:pPr>
            <a:endParaRPr lang="en-US" dirty="0"/>
          </a:p>
          <a:p>
            <a:r>
              <a:rPr lang="en-US" dirty="0" smtClean="0"/>
              <a:t>Introduction of Automic Application Release Automation</a:t>
            </a:r>
          </a:p>
          <a:p>
            <a:r>
              <a:rPr lang="en-US" dirty="0" smtClean="0"/>
              <a:t>Web Interface specifically for Software Deployment</a:t>
            </a:r>
          </a:p>
          <a:p>
            <a:r>
              <a:rPr lang="en-US" dirty="0" smtClean="0"/>
              <a:t>Harnessing power of Automic Automation Engine</a:t>
            </a:r>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1778" y="3926294"/>
            <a:ext cx="2380952" cy="20666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1778" y="1613935"/>
            <a:ext cx="1790476" cy="1790476"/>
          </a:xfrm>
          <a:prstGeom prst="rect">
            <a:avLst/>
          </a:prstGeom>
        </p:spPr>
      </p:pic>
    </p:spTree>
    <p:extLst>
      <p:ext uri="{BB962C8B-B14F-4D97-AF65-F5344CB8AC3E}">
        <p14:creationId xmlns:p14="http://schemas.microsoft.com/office/powerpoint/2010/main" val="73482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Expanding </a:t>
            </a:r>
            <a:r>
              <a:rPr lang="en-US" dirty="0" smtClean="0"/>
              <a:t>Automation</a:t>
            </a:r>
            <a:endParaRPr lang="en-US" dirty="0"/>
          </a:p>
        </p:txBody>
      </p:sp>
      <p:sp>
        <p:nvSpPr>
          <p:cNvPr id="11" name="Rounded Rectangle 10"/>
          <p:cNvSpPr/>
          <p:nvPr/>
        </p:nvSpPr>
        <p:spPr>
          <a:xfrm>
            <a:off x="2073955" y="4825330"/>
            <a:ext cx="1065475" cy="826342"/>
          </a:xfrm>
          <a:prstGeom prst="roundRect">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Jenkins</a:t>
            </a:r>
            <a:endParaRPr lang="en-US" sz="1200" dirty="0"/>
          </a:p>
        </p:txBody>
      </p:sp>
      <p:sp>
        <p:nvSpPr>
          <p:cNvPr id="13" name="Rounded Rectangle 12"/>
          <p:cNvSpPr/>
          <p:nvPr/>
        </p:nvSpPr>
        <p:spPr>
          <a:xfrm>
            <a:off x="3403249" y="4825330"/>
            <a:ext cx="1065475" cy="826342"/>
          </a:xfrm>
          <a:prstGeom prst="roundRect">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Sonatype</a:t>
            </a:r>
            <a:r>
              <a:rPr lang="en-US" sz="1200" dirty="0" smtClean="0"/>
              <a:t> Nexus</a:t>
            </a:r>
            <a:endParaRPr lang="en-US" sz="1200" dirty="0"/>
          </a:p>
        </p:txBody>
      </p:sp>
      <p:sp>
        <p:nvSpPr>
          <p:cNvPr id="15" name="Flowchart: Process 14"/>
          <p:cNvSpPr/>
          <p:nvPr/>
        </p:nvSpPr>
        <p:spPr>
          <a:xfrm>
            <a:off x="6056670" y="4975119"/>
            <a:ext cx="6037007" cy="799489"/>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r>
              <a:rPr lang="en-US" dirty="0" smtClean="0"/>
              <a:t>QA1</a:t>
            </a:r>
            <a:endParaRPr lang="en-US" dirty="0"/>
          </a:p>
        </p:txBody>
      </p:sp>
      <p:sp>
        <p:nvSpPr>
          <p:cNvPr id="16" name="Flowchart: Process 15"/>
          <p:cNvSpPr/>
          <p:nvPr/>
        </p:nvSpPr>
        <p:spPr>
          <a:xfrm>
            <a:off x="6056670" y="3131571"/>
            <a:ext cx="6037007" cy="1766302"/>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r>
              <a:rPr lang="en-US" dirty="0" smtClean="0"/>
              <a:t>Model Office (Staging)</a:t>
            </a:r>
            <a:endParaRPr lang="en-US" dirty="0"/>
          </a:p>
        </p:txBody>
      </p:sp>
      <p:sp>
        <p:nvSpPr>
          <p:cNvPr id="17" name="Flowchart: Process 16"/>
          <p:cNvSpPr/>
          <p:nvPr/>
        </p:nvSpPr>
        <p:spPr>
          <a:xfrm>
            <a:off x="6056669" y="1286567"/>
            <a:ext cx="6037007" cy="176630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t>Production</a:t>
            </a:r>
            <a:endParaRPr lang="en-US" dirty="0"/>
          </a:p>
        </p:txBody>
      </p:sp>
      <p:sp>
        <p:nvSpPr>
          <p:cNvPr id="18" name="Rounded Rectangle 17"/>
          <p:cNvSpPr/>
          <p:nvPr/>
        </p:nvSpPr>
        <p:spPr>
          <a:xfrm>
            <a:off x="6162080" y="1652959"/>
            <a:ext cx="228287" cy="130732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t>F5</a:t>
            </a:r>
            <a:endParaRPr lang="en-US" sz="1200" dirty="0"/>
          </a:p>
        </p:txBody>
      </p:sp>
      <p:sp>
        <p:nvSpPr>
          <p:cNvPr id="20" name="Rounded Rectangle 19"/>
          <p:cNvSpPr/>
          <p:nvPr/>
        </p:nvSpPr>
        <p:spPr>
          <a:xfrm>
            <a:off x="6390367" y="1652958"/>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smtClean="0"/>
              <a:t>JBoss (Web)</a:t>
            </a:r>
            <a:endParaRPr lang="en-US" sz="1000" dirty="0"/>
          </a:p>
        </p:txBody>
      </p:sp>
      <p:sp>
        <p:nvSpPr>
          <p:cNvPr id="21" name="Rounded Rectangle 20"/>
          <p:cNvSpPr/>
          <p:nvPr/>
        </p:nvSpPr>
        <p:spPr>
          <a:xfrm>
            <a:off x="6390366" y="1871252"/>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JBoss (Web</a:t>
            </a:r>
            <a:r>
              <a:rPr lang="en-US" sz="1000" dirty="0" smtClean="0"/>
              <a:t>)</a:t>
            </a:r>
            <a:endParaRPr lang="en-US" sz="1000" dirty="0"/>
          </a:p>
        </p:txBody>
      </p:sp>
      <p:sp>
        <p:nvSpPr>
          <p:cNvPr id="22" name="Rounded Rectangle 21"/>
          <p:cNvSpPr/>
          <p:nvPr/>
        </p:nvSpPr>
        <p:spPr>
          <a:xfrm>
            <a:off x="6390366" y="2089546"/>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JBoss (Web</a:t>
            </a:r>
            <a:r>
              <a:rPr lang="en-US" sz="1000" dirty="0" smtClean="0"/>
              <a:t>)</a:t>
            </a:r>
            <a:endParaRPr lang="en-US" sz="1000" dirty="0"/>
          </a:p>
        </p:txBody>
      </p:sp>
      <p:sp>
        <p:nvSpPr>
          <p:cNvPr id="23" name="Rounded Rectangle 22"/>
          <p:cNvSpPr/>
          <p:nvPr/>
        </p:nvSpPr>
        <p:spPr>
          <a:xfrm>
            <a:off x="6390366" y="2304953"/>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JBoss (Web</a:t>
            </a:r>
            <a:r>
              <a:rPr lang="en-US" sz="1000" dirty="0" smtClean="0"/>
              <a:t>)</a:t>
            </a:r>
            <a:endParaRPr lang="en-US" sz="1000" dirty="0"/>
          </a:p>
        </p:txBody>
      </p:sp>
      <p:sp>
        <p:nvSpPr>
          <p:cNvPr id="24" name="Rounded Rectangle 23"/>
          <p:cNvSpPr/>
          <p:nvPr/>
        </p:nvSpPr>
        <p:spPr>
          <a:xfrm>
            <a:off x="6390366" y="2526134"/>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JBoss (Web</a:t>
            </a:r>
            <a:r>
              <a:rPr lang="en-US" sz="1000" dirty="0" smtClean="0"/>
              <a:t>)</a:t>
            </a:r>
            <a:endParaRPr lang="en-US" sz="1000" dirty="0"/>
          </a:p>
        </p:txBody>
      </p:sp>
      <p:sp>
        <p:nvSpPr>
          <p:cNvPr id="25" name="Rounded Rectangle 24"/>
          <p:cNvSpPr/>
          <p:nvPr/>
        </p:nvSpPr>
        <p:spPr>
          <a:xfrm>
            <a:off x="6390366" y="2739105"/>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JBoss (Web</a:t>
            </a:r>
            <a:r>
              <a:rPr lang="en-US" sz="1000" dirty="0" smtClean="0"/>
              <a:t>)</a:t>
            </a:r>
            <a:endParaRPr lang="en-US" sz="1000" dirty="0"/>
          </a:p>
        </p:txBody>
      </p:sp>
      <p:sp>
        <p:nvSpPr>
          <p:cNvPr id="26" name="Rounded Rectangle 25"/>
          <p:cNvSpPr/>
          <p:nvPr/>
        </p:nvSpPr>
        <p:spPr>
          <a:xfrm>
            <a:off x="10960414" y="1339887"/>
            <a:ext cx="1065475" cy="826342"/>
          </a:xfrm>
          <a:prstGeom prst="roundRect">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MYSQL</a:t>
            </a:r>
            <a:endParaRPr lang="en-US" sz="1200" dirty="0"/>
          </a:p>
        </p:txBody>
      </p:sp>
      <p:cxnSp>
        <p:nvCxnSpPr>
          <p:cNvPr id="39" name="Elbow Connector 38"/>
          <p:cNvCxnSpPr>
            <a:stCxn id="23" idx="3"/>
            <a:endCxn id="26" idx="1"/>
          </p:cNvCxnSpPr>
          <p:nvPr/>
        </p:nvCxnSpPr>
        <p:spPr>
          <a:xfrm flipV="1">
            <a:off x="7455841" y="1753058"/>
            <a:ext cx="3504573" cy="6624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6162080" y="3484547"/>
            <a:ext cx="228285" cy="65776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t>F5</a:t>
            </a:r>
            <a:endParaRPr lang="en-US" sz="1200" dirty="0"/>
          </a:p>
        </p:txBody>
      </p:sp>
      <p:sp>
        <p:nvSpPr>
          <p:cNvPr id="40" name="Rounded Rectangle 39"/>
          <p:cNvSpPr/>
          <p:nvPr/>
        </p:nvSpPr>
        <p:spPr>
          <a:xfrm>
            <a:off x="10952983" y="3181965"/>
            <a:ext cx="1065475" cy="826342"/>
          </a:xfrm>
          <a:prstGeom prst="roundRect">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MYSQL</a:t>
            </a:r>
            <a:endParaRPr lang="en-US" sz="1200" dirty="0"/>
          </a:p>
        </p:txBody>
      </p:sp>
      <p:sp>
        <p:nvSpPr>
          <p:cNvPr id="55" name="Rounded Rectangle 54"/>
          <p:cNvSpPr/>
          <p:nvPr/>
        </p:nvSpPr>
        <p:spPr>
          <a:xfrm>
            <a:off x="10952983" y="2426789"/>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smtClean="0"/>
              <a:t>JBoss (Proc)</a:t>
            </a:r>
            <a:endParaRPr lang="en-US" sz="1000" dirty="0"/>
          </a:p>
        </p:txBody>
      </p:sp>
      <p:sp>
        <p:nvSpPr>
          <p:cNvPr id="56" name="Rounded Rectangle 55"/>
          <p:cNvSpPr/>
          <p:nvPr/>
        </p:nvSpPr>
        <p:spPr>
          <a:xfrm>
            <a:off x="10952983" y="2639760"/>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smtClean="0"/>
              <a:t>JBoss (Proc)</a:t>
            </a:r>
            <a:endParaRPr lang="en-US" sz="1000" dirty="0"/>
          </a:p>
        </p:txBody>
      </p:sp>
      <p:sp>
        <p:nvSpPr>
          <p:cNvPr id="67" name="Rounded Rectangle 66"/>
          <p:cNvSpPr/>
          <p:nvPr/>
        </p:nvSpPr>
        <p:spPr>
          <a:xfrm>
            <a:off x="6162080" y="5422758"/>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t>JBoss </a:t>
            </a:r>
            <a:endParaRPr lang="en-US" sz="1200" dirty="0"/>
          </a:p>
        </p:txBody>
      </p:sp>
      <p:sp>
        <p:nvSpPr>
          <p:cNvPr id="68" name="Rounded Rectangle 67"/>
          <p:cNvSpPr/>
          <p:nvPr/>
        </p:nvSpPr>
        <p:spPr>
          <a:xfrm>
            <a:off x="10951618" y="5416073"/>
            <a:ext cx="1065475" cy="2211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MySQL</a:t>
            </a:r>
            <a:endParaRPr lang="en-US" sz="1200" dirty="0"/>
          </a:p>
        </p:txBody>
      </p:sp>
      <p:cxnSp>
        <p:nvCxnSpPr>
          <p:cNvPr id="78" name="Straight Arrow Connector 77"/>
          <p:cNvCxnSpPr>
            <a:stCxn id="67" idx="3"/>
            <a:endCxn id="68" idx="1"/>
          </p:cNvCxnSpPr>
          <p:nvPr/>
        </p:nvCxnSpPr>
        <p:spPr>
          <a:xfrm flipV="1">
            <a:off x="7227555" y="5526664"/>
            <a:ext cx="3724063" cy="66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7" name="Rounded Rectangle 86"/>
          <p:cNvSpPr/>
          <p:nvPr/>
        </p:nvSpPr>
        <p:spPr>
          <a:xfrm>
            <a:off x="2073955" y="2731019"/>
            <a:ext cx="404814" cy="1832661"/>
          </a:xfrm>
          <a:prstGeom prst="roundRect">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vert="vert" rtlCol="0" anchor="ctr"/>
          <a:lstStyle/>
          <a:p>
            <a:pPr algn="ctr"/>
            <a:r>
              <a:rPr lang="en-US" sz="1200" dirty="0" smtClean="0"/>
              <a:t>Automic Application Release Automation</a:t>
            </a:r>
            <a:endParaRPr lang="en-US" sz="1200" dirty="0"/>
          </a:p>
        </p:txBody>
      </p:sp>
      <p:cxnSp>
        <p:nvCxnSpPr>
          <p:cNvPr id="115" name="Straight Arrow Connector 114"/>
          <p:cNvCxnSpPr>
            <a:stCxn id="20" idx="3"/>
            <a:endCxn id="26" idx="1"/>
          </p:cNvCxnSpPr>
          <p:nvPr/>
        </p:nvCxnSpPr>
        <p:spPr>
          <a:xfrm flipV="1">
            <a:off x="7455842" y="1753058"/>
            <a:ext cx="3504572" cy="104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p:cNvCxnSpPr>
            <a:stCxn id="55" idx="0"/>
            <a:endCxn id="26" idx="2"/>
          </p:cNvCxnSpPr>
          <p:nvPr/>
        </p:nvCxnSpPr>
        <p:spPr>
          <a:xfrm flipV="1">
            <a:off x="11485721" y="2166229"/>
            <a:ext cx="7431" cy="2605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p:cNvCxnSpPr>
            <a:endCxn id="40" idx="2"/>
          </p:cNvCxnSpPr>
          <p:nvPr/>
        </p:nvCxnSpPr>
        <p:spPr>
          <a:xfrm flipV="1">
            <a:off x="11485720" y="4008307"/>
            <a:ext cx="1" cy="3341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0" name="Rounded Rectangle 119"/>
          <p:cNvSpPr/>
          <p:nvPr/>
        </p:nvSpPr>
        <p:spPr>
          <a:xfrm>
            <a:off x="2073954" y="5817546"/>
            <a:ext cx="1065475" cy="826342"/>
          </a:xfrm>
          <a:prstGeom prst="roundRect">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Subversion</a:t>
            </a:r>
            <a:endParaRPr lang="en-US" sz="1200" dirty="0"/>
          </a:p>
        </p:txBody>
      </p:sp>
      <p:sp>
        <p:nvSpPr>
          <p:cNvPr id="121" name="Rounded Rectangle 120"/>
          <p:cNvSpPr/>
          <p:nvPr/>
        </p:nvSpPr>
        <p:spPr>
          <a:xfrm>
            <a:off x="6390366" y="3476227"/>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JBoss (Web</a:t>
            </a:r>
            <a:r>
              <a:rPr lang="en-US" sz="1000" dirty="0" smtClean="0"/>
              <a:t>)</a:t>
            </a:r>
            <a:endParaRPr lang="en-US" sz="1000" dirty="0"/>
          </a:p>
        </p:txBody>
      </p:sp>
      <p:sp>
        <p:nvSpPr>
          <p:cNvPr id="122" name="Rounded Rectangle 121"/>
          <p:cNvSpPr/>
          <p:nvPr/>
        </p:nvSpPr>
        <p:spPr>
          <a:xfrm>
            <a:off x="6390366" y="3699953"/>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JBoss (Web</a:t>
            </a:r>
            <a:r>
              <a:rPr lang="en-US" sz="1000" dirty="0" smtClean="0"/>
              <a:t>)</a:t>
            </a:r>
            <a:endParaRPr lang="en-US" sz="1000" dirty="0"/>
          </a:p>
        </p:txBody>
      </p:sp>
      <p:sp>
        <p:nvSpPr>
          <p:cNvPr id="123" name="Rounded Rectangle 122"/>
          <p:cNvSpPr/>
          <p:nvPr/>
        </p:nvSpPr>
        <p:spPr>
          <a:xfrm>
            <a:off x="6390366" y="3921134"/>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JBoss (Web</a:t>
            </a:r>
            <a:r>
              <a:rPr lang="en-US" sz="1000" dirty="0" smtClean="0"/>
              <a:t>)</a:t>
            </a:r>
            <a:endParaRPr lang="en-US" sz="1000" dirty="0"/>
          </a:p>
        </p:txBody>
      </p:sp>
      <p:cxnSp>
        <p:nvCxnSpPr>
          <p:cNvPr id="124" name="Straight Arrow Connector 123"/>
          <p:cNvCxnSpPr/>
          <p:nvPr/>
        </p:nvCxnSpPr>
        <p:spPr>
          <a:xfrm flipV="1">
            <a:off x="7448410" y="3545495"/>
            <a:ext cx="3504572" cy="104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5" name="Rounded Rectangle 124"/>
          <p:cNvSpPr/>
          <p:nvPr/>
        </p:nvSpPr>
        <p:spPr>
          <a:xfrm>
            <a:off x="10951619" y="4342499"/>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smtClean="0"/>
              <a:t>JBoss (Proc)</a:t>
            </a:r>
            <a:endParaRPr lang="en-US" sz="1000" dirty="0"/>
          </a:p>
        </p:txBody>
      </p:sp>
      <p:sp>
        <p:nvSpPr>
          <p:cNvPr id="128" name="Flowchart: Process 127"/>
          <p:cNvSpPr/>
          <p:nvPr/>
        </p:nvSpPr>
        <p:spPr>
          <a:xfrm>
            <a:off x="6056669" y="5844399"/>
            <a:ext cx="6037007" cy="799489"/>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r>
              <a:rPr lang="en-US" dirty="0" smtClean="0"/>
              <a:t>QA2</a:t>
            </a:r>
            <a:endParaRPr lang="en-US" dirty="0"/>
          </a:p>
        </p:txBody>
      </p:sp>
      <p:sp>
        <p:nvSpPr>
          <p:cNvPr id="129" name="Rounded Rectangle 128"/>
          <p:cNvSpPr/>
          <p:nvPr/>
        </p:nvSpPr>
        <p:spPr>
          <a:xfrm>
            <a:off x="6162079" y="6292038"/>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t>JBoss </a:t>
            </a:r>
            <a:endParaRPr lang="en-US" sz="1200" dirty="0"/>
          </a:p>
        </p:txBody>
      </p:sp>
      <p:sp>
        <p:nvSpPr>
          <p:cNvPr id="130" name="Rounded Rectangle 129"/>
          <p:cNvSpPr/>
          <p:nvPr/>
        </p:nvSpPr>
        <p:spPr>
          <a:xfrm>
            <a:off x="10951617" y="6285353"/>
            <a:ext cx="1065475" cy="2211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MySQL</a:t>
            </a:r>
            <a:endParaRPr lang="en-US" sz="1200" dirty="0"/>
          </a:p>
        </p:txBody>
      </p:sp>
      <p:cxnSp>
        <p:nvCxnSpPr>
          <p:cNvPr id="131" name="Straight Arrow Connector 130"/>
          <p:cNvCxnSpPr/>
          <p:nvPr/>
        </p:nvCxnSpPr>
        <p:spPr>
          <a:xfrm flipV="1">
            <a:off x="7227554" y="6389258"/>
            <a:ext cx="3724063" cy="66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6" name="Rounded Rectangle 135"/>
          <p:cNvSpPr/>
          <p:nvPr/>
        </p:nvSpPr>
        <p:spPr>
          <a:xfrm>
            <a:off x="418324" y="6029754"/>
            <a:ext cx="1128090" cy="4019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t>Developers</a:t>
            </a:r>
            <a:endParaRPr lang="en-US" sz="1200" dirty="0"/>
          </a:p>
        </p:txBody>
      </p:sp>
      <p:sp>
        <p:nvSpPr>
          <p:cNvPr id="137" name="Rounded Rectangle 136"/>
          <p:cNvSpPr/>
          <p:nvPr/>
        </p:nvSpPr>
        <p:spPr>
          <a:xfrm>
            <a:off x="418324" y="1883338"/>
            <a:ext cx="1128090" cy="4019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t>Operations</a:t>
            </a:r>
            <a:endParaRPr lang="en-US" sz="1200" dirty="0"/>
          </a:p>
        </p:txBody>
      </p:sp>
      <p:sp>
        <p:nvSpPr>
          <p:cNvPr id="138" name="Rounded Rectangle 137"/>
          <p:cNvSpPr/>
          <p:nvPr/>
        </p:nvSpPr>
        <p:spPr>
          <a:xfrm>
            <a:off x="418324" y="2731019"/>
            <a:ext cx="1128090" cy="4019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t>Quality Assurance</a:t>
            </a:r>
            <a:endParaRPr lang="en-US" sz="1200" dirty="0"/>
          </a:p>
        </p:txBody>
      </p:sp>
      <p:sp>
        <p:nvSpPr>
          <p:cNvPr id="139" name="Rounded Rectangle 138"/>
          <p:cNvSpPr/>
          <p:nvPr/>
        </p:nvSpPr>
        <p:spPr>
          <a:xfrm>
            <a:off x="420154" y="3209394"/>
            <a:ext cx="1128090" cy="4019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t>Project Managers</a:t>
            </a:r>
            <a:endParaRPr lang="en-US" sz="1200" dirty="0"/>
          </a:p>
        </p:txBody>
      </p:sp>
      <p:sp>
        <p:nvSpPr>
          <p:cNvPr id="140" name="Rounded Rectangle 139"/>
          <p:cNvSpPr/>
          <p:nvPr/>
        </p:nvSpPr>
        <p:spPr>
          <a:xfrm>
            <a:off x="418324" y="3683379"/>
            <a:ext cx="1128090" cy="4019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t>Business Analyst</a:t>
            </a:r>
            <a:endParaRPr lang="en-US" sz="1200" dirty="0"/>
          </a:p>
        </p:txBody>
      </p:sp>
      <p:sp>
        <p:nvSpPr>
          <p:cNvPr id="141" name="Rounded Rectangle 140"/>
          <p:cNvSpPr/>
          <p:nvPr/>
        </p:nvSpPr>
        <p:spPr>
          <a:xfrm>
            <a:off x="418324" y="4161754"/>
            <a:ext cx="1128090" cy="4019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t>Business User</a:t>
            </a:r>
            <a:endParaRPr lang="en-US" sz="1200" dirty="0"/>
          </a:p>
        </p:txBody>
      </p:sp>
      <p:sp>
        <p:nvSpPr>
          <p:cNvPr id="142" name="Rounded Rectangle 141"/>
          <p:cNvSpPr/>
          <p:nvPr/>
        </p:nvSpPr>
        <p:spPr>
          <a:xfrm>
            <a:off x="2936898" y="1652958"/>
            <a:ext cx="2467159" cy="826342"/>
          </a:xfrm>
          <a:prstGeom prst="roundRect">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Automic Automation Engine</a:t>
            </a:r>
            <a:endParaRPr lang="en-US" sz="1200" dirty="0"/>
          </a:p>
        </p:txBody>
      </p:sp>
      <p:cxnSp>
        <p:nvCxnSpPr>
          <p:cNvPr id="4" name="Straight Arrow Connector 3"/>
          <p:cNvCxnSpPr>
            <a:stCxn id="137" idx="3"/>
            <a:endCxn id="142" idx="1"/>
          </p:cNvCxnSpPr>
          <p:nvPr/>
        </p:nvCxnSpPr>
        <p:spPr>
          <a:xfrm flipV="1">
            <a:off x="1546414" y="2066129"/>
            <a:ext cx="1390484" cy="18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136" idx="3"/>
            <a:endCxn id="120" idx="1"/>
          </p:cNvCxnSpPr>
          <p:nvPr/>
        </p:nvCxnSpPr>
        <p:spPr>
          <a:xfrm>
            <a:off x="1546414" y="6230717"/>
            <a:ext cx="5275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120" idx="0"/>
            <a:endCxn id="11" idx="2"/>
          </p:cNvCxnSpPr>
          <p:nvPr/>
        </p:nvCxnSpPr>
        <p:spPr>
          <a:xfrm flipV="1">
            <a:off x="2606692" y="5651672"/>
            <a:ext cx="1" cy="165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1" idx="3"/>
            <a:endCxn id="13" idx="1"/>
          </p:cNvCxnSpPr>
          <p:nvPr/>
        </p:nvCxnSpPr>
        <p:spPr>
          <a:xfrm>
            <a:off x="3139430" y="5238501"/>
            <a:ext cx="2638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7" idx="3"/>
            <a:endCxn id="142" idx="2"/>
          </p:cNvCxnSpPr>
          <p:nvPr/>
        </p:nvCxnSpPr>
        <p:spPr>
          <a:xfrm flipV="1">
            <a:off x="2478769" y="2479300"/>
            <a:ext cx="1691709" cy="1168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8" idx="3"/>
            <a:endCxn id="87" idx="1"/>
          </p:cNvCxnSpPr>
          <p:nvPr/>
        </p:nvCxnSpPr>
        <p:spPr>
          <a:xfrm>
            <a:off x="1546414" y="2931982"/>
            <a:ext cx="527541" cy="715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9" idx="3"/>
            <a:endCxn id="87" idx="1"/>
          </p:cNvCxnSpPr>
          <p:nvPr/>
        </p:nvCxnSpPr>
        <p:spPr>
          <a:xfrm>
            <a:off x="1548244" y="3410357"/>
            <a:ext cx="525711" cy="236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40" idx="3"/>
            <a:endCxn id="87" idx="1"/>
          </p:cNvCxnSpPr>
          <p:nvPr/>
        </p:nvCxnSpPr>
        <p:spPr>
          <a:xfrm flipV="1">
            <a:off x="1546414" y="3647350"/>
            <a:ext cx="527541" cy="236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41" idx="3"/>
            <a:endCxn id="87" idx="1"/>
          </p:cNvCxnSpPr>
          <p:nvPr/>
        </p:nvCxnSpPr>
        <p:spPr>
          <a:xfrm flipV="1">
            <a:off x="1546414" y="3647350"/>
            <a:ext cx="527541" cy="715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42" idx="3"/>
            <a:endCxn id="17" idx="1"/>
          </p:cNvCxnSpPr>
          <p:nvPr/>
        </p:nvCxnSpPr>
        <p:spPr>
          <a:xfrm>
            <a:off x="5404057" y="2066129"/>
            <a:ext cx="652612" cy="103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42" idx="3"/>
            <a:endCxn id="16" idx="1"/>
          </p:cNvCxnSpPr>
          <p:nvPr/>
        </p:nvCxnSpPr>
        <p:spPr>
          <a:xfrm>
            <a:off x="5404057" y="2066129"/>
            <a:ext cx="652613" cy="1948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42" idx="3"/>
            <a:endCxn id="15" idx="1"/>
          </p:cNvCxnSpPr>
          <p:nvPr/>
        </p:nvCxnSpPr>
        <p:spPr>
          <a:xfrm>
            <a:off x="5404057" y="2066129"/>
            <a:ext cx="652613" cy="3308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42" idx="3"/>
            <a:endCxn id="128" idx="1"/>
          </p:cNvCxnSpPr>
          <p:nvPr/>
        </p:nvCxnSpPr>
        <p:spPr>
          <a:xfrm>
            <a:off x="5404057" y="2066129"/>
            <a:ext cx="652612" cy="4178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37" idx="3"/>
            <a:endCxn id="87" idx="1"/>
          </p:cNvCxnSpPr>
          <p:nvPr/>
        </p:nvCxnSpPr>
        <p:spPr>
          <a:xfrm>
            <a:off x="1546414" y="2084301"/>
            <a:ext cx="527541" cy="1563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9028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Improved</a:t>
            </a:r>
            <a:endParaRPr lang="en-US" dirty="0"/>
          </a:p>
        </p:txBody>
      </p:sp>
      <p:sp>
        <p:nvSpPr>
          <p:cNvPr id="3" name="Content Placeholder 2"/>
          <p:cNvSpPr>
            <a:spLocks noGrp="1"/>
          </p:cNvSpPr>
          <p:nvPr>
            <p:ph idx="1"/>
          </p:nvPr>
        </p:nvSpPr>
        <p:spPr/>
        <p:txBody>
          <a:bodyPr>
            <a:normAutofit fontScale="85000" lnSpcReduction="20000"/>
          </a:bodyPr>
          <a:lstStyle/>
          <a:p>
            <a:r>
              <a:rPr lang="en-US" dirty="0"/>
              <a:t>Provided much more stable development process</a:t>
            </a:r>
          </a:p>
          <a:p>
            <a:r>
              <a:rPr lang="en-US" dirty="0"/>
              <a:t>Allowed us to start breaking up pieces of our code</a:t>
            </a:r>
          </a:p>
          <a:p>
            <a:r>
              <a:rPr lang="en-US" dirty="0"/>
              <a:t>Provided separation between our development and deployment cycles</a:t>
            </a:r>
          </a:p>
          <a:p>
            <a:r>
              <a:rPr lang="en-US" dirty="0"/>
              <a:t>Provided access to all deployment </a:t>
            </a:r>
            <a:r>
              <a:rPr lang="en-US" dirty="0" smtClean="0"/>
              <a:t>artifacts</a:t>
            </a:r>
          </a:p>
          <a:p>
            <a:r>
              <a:rPr lang="en-US" dirty="0" smtClean="0"/>
              <a:t>Compliance, Compliance, Compliance</a:t>
            </a:r>
            <a:endParaRPr lang="en-US" dirty="0"/>
          </a:p>
          <a:p>
            <a:endParaRPr lang="en-US" dirty="0" smtClean="0"/>
          </a:p>
          <a:p>
            <a:endParaRPr lang="en-US" dirty="0"/>
          </a:p>
          <a:p>
            <a:r>
              <a:rPr lang="en-US" dirty="0" smtClean="0"/>
              <a:t>Abstracted our existing production deployment process</a:t>
            </a:r>
          </a:p>
          <a:p>
            <a:r>
              <a:rPr lang="en-US" dirty="0" smtClean="0"/>
              <a:t>Web based tool brought </a:t>
            </a:r>
            <a:r>
              <a:rPr lang="en-US" dirty="0"/>
              <a:t>e</a:t>
            </a:r>
            <a:r>
              <a:rPr lang="en-US" dirty="0" smtClean="0"/>
              <a:t>ase of use for non-operations users</a:t>
            </a:r>
          </a:p>
          <a:p>
            <a:r>
              <a:rPr lang="en-US" dirty="0" smtClean="0"/>
              <a:t>Easy workflow monitoring and troubleshooting</a:t>
            </a:r>
          </a:p>
          <a:p>
            <a:r>
              <a:rPr lang="en-US" dirty="0" smtClean="0"/>
              <a:t>Deployments with downtime reduced to 24 minutes</a:t>
            </a:r>
          </a:p>
          <a:p>
            <a:r>
              <a:rPr lang="en-US" dirty="0" smtClean="0"/>
              <a:t>Rolling Deployments with 0 down time</a:t>
            </a:r>
          </a:p>
          <a:p>
            <a:endParaRPr lang="en-US" dirty="0"/>
          </a:p>
          <a:p>
            <a:endParaRPr lang="en-US" dirty="0" smtClean="0"/>
          </a:p>
          <a:p>
            <a:endParaRPr lang="en-US" dirty="0" smtClean="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4991" y="4150658"/>
            <a:ext cx="2380952" cy="20666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4991" y="1341098"/>
            <a:ext cx="1790476" cy="1790476"/>
          </a:xfrm>
          <a:prstGeom prst="rect">
            <a:avLst/>
          </a:prstGeom>
        </p:spPr>
      </p:pic>
    </p:spTree>
    <p:extLst>
      <p:ext uri="{BB962C8B-B14F-4D97-AF65-F5344CB8AC3E}">
        <p14:creationId xmlns:p14="http://schemas.microsoft.com/office/powerpoint/2010/main" val="3386236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Next?</a:t>
            </a:r>
            <a:endParaRPr lang="en-US" dirty="0"/>
          </a:p>
        </p:txBody>
      </p:sp>
    </p:spTree>
    <p:extLst>
      <p:ext uri="{BB962C8B-B14F-4D97-AF65-F5344CB8AC3E}">
        <p14:creationId xmlns:p14="http://schemas.microsoft.com/office/powerpoint/2010/main" val="1254591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Automation of Infrastructure</a:t>
            </a:r>
            <a:endParaRPr lang="en-US" dirty="0"/>
          </a:p>
        </p:txBody>
      </p:sp>
      <p:sp>
        <p:nvSpPr>
          <p:cNvPr id="3" name="Text Placeholder 2"/>
          <p:cNvSpPr>
            <a:spLocks noGrp="1"/>
          </p:cNvSpPr>
          <p:nvPr>
            <p:ph type="body" idx="1"/>
          </p:nvPr>
        </p:nvSpPr>
        <p:spPr/>
        <p:txBody>
          <a:bodyPr/>
          <a:lstStyle/>
          <a:p>
            <a:r>
              <a:rPr lang="en-US" dirty="0" smtClean="0"/>
              <a:t>Infrastructure as a service</a:t>
            </a:r>
            <a:endParaRPr lang="en-US" dirty="0"/>
          </a:p>
        </p:txBody>
      </p:sp>
    </p:spTree>
    <p:extLst>
      <p:ext uri="{BB962C8B-B14F-4D97-AF65-F5344CB8AC3E}">
        <p14:creationId xmlns:p14="http://schemas.microsoft.com/office/powerpoint/2010/main" val="4222788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normAutofit/>
          </a:bodyPr>
          <a:lstStyle/>
          <a:p>
            <a:r>
              <a:rPr lang="en-US" dirty="0" smtClean="0"/>
              <a:t>13 years in the technology space </a:t>
            </a:r>
          </a:p>
          <a:p>
            <a:r>
              <a:rPr lang="en-US" dirty="0" smtClean="0"/>
              <a:t>Started out as a programmer developing engineering based tools for a large electric motor and generator manufacturer.</a:t>
            </a:r>
          </a:p>
          <a:p>
            <a:r>
              <a:rPr lang="en-US" dirty="0" smtClean="0"/>
              <a:t>Experience in the areas of Software Development, Quality Assurance, Systems Administration, Database Administration, Network Administration, Project Management, Process Management</a:t>
            </a:r>
          </a:p>
          <a:p>
            <a:r>
              <a:rPr lang="en-US" dirty="0" smtClean="0"/>
              <a:t>In 2011 hired on at TASC as a Java Developer</a:t>
            </a:r>
          </a:p>
          <a:p>
            <a:r>
              <a:rPr lang="en-US" dirty="0" smtClean="0"/>
              <a:t>Currently hold the title of DevOps Engineer working in the Enterprise Architecture Department at TASC</a:t>
            </a:r>
          </a:p>
        </p:txBody>
      </p:sp>
    </p:spTree>
    <p:extLst>
      <p:ext uri="{BB962C8B-B14F-4D97-AF65-F5344CB8AC3E}">
        <p14:creationId xmlns:p14="http://schemas.microsoft.com/office/powerpoint/2010/main" val="1094509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More dynamic testing environment</a:t>
            </a:r>
          </a:p>
          <a:p>
            <a:r>
              <a:rPr lang="en-US" dirty="0" smtClean="0"/>
              <a:t>Empower </a:t>
            </a:r>
            <a:r>
              <a:rPr lang="en-US" dirty="0"/>
              <a:t>q</a:t>
            </a:r>
            <a:r>
              <a:rPr lang="en-US" dirty="0" smtClean="0"/>
              <a:t>uality </a:t>
            </a:r>
            <a:r>
              <a:rPr lang="en-US" dirty="0"/>
              <a:t>a</a:t>
            </a:r>
            <a:r>
              <a:rPr lang="en-US" dirty="0" smtClean="0"/>
              <a:t>ssurance group</a:t>
            </a:r>
          </a:p>
          <a:p>
            <a:r>
              <a:rPr lang="en-US" dirty="0" smtClean="0"/>
              <a:t>Eliminate resource constraints</a:t>
            </a:r>
          </a:p>
          <a:p>
            <a:r>
              <a:rPr lang="en-US" dirty="0" smtClean="0"/>
              <a:t>Resource savings</a:t>
            </a:r>
          </a:p>
          <a:p>
            <a:r>
              <a:rPr lang="en-US" dirty="0" smtClean="0"/>
              <a:t>Cost savings</a:t>
            </a:r>
          </a:p>
          <a:p>
            <a:r>
              <a:rPr lang="en-US" dirty="0" smtClean="0"/>
              <a:t>Transparency</a:t>
            </a:r>
            <a:endParaRPr lang="en-US" dirty="0"/>
          </a:p>
        </p:txBody>
      </p:sp>
    </p:spTree>
    <p:extLst>
      <p:ext uri="{BB962C8B-B14F-4D97-AF65-F5344CB8AC3E}">
        <p14:creationId xmlns:p14="http://schemas.microsoft.com/office/powerpoint/2010/main" val="3742831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Automation of Infrastructure</a:t>
            </a:r>
          </a:p>
        </p:txBody>
      </p:sp>
      <p:sp>
        <p:nvSpPr>
          <p:cNvPr id="3" name="Content Placeholder 2"/>
          <p:cNvSpPr>
            <a:spLocks noGrp="1"/>
          </p:cNvSpPr>
          <p:nvPr>
            <p:ph idx="1"/>
          </p:nvPr>
        </p:nvSpPr>
        <p:spPr>
          <a:xfrm>
            <a:off x="1103313" y="2052918"/>
            <a:ext cx="7431088" cy="4195481"/>
          </a:xfrm>
        </p:spPr>
        <p:txBody>
          <a:bodyPr/>
          <a:lstStyle/>
          <a:p>
            <a:r>
              <a:rPr lang="en-US" dirty="0" smtClean="0"/>
              <a:t>Leveraging Automic AE and </a:t>
            </a:r>
            <a:r>
              <a:rPr lang="en-US" dirty="0" err="1" smtClean="0"/>
              <a:t>ARA</a:t>
            </a:r>
            <a:r>
              <a:rPr lang="en-US" dirty="0" smtClean="0"/>
              <a:t> for provisioning of infrastructure</a:t>
            </a:r>
          </a:p>
          <a:p>
            <a:r>
              <a:rPr lang="en-US" dirty="0" smtClean="0"/>
              <a:t>Merge the orchestration of infrastructure, middleware and software deployment</a:t>
            </a:r>
          </a:p>
          <a:p>
            <a:endParaRPr lang="en-US" dirty="0"/>
          </a:p>
          <a:p>
            <a:endParaRPr lang="en-US" dirty="0" smtClean="0"/>
          </a:p>
          <a:p>
            <a:r>
              <a:rPr lang="en-US" dirty="0" smtClean="0"/>
              <a:t>Introduction of </a:t>
            </a:r>
            <a:r>
              <a:rPr lang="en-US" dirty="0" err="1" smtClean="0"/>
              <a:t>AWS</a:t>
            </a:r>
            <a:r>
              <a:rPr lang="en-US" dirty="0" smtClean="0"/>
              <a:t> and Amazon EC2</a:t>
            </a:r>
          </a:p>
          <a:p>
            <a:r>
              <a:rPr lang="en-US" dirty="0" smtClean="0"/>
              <a:t>No resource limitation</a:t>
            </a:r>
          </a:p>
          <a:p>
            <a:r>
              <a:rPr lang="en-US" dirty="0" smtClean="0"/>
              <a:t>Pay for what you use model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1401" y="2052918"/>
            <a:ext cx="2380952" cy="20666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4853" y="4437279"/>
            <a:ext cx="3810000" cy="1524000"/>
          </a:xfrm>
          <a:prstGeom prst="rect">
            <a:avLst/>
          </a:prstGeom>
        </p:spPr>
      </p:pic>
    </p:spTree>
    <p:extLst>
      <p:ext uri="{BB962C8B-B14F-4D97-AF65-F5344CB8AC3E}">
        <p14:creationId xmlns:p14="http://schemas.microsoft.com/office/powerpoint/2010/main" val="1043321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the Cloud</a:t>
            </a:r>
            <a:endParaRPr lang="en-US" dirty="0"/>
          </a:p>
        </p:txBody>
      </p:sp>
      <p:sp>
        <p:nvSpPr>
          <p:cNvPr id="11" name="Rounded Rectangle 10"/>
          <p:cNvSpPr/>
          <p:nvPr/>
        </p:nvSpPr>
        <p:spPr>
          <a:xfrm>
            <a:off x="2073955" y="4825330"/>
            <a:ext cx="1065475" cy="826342"/>
          </a:xfrm>
          <a:prstGeom prst="roundRect">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Jenkins</a:t>
            </a:r>
            <a:endParaRPr lang="en-US" sz="1200" dirty="0"/>
          </a:p>
        </p:txBody>
      </p:sp>
      <p:sp>
        <p:nvSpPr>
          <p:cNvPr id="13" name="Rounded Rectangle 12"/>
          <p:cNvSpPr/>
          <p:nvPr/>
        </p:nvSpPr>
        <p:spPr>
          <a:xfrm>
            <a:off x="3403249" y="4825330"/>
            <a:ext cx="1065475" cy="826342"/>
          </a:xfrm>
          <a:prstGeom prst="roundRect">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Sonatype</a:t>
            </a:r>
            <a:r>
              <a:rPr lang="en-US" sz="1200" dirty="0" smtClean="0"/>
              <a:t> Nexus</a:t>
            </a:r>
            <a:endParaRPr lang="en-US" sz="1200" dirty="0"/>
          </a:p>
        </p:txBody>
      </p:sp>
      <p:sp>
        <p:nvSpPr>
          <p:cNvPr id="15" name="Flowchart: Process 14"/>
          <p:cNvSpPr/>
          <p:nvPr/>
        </p:nvSpPr>
        <p:spPr>
          <a:xfrm>
            <a:off x="6056670" y="4258025"/>
            <a:ext cx="6037007" cy="2508535"/>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r>
              <a:rPr lang="en-US" dirty="0" smtClean="0"/>
              <a:t>Amazon EC2</a:t>
            </a:r>
            <a:endParaRPr lang="en-US" dirty="0"/>
          </a:p>
        </p:txBody>
      </p:sp>
      <p:sp>
        <p:nvSpPr>
          <p:cNvPr id="66" name="Flowchart: Process 65"/>
          <p:cNvSpPr/>
          <p:nvPr/>
        </p:nvSpPr>
        <p:spPr>
          <a:xfrm>
            <a:off x="6162080" y="4695784"/>
            <a:ext cx="5855013" cy="383398"/>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r>
              <a:rPr lang="en-US" dirty="0" smtClean="0"/>
              <a:t>TEST-ENV-1</a:t>
            </a:r>
            <a:endParaRPr lang="en-US" dirty="0"/>
          </a:p>
        </p:txBody>
      </p:sp>
      <p:sp>
        <p:nvSpPr>
          <p:cNvPr id="16" name="Flowchart: Process 15"/>
          <p:cNvSpPr/>
          <p:nvPr/>
        </p:nvSpPr>
        <p:spPr>
          <a:xfrm>
            <a:off x="6056670" y="3131571"/>
            <a:ext cx="6037007" cy="1060032"/>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r>
              <a:rPr lang="en-US" dirty="0" smtClean="0"/>
              <a:t>Model Office (Staging)</a:t>
            </a:r>
            <a:endParaRPr lang="en-US" dirty="0"/>
          </a:p>
        </p:txBody>
      </p:sp>
      <p:sp>
        <p:nvSpPr>
          <p:cNvPr id="17" name="Flowchart: Process 16"/>
          <p:cNvSpPr/>
          <p:nvPr/>
        </p:nvSpPr>
        <p:spPr>
          <a:xfrm>
            <a:off x="6056669" y="1286567"/>
            <a:ext cx="6037007" cy="176630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t>Production</a:t>
            </a:r>
            <a:endParaRPr lang="en-US" dirty="0"/>
          </a:p>
        </p:txBody>
      </p:sp>
      <p:sp>
        <p:nvSpPr>
          <p:cNvPr id="18" name="Rounded Rectangle 17"/>
          <p:cNvSpPr/>
          <p:nvPr/>
        </p:nvSpPr>
        <p:spPr>
          <a:xfrm>
            <a:off x="6162080" y="1652959"/>
            <a:ext cx="228287" cy="130732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t>F5</a:t>
            </a:r>
            <a:endParaRPr lang="en-US" sz="1200" dirty="0"/>
          </a:p>
        </p:txBody>
      </p:sp>
      <p:sp>
        <p:nvSpPr>
          <p:cNvPr id="20" name="Rounded Rectangle 19"/>
          <p:cNvSpPr/>
          <p:nvPr/>
        </p:nvSpPr>
        <p:spPr>
          <a:xfrm>
            <a:off x="6390367" y="1652958"/>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smtClean="0"/>
              <a:t>JBoss (Web)</a:t>
            </a:r>
            <a:endParaRPr lang="en-US" sz="1000" dirty="0"/>
          </a:p>
        </p:txBody>
      </p:sp>
      <p:sp>
        <p:nvSpPr>
          <p:cNvPr id="21" name="Rounded Rectangle 20"/>
          <p:cNvSpPr/>
          <p:nvPr/>
        </p:nvSpPr>
        <p:spPr>
          <a:xfrm>
            <a:off x="6390366" y="1871252"/>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JBoss (Web</a:t>
            </a:r>
            <a:r>
              <a:rPr lang="en-US" sz="1000" dirty="0" smtClean="0"/>
              <a:t>)</a:t>
            </a:r>
            <a:endParaRPr lang="en-US" sz="1000" dirty="0"/>
          </a:p>
        </p:txBody>
      </p:sp>
      <p:sp>
        <p:nvSpPr>
          <p:cNvPr id="22" name="Rounded Rectangle 21"/>
          <p:cNvSpPr/>
          <p:nvPr/>
        </p:nvSpPr>
        <p:spPr>
          <a:xfrm>
            <a:off x="6390366" y="2089546"/>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JBoss (Web</a:t>
            </a:r>
            <a:r>
              <a:rPr lang="en-US" sz="1000" dirty="0" smtClean="0"/>
              <a:t>)</a:t>
            </a:r>
            <a:endParaRPr lang="en-US" sz="1000" dirty="0"/>
          </a:p>
        </p:txBody>
      </p:sp>
      <p:sp>
        <p:nvSpPr>
          <p:cNvPr id="23" name="Rounded Rectangle 22"/>
          <p:cNvSpPr/>
          <p:nvPr/>
        </p:nvSpPr>
        <p:spPr>
          <a:xfrm>
            <a:off x="6390366" y="2304953"/>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JBoss (Web</a:t>
            </a:r>
            <a:r>
              <a:rPr lang="en-US" sz="1000" dirty="0" smtClean="0"/>
              <a:t>)</a:t>
            </a:r>
            <a:endParaRPr lang="en-US" sz="1000" dirty="0"/>
          </a:p>
        </p:txBody>
      </p:sp>
      <p:sp>
        <p:nvSpPr>
          <p:cNvPr id="24" name="Rounded Rectangle 23"/>
          <p:cNvSpPr/>
          <p:nvPr/>
        </p:nvSpPr>
        <p:spPr>
          <a:xfrm>
            <a:off x="6390366" y="2526134"/>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JBoss (Web</a:t>
            </a:r>
            <a:r>
              <a:rPr lang="en-US" sz="1000" dirty="0" smtClean="0"/>
              <a:t>)</a:t>
            </a:r>
            <a:endParaRPr lang="en-US" sz="1000" dirty="0"/>
          </a:p>
        </p:txBody>
      </p:sp>
      <p:sp>
        <p:nvSpPr>
          <p:cNvPr id="25" name="Rounded Rectangle 24"/>
          <p:cNvSpPr/>
          <p:nvPr/>
        </p:nvSpPr>
        <p:spPr>
          <a:xfrm>
            <a:off x="6390366" y="2739105"/>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JBoss (Web</a:t>
            </a:r>
            <a:r>
              <a:rPr lang="en-US" sz="1000" dirty="0" smtClean="0"/>
              <a:t>)</a:t>
            </a:r>
            <a:endParaRPr lang="en-US" sz="1000" dirty="0"/>
          </a:p>
        </p:txBody>
      </p:sp>
      <p:sp>
        <p:nvSpPr>
          <p:cNvPr id="26" name="Rounded Rectangle 25"/>
          <p:cNvSpPr/>
          <p:nvPr/>
        </p:nvSpPr>
        <p:spPr>
          <a:xfrm>
            <a:off x="10960414" y="1339887"/>
            <a:ext cx="1065475" cy="826342"/>
          </a:xfrm>
          <a:prstGeom prst="roundRect">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MYSQL</a:t>
            </a:r>
            <a:endParaRPr lang="en-US" sz="1200" dirty="0"/>
          </a:p>
        </p:txBody>
      </p:sp>
      <p:cxnSp>
        <p:nvCxnSpPr>
          <p:cNvPr id="39" name="Elbow Connector 38"/>
          <p:cNvCxnSpPr>
            <a:stCxn id="23" idx="3"/>
            <a:endCxn id="26" idx="1"/>
          </p:cNvCxnSpPr>
          <p:nvPr/>
        </p:nvCxnSpPr>
        <p:spPr>
          <a:xfrm flipV="1">
            <a:off x="7455841" y="1753058"/>
            <a:ext cx="3504573" cy="6624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6162080" y="3484547"/>
            <a:ext cx="228285" cy="65776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t>F5</a:t>
            </a:r>
            <a:endParaRPr lang="en-US" sz="1200" dirty="0"/>
          </a:p>
        </p:txBody>
      </p:sp>
      <p:sp>
        <p:nvSpPr>
          <p:cNvPr id="40" name="Rounded Rectangle 39"/>
          <p:cNvSpPr/>
          <p:nvPr/>
        </p:nvSpPr>
        <p:spPr>
          <a:xfrm>
            <a:off x="10952983" y="3181965"/>
            <a:ext cx="1065475" cy="826342"/>
          </a:xfrm>
          <a:prstGeom prst="roundRect">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MYSQL</a:t>
            </a:r>
            <a:endParaRPr lang="en-US" sz="1200" dirty="0"/>
          </a:p>
        </p:txBody>
      </p:sp>
      <p:sp>
        <p:nvSpPr>
          <p:cNvPr id="55" name="Rounded Rectangle 54"/>
          <p:cNvSpPr/>
          <p:nvPr/>
        </p:nvSpPr>
        <p:spPr>
          <a:xfrm>
            <a:off x="10952983" y="2426789"/>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smtClean="0"/>
              <a:t>JBoss (Proc)</a:t>
            </a:r>
            <a:endParaRPr lang="en-US" sz="1000" dirty="0"/>
          </a:p>
        </p:txBody>
      </p:sp>
      <p:sp>
        <p:nvSpPr>
          <p:cNvPr id="56" name="Rounded Rectangle 55"/>
          <p:cNvSpPr/>
          <p:nvPr/>
        </p:nvSpPr>
        <p:spPr>
          <a:xfrm>
            <a:off x="10952983" y="2639760"/>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smtClean="0"/>
              <a:t>JBoss (Proc)</a:t>
            </a:r>
            <a:endParaRPr lang="en-US" sz="1000" dirty="0"/>
          </a:p>
        </p:txBody>
      </p:sp>
      <p:sp>
        <p:nvSpPr>
          <p:cNvPr id="67" name="Rounded Rectangle 66"/>
          <p:cNvSpPr/>
          <p:nvPr/>
        </p:nvSpPr>
        <p:spPr>
          <a:xfrm>
            <a:off x="9795309" y="4814110"/>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t>JBoss </a:t>
            </a:r>
            <a:endParaRPr lang="en-US" sz="1200" dirty="0"/>
          </a:p>
        </p:txBody>
      </p:sp>
      <p:sp>
        <p:nvSpPr>
          <p:cNvPr id="68" name="Rounded Rectangle 67"/>
          <p:cNvSpPr/>
          <p:nvPr/>
        </p:nvSpPr>
        <p:spPr>
          <a:xfrm>
            <a:off x="10898429" y="4814110"/>
            <a:ext cx="1065475" cy="2211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MySQL</a:t>
            </a:r>
            <a:endParaRPr lang="en-US" sz="1200" dirty="0"/>
          </a:p>
        </p:txBody>
      </p:sp>
      <p:sp>
        <p:nvSpPr>
          <p:cNvPr id="87" name="Rounded Rectangle 86"/>
          <p:cNvSpPr/>
          <p:nvPr/>
        </p:nvSpPr>
        <p:spPr>
          <a:xfrm>
            <a:off x="2073955" y="2731019"/>
            <a:ext cx="404814" cy="1832661"/>
          </a:xfrm>
          <a:prstGeom prst="roundRect">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vert="vert" rtlCol="0" anchor="ctr"/>
          <a:lstStyle/>
          <a:p>
            <a:pPr algn="ctr"/>
            <a:r>
              <a:rPr lang="en-US" sz="1200" dirty="0" smtClean="0"/>
              <a:t>Automic Application Release Automation</a:t>
            </a:r>
            <a:endParaRPr lang="en-US" sz="1200" dirty="0"/>
          </a:p>
        </p:txBody>
      </p:sp>
      <p:cxnSp>
        <p:nvCxnSpPr>
          <p:cNvPr id="115" name="Straight Arrow Connector 114"/>
          <p:cNvCxnSpPr>
            <a:stCxn id="20" idx="3"/>
            <a:endCxn id="26" idx="1"/>
          </p:cNvCxnSpPr>
          <p:nvPr/>
        </p:nvCxnSpPr>
        <p:spPr>
          <a:xfrm flipV="1">
            <a:off x="7455842" y="1753058"/>
            <a:ext cx="3504572" cy="104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p:cNvCxnSpPr>
            <a:stCxn id="55" idx="0"/>
            <a:endCxn id="26" idx="2"/>
          </p:cNvCxnSpPr>
          <p:nvPr/>
        </p:nvCxnSpPr>
        <p:spPr>
          <a:xfrm flipV="1">
            <a:off x="11485721" y="2166229"/>
            <a:ext cx="7431" cy="2605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125" idx="3"/>
            <a:endCxn id="40" idx="1"/>
          </p:cNvCxnSpPr>
          <p:nvPr/>
        </p:nvCxnSpPr>
        <p:spPr>
          <a:xfrm flipV="1">
            <a:off x="9919508" y="3595136"/>
            <a:ext cx="1033475" cy="2412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0" name="Rounded Rectangle 119"/>
          <p:cNvSpPr/>
          <p:nvPr/>
        </p:nvSpPr>
        <p:spPr>
          <a:xfrm>
            <a:off x="2073954" y="5817546"/>
            <a:ext cx="1065475" cy="826342"/>
          </a:xfrm>
          <a:prstGeom prst="roundRect">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Subversion</a:t>
            </a:r>
            <a:endParaRPr lang="en-US" sz="1200" dirty="0"/>
          </a:p>
        </p:txBody>
      </p:sp>
      <p:sp>
        <p:nvSpPr>
          <p:cNvPr id="121" name="Rounded Rectangle 120"/>
          <p:cNvSpPr/>
          <p:nvPr/>
        </p:nvSpPr>
        <p:spPr>
          <a:xfrm>
            <a:off x="6390366" y="3476227"/>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JBoss (Web</a:t>
            </a:r>
            <a:r>
              <a:rPr lang="en-US" sz="1000" dirty="0" smtClean="0"/>
              <a:t>)</a:t>
            </a:r>
            <a:endParaRPr lang="en-US" sz="1000" dirty="0"/>
          </a:p>
        </p:txBody>
      </p:sp>
      <p:sp>
        <p:nvSpPr>
          <p:cNvPr id="122" name="Rounded Rectangle 121"/>
          <p:cNvSpPr/>
          <p:nvPr/>
        </p:nvSpPr>
        <p:spPr>
          <a:xfrm>
            <a:off x="6390366" y="3699953"/>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JBoss (Web</a:t>
            </a:r>
            <a:r>
              <a:rPr lang="en-US" sz="1000" dirty="0" smtClean="0"/>
              <a:t>)</a:t>
            </a:r>
            <a:endParaRPr lang="en-US" sz="1000" dirty="0"/>
          </a:p>
        </p:txBody>
      </p:sp>
      <p:sp>
        <p:nvSpPr>
          <p:cNvPr id="123" name="Rounded Rectangle 122"/>
          <p:cNvSpPr/>
          <p:nvPr/>
        </p:nvSpPr>
        <p:spPr>
          <a:xfrm>
            <a:off x="6390366" y="3921134"/>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JBoss (Web</a:t>
            </a:r>
            <a:r>
              <a:rPr lang="en-US" sz="1000" dirty="0" smtClean="0"/>
              <a:t>)</a:t>
            </a:r>
            <a:endParaRPr lang="en-US" sz="1000" dirty="0"/>
          </a:p>
        </p:txBody>
      </p:sp>
      <p:cxnSp>
        <p:nvCxnSpPr>
          <p:cNvPr id="124" name="Straight Arrow Connector 123"/>
          <p:cNvCxnSpPr/>
          <p:nvPr/>
        </p:nvCxnSpPr>
        <p:spPr>
          <a:xfrm flipV="1">
            <a:off x="7448410" y="3545495"/>
            <a:ext cx="3504572" cy="104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5" name="Rounded Rectangle 124"/>
          <p:cNvSpPr/>
          <p:nvPr/>
        </p:nvSpPr>
        <p:spPr>
          <a:xfrm>
            <a:off x="8854033" y="3725794"/>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smtClean="0"/>
              <a:t>JBoss (Proc)</a:t>
            </a:r>
            <a:endParaRPr lang="en-US" sz="1000" dirty="0"/>
          </a:p>
        </p:txBody>
      </p:sp>
      <p:sp>
        <p:nvSpPr>
          <p:cNvPr id="136" name="Rounded Rectangle 135"/>
          <p:cNvSpPr/>
          <p:nvPr/>
        </p:nvSpPr>
        <p:spPr>
          <a:xfrm>
            <a:off x="418324" y="6029754"/>
            <a:ext cx="1128090" cy="4019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t>Developers</a:t>
            </a:r>
            <a:endParaRPr lang="en-US" sz="1200" dirty="0"/>
          </a:p>
        </p:txBody>
      </p:sp>
      <p:sp>
        <p:nvSpPr>
          <p:cNvPr id="137" name="Rounded Rectangle 136"/>
          <p:cNvSpPr/>
          <p:nvPr/>
        </p:nvSpPr>
        <p:spPr>
          <a:xfrm>
            <a:off x="418324" y="1883338"/>
            <a:ext cx="1128090" cy="4019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t>Operations</a:t>
            </a:r>
            <a:endParaRPr lang="en-US" sz="1200" dirty="0"/>
          </a:p>
        </p:txBody>
      </p:sp>
      <p:sp>
        <p:nvSpPr>
          <p:cNvPr id="138" name="Rounded Rectangle 137"/>
          <p:cNvSpPr/>
          <p:nvPr/>
        </p:nvSpPr>
        <p:spPr>
          <a:xfrm>
            <a:off x="418324" y="2731019"/>
            <a:ext cx="1128090" cy="4019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t>Quality Assurance</a:t>
            </a:r>
            <a:endParaRPr lang="en-US" sz="1200" dirty="0"/>
          </a:p>
        </p:txBody>
      </p:sp>
      <p:sp>
        <p:nvSpPr>
          <p:cNvPr id="139" name="Rounded Rectangle 138"/>
          <p:cNvSpPr/>
          <p:nvPr/>
        </p:nvSpPr>
        <p:spPr>
          <a:xfrm>
            <a:off x="420154" y="3209394"/>
            <a:ext cx="1128090" cy="4019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t>Project Managers</a:t>
            </a:r>
            <a:endParaRPr lang="en-US" sz="1200" dirty="0"/>
          </a:p>
        </p:txBody>
      </p:sp>
      <p:sp>
        <p:nvSpPr>
          <p:cNvPr id="140" name="Rounded Rectangle 139"/>
          <p:cNvSpPr/>
          <p:nvPr/>
        </p:nvSpPr>
        <p:spPr>
          <a:xfrm>
            <a:off x="418324" y="3683379"/>
            <a:ext cx="1128090" cy="4019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t>Business Analyst</a:t>
            </a:r>
            <a:endParaRPr lang="en-US" sz="1200" dirty="0"/>
          </a:p>
        </p:txBody>
      </p:sp>
      <p:sp>
        <p:nvSpPr>
          <p:cNvPr id="141" name="Rounded Rectangle 140"/>
          <p:cNvSpPr/>
          <p:nvPr/>
        </p:nvSpPr>
        <p:spPr>
          <a:xfrm>
            <a:off x="418324" y="4161754"/>
            <a:ext cx="1128090" cy="4019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t>Business User</a:t>
            </a:r>
            <a:endParaRPr lang="en-US" sz="1200" dirty="0"/>
          </a:p>
        </p:txBody>
      </p:sp>
      <p:sp>
        <p:nvSpPr>
          <p:cNvPr id="142" name="Rounded Rectangle 141"/>
          <p:cNvSpPr/>
          <p:nvPr/>
        </p:nvSpPr>
        <p:spPr>
          <a:xfrm>
            <a:off x="2936898" y="1652958"/>
            <a:ext cx="2467159" cy="826342"/>
          </a:xfrm>
          <a:prstGeom prst="roundRect">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Automic Automation Engine</a:t>
            </a:r>
            <a:endParaRPr lang="en-US" sz="1200" dirty="0"/>
          </a:p>
        </p:txBody>
      </p:sp>
      <p:cxnSp>
        <p:nvCxnSpPr>
          <p:cNvPr id="4" name="Straight Arrow Connector 3"/>
          <p:cNvCxnSpPr>
            <a:stCxn id="137" idx="3"/>
            <a:endCxn id="142" idx="1"/>
          </p:cNvCxnSpPr>
          <p:nvPr/>
        </p:nvCxnSpPr>
        <p:spPr>
          <a:xfrm flipV="1">
            <a:off x="1546414" y="2066129"/>
            <a:ext cx="1390484" cy="18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136" idx="3"/>
            <a:endCxn id="120" idx="1"/>
          </p:cNvCxnSpPr>
          <p:nvPr/>
        </p:nvCxnSpPr>
        <p:spPr>
          <a:xfrm>
            <a:off x="1546414" y="6230717"/>
            <a:ext cx="5275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120" idx="0"/>
            <a:endCxn id="11" idx="2"/>
          </p:cNvCxnSpPr>
          <p:nvPr/>
        </p:nvCxnSpPr>
        <p:spPr>
          <a:xfrm flipV="1">
            <a:off x="2606692" y="5651672"/>
            <a:ext cx="1" cy="165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1" idx="3"/>
            <a:endCxn id="13" idx="1"/>
          </p:cNvCxnSpPr>
          <p:nvPr/>
        </p:nvCxnSpPr>
        <p:spPr>
          <a:xfrm>
            <a:off x="3139430" y="5238501"/>
            <a:ext cx="2638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7" idx="3"/>
            <a:endCxn id="142" idx="2"/>
          </p:cNvCxnSpPr>
          <p:nvPr/>
        </p:nvCxnSpPr>
        <p:spPr>
          <a:xfrm flipV="1">
            <a:off x="2478769" y="2479300"/>
            <a:ext cx="1691709" cy="1168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8" idx="3"/>
            <a:endCxn id="87" idx="1"/>
          </p:cNvCxnSpPr>
          <p:nvPr/>
        </p:nvCxnSpPr>
        <p:spPr>
          <a:xfrm>
            <a:off x="1546414" y="2931982"/>
            <a:ext cx="527541" cy="715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9" idx="3"/>
            <a:endCxn id="87" idx="1"/>
          </p:cNvCxnSpPr>
          <p:nvPr/>
        </p:nvCxnSpPr>
        <p:spPr>
          <a:xfrm>
            <a:off x="1548244" y="3410357"/>
            <a:ext cx="525711" cy="236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40" idx="3"/>
            <a:endCxn id="87" idx="1"/>
          </p:cNvCxnSpPr>
          <p:nvPr/>
        </p:nvCxnSpPr>
        <p:spPr>
          <a:xfrm flipV="1">
            <a:off x="1546414" y="3647350"/>
            <a:ext cx="527541" cy="236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41" idx="3"/>
            <a:endCxn id="87" idx="1"/>
          </p:cNvCxnSpPr>
          <p:nvPr/>
        </p:nvCxnSpPr>
        <p:spPr>
          <a:xfrm flipV="1">
            <a:off x="1546414" y="3647350"/>
            <a:ext cx="527541" cy="715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42" idx="3"/>
            <a:endCxn id="17" idx="1"/>
          </p:cNvCxnSpPr>
          <p:nvPr/>
        </p:nvCxnSpPr>
        <p:spPr>
          <a:xfrm>
            <a:off x="5404057" y="2066129"/>
            <a:ext cx="652612" cy="103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42" idx="3"/>
            <a:endCxn id="16" idx="1"/>
          </p:cNvCxnSpPr>
          <p:nvPr/>
        </p:nvCxnSpPr>
        <p:spPr>
          <a:xfrm>
            <a:off x="5404057" y="2066129"/>
            <a:ext cx="652613" cy="159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42" idx="3"/>
            <a:endCxn id="15" idx="1"/>
          </p:cNvCxnSpPr>
          <p:nvPr/>
        </p:nvCxnSpPr>
        <p:spPr>
          <a:xfrm>
            <a:off x="5404057" y="2066129"/>
            <a:ext cx="652613" cy="3446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37" idx="3"/>
            <a:endCxn id="87" idx="1"/>
          </p:cNvCxnSpPr>
          <p:nvPr/>
        </p:nvCxnSpPr>
        <p:spPr>
          <a:xfrm>
            <a:off x="1546414" y="2084301"/>
            <a:ext cx="527541" cy="1563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Flowchart: Process 68"/>
          <p:cNvSpPr/>
          <p:nvPr/>
        </p:nvSpPr>
        <p:spPr>
          <a:xfrm>
            <a:off x="6162080" y="5129005"/>
            <a:ext cx="5855013" cy="383398"/>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r>
              <a:rPr lang="en-US" dirty="0" smtClean="0"/>
              <a:t>TEST-ENV-2</a:t>
            </a:r>
            <a:endParaRPr lang="en-US" dirty="0"/>
          </a:p>
        </p:txBody>
      </p:sp>
      <p:sp>
        <p:nvSpPr>
          <p:cNvPr id="70" name="Flowchart: Process 69"/>
          <p:cNvSpPr/>
          <p:nvPr/>
        </p:nvSpPr>
        <p:spPr>
          <a:xfrm>
            <a:off x="6162079" y="5564384"/>
            <a:ext cx="5855013" cy="383398"/>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r>
              <a:rPr lang="en-US" dirty="0" smtClean="0"/>
              <a:t>TEST-ENV-3</a:t>
            </a:r>
            <a:endParaRPr lang="en-US" dirty="0"/>
          </a:p>
        </p:txBody>
      </p:sp>
      <p:sp>
        <p:nvSpPr>
          <p:cNvPr id="71" name="Flowchart: Process 70"/>
          <p:cNvSpPr/>
          <p:nvPr/>
        </p:nvSpPr>
        <p:spPr>
          <a:xfrm>
            <a:off x="6162079" y="6002143"/>
            <a:ext cx="5855013" cy="383398"/>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r>
              <a:rPr lang="en-US" dirty="0" smtClean="0"/>
              <a:t>TEST-ENV-4</a:t>
            </a:r>
            <a:endParaRPr lang="en-US" dirty="0"/>
          </a:p>
        </p:txBody>
      </p:sp>
      <p:cxnSp>
        <p:nvCxnSpPr>
          <p:cNvPr id="37" name="Straight Arrow Connector 36"/>
          <p:cNvCxnSpPr>
            <a:stCxn id="136" idx="0"/>
            <a:endCxn id="87" idx="1"/>
          </p:cNvCxnSpPr>
          <p:nvPr/>
        </p:nvCxnSpPr>
        <p:spPr>
          <a:xfrm flipV="1">
            <a:off x="982369" y="3647350"/>
            <a:ext cx="1091586" cy="2382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Rounded Rectangle 75"/>
          <p:cNvSpPr/>
          <p:nvPr/>
        </p:nvSpPr>
        <p:spPr>
          <a:xfrm>
            <a:off x="9795310" y="5211193"/>
            <a:ext cx="1065475" cy="22118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PHP</a:t>
            </a:r>
            <a:endParaRPr lang="en-US" sz="1200" dirty="0"/>
          </a:p>
        </p:txBody>
      </p:sp>
      <p:sp>
        <p:nvSpPr>
          <p:cNvPr id="77" name="Rounded Rectangle 76"/>
          <p:cNvSpPr/>
          <p:nvPr/>
        </p:nvSpPr>
        <p:spPr>
          <a:xfrm>
            <a:off x="10898429" y="5211193"/>
            <a:ext cx="1065475" cy="2211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MySQL</a:t>
            </a:r>
            <a:endParaRPr lang="en-US" sz="1200" dirty="0"/>
          </a:p>
        </p:txBody>
      </p:sp>
      <p:sp>
        <p:nvSpPr>
          <p:cNvPr id="80" name="Rounded Rectangle 79"/>
          <p:cNvSpPr/>
          <p:nvPr/>
        </p:nvSpPr>
        <p:spPr>
          <a:xfrm>
            <a:off x="9795310" y="5646682"/>
            <a:ext cx="1065475" cy="22118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PHP</a:t>
            </a:r>
            <a:endParaRPr lang="en-US" sz="1200" dirty="0"/>
          </a:p>
        </p:txBody>
      </p:sp>
      <p:sp>
        <p:nvSpPr>
          <p:cNvPr id="81" name="Rounded Rectangle 80"/>
          <p:cNvSpPr/>
          <p:nvPr/>
        </p:nvSpPr>
        <p:spPr>
          <a:xfrm>
            <a:off x="10898429" y="5646682"/>
            <a:ext cx="1065475" cy="2211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MySQL</a:t>
            </a:r>
            <a:endParaRPr lang="en-US" sz="1200" dirty="0"/>
          </a:p>
        </p:txBody>
      </p:sp>
      <p:sp>
        <p:nvSpPr>
          <p:cNvPr id="82" name="Rounded Rectangle 81"/>
          <p:cNvSpPr/>
          <p:nvPr/>
        </p:nvSpPr>
        <p:spPr>
          <a:xfrm>
            <a:off x="8729834" y="5646682"/>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t>JBoss </a:t>
            </a:r>
            <a:endParaRPr lang="en-US" sz="1200" dirty="0"/>
          </a:p>
        </p:txBody>
      </p:sp>
      <p:sp>
        <p:nvSpPr>
          <p:cNvPr id="83" name="Rounded Rectangle 82"/>
          <p:cNvSpPr/>
          <p:nvPr/>
        </p:nvSpPr>
        <p:spPr>
          <a:xfrm>
            <a:off x="7645537" y="5646682"/>
            <a:ext cx="1065475" cy="221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Forgerock</a:t>
            </a:r>
            <a:endParaRPr lang="en-US" sz="1200" dirty="0"/>
          </a:p>
        </p:txBody>
      </p:sp>
      <p:sp>
        <p:nvSpPr>
          <p:cNvPr id="41" name="TextBox 40"/>
          <p:cNvSpPr txBox="1"/>
          <p:nvPr/>
        </p:nvSpPr>
        <p:spPr>
          <a:xfrm>
            <a:off x="6162079" y="6274556"/>
            <a:ext cx="415498"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2653815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On-Demand</a:t>
            </a:r>
            <a:endParaRPr lang="en-US" dirty="0"/>
          </a:p>
        </p:txBody>
      </p:sp>
      <p:sp>
        <p:nvSpPr>
          <p:cNvPr id="15" name="Flowchart: Process 14"/>
          <p:cNvSpPr/>
          <p:nvPr/>
        </p:nvSpPr>
        <p:spPr>
          <a:xfrm>
            <a:off x="3004480" y="3209394"/>
            <a:ext cx="7459273" cy="3540198"/>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r>
              <a:rPr lang="en-US" dirty="0" smtClean="0"/>
              <a:t>Amazon EC2</a:t>
            </a:r>
            <a:endParaRPr lang="en-US" dirty="0"/>
          </a:p>
        </p:txBody>
      </p:sp>
      <p:sp>
        <p:nvSpPr>
          <p:cNvPr id="66" name="Flowchart: Process 65"/>
          <p:cNvSpPr/>
          <p:nvPr/>
        </p:nvSpPr>
        <p:spPr>
          <a:xfrm>
            <a:off x="3081610" y="4085305"/>
            <a:ext cx="5855013" cy="383398"/>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r>
              <a:rPr lang="en-US" dirty="0" smtClean="0"/>
              <a:t>TEST-ENV-1</a:t>
            </a:r>
            <a:endParaRPr lang="en-US" dirty="0"/>
          </a:p>
        </p:txBody>
      </p:sp>
      <p:sp>
        <p:nvSpPr>
          <p:cNvPr id="67" name="Rounded Rectangle 66"/>
          <p:cNvSpPr/>
          <p:nvPr/>
        </p:nvSpPr>
        <p:spPr>
          <a:xfrm>
            <a:off x="6714839" y="4203631"/>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t>JBoss </a:t>
            </a:r>
            <a:endParaRPr lang="en-US" sz="1200" dirty="0"/>
          </a:p>
        </p:txBody>
      </p:sp>
      <p:sp>
        <p:nvSpPr>
          <p:cNvPr id="68" name="Rounded Rectangle 67"/>
          <p:cNvSpPr/>
          <p:nvPr/>
        </p:nvSpPr>
        <p:spPr>
          <a:xfrm>
            <a:off x="7817959" y="4203631"/>
            <a:ext cx="1065475" cy="2211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MySQL</a:t>
            </a:r>
            <a:endParaRPr lang="en-US" sz="1200" dirty="0"/>
          </a:p>
        </p:txBody>
      </p:sp>
      <p:sp>
        <p:nvSpPr>
          <p:cNvPr id="87" name="Rounded Rectangle 86"/>
          <p:cNvSpPr/>
          <p:nvPr/>
        </p:nvSpPr>
        <p:spPr>
          <a:xfrm>
            <a:off x="2073955" y="2731019"/>
            <a:ext cx="404814" cy="1832661"/>
          </a:xfrm>
          <a:prstGeom prst="roundRect">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vert="vert" rtlCol="0" anchor="ctr"/>
          <a:lstStyle/>
          <a:p>
            <a:pPr algn="ctr"/>
            <a:r>
              <a:rPr lang="en-US" sz="1200" dirty="0" smtClean="0"/>
              <a:t>Automic Application Release Automation</a:t>
            </a:r>
            <a:endParaRPr lang="en-US" sz="1200" dirty="0"/>
          </a:p>
        </p:txBody>
      </p:sp>
      <p:sp>
        <p:nvSpPr>
          <p:cNvPr id="136" name="Rounded Rectangle 135"/>
          <p:cNvSpPr/>
          <p:nvPr/>
        </p:nvSpPr>
        <p:spPr>
          <a:xfrm>
            <a:off x="418324" y="4677256"/>
            <a:ext cx="1128090" cy="4019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t>Developers</a:t>
            </a:r>
            <a:endParaRPr lang="en-US" sz="1200" dirty="0"/>
          </a:p>
        </p:txBody>
      </p:sp>
      <p:sp>
        <p:nvSpPr>
          <p:cNvPr id="137" name="Rounded Rectangle 136"/>
          <p:cNvSpPr/>
          <p:nvPr/>
        </p:nvSpPr>
        <p:spPr>
          <a:xfrm>
            <a:off x="418324" y="1883338"/>
            <a:ext cx="1128090" cy="4019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t>Operations</a:t>
            </a:r>
            <a:endParaRPr lang="en-US" sz="1200" dirty="0"/>
          </a:p>
        </p:txBody>
      </p:sp>
      <p:sp>
        <p:nvSpPr>
          <p:cNvPr id="138" name="Rounded Rectangle 137"/>
          <p:cNvSpPr/>
          <p:nvPr/>
        </p:nvSpPr>
        <p:spPr>
          <a:xfrm>
            <a:off x="418324" y="2731019"/>
            <a:ext cx="1128090" cy="4019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t>Quality Assurance</a:t>
            </a:r>
            <a:endParaRPr lang="en-US" sz="1200" dirty="0"/>
          </a:p>
        </p:txBody>
      </p:sp>
      <p:sp>
        <p:nvSpPr>
          <p:cNvPr id="139" name="Rounded Rectangle 138"/>
          <p:cNvSpPr/>
          <p:nvPr/>
        </p:nvSpPr>
        <p:spPr>
          <a:xfrm>
            <a:off x="420154" y="3209394"/>
            <a:ext cx="1128090" cy="4019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t>Project Managers</a:t>
            </a:r>
            <a:endParaRPr lang="en-US" sz="1200" dirty="0"/>
          </a:p>
        </p:txBody>
      </p:sp>
      <p:sp>
        <p:nvSpPr>
          <p:cNvPr id="140" name="Rounded Rectangle 139"/>
          <p:cNvSpPr/>
          <p:nvPr/>
        </p:nvSpPr>
        <p:spPr>
          <a:xfrm>
            <a:off x="418324" y="3683379"/>
            <a:ext cx="1128090" cy="4019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t>Business Analyst</a:t>
            </a:r>
            <a:endParaRPr lang="en-US" sz="1200" dirty="0"/>
          </a:p>
        </p:txBody>
      </p:sp>
      <p:sp>
        <p:nvSpPr>
          <p:cNvPr id="141" name="Rounded Rectangle 140"/>
          <p:cNvSpPr/>
          <p:nvPr/>
        </p:nvSpPr>
        <p:spPr>
          <a:xfrm>
            <a:off x="418324" y="4161754"/>
            <a:ext cx="1128090" cy="4019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t>Business User</a:t>
            </a:r>
            <a:endParaRPr lang="en-US" sz="1200" dirty="0"/>
          </a:p>
        </p:txBody>
      </p:sp>
      <p:sp>
        <p:nvSpPr>
          <p:cNvPr id="142" name="Rounded Rectangle 141"/>
          <p:cNvSpPr/>
          <p:nvPr/>
        </p:nvSpPr>
        <p:spPr>
          <a:xfrm>
            <a:off x="2936898" y="1652958"/>
            <a:ext cx="2467159" cy="826342"/>
          </a:xfrm>
          <a:prstGeom prst="roundRect">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Automic Automation Engine</a:t>
            </a:r>
            <a:endParaRPr lang="en-US" sz="1200" dirty="0"/>
          </a:p>
        </p:txBody>
      </p:sp>
      <p:cxnSp>
        <p:nvCxnSpPr>
          <p:cNvPr id="4" name="Straight Arrow Connector 3"/>
          <p:cNvCxnSpPr>
            <a:stCxn id="137" idx="3"/>
            <a:endCxn id="142" idx="1"/>
          </p:cNvCxnSpPr>
          <p:nvPr/>
        </p:nvCxnSpPr>
        <p:spPr>
          <a:xfrm flipV="1">
            <a:off x="1546414" y="2066129"/>
            <a:ext cx="1390484" cy="18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7" idx="3"/>
            <a:endCxn id="142" idx="1"/>
          </p:cNvCxnSpPr>
          <p:nvPr/>
        </p:nvCxnSpPr>
        <p:spPr>
          <a:xfrm flipV="1">
            <a:off x="2478769" y="2066129"/>
            <a:ext cx="458129" cy="1581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8" idx="3"/>
            <a:endCxn id="87" idx="1"/>
          </p:cNvCxnSpPr>
          <p:nvPr/>
        </p:nvCxnSpPr>
        <p:spPr>
          <a:xfrm>
            <a:off x="1546414" y="2931982"/>
            <a:ext cx="527541" cy="715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9" idx="3"/>
            <a:endCxn id="87" idx="1"/>
          </p:cNvCxnSpPr>
          <p:nvPr/>
        </p:nvCxnSpPr>
        <p:spPr>
          <a:xfrm>
            <a:off x="1548244" y="3410357"/>
            <a:ext cx="525711" cy="236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40" idx="3"/>
            <a:endCxn id="87" idx="1"/>
          </p:cNvCxnSpPr>
          <p:nvPr/>
        </p:nvCxnSpPr>
        <p:spPr>
          <a:xfrm flipV="1">
            <a:off x="1546414" y="3647350"/>
            <a:ext cx="527541" cy="236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41" idx="3"/>
            <a:endCxn id="87" idx="1"/>
          </p:cNvCxnSpPr>
          <p:nvPr/>
        </p:nvCxnSpPr>
        <p:spPr>
          <a:xfrm flipV="1">
            <a:off x="1546414" y="3647350"/>
            <a:ext cx="527541" cy="715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37" idx="3"/>
            <a:endCxn id="87" idx="1"/>
          </p:cNvCxnSpPr>
          <p:nvPr/>
        </p:nvCxnSpPr>
        <p:spPr>
          <a:xfrm>
            <a:off x="1546414" y="2084301"/>
            <a:ext cx="527541" cy="1563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Flowchart: Process 68"/>
          <p:cNvSpPr/>
          <p:nvPr/>
        </p:nvSpPr>
        <p:spPr>
          <a:xfrm>
            <a:off x="3081610" y="4518526"/>
            <a:ext cx="5855013" cy="383398"/>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r>
              <a:rPr lang="en-US" dirty="0" smtClean="0"/>
              <a:t>TEST-ENV-2</a:t>
            </a:r>
            <a:endParaRPr lang="en-US" dirty="0"/>
          </a:p>
        </p:txBody>
      </p:sp>
      <p:sp>
        <p:nvSpPr>
          <p:cNvPr id="70" name="Flowchart: Process 69"/>
          <p:cNvSpPr/>
          <p:nvPr/>
        </p:nvSpPr>
        <p:spPr>
          <a:xfrm>
            <a:off x="3081609" y="4953905"/>
            <a:ext cx="5855013" cy="383398"/>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r>
              <a:rPr lang="en-US" dirty="0" smtClean="0"/>
              <a:t>TEST-ENV-3</a:t>
            </a:r>
            <a:endParaRPr lang="en-US" dirty="0"/>
          </a:p>
        </p:txBody>
      </p:sp>
      <p:sp>
        <p:nvSpPr>
          <p:cNvPr id="71" name="Flowchart: Process 70"/>
          <p:cNvSpPr/>
          <p:nvPr/>
        </p:nvSpPr>
        <p:spPr>
          <a:xfrm>
            <a:off x="3081609" y="5391664"/>
            <a:ext cx="5855013" cy="383398"/>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r>
              <a:rPr lang="en-US" dirty="0" smtClean="0"/>
              <a:t>TEST-ENV-4</a:t>
            </a:r>
            <a:endParaRPr lang="en-US" dirty="0"/>
          </a:p>
        </p:txBody>
      </p:sp>
      <p:cxnSp>
        <p:nvCxnSpPr>
          <p:cNvPr id="37" name="Straight Arrow Connector 36"/>
          <p:cNvCxnSpPr>
            <a:stCxn id="136" idx="3"/>
            <a:endCxn id="87" idx="1"/>
          </p:cNvCxnSpPr>
          <p:nvPr/>
        </p:nvCxnSpPr>
        <p:spPr>
          <a:xfrm flipV="1">
            <a:off x="1546414" y="3647350"/>
            <a:ext cx="527541" cy="1230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Rounded Rectangle 75"/>
          <p:cNvSpPr/>
          <p:nvPr/>
        </p:nvSpPr>
        <p:spPr>
          <a:xfrm>
            <a:off x="6714840" y="4600714"/>
            <a:ext cx="1065475" cy="22118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PHP</a:t>
            </a:r>
            <a:endParaRPr lang="en-US" sz="1200" dirty="0"/>
          </a:p>
        </p:txBody>
      </p:sp>
      <p:sp>
        <p:nvSpPr>
          <p:cNvPr id="77" name="Rounded Rectangle 76"/>
          <p:cNvSpPr/>
          <p:nvPr/>
        </p:nvSpPr>
        <p:spPr>
          <a:xfrm>
            <a:off x="7817959" y="4600714"/>
            <a:ext cx="1065475" cy="2211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MySQL</a:t>
            </a:r>
            <a:endParaRPr lang="en-US" sz="1200" dirty="0"/>
          </a:p>
        </p:txBody>
      </p:sp>
      <p:sp>
        <p:nvSpPr>
          <p:cNvPr id="80" name="Rounded Rectangle 79"/>
          <p:cNvSpPr/>
          <p:nvPr/>
        </p:nvSpPr>
        <p:spPr>
          <a:xfrm>
            <a:off x="6714840" y="5036203"/>
            <a:ext cx="1065475" cy="22118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PHP</a:t>
            </a:r>
            <a:endParaRPr lang="en-US" sz="1200" dirty="0"/>
          </a:p>
        </p:txBody>
      </p:sp>
      <p:sp>
        <p:nvSpPr>
          <p:cNvPr id="81" name="Rounded Rectangle 80"/>
          <p:cNvSpPr/>
          <p:nvPr/>
        </p:nvSpPr>
        <p:spPr>
          <a:xfrm>
            <a:off x="7817959" y="5036203"/>
            <a:ext cx="1065475" cy="2211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MySQL</a:t>
            </a:r>
            <a:endParaRPr lang="en-US" sz="1200" dirty="0"/>
          </a:p>
        </p:txBody>
      </p:sp>
      <p:sp>
        <p:nvSpPr>
          <p:cNvPr id="82" name="Rounded Rectangle 81"/>
          <p:cNvSpPr/>
          <p:nvPr/>
        </p:nvSpPr>
        <p:spPr>
          <a:xfrm>
            <a:off x="5649364" y="5036203"/>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t>JBoss </a:t>
            </a:r>
            <a:endParaRPr lang="en-US" sz="1200" dirty="0"/>
          </a:p>
        </p:txBody>
      </p:sp>
      <p:sp>
        <p:nvSpPr>
          <p:cNvPr id="83" name="Rounded Rectangle 82"/>
          <p:cNvSpPr/>
          <p:nvPr/>
        </p:nvSpPr>
        <p:spPr>
          <a:xfrm>
            <a:off x="4565067" y="5036203"/>
            <a:ext cx="1065475" cy="221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Forgerock</a:t>
            </a:r>
            <a:endParaRPr lang="en-US" sz="1200" dirty="0"/>
          </a:p>
        </p:txBody>
      </p:sp>
      <p:sp>
        <p:nvSpPr>
          <p:cNvPr id="41" name="TextBox 40"/>
          <p:cNvSpPr txBox="1"/>
          <p:nvPr/>
        </p:nvSpPr>
        <p:spPr>
          <a:xfrm>
            <a:off x="3081609" y="5664077"/>
            <a:ext cx="415498" cy="369332"/>
          </a:xfrm>
          <a:prstGeom prst="rect">
            <a:avLst/>
          </a:prstGeom>
          <a:noFill/>
        </p:spPr>
        <p:txBody>
          <a:bodyPr wrap="none" rtlCol="0">
            <a:spAutoFit/>
          </a:bodyPr>
          <a:lstStyle/>
          <a:p>
            <a:r>
              <a:rPr lang="en-US" dirty="0" smtClean="0"/>
              <a:t>…</a:t>
            </a:r>
            <a:endParaRPr lang="en-US" dirty="0"/>
          </a:p>
        </p:txBody>
      </p:sp>
      <p:sp>
        <p:nvSpPr>
          <p:cNvPr id="72" name="Rounded Rectangle 71"/>
          <p:cNvSpPr/>
          <p:nvPr/>
        </p:nvSpPr>
        <p:spPr>
          <a:xfrm>
            <a:off x="9238380" y="4060762"/>
            <a:ext cx="1065475" cy="39936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smtClean="0"/>
              <a:t>JUMP</a:t>
            </a:r>
            <a:endParaRPr lang="en-US" sz="1200" dirty="0"/>
          </a:p>
        </p:txBody>
      </p:sp>
      <p:cxnSp>
        <p:nvCxnSpPr>
          <p:cNvPr id="12" name="Straight Arrow Connector 11"/>
          <p:cNvCxnSpPr>
            <a:stCxn id="142" idx="3"/>
            <a:endCxn id="72" idx="0"/>
          </p:cNvCxnSpPr>
          <p:nvPr/>
        </p:nvCxnSpPr>
        <p:spPr>
          <a:xfrm>
            <a:off x="5404057" y="2066129"/>
            <a:ext cx="4367061" cy="1994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42" idx="2"/>
            <a:endCxn id="67" idx="0"/>
          </p:cNvCxnSpPr>
          <p:nvPr/>
        </p:nvCxnSpPr>
        <p:spPr>
          <a:xfrm>
            <a:off x="4170478" y="2479300"/>
            <a:ext cx="3077099" cy="1724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42" idx="2"/>
            <a:endCxn id="76" idx="1"/>
          </p:cNvCxnSpPr>
          <p:nvPr/>
        </p:nvCxnSpPr>
        <p:spPr>
          <a:xfrm>
            <a:off x="4170478" y="2479300"/>
            <a:ext cx="2544362" cy="2232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42" idx="2"/>
            <a:endCxn id="83" idx="0"/>
          </p:cNvCxnSpPr>
          <p:nvPr/>
        </p:nvCxnSpPr>
        <p:spPr>
          <a:xfrm>
            <a:off x="4170478" y="2479300"/>
            <a:ext cx="927327" cy="2556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42" idx="2"/>
            <a:endCxn id="82" idx="0"/>
          </p:cNvCxnSpPr>
          <p:nvPr/>
        </p:nvCxnSpPr>
        <p:spPr>
          <a:xfrm>
            <a:off x="4170478" y="2479300"/>
            <a:ext cx="2011624" cy="2556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72" idx="1"/>
            <a:endCxn id="66" idx="3"/>
          </p:cNvCxnSpPr>
          <p:nvPr/>
        </p:nvCxnSpPr>
        <p:spPr>
          <a:xfrm flipH="1">
            <a:off x="8936623" y="4260446"/>
            <a:ext cx="301757" cy="16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72" idx="1"/>
            <a:endCxn id="69" idx="3"/>
          </p:cNvCxnSpPr>
          <p:nvPr/>
        </p:nvCxnSpPr>
        <p:spPr>
          <a:xfrm flipH="1">
            <a:off x="8936623" y="4260446"/>
            <a:ext cx="301757" cy="449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72" idx="1"/>
            <a:endCxn id="70" idx="3"/>
          </p:cNvCxnSpPr>
          <p:nvPr/>
        </p:nvCxnSpPr>
        <p:spPr>
          <a:xfrm flipH="1">
            <a:off x="8936622" y="4260446"/>
            <a:ext cx="301758" cy="885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72" idx="1"/>
            <a:endCxn id="71" idx="3"/>
          </p:cNvCxnSpPr>
          <p:nvPr/>
        </p:nvCxnSpPr>
        <p:spPr>
          <a:xfrm flipH="1">
            <a:off x="8936622" y="4260446"/>
            <a:ext cx="301758" cy="1322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Flowchart: Process 89"/>
          <p:cNvSpPr/>
          <p:nvPr/>
        </p:nvSpPr>
        <p:spPr>
          <a:xfrm>
            <a:off x="7780314" y="1495199"/>
            <a:ext cx="4244547" cy="1399334"/>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r>
              <a:rPr lang="en-US" dirty="0" smtClean="0"/>
              <a:t>Amazon EC2 AMI</a:t>
            </a:r>
            <a:endParaRPr lang="en-US" dirty="0"/>
          </a:p>
        </p:txBody>
      </p:sp>
      <p:sp>
        <p:nvSpPr>
          <p:cNvPr id="91" name="Rounded Rectangle 90"/>
          <p:cNvSpPr/>
          <p:nvPr/>
        </p:nvSpPr>
        <p:spPr>
          <a:xfrm>
            <a:off x="8014033" y="1971574"/>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t>JBoss </a:t>
            </a:r>
            <a:endParaRPr lang="en-US" sz="1200" dirty="0"/>
          </a:p>
        </p:txBody>
      </p:sp>
      <p:sp>
        <p:nvSpPr>
          <p:cNvPr id="92" name="Rounded Rectangle 91"/>
          <p:cNvSpPr/>
          <p:nvPr/>
        </p:nvSpPr>
        <p:spPr>
          <a:xfrm>
            <a:off x="8027129" y="2405636"/>
            <a:ext cx="1065475" cy="2211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MySQL</a:t>
            </a:r>
            <a:endParaRPr lang="en-US" sz="1200" dirty="0"/>
          </a:p>
        </p:txBody>
      </p:sp>
      <p:sp>
        <p:nvSpPr>
          <p:cNvPr id="93" name="Rounded Rectangle 92"/>
          <p:cNvSpPr/>
          <p:nvPr/>
        </p:nvSpPr>
        <p:spPr>
          <a:xfrm>
            <a:off x="9238379" y="1964624"/>
            <a:ext cx="1065475" cy="221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Forgerock</a:t>
            </a:r>
            <a:endParaRPr lang="en-US" sz="1200" dirty="0"/>
          </a:p>
        </p:txBody>
      </p:sp>
      <p:sp>
        <p:nvSpPr>
          <p:cNvPr id="94" name="Rounded Rectangle 93"/>
          <p:cNvSpPr/>
          <p:nvPr/>
        </p:nvSpPr>
        <p:spPr>
          <a:xfrm>
            <a:off x="9238379" y="2417108"/>
            <a:ext cx="1065475" cy="22118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PHP</a:t>
            </a:r>
            <a:endParaRPr lang="en-US" sz="1200" dirty="0"/>
          </a:p>
        </p:txBody>
      </p:sp>
      <p:sp>
        <p:nvSpPr>
          <p:cNvPr id="95" name="Rounded Rectangle 94"/>
          <p:cNvSpPr/>
          <p:nvPr/>
        </p:nvSpPr>
        <p:spPr>
          <a:xfrm>
            <a:off x="10471959" y="1955538"/>
            <a:ext cx="1065475" cy="22118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Solr</a:t>
            </a:r>
            <a:endParaRPr lang="en-US" sz="1200" dirty="0"/>
          </a:p>
        </p:txBody>
      </p:sp>
      <p:sp>
        <p:nvSpPr>
          <p:cNvPr id="96" name="Rounded Rectangle 95"/>
          <p:cNvSpPr/>
          <p:nvPr/>
        </p:nvSpPr>
        <p:spPr>
          <a:xfrm>
            <a:off x="10463753" y="2405635"/>
            <a:ext cx="1065475" cy="22118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.NET</a:t>
            </a:r>
            <a:endParaRPr lang="en-US" sz="1200" dirty="0"/>
          </a:p>
        </p:txBody>
      </p:sp>
    </p:spTree>
    <p:extLst>
      <p:ext uri="{BB962C8B-B14F-4D97-AF65-F5344CB8AC3E}">
        <p14:creationId xmlns:p14="http://schemas.microsoft.com/office/powerpoint/2010/main" val="13407078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 Transparency</a:t>
            </a:r>
            <a:endParaRPr lang="en-US" dirty="0"/>
          </a:p>
        </p:txBody>
      </p:sp>
      <p:pic>
        <p:nvPicPr>
          <p:cNvPr id="6" name="Picture 5"/>
          <p:cNvPicPr>
            <a:picLocks noChangeAspect="1"/>
          </p:cNvPicPr>
          <p:nvPr/>
        </p:nvPicPr>
        <p:blipFill>
          <a:blip r:embed="rId3"/>
          <a:stretch>
            <a:fillRect/>
          </a:stretch>
        </p:blipFill>
        <p:spPr>
          <a:xfrm>
            <a:off x="646111" y="1557700"/>
            <a:ext cx="7658100" cy="5309235"/>
          </a:xfrm>
          <a:prstGeom prst="rect">
            <a:avLst/>
          </a:prstGeom>
        </p:spPr>
      </p:pic>
    </p:spTree>
    <p:extLst>
      <p:ext uri="{BB962C8B-B14F-4D97-AF65-F5344CB8AC3E}">
        <p14:creationId xmlns:p14="http://schemas.microsoft.com/office/powerpoint/2010/main" val="40994973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 Detail</a:t>
            </a:r>
            <a:endParaRPr lang="en-US" dirty="0"/>
          </a:p>
        </p:txBody>
      </p:sp>
      <p:pic>
        <p:nvPicPr>
          <p:cNvPr id="6" name="Picture 5"/>
          <p:cNvPicPr>
            <a:picLocks noChangeAspect="1"/>
          </p:cNvPicPr>
          <p:nvPr/>
        </p:nvPicPr>
        <p:blipFill>
          <a:blip r:embed="rId3"/>
          <a:stretch>
            <a:fillRect/>
          </a:stretch>
        </p:blipFill>
        <p:spPr>
          <a:xfrm>
            <a:off x="646111" y="1557700"/>
            <a:ext cx="7658100" cy="5309235"/>
          </a:xfrm>
          <a:prstGeom prst="rect">
            <a:avLst/>
          </a:prstGeom>
        </p:spPr>
      </p:pic>
      <p:pic>
        <p:nvPicPr>
          <p:cNvPr id="3" name="Picture 2"/>
          <p:cNvPicPr>
            <a:picLocks noChangeAspect="1"/>
          </p:cNvPicPr>
          <p:nvPr/>
        </p:nvPicPr>
        <p:blipFill>
          <a:blip r:embed="rId4"/>
          <a:stretch>
            <a:fillRect/>
          </a:stretch>
        </p:blipFill>
        <p:spPr>
          <a:xfrm>
            <a:off x="4008211" y="1283381"/>
            <a:ext cx="7852410" cy="5857875"/>
          </a:xfrm>
          <a:prstGeom prst="rect">
            <a:avLst/>
          </a:prstGeom>
        </p:spPr>
      </p:pic>
    </p:spTree>
    <p:extLst>
      <p:ext uri="{BB962C8B-B14F-4D97-AF65-F5344CB8AC3E}">
        <p14:creationId xmlns:p14="http://schemas.microsoft.com/office/powerpoint/2010/main" val="31908000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Improved</a:t>
            </a:r>
            <a:endParaRPr lang="en-US" dirty="0"/>
          </a:p>
        </p:txBody>
      </p:sp>
      <p:sp>
        <p:nvSpPr>
          <p:cNvPr id="3" name="Content Placeholder 2"/>
          <p:cNvSpPr>
            <a:spLocks noGrp="1"/>
          </p:cNvSpPr>
          <p:nvPr>
            <p:ph idx="1"/>
          </p:nvPr>
        </p:nvSpPr>
        <p:spPr/>
        <p:txBody>
          <a:bodyPr/>
          <a:lstStyle/>
          <a:p>
            <a:r>
              <a:rPr lang="en-US" dirty="0" smtClean="0"/>
              <a:t>On demand multipurpose environments</a:t>
            </a:r>
          </a:p>
          <a:p>
            <a:r>
              <a:rPr lang="en-US" dirty="0" smtClean="0"/>
              <a:t>On demand component refresh in record time</a:t>
            </a:r>
          </a:p>
          <a:p>
            <a:r>
              <a:rPr lang="en-US" dirty="0" smtClean="0"/>
              <a:t>Endless capacity</a:t>
            </a:r>
          </a:p>
          <a:p>
            <a:r>
              <a:rPr lang="en-US" dirty="0" smtClean="0"/>
              <a:t>Cost Savings: pay for what you use</a:t>
            </a:r>
          </a:p>
          <a:p>
            <a:r>
              <a:rPr lang="en-US" dirty="0" smtClean="0"/>
              <a:t>Self-Service</a:t>
            </a:r>
          </a:p>
          <a:p>
            <a:r>
              <a:rPr lang="en-US" dirty="0" smtClean="0"/>
              <a:t>Repeatability drove stability</a:t>
            </a:r>
          </a:p>
          <a:p>
            <a:r>
              <a:rPr lang="en-US" dirty="0" smtClean="0"/>
              <a:t>Improved QA turn around</a:t>
            </a:r>
          </a:p>
          <a:p>
            <a:r>
              <a:rPr lang="en-US" dirty="0" smtClean="0"/>
              <a:t>Improved environment management and transparency </a:t>
            </a:r>
          </a:p>
          <a:p>
            <a:r>
              <a:rPr lang="en-US" dirty="0" smtClean="0"/>
              <a:t>Server patching and middleware configuration updates</a:t>
            </a:r>
            <a:endParaRPr lang="en-US" dirty="0"/>
          </a:p>
        </p:txBody>
      </p:sp>
    </p:spTree>
    <p:extLst>
      <p:ext uri="{BB962C8B-B14F-4D97-AF65-F5344CB8AC3E}">
        <p14:creationId xmlns:p14="http://schemas.microsoft.com/office/powerpoint/2010/main" val="1397134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to Staging Level</a:t>
            </a:r>
            <a:endParaRPr lang="en-US" dirty="0"/>
          </a:p>
        </p:txBody>
      </p:sp>
      <p:sp>
        <p:nvSpPr>
          <p:cNvPr id="15" name="Flowchart: Process 14"/>
          <p:cNvSpPr/>
          <p:nvPr/>
        </p:nvSpPr>
        <p:spPr>
          <a:xfrm>
            <a:off x="3004480" y="3209394"/>
            <a:ext cx="7459273" cy="3540198"/>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r>
              <a:rPr lang="en-US" dirty="0" smtClean="0"/>
              <a:t>Amazon EC2</a:t>
            </a:r>
            <a:endParaRPr lang="en-US" dirty="0"/>
          </a:p>
        </p:txBody>
      </p:sp>
      <p:sp>
        <p:nvSpPr>
          <p:cNvPr id="87" name="Rounded Rectangle 86"/>
          <p:cNvSpPr/>
          <p:nvPr/>
        </p:nvSpPr>
        <p:spPr>
          <a:xfrm>
            <a:off x="2073955" y="2731019"/>
            <a:ext cx="404814" cy="1832661"/>
          </a:xfrm>
          <a:prstGeom prst="roundRect">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vert="vert" rtlCol="0" anchor="ctr"/>
          <a:lstStyle/>
          <a:p>
            <a:pPr algn="ctr"/>
            <a:r>
              <a:rPr lang="en-US" sz="1200" dirty="0" smtClean="0"/>
              <a:t>Automic Application Release Automation</a:t>
            </a:r>
            <a:endParaRPr lang="en-US" sz="1200" dirty="0"/>
          </a:p>
        </p:txBody>
      </p:sp>
      <p:sp>
        <p:nvSpPr>
          <p:cNvPr id="136" name="Rounded Rectangle 135"/>
          <p:cNvSpPr/>
          <p:nvPr/>
        </p:nvSpPr>
        <p:spPr>
          <a:xfrm>
            <a:off x="418324" y="4677256"/>
            <a:ext cx="1128090" cy="4019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t>Developers</a:t>
            </a:r>
            <a:endParaRPr lang="en-US" sz="1200" dirty="0"/>
          </a:p>
        </p:txBody>
      </p:sp>
      <p:sp>
        <p:nvSpPr>
          <p:cNvPr id="137" name="Rounded Rectangle 136"/>
          <p:cNvSpPr/>
          <p:nvPr/>
        </p:nvSpPr>
        <p:spPr>
          <a:xfrm>
            <a:off x="418324" y="1883338"/>
            <a:ext cx="1128090" cy="4019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t>Operations</a:t>
            </a:r>
            <a:endParaRPr lang="en-US" sz="1200" dirty="0"/>
          </a:p>
        </p:txBody>
      </p:sp>
      <p:sp>
        <p:nvSpPr>
          <p:cNvPr id="138" name="Rounded Rectangle 137"/>
          <p:cNvSpPr/>
          <p:nvPr/>
        </p:nvSpPr>
        <p:spPr>
          <a:xfrm>
            <a:off x="418324" y="2731019"/>
            <a:ext cx="1128090" cy="4019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t>Quality Assurance</a:t>
            </a:r>
            <a:endParaRPr lang="en-US" sz="1200" dirty="0"/>
          </a:p>
        </p:txBody>
      </p:sp>
      <p:sp>
        <p:nvSpPr>
          <p:cNvPr id="139" name="Rounded Rectangle 138"/>
          <p:cNvSpPr/>
          <p:nvPr/>
        </p:nvSpPr>
        <p:spPr>
          <a:xfrm>
            <a:off x="420154" y="3209394"/>
            <a:ext cx="1128090" cy="4019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t>Project Managers</a:t>
            </a:r>
            <a:endParaRPr lang="en-US" sz="1200" dirty="0"/>
          </a:p>
        </p:txBody>
      </p:sp>
      <p:sp>
        <p:nvSpPr>
          <p:cNvPr id="140" name="Rounded Rectangle 139"/>
          <p:cNvSpPr/>
          <p:nvPr/>
        </p:nvSpPr>
        <p:spPr>
          <a:xfrm>
            <a:off x="418324" y="3683379"/>
            <a:ext cx="1128090" cy="4019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t>Business Analyst</a:t>
            </a:r>
            <a:endParaRPr lang="en-US" sz="1200" dirty="0"/>
          </a:p>
        </p:txBody>
      </p:sp>
      <p:sp>
        <p:nvSpPr>
          <p:cNvPr id="141" name="Rounded Rectangle 140"/>
          <p:cNvSpPr/>
          <p:nvPr/>
        </p:nvSpPr>
        <p:spPr>
          <a:xfrm>
            <a:off x="418324" y="4161754"/>
            <a:ext cx="1128090" cy="4019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t>Business User</a:t>
            </a:r>
            <a:endParaRPr lang="en-US" sz="1200" dirty="0"/>
          </a:p>
        </p:txBody>
      </p:sp>
      <p:sp>
        <p:nvSpPr>
          <p:cNvPr id="142" name="Rounded Rectangle 141"/>
          <p:cNvSpPr/>
          <p:nvPr/>
        </p:nvSpPr>
        <p:spPr>
          <a:xfrm>
            <a:off x="2936898" y="1652958"/>
            <a:ext cx="2467159" cy="826342"/>
          </a:xfrm>
          <a:prstGeom prst="roundRect">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Automic Automation Engine</a:t>
            </a:r>
            <a:endParaRPr lang="en-US" sz="1200" dirty="0"/>
          </a:p>
        </p:txBody>
      </p:sp>
      <p:cxnSp>
        <p:nvCxnSpPr>
          <p:cNvPr id="4" name="Straight Arrow Connector 3"/>
          <p:cNvCxnSpPr>
            <a:stCxn id="137" idx="3"/>
            <a:endCxn id="142" idx="1"/>
          </p:cNvCxnSpPr>
          <p:nvPr/>
        </p:nvCxnSpPr>
        <p:spPr>
          <a:xfrm flipV="1">
            <a:off x="1546414" y="2066129"/>
            <a:ext cx="1390484" cy="18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7" idx="3"/>
            <a:endCxn id="142" idx="1"/>
          </p:cNvCxnSpPr>
          <p:nvPr/>
        </p:nvCxnSpPr>
        <p:spPr>
          <a:xfrm flipV="1">
            <a:off x="2478769" y="2066129"/>
            <a:ext cx="458129" cy="1581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8" idx="3"/>
            <a:endCxn id="87" idx="1"/>
          </p:cNvCxnSpPr>
          <p:nvPr/>
        </p:nvCxnSpPr>
        <p:spPr>
          <a:xfrm>
            <a:off x="1546414" y="2931982"/>
            <a:ext cx="527541" cy="715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9" idx="3"/>
            <a:endCxn id="87" idx="1"/>
          </p:cNvCxnSpPr>
          <p:nvPr/>
        </p:nvCxnSpPr>
        <p:spPr>
          <a:xfrm>
            <a:off x="1548244" y="3410357"/>
            <a:ext cx="525711" cy="236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40" idx="3"/>
            <a:endCxn id="87" idx="1"/>
          </p:cNvCxnSpPr>
          <p:nvPr/>
        </p:nvCxnSpPr>
        <p:spPr>
          <a:xfrm flipV="1">
            <a:off x="1546414" y="3647350"/>
            <a:ext cx="527541" cy="236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41" idx="3"/>
            <a:endCxn id="87" idx="1"/>
          </p:cNvCxnSpPr>
          <p:nvPr/>
        </p:nvCxnSpPr>
        <p:spPr>
          <a:xfrm flipV="1">
            <a:off x="1546414" y="3647350"/>
            <a:ext cx="527541" cy="715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37" idx="3"/>
            <a:endCxn id="87" idx="1"/>
          </p:cNvCxnSpPr>
          <p:nvPr/>
        </p:nvCxnSpPr>
        <p:spPr>
          <a:xfrm>
            <a:off x="1546414" y="2084301"/>
            <a:ext cx="527541" cy="1563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36" idx="3"/>
            <a:endCxn id="87" idx="1"/>
          </p:cNvCxnSpPr>
          <p:nvPr/>
        </p:nvCxnSpPr>
        <p:spPr>
          <a:xfrm flipV="1">
            <a:off x="1546414" y="3647350"/>
            <a:ext cx="527541" cy="1230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081609" y="6304759"/>
            <a:ext cx="415498" cy="369332"/>
          </a:xfrm>
          <a:prstGeom prst="rect">
            <a:avLst/>
          </a:prstGeom>
          <a:noFill/>
        </p:spPr>
        <p:txBody>
          <a:bodyPr wrap="none" rtlCol="0">
            <a:spAutoFit/>
          </a:bodyPr>
          <a:lstStyle/>
          <a:p>
            <a:r>
              <a:rPr lang="en-US" dirty="0" smtClean="0"/>
              <a:t>…</a:t>
            </a:r>
            <a:endParaRPr lang="en-US" dirty="0"/>
          </a:p>
        </p:txBody>
      </p:sp>
      <p:sp>
        <p:nvSpPr>
          <p:cNvPr id="72" name="Rounded Rectangle 71"/>
          <p:cNvSpPr/>
          <p:nvPr/>
        </p:nvSpPr>
        <p:spPr>
          <a:xfrm>
            <a:off x="9238380" y="4060762"/>
            <a:ext cx="1065475" cy="39936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smtClean="0"/>
              <a:t>JUMP</a:t>
            </a:r>
            <a:endParaRPr lang="en-US" sz="1200" dirty="0"/>
          </a:p>
        </p:txBody>
      </p:sp>
      <p:cxnSp>
        <p:nvCxnSpPr>
          <p:cNvPr id="12" name="Straight Arrow Connector 11"/>
          <p:cNvCxnSpPr>
            <a:stCxn id="142" idx="3"/>
            <a:endCxn id="72" idx="0"/>
          </p:cNvCxnSpPr>
          <p:nvPr/>
        </p:nvCxnSpPr>
        <p:spPr>
          <a:xfrm>
            <a:off x="5404057" y="2066129"/>
            <a:ext cx="4367061" cy="1994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Flowchart: Process 89"/>
          <p:cNvSpPr/>
          <p:nvPr/>
        </p:nvSpPr>
        <p:spPr>
          <a:xfrm>
            <a:off x="7780314" y="1495199"/>
            <a:ext cx="4244547" cy="1399334"/>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r>
              <a:rPr lang="en-US" dirty="0" smtClean="0"/>
              <a:t>Amazon EC2 AMI</a:t>
            </a:r>
            <a:endParaRPr lang="en-US" dirty="0"/>
          </a:p>
        </p:txBody>
      </p:sp>
      <p:sp>
        <p:nvSpPr>
          <p:cNvPr id="91" name="Rounded Rectangle 90"/>
          <p:cNvSpPr/>
          <p:nvPr/>
        </p:nvSpPr>
        <p:spPr>
          <a:xfrm>
            <a:off x="8014033" y="1971574"/>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t>JBoss </a:t>
            </a:r>
            <a:endParaRPr lang="en-US" sz="1200" dirty="0"/>
          </a:p>
        </p:txBody>
      </p:sp>
      <p:sp>
        <p:nvSpPr>
          <p:cNvPr id="92" name="Rounded Rectangle 91"/>
          <p:cNvSpPr/>
          <p:nvPr/>
        </p:nvSpPr>
        <p:spPr>
          <a:xfrm>
            <a:off x="8027129" y="2405636"/>
            <a:ext cx="1065475" cy="2211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MySQL</a:t>
            </a:r>
            <a:endParaRPr lang="en-US" sz="1200" dirty="0"/>
          </a:p>
        </p:txBody>
      </p:sp>
      <p:sp>
        <p:nvSpPr>
          <p:cNvPr id="93" name="Rounded Rectangle 92"/>
          <p:cNvSpPr/>
          <p:nvPr/>
        </p:nvSpPr>
        <p:spPr>
          <a:xfrm>
            <a:off x="9238379" y="1964624"/>
            <a:ext cx="1065475" cy="221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Forgerock</a:t>
            </a:r>
            <a:endParaRPr lang="en-US" sz="1200" dirty="0"/>
          </a:p>
        </p:txBody>
      </p:sp>
      <p:sp>
        <p:nvSpPr>
          <p:cNvPr id="94" name="Rounded Rectangle 93"/>
          <p:cNvSpPr/>
          <p:nvPr/>
        </p:nvSpPr>
        <p:spPr>
          <a:xfrm>
            <a:off x="9238379" y="2417108"/>
            <a:ext cx="1065475" cy="22118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PHP</a:t>
            </a:r>
            <a:endParaRPr lang="en-US" sz="1200" dirty="0"/>
          </a:p>
        </p:txBody>
      </p:sp>
      <p:sp>
        <p:nvSpPr>
          <p:cNvPr id="95" name="Rounded Rectangle 94"/>
          <p:cNvSpPr/>
          <p:nvPr/>
        </p:nvSpPr>
        <p:spPr>
          <a:xfrm>
            <a:off x="10471959" y="1955538"/>
            <a:ext cx="1065475" cy="22118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Solr</a:t>
            </a:r>
            <a:endParaRPr lang="en-US" sz="1200" dirty="0"/>
          </a:p>
        </p:txBody>
      </p:sp>
      <p:sp>
        <p:nvSpPr>
          <p:cNvPr id="49" name="Flowchart: Process 48"/>
          <p:cNvSpPr/>
          <p:nvPr/>
        </p:nvSpPr>
        <p:spPr>
          <a:xfrm>
            <a:off x="3081609" y="3708982"/>
            <a:ext cx="6037007" cy="1640234"/>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r>
              <a:rPr lang="en-US" dirty="0" smtClean="0"/>
              <a:t>STAGING-ENV-1</a:t>
            </a:r>
            <a:endParaRPr lang="en-US" dirty="0"/>
          </a:p>
        </p:txBody>
      </p:sp>
      <p:sp>
        <p:nvSpPr>
          <p:cNvPr id="50" name="Rounded Rectangle 49"/>
          <p:cNvSpPr/>
          <p:nvPr/>
        </p:nvSpPr>
        <p:spPr>
          <a:xfrm>
            <a:off x="3187019" y="4061958"/>
            <a:ext cx="215027" cy="121108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t>F5</a:t>
            </a:r>
            <a:endParaRPr lang="en-US" sz="1200" dirty="0"/>
          </a:p>
        </p:txBody>
      </p:sp>
      <p:sp>
        <p:nvSpPr>
          <p:cNvPr id="52" name="Rounded Rectangle 51"/>
          <p:cNvSpPr/>
          <p:nvPr/>
        </p:nvSpPr>
        <p:spPr>
          <a:xfrm>
            <a:off x="7977922" y="3759376"/>
            <a:ext cx="1065475" cy="826342"/>
          </a:xfrm>
          <a:prstGeom prst="roundRect">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MYSQL</a:t>
            </a:r>
            <a:endParaRPr lang="en-US" sz="1200" dirty="0"/>
          </a:p>
        </p:txBody>
      </p:sp>
      <p:cxnSp>
        <p:nvCxnSpPr>
          <p:cNvPr id="54" name="Straight Arrow Connector 53"/>
          <p:cNvCxnSpPr>
            <a:stCxn id="61" idx="3"/>
            <a:endCxn id="52" idx="1"/>
          </p:cNvCxnSpPr>
          <p:nvPr/>
        </p:nvCxnSpPr>
        <p:spPr>
          <a:xfrm>
            <a:off x="7780314" y="3927208"/>
            <a:ext cx="197608" cy="2453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Rounded Rectangle 54"/>
          <p:cNvSpPr/>
          <p:nvPr/>
        </p:nvSpPr>
        <p:spPr>
          <a:xfrm>
            <a:off x="3415305" y="4053638"/>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JBoss (Web</a:t>
            </a:r>
            <a:r>
              <a:rPr lang="en-US" sz="1000" dirty="0" smtClean="0"/>
              <a:t>)</a:t>
            </a:r>
            <a:endParaRPr lang="en-US" sz="1000" dirty="0"/>
          </a:p>
        </p:txBody>
      </p:sp>
      <p:sp>
        <p:nvSpPr>
          <p:cNvPr id="56" name="Rounded Rectangle 55"/>
          <p:cNvSpPr/>
          <p:nvPr/>
        </p:nvSpPr>
        <p:spPr>
          <a:xfrm>
            <a:off x="3415305" y="4277364"/>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JBoss (Web</a:t>
            </a:r>
            <a:r>
              <a:rPr lang="en-US" sz="1000" dirty="0" smtClean="0"/>
              <a:t>)</a:t>
            </a:r>
            <a:endParaRPr lang="en-US" sz="1000" dirty="0"/>
          </a:p>
        </p:txBody>
      </p:sp>
      <p:sp>
        <p:nvSpPr>
          <p:cNvPr id="58" name="Rounded Rectangle 57"/>
          <p:cNvSpPr/>
          <p:nvPr/>
        </p:nvSpPr>
        <p:spPr>
          <a:xfrm>
            <a:off x="3415305" y="4498545"/>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JBoss (Web</a:t>
            </a:r>
            <a:r>
              <a:rPr lang="en-US" sz="1000" dirty="0" smtClean="0"/>
              <a:t>)</a:t>
            </a:r>
            <a:endParaRPr lang="en-US" sz="1000" dirty="0"/>
          </a:p>
        </p:txBody>
      </p:sp>
      <p:cxnSp>
        <p:nvCxnSpPr>
          <p:cNvPr id="60" name="Straight Arrow Connector 59"/>
          <p:cNvCxnSpPr/>
          <p:nvPr/>
        </p:nvCxnSpPr>
        <p:spPr>
          <a:xfrm flipV="1">
            <a:off x="4473349" y="4122906"/>
            <a:ext cx="3504572" cy="104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1" name="Rounded Rectangle 60"/>
          <p:cNvSpPr/>
          <p:nvPr/>
        </p:nvSpPr>
        <p:spPr>
          <a:xfrm>
            <a:off x="6714839" y="3816617"/>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smtClean="0"/>
              <a:t>JBoss (Proc)</a:t>
            </a:r>
            <a:endParaRPr lang="en-US" sz="1000" dirty="0"/>
          </a:p>
        </p:txBody>
      </p:sp>
      <p:sp>
        <p:nvSpPr>
          <p:cNvPr id="62" name="Rounded Rectangle 61"/>
          <p:cNvSpPr/>
          <p:nvPr/>
        </p:nvSpPr>
        <p:spPr>
          <a:xfrm>
            <a:off x="3407874" y="4810257"/>
            <a:ext cx="1065475" cy="22118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PHP</a:t>
            </a:r>
            <a:endParaRPr lang="en-US" sz="1200" dirty="0"/>
          </a:p>
        </p:txBody>
      </p:sp>
      <p:sp>
        <p:nvSpPr>
          <p:cNvPr id="63" name="Rounded Rectangle 62"/>
          <p:cNvSpPr/>
          <p:nvPr/>
        </p:nvSpPr>
        <p:spPr>
          <a:xfrm>
            <a:off x="3415305" y="5034587"/>
            <a:ext cx="1065475" cy="22118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PHP</a:t>
            </a:r>
            <a:endParaRPr lang="en-US" sz="1200" dirty="0"/>
          </a:p>
        </p:txBody>
      </p:sp>
      <p:sp>
        <p:nvSpPr>
          <p:cNvPr id="64" name="Flowchart: Process 63"/>
          <p:cNvSpPr/>
          <p:nvPr/>
        </p:nvSpPr>
        <p:spPr>
          <a:xfrm>
            <a:off x="3081609" y="5395257"/>
            <a:ext cx="6037007" cy="979058"/>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r>
              <a:rPr lang="en-US" dirty="0" smtClean="0"/>
              <a:t>STAGING-ENV-2</a:t>
            </a:r>
            <a:endParaRPr lang="en-US" dirty="0"/>
          </a:p>
        </p:txBody>
      </p:sp>
      <p:sp>
        <p:nvSpPr>
          <p:cNvPr id="65" name="Rounded Rectangle 64"/>
          <p:cNvSpPr/>
          <p:nvPr/>
        </p:nvSpPr>
        <p:spPr>
          <a:xfrm>
            <a:off x="3187019" y="5748233"/>
            <a:ext cx="228286" cy="43430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t>F5</a:t>
            </a:r>
            <a:endParaRPr lang="en-US" sz="1200" dirty="0"/>
          </a:p>
        </p:txBody>
      </p:sp>
      <p:sp>
        <p:nvSpPr>
          <p:cNvPr id="73" name="Rounded Rectangle 72"/>
          <p:cNvSpPr/>
          <p:nvPr/>
        </p:nvSpPr>
        <p:spPr>
          <a:xfrm>
            <a:off x="7977922" y="5445651"/>
            <a:ext cx="1065475" cy="826342"/>
          </a:xfrm>
          <a:prstGeom prst="roundRect">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MYSQL</a:t>
            </a:r>
            <a:endParaRPr lang="en-US" sz="1200" dirty="0"/>
          </a:p>
        </p:txBody>
      </p:sp>
      <p:sp>
        <p:nvSpPr>
          <p:cNvPr id="75" name="Rounded Rectangle 74"/>
          <p:cNvSpPr/>
          <p:nvPr/>
        </p:nvSpPr>
        <p:spPr>
          <a:xfrm>
            <a:off x="3415305" y="5739913"/>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JBoss (Web</a:t>
            </a:r>
            <a:r>
              <a:rPr lang="en-US" sz="1000" dirty="0" smtClean="0"/>
              <a:t>)</a:t>
            </a:r>
            <a:endParaRPr lang="en-US" sz="1000" dirty="0"/>
          </a:p>
        </p:txBody>
      </p:sp>
      <p:sp>
        <p:nvSpPr>
          <p:cNvPr id="78" name="Rounded Rectangle 77"/>
          <p:cNvSpPr/>
          <p:nvPr/>
        </p:nvSpPr>
        <p:spPr>
          <a:xfrm>
            <a:off x="3415305" y="5963639"/>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JBoss (Web</a:t>
            </a:r>
            <a:r>
              <a:rPr lang="en-US" sz="1000" dirty="0" smtClean="0"/>
              <a:t>)</a:t>
            </a:r>
            <a:endParaRPr lang="en-US" sz="1000" dirty="0"/>
          </a:p>
        </p:txBody>
      </p:sp>
      <p:cxnSp>
        <p:nvCxnSpPr>
          <p:cNvPr id="84" name="Straight Arrow Connector 83"/>
          <p:cNvCxnSpPr/>
          <p:nvPr/>
        </p:nvCxnSpPr>
        <p:spPr>
          <a:xfrm flipV="1">
            <a:off x="4473349" y="5809181"/>
            <a:ext cx="3504572" cy="104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p:cNvCxnSpPr>
            <a:stCxn id="72" idx="1"/>
          </p:cNvCxnSpPr>
          <p:nvPr/>
        </p:nvCxnSpPr>
        <p:spPr>
          <a:xfrm flipH="1">
            <a:off x="9118616" y="4260446"/>
            <a:ext cx="119764" cy="335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72" idx="2"/>
          </p:cNvCxnSpPr>
          <p:nvPr/>
        </p:nvCxnSpPr>
        <p:spPr>
          <a:xfrm flipH="1">
            <a:off x="9118616" y="4460130"/>
            <a:ext cx="652502" cy="1388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42" idx="2"/>
            <a:endCxn id="61" idx="0"/>
          </p:cNvCxnSpPr>
          <p:nvPr/>
        </p:nvCxnSpPr>
        <p:spPr>
          <a:xfrm>
            <a:off x="4170478" y="2479300"/>
            <a:ext cx="3077099" cy="1337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42" idx="2"/>
            <a:endCxn id="55" idx="0"/>
          </p:cNvCxnSpPr>
          <p:nvPr/>
        </p:nvCxnSpPr>
        <p:spPr>
          <a:xfrm flipH="1">
            <a:off x="3948043" y="2479300"/>
            <a:ext cx="222435" cy="1574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42" idx="2"/>
            <a:endCxn id="62" idx="3"/>
          </p:cNvCxnSpPr>
          <p:nvPr/>
        </p:nvCxnSpPr>
        <p:spPr>
          <a:xfrm>
            <a:off x="4170478" y="2479300"/>
            <a:ext cx="302871" cy="2441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Rounded Rectangle 88"/>
          <p:cNvSpPr/>
          <p:nvPr/>
        </p:nvSpPr>
        <p:spPr>
          <a:xfrm>
            <a:off x="10463753" y="2405635"/>
            <a:ext cx="1065475" cy="22118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.NET</a:t>
            </a:r>
            <a:endParaRPr lang="en-US" sz="1200" dirty="0"/>
          </a:p>
        </p:txBody>
      </p:sp>
    </p:spTree>
    <p:extLst>
      <p:ext uri="{BB962C8B-B14F-4D97-AF65-F5344CB8AC3E}">
        <p14:creationId xmlns:p14="http://schemas.microsoft.com/office/powerpoint/2010/main" val="784238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Production and Amazon EC2</a:t>
            </a:r>
          </a:p>
        </p:txBody>
      </p:sp>
      <p:sp>
        <p:nvSpPr>
          <p:cNvPr id="3" name="Text Placeholder 2"/>
          <p:cNvSpPr>
            <a:spLocks noGrp="1"/>
          </p:cNvSpPr>
          <p:nvPr>
            <p:ph idx="1"/>
          </p:nvPr>
        </p:nvSpPr>
        <p:spPr/>
        <p:txBody>
          <a:bodyPr/>
          <a:lstStyle/>
          <a:p>
            <a:r>
              <a:rPr lang="en-US" dirty="0" smtClean="0"/>
              <a:t>Currently in progress at TASC</a:t>
            </a:r>
          </a:p>
          <a:p>
            <a:r>
              <a:rPr lang="en-US" dirty="0" smtClean="0"/>
              <a:t>Reimagining Traditional Deployment</a:t>
            </a:r>
          </a:p>
          <a:p>
            <a:r>
              <a:rPr lang="en-US" dirty="0" smtClean="0"/>
              <a:t>AMI becomes the deployment artifact</a:t>
            </a:r>
          </a:p>
          <a:p>
            <a:r>
              <a:rPr lang="en-US" dirty="0" smtClean="0"/>
              <a:t>Deploying system patches, middleware configuration, software</a:t>
            </a:r>
          </a:p>
          <a:p>
            <a:r>
              <a:rPr lang="en-US" dirty="0" smtClean="0"/>
              <a:t>Increase stability through turnover</a:t>
            </a:r>
            <a:endParaRPr lang="en-US" dirty="0"/>
          </a:p>
        </p:txBody>
      </p:sp>
    </p:spTree>
    <p:extLst>
      <p:ext uri="{BB962C8B-B14F-4D97-AF65-F5344CB8AC3E}">
        <p14:creationId xmlns:p14="http://schemas.microsoft.com/office/powerpoint/2010/main" val="738022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 What’s Next?</a:t>
            </a:r>
            <a:endParaRPr lang="en-US" dirty="0"/>
          </a:p>
        </p:txBody>
      </p:sp>
    </p:spTree>
    <p:extLst>
      <p:ext uri="{BB962C8B-B14F-4D97-AF65-F5344CB8AC3E}">
        <p14:creationId xmlns:p14="http://schemas.microsoft.com/office/powerpoint/2010/main" val="689877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TASC</a:t>
            </a:r>
            <a:endParaRPr lang="en-US" dirty="0"/>
          </a:p>
        </p:txBody>
      </p:sp>
      <p:sp>
        <p:nvSpPr>
          <p:cNvPr id="3" name="Content Placeholder 2"/>
          <p:cNvSpPr>
            <a:spLocks noGrp="1"/>
          </p:cNvSpPr>
          <p:nvPr>
            <p:ph idx="1"/>
          </p:nvPr>
        </p:nvSpPr>
        <p:spPr/>
        <p:txBody>
          <a:bodyPr>
            <a:normAutofit fontScale="92500" lnSpcReduction="20000"/>
          </a:bodyPr>
          <a:lstStyle/>
          <a:p>
            <a:r>
              <a:rPr lang="en-US" dirty="0"/>
              <a:t>Total Administrative Services </a:t>
            </a:r>
            <a:r>
              <a:rPr lang="en-US" dirty="0" smtClean="0"/>
              <a:t>Corporation (TASC)</a:t>
            </a:r>
          </a:p>
          <a:p>
            <a:r>
              <a:rPr lang="en-US" dirty="0" smtClean="0"/>
              <a:t>Based in Madison, WI with offices in Minneapolis.</a:t>
            </a:r>
          </a:p>
          <a:p>
            <a:r>
              <a:rPr lang="en-US" dirty="0" smtClean="0"/>
              <a:t>Industry </a:t>
            </a:r>
            <a:r>
              <a:rPr lang="en-US" dirty="0"/>
              <a:t>Leader as the nation's largest privately-held </a:t>
            </a:r>
            <a:r>
              <a:rPr lang="en-US" dirty="0" smtClean="0"/>
              <a:t>TPA</a:t>
            </a:r>
            <a:endParaRPr lang="en-US" dirty="0" smtClean="0"/>
          </a:p>
          <a:p>
            <a:r>
              <a:rPr lang="en-US" dirty="0" smtClean="0"/>
              <a:t>Nationwide </a:t>
            </a:r>
            <a:r>
              <a:rPr lang="en-US" dirty="0"/>
              <a:t>administrator of tax-advantaged health </a:t>
            </a:r>
            <a:r>
              <a:rPr lang="en-US" dirty="0" smtClean="0"/>
              <a:t>benefit </a:t>
            </a:r>
            <a:r>
              <a:rPr lang="en-US" dirty="0"/>
              <a:t>plans offering comprehensive services for Clients, Participants, and Providers and serving companies ranging in size from 1 employee to </a:t>
            </a:r>
            <a:r>
              <a:rPr lang="en-US" dirty="0" smtClean="0"/>
              <a:t>thousands of employees</a:t>
            </a:r>
          </a:p>
          <a:p>
            <a:r>
              <a:rPr lang="en-US" dirty="0" smtClean="0"/>
              <a:t>8,000 </a:t>
            </a:r>
            <a:r>
              <a:rPr lang="en-US" dirty="0"/>
              <a:t>field representatives and over 900 associates at the Madison campus and remote locations. </a:t>
            </a:r>
            <a:endParaRPr lang="en-US" dirty="0" smtClean="0"/>
          </a:p>
          <a:p>
            <a:r>
              <a:rPr lang="en-US" dirty="0" smtClean="0"/>
              <a:t>Our  Technology department current sitting around 100 employees stateside and off shore.</a:t>
            </a:r>
          </a:p>
          <a:p>
            <a:r>
              <a:rPr lang="en-US" dirty="0" smtClean="0"/>
              <a:t>Web-Based Application and Mobile App</a:t>
            </a:r>
            <a:r>
              <a:rPr lang="en-US" dirty="0"/>
              <a:t> </a:t>
            </a:r>
            <a:r>
              <a:rPr lang="en-US" dirty="0" smtClean="0"/>
              <a:t>serving an average </a:t>
            </a:r>
            <a:r>
              <a:rPr lang="en-US" dirty="0" err="1" smtClean="0"/>
              <a:t>40k</a:t>
            </a:r>
            <a:r>
              <a:rPr lang="en-US" dirty="0" smtClean="0"/>
              <a:t> per day and more than </a:t>
            </a:r>
            <a:r>
              <a:rPr lang="en-US" dirty="0" err="1" smtClean="0"/>
              <a:t>85k</a:t>
            </a:r>
            <a:r>
              <a:rPr lang="en-US" dirty="0" smtClean="0"/>
              <a:t> during peak usage</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6278" y="1314730"/>
            <a:ext cx="3867150" cy="1476375"/>
          </a:xfrm>
          <a:prstGeom prst="rect">
            <a:avLst/>
          </a:prstGeom>
        </p:spPr>
      </p:pic>
    </p:spTree>
    <p:extLst>
      <p:ext uri="{BB962C8B-B14F-4D97-AF65-F5344CB8AC3E}">
        <p14:creationId xmlns:p14="http://schemas.microsoft.com/office/powerpoint/2010/main" val="3143696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 </a:t>
            </a:r>
            <a:r>
              <a:rPr lang="en-US" dirty="0" smtClean="0"/>
              <a:t>Service</a:t>
            </a:r>
            <a:endParaRPr lang="en-US" dirty="0"/>
          </a:p>
        </p:txBody>
      </p:sp>
      <p:sp>
        <p:nvSpPr>
          <p:cNvPr id="3" name="Text Placeholder 2"/>
          <p:cNvSpPr>
            <a:spLocks noGrp="1"/>
          </p:cNvSpPr>
          <p:nvPr>
            <p:ph type="body" idx="1"/>
          </p:nvPr>
        </p:nvSpPr>
        <p:spPr/>
        <p:txBody>
          <a:bodyPr/>
          <a:lstStyle/>
          <a:p>
            <a:r>
              <a:rPr lang="en-US" dirty="0" smtClean="0"/>
              <a:t>Development</a:t>
            </a:r>
            <a:endParaRPr lang="en-US" dirty="0"/>
          </a:p>
        </p:txBody>
      </p:sp>
      <p:sp>
        <p:nvSpPr>
          <p:cNvPr id="4" name="Content Placeholder 3"/>
          <p:cNvSpPr>
            <a:spLocks noGrp="1"/>
          </p:cNvSpPr>
          <p:nvPr>
            <p:ph sz="half" idx="2"/>
          </p:nvPr>
        </p:nvSpPr>
        <p:spPr/>
        <p:txBody>
          <a:bodyPr/>
          <a:lstStyle/>
          <a:p>
            <a:r>
              <a:rPr lang="en-US" dirty="0" smtClean="0"/>
              <a:t>Java Service Development</a:t>
            </a:r>
          </a:p>
          <a:p>
            <a:r>
              <a:rPr lang="en-US" dirty="0" smtClean="0"/>
              <a:t>Docker Container Development</a:t>
            </a:r>
          </a:p>
          <a:p>
            <a:r>
              <a:rPr lang="en-US" dirty="0" err="1" smtClean="0"/>
              <a:t>GIT</a:t>
            </a:r>
            <a:r>
              <a:rPr lang="en-US" dirty="0" smtClean="0"/>
              <a:t> Repository (Source Code)</a:t>
            </a:r>
          </a:p>
          <a:p>
            <a:r>
              <a:rPr lang="en-US" dirty="0" smtClean="0"/>
              <a:t>Jenkins (Build Code and Container)</a:t>
            </a:r>
          </a:p>
          <a:p>
            <a:r>
              <a:rPr lang="en-US" dirty="0" smtClean="0"/>
              <a:t>Docker Registry (Artifact Repository)</a:t>
            </a:r>
            <a:endParaRPr lang="en-US" dirty="0"/>
          </a:p>
        </p:txBody>
      </p:sp>
      <p:sp>
        <p:nvSpPr>
          <p:cNvPr id="5" name="Text Placeholder 4"/>
          <p:cNvSpPr>
            <a:spLocks noGrp="1"/>
          </p:cNvSpPr>
          <p:nvPr>
            <p:ph type="body" sz="quarter" idx="3"/>
          </p:nvPr>
        </p:nvSpPr>
        <p:spPr/>
        <p:txBody>
          <a:bodyPr/>
          <a:lstStyle/>
          <a:p>
            <a:r>
              <a:rPr lang="en-US" dirty="0" smtClean="0"/>
              <a:t>Deployment</a:t>
            </a:r>
            <a:endParaRPr lang="en-US" dirty="0"/>
          </a:p>
        </p:txBody>
      </p:sp>
      <p:sp>
        <p:nvSpPr>
          <p:cNvPr id="6" name="Content Placeholder 5"/>
          <p:cNvSpPr>
            <a:spLocks noGrp="1"/>
          </p:cNvSpPr>
          <p:nvPr>
            <p:ph sz="quarter" idx="4"/>
          </p:nvPr>
        </p:nvSpPr>
        <p:spPr>
          <a:xfrm>
            <a:off x="5654495" y="2514600"/>
            <a:ext cx="4767889" cy="3741738"/>
          </a:xfrm>
        </p:spPr>
        <p:txBody>
          <a:bodyPr/>
          <a:lstStyle/>
          <a:p>
            <a:r>
              <a:rPr lang="en-US" dirty="0" smtClean="0"/>
              <a:t>Automic </a:t>
            </a:r>
            <a:r>
              <a:rPr lang="en-US" dirty="0" err="1" smtClean="0"/>
              <a:t>ARA</a:t>
            </a:r>
            <a:r>
              <a:rPr lang="en-US" dirty="0" smtClean="0"/>
              <a:t> (Orchestrator)</a:t>
            </a:r>
          </a:p>
          <a:p>
            <a:r>
              <a:rPr lang="en-US" dirty="0" smtClean="0"/>
              <a:t>Spring Cloud </a:t>
            </a:r>
            <a:r>
              <a:rPr lang="en-US" dirty="0" err="1" smtClean="0"/>
              <a:t>Config</a:t>
            </a:r>
            <a:r>
              <a:rPr lang="en-US" dirty="0" smtClean="0"/>
              <a:t> (Configuration)</a:t>
            </a:r>
          </a:p>
          <a:p>
            <a:r>
              <a:rPr lang="en-US" dirty="0" err="1" smtClean="0"/>
              <a:t>AWS</a:t>
            </a:r>
            <a:r>
              <a:rPr lang="en-US" dirty="0" smtClean="0"/>
              <a:t> </a:t>
            </a:r>
            <a:r>
              <a:rPr lang="en-US" dirty="0" err="1" smtClean="0"/>
              <a:t>ECS</a:t>
            </a:r>
            <a:r>
              <a:rPr lang="en-US" dirty="0" smtClean="0"/>
              <a:t> (</a:t>
            </a:r>
            <a:r>
              <a:rPr lang="en-US" dirty="0" err="1" smtClean="0"/>
              <a:t>Autoscale</a:t>
            </a:r>
            <a:r>
              <a:rPr lang="en-US" dirty="0" smtClean="0"/>
              <a:t> Host/Container)</a:t>
            </a:r>
          </a:p>
          <a:p>
            <a:r>
              <a:rPr lang="en-US" dirty="0" smtClean="0"/>
              <a:t>Nginx/Consul/Registrator (Service Discovery)</a:t>
            </a:r>
          </a:p>
          <a:p>
            <a:r>
              <a:rPr lang="en-US" dirty="0" err="1" smtClean="0"/>
              <a:t>Elasticsearch</a:t>
            </a:r>
            <a:r>
              <a:rPr lang="en-US" dirty="0" smtClean="0"/>
              <a:t>/</a:t>
            </a:r>
            <a:r>
              <a:rPr lang="en-US" dirty="0" err="1" smtClean="0"/>
              <a:t>Logstash</a:t>
            </a:r>
            <a:r>
              <a:rPr lang="en-US" dirty="0" smtClean="0"/>
              <a:t>/</a:t>
            </a:r>
            <a:r>
              <a:rPr lang="en-US" dirty="0" err="1" smtClean="0"/>
              <a:t>Kibana</a:t>
            </a:r>
            <a:r>
              <a:rPr lang="en-US" dirty="0" smtClean="0"/>
              <a:t> (Log Management)</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4750" y="4943187"/>
            <a:ext cx="1905000" cy="1576388"/>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6368" y="5147687"/>
            <a:ext cx="3429720" cy="137188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111" y="4698048"/>
            <a:ext cx="2380952" cy="2066666"/>
          </a:xfrm>
          <a:prstGeom prst="rect">
            <a:avLst/>
          </a:prstGeom>
        </p:spPr>
      </p:pic>
    </p:spTree>
    <p:extLst>
      <p:ext uri="{BB962C8B-B14F-4D97-AF65-F5344CB8AC3E}">
        <p14:creationId xmlns:p14="http://schemas.microsoft.com/office/powerpoint/2010/main" val="4216610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this look familiar?</a:t>
            </a:r>
            <a:endParaRPr lang="en-US" dirty="0"/>
          </a:p>
        </p:txBody>
      </p:sp>
      <p:sp>
        <p:nvSpPr>
          <p:cNvPr id="15" name="Flowchart: Process 14"/>
          <p:cNvSpPr/>
          <p:nvPr/>
        </p:nvSpPr>
        <p:spPr>
          <a:xfrm>
            <a:off x="3004480" y="3209394"/>
            <a:ext cx="6233899" cy="3540198"/>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r>
              <a:rPr lang="en-US" dirty="0" smtClean="0"/>
              <a:t>Amazon EC2 Container Service</a:t>
            </a:r>
            <a:endParaRPr lang="en-US" dirty="0"/>
          </a:p>
        </p:txBody>
      </p:sp>
      <p:sp>
        <p:nvSpPr>
          <p:cNvPr id="87" name="Rounded Rectangle 86"/>
          <p:cNvSpPr/>
          <p:nvPr/>
        </p:nvSpPr>
        <p:spPr>
          <a:xfrm>
            <a:off x="2073955" y="2731019"/>
            <a:ext cx="404814" cy="1832661"/>
          </a:xfrm>
          <a:prstGeom prst="roundRect">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vert="vert" rtlCol="0" anchor="ctr"/>
          <a:lstStyle/>
          <a:p>
            <a:pPr algn="ctr"/>
            <a:r>
              <a:rPr lang="en-US" sz="1200" dirty="0" smtClean="0"/>
              <a:t>Automic Application Release Automation</a:t>
            </a:r>
            <a:endParaRPr lang="en-US" sz="1200" dirty="0"/>
          </a:p>
        </p:txBody>
      </p:sp>
      <p:sp>
        <p:nvSpPr>
          <p:cNvPr id="136" name="Rounded Rectangle 135"/>
          <p:cNvSpPr/>
          <p:nvPr/>
        </p:nvSpPr>
        <p:spPr>
          <a:xfrm>
            <a:off x="418324" y="4677256"/>
            <a:ext cx="1128090" cy="4019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t>Developers</a:t>
            </a:r>
            <a:endParaRPr lang="en-US" sz="1200" dirty="0"/>
          </a:p>
        </p:txBody>
      </p:sp>
      <p:sp>
        <p:nvSpPr>
          <p:cNvPr id="137" name="Rounded Rectangle 136"/>
          <p:cNvSpPr/>
          <p:nvPr/>
        </p:nvSpPr>
        <p:spPr>
          <a:xfrm>
            <a:off x="418324" y="1883338"/>
            <a:ext cx="1128090" cy="4019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t>Operations</a:t>
            </a:r>
            <a:endParaRPr lang="en-US" sz="1200" dirty="0"/>
          </a:p>
        </p:txBody>
      </p:sp>
      <p:sp>
        <p:nvSpPr>
          <p:cNvPr id="138" name="Rounded Rectangle 137"/>
          <p:cNvSpPr/>
          <p:nvPr/>
        </p:nvSpPr>
        <p:spPr>
          <a:xfrm>
            <a:off x="418324" y="2731019"/>
            <a:ext cx="1128090" cy="4019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t>Quality Assurance</a:t>
            </a:r>
            <a:endParaRPr lang="en-US" sz="1200" dirty="0"/>
          </a:p>
        </p:txBody>
      </p:sp>
      <p:sp>
        <p:nvSpPr>
          <p:cNvPr id="139" name="Rounded Rectangle 138"/>
          <p:cNvSpPr/>
          <p:nvPr/>
        </p:nvSpPr>
        <p:spPr>
          <a:xfrm>
            <a:off x="420154" y="3209394"/>
            <a:ext cx="1128090" cy="4019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t>Project Managers</a:t>
            </a:r>
            <a:endParaRPr lang="en-US" sz="1200" dirty="0"/>
          </a:p>
        </p:txBody>
      </p:sp>
      <p:sp>
        <p:nvSpPr>
          <p:cNvPr id="140" name="Rounded Rectangle 139"/>
          <p:cNvSpPr/>
          <p:nvPr/>
        </p:nvSpPr>
        <p:spPr>
          <a:xfrm>
            <a:off x="418324" y="3683379"/>
            <a:ext cx="1128090" cy="4019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t>Business Analyst</a:t>
            </a:r>
            <a:endParaRPr lang="en-US" sz="1200" dirty="0"/>
          </a:p>
        </p:txBody>
      </p:sp>
      <p:sp>
        <p:nvSpPr>
          <p:cNvPr id="141" name="Rounded Rectangle 140"/>
          <p:cNvSpPr/>
          <p:nvPr/>
        </p:nvSpPr>
        <p:spPr>
          <a:xfrm>
            <a:off x="418324" y="4161754"/>
            <a:ext cx="1128090" cy="4019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t>Business User</a:t>
            </a:r>
            <a:endParaRPr lang="en-US" sz="1200" dirty="0"/>
          </a:p>
        </p:txBody>
      </p:sp>
      <p:sp>
        <p:nvSpPr>
          <p:cNvPr id="142" name="Rounded Rectangle 141"/>
          <p:cNvSpPr/>
          <p:nvPr/>
        </p:nvSpPr>
        <p:spPr>
          <a:xfrm>
            <a:off x="2936898" y="1652958"/>
            <a:ext cx="2467159" cy="826342"/>
          </a:xfrm>
          <a:prstGeom prst="roundRect">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Automic Automation Engine</a:t>
            </a:r>
            <a:endParaRPr lang="en-US" sz="1200" dirty="0"/>
          </a:p>
        </p:txBody>
      </p:sp>
      <p:cxnSp>
        <p:nvCxnSpPr>
          <p:cNvPr id="4" name="Straight Arrow Connector 3"/>
          <p:cNvCxnSpPr>
            <a:stCxn id="137" idx="3"/>
            <a:endCxn id="142" idx="1"/>
          </p:cNvCxnSpPr>
          <p:nvPr/>
        </p:nvCxnSpPr>
        <p:spPr>
          <a:xfrm flipV="1">
            <a:off x="1546414" y="2066129"/>
            <a:ext cx="1390484" cy="18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7" idx="3"/>
            <a:endCxn id="142" idx="1"/>
          </p:cNvCxnSpPr>
          <p:nvPr/>
        </p:nvCxnSpPr>
        <p:spPr>
          <a:xfrm flipV="1">
            <a:off x="2478769" y="2066129"/>
            <a:ext cx="458129" cy="1581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8" idx="3"/>
            <a:endCxn id="87" idx="1"/>
          </p:cNvCxnSpPr>
          <p:nvPr/>
        </p:nvCxnSpPr>
        <p:spPr>
          <a:xfrm>
            <a:off x="1546414" y="2931982"/>
            <a:ext cx="527541" cy="715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9" idx="3"/>
            <a:endCxn id="87" idx="1"/>
          </p:cNvCxnSpPr>
          <p:nvPr/>
        </p:nvCxnSpPr>
        <p:spPr>
          <a:xfrm>
            <a:off x="1548244" y="3410357"/>
            <a:ext cx="525711" cy="236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40" idx="3"/>
            <a:endCxn id="87" idx="1"/>
          </p:cNvCxnSpPr>
          <p:nvPr/>
        </p:nvCxnSpPr>
        <p:spPr>
          <a:xfrm flipV="1">
            <a:off x="1546414" y="3647350"/>
            <a:ext cx="527541" cy="236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41" idx="3"/>
            <a:endCxn id="87" idx="1"/>
          </p:cNvCxnSpPr>
          <p:nvPr/>
        </p:nvCxnSpPr>
        <p:spPr>
          <a:xfrm flipV="1">
            <a:off x="1546414" y="3647350"/>
            <a:ext cx="527541" cy="715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37" idx="3"/>
            <a:endCxn id="87" idx="1"/>
          </p:cNvCxnSpPr>
          <p:nvPr/>
        </p:nvCxnSpPr>
        <p:spPr>
          <a:xfrm>
            <a:off x="1546414" y="2084301"/>
            <a:ext cx="527541" cy="1563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36" idx="3"/>
            <a:endCxn id="87" idx="1"/>
          </p:cNvCxnSpPr>
          <p:nvPr/>
        </p:nvCxnSpPr>
        <p:spPr>
          <a:xfrm flipV="1">
            <a:off x="1546414" y="3647350"/>
            <a:ext cx="527541" cy="1230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081609" y="6304759"/>
            <a:ext cx="415498" cy="369332"/>
          </a:xfrm>
          <a:prstGeom prst="rect">
            <a:avLst/>
          </a:prstGeom>
          <a:noFill/>
        </p:spPr>
        <p:txBody>
          <a:bodyPr wrap="none" rtlCol="0">
            <a:spAutoFit/>
          </a:bodyPr>
          <a:lstStyle/>
          <a:p>
            <a:r>
              <a:rPr lang="en-US" dirty="0" smtClean="0"/>
              <a:t>…</a:t>
            </a:r>
            <a:endParaRPr lang="en-US" dirty="0"/>
          </a:p>
        </p:txBody>
      </p:sp>
      <p:sp>
        <p:nvSpPr>
          <p:cNvPr id="72" name="Rounded Rectangle 71"/>
          <p:cNvSpPr/>
          <p:nvPr/>
        </p:nvSpPr>
        <p:spPr>
          <a:xfrm>
            <a:off x="10303854" y="3711691"/>
            <a:ext cx="1065475" cy="39936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smtClean="0"/>
              <a:t>JUMP</a:t>
            </a:r>
            <a:endParaRPr lang="en-US" sz="1200" dirty="0"/>
          </a:p>
        </p:txBody>
      </p:sp>
      <p:cxnSp>
        <p:nvCxnSpPr>
          <p:cNvPr id="12" name="Straight Arrow Connector 11"/>
          <p:cNvCxnSpPr>
            <a:stCxn id="142" idx="3"/>
            <a:endCxn id="72" idx="1"/>
          </p:cNvCxnSpPr>
          <p:nvPr/>
        </p:nvCxnSpPr>
        <p:spPr>
          <a:xfrm>
            <a:off x="5404057" y="2066129"/>
            <a:ext cx="4899797" cy="1845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Flowchart: Process 89"/>
          <p:cNvSpPr/>
          <p:nvPr/>
        </p:nvSpPr>
        <p:spPr>
          <a:xfrm>
            <a:off x="7780314" y="1495199"/>
            <a:ext cx="4244547" cy="1399334"/>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r>
              <a:rPr lang="en-US" dirty="0" smtClean="0"/>
              <a:t>Docker Registry</a:t>
            </a:r>
            <a:endParaRPr lang="en-US" dirty="0"/>
          </a:p>
        </p:txBody>
      </p:sp>
      <p:sp>
        <p:nvSpPr>
          <p:cNvPr id="91" name="Rounded Rectangle 90"/>
          <p:cNvSpPr/>
          <p:nvPr/>
        </p:nvSpPr>
        <p:spPr>
          <a:xfrm>
            <a:off x="8014033" y="1971574"/>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t>Container</a:t>
            </a:r>
            <a:endParaRPr lang="en-US" sz="1200" dirty="0"/>
          </a:p>
        </p:txBody>
      </p:sp>
      <p:sp>
        <p:nvSpPr>
          <p:cNvPr id="92" name="Rounded Rectangle 91"/>
          <p:cNvSpPr/>
          <p:nvPr/>
        </p:nvSpPr>
        <p:spPr>
          <a:xfrm>
            <a:off x="8027129" y="2405636"/>
            <a:ext cx="1065475" cy="2211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Container</a:t>
            </a:r>
            <a:endParaRPr lang="en-US" sz="1200" dirty="0"/>
          </a:p>
        </p:txBody>
      </p:sp>
      <p:sp>
        <p:nvSpPr>
          <p:cNvPr id="93" name="Rounded Rectangle 92"/>
          <p:cNvSpPr/>
          <p:nvPr/>
        </p:nvSpPr>
        <p:spPr>
          <a:xfrm>
            <a:off x="9238379" y="1964624"/>
            <a:ext cx="1065475" cy="221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Container</a:t>
            </a:r>
            <a:endParaRPr lang="en-US" sz="1200" dirty="0"/>
          </a:p>
        </p:txBody>
      </p:sp>
      <p:sp>
        <p:nvSpPr>
          <p:cNvPr id="94" name="Rounded Rectangle 93"/>
          <p:cNvSpPr/>
          <p:nvPr/>
        </p:nvSpPr>
        <p:spPr>
          <a:xfrm>
            <a:off x="9238379" y="2417108"/>
            <a:ext cx="1065475" cy="22118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t>Container</a:t>
            </a:r>
            <a:endParaRPr lang="en-US" sz="1200" dirty="0"/>
          </a:p>
        </p:txBody>
      </p:sp>
      <p:sp>
        <p:nvSpPr>
          <p:cNvPr id="95" name="Rounded Rectangle 94"/>
          <p:cNvSpPr/>
          <p:nvPr/>
        </p:nvSpPr>
        <p:spPr>
          <a:xfrm>
            <a:off x="10471959" y="1955538"/>
            <a:ext cx="1065475" cy="22118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Container</a:t>
            </a:r>
            <a:endParaRPr lang="en-US" sz="1200" dirty="0"/>
          </a:p>
        </p:txBody>
      </p:sp>
      <p:sp>
        <p:nvSpPr>
          <p:cNvPr id="49" name="Flowchart: Process 48"/>
          <p:cNvSpPr/>
          <p:nvPr/>
        </p:nvSpPr>
        <p:spPr>
          <a:xfrm>
            <a:off x="3081609" y="3708982"/>
            <a:ext cx="6037007" cy="1640234"/>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r>
              <a:rPr lang="en-US" dirty="0" smtClean="0"/>
              <a:t>CLUSTER 1</a:t>
            </a:r>
            <a:endParaRPr lang="en-US" dirty="0"/>
          </a:p>
        </p:txBody>
      </p:sp>
      <p:sp>
        <p:nvSpPr>
          <p:cNvPr id="64" name="Flowchart: Process 63"/>
          <p:cNvSpPr/>
          <p:nvPr/>
        </p:nvSpPr>
        <p:spPr>
          <a:xfrm>
            <a:off x="3081609" y="5395257"/>
            <a:ext cx="6037007" cy="979058"/>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r>
              <a:rPr lang="en-US" dirty="0" smtClean="0"/>
              <a:t>CLUSTER 2</a:t>
            </a:r>
            <a:endParaRPr lang="en-US" dirty="0"/>
          </a:p>
        </p:txBody>
      </p:sp>
      <p:cxnSp>
        <p:nvCxnSpPr>
          <p:cNvPr id="6" name="Straight Arrow Connector 5"/>
          <p:cNvCxnSpPr>
            <a:stCxn id="72" idx="1"/>
            <a:endCxn id="15" idx="3"/>
          </p:cNvCxnSpPr>
          <p:nvPr/>
        </p:nvCxnSpPr>
        <p:spPr>
          <a:xfrm flipH="1">
            <a:off x="9238379" y="3911375"/>
            <a:ext cx="1065475" cy="1068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Rounded Rectangle 88"/>
          <p:cNvSpPr/>
          <p:nvPr/>
        </p:nvSpPr>
        <p:spPr>
          <a:xfrm>
            <a:off x="10463753" y="2405635"/>
            <a:ext cx="1065475" cy="22118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Container</a:t>
            </a:r>
            <a:endParaRPr lang="en-US" sz="1200" dirty="0"/>
          </a:p>
        </p:txBody>
      </p:sp>
      <p:sp>
        <p:nvSpPr>
          <p:cNvPr id="77" name="Flowchart: Process 76"/>
          <p:cNvSpPr/>
          <p:nvPr/>
        </p:nvSpPr>
        <p:spPr>
          <a:xfrm>
            <a:off x="3183771" y="4161754"/>
            <a:ext cx="5855013" cy="383398"/>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r>
              <a:rPr lang="en-US" dirty="0" smtClean="0"/>
              <a:t>EC2 INSTANCE</a:t>
            </a:r>
            <a:endParaRPr lang="en-US" dirty="0"/>
          </a:p>
        </p:txBody>
      </p:sp>
      <p:sp>
        <p:nvSpPr>
          <p:cNvPr id="79" name="Flowchart: Process 78"/>
          <p:cNvSpPr/>
          <p:nvPr/>
        </p:nvSpPr>
        <p:spPr>
          <a:xfrm>
            <a:off x="3183771" y="4594975"/>
            <a:ext cx="5855013" cy="383398"/>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r>
              <a:rPr lang="en-US" dirty="0" smtClean="0"/>
              <a:t>EC2 INSTANCE</a:t>
            </a:r>
            <a:endParaRPr lang="en-US" dirty="0"/>
          </a:p>
        </p:txBody>
      </p:sp>
      <p:sp>
        <p:nvSpPr>
          <p:cNvPr id="80" name="Flowchart: Process 79"/>
          <p:cNvSpPr/>
          <p:nvPr/>
        </p:nvSpPr>
        <p:spPr>
          <a:xfrm>
            <a:off x="3172606" y="5853490"/>
            <a:ext cx="5855013" cy="383398"/>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r>
              <a:rPr lang="en-US" dirty="0" smtClean="0"/>
              <a:t>EC2 INSTANCE</a:t>
            </a:r>
            <a:endParaRPr lang="en-US" dirty="0"/>
          </a:p>
        </p:txBody>
      </p:sp>
      <p:sp>
        <p:nvSpPr>
          <p:cNvPr id="81" name="Rounded Rectangle 80"/>
          <p:cNvSpPr/>
          <p:nvPr/>
        </p:nvSpPr>
        <p:spPr>
          <a:xfrm>
            <a:off x="5123579" y="4242862"/>
            <a:ext cx="1065475" cy="221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82" name="Rounded Rectangle 81"/>
          <p:cNvSpPr/>
          <p:nvPr/>
        </p:nvSpPr>
        <p:spPr>
          <a:xfrm>
            <a:off x="6201378" y="4252126"/>
            <a:ext cx="1065475" cy="221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83" name="Rounded Rectangle 82"/>
          <p:cNvSpPr/>
          <p:nvPr/>
        </p:nvSpPr>
        <p:spPr>
          <a:xfrm>
            <a:off x="7287090" y="4252126"/>
            <a:ext cx="408927" cy="23863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dirty="0"/>
          </a:p>
        </p:txBody>
      </p:sp>
      <p:sp>
        <p:nvSpPr>
          <p:cNvPr id="85" name="Rounded Rectangle 84"/>
          <p:cNvSpPr/>
          <p:nvPr/>
        </p:nvSpPr>
        <p:spPr>
          <a:xfrm>
            <a:off x="5123579" y="4659586"/>
            <a:ext cx="408927" cy="23863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dirty="0"/>
          </a:p>
        </p:txBody>
      </p:sp>
      <p:sp>
        <p:nvSpPr>
          <p:cNvPr id="86" name="Rounded Rectangle 85"/>
          <p:cNvSpPr/>
          <p:nvPr/>
        </p:nvSpPr>
        <p:spPr>
          <a:xfrm>
            <a:off x="5561131" y="4659586"/>
            <a:ext cx="543551" cy="23863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200" dirty="0"/>
          </a:p>
        </p:txBody>
      </p:sp>
      <p:sp>
        <p:nvSpPr>
          <p:cNvPr id="88" name="Rounded Rectangle 87"/>
          <p:cNvSpPr/>
          <p:nvPr/>
        </p:nvSpPr>
        <p:spPr>
          <a:xfrm>
            <a:off x="6133307" y="4654353"/>
            <a:ext cx="543551" cy="23863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200" dirty="0"/>
          </a:p>
        </p:txBody>
      </p:sp>
      <p:sp>
        <p:nvSpPr>
          <p:cNvPr id="96" name="Rounded Rectangle 95"/>
          <p:cNvSpPr/>
          <p:nvPr/>
        </p:nvSpPr>
        <p:spPr>
          <a:xfrm>
            <a:off x="7742257" y="4252125"/>
            <a:ext cx="543551" cy="23863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200" dirty="0"/>
          </a:p>
        </p:txBody>
      </p:sp>
      <p:sp>
        <p:nvSpPr>
          <p:cNvPr id="97" name="Rounded Rectangle 96"/>
          <p:cNvSpPr/>
          <p:nvPr/>
        </p:nvSpPr>
        <p:spPr>
          <a:xfrm>
            <a:off x="6705483" y="4649547"/>
            <a:ext cx="1065475" cy="22118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dirty="0"/>
          </a:p>
        </p:txBody>
      </p:sp>
      <p:sp>
        <p:nvSpPr>
          <p:cNvPr id="98" name="Rounded Rectangle 97"/>
          <p:cNvSpPr/>
          <p:nvPr/>
        </p:nvSpPr>
        <p:spPr>
          <a:xfrm>
            <a:off x="4999768" y="5939052"/>
            <a:ext cx="1065475" cy="22118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200" dirty="0"/>
          </a:p>
        </p:txBody>
      </p:sp>
      <p:sp>
        <p:nvSpPr>
          <p:cNvPr id="99" name="Rounded Rectangle 98"/>
          <p:cNvSpPr/>
          <p:nvPr/>
        </p:nvSpPr>
        <p:spPr>
          <a:xfrm>
            <a:off x="6099968" y="5939052"/>
            <a:ext cx="408987" cy="23205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dirty="0"/>
          </a:p>
        </p:txBody>
      </p:sp>
      <p:sp>
        <p:nvSpPr>
          <p:cNvPr id="100" name="Rounded Rectangle 99"/>
          <p:cNvSpPr/>
          <p:nvPr/>
        </p:nvSpPr>
        <p:spPr>
          <a:xfrm>
            <a:off x="6543680" y="5939052"/>
            <a:ext cx="408987" cy="23205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dirty="0"/>
          </a:p>
        </p:txBody>
      </p:sp>
      <p:sp>
        <p:nvSpPr>
          <p:cNvPr id="101" name="TextBox 100"/>
          <p:cNvSpPr txBox="1"/>
          <p:nvPr/>
        </p:nvSpPr>
        <p:spPr>
          <a:xfrm>
            <a:off x="3172606" y="4979884"/>
            <a:ext cx="415498" cy="369332"/>
          </a:xfrm>
          <a:prstGeom prst="rect">
            <a:avLst/>
          </a:prstGeom>
          <a:noFill/>
        </p:spPr>
        <p:txBody>
          <a:bodyPr wrap="none" rtlCol="0">
            <a:spAutoFit/>
          </a:bodyPr>
          <a:lstStyle/>
          <a:p>
            <a:r>
              <a:rPr lang="en-US" dirty="0" smtClean="0"/>
              <a:t>…</a:t>
            </a:r>
            <a:endParaRPr lang="en-US" dirty="0"/>
          </a:p>
        </p:txBody>
      </p:sp>
      <p:sp>
        <p:nvSpPr>
          <p:cNvPr id="102" name="Rounded Rectangle 101"/>
          <p:cNvSpPr/>
          <p:nvPr/>
        </p:nvSpPr>
        <p:spPr>
          <a:xfrm>
            <a:off x="10365506" y="5079182"/>
            <a:ext cx="1065475" cy="70825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smtClean="0"/>
              <a:t>Spring Cloud </a:t>
            </a:r>
            <a:r>
              <a:rPr lang="en-US" sz="1200" dirty="0" err="1" smtClean="0"/>
              <a:t>Config</a:t>
            </a:r>
            <a:endParaRPr lang="en-US" sz="1200" dirty="0"/>
          </a:p>
        </p:txBody>
      </p:sp>
      <p:cxnSp>
        <p:nvCxnSpPr>
          <p:cNvPr id="26" name="Straight Arrow Connector 25"/>
          <p:cNvCxnSpPr>
            <a:stCxn id="97" idx="3"/>
            <a:endCxn id="102" idx="1"/>
          </p:cNvCxnSpPr>
          <p:nvPr/>
        </p:nvCxnSpPr>
        <p:spPr>
          <a:xfrm>
            <a:off x="7770958" y="4760138"/>
            <a:ext cx="2594548" cy="673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15016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Top Five Takeaways</a:t>
            </a:r>
            <a:endParaRPr lang="en-US" sz="3600" dirty="0"/>
          </a:p>
        </p:txBody>
      </p:sp>
      <p:sp>
        <p:nvSpPr>
          <p:cNvPr id="3" name="Content Placeholder 2"/>
          <p:cNvSpPr>
            <a:spLocks noGrp="1"/>
          </p:cNvSpPr>
          <p:nvPr>
            <p:ph idx="1"/>
          </p:nvPr>
        </p:nvSpPr>
        <p:spPr/>
        <p:txBody>
          <a:bodyPr/>
          <a:lstStyle/>
          <a:p>
            <a:pPr marL="457200" indent="-457200">
              <a:buFont typeface="+mj-lt"/>
              <a:buAutoNum type="arabicPeriod"/>
            </a:pPr>
            <a:r>
              <a:rPr lang="en-US" dirty="0"/>
              <a:t>Your automation tool is an </a:t>
            </a:r>
            <a:r>
              <a:rPr lang="en-US" dirty="0" smtClean="0"/>
              <a:t>orchestrator </a:t>
            </a:r>
            <a:r>
              <a:rPr lang="en-US" dirty="0"/>
              <a:t>not a worker</a:t>
            </a:r>
          </a:p>
          <a:p>
            <a:pPr marL="457200" indent="-457200">
              <a:buFont typeface="+mj-lt"/>
              <a:buAutoNum type="arabicPeriod"/>
            </a:pPr>
            <a:r>
              <a:rPr lang="en-US" dirty="0" smtClean="0"/>
              <a:t>Seek out the right tool for the job</a:t>
            </a:r>
          </a:p>
          <a:p>
            <a:pPr marL="457200" indent="-457200">
              <a:buFont typeface="+mj-lt"/>
              <a:buAutoNum type="arabicPeriod"/>
            </a:pPr>
            <a:r>
              <a:rPr lang="en-US" dirty="0" smtClean="0"/>
              <a:t>Never stop improving your process</a:t>
            </a:r>
          </a:p>
          <a:p>
            <a:pPr marL="457200" indent="-457200">
              <a:buFont typeface="+mj-lt"/>
              <a:buAutoNum type="arabicPeriod"/>
            </a:pPr>
            <a:r>
              <a:rPr lang="en-US" dirty="0" smtClean="0"/>
              <a:t>Use automation as a way to change process</a:t>
            </a:r>
          </a:p>
          <a:p>
            <a:pPr marL="457200" indent="-457200">
              <a:buFont typeface="+mj-lt"/>
              <a:buAutoNum type="arabicPeriod"/>
            </a:pPr>
            <a:r>
              <a:rPr lang="en-US" dirty="0" smtClean="0"/>
              <a:t>Take time to focus on what you are doing right</a:t>
            </a:r>
          </a:p>
          <a:p>
            <a:pPr marL="457200" indent="-457200">
              <a:buFont typeface="+mj-lt"/>
              <a:buAutoNum type="arabicPeriod"/>
            </a:pPr>
            <a:endParaRPr lang="en-US" dirty="0"/>
          </a:p>
        </p:txBody>
      </p:sp>
    </p:spTree>
    <p:extLst>
      <p:ext uri="{BB962C8B-B14F-4D97-AF65-F5344CB8AC3E}">
        <p14:creationId xmlns:p14="http://schemas.microsoft.com/office/powerpoint/2010/main" val="36467417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Here’s </a:t>
            </a:r>
            <a:r>
              <a:rPr lang="en-US" sz="3600" dirty="0"/>
              <a:t>what I’m looking for help with</a:t>
            </a:r>
          </a:p>
        </p:txBody>
      </p:sp>
      <p:sp>
        <p:nvSpPr>
          <p:cNvPr id="3" name="Content Placeholder 2"/>
          <p:cNvSpPr>
            <a:spLocks noGrp="1"/>
          </p:cNvSpPr>
          <p:nvPr>
            <p:ph idx="1"/>
          </p:nvPr>
        </p:nvSpPr>
        <p:spPr/>
        <p:txBody>
          <a:bodyPr/>
          <a:lstStyle/>
          <a:p>
            <a:r>
              <a:rPr lang="en-US" dirty="0" smtClean="0"/>
              <a:t>Configuration Management</a:t>
            </a:r>
          </a:p>
          <a:p>
            <a:r>
              <a:rPr lang="en-US" dirty="0" smtClean="0"/>
              <a:t>Sizing/Scaling EC2 Instance and Sizing/Scaling Docker Containers</a:t>
            </a:r>
          </a:p>
          <a:p>
            <a:r>
              <a:rPr lang="en-US" dirty="0" smtClean="0"/>
              <a:t>Dependency management and grouping strategy for </a:t>
            </a:r>
            <a:r>
              <a:rPr lang="en-US" dirty="0" err="1" smtClean="0"/>
              <a:t>docker</a:t>
            </a:r>
            <a:r>
              <a:rPr lang="en-US" dirty="0" smtClean="0"/>
              <a:t> containers</a:t>
            </a:r>
          </a:p>
          <a:p>
            <a:r>
              <a:rPr lang="en-US" dirty="0" smtClean="0"/>
              <a:t>Production level diagnostic tools for management of </a:t>
            </a:r>
            <a:r>
              <a:rPr lang="en-US" dirty="0" err="1" smtClean="0"/>
              <a:t>docker</a:t>
            </a:r>
            <a:r>
              <a:rPr lang="en-US" dirty="0" smtClean="0"/>
              <a:t> containers</a:t>
            </a:r>
            <a:endParaRPr lang="en-US" dirty="0"/>
          </a:p>
        </p:txBody>
      </p:sp>
    </p:spTree>
    <p:extLst>
      <p:ext uri="{BB962C8B-B14F-4D97-AF65-F5344CB8AC3E}">
        <p14:creationId xmlns:p14="http://schemas.microsoft.com/office/powerpoint/2010/main" val="40006045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Tree>
    <p:extLst>
      <p:ext uri="{BB962C8B-B14F-4D97-AF65-F5344CB8AC3E}">
        <p14:creationId xmlns:p14="http://schemas.microsoft.com/office/powerpoint/2010/main" val="1765133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1103313" y="2052918"/>
            <a:ext cx="6831642" cy="4195481"/>
          </a:xfrm>
        </p:spPr>
        <p:txBody>
          <a:bodyPr>
            <a:normAutofit lnSpcReduction="10000"/>
          </a:bodyPr>
          <a:lstStyle/>
          <a:p>
            <a:r>
              <a:rPr lang="en-US" dirty="0" smtClean="0"/>
              <a:t>The TASC Story</a:t>
            </a:r>
          </a:p>
          <a:p>
            <a:r>
              <a:rPr lang="en-US" dirty="0"/>
              <a:t>Continuous </a:t>
            </a:r>
            <a:r>
              <a:rPr lang="en-US" dirty="0" smtClean="0"/>
              <a:t>Delivery: </a:t>
            </a:r>
            <a:r>
              <a:rPr lang="en-US" dirty="0"/>
              <a:t>The Holy Grail</a:t>
            </a:r>
          </a:p>
          <a:p>
            <a:r>
              <a:rPr lang="en-US" dirty="0" smtClean="0"/>
              <a:t>Improve Cycles</a:t>
            </a:r>
          </a:p>
          <a:p>
            <a:pPr lvl="1"/>
            <a:r>
              <a:rPr lang="en-US" dirty="0" smtClean="0"/>
              <a:t>Development</a:t>
            </a:r>
          </a:p>
          <a:p>
            <a:pPr lvl="1"/>
            <a:r>
              <a:rPr lang="en-US" dirty="0" smtClean="0"/>
              <a:t>Testing</a:t>
            </a:r>
          </a:p>
          <a:p>
            <a:pPr lvl="1"/>
            <a:r>
              <a:rPr lang="en-US" dirty="0" smtClean="0"/>
              <a:t>Delivery</a:t>
            </a:r>
          </a:p>
          <a:p>
            <a:pPr lvl="1"/>
            <a:r>
              <a:rPr lang="en-US" dirty="0" smtClean="0"/>
              <a:t>Deployment</a:t>
            </a:r>
          </a:p>
          <a:p>
            <a:r>
              <a:rPr lang="en-US" dirty="0" smtClean="0"/>
              <a:t>Road to Improvement</a:t>
            </a:r>
          </a:p>
          <a:p>
            <a:pPr lvl="1"/>
            <a:r>
              <a:rPr lang="en-US" dirty="0" smtClean="0"/>
              <a:t>Efficacy</a:t>
            </a:r>
          </a:p>
          <a:p>
            <a:pPr lvl="1"/>
            <a:r>
              <a:rPr lang="en-US" dirty="0" smtClean="0"/>
              <a:t>Efficiency</a:t>
            </a:r>
          </a:p>
          <a:p>
            <a:pPr lvl="1"/>
            <a:r>
              <a:rPr lang="en-US" dirty="0" smtClean="0"/>
              <a:t>Consistency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9582" y="1096128"/>
            <a:ext cx="2380952" cy="206666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214" y="1709226"/>
            <a:ext cx="1183743" cy="18569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24481" y="3255420"/>
            <a:ext cx="1790476" cy="1790476"/>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44853" y="2777933"/>
            <a:ext cx="1905000" cy="1576388"/>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09582" y="4683839"/>
            <a:ext cx="3810000" cy="1524000"/>
          </a:xfrm>
          <a:prstGeom prst="rect">
            <a:avLst/>
          </a:prstGeom>
        </p:spPr>
      </p:pic>
    </p:spTree>
    <p:extLst>
      <p:ext uri="{BB962C8B-B14F-4D97-AF65-F5344CB8AC3E}">
        <p14:creationId xmlns:p14="http://schemas.microsoft.com/office/powerpoint/2010/main" val="1428083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our first step?</a:t>
            </a:r>
            <a:endParaRPr lang="en-US" dirty="0"/>
          </a:p>
        </p:txBody>
      </p:sp>
    </p:spTree>
    <p:extLst>
      <p:ext uri="{BB962C8B-B14F-4D97-AF65-F5344CB8AC3E}">
        <p14:creationId xmlns:p14="http://schemas.microsoft.com/office/powerpoint/2010/main" val="1795092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Automation</a:t>
            </a:r>
            <a:endParaRPr lang="en-US" dirty="0"/>
          </a:p>
        </p:txBody>
      </p:sp>
      <p:sp>
        <p:nvSpPr>
          <p:cNvPr id="3" name="Content Placeholder 2"/>
          <p:cNvSpPr>
            <a:spLocks noGrp="1"/>
          </p:cNvSpPr>
          <p:nvPr>
            <p:ph idx="1"/>
          </p:nvPr>
        </p:nvSpPr>
        <p:spPr/>
        <p:txBody>
          <a:bodyPr/>
          <a:lstStyle/>
          <a:p>
            <a:r>
              <a:rPr lang="en-US" dirty="0" smtClean="0"/>
              <a:t>Riding the road </a:t>
            </a:r>
            <a:r>
              <a:rPr lang="en-US" dirty="0"/>
              <a:t>to </a:t>
            </a:r>
            <a:r>
              <a:rPr lang="en-US" dirty="0" smtClean="0"/>
              <a:t>improvement</a:t>
            </a:r>
            <a:endParaRPr lang="en-US" dirty="0"/>
          </a:p>
          <a:p>
            <a:pPr lvl="1"/>
            <a:r>
              <a:rPr lang="en-US" dirty="0" smtClean="0"/>
              <a:t>Efficacy</a:t>
            </a:r>
            <a:r>
              <a:rPr lang="en-US" dirty="0"/>
              <a:t>: the ability to produce a desired or intended result.</a:t>
            </a:r>
          </a:p>
          <a:p>
            <a:pPr lvl="1"/>
            <a:r>
              <a:rPr lang="en-US" dirty="0"/>
              <a:t>Efficiency: achieving maximum productivity with minimum wasted effort or expense.</a:t>
            </a:r>
          </a:p>
          <a:p>
            <a:pPr lvl="1"/>
            <a:r>
              <a:rPr lang="en-US" dirty="0"/>
              <a:t>Consistency: unchanging in achievement or effect over a period of time</a:t>
            </a:r>
            <a:r>
              <a:rPr lang="en-US" dirty="0" smtClean="0"/>
              <a:t>.</a:t>
            </a:r>
          </a:p>
          <a:p>
            <a:r>
              <a:rPr lang="en-US" dirty="0" smtClean="0"/>
              <a:t>Drive process change through the organization</a:t>
            </a:r>
          </a:p>
          <a:p>
            <a:r>
              <a:rPr lang="en-US" dirty="0" smtClean="0"/>
              <a:t>Get buy in from developers, QA, PM, BA, and the Business</a:t>
            </a:r>
            <a:endParaRPr lang="en-US" dirty="0"/>
          </a:p>
        </p:txBody>
      </p:sp>
    </p:spTree>
    <p:extLst>
      <p:ext uri="{BB962C8B-B14F-4D97-AF65-F5344CB8AC3E}">
        <p14:creationId xmlns:p14="http://schemas.microsoft.com/office/powerpoint/2010/main" val="7850500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Beginning …</a:t>
            </a:r>
            <a:endParaRPr lang="en-US" dirty="0"/>
          </a:p>
        </p:txBody>
      </p:sp>
      <p:sp>
        <p:nvSpPr>
          <p:cNvPr id="15" name="Flowchart: Process 14"/>
          <p:cNvSpPr/>
          <p:nvPr/>
        </p:nvSpPr>
        <p:spPr>
          <a:xfrm>
            <a:off x="6056670" y="4975119"/>
            <a:ext cx="6037007" cy="799489"/>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r>
              <a:rPr lang="en-US" dirty="0" smtClean="0"/>
              <a:t>QA1</a:t>
            </a:r>
            <a:endParaRPr lang="en-US" dirty="0"/>
          </a:p>
        </p:txBody>
      </p:sp>
      <p:sp>
        <p:nvSpPr>
          <p:cNvPr id="16" name="Flowchart: Process 15"/>
          <p:cNvSpPr/>
          <p:nvPr/>
        </p:nvSpPr>
        <p:spPr>
          <a:xfrm>
            <a:off x="6056670" y="3131571"/>
            <a:ext cx="6037007" cy="1537994"/>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r>
              <a:rPr lang="en-US" dirty="0" smtClean="0"/>
              <a:t>Model Office (Staging)</a:t>
            </a:r>
            <a:endParaRPr lang="en-US" dirty="0"/>
          </a:p>
        </p:txBody>
      </p:sp>
      <p:sp>
        <p:nvSpPr>
          <p:cNvPr id="17" name="Flowchart: Process 16"/>
          <p:cNvSpPr/>
          <p:nvPr/>
        </p:nvSpPr>
        <p:spPr>
          <a:xfrm>
            <a:off x="6056669" y="1286567"/>
            <a:ext cx="6037007" cy="176630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t>Production</a:t>
            </a:r>
            <a:endParaRPr lang="en-US" dirty="0"/>
          </a:p>
        </p:txBody>
      </p:sp>
      <p:sp>
        <p:nvSpPr>
          <p:cNvPr id="18" name="Rounded Rectangle 17"/>
          <p:cNvSpPr/>
          <p:nvPr/>
        </p:nvSpPr>
        <p:spPr>
          <a:xfrm>
            <a:off x="6162080" y="1652959"/>
            <a:ext cx="228287" cy="130732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t>F5</a:t>
            </a:r>
            <a:endParaRPr lang="en-US" sz="1200" dirty="0"/>
          </a:p>
        </p:txBody>
      </p:sp>
      <p:sp>
        <p:nvSpPr>
          <p:cNvPr id="20" name="Rounded Rectangle 19"/>
          <p:cNvSpPr/>
          <p:nvPr/>
        </p:nvSpPr>
        <p:spPr>
          <a:xfrm>
            <a:off x="6390367" y="1652958"/>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smtClean="0"/>
              <a:t>JBoss (Web)</a:t>
            </a:r>
            <a:endParaRPr lang="en-US" sz="1000" dirty="0"/>
          </a:p>
        </p:txBody>
      </p:sp>
      <p:sp>
        <p:nvSpPr>
          <p:cNvPr id="21" name="Rounded Rectangle 20"/>
          <p:cNvSpPr/>
          <p:nvPr/>
        </p:nvSpPr>
        <p:spPr>
          <a:xfrm>
            <a:off x="6390366" y="1871252"/>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JBoss (Web</a:t>
            </a:r>
            <a:r>
              <a:rPr lang="en-US" sz="1000" dirty="0" smtClean="0"/>
              <a:t>)</a:t>
            </a:r>
            <a:endParaRPr lang="en-US" sz="1000" dirty="0"/>
          </a:p>
        </p:txBody>
      </p:sp>
      <p:sp>
        <p:nvSpPr>
          <p:cNvPr id="22" name="Rounded Rectangle 21"/>
          <p:cNvSpPr/>
          <p:nvPr/>
        </p:nvSpPr>
        <p:spPr>
          <a:xfrm>
            <a:off x="6390366" y="2089546"/>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JBoss (Web</a:t>
            </a:r>
            <a:r>
              <a:rPr lang="en-US" sz="1000" dirty="0" smtClean="0"/>
              <a:t>)</a:t>
            </a:r>
            <a:endParaRPr lang="en-US" sz="1000" dirty="0"/>
          </a:p>
        </p:txBody>
      </p:sp>
      <p:sp>
        <p:nvSpPr>
          <p:cNvPr id="23" name="Rounded Rectangle 22"/>
          <p:cNvSpPr/>
          <p:nvPr/>
        </p:nvSpPr>
        <p:spPr>
          <a:xfrm>
            <a:off x="6390366" y="2304953"/>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JBoss (Web</a:t>
            </a:r>
            <a:r>
              <a:rPr lang="en-US" sz="1000" dirty="0" smtClean="0"/>
              <a:t>)</a:t>
            </a:r>
            <a:endParaRPr lang="en-US" sz="1000" dirty="0"/>
          </a:p>
        </p:txBody>
      </p:sp>
      <p:sp>
        <p:nvSpPr>
          <p:cNvPr id="24" name="Rounded Rectangle 23"/>
          <p:cNvSpPr/>
          <p:nvPr/>
        </p:nvSpPr>
        <p:spPr>
          <a:xfrm>
            <a:off x="6390366" y="2526134"/>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JBoss (Web</a:t>
            </a:r>
            <a:r>
              <a:rPr lang="en-US" sz="1000" dirty="0" smtClean="0"/>
              <a:t>)</a:t>
            </a:r>
            <a:endParaRPr lang="en-US" sz="1000" dirty="0"/>
          </a:p>
        </p:txBody>
      </p:sp>
      <p:sp>
        <p:nvSpPr>
          <p:cNvPr id="25" name="Rounded Rectangle 24"/>
          <p:cNvSpPr/>
          <p:nvPr/>
        </p:nvSpPr>
        <p:spPr>
          <a:xfrm>
            <a:off x="6390366" y="2739105"/>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JBoss (Web</a:t>
            </a:r>
            <a:r>
              <a:rPr lang="en-US" sz="1000" dirty="0" smtClean="0"/>
              <a:t>)</a:t>
            </a:r>
            <a:endParaRPr lang="en-US" sz="1000" dirty="0"/>
          </a:p>
        </p:txBody>
      </p:sp>
      <p:sp>
        <p:nvSpPr>
          <p:cNvPr id="26" name="Rounded Rectangle 25"/>
          <p:cNvSpPr/>
          <p:nvPr/>
        </p:nvSpPr>
        <p:spPr>
          <a:xfrm>
            <a:off x="10960414" y="1339887"/>
            <a:ext cx="1065475" cy="826342"/>
          </a:xfrm>
          <a:prstGeom prst="roundRect">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MYSQL</a:t>
            </a:r>
            <a:endParaRPr lang="en-US" sz="1200" dirty="0"/>
          </a:p>
        </p:txBody>
      </p:sp>
      <p:cxnSp>
        <p:nvCxnSpPr>
          <p:cNvPr id="39" name="Elbow Connector 38"/>
          <p:cNvCxnSpPr>
            <a:stCxn id="23" idx="3"/>
            <a:endCxn id="26" idx="1"/>
          </p:cNvCxnSpPr>
          <p:nvPr/>
        </p:nvCxnSpPr>
        <p:spPr>
          <a:xfrm flipV="1">
            <a:off x="7455841" y="1753058"/>
            <a:ext cx="3504573" cy="6624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6162080" y="3484547"/>
            <a:ext cx="228285" cy="65776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t>F5</a:t>
            </a:r>
            <a:endParaRPr lang="en-US" sz="1200" dirty="0"/>
          </a:p>
        </p:txBody>
      </p:sp>
      <p:sp>
        <p:nvSpPr>
          <p:cNvPr id="40" name="Rounded Rectangle 39"/>
          <p:cNvSpPr/>
          <p:nvPr/>
        </p:nvSpPr>
        <p:spPr>
          <a:xfrm>
            <a:off x="10952983" y="3181965"/>
            <a:ext cx="1065475" cy="826342"/>
          </a:xfrm>
          <a:prstGeom prst="roundRect">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MYSQL</a:t>
            </a:r>
            <a:endParaRPr lang="en-US" sz="1200" dirty="0"/>
          </a:p>
        </p:txBody>
      </p:sp>
      <p:sp>
        <p:nvSpPr>
          <p:cNvPr id="55" name="Rounded Rectangle 54"/>
          <p:cNvSpPr/>
          <p:nvPr/>
        </p:nvSpPr>
        <p:spPr>
          <a:xfrm>
            <a:off x="10952983" y="2426789"/>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smtClean="0"/>
              <a:t>JBoss (Proc)</a:t>
            </a:r>
            <a:endParaRPr lang="en-US" sz="1000" dirty="0"/>
          </a:p>
        </p:txBody>
      </p:sp>
      <p:sp>
        <p:nvSpPr>
          <p:cNvPr id="56" name="Rounded Rectangle 55"/>
          <p:cNvSpPr/>
          <p:nvPr/>
        </p:nvSpPr>
        <p:spPr>
          <a:xfrm>
            <a:off x="10952983" y="2639760"/>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smtClean="0"/>
              <a:t>JBoss (Proc)</a:t>
            </a:r>
            <a:endParaRPr lang="en-US" sz="1000" dirty="0"/>
          </a:p>
        </p:txBody>
      </p:sp>
      <p:sp>
        <p:nvSpPr>
          <p:cNvPr id="67" name="Rounded Rectangle 66"/>
          <p:cNvSpPr/>
          <p:nvPr/>
        </p:nvSpPr>
        <p:spPr>
          <a:xfrm>
            <a:off x="6162080" y="5422758"/>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t>JBoss </a:t>
            </a:r>
            <a:endParaRPr lang="en-US" sz="1200" dirty="0"/>
          </a:p>
        </p:txBody>
      </p:sp>
      <p:sp>
        <p:nvSpPr>
          <p:cNvPr id="68" name="Rounded Rectangle 67"/>
          <p:cNvSpPr/>
          <p:nvPr/>
        </p:nvSpPr>
        <p:spPr>
          <a:xfrm>
            <a:off x="10951618" y="5416073"/>
            <a:ext cx="1065475" cy="2211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MySQL</a:t>
            </a:r>
            <a:endParaRPr lang="en-US" sz="1200" dirty="0"/>
          </a:p>
        </p:txBody>
      </p:sp>
      <p:cxnSp>
        <p:nvCxnSpPr>
          <p:cNvPr id="78" name="Straight Arrow Connector 77"/>
          <p:cNvCxnSpPr>
            <a:stCxn id="67" idx="3"/>
            <a:endCxn id="68" idx="1"/>
          </p:cNvCxnSpPr>
          <p:nvPr/>
        </p:nvCxnSpPr>
        <p:spPr>
          <a:xfrm flipV="1">
            <a:off x="7227555" y="5526664"/>
            <a:ext cx="3724063" cy="66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5" name="Straight Arrow Connector 114"/>
          <p:cNvCxnSpPr>
            <a:stCxn id="20" idx="3"/>
            <a:endCxn id="26" idx="1"/>
          </p:cNvCxnSpPr>
          <p:nvPr/>
        </p:nvCxnSpPr>
        <p:spPr>
          <a:xfrm flipV="1">
            <a:off x="7455842" y="1753058"/>
            <a:ext cx="3504572" cy="104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p:cNvCxnSpPr>
            <a:stCxn id="55" idx="0"/>
            <a:endCxn id="26" idx="2"/>
          </p:cNvCxnSpPr>
          <p:nvPr/>
        </p:nvCxnSpPr>
        <p:spPr>
          <a:xfrm flipV="1">
            <a:off x="11485721" y="2166229"/>
            <a:ext cx="7431" cy="2605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p:cNvCxnSpPr>
            <a:endCxn id="40" idx="2"/>
          </p:cNvCxnSpPr>
          <p:nvPr/>
        </p:nvCxnSpPr>
        <p:spPr>
          <a:xfrm flipV="1">
            <a:off x="11485720" y="4008307"/>
            <a:ext cx="1" cy="3341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0" name="Rounded Rectangle 119"/>
          <p:cNvSpPr/>
          <p:nvPr/>
        </p:nvSpPr>
        <p:spPr>
          <a:xfrm>
            <a:off x="2073954" y="5817546"/>
            <a:ext cx="1065475" cy="826342"/>
          </a:xfrm>
          <a:prstGeom prst="roundRect">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Subversion</a:t>
            </a:r>
            <a:endParaRPr lang="en-US" sz="1200" dirty="0"/>
          </a:p>
        </p:txBody>
      </p:sp>
      <p:sp>
        <p:nvSpPr>
          <p:cNvPr id="121" name="Rounded Rectangle 120"/>
          <p:cNvSpPr/>
          <p:nvPr/>
        </p:nvSpPr>
        <p:spPr>
          <a:xfrm>
            <a:off x="6390366" y="3476227"/>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JBoss (Web</a:t>
            </a:r>
            <a:r>
              <a:rPr lang="en-US" sz="1000" dirty="0" smtClean="0"/>
              <a:t>)</a:t>
            </a:r>
            <a:endParaRPr lang="en-US" sz="1000" dirty="0"/>
          </a:p>
        </p:txBody>
      </p:sp>
      <p:sp>
        <p:nvSpPr>
          <p:cNvPr id="122" name="Rounded Rectangle 121"/>
          <p:cNvSpPr/>
          <p:nvPr/>
        </p:nvSpPr>
        <p:spPr>
          <a:xfrm>
            <a:off x="6390366" y="3699953"/>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JBoss (Web</a:t>
            </a:r>
            <a:r>
              <a:rPr lang="en-US" sz="1000" dirty="0" smtClean="0"/>
              <a:t>)</a:t>
            </a:r>
            <a:endParaRPr lang="en-US" sz="1000" dirty="0"/>
          </a:p>
        </p:txBody>
      </p:sp>
      <p:sp>
        <p:nvSpPr>
          <p:cNvPr id="123" name="Rounded Rectangle 122"/>
          <p:cNvSpPr/>
          <p:nvPr/>
        </p:nvSpPr>
        <p:spPr>
          <a:xfrm>
            <a:off x="6390366" y="3921134"/>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JBoss (Web</a:t>
            </a:r>
            <a:r>
              <a:rPr lang="en-US" sz="1000" dirty="0" smtClean="0"/>
              <a:t>)</a:t>
            </a:r>
            <a:endParaRPr lang="en-US" sz="1000" dirty="0"/>
          </a:p>
        </p:txBody>
      </p:sp>
      <p:cxnSp>
        <p:nvCxnSpPr>
          <p:cNvPr id="124" name="Straight Arrow Connector 123"/>
          <p:cNvCxnSpPr/>
          <p:nvPr/>
        </p:nvCxnSpPr>
        <p:spPr>
          <a:xfrm flipV="1">
            <a:off x="7448410" y="3545495"/>
            <a:ext cx="3504572" cy="104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5" name="Rounded Rectangle 124"/>
          <p:cNvSpPr/>
          <p:nvPr/>
        </p:nvSpPr>
        <p:spPr>
          <a:xfrm>
            <a:off x="10951619" y="4342499"/>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smtClean="0"/>
              <a:t>JBoss (Proc)</a:t>
            </a:r>
            <a:endParaRPr lang="en-US" sz="1000" dirty="0"/>
          </a:p>
        </p:txBody>
      </p:sp>
      <p:sp>
        <p:nvSpPr>
          <p:cNvPr id="128" name="Flowchart: Process 127"/>
          <p:cNvSpPr/>
          <p:nvPr/>
        </p:nvSpPr>
        <p:spPr>
          <a:xfrm>
            <a:off x="6056669" y="5844399"/>
            <a:ext cx="6037007" cy="799489"/>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r>
              <a:rPr lang="en-US" dirty="0" smtClean="0"/>
              <a:t>QA2</a:t>
            </a:r>
            <a:endParaRPr lang="en-US" dirty="0"/>
          </a:p>
        </p:txBody>
      </p:sp>
      <p:sp>
        <p:nvSpPr>
          <p:cNvPr id="129" name="Rounded Rectangle 128"/>
          <p:cNvSpPr/>
          <p:nvPr/>
        </p:nvSpPr>
        <p:spPr>
          <a:xfrm>
            <a:off x="6162079" y="6292038"/>
            <a:ext cx="1065475" cy="2211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t>JBoss </a:t>
            </a:r>
            <a:endParaRPr lang="en-US" sz="1200" dirty="0"/>
          </a:p>
        </p:txBody>
      </p:sp>
      <p:sp>
        <p:nvSpPr>
          <p:cNvPr id="130" name="Rounded Rectangle 129"/>
          <p:cNvSpPr/>
          <p:nvPr/>
        </p:nvSpPr>
        <p:spPr>
          <a:xfrm>
            <a:off x="10951617" y="6285353"/>
            <a:ext cx="1065475" cy="2211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MySQL</a:t>
            </a:r>
            <a:endParaRPr lang="en-US" sz="1200" dirty="0"/>
          </a:p>
        </p:txBody>
      </p:sp>
      <p:cxnSp>
        <p:nvCxnSpPr>
          <p:cNvPr id="131" name="Straight Arrow Connector 130"/>
          <p:cNvCxnSpPr/>
          <p:nvPr/>
        </p:nvCxnSpPr>
        <p:spPr>
          <a:xfrm flipV="1">
            <a:off x="7227554" y="6389258"/>
            <a:ext cx="3724063" cy="66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6" name="Rounded Rectangle 135"/>
          <p:cNvSpPr/>
          <p:nvPr/>
        </p:nvSpPr>
        <p:spPr>
          <a:xfrm>
            <a:off x="418324" y="6029754"/>
            <a:ext cx="1128090" cy="4019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t>Developers</a:t>
            </a:r>
            <a:endParaRPr lang="en-US" sz="1200" dirty="0"/>
          </a:p>
        </p:txBody>
      </p:sp>
      <p:sp>
        <p:nvSpPr>
          <p:cNvPr id="137" name="Rounded Rectangle 136"/>
          <p:cNvSpPr/>
          <p:nvPr/>
        </p:nvSpPr>
        <p:spPr>
          <a:xfrm>
            <a:off x="418324" y="1883338"/>
            <a:ext cx="1128090" cy="4019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t>Operations</a:t>
            </a:r>
            <a:endParaRPr lang="en-US" sz="1200" dirty="0"/>
          </a:p>
        </p:txBody>
      </p:sp>
      <p:sp>
        <p:nvSpPr>
          <p:cNvPr id="138" name="Rounded Rectangle 137"/>
          <p:cNvSpPr/>
          <p:nvPr/>
        </p:nvSpPr>
        <p:spPr>
          <a:xfrm>
            <a:off x="418324" y="2731019"/>
            <a:ext cx="1128090" cy="4019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t>Quality Assurance</a:t>
            </a:r>
            <a:endParaRPr lang="en-US" sz="1200" dirty="0"/>
          </a:p>
        </p:txBody>
      </p:sp>
      <p:cxnSp>
        <p:nvCxnSpPr>
          <p:cNvPr id="4" name="Straight Arrow Connector 3"/>
          <p:cNvCxnSpPr>
            <a:stCxn id="137" idx="3"/>
            <a:endCxn id="17" idx="1"/>
          </p:cNvCxnSpPr>
          <p:nvPr/>
        </p:nvCxnSpPr>
        <p:spPr>
          <a:xfrm>
            <a:off x="1546414" y="2084301"/>
            <a:ext cx="4510255" cy="85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138" idx="3"/>
            <a:endCxn id="15" idx="1"/>
          </p:cNvCxnSpPr>
          <p:nvPr/>
        </p:nvCxnSpPr>
        <p:spPr>
          <a:xfrm>
            <a:off x="1546414" y="2931982"/>
            <a:ext cx="4510256" cy="2442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138" idx="3"/>
            <a:endCxn id="16" idx="1"/>
          </p:cNvCxnSpPr>
          <p:nvPr/>
        </p:nvCxnSpPr>
        <p:spPr>
          <a:xfrm>
            <a:off x="1546414" y="2931982"/>
            <a:ext cx="4510256" cy="968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38" idx="3"/>
            <a:endCxn id="128" idx="1"/>
          </p:cNvCxnSpPr>
          <p:nvPr/>
        </p:nvCxnSpPr>
        <p:spPr>
          <a:xfrm>
            <a:off x="1546414" y="2931982"/>
            <a:ext cx="4510255" cy="3312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0" idx="1"/>
            <a:endCxn id="136" idx="3"/>
          </p:cNvCxnSpPr>
          <p:nvPr/>
        </p:nvCxnSpPr>
        <p:spPr>
          <a:xfrm flipH="1">
            <a:off x="1546414" y="6230717"/>
            <a:ext cx="5275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36" idx="0"/>
            <a:endCxn id="120" idx="0"/>
          </p:cNvCxnSpPr>
          <p:nvPr/>
        </p:nvCxnSpPr>
        <p:spPr>
          <a:xfrm rot="5400000" flipH="1" flipV="1">
            <a:off x="1688426" y="5111489"/>
            <a:ext cx="212208" cy="1624323"/>
          </a:xfrm>
          <a:prstGeom prst="bentConnector3">
            <a:avLst>
              <a:gd name="adj1" fmla="val 207724"/>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8628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a:t>
            </a:r>
            <a:endParaRPr lang="en-US" dirty="0"/>
          </a:p>
        </p:txBody>
      </p:sp>
      <p:sp>
        <p:nvSpPr>
          <p:cNvPr id="3" name="Content Placeholder 2"/>
          <p:cNvSpPr>
            <a:spLocks noGrp="1"/>
          </p:cNvSpPr>
          <p:nvPr>
            <p:ph idx="1"/>
          </p:nvPr>
        </p:nvSpPr>
        <p:spPr/>
        <p:txBody>
          <a:bodyPr/>
          <a:lstStyle/>
          <a:p>
            <a:r>
              <a:rPr lang="en-US" dirty="0" smtClean="0"/>
              <a:t>Slow development cycle with no transparency</a:t>
            </a:r>
            <a:endParaRPr lang="en-US" dirty="0"/>
          </a:p>
          <a:p>
            <a:r>
              <a:rPr lang="en-US" dirty="0" smtClean="0"/>
              <a:t>Archaic and manual testing with slow turnaround</a:t>
            </a:r>
            <a:endParaRPr lang="en-US" dirty="0"/>
          </a:p>
          <a:p>
            <a:r>
              <a:rPr lang="en-US" dirty="0" smtClean="0"/>
              <a:t>Manual, inconsistent, time consuming deployments</a:t>
            </a:r>
          </a:p>
          <a:p>
            <a:r>
              <a:rPr lang="en-US" dirty="0" smtClean="0"/>
              <a:t>Lack of knowledge about our deployment process</a:t>
            </a:r>
            <a:endParaRPr lang="en-US" dirty="0"/>
          </a:p>
          <a:p>
            <a:r>
              <a:rPr lang="en-US" dirty="0" smtClean="0"/>
              <a:t>Monolithic, static, </a:t>
            </a:r>
            <a:r>
              <a:rPr lang="en-US" dirty="0"/>
              <a:t>inconsistent</a:t>
            </a:r>
            <a:r>
              <a:rPr lang="en-US" dirty="0" smtClean="0"/>
              <a:t> infrastructure</a:t>
            </a:r>
          </a:p>
        </p:txBody>
      </p:sp>
    </p:spTree>
    <p:extLst>
      <p:ext uri="{BB962C8B-B14F-4D97-AF65-F5344CB8AC3E}">
        <p14:creationId xmlns:p14="http://schemas.microsoft.com/office/powerpoint/2010/main" val="2100276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Steps Toward Automation</a:t>
            </a:r>
            <a:endParaRPr lang="en-US" dirty="0"/>
          </a:p>
        </p:txBody>
      </p:sp>
      <p:sp>
        <p:nvSpPr>
          <p:cNvPr id="3" name="Text Placeholder 2"/>
          <p:cNvSpPr>
            <a:spLocks noGrp="1"/>
          </p:cNvSpPr>
          <p:nvPr>
            <p:ph type="body" idx="1"/>
          </p:nvPr>
        </p:nvSpPr>
        <p:spPr/>
        <p:txBody>
          <a:bodyPr/>
          <a:lstStyle/>
          <a:p>
            <a:r>
              <a:rPr lang="en-US" dirty="0" smtClean="0"/>
              <a:t>Finding tools to empower us to automate</a:t>
            </a:r>
            <a:endParaRPr lang="en-US" dirty="0"/>
          </a:p>
        </p:txBody>
      </p:sp>
    </p:spTree>
    <p:extLst>
      <p:ext uri="{BB962C8B-B14F-4D97-AF65-F5344CB8AC3E}">
        <p14:creationId xmlns:p14="http://schemas.microsoft.com/office/powerpoint/2010/main" val="41023215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19273</TotalTime>
  <Words>2653</Words>
  <Application>Microsoft Office PowerPoint</Application>
  <PresentationFormat>Widescreen</PresentationFormat>
  <Paragraphs>460</Paragraphs>
  <Slides>34</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Century Gothic</vt:lpstr>
      <vt:lpstr>Wingdings 3</vt:lpstr>
      <vt:lpstr>Ion</vt:lpstr>
      <vt:lpstr>Automating Change</vt:lpstr>
      <vt:lpstr>About Me</vt:lpstr>
      <vt:lpstr>About TASC</vt:lpstr>
      <vt:lpstr>Overview</vt:lpstr>
      <vt:lpstr>What is our first step?</vt:lpstr>
      <vt:lpstr>Automation</vt:lpstr>
      <vt:lpstr>In The Beginning …</vt:lpstr>
      <vt:lpstr>Issues</vt:lpstr>
      <vt:lpstr>First Steps Toward Automation</vt:lpstr>
      <vt:lpstr>First Steps Toward Automation</vt:lpstr>
      <vt:lpstr>First Steps Towards Automation</vt:lpstr>
      <vt:lpstr>What Improved</vt:lpstr>
      <vt:lpstr>Expanding Automation</vt:lpstr>
      <vt:lpstr>Goals</vt:lpstr>
      <vt:lpstr>Expanding Automation</vt:lpstr>
      <vt:lpstr>Expanding Automation</vt:lpstr>
      <vt:lpstr>What Improved</vt:lpstr>
      <vt:lpstr>What’s Next?</vt:lpstr>
      <vt:lpstr>Automation of Infrastructure</vt:lpstr>
      <vt:lpstr>Goals</vt:lpstr>
      <vt:lpstr>Automation of Infrastructure</vt:lpstr>
      <vt:lpstr>To the Cloud</vt:lpstr>
      <vt:lpstr>Infrastructure On-Demand</vt:lpstr>
      <vt:lpstr>Environment Transparency</vt:lpstr>
      <vt:lpstr>Environment Detail</vt:lpstr>
      <vt:lpstr>What Improved</vt:lpstr>
      <vt:lpstr>Applying to Staging Level</vt:lpstr>
      <vt:lpstr>Production and Amazon EC2</vt:lpstr>
      <vt:lpstr>So … What’s Next?</vt:lpstr>
      <vt:lpstr>Micro Service</vt:lpstr>
      <vt:lpstr>Does this look familiar?</vt:lpstr>
      <vt:lpstr>Top Five Takeaways</vt:lpstr>
      <vt:lpstr>Here’s what I’m looking for help with</vt:lpstr>
      <vt:lpstr>Q &amp; A</vt:lpstr>
    </vt:vector>
  </TitlesOfParts>
  <Company>TASC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Automating Change</dc:title>
  <dc:creator>John Gildenzoph</dc:creator>
  <cp:lastModifiedBy>John Gildenzoph</cp:lastModifiedBy>
  <cp:revision>118</cp:revision>
  <dcterms:created xsi:type="dcterms:W3CDTF">2015-10-02T13:51:39Z</dcterms:created>
  <dcterms:modified xsi:type="dcterms:W3CDTF">2015-10-18T00:35:40Z</dcterms:modified>
</cp:coreProperties>
</file>