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90" r:id="rId5"/>
    <p:sldId id="310" r:id="rId6"/>
    <p:sldId id="316" r:id="rId7"/>
    <p:sldId id="270" r:id="rId8"/>
    <p:sldId id="296" r:id="rId9"/>
    <p:sldId id="291" r:id="rId10"/>
    <p:sldId id="293" r:id="rId11"/>
    <p:sldId id="294" r:id="rId12"/>
    <p:sldId id="295" r:id="rId13"/>
    <p:sldId id="292" r:id="rId14"/>
    <p:sldId id="298" r:id="rId15"/>
    <p:sldId id="299" r:id="rId16"/>
    <p:sldId id="297" r:id="rId17"/>
    <p:sldId id="300" r:id="rId18"/>
    <p:sldId id="313" r:id="rId19"/>
    <p:sldId id="301" r:id="rId20"/>
    <p:sldId id="302" r:id="rId21"/>
    <p:sldId id="303" r:id="rId22"/>
    <p:sldId id="304" r:id="rId23"/>
    <p:sldId id="309" r:id="rId24"/>
    <p:sldId id="311" r:id="rId25"/>
    <p:sldId id="312" r:id="rId26"/>
    <p:sldId id="306" r:id="rId27"/>
    <p:sldId id="307" r:id="rId28"/>
    <p:sldId id="31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DBE"/>
    <a:srgbClr val="135F9F"/>
    <a:srgbClr val="3876AF"/>
    <a:srgbClr val="204071"/>
    <a:srgbClr val="003791"/>
    <a:srgbClr val="007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0" autoAdjust="0"/>
    <p:restoredTop sz="94660"/>
  </p:normalViewPr>
  <p:slideViewPr>
    <p:cSldViewPr snapToGrid="0" snapToObjects="1" showGuides="1">
      <p:cViewPr varScale="1">
        <p:scale>
          <a:sx n="135" d="100"/>
          <a:sy n="135" d="100"/>
        </p:scale>
        <p:origin x="-126" y="-84"/>
      </p:cViewPr>
      <p:guideLst>
        <p:guide orient="horz" pos="1621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02EA1-8468-624D-A3FB-3E211419AA0D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D6744-2D02-AD43-B3C6-A870B5DB0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59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8040-432F-CA48-81C4-83D02620CC57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F8680-5141-F949-BA21-6CAA8EA76B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322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F8680-5141-F949-BA21-6CAA8EA76B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9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ＭＳ Ｐゴシック" pitchFamily="-65" charset="-128"/>
              </a:rPr>
              <a:t>Encompass Games, TV, Video And Music As A Premium Entertainment Service Brand.</a:t>
            </a:r>
          </a:p>
          <a:p>
            <a:pPr marL="171450" indent="-171450">
              <a:buFontTx/>
              <a:buChar char="-"/>
            </a:pP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ＭＳ Ｐゴシック" pitchFamily="-65" charset="-128"/>
              </a:rPr>
              <a:t>By tying the network services under a single brand, SCE and SNEI will aim to further expand the network business by building upon the success of delivering t</a:t>
            </a:r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ＭＳ Ｐゴシック" pitchFamily="-65" charset="-128"/>
              </a:rPr>
              <a:t>he best all-round digital entertainment,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ＭＳ Ｐゴシック" pitchFamily="-65" charset="-128"/>
              </a:rPr>
              <a:t> and also extending the </a:t>
            </a:r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ＭＳ Ｐゴシック" pitchFamily="-65" charset="-128"/>
              </a:rPr>
              <a:t>ultimate gaming and network entertainment experiences to an arena including movies, TV, and music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ＭＳ Ｐゴシック" pitchFamily="-65" charset="-128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kumimoji="1"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ＭＳ Ｐゴシック" pitchFamily="-65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B28F09-CDDD-9149-B1AB-276A4E5CC9CF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2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- Symbol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29" y="1278431"/>
            <a:ext cx="7772400" cy="573617"/>
          </a:xfrm>
        </p:spPr>
        <p:txBody>
          <a:bodyPr lIns="0">
            <a:no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129" y="1862098"/>
            <a:ext cx="6400800" cy="90646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D8DB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AF5B5500-6378-9648-B8C2-B8A459EA5E98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646087" y="4893660"/>
            <a:ext cx="5496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5F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135F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14" y="92038"/>
            <a:ext cx="2422017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6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hite Page] Vertical Flow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518400" cy="5134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AF28906E-6ADE-C34D-8BBE-AE47AF20CBF9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584203"/>
            <a:ext cx="7001933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6917871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729226"/>
            <a:ext cx="6917871" cy="3865397"/>
          </a:xfrm>
        </p:spPr>
        <p:txBody>
          <a:bodyPr lIns="0"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8816" y="4854415"/>
            <a:ext cx="1389667" cy="3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31FB19E8-7B78-6642-A25C-8ADD4F01A99D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94" y="92038"/>
            <a:ext cx="2422017" cy="42862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6917871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29226"/>
            <a:ext cx="4038600" cy="40060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9226"/>
            <a:ext cx="4038600" cy="40060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7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94" y="92038"/>
            <a:ext cx="2422017" cy="4286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B489E72B-0F0C-A14C-BF5A-FCC698DAEDB1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0507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10328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30507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8229600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3"/>
          </p:nvPr>
        </p:nvSpPr>
        <p:spPr>
          <a:xfrm>
            <a:off x="4644858" y="1210328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00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94" y="92038"/>
            <a:ext cx="2422017" cy="428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733" y="3451811"/>
            <a:ext cx="5125510" cy="3970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2733" y="561081"/>
            <a:ext cx="5125510" cy="2883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733" y="3882738"/>
            <a:ext cx="5125510" cy="5639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4342C048-B0FC-1946-BB37-AC81454ECE12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182172"/>
            <a:ext cx="8229600" cy="334027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20407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2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94" y="92038"/>
            <a:ext cx="2422017" cy="428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05C18D29-F852-614F-85B5-0BADA47847E1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75050" y="725714"/>
            <a:ext cx="5111750" cy="386890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25714"/>
            <a:ext cx="3008313" cy="38689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57200" y="182172"/>
            <a:ext cx="8229600" cy="334027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20407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B7A6C975-EE07-DD47-9281-6C4CA0E73CA2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011483" y="342387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0" i="0" dirty="0" smtClean="0">
                <a:solidFill>
                  <a:schemeClr val="bg1"/>
                </a:solidFill>
                <a:latin typeface="+mn-lt"/>
                <a:cs typeface="Arial"/>
              </a:rPr>
              <a:t>Prepared By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558471" y="2444464"/>
            <a:ext cx="3355823" cy="1102519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i="0" u="none" kern="1200" baseline="0">
                <a:solidFill>
                  <a:srgbClr val="FFFFFF"/>
                </a:solidFill>
                <a:latin typeface="+mn-lt"/>
                <a:ea typeface="+mj-ea"/>
                <a:cs typeface="Verdana"/>
              </a:defRPr>
            </a:lvl1pPr>
          </a:lstStyle>
          <a:p>
            <a:pPr algn="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10199" y="3670093"/>
            <a:ext cx="3403605" cy="857250"/>
          </a:xfrm>
        </p:spPr>
        <p:txBody>
          <a:bodyPr wrap="none" rIns="0" anchor="t" anchorCtr="0">
            <a:normAutofit/>
          </a:bodyPr>
          <a:lstStyle>
            <a:lvl1pPr algn="r">
              <a:defRPr sz="1200" b="0" i="1">
                <a:solidFill>
                  <a:srgbClr val="3876A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9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Dark Page] PS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8229600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9226"/>
            <a:ext cx="8229600" cy="3865397"/>
          </a:xfrm>
        </p:spPr>
        <p:txBody>
          <a:bodyPr lIns="0"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66643" y="4860268"/>
            <a:ext cx="1602015" cy="273844"/>
          </a:xfrm>
        </p:spPr>
        <p:txBody>
          <a:bodyPr/>
          <a:lstStyle/>
          <a:p>
            <a:fld id="{E89451C5-FA5C-914F-9AC5-22073943D25F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chemeClr val="bg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14" y="92038"/>
            <a:ext cx="2422017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78241"/>
            <a:ext cx="7772400" cy="1021556"/>
          </a:xfrm>
        </p:spPr>
        <p:txBody>
          <a:bodyPr lIns="0" anchor="t">
            <a:noAutofit/>
          </a:bodyPr>
          <a:lstStyle>
            <a:lvl1pPr algn="l">
              <a:defRPr sz="4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10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8DB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3BDDFF93-ADAE-A54D-982F-73E6459689F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hite Page] - PSN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49A22352-43CC-1F42-B5BE-49D6939E8685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94" y="92038"/>
            <a:ext cx="2422017" cy="42862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8229600" cy="334027"/>
          </a:xfrm>
        </p:spPr>
        <p:txBody>
          <a:bodyPr lIns="0" anchor="b" anchorCtr="0">
            <a:noAutofit/>
          </a:bodyPr>
          <a:lstStyle>
            <a:lvl1pPr algn="l">
              <a:defRPr sz="2400">
                <a:solidFill>
                  <a:srgbClr val="20407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729226"/>
            <a:ext cx="8229600" cy="3865397"/>
          </a:xfrm>
        </p:spPr>
        <p:txBody>
          <a:bodyPr lIns="0"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7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hite Page] - PS Stor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8229600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729226"/>
            <a:ext cx="8229600" cy="3865397"/>
          </a:xfrm>
        </p:spPr>
        <p:txBody>
          <a:bodyPr lIns="0"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3" y="138434"/>
            <a:ext cx="2422017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hite Page] - PS Plus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78" y="92038"/>
            <a:ext cx="2422017" cy="4286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8229600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729226"/>
            <a:ext cx="8229600" cy="3865397"/>
          </a:xfrm>
        </p:spPr>
        <p:txBody>
          <a:bodyPr lIns="0"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0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hite Page] - PS Video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57" y="92038"/>
            <a:ext cx="2422017" cy="4286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8229600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729226"/>
            <a:ext cx="8229600" cy="3865397"/>
          </a:xfrm>
        </p:spPr>
        <p:txBody>
          <a:bodyPr lIns="0"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8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hite Page] - PS Music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29" y="92038"/>
            <a:ext cx="2422017" cy="4286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8229600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729226"/>
            <a:ext cx="8229600" cy="3865397"/>
          </a:xfrm>
        </p:spPr>
        <p:txBody>
          <a:bodyPr lIns="0"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hite Page] - PS Now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57" y="92038"/>
            <a:ext cx="2422017" cy="4286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8229600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729226"/>
            <a:ext cx="8229600" cy="3865397"/>
          </a:xfrm>
        </p:spPr>
        <p:txBody>
          <a:bodyPr lIns="0"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4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hite Page] - PS Vu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75071" y="4860268"/>
            <a:ext cx="1293587" cy="273844"/>
          </a:xfrm>
          <a:prstGeom prst="rect">
            <a:avLst/>
          </a:prstGeom>
        </p:spPr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701" y="-1"/>
            <a:ext cx="9165167" cy="4868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584203"/>
            <a:ext cx="8229600" cy="0"/>
          </a:xfrm>
          <a:prstGeom prst="line">
            <a:avLst/>
          </a:prstGeom>
          <a:ln w="12700" cap="flat">
            <a:solidFill>
              <a:srgbClr val="204071"/>
            </a:solidFill>
            <a:prstDash val="sysDot"/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20" y="92038"/>
            <a:ext cx="2422017" cy="4286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82172"/>
            <a:ext cx="8229600" cy="334027"/>
          </a:xfrm>
        </p:spPr>
        <p:txBody>
          <a:bodyPr lIns="0" anchor="b" anchorCtr="0"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729226"/>
            <a:ext cx="8229600" cy="3865397"/>
          </a:xfrm>
        </p:spPr>
        <p:txBody>
          <a:bodyPr lIns="0"/>
          <a:lstStyle>
            <a:lvl1pPr>
              <a:defRPr sz="2000"/>
            </a:lvl1pPr>
            <a:lvl2pPr>
              <a:defRPr sz="1800">
                <a:solidFill>
                  <a:srgbClr val="4E8CBD"/>
                </a:solidFill>
              </a:defRPr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0317" y="4865692"/>
            <a:ext cx="249535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>
              <a:defRPr sz="800" kern="800" spc="-10">
                <a:solidFill>
                  <a:srgbClr val="3876A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63179"/>
            <a:ext cx="465667" cy="27384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876AF"/>
                </a:solidFill>
                <a:latin typeface="Arial"/>
              </a:defRPr>
            </a:lvl1pPr>
          </a:lstStyle>
          <a:p>
            <a:fld id="{0E6E7A1B-E4EE-0B4D-9AA0-E44037999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066643" y="4860268"/>
            <a:ext cx="16020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3876AF"/>
                </a:solidFill>
                <a:latin typeface="Arial"/>
              </a:defRPr>
            </a:lvl1pPr>
          </a:lstStyle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4" r:id="rId3"/>
    <p:sldLayoutId id="2147483675" r:id="rId4"/>
    <p:sldLayoutId id="2147483677" r:id="rId5"/>
    <p:sldLayoutId id="2147483678" r:id="rId6"/>
    <p:sldLayoutId id="2147483676" r:id="rId7"/>
    <p:sldLayoutId id="2147483679" r:id="rId8"/>
    <p:sldLayoutId id="2147483680" r:id="rId9"/>
    <p:sldLayoutId id="2147483673" r:id="rId10"/>
    <p:sldLayoutId id="2147483652" r:id="rId11"/>
    <p:sldLayoutId id="2147483653" r:id="rId12"/>
    <p:sldLayoutId id="2147483657" r:id="rId13"/>
    <p:sldLayoutId id="2147483656" r:id="rId14"/>
    <p:sldLayoutId id="2147483655" r:id="rId15"/>
    <p:sldLayoutId id="2147483681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rgbClr val="20407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20407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80000"/>
        <a:buFont typeface="Wingdings" charset="2"/>
        <a:buChar char="§"/>
        <a:defRPr sz="1800" kern="1200">
          <a:solidFill>
            <a:srgbClr val="3876A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60000"/>
        <a:buFont typeface="Lucida Grande"/>
        <a:buChar char="∆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70000"/>
        <a:buFont typeface="Lucida Grande"/>
        <a:buChar char="x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As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dirty="0"/>
              <a:t>Continuous Delivery of a CD Pipeline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A87-AF68-EE4B-8C01-B4324BF56D74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</p:spTree>
    <p:extLst>
      <p:ext uri="{BB962C8B-B14F-4D97-AF65-F5344CB8AC3E}">
        <p14:creationId xmlns:p14="http://schemas.microsoft.com/office/powerpoint/2010/main" val="3948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50" y="689317"/>
            <a:ext cx="7577410" cy="402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8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Evolution (</a:t>
            </a:r>
            <a:r>
              <a:rPr lang="en-US" b="1" dirty="0" err="1" smtClean="0">
                <a:solidFill>
                  <a:srgbClr val="135F9F"/>
                </a:solidFill>
              </a:rPr>
              <a:t>cont</a:t>
            </a:r>
            <a:r>
              <a:rPr lang="en-US" b="1" dirty="0" smtClean="0">
                <a:solidFill>
                  <a:srgbClr val="135F9F"/>
                </a:solidFill>
              </a:rPr>
              <a:t>)…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Step 2:  Implement development practices within CM</a:t>
            </a:r>
            <a:endParaRPr lang="en-US" dirty="0" smtClean="0"/>
          </a:p>
          <a:p>
            <a:pPr lvl="1"/>
            <a:r>
              <a:rPr lang="en-US" dirty="0" smtClean="0"/>
              <a:t>Architect our deployment pipeline</a:t>
            </a:r>
          </a:p>
          <a:p>
            <a:pPr lvl="1"/>
            <a:r>
              <a:rPr lang="en-US" dirty="0" smtClean="0"/>
              <a:t>Entire build/deploy system is in source control</a:t>
            </a:r>
          </a:p>
          <a:p>
            <a:pPr lvl="1"/>
            <a:r>
              <a:rPr lang="en-US" dirty="0" smtClean="0"/>
              <a:t>Code review</a:t>
            </a:r>
          </a:p>
          <a:p>
            <a:pPr lvl="1"/>
            <a:r>
              <a:rPr lang="en-US" dirty="0" smtClean="0"/>
              <a:t>Test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Architecting an Approach</a:t>
            </a:r>
            <a:endParaRPr lang="en-US" b="1" dirty="0">
              <a:solidFill>
                <a:srgbClr val="135F9F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8" y="1817020"/>
            <a:ext cx="1055640" cy="102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6" y="1916810"/>
            <a:ext cx="1067799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03" y="1834602"/>
            <a:ext cx="751695" cy="10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12" y="1827057"/>
            <a:ext cx="737568" cy="103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46" y="1882690"/>
            <a:ext cx="1079969" cy="93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7028" y="2900797"/>
            <a:ext cx="105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Instance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67555" y="2912500"/>
            <a:ext cx="1119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Control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29499" y="2913194"/>
            <a:ext cx="105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44071" y="2906344"/>
            <a:ext cx="85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18" name="Right Arrow 17"/>
          <p:cNvSpPr/>
          <p:nvPr/>
        </p:nvSpPr>
        <p:spPr>
          <a:xfrm>
            <a:off x="5046260" y="2272391"/>
            <a:ext cx="460612" cy="250380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530622" y="2252602"/>
            <a:ext cx="466788" cy="270169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869889" y="2250850"/>
            <a:ext cx="471062" cy="264376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678641" y="2259959"/>
            <a:ext cx="483572" cy="265790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30955" y="2906344"/>
            <a:ext cx="147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Production Instance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05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Development Environment</a:t>
            </a:r>
            <a:endParaRPr lang="en-US" b="1" dirty="0">
              <a:solidFill>
                <a:srgbClr val="135F9F"/>
              </a:solidFill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16" y="1322287"/>
            <a:ext cx="1040519" cy="10405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11" y="2864410"/>
            <a:ext cx="1040519" cy="1040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1" y="720436"/>
            <a:ext cx="82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04071"/>
                </a:solidFill>
              </a:rPr>
              <a:t>Approach #1: Install on Personal Laptops</a:t>
            </a:r>
            <a:endParaRPr lang="en-US" b="1" dirty="0">
              <a:solidFill>
                <a:srgbClr val="20407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80853" y="1313365"/>
            <a:ext cx="5444837" cy="337754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040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800" kern="1200">
                <a:solidFill>
                  <a:srgbClr val="4E8CB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60000"/>
              <a:buFont typeface="Lucida Grande"/>
              <a:buChar char="∆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70000"/>
              <a:buFont typeface="Lucida Grande"/>
              <a:buChar char="x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Experience with install process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Experience with tools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Team can experiment freely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sz="1100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en-US" sz="1800" dirty="0"/>
              <a:t>Different </a:t>
            </a:r>
            <a:r>
              <a:rPr lang="en-US" sz="1800" dirty="0" smtClean="0"/>
              <a:t>than production target environment</a:t>
            </a:r>
            <a:endParaRPr lang="en-US" sz="1800" dirty="0"/>
          </a:p>
          <a:p>
            <a:pPr>
              <a:buFont typeface="Calibri" panose="020F0502020204030204" pitchFamily="34" charset="0"/>
              <a:buChar char="-"/>
            </a:pPr>
            <a:r>
              <a:rPr lang="en-US" sz="1800" dirty="0" smtClean="0"/>
              <a:t>Non-standardized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1800" dirty="0" smtClean="0"/>
              <a:t>Heavy reliance on manual steps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97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Development Environment (</a:t>
            </a:r>
            <a:r>
              <a:rPr lang="en-US" b="1" dirty="0" err="1" smtClean="0">
                <a:solidFill>
                  <a:srgbClr val="135F9F"/>
                </a:solidFill>
              </a:rPr>
              <a:t>cont</a:t>
            </a:r>
            <a:r>
              <a:rPr lang="en-US" b="1" dirty="0" smtClean="0">
                <a:solidFill>
                  <a:srgbClr val="135F9F"/>
                </a:solidFill>
              </a:rPr>
              <a:t>)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1" y="720436"/>
            <a:ext cx="82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04071"/>
                </a:solidFill>
              </a:rPr>
              <a:t>Approach #2: VM Definition with Homegrown Provisioning Script</a:t>
            </a:r>
            <a:endParaRPr lang="en-US" b="1" dirty="0">
              <a:solidFill>
                <a:srgbClr val="204071"/>
              </a:solidFill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16" y="1322287"/>
            <a:ext cx="1040519" cy="10405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11" y="2864410"/>
            <a:ext cx="1040519" cy="104051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680853" y="1313365"/>
            <a:ext cx="5444837" cy="337754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040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800" kern="1200">
                <a:solidFill>
                  <a:srgbClr val="4E8CB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60000"/>
              <a:buFont typeface="Lucida Grande"/>
              <a:buChar char="∆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70000"/>
              <a:buFont typeface="Lucida Grande"/>
              <a:buChar char="x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Standardization - OS</a:t>
            </a:r>
            <a:r>
              <a:rPr lang="en-US" sz="1800" dirty="0"/>
              <a:t>, Packages, etc.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Files all stored under </a:t>
            </a:r>
            <a:r>
              <a:rPr lang="en-US" sz="1800" dirty="0"/>
              <a:t>source control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Automatic </a:t>
            </a:r>
            <a:r>
              <a:rPr lang="en-US" sz="1800" dirty="0"/>
              <a:t>“rebuilding of the world”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100" dirty="0"/>
          </a:p>
          <a:p>
            <a:pPr>
              <a:buFont typeface="Calibri" panose="020F0502020204030204" pitchFamily="34" charset="0"/>
              <a:buChar char="-"/>
            </a:pPr>
            <a:r>
              <a:rPr lang="en-US" sz="1800" dirty="0" smtClean="0"/>
              <a:t>Error handling</a:t>
            </a:r>
            <a:endParaRPr lang="en-US" sz="1800" dirty="0"/>
          </a:p>
          <a:p>
            <a:pPr>
              <a:buFont typeface="Calibri" panose="020F0502020204030204" pitchFamily="34" charset="0"/>
              <a:buChar char="-"/>
            </a:pPr>
            <a:r>
              <a:rPr lang="en-US" sz="1800" dirty="0" smtClean="0"/>
              <a:t>Difficulty in expressing tool dependencies</a:t>
            </a:r>
            <a:endParaRPr lang="en-US" sz="1800" dirty="0"/>
          </a:p>
          <a:p>
            <a:pPr>
              <a:buFont typeface="Calibri" panose="020F0502020204030204" pitchFamily="34" charset="0"/>
              <a:buChar char="-"/>
            </a:pPr>
            <a:r>
              <a:rPr lang="en-US" sz="1800" dirty="0" smtClean="0"/>
              <a:t>Difficulty in collaboration/handoff with other teams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21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1C5-FA5C-914F-9AC5-22073943D25F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5F9F"/>
                </a:solidFill>
              </a:rPr>
              <a:t>Development Environment </a:t>
            </a:r>
            <a:r>
              <a:rPr lang="en-US" b="1" dirty="0" smtClean="0">
                <a:solidFill>
                  <a:srgbClr val="135F9F"/>
                </a:solidFill>
              </a:rPr>
              <a:t>(</a:t>
            </a:r>
            <a:r>
              <a:rPr lang="en-US" b="1" dirty="0" err="1" smtClean="0">
                <a:solidFill>
                  <a:srgbClr val="135F9F"/>
                </a:solidFill>
              </a:rPr>
              <a:t>cont</a:t>
            </a:r>
            <a:r>
              <a:rPr lang="en-US" b="1" dirty="0" smtClean="0">
                <a:solidFill>
                  <a:srgbClr val="135F9F"/>
                </a:solidFill>
              </a:rPr>
              <a:t>)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0853" y="1313365"/>
            <a:ext cx="5444837" cy="337754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Error handling built in/easier error identification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Explicit expression of dependencies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Collaboration/Handoff of CM Utility files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en-US" sz="1800" dirty="0" smtClean="0"/>
              <a:t>Certain permission issues masked by single VM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1800" dirty="0" smtClean="0"/>
              <a:t>Couldn’t test some workflows due to collisions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1800" dirty="0" smtClean="0"/>
              <a:t>Inter-host communications issues not identified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1" y="720436"/>
            <a:ext cx="82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04071"/>
                </a:solidFill>
              </a:rPr>
              <a:t>Approach #3: VM </a:t>
            </a:r>
            <a:r>
              <a:rPr lang="en-US" b="1" dirty="0">
                <a:solidFill>
                  <a:srgbClr val="204071"/>
                </a:solidFill>
              </a:rPr>
              <a:t>D</a:t>
            </a:r>
            <a:r>
              <a:rPr lang="en-US" b="1" dirty="0" smtClean="0">
                <a:solidFill>
                  <a:srgbClr val="204071"/>
                </a:solidFill>
              </a:rPr>
              <a:t>efinition with Configuration Management Utility</a:t>
            </a:r>
            <a:endParaRPr lang="en-US" b="1" dirty="0">
              <a:solidFill>
                <a:srgbClr val="204071"/>
              </a:solidFill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16" y="1322287"/>
            <a:ext cx="1040519" cy="1040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11" y="2864410"/>
            <a:ext cx="1040519" cy="1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5F9F"/>
                </a:solidFill>
              </a:rPr>
              <a:t>Development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135F9F"/>
                </a:solidFill>
              </a:rPr>
              <a:t>Environment (</a:t>
            </a:r>
            <a:r>
              <a:rPr lang="en-US" b="1" dirty="0" err="1" smtClean="0">
                <a:solidFill>
                  <a:srgbClr val="135F9F"/>
                </a:solidFill>
              </a:rPr>
              <a:t>cont</a:t>
            </a:r>
            <a:r>
              <a:rPr lang="en-US" b="1" dirty="0" smtClean="0">
                <a:solidFill>
                  <a:srgbClr val="135F9F"/>
                </a:solidFill>
              </a:rPr>
              <a:t>)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720436"/>
            <a:ext cx="82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04071"/>
                </a:solidFill>
              </a:rPr>
              <a:t>Current Approach: Multi-VM </a:t>
            </a:r>
            <a:r>
              <a:rPr lang="en-US" b="1" dirty="0">
                <a:solidFill>
                  <a:srgbClr val="204071"/>
                </a:solidFill>
              </a:rPr>
              <a:t>definition using </a:t>
            </a:r>
            <a:r>
              <a:rPr lang="en-US" b="1" dirty="0" smtClean="0">
                <a:solidFill>
                  <a:srgbClr val="204071"/>
                </a:solidFill>
              </a:rPr>
              <a:t>Configuration Management Utility</a:t>
            </a:r>
            <a:endParaRPr lang="en-US" b="1" dirty="0">
              <a:solidFill>
                <a:srgbClr val="204071"/>
              </a:solidFill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16" y="1322287"/>
            <a:ext cx="1040519" cy="1040519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0853" y="1313365"/>
            <a:ext cx="5444837" cy="337754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Much closer to production setup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1800" dirty="0" smtClean="0"/>
              <a:t>Able to test inter-host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594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8" y="1817020"/>
            <a:ext cx="1055640" cy="102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6" y="1916810"/>
            <a:ext cx="1067799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03" y="1834602"/>
            <a:ext cx="751695" cy="10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12" y="1827057"/>
            <a:ext cx="737568" cy="103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46" y="1882690"/>
            <a:ext cx="1079969" cy="93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7028" y="2900797"/>
            <a:ext cx="105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Instance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67555" y="2912500"/>
            <a:ext cx="1119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Control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29499" y="2913194"/>
            <a:ext cx="105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44071" y="2906344"/>
            <a:ext cx="85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130955" y="2906344"/>
            <a:ext cx="147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Production Instance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5046260" y="2272391"/>
            <a:ext cx="460612" cy="250380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530622" y="2252602"/>
            <a:ext cx="466788" cy="270169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6869889" y="2250850"/>
            <a:ext cx="471062" cy="264376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678641" y="2259959"/>
            <a:ext cx="483572" cy="265790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-Shape 23"/>
          <p:cNvSpPr/>
          <p:nvPr/>
        </p:nvSpPr>
        <p:spPr>
          <a:xfrm rot="18517521">
            <a:off x="361665" y="2055476"/>
            <a:ext cx="1474491" cy="580030"/>
          </a:xfrm>
          <a:prstGeom prst="corner">
            <a:avLst>
              <a:gd name="adj1" fmla="val 37431"/>
              <a:gd name="adj2" fmla="val 41143"/>
            </a:avLst>
          </a:prstGeom>
          <a:solidFill>
            <a:srgbClr val="00B050">
              <a:alpha val="75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Process As Code Development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35F9F"/>
                </a:solidFill>
              </a:rPr>
              <a:t>How do we keep CM Development working?</a:t>
            </a:r>
          </a:p>
          <a:p>
            <a:pPr lvl="1"/>
            <a:r>
              <a:rPr lang="en-US" dirty="0" smtClean="0">
                <a:solidFill>
                  <a:srgbClr val="3876AF"/>
                </a:solidFill>
              </a:rPr>
              <a:t>Script/Automate</a:t>
            </a:r>
          </a:p>
          <a:p>
            <a:pPr lvl="2"/>
            <a:r>
              <a:rPr lang="en-US" dirty="0" smtClean="0">
                <a:solidFill>
                  <a:srgbClr val="3876AF"/>
                </a:solidFill>
              </a:rPr>
              <a:t>Creation of a new project</a:t>
            </a:r>
          </a:p>
          <a:p>
            <a:pPr lvl="2"/>
            <a:r>
              <a:rPr lang="en-US" dirty="0" smtClean="0">
                <a:solidFill>
                  <a:srgbClr val="3876AF"/>
                </a:solidFill>
              </a:rPr>
              <a:t>Setting work information</a:t>
            </a:r>
          </a:p>
          <a:p>
            <a:pPr lvl="3"/>
            <a:r>
              <a:rPr lang="en-US" dirty="0" smtClean="0">
                <a:solidFill>
                  <a:srgbClr val="3876AF"/>
                </a:solidFill>
              </a:rPr>
              <a:t>Rally Integration</a:t>
            </a:r>
          </a:p>
          <a:p>
            <a:pPr lvl="2"/>
            <a:r>
              <a:rPr lang="en-US" dirty="0" smtClean="0">
                <a:solidFill>
                  <a:srgbClr val="3876AF"/>
                </a:solidFill>
              </a:rPr>
              <a:t>Source control prep</a:t>
            </a:r>
          </a:p>
          <a:p>
            <a:pPr lvl="3"/>
            <a:r>
              <a:rPr lang="en-US" dirty="0" smtClean="0">
                <a:solidFill>
                  <a:srgbClr val="3876AF"/>
                </a:solidFill>
              </a:rPr>
              <a:t>P4 Integration</a:t>
            </a:r>
          </a:p>
          <a:p>
            <a:pPr lvl="2"/>
            <a:r>
              <a:rPr lang="en-US" dirty="0" smtClean="0">
                <a:solidFill>
                  <a:srgbClr val="3876AF"/>
                </a:solidFill>
              </a:rPr>
              <a:t>Review submission</a:t>
            </a:r>
          </a:p>
          <a:p>
            <a:pPr lvl="3"/>
            <a:r>
              <a:rPr lang="en-US" dirty="0" smtClean="0">
                <a:solidFill>
                  <a:srgbClr val="3876AF"/>
                </a:solidFill>
              </a:rPr>
              <a:t>Rally, P4, </a:t>
            </a:r>
            <a:r>
              <a:rPr lang="en-US" dirty="0" err="1" smtClean="0">
                <a:solidFill>
                  <a:srgbClr val="3876AF"/>
                </a:solidFill>
              </a:rPr>
              <a:t>ReviewBoard</a:t>
            </a:r>
            <a:r>
              <a:rPr lang="en-US" dirty="0" smtClean="0">
                <a:solidFill>
                  <a:srgbClr val="3876AF"/>
                </a:solidFill>
              </a:rPr>
              <a:t> Integrations</a:t>
            </a:r>
          </a:p>
          <a:p>
            <a:pPr lvl="2"/>
            <a:r>
              <a:rPr lang="en-US" dirty="0" smtClean="0">
                <a:solidFill>
                  <a:srgbClr val="3876AF"/>
                </a:solidFill>
              </a:rPr>
              <a:t>Source control commit</a:t>
            </a:r>
          </a:p>
        </p:txBody>
      </p:sp>
    </p:spTree>
    <p:extLst>
      <p:ext uri="{BB962C8B-B14F-4D97-AF65-F5344CB8AC3E}">
        <p14:creationId xmlns:p14="http://schemas.microsoft.com/office/powerpoint/2010/main" val="21323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5F9F"/>
                </a:solidFill>
              </a:rPr>
              <a:t>New CM Development Lifecycle</a:t>
            </a:r>
          </a:p>
        </p:txBody>
      </p:sp>
      <p:sp>
        <p:nvSpPr>
          <p:cNvPr id="28" name="Snip Diagonal Corner Rectangle 27"/>
          <p:cNvSpPr/>
          <p:nvPr/>
        </p:nvSpPr>
        <p:spPr>
          <a:xfrm>
            <a:off x="5615211" y="685800"/>
            <a:ext cx="903948" cy="695721"/>
          </a:xfrm>
          <a:prstGeom prst="snip2Diag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Set Work Details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(Script)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9" name="Snip Diagonal Corner Rectangle 28"/>
          <p:cNvSpPr/>
          <p:nvPr/>
        </p:nvSpPr>
        <p:spPr>
          <a:xfrm>
            <a:off x="4243611" y="2350008"/>
            <a:ext cx="903948" cy="695721"/>
          </a:xfrm>
          <a:prstGeom prst="snip2Diag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Prep Filesystem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(Script)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Snip Diagonal Corner Rectangle 29"/>
          <p:cNvSpPr/>
          <p:nvPr/>
        </p:nvSpPr>
        <p:spPr>
          <a:xfrm>
            <a:off x="4243611" y="1520930"/>
            <a:ext cx="903948" cy="695721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Modify Project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(Manual)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" name="Snip Diagonal Corner Rectangle 30"/>
          <p:cNvSpPr/>
          <p:nvPr/>
        </p:nvSpPr>
        <p:spPr>
          <a:xfrm>
            <a:off x="5615211" y="1520930"/>
            <a:ext cx="903948" cy="695721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Changes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(Manual)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" name="Snip Diagonal Corner Rectangle 31"/>
          <p:cNvSpPr/>
          <p:nvPr/>
        </p:nvSpPr>
        <p:spPr>
          <a:xfrm>
            <a:off x="5615211" y="2350008"/>
            <a:ext cx="903948" cy="695721"/>
          </a:xfrm>
          <a:prstGeom prst="snip2Diag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Export Project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Changes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(Script)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Snip Diagonal Corner Rectangle 32"/>
          <p:cNvSpPr/>
          <p:nvPr/>
        </p:nvSpPr>
        <p:spPr>
          <a:xfrm>
            <a:off x="6986811" y="2350008"/>
            <a:ext cx="903948" cy="694944"/>
          </a:xfrm>
          <a:prstGeom prst="snip2Diag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Create </a:t>
            </a:r>
            <a:r>
              <a:rPr lang="en-US" sz="1050" dirty="0" err="1" smtClean="0">
                <a:solidFill>
                  <a:schemeClr val="tx1"/>
                </a:solidFill>
              </a:rPr>
              <a:t>Changelist</a:t>
            </a:r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(Script)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Snip Diagonal Corner Rectangle 33"/>
          <p:cNvSpPr/>
          <p:nvPr/>
        </p:nvSpPr>
        <p:spPr>
          <a:xfrm>
            <a:off x="4243611" y="3182112"/>
            <a:ext cx="903948" cy="695721"/>
          </a:xfrm>
          <a:prstGeom prst="snip2Diag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Submit Review 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(Script)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Snip Diagonal Corner Rectangle 34"/>
          <p:cNvSpPr/>
          <p:nvPr/>
        </p:nvSpPr>
        <p:spPr>
          <a:xfrm>
            <a:off x="5615211" y="3182112"/>
            <a:ext cx="903948" cy="695721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Review Project  Changes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(Manual)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Snip Diagonal Corner Rectangle 35"/>
          <p:cNvSpPr/>
          <p:nvPr/>
        </p:nvSpPr>
        <p:spPr>
          <a:xfrm>
            <a:off x="6986811" y="3182112"/>
            <a:ext cx="903948" cy="695721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Demo Changes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(Manual)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Snip Diagonal Corner Rectangle 36"/>
          <p:cNvSpPr/>
          <p:nvPr/>
        </p:nvSpPr>
        <p:spPr>
          <a:xfrm>
            <a:off x="4243611" y="4014216"/>
            <a:ext cx="903948" cy="695721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Merge Project Changes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(Manual)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" name="Snip Diagonal Corner Rectangle 37"/>
          <p:cNvSpPr/>
          <p:nvPr/>
        </p:nvSpPr>
        <p:spPr>
          <a:xfrm>
            <a:off x="5615211" y="4014216"/>
            <a:ext cx="903948" cy="695721"/>
          </a:xfrm>
          <a:prstGeom prst="snip2Diag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Commit  Project Changes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(Script)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" name="Snip Diagonal Corner Rectangle 38"/>
          <p:cNvSpPr/>
          <p:nvPr/>
        </p:nvSpPr>
        <p:spPr>
          <a:xfrm>
            <a:off x="4243611" y="685800"/>
            <a:ext cx="903948" cy="695721"/>
          </a:xfrm>
          <a:prstGeom prst="snip2Diag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Create &amp; Initialize Project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(Script)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3075" y="848994"/>
            <a:ext cx="28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Prep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60761" y="1684125"/>
            <a:ext cx="28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Modify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0761" y="2512814"/>
            <a:ext cx="28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Add to Source Control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10980" y="4177411"/>
            <a:ext cx="290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Submit in Source Control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60761" y="3345306"/>
            <a:ext cx="28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Review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7600" y="1453487"/>
            <a:ext cx="48006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7600" y="2274627"/>
            <a:ext cx="48006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657600" y="3164006"/>
            <a:ext cx="48006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657600" y="3964675"/>
            <a:ext cx="48006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0"/>
            <a:endCxn id="30" idx="2"/>
          </p:cNvCxnSpPr>
          <p:nvPr/>
        </p:nvCxnSpPr>
        <p:spPr>
          <a:xfrm flipH="1">
            <a:off x="4243611" y="1033661"/>
            <a:ext cx="2275548" cy="835130"/>
          </a:xfrm>
          <a:prstGeom prst="bentConnector5">
            <a:avLst>
              <a:gd name="adj1" fmla="val -10046"/>
              <a:gd name="adj2" fmla="val 50000"/>
              <a:gd name="adj3" fmla="val 110046"/>
            </a:avLst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1" idx="0"/>
            <a:endCxn id="29" idx="2"/>
          </p:cNvCxnSpPr>
          <p:nvPr/>
        </p:nvCxnSpPr>
        <p:spPr>
          <a:xfrm flipH="1">
            <a:off x="4243611" y="1868791"/>
            <a:ext cx="2275548" cy="829078"/>
          </a:xfrm>
          <a:prstGeom prst="bentConnector5">
            <a:avLst>
              <a:gd name="adj1" fmla="val -10046"/>
              <a:gd name="adj2" fmla="val 50000"/>
              <a:gd name="adj3" fmla="val 110046"/>
            </a:avLst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3" idx="0"/>
            <a:endCxn id="34" idx="2"/>
          </p:cNvCxnSpPr>
          <p:nvPr/>
        </p:nvCxnSpPr>
        <p:spPr>
          <a:xfrm flipH="1">
            <a:off x="4243611" y="2697480"/>
            <a:ext cx="3647148" cy="832493"/>
          </a:xfrm>
          <a:prstGeom prst="bentConnector5">
            <a:avLst>
              <a:gd name="adj1" fmla="val -6268"/>
              <a:gd name="adj2" fmla="val 49977"/>
              <a:gd name="adj3" fmla="val 106268"/>
            </a:avLst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6" idx="0"/>
            <a:endCxn id="37" idx="2"/>
          </p:cNvCxnSpPr>
          <p:nvPr/>
        </p:nvCxnSpPr>
        <p:spPr>
          <a:xfrm flipH="1">
            <a:off x="4243611" y="3529973"/>
            <a:ext cx="3647148" cy="832104"/>
          </a:xfrm>
          <a:prstGeom prst="bentConnector5">
            <a:avLst>
              <a:gd name="adj1" fmla="val -6268"/>
              <a:gd name="adj2" fmla="val 50000"/>
              <a:gd name="adj3" fmla="val 106268"/>
            </a:avLst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0"/>
            <a:endCxn id="28" idx="2"/>
          </p:cNvCxnSpPr>
          <p:nvPr/>
        </p:nvCxnSpPr>
        <p:spPr>
          <a:xfrm>
            <a:off x="5147559" y="1033661"/>
            <a:ext cx="4676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0"/>
            <a:endCxn id="31" idx="2"/>
          </p:cNvCxnSpPr>
          <p:nvPr/>
        </p:nvCxnSpPr>
        <p:spPr>
          <a:xfrm>
            <a:off x="5147559" y="1868791"/>
            <a:ext cx="4676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0"/>
            <a:endCxn id="32" idx="2"/>
          </p:cNvCxnSpPr>
          <p:nvPr/>
        </p:nvCxnSpPr>
        <p:spPr>
          <a:xfrm>
            <a:off x="5147559" y="2697869"/>
            <a:ext cx="4676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0"/>
            <a:endCxn id="33" idx="2"/>
          </p:cNvCxnSpPr>
          <p:nvPr/>
        </p:nvCxnSpPr>
        <p:spPr>
          <a:xfrm flipV="1">
            <a:off x="6519159" y="2697480"/>
            <a:ext cx="467652" cy="389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0"/>
            <a:endCxn id="35" idx="2"/>
          </p:cNvCxnSpPr>
          <p:nvPr/>
        </p:nvCxnSpPr>
        <p:spPr>
          <a:xfrm>
            <a:off x="5147559" y="3529973"/>
            <a:ext cx="4676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0"/>
            <a:endCxn id="36" idx="2"/>
          </p:cNvCxnSpPr>
          <p:nvPr/>
        </p:nvCxnSpPr>
        <p:spPr>
          <a:xfrm>
            <a:off x="6519159" y="3529973"/>
            <a:ext cx="4676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7" idx="0"/>
            <a:endCxn id="38" idx="2"/>
          </p:cNvCxnSpPr>
          <p:nvPr/>
        </p:nvCxnSpPr>
        <p:spPr>
          <a:xfrm>
            <a:off x="5147559" y="4362077"/>
            <a:ext cx="4676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9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2352-43CC-1F42-B5BE-49D6939E8685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5" y="777270"/>
            <a:ext cx="5595797" cy="40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8" y="1817020"/>
            <a:ext cx="1055640" cy="102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6" y="1916810"/>
            <a:ext cx="1067799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03" y="1834602"/>
            <a:ext cx="751695" cy="10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12" y="1827057"/>
            <a:ext cx="737568" cy="103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46" y="1882690"/>
            <a:ext cx="1079969" cy="93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7028" y="2900797"/>
            <a:ext cx="105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Instance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555" y="2912500"/>
            <a:ext cx="1119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Control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9499" y="2913194"/>
            <a:ext cx="105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744071" y="2906344"/>
            <a:ext cx="85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0955" y="2906344"/>
            <a:ext cx="147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Production Instance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5046260" y="2272391"/>
            <a:ext cx="460612" cy="250380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530622" y="2252602"/>
            <a:ext cx="466788" cy="270169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869889" y="2250850"/>
            <a:ext cx="471062" cy="264376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678641" y="2259959"/>
            <a:ext cx="483572" cy="265790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-Shape 21"/>
          <p:cNvSpPr/>
          <p:nvPr/>
        </p:nvSpPr>
        <p:spPr>
          <a:xfrm rot="18517521">
            <a:off x="361665" y="2055476"/>
            <a:ext cx="1474491" cy="580030"/>
          </a:xfrm>
          <a:prstGeom prst="corner">
            <a:avLst>
              <a:gd name="adj1" fmla="val 37431"/>
              <a:gd name="adj2" fmla="val 41143"/>
            </a:avLst>
          </a:prstGeom>
          <a:solidFill>
            <a:srgbClr val="00B050">
              <a:alpha val="75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-Shape 22"/>
          <p:cNvSpPr/>
          <p:nvPr/>
        </p:nvSpPr>
        <p:spPr>
          <a:xfrm rot="18517521">
            <a:off x="2124885" y="2143175"/>
            <a:ext cx="1474491" cy="580030"/>
          </a:xfrm>
          <a:prstGeom prst="corner">
            <a:avLst>
              <a:gd name="adj1" fmla="val 37431"/>
              <a:gd name="adj2" fmla="val 41143"/>
            </a:avLst>
          </a:prstGeom>
          <a:solidFill>
            <a:srgbClr val="00B050">
              <a:alpha val="75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Releasing Changes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35F9F"/>
                </a:solidFill>
              </a:rPr>
              <a:t>Test Instance</a:t>
            </a:r>
          </a:p>
          <a:p>
            <a:pPr lvl="1"/>
            <a:r>
              <a:rPr lang="en-US" dirty="0" smtClean="0">
                <a:solidFill>
                  <a:srgbClr val="135F9F"/>
                </a:solidFill>
              </a:rPr>
              <a:t>CI Trigger on changes in source control</a:t>
            </a:r>
          </a:p>
          <a:p>
            <a:pPr lvl="2"/>
            <a:r>
              <a:rPr lang="en-US" dirty="0" smtClean="0">
                <a:solidFill>
                  <a:srgbClr val="4D8DBE"/>
                </a:solidFill>
              </a:rPr>
              <a:t>Builds and deploys plugin</a:t>
            </a:r>
          </a:p>
          <a:p>
            <a:pPr lvl="2"/>
            <a:r>
              <a:rPr lang="en-US" dirty="0" smtClean="0">
                <a:solidFill>
                  <a:srgbClr val="4D8DBE"/>
                </a:solidFill>
              </a:rPr>
              <a:t>Plugin artifact is published to repository</a:t>
            </a:r>
          </a:p>
          <a:p>
            <a:pPr lvl="1"/>
            <a:r>
              <a:rPr lang="en-US" dirty="0" smtClean="0">
                <a:solidFill>
                  <a:srgbClr val="135F9F"/>
                </a:solidFill>
              </a:rPr>
              <a:t>Final validation for changes on Test Instance</a:t>
            </a:r>
          </a:p>
          <a:p>
            <a:pPr lvl="1"/>
            <a:r>
              <a:rPr lang="en-US" dirty="0" smtClean="0">
                <a:solidFill>
                  <a:srgbClr val="135F9F"/>
                </a:solidFill>
              </a:rPr>
              <a:t>Approval makes call to Production Instance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6" y="1916810"/>
            <a:ext cx="1067799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03" y="1834602"/>
            <a:ext cx="751695" cy="10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12" y="1827057"/>
            <a:ext cx="737568" cy="103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46" y="1882690"/>
            <a:ext cx="1079969" cy="93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7028" y="2900797"/>
            <a:ext cx="105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Instance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555" y="2912500"/>
            <a:ext cx="1119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Control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9499" y="2913194"/>
            <a:ext cx="105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744071" y="2906344"/>
            <a:ext cx="85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0955" y="2906344"/>
            <a:ext cx="147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Production Instance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5046260" y="2272391"/>
            <a:ext cx="460612" cy="250380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530622" y="2252602"/>
            <a:ext cx="466788" cy="270169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869889" y="2250850"/>
            <a:ext cx="471062" cy="264376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678641" y="2259959"/>
            <a:ext cx="483572" cy="265790"/>
          </a:xfrm>
          <a:prstGeom prst="rightArrow">
            <a:avLst/>
          </a:prstGeom>
          <a:gradFill>
            <a:gsLst>
              <a:gs pos="0">
                <a:schemeClr val="tx1"/>
              </a:gs>
              <a:gs pos="93000">
                <a:srgbClr val="D4DEFF"/>
              </a:gs>
              <a:gs pos="93000">
                <a:srgbClr val="D4DEFF"/>
              </a:gs>
              <a:gs pos="100000">
                <a:schemeClr val="accent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-Shape 22"/>
          <p:cNvSpPr/>
          <p:nvPr/>
        </p:nvSpPr>
        <p:spPr>
          <a:xfrm rot="18517521">
            <a:off x="2250873" y="2004675"/>
            <a:ext cx="1474491" cy="580030"/>
          </a:xfrm>
          <a:prstGeom prst="corner">
            <a:avLst>
              <a:gd name="adj1" fmla="val 37431"/>
              <a:gd name="adj2" fmla="val 41143"/>
            </a:avLst>
          </a:prstGeom>
          <a:solidFill>
            <a:srgbClr val="00B050">
              <a:alpha val="75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18517521">
            <a:off x="3946943" y="1960833"/>
            <a:ext cx="1474491" cy="580030"/>
          </a:xfrm>
          <a:prstGeom prst="corner">
            <a:avLst>
              <a:gd name="adj1" fmla="val 37431"/>
              <a:gd name="adj2" fmla="val 41143"/>
            </a:avLst>
          </a:prstGeom>
          <a:solidFill>
            <a:srgbClr val="00B050">
              <a:alpha val="75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8" y="1817020"/>
            <a:ext cx="1055640" cy="102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-Shape 24"/>
          <p:cNvSpPr/>
          <p:nvPr/>
        </p:nvSpPr>
        <p:spPr>
          <a:xfrm rot="18517521">
            <a:off x="5559042" y="2004676"/>
            <a:ext cx="1474491" cy="580030"/>
          </a:xfrm>
          <a:prstGeom prst="corner">
            <a:avLst>
              <a:gd name="adj1" fmla="val 37431"/>
              <a:gd name="adj2" fmla="val 41143"/>
            </a:avLst>
          </a:prstGeom>
          <a:solidFill>
            <a:srgbClr val="00B050">
              <a:alpha val="75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-Shape 21"/>
          <p:cNvSpPr/>
          <p:nvPr/>
        </p:nvSpPr>
        <p:spPr>
          <a:xfrm rot="18517521">
            <a:off x="409060" y="1960834"/>
            <a:ext cx="1474491" cy="580030"/>
          </a:xfrm>
          <a:prstGeom prst="corner">
            <a:avLst>
              <a:gd name="adj1" fmla="val 37431"/>
              <a:gd name="adj2" fmla="val 41143"/>
            </a:avLst>
          </a:prstGeom>
          <a:solidFill>
            <a:srgbClr val="00B050">
              <a:alpha val="75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5F9F"/>
                </a:solidFill>
              </a:rPr>
              <a:t>Releasing Changes (Cont.)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35F9F"/>
                </a:solidFill>
              </a:rPr>
              <a:t>Production Instance</a:t>
            </a:r>
          </a:p>
          <a:p>
            <a:pPr lvl="1"/>
            <a:r>
              <a:rPr lang="en-US" dirty="0" smtClean="0"/>
              <a:t>Approval call from Test Instance retrieves plugin from repository</a:t>
            </a:r>
          </a:p>
          <a:p>
            <a:pPr lvl="1"/>
            <a:r>
              <a:rPr lang="en-US" dirty="0" smtClean="0"/>
              <a:t>Deploys plugin to production instance</a:t>
            </a:r>
          </a:p>
          <a:p>
            <a:pPr lvl="1"/>
            <a:r>
              <a:rPr lang="en-US" dirty="0" smtClean="0"/>
              <a:t>Users can immediately take advantage of new features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67" y="2276394"/>
            <a:ext cx="1876425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4172">
            <a:off x="7473469" y="1119795"/>
            <a:ext cx="1273247" cy="13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For anyone else getting started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Lessons learned</a:t>
            </a:r>
          </a:p>
          <a:p>
            <a:pPr lvl="1"/>
            <a:r>
              <a:rPr lang="en-US" dirty="0" smtClean="0"/>
              <a:t>Tool sets</a:t>
            </a:r>
          </a:p>
          <a:p>
            <a:pPr lvl="1"/>
            <a:r>
              <a:rPr lang="en-US" dirty="0" smtClean="0"/>
              <a:t>Baby steps</a:t>
            </a:r>
          </a:p>
          <a:p>
            <a:pPr lvl="1"/>
            <a:r>
              <a:rPr lang="en-US" dirty="0" smtClean="0"/>
              <a:t>Patience</a:t>
            </a:r>
          </a:p>
          <a:p>
            <a:pPr lvl="1"/>
            <a:r>
              <a:rPr lang="en-US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743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5F9F"/>
                </a:solidFill>
              </a:rPr>
              <a:t>Questions?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10" y="798039"/>
            <a:ext cx="985692" cy="1331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40" y="1463545"/>
            <a:ext cx="2394516" cy="27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11" descr="C:\Users\0300002371\AppData\Local\Microsoft\Windows\Temporary Internet Files\Content.Outlook\EXKO9S5E\PS_NetworkService_png\PS_NetworkService_png\lockedup_logos\PSN_lockedup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0" y="1118383"/>
            <a:ext cx="7762735" cy="11888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1501898" y="2623904"/>
            <a:ext cx="5861378" cy="827161"/>
            <a:chOff x="1690948" y="3017468"/>
            <a:chExt cx="5861378" cy="827161"/>
          </a:xfrm>
        </p:grpSpPr>
        <p:pic>
          <p:nvPicPr>
            <p:cNvPr id="33" name="図 10" descr="C:\Users\0300002371\AppData\Local\Microsoft\Windows\Temporary Internet Files\Content.Outlook\EXKO9S5E\PS_NetworkService_png\PS_NetworkService_png\lockedup_logos\PS_Vue_lockedup.png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11763" y="3052667"/>
              <a:ext cx="840563" cy="791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図 4" descr="C:\Users\0300002371\AppData\Local\Microsoft\Windows\Temporary Internet Files\Content.Outlook\EXKO9S5E\lockedup_logos\lockedup_logos\PS_Store_lockedup.png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90948" y="3017468"/>
              <a:ext cx="945625" cy="797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図 5" descr="C:\Users\0300002371\AppData\Local\Microsoft\Windows\Temporary Internet Files\Content.Outlook\EXKO9S5E\lockedup_logos\lockedup_logos\PS_Plus_lockedup.png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628573" y="3073753"/>
              <a:ext cx="800284" cy="730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図 2" descr="C:\Users\0300002371\AppData\Local\Microsoft\Windows\Temporary Internet Files\Content.Outlook\EXKO9S5E\PS_NetworkService_png\PS_NetworkService_png\lockedup_logos\PS_Video_lockedup.png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31522" y="3051914"/>
              <a:ext cx="971895" cy="791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図 3" descr="C:\Users\0300002371\AppData\Local\Microsoft\Windows\Temporary Internet Files\Content.Outlook\EXKO9S5E\PS_NetworkService_png\PS_NetworkService_png\lockedup_logos\PS_Music_lockedup.png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630614" y="3051914"/>
              <a:ext cx="1132850" cy="791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図 9" descr="C:\Users\0300002371\AppData\Local\Microsoft\Windows\Temporary Internet Files\Content.Outlook\EXKO9S5E\PS_NetworkService_png\PS_NetworkService_png\lockedup_logos\PS_Now_lockedup.png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45248" y="3043142"/>
              <a:ext cx="840553" cy="791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578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Sony Network Entertainment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5F9F"/>
                </a:solidFill>
              </a:rPr>
              <a:t>Build/Deploy Tool History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5F9F"/>
                </a:solidFill>
              </a:rPr>
              <a:t>Homegrown </a:t>
            </a:r>
            <a:r>
              <a:rPr lang="en-US" dirty="0">
                <a:solidFill>
                  <a:srgbClr val="135F9F"/>
                </a:solidFill>
              </a:rPr>
              <a:t>tool </a:t>
            </a:r>
            <a:endParaRPr lang="en-US" dirty="0" smtClean="0">
              <a:solidFill>
                <a:srgbClr val="135F9F"/>
              </a:solidFill>
            </a:endParaRPr>
          </a:p>
          <a:p>
            <a:pPr lvl="1"/>
            <a:r>
              <a:rPr lang="en-US" dirty="0" err="1" smtClean="0">
                <a:solidFill>
                  <a:srgbClr val="135F9F"/>
                </a:solidFill>
              </a:rPr>
              <a:t>Rsync</a:t>
            </a:r>
            <a:endParaRPr lang="en-US" dirty="0">
              <a:solidFill>
                <a:srgbClr val="135F9F"/>
              </a:solidFill>
            </a:endParaRPr>
          </a:p>
          <a:p>
            <a:r>
              <a:rPr lang="en-US" dirty="0">
                <a:solidFill>
                  <a:srgbClr val="135F9F"/>
                </a:solidFill>
              </a:rPr>
              <a:t>Build/Deploy </a:t>
            </a:r>
            <a:r>
              <a:rPr lang="en-US" dirty="0" smtClean="0">
                <a:solidFill>
                  <a:srgbClr val="135F9F"/>
                </a:solidFill>
              </a:rPr>
              <a:t>tool</a:t>
            </a:r>
          </a:p>
          <a:p>
            <a:pPr lvl="1"/>
            <a:r>
              <a:rPr lang="en-US" dirty="0" smtClean="0">
                <a:solidFill>
                  <a:srgbClr val="135F9F"/>
                </a:solidFill>
              </a:rPr>
              <a:t>Build once, deploy many times</a:t>
            </a:r>
          </a:p>
          <a:p>
            <a:pPr lvl="1"/>
            <a:r>
              <a:rPr lang="en-US" dirty="0" smtClean="0">
                <a:solidFill>
                  <a:srgbClr val="135F9F"/>
                </a:solidFill>
              </a:rPr>
              <a:t>Reporting capabilities</a:t>
            </a:r>
            <a:endParaRPr lang="en-US" dirty="0">
              <a:solidFill>
                <a:srgbClr val="135F9F"/>
              </a:solidFill>
            </a:endParaRPr>
          </a:p>
          <a:p>
            <a:r>
              <a:rPr lang="en-US" dirty="0">
                <a:solidFill>
                  <a:srgbClr val="135F9F"/>
                </a:solidFill>
              </a:rPr>
              <a:t>Build/Deploy/Orchestration </a:t>
            </a:r>
            <a:r>
              <a:rPr lang="en-US" dirty="0" smtClean="0">
                <a:solidFill>
                  <a:srgbClr val="135F9F"/>
                </a:solidFill>
              </a:rPr>
              <a:t>tool</a:t>
            </a:r>
          </a:p>
          <a:p>
            <a:pPr lvl="1"/>
            <a:r>
              <a:rPr lang="en-US" dirty="0" smtClean="0">
                <a:solidFill>
                  <a:srgbClr val="135F9F"/>
                </a:solidFill>
              </a:rPr>
              <a:t>Source controlled</a:t>
            </a:r>
          </a:p>
          <a:p>
            <a:pPr lvl="1"/>
            <a:r>
              <a:rPr lang="en-US" dirty="0" smtClean="0">
                <a:solidFill>
                  <a:srgbClr val="135F9F"/>
                </a:solidFill>
              </a:rPr>
              <a:t>Orchestrate releases between departments</a:t>
            </a:r>
            <a:endParaRPr lang="en-US" dirty="0">
              <a:solidFill>
                <a:srgbClr val="135F9F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56" y="1729136"/>
            <a:ext cx="1882308" cy="22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What was the challenge?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5F9F"/>
                </a:solidFill>
              </a:rPr>
              <a:t>Initial implementation of our new tool</a:t>
            </a:r>
          </a:p>
          <a:p>
            <a:r>
              <a:rPr lang="en-US" dirty="0" smtClean="0">
                <a:solidFill>
                  <a:srgbClr val="135F9F"/>
                </a:solidFill>
              </a:rPr>
              <a:t>Complex SDLC within CM</a:t>
            </a:r>
          </a:p>
          <a:p>
            <a:r>
              <a:rPr lang="en-US" dirty="0" smtClean="0">
                <a:solidFill>
                  <a:srgbClr val="135F9F"/>
                </a:solidFill>
              </a:rPr>
              <a:t>Potential for large downstream impact when changes were made</a:t>
            </a:r>
          </a:p>
          <a:p>
            <a:r>
              <a:rPr lang="en-US" dirty="0" smtClean="0">
                <a:solidFill>
                  <a:srgbClr val="135F9F"/>
                </a:solidFill>
              </a:rPr>
              <a:t>Time to market for new features for the build/deploy tool</a:t>
            </a:r>
            <a:endParaRPr lang="en-US" dirty="0">
              <a:solidFill>
                <a:srgbClr val="135F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>
            <a:off x="1011611" y="2347856"/>
            <a:ext cx="77041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1611" y="3046735"/>
            <a:ext cx="77041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63844" y="1482266"/>
            <a:ext cx="77041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011611" y="3923604"/>
            <a:ext cx="77041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5F9F"/>
                </a:solidFill>
              </a:rPr>
              <a:t>Old CM Development Lifecycle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20240" y="3977640"/>
            <a:ext cx="921224" cy="762000"/>
            <a:chOff x="448307" y="704882"/>
            <a:chExt cx="921224" cy="762000"/>
          </a:xfrm>
          <a:solidFill>
            <a:srgbClr val="FFFF66"/>
          </a:solidFill>
        </p:grpSpPr>
        <p:sp>
          <p:nvSpPr>
            <p:cNvPr id="8" name="Snip Diagonal Corner Rectangle 7"/>
            <p:cNvSpPr/>
            <p:nvPr/>
          </p:nvSpPr>
          <p:spPr>
            <a:xfrm>
              <a:off x="448307" y="704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" name="Snip Diagonal Corner Rectangle 8"/>
            <p:cNvSpPr/>
            <p:nvPr/>
          </p:nvSpPr>
          <p:spPr>
            <a:xfrm>
              <a:off x="550665" y="789549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" name="Snip Diagonal Corner Rectangle 9"/>
            <p:cNvSpPr/>
            <p:nvPr/>
          </p:nvSpPr>
          <p:spPr>
            <a:xfrm>
              <a:off x="653023" y="874215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" name="Snip Diagonal Corner Rectangle 10"/>
            <p:cNvSpPr/>
            <p:nvPr/>
          </p:nvSpPr>
          <p:spPr>
            <a:xfrm>
              <a:off x="755382" y="958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Rename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New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Objects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(Manual)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51960" y="3099816"/>
            <a:ext cx="921224" cy="762000"/>
            <a:chOff x="448307" y="704882"/>
            <a:chExt cx="921224" cy="762000"/>
          </a:xfrm>
          <a:solidFill>
            <a:srgbClr val="FFFF66"/>
          </a:solidFill>
        </p:grpSpPr>
        <p:sp>
          <p:nvSpPr>
            <p:cNvPr id="13" name="Snip Diagonal Corner Rectangle 12"/>
            <p:cNvSpPr/>
            <p:nvPr/>
          </p:nvSpPr>
          <p:spPr>
            <a:xfrm>
              <a:off x="448307" y="704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Snip Diagonal Corner Rectangle 13"/>
            <p:cNvSpPr/>
            <p:nvPr/>
          </p:nvSpPr>
          <p:spPr>
            <a:xfrm>
              <a:off x="550665" y="789549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Snip Diagonal Corner Rectangle 14"/>
            <p:cNvSpPr/>
            <p:nvPr/>
          </p:nvSpPr>
          <p:spPr>
            <a:xfrm>
              <a:off x="653023" y="874215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Snip Diagonal Corner Rectangle 15"/>
            <p:cNvSpPr/>
            <p:nvPr/>
          </p:nvSpPr>
          <p:spPr>
            <a:xfrm>
              <a:off x="755382" y="958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Objects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(Manual)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1539416"/>
            <a:ext cx="921224" cy="762000"/>
            <a:chOff x="448307" y="704882"/>
            <a:chExt cx="921224" cy="762000"/>
          </a:xfrm>
          <a:solidFill>
            <a:srgbClr val="FFFF66"/>
          </a:solidFill>
        </p:grpSpPr>
        <p:sp>
          <p:nvSpPr>
            <p:cNvPr id="18" name="Snip Diagonal Corner Rectangle 17"/>
            <p:cNvSpPr/>
            <p:nvPr/>
          </p:nvSpPr>
          <p:spPr>
            <a:xfrm>
              <a:off x="448307" y="704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" name="Snip Diagonal Corner Rectangle 18"/>
            <p:cNvSpPr/>
            <p:nvPr/>
          </p:nvSpPr>
          <p:spPr>
            <a:xfrm>
              <a:off x="550665" y="789549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Snip Diagonal Corner Rectangle 19"/>
            <p:cNvSpPr/>
            <p:nvPr/>
          </p:nvSpPr>
          <p:spPr>
            <a:xfrm>
              <a:off x="653023" y="874215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Snip Diagonal Corner Rectangle 20"/>
            <p:cNvSpPr/>
            <p:nvPr/>
          </p:nvSpPr>
          <p:spPr>
            <a:xfrm>
              <a:off x="755382" y="958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Modify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Objects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(Manual)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97480" y="658368"/>
            <a:ext cx="921224" cy="762000"/>
            <a:chOff x="448307" y="704882"/>
            <a:chExt cx="921224" cy="762000"/>
          </a:xfrm>
          <a:solidFill>
            <a:srgbClr val="FFFF66"/>
          </a:solidFill>
        </p:grpSpPr>
        <p:sp>
          <p:nvSpPr>
            <p:cNvPr id="23" name="Snip Diagonal Corner Rectangle 22"/>
            <p:cNvSpPr/>
            <p:nvPr/>
          </p:nvSpPr>
          <p:spPr>
            <a:xfrm>
              <a:off x="448307" y="704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Snip Diagonal Corner Rectangle 23"/>
            <p:cNvSpPr/>
            <p:nvPr/>
          </p:nvSpPr>
          <p:spPr>
            <a:xfrm>
              <a:off x="550665" y="789549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Snip Diagonal Corner Rectangle 24"/>
            <p:cNvSpPr/>
            <p:nvPr/>
          </p:nvSpPr>
          <p:spPr>
            <a:xfrm>
              <a:off x="653023" y="874215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6" name="Snip Diagonal Corner Rectangle 25"/>
            <p:cNvSpPr/>
            <p:nvPr/>
          </p:nvSpPr>
          <p:spPr>
            <a:xfrm>
              <a:off x="755382" y="958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Update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Def.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(Manual)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20240" y="658368"/>
            <a:ext cx="921224" cy="762000"/>
            <a:chOff x="448307" y="704882"/>
            <a:chExt cx="921224" cy="762000"/>
          </a:xfrm>
          <a:solidFill>
            <a:srgbClr val="FFFF66"/>
          </a:solidFill>
        </p:grpSpPr>
        <p:sp>
          <p:nvSpPr>
            <p:cNvPr id="28" name="Snip Diagonal Corner Rectangle 27"/>
            <p:cNvSpPr/>
            <p:nvPr/>
          </p:nvSpPr>
          <p:spPr>
            <a:xfrm>
              <a:off x="448307" y="704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" name="Snip Diagonal Corner Rectangle 28"/>
            <p:cNvSpPr/>
            <p:nvPr/>
          </p:nvSpPr>
          <p:spPr>
            <a:xfrm>
              <a:off x="550665" y="789549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Snip Diagonal Corner Rectangle 29"/>
            <p:cNvSpPr/>
            <p:nvPr/>
          </p:nvSpPr>
          <p:spPr>
            <a:xfrm>
              <a:off x="653023" y="874215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Snip Diagonal Corner Rectangle 30"/>
            <p:cNvSpPr/>
            <p:nvPr/>
          </p:nvSpPr>
          <p:spPr>
            <a:xfrm>
              <a:off x="755382" y="958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Rename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New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Objects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(Manual)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Date Placeholder 3"/>
          <p:cNvSpPr txBox="1">
            <a:spLocks/>
          </p:cNvSpPr>
          <p:nvPr/>
        </p:nvSpPr>
        <p:spPr>
          <a:xfrm>
            <a:off x="7066643" y="4860268"/>
            <a:ext cx="16020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3876AF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451C5-FA5C-914F-9AC5-22073943D25F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4" name="Footer Placeholder 4"/>
          <p:cNvSpPr txBox="1">
            <a:spLocks/>
          </p:cNvSpPr>
          <p:nvPr/>
        </p:nvSpPr>
        <p:spPr>
          <a:xfrm>
            <a:off x="1335411" y="4865692"/>
            <a:ext cx="249535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800" spc="-10">
                <a:solidFill>
                  <a:srgbClr val="3876A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35" name="Slide Number Placeholder 5"/>
          <p:cNvSpPr txBox="1">
            <a:spLocks/>
          </p:cNvSpPr>
          <p:nvPr/>
        </p:nvSpPr>
        <p:spPr>
          <a:xfrm>
            <a:off x="8686800" y="4863179"/>
            <a:ext cx="465667" cy="27384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3876AF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6E7A1B-E4EE-0B4D-9AA0-E440379994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" name="Snip Diagonal Corner Rectangle 35"/>
          <p:cNvSpPr/>
          <p:nvPr/>
        </p:nvSpPr>
        <p:spPr>
          <a:xfrm>
            <a:off x="3785616" y="914400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Copy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Snip Diagonal Corner Rectangle 36"/>
          <p:cNvSpPr/>
          <p:nvPr/>
        </p:nvSpPr>
        <p:spPr>
          <a:xfrm>
            <a:off x="4562856" y="914400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Rename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8" name="Snip Diagonal Corner Rectangle 37"/>
          <p:cNvSpPr/>
          <p:nvPr/>
        </p:nvSpPr>
        <p:spPr>
          <a:xfrm>
            <a:off x="5340096" y="914400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Template Def.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9" name="Snip Diagonal Corner Rectangle 38"/>
          <p:cNvSpPr/>
          <p:nvPr/>
        </p:nvSpPr>
        <p:spPr>
          <a:xfrm>
            <a:off x="6117336" y="914400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Copy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Test Project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0" name="Snip Diagonal Corner Rectangle 39"/>
          <p:cNvSpPr/>
          <p:nvPr/>
        </p:nvSpPr>
        <p:spPr>
          <a:xfrm>
            <a:off x="6894576" y="914400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Test Project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1" name="Snip Diagonal Corner Rectangle 40"/>
          <p:cNvSpPr/>
          <p:nvPr/>
        </p:nvSpPr>
        <p:spPr>
          <a:xfrm>
            <a:off x="7671816" y="914400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Apply</a:t>
            </a:r>
          </a:p>
          <a:p>
            <a:pPr algn="ctr"/>
            <a:r>
              <a:rPr lang="en-US" sz="700" dirty="0" err="1" smtClean="0">
                <a:solidFill>
                  <a:schemeClr val="tx1"/>
                </a:solidFill>
              </a:rPr>
              <a:t>Templateto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Prj</a:t>
            </a:r>
            <a:r>
              <a:rPr lang="en-US" sz="7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2" name="Snip Diagonal Corner Rectangle 41"/>
          <p:cNvSpPr/>
          <p:nvPr/>
        </p:nvSpPr>
        <p:spPr>
          <a:xfrm>
            <a:off x="2231136" y="1793416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Modify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Props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3" name="Snip Diagonal Corner Rectangle 42"/>
          <p:cNvSpPr/>
          <p:nvPr/>
        </p:nvSpPr>
        <p:spPr>
          <a:xfrm>
            <a:off x="3008376" y="1792224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Modify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Sandbox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Jar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4" name="Snip Diagonal Corner Rectangle 43"/>
          <p:cNvSpPr/>
          <p:nvPr/>
        </p:nvSpPr>
        <p:spPr>
          <a:xfrm>
            <a:off x="4562856" y="1793416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Sandbox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Jar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5" name="Snip Diagonal Corner Rectangle 44"/>
          <p:cNvSpPr/>
          <p:nvPr/>
        </p:nvSpPr>
        <p:spPr>
          <a:xfrm>
            <a:off x="5340096" y="1792224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Objects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From Jar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6" name="Snip Diagonal Corner Rectangle 45"/>
          <p:cNvSpPr/>
          <p:nvPr/>
        </p:nvSpPr>
        <p:spPr>
          <a:xfrm>
            <a:off x="6117336" y="1792224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Apply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To </a:t>
            </a:r>
            <a:r>
              <a:rPr lang="en-US" sz="700" dirty="0" err="1" smtClean="0">
                <a:solidFill>
                  <a:schemeClr val="tx1"/>
                </a:solidFill>
              </a:rPr>
              <a:t>Prj</a:t>
            </a:r>
            <a:r>
              <a:rPr lang="en-US" sz="7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7" name="Snip Diagonal Corner Rectangle 46"/>
          <p:cNvSpPr/>
          <p:nvPr/>
        </p:nvSpPr>
        <p:spPr>
          <a:xfrm>
            <a:off x="1453896" y="2478024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Changes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8" name="Snip Diagonal Corner Rectangle 47"/>
          <p:cNvSpPr/>
          <p:nvPr/>
        </p:nvSpPr>
        <p:spPr>
          <a:xfrm>
            <a:off x="3008376" y="2478024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Changes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Snip Diagonal Corner Rectangle 48"/>
          <p:cNvSpPr/>
          <p:nvPr/>
        </p:nvSpPr>
        <p:spPr>
          <a:xfrm>
            <a:off x="3785616" y="2478024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Demo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Changes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0" name="Snip Diagonal Corner Rectangle 49"/>
          <p:cNvSpPr/>
          <p:nvPr/>
        </p:nvSpPr>
        <p:spPr>
          <a:xfrm>
            <a:off x="1453896" y="3355848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Merge Jar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Contents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1" name="Snip Diagonal Corner Rectangle 50"/>
          <p:cNvSpPr/>
          <p:nvPr/>
        </p:nvSpPr>
        <p:spPr>
          <a:xfrm>
            <a:off x="2231136" y="3355848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Prod.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Jar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2" name="Snip Diagonal Corner Rectangle 51"/>
          <p:cNvSpPr/>
          <p:nvPr/>
        </p:nvSpPr>
        <p:spPr>
          <a:xfrm>
            <a:off x="3008376" y="3355848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Build Prod.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Jar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3" name="Snip Diagonal Corner Rectangle 52"/>
          <p:cNvSpPr/>
          <p:nvPr/>
        </p:nvSpPr>
        <p:spPr>
          <a:xfrm>
            <a:off x="3785616" y="3355848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Update Objects From Jar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4" name="Snip Diagonal Corner Rectangle 53"/>
          <p:cNvSpPr/>
          <p:nvPr/>
        </p:nvSpPr>
        <p:spPr>
          <a:xfrm>
            <a:off x="5340096" y="3355848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Rename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Old Template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5" name="Snip Diagonal Corner Rectangle 54"/>
          <p:cNvSpPr/>
          <p:nvPr/>
        </p:nvSpPr>
        <p:spPr>
          <a:xfrm>
            <a:off x="6117336" y="3355848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Rename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Dev Template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6" name="Snip Diagonal Corner Rectangle 55"/>
          <p:cNvSpPr/>
          <p:nvPr/>
        </p:nvSpPr>
        <p:spPr>
          <a:xfrm>
            <a:off x="6894576" y="3355848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Apply Template to Prod.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143000" y="3977640"/>
            <a:ext cx="921224" cy="762000"/>
            <a:chOff x="448307" y="704882"/>
            <a:chExt cx="921224" cy="762000"/>
          </a:xfrm>
          <a:solidFill>
            <a:srgbClr val="FFFF66"/>
          </a:solidFill>
        </p:grpSpPr>
        <p:sp>
          <p:nvSpPr>
            <p:cNvPr id="58" name="Snip Diagonal Corner Rectangle 57"/>
            <p:cNvSpPr/>
            <p:nvPr/>
          </p:nvSpPr>
          <p:spPr>
            <a:xfrm>
              <a:off x="448307" y="704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9" name="Snip Diagonal Corner Rectangle 58"/>
            <p:cNvSpPr/>
            <p:nvPr/>
          </p:nvSpPr>
          <p:spPr>
            <a:xfrm>
              <a:off x="550665" y="789549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0" name="Snip Diagonal Corner Rectangle 59"/>
            <p:cNvSpPr/>
            <p:nvPr/>
          </p:nvSpPr>
          <p:spPr>
            <a:xfrm>
              <a:off x="653023" y="874215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1" name="Snip Diagonal Corner Rectangle 60"/>
            <p:cNvSpPr/>
            <p:nvPr/>
          </p:nvSpPr>
          <p:spPr>
            <a:xfrm>
              <a:off x="755382" y="958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Rename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Old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Objects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(Manual)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Snip Diagonal Corner Rectangle 61"/>
          <p:cNvSpPr/>
          <p:nvPr/>
        </p:nvSpPr>
        <p:spPr>
          <a:xfrm>
            <a:off x="3785616" y="1792224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Sandbox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Jar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63" name="Snip Diagonal Corner Rectangle 62"/>
          <p:cNvSpPr/>
          <p:nvPr/>
        </p:nvSpPr>
        <p:spPr>
          <a:xfrm>
            <a:off x="2231136" y="2478024"/>
            <a:ext cx="614150" cy="508000"/>
          </a:xfrm>
          <a:prstGeom prst="snip2Diag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Submit Review Request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(Manual)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76" idx="0"/>
            <a:endCxn id="31" idx="2"/>
          </p:cNvCxnSpPr>
          <p:nvPr/>
        </p:nvCxnSpPr>
        <p:spPr>
          <a:xfrm flipV="1">
            <a:off x="2064224" y="1166368"/>
            <a:ext cx="163091" cy="468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6" idx="2"/>
          </p:cNvCxnSpPr>
          <p:nvPr/>
        </p:nvCxnSpPr>
        <p:spPr>
          <a:xfrm>
            <a:off x="2841464" y="1166368"/>
            <a:ext cx="163091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6" idx="0"/>
            <a:endCxn id="36" idx="2"/>
          </p:cNvCxnSpPr>
          <p:nvPr/>
        </p:nvCxnSpPr>
        <p:spPr>
          <a:xfrm>
            <a:off x="3618704" y="1166368"/>
            <a:ext cx="166912" cy="203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6" idx="0"/>
            <a:endCxn id="37" idx="2"/>
          </p:cNvCxnSpPr>
          <p:nvPr/>
        </p:nvCxnSpPr>
        <p:spPr>
          <a:xfrm>
            <a:off x="4399766" y="1168400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7" idx="0"/>
            <a:endCxn id="38" idx="2"/>
          </p:cNvCxnSpPr>
          <p:nvPr/>
        </p:nvCxnSpPr>
        <p:spPr>
          <a:xfrm>
            <a:off x="5177006" y="1168400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0"/>
            <a:endCxn id="39" idx="2"/>
          </p:cNvCxnSpPr>
          <p:nvPr/>
        </p:nvCxnSpPr>
        <p:spPr>
          <a:xfrm>
            <a:off x="5954246" y="1168400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9" idx="0"/>
            <a:endCxn id="40" idx="2"/>
          </p:cNvCxnSpPr>
          <p:nvPr/>
        </p:nvCxnSpPr>
        <p:spPr>
          <a:xfrm>
            <a:off x="6731486" y="1168400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0"/>
            <a:endCxn id="41" idx="2"/>
          </p:cNvCxnSpPr>
          <p:nvPr/>
        </p:nvCxnSpPr>
        <p:spPr>
          <a:xfrm>
            <a:off x="7508726" y="1168400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1143000" y="658836"/>
            <a:ext cx="921224" cy="762000"/>
            <a:chOff x="448307" y="704882"/>
            <a:chExt cx="921224" cy="762000"/>
          </a:xfrm>
          <a:solidFill>
            <a:srgbClr val="FFFF66"/>
          </a:solidFill>
        </p:grpSpPr>
        <p:sp>
          <p:nvSpPr>
            <p:cNvPr id="73" name="Snip Diagonal Corner Rectangle 72"/>
            <p:cNvSpPr/>
            <p:nvPr/>
          </p:nvSpPr>
          <p:spPr>
            <a:xfrm>
              <a:off x="448307" y="704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4" name="Snip Diagonal Corner Rectangle 73"/>
            <p:cNvSpPr/>
            <p:nvPr/>
          </p:nvSpPr>
          <p:spPr>
            <a:xfrm>
              <a:off x="550665" y="789549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Snip Diagonal Corner Rectangle 74"/>
            <p:cNvSpPr/>
            <p:nvPr/>
          </p:nvSpPr>
          <p:spPr>
            <a:xfrm>
              <a:off x="653023" y="874215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6" name="Snip Diagonal Corner Rectangle 75"/>
            <p:cNvSpPr/>
            <p:nvPr/>
          </p:nvSpPr>
          <p:spPr>
            <a:xfrm>
              <a:off x="755382" y="958882"/>
              <a:ext cx="614149" cy="508000"/>
            </a:xfrm>
            <a:prstGeom prst="snip2Diag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Copy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Objects</a:t>
              </a: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(Manual)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Elbow Connector 76"/>
          <p:cNvCxnSpPr>
            <a:stCxn id="41" idx="0"/>
            <a:endCxn id="21" idx="2"/>
          </p:cNvCxnSpPr>
          <p:nvPr/>
        </p:nvCxnSpPr>
        <p:spPr>
          <a:xfrm flipH="1">
            <a:off x="1450075" y="1168400"/>
            <a:ext cx="6835891" cy="879016"/>
          </a:xfrm>
          <a:prstGeom prst="bentConnector5">
            <a:avLst>
              <a:gd name="adj1" fmla="val -3344"/>
              <a:gd name="adj2" fmla="val 50000"/>
              <a:gd name="adj3" fmla="val 103344"/>
            </a:avLst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1" idx="0"/>
            <a:endCxn id="42" idx="2"/>
          </p:cNvCxnSpPr>
          <p:nvPr/>
        </p:nvCxnSpPr>
        <p:spPr>
          <a:xfrm>
            <a:off x="2064224" y="2047416"/>
            <a:ext cx="16691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2" idx="0"/>
            <a:endCxn id="43" idx="2"/>
          </p:cNvCxnSpPr>
          <p:nvPr/>
        </p:nvCxnSpPr>
        <p:spPr>
          <a:xfrm flipV="1">
            <a:off x="2845286" y="2046224"/>
            <a:ext cx="163090" cy="119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3" idx="0"/>
            <a:endCxn id="62" idx="2"/>
          </p:cNvCxnSpPr>
          <p:nvPr/>
        </p:nvCxnSpPr>
        <p:spPr>
          <a:xfrm>
            <a:off x="3622526" y="2046224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2" idx="0"/>
            <a:endCxn id="44" idx="2"/>
          </p:cNvCxnSpPr>
          <p:nvPr/>
        </p:nvCxnSpPr>
        <p:spPr>
          <a:xfrm>
            <a:off x="4399766" y="2046224"/>
            <a:ext cx="163090" cy="119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0"/>
            <a:endCxn id="45" idx="2"/>
          </p:cNvCxnSpPr>
          <p:nvPr/>
        </p:nvCxnSpPr>
        <p:spPr>
          <a:xfrm flipV="1">
            <a:off x="5177006" y="2046224"/>
            <a:ext cx="163090" cy="119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0"/>
            <a:endCxn id="46" idx="2"/>
          </p:cNvCxnSpPr>
          <p:nvPr/>
        </p:nvCxnSpPr>
        <p:spPr>
          <a:xfrm>
            <a:off x="5954246" y="2046224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6" idx="0"/>
            <a:endCxn id="47" idx="2"/>
          </p:cNvCxnSpPr>
          <p:nvPr/>
        </p:nvCxnSpPr>
        <p:spPr>
          <a:xfrm flipH="1">
            <a:off x="1453896" y="2046224"/>
            <a:ext cx="5277590" cy="685800"/>
          </a:xfrm>
          <a:prstGeom prst="bentConnector5">
            <a:avLst>
              <a:gd name="adj1" fmla="val -4332"/>
              <a:gd name="adj2" fmla="val 50000"/>
              <a:gd name="adj3" fmla="val 104332"/>
            </a:avLst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7" idx="0"/>
            <a:endCxn id="63" idx="2"/>
          </p:cNvCxnSpPr>
          <p:nvPr/>
        </p:nvCxnSpPr>
        <p:spPr>
          <a:xfrm>
            <a:off x="2068046" y="2732024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0"/>
            <a:endCxn id="48" idx="2"/>
          </p:cNvCxnSpPr>
          <p:nvPr/>
        </p:nvCxnSpPr>
        <p:spPr>
          <a:xfrm>
            <a:off x="2845286" y="2732024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8" idx="0"/>
            <a:endCxn id="49" idx="2"/>
          </p:cNvCxnSpPr>
          <p:nvPr/>
        </p:nvCxnSpPr>
        <p:spPr>
          <a:xfrm>
            <a:off x="3622526" y="2732024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9" idx="0"/>
            <a:endCxn id="50" idx="2"/>
          </p:cNvCxnSpPr>
          <p:nvPr/>
        </p:nvCxnSpPr>
        <p:spPr>
          <a:xfrm flipH="1">
            <a:off x="1453896" y="2732024"/>
            <a:ext cx="2945870" cy="877824"/>
          </a:xfrm>
          <a:prstGeom prst="bentConnector5">
            <a:avLst>
              <a:gd name="adj1" fmla="val -7760"/>
              <a:gd name="adj2" fmla="val 50000"/>
              <a:gd name="adj3" fmla="val 107760"/>
            </a:avLst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0"/>
            <a:endCxn id="51" idx="2"/>
          </p:cNvCxnSpPr>
          <p:nvPr/>
        </p:nvCxnSpPr>
        <p:spPr>
          <a:xfrm>
            <a:off x="2068046" y="3609848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1" idx="0"/>
            <a:endCxn id="52" idx="2"/>
          </p:cNvCxnSpPr>
          <p:nvPr/>
        </p:nvCxnSpPr>
        <p:spPr>
          <a:xfrm>
            <a:off x="2845286" y="3609848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0"/>
            <a:endCxn id="53" idx="2"/>
          </p:cNvCxnSpPr>
          <p:nvPr/>
        </p:nvCxnSpPr>
        <p:spPr>
          <a:xfrm>
            <a:off x="3622526" y="3609848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3" idx="0"/>
            <a:endCxn id="16" idx="2"/>
          </p:cNvCxnSpPr>
          <p:nvPr/>
        </p:nvCxnSpPr>
        <p:spPr>
          <a:xfrm flipV="1">
            <a:off x="4399766" y="3607816"/>
            <a:ext cx="159269" cy="203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6" idx="0"/>
            <a:endCxn id="54" idx="2"/>
          </p:cNvCxnSpPr>
          <p:nvPr/>
        </p:nvCxnSpPr>
        <p:spPr>
          <a:xfrm>
            <a:off x="5173184" y="3607816"/>
            <a:ext cx="166912" cy="203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4" idx="0"/>
            <a:endCxn id="55" idx="2"/>
          </p:cNvCxnSpPr>
          <p:nvPr/>
        </p:nvCxnSpPr>
        <p:spPr>
          <a:xfrm>
            <a:off x="5954246" y="3609848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5" idx="0"/>
            <a:endCxn id="56" idx="2"/>
          </p:cNvCxnSpPr>
          <p:nvPr/>
        </p:nvCxnSpPr>
        <p:spPr>
          <a:xfrm>
            <a:off x="6731486" y="3609848"/>
            <a:ext cx="16309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6" idx="0"/>
            <a:endCxn id="61" idx="2"/>
          </p:cNvCxnSpPr>
          <p:nvPr/>
        </p:nvCxnSpPr>
        <p:spPr>
          <a:xfrm flipH="1">
            <a:off x="1450075" y="3609848"/>
            <a:ext cx="6058651" cy="875792"/>
          </a:xfrm>
          <a:prstGeom prst="bentConnector5">
            <a:avLst>
              <a:gd name="adj1" fmla="val -3773"/>
              <a:gd name="adj2" fmla="val 50000"/>
              <a:gd name="adj3" fmla="val 103773"/>
            </a:avLst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0"/>
            <a:endCxn id="11" idx="2"/>
          </p:cNvCxnSpPr>
          <p:nvPr/>
        </p:nvCxnSpPr>
        <p:spPr>
          <a:xfrm>
            <a:off x="2064224" y="4485640"/>
            <a:ext cx="163091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-1898216" y="983734"/>
            <a:ext cx="28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Prep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-1840447" y="1861558"/>
            <a:ext cx="28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Modify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-1832391" y="2547358"/>
            <a:ext cx="28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-1865337" y="4300974"/>
            <a:ext cx="290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Cleanup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-1832391" y="3423150"/>
            <a:ext cx="28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Release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72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Who was impacted?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35F9F"/>
                </a:solidFill>
              </a:rPr>
              <a:t>The CM team as a whole</a:t>
            </a:r>
          </a:p>
          <a:p>
            <a:pPr lvl="1"/>
            <a:r>
              <a:rPr lang="en-US" dirty="0" smtClean="0"/>
              <a:t>Coordination difficulties </a:t>
            </a:r>
            <a:r>
              <a:rPr lang="en-US" dirty="0"/>
              <a:t>within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/>
              <a:t>All work was handled in ad-hoc manner via tickets, face to face, phone calls, hallway </a:t>
            </a:r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Spaghetti code</a:t>
            </a:r>
            <a:endParaRPr lang="en-US" dirty="0"/>
          </a:p>
          <a:p>
            <a:r>
              <a:rPr lang="en-US" dirty="0" smtClean="0">
                <a:solidFill>
                  <a:srgbClr val="135F9F"/>
                </a:solidFill>
              </a:rPr>
              <a:t>Development</a:t>
            </a:r>
          </a:p>
          <a:p>
            <a:pPr lvl="1"/>
            <a:r>
              <a:rPr lang="en-US" dirty="0"/>
              <a:t>Completely unable to test changes before they went to the production system</a:t>
            </a:r>
          </a:p>
          <a:p>
            <a:r>
              <a:rPr lang="en-US" dirty="0" smtClean="0">
                <a:solidFill>
                  <a:srgbClr val="135F9F"/>
                </a:solidFill>
              </a:rPr>
              <a:t>SNEI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5F9F"/>
                </a:solidFill>
              </a:rPr>
              <a:t>Change the mindset…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135F9F"/>
                </a:solidFill>
              </a:rPr>
              <a:t>CM is a development team!!!</a:t>
            </a:r>
          </a:p>
        </p:txBody>
      </p:sp>
    </p:spTree>
    <p:extLst>
      <p:ext uri="{BB962C8B-B14F-4D97-AF65-F5344CB8AC3E}">
        <p14:creationId xmlns:p14="http://schemas.microsoft.com/office/powerpoint/2010/main" val="9987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16E0-98E2-6A41-8E82-747E75F57F33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Sony Network Entertainment International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7A1B-E4EE-0B4D-9AA0-E440379994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35F9F"/>
                </a:solidFill>
              </a:rPr>
              <a:t>Evolution of the solution</a:t>
            </a:r>
            <a:endParaRPr lang="en-US" b="1" dirty="0">
              <a:solidFill>
                <a:srgbClr val="135F9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35F9F"/>
                </a:solidFill>
              </a:rPr>
              <a:t>Step 1: Get a handle on what work is coming </a:t>
            </a:r>
            <a:r>
              <a:rPr lang="en-US" b="1" dirty="0" smtClean="0">
                <a:solidFill>
                  <a:srgbClr val="135F9F"/>
                </a:solidFill>
              </a:rPr>
              <a:t>in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876AF"/>
                </a:solidFill>
              </a:rPr>
              <a:t>Hallway conversations</a:t>
            </a:r>
          </a:p>
          <a:p>
            <a:pPr lvl="1"/>
            <a:r>
              <a:rPr lang="en-US" dirty="0" smtClean="0">
                <a:solidFill>
                  <a:srgbClr val="3876AF"/>
                </a:solidFill>
              </a:rPr>
              <a:t>Random tickets</a:t>
            </a:r>
          </a:p>
          <a:p>
            <a:pPr lvl="1"/>
            <a:r>
              <a:rPr lang="en-US" dirty="0" smtClean="0">
                <a:solidFill>
                  <a:srgbClr val="3876AF"/>
                </a:solidFill>
              </a:rPr>
              <a:t>Meetings</a:t>
            </a:r>
          </a:p>
          <a:p>
            <a:pPr lvl="1"/>
            <a:r>
              <a:rPr lang="en-US" dirty="0" smtClean="0">
                <a:solidFill>
                  <a:srgbClr val="3876AF"/>
                </a:solidFill>
              </a:rPr>
              <a:t>Emails</a:t>
            </a:r>
          </a:p>
          <a:p>
            <a:pPr lvl="1"/>
            <a:r>
              <a:rPr lang="en-US" dirty="0" smtClean="0">
                <a:solidFill>
                  <a:srgbClr val="3876AF"/>
                </a:solidFill>
              </a:rPr>
              <a:t>IM</a:t>
            </a:r>
          </a:p>
          <a:p>
            <a:pPr lvl="1"/>
            <a:r>
              <a:rPr lang="en-US" dirty="0" smtClean="0">
                <a:solidFill>
                  <a:srgbClr val="3876AF"/>
                </a:solidFill>
              </a:rPr>
              <a:t>Texts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SNEI PPT Template (Light)">
  <a:themeElements>
    <a:clrScheme name="Custom 1">
      <a:dk1>
        <a:sysClr val="windowText" lastClr="000000"/>
      </a:dk1>
      <a:lt1>
        <a:sysClr val="window" lastClr="FFFFFF"/>
      </a:lt1>
      <a:dk2>
        <a:srgbClr val="3876AF"/>
      </a:dk2>
      <a:lt2>
        <a:srgbClr val="F3F2F1"/>
      </a:lt2>
      <a:accent1>
        <a:srgbClr val="3876AF"/>
      </a:accent1>
      <a:accent2>
        <a:srgbClr val="003791"/>
      </a:accent2>
      <a:accent3>
        <a:srgbClr val="133176"/>
      </a:accent3>
      <a:accent4>
        <a:srgbClr val="000F2D"/>
      </a:accent4>
      <a:accent5>
        <a:srgbClr val="0078C8"/>
      </a:accent5>
      <a:accent6>
        <a:srgbClr val="505150"/>
      </a:accent6>
      <a:hlink>
        <a:srgbClr val="3876AF"/>
      </a:hlink>
      <a:folHlink>
        <a:srgbClr val="3876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ept Form" ma:contentTypeID="0x0101000032578DF89CCD4B93AB1BDBD7F1357000D06EBF5960735041A7AEC21EBB160600" ma:contentTypeVersion="1" ma:contentTypeDescription="Create a new document." ma:contentTypeScope="" ma:versionID="a729773b87d68306dc90b5f3a9d3ce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F9B94C-96C0-47A2-94FD-4C8FB91C3425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2980FF-D818-4139-A9CD-898796311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1F9ECA-BDA9-462C-9B32-83472DD3E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SNEI PPT Template (Light)</Template>
  <TotalTime>8582</TotalTime>
  <Words>1034</Words>
  <Application>Microsoft Office PowerPoint</Application>
  <PresentationFormat>On-screen Show (16:9)</PresentationFormat>
  <Paragraphs>339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2015 SNEI PPT Template (Light)</vt:lpstr>
      <vt:lpstr>Process As Code</vt:lpstr>
      <vt:lpstr>PowerPoint Presentation</vt:lpstr>
      <vt:lpstr>PowerPoint Presentation</vt:lpstr>
      <vt:lpstr>Build/Deploy Tool History</vt:lpstr>
      <vt:lpstr>What was the challenge?</vt:lpstr>
      <vt:lpstr>Old CM Development Lifecycle</vt:lpstr>
      <vt:lpstr>Who was impacted?</vt:lpstr>
      <vt:lpstr>Change the mindset…</vt:lpstr>
      <vt:lpstr>Evolution of the solution</vt:lpstr>
      <vt:lpstr>PowerPoint Presentation</vt:lpstr>
      <vt:lpstr>Evolution (cont)…</vt:lpstr>
      <vt:lpstr>Architecting an Approach</vt:lpstr>
      <vt:lpstr>Development Environment</vt:lpstr>
      <vt:lpstr>Development Environment (cont)</vt:lpstr>
      <vt:lpstr>Development Environment (cont)</vt:lpstr>
      <vt:lpstr>Development Environment (cont)</vt:lpstr>
      <vt:lpstr>PowerPoint Presentation</vt:lpstr>
      <vt:lpstr>Process As Code Development</vt:lpstr>
      <vt:lpstr>New CM Development Lifecycle</vt:lpstr>
      <vt:lpstr>PowerPoint Presentation</vt:lpstr>
      <vt:lpstr>Releasing Changes</vt:lpstr>
      <vt:lpstr>PowerPoint Presentation</vt:lpstr>
      <vt:lpstr>Releasing Changes (Cont.)</vt:lpstr>
      <vt:lpstr>For anyone else getting started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As Code</dc:title>
  <dc:creator>Williams, Cheryl</dc:creator>
  <cp:lastModifiedBy>Williams, Cheryl</cp:lastModifiedBy>
  <cp:revision>62</cp:revision>
  <dcterms:created xsi:type="dcterms:W3CDTF">2015-10-09T21:27:27Z</dcterms:created>
  <dcterms:modified xsi:type="dcterms:W3CDTF">2015-10-16T18:45:31Z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0x0101000032578DF89CCD4B93AB1BDBD7F1357000D06EBF5960735041A7AEC21EBB160600</vt:lpwstr>
  </property>
</Properties>
</file>