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6" r:id="rId2"/>
    <p:sldId id="312" r:id="rId3"/>
    <p:sldId id="302" r:id="rId4"/>
    <p:sldId id="284" r:id="rId5"/>
    <p:sldId id="265" r:id="rId6"/>
    <p:sldId id="309" r:id="rId7"/>
    <p:sldId id="296" r:id="rId8"/>
    <p:sldId id="261" r:id="rId9"/>
    <p:sldId id="260" r:id="rId10"/>
    <p:sldId id="311" r:id="rId11"/>
    <p:sldId id="310" r:id="rId12"/>
    <p:sldId id="315" r:id="rId13"/>
    <p:sldId id="286" r:id="rId14"/>
    <p:sldId id="313" r:id="rId15"/>
    <p:sldId id="314" r:id="rId16"/>
    <p:sldId id="320" r:id="rId17"/>
    <p:sldId id="322" r:id="rId18"/>
    <p:sldId id="321" r:id="rId19"/>
    <p:sldId id="317" r:id="rId20"/>
    <p:sldId id="319" r:id="rId21"/>
    <p:sldId id="318" r:id="rId22"/>
    <p:sldId id="323" r:id="rId23"/>
    <p:sldId id="263" r:id="rId24"/>
    <p:sldId id="278" r:id="rId2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379" y="-72"/>
      </p:cViewPr>
      <p:guideLst>
        <p:guide orient="horz" pos="470"/>
        <p:guide orient="horz" pos="383"/>
        <p:guide orient="horz" pos="86"/>
        <p:guide orient="horz" pos="3000"/>
        <p:guide orient="horz" pos="3068"/>
        <p:guide orient="horz" pos="1361"/>
        <p:guide orient="horz" pos="1763"/>
        <p:guide pos="145"/>
        <p:guide pos="5615"/>
        <p:guide pos="2880"/>
        <p:guide pos="282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-1476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EC3BA-15DD-4B99-A869-1DC8575A5A94}" type="doc">
      <dgm:prSet loTypeId="urn:microsoft.com/office/officeart/2005/8/layout/matrix3" loCatId="matrix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C887BF69-D8D6-4553-9BAC-A8479470D056}">
      <dgm:prSet phldrT="[Text]"/>
      <dgm:spPr/>
      <dgm:t>
        <a:bodyPr/>
        <a:lstStyle/>
        <a:p>
          <a:r>
            <a:rPr lang="en-US" i="1" dirty="0" smtClean="0"/>
            <a:t>Minimize</a:t>
          </a:r>
          <a:br>
            <a:rPr lang="en-US" i="1" dirty="0" smtClean="0"/>
          </a:br>
          <a:r>
            <a:rPr lang="en-US" i="0" dirty="0" smtClean="0"/>
            <a:t>use of</a:t>
          </a:r>
          <a:br>
            <a:rPr lang="en-US" i="0" dirty="0" smtClean="0"/>
          </a:br>
          <a:r>
            <a:rPr lang="en-US" i="0" dirty="0" smtClean="0"/>
            <a:t>long-lived</a:t>
          </a:r>
          <a:br>
            <a:rPr lang="en-US" i="0" dirty="0" smtClean="0"/>
          </a:br>
          <a:r>
            <a:rPr lang="en-US" i="0" dirty="0" smtClean="0"/>
            <a:t>branched</a:t>
          </a:r>
          <a:endParaRPr lang="en-US" i="0" dirty="0"/>
        </a:p>
      </dgm:t>
    </dgm:pt>
    <dgm:pt modelId="{45BAB95F-165C-46F2-B824-449DED41652D}" type="parTrans" cxnId="{01342B80-70DD-4057-BCA1-D16CC0E351AC}">
      <dgm:prSet/>
      <dgm:spPr/>
      <dgm:t>
        <a:bodyPr/>
        <a:lstStyle/>
        <a:p>
          <a:endParaRPr lang="en-US"/>
        </a:p>
      </dgm:t>
    </dgm:pt>
    <dgm:pt modelId="{AEAECADE-D3F9-4759-9F23-8B251FB7EE12}" type="sibTrans" cxnId="{01342B80-70DD-4057-BCA1-D16CC0E351AC}">
      <dgm:prSet/>
      <dgm:spPr/>
      <dgm:t>
        <a:bodyPr/>
        <a:lstStyle/>
        <a:p>
          <a:endParaRPr lang="en-US"/>
        </a:p>
      </dgm:t>
    </dgm:pt>
    <dgm:pt modelId="{18D0F1F8-88FF-48D1-856B-079717E2B7EA}">
      <dgm:prSet phldrT="[Text]"/>
      <dgm:spPr/>
      <dgm:t>
        <a:bodyPr/>
        <a:lstStyle/>
        <a:p>
          <a:r>
            <a:rPr lang="en-US" i="1" dirty="0" smtClean="0"/>
            <a:t>Define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Acceptability</a:t>
          </a:r>
          <a:br>
            <a:rPr lang="en-US" dirty="0" smtClean="0"/>
          </a:br>
          <a:r>
            <a:rPr lang="en-US" dirty="0" smtClean="0"/>
            <a:t>Criteria</a:t>
          </a:r>
          <a:endParaRPr lang="en-US" i="0" dirty="0"/>
        </a:p>
      </dgm:t>
    </dgm:pt>
    <dgm:pt modelId="{AA1B3C7B-7EF5-4972-80E7-8FBDF29EB6BA}" type="parTrans" cxnId="{97099A2E-D600-4788-83C5-7E3F23BACC40}">
      <dgm:prSet/>
      <dgm:spPr/>
      <dgm:t>
        <a:bodyPr/>
        <a:lstStyle/>
        <a:p>
          <a:endParaRPr lang="en-US"/>
        </a:p>
      </dgm:t>
    </dgm:pt>
    <dgm:pt modelId="{952B0CEA-D364-4FD6-8227-600E06B55FD8}" type="sibTrans" cxnId="{97099A2E-D600-4788-83C5-7E3F23BACC40}">
      <dgm:prSet/>
      <dgm:spPr/>
      <dgm:t>
        <a:bodyPr/>
        <a:lstStyle/>
        <a:p>
          <a:endParaRPr lang="en-US"/>
        </a:p>
      </dgm:t>
    </dgm:pt>
    <dgm:pt modelId="{667383B2-9FCA-4CA3-A068-35B86EE206CC}">
      <dgm:prSet phldrT="[Text]"/>
      <dgm:spPr/>
      <dgm:t>
        <a:bodyPr/>
        <a:lstStyle/>
        <a:p>
          <a:r>
            <a:rPr lang="en-US" i="1" dirty="0" smtClean="0"/>
            <a:t>Encourage</a:t>
          </a:r>
          <a:br>
            <a:rPr lang="en-US" i="1" dirty="0" smtClean="0"/>
          </a:br>
          <a:r>
            <a:rPr lang="en-US" dirty="0" smtClean="0"/>
            <a:t>bit-based</a:t>
          </a:r>
          <a:br>
            <a:rPr lang="en-US" dirty="0" smtClean="0"/>
          </a:br>
          <a:r>
            <a:rPr lang="en-US" dirty="0" smtClean="0"/>
            <a:t>Promotion</a:t>
          </a:r>
          <a:endParaRPr lang="en-US" i="0" dirty="0"/>
        </a:p>
      </dgm:t>
    </dgm:pt>
    <dgm:pt modelId="{220B23D7-C243-42A9-8CBA-328B3BD070E7}" type="parTrans" cxnId="{75A9DE80-456D-4C46-A8A7-F2DB3EAF78D5}">
      <dgm:prSet/>
      <dgm:spPr/>
      <dgm:t>
        <a:bodyPr/>
        <a:lstStyle/>
        <a:p>
          <a:endParaRPr lang="en-US"/>
        </a:p>
      </dgm:t>
    </dgm:pt>
    <dgm:pt modelId="{F43E0A70-C812-4D58-AA59-EF0033E8EFA3}" type="sibTrans" cxnId="{75A9DE80-456D-4C46-A8A7-F2DB3EAF78D5}">
      <dgm:prSet/>
      <dgm:spPr/>
      <dgm:t>
        <a:bodyPr/>
        <a:lstStyle/>
        <a:p>
          <a:endParaRPr lang="en-US"/>
        </a:p>
      </dgm:t>
    </dgm:pt>
    <dgm:pt modelId="{81019175-CDF4-4C63-BE70-CE3EFABF63EC}">
      <dgm:prSet phldrT="[Text]"/>
      <dgm:spPr/>
      <dgm:t>
        <a:bodyPr/>
        <a:lstStyle/>
        <a:p>
          <a:r>
            <a:rPr lang="en-US" i="1" dirty="0" smtClean="0"/>
            <a:t>Engage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Internal</a:t>
          </a:r>
          <a:br>
            <a:rPr lang="en-US" dirty="0" smtClean="0"/>
          </a:br>
          <a:r>
            <a:rPr lang="en-US" dirty="0" smtClean="0"/>
            <a:t>Audit</a:t>
          </a:r>
          <a:endParaRPr lang="en-US" dirty="0"/>
        </a:p>
      </dgm:t>
    </dgm:pt>
    <dgm:pt modelId="{71EF3036-3EB0-4114-B7E0-A40DAA3C08B2}" type="parTrans" cxnId="{581AD3A6-7D88-4686-96BB-13CC1879B794}">
      <dgm:prSet/>
      <dgm:spPr/>
      <dgm:t>
        <a:bodyPr/>
        <a:lstStyle/>
        <a:p>
          <a:endParaRPr lang="en-US"/>
        </a:p>
      </dgm:t>
    </dgm:pt>
    <dgm:pt modelId="{BCD29C8C-D6F7-4E70-B0F4-DE3D91B9CB60}" type="sibTrans" cxnId="{581AD3A6-7D88-4686-96BB-13CC1879B794}">
      <dgm:prSet/>
      <dgm:spPr/>
      <dgm:t>
        <a:bodyPr/>
        <a:lstStyle/>
        <a:p>
          <a:endParaRPr lang="en-US"/>
        </a:p>
      </dgm:t>
    </dgm:pt>
    <dgm:pt modelId="{F0FCC0CA-B2DF-490A-9B7E-B91BE816EAB7}" type="pres">
      <dgm:prSet presAssocID="{E09EC3BA-15DD-4B99-A869-1DC8575A5A9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1B319-6DE3-4ECA-A176-B6A5EA24ED3B}" type="pres">
      <dgm:prSet presAssocID="{E09EC3BA-15DD-4B99-A869-1DC8575A5A94}" presName="diamond" presStyleLbl="bgShp" presStyleIdx="0" presStyleCnt="1" custLinFactNeighborY="342"/>
      <dgm:spPr/>
    </dgm:pt>
    <dgm:pt modelId="{4699A7D4-6C3D-4B39-9E5F-447042F2D398}" type="pres">
      <dgm:prSet presAssocID="{E09EC3BA-15DD-4B99-A869-1DC8575A5A9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A7153-F2A6-4EA1-8F92-D71EA5E5DF12}" type="pres">
      <dgm:prSet presAssocID="{E09EC3BA-15DD-4B99-A869-1DC8575A5A9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A9968-3B35-44F8-BC56-7E88AF31E6A5}" type="pres">
      <dgm:prSet presAssocID="{E09EC3BA-15DD-4B99-A869-1DC8575A5A9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CB406-0E2C-48FD-A0B6-0D7E9362270D}" type="pres">
      <dgm:prSet presAssocID="{E09EC3BA-15DD-4B99-A869-1DC8575A5A9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A9DE80-456D-4C46-A8A7-F2DB3EAF78D5}" srcId="{E09EC3BA-15DD-4B99-A869-1DC8575A5A94}" destId="{667383B2-9FCA-4CA3-A068-35B86EE206CC}" srcOrd="1" destOrd="0" parTransId="{220B23D7-C243-42A9-8CBA-328B3BD070E7}" sibTransId="{F43E0A70-C812-4D58-AA59-EF0033E8EFA3}"/>
    <dgm:cxn modelId="{7EA1E6E9-1646-43B1-930A-EF3BBC5B2CB6}" type="presOf" srcId="{E09EC3BA-15DD-4B99-A869-1DC8575A5A94}" destId="{F0FCC0CA-B2DF-490A-9B7E-B91BE816EAB7}" srcOrd="0" destOrd="0" presId="urn:microsoft.com/office/officeart/2005/8/layout/matrix3"/>
    <dgm:cxn modelId="{581AD3A6-7D88-4686-96BB-13CC1879B794}" srcId="{E09EC3BA-15DD-4B99-A869-1DC8575A5A94}" destId="{81019175-CDF4-4C63-BE70-CE3EFABF63EC}" srcOrd="2" destOrd="0" parTransId="{71EF3036-3EB0-4114-B7E0-A40DAA3C08B2}" sibTransId="{BCD29C8C-D6F7-4E70-B0F4-DE3D91B9CB60}"/>
    <dgm:cxn modelId="{7B45F4CF-B8A7-4EDD-A94A-7E75C3A7AE2A}" type="presOf" srcId="{667383B2-9FCA-4CA3-A068-35B86EE206CC}" destId="{B18A7153-F2A6-4EA1-8F92-D71EA5E5DF12}" srcOrd="0" destOrd="0" presId="urn:microsoft.com/office/officeart/2005/8/layout/matrix3"/>
    <dgm:cxn modelId="{DCAE961F-3E14-4A3B-ACA7-05EA430D8119}" type="presOf" srcId="{18D0F1F8-88FF-48D1-856B-079717E2B7EA}" destId="{4699A7D4-6C3D-4B39-9E5F-447042F2D398}" srcOrd="0" destOrd="0" presId="urn:microsoft.com/office/officeart/2005/8/layout/matrix3"/>
    <dgm:cxn modelId="{66C8164E-A950-4CFB-BEFB-61CC79A89221}" type="presOf" srcId="{C887BF69-D8D6-4553-9BAC-A8479470D056}" destId="{291CB406-0E2C-48FD-A0B6-0D7E9362270D}" srcOrd="0" destOrd="0" presId="urn:microsoft.com/office/officeart/2005/8/layout/matrix3"/>
    <dgm:cxn modelId="{5FDCEC8E-ADA8-4254-97D4-2B4225B59E2A}" type="presOf" srcId="{81019175-CDF4-4C63-BE70-CE3EFABF63EC}" destId="{5A4A9968-3B35-44F8-BC56-7E88AF31E6A5}" srcOrd="0" destOrd="0" presId="urn:microsoft.com/office/officeart/2005/8/layout/matrix3"/>
    <dgm:cxn modelId="{01342B80-70DD-4057-BCA1-D16CC0E351AC}" srcId="{E09EC3BA-15DD-4B99-A869-1DC8575A5A94}" destId="{C887BF69-D8D6-4553-9BAC-A8479470D056}" srcOrd="3" destOrd="0" parTransId="{45BAB95F-165C-46F2-B824-449DED41652D}" sibTransId="{AEAECADE-D3F9-4759-9F23-8B251FB7EE12}"/>
    <dgm:cxn modelId="{97099A2E-D600-4788-83C5-7E3F23BACC40}" srcId="{E09EC3BA-15DD-4B99-A869-1DC8575A5A94}" destId="{18D0F1F8-88FF-48D1-856B-079717E2B7EA}" srcOrd="0" destOrd="0" parTransId="{AA1B3C7B-7EF5-4972-80E7-8FBDF29EB6BA}" sibTransId="{952B0CEA-D364-4FD6-8227-600E06B55FD8}"/>
    <dgm:cxn modelId="{FD72DB1F-F698-4764-B3F0-852757397D21}" type="presParOf" srcId="{F0FCC0CA-B2DF-490A-9B7E-B91BE816EAB7}" destId="{4E31B319-6DE3-4ECA-A176-B6A5EA24ED3B}" srcOrd="0" destOrd="0" presId="urn:microsoft.com/office/officeart/2005/8/layout/matrix3"/>
    <dgm:cxn modelId="{9823EF39-2558-40C7-AAA9-076BDA8B35AF}" type="presParOf" srcId="{F0FCC0CA-B2DF-490A-9B7E-B91BE816EAB7}" destId="{4699A7D4-6C3D-4B39-9E5F-447042F2D398}" srcOrd="1" destOrd="0" presId="urn:microsoft.com/office/officeart/2005/8/layout/matrix3"/>
    <dgm:cxn modelId="{5BC4F5A9-DB61-47B9-8887-C7F350D112F3}" type="presParOf" srcId="{F0FCC0CA-B2DF-490A-9B7E-B91BE816EAB7}" destId="{B18A7153-F2A6-4EA1-8F92-D71EA5E5DF12}" srcOrd="2" destOrd="0" presId="urn:microsoft.com/office/officeart/2005/8/layout/matrix3"/>
    <dgm:cxn modelId="{BD4D4164-C6A7-47C1-9879-2843FC75433D}" type="presParOf" srcId="{F0FCC0CA-B2DF-490A-9B7E-B91BE816EAB7}" destId="{5A4A9968-3B35-44F8-BC56-7E88AF31E6A5}" srcOrd="3" destOrd="0" presId="urn:microsoft.com/office/officeart/2005/8/layout/matrix3"/>
    <dgm:cxn modelId="{49C13935-C9D9-443C-BB5D-B58F15DCDD0D}" type="presParOf" srcId="{F0FCC0CA-B2DF-490A-9B7E-B91BE816EAB7}" destId="{291CB406-0E2C-48FD-A0B6-0D7E9362270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DAD63E-BBF3-4469-BCB0-F07752A2E985}" type="datetimeFigureOut">
              <a:rPr lang="en-US" smtClean="0">
                <a:latin typeface="Arial" panose="020B0604020202020204" pitchFamily="34" charset="0"/>
              </a:rPr>
              <a:pPr/>
              <a:t>10/14/2015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A8D733A-12F0-4FBF-9971-A9AFAB8E2916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40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3BCC609D-F245-4B19-91D6-773AC8276041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9014C76C-E1B5-4B2A-B56E-6DBC8AE91A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352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0188" y="774315"/>
            <a:ext cx="8456612" cy="1102519"/>
          </a:xfrm>
        </p:spPr>
        <p:txBody>
          <a:bodyPr anchor="b" anchorCtr="0"/>
          <a:lstStyle>
            <a:lvl1pPr>
              <a:defRPr sz="3800" b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88" y="2019016"/>
            <a:ext cx="6627812" cy="1314450"/>
          </a:xfrm>
        </p:spPr>
        <p:txBody>
          <a:bodyPr/>
          <a:lstStyle>
            <a:lvl1pPr marL="0" indent="0" algn="l">
              <a:buNone/>
              <a:defRPr sz="1600" b="0" cap="all" baseline="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30188" y="4628676"/>
            <a:ext cx="3061652" cy="24237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/>
            <a:r>
              <a:rPr lang="en-US" sz="700" dirty="0" smtClean="0">
                <a:solidFill>
                  <a:schemeClr val="accent4"/>
                </a:solidFill>
                <a:latin typeface="+mn-lt"/>
              </a:rPr>
              <a:t>© 2015 E*TRADE Financial Corporation. All rights reserved.</a:t>
            </a:r>
          </a:p>
          <a:p>
            <a:pPr lvl="0"/>
            <a:r>
              <a:rPr lang="en-US" sz="700" dirty="0" smtClean="0">
                <a:solidFill>
                  <a:schemeClr val="accent4"/>
                </a:solidFill>
                <a:latin typeface="+mn-lt"/>
              </a:rPr>
              <a:t>This presentation contains confidential information and may not be disclosed without E*TRADE Financial Corporation’s written permission.</a:t>
            </a:r>
            <a:endParaRPr lang="en-US" sz="7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230188" y="304446"/>
            <a:ext cx="2209271" cy="17663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7" name="Picture 2" descr="\\.psf\Home\Desktop\ETRADE_Logo_Rev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6742873" y="4474864"/>
            <a:ext cx="1966652" cy="26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129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-4011" y="4869180"/>
            <a:ext cx="9148011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pic>
        <p:nvPicPr>
          <p:cNvPr id="11" name="Picture 2" descr="\\.psf\Home\Desktop\ETRADE_Logo_Rev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563290" y="4958540"/>
            <a:ext cx="685800" cy="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0188" y="347604"/>
            <a:ext cx="4910524" cy="1193006"/>
          </a:xfrm>
        </p:spPr>
        <p:txBody>
          <a:bodyPr anchor="t" anchorCtr="0"/>
          <a:lstStyle>
            <a:lvl1pPr algn="l">
              <a:defRPr sz="4000" b="0" cap="none" baseline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35443" y="2169799"/>
            <a:ext cx="4241307" cy="1125140"/>
          </a:xfrm>
        </p:spPr>
        <p:txBody>
          <a:bodyPr anchor="t" anchorCtr="0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92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07" y="291848"/>
            <a:ext cx="5016264" cy="1021556"/>
          </a:xfrm>
        </p:spPr>
        <p:txBody>
          <a:bodyPr anchor="t" anchorCtr="0"/>
          <a:lstStyle>
            <a:lvl1pPr algn="l">
              <a:defRPr sz="4000" b="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188" y="2169799"/>
            <a:ext cx="4246562" cy="1125140"/>
          </a:xfrm>
        </p:spPr>
        <p:txBody>
          <a:bodyPr anchor="t" anchorCtr="0"/>
          <a:lstStyle>
            <a:lvl1pPr marL="0" indent="0"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30188" y="4870450"/>
            <a:ext cx="3122612" cy="273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458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09" y="269547"/>
            <a:ext cx="5239289" cy="1021556"/>
          </a:xfrm>
        </p:spPr>
        <p:txBody>
          <a:bodyPr anchor="t" anchorCtr="0"/>
          <a:lstStyle>
            <a:lvl1pPr algn="l">
              <a:defRPr sz="4000" b="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188" y="2169799"/>
            <a:ext cx="4246562" cy="1125140"/>
          </a:xfrm>
        </p:spPr>
        <p:txBody>
          <a:bodyPr anchor="t" anchorCtr="0"/>
          <a:lstStyle>
            <a:lvl1pPr marL="0" indent="0"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30188" y="4870450"/>
            <a:ext cx="3122612" cy="273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595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4203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ou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2400"/>
              </a:spcBef>
              <a:defRPr sz="2000" b="0" cap="none">
                <a:solidFill>
                  <a:schemeClr val="tx2"/>
                </a:solidFill>
                <a:latin typeface="+mn-lt"/>
              </a:defRPr>
            </a:lvl1pPr>
            <a:lvl2pPr marL="114300" indent="0">
              <a:spcBef>
                <a:spcPts val="24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41313" indent="-166688">
              <a:buFont typeface="Fort Book" pitchFamily="50" charset="0"/>
              <a:buChar char="·"/>
              <a:defRPr sz="1600"/>
            </a:lvl3pPr>
            <a:lvl4pPr marL="511175" indent="-168275">
              <a:buFont typeface="Fort Book" pitchFamily="50" charset="0"/>
              <a:buChar char="-"/>
              <a:defRPr sz="1400"/>
            </a:lvl4pPr>
            <a:lvl5pPr marL="627063" indent="-117475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329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hidden">
          <a:xfrm>
            <a:off x="-4011" y="4869180"/>
            <a:ext cx="9148011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pic>
        <p:nvPicPr>
          <p:cNvPr id="8" name="Picture 2" descr="\\.psf\Home\Desktop\ETRADE_Logo_Rev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563290" y="4958540"/>
            <a:ext cx="685800" cy="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493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hit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0188" y="774315"/>
            <a:ext cx="8456612" cy="1102519"/>
          </a:xfrm>
        </p:spPr>
        <p:txBody>
          <a:bodyPr anchor="b" anchorCtr="0"/>
          <a:lstStyle>
            <a:lvl1pPr>
              <a:defRPr sz="3800" b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88" y="2019016"/>
            <a:ext cx="6627812" cy="1314450"/>
          </a:xfrm>
        </p:spPr>
        <p:txBody>
          <a:bodyPr/>
          <a:lstStyle>
            <a:lvl1pPr marL="0" indent="0" algn="l">
              <a:buNone/>
              <a:defRPr sz="1600" b="0" cap="all" baseline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gray">
          <a:xfrm>
            <a:off x="6742873" y="4416496"/>
            <a:ext cx="1965960" cy="30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30188" y="4628676"/>
            <a:ext cx="3066804" cy="24237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/>
            <a:r>
              <a:rPr lang="en-US" sz="700" dirty="0" smtClean="0">
                <a:solidFill>
                  <a:schemeClr val="accent4"/>
                </a:solidFill>
                <a:latin typeface="+mn-lt"/>
              </a:rPr>
              <a:t>© 2015 E*TRADE Financial Corporation. All rights reserved.</a:t>
            </a:r>
          </a:p>
          <a:p>
            <a:pPr lvl="0"/>
            <a:r>
              <a:rPr lang="en-US" sz="700" dirty="0" smtClean="0">
                <a:solidFill>
                  <a:schemeClr val="accent4"/>
                </a:solidFill>
                <a:latin typeface="+mn-lt"/>
              </a:rPr>
              <a:t>This presentation contains confidential information and may not be disclosed without E*TRADE Financial Corporation’s written permission.</a:t>
            </a:r>
            <a:endParaRPr lang="en-US" sz="7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230188" y="304446"/>
            <a:ext cx="2133600" cy="17663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45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0187" y="1455009"/>
            <a:ext cx="5127423" cy="1102519"/>
          </a:xfrm>
        </p:spPr>
        <p:txBody>
          <a:bodyPr anchor="b" anchorCtr="0"/>
          <a:lstStyle>
            <a:lvl1pPr>
              <a:defRPr sz="3800" b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87" y="2699710"/>
            <a:ext cx="4790937" cy="13144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="0" cap="all" baseline="0" dirty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30188" y="4628676"/>
            <a:ext cx="3028167" cy="24237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/>
            <a:r>
              <a:rPr lang="en-US" sz="700" b="0" dirty="0" smtClean="0">
                <a:solidFill>
                  <a:schemeClr val="accent4"/>
                </a:solidFill>
                <a:latin typeface="+mn-lt"/>
              </a:rPr>
              <a:t>© 2015 E*TRADE Financial Corporation. All rights reserved.</a:t>
            </a:r>
          </a:p>
          <a:p>
            <a:pPr lvl="0"/>
            <a:r>
              <a:rPr lang="en-US" sz="700" b="0" dirty="0" smtClean="0">
                <a:solidFill>
                  <a:schemeClr val="accent4"/>
                </a:solidFill>
                <a:latin typeface="+mn-lt"/>
              </a:rPr>
              <a:t>This presentation contains confidential information and may not be disclosed without E*TRADE Financial Corporation’s written permission.</a:t>
            </a:r>
            <a:endParaRPr lang="en-US" sz="700" b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230187" y="304446"/>
            <a:ext cx="2133600" cy="17663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7" name="Picture 2" descr="\\.psf\Home\Desktop\ETRADE_Logo_Rev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6742873" y="4328944"/>
            <a:ext cx="1966652" cy="26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0404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408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0188" y="746125"/>
            <a:ext cx="4246562" cy="4016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667249" y="746125"/>
            <a:ext cx="4246563" cy="4016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43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0188" y="746125"/>
            <a:ext cx="4246562" cy="4016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 bwMode="ltGray">
          <a:xfrm>
            <a:off x="4667249" y="746125"/>
            <a:ext cx="4246563" cy="4016376"/>
          </a:xfr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44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7" y="746125"/>
            <a:ext cx="8683625" cy="12446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 bwMode="ltGray">
          <a:xfrm>
            <a:off x="0" y="2160985"/>
            <a:ext cx="9144000" cy="2709465"/>
          </a:xfr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0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 bwMode="hidden">
          <a:xfrm>
            <a:off x="0" y="-1"/>
            <a:ext cx="9144000" cy="4870451"/>
          </a:xfr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 then send to back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90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hidden">
          <a:xfrm>
            <a:off x="-4011" y="4869180"/>
            <a:ext cx="9148011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pic>
        <p:nvPicPr>
          <p:cNvPr id="10" name="Picture 2" descr="\\.psf\Home\Desktop\ETRADE_Logo_Rev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563290" y="4958540"/>
            <a:ext cx="685800" cy="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230187" y="135732"/>
            <a:ext cx="8683625" cy="4698206"/>
          </a:xfrm>
        </p:spPr>
        <p:txBody>
          <a:bodyPr anchor="ctr" anchorCtr="0"/>
          <a:lstStyle>
            <a:lvl1pPr marL="258763" indent="-258763">
              <a:defRPr sz="4400">
                <a:solidFill>
                  <a:schemeClr val="tx2"/>
                </a:solidFill>
                <a:latin typeface="Arial Black" panose="020B0A04020102020204" pitchFamily="34" charset="0"/>
              </a:defRPr>
            </a:lvl1pPr>
            <a:lvl2pPr marL="266700" indent="0">
              <a:spcBef>
                <a:spcPts val="0"/>
              </a:spcBef>
              <a:buNone/>
              <a:defRPr>
                <a:solidFill>
                  <a:schemeClr val="accent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styles.”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7950" y="5005388"/>
            <a:ext cx="65" cy="1800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087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hidden">
          <a:xfrm>
            <a:off x="-4011" y="4869180"/>
            <a:ext cx="9148011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187" y="136525"/>
            <a:ext cx="8683626" cy="4714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187" y="746125"/>
            <a:ext cx="8683625" cy="401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188" y="4870450"/>
            <a:ext cx="3122612" cy="27305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>
              <a:defRPr lang="en-US" sz="700" dirty="0">
                <a:solidFill>
                  <a:schemeClr val="accent4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570" y="4870450"/>
            <a:ext cx="378995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>
                <a:solidFill>
                  <a:schemeClr val="bg1"/>
                </a:solidFill>
                <a:latin typeface="+mj-lt"/>
              </a:defRPr>
            </a:lvl1pPr>
          </a:lstStyle>
          <a:p>
            <a:fld id="{8C91AD9F-624B-4884-8354-20FB4B1876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\\.psf\Home\Desktop\ETRADE_Logo_Rev_rgb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invGray">
          <a:xfrm>
            <a:off x="7563290" y="4958540"/>
            <a:ext cx="685800" cy="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30188" y="660469"/>
            <a:ext cx="8686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83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6" r:id="rId3"/>
    <p:sldLayoutId id="2147483650" r:id="rId4"/>
    <p:sldLayoutId id="2147483652" r:id="rId5"/>
    <p:sldLayoutId id="2147483660" r:id="rId6"/>
    <p:sldLayoutId id="2147483658" r:id="rId7"/>
    <p:sldLayoutId id="2147483657" r:id="rId8"/>
    <p:sldLayoutId id="2147483659" r:id="rId9"/>
    <p:sldLayoutId id="2147483664" r:id="rId10"/>
    <p:sldLayoutId id="2147483651" r:id="rId11"/>
    <p:sldLayoutId id="2147483665" r:id="rId12"/>
    <p:sldLayoutId id="2147483654" r:id="rId13"/>
    <p:sldLayoutId id="2147483661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sz="1400" b="1" kern="1200" cap="all" baseline="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9863" indent="-166688" algn="l" defTabSz="914400" rtl="0" eaLnBrk="1" latinLnBrk="0" hangingPunct="1">
        <a:lnSpc>
          <a:spcPct val="95000"/>
        </a:lnSpc>
        <a:spcBef>
          <a:spcPts val="6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38138" indent="-165100" algn="l" defTabSz="914400" rtl="0" eaLnBrk="1" latinLnBrk="0" hangingPunct="1">
        <a:lnSpc>
          <a:spcPct val="150000"/>
        </a:lnSpc>
        <a:spcBef>
          <a:spcPts val="300"/>
        </a:spcBef>
        <a:buFont typeface="Fort-Book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58788" indent="-117475" algn="l" defTabSz="914400" rtl="0" eaLnBrk="1" latinLnBrk="0" hangingPunct="1">
        <a:lnSpc>
          <a:spcPct val="150000"/>
        </a:lnSpc>
        <a:spcBef>
          <a:spcPts val="100"/>
        </a:spcBef>
        <a:buFont typeface="Fort-Book"/>
        <a:buChar char="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5.wdp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5.wdp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5.wdp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Wall Street Does Continuous Delivery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Manuel Edwards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October 20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15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09" y="269547"/>
            <a:ext cx="4324889" cy="102155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42" y="3381844"/>
            <a:ext cx="1939047" cy="6706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Configuration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Management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C:\Users\mgarcia\Desktop\icons\png\apps\package_setting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815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rcia\Desktop\icons\png\apps\warehau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6513" y="1564402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269789" y="3382519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Change propagation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9" name="Picture 5" descr="C:\Users\mgarcia\Desktop\icons\png\apps\Login_Manager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011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garcia\Desktop\icons\png\apps\ksysguard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789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4426087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Engineering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disciplines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6481865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47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 propagation?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" y="698500"/>
            <a:ext cx="5103813" cy="4016375"/>
          </a:xfrm>
        </p:spPr>
        <p:txBody>
          <a:bodyPr/>
          <a:lstStyle/>
          <a:p>
            <a:r>
              <a:rPr lang="en-US" dirty="0" smtClean="0"/>
              <a:t>Understanding value flows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Deep</a:t>
            </a:r>
            <a:r>
              <a:rPr lang="en-US" sz="1400" i="1" dirty="0"/>
              <a:t>, </a:t>
            </a:r>
            <a:r>
              <a:rPr lang="en-US" sz="1400" dirty="0"/>
              <a:t>value stream </a:t>
            </a:r>
            <a:r>
              <a:rPr lang="en-US" sz="1400" dirty="0" smtClean="0"/>
              <a:t>mapping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Only Production is Production, everything else </a:t>
            </a:r>
            <a:r>
              <a:rPr lang="en-US" sz="1400" b="1" i="1" dirty="0" smtClean="0"/>
              <a:t>is an approximation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b="1" i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Change propagation should increase the accuracy (</a:t>
            </a:r>
            <a:r>
              <a:rPr lang="en-US" sz="1400" b="1" i="1" dirty="0" smtClean="0"/>
              <a:t>value</a:t>
            </a:r>
            <a:r>
              <a:rPr lang="en-US" sz="1400" dirty="0" smtClean="0"/>
              <a:t>) of approximations (testing environments)</a:t>
            </a:r>
          </a:p>
          <a:p>
            <a:pPr lvl="1"/>
            <a:endParaRPr lang="en-US" sz="1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Promoting the </a:t>
            </a:r>
            <a:r>
              <a:rPr lang="en-US" sz="1400" b="1" i="1" dirty="0" smtClean="0"/>
              <a:t>Code</a:t>
            </a:r>
            <a:r>
              <a:rPr lang="en-US" sz="1400" dirty="0" smtClean="0"/>
              <a:t> vs. </a:t>
            </a:r>
            <a:r>
              <a:rPr lang="en-US" sz="1400" b="1" i="1" dirty="0" smtClean="0"/>
              <a:t>Bits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0531" y="695325"/>
            <a:ext cx="2587669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80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Propagation and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danger of using version control as program flow</a:t>
            </a:r>
          </a:p>
          <a:p>
            <a:pPr lvl="1"/>
            <a:r>
              <a:rPr lang="en-US" sz="1400" b="1" i="1" dirty="0" smtClean="0"/>
              <a:t/>
            </a:r>
            <a:br>
              <a:rPr lang="en-US" sz="1400" b="1" i="1" dirty="0" smtClean="0"/>
            </a:br>
            <a:r>
              <a:rPr lang="en-US" sz="1400" dirty="0" smtClean="0"/>
              <a:t>Long-lived branches are rarely are needed, the decision to use one should be based on understanding the following</a:t>
            </a:r>
            <a:endParaRPr lang="en-US" sz="1400" b="1" i="1" dirty="0" smtClean="0"/>
          </a:p>
          <a:p>
            <a:pPr lvl="1"/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lvl="1"/>
            <a:r>
              <a:rPr lang="en-US" sz="1400" b="1" i="1" dirty="0" smtClean="0"/>
              <a:t/>
            </a:r>
            <a:br>
              <a:rPr lang="en-US" sz="1400" b="1" i="1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i="1" dirty="0" smtClean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6912" y="1613524"/>
            <a:ext cx="4576763" cy="316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75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/>
        </p:nvSpPr>
        <p:spPr>
          <a:xfrm>
            <a:off x="1330735" y="2214752"/>
            <a:ext cx="1281879" cy="926591"/>
          </a:xfrm>
          <a:prstGeom prst="homePlate">
            <a:avLst>
              <a:gd name="adj" fmla="val 46078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28700" algn="ctr"/>
            <a:r>
              <a:rPr lang="en-US" sz="1400" b="1" dirty="0" smtClean="0">
                <a:solidFill>
                  <a:schemeClr val="bg1"/>
                </a:solidFill>
              </a:rPr>
              <a:t>SIT            </a:t>
            </a:r>
          </a:p>
        </p:txBody>
      </p:sp>
      <p:sp>
        <p:nvSpPr>
          <p:cNvPr id="7" name="Pentagon 6"/>
          <p:cNvSpPr/>
          <p:nvPr/>
        </p:nvSpPr>
        <p:spPr>
          <a:xfrm>
            <a:off x="2438400" y="3137488"/>
            <a:ext cx="1743076" cy="926591"/>
          </a:xfrm>
          <a:prstGeom prst="homePlate">
            <a:avLst>
              <a:gd name="adj" fmla="val 4607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7763" algn="ctr"/>
            <a:r>
              <a:rPr lang="en-US" sz="1400" b="1" dirty="0" smtClean="0">
                <a:solidFill>
                  <a:schemeClr val="bg1"/>
                </a:solidFill>
              </a:rPr>
              <a:t>         PRD         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2438400" y="3131819"/>
            <a:ext cx="1042562" cy="926591"/>
          </a:xfrm>
          <a:prstGeom prst="homePlate">
            <a:avLst>
              <a:gd name="adj" fmla="val 460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7763" algn="ctr"/>
            <a:r>
              <a:rPr lang="en-US" sz="1400" b="1" dirty="0" smtClean="0">
                <a:solidFill>
                  <a:schemeClr val="bg1"/>
                </a:solidFill>
              </a:rPr>
              <a:t>UAT                      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Propagation Shapes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66800" y="2220422"/>
            <a:ext cx="752475" cy="926591"/>
          </a:xfrm>
          <a:prstGeom prst="homePlate">
            <a:avLst>
              <a:gd name="adj" fmla="val 4607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28700" algn="ctr"/>
            <a:r>
              <a:rPr lang="en-US" sz="1400" b="1" dirty="0" smtClean="0">
                <a:solidFill>
                  <a:schemeClr val="bg1"/>
                </a:solidFill>
              </a:rPr>
              <a:t>DIT                   </a:t>
            </a:r>
          </a:p>
        </p:txBody>
      </p:sp>
      <p:sp>
        <p:nvSpPr>
          <p:cNvPr id="4" name="Pentagon 3"/>
          <p:cNvSpPr/>
          <p:nvPr/>
        </p:nvSpPr>
        <p:spPr>
          <a:xfrm>
            <a:off x="250940" y="1386078"/>
            <a:ext cx="955970" cy="926591"/>
          </a:xfrm>
          <a:prstGeom prst="homePlate">
            <a:avLst>
              <a:gd name="adj" fmla="val 460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DVL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4" idx="3"/>
          </p:cNvCxnSpPr>
          <p:nvPr/>
        </p:nvCxnSpPr>
        <p:spPr>
          <a:xfrm>
            <a:off x="1206910" y="1849374"/>
            <a:ext cx="123825" cy="365378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3"/>
            <a:endCxn id="6" idx="0"/>
          </p:cNvCxnSpPr>
          <p:nvPr/>
        </p:nvCxnSpPr>
        <p:spPr>
          <a:xfrm>
            <a:off x="2612614" y="2678048"/>
            <a:ext cx="133590" cy="453771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2585" y="745429"/>
            <a:ext cx="2895023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STAIRCASE</a:t>
            </a:r>
            <a:endParaRPr lang="en-US" sz="1400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Often used with long-lived branches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963" y="4292376"/>
            <a:ext cx="3175421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Poor approximations:</a:t>
            </a:r>
            <a:br>
              <a:rPr lang="en-US" sz="1400" b="1" dirty="0" smtClean="0"/>
            </a:br>
            <a:r>
              <a:rPr lang="en-US" sz="1400" dirty="0" smtClean="0"/>
              <a:t>different metadata, different applications</a:t>
            </a:r>
          </a:p>
        </p:txBody>
      </p:sp>
      <p:pic>
        <p:nvPicPr>
          <p:cNvPr id="2050" name="Picture 2" descr="C:\Users\mgarcia\Desktop\icons\png\apps\warehaus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510" y="1199103"/>
            <a:ext cx="536225" cy="5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mgarcia\Desktop\icons\png\apps\warehaus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2257" y="1849373"/>
            <a:ext cx="536225" cy="5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mgarcia\Desktop\icons\png\apps\warehau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9206" y="2750392"/>
            <a:ext cx="536225" cy="5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 rot="1519057">
            <a:off x="4734792" y="2683717"/>
            <a:ext cx="3697769" cy="926591"/>
            <a:chOff x="4737215" y="1359982"/>
            <a:chExt cx="3697769" cy="926591"/>
          </a:xfrm>
        </p:grpSpPr>
        <p:sp>
          <p:nvSpPr>
            <p:cNvPr id="25" name="Pentagon 24"/>
            <p:cNvSpPr/>
            <p:nvPr/>
          </p:nvSpPr>
          <p:spPr>
            <a:xfrm>
              <a:off x="6691908" y="1365651"/>
              <a:ext cx="1743076" cy="920921"/>
            </a:xfrm>
            <a:prstGeom prst="homePlate">
              <a:avLst>
                <a:gd name="adj" fmla="val 4607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47763" algn="ctr"/>
              <a:r>
                <a:rPr lang="en-US" sz="1400" b="1" dirty="0" smtClean="0">
                  <a:solidFill>
                    <a:schemeClr val="bg1"/>
                  </a:solidFill>
                </a:rPr>
                <a:t>         PRD          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Pentagon 25"/>
            <p:cNvSpPr/>
            <p:nvPr/>
          </p:nvSpPr>
          <p:spPr>
            <a:xfrm>
              <a:off x="6355388" y="1365123"/>
              <a:ext cx="1379082" cy="921450"/>
            </a:xfrm>
            <a:prstGeom prst="homePlate">
              <a:avLst>
                <a:gd name="adj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47763" algn="ctr"/>
              <a:r>
                <a:rPr lang="en-US" sz="1400" b="1" dirty="0" smtClean="0">
                  <a:solidFill>
                    <a:schemeClr val="bg1"/>
                  </a:solidFill>
                </a:rPr>
                <a:t>UAT               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Pentagon 23"/>
            <p:cNvSpPr/>
            <p:nvPr/>
          </p:nvSpPr>
          <p:spPr>
            <a:xfrm>
              <a:off x="5645560" y="1365651"/>
              <a:ext cx="1281879" cy="920921"/>
            </a:xfrm>
            <a:prstGeom prst="homePlate">
              <a:avLst>
                <a:gd name="adj" fmla="val 46078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28700" algn="ctr"/>
              <a:r>
                <a:rPr lang="en-US" sz="1400" b="1" dirty="0" smtClean="0">
                  <a:solidFill>
                    <a:schemeClr val="bg1"/>
                  </a:solidFill>
                </a:rPr>
                <a:t>SIT            </a:t>
              </a:r>
            </a:p>
          </p:txBody>
        </p:sp>
        <p:sp>
          <p:nvSpPr>
            <p:cNvPr id="27" name="Pentagon 26"/>
            <p:cNvSpPr/>
            <p:nvPr/>
          </p:nvSpPr>
          <p:spPr>
            <a:xfrm>
              <a:off x="5038726" y="1365651"/>
              <a:ext cx="1162050" cy="920921"/>
            </a:xfrm>
            <a:prstGeom prst="homePlate">
              <a:avLst>
                <a:gd name="adj" fmla="val 4607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28700" algn="ctr"/>
              <a:r>
                <a:rPr lang="en-US" sz="1400" b="1" dirty="0" smtClean="0">
                  <a:solidFill>
                    <a:schemeClr val="bg1"/>
                  </a:solidFill>
                </a:rPr>
                <a:t>DIT             </a:t>
              </a:r>
            </a:p>
          </p:txBody>
        </p:sp>
        <p:sp>
          <p:nvSpPr>
            <p:cNvPr id="28" name="Pentagon 27"/>
            <p:cNvSpPr/>
            <p:nvPr/>
          </p:nvSpPr>
          <p:spPr>
            <a:xfrm>
              <a:off x="4737215" y="1359982"/>
              <a:ext cx="796810" cy="926591"/>
            </a:xfrm>
            <a:prstGeom prst="homePlate">
              <a:avLst>
                <a:gd name="adj" fmla="val 460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DVL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78860" y="728858"/>
            <a:ext cx="3323026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SLIDE</a:t>
            </a:r>
            <a:endParaRPr lang="en-US" sz="1400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Often used with in main-line development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70238" y="4275805"/>
            <a:ext cx="2970300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Good approximations:</a:t>
            </a:r>
            <a:br>
              <a:rPr lang="en-US" sz="1400" b="1" dirty="0" smtClean="0"/>
            </a:br>
            <a:r>
              <a:rPr lang="en-US" sz="1400" dirty="0" smtClean="0"/>
              <a:t>different metadata, same applications</a:t>
            </a:r>
          </a:p>
        </p:txBody>
      </p:sp>
      <p:pic>
        <p:nvPicPr>
          <p:cNvPr id="35" name="Picture 2" descr="C:\Users\mgarcia\Desktop\icons\png\apps\warehau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0940" y="1312740"/>
            <a:ext cx="794911" cy="7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ight Triangle 2047"/>
          <p:cNvSpPr/>
          <p:nvPr/>
        </p:nvSpPr>
        <p:spPr>
          <a:xfrm rot="10800000">
            <a:off x="5466788" y="2107236"/>
            <a:ext cx="914400" cy="434676"/>
          </a:xfrm>
          <a:prstGeom prst="rtTriangl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6997337" y="2163124"/>
            <a:ext cx="1232453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Validating </a:t>
            </a:r>
            <a:r>
              <a:rPr lang="en-US" sz="1400" b="1" u="sng" dirty="0" smtClean="0"/>
              <a:t>Bits</a:t>
            </a:r>
          </a:p>
        </p:txBody>
      </p:sp>
      <p:sp>
        <p:nvSpPr>
          <p:cNvPr id="2052" name="Right Arrow 2051"/>
          <p:cNvSpPr/>
          <p:nvPr/>
        </p:nvSpPr>
        <p:spPr>
          <a:xfrm flipH="1">
            <a:off x="6431061" y="2138779"/>
            <a:ext cx="525203" cy="2423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9388" y="1407464"/>
            <a:ext cx="1192634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Merging </a:t>
            </a:r>
            <a:r>
              <a:rPr lang="en-US" sz="1400" b="1" u="sng" dirty="0" smtClean="0"/>
              <a:t>Code</a:t>
            </a:r>
          </a:p>
        </p:txBody>
      </p:sp>
      <p:sp>
        <p:nvSpPr>
          <p:cNvPr id="42" name="Right Arrow 41"/>
          <p:cNvSpPr/>
          <p:nvPr/>
        </p:nvSpPr>
        <p:spPr>
          <a:xfrm rot="20388706" flipH="1">
            <a:off x="1402524" y="1500171"/>
            <a:ext cx="525203" cy="242316"/>
          </a:xfrm>
          <a:prstGeom prst="rightArrow">
            <a:avLst>
              <a:gd name="adj1" fmla="val 50000"/>
              <a:gd name="adj2" fmla="val 578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22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4401" y="723900"/>
            <a:ext cx="4000500" cy="4086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Change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774700"/>
            <a:ext cx="3932238" cy="4016375"/>
          </a:xfrm>
        </p:spPr>
        <p:txBody>
          <a:bodyPr/>
          <a:lstStyle/>
          <a:p>
            <a:r>
              <a:rPr lang="en-US" dirty="0" smtClean="0"/>
              <a:t>PIT FALLS AND HOW TO AVOID THEM</a:t>
            </a:r>
          </a:p>
          <a:p>
            <a:pPr lvl="1"/>
            <a:r>
              <a:rPr lang="en-US" sz="1400" b="1" i="1" dirty="0" smtClean="0"/>
              <a:t/>
            </a:r>
            <a:br>
              <a:rPr lang="en-US" sz="1400" b="1" i="1" dirty="0" smtClean="0"/>
            </a:br>
            <a:r>
              <a:rPr lang="en-US" sz="1400" dirty="0" smtClean="0"/>
              <a:t>Long-lived branches and/or staircase change propagation leads to: ‘environment-itis’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The solution to environment stability problems </a:t>
            </a:r>
            <a:r>
              <a:rPr lang="en-US" sz="1400" i="1" dirty="0" smtClean="0"/>
              <a:t>is not more environments</a:t>
            </a:r>
          </a:p>
          <a:p>
            <a:pPr lvl="1"/>
            <a:endParaRPr lang="en-US" sz="1400" i="1" dirty="0"/>
          </a:p>
          <a:p>
            <a:pPr lvl="1"/>
            <a:r>
              <a:rPr lang="en-US" sz="1400" dirty="0" smtClean="0"/>
              <a:t>Engage any Internal Audit and Change Management departments early on. Even an ITIL purist can be a partner. Build tools for them.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Establish, bit-based certifications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Sign all your deliverables</a:t>
            </a:r>
            <a:br>
              <a:rPr lang="en-US" sz="1400" dirty="0" smtClean="0"/>
            </a:b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185878613"/>
              </p:ext>
            </p:extLst>
          </p:nvPr>
        </p:nvGraphicFramePr>
        <p:xfrm>
          <a:off x="4564000" y="1819274"/>
          <a:ext cx="4314825" cy="278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6350" y="847725"/>
            <a:ext cx="3270126" cy="775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FinTech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Point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DEEM process to establish successful</a:t>
            </a:r>
            <a:r>
              <a:rPr lang="en-US" sz="1400" b="1" dirty="0">
                <a:solidFill>
                  <a:schemeClr val="bg1"/>
                </a:solidFill>
              </a:rPr>
              <a:t/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change propagation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040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09" y="269547"/>
            <a:ext cx="4324889" cy="102155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42" y="3381844"/>
            <a:ext cx="1939047" cy="6706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Configuration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Management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C:\Users\mgarcia\Desktop\icons\png\apps\package_setting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815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rcia\Desktop\icons\png\apps\warehaus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6513" y="1564402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269789" y="3382519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Change propagation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9" name="Picture 5" descr="C:\Users\mgarcia\Desktop\icons\png\apps\Login_Manag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011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garcia\Desktop\icons\png\apps\ksysguard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789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4426087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Engineering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disciplines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6481865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80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25" y="-414765"/>
            <a:ext cx="8362950" cy="591068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30187" y="259557"/>
            <a:ext cx="8683625" cy="4698206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“</a:t>
            </a:r>
            <a:r>
              <a:rPr lang="en-US" sz="3600" dirty="0" smtClean="0">
                <a:solidFill>
                  <a:schemeClr val="tx1"/>
                </a:solidFill>
              </a:rPr>
              <a:t>organizations </a:t>
            </a:r>
            <a:r>
              <a:rPr lang="en-US" sz="3600" dirty="0">
                <a:solidFill>
                  <a:schemeClr val="tx1"/>
                </a:solidFill>
              </a:rPr>
              <a:t>which design systems ... are constrained to produce designs which are copies of the communication structures of these </a:t>
            </a:r>
            <a:r>
              <a:rPr lang="en-US" sz="3600" dirty="0" smtClean="0">
                <a:solidFill>
                  <a:schemeClr val="tx1"/>
                </a:solidFill>
              </a:rPr>
              <a:t>organizations</a:t>
            </a:r>
            <a:r>
              <a:rPr lang="en-US" sz="3600" dirty="0" smtClean="0">
                <a:solidFill>
                  <a:schemeClr val="accent1"/>
                </a:solidFill>
              </a:rPr>
              <a:t>”</a:t>
            </a:r>
            <a:r>
              <a:rPr lang="en-US" dirty="0" smtClean="0"/>
              <a:t> </a:t>
            </a:r>
          </a:p>
          <a:p>
            <a:pPr lvl="1"/>
            <a:r>
              <a:rPr lang="en-US" sz="1400" b="1" dirty="0" smtClean="0">
                <a:solidFill>
                  <a:schemeClr val="accent2"/>
                </a:solidFill>
              </a:rPr>
              <a:t>-Mel Conway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187" y="136525"/>
            <a:ext cx="8683626" cy="4714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Conway’s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27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Disciplines, </a:t>
            </a:r>
            <a:r>
              <a:rPr lang="en-US" dirty="0" smtClean="0"/>
              <a:t>do’s and don’ts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698500"/>
            <a:ext cx="4198937" cy="4016375"/>
          </a:xfrm>
        </p:spPr>
        <p:txBody>
          <a:bodyPr/>
          <a:lstStyle/>
          <a:p>
            <a:r>
              <a:rPr lang="en-US" dirty="0" smtClean="0"/>
              <a:t>DO</a:t>
            </a:r>
            <a:endParaRPr lang="en-US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Have developers own unit and functional testing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Treat functional testing as code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Have Ops embedded with Dev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Commit every day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Draw clear lines around applications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branches are used, integrate everyday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Version everything, even second-level components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application independent deployment gates (e.g.: load balancers, proxies, web routers)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Branch by abstraction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Promote your bits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Be nice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57725" y="765174"/>
            <a:ext cx="4198937" cy="4016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9863" indent="-166688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38138" indent="-16510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788" indent="-117475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Char char="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NOT</a:t>
            </a:r>
            <a:br>
              <a:rPr lang="en-US" dirty="0" smtClean="0"/>
            </a:b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branches as feature toggles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Turn off unit testing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Delegate test design/ownership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Draw clear lines around people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SNAPSHOT versions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hostnames in configurations (abstract network endpoints)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Leave un-promoted code on lower branches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 untested code right before leaving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Assume anything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9619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58233" y="723901"/>
            <a:ext cx="2766667" cy="382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Disciplines, this is the hardest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" y="698500"/>
            <a:ext cx="5189538" cy="4016375"/>
          </a:xfrm>
        </p:spPr>
        <p:txBody>
          <a:bodyPr/>
          <a:lstStyle/>
          <a:p>
            <a:pPr lvl="1"/>
            <a:r>
              <a:rPr lang="en-US" sz="1400" b="1" i="1" dirty="0" smtClean="0"/>
              <a:t>12-step program to modernizing a deployment pipeline in a large risk conscious organization:</a:t>
            </a:r>
            <a:br>
              <a:rPr lang="en-US" sz="1400" b="1" i="1" dirty="0" smtClean="0"/>
            </a:br>
            <a:endParaRPr lang="en-US" sz="1400" b="1" i="1" dirty="0" smtClean="0"/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Identify a progressive team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Measure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Listen to that team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Offer CI and training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Listen again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Delivery a POC CD implementation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Measure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Engage regulatory bodies to vet tools and processes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Using quantitative data, get senior leadership buy-in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Slowly, incrementally deploy CI to other teams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Slowly, incrementally deploy CD to other teams</a:t>
            </a:r>
          </a:p>
          <a:p>
            <a:pPr marL="512763" lvl="2" indent="-342900">
              <a:buFont typeface="+mj-lt"/>
              <a:buAutoNum type="arabicPeriod"/>
            </a:pPr>
            <a:r>
              <a:rPr lang="en-US" sz="1400" b="1" i="1" dirty="0" smtClean="0"/>
              <a:t>Rinse and repeat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4574" y="1638300"/>
            <a:ext cx="2333623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5613" lvl="2" indent="-285750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solidFill>
                  <a:schemeClr val="bg1"/>
                </a:solidFill>
              </a:rPr>
              <a:t>Build </a:t>
            </a:r>
            <a:r>
              <a:rPr lang="en-US" sz="1400" b="1" i="1" dirty="0">
                <a:solidFill>
                  <a:schemeClr val="bg1"/>
                </a:solidFill>
              </a:rPr>
              <a:t>time to Run time verification (B2RV</a:t>
            </a:r>
            <a:r>
              <a:rPr lang="en-US" sz="1400" b="1" i="1" dirty="0" smtClean="0">
                <a:solidFill>
                  <a:schemeClr val="bg1"/>
                </a:solidFill>
              </a:rPr>
              <a:t>)</a:t>
            </a:r>
            <a:br>
              <a:rPr lang="en-US" sz="1400" b="1" i="1" dirty="0" smtClean="0">
                <a:solidFill>
                  <a:schemeClr val="bg1"/>
                </a:solidFill>
              </a:rPr>
            </a:br>
            <a:endParaRPr lang="en-US" sz="1400" b="1" i="1" dirty="0">
              <a:solidFill>
                <a:schemeClr val="bg1"/>
              </a:solidFill>
            </a:endParaRPr>
          </a:p>
          <a:p>
            <a:pPr marL="455613" lvl="2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bg1"/>
                </a:solidFill>
              </a:rPr>
              <a:t>Run time verification failure to fix build start (RVF2B</a:t>
            </a:r>
            <a:r>
              <a:rPr lang="en-US" sz="1400" b="1" i="1" dirty="0" smtClean="0">
                <a:solidFill>
                  <a:schemeClr val="bg1"/>
                </a:solidFill>
              </a:rPr>
              <a:t>)</a:t>
            </a:r>
            <a:br>
              <a:rPr lang="en-US" sz="1400" b="1" i="1" dirty="0" smtClean="0">
                <a:solidFill>
                  <a:schemeClr val="bg1"/>
                </a:solidFill>
              </a:rPr>
            </a:br>
            <a:endParaRPr lang="en-US" sz="1400" b="1" i="1" dirty="0">
              <a:solidFill>
                <a:schemeClr val="bg1"/>
              </a:solidFill>
            </a:endParaRPr>
          </a:p>
          <a:p>
            <a:pPr marL="455613" lvl="2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bg1"/>
                </a:solidFill>
              </a:rPr>
              <a:t>Build failure to build success (BF2B)</a:t>
            </a:r>
            <a:endParaRPr lang="en-US" sz="13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4574" y="847725"/>
            <a:ext cx="2231901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The Triangle of Deployment Agility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5615" y="4211836"/>
            <a:ext cx="223190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i="1" dirty="0" smtClean="0">
                <a:solidFill>
                  <a:schemeClr val="bg1"/>
                </a:solidFill>
              </a:rPr>
              <a:t>Minimize the area</a:t>
            </a:r>
          </a:p>
        </p:txBody>
      </p:sp>
    </p:spTree>
    <p:extLst>
      <p:ext uri="{BB962C8B-B14F-4D97-AF65-F5344CB8AC3E}">
        <p14:creationId xmlns:p14="http://schemas.microsoft.com/office/powerpoint/2010/main" xmlns="" val="25262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09" y="269547"/>
            <a:ext cx="4324889" cy="102155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42" y="3381844"/>
            <a:ext cx="1939047" cy="6706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Configuration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Management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C:\Users\mgarcia\Desktop\icons\png\apps\package_setting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815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rcia\Desktop\icons\png\apps\warehaus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6513" y="1564402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269789" y="3382519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Change propagation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9" name="Picture 5" descr="C:\Users\mgarcia\Desktop\icons\png\apps\Login_Manager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011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garcia\Desktop\icons\png\apps\ksysgu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789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4426087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software</a:t>
            </a:r>
            <a:b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Engineering</a:t>
            </a:r>
            <a:b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disciplines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6481865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5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DevOps Enterprise 2015!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About the speaker</a:t>
            </a:r>
          </a:p>
          <a:p>
            <a:pPr lvl="1"/>
            <a:r>
              <a:rPr lang="en-US" sz="1400" b="1" dirty="0" smtClean="0"/>
              <a:t>Manuel Edwards</a:t>
            </a:r>
            <a:endParaRPr lang="en-US" sz="1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Born </a:t>
            </a:r>
            <a:r>
              <a:rPr lang="en-US" sz="1400" dirty="0"/>
              <a:t>in Mexico </a:t>
            </a:r>
            <a:r>
              <a:rPr lang="en-US" sz="1400" dirty="0" smtClean="0"/>
              <a:t>City</a:t>
            </a:r>
            <a:br>
              <a:rPr lang="en-US" sz="1400" dirty="0" smtClean="0"/>
            </a:br>
            <a:r>
              <a:rPr lang="en-US" sz="1400" dirty="0" smtClean="0"/>
              <a:t>(Hola </a:t>
            </a:r>
            <a:r>
              <a:rPr lang="en-US" sz="1400" dirty="0"/>
              <a:t>a Miguel de </a:t>
            </a:r>
            <a:r>
              <a:rPr lang="en-US" sz="1400" dirty="0" smtClean="0"/>
              <a:t>Icaza y a todos los Linuxeros de Mexico)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Started </a:t>
            </a:r>
            <a:r>
              <a:rPr lang="en-US" sz="1400" dirty="0"/>
              <a:t>programing at </a:t>
            </a:r>
            <a:r>
              <a:rPr lang="en-US" sz="1400" dirty="0" smtClean="0"/>
              <a:t>12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B.S</a:t>
            </a:r>
            <a:r>
              <a:rPr lang="en-US" sz="1400" dirty="0"/>
              <a:t>. in Computer </a:t>
            </a:r>
            <a:r>
              <a:rPr lang="en-US" sz="1400" dirty="0" smtClean="0"/>
              <a:t>Science</a:t>
            </a:r>
            <a:br>
              <a:rPr lang="en-US" sz="1400" dirty="0" smtClean="0"/>
            </a:br>
            <a:r>
              <a:rPr lang="en-US" sz="1400" dirty="0" smtClean="0"/>
              <a:t>Binghamton </a:t>
            </a:r>
            <a:r>
              <a:rPr lang="en-US" sz="1400" dirty="0"/>
              <a:t>University (Upstate </a:t>
            </a:r>
            <a:r>
              <a:rPr lang="en-US" sz="1400" dirty="0" smtClean="0"/>
              <a:t>NY)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Lead of Build and Release at E*TRADE Financial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7+ years of experience in bringing down the walls between </a:t>
            </a:r>
            <a:r>
              <a:rPr lang="en-US" sz="1400" dirty="0"/>
              <a:t>D</a:t>
            </a:r>
            <a:r>
              <a:rPr lang="en-US" sz="1400" dirty="0" smtClean="0"/>
              <a:t>ev and Ops</a:t>
            </a:r>
          </a:p>
          <a:p>
            <a:pPr lvl="1"/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07" r="20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9838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" y="679450"/>
            <a:ext cx="8408988" cy="4016375"/>
          </a:xfrm>
        </p:spPr>
        <p:txBody>
          <a:bodyPr/>
          <a:lstStyle/>
          <a:p>
            <a:r>
              <a:rPr lang="en-US" dirty="0" smtClean="0"/>
              <a:t>What it looks like, the results</a:t>
            </a:r>
          </a:p>
          <a:p>
            <a:pPr lvl="1"/>
            <a:r>
              <a:rPr lang="en-US" sz="1400" b="1" i="1" dirty="0" smtClean="0"/>
              <a:t>Simplified configuration management, slide change propagation shape, rigorous software engineering disciplines and awesome automation  with ElectricFlow</a:t>
            </a:r>
            <a:endParaRPr lang="en-US" sz="1400" dirty="0"/>
          </a:p>
          <a:p>
            <a:pPr lvl="1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Automated: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Network-level tasks (load balancer)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Build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Unit test data aggregation and publishing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 node provisioning and configuration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Functional Testing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Reporting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192100"/>
            <a:ext cx="4167188" cy="241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5699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51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" y="698500"/>
            <a:ext cx="8408988" cy="4016375"/>
          </a:xfrm>
        </p:spPr>
        <p:txBody>
          <a:bodyPr/>
          <a:lstStyle/>
          <a:p>
            <a:r>
              <a:rPr lang="en-US" dirty="0" smtClean="0"/>
              <a:t>ElectricFLOW usage, practical tips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Automation is documentation</a:t>
            </a:r>
            <a:endParaRPr lang="en-US" sz="14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Automation provides the best audit tail</a:t>
            </a:r>
            <a:endParaRPr lang="en-US" sz="14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Concentrate on high-quality factory procedures and re-usable sub-procedures</a:t>
            </a:r>
            <a:endParaRPr lang="en-US" sz="14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Set and enforce standards</a:t>
            </a:r>
            <a:endParaRPr lang="en-US" sz="14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Create tool ownership</a:t>
            </a:r>
            <a:r>
              <a:rPr lang="en-US" sz="1400" b="1" i="1" dirty="0" smtClean="0"/>
              <a:t/>
            </a:r>
            <a:br>
              <a:rPr lang="en-US" sz="1400" b="1" i="1" dirty="0" smtClean="0"/>
            </a:b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" y="698500"/>
            <a:ext cx="8408988" cy="4016375"/>
          </a:xfrm>
        </p:spPr>
        <p:txBody>
          <a:bodyPr/>
          <a:lstStyle/>
          <a:p>
            <a:r>
              <a:rPr lang="en-US" dirty="0" smtClean="0"/>
              <a:t>More electricflow Tips</a:t>
            </a:r>
          </a:p>
          <a:p>
            <a:pPr lvl="1"/>
            <a:endParaRPr lang="en-US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properties for all external variables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credential management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Create your own plugins (improve UI)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Back up everything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Have tight access control</a:t>
            </a:r>
            <a:br>
              <a:rPr lang="en-US" sz="1400" dirty="0" smtClean="0"/>
            </a:br>
            <a:endParaRPr lang="en-US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Train everyone!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6238" y="984500"/>
            <a:ext cx="4548187" cy="32790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14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does Wall Street does Continuous Delivery?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187" y="660400"/>
            <a:ext cx="8683625" cy="1244602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In large, legacy-heavy industries, with multiple dimensions of regulations and a very conscientious appetite for risk, the most difficult part is not the tooling, but gaining momentum for a cultural pivot. This is achieved only when there is top-bottom buy-in.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E*TRADE, Continuous Delivery has been a key methodology to deliver the best tools to investors, implemented thanks to a tech leadership that sees the importance of not only continuous, but flawless delivery.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508" b="11508"/>
          <a:stretch/>
        </p:blipFill>
        <p:spPr/>
      </p:pic>
    </p:spTree>
    <p:extLst>
      <p:ext uri="{BB962C8B-B14F-4D97-AF65-F5344CB8AC3E}">
        <p14:creationId xmlns:p14="http://schemas.microsoft.com/office/powerpoint/2010/main" xmlns="" val="6000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169" y="1095233"/>
            <a:ext cx="8335615" cy="36009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Q&amp;A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57650" y="599149"/>
            <a:ext cx="89710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6700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09" y="269547"/>
            <a:ext cx="4324889" cy="102155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42" y="3381844"/>
            <a:ext cx="1939047" cy="670678"/>
          </a:xfrm>
        </p:spPr>
        <p:txBody>
          <a:bodyPr/>
          <a:lstStyle/>
          <a:p>
            <a:pPr algn="ctr"/>
            <a:r>
              <a:rPr lang="en-US" dirty="0" smtClean="0"/>
              <a:t>Configuration</a:t>
            </a:r>
            <a:br>
              <a:rPr lang="en-US" dirty="0" smtClean="0"/>
            </a:b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C:\Users\mgarcia\Desktop\icons\png\apps\package_setting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815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rcia\Desktop\icons\png\apps\warehause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6513" y="1564402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269789" y="3382519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Change propagation</a:t>
            </a:r>
            <a:endParaRPr lang="en-US" dirty="0"/>
          </a:p>
        </p:txBody>
      </p:sp>
      <p:pic>
        <p:nvPicPr>
          <p:cNvPr id="1029" name="Picture 5" descr="C:\Users\mgarcia\Desktop\icons\png\apps\Login_Manager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011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garcia\Desktop\icons\png\apps\ksysguard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789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4426087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dirty="0" smtClean="0"/>
              <a:t>disciplines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6481865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90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189" y="746125"/>
            <a:ext cx="7435207" cy="401637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 </a:t>
            </a:r>
            <a:r>
              <a:rPr lang="en-US" dirty="0"/>
              <a:t>INFORMATION ONLY – NOT FINANCIAL </a:t>
            </a:r>
            <a:r>
              <a:rPr lang="en-US" dirty="0" smtClean="0"/>
              <a:t>ADVICE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opinions and views expressed at or through this presentation are the opinions of the author and do not necessarily reflect the views, opinions or positions of E*TRADE Financial </a:t>
            </a:r>
            <a:r>
              <a:rPr lang="en-US" dirty="0" smtClean="0"/>
              <a:t>Corporation </a:t>
            </a:r>
            <a:r>
              <a:rPr lang="en-US" dirty="0"/>
              <a:t>or any of its subsidiaries. No representation is made as to accuracy, completeness, timeliness, suitability or validity of any information presented by individual </a:t>
            </a:r>
            <a:r>
              <a:rPr lang="en-US" dirty="0" smtClean="0"/>
              <a:t>authors.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Disclaimers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76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E*TRADE Financial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Opportunity is everywhere</a:t>
            </a:r>
          </a:p>
          <a:p>
            <a:pPr lvl="1"/>
            <a:r>
              <a:rPr lang="en-US" sz="1400" dirty="0" smtClean="0"/>
              <a:t>E*TRADE </a:t>
            </a:r>
            <a:r>
              <a:rPr lang="en-US" sz="1400" dirty="0"/>
              <a:t>is an innovative financial services company offering a full suite of easy-to-use online brokerage, investing and related banking solutions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Having executed the first-ever electronic trade by an individual investor more than 30 years ago, the Company has long been at the forefront of the </a:t>
            </a:r>
            <a:r>
              <a:rPr lang="en-US" sz="1400" dirty="0" smtClean="0"/>
              <a:t>digital revolution</a:t>
            </a:r>
            <a:r>
              <a:rPr lang="en-US" sz="1400" dirty="0"/>
              <a:t>.</a:t>
            </a:r>
            <a:endParaRPr lang="en-US" sz="1400" dirty="0" smtClean="0"/>
          </a:p>
          <a:p>
            <a:pPr lvl="1"/>
            <a:r>
              <a:rPr lang="en-US" sz="1400" dirty="0" smtClean="0"/>
              <a:t>Company Facts: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Founded</a:t>
            </a:r>
            <a:r>
              <a:rPr lang="en-US" sz="1400" dirty="0"/>
              <a:t>: 1982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IPO: August 16, 1996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Chief Executive Officer: Paul T. Idzik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Employees: Approximately 3,000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Headquarters: New York City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Retail Branches: 30 across the United States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77" r="7377"/>
          <a:stretch/>
        </p:blipFill>
        <p:spPr/>
      </p:pic>
    </p:spTree>
    <p:extLst>
      <p:ext uri="{BB962C8B-B14F-4D97-AF65-F5344CB8AC3E}">
        <p14:creationId xmlns:p14="http://schemas.microsoft.com/office/powerpoint/2010/main" xmlns="" val="27433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09" y="269547"/>
            <a:ext cx="4324889" cy="102155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42" y="3381844"/>
            <a:ext cx="1939047" cy="670678"/>
          </a:xfrm>
        </p:spPr>
        <p:txBody>
          <a:bodyPr/>
          <a:lstStyle/>
          <a:p>
            <a:pPr algn="ctr"/>
            <a:r>
              <a:rPr lang="en-US" dirty="0" smtClean="0"/>
              <a:t>Configuration</a:t>
            </a:r>
            <a:br>
              <a:rPr lang="en-US" dirty="0" smtClean="0"/>
            </a:b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:\Users\mgarcia\Desktop\icons\png\apps\package_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815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rcia\Desktop\icons\png\apps\warehause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6513" y="1564402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269789" y="3382519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Change propagation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9" name="Picture 5" descr="C:\Users\mgarcia\Desktop\icons\png\apps\Login_Manager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011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garcia\Desktop\icons\png\apps\ksysguard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789" y="17676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4426087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Engineering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disciplines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6481865" y="3281324"/>
            <a:ext cx="1939047" cy="670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00"/>
              </a:spcBef>
              <a:buFont typeface="Fort-Book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9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WITH BEING THE FIRST UP THE MOUNTAIN: CONFIGURATION MANAGMENT</a:t>
            </a:r>
          </a:p>
          <a:p>
            <a:pPr lvl="1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Setting: Early to Mid ‘90s</a:t>
            </a:r>
            <a:br>
              <a:rPr lang="en-US" sz="1400" dirty="0" smtClean="0"/>
            </a:br>
            <a:endParaRPr lang="en-US" sz="1400" dirty="0" smtClean="0"/>
          </a:p>
          <a:p>
            <a:pPr lvl="1"/>
            <a:r>
              <a:rPr lang="en-US" sz="1400" dirty="0" smtClean="0"/>
              <a:t>Objectives: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Maximize utilization of physical resources (before VMs, before containers)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Model deployment (language to describe everything)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Management abstractions (commoditize operational tasks)</a:t>
            </a:r>
            <a:br>
              <a:rPr lang="en-US" sz="1400" dirty="0" smtClean="0"/>
            </a:br>
            <a:endParaRPr lang="en-US" sz="1400" dirty="0" smtClean="0"/>
          </a:p>
          <a:p>
            <a:pPr lvl="1"/>
            <a:r>
              <a:rPr lang="en-US" sz="1400" dirty="0" smtClean="0"/>
              <a:t>The effort: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Shell-based framework: orthogonal tools and wrappers around metadata describing the state of a model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Configuration Management model as a translation of target application architecture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Results: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7452" y="4411133"/>
            <a:ext cx="92974" cy="1800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4140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9800"/>
            <a:ext cx="9144000" cy="497056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a goal CANNOT not BE SUCCESS if IN DOING SO YOU LIMIT YOUR FUTURE POTENTIAL</a:t>
            </a:r>
          </a:p>
          <a:p>
            <a:r>
              <a:rPr lang="en-US" dirty="0" smtClean="0"/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Configuring at the leafs leads to diminishing returns</a:t>
            </a:r>
            <a:br>
              <a:rPr lang="en-US" sz="1400" b="1" dirty="0" smtClean="0"/>
            </a:b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Treating an environment atomically is a recipe for environment instability</a:t>
            </a:r>
            <a:br>
              <a:rPr lang="en-US" sz="1400" b="1" dirty="0" smtClean="0"/>
            </a:b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Configuration data, with respect to the model, is not truly orthogonal</a:t>
            </a:r>
            <a:br>
              <a:rPr lang="en-US" sz="1400" b="1" dirty="0" smtClean="0"/>
            </a:b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Result: ‘Sherpa’  support for metadata needed, deployments are complex</a:t>
            </a:r>
          </a:p>
          <a:p>
            <a:pPr marL="455613" lvl="2" indent="-285750"/>
            <a:endParaRPr lang="en-US" sz="14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unforeseen side effects: ‘configuration-itis’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71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i="1" dirty="0" smtClean="0"/>
              <a:t>safely</a:t>
            </a:r>
            <a:r>
              <a:rPr lang="en-US" dirty="0" smtClean="0"/>
              <a:t> descend the mountain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waste your time: Do not configure, standardize</a:t>
            </a:r>
          </a:p>
          <a:p>
            <a:pPr lvl="1"/>
            <a:r>
              <a:rPr lang="en-US" sz="1400" dirty="0" smtClean="0"/>
              <a:t>Do not configure environments. Instead, </a:t>
            </a:r>
            <a:r>
              <a:rPr lang="en-US" sz="1400" b="1" i="1" dirty="0" smtClean="0"/>
              <a:t>set production standards</a:t>
            </a:r>
            <a:r>
              <a:rPr lang="en-US" sz="1400" dirty="0" smtClean="0"/>
              <a:t>. If needed, </a:t>
            </a:r>
            <a:r>
              <a:rPr lang="en-US" sz="1400" b="1" i="1" dirty="0" smtClean="0"/>
              <a:t>configure exceptions only</a:t>
            </a:r>
            <a:endParaRPr lang="en-US" sz="14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up base camps: Divide and conquer</a:t>
            </a:r>
          </a:p>
          <a:p>
            <a:pPr marL="3175" lvl="2" indent="0">
              <a:buNone/>
            </a:pPr>
            <a:r>
              <a:rPr lang="en-US" sz="1400" dirty="0" smtClean="0"/>
              <a:t>Environments, must be divided in </a:t>
            </a:r>
            <a:r>
              <a:rPr lang="en-US" sz="1400" b="1" i="1" dirty="0" smtClean="0"/>
              <a:t>availability zones</a:t>
            </a:r>
            <a:r>
              <a:rPr lang="en-US" sz="1400" dirty="0" smtClean="0"/>
              <a:t>, each isolated from each other*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ELIMINATE </a:t>
            </a:r>
            <a:r>
              <a:rPr lang="en-US" dirty="0"/>
              <a:t> </a:t>
            </a:r>
            <a:r>
              <a:rPr lang="en-US" dirty="0" smtClean="0"/>
              <a:t>WASTE: Loose the redundancies</a:t>
            </a:r>
            <a:endParaRPr lang="en-US" dirty="0"/>
          </a:p>
          <a:p>
            <a:pPr lvl="1"/>
            <a:r>
              <a:rPr lang="en-US" sz="1400" dirty="0" smtClean="0"/>
              <a:t>In large scale-systems, redundancies in descriptive models will lead to implementation ambiguities, thus complicating refactoring or migrations. Ensure there is only </a:t>
            </a:r>
            <a:r>
              <a:rPr lang="en-US" sz="1400" b="1" i="1" dirty="0" smtClean="0"/>
              <a:t>one unambiguous way of describing state</a:t>
            </a:r>
            <a:endParaRPr lang="en-US" sz="1400" b="1" i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CARRY YOUR OWN EQUPMENT: THE ART OF DELEGATING CONFIGURATION TASKS</a:t>
            </a:r>
            <a:endParaRPr lang="en-US" dirty="0"/>
          </a:p>
          <a:p>
            <a:pPr marL="3175" lvl="2" indent="0">
              <a:buNone/>
            </a:pPr>
            <a:r>
              <a:rPr lang="en-US" sz="1400" dirty="0" smtClean="0"/>
              <a:t>Your support teams, your Sherpa, are there to serve as SMEs, find and suggest routes and offer advice. You should carry your own life-saving equipment. In other words: </a:t>
            </a:r>
            <a:r>
              <a:rPr lang="en-US" sz="1400" b="1" i="1" dirty="0" smtClean="0"/>
              <a:t>own your configuration</a:t>
            </a:r>
            <a:r>
              <a:rPr lang="en-US" sz="1400" dirty="0" smtClean="0"/>
              <a:t>, but get expert advice in automation and tools.</a:t>
            </a:r>
            <a:endParaRPr lang="en-US" sz="1400" dirty="0"/>
          </a:p>
          <a:p>
            <a:pPr marL="3175" lvl="2" indent="0">
              <a:buNone/>
            </a:pPr>
            <a:endParaRPr lang="en-US" dirty="0" smtClean="0"/>
          </a:p>
          <a:p>
            <a:pPr marL="3175" lvl="2" indent="0">
              <a:buNone/>
            </a:pPr>
            <a:endParaRPr lang="en-US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AD9F-624B-4884-8354-20FB4B1876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66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rade_PPT_WIDESCREEN_Template_041315">
  <a:themeElements>
    <a:clrScheme name="eTrade">
      <a:dk1>
        <a:srgbClr val="19223C"/>
      </a:dk1>
      <a:lt1>
        <a:sysClr val="window" lastClr="FFFFFF"/>
      </a:lt1>
      <a:dk2>
        <a:srgbClr val="444444"/>
      </a:dk2>
      <a:lt2>
        <a:srgbClr val="E6E7E8"/>
      </a:lt2>
      <a:accent1>
        <a:srgbClr val="99CC00"/>
      </a:accent1>
      <a:accent2>
        <a:srgbClr val="6633CC"/>
      </a:accent2>
      <a:accent3>
        <a:srgbClr val="E4F2CF"/>
      </a:accent3>
      <a:accent4>
        <a:srgbClr val="BEB5E9"/>
      </a:accent4>
      <a:accent5>
        <a:srgbClr val="6EBE4A"/>
      </a:accent5>
      <a:accent6>
        <a:srgbClr val="3A1D75"/>
      </a:accent6>
      <a:hlink>
        <a:srgbClr val="F79646"/>
      </a:hlink>
      <a:folHlink>
        <a:srgbClr val="FAC08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3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ETrade_PPT_WIDESCREEN_Template_041315</Template>
  <TotalTime>543</TotalTime>
  <Words>593</Words>
  <Application>Microsoft Office PowerPoint</Application>
  <PresentationFormat>On-screen Show (16:9)</PresentationFormat>
  <Paragraphs>241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ETrade_PPT_WIDESCREEN_Template_041315</vt:lpstr>
      <vt:lpstr>How Wall Street Does Continuous Delivery</vt:lpstr>
      <vt:lpstr>Welcome to DevOps Enterprise 2015!</vt:lpstr>
      <vt:lpstr>Agenda</vt:lpstr>
      <vt:lpstr>Important Disclaimers</vt:lpstr>
      <vt:lpstr>E*TRADE Financial</vt:lpstr>
      <vt:lpstr>Agenda</vt:lpstr>
      <vt:lpstr>Story Time!</vt:lpstr>
      <vt:lpstr>The unforeseen side effects: ‘configuration-itis’</vt:lpstr>
      <vt:lpstr>How to safely descend the mountain</vt:lpstr>
      <vt:lpstr>Agenda</vt:lpstr>
      <vt:lpstr>What is change propagation? </vt:lpstr>
      <vt:lpstr>Change Propagation and SCM</vt:lpstr>
      <vt:lpstr>Change Propagation Shapes</vt:lpstr>
      <vt:lpstr>How to do Change Propagation</vt:lpstr>
      <vt:lpstr>Agenda</vt:lpstr>
      <vt:lpstr>Slide 15</vt:lpstr>
      <vt:lpstr>Software Engineering Disciplines, do’s and don’ts</vt:lpstr>
      <vt:lpstr>Software Engineering Disciplines, this is the hardest part</vt:lpstr>
      <vt:lpstr>Agenda</vt:lpstr>
      <vt:lpstr>Automation</vt:lpstr>
      <vt:lpstr>Automation</vt:lpstr>
      <vt:lpstr>Automation</vt:lpstr>
      <vt:lpstr>So, how does Wall Street does Continuous Delivery?</vt:lpstr>
      <vt:lpstr>Slide 23</vt:lpstr>
    </vt:vector>
  </TitlesOfParts>
  <Company>E*Trade Financial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creator>Katz, Evan</dc:creator>
  <cp:lastModifiedBy>aholt</cp:lastModifiedBy>
  <cp:revision>51</cp:revision>
  <cp:lastPrinted>2015-01-15T17:18:00Z</cp:lastPrinted>
  <dcterms:created xsi:type="dcterms:W3CDTF">2015-05-11T17:27:02Z</dcterms:created>
  <dcterms:modified xsi:type="dcterms:W3CDTF">2015-10-14T20:54:58Z</dcterms:modified>
</cp:coreProperties>
</file>