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430" r:id="rId3"/>
    <p:sldId id="458" r:id="rId4"/>
    <p:sldId id="459" r:id="rId5"/>
    <p:sldId id="460" r:id="rId6"/>
    <p:sldId id="461" r:id="rId7"/>
    <p:sldId id="468" r:id="rId8"/>
    <p:sldId id="464" r:id="rId9"/>
    <p:sldId id="462" r:id="rId10"/>
    <p:sldId id="463" r:id="rId11"/>
    <p:sldId id="465" r:id="rId12"/>
    <p:sldId id="466" r:id="rId13"/>
    <p:sldId id="467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CCFF"/>
    <a:srgbClr val="66CCFF"/>
    <a:srgbClr val="F2ACB3"/>
    <a:srgbClr val="0082DE"/>
    <a:srgbClr val="CCECFF"/>
    <a:srgbClr val="EAEAEA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88300" autoAdjust="0"/>
  </p:normalViewPr>
  <p:slideViewPr>
    <p:cSldViewPr>
      <p:cViewPr>
        <p:scale>
          <a:sx n="110" d="100"/>
          <a:sy n="110" d="100"/>
        </p:scale>
        <p:origin x="-180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3024"/>
        <p:guide pos="2305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FFC18FAD-2021-4AE2-8C23-4F08B08F97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b" anchorCtr="0" compatLnSpc="1">
            <a:prstTxWarp prst="textNoShape">
              <a:avLst/>
            </a:prstTxWarp>
          </a:bodyPr>
          <a:lstStyle>
            <a:lvl1pPr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cs typeface="+mn-cs"/>
              </a:defRPr>
            </a:lvl1pPr>
          </a:lstStyle>
          <a:p>
            <a:pPr>
              <a:defRPr/>
            </a:pPr>
            <a:fld id="{24F4E7ED-345D-4C38-919F-1CA090D8FD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8115EC-2F6E-4007-8033-4C8E1D18C8C8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10 min. - the business value that was created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4 min.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4 min.</a:t>
            </a:r>
          </a:p>
          <a:p>
            <a:pPr eaLnBrk="1" hangingPunct="1"/>
            <a:r>
              <a:rPr lang="en-US" dirty="0" smtClean="0"/>
              <a:t>* KPI, what should we be measuring?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2 min.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5 min - tell me about the organizations  (10m)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 Dependencies amongst multiple components</a:t>
            </a:r>
          </a:p>
          <a:p>
            <a:pPr eaLnBrk="1" hangingPunct="1">
              <a:buFont typeface="Arial" charset="0"/>
              <a:buChar char="•"/>
            </a:pPr>
            <a:r>
              <a:rPr lang="en-US" baseline="0" dirty="0" smtClean="0"/>
              <a:t> Multiple technologies across dependent components</a:t>
            </a:r>
          </a:p>
          <a:p>
            <a:pPr eaLnBrk="1" hangingPunct="1">
              <a:buFont typeface="Arial" charset="0"/>
              <a:buChar char="•"/>
            </a:pPr>
            <a:r>
              <a:rPr lang="en-US" baseline="0" dirty="0" smtClean="0"/>
              <a:t> Multiple releases simultaneously</a:t>
            </a:r>
          </a:p>
          <a:p>
            <a:pPr eaLnBrk="1" hangingPunct="1">
              <a:buFont typeface="Arial" charset="0"/>
              <a:buChar char="•"/>
            </a:pPr>
            <a:r>
              <a:rPr lang="en-US" baseline="0" dirty="0" smtClean="0"/>
              <a:t> Multiple projects within a release</a:t>
            </a:r>
          </a:p>
          <a:p>
            <a:pPr eaLnBrk="1" hangingPunct="1">
              <a:buFont typeface="Arial" charset="0"/>
              <a:buChar char="•"/>
            </a:pPr>
            <a:r>
              <a:rPr lang="en-US" baseline="0" dirty="0" smtClean="0"/>
              <a:t> Regulated/Mandates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5 min - tell me about the organizations  (10m)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Been with the company 6 years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 Worked on</a:t>
            </a:r>
            <a:r>
              <a:rPr lang="en-US" baseline="0" dirty="0" smtClean="0"/>
              <a:t> SCRM team to deploy new defect and source control software</a:t>
            </a:r>
          </a:p>
          <a:p>
            <a:pPr eaLnBrk="1" hangingPunct="1">
              <a:buFont typeface="Arial" charset="0"/>
              <a:buChar char="•"/>
            </a:pPr>
            <a:r>
              <a:rPr lang="en-US" baseline="0" dirty="0" smtClean="0"/>
              <a:t> Worked on release management team</a:t>
            </a:r>
          </a:p>
          <a:p>
            <a:pPr eaLnBrk="1" hangingPunct="1">
              <a:buFont typeface="Arial" charset="0"/>
              <a:buChar char="•"/>
            </a:pPr>
            <a:r>
              <a:rPr lang="en-US" baseline="0" dirty="0" smtClean="0"/>
              <a:t> Worked on SCRM automation and test automation teams</a:t>
            </a:r>
          </a:p>
          <a:p>
            <a:pPr eaLnBrk="1" hangingPunct="1">
              <a:buFont typeface="Arial" charset="0"/>
              <a:buChar char="•"/>
            </a:pPr>
            <a:r>
              <a:rPr lang="en-US" baseline="0" dirty="0" smtClean="0"/>
              <a:t> Worked in infrastructure team</a:t>
            </a:r>
          </a:p>
          <a:p>
            <a:pPr eaLnBrk="1" hangingPunct="1">
              <a:buFont typeface="Arial" charset="0"/>
              <a:buChar char="•"/>
            </a:pPr>
            <a:r>
              <a:rPr lang="en-US" baseline="0" dirty="0" smtClean="0"/>
              <a:t> Home automation, gadgets, lab environment/server room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min. - problems being experienced, ideally with metrics around deployment lead time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Lots of teams with manual handoffs between them (Entrenched functional silos)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single environment can take upwards of 2 weeks to make operational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standards being supported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Headcount</a:t>
            </a:r>
            <a:r>
              <a:rPr lang="en-US" sz="1200" baseline="0" dirty="0" smtClean="0">
                <a:solidFill>
                  <a:schemeClr val="tx1"/>
                </a:solidFill>
              </a:rPr>
              <a:t> driven coping mechanism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1200" baseline="0" dirty="0" smtClean="0">
                <a:solidFill>
                  <a:schemeClr val="tx1"/>
                </a:solidFill>
              </a:rPr>
              <a:t>Environment inconsistency (configuration, code, data)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 min - what specific business process or application were you focused on? where did you start?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Started with Provider</a:t>
            </a:r>
            <a:r>
              <a:rPr lang="en-US" sz="2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Portal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2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Web application based on WAS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2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Backend oracle database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2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Full stack automation, no handoffs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24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Promote and get excitement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10 min. - what you did about it 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Full stack automation, no manual intervention no manual handoffs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* Virtual machine creation – Hardening, monitoring, backup, network, storage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* Middleware installation and configuration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* Loading static content from content management system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* Loading application code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* Database creation from baseline</a:t>
            </a:r>
          </a:p>
          <a:p>
            <a:pPr marL="227013" lvl="0" indent="-227013" eaLnBrk="0" hangingPunct="0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* Initiate application deployment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5</a:t>
            </a:r>
            <a:r>
              <a:rPr lang="en-US" baseline="0" dirty="0" smtClean="0"/>
              <a:t> min. - what you did about it </a:t>
            </a:r>
          </a:p>
          <a:p>
            <a:pPr eaLnBrk="1" hangingPunct="1">
              <a:buFont typeface="Arial" charset="0"/>
              <a:buChar char="•"/>
            </a:pPr>
            <a:r>
              <a:rPr lang="en-US" baseline="0" dirty="0" smtClean="0"/>
              <a:t>Describe how this changes testing paradigm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baseline="0" dirty="0" smtClean="0"/>
              <a:t> Testers can bookmark databases before and during tests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baseline="0" dirty="0" smtClean="0"/>
              <a:t> Testers can retest from any bookmark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baseline="0" dirty="0" smtClean="0"/>
              <a:t> Projects can timeshare databases to give them greater isolation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baseline="0" dirty="0" smtClean="0"/>
              <a:t> Databases can be stood up with smaller scale “stand alone” environments for project specific work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5</a:t>
            </a:r>
            <a:r>
              <a:rPr lang="en-US" baseline="0" dirty="0" smtClean="0"/>
              <a:t> min. - what you did about it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8A600-71EE-41DD-94D1-F09277D28026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5 min. - what you did about it 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 Uplift </a:t>
            </a:r>
            <a:r>
              <a:rPr lang="en-US" dirty="0" err="1" smtClean="0"/>
              <a:t>skillset</a:t>
            </a:r>
            <a:endParaRPr lang="en-US" dirty="0" smtClean="0"/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 Move</a:t>
            </a:r>
            <a:r>
              <a:rPr lang="en-US" baseline="0" dirty="0" smtClean="0"/>
              <a:t> out of firefighting mode</a:t>
            </a:r>
          </a:p>
          <a:p>
            <a:pPr eaLnBrk="1" hangingPunct="1">
              <a:buFont typeface="Arial" charset="0"/>
              <a:buChar char="•"/>
            </a:pPr>
            <a:r>
              <a:rPr lang="en-US" baseline="0" dirty="0" smtClean="0"/>
              <a:t> See immediate wins</a:t>
            </a:r>
          </a:p>
          <a:p>
            <a:pPr eaLnBrk="1" hangingPunct="1">
              <a:buFont typeface="Arial" charset="0"/>
              <a:buChar char="•"/>
            </a:pPr>
            <a:r>
              <a:rPr lang="en-US" baseline="0" dirty="0" smtClean="0"/>
              <a:t> Free up resources for more value add work</a:t>
            </a:r>
            <a:endParaRPr lang="en-US" dirty="0" smtClean="0"/>
          </a:p>
          <a:p>
            <a:pPr eaLnBrk="1" hangingPunct="1"/>
            <a:r>
              <a:rPr lang="en-US" dirty="0" smtClean="0"/>
              <a:t>Automated testing:</a:t>
            </a:r>
          </a:p>
          <a:p>
            <a:pPr eaLnBrk="1" hangingPunct="1"/>
            <a:r>
              <a:rPr lang="en-US" dirty="0" smtClean="0"/>
              <a:t>	Unit testing</a:t>
            </a:r>
          </a:p>
          <a:p>
            <a:pPr eaLnBrk="1" hangingPunct="1"/>
            <a:r>
              <a:rPr lang="en-US" dirty="0" smtClean="0"/>
              <a:t>	Functional testing</a:t>
            </a:r>
          </a:p>
          <a:p>
            <a:pPr eaLnBrk="1" hangingPunct="1"/>
            <a:r>
              <a:rPr lang="en-US" dirty="0" smtClean="0"/>
              <a:t>	Smoke testing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689225"/>
            <a:ext cx="7632700" cy="0"/>
          </a:xfrm>
          <a:prstGeom prst="line">
            <a:avLst/>
          </a:prstGeom>
          <a:noFill/>
          <a:ln w="12700">
            <a:solidFill>
              <a:srgbClr val="0082DE"/>
            </a:solidFill>
            <a:round/>
            <a:headEnd/>
            <a:tailEnd/>
          </a:ln>
        </p:spPr>
        <p:txBody>
          <a:bodyPr tIns="91440" bIns="9144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689225"/>
            <a:ext cx="6400800" cy="1752600"/>
          </a:xfrm>
          <a:ln w="12700" algn="ctr"/>
        </p:spPr>
        <p:txBody>
          <a:bodyPr lIns="0" rIns="0"/>
          <a:lstStyle>
            <a:lvl1pPr marL="0" indent="0" eaLnBrk="0" hangingPunct="0">
              <a:buClr>
                <a:srgbClr val="BA0000"/>
              </a:buClr>
              <a:buFont typeface="Arial" charset="0"/>
              <a:buNone/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175F7-3301-4906-A057-F6094DA2A6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4B9F2-FDD9-4732-AE4B-A63908899E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1FD67-5FF7-4EEF-8586-69CF7B267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60EA9-B0C7-4EE2-8A23-301E046DE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EAFDE-30B0-4419-A359-834346A3A9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69AB9-886E-4794-8AD6-9CF12BE1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A05A-4EF1-42E2-B8C3-04C02C8C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A336B-8566-4358-8282-0E7F9FE086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F26EF-3012-4422-AF1A-A726D19DB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0394A-E294-4B6A-9AE6-A25EE3F8EB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083B6-F3F6-48C8-A907-B7FEAA1784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67713" y="6324600"/>
            <a:ext cx="395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3976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5E95EAFA-B965-49D5-AB64-863DE9A505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8" descr="bsc_logo30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28600" y="6346825"/>
            <a:ext cx="19097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Line 4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12700">
            <a:solidFill>
              <a:srgbClr val="0082DE"/>
            </a:solidFill>
            <a:round/>
            <a:headEnd/>
            <a:tailEnd/>
          </a:ln>
        </p:spPr>
        <p:txBody>
          <a:bodyPr tIns="91440" bIns="9144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83" name="Line 4"/>
          <p:cNvSpPr>
            <a:spLocks noChangeShapeType="1"/>
          </p:cNvSpPr>
          <p:nvPr userDrawn="1"/>
        </p:nvSpPr>
        <p:spPr bwMode="auto">
          <a:xfrm>
            <a:off x="457200" y="6400800"/>
            <a:ext cx="7467600" cy="0"/>
          </a:xfrm>
          <a:prstGeom prst="line">
            <a:avLst/>
          </a:prstGeom>
          <a:noFill/>
          <a:ln w="12700">
            <a:solidFill>
              <a:srgbClr val="0082DE"/>
            </a:solidFill>
            <a:round/>
            <a:headEnd/>
            <a:tailEnd/>
          </a:ln>
        </p:spPr>
        <p:txBody>
          <a:bodyPr tIns="91440" bIns="91440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rgbClr val="0082DE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rgbClr val="0082DE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rgbClr val="0082DE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rgbClr val="0082DE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rgbClr val="0082DE"/>
          </a:solidFill>
          <a:latin typeface="Century Gothic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rgbClr val="0082DE"/>
          </a:solidFill>
          <a:latin typeface="Century Gothic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rgbClr val="0082DE"/>
          </a:solidFill>
          <a:latin typeface="Century Gothic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rgbClr val="0082DE"/>
          </a:solidFill>
          <a:latin typeface="Century Gothic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folHlink"/>
        </a:buClr>
        <a:buSzPct val="130000"/>
        <a:defRPr sz="2400">
          <a:solidFill>
            <a:srgbClr val="0082DE"/>
          </a:solidFill>
          <a:latin typeface="Century Gothic" pitchFamily="34" charset="0"/>
        </a:defRPr>
      </a:lvl9pPr>
    </p:titleStyle>
    <p:bodyStyle>
      <a:lvl1pPr marL="227013" indent="-227013" algn="l" rtl="0" eaLnBrk="0" fontAlgn="base" hangingPunct="0">
        <a:spcBef>
          <a:spcPct val="40000"/>
        </a:spcBef>
        <a:spcAft>
          <a:spcPct val="0"/>
        </a:spcAft>
        <a:buFont typeface="Arial" charset="0"/>
        <a:buChar char="»"/>
        <a:defRPr sz="2000">
          <a:solidFill>
            <a:srgbClr val="0082DE"/>
          </a:solidFill>
          <a:latin typeface="+mn-lt"/>
          <a:ea typeface="+mn-ea"/>
          <a:cs typeface="+mn-cs"/>
        </a:defRPr>
      </a:lvl1pPr>
      <a:lvl2pPr marL="690563" indent="-222250" algn="l" rtl="0" eaLnBrk="0" fontAlgn="base" hangingPunct="0">
        <a:spcBef>
          <a:spcPct val="40000"/>
        </a:spcBef>
        <a:spcAft>
          <a:spcPct val="0"/>
        </a:spcAft>
        <a:buChar char="•"/>
        <a:defRPr sz="1600">
          <a:solidFill>
            <a:srgbClr val="666666"/>
          </a:solidFill>
          <a:latin typeface="Arial" charset="0"/>
        </a:defRPr>
      </a:lvl2pPr>
      <a:lvl3pPr marL="1031875" indent="-1174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rgbClr val="666666"/>
          </a:solidFill>
          <a:latin typeface="Arial" charset="0"/>
        </a:defRPr>
      </a:lvl3pPr>
      <a:lvl4pPr marL="1266825" indent="-120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rgbClr val="666666"/>
          </a:solidFill>
          <a:latin typeface="Arial" charset="0"/>
        </a:defRPr>
      </a:lvl4pPr>
      <a:lvl5pPr marL="1493838" indent="-1127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rgbClr val="666666"/>
          </a:solidFill>
          <a:latin typeface="Arial" charset="0"/>
        </a:defRPr>
      </a:lvl5pPr>
      <a:lvl6pPr marL="1951038" indent="-112713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rgbClr val="666666"/>
          </a:solidFill>
          <a:latin typeface="Arial" charset="0"/>
        </a:defRPr>
      </a:lvl6pPr>
      <a:lvl7pPr marL="2408238" indent="-112713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rgbClr val="666666"/>
          </a:solidFill>
          <a:latin typeface="Arial" charset="0"/>
        </a:defRPr>
      </a:lvl7pPr>
      <a:lvl8pPr marL="2865438" indent="-112713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rgbClr val="666666"/>
          </a:solidFill>
          <a:latin typeface="Arial" charset="0"/>
        </a:defRPr>
      </a:lvl8pPr>
      <a:lvl9pPr marL="3322638" indent="-112713" algn="l" rtl="0" fontAlgn="base">
        <a:spcBef>
          <a:spcPct val="20000"/>
        </a:spcBef>
        <a:spcAft>
          <a:spcPct val="0"/>
        </a:spcAft>
        <a:buFont typeface="Arial" charset="0"/>
        <a:buChar char="-"/>
        <a:defRPr sz="1400">
          <a:solidFill>
            <a:srgbClr val="666666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3738" y="971550"/>
            <a:ext cx="7772400" cy="1470025"/>
          </a:xfrm>
        </p:spPr>
        <p:txBody>
          <a:bodyPr/>
          <a:lstStyle/>
          <a:p>
            <a:r>
              <a:rPr lang="en-US" sz="2800" b="1" dirty="0" err="1" smtClean="0"/>
              <a:t>DevOps</a:t>
            </a:r>
            <a:r>
              <a:rPr lang="en-US" sz="2800" b="1" dirty="0" smtClean="0"/>
              <a:t> at Blue Shield of California</a:t>
            </a:r>
            <a:br>
              <a:rPr lang="en-US" sz="2800" b="1" dirty="0" smtClean="0"/>
            </a:br>
            <a:r>
              <a:rPr lang="en-US" sz="1600" b="1" dirty="0" smtClean="0"/>
              <a:t>Dealing with Complex Integrated Environments and Databases</a:t>
            </a:r>
          </a:p>
        </p:txBody>
      </p:sp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4900" y="4887913"/>
            <a:ext cx="63182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30913" y="2814638"/>
            <a:ext cx="2743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82DE"/>
                </a:solidFill>
                <a:latin typeface="Century Gothic" pitchFamily="34" charset="0"/>
              </a:rPr>
              <a:t>Blue Shield of </a:t>
            </a:r>
            <a:r>
              <a:rPr lang="en-US" sz="1200" dirty="0" smtClean="0">
                <a:solidFill>
                  <a:srgbClr val="0082DE"/>
                </a:solidFill>
                <a:latin typeface="Century Gothic" pitchFamily="34" charset="0"/>
              </a:rPr>
              <a:t>CA</a:t>
            </a:r>
            <a:endParaRPr lang="en-US" sz="1200" dirty="0">
              <a:solidFill>
                <a:srgbClr val="0082DE"/>
              </a:solidFill>
              <a:latin typeface="Century Gothic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rgbClr val="0082DE"/>
                </a:solidFill>
                <a:latin typeface="Century Gothic" pitchFamily="34" charset="0"/>
              </a:rPr>
              <a:t>Michael Hrenko</a:t>
            </a:r>
          </a:p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rgbClr val="0082DE"/>
                </a:solidFill>
                <a:latin typeface="Century Gothic" pitchFamily="34" charset="0"/>
              </a:rPr>
              <a:t>Lead Automation Engineer</a:t>
            </a:r>
          </a:p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rgbClr val="0082DE"/>
                </a:solidFill>
                <a:latin typeface="Century Gothic" pitchFamily="34" charset="0"/>
              </a:rPr>
              <a:t>10-21-2015</a:t>
            </a:r>
            <a:endParaRPr lang="en-US" sz="1200" dirty="0">
              <a:solidFill>
                <a:srgbClr val="0082DE"/>
              </a:solidFill>
              <a:latin typeface="Century Gothic" pitchFamily="34" charset="0"/>
            </a:endParaRPr>
          </a:p>
          <a:p>
            <a:pPr>
              <a:spcBef>
                <a:spcPct val="50000"/>
              </a:spcBef>
            </a:pPr>
            <a:endParaRPr lang="en-US" sz="1200" dirty="0">
              <a:solidFill>
                <a:srgbClr val="0082DE"/>
              </a:solidFill>
              <a:latin typeface="Century Gothic" pitchFamily="34" charset="0"/>
            </a:endParaRPr>
          </a:p>
        </p:txBody>
      </p:sp>
      <p:pic>
        <p:nvPicPr>
          <p:cNvPr id="13314" name="Picture 2" descr="http://www.925athome.com/925athome/images/28522/Automat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5120" y="3198570"/>
            <a:ext cx="4048125" cy="2686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47450" y="1047890"/>
            <a:ext cx="7988300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More time to spend on “value add” work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Reduce dev/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downtime due to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 inconsistency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 issues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issues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enablement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 provisioning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rollback and bookmarking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 integration and testing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41300"/>
            <a:ext cx="5876925" cy="7921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Business Value</a:t>
            </a:r>
          </a:p>
        </p:txBody>
      </p:sp>
      <p:pic>
        <p:nvPicPr>
          <p:cNvPr id="10242" name="Picture 2" descr="http://www.printable-alphabets.com/wp-content/themes/Prometheus-e-Commerce/lib/timthumb.php?src=http://www.printable-alphabets.com/wp-content/uploads/2012/12/print-dollar-sign-small.png&amp;w=600&amp;zc=1&amp;q=1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9490" y="5349250"/>
            <a:ext cx="844910" cy="844910"/>
          </a:xfrm>
          <a:prstGeom prst="rect">
            <a:avLst/>
          </a:prstGeom>
          <a:noFill/>
        </p:spPr>
      </p:pic>
      <p:pic>
        <p:nvPicPr>
          <p:cNvPr id="6" name="Picture 2" descr="https://cdn3.iconfinder.com/data/icons/linecons-free-vector-icons-pack/32/cloud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2454" y="4696365"/>
            <a:ext cx="1881211" cy="1881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895" y="5387655"/>
            <a:ext cx="768780" cy="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47450" y="1047890"/>
            <a:ext cx="7988300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DevOps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achieved in large healthcare organizations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Large problems can be broken down into solvable chunks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need to be addressed holistically (people and technology)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 excitement with a big win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away at the biggest time sinks and shift resources to more value add work </a:t>
            </a:r>
          </a:p>
        </p:txBody>
      </p:sp>
      <p:pic>
        <p:nvPicPr>
          <p:cNvPr id="6" name="Picture 2" descr="https://cdn3.iconfinder.com/data/icons/linecons-free-vector-icons-pack/32/cloud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1820" y="4696365"/>
            <a:ext cx="1881211" cy="1881211"/>
          </a:xfrm>
          <a:prstGeom prst="rect">
            <a:avLst/>
          </a:prstGeom>
          <a:noFill/>
        </p:spPr>
      </p:pic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41300"/>
            <a:ext cx="5876925" cy="7921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Top Five Takeaways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895" y="5387655"/>
            <a:ext cx="768780" cy="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47450" y="1047890"/>
            <a:ext cx="79883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Automated testing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Tidal batch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Facets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 management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Key performance indicators (KPI)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 descr="https://cdn3.iconfinder.com/data/icons/linecons-free-vector-icons-pack/32/cloud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1820" y="4696365"/>
            <a:ext cx="1881211" cy="1881211"/>
          </a:xfrm>
          <a:prstGeom prst="rect">
            <a:avLst/>
          </a:prstGeom>
          <a:noFill/>
        </p:spPr>
      </p:pic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41300"/>
            <a:ext cx="7297652" cy="7921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Here’s what I’m looking for help with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13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35800" y="2891330"/>
            <a:ext cx="3302830" cy="792163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 smtClean="0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895" y="5387655"/>
            <a:ext cx="768780" cy="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47450" y="1047890"/>
            <a:ext cx="7988300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Blue Shield of CA is a not for profit health plan provider founded in 1939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Serving 3.5 million members and over 65,000 physicians throughout California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9 billion in revenue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Over 300 deployable application components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Large databases with personal health information</a:t>
            </a:r>
          </a:p>
          <a:p>
            <a:pPr marL="342900" indent="-342900"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2" descr="https://cdn3.iconfinder.com/data/icons/linecons-free-vector-icons-pack/32/cloud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1820" y="4696365"/>
            <a:ext cx="1881211" cy="1881211"/>
          </a:xfrm>
          <a:prstGeom prst="rect">
            <a:avLst/>
          </a:prstGeom>
          <a:noFill/>
        </p:spPr>
      </p:pic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41300"/>
            <a:ext cx="5876925" cy="7921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About Blue Shield of 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47450" y="1047890"/>
            <a:ext cx="79883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Lead Automation Engineer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Background in Software Delivery Lifecycle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Infrastructure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 development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integration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Geek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41300"/>
            <a:ext cx="5876925" cy="7921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About me</a:t>
            </a:r>
          </a:p>
        </p:txBody>
      </p:sp>
      <p:pic>
        <p:nvPicPr>
          <p:cNvPr id="20484" name="Picture 4" descr="http://www.clipartpal.com/_thumbs/pd/camera_picto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1085" y="5426060"/>
            <a:ext cx="921720" cy="753330"/>
          </a:xfrm>
          <a:prstGeom prst="rect">
            <a:avLst/>
          </a:prstGeom>
          <a:noFill/>
        </p:spPr>
      </p:pic>
      <p:pic>
        <p:nvPicPr>
          <p:cNvPr id="7" name="Picture 2" descr="https://cdn3.iconfinder.com/data/icons/linecons-free-vector-icons-pack/32/cloud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2454" y="4696365"/>
            <a:ext cx="1881211" cy="1881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47450" y="1047890"/>
            <a:ext cx="8333885" cy="51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“Healthcare applications don’t lend themselves to automation”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“Facets is too complicated and there are too many dependencies“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DevOps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confusing and we have more important things to do”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“It takes too long to get ________ done”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refreshes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 refreshes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Testing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41300"/>
            <a:ext cx="5876925" cy="7921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Challenges</a:t>
            </a:r>
          </a:p>
        </p:txBody>
      </p:sp>
      <p:pic>
        <p:nvPicPr>
          <p:cNvPr id="18434" name="Picture 2" descr="http://www.cliparthut.com/clip-arts/260/tug-of-war-clip-art-26096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0075" y="4696365"/>
            <a:ext cx="2722425" cy="1538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47450" y="1047890"/>
            <a:ext cx="7988300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Greenfield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Visible application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Don’t choose something too complicated</a:t>
            </a: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Practice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DevOps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partner with infrastructure and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appdev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Road show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41300"/>
            <a:ext cx="5876925" cy="7921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Dispel the myths</a:t>
            </a:r>
          </a:p>
        </p:txBody>
      </p:sp>
      <p:pic>
        <p:nvPicPr>
          <p:cNvPr id="9" name="Picture 2" descr="https://cdn3.iconfinder.com/data/icons/linecons-free-vector-icons-pack/32/cloud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1820" y="4696365"/>
            <a:ext cx="1881211" cy="1881211"/>
          </a:xfrm>
          <a:prstGeom prst="rect">
            <a:avLst/>
          </a:prstGeom>
          <a:noFill/>
        </p:spPr>
      </p:pic>
      <p:pic>
        <p:nvPicPr>
          <p:cNvPr id="16386" name="Picture 2" descr="http://farm4.static.flickr.com/3531/3909495144_9f02e1e3ff_z.jpg%3Fzz%3D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6365" y="5310565"/>
            <a:ext cx="621225" cy="806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0640" y="1070221"/>
            <a:ext cx="8679530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Push button environment build with automated smoke testing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as a service (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Delphix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 management (Puppet)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Automated testing (ALM/QTP/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Jtest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Veracode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IaaS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(VMware)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Continuous Integration/Deployment (Jenkins/Nexus)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DevOps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41300"/>
            <a:ext cx="5876925" cy="7921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How we did it</a:t>
            </a:r>
          </a:p>
        </p:txBody>
      </p:sp>
      <p:pic>
        <p:nvPicPr>
          <p:cNvPr id="14338" name="Picture 2" descr="http://l.thumbs.canstockphoto.com/canstock05846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895" y="5272440"/>
            <a:ext cx="909430" cy="921720"/>
          </a:xfrm>
          <a:prstGeom prst="rect">
            <a:avLst/>
          </a:prstGeom>
          <a:noFill/>
        </p:spPr>
      </p:pic>
      <p:pic>
        <p:nvPicPr>
          <p:cNvPr id="6" name="Picture 2" descr="https://cdn3.iconfinder.com/data/icons/linecons-free-vector-icons-pack/32/cloud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39264" y="4657960"/>
            <a:ext cx="1881211" cy="1881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41300"/>
            <a:ext cx="5876925" cy="7921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Solving for the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640" y="2375088"/>
            <a:ext cx="2306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2DE"/>
                </a:solidFill>
                <a:latin typeface="Arial"/>
                <a:cs typeface="Arial"/>
              </a:rPr>
              <a:t>Database as a Service: </a:t>
            </a:r>
            <a:r>
              <a:rPr lang="en-US" sz="1200" b="1" dirty="0">
                <a:solidFill>
                  <a:srgbClr val="0082DE"/>
                </a:solidFill>
                <a:latin typeface="Arial"/>
                <a:cs typeface="Arial"/>
              </a:rPr>
              <a:t>5</a:t>
            </a:r>
            <a:r>
              <a:rPr lang="en-US" sz="1200" b="1" dirty="0" smtClean="0">
                <a:solidFill>
                  <a:srgbClr val="0082DE"/>
                </a:solidFill>
                <a:latin typeface="Arial"/>
                <a:cs typeface="Arial"/>
              </a:rPr>
              <a:t> MIN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9045" y="1507629"/>
            <a:ext cx="2035465" cy="42887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rgbClr val="0082DE"/>
                </a:solidFill>
                <a:latin typeface="Arial"/>
                <a:cs typeface="Arial"/>
              </a:rPr>
              <a:t>Current Process: 3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220" y="2586956"/>
            <a:ext cx="204969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900" i="1" dirty="0" smtClean="0">
                <a:solidFill>
                  <a:srgbClr val="0082DE"/>
                </a:solidFill>
                <a:latin typeface="Arial"/>
                <a:cs typeface="Arial"/>
              </a:rPr>
              <a:t>Self-service, </a:t>
            </a:r>
          </a:p>
          <a:p>
            <a:pPr algn="ctr"/>
            <a:r>
              <a:rPr lang="en-US" sz="900" i="1" dirty="0" smtClean="0">
                <a:solidFill>
                  <a:srgbClr val="0082DE"/>
                </a:solidFill>
                <a:latin typeface="Arial"/>
                <a:cs typeface="Arial"/>
              </a:rPr>
              <a:t>automated.</a:t>
            </a:r>
            <a:endParaRPr lang="en-US" sz="900" i="1" dirty="0">
              <a:solidFill>
                <a:srgbClr val="0082DE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264" y="1787245"/>
            <a:ext cx="240286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900" i="1" dirty="0" smtClean="0">
                <a:solidFill>
                  <a:srgbClr val="0082DE"/>
                </a:solidFill>
                <a:latin typeface="Arial"/>
                <a:cs typeface="Arial"/>
              </a:rPr>
              <a:t>Multiple admins, </a:t>
            </a:r>
          </a:p>
          <a:p>
            <a:pPr algn="ctr"/>
            <a:r>
              <a:rPr lang="en-US" sz="900" i="1" dirty="0" smtClean="0">
                <a:solidFill>
                  <a:srgbClr val="0082DE"/>
                </a:solidFill>
                <a:latin typeface="Arial"/>
                <a:cs typeface="Arial"/>
              </a:rPr>
              <a:t>manual processes.</a:t>
            </a:r>
            <a:endParaRPr lang="en-US" sz="900" i="1" dirty="0">
              <a:solidFill>
                <a:srgbClr val="0082DE"/>
              </a:solidFill>
              <a:latin typeface="Arial"/>
              <a:cs typeface="Arial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9975342"/>
              </p:ext>
            </p:extLst>
          </p:nvPr>
        </p:nvGraphicFramePr>
        <p:xfrm>
          <a:off x="2805369" y="1496898"/>
          <a:ext cx="5917275" cy="655537"/>
        </p:xfrm>
        <a:graphic>
          <a:graphicData uri="http://schemas.openxmlformats.org/drawingml/2006/table">
            <a:tbl>
              <a:tblPr/>
              <a:tblGrid>
                <a:gridCol w="657475"/>
                <a:gridCol w="657475"/>
                <a:gridCol w="657475"/>
                <a:gridCol w="657475"/>
                <a:gridCol w="657475"/>
                <a:gridCol w="657475"/>
                <a:gridCol w="657475"/>
                <a:gridCol w="657475"/>
                <a:gridCol w="657475"/>
              </a:tblGrid>
              <a:tr h="8687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</a:t>
                      </a: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Tues</a:t>
                      </a: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</a:t>
                      </a: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Request submitted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Restore </a:t>
                      </a:r>
                      <a:r>
                        <a:rPr 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blue copy backup </a:t>
                      </a:r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set, apply archived redo log</a:t>
                      </a:r>
                    </a:p>
                  </a:txBody>
                  <a:tcPr marL="8441" marR="8441" marT="844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Execute </a:t>
                      </a:r>
                      <a:r>
                        <a:rPr 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post-refresh</a:t>
                      </a:r>
                      <a:r>
                        <a:rPr lang="en-US" sz="8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script</a:t>
                      </a:r>
                      <a:endParaRPr 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8441" marR="8441" marT="844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8441" marR="8441" marT="844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9583538"/>
              </p:ext>
            </p:extLst>
          </p:nvPr>
        </p:nvGraphicFramePr>
        <p:xfrm>
          <a:off x="2805369" y="2363378"/>
          <a:ext cx="5909285" cy="683119"/>
        </p:xfrm>
        <a:graphic>
          <a:graphicData uri="http://schemas.openxmlformats.org/drawingml/2006/table">
            <a:tbl>
              <a:tblPr/>
              <a:tblGrid>
                <a:gridCol w="194419"/>
                <a:gridCol w="1118757"/>
                <a:gridCol w="656587"/>
                <a:gridCol w="656587"/>
                <a:gridCol w="656587"/>
                <a:gridCol w="656587"/>
                <a:gridCol w="656587"/>
                <a:gridCol w="656587"/>
                <a:gridCol w="656587"/>
              </a:tblGrid>
              <a:tr h="14375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</a:t>
                      </a: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Tues</a:t>
                      </a: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Wed</a:t>
                      </a: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1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Reset</a:t>
                      </a:r>
                      <a:endParaRPr lang="en-US" sz="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441" marR="8441" marT="8441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8441" marR="8441" marT="8441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73758" y="3180267"/>
            <a:ext cx="6095302" cy="2361008"/>
            <a:chOff x="3233082" y="2062577"/>
            <a:chExt cx="6095302" cy="3085085"/>
          </a:xfrm>
        </p:grpSpPr>
        <p:sp>
          <p:nvSpPr>
            <p:cNvPr id="13" name="Rectangle 12"/>
            <p:cNvSpPr/>
            <p:nvPr/>
          </p:nvSpPr>
          <p:spPr>
            <a:xfrm>
              <a:off x="6376989" y="3449625"/>
              <a:ext cx="375643" cy="107319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82DE"/>
                </a:solidFill>
                <a:latin typeface="Arial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V="1">
              <a:off x="3971445" y="3983969"/>
              <a:ext cx="2702167" cy="0"/>
            </a:xfrm>
            <a:prstGeom prst="line">
              <a:avLst/>
            </a:prstGeom>
            <a:ln w="12700" cmpd="sng">
              <a:solidFill>
                <a:schemeClr val="bg1">
                  <a:lumMod val="95000"/>
                </a:schemeClr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98712" y="2768702"/>
              <a:ext cx="1331264" cy="32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82DE"/>
                  </a:solidFill>
                  <a:latin typeface="Arial"/>
                  <a:cs typeface="Arial"/>
                </a:rPr>
                <a:t>10:27:36 A.M.</a:t>
              </a:r>
              <a:endParaRPr lang="en-US" sz="1000" dirty="0">
                <a:solidFill>
                  <a:srgbClr val="0082DE"/>
                </a:solidFill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45984" y="2762056"/>
              <a:ext cx="1331264" cy="32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0082DE"/>
                  </a:solidFill>
                  <a:latin typeface="Arial"/>
                  <a:cs typeface="Arial"/>
                </a:rPr>
                <a:t>1:30:20 P.M.</a:t>
              </a:r>
              <a:endParaRPr lang="en-US" sz="1000" dirty="0">
                <a:solidFill>
                  <a:srgbClr val="0082DE"/>
                </a:solidFill>
                <a:latin typeface="Arial"/>
                <a:cs typeface="Arial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97120" y="2742297"/>
              <a:ext cx="1331264" cy="32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0082DE"/>
                  </a:solidFill>
                  <a:latin typeface="Arial"/>
                  <a:cs typeface="Arial"/>
                </a:rPr>
                <a:t>5</a:t>
              </a:r>
              <a:r>
                <a:rPr lang="en-US" sz="1000" dirty="0" smtClean="0">
                  <a:solidFill>
                    <a:srgbClr val="0082DE"/>
                  </a:solidFill>
                  <a:latin typeface="Arial"/>
                  <a:cs typeface="Arial"/>
                </a:rPr>
                <a:t>:07:15 </a:t>
              </a:r>
              <a:r>
                <a:rPr lang="en-US" sz="1000" dirty="0">
                  <a:solidFill>
                    <a:srgbClr val="0082DE"/>
                  </a:solidFill>
                  <a:latin typeface="Arial"/>
                  <a:cs typeface="Arial"/>
                </a:rPr>
                <a:t>P</a:t>
              </a:r>
              <a:r>
                <a:rPr lang="en-US" sz="1000" dirty="0" smtClean="0">
                  <a:solidFill>
                    <a:srgbClr val="0082DE"/>
                  </a:solidFill>
                  <a:latin typeface="Arial"/>
                  <a:cs typeface="Arial"/>
                </a:rPr>
                <a:t>.M.</a:t>
              </a:r>
              <a:endParaRPr lang="en-US" sz="1000" dirty="0">
                <a:solidFill>
                  <a:srgbClr val="0082DE"/>
                </a:solidFill>
                <a:latin typeface="Arial"/>
                <a:cs typeface="Arial"/>
              </a:endParaRPr>
            </a:p>
          </p:txBody>
        </p:sp>
        <p:grpSp>
          <p:nvGrpSpPr>
            <p:cNvPr id="18" name="Group 43"/>
            <p:cNvGrpSpPr/>
            <p:nvPr/>
          </p:nvGrpSpPr>
          <p:grpSpPr>
            <a:xfrm>
              <a:off x="5931262" y="3020350"/>
              <a:ext cx="3111006" cy="256753"/>
              <a:chOff x="2885365" y="3134683"/>
              <a:chExt cx="3376664" cy="154878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312136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22919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33703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44486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55270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66053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76837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87620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98404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09187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19971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30754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41538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52321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63105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73888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84672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95455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506239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17022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527806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538589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549373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60156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70940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581723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5925074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032909" y="3134683"/>
                <a:ext cx="0" cy="154878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2885365" y="3209529"/>
                <a:ext cx="3376664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/>
            <p:nvPr/>
          </p:nvCxnSpPr>
          <p:spPr>
            <a:xfrm>
              <a:off x="6558718" y="3073614"/>
              <a:ext cx="0" cy="282975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444692" y="3078782"/>
              <a:ext cx="0" cy="282975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337613" y="3078782"/>
              <a:ext cx="0" cy="282975"/>
            </a:xfrm>
            <a:prstGeom prst="straightConnector1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47"/>
            <p:cNvGrpSpPr>
              <a:grpSpLocks noChangeAspect="1"/>
            </p:cNvGrpSpPr>
            <p:nvPr/>
          </p:nvGrpSpPr>
          <p:grpSpPr>
            <a:xfrm>
              <a:off x="6384251" y="2415259"/>
              <a:ext cx="304201" cy="404485"/>
              <a:chOff x="2003735" y="2035980"/>
              <a:chExt cx="4099504" cy="4088242"/>
            </a:xfrm>
          </p:grpSpPr>
          <p:cxnSp>
            <p:nvCxnSpPr>
              <p:cNvPr id="72" name="Straight Connector 71"/>
              <p:cNvCxnSpPr>
                <a:cxnSpLocks/>
                <a:endCxn id="79" idx="5"/>
              </p:cNvCxnSpPr>
              <p:nvPr/>
            </p:nvCxnSpPr>
            <p:spPr>
              <a:xfrm>
                <a:off x="3048000" y="3654778"/>
                <a:ext cx="1053980" cy="473816"/>
              </a:xfrm>
              <a:prstGeom prst="line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>
                <a:spLocks noChangeAspect="1"/>
              </p:cNvSpPr>
              <p:nvPr/>
            </p:nvSpPr>
            <p:spPr>
              <a:xfrm>
                <a:off x="2003735" y="2035980"/>
                <a:ext cx="4099504" cy="4088242"/>
              </a:xfrm>
              <a:prstGeom prst="ellipse">
                <a:avLst/>
              </a:prstGeom>
              <a:noFill/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rgbClr val="0082DE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74" name="Straight Connector 73"/>
              <p:cNvCxnSpPr>
                <a:cxnSpLocks noChangeAspect="1"/>
                <a:stCxn id="73" idx="0"/>
              </p:cNvCxnSpPr>
              <p:nvPr/>
            </p:nvCxnSpPr>
            <p:spPr>
              <a:xfrm>
                <a:off x="4053487" y="2035980"/>
                <a:ext cx="0" cy="235909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cxnSpLocks noChangeAspect="1"/>
              </p:cNvCxnSpPr>
              <p:nvPr/>
            </p:nvCxnSpPr>
            <p:spPr>
              <a:xfrm flipH="1">
                <a:off x="2003737" y="4080101"/>
                <a:ext cx="237743" cy="0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cxnSpLocks noChangeAspect="1"/>
              </p:cNvCxnSpPr>
              <p:nvPr/>
            </p:nvCxnSpPr>
            <p:spPr>
              <a:xfrm>
                <a:off x="5865496" y="4080101"/>
                <a:ext cx="237743" cy="0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cxnSpLocks noChangeAspect="1"/>
              </p:cNvCxnSpPr>
              <p:nvPr/>
            </p:nvCxnSpPr>
            <p:spPr>
              <a:xfrm>
                <a:off x="4054263" y="5888313"/>
                <a:ext cx="0" cy="235909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cxnSpLocks/>
              </p:cNvCxnSpPr>
              <p:nvPr/>
            </p:nvCxnSpPr>
            <p:spPr>
              <a:xfrm>
                <a:off x="4055040" y="4080101"/>
                <a:ext cx="277071" cy="1808212"/>
              </a:xfrm>
              <a:prstGeom prst="line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>
                <a:spLocks noChangeAspect="1"/>
              </p:cNvSpPr>
              <p:nvPr/>
            </p:nvSpPr>
            <p:spPr>
              <a:xfrm>
                <a:off x="3984907" y="4011521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rgbClr val="0082DE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3" name="Group 48"/>
            <p:cNvGrpSpPr>
              <a:grpSpLocks noChangeAspect="1"/>
            </p:cNvGrpSpPr>
            <p:nvPr/>
          </p:nvGrpSpPr>
          <p:grpSpPr>
            <a:xfrm>
              <a:off x="7294874" y="2412782"/>
              <a:ext cx="304201" cy="404485"/>
              <a:chOff x="2003735" y="2035980"/>
              <a:chExt cx="4099504" cy="4088242"/>
            </a:xfrm>
          </p:grpSpPr>
          <p:cxnSp>
            <p:nvCxnSpPr>
              <p:cNvPr id="64" name="Straight Connector 63"/>
              <p:cNvCxnSpPr>
                <a:cxnSpLocks/>
                <a:endCxn id="71" idx="7"/>
              </p:cNvCxnSpPr>
              <p:nvPr/>
            </p:nvCxnSpPr>
            <p:spPr>
              <a:xfrm flipH="1">
                <a:off x="4101980" y="3166535"/>
                <a:ext cx="450238" cy="865073"/>
              </a:xfrm>
              <a:prstGeom prst="line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>
                <a:off x="2003735" y="2035980"/>
                <a:ext cx="4099504" cy="4088242"/>
              </a:xfrm>
              <a:prstGeom prst="ellipse">
                <a:avLst/>
              </a:prstGeom>
              <a:noFill/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rgbClr val="0082DE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66" name="Straight Connector 65"/>
              <p:cNvCxnSpPr>
                <a:cxnSpLocks noChangeAspect="1"/>
                <a:stCxn id="65" idx="0"/>
              </p:cNvCxnSpPr>
              <p:nvPr/>
            </p:nvCxnSpPr>
            <p:spPr>
              <a:xfrm>
                <a:off x="4053487" y="2035980"/>
                <a:ext cx="0" cy="235909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 noChangeAspect="1"/>
              </p:cNvCxnSpPr>
              <p:nvPr/>
            </p:nvCxnSpPr>
            <p:spPr>
              <a:xfrm flipH="1">
                <a:off x="2003737" y="4080101"/>
                <a:ext cx="237743" cy="0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cxnSpLocks noChangeAspect="1"/>
              </p:cNvCxnSpPr>
              <p:nvPr/>
            </p:nvCxnSpPr>
            <p:spPr>
              <a:xfrm>
                <a:off x="5865496" y="4080101"/>
                <a:ext cx="237743" cy="0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cxnSpLocks noChangeAspect="1"/>
              </p:cNvCxnSpPr>
              <p:nvPr/>
            </p:nvCxnSpPr>
            <p:spPr>
              <a:xfrm>
                <a:off x="4054263" y="5888313"/>
                <a:ext cx="0" cy="235909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cxnSpLocks/>
              </p:cNvCxnSpPr>
              <p:nvPr/>
            </p:nvCxnSpPr>
            <p:spPr>
              <a:xfrm>
                <a:off x="4055040" y="4080101"/>
                <a:ext cx="0" cy="1808212"/>
              </a:xfrm>
              <a:prstGeom prst="line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>
                <a:off x="3984907" y="4011521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rgbClr val="0082DE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24" name="Group 49"/>
            <p:cNvGrpSpPr>
              <a:grpSpLocks noChangeAspect="1"/>
            </p:cNvGrpSpPr>
            <p:nvPr/>
          </p:nvGrpSpPr>
          <p:grpSpPr>
            <a:xfrm>
              <a:off x="8176304" y="2417852"/>
              <a:ext cx="304201" cy="404485"/>
              <a:chOff x="2003735" y="2035980"/>
              <a:chExt cx="4099504" cy="4088242"/>
            </a:xfrm>
          </p:grpSpPr>
          <p:cxnSp>
            <p:nvCxnSpPr>
              <p:cNvPr id="56" name="Straight Connector 55"/>
              <p:cNvCxnSpPr>
                <a:cxnSpLocks/>
                <a:endCxn id="63" idx="5"/>
              </p:cNvCxnSpPr>
              <p:nvPr/>
            </p:nvCxnSpPr>
            <p:spPr>
              <a:xfrm flipH="1" flipV="1">
                <a:off x="4101980" y="4128594"/>
                <a:ext cx="394031" cy="1021544"/>
              </a:xfrm>
              <a:prstGeom prst="line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>
                <a:off x="2003735" y="2035980"/>
                <a:ext cx="4099504" cy="4088242"/>
              </a:xfrm>
              <a:prstGeom prst="ellipse">
                <a:avLst/>
              </a:prstGeom>
              <a:noFill/>
              <a:ln w="12700" cmpd="sng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rgbClr val="0082DE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58" name="Straight Connector 57"/>
              <p:cNvCxnSpPr>
                <a:cxnSpLocks noChangeAspect="1"/>
                <a:stCxn id="57" idx="0"/>
              </p:cNvCxnSpPr>
              <p:nvPr/>
            </p:nvCxnSpPr>
            <p:spPr>
              <a:xfrm>
                <a:off x="4053487" y="2035980"/>
                <a:ext cx="0" cy="235909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cxnSpLocks noChangeAspect="1"/>
              </p:cNvCxnSpPr>
              <p:nvPr/>
            </p:nvCxnSpPr>
            <p:spPr>
              <a:xfrm flipH="1">
                <a:off x="2003737" y="4080101"/>
                <a:ext cx="237743" cy="0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cxnSpLocks noChangeAspect="1"/>
              </p:cNvCxnSpPr>
              <p:nvPr/>
            </p:nvCxnSpPr>
            <p:spPr>
              <a:xfrm>
                <a:off x="5865496" y="4080101"/>
                <a:ext cx="237743" cy="0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cxnSpLocks noChangeAspect="1"/>
              </p:cNvCxnSpPr>
              <p:nvPr/>
            </p:nvCxnSpPr>
            <p:spPr>
              <a:xfrm>
                <a:off x="4054263" y="5888313"/>
                <a:ext cx="0" cy="235909"/>
              </a:xfrm>
              <a:prstGeom prst="line">
                <a:avLst/>
              </a:prstGeom>
              <a:ln w="12700" cmpd="sng">
                <a:solidFill>
                  <a:srgbClr val="A6A6A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cxnSpLocks/>
              </p:cNvCxnSpPr>
              <p:nvPr/>
            </p:nvCxnSpPr>
            <p:spPr>
              <a:xfrm flipV="1">
                <a:off x="4055040" y="2899741"/>
                <a:ext cx="1315860" cy="1180360"/>
              </a:xfrm>
              <a:prstGeom prst="line">
                <a:avLst/>
              </a:prstGeom>
              <a:ln w="1905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3984907" y="4011521"/>
                <a:ext cx="137160" cy="13716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rgbClr val="0082DE"/>
                  </a:solidFill>
                  <a:latin typeface="Arial"/>
                  <a:cs typeface="Arial"/>
                </a:endParaRPr>
              </a:p>
            </p:txBody>
          </p:sp>
        </p:grpSp>
        <p:pic>
          <p:nvPicPr>
            <p:cNvPr id="25" name="Picture 24" descr="Delphix_Database Virtual Green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377611" y="3505971"/>
              <a:ext cx="369315" cy="487680"/>
            </a:xfrm>
            <a:prstGeom prst="rect">
              <a:avLst/>
            </a:prstGeom>
          </p:spPr>
        </p:pic>
        <p:pic>
          <p:nvPicPr>
            <p:cNvPr id="26" name="Picture 25" descr="Delphix_Database Virtual Blue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380480" y="3758107"/>
              <a:ext cx="369764" cy="487680"/>
            </a:xfrm>
            <a:prstGeom prst="rect">
              <a:avLst/>
            </a:prstGeom>
          </p:spPr>
        </p:pic>
        <p:pic>
          <p:nvPicPr>
            <p:cNvPr id="27" name="Picture 26" descr="Delphix_Database Virtual Green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265262" y="3486357"/>
              <a:ext cx="369315" cy="487680"/>
            </a:xfrm>
            <a:prstGeom prst="rect">
              <a:avLst/>
            </a:prstGeom>
          </p:spPr>
        </p:pic>
        <p:pic>
          <p:nvPicPr>
            <p:cNvPr id="28" name="Picture 27" descr="Delphix_Database Virtual Blue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268132" y="3738493"/>
              <a:ext cx="369764" cy="487680"/>
            </a:xfrm>
            <a:prstGeom prst="rect">
              <a:avLst/>
            </a:prstGeom>
          </p:spPr>
        </p:pic>
        <p:pic>
          <p:nvPicPr>
            <p:cNvPr id="29" name="Picture 28" descr="Delphix_Database Virtual Green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162047" y="3508639"/>
              <a:ext cx="369315" cy="487680"/>
            </a:xfrm>
            <a:prstGeom prst="rect">
              <a:avLst/>
            </a:prstGeom>
          </p:spPr>
        </p:pic>
        <p:pic>
          <p:nvPicPr>
            <p:cNvPr id="30" name="Picture 29" descr="Delphix_Database Virtual Blue.pn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164916" y="3760775"/>
              <a:ext cx="369764" cy="48768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634512" y="4542565"/>
              <a:ext cx="785743" cy="32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82DE"/>
                  </a:solidFill>
                  <a:latin typeface="Arial"/>
                  <a:cs typeface="Arial"/>
                </a:rPr>
                <a:t>Reset</a:t>
              </a:r>
              <a:endParaRPr lang="en-US" sz="1000" dirty="0">
                <a:solidFill>
                  <a:srgbClr val="0082DE"/>
                </a:solidFill>
                <a:latin typeface="Arial"/>
                <a:cs typeface="Arial"/>
              </a:endParaRPr>
            </a:p>
          </p:txBody>
        </p:sp>
        <p:sp>
          <p:nvSpPr>
            <p:cNvPr id="32" name="Curved Down Arrow 31"/>
            <p:cNvSpPr>
              <a:spLocks noChangeAspect="1"/>
            </p:cNvSpPr>
            <p:nvPr/>
          </p:nvSpPr>
          <p:spPr>
            <a:xfrm flipH="1">
              <a:off x="6819191" y="3702690"/>
              <a:ext cx="358271" cy="204725"/>
            </a:xfrm>
            <a:prstGeom prst="curvedDownArrow">
              <a:avLst/>
            </a:prstGeom>
            <a:solidFill>
              <a:srgbClr val="68686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0082DE"/>
                </a:solidFill>
                <a:latin typeface="Arial"/>
                <a:cs typeface="Arial"/>
              </a:endParaRPr>
            </a:p>
          </p:txBody>
        </p:sp>
        <p:sp>
          <p:nvSpPr>
            <p:cNvPr id="33" name="Curved Down Arrow 32"/>
            <p:cNvSpPr>
              <a:spLocks noChangeAspect="1"/>
            </p:cNvSpPr>
            <p:nvPr/>
          </p:nvSpPr>
          <p:spPr>
            <a:xfrm flipH="1">
              <a:off x="7712444" y="3700647"/>
              <a:ext cx="358271" cy="204725"/>
            </a:xfrm>
            <a:prstGeom prst="curvedDownArrow">
              <a:avLst/>
            </a:prstGeom>
            <a:solidFill>
              <a:srgbClr val="68686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rgbClr val="0082DE"/>
                </a:solidFill>
                <a:latin typeface="Arial"/>
                <a:cs typeface="Arial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 bwMode="auto">
            <a:xfrm>
              <a:off x="4065887" y="3083286"/>
              <a:ext cx="1279974" cy="920847"/>
            </a:xfrm>
            <a:prstGeom prst="line">
              <a:avLst/>
            </a:prstGeom>
            <a:ln w="12700" cmpd="sng">
              <a:solidFill>
                <a:schemeClr val="bg1">
                  <a:lumMod val="95000"/>
                </a:schemeClr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hevron 34"/>
            <p:cNvSpPr/>
            <p:nvPr/>
          </p:nvSpPr>
          <p:spPr bwMode="auto">
            <a:xfrm rot="1789800">
              <a:off x="4627488" y="3389160"/>
              <a:ext cx="98826" cy="236680"/>
            </a:xfrm>
            <a:prstGeom prst="chevron">
              <a:avLst/>
            </a:prstGeom>
            <a:solidFill>
              <a:srgbClr val="BD20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82DE"/>
                </a:solidFill>
                <a:latin typeface="Arial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 flipV="1">
              <a:off x="4000641" y="4029789"/>
              <a:ext cx="1335599" cy="827177"/>
            </a:xfrm>
            <a:prstGeom prst="line">
              <a:avLst/>
            </a:prstGeom>
            <a:ln w="12700" cmpd="sng">
              <a:solidFill>
                <a:schemeClr val="bg1">
                  <a:lumMod val="95000"/>
                </a:schemeClr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hevron 36"/>
            <p:cNvSpPr/>
            <p:nvPr/>
          </p:nvSpPr>
          <p:spPr bwMode="auto">
            <a:xfrm rot="19788389">
              <a:off x="4628275" y="4325792"/>
              <a:ext cx="98826" cy="236680"/>
            </a:xfrm>
            <a:prstGeom prst="chevron">
              <a:avLst/>
            </a:prstGeom>
            <a:solidFill>
              <a:srgbClr val="BD20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82DE"/>
                </a:solidFill>
                <a:latin typeface="Arial"/>
              </a:endParaRPr>
            </a:p>
          </p:txBody>
        </p:sp>
        <p:sp>
          <p:nvSpPr>
            <p:cNvPr id="38" name="Chevron 37"/>
            <p:cNvSpPr/>
            <p:nvPr/>
          </p:nvSpPr>
          <p:spPr bwMode="auto">
            <a:xfrm>
              <a:off x="6093007" y="3866252"/>
              <a:ext cx="98826" cy="236680"/>
            </a:xfrm>
            <a:prstGeom prst="chevron">
              <a:avLst/>
            </a:prstGeom>
            <a:solidFill>
              <a:srgbClr val="6E6E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82DE"/>
                </a:solidFill>
                <a:latin typeface="Arial"/>
              </a:endParaRPr>
            </a:p>
          </p:txBody>
        </p:sp>
        <p:pic>
          <p:nvPicPr>
            <p:cNvPr id="39" name="Picture 38" descr="Delphix_Database Green (1).png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3840847" y="2781426"/>
              <a:ext cx="493293" cy="657724"/>
            </a:xfrm>
            <a:prstGeom prst="rect">
              <a:avLst/>
            </a:prstGeom>
          </p:spPr>
        </p:pic>
        <p:pic>
          <p:nvPicPr>
            <p:cNvPr id="40" name="Picture 39" descr="Delphix_Database Blue (1).png"/>
            <p:cNvPicPr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3835667" y="3640734"/>
              <a:ext cx="493293" cy="657724"/>
            </a:xfrm>
            <a:prstGeom prst="rect">
              <a:avLst/>
            </a:prstGeom>
          </p:spPr>
        </p:pic>
        <p:pic>
          <p:nvPicPr>
            <p:cNvPr id="41" name="Picture 40" descr="Delphix_Database Virtual Red (1).png"/>
            <p:cNvPicPr>
              <a:picLocks noChangeAspect="1"/>
            </p:cNvPicPr>
            <p:nvPr/>
          </p:nvPicPr>
          <p:blipFill>
            <a:blip r:embed="rId7" cstate="print">
              <a:alphaModFix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382041" y="4012217"/>
              <a:ext cx="361807" cy="482409"/>
            </a:xfrm>
            <a:prstGeom prst="rect">
              <a:avLst/>
            </a:prstGeom>
          </p:spPr>
        </p:pic>
        <p:pic>
          <p:nvPicPr>
            <p:cNvPr id="42" name="Picture 41" descr="Delphix_Database Virtual Red (1).png"/>
            <p:cNvPicPr>
              <a:picLocks noChangeAspect="1"/>
            </p:cNvPicPr>
            <p:nvPr/>
          </p:nvPicPr>
          <p:blipFill>
            <a:blip r:embed="rId7" cstate="print">
              <a:alphaModFix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7273560" y="3993352"/>
              <a:ext cx="361807" cy="482409"/>
            </a:xfrm>
            <a:prstGeom prst="rect">
              <a:avLst/>
            </a:prstGeom>
          </p:spPr>
        </p:pic>
        <p:pic>
          <p:nvPicPr>
            <p:cNvPr id="43" name="Picture 42" descr="Delphix_Database Virtual Red (1).png"/>
            <p:cNvPicPr>
              <a:picLocks noChangeAspect="1"/>
            </p:cNvPicPr>
            <p:nvPr/>
          </p:nvPicPr>
          <p:blipFill>
            <a:blip r:embed="rId7" cstate="print">
              <a:alphaModFix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8168831" y="3993352"/>
              <a:ext cx="361807" cy="482409"/>
            </a:xfrm>
            <a:prstGeom prst="rect">
              <a:avLst/>
            </a:prstGeom>
          </p:spPr>
        </p:pic>
        <p:pic>
          <p:nvPicPr>
            <p:cNvPr id="44" name="Picture 43" descr="Delphix_Database Red (1)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3832422" y="4496466"/>
              <a:ext cx="488397" cy="65119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508746" y="4538684"/>
              <a:ext cx="785743" cy="32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82DE"/>
                  </a:solidFill>
                  <a:latin typeface="Arial"/>
                  <a:cs typeface="Arial"/>
                </a:rPr>
                <a:t>Reset</a:t>
              </a:r>
              <a:endParaRPr lang="en-US" sz="1000" dirty="0">
                <a:solidFill>
                  <a:srgbClr val="0082DE"/>
                </a:solidFill>
                <a:latin typeface="Arial"/>
                <a:cs typeface="Arial"/>
              </a:endParaRPr>
            </a:p>
          </p:txBody>
        </p:sp>
        <p:sp>
          <p:nvSpPr>
            <p:cNvPr id="46" name="Chevron 45"/>
            <p:cNvSpPr/>
            <p:nvPr/>
          </p:nvSpPr>
          <p:spPr bwMode="auto">
            <a:xfrm>
              <a:off x="4569318" y="3881412"/>
              <a:ext cx="98826" cy="236680"/>
            </a:xfrm>
            <a:prstGeom prst="chevron">
              <a:avLst/>
            </a:prstGeom>
            <a:solidFill>
              <a:srgbClr val="BD202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0082DE"/>
                </a:solidFill>
                <a:latin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42297" y="4730710"/>
              <a:ext cx="526682" cy="321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82DE"/>
                  </a:solidFill>
                  <a:latin typeface="Helvetica"/>
                  <a:cs typeface="Helvetica"/>
                </a:rPr>
                <a:t>5</a:t>
              </a:r>
              <a:r>
                <a:rPr lang="en-US" sz="1000" b="1" dirty="0" smtClean="0">
                  <a:solidFill>
                    <a:srgbClr val="0082DE"/>
                  </a:solidFill>
                  <a:latin typeface="Helvetica"/>
                  <a:cs typeface="Helvetica"/>
                </a:rPr>
                <a:t> MIN</a:t>
              </a:r>
              <a:endParaRPr lang="en-US" sz="1000" b="1" dirty="0">
                <a:solidFill>
                  <a:srgbClr val="0082DE"/>
                </a:solidFill>
                <a:latin typeface="Helvetica"/>
                <a:cs typeface="Helvetica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28095" y="4731197"/>
              <a:ext cx="526682" cy="321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rgbClr val="0082DE"/>
                  </a:solidFill>
                  <a:latin typeface="Helvetica"/>
                  <a:cs typeface="Helvetica"/>
                </a:rPr>
                <a:t>5</a:t>
              </a:r>
              <a:r>
                <a:rPr lang="en-US" sz="1000" b="1" dirty="0" smtClean="0">
                  <a:solidFill>
                    <a:srgbClr val="0082DE"/>
                  </a:solidFill>
                  <a:latin typeface="Helvetica"/>
                  <a:cs typeface="Helvetica"/>
                </a:rPr>
                <a:t> MIN</a:t>
              </a:r>
              <a:endParaRPr lang="en-US" sz="1000" b="1" dirty="0">
                <a:solidFill>
                  <a:srgbClr val="0082DE"/>
                </a:solidFill>
                <a:latin typeface="Helvetica"/>
                <a:cs typeface="Helvetic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30121" y="2856771"/>
              <a:ext cx="526594" cy="341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82DE"/>
                  </a:solidFill>
                </a:rPr>
                <a:t>WPR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3082" y="3708233"/>
              <a:ext cx="733356" cy="502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82DE"/>
                  </a:solidFill>
                </a:rPr>
                <a:t>FACETS</a:t>
              </a:r>
            </a:p>
            <a:p>
              <a:pPr algn="ctr"/>
              <a:endParaRPr lang="en-US" sz="800" dirty="0">
                <a:solidFill>
                  <a:srgbClr val="0082DE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17312" y="4568169"/>
              <a:ext cx="579205" cy="502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82DE"/>
                  </a:solidFill>
                </a:rPr>
                <a:t>TIDAL</a:t>
              </a:r>
            </a:p>
            <a:p>
              <a:pPr algn="ctr"/>
              <a:endParaRPr lang="en-US" sz="800" dirty="0">
                <a:solidFill>
                  <a:srgbClr val="0082DE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62787" y="3450112"/>
              <a:ext cx="375643" cy="107319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82DE"/>
                </a:solidFill>
                <a:latin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157175" y="3450112"/>
              <a:ext cx="375643" cy="107319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82DE"/>
                </a:solidFill>
                <a:latin typeface="Arial"/>
              </a:endParaRPr>
            </a:p>
          </p:txBody>
        </p:sp>
        <p:pic>
          <p:nvPicPr>
            <p:cNvPr id="54" name="Picture 53" descr="Delphix_Engine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427" y="3555579"/>
              <a:ext cx="517222" cy="83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6994069" y="2062577"/>
              <a:ext cx="826055" cy="321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rgbClr val="0082DE"/>
                  </a:solidFill>
                </a:rPr>
                <a:t>Bookmarks</a:t>
              </a:r>
              <a:endParaRPr lang="en-US" sz="1000" dirty="0">
                <a:solidFill>
                  <a:srgbClr val="0082DE"/>
                </a:solidFill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069796" y="4245193"/>
            <a:ext cx="289187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/>
              <a:buChar char="•"/>
            </a:pPr>
            <a:r>
              <a:rPr lang="en-US" sz="1050" dirty="0" smtClean="0">
                <a:solidFill>
                  <a:srgbClr val="0082DE"/>
                </a:solidFill>
              </a:rPr>
              <a:t>Set checkpoints, reduce risk of errors</a:t>
            </a:r>
          </a:p>
          <a:p>
            <a:pPr marL="112713" indent="-112713">
              <a:buFont typeface="Arial"/>
              <a:buChar char="•"/>
            </a:pPr>
            <a:r>
              <a:rPr lang="en-US" sz="1050" dirty="0" smtClean="0">
                <a:solidFill>
                  <a:srgbClr val="0082DE"/>
                </a:solidFill>
              </a:rPr>
              <a:t>Eliminate impact of downtime with ability to reset in minutes</a:t>
            </a:r>
          </a:p>
          <a:p>
            <a:pPr marL="112713" indent="-112713">
              <a:buFont typeface="Arial"/>
              <a:buChar char="•"/>
            </a:pPr>
            <a:r>
              <a:rPr lang="en-US" sz="1050" dirty="0">
                <a:solidFill>
                  <a:srgbClr val="0082DE"/>
                </a:solidFill>
              </a:rPr>
              <a:t>Enable time-sharing of environments with </a:t>
            </a:r>
            <a:r>
              <a:rPr lang="en-US" sz="1050" dirty="0" smtClean="0">
                <a:solidFill>
                  <a:srgbClr val="0082DE"/>
                </a:solidFill>
              </a:rPr>
              <a:t>bookmarks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41300"/>
            <a:ext cx="5876925" cy="7921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The impossible is possible</a:t>
            </a:r>
          </a:p>
        </p:txBody>
      </p:sp>
      <p:pic>
        <p:nvPicPr>
          <p:cNvPr id="7" name="Picture 2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3525" y="1623965"/>
            <a:ext cx="74295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47450" y="1076246"/>
            <a:ext cx="7988300" cy="312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84213" lvl="1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Brownfield approach – Increase speed and agility of existing environments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Uplift existing environments using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management “infrastructure as code”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Virtualize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existing databases for fast rollback and “data as code”</a:t>
            </a:r>
          </a:p>
          <a:p>
            <a:pPr marL="1141413" lvl="2" indent="-227013" eaLnBrk="0" hangingPunct="0">
              <a:spcBef>
                <a:spcPct val="4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Automated testing (unit and smoke)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FF48A8-3591-42F9-BCE8-93B2F10FEA85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241300"/>
            <a:ext cx="5876925" cy="792163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Moving forward</a:t>
            </a:r>
          </a:p>
        </p:txBody>
      </p:sp>
      <p:pic>
        <p:nvPicPr>
          <p:cNvPr id="12290" name="Picture 2" descr="http://previews.123rf.com/images/isaincuz/isaincuz1406/isaincuz140600107/29354037-illustration-Team-work-to-climb-the-gib-stairs--Stock-V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1085" y="5387655"/>
            <a:ext cx="806505" cy="806505"/>
          </a:xfrm>
          <a:prstGeom prst="rect">
            <a:avLst/>
          </a:prstGeom>
          <a:noFill/>
        </p:spPr>
      </p:pic>
      <p:pic>
        <p:nvPicPr>
          <p:cNvPr id="6" name="Picture 2" descr="https://cdn3.iconfinder.com/data/icons/linecons-free-vector-icons-pack/32/cloud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4049" y="4696365"/>
            <a:ext cx="1881211" cy="1881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</Template>
  <TotalTime>45868</TotalTime>
  <Words>781</Words>
  <Application>Microsoft Office PowerPoint</Application>
  <PresentationFormat>On-screen Show (4:3)</PresentationFormat>
  <Paragraphs>211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standard</vt:lpstr>
      <vt:lpstr>DevOps at Blue Shield of California Dealing with Complex Integrated Environments and Databases</vt:lpstr>
      <vt:lpstr>About Blue Shield of CA</vt:lpstr>
      <vt:lpstr>About me</vt:lpstr>
      <vt:lpstr>Challenges</vt:lpstr>
      <vt:lpstr>Dispel the myths</vt:lpstr>
      <vt:lpstr>How we did it</vt:lpstr>
      <vt:lpstr>Solving for the database</vt:lpstr>
      <vt:lpstr>The impossible is possible</vt:lpstr>
      <vt:lpstr>Moving forward</vt:lpstr>
      <vt:lpstr>Business Value</vt:lpstr>
      <vt:lpstr>Top Five Takeaways</vt:lpstr>
      <vt:lpstr>Here’s what I’m looking for help with</vt:lpstr>
      <vt:lpstr>Questions?</vt:lpstr>
    </vt:vector>
  </TitlesOfParts>
  <Company>Blue Shield of California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 Solution Comparison</dc:title>
  <dc:creator>Jase Machado</dc:creator>
  <cp:lastModifiedBy>mhrenk01</cp:lastModifiedBy>
  <cp:revision>989</cp:revision>
  <dcterms:created xsi:type="dcterms:W3CDTF">2008-07-18T16:31:17Z</dcterms:created>
  <dcterms:modified xsi:type="dcterms:W3CDTF">2015-10-18T19:11:13Z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Dean Watson</vt:lpwstr>
  </property>
</Properties>
</file>