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5" r:id="rId4"/>
  </p:sldMasterIdLst>
  <p:notesMasterIdLst>
    <p:notesMasterId r:id="rId31"/>
  </p:notesMasterIdLst>
  <p:handoutMasterIdLst>
    <p:handoutMasterId r:id="rId32"/>
  </p:handoutMasterIdLst>
  <p:sldIdLst>
    <p:sldId id="569" r:id="rId5"/>
    <p:sldId id="934" r:id="rId6"/>
    <p:sldId id="944" r:id="rId7"/>
    <p:sldId id="875" r:id="rId8"/>
    <p:sldId id="838" r:id="rId9"/>
    <p:sldId id="937" r:id="rId10"/>
    <p:sldId id="878" r:id="rId11"/>
    <p:sldId id="946" r:id="rId12"/>
    <p:sldId id="940" r:id="rId13"/>
    <p:sldId id="955" r:id="rId14"/>
    <p:sldId id="956" r:id="rId15"/>
    <p:sldId id="957" r:id="rId16"/>
    <p:sldId id="936" r:id="rId17"/>
    <p:sldId id="947" r:id="rId18"/>
    <p:sldId id="951" r:id="rId19"/>
    <p:sldId id="848" r:id="rId20"/>
    <p:sldId id="952" r:id="rId21"/>
    <p:sldId id="960" r:id="rId22"/>
    <p:sldId id="948" r:id="rId23"/>
    <p:sldId id="842" r:id="rId24"/>
    <p:sldId id="843" r:id="rId25"/>
    <p:sldId id="921" r:id="rId26"/>
    <p:sldId id="911" r:id="rId27"/>
    <p:sldId id="961" r:id="rId28"/>
    <p:sldId id="929" r:id="rId29"/>
    <p:sldId id="932" r:id="rId30"/>
  </p:sldIdLst>
  <p:sldSz cx="9144000" cy="5143500" type="screen16x9"/>
  <p:notesSz cx="7315200" cy="96012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438">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8E8"/>
    <a:srgbClr val="FFFFFF"/>
    <a:srgbClr val="FF9900"/>
    <a:srgbClr val="FFCC00"/>
    <a:srgbClr val="F8E592"/>
    <a:srgbClr val="4DCAFF"/>
    <a:srgbClr val="C4EDFF"/>
    <a:srgbClr val="000000"/>
    <a:srgbClr val="B9B8BB"/>
    <a:srgbClr val="8229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87169" autoAdjust="0"/>
  </p:normalViewPr>
  <p:slideViewPr>
    <p:cSldViewPr snapToGrid="0">
      <p:cViewPr varScale="1">
        <p:scale>
          <a:sx n="97" d="100"/>
          <a:sy n="97" d="100"/>
        </p:scale>
        <p:origin x="758" y="62"/>
      </p:cViewPr>
      <p:guideLst>
        <p:guide orient="horz" pos="3083"/>
        <p:guide orient="horz" pos="743"/>
        <p:guide orient="horz" pos="893"/>
        <p:guide orient="horz" pos="438"/>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200" d="100"/>
        <a:sy n="200" d="100"/>
      </p:scale>
      <p:origin x="0" y="-9630"/>
    </p:cViewPr>
  </p:sorterViewPr>
  <p:notesViewPr>
    <p:cSldViewPr snapToGrid="0" snapToObjects="1" showGuides="1">
      <p:cViewPr varScale="1">
        <p:scale>
          <a:sx n="105" d="100"/>
          <a:sy n="105" d="100"/>
        </p:scale>
        <p:origin x="3330"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AA678B55-319B-2D4F-AE49-6C1B6E1A4DDA}" type="datetimeFigureOut">
              <a:rPr lang="en-US" smtClean="0">
                <a:latin typeface="HP Simplified"/>
                <a:cs typeface="HP Simplified"/>
              </a:rPr>
              <a:pPr/>
              <a:t>10/15/2015</a:t>
            </a:fld>
            <a:endParaRPr lang="en-GB" dirty="0">
              <a:latin typeface="HP Simplified"/>
              <a:cs typeface="HP Simplified"/>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atin typeface="HP Simplified"/>
                <a:cs typeface="HP Simplified"/>
              </a:defRPr>
            </a:lvl1pPr>
          </a:lstStyle>
          <a:p>
            <a:fld id="{2D9CAF8C-0805-8440-B43D-DCCAAA4D80CE}" type="datetimeFigureOut">
              <a:rPr lang="en-US" smtClean="0"/>
              <a:pPr/>
              <a:t>10/15/2015</a:t>
            </a:fld>
            <a:endParaRPr lang="en-GB" dirty="0"/>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53" tIns="48327" rIns="96653" bIns="48327"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483265">
              <a:defRPr/>
            </a:pPr>
            <a:endParaRPr lang="en-US"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78250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10</a:t>
            </a:fld>
            <a:endParaRPr lang="en-GB" dirty="0"/>
          </a:p>
        </p:txBody>
      </p:sp>
    </p:spTree>
    <p:extLst>
      <p:ext uri="{BB962C8B-B14F-4D97-AF65-F5344CB8AC3E}">
        <p14:creationId xmlns:p14="http://schemas.microsoft.com/office/powerpoint/2010/main" val="396607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11</a:t>
            </a:fld>
            <a:endParaRPr lang="en-GB" dirty="0"/>
          </a:p>
        </p:txBody>
      </p:sp>
    </p:spTree>
    <p:extLst>
      <p:ext uri="{BB962C8B-B14F-4D97-AF65-F5344CB8AC3E}">
        <p14:creationId xmlns:p14="http://schemas.microsoft.com/office/powerpoint/2010/main" val="1665544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12</a:t>
            </a:fld>
            <a:endParaRPr lang="en-GB" dirty="0"/>
          </a:p>
        </p:txBody>
      </p:sp>
    </p:spTree>
    <p:extLst>
      <p:ext uri="{BB962C8B-B14F-4D97-AF65-F5344CB8AC3E}">
        <p14:creationId xmlns:p14="http://schemas.microsoft.com/office/powerpoint/2010/main" val="2027921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HP, we do not have conversations about tools anymore, we have conversations about pipelines.</a:t>
            </a:r>
          </a:p>
          <a:p>
            <a:r>
              <a:rPr lang="en-US" baseline="0" dirty="0" smtClean="0"/>
              <a:t>Basically looking at the tool landscape from an holistic, end-to-end perspective.</a:t>
            </a:r>
          </a:p>
          <a:p>
            <a:endParaRPr lang="en-US" baseline="0" dirty="0" smtClean="0"/>
          </a:p>
          <a:p>
            <a:r>
              <a:rPr lang="en-US" baseline="0" dirty="0" smtClean="0"/>
              <a:t>We are also very much convinced that one size does not fit all. Given the breadth of our portfolio, we basically need to have custom pipelines for each asset.</a:t>
            </a:r>
          </a:p>
          <a:p>
            <a:endParaRPr lang="en-US" baseline="0" dirty="0" smtClean="0"/>
          </a:p>
          <a:p>
            <a:r>
              <a:rPr lang="en-US" baseline="0" dirty="0" smtClean="0"/>
              <a:t>How do we do that?</a:t>
            </a:r>
            <a:endParaRPr lang="en-US"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13</a:t>
            </a:fld>
            <a:endParaRPr lang="en-GB" dirty="0"/>
          </a:p>
        </p:txBody>
      </p:sp>
    </p:spTree>
    <p:extLst>
      <p:ext uri="{BB962C8B-B14F-4D97-AF65-F5344CB8AC3E}">
        <p14:creationId xmlns:p14="http://schemas.microsoft.com/office/powerpoint/2010/main" val="367466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4254">
              <a:defRPr/>
            </a:pPr>
            <a:r>
              <a:rPr lang="en-US" dirty="0"/>
              <a:t>As we have freedom regarding the pipeline, we also have several “anchor points”, which are non-negotiable, such as:</a:t>
            </a:r>
          </a:p>
          <a:p>
            <a:pPr marL="177845" indent="-177845" defTabSz="474254">
              <a:buFontTx/>
              <a:buChar char="-"/>
              <a:defRPr/>
            </a:pPr>
            <a:r>
              <a:rPr lang="en-US" dirty="0"/>
              <a:t>Source code management platform</a:t>
            </a:r>
          </a:p>
          <a:p>
            <a:pPr marL="177845" indent="-177845" defTabSz="474254">
              <a:buFontTx/>
              <a:buChar char="-"/>
              <a:defRPr/>
            </a:pPr>
            <a:r>
              <a:rPr lang="en-US" dirty="0"/>
              <a:t>Change record service</a:t>
            </a:r>
            <a:endParaRPr lang="en-US"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14</a:t>
            </a:fld>
            <a:endParaRPr lang="en-GB" dirty="0"/>
          </a:p>
        </p:txBody>
      </p:sp>
    </p:spTree>
    <p:extLst>
      <p:ext uri="{BB962C8B-B14F-4D97-AF65-F5344CB8AC3E}">
        <p14:creationId xmlns:p14="http://schemas.microsoft.com/office/powerpoint/2010/main" val="802184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15</a:t>
            </a:fld>
            <a:endParaRPr lang="en-GB" dirty="0"/>
          </a:p>
        </p:txBody>
      </p:sp>
    </p:spTree>
    <p:extLst>
      <p:ext uri="{BB962C8B-B14F-4D97-AF65-F5344CB8AC3E}">
        <p14:creationId xmlns:p14="http://schemas.microsoft.com/office/powerpoint/2010/main" val="459793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16</a:t>
            </a:fld>
            <a:endParaRPr lang="en-GB" dirty="0"/>
          </a:p>
        </p:txBody>
      </p:sp>
    </p:spTree>
    <p:extLst>
      <p:ext uri="{BB962C8B-B14F-4D97-AF65-F5344CB8AC3E}">
        <p14:creationId xmlns:p14="http://schemas.microsoft.com/office/powerpoint/2010/main" val="2871185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because the feedback loop is extremely</a:t>
            </a:r>
            <a:r>
              <a:rPr lang="en-US" baseline="0" dirty="0" smtClean="0"/>
              <a:t> important, teams have been big on telemetry. At HP we have many enterprise monitoring solutions. For </a:t>
            </a:r>
            <a:r>
              <a:rPr lang="en-US" baseline="0" dirty="0" err="1" smtClean="0"/>
              <a:t>myComp</a:t>
            </a:r>
            <a:r>
              <a:rPr lang="en-US" baseline="0" dirty="0" smtClean="0"/>
              <a:t>, the one that is used the most is </a:t>
            </a:r>
            <a:r>
              <a:rPr lang="en-US" baseline="0" dirty="0" err="1" smtClean="0"/>
              <a:t>AppPulse</a:t>
            </a:r>
            <a:r>
              <a:rPr lang="en-US" baseline="0" dirty="0" smtClean="0"/>
              <a:t> mobile, which shows lots of useful data.</a:t>
            </a:r>
          </a:p>
          <a:p>
            <a:pPr marL="177845" indent="-177845">
              <a:buFontTx/>
              <a:buChar char="-"/>
            </a:pPr>
            <a:r>
              <a:rPr lang="en-US" dirty="0" smtClean="0"/>
              <a:t>What</a:t>
            </a:r>
            <a:r>
              <a:rPr lang="en-US" baseline="0" dirty="0" smtClean="0"/>
              <a:t> screens users navigate to</a:t>
            </a:r>
          </a:p>
          <a:p>
            <a:pPr marL="177845" indent="-177845">
              <a:buFontTx/>
              <a:buChar char="-"/>
            </a:pPr>
            <a:r>
              <a:rPr lang="en-US" baseline="0" dirty="0" smtClean="0"/>
              <a:t>What OS version do perform or which one do we have to dig deeper and chase performance issues</a:t>
            </a:r>
          </a:p>
          <a:p>
            <a:pPr marL="177845" indent="-177845">
              <a:buFontTx/>
              <a:buChar char="-"/>
            </a:pPr>
            <a:r>
              <a:rPr lang="en-US" baseline="0" dirty="0" smtClean="0"/>
              <a:t>Best of all, we have integrated this as a </a:t>
            </a:r>
            <a:r>
              <a:rPr lang="en-US" baseline="0" dirty="0" err="1" smtClean="0"/>
              <a:t>FunDex</a:t>
            </a:r>
            <a:r>
              <a:rPr lang="en-US" baseline="0" dirty="0" smtClean="0"/>
              <a:t> score, which is a composite metric of UI performance, stability and resource consumption like battery and cellular data</a:t>
            </a:r>
          </a:p>
          <a:p>
            <a:pPr marL="177845" indent="-177845">
              <a:buFontTx/>
              <a:buChar char="-"/>
            </a:pPr>
            <a:endParaRPr lang="en-US" baseline="0" dirty="0" smtClean="0"/>
          </a:p>
          <a:p>
            <a:r>
              <a:rPr lang="en-US" baseline="0" dirty="0" smtClean="0"/>
              <a:t>All this data is in the hand of the integrated DevOps teams, not only the Operations team anymore. And this drive the right behaviors for the DevOps teams. Everybody fights to get the positively influence the </a:t>
            </a:r>
            <a:r>
              <a:rPr lang="en-US" baseline="0" dirty="0" err="1" smtClean="0"/>
              <a:t>FunDex</a:t>
            </a:r>
            <a:r>
              <a:rPr lang="en-US" baseline="0" dirty="0" smtClean="0"/>
              <a:t> score!</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17</a:t>
            </a:fld>
            <a:endParaRPr lang="en-GB" dirty="0"/>
          </a:p>
        </p:txBody>
      </p:sp>
    </p:spTree>
    <p:extLst>
      <p:ext uri="{BB962C8B-B14F-4D97-AF65-F5344CB8AC3E}">
        <p14:creationId xmlns:p14="http://schemas.microsoft.com/office/powerpoint/2010/main" val="2921080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HP Simplified"/>
                <a:ea typeface="+mn-ea"/>
                <a:cs typeface="HP Simplified"/>
              </a:rPr>
              <a:t>IT leadership is accustomed to imposing standards and control. </a:t>
            </a:r>
            <a:r>
              <a:rPr lang="en-US" sz="1200" kern="1200" baseline="0" dirty="0" smtClean="0">
                <a:solidFill>
                  <a:schemeClr val="tx1"/>
                </a:solidFill>
                <a:effectLst/>
                <a:latin typeface="HP Simplified"/>
                <a:ea typeface="+mn-ea"/>
                <a:cs typeface="HP Simplified"/>
              </a:rPr>
              <a:t> </a:t>
            </a:r>
            <a:r>
              <a:rPr lang="en-US" sz="1200" kern="1200" baseline="0" dirty="0" err="1" smtClean="0">
                <a:solidFill>
                  <a:schemeClr val="tx1"/>
                </a:solidFill>
                <a:effectLst/>
                <a:latin typeface="HP Simplified"/>
                <a:ea typeface="+mn-ea"/>
                <a:cs typeface="HP Simplified"/>
              </a:rPr>
              <a:t>DevOps</a:t>
            </a:r>
            <a:r>
              <a:rPr lang="en-US" sz="1200" kern="1200" baseline="0" dirty="0" smtClean="0">
                <a:solidFill>
                  <a:schemeClr val="tx1"/>
                </a:solidFill>
                <a:effectLst/>
                <a:latin typeface="HP Simplified"/>
                <a:ea typeface="+mn-ea"/>
                <a:cs typeface="HP Simplified"/>
              </a:rPr>
              <a:t> requires flexibility to innovate, so leaders must strike that balance.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HP Simplified"/>
              <a:ea typeface="+mn-ea"/>
              <a:cs typeface="HP Simplified"/>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HP Simplified"/>
                <a:ea typeface="+mn-ea"/>
                <a:cs typeface="HP Simplified"/>
              </a:rPr>
              <a:t>Keep developers “in the channel” but allow some experimentation at the edges</a:t>
            </a:r>
            <a:endParaRPr lang="en-US" sz="1200" kern="1200" dirty="0" smtClean="0">
              <a:solidFill>
                <a:schemeClr val="tx1"/>
              </a:solidFill>
              <a:effectLst/>
              <a:latin typeface="HP Simplified"/>
              <a:ea typeface="+mn-ea"/>
              <a:cs typeface="HP Simplified"/>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2A853E8-D85F-5D49-95D2-E1D96ABFE2B9}" type="slidenum">
              <a:rPr kumimoji="0" lang="en-GB" sz="1200" b="0" i="0" u="none" strike="noStrike" kern="1200" cap="none" spc="0" normalizeH="0" baseline="0" noProof="0" smtClean="0">
                <a:ln>
                  <a:noFill/>
                </a:ln>
                <a:solidFill>
                  <a:prstClr val="black"/>
                </a:solidFill>
                <a:effectLst/>
                <a:uLnTx/>
                <a:uFillTx/>
                <a:latin typeface="HP Simplified"/>
                <a:ea typeface="+mn-ea"/>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dirty="0">
              <a:ln>
                <a:noFill/>
              </a:ln>
              <a:solidFill>
                <a:prstClr val="black"/>
              </a:solidFill>
              <a:effectLst/>
              <a:uLnTx/>
              <a:uFillTx/>
              <a:latin typeface="HP Simplified"/>
              <a:ea typeface="+mn-ea"/>
            </a:endParaRPr>
          </a:p>
        </p:txBody>
      </p:sp>
    </p:spTree>
    <p:extLst>
      <p:ext uri="{BB962C8B-B14F-4D97-AF65-F5344CB8AC3E}">
        <p14:creationId xmlns:p14="http://schemas.microsoft.com/office/powerpoint/2010/main" val="3636290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talked a lot about</a:t>
            </a:r>
            <a:r>
              <a:rPr lang="en-US" baseline="0" dirty="0" smtClean="0"/>
              <a:t> technology. But the biggest enabler for us has been people. You’ve seen that with our </a:t>
            </a:r>
            <a:r>
              <a:rPr lang="en-US" baseline="0" dirty="0" err="1" smtClean="0"/>
              <a:t>ChatOps</a:t>
            </a:r>
            <a:r>
              <a:rPr lang="en-US" baseline="0" dirty="0" smtClean="0"/>
              <a:t> environment.</a:t>
            </a:r>
          </a:p>
          <a:p>
            <a:r>
              <a:rPr lang="en-US" baseline="0" dirty="0" smtClean="0"/>
              <a:t>The other dimension is trust. And verification.</a:t>
            </a:r>
            <a:r>
              <a:rPr lang="en-US" dirty="0" smtClean="0"/>
              <a:t> </a:t>
            </a:r>
          </a:p>
        </p:txBody>
      </p:sp>
      <p:sp>
        <p:nvSpPr>
          <p:cNvPr id="4" name="Slide Number Placeholder 3"/>
          <p:cNvSpPr>
            <a:spLocks noGrp="1"/>
          </p:cNvSpPr>
          <p:nvPr>
            <p:ph type="sldNum" sz="quarter" idx="10"/>
          </p:nvPr>
        </p:nvSpPr>
        <p:spPr/>
        <p:txBody>
          <a:bodyPr/>
          <a:lstStyle/>
          <a:p>
            <a:fld id="{22A853E8-D85F-5D49-95D2-E1D96ABFE2B9}" type="slidenum">
              <a:rPr lang="en-GB" smtClean="0"/>
              <a:pPr/>
              <a:t>19</a:t>
            </a:fld>
            <a:endParaRPr lang="en-GB" dirty="0"/>
          </a:p>
        </p:txBody>
      </p:sp>
    </p:spTree>
    <p:extLst>
      <p:ext uri="{BB962C8B-B14F-4D97-AF65-F5344CB8AC3E}">
        <p14:creationId xmlns:p14="http://schemas.microsoft.com/office/powerpoint/2010/main" val="274235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393700"/>
            <a:ext cx="4724400" cy="2657475"/>
          </a:xfrm>
        </p:spPr>
      </p:sp>
      <p:sp>
        <p:nvSpPr>
          <p:cNvPr id="3" name="Notes Placeholder 2"/>
          <p:cNvSpPr>
            <a:spLocks noGrp="1"/>
          </p:cNvSpPr>
          <p:nvPr>
            <p:ph type="body" idx="1"/>
          </p:nvPr>
        </p:nvSpPr>
        <p:spPr>
          <a:xfrm>
            <a:off x="731520" y="4560569"/>
            <a:ext cx="5852160" cy="4834175"/>
          </a:xfrm>
        </p:spPr>
        <p:txBody>
          <a:bodyPr>
            <a:normAutofit/>
          </a:bodyPr>
          <a:lstStyle/>
          <a:p>
            <a:pPr lvl="0"/>
            <a:r>
              <a:rPr lang="en-US" sz="1100" dirty="0"/>
              <a:t>Key figures:</a:t>
            </a:r>
          </a:p>
          <a:p>
            <a:pPr marL="177845" indent="-177845">
              <a:buFontTx/>
              <a:buChar char="-"/>
            </a:pPr>
            <a:r>
              <a:rPr lang="en-US" sz="1100" dirty="0"/>
              <a:t>1400 apps supported by IT, 2500 in total to run HP</a:t>
            </a:r>
          </a:p>
          <a:p>
            <a:pPr marL="177845" indent="-177845">
              <a:buFontTx/>
              <a:buChar char="-"/>
            </a:pPr>
            <a:r>
              <a:rPr lang="en-US" sz="1100" dirty="0"/>
              <a:t>900 IT projects active in 2015</a:t>
            </a:r>
          </a:p>
          <a:p>
            <a:pPr marL="177845" indent="-177845">
              <a:buFontTx/>
              <a:buChar char="-"/>
            </a:pPr>
            <a:r>
              <a:rPr lang="en-US" sz="1100" dirty="0"/>
              <a:t>20k change requests w/ 143k tasks</a:t>
            </a:r>
          </a:p>
          <a:p>
            <a:pPr marL="177845" indent="-177845">
              <a:buFontTx/>
              <a:buChar char="-"/>
            </a:pPr>
            <a:endParaRPr lang="en-US" sz="1100"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3525947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393700"/>
            <a:ext cx="4724400" cy="2657475"/>
          </a:xfrm>
        </p:spPr>
      </p:sp>
      <p:sp>
        <p:nvSpPr>
          <p:cNvPr id="3" name="Notes Placeholder 2"/>
          <p:cNvSpPr>
            <a:spLocks noGrp="1"/>
          </p:cNvSpPr>
          <p:nvPr>
            <p:ph type="body" idx="1"/>
          </p:nvPr>
        </p:nvSpPr>
        <p:spPr/>
        <p:txBody>
          <a:bodyPr/>
          <a:lstStyle/>
          <a:p>
            <a:r>
              <a:rPr lang="en-US" dirty="0" smtClean="0"/>
              <a:t>This is one of our actual</a:t>
            </a:r>
            <a:r>
              <a:rPr lang="en-US" baseline="0" dirty="0" smtClean="0"/>
              <a:t> DevOps team. Olivier is actually taking the picture and we see Rafael in the back.</a:t>
            </a:r>
          </a:p>
          <a:p>
            <a:r>
              <a:rPr lang="en-US" baseline="0" dirty="0" smtClean="0"/>
              <a:t>Often, trust is hard. But as leaders know very well, trusting the team leads to awesome outcomes.</a:t>
            </a:r>
          </a:p>
          <a:p>
            <a:endParaRPr lang="en-US" baseline="0" dirty="0" smtClean="0"/>
          </a:p>
          <a:p>
            <a:r>
              <a:rPr lang="en-US" baseline="0" dirty="0" smtClean="0"/>
              <a:t>How do we do that at HP IT?</a:t>
            </a:r>
          </a:p>
        </p:txBody>
      </p:sp>
      <p:sp>
        <p:nvSpPr>
          <p:cNvPr id="4" name="Slide Number Placeholder 3"/>
          <p:cNvSpPr>
            <a:spLocks noGrp="1"/>
          </p:cNvSpPr>
          <p:nvPr>
            <p:ph type="sldNum" sz="quarter" idx="10"/>
          </p:nvPr>
        </p:nvSpPr>
        <p:spPr/>
        <p:txBody>
          <a:bodyPr/>
          <a:lstStyle/>
          <a:p>
            <a:fld id="{8547E1EE-0039-4797-B978-F453418260D1}" type="slidenum">
              <a:rPr lang="en-US" smtClean="0"/>
              <a:pPr/>
              <a:t>20</a:t>
            </a:fld>
            <a:endParaRPr lang="en-US"/>
          </a:p>
        </p:txBody>
      </p:sp>
    </p:spTree>
    <p:extLst>
      <p:ext uri="{BB962C8B-B14F-4D97-AF65-F5344CB8AC3E}">
        <p14:creationId xmlns:p14="http://schemas.microsoft.com/office/powerpoint/2010/main" val="793360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393700"/>
            <a:ext cx="4724400" cy="2657475"/>
          </a:xfrm>
        </p:spPr>
      </p:sp>
      <p:sp>
        <p:nvSpPr>
          <p:cNvPr id="3" name="Notes Placeholder 2"/>
          <p:cNvSpPr>
            <a:spLocks noGrp="1"/>
          </p:cNvSpPr>
          <p:nvPr>
            <p:ph type="body" idx="1"/>
          </p:nvPr>
        </p:nvSpPr>
        <p:spPr/>
        <p:txBody>
          <a:bodyPr/>
          <a:lstStyle/>
          <a:p>
            <a:r>
              <a:rPr lang="en-US" baseline="0" noProof="0" dirty="0" smtClean="0"/>
              <a:t>We empower the teams:</a:t>
            </a:r>
          </a:p>
          <a:p>
            <a:r>
              <a:rPr lang="en-US" baseline="0" noProof="0" dirty="0" smtClean="0"/>
              <a:t>- With empowerment comes pains – not only benefits. I have the example of that team who realized that they will be on call when their changes will reach production. They back out from the DevOps initiative, before coming back the next week. As we optimize for the system, some people’s life will become more painful, but only for some times. </a:t>
            </a:r>
          </a:p>
          <a:p>
            <a:pPr marL="177845" indent="-177845">
              <a:buFontTx/>
              <a:buChar char="-"/>
            </a:pPr>
            <a:r>
              <a:rPr lang="en-US" baseline="0" noProof="0" dirty="0" smtClean="0"/>
              <a:t>We let them choose their team composition – they know best. We include DevOps gurus to show them and also </a:t>
            </a:r>
            <a:r>
              <a:rPr lang="en-US" b="1" baseline="0" noProof="0" dirty="0" smtClean="0"/>
              <a:t>do with them</a:t>
            </a:r>
            <a:r>
              <a:rPr lang="en-US" baseline="0" noProof="0" dirty="0" smtClean="0"/>
              <a:t>. What we found is that the people who where wondering if the changes would be worse the investment, became the strongest evangelists</a:t>
            </a:r>
          </a:p>
          <a:p>
            <a:endParaRPr lang="en-US" baseline="0" noProof="0" dirty="0" smtClean="0"/>
          </a:p>
          <a:p>
            <a:r>
              <a:rPr lang="en-US" baseline="0" noProof="0" dirty="0" smtClean="0"/>
              <a:t>But we verify…</a:t>
            </a:r>
          </a:p>
          <a:p>
            <a:r>
              <a:rPr lang="en-US" baseline="0" noProof="0" dirty="0" err="1" smtClean="0"/>
              <a:t>THanks</a:t>
            </a:r>
            <a:r>
              <a:rPr lang="en-US" baseline="0" noProof="0" dirty="0" smtClean="0"/>
              <a:t> to the anchor points (Minimum Viable Process)</a:t>
            </a:r>
          </a:p>
          <a:p>
            <a:pPr marL="177845" indent="-177845">
              <a:buFontTx/>
              <a:buChar char="-"/>
            </a:pPr>
            <a:r>
              <a:rPr lang="en-US" baseline="0" noProof="0" dirty="0" smtClean="0"/>
              <a:t>Change Record service</a:t>
            </a:r>
          </a:p>
          <a:p>
            <a:pPr marL="177845" indent="-177845">
              <a:buFontTx/>
              <a:buChar char="-"/>
            </a:pPr>
            <a:r>
              <a:rPr lang="en-US" baseline="0" noProof="0" dirty="0" smtClean="0"/>
              <a:t>Others: security scan, …</a:t>
            </a:r>
          </a:p>
          <a:p>
            <a:endParaRPr lang="en-US" noProof="0"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21</a:t>
            </a:fld>
            <a:endParaRPr lang="en-US" dirty="0"/>
          </a:p>
        </p:txBody>
      </p:sp>
    </p:spTree>
    <p:extLst>
      <p:ext uri="{BB962C8B-B14F-4D97-AF65-F5344CB8AC3E}">
        <p14:creationId xmlns:p14="http://schemas.microsoft.com/office/powerpoint/2010/main" val="3955310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393700"/>
            <a:ext cx="4724400" cy="2657475"/>
          </a:xfrm>
        </p:spPr>
      </p:sp>
      <p:sp>
        <p:nvSpPr>
          <p:cNvPr id="3" name="Notes Placeholder 2"/>
          <p:cNvSpPr>
            <a:spLocks noGrp="1"/>
          </p:cNvSpPr>
          <p:nvPr>
            <p:ph type="body" idx="1"/>
          </p:nvPr>
        </p:nvSpPr>
        <p:spPr/>
        <p:txBody>
          <a:bodyPr/>
          <a:lstStyle/>
          <a:p>
            <a:r>
              <a:rPr lang="en-US" baseline="0" dirty="0" smtClean="0"/>
              <a:t>Coming out of the kickoff, we came up with our view of what DevOps meant to US. </a:t>
            </a:r>
          </a:p>
          <a:p>
            <a:endParaRPr lang="fr-FR"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22</a:t>
            </a:fld>
            <a:endParaRPr lang="en-GB" dirty="0">
              <a:solidFill>
                <a:prstClr val="black"/>
              </a:solidFill>
            </a:endParaRPr>
          </a:p>
        </p:txBody>
      </p:sp>
    </p:spTree>
    <p:extLst>
      <p:ext uri="{BB962C8B-B14F-4D97-AF65-F5344CB8AC3E}">
        <p14:creationId xmlns:p14="http://schemas.microsoft.com/office/powerpoint/2010/main" val="769924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4254">
              <a:defRPr/>
            </a:pPr>
            <a:r>
              <a:rPr lang="en-US" dirty="0">
                <a:ln>
                  <a:solidFill>
                    <a:schemeClr val="bg1"/>
                  </a:solidFill>
                </a:ln>
                <a:solidFill>
                  <a:schemeClr val="bg1"/>
                </a:solidFill>
                <a:latin typeface="HP Simplified" pitchFamily="34" charset="0"/>
                <a:cs typeface="HP Simplified" pitchFamily="34" charset="0"/>
              </a:rPr>
              <a:t>Ralph: Is DevOps robbing Peter to pay Paul?</a:t>
            </a:r>
          </a:p>
          <a:p>
            <a:pPr defTabSz="474254">
              <a:defRPr/>
            </a:pPr>
            <a:endParaRPr lang="en-US" dirty="0">
              <a:ln>
                <a:solidFill>
                  <a:schemeClr val="bg1"/>
                </a:solidFill>
              </a:ln>
              <a:solidFill>
                <a:schemeClr val="bg1"/>
              </a:solidFill>
              <a:latin typeface="HP Simplified" pitchFamily="34" charset="0"/>
              <a:cs typeface="HP Simplified" pitchFamily="34" charset="0"/>
            </a:endParaRPr>
          </a:p>
          <a:p>
            <a:endParaRPr lang="en-US" b="0"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23</a:t>
            </a:fld>
            <a:endParaRPr lang="en-GB" dirty="0"/>
          </a:p>
        </p:txBody>
      </p:sp>
    </p:spTree>
    <p:extLst>
      <p:ext uri="{BB962C8B-B14F-4D97-AF65-F5344CB8AC3E}">
        <p14:creationId xmlns:p14="http://schemas.microsoft.com/office/powerpoint/2010/main" val="3743199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ChatOps</a:t>
            </a:r>
            <a:r>
              <a:rPr lang="en-US" dirty="0" smtClean="0"/>
              <a:t> is about trust/enabling audit trail, different way of doing work</a:t>
            </a:r>
          </a:p>
          <a:p>
            <a:r>
              <a:rPr lang="en-US" dirty="0" smtClean="0"/>
              <a:t>•	Reorg isn’t necessary for </a:t>
            </a:r>
            <a:r>
              <a:rPr lang="en-US" dirty="0" err="1" smtClean="0"/>
              <a:t>DevOps</a:t>
            </a:r>
            <a:r>
              <a:rPr lang="en-US" dirty="0" smtClean="0"/>
              <a:t> - Don’t wait for a seat at the table – pull up a chair</a:t>
            </a:r>
          </a:p>
          <a:p>
            <a:r>
              <a:rPr lang="en-US" dirty="0" smtClean="0"/>
              <a:t>•	There’s “the book” (Gene wrote the book) – but no one has all the answers… give yourself license to experiment and evolve</a:t>
            </a:r>
          </a:p>
          <a:p>
            <a:r>
              <a:rPr lang="en-US" dirty="0" smtClean="0"/>
              <a:t>•	To truly create collaboration, the balance between trust &amp; control is essential – it’s the heart of </a:t>
            </a:r>
            <a:r>
              <a:rPr lang="en-US" dirty="0" err="1" smtClean="0"/>
              <a:t>DevOps</a:t>
            </a:r>
            <a:endParaRPr lang="en-US"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24</a:t>
            </a:fld>
            <a:endParaRPr lang="en-GB" dirty="0"/>
          </a:p>
        </p:txBody>
      </p:sp>
    </p:spTree>
    <p:extLst>
      <p:ext uri="{BB962C8B-B14F-4D97-AF65-F5344CB8AC3E}">
        <p14:creationId xmlns:p14="http://schemas.microsoft.com/office/powerpoint/2010/main" val="3970950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1" u="sng" kern="1200" dirty="0" smtClean="0">
                <a:solidFill>
                  <a:schemeClr val="tx1"/>
                </a:solidFill>
                <a:effectLst/>
                <a:latin typeface="HP Simplified"/>
                <a:ea typeface="+mn-ea"/>
                <a:cs typeface="HP Simplified"/>
              </a:rPr>
              <a:t>where to apply </a:t>
            </a:r>
            <a:r>
              <a:rPr lang="en-US" sz="1200" b="1" u="sng" kern="1200" dirty="0" err="1" smtClean="0">
                <a:solidFill>
                  <a:schemeClr val="tx1"/>
                </a:solidFill>
                <a:effectLst/>
                <a:latin typeface="HP Simplified"/>
                <a:ea typeface="+mn-ea"/>
                <a:cs typeface="HP Simplified"/>
              </a:rPr>
              <a:t>devops</a:t>
            </a:r>
            <a:r>
              <a:rPr lang="en-US" sz="1200" b="1" u="sng" kern="1200" dirty="0" smtClean="0">
                <a:solidFill>
                  <a:schemeClr val="tx1"/>
                </a:solidFill>
                <a:effectLst/>
                <a:latin typeface="HP Simplified"/>
                <a:ea typeface="+mn-ea"/>
                <a:cs typeface="HP Simplified"/>
              </a:rPr>
              <a:t> </a:t>
            </a:r>
            <a:r>
              <a:rPr lang="en-US" sz="1200" kern="1200" dirty="0" smtClean="0">
                <a:solidFill>
                  <a:schemeClr val="tx1"/>
                </a:solidFill>
                <a:effectLst/>
                <a:latin typeface="HP Simplified"/>
                <a:ea typeface="+mn-ea"/>
                <a:cs typeface="HP Simplified"/>
              </a:rPr>
              <a:t>;   </a:t>
            </a:r>
          </a:p>
          <a:p>
            <a:pPr marL="171450" indent="-171450">
              <a:buFontTx/>
              <a:buChar char="-"/>
            </a:pPr>
            <a:r>
              <a:rPr lang="en-US" sz="1200" u="sng" kern="1200" dirty="0" smtClean="0">
                <a:solidFill>
                  <a:schemeClr val="tx1"/>
                </a:solidFill>
                <a:effectLst/>
                <a:latin typeface="HP Simplified"/>
                <a:ea typeface="+mn-ea"/>
                <a:cs typeface="HP Simplified"/>
              </a:rPr>
              <a:t>key metrics </a:t>
            </a:r>
            <a:r>
              <a:rPr lang="en-US" sz="1200" kern="1200" dirty="0" smtClean="0">
                <a:solidFill>
                  <a:schemeClr val="tx1"/>
                </a:solidFill>
                <a:effectLst/>
                <a:latin typeface="HP Simplified"/>
                <a:ea typeface="+mn-ea"/>
                <a:cs typeface="HP Simplified"/>
              </a:rPr>
              <a:t>to measure </a:t>
            </a:r>
            <a:r>
              <a:rPr lang="en-US" sz="1200" kern="1200" dirty="0" err="1" smtClean="0">
                <a:solidFill>
                  <a:schemeClr val="tx1"/>
                </a:solidFill>
                <a:effectLst/>
                <a:latin typeface="HP Simplified"/>
                <a:ea typeface="+mn-ea"/>
                <a:cs typeface="HP Simplified"/>
              </a:rPr>
              <a:t>devops</a:t>
            </a:r>
            <a:r>
              <a:rPr lang="en-US" sz="1200" kern="1200" dirty="0" smtClean="0">
                <a:solidFill>
                  <a:schemeClr val="tx1"/>
                </a:solidFill>
                <a:effectLst/>
                <a:latin typeface="HP Simplified"/>
                <a:ea typeface="+mn-ea"/>
                <a:cs typeface="HP Simplified"/>
              </a:rPr>
              <a:t>.   </a:t>
            </a:r>
            <a:r>
              <a:rPr lang="en-US" sz="1200" kern="1200" dirty="0" err="1" smtClean="0">
                <a:solidFill>
                  <a:schemeClr val="tx1"/>
                </a:solidFill>
                <a:effectLst/>
                <a:latin typeface="HP Simplified"/>
                <a:ea typeface="+mn-ea"/>
                <a:cs typeface="HP Simplified"/>
              </a:rPr>
              <a:t>traditonal</a:t>
            </a:r>
            <a:r>
              <a:rPr lang="en-US" sz="1200" kern="1200" dirty="0" smtClean="0">
                <a:solidFill>
                  <a:schemeClr val="tx1"/>
                </a:solidFill>
                <a:effectLst/>
                <a:latin typeface="HP Simplified"/>
                <a:ea typeface="+mn-ea"/>
                <a:cs typeface="HP Simplified"/>
              </a:rPr>
              <a:t> is on time, on spec, on budget - what is it in DevOps.  how do </a:t>
            </a:r>
            <a:r>
              <a:rPr lang="en-US" sz="1200" kern="1200" dirty="0" err="1" smtClean="0">
                <a:solidFill>
                  <a:schemeClr val="tx1"/>
                </a:solidFill>
                <a:effectLst/>
                <a:latin typeface="HP Simplified"/>
                <a:ea typeface="+mn-ea"/>
                <a:cs typeface="HP Simplified"/>
              </a:rPr>
              <a:t>i</a:t>
            </a:r>
            <a:r>
              <a:rPr lang="en-US" sz="1200" kern="1200" dirty="0" smtClean="0">
                <a:solidFill>
                  <a:schemeClr val="tx1"/>
                </a:solidFill>
                <a:effectLst/>
                <a:latin typeface="HP Simplified"/>
                <a:ea typeface="+mn-ea"/>
                <a:cs typeface="HP Simplified"/>
              </a:rPr>
              <a:t> measure success in this space. how do </a:t>
            </a:r>
            <a:r>
              <a:rPr lang="en-US" sz="1200" kern="1200" dirty="0" err="1" smtClean="0">
                <a:solidFill>
                  <a:schemeClr val="tx1"/>
                </a:solidFill>
                <a:effectLst/>
                <a:latin typeface="HP Simplified"/>
                <a:ea typeface="+mn-ea"/>
                <a:cs typeface="HP Simplified"/>
              </a:rPr>
              <a:t>i</a:t>
            </a:r>
            <a:r>
              <a:rPr lang="en-US" sz="1200" kern="1200" dirty="0" smtClean="0">
                <a:solidFill>
                  <a:schemeClr val="tx1"/>
                </a:solidFill>
                <a:effectLst/>
                <a:latin typeface="HP Simplified"/>
                <a:ea typeface="+mn-ea"/>
                <a:cs typeface="HP Simplified"/>
              </a:rPr>
              <a:t> go to a stakeholder and say how things are working.    How do I incent people (what's my dashboard look like);  How do I make sure people are working on the right things - north star against the targets we are trying to achieve.  How do I institute top down governance where someone gets to decide which </a:t>
            </a:r>
            <a:r>
              <a:rPr lang="en-US" sz="1200" kern="1200" dirty="0" err="1" smtClean="0">
                <a:solidFill>
                  <a:schemeClr val="tx1"/>
                </a:solidFill>
                <a:effectLst/>
                <a:latin typeface="HP Simplified"/>
                <a:ea typeface="+mn-ea"/>
                <a:cs typeface="HP Simplified"/>
              </a:rPr>
              <a:t>microservices</a:t>
            </a:r>
            <a:r>
              <a:rPr lang="en-US" sz="1200" kern="1200" dirty="0" smtClean="0">
                <a:solidFill>
                  <a:schemeClr val="tx1"/>
                </a:solidFill>
                <a:effectLst/>
                <a:latin typeface="HP Simplified"/>
                <a:ea typeface="+mn-ea"/>
                <a:cs typeface="HP Simplified"/>
              </a:rPr>
              <a:t> to kill or promote. </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25</a:t>
            </a:fld>
            <a:endParaRPr lang="en-GB" dirty="0"/>
          </a:p>
        </p:txBody>
      </p:sp>
    </p:spTree>
    <p:extLst>
      <p:ext uri="{BB962C8B-B14F-4D97-AF65-F5344CB8AC3E}">
        <p14:creationId xmlns:p14="http://schemas.microsoft.com/office/powerpoint/2010/main" val="1781074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483265">
              <a:defRPr/>
            </a:pPr>
            <a:endParaRPr lang="en-US"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26</a:t>
            </a:fld>
            <a:endParaRPr lang="en-GB" dirty="0"/>
          </a:p>
        </p:txBody>
      </p:sp>
    </p:spTree>
    <p:extLst>
      <p:ext uri="{BB962C8B-B14F-4D97-AF65-F5344CB8AC3E}">
        <p14:creationId xmlns:p14="http://schemas.microsoft.com/office/powerpoint/2010/main" val="125864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organization was, and still is,</a:t>
            </a:r>
            <a:r>
              <a:rPr lang="en-US" baseline="0" dirty="0" smtClean="0"/>
              <a:t> a classical silo organization.</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a:t>
            </a:fld>
            <a:endParaRPr lang="en-GB" dirty="0"/>
          </a:p>
        </p:txBody>
      </p:sp>
    </p:spTree>
    <p:extLst>
      <p:ext uri="{BB962C8B-B14F-4D97-AF65-F5344CB8AC3E}">
        <p14:creationId xmlns:p14="http://schemas.microsoft.com/office/powerpoint/2010/main" val="413211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our journey so far.</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a:t>
            </a:fld>
            <a:endParaRPr lang="en-GB" dirty="0"/>
          </a:p>
        </p:txBody>
      </p:sp>
    </p:spTree>
    <p:extLst>
      <p:ext uri="{BB962C8B-B14F-4D97-AF65-F5344CB8AC3E}">
        <p14:creationId xmlns:p14="http://schemas.microsoft.com/office/powerpoint/2010/main" val="2160765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393700"/>
            <a:ext cx="4724400" cy="2657475"/>
          </a:xfrm>
        </p:spPr>
      </p:sp>
      <p:sp>
        <p:nvSpPr>
          <p:cNvPr id="3" name="Notes Placeholder 2"/>
          <p:cNvSpPr>
            <a:spLocks noGrp="1"/>
          </p:cNvSpPr>
          <p:nvPr>
            <p:ph type="body" idx="1"/>
          </p:nvPr>
        </p:nvSpPr>
        <p:spPr/>
        <p:txBody>
          <a:bodyPr/>
          <a:lstStyle/>
          <a:p>
            <a:r>
              <a:rPr lang="en-US" dirty="0" smtClean="0"/>
              <a:t>We started with a pilot.</a:t>
            </a:r>
          </a:p>
          <a:p>
            <a:r>
              <a:rPr lang="en-US" dirty="0" smtClean="0"/>
              <a:t>We put</a:t>
            </a:r>
            <a:r>
              <a:rPr lang="en-US" baseline="0" dirty="0" smtClean="0"/>
              <a:t> all our Unicorns, and horses which wanted to become unicorns </a:t>
            </a:r>
            <a:r>
              <a:rPr lang="en-US" dirty="0" smtClean="0"/>
              <a:t>in a room</a:t>
            </a:r>
            <a:r>
              <a:rPr lang="en-US" baseline="0" dirty="0" smtClean="0"/>
              <a:t> and launched our DevOps pilot.</a:t>
            </a:r>
            <a:endParaRPr lang="en-US" dirty="0" smtClean="0"/>
          </a:p>
          <a:p>
            <a:r>
              <a:rPr lang="en-US" dirty="0" smtClean="0"/>
              <a:t>Ralph came</a:t>
            </a:r>
            <a:r>
              <a:rPr lang="en-US" baseline="0" dirty="0" smtClean="0"/>
              <a:t> to show his support at first. A 1h Q&amp;A session. But ended up spending the </a:t>
            </a:r>
            <a:r>
              <a:rPr lang="en-US" u="sng" baseline="0" dirty="0" smtClean="0"/>
              <a:t>entire</a:t>
            </a:r>
            <a:r>
              <a:rPr lang="en-US" baseline="0" dirty="0" smtClean="0"/>
              <a:t> week with us. </a:t>
            </a:r>
          </a:p>
          <a:p>
            <a:r>
              <a:rPr lang="en-US" baseline="0" dirty="0" smtClean="0"/>
              <a:t>Us? Dev teams, change management, support, operations, security, cloud. All of the existing HP IT silos were represented. </a:t>
            </a:r>
          </a:p>
          <a:p>
            <a:r>
              <a:rPr lang="en-US" baseline="0" dirty="0" smtClean="0"/>
              <a:t>We started with the DevOps material from HP Professional services, and took it from there, to adapt it to HP IT’s context.</a:t>
            </a:r>
          </a:p>
          <a:p>
            <a:r>
              <a:rPr lang="en-US" baseline="0" dirty="0" smtClean="0"/>
              <a:t>It became clear that we will not be able to evolve processes. So, we are enabling a new parallel “DevOps” mode, where teams will gradually move to. We first wanted to discover and create this new world with a set of pilot apps.</a:t>
            </a:r>
          </a:p>
          <a:p>
            <a:endParaRPr lang="en-US" baseline="0" dirty="0" smtClean="0"/>
          </a:p>
        </p:txBody>
      </p:sp>
      <p:sp>
        <p:nvSpPr>
          <p:cNvPr id="4" name="Slide Number Placeholder 3"/>
          <p:cNvSpPr>
            <a:spLocks noGrp="1"/>
          </p:cNvSpPr>
          <p:nvPr>
            <p:ph type="sldNum" sz="quarter" idx="10"/>
          </p:nvPr>
        </p:nvSpPr>
        <p:spPr/>
        <p:txBody>
          <a:bodyPr/>
          <a:lstStyle/>
          <a:p>
            <a:fld id="{8547E1EE-0039-4797-B978-F453418260D1}" type="slidenum">
              <a:rPr lang="en-US" smtClean="0"/>
              <a:pPr/>
              <a:t>5</a:t>
            </a:fld>
            <a:endParaRPr lang="en-US" dirty="0"/>
          </a:p>
        </p:txBody>
      </p:sp>
    </p:spTree>
    <p:extLst>
      <p:ext uri="{BB962C8B-B14F-4D97-AF65-F5344CB8AC3E}">
        <p14:creationId xmlns:p14="http://schemas.microsoft.com/office/powerpoint/2010/main" val="3175471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t>
            </a:r>
            <a:r>
              <a:rPr lang="en-US" dirty="0" smtClean="0"/>
              <a:t>look at two of our pilot apps.</a:t>
            </a:r>
          </a:p>
          <a:p>
            <a:r>
              <a:rPr lang="en-US" dirty="0" err="1" smtClean="0"/>
              <a:t>MyComp</a:t>
            </a:r>
            <a:r>
              <a:rPr lang="en-US" baseline="0" dirty="0" smtClean="0"/>
              <a:t> mobile:</a:t>
            </a:r>
          </a:p>
          <a:p>
            <a:pPr marL="177845" indent="-177845">
              <a:buFontTx/>
              <a:buChar char="-"/>
            </a:pPr>
            <a:r>
              <a:rPr lang="en-US" baseline="0" dirty="0" smtClean="0"/>
              <a:t>The most used mobile </a:t>
            </a:r>
            <a:r>
              <a:rPr lang="en-US" baseline="0" dirty="0" smtClean="0"/>
              <a:t>app </a:t>
            </a:r>
            <a:r>
              <a:rPr lang="en-US" baseline="0" dirty="0" smtClean="0"/>
              <a:t>by our 10,000 HP sales people. They see </a:t>
            </a:r>
            <a:r>
              <a:rPr lang="en-US" baseline="0" dirty="0" smtClean="0"/>
              <a:t>where they are with objectives and </a:t>
            </a:r>
            <a:r>
              <a:rPr lang="en-US" baseline="0" dirty="0" smtClean="0"/>
              <a:t>their compensations. Any </a:t>
            </a:r>
            <a:r>
              <a:rPr lang="en-US" baseline="0" dirty="0" smtClean="0"/>
              <a:t>improvement here, helps </a:t>
            </a:r>
            <a:r>
              <a:rPr lang="en-US" baseline="0" dirty="0" smtClean="0"/>
              <a:t>sales, </a:t>
            </a:r>
            <a:r>
              <a:rPr lang="en-US" baseline="0" dirty="0" smtClean="0"/>
              <a:t>and </a:t>
            </a:r>
            <a:r>
              <a:rPr lang="en-US" baseline="0" dirty="0" smtClean="0"/>
              <a:t>thus revenues</a:t>
            </a:r>
            <a:endParaRPr lang="en-US" baseline="0" dirty="0" smtClean="0"/>
          </a:p>
          <a:p>
            <a:pPr marL="177845" indent="-177845">
              <a:buFontTx/>
              <a:buChar char="-"/>
            </a:pPr>
            <a:endParaRPr lang="en-US" dirty="0" smtClean="0"/>
          </a:p>
          <a:p>
            <a:r>
              <a:rPr lang="en-US" dirty="0" smtClean="0"/>
              <a:t>HP Support Platform 2.0:</a:t>
            </a:r>
          </a:p>
          <a:p>
            <a:pPr marL="177845" indent="-177845">
              <a:buFontTx/>
              <a:buChar char="-"/>
            </a:pPr>
            <a:r>
              <a:rPr lang="en-US" dirty="0" smtClean="0"/>
              <a:t>HP’s new generation support platform where machines, equipment's, support</a:t>
            </a:r>
            <a:r>
              <a:rPr lang="en-US" baseline="0" dirty="0" smtClean="0"/>
              <a:t> specialists, IT directors, are all meshed into a gigantic social network. We serve 18,000 customers with this platform. </a:t>
            </a:r>
            <a:r>
              <a:rPr lang="en-US" dirty="0" smtClean="0"/>
              <a:t>Improvement here</a:t>
            </a:r>
            <a:r>
              <a:rPr lang="en-US" baseline="0" dirty="0" smtClean="0"/>
              <a:t> drives customer satisfaction up. And that’s what we are about</a:t>
            </a:r>
            <a:endParaRPr lang="en-US"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6</a:t>
            </a:fld>
            <a:endParaRPr lang="en-GB" dirty="0"/>
          </a:p>
        </p:txBody>
      </p:sp>
    </p:spTree>
    <p:extLst>
      <p:ext uri="{BB962C8B-B14F-4D97-AF65-F5344CB8AC3E}">
        <p14:creationId xmlns:p14="http://schemas.microsoft.com/office/powerpoint/2010/main" val="143046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all agree that DevOps is mainly</a:t>
            </a:r>
            <a:r>
              <a:rPr lang="en-US" baseline="0" dirty="0" smtClean="0"/>
              <a:t> about collaboration. You have many ways to tackle that. </a:t>
            </a:r>
          </a:p>
          <a:p>
            <a:r>
              <a:rPr lang="en-US" dirty="0" smtClean="0"/>
              <a:t>We often hear: “</a:t>
            </a:r>
            <a:r>
              <a:rPr lang="en-US" baseline="0" dirty="0" smtClean="0"/>
              <a:t>DevOps is a re-org”. Although in spirit we agree, in practice, for an enterprise of our size, this is not very practical. Or not in one go.</a:t>
            </a:r>
          </a:p>
        </p:txBody>
      </p:sp>
      <p:sp>
        <p:nvSpPr>
          <p:cNvPr id="4" name="Slide Number Placeholder 3"/>
          <p:cNvSpPr>
            <a:spLocks noGrp="1"/>
          </p:cNvSpPr>
          <p:nvPr>
            <p:ph type="sldNum" sz="quarter" idx="10"/>
          </p:nvPr>
        </p:nvSpPr>
        <p:spPr/>
        <p:txBody>
          <a:bodyPr/>
          <a:lstStyle/>
          <a:p>
            <a:fld id="{22A853E8-D85F-5D49-95D2-E1D96ABFE2B9}" type="slidenum">
              <a:rPr lang="en-GB" smtClean="0"/>
              <a:pPr/>
              <a:t>7</a:t>
            </a:fld>
            <a:endParaRPr lang="en-GB" dirty="0"/>
          </a:p>
        </p:txBody>
      </p:sp>
    </p:spTree>
    <p:extLst>
      <p:ext uri="{BB962C8B-B14F-4D97-AF65-F5344CB8AC3E}">
        <p14:creationId xmlns:p14="http://schemas.microsoft.com/office/powerpoint/2010/main" val="2965499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what we did has</a:t>
            </a:r>
            <a:r>
              <a:rPr lang="en-US" baseline="0" dirty="0" smtClean="0"/>
              <a:t> been to foster collaboration between people and our CD pipeline using </a:t>
            </a:r>
            <a:r>
              <a:rPr lang="en-US" baseline="0" dirty="0" err="1" smtClean="0"/>
              <a:t>ChatOps</a:t>
            </a:r>
            <a:r>
              <a:rPr lang="en-US" baseline="0" dirty="0" smtClean="0"/>
              <a:t>.</a:t>
            </a:r>
          </a:p>
          <a:p>
            <a:endParaRPr lang="en-US" baseline="0" dirty="0" smtClean="0"/>
          </a:p>
          <a:p>
            <a:r>
              <a:rPr lang="en-US" baseline="0" dirty="0" smtClean="0"/>
              <a:t>Who in the room has heard about </a:t>
            </a:r>
            <a:r>
              <a:rPr lang="en-US" baseline="0" dirty="0" err="1" smtClean="0"/>
              <a:t>ChatOps</a:t>
            </a:r>
            <a:r>
              <a:rPr lang="en-US" baseline="0" dirty="0" smtClean="0"/>
              <a:t>?  (Show of hands) </a:t>
            </a:r>
          </a:p>
          <a:p>
            <a:r>
              <a:rPr lang="en-US" baseline="0" dirty="0" smtClean="0"/>
              <a:t>Who is using </a:t>
            </a:r>
            <a:r>
              <a:rPr lang="en-US" baseline="0" dirty="0" err="1" smtClean="0"/>
              <a:t>ChatOps</a:t>
            </a:r>
            <a:r>
              <a:rPr lang="en-US" baseline="0" dirty="0" smtClean="0"/>
              <a:t>? (Show of hands) </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8</a:t>
            </a:fld>
            <a:endParaRPr lang="en-GB" dirty="0"/>
          </a:p>
        </p:txBody>
      </p:sp>
    </p:spTree>
    <p:extLst>
      <p:ext uri="{BB962C8B-B14F-4D97-AF65-F5344CB8AC3E}">
        <p14:creationId xmlns:p14="http://schemas.microsoft.com/office/powerpoint/2010/main" val="873840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9</a:t>
            </a:fld>
            <a:endParaRPr lang="en-GB" dirty="0"/>
          </a:p>
        </p:txBody>
      </p:sp>
    </p:spTree>
    <p:extLst>
      <p:ext uri="{BB962C8B-B14F-4D97-AF65-F5344CB8AC3E}">
        <p14:creationId xmlns:p14="http://schemas.microsoft.com/office/powerpoint/2010/main" val="102812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072640"/>
            <a:ext cx="6858000" cy="1165860"/>
          </a:xfrm>
        </p:spPr>
        <p:txBody>
          <a:bodyPr/>
          <a:lstStyle>
            <a:lvl1pPr>
              <a:defRPr sz="3750" spc="-75"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3314700"/>
            <a:ext cx="6858000" cy="891540"/>
          </a:xfrm>
        </p:spPr>
        <p:txBody>
          <a:bodyPr>
            <a:noAutofit/>
          </a:bodyPr>
          <a:lstStyle>
            <a:lvl1pPr marL="0" indent="0" algn="l">
              <a:spcBef>
                <a:spcPts val="450"/>
              </a:spcBef>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5" name="Footer Placeholder 4"/>
          <p:cNvSpPr>
            <a:spLocks noGrp="1"/>
          </p:cNvSpPr>
          <p:nvPr>
            <p:ph type="ftr" sz="quarter" idx="11"/>
          </p:nvPr>
        </p:nvSpPr>
        <p:spPr/>
        <p:txBody>
          <a:bodyPr/>
          <a:lstStyle/>
          <a:p>
            <a:endParaRPr lang="en-US">
              <a:solidFill>
                <a:srgbClr val="E5E8E8">
                  <a:lumMod val="75000"/>
                </a:srgbClr>
              </a:solidFill>
            </a:endParaRPr>
          </a:p>
        </p:txBody>
      </p:sp>
      <p:sp>
        <p:nvSpPr>
          <p:cNvPr id="6" name="Slide Number Placeholder 5"/>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
        <p:nvSpPr>
          <p:cNvPr id="9" name="logo"/>
          <p:cNvSpPr>
            <a:spLocks noChangeAspect="1" noEditPoints="1"/>
          </p:cNvSpPr>
          <p:nvPr/>
        </p:nvSpPr>
        <p:spPr bwMode="ltGray">
          <a:xfrm>
            <a:off x="7446249" y="282919"/>
            <a:ext cx="1413116" cy="1412748"/>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6227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4" name="Footer Placeholder 3"/>
          <p:cNvSpPr>
            <a:spLocks noGrp="1"/>
          </p:cNvSpPr>
          <p:nvPr>
            <p:ph type="ftr" sz="quarter" idx="11"/>
          </p:nvPr>
        </p:nvSpPr>
        <p:spPr/>
        <p:txBody>
          <a:bodyPr/>
          <a:lstStyle/>
          <a:p>
            <a:endParaRPr lang="en-US">
              <a:solidFill>
                <a:srgbClr val="E5E8E8">
                  <a:lumMod val="75000"/>
                </a:srgbClr>
              </a:solidFill>
            </a:endParaRPr>
          </a:p>
        </p:txBody>
      </p:sp>
      <p:sp>
        <p:nvSpPr>
          <p:cNvPr id="5" name="Slide Number Placeholder 4"/>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
        <p:nvSpPr>
          <p:cNvPr id="6" name="Text Placeholder 7"/>
          <p:cNvSpPr>
            <a:spLocks noGrp="1"/>
          </p:cNvSpPr>
          <p:nvPr>
            <p:ph type="body" sz="quarter" idx="13" hasCustomPrompt="1"/>
          </p:nvPr>
        </p:nvSpPr>
        <p:spPr>
          <a:xfrm>
            <a:off x="457200" y="850392"/>
            <a:ext cx="8229600" cy="195431"/>
          </a:xfrm>
        </p:spPr>
        <p:txBody>
          <a:bodyPr>
            <a:noAutofit/>
          </a:bodyPr>
          <a:lstStyle>
            <a:lvl1pPr marL="0" indent="0">
              <a:spcBef>
                <a:spcPts val="0"/>
              </a:spcBef>
              <a:buNone/>
              <a:defRPr sz="1350">
                <a:solidFill>
                  <a:schemeClr val="accent1"/>
                </a:solidFill>
              </a:defRPr>
            </a:lvl1pPr>
            <a:lvl2pPr marL="0" indent="0">
              <a:spcBef>
                <a:spcPts val="0"/>
              </a:spcBef>
              <a:buNone/>
              <a:defRPr sz="1350"/>
            </a:lvl2pPr>
            <a:lvl3pPr marL="0" indent="0">
              <a:spcBef>
                <a:spcPts val="0"/>
              </a:spcBef>
              <a:buNone/>
              <a:defRPr sz="1350"/>
            </a:lvl3pPr>
            <a:lvl4pPr marL="0" indent="0">
              <a:spcBef>
                <a:spcPts val="0"/>
              </a:spcBef>
              <a:buNone/>
              <a:defRPr sz="1350"/>
            </a:lvl4pPr>
            <a:lvl5pPr marL="0" indent="0">
              <a:spcBef>
                <a:spcPts val="0"/>
              </a:spcBef>
              <a:buNone/>
              <a:defRPr sz="1350"/>
            </a:lvl5pPr>
            <a:lvl6pPr marL="0" indent="0">
              <a:spcBef>
                <a:spcPts val="0"/>
              </a:spcBef>
              <a:buNone/>
              <a:defRPr sz="1350"/>
            </a:lvl6pPr>
            <a:lvl7pPr marL="0" indent="0">
              <a:spcBef>
                <a:spcPts val="0"/>
              </a:spcBef>
              <a:buNone/>
              <a:defRPr sz="1350"/>
            </a:lvl7pPr>
            <a:lvl8pPr marL="0" indent="0">
              <a:spcBef>
                <a:spcPts val="0"/>
              </a:spcBef>
              <a:buNone/>
              <a:defRPr sz="1350"/>
            </a:lvl8pPr>
            <a:lvl9pPr marL="0" indent="0">
              <a:spcBef>
                <a:spcPts val="0"/>
              </a:spcBef>
              <a:buNone/>
              <a:defRPr sz="1350"/>
            </a:lvl9pPr>
          </a:lstStyle>
          <a:p>
            <a:pPr lvl="0"/>
            <a:r>
              <a:rPr lang="en-US" dirty="0" smtClean="0"/>
              <a:t>Click to add subtitle</a:t>
            </a:r>
          </a:p>
        </p:txBody>
      </p:sp>
    </p:spTree>
    <p:extLst>
      <p:ext uri="{BB962C8B-B14F-4D97-AF65-F5344CB8AC3E}">
        <p14:creationId xmlns:p14="http://schemas.microsoft.com/office/powerpoint/2010/main" val="358189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3" name="Footer Placeholder 2"/>
          <p:cNvSpPr>
            <a:spLocks noGrp="1"/>
          </p:cNvSpPr>
          <p:nvPr>
            <p:ph type="ftr" sz="quarter" idx="11"/>
          </p:nvPr>
        </p:nvSpPr>
        <p:spPr/>
        <p:txBody>
          <a:bodyPr/>
          <a:lstStyle/>
          <a:p>
            <a:endParaRPr lang="en-US">
              <a:solidFill>
                <a:srgbClr val="E5E8E8">
                  <a:lumMod val="75000"/>
                </a:srgbClr>
              </a:solidFill>
            </a:endParaRPr>
          </a:p>
        </p:txBody>
      </p:sp>
      <p:sp>
        <p:nvSpPr>
          <p:cNvPr id="4" name="Slide Number Placeholder 3"/>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Tree>
    <p:extLst>
      <p:ext uri="{BB962C8B-B14F-4D97-AF65-F5344CB8AC3E}">
        <p14:creationId xmlns:p14="http://schemas.microsoft.com/office/powerpoint/2010/main" val="226732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15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971551"/>
            <a:ext cx="3986784" cy="36004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700016" y="971551"/>
            <a:ext cx="3986784" cy="36004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6" name="Footer Placeholder 5"/>
          <p:cNvSpPr>
            <a:spLocks noGrp="1"/>
          </p:cNvSpPr>
          <p:nvPr>
            <p:ph type="ftr" sz="quarter" idx="11"/>
          </p:nvPr>
        </p:nvSpPr>
        <p:spPr/>
        <p:txBody>
          <a:bodyPr/>
          <a:lstStyle/>
          <a:p>
            <a:endParaRPr lang="en-US">
              <a:solidFill>
                <a:srgbClr val="E5E8E8">
                  <a:lumMod val="75000"/>
                </a:srgbClr>
              </a:solidFill>
            </a:endParaRPr>
          </a:p>
        </p:txBody>
      </p:sp>
      <p:sp>
        <p:nvSpPr>
          <p:cNvPr id="7" name="Slide Number Placeholder 6"/>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Tree>
    <p:extLst>
      <p:ext uri="{BB962C8B-B14F-4D97-AF65-F5344CB8AC3E}">
        <p14:creationId xmlns:p14="http://schemas.microsoft.com/office/powerpoint/2010/main" val="87993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15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457200" y="971550"/>
            <a:ext cx="3986784" cy="205740"/>
          </a:xfrm>
        </p:spPr>
        <p:txBody>
          <a:bodyPr anchor="t">
            <a:noAutofit/>
          </a:bodyPr>
          <a:lstStyle>
            <a:lvl1pPr marL="0" indent="0">
              <a:spcBef>
                <a:spcPts val="0"/>
              </a:spcBef>
              <a:buNone/>
              <a:defRPr sz="13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add heading</a:t>
            </a:r>
          </a:p>
        </p:txBody>
      </p:sp>
      <p:sp>
        <p:nvSpPr>
          <p:cNvPr id="4" name="Content Placeholder 3"/>
          <p:cNvSpPr>
            <a:spLocks noGrp="1"/>
          </p:cNvSpPr>
          <p:nvPr>
            <p:ph sz="half" idx="2"/>
          </p:nvPr>
        </p:nvSpPr>
        <p:spPr>
          <a:xfrm>
            <a:off x="457200" y="1257300"/>
            <a:ext cx="3986784" cy="3314701"/>
          </a:xfrm>
        </p:spPr>
        <p:txBody>
          <a:bodyPr>
            <a:normAutofit/>
          </a:bodyPr>
          <a:lstStyle>
            <a:lvl1pPr>
              <a:defRPr sz="1200"/>
            </a:lvl1pPr>
            <a:lvl2pPr>
              <a:defRPr sz="105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4700016" y="971550"/>
            <a:ext cx="3986784" cy="205740"/>
          </a:xfrm>
        </p:spPr>
        <p:txBody>
          <a:bodyPr anchor="t">
            <a:noAutofit/>
          </a:bodyPr>
          <a:lstStyle>
            <a:lvl1pPr marL="0" indent="0">
              <a:spcBef>
                <a:spcPts val="0"/>
              </a:spcBef>
              <a:buNone/>
              <a:defRPr sz="13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add heading</a:t>
            </a:r>
          </a:p>
        </p:txBody>
      </p:sp>
      <p:sp>
        <p:nvSpPr>
          <p:cNvPr id="6" name="Content Placeholder 5"/>
          <p:cNvSpPr>
            <a:spLocks noGrp="1"/>
          </p:cNvSpPr>
          <p:nvPr>
            <p:ph sz="quarter" idx="4"/>
          </p:nvPr>
        </p:nvSpPr>
        <p:spPr>
          <a:xfrm>
            <a:off x="4700016" y="1257300"/>
            <a:ext cx="3986784" cy="3314701"/>
          </a:xfrm>
        </p:spPr>
        <p:txBody>
          <a:bodyPr>
            <a:normAutofit/>
          </a:bodyPr>
          <a:lstStyle>
            <a:lvl1pPr>
              <a:defRPr sz="1200"/>
            </a:lvl1pPr>
            <a:lvl2pPr>
              <a:defRPr sz="105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8" name="Footer Placeholder 7"/>
          <p:cNvSpPr>
            <a:spLocks noGrp="1"/>
          </p:cNvSpPr>
          <p:nvPr>
            <p:ph type="ftr" sz="quarter" idx="11"/>
          </p:nvPr>
        </p:nvSpPr>
        <p:spPr/>
        <p:txBody>
          <a:bodyPr/>
          <a:lstStyle/>
          <a:p>
            <a:endParaRPr lang="en-US">
              <a:solidFill>
                <a:srgbClr val="E5E8E8">
                  <a:lumMod val="75000"/>
                </a:srgbClr>
              </a:solidFill>
            </a:endParaRPr>
          </a:p>
        </p:txBody>
      </p:sp>
      <p:sp>
        <p:nvSpPr>
          <p:cNvPr id="9" name="Slide Number Placeholder 8"/>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Tree>
    <p:extLst>
      <p:ext uri="{BB962C8B-B14F-4D97-AF65-F5344CB8AC3E}">
        <p14:creationId xmlns:p14="http://schemas.microsoft.com/office/powerpoint/2010/main" val="356337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457200" y="850392"/>
            <a:ext cx="8229600" cy="195431"/>
          </a:xfrm>
        </p:spPr>
        <p:txBody>
          <a:bodyPr>
            <a:noAutofit/>
          </a:bodyPr>
          <a:lstStyle>
            <a:lvl1pPr marL="0" indent="0">
              <a:spcBef>
                <a:spcPts val="0"/>
              </a:spcBef>
              <a:buNone/>
              <a:defRPr sz="1350">
                <a:solidFill>
                  <a:schemeClr val="accent1"/>
                </a:solidFill>
              </a:defRPr>
            </a:lvl1pPr>
            <a:lvl2pPr marL="0" indent="0">
              <a:spcBef>
                <a:spcPts val="0"/>
              </a:spcBef>
              <a:buNone/>
              <a:defRPr sz="1350"/>
            </a:lvl2pPr>
            <a:lvl3pPr marL="0" indent="0">
              <a:spcBef>
                <a:spcPts val="0"/>
              </a:spcBef>
              <a:buNone/>
              <a:defRPr sz="1350"/>
            </a:lvl3pPr>
            <a:lvl4pPr marL="0" indent="0">
              <a:spcBef>
                <a:spcPts val="0"/>
              </a:spcBef>
              <a:buNone/>
              <a:defRPr sz="1350"/>
            </a:lvl4pPr>
            <a:lvl5pPr marL="0" indent="0">
              <a:spcBef>
                <a:spcPts val="0"/>
              </a:spcBef>
              <a:buNone/>
              <a:defRPr sz="1350"/>
            </a:lvl5pPr>
            <a:lvl6pPr marL="0" indent="0">
              <a:spcBef>
                <a:spcPts val="0"/>
              </a:spcBef>
              <a:buNone/>
              <a:defRPr sz="1350"/>
            </a:lvl6pPr>
            <a:lvl7pPr marL="0" indent="0">
              <a:spcBef>
                <a:spcPts val="0"/>
              </a:spcBef>
              <a:buNone/>
              <a:defRPr sz="1350"/>
            </a:lvl7pPr>
            <a:lvl8pPr marL="0" indent="0">
              <a:spcBef>
                <a:spcPts val="0"/>
              </a:spcBef>
              <a:buNone/>
              <a:defRPr sz="1350"/>
            </a:lvl8pPr>
            <a:lvl9pPr marL="0" indent="0">
              <a:spcBef>
                <a:spcPts val="0"/>
              </a:spcBef>
              <a:buNone/>
              <a:defRPr sz="1350"/>
            </a:lvl9pPr>
          </a:lstStyle>
          <a:p>
            <a:pPr lvl="0"/>
            <a:r>
              <a:rPr lang="en-US" dirty="0" smtClean="0"/>
              <a:t>Click to add subtitle</a:t>
            </a:r>
          </a:p>
        </p:txBody>
      </p:sp>
      <p:sp>
        <p:nvSpPr>
          <p:cNvPr id="2" name="Title 1"/>
          <p:cNvSpPr>
            <a:spLocks noGrp="1"/>
          </p:cNvSpPr>
          <p:nvPr>
            <p:ph type="title"/>
          </p:nvPr>
        </p:nvSpPr>
        <p:spPr>
          <a:xfrm>
            <a:off x="457200" y="228600"/>
            <a:ext cx="8229600" cy="5715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457200" y="1257299"/>
            <a:ext cx="3986784" cy="205740"/>
          </a:xfrm>
        </p:spPr>
        <p:txBody>
          <a:bodyPr anchor="t">
            <a:noAutofit/>
          </a:bodyPr>
          <a:lstStyle>
            <a:lvl1pPr marL="0" indent="0">
              <a:spcBef>
                <a:spcPts val="0"/>
              </a:spcBef>
              <a:buNone/>
              <a:defRPr sz="13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add heading</a:t>
            </a:r>
          </a:p>
        </p:txBody>
      </p:sp>
      <p:sp>
        <p:nvSpPr>
          <p:cNvPr id="4" name="Content Placeholder 3"/>
          <p:cNvSpPr>
            <a:spLocks noGrp="1"/>
          </p:cNvSpPr>
          <p:nvPr>
            <p:ph sz="half" idx="2"/>
          </p:nvPr>
        </p:nvSpPr>
        <p:spPr>
          <a:xfrm>
            <a:off x="457200" y="1543051"/>
            <a:ext cx="3986784" cy="3028950"/>
          </a:xfrm>
        </p:spPr>
        <p:txBody>
          <a:bodyPr>
            <a:normAutofit/>
          </a:bodyPr>
          <a:lstStyle>
            <a:lvl1pPr>
              <a:defRPr sz="1200"/>
            </a:lvl1pPr>
            <a:lvl2pPr>
              <a:defRPr sz="105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4700016" y="1257299"/>
            <a:ext cx="3986784" cy="205740"/>
          </a:xfrm>
        </p:spPr>
        <p:txBody>
          <a:bodyPr anchor="t">
            <a:noAutofit/>
          </a:bodyPr>
          <a:lstStyle>
            <a:lvl1pPr marL="0" indent="0">
              <a:spcBef>
                <a:spcPts val="0"/>
              </a:spcBef>
              <a:buNone/>
              <a:defRPr sz="13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add heading</a:t>
            </a:r>
          </a:p>
        </p:txBody>
      </p:sp>
      <p:sp>
        <p:nvSpPr>
          <p:cNvPr id="6" name="Content Placeholder 5"/>
          <p:cNvSpPr>
            <a:spLocks noGrp="1"/>
          </p:cNvSpPr>
          <p:nvPr>
            <p:ph sz="quarter" idx="4"/>
          </p:nvPr>
        </p:nvSpPr>
        <p:spPr>
          <a:xfrm>
            <a:off x="4700016" y="1543051"/>
            <a:ext cx="3986784" cy="3028950"/>
          </a:xfrm>
        </p:spPr>
        <p:txBody>
          <a:bodyPr>
            <a:normAutofit/>
          </a:bodyPr>
          <a:lstStyle>
            <a:lvl1pPr>
              <a:defRPr sz="1200"/>
            </a:lvl1pPr>
            <a:lvl2pPr>
              <a:defRPr sz="105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8" name="Footer Placeholder 7"/>
          <p:cNvSpPr>
            <a:spLocks noGrp="1"/>
          </p:cNvSpPr>
          <p:nvPr>
            <p:ph type="ftr" sz="quarter" idx="11"/>
          </p:nvPr>
        </p:nvSpPr>
        <p:spPr/>
        <p:txBody>
          <a:bodyPr/>
          <a:lstStyle/>
          <a:p>
            <a:endParaRPr lang="en-US">
              <a:solidFill>
                <a:srgbClr val="E5E8E8">
                  <a:lumMod val="75000"/>
                </a:srgbClr>
              </a:solidFill>
            </a:endParaRPr>
          </a:p>
        </p:txBody>
      </p:sp>
      <p:sp>
        <p:nvSpPr>
          <p:cNvPr id="9" name="Slide Number Placeholder 8"/>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Tree>
    <p:extLst>
      <p:ext uri="{BB962C8B-B14F-4D97-AF65-F5344CB8AC3E}">
        <p14:creationId xmlns:p14="http://schemas.microsoft.com/office/powerpoint/2010/main" val="311200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15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6" name="Footer Placeholder 5"/>
          <p:cNvSpPr>
            <a:spLocks noGrp="1"/>
          </p:cNvSpPr>
          <p:nvPr>
            <p:ph type="ftr" sz="quarter" idx="11"/>
          </p:nvPr>
        </p:nvSpPr>
        <p:spPr/>
        <p:txBody>
          <a:bodyPr/>
          <a:lstStyle/>
          <a:p>
            <a:endParaRPr lang="en-US">
              <a:solidFill>
                <a:srgbClr val="E5E8E8">
                  <a:lumMod val="75000"/>
                </a:srgbClr>
              </a:solidFill>
            </a:endParaRPr>
          </a:p>
        </p:txBody>
      </p:sp>
      <p:sp>
        <p:nvSpPr>
          <p:cNvPr id="7" name="Slide Number Placeholder 6"/>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
        <p:nvSpPr>
          <p:cNvPr id="9" name="Text Placeholder 8"/>
          <p:cNvSpPr>
            <a:spLocks noGrp="1"/>
          </p:cNvSpPr>
          <p:nvPr>
            <p:ph type="body" sz="quarter" idx="13"/>
          </p:nvPr>
        </p:nvSpPr>
        <p:spPr>
          <a:xfrm>
            <a:off x="457200" y="971550"/>
            <a:ext cx="2560320" cy="3600450"/>
          </a:xfrm>
        </p:spPr>
        <p:txBody>
          <a:bodyPr>
            <a:normAutofit/>
          </a:bodyPr>
          <a:lstStyle>
            <a:lvl1pPr>
              <a:defRPr sz="1200"/>
            </a:lvl1pPr>
            <a:lvl2pPr>
              <a:defRPr sz="105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3291840" y="971550"/>
            <a:ext cx="2560320" cy="3600450"/>
          </a:xfrm>
        </p:spPr>
        <p:txBody>
          <a:bodyPr>
            <a:normAutofit/>
          </a:bodyPr>
          <a:lstStyle>
            <a:lvl1pPr>
              <a:defRPr sz="1200"/>
            </a:lvl1pPr>
            <a:lvl2pPr>
              <a:defRPr sz="105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6126481" y="971550"/>
            <a:ext cx="2560320" cy="3600450"/>
          </a:xfrm>
        </p:spPr>
        <p:txBody>
          <a:bodyPr>
            <a:normAutofit/>
          </a:bodyPr>
          <a:lstStyle>
            <a:lvl1pPr>
              <a:defRPr sz="1200"/>
            </a:lvl1pPr>
            <a:lvl2pPr>
              <a:defRPr sz="105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64070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15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6" name="Footer Placeholder 5"/>
          <p:cNvSpPr>
            <a:spLocks noGrp="1"/>
          </p:cNvSpPr>
          <p:nvPr>
            <p:ph type="ftr" sz="quarter" idx="11"/>
          </p:nvPr>
        </p:nvSpPr>
        <p:spPr/>
        <p:txBody>
          <a:bodyPr/>
          <a:lstStyle/>
          <a:p>
            <a:endParaRPr lang="en-US">
              <a:solidFill>
                <a:srgbClr val="E5E8E8">
                  <a:lumMod val="75000"/>
                </a:srgbClr>
              </a:solidFill>
            </a:endParaRPr>
          </a:p>
        </p:txBody>
      </p:sp>
      <p:sp>
        <p:nvSpPr>
          <p:cNvPr id="7" name="Slide Number Placeholder 6"/>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
        <p:nvSpPr>
          <p:cNvPr id="12" name="Text Placeholder 2"/>
          <p:cNvSpPr>
            <a:spLocks noGrp="1"/>
          </p:cNvSpPr>
          <p:nvPr>
            <p:ph type="body" idx="1" hasCustomPrompt="1"/>
          </p:nvPr>
        </p:nvSpPr>
        <p:spPr>
          <a:xfrm>
            <a:off x="457200" y="971550"/>
            <a:ext cx="2560320" cy="205740"/>
          </a:xfrm>
        </p:spPr>
        <p:txBody>
          <a:bodyPr anchor="t">
            <a:noAutofit/>
          </a:bodyPr>
          <a:lstStyle>
            <a:lvl1pPr marL="0" indent="0">
              <a:spcBef>
                <a:spcPts val="0"/>
              </a:spcBef>
              <a:buNone/>
              <a:defRPr sz="13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add heading</a:t>
            </a:r>
          </a:p>
        </p:txBody>
      </p:sp>
      <p:sp>
        <p:nvSpPr>
          <p:cNvPr id="13" name="Text Placeholder 2"/>
          <p:cNvSpPr>
            <a:spLocks noGrp="1"/>
          </p:cNvSpPr>
          <p:nvPr>
            <p:ph type="body" idx="16" hasCustomPrompt="1"/>
          </p:nvPr>
        </p:nvSpPr>
        <p:spPr>
          <a:xfrm>
            <a:off x="3291840" y="971550"/>
            <a:ext cx="2560320" cy="205740"/>
          </a:xfrm>
        </p:spPr>
        <p:txBody>
          <a:bodyPr anchor="t">
            <a:noAutofit/>
          </a:bodyPr>
          <a:lstStyle>
            <a:lvl1pPr marL="0" indent="0">
              <a:spcBef>
                <a:spcPts val="0"/>
              </a:spcBef>
              <a:buNone/>
              <a:defRPr sz="13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add heading</a:t>
            </a:r>
          </a:p>
        </p:txBody>
      </p:sp>
      <p:sp>
        <p:nvSpPr>
          <p:cNvPr id="14" name="Text Placeholder 2"/>
          <p:cNvSpPr>
            <a:spLocks noGrp="1"/>
          </p:cNvSpPr>
          <p:nvPr>
            <p:ph type="body" idx="17" hasCustomPrompt="1"/>
          </p:nvPr>
        </p:nvSpPr>
        <p:spPr>
          <a:xfrm>
            <a:off x="6126481" y="971550"/>
            <a:ext cx="2560320" cy="205740"/>
          </a:xfrm>
        </p:spPr>
        <p:txBody>
          <a:bodyPr anchor="t">
            <a:noAutofit/>
          </a:bodyPr>
          <a:lstStyle>
            <a:lvl1pPr marL="0" indent="0">
              <a:spcBef>
                <a:spcPts val="0"/>
              </a:spcBef>
              <a:buNone/>
              <a:defRPr sz="13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add heading</a:t>
            </a:r>
          </a:p>
        </p:txBody>
      </p:sp>
      <p:sp>
        <p:nvSpPr>
          <p:cNvPr id="9" name="Text Placeholder 8"/>
          <p:cNvSpPr>
            <a:spLocks noGrp="1"/>
          </p:cNvSpPr>
          <p:nvPr>
            <p:ph type="body" sz="quarter" idx="13"/>
          </p:nvPr>
        </p:nvSpPr>
        <p:spPr>
          <a:xfrm>
            <a:off x="457200" y="1257300"/>
            <a:ext cx="2560320" cy="3314700"/>
          </a:xfrm>
        </p:spPr>
        <p:txBody>
          <a:bodyPr>
            <a:normAutofit/>
          </a:bodyPr>
          <a:lstStyle>
            <a:lvl1pPr>
              <a:defRPr sz="1200"/>
            </a:lvl1pPr>
            <a:lvl2pPr>
              <a:defRPr sz="105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3291840" y="1257300"/>
            <a:ext cx="2560320" cy="3314700"/>
          </a:xfrm>
        </p:spPr>
        <p:txBody>
          <a:bodyPr>
            <a:normAutofit/>
          </a:bodyPr>
          <a:lstStyle>
            <a:lvl1pPr>
              <a:defRPr sz="1200"/>
            </a:lvl1pPr>
            <a:lvl2pPr>
              <a:defRPr sz="105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6126481" y="1257300"/>
            <a:ext cx="2560320" cy="3314700"/>
          </a:xfrm>
        </p:spPr>
        <p:txBody>
          <a:bodyPr>
            <a:normAutofit/>
          </a:bodyPr>
          <a:lstStyle>
            <a:lvl1pPr>
              <a:defRPr sz="1200"/>
            </a:lvl1pPr>
            <a:lvl2pPr>
              <a:defRPr sz="105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657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15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6" name="Footer Placeholder 5"/>
          <p:cNvSpPr>
            <a:spLocks noGrp="1"/>
          </p:cNvSpPr>
          <p:nvPr>
            <p:ph type="ftr" sz="quarter" idx="11"/>
          </p:nvPr>
        </p:nvSpPr>
        <p:spPr/>
        <p:txBody>
          <a:bodyPr/>
          <a:lstStyle/>
          <a:p>
            <a:endParaRPr lang="en-US">
              <a:solidFill>
                <a:srgbClr val="E5E8E8">
                  <a:lumMod val="75000"/>
                </a:srgbClr>
              </a:solidFill>
            </a:endParaRPr>
          </a:p>
        </p:txBody>
      </p:sp>
      <p:sp>
        <p:nvSpPr>
          <p:cNvPr id="7" name="Slide Number Placeholder 6"/>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
        <p:nvSpPr>
          <p:cNvPr id="15" name="Text Placeholder 7"/>
          <p:cNvSpPr>
            <a:spLocks noGrp="1"/>
          </p:cNvSpPr>
          <p:nvPr>
            <p:ph type="body" sz="quarter" idx="18" hasCustomPrompt="1"/>
          </p:nvPr>
        </p:nvSpPr>
        <p:spPr>
          <a:xfrm>
            <a:off x="457200" y="850392"/>
            <a:ext cx="8229600" cy="195431"/>
          </a:xfrm>
        </p:spPr>
        <p:txBody>
          <a:bodyPr>
            <a:noAutofit/>
          </a:bodyPr>
          <a:lstStyle>
            <a:lvl1pPr marL="0" indent="0">
              <a:spcBef>
                <a:spcPts val="0"/>
              </a:spcBef>
              <a:buNone/>
              <a:defRPr sz="1350">
                <a:solidFill>
                  <a:schemeClr val="accent1"/>
                </a:solidFill>
              </a:defRPr>
            </a:lvl1pPr>
            <a:lvl2pPr marL="0" indent="0">
              <a:spcBef>
                <a:spcPts val="0"/>
              </a:spcBef>
              <a:buNone/>
              <a:defRPr sz="1350"/>
            </a:lvl2pPr>
            <a:lvl3pPr marL="0" indent="0">
              <a:spcBef>
                <a:spcPts val="0"/>
              </a:spcBef>
              <a:buNone/>
              <a:defRPr sz="1350"/>
            </a:lvl3pPr>
            <a:lvl4pPr marL="0" indent="0">
              <a:spcBef>
                <a:spcPts val="0"/>
              </a:spcBef>
              <a:buNone/>
              <a:defRPr sz="1350"/>
            </a:lvl4pPr>
            <a:lvl5pPr marL="0" indent="0">
              <a:spcBef>
                <a:spcPts val="0"/>
              </a:spcBef>
              <a:buNone/>
              <a:defRPr sz="1350"/>
            </a:lvl5pPr>
            <a:lvl6pPr marL="0" indent="0">
              <a:spcBef>
                <a:spcPts val="0"/>
              </a:spcBef>
              <a:buNone/>
              <a:defRPr sz="1350"/>
            </a:lvl6pPr>
            <a:lvl7pPr marL="0" indent="0">
              <a:spcBef>
                <a:spcPts val="0"/>
              </a:spcBef>
              <a:buNone/>
              <a:defRPr sz="1350"/>
            </a:lvl7pPr>
            <a:lvl8pPr marL="0" indent="0">
              <a:spcBef>
                <a:spcPts val="0"/>
              </a:spcBef>
              <a:buNone/>
              <a:defRPr sz="1350"/>
            </a:lvl8pPr>
            <a:lvl9pPr marL="0" indent="0">
              <a:spcBef>
                <a:spcPts val="0"/>
              </a:spcBef>
              <a:buNone/>
              <a:defRPr sz="1350"/>
            </a:lvl9pPr>
          </a:lstStyle>
          <a:p>
            <a:pPr lvl="0"/>
            <a:r>
              <a:rPr lang="en-US" dirty="0" smtClean="0"/>
              <a:t>Click to add subtitle</a:t>
            </a:r>
          </a:p>
        </p:txBody>
      </p:sp>
      <p:sp>
        <p:nvSpPr>
          <p:cNvPr id="12" name="Text Placeholder 2"/>
          <p:cNvSpPr>
            <a:spLocks noGrp="1"/>
          </p:cNvSpPr>
          <p:nvPr>
            <p:ph type="body" idx="1" hasCustomPrompt="1"/>
          </p:nvPr>
        </p:nvSpPr>
        <p:spPr>
          <a:xfrm>
            <a:off x="457200" y="1257299"/>
            <a:ext cx="2560320" cy="205740"/>
          </a:xfrm>
        </p:spPr>
        <p:txBody>
          <a:bodyPr anchor="t">
            <a:noAutofit/>
          </a:bodyPr>
          <a:lstStyle>
            <a:lvl1pPr marL="0" indent="0">
              <a:spcBef>
                <a:spcPts val="0"/>
              </a:spcBef>
              <a:buNone/>
              <a:defRPr sz="13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add heading</a:t>
            </a:r>
          </a:p>
        </p:txBody>
      </p:sp>
      <p:sp>
        <p:nvSpPr>
          <p:cNvPr id="13" name="Text Placeholder 2"/>
          <p:cNvSpPr>
            <a:spLocks noGrp="1"/>
          </p:cNvSpPr>
          <p:nvPr>
            <p:ph type="body" idx="16" hasCustomPrompt="1"/>
          </p:nvPr>
        </p:nvSpPr>
        <p:spPr>
          <a:xfrm>
            <a:off x="3291840" y="1257299"/>
            <a:ext cx="2560320" cy="205740"/>
          </a:xfrm>
        </p:spPr>
        <p:txBody>
          <a:bodyPr anchor="t">
            <a:noAutofit/>
          </a:bodyPr>
          <a:lstStyle>
            <a:lvl1pPr marL="0" indent="0">
              <a:spcBef>
                <a:spcPts val="0"/>
              </a:spcBef>
              <a:buNone/>
              <a:defRPr sz="13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add heading</a:t>
            </a:r>
          </a:p>
        </p:txBody>
      </p:sp>
      <p:sp>
        <p:nvSpPr>
          <p:cNvPr id="14" name="Text Placeholder 2"/>
          <p:cNvSpPr>
            <a:spLocks noGrp="1"/>
          </p:cNvSpPr>
          <p:nvPr>
            <p:ph type="body" idx="17" hasCustomPrompt="1"/>
          </p:nvPr>
        </p:nvSpPr>
        <p:spPr>
          <a:xfrm>
            <a:off x="6126481" y="1257299"/>
            <a:ext cx="2560320" cy="205740"/>
          </a:xfrm>
        </p:spPr>
        <p:txBody>
          <a:bodyPr anchor="t">
            <a:noAutofit/>
          </a:bodyPr>
          <a:lstStyle>
            <a:lvl1pPr marL="0" indent="0">
              <a:spcBef>
                <a:spcPts val="0"/>
              </a:spcBef>
              <a:buNone/>
              <a:defRPr sz="13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add heading</a:t>
            </a:r>
          </a:p>
        </p:txBody>
      </p:sp>
      <p:sp>
        <p:nvSpPr>
          <p:cNvPr id="9" name="Text Placeholder 8"/>
          <p:cNvSpPr>
            <a:spLocks noGrp="1"/>
          </p:cNvSpPr>
          <p:nvPr>
            <p:ph type="body" sz="quarter" idx="13"/>
          </p:nvPr>
        </p:nvSpPr>
        <p:spPr>
          <a:xfrm>
            <a:off x="457200" y="1543050"/>
            <a:ext cx="2560320" cy="3028950"/>
          </a:xfrm>
        </p:spPr>
        <p:txBody>
          <a:bodyPr>
            <a:normAutofit/>
          </a:bodyPr>
          <a:lstStyle>
            <a:lvl1pPr>
              <a:defRPr sz="1200"/>
            </a:lvl1pPr>
            <a:lvl2pPr>
              <a:defRPr sz="105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3291840" y="1543050"/>
            <a:ext cx="2560320" cy="3028950"/>
          </a:xfrm>
        </p:spPr>
        <p:txBody>
          <a:bodyPr>
            <a:normAutofit/>
          </a:bodyPr>
          <a:lstStyle>
            <a:lvl1pPr>
              <a:defRPr sz="1200"/>
            </a:lvl1pPr>
            <a:lvl2pPr>
              <a:defRPr sz="105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6126481" y="1543050"/>
            <a:ext cx="2560320" cy="3028950"/>
          </a:xfrm>
        </p:spPr>
        <p:txBody>
          <a:bodyPr>
            <a:normAutofit/>
          </a:bodyPr>
          <a:lstStyle>
            <a:lvl1pPr>
              <a:defRPr sz="1200"/>
            </a:lvl1pPr>
            <a:lvl2pPr>
              <a:defRPr sz="105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4907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1500"/>
          </a:xfrm>
        </p:spPr>
        <p:txBody>
          <a:bodyPr anchor="b"/>
          <a:lstStyle>
            <a:lvl1pPr algn="l">
              <a:defRPr sz="2100" b="1"/>
            </a:lvl1pPr>
          </a:lstStyle>
          <a:p>
            <a:r>
              <a:rPr lang="en-US" smtClean="0"/>
              <a:t>Click to edit Master title style</a:t>
            </a:r>
            <a:endParaRPr lang="en-US"/>
          </a:p>
        </p:txBody>
      </p:sp>
      <p:sp>
        <p:nvSpPr>
          <p:cNvPr id="3" name="Content Placeholder 2"/>
          <p:cNvSpPr>
            <a:spLocks noGrp="1"/>
          </p:cNvSpPr>
          <p:nvPr>
            <p:ph idx="1"/>
          </p:nvPr>
        </p:nvSpPr>
        <p:spPr>
          <a:xfrm>
            <a:off x="457200" y="971551"/>
            <a:ext cx="5715000" cy="36004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6400800" y="971550"/>
            <a:ext cx="2286000" cy="3600450"/>
          </a:xfrm>
        </p:spPr>
        <p:txBody>
          <a:bodyPr>
            <a:noAutofit/>
          </a:bodyPr>
          <a:lstStyle>
            <a:lvl1pPr marL="0" indent="0">
              <a:spcBef>
                <a:spcPts val="450"/>
              </a:spcBef>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6" name="Footer Placeholder 5"/>
          <p:cNvSpPr>
            <a:spLocks noGrp="1"/>
          </p:cNvSpPr>
          <p:nvPr>
            <p:ph type="ftr" sz="quarter" idx="11"/>
          </p:nvPr>
        </p:nvSpPr>
        <p:spPr/>
        <p:txBody>
          <a:bodyPr/>
          <a:lstStyle/>
          <a:p>
            <a:endParaRPr lang="en-US">
              <a:solidFill>
                <a:srgbClr val="E5E8E8">
                  <a:lumMod val="75000"/>
                </a:srgbClr>
              </a:solidFill>
            </a:endParaRPr>
          </a:p>
        </p:txBody>
      </p:sp>
      <p:sp>
        <p:nvSpPr>
          <p:cNvPr id="7" name="Slide Number Placeholder 6"/>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Tree>
    <p:extLst>
      <p:ext uri="{BB962C8B-B14F-4D97-AF65-F5344CB8AC3E}">
        <p14:creationId xmlns:p14="http://schemas.microsoft.com/office/powerpoint/2010/main" val="235458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1500"/>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457200" y="971550"/>
            <a:ext cx="5029200" cy="3600450"/>
          </a:xfrm>
        </p:spPr>
        <p:txBody>
          <a:bodyPr tIns="457200">
            <a:no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5760720" y="971550"/>
            <a:ext cx="2926080" cy="3600450"/>
          </a:xfrm>
        </p:spPr>
        <p:txBody>
          <a:bodyPr>
            <a:noAutofit/>
          </a:bodyPr>
          <a:lstStyle>
            <a:lvl1pPr marL="0" indent="0">
              <a:spcBef>
                <a:spcPts val="450"/>
              </a:spcBef>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6" name="Footer Placeholder 5"/>
          <p:cNvSpPr>
            <a:spLocks noGrp="1"/>
          </p:cNvSpPr>
          <p:nvPr>
            <p:ph type="ftr" sz="quarter" idx="11"/>
          </p:nvPr>
        </p:nvSpPr>
        <p:spPr/>
        <p:txBody>
          <a:bodyPr/>
          <a:lstStyle/>
          <a:p>
            <a:endParaRPr lang="en-US">
              <a:solidFill>
                <a:srgbClr val="E5E8E8">
                  <a:lumMod val="75000"/>
                </a:srgbClr>
              </a:solidFill>
            </a:endParaRPr>
          </a:p>
        </p:txBody>
      </p:sp>
      <p:sp>
        <p:nvSpPr>
          <p:cNvPr id="7" name="Slide Number Placeholder 6"/>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Tree>
    <p:extLst>
      <p:ext uri="{BB962C8B-B14F-4D97-AF65-F5344CB8AC3E}">
        <p14:creationId xmlns:p14="http://schemas.microsoft.com/office/powerpoint/2010/main" val="13761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Blue Title Slide">
    <p:bg>
      <p:bgPr>
        <a:solidFill>
          <a:schemeClr val="accent1"/>
        </a:solidFill>
        <a:effectLst/>
      </p:bgPr>
    </p:bg>
    <p:spTree>
      <p:nvGrpSpPr>
        <p:cNvPr id="1" name=""/>
        <p:cNvGrpSpPr/>
        <p:nvPr/>
      </p:nvGrpSpPr>
      <p:grpSpPr>
        <a:xfrm>
          <a:off x="0" y="0"/>
          <a:ext cx="0" cy="0"/>
          <a:chOff x="0" y="0"/>
          <a:chExt cx="0" cy="0"/>
        </a:xfrm>
      </p:grpSpPr>
      <p:sp>
        <p:nvSpPr>
          <p:cNvPr id="11" name="logo"/>
          <p:cNvSpPr>
            <a:spLocks noChangeAspect="1" noEditPoints="1"/>
          </p:cNvSpPr>
          <p:nvPr/>
        </p:nvSpPr>
        <p:spPr bwMode="ltGray">
          <a:xfrm>
            <a:off x="7446249" y="282919"/>
            <a:ext cx="1413116" cy="1412748"/>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 name="Title 1"/>
          <p:cNvSpPr>
            <a:spLocks noGrp="1"/>
          </p:cNvSpPr>
          <p:nvPr>
            <p:ph type="ctrTitle"/>
          </p:nvPr>
        </p:nvSpPr>
        <p:spPr>
          <a:xfrm>
            <a:off x="457200" y="2072640"/>
            <a:ext cx="6858000" cy="1165860"/>
          </a:xfrm>
        </p:spPr>
        <p:txBody>
          <a:bodyPr/>
          <a:lstStyle>
            <a:lvl1pPr>
              <a:defRPr sz="3750" spc="-75"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3314700"/>
            <a:ext cx="6858000" cy="891540"/>
          </a:xfrm>
        </p:spPr>
        <p:txBody>
          <a:bodyPr>
            <a:noAutofit/>
          </a:bodyPr>
          <a:lstStyle>
            <a:lvl1pPr marL="0" indent="0" algn="l">
              <a:spcBef>
                <a:spcPts val="450"/>
              </a:spcBef>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solidFill>
                  <a:prstClr val="white"/>
                </a:solidFill>
              </a:rPr>
              <a:pPr/>
              <a:t>10/15/2015</a:t>
            </a:fld>
            <a:endParaRPr lang="en-US">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solidFill>
                  <a:prstClr val="white"/>
                </a:solidFill>
              </a:rPr>
              <a:pPr/>
              <a:t>‹#›</a:t>
            </a:fld>
            <a:endParaRPr lang="en-US">
              <a:solidFill>
                <a:prstClr val="white"/>
              </a:solidFill>
            </a:endParaRPr>
          </a:p>
        </p:txBody>
      </p:sp>
      <p:sp>
        <p:nvSpPr>
          <p:cNvPr id="10" name="logo"/>
          <p:cNvSpPr>
            <a:spLocks noChangeAspect="1" noEditPoints="1"/>
          </p:cNvSpPr>
          <p:nvPr/>
        </p:nvSpPr>
        <p:spPr bwMode="hidden">
          <a:xfrm>
            <a:off x="7446249" y="282919"/>
            <a:ext cx="1413116" cy="1412748"/>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1048239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1500"/>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457200" y="971550"/>
            <a:ext cx="5029200" cy="3600450"/>
          </a:xfrm>
        </p:spPr>
        <p:txBody>
          <a:bodyPr tIns="457200">
            <a:no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6" name="Footer Placeholder 5"/>
          <p:cNvSpPr>
            <a:spLocks noGrp="1"/>
          </p:cNvSpPr>
          <p:nvPr>
            <p:ph type="ftr" sz="quarter" idx="11"/>
          </p:nvPr>
        </p:nvSpPr>
        <p:spPr/>
        <p:txBody>
          <a:bodyPr/>
          <a:lstStyle/>
          <a:p>
            <a:endParaRPr lang="en-US">
              <a:solidFill>
                <a:srgbClr val="E5E8E8">
                  <a:lumMod val="75000"/>
                </a:srgbClr>
              </a:solidFill>
            </a:endParaRPr>
          </a:p>
        </p:txBody>
      </p:sp>
      <p:sp>
        <p:nvSpPr>
          <p:cNvPr id="7" name="Slide Number Placeholder 6"/>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
        <p:nvSpPr>
          <p:cNvPr id="8" name="Text Placeholder 8"/>
          <p:cNvSpPr>
            <a:spLocks noGrp="1"/>
          </p:cNvSpPr>
          <p:nvPr>
            <p:ph type="body" sz="quarter" idx="13"/>
          </p:nvPr>
        </p:nvSpPr>
        <p:spPr>
          <a:xfrm>
            <a:off x="5760720" y="971550"/>
            <a:ext cx="2926080" cy="36004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00818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1500"/>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457200" y="971550"/>
            <a:ext cx="3986784" cy="2628900"/>
          </a:xfrm>
        </p:spPr>
        <p:txBody>
          <a:bodyPr tIns="457200">
            <a:no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6" name="Footer Placeholder 5"/>
          <p:cNvSpPr>
            <a:spLocks noGrp="1"/>
          </p:cNvSpPr>
          <p:nvPr>
            <p:ph type="ftr" sz="quarter" idx="11"/>
          </p:nvPr>
        </p:nvSpPr>
        <p:spPr/>
        <p:txBody>
          <a:bodyPr/>
          <a:lstStyle/>
          <a:p>
            <a:endParaRPr lang="en-US">
              <a:solidFill>
                <a:srgbClr val="E5E8E8">
                  <a:lumMod val="75000"/>
                </a:srgbClr>
              </a:solidFill>
            </a:endParaRPr>
          </a:p>
        </p:txBody>
      </p:sp>
      <p:sp>
        <p:nvSpPr>
          <p:cNvPr id="7" name="Slide Number Placeholder 6"/>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
        <p:nvSpPr>
          <p:cNvPr id="8" name="Picture Placeholder 2"/>
          <p:cNvSpPr>
            <a:spLocks noGrp="1"/>
          </p:cNvSpPr>
          <p:nvPr>
            <p:ph type="pic" idx="13"/>
          </p:nvPr>
        </p:nvSpPr>
        <p:spPr>
          <a:xfrm>
            <a:off x="4700016" y="971550"/>
            <a:ext cx="3986784" cy="2628900"/>
          </a:xfrm>
        </p:spPr>
        <p:txBody>
          <a:bodyPr tIns="457200">
            <a:no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457200" y="3714750"/>
            <a:ext cx="3986784" cy="847868"/>
          </a:xfrm>
        </p:spPr>
        <p:txBody>
          <a:bodyPr>
            <a:noAutofit/>
          </a:bodyPr>
          <a:lstStyle>
            <a:lvl1pPr marL="0" indent="0">
              <a:spcBef>
                <a:spcPts val="450"/>
              </a:spcBef>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3"/>
          <p:cNvSpPr>
            <a:spLocks noGrp="1"/>
          </p:cNvSpPr>
          <p:nvPr>
            <p:ph type="body" sz="half" idx="14"/>
          </p:nvPr>
        </p:nvSpPr>
        <p:spPr>
          <a:xfrm>
            <a:off x="4700016" y="3714750"/>
            <a:ext cx="3986784" cy="847868"/>
          </a:xfrm>
        </p:spPr>
        <p:txBody>
          <a:bodyPr>
            <a:noAutofit/>
          </a:bodyPr>
          <a:lstStyle>
            <a:lvl1pPr marL="0" indent="0">
              <a:spcBef>
                <a:spcPts val="450"/>
              </a:spcBef>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5520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1500"/>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457200" y="971550"/>
            <a:ext cx="2560320" cy="2057400"/>
          </a:xfrm>
        </p:spPr>
        <p:txBody>
          <a:bodyPr tIns="457200">
            <a:no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6" name="Footer Placeholder 5"/>
          <p:cNvSpPr>
            <a:spLocks noGrp="1"/>
          </p:cNvSpPr>
          <p:nvPr>
            <p:ph type="ftr" sz="quarter" idx="11"/>
          </p:nvPr>
        </p:nvSpPr>
        <p:spPr/>
        <p:txBody>
          <a:bodyPr/>
          <a:lstStyle/>
          <a:p>
            <a:endParaRPr lang="en-US">
              <a:solidFill>
                <a:srgbClr val="E5E8E8">
                  <a:lumMod val="75000"/>
                </a:srgbClr>
              </a:solidFill>
            </a:endParaRPr>
          </a:p>
        </p:txBody>
      </p:sp>
      <p:sp>
        <p:nvSpPr>
          <p:cNvPr id="7" name="Slide Number Placeholder 6"/>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
        <p:nvSpPr>
          <p:cNvPr id="4" name="Text Placeholder 3"/>
          <p:cNvSpPr>
            <a:spLocks noGrp="1"/>
          </p:cNvSpPr>
          <p:nvPr>
            <p:ph type="body" sz="half" idx="2"/>
          </p:nvPr>
        </p:nvSpPr>
        <p:spPr>
          <a:xfrm>
            <a:off x="457200" y="3158544"/>
            <a:ext cx="2560320" cy="1413456"/>
          </a:xfrm>
        </p:spPr>
        <p:txBody>
          <a:bodyPr>
            <a:noAutofit/>
          </a:bodyPr>
          <a:lstStyle>
            <a:lvl1pPr marL="0" indent="0">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0" name="Picture Placeholder 2"/>
          <p:cNvSpPr>
            <a:spLocks noGrp="1"/>
          </p:cNvSpPr>
          <p:nvPr>
            <p:ph type="pic" idx="15"/>
          </p:nvPr>
        </p:nvSpPr>
        <p:spPr>
          <a:xfrm>
            <a:off x="3291840" y="971550"/>
            <a:ext cx="2560320" cy="2057400"/>
          </a:xfrm>
        </p:spPr>
        <p:txBody>
          <a:bodyPr tIns="457200">
            <a:no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11" name="Picture Placeholder 2"/>
          <p:cNvSpPr>
            <a:spLocks noGrp="1"/>
          </p:cNvSpPr>
          <p:nvPr>
            <p:ph type="pic" idx="16"/>
          </p:nvPr>
        </p:nvSpPr>
        <p:spPr>
          <a:xfrm>
            <a:off x="6126481" y="971550"/>
            <a:ext cx="2560320" cy="2057400"/>
          </a:xfrm>
        </p:spPr>
        <p:txBody>
          <a:bodyPr tIns="457200">
            <a:no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12" name="Text Placeholder 3"/>
          <p:cNvSpPr>
            <a:spLocks noGrp="1"/>
          </p:cNvSpPr>
          <p:nvPr>
            <p:ph type="body" sz="half" idx="17"/>
          </p:nvPr>
        </p:nvSpPr>
        <p:spPr>
          <a:xfrm>
            <a:off x="3291840" y="3158544"/>
            <a:ext cx="2560320" cy="1413456"/>
          </a:xfrm>
        </p:spPr>
        <p:txBody>
          <a:bodyPr>
            <a:noAutofit/>
          </a:bodyPr>
          <a:lstStyle>
            <a:lvl1pPr marL="0" indent="0">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3" name="Text Placeholder 3"/>
          <p:cNvSpPr>
            <a:spLocks noGrp="1"/>
          </p:cNvSpPr>
          <p:nvPr>
            <p:ph type="body" sz="half" idx="18"/>
          </p:nvPr>
        </p:nvSpPr>
        <p:spPr>
          <a:xfrm>
            <a:off x="6126481" y="3158544"/>
            <a:ext cx="2560320" cy="1413456"/>
          </a:xfrm>
        </p:spPr>
        <p:txBody>
          <a:bodyPr>
            <a:noAutofit/>
          </a:bodyPr>
          <a:lstStyle>
            <a:lvl1pPr marL="0" indent="0">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99297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5" name="Footer Placeholder 4"/>
          <p:cNvSpPr>
            <a:spLocks noGrp="1"/>
          </p:cNvSpPr>
          <p:nvPr>
            <p:ph type="ftr" sz="quarter" idx="11"/>
          </p:nvPr>
        </p:nvSpPr>
        <p:spPr/>
        <p:txBody>
          <a:bodyPr/>
          <a:lstStyle/>
          <a:p>
            <a:endParaRPr lang="en-US">
              <a:solidFill>
                <a:srgbClr val="E5E8E8">
                  <a:lumMod val="75000"/>
                </a:srgbClr>
              </a:solidFill>
            </a:endParaRPr>
          </a:p>
        </p:txBody>
      </p:sp>
      <p:sp>
        <p:nvSpPr>
          <p:cNvPr id="6" name="Slide Number Placeholder 5"/>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Tree>
    <p:extLst>
      <p:ext uri="{BB962C8B-B14F-4D97-AF65-F5344CB8AC3E}">
        <p14:creationId xmlns:p14="http://schemas.microsoft.com/office/powerpoint/2010/main" val="380277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858000" cy="1371600"/>
          </a:xfrm>
        </p:spPr>
        <p:txBody>
          <a:bodyPr anchor="t"/>
          <a:lstStyle>
            <a:lvl1pPr algn="l">
              <a:defRPr sz="3300" b="1" cap="none" spc="-75" baseline="0"/>
            </a:lvl1pPr>
          </a:lstStyle>
          <a:p>
            <a:r>
              <a:rPr lang="en-US" smtClean="0"/>
              <a:t>Click to edit Master title style</a:t>
            </a:r>
            <a:endParaRPr lang="en-US" dirty="0"/>
          </a:p>
        </p:txBody>
      </p:sp>
      <p:sp>
        <p:nvSpPr>
          <p:cNvPr id="3" name="Text Placeholder 2"/>
          <p:cNvSpPr>
            <a:spLocks noGrp="1"/>
          </p:cNvSpPr>
          <p:nvPr>
            <p:ph type="body" idx="1"/>
          </p:nvPr>
        </p:nvSpPr>
        <p:spPr>
          <a:xfrm>
            <a:off x="457200" y="3314700"/>
            <a:ext cx="6858000" cy="891540"/>
          </a:xfrm>
        </p:spPr>
        <p:txBody>
          <a:bodyPr anchor="t">
            <a:noAutofit/>
          </a:bodyPr>
          <a:lstStyle>
            <a:lvl1pPr marL="0" indent="0">
              <a:spcBef>
                <a:spcPts val="450"/>
              </a:spcBef>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5" name="Footer Placeholder 4"/>
          <p:cNvSpPr>
            <a:spLocks noGrp="1"/>
          </p:cNvSpPr>
          <p:nvPr>
            <p:ph type="ftr" sz="quarter" idx="11"/>
          </p:nvPr>
        </p:nvSpPr>
        <p:spPr/>
        <p:txBody>
          <a:bodyPr/>
          <a:lstStyle/>
          <a:p>
            <a:endParaRPr lang="en-US">
              <a:solidFill>
                <a:srgbClr val="E5E8E8">
                  <a:lumMod val="75000"/>
                </a:srgbClr>
              </a:solidFill>
            </a:endParaRPr>
          </a:p>
        </p:txBody>
      </p:sp>
      <p:sp>
        <p:nvSpPr>
          <p:cNvPr id="6" name="Slide Number Placeholder 5"/>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Tree>
    <p:extLst>
      <p:ext uri="{BB962C8B-B14F-4D97-AF65-F5344CB8AC3E}">
        <p14:creationId xmlns:p14="http://schemas.microsoft.com/office/powerpoint/2010/main" val="163417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Blue Section Header">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p:nvSpPr>
        <p:spPr bwMode="invGray">
          <a:xfrm>
            <a:off x="8692318" y="4740902"/>
            <a:ext cx="267532" cy="267462"/>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 name="Title 1"/>
          <p:cNvSpPr>
            <a:spLocks noGrp="1"/>
          </p:cNvSpPr>
          <p:nvPr>
            <p:ph type="title"/>
          </p:nvPr>
        </p:nvSpPr>
        <p:spPr>
          <a:xfrm>
            <a:off x="457200" y="228600"/>
            <a:ext cx="6858000" cy="1371600"/>
          </a:xfrm>
        </p:spPr>
        <p:txBody>
          <a:bodyPr anchor="t"/>
          <a:lstStyle>
            <a:lvl1pPr algn="l">
              <a:defRPr sz="3300" b="1" cap="none" spc="-75" baseline="0"/>
            </a:lvl1pPr>
          </a:lstStyle>
          <a:p>
            <a:r>
              <a:rPr lang="en-US" smtClean="0"/>
              <a:t>Click to edit Master title style</a:t>
            </a:r>
            <a:endParaRPr lang="en-US" dirty="0"/>
          </a:p>
        </p:txBody>
      </p:sp>
      <p:sp>
        <p:nvSpPr>
          <p:cNvPr id="3" name="Text Placeholder 2"/>
          <p:cNvSpPr>
            <a:spLocks noGrp="1"/>
          </p:cNvSpPr>
          <p:nvPr>
            <p:ph type="body" idx="1"/>
          </p:nvPr>
        </p:nvSpPr>
        <p:spPr>
          <a:xfrm>
            <a:off x="457200" y="3314700"/>
            <a:ext cx="6858000" cy="891540"/>
          </a:xfrm>
        </p:spPr>
        <p:txBody>
          <a:bodyPr anchor="t">
            <a:noAutofit/>
          </a:bodyPr>
          <a:lstStyle>
            <a:lvl1pPr marL="0" indent="0">
              <a:spcBef>
                <a:spcPts val="450"/>
              </a:spcBef>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solidFill>
                  <a:prstClr val="white"/>
                </a:solidFill>
              </a:rPr>
              <a:pPr/>
              <a:t>10/15/2015</a:t>
            </a:fld>
            <a:endParaRPr lang="en-US">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936753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Quote">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p:nvSpPr>
        <p:spPr bwMode="invGray">
          <a:xfrm>
            <a:off x="8692318" y="4740902"/>
            <a:ext cx="267532" cy="267462"/>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 name="Title 1"/>
          <p:cNvSpPr>
            <a:spLocks noGrp="1"/>
          </p:cNvSpPr>
          <p:nvPr>
            <p:ph type="title" hasCustomPrompt="1"/>
          </p:nvPr>
        </p:nvSpPr>
        <p:spPr>
          <a:xfrm>
            <a:off x="438956" y="228600"/>
            <a:ext cx="6858000" cy="2057400"/>
          </a:xfrm>
        </p:spPr>
        <p:txBody>
          <a:bodyPr anchor="t"/>
          <a:lstStyle>
            <a:lvl1pPr marL="175022" indent="-175022" algn="l">
              <a:defRPr sz="3300" b="1" cap="none" spc="-75" baseline="0"/>
            </a:lvl1pPr>
          </a:lstStyle>
          <a:p>
            <a:r>
              <a:rPr lang="en-US" dirty="0" smtClean="0"/>
              <a:t>“Click to add quote here. Type quotation marks before and after text.”</a:t>
            </a:r>
            <a:endParaRPr lang="en-US" dirty="0"/>
          </a:p>
        </p:txBody>
      </p:sp>
      <p:sp>
        <p:nvSpPr>
          <p:cNvPr id="3" name="Text Placeholder 2"/>
          <p:cNvSpPr>
            <a:spLocks noGrp="1"/>
          </p:cNvSpPr>
          <p:nvPr>
            <p:ph type="body" idx="1" hasCustomPrompt="1"/>
          </p:nvPr>
        </p:nvSpPr>
        <p:spPr>
          <a:xfrm>
            <a:off x="457200" y="3314700"/>
            <a:ext cx="6858000" cy="891540"/>
          </a:xfrm>
        </p:spPr>
        <p:txBody>
          <a:bodyPr anchor="t">
            <a:noAutofit/>
          </a:bodyPr>
          <a:lstStyle>
            <a:lvl1pPr marL="0" indent="0">
              <a:spcBef>
                <a:spcPts val="450"/>
              </a:spcBef>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smtClean="0"/>
              <a:t>Click to add quoted person’s name, title, company</a:t>
            </a:r>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solidFill>
                  <a:prstClr val="white"/>
                </a:solidFill>
              </a:rPr>
              <a:pPr/>
              <a:t>10/15/2015</a:t>
            </a:fld>
            <a:endParaRPr lang="en-US">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554338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5" name="Footer Placeholder 4"/>
          <p:cNvSpPr>
            <a:spLocks noGrp="1"/>
          </p:cNvSpPr>
          <p:nvPr>
            <p:ph type="ftr" sz="quarter" idx="11"/>
          </p:nvPr>
        </p:nvSpPr>
        <p:spPr/>
        <p:txBody>
          <a:bodyPr/>
          <a:lstStyle/>
          <a:p>
            <a:endParaRPr lang="en-US">
              <a:solidFill>
                <a:srgbClr val="E5E8E8">
                  <a:lumMod val="75000"/>
                </a:srgbClr>
              </a:solidFill>
            </a:endParaRPr>
          </a:p>
        </p:txBody>
      </p:sp>
      <p:sp>
        <p:nvSpPr>
          <p:cNvPr id="6" name="Slide Number Placeholder 5"/>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Tree>
    <p:extLst>
      <p:ext uri="{BB962C8B-B14F-4D97-AF65-F5344CB8AC3E}">
        <p14:creationId xmlns:p14="http://schemas.microsoft.com/office/powerpoint/2010/main" val="401456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5" name="Footer Placeholder 4"/>
          <p:cNvSpPr>
            <a:spLocks noGrp="1"/>
          </p:cNvSpPr>
          <p:nvPr>
            <p:ph type="ftr" sz="quarter" idx="11"/>
          </p:nvPr>
        </p:nvSpPr>
        <p:spPr/>
        <p:txBody>
          <a:bodyPr/>
          <a:lstStyle/>
          <a:p>
            <a:endParaRPr lang="en-US">
              <a:solidFill>
                <a:srgbClr val="E5E8E8">
                  <a:lumMod val="75000"/>
                </a:srgbClr>
              </a:solidFill>
            </a:endParaRPr>
          </a:p>
        </p:txBody>
      </p:sp>
      <p:sp>
        <p:nvSpPr>
          <p:cNvPr id="6" name="Slide Number Placeholder 5"/>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
        <p:nvSpPr>
          <p:cNvPr id="8" name="Text Placeholder 7"/>
          <p:cNvSpPr>
            <a:spLocks noGrp="1"/>
          </p:cNvSpPr>
          <p:nvPr>
            <p:ph type="body" sz="quarter" idx="13" hasCustomPrompt="1"/>
          </p:nvPr>
        </p:nvSpPr>
        <p:spPr>
          <a:xfrm>
            <a:off x="457200" y="850392"/>
            <a:ext cx="8229600" cy="205740"/>
          </a:xfrm>
        </p:spPr>
        <p:txBody>
          <a:bodyPr>
            <a:noAutofit/>
          </a:bodyPr>
          <a:lstStyle>
            <a:lvl1pPr marL="0" indent="0">
              <a:spcBef>
                <a:spcPts val="0"/>
              </a:spcBef>
              <a:buNone/>
              <a:defRPr sz="1350">
                <a:solidFill>
                  <a:schemeClr val="accent1"/>
                </a:solidFill>
              </a:defRPr>
            </a:lvl1pPr>
            <a:lvl2pPr marL="0" indent="0">
              <a:spcBef>
                <a:spcPts val="0"/>
              </a:spcBef>
              <a:buNone/>
              <a:defRPr sz="1350"/>
            </a:lvl2pPr>
            <a:lvl3pPr marL="0" indent="0">
              <a:spcBef>
                <a:spcPts val="0"/>
              </a:spcBef>
              <a:buNone/>
              <a:defRPr sz="1350"/>
            </a:lvl3pPr>
            <a:lvl4pPr marL="0" indent="0">
              <a:spcBef>
                <a:spcPts val="0"/>
              </a:spcBef>
              <a:buNone/>
              <a:defRPr sz="1350"/>
            </a:lvl4pPr>
            <a:lvl5pPr marL="0" indent="0">
              <a:spcBef>
                <a:spcPts val="0"/>
              </a:spcBef>
              <a:buNone/>
              <a:defRPr sz="1350"/>
            </a:lvl5pPr>
            <a:lvl6pPr marL="0" indent="0">
              <a:spcBef>
                <a:spcPts val="0"/>
              </a:spcBef>
              <a:buNone/>
              <a:defRPr sz="1350"/>
            </a:lvl6pPr>
            <a:lvl7pPr marL="0" indent="0">
              <a:spcBef>
                <a:spcPts val="0"/>
              </a:spcBef>
              <a:buNone/>
              <a:defRPr sz="1350"/>
            </a:lvl7pPr>
            <a:lvl8pPr marL="0" indent="0">
              <a:spcBef>
                <a:spcPts val="0"/>
              </a:spcBef>
              <a:buNone/>
              <a:defRPr sz="1350"/>
            </a:lvl8pPr>
            <a:lvl9pPr marL="0" indent="0">
              <a:spcBef>
                <a:spcPts val="0"/>
              </a:spcBef>
              <a:buNone/>
              <a:defRPr sz="1350"/>
            </a:lvl9pPr>
          </a:lstStyle>
          <a:p>
            <a:pPr lvl="0"/>
            <a:r>
              <a:rPr lang="en-US" dirty="0" smtClean="0"/>
              <a:t>Click to add subtitle</a:t>
            </a:r>
          </a:p>
        </p:txBody>
      </p:sp>
      <p:sp>
        <p:nvSpPr>
          <p:cNvPr id="3" name="Content Placeholder 2"/>
          <p:cNvSpPr>
            <a:spLocks noGrp="1"/>
          </p:cNvSpPr>
          <p:nvPr>
            <p:ph idx="1"/>
          </p:nvPr>
        </p:nvSpPr>
        <p:spPr>
          <a:xfrm>
            <a:off x="457200" y="1257300"/>
            <a:ext cx="8229600" cy="33147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939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5" name="Footer Placeholder 4"/>
          <p:cNvSpPr>
            <a:spLocks noGrp="1"/>
          </p:cNvSpPr>
          <p:nvPr>
            <p:ph type="ftr" sz="quarter" idx="11"/>
          </p:nvPr>
        </p:nvSpPr>
        <p:spPr/>
        <p:txBody>
          <a:bodyPr/>
          <a:lstStyle/>
          <a:p>
            <a:endParaRPr lang="en-US">
              <a:solidFill>
                <a:srgbClr val="E5E8E8">
                  <a:lumMod val="75000"/>
                </a:srgbClr>
              </a:solidFill>
            </a:endParaRPr>
          </a:p>
        </p:txBody>
      </p:sp>
      <p:sp>
        <p:nvSpPr>
          <p:cNvPr id="6" name="Slide Number Placeholder 5"/>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
        <p:nvSpPr>
          <p:cNvPr id="8" name="Text Placeholder 7"/>
          <p:cNvSpPr>
            <a:spLocks noGrp="1"/>
          </p:cNvSpPr>
          <p:nvPr>
            <p:ph type="body" sz="quarter" idx="13" hasCustomPrompt="1"/>
          </p:nvPr>
        </p:nvSpPr>
        <p:spPr>
          <a:xfrm>
            <a:off x="457200" y="850392"/>
            <a:ext cx="8229600" cy="205740"/>
          </a:xfrm>
        </p:spPr>
        <p:txBody>
          <a:bodyPr>
            <a:noAutofit/>
          </a:bodyPr>
          <a:lstStyle>
            <a:lvl1pPr marL="0" indent="0">
              <a:spcBef>
                <a:spcPts val="0"/>
              </a:spcBef>
              <a:buNone/>
              <a:defRPr sz="1350">
                <a:solidFill>
                  <a:schemeClr val="accent1"/>
                </a:solidFill>
              </a:defRPr>
            </a:lvl1pPr>
            <a:lvl2pPr marL="0" indent="0">
              <a:spcBef>
                <a:spcPts val="0"/>
              </a:spcBef>
              <a:buNone/>
              <a:defRPr sz="1350"/>
            </a:lvl2pPr>
            <a:lvl3pPr marL="0" indent="0">
              <a:spcBef>
                <a:spcPts val="0"/>
              </a:spcBef>
              <a:buNone/>
              <a:defRPr sz="1350"/>
            </a:lvl3pPr>
            <a:lvl4pPr marL="0" indent="0">
              <a:spcBef>
                <a:spcPts val="0"/>
              </a:spcBef>
              <a:buNone/>
              <a:defRPr sz="1350"/>
            </a:lvl4pPr>
            <a:lvl5pPr marL="0" indent="0">
              <a:spcBef>
                <a:spcPts val="0"/>
              </a:spcBef>
              <a:buNone/>
              <a:defRPr sz="1350"/>
            </a:lvl5pPr>
            <a:lvl6pPr marL="0" indent="0">
              <a:spcBef>
                <a:spcPts val="0"/>
              </a:spcBef>
              <a:buNone/>
              <a:defRPr sz="1350"/>
            </a:lvl6pPr>
            <a:lvl7pPr marL="0" indent="0">
              <a:spcBef>
                <a:spcPts val="0"/>
              </a:spcBef>
              <a:buNone/>
              <a:defRPr sz="1350"/>
            </a:lvl7pPr>
            <a:lvl8pPr marL="0" indent="0">
              <a:spcBef>
                <a:spcPts val="0"/>
              </a:spcBef>
              <a:buNone/>
              <a:defRPr sz="1350"/>
            </a:lvl8pPr>
            <a:lvl9pPr marL="0" indent="0">
              <a:spcBef>
                <a:spcPts val="0"/>
              </a:spcBef>
              <a:buNone/>
              <a:defRPr sz="1350"/>
            </a:lvl9pPr>
          </a:lstStyle>
          <a:p>
            <a:pPr lvl="0"/>
            <a:r>
              <a:rPr lang="en-US" dirty="0" smtClean="0"/>
              <a:t>Click to add subtitle</a:t>
            </a:r>
          </a:p>
        </p:txBody>
      </p:sp>
      <p:sp>
        <p:nvSpPr>
          <p:cNvPr id="9" name="Text Placeholder 7"/>
          <p:cNvSpPr>
            <a:spLocks noGrp="1"/>
          </p:cNvSpPr>
          <p:nvPr>
            <p:ph type="body" sz="quarter" idx="14" hasCustomPrompt="1"/>
          </p:nvPr>
        </p:nvSpPr>
        <p:spPr>
          <a:xfrm>
            <a:off x="457200" y="1246418"/>
            <a:ext cx="8229600" cy="205740"/>
          </a:xfrm>
        </p:spPr>
        <p:txBody>
          <a:bodyPr>
            <a:noAutofit/>
          </a:bodyPr>
          <a:lstStyle>
            <a:lvl1pPr marL="0" indent="0">
              <a:spcBef>
                <a:spcPts val="0"/>
              </a:spcBef>
              <a:buNone/>
              <a:defRPr sz="1350">
                <a:solidFill>
                  <a:schemeClr val="tx1"/>
                </a:solidFill>
              </a:defRPr>
            </a:lvl1pPr>
            <a:lvl2pPr marL="0" indent="0">
              <a:spcBef>
                <a:spcPts val="0"/>
              </a:spcBef>
              <a:buNone/>
              <a:defRPr sz="1350"/>
            </a:lvl2pPr>
            <a:lvl3pPr marL="0" indent="0">
              <a:spcBef>
                <a:spcPts val="0"/>
              </a:spcBef>
              <a:buNone/>
              <a:defRPr sz="1350"/>
            </a:lvl3pPr>
            <a:lvl4pPr marL="0" indent="0">
              <a:spcBef>
                <a:spcPts val="0"/>
              </a:spcBef>
              <a:buNone/>
              <a:defRPr sz="1350"/>
            </a:lvl4pPr>
            <a:lvl5pPr marL="0" indent="0">
              <a:spcBef>
                <a:spcPts val="0"/>
              </a:spcBef>
              <a:buNone/>
              <a:defRPr sz="1350"/>
            </a:lvl5pPr>
            <a:lvl6pPr marL="0" indent="0">
              <a:spcBef>
                <a:spcPts val="0"/>
              </a:spcBef>
              <a:buNone/>
              <a:defRPr sz="1350"/>
            </a:lvl6pPr>
            <a:lvl7pPr marL="0" indent="0">
              <a:spcBef>
                <a:spcPts val="0"/>
              </a:spcBef>
              <a:buNone/>
              <a:defRPr sz="1350"/>
            </a:lvl7pPr>
            <a:lvl8pPr marL="0" indent="0">
              <a:spcBef>
                <a:spcPts val="0"/>
              </a:spcBef>
              <a:buNone/>
              <a:defRPr sz="1350"/>
            </a:lvl8pPr>
            <a:lvl9pPr marL="0" indent="0">
              <a:spcBef>
                <a:spcPts val="0"/>
              </a:spcBef>
              <a:buNone/>
              <a:defRPr sz="1350"/>
            </a:lvl9pPr>
          </a:lstStyle>
          <a:p>
            <a:pPr lvl="0"/>
            <a:r>
              <a:rPr lang="en-US" dirty="0" smtClean="0"/>
              <a:t>Click to add heading</a:t>
            </a:r>
          </a:p>
        </p:txBody>
      </p:sp>
      <p:sp>
        <p:nvSpPr>
          <p:cNvPr id="3" name="Content Placeholder 2"/>
          <p:cNvSpPr>
            <a:spLocks noGrp="1"/>
          </p:cNvSpPr>
          <p:nvPr>
            <p:ph idx="1"/>
          </p:nvPr>
        </p:nvSpPr>
        <p:spPr>
          <a:xfrm>
            <a:off x="457200" y="1543050"/>
            <a:ext cx="8229600" cy="302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291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E5E8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C853A8-1CF5-4118-9D6D-C132E8FC53CB}" type="datetimeFigureOut">
              <a:rPr lang="en-US" smtClean="0">
                <a:solidFill>
                  <a:srgbClr val="E5E8E8">
                    <a:lumMod val="75000"/>
                  </a:srgbClr>
                </a:solidFill>
              </a:rPr>
              <a:pPr/>
              <a:t>10/15/2015</a:t>
            </a:fld>
            <a:endParaRPr lang="en-US">
              <a:solidFill>
                <a:srgbClr val="E5E8E8">
                  <a:lumMod val="75000"/>
                </a:srgbClr>
              </a:solidFill>
            </a:endParaRPr>
          </a:p>
        </p:txBody>
      </p:sp>
      <p:sp>
        <p:nvSpPr>
          <p:cNvPr id="4" name="Footer Placeholder 3"/>
          <p:cNvSpPr>
            <a:spLocks noGrp="1"/>
          </p:cNvSpPr>
          <p:nvPr>
            <p:ph type="ftr" sz="quarter" idx="11"/>
          </p:nvPr>
        </p:nvSpPr>
        <p:spPr/>
        <p:txBody>
          <a:bodyPr/>
          <a:lstStyle/>
          <a:p>
            <a:endParaRPr lang="en-US">
              <a:solidFill>
                <a:srgbClr val="E5E8E8">
                  <a:lumMod val="75000"/>
                </a:srgbClr>
              </a:solidFill>
            </a:endParaRPr>
          </a:p>
        </p:txBody>
      </p:sp>
      <p:sp>
        <p:nvSpPr>
          <p:cNvPr id="5" name="Slide Number Placeholder 4"/>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Tree>
    <p:extLst>
      <p:ext uri="{BB962C8B-B14F-4D97-AF65-F5344CB8AC3E}">
        <p14:creationId xmlns:p14="http://schemas.microsoft.com/office/powerpoint/2010/main" val="414354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57150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971551"/>
            <a:ext cx="8229600" cy="360045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3962401" y="4858893"/>
            <a:ext cx="609600" cy="164592"/>
          </a:xfrm>
          <a:prstGeom prst="rect">
            <a:avLst/>
          </a:prstGeom>
        </p:spPr>
        <p:txBody>
          <a:bodyPr vert="horz" wrap="none" lIns="0" tIns="0" rIns="0" bIns="0" rtlCol="0" anchor="b" anchorCtr="0"/>
          <a:lstStyle>
            <a:lvl1pPr algn="l">
              <a:defRPr sz="525">
                <a:solidFill>
                  <a:schemeClr val="accent3"/>
                </a:solidFill>
              </a:defRPr>
            </a:lvl1pPr>
          </a:lstStyle>
          <a:p>
            <a:fld id="{5AE5F73F-C8E8-4245-A8A4-8D6D69BE29B6}" type="datetime1">
              <a:rPr lang="en-US" smtClean="0"/>
              <a:t>10/15/2015</a:t>
            </a:fld>
            <a:endParaRPr lang="en-US"/>
          </a:p>
        </p:txBody>
      </p:sp>
      <p:sp>
        <p:nvSpPr>
          <p:cNvPr id="5" name="Footer Placeholder 4"/>
          <p:cNvSpPr>
            <a:spLocks noGrp="1"/>
          </p:cNvSpPr>
          <p:nvPr>
            <p:ph type="ftr" sz="quarter" idx="3"/>
          </p:nvPr>
        </p:nvSpPr>
        <p:spPr>
          <a:xfrm>
            <a:off x="457199" y="4858893"/>
            <a:ext cx="3429893" cy="164592"/>
          </a:xfrm>
          <a:prstGeom prst="rect">
            <a:avLst/>
          </a:prstGeom>
        </p:spPr>
        <p:txBody>
          <a:bodyPr vert="horz" wrap="none" lIns="0" tIns="0" rIns="0" bIns="0" rtlCol="0" anchor="b" anchorCtr="0"/>
          <a:lstStyle>
            <a:lvl1pPr algn="l">
              <a:defRPr sz="525">
                <a:solidFill>
                  <a:schemeClr val="accent3"/>
                </a:solidFill>
              </a:defRPr>
            </a:lvl1pPr>
          </a:lstStyle>
          <a:p>
            <a:endParaRPr lang="en-US"/>
          </a:p>
        </p:txBody>
      </p:sp>
      <p:sp>
        <p:nvSpPr>
          <p:cNvPr id="6" name="Slide Number Placeholder 5"/>
          <p:cNvSpPr>
            <a:spLocks noGrp="1"/>
          </p:cNvSpPr>
          <p:nvPr>
            <p:ph type="sldNum" sz="quarter" idx="4"/>
          </p:nvPr>
        </p:nvSpPr>
        <p:spPr>
          <a:xfrm>
            <a:off x="158750" y="4858893"/>
            <a:ext cx="228600" cy="164592"/>
          </a:xfrm>
          <a:prstGeom prst="rect">
            <a:avLst/>
          </a:prstGeom>
        </p:spPr>
        <p:txBody>
          <a:bodyPr vert="horz" wrap="none" lIns="0" tIns="0" rIns="0" bIns="0" rtlCol="0" anchor="b" anchorCtr="0"/>
          <a:lstStyle>
            <a:lvl1pPr algn="r">
              <a:defRPr sz="525">
                <a:solidFill>
                  <a:schemeClr val="accent3"/>
                </a:solidFill>
              </a:defRPr>
            </a:lvl1pPr>
          </a:lstStyle>
          <a:p>
            <a:fld id="{00DE720E-C72B-42F0-AD69-52D60E3C605E}" type="slidenum">
              <a:rPr lang="en-US" smtClean="0"/>
              <a:pPr/>
              <a:t>‹#›</a:t>
            </a:fld>
            <a:endParaRPr lang="en-US"/>
          </a:p>
        </p:txBody>
      </p:sp>
      <p:sp>
        <p:nvSpPr>
          <p:cNvPr id="11" name="logo"/>
          <p:cNvSpPr>
            <a:spLocks noChangeAspect="1" noEditPoints="1"/>
          </p:cNvSpPr>
          <p:nvPr/>
        </p:nvSpPr>
        <p:spPr bwMode="black">
          <a:xfrm>
            <a:off x="8692318" y="4740902"/>
            <a:ext cx="267532" cy="267462"/>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2677975593"/>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9" r:id="rId3"/>
    <p:sldLayoutId id="2147483930"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 id="2147483951" r:id="rId20"/>
    <p:sldLayoutId id="2147483952" r:id="rId21"/>
    <p:sldLayoutId id="2147483953" r:id="rId22"/>
    <p:sldLayoutId id="2147483954"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tx1"/>
        </a:buClr>
        <a:buFont typeface="HP Simplified" panose="020B0604020204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Clr>
          <a:schemeClr val="tx1"/>
        </a:buClr>
        <a:buSzPct val="80000"/>
        <a:buFont typeface="HP Simplified" panose="020B0604020204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Clr>
          <a:schemeClr val="tx1"/>
        </a:buClr>
        <a:buFont typeface="HP Simplified" panose="020B0604020204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Clr>
          <a:schemeClr val="tx1"/>
        </a:buClr>
        <a:buSzPct val="80000"/>
        <a:buFont typeface="HP Simplified" panose="020B0604020204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Clr>
          <a:schemeClr val="tx1"/>
        </a:buClr>
        <a:buFont typeface="HP Simplified" panose="020B0604020204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Clr>
          <a:schemeClr val="tx1"/>
        </a:buClr>
        <a:buSzPct val="80000"/>
        <a:buFont typeface="HP Simplified" panose="020B0604020204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Clr>
          <a:schemeClr val="tx1"/>
        </a:buClr>
        <a:buFont typeface="HP Simplified" panose="020B0604020204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Clr>
          <a:schemeClr val="tx1"/>
        </a:buClr>
        <a:buSzPct val="80000"/>
        <a:buFont typeface="HP Simplified" panose="020B0604020204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Clr>
          <a:schemeClr val="tx1"/>
        </a:buClr>
        <a:buFont typeface="HP Simplified" panose="020B0604020204020204" pitchFamily="34" charset="0"/>
        <a:buChar char="•"/>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emf"/><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jpeg"/></Relationships>
</file>

<file path=ppt/slides/_rels/slide15.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58.png"/></Relationships>
</file>

<file path=ppt/slides/_rels/slide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62.png"/><Relationship Id="rId4" Type="http://schemas.openxmlformats.org/officeDocument/2006/relationships/image" Target="../media/image61.png"/></Relationships>
</file>

<file path=ppt/slides/_rels/slide18.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tags" Target="../tags/tag4.xml"/><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tags" Target="../tags/tag3.xml"/><Relationship Id="rId16" Type="http://schemas.openxmlformats.org/officeDocument/2006/relationships/image" Target="../media/image36.png"/><Relationship Id="rId1" Type="http://schemas.openxmlformats.org/officeDocument/2006/relationships/tags" Target="../tags/tag2.xml"/><Relationship Id="rId6" Type="http://schemas.openxmlformats.org/officeDocument/2006/relationships/image" Target="../media/image26.jpeg"/><Relationship Id="rId11" Type="http://schemas.openxmlformats.org/officeDocument/2006/relationships/image" Target="../media/image31.jpeg"/><Relationship Id="rId5" Type="http://schemas.openxmlformats.org/officeDocument/2006/relationships/notesSlide" Target="../notesSlides/notesSlide6.xml"/><Relationship Id="rId15" Type="http://schemas.openxmlformats.org/officeDocument/2006/relationships/image" Target="../media/image35.png"/><Relationship Id="rId10" Type="http://schemas.openxmlformats.org/officeDocument/2006/relationships/image" Target="../media/image30.jpeg"/><Relationship Id="rId4" Type="http://schemas.openxmlformats.org/officeDocument/2006/relationships/slideLayout" Target="../slideLayouts/slideLayout9.xml"/><Relationship Id="rId9" Type="http://schemas.openxmlformats.org/officeDocument/2006/relationships/image" Target="../media/image29.png"/><Relationship Id="rId14" Type="http://schemas.openxmlformats.org/officeDocument/2006/relationships/image" Target="../media/image3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latin typeface="+mn-lt"/>
                <a:cs typeface="Arial" pitchFamily="34" charset="0"/>
              </a:rPr>
              <a:t>DevOps at HP IT</a:t>
            </a:r>
            <a:endParaRPr lang="en-US" dirty="0">
              <a:latin typeface="+mn-lt"/>
              <a:cs typeface="Arial" pitchFamily="34" charset="0"/>
            </a:endParaRPr>
          </a:p>
        </p:txBody>
      </p:sp>
      <p:sp>
        <p:nvSpPr>
          <p:cNvPr id="6" name="Subtitle 5"/>
          <p:cNvSpPr>
            <a:spLocks noGrp="1"/>
          </p:cNvSpPr>
          <p:nvPr>
            <p:ph type="subTitle" idx="1"/>
          </p:nvPr>
        </p:nvSpPr>
        <p:spPr/>
        <p:txBody>
          <a:bodyPr>
            <a:normAutofit fontScale="92500" lnSpcReduction="20000"/>
          </a:bodyPr>
          <a:lstStyle/>
          <a:p>
            <a:pPr>
              <a:tabLst>
                <a:tab pos="1973263" algn="l"/>
                <a:tab pos="3941763" algn="l"/>
              </a:tabLst>
            </a:pPr>
            <a:r>
              <a:rPr lang="en-US" dirty="0" smtClean="0">
                <a:latin typeface="+mn-lt"/>
                <a:cs typeface="Arial" pitchFamily="34" charset="0"/>
              </a:rPr>
              <a:t/>
            </a:r>
            <a:br>
              <a:rPr lang="en-US" dirty="0" smtClean="0">
                <a:latin typeface="+mn-lt"/>
                <a:cs typeface="Arial" pitchFamily="34" charset="0"/>
              </a:rPr>
            </a:br>
            <a:endParaRPr lang="en-US" dirty="0" smtClean="0">
              <a:latin typeface="+mn-lt"/>
              <a:cs typeface="Arial" pitchFamily="34" charset="0"/>
            </a:endParaRPr>
          </a:p>
          <a:p>
            <a:pPr>
              <a:tabLst>
                <a:tab pos="1973263" algn="l"/>
                <a:tab pos="3941763" algn="l"/>
              </a:tabLst>
            </a:pPr>
            <a:r>
              <a:rPr lang="en-US" dirty="0" smtClean="0">
                <a:latin typeface="+mn-lt"/>
                <a:cs typeface="Arial" pitchFamily="34" charset="0"/>
              </a:rPr>
              <a:t>Ralph Loura	ralph.loura@hpe.com	@</a:t>
            </a:r>
            <a:r>
              <a:rPr lang="en-US" dirty="0" err="1" smtClean="0">
                <a:latin typeface="+mn-lt"/>
                <a:cs typeface="Arial" pitchFamily="34" charset="0"/>
              </a:rPr>
              <a:t>RalphLoura</a:t>
            </a:r>
            <a:endParaRPr lang="en-US" dirty="0" smtClean="0">
              <a:latin typeface="+mn-lt"/>
              <a:cs typeface="Arial" pitchFamily="34" charset="0"/>
            </a:endParaRPr>
          </a:p>
          <a:p>
            <a:pPr>
              <a:tabLst>
                <a:tab pos="1973263" algn="l"/>
                <a:tab pos="3941763" algn="l"/>
              </a:tabLst>
            </a:pPr>
            <a:r>
              <a:rPr lang="en-US" dirty="0" smtClean="0">
                <a:latin typeface="+mn-lt"/>
                <a:cs typeface="Arial" pitchFamily="34" charset="0"/>
              </a:rPr>
              <a:t>Rafael Garcia	rafael.garcia@hpe.com	@RafGar2</a:t>
            </a:r>
          </a:p>
          <a:p>
            <a:pPr>
              <a:tabLst>
                <a:tab pos="1973263" algn="l"/>
                <a:tab pos="3941763" algn="l"/>
              </a:tabLst>
            </a:pPr>
            <a:r>
              <a:rPr lang="en-US" dirty="0" smtClean="0">
                <a:latin typeface="+mn-lt"/>
                <a:cs typeface="Arial" pitchFamily="34" charset="0"/>
              </a:rPr>
              <a:t>Olivier Jacques	olivier@hpe.com	@OJacques2</a:t>
            </a:r>
            <a:endParaRPr lang="en-US" b="0" dirty="0" smtClean="0">
              <a:latin typeface="+mn-lt"/>
              <a:cs typeface="Arial" pitchFamily="34" charset="0"/>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4820" y="3610579"/>
            <a:ext cx="168711" cy="137160"/>
          </a:xfrm>
          <a:prstGeom prst="rect">
            <a:avLst/>
          </a:prstGeom>
        </p:spPr>
      </p:pic>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4820" y="3808571"/>
            <a:ext cx="168711" cy="137160"/>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4820" y="4006563"/>
            <a:ext cx="168711" cy="137160"/>
          </a:xfrm>
          <a:prstGeom prst="rect">
            <a:avLst/>
          </a:prstGeom>
        </p:spPr>
      </p:pic>
    </p:spTree>
    <p:extLst>
      <p:ext uri="{BB962C8B-B14F-4D97-AF65-F5344CB8AC3E}">
        <p14:creationId xmlns:p14="http://schemas.microsoft.com/office/powerpoint/2010/main" val="309667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ChatOps</a:t>
            </a:r>
            <a:endParaRPr lang="en-US" dirty="0"/>
          </a:p>
        </p:txBody>
      </p:sp>
      <p:sp>
        <p:nvSpPr>
          <p:cNvPr id="4" name="Slide Number Placeholder 3"/>
          <p:cNvSpPr>
            <a:spLocks noGrp="1"/>
          </p:cNvSpPr>
          <p:nvPr>
            <p:ph type="sldNum" sz="quarter" idx="12"/>
          </p:nvPr>
        </p:nvSpPr>
        <p:spPr/>
        <p:txBody>
          <a:bodyPr/>
          <a:lstStyle/>
          <a:p>
            <a:fld id="{00DE720E-C72B-42F0-AD69-52D60E3C605E}" type="slidenum">
              <a:rPr lang="en-US" smtClean="0">
                <a:solidFill>
                  <a:prstClr val="white"/>
                </a:solidFill>
              </a:rPr>
              <a:pPr/>
              <a:t>10</a:t>
            </a:fld>
            <a:endParaRPr lang="en-US">
              <a:solidFill>
                <a:prstClr val="white"/>
              </a:solidFill>
            </a:endParaRPr>
          </a:p>
        </p:txBody>
      </p:sp>
      <p:sp>
        <p:nvSpPr>
          <p:cNvPr id="7" name="TextBox 6"/>
          <p:cNvSpPr txBox="1"/>
          <p:nvPr/>
        </p:nvSpPr>
        <p:spPr>
          <a:xfrm>
            <a:off x="273050" y="865113"/>
            <a:ext cx="7373591" cy="461665"/>
          </a:xfrm>
          <a:prstGeom prst="rect">
            <a:avLst/>
          </a:prstGeom>
          <a:noFill/>
        </p:spPr>
        <p:txBody>
          <a:bodyPr wrap="square" rtlCol="0">
            <a:spAutoFit/>
          </a:bodyPr>
          <a:lstStyle/>
          <a:p>
            <a:pPr algn="ctr" defTabSz="430213">
              <a:spcAft>
                <a:spcPts val="400"/>
              </a:spcAft>
              <a:buSzPct val="100000"/>
            </a:pPr>
            <a:r>
              <a:rPr lang="en-US" sz="2400" b="1" dirty="0" smtClean="0">
                <a:solidFill>
                  <a:schemeClr val="accent1"/>
                </a:solidFill>
                <a:latin typeface="HP Simplified" pitchFamily="34" charset="0"/>
                <a:cs typeface="HP Simplified" pitchFamily="34" charset="0"/>
              </a:rPr>
              <a:t>= </a:t>
            </a:r>
            <a:r>
              <a:rPr lang="en-US" sz="2400" b="1" dirty="0">
                <a:solidFill>
                  <a:schemeClr val="accent1"/>
                </a:solidFill>
                <a:latin typeface="HP Simplified" pitchFamily="34" charset="0"/>
                <a:cs typeface="HP Simplified" pitchFamily="34" charset="0"/>
              </a:rPr>
              <a:t>Augmented reality for </a:t>
            </a:r>
            <a:r>
              <a:rPr lang="en-US" sz="2400" b="1" dirty="0" err="1" smtClean="0">
                <a:solidFill>
                  <a:schemeClr val="accent1"/>
                </a:solidFill>
                <a:latin typeface="HP Simplified" pitchFamily="34" charset="0"/>
                <a:cs typeface="HP Simplified" pitchFamily="34" charset="0"/>
              </a:rPr>
              <a:t>Dev+Ops</a:t>
            </a:r>
            <a:endParaRPr lang="en-US" sz="2400" b="1" dirty="0">
              <a:solidFill>
                <a:schemeClr val="accent1"/>
              </a:solidFill>
              <a:latin typeface="HP Simplified" pitchFamily="34" charset="0"/>
              <a:cs typeface="HP Simplified" pitchFamily="34" charset="0"/>
            </a:endParaRPr>
          </a:p>
        </p:txBody>
      </p:sp>
      <p:pic>
        <p:nvPicPr>
          <p:cNvPr id="9" name="Picture 8"/>
          <p:cNvPicPr>
            <a:picLocks noChangeAspect="1"/>
          </p:cNvPicPr>
          <p:nvPr/>
        </p:nvPicPr>
        <p:blipFill rotWithShape="1">
          <a:blip r:embed="rId3"/>
          <a:srcRect l="1023" t="4250" r="1485" b="1709"/>
          <a:stretch/>
        </p:blipFill>
        <p:spPr>
          <a:xfrm>
            <a:off x="679450" y="1326778"/>
            <a:ext cx="6800850" cy="3467101"/>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240097" y="1391791"/>
            <a:ext cx="5857356" cy="33130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1683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ChatOps</a:t>
            </a:r>
            <a:endParaRPr lang="en-US" dirty="0"/>
          </a:p>
        </p:txBody>
      </p:sp>
      <p:sp>
        <p:nvSpPr>
          <p:cNvPr id="4" name="Slide Number Placeholder 3"/>
          <p:cNvSpPr>
            <a:spLocks noGrp="1"/>
          </p:cNvSpPr>
          <p:nvPr>
            <p:ph type="sldNum" sz="quarter" idx="12"/>
          </p:nvPr>
        </p:nvSpPr>
        <p:spPr/>
        <p:txBody>
          <a:bodyPr/>
          <a:lstStyle/>
          <a:p>
            <a:fld id="{00DE720E-C72B-42F0-AD69-52D60E3C605E}" type="slidenum">
              <a:rPr lang="en-US" smtClean="0">
                <a:solidFill>
                  <a:prstClr val="white"/>
                </a:solidFill>
              </a:rPr>
              <a:pPr/>
              <a:t>11</a:t>
            </a:fld>
            <a:endParaRPr lang="en-US">
              <a:solidFill>
                <a:prstClr val="white"/>
              </a:solidFill>
            </a:endParaRPr>
          </a:p>
        </p:txBody>
      </p:sp>
      <p:sp>
        <p:nvSpPr>
          <p:cNvPr id="7" name="TextBox 6"/>
          <p:cNvSpPr txBox="1"/>
          <p:nvPr/>
        </p:nvSpPr>
        <p:spPr>
          <a:xfrm>
            <a:off x="273050" y="865113"/>
            <a:ext cx="7373591" cy="461665"/>
          </a:xfrm>
          <a:prstGeom prst="rect">
            <a:avLst/>
          </a:prstGeom>
          <a:noFill/>
        </p:spPr>
        <p:txBody>
          <a:bodyPr wrap="square" rtlCol="0">
            <a:spAutoFit/>
          </a:bodyPr>
          <a:lstStyle/>
          <a:p>
            <a:pPr algn="ctr" defTabSz="430213">
              <a:spcAft>
                <a:spcPts val="400"/>
              </a:spcAft>
              <a:buSzPct val="100000"/>
            </a:pPr>
            <a:r>
              <a:rPr lang="en-US" sz="2400" b="1" dirty="0" smtClean="0">
                <a:solidFill>
                  <a:schemeClr val="accent1"/>
                </a:solidFill>
                <a:latin typeface="HP Simplified" pitchFamily="34" charset="0"/>
                <a:cs typeface="HP Simplified" pitchFamily="34" charset="0"/>
              </a:rPr>
              <a:t>= </a:t>
            </a:r>
            <a:r>
              <a:rPr lang="en-US" sz="2400" b="1" dirty="0">
                <a:solidFill>
                  <a:schemeClr val="accent1"/>
                </a:solidFill>
                <a:latin typeface="HP Simplified" pitchFamily="34" charset="0"/>
                <a:cs typeface="HP Simplified" pitchFamily="34" charset="0"/>
              </a:rPr>
              <a:t>Augmented reality for </a:t>
            </a:r>
            <a:r>
              <a:rPr lang="en-US" sz="2400" b="1" dirty="0" err="1" smtClean="0">
                <a:solidFill>
                  <a:schemeClr val="accent1"/>
                </a:solidFill>
                <a:latin typeface="HP Simplified" pitchFamily="34" charset="0"/>
                <a:cs typeface="HP Simplified" pitchFamily="34" charset="0"/>
              </a:rPr>
              <a:t>Dev+Ops</a:t>
            </a:r>
            <a:endParaRPr lang="en-US" sz="2400" b="1" dirty="0">
              <a:solidFill>
                <a:schemeClr val="accent1"/>
              </a:solidFill>
              <a:latin typeface="HP Simplified" pitchFamily="34" charset="0"/>
              <a:cs typeface="HP Simplified" pitchFamily="34" charset="0"/>
            </a:endParaRPr>
          </a:p>
        </p:txBody>
      </p:sp>
      <p:pic>
        <p:nvPicPr>
          <p:cNvPr id="9" name="Picture 8"/>
          <p:cNvPicPr>
            <a:picLocks noChangeAspect="1"/>
          </p:cNvPicPr>
          <p:nvPr/>
        </p:nvPicPr>
        <p:blipFill rotWithShape="1">
          <a:blip r:embed="rId3"/>
          <a:srcRect l="1023" t="4250" r="1485" b="1709"/>
          <a:stretch/>
        </p:blipFill>
        <p:spPr>
          <a:xfrm>
            <a:off x="679450" y="1326778"/>
            <a:ext cx="6800850" cy="3467101"/>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240097" y="1391791"/>
            <a:ext cx="5857356" cy="3313084"/>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rotWithShape="1">
          <a:blip r:embed="rId5"/>
          <a:srcRect t="50353"/>
          <a:stretch/>
        </p:blipFill>
        <p:spPr>
          <a:xfrm>
            <a:off x="1446690" y="1441450"/>
            <a:ext cx="5093809" cy="3186486"/>
          </a:xfrm>
          <a:prstGeom prst="rect">
            <a:avLst/>
          </a:prstGeom>
        </p:spPr>
      </p:pic>
    </p:spTree>
    <p:extLst>
      <p:ext uri="{BB962C8B-B14F-4D97-AF65-F5344CB8AC3E}">
        <p14:creationId xmlns:p14="http://schemas.microsoft.com/office/powerpoint/2010/main" val="428948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ChatOps</a:t>
            </a:r>
            <a:endParaRPr lang="en-US" dirty="0"/>
          </a:p>
        </p:txBody>
      </p:sp>
      <p:sp>
        <p:nvSpPr>
          <p:cNvPr id="4" name="Slide Number Placeholder 3"/>
          <p:cNvSpPr>
            <a:spLocks noGrp="1"/>
          </p:cNvSpPr>
          <p:nvPr>
            <p:ph type="sldNum" sz="quarter" idx="12"/>
          </p:nvPr>
        </p:nvSpPr>
        <p:spPr/>
        <p:txBody>
          <a:bodyPr/>
          <a:lstStyle/>
          <a:p>
            <a:fld id="{00DE720E-C72B-42F0-AD69-52D60E3C605E}" type="slidenum">
              <a:rPr lang="en-US" smtClean="0">
                <a:solidFill>
                  <a:prstClr val="white"/>
                </a:solidFill>
              </a:rPr>
              <a:pPr/>
              <a:t>12</a:t>
            </a:fld>
            <a:endParaRPr lang="en-US">
              <a:solidFill>
                <a:prstClr val="white"/>
              </a:solidFill>
            </a:endParaRPr>
          </a:p>
        </p:txBody>
      </p:sp>
      <p:sp>
        <p:nvSpPr>
          <p:cNvPr id="7" name="TextBox 6"/>
          <p:cNvSpPr txBox="1"/>
          <p:nvPr/>
        </p:nvSpPr>
        <p:spPr>
          <a:xfrm>
            <a:off x="273050" y="865113"/>
            <a:ext cx="7373591" cy="461665"/>
          </a:xfrm>
          <a:prstGeom prst="rect">
            <a:avLst/>
          </a:prstGeom>
          <a:noFill/>
        </p:spPr>
        <p:txBody>
          <a:bodyPr wrap="square" rtlCol="0">
            <a:spAutoFit/>
          </a:bodyPr>
          <a:lstStyle/>
          <a:p>
            <a:pPr algn="ctr" defTabSz="430213">
              <a:spcAft>
                <a:spcPts val="400"/>
              </a:spcAft>
              <a:buSzPct val="100000"/>
            </a:pPr>
            <a:r>
              <a:rPr lang="en-US" sz="2400" b="1" dirty="0" smtClean="0">
                <a:solidFill>
                  <a:schemeClr val="accent1"/>
                </a:solidFill>
                <a:latin typeface="HP Simplified" pitchFamily="34" charset="0"/>
                <a:cs typeface="HP Simplified" pitchFamily="34" charset="0"/>
              </a:rPr>
              <a:t>= </a:t>
            </a:r>
            <a:r>
              <a:rPr lang="en-US" sz="2400" b="1" dirty="0">
                <a:solidFill>
                  <a:schemeClr val="accent1"/>
                </a:solidFill>
                <a:latin typeface="HP Simplified" pitchFamily="34" charset="0"/>
                <a:cs typeface="HP Simplified" pitchFamily="34" charset="0"/>
              </a:rPr>
              <a:t>Augmented reality for </a:t>
            </a:r>
            <a:r>
              <a:rPr lang="en-US" sz="2400" b="1" dirty="0" err="1" smtClean="0">
                <a:solidFill>
                  <a:schemeClr val="accent1"/>
                </a:solidFill>
                <a:latin typeface="HP Simplified" pitchFamily="34" charset="0"/>
                <a:cs typeface="HP Simplified" pitchFamily="34" charset="0"/>
              </a:rPr>
              <a:t>Dev+Ops</a:t>
            </a:r>
            <a:endParaRPr lang="en-US" sz="2400" b="1" dirty="0">
              <a:solidFill>
                <a:schemeClr val="accent1"/>
              </a:solidFill>
              <a:latin typeface="HP Simplified" pitchFamily="34" charset="0"/>
              <a:cs typeface="HP Simplified" pitchFamily="34" charset="0"/>
            </a:endParaRPr>
          </a:p>
        </p:txBody>
      </p:sp>
      <p:pic>
        <p:nvPicPr>
          <p:cNvPr id="9" name="Picture 8"/>
          <p:cNvPicPr>
            <a:picLocks noChangeAspect="1"/>
          </p:cNvPicPr>
          <p:nvPr/>
        </p:nvPicPr>
        <p:blipFill rotWithShape="1">
          <a:blip r:embed="rId3"/>
          <a:srcRect l="1023" t="4250" r="1485" b="1709"/>
          <a:stretch/>
        </p:blipFill>
        <p:spPr>
          <a:xfrm>
            <a:off x="679450" y="1326778"/>
            <a:ext cx="6800850" cy="3467101"/>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240097" y="1391791"/>
            <a:ext cx="5857356" cy="3313084"/>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rotWithShape="1">
          <a:blip r:embed="rId5"/>
          <a:srcRect t="50353"/>
          <a:stretch/>
        </p:blipFill>
        <p:spPr>
          <a:xfrm>
            <a:off x="1446690" y="1441450"/>
            <a:ext cx="5093809" cy="3186486"/>
          </a:xfrm>
          <a:prstGeom prst="rect">
            <a:avLst/>
          </a:prstGeom>
        </p:spPr>
      </p:pic>
      <p:grpSp>
        <p:nvGrpSpPr>
          <p:cNvPr id="2" name="Group 1"/>
          <p:cNvGrpSpPr/>
          <p:nvPr/>
        </p:nvGrpSpPr>
        <p:grpSpPr>
          <a:xfrm>
            <a:off x="1698926" y="1341657"/>
            <a:ext cx="4589335" cy="3517236"/>
            <a:chOff x="1858539" y="1335769"/>
            <a:chExt cx="4589335" cy="3517236"/>
          </a:xfrm>
        </p:grpSpPr>
        <p:pic>
          <p:nvPicPr>
            <p:cNvPr id="12" name="Picture 11"/>
            <p:cNvPicPr>
              <a:picLocks noChangeAspect="1"/>
            </p:cNvPicPr>
            <p:nvPr/>
          </p:nvPicPr>
          <p:blipFill>
            <a:blip r:embed="rId6"/>
            <a:stretch>
              <a:fillRect/>
            </a:stretch>
          </p:blipFill>
          <p:spPr>
            <a:xfrm>
              <a:off x="1858539" y="1335769"/>
              <a:ext cx="4589335" cy="3517236"/>
            </a:xfrm>
            <a:prstGeom prst="rect">
              <a:avLst/>
            </a:prstGeom>
            <a:ln>
              <a:noFill/>
            </a:ln>
            <a:effectLst>
              <a:outerShdw blurRad="190500" algn="tl" rotWithShape="0">
                <a:srgbClr val="000000">
                  <a:alpha val="70000"/>
                </a:srgbClr>
              </a:outerShdw>
            </a:effectLst>
          </p:spPr>
        </p:pic>
        <p:pic>
          <p:nvPicPr>
            <p:cNvPr id="13" name="Picture 12"/>
            <p:cNvPicPr>
              <a:picLocks noChangeAspect="1"/>
            </p:cNvPicPr>
            <p:nvPr/>
          </p:nvPicPr>
          <p:blipFill>
            <a:blip r:embed="rId7"/>
            <a:stretch>
              <a:fillRect/>
            </a:stretch>
          </p:blipFill>
          <p:spPr>
            <a:xfrm>
              <a:off x="1937976" y="1627755"/>
              <a:ext cx="1424627" cy="1432151"/>
            </a:xfrm>
            <a:prstGeom prst="rect">
              <a:avLst/>
            </a:prstGeom>
          </p:spPr>
        </p:pic>
      </p:grpSp>
      <p:sp>
        <p:nvSpPr>
          <p:cNvPr id="14" name="Explosion 2 13"/>
          <p:cNvSpPr/>
          <p:nvPr/>
        </p:nvSpPr>
        <p:spPr>
          <a:xfrm>
            <a:off x="3655411" y="1441450"/>
            <a:ext cx="2873229" cy="1915545"/>
          </a:xfrm>
          <a:prstGeom prst="irregularSeal2">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dirty="0" smtClean="0"/>
              <a:t>Fun too: </a:t>
            </a:r>
            <a:br>
              <a:rPr lang="en-US" dirty="0" smtClean="0"/>
            </a:br>
            <a:r>
              <a:rPr lang="en-US" dirty="0" smtClean="0"/>
              <a:t>adds work </a:t>
            </a:r>
            <a:br>
              <a:rPr lang="en-US" dirty="0" smtClean="0"/>
            </a:br>
            <a:r>
              <a:rPr lang="en-US" dirty="0" smtClean="0"/>
              <a:t>to social!</a:t>
            </a:r>
          </a:p>
        </p:txBody>
      </p:sp>
    </p:spTree>
    <p:extLst>
      <p:ext uri="{BB962C8B-B14F-4D97-AF65-F5344CB8AC3E}">
        <p14:creationId xmlns:p14="http://schemas.microsoft.com/office/powerpoint/2010/main" val="303108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42155" y="1498180"/>
            <a:ext cx="5524185" cy="1371600"/>
          </a:xfrm>
        </p:spPr>
        <p:txBody>
          <a:bodyPr/>
          <a:lstStyle/>
          <a:p>
            <a:r>
              <a:rPr lang="en-US" sz="4800" dirty="0" smtClean="0"/>
              <a:t>Pipelines + </a:t>
            </a:r>
            <a:br>
              <a:rPr lang="en-US" sz="4800" dirty="0" smtClean="0"/>
            </a:br>
            <a:r>
              <a:rPr lang="en-US" sz="4800" dirty="0" smtClean="0"/>
              <a:t>anchor points</a:t>
            </a:r>
            <a:endParaRPr lang="en-US" sz="4800" dirty="0"/>
          </a:p>
        </p:txBody>
      </p:sp>
      <p:sp>
        <p:nvSpPr>
          <p:cNvPr id="2" name="Oval 1"/>
          <p:cNvSpPr/>
          <p:nvPr/>
        </p:nvSpPr>
        <p:spPr>
          <a:xfrm>
            <a:off x="725757" y="1309743"/>
            <a:ext cx="953536" cy="953536"/>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200" b="1" dirty="0" smtClean="0">
                <a:solidFill>
                  <a:schemeClr val="accent1"/>
                </a:solidFill>
              </a:rPr>
              <a:t>2</a:t>
            </a:r>
            <a:endParaRPr lang="en-US" sz="7200" b="1" dirty="0">
              <a:solidFill>
                <a:schemeClr val="accent1"/>
              </a:solidFill>
            </a:endParaRPr>
          </a:p>
        </p:txBody>
      </p:sp>
      <p:sp>
        <p:nvSpPr>
          <p:cNvPr id="4" name="TextBox 3"/>
          <p:cNvSpPr txBox="1"/>
          <p:nvPr/>
        </p:nvSpPr>
        <p:spPr>
          <a:xfrm>
            <a:off x="1942155" y="2956161"/>
            <a:ext cx="4718732" cy="1526519"/>
          </a:xfrm>
          <a:prstGeom prst="rect">
            <a:avLst/>
          </a:prstGeom>
          <a:noFill/>
        </p:spPr>
        <p:txBody>
          <a:bodyPr wrap="square" lIns="0" tIns="0" rIns="0" bIns="0" rtlCol="0">
            <a:noAutofit/>
          </a:bodyPr>
          <a:lstStyle/>
          <a:p>
            <a:pPr>
              <a:lnSpc>
                <a:spcPct val="90000"/>
              </a:lnSpc>
            </a:pPr>
            <a:r>
              <a:rPr lang="en-US" sz="2400" dirty="0" smtClean="0"/>
              <a:t>One size does NOT fit all</a:t>
            </a:r>
          </a:p>
        </p:txBody>
      </p:sp>
    </p:spTree>
    <p:extLst>
      <p:ext uri="{BB962C8B-B14F-4D97-AF65-F5344CB8AC3E}">
        <p14:creationId xmlns:p14="http://schemas.microsoft.com/office/powerpoint/2010/main" val="42336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518024" y="2168014"/>
            <a:ext cx="6180633" cy="2594591"/>
          </a:xfrm>
          <a:prstGeom prst="rightArrow">
            <a:avLst>
              <a:gd name="adj1" fmla="val 58424"/>
              <a:gd name="adj2" fmla="val 419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smtClean="0">
              <a:solidFill>
                <a:prstClr val="white"/>
              </a:solidFill>
              <a:cs typeface="HP Simplified" pitchFamily="34" charset="0"/>
            </a:endParaRPr>
          </a:p>
          <a:p>
            <a:pPr algn="ctr"/>
            <a:endParaRPr lang="en-US" b="1" dirty="0">
              <a:solidFill>
                <a:prstClr val="white"/>
              </a:solidFill>
              <a:cs typeface="HP Simplified" pitchFamily="34" charset="0"/>
            </a:endParaRPr>
          </a:p>
          <a:p>
            <a:pPr algn="ctr"/>
            <a:endParaRPr lang="en-US" b="1" dirty="0" smtClean="0">
              <a:solidFill>
                <a:prstClr val="white"/>
              </a:solidFill>
              <a:cs typeface="HP Simplified" pitchFamily="34" charset="0"/>
            </a:endParaRPr>
          </a:p>
          <a:p>
            <a:pPr algn="ctr"/>
            <a:r>
              <a:rPr lang="en-US" b="1" dirty="0" smtClean="0">
                <a:solidFill>
                  <a:prstClr val="white"/>
                </a:solidFill>
                <a:cs typeface="HP Simplified" pitchFamily="34" charset="0"/>
              </a:rPr>
              <a:t>Flexible pipelines with anchor points</a:t>
            </a:r>
            <a:endParaRPr lang="en-US" b="1" dirty="0">
              <a:solidFill>
                <a:prstClr val="white"/>
              </a:solidFill>
              <a:cs typeface="HP Simplified" pitchFamily="34" charset="0"/>
            </a:endParaRPr>
          </a:p>
        </p:txBody>
      </p:sp>
      <p:sp>
        <p:nvSpPr>
          <p:cNvPr id="12" name="Title 11"/>
          <p:cNvSpPr>
            <a:spLocks noGrp="1"/>
          </p:cNvSpPr>
          <p:nvPr>
            <p:ph type="title"/>
          </p:nvPr>
        </p:nvSpPr>
        <p:spPr/>
        <p:txBody>
          <a:bodyPr/>
          <a:lstStyle/>
          <a:p>
            <a:r>
              <a:rPr lang="en-US" dirty="0" smtClean="0"/>
              <a:t>Flexible Continuous Delivery Pipeline</a:t>
            </a:r>
            <a:endParaRPr lang="en-US" dirty="0"/>
          </a:p>
        </p:txBody>
      </p:sp>
      <p:pic>
        <p:nvPicPr>
          <p:cNvPr id="29" name="Picture 4" descr="http://www.skilly.com/mag/wp-content/uploads/2013/07/Git-Logo.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181209" y="4565091"/>
            <a:ext cx="427292" cy="17843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https://wiki.jenkins-ci.org/download/attachments/2916393/logo.png?version=1&amp;modificationDate=1302753947000"/>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157052" y="4509743"/>
            <a:ext cx="206372" cy="2855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715403" y="4490520"/>
            <a:ext cx="348949" cy="324136"/>
          </a:xfrm>
          <a:prstGeom prst="rect">
            <a:avLst/>
          </a:prstGeom>
        </p:spPr>
      </p:pic>
      <p:pic>
        <p:nvPicPr>
          <p:cNvPr id="35" name="Content Placeholder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33521" y="4507289"/>
            <a:ext cx="711609" cy="251213"/>
          </a:xfrm>
          <a:prstGeom prst="rect">
            <a:avLst/>
          </a:prstGeom>
        </p:spPr>
      </p:pic>
      <p:pic>
        <p:nvPicPr>
          <p:cNvPr id="36" name="Picture 3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689356" y="4552571"/>
            <a:ext cx="378809" cy="201555"/>
          </a:xfrm>
          <a:prstGeom prst="rect">
            <a:avLst/>
          </a:prstGeom>
        </p:spPr>
      </p:pic>
      <p:pic>
        <p:nvPicPr>
          <p:cNvPr id="38" name="Picture 3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43953" y="4524139"/>
            <a:ext cx="222077" cy="234363"/>
          </a:xfrm>
          <a:prstGeom prst="rect">
            <a:avLst/>
          </a:prstGeom>
        </p:spPr>
      </p:pic>
      <p:pic>
        <p:nvPicPr>
          <p:cNvPr id="14" name="Picture 1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968760" y="4524139"/>
            <a:ext cx="238172" cy="239770"/>
          </a:xfrm>
          <a:prstGeom prst="rect">
            <a:avLst/>
          </a:prstGeom>
        </p:spPr>
      </p:pic>
      <p:pic>
        <p:nvPicPr>
          <p:cNvPr id="40" name="Picture 3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179277" y="4417837"/>
            <a:ext cx="624383" cy="483266"/>
          </a:xfrm>
          <a:prstGeom prst="rect">
            <a:avLst/>
          </a:prstGeom>
        </p:spPr>
      </p:pic>
      <p:pic>
        <p:nvPicPr>
          <p:cNvPr id="42" name="Picture 2" descr="Codar logo.png"/>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3423830" y="4507289"/>
            <a:ext cx="181646" cy="2512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76332" y="2168949"/>
            <a:ext cx="575788" cy="686213"/>
          </a:xfrm>
          <a:prstGeom prst="rect">
            <a:avLst/>
          </a:prstGeom>
          <a:ln>
            <a:noFill/>
          </a:ln>
          <a:effectLst>
            <a:glow rad="127000">
              <a:schemeClr val="bg1"/>
            </a:glow>
            <a:outerShdw blurRad="190500" algn="tl" rotWithShape="0">
              <a:srgbClr val="000000">
                <a:alpha val="70000"/>
              </a:srgbClr>
            </a:outerShdw>
          </a:effectLst>
        </p:spPr>
      </p:pic>
      <p:sp>
        <p:nvSpPr>
          <p:cNvPr id="11" name="TextBox 10"/>
          <p:cNvSpPr txBox="1"/>
          <p:nvPr/>
        </p:nvSpPr>
        <p:spPr>
          <a:xfrm rot="19933441">
            <a:off x="3186809" y="1107403"/>
            <a:ext cx="2720292" cy="331108"/>
          </a:xfrm>
          <a:prstGeom prst="rect">
            <a:avLst/>
          </a:prstGeom>
          <a:noFill/>
        </p:spPr>
        <p:txBody>
          <a:bodyPr wrap="square" lIns="0" tIns="0" rIns="0" bIns="0" rtlCol="0">
            <a:noAutofit/>
          </a:bodyPr>
          <a:lstStyle/>
          <a:p>
            <a:pPr>
              <a:lnSpc>
                <a:spcPct val="90000"/>
              </a:lnSpc>
            </a:pPr>
            <a:r>
              <a:rPr lang="en-US" dirty="0" smtClean="0">
                <a:solidFill>
                  <a:schemeClr val="accent1"/>
                </a:solidFill>
              </a:rPr>
              <a:t>Source Code Management</a:t>
            </a:r>
          </a:p>
        </p:txBody>
      </p:sp>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95642" y="2149538"/>
            <a:ext cx="575788" cy="686213"/>
          </a:xfrm>
          <a:prstGeom prst="rect">
            <a:avLst/>
          </a:prstGeom>
          <a:ln>
            <a:noFill/>
          </a:ln>
          <a:effectLst>
            <a:glow rad="127000">
              <a:schemeClr val="bg1"/>
            </a:glow>
            <a:outerShdw blurRad="190500" algn="tl" rotWithShape="0">
              <a:srgbClr val="000000">
                <a:alpha val="70000"/>
              </a:srgbClr>
            </a:outerShdw>
          </a:effectLst>
        </p:spPr>
      </p:pic>
      <p:sp>
        <p:nvSpPr>
          <p:cNvPr id="17" name="Left Arrow 16"/>
          <p:cNvSpPr/>
          <p:nvPr/>
        </p:nvSpPr>
        <p:spPr>
          <a:xfrm>
            <a:off x="2064352" y="2886113"/>
            <a:ext cx="3886329" cy="823599"/>
          </a:xfrm>
          <a:prstGeom prst="leftArrow">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18" name="TextBox 17"/>
          <p:cNvSpPr txBox="1"/>
          <p:nvPr/>
        </p:nvSpPr>
        <p:spPr>
          <a:xfrm>
            <a:off x="2893091" y="3195942"/>
            <a:ext cx="2228850" cy="332510"/>
          </a:xfrm>
          <a:prstGeom prst="rect">
            <a:avLst/>
          </a:prstGeom>
          <a:noFill/>
        </p:spPr>
        <p:txBody>
          <a:bodyPr wrap="square" lIns="0" tIns="0" rIns="0" bIns="0" rtlCol="0">
            <a:noAutofit/>
          </a:bodyPr>
          <a:lstStyle/>
          <a:p>
            <a:pPr algn="ctr">
              <a:lnSpc>
                <a:spcPct val="90000"/>
              </a:lnSpc>
            </a:pPr>
            <a:r>
              <a:rPr lang="en-US" dirty="0" smtClean="0">
                <a:solidFill>
                  <a:schemeClr val="accent1"/>
                </a:solidFill>
              </a:rPr>
              <a:t>Telemetry</a:t>
            </a:r>
          </a:p>
        </p:txBody>
      </p:sp>
      <p:sp>
        <p:nvSpPr>
          <p:cNvPr id="28" name="TextBox 27"/>
          <p:cNvSpPr txBox="1"/>
          <p:nvPr/>
        </p:nvSpPr>
        <p:spPr>
          <a:xfrm rot="19933441">
            <a:off x="4754806" y="1038805"/>
            <a:ext cx="2720292" cy="331108"/>
          </a:xfrm>
          <a:prstGeom prst="rect">
            <a:avLst/>
          </a:prstGeom>
          <a:noFill/>
        </p:spPr>
        <p:txBody>
          <a:bodyPr wrap="square" lIns="0" tIns="0" rIns="0" bIns="0" rtlCol="0">
            <a:noAutofit/>
          </a:bodyPr>
          <a:lstStyle/>
          <a:p>
            <a:pPr>
              <a:lnSpc>
                <a:spcPct val="90000"/>
              </a:lnSpc>
            </a:pPr>
            <a:r>
              <a:rPr lang="en-US" dirty="0" smtClean="0">
                <a:solidFill>
                  <a:schemeClr val="accent1"/>
                </a:solidFill>
              </a:rPr>
              <a:t>Change Records</a:t>
            </a:r>
          </a:p>
        </p:txBody>
      </p:sp>
    </p:spTree>
    <p:extLst>
      <p:ext uri="{BB962C8B-B14F-4D97-AF65-F5344CB8AC3E}">
        <p14:creationId xmlns:p14="http://schemas.microsoft.com/office/powerpoint/2010/main" val="126567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management</a:t>
            </a:r>
            <a:endParaRPr lang="en-US" dirty="0"/>
          </a:p>
        </p:txBody>
      </p:sp>
      <p:sp>
        <p:nvSpPr>
          <p:cNvPr id="3" name="Slide Number Placeholder 2"/>
          <p:cNvSpPr>
            <a:spLocks noGrp="1"/>
          </p:cNvSpPr>
          <p:nvPr>
            <p:ph type="sldNum" sz="quarter" idx="12"/>
          </p:nvPr>
        </p:nvSpPr>
        <p:spPr/>
        <p:txBody>
          <a:bodyPr/>
          <a:lstStyle/>
          <a:p>
            <a:fld id="{00DE720E-C72B-42F0-AD69-52D60E3C605E}" type="slidenum">
              <a:rPr lang="en-US" smtClean="0">
                <a:solidFill>
                  <a:srgbClr val="E5E8E8">
                    <a:lumMod val="75000"/>
                  </a:srgbClr>
                </a:solidFill>
              </a:rPr>
              <a:pPr/>
              <a:t>15</a:t>
            </a:fld>
            <a:endParaRPr lang="en-US">
              <a:solidFill>
                <a:srgbClr val="E5E8E8">
                  <a:lumMod val="75000"/>
                </a:srgbClr>
              </a:solidFill>
            </a:endParaRPr>
          </a:p>
        </p:txBody>
      </p:sp>
      <p:pic>
        <p:nvPicPr>
          <p:cNvPr id="8" name="Picture 7"/>
          <p:cNvPicPr>
            <a:picLocks noChangeAspect="1"/>
          </p:cNvPicPr>
          <p:nvPr/>
        </p:nvPicPr>
        <p:blipFill rotWithShape="1">
          <a:blip r:embed="rId3"/>
          <a:srcRect r="4567" b="51317"/>
          <a:stretch/>
        </p:blipFill>
        <p:spPr>
          <a:xfrm>
            <a:off x="457200" y="922633"/>
            <a:ext cx="5803731" cy="3839867"/>
          </a:xfrm>
          <a:prstGeom prst="rect">
            <a:avLst/>
          </a:prstGeom>
        </p:spPr>
      </p:pic>
      <p:pic>
        <p:nvPicPr>
          <p:cNvPr id="9" name="Picture 8"/>
          <p:cNvPicPr>
            <a:picLocks noChangeAspect="1"/>
          </p:cNvPicPr>
          <p:nvPr/>
        </p:nvPicPr>
        <p:blipFill rotWithShape="1">
          <a:blip r:embed="rId3"/>
          <a:srcRect t="49028"/>
          <a:stretch/>
        </p:blipFill>
        <p:spPr>
          <a:xfrm>
            <a:off x="457200" y="922633"/>
            <a:ext cx="5808336" cy="3839867"/>
          </a:xfrm>
          <a:prstGeom prst="rect">
            <a:avLst/>
          </a:prstGeom>
        </p:spPr>
      </p:pic>
      <p:pic>
        <p:nvPicPr>
          <p:cNvPr id="10" name="Picture 9"/>
          <p:cNvPicPr>
            <a:picLocks noChangeAspect="1"/>
          </p:cNvPicPr>
          <p:nvPr/>
        </p:nvPicPr>
        <p:blipFill>
          <a:blip r:embed="rId4"/>
          <a:stretch>
            <a:fillRect/>
          </a:stretch>
        </p:blipFill>
        <p:spPr>
          <a:xfrm>
            <a:off x="962447" y="922632"/>
            <a:ext cx="4708297" cy="3839867"/>
          </a:xfrm>
          <a:prstGeom prst="rect">
            <a:avLst/>
          </a:prstGeom>
          <a:ln>
            <a:noFill/>
          </a:ln>
          <a:effectLst>
            <a:outerShdw blurRad="190500" algn="tl" rotWithShape="0">
              <a:srgbClr val="000000">
                <a:alpha val="70000"/>
              </a:srgbClr>
            </a:outerShdw>
          </a:effectLst>
        </p:spPr>
      </p:pic>
      <p:sp>
        <p:nvSpPr>
          <p:cNvPr id="11" name="TextBox 10"/>
          <p:cNvSpPr txBox="1"/>
          <p:nvPr/>
        </p:nvSpPr>
        <p:spPr>
          <a:xfrm>
            <a:off x="6408420" y="922632"/>
            <a:ext cx="2537460" cy="1684020"/>
          </a:xfrm>
          <a:prstGeom prst="rect">
            <a:avLst/>
          </a:prstGeom>
          <a:noFill/>
        </p:spPr>
        <p:txBody>
          <a:bodyPr wrap="square" lIns="0" tIns="0" rIns="0" bIns="0" rtlCol="0">
            <a:noAutofit/>
          </a:bodyPr>
          <a:lstStyle/>
          <a:p>
            <a:pPr marL="88900" indent="-88900">
              <a:lnSpc>
                <a:spcPct val="90000"/>
              </a:lnSpc>
              <a:buFont typeface="Arial" panose="020B0604020202020204" pitchFamily="34" charset="0"/>
              <a:buChar char="•"/>
            </a:pPr>
            <a:r>
              <a:rPr lang="en-US" dirty="0" smtClean="0">
                <a:solidFill>
                  <a:schemeClr val="accent1"/>
                </a:solidFill>
              </a:rPr>
              <a:t>One change = One deploy</a:t>
            </a:r>
          </a:p>
          <a:p>
            <a:pPr marL="88900" indent="-88900">
              <a:lnSpc>
                <a:spcPct val="90000"/>
              </a:lnSpc>
              <a:buFont typeface="Arial" panose="020B0604020202020204" pitchFamily="34" charset="0"/>
              <a:buChar char="•"/>
            </a:pPr>
            <a:endParaRPr lang="en-US" dirty="0" smtClean="0">
              <a:solidFill>
                <a:schemeClr val="accent1"/>
              </a:solidFill>
            </a:endParaRPr>
          </a:p>
          <a:p>
            <a:pPr marL="88900" indent="-88900">
              <a:lnSpc>
                <a:spcPct val="90000"/>
              </a:lnSpc>
              <a:buFont typeface="Arial" panose="020B0604020202020204" pitchFamily="34" charset="0"/>
              <a:buChar char="•"/>
            </a:pPr>
            <a:r>
              <a:rPr lang="en-US" dirty="0" smtClean="0">
                <a:solidFill>
                  <a:schemeClr val="accent1"/>
                </a:solidFill>
              </a:rPr>
              <a:t>Lightweight peer reviews</a:t>
            </a:r>
          </a:p>
          <a:p>
            <a:pPr marL="88900" indent="-88900">
              <a:lnSpc>
                <a:spcPct val="90000"/>
              </a:lnSpc>
              <a:buFont typeface="Arial" panose="020B0604020202020204" pitchFamily="34" charset="0"/>
              <a:buChar char="•"/>
            </a:pPr>
            <a:endParaRPr lang="en-US" dirty="0">
              <a:solidFill>
                <a:schemeClr val="accent1"/>
              </a:solidFill>
            </a:endParaRPr>
          </a:p>
          <a:p>
            <a:pPr marL="88900" indent="-88900">
              <a:lnSpc>
                <a:spcPct val="90000"/>
              </a:lnSpc>
              <a:buFont typeface="Arial" panose="020B0604020202020204" pitchFamily="34" charset="0"/>
              <a:buChar char="•"/>
            </a:pPr>
            <a:r>
              <a:rPr lang="en-US" dirty="0" err="1" smtClean="0">
                <a:solidFill>
                  <a:schemeClr val="accent1"/>
                </a:solidFill>
              </a:rPr>
              <a:t>ChatOps</a:t>
            </a:r>
            <a:r>
              <a:rPr lang="en-US" dirty="0" smtClean="0">
                <a:solidFill>
                  <a:schemeClr val="accent1"/>
                </a:solidFill>
              </a:rPr>
              <a:t> integration</a:t>
            </a:r>
          </a:p>
        </p:txBody>
      </p:sp>
    </p:spTree>
    <p:extLst>
      <p:ext uri="{BB962C8B-B14F-4D97-AF65-F5344CB8AC3E}">
        <p14:creationId xmlns:p14="http://schemas.microsoft.com/office/powerpoint/2010/main" val="39728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Changes are </a:t>
            </a:r>
            <a:r>
              <a:rPr lang="fr-FR" dirty="0" err="1" smtClean="0"/>
              <a:t>recorded</a:t>
            </a:r>
            <a:r>
              <a:rPr lang="fr-FR" dirty="0" smtClean="0"/>
              <a:t> (Change Records)</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8272" y="857250"/>
            <a:ext cx="5168000" cy="3897782"/>
          </a:xfrm>
          <a:prstGeom prst="rect">
            <a:avLst/>
          </a:prstGeom>
        </p:spPr>
      </p:pic>
      <p:sp>
        <p:nvSpPr>
          <p:cNvPr id="4" name="Rectangle 3"/>
          <p:cNvSpPr/>
          <p:nvPr/>
        </p:nvSpPr>
        <p:spPr>
          <a:xfrm>
            <a:off x="6460761" y="857250"/>
            <a:ext cx="2402387" cy="827690"/>
          </a:xfrm>
          <a:prstGeom prst="rect">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b="1" dirty="0" smtClean="0"/>
              <a:t>Our auditor’s dream</a:t>
            </a:r>
          </a:p>
        </p:txBody>
      </p:sp>
    </p:spTree>
    <p:extLst>
      <p:ext uri="{BB962C8B-B14F-4D97-AF65-F5344CB8AC3E}">
        <p14:creationId xmlns:p14="http://schemas.microsoft.com/office/powerpoint/2010/main" val="239380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Telemetry</a:t>
            </a:r>
            <a:endParaRPr lang="en-US" dirty="0"/>
          </a:p>
        </p:txBody>
      </p:sp>
      <p:sp>
        <p:nvSpPr>
          <p:cNvPr id="3" name="Slide Number Placeholder 2"/>
          <p:cNvSpPr>
            <a:spLocks noGrp="1"/>
          </p:cNvSpPr>
          <p:nvPr>
            <p:ph type="sldNum" sz="quarter" idx="12"/>
          </p:nvPr>
        </p:nvSpPr>
        <p:spPr/>
        <p:txBody>
          <a:bodyPr/>
          <a:lstStyle/>
          <a:p>
            <a:fld id="{00DE720E-C72B-42F0-AD69-52D60E3C605E}" type="slidenum">
              <a:rPr lang="en-US" smtClean="0">
                <a:solidFill>
                  <a:srgbClr val="E5E8E8">
                    <a:lumMod val="75000"/>
                  </a:srgbClr>
                </a:solidFill>
              </a:rPr>
              <a:pPr/>
              <a:t>17</a:t>
            </a:fld>
            <a:endParaRPr lang="en-US">
              <a:solidFill>
                <a:srgbClr val="E5E8E8">
                  <a:lumMod val="75000"/>
                </a:srgb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0" y="1076342"/>
            <a:ext cx="8540813" cy="342033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13719"/>
          <a:stretch/>
        </p:blipFill>
        <p:spPr>
          <a:xfrm>
            <a:off x="510540" y="1076342"/>
            <a:ext cx="8042682" cy="3678538"/>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10488" t="798" r="3185" b="-798"/>
          <a:stretch/>
        </p:blipFill>
        <p:spPr>
          <a:xfrm>
            <a:off x="299961" y="800100"/>
            <a:ext cx="8544078" cy="3954780"/>
          </a:xfrm>
          <a:prstGeom prst="rect">
            <a:avLst/>
          </a:prstGeom>
        </p:spPr>
      </p:pic>
      <p:sp>
        <p:nvSpPr>
          <p:cNvPr id="5" name="Rectangle 4"/>
          <p:cNvSpPr/>
          <p:nvPr/>
        </p:nvSpPr>
        <p:spPr>
          <a:xfrm>
            <a:off x="6567714" y="0"/>
            <a:ext cx="2299489" cy="696861"/>
          </a:xfrm>
          <a:prstGeom prst="rect">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HP’s #</a:t>
            </a:r>
            <a:r>
              <a:rPr lang="en-US" dirty="0" err="1" smtClean="0"/>
              <a:t>FunDex</a:t>
            </a:r>
            <a:r>
              <a:rPr lang="en-US" dirty="0" smtClean="0"/>
              <a:t> metric</a:t>
            </a:r>
          </a:p>
        </p:txBody>
      </p:sp>
    </p:spTree>
    <p:extLst>
      <p:ext uri="{BB962C8B-B14F-4D97-AF65-F5344CB8AC3E}">
        <p14:creationId xmlns:p14="http://schemas.microsoft.com/office/powerpoint/2010/main" val="88082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solidFill>
                  <a:schemeClr val="bg1"/>
                </a:solidFill>
              </a:rPr>
              <a:t>“Buoys, Not Boundaries”</a:t>
            </a:r>
            <a:endParaRPr lang="en-US" dirty="0">
              <a:solidFill>
                <a:schemeClr val="bg1"/>
              </a:solidFill>
            </a:endParaRP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E720E-C72B-42F0-AD69-52D60E3C605E}" type="slidenum">
              <a:rPr kumimoji="0" lang="en-US" sz="525" b="0" i="0" u="none" strike="noStrike" kern="1200" cap="none" spc="0" normalizeH="0" baseline="0" noProof="0" smtClean="0">
                <a:ln>
                  <a:noFill/>
                </a:ln>
                <a:solidFill>
                  <a:srgbClr val="87898B"/>
                </a:solidFill>
                <a:effectLst/>
                <a:uLnTx/>
                <a:uFillTx/>
                <a:latin typeface="HP Simplifie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525" b="0" i="0" u="none" strike="noStrike" kern="1200" cap="none" spc="0" normalizeH="0" baseline="0" noProof="0">
              <a:ln>
                <a:noFill/>
              </a:ln>
              <a:solidFill>
                <a:srgbClr val="87898B"/>
              </a:solidFill>
              <a:effectLst/>
              <a:uLnTx/>
              <a:uFillTx/>
              <a:latin typeface="HP Simplified"/>
              <a:ea typeface="+mn-ea"/>
              <a:cs typeface="+mn-cs"/>
            </a:endParaRPr>
          </a:p>
        </p:txBody>
      </p:sp>
      <p:sp>
        <p:nvSpPr>
          <p:cNvPr id="11" name="logo"/>
          <p:cNvSpPr>
            <a:spLocks noChangeAspect="1" noEditPoints="1"/>
          </p:cNvSpPr>
          <p:nvPr/>
        </p:nvSpPr>
        <p:spPr bwMode="black">
          <a:xfrm>
            <a:off x="8692318" y="4740902"/>
            <a:ext cx="267532" cy="267462"/>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HP Simplified"/>
              <a:ea typeface="+mn-ea"/>
              <a:cs typeface="+mn-cs"/>
            </a:endParaRPr>
          </a:p>
        </p:txBody>
      </p:sp>
    </p:spTree>
    <p:extLst>
      <p:ext uri="{BB962C8B-B14F-4D97-AF65-F5344CB8AC3E}">
        <p14:creationId xmlns:p14="http://schemas.microsoft.com/office/powerpoint/2010/main" val="265312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42155" y="1498180"/>
            <a:ext cx="5524185" cy="1371600"/>
          </a:xfrm>
        </p:spPr>
        <p:txBody>
          <a:bodyPr/>
          <a:lstStyle/>
          <a:p>
            <a:r>
              <a:rPr lang="en-US" sz="4800" dirty="0" smtClean="0"/>
              <a:t>Trust</a:t>
            </a:r>
            <a:endParaRPr lang="en-US" sz="4800" dirty="0"/>
          </a:p>
        </p:txBody>
      </p:sp>
      <p:sp>
        <p:nvSpPr>
          <p:cNvPr id="2" name="Oval 1"/>
          <p:cNvSpPr/>
          <p:nvPr/>
        </p:nvSpPr>
        <p:spPr>
          <a:xfrm>
            <a:off x="725757" y="1309743"/>
            <a:ext cx="953536" cy="953536"/>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200" b="1" dirty="0">
                <a:solidFill>
                  <a:schemeClr val="accent1"/>
                </a:solidFill>
              </a:rPr>
              <a:t>3</a:t>
            </a:r>
          </a:p>
        </p:txBody>
      </p:sp>
      <p:sp>
        <p:nvSpPr>
          <p:cNvPr id="4" name="TextBox 3"/>
          <p:cNvSpPr txBox="1"/>
          <p:nvPr/>
        </p:nvSpPr>
        <p:spPr>
          <a:xfrm>
            <a:off x="1942155" y="2956161"/>
            <a:ext cx="4718732" cy="1526519"/>
          </a:xfrm>
          <a:prstGeom prst="rect">
            <a:avLst/>
          </a:prstGeom>
          <a:noFill/>
        </p:spPr>
        <p:txBody>
          <a:bodyPr wrap="square" lIns="0" tIns="0" rIns="0" bIns="0" rtlCol="0">
            <a:noAutofit/>
          </a:bodyPr>
          <a:lstStyle/>
          <a:p>
            <a:pPr>
              <a:lnSpc>
                <a:spcPct val="90000"/>
              </a:lnSpc>
            </a:pPr>
            <a:r>
              <a:rPr lang="en-US" sz="2400" dirty="0" smtClean="0"/>
              <a:t>…but verify</a:t>
            </a:r>
          </a:p>
        </p:txBody>
      </p:sp>
    </p:spTree>
    <p:extLst>
      <p:ext uri="{BB962C8B-B14F-4D97-AF65-F5344CB8AC3E}">
        <p14:creationId xmlns:p14="http://schemas.microsoft.com/office/powerpoint/2010/main" val="271643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Title 3"/>
          <p:cNvSpPr txBox="1">
            <a:spLocks/>
          </p:cNvSpPr>
          <p:nvPr/>
        </p:nvSpPr>
        <p:spPr bwMode="black">
          <a:xfrm>
            <a:off x="6693753" y="3064469"/>
            <a:ext cx="1988820" cy="955707"/>
          </a:xfrm>
          <a:prstGeom prst="rect">
            <a:avLst/>
          </a:prstGeom>
          <a:solidFill>
            <a:schemeClr val="bg2"/>
          </a:solidFill>
          <a:ln w="38100">
            <a:solidFill>
              <a:schemeClr val="bg1"/>
            </a:solidFill>
          </a:ln>
        </p:spPr>
        <p:txBody>
          <a:bodyPr vert="horz" wrap="square" lIns="68580" tIns="68580" rIns="68580" bIns="68580" rtlCol="0" anchor="t"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2700" dirty="0">
                <a:solidFill>
                  <a:prstClr val="black"/>
                </a:solidFill>
              </a:rPr>
              <a:t>Millions+ </a:t>
            </a:r>
            <a:br>
              <a:rPr lang="en-US" sz="2700" dirty="0">
                <a:solidFill>
                  <a:prstClr val="black"/>
                </a:solidFill>
              </a:rPr>
            </a:br>
            <a:r>
              <a:rPr lang="en-US" sz="1350" b="0" dirty="0">
                <a:solidFill>
                  <a:prstClr val="black"/>
                </a:solidFill>
              </a:rPr>
              <a:t>Lines of Code </a:t>
            </a:r>
          </a:p>
          <a:p>
            <a:pPr>
              <a:spcBef>
                <a:spcPts val="0"/>
              </a:spcBef>
              <a:defRPr/>
            </a:pPr>
            <a:r>
              <a:rPr lang="en-US" sz="1350" b="0" dirty="0">
                <a:solidFill>
                  <a:prstClr val="black"/>
                </a:solidFill>
                <a:latin typeface="HP Simplified"/>
                <a:cs typeface="HP Simplified Light"/>
              </a:rPr>
              <a:t>Changed Every day</a:t>
            </a:r>
          </a:p>
        </p:txBody>
      </p:sp>
      <p:sp>
        <p:nvSpPr>
          <p:cNvPr id="178" name="Title 3"/>
          <p:cNvSpPr txBox="1">
            <a:spLocks/>
          </p:cNvSpPr>
          <p:nvPr/>
        </p:nvSpPr>
        <p:spPr bwMode="black">
          <a:xfrm>
            <a:off x="6693753" y="1934093"/>
            <a:ext cx="1988820" cy="1059798"/>
          </a:xfrm>
          <a:prstGeom prst="rect">
            <a:avLst/>
          </a:prstGeom>
          <a:solidFill>
            <a:schemeClr val="bg2"/>
          </a:solidFill>
          <a:ln w="38100">
            <a:solidFill>
              <a:schemeClr val="bg1"/>
            </a:solidFill>
          </a:ln>
        </p:spPr>
        <p:txBody>
          <a:bodyPr vert="horz" wrap="square" lIns="36000" tIns="68580" rIns="0" bIns="6858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2700" dirty="0" smtClean="0">
                <a:solidFill>
                  <a:prstClr val="black"/>
                </a:solidFill>
              </a:rPr>
              <a:t>20,000+</a:t>
            </a:r>
            <a:r>
              <a:rPr lang="en-US" sz="2799" dirty="0">
                <a:solidFill>
                  <a:prstClr val="black"/>
                </a:solidFill>
              </a:rPr>
              <a:t/>
            </a:r>
            <a:br>
              <a:rPr lang="en-US" sz="2799" dirty="0">
                <a:solidFill>
                  <a:prstClr val="black"/>
                </a:solidFill>
              </a:rPr>
            </a:br>
            <a:r>
              <a:rPr lang="en-US" sz="1350" b="0" dirty="0">
                <a:solidFill>
                  <a:prstClr val="black"/>
                </a:solidFill>
                <a:latin typeface="HP Simplified"/>
              </a:rPr>
              <a:t>Change Requests </a:t>
            </a:r>
            <a:br>
              <a:rPr lang="en-US" sz="1350" b="0" dirty="0">
                <a:solidFill>
                  <a:prstClr val="black"/>
                </a:solidFill>
                <a:latin typeface="HP Simplified"/>
              </a:rPr>
            </a:br>
            <a:r>
              <a:rPr lang="en-US" sz="1350" b="0" dirty="0" smtClean="0">
                <a:solidFill>
                  <a:prstClr val="black"/>
                </a:solidFill>
                <a:latin typeface="HP Simplified"/>
              </a:rPr>
              <a:t>per year incl. 143,000 tasks</a:t>
            </a:r>
            <a:endParaRPr lang="en-US" sz="1350" b="0" dirty="0">
              <a:solidFill>
                <a:prstClr val="black"/>
              </a:solidFill>
              <a:latin typeface="HP Simplified"/>
              <a:cs typeface="HP Simplified Light"/>
            </a:endParaRPr>
          </a:p>
        </p:txBody>
      </p:sp>
      <p:sp>
        <p:nvSpPr>
          <p:cNvPr id="5" name="Title 4"/>
          <p:cNvSpPr>
            <a:spLocks noGrp="1"/>
          </p:cNvSpPr>
          <p:nvPr>
            <p:ph type="title"/>
          </p:nvPr>
        </p:nvSpPr>
        <p:spPr/>
        <p:txBody>
          <a:bodyPr/>
          <a:lstStyle/>
          <a:p>
            <a:r>
              <a:rPr lang="en-US" dirty="0" smtClean="0">
                <a:solidFill>
                  <a:schemeClr val="tx1"/>
                </a:solidFill>
              </a:rPr>
              <a:t>HP IT Dev and Ops by the Numbers</a:t>
            </a:r>
            <a:endParaRPr lang="en-US" dirty="0">
              <a:solidFill>
                <a:schemeClr val="tx1"/>
              </a:solidFill>
            </a:endParaRPr>
          </a:p>
        </p:txBody>
      </p:sp>
      <p:sp>
        <p:nvSpPr>
          <p:cNvPr id="468" name="Title 3"/>
          <p:cNvSpPr txBox="1">
            <a:spLocks/>
          </p:cNvSpPr>
          <p:nvPr/>
        </p:nvSpPr>
        <p:spPr bwMode="black">
          <a:xfrm>
            <a:off x="4625177" y="2406156"/>
            <a:ext cx="1988820" cy="1415230"/>
          </a:xfrm>
          <a:prstGeom prst="rect">
            <a:avLst/>
          </a:prstGeom>
          <a:solidFill>
            <a:schemeClr val="bg2"/>
          </a:solidFill>
          <a:ln w="38100">
            <a:solidFill>
              <a:schemeClr val="bg1"/>
            </a:solidFill>
          </a:ln>
        </p:spPr>
        <p:txBody>
          <a:bodyPr vert="horz" wrap="square" lIns="68580" tIns="68580" rIns="68580" bIns="68580" rtlCol="0" anchor="b"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lgn="r">
              <a:spcBef>
                <a:spcPts val="0"/>
              </a:spcBef>
              <a:defRPr/>
            </a:pPr>
            <a:r>
              <a:rPr lang="en-US" sz="2700" dirty="0">
                <a:solidFill>
                  <a:srgbClr val="0096D6"/>
                </a:solidFill>
              </a:rPr>
              <a:t>1000s</a:t>
            </a:r>
            <a:r>
              <a:rPr lang="en-US" sz="2700" dirty="0">
                <a:solidFill>
                  <a:prstClr val="black"/>
                </a:solidFill>
              </a:rPr>
              <a:t/>
            </a:r>
            <a:br>
              <a:rPr lang="en-US" sz="2700" dirty="0">
                <a:solidFill>
                  <a:prstClr val="black"/>
                </a:solidFill>
              </a:rPr>
            </a:br>
            <a:r>
              <a:rPr lang="en-US" sz="1350" b="0" dirty="0">
                <a:solidFill>
                  <a:prstClr val="black"/>
                </a:solidFill>
              </a:rPr>
              <a:t>Builds per Day</a:t>
            </a:r>
          </a:p>
        </p:txBody>
      </p:sp>
      <p:sp>
        <p:nvSpPr>
          <p:cNvPr id="470" name="Title 3"/>
          <p:cNvSpPr txBox="1">
            <a:spLocks/>
          </p:cNvSpPr>
          <p:nvPr/>
        </p:nvSpPr>
        <p:spPr bwMode="black">
          <a:xfrm>
            <a:off x="6693975" y="933525"/>
            <a:ext cx="1988820" cy="922090"/>
          </a:xfrm>
          <a:prstGeom prst="round1Rect">
            <a:avLst>
              <a:gd name="adj" fmla="val 42371"/>
            </a:avLst>
          </a:prstGeom>
          <a:solidFill>
            <a:schemeClr val="bg2"/>
          </a:solidFill>
          <a:ln w="38100">
            <a:solidFill>
              <a:schemeClr val="bg1"/>
            </a:solidFill>
          </a:ln>
        </p:spPr>
        <p:txBody>
          <a:bodyPr vert="horz" wrap="square" lIns="68580" tIns="68580" rIns="68580" bIns="6858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2700" dirty="0" smtClean="0">
                <a:solidFill>
                  <a:prstClr val="black"/>
                </a:solidFill>
              </a:rPr>
              <a:t>45,000</a:t>
            </a:r>
            <a:endParaRPr lang="en-US" sz="2700" dirty="0">
              <a:solidFill>
                <a:prstClr val="black"/>
              </a:solidFill>
            </a:endParaRPr>
          </a:p>
          <a:p>
            <a:pPr>
              <a:spcBef>
                <a:spcPts val="0"/>
              </a:spcBef>
              <a:defRPr/>
            </a:pPr>
            <a:r>
              <a:rPr lang="en-US" sz="1350" b="0" dirty="0" smtClean="0">
                <a:solidFill>
                  <a:prstClr val="black"/>
                </a:solidFill>
                <a:latin typeface="HP Simplified"/>
                <a:cs typeface="HP Simplified Light"/>
              </a:rPr>
              <a:t>L1 support interactions per month</a:t>
            </a:r>
            <a:endParaRPr lang="en-US" sz="1350" b="0" dirty="0">
              <a:solidFill>
                <a:prstClr val="black"/>
              </a:solidFill>
              <a:latin typeface="HP Simplified"/>
              <a:cs typeface="HP Simplified Light"/>
            </a:endParaRPr>
          </a:p>
        </p:txBody>
      </p:sp>
      <p:sp>
        <p:nvSpPr>
          <p:cNvPr id="471" name="Rectangle 470"/>
          <p:cNvSpPr/>
          <p:nvPr/>
        </p:nvSpPr>
        <p:spPr>
          <a:xfrm rot="16200000">
            <a:off x="985991" y="384885"/>
            <a:ext cx="891540" cy="1988820"/>
          </a:xfrm>
          <a:prstGeom prst="rect">
            <a:avLst/>
          </a:prstGeom>
          <a:solidFill>
            <a:schemeClr val="bg2"/>
          </a:solidFill>
          <a:ln w="38100">
            <a:solidFill>
              <a:schemeClr val="bg1"/>
            </a:solidFill>
          </a:ln>
        </p:spPr>
        <p:txBody>
          <a:bodyPr vert="vert" wrap="square" lIns="68580" tIns="68580" rIns="68580" bIns="68580" anchor="ctr" anchorCtr="0">
            <a:noAutofit/>
          </a:bodyPr>
          <a:lstStyle/>
          <a:p>
            <a:pPr defTabSz="685800"/>
            <a:r>
              <a:rPr lang="en-US" sz="2400" b="1" dirty="0" smtClean="0">
                <a:solidFill>
                  <a:srgbClr val="0096D6"/>
                </a:solidFill>
                <a:cs typeface="HP Simplified" pitchFamily="34" charset="0"/>
              </a:rPr>
              <a:t>Methods</a:t>
            </a:r>
            <a:r>
              <a:rPr lang="en-US" sz="2700" dirty="0">
                <a:solidFill>
                  <a:srgbClr val="0096D6"/>
                </a:solidFill>
                <a:cs typeface="HP Simplified" pitchFamily="34" charset="0"/>
              </a:rPr>
              <a:t/>
            </a:r>
            <a:br>
              <a:rPr lang="en-US" sz="2700" dirty="0">
                <a:solidFill>
                  <a:srgbClr val="0096D6"/>
                </a:solidFill>
                <a:cs typeface="HP Simplified" pitchFamily="34" charset="0"/>
              </a:rPr>
            </a:br>
            <a:r>
              <a:rPr lang="en-US" sz="1400" dirty="0" smtClean="0">
                <a:solidFill>
                  <a:prstClr val="black"/>
                </a:solidFill>
                <a:cs typeface="HP Simplified" pitchFamily="34" charset="0"/>
              </a:rPr>
              <a:t>Waterfall, Agile/Scrum</a:t>
            </a:r>
            <a:endParaRPr lang="en-US" sz="1400" dirty="0">
              <a:solidFill>
                <a:prstClr val="black"/>
              </a:solidFill>
              <a:cs typeface="HP Simplified" pitchFamily="34" charset="0"/>
            </a:endParaRPr>
          </a:p>
        </p:txBody>
      </p:sp>
      <p:sp>
        <p:nvSpPr>
          <p:cNvPr id="473" name="Round Single Corner Rectangle 472"/>
          <p:cNvSpPr/>
          <p:nvPr/>
        </p:nvSpPr>
        <p:spPr>
          <a:xfrm rot="10800000">
            <a:off x="437351" y="3698008"/>
            <a:ext cx="1988820" cy="1302325"/>
          </a:xfrm>
          <a:prstGeom prst="round1Rect">
            <a:avLst>
              <a:gd name="adj" fmla="val 25782"/>
            </a:avLst>
          </a:prstGeom>
          <a:solidFill>
            <a:schemeClr val="bg2"/>
          </a:solidFill>
          <a:ln w="38100">
            <a:solidFill>
              <a:schemeClr val="bg1"/>
            </a:solidFill>
          </a:ln>
        </p:spPr>
        <p:txBody>
          <a:bodyPr wrap="square" lIns="68580" tIns="68580" rIns="68580" bIns="68580" anchor="b" anchorCtr="0">
            <a:noAutofit/>
          </a:bodyPr>
          <a:lstStyle/>
          <a:p>
            <a:pPr algn="r" defTabSz="685800"/>
            <a:endParaRPr lang="en-US" sz="1350" dirty="0">
              <a:solidFill>
                <a:prstClr val="black"/>
              </a:solidFill>
              <a:cs typeface="HP Simplified" pitchFamily="34" charset="0"/>
            </a:endParaRPr>
          </a:p>
        </p:txBody>
      </p:sp>
      <p:sp>
        <p:nvSpPr>
          <p:cNvPr id="478" name="Title 3"/>
          <p:cNvSpPr txBox="1">
            <a:spLocks/>
          </p:cNvSpPr>
          <p:nvPr/>
        </p:nvSpPr>
        <p:spPr bwMode="black">
          <a:xfrm>
            <a:off x="4608286" y="3914483"/>
            <a:ext cx="1988820" cy="1085850"/>
          </a:xfrm>
          <a:prstGeom prst="rect">
            <a:avLst/>
          </a:prstGeom>
          <a:solidFill>
            <a:schemeClr val="accent1"/>
          </a:solidFill>
          <a:ln>
            <a:noFill/>
          </a:ln>
        </p:spPr>
        <p:txBody>
          <a:bodyPr vert="horz" wrap="square" lIns="68580" tIns="68580" rIns="68580" bIns="6858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2700" dirty="0" smtClean="0">
                <a:solidFill>
                  <a:prstClr val="white"/>
                </a:solidFill>
              </a:rPr>
              <a:t>7K</a:t>
            </a:r>
            <a:r>
              <a:rPr lang="en-US" sz="2700" dirty="0">
                <a:solidFill>
                  <a:prstClr val="white"/>
                </a:solidFill>
              </a:rPr>
              <a:t>+</a:t>
            </a:r>
            <a:r>
              <a:rPr lang="en-US" sz="3600" dirty="0">
                <a:solidFill>
                  <a:prstClr val="white"/>
                </a:solidFill>
              </a:rPr>
              <a:t/>
            </a:r>
            <a:br>
              <a:rPr lang="en-US" sz="3600" dirty="0">
                <a:solidFill>
                  <a:prstClr val="white"/>
                </a:solidFill>
              </a:rPr>
            </a:br>
            <a:r>
              <a:rPr lang="en-US" sz="1350" b="0" dirty="0" smtClean="0">
                <a:solidFill>
                  <a:prstClr val="white"/>
                </a:solidFill>
              </a:rPr>
              <a:t>Dev + Ops</a:t>
            </a:r>
            <a:endParaRPr lang="en-US" sz="1100" b="0" dirty="0">
              <a:solidFill>
                <a:prstClr val="white"/>
              </a:solidFill>
            </a:endParaRPr>
          </a:p>
        </p:txBody>
      </p:sp>
      <p:sp>
        <p:nvSpPr>
          <p:cNvPr id="483" name="Title 3"/>
          <p:cNvSpPr txBox="1">
            <a:spLocks/>
          </p:cNvSpPr>
          <p:nvPr/>
        </p:nvSpPr>
        <p:spPr bwMode="black">
          <a:xfrm>
            <a:off x="2522819" y="2406157"/>
            <a:ext cx="1988820" cy="817214"/>
          </a:xfrm>
          <a:prstGeom prst="rect">
            <a:avLst/>
          </a:prstGeom>
          <a:solidFill>
            <a:schemeClr val="bg2"/>
          </a:solidFill>
          <a:ln w="38100">
            <a:solidFill>
              <a:schemeClr val="bg1"/>
            </a:solidFill>
          </a:ln>
        </p:spPr>
        <p:txBody>
          <a:bodyPr vert="horz" wrap="square" lIns="68580" tIns="68580" rIns="68580" bIns="6858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2700" dirty="0" smtClean="0">
                <a:solidFill>
                  <a:srgbClr val="0096D6"/>
                </a:solidFill>
              </a:rPr>
              <a:t>100s</a:t>
            </a:r>
            <a:r>
              <a:rPr lang="en-US" sz="2799" dirty="0">
                <a:solidFill>
                  <a:prstClr val="black"/>
                </a:solidFill>
              </a:rPr>
              <a:t/>
            </a:r>
            <a:br>
              <a:rPr lang="en-US" sz="2799" dirty="0">
                <a:solidFill>
                  <a:prstClr val="black"/>
                </a:solidFill>
              </a:rPr>
            </a:br>
            <a:r>
              <a:rPr lang="en-US" sz="1350" b="0" dirty="0">
                <a:solidFill>
                  <a:prstClr val="black"/>
                </a:solidFill>
                <a:latin typeface="HP Simplified"/>
                <a:cs typeface="HP Simplified Light"/>
              </a:rPr>
              <a:t>Development Teams</a:t>
            </a:r>
          </a:p>
        </p:txBody>
      </p:sp>
      <p:sp>
        <p:nvSpPr>
          <p:cNvPr id="485" name="Rectangle 484"/>
          <p:cNvSpPr/>
          <p:nvPr/>
        </p:nvSpPr>
        <p:spPr>
          <a:xfrm>
            <a:off x="2522819" y="4108793"/>
            <a:ext cx="1988820" cy="891540"/>
          </a:xfrm>
          <a:prstGeom prst="rect">
            <a:avLst/>
          </a:prstGeom>
          <a:solidFill>
            <a:schemeClr val="bg2"/>
          </a:solidFill>
          <a:ln w="38100">
            <a:solidFill>
              <a:schemeClr val="bg1"/>
            </a:solidFill>
          </a:ln>
        </p:spPr>
        <p:txBody>
          <a:bodyPr wrap="square" lIns="68580" tIns="68580" rIns="68580" bIns="68580" anchor="ctr" anchorCtr="0">
            <a:noAutofit/>
          </a:bodyPr>
          <a:lstStyle/>
          <a:p>
            <a:pPr defTabSz="685800"/>
            <a:r>
              <a:rPr lang="en-US" sz="2700" b="1" dirty="0">
                <a:solidFill>
                  <a:srgbClr val="0096D6"/>
                </a:solidFill>
                <a:cs typeface="HP Simplified" pitchFamily="34" charset="0"/>
              </a:rPr>
              <a:t>1000s</a:t>
            </a:r>
            <a:r>
              <a:rPr lang="en-US" sz="2799" b="1" dirty="0">
                <a:solidFill>
                  <a:srgbClr val="0096D6"/>
                </a:solidFill>
                <a:cs typeface="HP Simplified" pitchFamily="34" charset="0"/>
              </a:rPr>
              <a:t> </a:t>
            </a:r>
            <a:r>
              <a:rPr lang="en-US" sz="2799" b="1" dirty="0">
                <a:solidFill>
                  <a:prstClr val="black"/>
                </a:solidFill>
                <a:cs typeface="HP Simplified" pitchFamily="34" charset="0"/>
              </a:rPr>
              <a:t/>
            </a:r>
            <a:br>
              <a:rPr lang="en-US" sz="2799" b="1" dirty="0">
                <a:solidFill>
                  <a:prstClr val="black"/>
                </a:solidFill>
                <a:cs typeface="HP Simplified" pitchFamily="34" charset="0"/>
              </a:rPr>
            </a:br>
            <a:r>
              <a:rPr lang="en-US" sz="1350" dirty="0">
                <a:solidFill>
                  <a:prstClr val="black"/>
                </a:solidFill>
                <a:cs typeface="HP Simplified" pitchFamily="34" charset="0"/>
              </a:rPr>
              <a:t>Engineering Wiki Pages</a:t>
            </a:r>
          </a:p>
        </p:txBody>
      </p:sp>
      <p:sp>
        <p:nvSpPr>
          <p:cNvPr id="497" name="Freeform 9"/>
          <p:cNvSpPr>
            <a:spLocks/>
          </p:cNvSpPr>
          <p:nvPr/>
        </p:nvSpPr>
        <p:spPr bwMode="auto">
          <a:xfrm>
            <a:off x="8095427" y="2012230"/>
            <a:ext cx="495799" cy="372515"/>
          </a:xfrm>
          <a:custGeom>
            <a:avLst/>
            <a:gdLst>
              <a:gd name="T0" fmla="*/ 367 w 410"/>
              <a:gd name="T1" fmla="*/ 128 h 332"/>
              <a:gd name="T2" fmla="*/ 357 w 410"/>
              <a:gd name="T3" fmla="*/ 101 h 332"/>
              <a:gd name="T4" fmla="*/ 329 w 410"/>
              <a:gd name="T5" fmla="*/ 76 h 332"/>
              <a:gd name="T6" fmla="*/ 294 w 410"/>
              <a:gd name="T7" fmla="*/ 65 h 332"/>
              <a:gd name="T8" fmla="*/ 263 w 410"/>
              <a:gd name="T9" fmla="*/ 57 h 332"/>
              <a:gd name="T10" fmla="*/ 238 w 410"/>
              <a:gd name="T11" fmla="*/ 24 h 332"/>
              <a:gd name="T12" fmla="*/ 211 w 410"/>
              <a:gd name="T13" fmla="*/ 8 h 332"/>
              <a:gd name="T14" fmla="*/ 172 w 410"/>
              <a:gd name="T15" fmla="*/ 0 h 332"/>
              <a:gd name="T16" fmla="*/ 130 w 410"/>
              <a:gd name="T17" fmla="*/ 9 h 332"/>
              <a:gd name="T18" fmla="*/ 87 w 410"/>
              <a:gd name="T19" fmla="*/ 47 h 332"/>
              <a:gd name="T20" fmla="*/ 76 w 410"/>
              <a:gd name="T21" fmla="*/ 76 h 332"/>
              <a:gd name="T22" fmla="*/ 44 w 410"/>
              <a:gd name="T23" fmla="*/ 83 h 332"/>
              <a:gd name="T24" fmla="*/ 12 w 410"/>
              <a:gd name="T25" fmla="*/ 111 h 332"/>
              <a:gd name="T26" fmla="*/ 2 w 410"/>
              <a:gd name="T27" fmla="*/ 134 h 332"/>
              <a:gd name="T28" fmla="*/ 1 w 410"/>
              <a:gd name="T29" fmla="*/ 164 h 332"/>
              <a:gd name="T30" fmla="*/ 8 w 410"/>
              <a:gd name="T31" fmla="*/ 185 h 332"/>
              <a:gd name="T32" fmla="*/ 27 w 410"/>
              <a:gd name="T33" fmla="*/ 208 h 332"/>
              <a:gd name="T34" fmla="*/ 45 w 410"/>
              <a:gd name="T35" fmla="*/ 220 h 332"/>
              <a:gd name="T36" fmla="*/ 75 w 410"/>
              <a:gd name="T37" fmla="*/ 225 h 332"/>
              <a:gd name="T38" fmla="*/ 193 w 410"/>
              <a:gd name="T39" fmla="*/ 180 h 332"/>
              <a:gd name="T40" fmla="*/ 215 w 410"/>
              <a:gd name="T41" fmla="*/ 178 h 332"/>
              <a:gd name="T42" fmla="*/ 217 w 410"/>
              <a:gd name="T43" fmla="*/ 170 h 332"/>
              <a:gd name="T44" fmla="*/ 177 w 410"/>
              <a:gd name="T45" fmla="*/ 100 h 332"/>
              <a:gd name="T46" fmla="*/ 169 w 410"/>
              <a:gd name="T47" fmla="*/ 100 h 332"/>
              <a:gd name="T48" fmla="*/ 129 w 410"/>
              <a:gd name="T49" fmla="*/ 170 h 332"/>
              <a:gd name="T50" fmla="*/ 131 w 410"/>
              <a:gd name="T51" fmla="*/ 178 h 332"/>
              <a:gd name="T52" fmla="*/ 153 w 410"/>
              <a:gd name="T53" fmla="*/ 205 h 332"/>
              <a:gd name="T54" fmla="*/ 53 w 410"/>
              <a:gd name="T55" fmla="*/ 201 h 332"/>
              <a:gd name="T56" fmla="*/ 29 w 410"/>
              <a:gd name="T57" fmla="*/ 180 h 332"/>
              <a:gd name="T58" fmla="*/ 20 w 410"/>
              <a:gd name="T59" fmla="*/ 149 h 332"/>
              <a:gd name="T60" fmla="*/ 29 w 410"/>
              <a:gd name="T61" fmla="*/ 122 h 332"/>
              <a:gd name="T62" fmla="*/ 52 w 410"/>
              <a:gd name="T63" fmla="*/ 101 h 332"/>
              <a:gd name="T64" fmla="*/ 75 w 410"/>
              <a:gd name="T65" fmla="*/ 96 h 332"/>
              <a:gd name="T66" fmla="*/ 94 w 410"/>
              <a:gd name="T67" fmla="*/ 88 h 332"/>
              <a:gd name="T68" fmla="*/ 105 w 410"/>
              <a:gd name="T69" fmla="*/ 57 h 332"/>
              <a:gd name="T70" fmla="*/ 139 w 410"/>
              <a:gd name="T71" fmla="*/ 28 h 332"/>
              <a:gd name="T72" fmla="*/ 172 w 410"/>
              <a:gd name="T73" fmla="*/ 20 h 332"/>
              <a:gd name="T74" fmla="*/ 204 w 410"/>
              <a:gd name="T75" fmla="*/ 26 h 332"/>
              <a:gd name="T76" fmla="*/ 227 w 410"/>
              <a:gd name="T77" fmla="*/ 43 h 332"/>
              <a:gd name="T78" fmla="*/ 247 w 410"/>
              <a:gd name="T79" fmla="*/ 73 h 332"/>
              <a:gd name="T80" fmla="*/ 264 w 410"/>
              <a:gd name="T81" fmla="*/ 91 h 332"/>
              <a:gd name="T82" fmla="*/ 288 w 410"/>
              <a:gd name="T83" fmla="*/ 85 h 332"/>
              <a:gd name="T84" fmla="*/ 313 w 410"/>
              <a:gd name="T85" fmla="*/ 90 h 332"/>
              <a:gd name="T86" fmla="*/ 332 w 410"/>
              <a:gd name="T87" fmla="*/ 103 h 332"/>
              <a:gd name="T88" fmla="*/ 347 w 410"/>
              <a:gd name="T89" fmla="*/ 131 h 332"/>
              <a:gd name="T90" fmla="*/ 360 w 410"/>
              <a:gd name="T91" fmla="*/ 148 h 332"/>
              <a:gd name="T92" fmla="*/ 378 w 410"/>
              <a:gd name="T93" fmla="*/ 154 h 332"/>
              <a:gd name="T94" fmla="*/ 390 w 410"/>
              <a:gd name="T95" fmla="*/ 171 h 332"/>
              <a:gd name="T96" fmla="*/ 388 w 410"/>
              <a:gd name="T97" fmla="*/ 188 h 332"/>
              <a:gd name="T98" fmla="*/ 365 w 410"/>
              <a:gd name="T99" fmla="*/ 205 h 332"/>
              <a:gd name="T100" fmla="*/ 217 w 410"/>
              <a:gd name="T101" fmla="*/ 251 h 332"/>
              <a:gd name="T102" fmla="*/ 196 w 410"/>
              <a:gd name="T103" fmla="*/ 253 h 332"/>
              <a:gd name="T104" fmla="*/ 193 w 410"/>
              <a:gd name="T105" fmla="*/ 261 h 332"/>
              <a:gd name="T106" fmla="*/ 234 w 410"/>
              <a:gd name="T107" fmla="*/ 331 h 332"/>
              <a:gd name="T108" fmla="*/ 241 w 410"/>
              <a:gd name="T109" fmla="*/ 331 h 332"/>
              <a:gd name="T110" fmla="*/ 281 w 410"/>
              <a:gd name="T111" fmla="*/ 261 h 332"/>
              <a:gd name="T112" fmla="*/ 279 w 410"/>
              <a:gd name="T113" fmla="*/ 253 h 332"/>
              <a:gd name="T114" fmla="*/ 257 w 410"/>
              <a:gd name="T115" fmla="*/ 225 h 332"/>
              <a:gd name="T116" fmla="*/ 373 w 410"/>
              <a:gd name="T117" fmla="*/ 224 h 332"/>
              <a:gd name="T118" fmla="*/ 395 w 410"/>
              <a:gd name="T119" fmla="*/ 212 h 332"/>
              <a:gd name="T120" fmla="*/ 406 w 410"/>
              <a:gd name="T121" fmla="*/ 195 h 332"/>
              <a:gd name="T122" fmla="*/ 407 w 410"/>
              <a:gd name="T123" fmla="*/ 159 h 332"/>
              <a:gd name="T124" fmla="*/ 381 w 410"/>
              <a:gd name="T12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0" h="332">
                <a:moveTo>
                  <a:pt x="381" y="132"/>
                </a:moveTo>
                <a:lnTo>
                  <a:pt x="381" y="132"/>
                </a:lnTo>
                <a:lnTo>
                  <a:pt x="375" y="129"/>
                </a:lnTo>
                <a:lnTo>
                  <a:pt x="367" y="128"/>
                </a:lnTo>
                <a:lnTo>
                  <a:pt x="367" y="128"/>
                </a:lnTo>
                <a:lnTo>
                  <a:pt x="365" y="119"/>
                </a:lnTo>
                <a:lnTo>
                  <a:pt x="361" y="110"/>
                </a:lnTo>
                <a:lnTo>
                  <a:pt x="357" y="101"/>
                </a:lnTo>
                <a:lnTo>
                  <a:pt x="351" y="94"/>
                </a:lnTo>
                <a:lnTo>
                  <a:pt x="345" y="87"/>
                </a:lnTo>
                <a:lnTo>
                  <a:pt x="338" y="81"/>
                </a:lnTo>
                <a:lnTo>
                  <a:pt x="329" y="76"/>
                </a:lnTo>
                <a:lnTo>
                  <a:pt x="320" y="71"/>
                </a:lnTo>
                <a:lnTo>
                  <a:pt x="320" y="71"/>
                </a:lnTo>
                <a:lnTo>
                  <a:pt x="308" y="66"/>
                </a:lnTo>
                <a:lnTo>
                  <a:pt x="294" y="65"/>
                </a:lnTo>
                <a:lnTo>
                  <a:pt x="280" y="65"/>
                </a:lnTo>
                <a:lnTo>
                  <a:pt x="266" y="67"/>
                </a:lnTo>
                <a:lnTo>
                  <a:pt x="266" y="67"/>
                </a:lnTo>
                <a:lnTo>
                  <a:pt x="263" y="57"/>
                </a:lnTo>
                <a:lnTo>
                  <a:pt x="257" y="49"/>
                </a:lnTo>
                <a:lnTo>
                  <a:pt x="252" y="40"/>
                </a:lnTo>
                <a:lnTo>
                  <a:pt x="246" y="32"/>
                </a:lnTo>
                <a:lnTo>
                  <a:pt x="238" y="24"/>
                </a:lnTo>
                <a:lnTo>
                  <a:pt x="230" y="18"/>
                </a:lnTo>
                <a:lnTo>
                  <a:pt x="221" y="13"/>
                </a:lnTo>
                <a:lnTo>
                  <a:pt x="211" y="8"/>
                </a:lnTo>
                <a:lnTo>
                  <a:pt x="211" y="8"/>
                </a:lnTo>
                <a:lnTo>
                  <a:pt x="202" y="4"/>
                </a:lnTo>
                <a:lnTo>
                  <a:pt x="192" y="2"/>
                </a:lnTo>
                <a:lnTo>
                  <a:pt x="183" y="1"/>
                </a:lnTo>
                <a:lnTo>
                  <a:pt x="172" y="0"/>
                </a:lnTo>
                <a:lnTo>
                  <a:pt x="172" y="0"/>
                </a:lnTo>
                <a:lnTo>
                  <a:pt x="157" y="1"/>
                </a:lnTo>
                <a:lnTo>
                  <a:pt x="143" y="4"/>
                </a:lnTo>
                <a:lnTo>
                  <a:pt x="130" y="9"/>
                </a:lnTo>
                <a:lnTo>
                  <a:pt x="117" y="16"/>
                </a:lnTo>
                <a:lnTo>
                  <a:pt x="106" y="25"/>
                </a:lnTo>
                <a:lnTo>
                  <a:pt x="96" y="35"/>
                </a:lnTo>
                <a:lnTo>
                  <a:pt x="87" y="47"/>
                </a:lnTo>
                <a:lnTo>
                  <a:pt x="80" y="60"/>
                </a:lnTo>
                <a:lnTo>
                  <a:pt x="80" y="60"/>
                </a:lnTo>
                <a:lnTo>
                  <a:pt x="78" y="68"/>
                </a:lnTo>
                <a:lnTo>
                  <a:pt x="76" y="76"/>
                </a:lnTo>
                <a:lnTo>
                  <a:pt x="76" y="76"/>
                </a:lnTo>
                <a:lnTo>
                  <a:pt x="64" y="77"/>
                </a:lnTo>
                <a:lnTo>
                  <a:pt x="53" y="79"/>
                </a:lnTo>
                <a:lnTo>
                  <a:pt x="44" y="83"/>
                </a:lnTo>
                <a:lnTo>
                  <a:pt x="34" y="88"/>
                </a:lnTo>
                <a:lnTo>
                  <a:pt x="25" y="95"/>
                </a:lnTo>
                <a:lnTo>
                  <a:pt x="18" y="102"/>
                </a:lnTo>
                <a:lnTo>
                  <a:pt x="12" y="111"/>
                </a:lnTo>
                <a:lnTo>
                  <a:pt x="6" y="120"/>
                </a:lnTo>
                <a:lnTo>
                  <a:pt x="6" y="120"/>
                </a:lnTo>
                <a:lnTo>
                  <a:pt x="3" y="128"/>
                </a:lnTo>
                <a:lnTo>
                  <a:pt x="2" y="134"/>
                </a:lnTo>
                <a:lnTo>
                  <a:pt x="0" y="142"/>
                </a:lnTo>
                <a:lnTo>
                  <a:pt x="0" y="149"/>
                </a:lnTo>
                <a:lnTo>
                  <a:pt x="0" y="157"/>
                </a:lnTo>
                <a:lnTo>
                  <a:pt x="1" y="164"/>
                </a:lnTo>
                <a:lnTo>
                  <a:pt x="3" y="171"/>
                </a:lnTo>
                <a:lnTo>
                  <a:pt x="5" y="178"/>
                </a:lnTo>
                <a:lnTo>
                  <a:pt x="5" y="178"/>
                </a:lnTo>
                <a:lnTo>
                  <a:pt x="8" y="185"/>
                </a:lnTo>
                <a:lnTo>
                  <a:pt x="12" y="191"/>
                </a:lnTo>
                <a:lnTo>
                  <a:pt x="16" y="197"/>
                </a:lnTo>
                <a:lnTo>
                  <a:pt x="21" y="203"/>
                </a:lnTo>
                <a:lnTo>
                  <a:pt x="27" y="208"/>
                </a:lnTo>
                <a:lnTo>
                  <a:pt x="32" y="212"/>
                </a:lnTo>
                <a:lnTo>
                  <a:pt x="38" y="217"/>
                </a:lnTo>
                <a:lnTo>
                  <a:pt x="45" y="220"/>
                </a:lnTo>
                <a:lnTo>
                  <a:pt x="45" y="220"/>
                </a:lnTo>
                <a:lnTo>
                  <a:pt x="52" y="222"/>
                </a:lnTo>
                <a:lnTo>
                  <a:pt x="60" y="224"/>
                </a:lnTo>
                <a:lnTo>
                  <a:pt x="67" y="225"/>
                </a:lnTo>
                <a:lnTo>
                  <a:pt x="75" y="225"/>
                </a:lnTo>
                <a:lnTo>
                  <a:pt x="193" y="225"/>
                </a:lnTo>
                <a:lnTo>
                  <a:pt x="193" y="225"/>
                </a:lnTo>
                <a:lnTo>
                  <a:pt x="193" y="225"/>
                </a:lnTo>
                <a:lnTo>
                  <a:pt x="193" y="180"/>
                </a:lnTo>
                <a:lnTo>
                  <a:pt x="206" y="180"/>
                </a:lnTo>
                <a:lnTo>
                  <a:pt x="206" y="180"/>
                </a:lnTo>
                <a:lnTo>
                  <a:pt x="212" y="179"/>
                </a:lnTo>
                <a:lnTo>
                  <a:pt x="215" y="178"/>
                </a:lnTo>
                <a:lnTo>
                  <a:pt x="216" y="177"/>
                </a:lnTo>
                <a:lnTo>
                  <a:pt x="217" y="175"/>
                </a:lnTo>
                <a:lnTo>
                  <a:pt x="217" y="173"/>
                </a:lnTo>
                <a:lnTo>
                  <a:pt x="217" y="170"/>
                </a:lnTo>
                <a:lnTo>
                  <a:pt x="216" y="167"/>
                </a:lnTo>
                <a:lnTo>
                  <a:pt x="180" y="104"/>
                </a:lnTo>
                <a:lnTo>
                  <a:pt x="180" y="104"/>
                </a:lnTo>
                <a:lnTo>
                  <a:pt x="177" y="100"/>
                </a:lnTo>
                <a:lnTo>
                  <a:pt x="175" y="99"/>
                </a:lnTo>
                <a:lnTo>
                  <a:pt x="173" y="99"/>
                </a:lnTo>
                <a:lnTo>
                  <a:pt x="171" y="99"/>
                </a:lnTo>
                <a:lnTo>
                  <a:pt x="169" y="100"/>
                </a:lnTo>
                <a:lnTo>
                  <a:pt x="165" y="104"/>
                </a:lnTo>
                <a:lnTo>
                  <a:pt x="130" y="167"/>
                </a:lnTo>
                <a:lnTo>
                  <a:pt x="130" y="167"/>
                </a:lnTo>
                <a:lnTo>
                  <a:pt x="129" y="170"/>
                </a:lnTo>
                <a:lnTo>
                  <a:pt x="129" y="173"/>
                </a:lnTo>
                <a:lnTo>
                  <a:pt x="129" y="175"/>
                </a:lnTo>
                <a:lnTo>
                  <a:pt x="130" y="177"/>
                </a:lnTo>
                <a:lnTo>
                  <a:pt x="131" y="178"/>
                </a:lnTo>
                <a:lnTo>
                  <a:pt x="133" y="179"/>
                </a:lnTo>
                <a:lnTo>
                  <a:pt x="140" y="180"/>
                </a:lnTo>
                <a:lnTo>
                  <a:pt x="153" y="180"/>
                </a:lnTo>
                <a:lnTo>
                  <a:pt x="153" y="205"/>
                </a:lnTo>
                <a:lnTo>
                  <a:pt x="75" y="205"/>
                </a:lnTo>
                <a:lnTo>
                  <a:pt x="75" y="205"/>
                </a:lnTo>
                <a:lnTo>
                  <a:pt x="64" y="204"/>
                </a:lnTo>
                <a:lnTo>
                  <a:pt x="53" y="201"/>
                </a:lnTo>
                <a:lnTo>
                  <a:pt x="53" y="201"/>
                </a:lnTo>
                <a:lnTo>
                  <a:pt x="44" y="195"/>
                </a:lnTo>
                <a:lnTo>
                  <a:pt x="36" y="189"/>
                </a:lnTo>
                <a:lnTo>
                  <a:pt x="29" y="180"/>
                </a:lnTo>
                <a:lnTo>
                  <a:pt x="24" y="171"/>
                </a:lnTo>
                <a:lnTo>
                  <a:pt x="24" y="171"/>
                </a:lnTo>
                <a:lnTo>
                  <a:pt x="21" y="160"/>
                </a:lnTo>
                <a:lnTo>
                  <a:pt x="20" y="149"/>
                </a:lnTo>
                <a:lnTo>
                  <a:pt x="21" y="139"/>
                </a:lnTo>
                <a:lnTo>
                  <a:pt x="24" y="129"/>
                </a:lnTo>
                <a:lnTo>
                  <a:pt x="24" y="129"/>
                </a:lnTo>
                <a:lnTo>
                  <a:pt x="29" y="122"/>
                </a:lnTo>
                <a:lnTo>
                  <a:pt x="33" y="115"/>
                </a:lnTo>
                <a:lnTo>
                  <a:pt x="38" y="110"/>
                </a:lnTo>
                <a:lnTo>
                  <a:pt x="45" y="106"/>
                </a:lnTo>
                <a:lnTo>
                  <a:pt x="52" y="101"/>
                </a:lnTo>
                <a:lnTo>
                  <a:pt x="59" y="98"/>
                </a:lnTo>
                <a:lnTo>
                  <a:pt x="67" y="97"/>
                </a:lnTo>
                <a:lnTo>
                  <a:pt x="75" y="96"/>
                </a:lnTo>
                <a:lnTo>
                  <a:pt x="75" y="96"/>
                </a:lnTo>
                <a:lnTo>
                  <a:pt x="82" y="97"/>
                </a:lnTo>
                <a:lnTo>
                  <a:pt x="92" y="98"/>
                </a:lnTo>
                <a:lnTo>
                  <a:pt x="94" y="88"/>
                </a:lnTo>
                <a:lnTo>
                  <a:pt x="94" y="88"/>
                </a:lnTo>
                <a:lnTo>
                  <a:pt x="96" y="78"/>
                </a:lnTo>
                <a:lnTo>
                  <a:pt x="99" y="68"/>
                </a:lnTo>
                <a:lnTo>
                  <a:pt x="99" y="68"/>
                </a:lnTo>
                <a:lnTo>
                  <a:pt x="105" y="57"/>
                </a:lnTo>
                <a:lnTo>
                  <a:pt x="111" y="48"/>
                </a:lnTo>
                <a:lnTo>
                  <a:pt x="120" y="40"/>
                </a:lnTo>
                <a:lnTo>
                  <a:pt x="128" y="33"/>
                </a:lnTo>
                <a:lnTo>
                  <a:pt x="139" y="28"/>
                </a:lnTo>
                <a:lnTo>
                  <a:pt x="149" y="23"/>
                </a:lnTo>
                <a:lnTo>
                  <a:pt x="160" y="21"/>
                </a:lnTo>
                <a:lnTo>
                  <a:pt x="172" y="20"/>
                </a:lnTo>
                <a:lnTo>
                  <a:pt x="172" y="20"/>
                </a:lnTo>
                <a:lnTo>
                  <a:pt x="180" y="21"/>
                </a:lnTo>
                <a:lnTo>
                  <a:pt x="188" y="22"/>
                </a:lnTo>
                <a:lnTo>
                  <a:pt x="196" y="24"/>
                </a:lnTo>
                <a:lnTo>
                  <a:pt x="204" y="26"/>
                </a:lnTo>
                <a:lnTo>
                  <a:pt x="204" y="26"/>
                </a:lnTo>
                <a:lnTo>
                  <a:pt x="212" y="31"/>
                </a:lnTo>
                <a:lnTo>
                  <a:pt x="220" y="36"/>
                </a:lnTo>
                <a:lnTo>
                  <a:pt x="227" y="43"/>
                </a:lnTo>
                <a:lnTo>
                  <a:pt x="233" y="49"/>
                </a:lnTo>
                <a:lnTo>
                  <a:pt x="239" y="57"/>
                </a:lnTo>
                <a:lnTo>
                  <a:pt x="243" y="65"/>
                </a:lnTo>
                <a:lnTo>
                  <a:pt x="247" y="73"/>
                </a:lnTo>
                <a:lnTo>
                  <a:pt x="250" y="83"/>
                </a:lnTo>
                <a:lnTo>
                  <a:pt x="252" y="96"/>
                </a:lnTo>
                <a:lnTo>
                  <a:pt x="264" y="91"/>
                </a:lnTo>
                <a:lnTo>
                  <a:pt x="264" y="91"/>
                </a:lnTo>
                <a:lnTo>
                  <a:pt x="269" y="87"/>
                </a:lnTo>
                <a:lnTo>
                  <a:pt x="276" y="86"/>
                </a:lnTo>
                <a:lnTo>
                  <a:pt x="282" y="85"/>
                </a:lnTo>
                <a:lnTo>
                  <a:pt x="288" y="85"/>
                </a:lnTo>
                <a:lnTo>
                  <a:pt x="295" y="85"/>
                </a:lnTo>
                <a:lnTo>
                  <a:pt x="300" y="86"/>
                </a:lnTo>
                <a:lnTo>
                  <a:pt x="307" y="87"/>
                </a:lnTo>
                <a:lnTo>
                  <a:pt x="313" y="90"/>
                </a:lnTo>
                <a:lnTo>
                  <a:pt x="313" y="90"/>
                </a:lnTo>
                <a:lnTo>
                  <a:pt x="319" y="94"/>
                </a:lnTo>
                <a:lnTo>
                  <a:pt x="327" y="98"/>
                </a:lnTo>
                <a:lnTo>
                  <a:pt x="332" y="103"/>
                </a:lnTo>
                <a:lnTo>
                  <a:pt x="338" y="110"/>
                </a:lnTo>
                <a:lnTo>
                  <a:pt x="342" y="116"/>
                </a:lnTo>
                <a:lnTo>
                  <a:pt x="345" y="124"/>
                </a:lnTo>
                <a:lnTo>
                  <a:pt x="347" y="131"/>
                </a:lnTo>
                <a:lnTo>
                  <a:pt x="348" y="140"/>
                </a:lnTo>
                <a:lnTo>
                  <a:pt x="349" y="149"/>
                </a:lnTo>
                <a:lnTo>
                  <a:pt x="360" y="148"/>
                </a:lnTo>
                <a:lnTo>
                  <a:pt x="360" y="148"/>
                </a:lnTo>
                <a:lnTo>
                  <a:pt x="366" y="148"/>
                </a:lnTo>
                <a:lnTo>
                  <a:pt x="373" y="150"/>
                </a:lnTo>
                <a:lnTo>
                  <a:pt x="373" y="150"/>
                </a:lnTo>
                <a:lnTo>
                  <a:pt x="378" y="154"/>
                </a:lnTo>
                <a:lnTo>
                  <a:pt x="382" y="157"/>
                </a:lnTo>
                <a:lnTo>
                  <a:pt x="386" y="161"/>
                </a:lnTo>
                <a:lnTo>
                  <a:pt x="388" y="166"/>
                </a:lnTo>
                <a:lnTo>
                  <a:pt x="390" y="171"/>
                </a:lnTo>
                <a:lnTo>
                  <a:pt x="390" y="177"/>
                </a:lnTo>
                <a:lnTo>
                  <a:pt x="389" y="182"/>
                </a:lnTo>
                <a:lnTo>
                  <a:pt x="388" y="188"/>
                </a:lnTo>
                <a:lnTo>
                  <a:pt x="388" y="188"/>
                </a:lnTo>
                <a:lnTo>
                  <a:pt x="383" y="194"/>
                </a:lnTo>
                <a:lnTo>
                  <a:pt x="378" y="200"/>
                </a:lnTo>
                <a:lnTo>
                  <a:pt x="372" y="204"/>
                </a:lnTo>
                <a:lnTo>
                  <a:pt x="365" y="205"/>
                </a:lnTo>
                <a:lnTo>
                  <a:pt x="218" y="205"/>
                </a:lnTo>
                <a:lnTo>
                  <a:pt x="218" y="205"/>
                </a:lnTo>
                <a:lnTo>
                  <a:pt x="217" y="205"/>
                </a:lnTo>
                <a:lnTo>
                  <a:pt x="217" y="251"/>
                </a:lnTo>
                <a:lnTo>
                  <a:pt x="204" y="251"/>
                </a:lnTo>
                <a:lnTo>
                  <a:pt x="204" y="251"/>
                </a:lnTo>
                <a:lnTo>
                  <a:pt x="198" y="252"/>
                </a:lnTo>
                <a:lnTo>
                  <a:pt x="196" y="253"/>
                </a:lnTo>
                <a:lnTo>
                  <a:pt x="194" y="254"/>
                </a:lnTo>
                <a:lnTo>
                  <a:pt x="193" y="256"/>
                </a:lnTo>
                <a:lnTo>
                  <a:pt x="193" y="258"/>
                </a:lnTo>
                <a:lnTo>
                  <a:pt x="193" y="261"/>
                </a:lnTo>
                <a:lnTo>
                  <a:pt x="194" y="264"/>
                </a:lnTo>
                <a:lnTo>
                  <a:pt x="230" y="327"/>
                </a:lnTo>
                <a:lnTo>
                  <a:pt x="230" y="327"/>
                </a:lnTo>
                <a:lnTo>
                  <a:pt x="234" y="331"/>
                </a:lnTo>
                <a:lnTo>
                  <a:pt x="235" y="332"/>
                </a:lnTo>
                <a:lnTo>
                  <a:pt x="237" y="332"/>
                </a:lnTo>
                <a:lnTo>
                  <a:pt x="239" y="332"/>
                </a:lnTo>
                <a:lnTo>
                  <a:pt x="241" y="331"/>
                </a:lnTo>
                <a:lnTo>
                  <a:pt x="245" y="327"/>
                </a:lnTo>
                <a:lnTo>
                  <a:pt x="280" y="264"/>
                </a:lnTo>
                <a:lnTo>
                  <a:pt x="280" y="264"/>
                </a:lnTo>
                <a:lnTo>
                  <a:pt x="281" y="261"/>
                </a:lnTo>
                <a:lnTo>
                  <a:pt x="281" y="258"/>
                </a:lnTo>
                <a:lnTo>
                  <a:pt x="281" y="256"/>
                </a:lnTo>
                <a:lnTo>
                  <a:pt x="280" y="254"/>
                </a:lnTo>
                <a:lnTo>
                  <a:pt x="279" y="253"/>
                </a:lnTo>
                <a:lnTo>
                  <a:pt x="277" y="252"/>
                </a:lnTo>
                <a:lnTo>
                  <a:pt x="270" y="251"/>
                </a:lnTo>
                <a:lnTo>
                  <a:pt x="257" y="251"/>
                </a:lnTo>
                <a:lnTo>
                  <a:pt x="257" y="225"/>
                </a:lnTo>
                <a:lnTo>
                  <a:pt x="366" y="225"/>
                </a:lnTo>
                <a:lnTo>
                  <a:pt x="366" y="225"/>
                </a:lnTo>
                <a:lnTo>
                  <a:pt x="366" y="225"/>
                </a:lnTo>
                <a:lnTo>
                  <a:pt x="373" y="224"/>
                </a:lnTo>
                <a:lnTo>
                  <a:pt x="379" y="223"/>
                </a:lnTo>
                <a:lnTo>
                  <a:pt x="385" y="220"/>
                </a:lnTo>
                <a:lnTo>
                  <a:pt x="390" y="217"/>
                </a:lnTo>
                <a:lnTo>
                  <a:pt x="395" y="212"/>
                </a:lnTo>
                <a:lnTo>
                  <a:pt x="400" y="207"/>
                </a:lnTo>
                <a:lnTo>
                  <a:pt x="403" y="202"/>
                </a:lnTo>
                <a:lnTo>
                  <a:pt x="406" y="195"/>
                </a:lnTo>
                <a:lnTo>
                  <a:pt x="406" y="195"/>
                </a:lnTo>
                <a:lnTo>
                  <a:pt x="409" y="187"/>
                </a:lnTo>
                <a:lnTo>
                  <a:pt x="410" y="177"/>
                </a:lnTo>
                <a:lnTo>
                  <a:pt x="409" y="167"/>
                </a:lnTo>
                <a:lnTo>
                  <a:pt x="407" y="159"/>
                </a:lnTo>
                <a:lnTo>
                  <a:pt x="403" y="150"/>
                </a:lnTo>
                <a:lnTo>
                  <a:pt x="397" y="143"/>
                </a:lnTo>
                <a:lnTo>
                  <a:pt x="390" y="137"/>
                </a:lnTo>
                <a:lnTo>
                  <a:pt x="381" y="132"/>
                </a:lnTo>
                <a:lnTo>
                  <a:pt x="381" y="132"/>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1">
              <a:defRPr/>
            </a:pPr>
            <a:endParaRPr lang="en-US" sz="1799" kern="0">
              <a:solidFill>
                <a:prstClr val="black"/>
              </a:solidFill>
            </a:endParaRPr>
          </a:p>
        </p:txBody>
      </p:sp>
      <p:grpSp>
        <p:nvGrpSpPr>
          <p:cNvPr id="502" name="Group 501"/>
          <p:cNvGrpSpPr/>
          <p:nvPr/>
        </p:nvGrpSpPr>
        <p:grpSpPr>
          <a:xfrm>
            <a:off x="7821521" y="3518267"/>
            <a:ext cx="739514" cy="235769"/>
            <a:chOff x="5689848" y="1458298"/>
            <a:chExt cx="1059855" cy="408080"/>
          </a:xfrm>
        </p:grpSpPr>
        <p:sp>
          <p:nvSpPr>
            <p:cNvPr id="503" name="Freeform 224"/>
            <p:cNvSpPr>
              <a:spLocks/>
            </p:cNvSpPr>
            <p:nvPr/>
          </p:nvSpPr>
          <p:spPr bwMode="auto">
            <a:xfrm>
              <a:off x="5697391" y="1460817"/>
              <a:ext cx="26402" cy="69273"/>
            </a:xfrm>
            <a:custGeom>
              <a:avLst/>
              <a:gdLst/>
              <a:ahLst/>
              <a:cxnLst>
                <a:cxn ang="0">
                  <a:pos x="21" y="55"/>
                </a:cxn>
                <a:cxn ang="0">
                  <a:pos x="11" y="55"/>
                </a:cxn>
                <a:cxn ang="0">
                  <a:pos x="11" y="9"/>
                </a:cxn>
                <a:cxn ang="0">
                  <a:pos x="0" y="9"/>
                </a:cxn>
                <a:cxn ang="0">
                  <a:pos x="4" y="0"/>
                </a:cxn>
                <a:cxn ang="0">
                  <a:pos x="21" y="0"/>
                </a:cxn>
                <a:cxn ang="0">
                  <a:pos x="21" y="55"/>
                </a:cxn>
              </a:cxnLst>
              <a:rect l="0" t="0" r="r" b="b"/>
              <a:pathLst>
                <a:path w="21" h="55">
                  <a:moveTo>
                    <a:pt x="21" y="55"/>
                  </a:moveTo>
                  <a:lnTo>
                    <a:pt x="11" y="55"/>
                  </a:lnTo>
                  <a:lnTo>
                    <a:pt x="11" y="9"/>
                  </a:lnTo>
                  <a:lnTo>
                    <a:pt x="0" y="9"/>
                  </a:lnTo>
                  <a:lnTo>
                    <a:pt x="4" y="0"/>
                  </a:lnTo>
                  <a:lnTo>
                    <a:pt x="21" y="0"/>
                  </a:lnTo>
                  <a:lnTo>
                    <a:pt x="21"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04" name="Freeform 225"/>
            <p:cNvSpPr>
              <a:spLocks noEditPoints="1"/>
            </p:cNvSpPr>
            <p:nvPr/>
          </p:nvSpPr>
          <p:spPr bwMode="auto">
            <a:xfrm>
              <a:off x="5736366" y="1458298"/>
              <a:ext cx="49032" cy="74311"/>
            </a:xfrm>
            <a:custGeom>
              <a:avLst/>
              <a:gdLst/>
              <a:ahLst/>
              <a:cxnLst>
                <a:cxn ang="0">
                  <a:pos x="51" y="38"/>
                </a:cxn>
                <a:cxn ang="0">
                  <a:pos x="44" y="65"/>
                </a:cxn>
                <a:cxn ang="0">
                  <a:pos x="25" y="76"/>
                </a:cxn>
                <a:cxn ang="0">
                  <a:pos x="7" y="65"/>
                </a:cxn>
                <a:cxn ang="0">
                  <a:pos x="0" y="38"/>
                </a:cxn>
                <a:cxn ang="0">
                  <a:pos x="7" y="11"/>
                </a:cxn>
                <a:cxn ang="0">
                  <a:pos x="25" y="0"/>
                </a:cxn>
                <a:cxn ang="0">
                  <a:pos x="44" y="10"/>
                </a:cxn>
                <a:cxn ang="0">
                  <a:pos x="51" y="38"/>
                </a:cxn>
                <a:cxn ang="0">
                  <a:pos x="38" y="38"/>
                </a:cxn>
                <a:cxn ang="0">
                  <a:pos x="34" y="20"/>
                </a:cxn>
                <a:cxn ang="0">
                  <a:pos x="25" y="13"/>
                </a:cxn>
                <a:cxn ang="0">
                  <a:pos x="17" y="20"/>
                </a:cxn>
                <a:cxn ang="0">
                  <a:pos x="14" y="38"/>
                </a:cxn>
                <a:cxn ang="0">
                  <a:pos x="17" y="56"/>
                </a:cxn>
                <a:cxn ang="0">
                  <a:pos x="25" y="63"/>
                </a:cxn>
                <a:cxn ang="0">
                  <a:pos x="34" y="56"/>
                </a:cxn>
                <a:cxn ang="0">
                  <a:pos x="38" y="38"/>
                </a:cxn>
              </a:cxnLst>
              <a:rect l="0" t="0" r="r" b="b"/>
              <a:pathLst>
                <a:path w="51" h="76">
                  <a:moveTo>
                    <a:pt x="51" y="38"/>
                  </a:moveTo>
                  <a:cubicBezTo>
                    <a:pt x="51" y="49"/>
                    <a:pt x="49" y="58"/>
                    <a:pt x="44" y="65"/>
                  </a:cubicBezTo>
                  <a:cubicBezTo>
                    <a:pt x="40" y="72"/>
                    <a:pt x="33" y="76"/>
                    <a:pt x="25" y="76"/>
                  </a:cubicBezTo>
                  <a:cubicBezTo>
                    <a:pt x="18" y="76"/>
                    <a:pt x="11" y="72"/>
                    <a:pt x="7" y="65"/>
                  </a:cubicBezTo>
                  <a:cubicBezTo>
                    <a:pt x="2" y="59"/>
                    <a:pt x="0" y="49"/>
                    <a:pt x="0" y="38"/>
                  </a:cubicBezTo>
                  <a:cubicBezTo>
                    <a:pt x="0" y="27"/>
                    <a:pt x="2" y="17"/>
                    <a:pt x="7" y="11"/>
                  </a:cubicBezTo>
                  <a:cubicBezTo>
                    <a:pt x="11" y="4"/>
                    <a:pt x="18" y="0"/>
                    <a:pt x="25" y="0"/>
                  </a:cubicBezTo>
                  <a:cubicBezTo>
                    <a:pt x="33" y="0"/>
                    <a:pt x="40" y="4"/>
                    <a:pt x="44" y="10"/>
                  </a:cubicBezTo>
                  <a:cubicBezTo>
                    <a:pt x="49" y="17"/>
                    <a:pt x="51" y="26"/>
                    <a:pt x="51" y="38"/>
                  </a:cubicBezTo>
                  <a:close/>
                  <a:moveTo>
                    <a:pt x="38" y="38"/>
                  </a:moveTo>
                  <a:cubicBezTo>
                    <a:pt x="38" y="30"/>
                    <a:pt x="36" y="24"/>
                    <a:pt x="34" y="20"/>
                  </a:cubicBezTo>
                  <a:cubicBezTo>
                    <a:pt x="32" y="15"/>
                    <a:pt x="29" y="13"/>
                    <a:pt x="25" y="13"/>
                  </a:cubicBezTo>
                  <a:cubicBezTo>
                    <a:pt x="22" y="13"/>
                    <a:pt x="19" y="15"/>
                    <a:pt x="17" y="20"/>
                  </a:cubicBezTo>
                  <a:cubicBezTo>
                    <a:pt x="15" y="24"/>
                    <a:pt x="14" y="30"/>
                    <a:pt x="14" y="38"/>
                  </a:cubicBezTo>
                  <a:cubicBezTo>
                    <a:pt x="14" y="45"/>
                    <a:pt x="15" y="52"/>
                    <a:pt x="17" y="56"/>
                  </a:cubicBezTo>
                  <a:cubicBezTo>
                    <a:pt x="19" y="61"/>
                    <a:pt x="22" y="63"/>
                    <a:pt x="25" y="63"/>
                  </a:cubicBezTo>
                  <a:cubicBezTo>
                    <a:pt x="29" y="63"/>
                    <a:pt x="32" y="61"/>
                    <a:pt x="34" y="56"/>
                  </a:cubicBezTo>
                  <a:cubicBezTo>
                    <a:pt x="36" y="52"/>
                    <a:pt x="38" y="45"/>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05" name="Freeform 226"/>
            <p:cNvSpPr>
              <a:spLocks noEditPoints="1"/>
            </p:cNvSpPr>
            <p:nvPr/>
          </p:nvSpPr>
          <p:spPr bwMode="auto">
            <a:xfrm>
              <a:off x="5789170" y="1458298"/>
              <a:ext cx="50290" cy="74311"/>
            </a:xfrm>
            <a:custGeom>
              <a:avLst/>
              <a:gdLst/>
              <a:ahLst/>
              <a:cxnLst>
                <a:cxn ang="0">
                  <a:pos x="52" y="38"/>
                </a:cxn>
                <a:cxn ang="0">
                  <a:pos x="45" y="65"/>
                </a:cxn>
                <a:cxn ang="0">
                  <a:pos x="26" y="76"/>
                </a:cxn>
                <a:cxn ang="0">
                  <a:pos x="7" y="65"/>
                </a:cxn>
                <a:cxn ang="0">
                  <a:pos x="0" y="38"/>
                </a:cxn>
                <a:cxn ang="0">
                  <a:pos x="7" y="11"/>
                </a:cxn>
                <a:cxn ang="0">
                  <a:pos x="26" y="0"/>
                </a:cxn>
                <a:cxn ang="0">
                  <a:pos x="45" y="10"/>
                </a:cxn>
                <a:cxn ang="0">
                  <a:pos x="52" y="38"/>
                </a:cxn>
                <a:cxn ang="0">
                  <a:pos x="38" y="38"/>
                </a:cxn>
                <a:cxn ang="0">
                  <a:pos x="35" y="20"/>
                </a:cxn>
                <a:cxn ang="0">
                  <a:pos x="26" y="13"/>
                </a:cxn>
                <a:cxn ang="0">
                  <a:pos x="17" y="20"/>
                </a:cxn>
                <a:cxn ang="0">
                  <a:pos x="14" y="38"/>
                </a:cxn>
                <a:cxn ang="0">
                  <a:pos x="17" y="56"/>
                </a:cxn>
                <a:cxn ang="0">
                  <a:pos x="26" y="63"/>
                </a:cxn>
                <a:cxn ang="0">
                  <a:pos x="35" y="56"/>
                </a:cxn>
                <a:cxn ang="0">
                  <a:pos x="38" y="38"/>
                </a:cxn>
              </a:cxnLst>
              <a:rect l="0" t="0" r="r" b="b"/>
              <a:pathLst>
                <a:path w="52" h="76">
                  <a:moveTo>
                    <a:pt x="52" y="38"/>
                  </a:moveTo>
                  <a:cubicBezTo>
                    <a:pt x="52" y="49"/>
                    <a:pt x="50" y="58"/>
                    <a:pt x="45" y="65"/>
                  </a:cubicBezTo>
                  <a:cubicBezTo>
                    <a:pt x="40" y="72"/>
                    <a:pt x="34" y="76"/>
                    <a:pt x="26" y="76"/>
                  </a:cubicBezTo>
                  <a:cubicBezTo>
                    <a:pt x="18" y="76"/>
                    <a:pt x="12" y="72"/>
                    <a:pt x="7" y="65"/>
                  </a:cubicBezTo>
                  <a:cubicBezTo>
                    <a:pt x="3" y="59"/>
                    <a:pt x="0" y="49"/>
                    <a:pt x="0" y="38"/>
                  </a:cubicBezTo>
                  <a:cubicBezTo>
                    <a:pt x="0" y="27"/>
                    <a:pt x="3" y="17"/>
                    <a:pt x="7" y="11"/>
                  </a:cubicBezTo>
                  <a:cubicBezTo>
                    <a:pt x="12" y="4"/>
                    <a:pt x="18" y="0"/>
                    <a:pt x="26" y="0"/>
                  </a:cubicBezTo>
                  <a:cubicBezTo>
                    <a:pt x="34" y="0"/>
                    <a:pt x="40" y="4"/>
                    <a:pt x="45" y="10"/>
                  </a:cubicBezTo>
                  <a:cubicBezTo>
                    <a:pt x="50" y="17"/>
                    <a:pt x="52" y="26"/>
                    <a:pt x="52" y="38"/>
                  </a:cubicBezTo>
                  <a:close/>
                  <a:moveTo>
                    <a:pt x="38" y="38"/>
                  </a:moveTo>
                  <a:cubicBezTo>
                    <a:pt x="38" y="30"/>
                    <a:pt x="37" y="24"/>
                    <a:pt x="35" y="20"/>
                  </a:cubicBezTo>
                  <a:cubicBezTo>
                    <a:pt x="32" y="15"/>
                    <a:pt x="30" y="13"/>
                    <a:pt x="26" y="13"/>
                  </a:cubicBezTo>
                  <a:cubicBezTo>
                    <a:pt x="22" y="13"/>
                    <a:pt x="20" y="15"/>
                    <a:pt x="17" y="20"/>
                  </a:cubicBezTo>
                  <a:cubicBezTo>
                    <a:pt x="15" y="24"/>
                    <a:pt x="14" y="30"/>
                    <a:pt x="14" y="38"/>
                  </a:cubicBezTo>
                  <a:cubicBezTo>
                    <a:pt x="14" y="45"/>
                    <a:pt x="15" y="52"/>
                    <a:pt x="17" y="56"/>
                  </a:cubicBezTo>
                  <a:cubicBezTo>
                    <a:pt x="20" y="61"/>
                    <a:pt x="22" y="63"/>
                    <a:pt x="26" y="63"/>
                  </a:cubicBezTo>
                  <a:cubicBezTo>
                    <a:pt x="30" y="63"/>
                    <a:pt x="33" y="61"/>
                    <a:pt x="35" y="56"/>
                  </a:cubicBezTo>
                  <a:cubicBezTo>
                    <a:pt x="37" y="52"/>
                    <a:pt x="38" y="45"/>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06" name="Freeform 227"/>
            <p:cNvSpPr>
              <a:spLocks/>
            </p:cNvSpPr>
            <p:nvPr/>
          </p:nvSpPr>
          <p:spPr bwMode="auto">
            <a:xfrm>
              <a:off x="5840717" y="1460817"/>
              <a:ext cx="26402" cy="69273"/>
            </a:xfrm>
            <a:custGeom>
              <a:avLst/>
              <a:gdLst/>
              <a:ahLst/>
              <a:cxnLst>
                <a:cxn ang="0">
                  <a:pos x="21" y="55"/>
                </a:cxn>
                <a:cxn ang="0">
                  <a:pos x="11" y="55"/>
                </a:cxn>
                <a:cxn ang="0">
                  <a:pos x="11" y="9"/>
                </a:cxn>
                <a:cxn ang="0">
                  <a:pos x="0" y="9"/>
                </a:cxn>
                <a:cxn ang="0">
                  <a:pos x="4" y="0"/>
                </a:cxn>
                <a:cxn ang="0">
                  <a:pos x="21" y="0"/>
                </a:cxn>
                <a:cxn ang="0">
                  <a:pos x="21" y="55"/>
                </a:cxn>
              </a:cxnLst>
              <a:rect l="0" t="0" r="r" b="b"/>
              <a:pathLst>
                <a:path w="21" h="55">
                  <a:moveTo>
                    <a:pt x="21" y="55"/>
                  </a:moveTo>
                  <a:lnTo>
                    <a:pt x="11" y="55"/>
                  </a:lnTo>
                  <a:lnTo>
                    <a:pt x="11" y="9"/>
                  </a:lnTo>
                  <a:lnTo>
                    <a:pt x="0" y="9"/>
                  </a:lnTo>
                  <a:lnTo>
                    <a:pt x="4" y="0"/>
                  </a:lnTo>
                  <a:lnTo>
                    <a:pt x="21" y="0"/>
                  </a:lnTo>
                  <a:lnTo>
                    <a:pt x="21"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07" name="Freeform 228"/>
            <p:cNvSpPr>
              <a:spLocks noEditPoints="1"/>
            </p:cNvSpPr>
            <p:nvPr/>
          </p:nvSpPr>
          <p:spPr bwMode="auto">
            <a:xfrm>
              <a:off x="5878434" y="1458298"/>
              <a:ext cx="50290" cy="74311"/>
            </a:xfrm>
            <a:custGeom>
              <a:avLst/>
              <a:gdLst/>
              <a:ahLst/>
              <a:cxnLst>
                <a:cxn ang="0">
                  <a:pos x="52" y="38"/>
                </a:cxn>
                <a:cxn ang="0">
                  <a:pos x="45" y="65"/>
                </a:cxn>
                <a:cxn ang="0">
                  <a:pos x="26" y="76"/>
                </a:cxn>
                <a:cxn ang="0">
                  <a:pos x="7" y="65"/>
                </a:cxn>
                <a:cxn ang="0">
                  <a:pos x="0" y="38"/>
                </a:cxn>
                <a:cxn ang="0">
                  <a:pos x="7" y="11"/>
                </a:cxn>
                <a:cxn ang="0">
                  <a:pos x="26" y="0"/>
                </a:cxn>
                <a:cxn ang="0">
                  <a:pos x="45" y="10"/>
                </a:cxn>
                <a:cxn ang="0">
                  <a:pos x="52" y="38"/>
                </a:cxn>
                <a:cxn ang="0">
                  <a:pos x="38" y="38"/>
                </a:cxn>
                <a:cxn ang="0">
                  <a:pos x="35" y="20"/>
                </a:cxn>
                <a:cxn ang="0">
                  <a:pos x="26" y="13"/>
                </a:cxn>
                <a:cxn ang="0">
                  <a:pos x="18" y="20"/>
                </a:cxn>
                <a:cxn ang="0">
                  <a:pos x="14" y="38"/>
                </a:cxn>
                <a:cxn ang="0">
                  <a:pos x="18" y="56"/>
                </a:cxn>
                <a:cxn ang="0">
                  <a:pos x="26" y="63"/>
                </a:cxn>
                <a:cxn ang="0">
                  <a:pos x="35" y="56"/>
                </a:cxn>
                <a:cxn ang="0">
                  <a:pos x="38" y="38"/>
                </a:cxn>
              </a:cxnLst>
              <a:rect l="0" t="0" r="r" b="b"/>
              <a:pathLst>
                <a:path w="52" h="76">
                  <a:moveTo>
                    <a:pt x="52" y="38"/>
                  </a:moveTo>
                  <a:cubicBezTo>
                    <a:pt x="52" y="49"/>
                    <a:pt x="50" y="58"/>
                    <a:pt x="45" y="65"/>
                  </a:cubicBezTo>
                  <a:cubicBezTo>
                    <a:pt x="40" y="72"/>
                    <a:pt x="34" y="76"/>
                    <a:pt x="26" y="76"/>
                  </a:cubicBezTo>
                  <a:cubicBezTo>
                    <a:pt x="18" y="76"/>
                    <a:pt x="12" y="72"/>
                    <a:pt x="7" y="65"/>
                  </a:cubicBezTo>
                  <a:cubicBezTo>
                    <a:pt x="3" y="59"/>
                    <a:pt x="0" y="49"/>
                    <a:pt x="0" y="38"/>
                  </a:cubicBezTo>
                  <a:cubicBezTo>
                    <a:pt x="0" y="27"/>
                    <a:pt x="3" y="17"/>
                    <a:pt x="7" y="11"/>
                  </a:cubicBezTo>
                  <a:cubicBezTo>
                    <a:pt x="12" y="4"/>
                    <a:pt x="18" y="0"/>
                    <a:pt x="26" y="0"/>
                  </a:cubicBezTo>
                  <a:cubicBezTo>
                    <a:pt x="34" y="0"/>
                    <a:pt x="40" y="4"/>
                    <a:pt x="45" y="10"/>
                  </a:cubicBezTo>
                  <a:cubicBezTo>
                    <a:pt x="50" y="17"/>
                    <a:pt x="52" y="26"/>
                    <a:pt x="52" y="38"/>
                  </a:cubicBezTo>
                  <a:close/>
                  <a:moveTo>
                    <a:pt x="38" y="38"/>
                  </a:moveTo>
                  <a:cubicBezTo>
                    <a:pt x="38" y="30"/>
                    <a:pt x="37" y="24"/>
                    <a:pt x="35" y="20"/>
                  </a:cubicBezTo>
                  <a:cubicBezTo>
                    <a:pt x="33" y="15"/>
                    <a:pt x="30" y="13"/>
                    <a:pt x="26" y="13"/>
                  </a:cubicBezTo>
                  <a:cubicBezTo>
                    <a:pt x="23" y="13"/>
                    <a:pt x="20" y="15"/>
                    <a:pt x="18" y="20"/>
                  </a:cubicBezTo>
                  <a:cubicBezTo>
                    <a:pt x="15" y="24"/>
                    <a:pt x="14" y="30"/>
                    <a:pt x="14" y="38"/>
                  </a:cubicBezTo>
                  <a:cubicBezTo>
                    <a:pt x="14" y="45"/>
                    <a:pt x="15" y="52"/>
                    <a:pt x="18" y="56"/>
                  </a:cubicBezTo>
                  <a:cubicBezTo>
                    <a:pt x="20" y="61"/>
                    <a:pt x="23" y="63"/>
                    <a:pt x="26" y="63"/>
                  </a:cubicBezTo>
                  <a:cubicBezTo>
                    <a:pt x="30" y="63"/>
                    <a:pt x="33" y="61"/>
                    <a:pt x="35" y="56"/>
                  </a:cubicBezTo>
                  <a:cubicBezTo>
                    <a:pt x="37" y="52"/>
                    <a:pt x="38" y="45"/>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08" name="Freeform 229"/>
            <p:cNvSpPr>
              <a:spLocks/>
            </p:cNvSpPr>
            <p:nvPr/>
          </p:nvSpPr>
          <p:spPr bwMode="auto">
            <a:xfrm>
              <a:off x="5929981" y="1460817"/>
              <a:ext cx="26402" cy="69273"/>
            </a:xfrm>
            <a:custGeom>
              <a:avLst/>
              <a:gdLst/>
              <a:ahLst/>
              <a:cxnLst>
                <a:cxn ang="0">
                  <a:pos x="21" y="55"/>
                </a:cxn>
                <a:cxn ang="0">
                  <a:pos x="10" y="55"/>
                </a:cxn>
                <a:cxn ang="0">
                  <a:pos x="10" y="9"/>
                </a:cxn>
                <a:cxn ang="0">
                  <a:pos x="0" y="9"/>
                </a:cxn>
                <a:cxn ang="0">
                  <a:pos x="4" y="0"/>
                </a:cxn>
                <a:cxn ang="0">
                  <a:pos x="21" y="0"/>
                </a:cxn>
                <a:cxn ang="0">
                  <a:pos x="21" y="55"/>
                </a:cxn>
              </a:cxnLst>
              <a:rect l="0" t="0" r="r" b="b"/>
              <a:pathLst>
                <a:path w="21" h="55">
                  <a:moveTo>
                    <a:pt x="21" y="55"/>
                  </a:moveTo>
                  <a:lnTo>
                    <a:pt x="10" y="55"/>
                  </a:lnTo>
                  <a:lnTo>
                    <a:pt x="10" y="9"/>
                  </a:lnTo>
                  <a:lnTo>
                    <a:pt x="0" y="9"/>
                  </a:lnTo>
                  <a:lnTo>
                    <a:pt x="4" y="0"/>
                  </a:lnTo>
                  <a:lnTo>
                    <a:pt x="21" y="0"/>
                  </a:lnTo>
                  <a:lnTo>
                    <a:pt x="21"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09" name="Freeform 230"/>
            <p:cNvSpPr>
              <a:spLocks noEditPoints="1"/>
            </p:cNvSpPr>
            <p:nvPr/>
          </p:nvSpPr>
          <p:spPr bwMode="auto">
            <a:xfrm>
              <a:off x="5967698" y="1458298"/>
              <a:ext cx="50290" cy="74311"/>
            </a:xfrm>
            <a:custGeom>
              <a:avLst/>
              <a:gdLst/>
              <a:ahLst/>
              <a:cxnLst>
                <a:cxn ang="0">
                  <a:pos x="51" y="38"/>
                </a:cxn>
                <a:cxn ang="0">
                  <a:pos x="44" y="65"/>
                </a:cxn>
                <a:cxn ang="0">
                  <a:pos x="25" y="76"/>
                </a:cxn>
                <a:cxn ang="0">
                  <a:pos x="7" y="65"/>
                </a:cxn>
                <a:cxn ang="0">
                  <a:pos x="0" y="38"/>
                </a:cxn>
                <a:cxn ang="0">
                  <a:pos x="7" y="11"/>
                </a:cxn>
                <a:cxn ang="0">
                  <a:pos x="25" y="0"/>
                </a:cxn>
                <a:cxn ang="0">
                  <a:pos x="44" y="10"/>
                </a:cxn>
                <a:cxn ang="0">
                  <a:pos x="51" y="38"/>
                </a:cxn>
                <a:cxn ang="0">
                  <a:pos x="38" y="38"/>
                </a:cxn>
                <a:cxn ang="0">
                  <a:pos x="34" y="20"/>
                </a:cxn>
                <a:cxn ang="0">
                  <a:pos x="25" y="13"/>
                </a:cxn>
                <a:cxn ang="0">
                  <a:pos x="17" y="20"/>
                </a:cxn>
                <a:cxn ang="0">
                  <a:pos x="14" y="38"/>
                </a:cxn>
                <a:cxn ang="0">
                  <a:pos x="17" y="56"/>
                </a:cxn>
                <a:cxn ang="0">
                  <a:pos x="25" y="63"/>
                </a:cxn>
                <a:cxn ang="0">
                  <a:pos x="34" y="56"/>
                </a:cxn>
                <a:cxn ang="0">
                  <a:pos x="38" y="38"/>
                </a:cxn>
              </a:cxnLst>
              <a:rect l="0" t="0" r="r" b="b"/>
              <a:pathLst>
                <a:path w="51" h="76">
                  <a:moveTo>
                    <a:pt x="51" y="38"/>
                  </a:moveTo>
                  <a:cubicBezTo>
                    <a:pt x="51" y="49"/>
                    <a:pt x="49" y="58"/>
                    <a:pt x="44" y="65"/>
                  </a:cubicBezTo>
                  <a:cubicBezTo>
                    <a:pt x="40" y="72"/>
                    <a:pt x="33" y="76"/>
                    <a:pt x="25" y="76"/>
                  </a:cubicBezTo>
                  <a:cubicBezTo>
                    <a:pt x="18" y="76"/>
                    <a:pt x="11" y="72"/>
                    <a:pt x="7" y="65"/>
                  </a:cubicBezTo>
                  <a:cubicBezTo>
                    <a:pt x="2" y="59"/>
                    <a:pt x="0" y="49"/>
                    <a:pt x="0" y="38"/>
                  </a:cubicBezTo>
                  <a:cubicBezTo>
                    <a:pt x="0" y="27"/>
                    <a:pt x="2" y="17"/>
                    <a:pt x="7" y="11"/>
                  </a:cubicBezTo>
                  <a:cubicBezTo>
                    <a:pt x="11" y="4"/>
                    <a:pt x="18" y="0"/>
                    <a:pt x="25" y="0"/>
                  </a:cubicBezTo>
                  <a:cubicBezTo>
                    <a:pt x="33" y="0"/>
                    <a:pt x="40" y="4"/>
                    <a:pt x="44" y="10"/>
                  </a:cubicBezTo>
                  <a:cubicBezTo>
                    <a:pt x="49" y="17"/>
                    <a:pt x="51" y="26"/>
                    <a:pt x="51" y="38"/>
                  </a:cubicBezTo>
                  <a:close/>
                  <a:moveTo>
                    <a:pt x="38" y="38"/>
                  </a:moveTo>
                  <a:cubicBezTo>
                    <a:pt x="38" y="30"/>
                    <a:pt x="36" y="24"/>
                    <a:pt x="34" y="20"/>
                  </a:cubicBezTo>
                  <a:cubicBezTo>
                    <a:pt x="32" y="15"/>
                    <a:pt x="29" y="13"/>
                    <a:pt x="25" y="13"/>
                  </a:cubicBezTo>
                  <a:cubicBezTo>
                    <a:pt x="22" y="13"/>
                    <a:pt x="19" y="15"/>
                    <a:pt x="17" y="20"/>
                  </a:cubicBezTo>
                  <a:cubicBezTo>
                    <a:pt x="15" y="24"/>
                    <a:pt x="14" y="30"/>
                    <a:pt x="14" y="38"/>
                  </a:cubicBezTo>
                  <a:cubicBezTo>
                    <a:pt x="14" y="45"/>
                    <a:pt x="15" y="52"/>
                    <a:pt x="17" y="56"/>
                  </a:cubicBezTo>
                  <a:cubicBezTo>
                    <a:pt x="19" y="61"/>
                    <a:pt x="22" y="63"/>
                    <a:pt x="25" y="63"/>
                  </a:cubicBezTo>
                  <a:cubicBezTo>
                    <a:pt x="29" y="63"/>
                    <a:pt x="32" y="61"/>
                    <a:pt x="34" y="56"/>
                  </a:cubicBezTo>
                  <a:cubicBezTo>
                    <a:pt x="36" y="52"/>
                    <a:pt x="38" y="45"/>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10" name="Freeform 231"/>
            <p:cNvSpPr>
              <a:spLocks/>
            </p:cNvSpPr>
            <p:nvPr/>
          </p:nvSpPr>
          <p:spPr bwMode="auto">
            <a:xfrm>
              <a:off x="6019245" y="1460817"/>
              <a:ext cx="26402" cy="69273"/>
            </a:xfrm>
            <a:custGeom>
              <a:avLst/>
              <a:gdLst/>
              <a:ahLst/>
              <a:cxnLst>
                <a:cxn ang="0">
                  <a:pos x="21" y="55"/>
                </a:cxn>
                <a:cxn ang="0">
                  <a:pos x="10" y="55"/>
                </a:cxn>
                <a:cxn ang="0">
                  <a:pos x="10" y="9"/>
                </a:cxn>
                <a:cxn ang="0">
                  <a:pos x="0" y="9"/>
                </a:cxn>
                <a:cxn ang="0">
                  <a:pos x="4" y="0"/>
                </a:cxn>
                <a:cxn ang="0">
                  <a:pos x="21" y="0"/>
                </a:cxn>
                <a:cxn ang="0">
                  <a:pos x="21" y="55"/>
                </a:cxn>
              </a:cxnLst>
              <a:rect l="0" t="0" r="r" b="b"/>
              <a:pathLst>
                <a:path w="21" h="55">
                  <a:moveTo>
                    <a:pt x="21" y="55"/>
                  </a:moveTo>
                  <a:lnTo>
                    <a:pt x="10" y="55"/>
                  </a:lnTo>
                  <a:lnTo>
                    <a:pt x="10" y="9"/>
                  </a:lnTo>
                  <a:lnTo>
                    <a:pt x="0" y="9"/>
                  </a:lnTo>
                  <a:lnTo>
                    <a:pt x="4" y="0"/>
                  </a:lnTo>
                  <a:lnTo>
                    <a:pt x="21" y="0"/>
                  </a:lnTo>
                  <a:lnTo>
                    <a:pt x="21"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11" name="Freeform 232"/>
            <p:cNvSpPr>
              <a:spLocks/>
            </p:cNvSpPr>
            <p:nvPr/>
          </p:nvSpPr>
          <p:spPr bwMode="auto">
            <a:xfrm>
              <a:off x="6050676" y="1460817"/>
              <a:ext cx="27659" cy="69273"/>
            </a:xfrm>
            <a:custGeom>
              <a:avLst/>
              <a:gdLst/>
              <a:ahLst/>
              <a:cxnLst>
                <a:cxn ang="0">
                  <a:pos x="22" y="55"/>
                </a:cxn>
                <a:cxn ang="0">
                  <a:pos x="11" y="55"/>
                </a:cxn>
                <a:cxn ang="0">
                  <a:pos x="11" y="9"/>
                </a:cxn>
                <a:cxn ang="0">
                  <a:pos x="0" y="9"/>
                </a:cxn>
                <a:cxn ang="0">
                  <a:pos x="5" y="0"/>
                </a:cxn>
                <a:cxn ang="0">
                  <a:pos x="22" y="0"/>
                </a:cxn>
                <a:cxn ang="0">
                  <a:pos x="22" y="55"/>
                </a:cxn>
              </a:cxnLst>
              <a:rect l="0" t="0" r="r" b="b"/>
              <a:pathLst>
                <a:path w="22" h="55">
                  <a:moveTo>
                    <a:pt x="22" y="55"/>
                  </a:moveTo>
                  <a:lnTo>
                    <a:pt x="11" y="55"/>
                  </a:lnTo>
                  <a:lnTo>
                    <a:pt x="11" y="9"/>
                  </a:lnTo>
                  <a:lnTo>
                    <a:pt x="0" y="9"/>
                  </a:lnTo>
                  <a:lnTo>
                    <a:pt x="5" y="0"/>
                  </a:lnTo>
                  <a:lnTo>
                    <a:pt x="22" y="0"/>
                  </a:lnTo>
                  <a:lnTo>
                    <a:pt x="22"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12" name="Freeform 233"/>
            <p:cNvSpPr>
              <a:spLocks/>
            </p:cNvSpPr>
            <p:nvPr/>
          </p:nvSpPr>
          <p:spPr bwMode="auto">
            <a:xfrm>
              <a:off x="6084622" y="1460817"/>
              <a:ext cx="26402" cy="69273"/>
            </a:xfrm>
            <a:custGeom>
              <a:avLst/>
              <a:gdLst/>
              <a:ahLst/>
              <a:cxnLst>
                <a:cxn ang="0">
                  <a:pos x="21" y="55"/>
                </a:cxn>
                <a:cxn ang="0">
                  <a:pos x="10" y="55"/>
                </a:cxn>
                <a:cxn ang="0">
                  <a:pos x="10" y="9"/>
                </a:cxn>
                <a:cxn ang="0">
                  <a:pos x="0" y="9"/>
                </a:cxn>
                <a:cxn ang="0">
                  <a:pos x="4" y="0"/>
                </a:cxn>
                <a:cxn ang="0">
                  <a:pos x="21" y="0"/>
                </a:cxn>
                <a:cxn ang="0">
                  <a:pos x="21" y="55"/>
                </a:cxn>
              </a:cxnLst>
              <a:rect l="0" t="0" r="r" b="b"/>
              <a:pathLst>
                <a:path w="21" h="55">
                  <a:moveTo>
                    <a:pt x="21" y="55"/>
                  </a:moveTo>
                  <a:lnTo>
                    <a:pt x="10" y="55"/>
                  </a:lnTo>
                  <a:lnTo>
                    <a:pt x="10" y="9"/>
                  </a:lnTo>
                  <a:lnTo>
                    <a:pt x="0" y="9"/>
                  </a:lnTo>
                  <a:lnTo>
                    <a:pt x="4" y="0"/>
                  </a:lnTo>
                  <a:lnTo>
                    <a:pt x="21" y="0"/>
                  </a:lnTo>
                  <a:lnTo>
                    <a:pt x="21"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13" name="Freeform 234"/>
            <p:cNvSpPr>
              <a:spLocks noEditPoints="1"/>
            </p:cNvSpPr>
            <p:nvPr/>
          </p:nvSpPr>
          <p:spPr bwMode="auto">
            <a:xfrm>
              <a:off x="6122339" y="1458298"/>
              <a:ext cx="50290" cy="74311"/>
            </a:xfrm>
            <a:custGeom>
              <a:avLst/>
              <a:gdLst/>
              <a:ahLst/>
              <a:cxnLst>
                <a:cxn ang="0">
                  <a:pos x="51" y="38"/>
                </a:cxn>
                <a:cxn ang="0">
                  <a:pos x="44" y="65"/>
                </a:cxn>
                <a:cxn ang="0">
                  <a:pos x="26" y="76"/>
                </a:cxn>
                <a:cxn ang="0">
                  <a:pos x="7" y="65"/>
                </a:cxn>
                <a:cxn ang="0">
                  <a:pos x="0" y="38"/>
                </a:cxn>
                <a:cxn ang="0">
                  <a:pos x="7" y="11"/>
                </a:cxn>
                <a:cxn ang="0">
                  <a:pos x="26" y="0"/>
                </a:cxn>
                <a:cxn ang="0">
                  <a:pos x="44" y="10"/>
                </a:cxn>
                <a:cxn ang="0">
                  <a:pos x="51" y="38"/>
                </a:cxn>
                <a:cxn ang="0">
                  <a:pos x="38" y="38"/>
                </a:cxn>
                <a:cxn ang="0">
                  <a:pos x="34" y="20"/>
                </a:cxn>
                <a:cxn ang="0">
                  <a:pos x="26" y="13"/>
                </a:cxn>
                <a:cxn ang="0">
                  <a:pos x="17" y="20"/>
                </a:cxn>
                <a:cxn ang="0">
                  <a:pos x="14" y="38"/>
                </a:cxn>
                <a:cxn ang="0">
                  <a:pos x="17" y="56"/>
                </a:cxn>
                <a:cxn ang="0">
                  <a:pos x="26" y="63"/>
                </a:cxn>
                <a:cxn ang="0">
                  <a:pos x="34" y="56"/>
                </a:cxn>
                <a:cxn ang="0">
                  <a:pos x="38" y="38"/>
                </a:cxn>
              </a:cxnLst>
              <a:rect l="0" t="0" r="r" b="b"/>
              <a:pathLst>
                <a:path w="51" h="76">
                  <a:moveTo>
                    <a:pt x="51" y="38"/>
                  </a:moveTo>
                  <a:cubicBezTo>
                    <a:pt x="51" y="49"/>
                    <a:pt x="49" y="58"/>
                    <a:pt x="44" y="65"/>
                  </a:cubicBezTo>
                  <a:cubicBezTo>
                    <a:pt x="40" y="72"/>
                    <a:pt x="33" y="76"/>
                    <a:pt x="26" y="76"/>
                  </a:cubicBezTo>
                  <a:cubicBezTo>
                    <a:pt x="18" y="76"/>
                    <a:pt x="11" y="72"/>
                    <a:pt x="7" y="65"/>
                  </a:cubicBezTo>
                  <a:cubicBezTo>
                    <a:pt x="2" y="59"/>
                    <a:pt x="0" y="49"/>
                    <a:pt x="0" y="38"/>
                  </a:cubicBezTo>
                  <a:cubicBezTo>
                    <a:pt x="0" y="27"/>
                    <a:pt x="2" y="17"/>
                    <a:pt x="7" y="11"/>
                  </a:cubicBezTo>
                  <a:cubicBezTo>
                    <a:pt x="11" y="4"/>
                    <a:pt x="18" y="0"/>
                    <a:pt x="26" y="0"/>
                  </a:cubicBezTo>
                  <a:cubicBezTo>
                    <a:pt x="33" y="0"/>
                    <a:pt x="40" y="4"/>
                    <a:pt x="44" y="10"/>
                  </a:cubicBezTo>
                  <a:cubicBezTo>
                    <a:pt x="49" y="17"/>
                    <a:pt x="51" y="26"/>
                    <a:pt x="51" y="38"/>
                  </a:cubicBezTo>
                  <a:close/>
                  <a:moveTo>
                    <a:pt x="38" y="38"/>
                  </a:moveTo>
                  <a:cubicBezTo>
                    <a:pt x="38" y="30"/>
                    <a:pt x="36" y="24"/>
                    <a:pt x="34" y="20"/>
                  </a:cubicBezTo>
                  <a:cubicBezTo>
                    <a:pt x="32" y="15"/>
                    <a:pt x="29" y="13"/>
                    <a:pt x="26" y="13"/>
                  </a:cubicBezTo>
                  <a:cubicBezTo>
                    <a:pt x="22" y="13"/>
                    <a:pt x="19" y="15"/>
                    <a:pt x="17" y="20"/>
                  </a:cubicBezTo>
                  <a:cubicBezTo>
                    <a:pt x="15" y="24"/>
                    <a:pt x="14" y="30"/>
                    <a:pt x="14" y="38"/>
                  </a:cubicBezTo>
                  <a:cubicBezTo>
                    <a:pt x="14" y="45"/>
                    <a:pt x="15" y="52"/>
                    <a:pt x="17" y="56"/>
                  </a:cubicBezTo>
                  <a:cubicBezTo>
                    <a:pt x="19" y="61"/>
                    <a:pt x="22" y="63"/>
                    <a:pt x="26" y="63"/>
                  </a:cubicBezTo>
                  <a:cubicBezTo>
                    <a:pt x="29" y="63"/>
                    <a:pt x="32" y="61"/>
                    <a:pt x="34" y="56"/>
                  </a:cubicBezTo>
                  <a:cubicBezTo>
                    <a:pt x="36" y="52"/>
                    <a:pt x="38" y="45"/>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14" name="Freeform 235"/>
            <p:cNvSpPr>
              <a:spLocks/>
            </p:cNvSpPr>
            <p:nvPr/>
          </p:nvSpPr>
          <p:spPr bwMode="auto">
            <a:xfrm>
              <a:off x="6173886" y="1460817"/>
              <a:ext cx="26402" cy="69273"/>
            </a:xfrm>
            <a:custGeom>
              <a:avLst/>
              <a:gdLst/>
              <a:ahLst/>
              <a:cxnLst>
                <a:cxn ang="0">
                  <a:pos x="21" y="55"/>
                </a:cxn>
                <a:cxn ang="0">
                  <a:pos x="10" y="55"/>
                </a:cxn>
                <a:cxn ang="0">
                  <a:pos x="10" y="9"/>
                </a:cxn>
                <a:cxn ang="0">
                  <a:pos x="0" y="9"/>
                </a:cxn>
                <a:cxn ang="0">
                  <a:pos x="4" y="0"/>
                </a:cxn>
                <a:cxn ang="0">
                  <a:pos x="21" y="0"/>
                </a:cxn>
                <a:cxn ang="0">
                  <a:pos x="21" y="55"/>
                </a:cxn>
              </a:cxnLst>
              <a:rect l="0" t="0" r="r" b="b"/>
              <a:pathLst>
                <a:path w="21" h="55">
                  <a:moveTo>
                    <a:pt x="21" y="55"/>
                  </a:moveTo>
                  <a:lnTo>
                    <a:pt x="10" y="55"/>
                  </a:lnTo>
                  <a:lnTo>
                    <a:pt x="10" y="9"/>
                  </a:lnTo>
                  <a:lnTo>
                    <a:pt x="0" y="9"/>
                  </a:lnTo>
                  <a:lnTo>
                    <a:pt x="4" y="0"/>
                  </a:lnTo>
                  <a:lnTo>
                    <a:pt x="21" y="0"/>
                  </a:lnTo>
                  <a:lnTo>
                    <a:pt x="21"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15" name="Freeform 236"/>
            <p:cNvSpPr>
              <a:spLocks noEditPoints="1"/>
            </p:cNvSpPr>
            <p:nvPr/>
          </p:nvSpPr>
          <p:spPr bwMode="auto">
            <a:xfrm>
              <a:off x="6211603" y="1458298"/>
              <a:ext cx="50290" cy="74311"/>
            </a:xfrm>
            <a:custGeom>
              <a:avLst/>
              <a:gdLst/>
              <a:ahLst/>
              <a:cxnLst>
                <a:cxn ang="0">
                  <a:pos x="52" y="38"/>
                </a:cxn>
                <a:cxn ang="0">
                  <a:pos x="45" y="65"/>
                </a:cxn>
                <a:cxn ang="0">
                  <a:pos x="26" y="76"/>
                </a:cxn>
                <a:cxn ang="0">
                  <a:pos x="7" y="65"/>
                </a:cxn>
                <a:cxn ang="0">
                  <a:pos x="0" y="38"/>
                </a:cxn>
                <a:cxn ang="0">
                  <a:pos x="7" y="11"/>
                </a:cxn>
                <a:cxn ang="0">
                  <a:pos x="26" y="0"/>
                </a:cxn>
                <a:cxn ang="0">
                  <a:pos x="45" y="10"/>
                </a:cxn>
                <a:cxn ang="0">
                  <a:pos x="52" y="38"/>
                </a:cxn>
                <a:cxn ang="0">
                  <a:pos x="38" y="38"/>
                </a:cxn>
                <a:cxn ang="0">
                  <a:pos x="34" y="20"/>
                </a:cxn>
                <a:cxn ang="0">
                  <a:pos x="26" y="13"/>
                </a:cxn>
                <a:cxn ang="0">
                  <a:pos x="17" y="20"/>
                </a:cxn>
                <a:cxn ang="0">
                  <a:pos x="14" y="38"/>
                </a:cxn>
                <a:cxn ang="0">
                  <a:pos x="17" y="56"/>
                </a:cxn>
                <a:cxn ang="0">
                  <a:pos x="26" y="63"/>
                </a:cxn>
                <a:cxn ang="0">
                  <a:pos x="35" y="56"/>
                </a:cxn>
                <a:cxn ang="0">
                  <a:pos x="38" y="38"/>
                </a:cxn>
              </a:cxnLst>
              <a:rect l="0" t="0" r="r" b="b"/>
              <a:pathLst>
                <a:path w="52" h="76">
                  <a:moveTo>
                    <a:pt x="52" y="38"/>
                  </a:moveTo>
                  <a:cubicBezTo>
                    <a:pt x="52" y="49"/>
                    <a:pt x="49" y="58"/>
                    <a:pt x="45" y="65"/>
                  </a:cubicBezTo>
                  <a:cubicBezTo>
                    <a:pt x="40" y="72"/>
                    <a:pt x="34" y="76"/>
                    <a:pt x="26" y="76"/>
                  </a:cubicBezTo>
                  <a:cubicBezTo>
                    <a:pt x="18" y="76"/>
                    <a:pt x="12" y="72"/>
                    <a:pt x="7" y="65"/>
                  </a:cubicBezTo>
                  <a:cubicBezTo>
                    <a:pt x="2" y="59"/>
                    <a:pt x="0" y="49"/>
                    <a:pt x="0" y="38"/>
                  </a:cubicBezTo>
                  <a:cubicBezTo>
                    <a:pt x="0" y="27"/>
                    <a:pt x="2" y="17"/>
                    <a:pt x="7" y="11"/>
                  </a:cubicBezTo>
                  <a:cubicBezTo>
                    <a:pt x="12" y="4"/>
                    <a:pt x="18" y="0"/>
                    <a:pt x="26" y="0"/>
                  </a:cubicBezTo>
                  <a:cubicBezTo>
                    <a:pt x="34" y="0"/>
                    <a:pt x="40" y="4"/>
                    <a:pt x="45" y="10"/>
                  </a:cubicBezTo>
                  <a:cubicBezTo>
                    <a:pt x="49" y="17"/>
                    <a:pt x="52" y="26"/>
                    <a:pt x="52" y="38"/>
                  </a:cubicBezTo>
                  <a:close/>
                  <a:moveTo>
                    <a:pt x="38" y="38"/>
                  </a:moveTo>
                  <a:cubicBezTo>
                    <a:pt x="38" y="30"/>
                    <a:pt x="37" y="24"/>
                    <a:pt x="34" y="20"/>
                  </a:cubicBezTo>
                  <a:cubicBezTo>
                    <a:pt x="32" y="15"/>
                    <a:pt x="29" y="13"/>
                    <a:pt x="26" y="13"/>
                  </a:cubicBezTo>
                  <a:cubicBezTo>
                    <a:pt x="22" y="13"/>
                    <a:pt x="19" y="15"/>
                    <a:pt x="17" y="20"/>
                  </a:cubicBezTo>
                  <a:cubicBezTo>
                    <a:pt x="15" y="24"/>
                    <a:pt x="14" y="30"/>
                    <a:pt x="14" y="38"/>
                  </a:cubicBezTo>
                  <a:cubicBezTo>
                    <a:pt x="14" y="45"/>
                    <a:pt x="15" y="52"/>
                    <a:pt x="17" y="56"/>
                  </a:cubicBezTo>
                  <a:cubicBezTo>
                    <a:pt x="19" y="61"/>
                    <a:pt x="22" y="63"/>
                    <a:pt x="26" y="63"/>
                  </a:cubicBezTo>
                  <a:cubicBezTo>
                    <a:pt x="29" y="63"/>
                    <a:pt x="32" y="61"/>
                    <a:pt x="35" y="56"/>
                  </a:cubicBezTo>
                  <a:cubicBezTo>
                    <a:pt x="37" y="52"/>
                    <a:pt x="38" y="45"/>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16" name="Freeform 237"/>
            <p:cNvSpPr>
              <a:spLocks/>
            </p:cNvSpPr>
            <p:nvPr/>
          </p:nvSpPr>
          <p:spPr bwMode="auto">
            <a:xfrm>
              <a:off x="6263150" y="1460817"/>
              <a:ext cx="26402" cy="69273"/>
            </a:xfrm>
            <a:custGeom>
              <a:avLst/>
              <a:gdLst/>
              <a:ahLst/>
              <a:cxnLst>
                <a:cxn ang="0">
                  <a:pos x="21" y="55"/>
                </a:cxn>
                <a:cxn ang="0">
                  <a:pos x="11" y="55"/>
                </a:cxn>
                <a:cxn ang="0">
                  <a:pos x="11" y="9"/>
                </a:cxn>
                <a:cxn ang="0">
                  <a:pos x="0" y="9"/>
                </a:cxn>
                <a:cxn ang="0">
                  <a:pos x="5" y="0"/>
                </a:cxn>
                <a:cxn ang="0">
                  <a:pos x="21" y="0"/>
                </a:cxn>
                <a:cxn ang="0">
                  <a:pos x="21" y="55"/>
                </a:cxn>
              </a:cxnLst>
              <a:rect l="0" t="0" r="r" b="b"/>
              <a:pathLst>
                <a:path w="21" h="55">
                  <a:moveTo>
                    <a:pt x="21" y="55"/>
                  </a:moveTo>
                  <a:lnTo>
                    <a:pt x="11" y="55"/>
                  </a:lnTo>
                  <a:lnTo>
                    <a:pt x="11" y="9"/>
                  </a:lnTo>
                  <a:lnTo>
                    <a:pt x="0" y="9"/>
                  </a:lnTo>
                  <a:lnTo>
                    <a:pt x="5" y="0"/>
                  </a:lnTo>
                  <a:lnTo>
                    <a:pt x="21" y="0"/>
                  </a:lnTo>
                  <a:lnTo>
                    <a:pt x="21"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17" name="Freeform 238"/>
            <p:cNvSpPr>
              <a:spLocks/>
            </p:cNvSpPr>
            <p:nvPr/>
          </p:nvSpPr>
          <p:spPr bwMode="auto">
            <a:xfrm>
              <a:off x="6295839" y="1460817"/>
              <a:ext cx="26402" cy="69273"/>
            </a:xfrm>
            <a:custGeom>
              <a:avLst/>
              <a:gdLst/>
              <a:ahLst/>
              <a:cxnLst>
                <a:cxn ang="0">
                  <a:pos x="21" y="55"/>
                </a:cxn>
                <a:cxn ang="0">
                  <a:pos x="10" y="55"/>
                </a:cxn>
                <a:cxn ang="0">
                  <a:pos x="10" y="9"/>
                </a:cxn>
                <a:cxn ang="0">
                  <a:pos x="0" y="9"/>
                </a:cxn>
                <a:cxn ang="0">
                  <a:pos x="4" y="0"/>
                </a:cxn>
                <a:cxn ang="0">
                  <a:pos x="21" y="0"/>
                </a:cxn>
                <a:cxn ang="0">
                  <a:pos x="21" y="55"/>
                </a:cxn>
              </a:cxnLst>
              <a:rect l="0" t="0" r="r" b="b"/>
              <a:pathLst>
                <a:path w="21" h="55">
                  <a:moveTo>
                    <a:pt x="21" y="55"/>
                  </a:moveTo>
                  <a:lnTo>
                    <a:pt x="10" y="55"/>
                  </a:lnTo>
                  <a:lnTo>
                    <a:pt x="10" y="9"/>
                  </a:lnTo>
                  <a:lnTo>
                    <a:pt x="0" y="9"/>
                  </a:lnTo>
                  <a:lnTo>
                    <a:pt x="4" y="0"/>
                  </a:lnTo>
                  <a:lnTo>
                    <a:pt x="21" y="0"/>
                  </a:lnTo>
                  <a:lnTo>
                    <a:pt x="21"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18" name="Freeform 239"/>
            <p:cNvSpPr>
              <a:spLocks/>
            </p:cNvSpPr>
            <p:nvPr/>
          </p:nvSpPr>
          <p:spPr bwMode="auto">
            <a:xfrm>
              <a:off x="6328527" y="1460817"/>
              <a:ext cx="26402" cy="69273"/>
            </a:xfrm>
            <a:custGeom>
              <a:avLst/>
              <a:gdLst/>
              <a:ahLst/>
              <a:cxnLst>
                <a:cxn ang="0">
                  <a:pos x="21" y="55"/>
                </a:cxn>
                <a:cxn ang="0">
                  <a:pos x="10" y="55"/>
                </a:cxn>
                <a:cxn ang="0">
                  <a:pos x="10" y="9"/>
                </a:cxn>
                <a:cxn ang="0">
                  <a:pos x="0" y="9"/>
                </a:cxn>
                <a:cxn ang="0">
                  <a:pos x="4" y="0"/>
                </a:cxn>
                <a:cxn ang="0">
                  <a:pos x="21" y="0"/>
                </a:cxn>
                <a:cxn ang="0">
                  <a:pos x="21" y="55"/>
                </a:cxn>
              </a:cxnLst>
              <a:rect l="0" t="0" r="r" b="b"/>
              <a:pathLst>
                <a:path w="21" h="55">
                  <a:moveTo>
                    <a:pt x="21" y="55"/>
                  </a:moveTo>
                  <a:lnTo>
                    <a:pt x="10" y="55"/>
                  </a:lnTo>
                  <a:lnTo>
                    <a:pt x="10" y="9"/>
                  </a:lnTo>
                  <a:lnTo>
                    <a:pt x="0" y="9"/>
                  </a:lnTo>
                  <a:lnTo>
                    <a:pt x="4" y="0"/>
                  </a:lnTo>
                  <a:lnTo>
                    <a:pt x="21" y="0"/>
                  </a:lnTo>
                  <a:lnTo>
                    <a:pt x="21"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19" name="Freeform 240"/>
            <p:cNvSpPr>
              <a:spLocks/>
            </p:cNvSpPr>
            <p:nvPr/>
          </p:nvSpPr>
          <p:spPr bwMode="auto">
            <a:xfrm>
              <a:off x="6361215" y="1460817"/>
              <a:ext cx="26402" cy="69273"/>
            </a:xfrm>
            <a:custGeom>
              <a:avLst/>
              <a:gdLst/>
              <a:ahLst/>
              <a:cxnLst>
                <a:cxn ang="0">
                  <a:pos x="21" y="55"/>
                </a:cxn>
                <a:cxn ang="0">
                  <a:pos x="10" y="55"/>
                </a:cxn>
                <a:cxn ang="0">
                  <a:pos x="10" y="9"/>
                </a:cxn>
                <a:cxn ang="0">
                  <a:pos x="0" y="9"/>
                </a:cxn>
                <a:cxn ang="0">
                  <a:pos x="4" y="0"/>
                </a:cxn>
                <a:cxn ang="0">
                  <a:pos x="21" y="0"/>
                </a:cxn>
                <a:cxn ang="0">
                  <a:pos x="21" y="55"/>
                </a:cxn>
              </a:cxnLst>
              <a:rect l="0" t="0" r="r" b="b"/>
              <a:pathLst>
                <a:path w="21" h="55">
                  <a:moveTo>
                    <a:pt x="21" y="55"/>
                  </a:moveTo>
                  <a:lnTo>
                    <a:pt x="10" y="55"/>
                  </a:lnTo>
                  <a:lnTo>
                    <a:pt x="10" y="9"/>
                  </a:lnTo>
                  <a:lnTo>
                    <a:pt x="0" y="9"/>
                  </a:lnTo>
                  <a:lnTo>
                    <a:pt x="4" y="0"/>
                  </a:lnTo>
                  <a:lnTo>
                    <a:pt x="21" y="0"/>
                  </a:lnTo>
                  <a:lnTo>
                    <a:pt x="21"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20" name="Freeform 241"/>
            <p:cNvSpPr>
              <a:spLocks noEditPoints="1"/>
            </p:cNvSpPr>
            <p:nvPr/>
          </p:nvSpPr>
          <p:spPr bwMode="auto">
            <a:xfrm>
              <a:off x="6398932" y="1458298"/>
              <a:ext cx="50290" cy="74311"/>
            </a:xfrm>
            <a:custGeom>
              <a:avLst/>
              <a:gdLst/>
              <a:ahLst/>
              <a:cxnLst>
                <a:cxn ang="0">
                  <a:pos x="52" y="38"/>
                </a:cxn>
                <a:cxn ang="0">
                  <a:pos x="44" y="65"/>
                </a:cxn>
                <a:cxn ang="0">
                  <a:pos x="26" y="76"/>
                </a:cxn>
                <a:cxn ang="0">
                  <a:pos x="7" y="65"/>
                </a:cxn>
                <a:cxn ang="0">
                  <a:pos x="0" y="38"/>
                </a:cxn>
                <a:cxn ang="0">
                  <a:pos x="7" y="11"/>
                </a:cxn>
                <a:cxn ang="0">
                  <a:pos x="26" y="0"/>
                </a:cxn>
                <a:cxn ang="0">
                  <a:pos x="45" y="10"/>
                </a:cxn>
                <a:cxn ang="0">
                  <a:pos x="52" y="38"/>
                </a:cxn>
                <a:cxn ang="0">
                  <a:pos x="38" y="38"/>
                </a:cxn>
                <a:cxn ang="0">
                  <a:pos x="34" y="20"/>
                </a:cxn>
                <a:cxn ang="0">
                  <a:pos x="26" y="13"/>
                </a:cxn>
                <a:cxn ang="0">
                  <a:pos x="17" y="20"/>
                </a:cxn>
                <a:cxn ang="0">
                  <a:pos x="14" y="38"/>
                </a:cxn>
                <a:cxn ang="0">
                  <a:pos x="17" y="56"/>
                </a:cxn>
                <a:cxn ang="0">
                  <a:pos x="26" y="63"/>
                </a:cxn>
                <a:cxn ang="0">
                  <a:pos x="34" y="56"/>
                </a:cxn>
                <a:cxn ang="0">
                  <a:pos x="38" y="38"/>
                </a:cxn>
              </a:cxnLst>
              <a:rect l="0" t="0" r="r" b="b"/>
              <a:pathLst>
                <a:path w="52" h="76">
                  <a:moveTo>
                    <a:pt x="52" y="38"/>
                  </a:moveTo>
                  <a:cubicBezTo>
                    <a:pt x="52" y="49"/>
                    <a:pt x="49" y="58"/>
                    <a:pt x="44" y="65"/>
                  </a:cubicBezTo>
                  <a:cubicBezTo>
                    <a:pt x="40" y="72"/>
                    <a:pt x="33" y="76"/>
                    <a:pt x="26" y="76"/>
                  </a:cubicBezTo>
                  <a:cubicBezTo>
                    <a:pt x="18" y="76"/>
                    <a:pt x="12" y="72"/>
                    <a:pt x="7" y="65"/>
                  </a:cubicBezTo>
                  <a:cubicBezTo>
                    <a:pt x="2" y="59"/>
                    <a:pt x="0" y="49"/>
                    <a:pt x="0" y="38"/>
                  </a:cubicBezTo>
                  <a:cubicBezTo>
                    <a:pt x="0" y="27"/>
                    <a:pt x="2" y="17"/>
                    <a:pt x="7" y="11"/>
                  </a:cubicBezTo>
                  <a:cubicBezTo>
                    <a:pt x="12" y="4"/>
                    <a:pt x="18" y="0"/>
                    <a:pt x="26" y="0"/>
                  </a:cubicBezTo>
                  <a:cubicBezTo>
                    <a:pt x="34" y="0"/>
                    <a:pt x="40" y="4"/>
                    <a:pt x="45" y="10"/>
                  </a:cubicBezTo>
                  <a:cubicBezTo>
                    <a:pt x="49" y="17"/>
                    <a:pt x="52" y="26"/>
                    <a:pt x="52" y="38"/>
                  </a:cubicBezTo>
                  <a:close/>
                  <a:moveTo>
                    <a:pt x="38" y="38"/>
                  </a:moveTo>
                  <a:cubicBezTo>
                    <a:pt x="38" y="30"/>
                    <a:pt x="37" y="24"/>
                    <a:pt x="34" y="20"/>
                  </a:cubicBezTo>
                  <a:cubicBezTo>
                    <a:pt x="32" y="15"/>
                    <a:pt x="29" y="13"/>
                    <a:pt x="26" y="13"/>
                  </a:cubicBezTo>
                  <a:cubicBezTo>
                    <a:pt x="22" y="13"/>
                    <a:pt x="19" y="15"/>
                    <a:pt x="17" y="20"/>
                  </a:cubicBezTo>
                  <a:cubicBezTo>
                    <a:pt x="15" y="24"/>
                    <a:pt x="14" y="30"/>
                    <a:pt x="14" y="38"/>
                  </a:cubicBezTo>
                  <a:cubicBezTo>
                    <a:pt x="14" y="45"/>
                    <a:pt x="15" y="52"/>
                    <a:pt x="17" y="56"/>
                  </a:cubicBezTo>
                  <a:cubicBezTo>
                    <a:pt x="19" y="61"/>
                    <a:pt x="22" y="63"/>
                    <a:pt x="26" y="63"/>
                  </a:cubicBezTo>
                  <a:cubicBezTo>
                    <a:pt x="29" y="63"/>
                    <a:pt x="32" y="61"/>
                    <a:pt x="34" y="56"/>
                  </a:cubicBezTo>
                  <a:cubicBezTo>
                    <a:pt x="37" y="52"/>
                    <a:pt x="38" y="45"/>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21" name="Freeform 242"/>
            <p:cNvSpPr>
              <a:spLocks noEditPoints="1"/>
            </p:cNvSpPr>
            <p:nvPr/>
          </p:nvSpPr>
          <p:spPr bwMode="auto">
            <a:xfrm>
              <a:off x="6452994" y="1458298"/>
              <a:ext cx="50290" cy="74311"/>
            </a:xfrm>
            <a:custGeom>
              <a:avLst/>
              <a:gdLst/>
              <a:ahLst/>
              <a:cxnLst>
                <a:cxn ang="0">
                  <a:pos x="52" y="38"/>
                </a:cxn>
                <a:cxn ang="0">
                  <a:pos x="45" y="65"/>
                </a:cxn>
                <a:cxn ang="0">
                  <a:pos x="26" y="76"/>
                </a:cxn>
                <a:cxn ang="0">
                  <a:pos x="7" y="65"/>
                </a:cxn>
                <a:cxn ang="0">
                  <a:pos x="0" y="38"/>
                </a:cxn>
                <a:cxn ang="0">
                  <a:pos x="7" y="11"/>
                </a:cxn>
                <a:cxn ang="0">
                  <a:pos x="26" y="0"/>
                </a:cxn>
                <a:cxn ang="0">
                  <a:pos x="45" y="10"/>
                </a:cxn>
                <a:cxn ang="0">
                  <a:pos x="52" y="38"/>
                </a:cxn>
                <a:cxn ang="0">
                  <a:pos x="38" y="38"/>
                </a:cxn>
                <a:cxn ang="0">
                  <a:pos x="35" y="20"/>
                </a:cxn>
                <a:cxn ang="0">
                  <a:pos x="26" y="13"/>
                </a:cxn>
                <a:cxn ang="0">
                  <a:pos x="18" y="20"/>
                </a:cxn>
                <a:cxn ang="0">
                  <a:pos x="14" y="38"/>
                </a:cxn>
                <a:cxn ang="0">
                  <a:pos x="18" y="56"/>
                </a:cxn>
                <a:cxn ang="0">
                  <a:pos x="26" y="63"/>
                </a:cxn>
                <a:cxn ang="0">
                  <a:pos x="35" y="56"/>
                </a:cxn>
                <a:cxn ang="0">
                  <a:pos x="38" y="38"/>
                </a:cxn>
              </a:cxnLst>
              <a:rect l="0" t="0" r="r" b="b"/>
              <a:pathLst>
                <a:path w="52" h="76">
                  <a:moveTo>
                    <a:pt x="52" y="38"/>
                  </a:moveTo>
                  <a:cubicBezTo>
                    <a:pt x="52" y="49"/>
                    <a:pt x="50" y="58"/>
                    <a:pt x="45" y="65"/>
                  </a:cubicBezTo>
                  <a:cubicBezTo>
                    <a:pt x="40" y="72"/>
                    <a:pt x="34" y="76"/>
                    <a:pt x="26" y="76"/>
                  </a:cubicBezTo>
                  <a:cubicBezTo>
                    <a:pt x="18" y="76"/>
                    <a:pt x="12" y="72"/>
                    <a:pt x="7" y="65"/>
                  </a:cubicBezTo>
                  <a:cubicBezTo>
                    <a:pt x="3" y="59"/>
                    <a:pt x="0" y="49"/>
                    <a:pt x="0" y="38"/>
                  </a:cubicBezTo>
                  <a:cubicBezTo>
                    <a:pt x="0" y="27"/>
                    <a:pt x="3" y="17"/>
                    <a:pt x="7" y="11"/>
                  </a:cubicBezTo>
                  <a:cubicBezTo>
                    <a:pt x="12" y="4"/>
                    <a:pt x="18" y="0"/>
                    <a:pt x="26" y="0"/>
                  </a:cubicBezTo>
                  <a:cubicBezTo>
                    <a:pt x="34" y="0"/>
                    <a:pt x="40" y="4"/>
                    <a:pt x="45" y="10"/>
                  </a:cubicBezTo>
                  <a:cubicBezTo>
                    <a:pt x="50" y="17"/>
                    <a:pt x="52" y="26"/>
                    <a:pt x="52" y="38"/>
                  </a:cubicBezTo>
                  <a:close/>
                  <a:moveTo>
                    <a:pt x="38" y="38"/>
                  </a:moveTo>
                  <a:cubicBezTo>
                    <a:pt x="38" y="30"/>
                    <a:pt x="37" y="24"/>
                    <a:pt x="35" y="20"/>
                  </a:cubicBezTo>
                  <a:cubicBezTo>
                    <a:pt x="33" y="15"/>
                    <a:pt x="30" y="13"/>
                    <a:pt x="26" y="13"/>
                  </a:cubicBezTo>
                  <a:cubicBezTo>
                    <a:pt x="23" y="13"/>
                    <a:pt x="20" y="15"/>
                    <a:pt x="18" y="20"/>
                  </a:cubicBezTo>
                  <a:cubicBezTo>
                    <a:pt x="15" y="24"/>
                    <a:pt x="14" y="30"/>
                    <a:pt x="14" y="38"/>
                  </a:cubicBezTo>
                  <a:cubicBezTo>
                    <a:pt x="14" y="45"/>
                    <a:pt x="15" y="52"/>
                    <a:pt x="18" y="56"/>
                  </a:cubicBezTo>
                  <a:cubicBezTo>
                    <a:pt x="20" y="61"/>
                    <a:pt x="23" y="63"/>
                    <a:pt x="26" y="63"/>
                  </a:cubicBezTo>
                  <a:cubicBezTo>
                    <a:pt x="30" y="63"/>
                    <a:pt x="33" y="61"/>
                    <a:pt x="35" y="56"/>
                  </a:cubicBezTo>
                  <a:cubicBezTo>
                    <a:pt x="37" y="52"/>
                    <a:pt x="38" y="45"/>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22" name="Freeform 243"/>
            <p:cNvSpPr>
              <a:spLocks/>
            </p:cNvSpPr>
            <p:nvPr/>
          </p:nvSpPr>
          <p:spPr bwMode="auto">
            <a:xfrm>
              <a:off x="6504541" y="1460817"/>
              <a:ext cx="26402" cy="69273"/>
            </a:xfrm>
            <a:custGeom>
              <a:avLst/>
              <a:gdLst/>
              <a:ahLst/>
              <a:cxnLst>
                <a:cxn ang="0">
                  <a:pos x="21" y="55"/>
                </a:cxn>
                <a:cxn ang="0">
                  <a:pos x="10" y="55"/>
                </a:cxn>
                <a:cxn ang="0">
                  <a:pos x="10" y="9"/>
                </a:cxn>
                <a:cxn ang="0">
                  <a:pos x="0" y="9"/>
                </a:cxn>
                <a:cxn ang="0">
                  <a:pos x="4" y="0"/>
                </a:cxn>
                <a:cxn ang="0">
                  <a:pos x="21" y="0"/>
                </a:cxn>
                <a:cxn ang="0">
                  <a:pos x="21" y="55"/>
                </a:cxn>
              </a:cxnLst>
              <a:rect l="0" t="0" r="r" b="b"/>
              <a:pathLst>
                <a:path w="21" h="55">
                  <a:moveTo>
                    <a:pt x="21" y="55"/>
                  </a:moveTo>
                  <a:lnTo>
                    <a:pt x="10" y="55"/>
                  </a:lnTo>
                  <a:lnTo>
                    <a:pt x="10" y="9"/>
                  </a:lnTo>
                  <a:lnTo>
                    <a:pt x="0" y="9"/>
                  </a:lnTo>
                  <a:lnTo>
                    <a:pt x="4" y="0"/>
                  </a:lnTo>
                  <a:lnTo>
                    <a:pt x="21" y="0"/>
                  </a:lnTo>
                  <a:lnTo>
                    <a:pt x="21"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23" name="Freeform 244"/>
            <p:cNvSpPr>
              <a:spLocks noEditPoints="1"/>
            </p:cNvSpPr>
            <p:nvPr/>
          </p:nvSpPr>
          <p:spPr bwMode="auto">
            <a:xfrm>
              <a:off x="6542258" y="1458298"/>
              <a:ext cx="50290" cy="74311"/>
            </a:xfrm>
            <a:custGeom>
              <a:avLst/>
              <a:gdLst/>
              <a:ahLst/>
              <a:cxnLst>
                <a:cxn ang="0">
                  <a:pos x="51" y="38"/>
                </a:cxn>
                <a:cxn ang="0">
                  <a:pos x="44" y="65"/>
                </a:cxn>
                <a:cxn ang="0">
                  <a:pos x="25" y="76"/>
                </a:cxn>
                <a:cxn ang="0">
                  <a:pos x="7" y="65"/>
                </a:cxn>
                <a:cxn ang="0">
                  <a:pos x="0" y="38"/>
                </a:cxn>
                <a:cxn ang="0">
                  <a:pos x="7" y="11"/>
                </a:cxn>
                <a:cxn ang="0">
                  <a:pos x="25" y="0"/>
                </a:cxn>
                <a:cxn ang="0">
                  <a:pos x="44" y="10"/>
                </a:cxn>
                <a:cxn ang="0">
                  <a:pos x="51" y="38"/>
                </a:cxn>
                <a:cxn ang="0">
                  <a:pos x="38" y="38"/>
                </a:cxn>
                <a:cxn ang="0">
                  <a:pos x="34" y="20"/>
                </a:cxn>
                <a:cxn ang="0">
                  <a:pos x="25" y="13"/>
                </a:cxn>
                <a:cxn ang="0">
                  <a:pos x="17" y="20"/>
                </a:cxn>
                <a:cxn ang="0">
                  <a:pos x="14" y="38"/>
                </a:cxn>
                <a:cxn ang="0">
                  <a:pos x="17" y="56"/>
                </a:cxn>
                <a:cxn ang="0">
                  <a:pos x="25" y="63"/>
                </a:cxn>
                <a:cxn ang="0">
                  <a:pos x="34" y="56"/>
                </a:cxn>
                <a:cxn ang="0">
                  <a:pos x="38" y="38"/>
                </a:cxn>
              </a:cxnLst>
              <a:rect l="0" t="0" r="r" b="b"/>
              <a:pathLst>
                <a:path w="51" h="76">
                  <a:moveTo>
                    <a:pt x="51" y="38"/>
                  </a:moveTo>
                  <a:cubicBezTo>
                    <a:pt x="51" y="49"/>
                    <a:pt x="49" y="58"/>
                    <a:pt x="44" y="65"/>
                  </a:cubicBezTo>
                  <a:cubicBezTo>
                    <a:pt x="40" y="72"/>
                    <a:pt x="33" y="76"/>
                    <a:pt x="25" y="76"/>
                  </a:cubicBezTo>
                  <a:cubicBezTo>
                    <a:pt x="18" y="76"/>
                    <a:pt x="11" y="72"/>
                    <a:pt x="7" y="65"/>
                  </a:cubicBezTo>
                  <a:cubicBezTo>
                    <a:pt x="2" y="59"/>
                    <a:pt x="0" y="49"/>
                    <a:pt x="0" y="38"/>
                  </a:cubicBezTo>
                  <a:cubicBezTo>
                    <a:pt x="0" y="27"/>
                    <a:pt x="2" y="17"/>
                    <a:pt x="7" y="11"/>
                  </a:cubicBezTo>
                  <a:cubicBezTo>
                    <a:pt x="11" y="4"/>
                    <a:pt x="18" y="0"/>
                    <a:pt x="25" y="0"/>
                  </a:cubicBezTo>
                  <a:cubicBezTo>
                    <a:pt x="33" y="0"/>
                    <a:pt x="40" y="4"/>
                    <a:pt x="44" y="10"/>
                  </a:cubicBezTo>
                  <a:cubicBezTo>
                    <a:pt x="49" y="17"/>
                    <a:pt x="51" y="26"/>
                    <a:pt x="51" y="38"/>
                  </a:cubicBezTo>
                  <a:close/>
                  <a:moveTo>
                    <a:pt x="38" y="38"/>
                  </a:moveTo>
                  <a:cubicBezTo>
                    <a:pt x="38" y="30"/>
                    <a:pt x="36" y="24"/>
                    <a:pt x="34" y="20"/>
                  </a:cubicBezTo>
                  <a:cubicBezTo>
                    <a:pt x="32" y="15"/>
                    <a:pt x="29" y="13"/>
                    <a:pt x="25" y="13"/>
                  </a:cubicBezTo>
                  <a:cubicBezTo>
                    <a:pt x="22" y="13"/>
                    <a:pt x="19" y="15"/>
                    <a:pt x="17" y="20"/>
                  </a:cubicBezTo>
                  <a:cubicBezTo>
                    <a:pt x="15" y="24"/>
                    <a:pt x="14" y="30"/>
                    <a:pt x="14" y="38"/>
                  </a:cubicBezTo>
                  <a:cubicBezTo>
                    <a:pt x="14" y="45"/>
                    <a:pt x="15" y="52"/>
                    <a:pt x="17" y="56"/>
                  </a:cubicBezTo>
                  <a:cubicBezTo>
                    <a:pt x="19" y="61"/>
                    <a:pt x="22" y="63"/>
                    <a:pt x="25" y="63"/>
                  </a:cubicBezTo>
                  <a:cubicBezTo>
                    <a:pt x="29" y="63"/>
                    <a:pt x="32" y="61"/>
                    <a:pt x="34" y="56"/>
                  </a:cubicBezTo>
                  <a:cubicBezTo>
                    <a:pt x="36" y="52"/>
                    <a:pt x="38" y="45"/>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24" name="Freeform 245"/>
            <p:cNvSpPr>
              <a:spLocks/>
            </p:cNvSpPr>
            <p:nvPr/>
          </p:nvSpPr>
          <p:spPr bwMode="auto">
            <a:xfrm>
              <a:off x="6592548" y="1460817"/>
              <a:ext cx="27659" cy="69273"/>
            </a:xfrm>
            <a:custGeom>
              <a:avLst/>
              <a:gdLst/>
              <a:ahLst/>
              <a:cxnLst>
                <a:cxn ang="0">
                  <a:pos x="22" y="55"/>
                </a:cxn>
                <a:cxn ang="0">
                  <a:pos x="11" y="55"/>
                </a:cxn>
                <a:cxn ang="0">
                  <a:pos x="11" y="9"/>
                </a:cxn>
                <a:cxn ang="0">
                  <a:pos x="0" y="9"/>
                </a:cxn>
                <a:cxn ang="0">
                  <a:pos x="5" y="0"/>
                </a:cxn>
                <a:cxn ang="0">
                  <a:pos x="22" y="0"/>
                </a:cxn>
                <a:cxn ang="0">
                  <a:pos x="22" y="55"/>
                </a:cxn>
              </a:cxnLst>
              <a:rect l="0" t="0" r="r" b="b"/>
              <a:pathLst>
                <a:path w="22" h="55">
                  <a:moveTo>
                    <a:pt x="22" y="55"/>
                  </a:moveTo>
                  <a:lnTo>
                    <a:pt x="11" y="55"/>
                  </a:lnTo>
                  <a:lnTo>
                    <a:pt x="11" y="9"/>
                  </a:lnTo>
                  <a:lnTo>
                    <a:pt x="0" y="9"/>
                  </a:lnTo>
                  <a:lnTo>
                    <a:pt x="5" y="0"/>
                  </a:lnTo>
                  <a:lnTo>
                    <a:pt x="22" y="0"/>
                  </a:lnTo>
                  <a:lnTo>
                    <a:pt x="22"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25" name="Freeform 246"/>
            <p:cNvSpPr>
              <a:spLocks noEditPoints="1"/>
            </p:cNvSpPr>
            <p:nvPr/>
          </p:nvSpPr>
          <p:spPr bwMode="auto">
            <a:xfrm>
              <a:off x="6631522" y="1458298"/>
              <a:ext cx="50290" cy="74311"/>
            </a:xfrm>
            <a:custGeom>
              <a:avLst/>
              <a:gdLst/>
              <a:ahLst/>
              <a:cxnLst>
                <a:cxn ang="0">
                  <a:pos x="52" y="38"/>
                </a:cxn>
                <a:cxn ang="0">
                  <a:pos x="44" y="65"/>
                </a:cxn>
                <a:cxn ang="0">
                  <a:pos x="26" y="76"/>
                </a:cxn>
                <a:cxn ang="0">
                  <a:pos x="7" y="65"/>
                </a:cxn>
                <a:cxn ang="0">
                  <a:pos x="0" y="38"/>
                </a:cxn>
                <a:cxn ang="0">
                  <a:pos x="7" y="11"/>
                </a:cxn>
                <a:cxn ang="0">
                  <a:pos x="26" y="0"/>
                </a:cxn>
                <a:cxn ang="0">
                  <a:pos x="45" y="10"/>
                </a:cxn>
                <a:cxn ang="0">
                  <a:pos x="52" y="38"/>
                </a:cxn>
                <a:cxn ang="0">
                  <a:pos x="38" y="38"/>
                </a:cxn>
                <a:cxn ang="0">
                  <a:pos x="34" y="20"/>
                </a:cxn>
                <a:cxn ang="0">
                  <a:pos x="26" y="13"/>
                </a:cxn>
                <a:cxn ang="0">
                  <a:pos x="17" y="20"/>
                </a:cxn>
                <a:cxn ang="0">
                  <a:pos x="14" y="38"/>
                </a:cxn>
                <a:cxn ang="0">
                  <a:pos x="17" y="56"/>
                </a:cxn>
                <a:cxn ang="0">
                  <a:pos x="26" y="63"/>
                </a:cxn>
                <a:cxn ang="0">
                  <a:pos x="34" y="56"/>
                </a:cxn>
                <a:cxn ang="0">
                  <a:pos x="38" y="38"/>
                </a:cxn>
              </a:cxnLst>
              <a:rect l="0" t="0" r="r" b="b"/>
              <a:pathLst>
                <a:path w="52" h="76">
                  <a:moveTo>
                    <a:pt x="52" y="38"/>
                  </a:moveTo>
                  <a:cubicBezTo>
                    <a:pt x="52" y="49"/>
                    <a:pt x="49" y="58"/>
                    <a:pt x="44" y="65"/>
                  </a:cubicBezTo>
                  <a:cubicBezTo>
                    <a:pt x="40" y="72"/>
                    <a:pt x="33" y="76"/>
                    <a:pt x="26" y="76"/>
                  </a:cubicBezTo>
                  <a:cubicBezTo>
                    <a:pt x="18" y="76"/>
                    <a:pt x="12" y="72"/>
                    <a:pt x="7" y="65"/>
                  </a:cubicBezTo>
                  <a:cubicBezTo>
                    <a:pt x="2" y="59"/>
                    <a:pt x="0" y="49"/>
                    <a:pt x="0" y="38"/>
                  </a:cubicBezTo>
                  <a:cubicBezTo>
                    <a:pt x="0" y="27"/>
                    <a:pt x="2" y="17"/>
                    <a:pt x="7" y="11"/>
                  </a:cubicBezTo>
                  <a:cubicBezTo>
                    <a:pt x="12" y="4"/>
                    <a:pt x="18" y="0"/>
                    <a:pt x="26" y="0"/>
                  </a:cubicBezTo>
                  <a:cubicBezTo>
                    <a:pt x="34" y="0"/>
                    <a:pt x="40" y="4"/>
                    <a:pt x="45" y="10"/>
                  </a:cubicBezTo>
                  <a:cubicBezTo>
                    <a:pt x="49" y="17"/>
                    <a:pt x="52" y="26"/>
                    <a:pt x="52" y="38"/>
                  </a:cubicBezTo>
                  <a:close/>
                  <a:moveTo>
                    <a:pt x="38" y="38"/>
                  </a:moveTo>
                  <a:cubicBezTo>
                    <a:pt x="38" y="30"/>
                    <a:pt x="37" y="24"/>
                    <a:pt x="34" y="20"/>
                  </a:cubicBezTo>
                  <a:cubicBezTo>
                    <a:pt x="32" y="15"/>
                    <a:pt x="29" y="13"/>
                    <a:pt x="26" y="13"/>
                  </a:cubicBezTo>
                  <a:cubicBezTo>
                    <a:pt x="22" y="13"/>
                    <a:pt x="19" y="15"/>
                    <a:pt x="17" y="20"/>
                  </a:cubicBezTo>
                  <a:cubicBezTo>
                    <a:pt x="15" y="24"/>
                    <a:pt x="14" y="30"/>
                    <a:pt x="14" y="38"/>
                  </a:cubicBezTo>
                  <a:cubicBezTo>
                    <a:pt x="14" y="45"/>
                    <a:pt x="15" y="52"/>
                    <a:pt x="17" y="56"/>
                  </a:cubicBezTo>
                  <a:cubicBezTo>
                    <a:pt x="19" y="61"/>
                    <a:pt x="22" y="63"/>
                    <a:pt x="26" y="63"/>
                  </a:cubicBezTo>
                  <a:cubicBezTo>
                    <a:pt x="29" y="63"/>
                    <a:pt x="32" y="61"/>
                    <a:pt x="34" y="56"/>
                  </a:cubicBezTo>
                  <a:cubicBezTo>
                    <a:pt x="37" y="52"/>
                    <a:pt x="38" y="45"/>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26" name="Freeform 247"/>
            <p:cNvSpPr>
              <a:spLocks/>
            </p:cNvSpPr>
            <p:nvPr/>
          </p:nvSpPr>
          <p:spPr bwMode="auto">
            <a:xfrm>
              <a:off x="6683069" y="1460817"/>
              <a:ext cx="26402" cy="69273"/>
            </a:xfrm>
            <a:custGeom>
              <a:avLst/>
              <a:gdLst/>
              <a:ahLst/>
              <a:cxnLst>
                <a:cxn ang="0">
                  <a:pos x="21" y="55"/>
                </a:cxn>
                <a:cxn ang="0">
                  <a:pos x="10" y="55"/>
                </a:cxn>
                <a:cxn ang="0">
                  <a:pos x="10" y="9"/>
                </a:cxn>
                <a:cxn ang="0">
                  <a:pos x="0" y="9"/>
                </a:cxn>
                <a:cxn ang="0">
                  <a:pos x="4" y="0"/>
                </a:cxn>
                <a:cxn ang="0">
                  <a:pos x="21" y="0"/>
                </a:cxn>
                <a:cxn ang="0">
                  <a:pos x="21" y="55"/>
                </a:cxn>
              </a:cxnLst>
              <a:rect l="0" t="0" r="r" b="b"/>
              <a:pathLst>
                <a:path w="21" h="55">
                  <a:moveTo>
                    <a:pt x="21" y="55"/>
                  </a:moveTo>
                  <a:lnTo>
                    <a:pt x="10" y="55"/>
                  </a:lnTo>
                  <a:lnTo>
                    <a:pt x="10" y="9"/>
                  </a:lnTo>
                  <a:lnTo>
                    <a:pt x="0" y="9"/>
                  </a:lnTo>
                  <a:lnTo>
                    <a:pt x="4" y="0"/>
                  </a:lnTo>
                  <a:lnTo>
                    <a:pt x="21" y="0"/>
                  </a:lnTo>
                  <a:lnTo>
                    <a:pt x="21"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27" name="Freeform 248"/>
            <p:cNvSpPr>
              <a:spLocks/>
            </p:cNvSpPr>
            <p:nvPr/>
          </p:nvSpPr>
          <p:spPr bwMode="auto">
            <a:xfrm>
              <a:off x="6715757" y="1460817"/>
              <a:ext cx="26402" cy="69273"/>
            </a:xfrm>
            <a:custGeom>
              <a:avLst/>
              <a:gdLst/>
              <a:ahLst/>
              <a:cxnLst>
                <a:cxn ang="0">
                  <a:pos x="21" y="55"/>
                </a:cxn>
                <a:cxn ang="0">
                  <a:pos x="10" y="55"/>
                </a:cxn>
                <a:cxn ang="0">
                  <a:pos x="10" y="9"/>
                </a:cxn>
                <a:cxn ang="0">
                  <a:pos x="0" y="9"/>
                </a:cxn>
                <a:cxn ang="0">
                  <a:pos x="4" y="0"/>
                </a:cxn>
                <a:cxn ang="0">
                  <a:pos x="21" y="0"/>
                </a:cxn>
                <a:cxn ang="0">
                  <a:pos x="21" y="55"/>
                </a:cxn>
              </a:cxnLst>
              <a:rect l="0" t="0" r="r" b="b"/>
              <a:pathLst>
                <a:path w="21" h="55">
                  <a:moveTo>
                    <a:pt x="21" y="55"/>
                  </a:moveTo>
                  <a:lnTo>
                    <a:pt x="10" y="55"/>
                  </a:lnTo>
                  <a:lnTo>
                    <a:pt x="10" y="9"/>
                  </a:lnTo>
                  <a:lnTo>
                    <a:pt x="0" y="9"/>
                  </a:lnTo>
                  <a:lnTo>
                    <a:pt x="4" y="0"/>
                  </a:lnTo>
                  <a:lnTo>
                    <a:pt x="21" y="0"/>
                  </a:lnTo>
                  <a:lnTo>
                    <a:pt x="21" y="55"/>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28" name="Freeform 249"/>
            <p:cNvSpPr>
              <a:spLocks noEditPoints="1"/>
            </p:cNvSpPr>
            <p:nvPr/>
          </p:nvSpPr>
          <p:spPr bwMode="auto">
            <a:xfrm>
              <a:off x="5689848" y="1570394"/>
              <a:ext cx="50290" cy="73051"/>
            </a:xfrm>
            <a:custGeom>
              <a:avLst/>
              <a:gdLst/>
              <a:ahLst/>
              <a:cxnLst>
                <a:cxn ang="0">
                  <a:pos x="52" y="38"/>
                </a:cxn>
                <a:cxn ang="0">
                  <a:pos x="44" y="66"/>
                </a:cxn>
                <a:cxn ang="0">
                  <a:pos x="26" y="76"/>
                </a:cxn>
                <a:cxn ang="0">
                  <a:pos x="7" y="66"/>
                </a:cxn>
                <a:cxn ang="0">
                  <a:pos x="0" y="38"/>
                </a:cxn>
                <a:cxn ang="0">
                  <a:pos x="7" y="11"/>
                </a:cxn>
                <a:cxn ang="0">
                  <a:pos x="26" y="0"/>
                </a:cxn>
                <a:cxn ang="0">
                  <a:pos x="45" y="11"/>
                </a:cxn>
                <a:cxn ang="0">
                  <a:pos x="52" y="38"/>
                </a:cxn>
                <a:cxn ang="0">
                  <a:pos x="38" y="38"/>
                </a:cxn>
                <a:cxn ang="0">
                  <a:pos x="34" y="20"/>
                </a:cxn>
                <a:cxn ang="0">
                  <a:pos x="26" y="13"/>
                </a:cxn>
                <a:cxn ang="0">
                  <a:pos x="17" y="20"/>
                </a:cxn>
                <a:cxn ang="0">
                  <a:pos x="14" y="38"/>
                </a:cxn>
                <a:cxn ang="0">
                  <a:pos x="17" y="57"/>
                </a:cxn>
                <a:cxn ang="0">
                  <a:pos x="26" y="64"/>
                </a:cxn>
                <a:cxn ang="0">
                  <a:pos x="34" y="57"/>
                </a:cxn>
                <a:cxn ang="0">
                  <a:pos x="38" y="38"/>
                </a:cxn>
              </a:cxnLst>
              <a:rect l="0" t="0" r="r" b="b"/>
              <a:pathLst>
                <a:path w="52" h="76">
                  <a:moveTo>
                    <a:pt x="52" y="38"/>
                  </a:moveTo>
                  <a:cubicBezTo>
                    <a:pt x="52" y="49"/>
                    <a:pt x="49" y="59"/>
                    <a:pt x="44" y="66"/>
                  </a:cubicBezTo>
                  <a:cubicBezTo>
                    <a:pt x="40" y="72"/>
                    <a:pt x="33" y="76"/>
                    <a:pt x="26" y="76"/>
                  </a:cubicBezTo>
                  <a:cubicBezTo>
                    <a:pt x="18" y="76"/>
                    <a:pt x="12" y="73"/>
                    <a:pt x="7" y="66"/>
                  </a:cubicBezTo>
                  <a:cubicBezTo>
                    <a:pt x="2" y="59"/>
                    <a:pt x="0" y="50"/>
                    <a:pt x="0" y="38"/>
                  </a:cubicBezTo>
                  <a:cubicBezTo>
                    <a:pt x="0" y="27"/>
                    <a:pt x="2" y="18"/>
                    <a:pt x="7" y="11"/>
                  </a:cubicBezTo>
                  <a:cubicBezTo>
                    <a:pt x="12" y="4"/>
                    <a:pt x="18" y="0"/>
                    <a:pt x="26" y="0"/>
                  </a:cubicBezTo>
                  <a:cubicBezTo>
                    <a:pt x="34" y="0"/>
                    <a:pt x="40" y="4"/>
                    <a:pt x="45" y="11"/>
                  </a:cubicBezTo>
                  <a:cubicBezTo>
                    <a:pt x="49" y="18"/>
                    <a:pt x="52" y="27"/>
                    <a:pt x="52" y="38"/>
                  </a:cubicBezTo>
                  <a:close/>
                  <a:moveTo>
                    <a:pt x="38" y="38"/>
                  </a:moveTo>
                  <a:cubicBezTo>
                    <a:pt x="38" y="31"/>
                    <a:pt x="37" y="24"/>
                    <a:pt x="34" y="20"/>
                  </a:cubicBezTo>
                  <a:cubicBezTo>
                    <a:pt x="32" y="15"/>
                    <a:pt x="29" y="13"/>
                    <a:pt x="26" y="13"/>
                  </a:cubicBezTo>
                  <a:cubicBezTo>
                    <a:pt x="22" y="13"/>
                    <a:pt x="19" y="15"/>
                    <a:pt x="17" y="20"/>
                  </a:cubicBezTo>
                  <a:cubicBezTo>
                    <a:pt x="15" y="25"/>
                    <a:pt x="14" y="31"/>
                    <a:pt x="14" y="38"/>
                  </a:cubicBezTo>
                  <a:cubicBezTo>
                    <a:pt x="14" y="46"/>
                    <a:pt x="15" y="52"/>
                    <a:pt x="17" y="57"/>
                  </a:cubicBezTo>
                  <a:cubicBezTo>
                    <a:pt x="19" y="61"/>
                    <a:pt x="22" y="64"/>
                    <a:pt x="26" y="64"/>
                  </a:cubicBezTo>
                  <a:cubicBezTo>
                    <a:pt x="29" y="64"/>
                    <a:pt x="32" y="61"/>
                    <a:pt x="34" y="57"/>
                  </a:cubicBezTo>
                  <a:cubicBezTo>
                    <a:pt x="37" y="52"/>
                    <a:pt x="38" y="46"/>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29" name="Freeform 250"/>
            <p:cNvSpPr>
              <a:spLocks noEditPoints="1"/>
            </p:cNvSpPr>
            <p:nvPr/>
          </p:nvSpPr>
          <p:spPr bwMode="auto">
            <a:xfrm>
              <a:off x="5742652" y="1570394"/>
              <a:ext cx="50290" cy="73051"/>
            </a:xfrm>
            <a:custGeom>
              <a:avLst/>
              <a:gdLst/>
              <a:ahLst/>
              <a:cxnLst>
                <a:cxn ang="0">
                  <a:pos x="52" y="38"/>
                </a:cxn>
                <a:cxn ang="0">
                  <a:pos x="45" y="66"/>
                </a:cxn>
                <a:cxn ang="0">
                  <a:pos x="26" y="76"/>
                </a:cxn>
                <a:cxn ang="0">
                  <a:pos x="7" y="66"/>
                </a:cxn>
                <a:cxn ang="0">
                  <a:pos x="0" y="38"/>
                </a:cxn>
                <a:cxn ang="0">
                  <a:pos x="7" y="11"/>
                </a:cxn>
                <a:cxn ang="0">
                  <a:pos x="26" y="0"/>
                </a:cxn>
                <a:cxn ang="0">
                  <a:pos x="45" y="11"/>
                </a:cxn>
                <a:cxn ang="0">
                  <a:pos x="52" y="38"/>
                </a:cxn>
                <a:cxn ang="0">
                  <a:pos x="38" y="38"/>
                </a:cxn>
                <a:cxn ang="0">
                  <a:pos x="35" y="20"/>
                </a:cxn>
                <a:cxn ang="0">
                  <a:pos x="26" y="13"/>
                </a:cxn>
                <a:cxn ang="0">
                  <a:pos x="18" y="20"/>
                </a:cxn>
                <a:cxn ang="0">
                  <a:pos x="14" y="38"/>
                </a:cxn>
                <a:cxn ang="0">
                  <a:pos x="18" y="57"/>
                </a:cxn>
                <a:cxn ang="0">
                  <a:pos x="26" y="64"/>
                </a:cxn>
                <a:cxn ang="0">
                  <a:pos x="35" y="57"/>
                </a:cxn>
                <a:cxn ang="0">
                  <a:pos x="38" y="38"/>
                </a:cxn>
              </a:cxnLst>
              <a:rect l="0" t="0" r="r" b="b"/>
              <a:pathLst>
                <a:path w="52" h="76">
                  <a:moveTo>
                    <a:pt x="52" y="38"/>
                  </a:moveTo>
                  <a:cubicBezTo>
                    <a:pt x="52" y="49"/>
                    <a:pt x="50" y="59"/>
                    <a:pt x="45" y="66"/>
                  </a:cubicBezTo>
                  <a:cubicBezTo>
                    <a:pt x="40" y="72"/>
                    <a:pt x="34" y="76"/>
                    <a:pt x="26" y="76"/>
                  </a:cubicBezTo>
                  <a:cubicBezTo>
                    <a:pt x="18" y="76"/>
                    <a:pt x="12" y="73"/>
                    <a:pt x="7" y="66"/>
                  </a:cubicBezTo>
                  <a:cubicBezTo>
                    <a:pt x="3" y="59"/>
                    <a:pt x="0" y="50"/>
                    <a:pt x="0" y="38"/>
                  </a:cubicBezTo>
                  <a:cubicBezTo>
                    <a:pt x="0" y="27"/>
                    <a:pt x="3" y="18"/>
                    <a:pt x="7" y="11"/>
                  </a:cubicBezTo>
                  <a:cubicBezTo>
                    <a:pt x="12" y="4"/>
                    <a:pt x="18" y="0"/>
                    <a:pt x="26" y="0"/>
                  </a:cubicBezTo>
                  <a:cubicBezTo>
                    <a:pt x="34" y="0"/>
                    <a:pt x="40" y="4"/>
                    <a:pt x="45" y="11"/>
                  </a:cubicBezTo>
                  <a:cubicBezTo>
                    <a:pt x="50" y="18"/>
                    <a:pt x="52" y="27"/>
                    <a:pt x="52" y="38"/>
                  </a:cubicBezTo>
                  <a:close/>
                  <a:moveTo>
                    <a:pt x="38" y="38"/>
                  </a:moveTo>
                  <a:cubicBezTo>
                    <a:pt x="38" y="31"/>
                    <a:pt x="37" y="24"/>
                    <a:pt x="35" y="20"/>
                  </a:cubicBezTo>
                  <a:cubicBezTo>
                    <a:pt x="33" y="15"/>
                    <a:pt x="30" y="13"/>
                    <a:pt x="26" y="13"/>
                  </a:cubicBezTo>
                  <a:cubicBezTo>
                    <a:pt x="23" y="13"/>
                    <a:pt x="20" y="15"/>
                    <a:pt x="18" y="20"/>
                  </a:cubicBezTo>
                  <a:cubicBezTo>
                    <a:pt x="15" y="25"/>
                    <a:pt x="14" y="31"/>
                    <a:pt x="14" y="38"/>
                  </a:cubicBezTo>
                  <a:cubicBezTo>
                    <a:pt x="14" y="46"/>
                    <a:pt x="15" y="52"/>
                    <a:pt x="18" y="57"/>
                  </a:cubicBezTo>
                  <a:cubicBezTo>
                    <a:pt x="20" y="61"/>
                    <a:pt x="23" y="64"/>
                    <a:pt x="26" y="64"/>
                  </a:cubicBezTo>
                  <a:cubicBezTo>
                    <a:pt x="30" y="64"/>
                    <a:pt x="33" y="61"/>
                    <a:pt x="35" y="57"/>
                  </a:cubicBezTo>
                  <a:cubicBezTo>
                    <a:pt x="37" y="52"/>
                    <a:pt x="38" y="46"/>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30" name="Freeform 251"/>
            <p:cNvSpPr>
              <a:spLocks/>
            </p:cNvSpPr>
            <p:nvPr/>
          </p:nvSpPr>
          <p:spPr bwMode="auto">
            <a:xfrm>
              <a:off x="5794199" y="1571653"/>
              <a:ext cx="26402" cy="70532"/>
            </a:xfrm>
            <a:custGeom>
              <a:avLst/>
              <a:gdLst/>
              <a:ahLst/>
              <a:cxnLst>
                <a:cxn ang="0">
                  <a:pos x="21" y="56"/>
                </a:cxn>
                <a:cxn ang="0">
                  <a:pos x="11" y="56"/>
                </a:cxn>
                <a:cxn ang="0">
                  <a:pos x="11" y="9"/>
                </a:cxn>
                <a:cxn ang="0">
                  <a:pos x="0" y="9"/>
                </a:cxn>
                <a:cxn ang="0">
                  <a:pos x="4" y="0"/>
                </a:cxn>
                <a:cxn ang="0">
                  <a:pos x="21" y="0"/>
                </a:cxn>
                <a:cxn ang="0">
                  <a:pos x="21" y="56"/>
                </a:cxn>
              </a:cxnLst>
              <a:rect l="0" t="0" r="r" b="b"/>
              <a:pathLst>
                <a:path w="21" h="56">
                  <a:moveTo>
                    <a:pt x="21" y="56"/>
                  </a:moveTo>
                  <a:lnTo>
                    <a:pt x="11" y="56"/>
                  </a:lnTo>
                  <a:lnTo>
                    <a:pt x="11" y="9"/>
                  </a:lnTo>
                  <a:lnTo>
                    <a:pt x="0" y="9"/>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31" name="Freeform 252"/>
            <p:cNvSpPr>
              <a:spLocks/>
            </p:cNvSpPr>
            <p:nvPr/>
          </p:nvSpPr>
          <p:spPr bwMode="auto">
            <a:xfrm>
              <a:off x="5826887" y="1571653"/>
              <a:ext cx="27659" cy="70532"/>
            </a:xfrm>
            <a:custGeom>
              <a:avLst/>
              <a:gdLst/>
              <a:ahLst/>
              <a:cxnLst>
                <a:cxn ang="0">
                  <a:pos x="22" y="56"/>
                </a:cxn>
                <a:cxn ang="0">
                  <a:pos x="11" y="56"/>
                </a:cxn>
                <a:cxn ang="0">
                  <a:pos x="11" y="9"/>
                </a:cxn>
                <a:cxn ang="0">
                  <a:pos x="0" y="9"/>
                </a:cxn>
                <a:cxn ang="0">
                  <a:pos x="5" y="0"/>
                </a:cxn>
                <a:cxn ang="0">
                  <a:pos x="22" y="0"/>
                </a:cxn>
                <a:cxn ang="0">
                  <a:pos x="22" y="56"/>
                </a:cxn>
              </a:cxnLst>
              <a:rect l="0" t="0" r="r" b="b"/>
              <a:pathLst>
                <a:path w="22" h="56">
                  <a:moveTo>
                    <a:pt x="22" y="56"/>
                  </a:moveTo>
                  <a:lnTo>
                    <a:pt x="11" y="56"/>
                  </a:lnTo>
                  <a:lnTo>
                    <a:pt x="11" y="9"/>
                  </a:lnTo>
                  <a:lnTo>
                    <a:pt x="0" y="9"/>
                  </a:lnTo>
                  <a:lnTo>
                    <a:pt x="5" y="0"/>
                  </a:lnTo>
                  <a:lnTo>
                    <a:pt x="22" y="0"/>
                  </a:lnTo>
                  <a:lnTo>
                    <a:pt x="22"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32" name="Freeform 253"/>
            <p:cNvSpPr>
              <a:spLocks noEditPoints="1"/>
            </p:cNvSpPr>
            <p:nvPr/>
          </p:nvSpPr>
          <p:spPr bwMode="auto">
            <a:xfrm>
              <a:off x="5865862" y="1570394"/>
              <a:ext cx="49032" cy="73051"/>
            </a:xfrm>
            <a:custGeom>
              <a:avLst/>
              <a:gdLst/>
              <a:ahLst/>
              <a:cxnLst>
                <a:cxn ang="0">
                  <a:pos x="51" y="38"/>
                </a:cxn>
                <a:cxn ang="0">
                  <a:pos x="44" y="66"/>
                </a:cxn>
                <a:cxn ang="0">
                  <a:pos x="25" y="76"/>
                </a:cxn>
                <a:cxn ang="0">
                  <a:pos x="7" y="66"/>
                </a:cxn>
                <a:cxn ang="0">
                  <a:pos x="0" y="38"/>
                </a:cxn>
                <a:cxn ang="0">
                  <a:pos x="7" y="11"/>
                </a:cxn>
                <a:cxn ang="0">
                  <a:pos x="25" y="0"/>
                </a:cxn>
                <a:cxn ang="0">
                  <a:pos x="44" y="11"/>
                </a:cxn>
                <a:cxn ang="0">
                  <a:pos x="51" y="38"/>
                </a:cxn>
                <a:cxn ang="0">
                  <a:pos x="37" y="38"/>
                </a:cxn>
                <a:cxn ang="0">
                  <a:pos x="34" y="20"/>
                </a:cxn>
                <a:cxn ang="0">
                  <a:pos x="25" y="13"/>
                </a:cxn>
                <a:cxn ang="0">
                  <a:pos x="17" y="20"/>
                </a:cxn>
                <a:cxn ang="0">
                  <a:pos x="13" y="38"/>
                </a:cxn>
                <a:cxn ang="0">
                  <a:pos x="17" y="57"/>
                </a:cxn>
                <a:cxn ang="0">
                  <a:pos x="25" y="64"/>
                </a:cxn>
                <a:cxn ang="0">
                  <a:pos x="34" y="57"/>
                </a:cxn>
                <a:cxn ang="0">
                  <a:pos x="37" y="38"/>
                </a:cxn>
              </a:cxnLst>
              <a:rect l="0" t="0" r="r" b="b"/>
              <a:pathLst>
                <a:path w="51" h="76">
                  <a:moveTo>
                    <a:pt x="51" y="38"/>
                  </a:moveTo>
                  <a:cubicBezTo>
                    <a:pt x="51" y="49"/>
                    <a:pt x="49" y="59"/>
                    <a:pt x="44" y="66"/>
                  </a:cubicBezTo>
                  <a:cubicBezTo>
                    <a:pt x="39" y="72"/>
                    <a:pt x="33" y="76"/>
                    <a:pt x="25" y="76"/>
                  </a:cubicBezTo>
                  <a:cubicBezTo>
                    <a:pt x="17" y="76"/>
                    <a:pt x="11" y="73"/>
                    <a:pt x="7" y="66"/>
                  </a:cubicBezTo>
                  <a:cubicBezTo>
                    <a:pt x="2" y="59"/>
                    <a:pt x="0" y="50"/>
                    <a:pt x="0" y="38"/>
                  </a:cubicBezTo>
                  <a:cubicBezTo>
                    <a:pt x="0" y="27"/>
                    <a:pt x="2" y="18"/>
                    <a:pt x="7" y="11"/>
                  </a:cubicBezTo>
                  <a:cubicBezTo>
                    <a:pt x="11" y="4"/>
                    <a:pt x="17" y="0"/>
                    <a:pt x="25" y="0"/>
                  </a:cubicBezTo>
                  <a:cubicBezTo>
                    <a:pt x="33" y="0"/>
                    <a:pt x="39" y="4"/>
                    <a:pt x="44" y="11"/>
                  </a:cubicBezTo>
                  <a:cubicBezTo>
                    <a:pt x="49" y="18"/>
                    <a:pt x="51" y="27"/>
                    <a:pt x="51" y="38"/>
                  </a:cubicBezTo>
                  <a:close/>
                  <a:moveTo>
                    <a:pt x="37" y="38"/>
                  </a:moveTo>
                  <a:cubicBezTo>
                    <a:pt x="37" y="31"/>
                    <a:pt x="36" y="24"/>
                    <a:pt x="34" y="20"/>
                  </a:cubicBezTo>
                  <a:cubicBezTo>
                    <a:pt x="32" y="15"/>
                    <a:pt x="29" y="13"/>
                    <a:pt x="25" y="13"/>
                  </a:cubicBezTo>
                  <a:cubicBezTo>
                    <a:pt x="22" y="13"/>
                    <a:pt x="19" y="15"/>
                    <a:pt x="17" y="20"/>
                  </a:cubicBezTo>
                  <a:cubicBezTo>
                    <a:pt x="14" y="25"/>
                    <a:pt x="13" y="31"/>
                    <a:pt x="13" y="38"/>
                  </a:cubicBezTo>
                  <a:cubicBezTo>
                    <a:pt x="13" y="46"/>
                    <a:pt x="14" y="52"/>
                    <a:pt x="17" y="57"/>
                  </a:cubicBezTo>
                  <a:cubicBezTo>
                    <a:pt x="19" y="61"/>
                    <a:pt x="22" y="64"/>
                    <a:pt x="25" y="64"/>
                  </a:cubicBezTo>
                  <a:cubicBezTo>
                    <a:pt x="29" y="64"/>
                    <a:pt x="32" y="61"/>
                    <a:pt x="34" y="57"/>
                  </a:cubicBezTo>
                  <a:cubicBezTo>
                    <a:pt x="36" y="52"/>
                    <a:pt x="37" y="46"/>
                    <a:pt x="37"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33" name="Freeform 254"/>
            <p:cNvSpPr>
              <a:spLocks/>
            </p:cNvSpPr>
            <p:nvPr/>
          </p:nvSpPr>
          <p:spPr bwMode="auto">
            <a:xfrm>
              <a:off x="5916152" y="1571653"/>
              <a:ext cx="26402" cy="70532"/>
            </a:xfrm>
            <a:custGeom>
              <a:avLst/>
              <a:gdLst/>
              <a:ahLst/>
              <a:cxnLst>
                <a:cxn ang="0">
                  <a:pos x="21" y="56"/>
                </a:cxn>
                <a:cxn ang="0">
                  <a:pos x="11" y="56"/>
                </a:cxn>
                <a:cxn ang="0">
                  <a:pos x="11" y="9"/>
                </a:cxn>
                <a:cxn ang="0">
                  <a:pos x="0" y="9"/>
                </a:cxn>
                <a:cxn ang="0">
                  <a:pos x="4" y="0"/>
                </a:cxn>
                <a:cxn ang="0">
                  <a:pos x="21" y="0"/>
                </a:cxn>
                <a:cxn ang="0">
                  <a:pos x="21" y="56"/>
                </a:cxn>
              </a:cxnLst>
              <a:rect l="0" t="0" r="r" b="b"/>
              <a:pathLst>
                <a:path w="21" h="56">
                  <a:moveTo>
                    <a:pt x="21" y="56"/>
                  </a:moveTo>
                  <a:lnTo>
                    <a:pt x="11" y="56"/>
                  </a:lnTo>
                  <a:lnTo>
                    <a:pt x="11" y="9"/>
                  </a:lnTo>
                  <a:lnTo>
                    <a:pt x="0" y="9"/>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34" name="Freeform 255"/>
            <p:cNvSpPr>
              <a:spLocks noEditPoints="1"/>
            </p:cNvSpPr>
            <p:nvPr/>
          </p:nvSpPr>
          <p:spPr bwMode="auto">
            <a:xfrm>
              <a:off x="5955126" y="1570394"/>
              <a:ext cx="49032" cy="73051"/>
            </a:xfrm>
            <a:custGeom>
              <a:avLst/>
              <a:gdLst/>
              <a:ahLst/>
              <a:cxnLst>
                <a:cxn ang="0">
                  <a:pos x="51" y="38"/>
                </a:cxn>
                <a:cxn ang="0">
                  <a:pos x="44" y="66"/>
                </a:cxn>
                <a:cxn ang="0">
                  <a:pos x="26" y="76"/>
                </a:cxn>
                <a:cxn ang="0">
                  <a:pos x="7" y="66"/>
                </a:cxn>
                <a:cxn ang="0">
                  <a:pos x="0" y="38"/>
                </a:cxn>
                <a:cxn ang="0">
                  <a:pos x="7" y="11"/>
                </a:cxn>
                <a:cxn ang="0">
                  <a:pos x="26" y="0"/>
                </a:cxn>
                <a:cxn ang="0">
                  <a:pos x="44" y="11"/>
                </a:cxn>
                <a:cxn ang="0">
                  <a:pos x="51" y="38"/>
                </a:cxn>
                <a:cxn ang="0">
                  <a:pos x="38" y="38"/>
                </a:cxn>
                <a:cxn ang="0">
                  <a:pos x="34" y="20"/>
                </a:cxn>
                <a:cxn ang="0">
                  <a:pos x="26" y="13"/>
                </a:cxn>
                <a:cxn ang="0">
                  <a:pos x="17" y="20"/>
                </a:cxn>
                <a:cxn ang="0">
                  <a:pos x="14" y="38"/>
                </a:cxn>
                <a:cxn ang="0">
                  <a:pos x="17" y="57"/>
                </a:cxn>
                <a:cxn ang="0">
                  <a:pos x="26" y="64"/>
                </a:cxn>
                <a:cxn ang="0">
                  <a:pos x="34" y="57"/>
                </a:cxn>
                <a:cxn ang="0">
                  <a:pos x="38" y="38"/>
                </a:cxn>
              </a:cxnLst>
              <a:rect l="0" t="0" r="r" b="b"/>
              <a:pathLst>
                <a:path w="51" h="76">
                  <a:moveTo>
                    <a:pt x="51" y="38"/>
                  </a:moveTo>
                  <a:cubicBezTo>
                    <a:pt x="51" y="49"/>
                    <a:pt x="49" y="59"/>
                    <a:pt x="44" y="66"/>
                  </a:cubicBezTo>
                  <a:cubicBezTo>
                    <a:pt x="40" y="72"/>
                    <a:pt x="33" y="76"/>
                    <a:pt x="26" y="76"/>
                  </a:cubicBezTo>
                  <a:cubicBezTo>
                    <a:pt x="18" y="76"/>
                    <a:pt x="11" y="73"/>
                    <a:pt x="7" y="66"/>
                  </a:cubicBezTo>
                  <a:cubicBezTo>
                    <a:pt x="2" y="59"/>
                    <a:pt x="0" y="50"/>
                    <a:pt x="0" y="38"/>
                  </a:cubicBezTo>
                  <a:cubicBezTo>
                    <a:pt x="0" y="27"/>
                    <a:pt x="2" y="18"/>
                    <a:pt x="7" y="11"/>
                  </a:cubicBezTo>
                  <a:cubicBezTo>
                    <a:pt x="11" y="4"/>
                    <a:pt x="18" y="0"/>
                    <a:pt x="26" y="0"/>
                  </a:cubicBezTo>
                  <a:cubicBezTo>
                    <a:pt x="33" y="0"/>
                    <a:pt x="40" y="4"/>
                    <a:pt x="44" y="11"/>
                  </a:cubicBezTo>
                  <a:cubicBezTo>
                    <a:pt x="49" y="18"/>
                    <a:pt x="51" y="27"/>
                    <a:pt x="51" y="38"/>
                  </a:cubicBezTo>
                  <a:close/>
                  <a:moveTo>
                    <a:pt x="38" y="38"/>
                  </a:moveTo>
                  <a:cubicBezTo>
                    <a:pt x="38" y="31"/>
                    <a:pt x="37" y="24"/>
                    <a:pt x="34" y="20"/>
                  </a:cubicBezTo>
                  <a:cubicBezTo>
                    <a:pt x="32" y="15"/>
                    <a:pt x="29" y="13"/>
                    <a:pt x="26" y="13"/>
                  </a:cubicBezTo>
                  <a:cubicBezTo>
                    <a:pt x="22" y="13"/>
                    <a:pt x="19" y="15"/>
                    <a:pt x="17" y="20"/>
                  </a:cubicBezTo>
                  <a:cubicBezTo>
                    <a:pt x="15" y="25"/>
                    <a:pt x="14" y="31"/>
                    <a:pt x="14" y="38"/>
                  </a:cubicBezTo>
                  <a:cubicBezTo>
                    <a:pt x="14" y="46"/>
                    <a:pt x="15" y="52"/>
                    <a:pt x="17" y="57"/>
                  </a:cubicBezTo>
                  <a:cubicBezTo>
                    <a:pt x="19" y="61"/>
                    <a:pt x="22" y="64"/>
                    <a:pt x="26" y="64"/>
                  </a:cubicBezTo>
                  <a:cubicBezTo>
                    <a:pt x="29" y="64"/>
                    <a:pt x="32" y="61"/>
                    <a:pt x="34" y="57"/>
                  </a:cubicBezTo>
                  <a:cubicBezTo>
                    <a:pt x="37" y="52"/>
                    <a:pt x="38" y="46"/>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35" name="Freeform 256"/>
            <p:cNvSpPr>
              <a:spLocks/>
            </p:cNvSpPr>
            <p:nvPr/>
          </p:nvSpPr>
          <p:spPr bwMode="auto">
            <a:xfrm>
              <a:off x="6005416" y="1571653"/>
              <a:ext cx="26402" cy="70532"/>
            </a:xfrm>
            <a:custGeom>
              <a:avLst/>
              <a:gdLst/>
              <a:ahLst/>
              <a:cxnLst>
                <a:cxn ang="0">
                  <a:pos x="21" y="56"/>
                </a:cxn>
                <a:cxn ang="0">
                  <a:pos x="10" y="56"/>
                </a:cxn>
                <a:cxn ang="0">
                  <a:pos x="10" y="9"/>
                </a:cxn>
                <a:cxn ang="0">
                  <a:pos x="0" y="9"/>
                </a:cxn>
                <a:cxn ang="0">
                  <a:pos x="4" y="0"/>
                </a:cxn>
                <a:cxn ang="0">
                  <a:pos x="21" y="0"/>
                </a:cxn>
                <a:cxn ang="0">
                  <a:pos x="21" y="56"/>
                </a:cxn>
              </a:cxnLst>
              <a:rect l="0" t="0" r="r" b="b"/>
              <a:pathLst>
                <a:path w="21" h="56">
                  <a:moveTo>
                    <a:pt x="21" y="56"/>
                  </a:moveTo>
                  <a:lnTo>
                    <a:pt x="10" y="56"/>
                  </a:lnTo>
                  <a:lnTo>
                    <a:pt x="10" y="9"/>
                  </a:lnTo>
                  <a:lnTo>
                    <a:pt x="0" y="9"/>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36" name="Freeform 257"/>
            <p:cNvSpPr>
              <a:spLocks noEditPoints="1"/>
            </p:cNvSpPr>
            <p:nvPr/>
          </p:nvSpPr>
          <p:spPr bwMode="auto">
            <a:xfrm>
              <a:off x="6043133" y="1570394"/>
              <a:ext cx="50290" cy="73051"/>
            </a:xfrm>
            <a:custGeom>
              <a:avLst/>
              <a:gdLst/>
              <a:ahLst/>
              <a:cxnLst>
                <a:cxn ang="0">
                  <a:pos x="52" y="38"/>
                </a:cxn>
                <a:cxn ang="0">
                  <a:pos x="45" y="66"/>
                </a:cxn>
                <a:cxn ang="0">
                  <a:pos x="26" y="76"/>
                </a:cxn>
                <a:cxn ang="0">
                  <a:pos x="7" y="66"/>
                </a:cxn>
                <a:cxn ang="0">
                  <a:pos x="0" y="38"/>
                </a:cxn>
                <a:cxn ang="0">
                  <a:pos x="7" y="11"/>
                </a:cxn>
                <a:cxn ang="0">
                  <a:pos x="26" y="0"/>
                </a:cxn>
                <a:cxn ang="0">
                  <a:pos x="45" y="11"/>
                </a:cxn>
                <a:cxn ang="0">
                  <a:pos x="52" y="38"/>
                </a:cxn>
                <a:cxn ang="0">
                  <a:pos x="38" y="38"/>
                </a:cxn>
                <a:cxn ang="0">
                  <a:pos x="35" y="20"/>
                </a:cxn>
                <a:cxn ang="0">
                  <a:pos x="26" y="13"/>
                </a:cxn>
                <a:cxn ang="0">
                  <a:pos x="17" y="20"/>
                </a:cxn>
                <a:cxn ang="0">
                  <a:pos x="14" y="38"/>
                </a:cxn>
                <a:cxn ang="0">
                  <a:pos x="17" y="57"/>
                </a:cxn>
                <a:cxn ang="0">
                  <a:pos x="26" y="64"/>
                </a:cxn>
                <a:cxn ang="0">
                  <a:pos x="35" y="57"/>
                </a:cxn>
                <a:cxn ang="0">
                  <a:pos x="38" y="38"/>
                </a:cxn>
              </a:cxnLst>
              <a:rect l="0" t="0" r="r" b="b"/>
              <a:pathLst>
                <a:path w="52" h="76">
                  <a:moveTo>
                    <a:pt x="52" y="38"/>
                  </a:moveTo>
                  <a:cubicBezTo>
                    <a:pt x="52" y="49"/>
                    <a:pt x="49" y="59"/>
                    <a:pt x="45" y="66"/>
                  </a:cubicBezTo>
                  <a:cubicBezTo>
                    <a:pt x="40" y="72"/>
                    <a:pt x="34" y="76"/>
                    <a:pt x="26" y="76"/>
                  </a:cubicBezTo>
                  <a:cubicBezTo>
                    <a:pt x="18" y="76"/>
                    <a:pt x="12" y="73"/>
                    <a:pt x="7" y="66"/>
                  </a:cubicBezTo>
                  <a:cubicBezTo>
                    <a:pt x="2" y="59"/>
                    <a:pt x="0" y="50"/>
                    <a:pt x="0" y="38"/>
                  </a:cubicBezTo>
                  <a:cubicBezTo>
                    <a:pt x="0" y="27"/>
                    <a:pt x="2" y="18"/>
                    <a:pt x="7" y="11"/>
                  </a:cubicBezTo>
                  <a:cubicBezTo>
                    <a:pt x="12" y="4"/>
                    <a:pt x="18" y="0"/>
                    <a:pt x="26" y="0"/>
                  </a:cubicBezTo>
                  <a:cubicBezTo>
                    <a:pt x="34" y="0"/>
                    <a:pt x="40" y="4"/>
                    <a:pt x="45" y="11"/>
                  </a:cubicBezTo>
                  <a:cubicBezTo>
                    <a:pt x="49" y="18"/>
                    <a:pt x="52" y="27"/>
                    <a:pt x="52" y="38"/>
                  </a:cubicBezTo>
                  <a:close/>
                  <a:moveTo>
                    <a:pt x="38" y="38"/>
                  </a:moveTo>
                  <a:cubicBezTo>
                    <a:pt x="38" y="31"/>
                    <a:pt x="37" y="24"/>
                    <a:pt x="35" y="20"/>
                  </a:cubicBezTo>
                  <a:cubicBezTo>
                    <a:pt x="32" y="15"/>
                    <a:pt x="29" y="13"/>
                    <a:pt x="26" y="13"/>
                  </a:cubicBezTo>
                  <a:cubicBezTo>
                    <a:pt x="22" y="13"/>
                    <a:pt x="19" y="15"/>
                    <a:pt x="17" y="20"/>
                  </a:cubicBezTo>
                  <a:cubicBezTo>
                    <a:pt x="15" y="25"/>
                    <a:pt x="14" y="31"/>
                    <a:pt x="14" y="38"/>
                  </a:cubicBezTo>
                  <a:cubicBezTo>
                    <a:pt x="14" y="46"/>
                    <a:pt x="15" y="52"/>
                    <a:pt x="17" y="57"/>
                  </a:cubicBezTo>
                  <a:cubicBezTo>
                    <a:pt x="19" y="61"/>
                    <a:pt x="22" y="64"/>
                    <a:pt x="26" y="64"/>
                  </a:cubicBezTo>
                  <a:cubicBezTo>
                    <a:pt x="29" y="64"/>
                    <a:pt x="32" y="61"/>
                    <a:pt x="35" y="57"/>
                  </a:cubicBezTo>
                  <a:cubicBezTo>
                    <a:pt x="37" y="52"/>
                    <a:pt x="38" y="46"/>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37" name="Freeform 258"/>
            <p:cNvSpPr>
              <a:spLocks/>
            </p:cNvSpPr>
            <p:nvPr/>
          </p:nvSpPr>
          <p:spPr bwMode="auto">
            <a:xfrm>
              <a:off x="6094680" y="1571653"/>
              <a:ext cx="26402" cy="70532"/>
            </a:xfrm>
            <a:custGeom>
              <a:avLst/>
              <a:gdLst/>
              <a:ahLst/>
              <a:cxnLst>
                <a:cxn ang="0">
                  <a:pos x="21" y="56"/>
                </a:cxn>
                <a:cxn ang="0">
                  <a:pos x="11" y="56"/>
                </a:cxn>
                <a:cxn ang="0">
                  <a:pos x="11" y="9"/>
                </a:cxn>
                <a:cxn ang="0">
                  <a:pos x="0" y="9"/>
                </a:cxn>
                <a:cxn ang="0">
                  <a:pos x="5" y="0"/>
                </a:cxn>
                <a:cxn ang="0">
                  <a:pos x="21" y="0"/>
                </a:cxn>
                <a:cxn ang="0">
                  <a:pos x="21" y="56"/>
                </a:cxn>
              </a:cxnLst>
              <a:rect l="0" t="0" r="r" b="b"/>
              <a:pathLst>
                <a:path w="21" h="56">
                  <a:moveTo>
                    <a:pt x="21" y="56"/>
                  </a:moveTo>
                  <a:lnTo>
                    <a:pt x="11" y="56"/>
                  </a:lnTo>
                  <a:lnTo>
                    <a:pt x="11" y="9"/>
                  </a:lnTo>
                  <a:lnTo>
                    <a:pt x="0" y="9"/>
                  </a:lnTo>
                  <a:lnTo>
                    <a:pt x="5"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38" name="Freeform 259"/>
            <p:cNvSpPr>
              <a:spLocks/>
            </p:cNvSpPr>
            <p:nvPr/>
          </p:nvSpPr>
          <p:spPr bwMode="auto">
            <a:xfrm>
              <a:off x="6127368" y="1571653"/>
              <a:ext cx="26402" cy="70532"/>
            </a:xfrm>
            <a:custGeom>
              <a:avLst/>
              <a:gdLst/>
              <a:ahLst/>
              <a:cxnLst>
                <a:cxn ang="0">
                  <a:pos x="21" y="56"/>
                </a:cxn>
                <a:cxn ang="0">
                  <a:pos x="10" y="56"/>
                </a:cxn>
                <a:cxn ang="0">
                  <a:pos x="10" y="9"/>
                </a:cxn>
                <a:cxn ang="0">
                  <a:pos x="0" y="9"/>
                </a:cxn>
                <a:cxn ang="0">
                  <a:pos x="5" y="0"/>
                </a:cxn>
                <a:cxn ang="0">
                  <a:pos x="21" y="0"/>
                </a:cxn>
                <a:cxn ang="0">
                  <a:pos x="21" y="56"/>
                </a:cxn>
              </a:cxnLst>
              <a:rect l="0" t="0" r="r" b="b"/>
              <a:pathLst>
                <a:path w="21" h="56">
                  <a:moveTo>
                    <a:pt x="21" y="56"/>
                  </a:moveTo>
                  <a:lnTo>
                    <a:pt x="10" y="56"/>
                  </a:lnTo>
                  <a:lnTo>
                    <a:pt x="10" y="9"/>
                  </a:lnTo>
                  <a:lnTo>
                    <a:pt x="0" y="9"/>
                  </a:lnTo>
                  <a:lnTo>
                    <a:pt x="5"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39" name="Freeform 260"/>
            <p:cNvSpPr>
              <a:spLocks/>
            </p:cNvSpPr>
            <p:nvPr/>
          </p:nvSpPr>
          <p:spPr bwMode="auto">
            <a:xfrm>
              <a:off x="6160056" y="1571653"/>
              <a:ext cx="26402" cy="70532"/>
            </a:xfrm>
            <a:custGeom>
              <a:avLst/>
              <a:gdLst/>
              <a:ahLst/>
              <a:cxnLst>
                <a:cxn ang="0">
                  <a:pos x="21" y="56"/>
                </a:cxn>
                <a:cxn ang="0">
                  <a:pos x="10" y="56"/>
                </a:cxn>
                <a:cxn ang="0">
                  <a:pos x="10" y="9"/>
                </a:cxn>
                <a:cxn ang="0">
                  <a:pos x="0" y="9"/>
                </a:cxn>
                <a:cxn ang="0">
                  <a:pos x="4" y="0"/>
                </a:cxn>
                <a:cxn ang="0">
                  <a:pos x="21" y="0"/>
                </a:cxn>
                <a:cxn ang="0">
                  <a:pos x="21" y="56"/>
                </a:cxn>
              </a:cxnLst>
              <a:rect l="0" t="0" r="r" b="b"/>
              <a:pathLst>
                <a:path w="21" h="56">
                  <a:moveTo>
                    <a:pt x="21" y="56"/>
                  </a:moveTo>
                  <a:lnTo>
                    <a:pt x="10" y="56"/>
                  </a:lnTo>
                  <a:lnTo>
                    <a:pt x="10" y="9"/>
                  </a:lnTo>
                  <a:lnTo>
                    <a:pt x="0" y="9"/>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40" name="Freeform 261"/>
            <p:cNvSpPr>
              <a:spLocks/>
            </p:cNvSpPr>
            <p:nvPr/>
          </p:nvSpPr>
          <p:spPr bwMode="auto">
            <a:xfrm>
              <a:off x="6194002" y="1571653"/>
              <a:ext cx="25145" cy="70532"/>
            </a:xfrm>
            <a:custGeom>
              <a:avLst/>
              <a:gdLst/>
              <a:ahLst/>
              <a:cxnLst>
                <a:cxn ang="0">
                  <a:pos x="20" y="56"/>
                </a:cxn>
                <a:cxn ang="0">
                  <a:pos x="10" y="56"/>
                </a:cxn>
                <a:cxn ang="0">
                  <a:pos x="10" y="9"/>
                </a:cxn>
                <a:cxn ang="0">
                  <a:pos x="0" y="9"/>
                </a:cxn>
                <a:cxn ang="0">
                  <a:pos x="3" y="0"/>
                </a:cxn>
                <a:cxn ang="0">
                  <a:pos x="20" y="0"/>
                </a:cxn>
                <a:cxn ang="0">
                  <a:pos x="20" y="56"/>
                </a:cxn>
              </a:cxnLst>
              <a:rect l="0" t="0" r="r" b="b"/>
              <a:pathLst>
                <a:path w="20" h="56">
                  <a:moveTo>
                    <a:pt x="20" y="56"/>
                  </a:moveTo>
                  <a:lnTo>
                    <a:pt x="10" y="56"/>
                  </a:lnTo>
                  <a:lnTo>
                    <a:pt x="10" y="9"/>
                  </a:lnTo>
                  <a:lnTo>
                    <a:pt x="0" y="9"/>
                  </a:lnTo>
                  <a:lnTo>
                    <a:pt x="3" y="0"/>
                  </a:lnTo>
                  <a:lnTo>
                    <a:pt x="20" y="0"/>
                  </a:lnTo>
                  <a:lnTo>
                    <a:pt x="20"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41" name="Freeform 262"/>
            <p:cNvSpPr>
              <a:spLocks noEditPoints="1"/>
            </p:cNvSpPr>
            <p:nvPr/>
          </p:nvSpPr>
          <p:spPr bwMode="auto">
            <a:xfrm>
              <a:off x="6231719" y="1570394"/>
              <a:ext cx="50290" cy="73051"/>
            </a:xfrm>
            <a:custGeom>
              <a:avLst/>
              <a:gdLst/>
              <a:ahLst/>
              <a:cxnLst>
                <a:cxn ang="0">
                  <a:pos x="52" y="38"/>
                </a:cxn>
                <a:cxn ang="0">
                  <a:pos x="45" y="66"/>
                </a:cxn>
                <a:cxn ang="0">
                  <a:pos x="26" y="76"/>
                </a:cxn>
                <a:cxn ang="0">
                  <a:pos x="7" y="66"/>
                </a:cxn>
                <a:cxn ang="0">
                  <a:pos x="0" y="38"/>
                </a:cxn>
                <a:cxn ang="0">
                  <a:pos x="7" y="11"/>
                </a:cxn>
                <a:cxn ang="0">
                  <a:pos x="26" y="0"/>
                </a:cxn>
                <a:cxn ang="0">
                  <a:pos x="45" y="11"/>
                </a:cxn>
                <a:cxn ang="0">
                  <a:pos x="52" y="38"/>
                </a:cxn>
                <a:cxn ang="0">
                  <a:pos x="38" y="38"/>
                </a:cxn>
                <a:cxn ang="0">
                  <a:pos x="34" y="20"/>
                </a:cxn>
                <a:cxn ang="0">
                  <a:pos x="26" y="13"/>
                </a:cxn>
                <a:cxn ang="0">
                  <a:pos x="17" y="20"/>
                </a:cxn>
                <a:cxn ang="0">
                  <a:pos x="14" y="38"/>
                </a:cxn>
                <a:cxn ang="0">
                  <a:pos x="17" y="57"/>
                </a:cxn>
                <a:cxn ang="0">
                  <a:pos x="26" y="64"/>
                </a:cxn>
                <a:cxn ang="0">
                  <a:pos x="34" y="57"/>
                </a:cxn>
                <a:cxn ang="0">
                  <a:pos x="38" y="38"/>
                </a:cxn>
              </a:cxnLst>
              <a:rect l="0" t="0" r="r" b="b"/>
              <a:pathLst>
                <a:path w="52" h="76">
                  <a:moveTo>
                    <a:pt x="52" y="38"/>
                  </a:moveTo>
                  <a:cubicBezTo>
                    <a:pt x="52" y="49"/>
                    <a:pt x="49" y="59"/>
                    <a:pt x="45" y="66"/>
                  </a:cubicBezTo>
                  <a:cubicBezTo>
                    <a:pt x="40" y="72"/>
                    <a:pt x="34" y="76"/>
                    <a:pt x="26" y="76"/>
                  </a:cubicBezTo>
                  <a:cubicBezTo>
                    <a:pt x="18" y="76"/>
                    <a:pt x="12" y="73"/>
                    <a:pt x="7" y="66"/>
                  </a:cubicBezTo>
                  <a:cubicBezTo>
                    <a:pt x="2" y="59"/>
                    <a:pt x="0" y="50"/>
                    <a:pt x="0" y="38"/>
                  </a:cubicBezTo>
                  <a:cubicBezTo>
                    <a:pt x="0" y="27"/>
                    <a:pt x="2" y="18"/>
                    <a:pt x="7" y="11"/>
                  </a:cubicBezTo>
                  <a:cubicBezTo>
                    <a:pt x="12" y="4"/>
                    <a:pt x="18" y="0"/>
                    <a:pt x="26" y="0"/>
                  </a:cubicBezTo>
                  <a:cubicBezTo>
                    <a:pt x="34" y="0"/>
                    <a:pt x="40" y="4"/>
                    <a:pt x="45" y="11"/>
                  </a:cubicBezTo>
                  <a:cubicBezTo>
                    <a:pt x="49" y="18"/>
                    <a:pt x="52" y="27"/>
                    <a:pt x="52" y="38"/>
                  </a:cubicBezTo>
                  <a:close/>
                  <a:moveTo>
                    <a:pt x="38" y="38"/>
                  </a:moveTo>
                  <a:cubicBezTo>
                    <a:pt x="38" y="31"/>
                    <a:pt x="37" y="24"/>
                    <a:pt x="34" y="20"/>
                  </a:cubicBezTo>
                  <a:cubicBezTo>
                    <a:pt x="32" y="15"/>
                    <a:pt x="29" y="13"/>
                    <a:pt x="26" y="13"/>
                  </a:cubicBezTo>
                  <a:cubicBezTo>
                    <a:pt x="22" y="13"/>
                    <a:pt x="19" y="15"/>
                    <a:pt x="17" y="20"/>
                  </a:cubicBezTo>
                  <a:cubicBezTo>
                    <a:pt x="15" y="25"/>
                    <a:pt x="14" y="31"/>
                    <a:pt x="14" y="38"/>
                  </a:cubicBezTo>
                  <a:cubicBezTo>
                    <a:pt x="14" y="46"/>
                    <a:pt x="15" y="52"/>
                    <a:pt x="17" y="57"/>
                  </a:cubicBezTo>
                  <a:cubicBezTo>
                    <a:pt x="19" y="61"/>
                    <a:pt x="22" y="64"/>
                    <a:pt x="26" y="64"/>
                  </a:cubicBezTo>
                  <a:cubicBezTo>
                    <a:pt x="29" y="64"/>
                    <a:pt x="32" y="61"/>
                    <a:pt x="34" y="57"/>
                  </a:cubicBezTo>
                  <a:cubicBezTo>
                    <a:pt x="37" y="52"/>
                    <a:pt x="38" y="46"/>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42" name="Freeform 263"/>
            <p:cNvSpPr>
              <a:spLocks noEditPoints="1"/>
            </p:cNvSpPr>
            <p:nvPr/>
          </p:nvSpPr>
          <p:spPr bwMode="auto">
            <a:xfrm>
              <a:off x="6284523" y="1570394"/>
              <a:ext cx="50290" cy="73051"/>
            </a:xfrm>
            <a:custGeom>
              <a:avLst/>
              <a:gdLst/>
              <a:ahLst/>
              <a:cxnLst>
                <a:cxn ang="0">
                  <a:pos x="52" y="38"/>
                </a:cxn>
                <a:cxn ang="0">
                  <a:pos x="45" y="66"/>
                </a:cxn>
                <a:cxn ang="0">
                  <a:pos x="26" y="76"/>
                </a:cxn>
                <a:cxn ang="0">
                  <a:pos x="7" y="66"/>
                </a:cxn>
                <a:cxn ang="0">
                  <a:pos x="0" y="38"/>
                </a:cxn>
                <a:cxn ang="0">
                  <a:pos x="7" y="11"/>
                </a:cxn>
                <a:cxn ang="0">
                  <a:pos x="26" y="0"/>
                </a:cxn>
                <a:cxn ang="0">
                  <a:pos x="45" y="11"/>
                </a:cxn>
                <a:cxn ang="0">
                  <a:pos x="52" y="38"/>
                </a:cxn>
                <a:cxn ang="0">
                  <a:pos x="38" y="38"/>
                </a:cxn>
                <a:cxn ang="0">
                  <a:pos x="35" y="20"/>
                </a:cxn>
                <a:cxn ang="0">
                  <a:pos x="26" y="13"/>
                </a:cxn>
                <a:cxn ang="0">
                  <a:pos x="18" y="20"/>
                </a:cxn>
                <a:cxn ang="0">
                  <a:pos x="14" y="38"/>
                </a:cxn>
                <a:cxn ang="0">
                  <a:pos x="18" y="57"/>
                </a:cxn>
                <a:cxn ang="0">
                  <a:pos x="26" y="64"/>
                </a:cxn>
                <a:cxn ang="0">
                  <a:pos x="35" y="57"/>
                </a:cxn>
                <a:cxn ang="0">
                  <a:pos x="38" y="38"/>
                </a:cxn>
              </a:cxnLst>
              <a:rect l="0" t="0" r="r" b="b"/>
              <a:pathLst>
                <a:path w="52" h="76">
                  <a:moveTo>
                    <a:pt x="52" y="38"/>
                  </a:moveTo>
                  <a:cubicBezTo>
                    <a:pt x="52" y="49"/>
                    <a:pt x="50" y="59"/>
                    <a:pt x="45" y="66"/>
                  </a:cubicBezTo>
                  <a:cubicBezTo>
                    <a:pt x="40" y="72"/>
                    <a:pt x="34" y="76"/>
                    <a:pt x="26" y="76"/>
                  </a:cubicBezTo>
                  <a:cubicBezTo>
                    <a:pt x="18" y="76"/>
                    <a:pt x="12" y="73"/>
                    <a:pt x="7" y="66"/>
                  </a:cubicBezTo>
                  <a:cubicBezTo>
                    <a:pt x="3" y="59"/>
                    <a:pt x="0" y="50"/>
                    <a:pt x="0" y="38"/>
                  </a:cubicBezTo>
                  <a:cubicBezTo>
                    <a:pt x="0" y="27"/>
                    <a:pt x="3" y="18"/>
                    <a:pt x="7" y="11"/>
                  </a:cubicBezTo>
                  <a:cubicBezTo>
                    <a:pt x="12" y="4"/>
                    <a:pt x="18" y="0"/>
                    <a:pt x="26" y="0"/>
                  </a:cubicBezTo>
                  <a:cubicBezTo>
                    <a:pt x="34" y="0"/>
                    <a:pt x="40" y="4"/>
                    <a:pt x="45" y="11"/>
                  </a:cubicBezTo>
                  <a:cubicBezTo>
                    <a:pt x="50" y="18"/>
                    <a:pt x="52" y="27"/>
                    <a:pt x="52" y="38"/>
                  </a:cubicBezTo>
                  <a:close/>
                  <a:moveTo>
                    <a:pt x="38" y="38"/>
                  </a:moveTo>
                  <a:cubicBezTo>
                    <a:pt x="38" y="31"/>
                    <a:pt x="37" y="24"/>
                    <a:pt x="35" y="20"/>
                  </a:cubicBezTo>
                  <a:cubicBezTo>
                    <a:pt x="33" y="15"/>
                    <a:pt x="30" y="13"/>
                    <a:pt x="26" y="13"/>
                  </a:cubicBezTo>
                  <a:cubicBezTo>
                    <a:pt x="23" y="13"/>
                    <a:pt x="20" y="15"/>
                    <a:pt x="18" y="20"/>
                  </a:cubicBezTo>
                  <a:cubicBezTo>
                    <a:pt x="15" y="25"/>
                    <a:pt x="14" y="31"/>
                    <a:pt x="14" y="38"/>
                  </a:cubicBezTo>
                  <a:cubicBezTo>
                    <a:pt x="14" y="46"/>
                    <a:pt x="15" y="52"/>
                    <a:pt x="18" y="57"/>
                  </a:cubicBezTo>
                  <a:cubicBezTo>
                    <a:pt x="20" y="61"/>
                    <a:pt x="23" y="64"/>
                    <a:pt x="26" y="64"/>
                  </a:cubicBezTo>
                  <a:cubicBezTo>
                    <a:pt x="30" y="64"/>
                    <a:pt x="33" y="61"/>
                    <a:pt x="35" y="57"/>
                  </a:cubicBezTo>
                  <a:cubicBezTo>
                    <a:pt x="37" y="52"/>
                    <a:pt x="38" y="46"/>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43" name="Freeform 264"/>
            <p:cNvSpPr>
              <a:spLocks/>
            </p:cNvSpPr>
            <p:nvPr/>
          </p:nvSpPr>
          <p:spPr bwMode="auto">
            <a:xfrm>
              <a:off x="6336070" y="1571653"/>
              <a:ext cx="26402" cy="70532"/>
            </a:xfrm>
            <a:custGeom>
              <a:avLst/>
              <a:gdLst/>
              <a:ahLst/>
              <a:cxnLst>
                <a:cxn ang="0">
                  <a:pos x="21" y="56"/>
                </a:cxn>
                <a:cxn ang="0">
                  <a:pos x="10" y="56"/>
                </a:cxn>
                <a:cxn ang="0">
                  <a:pos x="10" y="9"/>
                </a:cxn>
                <a:cxn ang="0">
                  <a:pos x="0" y="9"/>
                </a:cxn>
                <a:cxn ang="0">
                  <a:pos x="4" y="0"/>
                </a:cxn>
                <a:cxn ang="0">
                  <a:pos x="21" y="0"/>
                </a:cxn>
                <a:cxn ang="0">
                  <a:pos x="21" y="56"/>
                </a:cxn>
              </a:cxnLst>
              <a:rect l="0" t="0" r="r" b="b"/>
              <a:pathLst>
                <a:path w="21" h="56">
                  <a:moveTo>
                    <a:pt x="21" y="56"/>
                  </a:moveTo>
                  <a:lnTo>
                    <a:pt x="10" y="56"/>
                  </a:lnTo>
                  <a:lnTo>
                    <a:pt x="10" y="9"/>
                  </a:lnTo>
                  <a:lnTo>
                    <a:pt x="0" y="9"/>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44" name="Freeform 265"/>
            <p:cNvSpPr>
              <a:spLocks noEditPoints="1"/>
            </p:cNvSpPr>
            <p:nvPr/>
          </p:nvSpPr>
          <p:spPr bwMode="auto">
            <a:xfrm>
              <a:off x="6373788" y="1570394"/>
              <a:ext cx="50290" cy="73051"/>
            </a:xfrm>
            <a:custGeom>
              <a:avLst/>
              <a:gdLst/>
              <a:ahLst/>
              <a:cxnLst>
                <a:cxn ang="0">
                  <a:pos x="51" y="38"/>
                </a:cxn>
                <a:cxn ang="0">
                  <a:pos x="44" y="66"/>
                </a:cxn>
                <a:cxn ang="0">
                  <a:pos x="25" y="76"/>
                </a:cxn>
                <a:cxn ang="0">
                  <a:pos x="7" y="66"/>
                </a:cxn>
                <a:cxn ang="0">
                  <a:pos x="0" y="38"/>
                </a:cxn>
                <a:cxn ang="0">
                  <a:pos x="7" y="11"/>
                </a:cxn>
                <a:cxn ang="0">
                  <a:pos x="25" y="0"/>
                </a:cxn>
                <a:cxn ang="0">
                  <a:pos x="44" y="11"/>
                </a:cxn>
                <a:cxn ang="0">
                  <a:pos x="51" y="38"/>
                </a:cxn>
                <a:cxn ang="0">
                  <a:pos x="38" y="38"/>
                </a:cxn>
                <a:cxn ang="0">
                  <a:pos x="34" y="20"/>
                </a:cxn>
                <a:cxn ang="0">
                  <a:pos x="25" y="13"/>
                </a:cxn>
                <a:cxn ang="0">
                  <a:pos x="17" y="20"/>
                </a:cxn>
                <a:cxn ang="0">
                  <a:pos x="14" y="38"/>
                </a:cxn>
                <a:cxn ang="0">
                  <a:pos x="17" y="57"/>
                </a:cxn>
                <a:cxn ang="0">
                  <a:pos x="25" y="64"/>
                </a:cxn>
                <a:cxn ang="0">
                  <a:pos x="34" y="57"/>
                </a:cxn>
                <a:cxn ang="0">
                  <a:pos x="38" y="38"/>
                </a:cxn>
              </a:cxnLst>
              <a:rect l="0" t="0" r="r" b="b"/>
              <a:pathLst>
                <a:path w="51" h="76">
                  <a:moveTo>
                    <a:pt x="51" y="38"/>
                  </a:moveTo>
                  <a:cubicBezTo>
                    <a:pt x="51" y="49"/>
                    <a:pt x="49" y="59"/>
                    <a:pt x="44" y="66"/>
                  </a:cubicBezTo>
                  <a:cubicBezTo>
                    <a:pt x="40" y="72"/>
                    <a:pt x="33" y="76"/>
                    <a:pt x="25" y="76"/>
                  </a:cubicBezTo>
                  <a:cubicBezTo>
                    <a:pt x="18" y="76"/>
                    <a:pt x="11" y="73"/>
                    <a:pt x="7" y="66"/>
                  </a:cubicBezTo>
                  <a:cubicBezTo>
                    <a:pt x="2" y="59"/>
                    <a:pt x="0" y="50"/>
                    <a:pt x="0" y="38"/>
                  </a:cubicBezTo>
                  <a:cubicBezTo>
                    <a:pt x="0" y="27"/>
                    <a:pt x="2" y="18"/>
                    <a:pt x="7" y="11"/>
                  </a:cubicBezTo>
                  <a:cubicBezTo>
                    <a:pt x="11" y="4"/>
                    <a:pt x="18" y="0"/>
                    <a:pt x="25" y="0"/>
                  </a:cubicBezTo>
                  <a:cubicBezTo>
                    <a:pt x="33" y="0"/>
                    <a:pt x="40" y="4"/>
                    <a:pt x="44" y="11"/>
                  </a:cubicBezTo>
                  <a:cubicBezTo>
                    <a:pt x="49" y="18"/>
                    <a:pt x="51" y="27"/>
                    <a:pt x="51" y="38"/>
                  </a:cubicBezTo>
                  <a:close/>
                  <a:moveTo>
                    <a:pt x="38" y="38"/>
                  </a:moveTo>
                  <a:cubicBezTo>
                    <a:pt x="38" y="31"/>
                    <a:pt x="36" y="24"/>
                    <a:pt x="34" y="20"/>
                  </a:cubicBezTo>
                  <a:cubicBezTo>
                    <a:pt x="32" y="15"/>
                    <a:pt x="29" y="13"/>
                    <a:pt x="25" y="13"/>
                  </a:cubicBezTo>
                  <a:cubicBezTo>
                    <a:pt x="22" y="13"/>
                    <a:pt x="19" y="15"/>
                    <a:pt x="17" y="20"/>
                  </a:cubicBezTo>
                  <a:cubicBezTo>
                    <a:pt x="15" y="25"/>
                    <a:pt x="14" y="31"/>
                    <a:pt x="14" y="38"/>
                  </a:cubicBezTo>
                  <a:cubicBezTo>
                    <a:pt x="14" y="46"/>
                    <a:pt x="15" y="52"/>
                    <a:pt x="17" y="57"/>
                  </a:cubicBezTo>
                  <a:cubicBezTo>
                    <a:pt x="19" y="61"/>
                    <a:pt x="22" y="64"/>
                    <a:pt x="25" y="64"/>
                  </a:cubicBezTo>
                  <a:cubicBezTo>
                    <a:pt x="29" y="64"/>
                    <a:pt x="32" y="61"/>
                    <a:pt x="34" y="57"/>
                  </a:cubicBezTo>
                  <a:cubicBezTo>
                    <a:pt x="36" y="52"/>
                    <a:pt x="38" y="46"/>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45" name="Freeform 266"/>
            <p:cNvSpPr>
              <a:spLocks/>
            </p:cNvSpPr>
            <p:nvPr/>
          </p:nvSpPr>
          <p:spPr bwMode="auto">
            <a:xfrm>
              <a:off x="6425334" y="1571653"/>
              <a:ext cx="26402" cy="70532"/>
            </a:xfrm>
            <a:custGeom>
              <a:avLst/>
              <a:gdLst/>
              <a:ahLst/>
              <a:cxnLst>
                <a:cxn ang="0">
                  <a:pos x="21" y="56"/>
                </a:cxn>
                <a:cxn ang="0">
                  <a:pos x="10" y="56"/>
                </a:cxn>
                <a:cxn ang="0">
                  <a:pos x="10" y="9"/>
                </a:cxn>
                <a:cxn ang="0">
                  <a:pos x="0" y="9"/>
                </a:cxn>
                <a:cxn ang="0">
                  <a:pos x="4" y="0"/>
                </a:cxn>
                <a:cxn ang="0">
                  <a:pos x="21" y="0"/>
                </a:cxn>
                <a:cxn ang="0">
                  <a:pos x="21" y="56"/>
                </a:cxn>
              </a:cxnLst>
              <a:rect l="0" t="0" r="r" b="b"/>
              <a:pathLst>
                <a:path w="21" h="56">
                  <a:moveTo>
                    <a:pt x="21" y="56"/>
                  </a:moveTo>
                  <a:lnTo>
                    <a:pt x="10" y="56"/>
                  </a:lnTo>
                  <a:lnTo>
                    <a:pt x="10" y="9"/>
                  </a:lnTo>
                  <a:lnTo>
                    <a:pt x="0" y="9"/>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46" name="Freeform 267"/>
            <p:cNvSpPr>
              <a:spLocks noEditPoints="1"/>
            </p:cNvSpPr>
            <p:nvPr/>
          </p:nvSpPr>
          <p:spPr bwMode="auto">
            <a:xfrm>
              <a:off x="6463052" y="1570394"/>
              <a:ext cx="50290" cy="73051"/>
            </a:xfrm>
            <a:custGeom>
              <a:avLst/>
              <a:gdLst/>
              <a:ahLst/>
              <a:cxnLst>
                <a:cxn ang="0">
                  <a:pos x="52" y="38"/>
                </a:cxn>
                <a:cxn ang="0">
                  <a:pos x="45" y="66"/>
                </a:cxn>
                <a:cxn ang="0">
                  <a:pos x="26" y="76"/>
                </a:cxn>
                <a:cxn ang="0">
                  <a:pos x="7" y="66"/>
                </a:cxn>
                <a:cxn ang="0">
                  <a:pos x="0" y="38"/>
                </a:cxn>
                <a:cxn ang="0">
                  <a:pos x="7" y="11"/>
                </a:cxn>
                <a:cxn ang="0">
                  <a:pos x="26" y="0"/>
                </a:cxn>
                <a:cxn ang="0">
                  <a:pos x="45" y="11"/>
                </a:cxn>
                <a:cxn ang="0">
                  <a:pos x="52" y="38"/>
                </a:cxn>
                <a:cxn ang="0">
                  <a:pos x="38" y="38"/>
                </a:cxn>
                <a:cxn ang="0">
                  <a:pos x="34" y="20"/>
                </a:cxn>
                <a:cxn ang="0">
                  <a:pos x="26" y="13"/>
                </a:cxn>
                <a:cxn ang="0">
                  <a:pos x="17" y="20"/>
                </a:cxn>
                <a:cxn ang="0">
                  <a:pos x="14" y="38"/>
                </a:cxn>
                <a:cxn ang="0">
                  <a:pos x="17" y="57"/>
                </a:cxn>
                <a:cxn ang="0">
                  <a:pos x="26" y="64"/>
                </a:cxn>
                <a:cxn ang="0">
                  <a:pos x="34" y="57"/>
                </a:cxn>
                <a:cxn ang="0">
                  <a:pos x="38" y="38"/>
                </a:cxn>
              </a:cxnLst>
              <a:rect l="0" t="0" r="r" b="b"/>
              <a:pathLst>
                <a:path w="52" h="76">
                  <a:moveTo>
                    <a:pt x="52" y="38"/>
                  </a:moveTo>
                  <a:cubicBezTo>
                    <a:pt x="52" y="49"/>
                    <a:pt x="49" y="59"/>
                    <a:pt x="45" y="66"/>
                  </a:cubicBezTo>
                  <a:cubicBezTo>
                    <a:pt x="40" y="72"/>
                    <a:pt x="34" y="76"/>
                    <a:pt x="26" y="76"/>
                  </a:cubicBezTo>
                  <a:cubicBezTo>
                    <a:pt x="18" y="76"/>
                    <a:pt x="12" y="73"/>
                    <a:pt x="7" y="66"/>
                  </a:cubicBezTo>
                  <a:cubicBezTo>
                    <a:pt x="2" y="59"/>
                    <a:pt x="0" y="50"/>
                    <a:pt x="0" y="38"/>
                  </a:cubicBezTo>
                  <a:cubicBezTo>
                    <a:pt x="0" y="27"/>
                    <a:pt x="2" y="18"/>
                    <a:pt x="7" y="11"/>
                  </a:cubicBezTo>
                  <a:cubicBezTo>
                    <a:pt x="12" y="4"/>
                    <a:pt x="18" y="0"/>
                    <a:pt x="26" y="0"/>
                  </a:cubicBezTo>
                  <a:cubicBezTo>
                    <a:pt x="34" y="0"/>
                    <a:pt x="40" y="4"/>
                    <a:pt x="45" y="11"/>
                  </a:cubicBezTo>
                  <a:cubicBezTo>
                    <a:pt x="49" y="18"/>
                    <a:pt x="52" y="27"/>
                    <a:pt x="52" y="38"/>
                  </a:cubicBezTo>
                  <a:close/>
                  <a:moveTo>
                    <a:pt x="38" y="38"/>
                  </a:moveTo>
                  <a:cubicBezTo>
                    <a:pt x="38" y="31"/>
                    <a:pt x="37" y="24"/>
                    <a:pt x="34" y="20"/>
                  </a:cubicBezTo>
                  <a:cubicBezTo>
                    <a:pt x="32" y="15"/>
                    <a:pt x="29" y="13"/>
                    <a:pt x="26" y="13"/>
                  </a:cubicBezTo>
                  <a:cubicBezTo>
                    <a:pt x="22" y="13"/>
                    <a:pt x="19" y="15"/>
                    <a:pt x="17" y="20"/>
                  </a:cubicBezTo>
                  <a:cubicBezTo>
                    <a:pt x="15" y="25"/>
                    <a:pt x="14" y="31"/>
                    <a:pt x="14" y="38"/>
                  </a:cubicBezTo>
                  <a:cubicBezTo>
                    <a:pt x="14" y="46"/>
                    <a:pt x="15" y="52"/>
                    <a:pt x="17" y="57"/>
                  </a:cubicBezTo>
                  <a:cubicBezTo>
                    <a:pt x="19" y="61"/>
                    <a:pt x="22" y="64"/>
                    <a:pt x="26" y="64"/>
                  </a:cubicBezTo>
                  <a:cubicBezTo>
                    <a:pt x="29" y="64"/>
                    <a:pt x="32" y="61"/>
                    <a:pt x="34" y="57"/>
                  </a:cubicBezTo>
                  <a:cubicBezTo>
                    <a:pt x="37" y="52"/>
                    <a:pt x="38" y="46"/>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47" name="Freeform 268"/>
            <p:cNvSpPr>
              <a:spLocks/>
            </p:cNvSpPr>
            <p:nvPr/>
          </p:nvSpPr>
          <p:spPr bwMode="auto">
            <a:xfrm>
              <a:off x="6514599" y="1571653"/>
              <a:ext cx="26402" cy="70532"/>
            </a:xfrm>
            <a:custGeom>
              <a:avLst/>
              <a:gdLst/>
              <a:ahLst/>
              <a:cxnLst>
                <a:cxn ang="0">
                  <a:pos x="21" y="56"/>
                </a:cxn>
                <a:cxn ang="0">
                  <a:pos x="11" y="56"/>
                </a:cxn>
                <a:cxn ang="0">
                  <a:pos x="11" y="9"/>
                </a:cxn>
                <a:cxn ang="0">
                  <a:pos x="0" y="9"/>
                </a:cxn>
                <a:cxn ang="0">
                  <a:pos x="5" y="0"/>
                </a:cxn>
                <a:cxn ang="0">
                  <a:pos x="21" y="0"/>
                </a:cxn>
                <a:cxn ang="0">
                  <a:pos x="21" y="56"/>
                </a:cxn>
              </a:cxnLst>
              <a:rect l="0" t="0" r="r" b="b"/>
              <a:pathLst>
                <a:path w="21" h="56">
                  <a:moveTo>
                    <a:pt x="21" y="56"/>
                  </a:moveTo>
                  <a:lnTo>
                    <a:pt x="11" y="56"/>
                  </a:lnTo>
                  <a:lnTo>
                    <a:pt x="11" y="9"/>
                  </a:lnTo>
                  <a:lnTo>
                    <a:pt x="0" y="9"/>
                  </a:lnTo>
                  <a:lnTo>
                    <a:pt x="5"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48" name="Freeform 269"/>
            <p:cNvSpPr>
              <a:spLocks/>
            </p:cNvSpPr>
            <p:nvPr/>
          </p:nvSpPr>
          <p:spPr bwMode="auto">
            <a:xfrm>
              <a:off x="6547287" y="1571653"/>
              <a:ext cx="26402" cy="70532"/>
            </a:xfrm>
            <a:custGeom>
              <a:avLst/>
              <a:gdLst/>
              <a:ahLst/>
              <a:cxnLst>
                <a:cxn ang="0">
                  <a:pos x="21" y="56"/>
                </a:cxn>
                <a:cxn ang="0">
                  <a:pos x="10" y="56"/>
                </a:cxn>
                <a:cxn ang="0">
                  <a:pos x="10" y="9"/>
                </a:cxn>
                <a:cxn ang="0">
                  <a:pos x="0" y="9"/>
                </a:cxn>
                <a:cxn ang="0">
                  <a:pos x="4" y="0"/>
                </a:cxn>
                <a:cxn ang="0">
                  <a:pos x="21" y="0"/>
                </a:cxn>
                <a:cxn ang="0">
                  <a:pos x="21" y="56"/>
                </a:cxn>
              </a:cxnLst>
              <a:rect l="0" t="0" r="r" b="b"/>
              <a:pathLst>
                <a:path w="21" h="56">
                  <a:moveTo>
                    <a:pt x="21" y="56"/>
                  </a:moveTo>
                  <a:lnTo>
                    <a:pt x="10" y="56"/>
                  </a:lnTo>
                  <a:lnTo>
                    <a:pt x="10" y="9"/>
                  </a:lnTo>
                  <a:lnTo>
                    <a:pt x="0" y="9"/>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49" name="Freeform 270"/>
            <p:cNvSpPr>
              <a:spLocks noEditPoints="1"/>
            </p:cNvSpPr>
            <p:nvPr/>
          </p:nvSpPr>
          <p:spPr bwMode="auto">
            <a:xfrm>
              <a:off x="6585004" y="1570394"/>
              <a:ext cx="50290" cy="73051"/>
            </a:xfrm>
            <a:custGeom>
              <a:avLst/>
              <a:gdLst/>
              <a:ahLst/>
              <a:cxnLst>
                <a:cxn ang="0">
                  <a:pos x="52" y="38"/>
                </a:cxn>
                <a:cxn ang="0">
                  <a:pos x="45" y="66"/>
                </a:cxn>
                <a:cxn ang="0">
                  <a:pos x="26" y="76"/>
                </a:cxn>
                <a:cxn ang="0">
                  <a:pos x="7" y="66"/>
                </a:cxn>
                <a:cxn ang="0">
                  <a:pos x="0" y="38"/>
                </a:cxn>
                <a:cxn ang="0">
                  <a:pos x="7" y="11"/>
                </a:cxn>
                <a:cxn ang="0">
                  <a:pos x="26" y="0"/>
                </a:cxn>
                <a:cxn ang="0">
                  <a:pos x="45" y="11"/>
                </a:cxn>
                <a:cxn ang="0">
                  <a:pos x="52" y="38"/>
                </a:cxn>
                <a:cxn ang="0">
                  <a:pos x="38" y="38"/>
                </a:cxn>
                <a:cxn ang="0">
                  <a:pos x="35" y="20"/>
                </a:cxn>
                <a:cxn ang="0">
                  <a:pos x="26" y="13"/>
                </a:cxn>
                <a:cxn ang="0">
                  <a:pos x="17" y="20"/>
                </a:cxn>
                <a:cxn ang="0">
                  <a:pos x="14" y="38"/>
                </a:cxn>
                <a:cxn ang="0">
                  <a:pos x="17" y="57"/>
                </a:cxn>
                <a:cxn ang="0">
                  <a:pos x="26" y="64"/>
                </a:cxn>
                <a:cxn ang="0">
                  <a:pos x="35" y="57"/>
                </a:cxn>
                <a:cxn ang="0">
                  <a:pos x="38" y="38"/>
                </a:cxn>
              </a:cxnLst>
              <a:rect l="0" t="0" r="r" b="b"/>
              <a:pathLst>
                <a:path w="52" h="76">
                  <a:moveTo>
                    <a:pt x="52" y="38"/>
                  </a:moveTo>
                  <a:cubicBezTo>
                    <a:pt x="52" y="49"/>
                    <a:pt x="49" y="59"/>
                    <a:pt x="45" y="66"/>
                  </a:cubicBezTo>
                  <a:cubicBezTo>
                    <a:pt x="40" y="72"/>
                    <a:pt x="34" y="76"/>
                    <a:pt x="26" y="76"/>
                  </a:cubicBezTo>
                  <a:cubicBezTo>
                    <a:pt x="18" y="76"/>
                    <a:pt x="12" y="73"/>
                    <a:pt x="7" y="66"/>
                  </a:cubicBezTo>
                  <a:cubicBezTo>
                    <a:pt x="2" y="59"/>
                    <a:pt x="0" y="50"/>
                    <a:pt x="0" y="38"/>
                  </a:cubicBezTo>
                  <a:cubicBezTo>
                    <a:pt x="0" y="27"/>
                    <a:pt x="2" y="18"/>
                    <a:pt x="7" y="11"/>
                  </a:cubicBezTo>
                  <a:cubicBezTo>
                    <a:pt x="12" y="4"/>
                    <a:pt x="18" y="0"/>
                    <a:pt x="26" y="0"/>
                  </a:cubicBezTo>
                  <a:cubicBezTo>
                    <a:pt x="34" y="0"/>
                    <a:pt x="40" y="4"/>
                    <a:pt x="45" y="11"/>
                  </a:cubicBezTo>
                  <a:cubicBezTo>
                    <a:pt x="49" y="18"/>
                    <a:pt x="52" y="27"/>
                    <a:pt x="52" y="38"/>
                  </a:cubicBezTo>
                  <a:close/>
                  <a:moveTo>
                    <a:pt x="38" y="38"/>
                  </a:moveTo>
                  <a:cubicBezTo>
                    <a:pt x="38" y="31"/>
                    <a:pt x="37" y="24"/>
                    <a:pt x="35" y="20"/>
                  </a:cubicBezTo>
                  <a:cubicBezTo>
                    <a:pt x="32" y="15"/>
                    <a:pt x="29" y="13"/>
                    <a:pt x="26" y="13"/>
                  </a:cubicBezTo>
                  <a:cubicBezTo>
                    <a:pt x="22" y="13"/>
                    <a:pt x="19" y="15"/>
                    <a:pt x="17" y="20"/>
                  </a:cubicBezTo>
                  <a:cubicBezTo>
                    <a:pt x="15" y="25"/>
                    <a:pt x="14" y="31"/>
                    <a:pt x="14" y="38"/>
                  </a:cubicBezTo>
                  <a:cubicBezTo>
                    <a:pt x="14" y="46"/>
                    <a:pt x="15" y="52"/>
                    <a:pt x="17" y="57"/>
                  </a:cubicBezTo>
                  <a:cubicBezTo>
                    <a:pt x="19" y="61"/>
                    <a:pt x="22" y="64"/>
                    <a:pt x="26" y="64"/>
                  </a:cubicBezTo>
                  <a:cubicBezTo>
                    <a:pt x="29" y="64"/>
                    <a:pt x="32" y="61"/>
                    <a:pt x="35" y="57"/>
                  </a:cubicBezTo>
                  <a:cubicBezTo>
                    <a:pt x="37" y="52"/>
                    <a:pt x="38" y="46"/>
                    <a:pt x="38"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50" name="Freeform 271"/>
            <p:cNvSpPr>
              <a:spLocks noEditPoints="1"/>
            </p:cNvSpPr>
            <p:nvPr/>
          </p:nvSpPr>
          <p:spPr bwMode="auto">
            <a:xfrm>
              <a:off x="6639066" y="1570394"/>
              <a:ext cx="50290" cy="73051"/>
            </a:xfrm>
            <a:custGeom>
              <a:avLst/>
              <a:gdLst/>
              <a:ahLst/>
              <a:cxnLst>
                <a:cxn ang="0">
                  <a:pos x="51" y="38"/>
                </a:cxn>
                <a:cxn ang="0">
                  <a:pos x="44" y="66"/>
                </a:cxn>
                <a:cxn ang="0">
                  <a:pos x="25" y="76"/>
                </a:cxn>
                <a:cxn ang="0">
                  <a:pos x="7" y="66"/>
                </a:cxn>
                <a:cxn ang="0">
                  <a:pos x="0" y="38"/>
                </a:cxn>
                <a:cxn ang="0">
                  <a:pos x="7" y="11"/>
                </a:cxn>
                <a:cxn ang="0">
                  <a:pos x="25" y="0"/>
                </a:cxn>
                <a:cxn ang="0">
                  <a:pos x="44" y="11"/>
                </a:cxn>
                <a:cxn ang="0">
                  <a:pos x="51" y="38"/>
                </a:cxn>
                <a:cxn ang="0">
                  <a:pos x="37" y="38"/>
                </a:cxn>
                <a:cxn ang="0">
                  <a:pos x="34" y="20"/>
                </a:cxn>
                <a:cxn ang="0">
                  <a:pos x="25" y="13"/>
                </a:cxn>
                <a:cxn ang="0">
                  <a:pos x="17" y="20"/>
                </a:cxn>
                <a:cxn ang="0">
                  <a:pos x="13" y="38"/>
                </a:cxn>
                <a:cxn ang="0">
                  <a:pos x="17" y="57"/>
                </a:cxn>
                <a:cxn ang="0">
                  <a:pos x="25" y="64"/>
                </a:cxn>
                <a:cxn ang="0">
                  <a:pos x="34" y="57"/>
                </a:cxn>
                <a:cxn ang="0">
                  <a:pos x="37" y="38"/>
                </a:cxn>
              </a:cxnLst>
              <a:rect l="0" t="0" r="r" b="b"/>
              <a:pathLst>
                <a:path w="51" h="76">
                  <a:moveTo>
                    <a:pt x="51" y="38"/>
                  </a:moveTo>
                  <a:cubicBezTo>
                    <a:pt x="51" y="49"/>
                    <a:pt x="49" y="59"/>
                    <a:pt x="44" y="66"/>
                  </a:cubicBezTo>
                  <a:cubicBezTo>
                    <a:pt x="39" y="72"/>
                    <a:pt x="33" y="76"/>
                    <a:pt x="25" y="76"/>
                  </a:cubicBezTo>
                  <a:cubicBezTo>
                    <a:pt x="18" y="76"/>
                    <a:pt x="11" y="73"/>
                    <a:pt x="7" y="66"/>
                  </a:cubicBezTo>
                  <a:cubicBezTo>
                    <a:pt x="2" y="59"/>
                    <a:pt x="0" y="50"/>
                    <a:pt x="0" y="38"/>
                  </a:cubicBezTo>
                  <a:cubicBezTo>
                    <a:pt x="0" y="27"/>
                    <a:pt x="2" y="18"/>
                    <a:pt x="7" y="11"/>
                  </a:cubicBezTo>
                  <a:cubicBezTo>
                    <a:pt x="11" y="4"/>
                    <a:pt x="18" y="0"/>
                    <a:pt x="25" y="0"/>
                  </a:cubicBezTo>
                  <a:cubicBezTo>
                    <a:pt x="33" y="0"/>
                    <a:pt x="40" y="4"/>
                    <a:pt x="44" y="11"/>
                  </a:cubicBezTo>
                  <a:cubicBezTo>
                    <a:pt x="49" y="18"/>
                    <a:pt x="51" y="27"/>
                    <a:pt x="51" y="38"/>
                  </a:cubicBezTo>
                  <a:close/>
                  <a:moveTo>
                    <a:pt x="37" y="38"/>
                  </a:moveTo>
                  <a:cubicBezTo>
                    <a:pt x="37" y="31"/>
                    <a:pt x="36" y="24"/>
                    <a:pt x="34" y="20"/>
                  </a:cubicBezTo>
                  <a:cubicBezTo>
                    <a:pt x="32" y="15"/>
                    <a:pt x="29" y="13"/>
                    <a:pt x="25" y="13"/>
                  </a:cubicBezTo>
                  <a:cubicBezTo>
                    <a:pt x="22" y="13"/>
                    <a:pt x="19" y="15"/>
                    <a:pt x="17" y="20"/>
                  </a:cubicBezTo>
                  <a:cubicBezTo>
                    <a:pt x="15" y="25"/>
                    <a:pt x="13" y="31"/>
                    <a:pt x="13" y="38"/>
                  </a:cubicBezTo>
                  <a:cubicBezTo>
                    <a:pt x="13" y="46"/>
                    <a:pt x="15" y="52"/>
                    <a:pt x="17" y="57"/>
                  </a:cubicBezTo>
                  <a:cubicBezTo>
                    <a:pt x="19" y="61"/>
                    <a:pt x="22" y="64"/>
                    <a:pt x="25" y="64"/>
                  </a:cubicBezTo>
                  <a:cubicBezTo>
                    <a:pt x="29" y="64"/>
                    <a:pt x="32" y="61"/>
                    <a:pt x="34" y="57"/>
                  </a:cubicBezTo>
                  <a:cubicBezTo>
                    <a:pt x="36" y="52"/>
                    <a:pt x="37" y="46"/>
                    <a:pt x="37" y="38"/>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51" name="Freeform 272"/>
            <p:cNvSpPr>
              <a:spLocks/>
            </p:cNvSpPr>
            <p:nvPr/>
          </p:nvSpPr>
          <p:spPr bwMode="auto">
            <a:xfrm>
              <a:off x="6689355" y="1571653"/>
              <a:ext cx="27659" cy="70532"/>
            </a:xfrm>
            <a:custGeom>
              <a:avLst/>
              <a:gdLst/>
              <a:ahLst/>
              <a:cxnLst>
                <a:cxn ang="0">
                  <a:pos x="22" y="56"/>
                </a:cxn>
                <a:cxn ang="0">
                  <a:pos x="11" y="56"/>
                </a:cxn>
                <a:cxn ang="0">
                  <a:pos x="11" y="9"/>
                </a:cxn>
                <a:cxn ang="0">
                  <a:pos x="0" y="9"/>
                </a:cxn>
                <a:cxn ang="0">
                  <a:pos x="5" y="0"/>
                </a:cxn>
                <a:cxn ang="0">
                  <a:pos x="22" y="0"/>
                </a:cxn>
                <a:cxn ang="0">
                  <a:pos x="22" y="56"/>
                </a:cxn>
              </a:cxnLst>
              <a:rect l="0" t="0" r="r" b="b"/>
              <a:pathLst>
                <a:path w="22" h="56">
                  <a:moveTo>
                    <a:pt x="22" y="56"/>
                  </a:moveTo>
                  <a:lnTo>
                    <a:pt x="11" y="56"/>
                  </a:lnTo>
                  <a:lnTo>
                    <a:pt x="11" y="9"/>
                  </a:lnTo>
                  <a:lnTo>
                    <a:pt x="0" y="9"/>
                  </a:lnTo>
                  <a:lnTo>
                    <a:pt x="5" y="0"/>
                  </a:lnTo>
                  <a:lnTo>
                    <a:pt x="22" y="0"/>
                  </a:lnTo>
                  <a:lnTo>
                    <a:pt x="22"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52" name="Freeform 273"/>
            <p:cNvSpPr>
              <a:spLocks/>
            </p:cNvSpPr>
            <p:nvPr/>
          </p:nvSpPr>
          <p:spPr bwMode="auto">
            <a:xfrm>
              <a:off x="6722044" y="1571653"/>
              <a:ext cx="27659" cy="70532"/>
            </a:xfrm>
            <a:custGeom>
              <a:avLst/>
              <a:gdLst/>
              <a:ahLst/>
              <a:cxnLst>
                <a:cxn ang="0">
                  <a:pos x="22" y="56"/>
                </a:cxn>
                <a:cxn ang="0">
                  <a:pos x="11" y="56"/>
                </a:cxn>
                <a:cxn ang="0">
                  <a:pos x="11" y="9"/>
                </a:cxn>
                <a:cxn ang="0">
                  <a:pos x="0" y="9"/>
                </a:cxn>
                <a:cxn ang="0">
                  <a:pos x="5" y="0"/>
                </a:cxn>
                <a:cxn ang="0">
                  <a:pos x="22" y="0"/>
                </a:cxn>
                <a:cxn ang="0">
                  <a:pos x="22" y="56"/>
                </a:cxn>
              </a:cxnLst>
              <a:rect l="0" t="0" r="r" b="b"/>
              <a:pathLst>
                <a:path w="22" h="56">
                  <a:moveTo>
                    <a:pt x="22" y="56"/>
                  </a:moveTo>
                  <a:lnTo>
                    <a:pt x="11" y="56"/>
                  </a:lnTo>
                  <a:lnTo>
                    <a:pt x="11" y="9"/>
                  </a:lnTo>
                  <a:lnTo>
                    <a:pt x="0" y="9"/>
                  </a:lnTo>
                  <a:lnTo>
                    <a:pt x="5" y="0"/>
                  </a:lnTo>
                  <a:lnTo>
                    <a:pt x="22" y="0"/>
                  </a:lnTo>
                  <a:lnTo>
                    <a:pt x="22"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53" name="Freeform 274"/>
            <p:cNvSpPr>
              <a:spLocks/>
            </p:cNvSpPr>
            <p:nvPr/>
          </p:nvSpPr>
          <p:spPr bwMode="auto">
            <a:xfrm>
              <a:off x="5697391" y="1683749"/>
              <a:ext cx="26402" cy="70532"/>
            </a:xfrm>
            <a:custGeom>
              <a:avLst/>
              <a:gdLst/>
              <a:ahLst/>
              <a:cxnLst>
                <a:cxn ang="0">
                  <a:pos x="21" y="56"/>
                </a:cxn>
                <a:cxn ang="0">
                  <a:pos x="11" y="56"/>
                </a:cxn>
                <a:cxn ang="0">
                  <a:pos x="11" y="10"/>
                </a:cxn>
                <a:cxn ang="0">
                  <a:pos x="0" y="10"/>
                </a:cxn>
                <a:cxn ang="0">
                  <a:pos x="4" y="0"/>
                </a:cxn>
                <a:cxn ang="0">
                  <a:pos x="21" y="0"/>
                </a:cxn>
                <a:cxn ang="0">
                  <a:pos x="21" y="56"/>
                </a:cxn>
              </a:cxnLst>
              <a:rect l="0" t="0" r="r" b="b"/>
              <a:pathLst>
                <a:path w="21" h="56">
                  <a:moveTo>
                    <a:pt x="21" y="56"/>
                  </a:moveTo>
                  <a:lnTo>
                    <a:pt x="11" y="56"/>
                  </a:lnTo>
                  <a:lnTo>
                    <a:pt x="11"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54" name="Freeform 275"/>
            <p:cNvSpPr>
              <a:spLocks noEditPoints="1"/>
            </p:cNvSpPr>
            <p:nvPr/>
          </p:nvSpPr>
          <p:spPr bwMode="auto">
            <a:xfrm>
              <a:off x="5736366" y="1682490"/>
              <a:ext cx="49032" cy="73051"/>
            </a:xfrm>
            <a:custGeom>
              <a:avLst/>
              <a:gdLst/>
              <a:ahLst/>
              <a:cxnLst>
                <a:cxn ang="0">
                  <a:pos x="51" y="37"/>
                </a:cxn>
                <a:cxn ang="0">
                  <a:pos x="44" y="65"/>
                </a:cxn>
                <a:cxn ang="0">
                  <a:pos x="25" y="75"/>
                </a:cxn>
                <a:cxn ang="0">
                  <a:pos x="7" y="65"/>
                </a:cxn>
                <a:cxn ang="0">
                  <a:pos x="0" y="37"/>
                </a:cxn>
                <a:cxn ang="0">
                  <a:pos x="7" y="10"/>
                </a:cxn>
                <a:cxn ang="0">
                  <a:pos x="25" y="0"/>
                </a:cxn>
                <a:cxn ang="0">
                  <a:pos x="44" y="10"/>
                </a:cxn>
                <a:cxn ang="0">
                  <a:pos x="51" y="37"/>
                </a:cxn>
                <a:cxn ang="0">
                  <a:pos x="38" y="37"/>
                </a:cxn>
                <a:cxn ang="0">
                  <a:pos x="34" y="19"/>
                </a:cxn>
                <a:cxn ang="0">
                  <a:pos x="25" y="12"/>
                </a:cxn>
                <a:cxn ang="0">
                  <a:pos x="17" y="19"/>
                </a:cxn>
                <a:cxn ang="0">
                  <a:pos x="14" y="37"/>
                </a:cxn>
                <a:cxn ang="0">
                  <a:pos x="17" y="56"/>
                </a:cxn>
                <a:cxn ang="0">
                  <a:pos x="25" y="63"/>
                </a:cxn>
                <a:cxn ang="0">
                  <a:pos x="34" y="56"/>
                </a:cxn>
                <a:cxn ang="0">
                  <a:pos x="38" y="37"/>
                </a:cxn>
              </a:cxnLst>
              <a:rect l="0" t="0" r="r" b="b"/>
              <a:pathLst>
                <a:path w="51" h="75">
                  <a:moveTo>
                    <a:pt x="51" y="37"/>
                  </a:moveTo>
                  <a:cubicBezTo>
                    <a:pt x="51" y="49"/>
                    <a:pt x="49" y="58"/>
                    <a:pt x="44" y="65"/>
                  </a:cubicBezTo>
                  <a:cubicBezTo>
                    <a:pt x="40" y="72"/>
                    <a:pt x="33" y="75"/>
                    <a:pt x="25" y="75"/>
                  </a:cubicBezTo>
                  <a:cubicBezTo>
                    <a:pt x="18" y="75"/>
                    <a:pt x="11" y="72"/>
                    <a:pt x="7" y="65"/>
                  </a:cubicBezTo>
                  <a:cubicBezTo>
                    <a:pt x="2" y="58"/>
                    <a:pt x="0" y="49"/>
                    <a:pt x="0" y="37"/>
                  </a:cubicBezTo>
                  <a:cubicBezTo>
                    <a:pt x="0" y="26"/>
                    <a:pt x="2" y="17"/>
                    <a:pt x="7" y="10"/>
                  </a:cubicBezTo>
                  <a:cubicBezTo>
                    <a:pt x="11" y="3"/>
                    <a:pt x="18" y="0"/>
                    <a:pt x="25" y="0"/>
                  </a:cubicBezTo>
                  <a:cubicBezTo>
                    <a:pt x="33" y="0"/>
                    <a:pt x="40" y="3"/>
                    <a:pt x="44" y="10"/>
                  </a:cubicBezTo>
                  <a:cubicBezTo>
                    <a:pt x="49" y="17"/>
                    <a:pt x="51" y="26"/>
                    <a:pt x="51" y="37"/>
                  </a:cubicBezTo>
                  <a:close/>
                  <a:moveTo>
                    <a:pt x="38" y="37"/>
                  </a:moveTo>
                  <a:cubicBezTo>
                    <a:pt x="38" y="30"/>
                    <a:pt x="36" y="24"/>
                    <a:pt x="34" y="19"/>
                  </a:cubicBezTo>
                  <a:cubicBezTo>
                    <a:pt x="32" y="14"/>
                    <a:pt x="29" y="12"/>
                    <a:pt x="25" y="12"/>
                  </a:cubicBezTo>
                  <a:cubicBezTo>
                    <a:pt x="22" y="12"/>
                    <a:pt x="19" y="14"/>
                    <a:pt x="17" y="19"/>
                  </a:cubicBezTo>
                  <a:cubicBezTo>
                    <a:pt x="15" y="24"/>
                    <a:pt x="14" y="30"/>
                    <a:pt x="14" y="37"/>
                  </a:cubicBezTo>
                  <a:cubicBezTo>
                    <a:pt x="14" y="45"/>
                    <a:pt x="15" y="51"/>
                    <a:pt x="17" y="56"/>
                  </a:cubicBezTo>
                  <a:cubicBezTo>
                    <a:pt x="19" y="60"/>
                    <a:pt x="22" y="63"/>
                    <a:pt x="25" y="63"/>
                  </a:cubicBezTo>
                  <a:cubicBezTo>
                    <a:pt x="29" y="63"/>
                    <a:pt x="32" y="61"/>
                    <a:pt x="34" y="56"/>
                  </a:cubicBezTo>
                  <a:cubicBezTo>
                    <a:pt x="36"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55" name="Freeform 276"/>
            <p:cNvSpPr>
              <a:spLocks noEditPoints="1"/>
            </p:cNvSpPr>
            <p:nvPr/>
          </p:nvSpPr>
          <p:spPr bwMode="auto">
            <a:xfrm>
              <a:off x="5789170" y="1682490"/>
              <a:ext cx="50290" cy="73051"/>
            </a:xfrm>
            <a:custGeom>
              <a:avLst/>
              <a:gdLst/>
              <a:ahLst/>
              <a:cxnLst>
                <a:cxn ang="0">
                  <a:pos x="52" y="37"/>
                </a:cxn>
                <a:cxn ang="0">
                  <a:pos x="45" y="65"/>
                </a:cxn>
                <a:cxn ang="0">
                  <a:pos x="26" y="75"/>
                </a:cxn>
                <a:cxn ang="0">
                  <a:pos x="7" y="65"/>
                </a:cxn>
                <a:cxn ang="0">
                  <a:pos x="0" y="37"/>
                </a:cxn>
                <a:cxn ang="0">
                  <a:pos x="7" y="10"/>
                </a:cxn>
                <a:cxn ang="0">
                  <a:pos x="26" y="0"/>
                </a:cxn>
                <a:cxn ang="0">
                  <a:pos x="45" y="10"/>
                </a:cxn>
                <a:cxn ang="0">
                  <a:pos x="52" y="37"/>
                </a:cxn>
                <a:cxn ang="0">
                  <a:pos x="38" y="37"/>
                </a:cxn>
                <a:cxn ang="0">
                  <a:pos x="35" y="19"/>
                </a:cxn>
                <a:cxn ang="0">
                  <a:pos x="26" y="12"/>
                </a:cxn>
                <a:cxn ang="0">
                  <a:pos x="17" y="19"/>
                </a:cxn>
                <a:cxn ang="0">
                  <a:pos x="14" y="37"/>
                </a:cxn>
                <a:cxn ang="0">
                  <a:pos x="17" y="56"/>
                </a:cxn>
                <a:cxn ang="0">
                  <a:pos x="26" y="63"/>
                </a:cxn>
                <a:cxn ang="0">
                  <a:pos x="35" y="56"/>
                </a:cxn>
                <a:cxn ang="0">
                  <a:pos x="38" y="37"/>
                </a:cxn>
              </a:cxnLst>
              <a:rect l="0" t="0" r="r" b="b"/>
              <a:pathLst>
                <a:path w="52" h="75">
                  <a:moveTo>
                    <a:pt x="52" y="37"/>
                  </a:moveTo>
                  <a:cubicBezTo>
                    <a:pt x="52" y="49"/>
                    <a:pt x="50" y="58"/>
                    <a:pt x="45" y="65"/>
                  </a:cubicBezTo>
                  <a:cubicBezTo>
                    <a:pt x="40" y="72"/>
                    <a:pt x="34" y="75"/>
                    <a:pt x="26" y="75"/>
                  </a:cubicBezTo>
                  <a:cubicBezTo>
                    <a:pt x="18" y="75"/>
                    <a:pt x="12" y="72"/>
                    <a:pt x="7" y="65"/>
                  </a:cubicBezTo>
                  <a:cubicBezTo>
                    <a:pt x="3" y="58"/>
                    <a:pt x="0" y="49"/>
                    <a:pt x="0" y="37"/>
                  </a:cubicBezTo>
                  <a:cubicBezTo>
                    <a:pt x="0" y="26"/>
                    <a:pt x="3" y="17"/>
                    <a:pt x="7" y="10"/>
                  </a:cubicBezTo>
                  <a:cubicBezTo>
                    <a:pt x="12" y="3"/>
                    <a:pt x="18" y="0"/>
                    <a:pt x="26" y="0"/>
                  </a:cubicBezTo>
                  <a:cubicBezTo>
                    <a:pt x="34" y="0"/>
                    <a:pt x="40" y="3"/>
                    <a:pt x="45" y="10"/>
                  </a:cubicBezTo>
                  <a:cubicBezTo>
                    <a:pt x="50" y="17"/>
                    <a:pt x="52" y="26"/>
                    <a:pt x="52" y="37"/>
                  </a:cubicBezTo>
                  <a:close/>
                  <a:moveTo>
                    <a:pt x="38" y="37"/>
                  </a:moveTo>
                  <a:cubicBezTo>
                    <a:pt x="38" y="30"/>
                    <a:pt x="37" y="24"/>
                    <a:pt x="35" y="19"/>
                  </a:cubicBezTo>
                  <a:cubicBezTo>
                    <a:pt x="32" y="14"/>
                    <a:pt x="30" y="12"/>
                    <a:pt x="26" y="12"/>
                  </a:cubicBezTo>
                  <a:cubicBezTo>
                    <a:pt x="22" y="12"/>
                    <a:pt x="20" y="14"/>
                    <a:pt x="17" y="19"/>
                  </a:cubicBezTo>
                  <a:cubicBezTo>
                    <a:pt x="15" y="24"/>
                    <a:pt x="14" y="30"/>
                    <a:pt x="14" y="37"/>
                  </a:cubicBezTo>
                  <a:cubicBezTo>
                    <a:pt x="14" y="45"/>
                    <a:pt x="15" y="51"/>
                    <a:pt x="17" y="56"/>
                  </a:cubicBezTo>
                  <a:cubicBezTo>
                    <a:pt x="20" y="60"/>
                    <a:pt x="22" y="63"/>
                    <a:pt x="26" y="63"/>
                  </a:cubicBezTo>
                  <a:cubicBezTo>
                    <a:pt x="30" y="63"/>
                    <a:pt x="33" y="61"/>
                    <a:pt x="35" y="56"/>
                  </a:cubicBezTo>
                  <a:cubicBezTo>
                    <a:pt x="37"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56" name="Freeform 277"/>
            <p:cNvSpPr>
              <a:spLocks/>
            </p:cNvSpPr>
            <p:nvPr/>
          </p:nvSpPr>
          <p:spPr bwMode="auto">
            <a:xfrm>
              <a:off x="5840717" y="1683749"/>
              <a:ext cx="26402" cy="70532"/>
            </a:xfrm>
            <a:custGeom>
              <a:avLst/>
              <a:gdLst/>
              <a:ahLst/>
              <a:cxnLst>
                <a:cxn ang="0">
                  <a:pos x="21" y="56"/>
                </a:cxn>
                <a:cxn ang="0">
                  <a:pos x="11" y="56"/>
                </a:cxn>
                <a:cxn ang="0">
                  <a:pos x="11" y="10"/>
                </a:cxn>
                <a:cxn ang="0">
                  <a:pos x="0" y="10"/>
                </a:cxn>
                <a:cxn ang="0">
                  <a:pos x="4" y="0"/>
                </a:cxn>
                <a:cxn ang="0">
                  <a:pos x="21" y="0"/>
                </a:cxn>
                <a:cxn ang="0">
                  <a:pos x="21" y="56"/>
                </a:cxn>
              </a:cxnLst>
              <a:rect l="0" t="0" r="r" b="b"/>
              <a:pathLst>
                <a:path w="21" h="56">
                  <a:moveTo>
                    <a:pt x="21" y="56"/>
                  </a:moveTo>
                  <a:lnTo>
                    <a:pt x="11" y="56"/>
                  </a:lnTo>
                  <a:lnTo>
                    <a:pt x="11"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57" name="Freeform 278"/>
            <p:cNvSpPr>
              <a:spLocks/>
            </p:cNvSpPr>
            <p:nvPr/>
          </p:nvSpPr>
          <p:spPr bwMode="auto">
            <a:xfrm>
              <a:off x="5873405" y="1683749"/>
              <a:ext cx="26402" cy="70532"/>
            </a:xfrm>
            <a:custGeom>
              <a:avLst/>
              <a:gdLst/>
              <a:ahLst/>
              <a:cxnLst>
                <a:cxn ang="0">
                  <a:pos x="21" y="56"/>
                </a:cxn>
                <a:cxn ang="0">
                  <a:pos x="11" y="56"/>
                </a:cxn>
                <a:cxn ang="0">
                  <a:pos x="11" y="10"/>
                </a:cxn>
                <a:cxn ang="0">
                  <a:pos x="0" y="10"/>
                </a:cxn>
                <a:cxn ang="0">
                  <a:pos x="5" y="0"/>
                </a:cxn>
                <a:cxn ang="0">
                  <a:pos x="21" y="0"/>
                </a:cxn>
                <a:cxn ang="0">
                  <a:pos x="21" y="56"/>
                </a:cxn>
              </a:cxnLst>
              <a:rect l="0" t="0" r="r" b="b"/>
              <a:pathLst>
                <a:path w="21" h="56">
                  <a:moveTo>
                    <a:pt x="21" y="56"/>
                  </a:moveTo>
                  <a:lnTo>
                    <a:pt x="11" y="56"/>
                  </a:lnTo>
                  <a:lnTo>
                    <a:pt x="11" y="10"/>
                  </a:lnTo>
                  <a:lnTo>
                    <a:pt x="0" y="10"/>
                  </a:lnTo>
                  <a:lnTo>
                    <a:pt x="5"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58" name="Freeform 279"/>
            <p:cNvSpPr>
              <a:spLocks noEditPoints="1"/>
            </p:cNvSpPr>
            <p:nvPr/>
          </p:nvSpPr>
          <p:spPr bwMode="auto">
            <a:xfrm>
              <a:off x="5911123" y="1682490"/>
              <a:ext cx="50290" cy="73051"/>
            </a:xfrm>
            <a:custGeom>
              <a:avLst/>
              <a:gdLst/>
              <a:ahLst/>
              <a:cxnLst>
                <a:cxn ang="0">
                  <a:pos x="52" y="37"/>
                </a:cxn>
                <a:cxn ang="0">
                  <a:pos x="45" y="65"/>
                </a:cxn>
                <a:cxn ang="0">
                  <a:pos x="26" y="75"/>
                </a:cxn>
                <a:cxn ang="0">
                  <a:pos x="7" y="65"/>
                </a:cxn>
                <a:cxn ang="0">
                  <a:pos x="0" y="37"/>
                </a:cxn>
                <a:cxn ang="0">
                  <a:pos x="7" y="10"/>
                </a:cxn>
                <a:cxn ang="0">
                  <a:pos x="26" y="0"/>
                </a:cxn>
                <a:cxn ang="0">
                  <a:pos x="45" y="10"/>
                </a:cxn>
                <a:cxn ang="0">
                  <a:pos x="52" y="37"/>
                </a:cxn>
                <a:cxn ang="0">
                  <a:pos x="38" y="37"/>
                </a:cxn>
                <a:cxn ang="0">
                  <a:pos x="35" y="19"/>
                </a:cxn>
                <a:cxn ang="0">
                  <a:pos x="26" y="12"/>
                </a:cxn>
                <a:cxn ang="0">
                  <a:pos x="17" y="19"/>
                </a:cxn>
                <a:cxn ang="0">
                  <a:pos x="14" y="37"/>
                </a:cxn>
                <a:cxn ang="0">
                  <a:pos x="18" y="56"/>
                </a:cxn>
                <a:cxn ang="0">
                  <a:pos x="26" y="63"/>
                </a:cxn>
                <a:cxn ang="0">
                  <a:pos x="35" y="56"/>
                </a:cxn>
                <a:cxn ang="0">
                  <a:pos x="38" y="37"/>
                </a:cxn>
              </a:cxnLst>
              <a:rect l="0" t="0" r="r" b="b"/>
              <a:pathLst>
                <a:path w="52" h="75">
                  <a:moveTo>
                    <a:pt x="52" y="37"/>
                  </a:moveTo>
                  <a:cubicBezTo>
                    <a:pt x="52" y="49"/>
                    <a:pt x="50" y="58"/>
                    <a:pt x="45" y="65"/>
                  </a:cubicBezTo>
                  <a:cubicBezTo>
                    <a:pt x="40" y="72"/>
                    <a:pt x="34" y="75"/>
                    <a:pt x="26" y="75"/>
                  </a:cubicBezTo>
                  <a:cubicBezTo>
                    <a:pt x="18" y="75"/>
                    <a:pt x="12" y="72"/>
                    <a:pt x="7" y="65"/>
                  </a:cubicBezTo>
                  <a:cubicBezTo>
                    <a:pt x="3" y="58"/>
                    <a:pt x="0" y="49"/>
                    <a:pt x="0" y="37"/>
                  </a:cubicBezTo>
                  <a:cubicBezTo>
                    <a:pt x="0" y="26"/>
                    <a:pt x="3" y="17"/>
                    <a:pt x="7" y="10"/>
                  </a:cubicBezTo>
                  <a:cubicBezTo>
                    <a:pt x="12" y="3"/>
                    <a:pt x="18" y="0"/>
                    <a:pt x="26" y="0"/>
                  </a:cubicBezTo>
                  <a:cubicBezTo>
                    <a:pt x="34" y="0"/>
                    <a:pt x="40" y="3"/>
                    <a:pt x="45" y="10"/>
                  </a:cubicBezTo>
                  <a:cubicBezTo>
                    <a:pt x="50" y="17"/>
                    <a:pt x="52" y="26"/>
                    <a:pt x="52" y="37"/>
                  </a:cubicBezTo>
                  <a:close/>
                  <a:moveTo>
                    <a:pt x="38" y="37"/>
                  </a:moveTo>
                  <a:cubicBezTo>
                    <a:pt x="38" y="30"/>
                    <a:pt x="37" y="24"/>
                    <a:pt x="35" y="19"/>
                  </a:cubicBezTo>
                  <a:cubicBezTo>
                    <a:pt x="33" y="14"/>
                    <a:pt x="30" y="12"/>
                    <a:pt x="26" y="12"/>
                  </a:cubicBezTo>
                  <a:cubicBezTo>
                    <a:pt x="23" y="12"/>
                    <a:pt x="20" y="14"/>
                    <a:pt x="17" y="19"/>
                  </a:cubicBezTo>
                  <a:cubicBezTo>
                    <a:pt x="15" y="24"/>
                    <a:pt x="14" y="30"/>
                    <a:pt x="14" y="37"/>
                  </a:cubicBezTo>
                  <a:cubicBezTo>
                    <a:pt x="14" y="45"/>
                    <a:pt x="15" y="51"/>
                    <a:pt x="18" y="56"/>
                  </a:cubicBezTo>
                  <a:cubicBezTo>
                    <a:pt x="20" y="60"/>
                    <a:pt x="23" y="63"/>
                    <a:pt x="26" y="63"/>
                  </a:cubicBezTo>
                  <a:cubicBezTo>
                    <a:pt x="30" y="63"/>
                    <a:pt x="33" y="61"/>
                    <a:pt x="35" y="56"/>
                  </a:cubicBezTo>
                  <a:cubicBezTo>
                    <a:pt x="37"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59" name="Freeform 280"/>
            <p:cNvSpPr>
              <a:spLocks/>
            </p:cNvSpPr>
            <p:nvPr/>
          </p:nvSpPr>
          <p:spPr bwMode="auto">
            <a:xfrm>
              <a:off x="5962669" y="1683749"/>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60" name="Freeform 281"/>
            <p:cNvSpPr>
              <a:spLocks noEditPoints="1"/>
            </p:cNvSpPr>
            <p:nvPr/>
          </p:nvSpPr>
          <p:spPr bwMode="auto">
            <a:xfrm>
              <a:off x="6000387" y="1682490"/>
              <a:ext cx="50290" cy="73051"/>
            </a:xfrm>
            <a:custGeom>
              <a:avLst/>
              <a:gdLst/>
              <a:ahLst/>
              <a:cxnLst>
                <a:cxn ang="0">
                  <a:pos x="51" y="37"/>
                </a:cxn>
                <a:cxn ang="0">
                  <a:pos x="44" y="65"/>
                </a:cxn>
                <a:cxn ang="0">
                  <a:pos x="25" y="75"/>
                </a:cxn>
                <a:cxn ang="0">
                  <a:pos x="7" y="65"/>
                </a:cxn>
                <a:cxn ang="0">
                  <a:pos x="0" y="37"/>
                </a:cxn>
                <a:cxn ang="0">
                  <a:pos x="7" y="10"/>
                </a:cxn>
                <a:cxn ang="0">
                  <a:pos x="25" y="0"/>
                </a:cxn>
                <a:cxn ang="0">
                  <a:pos x="44" y="10"/>
                </a:cxn>
                <a:cxn ang="0">
                  <a:pos x="51" y="37"/>
                </a:cxn>
                <a:cxn ang="0">
                  <a:pos x="37" y="37"/>
                </a:cxn>
                <a:cxn ang="0">
                  <a:pos x="34" y="19"/>
                </a:cxn>
                <a:cxn ang="0">
                  <a:pos x="25" y="12"/>
                </a:cxn>
                <a:cxn ang="0">
                  <a:pos x="17" y="19"/>
                </a:cxn>
                <a:cxn ang="0">
                  <a:pos x="13" y="37"/>
                </a:cxn>
                <a:cxn ang="0">
                  <a:pos x="17" y="56"/>
                </a:cxn>
                <a:cxn ang="0">
                  <a:pos x="25" y="63"/>
                </a:cxn>
                <a:cxn ang="0">
                  <a:pos x="34" y="56"/>
                </a:cxn>
                <a:cxn ang="0">
                  <a:pos x="37" y="37"/>
                </a:cxn>
              </a:cxnLst>
              <a:rect l="0" t="0" r="r" b="b"/>
              <a:pathLst>
                <a:path w="51" h="75">
                  <a:moveTo>
                    <a:pt x="51" y="37"/>
                  </a:moveTo>
                  <a:cubicBezTo>
                    <a:pt x="51" y="49"/>
                    <a:pt x="49" y="58"/>
                    <a:pt x="44" y="65"/>
                  </a:cubicBezTo>
                  <a:cubicBezTo>
                    <a:pt x="39" y="72"/>
                    <a:pt x="33" y="75"/>
                    <a:pt x="25" y="75"/>
                  </a:cubicBezTo>
                  <a:cubicBezTo>
                    <a:pt x="18" y="75"/>
                    <a:pt x="11" y="72"/>
                    <a:pt x="7" y="65"/>
                  </a:cubicBezTo>
                  <a:cubicBezTo>
                    <a:pt x="2" y="58"/>
                    <a:pt x="0" y="49"/>
                    <a:pt x="0" y="37"/>
                  </a:cubicBezTo>
                  <a:cubicBezTo>
                    <a:pt x="0" y="26"/>
                    <a:pt x="2" y="17"/>
                    <a:pt x="7" y="10"/>
                  </a:cubicBezTo>
                  <a:cubicBezTo>
                    <a:pt x="11" y="3"/>
                    <a:pt x="18" y="0"/>
                    <a:pt x="25" y="0"/>
                  </a:cubicBezTo>
                  <a:cubicBezTo>
                    <a:pt x="33" y="0"/>
                    <a:pt x="40" y="3"/>
                    <a:pt x="44" y="10"/>
                  </a:cubicBezTo>
                  <a:cubicBezTo>
                    <a:pt x="49" y="17"/>
                    <a:pt x="51" y="26"/>
                    <a:pt x="51" y="37"/>
                  </a:cubicBezTo>
                  <a:close/>
                  <a:moveTo>
                    <a:pt x="37" y="37"/>
                  </a:moveTo>
                  <a:cubicBezTo>
                    <a:pt x="37" y="30"/>
                    <a:pt x="36" y="24"/>
                    <a:pt x="34" y="19"/>
                  </a:cubicBezTo>
                  <a:cubicBezTo>
                    <a:pt x="32" y="14"/>
                    <a:pt x="29" y="12"/>
                    <a:pt x="25" y="12"/>
                  </a:cubicBezTo>
                  <a:cubicBezTo>
                    <a:pt x="22" y="12"/>
                    <a:pt x="19" y="14"/>
                    <a:pt x="17" y="19"/>
                  </a:cubicBezTo>
                  <a:cubicBezTo>
                    <a:pt x="15" y="24"/>
                    <a:pt x="13" y="30"/>
                    <a:pt x="13" y="37"/>
                  </a:cubicBezTo>
                  <a:cubicBezTo>
                    <a:pt x="13" y="45"/>
                    <a:pt x="15" y="51"/>
                    <a:pt x="17" y="56"/>
                  </a:cubicBezTo>
                  <a:cubicBezTo>
                    <a:pt x="19" y="60"/>
                    <a:pt x="22" y="63"/>
                    <a:pt x="25" y="63"/>
                  </a:cubicBezTo>
                  <a:cubicBezTo>
                    <a:pt x="29" y="63"/>
                    <a:pt x="32" y="61"/>
                    <a:pt x="34" y="56"/>
                  </a:cubicBezTo>
                  <a:cubicBezTo>
                    <a:pt x="36" y="51"/>
                    <a:pt x="37" y="45"/>
                    <a:pt x="37"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61" name="Freeform 282"/>
            <p:cNvSpPr>
              <a:spLocks/>
            </p:cNvSpPr>
            <p:nvPr/>
          </p:nvSpPr>
          <p:spPr bwMode="auto">
            <a:xfrm>
              <a:off x="6050676" y="1683749"/>
              <a:ext cx="27659" cy="70532"/>
            </a:xfrm>
            <a:custGeom>
              <a:avLst/>
              <a:gdLst/>
              <a:ahLst/>
              <a:cxnLst>
                <a:cxn ang="0">
                  <a:pos x="22" y="56"/>
                </a:cxn>
                <a:cxn ang="0">
                  <a:pos x="11" y="56"/>
                </a:cxn>
                <a:cxn ang="0">
                  <a:pos x="11" y="10"/>
                </a:cxn>
                <a:cxn ang="0">
                  <a:pos x="0" y="10"/>
                </a:cxn>
                <a:cxn ang="0">
                  <a:pos x="5" y="0"/>
                </a:cxn>
                <a:cxn ang="0">
                  <a:pos x="22" y="0"/>
                </a:cxn>
                <a:cxn ang="0">
                  <a:pos x="22" y="56"/>
                </a:cxn>
              </a:cxnLst>
              <a:rect l="0" t="0" r="r" b="b"/>
              <a:pathLst>
                <a:path w="22" h="56">
                  <a:moveTo>
                    <a:pt x="22" y="56"/>
                  </a:moveTo>
                  <a:lnTo>
                    <a:pt x="11" y="56"/>
                  </a:lnTo>
                  <a:lnTo>
                    <a:pt x="11" y="10"/>
                  </a:lnTo>
                  <a:lnTo>
                    <a:pt x="0" y="10"/>
                  </a:lnTo>
                  <a:lnTo>
                    <a:pt x="5" y="0"/>
                  </a:lnTo>
                  <a:lnTo>
                    <a:pt x="22" y="0"/>
                  </a:lnTo>
                  <a:lnTo>
                    <a:pt x="22"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62" name="Freeform 283"/>
            <p:cNvSpPr>
              <a:spLocks noEditPoints="1"/>
            </p:cNvSpPr>
            <p:nvPr/>
          </p:nvSpPr>
          <p:spPr bwMode="auto">
            <a:xfrm>
              <a:off x="6089651" y="1682490"/>
              <a:ext cx="50290" cy="73051"/>
            </a:xfrm>
            <a:custGeom>
              <a:avLst/>
              <a:gdLst/>
              <a:ahLst/>
              <a:cxnLst>
                <a:cxn ang="0">
                  <a:pos x="52" y="37"/>
                </a:cxn>
                <a:cxn ang="0">
                  <a:pos x="44" y="65"/>
                </a:cxn>
                <a:cxn ang="0">
                  <a:pos x="26" y="75"/>
                </a:cxn>
                <a:cxn ang="0">
                  <a:pos x="7" y="65"/>
                </a:cxn>
                <a:cxn ang="0">
                  <a:pos x="0" y="37"/>
                </a:cxn>
                <a:cxn ang="0">
                  <a:pos x="7" y="10"/>
                </a:cxn>
                <a:cxn ang="0">
                  <a:pos x="26" y="0"/>
                </a:cxn>
                <a:cxn ang="0">
                  <a:pos x="44" y="10"/>
                </a:cxn>
                <a:cxn ang="0">
                  <a:pos x="52" y="37"/>
                </a:cxn>
                <a:cxn ang="0">
                  <a:pos x="38" y="37"/>
                </a:cxn>
                <a:cxn ang="0">
                  <a:pos x="34" y="19"/>
                </a:cxn>
                <a:cxn ang="0">
                  <a:pos x="26" y="12"/>
                </a:cxn>
                <a:cxn ang="0">
                  <a:pos x="17" y="19"/>
                </a:cxn>
                <a:cxn ang="0">
                  <a:pos x="14" y="37"/>
                </a:cxn>
                <a:cxn ang="0">
                  <a:pos x="17" y="56"/>
                </a:cxn>
                <a:cxn ang="0">
                  <a:pos x="26" y="63"/>
                </a:cxn>
                <a:cxn ang="0">
                  <a:pos x="34" y="56"/>
                </a:cxn>
                <a:cxn ang="0">
                  <a:pos x="38" y="37"/>
                </a:cxn>
              </a:cxnLst>
              <a:rect l="0" t="0" r="r" b="b"/>
              <a:pathLst>
                <a:path w="52" h="75">
                  <a:moveTo>
                    <a:pt x="52" y="37"/>
                  </a:moveTo>
                  <a:cubicBezTo>
                    <a:pt x="52" y="49"/>
                    <a:pt x="49" y="58"/>
                    <a:pt x="44" y="65"/>
                  </a:cubicBezTo>
                  <a:cubicBezTo>
                    <a:pt x="40" y="72"/>
                    <a:pt x="33" y="75"/>
                    <a:pt x="26" y="75"/>
                  </a:cubicBezTo>
                  <a:cubicBezTo>
                    <a:pt x="18" y="75"/>
                    <a:pt x="12" y="72"/>
                    <a:pt x="7" y="65"/>
                  </a:cubicBezTo>
                  <a:cubicBezTo>
                    <a:pt x="2" y="58"/>
                    <a:pt x="0" y="49"/>
                    <a:pt x="0" y="37"/>
                  </a:cubicBezTo>
                  <a:cubicBezTo>
                    <a:pt x="0" y="26"/>
                    <a:pt x="2" y="17"/>
                    <a:pt x="7" y="10"/>
                  </a:cubicBezTo>
                  <a:cubicBezTo>
                    <a:pt x="12" y="3"/>
                    <a:pt x="18" y="0"/>
                    <a:pt x="26" y="0"/>
                  </a:cubicBezTo>
                  <a:cubicBezTo>
                    <a:pt x="33" y="0"/>
                    <a:pt x="40" y="3"/>
                    <a:pt x="44" y="10"/>
                  </a:cubicBezTo>
                  <a:cubicBezTo>
                    <a:pt x="49" y="17"/>
                    <a:pt x="52" y="26"/>
                    <a:pt x="52" y="37"/>
                  </a:cubicBezTo>
                  <a:close/>
                  <a:moveTo>
                    <a:pt x="38" y="37"/>
                  </a:moveTo>
                  <a:cubicBezTo>
                    <a:pt x="38" y="30"/>
                    <a:pt x="37" y="24"/>
                    <a:pt x="34" y="19"/>
                  </a:cubicBezTo>
                  <a:cubicBezTo>
                    <a:pt x="32" y="14"/>
                    <a:pt x="29" y="12"/>
                    <a:pt x="26" y="12"/>
                  </a:cubicBezTo>
                  <a:cubicBezTo>
                    <a:pt x="22" y="12"/>
                    <a:pt x="19" y="14"/>
                    <a:pt x="17" y="19"/>
                  </a:cubicBezTo>
                  <a:cubicBezTo>
                    <a:pt x="15" y="24"/>
                    <a:pt x="14" y="30"/>
                    <a:pt x="14" y="37"/>
                  </a:cubicBezTo>
                  <a:cubicBezTo>
                    <a:pt x="14" y="45"/>
                    <a:pt x="15" y="51"/>
                    <a:pt x="17" y="56"/>
                  </a:cubicBezTo>
                  <a:cubicBezTo>
                    <a:pt x="19" y="60"/>
                    <a:pt x="22" y="63"/>
                    <a:pt x="26" y="63"/>
                  </a:cubicBezTo>
                  <a:cubicBezTo>
                    <a:pt x="29" y="63"/>
                    <a:pt x="32" y="61"/>
                    <a:pt x="34" y="56"/>
                  </a:cubicBezTo>
                  <a:cubicBezTo>
                    <a:pt x="37"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63" name="Freeform 284"/>
            <p:cNvSpPr>
              <a:spLocks/>
            </p:cNvSpPr>
            <p:nvPr/>
          </p:nvSpPr>
          <p:spPr bwMode="auto">
            <a:xfrm>
              <a:off x="6141198" y="1683749"/>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64" name="Freeform 285"/>
            <p:cNvSpPr>
              <a:spLocks/>
            </p:cNvSpPr>
            <p:nvPr/>
          </p:nvSpPr>
          <p:spPr bwMode="auto">
            <a:xfrm>
              <a:off x="6173886" y="1683749"/>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65" name="Freeform 286"/>
            <p:cNvSpPr>
              <a:spLocks/>
            </p:cNvSpPr>
            <p:nvPr/>
          </p:nvSpPr>
          <p:spPr bwMode="auto">
            <a:xfrm>
              <a:off x="6206574" y="1683749"/>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66" name="Freeform 287"/>
            <p:cNvSpPr>
              <a:spLocks/>
            </p:cNvSpPr>
            <p:nvPr/>
          </p:nvSpPr>
          <p:spPr bwMode="auto">
            <a:xfrm>
              <a:off x="6239263" y="1683749"/>
              <a:ext cx="26402" cy="70532"/>
            </a:xfrm>
            <a:custGeom>
              <a:avLst/>
              <a:gdLst/>
              <a:ahLst/>
              <a:cxnLst>
                <a:cxn ang="0">
                  <a:pos x="21" y="56"/>
                </a:cxn>
                <a:cxn ang="0">
                  <a:pos x="11" y="56"/>
                </a:cxn>
                <a:cxn ang="0">
                  <a:pos x="11" y="10"/>
                </a:cxn>
                <a:cxn ang="0">
                  <a:pos x="0" y="10"/>
                </a:cxn>
                <a:cxn ang="0">
                  <a:pos x="4" y="0"/>
                </a:cxn>
                <a:cxn ang="0">
                  <a:pos x="21" y="0"/>
                </a:cxn>
                <a:cxn ang="0">
                  <a:pos x="21" y="56"/>
                </a:cxn>
              </a:cxnLst>
              <a:rect l="0" t="0" r="r" b="b"/>
              <a:pathLst>
                <a:path w="21" h="56">
                  <a:moveTo>
                    <a:pt x="21" y="56"/>
                  </a:moveTo>
                  <a:lnTo>
                    <a:pt x="11" y="56"/>
                  </a:lnTo>
                  <a:lnTo>
                    <a:pt x="11"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67" name="Freeform 288"/>
            <p:cNvSpPr>
              <a:spLocks noEditPoints="1"/>
            </p:cNvSpPr>
            <p:nvPr/>
          </p:nvSpPr>
          <p:spPr bwMode="auto">
            <a:xfrm>
              <a:off x="6278237" y="1682490"/>
              <a:ext cx="49032" cy="73051"/>
            </a:xfrm>
            <a:custGeom>
              <a:avLst/>
              <a:gdLst/>
              <a:ahLst/>
              <a:cxnLst>
                <a:cxn ang="0">
                  <a:pos x="51" y="37"/>
                </a:cxn>
                <a:cxn ang="0">
                  <a:pos x="44" y="65"/>
                </a:cxn>
                <a:cxn ang="0">
                  <a:pos x="26" y="75"/>
                </a:cxn>
                <a:cxn ang="0">
                  <a:pos x="7" y="65"/>
                </a:cxn>
                <a:cxn ang="0">
                  <a:pos x="0" y="37"/>
                </a:cxn>
                <a:cxn ang="0">
                  <a:pos x="7" y="10"/>
                </a:cxn>
                <a:cxn ang="0">
                  <a:pos x="26" y="0"/>
                </a:cxn>
                <a:cxn ang="0">
                  <a:pos x="44" y="10"/>
                </a:cxn>
                <a:cxn ang="0">
                  <a:pos x="51" y="37"/>
                </a:cxn>
                <a:cxn ang="0">
                  <a:pos x="38" y="37"/>
                </a:cxn>
                <a:cxn ang="0">
                  <a:pos x="34" y="19"/>
                </a:cxn>
                <a:cxn ang="0">
                  <a:pos x="26" y="12"/>
                </a:cxn>
                <a:cxn ang="0">
                  <a:pos x="17" y="19"/>
                </a:cxn>
                <a:cxn ang="0">
                  <a:pos x="14" y="37"/>
                </a:cxn>
                <a:cxn ang="0">
                  <a:pos x="17" y="56"/>
                </a:cxn>
                <a:cxn ang="0">
                  <a:pos x="26" y="63"/>
                </a:cxn>
                <a:cxn ang="0">
                  <a:pos x="34" y="56"/>
                </a:cxn>
                <a:cxn ang="0">
                  <a:pos x="38" y="37"/>
                </a:cxn>
              </a:cxnLst>
              <a:rect l="0" t="0" r="r" b="b"/>
              <a:pathLst>
                <a:path w="51" h="75">
                  <a:moveTo>
                    <a:pt x="51" y="37"/>
                  </a:moveTo>
                  <a:cubicBezTo>
                    <a:pt x="51" y="49"/>
                    <a:pt x="49" y="58"/>
                    <a:pt x="44" y="65"/>
                  </a:cubicBezTo>
                  <a:cubicBezTo>
                    <a:pt x="40" y="72"/>
                    <a:pt x="33" y="75"/>
                    <a:pt x="26" y="75"/>
                  </a:cubicBezTo>
                  <a:cubicBezTo>
                    <a:pt x="18" y="75"/>
                    <a:pt x="11" y="72"/>
                    <a:pt x="7" y="65"/>
                  </a:cubicBezTo>
                  <a:cubicBezTo>
                    <a:pt x="2" y="58"/>
                    <a:pt x="0" y="49"/>
                    <a:pt x="0" y="37"/>
                  </a:cubicBezTo>
                  <a:cubicBezTo>
                    <a:pt x="0" y="26"/>
                    <a:pt x="2" y="17"/>
                    <a:pt x="7" y="10"/>
                  </a:cubicBezTo>
                  <a:cubicBezTo>
                    <a:pt x="11" y="3"/>
                    <a:pt x="18" y="0"/>
                    <a:pt x="26" y="0"/>
                  </a:cubicBezTo>
                  <a:cubicBezTo>
                    <a:pt x="33" y="0"/>
                    <a:pt x="40" y="3"/>
                    <a:pt x="44" y="10"/>
                  </a:cubicBezTo>
                  <a:cubicBezTo>
                    <a:pt x="49" y="17"/>
                    <a:pt x="51" y="26"/>
                    <a:pt x="51" y="37"/>
                  </a:cubicBezTo>
                  <a:close/>
                  <a:moveTo>
                    <a:pt x="38" y="37"/>
                  </a:moveTo>
                  <a:cubicBezTo>
                    <a:pt x="38" y="30"/>
                    <a:pt x="37" y="24"/>
                    <a:pt x="34" y="19"/>
                  </a:cubicBezTo>
                  <a:cubicBezTo>
                    <a:pt x="32" y="14"/>
                    <a:pt x="29" y="12"/>
                    <a:pt x="26" y="12"/>
                  </a:cubicBezTo>
                  <a:cubicBezTo>
                    <a:pt x="22" y="12"/>
                    <a:pt x="19" y="14"/>
                    <a:pt x="17" y="19"/>
                  </a:cubicBezTo>
                  <a:cubicBezTo>
                    <a:pt x="15" y="24"/>
                    <a:pt x="14" y="30"/>
                    <a:pt x="14" y="37"/>
                  </a:cubicBezTo>
                  <a:cubicBezTo>
                    <a:pt x="14" y="45"/>
                    <a:pt x="15" y="51"/>
                    <a:pt x="17" y="56"/>
                  </a:cubicBezTo>
                  <a:cubicBezTo>
                    <a:pt x="19" y="60"/>
                    <a:pt x="22" y="63"/>
                    <a:pt x="26" y="63"/>
                  </a:cubicBezTo>
                  <a:cubicBezTo>
                    <a:pt x="29" y="63"/>
                    <a:pt x="32" y="61"/>
                    <a:pt x="34" y="56"/>
                  </a:cubicBezTo>
                  <a:cubicBezTo>
                    <a:pt x="37"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68" name="Freeform 289"/>
            <p:cNvSpPr>
              <a:spLocks noEditPoints="1"/>
            </p:cNvSpPr>
            <p:nvPr/>
          </p:nvSpPr>
          <p:spPr bwMode="auto">
            <a:xfrm>
              <a:off x="6331041" y="1682490"/>
              <a:ext cx="50290" cy="73051"/>
            </a:xfrm>
            <a:custGeom>
              <a:avLst/>
              <a:gdLst/>
              <a:ahLst/>
              <a:cxnLst>
                <a:cxn ang="0">
                  <a:pos x="52" y="37"/>
                </a:cxn>
                <a:cxn ang="0">
                  <a:pos x="45" y="65"/>
                </a:cxn>
                <a:cxn ang="0">
                  <a:pos x="26" y="75"/>
                </a:cxn>
                <a:cxn ang="0">
                  <a:pos x="7" y="65"/>
                </a:cxn>
                <a:cxn ang="0">
                  <a:pos x="0" y="37"/>
                </a:cxn>
                <a:cxn ang="0">
                  <a:pos x="7" y="10"/>
                </a:cxn>
                <a:cxn ang="0">
                  <a:pos x="26" y="0"/>
                </a:cxn>
                <a:cxn ang="0">
                  <a:pos x="45" y="10"/>
                </a:cxn>
                <a:cxn ang="0">
                  <a:pos x="52" y="37"/>
                </a:cxn>
                <a:cxn ang="0">
                  <a:pos x="38" y="37"/>
                </a:cxn>
                <a:cxn ang="0">
                  <a:pos x="35" y="19"/>
                </a:cxn>
                <a:cxn ang="0">
                  <a:pos x="26" y="12"/>
                </a:cxn>
                <a:cxn ang="0">
                  <a:pos x="17" y="19"/>
                </a:cxn>
                <a:cxn ang="0">
                  <a:pos x="14" y="37"/>
                </a:cxn>
                <a:cxn ang="0">
                  <a:pos x="17" y="56"/>
                </a:cxn>
                <a:cxn ang="0">
                  <a:pos x="26" y="63"/>
                </a:cxn>
                <a:cxn ang="0">
                  <a:pos x="35" y="56"/>
                </a:cxn>
                <a:cxn ang="0">
                  <a:pos x="38" y="37"/>
                </a:cxn>
              </a:cxnLst>
              <a:rect l="0" t="0" r="r" b="b"/>
              <a:pathLst>
                <a:path w="52" h="75">
                  <a:moveTo>
                    <a:pt x="52" y="37"/>
                  </a:moveTo>
                  <a:cubicBezTo>
                    <a:pt x="52" y="49"/>
                    <a:pt x="50" y="58"/>
                    <a:pt x="45" y="65"/>
                  </a:cubicBezTo>
                  <a:cubicBezTo>
                    <a:pt x="40" y="72"/>
                    <a:pt x="34" y="75"/>
                    <a:pt x="26" y="75"/>
                  </a:cubicBezTo>
                  <a:cubicBezTo>
                    <a:pt x="18" y="75"/>
                    <a:pt x="12" y="72"/>
                    <a:pt x="7" y="65"/>
                  </a:cubicBezTo>
                  <a:cubicBezTo>
                    <a:pt x="3" y="58"/>
                    <a:pt x="0" y="49"/>
                    <a:pt x="0" y="37"/>
                  </a:cubicBezTo>
                  <a:cubicBezTo>
                    <a:pt x="0" y="26"/>
                    <a:pt x="3" y="17"/>
                    <a:pt x="7" y="10"/>
                  </a:cubicBezTo>
                  <a:cubicBezTo>
                    <a:pt x="12" y="3"/>
                    <a:pt x="18" y="0"/>
                    <a:pt x="26" y="0"/>
                  </a:cubicBezTo>
                  <a:cubicBezTo>
                    <a:pt x="34" y="0"/>
                    <a:pt x="40" y="3"/>
                    <a:pt x="45" y="10"/>
                  </a:cubicBezTo>
                  <a:cubicBezTo>
                    <a:pt x="50" y="17"/>
                    <a:pt x="52" y="26"/>
                    <a:pt x="52" y="37"/>
                  </a:cubicBezTo>
                  <a:close/>
                  <a:moveTo>
                    <a:pt x="38" y="37"/>
                  </a:moveTo>
                  <a:cubicBezTo>
                    <a:pt x="38" y="30"/>
                    <a:pt x="37" y="24"/>
                    <a:pt x="35" y="19"/>
                  </a:cubicBezTo>
                  <a:cubicBezTo>
                    <a:pt x="33" y="14"/>
                    <a:pt x="30" y="12"/>
                    <a:pt x="26" y="12"/>
                  </a:cubicBezTo>
                  <a:cubicBezTo>
                    <a:pt x="22" y="12"/>
                    <a:pt x="20" y="14"/>
                    <a:pt x="17" y="19"/>
                  </a:cubicBezTo>
                  <a:cubicBezTo>
                    <a:pt x="15" y="24"/>
                    <a:pt x="14" y="30"/>
                    <a:pt x="14" y="37"/>
                  </a:cubicBezTo>
                  <a:cubicBezTo>
                    <a:pt x="14" y="45"/>
                    <a:pt x="15" y="51"/>
                    <a:pt x="17" y="56"/>
                  </a:cubicBezTo>
                  <a:cubicBezTo>
                    <a:pt x="20" y="60"/>
                    <a:pt x="23" y="63"/>
                    <a:pt x="26" y="63"/>
                  </a:cubicBezTo>
                  <a:cubicBezTo>
                    <a:pt x="30" y="63"/>
                    <a:pt x="33" y="61"/>
                    <a:pt x="35" y="56"/>
                  </a:cubicBezTo>
                  <a:cubicBezTo>
                    <a:pt x="37"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69" name="Freeform 290"/>
            <p:cNvSpPr>
              <a:spLocks/>
            </p:cNvSpPr>
            <p:nvPr/>
          </p:nvSpPr>
          <p:spPr bwMode="auto">
            <a:xfrm>
              <a:off x="6382588" y="1683749"/>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70" name="Freeform 291"/>
            <p:cNvSpPr>
              <a:spLocks noEditPoints="1"/>
            </p:cNvSpPr>
            <p:nvPr/>
          </p:nvSpPr>
          <p:spPr bwMode="auto">
            <a:xfrm>
              <a:off x="6420305" y="1682490"/>
              <a:ext cx="50290" cy="73051"/>
            </a:xfrm>
            <a:custGeom>
              <a:avLst/>
              <a:gdLst/>
              <a:ahLst/>
              <a:cxnLst>
                <a:cxn ang="0">
                  <a:pos x="51" y="37"/>
                </a:cxn>
                <a:cxn ang="0">
                  <a:pos x="44" y="65"/>
                </a:cxn>
                <a:cxn ang="0">
                  <a:pos x="25" y="75"/>
                </a:cxn>
                <a:cxn ang="0">
                  <a:pos x="7" y="65"/>
                </a:cxn>
                <a:cxn ang="0">
                  <a:pos x="0" y="37"/>
                </a:cxn>
                <a:cxn ang="0">
                  <a:pos x="7" y="10"/>
                </a:cxn>
                <a:cxn ang="0">
                  <a:pos x="25" y="0"/>
                </a:cxn>
                <a:cxn ang="0">
                  <a:pos x="44" y="10"/>
                </a:cxn>
                <a:cxn ang="0">
                  <a:pos x="51" y="37"/>
                </a:cxn>
                <a:cxn ang="0">
                  <a:pos x="37" y="37"/>
                </a:cxn>
                <a:cxn ang="0">
                  <a:pos x="34" y="19"/>
                </a:cxn>
                <a:cxn ang="0">
                  <a:pos x="25" y="12"/>
                </a:cxn>
                <a:cxn ang="0">
                  <a:pos x="17" y="19"/>
                </a:cxn>
                <a:cxn ang="0">
                  <a:pos x="13" y="37"/>
                </a:cxn>
                <a:cxn ang="0">
                  <a:pos x="17" y="56"/>
                </a:cxn>
                <a:cxn ang="0">
                  <a:pos x="25" y="63"/>
                </a:cxn>
                <a:cxn ang="0">
                  <a:pos x="34" y="56"/>
                </a:cxn>
                <a:cxn ang="0">
                  <a:pos x="37" y="37"/>
                </a:cxn>
              </a:cxnLst>
              <a:rect l="0" t="0" r="r" b="b"/>
              <a:pathLst>
                <a:path w="51" h="75">
                  <a:moveTo>
                    <a:pt x="51" y="37"/>
                  </a:moveTo>
                  <a:cubicBezTo>
                    <a:pt x="51" y="49"/>
                    <a:pt x="49" y="58"/>
                    <a:pt x="44" y="65"/>
                  </a:cubicBezTo>
                  <a:cubicBezTo>
                    <a:pt x="39" y="72"/>
                    <a:pt x="33" y="75"/>
                    <a:pt x="25" y="75"/>
                  </a:cubicBezTo>
                  <a:cubicBezTo>
                    <a:pt x="17" y="75"/>
                    <a:pt x="11" y="72"/>
                    <a:pt x="7" y="65"/>
                  </a:cubicBezTo>
                  <a:cubicBezTo>
                    <a:pt x="2" y="58"/>
                    <a:pt x="0" y="49"/>
                    <a:pt x="0" y="37"/>
                  </a:cubicBezTo>
                  <a:cubicBezTo>
                    <a:pt x="0" y="26"/>
                    <a:pt x="2" y="17"/>
                    <a:pt x="7" y="10"/>
                  </a:cubicBezTo>
                  <a:cubicBezTo>
                    <a:pt x="11" y="3"/>
                    <a:pt x="17" y="0"/>
                    <a:pt x="25" y="0"/>
                  </a:cubicBezTo>
                  <a:cubicBezTo>
                    <a:pt x="33" y="0"/>
                    <a:pt x="39" y="3"/>
                    <a:pt x="44" y="10"/>
                  </a:cubicBezTo>
                  <a:cubicBezTo>
                    <a:pt x="49" y="17"/>
                    <a:pt x="51" y="26"/>
                    <a:pt x="51" y="37"/>
                  </a:cubicBezTo>
                  <a:close/>
                  <a:moveTo>
                    <a:pt x="37" y="37"/>
                  </a:moveTo>
                  <a:cubicBezTo>
                    <a:pt x="37" y="30"/>
                    <a:pt x="36" y="24"/>
                    <a:pt x="34" y="19"/>
                  </a:cubicBezTo>
                  <a:cubicBezTo>
                    <a:pt x="32" y="14"/>
                    <a:pt x="29" y="12"/>
                    <a:pt x="25" y="12"/>
                  </a:cubicBezTo>
                  <a:cubicBezTo>
                    <a:pt x="22" y="12"/>
                    <a:pt x="19" y="14"/>
                    <a:pt x="17" y="19"/>
                  </a:cubicBezTo>
                  <a:cubicBezTo>
                    <a:pt x="14" y="24"/>
                    <a:pt x="13" y="30"/>
                    <a:pt x="13" y="37"/>
                  </a:cubicBezTo>
                  <a:cubicBezTo>
                    <a:pt x="13" y="45"/>
                    <a:pt x="14" y="51"/>
                    <a:pt x="17" y="56"/>
                  </a:cubicBezTo>
                  <a:cubicBezTo>
                    <a:pt x="19" y="60"/>
                    <a:pt x="22" y="63"/>
                    <a:pt x="25" y="63"/>
                  </a:cubicBezTo>
                  <a:cubicBezTo>
                    <a:pt x="29" y="63"/>
                    <a:pt x="32" y="61"/>
                    <a:pt x="34" y="56"/>
                  </a:cubicBezTo>
                  <a:cubicBezTo>
                    <a:pt x="36" y="51"/>
                    <a:pt x="37" y="45"/>
                    <a:pt x="37"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71" name="Freeform 292"/>
            <p:cNvSpPr>
              <a:spLocks/>
            </p:cNvSpPr>
            <p:nvPr/>
          </p:nvSpPr>
          <p:spPr bwMode="auto">
            <a:xfrm>
              <a:off x="6470595" y="1683749"/>
              <a:ext cx="27659" cy="70532"/>
            </a:xfrm>
            <a:custGeom>
              <a:avLst/>
              <a:gdLst/>
              <a:ahLst/>
              <a:cxnLst>
                <a:cxn ang="0">
                  <a:pos x="22" y="56"/>
                </a:cxn>
                <a:cxn ang="0">
                  <a:pos x="11" y="56"/>
                </a:cxn>
                <a:cxn ang="0">
                  <a:pos x="11" y="10"/>
                </a:cxn>
                <a:cxn ang="0">
                  <a:pos x="0" y="10"/>
                </a:cxn>
                <a:cxn ang="0">
                  <a:pos x="5" y="0"/>
                </a:cxn>
                <a:cxn ang="0">
                  <a:pos x="22" y="0"/>
                </a:cxn>
                <a:cxn ang="0">
                  <a:pos x="22" y="56"/>
                </a:cxn>
              </a:cxnLst>
              <a:rect l="0" t="0" r="r" b="b"/>
              <a:pathLst>
                <a:path w="22" h="56">
                  <a:moveTo>
                    <a:pt x="22" y="56"/>
                  </a:moveTo>
                  <a:lnTo>
                    <a:pt x="11" y="56"/>
                  </a:lnTo>
                  <a:lnTo>
                    <a:pt x="11" y="10"/>
                  </a:lnTo>
                  <a:lnTo>
                    <a:pt x="0" y="10"/>
                  </a:lnTo>
                  <a:lnTo>
                    <a:pt x="5" y="0"/>
                  </a:lnTo>
                  <a:lnTo>
                    <a:pt x="22" y="0"/>
                  </a:lnTo>
                  <a:lnTo>
                    <a:pt x="22"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72" name="Freeform 293"/>
            <p:cNvSpPr>
              <a:spLocks/>
            </p:cNvSpPr>
            <p:nvPr/>
          </p:nvSpPr>
          <p:spPr bwMode="auto">
            <a:xfrm>
              <a:off x="6504541" y="1683749"/>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73" name="Freeform 294"/>
            <p:cNvSpPr>
              <a:spLocks noEditPoints="1"/>
            </p:cNvSpPr>
            <p:nvPr/>
          </p:nvSpPr>
          <p:spPr bwMode="auto">
            <a:xfrm>
              <a:off x="6542258" y="1682490"/>
              <a:ext cx="50290" cy="73051"/>
            </a:xfrm>
            <a:custGeom>
              <a:avLst/>
              <a:gdLst/>
              <a:ahLst/>
              <a:cxnLst>
                <a:cxn ang="0">
                  <a:pos x="51" y="37"/>
                </a:cxn>
                <a:cxn ang="0">
                  <a:pos x="44" y="65"/>
                </a:cxn>
                <a:cxn ang="0">
                  <a:pos x="25" y="75"/>
                </a:cxn>
                <a:cxn ang="0">
                  <a:pos x="7" y="65"/>
                </a:cxn>
                <a:cxn ang="0">
                  <a:pos x="0" y="37"/>
                </a:cxn>
                <a:cxn ang="0">
                  <a:pos x="7" y="10"/>
                </a:cxn>
                <a:cxn ang="0">
                  <a:pos x="25" y="0"/>
                </a:cxn>
                <a:cxn ang="0">
                  <a:pos x="44" y="10"/>
                </a:cxn>
                <a:cxn ang="0">
                  <a:pos x="51" y="37"/>
                </a:cxn>
                <a:cxn ang="0">
                  <a:pos x="38" y="37"/>
                </a:cxn>
                <a:cxn ang="0">
                  <a:pos x="34" y="19"/>
                </a:cxn>
                <a:cxn ang="0">
                  <a:pos x="25" y="12"/>
                </a:cxn>
                <a:cxn ang="0">
                  <a:pos x="17" y="19"/>
                </a:cxn>
                <a:cxn ang="0">
                  <a:pos x="14" y="37"/>
                </a:cxn>
                <a:cxn ang="0">
                  <a:pos x="17" y="56"/>
                </a:cxn>
                <a:cxn ang="0">
                  <a:pos x="25" y="63"/>
                </a:cxn>
                <a:cxn ang="0">
                  <a:pos x="34" y="56"/>
                </a:cxn>
                <a:cxn ang="0">
                  <a:pos x="38" y="37"/>
                </a:cxn>
              </a:cxnLst>
              <a:rect l="0" t="0" r="r" b="b"/>
              <a:pathLst>
                <a:path w="51" h="75">
                  <a:moveTo>
                    <a:pt x="51" y="37"/>
                  </a:moveTo>
                  <a:cubicBezTo>
                    <a:pt x="51" y="49"/>
                    <a:pt x="49" y="58"/>
                    <a:pt x="44" y="65"/>
                  </a:cubicBezTo>
                  <a:cubicBezTo>
                    <a:pt x="40" y="72"/>
                    <a:pt x="33" y="75"/>
                    <a:pt x="25" y="75"/>
                  </a:cubicBezTo>
                  <a:cubicBezTo>
                    <a:pt x="18" y="75"/>
                    <a:pt x="11" y="72"/>
                    <a:pt x="7" y="65"/>
                  </a:cubicBezTo>
                  <a:cubicBezTo>
                    <a:pt x="2" y="58"/>
                    <a:pt x="0" y="49"/>
                    <a:pt x="0" y="37"/>
                  </a:cubicBezTo>
                  <a:cubicBezTo>
                    <a:pt x="0" y="26"/>
                    <a:pt x="2" y="17"/>
                    <a:pt x="7" y="10"/>
                  </a:cubicBezTo>
                  <a:cubicBezTo>
                    <a:pt x="11" y="3"/>
                    <a:pt x="18" y="0"/>
                    <a:pt x="25" y="0"/>
                  </a:cubicBezTo>
                  <a:cubicBezTo>
                    <a:pt x="33" y="0"/>
                    <a:pt x="40" y="3"/>
                    <a:pt x="44" y="10"/>
                  </a:cubicBezTo>
                  <a:cubicBezTo>
                    <a:pt x="49" y="17"/>
                    <a:pt x="51" y="26"/>
                    <a:pt x="51" y="37"/>
                  </a:cubicBezTo>
                  <a:close/>
                  <a:moveTo>
                    <a:pt x="38" y="37"/>
                  </a:moveTo>
                  <a:cubicBezTo>
                    <a:pt x="38" y="30"/>
                    <a:pt x="36" y="24"/>
                    <a:pt x="34" y="19"/>
                  </a:cubicBezTo>
                  <a:cubicBezTo>
                    <a:pt x="32" y="14"/>
                    <a:pt x="29" y="12"/>
                    <a:pt x="25" y="12"/>
                  </a:cubicBezTo>
                  <a:cubicBezTo>
                    <a:pt x="22" y="12"/>
                    <a:pt x="19" y="14"/>
                    <a:pt x="17" y="19"/>
                  </a:cubicBezTo>
                  <a:cubicBezTo>
                    <a:pt x="15" y="24"/>
                    <a:pt x="14" y="30"/>
                    <a:pt x="14" y="37"/>
                  </a:cubicBezTo>
                  <a:cubicBezTo>
                    <a:pt x="14" y="45"/>
                    <a:pt x="15" y="51"/>
                    <a:pt x="17" y="56"/>
                  </a:cubicBezTo>
                  <a:cubicBezTo>
                    <a:pt x="19" y="60"/>
                    <a:pt x="22" y="63"/>
                    <a:pt x="25" y="63"/>
                  </a:cubicBezTo>
                  <a:cubicBezTo>
                    <a:pt x="29" y="63"/>
                    <a:pt x="32" y="61"/>
                    <a:pt x="34" y="56"/>
                  </a:cubicBezTo>
                  <a:cubicBezTo>
                    <a:pt x="36"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74" name="Freeform 295"/>
            <p:cNvSpPr>
              <a:spLocks/>
            </p:cNvSpPr>
            <p:nvPr/>
          </p:nvSpPr>
          <p:spPr bwMode="auto">
            <a:xfrm>
              <a:off x="6592548" y="1683749"/>
              <a:ext cx="27659" cy="70532"/>
            </a:xfrm>
            <a:custGeom>
              <a:avLst/>
              <a:gdLst/>
              <a:ahLst/>
              <a:cxnLst>
                <a:cxn ang="0">
                  <a:pos x="22" y="56"/>
                </a:cxn>
                <a:cxn ang="0">
                  <a:pos x="11" y="56"/>
                </a:cxn>
                <a:cxn ang="0">
                  <a:pos x="11" y="10"/>
                </a:cxn>
                <a:cxn ang="0">
                  <a:pos x="0" y="10"/>
                </a:cxn>
                <a:cxn ang="0">
                  <a:pos x="5" y="0"/>
                </a:cxn>
                <a:cxn ang="0">
                  <a:pos x="22" y="0"/>
                </a:cxn>
                <a:cxn ang="0">
                  <a:pos x="22" y="56"/>
                </a:cxn>
              </a:cxnLst>
              <a:rect l="0" t="0" r="r" b="b"/>
              <a:pathLst>
                <a:path w="22" h="56">
                  <a:moveTo>
                    <a:pt x="22" y="56"/>
                  </a:moveTo>
                  <a:lnTo>
                    <a:pt x="11" y="56"/>
                  </a:lnTo>
                  <a:lnTo>
                    <a:pt x="11" y="10"/>
                  </a:lnTo>
                  <a:lnTo>
                    <a:pt x="0" y="10"/>
                  </a:lnTo>
                  <a:lnTo>
                    <a:pt x="5" y="0"/>
                  </a:lnTo>
                  <a:lnTo>
                    <a:pt x="22" y="0"/>
                  </a:lnTo>
                  <a:lnTo>
                    <a:pt x="22"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75" name="Freeform 296"/>
            <p:cNvSpPr>
              <a:spLocks noEditPoints="1"/>
            </p:cNvSpPr>
            <p:nvPr/>
          </p:nvSpPr>
          <p:spPr bwMode="auto">
            <a:xfrm>
              <a:off x="6631522" y="1682490"/>
              <a:ext cx="50290" cy="73051"/>
            </a:xfrm>
            <a:custGeom>
              <a:avLst/>
              <a:gdLst/>
              <a:ahLst/>
              <a:cxnLst>
                <a:cxn ang="0">
                  <a:pos x="52" y="37"/>
                </a:cxn>
                <a:cxn ang="0">
                  <a:pos x="44" y="65"/>
                </a:cxn>
                <a:cxn ang="0">
                  <a:pos x="26" y="75"/>
                </a:cxn>
                <a:cxn ang="0">
                  <a:pos x="7" y="65"/>
                </a:cxn>
                <a:cxn ang="0">
                  <a:pos x="0" y="37"/>
                </a:cxn>
                <a:cxn ang="0">
                  <a:pos x="7" y="10"/>
                </a:cxn>
                <a:cxn ang="0">
                  <a:pos x="26" y="0"/>
                </a:cxn>
                <a:cxn ang="0">
                  <a:pos x="45" y="10"/>
                </a:cxn>
                <a:cxn ang="0">
                  <a:pos x="52" y="37"/>
                </a:cxn>
                <a:cxn ang="0">
                  <a:pos x="38" y="37"/>
                </a:cxn>
                <a:cxn ang="0">
                  <a:pos x="34" y="19"/>
                </a:cxn>
                <a:cxn ang="0">
                  <a:pos x="26" y="12"/>
                </a:cxn>
                <a:cxn ang="0">
                  <a:pos x="17" y="19"/>
                </a:cxn>
                <a:cxn ang="0">
                  <a:pos x="14" y="37"/>
                </a:cxn>
                <a:cxn ang="0">
                  <a:pos x="17" y="56"/>
                </a:cxn>
                <a:cxn ang="0">
                  <a:pos x="26" y="63"/>
                </a:cxn>
                <a:cxn ang="0">
                  <a:pos x="34" y="56"/>
                </a:cxn>
                <a:cxn ang="0">
                  <a:pos x="38" y="37"/>
                </a:cxn>
              </a:cxnLst>
              <a:rect l="0" t="0" r="r" b="b"/>
              <a:pathLst>
                <a:path w="52" h="75">
                  <a:moveTo>
                    <a:pt x="52" y="37"/>
                  </a:moveTo>
                  <a:cubicBezTo>
                    <a:pt x="52" y="49"/>
                    <a:pt x="49" y="58"/>
                    <a:pt x="44" y="65"/>
                  </a:cubicBezTo>
                  <a:cubicBezTo>
                    <a:pt x="40" y="72"/>
                    <a:pt x="33" y="75"/>
                    <a:pt x="26" y="75"/>
                  </a:cubicBezTo>
                  <a:cubicBezTo>
                    <a:pt x="18" y="75"/>
                    <a:pt x="12" y="72"/>
                    <a:pt x="7" y="65"/>
                  </a:cubicBezTo>
                  <a:cubicBezTo>
                    <a:pt x="2" y="58"/>
                    <a:pt x="0" y="49"/>
                    <a:pt x="0" y="37"/>
                  </a:cubicBezTo>
                  <a:cubicBezTo>
                    <a:pt x="0" y="26"/>
                    <a:pt x="2" y="17"/>
                    <a:pt x="7" y="10"/>
                  </a:cubicBezTo>
                  <a:cubicBezTo>
                    <a:pt x="12" y="3"/>
                    <a:pt x="18" y="0"/>
                    <a:pt x="26" y="0"/>
                  </a:cubicBezTo>
                  <a:cubicBezTo>
                    <a:pt x="34" y="0"/>
                    <a:pt x="40" y="3"/>
                    <a:pt x="45" y="10"/>
                  </a:cubicBezTo>
                  <a:cubicBezTo>
                    <a:pt x="49" y="17"/>
                    <a:pt x="52" y="26"/>
                    <a:pt x="52" y="37"/>
                  </a:cubicBezTo>
                  <a:close/>
                  <a:moveTo>
                    <a:pt x="38" y="37"/>
                  </a:moveTo>
                  <a:cubicBezTo>
                    <a:pt x="38" y="30"/>
                    <a:pt x="37" y="24"/>
                    <a:pt x="34" y="19"/>
                  </a:cubicBezTo>
                  <a:cubicBezTo>
                    <a:pt x="32" y="14"/>
                    <a:pt x="29" y="12"/>
                    <a:pt x="26" y="12"/>
                  </a:cubicBezTo>
                  <a:cubicBezTo>
                    <a:pt x="22" y="12"/>
                    <a:pt x="19" y="14"/>
                    <a:pt x="17" y="19"/>
                  </a:cubicBezTo>
                  <a:cubicBezTo>
                    <a:pt x="15" y="24"/>
                    <a:pt x="14" y="30"/>
                    <a:pt x="14" y="37"/>
                  </a:cubicBezTo>
                  <a:cubicBezTo>
                    <a:pt x="14" y="45"/>
                    <a:pt x="15" y="51"/>
                    <a:pt x="17" y="56"/>
                  </a:cubicBezTo>
                  <a:cubicBezTo>
                    <a:pt x="19" y="60"/>
                    <a:pt x="22" y="63"/>
                    <a:pt x="26" y="63"/>
                  </a:cubicBezTo>
                  <a:cubicBezTo>
                    <a:pt x="29" y="63"/>
                    <a:pt x="32" y="61"/>
                    <a:pt x="34" y="56"/>
                  </a:cubicBezTo>
                  <a:cubicBezTo>
                    <a:pt x="37"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76" name="Freeform 297"/>
            <p:cNvSpPr>
              <a:spLocks/>
            </p:cNvSpPr>
            <p:nvPr/>
          </p:nvSpPr>
          <p:spPr bwMode="auto">
            <a:xfrm>
              <a:off x="6683069" y="1683749"/>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77" name="Freeform 298"/>
            <p:cNvSpPr>
              <a:spLocks/>
            </p:cNvSpPr>
            <p:nvPr/>
          </p:nvSpPr>
          <p:spPr bwMode="auto">
            <a:xfrm>
              <a:off x="6715757" y="1683749"/>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78" name="Freeform 299"/>
            <p:cNvSpPr>
              <a:spLocks/>
            </p:cNvSpPr>
            <p:nvPr/>
          </p:nvSpPr>
          <p:spPr bwMode="auto">
            <a:xfrm>
              <a:off x="5697391" y="1794586"/>
              <a:ext cx="26402" cy="70532"/>
            </a:xfrm>
            <a:custGeom>
              <a:avLst/>
              <a:gdLst/>
              <a:ahLst/>
              <a:cxnLst>
                <a:cxn ang="0">
                  <a:pos x="21" y="56"/>
                </a:cxn>
                <a:cxn ang="0">
                  <a:pos x="11" y="56"/>
                </a:cxn>
                <a:cxn ang="0">
                  <a:pos x="11" y="10"/>
                </a:cxn>
                <a:cxn ang="0">
                  <a:pos x="0" y="10"/>
                </a:cxn>
                <a:cxn ang="0">
                  <a:pos x="4" y="0"/>
                </a:cxn>
                <a:cxn ang="0">
                  <a:pos x="21" y="0"/>
                </a:cxn>
                <a:cxn ang="0">
                  <a:pos x="21" y="56"/>
                </a:cxn>
              </a:cxnLst>
              <a:rect l="0" t="0" r="r" b="b"/>
              <a:pathLst>
                <a:path w="21" h="56">
                  <a:moveTo>
                    <a:pt x="21" y="56"/>
                  </a:moveTo>
                  <a:lnTo>
                    <a:pt x="11" y="56"/>
                  </a:lnTo>
                  <a:lnTo>
                    <a:pt x="11"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79" name="Freeform 300"/>
            <p:cNvSpPr>
              <a:spLocks noEditPoints="1"/>
            </p:cNvSpPr>
            <p:nvPr/>
          </p:nvSpPr>
          <p:spPr bwMode="auto">
            <a:xfrm>
              <a:off x="5736366" y="1794586"/>
              <a:ext cx="49032" cy="71792"/>
            </a:xfrm>
            <a:custGeom>
              <a:avLst/>
              <a:gdLst/>
              <a:ahLst/>
              <a:cxnLst>
                <a:cxn ang="0">
                  <a:pos x="51" y="38"/>
                </a:cxn>
                <a:cxn ang="0">
                  <a:pos x="44" y="65"/>
                </a:cxn>
                <a:cxn ang="0">
                  <a:pos x="25" y="75"/>
                </a:cxn>
                <a:cxn ang="0">
                  <a:pos x="7" y="65"/>
                </a:cxn>
                <a:cxn ang="0">
                  <a:pos x="0" y="38"/>
                </a:cxn>
                <a:cxn ang="0">
                  <a:pos x="7" y="10"/>
                </a:cxn>
                <a:cxn ang="0">
                  <a:pos x="25" y="0"/>
                </a:cxn>
                <a:cxn ang="0">
                  <a:pos x="44" y="10"/>
                </a:cxn>
                <a:cxn ang="0">
                  <a:pos x="51" y="38"/>
                </a:cxn>
                <a:cxn ang="0">
                  <a:pos x="38" y="37"/>
                </a:cxn>
                <a:cxn ang="0">
                  <a:pos x="34" y="19"/>
                </a:cxn>
                <a:cxn ang="0">
                  <a:pos x="25" y="12"/>
                </a:cxn>
                <a:cxn ang="0">
                  <a:pos x="17" y="19"/>
                </a:cxn>
                <a:cxn ang="0">
                  <a:pos x="14" y="38"/>
                </a:cxn>
                <a:cxn ang="0">
                  <a:pos x="17" y="56"/>
                </a:cxn>
                <a:cxn ang="0">
                  <a:pos x="25" y="63"/>
                </a:cxn>
                <a:cxn ang="0">
                  <a:pos x="34" y="56"/>
                </a:cxn>
                <a:cxn ang="0">
                  <a:pos x="38" y="37"/>
                </a:cxn>
              </a:cxnLst>
              <a:rect l="0" t="0" r="r" b="b"/>
              <a:pathLst>
                <a:path w="51" h="75">
                  <a:moveTo>
                    <a:pt x="51" y="38"/>
                  </a:moveTo>
                  <a:cubicBezTo>
                    <a:pt x="51" y="49"/>
                    <a:pt x="49" y="58"/>
                    <a:pt x="44" y="65"/>
                  </a:cubicBezTo>
                  <a:cubicBezTo>
                    <a:pt x="40" y="72"/>
                    <a:pt x="33" y="75"/>
                    <a:pt x="25" y="75"/>
                  </a:cubicBezTo>
                  <a:cubicBezTo>
                    <a:pt x="18" y="75"/>
                    <a:pt x="11" y="72"/>
                    <a:pt x="7" y="65"/>
                  </a:cubicBezTo>
                  <a:cubicBezTo>
                    <a:pt x="2" y="58"/>
                    <a:pt x="0" y="49"/>
                    <a:pt x="0" y="38"/>
                  </a:cubicBezTo>
                  <a:cubicBezTo>
                    <a:pt x="0" y="26"/>
                    <a:pt x="2" y="17"/>
                    <a:pt x="7" y="10"/>
                  </a:cubicBezTo>
                  <a:cubicBezTo>
                    <a:pt x="11" y="3"/>
                    <a:pt x="18" y="0"/>
                    <a:pt x="25" y="0"/>
                  </a:cubicBezTo>
                  <a:cubicBezTo>
                    <a:pt x="33" y="0"/>
                    <a:pt x="40" y="3"/>
                    <a:pt x="44" y="10"/>
                  </a:cubicBezTo>
                  <a:cubicBezTo>
                    <a:pt x="49" y="17"/>
                    <a:pt x="51" y="26"/>
                    <a:pt x="51" y="38"/>
                  </a:cubicBezTo>
                  <a:close/>
                  <a:moveTo>
                    <a:pt x="38" y="37"/>
                  </a:moveTo>
                  <a:cubicBezTo>
                    <a:pt x="38" y="30"/>
                    <a:pt x="36" y="24"/>
                    <a:pt x="34" y="19"/>
                  </a:cubicBezTo>
                  <a:cubicBezTo>
                    <a:pt x="32" y="14"/>
                    <a:pt x="29" y="12"/>
                    <a:pt x="25" y="12"/>
                  </a:cubicBezTo>
                  <a:cubicBezTo>
                    <a:pt x="22" y="12"/>
                    <a:pt x="19" y="15"/>
                    <a:pt x="17" y="19"/>
                  </a:cubicBezTo>
                  <a:cubicBezTo>
                    <a:pt x="15" y="24"/>
                    <a:pt x="14" y="30"/>
                    <a:pt x="14" y="38"/>
                  </a:cubicBezTo>
                  <a:cubicBezTo>
                    <a:pt x="14" y="45"/>
                    <a:pt x="15" y="51"/>
                    <a:pt x="17" y="56"/>
                  </a:cubicBezTo>
                  <a:cubicBezTo>
                    <a:pt x="19" y="61"/>
                    <a:pt x="22" y="63"/>
                    <a:pt x="25" y="63"/>
                  </a:cubicBezTo>
                  <a:cubicBezTo>
                    <a:pt x="29" y="63"/>
                    <a:pt x="32" y="61"/>
                    <a:pt x="34" y="56"/>
                  </a:cubicBezTo>
                  <a:cubicBezTo>
                    <a:pt x="36"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80" name="Freeform 301"/>
            <p:cNvSpPr>
              <a:spLocks/>
            </p:cNvSpPr>
            <p:nvPr/>
          </p:nvSpPr>
          <p:spPr bwMode="auto">
            <a:xfrm>
              <a:off x="5786656" y="1794586"/>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81" name="Freeform 302"/>
            <p:cNvSpPr>
              <a:spLocks/>
            </p:cNvSpPr>
            <p:nvPr/>
          </p:nvSpPr>
          <p:spPr bwMode="auto">
            <a:xfrm>
              <a:off x="5819344" y="1794586"/>
              <a:ext cx="26402" cy="70532"/>
            </a:xfrm>
            <a:custGeom>
              <a:avLst/>
              <a:gdLst/>
              <a:ahLst/>
              <a:cxnLst>
                <a:cxn ang="0">
                  <a:pos x="21" y="56"/>
                </a:cxn>
                <a:cxn ang="0">
                  <a:pos x="11" y="56"/>
                </a:cxn>
                <a:cxn ang="0">
                  <a:pos x="11" y="10"/>
                </a:cxn>
                <a:cxn ang="0">
                  <a:pos x="0" y="10"/>
                </a:cxn>
                <a:cxn ang="0">
                  <a:pos x="4" y="0"/>
                </a:cxn>
                <a:cxn ang="0">
                  <a:pos x="21" y="0"/>
                </a:cxn>
                <a:cxn ang="0">
                  <a:pos x="21" y="56"/>
                </a:cxn>
              </a:cxnLst>
              <a:rect l="0" t="0" r="r" b="b"/>
              <a:pathLst>
                <a:path w="21" h="56">
                  <a:moveTo>
                    <a:pt x="21" y="56"/>
                  </a:moveTo>
                  <a:lnTo>
                    <a:pt x="11" y="56"/>
                  </a:lnTo>
                  <a:lnTo>
                    <a:pt x="11"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82" name="Freeform 303"/>
            <p:cNvSpPr>
              <a:spLocks noEditPoints="1"/>
            </p:cNvSpPr>
            <p:nvPr/>
          </p:nvSpPr>
          <p:spPr bwMode="auto">
            <a:xfrm>
              <a:off x="5858318" y="1794586"/>
              <a:ext cx="50290" cy="71792"/>
            </a:xfrm>
            <a:custGeom>
              <a:avLst/>
              <a:gdLst/>
              <a:ahLst/>
              <a:cxnLst>
                <a:cxn ang="0">
                  <a:pos x="52" y="38"/>
                </a:cxn>
                <a:cxn ang="0">
                  <a:pos x="44" y="65"/>
                </a:cxn>
                <a:cxn ang="0">
                  <a:pos x="26" y="75"/>
                </a:cxn>
                <a:cxn ang="0">
                  <a:pos x="7" y="65"/>
                </a:cxn>
                <a:cxn ang="0">
                  <a:pos x="0" y="38"/>
                </a:cxn>
                <a:cxn ang="0">
                  <a:pos x="7" y="10"/>
                </a:cxn>
                <a:cxn ang="0">
                  <a:pos x="26" y="0"/>
                </a:cxn>
                <a:cxn ang="0">
                  <a:pos x="44" y="10"/>
                </a:cxn>
                <a:cxn ang="0">
                  <a:pos x="52" y="38"/>
                </a:cxn>
                <a:cxn ang="0">
                  <a:pos x="38" y="37"/>
                </a:cxn>
                <a:cxn ang="0">
                  <a:pos x="34" y="19"/>
                </a:cxn>
                <a:cxn ang="0">
                  <a:pos x="26" y="12"/>
                </a:cxn>
                <a:cxn ang="0">
                  <a:pos x="17" y="19"/>
                </a:cxn>
                <a:cxn ang="0">
                  <a:pos x="14" y="38"/>
                </a:cxn>
                <a:cxn ang="0">
                  <a:pos x="17" y="56"/>
                </a:cxn>
                <a:cxn ang="0">
                  <a:pos x="26" y="63"/>
                </a:cxn>
                <a:cxn ang="0">
                  <a:pos x="34" y="56"/>
                </a:cxn>
                <a:cxn ang="0">
                  <a:pos x="38" y="37"/>
                </a:cxn>
              </a:cxnLst>
              <a:rect l="0" t="0" r="r" b="b"/>
              <a:pathLst>
                <a:path w="52" h="75">
                  <a:moveTo>
                    <a:pt x="52" y="38"/>
                  </a:moveTo>
                  <a:cubicBezTo>
                    <a:pt x="52" y="49"/>
                    <a:pt x="49" y="58"/>
                    <a:pt x="44" y="65"/>
                  </a:cubicBezTo>
                  <a:cubicBezTo>
                    <a:pt x="40" y="72"/>
                    <a:pt x="33" y="75"/>
                    <a:pt x="26" y="75"/>
                  </a:cubicBezTo>
                  <a:cubicBezTo>
                    <a:pt x="18" y="75"/>
                    <a:pt x="12" y="72"/>
                    <a:pt x="7" y="65"/>
                  </a:cubicBezTo>
                  <a:cubicBezTo>
                    <a:pt x="2" y="58"/>
                    <a:pt x="0" y="49"/>
                    <a:pt x="0" y="38"/>
                  </a:cubicBezTo>
                  <a:cubicBezTo>
                    <a:pt x="0" y="26"/>
                    <a:pt x="2" y="17"/>
                    <a:pt x="7" y="10"/>
                  </a:cubicBezTo>
                  <a:cubicBezTo>
                    <a:pt x="12" y="3"/>
                    <a:pt x="18" y="0"/>
                    <a:pt x="26" y="0"/>
                  </a:cubicBezTo>
                  <a:cubicBezTo>
                    <a:pt x="33" y="0"/>
                    <a:pt x="40" y="3"/>
                    <a:pt x="44" y="10"/>
                  </a:cubicBezTo>
                  <a:cubicBezTo>
                    <a:pt x="49" y="17"/>
                    <a:pt x="52" y="26"/>
                    <a:pt x="52" y="38"/>
                  </a:cubicBezTo>
                  <a:close/>
                  <a:moveTo>
                    <a:pt x="38" y="37"/>
                  </a:moveTo>
                  <a:cubicBezTo>
                    <a:pt x="38" y="30"/>
                    <a:pt x="37" y="24"/>
                    <a:pt x="34" y="19"/>
                  </a:cubicBezTo>
                  <a:cubicBezTo>
                    <a:pt x="32" y="14"/>
                    <a:pt x="29" y="12"/>
                    <a:pt x="26" y="12"/>
                  </a:cubicBezTo>
                  <a:cubicBezTo>
                    <a:pt x="22" y="12"/>
                    <a:pt x="19" y="15"/>
                    <a:pt x="17" y="19"/>
                  </a:cubicBezTo>
                  <a:cubicBezTo>
                    <a:pt x="15" y="24"/>
                    <a:pt x="14" y="30"/>
                    <a:pt x="14" y="38"/>
                  </a:cubicBezTo>
                  <a:cubicBezTo>
                    <a:pt x="14" y="45"/>
                    <a:pt x="15" y="51"/>
                    <a:pt x="17" y="56"/>
                  </a:cubicBezTo>
                  <a:cubicBezTo>
                    <a:pt x="19" y="61"/>
                    <a:pt x="22" y="63"/>
                    <a:pt x="26" y="63"/>
                  </a:cubicBezTo>
                  <a:cubicBezTo>
                    <a:pt x="29" y="63"/>
                    <a:pt x="32" y="61"/>
                    <a:pt x="34" y="56"/>
                  </a:cubicBezTo>
                  <a:cubicBezTo>
                    <a:pt x="37"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83" name="Freeform 304"/>
            <p:cNvSpPr>
              <a:spLocks noEditPoints="1"/>
            </p:cNvSpPr>
            <p:nvPr/>
          </p:nvSpPr>
          <p:spPr bwMode="auto">
            <a:xfrm>
              <a:off x="5911123" y="1794586"/>
              <a:ext cx="50290" cy="71792"/>
            </a:xfrm>
            <a:custGeom>
              <a:avLst/>
              <a:gdLst/>
              <a:ahLst/>
              <a:cxnLst>
                <a:cxn ang="0">
                  <a:pos x="52" y="38"/>
                </a:cxn>
                <a:cxn ang="0">
                  <a:pos x="45" y="65"/>
                </a:cxn>
                <a:cxn ang="0">
                  <a:pos x="26" y="75"/>
                </a:cxn>
                <a:cxn ang="0">
                  <a:pos x="7" y="65"/>
                </a:cxn>
                <a:cxn ang="0">
                  <a:pos x="0" y="38"/>
                </a:cxn>
                <a:cxn ang="0">
                  <a:pos x="7" y="10"/>
                </a:cxn>
                <a:cxn ang="0">
                  <a:pos x="26" y="0"/>
                </a:cxn>
                <a:cxn ang="0">
                  <a:pos x="45" y="10"/>
                </a:cxn>
                <a:cxn ang="0">
                  <a:pos x="52" y="38"/>
                </a:cxn>
                <a:cxn ang="0">
                  <a:pos x="38" y="37"/>
                </a:cxn>
                <a:cxn ang="0">
                  <a:pos x="35" y="19"/>
                </a:cxn>
                <a:cxn ang="0">
                  <a:pos x="26" y="12"/>
                </a:cxn>
                <a:cxn ang="0">
                  <a:pos x="17" y="19"/>
                </a:cxn>
                <a:cxn ang="0">
                  <a:pos x="14" y="38"/>
                </a:cxn>
                <a:cxn ang="0">
                  <a:pos x="18" y="56"/>
                </a:cxn>
                <a:cxn ang="0">
                  <a:pos x="26" y="63"/>
                </a:cxn>
                <a:cxn ang="0">
                  <a:pos x="35" y="56"/>
                </a:cxn>
                <a:cxn ang="0">
                  <a:pos x="38" y="37"/>
                </a:cxn>
              </a:cxnLst>
              <a:rect l="0" t="0" r="r" b="b"/>
              <a:pathLst>
                <a:path w="52" h="75">
                  <a:moveTo>
                    <a:pt x="52" y="38"/>
                  </a:moveTo>
                  <a:cubicBezTo>
                    <a:pt x="52" y="49"/>
                    <a:pt x="50" y="58"/>
                    <a:pt x="45" y="65"/>
                  </a:cubicBezTo>
                  <a:cubicBezTo>
                    <a:pt x="40" y="72"/>
                    <a:pt x="34" y="75"/>
                    <a:pt x="26" y="75"/>
                  </a:cubicBezTo>
                  <a:cubicBezTo>
                    <a:pt x="18" y="75"/>
                    <a:pt x="12" y="72"/>
                    <a:pt x="7" y="65"/>
                  </a:cubicBezTo>
                  <a:cubicBezTo>
                    <a:pt x="3" y="58"/>
                    <a:pt x="0" y="49"/>
                    <a:pt x="0" y="38"/>
                  </a:cubicBezTo>
                  <a:cubicBezTo>
                    <a:pt x="0" y="26"/>
                    <a:pt x="3" y="17"/>
                    <a:pt x="7" y="10"/>
                  </a:cubicBezTo>
                  <a:cubicBezTo>
                    <a:pt x="12" y="3"/>
                    <a:pt x="18" y="0"/>
                    <a:pt x="26" y="0"/>
                  </a:cubicBezTo>
                  <a:cubicBezTo>
                    <a:pt x="34" y="0"/>
                    <a:pt x="40" y="3"/>
                    <a:pt x="45" y="10"/>
                  </a:cubicBezTo>
                  <a:cubicBezTo>
                    <a:pt x="50" y="17"/>
                    <a:pt x="52" y="26"/>
                    <a:pt x="52" y="38"/>
                  </a:cubicBezTo>
                  <a:close/>
                  <a:moveTo>
                    <a:pt x="38" y="37"/>
                  </a:moveTo>
                  <a:cubicBezTo>
                    <a:pt x="38" y="30"/>
                    <a:pt x="37" y="24"/>
                    <a:pt x="35" y="19"/>
                  </a:cubicBezTo>
                  <a:cubicBezTo>
                    <a:pt x="33" y="14"/>
                    <a:pt x="30" y="12"/>
                    <a:pt x="26" y="12"/>
                  </a:cubicBezTo>
                  <a:cubicBezTo>
                    <a:pt x="23" y="12"/>
                    <a:pt x="20" y="15"/>
                    <a:pt x="17" y="19"/>
                  </a:cubicBezTo>
                  <a:cubicBezTo>
                    <a:pt x="15" y="24"/>
                    <a:pt x="14" y="30"/>
                    <a:pt x="14" y="38"/>
                  </a:cubicBezTo>
                  <a:cubicBezTo>
                    <a:pt x="14" y="45"/>
                    <a:pt x="15" y="51"/>
                    <a:pt x="18" y="56"/>
                  </a:cubicBezTo>
                  <a:cubicBezTo>
                    <a:pt x="20" y="61"/>
                    <a:pt x="23" y="63"/>
                    <a:pt x="26" y="63"/>
                  </a:cubicBezTo>
                  <a:cubicBezTo>
                    <a:pt x="30" y="63"/>
                    <a:pt x="33" y="61"/>
                    <a:pt x="35" y="56"/>
                  </a:cubicBezTo>
                  <a:cubicBezTo>
                    <a:pt x="37"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84" name="Freeform 305"/>
            <p:cNvSpPr>
              <a:spLocks/>
            </p:cNvSpPr>
            <p:nvPr/>
          </p:nvSpPr>
          <p:spPr bwMode="auto">
            <a:xfrm>
              <a:off x="5962669" y="1794586"/>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85" name="Freeform 306"/>
            <p:cNvSpPr>
              <a:spLocks/>
            </p:cNvSpPr>
            <p:nvPr/>
          </p:nvSpPr>
          <p:spPr bwMode="auto">
            <a:xfrm>
              <a:off x="5995358" y="1794586"/>
              <a:ext cx="26402" cy="70532"/>
            </a:xfrm>
            <a:custGeom>
              <a:avLst/>
              <a:gdLst/>
              <a:ahLst/>
              <a:cxnLst>
                <a:cxn ang="0">
                  <a:pos x="21" y="56"/>
                </a:cxn>
                <a:cxn ang="0">
                  <a:pos x="11" y="56"/>
                </a:cxn>
                <a:cxn ang="0">
                  <a:pos x="11" y="10"/>
                </a:cxn>
                <a:cxn ang="0">
                  <a:pos x="0" y="10"/>
                </a:cxn>
                <a:cxn ang="0">
                  <a:pos x="4" y="0"/>
                </a:cxn>
                <a:cxn ang="0">
                  <a:pos x="21" y="0"/>
                </a:cxn>
                <a:cxn ang="0">
                  <a:pos x="21" y="56"/>
                </a:cxn>
              </a:cxnLst>
              <a:rect l="0" t="0" r="r" b="b"/>
              <a:pathLst>
                <a:path w="21" h="56">
                  <a:moveTo>
                    <a:pt x="21" y="56"/>
                  </a:moveTo>
                  <a:lnTo>
                    <a:pt x="11" y="56"/>
                  </a:lnTo>
                  <a:lnTo>
                    <a:pt x="11"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86" name="Freeform 307"/>
            <p:cNvSpPr>
              <a:spLocks noEditPoints="1"/>
            </p:cNvSpPr>
            <p:nvPr/>
          </p:nvSpPr>
          <p:spPr bwMode="auto">
            <a:xfrm>
              <a:off x="6034332" y="1794586"/>
              <a:ext cx="49032" cy="71792"/>
            </a:xfrm>
            <a:custGeom>
              <a:avLst/>
              <a:gdLst/>
              <a:ahLst/>
              <a:cxnLst>
                <a:cxn ang="0">
                  <a:pos x="51" y="38"/>
                </a:cxn>
                <a:cxn ang="0">
                  <a:pos x="44" y="65"/>
                </a:cxn>
                <a:cxn ang="0">
                  <a:pos x="25" y="75"/>
                </a:cxn>
                <a:cxn ang="0">
                  <a:pos x="7" y="65"/>
                </a:cxn>
                <a:cxn ang="0">
                  <a:pos x="0" y="38"/>
                </a:cxn>
                <a:cxn ang="0">
                  <a:pos x="7" y="10"/>
                </a:cxn>
                <a:cxn ang="0">
                  <a:pos x="25" y="0"/>
                </a:cxn>
                <a:cxn ang="0">
                  <a:pos x="44" y="10"/>
                </a:cxn>
                <a:cxn ang="0">
                  <a:pos x="51" y="38"/>
                </a:cxn>
                <a:cxn ang="0">
                  <a:pos x="37" y="37"/>
                </a:cxn>
                <a:cxn ang="0">
                  <a:pos x="34" y="19"/>
                </a:cxn>
                <a:cxn ang="0">
                  <a:pos x="25" y="12"/>
                </a:cxn>
                <a:cxn ang="0">
                  <a:pos x="17" y="19"/>
                </a:cxn>
                <a:cxn ang="0">
                  <a:pos x="13" y="38"/>
                </a:cxn>
                <a:cxn ang="0">
                  <a:pos x="17" y="56"/>
                </a:cxn>
                <a:cxn ang="0">
                  <a:pos x="25" y="63"/>
                </a:cxn>
                <a:cxn ang="0">
                  <a:pos x="34" y="56"/>
                </a:cxn>
                <a:cxn ang="0">
                  <a:pos x="37" y="37"/>
                </a:cxn>
              </a:cxnLst>
              <a:rect l="0" t="0" r="r" b="b"/>
              <a:pathLst>
                <a:path w="51" h="75">
                  <a:moveTo>
                    <a:pt x="51" y="38"/>
                  </a:moveTo>
                  <a:cubicBezTo>
                    <a:pt x="51" y="49"/>
                    <a:pt x="49" y="58"/>
                    <a:pt x="44" y="65"/>
                  </a:cubicBezTo>
                  <a:cubicBezTo>
                    <a:pt x="39" y="72"/>
                    <a:pt x="33" y="75"/>
                    <a:pt x="25" y="75"/>
                  </a:cubicBezTo>
                  <a:cubicBezTo>
                    <a:pt x="17" y="75"/>
                    <a:pt x="11" y="72"/>
                    <a:pt x="7" y="65"/>
                  </a:cubicBezTo>
                  <a:cubicBezTo>
                    <a:pt x="2" y="58"/>
                    <a:pt x="0" y="49"/>
                    <a:pt x="0" y="38"/>
                  </a:cubicBezTo>
                  <a:cubicBezTo>
                    <a:pt x="0" y="26"/>
                    <a:pt x="2" y="17"/>
                    <a:pt x="7" y="10"/>
                  </a:cubicBezTo>
                  <a:cubicBezTo>
                    <a:pt x="11" y="3"/>
                    <a:pt x="17" y="0"/>
                    <a:pt x="25" y="0"/>
                  </a:cubicBezTo>
                  <a:cubicBezTo>
                    <a:pt x="33" y="0"/>
                    <a:pt x="39" y="3"/>
                    <a:pt x="44" y="10"/>
                  </a:cubicBezTo>
                  <a:cubicBezTo>
                    <a:pt x="49" y="17"/>
                    <a:pt x="51" y="26"/>
                    <a:pt x="51" y="38"/>
                  </a:cubicBezTo>
                  <a:close/>
                  <a:moveTo>
                    <a:pt x="37" y="37"/>
                  </a:moveTo>
                  <a:cubicBezTo>
                    <a:pt x="37" y="30"/>
                    <a:pt x="36" y="24"/>
                    <a:pt x="34" y="19"/>
                  </a:cubicBezTo>
                  <a:cubicBezTo>
                    <a:pt x="32" y="14"/>
                    <a:pt x="29" y="12"/>
                    <a:pt x="25" y="12"/>
                  </a:cubicBezTo>
                  <a:cubicBezTo>
                    <a:pt x="22" y="12"/>
                    <a:pt x="19" y="15"/>
                    <a:pt x="17" y="19"/>
                  </a:cubicBezTo>
                  <a:cubicBezTo>
                    <a:pt x="14" y="24"/>
                    <a:pt x="13" y="30"/>
                    <a:pt x="13" y="38"/>
                  </a:cubicBezTo>
                  <a:cubicBezTo>
                    <a:pt x="13" y="45"/>
                    <a:pt x="14" y="51"/>
                    <a:pt x="17" y="56"/>
                  </a:cubicBezTo>
                  <a:cubicBezTo>
                    <a:pt x="19" y="61"/>
                    <a:pt x="22" y="63"/>
                    <a:pt x="25" y="63"/>
                  </a:cubicBezTo>
                  <a:cubicBezTo>
                    <a:pt x="29" y="63"/>
                    <a:pt x="32" y="61"/>
                    <a:pt x="34" y="56"/>
                  </a:cubicBezTo>
                  <a:cubicBezTo>
                    <a:pt x="36" y="51"/>
                    <a:pt x="37" y="45"/>
                    <a:pt x="37"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87" name="Freeform 308"/>
            <p:cNvSpPr>
              <a:spLocks/>
            </p:cNvSpPr>
            <p:nvPr/>
          </p:nvSpPr>
          <p:spPr bwMode="auto">
            <a:xfrm>
              <a:off x="6084622" y="1794586"/>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88" name="Freeform 309"/>
            <p:cNvSpPr>
              <a:spLocks noEditPoints="1"/>
            </p:cNvSpPr>
            <p:nvPr/>
          </p:nvSpPr>
          <p:spPr bwMode="auto">
            <a:xfrm>
              <a:off x="6122339" y="1794586"/>
              <a:ext cx="50290" cy="71792"/>
            </a:xfrm>
            <a:custGeom>
              <a:avLst/>
              <a:gdLst/>
              <a:ahLst/>
              <a:cxnLst>
                <a:cxn ang="0">
                  <a:pos x="51" y="38"/>
                </a:cxn>
                <a:cxn ang="0">
                  <a:pos x="44" y="65"/>
                </a:cxn>
                <a:cxn ang="0">
                  <a:pos x="26" y="75"/>
                </a:cxn>
                <a:cxn ang="0">
                  <a:pos x="7" y="65"/>
                </a:cxn>
                <a:cxn ang="0">
                  <a:pos x="0" y="38"/>
                </a:cxn>
                <a:cxn ang="0">
                  <a:pos x="7" y="10"/>
                </a:cxn>
                <a:cxn ang="0">
                  <a:pos x="26" y="0"/>
                </a:cxn>
                <a:cxn ang="0">
                  <a:pos x="44" y="10"/>
                </a:cxn>
                <a:cxn ang="0">
                  <a:pos x="51" y="38"/>
                </a:cxn>
                <a:cxn ang="0">
                  <a:pos x="38" y="37"/>
                </a:cxn>
                <a:cxn ang="0">
                  <a:pos x="34" y="19"/>
                </a:cxn>
                <a:cxn ang="0">
                  <a:pos x="26" y="12"/>
                </a:cxn>
                <a:cxn ang="0">
                  <a:pos x="17" y="19"/>
                </a:cxn>
                <a:cxn ang="0">
                  <a:pos x="14" y="38"/>
                </a:cxn>
                <a:cxn ang="0">
                  <a:pos x="17" y="56"/>
                </a:cxn>
                <a:cxn ang="0">
                  <a:pos x="26" y="63"/>
                </a:cxn>
                <a:cxn ang="0">
                  <a:pos x="34" y="56"/>
                </a:cxn>
                <a:cxn ang="0">
                  <a:pos x="38" y="37"/>
                </a:cxn>
              </a:cxnLst>
              <a:rect l="0" t="0" r="r" b="b"/>
              <a:pathLst>
                <a:path w="51" h="75">
                  <a:moveTo>
                    <a:pt x="51" y="38"/>
                  </a:moveTo>
                  <a:cubicBezTo>
                    <a:pt x="51" y="49"/>
                    <a:pt x="49" y="58"/>
                    <a:pt x="44" y="65"/>
                  </a:cubicBezTo>
                  <a:cubicBezTo>
                    <a:pt x="40" y="72"/>
                    <a:pt x="33" y="75"/>
                    <a:pt x="26" y="75"/>
                  </a:cubicBezTo>
                  <a:cubicBezTo>
                    <a:pt x="18" y="75"/>
                    <a:pt x="11" y="72"/>
                    <a:pt x="7" y="65"/>
                  </a:cubicBezTo>
                  <a:cubicBezTo>
                    <a:pt x="2" y="58"/>
                    <a:pt x="0" y="49"/>
                    <a:pt x="0" y="38"/>
                  </a:cubicBezTo>
                  <a:cubicBezTo>
                    <a:pt x="0" y="26"/>
                    <a:pt x="2" y="17"/>
                    <a:pt x="7" y="10"/>
                  </a:cubicBezTo>
                  <a:cubicBezTo>
                    <a:pt x="11" y="3"/>
                    <a:pt x="18" y="0"/>
                    <a:pt x="26" y="0"/>
                  </a:cubicBezTo>
                  <a:cubicBezTo>
                    <a:pt x="33" y="0"/>
                    <a:pt x="40" y="3"/>
                    <a:pt x="44" y="10"/>
                  </a:cubicBezTo>
                  <a:cubicBezTo>
                    <a:pt x="49" y="17"/>
                    <a:pt x="51" y="26"/>
                    <a:pt x="51" y="38"/>
                  </a:cubicBezTo>
                  <a:close/>
                  <a:moveTo>
                    <a:pt x="38" y="37"/>
                  </a:moveTo>
                  <a:cubicBezTo>
                    <a:pt x="38" y="30"/>
                    <a:pt x="36" y="24"/>
                    <a:pt x="34" y="19"/>
                  </a:cubicBezTo>
                  <a:cubicBezTo>
                    <a:pt x="32" y="14"/>
                    <a:pt x="29" y="12"/>
                    <a:pt x="26" y="12"/>
                  </a:cubicBezTo>
                  <a:cubicBezTo>
                    <a:pt x="22" y="12"/>
                    <a:pt x="19" y="15"/>
                    <a:pt x="17" y="19"/>
                  </a:cubicBezTo>
                  <a:cubicBezTo>
                    <a:pt x="15" y="24"/>
                    <a:pt x="14" y="30"/>
                    <a:pt x="14" y="38"/>
                  </a:cubicBezTo>
                  <a:cubicBezTo>
                    <a:pt x="14" y="45"/>
                    <a:pt x="15" y="51"/>
                    <a:pt x="17" y="56"/>
                  </a:cubicBezTo>
                  <a:cubicBezTo>
                    <a:pt x="19" y="61"/>
                    <a:pt x="22" y="63"/>
                    <a:pt x="26" y="63"/>
                  </a:cubicBezTo>
                  <a:cubicBezTo>
                    <a:pt x="29" y="63"/>
                    <a:pt x="32" y="61"/>
                    <a:pt x="34" y="56"/>
                  </a:cubicBezTo>
                  <a:cubicBezTo>
                    <a:pt x="36"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89" name="Freeform 310"/>
            <p:cNvSpPr>
              <a:spLocks/>
            </p:cNvSpPr>
            <p:nvPr/>
          </p:nvSpPr>
          <p:spPr bwMode="auto">
            <a:xfrm>
              <a:off x="6173886" y="1794586"/>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90" name="Freeform 311"/>
            <p:cNvSpPr>
              <a:spLocks noEditPoints="1"/>
            </p:cNvSpPr>
            <p:nvPr/>
          </p:nvSpPr>
          <p:spPr bwMode="auto">
            <a:xfrm>
              <a:off x="6211603" y="1794586"/>
              <a:ext cx="50290" cy="71792"/>
            </a:xfrm>
            <a:custGeom>
              <a:avLst/>
              <a:gdLst/>
              <a:ahLst/>
              <a:cxnLst>
                <a:cxn ang="0">
                  <a:pos x="52" y="38"/>
                </a:cxn>
                <a:cxn ang="0">
                  <a:pos x="45" y="65"/>
                </a:cxn>
                <a:cxn ang="0">
                  <a:pos x="26" y="75"/>
                </a:cxn>
                <a:cxn ang="0">
                  <a:pos x="7" y="65"/>
                </a:cxn>
                <a:cxn ang="0">
                  <a:pos x="0" y="38"/>
                </a:cxn>
                <a:cxn ang="0">
                  <a:pos x="7" y="10"/>
                </a:cxn>
                <a:cxn ang="0">
                  <a:pos x="26" y="0"/>
                </a:cxn>
                <a:cxn ang="0">
                  <a:pos x="45" y="10"/>
                </a:cxn>
                <a:cxn ang="0">
                  <a:pos x="52" y="38"/>
                </a:cxn>
                <a:cxn ang="0">
                  <a:pos x="38" y="37"/>
                </a:cxn>
                <a:cxn ang="0">
                  <a:pos x="34" y="19"/>
                </a:cxn>
                <a:cxn ang="0">
                  <a:pos x="26" y="12"/>
                </a:cxn>
                <a:cxn ang="0">
                  <a:pos x="17" y="19"/>
                </a:cxn>
                <a:cxn ang="0">
                  <a:pos x="14" y="38"/>
                </a:cxn>
                <a:cxn ang="0">
                  <a:pos x="17" y="56"/>
                </a:cxn>
                <a:cxn ang="0">
                  <a:pos x="26" y="63"/>
                </a:cxn>
                <a:cxn ang="0">
                  <a:pos x="35" y="56"/>
                </a:cxn>
                <a:cxn ang="0">
                  <a:pos x="38" y="37"/>
                </a:cxn>
              </a:cxnLst>
              <a:rect l="0" t="0" r="r" b="b"/>
              <a:pathLst>
                <a:path w="52" h="75">
                  <a:moveTo>
                    <a:pt x="52" y="38"/>
                  </a:moveTo>
                  <a:cubicBezTo>
                    <a:pt x="52" y="49"/>
                    <a:pt x="49" y="58"/>
                    <a:pt x="45" y="65"/>
                  </a:cubicBezTo>
                  <a:cubicBezTo>
                    <a:pt x="40" y="72"/>
                    <a:pt x="34" y="75"/>
                    <a:pt x="26" y="75"/>
                  </a:cubicBezTo>
                  <a:cubicBezTo>
                    <a:pt x="18" y="75"/>
                    <a:pt x="12" y="72"/>
                    <a:pt x="7" y="65"/>
                  </a:cubicBezTo>
                  <a:cubicBezTo>
                    <a:pt x="2" y="58"/>
                    <a:pt x="0" y="49"/>
                    <a:pt x="0" y="38"/>
                  </a:cubicBezTo>
                  <a:cubicBezTo>
                    <a:pt x="0" y="26"/>
                    <a:pt x="2" y="17"/>
                    <a:pt x="7" y="10"/>
                  </a:cubicBezTo>
                  <a:cubicBezTo>
                    <a:pt x="12" y="3"/>
                    <a:pt x="18" y="0"/>
                    <a:pt x="26" y="0"/>
                  </a:cubicBezTo>
                  <a:cubicBezTo>
                    <a:pt x="34" y="0"/>
                    <a:pt x="40" y="3"/>
                    <a:pt x="45" y="10"/>
                  </a:cubicBezTo>
                  <a:cubicBezTo>
                    <a:pt x="49" y="17"/>
                    <a:pt x="52" y="26"/>
                    <a:pt x="52" y="38"/>
                  </a:cubicBezTo>
                  <a:close/>
                  <a:moveTo>
                    <a:pt x="38" y="37"/>
                  </a:moveTo>
                  <a:cubicBezTo>
                    <a:pt x="38" y="30"/>
                    <a:pt x="37" y="24"/>
                    <a:pt x="34" y="19"/>
                  </a:cubicBezTo>
                  <a:cubicBezTo>
                    <a:pt x="32" y="14"/>
                    <a:pt x="29" y="12"/>
                    <a:pt x="26" y="12"/>
                  </a:cubicBezTo>
                  <a:cubicBezTo>
                    <a:pt x="22" y="12"/>
                    <a:pt x="19" y="15"/>
                    <a:pt x="17" y="19"/>
                  </a:cubicBezTo>
                  <a:cubicBezTo>
                    <a:pt x="15" y="24"/>
                    <a:pt x="14" y="30"/>
                    <a:pt x="14" y="38"/>
                  </a:cubicBezTo>
                  <a:cubicBezTo>
                    <a:pt x="14" y="45"/>
                    <a:pt x="15" y="51"/>
                    <a:pt x="17" y="56"/>
                  </a:cubicBezTo>
                  <a:cubicBezTo>
                    <a:pt x="19" y="61"/>
                    <a:pt x="22" y="63"/>
                    <a:pt x="26" y="63"/>
                  </a:cubicBezTo>
                  <a:cubicBezTo>
                    <a:pt x="29" y="63"/>
                    <a:pt x="32" y="61"/>
                    <a:pt x="35" y="56"/>
                  </a:cubicBezTo>
                  <a:cubicBezTo>
                    <a:pt x="37"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91" name="Freeform 312"/>
            <p:cNvSpPr>
              <a:spLocks/>
            </p:cNvSpPr>
            <p:nvPr/>
          </p:nvSpPr>
          <p:spPr bwMode="auto">
            <a:xfrm>
              <a:off x="6263150" y="1794586"/>
              <a:ext cx="26402" cy="70532"/>
            </a:xfrm>
            <a:custGeom>
              <a:avLst/>
              <a:gdLst/>
              <a:ahLst/>
              <a:cxnLst>
                <a:cxn ang="0">
                  <a:pos x="21" y="56"/>
                </a:cxn>
                <a:cxn ang="0">
                  <a:pos x="11" y="56"/>
                </a:cxn>
                <a:cxn ang="0">
                  <a:pos x="11" y="10"/>
                </a:cxn>
                <a:cxn ang="0">
                  <a:pos x="0" y="10"/>
                </a:cxn>
                <a:cxn ang="0">
                  <a:pos x="5" y="0"/>
                </a:cxn>
                <a:cxn ang="0">
                  <a:pos x="21" y="0"/>
                </a:cxn>
                <a:cxn ang="0">
                  <a:pos x="21" y="56"/>
                </a:cxn>
              </a:cxnLst>
              <a:rect l="0" t="0" r="r" b="b"/>
              <a:pathLst>
                <a:path w="21" h="56">
                  <a:moveTo>
                    <a:pt x="21" y="56"/>
                  </a:moveTo>
                  <a:lnTo>
                    <a:pt x="11" y="56"/>
                  </a:lnTo>
                  <a:lnTo>
                    <a:pt x="11" y="10"/>
                  </a:lnTo>
                  <a:lnTo>
                    <a:pt x="0" y="10"/>
                  </a:lnTo>
                  <a:lnTo>
                    <a:pt x="5"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92" name="Freeform 313"/>
            <p:cNvSpPr>
              <a:spLocks/>
            </p:cNvSpPr>
            <p:nvPr/>
          </p:nvSpPr>
          <p:spPr bwMode="auto">
            <a:xfrm>
              <a:off x="6295839" y="1794586"/>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93" name="Freeform 314"/>
            <p:cNvSpPr>
              <a:spLocks/>
            </p:cNvSpPr>
            <p:nvPr/>
          </p:nvSpPr>
          <p:spPr bwMode="auto">
            <a:xfrm>
              <a:off x="6328527" y="1794586"/>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94" name="Freeform 315"/>
            <p:cNvSpPr>
              <a:spLocks/>
            </p:cNvSpPr>
            <p:nvPr/>
          </p:nvSpPr>
          <p:spPr bwMode="auto">
            <a:xfrm>
              <a:off x="6361215" y="1794586"/>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95" name="Freeform 316"/>
            <p:cNvSpPr>
              <a:spLocks noEditPoints="1"/>
            </p:cNvSpPr>
            <p:nvPr/>
          </p:nvSpPr>
          <p:spPr bwMode="auto">
            <a:xfrm>
              <a:off x="6398932" y="1794586"/>
              <a:ext cx="50290" cy="71792"/>
            </a:xfrm>
            <a:custGeom>
              <a:avLst/>
              <a:gdLst/>
              <a:ahLst/>
              <a:cxnLst>
                <a:cxn ang="0">
                  <a:pos x="52" y="38"/>
                </a:cxn>
                <a:cxn ang="0">
                  <a:pos x="44" y="65"/>
                </a:cxn>
                <a:cxn ang="0">
                  <a:pos x="26" y="75"/>
                </a:cxn>
                <a:cxn ang="0">
                  <a:pos x="7" y="65"/>
                </a:cxn>
                <a:cxn ang="0">
                  <a:pos x="0" y="38"/>
                </a:cxn>
                <a:cxn ang="0">
                  <a:pos x="7" y="10"/>
                </a:cxn>
                <a:cxn ang="0">
                  <a:pos x="26" y="0"/>
                </a:cxn>
                <a:cxn ang="0">
                  <a:pos x="45" y="10"/>
                </a:cxn>
                <a:cxn ang="0">
                  <a:pos x="52" y="38"/>
                </a:cxn>
                <a:cxn ang="0">
                  <a:pos x="38" y="37"/>
                </a:cxn>
                <a:cxn ang="0">
                  <a:pos x="34" y="19"/>
                </a:cxn>
                <a:cxn ang="0">
                  <a:pos x="26" y="12"/>
                </a:cxn>
                <a:cxn ang="0">
                  <a:pos x="17" y="19"/>
                </a:cxn>
                <a:cxn ang="0">
                  <a:pos x="14" y="38"/>
                </a:cxn>
                <a:cxn ang="0">
                  <a:pos x="17" y="56"/>
                </a:cxn>
                <a:cxn ang="0">
                  <a:pos x="26" y="63"/>
                </a:cxn>
                <a:cxn ang="0">
                  <a:pos x="34" y="56"/>
                </a:cxn>
                <a:cxn ang="0">
                  <a:pos x="38" y="37"/>
                </a:cxn>
              </a:cxnLst>
              <a:rect l="0" t="0" r="r" b="b"/>
              <a:pathLst>
                <a:path w="52" h="75">
                  <a:moveTo>
                    <a:pt x="52" y="38"/>
                  </a:moveTo>
                  <a:cubicBezTo>
                    <a:pt x="52" y="49"/>
                    <a:pt x="49" y="58"/>
                    <a:pt x="44" y="65"/>
                  </a:cubicBezTo>
                  <a:cubicBezTo>
                    <a:pt x="40" y="72"/>
                    <a:pt x="33" y="75"/>
                    <a:pt x="26" y="75"/>
                  </a:cubicBezTo>
                  <a:cubicBezTo>
                    <a:pt x="18" y="75"/>
                    <a:pt x="12" y="72"/>
                    <a:pt x="7" y="65"/>
                  </a:cubicBezTo>
                  <a:cubicBezTo>
                    <a:pt x="2" y="58"/>
                    <a:pt x="0" y="49"/>
                    <a:pt x="0" y="38"/>
                  </a:cubicBezTo>
                  <a:cubicBezTo>
                    <a:pt x="0" y="26"/>
                    <a:pt x="2" y="17"/>
                    <a:pt x="7" y="10"/>
                  </a:cubicBezTo>
                  <a:cubicBezTo>
                    <a:pt x="12" y="3"/>
                    <a:pt x="18" y="0"/>
                    <a:pt x="26" y="0"/>
                  </a:cubicBezTo>
                  <a:cubicBezTo>
                    <a:pt x="34" y="0"/>
                    <a:pt x="40" y="3"/>
                    <a:pt x="45" y="10"/>
                  </a:cubicBezTo>
                  <a:cubicBezTo>
                    <a:pt x="49" y="17"/>
                    <a:pt x="52" y="26"/>
                    <a:pt x="52" y="38"/>
                  </a:cubicBezTo>
                  <a:close/>
                  <a:moveTo>
                    <a:pt x="38" y="37"/>
                  </a:moveTo>
                  <a:cubicBezTo>
                    <a:pt x="38" y="30"/>
                    <a:pt x="37" y="24"/>
                    <a:pt x="34" y="19"/>
                  </a:cubicBezTo>
                  <a:cubicBezTo>
                    <a:pt x="32" y="14"/>
                    <a:pt x="29" y="12"/>
                    <a:pt x="26" y="12"/>
                  </a:cubicBezTo>
                  <a:cubicBezTo>
                    <a:pt x="22" y="12"/>
                    <a:pt x="19" y="15"/>
                    <a:pt x="17" y="19"/>
                  </a:cubicBezTo>
                  <a:cubicBezTo>
                    <a:pt x="15" y="24"/>
                    <a:pt x="14" y="30"/>
                    <a:pt x="14" y="38"/>
                  </a:cubicBezTo>
                  <a:cubicBezTo>
                    <a:pt x="14" y="45"/>
                    <a:pt x="15" y="51"/>
                    <a:pt x="17" y="56"/>
                  </a:cubicBezTo>
                  <a:cubicBezTo>
                    <a:pt x="19" y="61"/>
                    <a:pt x="22" y="63"/>
                    <a:pt x="26" y="63"/>
                  </a:cubicBezTo>
                  <a:cubicBezTo>
                    <a:pt x="29" y="63"/>
                    <a:pt x="32" y="61"/>
                    <a:pt x="34" y="56"/>
                  </a:cubicBezTo>
                  <a:cubicBezTo>
                    <a:pt x="37"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96" name="Freeform 317"/>
            <p:cNvSpPr>
              <a:spLocks noEditPoints="1"/>
            </p:cNvSpPr>
            <p:nvPr/>
          </p:nvSpPr>
          <p:spPr bwMode="auto">
            <a:xfrm>
              <a:off x="6452994" y="1794586"/>
              <a:ext cx="50290" cy="71792"/>
            </a:xfrm>
            <a:custGeom>
              <a:avLst/>
              <a:gdLst/>
              <a:ahLst/>
              <a:cxnLst>
                <a:cxn ang="0">
                  <a:pos x="52" y="38"/>
                </a:cxn>
                <a:cxn ang="0">
                  <a:pos x="45" y="65"/>
                </a:cxn>
                <a:cxn ang="0">
                  <a:pos x="26" y="75"/>
                </a:cxn>
                <a:cxn ang="0">
                  <a:pos x="7" y="65"/>
                </a:cxn>
                <a:cxn ang="0">
                  <a:pos x="0" y="38"/>
                </a:cxn>
                <a:cxn ang="0">
                  <a:pos x="7" y="10"/>
                </a:cxn>
                <a:cxn ang="0">
                  <a:pos x="26" y="0"/>
                </a:cxn>
                <a:cxn ang="0">
                  <a:pos x="45" y="10"/>
                </a:cxn>
                <a:cxn ang="0">
                  <a:pos x="52" y="38"/>
                </a:cxn>
                <a:cxn ang="0">
                  <a:pos x="38" y="37"/>
                </a:cxn>
                <a:cxn ang="0">
                  <a:pos x="35" y="19"/>
                </a:cxn>
                <a:cxn ang="0">
                  <a:pos x="26" y="12"/>
                </a:cxn>
                <a:cxn ang="0">
                  <a:pos x="18" y="19"/>
                </a:cxn>
                <a:cxn ang="0">
                  <a:pos x="14" y="38"/>
                </a:cxn>
                <a:cxn ang="0">
                  <a:pos x="18" y="56"/>
                </a:cxn>
                <a:cxn ang="0">
                  <a:pos x="26" y="63"/>
                </a:cxn>
                <a:cxn ang="0">
                  <a:pos x="35" y="56"/>
                </a:cxn>
                <a:cxn ang="0">
                  <a:pos x="38" y="37"/>
                </a:cxn>
              </a:cxnLst>
              <a:rect l="0" t="0" r="r" b="b"/>
              <a:pathLst>
                <a:path w="52" h="75">
                  <a:moveTo>
                    <a:pt x="52" y="38"/>
                  </a:moveTo>
                  <a:cubicBezTo>
                    <a:pt x="52" y="49"/>
                    <a:pt x="50" y="58"/>
                    <a:pt x="45" y="65"/>
                  </a:cubicBezTo>
                  <a:cubicBezTo>
                    <a:pt x="40" y="72"/>
                    <a:pt x="34" y="75"/>
                    <a:pt x="26" y="75"/>
                  </a:cubicBezTo>
                  <a:cubicBezTo>
                    <a:pt x="18" y="75"/>
                    <a:pt x="12" y="72"/>
                    <a:pt x="7" y="65"/>
                  </a:cubicBezTo>
                  <a:cubicBezTo>
                    <a:pt x="3" y="58"/>
                    <a:pt x="0" y="49"/>
                    <a:pt x="0" y="38"/>
                  </a:cubicBezTo>
                  <a:cubicBezTo>
                    <a:pt x="0" y="26"/>
                    <a:pt x="3" y="17"/>
                    <a:pt x="7" y="10"/>
                  </a:cubicBezTo>
                  <a:cubicBezTo>
                    <a:pt x="12" y="3"/>
                    <a:pt x="18" y="0"/>
                    <a:pt x="26" y="0"/>
                  </a:cubicBezTo>
                  <a:cubicBezTo>
                    <a:pt x="34" y="0"/>
                    <a:pt x="40" y="3"/>
                    <a:pt x="45" y="10"/>
                  </a:cubicBezTo>
                  <a:cubicBezTo>
                    <a:pt x="50" y="17"/>
                    <a:pt x="52" y="26"/>
                    <a:pt x="52" y="38"/>
                  </a:cubicBezTo>
                  <a:close/>
                  <a:moveTo>
                    <a:pt x="38" y="37"/>
                  </a:moveTo>
                  <a:cubicBezTo>
                    <a:pt x="38" y="30"/>
                    <a:pt x="37" y="24"/>
                    <a:pt x="35" y="19"/>
                  </a:cubicBezTo>
                  <a:cubicBezTo>
                    <a:pt x="33" y="14"/>
                    <a:pt x="30" y="12"/>
                    <a:pt x="26" y="12"/>
                  </a:cubicBezTo>
                  <a:cubicBezTo>
                    <a:pt x="23" y="12"/>
                    <a:pt x="20" y="15"/>
                    <a:pt x="18" y="19"/>
                  </a:cubicBezTo>
                  <a:cubicBezTo>
                    <a:pt x="15" y="24"/>
                    <a:pt x="14" y="30"/>
                    <a:pt x="14" y="38"/>
                  </a:cubicBezTo>
                  <a:cubicBezTo>
                    <a:pt x="14" y="45"/>
                    <a:pt x="15" y="51"/>
                    <a:pt x="18" y="56"/>
                  </a:cubicBezTo>
                  <a:cubicBezTo>
                    <a:pt x="20" y="61"/>
                    <a:pt x="23" y="63"/>
                    <a:pt x="26" y="63"/>
                  </a:cubicBezTo>
                  <a:cubicBezTo>
                    <a:pt x="30" y="63"/>
                    <a:pt x="33" y="61"/>
                    <a:pt x="35" y="56"/>
                  </a:cubicBezTo>
                  <a:cubicBezTo>
                    <a:pt x="37"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97" name="Freeform 318"/>
            <p:cNvSpPr>
              <a:spLocks/>
            </p:cNvSpPr>
            <p:nvPr/>
          </p:nvSpPr>
          <p:spPr bwMode="auto">
            <a:xfrm>
              <a:off x="6504541" y="1794586"/>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98" name="Freeform 319"/>
            <p:cNvSpPr>
              <a:spLocks noEditPoints="1"/>
            </p:cNvSpPr>
            <p:nvPr/>
          </p:nvSpPr>
          <p:spPr bwMode="auto">
            <a:xfrm>
              <a:off x="6542258" y="1794586"/>
              <a:ext cx="50290" cy="71792"/>
            </a:xfrm>
            <a:custGeom>
              <a:avLst/>
              <a:gdLst/>
              <a:ahLst/>
              <a:cxnLst>
                <a:cxn ang="0">
                  <a:pos x="51" y="38"/>
                </a:cxn>
                <a:cxn ang="0">
                  <a:pos x="44" y="65"/>
                </a:cxn>
                <a:cxn ang="0">
                  <a:pos x="25" y="75"/>
                </a:cxn>
                <a:cxn ang="0">
                  <a:pos x="7" y="65"/>
                </a:cxn>
                <a:cxn ang="0">
                  <a:pos x="0" y="38"/>
                </a:cxn>
                <a:cxn ang="0">
                  <a:pos x="7" y="10"/>
                </a:cxn>
                <a:cxn ang="0">
                  <a:pos x="25" y="0"/>
                </a:cxn>
                <a:cxn ang="0">
                  <a:pos x="44" y="10"/>
                </a:cxn>
                <a:cxn ang="0">
                  <a:pos x="51" y="38"/>
                </a:cxn>
                <a:cxn ang="0">
                  <a:pos x="38" y="37"/>
                </a:cxn>
                <a:cxn ang="0">
                  <a:pos x="34" y="19"/>
                </a:cxn>
                <a:cxn ang="0">
                  <a:pos x="25" y="12"/>
                </a:cxn>
                <a:cxn ang="0">
                  <a:pos x="17" y="19"/>
                </a:cxn>
                <a:cxn ang="0">
                  <a:pos x="14" y="38"/>
                </a:cxn>
                <a:cxn ang="0">
                  <a:pos x="17" y="56"/>
                </a:cxn>
                <a:cxn ang="0">
                  <a:pos x="25" y="63"/>
                </a:cxn>
                <a:cxn ang="0">
                  <a:pos x="34" y="56"/>
                </a:cxn>
                <a:cxn ang="0">
                  <a:pos x="38" y="37"/>
                </a:cxn>
              </a:cxnLst>
              <a:rect l="0" t="0" r="r" b="b"/>
              <a:pathLst>
                <a:path w="51" h="75">
                  <a:moveTo>
                    <a:pt x="51" y="38"/>
                  </a:moveTo>
                  <a:cubicBezTo>
                    <a:pt x="51" y="49"/>
                    <a:pt x="49" y="58"/>
                    <a:pt x="44" y="65"/>
                  </a:cubicBezTo>
                  <a:cubicBezTo>
                    <a:pt x="40" y="72"/>
                    <a:pt x="33" y="75"/>
                    <a:pt x="25" y="75"/>
                  </a:cubicBezTo>
                  <a:cubicBezTo>
                    <a:pt x="18" y="75"/>
                    <a:pt x="11" y="72"/>
                    <a:pt x="7" y="65"/>
                  </a:cubicBezTo>
                  <a:cubicBezTo>
                    <a:pt x="2" y="58"/>
                    <a:pt x="0" y="49"/>
                    <a:pt x="0" y="38"/>
                  </a:cubicBezTo>
                  <a:cubicBezTo>
                    <a:pt x="0" y="26"/>
                    <a:pt x="2" y="17"/>
                    <a:pt x="7" y="10"/>
                  </a:cubicBezTo>
                  <a:cubicBezTo>
                    <a:pt x="11" y="3"/>
                    <a:pt x="18" y="0"/>
                    <a:pt x="25" y="0"/>
                  </a:cubicBezTo>
                  <a:cubicBezTo>
                    <a:pt x="33" y="0"/>
                    <a:pt x="40" y="3"/>
                    <a:pt x="44" y="10"/>
                  </a:cubicBezTo>
                  <a:cubicBezTo>
                    <a:pt x="49" y="17"/>
                    <a:pt x="51" y="26"/>
                    <a:pt x="51" y="38"/>
                  </a:cubicBezTo>
                  <a:close/>
                  <a:moveTo>
                    <a:pt x="38" y="37"/>
                  </a:moveTo>
                  <a:cubicBezTo>
                    <a:pt x="38" y="30"/>
                    <a:pt x="36" y="24"/>
                    <a:pt x="34" y="19"/>
                  </a:cubicBezTo>
                  <a:cubicBezTo>
                    <a:pt x="32" y="14"/>
                    <a:pt x="29" y="12"/>
                    <a:pt x="25" y="12"/>
                  </a:cubicBezTo>
                  <a:cubicBezTo>
                    <a:pt x="22" y="12"/>
                    <a:pt x="19" y="15"/>
                    <a:pt x="17" y="19"/>
                  </a:cubicBezTo>
                  <a:cubicBezTo>
                    <a:pt x="15" y="24"/>
                    <a:pt x="14" y="30"/>
                    <a:pt x="14" y="38"/>
                  </a:cubicBezTo>
                  <a:cubicBezTo>
                    <a:pt x="14" y="45"/>
                    <a:pt x="15" y="51"/>
                    <a:pt x="17" y="56"/>
                  </a:cubicBezTo>
                  <a:cubicBezTo>
                    <a:pt x="19" y="61"/>
                    <a:pt x="22" y="63"/>
                    <a:pt x="25" y="63"/>
                  </a:cubicBezTo>
                  <a:cubicBezTo>
                    <a:pt x="29" y="63"/>
                    <a:pt x="32" y="61"/>
                    <a:pt x="34" y="56"/>
                  </a:cubicBezTo>
                  <a:cubicBezTo>
                    <a:pt x="36"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599" name="Freeform 320"/>
            <p:cNvSpPr>
              <a:spLocks/>
            </p:cNvSpPr>
            <p:nvPr/>
          </p:nvSpPr>
          <p:spPr bwMode="auto">
            <a:xfrm>
              <a:off x="6592548" y="1794586"/>
              <a:ext cx="27659" cy="70532"/>
            </a:xfrm>
            <a:custGeom>
              <a:avLst/>
              <a:gdLst/>
              <a:ahLst/>
              <a:cxnLst>
                <a:cxn ang="0">
                  <a:pos x="22" y="56"/>
                </a:cxn>
                <a:cxn ang="0">
                  <a:pos x="11" y="56"/>
                </a:cxn>
                <a:cxn ang="0">
                  <a:pos x="11" y="10"/>
                </a:cxn>
                <a:cxn ang="0">
                  <a:pos x="0" y="10"/>
                </a:cxn>
                <a:cxn ang="0">
                  <a:pos x="5" y="0"/>
                </a:cxn>
                <a:cxn ang="0">
                  <a:pos x="22" y="0"/>
                </a:cxn>
                <a:cxn ang="0">
                  <a:pos x="22" y="56"/>
                </a:cxn>
              </a:cxnLst>
              <a:rect l="0" t="0" r="r" b="b"/>
              <a:pathLst>
                <a:path w="22" h="56">
                  <a:moveTo>
                    <a:pt x="22" y="56"/>
                  </a:moveTo>
                  <a:lnTo>
                    <a:pt x="11" y="56"/>
                  </a:lnTo>
                  <a:lnTo>
                    <a:pt x="11" y="10"/>
                  </a:lnTo>
                  <a:lnTo>
                    <a:pt x="0" y="10"/>
                  </a:lnTo>
                  <a:lnTo>
                    <a:pt x="5" y="0"/>
                  </a:lnTo>
                  <a:lnTo>
                    <a:pt x="22" y="0"/>
                  </a:lnTo>
                  <a:lnTo>
                    <a:pt x="22"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600" name="Freeform 321"/>
            <p:cNvSpPr>
              <a:spLocks noEditPoints="1"/>
            </p:cNvSpPr>
            <p:nvPr/>
          </p:nvSpPr>
          <p:spPr bwMode="auto">
            <a:xfrm>
              <a:off x="6631522" y="1794586"/>
              <a:ext cx="50290" cy="71792"/>
            </a:xfrm>
            <a:custGeom>
              <a:avLst/>
              <a:gdLst/>
              <a:ahLst/>
              <a:cxnLst>
                <a:cxn ang="0">
                  <a:pos x="52" y="38"/>
                </a:cxn>
                <a:cxn ang="0">
                  <a:pos x="44" y="65"/>
                </a:cxn>
                <a:cxn ang="0">
                  <a:pos x="26" y="75"/>
                </a:cxn>
                <a:cxn ang="0">
                  <a:pos x="7" y="65"/>
                </a:cxn>
                <a:cxn ang="0">
                  <a:pos x="0" y="38"/>
                </a:cxn>
                <a:cxn ang="0">
                  <a:pos x="7" y="10"/>
                </a:cxn>
                <a:cxn ang="0">
                  <a:pos x="26" y="0"/>
                </a:cxn>
                <a:cxn ang="0">
                  <a:pos x="45" y="10"/>
                </a:cxn>
                <a:cxn ang="0">
                  <a:pos x="52" y="38"/>
                </a:cxn>
                <a:cxn ang="0">
                  <a:pos x="38" y="37"/>
                </a:cxn>
                <a:cxn ang="0">
                  <a:pos x="34" y="19"/>
                </a:cxn>
                <a:cxn ang="0">
                  <a:pos x="26" y="12"/>
                </a:cxn>
                <a:cxn ang="0">
                  <a:pos x="17" y="19"/>
                </a:cxn>
                <a:cxn ang="0">
                  <a:pos x="14" y="38"/>
                </a:cxn>
                <a:cxn ang="0">
                  <a:pos x="17" y="56"/>
                </a:cxn>
                <a:cxn ang="0">
                  <a:pos x="26" y="63"/>
                </a:cxn>
                <a:cxn ang="0">
                  <a:pos x="34" y="56"/>
                </a:cxn>
                <a:cxn ang="0">
                  <a:pos x="38" y="37"/>
                </a:cxn>
              </a:cxnLst>
              <a:rect l="0" t="0" r="r" b="b"/>
              <a:pathLst>
                <a:path w="52" h="75">
                  <a:moveTo>
                    <a:pt x="52" y="38"/>
                  </a:moveTo>
                  <a:cubicBezTo>
                    <a:pt x="52" y="49"/>
                    <a:pt x="49" y="58"/>
                    <a:pt x="44" y="65"/>
                  </a:cubicBezTo>
                  <a:cubicBezTo>
                    <a:pt x="40" y="72"/>
                    <a:pt x="33" y="75"/>
                    <a:pt x="26" y="75"/>
                  </a:cubicBezTo>
                  <a:cubicBezTo>
                    <a:pt x="18" y="75"/>
                    <a:pt x="12" y="72"/>
                    <a:pt x="7" y="65"/>
                  </a:cubicBezTo>
                  <a:cubicBezTo>
                    <a:pt x="2" y="58"/>
                    <a:pt x="0" y="49"/>
                    <a:pt x="0" y="38"/>
                  </a:cubicBezTo>
                  <a:cubicBezTo>
                    <a:pt x="0" y="26"/>
                    <a:pt x="2" y="17"/>
                    <a:pt x="7" y="10"/>
                  </a:cubicBezTo>
                  <a:cubicBezTo>
                    <a:pt x="12" y="3"/>
                    <a:pt x="18" y="0"/>
                    <a:pt x="26" y="0"/>
                  </a:cubicBezTo>
                  <a:cubicBezTo>
                    <a:pt x="34" y="0"/>
                    <a:pt x="40" y="3"/>
                    <a:pt x="45" y="10"/>
                  </a:cubicBezTo>
                  <a:cubicBezTo>
                    <a:pt x="49" y="17"/>
                    <a:pt x="52" y="26"/>
                    <a:pt x="52" y="38"/>
                  </a:cubicBezTo>
                  <a:close/>
                  <a:moveTo>
                    <a:pt x="38" y="37"/>
                  </a:moveTo>
                  <a:cubicBezTo>
                    <a:pt x="38" y="30"/>
                    <a:pt x="37" y="24"/>
                    <a:pt x="34" y="19"/>
                  </a:cubicBezTo>
                  <a:cubicBezTo>
                    <a:pt x="32" y="14"/>
                    <a:pt x="29" y="12"/>
                    <a:pt x="26" y="12"/>
                  </a:cubicBezTo>
                  <a:cubicBezTo>
                    <a:pt x="22" y="12"/>
                    <a:pt x="19" y="15"/>
                    <a:pt x="17" y="19"/>
                  </a:cubicBezTo>
                  <a:cubicBezTo>
                    <a:pt x="15" y="24"/>
                    <a:pt x="14" y="30"/>
                    <a:pt x="14" y="38"/>
                  </a:cubicBezTo>
                  <a:cubicBezTo>
                    <a:pt x="14" y="45"/>
                    <a:pt x="15" y="51"/>
                    <a:pt x="17" y="56"/>
                  </a:cubicBezTo>
                  <a:cubicBezTo>
                    <a:pt x="19" y="61"/>
                    <a:pt x="22" y="63"/>
                    <a:pt x="26" y="63"/>
                  </a:cubicBezTo>
                  <a:cubicBezTo>
                    <a:pt x="29" y="63"/>
                    <a:pt x="32" y="61"/>
                    <a:pt x="34" y="56"/>
                  </a:cubicBezTo>
                  <a:cubicBezTo>
                    <a:pt x="37" y="51"/>
                    <a:pt x="38" y="45"/>
                    <a:pt x="38" y="37"/>
                  </a:cubicBez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601" name="Freeform 322"/>
            <p:cNvSpPr>
              <a:spLocks/>
            </p:cNvSpPr>
            <p:nvPr/>
          </p:nvSpPr>
          <p:spPr bwMode="auto">
            <a:xfrm>
              <a:off x="6683069" y="1794586"/>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sp>
          <p:nvSpPr>
            <p:cNvPr id="602" name="Freeform 323"/>
            <p:cNvSpPr>
              <a:spLocks/>
            </p:cNvSpPr>
            <p:nvPr/>
          </p:nvSpPr>
          <p:spPr bwMode="auto">
            <a:xfrm>
              <a:off x="6715757" y="1794586"/>
              <a:ext cx="26402" cy="70532"/>
            </a:xfrm>
            <a:custGeom>
              <a:avLst/>
              <a:gdLst/>
              <a:ahLst/>
              <a:cxnLst>
                <a:cxn ang="0">
                  <a:pos x="21" y="56"/>
                </a:cxn>
                <a:cxn ang="0">
                  <a:pos x="10" y="56"/>
                </a:cxn>
                <a:cxn ang="0">
                  <a:pos x="10" y="10"/>
                </a:cxn>
                <a:cxn ang="0">
                  <a:pos x="0" y="10"/>
                </a:cxn>
                <a:cxn ang="0">
                  <a:pos x="4" y="0"/>
                </a:cxn>
                <a:cxn ang="0">
                  <a:pos x="21" y="0"/>
                </a:cxn>
                <a:cxn ang="0">
                  <a:pos x="21" y="56"/>
                </a:cxn>
              </a:cxnLst>
              <a:rect l="0" t="0" r="r" b="b"/>
              <a:pathLst>
                <a:path w="21" h="56">
                  <a:moveTo>
                    <a:pt x="21" y="56"/>
                  </a:moveTo>
                  <a:lnTo>
                    <a:pt x="10" y="56"/>
                  </a:lnTo>
                  <a:lnTo>
                    <a:pt x="10" y="10"/>
                  </a:lnTo>
                  <a:lnTo>
                    <a:pt x="0" y="10"/>
                  </a:lnTo>
                  <a:lnTo>
                    <a:pt x="4" y="0"/>
                  </a:lnTo>
                  <a:lnTo>
                    <a:pt x="21" y="0"/>
                  </a:lnTo>
                  <a:lnTo>
                    <a:pt x="21" y="56"/>
                  </a:lnTo>
                  <a:close/>
                </a:path>
              </a:pathLst>
            </a:custGeom>
            <a:solidFill>
              <a:srgbClr val="0096D6"/>
            </a:solidFill>
            <a:ln w="9525">
              <a:noFill/>
              <a:round/>
              <a:headEnd/>
              <a:tailEnd/>
            </a:ln>
          </p:spPr>
          <p:txBody>
            <a:bodyPr/>
            <a:lstStyle/>
            <a:p>
              <a:pPr defTabSz="914171">
                <a:defRPr/>
              </a:pPr>
              <a:endParaRPr lang="en-US" sz="1400" kern="0" dirty="0">
                <a:solidFill>
                  <a:prstClr val="black"/>
                </a:solidFill>
              </a:endParaRPr>
            </a:p>
          </p:txBody>
        </p:sp>
      </p:grpSp>
      <p:grpSp>
        <p:nvGrpSpPr>
          <p:cNvPr id="609" name="Group 608"/>
          <p:cNvGrpSpPr/>
          <p:nvPr/>
        </p:nvGrpSpPr>
        <p:grpSpPr>
          <a:xfrm>
            <a:off x="6098273" y="1136014"/>
            <a:ext cx="242055" cy="253130"/>
            <a:chOff x="7175566" y="4420886"/>
            <a:chExt cx="273050" cy="338138"/>
          </a:xfrm>
          <a:solidFill>
            <a:schemeClr val="bg1"/>
          </a:solidFill>
        </p:grpSpPr>
        <p:sp>
          <p:nvSpPr>
            <p:cNvPr id="610" name="Freeform 5"/>
            <p:cNvSpPr>
              <a:spLocks noEditPoints="1"/>
            </p:cNvSpPr>
            <p:nvPr/>
          </p:nvSpPr>
          <p:spPr bwMode="auto">
            <a:xfrm>
              <a:off x="7175566" y="4420886"/>
              <a:ext cx="273050" cy="338138"/>
            </a:xfrm>
            <a:custGeom>
              <a:avLst/>
              <a:gdLst>
                <a:gd name="T0" fmla="*/ 310 w 342"/>
                <a:gd name="T1" fmla="*/ 0 h 425"/>
                <a:gd name="T2" fmla="*/ 310 w 342"/>
                <a:gd name="T3" fmla="*/ 0 h 425"/>
                <a:gd name="T4" fmla="*/ 316 w 342"/>
                <a:gd name="T5" fmla="*/ 0 h 425"/>
                <a:gd name="T6" fmla="*/ 323 w 342"/>
                <a:gd name="T7" fmla="*/ 2 h 425"/>
                <a:gd name="T8" fmla="*/ 328 w 342"/>
                <a:gd name="T9" fmla="*/ 5 h 425"/>
                <a:gd name="T10" fmla="*/ 333 w 342"/>
                <a:gd name="T11" fmla="*/ 9 h 425"/>
                <a:gd name="T12" fmla="*/ 337 w 342"/>
                <a:gd name="T13" fmla="*/ 14 h 425"/>
                <a:gd name="T14" fmla="*/ 340 w 342"/>
                <a:gd name="T15" fmla="*/ 19 h 425"/>
                <a:gd name="T16" fmla="*/ 342 w 342"/>
                <a:gd name="T17" fmla="*/ 25 h 425"/>
                <a:gd name="T18" fmla="*/ 342 w 342"/>
                <a:gd name="T19" fmla="*/ 31 h 425"/>
                <a:gd name="T20" fmla="*/ 342 w 342"/>
                <a:gd name="T21" fmla="*/ 425 h 425"/>
                <a:gd name="T22" fmla="*/ 32 w 342"/>
                <a:gd name="T23" fmla="*/ 425 h 425"/>
                <a:gd name="T24" fmla="*/ 32 w 342"/>
                <a:gd name="T25" fmla="*/ 425 h 425"/>
                <a:gd name="T26" fmla="*/ 25 w 342"/>
                <a:gd name="T27" fmla="*/ 425 h 425"/>
                <a:gd name="T28" fmla="*/ 19 w 342"/>
                <a:gd name="T29" fmla="*/ 423 h 425"/>
                <a:gd name="T30" fmla="*/ 14 w 342"/>
                <a:gd name="T31" fmla="*/ 420 h 425"/>
                <a:gd name="T32" fmla="*/ 9 w 342"/>
                <a:gd name="T33" fmla="*/ 417 h 425"/>
                <a:gd name="T34" fmla="*/ 5 w 342"/>
                <a:gd name="T35" fmla="*/ 411 h 425"/>
                <a:gd name="T36" fmla="*/ 2 w 342"/>
                <a:gd name="T37" fmla="*/ 406 h 425"/>
                <a:gd name="T38" fmla="*/ 0 w 342"/>
                <a:gd name="T39" fmla="*/ 400 h 425"/>
                <a:gd name="T40" fmla="*/ 0 w 342"/>
                <a:gd name="T41" fmla="*/ 394 h 425"/>
                <a:gd name="T42" fmla="*/ 0 w 342"/>
                <a:gd name="T43" fmla="*/ 0 h 425"/>
                <a:gd name="T44" fmla="*/ 310 w 342"/>
                <a:gd name="T45" fmla="*/ 0 h 425"/>
                <a:gd name="T46" fmla="*/ 310 w 342"/>
                <a:gd name="T47" fmla="*/ 30 h 425"/>
                <a:gd name="T48" fmla="*/ 30 w 342"/>
                <a:gd name="T49" fmla="*/ 30 h 425"/>
                <a:gd name="T50" fmla="*/ 30 w 342"/>
                <a:gd name="T51" fmla="*/ 394 h 425"/>
                <a:gd name="T52" fmla="*/ 30 w 342"/>
                <a:gd name="T53" fmla="*/ 394 h 425"/>
                <a:gd name="T54" fmla="*/ 30 w 342"/>
                <a:gd name="T55" fmla="*/ 395 h 425"/>
                <a:gd name="T56" fmla="*/ 32 w 342"/>
                <a:gd name="T57" fmla="*/ 395 h 425"/>
                <a:gd name="T58" fmla="*/ 312 w 342"/>
                <a:gd name="T59" fmla="*/ 395 h 425"/>
                <a:gd name="T60" fmla="*/ 312 w 342"/>
                <a:gd name="T61" fmla="*/ 31 h 425"/>
                <a:gd name="T62" fmla="*/ 312 w 342"/>
                <a:gd name="T63" fmla="*/ 31 h 425"/>
                <a:gd name="T64" fmla="*/ 312 w 342"/>
                <a:gd name="T65" fmla="*/ 30 h 425"/>
                <a:gd name="T66" fmla="*/ 310 w 342"/>
                <a:gd name="T67" fmla="*/ 30 h 425"/>
                <a:gd name="T68" fmla="*/ 310 w 342"/>
                <a:gd name="T69" fmla="*/ 3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2" h="425">
                  <a:moveTo>
                    <a:pt x="310" y="0"/>
                  </a:moveTo>
                  <a:lnTo>
                    <a:pt x="310" y="0"/>
                  </a:lnTo>
                  <a:lnTo>
                    <a:pt x="316" y="0"/>
                  </a:lnTo>
                  <a:lnTo>
                    <a:pt x="323" y="2"/>
                  </a:lnTo>
                  <a:lnTo>
                    <a:pt x="328" y="5"/>
                  </a:lnTo>
                  <a:lnTo>
                    <a:pt x="333" y="9"/>
                  </a:lnTo>
                  <a:lnTo>
                    <a:pt x="337" y="14"/>
                  </a:lnTo>
                  <a:lnTo>
                    <a:pt x="340" y="19"/>
                  </a:lnTo>
                  <a:lnTo>
                    <a:pt x="342" y="25"/>
                  </a:lnTo>
                  <a:lnTo>
                    <a:pt x="342" y="31"/>
                  </a:lnTo>
                  <a:lnTo>
                    <a:pt x="342" y="425"/>
                  </a:lnTo>
                  <a:lnTo>
                    <a:pt x="32" y="425"/>
                  </a:lnTo>
                  <a:lnTo>
                    <a:pt x="32" y="425"/>
                  </a:lnTo>
                  <a:lnTo>
                    <a:pt x="25" y="425"/>
                  </a:lnTo>
                  <a:lnTo>
                    <a:pt x="19" y="423"/>
                  </a:lnTo>
                  <a:lnTo>
                    <a:pt x="14" y="420"/>
                  </a:lnTo>
                  <a:lnTo>
                    <a:pt x="9" y="417"/>
                  </a:lnTo>
                  <a:lnTo>
                    <a:pt x="5" y="411"/>
                  </a:lnTo>
                  <a:lnTo>
                    <a:pt x="2" y="406"/>
                  </a:lnTo>
                  <a:lnTo>
                    <a:pt x="0" y="400"/>
                  </a:lnTo>
                  <a:lnTo>
                    <a:pt x="0" y="394"/>
                  </a:lnTo>
                  <a:lnTo>
                    <a:pt x="0" y="0"/>
                  </a:lnTo>
                  <a:lnTo>
                    <a:pt x="310" y="0"/>
                  </a:lnTo>
                  <a:close/>
                  <a:moveTo>
                    <a:pt x="310" y="30"/>
                  </a:moveTo>
                  <a:lnTo>
                    <a:pt x="30" y="30"/>
                  </a:lnTo>
                  <a:lnTo>
                    <a:pt x="30" y="394"/>
                  </a:lnTo>
                  <a:lnTo>
                    <a:pt x="30" y="394"/>
                  </a:lnTo>
                  <a:lnTo>
                    <a:pt x="30" y="395"/>
                  </a:lnTo>
                  <a:lnTo>
                    <a:pt x="32" y="395"/>
                  </a:lnTo>
                  <a:lnTo>
                    <a:pt x="312" y="395"/>
                  </a:lnTo>
                  <a:lnTo>
                    <a:pt x="312" y="31"/>
                  </a:lnTo>
                  <a:lnTo>
                    <a:pt x="312" y="31"/>
                  </a:lnTo>
                  <a:lnTo>
                    <a:pt x="312" y="30"/>
                  </a:lnTo>
                  <a:lnTo>
                    <a:pt x="310" y="30"/>
                  </a:lnTo>
                  <a:lnTo>
                    <a:pt x="31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1">
                <a:defRPr/>
              </a:pPr>
              <a:endParaRPr lang="en-US" sz="1799" kern="0">
                <a:solidFill>
                  <a:prstClr val="black"/>
                </a:solidFill>
              </a:endParaRPr>
            </a:p>
          </p:txBody>
        </p:sp>
        <p:sp>
          <p:nvSpPr>
            <p:cNvPr id="611" name="Rectangle 13"/>
            <p:cNvSpPr>
              <a:spLocks noChangeArrowheads="1"/>
            </p:cNvSpPr>
            <p:nvPr/>
          </p:nvSpPr>
          <p:spPr bwMode="auto">
            <a:xfrm>
              <a:off x="7234756" y="4518324"/>
              <a:ext cx="15544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1">
                <a:defRPr/>
              </a:pPr>
              <a:endParaRPr lang="en-US" sz="1799" kern="0">
                <a:solidFill>
                  <a:prstClr val="black"/>
                </a:solidFill>
              </a:endParaRPr>
            </a:p>
          </p:txBody>
        </p:sp>
        <p:sp>
          <p:nvSpPr>
            <p:cNvPr id="612" name="Rectangle 14"/>
            <p:cNvSpPr>
              <a:spLocks noChangeArrowheads="1"/>
            </p:cNvSpPr>
            <p:nvPr/>
          </p:nvSpPr>
          <p:spPr bwMode="auto">
            <a:xfrm>
              <a:off x="7234756" y="4473874"/>
              <a:ext cx="15544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1">
                <a:defRPr/>
              </a:pPr>
              <a:endParaRPr lang="en-US" sz="1799" kern="0">
                <a:solidFill>
                  <a:prstClr val="black"/>
                </a:solidFill>
              </a:endParaRPr>
            </a:p>
          </p:txBody>
        </p:sp>
        <p:sp>
          <p:nvSpPr>
            <p:cNvPr id="613" name="Rectangle 15"/>
            <p:cNvSpPr>
              <a:spLocks noChangeArrowheads="1"/>
            </p:cNvSpPr>
            <p:nvPr/>
          </p:nvSpPr>
          <p:spPr bwMode="auto">
            <a:xfrm>
              <a:off x="7234756" y="4561186"/>
              <a:ext cx="15544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1">
                <a:defRPr/>
              </a:pPr>
              <a:endParaRPr lang="en-US" sz="1799" kern="0">
                <a:solidFill>
                  <a:prstClr val="black"/>
                </a:solidFill>
              </a:endParaRPr>
            </a:p>
          </p:txBody>
        </p:sp>
        <p:sp>
          <p:nvSpPr>
            <p:cNvPr id="614" name="Rectangle 13"/>
            <p:cNvSpPr>
              <a:spLocks noChangeArrowheads="1"/>
            </p:cNvSpPr>
            <p:nvPr/>
          </p:nvSpPr>
          <p:spPr bwMode="auto">
            <a:xfrm>
              <a:off x="7234756" y="4649815"/>
              <a:ext cx="15544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1">
                <a:defRPr/>
              </a:pPr>
              <a:endParaRPr lang="en-US" sz="1799" kern="0">
                <a:solidFill>
                  <a:prstClr val="black"/>
                </a:solidFill>
              </a:endParaRPr>
            </a:p>
          </p:txBody>
        </p:sp>
        <p:sp>
          <p:nvSpPr>
            <p:cNvPr id="615" name="Rectangle 14"/>
            <p:cNvSpPr>
              <a:spLocks noChangeArrowheads="1"/>
            </p:cNvSpPr>
            <p:nvPr/>
          </p:nvSpPr>
          <p:spPr bwMode="auto">
            <a:xfrm>
              <a:off x="7234756" y="4605365"/>
              <a:ext cx="15544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1">
                <a:defRPr/>
              </a:pPr>
              <a:endParaRPr lang="en-US" sz="1799" kern="0">
                <a:solidFill>
                  <a:prstClr val="black"/>
                </a:solidFill>
              </a:endParaRPr>
            </a:p>
          </p:txBody>
        </p:sp>
        <p:sp>
          <p:nvSpPr>
            <p:cNvPr id="616" name="Rectangle 15"/>
            <p:cNvSpPr>
              <a:spLocks noChangeArrowheads="1"/>
            </p:cNvSpPr>
            <p:nvPr/>
          </p:nvSpPr>
          <p:spPr bwMode="auto">
            <a:xfrm>
              <a:off x="7234756" y="4692677"/>
              <a:ext cx="15544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1">
                <a:defRPr/>
              </a:pPr>
              <a:endParaRPr lang="en-US" sz="1799" kern="0">
                <a:solidFill>
                  <a:prstClr val="black"/>
                </a:solidFill>
              </a:endParaRPr>
            </a:p>
          </p:txBody>
        </p:sp>
      </p:grpSp>
      <p:sp>
        <p:nvSpPr>
          <p:cNvPr id="625" name="Title 3"/>
          <p:cNvSpPr txBox="1">
            <a:spLocks/>
          </p:cNvSpPr>
          <p:nvPr/>
        </p:nvSpPr>
        <p:spPr bwMode="black">
          <a:xfrm>
            <a:off x="2522819" y="3321809"/>
            <a:ext cx="1988820" cy="702684"/>
          </a:xfrm>
          <a:prstGeom prst="rect">
            <a:avLst/>
          </a:prstGeom>
          <a:solidFill>
            <a:schemeClr val="accent1"/>
          </a:solidFill>
          <a:ln>
            <a:noFill/>
          </a:ln>
        </p:spPr>
        <p:txBody>
          <a:bodyPr vert="horz" wrap="square" lIns="68580" tIns="68580" rIns="68580" bIns="68580" rtlCol="0" anchor="t"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2700" dirty="0" smtClean="0">
                <a:solidFill>
                  <a:prstClr val="white"/>
                </a:solidFill>
              </a:rPr>
              <a:t>1,400</a:t>
            </a:r>
            <a:r>
              <a:rPr lang="en-US" sz="2399" dirty="0" smtClean="0">
                <a:solidFill>
                  <a:prstClr val="white"/>
                </a:solidFill>
              </a:rPr>
              <a:t> </a:t>
            </a:r>
            <a:r>
              <a:rPr lang="en-US" sz="1799" dirty="0">
                <a:solidFill>
                  <a:prstClr val="white"/>
                </a:solidFill>
              </a:rPr>
              <a:t/>
            </a:r>
            <a:br>
              <a:rPr lang="en-US" sz="1799" dirty="0">
                <a:solidFill>
                  <a:prstClr val="white"/>
                </a:solidFill>
              </a:rPr>
            </a:br>
            <a:r>
              <a:rPr lang="en-US" sz="1350" b="0" dirty="0" smtClean="0">
                <a:solidFill>
                  <a:prstClr val="white"/>
                </a:solidFill>
                <a:latin typeface="HP Simplified"/>
                <a:cs typeface="+mn-cs"/>
              </a:rPr>
              <a:t>IT supported apps</a:t>
            </a:r>
            <a:endParaRPr lang="en-US" sz="1350" b="0" dirty="0">
              <a:solidFill>
                <a:prstClr val="white"/>
              </a:solidFill>
              <a:latin typeface="HP Simplified"/>
              <a:cs typeface="+mn-cs"/>
            </a:endParaRPr>
          </a:p>
        </p:txBody>
      </p:sp>
      <p:sp>
        <p:nvSpPr>
          <p:cNvPr id="626" name="Title 3"/>
          <p:cNvSpPr txBox="1">
            <a:spLocks/>
          </p:cNvSpPr>
          <p:nvPr/>
        </p:nvSpPr>
        <p:spPr bwMode="black">
          <a:xfrm>
            <a:off x="438532" y="1894751"/>
            <a:ext cx="1988820" cy="1750563"/>
          </a:xfrm>
          <a:prstGeom prst="rect">
            <a:avLst/>
          </a:prstGeom>
          <a:solidFill>
            <a:schemeClr val="accent1"/>
          </a:solidFill>
          <a:ln>
            <a:noFill/>
          </a:ln>
        </p:spPr>
        <p:txBody>
          <a:bodyPr vert="horz" wrap="square" lIns="68580" tIns="68580" rIns="68580" bIns="68580" rtlCol="0" anchor="t"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2700" dirty="0" smtClean="0">
                <a:solidFill>
                  <a:prstClr val="white"/>
                </a:solidFill>
              </a:rPr>
              <a:t>900 projects</a:t>
            </a:r>
            <a:endParaRPr lang="en-US" sz="2700" dirty="0">
              <a:solidFill>
                <a:prstClr val="white"/>
              </a:solidFill>
            </a:endParaRPr>
          </a:p>
          <a:p>
            <a:pPr>
              <a:spcBef>
                <a:spcPts val="0"/>
              </a:spcBef>
              <a:defRPr/>
            </a:pPr>
            <a:r>
              <a:rPr lang="en-US" sz="1600" b="0" dirty="0" smtClean="0">
                <a:solidFill>
                  <a:prstClr val="white"/>
                </a:solidFill>
                <a:latin typeface="HP Simplified"/>
                <a:cs typeface="HP Simplified Light"/>
              </a:rPr>
              <a:t>In 2015</a:t>
            </a:r>
            <a:endParaRPr lang="en-US" sz="1100" b="0" dirty="0">
              <a:solidFill>
                <a:prstClr val="white"/>
              </a:solidFill>
              <a:latin typeface="HP Simplified"/>
              <a:cs typeface="HP Simplified Light"/>
            </a:endParaRPr>
          </a:p>
        </p:txBody>
      </p:sp>
      <p:sp>
        <p:nvSpPr>
          <p:cNvPr id="628" name="Rectangle 627"/>
          <p:cNvSpPr/>
          <p:nvPr/>
        </p:nvSpPr>
        <p:spPr>
          <a:xfrm>
            <a:off x="2522819" y="933524"/>
            <a:ext cx="4074287" cy="1388332"/>
          </a:xfrm>
          <a:prstGeom prst="rect">
            <a:avLst/>
          </a:prstGeom>
          <a:solidFill>
            <a:schemeClr val="accent1"/>
          </a:solidFill>
        </p:spPr>
        <p:txBody>
          <a:bodyPr wrap="square" lIns="68580" tIns="0" rIns="68580" bIns="68580">
            <a:noAutofit/>
          </a:bodyPr>
          <a:lstStyle/>
          <a:p>
            <a:pPr defTabSz="685800"/>
            <a:r>
              <a:rPr lang="en-US" sz="2700" b="1" dirty="0" smtClean="0">
                <a:solidFill>
                  <a:prstClr val="white"/>
                </a:solidFill>
                <a:cs typeface="HP Simplified" pitchFamily="34" charset="0"/>
              </a:rPr>
              <a:t>2 + 2 datacenters</a:t>
            </a:r>
            <a:r>
              <a:rPr lang="en-US" sz="1350" dirty="0" smtClean="0">
                <a:solidFill>
                  <a:prstClr val="black"/>
                </a:solidFill>
              </a:rPr>
              <a:t>  </a:t>
            </a:r>
          </a:p>
          <a:p>
            <a:pPr defTabSz="685800"/>
            <a:r>
              <a:rPr lang="en-US" sz="1350" dirty="0" smtClean="0">
                <a:solidFill>
                  <a:prstClr val="white"/>
                </a:solidFill>
                <a:cs typeface="HP Simplified" pitchFamily="34" charset="0"/>
              </a:rPr>
              <a:t>Plus local  R&amp;D labs</a:t>
            </a:r>
            <a:endParaRPr lang="en-US" sz="1350" dirty="0">
              <a:solidFill>
                <a:prstClr val="white"/>
              </a:solidFill>
              <a:cs typeface="HP Simplified Light"/>
            </a:endParaRPr>
          </a:p>
        </p:txBody>
      </p:sp>
      <p:sp>
        <p:nvSpPr>
          <p:cNvPr id="629" name="Rectangle 628"/>
          <p:cNvSpPr/>
          <p:nvPr/>
        </p:nvSpPr>
        <p:spPr>
          <a:xfrm rot="5400000">
            <a:off x="7227661" y="3545421"/>
            <a:ext cx="921003" cy="1988820"/>
          </a:xfrm>
          <a:prstGeom prst="rect">
            <a:avLst/>
          </a:prstGeom>
          <a:solidFill>
            <a:schemeClr val="accent1"/>
          </a:solidFill>
        </p:spPr>
        <p:txBody>
          <a:bodyPr vert="vert270" wrap="square" lIns="68580" tIns="68580" rIns="68580" bIns="68580">
            <a:noAutofit/>
          </a:bodyPr>
          <a:lstStyle/>
          <a:p>
            <a:pPr defTabSz="685800"/>
            <a:r>
              <a:rPr lang="en-US" sz="2700" b="1" dirty="0" smtClean="0">
                <a:solidFill>
                  <a:prstClr val="white"/>
                </a:solidFill>
                <a:cs typeface="HP Simplified" pitchFamily="34" charset="0"/>
              </a:rPr>
              <a:t>160k tickets</a:t>
            </a:r>
            <a:r>
              <a:rPr lang="en-US" sz="2399" b="1" dirty="0">
                <a:solidFill>
                  <a:prstClr val="white"/>
                </a:solidFill>
                <a:cs typeface="HP Simplified" pitchFamily="34" charset="0"/>
              </a:rPr>
              <a:t/>
            </a:r>
            <a:br>
              <a:rPr lang="en-US" sz="2399" b="1" dirty="0">
                <a:solidFill>
                  <a:prstClr val="white"/>
                </a:solidFill>
                <a:cs typeface="HP Simplified" pitchFamily="34" charset="0"/>
              </a:rPr>
            </a:br>
            <a:r>
              <a:rPr lang="en-US" sz="1350" dirty="0" smtClean="0">
                <a:solidFill>
                  <a:prstClr val="white"/>
                </a:solidFill>
                <a:cs typeface="HP Simplified" pitchFamily="34" charset="0"/>
              </a:rPr>
              <a:t>per month – 70% from monitoring</a:t>
            </a:r>
            <a:endParaRPr lang="en-US" sz="1350" dirty="0">
              <a:solidFill>
                <a:prstClr val="white"/>
              </a:solidFill>
              <a:cs typeface="HP Simplified"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4270" y="995926"/>
            <a:ext cx="424247" cy="42424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681" y="3064469"/>
            <a:ext cx="387587" cy="53635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6585" y="2593111"/>
            <a:ext cx="763555" cy="41866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34381" y="1732661"/>
            <a:ext cx="793444" cy="44379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53231" y="4385803"/>
            <a:ext cx="584636" cy="584636"/>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52781" y="3023584"/>
            <a:ext cx="648705" cy="572478"/>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1219" y="2839634"/>
            <a:ext cx="474846" cy="760496"/>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51620" y="1621927"/>
            <a:ext cx="273905" cy="554525"/>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21553" y="1991641"/>
            <a:ext cx="536339" cy="184811"/>
          </a:xfrm>
          <a:prstGeom prst="rect">
            <a:avLst/>
          </a:prstGeom>
        </p:spPr>
      </p:pic>
      <p:pic>
        <p:nvPicPr>
          <p:cNvPr id="179" name="Picture 17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19253" y="1991641"/>
            <a:ext cx="536339" cy="184811"/>
          </a:xfrm>
          <a:prstGeom prst="rect">
            <a:avLst/>
          </a:prstGeom>
        </p:spPr>
      </p:pic>
      <p:pic>
        <p:nvPicPr>
          <p:cNvPr id="180" name="Picture 179"/>
          <p:cNvPicPr>
            <a:picLocks noChangeAspect="1"/>
          </p:cNvPicPr>
          <p:nvPr/>
        </p:nvPicPr>
        <p:blipFill rotWithShape="1">
          <a:blip r:embed="rId6" cstate="print">
            <a:extLst>
              <a:ext uri="{28A0092B-C50C-407E-A947-70E740481C1C}">
                <a14:useLocalDpi xmlns:a14="http://schemas.microsoft.com/office/drawing/2010/main" val="0"/>
              </a:ext>
            </a:extLst>
          </a:blip>
          <a:srcRect l="28706"/>
          <a:stretch/>
        </p:blipFill>
        <p:spPr>
          <a:xfrm>
            <a:off x="5149320" y="1732661"/>
            <a:ext cx="565680" cy="443790"/>
          </a:xfrm>
          <a:prstGeom prst="rect">
            <a:avLst/>
          </a:prstGeom>
        </p:spPr>
      </p:pic>
      <p:sp>
        <p:nvSpPr>
          <p:cNvPr id="18" name="TextBox 17"/>
          <p:cNvSpPr txBox="1"/>
          <p:nvPr/>
        </p:nvSpPr>
        <p:spPr>
          <a:xfrm>
            <a:off x="512678" y="3714385"/>
            <a:ext cx="1821932" cy="752329"/>
          </a:xfrm>
          <a:prstGeom prst="rect">
            <a:avLst/>
          </a:prstGeom>
          <a:noFill/>
        </p:spPr>
        <p:txBody>
          <a:bodyPr wrap="square" lIns="0" tIns="0" rIns="0" bIns="0" rtlCol="0">
            <a:noAutofit/>
          </a:bodyPr>
          <a:lstStyle/>
          <a:p>
            <a:pPr algn="r" defTabSz="685800"/>
            <a:r>
              <a:rPr lang="en-US" sz="2700" b="1" dirty="0" smtClean="0">
                <a:solidFill>
                  <a:srgbClr val="0096D6"/>
                </a:solidFill>
                <a:cs typeface="HP Simplified" pitchFamily="34" charset="0"/>
              </a:rPr>
              <a:t>11 countries</a:t>
            </a:r>
            <a:r>
              <a:rPr lang="en-US" sz="2700" b="1" dirty="0">
                <a:solidFill>
                  <a:srgbClr val="0096D6"/>
                </a:solidFill>
                <a:cs typeface="HP Simplified" pitchFamily="34" charset="0"/>
              </a:rPr>
              <a:t/>
            </a:r>
            <a:br>
              <a:rPr lang="en-US" sz="2700" b="1" dirty="0">
                <a:solidFill>
                  <a:srgbClr val="0096D6"/>
                </a:solidFill>
                <a:cs typeface="HP Simplified" pitchFamily="34" charset="0"/>
              </a:rPr>
            </a:br>
            <a:r>
              <a:rPr lang="en-US" sz="1350" dirty="0" smtClean="0">
                <a:solidFill>
                  <a:prstClr val="black"/>
                </a:solidFill>
                <a:cs typeface="HP Simplified" pitchFamily="34" charset="0"/>
              </a:rPr>
              <a:t>With &gt;100 IT employees</a:t>
            </a:r>
            <a:endParaRPr lang="en-US" sz="1350" dirty="0">
              <a:solidFill>
                <a:prstClr val="black"/>
              </a:solidFill>
            </a:endParaRPr>
          </a:p>
        </p:txBody>
      </p:sp>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97761" y="3428761"/>
            <a:ext cx="400967" cy="497585"/>
          </a:xfrm>
          <a:prstGeom prst="rect">
            <a:avLst/>
          </a:prstGeom>
        </p:spPr>
      </p:pic>
      <p:pic>
        <p:nvPicPr>
          <p:cNvPr id="20" name="Picture 19"/>
          <p:cNvPicPr>
            <a:picLocks noChangeAspect="1"/>
          </p:cNvPicPr>
          <p:nvPr/>
        </p:nvPicPr>
        <p:blipFill rotWithShape="1">
          <a:blip r:embed="rId13" cstate="print">
            <a:extLst>
              <a:ext uri="{28A0092B-C50C-407E-A947-70E740481C1C}">
                <a14:useLocalDpi xmlns:a14="http://schemas.microsoft.com/office/drawing/2010/main" val="0"/>
              </a:ext>
            </a:extLst>
          </a:blip>
          <a:srcRect t="68248"/>
          <a:stretch/>
        </p:blipFill>
        <p:spPr>
          <a:xfrm>
            <a:off x="3657600" y="2461224"/>
            <a:ext cx="630972" cy="214301"/>
          </a:xfrm>
          <a:prstGeom prst="rect">
            <a:avLst/>
          </a:prstGeom>
        </p:spPr>
      </p:pic>
      <p:pic>
        <p:nvPicPr>
          <p:cNvPr id="181" name="Picture 180"/>
          <p:cNvPicPr>
            <a:picLocks noChangeAspect="1"/>
          </p:cNvPicPr>
          <p:nvPr/>
        </p:nvPicPr>
        <p:blipFill rotWithShape="1">
          <a:blip r:embed="rId13" cstate="print">
            <a:extLst>
              <a:ext uri="{28A0092B-C50C-407E-A947-70E740481C1C}">
                <a14:useLocalDpi xmlns:a14="http://schemas.microsoft.com/office/drawing/2010/main" val="0"/>
              </a:ext>
            </a:extLst>
          </a:blip>
          <a:srcRect t="68248"/>
          <a:stretch/>
        </p:blipFill>
        <p:spPr>
          <a:xfrm>
            <a:off x="3782251" y="2675326"/>
            <a:ext cx="630972" cy="214301"/>
          </a:xfrm>
          <a:prstGeom prst="rect">
            <a:avLst/>
          </a:prstGeom>
        </p:spPr>
      </p:pic>
      <p:pic>
        <p:nvPicPr>
          <p:cNvPr id="24" name="Picture 23"/>
          <p:cNvPicPr>
            <a:picLocks noChangeAspect="1"/>
          </p:cNvPicPr>
          <p:nvPr/>
        </p:nvPicPr>
        <p:blipFill>
          <a:blip r:embed="rId14"/>
          <a:stretch>
            <a:fillRect/>
          </a:stretch>
        </p:blipFill>
        <p:spPr>
          <a:xfrm>
            <a:off x="3968333" y="4169747"/>
            <a:ext cx="443397" cy="510962"/>
          </a:xfrm>
          <a:prstGeom prst="rect">
            <a:avLst/>
          </a:prstGeom>
        </p:spPr>
      </p:pic>
      <p:pic>
        <p:nvPicPr>
          <p:cNvPr id="25" name="Picture 2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514953" y="4485983"/>
            <a:ext cx="504617" cy="480060"/>
          </a:xfrm>
          <a:prstGeom prst="rect">
            <a:avLst/>
          </a:prstGeom>
        </p:spPr>
      </p:pic>
      <p:pic>
        <p:nvPicPr>
          <p:cNvPr id="184" name="Picture 18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983210" y="4213330"/>
            <a:ext cx="360440" cy="342900"/>
          </a:xfrm>
          <a:prstGeom prst="rect">
            <a:avLst/>
          </a:prstGeom>
        </p:spPr>
      </p:pic>
      <p:pic>
        <p:nvPicPr>
          <p:cNvPr id="185" name="Picture 18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330206" y="4079330"/>
            <a:ext cx="216264" cy="205740"/>
          </a:xfrm>
          <a:prstGeom prst="rect">
            <a:avLst/>
          </a:prstGeom>
        </p:spPr>
      </p:pic>
      <p:pic>
        <p:nvPicPr>
          <p:cNvPr id="26" name="Picture 2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971628" y="2495846"/>
            <a:ext cx="514769" cy="685800"/>
          </a:xfrm>
          <a:prstGeom prst="rect">
            <a:avLst/>
          </a:prstGeom>
        </p:spPr>
      </p:pic>
      <p:pic>
        <p:nvPicPr>
          <p:cNvPr id="187" name="Picture 18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35963" y="2633006"/>
            <a:ext cx="411815" cy="548640"/>
          </a:xfrm>
          <a:prstGeom prst="rect">
            <a:avLst/>
          </a:prstGeom>
        </p:spPr>
      </p:pic>
      <p:pic>
        <p:nvPicPr>
          <p:cNvPr id="188" name="Picture 18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151775" y="2701586"/>
            <a:ext cx="360338" cy="480060"/>
          </a:xfrm>
          <a:prstGeom prst="rect">
            <a:avLst/>
          </a:prstGeom>
        </p:spPr>
      </p:pic>
      <p:pic>
        <p:nvPicPr>
          <p:cNvPr id="189" name="Picture 18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819063" y="2770166"/>
            <a:ext cx="308861" cy="411480"/>
          </a:xfrm>
          <a:prstGeom prst="rect">
            <a:avLst/>
          </a:prstGeom>
        </p:spPr>
      </p:pic>
    </p:spTree>
    <p:extLst>
      <p:ext uri="{BB962C8B-B14F-4D97-AF65-F5344CB8AC3E}">
        <p14:creationId xmlns:p14="http://schemas.microsoft.com/office/powerpoint/2010/main" val="323647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l="-32000" r="-3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Integrated &amp; empowered teams</a:t>
            </a:r>
            <a:endParaRPr lang="en-US" dirty="0"/>
          </a:p>
        </p:txBody>
      </p:sp>
    </p:spTree>
    <p:extLst>
      <p:ext uri="{BB962C8B-B14F-4D97-AF65-F5344CB8AC3E}">
        <p14:creationId xmlns:p14="http://schemas.microsoft.com/office/powerpoint/2010/main" val="22203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Integrated and empowered teams</a:t>
            </a:r>
            <a:endParaRPr lang="en-US" dirty="0"/>
          </a:p>
        </p:txBody>
      </p:sp>
      <p:sp>
        <p:nvSpPr>
          <p:cNvPr id="7" name="TextBox 6"/>
          <p:cNvSpPr txBox="1"/>
          <p:nvPr/>
        </p:nvSpPr>
        <p:spPr>
          <a:xfrm>
            <a:off x="1686017" y="1217638"/>
            <a:ext cx="2000250" cy="571500"/>
          </a:xfrm>
          <a:prstGeom prst="rect">
            <a:avLst/>
          </a:prstGeom>
          <a:noFill/>
        </p:spPr>
        <p:txBody>
          <a:bodyPr wrap="square" lIns="0" tIns="0" rIns="0" bIns="0" rtlCol="0">
            <a:noAutofit/>
          </a:bodyPr>
          <a:lstStyle/>
          <a:p>
            <a:pPr algn="ctr">
              <a:lnSpc>
                <a:spcPct val="90000"/>
              </a:lnSpc>
            </a:pPr>
            <a:r>
              <a:rPr lang="en-US" sz="2400" dirty="0">
                <a:solidFill>
                  <a:schemeClr val="accent1"/>
                </a:solidFill>
              </a:rPr>
              <a:t>Trust</a:t>
            </a:r>
          </a:p>
        </p:txBody>
      </p:sp>
      <p:sp>
        <p:nvSpPr>
          <p:cNvPr id="8" name="TextBox 7"/>
          <p:cNvSpPr txBox="1"/>
          <p:nvPr/>
        </p:nvSpPr>
        <p:spPr>
          <a:xfrm>
            <a:off x="4973656" y="1211412"/>
            <a:ext cx="2000250" cy="571500"/>
          </a:xfrm>
          <a:prstGeom prst="rect">
            <a:avLst/>
          </a:prstGeom>
          <a:noFill/>
        </p:spPr>
        <p:txBody>
          <a:bodyPr wrap="square" lIns="0" tIns="0" rIns="0" bIns="0" rtlCol="0">
            <a:noAutofit/>
          </a:bodyPr>
          <a:lstStyle/>
          <a:p>
            <a:pPr algn="ctr">
              <a:lnSpc>
                <a:spcPct val="90000"/>
              </a:lnSpc>
            </a:pPr>
            <a:r>
              <a:rPr lang="en-US" sz="2400" dirty="0">
                <a:solidFill>
                  <a:schemeClr val="accent1"/>
                </a:solidFill>
              </a:rPr>
              <a:t>Control</a:t>
            </a:r>
          </a:p>
        </p:txBody>
      </p:sp>
      <p:sp>
        <p:nvSpPr>
          <p:cNvPr id="9" name="TextBox 8"/>
          <p:cNvSpPr txBox="1"/>
          <p:nvPr/>
        </p:nvSpPr>
        <p:spPr>
          <a:xfrm>
            <a:off x="1373206" y="4481874"/>
            <a:ext cx="6400800" cy="367327"/>
          </a:xfrm>
          <a:prstGeom prst="rect">
            <a:avLst/>
          </a:prstGeom>
          <a:noFill/>
        </p:spPr>
        <p:txBody>
          <a:bodyPr wrap="square" lIns="0" tIns="0" rIns="0" bIns="0" rtlCol="0">
            <a:noAutofit/>
          </a:bodyPr>
          <a:lstStyle/>
          <a:p>
            <a:pPr algn="ctr">
              <a:lnSpc>
                <a:spcPct val="90000"/>
              </a:lnSpc>
            </a:pPr>
            <a:r>
              <a:rPr lang="en-US" sz="2400" dirty="0">
                <a:solidFill>
                  <a:schemeClr val="accent1"/>
                </a:solidFill>
              </a:rPr>
              <a:t>“Minimum Viable Process”</a:t>
            </a:r>
          </a:p>
        </p:txBody>
      </p:sp>
      <p:sp>
        <p:nvSpPr>
          <p:cNvPr id="3" name="Isosceles Triangle 2"/>
          <p:cNvSpPr/>
          <p:nvPr/>
        </p:nvSpPr>
        <p:spPr>
          <a:xfrm>
            <a:off x="4030681" y="3214625"/>
            <a:ext cx="1085850" cy="936077"/>
          </a:xfrm>
          <a:prstGeom prst="triangle">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50" dirty="0"/>
          </a:p>
        </p:txBody>
      </p:sp>
      <p:sp>
        <p:nvSpPr>
          <p:cNvPr id="4" name="Rectangle 3"/>
          <p:cNvSpPr/>
          <p:nvPr/>
        </p:nvSpPr>
        <p:spPr>
          <a:xfrm rot="20697825">
            <a:off x="1808783" y="3095394"/>
            <a:ext cx="5373707" cy="114300"/>
          </a:xfrm>
          <a:prstGeom prst="rect">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50" dirty="0"/>
          </a:p>
        </p:txBody>
      </p:sp>
      <p:sp>
        <p:nvSpPr>
          <p:cNvPr id="5" name="Oval 4"/>
          <p:cNvSpPr/>
          <p:nvPr/>
        </p:nvSpPr>
        <p:spPr>
          <a:xfrm>
            <a:off x="5430856" y="1942955"/>
            <a:ext cx="1085850" cy="698711"/>
          </a:xfrm>
          <a:prstGeom prst="ellipse">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50" dirty="0"/>
          </a:p>
        </p:txBody>
      </p:sp>
      <p:sp>
        <p:nvSpPr>
          <p:cNvPr id="10" name="Oval 9"/>
          <p:cNvSpPr/>
          <p:nvPr/>
        </p:nvSpPr>
        <p:spPr>
          <a:xfrm>
            <a:off x="2166568" y="2803189"/>
            <a:ext cx="1085850" cy="698711"/>
          </a:xfrm>
          <a:prstGeom prst="ellipse">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50" dirty="0"/>
          </a:p>
        </p:txBody>
      </p:sp>
      <p:sp>
        <p:nvSpPr>
          <p:cNvPr id="11" name="Oval 10"/>
          <p:cNvSpPr/>
          <p:nvPr/>
        </p:nvSpPr>
        <p:spPr>
          <a:xfrm>
            <a:off x="2286000" y="2400299"/>
            <a:ext cx="802109" cy="389832"/>
          </a:xfrm>
          <a:prstGeom prst="ellipse">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50" dirty="0"/>
          </a:p>
        </p:txBody>
      </p:sp>
      <p:sp>
        <p:nvSpPr>
          <p:cNvPr id="12" name="Oval 11"/>
          <p:cNvSpPr/>
          <p:nvPr/>
        </p:nvSpPr>
        <p:spPr>
          <a:xfrm>
            <a:off x="2400299" y="2081416"/>
            <a:ext cx="573882" cy="291569"/>
          </a:xfrm>
          <a:prstGeom prst="ellipse">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50" dirty="0"/>
          </a:p>
        </p:txBody>
      </p:sp>
      <p:sp>
        <p:nvSpPr>
          <p:cNvPr id="13" name="Oval 12"/>
          <p:cNvSpPr/>
          <p:nvPr/>
        </p:nvSpPr>
        <p:spPr>
          <a:xfrm>
            <a:off x="2514600" y="1835503"/>
            <a:ext cx="343087" cy="217676"/>
          </a:xfrm>
          <a:prstGeom prst="ellipse">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50" dirty="0"/>
          </a:p>
        </p:txBody>
      </p:sp>
      <p:sp>
        <p:nvSpPr>
          <p:cNvPr id="14" name="Rectangle 13"/>
          <p:cNvSpPr/>
          <p:nvPr/>
        </p:nvSpPr>
        <p:spPr>
          <a:xfrm>
            <a:off x="6393291" y="4331667"/>
            <a:ext cx="1844024" cy="635882"/>
          </a:xfrm>
          <a:prstGeom prst="rect">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b="1" dirty="0" smtClean="0"/>
              <a:t>Trust, but verify</a:t>
            </a:r>
          </a:p>
        </p:txBody>
      </p:sp>
    </p:spTree>
    <p:extLst>
      <p:ext uri="{BB962C8B-B14F-4D97-AF65-F5344CB8AC3E}">
        <p14:creationId xmlns:p14="http://schemas.microsoft.com/office/powerpoint/2010/main" val="306300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Optimized for the system: HP IT DevOps Manifesto</a:t>
            </a:r>
            <a:endParaRPr lang="en-US" dirty="0"/>
          </a:p>
        </p:txBody>
      </p:sp>
      <p:sp>
        <p:nvSpPr>
          <p:cNvPr id="7" name="TextBox 6"/>
          <p:cNvSpPr txBox="1"/>
          <p:nvPr/>
        </p:nvSpPr>
        <p:spPr>
          <a:xfrm>
            <a:off x="4635905" y="1537585"/>
            <a:ext cx="1280160" cy="274320"/>
          </a:xfrm>
          <a:prstGeom prst="rect">
            <a:avLst/>
          </a:prstGeom>
          <a:noFill/>
        </p:spPr>
        <p:txBody>
          <a:bodyPr wrap="square" lIns="0" tIns="0" rIns="0" bIns="0" rtlCol="0" anchor="ctr" anchorCtr="0">
            <a:noAutofit/>
          </a:bodyPr>
          <a:lstStyle/>
          <a:p>
            <a:pPr algn="ctr" defTabSz="430106">
              <a:spcAft>
                <a:spcPts val="400"/>
              </a:spcAft>
              <a:buSzPct val="100000"/>
            </a:pPr>
            <a:r>
              <a:rPr lang="en-US" sz="1400" b="1" dirty="0" smtClean="0">
                <a:solidFill>
                  <a:srgbClr val="0096D6"/>
                </a:solidFill>
                <a:cs typeface="HP Simplified" pitchFamily="34" charset="0"/>
              </a:rPr>
              <a:t>APIs</a:t>
            </a:r>
            <a:endParaRPr lang="en-US" sz="1400" b="1" dirty="0">
              <a:solidFill>
                <a:srgbClr val="0096D6"/>
              </a:solidFill>
              <a:cs typeface="HP Simplified" pitchFamily="34" charset="0"/>
            </a:endParaRPr>
          </a:p>
        </p:txBody>
      </p:sp>
      <p:sp>
        <p:nvSpPr>
          <p:cNvPr id="8" name="TextBox 7"/>
          <p:cNvSpPr txBox="1"/>
          <p:nvPr/>
        </p:nvSpPr>
        <p:spPr>
          <a:xfrm>
            <a:off x="5653120" y="1197124"/>
            <a:ext cx="2834640" cy="457200"/>
          </a:xfrm>
          <a:prstGeom prst="rect">
            <a:avLst/>
          </a:prstGeom>
          <a:noFill/>
        </p:spPr>
        <p:txBody>
          <a:bodyPr wrap="square" lIns="0" tIns="0" rIns="0" bIns="0" rtlCol="0" anchor="ctr" anchorCtr="0">
            <a:noAutofit/>
          </a:bodyPr>
          <a:lstStyle/>
          <a:p>
            <a:pPr defTabSz="685800"/>
            <a:r>
              <a:rPr lang="en-US" sz="1200" dirty="0" smtClean="0">
                <a:solidFill>
                  <a:prstClr val="black"/>
                </a:solidFill>
              </a:rPr>
              <a:t>Resources </a:t>
            </a:r>
            <a:r>
              <a:rPr lang="en-US" sz="1200" dirty="0">
                <a:solidFill>
                  <a:prstClr val="black"/>
                </a:solidFill>
              </a:rPr>
              <a:t>are controlled by </a:t>
            </a:r>
            <a:r>
              <a:rPr lang="en-US" sz="1200" dirty="0" smtClean="0">
                <a:solidFill>
                  <a:prstClr val="black"/>
                </a:solidFill>
              </a:rPr>
              <a:t>APIs</a:t>
            </a:r>
          </a:p>
          <a:p>
            <a:pPr defTabSz="685800"/>
            <a:r>
              <a:rPr lang="en-US" sz="1200" dirty="0" smtClean="0">
                <a:solidFill>
                  <a:prstClr val="black"/>
                </a:solidFill>
              </a:rPr>
              <a:t>Everything </a:t>
            </a:r>
            <a:r>
              <a:rPr lang="en-US" sz="1200" dirty="0">
                <a:solidFill>
                  <a:prstClr val="black"/>
                </a:solidFill>
              </a:rPr>
              <a:t>is </a:t>
            </a:r>
            <a:r>
              <a:rPr lang="en-US" sz="1200" dirty="0" smtClean="0">
                <a:solidFill>
                  <a:prstClr val="black"/>
                </a:solidFill>
              </a:rPr>
              <a:t>code</a:t>
            </a:r>
            <a:endParaRPr lang="en-US" sz="1200" dirty="0">
              <a:solidFill>
                <a:prstClr val="black"/>
              </a:solidFill>
            </a:endParaRPr>
          </a:p>
        </p:txBody>
      </p:sp>
      <p:sp>
        <p:nvSpPr>
          <p:cNvPr id="11" name="TextBox 10"/>
          <p:cNvSpPr txBox="1"/>
          <p:nvPr/>
        </p:nvSpPr>
        <p:spPr>
          <a:xfrm>
            <a:off x="4635905" y="2506175"/>
            <a:ext cx="1280160" cy="274320"/>
          </a:xfrm>
          <a:prstGeom prst="rect">
            <a:avLst/>
          </a:prstGeom>
          <a:noFill/>
        </p:spPr>
        <p:txBody>
          <a:bodyPr wrap="square" lIns="0" tIns="0" rIns="0" bIns="0" rtlCol="0" anchor="ctr" anchorCtr="0">
            <a:noAutofit/>
          </a:bodyPr>
          <a:lstStyle/>
          <a:p>
            <a:pPr algn="ctr" defTabSz="430106">
              <a:spcAft>
                <a:spcPts val="400"/>
              </a:spcAft>
              <a:buSzPct val="100000"/>
            </a:pPr>
            <a:r>
              <a:rPr lang="en-US" sz="1400" b="1" dirty="0">
                <a:solidFill>
                  <a:srgbClr val="0096D6"/>
                </a:solidFill>
                <a:cs typeface="HP Simplified" pitchFamily="34" charset="0"/>
              </a:rPr>
              <a:t>Pipelines</a:t>
            </a:r>
          </a:p>
        </p:txBody>
      </p:sp>
      <p:sp>
        <p:nvSpPr>
          <p:cNvPr id="12" name="TextBox 11"/>
          <p:cNvSpPr txBox="1"/>
          <p:nvPr/>
        </p:nvSpPr>
        <p:spPr>
          <a:xfrm>
            <a:off x="5653120" y="2095529"/>
            <a:ext cx="2834640" cy="457200"/>
          </a:xfrm>
          <a:prstGeom prst="rect">
            <a:avLst/>
          </a:prstGeom>
          <a:noFill/>
        </p:spPr>
        <p:txBody>
          <a:bodyPr wrap="square" lIns="0" tIns="0" rIns="0" bIns="0" rtlCol="0" anchor="ctr" anchorCtr="0">
            <a:noAutofit/>
          </a:bodyPr>
          <a:lstStyle/>
          <a:p>
            <a:pPr defTabSz="685800"/>
            <a:r>
              <a:rPr lang="en-US" sz="1200" dirty="0" smtClean="0">
                <a:solidFill>
                  <a:prstClr val="black"/>
                </a:solidFill>
              </a:rPr>
              <a:t>All changes go through continuous </a:t>
            </a:r>
            <a:r>
              <a:rPr lang="en-US" sz="1200" dirty="0">
                <a:solidFill>
                  <a:prstClr val="black"/>
                </a:solidFill>
              </a:rPr>
              <a:t>delivery </a:t>
            </a:r>
            <a:r>
              <a:rPr lang="en-US" sz="1200" dirty="0" smtClean="0">
                <a:solidFill>
                  <a:prstClr val="black"/>
                </a:solidFill>
              </a:rPr>
              <a:t>pipeline: application, compute</a:t>
            </a:r>
            <a:r>
              <a:rPr lang="en-US" sz="1200" dirty="0">
                <a:solidFill>
                  <a:prstClr val="black"/>
                </a:solidFill>
              </a:rPr>
              <a:t>, storage, DB, network, </a:t>
            </a:r>
            <a:r>
              <a:rPr lang="en-US" sz="1200" dirty="0" smtClean="0">
                <a:solidFill>
                  <a:prstClr val="black"/>
                </a:solidFill>
              </a:rPr>
              <a:t>OS</a:t>
            </a:r>
            <a:endParaRPr lang="en-US" sz="1200" dirty="0">
              <a:solidFill>
                <a:prstClr val="black"/>
              </a:solidFill>
            </a:endParaRPr>
          </a:p>
        </p:txBody>
      </p:sp>
      <p:sp>
        <p:nvSpPr>
          <p:cNvPr id="16" name="TextBox 15"/>
          <p:cNvSpPr txBox="1"/>
          <p:nvPr/>
        </p:nvSpPr>
        <p:spPr>
          <a:xfrm>
            <a:off x="4635905" y="3474765"/>
            <a:ext cx="1280160" cy="274320"/>
          </a:xfrm>
          <a:prstGeom prst="rect">
            <a:avLst/>
          </a:prstGeom>
          <a:noFill/>
        </p:spPr>
        <p:txBody>
          <a:bodyPr wrap="square" lIns="0" tIns="0" rIns="0" bIns="0" rtlCol="0" anchor="ctr" anchorCtr="0">
            <a:noAutofit/>
          </a:bodyPr>
          <a:lstStyle/>
          <a:p>
            <a:pPr algn="ctr" defTabSz="430106">
              <a:spcAft>
                <a:spcPts val="400"/>
              </a:spcAft>
              <a:buSzPct val="100000"/>
            </a:pPr>
            <a:r>
              <a:rPr lang="en-US" sz="1400" b="1" dirty="0">
                <a:solidFill>
                  <a:srgbClr val="0096D6"/>
                </a:solidFill>
                <a:cs typeface="HP Simplified" pitchFamily="34" charset="0"/>
              </a:rPr>
              <a:t>Teams</a:t>
            </a:r>
          </a:p>
        </p:txBody>
      </p:sp>
      <p:sp>
        <p:nvSpPr>
          <p:cNvPr id="15" name="TextBox 14"/>
          <p:cNvSpPr txBox="1"/>
          <p:nvPr/>
        </p:nvSpPr>
        <p:spPr>
          <a:xfrm>
            <a:off x="5653120" y="3140243"/>
            <a:ext cx="3033680" cy="457200"/>
          </a:xfrm>
          <a:prstGeom prst="rect">
            <a:avLst/>
          </a:prstGeom>
          <a:noFill/>
        </p:spPr>
        <p:txBody>
          <a:bodyPr wrap="square" lIns="0" tIns="0" rIns="0" bIns="0" rtlCol="0" anchor="ctr" anchorCtr="0">
            <a:noAutofit/>
          </a:bodyPr>
          <a:lstStyle/>
          <a:p>
            <a:pPr defTabSz="685800">
              <a:lnSpc>
                <a:spcPct val="90000"/>
              </a:lnSpc>
            </a:pPr>
            <a:r>
              <a:rPr lang="en-US" sz="1200" dirty="0">
                <a:solidFill>
                  <a:prstClr val="black"/>
                </a:solidFill>
              </a:rPr>
              <a:t>Integrated, empowered, self organizing </a:t>
            </a:r>
            <a:r>
              <a:rPr lang="en-US" sz="1200" dirty="0" smtClean="0">
                <a:solidFill>
                  <a:prstClr val="black"/>
                </a:solidFill>
              </a:rPr>
              <a:t>teams</a:t>
            </a:r>
            <a:endParaRPr lang="en-US" sz="1200" dirty="0">
              <a:solidFill>
                <a:prstClr val="black"/>
              </a:solidFill>
            </a:endParaRPr>
          </a:p>
        </p:txBody>
      </p:sp>
      <p:sp>
        <p:nvSpPr>
          <p:cNvPr id="19" name="TextBox 18"/>
          <p:cNvSpPr txBox="1"/>
          <p:nvPr/>
        </p:nvSpPr>
        <p:spPr>
          <a:xfrm>
            <a:off x="429437" y="2506175"/>
            <a:ext cx="1280160" cy="274320"/>
          </a:xfrm>
          <a:prstGeom prst="rect">
            <a:avLst/>
          </a:prstGeom>
          <a:noFill/>
        </p:spPr>
        <p:txBody>
          <a:bodyPr wrap="square" rtlCol="0" anchor="ctr" anchorCtr="0">
            <a:noAutofit/>
          </a:bodyPr>
          <a:lstStyle/>
          <a:p>
            <a:pPr algn="ctr" defTabSz="430106">
              <a:spcAft>
                <a:spcPts val="400"/>
              </a:spcAft>
              <a:buSzPct val="100000"/>
            </a:pPr>
            <a:r>
              <a:rPr lang="en-US" sz="1400" b="1" dirty="0" smtClean="0">
                <a:solidFill>
                  <a:srgbClr val="0096D6"/>
                </a:solidFill>
                <a:cs typeface="HP Simplified" pitchFamily="34" charset="0"/>
              </a:rPr>
              <a:t>Accountable</a:t>
            </a:r>
            <a:endParaRPr lang="en-US" sz="1400" b="1" dirty="0">
              <a:solidFill>
                <a:srgbClr val="0096D6"/>
              </a:solidFill>
              <a:cs typeface="HP Simplified" pitchFamily="34" charset="0"/>
            </a:endParaRPr>
          </a:p>
        </p:txBody>
      </p:sp>
      <p:sp>
        <p:nvSpPr>
          <p:cNvPr id="20" name="TextBox 19"/>
          <p:cNvSpPr txBox="1"/>
          <p:nvPr/>
        </p:nvSpPr>
        <p:spPr>
          <a:xfrm>
            <a:off x="1523813" y="2095529"/>
            <a:ext cx="2834640" cy="457200"/>
          </a:xfrm>
          <a:prstGeom prst="rect">
            <a:avLst/>
          </a:prstGeom>
          <a:noFill/>
        </p:spPr>
        <p:txBody>
          <a:bodyPr wrap="square" lIns="0" tIns="0" rIns="0" bIns="0" rtlCol="0" anchor="ctr" anchorCtr="0">
            <a:noAutofit/>
          </a:bodyPr>
          <a:lstStyle/>
          <a:p>
            <a:pPr defTabSz="685800">
              <a:lnSpc>
                <a:spcPct val="90000"/>
              </a:lnSpc>
            </a:pPr>
            <a:r>
              <a:rPr lang="en-US" sz="1200" dirty="0" smtClean="0">
                <a:solidFill>
                  <a:prstClr val="black"/>
                </a:solidFill>
              </a:rPr>
              <a:t>Continuous </a:t>
            </a:r>
            <a:r>
              <a:rPr lang="en-US" sz="1200" dirty="0">
                <a:solidFill>
                  <a:prstClr val="black"/>
                </a:solidFill>
              </a:rPr>
              <a:t>delivery pipeline has root </a:t>
            </a:r>
            <a:r>
              <a:rPr lang="en-US" sz="1200" dirty="0" smtClean="0">
                <a:solidFill>
                  <a:prstClr val="black"/>
                </a:solidFill>
              </a:rPr>
              <a:t>access</a:t>
            </a:r>
          </a:p>
          <a:p>
            <a:pPr defTabSz="685800">
              <a:lnSpc>
                <a:spcPct val="90000"/>
              </a:lnSpc>
            </a:pPr>
            <a:r>
              <a:rPr lang="en-US" sz="1200" dirty="0" smtClean="0">
                <a:solidFill>
                  <a:prstClr val="black"/>
                </a:solidFill>
              </a:rPr>
              <a:t>Initiator of any change is on call</a:t>
            </a:r>
            <a:r>
              <a:rPr lang="en-US" sz="1200" dirty="0">
                <a:solidFill>
                  <a:prstClr val="black"/>
                </a:solidFill>
              </a:rPr>
              <a:t/>
            </a:r>
            <a:br>
              <a:rPr lang="en-US" sz="1200" dirty="0">
                <a:solidFill>
                  <a:prstClr val="black"/>
                </a:solidFill>
              </a:rPr>
            </a:br>
            <a:endParaRPr lang="en-US" sz="1200" dirty="0">
              <a:solidFill>
                <a:prstClr val="black"/>
              </a:solidFill>
            </a:endParaRPr>
          </a:p>
        </p:txBody>
      </p:sp>
      <p:pic>
        <p:nvPicPr>
          <p:cNvPr id="24" name="Picture 2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96485" y="1988435"/>
            <a:ext cx="559001" cy="546349"/>
          </a:xfrm>
          <a:prstGeom prst="rect">
            <a:avLst/>
          </a:prstGeom>
        </p:spPr>
      </p:pic>
      <p:sp>
        <p:nvSpPr>
          <p:cNvPr id="25" name="TextBox 24"/>
          <p:cNvSpPr txBox="1"/>
          <p:nvPr/>
        </p:nvSpPr>
        <p:spPr>
          <a:xfrm>
            <a:off x="429437" y="1537585"/>
            <a:ext cx="1280160" cy="274320"/>
          </a:xfrm>
          <a:prstGeom prst="rect">
            <a:avLst/>
          </a:prstGeom>
          <a:noFill/>
        </p:spPr>
        <p:txBody>
          <a:bodyPr wrap="square" rtlCol="0" anchor="ctr" anchorCtr="0">
            <a:noAutofit/>
          </a:bodyPr>
          <a:lstStyle>
            <a:defPPr>
              <a:defRPr lang="en-US"/>
            </a:defPPr>
            <a:lvl1pPr algn="ctr" defTabSz="430213">
              <a:spcAft>
                <a:spcPts val="400"/>
              </a:spcAft>
              <a:buSzPct val="100000"/>
              <a:defRPr sz="1200">
                <a:solidFill>
                  <a:schemeClr val="accent1"/>
                </a:solidFill>
                <a:latin typeface="HP Simplified" pitchFamily="34" charset="0"/>
                <a:cs typeface="HP Simplified" pitchFamily="34" charset="0"/>
              </a:defRPr>
            </a:lvl1pPr>
          </a:lstStyle>
          <a:p>
            <a:r>
              <a:rPr lang="en-US" sz="1400" b="1" dirty="0" smtClean="0">
                <a:solidFill>
                  <a:srgbClr val="0096D6"/>
                </a:solidFill>
              </a:rPr>
              <a:t>Optimized</a:t>
            </a:r>
            <a:endParaRPr lang="en-US" sz="1400" b="1" dirty="0">
              <a:solidFill>
                <a:srgbClr val="0096D6"/>
              </a:solidFill>
            </a:endParaRPr>
          </a:p>
        </p:txBody>
      </p:sp>
      <p:sp>
        <p:nvSpPr>
          <p:cNvPr id="23" name="TextBox 22"/>
          <p:cNvSpPr txBox="1"/>
          <p:nvPr/>
        </p:nvSpPr>
        <p:spPr>
          <a:xfrm>
            <a:off x="1523813" y="1197124"/>
            <a:ext cx="2834640" cy="457200"/>
          </a:xfrm>
          <a:prstGeom prst="rect">
            <a:avLst/>
          </a:prstGeom>
          <a:noFill/>
        </p:spPr>
        <p:txBody>
          <a:bodyPr wrap="square" lIns="0" tIns="0" rIns="0" bIns="0" rtlCol="0" anchor="ctr" anchorCtr="0">
            <a:noAutofit/>
          </a:bodyPr>
          <a:lstStyle/>
          <a:p>
            <a:pPr defTabSz="685800"/>
            <a:r>
              <a:rPr lang="en-US" sz="1200" dirty="0" smtClean="0">
                <a:solidFill>
                  <a:prstClr val="black"/>
                </a:solidFill>
              </a:rPr>
              <a:t>Optimize </a:t>
            </a:r>
            <a:r>
              <a:rPr lang="en-US" sz="1200" dirty="0">
                <a:solidFill>
                  <a:prstClr val="black"/>
                </a:solidFill>
              </a:rPr>
              <a:t>the </a:t>
            </a:r>
            <a:r>
              <a:rPr lang="en-US" sz="1200" dirty="0" smtClean="0">
                <a:solidFill>
                  <a:prstClr val="black"/>
                </a:solidFill>
              </a:rPr>
              <a:t>system, </a:t>
            </a:r>
            <a:r>
              <a:rPr lang="en-US" sz="1200" dirty="0">
                <a:solidFill>
                  <a:prstClr val="black"/>
                </a:solidFill>
              </a:rPr>
              <a:t>not the silos</a:t>
            </a:r>
          </a:p>
        </p:txBody>
      </p:sp>
      <p:sp>
        <p:nvSpPr>
          <p:cNvPr id="29" name="TextBox 28"/>
          <p:cNvSpPr txBox="1"/>
          <p:nvPr/>
        </p:nvSpPr>
        <p:spPr>
          <a:xfrm>
            <a:off x="429437" y="3474765"/>
            <a:ext cx="1280160" cy="274320"/>
          </a:xfrm>
          <a:prstGeom prst="rect">
            <a:avLst/>
          </a:prstGeom>
          <a:noFill/>
        </p:spPr>
        <p:txBody>
          <a:bodyPr wrap="square" lIns="0" tIns="0" rIns="0" bIns="0" rtlCol="0" anchor="ctr" anchorCtr="0">
            <a:noAutofit/>
          </a:bodyPr>
          <a:lstStyle/>
          <a:p>
            <a:pPr algn="ctr" defTabSz="430106">
              <a:spcAft>
                <a:spcPts val="400"/>
              </a:spcAft>
              <a:buSzPct val="100000"/>
            </a:pPr>
            <a:r>
              <a:rPr lang="en-US" sz="1400" b="1" dirty="0" smtClean="0">
                <a:solidFill>
                  <a:srgbClr val="0096D6"/>
                </a:solidFill>
                <a:cs typeface="HP Simplified" pitchFamily="34" charset="0"/>
              </a:rPr>
              <a:t>Scientific</a:t>
            </a:r>
            <a:endParaRPr lang="en-US" sz="1400" b="1" dirty="0">
              <a:solidFill>
                <a:srgbClr val="0096D6"/>
              </a:solidFill>
              <a:cs typeface="HP Simplified" pitchFamily="34" charset="0"/>
            </a:endParaRPr>
          </a:p>
        </p:txBody>
      </p:sp>
      <p:pic>
        <p:nvPicPr>
          <p:cNvPr id="30" name="Picture 2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119582" y="1098268"/>
            <a:ext cx="312806" cy="417494"/>
          </a:xfrm>
          <a:prstGeom prst="rect">
            <a:avLst/>
          </a:prstGeom>
        </p:spPr>
      </p:pic>
      <p:sp>
        <p:nvSpPr>
          <p:cNvPr id="28" name="TextBox 27"/>
          <p:cNvSpPr txBox="1"/>
          <p:nvPr/>
        </p:nvSpPr>
        <p:spPr>
          <a:xfrm>
            <a:off x="1523813" y="3140243"/>
            <a:ext cx="2834640" cy="457200"/>
          </a:xfrm>
          <a:prstGeom prst="rect">
            <a:avLst/>
          </a:prstGeom>
          <a:noFill/>
        </p:spPr>
        <p:txBody>
          <a:bodyPr wrap="square" lIns="0" tIns="0" rIns="0" bIns="0" rtlCol="0" anchor="ctr" anchorCtr="0">
            <a:noAutofit/>
          </a:bodyPr>
          <a:lstStyle/>
          <a:p>
            <a:pPr defTabSz="685800"/>
            <a:r>
              <a:rPr lang="en-US" sz="1200" dirty="0" smtClean="0">
                <a:solidFill>
                  <a:prstClr val="black"/>
                </a:solidFill>
              </a:rPr>
              <a:t>Formulate hypotheses; validate </a:t>
            </a:r>
            <a:r>
              <a:rPr lang="en-US" sz="1200" dirty="0">
                <a:solidFill>
                  <a:prstClr val="black"/>
                </a:solidFill>
              </a:rPr>
              <a:t>them with </a:t>
            </a:r>
            <a:r>
              <a:rPr lang="en-US" sz="1200" dirty="0" smtClean="0">
                <a:solidFill>
                  <a:prstClr val="black"/>
                </a:solidFill>
              </a:rPr>
              <a:t>experience </a:t>
            </a:r>
            <a:r>
              <a:rPr lang="en-US" sz="1200" dirty="0">
                <a:solidFill>
                  <a:prstClr val="black"/>
                </a:solidFill>
              </a:rPr>
              <a:t>and data</a:t>
            </a:r>
          </a:p>
        </p:txBody>
      </p:sp>
      <p:sp>
        <p:nvSpPr>
          <p:cNvPr id="34" name="TextBox 33"/>
          <p:cNvSpPr txBox="1"/>
          <p:nvPr/>
        </p:nvSpPr>
        <p:spPr>
          <a:xfrm>
            <a:off x="2577890" y="4443355"/>
            <a:ext cx="1280160" cy="274320"/>
          </a:xfrm>
          <a:prstGeom prst="rect">
            <a:avLst/>
          </a:prstGeom>
          <a:noFill/>
        </p:spPr>
        <p:txBody>
          <a:bodyPr wrap="square" lIns="0" tIns="0" rIns="0" bIns="0" rtlCol="0" anchor="ctr" anchorCtr="0">
            <a:noAutofit/>
          </a:bodyPr>
          <a:lstStyle/>
          <a:p>
            <a:pPr algn="ctr" defTabSz="430106">
              <a:spcAft>
                <a:spcPts val="400"/>
              </a:spcAft>
              <a:buSzPct val="100000"/>
            </a:pPr>
            <a:r>
              <a:rPr lang="en-US" sz="1400" b="1" dirty="0">
                <a:solidFill>
                  <a:srgbClr val="0096D6"/>
                </a:solidFill>
                <a:cs typeface="HP Simplified" pitchFamily="34" charset="0"/>
              </a:rPr>
              <a:t>Trust</a:t>
            </a:r>
          </a:p>
        </p:txBody>
      </p:sp>
      <p:grpSp>
        <p:nvGrpSpPr>
          <p:cNvPr id="6" name="Group 5"/>
          <p:cNvGrpSpPr/>
          <p:nvPr/>
        </p:nvGrpSpPr>
        <p:grpSpPr>
          <a:xfrm>
            <a:off x="702951" y="1179468"/>
            <a:ext cx="733133" cy="337250"/>
            <a:chOff x="568459" y="1113564"/>
            <a:chExt cx="733133" cy="337250"/>
          </a:xfrm>
        </p:grpSpPr>
        <p:pic>
          <p:nvPicPr>
            <p:cNvPr id="17" name="Picture 1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68459" y="1113564"/>
              <a:ext cx="365658" cy="337250"/>
            </a:xfrm>
            <a:prstGeom prst="rect">
              <a:avLst/>
            </a:prstGeom>
          </p:spPr>
        </p:pic>
        <p:pic>
          <p:nvPicPr>
            <p:cNvPr id="35" name="Picture 3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95137" y="1139297"/>
              <a:ext cx="306455" cy="285785"/>
            </a:xfrm>
            <a:prstGeom prst="rect">
              <a:avLst/>
            </a:prstGeom>
          </p:spPr>
        </p:pic>
      </p:grpSp>
      <p:sp>
        <p:nvSpPr>
          <p:cNvPr id="33" name="TextBox 32"/>
          <p:cNvSpPr txBox="1"/>
          <p:nvPr/>
        </p:nvSpPr>
        <p:spPr>
          <a:xfrm>
            <a:off x="3671859" y="4230129"/>
            <a:ext cx="2834640" cy="457200"/>
          </a:xfrm>
          <a:prstGeom prst="rect">
            <a:avLst/>
          </a:prstGeom>
          <a:noFill/>
        </p:spPr>
        <p:txBody>
          <a:bodyPr wrap="square" lIns="0" tIns="0" rIns="0" bIns="0" rtlCol="0" anchor="ctr" anchorCtr="0">
            <a:noAutofit/>
          </a:bodyPr>
          <a:lstStyle/>
          <a:p>
            <a:pPr defTabSz="685800"/>
            <a:r>
              <a:rPr lang="en-US" sz="1200" dirty="0">
                <a:solidFill>
                  <a:prstClr val="black"/>
                </a:solidFill>
              </a:rPr>
              <a:t>We value trust and </a:t>
            </a:r>
            <a:r>
              <a:rPr lang="en-US" sz="1200" dirty="0" smtClean="0">
                <a:solidFill>
                  <a:prstClr val="black"/>
                </a:solidFill>
              </a:rPr>
              <a:t>responsibility</a:t>
            </a:r>
            <a:endParaRPr lang="en-US" sz="1200" dirty="0">
              <a:solidFill>
                <a:prstClr val="black"/>
              </a:solidFill>
            </a:endParaRPr>
          </a:p>
        </p:txBody>
      </p:sp>
      <p:pic>
        <p:nvPicPr>
          <p:cNvPr id="36" name="Picture 35"/>
          <p:cNvPicPr>
            <a:picLocks noChangeAspect="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27146" y="2975063"/>
            <a:ext cx="484742" cy="491667"/>
          </a:xfrm>
          <a:prstGeom prst="rect">
            <a:avLst/>
          </a:prstGeom>
        </p:spPr>
      </p:pic>
      <p:pic>
        <p:nvPicPr>
          <p:cNvPr id="37" name="Picture 36"/>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810319" y="4060872"/>
            <a:ext cx="815302" cy="392110"/>
          </a:xfrm>
          <a:prstGeom prst="rect">
            <a:avLst/>
          </a:prstGeom>
        </p:spPr>
      </p:pic>
      <p:pic>
        <p:nvPicPr>
          <p:cNvPr id="38" name="Picture 37"/>
          <p:cNvPicPr>
            <a:picLocks noChangeAspect="1"/>
          </p:cNvPicPr>
          <p:nvPr/>
        </p:nvPicPr>
        <p:blipFill>
          <a:blip r:embed="rId9"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380249" y="1888497"/>
            <a:ext cx="226153" cy="238288"/>
          </a:xfrm>
          <a:prstGeom prst="rect">
            <a:avLst/>
          </a:prstGeom>
        </p:spPr>
      </p:pic>
      <p:pic>
        <p:nvPicPr>
          <p:cNvPr id="39" name="Picture 38"/>
          <p:cNvPicPr>
            <a:picLocks noChangeAspect="1"/>
          </p:cNvPicPr>
          <p:nvPr/>
        </p:nvPicPr>
        <p:blipFill>
          <a:blip r:embed="rId10"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972019" y="2975063"/>
            <a:ext cx="607932" cy="497799"/>
          </a:xfrm>
          <a:prstGeom prst="rect">
            <a:avLst/>
          </a:prstGeom>
        </p:spPr>
      </p:pic>
      <p:pic>
        <p:nvPicPr>
          <p:cNvPr id="40" name="Picture 39"/>
          <p:cNvPicPr>
            <a:picLocks noChangeAspect="1"/>
          </p:cNvPicPr>
          <p:nvPr/>
        </p:nvPicPr>
        <p:blipFill>
          <a:blip r:embed="rId11"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64650" y="1996673"/>
            <a:ext cx="609734" cy="555293"/>
          </a:xfrm>
          <a:prstGeom prst="rect">
            <a:avLst/>
          </a:prstGeom>
        </p:spPr>
      </p:pic>
    </p:spTree>
    <p:extLst>
      <p:ext uri="{BB962C8B-B14F-4D97-AF65-F5344CB8AC3E}">
        <p14:creationId xmlns:p14="http://schemas.microsoft.com/office/powerpoint/2010/main" val="70420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89520" cy="1371600"/>
          </a:xfrm>
        </p:spPr>
        <p:txBody>
          <a:bodyPr/>
          <a:lstStyle/>
          <a:p>
            <a:r>
              <a:rPr lang="en-US" dirty="0" smtClean="0"/>
              <a:t>Is DevOps just another way of doing work?</a:t>
            </a:r>
            <a:endParaRPr lang="en-US" dirty="0"/>
          </a:p>
        </p:txBody>
      </p:sp>
      <p:sp>
        <p:nvSpPr>
          <p:cNvPr id="3" name="Text Placeholder 2"/>
          <p:cNvSpPr>
            <a:spLocks noGrp="1"/>
          </p:cNvSpPr>
          <p:nvPr>
            <p:ph type="body" idx="1"/>
          </p:nvPr>
        </p:nvSpPr>
        <p:spPr/>
        <p:txBody>
          <a:bodyPr/>
          <a:lstStyle/>
          <a:p>
            <a:r>
              <a:rPr lang="en-US" sz="2000" dirty="0" smtClean="0"/>
              <a:t>@</a:t>
            </a:r>
            <a:r>
              <a:rPr lang="en-US" sz="2000" dirty="0" err="1" smtClean="0"/>
              <a:t>RalphLoura</a:t>
            </a:r>
            <a:endParaRPr lang="en-US" sz="2000" dirty="0"/>
          </a:p>
        </p:txBody>
      </p:sp>
    </p:spTree>
    <p:extLst>
      <p:ext uri="{BB962C8B-B14F-4D97-AF65-F5344CB8AC3E}">
        <p14:creationId xmlns:p14="http://schemas.microsoft.com/office/powerpoint/2010/main" val="355742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4" name="Slide Number Placeholder 3"/>
          <p:cNvSpPr>
            <a:spLocks noGrp="1"/>
          </p:cNvSpPr>
          <p:nvPr>
            <p:ph type="sldNum" sz="quarter" idx="12"/>
          </p:nvPr>
        </p:nvSpPr>
        <p:spPr/>
        <p:txBody>
          <a:bodyPr/>
          <a:lstStyle/>
          <a:p>
            <a:fld id="{00DE720E-C72B-42F0-AD69-52D60E3C605E}" type="slidenum">
              <a:rPr lang="en-US" smtClean="0">
                <a:solidFill>
                  <a:srgbClr val="E5E8E8">
                    <a:lumMod val="75000"/>
                  </a:srgbClr>
                </a:solidFill>
              </a:rPr>
              <a:pPr/>
              <a:t>24</a:t>
            </a:fld>
            <a:endParaRPr lang="en-US">
              <a:solidFill>
                <a:srgbClr val="E5E8E8">
                  <a:lumMod val="75000"/>
                </a:srgbClr>
              </a:solidFill>
            </a:endParaRPr>
          </a:p>
        </p:txBody>
      </p:sp>
      <p:grpSp>
        <p:nvGrpSpPr>
          <p:cNvPr id="25" name="Group 24"/>
          <p:cNvGrpSpPr/>
          <p:nvPr/>
        </p:nvGrpSpPr>
        <p:grpSpPr>
          <a:xfrm>
            <a:off x="1011184" y="1095464"/>
            <a:ext cx="7121633" cy="3665276"/>
            <a:chOff x="925087" y="919358"/>
            <a:chExt cx="7121633" cy="3665276"/>
          </a:xfrm>
        </p:grpSpPr>
        <p:sp>
          <p:nvSpPr>
            <p:cNvPr id="19" name="Rounded Rectangle 4"/>
            <p:cNvSpPr/>
            <p:nvPr/>
          </p:nvSpPr>
          <p:spPr>
            <a:xfrm>
              <a:off x="925087" y="919358"/>
              <a:ext cx="3474720" cy="1737360"/>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spcBef>
                  <a:spcPct val="0"/>
                </a:spcBef>
              </a:pPr>
              <a:r>
                <a:rPr lang="en-US" b="1" kern="1200" dirty="0" smtClean="0"/>
                <a:t>Trust is Essential </a:t>
              </a:r>
              <a:br>
                <a:rPr lang="en-US" b="1" kern="1200" dirty="0" smtClean="0"/>
              </a:br>
              <a:r>
                <a:rPr lang="en-US" b="1" kern="1200" dirty="0" smtClean="0"/>
                <a:t>to Change the Way we Work </a:t>
              </a:r>
              <a:endParaRPr lang="en-US" b="1" kern="1200" dirty="0"/>
            </a:p>
          </p:txBody>
        </p:sp>
        <p:sp>
          <p:nvSpPr>
            <p:cNvPr id="20" name="Rounded Rectangle 6"/>
            <p:cNvSpPr/>
            <p:nvPr/>
          </p:nvSpPr>
          <p:spPr>
            <a:xfrm>
              <a:off x="4572000" y="919358"/>
              <a:ext cx="3474720" cy="1737360"/>
            </a:xfrm>
            <a:prstGeom prst="round1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spcBef>
                  <a:spcPct val="0"/>
                </a:spcBef>
              </a:pPr>
              <a:r>
                <a:rPr lang="en-US" b="1" kern="1200" dirty="0" smtClean="0"/>
                <a:t>Enable Collaboration Across Silos using </a:t>
              </a:r>
              <a:r>
                <a:rPr lang="en-US" b="1" kern="1200" dirty="0" err="1" smtClean="0"/>
                <a:t>ChatOps</a:t>
              </a:r>
              <a:endParaRPr lang="en-US" b="1" kern="1200" dirty="0" smtClean="0"/>
            </a:p>
          </p:txBody>
        </p:sp>
        <p:sp>
          <p:nvSpPr>
            <p:cNvPr id="21" name="Rounded Rectangle 8"/>
            <p:cNvSpPr/>
            <p:nvPr/>
          </p:nvSpPr>
          <p:spPr>
            <a:xfrm rot="10800000">
              <a:off x="925088" y="2847274"/>
              <a:ext cx="3474720" cy="1737360"/>
            </a:xfrm>
            <a:prstGeom prst="round1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spcBef>
                  <a:spcPct val="0"/>
                </a:spcBef>
              </a:pPr>
              <a:endParaRPr lang="en-US" b="1" kern="1200" dirty="0" smtClean="0"/>
            </a:p>
          </p:txBody>
        </p:sp>
        <p:sp>
          <p:nvSpPr>
            <p:cNvPr id="22" name="Rounded Rectangle 10"/>
            <p:cNvSpPr/>
            <p:nvPr/>
          </p:nvSpPr>
          <p:spPr>
            <a:xfrm>
              <a:off x="4572000" y="2847274"/>
              <a:ext cx="3474720" cy="1737360"/>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spcBef>
                  <a:spcPct val="0"/>
                </a:spcBef>
              </a:pPr>
              <a:r>
                <a:rPr lang="en-US" b="1" kern="1200" dirty="0" smtClean="0"/>
                <a:t>Balance Trust and Control </a:t>
              </a:r>
              <a:br>
                <a:rPr lang="en-US" b="1" kern="1200" dirty="0" smtClean="0"/>
              </a:br>
              <a:r>
                <a:rPr lang="en-US" b="1" kern="1200" dirty="0" smtClean="0"/>
                <a:t>to Drive Collaboration</a:t>
              </a:r>
              <a:endParaRPr lang="en-US" b="1" kern="1200" dirty="0"/>
            </a:p>
          </p:txBody>
        </p:sp>
        <p:sp>
          <p:nvSpPr>
            <p:cNvPr id="24" name="Rectangle 23"/>
            <p:cNvSpPr/>
            <p:nvPr/>
          </p:nvSpPr>
          <p:spPr>
            <a:xfrm>
              <a:off x="1196725" y="3531288"/>
              <a:ext cx="2931444" cy="369332"/>
            </a:xfrm>
            <a:prstGeom prst="rect">
              <a:avLst/>
            </a:prstGeom>
          </p:spPr>
          <p:txBody>
            <a:bodyPr wrap="none">
              <a:spAutoFit/>
            </a:bodyPr>
            <a:lstStyle/>
            <a:p>
              <a:pPr lvl="0" algn="ctr" defTabSz="800100">
                <a:spcBef>
                  <a:spcPct val="0"/>
                </a:spcBef>
              </a:pPr>
              <a:r>
                <a:rPr lang="en-US" b="1" dirty="0">
                  <a:solidFill>
                    <a:prstClr val="white"/>
                  </a:solidFill>
                </a:rPr>
                <a:t>Encourage Experimentation</a:t>
              </a:r>
            </a:p>
          </p:txBody>
        </p:sp>
      </p:grpSp>
    </p:spTree>
    <p:extLst>
      <p:ext uri="{BB962C8B-B14F-4D97-AF65-F5344CB8AC3E}">
        <p14:creationId xmlns:p14="http://schemas.microsoft.com/office/powerpoint/2010/main" val="243811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can you help me?</a:t>
            </a:r>
            <a:endParaRPr lang="en-US" dirty="0"/>
          </a:p>
        </p:txBody>
      </p:sp>
      <p:sp>
        <p:nvSpPr>
          <p:cNvPr id="6" name="Oval 5"/>
          <p:cNvSpPr/>
          <p:nvPr/>
        </p:nvSpPr>
        <p:spPr>
          <a:xfrm>
            <a:off x="1974717" y="1922458"/>
            <a:ext cx="859539" cy="859539"/>
          </a:xfrm>
          <a:prstGeom prst="ellipse">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800" b="1" dirty="0" smtClean="0"/>
              <a:t>1</a:t>
            </a:r>
          </a:p>
        </p:txBody>
      </p:sp>
      <p:sp>
        <p:nvSpPr>
          <p:cNvPr id="7" name="Oval 6"/>
          <p:cNvSpPr/>
          <p:nvPr/>
        </p:nvSpPr>
        <p:spPr>
          <a:xfrm>
            <a:off x="6302829" y="1953272"/>
            <a:ext cx="859539" cy="859539"/>
          </a:xfrm>
          <a:prstGeom prst="ellipse">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800" b="1" dirty="0"/>
              <a:t>2</a:t>
            </a:r>
            <a:endParaRPr lang="en-US" sz="4800" b="1" dirty="0" smtClean="0"/>
          </a:p>
        </p:txBody>
      </p:sp>
      <p:sp>
        <p:nvSpPr>
          <p:cNvPr id="8" name="TextBox 7"/>
          <p:cNvSpPr txBox="1"/>
          <p:nvPr/>
        </p:nvSpPr>
        <p:spPr>
          <a:xfrm>
            <a:off x="575686" y="3246117"/>
            <a:ext cx="3657600" cy="592183"/>
          </a:xfrm>
          <a:prstGeom prst="rect">
            <a:avLst/>
          </a:prstGeom>
          <a:noFill/>
        </p:spPr>
        <p:txBody>
          <a:bodyPr wrap="square" lIns="0" tIns="0" rIns="0" bIns="0" rtlCol="0">
            <a:noAutofit/>
          </a:bodyPr>
          <a:lstStyle/>
          <a:p>
            <a:pPr algn="ctr">
              <a:lnSpc>
                <a:spcPct val="90000"/>
              </a:lnSpc>
            </a:pPr>
            <a:r>
              <a:rPr lang="en-US" sz="2800" dirty="0" smtClean="0"/>
              <a:t>When to apply DevOps?</a:t>
            </a:r>
          </a:p>
        </p:txBody>
      </p:sp>
      <p:sp>
        <p:nvSpPr>
          <p:cNvPr id="10" name="TextBox 9"/>
          <p:cNvSpPr txBox="1"/>
          <p:nvPr/>
        </p:nvSpPr>
        <p:spPr>
          <a:xfrm>
            <a:off x="5114618" y="3088998"/>
            <a:ext cx="3235960" cy="906419"/>
          </a:xfrm>
          <a:prstGeom prst="rect">
            <a:avLst/>
          </a:prstGeom>
          <a:noFill/>
        </p:spPr>
        <p:txBody>
          <a:bodyPr wrap="square" lIns="0" tIns="0" rIns="0" bIns="0" rtlCol="0">
            <a:noAutofit/>
          </a:bodyPr>
          <a:lstStyle/>
          <a:p>
            <a:pPr algn="ctr">
              <a:lnSpc>
                <a:spcPct val="90000"/>
              </a:lnSpc>
            </a:pPr>
            <a:r>
              <a:rPr lang="en-US" sz="2800" dirty="0" smtClean="0"/>
              <a:t>Key metrics to measure DevOps</a:t>
            </a:r>
          </a:p>
        </p:txBody>
      </p:sp>
    </p:spTree>
    <p:extLst>
      <p:ext uri="{BB962C8B-B14F-4D97-AF65-F5344CB8AC3E}">
        <p14:creationId xmlns:p14="http://schemas.microsoft.com/office/powerpoint/2010/main" val="52002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latin typeface="+mn-lt"/>
                <a:cs typeface="Arial" pitchFamily="34" charset="0"/>
              </a:rPr>
              <a:t>Thank You!</a:t>
            </a:r>
            <a:endParaRPr lang="en-US" dirty="0">
              <a:latin typeface="+mn-lt"/>
              <a:cs typeface="Arial" pitchFamily="34" charset="0"/>
            </a:endParaRPr>
          </a:p>
        </p:txBody>
      </p:sp>
      <p:sp>
        <p:nvSpPr>
          <p:cNvPr id="6" name="Subtitle 5"/>
          <p:cNvSpPr>
            <a:spLocks noGrp="1"/>
          </p:cNvSpPr>
          <p:nvPr>
            <p:ph type="subTitle" idx="1"/>
          </p:nvPr>
        </p:nvSpPr>
        <p:spPr/>
        <p:txBody>
          <a:bodyPr>
            <a:normAutofit fontScale="92500" lnSpcReduction="20000"/>
          </a:bodyPr>
          <a:lstStyle/>
          <a:p>
            <a:pPr>
              <a:tabLst>
                <a:tab pos="1973263" algn="l"/>
                <a:tab pos="3941763" algn="l"/>
              </a:tabLst>
            </a:pPr>
            <a:r>
              <a:rPr lang="en-US" dirty="0" smtClean="0">
                <a:latin typeface="+mn-lt"/>
                <a:cs typeface="Arial" pitchFamily="34" charset="0"/>
              </a:rPr>
              <a:t/>
            </a:r>
            <a:br>
              <a:rPr lang="en-US" dirty="0" smtClean="0">
                <a:latin typeface="+mn-lt"/>
                <a:cs typeface="Arial" pitchFamily="34" charset="0"/>
              </a:rPr>
            </a:br>
            <a:endParaRPr lang="en-US" dirty="0" smtClean="0">
              <a:latin typeface="+mn-lt"/>
              <a:cs typeface="Arial" pitchFamily="34" charset="0"/>
            </a:endParaRPr>
          </a:p>
          <a:p>
            <a:pPr>
              <a:tabLst>
                <a:tab pos="1973263" algn="l"/>
                <a:tab pos="3941763" algn="l"/>
              </a:tabLst>
            </a:pPr>
            <a:r>
              <a:rPr lang="en-US" dirty="0" smtClean="0">
                <a:latin typeface="+mn-lt"/>
                <a:cs typeface="Arial" pitchFamily="34" charset="0"/>
              </a:rPr>
              <a:t>Ralph Loura	ralph.loura@hpe.com	@</a:t>
            </a:r>
            <a:r>
              <a:rPr lang="en-US" dirty="0" err="1" smtClean="0">
                <a:latin typeface="+mn-lt"/>
                <a:cs typeface="Arial" pitchFamily="34" charset="0"/>
              </a:rPr>
              <a:t>RalphLoura</a:t>
            </a:r>
            <a:endParaRPr lang="en-US" dirty="0" smtClean="0">
              <a:latin typeface="+mn-lt"/>
              <a:cs typeface="Arial" pitchFamily="34" charset="0"/>
            </a:endParaRPr>
          </a:p>
          <a:p>
            <a:pPr>
              <a:tabLst>
                <a:tab pos="1973263" algn="l"/>
                <a:tab pos="3941763" algn="l"/>
              </a:tabLst>
            </a:pPr>
            <a:r>
              <a:rPr lang="en-US" dirty="0" smtClean="0">
                <a:latin typeface="+mn-lt"/>
                <a:cs typeface="Arial" pitchFamily="34" charset="0"/>
              </a:rPr>
              <a:t>Rafael Garcia	rafael.garcia@hpe.com	@RafGar2</a:t>
            </a:r>
          </a:p>
          <a:p>
            <a:pPr>
              <a:tabLst>
                <a:tab pos="1973263" algn="l"/>
                <a:tab pos="3941763" algn="l"/>
              </a:tabLst>
            </a:pPr>
            <a:r>
              <a:rPr lang="en-US" dirty="0" smtClean="0">
                <a:latin typeface="+mn-lt"/>
                <a:cs typeface="Arial" pitchFamily="34" charset="0"/>
              </a:rPr>
              <a:t>Olivier Jacques	olivier@hpe.com	@OJacques2</a:t>
            </a:r>
            <a:endParaRPr lang="en-US" b="0" dirty="0" smtClean="0">
              <a:latin typeface="+mn-lt"/>
              <a:cs typeface="Arial" pitchFamily="34" charset="0"/>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4820" y="3610579"/>
            <a:ext cx="168711" cy="137160"/>
          </a:xfrm>
          <a:prstGeom prst="rect">
            <a:avLst/>
          </a:prstGeom>
        </p:spPr>
      </p:pic>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4820" y="3808571"/>
            <a:ext cx="168711" cy="137160"/>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4820" y="4006563"/>
            <a:ext cx="168711" cy="137160"/>
          </a:xfrm>
          <a:prstGeom prst="rect">
            <a:avLst/>
          </a:prstGeom>
        </p:spPr>
      </p:pic>
    </p:spTree>
    <p:extLst>
      <p:ext uri="{BB962C8B-B14F-4D97-AF65-F5344CB8AC3E}">
        <p14:creationId xmlns:p14="http://schemas.microsoft.com/office/powerpoint/2010/main" val="277661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organization</a:t>
            </a:r>
            <a:endParaRPr lang="en-US" dirty="0"/>
          </a:p>
        </p:txBody>
      </p:sp>
      <p:sp>
        <p:nvSpPr>
          <p:cNvPr id="3" name="Slide Number Placeholder 2"/>
          <p:cNvSpPr>
            <a:spLocks noGrp="1"/>
          </p:cNvSpPr>
          <p:nvPr>
            <p:ph type="sldNum" sz="quarter" idx="12"/>
          </p:nvPr>
        </p:nvSpPr>
        <p:spPr/>
        <p:txBody>
          <a:bodyPr/>
          <a:lstStyle/>
          <a:p>
            <a:fld id="{00DE720E-C72B-42F0-AD69-52D60E3C605E}" type="slidenum">
              <a:rPr lang="en-US" smtClean="0">
                <a:solidFill>
                  <a:srgbClr val="E5E8E8">
                    <a:lumMod val="75000"/>
                  </a:srgbClr>
                </a:solidFill>
              </a:rPr>
              <a:pPr/>
              <a:t>3</a:t>
            </a:fld>
            <a:endParaRPr lang="en-US" dirty="0">
              <a:solidFill>
                <a:srgbClr val="E5E8E8">
                  <a:lumMod val="75000"/>
                </a:srgb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600" y="1855868"/>
            <a:ext cx="1136906" cy="125577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614" y="1855868"/>
            <a:ext cx="1136906" cy="12557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514" y="1855868"/>
            <a:ext cx="1136906" cy="1255779"/>
          </a:xfrm>
          <a:prstGeom prst="rect">
            <a:avLst/>
          </a:prstGeom>
        </p:spPr>
      </p:pic>
      <p:cxnSp>
        <p:nvCxnSpPr>
          <p:cNvPr id="10" name="Straight Connector 9"/>
          <p:cNvCxnSpPr/>
          <p:nvPr/>
        </p:nvCxnSpPr>
        <p:spPr>
          <a:xfrm>
            <a:off x="2884714" y="1607458"/>
            <a:ext cx="0" cy="1758950"/>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48414" y="1607458"/>
            <a:ext cx="0" cy="1758950"/>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94750" y="3283858"/>
            <a:ext cx="1206756" cy="431800"/>
          </a:xfrm>
          <a:prstGeom prst="rect">
            <a:avLst/>
          </a:prstGeom>
          <a:noFill/>
        </p:spPr>
        <p:txBody>
          <a:bodyPr wrap="square" lIns="0" tIns="0" rIns="0" bIns="0" rtlCol="0">
            <a:noAutofit/>
          </a:bodyPr>
          <a:lstStyle/>
          <a:p>
            <a:pPr algn="ctr">
              <a:lnSpc>
                <a:spcPct val="90000"/>
              </a:lnSpc>
            </a:pPr>
            <a:r>
              <a:rPr lang="en-US" dirty="0" smtClean="0">
                <a:solidFill>
                  <a:schemeClr val="accent1"/>
                </a:solidFill>
              </a:rPr>
              <a:t>Dev + QA</a:t>
            </a:r>
          </a:p>
        </p:txBody>
      </p:sp>
      <p:sp>
        <p:nvSpPr>
          <p:cNvPr id="15" name="TextBox 14"/>
          <p:cNvSpPr txBox="1"/>
          <p:nvPr/>
        </p:nvSpPr>
        <p:spPr>
          <a:xfrm>
            <a:off x="3011971" y="3283858"/>
            <a:ext cx="1364226" cy="431800"/>
          </a:xfrm>
          <a:prstGeom prst="rect">
            <a:avLst/>
          </a:prstGeom>
          <a:noFill/>
        </p:spPr>
        <p:txBody>
          <a:bodyPr wrap="square" lIns="0" tIns="0" rIns="0" bIns="0" rtlCol="0">
            <a:noAutofit/>
          </a:bodyPr>
          <a:lstStyle/>
          <a:p>
            <a:pPr algn="ctr">
              <a:lnSpc>
                <a:spcPct val="90000"/>
              </a:lnSpc>
            </a:pPr>
            <a:r>
              <a:rPr lang="en-US" dirty="0" smtClean="0">
                <a:solidFill>
                  <a:schemeClr val="accent1"/>
                </a:solidFill>
              </a:rPr>
              <a:t>Change Management</a:t>
            </a:r>
          </a:p>
        </p:txBody>
      </p:sp>
      <p:sp>
        <p:nvSpPr>
          <p:cNvPr id="16" name="TextBox 15"/>
          <p:cNvSpPr txBox="1"/>
          <p:nvPr/>
        </p:nvSpPr>
        <p:spPr>
          <a:xfrm>
            <a:off x="4634965" y="3283858"/>
            <a:ext cx="1388603" cy="431800"/>
          </a:xfrm>
          <a:prstGeom prst="rect">
            <a:avLst/>
          </a:prstGeom>
          <a:noFill/>
        </p:spPr>
        <p:txBody>
          <a:bodyPr wrap="square" lIns="0" tIns="0" rIns="0" bIns="0" rtlCol="0">
            <a:noAutofit/>
          </a:bodyPr>
          <a:lstStyle/>
          <a:p>
            <a:pPr algn="ctr">
              <a:lnSpc>
                <a:spcPct val="90000"/>
              </a:lnSpc>
            </a:pPr>
            <a:r>
              <a:rPr lang="en-US" dirty="0">
                <a:solidFill>
                  <a:schemeClr val="accent1"/>
                </a:solidFill>
              </a:rPr>
              <a:t>Infrastructure</a:t>
            </a:r>
          </a:p>
          <a:p>
            <a:pPr algn="ctr">
              <a:lnSpc>
                <a:spcPct val="90000"/>
              </a:lnSpc>
            </a:pPr>
            <a:r>
              <a:rPr lang="en-US" dirty="0">
                <a:solidFill>
                  <a:schemeClr val="accent1"/>
                </a:solidFill>
              </a:rPr>
              <a:t>(cloud, DBA, Security)</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886" y="1855868"/>
            <a:ext cx="1136906" cy="1255779"/>
          </a:xfrm>
          <a:prstGeom prst="rect">
            <a:avLst/>
          </a:prstGeom>
        </p:spPr>
      </p:pic>
      <p:cxnSp>
        <p:nvCxnSpPr>
          <p:cNvPr id="24" name="Straight Connector 23"/>
          <p:cNvCxnSpPr/>
          <p:nvPr/>
        </p:nvCxnSpPr>
        <p:spPr>
          <a:xfrm>
            <a:off x="6195786" y="1607458"/>
            <a:ext cx="0" cy="1758950"/>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60886" y="3283858"/>
            <a:ext cx="1313542" cy="431800"/>
          </a:xfrm>
          <a:prstGeom prst="rect">
            <a:avLst/>
          </a:prstGeom>
          <a:noFill/>
        </p:spPr>
        <p:txBody>
          <a:bodyPr wrap="square" lIns="0" tIns="0" rIns="0" bIns="0" rtlCol="0">
            <a:noAutofit/>
          </a:bodyPr>
          <a:lstStyle/>
          <a:p>
            <a:pPr algn="ctr">
              <a:lnSpc>
                <a:spcPct val="90000"/>
              </a:lnSpc>
            </a:pPr>
            <a:r>
              <a:rPr lang="en-US" dirty="0" smtClean="0">
                <a:solidFill>
                  <a:schemeClr val="accent1"/>
                </a:solidFill>
              </a:rPr>
              <a:t>Support</a:t>
            </a:r>
          </a:p>
        </p:txBody>
      </p:sp>
    </p:spTree>
    <p:extLst>
      <p:ext uri="{BB962C8B-B14F-4D97-AF65-F5344CB8AC3E}">
        <p14:creationId xmlns:p14="http://schemas.microsoft.com/office/powerpoint/2010/main" val="287696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8066" y="942244"/>
            <a:ext cx="517949" cy="517949"/>
          </a:xfrm>
          <a:prstGeom prst="ellipse">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b="1" dirty="0" smtClean="0"/>
              <a:t>1</a:t>
            </a:r>
          </a:p>
        </p:txBody>
      </p:sp>
      <p:sp>
        <p:nvSpPr>
          <p:cNvPr id="5" name="Oval 4"/>
          <p:cNvSpPr/>
          <p:nvPr/>
        </p:nvSpPr>
        <p:spPr>
          <a:xfrm>
            <a:off x="4280042" y="942244"/>
            <a:ext cx="517949" cy="517949"/>
          </a:xfrm>
          <a:prstGeom prst="ellipse">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b="1" dirty="0"/>
              <a:t>2</a:t>
            </a:r>
            <a:endParaRPr lang="en-US" sz="2800" b="1" dirty="0" smtClean="0"/>
          </a:p>
        </p:txBody>
      </p:sp>
      <p:sp>
        <p:nvSpPr>
          <p:cNvPr id="6" name="Oval 5"/>
          <p:cNvSpPr/>
          <p:nvPr/>
        </p:nvSpPr>
        <p:spPr>
          <a:xfrm>
            <a:off x="7297290" y="942244"/>
            <a:ext cx="517949" cy="517949"/>
          </a:xfrm>
          <a:prstGeom prst="ellipse">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b="1" dirty="0" smtClean="0"/>
              <a:t>3</a:t>
            </a: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5062" y="1511215"/>
            <a:ext cx="1334526" cy="1295770"/>
          </a:xfrm>
          <a:prstGeom prst="rect">
            <a:avLst/>
          </a:prstGeom>
        </p:spPr>
      </p:pic>
      <p:sp>
        <p:nvSpPr>
          <p:cNvPr id="8" name="TextBox 7"/>
          <p:cNvSpPr txBox="1"/>
          <p:nvPr/>
        </p:nvSpPr>
        <p:spPr>
          <a:xfrm>
            <a:off x="3307290" y="3582459"/>
            <a:ext cx="2991909" cy="733425"/>
          </a:xfrm>
          <a:prstGeom prst="rect">
            <a:avLst/>
          </a:prstGeom>
          <a:noFill/>
        </p:spPr>
        <p:txBody>
          <a:bodyPr wrap="square" lIns="0" tIns="0" rIns="0" bIns="0" rtlCol="0" anchor="ctr">
            <a:noAutofit/>
          </a:bodyPr>
          <a:lstStyle/>
          <a:p>
            <a:pPr>
              <a:lnSpc>
                <a:spcPct val="90000"/>
              </a:lnSpc>
            </a:pPr>
            <a:r>
              <a:rPr lang="en-US" b="1" dirty="0">
                <a:solidFill>
                  <a:schemeClr val="accent1"/>
                </a:solidFill>
              </a:rPr>
              <a:t>Pilot &amp; define </a:t>
            </a:r>
            <a:r>
              <a:rPr lang="en-US" b="1" dirty="0" smtClean="0">
                <a:solidFill>
                  <a:schemeClr val="accent1"/>
                </a:solidFill>
              </a:rPr>
              <a:t>“new world”</a:t>
            </a:r>
          </a:p>
          <a:p>
            <a:pPr marL="285750" indent="-285750">
              <a:lnSpc>
                <a:spcPct val="90000"/>
              </a:lnSpc>
              <a:buFont typeface="Arial" panose="020B0604020202020204" pitchFamily="34" charset="0"/>
              <a:buChar char="•"/>
            </a:pPr>
            <a:r>
              <a:rPr lang="en-US" dirty="0" smtClean="0">
                <a:solidFill>
                  <a:schemeClr val="accent1"/>
                </a:solidFill>
              </a:rPr>
              <a:t>Our HP IT DevOps manifesto</a:t>
            </a:r>
          </a:p>
          <a:p>
            <a:pPr marL="285750" indent="-285750">
              <a:lnSpc>
                <a:spcPct val="90000"/>
              </a:lnSpc>
              <a:buFont typeface="Arial" panose="020B0604020202020204" pitchFamily="34" charset="0"/>
              <a:buChar char="•"/>
            </a:pPr>
            <a:r>
              <a:rPr lang="en-US" dirty="0" smtClean="0">
                <a:solidFill>
                  <a:schemeClr val="accent1"/>
                </a:solidFill>
              </a:rPr>
              <a:t>Discovery</a:t>
            </a:r>
          </a:p>
          <a:p>
            <a:pPr marL="285750" indent="-285750">
              <a:lnSpc>
                <a:spcPct val="90000"/>
              </a:lnSpc>
              <a:buFont typeface="Arial" panose="020B0604020202020204" pitchFamily="34" charset="0"/>
              <a:buChar char="•"/>
            </a:pPr>
            <a:r>
              <a:rPr lang="en-US" dirty="0" smtClean="0">
                <a:solidFill>
                  <a:schemeClr val="accent1"/>
                </a:solidFill>
              </a:rPr>
              <a:t>~ 10 pilot assets</a:t>
            </a:r>
          </a:p>
          <a:p>
            <a:pPr marL="285750" indent="-285750">
              <a:lnSpc>
                <a:spcPct val="90000"/>
              </a:lnSpc>
              <a:buFont typeface="Arial" panose="020B0604020202020204" pitchFamily="34" charset="0"/>
              <a:buChar char="•"/>
            </a:pPr>
            <a:r>
              <a:rPr lang="en-US" dirty="0" smtClean="0">
                <a:solidFill>
                  <a:schemeClr val="accent1"/>
                </a:solidFill>
              </a:rPr>
              <a:t>Anchor points </a:t>
            </a:r>
          </a:p>
          <a:p>
            <a:pPr marL="285750" indent="-285750">
              <a:lnSpc>
                <a:spcPct val="90000"/>
              </a:lnSpc>
              <a:buFont typeface="Arial" panose="020B0604020202020204" pitchFamily="34" charset="0"/>
              <a:buChar char="•"/>
            </a:pPr>
            <a:r>
              <a:rPr lang="en-US" dirty="0" smtClean="0">
                <a:solidFill>
                  <a:schemeClr val="accent1"/>
                </a:solidFill>
              </a:rPr>
              <a:t>New processes</a:t>
            </a:r>
          </a:p>
          <a:p>
            <a:pPr marL="285750" indent="-285750">
              <a:lnSpc>
                <a:spcPct val="90000"/>
              </a:lnSpc>
              <a:buFont typeface="Arial" panose="020B0604020202020204" pitchFamily="34" charset="0"/>
              <a:buChar char="•"/>
            </a:pPr>
            <a:r>
              <a:rPr lang="en-US" dirty="0" smtClean="0">
                <a:solidFill>
                  <a:schemeClr val="accent1"/>
                </a:solidFill>
              </a:rPr>
              <a:t>Tools &amp; technology</a:t>
            </a:r>
          </a:p>
        </p:txBody>
      </p:sp>
      <p:sp>
        <p:nvSpPr>
          <p:cNvPr id="9" name="TextBox 8"/>
          <p:cNvSpPr txBox="1"/>
          <p:nvPr/>
        </p:nvSpPr>
        <p:spPr>
          <a:xfrm>
            <a:off x="653712" y="2825751"/>
            <a:ext cx="1590675" cy="733425"/>
          </a:xfrm>
          <a:prstGeom prst="rect">
            <a:avLst/>
          </a:prstGeom>
          <a:noFill/>
        </p:spPr>
        <p:txBody>
          <a:bodyPr wrap="square" lIns="0" tIns="0" rIns="0" bIns="0" rtlCol="0" anchor="ctr">
            <a:noAutofit/>
          </a:bodyPr>
          <a:lstStyle/>
          <a:p>
            <a:pPr algn="ctr">
              <a:lnSpc>
                <a:spcPct val="90000"/>
              </a:lnSpc>
            </a:pPr>
            <a:r>
              <a:rPr lang="en-US" b="1" dirty="0" smtClean="0">
                <a:solidFill>
                  <a:schemeClr val="accent1"/>
                </a:solidFill>
              </a:rPr>
              <a:t>Unicorns</a:t>
            </a:r>
          </a:p>
        </p:txBody>
      </p:sp>
      <p:sp>
        <p:nvSpPr>
          <p:cNvPr id="12" name="TextBox 11"/>
          <p:cNvSpPr txBox="1"/>
          <p:nvPr/>
        </p:nvSpPr>
        <p:spPr>
          <a:xfrm>
            <a:off x="6729389" y="3322003"/>
            <a:ext cx="2171701" cy="733425"/>
          </a:xfrm>
          <a:prstGeom prst="rect">
            <a:avLst/>
          </a:prstGeom>
          <a:noFill/>
        </p:spPr>
        <p:txBody>
          <a:bodyPr wrap="square" lIns="0" tIns="0" rIns="0" bIns="0" rtlCol="0" anchor="ctr">
            <a:noAutofit/>
          </a:bodyPr>
          <a:lstStyle/>
          <a:p>
            <a:pPr>
              <a:lnSpc>
                <a:spcPct val="90000"/>
              </a:lnSpc>
            </a:pPr>
            <a:r>
              <a:rPr lang="en-US" b="1" dirty="0" smtClean="0">
                <a:solidFill>
                  <a:schemeClr val="accent1"/>
                </a:solidFill>
              </a:rPr>
              <a:t>Scale up</a:t>
            </a:r>
          </a:p>
          <a:p>
            <a:pPr marL="285750" indent="-285750">
              <a:lnSpc>
                <a:spcPct val="90000"/>
              </a:lnSpc>
              <a:buFont typeface="Arial" panose="020B0604020202020204" pitchFamily="34" charset="0"/>
              <a:buChar char="•"/>
            </a:pPr>
            <a:r>
              <a:rPr lang="en-US" dirty="0" smtClean="0">
                <a:solidFill>
                  <a:schemeClr val="accent1"/>
                </a:solidFill>
              </a:rPr>
              <a:t>More assets</a:t>
            </a:r>
          </a:p>
          <a:p>
            <a:pPr marL="285750" indent="-285750">
              <a:lnSpc>
                <a:spcPct val="90000"/>
              </a:lnSpc>
              <a:buFont typeface="Arial" panose="020B0604020202020204" pitchFamily="34" charset="0"/>
              <a:buChar char="•"/>
            </a:pPr>
            <a:r>
              <a:rPr lang="en-US" dirty="0" smtClean="0">
                <a:solidFill>
                  <a:schemeClr val="accent1"/>
                </a:solidFill>
              </a:rPr>
              <a:t>DevOps academy</a:t>
            </a:r>
          </a:p>
          <a:p>
            <a:pPr marL="285750" indent="-285750">
              <a:lnSpc>
                <a:spcPct val="90000"/>
              </a:lnSpc>
              <a:buFont typeface="Arial" panose="020B0604020202020204" pitchFamily="34" charset="0"/>
              <a:buChar char="•"/>
            </a:pPr>
            <a:r>
              <a:rPr lang="en-US" dirty="0" smtClean="0">
                <a:solidFill>
                  <a:schemeClr val="accent1"/>
                </a:solidFill>
              </a:rPr>
              <a:t>All In</a:t>
            </a:r>
          </a:p>
          <a:p>
            <a:pPr marL="285750" indent="-285750">
              <a:lnSpc>
                <a:spcPct val="90000"/>
              </a:lnSpc>
              <a:buFont typeface="Arial" panose="020B0604020202020204" pitchFamily="34" charset="0"/>
              <a:buChar char="•"/>
            </a:pPr>
            <a:endParaRPr lang="en-US" dirty="0" smtClean="0">
              <a:solidFill>
                <a:schemeClr val="accent1"/>
              </a:solidFill>
            </a:endParaRPr>
          </a:p>
        </p:txBody>
      </p:sp>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82972" y="1791885"/>
            <a:ext cx="1046567" cy="1033866"/>
          </a:xfrm>
          <a:prstGeom prst="rect">
            <a:avLst/>
          </a:prstGeom>
        </p:spPr>
      </p:pic>
      <p:sp>
        <p:nvSpPr>
          <p:cNvPr id="11" name="Down Arrow 10"/>
          <p:cNvSpPr/>
          <p:nvPr/>
        </p:nvSpPr>
        <p:spPr>
          <a:xfrm>
            <a:off x="7273372" y="525207"/>
            <a:ext cx="541867" cy="356535"/>
          </a:xfrm>
          <a:prstGeom prst="downArrow">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lnSpc>
                <a:spcPct val="90000"/>
              </a:lnSpc>
            </a:pPr>
            <a:endParaRPr lang="en-US" dirty="0" smtClean="0"/>
          </a:p>
        </p:txBody>
      </p:sp>
      <p:sp>
        <p:nvSpPr>
          <p:cNvPr id="2" name="Title 1"/>
          <p:cNvSpPr>
            <a:spLocks noGrp="1"/>
          </p:cNvSpPr>
          <p:nvPr>
            <p:ph type="title"/>
          </p:nvPr>
        </p:nvSpPr>
        <p:spPr/>
        <p:txBody>
          <a:bodyPr/>
          <a:lstStyle/>
          <a:p>
            <a:r>
              <a:rPr lang="en-US" smtClean="0"/>
              <a:t>HP IT’s journey so far</a:t>
            </a:r>
            <a:endParaRPr lang="en-US" dirty="0"/>
          </a:p>
        </p:txBody>
      </p:sp>
      <p:pic>
        <p:nvPicPr>
          <p:cNvPr id="3" name="Picture 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3908623" y="1791885"/>
            <a:ext cx="1038959" cy="1033866"/>
          </a:xfrm>
          <a:prstGeom prst="rect">
            <a:avLst/>
          </a:prstGeom>
        </p:spPr>
      </p:pic>
    </p:spTree>
    <p:extLst>
      <p:ext uri="{BB962C8B-B14F-4D97-AF65-F5344CB8AC3E}">
        <p14:creationId xmlns:p14="http://schemas.microsoft.com/office/powerpoint/2010/main" val="276117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12"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100" y="4333240"/>
            <a:ext cx="6858000" cy="543560"/>
          </a:xfrm>
        </p:spPr>
        <p:txBody>
          <a:bodyPr/>
          <a:lstStyle/>
          <a:p>
            <a:r>
              <a:rPr lang="en-US" sz="4400" dirty="0" smtClean="0">
                <a:ln>
                  <a:solidFill>
                    <a:sysClr val="windowText" lastClr="000000"/>
                  </a:solidFill>
                </a:ln>
              </a:rPr>
              <a:t>DevOps Kickoff &amp; Pilot</a:t>
            </a:r>
            <a:endParaRPr lang="en-US" sz="4400" dirty="0">
              <a:ln>
                <a:solidFill>
                  <a:sysClr val="windowText" lastClr="000000"/>
                </a:solidFill>
              </a:ln>
            </a:endParaRPr>
          </a:p>
        </p:txBody>
      </p:sp>
    </p:spTree>
    <p:extLst>
      <p:ext uri="{BB962C8B-B14F-4D97-AF65-F5344CB8AC3E}">
        <p14:creationId xmlns:p14="http://schemas.microsoft.com/office/powerpoint/2010/main" val="25070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 examples of assets going DevOps</a:t>
            </a:r>
            <a:endParaRPr lang="en-US" dirty="0"/>
          </a:p>
        </p:txBody>
      </p:sp>
      <p:sp>
        <p:nvSpPr>
          <p:cNvPr id="3" name="TextBox 2"/>
          <p:cNvSpPr txBox="1"/>
          <p:nvPr/>
        </p:nvSpPr>
        <p:spPr>
          <a:xfrm>
            <a:off x="1099428" y="1086009"/>
            <a:ext cx="1844842" cy="376990"/>
          </a:xfrm>
          <a:prstGeom prst="rect">
            <a:avLst/>
          </a:prstGeom>
          <a:noFill/>
        </p:spPr>
        <p:txBody>
          <a:bodyPr wrap="square" lIns="0" tIns="0" rIns="0" bIns="0" rtlCol="0">
            <a:noAutofit/>
          </a:bodyPr>
          <a:lstStyle/>
          <a:p>
            <a:pPr algn="ctr">
              <a:lnSpc>
                <a:spcPct val="90000"/>
              </a:lnSpc>
            </a:pPr>
            <a:r>
              <a:rPr lang="en-US" b="1" dirty="0" err="1" smtClean="0">
                <a:solidFill>
                  <a:schemeClr val="accent1"/>
                </a:solidFill>
              </a:rPr>
              <a:t>MyComp</a:t>
            </a:r>
            <a:r>
              <a:rPr lang="en-US" b="1" dirty="0" smtClean="0">
                <a:solidFill>
                  <a:schemeClr val="accent1"/>
                </a:solidFill>
              </a:rPr>
              <a:t> mobile</a:t>
            </a:r>
          </a:p>
        </p:txBody>
      </p:sp>
      <p:sp>
        <p:nvSpPr>
          <p:cNvPr id="10" name="TextBox 9"/>
          <p:cNvSpPr txBox="1"/>
          <p:nvPr/>
        </p:nvSpPr>
        <p:spPr>
          <a:xfrm>
            <a:off x="5491535" y="1086009"/>
            <a:ext cx="2735179" cy="820453"/>
          </a:xfrm>
          <a:prstGeom prst="rect">
            <a:avLst/>
          </a:prstGeom>
          <a:noFill/>
        </p:spPr>
        <p:txBody>
          <a:bodyPr wrap="square" lIns="0" tIns="0" rIns="0" bIns="0" rtlCol="0">
            <a:noAutofit/>
          </a:bodyPr>
          <a:lstStyle/>
          <a:p>
            <a:pPr algn="ctr">
              <a:lnSpc>
                <a:spcPct val="90000"/>
              </a:lnSpc>
            </a:pPr>
            <a:r>
              <a:rPr lang="en-US" b="1" dirty="0" smtClean="0">
                <a:solidFill>
                  <a:schemeClr val="accent1"/>
                </a:solidFill>
              </a:rPr>
              <a:t>HP Support Automation</a:t>
            </a:r>
          </a:p>
        </p:txBody>
      </p:sp>
      <p:grpSp>
        <p:nvGrpSpPr>
          <p:cNvPr id="13" name="Group 12"/>
          <p:cNvGrpSpPr/>
          <p:nvPr/>
        </p:nvGrpSpPr>
        <p:grpSpPr>
          <a:xfrm>
            <a:off x="4717439" y="1433489"/>
            <a:ext cx="3969361" cy="3710011"/>
            <a:chOff x="4417428" y="1175336"/>
            <a:chExt cx="4080551" cy="3813936"/>
          </a:xfrm>
        </p:grpSpPr>
        <p:grpSp>
          <p:nvGrpSpPr>
            <p:cNvPr id="14" name="Group 13"/>
            <p:cNvGrpSpPr/>
            <p:nvPr/>
          </p:nvGrpSpPr>
          <p:grpSpPr>
            <a:xfrm>
              <a:off x="4542122" y="1175336"/>
              <a:ext cx="3955857" cy="3813936"/>
              <a:chOff x="4431290" y="1267696"/>
              <a:chExt cx="3955857" cy="3813936"/>
            </a:xfrm>
          </p:grpSpPr>
          <p:sp>
            <p:nvSpPr>
              <p:cNvPr id="16" name="Freeform 15"/>
              <p:cNvSpPr/>
              <p:nvPr/>
            </p:nvSpPr>
            <p:spPr>
              <a:xfrm>
                <a:off x="4797518" y="1488529"/>
                <a:ext cx="3400112" cy="3391756"/>
              </a:xfrm>
              <a:custGeom>
                <a:avLst/>
                <a:gdLst>
                  <a:gd name="connsiteX0" fmla="*/ 141431 w 3624022"/>
                  <a:gd name="connsiteY0" fmla="*/ 1284518 h 3772304"/>
                  <a:gd name="connsiteX1" fmla="*/ 3161722 w 3624022"/>
                  <a:gd name="connsiteY1" fmla="*/ 2041900 h 3772304"/>
                  <a:gd name="connsiteX2" fmla="*/ 3281795 w 3624022"/>
                  <a:gd name="connsiteY2" fmla="*/ 2106554 h 3772304"/>
                  <a:gd name="connsiteX3" fmla="*/ 520122 w 3624022"/>
                  <a:gd name="connsiteY3" fmla="*/ 2771572 h 3772304"/>
                  <a:gd name="connsiteX4" fmla="*/ 824922 w 3624022"/>
                  <a:gd name="connsiteY4" fmla="*/ 545609 h 3772304"/>
                  <a:gd name="connsiteX5" fmla="*/ 3078595 w 3624022"/>
                  <a:gd name="connsiteY5" fmla="*/ 1044372 h 3772304"/>
                  <a:gd name="connsiteX6" fmla="*/ 2404340 w 3624022"/>
                  <a:gd name="connsiteY6" fmla="*/ 490190 h 3772304"/>
                  <a:gd name="connsiteX7" fmla="*/ 1314449 w 3624022"/>
                  <a:gd name="connsiteY7" fmla="*/ 3316518 h 3772304"/>
                  <a:gd name="connsiteX8" fmla="*/ 935758 w 3624022"/>
                  <a:gd name="connsiteY8" fmla="*/ 3168736 h 3772304"/>
                  <a:gd name="connsiteX9" fmla="*/ 1859395 w 3624022"/>
                  <a:gd name="connsiteY9" fmla="*/ 3205681 h 3772304"/>
                  <a:gd name="connsiteX10" fmla="*/ 2746085 w 3624022"/>
                  <a:gd name="connsiteY10" fmla="*/ 2891645 h 3772304"/>
                  <a:gd name="connsiteX11" fmla="*/ 2885 w 3624022"/>
                  <a:gd name="connsiteY11" fmla="*/ 1672445 h 3772304"/>
                  <a:gd name="connsiteX12" fmla="*/ 3346449 w 3624022"/>
                  <a:gd name="connsiteY12" fmla="*/ 1690918 h 3772304"/>
                  <a:gd name="connsiteX13" fmla="*/ 3106304 w 3624022"/>
                  <a:gd name="connsiteY13" fmla="*/ 1145972 h 3772304"/>
                  <a:gd name="connsiteX14" fmla="*/ 473940 w 3624022"/>
                  <a:gd name="connsiteY14" fmla="*/ 841172 h 3772304"/>
                  <a:gd name="connsiteX15" fmla="*/ 446231 w 3624022"/>
                  <a:gd name="connsiteY15" fmla="*/ 2688445 h 3772304"/>
                  <a:gd name="connsiteX16" fmla="*/ 1268267 w 3624022"/>
                  <a:gd name="connsiteY16" fmla="*/ 3242627 h 3772304"/>
                  <a:gd name="connsiteX17" fmla="*/ 944995 w 3624022"/>
                  <a:gd name="connsiteY17" fmla="*/ 3085609 h 3772304"/>
                  <a:gd name="connsiteX18" fmla="*/ 1379104 w 3624022"/>
                  <a:gd name="connsiteY18" fmla="*/ 370118 h 3772304"/>
                  <a:gd name="connsiteX19" fmla="*/ 1914813 w 3624022"/>
                  <a:gd name="connsiteY19" fmla="*/ 360881 h 3772304"/>
                  <a:gd name="connsiteX20" fmla="*/ 1877867 w 3624022"/>
                  <a:gd name="connsiteY20" fmla="*/ 3482772 h 3772304"/>
                  <a:gd name="connsiteX21" fmla="*/ 2330449 w 3624022"/>
                  <a:gd name="connsiteY21" fmla="*/ 3334990 h 3772304"/>
                  <a:gd name="connsiteX22" fmla="*/ 492413 w 3624022"/>
                  <a:gd name="connsiteY22" fmla="*/ 831936 h 3772304"/>
                  <a:gd name="connsiteX23" fmla="*/ 3235613 w 3624022"/>
                  <a:gd name="connsiteY23" fmla="*/ 2623790 h 3772304"/>
                  <a:gd name="connsiteX24" fmla="*/ 141431 w 3624022"/>
                  <a:gd name="connsiteY24" fmla="*/ 2337463 h 3772304"/>
                  <a:gd name="connsiteX25" fmla="*/ 3106304 w 3624022"/>
                  <a:gd name="connsiteY25" fmla="*/ 1182918 h 3772304"/>
                  <a:gd name="connsiteX26" fmla="*/ 104485 w 3624022"/>
                  <a:gd name="connsiteY26" fmla="*/ 1857172 h 3772304"/>
                  <a:gd name="connsiteX27" fmla="*/ 3134013 w 3624022"/>
                  <a:gd name="connsiteY27" fmla="*/ 2217390 h 3772304"/>
                  <a:gd name="connsiteX28" fmla="*/ 889576 w 3624022"/>
                  <a:gd name="connsiteY28" fmla="*/ 517900 h 3772304"/>
                  <a:gd name="connsiteX29" fmla="*/ 2330449 w 3624022"/>
                  <a:gd name="connsiteY29" fmla="*/ 3177972 h 3772304"/>
                  <a:gd name="connsiteX30" fmla="*/ 2468995 w 3624022"/>
                  <a:gd name="connsiteY30" fmla="*/ 379354 h 3772304"/>
                  <a:gd name="connsiteX31" fmla="*/ 141431 w 3624022"/>
                  <a:gd name="connsiteY31" fmla="*/ 1284518 h 377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624022" h="3772304">
                    <a:moveTo>
                      <a:pt x="141431" y="1284518"/>
                    </a:moveTo>
                    <a:cubicBezTo>
                      <a:pt x="256885" y="1561609"/>
                      <a:pt x="2638328" y="1904894"/>
                      <a:pt x="3161722" y="2041900"/>
                    </a:cubicBezTo>
                    <a:cubicBezTo>
                      <a:pt x="3685116" y="2178906"/>
                      <a:pt x="3722062" y="1984942"/>
                      <a:pt x="3281795" y="2106554"/>
                    </a:cubicBezTo>
                    <a:cubicBezTo>
                      <a:pt x="2841528" y="2228166"/>
                      <a:pt x="929601" y="3031730"/>
                      <a:pt x="520122" y="2771572"/>
                    </a:cubicBezTo>
                    <a:cubicBezTo>
                      <a:pt x="110643" y="2511414"/>
                      <a:pt x="398510" y="833476"/>
                      <a:pt x="824922" y="545609"/>
                    </a:cubicBezTo>
                    <a:cubicBezTo>
                      <a:pt x="1251334" y="257742"/>
                      <a:pt x="2815359" y="1053608"/>
                      <a:pt x="3078595" y="1044372"/>
                    </a:cubicBezTo>
                    <a:cubicBezTo>
                      <a:pt x="3341831" y="1035136"/>
                      <a:pt x="2698364" y="111499"/>
                      <a:pt x="2404340" y="490190"/>
                    </a:cubicBezTo>
                    <a:cubicBezTo>
                      <a:pt x="2110316" y="868881"/>
                      <a:pt x="1559213" y="2870094"/>
                      <a:pt x="1314449" y="3316518"/>
                    </a:cubicBezTo>
                    <a:cubicBezTo>
                      <a:pt x="1069685" y="3762942"/>
                      <a:pt x="844934" y="3187209"/>
                      <a:pt x="935758" y="3168736"/>
                    </a:cubicBezTo>
                    <a:cubicBezTo>
                      <a:pt x="1026582" y="3150263"/>
                      <a:pt x="1557674" y="3251863"/>
                      <a:pt x="1859395" y="3205681"/>
                    </a:cubicBezTo>
                    <a:cubicBezTo>
                      <a:pt x="2161116" y="3159499"/>
                      <a:pt x="3055503" y="3147184"/>
                      <a:pt x="2746085" y="2891645"/>
                    </a:cubicBezTo>
                    <a:cubicBezTo>
                      <a:pt x="2436667" y="2636106"/>
                      <a:pt x="-97176" y="1872566"/>
                      <a:pt x="2885" y="1672445"/>
                    </a:cubicBezTo>
                    <a:cubicBezTo>
                      <a:pt x="102946" y="1472324"/>
                      <a:pt x="2829213" y="1778664"/>
                      <a:pt x="3346449" y="1690918"/>
                    </a:cubicBezTo>
                    <a:cubicBezTo>
                      <a:pt x="3863686" y="1603173"/>
                      <a:pt x="3585055" y="1287596"/>
                      <a:pt x="3106304" y="1145972"/>
                    </a:cubicBezTo>
                    <a:cubicBezTo>
                      <a:pt x="2627553" y="1004348"/>
                      <a:pt x="917286" y="584093"/>
                      <a:pt x="473940" y="841172"/>
                    </a:cubicBezTo>
                    <a:cubicBezTo>
                      <a:pt x="30594" y="1098251"/>
                      <a:pt x="313843" y="2288203"/>
                      <a:pt x="446231" y="2688445"/>
                    </a:cubicBezTo>
                    <a:cubicBezTo>
                      <a:pt x="578619" y="3088688"/>
                      <a:pt x="1185140" y="3176433"/>
                      <a:pt x="1268267" y="3242627"/>
                    </a:cubicBezTo>
                    <a:cubicBezTo>
                      <a:pt x="1351394" y="3308821"/>
                      <a:pt x="926522" y="3564361"/>
                      <a:pt x="944995" y="3085609"/>
                    </a:cubicBezTo>
                    <a:cubicBezTo>
                      <a:pt x="963468" y="2606858"/>
                      <a:pt x="1217468" y="824239"/>
                      <a:pt x="1379104" y="370118"/>
                    </a:cubicBezTo>
                    <a:cubicBezTo>
                      <a:pt x="1540740" y="-84003"/>
                      <a:pt x="1831686" y="-157895"/>
                      <a:pt x="1914813" y="360881"/>
                    </a:cubicBezTo>
                    <a:cubicBezTo>
                      <a:pt x="1997940" y="879657"/>
                      <a:pt x="1808594" y="2987087"/>
                      <a:pt x="1877867" y="3482772"/>
                    </a:cubicBezTo>
                    <a:cubicBezTo>
                      <a:pt x="1947140" y="3978457"/>
                      <a:pt x="2561358" y="3776796"/>
                      <a:pt x="2330449" y="3334990"/>
                    </a:cubicBezTo>
                    <a:cubicBezTo>
                      <a:pt x="2099540" y="2893184"/>
                      <a:pt x="341552" y="950469"/>
                      <a:pt x="492413" y="831936"/>
                    </a:cubicBezTo>
                    <a:cubicBezTo>
                      <a:pt x="643274" y="713403"/>
                      <a:pt x="3294110" y="2372869"/>
                      <a:pt x="3235613" y="2623790"/>
                    </a:cubicBezTo>
                    <a:cubicBezTo>
                      <a:pt x="3177116" y="2874711"/>
                      <a:pt x="162982" y="2577608"/>
                      <a:pt x="141431" y="2337463"/>
                    </a:cubicBezTo>
                    <a:cubicBezTo>
                      <a:pt x="119880" y="2097318"/>
                      <a:pt x="3112462" y="1262966"/>
                      <a:pt x="3106304" y="1182918"/>
                    </a:cubicBezTo>
                    <a:cubicBezTo>
                      <a:pt x="3100146" y="1102870"/>
                      <a:pt x="99867" y="1684760"/>
                      <a:pt x="104485" y="1857172"/>
                    </a:cubicBezTo>
                    <a:cubicBezTo>
                      <a:pt x="109103" y="2029584"/>
                      <a:pt x="3003165" y="2440602"/>
                      <a:pt x="3134013" y="2217390"/>
                    </a:cubicBezTo>
                    <a:cubicBezTo>
                      <a:pt x="3264861" y="1994178"/>
                      <a:pt x="1023503" y="357803"/>
                      <a:pt x="889576" y="517900"/>
                    </a:cubicBezTo>
                    <a:cubicBezTo>
                      <a:pt x="755649" y="677997"/>
                      <a:pt x="2067213" y="3201063"/>
                      <a:pt x="2330449" y="3177972"/>
                    </a:cubicBezTo>
                    <a:cubicBezTo>
                      <a:pt x="2593685" y="3154881"/>
                      <a:pt x="2839989" y="694930"/>
                      <a:pt x="2468995" y="379354"/>
                    </a:cubicBezTo>
                    <a:cubicBezTo>
                      <a:pt x="2098001" y="63778"/>
                      <a:pt x="25977" y="1007427"/>
                      <a:pt x="141431" y="1284518"/>
                    </a:cubicBezTo>
                    <a:close/>
                  </a:path>
                </a:pathLst>
              </a:custGeom>
              <a:noFill/>
              <a:ln w="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ndParaRPr>
              </a:p>
            </p:txBody>
          </p:sp>
          <p:sp>
            <p:nvSpPr>
              <p:cNvPr id="17" name="Donut 16"/>
              <p:cNvSpPr/>
              <p:nvPr/>
            </p:nvSpPr>
            <p:spPr>
              <a:xfrm>
                <a:off x="4590821" y="1376894"/>
                <a:ext cx="3626758" cy="3521889"/>
              </a:xfrm>
              <a:prstGeom prst="donut">
                <a:avLst>
                  <a:gd name="adj" fmla="val 8368"/>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black"/>
                  </a:solidFill>
                </a:endParaRPr>
              </a:p>
            </p:txBody>
          </p:sp>
          <p:grpSp>
            <p:nvGrpSpPr>
              <p:cNvPr id="18" name="Group 17"/>
              <p:cNvGrpSpPr/>
              <p:nvPr/>
            </p:nvGrpSpPr>
            <p:grpSpPr>
              <a:xfrm>
                <a:off x="5218303" y="1435306"/>
                <a:ext cx="645698" cy="623866"/>
                <a:chOff x="1192847" y="2800329"/>
                <a:chExt cx="645698" cy="623866"/>
              </a:xfrm>
            </p:grpSpPr>
            <p:grpSp>
              <p:nvGrpSpPr>
                <p:cNvPr id="81" name="Group 80"/>
                <p:cNvGrpSpPr/>
                <p:nvPr/>
              </p:nvGrpSpPr>
              <p:grpSpPr>
                <a:xfrm>
                  <a:off x="1361873" y="2800329"/>
                  <a:ext cx="312746" cy="365670"/>
                  <a:chOff x="1930554" y="2933339"/>
                  <a:chExt cx="312746" cy="365670"/>
                </a:xfrm>
                <a:solidFill>
                  <a:schemeClr val="accent1"/>
                </a:solidFill>
              </p:grpSpPr>
              <p:sp>
                <p:nvSpPr>
                  <p:cNvPr id="83"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sp>
                <p:nvSpPr>
                  <p:cNvPr id="84" name="Oval 83"/>
                  <p:cNvSpPr/>
                  <p:nvPr/>
                </p:nvSpPr>
                <p:spPr>
                  <a:xfrm>
                    <a:off x="1991742" y="2933339"/>
                    <a:ext cx="185270" cy="150769"/>
                  </a:xfrm>
                  <a:prstGeom prst="ellipse">
                    <a:avLst/>
                  </a:pr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grpSp>
            <p:sp>
              <p:nvSpPr>
                <p:cNvPr id="82" name="Rounded Rectangle 81"/>
                <p:cNvSpPr/>
                <p:nvPr/>
              </p:nvSpPr>
              <p:spPr>
                <a:xfrm>
                  <a:off x="1192847" y="317633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Sys</a:t>
                  </a:r>
                </a:p>
                <a:p>
                  <a:pPr algn="ctr" defTabSz="1219170">
                    <a:lnSpc>
                      <a:spcPct val="85000"/>
                    </a:lnSpc>
                    <a:defRPr/>
                  </a:pPr>
                  <a:r>
                    <a:rPr lang="en-US" sz="700" kern="0" dirty="0">
                      <a:solidFill>
                        <a:srgbClr val="292929"/>
                      </a:solidFill>
                    </a:rPr>
                    <a:t>Admin</a:t>
                  </a:r>
                </a:p>
              </p:txBody>
            </p:sp>
          </p:grpSp>
          <p:grpSp>
            <p:nvGrpSpPr>
              <p:cNvPr id="19" name="Group 18"/>
              <p:cNvGrpSpPr/>
              <p:nvPr/>
            </p:nvGrpSpPr>
            <p:grpSpPr>
              <a:xfrm>
                <a:off x="6252407" y="4462493"/>
                <a:ext cx="645698" cy="619139"/>
                <a:chOff x="1729382" y="2857266"/>
                <a:chExt cx="645698" cy="619139"/>
              </a:xfrm>
            </p:grpSpPr>
            <p:grpSp>
              <p:nvGrpSpPr>
                <p:cNvPr id="77" name="Group 76"/>
                <p:cNvGrpSpPr/>
                <p:nvPr/>
              </p:nvGrpSpPr>
              <p:grpSpPr>
                <a:xfrm>
                  <a:off x="1895858" y="2857266"/>
                  <a:ext cx="312746" cy="365670"/>
                  <a:chOff x="1930554" y="2933339"/>
                  <a:chExt cx="312746" cy="365670"/>
                </a:xfrm>
                <a:solidFill>
                  <a:schemeClr val="accent1"/>
                </a:solidFill>
              </p:grpSpPr>
              <p:sp>
                <p:nvSpPr>
                  <p:cNvPr id="79"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sp>
                <p:nvSpPr>
                  <p:cNvPr id="80" name="Oval 79"/>
                  <p:cNvSpPr/>
                  <p:nvPr/>
                </p:nvSpPr>
                <p:spPr>
                  <a:xfrm>
                    <a:off x="1991742" y="2933339"/>
                    <a:ext cx="185270" cy="150769"/>
                  </a:xfrm>
                  <a:prstGeom prst="ellipse">
                    <a:avLst/>
                  </a:pr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grpSp>
            <p:sp>
              <p:nvSpPr>
                <p:cNvPr id="78" name="Rounded Rectangle 77"/>
                <p:cNvSpPr/>
                <p:nvPr/>
              </p:nvSpPr>
              <p:spPr>
                <a:xfrm>
                  <a:off x="1729382" y="322854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Customer Exec</a:t>
                  </a:r>
                </a:p>
              </p:txBody>
            </p:sp>
          </p:grpSp>
          <p:grpSp>
            <p:nvGrpSpPr>
              <p:cNvPr id="20" name="Group 19"/>
              <p:cNvGrpSpPr/>
              <p:nvPr/>
            </p:nvGrpSpPr>
            <p:grpSpPr>
              <a:xfrm>
                <a:off x="4504899" y="2267358"/>
                <a:ext cx="645698" cy="619139"/>
                <a:chOff x="1729382" y="2857266"/>
                <a:chExt cx="645698" cy="619139"/>
              </a:xfrm>
            </p:grpSpPr>
            <p:grpSp>
              <p:nvGrpSpPr>
                <p:cNvPr id="73" name="Group 72"/>
                <p:cNvGrpSpPr/>
                <p:nvPr/>
              </p:nvGrpSpPr>
              <p:grpSpPr>
                <a:xfrm>
                  <a:off x="1895858" y="2857266"/>
                  <a:ext cx="312746" cy="365670"/>
                  <a:chOff x="1930554" y="2933339"/>
                  <a:chExt cx="312746" cy="365670"/>
                </a:xfrm>
                <a:solidFill>
                  <a:schemeClr val="accent1"/>
                </a:solidFill>
              </p:grpSpPr>
              <p:sp>
                <p:nvSpPr>
                  <p:cNvPr id="75"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sp>
                <p:nvSpPr>
                  <p:cNvPr id="76" name="Oval 75"/>
                  <p:cNvSpPr/>
                  <p:nvPr/>
                </p:nvSpPr>
                <p:spPr>
                  <a:xfrm>
                    <a:off x="1991742" y="2933339"/>
                    <a:ext cx="185270" cy="150769"/>
                  </a:xfrm>
                  <a:prstGeom prst="ellipse">
                    <a:avLst/>
                  </a:pr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grpSp>
            <p:sp>
              <p:nvSpPr>
                <p:cNvPr id="74" name="Rounded Rectangle 73"/>
                <p:cNvSpPr/>
                <p:nvPr/>
              </p:nvSpPr>
              <p:spPr>
                <a:xfrm>
                  <a:off x="1729382" y="322854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Sales Partner</a:t>
                  </a:r>
                </a:p>
              </p:txBody>
            </p:sp>
          </p:grpSp>
          <p:grpSp>
            <p:nvGrpSpPr>
              <p:cNvPr id="21" name="Group 20"/>
              <p:cNvGrpSpPr/>
              <p:nvPr/>
            </p:nvGrpSpPr>
            <p:grpSpPr>
              <a:xfrm>
                <a:off x="7732808" y="2668523"/>
                <a:ext cx="645698" cy="563723"/>
                <a:chOff x="1738618" y="2857266"/>
                <a:chExt cx="645698" cy="563723"/>
              </a:xfrm>
            </p:grpSpPr>
            <p:grpSp>
              <p:nvGrpSpPr>
                <p:cNvPr id="69" name="Group 68"/>
                <p:cNvGrpSpPr/>
                <p:nvPr/>
              </p:nvGrpSpPr>
              <p:grpSpPr>
                <a:xfrm>
                  <a:off x="1895858" y="2857266"/>
                  <a:ext cx="312746" cy="365670"/>
                  <a:chOff x="1930554" y="2933339"/>
                  <a:chExt cx="312746" cy="365670"/>
                </a:xfrm>
                <a:solidFill>
                  <a:schemeClr val="accent1"/>
                </a:solidFill>
              </p:grpSpPr>
              <p:sp>
                <p:nvSpPr>
                  <p:cNvPr id="71"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sp>
                <p:nvSpPr>
                  <p:cNvPr id="72" name="Oval 71"/>
                  <p:cNvSpPr/>
                  <p:nvPr/>
                </p:nvSpPr>
                <p:spPr>
                  <a:xfrm>
                    <a:off x="1991742" y="2933339"/>
                    <a:ext cx="185270" cy="150769"/>
                  </a:xfrm>
                  <a:prstGeom prst="ellipse">
                    <a:avLst/>
                  </a:pr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grpSp>
            <p:sp>
              <p:nvSpPr>
                <p:cNvPr id="70" name="Rounded Rectangle 69"/>
                <p:cNvSpPr/>
                <p:nvPr/>
              </p:nvSpPr>
              <p:spPr>
                <a:xfrm>
                  <a:off x="1738618" y="3173124"/>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Sales</a:t>
                  </a:r>
                </a:p>
              </p:txBody>
            </p:sp>
          </p:grpSp>
          <p:grpSp>
            <p:nvGrpSpPr>
              <p:cNvPr id="22" name="Group 21"/>
              <p:cNvGrpSpPr/>
              <p:nvPr/>
            </p:nvGrpSpPr>
            <p:grpSpPr>
              <a:xfrm>
                <a:off x="6757671" y="4363482"/>
                <a:ext cx="645698" cy="619139"/>
                <a:chOff x="1729382" y="2857266"/>
                <a:chExt cx="645698" cy="619139"/>
              </a:xfrm>
            </p:grpSpPr>
            <p:grpSp>
              <p:nvGrpSpPr>
                <p:cNvPr id="65" name="Group 64"/>
                <p:cNvGrpSpPr/>
                <p:nvPr/>
              </p:nvGrpSpPr>
              <p:grpSpPr>
                <a:xfrm>
                  <a:off x="1895858" y="2857266"/>
                  <a:ext cx="312746" cy="365670"/>
                  <a:chOff x="1930554" y="2933339"/>
                  <a:chExt cx="312746" cy="365670"/>
                </a:xfrm>
                <a:solidFill>
                  <a:schemeClr val="accent1"/>
                </a:solidFill>
              </p:grpSpPr>
              <p:sp>
                <p:nvSpPr>
                  <p:cNvPr id="67"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sp>
                <p:nvSpPr>
                  <p:cNvPr id="68" name="Oval 67"/>
                  <p:cNvSpPr/>
                  <p:nvPr/>
                </p:nvSpPr>
                <p:spPr>
                  <a:xfrm>
                    <a:off x="1991742" y="2933339"/>
                    <a:ext cx="185270" cy="150769"/>
                  </a:xfrm>
                  <a:prstGeom prst="ellipse">
                    <a:avLst/>
                  </a:pr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grpSp>
            <p:sp>
              <p:nvSpPr>
                <p:cNvPr id="66" name="Rounded Rectangle 65"/>
                <p:cNvSpPr/>
                <p:nvPr/>
              </p:nvSpPr>
              <p:spPr>
                <a:xfrm>
                  <a:off x="1729382" y="322854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Support Specialist</a:t>
                  </a:r>
                </a:p>
              </p:txBody>
            </p:sp>
          </p:grpSp>
          <p:grpSp>
            <p:nvGrpSpPr>
              <p:cNvPr id="23" name="Group 22"/>
              <p:cNvGrpSpPr/>
              <p:nvPr/>
            </p:nvGrpSpPr>
            <p:grpSpPr>
              <a:xfrm>
                <a:off x="6801576" y="1393154"/>
                <a:ext cx="645698" cy="619139"/>
                <a:chOff x="1729382" y="2857266"/>
                <a:chExt cx="645698" cy="619139"/>
              </a:xfrm>
            </p:grpSpPr>
            <p:grpSp>
              <p:nvGrpSpPr>
                <p:cNvPr id="61" name="Group 60"/>
                <p:cNvGrpSpPr/>
                <p:nvPr/>
              </p:nvGrpSpPr>
              <p:grpSpPr>
                <a:xfrm>
                  <a:off x="1895858" y="2857266"/>
                  <a:ext cx="312746" cy="365670"/>
                  <a:chOff x="1930554" y="2933339"/>
                  <a:chExt cx="312746" cy="365670"/>
                </a:xfrm>
                <a:solidFill>
                  <a:schemeClr val="accent1"/>
                </a:solidFill>
              </p:grpSpPr>
              <p:sp>
                <p:nvSpPr>
                  <p:cNvPr id="63"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sp>
                <p:nvSpPr>
                  <p:cNvPr id="64" name="Oval 63"/>
                  <p:cNvSpPr/>
                  <p:nvPr/>
                </p:nvSpPr>
                <p:spPr>
                  <a:xfrm>
                    <a:off x="1991742" y="2933339"/>
                    <a:ext cx="185270" cy="150769"/>
                  </a:xfrm>
                  <a:prstGeom prst="ellipse">
                    <a:avLst/>
                  </a:pr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grpSp>
            <p:sp>
              <p:nvSpPr>
                <p:cNvPr id="62" name="Rounded Rectangle 61"/>
                <p:cNvSpPr/>
                <p:nvPr/>
              </p:nvSpPr>
              <p:spPr>
                <a:xfrm>
                  <a:off x="1729382" y="322854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Service Delivery</a:t>
                  </a:r>
                </a:p>
              </p:txBody>
            </p:sp>
          </p:grpSp>
          <p:grpSp>
            <p:nvGrpSpPr>
              <p:cNvPr id="24" name="Group 23"/>
              <p:cNvGrpSpPr/>
              <p:nvPr/>
            </p:nvGrpSpPr>
            <p:grpSpPr>
              <a:xfrm>
                <a:off x="6350248" y="1267696"/>
                <a:ext cx="645698" cy="619139"/>
                <a:chOff x="1729382" y="2857266"/>
                <a:chExt cx="645698" cy="619139"/>
              </a:xfrm>
            </p:grpSpPr>
            <p:grpSp>
              <p:nvGrpSpPr>
                <p:cNvPr id="57" name="Group 56"/>
                <p:cNvGrpSpPr/>
                <p:nvPr/>
              </p:nvGrpSpPr>
              <p:grpSpPr>
                <a:xfrm>
                  <a:off x="1895858" y="2857266"/>
                  <a:ext cx="312746" cy="365670"/>
                  <a:chOff x="1930554" y="2933339"/>
                  <a:chExt cx="312746" cy="365670"/>
                </a:xfrm>
                <a:solidFill>
                  <a:schemeClr val="accent1"/>
                </a:solidFill>
              </p:grpSpPr>
              <p:sp>
                <p:nvSpPr>
                  <p:cNvPr id="59"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sp>
                <p:nvSpPr>
                  <p:cNvPr id="60" name="Oval 59"/>
                  <p:cNvSpPr/>
                  <p:nvPr/>
                </p:nvSpPr>
                <p:spPr>
                  <a:xfrm>
                    <a:off x="1991742" y="2933339"/>
                    <a:ext cx="185270" cy="150769"/>
                  </a:xfrm>
                  <a:prstGeom prst="ellipse">
                    <a:avLst/>
                  </a:pr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grpSp>
            <p:sp>
              <p:nvSpPr>
                <p:cNvPr id="58" name="Rounded Rectangle 57"/>
                <p:cNvSpPr/>
                <p:nvPr/>
              </p:nvSpPr>
              <p:spPr>
                <a:xfrm>
                  <a:off x="1729382" y="322854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Product Engineers</a:t>
                  </a:r>
                </a:p>
              </p:txBody>
            </p:sp>
          </p:grpSp>
          <p:grpSp>
            <p:nvGrpSpPr>
              <p:cNvPr id="25" name="Group 24"/>
              <p:cNvGrpSpPr/>
              <p:nvPr/>
            </p:nvGrpSpPr>
            <p:grpSpPr>
              <a:xfrm>
                <a:off x="7612013" y="3765358"/>
                <a:ext cx="645698" cy="563723"/>
                <a:chOff x="1720146" y="2857266"/>
                <a:chExt cx="645698" cy="563723"/>
              </a:xfrm>
            </p:grpSpPr>
            <p:grpSp>
              <p:nvGrpSpPr>
                <p:cNvPr id="53" name="Group 52"/>
                <p:cNvGrpSpPr/>
                <p:nvPr/>
              </p:nvGrpSpPr>
              <p:grpSpPr>
                <a:xfrm>
                  <a:off x="1895858" y="2857266"/>
                  <a:ext cx="312746" cy="365670"/>
                  <a:chOff x="1930554" y="2933339"/>
                  <a:chExt cx="312746" cy="365670"/>
                </a:xfrm>
                <a:solidFill>
                  <a:schemeClr val="accent1"/>
                </a:solidFill>
              </p:grpSpPr>
              <p:sp>
                <p:nvSpPr>
                  <p:cNvPr id="55"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sp>
                <p:nvSpPr>
                  <p:cNvPr id="56" name="Oval 55"/>
                  <p:cNvSpPr/>
                  <p:nvPr/>
                </p:nvSpPr>
                <p:spPr>
                  <a:xfrm>
                    <a:off x="1991742" y="2933339"/>
                    <a:ext cx="185270" cy="150769"/>
                  </a:xfrm>
                  <a:prstGeom prst="ellipse">
                    <a:avLst/>
                  </a:pr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grpSp>
            <p:sp>
              <p:nvSpPr>
                <p:cNvPr id="54" name="Rounded Rectangle 53"/>
                <p:cNvSpPr/>
                <p:nvPr/>
              </p:nvSpPr>
              <p:spPr>
                <a:xfrm>
                  <a:off x="1720146" y="3173124"/>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IT Director</a:t>
                  </a:r>
                </a:p>
              </p:txBody>
            </p:sp>
          </p:grpSp>
          <p:grpSp>
            <p:nvGrpSpPr>
              <p:cNvPr id="26" name="Group 25"/>
              <p:cNvGrpSpPr/>
              <p:nvPr/>
            </p:nvGrpSpPr>
            <p:grpSpPr>
              <a:xfrm>
                <a:off x="4431290" y="3382548"/>
                <a:ext cx="645698" cy="619139"/>
                <a:chOff x="1729382" y="2857266"/>
                <a:chExt cx="645698" cy="619139"/>
              </a:xfrm>
            </p:grpSpPr>
            <p:grpSp>
              <p:nvGrpSpPr>
                <p:cNvPr id="49" name="Group 48"/>
                <p:cNvGrpSpPr/>
                <p:nvPr/>
              </p:nvGrpSpPr>
              <p:grpSpPr>
                <a:xfrm>
                  <a:off x="1895858" y="2857266"/>
                  <a:ext cx="312746" cy="365670"/>
                  <a:chOff x="1930554" y="2933339"/>
                  <a:chExt cx="312746" cy="365670"/>
                </a:xfrm>
                <a:solidFill>
                  <a:schemeClr val="accent1"/>
                </a:solidFill>
              </p:grpSpPr>
              <p:sp>
                <p:nvSpPr>
                  <p:cNvPr id="51"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sp>
                <p:nvSpPr>
                  <p:cNvPr id="52" name="Oval 51"/>
                  <p:cNvSpPr/>
                  <p:nvPr/>
                </p:nvSpPr>
                <p:spPr>
                  <a:xfrm>
                    <a:off x="1991742" y="2933339"/>
                    <a:ext cx="185270" cy="150769"/>
                  </a:xfrm>
                  <a:prstGeom prst="ellipse">
                    <a:avLst/>
                  </a:prstGeom>
                  <a:grpFill/>
                  <a:ln w="28575">
                    <a:solidFill>
                      <a:srgbClr val="87898B"/>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600" dirty="0">
                      <a:solidFill>
                        <a:prstClr val="white"/>
                      </a:solidFill>
                    </a:endParaRPr>
                  </a:p>
                </p:txBody>
              </p:sp>
            </p:grpSp>
            <p:sp>
              <p:nvSpPr>
                <p:cNvPr id="50" name="Rounded Rectangle 49"/>
                <p:cNvSpPr/>
                <p:nvPr/>
              </p:nvSpPr>
              <p:spPr>
                <a:xfrm>
                  <a:off x="1729382" y="322854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Support Partner</a:t>
                  </a:r>
                </a:p>
              </p:txBody>
            </p:sp>
          </p:grpSp>
          <p:pic>
            <p:nvPicPr>
              <p:cNvPr id="27" name="Picture 26" descr="front enclosure not angeld"/>
              <p:cNvPicPr>
                <a:picLocks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461988" y="2888655"/>
                <a:ext cx="365760" cy="365760"/>
              </a:xfrm>
              <a:prstGeom prst="rect">
                <a:avLst/>
              </a:prstGeom>
              <a:noFill/>
              <a:ln w="9525">
                <a:noFill/>
                <a:miter lim="800000"/>
                <a:headEnd/>
                <a:tailEnd/>
              </a:ln>
            </p:spPr>
          </p:pic>
          <p:pic>
            <p:nvPicPr>
              <p:cNvPr id="28" name="Picture 2" descr="C:\Users\jacquotb\Desktop\magnon_concept.png"/>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5954098" y="1334619"/>
                <a:ext cx="365760" cy="3657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29" name="Group 28"/>
              <p:cNvGrpSpPr>
                <a:grpSpLocks noChangeAspect="1"/>
              </p:cNvGrpSpPr>
              <p:nvPr/>
            </p:nvGrpSpPr>
            <p:grpSpPr>
              <a:xfrm>
                <a:off x="7326581" y="4167698"/>
                <a:ext cx="365760" cy="365760"/>
                <a:chOff x="4213758" y="695325"/>
                <a:chExt cx="548640" cy="548640"/>
              </a:xfrm>
            </p:grpSpPr>
            <p:pic>
              <p:nvPicPr>
                <p:cNvPr id="47" name="Picture 46"/>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4251973" y="769586"/>
                  <a:ext cx="457200" cy="388730"/>
                </a:xfrm>
                <a:prstGeom prst="rect">
                  <a:avLst/>
                </a:prstGeom>
                <a:noFill/>
                <a:ln w="12700" cap="flat">
                  <a:noFill/>
                  <a:miter lim="800000"/>
                  <a:headEnd/>
                  <a:tailEnd/>
                </a:ln>
                <a:effectLst>
                  <a:outerShdw dist="38099" dir="3299984" algn="ctr" rotWithShape="0">
                    <a:srgbClr val="3D393B"/>
                  </a:outerShdw>
                </a:effectLst>
              </p:spPr>
            </p:pic>
            <p:sp>
              <p:nvSpPr>
                <p:cNvPr id="48" name="Rectangle 47"/>
                <p:cNvSpPr/>
                <p:nvPr/>
              </p:nvSpPr>
              <p:spPr>
                <a:xfrm>
                  <a:off x="4213758" y="695325"/>
                  <a:ext cx="548640" cy="5486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ndParaRPr>
                </a:p>
              </p:txBody>
            </p:sp>
          </p:grpSp>
          <p:pic>
            <p:nvPicPr>
              <p:cNvPr id="30" name="Picture 2"/>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22609" y="1653269"/>
                <a:ext cx="365760" cy="3840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12" descr="https://encrypted-tbn3.google.com/images?q=tbn:ANd9GcSJkogNyxEwQqgdZ1cGNUd-Amw2B-hoyUapULf4OyYlwg60H4mjNg"/>
              <p:cNvPicPr>
                <a:picLocks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4916059" y="3909790"/>
                <a:ext cx="365760" cy="365760"/>
              </a:xfrm>
              <a:prstGeom prst="round1Rect">
                <a:avLst>
                  <a:gd name="adj" fmla="val 18998"/>
                </a:avLst>
              </a:prstGeom>
              <a:noFill/>
              <a:extLst>
                <a:ext uri="{909E8E84-426E-40DD-AFC4-6F175D3DCCD1}">
                  <a14:hiddenFill xmlns:a14="http://schemas.microsoft.com/office/drawing/2010/main">
                    <a:solidFill>
                      <a:srgbClr val="FFFFFF"/>
                    </a:solidFill>
                  </a14:hiddenFill>
                </a:ext>
              </a:extLst>
            </p:spPr>
          </p:pic>
          <p:pic>
            <p:nvPicPr>
              <p:cNvPr id="32" name="Picture 61" descr="ANd9GcQpXtrfbcaVsevopyR7S8oTsqXcCihsCMtbzBoAjv4OnB0tGQzOlA"/>
              <p:cNvPicPr>
                <a:picLocks noChangeAspect="1" noChangeArrowheads="1"/>
              </p:cNvPicPr>
              <p:nvPr>
                <p:custDataLst>
                  <p:tags r:id="rId1"/>
                </p:custDataLst>
              </p:nvPr>
            </p:nvPicPr>
            <p:blipFill>
              <a:blip r:embed="rId11" cstate="screen">
                <a:extLst>
                  <a:ext uri="{28A0092B-C50C-407E-A947-70E740481C1C}">
                    <a14:useLocalDpi xmlns:a14="http://schemas.microsoft.com/office/drawing/2010/main"/>
                  </a:ext>
                </a:extLst>
              </a:blip>
              <a:srcRect/>
              <a:stretch>
                <a:fillRect/>
              </a:stretch>
            </p:blipFill>
            <p:spPr bwMode="auto">
              <a:xfrm>
                <a:off x="4848388" y="1923762"/>
                <a:ext cx="457200" cy="217253"/>
              </a:xfrm>
              <a:prstGeom prst="rect">
                <a:avLst/>
              </a:prstGeom>
              <a:noFill/>
            </p:spPr>
          </p:pic>
          <p:pic>
            <p:nvPicPr>
              <p:cNvPr id="33" name="Picture 3"/>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5357082" y="4291630"/>
                <a:ext cx="401444" cy="3657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879446" y="3227906"/>
                <a:ext cx="365760" cy="3840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66"/>
              <p:cNvPicPr>
                <a:picLocks noChangeAspect="1" noChangeArrowheads="1"/>
              </p:cNvPicPr>
              <p:nvPr>
                <p:custDataLst>
                  <p:tags r:id="rId2"/>
                </p:custDataLst>
              </p:nvPr>
            </p:nvPicPr>
            <p:blipFill rotWithShape="1">
              <a:blip r:embed="rId13" cstate="screen">
                <a:extLst>
                  <a:ext uri="{28A0092B-C50C-407E-A947-70E740481C1C}">
                    <a14:useLocalDpi xmlns:a14="http://schemas.microsoft.com/office/drawing/2010/main"/>
                  </a:ext>
                </a:extLst>
              </a:blip>
              <a:srcRect/>
              <a:stretch/>
            </p:blipFill>
            <p:spPr bwMode="auto">
              <a:xfrm>
                <a:off x="5864579" y="4507277"/>
                <a:ext cx="365760" cy="365760"/>
              </a:xfrm>
              <a:prstGeom prst="rect">
                <a:avLst/>
              </a:prstGeom>
              <a:noFill/>
              <a:ln w="9525">
                <a:solidFill>
                  <a:schemeClr val="tx1"/>
                </a:solidFill>
                <a:miter lim="800000"/>
                <a:headEnd/>
                <a:tailEnd/>
              </a:ln>
              <a:effectLst/>
            </p:spPr>
          </p:pic>
          <p:sp>
            <p:nvSpPr>
              <p:cNvPr id="36" name="Rounded Rectangle 35"/>
              <p:cNvSpPr/>
              <p:nvPr/>
            </p:nvSpPr>
            <p:spPr>
              <a:xfrm>
                <a:off x="5723165" y="4810379"/>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Switch</a:t>
                </a:r>
              </a:p>
            </p:txBody>
          </p:sp>
          <p:sp>
            <p:nvSpPr>
              <p:cNvPr id="37" name="Rounded Rectangle 36"/>
              <p:cNvSpPr/>
              <p:nvPr/>
            </p:nvSpPr>
            <p:spPr>
              <a:xfrm>
                <a:off x="7193256" y="4482461"/>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OS</a:t>
                </a:r>
              </a:p>
            </p:txBody>
          </p:sp>
          <p:sp>
            <p:nvSpPr>
              <p:cNvPr id="38" name="Rounded Rectangle 37"/>
              <p:cNvSpPr/>
              <p:nvPr/>
            </p:nvSpPr>
            <p:spPr>
              <a:xfrm>
                <a:off x="5218303" y="4600221"/>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Apps</a:t>
                </a:r>
              </a:p>
            </p:txBody>
          </p:sp>
          <p:sp>
            <p:nvSpPr>
              <p:cNvPr id="39" name="Rounded Rectangle 38"/>
              <p:cNvSpPr/>
              <p:nvPr/>
            </p:nvSpPr>
            <p:spPr>
              <a:xfrm>
                <a:off x="5816954" y="1649048"/>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Server</a:t>
                </a:r>
              </a:p>
            </p:txBody>
          </p:sp>
          <p:sp>
            <p:nvSpPr>
              <p:cNvPr id="40" name="Rounded Rectangle 39"/>
              <p:cNvSpPr/>
              <p:nvPr/>
            </p:nvSpPr>
            <p:spPr>
              <a:xfrm>
                <a:off x="4736169" y="4215323"/>
                <a:ext cx="684465"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Component</a:t>
                </a:r>
              </a:p>
            </p:txBody>
          </p:sp>
          <p:grpSp>
            <p:nvGrpSpPr>
              <p:cNvPr id="41" name="Group 40"/>
              <p:cNvGrpSpPr/>
              <p:nvPr/>
            </p:nvGrpSpPr>
            <p:grpSpPr>
              <a:xfrm>
                <a:off x="7656095" y="2154277"/>
                <a:ext cx="645698" cy="559323"/>
                <a:chOff x="7269647" y="1757341"/>
                <a:chExt cx="645698" cy="559323"/>
              </a:xfrm>
            </p:grpSpPr>
            <p:pic>
              <p:nvPicPr>
                <p:cNvPr id="45" name="Picture 61" descr="ANd9GcQpXtrfbcaVsevopyR7S8oTsqXcCihsCMtbzBoAjv4OnB0tGQzOlA"/>
                <p:cNvPicPr>
                  <a:picLocks noChangeAspect="1" noChangeArrowheads="1"/>
                </p:cNvPicPr>
                <p:nvPr>
                  <p:custDataLst>
                    <p:tags r:id="rId3"/>
                  </p:custDataLst>
                </p:nvPr>
              </p:nvPicPr>
              <p:blipFill rotWithShape="1">
                <a:blip r:embed="rId14" cstate="screen">
                  <a:extLst>
                    <a:ext uri="{28A0092B-C50C-407E-A947-70E740481C1C}">
                      <a14:useLocalDpi xmlns:a14="http://schemas.microsoft.com/office/drawing/2010/main"/>
                    </a:ext>
                  </a:extLst>
                </a:blip>
                <a:srcRect/>
                <a:stretch/>
              </p:blipFill>
              <p:spPr bwMode="auto">
                <a:xfrm>
                  <a:off x="7394524" y="1757341"/>
                  <a:ext cx="365760" cy="365760"/>
                </a:xfrm>
                <a:prstGeom prst="rect">
                  <a:avLst/>
                </a:prstGeom>
                <a:noFill/>
                <a:ln>
                  <a:solidFill>
                    <a:schemeClr val="tx1"/>
                  </a:solidFill>
                </a:ln>
              </p:spPr>
            </p:pic>
            <p:sp>
              <p:nvSpPr>
                <p:cNvPr id="46" name="Rounded Rectangle 45"/>
                <p:cNvSpPr/>
                <p:nvPr/>
              </p:nvSpPr>
              <p:spPr>
                <a:xfrm>
                  <a:off x="7269647" y="2068799"/>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Storage</a:t>
                  </a:r>
                </a:p>
              </p:txBody>
            </p:sp>
          </p:grpSp>
          <p:sp>
            <p:nvSpPr>
              <p:cNvPr id="42" name="Rounded Rectangle 41"/>
              <p:cNvSpPr/>
              <p:nvPr/>
            </p:nvSpPr>
            <p:spPr>
              <a:xfrm>
                <a:off x="7741449" y="3571145"/>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Analytics</a:t>
                </a:r>
              </a:p>
            </p:txBody>
          </p:sp>
          <p:sp>
            <p:nvSpPr>
              <p:cNvPr id="43" name="Rounded Rectangle 42"/>
              <p:cNvSpPr/>
              <p:nvPr/>
            </p:nvSpPr>
            <p:spPr>
              <a:xfrm>
                <a:off x="4735667" y="2083489"/>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Server</a:t>
                </a:r>
              </a:p>
            </p:txBody>
          </p:sp>
          <p:sp>
            <p:nvSpPr>
              <p:cNvPr id="44" name="Rounded Rectangle 43"/>
              <p:cNvSpPr/>
              <p:nvPr/>
            </p:nvSpPr>
            <p:spPr>
              <a:xfrm>
                <a:off x="7274065" y="1995258"/>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KM</a:t>
                </a:r>
              </a:p>
            </p:txBody>
          </p:sp>
        </p:grpSp>
        <p:sp>
          <p:nvSpPr>
            <p:cNvPr id="15" name="Rounded Rectangle 14"/>
            <p:cNvSpPr/>
            <p:nvPr/>
          </p:nvSpPr>
          <p:spPr>
            <a:xfrm>
              <a:off x="4417428" y="3110963"/>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9170">
                <a:lnSpc>
                  <a:spcPct val="85000"/>
                </a:lnSpc>
                <a:defRPr/>
              </a:pPr>
              <a:r>
                <a:rPr lang="en-US" sz="700" kern="0" dirty="0">
                  <a:solidFill>
                    <a:srgbClr val="292929"/>
                  </a:solidFill>
                </a:rPr>
                <a:t>Blades</a:t>
              </a:r>
            </a:p>
          </p:txBody>
        </p:sp>
      </p:grpSp>
      <p:sp>
        <p:nvSpPr>
          <p:cNvPr id="85" name="TextBox 84"/>
          <p:cNvSpPr txBox="1"/>
          <p:nvPr/>
        </p:nvSpPr>
        <p:spPr>
          <a:xfrm>
            <a:off x="5654326" y="2712079"/>
            <a:ext cx="2307565" cy="1015663"/>
          </a:xfrm>
          <a:prstGeom prst="rect">
            <a:avLst/>
          </a:prstGeom>
          <a:noFill/>
        </p:spPr>
        <p:txBody>
          <a:bodyPr wrap="square" rtlCol="0">
            <a:spAutoFit/>
          </a:bodyPr>
          <a:lstStyle/>
          <a:p>
            <a:pPr algn="ctr"/>
            <a:r>
              <a:rPr lang="en-US" sz="2000" b="1" dirty="0">
                <a:ln>
                  <a:solidFill>
                    <a:schemeClr val="bg1"/>
                  </a:solidFill>
                </a:ln>
                <a:solidFill>
                  <a:schemeClr val="accent1"/>
                </a:solidFill>
              </a:rPr>
              <a:t>A “Social Network” of machines and </a:t>
            </a:r>
            <a:r>
              <a:rPr lang="en-US" sz="2000" b="1" dirty="0" smtClean="0">
                <a:ln>
                  <a:solidFill>
                    <a:schemeClr val="bg1"/>
                  </a:solidFill>
                </a:ln>
                <a:solidFill>
                  <a:schemeClr val="accent1"/>
                </a:solidFill>
              </a:rPr>
              <a:t>people</a:t>
            </a:r>
            <a:endParaRPr lang="en-US" sz="2000" b="1" dirty="0">
              <a:ln>
                <a:solidFill>
                  <a:schemeClr val="bg1"/>
                </a:solidFill>
              </a:ln>
              <a:solidFill>
                <a:schemeClr val="accent1"/>
              </a:solidFill>
            </a:endParaRPr>
          </a:p>
        </p:txBody>
      </p:sp>
      <p:pic>
        <p:nvPicPr>
          <p:cNvPr id="86" name="Picture 85"/>
          <p:cNvPicPr>
            <a:picLocks noChangeAspect="1"/>
          </p:cNvPicPr>
          <p:nvPr/>
        </p:nvPicPr>
        <p:blipFill rotWithShape="1">
          <a:blip r:embed="rId15">
            <a:extLst>
              <a:ext uri="{28A0092B-C50C-407E-A947-70E740481C1C}">
                <a14:useLocalDpi xmlns:a14="http://schemas.microsoft.com/office/drawing/2010/main" val="0"/>
              </a:ext>
            </a:extLst>
          </a:blip>
          <a:srcRect l="27092" t="26682" r="27090" b="26409"/>
          <a:stretch/>
        </p:blipFill>
        <p:spPr>
          <a:xfrm>
            <a:off x="7658593" y="4258654"/>
            <a:ext cx="341158" cy="349282"/>
          </a:xfrm>
          <a:prstGeom prst="rect">
            <a:avLst/>
          </a:prstGeom>
        </p:spPr>
      </p:pic>
      <p:pic>
        <p:nvPicPr>
          <p:cNvPr id="90" name="Picture 89"/>
          <p:cNvPicPr>
            <a:picLocks noChangeAspect="1"/>
          </p:cNvPicPr>
          <p:nvPr/>
        </p:nvPicPr>
        <p:blipFill rotWithShape="1">
          <a:blip r:embed="rId16" cstate="print">
            <a:extLst>
              <a:ext uri="{28A0092B-C50C-407E-A947-70E740481C1C}">
                <a14:useLocalDpi xmlns:a14="http://schemas.microsoft.com/office/drawing/2010/main" val="0"/>
              </a:ext>
            </a:extLst>
          </a:blip>
          <a:srcRect l="31831" r="32740"/>
          <a:stretch/>
        </p:blipFill>
        <p:spPr>
          <a:xfrm>
            <a:off x="1144358" y="1468860"/>
            <a:ext cx="1702422" cy="3584188"/>
          </a:xfrm>
          <a:prstGeom prst="rect">
            <a:avLst/>
          </a:prstGeom>
        </p:spPr>
      </p:pic>
    </p:spTree>
    <p:extLst>
      <p:ext uri="{BB962C8B-B14F-4D97-AF65-F5344CB8AC3E}">
        <p14:creationId xmlns:p14="http://schemas.microsoft.com/office/powerpoint/2010/main" val="427020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42155" y="1498180"/>
            <a:ext cx="5524185" cy="1371600"/>
          </a:xfrm>
        </p:spPr>
        <p:txBody>
          <a:bodyPr/>
          <a:lstStyle/>
          <a:p>
            <a:r>
              <a:rPr lang="en-US" sz="4800" dirty="0" smtClean="0"/>
              <a:t>Collaboration</a:t>
            </a:r>
            <a:endParaRPr lang="en-US" sz="4800" dirty="0"/>
          </a:p>
        </p:txBody>
      </p:sp>
      <p:sp>
        <p:nvSpPr>
          <p:cNvPr id="2" name="Oval 1"/>
          <p:cNvSpPr/>
          <p:nvPr/>
        </p:nvSpPr>
        <p:spPr>
          <a:xfrm>
            <a:off x="725757" y="1309743"/>
            <a:ext cx="953536" cy="953536"/>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200" b="1" dirty="0" smtClean="0">
                <a:solidFill>
                  <a:schemeClr val="accent1"/>
                </a:solidFill>
              </a:rPr>
              <a:t>1</a:t>
            </a:r>
            <a:endParaRPr lang="en-US" sz="7200" b="1" dirty="0">
              <a:solidFill>
                <a:schemeClr val="accent1"/>
              </a:solidFill>
            </a:endParaRPr>
          </a:p>
        </p:txBody>
      </p:sp>
      <p:sp>
        <p:nvSpPr>
          <p:cNvPr id="4" name="TextBox 3"/>
          <p:cNvSpPr txBox="1"/>
          <p:nvPr/>
        </p:nvSpPr>
        <p:spPr>
          <a:xfrm>
            <a:off x="1993218" y="2384661"/>
            <a:ext cx="4718732" cy="1526519"/>
          </a:xfrm>
          <a:prstGeom prst="rect">
            <a:avLst/>
          </a:prstGeom>
          <a:noFill/>
        </p:spPr>
        <p:txBody>
          <a:bodyPr wrap="square" lIns="0" tIns="0" rIns="0" bIns="0" rtlCol="0">
            <a:noAutofit/>
          </a:bodyPr>
          <a:lstStyle/>
          <a:p>
            <a:pPr>
              <a:lnSpc>
                <a:spcPct val="90000"/>
              </a:lnSpc>
            </a:pPr>
            <a:r>
              <a:rPr lang="en-US" sz="2400" dirty="0" smtClean="0"/>
              <a:t>Without playing with org charts</a:t>
            </a:r>
          </a:p>
        </p:txBody>
      </p:sp>
    </p:spTree>
    <p:extLst>
      <p:ext uri="{BB962C8B-B14F-4D97-AF65-F5344CB8AC3E}">
        <p14:creationId xmlns:p14="http://schemas.microsoft.com/office/powerpoint/2010/main" val="379092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organization</a:t>
            </a:r>
            <a:endParaRPr lang="en-US" dirty="0"/>
          </a:p>
        </p:txBody>
      </p:sp>
      <p:sp>
        <p:nvSpPr>
          <p:cNvPr id="3" name="Slide Number Placeholder 2"/>
          <p:cNvSpPr>
            <a:spLocks noGrp="1"/>
          </p:cNvSpPr>
          <p:nvPr>
            <p:ph type="sldNum" sz="quarter" idx="12"/>
          </p:nvPr>
        </p:nvSpPr>
        <p:spPr/>
        <p:txBody>
          <a:bodyPr/>
          <a:lstStyle/>
          <a:p>
            <a:fld id="{00DE720E-C72B-42F0-AD69-52D60E3C605E}" type="slidenum">
              <a:rPr lang="en-US" smtClean="0">
                <a:solidFill>
                  <a:srgbClr val="E5E8E8">
                    <a:lumMod val="75000"/>
                  </a:srgbClr>
                </a:solidFill>
              </a:rPr>
              <a:pPr/>
              <a:t>8</a:t>
            </a:fld>
            <a:endParaRPr lang="en-US" dirty="0">
              <a:solidFill>
                <a:srgbClr val="E5E8E8">
                  <a:lumMod val="75000"/>
                </a:srgb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600" y="1855868"/>
            <a:ext cx="1136906" cy="125577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614" y="1855868"/>
            <a:ext cx="1136906" cy="12557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514" y="1855868"/>
            <a:ext cx="1136906" cy="1255779"/>
          </a:xfrm>
          <a:prstGeom prst="rect">
            <a:avLst/>
          </a:prstGeom>
        </p:spPr>
      </p:pic>
      <p:cxnSp>
        <p:nvCxnSpPr>
          <p:cNvPr id="10" name="Straight Connector 9"/>
          <p:cNvCxnSpPr/>
          <p:nvPr/>
        </p:nvCxnSpPr>
        <p:spPr>
          <a:xfrm>
            <a:off x="2884714" y="1607458"/>
            <a:ext cx="0" cy="1758950"/>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48414" y="1607458"/>
            <a:ext cx="0" cy="1758950"/>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94750" y="3283858"/>
            <a:ext cx="1206756" cy="431800"/>
          </a:xfrm>
          <a:prstGeom prst="rect">
            <a:avLst/>
          </a:prstGeom>
          <a:noFill/>
        </p:spPr>
        <p:txBody>
          <a:bodyPr wrap="square" lIns="0" tIns="0" rIns="0" bIns="0" rtlCol="0">
            <a:noAutofit/>
          </a:bodyPr>
          <a:lstStyle/>
          <a:p>
            <a:pPr algn="ctr">
              <a:lnSpc>
                <a:spcPct val="90000"/>
              </a:lnSpc>
            </a:pPr>
            <a:r>
              <a:rPr lang="en-US" dirty="0" smtClean="0">
                <a:solidFill>
                  <a:schemeClr val="accent1"/>
                </a:solidFill>
              </a:rPr>
              <a:t>Dev + QA</a:t>
            </a:r>
          </a:p>
        </p:txBody>
      </p:sp>
      <p:sp>
        <p:nvSpPr>
          <p:cNvPr id="15" name="TextBox 14"/>
          <p:cNvSpPr txBox="1"/>
          <p:nvPr/>
        </p:nvSpPr>
        <p:spPr>
          <a:xfrm>
            <a:off x="3011971" y="3283858"/>
            <a:ext cx="1364226" cy="431800"/>
          </a:xfrm>
          <a:prstGeom prst="rect">
            <a:avLst/>
          </a:prstGeom>
          <a:noFill/>
        </p:spPr>
        <p:txBody>
          <a:bodyPr wrap="square" lIns="0" tIns="0" rIns="0" bIns="0" rtlCol="0">
            <a:noAutofit/>
          </a:bodyPr>
          <a:lstStyle/>
          <a:p>
            <a:pPr algn="ctr">
              <a:lnSpc>
                <a:spcPct val="90000"/>
              </a:lnSpc>
            </a:pPr>
            <a:r>
              <a:rPr lang="en-US" dirty="0" smtClean="0">
                <a:solidFill>
                  <a:schemeClr val="accent1"/>
                </a:solidFill>
              </a:rPr>
              <a:t>Change Management</a:t>
            </a:r>
          </a:p>
        </p:txBody>
      </p:sp>
      <p:sp>
        <p:nvSpPr>
          <p:cNvPr id="16" name="TextBox 15"/>
          <p:cNvSpPr txBox="1"/>
          <p:nvPr/>
        </p:nvSpPr>
        <p:spPr>
          <a:xfrm>
            <a:off x="4634965" y="3283858"/>
            <a:ext cx="1388603" cy="431800"/>
          </a:xfrm>
          <a:prstGeom prst="rect">
            <a:avLst/>
          </a:prstGeom>
          <a:noFill/>
        </p:spPr>
        <p:txBody>
          <a:bodyPr wrap="square" lIns="0" tIns="0" rIns="0" bIns="0" rtlCol="0">
            <a:noAutofit/>
          </a:bodyPr>
          <a:lstStyle/>
          <a:p>
            <a:pPr algn="ctr">
              <a:lnSpc>
                <a:spcPct val="90000"/>
              </a:lnSpc>
            </a:pPr>
            <a:r>
              <a:rPr lang="en-US" dirty="0">
                <a:solidFill>
                  <a:schemeClr val="accent1"/>
                </a:solidFill>
              </a:rPr>
              <a:t>Infrastructure</a:t>
            </a:r>
          </a:p>
          <a:p>
            <a:pPr algn="ctr">
              <a:lnSpc>
                <a:spcPct val="90000"/>
              </a:lnSpc>
            </a:pPr>
            <a:r>
              <a:rPr lang="en-US" dirty="0">
                <a:solidFill>
                  <a:schemeClr val="accent1"/>
                </a:solidFill>
              </a:rPr>
              <a:t>(cloud, DBA, Security)</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886" y="1855868"/>
            <a:ext cx="1136906" cy="1255779"/>
          </a:xfrm>
          <a:prstGeom prst="rect">
            <a:avLst/>
          </a:prstGeom>
        </p:spPr>
      </p:pic>
      <p:cxnSp>
        <p:nvCxnSpPr>
          <p:cNvPr id="24" name="Straight Connector 23"/>
          <p:cNvCxnSpPr/>
          <p:nvPr/>
        </p:nvCxnSpPr>
        <p:spPr>
          <a:xfrm>
            <a:off x="6195786" y="1607458"/>
            <a:ext cx="0" cy="1758950"/>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60886" y="3283858"/>
            <a:ext cx="1313542" cy="431800"/>
          </a:xfrm>
          <a:prstGeom prst="rect">
            <a:avLst/>
          </a:prstGeom>
          <a:noFill/>
        </p:spPr>
        <p:txBody>
          <a:bodyPr wrap="square" lIns="0" tIns="0" rIns="0" bIns="0" rtlCol="0">
            <a:noAutofit/>
          </a:bodyPr>
          <a:lstStyle/>
          <a:p>
            <a:pPr algn="ctr">
              <a:lnSpc>
                <a:spcPct val="90000"/>
              </a:lnSpc>
            </a:pPr>
            <a:r>
              <a:rPr lang="en-US" dirty="0" smtClean="0">
                <a:solidFill>
                  <a:schemeClr val="accent1"/>
                </a:solidFill>
              </a:rPr>
              <a:t>Support</a:t>
            </a:r>
          </a:p>
        </p:txBody>
      </p:sp>
      <p:sp>
        <p:nvSpPr>
          <p:cNvPr id="17" name="Rectangle 16"/>
          <p:cNvSpPr/>
          <p:nvPr/>
        </p:nvSpPr>
        <p:spPr>
          <a:xfrm>
            <a:off x="662214" y="4221843"/>
            <a:ext cx="7799614" cy="546100"/>
          </a:xfrm>
          <a:prstGeom prst="rect">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t>
            </a:r>
            <a:r>
              <a:rPr lang="en-US" dirty="0" err="1" smtClean="0"/>
              <a:t>ChatOps</a:t>
            </a:r>
            <a:endParaRPr lang="en-US" dirty="0" smtClean="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1874" y="4276855"/>
            <a:ext cx="400482" cy="39472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1805" y="4350512"/>
            <a:ext cx="403573" cy="397766"/>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2483" y="4296925"/>
            <a:ext cx="385311" cy="408923"/>
          </a:xfrm>
          <a:prstGeom prst="rect">
            <a:avLst/>
          </a:prstGeom>
        </p:spPr>
      </p:pic>
    </p:spTree>
    <p:extLst>
      <p:ext uri="{BB962C8B-B14F-4D97-AF65-F5344CB8AC3E}">
        <p14:creationId xmlns:p14="http://schemas.microsoft.com/office/powerpoint/2010/main" val="379802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ChatOps</a:t>
            </a:r>
            <a:r>
              <a:rPr lang="en-US" dirty="0" smtClean="0"/>
              <a:t>?</a:t>
            </a:r>
            <a:endParaRPr lang="en-US" dirty="0"/>
          </a:p>
        </p:txBody>
      </p:sp>
      <p:sp>
        <p:nvSpPr>
          <p:cNvPr id="5" name="TextBox 4"/>
          <p:cNvSpPr txBox="1"/>
          <p:nvPr/>
        </p:nvSpPr>
        <p:spPr>
          <a:xfrm>
            <a:off x="710994" y="1190435"/>
            <a:ext cx="7373591" cy="769441"/>
          </a:xfrm>
          <a:prstGeom prst="rect">
            <a:avLst/>
          </a:prstGeom>
          <a:noFill/>
        </p:spPr>
        <p:txBody>
          <a:bodyPr wrap="square" rtlCol="0">
            <a:spAutoFit/>
          </a:bodyPr>
          <a:lstStyle/>
          <a:p>
            <a:pPr algn="ctr" defTabSz="430213">
              <a:spcAft>
                <a:spcPts val="400"/>
              </a:spcAft>
              <a:buSzPct val="100000"/>
            </a:pPr>
            <a:r>
              <a:rPr lang="en-US" sz="4400" b="1" dirty="0">
                <a:solidFill>
                  <a:schemeClr val="accent1"/>
                </a:solidFill>
                <a:latin typeface="HP Simplified" pitchFamily="34" charset="0"/>
                <a:cs typeface="HP Simplified" pitchFamily="34" charset="0"/>
              </a:rPr>
              <a:t>Persistent Chat Rooms</a:t>
            </a:r>
          </a:p>
        </p:txBody>
      </p:sp>
      <p:sp>
        <p:nvSpPr>
          <p:cNvPr id="6" name="TextBox 5"/>
          <p:cNvSpPr txBox="1"/>
          <p:nvPr/>
        </p:nvSpPr>
        <p:spPr>
          <a:xfrm>
            <a:off x="3458887" y="2350211"/>
            <a:ext cx="1492250" cy="1446550"/>
          </a:xfrm>
          <a:prstGeom prst="rect">
            <a:avLst/>
          </a:prstGeom>
          <a:noFill/>
        </p:spPr>
        <p:txBody>
          <a:bodyPr wrap="square" rtlCol="0">
            <a:spAutoFit/>
          </a:bodyPr>
          <a:lstStyle/>
          <a:p>
            <a:pPr algn="ctr" defTabSz="430213">
              <a:spcAft>
                <a:spcPts val="400"/>
              </a:spcAft>
              <a:buSzPct val="100000"/>
            </a:pPr>
            <a:r>
              <a:rPr lang="en-US" sz="8800" b="1" dirty="0" smtClean="0">
                <a:solidFill>
                  <a:schemeClr val="accent1"/>
                </a:solidFill>
                <a:latin typeface="HP Simplified" pitchFamily="34" charset="0"/>
                <a:cs typeface="HP Simplified" pitchFamily="34" charset="0"/>
              </a:rPr>
              <a:t>+</a:t>
            </a:r>
            <a:endParaRPr lang="en-US" sz="8800" b="1" dirty="0">
              <a:solidFill>
                <a:schemeClr val="accent1"/>
              </a:solidFill>
              <a:latin typeface="HP Simplified" pitchFamily="34" charset="0"/>
              <a:cs typeface="HP Simplified" pitchFamily="34" charset="0"/>
            </a:endParaRPr>
          </a:p>
        </p:txBody>
      </p:sp>
      <p:pic>
        <p:nvPicPr>
          <p:cNvPr id="7" name="Picture 2" descr="http://www.appneta.com/images/graphics/hub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028" y="2073158"/>
            <a:ext cx="1532832" cy="15328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0994" y="4187096"/>
            <a:ext cx="7373591" cy="646331"/>
          </a:xfrm>
          <a:prstGeom prst="rect">
            <a:avLst/>
          </a:prstGeom>
          <a:noFill/>
        </p:spPr>
        <p:txBody>
          <a:bodyPr wrap="square" rtlCol="0">
            <a:spAutoFit/>
          </a:bodyPr>
          <a:lstStyle/>
          <a:p>
            <a:pPr algn="ctr" defTabSz="430213">
              <a:spcAft>
                <a:spcPts val="400"/>
              </a:spcAft>
              <a:buSzPct val="100000"/>
            </a:pPr>
            <a:r>
              <a:rPr lang="en-US" sz="3600" b="1" dirty="0" smtClean="0">
                <a:solidFill>
                  <a:schemeClr val="accent1"/>
                </a:solidFill>
                <a:latin typeface="HP Simplified" pitchFamily="34" charset="0"/>
                <a:cs typeface="HP Simplified" pitchFamily="34" charset="0"/>
              </a:rPr>
              <a:t>(People and Systems)</a:t>
            </a:r>
            <a:endParaRPr lang="en-US" sz="3600" b="1" dirty="0">
              <a:solidFill>
                <a:schemeClr val="accent1"/>
              </a:solidFill>
              <a:latin typeface="HP Simplified" pitchFamily="34" charset="0"/>
              <a:cs typeface="HP Simplified"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085" y="2082705"/>
            <a:ext cx="1551802" cy="1714056"/>
          </a:xfrm>
          <a:prstGeom prst="rect">
            <a:avLst/>
          </a:prstGeom>
        </p:spPr>
      </p:pic>
    </p:spTree>
    <p:extLst>
      <p:ext uri="{BB962C8B-B14F-4D97-AF65-F5344CB8AC3E}">
        <p14:creationId xmlns:p14="http://schemas.microsoft.com/office/powerpoint/2010/main" val="307699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18&quot;&gt;&lt;property id=&quot;20148&quot; value=&quot;5&quot;/&gt;&lt;property id=&quot;20300&quot; value=&quot;Slide 1 - &amp;quot;Continuous Integration, Continuous Delivery,  DevOps @HP IT&amp;quot;&quot;/&gt;&lt;property id=&quot;20307&quot; value=&quot;569&quot;/&gt;&lt;/object&gt;&lt;object type=&quot;3&quot; unique_id=&quot;31095&quot;&gt;&lt;property id=&quot;20148&quot; value=&quot;5&quot;/&gt;&lt;property id=&quot;20300&quot; value=&quot;Slide 5 - &amp;quot;How HP IT delivers value&amp;quot;&quot;/&gt;&lt;property id=&quot;20307&quot; value=&quot;684&quot;/&gt;&lt;/object&gt;&lt;object type=&quot;3&quot; unique_id=&quot;31100&quot;&gt;&lt;property id=&quot;20148&quot; value=&quot;5&quot;/&gt;&lt;property id=&quot;20300&quot; value=&quot;Slide 29 - &amp;quot;1. Version control everything&amp;quot;&quot;/&gt;&lt;property id=&quot;20307&quot; value=&quot;687&quot;/&gt;&lt;/object&gt;&lt;object type=&quot;3&quot; unique_id=&quot;31103&quot;&gt;&lt;property id=&quot;20148&quot; value=&quot;5&quot;/&gt;&lt;property id=&quot;20300&quot; value=&quot;Slide 4 - &amp;quot;Software Development evolution&amp;quot;&quot;/&gt;&lt;property id=&quot;20307&quot; value=&quot;703&quot;/&gt;&lt;/object&gt;&lt;object type=&quot;3&quot; unique_id=&quot;31111&quot;&gt;&lt;property id=&quot;20148&quot; value=&quot;5&quot;/&gt;&lt;property id=&quot;20300&quot; value=&quot;Slide 39 - &amp;quot;Building a Continuous Delivery Pipeline&amp;quot;&quot;/&gt;&lt;property id=&quot;20307&quot; value=&quot;708&quot;/&gt;&lt;/object&gt;&lt;object type=&quot;3&quot; unique_id=&quot;31120&quot;&gt;&lt;property id=&quot;20148&quot; value=&quot;5&quot;/&gt;&lt;property id=&quot;20300&quot; value=&quot;Slide 50 - &amp;quot;Key takeaways&amp;quot;&quot;/&gt;&lt;property id=&quot;20307&quot; value=&quot;699&quot;/&gt;&lt;/object&gt;&lt;object type=&quot;3&quot; unique_id=&quot;31121&quot;&gt;&lt;property id=&quot;20148&quot; value=&quot;5&quot;/&gt;&lt;property id=&quot;20300&quot; value=&quot;Slide 51 - &amp;quot;Learn more on DevOps &amp;amp; Continuous Delivery&amp;quot;&quot;/&gt;&lt;property id=&quot;20307&quot; value=&quot;700&quot;/&gt;&lt;/object&gt;&lt;object type=&quot;3&quot; unique_id=&quot;31488&quot;&gt;&lt;property id=&quot;20148&quot; value=&quot;5&quot;/&gt;&lt;property id=&quot;20300&quot; value=&quot;Slide 36 - &amp;quot;Continuous Delivery Pipelines&amp;quot;&quot;/&gt;&lt;property id=&quot;20307&quot; value=&quot;712&quot;/&gt;&lt;/object&gt;&lt;object type=&quot;3&quot; unique_id=&quot;32056&quot;&gt;&lt;property id=&quot;20148&quot; value=&quot;5&quot;/&gt;&lt;property id=&quot;20300&quot; value=&quot;Slide 6 - &amp;quot;How HP IT delivers value&amp;quot;&quot;/&gt;&lt;property id=&quot;20307&quot; value=&quot;718&quot;/&gt;&lt;/object&gt;&lt;object type=&quot;3&quot; unique_id=&quot;32057&quot;&gt;&lt;property id=&quot;20148&quot; value=&quot;5&quot;/&gt;&lt;property id=&quot;20300&quot; value=&quot;Slide 7 - &amp;quot;How HP IT delivers value&amp;quot;&quot;/&gt;&lt;property id=&quot;20307&quot; value=&quot;719&quot;/&gt;&lt;/object&gt;&lt;object type=&quot;3&quot; unique_id=&quot;32765&quot;&gt;&lt;property id=&quot;20148&quot; value=&quot;5&quot;/&gt;&lt;property id=&quot;20300&quot; value=&quot;Slide 11 - &amp;quot;DevOps: reduce friction in bringing business value&amp;quot;&quot;/&gt;&lt;property id=&quot;20307&quot; value=&quot;732&quot;/&gt;&lt;/object&gt;&lt;object type=&quot;3&quot; unique_id=&quot;33182&quot;&gt;&lt;property id=&quot;20148&quot; value=&quot;5&quot;/&gt;&lt;property id=&quot;20300&quot; value=&quot;Slide 49 - &amp;quot;In closing…&amp;quot;&quot;/&gt;&lt;property id=&quot;20307&quot; value=&quot;733&quot;/&gt;&lt;/object&gt;&lt;object type=&quot;3&quot; unique_id=&quot;34991&quot;&gt;&lt;property id=&quot;20148&quot; value=&quot;5&quot;/&gt;&lt;property id=&quot;20300&quot; value=&quot;Slide 8 - &amp;quot;DevOps: reduce friction in bringing business value&amp;quot;&quot;/&gt;&lt;property id=&quot;20307&quot; value=&quot;740&quot;/&gt;&lt;/object&gt;&lt;object type=&quot;3&quot; unique_id=&quot;34992&quot;&gt;&lt;property id=&quot;20148&quot; value=&quot;5&quot;/&gt;&lt;property id=&quot;20300&quot; value=&quot;Slide 10 - &amp;quot;DevOps: reduce friction in bringing business value&amp;quot;&quot;/&gt;&lt;property id=&quot;20307&quot; value=&quot;741&quot;/&gt;&lt;/object&gt;&lt;object type=&quot;3&quot; unique_id=&quot;36546&quot;&gt;&lt;property id=&quot;20148&quot; value=&quot;5&quot;/&gt;&lt;property id=&quot;20300&quot; value=&quot;Slide 25 - &amp;quot;Why Continuous Delivery?&amp;quot;&quot;/&gt;&lt;property id=&quot;20307&quot; value=&quot;742&quot;/&gt;&lt;/object&gt;&lt;object type=&quot;3&quot; unique_id=&quot;36547&quot;&gt;&lt;property id=&quot;20148&quot; value=&quot;5&quot;/&gt;&lt;property id=&quot;20300&quot; value=&quot;Slide 26 - &amp;quot;IT performance&amp;quot;&quot;/&gt;&lt;property id=&quot;20307&quot; value=&quot;749&quot;/&gt;&lt;/object&gt;&lt;object type=&quot;3&quot; unique_id=&quot;36548&quot;&gt;&lt;property id=&quot;20148&quot; value=&quot;5&quot;/&gt;&lt;property id=&quot;20300&quot; value=&quot;Slide 27 - &amp;quot;IT performance&amp;quot;&quot;/&gt;&lt;property id=&quot;20307&quot; value=&quot;750&quot;/&gt;&lt;/object&gt;&lt;object type=&quot;3&quot; unique_id=&quot;36549&quot;&gt;&lt;property id=&quot;20148&quot; value=&quot;5&quot;/&gt;&lt;property id=&quot;20300&quot; value=&quot;Slide 28 - &amp;quot;IT performance&amp;quot;&quot;/&gt;&lt;property id=&quot;20307&quot; value=&quot;751&quot;/&gt;&lt;/object&gt;&lt;object type=&quot;3&quot; unique_id=&quot;36550&quot;&gt;&lt;property id=&quot;20148&quot; value=&quot;5&quot;/&gt;&lt;property id=&quot;20300&quot; value=&quot;Slide 30 - &amp;quot;2. Continuous Delivery&amp;quot;&quot;/&gt;&lt;property id=&quot;20307&quot; value=&quot;752&quot;/&gt;&lt;/object&gt;&lt;object type=&quot;3&quot; unique_id=&quot;36551&quot;&gt;&lt;property id=&quot;20148&quot; value=&quot;5&quot;/&gt;&lt;property id=&quot;20300&quot; value=&quot;Slide 32 - &amp;quot;DevOps is…&amp;quot;&quot;/&gt;&lt;property id=&quot;20307&quot; value=&quot;754&quot;/&gt;&lt;/object&gt;&lt;object type=&quot;3&quot; unique_id=&quot;36552&quot;&gt;&lt;property id=&quot;20148&quot; value=&quot;5&quot;/&gt;&lt;property id=&quot;20300&quot; value=&quot;Slide 34 - &amp;quot;Agile &amp;amp; DevOps&amp;quot;&quot;/&gt;&lt;property id=&quot;20307&quot; value=&quot;753&quot;/&gt;&lt;/object&gt;&lt;object type=&quot;3&quot; unique_id=&quot;36553&quot;&gt;&lt;property id=&quot;20148&quot; value=&quot;5&quot;/&gt;&lt;property id=&quot;20300&quot; value=&quot;Slide 35 - &amp;quot;Agile &amp;amp; DevOps&amp;quot;&quot;/&gt;&lt;property id=&quot;20307&quot; value=&quot;755&quot;/&gt;&lt;/object&gt;&lt;object type=&quot;3&quot; unique_id=&quot;37252&quot;&gt;&lt;property id=&quot;20148&quot; value=&quot;5&quot;/&gt;&lt;property id=&quot;20300&quot; value=&quot;Slide 31 - &amp;quot;3. Monitoring &amp;amp; Feedback&amp;quot;&quot;/&gt;&lt;property id=&quot;20307&quot; value=&quot;758&quot;/&gt;&lt;/object&gt;&lt;object type=&quot;3&quot; unique_id=&quot;37253&quot;&gt;&lt;property id=&quot;20148&quot; value=&quot;5&quot;/&gt;&lt;property id=&quot;20300&quot; value=&quot;Slide 9&quot;/&gt;&lt;property id=&quot;20307&quot; value=&quot;759&quot;/&gt;&lt;/object&gt;&lt;object type=&quot;3&quot; unique_id=&quot;37555&quot;&gt;&lt;property id=&quot;20148&quot; value=&quot;5&quot;/&gt;&lt;property id=&quot;20300&quot; value=&quot;Slide 37 - &amp;quot;It is not about one tool. It is about the integrated team &amp;amp;  the pipeline.&amp;quot;&quot;/&gt;&lt;property id=&quot;20307&quot; value=&quot;762&quot;/&gt;&lt;/object&gt;&lt;object type=&quot;3&quot; unique_id=&quot;38594&quot;&gt;&lt;property id=&quot;20148&quot; value=&quot;5&quot;/&gt;&lt;property id=&quot;20300&quot; value=&quot;Slide 43 - &amp;quot;From…&amp;quot;&quot;/&gt;&lt;property id=&quot;20307&quot; value=&quot;765&quot;/&gt;&lt;/object&gt;&lt;object type=&quot;3&quot; unique_id=&quot;38595&quot;&gt;&lt;property id=&quot;20148&quot; value=&quot;5&quot;/&gt;&lt;property id=&quot;20300&quot; value=&quot;Slide 44 - &amp;quot;To…&amp;quot;&quot;/&gt;&lt;property id=&quot;20307&quot; value=&quot;766&quot;/&gt;&lt;/object&gt;&lt;object type=&quot;3&quot; unique_id=&quot;38598&quot;&gt;&lt;property id=&quot;20148&quot; value=&quot;5&quot;/&gt;&lt;property id=&quot;20300&quot; value=&quot;Slide 45 - &amp;quot;Powered by&amp;quot;&quot;/&gt;&lt;property id=&quot;20307&quot; value=&quot;767&quot;/&gt;&lt;/object&gt;&lt;object type=&quot;3&quot; unique_id=&quot;39162&quot;&gt;&lt;property id=&quot;20148&quot; value=&quot;5&quot;/&gt;&lt;property id=&quot;20300&quot; value=&quot;Slide 52 - &amp;quot;Thank you!&amp;quot;&quot;/&gt;&lt;property id=&quot;20307&quot; value=&quot;775&quot;/&gt;&lt;/object&gt;&lt;object type=&quot;3&quot; unique_id=&quot;39524&quot;&gt;&lt;property id=&quot;20148&quot; value=&quot;5&quot;/&gt;&lt;property id=&quot;20300&quot; value=&quot;Slide 47 - &amp;quot;Forj is…&amp;quot;&quot;/&gt;&lt;property id=&quot;20307&quot; value=&quot;782&quot;/&gt;&lt;/object&gt;&lt;object type=&quot;3&quot; unique_id=&quot;39881&quot;&gt;&lt;property id=&quot;20148&quot; value=&quot;5&quot;/&gt;&lt;property id=&quot;20300&quot; value=&quot;Slide 48 - &amp;quot;Forj is…&amp;quot;&quot;/&gt;&lt;property id=&quot;20307&quot; value=&quot;788&quot;/&gt;&lt;/object&gt;&lt;object type=&quot;3&quot; unique_id=&quot;48405&quot;&gt;&lt;property id=&quot;20148&quot; value=&quot;5&quot;/&gt;&lt;property id=&quot;20300&quot; value=&quot;Slide 2 - &amp;quot;HP IT by the numbers&amp;quot;&quot;/&gt;&lt;property id=&quot;20307&quot; value=&quot;811&quot;/&gt;&lt;/object&gt;&lt;object type=&quot;3&quot; unique_id=&quot;48406&quot;&gt;&lt;property id=&quot;20148&quot; value=&quot;5&quot;/&gt;&lt;property id=&quot;20300&quot; value=&quot;Slide 3 - &amp;quot;HP Development by the Numbers&amp;quot;&quot;/&gt;&lt;property id=&quot;20307&quot; value=&quot;794&quot;/&gt;&lt;/object&gt;&lt;object type=&quot;3&quot; unique_id=&quot;48407&quot;&gt;&lt;property id=&quot;20148&quot; value=&quot;5&quot;/&gt;&lt;property id=&quot;20300&quot; value=&quot;Slide 33 - &amp;quot;DevOps is…&amp;quot;&quot;/&gt;&lt;property id=&quot;20307&quot; value=&quot;795&quot;/&gt;&lt;/object&gt;&lt;object type=&quot;3&quot; unique_id=&quot;49536&quot;&gt;&lt;property id=&quot;20148&quot; value=&quot;5&quot;/&gt;&lt;property id=&quot;20300&quot; value=&quot;Slide 46 - &amp;quot;Continuous Delivery as a service&amp;quot;&quot;/&gt;&lt;property id=&quot;20307&quot; value=&quot;812&quot;/&gt;&lt;/object&gt;&lt;object type=&quot;3&quot; unique_id=&quot;57106&quot;&gt;&lt;property id=&quot;20148&quot; value=&quot;5&quot;/&gt;&lt;property id=&quot;20300&quot; value=&quot;Slide 38 - &amp;quot;DevOps end state&amp;quot;&quot;/&gt;&lt;property id=&quot;20307&quot; value=&quot;815&quot;/&gt;&lt;/object&gt;&lt;object type=&quot;3&quot; unique_id=&quot;57107&quot;&gt;&lt;property id=&quot;20148&quot; value=&quot;5&quot;/&gt;&lt;property id=&quot;20300&quot; value=&quot;Slide 40 - &amp;quot;The openstack Development Flow&amp;quot;&quot;/&gt;&lt;property id=&quot;20307&quot; value=&quot;816&quot;/&gt;&lt;/object&gt;&lt;object type=&quot;3&quot; unique_id=&quot;57108&quot;&gt;&lt;property id=&quot;20148&quot; value=&quot;5&quot;/&gt;&lt;property id=&quot;20300&quot; value=&quot;Slide 41&quot;/&gt;&lt;property id=&quot;20307&quot; value=&quot;817&quot;/&gt;&lt;/object&gt;&lt;object type=&quot;3&quot; unique_id=&quot;57287&quot;&gt;&lt;property id=&quot;20148&quot; value=&quot;5&quot;/&gt;&lt;property id=&quot;20300&quot; value=&quot;Slide 42 - &amp;quot;Zoom on Jenkins / Nodepool (massive testing infra)&amp;quot;&quot;/&gt;&lt;property id=&quot;20307&quot; value=&quot;818&quot;/&gt;&lt;/object&gt;&lt;object type=&quot;3&quot; unique_id=&quot;72244&quot;&gt;&lt;property id=&quot;20148&quot; value=&quot;5&quot;/&gt;&lt;property id=&quot;20300&quot; value=&quot;Slide 12 - &amp;quot;DevOps Kickoff &amp;amp; Pilot&amp;quot;&quot;/&gt;&lt;property id=&quot;20307&quot; value=&quot;819&quot;/&gt;&lt;/object&gt;&lt;object type=&quot;3&quot; unique_id=&quot;72245&quot;&gt;&lt;property id=&quot;20148&quot; value=&quot;5&quot;/&gt;&lt;property id=&quot;20300&quot; value=&quot;Slide 13 - &amp;quot;What is different?&amp;quot;&quot;/&gt;&lt;property id=&quot;20307&quot; value=&quot;820&quot;/&gt;&lt;/object&gt;&lt;object type=&quot;3&quot; unique_id=&quot;72246&quot;&gt;&lt;property id=&quot;20148&quot; value=&quot;5&quot;/&gt;&lt;property id=&quot;20300&quot; value=&quot;Slide 14 - &amp;quot;Optimized for the system: HP IT’s DevOps Manifesto&amp;quot;&quot;/&gt;&lt;property id=&quot;20307&quot; value=&quot;821&quot;/&gt;&lt;/object&gt;&lt;object type=&quot;3&quot; unique_id=&quot;72247&quot;&gt;&lt;property id=&quot;20148&quot; value=&quot;5&quot;/&gt;&lt;property id=&quot;20300&quot; value=&quot;Slide 15 - &amp;quot;Optimized for the system: metrics&amp;quot;&quot;/&gt;&lt;property id=&quot;20307&quot; value=&quot;822&quot;/&gt;&lt;/object&gt;&lt;object type=&quot;3&quot; unique_id=&quot;72248&quot;&gt;&lt;property id=&quot;20148&quot; value=&quot;5&quot;/&gt;&lt;property id=&quot;20300&quot; value=&quot;Slide 16 - &amp;quot;Infrastructure as code&amp;quot;&quot;/&gt;&lt;property id=&quot;20307&quot; value=&quot;823&quot;/&gt;&lt;/object&gt;&lt;object type=&quot;3&quot; unique_id=&quot;72249&quot;&gt;&lt;property id=&quot;20148&quot; value=&quot;5&quot;/&gt;&lt;property id=&quot;20300&quot; value=&quot;Slide 17 - &amp;quot;Infrastructure as code&amp;quot;&quot;/&gt;&lt;property id=&quot;20307&quot; value=&quot;824&quot;/&gt;&lt;/object&gt;&lt;object type=&quot;3&quot; unique_id=&quot;72250&quot;&gt;&lt;property id=&quot;20148&quot; value=&quot;5&quot;/&gt;&lt;property id=&quot;20300&quot; value=&quot;Slide 18 - &amp;quot;From request for changes…&amp;quot;&quot;/&gt;&lt;property id=&quot;20307&quot; value=&quot;825&quot;/&gt;&lt;/object&gt;&lt;object type=&quot;3&quot; unique_id=&quot;72251&quot;&gt;&lt;property id=&quot;20148&quot; value=&quot;5&quot;/&gt;&lt;property id=&quot;20300&quot; value=&quot;Slide 19 - &amp;quot;To change records&amp;quot;&quot;/&gt;&lt;property id=&quot;20307&quot; value=&quot;826&quot;/&gt;&lt;/object&gt;&lt;object type=&quot;3&quot; unique_id=&quot;72252&quot;&gt;&lt;property id=&quot;20148&quot; value=&quot;5&quot;/&gt;&lt;property id=&quot;20300&quot; value=&quot;Slide 20 - &amp;quot;Integrated &amp;amp; empowered teams&amp;quot;&quot;/&gt;&lt;property id=&quot;20307&quot; value=&quot;827&quot;/&gt;&lt;/object&gt;&lt;object type=&quot;3&quot; unique_id=&quot;72253&quot;&gt;&lt;property id=&quot;20148&quot; value=&quot;5&quot;/&gt;&lt;property id=&quot;20300&quot; value=&quot;Slide 21 - &amp;quot;Integrated and empowered teams&amp;quot;&quot;/&gt;&lt;property id=&quot;20307&quot; value=&quot;828&quot;/&gt;&lt;/object&gt;&lt;object type=&quot;3&quot; unique_id=&quot;72254&quot;&gt;&lt;property id=&quot;20148&quot; value=&quot;5&quot;/&gt;&lt;property id=&quot;20300&quot; value=&quot;Slide 22 - &amp;quot;ChatOps: persistent chat with bots&amp;quot;&quot;/&gt;&lt;property id=&quot;20307&quot; value=&quot;831&quot;/&gt;&lt;/object&gt;&lt;object type=&quot;3&quot; unique_id=&quot;72255&quot;&gt;&lt;property id=&quot;20148&quot; value=&quot;5&quot;/&gt;&lt;property id=&quot;20300&quot; value=&quot;Slide 23 - &amp;quot;Benefits: Cycle Time&amp;quot;&quot;/&gt;&lt;property id=&quot;20307&quot; value=&quot;832&quot;/&gt;&lt;/object&gt;&lt;object type=&quot;3&quot; unique_id=&quot;72256&quot;&gt;&lt;property id=&quot;20148&quot; value=&quot;5&quot;/&gt;&lt;property id=&quot;20300&quot; value=&quot;Slide 24 - &amp;quot;Thank you!&amp;quot;&quot;/&gt;&lt;property id=&quot;20307&quot; value=&quot;833&quot;/&gt;&lt;/object&gt;&lt;/object&gt;&lt;object type=&quot;8&quot; unique_id=&quot;10114&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3GD1nLIlUKMghymhEmau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_GrB.UBjlUWs0Gs9iBZnI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3GD1nLIlUKMghymhEmauQ"/>
</p:tagLst>
</file>

<file path=ppt/theme/theme1.xml><?xml version="1.0" encoding="utf-8"?>
<a:theme xmlns:a="http://schemas.openxmlformats.org/drawingml/2006/main" name="HP Events 16x9 v2">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2.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C27D25E59FB294E91ABCB331E62CD70" ma:contentTypeVersion="0" ma:contentTypeDescription="Create a new document." ma:contentTypeScope="" ma:versionID="445595e9cee972d12ddb763a80ef67c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D8083E-3DE1-4F76-972D-570CFAB0CFBA}">
  <ds:schemaRefs>
    <ds:schemaRef ds:uri="http://schemas.microsoft.com/sharepoint/v3/contenttype/forms"/>
  </ds:schemaRefs>
</ds:datastoreItem>
</file>

<file path=customXml/itemProps2.xml><?xml version="1.0" encoding="utf-8"?>
<ds:datastoreItem xmlns:ds="http://schemas.openxmlformats.org/officeDocument/2006/customXml" ds:itemID="{EFE12C3F-2B19-48E0-88E3-F4541908E7E7}">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9DA8456B-439B-4FED-A8E7-95FF1953A4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Template>
  <TotalTime>31385</TotalTime>
  <Words>1400</Words>
  <Application>Microsoft Office PowerPoint</Application>
  <PresentationFormat>On-screen Show (16:9)</PresentationFormat>
  <Paragraphs>256</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HP Simplified</vt:lpstr>
      <vt:lpstr>HP Simplified Light</vt:lpstr>
      <vt:lpstr>HP Events 16x9 v2</vt:lpstr>
      <vt:lpstr>DevOps at HP IT</vt:lpstr>
      <vt:lpstr>HP IT Dev and Ops by the Numbers</vt:lpstr>
      <vt:lpstr>Our organization</vt:lpstr>
      <vt:lpstr>HP IT’s journey so far</vt:lpstr>
      <vt:lpstr>DevOps Kickoff &amp; Pilot</vt:lpstr>
      <vt:lpstr>2 examples of assets going DevOps</vt:lpstr>
      <vt:lpstr>Collaboration</vt:lpstr>
      <vt:lpstr>Our organization</vt:lpstr>
      <vt:lpstr>ChatOps?</vt:lpstr>
      <vt:lpstr>ChatOps</vt:lpstr>
      <vt:lpstr>ChatOps</vt:lpstr>
      <vt:lpstr>ChatOps</vt:lpstr>
      <vt:lpstr>Pipelines +  anchor points</vt:lpstr>
      <vt:lpstr>Flexible Continuous Delivery Pipeline</vt:lpstr>
      <vt:lpstr>Source code management</vt:lpstr>
      <vt:lpstr>Changes are recorded (Change Records)</vt:lpstr>
      <vt:lpstr>Telemetry</vt:lpstr>
      <vt:lpstr>“Buoys, Not Boundaries”</vt:lpstr>
      <vt:lpstr>Trust</vt:lpstr>
      <vt:lpstr>Integrated &amp; empowered teams</vt:lpstr>
      <vt:lpstr>Integrated and empowered teams</vt:lpstr>
      <vt:lpstr>Optimized for the system: HP IT DevOps Manifesto</vt:lpstr>
      <vt:lpstr>Is DevOps just another way of doing work?</vt:lpstr>
      <vt:lpstr>Key Takeaways</vt:lpstr>
      <vt:lpstr>How can you help me?</vt:lpstr>
      <vt:lpstr>Thank You!</vt:lpstr>
    </vt:vector>
  </TitlesOfParts>
  <Company>HP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at HP IT</dc:title>
  <dc:creator>olivier@hp.com;rafael.garcia@hp.com</dc:creator>
  <cp:lastModifiedBy>Jacques, Olivier (R&amp;D IT)</cp:lastModifiedBy>
  <cp:revision>424</cp:revision>
  <cp:lastPrinted>2015-10-02T17:07:01Z</cp:lastPrinted>
  <dcterms:created xsi:type="dcterms:W3CDTF">2012-10-22T22:08:23Z</dcterms:created>
  <dcterms:modified xsi:type="dcterms:W3CDTF">2015-10-15T13:13:56Z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0x010100EC27D25E59FB294E91ABCB331E62CD70</vt:lpwstr>
  </property>
</Properties>
</file>