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  <p:sldMasterId id="2147483701" r:id="rId2"/>
  </p:sldMasterIdLst>
  <p:notesMasterIdLst>
    <p:notesMasterId r:id="rId24"/>
  </p:notesMasterIdLst>
  <p:sldIdLst>
    <p:sldId id="263" r:id="rId3"/>
    <p:sldId id="891" r:id="rId4"/>
    <p:sldId id="936" r:id="rId5"/>
    <p:sldId id="935" r:id="rId6"/>
    <p:sldId id="930" r:id="rId7"/>
    <p:sldId id="931" r:id="rId8"/>
    <p:sldId id="932" r:id="rId9"/>
    <p:sldId id="922" r:id="rId10"/>
    <p:sldId id="923" r:id="rId11"/>
    <p:sldId id="892" r:id="rId12"/>
    <p:sldId id="933" r:id="rId13"/>
    <p:sldId id="925" r:id="rId14"/>
    <p:sldId id="928" r:id="rId15"/>
    <p:sldId id="907" r:id="rId16"/>
    <p:sldId id="909" r:id="rId17"/>
    <p:sldId id="902" r:id="rId18"/>
    <p:sldId id="895" r:id="rId19"/>
    <p:sldId id="904" r:id="rId20"/>
    <p:sldId id="915" r:id="rId21"/>
    <p:sldId id="916" r:id="rId22"/>
    <p:sldId id="92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06"/>
    <a:srgbClr val="6A6A6A"/>
    <a:srgbClr val="E20000"/>
    <a:srgbClr val="FF0000"/>
    <a:srgbClr val="C6A3A4"/>
    <a:srgbClr val="620004"/>
    <a:srgbClr val="780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3730" autoAdjust="0"/>
    <p:restoredTop sz="98818" autoAdjust="0"/>
  </p:normalViewPr>
  <p:slideViewPr>
    <p:cSldViewPr snapToGrid="0" snapToObjects="1">
      <p:cViewPr varScale="1">
        <p:scale>
          <a:sx n="103" d="100"/>
          <a:sy n="103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3DEBC-E2C6-E34C-8D5A-30AF33CB913D}" type="doc">
      <dgm:prSet loTypeId="urn:microsoft.com/office/officeart/2005/8/layout/cycle1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D4266FE-C4A8-644D-B5D2-12A120E1A45B}">
      <dgm:prSet phldrT="[Text]"/>
      <dgm:spPr/>
      <dgm:t>
        <a:bodyPr/>
        <a:lstStyle/>
        <a:p>
          <a:r>
            <a:rPr lang="en-US" dirty="0" smtClean="0"/>
            <a:t>Quick-and-dirty</a:t>
          </a:r>
          <a:endParaRPr lang="en-US" dirty="0"/>
        </a:p>
      </dgm:t>
    </dgm:pt>
    <dgm:pt modelId="{3CF1F897-1E75-7142-BB92-8D6942A54F5B}" type="parTrans" cxnId="{B7ED98C4-6E1F-2847-B040-CDE20C9ABB24}">
      <dgm:prSet/>
      <dgm:spPr/>
      <dgm:t>
        <a:bodyPr/>
        <a:lstStyle/>
        <a:p>
          <a:endParaRPr lang="en-US"/>
        </a:p>
      </dgm:t>
    </dgm:pt>
    <dgm:pt modelId="{4D119704-3732-A043-B33B-C3116CF8E787}" type="sibTrans" cxnId="{B7ED98C4-6E1F-2847-B040-CDE20C9ABB24}">
      <dgm:prSet/>
      <dgm:spPr/>
      <dgm:t>
        <a:bodyPr/>
        <a:lstStyle/>
        <a:p>
          <a:endParaRPr lang="en-US"/>
        </a:p>
      </dgm:t>
    </dgm:pt>
    <dgm:pt modelId="{F5394C59-055D-8444-8349-E56A937AEC2F}">
      <dgm:prSet phldrT="[Text]"/>
      <dgm:spPr/>
      <dgm:t>
        <a:bodyPr/>
        <a:lstStyle/>
        <a:p>
          <a:r>
            <a:rPr lang="en-US" dirty="0" smtClean="0"/>
            <a:t>Technical Debt</a:t>
          </a:r>
          <a:endParaRPr lang="en-US" dirty="0"/>
        </a:p>
      </dgm:t>
    </dgm:pt>
    <dgm:pt modelId="{CE102FC5-9698-3A4F-9D60-1765451F4A8B}" type="parTrans" cxnId="{42863144-0946-F142-932B-82C6FBF48583}">
      <dgm:prSet/>
      <dgm:spPr/>
      <dgm:t>
        <a:bodyPr/>
        <a:lstStyle/>
        <a:p>
          <a:endParaRPr lang="en-US"/>
        </a:p>
      </dgm:t>
    </dgm:pt>
    <dgm:pt modelId="{2F7FC21C-DD29-B444-8812-F2F980B8FF14}" type="sibTrans" cxnId="{42863144-0946-F142-932B-82C6FBF48583}">
      <dgm:prSet/>
      <dgm:spPr/>
      <dgm:t>
        <a:bodyPr/>
        <a:lstStyle/>
        <a:p>
          <a:endParaRPr lang="en-US"/>
        </a:p>
      </dgm:t>
    </dgm:pt>
    <dgm:pt modelId="{B9EC400C-421A-8B44-AA8B-32205AF7E0E0}">
      <dgm:prSet phldrT="[Text]"/>
      <dgm:spPr/>
      <dgm:t>
        <a:bodyPr/>
        <a:lstStyle/>
        <a:p>
          <a:r>
            <a:rPr lang="en-US" dirty="0" smtClean="0"/>
            <a:t>“No time to do it right”</a:t>
          </a:r>
          <a:endParaRPr lang="en-US" dirty="0"/>
        </a:p>
      </dgm:t>
    </dgm:pt>
    <dgm:pt modelId="{A830F899-DEB6-9F4C-8FB5-AE39802661F2}" type="parTrans" cxnId="{99C39424-1C08-9749-9138-037CEF5D1110}">
      <dgm:prSet/>
      <dgm:spPr/>
      <dgm:t>
        <a:bodyPr/>
        <a:lstStyle/>
        <a:p>
          <a:endParaRPr lang="en-US"/>
        </a:p>
      </dgm:t>
    </dgm:pt>
    <dgm:pt modelId="{E0185D69-A286-3841-9C0F-6B172FB1B8CC}" type="sibTrans" cxnId="{99C39424-1C08-9749-9138-037CEF5D1110}">
      <dgm:prSet/>
      <dgm:spPr/>
      <dgm:t>
        <a:bodyPr/>
        <a:lstStyle/>
        <a:p>
          <a:endParaRPr lang="en-US"/>
        </a:p>
      </dgm:t>
    </dgm:pt>
    <dgm:pt modelId="{CEC1C11A-3687-2442-88B9-B1AB7E9A6D18}" type="pres">
      <dgm:prSet presAssocID="{E873DEBC-E2C6-E34C-8D5A-30AF33CB913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1EDC7E-6A6F-F74E-B3F8-2E78E4E8AE01}" type="pres">
      <dgm:prSet presAssocID="{F5394C59-055D-8444-8349-E56A937AEC2F}" presName="dummy" presStyleCnt="0"/>
      <dgm:spPr/>
    </dgm:pt>
    <dgm:pt modelId="{12BB489D-8F92-614A-96E4-FB1295E27896}" type="pres">
      <dgm:prSet presAssocID="{F5394C59-055D-8444-8349-E56A937AEC2F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ED84F-40BF-0244-B7DE-E6000DB5516B}" type="pres">
      <dgm:prSet presAssocID="{2F7FC21C-DD29-B444-8812-F2F980B8FF14}" presName="sibTrans" presStyleLbl="node1" presStyleIdx="0" presStyleCnt="3"/>
      <dgm:spPr/>
      <dgm:t>
        <a:bodyPr/>
        <a:lstStyle/>
        <a:p>
          <a:endParaRPr lang="en-US"/>
        </a:p>
      </dgm:t>
    </dgm:pt>
    <dgm:pt modelId="{FCCBDD0F-9620-0044-A4F6-6DC8C6126BD3}" type="pres">
      <dgm:prSet presAssocID="{B9EC400C-421A-8B44-AA8B-32205AF7E0E0}" presName="dummy" presStyleCnt="0"/>
      <dgm:spPr/>
    </dgm:pt>
    <dgm:pt modelId="{B29171CF-43C4-974B-BEA6-55F1EC12D6CA}" type="pres">
      <dgm:prSet presAssocID="{B9EC400C-421A-8B44-AA8B-32205AF7E0E0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7D60D-E000-4542-82A0-E4F6AE7BE5DB}" type="pres">
      <dgm:prSet presAssocID="{E0185D69-A286-3841-9C0F-6B172FB1B8CC}" presName="sibTrans" presStyleLbl="node1" presStyleIdx="1" presStyleCnt="3"/>
      <dgm:spPr/>
      <dgm:t>
        <a:bodyPr/>
        <a:lstStyle/>
        <a:p>
          <a:endParaRPr lang="en-US"/>
        </a:p>
      </dgm:t>
    </dgm:pt>
    <dgm:pt modelId="{7128A504-F97D-AF47-8B6C-55D4BC9391B8}" type="pres">
      <dgm:prSet presAssocID="{6D4266FE-C4A8-644D-B5D2-12A120E1A45B}" presName="dummy" presStyleCnt="0"/>
      <dgm:spPr/>
    </dgm:pt>
    <dgm:pt modelId="{2D015878-36FF-734F-9115-8EFCEE3FC156}" type="pres">
      <dgm:prSet presAssocID="{6D4266FE-C4A8-644D-B5D2-12A120E1A45B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9453A8-E821-AF4F-BBEC-62BBADF7FA2A}" type="pres">
      <dgm:prSet presAssocID="{4D119704-3732-A043-B33B-C3116CF8E787}" presName="sibTrans" presStyleLbl="node1" presStyleIdx="2" presStyleCnt="3" custLinFactNeighborY="2790"/>
      <dgm:spPr/>
      <dgm:t>
        <a:bodyPr/>
        <a:lstStyle/>
        <a:p>
          <a:endParaRPr lang="en-US"/>
        </a:p>
      </dgm:t>
    </dgm:pt>
  </dgm:ptLst>
  <dgm:cxnLst>
    <dgm:cxn modelId="{B7ED98C4-6E1F-2847-B040-CDE20C9ABB24}" srcId="{E873DEBC-E2C6-E34C-8D5A-30AF33CB913D}" destId="{6D4266FE-C4A8-644D-B5D2-12A120E1A45B}" srcOrd="2" destOrd="0" parTransId="{3CF1F897-1E75-7142-BB92-8D6942A54F5B}" sibTransId="{4D119704-3732-A043-B33B-C3116CF8E787}"/>
    <dgm:cxn modelId="{F5890D9C-6A3C-FD41-8F4C-2D3ED6AFECC5}" type="presOf" srcId="{E0185D69-A286-3841-9C0F-6B172FB1B8CC}" destId="{8A87D60D-E000-4542-82A0-E4F6AE7BE5DB}" srcOrd="0" destOrd="0" presId="urn:microsoft.com/office/officeart/2005/8/layout/cycle1"/>
    <dgm:cxn modelId="{1386C772-D6AA-AC4B-B705-CD68956BAFF2}" type="presOf" srcId="{2F7FC21C-DD29-B444-8812-F2F980B8FF14}" destId="{434ED84F-40BF-0244-B7DE-E6000DB5516B}" srcOrd="0" destOrd="0" presId="urn:microsoft.com/office/officeart/2005/8/layout/cycle1"/>
    <dgm:cxn modelId="{99C39424-1C08-9749-9138-037CEF5D1110}" srcId="{E873DEBC-E2C6-E34C-8D5A-30AF33CB913D}" destId="{B9EC400C-421A-8B44-AA8B-32205AF7E0E0}" srcOrd="1" destOrd="0" parTransId="{A830F899-DEB6-9F4C-8FB5-AE39802661F2}" sibTransId="{E0185D69-A286-3841-9C0F-6B172FB1B8CC}"/>
    <dgm:cxn modelId="{EC8F8CF8-2CEE-8C46-8197-A72DBD527B14}" type="presOf" srcId="{4D119704-3732-A043-B33B-C3116CF8E787}" destId="{1A9453A8-E821-AF4F-BBEC-62BBADF7FA2A}" srcOrd="0" destOrd="0" presId="urn:microsoft.com/office/officeart/2005/8/layout/cycle1"/>
    <dgm:cxn modelId="{C1E5DFF6-BD25-664B-8100-8FFBCCABF590}" type="presOf" srcId="{E873DEBC-E2C6-E34C-8D5A-30AF33CB913D}" destId="{CEC1C11A-3687-2442-88B9-B1AB7E9A6D18}" srcOrd="0" destOrd="0" presId="urn:microsoft.com/office/officeart/2005/8/layout/cycle1"/>
    <dgm:cxn modelId="{B789A674-6555-584F-902B-C28D5F06D56E}" type="presOf" srcId="{6D4266FE-C4A8-644D-B5D2-12A120E1A45B}" destId="{2D015878-36FF-734F-9115-8EFCEE3FC156}" srcOrd="0" destOrd="0" presId="urn:microsoft.com/office/officeart/2005/8/layout/cycle1"/>
    <dgm:cxn modelId="{7D005B9B-3304-3F4F-9A2B-5D8F8ADD370D}" type="presOf" srcId="{B9EC400C-421A-8B44-AA8B-32205AF7E0E0}" destId="{B29171CF-43C4-974B-BEA6-55F1EC12D6CA}" srcOrd="0" destOrd="0" presId="urn:microsoft.com/office/officeart/2005/8/layout/cycle1"/>
    <dgm:cxn modelId="{6B8830B3-4EED-B841-BDD3-01BC005D07EA}" type="presOf" srcId="{F5394C59-055D-8444-8349-E56A937AEC2F}" destId="{12BB489D-8F92-614A-96E4-FB1295E27896}" srcOrd="0" destOrd="0" presId="urn:microsoft.com/office/officeart/2005/8/layout/cycle1"/>
    <dgm:cxn modelId="{42863144-0946-F142-932B-82C6FBF48583}" srcId="{E873DEBC-E2C6-E34C-8D5A-30AF33CB913D}" destId="{F5394C59-055D-8444-8349-E56A937AEC2F}" srcOrd="0" destOrd="0" parTransId="{CE102FC5-9698-3A4F-9D60-1765451F4A8B}" sibTransId="{2F7FC21C-DD29-B444-8812-F2F980B8FF14}"/>
    <dgm:cxn modelId="{9ABFAE59-2830-DB43-846C-12333274DBA0}" type="presParOf" srcId="{CEC1C11A-3687-2442-88B9-B1AB7E9A6D18}" destId="{1C1EDC7E-6A6F-F74E-B3F8-2E78E4E8AE01}" srcOrd="0" destOrd="0" presId="urn:microsoft.com/office/officeart/2005/8/layout/cycle1"/>
    <dgm:cxn modelId="{A96203FC-3280-1047-8FA4-3A1EBD72A020}" type="presParOf" srcId="{CEC1C11A-3687-2442-88B9-B1AB7E9A6D18}" destId="{12BB489D-8F92-614A-96E4-FB1295E27896}" srcOrd="1" destOrd="0" presId="urn:microsoft.com/office/officeart/2005/8/layout/cycle1"/>
    <dgm:cxn modelId="{A3343318-6F73-144F-A4D8-DAD0118FD71A}" type="presParOf" srcId="{CEC1C11A-3687-2442-88B9-B1AB7E9A6D18}" destId="{434ED84F-40BF-0244-B7DE-E6000DB5516B}" srcOrd="2" destOrd="0" presId="urn:microsoft.com/office/officeart/2005/8/layout/cycle1"/>
    <dgm:cxn modelId="{95DA6A0C-750E-2E40-A54E-B2812ACC721D}" type="presParOf" srcId="{CEC1C11A-3687-2442-88B9-B1AB7E9A6D18}" destId="{FCCBDD0F-9620-0044-A4F6-6DC8C6126BD3}" srcOrd="3" destOrd="0" presId="urn:microsoft.com/office/officeart/2005/8/layout/cycle1"/>
    <dgm:cxn modelId="{E0293B05-AF6C-2C4D-BB46-FAE69322B074}" type="presParOf" srcId="{CEC1C11A-3687-2442-88B9-B1AB7E9A6D18}" destId="{B29171CF-43C4-974B-BEA6-55F1EC12D6CA}" srcOrd="4" destOrd="0" presId="urn:microsoft.com/office/officeart/2005/8/layout/cycle1"/>
    <dgm:cxn modelId="{2399BC0B-DB8D-7B4F-A22F-A4AFDE0AFB1C}" type="presParOf" srcId="{CEC1C11A-3687-2442-88B9-B1AB7E9A6D18}" destId="{8A87D60D-E000-4542-82A0-E4F6AE7BE5DB}" srcOrd="5" destOrd="0" presId="urn:microsoft.com/office/officeart/2005/8/layout/cycle1"/>
    <dgm:cxn modelId="{AB9CDB4C-E538-C248-9ED9-3FD03E365965}" type="presParOf" srcId="{CEC1C11A-3687-2442-88B9-B1AB7E9A6D18}" destId="{7128A504-F97D-AF47-8B6C-55D4BC9391B8}" srcOrd="6" destOrd="0" presId="urn:microsoft.com/office/officeart/2005/8/layout/cycle1"/>
    <dgm:cxn modelId="{72ADF8B6-0A81-594B-9D27-458B9CEC5CBA}" type="presParOf" srcId="{CEC1C11A-3687-2442-88B9-B1AB7E9A6D18}" destId="{2D015878-36FF-734F-9115-8EFCEE3FC156}" srcOrd="7" destOrd="0" presId="urn:microsoft.com/office/officeart/2005/8/layout/cycle1"/>
    <dgm:cxn modelId="{3012DBE8-6670-7447-907E-C2EB0498A73F}" type="presParOf" srcId="{CEC1C11A-3687-2442-88B9-B1AB7E9A6D18}" destId="{1A9453A8-E821-AF4F-BBEC-62BBADF7FA2A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73DEBC-E2C6-E34C-8D5A-30AF33CB913D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4266FE-C4A8-644D-B5D2-12A120E1A45B}">
      <dgm:prSet phldrT="[Text]"/>
      <dgm:spPr/>
      <dgm:t>
        <a:bodyPr/>
        <a:lstStyle/>
        <a:p>
          <a:r>
            <a:rPr lang="en-US" dirty="0" smtClean="0"/>
            <a:t>Invest in Quality</a:t>
          </a:r>
          <a:endParaRPr lang="en-US" dirty="0"/>
        </a:p>
      </dgm:t>
    </dgm:pt>
    <dgm:pt modelId="{3CF1F897-1E75-7142-BB92-8D6942A54F5B}" type="parTrans" cxnId="{B7ED98C4-6E1F-2847-B040-CDE20C9ABB24}">
      <dgm:prSet/>
      <dgm:spPr/>
      <dgm:t>
        <a:bodyPr/>
        <a:lstStyle/>
        <a:p>
          <a:endParaRPr lang="en-US"/>
        </a:p>
      </dgm:t>
    </dgm:pt>
    <dgm:pt modelId="{4D119704-3732-A043-B33B-C3116CF8E787}" type="sibTrans" cxnId="{B7ED98C4-6E1F-2847-B040-CDE20C9ABB24}">
      <dgm:prSet/>
      <dgm:spPr/>
      <dgm:t>
        <a:bodyPr/>
        <a:lstStyle/>
        <a:p>
          <a:endParaRPr lang="en-US"/>
        </a:p>
      </dgm:t>
    </dgm:pt>
    <dgm:pt modelId="{F5394C59-055D-8444-8349-E56A937AEC2F}">
      <dgm:prSet phldrT="[Text]"/>
      <dgm:spPr/>
      <dgm:t>
        <a:bodyPr/>
        <a:lstStyle/>
        <a:p>
          <a:r>
            <a:rPr lang="en-US" dirty="0" smtClean="0"/>
            <a:t>Solid Foundation</a:t>
          </a:r>
          <a:endParaRPr lang="en-US" dirty="0"/>
        </a:p>
      </dgm:t>
    </dgm:pt>
    <dgm:pt modelId="{CE102FC5-9698-3A4F-9D60-1765451F4A8B}" type="parTrans" cxnId="{42863144-0946-F142-932B-82C6FBF48583}">
      <dgm:prSet/>
      <dgm:spPr/>
      <dgm:t>
        <a:bodyPr/>
        <a:lstStyle/>
        <a:p>
          <a:endParaRPr lang="en-US"/>
        </a:p>
      </dgm:t>
    </dgm:pt>
    <dgm:pt modelId="{2F7FC21C-DD29-B444-8812-F2F980B8FF14}" type="sibTrans" cxnId="{42863144-0946-F142-932B-82C6FBF48583}">
      <dgm:prSet/>
      <dgm:spPr/>
      <dgm:t>
        <a:bodyPr/>
        <a:lstStyle/>
        <a:p>
          <a:endParaRPr lang="en-US"/>
        </a:p>
      </dgm:t>
    </dgm:pt>
    <dgm:pt modelId="{B9EC400C-421A-8B44-AA8B-32205AF7E0E0}">
      <dgm:prSet phldrT="[Text]"/>
      <dgm:spPr/>
      <dgm:t>
        <a:bodyPr/>
        <a:lstStyle/>
        <a:p>
          <a:r>
            <a:rPr lang="en-US" dirty="0" smtClean="0"/>
            <a:t>Confidence</a:t>
          </a:r>
          <a:endParaRPr lang="en-US" dirty="0"/>
        </a:p>
      </dgm:t>
    </dgm:pt>
    <dgm:pt modelId="{A830F899-DEB6-9F4C-8FB5-AE39802661F2}" type="parTrans" cxnId="{99C39424-1C08-9749-9138-037CEF5D1110}">
      <dgm:prSet/>
      <dgm:spPr/>
      <dgm:t>
        <a:bodyPr/>
        <a:lstStyle/>
        <a:p>
          <a:endParaRPr lang="en-US"/>
        </a:p>
      </dgm:t>
    </dgm:pt>
    <dgm:pt modelId="{E0185D69-A286-3841-9C0F-6B172FB1B8CC}" type="sibTrans" cxnId="{99C39424-1C08-9749-9138-037CEF5D1110}">
      <dgm:prSet/>
      <dgm:spPr/>
      <dgm:t>
        <a:bodyPr/>
        <a:lstStyle/>
        <a:p>
          <a:endParaRPr lang="en-US"/>
        </a:p>
      </dgm:t>
    </dgm:pt>
    <dgm:pt modelId="{339169DD-50B7-3744-9479-69A57CB481AA}">
      <dgm:prSet phldrT="[Text]"/>
      <dgm:spPr/>
      <dgm:t>
        <a:bodyPr/>
        <a:lstStyle/>
        <a:p>
          <a:r>
            <a:rPr lang="en-US" dirty="0" smtClean="0"/>
            <a:t>Faster and Better</a:t>
          </a:r>
          <a:endParaRPr lang="en-US" dirty="0"/>
        </a:p>
      </dgm:t>
    </dgm:pt>
    <dgm:pt modelId="{7EF63FEF-0042-0846-ADD5-52531A0B5648}" type="parTrans" cxnId="{7B96182B-51CA-7341-B1CF-9F01D6E1EA8C}">
      <dgm:prSet/>
      <dgm:spPr/>
      <dgm:t>
        <a:bodyPr/>
        <a:lstStyle/>
        <a:p>
          <a:endParaRPr lang="en-US"/>
        </a:p>
      </dgm:t>
    </dgm:pt>
    <dgm:pt modelId="{2583F2BC-9A57-8F46-9734-9764F6ABB878}" type="sibTrans" cxnId="{7B96182B-51CA-7341-B1CF-9F01D6E1EA8C}">
      <dgm:prSet/>
      <dgm:spPr/>
      <dgm:t>
        <a:bodyPr/>
        <a:lstStyle/>
        <a:p>
          <a:endParaRPr lang="en-US"/>
        </a:p>
      </dgm:t>
    </dgm:pt>
    <dgm:pt modelId="{CEC1C11A-3687-2442-88B9-B1AB7E9A6D18}" type="pres">
      <dgm:prSet presAssocID="{E873DEBC-E2C6-E34C-8D5A-30AF33CB913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1EDC7E-6A6F-F74E-B3F8-2E78E4E8AE01}" type="pres">
      <dgm:prSet presAssocID="{F5394C59-055D-8444-8349-E56A937AEC2F}" presName="dummy" presStyleCnt="0"/>
      <dgm:spPr/>
    </dgm:pt>
    <dgm:pt modelId="{12BB489D-8F92-614A-96E4-FB1295E27896}" type="pres">
      <dgm:prSet presAssocID="{F5394C59-055D-8444-8349-E56A937AEC2F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ED84F-40BF-0244-B7DE-E6000DB5516B}" type="pres">
      <dgm:prSet presAssocID="{2F7FC21C-DD29-B444-8812-F2F980B8FF14}" presName="sibTrans" presStyleLbl="node1" presStyleIdx="0" presStyleCnt="4"/>
      <dgm:spPr/>
      <dgm:t>
        <a:bodyPr/>
        <a:lstStyle/>
        <a:p>
          <a:endParaRPr lang="en-US"/>
        </a:p>
      </dgm:t>
    </dgm:pt>
    <dgm:pt modelId="{FCCBDD0F-9620-0044-A4F6-6DC8C6126BD3}" type="pres">
      <dgm:prSet presAssocID="{B9EC400C-421A-8B44-AA8B-32205AF7E0E0}" presName="dummy" presStyleCnt="0"/>
      <dgm:spPr/>
    </dgm:pt>
    <dgm:pt modelId="{B29171CF-43C4-974B-BEA6-55F1EC12D6CA}" type="pres">
      <dgm:prSet presAssocID="{B9EC400C-421A-8B44-AA8B-32205AF7E0E0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7D60D-E000-4542-82A0-E4F6AE7BE5DB}" type="pres">
      <dgm:prSet presAssocID="{E0185D69-A286-3841-9C0F-6B172FB1B8CC}" presName="sibTrans" presStyleLbl="node1" presStyleIdx="1" presStyleCnt="4"/>
      <dgm:spPr/>
      <dgm:t>
        <a:bodyPr/>
        <a:lstStyle/>
        <a:p>
          <a:endParaRPr lang="en-US"/>
        </a:p>
      </dgm:t>
    </dgm:pt>
    <dgm:pt modelId="{8C8FF8A9-F2A3-1E4F-9FB2-CC18D5EF422E}" type="pres">
      <dgm:prSet presAssocID="{339169DD-50B7-3744-9479-69A57CB481AA}" presName="dummy" presStyleCnt="0"/>
      <dgm:spPr/>
    </dgm:pt>
    <dgm:pt modelId="{C3C3C2E9-FB7F-E845-B251-1E795660FA79}" type="pres">
      <dgm:prSet presAssocID="{339169DD-50B7-3744-9479-69A57CB481AA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384076-65E4-A447-B757-4C2DB62EB699}" type="pres">
      <dgm:prSet presAssocID="{2583F2BC-9A57-8F46-9734-9764F6ABB878}" presName="sibTrans" presStyleLbl="node1" presStyleIdx="2" presStyleCnt="4"/>
      <dgm:spPr/>
      <dgm:t>
        <a:bodyPr/>
        <a:lstStyle/>
        <a:p>
          <a:endParaRPr lang="en-US"/>
        </a:p>
      </dgm:t>
    </dgm:pt>
    <dgm:pt modelId="{7128A504-F97D-AF47-8B6C-55D4BC9391B8}" type="pres">
      <dgm:prSet presAssocID="{6D4266FE-C4A8-644D-B5D2-12A120E1A45B}" presName="dummy" presStyleCnt="0"/>
      <dgm:spPr/>
    </dgm:pt>
    <dgm:pt modelId="{2D015878-36FF-734F-9115-8EFCEE3FC156}" type="pres">
      <dgm:prSet presAssocID="{6D4266FE-C4A8-644D-B5D2-12A120E1A45B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9453A8-E821-AF4F-BBEC-62BBADF7FA2A}" type="pres">
      <dgm:prSet presAssocID="{4D119704-3732-A043-B33B-C3116CF8E787}" presName="sibTrans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D696B942-DD88-E341-8F47-8CC82D04802F}" type="presOf" srcId="{2F7FC21C-DD29-B444-8812-F2F980B8FF14}" destId="{434ED84F-40BF-0244-B7DE-E6000DB5516B}" srcOrd="0" destOrd="0" presId="urn:microsoft.com/office/officeart/2005/8/layout/cycle1"/>
    <dgm:cxn modelId="{186E8290-8B57-CD48-8EC0-DE209823673C}" type="presOf" srcId="{E0185D69-A286-3841-9C0F-6B172FB1B8CC}" destId="{8A87D60D-E000-4542-82A0-E4F6AE7BE5DB}" srcOrd="0" destOrd="0" presId="urn:microsoft.com/office/officeart/2005/8/layout/cycle1"/>
    <dgm:cxn modelId="{BA754EF4-B6C5-0C4B-9F14-6550A6BE08A2}" type="presOf" srcId="{E873DEBC-E2C6-E34C-8D5A-30AF33CB913D}" destId="{CEC1C11A-3687-2442-88B9-B1AB7E9A6D18}" srcOrd="0" destOrd="0" presId="urn:microsoft.com/office/officeart/2005/8/layout/cycle1"/>
    <dgm:cxn modelId="{F124261D-1B1B-C44D-807F-92FE9187590D}" type="presOf" srcId="{6D4266FE-C4A8-644D-B5D2-12A120E1A45B}" destId="{2D015878-36FF-734F-9115-8EFCEE3FC156}" srcOrd="0" destOrd="0" presId="urn:microsoft.com/office/officeart/2005/8/layout/cycle1"/>
    <dgm:cxn modelId="{42863144-0946-F142-932B-82C6FBF48583}" srcId="{E873DEBC-E2C6-E34C-8D5A-30AF33CB913D}" destId="{F5394C59-055D-8444-8349-E56A937AEC2F}" srcOrd="0" destOrd="0" parTransId="{CE102FC5-9698-3A4F-9D60-1765451F4A8B}" sibTransId="{2F7FC21C-DD29-B444-8812-F2F980B8FF14}"/>
    <dgm:cxn modelId="{B7ED98C4-6E1F-2847-B040-CDE20C9ABB24}" srcId="{E873DEBC-E2C6-E34C-8D5A-30AF33CB913D}" destId="{6D4266FE-C4A8-644D-B5D2-12A120E1A45B}" srcOrd="3" destOrd="0" parTransId="{3CF1F897-1E75-7142-BB92-8D6942A54F5B}" sibTransId="{4D119704-3732-A043-B33B-C3116CF8E787}"/>
    <dgm:cxn modelId="{99C39424-1C08-9749-9138-037CEF5D1110}" srcId="{E873DEBC-E2C6-E34C-8D5A-30AF33CB913D}" destId="{B9EC400C-421A-8B44-AA8B-32205AF7E0E0}" srcOrd="1" destOrd="0" parTransId="{A830F899-DEB6-9F4C-8FB5-AE39802661F2}" sibTransId="{E0185D69-A286-3841-9C0F-6B172FB1B8CC}"/>
    <dgm:cxn modelId="{342B173E-854D-AB40-BB82-F7D175E79012}" type="presOf" srcId="{4D119704-3732-A043-B33B-C3116CF8E787}" destId="{1A9453A8-E821-AF4F-BBEC-62BBADF7FA2A}" srcOrd="0" destOrd="0" presId="urn:microsoft.com/office/officeart/2005/8/layout/cycle1"/>
    <dgm:cxn modelId="{F85FA447-576C-DE49-88A3-D92B2F3A8EB7}" type="presOf" srcId="{F5394C59-055D-8444-8349-E56A937AEC2F}" destId="{12BB489D-8F92-614A-96E4-FB1295E27896}" srcOrd="0" destOrd="0" presId="urn:microsoft.com/office/officeart/2005/8/layout/cycle1"/>
    <dgm:cxn modelId="{22514577-B344-7448-B391-A9085DE70AD7}" type="presOf" srcId="{B9EC400C-421A-8B44-AA8B-32205AF7E0E0}" destId="{B29171CF-43C4-974B-BEA6-55F1EC12D6CA}" srcOrd="0" destOrd="0" presId="urn:microsoft.com/office/officeart/2005/8/layout/cycle1"/>
    <dgm:cxn modelId="{0D556B3D-1FAA-A945-B69A-42D3EACB7C48}" type="presOf" srcId="{2583F2BC-9A57-8F46-9734-9764F6ABB878}" destId="{F9384076-65E4-A447-B757-4C2DB62EB699}" srcOrd="0" destOrd="0" presId="urn:microsoft.com/office/officeart/2005/8/layout/cycle1"/>
    <dgm:cxn modelId="{7B96182B-51CA-7341-B1CF-9F01D6E1EA8C}" srcId="{E873DEBC-E2C6-E34C-8D5A-30AF33CB913D}" destId="{339169DD-50B7-3744-9479-69A57CB481AA}" srcOrd="2" destOrd="0" parTransId="{7EF63FEF-0042-0846-ADD5-52531A0B5648}" sibTransId="{2583F2BC-9A57-8F46-9734-9764F6ABB878}"/>
    <dgm:cxn modelId="{818FEF4C-64C6-B948-81F4-84102FD94DA7}" type="presOf" srcId="{339169DD-50B7-3744-9479-69A57CB481AA}" destId="{C3C3C2E9-FB7F-E845-B251-1E795660FA79}" srcOrd="0" destOrd="0" presId="urn:microsoft.com/office/officeart/2005/8/layout/cycle1"/>
    <dgm:cxn modelId="{11CA9BEB-ACFD-2D41-BF94-A54EEE306E96}" type="presParOf" srcId="{CEC1C11A-3687-2442-88B9-B1AB7E9A6D18}" destId="{1C1EDC7E-6A6F-F74E-B3F8-2E78E4E8AE01}" srcOrd="0" destOrd="0" presId="urn:microsoft.com/office/officeart/2005/8/layout/cycle1"/>
    <dgm:cxn modelId="{CA02F6BC-7293-A040-8963-7F98BF682170}" type="presParOf" srcId="{CEC1C11A-3687-2442-88B9-B1AB7E9A6D18}" destId="{12BB489D-8F92-614A-96E4-FB1295E27896}" srcOrd="1" destOrd="0" presId="urn:microsoft.com/office/officeart/2005/8/layout/cycle1"/>
    <dgm:cxn modelId="{7CCF4067-E61E-BE4E-B7C6-800277AADC23}" type="presParOf" srcId="{CEC1C11A-3687-2442-88B9-B1AB7E9A6D18}" destId="{434ED84F-40BF-0244-B7DE-E6000DB5516B}" srcOrd="2" destOrd="0" presId="urn:microsoft.com/office/officeart/2005/8/layout/cycle1"/>
    <dgm:cxn modelId="{37F6BF7C-16C0-A449-A051-BE92FE166AE5}" type="presParOf" srcId="{CEC1C11A-3687-2442-88B9-B1AB7E9A6D18}" destId="{FCCBDD0F-9620-0044-A4F6-6DC8C6126BD3}" srcOrd="3" destOrd="0" presId="urn:microsoft.com/office/officeart/2005/8/layout/cycle1"/>
    <dgm:cxn modelId="{6401D4FF-075C-CB47-9D0F-81A64116ED17}" type="presParOf" srcId="{CEC1C11A-3687-2442-88B9-B1AB7E9A6D18}" destId="{B29171CF-43C4-974B-BEA6-55F1EC12D6CA}" srcOrd="4" destOrd="0" presId="urn:microsoft.com/office/officeart/2005/8/layout/cycle1"/>
    <dgm:cxn modelId="{1C64F102-33D0-6E41-AD64-B776123D8B76}" type="presParOf" srcId="{CEC1C11A-3687-2442-88B9-B1AB7E9A6D18}" destId="{8A87D60D-E000-4542-82A0-E4F6AE7BE5DB}" srcOrd="5" destOrd="0" presId="urn:microsoft.com/office/officeart/2005/8/layout/cycle1"/>
    <dgm:cxn modelId="{B3295F67-90BE-2743-B97F-FAE79D0682BA}" type="presParOf" srcId="{CEC1C11A-3687-2442-88B9-B1AB7E9A6D18}" destId="{8C8FF8A9-F2A3-1E4F-9FB2-CC18D5EF422E}" srcOrd="6" destOrd="0" presId="urn:microsoft.com/office/officeart/2005/8/layout/cycle1"/>
    <dgm:cxn modelId="{BD9B4795-F170-B04D-ADE1-D8CBEEC80BD4}" type="presParOf" srcId="{CEC1C11A-3687-2442-88B9-B1AB7E9A6D18}" destId="{C3C3C2E9-FB7F-E845-B251-1E795660FA79}" srcOrd="7" destOrd="0" presId="urn:microsoft.com/office/officeart/2005/8/layout/cycle1"/>
    <dgm:cxn modelId="{F7A9EC4A-1968-1D4C-A77E-A503A19C2B59}" type="presParOf" srcId="{CEC1C11A-3687-2442-88B9-B1AB7E9A6D18}" destId="{F9384076-65E4-A447-B757-4C2DB62EB699}" srcOrd="8" destOrd="0" presId="urn:microsoft.com/office/officeart/2005/8/layout/cycle1"/>
    <dgm:cxn modelId="{6E7BF8E9-579D-084B-8D1B-15494FDAABB1}" type="presParOf" srcId="{CEC1C11A-3687-2442-88B9-B1AB7E9A6D18}" destId="{7128A504-F97D-AF47-8B6C-55D4BC9391B8}" srcOrd="9" destOrd="0" presId="urn:microsoft.com/office/officeart/2005/8/layout/cycle1"/>
    <dgm:cxn modelId="{423C1BE0-D19B-7246-A1C4-8962DD349F2C}" type="presParOf" srcId="{CEC1C11A-3687-2442-88B9-B1AB7E9A6D18}" destId="{2D015878-36FF-734F-9115-8EFCEE3FC156}" srcOrd="10" destOrd="0" presId="urn:microsoft.com/office/officeart/2005/8/layout/cycle1"/>
    <dgm:cxn modelId="{3AC50D0B-0C29-474C-8054-D84A65BCEDD9}" type="presParOf" srcId="{CEC1C11A-3687-2442-88B9-B1AB7E9A6D18}" destId="{1A9453A8-E821-AF4F-BBEC-62BBADF7FA2A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B489D-8F92-614A-96E4-FB1295E27896}">
      <dsp:nvSpPr>
        <dsp:cNvPr id="0" name=""/>
        <dsp:cNvSpPr/>
      </dsp:nvSpPr>
      <dsp:spPr>
        <a:xfrm>
          <a:off x="3569623" y="299582"/>
          <a:ext cx="1532929" cy="1532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Technical Debt</a:t>
          </a:r>
          <a:endParaRPr lang="en-US" sz="2700" kern="1200" dirty="0"/>
        </a:p>
      </dsp:txBody>
      <dsp:txXfrm>
        <a:off x="3569623" y="299582"/>
        <a:ext cx="1532929" cy="1532929"/>
      </dsp:txXfrm>
    </dsp:sp>
    <dsp:sp modelId="{434ED84F-40BF-0244-B7DE-E6000DB5516B}">
      <dsp:nvSpPr>
        <dsp:cNvPr id="0" name=""/>
        <dsp:cNvSpPr/>
      </dsp:nvSpPr>
      <dsp:spPr>
        <a:xfrm>
          <a:off x="1236812" y="-1462"/>
          <a:ext cx="3622375" cy="3622375"/>
        </a:xfrm>
        <a:prstGeom prst="circularArrow">
          <a:avLst>
            <a:gd name="adj1" fmla="val 8252"/>
            <a:gd name="adj2" fmla="val 576426"/>
            <a:gd name="adj3" fmla="val 2962443"/>
            <a:gd name="adj4" fmla="val 52669"/>
            <a:gd name="adj5" fmla="val 962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9171CF-43C4-974B-BEA6-55F1EC12D6CA}">
      <dsp:nvSpPr>
        <dsp:cNvPr id="0" name=""/>
        <dsp:cNvSpPr/>
      </dsp:nvSpPr>
      <dsp:spPr>
        <a:xfrm>
          <a:off x="2281535" y="2530616"/>
          <a:ext cx="1532929" cy="1532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“No time to do it right”</a:t>
          </a:r>
          <a:endParaRPr lang="en-US" sz="2700" kern="1200" dirty="0"/>
        </a:p>
      </dsp:txBody>
      <dsp:txXfrm>
        <a:off x="2281535" y="2530616"/>
        <a:ext cx="1532929" cy="1532929"/>
      </dsp:txXfrm>
    </dsp:sp>
    <dsp:sp modelId="{8A87D60D-E000-4542-82A0-E4F6AE7BE5DB}">
      <dsp:nvSpPr>
        <dsp:cNvPr id="0" name=""/>
        <dsp:cNvSpPr/>
      </dsp:nvSpPr>
      <dsp:spPr>
        <a:xfrm>
          <a:off x="1236812" y="-1462"/>
          <a:ext cx="3622375" cy="3622375"/>
        </a:xfrm>
        <a:prstGeom prst="circularArrow">
          <a:avLst>
            <a:gd name="adj1" fmla="val 8252"/>
            <a:gd name="adj2" fmla="val 576426"/>
            <a:gd name="adj3" fmla="val 10170905"/>
            <a:gd name="adj4" fmla="val 7261132"/>
            <a:gd name="adj5" fmla="val 962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15878-36FF-734F-9115-8EFCEE3FC156}">
      <dsp:nvSpPr>
        <dsp:cNvPr id="0" name=""/>
        <dsp:cNvSpPr/>
      </dsp:nvSpPr>
      <dsp:spPr>
        <a:xfrm>
          <a:off x="993446" y="299582"/>
          <a:ext cx="1532929" cy="1532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Quick-and-dirty</a:t>
          </a:r>
          <a:endParaRPr lang="en-US" sz="2700" kern="1200" dirty="0"/>
        </a:p>
      </dsp:txBody>
      <dsp:txXfrm>
        <a:off x="993446" y="299582"/>
        <a:ext cx="1532929" cy="1532929"/>
      </dsp:txXfrm>
    </dsp:sp>
    <dsp:sp modelId="{1A9453A8-E821-AF4F-BBEC-62BBADF7FA2A}">
      <dsp:nvSpPr>
        <dsp:cNvPr id="0" name=""/>
        <dsp:cNvSpPr/>
      </dsp:nvSpPr>
      <dsp:spPr>
        <a:xfrm>
          <a:off x="1236812" y="99601"/>
          <a:ext cx="3622375" cy="3622375"/>
        </a:xfrm>
        <a:prstGeom prst="circularArrow">
          <a:avLst>
            <a:gd name="adj1" fmla="val 8252"/>
            <a:gd name="adj2" fmla="val 576426"/>
            <a:gd name="adj3" fmla="val 16855401"/>
            <a:gd name="adj4" fmla="val 14968173"/>
            <a:gd name="adj5" fmla="val 962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B489D-8F92-614A-96E4-FB1295E27896}">
      <dsp:nvSpPr>
        <dsp:cNvPr id="0" name=""/>
        <dsp:cNvSpPr/>
      </dsp:nvSpPr>
      <dsp:spPr>
        <a:xfrm>
          <a:off x="3551358" y="90962"/>
          <a:ext cx="1437679" cy="143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Solid Foundation</a:t>
          </a:r>
          <a:endParaRPr lang="en-US" sz="2100" kern="1200" dirty="0"/>
        </a:p>
      </dsp:txBody>
      <dsp:txXfrm>
        <a:off x="3551358" y="90962"/>
        <a:ext cx="1437679" cy="1437679"/>
      </dsp:txXfrm>
    </dsp:sp>
    <dsp:sp modelId="{434ED84F-40BF-0244-B7DE-E6000DB5516B}">
      <dsp:nvSpPr>
        <dsp:cNvPr id="0" name=""/>
        <dsp:cNvSpPr/>
      </dsp:nvSpPr>
      <dsp:spPr>
        <a:xfrm>
          <a:off x="1015841" y="-158"/>
          <a:ext cx="4064317" cy="4064317"/>
        </a:xfrm>
        <a:prstGeom prst="circularArrow">
          <a:avLst>
            <a:gd name="adj1" fmla="val 6898"/>
            <a:gd name="adj2" fmla="val 465012"/>
            <a:gd name="adj3" fmla="val 550847"/>
            <a:gd name="adj4" fmla="val 20584141"/>
            <a:gd name="adj5" fmla="val 804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9171CF-43C4-974B-BEA6-55F1EC12D6CA}">
      <dsp:nvSpPr>
        <dsp:cNvPr id="0" name=""/>
        <dsp:cNvSpPr/>
      </dsp:nvSpPr>
      <dsp:spPr>
        <a:xfrm>
          <a:off x="3551358" y="2535358"/>
          <a:ext cx="1437679" cy="143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Confidence</a:t>
          </a:r>
          <a:endParaRPr lang="en-US" sz="2100" kern="1200" dirty="0"/>
        </a:p>
      </dsp:txBody>
      <dsp:txXfrm>
        <a:off x="3551358" y="2535358"/>
        <a:ext cx="1437679" cy="1437679"/>
      </dsp:txXfrm>
    </dsp:sp>
    <dsp:sp modelId="{8A87D60D-E000-4542-82A0-E4F6AE7BE5DB}">
      <dsp:nvSpPr>
        <dsp:cNvPr id="0" name=""/>
        <dsp:cNvSpPr/>
      </dsp:nvSpPr>
      <dsp:spPr>
        <a:xfrm>
          <a:off x="1015841" y="-158"/>
          <a:ext cx="4064317" cy="4064317"/>
        </a:xfrm>
        <a:prstGeom prst="circularArrow">
          <a:avLst>
            <a:gd name="adj1" fmla="val 6898"/>
            <a:gd name="adj2" fmla="val 465012"/>
            <a:gd name="adj3" fmla="val 5950847"/>
            <a:gd name="adj4" fmla="val 4384141"/>
            <a:gd name="adj5" fmla="val 804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C3C2E9-FB7F-E845-B251-1E795660FA79}">
      <dsp:nvSpPr>
        <dsp:cNvPr id="0" name=""/>
        <dsp:cNvSpPr/>
      </dsp:nvSpPr>
      <dsp:spPr>
        <a:xfrm>
          <a:off x="1106962" y="2535358"/>
          <a:ext cx="1437679" cy="143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Faster and Better</a:t>
          </a:r>
          <a:endParaRPr lang="en-US" sz="2100" kern="1200" dirty="0"/>
        </a:p>
      </dsp:txBody>
      <dsp:txXfrm>
        <a:off x="1106962" y="2535358"/>
        <a:ext cx="1437679" cy="1437679"/>
      </dsp:txXfrm>
    </dsp:sp>
    <dsp:sp modelId="{F9384076-65E4-A447-B757-4C2DB62EB699}">
      <dsp:nvSpPr>
        <dsp:cNvPr id="0" name=""/>
        <dsp:cNvSpPr/>
      </dsp:nvSpPr>
      <dsp:spPr>
        <a:xfrm>
          <a:off x="1015841" y="-158"/>
          <a:ext cx="4064317" cy="4064317"/>
        </a:xfrm>
        <a:prstGeom prst="circularArrow">
          <a:avLst>
            <a:gd name="adj1" fmla="val 6898"/>
            <a:gd name="adj2" fmla="val 465012"/>
            <a:gd name="adj3" fmla="val 11350847"/>
            <a:gd name="adj4" fmla="val 9784141"/>
            <a:gd name="adj5" fmla="val 804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15878-36FF-734F-9115-8EFCEE3FC156}">
      <dsp:nvSpPr>
        <dsp:cNvPr id="0" name=""/>
        <dsp:cNvSpPr/>
      </dsp:nvSpPr>
      <dsp:spPr>
        <a:xfrm>
          <a:off x="1106962" y="90962"/>
          <a:ext cx="1437679" cy="143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Invest in Quality</a:t>
          </a:r>
          <a:endParaRPr lang="en-US" sz="2100" kern="1200" dirty="0"/>
        </a:p>
      </dsp:txBody>
      <dsp:txXfrm>
        <a:off x="1106962" y="90962"/>
        <a:ext cx="1437679" cy="1437679"/>
      </dsp:txXfrm>
    </dsp:sp>
    <dsp:sp modelId="{1A9453A8-E821-AF4F-BBEC-62BBADF7FA2A}">
      <dsp:nvSpPr>
        <dsp:cNvPr id="0" name=""/>
        <dsp:cNvSpPr/>
      </dsp:nvSpPr>
      <dsp:spPr>
        <a:xfrm>
          <a:off x="1015841" y="-158"/>
          <a:ext cx="4064317" cy="4064317"/>
        </a:xfrm>
        <a:prstGeom prst="circularArrow">
          <a:avLst>
            <a:gd name="adj1" fmla="val 6898"/>
            <a:gd name="adj2" fmla="val 465012"/>
            <a:gd name="adj3" fmla="val 16750847"/>
            <a:gd name="adj4" fmla="val 15184141"/>
            <a:gd name="adj5" fmla="val 804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B9D24-5060-C748-A8DB-861B6894BE24}" type="datetimeFigureOut">
              <a:rPr lang="en-US" smtClean="0"/>
              <a:pPr/>
              <a:t>10/16/15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5DECA-479E-854A-93F8-26D94AD61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7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1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5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5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10/16/15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86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48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4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69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36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886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2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3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73690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4800" dirty="0" smtClean="0"/>
              <a:t>Ten (Hard-Won) Lessons</a:t>
            </a:r>
            <a:br>
              <a:rPr lang="en-US" sz="4800" dirty="0" smtClean="0"/>
            </a:br>
            <a:r>
              <a:rPr lang="en-US" sz="4800" dirty="0" smtClean="0"/>
              <a:t>of the </a:t>
            </a:r>
            <a:r>
              <a:rPr lang="en-US" sz="4800" dirty="0" err="1" smtClean="0"/>
              <a:t>DevOps</a:t>
            </a:r>
            <a:r>
              <a:rPr lang="en-US" sz="4800" dirty="0" smtClean="0"/>
              <a:t> Transition</a:t>
            </a:r>
            <a:endParaRPr lang="en" sz="54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Randy Shoup </a:t>
            </a:r>
            <a:endParaRPr lang="en-US" dirty="0" smtClean="0"/>
          </a:p>
          <a:p>
            <a:pPr lvl="0" rtl="0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randyshoup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linkedin.com</a:t>
            </a:r>
            <a:r>
              <a:rPr lang="en-US" sz="2400" dirty="0" smtClean="0"/>
              <a:t>/in/</a:t>
            </a:r>
            <a:r>
              <a:rPr lang="en-US" sz="2400" dirty="0" err="1" smtClean="0"/>
              <a:t>randyshoup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8635119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Prioritize </a:t>
            </a:r>
            <a:br>
              <a:rPr lang="en-US" dirty="0" smtClean="0"/>
            </a:br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Quality, Performance, and Reliability are “Priority</a:t>
            </a:r>
            <a:r>
              <a:rPr lang="en-US" dirty="0"/>
              <a:t>-0 </a:t>
            </a:r>
            <a:r>
              <a:rPr lang="en-US" dirty="0" smtClean="0"/>
              <a:t>features”</a:t>
            </a:r>
          </a:p>
          <a:p>
            <a:pPr lvl="1"/>
            <a:r>
              <a:rPr lang="en-US" dirty="0"/>
              <a:t>“Stop the line” if there is a degradation</a:t>
            </a:r>
          </a:p>
          <a:p>
            <a:pPr lvl="1"/>
            <a:r>
              <a:rPr lang="en-US" dirty="0" smtClean="0"/>
              <a:t>Equally important to users as product features or engaging user experience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Developers </a:t>
            </a:r>
            <a:r>
              <a:rPr lang="en-US" dirty="0"/>
              <a:t>write tests and code together</a:t>
            </a:r>
          </a:p>
          <a:p>
            <a:pPr lvl="1"/>
            <a:r>
              <a:rPr lang="en-US" dirty="0"/>
              <a:t>Continuous testing of features, performance, load</a:t>
            </a:r>
          </a:p>
          <a:p>
            <a:pPr lvl="1"/>
            <a:r>
              <a:rPr lang="en-US" dirty="0"/>
              <a:t>Confidence to make risky changes</a:t>
            </a:r>
          </a:p>
          <a:p>
            <a:endParaRPr lang="en-US" dirty="0"/>
          </a:p>
          <a:p>
            <a:r>
              <a:rPr lang="en-US" dirty="0"/>
              <a:t>“Slow down to speed up”</a:t>
            </a:r>
          </a:p>
          <a:p>
            <a:pPr lvl="1"/>
            <a:r>
              <a:rPr lang="en-US" dirty="0" smtClean="0"/>
              <a:t>Catch bugs earlier, fail faster</a:t>
            </a:r>
          </a:p>
        </p:txBody>
      </p:sp>
    </p:spTree>
    <p:extLst>
      <p:ext uri="{BB962C8B-B14F-4D97-AF65-F5344CB8AC3E}">
        <p14:creationId xmlns:p14="http://schemas.microsoft.com/office/powerpoint/2010/main" val="2344701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Prioritize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E.g., Development Process at Google</a:t>
            </a:r>
            <a:endParaRPr lang="en-US" dirty="0"/>
          </a:p>
          <a:p>
            <a:pPr lvl="1"/>
            <a:r>
              <a:rPr lang="en-US" dirty="0"/>
              <a:t>Code </a:t>
            </a:r>
            <a:r>
              <a:rPr lang="en-US" dirty="0" smtClean="0"/>
              <a:t>reviews before submission</a:t>
            </a:r>
            <a:endParaRPr lang="en-US" dirty="0"/>
          </a:p>
          <a:p>
            <a:pPr lvl="1"/>
            <a:r>
              <a:rPr lang="en-US" dirty="0" smtClean="0"/>
              <a:t>Automated tests for everything</a:t>
            </a:r>
          </a:p>
          <a:p>
            <a:pPr lvl="1"/>
            <a:r>
              <a:rPr lang="en-US" dirty="0" smtClean="0"/>
              <a:t>Single searchable source code repository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Internal Open Source Model</a:t>
            </a:r>
            <a:endParaRPr lang="en-US" dirty="0"/>
          </a:p>
          <a:p>
            <a:pPr lvl="1"/>
            <a:r>
              <a:rPr lang="en-US" dirty="0" smtClean="0"/>
              <a:t>Not “here is a bug report”</a:t>
            </a:r>
          </a:p>
          <a:p>
            <a:pPr lvl="1"/>
            <a:r>
              <a:rPr lang="en-US" dirty="0" smtClean="0"/>
              <a:t>Instead “here is the bug; here is the code fix; here is the test that verifies the fix”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0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Start Investing </a:t>
            </a:r>
            <a:br>
              <a:rPr lang="en-US" dirty="0" smtClean="0"/>
            </a:br>
            <a:r>
              <a:rPr lang="en-US" dirty="0" smtClean="0"/>
              <a:t>in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Write functional tests around a </a:t>
            </a:r>
            <a:r>
              <a:rPr lang="en-US" dirty="0" smtClean="0"/>
              <a:t>component</a:t>
            </a:r>
          </a:p>
          <a:p>
            <a:pPr lvl="1"/>
            <a:r>
              <a:rPr lang="en-US" dirty="0" smtClean="0"/>
              <a:t>If you can only write a few tests, they should be meaningful ones</a:t>
            </a:r>
          </a:p>
          <a:p>
            <a:pPr lvl="1"/>
            <a:r>
              <a:rPr lang="en-US" dirty="0" smtClean="0"/>
              <a:t>End-to-end tests exercise more meaningful customer-visible capabilities than unit tests</a:t>
            </a:r>
          </a:p>
          <a:p>
            <a:endParaRPr lang="en-US" dirty="0"/>
          </a:p>
          <a:p>
            <a:r>
              <a:rPr lang="en-US" dirty="0" smtClean="0"/>
              <a:t>Fail </a:t>
            </a:r>
            <a:r>
              <a:rPr lang="en-US" dirty="0"/>
              <a:t>any build that breaks a </a:t>
            </a:r>
            <a:r>
              <a:rPr lang="en-US" dirty="0" smtClean="0"/>
              <a:t>test</a:t>
            </a:r>
          </a:p>
          <a:p>
            <a:endParaRPr lang="en-US" dirty="0"/>
          </a:p>
          <a:p>
            <a:r>
              <a:rPr lang="en-US" dirty="0" smtClean="0"/>
              <a:t>Keep ratcheting up the tests</a:t>
            </a:r>
          </a:p>
          <a:p>
            <a:pPr lvl="1"/>
            <a:r>
              <a:rPr lang="en-US" dirty="0" smtClean="0"/>
              <a:t>For every new feature, add tests for that feature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every new bug, add a test that reproduces the bug and verifies the </a:t>
            </a:r>
            <a:r>
              <a:rPr lang="en-US" dirty="0" smtClean="0"/>
              <a:t>fix</a:t>
            </a:r>
          </a:p>
        </p:txBody>
      </p:sp>
    </p:spTree>
    <p:extLst>
      <p:ext uri="{BB962C8B-B14F-4D97-AF65-F5344CB8AC3E}">
        <p14:creationId xmlns:p14="http://schemas.microsoft.com/office/powerpoint/2010/main" val="331205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Actively Manage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Technical Debt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Maintain sustainable and well-understood level of debt</a:t>
            </a:r>
          </a:p>
          <a:p>
            <a:pPr lvl="1"/>
            <a:r>
              <a:rPr lang="en-US" dirty="0" smtClean="0"/>
              <a:t>Denominated in engineering effort to fix</a:t>
            </a:r>
          </a:p>
          <a:p>
            <a:pPr lvl="1"/>
            <a:r>
              <a:rPr lang="en-US" dirty="0" smtClean="0"/>
              <a:t>Plan for how and when you will pay it off</a:t>
            </a:r>
          </a:p>
          <a:p>
            <a:pPr lvl="1"/>
            <a:r>
              <a:rPr lang="en-US" dirty="0" smtClean="0"/>
              <a:t>Track feature work vs. accrued debt over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“Don’t have time to do it right” ?</a:t>
            </a:r>
          </a:p>
          <a:p>
            <a:pPr lvl="1"/>
            <a:r>
              <a:rPr lang="en-US" dirty="0"/>
              <a:t>WRONG </a:t>
            </a:r>
            <a:r>
              <a:rPr lang="en-US" dirty="0">
                <a:sym typeface="Wingdings"/>
              </a:rPr>
              <a:t></a:t>
            </a:r>
            <a:r>
              <a:rPr lang="en-US" dirty="0"/>
              <a:t> – Don’t have time to do it </a:t>
            </a:r>
            <a:r>
              <a:rPr lang="en-US" u="sng" dirty="0"/>
              <a:t>twice</a:t>
            </a:r>
            <a:r>
              <a:rPr lang="en-US" dirty="0"/>
              <a:t> (!)</a:t>
            </a:r>
          </a:p>
          <a:p>
            <a:pPr lvl="1"/>
            <a:r>
              <a:rPr lang="en-US" dirty="0"/>
              <a:t>The more constrained you are on time and resources, the more important it is to do it solidly the first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54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Vicious Cycle </a:t>
            </a:r>
            <a:br>
              <a:rPr lang="en-US" dirty="0" smtClean="0"/>
            </a:br>
            <a:r>
              <a:rPr lang="en-US" dirty="0" smtClean="0"/>
              <a:t>of Technical Debt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23723889"/>
              </p:ext>
            </p:extLst>
          </p:nvPr>
        </p:nvGraphicFramePr>
        <p:xfrm>
          <a:off x="1524000" y="20383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141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Virtuous Cycle </a:t>
            </a:r>
            <a:br>
              <a:rPr lang="en-US" dirty="0" smtClean="0"/>
            </a:br>
            <a:r>
              <a:rPr lang="en-US" dirty="0" smtClean="0"/>
              <a:t>of Investment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62489174"/>
              </p:ext>
            </p:extLst>
          </p:nvPr>
        </p:nvGraphicFramePr>
        <p:xfrm>
          <a:off x="1524000" y="194632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92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Share </a:t>
            </a:r>
            <a:br>
              <a:rPr lang="en-US" dirty="0" smtClean="0"/>
            </a:br>
            <a:r>
              <a:rPr lang="en-US" dirty="0" smtClean="0"/>
              <a:t>On-call Duties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All members of the team rotate on-call responsibilities</a:t>
            </a:r>
          </a:p>
          <a:p>
            <a:pPr lvl="1"/>
            <a:r>
              <a:rPr lang="en-US" dirty="0" smtClean="0"/>
              <a:t>Strongest motivator to build in solid monitoring and diagnosis capabilities</a:t>
            </a:r>
          </a:p>
          <a:p>
            <a:pPr lvl="1"/>
            <a:r>
              <a:rPr lang="en-US" dirty="0" smtClean="0"/>
              <a:t>Best way to learn the real-world behavior of the system</a:t>
            </a:r>
          </a:p>
          <a:p>
            <a:pPr lvl="1"/>
            <a:r>
              <a:rPr lang="en-US" dirty="0" smtClean="0"/>
              <a:t>Best way to develop empathy for customers and other team members</a:t>
            </a:r>
          </a:p>
          <a:p>
            <a:endParaRPr lang="en-US" dirty="0" smtClean="0"/>
          </a:p>
          <a:p>
            <a:r>
              <a:rPr lang="en-US" dirty="0" smtClean="0"/>
              <a:t>Train via on</a:t>
            </a:r>
            <a:r>
              <a:rPr lang="en-US" dirty="0"/>
              <a:t>-call “apprenticeship”</a:t>
            </a:r>
          </a:p>
          <a:p>
            <a:pPr lvl="1"/>
            <a:r>
              <a:rPr lang="en-US" dirty="0"/>
              <a:t>1. Apprentice starts as secondary on-call, experienced engineer is primary</a:t>
            </a:r>
          </a:p>
          <a:p>
            <a:pPr lvl="1"/>
            <a:r>
              <a:rPr lang="en-US" dirty="0"/>
              <a:t>2. Apprentice is primary, experienced engineer is secondary</a:t>
            </a:r>
          </a:p>
          <a:p>
            <a:pPr lvl="1"/>
            <a:r>
              <a:rPr lang="en-US" dirty="0"/>
              <a:t>3. Apprentice graduates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6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Make Post-Mortems</a:t>
            </a:r>
            <a:br>
              <a:rPr lang="en-US" dirty="0" smtClean="0"/>
            </a:br>
            <a:r>
              <a:rPr lang="en-US" dirty="0" smtClean="0"/>
              <a:t>Truly Blameless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Overcoming blame culture takes work</a:t>
            </a:r>
            <a:endParaRPr lang="en-US" dirty="0"/>
          </a:p>
          <a:p>
            <a:pPr lvl="1"/>
            <a:r>
              <a:rPr lang="en-US" dirty="0" smtClean="0"/>
              <a:t>Institutional memory of blame is long</a:t>
            </a:r>
          </a:p>
          <a:p>
            <a:pPr lvl="1"/>
            <a:r>
              <a:rPr lang="en-US" dirty="0" smtClean="0"/>
              <a:t>E.g., Initial post-mortems at KIXEYE elicited tons of fear</a:t>
            </a:r>
          </a:p>
          <a:p>
            <a:endParaRPr lang="en-US" dirty="0" smtClean="0"/>
          </a:p>
          <a:p>
            <a:r>
              <a:rPr lang="en-US" dirty="0"/>
              <a:t>Constantly reinforce </a:t>
            </a:r>
            <a:r>
              <a:rPr lang="en-US" dirty="0" smtClean="0"/>
              <a:t>learning </a:t>
            </a:r>
            <a:r>
              <a:rPr lang="en-US" dirty="0"/>
              <a:t>over blame</a:t>
            </a:r>
          </a:p>
          <a:p>
            <a:pPr lvl="1"/>
            <a:r>
              <a:rPr lang="en-US" dirty="0"/>
              <a:t>When you say “blameless”, you have to really mean it (!)</a:t>
            </a:r>
          </a:p>
          <a:p>
            <a:pPr lvl="1"/>
            <a:r>
              <a:rPr lang="en-US" dirty="0"/>
              <a:t>Don’t ask “what did you do?”, ask “what did you learn?”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541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Make Post-Mortems</a:t>
            </a:r>
            <a:br>
              <a:rPr lang="en-US" dirty="0"/>
            </a:br>
            <a:r>
              <a:rPr lang="en-US" dirty="0"/>
              <a:t>Truly Blameless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Open and Honest Discussion</a:t>
            </a:r>
          </a:p>
          <a:p>
            <a:pPr lvl="1"/>
            <a:r>
              <a:rPr lang="en-US" dirty="0" smtClean="0"/>
              <a:t>Document exactly what happened</a:t>
            </a:r>
          </a:p>
          <a:p>
            <a:pPr lvl="1"/>
            <a:r>
              <a:rPr lang="en-US" dirty="0" smtClean="0"/>
              <a:t>What went right</a:t>
            </a:r>
          </a:p>
          <a:p>
            <a:pPr lvl="1"/>
            <a:r>
              <a:rPr lang="en-US" dirty="0" smtClean="0"/>
              <a:t>What went wrong</a:t>
            </a:r>
          </a:p>
          <a:p>
            <a:pPr lvl="1"/>
            <a:endParaRPr lang="en-US" dirty="0" smtClean="0"/>
          </a:p>
          <a:p>
            <a:r>
              <a:rPr lang="en-US" dirty="0"/>
              <a:t>Focus on Learning and Improvement</a:t>
            </a:r>
          </a:p>
          <a:p>
            <a:pPr lvl="1"/>
            <a:r>
              <a:rPr lang="en-US" dirty="0"/>
              <a:t>How should we change process, technology, documentation, etc.</a:t>
            </a:r>
          </a:p>
          <a:p>
            <a:pPr lvl="1"/>
            <a:r>
              <a:rPr lang="en-US" dirty="0"/>
              <a:t>How could we have automated the problems away?</a:t>
            </a:r>
          </a:p>
          <a:p>
            <a:pPr lvl="1"/>
            <a:r>
              <a:rPr lang="en-US" dirty="0"/>
              <a:t>How could we have diagnosed more quickly?</a:t>
            </a:r>
          </a:p>
          <a:p>
            <a:endParaRPr lang="en-US" dirty="0" smtClean="0"/>
          </a:p>
          <a:p>
            <a:r>
              <a:rPr lang="en-US" dirty="0" smtClean="0"/>
              <a:t>Take fear and </a:t>
            </a:r>
            <a:r>
              <a:rPr lang="en-US" dirty="0"/>
              <a:t>personalization out of </a:t>
            </a:r>
            <a:r>
              <a:rPr lang="en-US" dirty="0" smtClean="0"/>
              <a:t>it</a:t>
            </a:r>
            <a:endParaRPr lang="en-US" dirty="0"/>
          </a:p>
          <a:p>
            <a:pPr lvl="1">
              <a:buFont typeface="Wingdings" charset="0"/>
              <a:buChar char="è"/>
            </a:pPr>
            <a:r>
              <a:rPr lang="en-US" dirty="0"/>
              <a:t>E</a:t>
            </a:r>
            <a:r>
              <a:rPr lang="en-US" dirty="0" smtClean="0"/>
              <a:t>ngineers </a:t>
            </a:r>
            <a:r>
              <a:rPr lang="en-US" dirty="0"/>
              <a:t>will compete to take personal responsibility (!)</a:t>
            </a:r>
          </a:p>
          <a:p>
            <a:pPr lvl="1">
              <a:buFont typeface="Wingdings" charset="0"/>
              <a:buChar char="è"/>
            </a:pPr>
            <a:r>
              <a:rPr lang="en-US" dirty="0"/>
              <a:t>“Finally we can fix that broken system”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2412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Five </a:t>
            </a:r>
            <a:br>
              <a:rPr lang="en-US" dirty="0" smtClean="0"/>
            </a:br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1. Reorganize Teams Around Ownership</a:t>
            </a:r>
          </a:p>
          <a:p>
            <a:endParaRPr lang="en-US" dirty="0"/>
          </a:p>
          <a:p>
            <a:r>
              <a:rPr lang="en-US" dirty="0" smtClean="0"/>
              <a:t>2. Replace Approvals With Code</a:t>
            </a:r>
          </a:p>
          <a:p>
            <a:endParaRPr lang="en-US" dirty="0"/>
          </a:p>
          <a:p>
            <a:r>
              <a:rPr lang="en-US" dirty="0" smtClean="0"/>
              <a:t>3. Prioritize Quality</a:t>
            </a:r>
          </a:p>
          <a:p>
            <a:endParaRPr lang="en-US" dirty="0"/>
          </a:p>
          <a:p>
            <a:r>
              <a:rPr lang="en-US" dirty="0" smtClean="0"/>
              <a:t>4. Actively Manage Technical Debt</a:t>
            </a:r>
          </a:p>
          <a:p>
            <a:endParaRPr lang="en-US" dirty="0"/>
          </a:p>
          <a:p>
            <a:r>
              <a:rPr lang="en-US" dirty="0" smtClean="0"/>
              <a:t>5. Make Post-Mortems Truly Blameless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3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Reorganize Teams</a:t>
            </a:r>
            <a:br>
              <a:rPr lang="en-US" dirty="0" smtClean="0"/>
            </a:br>
            <a:r>
              <a:rPr lang="en-US" dirty="0" smtClean="0"/>
              <a:t>Around</a:t>
            </a:r>
            <a:r>
              <a:rPr lang="en-US" dirty="0"/>
              <a:t> </a:t>
            </a:r>
            <a:r>
              <a:rPr lang="en-US" dirty="0" smtClean="0"/>
              <a:t>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End-to-end Ownership</a:t>
            </a:r>
          </a:p>
          <a:p>
            <a:pPr lvl="1"/>
            <a:r>
              <a:rPr lang="en-US" dirty="0" smtClean="0"/>
              <a:t>Small, cross-functional team owns application / service from </a:t>
            </a:r>
            <a:r>
              <a:rPr lang="en-US" dirty="0"/>
              <a:t>design to deployment to retirement</a:t>
            </a:r>
          </a:p>
          <a:p>
            <a:pPr lvl="1"/>
            <a:r>
              <a:rPr lang="en-US" dirty="0" smtClean="0"/>
              <a:t>Team has inside it all skill sets needed to do the job</a:t>
            </a:r>
          </a:p>
          <a:p>
            <a:pPr lvl="1"/>
            <a:r>
              <a:rPr lang="en-US" dirty="0" smtClean="0"/>
              <a:t>Depends on other teams for supporting services</a:t>
            </a:r>
          </a:p>
          <a:p>
            <a:pPr lvl="1"/>
            <a:r>
              <a:rPr lang="en-US" dirty="0" smtClean="0"/>
              <a:t>Able </a:t>
            </a:r>
            <a:r>
              <a:rPr lang="en-US" dirty="0"/>
              <a:t>to move very rapidly and independently</a:t>
            </a:r>
          </a:p>
          <a:p>
            <a:endParaRPr lang="en-US" dirty="0" smtClean="0"/>
          </a:p>
          <a:p>
            <a:r>
              <a:rPr lang="en-US" dirty="0" smtClean="0"/>
              <a:t>“You build it, you run it”</a:t>
            </a:r>
          </a:p>
          <a:p>
            <a:pPr lvl="1"/>
            <a:r>
              <a:rPr lang="en-US" dirty="0" smtClean="0"/>
              <a:t>The same team that builds the software operates the software</a:t>
            </a:r>
          </a:p>
          <a:p>
            <a:pPr lvl="1"/>
            <a:r>
              <a:rPr lang="en-US" dirty="0" smtClean="0"/>
              <a:t>No separate maintenance or sustaining engineering team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928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Could </a:t>
            </a:r>
            <a:br>
              <a:rPr lang="en-US" dirty="0" smtClean="0"/>
            </a:br>
            <a:r>
              <a:rPr lang="en-US" dirty="0" smtClean="0"/>
              <a:t>Use Help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Encouraging leaders to </a:t>
            </a:r>
            <a:r>
              <a:rPr lang="en-US" dirty="0" smtClean="0"/>
              <a:t>lose the blame culture</a:t>
            </a:r>
          </a:p>
          <a:p>
            <a:endParaRPr lang="en-US" dirty="0"/>
          </a:p>
          <a:p>
            <a:r>
              <a:rPr lang="en-US" dirty="0" smtClean="0"/>
              <a:t>Measuring productivity in a principled way</a:t>
            </a:r>
          </a:p>
          <a:p>
            <a:endParaRPr lang="en-US" dirty="0"/>
          </a:p>
          <a:p>
            <a:r>
              <a:rPr lang="en-US" dirty="0" smtClean="0"/>
              <a:t>Overcoming resistance to taking the pager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634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randyshoup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l</a:t>
            </a:r>
            <a:r>
              <a:rPr lang="en-US" dirty="0" err="1" smtClean="0"/>
              <a:t>inkedin.com</a:t>
            </a:r>
            <a:r>
              <a:rPr lang="en-US" dirty="0" smtClean="0"/>
              <a:t>/in/</a:t>
            </a:r>
            <a:r>
              <a:rPr lang="en-US" dirty="0" err="1" smtClean="0"/>
              <a:t>randyshoup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5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Reorganize </a:t>
            </a:r>
            <a:r>
              <a:rPr lang="en-US" dirty="0"/>
              <a:t>Teams</a:t>
            </a:r>
            <a:br>
              <a:rPr lang="en-US" dirty="0"/>
            </a:br>
            <a:r>
              <a:rPr lang="en-US" dirty="0"/>
              <a:t>Around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E.g., KIXEYE and MySQL</a:t>
            </a:r>
          </a:p>
          <a:p>
            <a:pPr lvl="1"/>
            <a:r>
              <a:rPr lang="en-US" dirty="0" smtClean="0"/>
              <a:t>Development team wrote the SQL, issued all the queries</a:t>
            </a:r>
          </a:p>
          <a:p>
            <a:pPr lvl="1"/>
            <a:r>
              <a:rPr lang="en-US" dirty="0" smtClean="0"/>
              <a:t>DBA </a:t>
            </a:r>
            <a:r>
              <a:rPr lang="en-US" dirty="0"/>
              <a:t>/ Ops </a:t>
            </a:r>
            <a:r>
              <a:rPr lang="en-US" dirty="0" smtClean="0"/>
              <a:t>team responsible for performance and uptime</a:t>
            </a:r>
            <a:endParaRPr lang="en-US" dirty="0"/>
          </a:p>
          <a:p>
            <a:pPr lvl="1"/>
            <a:r>
              <a:rPr lang="en-US" dirty="0" smtClean="0"/>
              <a:t>Splitting ownership between </a:t>
            </a:r>
            <a:r>
              <a:rPr lang="en-US" dirty="0"/>
              <a:t>teams </a:t>
            </a:r>
            <a:r>
              <a:rPr lang="en-US" dirty="0" smtClean="0"/>
              <a:t>was counterproductive and disruptive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Alternative strategies</a:t>
            </a:r>
          </a:p>
          <a:p>
            <a:pPr lvl="1"/>
            <a:r>
              <a:rPr lang="en-US" dirty="0" smtClean="0"/>
              <a:t>Centrally</a:t>
            </a:r>
            <a:r>
              <a:rPr lang="en-US" dirty="0"/>
              <a:t>-maintained persistence service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OR</a:t>
            </a:r>
            <a:endParaRPr lang="en-US" dirty="0"/>
          </a:p>
          <a:p>
            <a:pPr lvl="1"/>
            <a:r>
              <a:rPr lang="en-US" dirty="0" smtClean="0"/>
              <a:t>Customer </a:t>
            </a:r>
            <a:r>
              <a:rPr lang="en-US" dirty="0"/>
              <a:t>manages its own persistence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Lose the </a:t>
            </a:r>
            <a:br>
              <a:rPr lang="en-US" dirty="0" smtClean="0"/>
            </a:br>
            <a:r>
              <a:rPr lang="en-US" dirty="0" smtClean="0"/>
              <a:t>Ticket Culture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739495"/>
              </p:ext>
            </p:extLst>
          </p:nvPr>
        </p:nvGraphicFramePr>
        <p:xfrm>
          <a:off x="457200" y="208103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Ticket Culture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Ownership</a:t>
                      </a:r>
                      <a:r>
                        <a:rPr lang="en-US" baseline="0" dirty="0" smtClean="0"/>
                        <a:t> Culture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</a:t>
                      </a:r>
                      <a:r>
                        <a:rPr lang="en-US" baseline="0" dirty="0" smtClean="0"/>
                        <a:t> w</a:t>
                      </a:r>
                      <a:r>
                        <a:rPr lang="en-US" dirty="0" smtClean="0"/>
                        <a:t>hat is asked 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</a:t>
                      </a:r>
                      <a:r>
                        <a:rPr lang="en-US" baseline="0" dirty="0" smtClean="0"/>
                        <a:t> w</a:t>
                      </a:r>
                      <a:r>
                        <a:rPr lang="en-US" dirty="0" smtClean="0"/>
                        <a:t>hat is needed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One-way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Two-way</a:t>
                      </a:r>
                      <a:r>
                        <a:rPr lang="en-US" baseline="0" dirty="0" smtClean="0"/>
                        <a:t> collaboration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r>
                        <a:rPr lang="en-US" baseline="0" dirty="0" smtClean="0"/>
                        <a:t> is to close the ticket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Goal is product success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Reactive 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Proactive approach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Reinforces silos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Reinforces collaboration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Prioritizes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Prioritizes</a:t>
                      </a:r>
                      <a:r>
                        <a:rPr lang="en-US" baseline="0" dirty="0" smtClean="0"/>
                        <a:t> results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91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Replace Approvals </a:t>
            </a:r>
            <a:br>
              <a:rPr lang="en-US" dirty="0" smtClean="0"/>
            </a:br>
            <a:r>
              <a:rPr lang="en-US" dirty="0" smtClean="0"/>
              <a:t>With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educe or eliminate approval bodies</a:t>
            </a:r>
            <a:endParaRPr lang="en-US" dirty="0"/>
          </a:p>
          <a:p>
            <a:pPr lvl="1"/>
            <a:r>
              <a:rPr lang="en-US" dirty="0" smtClean="0"/>
              <a:t>E.g., eBay Architecture Review Board</a:t>
            </a:r>
          </a:p>
          <a:p>
            <a:pPr lvl="1"/>
            <a:r>
              <a:rPr lang="en-US" dirty="0" smtClean="0"/>
              <a:t>(-) Too late</a:t>
            </a:r>
          </a:p>
          <a:p>
            <a:pPr lvl="1"/>
            <a:r>
              <a:rPr lang="en-US" dirty="0" smtClean="0"/>
              <a:t>(-) Too slow</a:t>
            </a:r>
          </a:p>
          <a:p>
            <a:pPr lvl="1"/>
            <a:r>
              <a:rPr lang="en-US" dirty="0" smtClean="0"/>
              <a:t>(-) Too disengaged from details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Package expertise in code</a:t>
            </a:r>
          </a:p>
          <a:p>
            <a:pPr lvl="1"/>
            <a:r>
              <a:rPr lang="en-US" dirty="0" smtClean="0"/>
              <a:t>Smart, experienced people build their knowledge into code</a:t>
            </a:r>
          </a:p>
          <a:p>
            <a:pPr lvl="1"/>
            <a:r>
              <a:rPr lang="en-US" dirty="0" smtClean="0"/>
              <a:t>Teams with specialized skills (databases, security, compliance, etc.) provide </a:t>
            </a:r>
            <a:r>
              <a:rPr lang="en-US" dirty="0"/>
              <a:t>a service, library, or </a:t>
            </a:r>
            <a:r>
              <a:rPr lang="en-US" dirty="0" smtClean="0"/>
              <a:t>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7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Replace </a:t>
            </a:r>
            <a:r>
              <a:rPr lang="en-US" dirty="0"/>
              <a:t>Approvals </a:t>
            </a:r>
            <a:br>
              <a:rPr lang="en-US" dirty="0"/>
            </a:br>
            <a:r>
              <a:rPr lang="en-US" dirty="0"/>
              <a:t>With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E.g., </a:t>
            </a:r>
            <a:r>
              <a:rPr lang="en-US" dirty="0"/>
              <a:t>S</a:t>
            </a:r>
            <a:r>
              <a:rPr lang="en-US" dirty="0" smtClean="0"/>
              <a:t>ecurity at Google</a:t>
            </a:r>
          </a:p>
          <a:p>
            <a:pPr lvl="1"/>
            <a:r>
              <a:rPr lang="en-US" dirty="0" smtClean="0"/>
              <a:t>Provide secure foundations by maintaining lower-level libraries and services</a:t>
            </a:r>
          </a:p>
          <a:p>
            <a:pPr lvl="1"/>
            <a:r>
              <a:rPr lang="en-US" dirty="0" smtClean="0"/>
              <a:t>Provide self-service penetration tests, vulnerability assessments, etc.</a:t>
            </a:r>
          </a:p>
        </p:txBody>
      </p:sp>
    </p:spTree>
    <p:extLst>
      <p:ext uri="{BB962C8B-B14F-4D97-AF65-F5344CB8AC3E}">
        <p14:creationId xmlns:p14="http://schemas.microsoft.com/office/powerpoint/2010/main" val="85198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228" y="2714404"/>
            <a:ext cx="8491112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/>
              <a:t>The easiest way to “enforce” a standard practice is with working code.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8194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Enforce a </a:t>
            </a:r>
            <a:br>
              <a:rPr lang="en-US" dirty="0" smtClean="0"/>
            </a:br>
            <a:r>
              <a:rPr lang="en-US" dirty="0" smtClean="0"/>
              <a:t>Service Mentality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Vendor-Customer Discipline</a:t>
            </a:r>
            <a:endParaRPr lang="en-US" dirty="0"/>
          </a:p>
          <a:p>
            <a:pPr lvl="1"/>
            <a:r>
              <a:rPr lang="en-US" dirty="0" smtClean="0"/>
              <a:t>Service team is a </a:t>
            </a:r>
            <a:r>
              <a:rPr lang="en-US" dirty="0"/>
              <a:t>vendor; the </a:t>
            </a:r>
            <a:r>
              <a:rPr lang="en-US" dirty="0" smtClean="0"/>
              <a:t>products are its customers</a:t>
            </a:r>
          </a:p>
          <a:p>
            <a:pPr lvl="1"/>
            <a:r>
              <a:rPr lang="en-US" dirty="0" smtClean="0"/>
              <a:t>Service is useful only to the extent it provides value to its customers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Customer can choose to use service or not (!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Customer team is responsible for deciding what is best for their use case</a:t>
            </a:r>
          </a:p>
          <a:p>
            <a:pPr lvl="1"/>
            <a:r>
              <a:rPr lang="en-US" dirty="0" smtClean="0"/>
              <a:t>Use the right tool for the right job</a:t>
            </a:r>
          </a:p>
          <a:p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 smtClean="0"/>
              <a:t>powerful incentives</a:t>
            </a:r>
            <a:endParaRPr lang="en-US" dirty="0" smtClean="0"/>
          </a:p>
          <a:p>
            <a:pPr lvl="1"/>
            <a:r>
              <a:rPr lang="en-US" dirty="0" smtClean="0"/>
              <a:t>Service must be </a:t>
            </a:r>
            <a:r>
              <a:rPr lang="en-US" dirty="0"/>
              <a:t>*strictly better* than the </a:t>
            </a:r>
            <a:r>
              <a:rPr lang="en-US" dirty="0" smtClean="0"/>
              <a:t>alternatives of build</a:t>
            </a:r>
            <a:r>
              <a:rPr lang="en-US" dirty="0"/>
              <a:t>, b</a:t>
            </a:r>
            <a:r>
              <a:rPr lang="en-US" dirty="0" smtClean="0"/>
              <a:t>uy</a:t>
            </a:r>
            <a:r>
              <a:rPr lang="en-US" dirty="0"/>
              <a:t>, b</a:t>
            </a:r>
            <a:r>
              <a:rPr lang="en-US" dirty="0" smtClean="0"/>
              <a:t>orrow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669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Charge for </a:t>
            </a:r>
            <a:br>
              <a:rPr lang="en-US" dirty="0" smtClean="0"/>
            </a:b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Charge </a:t>
            </a:r>
            <a:r>
              <a:rPr lang="en-US" dirty="0"/>
              <a:t>customers for *usage* of the </a:t>
            </a:r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Aligns economic </a:t>
            </a:r>
            <a:r>
              <a:rPr lang="en-US" dirty="0"/>
              <a:t>incentives of customer and provider</a:t>
            </a:r>
          </a:p>
          <a:p>
            <a:pPr lvl="1"/>
            <a:r>
              <a:rPr lang="en-US" dirty="0"/>
              <a:t>Motivates both sides to </a:t>
            </a:r>
            <a:r>
              <a:rPr lang="en-US" dirty="0" smtClean="0"/>
              <a:t>optimize efficiency</a:t>
            </a:r>
          </a:p>
          <a:p>
            <a:endParaRPr lang="en-US" dirty="0"/>
          </a:p>
          <a:p>
            <a:r>
              <a:rPr lang="en-US" dirty="0" smtClean="0"/>
              <a:t>Free usage leads to waste</a:t>
            </a:r>
          </a:p>
          <a:p>
            <a:pPr lvl="1"/>
            <a:r>
              <a:rPr lang="en-US" dirty="0" smtClean="0"/>
              <a:t>No incentive to control usage or find more efficient alternatives</a:t>
            </a:r>
          </a:p>
          <a:p>
            <a:endParaRPr lang="en-US" dirty="0"/>
          </a:p>
          <a:p>
            <a:r>
              <a:rPr lang="en-US" dirty="0" smtClean="0"/>
              <a:t>E.g., App Engine usage at Google</a:t>
            </a:r>
          </a:p>
          <a:p>
            <a:pPr lvl="1"/>
            <a:r>
              <a:rPr lang="en-US" dirty="0" smtClean="0"/>
              <a:t>Charging particularly egregious internal customer led to </a:t>
            </a:r>
            <a:r>
              <a:rPr lang="en-US" b="1" dirty="0" smtClean="0"/>
              <a:t>10x reduction in usage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8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14091</TotalTime>
  <Words>1057</Words>
  <Application>Microsoft Macintosh PowerPoint</Application>
  <PresentationFormat>On-screen Show (4:3)</PresentationFormat>
  <Paragraphs>193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Custom Design</vt:lpstr>
      <vt:lpstr>Executive</vt:lpstr>
      <vt:lpstr>Ten (Hard-Won) Lessons of the DevOps Transition</vt:lpstr>
      <vt:lpstr>1. Reorganize Teams Around Ownership</vt:lpstr>
      <vt:lpstr>1. Reorganize Teams Around Ownership</vt:lpstr>
      <vt:lpstr>2. Lose the  Ticket Culture</vt:lpstr>
      <vt:lpstr>3. Replace Approvals  With Code</vt:lpstr>
      <vt:lpstr>3. Replace Approvals  With Code</vt:lpstr>
      <vt:lpstr>The easiest way to “enforce” a standard practice is with working code.</vt:lpstr>
      <vt:lpstr>4. Enforce a  Service Mentality</vt:lpstr>
      <vt:lpstr>5. Charge for  Usage</vt:lpstr>
      <vt:lpstr>6. Prioritize  Quality</vt:lpstr>
      <vt:lpstr>6. Prioritize  Quality</vt:lpstr>
      <vt:lpstr>7. Start Investing  in Testing</vt:lpstr>
      <vt:lpstr>8. Actively Manage Technical Debt</vt:lpstr>
      <vt:lpstr>Vicious Cycle  of Technical Debt</vt:lpstr>
      <vt:lpstr>Virtuous Cycle  of Investment</vt:lpstr>
      <vt:lpstr>9. Share  On-call Duties</vt:lpstr>
      <vt:lpstr>10. Make Post-Mortems Truly Blameless</vt:lpstr>
      <vt:lpstr>10. Make Post-Mortems Truly Blameless</vt:lpstr>
      <vt:lpstr>Top Five  Takeaways</vt:lpstr>
      <vt:lpstr>What I Could  Use Help With</vt:lpstr>
      <vt:lpstr>Thank You!</vt:lpstr>
    </vt:vector>
  </TitlesOfParts>
  <Company>The Casual Collective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Wirt</dc:creator>
  <cp:lastModifiedBy>Randy Shoup</cp:lastModifiedBy>
  <cp:revision>759</cp:revision>
  <dcterms:created xsi:type="dcterms:W3CDTF">2012-05-01T01:27:50Z</dcterms:created>
  <dcterms:modified xsi:type="dcterms:W3CDTF">2015-10-16T21:05:42Z</dcterms:modified>
</cp:coreProperties>
</file>