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1" r:id="rId2"/>
    <p:sldId id="256" r:id="rId3"/>
    <p:sldId id="274" r:id="rId4"/>
    <p:sldId id="262" r:id="rId5"/>
    <p:sldId id="276" r:id="rId6"/>
    <p:sldId id="277" r:id="rId7"/>
    <p:sldId id="278" r:id="rId8"/>
    <p:sldId id="268"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27FAEEC3-7C19-4145-BD3E-8EDD70C1B94C}">
          <p14:sldIdLst>
            <p14:sldId id="271"/>
            <p14:sldId id="256"/>
            <p14:sldId id="274"/>
            <p14:sldId id="262"/>
            <p14:sldId id="276"/>
            <p14:sldId id="277"/>
            <p14:sldId id="278"/>
            <p14:sldId id="268"/>
            <p14:sldId id="279"/>
          </p14:sldIdLst>
        </p14:section>
        <p14:section name="Appendix" id="{1FADC8CB-2D41-49B4-9897-9A1847776E25}">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50708" autoAdjust="0"/>
  </p:normalViewPr>
  <p:slideViewPr>
    <p:cSldViewPr snapToGrid="0">
      <p:cViewPr>
        <p:scale>
          <a:sx n="40" d="100"/>
          <a:sy n="40" d="100"/>
        </p:scale>
        <p:origin x="15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6976F-EC02-4AB6-B89E-7D5165145403}" type="datetimeFigureOut">
              <a:rPr lang="en-US" smtClean="0"/>
              <a:t>10/13/2015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453CE-2922-4068-82B2-B32934508F1F}" type="slidenum">
              <a:rPr lang="en-US" smtClean="0"/>
              <a:t>‹#›</a:t>
            </a:fld>
            <a:endParaRPr lang="en-US"/>
          </a:p>
        </p:txBody>
      </p:sp>
    </p:spTree>
    <p:extLst>
      <p:ext uri="{BB962C8B-B14F-4D97-AF65-F5344CB8AC3E}">
        <p14:creationId xmlns:p14="http://schemas.microsoft.com/office/powerpoint/2010/main" val="145063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a:t>
            </a:r>
            <a:r>
              <a:rPr lang="en-CA" baseline="0" dirty="0" smtClean="0"/>
              <a:t> </a:t>
            </a:r>
            <a:r>
              <a:rPr lang="en-CA" baseline="0" dirty="0" smtClean="0"/>
              <a:t>I want the audience to realize on their own:</a:t>
            </a:r>
          </a:p>
          <a:p>
            <a:r>
              <a:rPr lang="en-CA" baseline="0" dirty="0" smtClean="0"/>
              <a:t>It’s easy to get caught up with the latest and greatest technology, but with transforming Enterprises, there are cultural reasons to carefully consider and implement more than just the latest technology – it’s really about Policy and Transparency.</a:t>
            </a:r>
            <a:endParaRPr lang="en-US" baseline="0" dirty="0" smtClean="0"/>
          </a:p>
          <a:p>
            <a:endParaRPr lang="en-CA" baseline="0" dirty="0" smtClean="0"/>
          </a:p>
          <a:p>
            <a:pPr marL="171450" indent="-171450">
              <a:buFontTx/>
              <a:buChar char="-"/>
            </a:pPr>
            <a:r>
              <a:rPr lang="en-CA" baseline="0" dirty="0" smtClean="0"/>
              <a:t>Maturity curve – </a:t>
            </a:r>
            <a:r>
              <a:rPr lang="en-CA" baseline="0" dirty="0" smtClean="0"/>
              <a:t>DevOps </a:t>
            </a:r>
            <a:r>
              <a:rPr lang="en-CA" baseline="0" dirty="0" smtClean="0"/>
              <a:t>can take you from l0 to l5 maturity – l5 releasing code 10x a day into prod</a:t>
            </a:r>
          </a:p>
          <a:p>
            <a:pPr marL="171450" indent="-171450">
              <a:buFontTx/>
              <a:buChar char="-"/>
            </a:pPr>
            <a:r>
              <a:rPr lang="en-CA" baseline="0" dirty="0" smtClean="0"/>
              <a:t>Most enterprises won’t reach l5 (only if you play to the geek)</a:t>
            </a:r>
          </a:p>
          <a:p>
            <a:pPr marL="171450" indent="-171450">
              <a:buFontTx/>
              <a:buChar char="-"/>
            </a:pPr>
            <a:r>
              <a:rPr lang="en-CA" baseline="0" dirty="0" smtClean="0"/>
              <a:t>Level of balance to what the geeks want</a:t>
            </a:r>
          </a:p>
          <a:p>
            <a:pPr marL="171450" indent="-171450">
              <a:buFontTx/>
              <a:buChar char="-"/>
            </a:pPr>
            <a:r>
              <a:rPr lang="en-CA" baseline="0" dirty="0" smtClean="0"/>
              <a:t>As you evolve – add these things (content goes here)</a:t>
            </a:r>
          </a:p>
          <a:p>
            <a:pPr marL="171450" indent="-171450">
              <a:buFontTx/>
              <a:buChar char="-"/>
            </a:pPr>
            <a:r>
              <a:rPr lang="en-CA" baseline="0" dirty="0" smtClean="0"/>
              <a:t>Code </a:t>
            </a:r>
            <a:r>
              <a:rPr lang="en-CA" baseline="0" dirty="0" smtClean="0"/>
              <a:t>Automation in some static environment – </a:t>
            </a:r>
            <a:r>
              <a:rPr lang="en-CA" baseline="0" dirty="0" smtClean="0"/>
              <a:t>l0</a:t>
            </a:r>
          </a:p>
          <a:p>
            <a:pPr marL="171450" indent="-171450">
              <a:buFontTx/>
              <a:buChar char="-"/>
            </a:pPr>
            <a:r>
              <a:rPr lang="en-CA" baseline="0" dirty="0" smtClean="0"/>
              <a:t>Infra </a:t>
            </a:r>
            <a:r>
              <a:rPr lang="en-CA" baseline="0" dirty="0" smtClean="0"/>
              <a:t>Automation (infra as code) – l1</a:t>
            </a:r>
          </a:p>
          <a:p>
            <a:pPr marL="171450" indent="-171450">
              <a:buFontTx/>
              <a:buChar char="-"/>
            </a:pPr>
            <a:r>
              <a:rPr lang="en-CA" baseline="0" dirty="0" smtClean="0"/>
              <a:t>CI/CD Pipeline  – l2</a:t>
            </a:r>
          </a:p>
          <a:p>
            <a:pPr marL="171450" indent="-171450">
              <a:buFontTx/>
              <a:buChar char="-"/>
            </a:pPr>
            <a:r>
              <a:rPr lang="en-CA" baseline="0" dirty="0" smtClean="0"/>
              <a:t>Release management – l3</a:t>
            </a:r>
          </a:p>
          <a:p>
            <a:pPr marL="171450" indent="-171450">
              <a:buFontTx/>
              <a:buChar char="-"/>
            </a:pPr>
            <a:r>
              <a:rPr lang="en-CA" baseline="0" dirty="0" smtClean="0"/>
              <a:t>Culture built around innovation, failure is okay – l4 </a:t>
            </a:r>
            <a:endParaRPr lang="en-CA" baseline="0" dirty="0" smtClean="0"/>
          </a:p>
          <a:p>
            <a:pPr marL="171450" indent="-171450">
              <a:buFontTx/>
              <a:buChar char="-"/>
            </a:pPr>
            <a:r>
              <a:rPr lang="en-CA" baseline="0" dirty="0" smtClean="0"/>
              <a:t>Different solution for different people – decide what who/you want to be</a:t>
            </a:r>
          </a:p>
          <a:p>
            <a:pPr marL="171450" indent="-171450">
              <a:buFontTx/>
              <a:buChar char="-"/>
            </a:pPr>
            <a:r>
              <a:rPr lang="en-CA" baseline="0" dirty="0" smtClean="0"/>
              <a:t>Level of custom development required</a:t>
            </a:r>
          </a:p>
          <a:p>
            <a:pPr marL="171450" indent="-171450">
              <a:buFontTx/>
              <a:buChar char="-"/>
            </a:pPr>
            <a:r>
              <a:rPr lang="en-CA" baseline="0" dirty="0" smtClean="0"/>
              <a:t>Heterogeneous environment (cannot buy </a:t>
            </a:r>
            <a:r>
              <a:rPr lang="en-CA" baseline="0" dirty="0" err="1" smtClean="0"/>
              <a:t>devops</a:t>
            </a:r>
            <a:r>
              <a:rPr lang="en-CA" baseline="0" dirty="0" smtClean="0"/>
              <a:t>)</a:t>
            </a:r>
          </a:p>
          <a:p>
            <a:pPr marL="171450" indent="-171450">
              <a:buFontTx/>
              <a:buChar char="-"/>
            </a:pPr>
            <a:r>
              <a:rPr lang="en-CA" baseline="0" dirty="0" smtClean="0"/>
              <a:t>Story – I started with a geek presentation, didn’t play to the enterprise</a:t>
            </a:r>
          </a:p>
          <a:p>
            <a:pPr marL="171450" indent="-171450">
              <a:buFontTx/>
              <a:buChar char="-"/>
            </a:pPr>
            <a:endParaRPr lang="en-CA" baseline="0" dirty="0" smtClean="0"/>
          </a:p>
          <a:p>
            <a:pPr marL="171450" indent="-171450">
              <a:buFontTx/>
              <a:buChar char="-"/>
            </a:pPr>
            <a:r>
              <a:rPr lang="en-CA" baseline="0" dirty="0" smtClean="0"/>
              <a:t>Be very clear about what I want him to present</a:t>
            </a:r>
          </a:p>
          <a:p>
            <a:pPr marL="171450" indent="-171450">
              <a:buFontTx/>
              <a:buChar char="-"/>
            </a:pPr>
            <a:endParaRPr lang="en-CA" baseline="0" dirty="0" smtClean="0"/>
          </a:p>
          <a:p>
            <a:pPr marL="0" indent="0">
              <a:buFontTx/>
              <a:buNone/>
            </a:pPr>
            <a:r>
              <a:rPr lang="en-CA" baseline="0" dirty="0" smtClean="0"/>
              <a:t>Action items: ask scotia, td and tangerine</a:t>
            </a:r>
          </a:p>
          <a:p>
            <a:pPr marL="0" indent="0">
              <a:buFontTx/>
              <a:buNone/>
            </a:pPr>
            <a:r>
              <a:rPr lang="en-CA" baseline="0" dirty="0" smtClean="0"/>
              <a:t>Action items: send SI partners about presentation at DevOps Enterprise Summit </a:t>
            </a:r>
          </a:p>
          <a:p>
            <a:pPr marL="171450" indent="-171450">
              <a:buFontTx/>
              <a:buChar char="-"/>
            </a:pPr>
            <a:endParaRPr lang="en-CA" baseline="0" dirty="0" smtClean="0"/>
          </a:p>
          <a:p>
            <a:pPr marL="171450" indent="-171450">
              <a:buFontTx/>
              <a:buChar char="-"/>
            </a:pPr>
            <a:endParaRPr lang="en-CA" baseline="0" dirty="0" smtClean="0"/>
          </a:p>
          <a:p>
            <a:pPr marL="0" indent="0">
              <a:buFontTx/>
              <a:buNone/>
            </a:pPr>
            <a:endParaRPr lang="en-CA" baseline="0" dirty="0" smtClean="0"/>
          </a:p>
          <a:p>
            <a:pPr marL="0" indent="0">
              <a:buFontTx/>
              <a:buNone/>
            </a:pPr>
            <a:r>
              <a:rPr lang="en-CA" baseline="0" dirty="0" smtClean="0"/>
              <a:t>Analogies</a:t>
            </a:r>
          </a:p>
          <a:p>
            <a:pPr marL="0" indent="0">
              <a:buFontTx/>
              <a:buNone/>
            </a:pPr>
            <a:r>
              <a:rPr lang="en-CA" baseline="0" dirty="0" smtClean="0"/>
              <a:t>Klondike Gold Rush - https://en.wikipedia.org/wiki/Klondike_Gold_Rush</a:t>
            </a:r>
          </a:p>
          <a:p>
            <a:r>
              <a:rPr lang="en-US" sz="1200" b="0" i="0" kern="1200" dirty="0" smtClean="0">
                <a:solidFill>
                  <a:schemeClr val="tx1"/>
                </a:solidFill>
                <a:effectLst/>
                <a:latin typeface="+mn-lt"/>
                <a:ea typeface="+mn-ea"/>
                <a:cs typeface="+mn-cs"/>
              </a:rPr>
              <a:t>The Klondike Gold Rush</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was a migration by an estimated 100,000 prospectors to the Klondike region of the Yukon in north-western Canada between 1896 and 1899. Gold was discovered there by local miners on August 16, 1896 and, when news reached Seattle and San Francisco the following year, it triggered a stampede of would-be prospectors. Some became wealthy, but the majority went in vain</a:t>
            </a:r>
          </a:p>
          <a:p>
            <a:r>
              <a:rPr lang="en-US" sz="1200" b="0" i="0" kern="1200" dirty="0" smtClean="0">
                <a:solidFill>
                  <a:schemeClr val="tx1"/>
                </a:solidFill>
                <a:effectLst/>
                <a:latin typeface="+mn-lt"/>
                <a:ea typeface="+mn-ea"/>
                <a:cs typeface="+mn-cs"/>
              </a:rPr>
              <a:t>To reach the gold fields most took the route through the ports of </a:t>
            </a:r>
            <a:r>
              <a:rPr lang="en-US" sz="1200" b="0" i="0" kern="1200" dirty="0" err="1" smtClean="0">
                <a:solidFill>
                  <a:schemeClr val="tx1"/>
                </a:solidFill>
                <a:effectLst/>
                <a:latin typeface="+mn-lt"/>
                <a:ea typeface="+mn-ea"/>
                <a:cs typeface="+mn-cs"/>
              </a:rPr>
              <a:t>Dyea</a:t>
            </a:r>
            <a:r>
              <a:rPr lang="en-US" sz="1200" b="0" i="0" kern="1200" dirty="0" smtClean="0">
                <a:solidFill>
                  <a:schemeClr val="tx1"/>
                </a:solidFill>
                <a:effectLst/>
                <a:latin typeface="+mn-lt"/>
                <a:ea typeface="+mn-ea"/>
                <a:cs typeface="+mn-cs"/>
              </a:rPr>
              <a:t> and Skagway in Southeast Alaska. Here, the </a:t>
            </a:r>
            <a:r>
              <a:rPr lang="en-US" sz="1200" b="0" i="0" kern="1200" dirty="0" err="1" smtClean="0">
                <a:solidFill>
                  <a:schemeClr val="tx1"/>
                </a:solidFill>
                <a:effectLst/>
                <a:latin typeface="+mn-lt"/>
                <a:ea typeface="+mn-ea"/>
                <a:cs typeface="+mn-cs"/>
              </a:rPr>
              <a:t>Klondikers</a:t>
            </a:r>
            <a:r>
              <a:rPr lang="en-US" sz="1200" b="0" i="0" kern="1200" dirty="0" smtClean="0">
                <a:solidFill>
                  <a:schemeClr val="tx1"/>
                </a:solidFill>
                <a:effectLst/>
                <a:latin typeface="+mn-lt"/>
                <a:ea typeface="+mn-ea"/>
                <a:cs typeface="+mn-cs"/>
              </a:rPr>
              <a:t> could follow either the </a:t>
            </a:r>
            <a:r>
              <a:rPr lang="en-US" sz="1200" b="0" i="0" kern="1200" dirty="0" err="1" smtClean="0">
                <a:solidFill>
                  <a:schemeClr val="tx1"/>
                </a:solidFill>
                <a:effectLst/>
                <a:latin typeface="+mn-lt"/>
                <a:ea typeface="+mn-ea"/>
                <a:cs typeface="+mn-cs"/>
              </a:rPr>
              <a:t>Chilkoot</a:t>
            </a:r>
            <a:r>
              <a:rPr lang="en-US" sz="1200" b="0" i="0" kern="1200" dirty="0" smtClean="0">
                <a:solidFill>
                  <a:schemeClr val="tx1"/>
                </a:solidFill>
                <a:effectLst/>
                <a:latin typeface="+mn-lt"/>
                <a:ea typeface="+mn-ea"/>
                <a:cs typeface="+mn-cs"/>
              </a:rPr>
              <a:t> or the White Pass trails to the Yukon River and sail down to the Klondike. Each of them was required to bring a year's supply of food by the Canadian authorities in order to prevent starvation. In all, their equipment weighed close to a ton, which for most had to be carried in stages by themselves. Together with mountainous terrain and cold climate this meant that those who persisted did not arrive until summer 1898. Once there, they found few opportunities and many left disappointed.</a:t>
            </a:r>
          </a:p>
          <a:p>
            <a:r>
              <a:rPr lang="en-US" sz="1200" b="0" i="0" kern="1200" dirty="0" smtClean="0">
                <a:solidFill>
                  <a:schemeClr val="tx1"/>
                </a:solidFill>
                <a:effectLst/>
                <a:latin typeface="+mn-lt"/>
                <a:ea typeface="+mn-ea"/>
                <a:cs typeface="+mn-cs"/>
              </a:rPr>
              <a:t>Mining was challenging as the ore was distributed in an uneven manner and digging was made slow by permafrost.</a:t>
            </a:r>
          </a:p>
          <a:p>
            <a:pPr marL="0" indent="0">
              <a:buFontTx/>
              <a:buNone/>
            </a:pPr>
            <a:endParaRPr lang="en-CA" baseline="0" dirty="0" smtClean="0"/>
          </a:p>
          <a:p>
            <a:pPr marL="0" indent="0">
              <a:buFontTx/>
              <a:buNone/>
            </a:pPr>
            <a:r>
              <a:rPr lang="en-CA" baseline="0" dirty="0" smtClean="0"/>
              <a:t>Preparation for expedition = Latest technology, all integrated together with one training session</a:t>
            </a:r>
          </a:p>
          <a:p>
            <a:pPr marL="0" indent="0">
              <a:buFontTx/>
              <a:buNone/>
            </a:pPr>
            <a:r>
              <a:rPr lang="en-CA" baseline="0" dirty="0" smtClean="0"/>
              <a:t>Challenges = Cloud Fears, Code Quality and Integration with Legacy Systems</a:t>
            </a:r>
          </a:p>
          <a:p>
            <a:pPr marL="0" indent="0">
              <a:buFontTx/>
              <a:buNone/>
            </a:pPr>
            <a:r>
              <a:rPr lang="en-CA" baseline="0" dirty="0" smtClean="0"/>
              <a:t>Gold = Automation</a:t>
            </a:r>
          </a:p>
          <a:p>
            <a:pPr marL="0" indent="0">
              <a:buFontTx/>
              <a:buNone/>
            </a:pPr>
            <a:r>
              <a:rPr lang="en-CA" baseline="0" dirty="0" smtClean="0"/>
              <a:t>Permafrost = unstable environments and wild spend</a:t>
            </a:r>
          </a:p>
          <a:p>
            <a:pPr marL="0" indent="0">
              <a:buFontTx/>
              <a:buNone/>
            </a:pPr>
            <a:endParaRPr lang="en-CA" baseline="0" dirty="0" smtClean="0"/>
          </a:p>
          <a:p>
            <a:pPr marL="0" indent="0">
              <a:buFontTx/>
              <a:buNone/>
            </a:pPr>
            <a:r>
              <a:rPr lang="en-CA" baseline="0" dirty="0" smtClean="0"/>
              <a:t>Optimized mining = Transparency and Policy</a:t>
            </a:r>
          </a:p>
          <a:p>
            <a:pPr marL="0" indent="0">
              <a:buFontTx/>
              <a:buNone/>
            </a:pPr>
            <a:endParaRPr lang="en-CA" baseline="0" dirty="0" smtClean="0"/>
          </a:p>
          <a:p>
            <a:pPr marL="171450" indent="-171450">
              <a:buFontTx/>
              <a:buChar char="-"/>
            </a:pPr>
            <a:r>
              <a:rPr lang="en-CA" baseline="0" dirty="0" smtClean="0"/>
              <a:t>Bear Hunt (Children’s Story)</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6F453CE-2922-4068-82B2-B32934508F1F}" type="slidenum">
              <a:rPr lang="en-US" smtClean="0"/>
              <a:t>1</a:t>
            </a:fld>
            <a:endParaRPr lang="en-US"/>
          </a:p>
        </p:txBody>
      </p:sp>
    </p:spTree>
    <p:extLst>
      <p:ext uri="{BB962C8B-B14F-4D97-AF65-F5344CB8AC3E}">
        <p14:creationId xmlns:p14="http://schemas.microsoft.com/office/powerpoint/2010/main" val="794985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453CE-2922-4068-82B2-B32934508F1F}" type="slidenum">
              <a:rPr lang="en-US" smtClean="0"/>
              <a:t>10</a:t>
            </a:fld>
            <a:endParaRPr lang="en-US"/>
          </a:p>
        </p:txBody>
      </p:sp>
    </p:spTree>
    <p:extLst>
      <p:ext uri="{BB962C8B-B14F-4D97-AF65-F5344CB8AC3E}">
        <p14:creationId xmlns:p14="http://schemas.microsoft.com/office/powerpoint/2010/main" val="21007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Timing: 2 minutes</a:t>
            </a:r>
          </a:p>
          <a:p>
            <a:r>
              <a:rPr lang="en-US" dirty="0" smtClean="0"/>
              <a:t>Script:</a:t>
            </a:r>
          </a:p>
          <a:p>
            <a:pPr marL="228600" indent="-228600">
              <a:buAutoNum type="arabicPeriod"/>
            </a:pPr>
            <a:r>
              <a:rPr lang="en-US" dirty="0" smtClean="0"/>
              <a:t>Quickly</a:t>
            </a:r>
            <a:r>
              <a:rPr lang="en-US" baseline="0" dirty="0" smtClean="0"/>
              <a:t> introduce the topic</a:t>
            </a:r>
          </a:p>
          <a:p>
            <a:pPr marL="228600" indent="-228600">
              <a:buAutoNum type="arabicPeriod"/>
            </a:pPr>
            <a:r>
              <a:rPr lang="en-US" baseline="0" dirty="0" smtClean="0"/>
              <a:t>Explain why you care so much about it</a:t>
            </a:r>
          </a:p>
          <a:p>
            <a:pPr marL="228600" indent="-228600">
              <a:buAutoNum type="arabicPeriod"/>
            </a:pPr>
            <a:r>
              <a:rPr lang="en-US" baseline="0" dirty="0" smtClean="0"/>
              <a:t>Convince why they should care about it too</a:t>
            </a:r>
            <a:endParaRPr lang="en-US" dirty="0" smtClean="0"/>
          </a:p>
          <a:p>
            <a:endParaRPr lang="en-CA" dirty="0" smtClean="0"/>
          </a:p>
          <a:p>
            <a:r>
              <a:rPr lang="en-CA" dirty="0" smtClean="0"/>
              <a:t>Hi all, we’re here to talk DevOps,</a:t>
            </a:r>
            <a:r>
              <a:rPr lang="en-CA" baseline="0" dirty="0" smtClean="0"/>
              <a:t> a topic that I am very passionate about.  Having been in IT for 10 years as a Tester, Developer, Systems Analyst, Project Manager and now Consultant, I’ve lived through many of the Enterprise challenges hindering it’s ability to innovate fast</a:t>
            </a:r>
            <a:r>
              <a:rPr lang="en-CA" baseline="0" dirty="0" smtClean="0"/>
              <a:t>.  If you’ve heard my other talks, I oddly use cars as an analogy to show my point – this presentation isn’t any different.  </a:t>
            </a:r>
            <a:r>
              <a:rPr lang="en-CA" baseline="0" dirty="0" smtClean="0"/>
              <a:t>Being Agile always felt empty – It felt as if the entire movement was missing something, that technical focus on the actual hands-on keyboard people that build and support the digital product.  If you’ve ever been frustrated about unstable development and test environments, lack of teamwork across multiple IT teams or simply feeling like the process of releasing code was a checklist, then you’d want to listen – Transforming companies with DevOps principles is exhilarating, but remember, play to the enterprise and not that inner geek</a:t>
            </a:r>
            <a:r>
              <a:rPr lang="en-CA" baseline="0" dirty="0" smtClean="0"/>
              <a:t>.  </a:t>
            </a:r>
            <a:endParaRPr lang="en-CA" dirty="0" smtClean="0"/>
          </a:p>
          <a:p>
            <a:endParaRPr lang="en-CA" dirty="0" smtClean="0"/>
          </a:p>
          <a:p>
            <a:r>
              <a:rPr lang="en-US" dirty="0" smtClean="0"/>
              <a:t>Timing: 2 minutes (1 minute each)</a:t>
            </a:r>
          </a:p>
          <a:p>
            <a:r>
              <a:rPr lang="en-US" dirty="0" smtClean="0"/>
              <a:t>Script:</a:t>
            </a:r>
          </a:p>
          <a:p>
            <a:pPr marL="228600" indent="-228600">
              <a:buAutoNum type="arabicPeriod"/>
            </a:pPr>
            <a:r>
              <a:rPr lang="en-US" dirty="0" smtClean="0"/>
              <a:t>Name, current role</a:t>
            </a:r>
            <a:endParaRPr lang="en-US" baseline="0" dirty="0" smtClean="0"/>
          </a:p>
          <a:p>
            <a:pPr marL="228600" indent="-228600">
              <a:buAutoNum type="arabicPeriod"/>
            </a:pPr>
            <a:r>
              <a:rPr lang="en-US" baseline="0" dirty="0" smtClean="0"/>
              <a:t>DevOps Experience</a:t>
            </a:r>
          </a:p>
          <a:p>
            <a:pPr marL="228600" indent="-228600">
              <a:buAutoNum type="arabicPeriod"/>
            </a:pPr>
            <a:r>
              <a:rPr lang="en-US" baseline="0" dirty="0" smtClean="0"/>
              <a:t>Extracurricular activity</a:t>
            </a:r>
            <a:endParaRPr lang="en-US" dirty="0" smtClean="0"/>
          </a:p>
          <a:p>
            <a:endParaRPr lang="en-US" dirty="0" smtClean="0"/>
          </a:p>
          <a:p>
            <a:r>
              <a:rPr lang="en-CA" dirty="0" smtClean="0"/>
              <a:t>I am currently working with Andrew at </a:t>
            </a:r>
            <a:endParaRPr lang="en-US" dirty="0"/>
          </a:p>
        </p:txBody>
      </p:sp>
      <p:sp>
        <p:nvSpPr>
          <p:cNvPr id="4" name="Slide Number Placeholder 3"/>
          <p:cNvSpPr>
            <a:spLocks noGrp="1"/>
          </p:cNvSpPr>
          <p:nvPr>
            <p:ph type="sldNum" sz="quarter" idx="10"/>
          </p:nvPr>
        </p:nvSpPr>
        <p:spPr/>
        <p:txBody>
          <a:bodyPr/>
          <a:lstStyle/>
          <a:p>
            <a:fld id="{26F453CE-2922-4068-82B2-B32934508F1F}" type="slidenum">
              <a:rPr lang="en-US" smtClean="0"/>
              <a:t>2</a:t>
            </a:fld>
            <a:endParaRPr lang="en-US"/>
          </a:p>
        </p:txBody>
      </p:sp>
    </p:spTree>
    <p:extLst>
      <p:ext uri="{BB962C8B-B14F-4D97-AF65-F5344CB8AC3E}">
        <p14:creationId xmlns:p14="http://schemas.microsoft.com/office/powerpoint/2010/main" val="215086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Script:</a:t>
            </a:r>
          </a:p>
          <a:p>
            <a:endParaRPr lang="en-CA" dirty="0" smtClean="0"/>
          </a:p>
          <a:p>
            <a:r>
              <a:rPr lang="en-CA" baseline="0" dirty="0" smtClean="0"/>
              <a:t>When asking Corporate Executives of a key characteristic of their IT organization, Reliability is one of the top answers.  They will pay big bucks to have reliability built into their systems that deliver their digital asset on a daily basis so they can innovate on ideas quickly.</a:t>
            </a:r>
          </a:p>
          <a:p>
            <a:endParaRPr lang="en-CA" baseline="0" dirty="0" smtClean="0"/>
          </a:p>
          <a:p>
            <a:r>
              <a:rPr lang="en-CA" baseline="0" dirty="0" smtClean="0"/>
              <a:t>Our inner geek likes gadgets.  We may build upon a reliable system, but far too often we lose sight of the goals and sugar coat the awesome work with technical jargon.</a:t>
            </a:r>
            <a:endParaRPr lang="en-CA" dirty="0" smtClean="0"/>
          </a:p>
          <a:p>
            <a:endParaRPr lang="en-CA" dirty="0" smtClean="0"/>
          </a:p>
          <a:p>
            <a:r>
              <a:rPr lang="en-CA" dirty="0" smtClean="0"/>
              <a:t>Reliability</a:t>
            </a:r>
            <a:r>
              <a:rPr lang="en-CA" baseline="0" dirty="0" smtClean="0"/>
              <a:t> = stock Mercedes</a:t>
            </a:r>
          </a:p>
          <a:p>
            <a:r>
              <a:rPr lang="en-CA" baseline="0" dirty="0" smtClean="0"/>
              <a:t>Inner Geek = custom Mercedes</a:t>
            </a:r>
          </a:p>
          <a:p>
            <a:endParaRPr lang="en-CA" baseline="0" dirty="0" smtClean="0"/>
          </a:p>
          <a:p>
            <a:r>
              <a:rPr lang="en-US" dirty="0" smtClean="0"/>
              <a:t>Client</a:t>
            </a:r>
            <a:r>
              <a:rPr lang="en-US" baseline="0" dirty="0" smtClean="0"/>
              <a:t> Examples:</a:t>
            </a:r>
          </a:p>
          <a:p>
            <a:pPr marL="171450" indent="-171450">
              <a:buFontTx/>
              <a:buChar char="-"/>
            </a:pPr>
            <a:r>
              <a:rPr lang="en-CA" baseline="0" dirty="0" smtClean="0"/>
              <a:t>Reliability (Enterprise IT Leader) </a:t>
            </a:r>
          </a:p>
          <a:p>
            <a:pPr marL="628650" lvl="1" indent="-171450">
              <a:buFontTx/>
              <a:buChar char="-"/>
            </a:pPr>
            <a:r>
              <a:rPr lang="en-CA" baseline="0" dirty="0" smtClean="0"/>
              <a:t>Manage SLA’s</a:t>
            </a:r>
          </a:p>
          <a:p>
            <a:pPr marL="171450" lvl="0" indent="-171450">
              <a:buFontTx/>
              <a:buChar char="-"/>
            </a:pPr>
            <a:r>
              <a:rPr lang="en-CA" baseline="0" dirty="0" smtClean="0"/>
              <a:t>Cheaper</a:t>
            </a:r>
          </a:p>
          <a:p>
            <a:endParaRPr lang="en-CA" baseline="0" dirty="0" smtClean="0"/>
          </a:p>
          <a:p>
            <a:r>
              <a:rPr lang="en-CA" baseline="0" dirty="0" smtClean="0"/>
              <a:t>Not everyone may want that loud exhaust or blue lights</a:t>
            </a:r>
          </a:p>
          <a:p>
            <a:endParaRPr lang="en-CA" baseline="0" dirty="0" smtClean="0"/>
          </a:p>
          <a:p>
            <a:pPr marL="0" indent="0">
              <a:buFontTx/>
              <a:buNone/>
            </a:pPr>
            <a:r>
              <a:rPr lang="en-CA" baseline="0" dirty="0" smtClean="0"/>
              <a:t>Here is what IT execs want - Reliable</a:t>
            </a:r>
          </a:p>
          <a:p>
            <a:pPr marL="0" indent="0">
              <a:buFontTx/>
              <a:buNone/>
            </a:pPr>
            <a:r>
              <a:rPr lang="en-CA" baseline="0" dirty="0" smtClean="0"/>
              <a:t>Here is Developers want – cool gadgets</a:t>
            </a:r>
          </a:p>
          <a:p>
            <a:endParaRPr lang="en-CA" dirty="0" smtClean="0"/>
          </a:p>
          <a:p>
            <a:r>
              <a:rPr lang="en-CA" dirty="0" smtClean="0"/>
              <a:t>Too</a:t>
            </a:r>
            <a:r>
              <a:rPr lang="en-CA" baseline="0" dirty="0" smtClean="0"/>
              <a:t> often I’ve seen really awesome home-grown DevOps projects that only achieve single team-specific goals.  That team or a few teams introduced the latest and greatest technology and all the bells and whistles to achieve some impressive automation.  When transforming </a:t>
            </a:r>
            <a:endParaRPr lang="en-CA" dirty="0"/>
          </a:p>
        </p:txBody>
      </p:sp>
      <p:sp>
        <p:nvSpPr>
          <p:cNvPr id="4" name="Slide Number Placeholder 3"/>
          <p:cNvSpPr>
            <a:spLocks noGrp="1"/>
          </p:cNvSpPr>
          <p:nvPr>
            <p:ph type="sldNum" sz="quarter" idx="10"/>
          </p:nvPr>
        </p:nvSpPr>
        <p:spPr/>
        <p:txBody>
          <a:bodyPr/>
          <a:lstStyle/>
          <a:p>
            <a:fld id="{26F453CE-2922-4068-82B2-B32934508F1F}" type="slidenum">
              <a:rPr lang="en-US" smtClean="0"/>
              <a:t>3</a:t>
            </a:fld>
            <a:endParaRPr lang="en-US"/>
          </a:p>
        </p:txBody>
      </p:sp>
    </p:spTree>
    <p:extLst>
      <p:ext uri="{BB962C8B-B14F-4D97-AF65-F5344CB8AC3E}">
        <p14:creationId xmlns:p14="http://schemas.microsoft.com/office/powerpoint/2010/main" val="28508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baseline="0" dirty="0" smtClean="0"/>
              <a:t>Reliability is achieved by a transparent automated process that is both repeatable, secure and cost-effective.</a:t>
            </a:r>
          </a:p>
          <a:p>
            <a:pPr marL="0" indent="0">
              <a:buFontTx/>
              <a:buNone/>
            </a:pPr>
            <a:endParaRPr lang="en-CA" baseline="0" dirty="0" smtClean="0"/>
          </a:p>
          <a:p>
            <a:pPr marL="0" indent="0">
              <a:buFontTx/>
              <a:buNone/>
            </a:pPr>
            <a:r>
              <a:rPr lang="en-CA" baseline="0" dirty="0" smtClean="0"/>
              <a:t>At Economical, the solution we’ve laid down is …</a:t>
            </a:r>
          </a:p>
          <a:p>
            <a:pPr marL="0" indent="0">
              <a:buFontTx/>
              <a:buNone/>
            </a:pPr>
            <a:endParaRPr lang="en-CA" baseline="0" dirty="0" smtClean="0"/>
          </a:p>
          <a:p>
            <a:pPr marL="0" indent="0">
              <a:buFontTx/>
              <a:buNone/>
            </a:pPr>
            <a:r>
              <a:rPr lang="en-CA" baseline="0" dirty="0" smtClean="0"/>
              <a:t>1. transparent through instrumentation to tell you exactly what is happening at any given moment (Consul), displays the builds deployed in every environment and real-time server and application logging to indicate overall environment health. </a:t>
            </a:r>
          </a:p>
          <a:p>
            <a:pPr marL="0" indent="0">
              <a:buFontTx/>
              <a:buNone/>
            </a:pPr>
            <a:endParaRPr lang="en-CA" baseline="0" dirty="0" smtClean="0"/>
          </a:p>
          <a:p>
            <a:pPr marL="0" indent="0">
              <a:buFontTx/>
              <a:buNone/>
            </a:pPr>
            <a:r>
              <a:rPr lang="en-CA" baseline="0" dirty="0" smtClean="0"/>
              <a:t>2. repeatable because it’s scripted with minimal human touch with technologies like </a:t>
            </a:r>
            <a:r>
              <a:rPr lang="en-CA" baseline="0" dirty="0" err="1" smtClean="0"/>
              <a:t>Ansible</a:t>
            </a:r>
            <a:r>
              <a:rPr lang="en-CA" baseline="0" dirty="0" smtClean="0"/>
              <a:t>, we’ve version controlled everything and truly testing the process as if it were a production deployment. </a:t>
            </a:r>
          </a:p>
          <a:p>
            <a:pPr marL="0" indent="0">
              <a:buFontTx/>
              <a:buNone/>
            </a:pPr>
            <a:endParaRPr lang="en-CA" baseline="0" dirty="0" smtClean="0"/>
          </a:p>
          <a:p>
            <a:pPr marL="0" indent="0">
              <a:buFontTx/>
              <a:buNone/>
            </a:pPr>
            <a:r>
              <a:rPr lang="en-CA" baseline="0" dirty="0" smtClean="0"/>
              <a:t>3. secure because they are hardened to Economical standards.</a:t>
            </a:r>
          </a:p>
          <a:p>
            <a:pPr marL="0" indent="0">
              <a:buFontTx/>
              <a:buNone/>
            </a:pPr>
            <a:endParaRPr lang="en-CA" baseline="0" dirty="0" smtClean="0"/>
          </a:p>
          <a:p>
            <a:pPr marL="0" indent="0">
              <a:buFontTx/>
              <a:buNone/>
            </a:pPr>
            <a:r>
              <a:rPr lang="en-CA" baseline="0" dirty="0" smtClean="0"/>
              <a:t>4. cost-effective because we have the concept of environment owners who have been empowered to create and terminate environments (similar to turning on your gas and water at home).  We’ve implemented an auto-terminate function that terminates all environments.</a:t>
            </a:r>
          </a:p>
        </p:txBody>
      </p:sp>
      <p:sp>
        <p:nvSpPr>
          <p:cNvPr id="4" name="Slide Number Placeholder 3"/>
          <p:cNvSpPr>
            <a:spLocks noGrp="1"/>
          </p:cNvSpPr>
          <p:nvPr>
            <p:ph type="sldNum" sz="quarter" idx="10"/>
          </p:nvPr>
        </p:nvSpPr>
        <p:spPr/>
        <p:txBody>
          <a:bodyPr/>
          <a:lstStyle/>
          <a:p>
            <a:fld id="{26F453CE-2922-4068-82B2-B32934508F1F}" type="slidenum">
              <a:rPr lang="en-US" smtClean="0"/>
              <a:t>4</a:t>
            </a:fld>
            <a:endParaRPr lang="en-US"/>
          </a:p>
        </p:txBody>
      </p:sp>
    </p:spTree>
    <p:extLst>
      <p:ext uri="{BB962C8B-B14F-4D97-AF65-F5344CB8AC3E}">
        <p14:creationId xmlns:p14="http://schemas.microsoft.com/office/powerpoint/2010/main" val="2263871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Reliability is achieved by a transparent automated process that is both repeatable and secure.</a:t>
            </a:r>
          </a:p>
          <a:p>
            <a:pPr marL="0" indent="0">
              <a:buNone/>
            </a:pPr>
            <a:endParaRPr lang="en-CA" sz="1200" dirty="0" smtClean="0"/>
          </a:p>
          <a:p>
            <a:pPr marL="0" indent="0">
              <a:buFontTx/>
              <a:buNone/>
            </a:pPr>
            <a:r>
              <a:rPr lang="en-CA" baseline="0" dirty="0" smtClean="0"/>
              <a:t>1. transparent through instrumentation to tell you exactly what is happening at any given moment (Consul), displaying automated test results at every stage.  We do not promote code to an upstream region unless it has been stable and certified.   Each commit of code is also traceable to business value.</a:t>
            </a:r>
          </a:p>
          <a:p>
            <a:pPr marL="0" indent="0">
              <a:buFontTx/>
              <a:buNone/>
            </a:pPr>
            <a:endParaRPr lang="en-CA" baseline="0" dirty="0" smtClean="0"/>
          </a:p>
          <a:p>
            <a:pPr marL="0" indent="0">
              <a:buFontTx/>
              <a:buNone/>
            </a:pPr>
            <a:r>
              <a:rPr lang="en-CA" baseline="0" dirty="0" smtClean="0"/>
              <a:t>2. repeatable because we are deploying using containers that run anywhere, against any environment.  We have abstracted the application away from the underlying hardware so it can be deployed anywhere, fast.</a:t>
            </a:r>
          </a:p>
          <a:p>
            <a:pPr marL="0" indent="0">
              <a:buFontTx/>
              <a:buNone/>
            </a:pPr>
            <a:endParaRPr lang="en-CA" baseline="0" dirty="0" smtClean="0"/>
          </a:p>
          <a:p>
            <a:pPr marL="0" indent="0">
              <a:buFontTx/>
              <a:buNone/>
            </a:pPr>
            <a:r>
              <a:rPr lang="en-CA" baseline="0" dirty="0" smtClean="0"/>
              <a:t>3. secure because they we employ policies like approvals before merging</a:t>
            </a:r>
            <a:r>
              <a:rPr lang="en-CA" sz="1200" baseline="0" dirty="0" smtClean="0"/>
              <a:t>, stopping builds if any of the tests fail.</a:t>
            </a:r>
            <a:endParaRPr lang="en-CA" baseline="0" dirty="0" smtClean="0"/>
          </a:p>
        </p:txBody>
      </p:sp>
      <p:sp>
        <p:nvSpPr>
          <p:cNvPr id="4" name="Slide Number Placeholder 3"/>
          <p:cNvSpPr>
            <a:spLocks noGrp="1"/>
          </p:cNvSpPr>
          <p:nvPr>
            <p:ph type="sldNum" sz="quarter" idx="10"/>
          </p:nvPr>
        </p:nvSpPr>
        <p:spPr/>
        <p:txBody>
          <a:bodyPr/>
          <a:lstStyle/>
          <a:p>
            <a:fld id="{26F453CE-2922-4068-82B2-B32934508F1F}" type="slidenum">
              <a:rPr lang="en-US" smtClean="0"/>
              <a:t>5</a:t>
            </a:fld>
            <a:endParaRPr lang="en-US"/>
          </a:p>
        </p:txBody>
      </p:sp>
    </p:spTree>
    <p:extLst>
      <p:ext uri="{BB962C8B-B14F-4D97-AF65-F5344CB8AC3E}">
        <p14:creationId xmlns:p14="http://schemas.microsoft.com/office/powerpoint/2010/main" val="3152649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Project is long enough to warrant upgrades throughout the lifecycle.</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Business leaders are not willing to take the risk – incur </a:t>
            </a:r>
            <a:r>
              <a:rPr lang="en-CA" b="1" baseline="0" dirty="0" smtClean="0"/>
              <a:t>technical debt</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Reliability is achieved by a transparent automated process that is both repeatable and secure.</a:t>
            </a:r>
          </a:p>
          <a:p>
            <a:pPr marL="0" indent="0">
              <a:buNone/>
            </a:pPr>
            <a:endParaRPr lang="en-CA" sz="1200" dirty="0" smtClean="0"/>
          </a:p>
          <a:p>
            <a:pPr marL="0" indent="0">
              <a:buFontTx/>
              <a:buNone/>
            </a:pPr>
            <a:r>
              <a:rPr lang="en-CA" baseline="0" dirty="0" smtClean="0"/>
              <a:t>1. transparent through instrumentation to tell you exactly what is happening at any given moment (Consul), displaying automated test results at every stage.  We do not promote code to an upstream region unless it has been stable and certified.   Each commit of code is also traceable to business value.</a:t>
            </a:r>
          </a:p>
          <a:p>
            <a:pPr marL="0" indent="0">
              <a:buFontTx/>
              <a:buNone/>
            </a:pPr>
            <a:endParaRPr lang="en-CA" baseline="0" dirty="0" smtClean="0"/>
          </a:p>
          <a:p>
            <a:pPr marL="0" indent="0">
              <a:buFontTx/>
              <a:buNone/>
            </a:pPr>
            <a:r>
              <a:rPr lang="en-CA" baseline="0" dirty="0" smtClean="0"/>
              <a:t>2. repeatable because we are deploying using containers that run anywhere, against any environment.  We have abstracted the application away from the underlying hardware so it can be deployed anywhere, fast.</a:t>
            </a:r>
          </a:p>
          <a:p>
            <a:pPr marL="0" indent="0">
              <a:buFontTx/>
              <a:buNone/>
            </a:pPr>
            <a:endParaRPr lang="en-CA" baseline="0" dirty="0" smtClean="0"/>
          </a:p>
          <a:p>
            <a:pPr marL="0" indent="0">
              <a:buFontTx/>
              <a:buNone/>
            </a:pPr>
            <a:r>
              <a:rPr lang="en-CA" baseline="0" dirty="0" smtClean="0"/>
              <a:t>3. secure because they we employ policies like approvals before merging</a:t>
            </a:r>
            <a:r>
              <a:rPr lang="en-CA" sz="1200" baseline="0" dirty="0" smtClean="0"/>
              <a:t>, stopping builds if any of the tests fail.</a:t>
            </a:r>
            <a:endParaRPr lang="en-CA" baseline="0" dirty="0" smtClean="0"/>
          </a:p>
        </p:txBody>
      </p:sp>
      <p:sp>
        <p:nvSpPr>
          <p:cNvPr id="4" name="Slide Number Placeholder 3"/>
          <p:cNvSpPr>
            <a:spLocks noGrp="1"/>
          </p:cNvSpPr>
          <p:nvPr>
            <p:ph type="sldNum" sz="quarter" idx="10"/>
          </p:nvPr>
        </p:nvSpPr>
        <p:spPr/>
        <p:txBody>
          <a:bodyPr/>
          <a:lstStyle/>
          <a:p>
            <a:fld id="{26F453CE-2922-4068-82B2-B32934508F1F}" type="slidenum">
              <a:rPr lang="en-US" smtClean="0"/>
              <a:t>6</a:t>
            </a:fld>
            <a:endParaRPr lang="en-US"/>
          </a:p>
        </p:txBody>
      </p:sp>
    </p:spTree>
    <p:extLst>
      <p:ext uri="{BB962C8B-B14F-4D97-AF65-F5344CB8AC3E}">
        <p14:creationId xmlns:p14="http://schemas.microsoft.com/office/powerpoint/2010/main" val="213898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baseline="0" dirty="0" smtClean="0"/>
              <a:t>Process is reliable and dependable is done through transparency and policy</a:t>
            </a:r>
          </a:p>
          <a:p>
            <a:pPr marL="0" indent="0">
              <a:buFontTx/>
              <a:buNone/>
            </a:pPr>
            <a:r>
              <a:rPr lang="en-CA" baseline="0" dirty="0" smtClean="0"/>
              <a:t>	- not waiting on people</a:t>
            </a:r>
          </a:p>
          <a:p>
            <a:pPr marL="0" indent="0">
              <a:buFontTx/>
              <a:buNone/>
            </a:pPr>
            <a:r>
              <a:rPr lang="en-CA" baseline="0" dirty="0" smtClean="0"/>
              <a:t>	- right thing to do within the policies</a:t>
            </a:r>
          </a:p>
          <a:p>
            <a:pPr marL="0" indent="0">
              <a:buFontTx/>
              <a:buNone/>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Enablers for Reliability – Transparency and Policy</a:t>
            </a:r>
          </a:p>
          <a:p>
            <a:pPr marL="0" indent="0">
              <a:buFontTx/>
              <a:buNone/>
            </a:pPr>
            <a:endParaRPr lang="en-CA" baseline="0" dirty="0" smtClean="0"/>
          </a:p>
          <a:p>
            <a:endParaRPr lang="en-CA" baseline="0" dirty="0" smtClean="0"/>
          </a:p>
          <a:p>
            <a:pPr marL="171450" indent="-171450">
              <a:buFontTx/>
              <a:buChar char="-"/>
            </a:pPr>
            <a:r>
              <a:rPr lang="en-CA" baseline="0" dirty="0" smtClean="0"/>
              <a:t>Maturity curve – DevOps can take you from l0 to l5 maturity – l5 releasing code 10x a day into prod</a:t>
            </a:r>
          </a:p>
          <a:p>
            <a:pPr marL="171450" indent="-171450">
              <a:buFontTx/>
              <a:buChar char="-"/>
            </a:pPr>
            <a:r>
              <a:rPr lang="en-CA" baseline="0" dirty="0" smtClean="0"/>
              <a:t>Most enterprises won’t reach l5 (only if you play to the geek)</a:t>
            </a:r>
          </a:p>
          <a:p>
            <a:pPr marL="171450" indent="-171450">
              <a:buFontTx/>
              <a:buChar char="-"/>
            </a:pPr>
            <a:r>
              <a:rPr lang="en-CA" baseline="0" dirty="0" smtClean="0"/>
              <a:t>Level of balance to what the geeks want</a:t>
            </a:r>
          </a:p>
          <a:p>
            <a:pPr marL="171450" indent="-171450">
              <a:buFontTx/>
              <a:buChar char="-"/>
            </a:pPr>
            <a:r>
              <a:rPr lang="en-CA" baseline="0" dirty="0" smtClean="0"/>
              <a:t>As you evolve – add these things (content goes here)</a:t>
            </a:r>
          </a:p>
          <a:p>
            <a:pPr marL="171450" indent="-171450">
              <a:buFontTx/>
              <a:buChar char="-"/>
            </a:pPr>
            <a:r>
              <a:rPr lang="en-CA" baseline="0" dirty="0" smtClean="0"/>
              <a:t>Code Automation in some static environment – l0</a:t>
            </a:r>
          </a:p>
          <a:p>
            <a:pPr marL="171450" indent="-171450">
              <a:buFontTx/>
              <a:buChar char="-"/>
            </a:pPr>
            <a:r>
              <a:rPr lang="en-CA" baseline="0" dirty="0" smtClean="0"/>
              <a:t>Infra Automation (infra as code) – l1</a:t>
            </a:r>
          </a:p>
          <a:p>
            <a:pPr marL="171450" indent="-171450">
              <a:buFontTx/>
              <a:buChar char="-"/>
            </a:pPr>
            <a:r>
              <a:rPr lang="en-CA" baseline="0" dirty="0" smtClean="0"/>
              <a:t>CI/CD Pipeline  – l2</a:t>
            </a:r>
          </a:p>
          <a:p>
            <a:pPr marL="171450" indent="-171450">
              <a:buFontTx/>
              <a:buChar char="-"/>
            </a:pPr>
            <a:r>
              <a:rPr lang="en-CA" baseline="0" dirty="0" smtClean="0"/>
              <a:t>Release management – l3</a:t>
            </a:r>
          </a:p>
          <a:p>
            <a:pPr marL="171450" indent="-171450">
              <a:buFontTx/>
              <a:buChar char="-"/>
            </a:pPr>
            <a:r>
              <a:rPr lang="en-CA" baseline="0" dirty="0" smtClean="0"/>
              <a:t>Culture built around innovation, failure is okay – l4 </a:t>
            </a:r>
          </a:p>
          <a:p>
            <a:pPr marL="171450" indent="-171450">
              <a:buFontTx/>
              <a:buChar char="-"/>
            </a:pPr>
            <a:r>
              <a:rPr lang="en-CA" baseline="0" dirty="0" smtClean="0"/>
              <a:t>Different solution for different people – decide what who/you want to be</a:t>
            </a:r>
          </a:p>
          <a:p>
            <a:pPr marL="171450" indent="-171450">
              <a:buFontTx/>
              <a:buChar char="-"/>
            </a:pPr>
            <a:r>
              <a:rPr lang="en-CA" baseline="0" dirty="0" smtClean="0"/>
              <a:t>Level of custom development required</a:t>
            </a:r>
          </a:p>
          <a:p>
            <a:pPr marL="171450" indent="-171450">
              <a:buFontTx/>
              <a:buChar char="-"/>
            </a:pPr>
            <a:r>
              <a:rPr lang="en-CA" baseline="0" dirty="0" smtClean="0"/>
              <a:t>Heterogeneous environment (cannot buy </a:t>
            </a:r>
            <a:r>
              <a:rPr lang="en-CA" baseline="0" dirty="0" err="1" smtClean="0"/>
              <a:t>devops</a:t>
            </a:r>
            <a:r>
              <a:rPr lang="en-CA" baseline="0" dirty="0" smtClean="0"/>
              <a:t>)</a:t>
            </a:r>
          </a:p>
          <a:p>
            <a:pPr marL="171450" indent="-171450">
              <a:buFontTx/>
              <a:buChar char="-"/>
            </a:pPr>
            <a:r>
              <a:rPr lang="en-CA" baseline="0" dirty="0" smtClean="0"/>
              <a:t>Story – I started with a geek presentation, didn’t play to the enterprise</a:t>
            </a:r>
          </a:p>
          <a:p>
            <a:pPr marL="171450" indent="-171450">
              <a:buFontTx/>
              <a:buChar char="-"/>
            </a:pPr>
            <a:endParaRPr lang="en-CA" baseline="0" dirty="0" smtClean="0"/>
          </a:p>
          <a:p>
            <a:pPr marL="171450" indent="-171450">
              <a:buFontTx/>
              <a:buChar char="-"/>
            </a:pPr>
            <a:r>
              <a:rPr lang="en-CA" baseline="0" dirty="0" smtClean="0"/>
              <a:t>Be very clear about what I want him to present</a:t>
            </a:r>
          </a:p>
          <a:p>
            <a:pPr marL="171450" indent="-171450">
              <a:buFontTx/>
              <a:buChar char="-"/>
            </a:pPr>
            <a:endParaRPr lang="en-CA" baseline="0" dirty="0" smtClean="0"/>
          </a:p>
          <a:p>
            <a:pPr marL="0" indent="0">
              <a:buFontTx/>
              <a:buNone/>
            </a:pPr>
            <a:endParaRPr lang="en-CA" baseline="0" dirty="0" smtClean="0"/>
          </a:p>
        </p:txBody>
      </p:sp>
      <p:sp>
        <p:nvSpPr>
          <p:cNvPr id="4" name="Slide Number Placeholder 3"/>
          <p:cNvSpPr>
            <a:spLocks noGrp="1"/>
          </p:cNvSpPr>
          <p:nvPr>
            <p:ph type="sldNum" sz="quarter" idx="10"/>
          </p:nvPr>
        </p:nvSpPr>
        <p:spPr/>
        <p:txBody>
          <a:bodyPr/>
          <a:lstStyle/>
          <a:p>
            <a:fld id="{26F453CE-2922-4068-82B2-B32934508F1F}" type="slidenum">
              <a:rPr lang="en-US" smtClean="0"/>
              <a:t>7</a:t>
            </a:fld>
            <a:endParaRPr lang="en-US"/>
          </a:p>
        </p:txBody>
      </p:sp>
    </p:spTree>
    <p:extLst>
      <p:ext uri="{BB962C8B-B14F-4D97-AF65-F5344CB8AC3E}">
        <p14:creationId xmlns:p14="http://schemas.microsoft.com/office/powerpoint/2010/main" val="2882983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453CE-2922-4068-82B2-B32934508F1F}" type="slidenum">
              <a:rPr lang="en-US" smtClean="0"/>
              <a:t>8</a:t>
            </a:fld>
            <a:endParaRPr lang="en-US"/>
          </a:p>
        </p:txBody>
      </p:sp>
    </p:spTree>
    <p:extLst>
      <p:ext uri="{BB962C8B-B14F-4D97-AF65-F5344CB8AC3E}">
        <p14:creationId xmlns:p14="http://schemas.microsoft.com/office/powerpoint/2010/main" val="92595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F453CE-2922-4068-82B2-B32934508F1F}" type="slidenum">
              <a:rPr lang="en-US" smtClean="0"/>
              <a:t>9</a:t>
            </a:fld>
            <a:endParaRPr lang="en-US"/>
          </a:p>
        </p:txBody>
      </p:sp>
    </p:spTree>
    <p:extLst>
      <p:ext uri="{BB962C8B-B14F-4D97-AF65-F5344CB8AC3E}">
        <p14:creationId xmlns:p14="http://schemas.microsoft.com/office/powerpoint/2010/main" val="201002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573E16-509A-459F-9851-03BD9BD396CA}"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372254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573E16-509A-459F-9851-03BD9BD396CA}"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236806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573E16-509A-459F-9851-03BD9BD396CA}"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109068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573E16-509A-459F-9851-03BD9BD396CA}"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59188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573E16-509A-459F-9851-03BD9BD396CA}"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308773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573E16-509A-459F-9851-03BD9BD396CA}"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208542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573E16-509A-459F-9851-03BD9BD396CA}" type="datetimeFigureOut">
              <a:rPr lang="en-US" smtClean="0"/>
              <a:t>10/13/2015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172847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573E16-509A-459F-9851-03BD9BD396CA}" type="datetimeFigureOut">
              <a:rPr lang="en-US" smtClean="0"/>
              <a:t>10/13/2015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23271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73E16-509A-459F-9851-03BD9BD396CA}" type="datetimeFigureOut">
              <a:rPr lang="en-US" smtClean="0"/>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7971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573E16-509A-459F-9851-03BD9BD396CA}"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221830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573E16-509A-459F-9851-03BD9BD396CA}"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E26AB-F6D0-46BC-88FE-5203755A01F9}" type="slidenum">
              <a:rPr lang="en-US" smtClean="0"/>
              <a:t>‹#›</a:t>
            </a:fld>
            <a:endParaRPr lang="en-US"/>
          </a:p>
        </p:txBody>
      </p:sp>
    </p:spTree>
    <p:extLst>
      <p:ext uri="{BB962C8B-B14F-4D97-AF65-F5344CB8AC3E}">
        <p14:creationId xmlns:p14="http://schemas.microsoft.com/office/powerpoint/2010/main" val="64534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573E16-509A-459F-9851-03BD9BD396CA}" type="datetimeFigureOut">
              <a:rPr lang="en-US" smtClean="0"/>
              <a:t>10/13/2015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E26AB-F6D0-46BC-88FE-5203755A01F9}" type="slidenum">
              <a:rPr lang="en-US" smtClean="0"/>
              <a:t>‹#›</a:t>
            </a:fld>
            <a:endParaRPr lang="en-US"/>
          </a:p>
        </p:txBody>
      </p:sp>
    </p:spTree>
    <p:extLst>
      <p:ext uri="{BB962C8B-B14F-4D97-AF65-F5344CB8AC3E}">
        <p14:creationId xmlns:p14="http://schemas.microsoft.com/office/powerpoint/2010/main" val="115063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Timing (25 minutes)</a:t>
            </a:r>
            <a:endParaRPr lang="en-US" dirty="0"/>
          </a:p>
        </p:txBody>
      </p:sp>
      <p:sp>
        <p:nvSpPr>
          <p:cNvPr id="3" name="Content Placeholder 2"/>
          <p:cNvSpPr>
            <a:spLocks noGrp="1"/>
          </p:cNvSpPr>
          <p:nvPr>
            <p:ph idx="1"/>
          </p:nvPr>
        </p:nvSpPr>
        <p:spPr/>
        <p:txBody>
          <a:bodyPr/>
          <a:lstStyle/>
          <a:p>
            <a:r>
              <a:rPr lang="en-US" dirty="0" smtClean="0"/>
              <a:t>Intro (Slide 2) – </a:t>
            </a:r>
            <a:r>
              <a:rPr lang="en-US" dirty="0" smtClean="0"/>
              <a:t>3 minutes</a:t>
            </a:r>
          </a:p>
          <a:p>
            <a:r>
              <a:rPr lang="en-CA" dirty="0" smtClean="0"/>
              <a:t>Context (Slide 3) – 1 minute</a:t>
            </a:r>
            <a:endParaRPr lang="en-US" dirty="0" smtClean="0"/>
          </a:p>
          <a:p>
            <a:r>
              <a:rPr lang="en-US" dirty="0" smtClean="0"/>
              <a:t>Example 1 (</a:t>
            </a:r>
            <a:r>
              <a:rPr lang="en-US" dirty="0" smtClean="0"/>
              <a:t>Slide 4</a:t>
            </a:r>
            <a:r>
              <a:rPr lang="en-US" dirty="0" smtClean="0"/>
              <a:t>) – 5 minutes</a:t>
            </a:r>
          </a:p>
          <a:p>
            <a:r>
              <a:rPr lang="en-US" dirty="0" smtClean="0"/>
              <a:t>Example 2 (</a:t>
            </a:r>
            <a:r>
              <a:rPr lang="en-US" dirty="0" smtClean="0"/>
              <a:t>Slide 5) </a:t>
            </a:r>
            <a:r>
              <a:rPr lang="en-US" dirty="0" smtClean="0"/>
              <a:t>– 5 minutes</a:t>
            </a:r>
          </a:p>
          <a:p>
            <a:r>
              <a:rPr lang="en-US" dirty="0" smtClean="0"/>
              <a:t>Example 3 (Slides </a:t>
            </a:r>
            <a:r>
              <a:rPr lang="en-US" dirty="0" smtClean="0"/>
              <a:t>6) </a:t>
            </a:r>
            <a:r>
              <a:rPr lang="en-US" dirty="0" smtClean="0"/>
              <a:t>– 5 minutes</a:t>
            </a:r>
          </a:p>
          <a:p>
            <a:r>
              <a:rPr lang="en-US" dirty="0" smtClean="0"/>
              <a:t>Wrap up (Slide </a:t>
            </a:r>
            <a:r>
              <a:rPr lang="en-US" dirty="0" smtClean="0"/>
              <a:t>7) </a:t>
            </a:r>
            <a:r>
              <a:rPr lang="en-US" dirty="0" smtClean="0"/>
              <a:t>– </a:t>
            </a:r>
            <a:r>
              <a:rPr lang="en-US" dirty="0" smtClean="0"/>
              <a:t>2 minutes</a:t>
            </a:r>
            <a:endParaRPr lang="en-US" dirty="0" smtClean="0"/>
          </a:p>
          <a:p>
            <a:r>
              <a:rPr lang="en-US" dirty="0" smtClean="0"/>
              <a:t>Q&amp;A – </a:t>
            </a:r>
            <a:r>
              <a:rPr lang="en-US" dirty="0" smtClean="0"/>
              <a:t>4 </a:t>
            </a:r>
            <a:r>
              <a:rPr lang="en-US" dirty="0" smtClean="0"/>
              <a:t>minutes</a:t>
            </a:r>
            <a:endParaRPr lang="en-US" dirty="0"/>
          </a:p>
        </p:txBody>
      </p:sp>
    </p:spTree>
    <p:extLst>
      <p:ext uri="{BB962C8B-B14F-4D97-AF65-F5344CB8AC3E}">
        <p14:creationId xmlns:p14="http://schemas.microsoft.com/office/powerpoint/2010/main" val="1527477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Crossing the Chasm – Achieving Enterprise Grade Automation</a:t>
            </a:r>
            <a:endParaRPr lang="en-US" sz="3200" dirty="0"/>
          </a:p>
        </p:txBody>
      </p:sp>
      <p:graphicFrame>
        <p:nvGraphicFramePr>
          <p:cNvPr id="4" name="Content Placeholder 3"/>
          <p:cNvGraphicFramePr>
            <a:graphicFrameLocks noGrp="1"/>
          </p:cNvGraphicFramePr>
          <p:nvPr>
            <p:ph idx="1"/>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CA" dirty="0" smtClean="0"/>
                        <a:t>Transparency</a:t>
                      </a:r>
                      <a:r>
                        <a:rPr lang="en-CA" baseline="0" dirty="0" smtClean="0"/>
                        <a:t> and Policy</a:t>
                      </a:r>
                      <a:endParaRPr lang="en-US" dirty="0"/>
                    </a:p>
                  </a:txBody>
                  <a:tcPr/>
                </a:tc>
                <a:tc>
                  <a:txBody>
                    <a:bodyPr/>
                    <a:lstStyle/>
                    <a:p>
                      <a:r>
                        <a:rPr lang="en-US" dirty="0" smtClean="0"/>
                        <a:t>Play to the Enterprise</a:t>
                      </a:r>
                      <a:endParaRPr lang="en-US" dirty="0"/>
                    </a:p>
                  </a:txBody>
                  <a:tcPr/>
                </a:tc>
              </a:tr>
              <a:tr h="370840">
                <a:tc>
                  <a:txBody>
                    <a:bodyPr/>
                    <a:lstStyle/>
                    <a:p>
                      <a:pPr marL="285750" indent="-285750">
                        <a:buFont typeface="Arial" panose="020B0604020202020204" pitchFamily="34" charset="0"/>
                        <a:buChar char="•"/>
                      </a:pPr>
                      <a:r>
                        <a:rPr lang="en-US" baseline="0" dirty="0" smtClean="0"/>
                        <a:t>Bleeding edge of technology</a:t>
                      </a:r>
                    </a:p>
                    <a:p>
                      <a:pPr marL="285750" indent="-285750">
                        <a:buFont typeface="Arial" panose="020B0604020202020204" pitchFamily="34" charset="0"/>
                        <a:buChar char="•"/>
                      </a:pPr>
                      <a:r>
                        <a:rPr lang="en-US" baseline="0" dirty="0" smtClean="0"/>
                        <a:t>Fully integrated set of tools</a:t>
                      </a:r>
                    </a:p>
                    <a:p>
                      <a:pPr marL="285750" indent="-285750">
                        <a:buFont typeface="Arial" panose="020B0604020202020204" pitchFamily="34" charset="0"/>
                        <a:buChar char="•"/>
                      </a:pPr>
                      <a:r>
                        <a:rPr lang="en-US" baseline="0" dirty="0" smtClean="0"/>
                        <a:t>Automated Build and Deploy (CI)</a:t>
                      </a:r>
                    </a:p>
                    <a:p>
                      <a:pPr marL="285750" indent="-285750">
                        <a:buFont typeface="Arial" panose="020B0604020202020204" pitchFamily="34" charset="0"/>
                        <a:buChar char="•"/>
                      </a:pPr>
                      <a:r>
                        <a:rPr lang="en-US" baseline="0" dirty="0" smtClean="0"/>
                        <a:t>Automated Testing</a:t>
                      </a:r>
                    </a:p>
                    <a:p>
                      <a:pPr marL="285750" indent="-285750">
                        <a:buFont typeface="Arial" panose="020B0604020202020204" pitchFamily="34" charset="0"/>
                        <a:buChar char="•"/>
                      </a:pPr>
                      <a:r>
                        <a:rPr lang="en-US" baseline="0" dirty="0" smtClean="0"/>
                        <a:t>Dynamic Environments</a:t>
                      </a:r>
                    </a:p>
                    <a:p>
                      <a:pPr marL="285750" indent="-285750">
                        <a:buFont typeface="Arial" panose="020B0604020202020204" pitchFamily="34" charset="0"/>
                        <a:buChar char="•"/>
                      </a:pPr>
                      <a:r>
                        <a:rPr lang="en-CA" baseline="0" dirty="0" smtClean="0"/>
                        <a:t>Application Portability </a:t>
                      </a:r>
                      <a:endParaRPr lang="en-US" baseline="0" dirty="0" smtClean="0"/>
                    </a:p>
                    <a:p>
                      <a:endParaRPr lang="en-US" baseline="0" dirty="0" smtClean="0"/>
                    </a:p>
                    <a:p>
                      <a:endParaRPr lang="en-US" dirty="0"/>
                    </a:p>
                  </a:txBody>
                  <a:tcPr/>
                </a:tc>
                <a:tc>
                  <a:txBody>
                    <a:bodyPr/>
                    <a:lstStyle/>
                    <a:p>
                      <a:pPr marL="0" indent="0">
                        <a:buFontTx/>
                        <a:buNone/>
                      </a:pPr>
                      <a:r>
                        <a:rPr lang="en-US" baseline="0" dirty="0" smtClean="0"/>
                        <a:t>Transparency for:</a:t>
                      </a:r>
                    </a:p>
                    <a:p>
                      <a:pPr marL="628650" lvl="1" indent="-171450">
                        <a:buFontTx/>
                        <a:buChar char="-"/>
                      </a:pPr>
                      <a:r>
                        <a:rPr lang="en-US" baseline="0" dirty="0" smtClean="0"/>
                        <a:t>Overall health of the Environments</a:t>
                      </a:r>
                    </a:p>
                    <a:p>
                      <a:pPr marL="628650" lvl="1" indent="-171450">
                        <a:buFontTx/>
                        <a:buChar char="-"/>
                      </a:pPr>
                      <a:r>
                        <a:rPr lang="en-US" baseline="0" dirty="0" smtClean="0"/>
                        <a:t>Linkages to </a:t>
                      </a:r>
                      <a:r>
                        <a:rPr lang="en-US" baseline="0" dirty="0" err="1" smtClean="0"/>
                        <a:t>Git</a:t>
                      </a:r>
                      <a:r>
                        <a:rPr lang="en-US" baseline="0" dirty="0" smtClean="0"/>
                        <a:t> and Stash for more transparency</a:t>
                      </a:r>
                    </a:p>
                    <a:p>
                      <a:pPr marL="628650" lvl="1" indent="-171450">
                        <a:buFontTx/>
                        <a:buChar char="-"/>
                      </a:pPr>
                      <a:endParaRPr lang="en-CA" baseline="0" dirty="0" smtClean="0"/>
                    </a:p>
                    <a:p>
                      <a:pPr marL="0" lvl="0" indent="0">
                        <a:buFontTx/>
                        <a:buNone/>
                      </a:pPr>
                      <a:endParaRPr lang="en-US" baseline="0" dirty="0" smtClean="0"/>
                    </a:p>
                    <a:p>
                      <a:pPr marL="0" lvl="0" indent="0">
                        <a:buFontTx/>
                        <a:buNone/>
                      </a:pPr>
                      <a:r>
                        <a:rPr lang="en-US" baseline="0" dirty="0" smtClean="0"/>
                        <a:t>Policy around: </a:t>
                      </a:r>
                    </a:p>
                    <a:p>
                      <a:pPr marL="285750" lvl="0" indent="-285750">
                        <a:buFontTx/>
                        <a:buChar char="-"/>
                      </a:pPr>
                      <a:r>
                        <a:rPr lang="en-US" baseline="0" dirty="0" smtClean="0"/>
                        <a:t>Cost Effective Techniques with Environment Owners</a:t>
                      </a:r>
                    </a:p>
                    <a:p>
                      <a:pPr marL="285750" lvl="0" indent="-285750">
                        <a:buFontTx/>
                        <a:buChar char="-"/>
                      </a:pPr>
                      <a:r>
                        <a:rPr lang="en-US" baseline="0" dirty="0" smtClean="0"/>
                        <a:t>Self-Serve Logs via ELK</a:t>
                      </a:r>
                    </a:p>
                    <a:p>
                      <a:endParaRPr lang="en-US" dirty="0"/>
                    </a:p>
                  </a:txBody>
                  <a:tcPr/>
                </a:tc>
              </a:tr>
            </a:tbl>
          </a:graphicData>
        </a:graphic>
      </p:graphicFrame>
    </p:spTree>
    <p:extLst>
      <p:ext uri="{BB962C8B-B14F-4D97-AF65-F5344CB8AC3E}">
        <p14:creationId xmlns:p14="http://schemas.microsoft.com/office/powerpoint/2010/main" val="3911557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38300" y="372192"/>
            <a:ext cx="9144000" cy="2387600"/>
          </a:xfrm>
        </p:spPr>
        <p:txBody>
          <a:bodyPr anchor="ctr"/>
          <a:lstStyle/>
          <a:p>
            <a:r>
              <a:rPr lang="en-US" dirty="0" smtClean="0">
                <a:solidFill>
                  <a:srgbClr val="002776"/>
                </a:solidFill>
              </a:rPr>
              <a:t>Play to the Enterprise, </a:t>
            </a:r>
            <a:br>
              <a:rPr lang="en-US" dirty="0" smtClean="0">
                <a:solidFill>
                  <a:srgbClr val="002776"/>
                </a:solidFill>
              </a:rPr>
            </a:br>
            <a:r>
              <a:rPr lang="en-US" dirty="0" smtClean="0">
                <a:solidFill>
                  <a:srgbClr val="002776"/>
                </a:solidFill>
              </a:rPr>
              <a:t>not the Geek</a:t>
            </a:r>
            <a:endParaRPr lang="en-US" dirty="0">
              <a:solidFill>
                <a:srgbClr val="002776"/>
              </a:solidFill>
            </a:endParaRPr>
          </a:p>
        </p:txBody>
      </p:sp>
      <p:sp>
        <p:nvSpPr>
          <p:cNvPr id="5" name="Content Placeholder 2"/>
          <p:cNvSpPr txBox="1">
            <a:spLocks/>
          </p:cNvSpPr>
          <p:nvPr/>
        </p:nvSpPr>
        <p:spPr>
          <a:xfrm>
            <a:off x="4710823" y="4987358"/>
            <a:ext cx="3926533" cy="4969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dirty="0" smtClean="0">
                <a:solidFill>
                  <a:srgbClr val="002776"/>
                </a:solidFill>
                <a:latin typeface="Arial" panose="020B0604020202020204" pitchFamily="34" charset="0"/>
                <a:cs typeface="Arial" panose="020B0604020202020204" pitchFamily="34" charset="0"/>
              </a:rPr>
              <a:t>@</a:t>
            </a:r>
            <a:r>
              <a:rPr lang="en-US" sz="1600" dirty="0" err="1" smtClean="0">
                <a:solidFill>
                  <a:srgbClr val="002776"/>
                </a:solidFill>
                <a:latin typeface="Arial" panose="020B0604020202020204" pitchFamily="34" charset="0"/>
                <a:cs typeface="Arial" panose="020B0604020202020204" pitchFamily="34" charset="0"/>
              </a:rPr>
              <a:t>ChrisSandico</a:t>
            </a:r>
            <a:r>
              <a:rPr lang="en-US" sz="1600" dirty="0" smtClean="0">
                <a:solidFill>
                  <a:srgbClr val="002776"/>
                </a:solidFill>
                <a:latin typeface="Arial" panose="020B0604020202020204" pitchFamily="34" charset="0"/>
                <a:cs typeface="Arial" panose="020B0604020202020204" pitchFamily="34" charset="0"/>
              </a:rPr>
              <a:t> </a:t>
            </a:r>
          </a:p>
          <a:p>
            <a:pPr algn="r"/>
            <a:r>
              <a:rPr lang="en-US" sz="1600" dirty="0" smtClean="0">
                <a:solidFill>
                  <a:srgbClr val="002776"/>
                </a:solidFill>
                <a:latin typeface="Arial" panose="020B0604020202020204" pitchFamily="34" charset="0"/>
                <a:cs typeface="Arial" panose="020B0604020202020204" pitchFamily="34" charset="0"/>
              </a:rPr>
              <a:t>@</a:t>
            </a:r>
            <a:r>
              <a:rPr lang="en-US" sz="1600" dirty="0" err="1" smtClean="0">
                <a:solidFill>
                  <a:srgbClr val="002776"/>
                </a:solidFill>
                <a:latin typeface="Arial" panose="020B0604020202020204" pitchFamily="34" charset="0"/>
                <a:cs typeface="Arial" panose="020B0604020202020204" pitchFamily="34" charset="0"/>
              </a:rPr>
              <a:t>DevOpsScouts</a:t>
            </a:r>
            <a:endParaRPr lang="en-US" sz="1600" dirty="0">
              <a:solidFill>
                <a:srgbClr val="002776"/>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37668" r="4598"/>
          <a:stretch/>
        </p:blipFill>
        <p:spPr>
          <a:xfrm>
            <a:off x="6999056" y="2963318"/>
            <a:ext cx="1638300" cy="1891778"/>
          </a:xfrm>
          <a:prstGeom prst="rect">
            <a:avLst/>
          </a:prstGeom>
        </p:spPr>
      </p:pic>
      <p:sp>
        <p:nvSpPr>
          <p:cNvPr id="7" name="Content Placeholder 2"/>
          <p:cNvSpPr txBox="1">
            <a:spLocks/>
          </p:cNvSpPr>
          <p:nvPr/>
        </p:nvSpPr>
        <p:spPr>
          <a:xfrm>
            <a:off x="2616301" y="5017835"/>
            <a:ext cx="3176016" cy="4969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002776"/>
                </a:solidFill>
              </a:rPr>
              <a:t>Andrew Milley</a:t>
            </a:r>
            <a:endParaRPr lang="en-US" dirty="0">
              <a:solidFill>
                <a:srgbClr val="002776"/>
              </a:solidFill>
            </a:endParaRPr>
          </a:p>
        </p:txBody>
      </p:sp>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473832" y="2932842"/>
            <a:ext cx="1460954" cy="187115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5607" y="5698147"/>
            <a:ext cx="1981200" cy="80962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7293" y="5848555"/>
            <a:ext cx="2267158" cy="494910"/>
          </a:xfrm>
          <a:prstGeom prst="rect">
            <a:avLst/>
          </a:prstGeom>
        </p:spPr>
      </p:pic>
    </p:spTree>
    <p:extLst>
      <p:ext uri="{BB962C8B-B14F-4D97-AF65-F5344CB8AC3E}">
        <p14:creationId xmlns:p14="http://schemas.microsoft.com/office/powerpoint/2010/main" val="176035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612040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1909546" y="160338"/>
            <a:ext cx="2425985" cy="369332"/>
          </a:xfrm>
          <a:prstGeom prst="rect">
            <a:avLst/>
          </a:prstGeom>
          <a:noFill/>
        </p:spPr>
        <p:txBody>
          <a:bodyPr wrap="none" rtlCol="0">
            <a:spAutoFit/>
          </a:bodyPr>
          <a:lstStyle/>
          <a:p>
            <a:r>
              <a:rPr lang="en-CA" dirty="0" smtClean="0">
                <a:solidFill>
                  <a:schemeClr val="bg1"/>
                </a:solidFill>
              </a:rPr>
              <a:t>The Enterprise wants … </a:t>
            </a:r>
            <a:endParaRPr lang="en-US" dirty="0">
              <a:solidFill>
                <a:schemeClr val="bg1"/>
              </a:solidFill>
            </a:endParaRPr>
          </a:p>
        </p:txBody>
      </p:sp>
      <p:sp>
        <p:nvSpPr>
          <p:cNvPr id="12" name="TextBox 11"/>
          <p:cNvSpPr txBox="1"/>
          <p:nvPr/>
        </p:nvSpPr>
        <p:spPr>
          <a:xfrm>
            <a:off x="8188005" y="160338"/>
            <a:ext cx="1944891" cy="369332"/>
          </a:xfrm>
          <a:prstGeom prst="rect">
            <a:avLst/>
          </a:prstGeom>
          <a:noFill/>
        </p:spPr>
        <p:txBody>
          <a:bodyPr wrap="none" rtlCol="0">
            <a:spAutoFit/>
          </a:bodyPr>
          <a:lstStyle/>
          <a:p>
            <a:r>
              <a:rPr lang="en-CA" dirty="0" smtClean="0"/>
              <a:t>The Geek wants … </a:t>
            </a:r>
            <a:endParaRPr lang="en-US" dirty="0"/>
          </a:p>
        </p:txBody>
      </p:sp>
      <p:sp>
        <p:nvSpPr>
          <p:cNvPr id="2" name="TextBox 1"/>
          <p:cNvSpPr txBox="1"/>
          <p:nvPr/>
        </p:nvSpPr>
        <p:spPr>
          <a:xfrm>
            <a:off x="2184401" y="2883931"/>
            <a:ext cx="2667000" cy="646331"/>
          </a:xfrm>
          <a:prstGeom prst="rect">
            <a:avLst/>
          </a:prstGeom>
          <a:noFill/>
        </p:spPr>
        <p:txBody>
          <a:bodyPr wrap="square" rtlCol="0">
            <a:spAutoFit/>
          </a:bodyPr>
          <a:lstStyle/>
          <a:p>
            <a:r>
              <a:rPr lang="en-CA" sz="3600" dirty="0" smtClean="0">
                <a:solidFill>
                  <a:schemeClr val="bg1"/>
                </a:solidFill>
              </a:rPr>
              <a:t>Reliability</a:t>
            </a:r>
          </a:p>
        </p:txBody>
      </p:sp>
      <p:sp>
        <p:nvSpPr>
          <p:cNvPr id="3" name="TextBox 2"/>
          <p:cNvSpPr txBox="1"/>
          <p:nvPr/>
        </p:nvSpPr>
        <p:spPr>
          <a:xfrm>
            <a:off x="8230353" y="2903985"/>
            <a:ext cx="1574800" cy="400110"/>
          </a:xfrm>
          <a:prstGeom prst="rect">
            <a:avLst/>
          </a:prstGeom>
          <a:noFill/>
        </p:spPr>
        <p:txBody>
          <a:bodyPr wrap="square" rtlCol="0">
            <a:spAutoFit/>
          </a:bodyPr>
          <a:lstStyle/>
          <a:p>
            <a:r>
              <a:rPr lang="en-CA" sz="2000" dirty="0" smtClean="0"/>
              <a:t>Jenkins</a:t>
            </a:r>
            <a:endParaRPr lang="en-US" dirty="0"/>
          </a:p>
        </p:txBody>
      </p:sp>
      <p:sp>
        <p:nvSpPr>
          <p:cNvPr id="5" name="TextBox 4"/>
          <p:cNvSpPr txBox="1"/>
          <p:nvPr/>
        </p:nvSpPr>
        <p:spPr>
          <a:xfrm>
            <a:off x="2051504" y="2226101"/>
            <a:ext cx="927049" cy="369332"/>
          </a:xfrm>
          <a:prstGeom prst="rect">
            <a:avLst/>
          </a:prstGeom>
          <a:noFill/>
        </p:spPr>
        <p:txBody>
          <a:bodyPr wrap="none" rtlCol="0">
            <a:spAutoFit/>
          </a:bodyPr>
          <a:lstStyle/>
          <a:p>
            <a:r>
              <a:rPr lang="en-CA" dirty="0" smtClean="0">
                <a:solidFill>
                  <a:schemeClr val="bg1"/>
                </a:solidFill>
              </a:rPr>
              <a:t>Culture </a:t>
            </a:r>
            <a:endParaRPr lang="en-US" dirty="0">
              <a:solidFill>
                <a:schemeClr val="bg1"/>
              </a:solidFill>
            </a:endParaRPr>
          </a:p>
        </p:txBody>
      </p:sp>
      <p:sp>
        <p:nvSpPr>
          <p:cNvPr id="11" name="TextBox 10"/>
          <p:cNvSpPr txBox="1"/>
          <p:nvPr/>
        </p:nvSpPr>
        <p:spPr>
          <a:xfrm>
            <a:off x="2515029" y="2514600"/>
            <a:ext cx="1299458" cy="400110"/>
          </a:xfrm>
          <a:prstGeom prst="rect">
            <a:avLst/>
          </a:prstGeom>
          <a:noFill/>
        </p:spPr>
        <p:txBody>
          <a:bodyPr wrap="none" rtlCol="0">
            <a:spAutoFit/>
          </a:bodyPr>
          <a:lstStyle/>
          <a:p>
            <a:r>
              <a:rPr lang="en-CA" sz="2000" dirty="0" smtClean="0">
                <a:solidFill>
                  <a:schemeClr val="bg1"/>
                </a:solidFill>
              </a:rPr>
              <a:t>Innovation</a:t>
            </a:r>
            <a:endParaRPr lang="en-US" sz="2000" dirty="0">
              <a:solidFill>
                <a:schemeClr val="bg1"/>
              </a:solidFill>
            </a:endParaRPr>
          </a:p>
        </p:txBody>
      </p:sp>
      <p:sp>
        <p:nvSpPr>
          <p:cNvPr id="13" name="TextBox 12"/>
          <p:cNvSpPr txBox="1"/>
          <p:nvPr/>
        </p:nvSpPr>
        <p:spPr>
          <a:xfrm>
            <a:off x="3132699" y="2099101"/>
            <a:ext cx="1706044" cy="400110"/>
          </a:xfrm>
          <a:prstGeom prst="rect">
            <a:avLst/>
          </a:prstGeom>
          <a:noFill/>
        </p:spPr>
        <p:txBody>
          <a:bodyPr wrap="none" rtlCol="0">
            <a:spAutoFit/>
          </a:bodyPr>
          <a:lstStyle/>
          <a:p>
            <a:r>
              <a:rPr lang="en-CA" sz="2000" dirty="0" smtClean="0">
                <a:solidFill>
                  <a:schemeClr val="bg1"/>
                </a:solidFill>
              </a:rPr>
              <a:t>Cost reduction</a:t>
            </a:r>
            <a:endParaRPr lang="en-US" sz="2000" dirty="0">
              <a:solidFill>
                <a:schemeClr val="bg1"/>
              </a:solidFill>
            </a:endParaRPr>
          </a:p>
        </p:txBody>
      </p:sp>
      <p:sp>
        <p:nvSpPr>
          <p:cNvPr id="8" name="TextBox 7"/>
          <p:cNvSpPr txBox="1"/>
          <p:nvPr/>
        </p:nvSpPr>
        <p:spPr>
          <a:xfrm>
            <a:off x="8779948" y="2314257"/>
            <a:ext cx="1492268" cy="646331"/>
          </a:xfrm>
          <a:prstGeom prst="rect">
            <a:avLst/>
          </a:prstGeom>
          <a:noFill/>
        </p:spPr>
        <p:txBody>
          <a:bodyPr wrap="none" rtlCol="0">
            <a:spAutoFit/>
          </a:bodyPr>
          <a:lstStyle/>
          <a:p>
            <a:r>
              <a:rPr lang="en-CA" sz="3600" dirty="0" smtClean="0"/>
              <a:t>Docker</a:t>
            </a:r>
            <a:endParaRPr lang="en-US" sz="3600" dirty="0"/>
          </a:p>
        </p:txBody>
      </p:sp>
      <p:sp>
        <p:nvSpPr>
          <p:cNvPr id="14" name="TextBox 13"/>
          <p:cNvSpPr txBox="1"/>
          <p:nvPr/>
        </p:nvSpPr>
        <p:spPr>
          <a:xfrm>
            <a:off x="9002246" y="2083736"/>
            <a:ext cx="514885" cy="369332"/>
          </a:xfrm>
          <a:prstGeom prst="rect">
            <a:avLst/>
          </a:prstGeom>
          <a:noFill/>
        </p:spPr>
        <p:txBody>
          <a:bodyPr wrap="none" rtlCol="0">
            <a:spAutoFit/>
          </a:bodyPr>
          <a:lstStyle/>
          <a:p>
            <a:r>
              <a:rPr lang="en-CA" dirty="0" smtClean="0"/>
              <a:t>ELK</a:t>
            </a:r>
            <a:endParaRPr lang="en-US" dirty="0"/>
          </a:p>
        </p:txBody>
      </p:sp>
      <p:sp>
        <p:nvSpPr>
          <p:cNvPr id="15" name="TextBox 14"/>
          <p:cNvSpPr txBox="1"/>
          <p:nvPr/>
        </p:nvSpPr>
        <p:spPr>
          <a:xfrm>
            <a:off x="9678193" y="2855439"/>
            <a:ext cx="2791965" cy="523220"/>
          </a:xfrm>
          <a:prstGeom prst="rect">
            <a:avLst/>
          </a:prstGeom>
          <a:noFill/>
        </p:spPr>
        <p:txBody>
          <a:bodyPr wrap="square" rtlCol="0">
            <a:spAutoFit/>
          </a:bodyPr>
          <a:lstStyle/>
          <a:p>
            <a:r>
              <a:rPr lang="en-CA" sz="2800" dirty="0" err="1" smtClean="0"/>
              <a:t>Artefactory</a:t>
            </a:r>
            <a:endParaRPr lang="en-US" sz="2800" dirty="0"/>
          </a:p>
        </p:txBody>
      </p:sp>
      <p:sp>
        <p:nvSpPr>
          <p:cNvPr id="16" name="TextBox 15"/>
          <p:cNvSpPr txBox="1"/>
          <p:nvPr/>
        </p:nvSpPr>
        <p:spPr>
          <a:xfrm>
            <a:off x="8919149" y="3315036"/>
            <a:ext cx="1024639" cy="461665"/>
          </a:xfrm>
          <a:prstGeom prst="rect">
            <a:avLst/>
          </a:prstGeom>
          <a:noFill/>
        </p:spPr>
        <p:txBody>
          <a:bodyPr wrap="none" rtlCol="0">
            <a:spAutoFit/>
          </a:bodyPr>
          <a:lstStyle/>
          <a:p>
            <a:r>
              <a:rPr lang="en-CA" sz="2400" dirty="0" smtClean="0"/>
              <a:t>Consul</a:t>
            </a:r>
            <a:endParaRPr lang="en-US" sz="2000" dirty="0"/>
          </a:p>
        </p:txBody>
      </p:sp>
      <p:sp>
        <p:nvSpPr>
          <p:cNvPr id="17" name="TextBox 16"/>
          <p:cNvSpPr txBox="1"/>
          <p:nvPr/>
        </p:nvSpPr>
        <p:spPr>
          <a:xfrm>
            <a:off x="3240535" y="3682662"/>
            <a:ext cx="1233030" cy="523220"/>
          </a:xfrm>
          <a:prstGeom prst="rect">
            <a:avLst/>
          </a:prstGeom>
          <a:noFill/>
        </p:spPr>
        <p:txBody>
          <a:bodyPr wrap="none" rtlCol="0">
            <a:spAutoFit/>
          </a:bodyPr>
          <a:lstStyle/>
          <a:p>
            <a:r>
              <a:rPr lang="en-CA" sz="2800" dirty="0" smtClean="0">
                <a:solidFill>
                  <a:schemeClr val="bg1"/>
                </a:solidFill>
              </a:rPr>
              <a:t>Quality</a:t>
            </a:r>
            <a:endParaRPr lang="en-US" sz="2800" dirty="0">
              <a:solidFill>
                <a:schemeClr val="bg1"/>
              </a:solidFill>
            </a:endParaRPr>
          </a:p>
        </p:txBody>
      </p:sp>
      <p:sp>
        <p:nvSpPr>
          <p:cNvPr id="21" name="TextBox 20"/>
          <p:cNvSpPr txBox="1"/>
          <p:nvPr/>
        </p:nvSpPr>
        <p:spPr>
          <a:xfrm>
            <a:off x="9150154" y="3697307"/>
            <a:ext cx="1574800" cy="400110"/>
          </a:xfrm>
          <a:prstGeom prst="rect">
            <a:avLst/>
          </a:prstGeom>
          <a:noFill/>
        </p:spPr>
        <p:txBody>
          <a:bodyPr wrap="square" rtlCol="0">
            <a:spAutoFit/>
          </a:bodyPr>
          <a:lstStyle/>
          <a:p>
            <a:r>
              <a:rPr lang="en-CA" sz="2000" dirty="0" smtClean="0"/>
              <a:t>SoftLayer</a:t>
            </a:r>
            <a:endParaRPr lang="en-US" dirty="0"/>
          </a:p>
        </p:txBody>
      </p:sp>
      <p:sp>
        <p:nvSpPr>
          <p:cNvPr id="22" name="TextBox 21"/>
          <p:cNvSpPr txBox="1"/>
          <p:nvPr/>
        </p:nvSpPr>
        <p:spPr>
          <a:xfrm>
            <a:off x="9434792" y="1863948"/>
            <a:ext cx="1396207" cy="338554"/>
          </a:xfrm>
          <a:prstGeom prst="rect">
            <a:avLst/>
          </a:prstGeom>
          <a:noFill/>
        </p:spPr>
        <p:txBody>
          <a:bodyPr wrap="square" rtlCol="0">
            <a:spAutoFit/>
          </a:bodyPr>
          <a:lstStyle/>
          <a:p>
            <a:r>
              <a:rPr lang="en-CA" sz="1600" dirty="0" smtClean="0"/>
              <a:t>Selenium </a:t>
            </a:r>
            <a:endParaRPr lang="en-US" sz="1600" dirty="0"/>
          </a:p>
        </p:txBody>
      </p:sp>
      <p:sp>
        <p:nvSpPr>
          <p:cNvPr id="23" name="TextBox 22"/>
          <p:cNvSpPr txBox="1"/>
          <p:nvPr/>
        </p:nvSpPr>
        <p:spPr>
          <a:xfrm>
            <a:off x="8101678" y="4077511"/>
            <a:ext cx="1396207" cy="369332"/>
          </a:xfrm>
          <a:prstGeom prst="rect">
            <a:avLst/>
          </a:prstGeom>
          <a:noFill/>
        </p:spPr>
        <p:txBody>
          <a:bodyPr wrap="square" rtlCol="0">
            <a:spAutoFit/>
          </a:bodyPr>
          <a:lstStyle/>
          <a:p>
            <a:r>
              <a:rPr lang="en-CA" dirty="0" smtClean="0"/>
              <a:t>New Relic</a:t>
            </a:r>
            <a:endParaRPr lang="en-US" dirty="0"/>
          </a:p>
        </p:txBody>
      </p:sp>
      <p:sp>
        <p:nvSpPr>
          <p:cNvPr id="24" name="TextBox 23"/>
          <p:cNvSpPr txBox="1"/>
          <p:nvPr/>
        </p:nvSpPr>
        <p:spPr>
          <a:xfrm>
            <a:off x="8779948" y="4629150"/>
            <a:ext cx="872355" cy="369332"/>
          </a:xfrm>
          <a:prstGeom prst="rect">
            <a:avLst/>
          </a:prstGeom>
          <a:noFill/>
        </p:spPr>
        <p:txBody>
          <a:bodyPr wrap="none" rtlCol="0">
            <a:spAutoFit/>
          </a:bodyPr>
          <a:lstStyle/>
          <a:p>
            <a:r>
              <a:rPr lang="en-CA" dirty="0" err="1" smtClean="0"/>
              <a:t>Ansible</a:t>
            </a:r>
            <a:endParaRPr lang="en-US" dirty="0"/>
          </a:p>
        </p:txBody>
      </p:sp>
    </p:spTree>
    <p:extLst>
      <p:ext uri="{BB962C8B-B14F-4D97-AF65-F5344CB8AC3E}">
        <p14:creationId xmlns:p14="http://schemas.microsoft.com/office/powerpoint/2010/main" val="784558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120402" cy="6858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smtClean="0">
                <a:solidFill>
                  <a:schemeClr val="accent4">
                    <a:lumMod val="50000"/>
                  </a:schemeClr>
                </a:solidFill>
              </a:rPr>
              <a:t>Reliable (and scalable) test environments.</a:t>
            </a:r>
          </a:p>
          <a:p>
            <a:pPr algn="ctr"/>
            <a:endParaRPr lang="en-CA" sz="2000" dirty="0">
              <a:solidFill>
                <a:schemeClr val="accent4">
                  <a:lumMod val="50000"/>
                </a:schemeClr>
              </a:solidFill>
            </a:endParaRPr>
          </a:p>
          <a:p>
            <a:pPr algn="ctr"/>
            <a:r>
              <a:rPr lang="en-CA" sz="2000" dirty="0" smtClean="0">
                <a:solidFill>
                  <a:schemeClr val="accent4">
                    <a:lumMod val="50000"/>
                  </a:schemeClr>
                </a:solidFill>
              </a:rPr>
              <a:t>Huh?</a:t>
            </a:r>
          </a:p>
          <a:p>
            <a:pPr algn="ctr"/>
            <a:endParaRPr lang="en-CA" sz="2000" dirty="0">
              <a:solidFill>
                <a:schemeClr val="accent4">
                  <a:lumMod val="50000"/>
                </a:schemeClr>
              </a:solidFill>
            </a:endParaRPr>
          </a:p>
          <a:p>
            <a:pPr algn="ctr"/>
            <a:r>
              <a:rPr lang="en-CA" sz="2000" dirty="0" smtClean="0">
                <a:solidFill>
                  <a:schemeClr val="accent4">
                    <a:lumMod val="50000"/>
                  </a:schemeClr>
                </a:solidFill>
              </a:rPr>
              <a:t>Still lost.</a:t>
            </a:r>
          </a:p>
        </p:txBody>
      </p:sp>
      <p:sp>
        <p:nvSpPr>
          <p:cNvPr id="3" name="Rectangle 2"/>
          <p:cNvSpPr/>
          <p:nvPr/>
        </p:nvSpPr>
        <p:spPr>
          <a:xfrm>
            <a:off x="6120402" y="0"/>
            <a:ext cx="6080097"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solidFill>
                  <a:schemeClr val="bg1"/>
                </a:solidFill>
              </a:rPr>
              <a:t>Cloud, transient compute.</a:t>
            </a:r>
          </a:p>
          <a:p>
            <a:pPr algn="ctr"/>
            <a:endParaRPr lang="en-CA" sz="2000" dirty="0">
              <a:solidFill>
                <a:schemeClr val="bg1"/>
              </a:solidFill>
            </a:endParaRPr>
          </a:p>
          <a:p>
            <a:pPr algn="ctr"/>
            <a:r>
              <a:rPr lang="en-CA" sz="2000" dirty="0" smtClean="0">
                <a:solidFill>
                  <a:schemeClr val="bg1"/>
                </a:solidFill>
              </a:rPr>
              <a:t>On-Demand Environments.</a:t>
            </a:r>
            <a:endParaRPr lang="en-US" sz="2000" dirty="0">
              <a:solidFill>
                <a:schemeClr val="bg1"/>
              </a:solidFill>
            </a:endParaRPr>
          </a:p>
        </p:txBody>
      </p:sp>
      <p:cxnSp>
        <p:nvCxnSpPr>
          <p:cNvPr id="10" name="Straight Arrow Connector 9"/>
          <p:cNvCxnSpPr/>
          <p:nvPr/>
        </p:nvCxnSpPr>
        <p:spPr>
          <a:xfrm>
            <a:off x="5372100" y="2838450"/>
            <a:ext cx="2324100" cy="31115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416300" y="3149600"/>
            <a:ext cx="4279900" cy="3048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16300" y="3454400"/>
            <a:ext cx="4279900" cy="3048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556000" y="3759200"/>
            <a:ext cx="4140200" cy="2921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68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120402" cy="685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smtClean="0">
                <a:solidFill>
                  <a:schemeClr val="accent6">
                    <a:lumMod val="50000"/>
                  </a:schemeClr>
                </a:solidFill>
              </a:rPr>
              <a:t>Reliable Self Serve deployments.</a:t>
            </a:r>
          </a:p>
          <a:p>
            <a:pPr algn="ctr"/>
            <a:endParaRPr lang="en-CA" sz="2000" dirty="0">
              <a:solidFill>
                <a:schemeClr val="accent6">
                  <a:lumMod val="50000"/>
                </a:schemeClr>
              </a:solidFill>
            </a:endParaRPr>
          </a:p>
          <a:p>
            <a:pPr algn="ctr"/>
            <a:r>
              <a:rPr lang="en-CA" sz="2000" dirty="0" smtClean="0">
                <a:solidFill>
                  <a:schemeClr val="accent6">
                    <a:lumMod val="50000"/>
                  </a:schemeClr>
                </a:solidFill>
              </a:rPr>
              <a:t>Say what?</a:t>
            </a:r>
          </a:p>
          <a:p>
            <a:pPr algn="ctr"/>
            <a:endParaRPr lang="en-CA" sz="2000" dirty="0">
              <a:solidFill>
                <a:schemeClr val="accent6">
                  <a:lumMod val="50000"/>
                </a:schemeClr>
              </a:solidFill>
            </a:endParaRPr>
          </a:p>
          <a:p>
            <a:pPr algn="ctr"/>
            <a:r>
              <a:rPr lang="en-CA" sz="2000" dirty="0" smtClean="0">
                <a:solidFill>
                  <a:schemeClr val="accent6">
                    <a:lumMod val="50000"/>
                  </a:schemeClr>
                </a:solidFill>
              </a:rPr>
              <a:t>I’m a software guy.</a:t>
            </a:r>
          </a:p>
        </p:txBody>
      </p:sp>
      <p:sp>
        <p:nvSpPr>
          <p:cNvPr id="3" name="Rectangle 2"/>
          <p:cNvSpPr/>
          <p:nvPr/>
        </p:nvSpPr>
        <p:spPr>
          <a:xfrm>
            <a:off x="6120402" y="0"/>
            <a:ext cx="6080097" cy="6858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solidFill>
                  <a:schemeClr val="bg1"/>
                </a:solidFill>
              </a:rPr>
              <a:t>Docker, maybe now </a:t>
            </a:r>
            <a:r>
              <a:rPr lang="en-CA" sz="2000" dirty="0" err="1" smtClean="0">
                <a:solidFill>
                  <a:schemeClr val="bg1"/>
                </a:solidFill>
              </a:rPr>
              <a:t>Rkt</a:t>
            </a:r>
            <a:r>
              <a:rPr lang="en-CA" sz="2000" dirty="0" smtClean="0">
                <a:solidFill>
                  <a:schemeClr val="bg1"/>
                </a:solidFill>
              </a:rPr>
              <a:t>.</a:t>
            </a:r>
          </a:p>
          <a:p>
            <a:pPr algn="ctr"/>
            <a:endParaRPr lang="en-CA" sz="2000" dirty="0">
              <a:solidFill>
                <a:schemeClr val="bg1"/>
              </a:solidFill>
            </a:endParaRPr>
          </a:p>
          <a:p>
            <a:pPr algn="ctr"/>
            <a:r>
              <a:rPr lang="en-CA" sz="2000" dirty="0" smtClean="0">
                <a:solidFill>
                  <a:schemeClr val="bg1"/>
                </a:solidFill>
              </a:rPr>
              <a:t>Infrastructure flexibility.</a:t>
            </a:r>
            <a:endParaRPr lang="en-US" sz="2000" dirty="0">
              <a:solidFill>
                <a:schemeClr val="bg1"/>
              </a:solidFill>
            </a:endParaRPr>
          </a:p>
        </p:txBody>
      </p:sp>
      <p:cxnSp>
        <p:nvCxnSpPr>
          <p:cNvPr id="5" name="Straight Arrow Connector 4"/>
          <p:cNvCxnSpPr/>
          <p:nvPr/>
        </p:nvCxnSpPr>
        <p:spPr>
          <a:xfrm>
            <a:off x="4876800" y="2838450"/>
            <a:ext cx="2933700" cy="28575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708400" y="3124200"/>
            <a:ext cx="4102100" cy="2794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08400" y="3429000"/>
            <a:ext cx="4013200" cy="2921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127500" y="3733800"/>
            <a:ext cx="3594100" cy="3175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51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120402"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smtClean="0">
                <a:solidFill>
                  <a:schemeClr val="accent2">
                    <a:lumMod val="50000"/>
                  </a:schemeClr>
                </a:solidFill>
              </a:rPr>
              <a:t>Reliable middleware upgrades.</a:t>
            </a:r>
          </a:p>
          <a:p>
            <a:pPr algn="ctr"/>
            <a:endParaRPr lang="en-CA" sz="2000" dirty="0">
              <a:solidFill>
                <a:schemeClr val="accent2">
                  <a:lumMod val="50000"/>
                </a:schemeClr>
              </a:solidFill>
            </a:endParaRPr>
          </a:p>
          <a:p>
            <a:pPr algn="ctr"/>
            <a:r>
              <a:rPr lang="en-CA" sz="2000" dirty="0" smtClean="0">
                <a:solidFill>
                  <a:schemeClr val="accent2">
                    <a:lumMod val="50000"/>
                  </a:schemeClr>
                </a:solidFill>
              </a:rPr>
              <a:t>Do you mean Junit?</a:t>
            </a:r>
          </a:p>
          <a:p>
            <a:pPr algn="ctr"/>
            <a:endParaRPr lang="en-CA" sz="2000" dirty="0">
              <a:solidFill>
                <a:schemeClr val="accent2">
                  <a:lumMod val="50000"/>
                </a:schemeClr>
              </a:solidFill>
            </a:endParaRPr>
          </a:p>
          <a:p>
            <a:pPr algn="ctr"/>
            <a:r>
              <a:rPr lang="en-CA" sz="2000" dirty="0" smtClean="0">
                <a:solidFill>
                  <a:schemeClr val="accent2">
                    <a:lumMod val="50000"/>
                  </a:schemeClr>
                </a:solidFill>
              </a:rPr>
              <a:t>We already use git!</a:t>
            </a:r>
          </a:p>
        </p:txBody>
      </p:sp>
      <p:sp>
        <p:nvSpPr>
          <p:cNvPr id="3" name="Rectangle 2"/>
          <p:cNvSpPr/>
          <p:nvPr/>
        </p:nvSpPr>
        <p:spPr>
          <a:xfrm>
            <a:off x="6120402" y="0"/>
            <a:ext cx="6080097" cy="6858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err="1" smtClean="0">
                <a:solidFill>
                  <a:schemeClr val="bg1"/>
                </a:solidFill>
              </a:rPr>
              <a:t>DBUnit</a:t>
            </a:r>
            <a:r>
              <a:rPr lang="en-CA" sz="2000" dirty="0" smtClean="0">
                <a:solidFill>
                  <a:schemeClr val="bg1"/>
                </a:solidFill>
              </a:rPr>
              <a:t>, </a:t>
            </a:r>
            <a:r>
              <a:rPr lang="en-CA" sz="2000" dirty="0" err="1" smtClean="0">
                <a:solidFill>
                  <a:schemeClr val="bg1"/>
                </a:solidFill>
              </a:rPr>
              <a:t>Liquibase</a:t>
            </a:r>
            <a:r>
              <a:rPr lang="en-CA" sz="2000" dirty="0" smtClean="0">
                <a:solidFill>
                  <a:schemeClr val="bg1"/>
                </a:solidFill>
              </a:rPr>
              <a:t>.</a:t>
            </a:r>
          </a:p>
          <a:p>
            <a:pPr algn="ctr"/>
            <a:endParaRPr lang="en-CA" sz="2000" dirty="0">
              <a:solidFill>
                <a:schemeClr val="bg1"/>
              </a:solidFill>
            </a:endParaRPr>
          </a:p>
          <a:p>
            <a:pPr algn="ctr"/>
            <a:r>
              <a:rPr lang="en-CA" sz="2000" dirty="0" smtClean="0">
                <a:solidFill>
                  <a:schemeClr val="bg1"/>
                </a:solidFill>
              </a:rPr>
              <a:t>Version control everything.</a:t>
            </a:r>
            <a:endParaRPr lang="en-US" sz="2000" dirty="0">
              <a:solidFill>
                <a:schemeClr val="bg1"/>
              </a:solidFill>
            </a:endParaRPr>
          </a:p>
        </p:txBody>
      </p:sp>
      <p:cxnSp>
        <p:nvCxnSpPr>
          <p:cNvPr id="5" name="Straight Arrow Connector 4"/>
          <p:cNvCxnSpPr/>
          <p:nvPr/>
        </p:nvCxnSpPr>
        <p:spPr>
          <a:xfrm>
            <a:off x="4876800" y="2857500"/>
            <a:ext cx="3200400" cy="2667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52900" y="3136900"/>
            <a:ext cx="3949700" cy="2667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191000" y="3403600"/>
            <a:ext cx="3416300" cy="3302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152900" y="3746500"/>
            <a:ext cx="3467100" cy="27940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102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gradFill flip="none" rotWithShape="1">
            <a:gsLst>
              <a:gs pos="61000">
                <a:srgbClr val="808080"/>
              </a:gs>
              <a:gs pos="0">
                <a:schemeClr val="tx1"/>
              </a:gs>
              <a:gs pos="100000">
                <a:schemeClr val="bg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solidFill>
                  <a:schemeClr val="accent2">
                    <a:lumMod val="20000"/>
                    <a:lumOff val="80000"/>
                  </a:schemeClr>
                </a:solidFill>
              </a:rPr>
              <a:t>TRANSPARENCY &amp; POLICY</a:t>
            </a:r>
          </a:p>
        </p:txBody>
      </p:sp>
      <p:sp>
        <p:nvSpPr>
          <p:cNvPr id="5" name="TextBox 4"/>
          <p:cNvSpPr txBox="1"/>
          <p:nvPr/>
        </p:nvSpPr>
        <p:spPr>
          <a:xfrm>
            <a:off x="1320801" y="3105834"/>
            <a:ext cx="2667000" cy="646331"/>
          </a:xfrm>
          <a:prstGeom prst="rect">
            <a:avLst/>
          </a:prstGeom>
          <a:noFill/>
        </p:spPr>
        <p:txBody>
          <a:bodyPr wrap="square" rtlCol="0">
            <a:spAutoFit/>
          </a:bodyPr>
          <a:lstStyle/>
          <a:p>
            <a:r>
              <a:rPr lang="en-CA" sz="3600" dirty="0" smtClean="0">
                <a:solidFill>
                  <a:schemeClr val="bg1"/>
                </a:solidFill>
              </a:rPr>
              <a:t>Reliability = </a:t>
            </a:r>
          </a:p>
        </p:txBody>
      </p:sp>
      <p:sp>
        <p:nvSpPr>
          <p:cNvPr id="6" name="TextBox 5"/>
          <p:cNvSpPr txBox="1"/>
          <p:nvPr/>
        </p:nvSpPr>
        <p:spPr>
          <a:xfrm>
            <a:off x="8470901" y="3105834"/>
            <a:ext cx="2667000" cy="646331"/>
          </a:xfrm>
          <a:prstGeom prst="rect">
            <a:avLst/>
          </a:prstGeom>
          <a:noFill/>
        </p:spPr>
        <p:txBody>
          <a:bodyPr wrap="square" rtlCol="0">
            <a:spAutoFit/>
          </a:bodyPr>
          <a:lstStyle/>
          <a:p>
            <a:r>
              <a:rPr lang="en-CA" sz="3600" dirty="0" smtClean="0"/>
              <a:t>= Technology</a:t>
            </a:r>
          </a:p>
        </p:txBody>
      </p:sp>
    </p:spTree>
    <p:extLst>
      <p:ext uri="{BB962C8B-B14F-4D97-AF65-F5344CB8AC3E}">
        <p14:creationId xmlns:p14="http://schemas.microsoft.com/office/powerpoint/2010/main" val="675594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Top Five Takeaways</a:t>
            </a:r>
            <a:endParaRPr lang="en-US" sz="3200" dirty="0"/>
          </a:p>
        </p:txBody>
      </p:sp>
      <p:sp>
        <p:nvSpPr>
          <p:cNvPr id="3" name="Content Placeholder 2"/>
          <p:cNvSpPr>
            <a:spLocks noGrp="1"/>
          </p:cNvSpPr>
          <p:nvPr>
            <p:ph idx="1"/>
          </p:nvPr>
        </p:nvSpPr>
        <p:spPr/>
        <p:txBody>
          <a:bodyPr/>
          <a:lstStyle/>
          <a:p>
            <a:r>
              <a:rPr lang="en-CA" dirty="0"/>
              <a:t>Transparency is instrumentation on steroids – Dashboard everything!</a:t>
            </a:r>
          </a:p>
          <a:p>
            <a:r>
              <a:rPr lang="en-CA" dirty="0"/>
              <a:t>Policy can also be seen as guardrails to stop the cowboys</a:t>
            </a:r>
          </a:p>
          <a:p>
            <a:r>
              <a:rPr lang="en-CA" dirty="0" smtClean="0"/>
              <a:t>As you replace manual processes with automation, add Transparency and Policy around it to ensure it is Enterprise-grade</a:t>
            </a:r>
          </a:p>
          <a:p>
            <a:r>
              <a:rPr lang="en-CA" dirty="0" smtClean="0"/>
              <a:t>Every </a:t>
            </a:r>
            <a:r>
              <a:rPr lang="en-CA" dirty="0"/>
              <a:t>DevOps transformation is different – what is </a:t>
            </a:r>
            <a:r>
              <a:rPr lang="en-CA" dirty="0" smtClean="0"/>
              <a:t>the right </a:t>
            </a:r>
            <a:r>
              <a:rPr lang="en-CA" dirty="0"/>
              <a:t>mix of </a:t>
            </a:r>
            <a:r>
              <a:rPr lang="en-CA" dirty="0" smtClean="0"/>
              <a:t>Transparency </a:t>
            </a:r>
            <a:r>
              <a:rPr lang="en-CA" dirty="0"/>
              <a:t>and </a:t>
            </a:r>
            <a:r>
              <a:rPr lang="en-CA" dirty="0" smtClean="0"/>
              <a:t>Policy </a:t>
            </a:r>
            <a:r>
              <a:rPr lang="en-CA" dirty="0"/>
              <a:t>right for you?</a:t>
            </a:r>
          </a:p>
          <a:p>
            <a:r>
              <a:rPr lang="en-CA" dirty="0" smtClean="0"/>
              <a:t>Reliability = Transparency &amp; Policy = Technology </a:t>
            </a:r>
          </a:p>
          <a:p>
            <a:endParaRPr lang="en-CA" dirty="0" smtClean="0"/>
          </a:p>
          <a:p>
            <a:endParaRPr lang="en-CA" dirty="0" smtClean="0"/>
          </a:p>
          <a:p>
            <a:endParaRPr lang="en-CA" dirty="0" smtClean="0"/>
          </a:p>
          <a:p>
            <a:endParaRPr lang="en-US" dirty="0"/>
          </a:p>
        </p:txBody>
      </p:sp>
    </p:spTree>
    <p:extLst>
      <p:ext uri="{BB962C8B-B14F-4D97-AF65-F5344CB8AC3E}">
        <p14:creationId xmlns:p14="http://schemas.microsoft.com/office/powerpoint/2010/main" val="42845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Here’s what I am looking for</a:t>
            </a:r>
            <a:endParaRPr lang="en-US" sz="3200" dirty="0"/>
          </a:p>
        </p:txBody>
      </p:sp>
      <p:sp>
        <p:nvSpPr>
          <p:cNvPr id="3" name="Content Placeholder 2"/>
          <p:cNvSpPr>
            <a:spLocks noGrp="1"/>
          </p:cNvSpPr>
          <p:nvPr>
            <p:ph idx="1"/>
          </p:nvPr>
        </p:nvSpPr>
        <p:spPr/>
        <p:txBody>
          <a:bodyPr/>
          <a:lstStyle/>
          <a:p>
            <a:r>
              <a:rPr lang="en-CA" dirty="0" smtClean="0"/>
              <a:t>Examples of how Release Management has evolved (or not)</a:t>
            </a:r>
          </a:p>
          <a:p>
            <a:pPr lvl="1"/>
            <a:r>
              <a:rPr lang="en-CA" dirty="0" smtClean="0"/>
              <a:t>Are there major releases still?  If not, what does it look like today?</a:t>
            </a:r>
          </a:p>
          <a:p>
            <a:r>
              <a:rPr lang="en-CA" dirty="0" smtClean="0"/>
              <a:t>How to (tactically) measure DevOps success</a:t>
            </a:r>
          </a:p>
          <a:p>
            <a:pPr lvl="1"/>
            <a:r>
              <a:rPr lang="en-CA" dirty="0" smtClean="0"/>
              <a:t>I read about DevOps success metrics a lot, but never anything tactical so that I can try it</a:t>
            </a:r>
          </a:p>
          <a:p>
            <a:r>
              <a:rPr lang="en-CA" dirty="0" smtClean="0"/>
              <a:t>Community agreement on the definition of DevOps – A manifest would be nice!</a:t>
            </a:r>
          </a:p>
          <a:p>
            <a:pPr lvl="1"/>
            <a:endParaRPr lang="en-CA" dirty="0" smtClean="0"/>
          </a:p>
          <a:p>
            <a:endParaRPr lang="en-US" dirty="0"/>
          </a:p>
        </p:txBody>
      </p:sp>
    </p:spTree>
    <p:extLst>
      <p:ext uri="{BB962C8B-B14F-4D97-AF65-F5344CB8AC3E}">
        <p14:creationId xmlns:p14="http://schemas.microsoft.com/office/powerpoint/2010/main" val="3949956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13728</TotalTime>
  <Words>1447</Words>
  <Application>Microsoft Office PowerPoint</Application>
  <PresentationFormat>Widescreen</PresentationFormat>
  <Paragraphs>219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Overall Timing (25 minutes)</vt:lpstr>
      <vt:lpstr>Play to the Enterprise,  not the Geek</vt:lpstr>
      <vt:lpstr>PowerPoint Presentation</vt:lpstr>
      <vt:lpstr>PowerPoint Presentation</vt:lpstr>
      <vt:lpstr>PowerPoint Presentation</vt:lpstr>
      <vt:lpstr>PowerPoint Presentation</vt:lpstr>
      <vt:lpstr>PowerPoint Presentation</vt:lpstr>
      <vt:lpstr>Top Five Takeaways</vt:lpstr>
      <vt:lpstr>Here’s what I am looking for</vt:lpstr>
      <vt:lpstr>Crossing the Chasm – Achieving Enterprise Grade Automation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to the Enterprise,  not the Geek</dc:title>
  <dc:creator>Sandico, Chris (CA - Toronto)</dc:creator>
  <cp:lastModifiedBy>Sandico, Chris (CA - Toronto)</cp:lastModifiedBy>
  <cp:revision>370</cp:revision>
  <dcterms:created xsi:type="dcterms:W3CDTF">2015-09-16T11:58:37Z</dcterms:created>
  <dcterms:modified xsi:type="dcterms:W3CDTF">2015-10-17T10:53:15Z</dcterms:modified>
</cp:coreProperties>
</file>