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7"/>
  </p:notesMasterIdLst>
  <p:sldIdLst>
    <p:sldId id="291" r:id="rId5"/>
    <p:sldId id="606" r:id="rId6"/>
    <p:sldId id="571" r:id="rId7"/>
    <p:sldId id="572" r:id="rId8"/>
    <p:sldId id="574" r:id="rId9"/>
    <p:sldId id="576" r:id="rId10"/>
    <p:sldId id="575" r:id="rId11"/>
    <p:sldId id="573" r:id="rId12"/>
    <p:sldId id="577" r:id="rId13"/>
    <p:sldId id="578" r:id="rId14"/>
    <p:sldId id="579" r:id="rId15"/>
    <p:sldId id="580" r:id="rId16"/>
    <p:sldId id="584" r:id="rId17"/>
    <p:sldId id="585" r:id="rId18"/>
    <p:sldId id="587" r:id="rId19"/>
    <p:sldId id="545" r:id="rId20"/>
    <p:sldId id="605" r:id="rId21"/>
    <p:sldId id="543" r:id="rId22"/>
    <p:sldId id="601" r:id="rId23"/>
    <p:sldId id="602" r:id="rId24"/>
    <p:sldId id="588" r:id="rId25"/>
    <p:sldId id="604" r:id="rId26"/>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2459" userDrawn="1">
          <p15:clr>
            <a:srgbClr val="A4A3A4"/>
          </p15:clr>
        </p15:guide>
        <p15:guide id="5" orient="horz" pos="1350">
          <p15:clr>
            <a:srgbClr val="A4A3A4"/>
          </p15:clr>
        </p15:guide>
        <p15:guide id="6" orient="horz" pos="1378">
          <p15:clr>
            <a:srgbClr val="A4A3A4"/>
          </p15:clr>
        </p15:guide>
        <p15:guide id="7" orient="horz" pos="3049" userDrawn="1">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Kristi Larsen" initials="KL" lastIdx="6" clrIdx="2"/>
  <p:cmAuthor id="3" name="Andy Ruth" initials="AR"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595A5D"/>
    <a:srgbClr val="6699FF"/>
    <a:srgbClr val="4F81BD"/>
    <a:srgbClr val="FF9300"/>
    <a:srgbClr val="FAA634"/>
    <a:srgbClr val="FF7E79"/>
    <a:srgbClr val="377CFF"/>
    <a:srgbClr val="DCDCDC"/>
    <a:srgbClr val="0C9B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16" autoAdjust="0"/>
    <p:restoredTop sz="82853" autoAdjust="0"/>
  </p:normalViewPr>
  <p:slideViewPr>
    <p:cSldViewPr snapToGrid="0" showGuides="1">
      <p:cViewPr varScale="1">
        <p:scale>
          <a:sx n="90" d="100"/>
          <a:sy n="90" d="100"/>
        </p:scale>
        <p:origin x="96" y="210"/>
      </p:cViewPr>
      <p:guideLst>
        <p:guide orient="horz" pos="644"/>
        <p:guide orient="horz" pos="2898"/>
        <p:guide orient="horz" pos="2412"/>
        <p:guide orient="horz" pos="2459"/>
        <p:guide orient="horz" pos="1350"/>
        <p:guide orient="horz" pos="1378"/>
        <p:guide orient="horz" pos="3049"/>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1C29AD-863E-4B2B-ADCC-5D13F7AF3DE6}" type="doc">
      <dgm:prSet loTypeId="urn:microsoft.com/office/officeart/2008/layout/CircleAccentTimeline" loCatId="process" qsTypeId="urn:microsoft.com/office/officeart/2005/8/quickstyle/simple1" qsCatId="simple" csTypeId="urn:microsoft.com/office/officeart/2005/8/colors/accent1_2" csCatId="accent1" phldr="1"/>
      <dgm:spPr/>
      <dgm:t>
        <a:bodyPr/>
        <a:lstStyle/>
        <a:p>
          <a:endParaRPr lang="en-US"/>
        </a:p>
      </dgm:t>
    </dgm:pt>
    <dgm:pt modelId="{23C2B40E-425C-4C94-8891-BAD9D46DC2F1}">
      <dgm:prSet/>
      <dgm:spPr/>
      <dgm:t>
        <a:bodyPr/>
        <a:lstStyle/>
        <a:p>
          <a:pPr rtl="0"/>
          <a:r>
            <a:rPr lang="en-US" dirty="0" smtClean="0"/>
            <a:t>Cloud Security Strategy</a:t>
          </a:r>
          <a:endParaRPr lang="en-US" dirty="0"/>
        </a:p>
      </dgm:t>
    </dgm:pt>
    <dgm:pt modelId="{A352C616-2E52-44A3-BF3E-32897A5191FD}" type="parTrans" cxnId="{B3F7B8C8-10CE-4A8B-B40A-7EB9E06B0885}">
      <dgm:prSet/>
      <dgm:spPr/>
      <dgm:t>
        <a:bodyPr/>
        <a:lstStyle/>
        <a:p>
          <a:endParaRPr lang="en-US"/>
        </a:p>
      </dgm:t>
    </dgm:pt>
    <dgm:pt modelId="{AD58F614-91E1-4FFD-A0C0-DDCC7C005BDF}" type="sibTrans" cxnId="{B3F7B8C8-10CE-4A8B-B40A-7EB9E06B0885}">
      <dgm:prSet/>
      <dgm:spPr/>
      <dgm:t>
        <a:bodyPr/>
        <a:lstStyle/>
        <a:p>
          <a:endParaRPr lang="en-US"/>
        </a:p>
      </dgm:t>
    </dgm:pt>
    <dgm:pt modelId="{5FB37B0D-0D69-4A36-A6EC-B3DC040B4ACA}">
      <dgm:prSet/>
      <dgm:spPr/>
      <dgm:t>
        <a:bodyPr/>
        <a:lstStyle/>
        <a:p>
          <a:pPr rtl="0"/>
          <a:r>
            <a:rPr lang="en-US" dirty="0" smtClean="0"/>
            <a:t>Security Operations Playbook &amp; </a:t>
          </a:r>
          <a:r>
            <a:rPr lang="en-US" dirty="0" err="1" smtClean="0"/>
            <a:t>Runbooks</a:t>
          </a:r>
          <a:endParaRPr lang="en-US" dirty="0"/>
        </a:p>
      </dgm:t>
    </dgm:pt>
    <dgm:pt modelId="{E2D45427-0AF6-4F4D-8AEB-CA9FBE89E2C3}" type="parTrans" cxnId="{76D28D26-1F75-4DC3-8256-0C11612F00F2}">
      <dgm:prSet/>
      <dgm:spPr/>
      <dgm:t>
        <a:bodyPr/>
        <a:lstStyle/>
        <a:p>
          <a:endParaRPr lang="en-US"/>
        </a:p>
      </dgm:t>
    </dgm:pt>
    <dgm:pt modelId="{B31360C6-1491-4224-A01B-C770507C88D3}" type="sibTrans" cxnId="{76D28D26-1F75-4DC3-8256-0C11612F00F2}">
      <dgm:prSet/>
      <dgm:spPr/>
      <dgm:t>
        <a:bodyPr/>
        <a:lstStyle/>
        <a:p>
          <a:endParaRPr lang="en-US"/>
        </a:p>
      </dgm:t>
    </dgm:pt>
    <dgm:pt modelId="{C74224A9-3761-4E45-B68A-B8C02FC36809}">
      <dgm:prSet/>
      <dgm:spPr/>
      <dgm:t>
        <a:bodyPr/>
        <a:lstStyle/>
        <a:p>
          <a:pPr rtl="0"/>
          <a:r>
            <a:rPr lang="en-US" dirty="0" smtClean="0"/>
            <a:t>Stakeholder Communication Plan</a:t>
          </a:r>
          <a:endParaRPr lang="en-US" dirty="0"/>
        </a:p>
      </dgm:t>
    </dgm:pt>
    <dgm:pt modelId="{B053F130-AAEB-42AD-AACE-97DDED26C566}" type="parTrans" cxnId="{8B3760BC-F4E8-4B95-AD4A-D7FE5D373385}">
      <dgm:prSet/>
      <dgm:spPr/>
      <dgm:t>
        <a:bodyPr/>
        <a:lstStyle/>
        <a:p>
          <a:endParaRPr lang="en-US"/>
        </a:p>
      </dgm:t>
    </dgm:pt>
    <dgm:pt modelId="{7EB0684B-060B-4286-B180-092E72BC2C0C}" type="sibTrans" cxnId="{8B3760BC-F4E8-4B95-AD4A-D7FE5D373385}">
      <dgm:prSet/>
      <dgm:spPr/>
      <dgm:t>
        <a:bodyPr/>
        <a:lstStyle/>
        <a:p>
          <a:endParaRPr lang="en-US"/>
        </a:p>
      </dgm:t>
    </dgm:pt>
    <dgm:pt modelId="{97C57A8D-5FEC-4282-92EE-4FDC3FFFBB5D}">
      <dgm:prSet/>
      <dgm:spPr/>
      <dgm:t>
        <a:bodyPr/>
        <a:lstStyle/>
        <a:p>
          <a:pPr rtl="0"/>
          <a:r>
            <a:rPr lang="en-US" dirty="0" smtClean="0"/>
            <a:t>Security Cartography</a:t>
          </a:r>
          <a:endParaRPr lang="en-US" dirty="0"/>
        </a:p>
      </dgm:t>
    </dgm:pt>
    <dgm:pt modelId="{099EEB5E-8FA6-451A-A0C0-53116ED3BA88}" type="parTrans" cxnId="{665084DA-3063-40C8-A383-33927B1EBFC7}">
      <dgm:prSet/>
      <dgm:spPr/>
      <dgm:t>
        <a:bodyPr/>
        <a:lstStyle/>
        <a:p>
          <a:endParaRPr lang="en-US"/>
        </a:p>
      </dgm:t>
    </dgm:pt>
    <dgm:pt modelId="{7856823A-335D-4EF3-84DC-7DDFADF1D37C}" type="sibTrans" cxnId="{665084DA-3063-40C8-A383-33927B1EBFC7}">
      <dgm:prSet/>
      <dgm:spPr/>
      <dgm:t>
        <a:bodyPr/>
        <a:lstStyle/>
        <a:p>
          <a:endParaRPr lang="en-US"/>
        </a:p>
      </dgm:t>
    </dgm:pt>
    <dgm:pt modelId="{54989D0B-2F78-47A2-8D52-AEFD9D073B69}">
      <dgm:prSet/>
      <dgm:spPr/>
      <dgm:t>
        <a:bodyPr/>
        <a:lstStyle/>
        <a:p>
          <a:pPr rtl="0"/>
          <a:r>
            <a:rPr lang="en-US" dirty="0" smtClean="0"/>
            <a:t>Document Shared Responsibility Model</a:t>
          </a:r>
          <a:endParaRPr lang="en-US" dirty="0"/>
        </a:p>
      </dgm:t>
    </dgm:pt>
    <dgm:pt modelId="{6CBE4961-56B0-4483-99A3-94632D7AC629}" type="parTrans" cxnId="{EE13644E-1C43-4DE1-B629-AE2F97835B2C}">
      <dgm:prSet/>
      <dgm:spPr/>
      <dgm:t>
        <a:bodyPr/>
        <a:lstStyle/>
        <a:p>
          <a:endParaRPr lang="en-US"/>
        </a:p>
      </dgm:t>
    </dgm:pt>
    <dgm:pt modelId="{19E025FE-9163-49CE-B88A-BE166CE8DDAD}" type="sibTrans" cxnId="{EE13644E-1C43-4DE1-B629-AE2F97835B2C}">
      <dgm:prSet/>
      <dgm:spPr/>
      <dgm:t>
        <a:bodyPr/>
        <a:lstStyle/>
        <a:p>
          <a:endParaRPr lang="en-US"/>
        </a:p>
      </dgm:t>
    </dgm:pt>
    <dgm:pt modelId="{600D3482-5F77-45F7-9075-0511B458D830}">
      <dgm:prSet/>
      <dgm:spPr/>
      <dgm:t>
        <a:bodyPr/>
        <a:lstStyle/>
        <a:p>
          <a:pPr rtl="0"/>
          <a:r>
            <a:rPr lang="en-US" dirty="0" smtClean="0"/>
            <a:t>Security Epics Plan</a:t>
          </a:r>
          <a:endParaRPr lang="en-US" dirty="0"/>
        </a:p>
      </dgm:t>
    </dgm:pt>
    <dgm:pt modelId="{D6606BD8-4C2F-4324-80E2-41B116EB0EEF}" type="parTrans" cxnId="{71D5F5DE-7795-4EBD-BDAC-5AB4B737CEFB}">
      <dgm:prSet/>
      <dgm:spPr/>
      <dgm:t>
        <a:bodyPr/>
        <a:lstStyle/>
        <a:p>
          <a:endParaRPr lang="en-US"/>
        </a:p>
      </dgm:t>
    </dgm:pt>
    <dgm:pt modelId="{EA10CC50-FF26-467A-A5F6-AD566173F3B6}" type="sibTrans" cxnId="{71D5F5DE-7795-4EBD-BDAC-5AB4B737CEFB}">
      <dgm:prSet/>
      <dgm:spPr/>
      <dgm:t>
        <a:bodyPr/>
        <a:lstStyle/>
        <a:p>
          <a:endParaRPr lang="en-US"/>
        </a:p>
      </dgm:t>
    </dgm:pt>
    <dgm:pt modelId="{818E5217-19E0-4250-A9D1-9C45C5EA9887}">
      <dgm:prSet/>
      <dgm:spPr/>
      <dgm:t>
        <a:bodyPr/>
        <a:lstStyle/>
        <a:p>
          <a:pPr rtl="0"/>
          <a:r>
            <a:rPr lang="en-US" dirty="0" smtClean="0"/>
            <a:t>Security Incident Response Simulation</a:t>
          </a:r>
          <a:endParaRPr lang="en-US" dirty="0"/>
        </a:p>
      </dgm:t>
    </dgm:pt>
    <dgm:pt modelId="{3732AD4C-0F04-4CEF-8F0C-3B8A3232F773}" type="parTrans" cxnId="{0AF08C4E-6D62-42BC-B26F-B3633CE501A4}">
      <dgm:prSet/>
      <dgm:spPr/>
      <dgm:t>
        <a:bodyPr/>
        <a:lstStyle/>
        <a:p>
          <a:endParaRPr lang="en-US"/>
        </a:p>
      </dgm:t>
    </dgm:pt>
    <dgm:pt modelId="{4B5A54B8-FB6A-4CA3-959F-14F0AA20EF1E}" type="sibTrans" cxnId="{0AF08C4E-6D62-42BC-B26F-B3633CE501A4}">
      <dgm:prSet/>
      <dgm:spPr/>
      <dgm:t>
        <a:bodyPr/>
        <a:lstStyle/>
        <a:p>
          <a:endParaRPr lang="en-US"/>
        </a:p>
      </dgm:t>
    </dgm:pt>
    <dgm:pt modelId="{8F5C920E-53E3-404E-B573-757DAA080E9D}" type="pres">
      <dgm:prSet presAssocID="{471C29AD-863E-4B2B-ADCC-5D13F7AF3DE6}" presName="Name0" presStyleCnt="0">
        <dgm:presLayoutVars>
          <dgm:dir/>
        </dgm:presLayoutVars>
      </dgm:prSet>
      <dgm:spPr/>
      <dgm:t>
        <a:bodyPr/>
        <a:lstStyle/>
        <a:p>
          <a:endParaRPr lang="en-US"/>
        </a:p>
      </dgm:t>
    </dgm:pt>
    <dgm:pt modelId="{48245EC4-E2C7-466C-AE5C-D64F48C5A1F2}" type="pres">
      <dgm:prSet presAssocID="{23C2B40E-425C-4C94-8891-BAD9D46DC2F1}" presName="parComposite" presStyleCnt="0"/>
      <dgm:spPr/>
    </dgm:pt>
    <dgm:pt modelId="{F6574F03-E6DB-4FE5-B17C-3F7D2B8F2F3B}" type="pres">
      <dgm:prSet presAssocID="{23C2B40E-425C-4C94-8891-BAD9D46DC2F1}" presName="parBigCircle" presStyleLbl="node0" presStyleIdx="0" presStyleCnt="7"/>
      <dgm:spPr/>
    </dgm:pt>
    <dgm:pt modelId="{F9344827-7CC9-49AC-B3EC-6F7A9192D1F2}" type="pres">
      <dgm:prSet presAssocID="{23C2B40E-425C-4C94-8891-BAD9D46DC2F1}" presName="parTx" presStyleLbl="revTx" presStyleIdx="0" presStyleCnt="7"/>
      <dgm:spPr/>
      <dgm:t>
        <a:bodyPr/>
        <a:lstStyle/>
        <a:p>
          <a:endParaRPr lang="en-US"/>
        </a:p>
      </dgm:t>
    </dgm:pt>
    <dgm:pt modelId="{32D8A668-9019-49FD-B3C9-2E4DFDA32EB7}" type="pres">
      <dgm:prSet presAssocID="{23C2B40E-425C-4C94-8891-BAD9D46DC2F1}" presName="bSpace" presStyleCnt="0"/>
      <dgm:spPr/>
    </dgm:pt>
    <dgm:pt modelId="{57FB3D10-3610-4F45-9AB6-20A35C0BA09D}" type="pres">
      <dgm:prSet presAssocID="{23C2B40E-425C-4C94-8891-BAD9D46DC2F1}" presName="parBackupNorm" presStyleCnt="0"/>
      <dgm:spPr/>
    </dgm:pt>
    <dgm:pt modelId="{D8F98C0C-E408-4A1F-9AD2-E3C068558625}" type="pres">
      <dgm:prSet presAssocID="{AD58F614-91E1-4FFD-A0C0-DDCC7C005BDF}" presName="parSpace" presStyleCnt="0"/>
      <dgm:spPr/>
    </dgm:pt>
    <dgm:pt modelId="{655FD170-0D87-4752-B72A-036067F326A5}" type="pres">
      <dgm:prSet presAssocID="{C74224A9-3761-4E45-B68A-B8C02FC36809}" presName="parComposite" presStyleCnt="0"/>
      <dgm:spPr/>
    </dgm:pt>
    <dgm:pt modelId="{0ABB71FF-A64E-4835-A587-FC5CFA13E783}" type="pres">
      <dgm:prSet presAssocID="{C74224A9-3761-4E45-B68A-B8C02FC36809}" presName="parBigCircle" presStyleLbl="node0" presStyleIdx="1" presStyleCnt="7"/>
      <dgm:spPr/>
    </dgm:pt>
    <dgm:pt modelId="{89B8BAE7-A4B5-4FB6-8211-4E429F446003}" type="pres">
      <dgm:prSet presAssocID="{C74224A9-3761-4E45-B68A-B8C02FC36809}" presName="parTx" presStyleLbl="revTx" presStyleIdx="1" presStyleCnt="7"/>
      <dgm:spPr/>
      <dgm:t>
        <a:bodyPr/>
        <a:lstStyle/>
        <a:p>
          <a:endParaRPr lang="en-US"/>
        </a:p>
      </dgm:t>
    </dgm:pt>
    <dgm:pt modelId="{12FC9D40-32B8-42FD-89A1-A621EEA8DE52}" type="pres">
      <dgm:prSet presAssocID="{C74224A9-3761-4E45-B68A-B8C02FC36809}" presName="bSpace" presStyleCnt="0"/>
      <dgm:spPr/>
    </dgm:pt>
    <dgm:pt modelId="{DAC0AC73-4524-4DB7-9D79-A37A0E402CE7}" type="pres">
      <dgm:prSet presAssocID="{C74224A9-3761-4E45-B68A-B8C02FC36809}" presName="parBackupNorm" presStyleCnt="0"/>
      <dgm:spPr/>
    </dgm:pt>
    <dgm:pt modelId="{A1E29753-B897-437B-9AE0-1B2004DAC3CD}" type="pres">
      <dgm:prSet presAssocID="{7EB0684B-060B-4286-B180-092E72BC2C0C}" presName="parSpace" presStyleCnt="0"/>
      <dgm:spPr/>
    </dgm:pt>
    <dgm:pt modelId="{58BA1B1C-0C5D-4361-837A-358DB32F4315}" type="pres">
      <dgm:prSet presAssocID="{97C57A8D-5FEC-4282-92EE-4FDC3FFFBB5D}" presName="parComposite" presStyleCnt="0"/>
      <dgm:spPr/>
    </dgm:pt>
    <dgm:pt modelId="{06FC4073-0EF6-449A-8DB7-DE4AD9F68A35}" type="pres">
      <dgm:prSet presAssocID="{97C57A8D-5FEC-4282-92EE-4FDC3FFFBB5D}" presName="parBigCircle" presStyleLbl="node0" presStyleIdx="2" presStyleCnt="7"/>
      <dgm:spPr/>
    </dgm:pt>
    <dgm:pt modelId="{1BA7AC0A-1B05-48A8-BC27-1F64825AF296}" type="pres">
      <dgm:prSet presAssocID="{97C57A8D-5FEC-4282-92EE-4FDC3FFFBB5D}" presName="parTx" presStyleLbl="revTx" presStyleIdx="2" presStyleCnt="7"/>
      <dgm:spPr/>
      <dgm:t>
        <a:bodyPr/>
        <a:lstStyle/>
        <a:p>
          <a:endParaRPr lang="en-US"/>
        </a:p>
      </dgm:t>
    </dgm:pt>
    <dgm:pt modelId="{8765FBFF-6A55-4A48-8A7A-C1338114FECA}" type="pres">
      <dgm:prSet presAssocID="{97C57A8D-5FEC-4282-92EE-4FDC3FFFBB5D}" presName="bSpace" presStyleCnt="0"/>
      <dgm:spPr/>
    </dgm:pt>
    <dgm:pt modelId="{C73C28BA-9775-40C4-9E82-7EF2D0FFC8DA}" type="pres">
      <dgm:prSet presAssocID="{97C57A8D-5FEC-4282-92EE-4FDC3FFFBB5D}" presName="parBackupNorm" presStyleCnt="0"/>
      <dgm:spPr/>
    </dgm:pt>
    <dgm:pt modelId="{E06116C0-1361-41C1-AC72-97BD4A57FE47}" type="pres">
      <dgm:prSet presAssocID="{7856823A-335D-4EF3-84DC-7DDFADF1D37C}" presName="parSpace" presStyleCnt="0"/>
      <dgm:spPr/>
    </dgm:pt>
    <dgm:pt modelId="{B1D0FF23-132B-4286-A211-A7A8867D8FB4}" type="pres">
      <dgm:prSet presAssocID="{54989D0B-2F78-47A2-8D52-AEFD9D073B69}" presName="parComposite" presStyleCnt="0"/>
      <dgm:spPr/>
    </dgm:pt>
    <dgm:pt modelId="{E41E88B8-59C7-40B6-9C29-B450287AB90F}" type="pres">
      <dgm:prSet presAssocID="{54989D0B-2F78-47A2-8D52-AEFD9D073B69}" presName="parBigCircle" presStyleLbl="node0" presStyleIdx="3" presStyleCnt="7"/>
      <dgm:spPr/>
    </dgm:pt>
    <dgm:pt modelId="{F00E80F4-EBB2-40A2-BD00-78737A154562}" type="pres">
      <dgm:prSet presAssocID="{54989D0B-2F78-47A2-8D52-AEFD9D073B69}" presName="parTx" presStyleLbl="revTx" presStyleIdx="3" presStyleCnt="7"/>
      <dgm:spPr/>
      <dgm:t>
        <a:bodyPr/>
        <a:lstStyle/>
        <a:p>
          <a:endParaRPr lang="en-US"/>
        </a:p>
      </dgm:t>
    </dgm:pt>
    <dgm:pt modelId="{D55CA688-A734-4F44-AB22-E16615D697FB}" type="pres">
      <dgm:prSet presAssocID="{54989D0B-2F78-47A2-8D52-AEFD9D073B69}" presName="bSpace" presStyleCnt="0"/>
      <dgm:spPr/>
    </dgm:pt>
    <dgm:pt modelId="{DF41BA5B-699B-4B9F-ADA0-17F1BC58E79D}" type="pres">
      <dgm:prSet presAssocID="{54989D0B-2F78-47A2-8D52-AEFD9D073B69}" presName="parBackupNorm" presStyleCnt="0"/>
      <dgm:spPr/>
    </dgm:pt>
    <dgm:pt modelId="{45F932C7-0A11-4920-B1AA-080804AC93CF}" type="pres">
      <dgm:prSet presAssocID="{19E025FE-9163-49CE-B88A-BE166CE8DDAD}" presName="parSpace" presStyleCnt="0"/>
      <dgm:spPr/>
    </dgm:pt>
    <dgm:pt modelId="{FB590DDD-1F25-4056-BCEA-EC4C8518763D}" type="pres">
      <dgm:prSet presAssocID="{5FB37B0D-0D69-4A36-A6EC-B3DC040B4ACA}" presName="parComposite" presStyleCnt="0"/>
      <dgm:spPr/>
    </dgm:pt>
    <dgm:pt modelId="{8E247AF0-05B4-4765-9AC8-9DBFA8E7ACE0}" type="pres">
      <dgm:prSet presAssocID="{5FB37B0D-0D69-4A36-A6EC-B3DC040B4ACA}" presName="parBigCircle" presStyleLbl="node0" presStyleIdx="4" presStyleCnt="7"/>
      <dgm:spPr/>
    </dgm:pt>
    <dgm:pt modelId="{68352694-2E8E-4359-AAE0-80FFC36EAD74}" type="pres">
      <dgm:prSet presAssocID="{5FB37B0D-0D69-4A36-A6EC-B3DC040B4ACA}" presName="parTx" presStyleLbl="revTx" presStyleIdx="4" presStyleCnt="7"/>
      <dgm:spPr/>
      <dgm:t>
        <a:bodyPr/>
        <a:lstStyle/>
        <a:p>
          <a:endParaRPr lang="en-US"/>
        </a:p>
      </dgm:t>
    </dgm:pt>
    <dgm:pt modelId="{A4D189F2-1191-414B-AE44-3FE39E160157}" type="pres">
      <dgm:prSet presAssocID="{5FB37B0D-0D69-4A36-A6EC-B3DC040B4ACA}" presName="bSpace" presStyleCnt="0"/>
      <dgm:spPr/>
    </dgm:pt>
    <dgm:pt modelId="{6FCA557B-A75A-4479-BFF6-6AAFBA896433}" type="pres">
      <dgm:prSet presAssocID="{5FB37B0D-0D69-4A36-A6EC-B3DC040B4ACA}" presName="parBackupNorm" presStyleCnt="0"/>
      <dgm:spPr/>
    </dgm:pt>
    <dgm:pt modelId="{9DBB24A7-CF28-41C6-9ECD-522C66CF18D1}" type="pres">
      <dgm:prSet presAssocID="{B31360C6-1491-4224-A01B-C770507C88D3}" presName="parSpace" presStyleCnt="0"/>
      <dgm:spPr/>
    </dgm:pt>
    <dgm:pt modelId="{D3992372-9439-4CDA-B8AC-84950198FCEB}" type="pres">
      <dgm:prSet presAssocID="{600D3482-5F77-45F7-9075-0511B458D830}" presName="parComposite" presStyleCnt="0"/>
      <dgm:spPr/>
    </dgm:pt>
    <dgm:pt modelId="{C8D6FAA5-E114-45B1-98DE-D3E923890832}" type="pres">
      <dgm:prSet presAssocID="{600D3482-5F77-45F7-9075-0511B458D830}" presName="parBigCircle" presStyleLbl="node0" presStyleIdx="5" presStyleCnt="7"/>
      <dgm:spPr/>
    </dgm:pt>
    <dgm:pt modelId="{A7B592D3-0910-4860-AC2F-F088F48A681B}" type="pres">
      <dgm:prSet presAssocID="{600D3482-5F77-45F7-9075-0511B458D830}" presName="parTx" presStyleLbl="revTx" presStyleIdx="5" presStyleCnt="7"/>
      <dgm:spPr/>
      <dgm:t>
        <a:bodyPr/>
        <a:lstStyle/>
        <a:p>
          <a:endParaRPr lang="en-US"/>
        </a:p>
      </dgm:t>
    </dgm:pt>
    <dgm:pt modelId="{DA018758-B1E9-4311-B40D-4D7BDA1D0BF3}" type="pres">
      <dgm:prSet presAssocID="{600D3482-5F77-45F7-9075-0511B458D830}" presName="bSpace" presStyleCnt="0"/>
      <dgm:spPr/>
    </dgm:pt>
    <dgm:pt modelId="{F370CD40-D721-4FA6-B12C-B7A779182E29}" type="pres">
      <dgm:prSet presAssocID="{600D3482-5F77-45F7-9075-0511B458D830}" presName="parBackupNorm" presStyleCnt="0"/>
      <dgm:spPr/>
    </dgm:pt>
    <dgm:pt modelId="{FFF61F87-B3E3-4C5E-B69A-6A62E846B7E7}" type="pres">
      <dgm:prSet presAssocID="{EA10CC50-FF26-467A-A5F6-AD566173F3B6}" presName="parSpace" presStyleCnt="0"/>
      <dgm:spPr/>
    </dgm:pt>
    <dgm:pt modelId="{7C9D6973-DD14-4978-8A3E-DCD5CE6A2B98}" type="pres">
      <dgm:prSet presAssocID="{818E5217-19E0-4250-A9D1-9C45C5EA9887}" presName="parComposite" presStyleCnt="0"/>
      <dgm:spPr/>
    </dgm:pt>
    <dgm:pt modelId="{EF4577CC-6C00-4156-9165-04C5358CBD05}" type="pres">
      <dgm:prSet presAssocID="{818E5217-19E0-4250-A9D1-9C45C5EA9887}" presName="parBigCircle" presStyleLbl="node0" presStyleIdx="6" presStyleCnt="7"/>
      <dgm:spPr/>
    </dgm:pt>
    <dgm:pt modelId="{86DF7644-0819-4B4A-BECB-247AF0610181}" type="pres">
      <dgm:prSet presAssocID="{818E5217-19E0-4250-A9D1-9C45C5EA9887}" presName="parTx" presStyleLbl="revTx" presStyleIdx="6" presStyleCnt="7"/>
      <dgm:spPr/>
      <dgm:t>
        <a:bodyPr/>
        <a:lstStyle/>
        <a:p>
          <a:endParaRPr lang="en-US"/>
        </a:p>
      </dgm:t>
    </dgm:pt>
    <dgm:pt modelId="{BDF2B9E4-2762-4AE8-97ED-CFF80ADF5B48}" type="pres">
      <dgm:prSet presAssocID="{818E5217-19E0-4250-A9D1-9C45C5EA9887}" presName="bSpace" presStyleCnt="0"/>
      <dgm:spPr/>
    </dgm:pt>
    <dgm:pt modelId="{2F868B05-E065-4E9D-B9FB-9AB89212C97B}" type="pres">
      <dgm:prSet presAssocID="{818E5217-19E0-4250-A9D1-9C45C5EA9887}" presName="parBackupNorm" presStyleCnt="0"/>
      <dgm:spPr/>
    </dgm:pt>
    <dgm:pt modelId="{7954ADE8-36C1-4321-842C-7AE5E045854A}" type="pres">
      <dgm:prSet presAssocID="{4B5A54B8-FB6A-4CA3-959F-14F0AA20EF1E}" presName="parSpace" presStyleCnt="0"/>
      <dgm:spPr/>
    </dgm:pt>
  </dgm:ptLst>
  <dgm:cxnLst>
    <dgm:cxn modelId="{DB070F47-7790-4D82-8BCA-B7EB164B4F63}" type="presOf" srcId="{C74224A9-3761-4E45-B68A-B8C02FC36809}" destId="{89B8BAE7-A4B5-4FB6-8211-4E429F446003}" srcOrd="0" destOrd="0" presId="urn:microsoft.com/office/officeart/2008/layout/CircleAccentTimeline"/>
    <dgm:cxn modelId="{5BA14FFF-8074-479E-9DD6-7D15D2DC3923}" type="presOf" srcId="{23C2B40E-425C-4C94-8891-BAD9D46DC2F1}" destId="{F9344827-7CC9-49AC-B3EC-6F7A9192D1F2}" srcOrd="0" destOrd="0" presId="urn:microsoft.com/office/officeart/2008/layout/CircleAccentTimeline"/>
    <dgm:cxn modelId="{EE13644E-1C43-4DE1-B629-AE2F97835B2C}" srcId="{471C29AD-863E-4B2B-ADCC-5D13F7AF3DE6}" destId="{54989D0B-2F78-47A2-8D52-AEFD9D073B69}" srcOrd="3" destOrd="0" parTransId="{6CBE4961-56B0-4483-99A3-94632D7AC629}" sibTransId="{19E025FE-9163-49CE-B88A-BE166CE8DDAD}"/>
    <dgm:cxn modelId="{71D5F5DE-7795-4EBD-BDAC-5AB4B737CEFB}" srcId="{471C29AD-863E-4B2B-ADCC-5D13F7AF3DE6}" destId="{600D3482-5F77-45F7-9075-0511B458D830}" srcOrd="5" destOrd="0" parTransId="{D6606BD8-4C2F-4324-80E2-41B116EB0EEF}" sibTransId="{EA10CC50-FF26-467A-A5F6-AD566173F3B6}"/>
    <dgm:cxn modelId="{CE87EBB5-FA2A-4BE3-9D40-23479BF251C6}" type="presOf" srcId="{5FB37B0D-0D69-4A36-A6EC-B3DC040B4ACA}" destId="{68352694-2E8E-4359-AAE0-80FFC36EAD74}" srcOrd="0" destOrd="0" presId="urn:microsoft.com/office/officeart/2008/layout/CircleAccentTimeline"/>
    <dgm:cxn modelId="{76D28D26-1F75-4DC3-8256-0C11612F00F2}" srcId="{471C29AD-863E-4B2B-ADCC-5D13F7AF3DE6}" destId="{5FB37B0D-0D69-4A36-A6EC-B3DC040B4ACA}" srcOrd="4" destOrd="0" parTransId="{E2D45427-0AF6-4F4D-8AEB-CA9FBE89E2C3}" sibTransId="{B31360C6-1491-4224-A01B-C770507C88D3}"/>
    <dgm:cxn modelId="{8B3760BC-F4E8-4B95-AD4A-D7FE5D373385}" srcId="{471C29AD-863E-4B2B-ADCC-5D13F7AF3DE6}" destId="{C74224A9-3761-4E45-B68A-B8C02FC36809}" srcOrd="1" destOrd="0" parTransId="{B053F130-AAEB-42AD-AACE-97DDED26C566}" sibTransId="{7EB0684B-060B-4286-B180-092E72BC2C0C}"/>
    <dgm:cxn modelId="{0AF08C4E-6D62-42BC-B26F-B3633CE501A4}" srcId="{471C29AD-863E-4B2B-ADCC-5D13F7AF3DE6}" destId="{818E5217-19E0-4250-A9D1-9C45C5EA9887}" srcOrd="6" destOrd="0" parTransId="{3732AD4C-0F04-4CEF-8F0C-3B8A3232F773}" sibTransId="{4B5A54B8-FB6A-4CA3-959F-14F0AA20EF1E}"/>
    <dgm:cxn modelId="{7FD13630-348A-4C43-B066-BD7C3972C084}" type="presOf" srcId="{97C57A8D-5FEC-4282-92EE-4FDC3FFFBB5D}" destId="{1BA7AC0A-1B05-48A8-BC27-1F64825AF296}" srcOrd="0" destOrd="0" presId="urn:microsoft.com/office/officeart/2008/layout/CircleAccentTimeline"/>
    <dgm:cxn modelId="{8FC25B4B-B15D-4B70-B8FF-60CC670BA008}" type="presOf" srcId="{818E5217-19E0-4250-A9D1-9C45C5EA9887}" destId="{86DF7644-0819-4B4A-BECB-247AF0610181}" srcOrd="0" destOrd="0" presId="urn:microsoft.com/office/officeart/2008/layout/CircleAccentTimeline"/>
    <dgm:cxn modelId="{F14E165E-AD79-434D-A231-418BA6452F13}" type="presOf" srcId="{600D3482-5F77-45F7-9075-0511B458D830}" destId="{A7B592D3-0910-4860-AC2F-F088F48A681B}" srcOrd="0" destOrd="0" presId="urn:microsoft.com/office/officeart/2008/layout/CircleAccentTimeline"/>
    <dgm:cxn modelId="{E04B6815-0916-4036-A95E-FFE6667CECAC}" type="presOf" srcId="{54989D0B-2F78-47A2-8D52-AEFD9D073B69}" destId="{F00E80F4-EBB2-40A2-BD00-78737A154562}" srcOrd="0" destOrd="0" presId="urn:microsoft.com/office/officeart/2008/layout/CircleAccentTimeline"/>
    <dgm:cxn modelId="{4F58AE09-AAD6-4963-8E3F-9D48A5857441}" type="presOf" srcId="{471C29AD-863E-4B2B-ADCC-5D13F7AF3DE6}" destId="{8F5C920E-53E3-404E-B573-757DAA080E9D}" srcOrd="0" destOrd="0" presId="urn:microsoft.com/office/officeart/2008/layout/CircleAccentTimeline"/>
    <dgm:cxn modelId="{665084DA-3063-40C8-A383-33927B1EBFC7}" srcId="{471C29AD-863E-4B2B-ADCC-5D13F7AF3DE6}" destId="{97C57A8D-5FEC-4282-92EE-4FDC3FFFBB5D}" srcOrd="2" destOrd="0" parTransId="{099EEB5E-8FA6-451A-A0C0-53116ED3BA88}" sibTransId="{7856823A-335D-4EF3-84DC-7DDFADF1D37C}"/>
    <dgm:cxn modelId="{B3F7B8C8-10CE-4A8B-B40A-7EB9E06B0885}" srcId="{471C29AD-863E-4B2B-ADCC-5D13F7AF3DE6}" destId="{23C2B40E-425C-4C94-8891-BAD9D46DC2F1}" srcOrd="0" destOrd="0" parTransId="{A352C616-2E52-44A3-BF3E-32897A5191FD}" sibTransId="{AD58F614-91E1-4FFD-A0C0-DDCC7C005BDF}"/>
    <dgm:cxn modelId="{5EA5ABED-A100-484E-9F9D-5FFE7BC4939E}" type="presParOf" srcId="{8F5C920E-53E3-404E-B573-757DAA080E9D}" destId="{48245EC4-E2C7-466C-AE5C-D64F48C5A1F2}" srcOrd="0" destOrd="0" presId="urn:microsoft.com/office/officeart/2008/layout/CircleAccentTimeline"/>
    <dgm:cxn modelId="{5F80D9E0-E1C3-42CC-9301-654EC5D1C383}" type="presParOf" srcId="{48245EC4-E2C7-466C-AE5C-D64F48C5A1F2}" destId="{F6574F03-E6DB-4FE5-B17C-3F7D2B8F2F3B}" srcOrd="0" destOrd="0" presId="urn:microsoft.com/office/officeart/2008/layout/CircleAccentTimeline"/>
    <dgm:cxn modelId="{E0B0C960-428E-4AC8-8B80-32B39290BD54}" type="presParOf" srcId="{48245EC4-E2C7-466C-AE5C-D64F48C5A1F2}" destId="{F9344827-7CC9-49AC-B3EC-6F7A9192D1F2}" srcOrd="1" destOrd="0" presId="urn:microsoft.com/office/officeart/2008/layout/CircleAccentTimeline"/>
    <dgm:cxn modelId="{5CDCC158-17B7-419E-8F30-52595FBB045C}" type="presParOf" srcId="{48245EC4-E2C7-466C-AE5C-D64F48C5A1F2}" destId="{32D8A668-9019-49FD-B3C9-2E4DFDA32EB7}" srcOrd="2" destOrd="0" presId="urn:microsoft.com/office/officeart/2008/layout/CircleAccentTimeline"/>
    <dgm:cxn modelId="{7E228701-43F2-40BE-A08E-8AAD67BA054D}" type="presParOf" srcId="{8F5C920E-53E3-404E-B573-757DAA080E9D}" destId="{57FB3D10-3610-4F45-9AB6-20A35C0BA09D}" srcOrd="1" destOrd="0" presId="urn:microsoft.com/office/officeart/2008/layout/CircleAccentTimeline"/>
    <dgm:cxn modelId="{7FD561A1-ADD1-49FA-BECB-A767710BB087}" type="presParOf" srcId="{8F5C920E-53E3-404E-B573-757DAA080E9D}" destId="{D8F98C0C-E408-4A1F-9AD2-E3C068558625}" srcOrd="2" destOrd="0" presId="urn:microsoft.com/office/officeart/2008/layout/CircleAccentTimeline"/>
    <dgm:cxn modelId="{9D85EADF-0453-4DE4-AD80-6131FB379905}" type="presParOf" srcId="{8F5C920E-53E3-404E-B573-757DAA080E9D}" destId="{655FD170-0D87-4752-B72A-036067F326A5}" srcOrd="3" destOrd="0" presId="urn:microsoft.com/office/officeart/2008/layout/CircleAccentTimeline"/>
    <dgm:cxn modelId="{699527AB-D8B6-44EB-80A1-0C076E055D51}" type="presParOf" srcId="{655FD170-0D87-4752-B72A-036067F326A5}" destId="{0ABB71FF-A64E-4835-A587-FC5CFA13E783}" srcOrd="0" destOrd="0" presId="urn:microsoft.com/office/officeart/2008/layout/CircleAccentTimeline"/>
    <dgm:cxn modelId="{2C694769-7AFF-4C2D-B4F7-C74FC9384EB8}" type="presParOf" srcId="{655FD170-0D87-4752-B72A-036067F326A5}" destId="{89B8BAE7-A4B5-4FB6-8211-4E429F446003}" srcOrd="1" destOrd="0" presId="urn:microsoft.com/office/officeart/2008/layout/CircleAccentTimeline"/>
    <dgm:cxn modelId="{DF7E6331-2522-4007-98FB-428C0143E554}" type="presParOf" srcId="{655FD170-0D87-4752-B72A-036067F326A5}" destId="{12FC9D40-32B8-42FD-89A1-A621EEA8DE52}" srcOrd="2" destOrd="0" presId="urn:microsoft.com/office/officeart/2008/layout/CircleAccentTimeline"/>
    <dgm:cxn modelId="{D40D0854-FBC7-4A71-8E19-1925DA38D8B1}" type="presParOf" srcId="{8F5C920E-53E3-404E-B573-757DAA080E9D}" destId="{DAC0AC73-4524-4DB7-9D79-A37A0E402CE7}" srcOrd="4" destOrd="0" presId="urn:microsoft.com/office/officeart/2008/layout/CircleAccentTimeline"/>
    <dgm:cxn modelId="{047B4B2C-60CA-40D4-805A-4495A3410172}" type="presParOf" srcId="{8F5C920E-53E3-404E-B573-757DAA080E9D}" destId="{A1E29753-B897-437B-9AE0-1B2004DAC3CD}" srcOrd="5" destOrd="0" presId="urn:microsoft.com/office/officeart/2008/layout/CircleAccentTimeline"/>
    <dgm:cxn modelId="{5C3FCCCA-A9C3-4030-AB44-DD357A5A949A}" type="presParOf" srcId="{8F5C920E-53E3-404E-B573-757DAA080E9D}" destId="{58BA1B1C-0C5D-4361-837A-358DB32F4315}" srcOrd="6" destOrd="0" presId="urn:microsoft.com/office/officeart/2008/layout/CircleAccentTimeline"/>
    <dgm:cxn modelId="{5ECEE3D3-8BB7-48C4-8DAE-728AB082C0BB}" type="presParOf" srcId="{58BA1B1C-0C5D-4361-837A-358DB32F4315}" destId="{06FC4073-0EF6-449A-8DB7-DE4AD9F68A35}" srcOrd="0" destOrd="0" presId="urn:microsoft.com/office/officeart/2008/layout/CircleAccentTimeline"/>
    <dgm:cxn modelId="{FF674015-068A-4773-87B5-3689504497A1}" type="presParOf" srcId="{58BA1B1C-0C5D-4361-837A-358DB32F4315}" destId="{1BA7AC0A-1B05-48A8-BC27-1F64825AF296}" srcOrd="1" destOrd="0" presId="urn:microsoft.com/office/officeart/2008/layout/CircleAccentTimeline"/>
    <dgm:cxn modelId="{8F5F02E7-5969-42F6-8DFE-B04EBAC64665}" type="presParOf" srcId="{58BA1B1C-0C5D-4361-837A-358DB32F4315}" destId="{8765FBFF-6A55-4A48-8A7A-C1338114FECA}" srcOrd="2" destOrd="0" presId="urn:microsoft.com/office/officeart/2008/layout/CircleAccentTimeline"/>
    <dgm:cxn modelId="{A22653B5-D0B9-43C5-90C0-426E1F8BE55F}" type="presParOf" srcId="{8F5C920E-53E3-404E-B573-757DAA080E9D}" destId="{C73C28BA-9775-40C4-9E82-7EF2D0FFC8DA}" srcOrd="7" destOrd="0" presId="urn:microsoft.com/office/officeart/2008/layout/CircleAccentTimeline"/>
    <dgm:cxn modelId="{A513E6E7-CC14-47C3-8892-2F817194602E}" type="presParOf" srcId="{8F5C920E-53E3-404E-B573-757DAA080E9D}" destId="{E06116C0-1361-41C1-AC72-97BD4A57FE47}" srcOrd="8" destOrd="0" presId="urn:microsoft.com/office/officeart/2008/layout/CircleAccentTimeline"/>
    <dgm:cxn modelId="{30B4F6CB-F0C5-4E9C-9707-FE78EBF6CB10}" type="presParOf" srcId="{8F5C920E-53E3-404E-B573-757DAA080E9D}" destId="{B1D0FF23-132B-4286-A211-A7A8867D8FB4}" srcOrd="9" destOrd="0" presId="urn:microsoft.com/office/officeart/2008/layout/CircleAccentTimeline"/>
    <dgm:cxn modelId="{17950EDE-A36E-4C47-AFDB-9E9F99062A84}" type="presParOf" srcId="{B1D0FF23-132B-4286-A211-A7A8867D8FB4}" destId="{E41E88B8-59C7-40B6-9C29-B450287AB90F}" srcOrd="0" destOrd="0" presId="urn:microsoft.com/office/officeart/2008/layout/CircleAccentTimeline"/>
    <dgm:cxn modelId="{99045084-E03D-4D66-B6F6-029EB5B557A1}" type="presParOf" srcId="{B1D0FF23-132B-4286-A211-A7A8867D8FB4}" destId="{F00E80F4-EBB2-40A2-BD00-78737A154562}" srcOrd="1" destOrd="0" presId="urn:microsoft.com/office/officeart/2008/layout/CircleAccentTimeline"/>
    <dgm:cxn modelId="{2C680C1F-A326-462B-9211-A98AC5547CA9}" type="presParOf" srcId="{B1D0FF23-132B-4286-A211-A7A8867D8FB4}" destId="{D55CA688-A734-4F44-AB22-E16615D697FB}" srcOrd="2" destOrd="0" presId="urn:microsoft.com/office/officeart/2008/layout/CircleAccentTimeline"/>
    <dgm:cxn modelId="{31F02DC1-348D-40A3-BC21-0043C14E1A71}" type="presParOf" srcId="{8F5C920E-53E3-404E-B573-757DAA080E9D}" destId="{DF41BA5B-699B-4B9F-ADA0-17F1BC58E79D}" srcOrd="10" destOrd="0" presId="urn:microsoft.com/office/officeart/2008/layout/CircleAccentTimeline"/>
    <dgm:cxn modelId="{6C9C7BE1-3470-41F3-BF8B-E48834AC43FD}" type="presParOf" srcId="{8F5C920E-53E3-404E-B573-757DAA080E9D}" destId="{45F932C7-0A11-4920-B1AA-080804AC93CF}" srcOrd="11" destOrd="0" presId="urn:microsoft.com/office/officeart/2008/layout/CircleAccentTimeline"/>
    <dgm:cxn modelId="{B5D2A61C-309E-44AB-A297-D033EBCE8FBA}" type="presParOf" srcId="{8F5C920E-53E3-404E-B573-757DAA080E9D}" destId="{FB590DDD-1F25-4056-BCEA-EC4C8518763D}" srcOrd="12" destOrd="0" presId="urn:microsoft.com/office/officeart/2008/layout/CircleAccentTimeline"/>
    <dgm:cxn modelId="{3FF2DE08-5264-4DF9-8EB2-B5B75916286B}" type="presParOf" srcId="{FB590DDD-1F25-4056-BCEA-EC4C8518763D}" destId="{8E247AF0-05B4-4765-9AC8-9DBFA8E7ACE0}" srcOrd="0" destOrd="0" presId="urn:microsoft.com/office/officeart/2008/layout/CircleAccentTimeline"/>
    <dgm:cxn modelId="{5F3C5FBA-47DE-4D6B-ABAD-2B17BD994306}" type="presParOf" srcId="{FB590DDD-1F25-4056-BCEA-EC4C8518763D}" destId="{68352694-2E8E-4359-AAE0-80FFC36EAD74}" srcOrd="1" destOrd="0" presId="urn:microsoft.com/office/officeart/2008/layout/CircleAccentTimeline"/>
    <dgm:cxn modelId="{4E547F02-B658-460C-94BD-60978252E588}" type="presParOf" srcId="{FB590DDD-1F25-4056-BCEA-EC4C8518763D}" destId="{A4D189F2-1191-414B-AE44-3FE39E160157}" srcOrd="2" destOrd="0" presId="urn:microsoft.com/office/officeart/2008/layout/CircleAccentTimeline"/>
    <dgm:cxn modelId="{C5A70090-CE22-4A37-918F-80F82E6EFE5E}" type="presParOf" srcId="{8F5C920E-53E3-404E-B573-757DAA080E9D}" destId="{6FCA557B-A75A-4479-BFF6-6AAFBA896433}" srcOrd="13" destOrd="0" presId="urn:microsoft.com/office/officeart/2008/layout/CircleAccentTimeline"/>
    <dgm:cxn modelId="{68C98316-3822-44DF-9051-A1C220553655}" type="presParOf" srcId="{8F5C920E-53E3-404E-B573-757DAA080E9D}" destId="{9DBB24A7-CF28-41C6-9ECD-522C66CF18D1}" srcOrd="14" destOrd="0" presId="urn:microsoft.com/office/officeart/2008/layout/CircleAccentTimeline"/>
    <dgm:cxn modelId="{8868F4F4-65B7-4ECA-BC15-20D6AE1F0B22}" type="presParOf" srcId="{8F5C920E-53E3-404E-B573-757DAA080E9D}" destId="{D3992372-9439-4CDA-B8AC-84950198FCEB}" srcOrd="15" destOrd="0" presId="urn:microsoft.com/office/officeart/2008/layout/CircleAccentTimeline"/>
    <dgm:cxn modelId="{BAAF3450-B912-4026-B2E5-C0CBA9931675}" type="presParOf" srcId="{D3992372-9439-4CDA-B8AC-84950198FCEB}" destId="{C8D6FAA5-E114-45B1-98DE-D3E923890832}" srcOrd="0" destOrd="0" presId="urn:microsoft.com/office/officeart/2008/layout/CircleAccentTimeline"/>
    <dgm:cxn modelId="{6C8C7ECB-E879-4CFC-BFE7-3F3144B4DB05}" type="presParOf" srcId="{D3992372-9439-4CDA-B8AC-84950198FCEB}" destId="{A7B592D3-0910-4860-AC2F-F088F48A681B}" srcOrd="1" destOrd="0" presId="urn:microsoft.com/office/officeart/2008/layout/CircleAccentTimeline"/>
    <dgm:cxn modelId="{7EECB977-8025-437B-A306-6B2315CF25FD}" type="presParOf" srcId="{D3992372-9439-4CDA-B8AC-84950198FCEB}" destId="{DA018758-B1E9-4311-B40D-4D7BDA1D0BF3}" srcOrd="2" destOrd="0" presId="urn:microsoft.com/office/officeart/2008/layout/CircleAccentTimeline"/>
    <dgm:cxn modelId="{1EE7E75D-3555-488C-B951-1B0CEA207138}" type="presParOf" srcId="{8F5C920E-53E3-404E-B573-757DAA080E9D}" destId="{F370CD40-D721-4FA6-B12C-B7A779182E29}" srcOrd="16" destOrd="0" presId="urn:microsoft.com/office/officeart/2008/layout/CircleAccentTimeline"/>
    <dgm:cxn modelId="{11B844F0-A24E-4D31-A9F3-2C26E96F5683}" type="presParOf" srcId="{8F5C920E-53E3-404E-B573-757DAA080E9D}" destId="{FFF61F87-B3E3-4C5E-B69A-6A62E846B7E7}" srcOrd="17" destOrd="0" presId="urn:microsoft.com/office/officeart/2008/layout/CircleAccentTimeline"/>
    <dgm:cxn modelId="{1838534A-2770-4FA3-B6C7-5EF49B6EBFD3}" type="presParOf" srcId="{8F5C920E-53E3-404E-B573-757DAA080E9D}" destId="{7C9D6973-DD14-4978-8A3E-DCD5CE6A2B98}" srcOrd="18" destOrd="0" presId="urn:microsoft.com/office/officeart/2008/layout/CircleAccentTimeline"/>
    <dgm:cxn modelId="{461651D1-B268-49B3-A6BC-6D4E567D49AA}" type="presParOf" srcId="{7C9D6973-DD14-4978-8A3E-DCD5CE6A2B98}" destId="{EF4577CC-6C00-4156-9165-04C5358CBD05}" srcOrd="0" destOrd="0" presId="urn:microsoft.com/office/officeart/2008/layout/CircleAccentTimeline"/>
    <dgm:cxn modelId="{9A5A9D9C-C2CE-4984-B6E8-DCC9D8CE32A4}" type="presParOf" srcId="{7C9D6973-DD14-4978-8A3E-DCD5CE6A2B98}" destId="{86DF7644-0819-4B4A-BECB-247AF0610181}" srcOrd="1" destOrd="0" presId="urn:microsoft.com/office/officeart/2008/layout/CircleAccentTimeline"/>
    <dgm:cxn modelId="{1A8C6D17-8000-4781-91EE-8919A54B8E6D}" type="presParOf" srcId="{7C9D6973-DD14-4978-8A3E-DCD5CE6A2B98}" destId="{BDF2B9E4-2762-4AE8-97ED-CFF80ADF5B48}" srcOrd="2" destOrd="0" presId="urn:microsoft.com/office/officeart/2008/layout/CircleAccentTimeline"/>
    <dgm:cxn modelId="{15E5C504-923A-4AF2-BB84-2FAB1B8F1EC8}" type="presParOf" srcId="{8F5C920E-53E3-404E-B573-757DAA080E9D}" destId="{2F868B05-E065-4E9D-B9FB-9AB89212C97B}" srcOrd="19" destOrd="0" presId="urn:microsoft.com/office/officeart/2008/layout/CircleAccentTimeline"/>
    <dgm:cxn modelId="{E1092C44-23AB-4B4C-AC00-4EFBE0D67453}" type="presParOf" srcId="{8F5C920E-53E3-404E-B573-757DAA080E9D}" destId="{7954ADE8-36C1-4321-842C-7AE5E045854A}" srcOrd="20"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74F03-E6DB-4FE5-B17C-3F7D2B8F2F3B}">
      <dsp:nvSpPr>
        <dsp:cNvPr id="0" name=""/>
        <dsp:cNvSpPr/>
      </dsp:nvSpPr>
      <dsp:spPr>
        <a:xfrm>
          <a:off x="565" y="1741583"/>
          <a:ext cx="1029631" cy="1029631"/>
        </a:xfrm>
        <a:prstGeom prst="donut">
          <a:avLst>
            <a:gd name="adj" fmla="val 2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344827-7CC9-49AC-B3EC-6F7A9192D1F2}">
      <dsp:nvSpPr>
        <dsp:cNvPr id="0" name=""/>
        <dsp:cNvSpPr/>
      </dsp:nvSpPr>
      <dsp:spPr>
        <a:xfrm rot="17700000">
          <a:off x="363361" y="902223"/>
          <a:ext cx="1279946" cy="616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0" rIns="0" bIns="0" numCol="1" spcCol="1270" anchor="ctr" anchorCtr="0">
          <a:noAutofit/>
        </a:bodyPr>
        <a:lstStyle/>
        <a:p>
          <a:pPr lvl="0" algn="l" defTabSz="488950" rtl="0">
            <a:lnSpc>
              <a:spcPct val="90000"/>
            </a:lnSpc>
            <a:spcBef>
              <a:spcPct val="0"/>
            </a:spcBef>
            <a:spcAft>
              <a:spcPct val="35000"/>
            </a:spcAft>
          </a:pPr>
          <a:r>
            <a:rPr lang="en-US" sz="1100" kern="1200" dirty="0" smtClean="0"/>
            <a:t>Cloud Security Strategy</a:t>
          </a:r>
          <a:endParaRPr lang="en-US" sz="1100" kern="1200" dirty="0"/>
        </a:p>
      </dsp:txBody>
      <dsp:txXfrm>
        <a:off x="363361" y="902223"/>
        <a:ext cx="1279946" cy="616835"/>
      </dsp:txXfrm>
    </dsp:sp>
    <dsp:sp modelId="{0ABB71FF-A64E-4835-A587-FC5CFA13E783}">
      <dsp:nvSpPr>
        <dsp:cNvPr id="0" name=""/>
        <dsp:cNvSpPr/>
      </dsp:nvSpPr>
      <dsp:spPr>
        <a:xfrm>
          <a:off x="1107834" y="1741583"/>
          <a:ext cx="1029631" cy="1029631"/>
        </a:xfrm>
        <a:prstGeom prst="donut">
          <a:avLst>
            <a:gd name="adj" fmla="val 2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B8BAE7-A4B5-4FB6-8211-4E429F446003}">
      <dsp:nvSpPr>
        <dsp:cNvPr id="0" name=""/>
        <dsp:cNvSpPr/>
      </dsp:nvSpPr>
      <dsp:spPr>
        <a:xfrm rot="17700000">
          <a:off x="1470630" y="902223"/>
          <a:ext cx="1279946" cy="616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0" rIns="0" bIns="0" numCol="1" spcCol="1270" anchor="ctr" anchorCtr="0">
          <a:noAutofit/>
        </a:bodyPr>
        <a:lstStyle/>
        <a:p>
          <a:pPr lvl="0" algn="l" defTabSz="488950" rtl="0">
            <a:lnSpc>
              <a:spcPct val="90000"/>
            </a:lnSpc>
            <a:spcBef>
              <a:spcPct val="0"/>
            </a:spcBef>
            <a:spcAft>
              <a:spcPct val="35000"/>
            </a:spcAft>
          </a:pPr>
          <a:r>
            <a:rPr lang="en-US" sz="1100" kern="1200" dirty="0" smtClean="0"/>
            <a:t>Stakeholder Communication Plan</a:t>
          </a:r>
          <a:endParaRPr lang="en-US" sz="1100" kern="1200" dirty="0"/>
        </a:p>
      </dsp:txBody>
      <dsp:txXfrm>
        <a:off x="1470630" y="902223"/>
        <a:ext cx="1279946" cy="616835"/>
      </dsp:txXfrm>
    </dsp:sp>
    <dsp:sp modelId="{06FC4073-0EF6-449A-8DB7-DE4AD9F68A35}">
      <dsp:nvSpPr>
        <dsp:cNvPr id="0" name=""/>
        <dsp:cNvSpPr/>
      </dsp:nvSpPr>
      <dsp:spPr>
        <a:xfrm>
          <a:off x="2215103" y="1741583"/>
          <a:ext cx="1029631" cy="1029631"/>
        </a:xfrm>
        <a:prstGeom prst="donut">
          <a:avLst>
            <a:gd name="adj" fmla="val 2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A7AC0A-1B05-48A8-BC27-1F64825AF296}">
      <dsp:nvSpPr>
        <dsp:cNvPr id="0" name=""/>
        <dsp:cNvSpPr/>
      </dsp:nvSpPr>
      <dsp:spPr>
        <a:xfrm rot="17700000">
          <a:off x="2577899" y="902223"/>
          <a:ext cx="1279946" cy="616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0" rIns="0" bIns="0" numCol="1" spcCol="1270" anchor="ctr" anchorCtr="0">
          <a:noAutofit/>
        </a:bodyPr>
        <a:lstStyle/>
        <a:p>
          <a:pPr lvl="0" algn="l" defTabSz="488950" rtl="0">
            <a:lnSpc>
              <a:spcPct val="90000"/>
            </a:lnSpc>
            <a:spcBef>
              <a:spcPct val="0"/>
            </a:spcBef>
            <a:spcAft>
              <a:spcPct val="35000"/>
            </a:spcAft>
          </a:pPr>
          <a:r>
            <a:rPr lang="en-US" sz="1100" kern="1200" dirty="0" smtClean="0"/>
            <a:t>Security Cartography</a:t>
          </a:r>
          <a:endParaRPr lang="en-US" sz="1100" kern="1200" dirty="0"/>
        </a:p>
      </dsp:txBody>
      <dsp:txXfrm>
        <a:off x="2577899" y="902223"/>
        <a:ext cx="1279946" cy="616835"/>
      </dsp:txXfrm>
    </dsp:sp>
    <dsp:sp modelId="{E41E88B8-59C7-40B6-9C29-B450287AB90F}">
      <dsp:nvSpPr>
        <dsp:cNvPr id="0" name=""/>
        <dsp:cNvSpPr/>
      </dsp:nvSpPr>
      <dsp:spPr>
        <a:xfrm>
          <a:off x="3322372" y="1741583"/>
          <a:ext cx="1029631" cy="1029631"/>
        </a:xfrm>
        <a:prstGeom prst="donut">
          <a:avLst>
            <a:gd name="adj" fmla="val 2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0E80F4-EBB2-40A2-BD00-78737A154562}">
      <dsp:nvSpPr>
        <dsp:cNvPr id="0" name=""/>
        <dsp:cNvSpPr/>
      </dsp:nvSpPr>
      <dsp:spPr>
        <a:xfrm rot="17700000">
          <a:off x="3685168" y="902223"/>
          <a:ext cx="1279946" cy="616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0" rIns="0" bIns="0" numCol="1" spcCol="1270" anchor="ctr" anchorCtr="0">
          <a:noAutofit/>
        </a:bodyPr>
        <a:lstStyle/>
        <a:p>
          <a:pPr lvl="0" algn="l" defTabSz="488950" rtl="0">
            <a:lnSpc>
              <a:spcPct val="90000"/>
            </a:lnSpc>
            <a:spcBef>
              <a:spcPct val="0"/>
            </a:spcBef>
            <a:spcAft>
              <a:spcPct val="35000"/>
            </a:spcAft>
          </a:pPr>
          <a:r>
            <a:rPr lang="en-US" sz="1100" kern="1200" dirty="0" smtClean="0"/>
            <a:t>Document Shared Responsibility Model</a:t>
          </a:r>
          <a:endParaRPr lang="en-US" sz="1100" kern="1200" dirty="0"/>
        </a:p>
      </dsp:txBody>
      <dsp:txXfrm>
        <a:off x="3685168" y="902223"/>
        <a:ext cx="1279946" cy="616835"/>
      </dsp:txXfrm>
    </dsp:sp>
    <dsp:sp modelId="{8E247AF0-05B4-4765-9AC8-9DBFA8E7ACE0}">
      <dsp:nvSpPr>
        <dsp:cNvPr id="0" name=""/>
        <dsp:cNvSpPr/>
      </dsp:nvSpPr>
      <dsp:spPr>
        <a:xfrm>
          <a:off x="4429641" y="1741583"/>
          <a:ext cx="1029631" cy="1029631"/>
        </a:xfrm>
        <a:prstGeom prst="donut">
          <a:avLst>
            <a:gd name="adj" fmla="val 2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352694-2E8E-4359-AAE0-80FFC36EAD74}">
      <dsp:nvSpPr>
        <dsp:cNvPr id="0" name=""/>
        <dsp:cNvSpPr/>
      </dsp:nvSpPr>
      <dsp:spPr>
        <a:xfrm rot="17700000">
          <a:off x="4792437" y="902223"/>
          <a:ext cx="1279946" cy="616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0" rIns="0" bIns="0" numCol="1" spcCol="1270" anchor="ctr" anchorCtr="0">
          <a:noAutofit/>
        </a:bodyPr>
        <a:lstStyle/>
        <a:p>
          <a:pPr lvl="0" algn="l" defTabSz="488950" rtl="0">
            <a:lnSpc>
              <a:spcPct val="90000"/>
            </a:lnSpc>
            <a:spcBef>
              <a:spcPct val="0"/>
            </a:spcBef>
            <a:spcAft>
              <a:spcPct val="35000"/>
            </a:spcAft>
          </a:pPr>
          <a:r>
            <a:rPr lang="en-US" sz="1100" kern="1200" dirty="0" smtClean="0"/>
            <a:t>Security Operations Playbook &amp; </a:t>
          </a:r>
          <a:r>
            <a:rPr lang="en-US" sz="1100" kern="1200" dirty="0" err="1" smtClean="0"/>
            <a:t>Runbooks</a:t>
          </a:r>
          <a:endParaRPr lang="en-US" sz="1100" kern="1200" dirty="0"/>
        </a:p>
      </dsp:txBody>
      <dsp:txXfrm>
        <a:off x="4792437" y="902223"/>
        <a:ext cx="1279946" cy="616835"/>
      </dsp:txXfrm>
    </dsp:sp>
    <dsp:sp modelId="{C8D6FAA5-E114-45B1-98DE-D3E923890832}">
      <dsp:nvSpPr>
        <dsp:cNvPr id="0" name=""/>
        <dsp:cNvSpPr/>
      </dsp:nvSpPr>
      <dsp:spPr>
        <a:xfrm>
          <a:off x="5536911" y="1741583"/>
          <a:ext cx="1029631" cy="1029631"/>
        </a:xfrm>
        <a:prstGeom prst="donut">
          <a:avLst>
            <a:gd name="adj" fmla="val 2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B592D3-0910-4860-AC2F-F088F48A681B}">
      <dsp:nvSpPr>
        <dsp:cNvPr id="0" name=""/>
        <dsp:cNvSpPr/>
      </dsp:nvSpPr>
      <dsp:spPr>
        <a:xfrm rot="17700000">
          <a:off x="5899706" y="902223"/>
          <a:ext cx="1279946" cy="616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0" rIns="0" bIns="0" numCol="1" spcCol="1270" anchor="ctr" anchorCtr="0">
          <a:noAutofit/>
        </a:bodyPr>
        <a:lstStyle/>
        <a:p>
          <a:pPr lvl="0" algn="l" defTabSz="488950" rtl="0">
            <a:lnSpc>
              <a:spcPct val="90000"/>
            </a:lnSpc>
            <a:spcBef>
              <a:spcPct val="0"/>
            </a:spcBef>
            <a:spcAft>
              <a:spcPct val="35000"/>
            </a:spcAft>
          </a:pPr>
          <a:r>
            <a:rPr lang="en-US" sz="1100" kern="1200" dirty="0" smtClean="0"/>
            <a:t>Security Epics Plan</a:t>
          </a:r>
          <a:endParaRPr lang="en-US" sz="1100" kern="1200" dirty="0"/>
        </a:p>
      </dsp:txBody>
      <dsp:txXfrm>
        <a:off x="5899706" y="902223"/>
        <a:ext cx="1279946" cy="616835"/>
      </dsp:txXfrm>
    </dsp:sp>
    <dsp:sp modelId="{EF4577CC-6C00-4156-9165-04C5358CBD05}">
      <dsp:nvSpPr>
        <dsp:cNvPr id="0" name=""/>
        <dsp:cNvSpPr/>
      </dsp:nvSpPr>
      <dsp:spPr>
        <a:xfrm>
          <a:off x="6644180" y="1741583"/>
          <a:ext cx="1029631" cy="1029631"/>
        </a:xfrm>
        <a:prstGeom prst="donut">
          <a:avLst>
            <a:gd name="adj" fmla="val 2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DF7644-0819-4B4A-BECB-247AF0610181}">
      <dsp:nvSpPr>
        <dsp:cNvPr id="0" name=""/>
        <dsp:cNvSpPr/>
      </dsp:nvSpPr>
      <dsp:spPr>
        <a:xfrm rot="17700000">
          <a:off x="7006975" y="902223"/>
          <a:ext cx="1279946" cy="616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0" rIns="0" bIns="0" numCol="1" spcCol="1270" anchor="ctr" anchorCtr="0">
          <a:noAutofit/>
        </a:bodyPr>
        <a:lstStyle/>
        <a:p>
          <a:pPr lvl="0" algn="l" defTabSz="488950" rtl="0">
            <a:lnSpc>
              <a:spcPct val="90000"/>
            </a:lnSpc>
            <a:spcBef>
              <a:spcPct val="0"/>
            </a:spcBef>
            <a:spcAft>
              <a:spcPct val="35000"/>
            </a:spcAft>
          </a:pPr>
          <a:r>
            <a:rPr lang="en-US" sz="1100" kern="1200" dirty="0" smtClean="0"/>
            <a:t>Security Incident Response Simulation</a:t>
          </a:r>
          <a:endParaRPr lang="en-US" sz="1100" kern="1200" dirty="0"/>
        </a:p>
      </dsp:txBody>
      <dsp:txXfrm>
        <a:off x="7006975" y="902223"/>
        <a:ext cx="1279946" cy="616835"/>
      </dsp:txXfrm>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Arial"/>
              </a:defRPr>
            </a:lvl1pPr>
          </a:lstStyle>
          <a:p>
            <a:fld id="{0B25AC41-3BEC-9247-8322-91B80C013F2D}" type="datetimeFigureOut">
              <a:rPr lang="en-US" smtClean="0"/>
              <a:pPr/>
              <a:t>7/1/2016</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charset="0"/>
              <a:buNone/>
              <a:tabLst/>
              <a:defRPr/>
            </a:pPr>
            <a:endParaRPr lang="en-US" baseline="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1100569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4149241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3348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a:ea typeface="+mn-ea"/>
                <a:cs typeface="+mn-cs"/>
              </a:rPr>
              <a:t>First, a little background. Traditional security frameworks, regulation and organizational policies define several security perimeters related to a number of things: Firewall rules, Network Access Controls, Internal/External subnets, Operating Systems Hardening and the use of encryption at-rest or in-transient.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a:ea typeface="+mn-ea"/>
                <a:cs typeface="+mn-cs"/>
              </a:rPr>
              <a:t>These are all implemented into an AWS environment as well. The SbD approach</a:t>
            </a:r>
            <a:r>
              <a:rPr lang="en-US" sz="1200" kern="1200" baseline="0" dirty="0" smtClean="0">
                <a:solidFill>
                  <a:schemeClr val="tx1"/>
                </a:solidFill>
                <a:effectLst/>
                <a:latin typeface="Arial"/>
                <a:ea typeface="+mn-ea"/>
                <a:cs typeface="+mn-cs"/>
              </a:rPr>
              <a:t> </a:t>
            </a:r>
            <a:r>
              <a:rPr lang="en-US" sz="1200" kern="1200" dirty="0" smtClean="0">
                <a:solidFill>
                  <a:schemeClr val="tx1"/>
                </a:solidFill>
                <a:effectLst/>
                <a:latin typeface="Arial"/>
                <a:ea typeface="+mn-ea"/>
                <a:cs typeface="+mn-cs"/>
              </a:rPr>
              <a:t>enables organization to </a:t>
            </a:r>
            <a:r>
              <a:rPr lang="en-US" sz="1200" b="1" kern="1200" dirty="0" smtClean="0">
                <a:solidFill>
                  <a:schemeClr val="tx1"/>
                </a:solidFill>
                <a:effectLst/>
                <a:latin typeface="Arial"/>
                <a:ea typeface="+mn-ea"/>
                <a:cs typeface="+mn-cs"/>
              </a:rPr>
              <a:t>script </a:t>
            </a:r>
            <a:r>
              <a:rPr lang="en-US" sz="1200" kern="1200" dirty="0" smtClean="0">
                <a:solidFill>
                  <a:schemeClr val="tx1"/>
                </a:solidFill>
                <a:effectLst/>
                <a:latin typeface="Arial"/>
                <a:ea typeface="+mn-ea"/>
                <a:cs typeface="+mn-cs"/>
              </a:rPr>
              <a:t>these types of baseline configurations into a “Golden Environment”. Creating golden environment within AWS can help organizations set up baseline security and compliance elements, which each customer environments should implement similarly as they would in an </a:t>
            </a:r>
            <a:r>
              <a:rPr lang="en-US" sz="1200" kern="1200" dirty="0" err="1" smtClean="0">
                <a:solidFill>
                  <a:schemeClr val="tx1"/>
                </a:solidFill>
                <a:effectLst/>
                <a:latin typeface="Arial"/>
                <a:ea typeface="+mn-ea"/>
                <a:cs typeface="+mn-cs"/>
              </a:rPr>
              <a:t>on-premise</a:t>
            </a:r>
            <a:r>
              <a:rPr lang="en-US" sz="1200" kern="1200" dirty="0" smtClean="0">
                <a:solidFill>
                  <a:schemeClr val="tx1"/>
                </a:solidFill>
                <a:effectLst/>
                <a:latin typeface="Arial"/>
                <a:ea typeface="+mn-ea"/>
                <a:cs typeface="+mn-cs"/>
              </a:rPr>
              <a:t> environment. </a:t>
            </a:r>
          </a:p>
          <a:p>
            <a:endParaRPr lang="en-US" dirty="0" smtClean="0"/>
          </a:p>
          <a:p>
            <a:r>
              <a:rPr lang="en-US" dirty="0" smtClean="0"/>
              <a:t>As you</a:t>
            </a:r>
            <a:r>
              <a:rPr lang="en-US" baseline="0" dirty="0" smtClean="0"/>
              <a:t> can see within the call outs; the CF templates defines the use of operating systems, network access control and network time protocol.  Additionally, the second call out defines Network ACLs, subnets, and firewall rules.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1174177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FFFFFF"/>
                </a:solidFill>
              </a:rPr>
              <a:t>Culture – you can disagree about architecture, but apathy is unacceptable</a:t>
            </a:r>
          </a:p>
          <a:p>
            <a:endParaRPr lang="en-US" dirty="0"/>
          </a:p>
        </p:txBody>
      </p:sp>
      <p:sp>
        <p:nvSpPr>
          <p:cNvPr id="4" name="Slide Number Placeholder 3"/>
          <p:cNvSpPr>
            <a:spLocks noGrp="1"/>
          </p:cNvSpPr>
          <p:nvPr>
            <p:ph type="sldNum" sz="quarter" idx="10"/>
          </p:nvPr>
        </p:nvSpPr>
        <p:spPr/>
        <p:txBody>
          <a:bodyPr/>
          <a:lstStyle/>
          <a:p>
            <a:fld id="{FADC262E-5F14-4945-97C5-31373BF41405}" type="slidenum">
              <a:rPr lang="en-US" smtClean="0"/>
              <a:t>3</a:t>
            </a:fld>
            <a:endParaRPr lang="en-US"/>
          </a:p>
        </p:txBody>
      </p:sp>
    </p:spTree>
    <p:extLst>
      <p:ext uri="{BB962C8B-B14F-4D97-AF65-F5344CB8AC3E}">
        <p14:creationId xmlns:p14="http://schemas.microsoft.com/office/powerpoint/2010/main" val="2386441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600" dirty="0" smtClean="0"/>
              <a:t>With our current organization structures</a:t>
            </a:r>
            <a:r>
              <a:rPr lang="en-US" sz="1600" baseline="0" dirty="0" smtClean="0"/>
              <a:t> and processes, </a:t>
            </a:r>
            <a:r>
              <a:rPr lang="en-US" sz="1600" dirty="0" smtClean="0"/>
              <a:t>Development and IT operations can</a:t>
            </a:r>
            <a:r>
              <a:rPr lang="en-US" sz="1600" baseline="0" dirty="0" smtClean="0"/>
              <a:t> be siloes having different: goals</a:t>
            </a:r>
          </a:p>
          <a:p>
            <a:r>
              <a:rPr lang="en-US" sz="1600" baseline="0" dirty="0" smtClean="0"/>
              <a:t>Developers are paid to change things i.e. write code, </a:t>
            </a:r>
          </a:p>
          <a:p>
            <a:r>
              <a:rPr lang="en-US" sz="1600" baseline="0" dirty="0" smtClean="0"/>
              <a:t>Ops folks are paid to NOT change things and keep things stable</a:t>
            </a:r>
          </a:p>
        </p:txBody>
      </p:sp>
    </p:spTree>
    <p:extLst>
      <p:ext uri="{BB962C8B-B14F-4D97-AF65-F5344CB8AC3E}">
        <p14:creationId xmlns:p14="http://schemas.microsoft.com/office/powerpoint/2010/main" val="3100560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349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txBody>
          <a:bodyPr/>
          <a:lstStyle/>
          <a:p>
            <a:pPr>
              <a:lnSpc>
                <a:spcPct val="90000"/>
              </a:lnSpc>
              <a:spcBef>
                <a:spcPts val="400"/>
              </a:spcBef>
            </a:pPr>
            <a:r>
              <a:rPr lang="en-US" sz="1600" dirty="0" smtClean="0">
                <a:solidFill>
                  <a:srgbClr val="FFFFFF"/>
                </a:solidFill>
                <a:latin typeface="Arial" charset="0"/>
                <a:cs typeface="Arial" charset="0"/>
                <a:sym typeface="Arial" charset="0"/>
              </a:rPr>
              <a:t>In the Waterfall model most of us cut out teeth on, change is a big deal. You don</a:t>
            </a:r>
            <a:r>
              <a:rPr lang="fr-FR" sz="1600" dirty="0" smtClean="0">
                <a:solidFill>
                  <a:srgbClr val="FFFFFF"/>
                </a:solidFill>
                <a:latin typeface="Arial" charset="0"/>
                <a:cs typeface="Arial" charset="0"/>
                <a:sym typeface="Arial" charset="0"/>
              </a:rPr>
              <a:t>’</a:t>
            </a:r>
            <a:r>
              <a:rPr lang="en-US" sz="1600" dirty="0" smtClean="0">
                <a:solidFill>
                  <a:srgbClr val="FFFFFF"/>
                </a:solidFill>
                <a:latin typeface="Arial" charset="0"/>
                <a:cs typeface="Arial" charset="0"/>
                <a:sym typeface="Arial" charset="0"/>
              </a:rPr>
              <a:t>t want to do it often, and when you do it, you will spend a few weeks doing an impact analysis.</a:t>
            </a:r>
            <a:r>
              <a:rPr lang="en-US" sz="1600" baseline="0" dirty="0" smtClean="0">
                <a:solidFill>
                  <a:srgbClr val="FFFFFF"/>
                </a:solidFill>
                <a:latin typeface="Arial" charset="0"/>
                <a:cs typeface="Arial" charset="0"/>
                <a:sym typeface="Arial" charset="0"/>
              </a:rPr>
              <a:t> You absolutely want to make sure it </a:t>
            </a:r>
            <a:r>
              <a:rPr lang="en-US" sz="1600" baseline="0" dirty="0" err="1" smtClean="0">
                <a:solidFill>
                  <a:srgbClr val="FFFFFF"/>
                </a:solidFill>
                <a:latin typeface="Arial" charset="0"/>
                <a:cs typeface="Arial" charset="0"/>
                <a:sym typeface="Arial" charset="0"/>
              </a:rPr>
              <a:t>doesn</a:t>
            </a:r>
            <a:r>
              <a:rPr lang="fr-FR" sz="1600" baseline="0" dirty="0" smtClean="0">
                <a:solidFill>
                  <a:srgbClr val="FFFFFF"/>
                </a:solidFill>
                <a:latin typeface="Arial" charset="0"/>
                <a:cs typeface="Arial" charset="0"/>
                <a:sym typeface="Arial" charset="0"/>
              </a:rPr>
              <a:t>’</a:t>
            </a:r>
            <a:r>
              <a:rPr lang="en-US" sz="1600" baseline="0" dirty="0" smtClean="0">
                <a:solidFill>
                  <a:srgbClr val="FFFFFF"/>
                </a:solidFill>
                <a:latin typeface="Arial" charset="0"/>
                <a:cs typeface="Arial" charset="0"/>
                <a:sym typeface="Arial" charset="0"/>
              </a:rPr>
              <a:t>t fail, or you will spend the next few months filling out Post Incident Reports…in triplicate. And before starting on the paper work you will need to roll the system back to its last know working configuration. These were the days teams of people were standing up monoliths in Easter island</a:t>
            </a:r>
          </a:p>
          <a:p>
            <a:pPr>
              <a:lnSpc>
                <a:spcPct val="90000"/>
              </a:lnSpc>
              <a:spcBef>
                <a:spcPts val="400"/>
              </a:spcBef>
            </a:pPr>
            <a:endParaRPr lang="en-US" sz="1600" baseline="0" dirty="0" smtClean="0">
              <a:solidFill>
                <a:srgbClr val="FFFFFF"/>
              </a:solidFill>
              <a:latin typeface="Arial" charset="0"/>
              <a:cs typeface="Arial" charset="0"/>
              <a:sym typeface="Arial" charset="0"/>
            </a:endParaRPr>
          </a:p>
          <a:p>
            <a:pPr>
              <a:lnSpc>
                <a:spcPct val="90000"/>
              </a:lnSpc>
              <a:spcBef>
                <a:spcPts val="400"/>
              </a:spcBef>
            </a:pPr>
            <a:r>
              <a:rPr lang="en-US" sz="1600" baseline="0" dirty="0" smtClean="0">
                <a:solidFill>
                  <a:srgbClr val="FFFFFF"/>
                </a:solidFill>
                <a:latin typeface="Arial" charset="0"/>
                <a:cs typeface="Arial" charset="0"/>
                <a:sym typeface="Arial" charset="0"/>
              </a:rPr>
              <a:t>In agile methodology change is almost a non event that is embraced. You contain the risk by making incrementally small changes.</a:t>
            </a:r>
          </a:p>
          <a:p>
            <a:pPr>
              <a:lnSpc>
                <a:spcPct val="90000"/>
              </a:lnSpc>
              <a:spcBef>
                <a:spcPts val="400"/>
              </a:spcBef>
            </a:pPr>
            <a:endParaRPr lang="en-US" sz="1600" baseline="0" dirty="0" smtClean="0">
              <a:solidFill>
                <a:srgbClr val="FFFFFF"/>
              </a:solidFill>
              <a:latin typeface="Arial" charset="0"/>
              <a:cs typeface="Arial" charset="0"/>
              <a:sym typeface="Arial" charset="0"/>
            </a:endParaRPr>
          </a:p>
          <a:p>
            <a:pPr>
              <a:lnSpc>
                <a:spcPct val="90000"/>
              </a:lnSpc>
              <a:spcBef>
                <a:spcPts val="400"/>
              </a:spcBef>
            </a:pPr>
            <a:r>
              <a:rPr lang="en-US" sz="1600" baseline="0" dirty="0" smtClean="0">
                <a:solidFill>
                  <a:srgbClr val="FFFFFF"/>
                </a:solidFill>
                <a:latin typeface="Arial" charset="0"/>
                <a:cs typeface="Arial" charset="0"/>
                <a:sym typeface="Arial" charset="0"/>
              </a:rPr>
              <a:t>So Agile methodology must be the state of nirvana! …Maybe if you are a developer. Not if you are Ops</a:t>
            </a:r>
            <a:endParaRPr lang="en-US" sz="1600" dirty="0" smtClean="0">
              <a:solidFill>
                <a:srgbClr val="FFFFFF"/>
              </a:solidFill>
              <a:latin typeface="Arial" charset="0"/>
              <a:cs typeface="Arial" charset="0"/>
              <a:sym typeface="Arial" charset="0"/>
            </a:endParaRPr>
          </a:p>
          <a:p>
            <a:pPr>
              <a:lnSpc>
                <a:spcPct val="90000"/>
              </a:lnSpc>
              <a:spcBef>
                <a:spcPts val="400"/>
              </a:spcBef>
            </a:pPr>
            <a:endParaRPr lang="en-US" sz="5200" dirty="0">
              <a:solidFill>
                <a:srgbClr val="FFFFFF"/>
              </a:solidFill>
              <a:latin typeface="Arial" charset="0"/>
              <a:cs typeface="Arial" charset="0"/>
              <a:sym typeface="Arial" charset="0"/>
            </a:endParaRPr>
          </a:p>
        </p:txBody>
      </p:sp>
    </p:spTree>
    <p:extLst>
      <p:ext uri="{BB962C8B-B14F-4D97-AF65-F5344CB8AC3E}">
        <p14:creationId xmlns:p14="http://schemas.microsoft.com/office/powerpoint/2010/main" val="1715341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3584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txBody>
          <a:bodyPr/>
          <a:lstStyle/>
          <a:p>
            <a:pPr>
              <a:lnSpc>
                <a:spcPct val="90000"/>
              </a:lnSpc>
              <a:spcBef>
                <a:spcPts val="400"/>
              </a:spcBef>
            </a:pPr>
            <a:endParaRPr lang="en-US" sz="5200" dirty="0">
              <a:solidFill>
                <a:srgbClr val="FFFFFF"/>
              </a:solidFill>
              <a:latin typeface="Arial" charset="0"/>
              <a:cs typeface="Arial" charset="0"/>
              <a:sym typeface="Arial" charset="0"/>
            </a:endParaRPr>
          </a:p>
        </p:txBody>
      </p:sp>
    </p:spTree>
    <p:extLst>
      <p:ext uri="{BB962C8B-B14F-4D97-AF65-F5344CB8AC3E}">
        <p14:creationId xmlns:p14="http://schemas.microsoft.com/office/powerpoint/2010/main" val="2129176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1.Use</a:t>
            </a:r>
            <a:r>
              <a:rPr lang="en-US" baseline="0" dirty="0" smtClean="0"/>
              <a:t> the cloud to protect the cloud; Use the cloud to protect the DC; Build and Deploy the same way your business apps do</a:t>
            </a:r>
          </a:p>
          <a:p>
            <a:endParaRPr lang="en-US" dirty="0" smtClean="0"/>
          </a:p>
          <a:p>
            <a:r>
              <a:rPr lang="en-US" dirty="0" smtClean="0"/>
              <a:t>2. API’s are your contracts</a:t>
            </a:r>
            <a:r>
              <a:rPr lang="en-US" baseline="0" dirty="0" smtClean="0"/>
              <a:t> with business partners and those you protect. Make it easy to include security in deployments and the business will</a:t>
            </a:r>
          </a:p>
          <a:p>
            <a:endParaRPr lang="en-US" baseline="0" dirty="0" smtClean="0"/>
          </a:p>
          <a:p>
            <a:r>
              <a:rPr lang="en-US" baseline="0" dirty="0" smtClean="0"/>
              <a:t>3. No chokepoints or bottlenecks. Everything must scale to keep pace with the business. </a:t>
            </a:r>
            <a:endParaRPr lang="en-US" dirty="0"/>
          </a:p>
        </p:txBody>
      </p:sp>
      <p:sp>
        <p:nvSpPr>
          <p:cNvPr id="4" name="Slide Number Placeholder 3"/>
          <p:cNvSpPr>
            <a:spLocks noGrp="1"/>
          </p:cNvSpPr>
          <p:nvPr>
            <p:ph type="sldNum" sz="quarter" idx="10"/>
          </p:nvPr>
        </p:nvSpPr>
        <p:spPr/>
        <p:txBody>
          <a:bodyPr/>
          <a:lstStyle/>
          <a:p>
            <a:fld id="{FADC262E-5F14-4945-97C5-31373BF41405}" type="slidenum">
              <a:rPr lang="en-US" smtClean="0"/>
              <a:t>8</a:t>
            </a:fld>
            <a:endParaRPr lang="en-US"/>
          </a:p>
        </p:txBody>
      </p:sp>
    </p:spTree>
    <p:extLst>
      <p:ext uri="{BB962C8B-B14F-4D97-AF65-F5344CB8AC3E}">
        <p14:creationId xmlns:p14="http://schemas.microsoft.com/office/powerpoint/2010/main" val="3854751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9AECDCD-2FD5-4196-9596-C100DFB881F9}" type="slidenum">
              <a:rPr lang="en-SG" smtClean="0"/>
              <a:t>9</a:t>
            </a:fld>
            <a:endParaRPr lang="en-SG"/>
          </a:p>
        </p:txBody>
      </p:sp>
    </p:spTree>
    <p:extLst>
      <p:ext uri="{BB962C8B-B14F-4D97-AF65-F5344CB8AC3E}">
        <p14:creationId xmlns:p14="http://schemas.microsoft.com/office/powerpoint/2010/main" val="396903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087085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C9AECDCD-2FD5-4196-9596-C100DFB881F9}" type="slidenum">
              <a:rPr lang="en-SG" smtClean="0"/>
              <a:t>11</a:t>
            </a:fld>
            <a:endParaRPr lang="en-SG"/>
          </a:p>
        </p:txBody>
      </p:sp>
    </p:spTree>
    <p:extLst>
      <p:ext uri="{BB962C8B-B14F-4D97-AF65-F5344CB8AC3E}">
        <p14:creationId xmlns:p14="http://schemas.microsoft.com/office/powerpoint/2010/main" val="1897966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587162"/>
            <a:ext cx="7772400" cy="751755"/>
          </a:xfrm>
        </p:spPr>
        <p:txBody>
          <a:bodyPr anchor="ctr">
            <a:normAutofit/>
          </a:bodyPr>
          <a:lstStyle>
            <a:lvl1pPr algn="l">
              <a:defRPr sz="3600">
                <a:solidFill>
                  <a:schemeClr val="tx1"/>
                </a:solidFill>
                <a:latin typeface="Arial"/>
                <a:cs typeface="Arial"/>
              </a:defRPr>
            </a:lvl1pPr>
          </a:lstStyle>
          <a:p>
            <a:r>
              <a:rPr lang="en-US" dirty="0" smtClean="0"/>
              <a:t>Click to edit Master title style</a:t>
            </a:r>
            <a:endParaRPr lang="en-US" dirty="0"/>
          </a:p>
        </p:txBody>
      </p:sp>
      <p:sp>
        <p:nvSpPr>
          <p:cNvPr id="5" name="Subtitle 2"/>
          <p:cNvSpPr>
            <a:spLocks noGrp="1"/>
          </p:cNvSpPr>
          <p:nvPr>
            <p:ph type="subTitle" idx="1"/>
          </p:nvPr>
        </p:nvSpPr>
        <p:spPr>
          <a:xfrm>
            <a:off x="679139" y="2340785"/>
            <a:ext cx="7786115" cy="453216"/>
          </a:xfrm>
        </p:spPr>
        <p:txBody>
          <a:bodyPr>
            <a:normAutofit/>
          </a:bodyPr>
          <a:lstStyle>
            <a:lvl1pPr marL="0" indent="0" algn="l">
              <a:buNone/>
              <a:defRPr sz="2000" b="0">
                <a:solidFill>
                  <a:srgbClr val="595A5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11"/>
          <p:cNvSpPr>
            <a:spLocks noGrp="1"/>
          </p:cNvSpPr>
          <p:nvPr>
            <p:ph type="body" sz="quarter" idx="10" hasCustomPrompt="1"/>
          </p:nvPr>
        </p:nvSpPr>
        <p:spPr>
          <a:xfrm>
            <a:off x="666750" y="3450696"/>
            <a:ext cx="3683000" cy="433387"/>
          </a:xfrm>
        </p:spPr>
        <p:txBody>
          <a:bodyPr>
            <a:normAutofit/>
          </a:bodyPr>
          <a:lstStyle>
            <a:lvl1pPr marL="0" indent="0">
              <a:buNone/>
              <a:defRPr sz="1600" baseline="0"/>
            </a:lvl1pPr>
          </a:lstStyle>
          <a:p>
            <a:pPr lvl="0"/>
            <a:r>
              <a:rPr lang="en-US" dirty="0" smtClean="0"/>
              <a:t>Click to edit Presenter, Team</a:t>
            </a:r>
            <a:endParaRPr lang="en-US" dirty="0"/>
          </a:p>
        </p:txBody>
      </p:sp>
      <p:sp>
        <p:nvSpPr>
          <p:cNvPr id="8" name="Text Placeholder 11"/>
          <p:cNvSpPr>
            <a:spLocks noGrp="1"/>
          </p:cNvSpPr>
          <p:nvPr>
            <p:ph type="body" sz="quarter" idx="11" hasCustomPrompt="1"/>
          </p:nvPr>
        </p:nvSpPr>
        <p:spPr>
          <a:xfrm>
            <a:off x="666750" y="3831697"/>
            <a:ext cx="3683000" cy="369888"/>
          </a:xfrm>
        </p:spPr>
        <p:txBody>
          <a:bodyPr>
            <a:normAutofit/>
          </a:bodyPr>
          <a:lstStyle>
            <a:lvl1pPr marL="0" indent="0">
              <a:buNone/>
              <a:defRPr sz="1600" baseline="0">
                <a:solidFill>
                  <a:srgbClr val="8D8B8F"/>
                </a:solidFill>
              </a:defRPr>
            </a:lvl1pPr>
          </a:lstStyle>
          <a:p>
            <a:pPr lvl="0"/>
            <a:r>
              <a:rPr lang="en-US" dirty="0" smtClean="0"/>
              <a:t>Click to edit Date</a:t>
            </a:r>
            <a:endParaRPr lang="en-US" dirty="0"/>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with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ithout Logo">
    <p:spTree>
      <p:nvGrpSpPr>
        <p:cNvPr id="1" name=""/>
        <p:cNvGrpSpPr/>
        <p:nvPr/>
      </p:nvGrpSpPr>
      <p:grpSpPr>
        <a:xfrm>
          <a:off x="0" y="0"/>
          <a:ext cx="0" cy="0"/>
          <a:chOff x="0" y="0"/>
          <a:chExt cx="0" cy="0"/>
        </a:xfrm>
      </p:grpSpPr>
      <p:sp>
        <p:nvSpPr>
          <p:cNvPr id="2" name="Rectangle 1"/>
          <p:cNvSpPr/>
          <p:nvPr userDrawn="1"/>
        </p:nvSpPr>
        <p:spPr>
          <a:xfrm>
            <a:off x="7895167" y="4497917"/>
            <a:ext cx="1248833" cy="6455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3786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Tree>
    <p:extLst>
      <p:ext uri="{BB962C8B-B14F-4D97-AF65-F5344CB8AC3E}">
        <p14:creationId xmlns:p14="http://schemas.microsoft.com/office/powerpoint/2010/main" val="4149226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6394" y="1877752"/>
            <a:ext cx="7772400" cy="1021556"/>
          </a:xfrm>
        </p:spPr>
        <p:txBody>
          <a:bodyPr anchor="ctr">
            <a:noAutofit/>
          </a:bodyPr>
          <a:lstStyle>
            <a:lvl1pPr algn="l">
              <a:defRPr sz="2400" b="1" cap="none"/>
            </a:lvl1pPr>
          </a:lstStyle>
          <a:p>
            <a:r>
              <a:rPr lang="en-US" dirty="0"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Tree>
    <p:extLst>
      <p:ext uri="{BB962C8B-B14F-4D97-AF65-F5344CB8AC3E}">
        <p14:creationId xmlns:p14="http://schemas.microsoft.com/office/powerpoint/2010/main" val="4149226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675888" y="1674428"/>
            <a:ext cx="5066628" cy="1250668"/>
          </a:xfrm>
        </p:spPr>
        <p:txBody>
          <a:bodyPr anchor="ctr" anchorCtr="0"/>
          <a:lstStyle/>
          <a:p>
            <a:r>
              <a:rPr lang="en-US" dirty="0"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021655" y="4826532"/>
            <a:ext cx="1051353" cy="273844"/>
          </a:xfrm>
          <a:prstGeom prst="rect">
            <a:avLst/>
          </a:prstGeom>
        </p:spPr>
        <p:txBody>
          <a:bodyPr/>
          <a:lstStyle/>
          <a:p>
            <a:fld id="{F56C8676-1494-424A-9EE1-69F4EB666BA8}" type="slidenum">
              <a:rPr lang="en-US" smtClean="0"/>
              <a:t>‹#›</a:t>
            </a:fld>
            <a:endParaRPr lang="en-US" dirty="0"/>
          </a:p>
        </p:txBody>
      </p:sp>
      <p:sp>
        <p:nvSpPr>
          <p:cNvPr id="8" name="Content Placeholder 2"/>
          <p:cNvSpPr>
            <a:spLocks noGrp="1"/>
          </p:cNvSpPr>
          <p:nvPr>
            <p:ph idx="4294967295"/>
          </p:nvPr>
        </p:nvSpPr>
        <p:spPr>
          <a:xfrm>
            <a:off x="698501" y="1066259"/>
            <a:ext cx="8094623" cy="3394472"/>
          </a:xfrm>
        </p:spPr>
        <p:txBody>
          <a:bodyPr/>
          <a:lstStyle/>
          <a:p>
            <a:pPr lvl="0"/>
            <a:r>
              <a:rPr lang="en-US" smtClean="0"/>
              <a:t>Click to edit Master text styles</a:t>
            </a:r>
          </a:p>
        </p:txBody>
      </p:sp>
    </p:spTree>
    <p:extLst>
      <p:ext uri="{BB962C8B-B14F-4D97-AF65-F5344CB8AC3E}">
        <p14:creationId xmlns:p14="http://schemas.microsoft.com/office/powerpoint/2010/main" val="97267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6394" y="1877752"/>
            <a:ext cx="7772400" cy="1021556"/>
          </a:xfrm>
        </p:spPr>
        <p:txBody>
          <a:bodyPr anchor="ctr">
            <a:noAutofit/>
          </a:bodyPr>
          <a:lstStyle>
            <a:lvl1pPr algn="l">
              <a:defRPr sz="3600" b="1" cap="none"/>
            </a:lvl1pPr>
          </a:lstStyle>
          <a:p>
            <a:r>
              <a:rPr lang="en-US" dirty="0"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575" y="1012507"/>
            <a:ext cx="4038600" cy="347207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3376" y="1151335"/>
            <a:ext cx="4037542"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524375" y="1151335"/>
            <a:ext cx="4037542"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itle 1"/>
          <p:cNvSpPr>
            <a:spLocks noGrp="1"/>
          </p:cNvSpPr>
          <p:nvPr>
            <p:ph type="title"/>
          </p:nvPr>
        </p:nvSpPr>
        <p:spPr>
          <a:xfrm>
            <a:off x="336789" y="114936"/>
            <a:ext cx="8205304" cy="857250"/>
          </a:xfrm>
        </p:spPr>
        <p:txBody>
          <a:bodyPr/>
          <a:lstStyle/>
          <a:p>
            <a:r>
              <a:rPr lang="en-US" smtClean="0"/>
              <a:t>Click to edit Master title style</a:t>
            </a:r>
            <a:endParaRPr lang="en-US"/>
          </a:p>
        </p:txBody>
      </p:sp>
      <p:sp>
        <p:nvSpPr>
          <p:cNvPr id="9" name="Content Placeholder 2"/>
          <p:cNvSpPr>
            <a:spLocks noGrp="1"/>
          </p:cNvSpPr>
          <p:nvPr>
            <p:ph sz="half" idx="10"/>
          </p:nvPr>
        </p:nvSpPr>
        <p:spPr>
          <a:xfrm>
            <a:off x="333575" y="1638646"/>
            <a:ext cx="4038600" cy="2880191"/>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half" idx="2"/>
          </p:nvPr>
        </p:nvSpPr>
        <p:spPr>
          <a:xfrm>
            <a:off x="4524575" y="1638646"/>
            <a:ext cx="4038600" cy="2880191"/>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37518" y="1200151"/>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2"/>
          <p:cNvSpPr>
            <a:spLocks noGrp="1"/>
          </p:cNvSpPr>
          <p:nvPr>
            <p:ph sz="half" idx="10"/>
          </p:nvPr>
        </p:nvSpPr>
        <p:spPr>
          <a:xfrm>
            <a:off x="3231001" y="1200151"/>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200151"/>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457200" y="2749868"/>
            <a:ext cx="1797050" cy="340940"/>
          </a:xfrm>
        </p:spPr>
        <p:txBody>
          <a:bodyPr>
            <a:no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Text Placeholder 3"/>
          <p:cNvSpPr>
            <a:spLocks noGrp="1"/>
          </p:cNvSpPr>
          <p:nvPr>
            <p:ph type="body" sz="half" idx="11"/>
          </p:nvPr>
        </p:nvSpPr>
        <p:spPr>
          <a:xfrm>
            <a:off x="2616205" y="2749868"/>
            <a:ext cx="1797050" cy="340940"/>
          </a:xfrm>
        </p:spPr>
        <p:txBody>
          <a:bodyPr>
            <a:no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754043" y="2749868"/>
            <a:ext cx="1797050" cy="340940"/>
          </a:xfrm>
        </p:spPr>
        <p:txBody>
          <a:bodyPr>
            <a:no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889750" y="2749868"/>
            <a:ext cx="1797050" cy="340940"/>
          </a:xfrm>
        </p:spPr>
        <p:txBody>
          <a:bodyPr>
            <a:no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457200" y="1227138"/>
            <a:ext cx="1797050" cy="1344612"/>
          </a:xfrm>
        </p:spPr>
        <p:txBody>
          <a:bodyPr>
            <a:normAutofit/>
          </a:bodyPr>
          <a:lstStyle>
            <a:lvl1pPr>
              <a:defRPr sz="1400"/>
            </a:lvl1pPr>
          </a:lstStyle>
          <a:p>
            <a:r>
              <a:rPr lang="en-US" dirty="0" smtClean="0"/>
              <a:t>Drag picture to placeholder or click icon to add</a:t>
            </a:r>
            <a:endParaRPr lang="en-US" dirty="0"/>
          </a:p>
        </p:txBody>
      </p:sp>
      <p:sp>
        <p:nvSpPr>
          <p:cNvPr id="16" name="Picture Placeholder 2"/>
          <p:cNvSpPr>
            <a:spLocks noGrp="1"/>
          </p:cNvSpPr>
          <p:nvPr>
            <p:ph type="pic" sz="quarter" idx="17"/>
          </p:nvPr>
        </p:nvSpPr>
        <p:spPr>
          <a:xfrm>
            <a:off x="2616205" y="1227138"/>
            <a:ext cx="1797050" cy="1344612"/>
          </a:xfrm>
        </p:spPr>
        <p:txBody>
          <a:bodyPr>
            <a:normAutofit/>
          </a:bodyPr>
          <a:lstStyle>
            <a:lvl1pPr>
              <a:defRPr sz="1400"/>
            </a:lvl1pPr>
          </a:lstStyle>
          <a:p>
            <a:r>
              <a:rPr lang="en-US" dirty="0" smtClean="0"/>
              <a:t>Drag picture to placeholder or click icon to add</a:t>
            </a:r>
            <a:endParaRPr lang="en-US" dirty="0"/>
          </a:p>
        </p:txBody>
      </p:sp>
      <p:sp>
        <p:nvSpPr>
          <p:cNvPr id="17" name="Picture Placeholder 2"/>
          <p:cNvSpPr>
            <a:spLocks noGrp="1"/>
          </p:cNvSpPr>
          <p:nvPr>
            <p:ph type="pic" sz="quarter" idx="18"/>
          </p:nvPr>
        </p:nvSpPr>
        <p:spPr>
          <a:xfrm>
            <a:off x="4754043" y="1227138"/>
            <a:ext cx="1797050" cy="1344612"/>
          </a:xfrm>
        </p:spPr>
        <p:txBody>
          <a:bodyPr>
            <a:normAutofit/>
          </a:bodyPr>
          <a:lstStyle>
            <a:lvl1pPr>
              <a:defRPr sz="1400"/>
            </a:lvl1pPr>
          </a:lstStyle>
          <a:p>
            <a:r>
              <a:rPr lang="en-US" dirty="0" smtClean="0"/>
              <a:t>Drag picture to placeholder or click icon to add</a:t>
            </a:r>
            <a:endParaRPr lang="en-US" dirty="0"/>
          </a:p>
        </p:txBody>
      </p:sp>
      <p:sp>
        <p:nvSpPr>
          <p:cNvPr id="18" name="Picture Placeholder 2"/>
          <p:cNvSpPr>
            <a:spLocks noGrp="1"/>
          </p:cNvSpPr>
          <p:nvPr>
            <p:ph type="pic" sz="quarter" idx="19"/>
          </p:nvPr>
        </p:nvSpPr>
        <p:spPr>
          <a:xfrm>
            <a:off x="6889750" y="1227138"/>
            <a:ext cx="1797050" cy="1344612"/>
          </a:xfrm>
        </p:spPr>
        <p:txBody>
          <a:bodyPr>
            <a:normAutofit/>
          </a:bodyPr>
          <a:lstStyle>
            <a:lvl1pPr>
              <a:defRPr sz="1400"/>
            </a:lvl1pPr>
          </a:lstStyle>
          <a:p>
            <a:r>
              <a:rPr lang="en-US" dirty="0" smtClean="0"/>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679444" y="2271349"/>
            <a:ext cx="1924050" cy="340940"/>
          </a:xfrm>
        </p:spPr>
        <p:txBody>
          <a:bodyPr>
            <a:no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 name="Text Placeholder 3"/>
          <p:cNvSpPr>
            <a:spLocks noGrp="1"/>
          </p:cNvSpPr>
          <p:nvPr>
            <p:ph type="body" sz="half" idx="11"/>
          </p:nvPr>
        </p:nvSpPr>
        <p:spPr>
          <a:xfrm>
            <a:off x="3642776" y="2271349"/>
            <a:ext cx="1924050" cy="340940"/>
          </a:xfrm>
        </p:spPr>
        <p:txBody>
          <a:bodyPr>
            <a:no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06111" y="2271349"/>
            <a:ext cx="1924050" cy="340940"/>
          </a:xfrm>
        </p:spPr>
        <p:txBody>
          <a:bodyPr>
            <a:no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679444" y="4070518"/>
            <a:ext cx="1924050" cy="340940"/>
          </a:xfrm>
        </p:spPr>
        <p:txBody>
          <a:bodyPr>
            <a:no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642776" y="4070518"/>
            <a:ext cx="1924050" cy="340940"/>
          </a:xfrm>
        </p:spPr>
        <p:txBody>
          <a:bodyPr>
            <a:no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06111" y="4070518"/>
            <a:ext cx="1924050" cy="340940"/>
          </a:xfrm>
        </p:spPr>
        <p:txBody>
          <a:bodyPr>
            <a:no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679450" y="1047750"/>
            <a:ext cx="1924050" cy="1100667"/>
          </a:xfrm>
        </p:spPr>
        <p:txBody>
          <a:bodyPr>
            <a:normAutofit/>
          </a:bodyPr>
          <a:lstStyle>
            <a:lvl1pPr>
              <a:defRPr sz="1400"/>
            </a:lvl1pPr>
          </a:lstStyle>
          <a:p>
            <a:r>
              <a:rPr lang="en-US" dirty="0" smtClean="0"/>
              <a:t>Drag picture to placeholder or click icon to add</a:t>
            </a:r>
            <a:endParaRPr lang="en-US" dirty="0"/>
          </a:p>
        </p:txBody>
      </p:sp>
      <p:sp>
        <p:nvSpPr>
          <p:cNvPr id="10" name="Picture Placeholder 2"/>
          <p:cNvSpPr>
            <a:spLocks noGrp="1"/>
          </p:cNvSpPr>
          <p:nvPr>
            <p:ph type="pic" sz="quarter" idx="21"/>
          </p:nvPr>
        </p:nvSpPr>
        <p:spPr>
          <a:xfrm>
            <a:off x="3642776" y="1047750"/>
            <a:ext cx="1924050" cy="1100667"/>
          </a:xfrm>
        </p:spPr>
        <p:txBody>
          <a:bodyPr>
            <a:normAutofit/>
          </a:bodyPr>
          <a:lstStyle>
            <a:lvl1pPr>
              <a:defRPr sz="1400"/>
            </a:lvl1pPr>
          </a:lstStyle>
          <a:p>
            <a:r>
              <a:rPr lang="en-US" dirty="0" smtClean="0"/>
              <a:t>Drag picture to placeholder or click icon to add</a:t>
            </a:r>
            <a:endParaRPr lang="en-US" dirty="0"/>
          </a:p>
        </p:txBody>
      </p:sp>
      <p:sp>
        <p:nvSpPr>
          <p:cNvPr id="11" name="Picture Placeholder 2"/>
          <p:cNvSpPr>
            <a:spLocks noGrp="1"/>
          </p:cNvSpPr>
          <p:nvPr>
            <p:ph type="pic" sz="quarter" idx="22"/>
          </p:nvPr>
        </p:nvSpPr>
        <p:spPr>
          <a:xfrm>
            <a:off x="6606111" y="1047750"/>
            <a:ext cx="1924050" cy="1100667"/>
          </a:xfrm>
        </p:spPr>
        <p:txBody>
          <a:bodyPr>
            <a:normAutofit/>
          </a:bodyPr>
          <a:lstStyle>
            <a:lvl1pPr>
              <a:defRPr sz="1400"/>
            </a:lvl1pPr>
          </a:lstStyle>
          <a:p>
            <a:r>
              <a:rPr lang="en-US" dirty="0" smtClean="0"/>
              <a:t>Drag picture to placeholder or click icon to add</a:t>
            </a:r>
            <a:endParaRPr lang="en-US" dirty="0"/>
          </a:p>
        </p:txBody>
      </p:sp>
      <p:sp>
        <p:nvSpPr>
          <p:cNvPr id="12" name="Picture Placeholder 2"/>
          <p:cNvSpPr>
            <a:spLocks noGrp="1"/>
          </p:cNvSpPr>
          <p:nvPr>
            <p:ph type="pic" sz="quarter" idx="23"/>
          </p:nvPr>
        </p:nvSpPr>
        <p:spPr>
          <a:xfrm>
            <a:off x="679450" y="2889250"/>
            <a:ext cx="1924050" cy="1100667"/>
          </a:xfrm>
        </p:spPr>
        <p:txBody>
          <a:bodyPr>
            <a:normAutofit/>
          </a:bodyPr>
          <a:lstStyle>
            <a:lvl1pPr>
              <a:defRPr sz="1400"/>
            </a:lvl1pPr>
          </a:lstStyle>
          <a:p>
            <a:r>
              <a:rPr lang="en-US" dirty="0" smtClean="0"/>
              <a:t>Drag picture to placeholder or click icon to add</a:t>
            </a:r>
            <a:endParaRPr lang="en-US" dirty="0"/>
          </a:p>
        </p:txBody>
      </p:sp>
      <p:sp>
        <p:nvSpPr>
          <p:cNvPr id="13" name="Picture Placeholder 2"/>
          <p:cNvSpPr>
            <a:spLocks noGrp="1"/>
          </p:cNvSpPr>
          <p:nvPr>
            <p:ph type="pic" sz="quarter" idx="24"/>
          </p:nvPr>
        </p:nvSpPr>
        <p:spPr>
          <a:xfrm>
            <a:off x="3642776" y="2889250"/>
            <a:ext cx="1924050" cy="1100667"/>
          </a:xfrm>
        </p:spPr>
        <p:txBody>
          <a:bodyPr>
            <a:normAutofit/>
          </a:bodyPr>
          <a:lstStyle>
            <a:lvl1pPr>
              <a:defRPr sz="1400"/>
            </a:lvl1pPr>
          </a:lstStyle>
          <a:p>
            <a:r>
              <a:rPr lang="en-US" dirty="0" smtClean="0"/>
              <a:t>Drag picture to placeholder or click icon to add</a:t>
            </a:r>
            <a:endParaRPr lang="en-US" dirty="0"/>
          </a:p>
        </p:txBody>
      </p:sp>
      <p:sp>
        <p:nvSpPr>
          <p:cNvPr id="14" name="Picture Placeholder 2"/>
          <p:cNvSpPr>
            <a:spLocks noGrp="1"/>
          </p:cNvSpPr>
          <p:nvPr>
            <p:ph type="pic" sz="quarter" idx="25"/>
          </p:nvPr>
        </p:nvSpPr>
        <p:spPr>
          <a:xfrm>
            <a:off x="6606111" y="2889250"/>
            <a:ext cx="1924050" cy="1100667"/>
          </a:xfrm>
        </p:spPr>
        <p:txBody>
          <a:bodyPr>
            <a:normAutofit/>
          </a:bodyPr>
          <a:lstStyle>
            <a:lvl1pPr>
              <a:defRPr sz="1400"/>
            </a:lvl1pPr>
          </a:lstStyle>
          <a:p>
            <a:r>
              <a:rPr lang="en-US" dirty="0" smtClean="0"/>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7069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3"/>
          <p:cNvPicPr>
            <a:picLocks noChangeAspect="1"/>
          </p:cNvPicPr>
          <p:nvPr userDrawn="1"/>
        </p:nvPicPr>
        <p:blipFill>
          <a:blip r:embed="rId19" cstate="print">
            <a:extLst>
              <a:ext uri="{28A0092B-C50C-407E-A947-70E740481C1C}">
                <a14:useLocalDpi xmlns:a14="http://schemas.microsoft.com/office/drawing/2010/main"/>
              </a:ext>
            </a:extLst>
          </a:blip>
          <a:srcRect/>
          <a:stretch>
            <a:fillRect/>
          </a:stretch>
        </p:blipFill>
        <p:spPr bwMode="auto">
          <a:xfrm>
            <a:off x="7065264" y="96774"/>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userDrawn="1"/>
        </p:nvSpPr>
        <p:spPr bwMode="auto">
          <a:xfrm>
            <a:off x="-3810" y="4936473"/>
            <a:ext cx="9149715" cy="207026"/>
          </a:xfrm>
          <a:prstGeom prst="rect">
            <a:avLst/>
          </a:prstGeom>
          <a:solidFill>
            <a:srgbClr val="231F20"/>
          </a:solidFill>
          <a:ln w="9525" algn="ctr">
            <a:solidFill>
              <a:srgbClr val="231F20"/>
            </a:solidFill>
            <a:round/>
            <a:headEnd/>
            <a:tailEnd/>
          </a:ln>
        </p:spPr>
        <p:txBody>
          <a:bodyPr/>
          <a:lstStyle/>
          <a:p>
            <a:endParaRPr lang="en-US" dirty="0">
              <a:solidFill>
                <a:srgbClr val="414447"/>
              </a:solidFill>
              <a:latin typeface="Arial" pitchFamily="34" charset="0"/>
              <a:cs typeface="Arial" pitchFamily="34" charset="0"/>
            </a:endParaRP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9" r:id="rId6"/>
    <p:sldLayoutId id="2147483690" r:id="rId7"/>
    <p:sldLayoutId id="2147483691" r:id="rId8"/>
    <p:sldLayoutId id="2147483680" r:id="rId9"/>
    <p:sldLayoutId id="2147483681" r:id="rId10"/>
    <p:sldLayoutId id="2147483684" r:id="rId11"/>
    <p:sldLayoutId id="2147483682" r:id="rId12"/>
    <p:sldLayoutId id="2147483683" r:id="rId13"/>
    <p:sldLayoutId id="2147483687" r:id="rId14"/>
    <p:sldLayoutId id="2147483688" r:id="rId15"/>
    <p:sldLayoutId id="2147483686" r:id="rId16"/>
    <p:sldLayoutId id="2147483693" r:id="rId17"/>
  </p:sldLayoutIdLst>
  <p:txStyles>
    <p:titleStyle>
      <a:lvl1pPr algn="l" defTabSz="457200" rtl="0" eaLnBrk="1" latinLnBrk="0" hangingPunct="1">
        <a:spcBef>
          <a:spcPct val="0"/>
        </a:spcBef>
        <a:buNone/>
        <a:defRPr sz="2400" b="1" i="0" kern="1200">
          <a:solidFill>
            <a:srgbClr val="595A5D"/>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000" b="0" i="0" kern="1200">
          <a:solidFill>
            <a:srgbClr val="595A5D"/>
          </a:solidFill>
          <a:latin typeface="Arial"/>
          <a:ea typeface="+mn-ea"/>
          <a:cs typeface="Arial"/>
        </a:defRPr>
      </a:lvl1pPr>
      <a:lvl2pPr marL="742950" indent="-285750" algn="l" defTabSz="457200" rtl="0" eaLnBrk="1" latinLnBrk="0" hangingPunct="1">
        <a:spcBef>
          <a:spcPct val="20000"/>
        </a:spcBef>
        <a:buFont typeface="Arial"/>
        <a:buChar char="–"/>
        <a:defRPr sz="1800" b="0" i="0" kern="1200">
          <a:solidFill>
            <a:srgbClr val="595A5D"/>
          </a:solidFill>
          <a:latin typeface="Arial"/>
          <a:ea typeface="+mn-ea"/>
          <a:cs typeface="Arial"/>
        </a:defRPr>
      </a:lvl2pPr>
      <a:lvl3pPr marL="11430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3pPr>
      <a:lvl4pPr marL="1600200" indent="-228600" algn="l" defTabSz="457200" rtl="0" eaLnBrk="1" latinLnBrk="0" hangingPunct="1">
        <a:spcBef>
          <a:spcPct val="20000"/>
        </a:spcBef>
        <a:buFont typeface="Arial"/>
        <a:buChar char="–"/>
        <a:defRPr sz="14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4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3.jpeg"/><Relationship Id="rId4" Type="http://schemas.openxmlformats.org/officeDocument/2006/relationships/hyperlink" Target="http://docs.aws.amazon.com/quickstart/latest/accelerator-nist/welcom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504ensicslabs/lim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emf"/><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334693" y="1432509"/>
            <a:ext cx="8204386" cy="1274572"/>
          </a:xfrm>
        </p:spPr>
        <p:txBody>
          <a:bodyPr>
            <a:normAutofit/>
          </a:bodyPr>
          <a:lstStyle/>
          <a:p>
            <a:r>
              <a:rPr lang="en-US" dirty="0" smtClean="0"/>
              <a:t>DOES 16: Handling </a:t>
            </a:r>
            <a:r>
              <a:rPr lang="en-US" dirty="0"/>
              <a:t>Security Objections To </a:t>
            </a:r>
            <a:r>
              <a:rPr lang="en-US" dirty="0" smtClean="0"/>
              <a:t>DevOps</a:t>
            </a:r>
            <a:endParaRPr lang="en-US" dirty="0"/>
          </a:p>
        </p:txBody>
      </p:sp>
      <p:sp>
        <p:nvSpPr>
          <p:cNvPr id="12" name="Text Placeholder 11"/>
          <p:cNvSpPr>
            <a:spLocks noGrp="1"/>
          </p:cNvSpPr>
          <p:nvPr>
            <p:ph type="body" sz="quarter" idx="10"/>
          </p:nvPr>
        </p:nvSpPr>
        <p:spPr>
          <a:xfrm>
            <a:off x="751417" y="3487478"/>
            <a:ext cx="5480050" cy="639769"/>
          </a:xfrm>
        </p:spPr>
        <p:txBody>
          <a:bodyPr>
            <a:noAutofit/>
          </a:bodyPr>
          <a:lstStyle/>
          <a:p>
            <a:r>
              <a:rPr lang="en-US" dirty="0" smtClean="0"/>
              <a:t>Hart Rossman</a:t>
            </a:r>
          </a:p>
          <a:p>
            <a:r>
              <a:rPr lang="en-US" dirty="0" smtClean="0"/>
              <a:t>hart@ or @</a:t>
            </a:r>
            <a:r>
              <a:rPr lang="en-US" dirty="0" err="1" smtClean="0"/>
              <a:t>HartDanger</a:t>
            </a:r>
            <a:endParaRPr lang="en-US" dirty="0" smtClean="0"/>
          </a:p>
        </p:txBody>
      </p:sp>
      <p:sp>
        <p:nvSpPr>
          <p:cNvPr id="13" name="Text Placeholder 12"/>
          <p:cNvSpPr>
            <a:spLocks noGrp="1"/>
          </p:cNvSpPr>
          <p:nvPr>
            <p:ph type="body" sz="quarter" idx="11"/>
          </p:nvPr>
        </p:nvSpPr>
        <p:spPr>
          <a:xfrm>
            <a:off x="753886" y="4097675"/>
            <a:ext cx="3683000" cy="369888"/>
          </a:xfrm>
        </p:spPr>
        <p:txBody>
          <a:bodyPr/>
          <a:lstStyle/>
          <a:p>
            <a:r>
              <a:rPr lang="en-US" dirty="0" smtClean="0"/>
              <a:t>June, 2016</a:t>
            </a:r>
            <a:endParaRPr lang="en-US" dirty="0"/>
          </a:p>
        </p:txBody>
      </p:sp>
    </p:spTree>
    <p:extLst>
      <p:ext uri="{BB962C8B-B14F-4D97-AF65-F5344CB8AC3E}">
        <p14:creationId xmlns:p14="http://schemas.microsoft.com/office/powerpoint/2010/main" val="24264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344" y="1551745"/>
            <a:ext cx="7994813" cy="3087023"/>
          </a:xfrm>
        </p:spPr>
        <p:txBody>
          <a:bodyPr>
            <a:normAutofit/>
          </a:bodyPr>
          <a:lstStyle/>
          <a:p>
            <a:r>
              <a:rPr lang="en-US" dirty="0">
                <a:solidFill>
                  <a:schemeClr val="tx1"/>
                </a:solidFill>
              </a:rPr>
              <a:t>Confidence that our code changes will build successfully</a:t>
            </a:r>
          </a:p>
          <a:p>
            <a:r>
              <a:rPr lang="en-US" dirty="0">
                <a:solidFill>
                  <a:schemeClr val="tx1"/>
                </a:solidFill>
              </a:rPr>
              <a:t>Increasing velocity of feedback cycle through iterative change</a:t>
            </a:r>
          </a:p>
          <a:p>
            <a:r>
              <a:rPr lang="en-US" dirty="0">
                <a:solidFill>
                  <a:schemeClr val="tx1"/>
                </a:solidFill>
              </a:rPr>
              <a:t>Bugs are detected quickly</a:t>
            </a:r>
          </a:p>
          <a:p>
            <a:r>
              <a:rPr lang="en-US" dirty="0">
                <a:solidFill>
                  <a:schemeClr val="tx1"/>
                </a:solidFill>
              </a:rPr>
              <a:t>Automated testing reduces size of testing effort</a:t>
            </a:r>
          </a:p>
          <a:p>
            <a:r>
              <a:rPr lang="en-US" dirty="0">
                <a:solidFill>
                  <a:schemeClr val="tx1"/>
                </a:solidFill>
              </a:rPr>
              <a:t>Very fast feedback on the things we can test immediately</a:t>
            </a:r>
          </a:p>
          <a:p>
            <a:endParaRPr lang="en-US" dirty="0">
              <a:solidFill>
                <a:schemeClr val="tx1"/>
              </a:solidFill>
            </a:endParaRPr>
          </a:p>
        </p:txBody>
      </p:sp>
      <p:sp>
        <p:nvSpPr>
          <p:cNvPr id="5" name="Title 1"/>
          <p:cNvSpPr txBox="1">
            <a:spLocks/>
          </p:cNvSpPr>
          <p:nvPr/>
        </p:nvSpPr>
        <p:spPr>
          <a:xfrm>
            <a:off x="598885" y="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solidFill>
                  <a:srgbClr val="ED7D31"/>
                </a:solidFill>
              </a:rPr>
              <a:t>What does CI give us?</a:t>
            </a:r>
          </a:p>
        </p:txBody>
      </p:sp>
    </p:spTree>
    <p:extLst>
      <p:ext uri="{BB962C8B-B14F-4D97-AF65-F5344CB8AC3E}">
        <p14:creationId xmlns:p14="http://schemas.microsoft.com/office/powerpoint/2010/main" val="4152049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1"/>
          <p:cNvSpPr>
            <a:spLocks noGrp="1"/>
          </p:cNvSpPr>
          <p:nvPr>
            <p:ph type="title"/>
          </p:nvPr>
        </p:nvSpPr>
        <p:spPr>
          <a:xfrm>
            <a:off x="598885" y="1"/>
            <a:ext cx="7886700" cy="994172"/>
          </a:xfrm>
        </p:spPr>
        <p:txBody>
          <a:bodyPr/>
          <a:lstStyle/>
          <a:p>
            <a:r>
              <a:rPr lang="en-US" dirty="0" smtClean="0">
                <a:solidFill>
                  <a:srgbClr val="ED7D31"/>
                </a:solidFill>
              </a:rPr>
              <a:t>Continuous Delivery</a:t>
            </a:r>
            <a:endParaRPr lang="en-US" dirty="0">
              <a:solidFill>
                <a:srgbClr val="ED7D31"/>
              </a:solidFill>
            </a:endParaRPr>
          </a:p>
        </p:txBody>
      </p:sp>
      <p:grpSp>
        <p:nvGrpSpPr>
          <p:cNvPr id="89" name="Group 88"/>
          <p:cNvGrpSpPr/>
          <p:nvPr/>
        </p:nvGrpSpPr>
        <p:grpSpPr>
          <a:xfrm>
            <a:off x="1295110" y="885480"/>
            <a:ext cx="6366287" cy="3828902"/>
            <a:chOff x="511999" y="120264"/>
            <a:chExt cx="8831292" cy="5311440"/>
          </a:xfrm>
        </p:grpSpPr>
        <p:pic>
          <p:nvPicPr>
            <p:cNvPr id="92" name="Picture 91" descr="cloud1.png"/>
            <p:cNvPicPr>
              <a:picLocks noChangeAspect="1"/>
            </p:cNvPicPr>
            <p:nvPr/>
          </p:nvPicPr>
          <p:blipFill>
            <a:blip r:embed="rId3">
              <a:extLst>
                <a:ext uri="{BEBA8EAE-BF5A-486C-A8C5-ECC9F3942E4B}">
                  <a14:imgProps xmlns:a14="http://schemas.microsoft.com/office/drawing/2010/main">
                    <a14:imgLayer r:embed="rId4">
                      <a14:imgEffect>
                        <a14:brightnessContrast bright="3000" contrast="9000"/>
                      </a14:imgEffect>
                    </a14:imgLayer>
                  </a14:imgProps>
                </a:ext>
                <a:ext uri="{28A0092B-C50C-407E-A947-70E740481C1C}">
                  <a14:useLocalDpi xmlns:a14="http://schemas.microsoft.com/office/drawing/2010/main"/>
                </a:ext>
              </a:extLst>
            </a:blip>
            <a:stretch>
              <a:fillRect/>
            </a:stretch>
          </p:blipFill>
          <p:spPr>
            <a:xfrm flipH="1">
              <a:off x="1515832" y="120264"/>
              <a:ext cx="7827459" cy="4677555"/>
            </a:xfrm>
            <a:prstGeom prst="rect">
              <a:avLst/>
            </a:prstGeom>
            <a:effectLst>
              <a:outerShdw blurRad="50800" dist="38100" dir="2700000" algn="tl" rotWithShape="0">
                <a:prstClr val="black">
                  <a:alpha val="40000"/>
                </a:prstClr>
              </a:outerShdw>
            </a:effectLst>
          </p:spPr>
        </p:pic>
        <p:sp>
          <p:nvSpPr>
            <p:cNvPr id="93" name="Rounded Rectangle 92"/>
            <p:cNvSpPr/>
            <p:nvPr/>
          </p:nvSpPr>
          <p:spPr>
            <a:xfrm>
              <a:off x="2121875" y="3036274"/>
              <a:ext cx="1207474" cy="726831"/>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t>Version Control</a:t>
              </a:r>
            </a:p>
          </p:txBody>
        </p:sp>
        <p:sp>
          <p:nvSpPr>
            <p:cNvPr id="94" name="Rounded Rectangle 93"/>
            <p:cNvSpPr/>
            <p:nvPr/>
          </p:nvSpPr>
          <p:spPr>
            <a:xfrm>
              <a:off x="4135306" y="3036274"/>
              <a:ext cx="1207474" cy="726831"/>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t>CI Server</a:t>
              </a:r>
            </a:p>
          </p:txBody>
        </p:sp>
        <p:sp>
          <p:nvSpPr>
            <p:cNvPr id="95" name="Rounded Rectangle 94"/>
            <p:cNvSpPr/>
            <p:nvPr/>
          </p:nvSpPr>
          <p:spPr>
            <a:xfrm>
              <a:off x="4135306" y="1676397"/>
              <a:ext cx="1207474" cy="726831"/>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t>Package Builder</a:t>
              </a:r>
            </a:p>
          </p:txBody>
        </p:sp>
        <p:sp>
          <p:nvSpPr>
            <p:cNvPr id="96" name="Rounded Rectangle 95"/>
            <p:cNvSpPr/>
            <p:nvPr/>
          </p:nvSpPr>
          <p:spPr>
            <a:xfrm>
              <a:off x="6170667" y="3036273"/>
              <a:ext cx="1207474" cy="726831"/>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t>Deploy Server</a:t>
              </a:r>
            </a:p>
          </p:txBody>
        </p:sp>
        <p:pic>
          <p:nvPicPr>
            <p:cNvPr id="97" name="Picture 96"/>
            <p:cNvPicPr>
              <a:picLocks noChangeAspect="1"/>
            </p:cNvPicPr>
            <p:nvPr/>
          </p:nvPicPr>
          <p:blipFill>
            <a:blip r:embed="rId5"/>
            <a:stretch>
              <a:fillRect/>
            </a:stretch>
          </p:blipFill>
          <p:spPr>
            <a:xfrm>
              <a:off x="534187" y="3088784"/>
              <a:ext cx="468907" cy="621812"/>
            </a:xfrm>
            <a:prstGeom prst="rect">
              <a:avLst/>
            </a:prstGeom>
          </p:spPr>
        </p:pic>
        <p:cxnSp>
          <p:nvCxnSpPr>
            <p:cNvPr id="98" name="Straight Arrow Connector 97"/>
            <p:cNvCxnSpPr>
              <a:endCxn id="93" idx="1"/>
            </p:cNvCxnSpPr>
            <p:nvPr/>
          </p:nvCxnSpPr>
          <p:spPr>
            <a:xfrm>
              <a:off x="1230923" y="3399689"/>
              <a:ext cx="890952" cy="1"/>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99" name="TextBox 98"/>
            <p:cNvSpPr txBox="1"/>
            <p:nvPr/>
          </p:nvSpPr>
          <p:spPr>
            <a:xfrm>
              <a:off x="1103991" y="3448985"/>
              <a:ext cx="883246" cy="416273"/>
            </a:xfrm>
            <a:prstGeom prst="rect">
              <a:avLst/>
            </a:prstGeom>
            <a:noFill/>
          </p:spPr>
          <p:txBody>
            <a:bodyPr wrap="none" rtlCol="0">
              <a:spAutoFit/>
            </a:bodyPr>
            <a:lstStyle/>
            <a:p>
              <a:pPr algn="ctr"/>
              <a:r>
                <a:rPr lang="en-US" sz="675" b="1" dirty="0"/>
                <a:t>Commit to </a:t>
              </a:r>
            </a:p>
            <a:p>
              <a:pPr algn="ctr"/>
              <a:r>
                <a:rPr lang="en-US" sz="675" b="1" dirty="0" err="1"/>
                <a:t>Git</a:t>
              </a:r>
              <a:r>
                <a:rPr lang="en-US" sz="675" b="1" dirty="0"/>
                <a:t>/master</a:t>
              </a:r>
            </a:p>
          </p:txBody>
        </p:sp>
        <p:sp>
          <p:nvSpPr>
            <p:cNvPr id="100" name="TextBox 99"/>
            <p:cNvSpPr txBox="1"/>
            <p:nvPr/>
          </p:nvSpPr>
          <p:spPr>
            <a:xfrm>
              <a:off x="511999" y="3710595"/>
              <a:ext cx="549693" cy="320209"/>
            </a:xfrm>
            <a:prstGeom prst="rect">
              <a:avLst/>
            </a:prstGeom>
            <a:noFill/>
          </p:spPr>
          <p:txBody>
            <a:bodyPr wrap="none" rtlCol="0">
              <a:spAutoFit/>
            </a:bodyPr>
            <a:lstStyle/>
            <a:p>
              <a:r>
                <a:rPr lang="en-US" sz="900" b="1" dirty="0"/>
                <a:t>Dev</a:t>
              </a:r>
            </a:p>
          </p:txBody>
        </p:sp>
        <p:cxnSp>
          <p:nvCxnSpPr>
            <p:cNvPr id="101" name="Straight Arrow Connector 100"/>
            <p:cNvCxnSpPr>
              <a:stCxn id="93" idx="3"/>
              <a:endCxn id="94" idx="1"/>
            </p:cNvCxnSpPr>
            <p:nvPr/>
          </p:nvCxnSpPr>
          <p:spPr>
            <a:xfrm>
              <a:off x="3329349" y="3399690"/>
              <a:ext cx="805957" cy="0"/>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02" name="Straight Arrow Connector 101"/>
            <p:cNvCxnSpPr>
              <a:stCxn id="94" idx="0"/>
              <a:endCxn id="95" idx="2"/>
            </p:cNvCxnSpPr>
            <p:nvPr/>
          </p:nvCxnSpPr>
          <p:spPr>
            <a:xfrm flipV="1">
              <a:off x="4739043" y="2403228"/>
              <a:ext cx="0" cy="633046"/>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03" name="TextBox 102"/>
            <p:cNvSpPr txBox="1"/>
            <p:nvPr/>
          </p:nvSpPr>
          <p:spPr>
            <a:xfrm>
              <a:off x="3475686" y="3399691"/>
              <a:ext cx="659620" cy="704461"/>
            </a:xfrm>
            <a:prstGeom prst="rect">
              <a:avLst/>
            </a:prstGeom>
            <a:noFill/>
          </p:spPr>
          <p:txBody>
            <a:bodyPr wrap="square" rtlCol="0">
              <a:spAutoFit/>
            </a:bodyPr>
            <a:lstStyle/>
            <a:p>
              <a:r>
                <a:rPr lang="en-US" sz="900" b="1" dirty="0"/>
                <a:t>Get / Pull</a:t>
              </a:r>
            </a:p>
            <a:p>
              <a:r>
                <a:rPr lang="en-US" sz="900" b="1" dirty="0"/>
                <a:t>Code</a:t>
              </a:r>
            </a:p>
          </p:txBody>
        </p:sp>
        <p:sp>
          <p:nvSpPr>
            <p:cNvPr id="104" name="TextBox 103"/>
            <p:cNvSpPr txBox="1"/>
            <p:nvPr/>
          </p:nvSpPr>
          <p:spPr>
            <a:xfrm>
              <a:off x="6119306" y="2339168"/>
              <a:ext cx="638640" cy="320209"/>
            </a:xfrm>
            <a:prstGeom prst="rect">
              <a:avLst/>
            </a:prstGeom>
            <a:noFill/>
          </p:spPr>
          <p:txBody>
            <a:bodyPr wrap="none" rtlCol="0">
              <a:spAutoFit/>
            </a:bodyPr>
            <a:lstStyle/>
            <a:p>
              <a:r>
                <a:rPr lang="en-US" sz="900" b="1" dirty="0">
                  <a:solidFill>
                    <a:schemeClr val="accent1"/>
                  </a:solidFill>
                </a:rPr>
                <a:t>AMIs</a:t>
              </a:r>
            </a:p>
          </p:txBody>
        </p:sp>
        <p:cxnSp>
          <p:nvCxnSpPr>
            <p:cNvPr id="105" name="Straight Arrow Connector 104"/>
            <p:cNvCxnSpPr>
              <a:stCxn id="94" idx="3"/>
              <a:endCxn id="96" idx="1"/>
            </p:cNvCxnSpPr>
            <p:nvPr/>
          </p:nvCxnSpPr>
          <p:spPr>
            <a:xfrm flipV="1">
              <a:off x="5342780" y="3399689"/>
              <a:ext cx="827887" cy="1"/>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6" name="Elbow Connector 105"/>
            <p:cNvCxnSpPr>
              <a:stCxn id="94" idx="2"/>
              <a:endCxn id="100" idx="2"/>
            </p:cNvCxnSpPr>
            <p:nvPr/>
          </p:nvCxnSpPr>
          <p:spPr>
            <a:xfrm rot="5400000">
              <a:off x="2629096" y="1920856"/>
              <a:ext cx="267700" cy="3952197"/>
            </a:xfrm>
            <a:prstGeom prst="bentConnector3">
              <a:avLst>
                <a:gd name="adj1" fmla="val 218458"/>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07" name="TextBox 106"/>
            <p:cNvSpPr txBox="1"/>
            <p:nvPr/>
          </p:nvSpPr>
          <p:spPr>
            <a:xfrm>
              <a:off x="1476790" y="4919368"/>
              <a:ext cx="2497638" cy="512336"/>
            </a:xfrm>
            <a:prstGeom prst="rect">
              <a:avLst/>
            </a:prstGeom>
            <a:noFill/>
          </p:spPr>
          <p:txBody>
            <a:bodyPr wrap="none" rtlCol="0">
              <a:spAutoFit/>
            </a:bodyPr>
            <a:lstStyle/>
            <a:p>
              <a:pPr algn="ctr"/>
              <a:r>
                <a:rPr lang="en-US" sz="900" b="1" dirty="0"/>
                <a:t>Send Build Report to Dev</a:t>
              </a:r>
            </a:p>
            <a:p>
              <a:pPr algn="ctr"/>
              <a:r>
                <a:rPr lang="en-US" sz="900" b="1" dirty="0"/>
                <a:t>Stop everything if build failed</a:t>
              </a:r>
            </a:p>
          </p:txBody>
        </p:sp>
        <p:cxnSp>
          <p:nvCxnSpPr>
            <p:cNvPr id="108" name="Straight Arrow Connector 107"/>
            <p:cNvCxnSpPr>
              <a:endCxn id="96" idx="0"/>
            </p:cNvCxnSpPr>
            <p:nvPr/>
          </p:nvCxnSpPr>
          <p:spPr>
            <a:xfrm flipH="1">
              <a:off x="6774404" y="2461843"/>
              <a:ext cx="4462" cy="57443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09" name="TextBox 108"/>
            <p:cNvSpPr txBox="1"/>
            <p:nvPr/>
          </p:nvSpPr>
          <p:spPr>
            <a:xfrm>
              <a:off x="4700329" y="3922907"/>
              <a:ext cx="1821639" cy="512336"/>
            </a:xfrm>
            <a:prstGeom prst="rect">
              <a:avLst/>
            </a:prstGeom>
            <a:noFill/>
          </p:spPr>
          <p:txBody>
            <a:bodyPr wrap="none" rtlCol="0">
              <a:spAutoFit/>
            </a:bodyPr>
            <a:lstStyle/>
            <a:p>
              <a:r>
                <a:rPr lang="en-US" sz="900" b="1" dirty="0"/>
                <a:t>Distributed Builds</a:t>
              </a:r>
            </a:p>
            <a:p>
              <a:r>
                <a:rPr lang="en-US" sz="900" b="1" dirty="0"/>
                <a:t>Run Tests in parallel</a:t>
              </a:r>
            </a:p>
          </p:txBody>
        </p:sp>
        <p:cxnSp>
          <p:nvCxnSpPr>
            <p:cNvPr id="110" name="Straight Arrow Connector 109"/>
            <p:cNvCxnSpPr>
              <a:stCxn id="96" idx="3"/>
            </p:cNvCxnSpPr>
            <p:nvPr/>
          </p:nvCxnSpPr>
          <p:spPr>
            <a:xfrm flipV="1">
              <a:off x="7378141" y="3088784"/>
              <a:ext cx="206971" cy="310905"/>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1" name="TextBox 110"/>
            <p:cNvSpPr txBox="1"/>
            <p:nvPr/>
          </p:nvSpPr>
          <p:spPr>
            <a:xfrm>
              <a:off x="7737512" y="3229181"/>
              <a:ext cx="1181219" cy="320209"/>
            </a:xfrm>
            <a:prstGeom prst="rect">
              <a:avLst/>
            </a:prstGeom>
            <a:noFill/>
          </p:spPr>
          <p:txBody>
            <a:bodyPr wrap="none" rtlCol="0">
              <a:spAutoFit/>
            </a:bodyPr>
            <a:lstStyle/>
            <a:p>
              <a:r>
                <a:rPr lang="en-US" sz="900" b="1" dirty="0"/>
                <a:t>Staging </a:t>
              </a:r>
              <a:r>
                <a:rPr lang="en-US" sz="900" b="1" dirty="0" err="1"/>
                <a:t>Env</a:t>
              </a:r>
              <a:endParaRPr lang="en-US" sz="900" b="1" dirty="0"/>
            </a:p>
          </p:txBody>
        </p:sp>
        <p:cxnSp>
          <p:nvCxnSpPr>
            <p:cNvPr id="112" name="Straight Arrow Connector 111"/>
            <p:cNvCxnSpPr/>
            <p:nvPr/>
          </p:nvCxnSpPr>
          <p:spPr>
            <a:xfrm flipV="1">
              <a:off x="7378141" y="3399690"/>
              <a:ext cx="359371" cy="1"/>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3" name="TextBox 112"/>
            <p:cNvSpPr txBox="1"/>
            <p:nvPr/>
          </p:nvSpPr>
          <p:spPr>
            <a:xfrm>
              <a:off x="7585112" y="2882383"/>
              <a:ext cx="923272" cy="320209"/>
            </a:xfrm>
            <a:prstGeom prst="rect">
              <a:avLst/>
            </a:prstGeom>
            <a:noFill/>
          </p:spPr>
          <p:txBody>
            <a:bodyPr wrap="none" rtlCol="0">
              <a:spAutoFit/>
            </a:bodyPr>
            <a:lstStyle/>
            <a:p>
              <a:r>
                <a:rPr lang="en-US" sz="900" b="1" dirty="0"/>
                <a:t>Test </a:t>
              </a:r>
              <a:r>
                <a:rPr lang="en-US" sz="900" b="1" dirty="0" err="1"/>
                <a:t>Env</a:t>
              </a:r>
              <a:endParaRPr lang="en-US" sz="900" b="1" dirty="0"/>
            </a:p>
          </p:txBody>
        </p:sp>
        <p:sp>
          <p:nvSpPr>
            <p:cNvPr id="114" name="TextBox 113"/>
            <p:cNvSpPr txBox="1"/>
            <p:nvPr/>
          </p:nvSpPr>
          <p:spPr>
            <a:xfrm>
              <a:off x="1207476" y="2617219"/>
              <a:ext cx="763168" cy="704461"/>
            </a:xfrm>
            <a:prstGeom prst="rect">
              <a:avLst/>
            </a:prstGeom>
            <a:noFill/>
          </p:spPr>
          <p:txBody>
            <a:bodyPr wrap="none" rtlCol="0">
              <a:spAutoFit/>
            </a:bodyPr>
            <a:lstStyle/>
            <a:p>
              <a:r>
                <a:rPr lang="en-US" sz="900" b="1" dirty="0"/>
                <a:t>Code</a:t>
              </a:r>
            </a:p>
            <a:p>
              <a:r>
                <a:rPr lang="en-US" sz="900" b="1" dirty="0"/>
                <a:t>Config</a:t>
              </a:r>
            </a:p>
            <a:p>
              <a:r>
                <a:rPr lang="en-US" sz="900" b="1" dirty="0"/>
                <a:t>Tests</a:t>
              </a:r>
            </a:p>
          </p:txBody>
        </p:sp>
        <p:sp>
          <p:nvSpPr>
            <p:cNvPr id="115" name="TextBox 114"/>
            <p:cNvSpPr txBox="1"/>
            <p:nvPr/>
          </p:nvSpPr>
          <p:spPr>
            <a:xfrm>
              <a:off x="7634026" y="3609215"/>
              <a:ext cx="958851" cy="320209"/>
            </a:xfrm>
            <a:prstGeom prst="rect">
              <a:avLst/>
            </a:prstGeom>
            <a:noFill/>
          </p:spPr>
          <p:txBody>
            <a:bodyPr wrap="none" rtlCol="0">
              <a:spAutoFit/>
            </a:bodyPr>
            <a:lstStyle/>
            <a:p>
              <a:r>
                <a:rPr lang="en-US" sz="900" b="1" dirty="0"/>
                <a:t>Prod </a:t>
              </a:r>
              <a:r>
                <a:rPr lang="en-US" sz="900" b="1" dirty="0" err="1"/>
                <a:t>Env</a:t>
              </a:r>
              <a:endParaRPr lang="en-US" sz="900" b="1" dirty="0"/>
            </a:p>
          </p:txBody>
        </p:sp>
        <p:cxnSp>
          <p:nvCxnSpPr>
            <p:cNvPr id="116" name="Straight Arrow Connector 115"/>
            <p:cNvCxnSpPr>
              <a:stCxn id="96" idx="3"/>
            </p:cNvCxnSpPr>
            <p:nvPr/>
          </p:nvCxnSpPr>
          <p:spPr>
            <a:xfrm>
              <a:off x="7378141" y="3399689"/>
              <a:ext cx="255885" cy="261609"/>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7" name="TextBox 116"/>
            <p:cNvSpPr txBox="1"/>
            <p:nvPr/>
          </p:nvSpPr>
          <p:spPr>
            <a:xfrm>
              <a:off x="4135305" y="2552982"/>
              <a:ext cx="647535" cy="320209"/>
            </a:xfrm>
            <a:prstGeom prst="rect">
              <a:avLst/>
            </a:prstGeom>
            <a:noFill/>
          </p:spPr>
          <p:txBody>
            <a:bodyPr wrap="none" rtlCol="0">
              <a:spAutoFit/>
            </a:bodyPr>
            <a:lstStyle/>
            <a:p>
              <a:r>
                <a:rPr lang="en-US" sz="900" b="1" dirty="0"/>
                <a:t>Push</a:t>
              </a:r>
            </a:p>
          </p:txBody>
        </p:sp>
        <p:cxnSp>
          <p:nvCxnSpPr>
            <p:cNvPr id="118" name="Elbow Connector 117"/>
            <p:cNvCxnSpPr>
              <a:stCxn id="93" idx="0"/>
              <a:endCxn id="95" idx="1"/>
            </p:cNvCxnSpPr>
            <p:nvPr/>
          </p:nvCxnSpPr>
          <p:spPr>
            <a:xfrm rot="5400000" flipH="1" flipV="1">
              <a:off x="2932229" y="1833197"/>
              <a:ext cx="996461" cy="1409694"/>
            </a:xfrm>
            <a:prstGeom prst="bentConnector2">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9" name="TextBox 118"/>
            <p:cNvSpPr txBox="1"/>
            <p:nvPr/>
          </p:nvSpPr>
          <p:spPr>
            <a:xfrm>
              <a:off x="3119316" y="2051863"/>
              <a:ext cx="763168" cy="320209"/>
            </a:xfrm>
            <a:prstGeom prst="rect">
              <a:avLst/>
            </a:prstGeom>
            <a:noFill/>
          </p:spPr>
          <p:txBody>
            <a:bodyPr wrap="none" rtlCol="0">
              <a:spAutoFit/>
            </a:bodyPr>
            <a:lstStyle/>
            <a:p>
              <a:r>
                <a:rPr lang="en-US" sz="900" b="1" dirty="0"/>
                <a:t>Config</a:t>
              </a:r>
            </a:p>
          </p:txBody>
        </p:sp>
        <p:sp>
          <p:nvSpPr>
            <p:cNvPr id="120" name="TextBox 119"/>
            <p:cNvSpPr txBox="1"/>
            <p:nvPr/>
          </p:nvSpPr>
          <p:spPr>
            <a:xfrm>
              <a:off x="5342780" y="2131925"/>
              <a:ext cx="754273" cy="512336"/>
            </a:xfrm>
            <a:prstGeom prst="rect">
              <a:avLst/>
            </a:prstGeom>
            <a:noFill/>
          </p:spPr>
          <p:txBody>
            <a:bodyPr wrap="none" rtlCol="0">
              <a:spAutoFit/>
            </a:bodyPr>
            <a:lstStyle/>
            <a:p>
              <a:r>
                <a:rPr lang="en-US" sz="900" b="1" dirty="0"/>
                <a:t>Install</a:t>
              </a:r>
            </a:p>
            <a:p>
              <a:r>
                <a:rPr lang="en-US" sz="900" b="1" dirty="0"/>
                <a:t>Create</a:t>
              </a:r>
            </a:p>
          </p:txBody>
        </p:sp>
        <p:sp>
          <p:nvSpPr>
            <p:cNvPr id="121" name="Can 120"/>
            <p:cNvSpPr/>
            <p:nvPr/>
          </p:nvSpPr>
          <p:spPr>
            <a:xfrm>
              <a:off x="2516766" y="3890739"/>
              <a:ext cx="417692" cy="389244"/>
            </a:xfrm>
            <a:prstGeom prst="can">
              <a:avLst/>
            </a:prstGeom>
            <a:solidFill>
              <a:srgbClr val="FFC000"/>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p>
          </p:txBody>
        </p:sp>
        <p:sp>
          <p:nvSpPr>
            <p:cNvPr id="122" name="Can 121"/>
            <p:cNvSpPr/>
            <p:nvPr/>
          </p:nvSpPr>
          <p:spPr>
            <a:xfrm>
              <a:off x="4524252" y="1052150"/>
              <a:ext cx="417692" cy="389244"/>
            </a:xfrm>
            <a:prstGeom prst="can">
              <a:avLst/>
            </a:prstGeom>
            <a:solidFill>
              <a:srgbClr val="FFC000"/>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p>
          </p:txBody>
        </p:sp>
        <p:cxnSp>
          <p:nvCxnSpPr>
            <p:cNvPr id="123" name="Straight Connector 122"/>
            <p:cNvCxnSpPr>
              <a:stCxn id="93" idx="2"/>
              <a:endCxn id="121" idx="1"/>
            </p:cNvCxnSpPr>
            <p:nvPr/>
          </p:nvCxnSpPr>
          <p:spPr>
            <a:xfrm>
              <a:off x="2725612" y="3763105"/>
              <a:ext cx="0" cy="127634"/>
            </a:xfrm>
            <a:prstGeom prst="line">
              <a:avLst/>
            </a:prstGeom>
          </p:spPr>
          <p:style>
            <a:lnRef idx="2">
              <a:schemeClr val="dk1"/>
            </a:lnRef>
            <a:fillRef idx="0">
              <a:schemeClr val="dk1"/>
            </a:fillRef>
            <a:effectRef idx="1">
              <a:schemeClr val="dk1"/>
            </a:effectRef>
            <a:fontRef idx="minor">
              <a:schemeClr val="tx1"/>
            </a:fontRef>
          </p:style>
        </p:cxnSp>
        <p:cxnSp>
          <p:nvCxnSpPr>
            <p:cNvPr id="124" name="Straight Connector 123"/>
            <p:cNvCxnSpPr>
              <a:stCxn id="122" idx="3"/>
              <a:endCxn id="95" idx="0"/>
            </p:cNvCxnSpPr>
            <p:nvPr/>
          </p:nvCxnSpPr>
          <p:spPr>
            <a:xfrm>
              <a:off x="4733098" y="1441394"/>
              <a:ext cx="5945" cy="235003"/>
            </a:xfrm>
            <a:prstGeom prst="line">
              <a:avLst/>
            </a:prstGeom>
          </p:spPr>
          <p:style>
            <a:lnRef idx="2">
              <a:schemeClr val="dk1"/>
            </a:lnRef>
            <a:fillRef idx="0">
              <a:schemeClr val="dk1"/>
            </a:fillRef>
            <a:effectRef idx="1">
              <a:schemeClr val="dk1"/>
            </a:effectRef>
            <a:fontRef idx="minor">
              <a:schemeClr val="tx1"/>
            </a:fontRef>
          </p:style>
        </p:cxnSp>
        <p:sp>
          <p:nvSpPr>
            <p:cNvPr id="125" name="TextBox 124"/>
            <p:cNvSpPr txBox="1"/>
            <p:nvPr/>
          </p:nvSpPr>
          <p:spPr>
            <a:xfrm>
              <a:off x="3869842" y="1092883"/>
              <a:ext cx="656430" cy="320209"/>
            </a:xfrm>
            <a:prstGeom prst="rect">
              <a:avLst/>
            </a:prstGeom>
            <a:noFill/>
          </p:spPr>
          <p:txBody>
            <a:bodyPr wrap="none" rtlCol="0">
              <a:spAutoFit/>
            </a:bodyPr>
            <a:lstStyle/>
            <a:p>
              <a:r>
                <a:rPr lang="en-US" sz="900" b="1" dirty="0"/>
                <a:t>Repo</a:t>
              </a:r>
            </a:p>
          </p:txBody>
        </p:sp>
        <p:pic>
          <p:nvPicPr>
            <p:cNvPr id="126" name="Picture 125"/>
            <p:cNvPicPr>
              <a:picLocks noChangeAspect="1"/>
            </p:cNvPicPr>
            <p:nvPr/>
          </p:nvPicPr>
          <p:blipFill>
            <a:blip r:embed="rId6"/>
            <a:stretch>
              <a:fillRect/>
            </a:stretch>
          </p:blipFill>
          <p:spPr>
            <a:xfrm>
              <a:off x="6523886" y="1394213"/>
              <a:ext cx="416176" cy="468198"/>
            </a:xfrm>
            <a:prstGeom prst="rect">
              <a:avLst/>
            </a:prstGeom>
          </p:spPr>
        </p:pic>
        <p:pic>
          <p:nvPicPr>
            <p:cNvPr id="127" name="Picture 126"/>
            <p:cNvPicPr>
              <a:picLocks noChangeAspect="1"/>
            </p:cNvPicPr>
            <p:nvPr/>
          </p:nvPicPr>
          <p:blipFill>
            <a:blip r:embed="rId6"/>
            <a:stretch>
              <a:fillRect/>
            </a:stretch>
          </p:blipFill>
          <p:spPr>
            <a:xfrm>
              <a:off x="6762681" y="1522530"/>
              <a:ext cx="416176" cy="468198"/>
            </a:xfrm>
            <a:prstGeom prst="rect">
              <a:avLst/>
            </a:prstGeom>
          </p:spPr>
        </p:pic>
        <p:pic>
          <p:nvPicPr>
            <p:cNvPr id="128" name="Picture 127"/>
            <p:cNvPicPr>
              <a:picLocks noChangeAspect="1"/>
            </p:cNvPicPr>
            <p:nvPr/>
          </p:nvPicPr>
          <p:blipFill>
            <a:blip r:embed="rId7"/>
            <a:stretch>
              <a:fillRect/>
            </a:stretch>
          </p:blipFill>
          <p:spPr>
            <a:xfrm>
              <a:off x="6407081" y="1904210"/>
              <a:ext cx="447441" cy="455431"/>
            </a:xfrm>
            <a:prstGeom prst="rect">
              <a:avLst/>
            </a:prstGeom>
          </p:spPr>
        </p:pic>
        <p:pic>
          <p:nvPicPr>
            <p:cNvPr id="129" name="Picture 128"/>
            <p:cNvPicPr>
              <a:picLocks noChangeAspect="1"/>
            </p:cNvPicPr>
            <p:nvPr/>
          </p:nvPicPr>
          <p:blipFill>
            <a:blip r:embed="rId7"/>
            <a:stretch>
              <a:fillRect/>
            </a:stretch>
          </p:blipFill>
          <p:spPr>
            <a:xfrm>
              <a:off x="6731974" y="2056610"/>
              <a:ext cx="447441" cy="455431"/>
            </a:xfrm>
            <a:prstGeom prst="rect">
              <a:avLst/>
            </a:prstGeom>
          </p:spPr>
        </p:pic>
        <p:cxnSp>
          <p:nvCxnSpPr>
            <p:cNvPr id="130" name="Elbow Connector 129"/>
            <p:cNvCxnSpPr>
              <a:endCxn id="126" idx="1"/>
            </p:cNvCxnSpPr>
            <p:nvPr/>
          </p:nvCxnSpPr>
          <p:spPr>
            <a:xfrm flipV="1">
              <a:off x="5342780" y="1628312"/>
              <a:ext cx="1181106" cy="275898"/>
            </a:xfrm>
            <a:prstGeom prst="bentConnector3">
              <a:avLst>
                <a:gd name="adj1" fmla="val 50000"/>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31" name="TextBox 130"/>
            <p:cNvSpPr txBox="1"/>
            <p:nvPr/>
          </p:nvSpPr>
          <p:spPr>
            <a:xfrm>
              <a:off x="6437516" y="723552"/>
              <a:ext cx="1643745" cy="512336"/>
            </a:xfrm>
            <a:prstGeom prst="rect">
              <a:avLst/>
            </a:prstGeom>
            <a:noFill/>
          </p:spPr>
          <p:txBody>
            <a:bodyPr wrap="none" rtlCol="0">
              <a:spAutoFit/>
            </a:bodyPr>
            <a:lstStyle/>
            <a:p>
              <a:r>
                <a:rPr lang="en-US" sz="900" b="1" dirty="0">
                  <a:solidFill>
                    <a:srgbClr val="5B9BD5"/>
                  </a:solidFill>
                </a:rPr>
                <a:t>CloudFormation </a:t>
              </a:r>
            </a:p>
            <a:p>
              <a:r>
                <a:rPr lang="en-US" sz="900" b="1" dirty="0">
                  <a:solidFill>
                    <a:schemeClr val="accent3">
                      <a:lumMod val="75000"/>
                    </a:schemeClr>
                  </a:solidFill>
                </a:rPr>
                <a:t>Templates for </a:t>
              </a:r>
              <a:r>
                <a:rPr lang="en-US" sz="900" b="1" dirty="0" err="1">
                  <a:solidFill>
                    <a:schemeClr val="accent3">
                      <a:lumMod val="75000"/>
                    </a:schemeClr>
                  </a:solidFill>
                </a:rPr>
                <a:t>Env</a:t>
              </a:r>
              <a:endParaRPr lang="en-US" sz="900" b="1" dirty="0">
                <a:solidFill>
                  <a:schemeClr val="accent3">
                    <a:lumMod val="75000"/>
                  </a:schemeClr>
                </a:solidFill>
              </a:endParaRPr>
            </a:p>
          </p:txBody>
        </p:sp>
        <p:cxnSp>
          <p:nvCxnSpPr>
            <p:cNvPr id="132" name="Straight Arrow Connector 131"/>
            <p:cNvCxnSpPr>
              <a:endCxn id="128" idx="1"/>
            </p:cNvCxnSpPr>
            <p:nvPr/>
          </p:nvCxnSpPr>
          <p:spPr>
            <a:xfrm>
              <a:off x="5342780" y="2131926"/>
              <a:ext cx="1064301" cy="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33" name="TextBox 132"/>
            <p:cNvSpPr txBox="1"/>
            <p:nvPr/>
          </p:nvSpPr>
          <p:spPr>
            <a:xfrm>
              <a:off x="5342780" y="1333671"/>
              <a:ext cx="949956" cy="320209"/>
            </a:xfrm>
            <a:prstGeom prst="rect">
              <a:avLst/>
            </a:prstGeom>
            <a:noFill/>
          </p:spPr>
          <p:txBody>
            <a:bodyPr wrap="none" rtlCol="0">
              <a:spAutoFit/>
            </a:bodyPr>
            <a:lstStyle/>
            <a:p>
              <a:r>
                <a:rPr lang="en-US" sz="900" b="1" dirty="0"/>
                <a:t>Generate</a:t>
              </a:r>
            </a:p>
          </p:txBody>
        </p:sp>
      </p:grpSp>
    </p:spTree>
    <p:extLst>
      <p:ext uri="{BB962C8B-B14F-4D97-AF65-F5344CB8AC3E}">
        <p14:creationId xmlns:p14="http://schemas.microsoft.com/office/powerpoint/2010/main" val="904243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344" y="1369219"/>
            <a:ext cx="7916006" cy="3263504"/>
          </a:xfrm>
        </p:spPr>
        <p:txBody>
          <a:bodyPr>
            <a:normAutofit/>
          </a:bodyPr>
          <a:lstStyle/>
          <a:p>
            <a:r>
              <a:rPr lang="en-US" dirty="0" smtClean="0">
                <a:solidFill>
                  <a:schemeClr val="tx1"/>
                </a:solidFill>
              </a:rPr>
              <a:t>Automated, repeatable process to push changes to production</a:t>
            </a:r>
          </a:p>
          <a:p>
            <a:r>
              <a:rPr lang="en-US" dirty="0">
                <a:solidFill>
                  <a:schemeClr val="tx1"/>
                </a:solidFill>
              </a:rPr>
              <a:t>Hardens, de-risks the deployment </a:t>
            </a:r>
            <a:r>
              <a:rPr lang="en-US" dirty="0" smtClean="0">
                <a:solidFill>
                  <a:schemeClr val="tx1"/>
                </a:solidFill>
              </a:rPr>
              <a:t>process</a:t>
            </a:r>
          </a:p>
          <a:p>
            <a:r>
              <a:rPr lang="en-US" dirty="0" smtClean="0">
                <a:solidFill>
                  <a:schemeClr val="tx1"/>
                </a:solidFill>
              </a:rPr>
              <a:t>Allows detection of failure as quickly as possible in the build process</a:t>
            </a:r>
          </a:p>
          <a:p>
            <a:r>
              <a:rPr lang="en-US" dirty="0">
                <a:solidFill>
                  <a:schemeClr val="tx1"/>
                </a:solidFill>
              </a:rPr>
              <a:t>Supports A/B </a:t>
            </a:r>
            <a:r>
              <a:rPr lang="en-US" dirty="0" smtClean="0">
                <a:solidFill>
                  <a:schemeClr val="tx1"/>
                </a:solidFill>
              </a:rPr>
              <a:t>testing or “</a:t>
            </a:r>
            <a:r>
              <a:rPr lang="en-US" dirty="0">
                <a:solidFill>
                  <a:schemeClr val="tx1"/>
                </a:solidFill>
              </a:rPr>
              <a:t>We </a:t>
            </a:r>
            <a:r>
              <a:rPr lang="en-US" dirty="0" smtClean="0">
                <a:solidFill>
                  <a:schemeClr val="tx1"/>
                </a:solidFill>
              </a:rPr>
              <a:t>test customer reactions to features in production”</a:t>
            </a:r>
          </a:p>
          <a:p>
            <a:r>
              <a:rPr lang="en-US" dirty="0" smtClean="0">
                <a:solidFill>
                  <a:schemeClr val="tx1"/>
                </a:solidFill>
              </a:rPr>
              <a:t>Gives us a breadth of data points across our applications</a:t>
            </a:r>
          </a:p>
        </p:txBody>
      </p:sp>
      <p:sp>
        <p:nvSpPr>
          <p:cNvPr id="4" name="Title 1"/>
          <p:cNvSpPr txBox="1">
            <a:spLocks/>
          </p:cNvSpPr>
          <p:nvPr/>
        </p:nvSpPr>
        <p:spPr>
          <a:xfrm>
            <a:off x="598885" y="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solidFill>
                  <a:srgbClr val="ED7D31"/>
                </a:solidFill>
              </a:rPr>
              <a:t>What does CD give us?</a:t>
            </a:r>
          </a:p>
        </p:txBody>
      </p:sp>
    </p:spTree>
    <p:extLst>
      <p:ext uri="{BB962C8B-B14F-4D97-AF65-F5344CB8AC3E}">
        <p14:creationId xmlns:p14="http://schemas.microsoft.com/office/powerpoint/2010/main" val="3034218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DevSecOps</a:t>
            </a:r>
            <a:r>
              <a:rPr lang="en-US" dirty="0" smtClean="0"/>
              <a:t>: Core Principles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solidFill>
                  <a:schemeClr val="tx1"/>
                </a:solidFill>
              </a:rPr>
              <a:t>Secure the </a:t>
            </a:r>
            <a:r>
              <a:rPr lang="en-US" dirty="0" err="1" smtClean="0">
                <a:solidFill>
                  <a:schemeClr val="tx1"/>
                </a:solidFill>
              </a:rPr>
              <a:t>toolchain</a:t>
            </a:r>
            <a:endParaRPr lang="en-US" dirty="0" smtClean="0">
              <a:solidFill>
                <a:schemeClr val="tx1"/>
              </a:solidFill>
            </a:endParaRPr>
          </a:p>
          <a:p>
            <a:pPr marL="457200" indent="-457200">
              <a:buFont typeface="+mj-lt"/>
              <a:buAutoNum type="arabicPeriod"/>
            </a:pPr>
            <a:r>
              <a:rPr lang="en-US" dirty="0" smtClean="0">
                <a:solidFill>
                  <a:schemeClr val="tx1"/>
                </a:solidFill>
              </a:rPr>
              <a:t>Armor up the workloads</a:t>
            </a:r>
          </a:p>
          <a:p>
            <a:pPr marL="457200" indent="-457200">
              <a:buFont typeface="+mj-lt"/>
              <a:buAutoNum type="arabicPeriod"/>
            </a:pPr>
            <a:r>
              <a:rPr lang="en-US" dirty="0" smtClean="0">
                <a:solidFill>
                  <a:schemeClr val="tx1"/>
                </a:solidFill>
              </a:rPr>
              <a:t>Deploy your security infrastructure through the </a:t>
            </a:r>
            <a:r>
              <a:rPr lang="en-US" dirty="0" err="1">
                <a:solidFill>
                  <a:schemeClr val="tx1"/>
                </a:solidFill>
              </a:rPr>
              <a:t>t</a:t>
            </a:r>
            <a:r>
              <a:rPr lang="en-US" dirty="0" err="1" smtClean="0">
                <a:solidFill>
                  <a:schemeClr val="tx1"/>
                </a:solidFill>
              </a:rPr>
              <a:t>oolchain</a:t>
            </a: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1164346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ym typeface="Wingdings" panose="05000000000000000000" pitchFamily="2" charset="2"/>
              </a:rPr>
              <a:t>DevOps</a:t>
            </a:r>
            <a:r>
              <a:rPr lang="en-US" dirty="0">
                <a:sym typeface="Wingdings" panose="05000000000000000000" pitchFamily="2" charset="2"/>
              </a:rPr>
              <a:t> </a:t>
            </a:r>
            <a:r>
              <a:rPr lang="en-US" dirty="0" err="1" smtClean="0">
                <a:sym typeface="Wingdings" panose="05000000000000000000" pitchFamily="2" charset="2"/>
              </a:rPr>
              <a:t>DevSecOps</a:t>
            </a:r>
            <a:endParaRPr lang="en-US" dirty="0"/>
          </a:p>
        </p:txBody>
      </p:sp>
      <p:sp>
        <p:nvSpPr>
          <p:cNvPr id="3" name="Content Placeholder 2"/>
          <p:cNvSpPr>
            <a:spLocks noGrp="1"/>
          </p:cNvSpPr>
          <p:nvPr>
            <p:ph idx="1"/>
          </p:nvPr>
        </p:nvSpPr>
        <p:spPr/>
        <p:txBody>
          <a:bodyPr/>
          <a:lstStyle/>
          <a:p>
            <a:endParaRPr lang="en-US"/>
          </a:p>
        </p:txBody>
      </p:sp>
      <p:pic>
        <p:nvPicPr>
          <p:cNvPr id="4" name="Picture 3" descr="cloud1.png"/>
          <p:cNvPicPr>
            <a:picLocks noChangeAspect="1"/>
          </p:cNvPicPr>
          <p:nvPr/>
        </p:nvPicPr>
        <p:blipFill>
          <a:blip r:embed="rId2"/>
          <a:srcRect/>
          <a:stretch>
            <a:fillRect/>
          </a:stretch>
        </p:blipFill>
        <p:spPr bwMode="auto">
          <a:xfrm>
            <a:off x="1516063" y="814388"/>
            <a:ext cx="7827962" cy="3508375"/>
          </a:xfrm>
          <a:prstGeom prst="rect">
            <a:avLst/>
          </a:prstGeom>
          <a:noFill/>
          <a:ln>
            <a:noFill/>
          </a:ln>
          <a:effectLst>
            <a:outerShdw blurRad="50800" dist="38100" dir="2700000" algn="tl" rotWithShape="0">
              <a:srgbClr val="000000">
                <a:alpha val="39999"/>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ounded Rectangle 4"/>
          <p:cNvSpPr/>
          <p:nvPr/>
        </p:nvSpPr>
        <p:spPr>
          <a:xfrm>
            <a:off x="2122488" y="3000375"/>
            <a:ext cx="1206500" cy="546100"/>
          </a:xfrm>
          <a:prstGeom prst="round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solidFill>
                  <a:schemeClr val="tx1"/>
                </a:solidFill>
              </a:rPr>
              <a:t>Version Control</a:t>
            </a:r>
          </a:p>
        </p:txBody>
      </p:sp>
      <p:sp>
        <p:nvSpPr>
          <p:cNvPr id="6" name="Rounded Rectangle 5"/>
          <p:cNvSpPr/>
          <p:nvPr/>
        </p:nvSpPr>
        <p:spPr>
          <a:xfrm>
            <a:off x="4135438" y="3000375"/>
            <a:ext cx="1208087" cy="546100"/>
          </a:xfrm>
          <a:prstGeom prst="round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solidFill>
                  <a:schemeClr val="tx1"/>
                </a:solidFill>
              </a:rPr>
              <a:t>CI Server</a:t>
            </a:r>
          </a:p>
        </p:txBody>
      </p:sp>
      <p:sp>
        <p:nvSpPr>
          <p:cNvPr id="7" name="Rounded Rectangle 6"/>
          <p:cNvSpPr/>
          <p:nvPr/>
        </p:nvSpPr>
        <p:spPr>
          <a:xfrm>
            <a:off x="4135438" y="1981200"/>
            <a:ext cx="1208087" cy="544513"/>
          </a:xfrm>
          <a:prstGeom prst="round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solidFill>
                  <a:schemeClr val="tx1"/>
                </a:solidFill>
              </a:rPr>
              <a:t>Package Builder</a:t>
            </a:r>
          </a:p>
        </p:txBody>
      </p:sp>
      <p:sp>
        <p:nvSpPr>
          <p:cNvPr id="8" name="Rounded Rectangle 7"/>
          <p:cNvSpPr/>
          <p:nvPr/>
        </p:nvSpPr>
        <p:spPr>
          <a:xfrm>
            <a:off x="6170613" y="3000375"/>
            <a:ext cx="1208087" cy="546100"/>
          </a:xfrm>
          <a:prstGeom prst="round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solidFill>
                  <a:schemeClr val="tx1"/>
                </a:solidFill>
              </a:rPr>
              <a:t>Deploy Server</a:t>
            </a:r>
          </a:p>
        </p:txBody>
      </p:sp>
      <p:pic>
        <p:nvPicPr>
          <p:cNvPr id="9"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0063"/>
            <a:ext cx="469900" cy="466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0" name="Straight Arrow Connector 9"/>
          <p:cNvCxnSpPr>
            <a:endCxn id="5" idx="1"/>
          </p:cNvCxnSpPr>
          <p:nvPr/>
        </p:nvCxnSpPr>
        <p:spPr>
          <a:xfrm>
            <a:off x="1230313" y="3273425"/>
            <a:ext cx="892175" cy="0"/>
          </a:xfrm>
          <a:prstGeom prst="straightConnector1">
            <a:avLst/>
          </a:prstGeom>
          <a:ln>
            <a:solidFill>
              <a:schemeClr val="tx1">
                <a:lumMod val="50000"/>
                <a:lumOff val="50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085850" y="3397620"/>
            <a:ext cx="919163" cy="431800"/>
          </a:xfrm>
          <a:prstGeom prst="rect">
            <a:avLst/>
          </a:prstGeom>
          <a:noFill/>
          <a:ln>
            <a:noFill/>
          </a:ln>
        </p:spPr>
        <p:txBody>
          <a:bodyPr wrap="none">
            <a:spAutoFit/>
          </a:bodyPr>
          <a:lstStyle/>
          <a:p>
            <a:pPr algn="ctr">
              <a:defRPr/>
            </a:pPr>
            <a:r>
              <a:rPr lang="en-US" sz="1100" b="1" dirty="0">
                <a:latin typeface="Arial" charset="0"/>
              </a:rPr>
              <a:t>Commit to </a:t>
            </a:r>
          </a:p>
          <a:p>
            <a:pPr algn="ctr">
              <a:defRPr/>
            </a:pPr>
            <a:r>
              <a:rPr lang="en-US" sz="1100" b="1" dirty="0" smtClean="0">
                <a:latin typeface="Arial" charset="0"/>
              </a:rPr>
              <a:t>repo</a:t>
            </a:r>
            <a:endParaRPr lang="en-US" sz="1100" b="1" dirty="0">
              <a:latin typeface="Arial" charset="0"/>
            </a:endParaRPr>
          </a:p>
        </p:txBody>
      </p:sp>
      <p:sp>
        <p:nvSpPr>
          <p:cNvPr id="12" name="TextBox 11"/>
          <p:cNvSpPr txBox="1"/>
          <p:nvPr/>
        </p:nvSpPr>
        <p:spPr>
          <a:xfrm>
            <a:off x="512763" y="3506788"/>
            <a:ext cx="512762" cy="307975"/>
          </a:xfrm>
          <a:prstGeom prst="rect">
            <a:avLst/>
          </a:prstGeom>
          <a:noFill/>
          <a:ln>
            <a:noFill/>
          </a:ln>
        </p:spPr>
        <p:txBody>
          <a:bodyPr wrap="none">
            <a:spAutoFit/>
          </a:bodyPr>
          <a:lstStyle/>
          <a:p>
            <a:pPr>
              <a:defRPr/>
            </a:pPr>
            <a:r>
              <a:rPr lang="en-US" sz="1400" b="1" dirty="0">
                <a:latin typeface="Arial" charset="0"/>
              </a:rPr>
              <a:t>Dev</a:t>
            </a:r>
          </a:p>
        </p:txBody>
      </p:sp>
      <p:cxnSp>
        <p:nvCxnSpPr>
          <p:cNvPr id="13" name="Straight Arrow Connector 12"/>
          <p:cNvCxnSpPr>
            <a:stCxn id="5" idx="3"/>
            <a:endCxn id="6" idx="1"/>
          </p:cNvCxnSpPr>
          <p:nvPr/>
        </p:nvCxnSpPr>
        <p:spPr>
          <a:xfrm>
            <a:off x="3328988" y="3273425"/>
            <a:ext cx="806450" cy="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6" idx="0"/>
            <a:endCxn id="7" idx="2"/>
          </p:cNvCxnSpPr>
          <p:nvPr/>
        </p:nvCxnSpPr>
        <p:spPr>
          <a:xfrm flipV="1">
            <a:off x="4738688" y="2525713"/>
            <a:ext cx="0" cy="474662"/>
          </a:xfrm>
          <a:prstGeom prst="straightConnector1">
            <a:avLst/>
          </a:prstGeom>
          <a:ln>
            <a:solidFill>
              <a:schemeClr val="tx1">
                <a:lumMod val="50000"/>
                <a:lumOff val="50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3475038" y="3273425"/>
            <a:ext cx="631825" cy="523875"/>
          </a:xfrm>
          <a:prstGeom prst="rect">
            <a:avLst/>
          </a:prstGeom>
          <a:noFill/>
          <a:ln>
            <a:noFill/>
          </a:ln>
        </p:spPr>
        <p:txBody>
          <a:bodyPr wrap="none">
            <a:spAutoFit/>
          </a:bodyPr>
          <a:lstStyle/>
          <a:p>
            <a:pPr>
              <a:defRPr/>
            </a:pPr>
            <a:r>
              <a:rPr lang="en-US" sz="1400" b="1" dirty="0">
                <a:latin typeface="Arial" charset="0"/>
              </a:rPr>
              <a:t>Pull</a:t>
            </a:r>
          </a:p>
          <a:p>
            <a:pPr>
              <a:defRPr/>
            </a:pPr>
            <a:r>
              <a:rPr lang="en-US" sz="1400" b="1" dirty="0">
                <a:latin typeface="Arial" charset="0"/>
              </a:rPr>
              <a:t>Code</a:t>
            </a:r>
          </a:p>
        </p:txBody>
      </p:sp>
      <p:sp>
        <p:nvSpPr>
          <p:cNvPr id="16" name="TextBox 15"/>
          <p:cNvSpPr txBox="1"/>
          <p:nvPr/>
        </p:nvSpPr>
        <p:spPr>
          <a:xfrm>
            <a:off x="6119813" y="2478088"/>
            <a:ext cx="612775" cy="307975"/>
          </a:xfrm>
          <a:prstGeom prst="rect">
            <a:avLst/>
          </a:prstGeom>
          <a:noFill/>
          <a:ln>
            <a:noFill/>
          </a:ln>
        </p:spPr>
        <p:txBody>
          <a:bodyPr wrap="none">
            <a:spAutoFit/>
          </a:bodyPr>
          <a:lstStyle/>
          <a:p>
            <a:pPr>
              <a:defRPr/>
            </a:pPr>
            <a:r>
              <a:rPr lang="en-US" sz="1400" b="1" dirty="0">
                <a:latin typeface="Arial" charset="0"/>
              </a:rPr>
              <a:t>AMIs</a:t>
            </a:r>
          </a:p>
        </p:txBody>
      </p:sp>
      <p:cxnSp>
        <p:nvCxnSpPr>
          <p:cNvPr id="17" name="Straight Arrow Connector 16"/>
          <p:cNvCxnSpPr>
            <a:stCxn id="6" idx="3"/>
            <a:endCxn id="8" idx="1"/>
          </p:cNvCxnSpPr>
          <p:nvPr/>
        </p:nvCxnSpPr>
        <p:spPr>
          <a:xfrm flipV="1">
            <a:off x="5343525" y="3273425"/>
            <a:ext cx="827088" cy="0"/>
          </a:xfrm>
          <a:prstGeom prst="straightConnector1">
            <a:avLst/>
          </a:prstGeom>
          <a:ln>
            <a:solidFill>
              <a:schemeClr val="tx1">
                <a:lumMod val="50000"/>
                <a:lumOff val="50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8" name="Elbow Connector 17"/>
          <p:cNvCxnSpPr>
            <a:stCxn id="6" idx="2"/>
            <a:endCxn id="12" idx="2"/>
          </p:cNvCxnSpPr>
          <p:nvPr/>
        </p:nvCxnSpPr>
        <p:spPr>
          <a:xfrm rot="5400000">
            <a:off x="2619375" y="1695450"/>
            <a:ext cx="268288" cy="3970338"/>
          </a:xfrm>
          <a:prstGeom prst="bentConnector3">
            <a:avLst>
              <a:gd name="adj1" fmla="val 185173"/>
            </a:avLst>
          </a:prstGeom>
          <a:ln>
            <a:solidFill>
              <a:schemeClr val="tx1">
                <a:lumMod val="50000"/>
                <a:lumOff val="50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9" name="TextBox 49"/>
          <p:cNvSpPr txBox="1">
            <a:spLocks noChangeArrowheads="1"/>
          </p:cNvSpPr>
          <p:nvPr/>
        </p:nvSpPr>
        <p:spPr bwMode="auto">
          <a:xfrm>
            <a:off x="1382261" y="4213137"/>
            <a:ext cx="268695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27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marL="1143000" indent="-228600" eaLnBrk="0" hangingPunct="0">
              <a:spcBef>
                <a:spcPct val="20000"/>
              </a:spcBef>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cs typeface="Arial" panose="020B0604020202020204" pitchFamily="34" charset="0"/>
              </a:defRPr>
            </a:lvl3pPr>
            <a:lvl4pPr marL="1600200" indent="-22860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marL="2057400" indent="-22860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cs typeface="Arial" panose="020B0604020202020204" pitchFamily="34" charset="0"/>
              </a:defRPr>
            </a:lvl9pPr>
          </a:lstStyle>
          <a:p>
            <a:pPr algn="ctr" eaLnBrk="1" hangingPunct="1">
              <a:spcBef>
                <a:spcPct val="0"/>
              </a:spcBef>
              <a:buFontTx/>
              <a:buNone/>
            </a:pPr>
            <a:r>
              <a:rPr lang="en-US" altLang="en-US" sz="1400" b="1" dirty="0"/>
              <a:t>Send </a:t>
            </a:r>
            <a:r>
              <a:rPr lang="en-US" altLang="en-US" sz="1400" b="1" dirty="0" smtClean="0"/>
              <a:t>build report </a:t>
            </a:r>
            <a:r>
              <a:rPr lang="en-US" altLang="en-US" sz="1400" b="1" dirty="0"/>
              <a:t>to </a:t>
            </a:r>
            <a:r>
              <a:rPr lang="en-US" altLang="en-US" sz="1400" b="1" dirty="0" smtClean="0"/>
              <a:t>dev and</a:t>
            </a:r>
            <a:endParaRPr lang="en-US" altLang="en-US" sz="1400" b="1" dirty="0"/>
          </a:p>
          <a:p>
            <a:pPr algn="ctr" eaLnBrk="1" hangingPunct="1">
              <a:spcBef>
                <a:spcPct val="0"/>
              </a:spcBef>
              <a:buFontTx/>
              <a:buNone/>
            </a:pPr>
            <a:r>
              <a:rPr lang="en-US" altLang="en-US" sz="1400" b="1" dirty="0" smtClean="0"/>
              <a:t>stop </a:t>
            </a:r>
            <a:r>
              <a:rPr lang="en-US" altLang="en-US" sz="1400" b="1" dirty="0"/>
              <a:t>everything if build failed</a:t>
            </a:r>
          </a:p>
        </p:txBody>
      </p:sp>
      <p:cxnSp>
        <p:nvCxnSpPr>
          <p:cNvPr id="20" name="Straight Arrow Connector 19"/>
          <p:cNvCxnSpPr>
            <a:endCxn id="8" idx="0"/>
          </p:cNvCxnSpPr>
          <p:nvPr/>
        </p:nvCxnSpPr>
        <p:spPr>
          <a:xfrm flipH="1">
            <a:off x="6773863" y="2570163"/>
            <a:ext cx="4762" cy="430212"/>
          </a:xfrm>
          <a:prstGeom prst="straightConnector1">
            <a:avLst/>
          </a:prstGeom>
          <a:ln>
            <a:solidFill>
              <a:schemeClr val="tx1">
                <a:lumMod val="50000"/>
                <a:lumOff val="50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3"/>
          </p:cNvCxnSpPr>
          <p:nvPr/>
        </p:nvCxnSpPr>
        <p:spPr>
          <a:xfrm flipV="1">
            <a:off x="7378700" y="3040063"/>
            <a:ext cx="206375" cy="233362"/>
          </a:xfrm>
          <a:prstGeom prst="straightConnector1">
            <a:avLst/>
          </a:prstGeom>
          <a:ln>
            <a:solidFill>
              <a:schemeClr val="tx1">
                <a:lumMod val="50000"/>
                <a:lumOff val="50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7737475" y="3146425"/>
            <a:ext cx="1219200" cy="306388"/>
          </a:xfrm>
          <a:prstGeom prst="rect">
            <a:avLst/>
          </a:prstGeom>
          <a:noFill/>
          <a:ln>
            <a:noFill/>
          </a:ln>
        </p:spPr>
        <p:txBody>
          <a:bodyPr wrap="none">
            <a:spAutoFit/>
          </a:bodyPr>
          <a:lstStyle/>
          <a:p>
            <a:pPr>
              <a:defRPr/>
            </a:pPr>
            <a:r>
              <a:rPr lang="en-US" sz="1400" b="1" dirty="0">
                <a:latin typeface="Arial" charset="0"/>
              </a:rPr>
              <a:t>Staging </a:t>
            </a:r>
            <a:r>
              <a:rPr lang="en-US" sz="1400" b="1" dirty="0" err="1">
                <a:latin typeface="Arial" charset="0"/>
              </a:rPr>
              <a:t>Env</a:t>
            </a:r>
            <a:endParaRPr lang="en-US" sz="1400" b="1" dirty="0">
              <a:latin typeface="Arial" charset="0"/>
            </a:endParaRPr>
          </a:p>
        </p:txBody>
      </p:sp>
      <p:cxnSp>
        <p:nvCxnSpPr>
          <p:cNvPr id="23" name="Straight Arrow Connector 22"/>
          <p:cNvCxnSpPr/>
          <p:nvPr/>
        </p:nvCxnSpPr>
        <p:spPr>
          <a:xfrm flipV="1">
            <a:off x="7378700" y="3273425"/>
            <a:ext cx="358775" cy="0"/>
          </a:xfrm>
          <a:prstGeom prst="straightConnector1">
            <a:avLst/>
          </a:prstGeom>
          <a:ln>
            <a:solidFill>
              <a:schemeClr val="tx1">
                <a:lumMod val="50000"/>
                <a:lumOff val="50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7585075" y="2886075"/>
            <a:ext cx="915988" cy="307975"/>
          </a:xfrm>
          <a:prstGeom prst="rect">
            <a:avLst/>
          </a:prstGeom>
          <a:noFill/>
          <a:ln>
            <a:noFill/>
          </a:ln>
        </p:spPr>
        <p:txBody>
          <a:bodyPr wrap="none">
            <a:spAutoFit/>
          </a:bodyPr>
          <a:lstStyle/>
          <a:p>
            <a:pPr>
              <a:defRPr/>
            </a:pPr>
            <a:r>
              <a:rPr lang="en-US" sz="1400" b="1" dirty="0">
                <a:latin typeface="Arial" charset="0"/>
              </a:rPr>
              <a:t>Test </a:t>
            </a:r>
            <a:r>
              <a:rPr lang="en-US" sz="1400" b="1" dirty="0" err="1">
                <a:latin typeface="Arial" charset="0"/>
              </a:rPr>
              <a:t>Env</a:t>
            </a:r>
            <a:endParaRPr lang="en-US" sz="1400" b="1" dirty="0">
              <a:latin typeface="Arial" charset="0"/>
            </a:endParaRPr>
          </a:p>
        </p:txBody>
      </p:sp>
      <p:sp>
        <p:nvSpPr>
          <p:cNvPr id="25" name="TextBox 24"/>
          <p:cNvSpPr txBox="1"/>
          <p:nvPr/>
        </p:nvSpPr>
        <p:spPr>
          <a:xfrm>
            <a:off x="1208088" y="2560790"/>
            <a:ext cx="749300" cy="739775"/>
          </a:xfrm>
          <a:prstGeom prst="rect">
            <a:avLst/>
          </a:prstGeom>
          <a:noFill/>
          <a:ln>
            <a:noFill/>
          </a:ln>
        </p:spPr>
        <p:txBody>
          <a:bodyPr wrap="none">
            <a:spAutoFit/>
          </a:bodyPr>
          <a:lstStyle/>
          <a:p>
            <a:pPr>
              <a:defRPr/>
            </a:pPr>
            <a:r>
              <a:rPr lang="en-US" sz="1400" b="1" dirty="0">
                <a:latin typeface="Arial" charset="0"/>
              </a:rPr>
              <a:t>Code</a:t>
            </a:r>
          </a:p>
          <a:p>
            <a:pPr>
              <a:defRPr/>
            </a:pPr>
            <a:r>
              <a:rPr lang="en-US" sz="1400" b="1" dirty="0">
                <a:latin typeface="Arial" charset="0"/>
              </a:rPr>
              <a:t>Config</a:t>
            </a:r>
          </a:p>
          <a:p>
            <a:pPr>
              <a:defRPr/>
            </a:pPr>
            <a:r>
              <a:rPr lang="en-US" sz="1400" b="1" dirty="0">
                <a:latin typeface="Arial" charset="0"/>
              </a:rPr>
              <a:t>Tests</a:t>
            </a:r>
          </a:p>
        </p:txBody>
      </p:sp>
      <p:sp>
        <p:nvSpPr>
          <p:cNvPr id="26" name="TextBox 25"/>
          <p:cNvSpPr txBox="1"/>
          <p:nvPr/>
        </p:nvSpPr>
        <p:spPr>
          <a:xfrm>
            <a:off x="7634288" y="3430588"/>
            <a:ext cx="971550" cy="307975"/>
          </a:xfrm>
          <a:prstGeom prst="rect">
            <a:avLst/>
          </a:prstGeom>
          <a:noFill/>
          <a:ln>
            <a:noFill/>
          </a:ln>
        </p:spPr>
        <p:txBody>
          <a:bodyPr wrap="none">
            <a:spAutoFit/>
          </a:bodyPr>
          <a:lstStyle/>
          <a:p>
            <a:pPr>
              <a:defRPr/>
            </a:pPr>
            <a:r>
              <a:rPr lang="en-US" sz="1400" b="1" dirty="0">
                <a:latin typeface="Arial" charset="0"/>
              </a:rPr>
              <a:t>Prod </a:t>
            </a:r>
            <a:r>
              <a:rPr lang="en-US" sz="1400" b="1" dirty="0" err="1">
                <a:latin typeface="Arial" charset="0"/>
              </a:rPr>
              <a:t>Env</a:t>
            </a:r>
            <a:endParaRPr lang="en-US" sz="1400" b="1" dirty="0">
              <a:latin typeface="Arial" charset="0"/>
            </a:endParaRPr>
          </a:p>
        </p:txBody>
      </p:sp>
      <p:cxnSp>
        <p:nvCxnSpPr>
          <p:cNvPr id="27" name="Straight Arrow Connector 26"/>
          <p:cNvCxnSpPr>
            <a:stCxn id="8" idx="3"/>
          </p:cNvCxnSpPr>
          <p:nvPr/>
        </p:nvCxnSpPr>
        <p:spPr>
          <a:xfrm>
            <a:off x="7378700" y="3273425"/>
            <a:ext cx="255588" cy="196850"/>
          </a:xfrm>
          <a:prstGeom prst="straightConnector1">
            <a:avLst/>
          </a:prstGeom>
          <a:ln>
            <a:solidFill>
              <a:schemeClr val="tx1">
                <a:lumMod val="50000"/>
                <a:lumOff val="50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4135438" y="2638425"/>
            <a:ext cx="622300" cy="307975"/>
          </a:xfrm>
          <a:prstGeom prst="rect">
            <a:avLst/>
          </a:prstGeom>
          <a:noFill/>
          <a:ln>
            <a:noFill/>
          </a:ln>
        </p:spPr>
        <p:txBody>
          <a:bodyPr wrap="none">
            <a:spAutoFit/>
          </a:bodyPr>
          <a:lstStyle/>
          <a:p>
            <a:pPr>
              <a:defRPr/>
            </a:pPr>
            <a:r>
              <a:rPr lang="en-US" sz="1400" b="1" dirty="0">
                <a:latin typeface="Arial" charset="0"/>
              </a:rPr>
              <a:t>Push</a:t>
            </a:r>
          </a:p>
        </p:txBody>
      </p:sp>
      <p:cxnSp>
        <p:nvCxnSpPr>
          <p:cNvPr id="29" name="Elbow Connector 28"/>
          <p:cNvCxnSpPr>
            <a:stCxn id="5" idx="0"/>
            <a:endCxn id="7" idx="1"/>
          </p:cNvCxnSpPr>
          <p:nvPr/>
        </p:nvCxnSpPr>
        <p:spPr>
          <a:xfrm rot="5400000" flipH="1" flipV="1">
            <a:off x="3057525" y="1922463"/>
            <a:ext cx="746125" cy="1409700"/>
          </a:xfrm>
          <a:prstGeom prst="bentConnector2">
            <a:avLst/>
          </a:prstGeom>
          <a:ln>
            <a:solidFill>
              <a:schemeClr val="tx1">
                <a:lumMod val="50000"/>
                <a:lumOff val="50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3119438" y="2262188"/>
            <a:ext cx="750887" cy="307975"/>
          </a:xfrm>
          <a:prstGeom prst="rect">
            <a:avLst/>
          </a:prstGeom>
          <a:noFill/>
          <a:ln>
            <a:noFill/>
          </a:ln>
        </p:spPr>
        <p:txBody>
          <a:bodyPr wrap="none">
            <a:spAutoFit/>
          </a:bodyPr>
          <a:lstStyle/>
          <a:p>
            <a:pPr>
              <a:defRPr/>
            </a:pPr>
            <a:r>
              <a:rPr lang="en-US" sz="1400" b="1" dirty="0">
                <a:latin typeface="Arial" charset="0"/>
              </a:rPr>
              <a:t>Config</a:t>
            </a:r>
          </a:p>
        </p:txBody>
      </p:sp>
      <p:sp>
        <p:nvSpPr>
          <p:cNvPr id="31" name="TextBox 30"/>
          <p:cNvSpPr txBox="1"/>
          <p:nvPr/>
        </p:nvSpPr>
        <p:spPr>
          <a:xfrm>
            <a:off x="5343525" y="2322513"/>
            <a:ext cx="741363" cy="523875"/>
          </a:xfrm>
          <a:prstGeom prst="rect">
            <a:avLst/>
          </a:prstGeom>
          <a:noFill/>
          <a:ln>
            <a:noFill/>
          </a:ln>
        </p:spPr>
        <p:txBody>
          <a:bodyPr wrap="none">
            <a:spAutoFit/>
          </a:bodyPr>
          <a:lstStyle/>
          <a:p>
            <a:pPr>
              <a:defRPr/>
            </a:pPr>
            <a:r>
              <a:rPr lang="en-US" sz="1400" b="1" dirty="0">
                <a:latin typeface="Arial" charset="0"/>
              </a:rPr>
              <a:t>Install</a:t>
            </a:r>
          </a:p>
          <a:p>
            <a:pPr>
              <a:defRPr/>
            </a:pPr>
            <a:r>
              <a:rPr lang="en-US" sz="1400" b="1" dirty="0">
                <a:latin typeface="Arial" charset="0"/>
              </a:rPr>
              <a:t>Create</a:t>
            </a:r>
          </a:p>
        </p:txBody>
      </p:sp>
      <p:sp>
        <p:nvSpPr>
          <p:cNvPr id="32" name="Can 31"/>
          <p:cNvSpPr/>
          <p:nvPr/>
        </p:nvSpPr>
        <p:spPr>
          <a:xfrm>
            <a:off x="2516188" y="3641725"/>
            <a:ext cx="417512" cy="292100"/>
          </a:xfrm>
          <a:prstGeom prst="can">
            <a:avLst/>
          </a:prstGeom>
          <a:solidFill>
            <a:schemeClr val="bg1">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33" name="Can 32"/>
          <p:cNvSpPr/>
          <p:nvPr/>
        </p:nvSpPr>
        <p:spPr>
          <a:xfrm>
            <a:off x="4524375" y="1512888"/>
            <a:ext cx="417513" cy="292100"/>
          </a:xfrm>
          <a:prstGeom prst="can">
            <a:avLst/>
          </a:prstGeom>
          <a:solidFill>
            <a:schemeClr val="bg1">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cxnSp>
        <p:nvCxnSpPr>
          <p:cNvPr id="34" name="Straight Connector 33"/>
          <p:cNvCxnSpPr>
            <a:stCxn id="5" idx="2"/>
            <a:endCxn id="32" idx="1"/>
          </p:cNvCxnSpPr>
          <p:nvPr/>
        </p:nvCxnSpPr>
        <p:spPr>
          <a:xfrm>
            <a:off x="2725738" y="3546475"/>
            <a:ext cx="0" cy="9525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a:stCxn id="33" idx="3"/>
            <a:endCxn id="7" idx="0"/>
          </p:cNvCxnSpPr>
          <p:nvPr/>
        </p:nvCxnSpPr>
        <p:spPr>
          <a:xfrm>
            <a:off x="4732338" y="1804988"/>
            <a:ext cx="6350" cy="176212"/>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3870325" y="1543050"/>
            <a:ext cx="631825" cy="307975"/>
          </a:xfrm>
          <a:prstGeom prst="rect">
            <a:avLst/>
          </a:prstGeom>
          <a:noFill/>
          <a:ln>
            <a:noFill/>
          </a:ln>
        </p:spPr>
        <p:txBody>
          <a:bodyPr wrap="none">
            <a:spAutoFit/>
          </a:bodyPr>
          <a:lstStyle/>
          <a:p>
            <a:pPr>
              <a:defRPr/>
            </a:pPr>
            <a:r>
              <a:rPr lang="en-US" sz="1400" b="1" dirty="0">
                <a:latin typeface="Arial" charset="0"/>
              </a:rPr>
              <a:t>Repo</a:t>
            </a:r>
          </a:p>
        </p:txBody>
      </p:sp>
      <p:pic>
        <p:nvPicPr>
          <p:cNvPr id="37" name="Picture 87"/>
          <p:cNvPicPr>
            <a:picLocks noChangeAspect="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6524625" y="1770063"/>
            <a:ext cx="415925" cy="350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 name="Picture 88"/>
          <p:cNvPicPr>
            <a:picLocks noChangeAspect="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6762750" y="1865313"/>
            <a:ext cx="415925"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9" name="Picture 89"/>
          <p:cNvPicPr>
            <a:picLocks noChangeAspect="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6407150" y="2152650"/>
            <a:ext cx="447675" cy="341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 name="Picture 90"/>
          <p:cNvPicPr>
            <a:picLocks noChangeAspect="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6732588" y="2266950"/>
            <a:ext cx="446087" cy="341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41" name="Elbow Connector 40"/>
          <p:cNvCxnSpPr>
            <a:endCxn id="37" idx="1"/>
          </p:cNvCxnSpPr>
          <p:nvPr/>
        </p:nvCxnSpPr>
        <p:spPr>
          <a:xfrm flipV="1">
            <a:off x="5343525" y="1944688"/>
            <a:ext cx="1181100" cy="207962"/>
          </a:xfrm>
          <a:prstGeom prst="bentConnector3">
            <a:avLst>
              <a:gd name="adj1" fmla="val 50000"/>
            </a:avLst>
          </a:prstGeom>
          <a:ln>
            <a:solidFill>
              <a:schemeClr val="tx1">
                <a:lumMod val="50000"/>
                <a:lumOff val="50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6462365" y="1091461"/>
            <a:ext cx="2076450" cy="523875"/>
          </a:xfrm>
          <a:prstGeom prst="rect">
            <a:avLst/>
          </a:prstGeom>
          <a:noFill/>
          <a:ln>
            <a:noFill/>
          </a:ln>
        </p:spPr>
        <p:txBody>
          <a:bodyPr wrap="none">
            <a:spAutoFit/>
          </a:bodyPr>
          <a:lstStyle/>
          <a:p>
            <a:pPr>
              <a:defRPr/>
            </a:pPr>
            <a:r>
              <a:rPr lang="en-US" sz="1400" b="1" dirty="0">
                <a:latin typeface="Arial" charset="0"/>
              </a:rPr>
              <a:t>AWS </a:t>
            </a:r>
            <a:r>
              <a:rPr lang="en-US" sz="1400" b="1" dirty="0" err="1">
                <a:latin typeface="Arial" charset="0"/>
              </a:rPr>
              <a:t>CloudFormation</a:t>
            </a:r>
            <a:r>
              <a:rPr lang="en-US" sz="1400" b="1" dirty="0">
                <a:latin typeface="Arial" charset="0"/>
              </a:rPr>
              <a:t> </a:t>
            </a:r>
          </a:p>
          <a:p>
            <a:pPr>
              <a:defRPr/>
            </a:pPr>
            <a:r>
              <a:rPr lang="en-US" sz="1400" b="1" dirty="0">
                <a:latin typeface="Arial" charset="0"/>
              </a:rPr>
              <a:t>t</a:t>
            </a:r>
            <a:r>
              <a:rPr lang="en-US" sz="1400" b="1" dirty="0" smtClean="0">
                <a:latin typeface="Arial" charset="0"/>
              </a:rPr>
              <a:t>emplates </a:t>
            </a:r>
            <a:r>
              <a:rPr lang="en-US" sz="1400" b="1" dirty="0">
                <a:latin typeface="Arial" charset="0"/>
              </a:rPr>
              <a:t>for </a:t>
            </a:r>
            <a:r>
              <a:rPr lang="en-US" sz="1400" b="1" dirty="0" err="1">
                <a:latin typeface="Arial" charset="0"/>
              </a:rPr>
              <a:t>Env</a:t>
            </a:r>
            <a:endParaRPr lang="en-US" sz="1400" b="1" dirty="0">
              <a:latin typeface="Arial" charset="0"/>
            </a:endParaRPr>
          </a:p>
        </p:txBody>
      </p:sp>
      <p:cxnSp>
        <p:nvCxnSpPr>
          <p:cNvPr id="43" name="Straight Arrow Connector 42"/>
          <p:cNvCxnSpPr>
            <a:endCxn id="39" idx="1"/>
          </p:cNvCxnSpPr>
          <p:nvPr/>
        </p:nvCxnSpPr>
        <p:spPr>
          <a:xfrm>
            <a:off x="5343525" y="2322513"/>
            <a:ext cx="1063625" cy="0"/>
          </a:xfrm>
          <a:prstGeom prst="straightConnector1">
            <a:avLst/>
          </a:prstGeom>
          <a:ln>
            <a:solidFill>
              <a:schemeClr val="tx1">
                <a:lumMod val="50000"/>
                <a:lumOff val="50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5314341" y="1685113"/>
            <a:ext cx="960438" cy="307975"/>
          </a:xfrm>
          <a:prstGeom prst="rect">
            <a:avLst/>
          </a:prstGeom>
          <a:noFill/>
          <a:ln>
            <a:noFill/>
          </a:ln>
        </p:spPr>
        <p:txBody>
          <a:bodyPr wrap="none">
            <a:spAutoFit/>
          </a:bodyPr>
          <a:lstStyle/>
          <a:p>
            <a:pPr>
              <a:defRPr/>
            </a:pPr>
            <a:r>
              <a:rPr lang="en-US" sz="1400" b="1" dirty="0">
                <a:latin typeface="Arial" charset="0"/>
              </a:rPr>
              <a:t>Generate</a:t>
            </a:r>
          </a:p>
        </p:txBody>
      </p:sp>
      <p:sp>
        <p:nvSpPr>
          <p:cNvPr id="46" name="Rounded Rectangle 45"/>
          <p:cNvSpPr/>
          <p:nvPr/>
        </p:nvSpPr>
        <p:spPr>
          <a:xfrm>
            <a:off x="1911350" y="2513013"/>
            <a:ext cx="1208088" cy="546100"/>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tx1"/>
                </a:solidFill>
              </a:rPr>
              <a:t>Security Repository</a:t>
            </a:r>
          </a:p>
        </p:txBody>
      </p:sp>
      <p:cxnSp>
        <p:nvCxnSpPr>
          <p:cNvPr id="47" name="Straight Arrow Connector 46"/>
          <p:cNvCxnSpPr/>
          <p:nvPr/>
        </p:nvCxnSpPr>
        <p:spPr>
          <a:xfrm>
            <a:off x="1020763" y="1981200"/>
            <a:ext cx="842962" cy="512763"/>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8" name="TextBox 55"/>
          <p:cNvSpPr txBox="1">
            <a:spLocks noChangeArrowheads="1"/>
          </p:cNvSpPr>
          <p:nvPr/>
        </p:nvSpPr>
        <p:spPr bwMode="auto">
          <a:xfrm rot="1803771">
            <a:off x="746426" y="2007056"/>
            <a:ext cx="138211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27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marL="1143000" indent="-228600" eaLnBrk="0" hangingPunct="0">
              <a:spcBef>
                <a:spcPct val="20000"/>
              </a:spcBef>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cs typeface="Arial" panose="020B0604020202020204" pitchFamily="34" charset="0"/>
              </a:defRPr>
            </a:lvl3pPr>
            <a:lvl4pPr marL="1600200" indent="-22860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marL="2057400" indent="-228600" eaLnBrk="0" hangingPunct="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cs typeface="Arial" panose="020B0604020202020204" pitchFamily="34" charset="0"/>
              </a:defRPr>
            </a:lvl9pPr>
          </a:lstStyle>
          <a:p>
            <a:pPr algn="ctr" eaLnBrk="1" hangingPunct="1">
              <a:spcBef>
                <a:spcPct val="0"/>
              </a:spcBef>
              <a:buFontTx/>
              <a:buNone/>
            </a:pPr>
            <a:r>
              <a:rPr lang="en-US" altLang="en-US" sz="1100" b="1" dirty="0"/>
              <a:t>Security </a:t>
            </a:r>
            <a:r>
              <a:rPr lang="en-US" altLang="en-US" sz="1100" b="1" dirty="0" smtClean="0"/>
              <a:t>services </a:t>
            </a:r>
            <a:endParaRPr lang="en-US" altLang="en-US" sz="1100" b="1" dirty="0"/>
          </a:p>
          <a:p>
            <a:pPr algn="ctr" eaLnBrk="1" hangingPunct="1">
              <a:spcBef>
                <a:spcPct val="0"/>
              </a:spcBef>
              <a:buFontTx/>
              <a:buNone/>
            </a:pPr>
            <a:r>
              <a:rPr lang="en-US" altLang="en-US" sz="1100" b="1" dirty="0"/>
              <a:t>Deployments</a:t>
            </a:r>
          </a:p>
        </p:txBody>
      </p:sp>
      <p:sp>
        <p:nvSpPr>
          <p:cNvPr id="49" name="Rounded Rectangle 48"/>
          <p:cNvSpPr/>
          <p:nvPr/>
        </p:nvSpPr>
        <p:spPr>
          <a:xfrm>
            <a:off x="7737475" y="1804988"/>
            <a:ext cx="1208088" cy="544512"/>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b="1" dirty="0">
                <a:solidFill>
                  <a:schemeClr val="tx1"/>
                </a:solidFill>
              </a:rPr>
              <a:t>Vulnerability and pen testing</a:t>
            </a:r>
            <a:endParaRPr lang="en-US" sz="1400" b="1" dirty="0">
              <a:solidFill>
                <a:schemeClr val="tx1"/>
              </a:solidFill>
            </a:endParaRPr>
          </a:p>
        </p:txBody>
      </p:sp>
      <p:sp>
        <p:nvSpPr>
          <p:cNvPr id="50" name="Arc 49"/>
          <p:cNvSpPr/>
          <p:nvPr/>
        </p:nvSpPr>
        <p:spPr>
          <a:xfrm rot="10800000" flipV="1">
            <a:off x="7178675" y="2120900"/>
            <a:ext cx="1165225" cy="1589088"/>
          </a:xfrm>
          <a:prstGeom prst="arc">
            <a:avLst>
              <a:gd name="adj1" fmla="val 16200000"/>
              <a:gd name="adj2" fmla="val 383860"/>
            </a:avLst>
          </a:prstGeom>
          <a:ln>
            <a:prstDash val="dash"/>
            <a:headEnd type="triangle" w="lg" len="lg"/>
            <a:tailEnd type="none" w="lg" len="lg"/>
          </a:ln>
        </p:spPr>
        <p:style>
          <a:lnRef idx="2">
            <a:schemeClr val="accent3"/>
          </a:lnRef>
          <a:fillRef idx="0">
            <a:schemeClr val="accent3"/>
          </a:fillRef>
          <a:effectRef idx="1">
            <a:schemeClr val="accent3"/>
          </a:effectRef>
          <a:fontRef idx="minor">
            <a:schemeClr val="tx1"/>
          </a:fontRef>
        </p:style>
        <p:txBody>
          <a:bodyPr anchor="ctr"/>
          <a:lstStyle/>
          <a:p>
            <a:pPr algn="ctr">
              <a:defRPr/>
            </a:pPr>
            <a:endParaRPr lang="en-AU"/>
          </a:p>
        </p:txBody>
      </p:sp>
      <p:sp>
        <p:nvSpPr>
          <p:cNvPr id="51" name="Rounded Rectangle 50"/>
          <p:cNvSpPr/>
          <p:nvPr/>
        </p:nvSpPr>
        <p:spPr>
          <a:xfrm>
            <a:off x="5251450" y="3814763"/>
            <a:ext cx="2103438" cy="769937"/>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buFont typeface="Arial" pitchFamily="34" charset="0"/>
              <a:buChar char="•"/>
              <a:defRPr/>
            </a:pPr>
            <a:r>
              <a:rPr lang="en-US" sz="1200" b="1" dirty="0">
                <a:solidFill>
                  <a:schemeClr val="tx1"/>
                </a:solidFill>
              </a:rPr>
              <a:t>Security Infrastructure tests</a:t>
            </a:r>
          </a:p>
          <a:p>
            <a:pPr>
              <a:buFont typeface="Arial" pitchFamily="34" charset="0"/>
              <a:buChar char="•"/>
              <a:defRPr/>
            </a:pPr>
            <a:r>
              <a:rPr lang="en-US" sz="1200" b="1" dirty="0">
                <a:solidFill>
                  <a:schemeClr val="tx1"/>
                </a:solidFill>
              </a:rPr>
              <a:t>Security unit tests in app</a:t>
            </a:r>
          </a:p>
        </p:txBody>
      </p:sp>
      <p:sp>
        <p:nvSpPr>
          <p:cNvPr id="52" name="Arc 51"/>
          <p:cNvSpPr/>
          <p:nvPr/>
        </p:nvSpPr>
        <p:spPr>
          <a:xfrm rot="5400000" flipV="1">
            <a:off x="4911725" y="2954338"/>
            <a:ext cx="1165225" cy="1104900"/>
          </a:xfrm>
          <a:prstGeom prst="arc">
            <a:avLst>
              <a:gd name="adj1" fmla="val 16527418"/>
              <a:gd name="adj2" fmla="val 20508298"/>
            </a:avLst>
          </a:prstGeom>
          <a:ln>
            <a:prstDash val="dash"/>
            <a:headEnd type="triangle" w="lg" len="lg"/>
            <a:tailEnd type="none" w="lg" len="lg"/>
          </a:ln>
        </p:spPr>
        <p:style>
          <a:lnRef idx="2">
            <a:schemeClr val="accent3"/>
          </a:lnRef>
          <a:fillRef idx="0">
            <a:schemeClr val="accent3"/>
          </a:fillRef>
          <a:effectRef idx="1">
            <a:schemeClr val="accent3"/>
          </a:effectRef>
          <a:fontRef idx="minor">
            <a:schemeClr val="tx1"/>
          </a:fontRef>
        </p:style>
        <p:txBody>
          <a:bodyPr anchor="ctr"/>
          <a:lstStyle/>
          <a:p>
            <a:pPr algn="ctr">
              <a:defRPr/>
            </a:pPr>
            <a:endParaRPr lang="en-AU"/>
          </a:p>
        </p:txBody>
      </p:sp>
      <p:pic>
        <p:nvPicPr>
          <p:cNvPr id="53" name="Picture 53"/>
          <p:cNvPicPr>
            <a:picLocks noChangeAspect="1"/>
          </p:cNvPicPr>
          <p:nvPr/>
        </p:nvPicPr>
        <p:blipFill>
          <a:blip r:embed="rId6">
            <a:extLst>
              <a:ext uri="{28A0092B-C50C-407E-A947-70E740481C1C}">
                <a14:useLocalDpi xmlns:a14="http://schemas.microsoft.com/office/drawing/2010/main" val="0"/>
              </a:ext>
            </a:extLst>
          </a:blip>
          <a:srcRect l="20258" t="12291" r="17940" b="18575"/>
          <a:stretch>
            <a:fillRect/>
          </a:stretch>
        </p:blipFill>
        <p:spPr bwMode="auto">
          <a:xfrm>
            <a:off x="398463" y="1751013"/>
            <a:ext cx="561975" cy="55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 name="Picture 56"/>
          <p:cNvPicPr>
            <a:picLocks noChangeAspect="1"/>
          </p:cNvPicPr>
          <p:nvPr/>
        </p:nvPicPr>
        <p:blipFill>
          <a:blip r:embed="rId6">
            <a:extLst>
              <a:ext uri="{28A0092B-C50C-407E-A947-70E740481C1C}">
                <a14:useLocalDpi xmlns:a14="http://schemas.microsoft.com/office/drawing/2010/main" val="0"/>
              </a:ext>
            </a:extLst>
          </a:blip>
          <a:srcRect l="20258" t="12291" r="17940" b="18575"/>
          <a:stretch>
            <a:fillRect/>
          </a:stretch>
        </p:blipFill>
        <p:spPr bwMode="auto">
          <a:xfrm>
            <a:off x="7007225" y="4198938"/>
            <a:ext cx="563563" cy="554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5" name="Picture 64"/>
          <p:cNvPicPr>
            <a:picLocks noChangeAspect="1"/>
          </p:cNvPicPr>
          <p:nvPr/>
        </p:nvPicPr>
        <p:blipFill>
          <a:blip r:embed="rId6">
            <a:extLst>
              <a:ext uri="{28A0092B-C50C-407E-A947-70E740481C1C}">
                <a14:useLocalDpi xmlns:a14="http://schemas.microsoft.com/office/drawing/2010/main" val="0"/>
              </a:ext>
            </a:extLst>
          </a:blip>
          <a:srcRect l="20258" t="12291" r="17940" b="18575"/>
          <a:stretch>
            <a:fillRect/>
          </a:stretch>
        </p:blipFill>
        <p:spPr bwMode="auto">
          <a:xfrm>
            <a:off x="8580438" y="2066925"/>
            <a:ext cx="563562" cy="554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9011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335" y="240030"/>
            <a:ext cx="8370332" cy="508635"/>
          </a:xfrm>
        </p:spPr>
        <p:txBody>
          <a:bodyPr>
            <a:noAutofit/>
          </a:bodyPr>
          <a:lstStyle/>
          <a:p>
            <a:r>
              <a:rPr lang="en-US" dirty="0"/>
              <a:t>Building </a:t>
            </a:r>
            <a:r>
              <a:rPr lang="en-US" dirty="0" err="1" smtClean="0"/>
              <a:t>DevSecOps</a:t>
            </a:r>
            <a:r>
              <a:rPr lang="en-US" dirty="0" smtClean="0"/>
              <a:t> teams</a:t>
            </a:r>
            <a:endParaRPr lang="en-US" dirty="0"/>
          </a:p>
        </p:txBody>
      </p:sp>
      <p:sp>
        <p:nvSpPr>
          <p:cNvPr id="3" name="Content Placeholder 2"/>
          <p:cNvSpPr>
            <a:spLocks noGrp="1"/>
          </p:cNvSpPr>
          <p:nvPr>
            <p:ph idx="1"/>
          </p:nvPr>
        </p:nvSpPr>
        <p:spPr>
          <a:xfrm>
            <a:off x="471849" y="1009332"/>
            <a:ext cx="8205304" cy="3553926"/>
          </a:xfrm>
        </p:spPr>
        <p:txBody>
          <a:bodyPr>
            <a:normAutofit/>
          </a:bodyPr>
          <a:lstStyle/>
          <a:p>
            <a:pPr marL="342900" indent="-342900">
              <a:lnSpc>
                <a:spcPct val="110000"/>
              </a:lnSpc>
              <a:buFont typeface="Arial" panose="020B0604020202020204" pitchFamily="34" charset="0"/>
              <a:buChar char="•"/>
            </a:pPr>
            <a:r>
              <a:rPr lang="en-US" dirty="0" smtClean="0">
                <a:solidFill>
                  <a:schemeClr val="tx1"/>
                </a:solidFill>
              </a:rPr>
              <a:t>Make DevOps </a:t>
            </a:r>
            <a:r>
              <a:rPr lang="en-US" dirty="0" smtClean="0">
                <a:solidFill>
                  <a:srgbClr val="FEAA02"/>
                </a:solidFill>
              </a:rPr>
              <a:t>the security team’s</a:t>
            </a:r>
            <a:r>
              <a:rPr lang="en-US" dirty="0" smtClean="0">
                <a:solidFill>
                  <a:srgbClr val="FFFFFF"/>
                </a:solidFill>
              </a:rPr>
              <a:t> </a:t>
            </a:r>
            <a:r>
              <a:rPr lang="en-US" dirty="0" smtClean="0">
                <a:solidFill>
                  <a:schemeClr val="tx1"/>
                </a:solidFill>
              </a:rPr>
              <a:t>job.</a:t>
            </a:r>
          </a:p>
          <a:p>
            <a:pPr marL="550069" lvl="1" indent="-342900">
              <a:lnSpc>
                <a:spcPct val="110000"/>
              </a:lnSpc>
            </a:pPr>
            <a:r>
              <a:rPr lang="en-US" sz="1620" dirty="0" smtClean="0">
                <a:solidFill>
                  <a:schemeClr val="tx1"/>
                </a:solidFill>
              </a:rPr>
              <a:t>No </a:t>
            </a:r>
            <a:r>
              <a:rPr lang="en-US" sz="1620" dirty="0" err="1" smtClean="0">
                <a:solidFill>
                  <a:schemeClr val="tx1"/>
                </a:solidFill>
              </a:rPr>
              <a:t>siloed</a:t>
            </a:r>
            <a:r>
              <a:rPr lang="en-US" sz="1620" dirty="0" smtClean="0">
                <a:solidFill>
                  <a:schemeClr val="tx1"/>
                </a:solidFill>
              </a:rPr>
              <a:t>/walled </a:t>
            </a:r>
            <a:r>
              <a:rPr lang="en-US" sz="1620" dirty="0">
                <a:solidFill>
                  <a:schemeClr val="tx1"/>
                </a:solidFill>
              </a:rPr>
              <a:t>off  DevOps </a:t>
            </a:r>
            <a:r>
              <a:rPr lang="en-US" sz="1620" dirty="0" smtClean="0">
                <a:solidFill>
                  <a:schemeClr val="tx1"/>
                </a:solidFill>
              </a:rPr>
              <a:t>teams.</a:t>
            </a:r>
            <a:endParaRPr lang="en-US" sz="1620" dirty="0">
              <a:solidFill>
                <a:schemeClr val="tx1"/>
              </a:solidFill>
            </a:endParaRPr>
          </a:p>
          <a:p>
            <a:pPr marL="342900" indent="-342900">
              <a:lnSpc>
                <a:spcPct val="110000"/>
              </a:lnSpc>
              <a:buFont typeface="Arial" panose="020B0604020202020204" pitchFamily="34" charset="0"/>
              <a:buChar char="•"/>
            </a:pPr>
            <a:r>
              <a:rPr lang="en-US" i="1" dirty="0" smtClean="0">
                <a:solidFill>
                  <a:srgbClr val="FEAA02"/>
                </a:solidFill>
              </a:rPr>
              <a:t>Encourage {security} developers </a:t>
            </a:r>
            <a:r>
              <a:rPr lang="en-US" dirty="0" smtClean="0">
                <a:solidFill>
                  <a:schemeClr val="tx1"/>
                </a:solidFill>
              </a:rPr>
              <a:t>to participate openly in the automation of operations code.</a:t>
            </a:r>
          </a:p>
          <a:p>
            <a:pPr marL="342900" indent="-342900">
              <a:lnSpc>
                <a:spcPct val="110000"/>
              </a:lnSpc>
              <a:buFont typeface="Arial" panose="020B0604020202020204" pitchFamily="34" charset="0"/>
              <a:buChar char="•"/>
            </a:pPr>
            <a:r>
              <a:rPr lang="en-US" i="1" dirty="0" smtClean="0">
                <a:solidFill>
                  <a:srgbClr val="FEAA02"/>
                </a:solidFill>
              </a:rPr>
              <a:t>Embolden {security} operations </a:t>
            </a:r>
            <a:r>
              <a:rPr lang="en-US" dirty="0" smtClean="0">
                <a:solidFill>
                  <a:schemeClr val="tx1"/>
                </a:solidFill>
              </a:rPr>
              <a:t>participation in testing and automation of application code.</a:t>
            </a:r>
          </a:p>
          <a:p>
            <a:pPr marL="342900" indent="-342900">
              <a:lnSpc>
                <a:spcPct val="110000"/>
              </a:lnSpc>
              <a:buFont typeface="Arial" panose="020B0604020202020204" pitchFamily="34" charset="0"/>
              <a:buChar char="•"/>
            </a:pPr>
            <a:r>
              <a:rPr lang="en-US" u="sng" dirty="0" smtClean="0">
                <a:solidFill>
                  <a:schemeClr val="tx1"/>
                </a:solidFill>
              </a:rPr>
              <a:t>Take pride</a:t>
            </a:r>
            <a:r>
              <a:rPr lang="en-US" b="1" dirty="0" smtClean="0">
                <a:solidFill>
                  <a:schemeClr val="tx1"/>
                </a:solidFill>
              </a:rPr>
              <a:t> </a:t>
            </a:r>
            <a:r>
              <a:rPr lang="en-US" dirty="0" smtClean="0">
                <a:solidFill>
                  <a:schemeClr val="tx1"/>
                </a:solidFill>
              </a:rPr>
              <a:t>in how </a:t>
            </a:r>
            <a:r>
              <a:rPr lang="en-US" i="1" dirty="0" smtClean="0">
                <a:solidFill>
                  <a:srgbClr val="FEAA02"/>
                </a:solidFill>
              </a:rPr>
              <a:t>fast and frequently </a:t>
            </a:r>
            <a:r>
              <a:rPr lang="en-US" dirty="0" smtClean="0">
                <a:solidFill>
                  <a:schemeClr val="tx1"/>
                </a:solidFill>
              </a:rPr>
              <a:t>you deploy.</a:t>
            </a:r>
          </a:p>
          <a:p>
            <a:endParaRPr lang="en-US" dirty="0" smtClean="0"/>
          </a:p>
          <a:p>
            <a:endParaRPr lang="en-US" dirty="0"/>
          </a:p>
        </p:txBody>
      </p:sp>
    </p:spTree>
    <p:extLst>
      <p:ext uri="{BB962C8B-B14F-4D97-AF65-F5344CB8AC3E}">
        <p14:creationId xmlns:p14="http://schemas.microsoft.com/office/powerpoint/2010/main" val="3464206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security enablers</a:t>
            </a:r>
          </a:p>
        </p:txBody>
      </p:sp>
      <p:sp>
        <p:nvSpPr>
          <p:cNvPr id="3" name="Content Placeholder 2"/>
          <p:cNvSpPr>
            <a:spLocks noGrp="1"/>
          </p:cNvSpPr>
          <p:nvPr>
            <p:ph idx="1"/>
          </p:nvPr>
        </p:nvSpPr>
        <p:spPr>
          <a:xfrm>
            <a:off x="340592" y="1009332"/>
            <a:ext cx="8205304" cy="490856"/>
          </a:xfrm>
        </p:spPr>
        <p:txBody>
          <a:bodyPr>
            <a:normAutofit/>
          </a:bodyPr>
          <a:lstStyle/>
          <a:p>
            <a:pPr marL="0" indent="0">
              <a:buNone/>
            </a:pPr>
            <a:r>
              <a:rPr lang="en-US" dirty="0"/>
              <a:t>M</a:t>
            </a:r>
            <a:r>
              <a:rPr lang="en-US" dirty="0" smtClean="0"/>
              <a:t>ilestones that help you stay on track</a:t>
            </a:r>
          </a:p>
        </p:txBody>
      </p:sp>
      <p:graphicFrame>
        <p:nvGraphicFramePr>
          <p:cNvPr id="6" name="Diagram 5"/>
          <p:cNvGraphicFramePr/>
          <p:nvPr>
            <p:extLst>
              <p:ext uri="{D42A27DB-BD31-4B8C-83A1-F6EECF244321}">
                <p14:modId xmlns:p14="http://schemas.microsoft.com/office/powerpoint/2010/main" val="1426543617"/>
              </p:ext>
            </p:extLst>
          </p:nvPr>
        </p:nvGraphicFramePr>
        <p:xfrm>
          <a:off x="475013" y="955676"/>
          <a:ext cx="81975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0730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Epics</a:t>
            </a:r>
            <a:endParaRPr lang="en-US" dirty="0"/>
          </a:p>
        </p:txBody>
      </p:sp>
      <p:sp>
        <p:nvSpPr>
          <p:cNvPr id="7" name="Rectangle 6"/>
          <p:cNvSpPr/>
          <p:nvPr/>
        </p:nvSpPr>
        <p:spPr>
          <a:xfrm>
            <a:off x="336789" y="564935"/>
            <a:ext cx="8621273" cy="828969"/>
          </a:xfrm>
          <a:prstGeom prst="rect">
            <a:avLst/>
          </a:prstGeom>
          <a:noFill/>
          <a:ln w="12700" cap="flat" cmpd="sng" algn="ctr">
            <a:noFill/>
            <a:prstDash val="solid"/>
          </a:ln>
          <a:effectLst/>
        </p:spPr>
        <p:txBody>
          <a:bodyPr lIns="237744" tIns="0" rIns="237744" bIns="0" rtlCol="0"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2377440">
              <a:defRPr/>
            </a:pPr>
            <a:r>
              <a:rPr lang="en-US" sz="1400" dirty="0" smtClean="0"/>
              <a:t>To structure a program of work we identify ten themes, as illustrated in diagram below. When treated </a:t>
            </a:r>
            <a:r>
              <a:rPr lang="en-US" sz="1400" dirty="0"/>
              <a:t>as Epics in an agile </a:t>
            </a:r>
            <a:r>
              <a:rPr lang="en-US" sz="1400" dirty="0" smtClean="0"/>
              <a:t>methodology, these contain the user </a:t>
            </a:r>
            <a:r>
              <a:rPr lang="en-US" sz="1400" dirty="0"/>
              <a:t>stories including both use cases &amp; abuse cases</a:t>
            </a:r>
            <a:r>
              <a:rPr lang="en-US" sz="1400" dirty="0" smtClean="0"/>
              <a:t>. Frequent iteration via sprints </a:t>
            </a:r>
            <a:r>
              <a:rPr lang="en-US" sz="1400" dirty="0"/>
              <a:t>will lead to </a:t>
            </a:r>
            <a:r>
              <a:rPr lang="en-US" sz="1400" b="1" dirty="0" smtClean="0">
                <a:solidFill>
                  <a:schemeClr val="accent1"/>
                </a:solidFill>
              </a:rPr>
              <a:t>increase </a:t>
            </a:r>
            <a:r>
              <a:rPr lang="en-US" sz="1400" b="1" dirty="0">
                <a:solidFill>
                  <a:schemeClr val="accent1"/>
                </a:solidFill>
              </a:rPr>
              <a:t>maturity whilst </a:t>
            </a:r>
            <a:r>
              <a:rPr lang="en-US" sz="1400" b="1" dirty="0" smtClean="0">
                <a:solidFill>
                  <a:schemeClr val="accent1"/>
                </a:solidFill>
              </a:rPr>
              <a:t>retaining flexibility </a:t>
            </a:r>
            <a:r>
              <a:rPr lang="en-US" sz="1400" b="1" dirty="0">
                <a:solidFill>
                  <a:schemeClr val="accent1"/>
                </a:solidFill>
              </a:rPr>
              <a:t>to adapt to business pace and demand</a:t>
            </a:r>
            <a:r>
              <a:rPr lang="en-US" sz="1400" dirty="0"/>
              <a:t>. </a:t>
            </a:r>
            <a:endParaRPr lang="en-US" sz="1400" kern="0" dirty="0">
              <a:solidFill>
                <a:sysClr val="windowText" lastClr="000000">
                  <a:lumMod val="65000"/>
                  <a:lumOff val="35000"/>
                </a:sysClr>
              </a:solidFill>
              <a:latin typeface="Arial" pitchFamily="34" charset="0"/>
              <a:cs typeface="Arial" pitchFamily="34" charset="0"/>
            </a:endParaRPr>
          </a:p>
        </p:txBody>
      </p:sp>
      <p:sp>
        <p:nvSpPr>
          <p:cNvPr id="23" name="Content Placeholder 2"/>
          <p:cNvSpPr>
            <a:spLocks noGrp="1"/>
          </p:cNvSpPr>
          <p:nvPr>
            <p:ph idx="1"/>
          </p:nvPr>
        </p:nvSpPr>
        <p:spPr>
          <a:xfrm>
            <a:off x="3802345" y="1520903"/>
            <a:ext cx="4813890" cy="3255387"/>
          </a:xfrm>
        </p:spPr>
        <p:txBody>
          <a:bodyPr>
            <a:normAutofit fontScale="62500" lnSpcReduction="20000"/>
          </a:bodyPr>
          <a:lstStyle/>
          <a:p>
            <a:r>
              <a:rPr lang="en-US" sz="2400" dirty="0" smtClean="0">
                <a:solidFill>
                  <a:srgbClr val="166EA0"/>
                </a:solidFill>
              </a:rPr>
              <a:t>1</a:t>
            </a:r>
            <a:r>
              <a:rPr lang="en-US" sz="2400" baseline="30000" dirty="0" smtClean="0">
                <a:solidFill>
                  <a:srgbClr val="166EA0"/>
                </a:solidFill>
              </a:rPr>
              <a:t>st</a:t>
            </a:r>
            <a:r>
              <a:rPr lang="en-US" sz="2400" dirty="0" smtClean="0">
                <a:solidFill>
                  <a:srgbClr val="166EA0"/>
                </a:solidFill>
              </a:rPr>
              <a:t> Sprint Example</a:t>
            </a:r>
          </a:p>
          <a:p>
            <a:pPr lvl="1">
              <a:buClrTx/>
            </a:pPr>
            <a:r>
              <a:rPr lang="en-US" sz="2100" dirty="0" smtClean="0"/>
              <a:t>Define the </a:t>
            </a:r>
            <a:r>
              <a:rPr lang="en-US" sz="2100" dirty="0"/>
              <a:t>account structure and implement the core set of best </a:t>
            </a:r>
            <a:r>
              <a:rPr lang="en-US" sz="2100" dirty="0" smtClean="0"/>
              <a:t>practices </a:t>
            </a:r>
          </a:p>
          <a:p>
            <a:pPr lvl="0"/>
            <a:r>
              <a:rPr lang="en-US" sz="2400" dirty="0" smtClean="0">
                <a:solidFill>
                  <a:srgbClr val="166EA0"/>
                </a:solidFill>
              </a:rPr>
              <a:t>2</a:t>
            </a:r>
            <a:r>
              <a:rPr lang="en-US" sz="2400" baseline="30000" dirty="0" smtClean="0">
                <a:solidFill>
                  <a:srgbClr val="166EA0"/>
                </a:solidFill>
              </a:rPr>
              <a:t>nd</a:t>
            </a:r>
            <a:r>
              <a:rPr lang="en-US" sz="2400" dirty="0" smtClean="0">
                <a:solidFill>
                  <a:srgbClr val="166EA0"/>
                </a:solidFill>
              </a:rPr>
              <a:t> Sprint Example</a:t>
            </a:r>
          </a:p>
          <a:p>
            <a:pPr lvl="1"/>
            <a:r>
              <a:rPr lang="en-US" sz="2100" dirty="0" smtClean="0"/>
              <a:t>Implement federation </a:t>
            </a:r>
            <a:endParaRPr lang="en-US" sz="2100" dirty="0"/>
          </a:p>
          <a:p>
            <a:r>
              <a:rPr lang="en-US" sz="2400" dirty="0" smtClean="0">
                <a:solidFill>
                  <a:srgbClr val="166EA0"/>
                </a:solidFill>
              </a:rPr>
              <a:t>3</a:t>
            </a:r>
            <a:r>
              <a:rPr lang="en-US" sz="2400" baseline="30000" dirty="0" smtClean="0">
                <a:solidFill>
                  <a:srgbClr val="166EA0"/>
                </a:solidFill>
              </a:rPr>
              <a:t>rd</a:t>
            </a:r>
            <a:r>
              <a:rPr lang="en-US" sz="2400" dirty="0">
                <a:solidFill>
                  <a:srgbClr val="166EA0"/>
                </a:solidFill>
              </a:rPr>
              <a:t> </a:t>
            </a:r>
            <a:r>
              <a:rPr lang="en-US" sz="2400" dirty="0" smtClean="0">
                <a:solidFill>
                  <a:srgbClr val="166EA0"/>
                </a:solidFill>
              </a:rPr>
              <a:t>Sprint </a:t>
            </a:r>
            <a:r>
              <a:rPr lang="en-US" sz="2400" dirty="0">
                <a:solidFill>
                  <a:srgbClr val="166EA0"/>
                </a:solidFill>
              </a:rPr>
              <a:t>Example</a:t>
            </a:r>
          </a:p>
          <a:p>
            <a:pPr lvl="1"/>
            <a:r>
              <a:rPr lang="en-US" sz="2100" dirty="0" smtClean="0"/>
              <a:t>Expand </a:t>
            </a:r>
            <a:r>
              <a:rPr lang="en-US" sz="2100" dirty="0"/>
              <a:t>account </a:t>
            </a:r>
            <a:r>
              <a:rPr lang="en-US" sz="2100" dirty="0" smtClean="0"/>
              <a:t>management </a:t>
            </a:r>
            <a:r>
              <a:rPr lang="en-US" sz="2100" dirty="0"/>
              <a:t>to cater for multiple </a:t>
            </a:r>
            <a:r>
              <a:rPr lang="en-US" sz="2100" dirty="0" smtClean="0"/>
              <a:t>accounts</a:t>
            </a:r>
          </a:p>
          <a:p>
            <a:pPr marL="457200" lvl="1" indent="0">
              <a:buNone/>
            </a:pPr>
            <a:endParaRPr lang="en-US" dirty="0" smtClean="0"/>
          </a:p>
          <a:p>
            <a:pPr marL="57150" indent="0" algn="ctr">
              <a:buNone/>
            </a:pPr>
            <a:r>
              <a:rPr lang="en-US" sz="2100" dirty="0" smtClean="0"/>
              <a:t>You </a:t>
            </a:r>
            <a:r>
              <a:rPr lang="en-US" sz="2100" dirty="0"/>
              <a:t>can build capability in parallel or serial fashion and maintain flexibility by including security capability user stories in the overall product backlog or splitting them out into a security focused DevOps team. These are decisions you can periodically revisit, allowing you to tailor your delivery to the needs of the organization over time.</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789" y="1393904"/>
            <a:ext cx="3300714" cy="338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4304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12" y="208670"/>
            <a:ext cx="8205304" cy="857250"/>
          </a:xfrm>
        </p:spPr>
        <p:txBody>
          <a:bodyPr/>
          <a:lstStyle/>
          <a:p>
            <a:r>
              <a:rPr lang="en-US" dirty="0" smtClean="0"/>
              <a:t>Sample IAM epic</a:t>
            </a:r>
            <a:endParaRPr lang="en-US" dirty="0"/>
          </a:p>
        </p:txBody>
      </p:sp>
      <p:pic>
        <p:nvPicPr>
          <p:cNvPr id="5" name="Content Placeholder 4"/>
          <p:cNvPicPr>
            <a:picLocks noGrp="1" noChangeAspect="1"/>
          </p:cNvPicPr>
          <p:nvPr>
            <p:ph idx="1"/>
          </p:nvPr>
        </p:nvPicPr>
        <p:blipFill>
          <a:blip r:embed="rId2">
            <a:clrChange>
              <a:clrFrom>
                <a:srgbClr val="000000"/>
              </a:clrFrom>
              <a:clrTo>
                <a:srgbClr val="000000">
                  <a:alpha val="0"/>
                </a:srgbClr>
              </a:clrTo>
            </a:clrChange>
          </a:blip>
          <a:stretch>
            <a:fillRect/>
          </a:stretch>
        </p:blipFill>
        <p:spPr>
          <a:xfrm>
            <a:off x="5073020" y="1009536"/>
            <a:ext cx="3935621" cy="3466279"/>
          </a:xfrm>
          <a:prstGeom prst="rect">
            <a:avLst/>
          </a:prstGeom>
        </p:spPr>
      </p:pic>
      <p:sp>
        <p:nvSpPr>
          <p:cNvPr id="3" name="Rectangle 2"/>
          <p:cNvSpPr/>
          <p:nvPr/>
        </p:nvSpPr>
        <p:spPr>
          <a:xfrm>
            <a:off x="496292" y="813943"/>
            <a:ext cx="4576728" cy="3898503"/>
          </a:xfrm>
          <a:prstGeom prst="rect">
            <a:avLst/>
          </a:prstGeom>
        </p:spPr>
        <p:txBody>
          <a:bodyPr wrap="square">
            <a:spAutoFit/>
          </a:bodyPr>
          <a:lstStyle/>
          <a:p>
            <a:r>
              <a:rPr lang="en-US" sz="1400" dirty="0" smtClean="0">
                <a:solidFill>
                  <a:srgbClr val="595A5D"/>
                </a:solidFill>
                <a:ea typeface="Calibri" panose="020F0502020204030204" pitchFamily="34" charset="0"/>
                <a:cs typeface="Times New Roman" panose="02020603050405020304" pitchFamily="18" charset="0"/>
              </a:rPr>
              <a:t>Sprint 1 for IAM </a:t>
            </a:r>
            <a:r>
              <a:rPr lang="en-US" sz="1400" dirty="0">
                <a:solidFill>
                  <a:srgbClr val="595A5D"/>
                </a:solidFill>
                <a:ea typeface="Calibri" panose="020F0502020204030204" pitchFamily="34" charset="0"/>
                <a:cs typeface="Times New Roman" panose="02020603050405020304" pitchFamily="18" charset="0"/>
              </a:rPr>
              <a:t>can consist of defining the account structure and implement the core set of best practices. A second sprint can implement federation. A third sprint can expand account management to cater for multiple accounts and so on. </a:t>
            </a:r>
            <a:endParaRPr lang="en-US" sz="1400" dirty="0" smtClean="0">
              <a:solidFill>
                <a:srgbClr val="595A5D"/>
              </a:solidFill>
              <a:ea typeface="Calibri" panose="020F0502020204030204" pitchFamily="34" charset="0"/>
              <a:cs typeface="Times New Roman" panose="02020603050405020304" pitchFamily="18" charset="0"/>
            </a:endParaRPr>
          </a:p>
          <a:p>
            <a:endParaRPr lang="en-US" sz="800" dirty="0">
              <a:solidFill>
                <a:srgbClr val="595A5D"/>
              </a:solidFill>
              <a:ea typeface="Calibri" panose="020F0502020204030204" pitchFamily="34" charset="0"/>
              <a:cs typeface="Times New Roman" panose="02020603050405020304" pitchFamily="18" charset="0"/>
            </a:endParaRPr>
          </a:p>
          <a:p>
            <a:r>
              <a:rPr lang="en-US" sz="1400" dirty="0" smtClean="0">
                <a:solidFill>
                  <a:srgbClr val="595A5D"/>
                </a:solidFill>
                <a:ea typeface="Calibri" panose="020F0502020204030204" pitchFamily="34" charset="0"/>
                <a:cs typeface="Times New Roman" panose="02020603050405020304" pitchFamily="18" charset="0"/>
              </a:rPr>
              <a:t>IAM </a:t>
            </a:r>
            <a:r>
              <a:rPr lang="en-US" sz="1400" dirty="0">
                <a:solidFill>
                  <a:srgbClr val="595A5D"/>
                </a:solidFill>
                <a:ea typeface="Calibri" panose="020F0502020204030204" pitchFamily="34" charset="0"/>
                <a:cs typeface="Times New Roman" panose="02020603050405020304" pitchFamily="18" charset="0"/>
              </a:rPr>
              <a:t>user stories that may span one or more of these initial sprints could include stories such as</a:t>
            </a:r>
            <a:r>
              <a:rPr lang="en-US" sz="1400" dirty="0" smtClean="0">
                <a:solidFill>
                  <a:srgbClr val="595A5D"/>
                </a:solidFill>
                <a:ea typeface="Calibri" panose="020F0502020204030204" pitchFamily="34" charset="0"/>
                <a:cs typeface="Times New Roman" panose="02020603050405020304" pitchFamily="18" charset="0"/>
              </a:rPr>
              <a:t>:</a:t>
            </a:r>
          </a:p>
          <a:p>
            <a:endParaRPr lang="en-US" sz="800" dirty="0" smtClean="0">
              <a:solidFill>
                <a:srgbClr val="595A5D"/>
              </a:solidFill>
              <a:ea typeface="Calibri" panose="020F0502020204030204" pitchFamily="34" charset="0"/>
              <a:cs typeface="Times New Roman" panose="02020603050405020304" pitchFamily="18" charset="0"/>
            </a:endParaRPr>
          </a:p>
          <a:p>
            <a:pPr marL="342900" marR="0" lvl="0" indent="-342900">
              <a:lnSpc>
                <a:spcPts val="1600"/>
              </a:lnSpc>
              <a:spcBef>
                <a:spcPts val="0"/>
              </a:spcBef>
              <a:spcAft>
                <a:spcPts val="800"/>
              </a:spcAft>
              <a:buFont typeface="Symbol" panose="05050102010706020507" pitchFamily="18" charset="2"/>
              <a:buChar char=""/>
              <a:tabLst>
                <a:tab pos="228600" algn="l"/>
              </a:tabLst>
            </a:pPr>
            <a:r>
              <a:rPr lang="en-US" sz="1400" i="1" dirty="0" smtClean="0">
                <a:ea typeface="Calibri" panose="020F0502020204030204" pitchFamily="34" charset="0"/>
                <a:cs typeface="Times New Roman" panose="02020603050405020304" pitchFamily="18" charset="0"/>
              </a:rPr>
              <a:t>“As an access administrator, I want to create an initial set of users for managing privileged access and federation identity provider trust relationships”</a:t>
            </a:r>
            <a:endParaRPr lang="en-US" sz="1400" dirty="0" smtClean="0">
              <a:ea typeface="Calibri" panose="020F0502020204030204" pitchFamily="34" charset="0"/>
              <a:cs typeface="Times New Roman" panose="02020603050405020304" pitchFamily="18" charset="0"/>
            </a:endParaRPr>
          </a:p>
          <a:p>
            <a:pPr marL="342900" marR="0" lvl="0" indent="-342900">
              <a:lnSpc>
                <a:spcPts val="1600"/>
              </a:lnSpc>
              <a:spcBef>
                <a:spcPts val="0"/>
              </a:spcBef>
              <a:spcAft>
                <a:spcPts val="800"/>
              </a:spcAft>
              <a:buFont typeface="Symbol" panose="05050102010706020507" pitchFamily="18" charset="2"/>
              <a:buChar char=""/>
              <a:tabLst>
                <a:tab pos="228600" algn="l"/>
              </a:tabLst>
            </a:pPr>
            <a:r>
              <a:rPr lang="en-US" sz="1400" i="1" dirty="0" smtClean="0">
                <a:ea typeface="Calibri" panose="020F0502020204030204" pitchFamily="34" charset="0"/>
                <a:cs typeface="Times New Roman" panose="02020603050405020304" pitchFamily="18" charset="0"/>
              </a:rPr>
              <a:t>“As an access administrator, I want to map users in my existing corporate directory to functional roles or sets of access entitlements on AWS platform.”</a:t>
            </a:r>
            <a:endParaRPr lang="en-US" sz="1400" dirty="0" smtClean="0">
              <a:ea typeface="Calibri" panose="020F0502020204030204" pitchFamily="34" charset="0"/>
              <a:cs typeface="Times New Roman" panose="02020603050405020304" pitchFamily="18" charset="0"/>
            </a:endParaRPr>
          </a:p>
          <a:p>
            <a:pPr marL="342900" marR="0" lvl="0" indent="-342900">
              <a:lnSpc>
                <a:spcPts val="1600"/>
              </a:lnSpc>
              <a:spcBef>
                <a:spcPts val="0"/>
              </a:spcBef>
              <a:spcAft>
                <a:spcPts val="800"/>
              </a:spcAft>
              <a:buFont typeface="Symbol" panose="05050102010706020507" pitchFamily="18" charset="2"/>
              <a:buChar char=""/>
              <a:tabLst>
                <a:tab pos="228600" algn="l"/>
              </a:tabLst>
            </a:pPr>
            <a:r>
              <a:rPr lang="en-US" sz="1400" i="1" dirty="0" smtClean="0">
                <a:ea typeface="Calibri" panose="020F0502020204030204" pitchFamily="34" charset="0"/>
                <a:cs typeface="Times New Roman" panose="02020603050405020304" pitchFamily="18" charset="0"/>
              </a:rPr>
              <a:t>“As an access administrator, I want to enforce multi-factor authentication on all interaction with the AWS console by interactive users.”</a:t>
            </a:r>
            <a:endParaRPr lang="en-US" sz="1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6717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270539" y="1224505"/>
            <a:ext cx="2189360" cy="3888000"/>
          </a:xfrm>
          <a:prstGeom prst="rect">
            <a:avLst/>
          </a:prstGeom>
        </p:spPr>
      </p:pic>
      <p:sp>
        <p:nvSpPr>
          <p:cNvPr id="5" name="Text Placeholder 4"/>
          <p:cNvSpPr>
            <a:spLocks noGrp="1"/>
          </p:cNvSpPr>
          <p:nvPr>
            <p:ph type="body" idx="1"/>
          </p:nvPr>
        </p:nvSpPr>
        <p:spPr>
          <a:xfrm>
            <a:off x="337743" y="691478"/>
            <a:ext cx="4040188" cy="479822"/>
          </a:xfrm>
        </p:spPr>
        <p:txBody>
          <a:bodyPr/>
          <a:lstStyle/>
          <a:p>
            <a:r>
              <a:rPr lang="en-US" sz="1800" dirty="0" smtClean="0"/>
              <a:t>What you do in any IT Environment</a:t>
            </a:r>
            <a:endParaRPr lang="en-US" sz="1800" dirty="0"/>
          </a:p>
        </p:txBody>
      </p:sp>
      <p:sp>
        <p:nvSpPr>
          <p:cNvPr id="6" name="Content Placeholder 5"/>
          <p:cNvSpPr>
            <a:spLocks noGrp="1"/>
          </p:cNvSpPr>
          <p:nvPr>
            <p:ph sz="half" idx="2"/>
          </p:nvPr>
        </p:nvSpPr>
        <p:spPr>
          <a:xfrm>
            <a:off x="337743" y="1171299"/>
            <a:ext cx="4040188" cy="2963466"/>
          </a:xfrm>
        </p:spPr>
        <p:txBody>
          <a:bodyPr>
            <a:normAutofit fontScale="85000" lnSpcReduction="10000"/>
          </a:bodyPr>
          <a:lstStyle/>
          <a:p>
            <a:pPr marL="342900" indent="-342900">
              <a:buFont typeface="Arial" panose="020B0604020202020204" pitchFamily="34" charset="0"/>
              <a:buChar char="•"/>
            </a:pPr>
            <a:r>
              <a:rPr lang="en-US" dirty="0"/>
              <a:t>F</a:t>
            </a:r>
            <a:r>
              <a:rPr lang="en-US" dirty="0" smtClean="0"/>
              <a:t>irewall rules</a:t>
            </a:r>
          </a:p>
          <a:p>
            <a:pPr marL="342900" indent="-342900">
              <a:buFont typeface="Arial" panose="020B0604020202020204" pitchFamily="34" charset="0"/>
              <a:buChar char="•"/>
            </a:pPr>
            <a:r>
              <a:rPr lang="en-US" dirty="0" smtClean="0"/>
              <a:t>Network ACLs</a:t>
            </a:r>
          </a:p>
          <a:p>
            <a:pPr marL="342900" indent="-342900">
              <a:buFont typeface="Arial" panose="020B0604020202020204" pitchFamily="34" charset="0"/>
              <a:buChar char="•"/>
            </a:pPr>
            <a:r>
              <a:rPr lang="en-US" dirty="0" smtClean="0"/>
              <a:t>Network time pointers</a:t>
            </a:r>
          </a:p>
          <a:p>
            <a:pPr marL="342900" indent="-342900">
              <a:buFont typeface="Arial" panose="020B0604020202020204" pitchFamily="34" charset="0"/>
              <a:buChar char="•"/>
            </a:pPr>
            <a:r>
              <a:rPr lang="en-US" dirty="0" smtClean="0"/>
              <a:t>Internal and external subnets</a:t>
            </a:r>
          </a:p>
          <a:p>
            <a:pPr marL="342900" indent="-342900">
              <a:buFont typeface="Arial" panose="020B0604020202020204" pitchFamily="34" charset="0"/>
              <a:buChar char="•"/>
            </a:pPr>
            <a:r>
              <a:rPr lang="en-US" dirty="0" smtClean="0"/>
              <a:t>NAT rules</a:t>
            </a:r>
          </a:p>
          <a:p>
            <a:pPr marL="342900" indent="-342900">
              <a:buFont typeface="Arial" panose="020B0604020202020204" pitchFamily="34" charset="0"/>
              <a:buChar char="•"/>
            </a:pPr>
            <a:r>
              <a:rPr lang="en-US" dirty="0" smtClean="0"/>
              <a:t>Gold OS images</a:t>
            </a:r>
          </a:p>
          <a:p>
            <a:pPr marL="342900" indent="-342900">
              <a:buFont typeface="Arial" panose="020B0604020202020204" pitchFamily="34" charset="0"/>
              <a:buChar char="•"/>
            </a:pPr>
            <a:r>
              <a:rPr lang="en-US" dirty="0" smtClean="0"/>
              <a:t>Encryption algorithms for data in transit and at rest</a:t>
            </a:r>
          </a:p>
          <a:p>
            <a:pPr marL="0" indent="0">
              <a:buNone/>
            </a:pPr>
            <a:r>
              <a:rPr lang="en-US" dirty="0">
                <a:hlinkClick r:id="rId4"/>
              </a:rPr>
              <a:t>http://</a:t>
            </a:r>
            <a:r>
              <a:rPr lang="en-US" dirty="0" smtClean="0">
                <a:hlinkClick r:id="rId4"/>
              </a:rPr>
              <a:t>docs.aws.amazon.com/quickstart/latest/accelerator-nist/welcome.html</a:t>
            </a:r>
            <a:r>
              <a:rPr lang="en-US" dirty="0" smtClean="0"/>
              <a:t> </a:t>
            </a:r>
            <a:endParaRPr lang="en-US" dirty="0"/>
          </a:p>
        </p:txBody>
      </p:sp>
      <p:sp>
        <p:nvSpPr>
          <p:cNvPr id="4" name="Title 3"/>
          <p:cNvSpPr>
            <a:spLocks noGrp="1"/>
          </p:cNvSpPr>
          <p:nvPr>
            <p:ph type="title"/>
          </p:nvPr>
        </p:nvSpPr>
        <p:spPr/>
        <p:txBody>
          <a:bodyPr/>
          <a:lstStyle/>
          <a:p>
            <a:r>
              <a:rPr lang="en-US" dirty="0" smtClean="0">
                <a:solidFill>
                  <a:schemeClr val="accent1"/>
                </a:solidFill>
              </a:rPr>
              <a:t>Security Cartography</a:t>
            </a:r>
            <a:r>
              <a:rPr lang="en-US" dirty="0" smtClean="0"/>
              <a:t>: </a:t>
            </a:r>
            <a:r>
              <a:rPr lang="en-US" sz="2000" dirty="0" smtClean="0"/>
              <a:t>Mapping the Landscape</a:t>
            </a:r>
            <a:endParaRPr lang="en-US" sz="2000" dirty="0"/>
          </a:p>
        </p:txBody>
      </p:sp>
      <p:sp>
        <p:nvSpPr>
          <p:cNvPr id="7" name="Text Placeholder 6"/>
          <p:cNvSpPr>
            <a:spLocks noGrp="1"/>
          </p:cNvSpPr>
          <p:nvPr>
            <p:ph type="body" sz="quarter" idx="3"/>
          </p:nvPr>
        </p:nvSpPr>
        <p:spPr>
          <a:xfrm>
            <a:off x="5270539" y="691478"/>
            <a:ext cx="4041775" cy="479822"/>
          </a:xfrm>
        </p:spPr>
        <p:txBody>
          <a:bodyPr>
            <a:normAutofit/>
          </a:bodyPr>
          <a:lstStyle/>
          <a:p>
            <a:r>
              <a:rPr lang="en-US" sz="1800" dirty="0" smtClean="0"/>
              <a:t>Code translation</a:t>
            </a:r>
            <a:endParaRPr lang="en-US" sz="1800" dirty="0"/>
          </a:p>
        </p:txBody>
      </p:sp>
      <p:sp>
        <p:nvSpPr>
          <p:cNvPr id="9" name="TextBox 8"/>
          <p:cNvSpPr txBox="1"/>
          <p:nvPr/>
        </p:nvSpPr>
        <p:spPr>
          <a:xfrm>
            <a:off x="7618229" y="1214071"/>
            <a:ext cx="1363122" cy="461665"/>
          </a:xfrm>
          <a:prstGeom prst="wedgeRectCallout">
            <a:avLst>
              <a:gd name="adj1" fmla="val -135223"/>
              <a:gd name="adj2" fmla="val -19532"/>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1200" dirty="0" smtClean="0"/>
              <a:t>Gold Image, NTP and NAT</a:t>
            </a:r>
            <a:endParaRPr lang="en-US" sz="1200" dirty="0"/>
          </a:p>
        </p:txBody>
      </p:sp>
      <p:sp>
        <p:nvSpPr>
          <p:cNvPr id="10" name="TextBox 9"/>
          <p:cNvSpPr txBox="1"/>
          <p:nvPr/>
        </p:nvSpPr>
        <p:spPr>
          <a:xfrm>
            <a:off x="7670946" y="3709541"/>
            <a:ext cx="1363122" cy="646331"/>
          </a:xfrm>
          <a:prstGeom prst="wedgeRectCallout">
            <a:avLst>
              <a:gd name="adj1" fmla="val -158924"/>
              <a:gd name="adj2" fmla="val 58779"/>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1200" dirty="0" smtClean="0"/>
              <a:t>Network ACLs, Subnets, FW rules</a:t>
            </a:r>
            <a:endParaRPr lang="en-US" sz="1200" dirty="0"/>
          </a:p>
        </p:txBody>
      </p:sp>
      <p:pic>
        <p:nvPicPr>
          <p:cNvPr id="1026" name="Picture 2" descr="Excerpt from the PCI DSS security controls referen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105" y="2284517"/>
            <a:ext cx="4715203" cy="215989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0105" y="4355872"/>
            <a:ext cx="4572000" cy="646331"/>
          </a:xfrm>
          <a:prstGeom prst="rect">
            <a:avLst/>
          </a:prstGeom>
        </p:spPr>
        <p:txBody>
          <a:bodyPr>
            <a:spAutoFit/>
          </a:bodyPr>
          <a:lstStyle/>
          <a:p>
            <a:r>
              <a:rPr lang="en-US" dirty="0"/>
              <a:t>http://docs.aws.amazon.com/quickstart/latest/accelerator-pci/welcome.html</a:t>
            </a:r>
          </a:p>
        </p:txBody>
      </p:sp>
    </p:spTree>
    <p:extLst>
      <p:ext uri="{BB962C8B-B14F-4D97-AF65-F5344CB8AC3E}">
        <p14:creationId xmlns:p14="http://schemas.microsoft.com/office/powerpoint/2010/main" val="2763239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Telling The Story</a:t>
            </a:r>
            <a:r>
              <a:rPr lang="en-US" dirty="0"/>
              <a:t> </a:t>
            </a:r>
            <a:r>
              <a:rPr lang="en-US" dirty="0" smtClean="0"/>
              <a:t>&amp; Showing Results</a:t>
            </a:r>
            <a:endParaRPr lang="en-US" dirty="0"/>
          </a:p>
        </p:txBody>
      </p:sp>
      <p:sp>
        <p:nvSpPr>
          <p:cNvPr id="3" name="Content Placeholder 2"/>
          <p:cNvSpPr>
            <a:spLocks noGrp="1"/>
          </p:cNvSpPr>
          <p:nvPr>
            <p:ph idx="1"/>
          </p:nvPr>
        </p:nvSpPr>
        <p:spPr/>
        <p:txBody>
          <a:bodyPr/>
          <a:lstStyle/>
          <a:p>
            <a:r>
              <a:rPr lang="en-US" dirty="0" smtClean="0"/>
              <a:t>Establish a vision and tell the story</a:t>
            </a:r>
          </a:p>
          <a:p>
            <a:r>
              <a:rPr lang="en-US" dirty="0" smtClean="0"/>
              <a:t>Build an enterprise-wide agile security culture</a:t>
            </a:r>
          </a:p>
          <a:p>
            <a:r>
              <a:rPr lang="en-US" dirty="0" smtClean="0"/>
              <a:t>Start with the customer and work backwards</a:t>
            </a:r>
          </a:p>
          <a:p>
            <a:r>
              <a:rPr lang="en-US" dirty="0" smtClean="0"/>
              <a:t>Provide examples through consultation &amp; code</a:t>
            </a:r>
          </a:p>
          <a:p>
            <a:r>
              <a:rPr lang="en-US" dirty="0" smtClean="0"/>
              <a:t>Build a metrics dashboard</a:t>
            </a:r>
          </a:p>
          <a:p>
            <a:r>
              <a:rPr lang="en-US" dirty="0" smtClean="0"/>
              <a:t>Celebrate success &amp; learn from mistakes</a:t>
            </a:r>
          </a:p>
        </p:txBody>
      </p:sp>
    </p:spTree>
    <p:extLst>
      <p:ext uri="{BB962C8B-B14F-4D97-AF65-F5344CB8AC3E}">
        <p14:creationId xmlns:p14="http://schemas.microsoft.com/office/powerpoint/2010/main" val="695505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 As Code: Using AWS </a:t>
            </a:r>
            <a:r>
              <a:rPr lang="en-US" dirty="0" err="1" smtClean="0"/>
              <a:t>CodeDeploy</a:t>
            </a:r>
            <a:endParaRPr lang="en-US" dirty="0"/>
          </a:p>
        </p:txBody>
      </p:sp>
      <p:sp>
        <p:nvSpPr>
          <p:cNvPr id="3" name="Content Placeholder 2"/>
          <p:cNvSpPr>
            <a:spLocks noGrp="1"/>
          </p:cNvSpPr>
          <p:nvPr>
            <p:ph idx="1"/>
          </p:nvPr>
        </p:nvSpPr>
        <p:spPr/>
        <p:txBody>
          <a:bodyPr/>
          <a:lstStyle/>
          <a:p>
            <a:r>
              <a:rPr lang="en-US" dirty="0">
                <a:solidFill>
                  <a:schemeClr val="tx1"/>
                </a:solidFill>
              </a:rPr>
              <a:t>Imaging instance </a:t>
            </a:r>
            <a:r>
              <a:rPr lang="en-US" dirty="0" smtClean="0">
                <a:solidFill>
                  <a:schemeClr val="tx1"/>
                </a:solidFill>
              </a:rPr>
              <a:t>memory:</a:t>
            </a:r>
          </a:p>
          <a:p>
            <a:r>
              <a:rPr lang="en-US" dirty="0" err="1" smtClean="0">
                <a:solidFill>
                  <a:schemeClr val="tx1"/>
                </a:solidFill>
              </a:rPr>
              <a:t>LiME</a:t>
            </a:r>
            <a:r>
              <a:rPr lang="en-US" dirty="0" smtClean="0">
                <a:solidFill>
                  <a:schemeClr val="tx1"/>
                </a:solidFill>
              </a:rPr>
              <a:t> </a:t>
            </a:r>
            <a:r>
              <a:rPr lang="en-US" dirty="0">
                <a:solidFill>
                  <a:schemeClr val="tx1"/>
                </a:solidFill>
              </a:rPr>
              <a:t>- </a:t>
            </a:r>
            <a:r>
              <a:rPr lang="en-US" dirty="0">
                <a:solidFill>
                  <a:schemeClr val="tx1"/>
                </a:solidFill>
                <a:hlinkClick r:id="rId2"/>
              </a:rPr>
              <a:t>https://github.com/504ensicslabs/</a:t>
            </a:r>
            <a:r>
              <a:rPr lang="en-US" dirty="0" smtClean="0">
                <a:solidFill>
                  <a:schemeClr val="tx1"/>
                </a:solidFill>
                <a:hlinkClick r:id="rId2"/>
              </a:rPr>
              <a:t>lime</a:t>
            </a:r>
            <a:endParaRPr lang="en-US" dirty="0" smtClean="0">
              <a:solidFill>
                <a:schemeClr val="tx1"/>
              </a:solidFill>
            </a:endParaRPr>
          </a:p>
          <a:p>
            <a:endParaRPr lang="en-US" dirty="0">
              <a:solidFill>
                <a:schemeClr val="tx1"/>
              </a:solidFill>
            </a:endParaRPr>
          </a:p>
          <a:p>
            <a:r>
              <a:rPr lang="en-US" dirty="0" smtClean="0">
                <a:solidFill>
                  <a:schemeClr val="tx1"/>
                </a:solidFill>
              </a:rPr>
              <a:t>AWS </a:t>
            </a:r>
            <a:r>
              <a:rPr lang="en-US" dirty="0" err="1" smtClean="0">
                <a:solidFill>
                  <a:schemeClr val="tx1"/>
                </a:solidFill>
              </a:rPr>
              <a:t>CodeDeploy</a:t>
            </a:r>
            <a:r>
              <a:rPr lang="en-US" dirty="0" smtClean="0">
                <a:solidFill>
                  <a:schemeClr val="tx1"/>
                </a:solidFill>
              </a:rPr>
              <a:t>:</a:t>
            </a: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pic>
        <p:nvPicPr>
          <p:cNvPr id="4" name="Picture 3"/>
          <p:cNvPicPr>
            <a:picLocks noChangeAspect="1"/>
          </p:cNvPicPr>
          <p:nvPr/>
        </p:nvPicPr>
        <p:blipFill>
          <a:blip r:embed="rId3"/>
          <a:stretch>
            <a:fillRect/>
          </a:stretch>
        </p:blipFill>
        <p:spPr>
          <a:xfrm>
            <a:off x="3260972" y="2230284"/>
            <a:ext cx="4995928" cy="2290169"/>
          </a:xfrm>
          <a:prstGeom prst="rect">
            <a:avLst/>
          </a:prstGeom>
        </p:spPr>
      </p:pic>
    </p:spTree>
    <p:extLst>
      <p:ext uri="{BB962C8B-B14F-4D97-AF65-F5344CB8AC3E}">
        <p14:creationId xmlns:p14="http://schemas.microsoft.com/office/powerpoint/2010/main" val="1416624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Planetary Scale from Day 1</a:t>
            </a:r>
            <a:endParaRPr lang="en-US" dirty="0"/>
          </a:p>
        </p:txBody>
      </p:sp>
      <p:sp>
        <p:nvSpPr>
          <p:cNvPr id="3" name="Content Placeholder 2"/>
          <p:cNvSpPr>
            <a:spLocks noGrp="1"/>
          </p:cNvSpPr>
          <p:nvPr>
            <p:ph idx="1"/>
          </p:nvPr>
        </p:nvSpPr>
        <p:spPr/>
        <p:txBody>
          <a:bodyPr/>
          <a:lstStyle/>
          <a:p>
            <a:r>
              <a:rPr lang="en-US" dirty="0" smtClean="0">
                <a:solidFill>
                  <a:schemeClr val="tx1"/>
                </a:solidFill>
              </a:rPr>
              <a:t>Build </a:t>
            </a:r>
            <a:r>
              <a:rPr lang="en-US" dirty="0" smtClean="0">
                <a:solidFill>
                  <a:schemeClr val="accent2"/>
                </a:solidFill>
              </a:rPr>
              <a:t>Security Services</a:t>
            </a:r>
          </a:p>
          <a:p>
            <a:r>
              <a:rPr lang="en-US" dirty="0" smtClean="0">
                <a:solidFill>
                  <a:schemeClr val="tx1"/>
                </a:solidFill>
              </a:rPr>
              <a:t>Expose features as </a:t>
            </a:r>
            <a:r>
              <a:rPr lang="en-US" dirty="0" smtClean="0">
                <a:solidFill>
                  <a:schemeClr val="accent2"/>
                </a:solidFill>
              </a:rPr>
              <a:t>API</a:t>
            </a:r>
            <a:endParaRPr lang="en-US" dirty="0" smtClean="0">
              <a:solidFill>
                <a:schemeClr val="tx1"/>
              </a:solidFill>
            </a:endParaRPr>
          </a:p>
          <a:p>
            <a:r>
              <a:rPr lang="en-US" dirty="0" smtClean="0">
                <a:solidFill>
                  <a:schemeClr val="tx1"/>
                </a:solidFill>
              </a:rPr>
              <a:t>Plan for </a:t>
            </a:r>
            <a:r>
              <a:rPr lang="en-US" dirty="0" smtClean="0">
                <a:solidFill>
                  <a:schemeClr val="accent2"/>
                </a:solidFill>
              </a:rPr>
              <a:t>Scale</a:t>
            </a:r>
          </a:p>
          <a:p>
            <a:r>
              <a:rPr lang="en-US" dirty="0" smtClean="0">
                <a:solidFill>
                  <a:schemeClr val="tx1"/>
                </a:solidFill>
              </a:rPr>
              <a:t>Know your </a:t>
            </a:r>
            <a:r>
              <a:rPr lang="en-US" dirty="0" smtClean="0">
                <a:solidFill>
                  <a:schemeClr val="accent2"/>
                </a:solidFill>
              </a:rPr>
              <a:t>Customers</a:t>
            </a:r>
            <a:endParaRPr lang="en-US" dirty="0">
              <a:solidFill>
                <a:schemeClr val="tx1"/>
              </a:solidFill>
            </a:endParaRPr>
          </a:p>
          <a:p>
            <a:r>
              <a:rPr lang="en-US" dirty="0" smtClean="0">
                <a:solidFill>
                  <a:schemeClr val="tx1"/>
                </a:solidFill>
              </a:rPr>
              <a:t>Utilize customer feedback to </a:t>
            </a:r>
            <a:r>
              <a:rPr lang="en-US" dirty="0" smtClean="0">
                <a:solidFill>
                  <a:schemeClr val="accent2"/>
                </a:solidFill>
              </a:rPr>
              <a:t>Iterate</a:t>
            </a:r>
            <a:endParaRPr lang="en-US" dirty="0" smtClean="0">
              <a:solidFill>
                <a:schemeClr val="tx1"/>
              </a:solidFill>
            </a:endParaRPr>
          </a:p>
          <a:p>
            <a:r>
              <a:rPr lang="en-US" dirty="0" smtClean="0">
                <a:solidFill>
                  <a:schemeClr val="tx1"/>
                </a:solidFill>
              </a:rPr>
              <a:t>Internalize your </a:t>
            </a:r>
            <a:r>
              <a:rPr lang="en-US" dirty="0">
                <a:solidFill>
                  <a:schemeClr val="accent2"/>
                </a:solidFill>
              </a:rPr>
              <a:t>M</a:t>
            </a:r>
            <a:r>
              <a:rPr lang="en-US" dirty="0" smtClean="0">
                <a:solidFill>
                  <a:schemeClr val="accent2"/>
                </a:solidFill>
              </a:rPr>
              <a:t>etrics</a:t>
            </a:r>
            <a:r>
              <a:rPr lang="en-US" dirty="0" smtClean="0">
                <a:solidFill>
                  <a:schemeClr val="tx1"/>
                </a:solidFill>
              </a:rPr>
              <a:t>, let them guide you</a:t>
            </a:r>
            <a:endParaRPr lang="en-US" dirty="0" smtClean="0">
              <a:solidFill>
                <a:schemeClr val="accent2"/>
              </a:solidFill>
            </a:endParaRPr>
          </a:p>
        </p:txBody>
      </p:sp>
    </p:spTree>
    <p:extLst>
      <p:ext uri="{BB962C8B-B14F-4D97-AF65-F5344CB8AC3E}">
        <p14:creationId xmlns:p14="http://schemas.microsoft.com/office/powerpoint/2010/main" val="1023231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Started Today!</a:t>
            </a:r>
            <a:endParaRPr lang="en-US" dirty="0"/>
          </a:p>
        </p:txBody>
      </p:sp>
      <p:sp>
        <p:nvSpPr>
          <p:cNvPr id="3" name="Slide Number Placeholder 2"/>
          <p:cNvSpPr>
            <a:spLocks noGrp="1"/>
          </p:cNvSpPr>
          <p:nvPr>
            <p:ph type="sldNum" sz="quarter" idx="12"/>
          </p:nvPr>
        </p:nvSpPr>
        <p:spPr/>
        <p:txBody>
          <a:bodyPr/>
          <a:lstStyle/>
          <a:p>
            <a:fld id="{F56C8676-1494-424A-9EE1-69F4EB666BA8}" type="slidenum">
              <a:rPr lang="en-US" smtClean="0"/>
              <a:t>22</a:t>
            </a:fld>
            <a:endParaRPr lang="en-US" dirty="0"/>
          </a:p>
        </p:txBody>
      </p:sp>
      <p:sp>
        <p:nvSpPr>
          <p:cNvPr id="4" name="Content Placeholder 3"/>
          <p:cNvSpPr>
            <a:spLocks noGrp="1"/>
          </p:cNvSpPr>
          <p:nvPr>
            <p:ph idx="4294967295"/>
          </p:nvPr>
        </p:nvSpPr>
        <p:spPr/>
        <p:txBody>
          <a:bodyPr/>
          <a:lstStyle/>
          <a:p>
            <a:r>
              <a:rPr lang="en-US" dirty="0" smtClean="0"/>
              <a:t>Make </a:t>
            </a:r>
            <a:r>
              <a:rPr lang="en-US" dirty="0" err="1" smtClean="0"/>
              <a:t>DevOps</a:t>
            </a:r>
            <a:r>
              <a:rPr lang="en-US" dirty="0" smtClean="0"/>
              <a:t> the security team’s job</a:t>
            </a:r>
            <a:endParaRPr lang="en-US" dirty="0"/>
          </a:p>
          <a:p>
            <a:r>
              <a:rPr lang="en-US" dirty="0" smtClean="0"/>
              <a:t>Harden your </a:t>
            </a:r>
            <a:r>
              <a:rPr lang="en-US" dirty="0" err="1" smtClean="0"/>
              <a:t>toolchain</a:t>
            </a:r>
            <a:endParaRPr lang="en-US" dirty="0" smtClean="0"/>
          </a:p>
          <a:p>
            <a:r>
              <a:rPr lang="en-US" dirty="0" smtClean="0"/>
              <a:t>Plan your Security Epics</a:t>
            </a:r>
          </a:p>
          <a:p>
            <a:r>
              <a:rPr lang="en-US" dirty="0" smtClean="0"/>
              <a:t>Write your first Security User Story</a:t>
            </a:r>
            <a:endParaRPr lang="en-US" dirty="0"/>
          </a:p>
          <a:p>
            <a:r>
              <a:rPr lang="en-US" dirty="0" smtClean="0"/>
              <a:t>Sprint!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3351" y="910059"/>
            <a:ext cx="1371600" cy="2032000"/>
          </a:xfrm>
          <a:prstGeom prst="rect">
            <a:avLst/>
          </a:prstGeom>
        </p:spPr>
      </p:pic>
      <p:sp>
        <p:nvSpPr>
          <p:cNvPr id="6" name="TextBox 5"/>
          <p:cNvSpPr txBox="1"/>
          <p:nvPr/>
        </p:nvSpPr>
        <p:spPr>
          <a:xfrm>
            <a:off x="7753351" y="2998972"/>
            <a:ext cx="1263058" cy="461665"/>
          </a:xfrm>
          <a:prstGeom prst="rect">
            <a:avLst/>
          </a:prstGeom>
          <a:noFill/>
        </p:spPr>
        <p:txBody>
          <a:bodyPr wrap="square" rtlCol="0">
            <a:spAutoFit/>
          </a:bodyPr>
          <a:lstStyle/>
          <a:p>
            <a:r>
              <a:rPr lang="en-US" sz="1200" dirty="0" smtClean="0"/>
              <a:t>hart@</a:t>
            </a:r>
          </a:p>
          <a:p>
            <a:r>
              <a:rPr lang="en-US" sz="1200" dirty="0" smtClean="0"/>
              <a:t>@</a:t>
            </a:r>
            <a:r>
              <a:rPr lang="en-US" sz="1200" dirty="0" err="1" smtClean="0"/>
              <a:t>HartDanger</a:t>
            </a:r>
            <a:endParaRPr lang="en-US" sz="1200" dirty="0"/>
          </a:p>
        </p:txBody>
      </p:sp>
    </p:spTree>
    <p:extLst>
      <p:ext uri="{BB962C8B-B14F-4D97-AF65-F5344CB8AC3E}">
        <p14:creationId xmlns:p14="http://schemas.microsoft.com/office/powerpoint/2010/main" val="409783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3"/>
          <p:cNvSpPr>
            <a:spLocks noGrp="1"/>
          </p:cNvSpPr>
          <p:nvPr>
            <p:ph type="title"/>
          </p:nvPr>
        </p:nvSpPr>
        <p:spPr/>
        <p:txBody>
          <a:bodyPr>
            <a:normAutofit/>
          </a:bodyPr>
          <a:lstStyle/>
          <a:p>
            <a:r>
              <a:rPr lang="en-US" altLang="en-US" sz="2400" dirty="0" smtClean="0">
                <a:latin typeface="Arial" panose="020B0604020202020204" pitchFamily="34" charset="0"/>
                <a:cs typeface="Arial" panose="020B0604020202020204" pitchFamily="34" charset="0"/>
              </a:rPr>
              <a:t>Security program </a:t>
            </a:r>
            <a:r>
              <a:rPr lang="en-US" altLang="en-US" sz="2400" dirty="0" smtClean="0">
                <a:latin typeface="Calibri Light" panose="020F0302020204030204" pitchFamily="34" charset="0"/>
                <a:cs typeface="Arial" panose="020B0604020202020204" pitchFamily="34" charset="0"/>
              </a:rPr>
              <a:t>–</a:t>
            </a:r>
            <a:r>
              <a:rPr lang="en-US" altLang="en-US" sz="2400" dirty="0" smtClean="0">
                <a:latin typeface="Arial" panose="020B0604020202020204" pitchFamily="34" charset="0"/>
                <a:cs typeface="Arial" panose="020B0604020202020204" pitchFamily="34" charset="0"/>
              </a:rPr>
              <a:t> Ownership as part of DNA</a:t>
            </a:r>
          </a:p>
        </p:txBody>
      </p:sp>
      <p:sp>
        <p:nvSpPr>
          <p:cNvPr id="71683" name="Content Placeholder 4"/>
          <p:cNvSpPr>
            <a:spLocks noGrp="1"/>
          </p:cNvSpPr>
          <p:nvPr>
            <p:ph idx="1"/>
          </p:nvPr>
        </p:nvSpPr>
        <p:spPr>
          <a:xfrm>
            <a:off x="1106488" y="3303588"/>
            <a:ext cx="8204200" cy="3554412"/>
          </a:xfrm>
        </p:spPr>
        <p:txBody>
          <a:bodyPr/>
          <a:lstStyle/>
          <a:p>
            <a:pPr marL="285750" indent="-285750">
              <a:buFont typeface="Arial" panose="020B0604020202020204" pitchFamily="34" charset="0"/>
              <a:buChar char="•"/>
            </a:pPr>
            <a:r>
              <a:rPr lang="en-US" altLang="en-US" sz="1800" dirty="0" smtClean="0">
                <a:solidFill>
                  <a:schemeClr val="tx1"/>
                </a:solidFill>
                <a:latin typeface="Arial" panose="020B0604020202020204" pitchFamily="34" charset="0"/>
                <a:cs typeface="Arial" panose="020B0604020202020204" pitchFamily="34" charset="0"/>
              </a:rPr>
              <a:t>Promotes culture of “everyone is an owner” for security</a:t>
            </a:r>
          </a:p>
          <a:p>
            <a:pPr marL="285750" indent="-285750">
              <a:buFont typeface="Arial" panose="020B0604020202020204" pitchFamily="34" charset="0"/>
              <a:buChar char="•"/>
            </a:pPr>
            <a:r>
              <a:rPr lang="en-US" altLang="en-US" sz="1800" dirty="0" smtClean="0">
                <a:solidFill>
                  <a:schemeClr val="tx1"/>
                </a:solidFill>
                <a:latin typeface="Arial" panose="020B0604020202020204" pitchFamily="34" charset="0"/>
                <a:cs typeface="Arial" panose="020B0604020202020204" pitchFamily="34" charset="0"/>
              </a:rPr>
              <a:t>Makes security stakeholder in business success</a:t>
            </a:r>
          </a:p>
          <a:p>
            <a:pPr marL="285750" indent="-285750">
              <a:buFont typeface="Arial" panose="020B0604020202020204" pitchFamily="34" charset="0"/>
              <a:buChar char="•"/>
            </a:pPr>
            <a:r>
              <a:rPr lang="en-US" altLang="en-US" sz="1800" dirty="0" smtClean="0">
                <a:solidFill>
                  <a:schemeClr val="tx1"/>
                </a:solidFill>
                <a:latin typeface="Arial" panose="020B0604020202020204" pitchFamily="34" charset="0"/>
                <a:cs typeface="Arial" panose="020B0604020202020204" pitchFamily="34" charset="0"/>
              </a:rPr>
              <a:t>Enables easier and smoother communication</a:t>
            </a:r>
          </a:p>
        </p:txBody>
      </p:sp>
      <p:pic>
        <p:nvPicPr>
          <p:cNvPr id="7168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68863" y="1096963"/>
            <a:ext cx="1371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685" name="Picture 8" descr="VPC-Customer-Gatewa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41500" y="1096963"/>
            <a:ext cx="1395413" cy="139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686" name="TextBox 2"/>
          <p:cNvSpPr txBox="1">
            <a:spLocks noChangeArrowheads="1"/>
          </p:cNvSpPr>
          <p:nvPr/>
        </p:nvSpPr>
        <p:spPr bwMode="auto">
          <a:xfrm>
            <a:off x="1709738" y="2640013"/>
            <a:ext cx="18097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rgbClr val="595A5D"/>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rgbClr val="595A5D"/>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a:solidFill>
                  <a:srgbClr val="595A5D"/>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595A5D"/>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595A5D"/>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600">
                <a:solidFill>
                  <a:srgbClr val="595A5D"/>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600">
                <a:solidFill>
                  <a:srgbClr val="595A5D"/>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600">
                <a:solidFill>
                  <a:srgbClr val="595A5D"/>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600">
                <a:solidFill>
                  <a:srgbClr val="595A5D"/>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a:solidFill>
                  <a:schemeClr val="tx1"/>
                </a:solidFill>
              </a:rPr>
              <a:t>Distributed</a:t>
            </a:r>
          </a:p>
        </p:txBody>
      </p:sp>
      <p:sp>
        <p:nvSpPr>
          <p:cNvPr id="71687" name="TextBox 9"/>
          <p:cNvSpPr txBox="1">
            <a:spLocks noChangeArrowheads="1"/>
          </p:cNvSpPr>
          <p:nvPr/>
        </p:nvSpPr>
        <p:spPr bwMode="auto">
          <a:xfrm>
            <a:off x="4716463" y="2640013"/>
            <a:ext cx="1757362"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rgbClr val="595A5D"/>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rgbClr val="595A5D"/>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a:solidFill>
                  <a:srgbClr val="595A5D"/>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600">
                <a:solidFill>
                  <a:srgbClr val="595A5D"/>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600">
                <a:solidFill>
                  <a:srgbClr val="595A5D"/>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600">
                <a:solidFill>
                  <a:srgbClr val="595A5D"/>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600">
                <a:solidFill>
                  <a:srgbClr val="595A5D"/>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600">
                <a:solidFill>
                  <a:srgbClr val="595A5D"/>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600">
                <a:solidFill>
                  <a:srgbClr val="595A5D"/>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a:solidFill>
                  <a:schemeClr val="tx1"/>
                </a:solidFill>
              </a:rPr>
              <a:t>Embedded</a:t>
            </a:r>
          </a:p>
        </p:txBody>
      </p:sp>
    </p:spTree>
    <p:extLst>
      <p:ext uri="{BB962C8B-B14F-4D97-AF65-F5344CB8AC3E}">
        <p14:creationId xmlns:p14="http://schemas.microsoft.com/office/powerpoint/2010/main" val="78020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smtClean="0"/>
              <a:t>Responsibility &amp; Accountability</a:t>
            </a:r>
            <a:endParaRPr lang="en-US" dirty="0"/>
          </a:p>
        </p:txBody>
      </p:sp>
      <p:sp>
        <p:nvSpPr>
          <p:cNvPr id="3" name="Content Placeholder 2"/>
          <p:cNvSpPr>
            <a:spLocks noGrp="1"/>
          </p:cNvSpPr>
          <p:nvPr>
            <p:ph sz="half" idx="2"/>
          </p:nvPr>
        </p:nvSpPr>
        <p:spPr>
          <a:xfrm>
            <a:off x="333376" y="1684659"/>
            <a:ext cx="4038600" cy="2880191"/>
          </a:xfrm>
        </p:spPr>
        <p:txBody>
          <a:bodyPr/>
          <a:lstStyle/>
          <a:p>
            <a:r>
              <a:rPr lang="en-US" dirty="0" smtClean="0">
                <a:solidFill>
                  <a:schemeClr val="accent2"/>
                </a:solidFill>
              </a:rPr>
              <a:t>Own it.</a:t>
            </a:r>
          </a:p>
          <a:p>
            <a:endParaRPr lang="en-US" dirty="0">
              <a:solidFill>
                <a:schemeClr val="accent2"/>
              </a:solidFill>
            </a:endParaRPr>
          </a:p>
          <a:p>
            <a:endParaRPr lang="en-US" dirty="0" smtClean="0">
              <a:solidFill>
                <a:schemeClr val="accent2"/>
              </a:solidFill>
            </a:endParaRPr>
          </a:p>
          <a:p>
            <a:r>
              <a:rPr lang="en-US" dirty="0" smtClean="0">
                <a:solidFill>
                  <a:schemeClr val="accent2"/>
                </a:solidFill>
              </a:rPr>
              <a:t>Govern </a:t>
            </a:r>
            <a:r>
              <a:rPr lang="en-US" dirty="0" smtClean="0">
                <a:solidFill>
                  <a:schemeClr val="accent2"/>
                </a:solidFill>
              </a:rPr>
              <a:t>it.</a:t>
            </a:r>
          </a:p>
          <a:p>
            <a:endParaRPr lang="en-US" dirty="0">
              <a:solidFill>
                <a:schemeClr val="accent2"/>
              </a:solidFill>
            </a:endParaRPr>
          </a:p>
          <a:p>
            <a:r>
              <a:rPr lang="en-US" dirty="0" smtClean="0">
                <a:solidFill>
                  <a:schemeClr val="accent2"/>
                </a:solidFill>
              </a:rPr>
              <a:t>Not my monkeys; not my circus.</a:t>
            </a:r>
            <a:endParaRPr lang="en-US" dirty="0">
              <a:solidFill>
                <a:schemeClr val="accent2"/>
              </a:solidFill>
            </a:endParaRPr>
          </a:p>
        </p:txBody>
      </p:sp>
      <p:sp>
        <p:nvSpPr>
          <p:cNvPr id="6" name="Title 5"/>
          <p:cNvSpPr>
            <a:spLocks noGrp="1"/>
          </p:cNvSpPr>
          <p:nvPr>
            <p:ph type="title"/>
          </p:nvPr>
        </p:nvSpPr>
        <p:spPr/>
        <p:txBody>
          <a:bodyPr/>
          <a:lstStyle/>
          <a:p>
            <a:r>
              <a:rPr lang="en-US" dirty="0" smtClean="0"/>
              <a:t>Operating with Shared Responsibility</a:t>
            </a:r>
            <a:endParaRPr lang="en-US" dirty="0"/>
          </a:p>
        </p:txBody>
      </p:sp>
      <p:sp>
        <p:nvSpPr>
          <p:cNvPr id="8" name="Text Placeholder 7"/>
          <p:cNvSpPr>
            <a:spLocks noGrp="1"/>
          </p:cNvSpPr>
          <p:nvPr>
            <p:ph type="body" sz="quarter" idx="3"/>
          </p:nvPr>
        </p:nvSpPr>
        <p:spPr/>
        <p:txBody>
          <a:bodyPr/>
          <a:lstStyle/>
          <a:p>
            <a:r>
              <a:rPr lang="en-US" dirty="0" smtClean="0"/>
              <a:t>How do I know?</a:t>
            </a:r>
            <a:endParaRPr lang="en-US" dirty="0"/>
          </a:p>
        </p:txBody>
      </p:sp>
      <p:sp>
        <p:nvSpPr>
          <p:cNvPr id="9" name="Content Placeholder 8"/>
          <p:cNvSpPr>
            <a:spLocks noGrp="1"/>
          </p:cNvSpPr>
          <p:nvPr>
            <p:ph sz="quarter" idx="4294967295"/>
          </p:nvPr>
        </p:nvSpPr>
        <p:spPr>
          <a:xfrm>
            <a:off x="4439441" y="1631157"/>
            <a:ext cx="4041775" cy="2963466"/>
          </a:xfrm>
          <a:prstGeom prst="rect">
            <a:avLst/>
          </a:prstGeom>
        </p:spPr>
        <p:txBody>
          <a:bodyPr/>
          <a:lstStyle/>
          <a:p>
            <a:r>
              <a:rPr lang="en-US" dirty="0" smtClean="0">
                <a:solidFill>
                  <a:schemeClr val="accent1"/>
                </a:solidFill>
              </a:rPr>
              <a:t>Do I carry a pager for this service?</a:t>
            </a:r>
          </a:p>
          <a:p>
            <a:endParaRPr lang="en-US" dirty="0">
              <a:solidFill>
                <a:schemeClr val="accent1"/>
              </a:solidFill>
            </a:endParaRPr>
          </a:p>
          <a:p>
            <a:r>
              <a:rPr lang="en-US" dirty="0" smtClean="0">
                <a:solidFill>
                  <a:schemeClr val="accent1"/>
                </a:solidFill>
              </a:rPr>
              <a:t>Do I make the rules?</a:t>
            </a:r>
          </a:p>
          <a:p>
            <a:endParaRPr lang="en-US" dirty="0">
              <a:solidFill>
                <a:schemeClr val="accent1"/>
              </a:solidFill>
            </a:endParaRPr>
          </a:p>
          <a:p>
            <a:r>
              <a:rPr lang="en-US" dirty="0" smtClean="0">
                <a:solidFill>
                  <a:schemeClr val="accent1"/>
                </a:solidFill>
              </a:rPr>
              <a:t>Should I be consulted or informed?</a:t>
            </a:r>
            <a:endParaRPr lang="en-US" dirty="0">
              <a:solidFill>
                <a:schemeClr val="accent1"/>
              </a:solidFill>
            </a:endParaRPr>
          </a:p>
        </p:txBody>
      </p:sp>
    </p:spTree>
    <p:extLst>
      <p:ext uri="{BB962C8B-B14F-4D97-AF65-F5344CB8AC3E}">
        <p14:creationId xmlns:p14="http://schemas.microsoft.com/office/powerpoint/2010/main" val="3671924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Grp="1" noChangeArrowheads="1"/>
          </p:cNvSpPr>
          <p:nvPr>
            <p:ph type="title"/>
          </p:nvPr>
        </p:nvSpPr>
        <p:spPr>
          <a:xfrm>
            <a:off x="374335" y="240030"/>
            <a:ext cx="8795385" cy="508635"/>
          </a:xfrm>
          <a:ln/>
        </p:spPr>
        <p:txBody>
          <a:bodyPr>
            <a:noAutofit/>
          </a:bodyPr>
          <a:lstStyle/>
          <a:p>
            <a:r>
              <a:rPr lang="en-US" sz="2800" dirty="0" smtClean="0">
                <a:solidFill>
                  <a:schemeClr val="tx1"/>
                </a:solidFill>
                <a:cs typeface="Arial Bold" charset="0"/>
                <a:sym typeface="Arial Bold" charset="0"/>
              </a:rPr>
              <a:t>Security as code: Innovation, stability, &amp; security</a:t>
            </a:r>
            <a:endParaRPr lang="en-US" sz="2800" dirty="0">
              <a:solidFill>
                <a:schemeClr val="tx1"/>
              </a:solidFill>
              <a:sym typeface="Arial Bold" charset="0"/>
            </a:endParaRPr>
          </a:p>
        </p:txBody>
      </p:sp>
      <p:sp>
        <p:nvSpPr>
          <p:cNvPr id="23" name="Rounded Rectangle 22"/>
          <p:cNvSpPr/>
          <p:nvPr/>
        </p:nvSpPr>
        <p:spPr>
          <a:xfrm>
            <a:off x="3529584" y="1264615"/>
            <a:ext cx="1885950" cy="1131570"/>
          </a:xfrm>
          <a:prstGeom prst="roundRect">
            <a:avLst/>
          </a:prstGeom>
          <a:solidFill>
            <a:srgbClr val="FEAA02"/>
          </a:solidFill>
        </p:spPr>
        <p:style>
          <a:lnRef idx="1">
            <a:schemeClr val="accent1"/>
          </a:lnRef>
          <a:fillRef idx="2">
            <a:schemeClr val="accent1"/>
          </a:fillRef>
          <a:effectRef idx="1">
            <a:schemeClr val="accent1"/>
          </a:effectRef>
          <a:fontRef idx="minor">
            <a:schemeClr val="dk1"/>
          </a:fontRef>
        </p:style>
        <p:txBody>
          <a:bodyPr lIns="41148" tIns="20574" rIns="41148" bIns="20574" rtlCol="0" anchor="ctr"/>
          <a:lstStyle/>
          <a:p>
            <a:pPr algn="ctr"/>
            <a:r>
              <a:rPr lang="en-US" dirty="0">
                <a:solidFill>
                  <a:schemeClr val="tx1"/>
                </a:solidFill>
              </a:rPr>
              <a:t>Business</a:t>
            </a:r>
          </a:p>
        </p:txBody>
      </p:sp>
      <p:sp>
        <p:nvSpPr>
          <p:cNvPr id="24" name="Rounded Rectangle 23"/>
          <p:cNvSpPr/>
          <p:nvPr/>
        </p:nvSpPr>
        <p:spPr>
          <a:xfrm>
            <a:off x="1819782" y="3423135"/>
            <a:ext cx="1547602" cy="863115"/>
          </a:xfrm>
          <a:prstGeom prst="roundRect">
            <a:avLst/>
          </a:prstGeom>
          <a:solidFill>
            <a:srgbClr val="FEAA02"/>
          </a:solidFill>
          <a:ln>
            <a:noFill/>
          </a:ln>
        </p:spPr>
        <p:style>
          <a:lnRef idx="1">
            <a:schemeClr val="accent1"/>
          </a:lnRef>
          <a:fillRef idx="2">
            <a:schemeClr val="accent1"/>
          </a:fillRef>
          <a:effectRef idx="1">
            <a:schemeClr val="accent1"/>
          </a:effectRef>
          <a:fontRef idx="minor">
            <a:schemeClr val="dk1"/>
          </a:fontRef>
        </p:style>
        <p:txBody>
          <a:bodyPr lIns="41148" tIns="20574" rIns="41148" bIns="20574" rtlCol="0" anchor="ctr"/>
          <a:lstStyle/>
          <a:p>
            <a:pPr algn="ctr"/>
            <a:r>
              <a:rPr lang="en-US" sz="1600" dirty="0">
                <a:solidFill>
                  <a:schemeClr val="tx1"/>
                </a:solidFill>
              </a:rPr>
              <a:t>Development</a:t>
            </a:r>
          </a:p>
        </p:txBody>
      </p:sp>
      <p:sp>
        <p:nvSpPr>
          <p:cNvPr id="25" name="Rounded Rectangle 24"/>
          <p:cNvSpPr/>
          <p:nvPr/>
        </p:nvSpPr>
        <p:spPr>
          <a:xfrm>
            <a:off x="5667306" y="3423135"/>
            <a:ext cx="1518774" cy="863115"/>
          </a:xfrm>
          <a:prstGeom prst="roundRect">
            <a:avLst/>
          </a:prstGeom>
          <a:solidFill>
            <a:srgbClr val="FEAA02"/>
          </a:solidFill>
        </p:spPr>
        <p:style>
          <a:lnRef idx="1">
            <a:schemeClr val="accent1"/>
          </a:lnRef>
          <a:fillRef idx="2">
            <a:schemeClr val="accent1"/>
          </a:fillRef>
          <a:effectRef idx="1">
            <a:schemeClr val="accent1"/>
          </a:effectRef>
          <a:fontRef idx="minor">
            <a:schemeClr val="dk1"/>
          </a:fontRef>
        </p:style>
        <p:txBody>
          <a:bodyPr lIns="41148" tIns="20574" rIns="41148" bIns="20574" rtlCol="0" anchor="ctr"/>
          <a:lstStyle/>
          <a:p>
            <a:pPr algn="ctr"/>
            <a:r>
              <a:rPr lang="en-US" sz="1600" dirty="0">
                <a:solidFill>
                  <a:schemeClr val="tx1"/>
                </a:solidFill>
              </a:rPr>
              <a:t>Operations</a:t>
            </a:r>
          </a:p>
        </p:txBody>
      </p:sp>
      <p:cxnSp>
        <p:nvCxnSpPr>
          <p:cNvPr id="26" name="Straight Arrow Connector 25"/>
          <p:cNvCxnSpPr>
            <a:endCxn id="24" idx="0"/>
          </p:cNvCxnSpPr>
          <p:nvPr/>
        </p:nvCxnSpPr>
        <p:spPr>
          <a:xfrm flipH="1">
            <a:off x="2593583" y="2279737"/>
            <a:ext cx="947735" cy="1143398"/>
          </a:xfrm>
          <a:prstGeom prst="straightConnector1">
            <a:avLst/>
          </a:prstGeom>
          <a:ln w="38100" cmpd="sng">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25" idx="0"/>
          </p:cNvCxnSpPr>
          <p:nvPr/>
        </p:nvCxnSpPr>
        <p:spPr>
          <a:xfrm>
            <a:off x="5415534" y="2279737"/>
            <a:ext cx="1011159" cy="1143398"/>
          </a:xfrm>
          <a:prstGeom prst="straightConnector1">
            <a:avLst/>
          </a:prstGeom>
          <a:ln w="38100" cmpd="sng">
            <a:tailEnd type="triangle"/>
          </a:ln>
        </p:spPr>
        <p:style>
          <a:lnRef idx="2">
            <a:schemeClr val="accent1"/>
          </a:lnRef>
          <a:fillRef idx="0">
            <a:schemeClr val="accent1"/>
          </a:fillRef>
          <a:effectRef idx="1">
            <a:schemeClr val="accent1"/>
          </a:effectRef>
          <a:fontRef idx="minor">
            <a:schemeClr val="tx1"/>
          </a:fontRef>
        </p:style>
      </p:cxnSp>
      <p:sp>
        <p:nvSpPr>
          <p:cNvPr id="28" name="Rectangular Callout 27"/>
          <p:cNvSpPr/>
          <p:nvPr/>
        </p:nvSpPr>
        <p:spPr>
          <a:xfrm>
            <a:off x="2100472" y="1843029"/>
            <a:ext cx="966978" cy="558241"/>
          </a:xfrm>
          <a:prstGeom prst="wedgeRectCallout">
            <a:avLst>
              <a:gd name="adj1" fmla="val 47384"/>
              <a:gd name="adj2" fmla="val 77885"/>
            </a:avLst>
          </a:prstGeom>
          <a:solidFill>
            <a:srgbClr val="FFFFFF">
              <a:alpha val="10000"/>
            </a:srgbClr>
          </a:solidFill>
        </p:spPr>
        <p:style>
          <a:lnRef idx="2">
            <a:schemeClr val="accent1"/>
          </a:lnRef>
          <a:fillRef idx="1">
            <a:schemeClr val="lt1"/>
          </a:fillRef>
          <a:effectRef idx="0">
            <a:schemeClr val="accent1"/>
          </a:effectRef>
          <a:fontRef idx="minor">
            <a:schemeClr val="dk1"/>
          </a:fontRef>
        </p:style>
        <p:txBody>
          <a:bodyPr lIns="41148" tIns="20574" rIns="41148" bIns="20574" rtlCol="0" anchor="ctr"/>
          <a:lstStyle/>
          <a:p>
            <a:pPr algn="ctr"/>
            <a:r>
              <a:rPr lang="en-US" sz="1100" dirty="0">
                <a:solidFill>
                  <a:schemeClr val="tx1"/>
                </a:solidFill>
              </a:rPr>
              <a:t>Build it faster</a:t>
            </a:r>
          </a:p>
        </p:txBody>
      </p:sp>
      <p:sp>
        <p:nvSpPr>
          <p:cNvPr id="29" name="Rectangular Callout 28"/>
          <p:cNvSpPr/>
          <p:nvPr/>
        </p:nvSpPr>
        <p:spPr>
          <a:xfrm>
            <a:off x="5835135" y="1841657"/>
            <a:ext cx="1042416" cy="559613"/>
          </a:xfrm>
          <a:prstGeom prst="wedgeRectCallout">
            <a:avLst>
              <a:gd name="adj1" fmla="val -43204"/>
              <a:gd name="adj2" fmla="val 87523"/>
            </a:avLst>
          </a:prstGeom>
          <a:solidFill>
            <a:schemeClr val="lt1">
              <a:alpha val="10000"/>
            </a:schemeClr>
          </a:solidFill>
        </p:spPr>
        <p:style>
          <a:lnRef idx="2">
            <a:schemeClr val="accent1"/>
          </a:lnRef>
          <a:fillRef idx="1">
            <a:schemeClr val="lt1"/>
          </a:fillRef>
          <a:effectRef idx="0">
            <a:schemeClr val="accent1"/>
          </a:effectRef>
          <a:fontRef idx="minor">
            <a:schemeClr val="dk1"/>
          </a:fontRef>
        </p:style>
        <p:txBody>
          <a:bodyPr lIns="41148" tIns="20574" rIns="41148" bIns="20574" rtlCol="0" anchor="ctr"/>
          <a:lstStyle/>
          <a:p>
            <a:pPr algn="ctr"/>
            <a:r>
              <a:rPr lang="en-US" sz="1100" dirty="0">
                <a:solidFill>
                  <a:schemeClr val="tx1"/>
                </a:solidFill>
              </a:rPr>
              <a:t>Keep it stable</a:t>
            </a:r>
          </a:p>
        </p:txBody>
      </p:sp>
      <p:sp>
        <p:nvSpPr>
          <p:cNvPr id="10" name="Rounded Rectangle 9"/>
          <p:cNvSpPr/>
          <p:nvPr/>
        </p:nvSpPr>
        <p:spPr>
          <a:xfrm>
            <a:off x="3715338" y="3437749"/>
            <a:ext cx="1518774" cy="863115"/>
          </a:xfrm>
          <a:prstGeom prst="roundRect">
            <a:avLst/>
          </a:prstGeom>
          <a:solidFill>
            <a:srgbClr val="FEAA02"/>
          </a:solidFill>
        </p:spPr>
        <p:style>
          <a:lnRef idx="1">
            <a:schemeClr val="accent1"/>
          </a:lnRef>
          <a:fillRef idx="2">
            <a:schemeClr val="accent1"/>
          </a:fillRef>
          <a:effectRef idx="1">
            <a:schemeClr val="accent1"/>
          </a:effectRef>
          <a:fontRef idx="minor">
            <a:schemeClr val="dk1"/>
          </a:fontRef>
        </p:style>
        <p:txBody>
          <a:bodyPr lIns="41148" tIns="20574" rIns="41148" bIns="20574" rtlCol="0" anchor="ctr"/>
          <a:lstStyle/>
          <a:p>
            <a:pPr algn="ctr"/>
            <a:r>
              <a:rPr lang="en-US" sz="1600" dirty="0" smtClean="0">
                <a:solidFill>
                  <a:schemeClr val="tx1"/>
                </a:solidFill>
              </a:rPr>
              <a:t>Security</a:t>
            </a:r>
            <a:endParaRPr lang="en-US" sz="1600" dirty="0">
              <a:solidFill>
                <a:schemeClr val="tx1"/>
              </a:solidFill>
            </a:endParaRPr>
          </a:p>
        </p:txBody>
      </p:sp>
      <p:cxnSp>
        <p:nvCxnSpPr>
          <p:cNvPr id="11" name="Straight Arrow Connector 10"/>
          <p:cNvCxnSpPr>
            <a:stCxn id="23" idx="2"/>
            <a:endCxn id="10" idx="0"/>
          </p:cNvCxnSpPr>
          <p:nvPr/>
        </p:nvCxnSpPr>
        <p:spPr>
          <a:xfrm>
            <a:off x="4472559" y="2396185"/>
            <a:ext cx="2166" cy="1041564"/>
          </a:xfrm>
          <a:prstGeom prst="straightConnector1">
            <a:avLst/>
          </a:prstGeom>
          <a:ln w="38100" cmpd="sng">
            <a:tailEnd type="triangle"/>
          </a:ln>
        </p:spPr>
        <p:style>
          <a:lnRef idx="2">
            <a:schemeClr val="accent1"/>
          </a:lnRef>
          <a:fillRef idx="0">
            <a:schemeClr val="accent1"/>
          </a:fillRef>
          <a:effectRef idx="1">
            <a:schemeClr val="accent1"/>
          </a:effectRef>
          <a:fontRef idx="minor">
            <a:schemeClr val="tx1"/>
          </a:fontRef>
        </p:style>
      </p:cxnSp>
      <p:sp>
        <p:nvSpPr>
          <p:cNvPr id="12" name="Rectangular Callout 11"/>
          <p:cNvSpPr/>
          <p:nvPr/>
        </p:nvSpPr>
        <p:spPr>
          <a:xfrm>
            <a:off x="3577907" y="2598572"/>
            <a:ext cx="769747" cy="431558"/>
          </a:xfrm>
          <a:prstGeom prst="wedgeRectCallout">
            <a:avLst>
              <a:gd name="adj1" fmla="val 38635"/>
              <a:gd name="adj2" fmla="val 84182"/>
            </a:avLst>
          </a:prstGeom>
          <a:solidFill>
            <a:schemeClr val="lt1">
              <a:alpha val="10000"/>
            </a:schemeClr>
          </a:solidFill>
        </p:spPr>
        <p:style>
          <a:lnRef idx="2">
            <a:schemeClr val="accent1"/>
          </a:lnRef>
          <a:fillRef idx="1">
            <a:schemeClr val="lt1"/>
          </a:fillRef>
          <a:effectRef idx="0">
            <a:schemeClr val="accent1"/>
          </a:effectRef>
          <a:fontRef idx="minor">
            <a:schemeClr val="dk1"/>
          </a:fontRef>
        </p:style>
        <p:txBody>
          <a:bodyPr lIns="41148" tIns="20574" rIns="41148" bIns="20574" rtlCol="0" anchor="ctr"/>
          <a:lstStyle/>
          <a:p>
            <a:pPr algn="ctr"/>
            <a:r>
              <a:rPr lang="en-US" sz="1100" dirty="0" smtClean="0">
                <a:solidFill>
                  <a:schemeClr val="tx1"/>
                </a:solidFill>
              </a:rPr>
              <a:t>Protect it</a:t>
            </a:r>
            <a:endParaRPr lang="en-US" sz="1100" dirty="0">
              <a:solidFill>
                <a:schemeClr val="tx1"/>
              </a:solidFill>
            </a:endParaRPr>
          </a:p>
        </p:txBody>
      </p:sp>
    </p:spTree>
    <p:extLst>
      <p:ext uri="{BB962C8B-B14F-4D97-AF65-F5344CB8AC3E}">
        <p14:creationId xmlns:p14="http://schemas.microsoft.com/office/powerpoint/2010/main" val="3241064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Grp="1" noChangeArrowheads="1"/>
          </p:cNvSpPr>
          <p:nvPr>
            <p:ph type="title"/>
          </p:nvPr>
        </p:nvSpPr>
        <p:spPr>
          <a:xfrm>
            <a:off x="382905" y="217170"/>
            <a:ext cx="8634635" cy="605790"/>
          </a:xfrm>
          <a:ln/>
        </p:spPr>
        <p:txBody>
          <a:bodyPr>
            <a:normAutofit fontScale="90000"/>
          </a:bodyPr>
          <a:lstStyle/>
          <a:p>
            <a:r>
              <a:rPr lang="en-US" sz="2400" dirty="0">
                <a:solidFill>
                  <a:schemeClr val="tx1"/>
                </a:solidFill>
                <a:cs typeface="Arial Bold" charset="0"/>
                <a:sym typeface="Arial Bold" charset="0"/>
              </a:rPr>
              <a:t>Security as </a:t>
            </a:r>
            <a:r>
              <a:rPr lang="en-US" sz="2400" dirty="0" smtClean="0">
                <a:solidFill>
                  <a:schemeClr val="tx1"/>
                </a:solidFill>
                <a:cs typeface="Arial Bold" charset="0"/>
                <a:sym typeface="Arial Bold" charset="0"/>
              </a:rPr>
              <a:t>code</a:t>
            </a:r>
            <a:r>
              <a:rPr lang="en-US" sz="2400" dirty="0">
                <a:solidFill>
                  <a:schemeClr val="tx1"/>
                </a:solidFill>
                <a:cs typeface="Arial Bold" charset="0"/>
                <a:sym typeface="Arial Bold" charset="0"/>
              </a:rPr>
              <a:t>: </a:t>
            </a:r>
            <a:r>
              <a:rPr lang="en-US" sz="2400" dirty="0" smtClean="0">
                <a:solidFill>
                  <a:schemeClr val="tx1"/>
                </a:solidFill>
                <a:cs typeface="Arial Bold" charset="0"/>
                <a:sym typeface="Arial Bold" charset="0"/>
              </a:rPr>
              <a:t/>
            </a:r>
            <a:br>
              <a:rPr lang="en-US" sz="2400" dirty="0" smtClean="0">
                <a:solidFill>
                  <a:schemeClr val="tx1"/>
                </a:solidFill>
                <a:cs typeface="Arial Bold" charset="0"/>
                <a:sym typeface="Arial Bold" charset="0"/>
              </a:rPr>
            </a:br>
            <a:r>
              <a:rPr lang="en-US" sz="2400" dirty="0" smtClean="0">
                <a:solidFill>
                  <a:schemeClr val="tx1"/>
                </a:solidFill>
                <a:cs typeface="Arial Bold" charset="0"/>
                <a:sym typeface="Arial Bold" charset="0"/>
              </a:rPr>
              <a:t>Deploying </a:t>
            </a:r>
            <a:r>
              <a:rPr lang="en-US" sz="2400" dirty="0" smtClean="0">
                <a:solidFill>
                  <a:schemeClr val="tx1"/>
                </a:solidFill>
                <a:cs typeface="Arial Bold" charset="0"/>
                <a:sym typeface="Arial Bold" charset="0"/>
              </a:rPr>
              <a:t>more frequently </a:t>
            </a:r>
            <a:r>
              <a:rPr lang="en-US" sz="2400" dirty="0" smtClean="0">
                <a:solidFill>
                  <a:schemeClr val="accent1"/>
                </a:solidFill>
                <a:cs typeface="Arial Bold" charset="0"/>
                <a:sym typeface="Arial Bold" charset="0"/>
              </a:rPr>
              <a:t>lowers risk</a:t>
            </a:r>
            <a:endParaRPr lang="en-US" sz="2400" dirty="0">
              <a:solidFill>
                <a:schemeClr val="accent1"/>
              </a:solidFill>
              <a:sym typeface="Arial Bold" charset="0"/>
            </a:endParaRPr>
          </a:p>
        </p:txBody>
      </p:sp>
      <p:sp>
        <p:nvSpPr>
          <p:cNvPr id="62495" name="Rectangle 31"/>
          <p:cNvSpPr>
            <a:spLocks/>
          </p:cNvSpPr>
          <p:nvPr/>
        </p:nvSpPr>
        <p:spPr bwMode="auto">
          <a:xfrm>
            <a:off x="5623452" y="4080510"/>
            <a:ext cx="277749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r>
              <a:rPr lang="en-US" dirty="0">
                <a:latin typeface="Arial Bold" charset="0"/>
                <a:ea typeface="ＭＳ Ｐゴシック" charset="0"/>
                <a:cs typeface="Arial Bold" charset="0"/>
                <a:sym typeface="Arial Bold" charset="0"/>
              </a:rPr>
              <a:t>Smaller </a:t>
            </a:r>
            <a:r>
              <a:rPr lang="en-US" dirty="0" smtClean="0">
                <a:latin typeface="Arial Bold" charset="0"/>
                <a:ea typeface="ＭＳ Ｐゴシック" charset="0"/>
                <a:cs typeface="Arial Bold" charset="0"/>
                <a:sym typeface="Arial Bold" charset="0"/>
              </a:rPr>
              <a:t>effort</a:t>
            </a:r>
            <a:endParaRPr lang="en-US" dirty="0">
              <a:latin typeface="Arial Bold" charset="0"/>
              <a:ea typeface="ＭＳ Ｐゴシック" charset="0"/>
              <a:cs typeface="Arial Bold" charset="0"/>
              <a:sym typeface="Arial Bold" charset="0"/>
            </a:endParaRPr>
          </a:p>
          <a:p>
            <a:r>
              <a:rPr lang="en-US" dirty="0">
                <a:latin typeface="Arial Bold" charset="0"/>
                <a:ea typeface="ＭＳ Ｐゴシック" charset="0"/>
                <a:cs typeface="Arial Bold" charset="0"/>
                <a:sym typeface="Arial Bold" charset="0"/>
              </a:rPr>
              <a:t>“Minimized </a:t>
            </a:r>
            <a:r>
              <a:rPr lang="en-US" dirty="0" smtClean="0">
                <a:latin typeface="Arial Bold" charset="0"/>
                <a:ea typeface="ＭＳ Ｐゴシック" charset="0"/>
                <a:cs typeface="Arial Bold" charset="0"/>
                <a:sym typeface="Arial Bold" charset="0"/>
              </a:rPr>
              <a:t>risk</a:t>
            </a:r>
            <a:r>
              <a:rPr lang="en-US" dirty="0">
                <a:latin typeface="Arial Bold" charset="0"/>
                <a:ea typeface="ＭＳ Ｐゴシック" charset="0"/>
                <a:cs typeface="Arial Bold" charset="0"/>
                <a:sym typeface="Arial Bold" charset="0"/>
              </a:rPr>
              <a:t>”</a:t>
            </a:r>
            <a:endParaRPr lang="en-US" i="1" u="sng" dirty="0">
              <a:latin typeface="Arial Bold" charset="0"/>
              <a:ea typeface="ＭＳ Ｐゴシック" charset="0"/>
              <a:cs typeface="Arial Bold" charset="0"/>
              <a:sym typeface="Arial Bold" charset="0"/>
            </a:endParaRPr>
          </a:p>
        </p:txBody>
      </p:sp>
      <p:sp>
        <p:nvSpPr>
          <p:cNvPr id="34" name="Rectangle 29"/>
          <p:cNvSpPr>
            <a:spLocks/>
          </p:cNvSpPr>
          <p:nvPr/>
        </p:nvSpPr>
        <p:spPr bwMode="auto">
          <a:xfrm>
            <a:off x="5065744" y="1300371"/>
            <a:ext cx="3771900" cy="588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r>
              <a:rPr lang="en-US" sz="2000" dirty="0">
                <a:latin typeface="Arial Bold" charset="0"/>
                <a:ea typeface="ＭＳ Ｐゴシック" charset="0"/>
                <a:cs typeface="Arial Bold" charset="0"/>
                <a:sym typeface="Arial Bold" charset="0"/>
              </a:rPr>
              <a:t>Frequent </a:t>
            </a:r>
            <a:r>
              <a:rPr lang="en-US" sz="2000" dirty="0" smtClean="0">
                <a:latin typeface="Arial Bold" charset="0"/>
                <a:ea typeface="ＭＳ Ｐゴシック" charset="0"/>
                <a:cs typeface="Arial Bold" charset="0"/>
                <a:sym typeface="Arial Bold" charset="0"/>
              </a:rPr>
              <a:t>release events</a:t>
            </a:r>
            <a:r>
              <a:rPr lang="en-US" sz="2000" dirty="0">
                <a:latin typeface="Arial Bold" charset="0"/>
                <a:ea typeface="ＭＳ Ｐゴシック" charset="0"/>
                <a:cs typeface="Arial Bold" charset="0"/>
                <a:sym typeface="Arial Bold" charset="0"/>
              </a:rPr>
              <a:t>:</a:t>
            </a:r>
          </a:p>
          <a:p>
            <a:r>
              <a:rPr lang="en-US" sz="2000" dirty="0">
                <a:latin typeface="Arial Bold" charset="0"/>
                <a:ea typeface="ＭＳ Ｐゴシック" charset="0"/>
                <a:cs typeface="Arial Bold" charset="0"/>
                <a:sym typeface="Arial Bold" charset="0"/>
              </a:rPr>
              <a:t>“Agile </a:t>
            </a:r>
            <a:r>
              <a:rPr lang="en-US" sz="2000" dirty="0" smtClean="0">
                <a:latin typeface="Arial Bold" charset="0"/>
                <a:ea typeface="ＭＳ Ｐゴシック" charset="0"/>
                <a:cs typeface="Arial Bold" charset="0"/>
                <a:sym typeface="Arial Bold" charset="0"/>
              </a:rPr>
              <a:t>methodology</a:t>
            </a:r>
            <a:r>
              <a:rPr lang="en-US" sz="2000" dirty="0">
                <a:latin typeface="Arial Bold" charset="0"/>
                <a:ea typeface="ＭＳ Ｐゴシック" charset="0"/>
                <a:cs typeface="Arial Bold" charset="0"/>
                <a:sym typeface="Arial Bold" charset="0"/>
              </a:rPr>
              <a:t>”</a:t>
            </a:r>
            <a:endParaRPr lang="en-US" sz="2000" i="1" u="sng" dirty="0">
              <a:latin typeface="Arial Bold" charset="0"/>
              <a:ea typeface="ＭＳ Ｐゴシック" charset="0"/>
              <a:cs typeface="Arial Bold" charset="0"/>
              <a:sym typeface="Arial Bold" charset="0"/>
            </a:endParaRPr>
          </a:p>
        </p:txBody>
      </p:sp>
      <p:grpSp>
        <p:nvGrpSpPr>
          <p:cNvPr id="6" name="Group 5"/>
          <p:cNvGrpSpPr/>
          <p:nvPr/>
        </p:nvGrpSpPr>
        <p:grpSpPr>
          <a:xfrm>
            <a:off x="4895081" y="2023110"/>
            <a:ext cx="2547716" cy="1860834"/>
            <a:chOff x="2768600" y="5181600"/>
            <a:chExt cx="5280590" cy="3445745"/>
          </a:xfrm>
        </p:grpSpPr>
        <p:cxnSp>
          <p:nvCxnSpPr>
            <p:cNvPr id="70" name="Straight Arrow Connector 69"/>
            <p:cNvCxnSpPr/>
            <p:nvPr/>
          </p:nvCxnSpPr>
          <p:spPr>
            <a:xfrm flipV="1">
              <a:off x="3448812" y="5181600"/>
              <a:ext cx="5588" cy="2923826"/>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a:off x="3448812" y="8105425"/>
              <a:ext cx="4403475" cy="0"/>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sp>
          <p:nvSpPr>
            <p:cNvPr id="72" name="Freeform 71"/>
            <p:cNvSpPr/>
            <p:nvPr/>
          </p:nvSpPr>
          <p:spPr>
            <a:xfrm>
              <a:off x="3471694" y="5624340"/>
              <a:ext cx="537009" cy="507045"/>
            </a:xfrm>
            <a:custGeom>
              <a:avLst/>
              <a:gdLst>
                <a:gd name="connsiteX0" fmla="*/ 0 w 365760"/>
                <a:gd name="connsiteY0" fmla="*/ 256032 h 316992"/>
                <a:gd name="connsiteX1" fmla="*/ 316992 w 365760"/>
                <a:gd name="connsiteY1" fmla="*/ 0 h 316992"/>
                <a:gd name="connsiteX2" fmla="*/ 365760 w 365760"/>
                <a:gd name="connsiteY2" fmla="*/ 316992 h 316992"/>
                <a:gd name="connsiteX3" fmla="*/ 0 w 365760"/>
                <a:gd name="connsiteY3" fmla="*/ 256032 h 316992"/>
              </a:gdLst>
              <a:ahLst/>
              <a:cxnLst>
                <a:cxn ang="0">
                  <a:pos x="connsiteX0" y="connsiteY0"/>
                </a:cxn>
                <a:cxn ang="0">
                  <a:pos x="connsiteX1" y="connsiteY1"/>
                </a:cxn>
                <a:cxn ang="0">
                  <a:pos x="connsiteX2" y="connsiteY2"/>
                </a:cxn>
                <a:cxn ang="0">
                  <a:pos x="connsiteX3" y="connsiteY3"/>
                </a:cxn>
              </a:cxnLst>
              <a:rect l="l" t="t" r="r" b="b"/>
              <a:pathLst>
                <a:path w="365760" h="316992">
                  <a:moveTo>
                    <a:pt x="0" y="256032"/>
                  </a:moveTo>
                  <a:lnTo>
                    <a:pt x="316992" y="0"/>
                  </a:lnTo>
                  <a:lnTo>
                    <a:pt x="365760" y="316992"/>
                  </a:lnTo>
                  <a:lnTo>
                    <a:pt x="0" y="256032"/>
                  </a:lnTo>
                  <a:close/>
                </a:path>
              </a:pathLst>
            </a:custGeom>
            <a:solidFill>
              <a:schemeClr val="bg2"/>
            </a:soli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73" name="Freeform 72"/>
            <p:cNvSpPr/>
            <p:nvPr/>
          </p:nvSpPr>
          <p:spPr>
            <a:xfrm>
              <a:off x="3975458" y="5624340"/>
              <a:ext cx="537009" cy="507045"/>
            </a:xfrm>
            <a:custGeom>
              <a:avLst/>
              <a:gdLst>
                <a:gd name="connsiteX0" fmla="*/ 0 w 365760"/>
                <a:gd name="connsiteY0" fmla="*/ 256032 h 316992"/>
                <a:gd name="connsiteX1" fmla="*/ 316992 w 365760"/>
                <a:gd name="connsiteY1" fmla="*/ 0 h 316992"/>
                <a:gd name="connsiteX2" fmla="*/ 365760 w 365760"/>
                <a:gd name="connsiteY2" fmla="*/ 316992 h 316992"/>
                <a:gd name="connsiteX3" fmla="*/ 0 w 365760"/>
                <a:gd name="connsiteY3" fmla="*/ 256032 h 316992"/>
              </a:gdLst>
              <a:ahLst/>
              <a:cxnLst>
                <a:cxn ang="0">
                  <a:pos x="connsiteX0" y="connsiteY0"/>
                </a:cxn>
                <a:cxn ang="0">
                  <a:pos x="connsiteX1" y="connsiteY1"/>
                </a:cxn>
                <a:cxn ang="0">
                  <a:pos x="connsiteX2" y="connsiteY2"/>
                </a:cxn>
                <a:cxn ang="0">
                  <a:pos x="connsiteX3" y="connsiteY3"/>
                </a:cxn>
              </a:cxnLst>
              <a:rect l="l" t="t" r="r" b="b"/>
              <a:pathLst>
                <a:path w="365760" h="316992">
                  <a:moveTo>
                    <a:pt x="0" y="256032"/>
                  </a:moveTo>
                  <a:lnTo>
                    <a:pt x="316992" y="0"/>
                  </a:lnTo>
                  <a:lnTo>
                    <a:pt x="365760" y="316992"/>
                  </a:lnTo>
                  <a:lnTo>
                    <a:pt x="0" y="256032"/>
                  </a:lnTo>
                  <a:close/>
                </a:path>
              </a:pathLst>
            </a:custGeom>
            <a:solidFill>
              <a:schemeClr val="bg2"/>
            </a:soli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74" name="Freeform 73"/>
            <p:cNvSpPr/>
            <p:nvPr/>
          </p:nvSpPr>
          <p:spPr>
            <a:xfrm>
              <a:off x="4479223" y="5624340"/>
              <a:ext cx="537009" cy="507045"/>
            </a:xfrm>
            <a:custGeom>
              <a:avLst/>
              <a:gdLst>
                <a:gd name="connsiteX0" fmla="*/ 0 w 365760"/>
                <a:gd name="connsiteY0" fmla="*/ 256032 h 316992"/>
                <a:gd name="connsiteX1" fmla="*/ 316992 w 365760"/>
                <a:gd name="connsiteY1" fmla="*/ 0 h 316992"/>
                <a:gd name="connsiteX2" fmla="*/ 365760 w 365760"/>
                <a:gd name="connsiteY2" fmla="*/ 316992 h 316992"/>
                <a:gd name="connsiteX3" fmla="*/ 0 w 365760"/>
                <a:gd name="connsiteY3" fmla="*/ 256032 h 316992"/>
              </a:gdLst>
              <a:ahLst/>
              <a:cxnLst>
                <a:cxn ang="0">
                  <a:pos x="connsiteX0" y="connsiteY0"/>
                </a:cxn>
                <a:cxn ang="0">
                  <a:pos x="connsiteX1" y="connsiteY1"/>
                </a:cxn>
                <a:cxn ang="0">
                  <a:pos x="connsiteX2" y="connsiteY2"/>
                </a:cxn>
                <a:cxn ang="0">
                  <a:pos x="connsiteX3" y="connsiteY3"/>
                </a:cxn>
              </a:cxnLst>
              <a:rect l="l" t="t" r="r" b="b"/>
              <a:pathLst>
                <a:path w="365760" h="316992">
                  <a:moveTo>
                    <a:pt x="0" y="256032"/>
                  </a:moveTo>
                  <a:lnTo>
                    <a:pt x="316992" y="0"/>
                  </a:lnTo>
                  <a:lnTo>
                    <a:pt x="365760" y="316992"/>
                  </a:lnTo>
                  <a:lnTo>
                    <a:pt x="0" y="256032"/>
                  </a:lnTo>
                  <a:close/>
                </a:path>
              </a:pathLst>
            </a:custGeom>
            <a:solidFill>
              <a:schemeClr val="bg2"/>
            </a:soli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75" name="Freeform 74"/>
            <p:cNvSpPr/>
            <p:nvPr/>
          </p:nvSpPr>
          <p:spPr>
            <a:xfrm>
              <a:off x="4982988" y="5624340"/>
              <a:ext cx="537009" cy="507045"/>
            </a:xfrm>
            <a:custGeom>
              <a:avLst/>
              <a:gdLst>
                <a:gd name="connsiteX0" fmla="*/ 0 w 365760"/>
                <a:gd name="connsiteY0" fmla="*/ 256032 h 316992"/>
                <a:gd name="connsiteX1" fmla="*/ 316992 w 365760"/>
                <a:gd name="connsiteY1" fmla="*/ 0 h 316992"/>
                <a:gd name="connsiteX2" fmla="*/ 365760 w 365760"/>
                <a:gd name="connsiteY2" fmla="*/ 316992 h 316992"/>
                <a:gd name="connsiteX3" fmla="*/ 0 w 365760"/>
                <a:gd name="connsiteY3" fmla="*/ 256032 h 316992"/>
              </a:gdLst>
              <a:ahLst/>
              <a:cxnLst>
                <a:cxn ang="0">
                  <a:pos x="connsiteX0" y="connsiteY0"/>
                </a:cxn>
                <a:cxn ang="0">
                  <a:pos x="connsiteX1" y="connsiteY1"/>
                </a:cxn>
                <a:cxn ang="0">
                  <a:pos x="connsiteX2" y="connsiteY2"/>
                </a:cxn>
                <a:cxn ang="0">
                  <a:pos x="connsiteX3" y="connsiteY3"/>
                </a:cxn>
              </a:cxnLst>
              <a:rect l="l" t="t" r="r" b="b"/>
              <a:pathLst>
                <a:path w="365760" h="316992">
                  <a:moveTo>
                    <a:pt x="0" y="256032"/>
                  </a:moveTo>
                  <a:lnTo>
                    <a:pt x="316992" y="0"/>
                  </a:lnTo>
                  <a:lnTo>
                    <a:pt x="365760" y="316992"/>
                  </a:lnTo>
                  <a:lnTo>
                    <a:pt x="0" y="256032"/>
                  </a:lnTo>
                  <a:close/>
                </a:path>
              </a:pathLst>
            </a:custGeom>
            <a:solidFill>
              <a:schemeClr val="bg2"/>
            </a:soli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76" name="Freeform 75"/>
            <p:cNvSpPr/>
            <p:nvPr/>
          </p:nvSpPr>
          <p:spPr>
            <a:xfrm>
              <a:off x="5486752" y="5624340"/>
              <a:ext cx="537009" cy="507045"/>
            </a:xfrm>
            <a:custGeom>
              <a:avLst/>
              <a:gdLst>
                <a:gd name="connsiteX0" fmla="*/ 0 w 365760"/>
                <a:gd name="connsiteY0" fmla="*/ 256032 h 316992"/>
                <a:gd name="connsiteX1" fmla="*/ 316992 w 365760"/>
                <a:gd name="connsiteY1" fmla="*/ 0 h 316992"/>
                <a:gd name="connsiteX2" fmla="*/ 365760 w 365760"/>
                <a:gd name="connsiteY2" fmla="*/ 316992 h 316992"/>
                <a:gd name="connsiteX3" fmla="*/ 0 w 365760"/>
                <a:gd name="connsiteY3" fmla="*/ 256032 h 316992"/>
              </a:gdLst>
              <a:ahLst/>
              <a:cxnLst>
                <a:cxn ang="0">
                  <a:pos x="connsiteX0" y="connsiteY0"/>
                </a:cxn>
                <a:cxn ang="0">
                  <a:pos x="connsiteX1" y="connsiteY1"/>
                </a:cxn>
                <a:cxn ang="0">
                  <a:pos x="connsiteX2" y="connsiteY2"/>
                </a:cxn>
                <a:cxn ang="0">
                  <a:pos x="connsiteX3" y="connsiteY3"/>
                </a:cxn>
              </a:cxnLst>
              <a:rect l="l" t="t" r="r" b="b"/>
              <a:pathLst>
                <a:path w="365760" h="316992">
                  <a:moveTo>
                    <a:pt x="0" y="256032"/>
                  </a:moveTo>
                  <a:lnTo>
                    <a:pt x="316992" y="0"/>
                  </a:lnTo>
                  <a:lnTo>
                    <a:pt x="365760" y="316992"/>
                  </a:lnTo>
                  <a:lnTo>
                    <a:pt x="0" y="256032"/>
                  </a:lnTo>
                  <a:close/>
                </a:path>
              </a:pathLst>
            </a:custGeom>
            <a:solidFill>
              <a:schemeClr val="bg2"/>
            </a:soli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77" name="Freeform 76"/>
            <p:cNvSpPr/>
            <p:nvPr/>
          </p:nvSpPr>
          <p:spPr>
            <a:xfrm>
              <a:off x="5990517" y="5624340"/>
              <a:ext cx="537009" cy="507045"/>
            </a:xfrm>
            <a:custGeom>
              <a:avLst/>
              <a:gdLst>
                <a:gd name="connsiteX0" fmla="*/ 0 w 365760"/>
                <a:gd name="connsiteY0" fmla="*/ 256032 h 316992"/>
                <a:gd name="connsiteX1" fmla="*/ 316992 w 365760"/>
                <a:gd name="connsiteY1" fmla="*/ 0 h 316992"/>
                <a:gd name="connsiteX2" fmla="*/ 365760 w 365760"/>
                <a:gd name="connsiteY2" fmla="*/ 316992 h 316992"/>
                <a:gd name="connsiteX3" fmla="*/ 0 w 365760"/>
                <a:gd name="connsiteY3" fmla="*/ 256032 h 316992"/>
              </a:gdLst>
              <a:ahLst/>
              <a:cxnLst>
                <a:cxn ang="0">
                  <a:pos x="connsiteX0" y="connsiteY0"/>
                </a:cxn>
                <a:cxn ang="0">
                  <a:pos x="connsiteX1" y="connsiteY1"/>
                </a:cxn>
                <a:cxn ang="0">
                  <a:pos x="connsiteX2" y="connsiteY2"/>
                </a:cxn>
                <a:cxn ang="0">
                  <a:pos x="connsiteX3" y="connsiteY3"/>
                </a:cxn>
              </a:cxnLst>
              <a:rect l="l" t="t" r="r" b="b"/>
              <a:pathLst>
                <a:path w="365760" h="316992">
                  <a:moveTo>
                    <a:pt x="0" y="256032"/>
                  </a:moveTo>
                  <a:lnTo>
                    <a:pt x="316992" y="0"/>
                  </a:lnTo>
                  <a:lnTo>
                    <a:pt x="365760" y="316992"/>
                  </a:lnTo>
                  <a:lnTo>
                    <a:pt x="0" y="256032"/>
                  </a:lnTo>
                  <a:close/>
                </a:path>
              </a:pathLst>
            </a:custGeom>
            <a:solidFill>
              <a:schemeClr val="bg2"/>
            </a:soli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78" name="Freeform 77"/>
            <p:cNvSpPr/>
            <p:nvPr/>
          </p:nvSpPr>
          <p:spPr>
            <a:xfrm>
              <a:off x="6494282" y="5624340"/>
              <a:ext cx="537009" cy="507045"/>
            </a:xfrm>
            <a:custGeom>
              <a:avLst/>
              <a:gdLst>
                <a:gd name="connsiteX0" fmla="*/ 0 w 365760"/>
                <a:gd name="connsiteY0" fmla="*/ 256032 h 316992"/>
                <a:gd name="connsiteX1" fmla="*/ 316992 w 365760"/>
                <a:gd name="connsiteY1" fmla="*/ 0 h 316992"/>
                <a:gd name="connsiteX2" fmla="*/ 365760 w 365760"/>
                <a:gd name="connsiteY2" fmla="*/ 316992 h 316992"/>
                <a:gd name="connsiteX3" fmla="*/ 0 w 365760"/>
                <a:gd name="connsiteY3" fmla="*/ 256032 h 316992"/>
              </a:gdLst>
              <a:ahLst/>
              <a:cxnLst>
                <a:cxn ang="0">
                  <a:pos x="connsiteX0" y="connsiteY0"/>
                </a:cxn>
                <a:cxn ang="0">
                  <a:pos x="connsiteX1" y="connsiteY1"/>
                </a:cxn>
                <a:cxn ang="0">
                  <a:pos x="connsiteX2" y="connsiteY2"/>
                </a:cxn>
                <a:cxn ang="0">
                  <a:pos x="connsiteX3" y="connsiteY3"/>
                </a:cxn>
              </a:cxnLst>
              <a:rect l="l" t="t" r="r" b="b"/>
              <a:pathLst>
                <a:path w="365760" h="316992">
                  <a:moveTo>
                    <a:pt x="0" y="256032"/>
                  </a:moveTo>
                  <a:lnTo>
                    <a:pt x="316992" y="0"/>
                  </a:lnTo>
                  <a:lnTo>
                    <a:pt x="365760" y="316992"/>
                  </a:lnTo>
                  <a:lnTo>
                    <a:pt x="0" y="256032"/>
                  </a:lnTo>
                  <a:close/>
                </a:path>
              </a:pathLst>
            </a:custGeom>
            <a:solidFill>
              <a:schemeClr val="bg2"/>
            </a:soli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79" name="Freeform 78"/>
            <p:cNvSpPr/>
            <p:nvPr/>
          </p:nvSpPr>
          <p:spPr>
            <a:xfrm>
              <a:off x="6998051" y="5624340"/>
              <a:ext cx="537009" cy="507045"/>
            </a:xfrm>
            <a:custGeom>
              <a:avLst/>
              <a:gdLst>
                <a:gd name="connsiteX0" fmla="*/ 0 w 365760"/>
                <a:gd name="connsiteY0" fmla="*/ 256032 h 316992"/>
                <a:gd name="connsiteX1" fmla="*/ 316992 w 365760"/>
                <a:gd name="connsiteY1" fmla="*/ 0 h 316992"/>
                <a:gd name="connsiteX2" fmla="*/ 365760 w 365760"/>
                <a:gd name="connsiteY2" fmla="*/ 316992 h 316992"/>
                <a:gd name="connsiteX3" fmla="*/ 0 w 365760"/>
                <a:gd name="connsiteY3" fmla="*/ 256032 h 316992"/>
              </a:gdLst>
              <a:ahLst/>
              <a:cxnLst>
                <a:cxn ang="0">
                  <a:pos x="connsiteX0" y="connsiteY0"/>
                </a:cxn>
                <a:cxn ang="0">
                  <a:pos x="connsiteX1" y="connsiteY1"/>
                </a:cxn>
                <a:cxn ang="0">
                  <a:pos x="connsiteX2" y="connsiteY2"/>
                </a:cxn>
                <a:cxn ang="0">
                  <a:pos x="connsiteX3" y="connsiteY3"/>
                </a:cxn>
              </a:cxnLst>
              <a:rect l="l" t="t" r="r" b="b"/>
              <a:pathLst>
                <a:path w="365760" h="316992">
                  <a:moveTo>
                    <a:pt x="0" y="256032"/>
                  </a:moveTo>
                  <a:lnTo>
                    <a:pt x="316992" y="0"/>
                  </a:lnTo>
                  <a:lnTo>
                    <a:pt x="365760" y="316992"/>
                  </a:lnTo>
                  <a:lnTo>
                    <a:pt x="0" y="256032"/>
                  </a:lnTo>
                  <a:close/>
                </a:path>
              </a:pathLst>
            </a:custGeom>
            <a:solidFill>
              <a:schemeClr val="bg2"/>
            </a:soli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80" name="Oval 79"/>
            <p:cNvSpPr/>
            <p:nvPr/>
          </p:nvSpPr>
          <p:spPr>
            <a:xfrm>
              <a:off x="3806687" y="5238672"/>
              <a:ext cx="237816" cy="331529"/>
            </a:xfrm>
            <a:prstGeom prst="ellipse">
              <a:avLst/>
            </a:prstGeom>
            <a:solidFill>
              <a:srgbClr val="FEAA02"/>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81" name="Oval 80"/>
            <p:cNvSpPr/>
            <p:nvPr/>
          </p:nvSpPr>
          <p:spPr>
            <a:xfrm>
              <a:off x="4310910" y="5238672"/>
              <a:ext cx="237816" cy="331529"/>
            </a:xfrm>
            <a:prstGeom prst="ellipse">
              <a:avLst/>
            </a:prstGeom>
            <a:solidFill>
              <a:srgbClr val="FEAA02"/>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82" name="Oval 81"/>
            <p:cNvSpPr/>
            <p:nvPr/>
          </p:nvSpPr>
          <p:spPr>
            <a:xfrm>
              <a:off x="4815133" y="5238672"/>
              <a:ext cx="237816" cy="331529"/>
            </a:xfrm>
            <a:prstGeom prst="ellipse">
              <a:avLst/>
            </a:prstGeom>
            <a:solidFill>
              <a:srgbClr val="FEAA02"/>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83" name="Oval 82"/>
            <p:cNvSpPr/>
            <p:nvPr/>
          </p:nvSpPr>
          <p:spPr>
            <a:xfrm>
              <a:off x="5319355" y="5238672"/>
              <a:ext cx="237816" cy="331529"/>
            </a:xfrm>
            <a:prstGeom prst="ellipse">
              <a:avLst/>
            </a:prstGeom>
            <a:solidFill>
              <a:srgbClr val="FEAA02"/>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84" name="Oval 83"/>
            <p:cNvSpPr/>
            <p:nvPr/>
          </p:nvSpPr>
          <p:spPr>
            <a:xfrm>
              <a:off x="5823578" y="5238672"/>
              <a:ext cx="237816" cy="331529"/>
            </a:xfrm>
            <a:prstGeom prst="ellipse">
              <a:avLst/>
            </a:prstGeom>
            <a:solidFill>
              <a:srgbClr val="FEAA02"/>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85" name="Oval 84"/>
            <p:cNvSpPr/>
            <p:nvPr/>
          </p:nvSpPr>
          <p:spPr>
            <a:xfrm>
              <a:off x="6327801" y="5238672"/>
              <a:ext cx="237816" cy="331529"/>
            </a:xfrm>
            <a:prstGeom prst="ellipse">
              <a:avLst/>
            </a:prstGeom>
            <a:solidFill>
              <a:srgbClr val="FEAA02"/>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86" name="Oval 85"/>
            <p:cNvSpPr/>
            <p:nvPr/>
          </p:nvSpPr>
          <p:spPr>
            <a:xfrm>
              <a:off x="6832024" y="5238672"/>
              <a:ext cx="237816" cy="331529"/>
            </a:xfrm>
            <a:prstGeom prst="ellipse">
              <a:avLst/>
            </a:prstGeom>
            <a:solidFill>
              <a:srgbClr val="FEAA02"/>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87" name="Oval 86"/>
            <p:cNvSpPr/>
            <p:nvPr/>
          </p:nvSpPr>
          <p:spPr>
            <a:xfrm>
              <a:off x="7336246" y="5238672"/>
              <a:ext cx="237816" cy="331529"/>
            </a:xfrm>
            <a:prstGeom prst="ellipse">
              <a:avLst/>
            </a:prstGeom>
            <a:solidFill>
              <a:srgbClr val="FEAA02"/>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cxnSp>
          <p:nvCxnSpPr>
            <p:cNvPr id="88" name="Straight Connector 87"/>
            <p:cNvCxnSpPr/>
            <p:nvPr/>
          </p:nvCxnSpPr>
          <p:spPr>
            <a:xfrm>
              <a:off x="2768600" y="5843226"/>
              <a:ext cx="5280590" cy="0"/>
            </a:xfrm>
            <a:prstGeom prst="line">
              <a:avLst/>
            </a:prstGeom>
            <a:ln>
              <a:solidFill>
                <a:srgbClr val="FFFFFF"/>
              </a:solidFill>
              <a:prstDash val="dash"/>
            </a:ln>
          </p:spPr>
          <p:style>
            <a:lnRef idx="2">
              <a:schemeClr val="dk1"/>
            </a:lnRef>
            <a:fillRef idx="0">
              <a:schemeClr val="dk1"/>
            </a:fillRef>
            <a:effectRef idx="1">
              <a:schemeClr val="dk1"/>
            </a:effectRef>
            <a:fontRef idx="minor">
              <a:schemeClr val="tx1"/>
            </a:fontRef>
          </p:style>
        </p:cxnSp>
        <p:sp>
          <p:nvSpPr>
            <p:cNvPr id="89" name="TextBox 88"/>
            <p:cNvSpPr txBox="1"/>
            <p:nvPr/>
          </p:nvSpPr>
          <p:spPr>
            <a:xfrm>
              <a:off x="4956747" y="8085924"/>
              <a:ext cx="1080480" cy="541421"/>
            </a:xfrm>
            <a:prstGeom prst="rect">
              <a:avLst/>
            </a:prstGeom>
            <a:noFill/>
          </p:spPr>
          <p:txBody>
            <a:bodyPr wrap="none" rtlCol="0">
              <a:spAutoFit/>
            </a:bodyPr>
            <a:lstStyle/>
            <a:p>
              <a:r>
                <a:rPr lang="en-US" sz="1300" dirty="0"/>
                <a:t>Time</a:t>
              </a:r>
            </a:p>
          </p:txBody>
        </p:sp>
        <p:sp>
          <p:nvSpPr>
            <p:cNvPr id="90" name="TextBox 89"/>
            <p:cNvSpPr txBox="1"/>
            <p:nvPr/>
          </p:nvSpPr>
          <p:spPr>
            <a:xfrm rot="16200000">
              <a:off x="2506070" y="6520010"/>
              <a:ext cx="1277324" cy="606026"/>
            </a:xfrm>
            <a:prstGeom prst="rect">
              <a:avLst/>
            </a:prstGeom>
            <a:noFill/>
          </p:spPr>
          <p:txBody>
            <a:bodyPr wrap="none" rtlCol="0">
              <a:spAutoFit/>
            </a:bodyPr>
            <a:lstStyle/>
            <a:p>
              <a:r>
                <a:rPr lang="en-US" sz="1300" dirty="0"/>
                <a:t>Change</a:t>
              </a:r>
            </a:p>
          </p:txBody>
        </p:sp>
        <p:sp>
          <p:nvSpPr>
            <p:cNvPr id="91" name="Rectangle 90"/>
            <p:cNvSpPr/>
            <p:nvPr/>
          </p:nvSpPr>
          <p:spPr>
            <a:xfrm>
              <a:off x="3473322" y="6040892"/>
              <a:ext cx="4061738" cy="2020946"/>
            </a:xfrm>
            <a:prstGeom prst="rect">
              <a:avLst/>
            </a:prstGeom>
            <a:solidFill>
              <a:schemeClr val="bg2"/>
            </a:solidFill>
            <a:ln>
              <a:solidFill>
                <a:schemeClr val="accent1">
                  <a:shade val="95000"/>
                  <a:satMod val="105000"/>
                  <a:alpha val="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grpSp>
      <p:sp>
        <p:nvSpPr>
          <p:cNvPr id="43" name="Rectangle 29"/>
          <p:cNvSpPr>
            <a:spLocks/>
          </p:cNvSpPr>
          <p:nvPr/>
        </p:nvSpPr>
        <p:spPr bwMode="auto">
          <a:xfrm>
            <a:off x="1276799" y="1277509"/>
            <a:ext cx="3771900" cy="588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r>
              <a:rPr lang="en-US" sz="2000" dirty="0" smtClean="0">
                <a:latin typeface="Arial Bold" charset="0"/>
                <a:ea typeface="ＭＳ Ｐゴシック" charset="0"/>
                <a:cs typeface="Arial Bold" charset="0"/>
                <a:sym typeface="Arial Bold" charset="0"/>
              </a:rPr>
              <a:t>Rare release events:</a:t>
            </a:r>
          </a:p>
          <a:p>
            <a:r>
              <a:rPr lang="en-US" sz="2000" dirty="0" smtClean="0">
                <a:latin typeface="Arial Bold" charset="0"/>
                <a:ea typeface="ＭＳ Ｐゴシック" charset="0"/>
                <a:cs typeface="Arial Bold" charset="0"/>
                <a:sym typeface="Arial Bold" charset="0"/>
              </a:rPr>
              <a:t>“Waterfall </a:t>
            </a:r>
            <a:r>
              <a:rPr lang="en-US" sz="2000" dirty="0">
                <a:latin typeface="Arial Bold" charset="0"/>
                <a:ea typeface="ＭＳ Ｐゴシック" charset="0"/>
                <a:cs typeface="Arial Bold" charset="0"/>
                <a:sym typeface="Arial Bold" charset="0"/>
              </a:rPr>
              <a:t>m</a:t>
            </a:r>
            <a:r>
              <a:rPr lang="en-US" sz="2000" dirty="0" smtClean="0">
                <a:latin typeface="Arial Bold" charset="0"/>
                <a:ea typeface="ＭＳ Ｐゴシック" charset="0"/>
                <a:cs typeface="Arial Bold" charset="0"/>
                <a:sym typeface="Arial Bold" charset="0"/>
              </a:rPr>
              <a:t>ethodology</a:t>
            </a:r>
            <a:r>
              <a:rPr lang="en-US" sz="2000" dirty="0">
                <a:latin typeface="Arial Bold" charset="0"/>
                <a:ea typeface="ＭＳ Ｐゴシック" charset="0"/>
                <a:cs typeface="Arial Bold" charset="0"/>
                <a:sym typeface="Arial Bold" charset="0"/>
              </a:rPr>
              <a:t>”</a:t>
            </a:r>
            <a:endParaRPr lang="en-US" sz="2000" i="1" u="sng" dirty="0">
              <a:latin typeface="Arial Bold" charset="0"/>
              <a:ea typeface="ＭＳ Ｐゴシック" charset="0"/>
              <a:cs typeface="Arial Bold" charset="0"/>
              <a:sym typeface="Arial Bold" charset="0"/>
            </a:endParaRPr>
          </a:p>
        </p:txBody>
      </p:sp>
      <p:sp>
        <p:nvSpPr>
          <p:cNvPr id="44" name="Rectangle 31"/>
          <p:cNvSpPr>
            <a:spLocks/>
          </p:cNvSpPr>
          <p:nvPr/>
        </p:nvSpPr>
        <p:spPr bwMode="auto">
          <a:xfrm>
            <a:off x="1834879" y="4112261"/>
            <a:ext cx="277749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r>
              <a:rPr lang="en-US" dirty="0">
                <a:latin typeface="Arial Bold" charset="0"/>
                <a:ea typeface="ＭＳ Ｐゴシック" charset="0"/>
                <a:cs typeface="Arial Bold" charset="0"/>
                <a:sym typeface="Arial Bold" charset="0"/>
              </a:rPr>
              <a:t>Larger </a:t>
            </a:r>
            <a:r>
              <a:rPr lang="en-US" dirty="0" smtClean="0">
                <a:latin typeface="Arial Bold" charset="0"/>
                <a:ea typeface="ＭＳ Ｐゴシック" charset="0"/>
                <a:cs typeface="Arial Bold" charset="0"/>
                <a:sym typeface="Arial Bold" charset="0"/>
              </a:rPr>
              <a:t>effort</a:t>
            </a:r>
            <a:endParaRPr lang="en-US" dirty="0">
              <a:latin typeface="Arial Bold" charset="0"/>
              <a:ea typeface="ＭＳ Ｐゴシック" charset="0"/>
              <a:cs typeface="Arial Bold" charset="0"/>
              <a:sym typeface="Arial Bold" charset="0"/>
            </a:endParaRPr>
          </a:p>
          <a:p>
            <a:r>
              <a:rPr lang="en-US" dirty="0">
                <a:latin typeface="Arial Bold" charset="0"/>
                <a:ea typeface="ＭＳ Ｐゴシック" charset="0"/>
                <a:cs typeface="Arial Bold" charset="0"/>
                <a:sym typeface="Arial Bold" charset="0"/>
              </a:rPr>
              <a:t>“Increased </a:t>
            </a:r>
            <a:r>
              <a:rPr lang="en-US" dirty="0" smtClean="0">
                <a:latin typeface="Arial Bold" charset="0"/>
                <a:ea typeface="ＭＳ Ｐゴシック" charset="0"/>
                <a:cs typeface="Arial Bold" charset="0"/>
                <a:sym typeface="Arial Bold" charset="0"/>
              </a:rPr>
              <a:t>risk</a:t>
            </a:r>
            <a:r>
              <a:rPr lang="en-US" dirty="0">
                <a:latin typeface="Arial Bold" charset="0"/>
                <a:ea typeface="ＭＳ Ｐゴシック" charset="0"/>
                <a:cs typeface="Arial Bold" charset="0"/>
                <a:sym typeface="Arial Bold" charset="0"/>
              </a:rPr>
              <a:t>”</a:t>
            </a:r>
            <a:endParaRPr lang="en-US" i="1" u="sng" dirty="0">
              <a:latin typeface="Arial Bold" charset="0"/>
              <a:ea typeface="ＭＳ Ｐゴシック" charset="0"/>
              <a:cs typeface="Arial Bold" charset="0"/>
              <a:sym typeface="Arial Bold" charset="0"/>
            </a:endParaRPr>
          </a:p>
        </p:txBody>
      </p:sp>
      <p:grpSp>
        <p:nvGrpSpPr>
          <p:cNvPr id="45" name="Group 44"/>
          <p:cNvGrpSpPr/>
          <p:nvPr/>
        </p:nvGrpSpPr>
        <p:grpSpPr>
          <a:xfrm>
            <a:off x="1133941" y="1957375"/>
            <a:ext cx="2441448" cy="1976944"/>
            <a:chOff x="13131800" y="5174083"/>
            <a:chExt cx="3596640" cy="2906225"/>
          </a:xfrm>
        </p:grpSpPr>
        <p:sp>
          <p:nvSpPr>
            <p:cNvPr id="46" name="Freeform 45"/>
            <p:cNvSpPr/>
            <p:nvPr/>
          </p:nvSpPr>
          <p:spPr>
            <a:xfrm rot="528204">
              <a:off x="15608335" y="5512080"/>
              <a:ext cx="1024441" cy="1877568"/>
            </a:xfrm>
            <a:custGeom>
              <a:avLst/>
              <a:gdLst>
                <a:gd name="connsiteX0" fmla="*/ 0 w 890016"/>
                <a:gd name="connsiteY0" fmla="*/ 1280160 h 1877568"/>
                <a:gd name="connsiteX1" fmla="*/ 707136 w 890016"/>
                <a:gd name="connsiteY1" fmla="*/ 0 h 1877568"/>
                <a:gd name="connsiteX2" fmla="*/ 890016 w 890016"/>
                <a:gd name="connsiteY2" fmla="*/ 1877568 h 1877568"/>
                <a:gd name="connsiteX3" fmla="*/ 0 w 890016"/>
                <a:gd name="connsiteY3" fmla="*/ 1280160 h 1877568"/>
              </a:gdLst>
              <a:ahLst/>
              <a:cxnLst>
                <a:cxn ang="0">
                  <a:pos x="connsiteX0" y="connsiteY0"/>
                </a:cxn>
                <a:cxn ang="0">
                  <a:pos x="connsiteX1" y="connsiteY1"/>
                </a:cxn>
                <a:cxn ang="0">
                  <a:pos x="connsiteX2" y="connsiteY2"/>
                </a:cxn>
                <a:cxn ang="0">
                  <a:pos x="connsiteX3" y="connsiteY3"/>
                </a:cxn>
              </a:cxnLst>
              <a:rect l="l" t="t" r="r" b="b"/>
              <a:pathLst>
                <a:path w="890016" h="1877568">
                  <a:moveTo>
                    <a:pt x="0" y="1280160"/>
                  </a:moveTo>
                  <a:lnTo>
                    <a:pt x="707136" y="0"/>
                  </a:lnTo>
                  <a:lnTo>
                    <a:pt x="890016" y="1877568"/>
                  </a:lnTo>
                  <a:lnTo>
                    <a:pt x="0" y="1280160"/>
                  </a:lnTo>
                  <a:close/>
                </a:path>
              </a:pathLst>
            </a:cu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47" name="Straight Arrow Connector 46"/>
            <p:cNvCxnSpPr/>
            <p:nvPr/>
          </p:nvCxnSpPr>
          <p:spPr>
            <a:xfrm flipV="1">
              <a:off x="13582904" y="5358384"/>
              <a:ext cx="0" cy="2304288"/>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13582904" y="7662672"/>
              <a:ext cx="2999232" cy="0"/>
            </a:xfrm>
            <a:prstGeom prst="straightConnector1">
              <a:avLst/>
            </a:prstGeom>
            <a:ln w="41275">
              <a:tailEnd type="triangle"/>
            </a:ln>
          </p:spPr>
          <p:style>
            <a:lnRef idx="2">
              <a:schemeClr val="dk1"/>
            </a:lnRef>
            <a:fillRef idx="0">
              <a:schemeClr val="dk1"/>
            </a:fillRef>
            <a:effectRef idx="1">
              <a:schemeClr val="dk1"/>
            </a:effectRef>
            <a:fontRef idx="minor">
              <a:schemeClr val="tx1"/>
            </a:fontRef>
          </p:style>
        </p:cxnSp>
        <p:sp>
          <p:nvSpPr>
            <p:cNvPr id="49" name="Oval 48"/>
            <p:cNvSpPr/>
            <p:nvPr/>
          </p:nvSpPr>
          <p:spPr>
            <a:xfrm>
              <a:off x="16480017" y="5305839"/>
              <a:ext cx="161978" cy="207264"/>
            </a:xfrm>
            <a:prstGeom prst="ellipse">
              <a:avLst/>
            </a:prstGeom>
            <a:solidFill>
              <a:srgbClr val="FEAA02"/>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50" name="Oval 49"/>
            <p:cNvSpPr/>
            <p:nvPr/>
          </p:nvSpPr>
          <p:spPr>
            <a:xfrm>
              <a:off x="15327221" y="5306233"/>
              <a:ext cx="161978" cy="207264"/>
            </a:xfrm>
            <a:prstGeom prst="ellipse">
              <a:avLst/>
            </a:prstGeom>
            <a:solidFill>
              <a:srgbClr val="FEAA02"/>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51" name="Oval 50"/>
            <p:cNvSpPr/>
            <p:nvPr/>
          </p:nvSpPr>
          <p:spPr>
            <a:xfrm>
              <a:off x="14361882" y="5174083"/>
              <a:ext cx="161978" cy="207264"/>
            </a:xfrm>
            <a:prstGeom prst="ellipse">
              <a:avLst/>
            </a:prstGeom>
            <a:solidFill>
              <a:srgbClr val="FEAA02"/>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52" name="TextBox 51"/>
            <p:cNvSpPr txBox="1"/>
            <p:nvPr/>
          </p:nvSpPr>
          <p:spPr>
            <a:xfrm>
              <a:off x="14618414" y="7650480"/>
              <a:ext cx="767953" cy="429828"/>
            </a:xfrm>
            <a:prstGeom prst="rect">
              <a:avLst/>
            </a:prstGeom>
            <a:noFill/>
          </p:spPr>
          <p:txBody>
            <a:bodyPr wrap="none" rtlCol="0">
              <a:spAutoFit/>
            </a:bodyPr>
            <a:lstStyle/>
            <a:p>
              <a:r>
                <a:rPr lang="en-US" sz="1300" dirty="0"/>
                <a:t>Time</a:t>
              </a:r>
            </a:p>
          </p:txBody>
        </p:sp>
        <p:sp>
          <p:nvSpPr>
            <p:cNvPr id="53" name="TextBox 52"/>
            <p:cNvSpPr txBox="1"/>
            <p:nvPr/>
          </p:nvSpPr>
          <p:spPr>
            <a:xfrm rot="16200000">
              <a:off x="12868768" y="6645578"/>
              <a:ext cx="1014053" cy="430734"/>
            </a:xfrm>
            <a:prstGeom prst="rect">
              <a:avLst/>
            </a:prstGeom>
            <a:noFill/>
          </p:spPr>
          <p:txBody>
            <a:bodyPr wrap="none" rtlCol="0">
              <a:spAutoFit/>
            </a:bodyPr>
            <a:lstStyle/>
            <a:p>
              <a:r>
                <a:rPr lang="en-US" sz="1300" dirty="0"/>
                <a:t>Change</a:t>
              </a:r>
            </a:p>
          </p:txBody>
        </p:sp>
        <p:sp>
          <p:nvSpPr>
            <p:cNvPr id="54" name="Freeform 53"/>
            <p:cNvSpPr/>
            <p:nvPr/>
          </p:nvSpPr>
          <p:spPr>
            <a:xfrm>
              <a:off x="13627199" y="5425576"/>
              <a:ext cx="1007698" cy="1877568"/>
            </a:xfrm>
            <a:custGeom>
              <a:avLst/>
              <a:gdLst>
                <a:gd name="connsiteX0" fmla="*/ 0 w 890016"/>
                <a:gd name="connsiteY0" fmla="*/ 1280160 h 1877568"/>
                <a:gd name="connsiteX1" fmla="*/ 707136 w 890016"/>
                <a:gd name="connsiteY1" fmla="*/ 0 h 1877568"/>
                <a:gd name="connsiteX2" fmla="*/ 890016 w 890016"/>
                <a:gd name="connsiteY2" fmla="*/ 1877568 h 1877568"/>
                <a:gd name="connsiteX3" fmla="*/ 0 w 890016"/>
                <a:gd name="connsiteY3" fmla="*/ 1280160 h 1877568"/>
              </a:gdLst>
              <a:ahLst/>
              <a:cxnLst>
                <a:cxn ang="0">
                  <a:pos x="connsiteX0" y="connsiteY0"/>
                </a:cxn>
                <a:cxn ang="0">
                  <a:pos x="connsiteX1" y="connsiteY1"/>
                </a:cxn>
                <a:cxn ang="0">
                  <a:pos x="connsiteX2" y="connsiteY2"/>
                </a:cxn>
                <a:cxn ang="0">
                  <a:pos x="connsiteX3" y="connsiteY3"/>
                </a:cxn>
              </a:cxnLst>
              <a:rect l="l" t="t" r="r" b="b"/>
              <a:pathLst>
                <a:path w="890016" h="1877568">
                  <a:moveTo>
                    <a:pt x="0" y="1280160"/>
                  </a:moveTo>
                  <a:lnTo>
                    <a:pt x="707136" y="0"/>
                  </a:lnTo>
                  <a:lnTo>
                    <a:pt x="890016" y="1877568"/>
                  </a:lnTo>
                  <a:lnTo>
                    <a:pt x="0" y="1280160"/>
                  </a:lnTo>
                  <a:close/>
                </a:path>
              </a:pathLst>
            </a:cu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5" name="Freeform 54"/>
            <p:cNvSpPr/>
            <p:nvPr/>
          </p:nvSpPr>
          <p:spPr>
            <a:xfrm>
              <a:off x="14488489" y="5544381"/>
              <a:ext cx="1150757" cy="1877568"/>
            </a:xfrm>
            <a:custGeom>
              <a:avLst/>
              <a:gdLst>
                <a:gd name="connsiteX0" fmla="*/ 0 w 890016"/>
                <a:gd name="connsiteY0" fmla="*/ 1280160 h 1877568"/>
                <a:gd name="connsiteX1" fmla="*/ 707136 w 890016"/>
                <a:gd name="connsiteY1" fmla="*/ 0 h 1877568"/>
                <a:gd name="connsiteX2" fmla="*/ 890016 w 890016"/>
                <a:gd name="connsiteY2" fmla="*/ 1877568 h 1877568"/>
                <a:gd name="connsiteX3" fmla="*/ 0 w 890016"/>
                <a:gd name="connsiteY3" fmla="*/ 1280160 h 1877568"/>
              </a:gdLst>
              <a:ahLst/>
              <a:cxnLst>
                <a:cxn ang="0">
                  <a:pos x="connsiteX0" y="connsiteY0"/>
                </a:cxn>
                <a:cxn ang="0">
                  <a:pos x="connsiteX1" y="connsiteY1"/>
                </a:cxn>
                <a:cxn ang="0">
                  <a:pos x="connsiteX2" y="connsiteY2"/>
                </a:cxn>
                <a:cxn ang="0">
                  <a:pos x="connsiteX3" y="connsiteY3"/>
                </a:cxn>
              </a:cxnLst>
              <a:rect l="l" t="t" r="r" b="b"/>
              <a:pathLst>
                <a:path w="890016" h="1877568">
                  <a:moveTo>
                    <a:pt x="0" y="1280160"/>
                  </a:moveTo>
                  <a:lnTo>
                    <a:pt x="707136" y="0"/>
                  </a:lnTo>
                  <a:lnTo>
                    <a:pt x="890016" y="1877568"/>
                  </a:lnTo>
                  <a:lnTo>
                    <a:pt x="0" y="1280160"/>
                  </a:lnTo>
                  <a:close/>
                </a:path>
              </a:pathLst>
            </a:cu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13625573" y="6707205"/>
              <a:ext cx="2903352" cy="922258"/>
            </a:xfrm>
            <a:prstGeom prst="rect">
              <a:avLst/>
            </a:prstGeom>
            <a:solidFill>
              <a:schemeClr val="bg2"/>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cxnSp>
          <p:nvCxnSpPr>
            <p:cNvPr id="57" name="Straight Connector 56"/>
            <p:cNvCxnSpPr/>
            <p:nvPr/>
          </p:nvCxnSpPr>
          <p:spPr>
            <a:xfrm>
              <a:off x="13131800" y="6248400"/>
              <a:ext cx="3596640" cy="0"/>
            </a:xfrm>
            <a:prstGeom prst="line">
              <a:avLst/>
            </a:prstGeom>
            <a:ln>
              <a:solidFill>
                <a:srgbClr val="FFFFFF"/>
              </a:solidFill>
              <a:prstDash val="dash"/>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794393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388620" y="240030"/>
            <a:ext cx="8502461" cy="440055"/>
          </a:xfrm>
          <a:ln/>
        </p:spPr>
        <p:txBody>
          <a:bodyPr>
            <a:noAutofit/>
          </a:bodyPr>
          <a:lstStyle/>
          <a:p>
            <a:r>
              <a:rPr lang="en-US" sz="2800" dirty="0">
                <a:solidFill>
                  <a:schemeClr val="tx1"/>
                </a:solidFill>
                <a:cs typeface="Arial Bold" charset="0"/>
                <a:sym typeface="Arial Bold" charset="0"/>
              </a:rPr>
              <a:t>Security as </a:t>
            </a:r>
            <a:r>
              <a:rPr lang="en-US" sz="2800" dirty="0" smtClean="0">
                <a:solidFill>
                  <a:schemeClr val="tx1"/>
                </a:solidFill>
                <a:cs typeface="Arial Bold" charset="0"/>
                <a:sym typeface="Arial Bold" charset="0"/>
              </a:rPr>
              <a:t>code</a:t>
            </a:r>
            <a:r>
              <a:rPr lang="en-US" sz="2800" dirty="0">
                <a:solidFill>
                  <a:schemeClr val="tx1"/>
                </a:solidFill>
                <a:cs typeface="Arial Bold" charset="0"/>
                <a:sym typeface="Arial Bold" charset="0"/>
              </a:rPr>
              <a:t>: A </a:t>
            </a:r>
            <a:r>
              <a:rPr lang="en-US" sz="2800" dirty="0" smtClean="0">
                <a:solidFill>
                  <a:schemeClr val="tx1"/>
                </a:solidFill>
                <a:cs typeface="Arial Bold" charset="0"/>
                <a:sym typeface="Arial Bold" charset="0"/>
              </a:rPr>
              <a:t>shorter path </a:t>
            </a:r>
            <a:r>
              <a:rPr lang="en-US" sz="2800" dirty="0">
                <a:solidFill>
                  <a:schemeClr val="tx1"/>
                </a:solidFill>
                <a:cs typeface="Arial Bold" charset="0"/>
                <a:sym typeface="Arial Bold" charset="0"/>
              </a:rPr>
              <a:t>to the </a:t>
            </a:r>
            <a:r>
              <a:rPr lang="en-US" sz="2800" dirty="0" smtClean="0">
                <a:solidFill>
                  <a:schemeClr val="tx1"/>
                </a:solidFill>
                <a:cs typeface="Arial Bold" charset="0"/>
                <a:sym typeface="Arial Bold" charset="0"/>
              </a:rPr>
              <a:t>customer</a:t>
            </a:r>
            <a:endParaRPr lang="en-US" sz="2800" dirty="0">
              <a:solidFill>
                <a:schemeClr val="tx1"/>
              </a:solidFill>
              <a:sym typeface="Arial Bold" charset="0"/>
            </a:endParaRPr>
          </a:p>
        </p:txBody>
      </p:sp>
      <p:grpSp>
        <p:nvGrpSpPr>
          <p:cNvPr id="13" name="Group 12"/>
          <p:cNvGrpSpPr/>
          <p:nvPr/>
        </p:nvGrpSpPr>
        <p:grpSpPr>
          <a:xfrm>
            <a:off x="1588771" y="2153412"/>
            <a:ext cx="5863589" cy="966978"/>
            <a:chOff x="6800088" y="4953000"/>
            <a:chExt cx="6104127" cy="853440"/>
          </a:xfrm>
        </p:grpSpPr>
        <p:sp>
          <p:nvSpPr>
            <p:cNvPr id="8" name="Rounded Rectangle 7"/>
            <p:cNvSpPr/>
            <p:nvPr/>
          </p:nvSpPr>
          <p:spPr>
            <a:xfrm>
              <a:off x="6800088" y="4953000"/>
              <a:ext cx="1670304" cy="853440"/>
            </a:xfrm>
            <a:prstGeom prst="roundRect">
              <a:avLst/>
            </a:prstGeom>
            <a:solidFill>
              <a:srgbClr val="FEAA02"/>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40" b="1" dirty="0">
                  <a:solidFill>
                    <a:schemeClr val="tx1"/>
                  </a:solidFill>
                  <a:latin typeface="Arial Bold"/>
                  <a:cs typeface="Arial Bold"/>
                </a:rPr>
                <a:t>Requirements</a:t>
              </a:r>
            </a:p>
            <a:p>
              <a:pPr algn="ctr"/>
              <a:r>
                <a:rPr lang="en-US" sz="1440" b="1" dirty="0">
                  <a:solidFill>
                    <a:schemeClr val="tx1"/>
                  </a:solidFill>
                  <a:latin typeface="Arial"/>
                  <a:cs typeface="Arial"/>
                </a:rPr>
                <a:t>Gathering</a:t>
              </a:r>
            </a:p>
          </p:txBody>
        </p:sp>
        <p:sp>
          <p:nvSpPr>
            <p:cNvPr id="9" name="Rounded Rectangle 8"/>
            <p:cNvSpPr/>
            <p:nvPr/>
          </p:nvSpPr>
          <p:spPr>
            <a:xfrm>
              <a:off x="11233911" y="4953000"/>
              <a:ext cx="1670304" cy="853440"/>
            </a:xfrm>
            <a:prstGeom prst="roundRect">
              <a:avLst/>
            </a:prstGeom>
            <a:solidFill>
              <a:srgbClr val="FEAA0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40" b="1" dirty="0">
                  <a:solidFill>
                    <a:schemeClr val="tx1"/>
                  </a:solidFill>
                  <a:latin typeface="Arial"/>
                  <a:cs typeface="Arial"/>
                </a:rPr>
                <a:t>Release</a:t>
              </a:r>
            </a:p>
          </p:txBody>
        </p:sp>
        <p:sp>
          <p:nvSpPr>
            <p:cNvPr id="10" name="Rounded Rectangle 9"/>
            <p:cNvSpPr/>
            <p:nvPr/>
          </p:nvSpPr>
          <p:spPr>
            <a:xfrm>
              <a:off x="9017000" y="4953000"/>
              <a:ext cx="1670304" cy="853440"/>
            </a:xfrm>
            <a:prstGeom prst="roundRect">
              <a:avLst/>
            </a:prstGeom>
            <a:solidFill>
              <a:schemeClr val="bg2"/>
            </a:solidFill>
          </p:spPr>
          <p:style>
            <a:lnRef idx="1">
              <a:schemeClr val="dk1"/>
            </a:lnRef>
            <a:fillRef idx="3">
              <a:schemeClr val="dk1"/>
            </a:fillRef>
            <a:effectRef idx="2">
              <a:schemeClr val="dk1"/>
            </a:effectRef>
            <a:fontRef idx="minor">
              <a:schemeClr val="lt1"/>
            </a:fontRef>
          </p:style>
          <p:txBody>
            <a:bodyPr rtlCol="0" anchor="ctr"/>
            <a:lstStyle/>
            <a:p>
              <a:pPr algn="ctr"/>
              <a:r>
                <a:rPr lang="en-US" sz="1440" b="1" dirty="0">
                  <a:solidFill>
                    <a:schemeClr val="tx1"/>
                  </a:solidFill>
                  <a:latin typeface="Arial"/>
                  <a:cs typeface="Arial"/>
                </a:rPr>
                <a:t>Automated Build </a:t>
              </a:r>
              <a:r>
                <a:rPr lang="en-US" sz="1440" b="1" dirty="0" smtClean="0">
                  <a:solidFill>
                    <a:schemeClr val="tx1"/>
                  </a:solidFill>
                  <a:latin typeface="Arial"/>
                  <a:cs typeface="Arial"/>
                </a:rPr>
                <a:t>and </a:t>
              </a:r>
              <a:r>
                <a:rPr lang="en-US" sz="1440" b="1" dirty="0">
                  <a:solidFill>
                    <a:schemeClr val="tx1"/>
                  </a:solidFill>
                  <a:latin typeface="Arial"/>
                  <a:cs typeface="Arial"/>
                </a:rPr>
                <a:t>Deploy</a:t>
              </a:r>
            </a:p>
          </p:txBody>
        </p:sp>
        <p:sp>
          <p:nvSpPr>
            <p:cNvPr id="11" name="Right Arrow 10"/>
            <p:cNvSpPr/>
            <p:nvPr/>
          </p:nvSpPr>
          <p:spPr>
            <a:xfrm>
              <a:off x="8565896" y="5141976"/>
              <a:ext cx="331216" cy="47548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810">
                <a:solidFill>
                  <a:schemeClr val="tx1"/>
                </a:solidFill>
              </a:endParaRPr>
            </a:p>
          </p:txBody>
        </p:sp>
        <p:sp>
          <p:nvSpPr>
            <p:cNvPr id="12" name="Right Arrow 11"/>
            <p:cNvSpPr/>
            <p:nvPr/>
          </p:nvSpPr>
          <p:spPr>
            <a:xfrm>
              <a:off x="10795000" y="5141976"/>
              <a:ext cx="331216" cy="475488"/>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810">
                <a:solidFill>
                  <a:schemeClr val="tx1"/>
                </a:solidFill>
              </a:endParaRPr>
            </a:p>
          </p:txBody>
        </p:sp>
      </p:grpSp>
      <p:sp>
        <p:nvSpPr>
          <p:cNvPr id="14" name="Freeform 13"/>
          <p:cNvSpPr/>
          <p:nvPr/>
        </p:nvSpPr>
        <p:spPr>
          <a:xfrm>
            <a:off x="1919606" y="3400236"/>
            <a:ext cx="1018180" cy="1189211"/>
          </a:xfrm>
          <a:custGeom>
            <a:avLst/>
            <a:gdLst>
              <a:gd name="connsiteX0" fmla="*/ 0 w 1609344"/>
              <a:gd name="connsiteY0" fmla="*/ 0 h 1475232"/>
              <a:gd name="connsiteX1" fmla="*/ 426720 w 1609344"/>
              <a:gd name="connsiteY1" fmla="*/ 1048512 h 1475232"/>
              <a:gd name="connsiteX2" fmla="*/ 1609344 w 1609344"/>
              <a:gd name="connsiteY2" fmla="*/ 1475232 h 1475232"/>
            </a:gdLst>
            <a:ahLst/>
            <a:cxnLst>
              <a:cxn ang="0">
                <a:pos x="connsiteX0" y="connsiteY0"/>
              </a:cxn>
              <a:cxn ang="0">
                <a:pos x="connsiteX1" y="connsiteY1"/>
              </a:cxn>
              <a:cxn ang="0">
                <a:pos x="connsiteX2" y="connsiteY2"/>
              </a:cxn>
            </a:cxnLst>
            <a:rect l="l" t="t" r="r" b="b"/>
            <a:pathLst>
              <a:path w="1609344" h="1475232">
                <a:moveTo>
                  <a:pt x="0" y="0"/>
                </a:moveTo>
                <a:cubicBezTo>
                  <a:pt x="79248" y="401320"/>
                  <a:pt x="158496" y="802640"/>
                  <a:pt x="426720" y="1048512"/>
                </a:cubicBezTo>
                <a:cubicBezTo>
                  <a:pt x="694944" y="1294384"/>
                  <a:pt x="1152144" y="1384808"/>
                  <a:pt x="1609344" y="1475232"/>
                </a:cubicBezTo>
              </a:path>
            </a:pathLst>
          </a:custGeom>
          <a:noFill/>
          <a:ln w="57150" cmpd="sng">
            <a:head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b="1">
              <a:solidFill>
                <a:schemeClr val="tx1"/>
              </a:solidFill>
              <a:latin typeface="Arial"/>
              <a:cs typeface="Arial"/>
            </a:endParaRPr>
          </a:p>
        </p:txBody>
      </p:sp>
      <p:sp>
        <p:nvSpPr>
          <p:cNvPr id="15" name="TextBox 14"/>
          <p:cNvSpPr txBox="1"/>
          <p:nvPr/>
        </p:nvSpPr>
        <p:spPr>
          <a:xfrm>
            <a:off x="3108104" y="4515020"/>
            <a:ext cx="1418978" cy="307777"/>
          </a:xfrm>
          <a:prstGeom prst="rect">
            <a:avLst/>
          </a:prstGeom>
          <a:noFill/>
        </p:spPr>
        <p:txBody>
          <a:bodyPr wrap="none" rtlCol="0">
            <a:spAutoFit/>
          </a:bodyPr>
          <a:lstStyle/>
          <a:p>
            <a:r>
              <a:rPr lang="en-US" sz="1400" b="1" dirty="0">
                <a:latin typeface="Arial"/>
                <a:cs typeface="Arial"/>
              </a:rPr>
              <a:t>Some </a:t>
            </a:r>
            <a:r>
              <a:rPr lang="en-US" sz="1400" b="1" dirty="0" smtClean="0">
                <a:latin typeface="Arial"/>
                <a:cs typeface="Arial"/>
              </a:rPr>
              <a:t>learning</a:t>
            </a:r>
            <a:endParaRPr lang="en-US" sz="1400" b="1" dirty="0">
              <a:latin typeface="Arial"/>
              <a:cs typeface="Arial"/>
            </a:endParaRPr>
          </a:p>
        </p:txBody>
      </p:sp>
      <p:sp>
        <p:nvSpPr>
          <p:cNvPr id="16" name="Freeform 15"/>
          <p:cNvSpPr/>
          <p:nvPr/>
        </p:nvSpPr>
        <p:spPr>
          <a:xfrm>
            <a:off x="3757460" y="3207113"/>
            <a:ext cx="396539" cy="710187"/>
          </a:xfrm>
          <a:custGeom>
            <a:avLst/>
            <a:gdLst>
              <a:gd name="connsiteX0" fmla="*/ 0 w 1609344"/>
              <a:gd name="connsiteY0" fmla="*/ 0 h 1475232"/>
              <a:gd name="connsiteX1" fmla="*/ 426720 w 1609344"/>
              <a:gd name="connsiteY1" fmla="*/ 1048512 h 1475232"/>
              <a:gd name="connsiteX2" fmla="*/ 1609344 w 1609344"/>
              <a:gd name="connsiteY2" fmla="*/ 1475232 h 1475232"/>
            </a:gdLst>
            <a:ahLst/>
            <a:cxnLst>
              <a:cxn ang="0">
                <a:pos x="connsiteX0" y="connsiteY0"/>
              </a:cxn>
              <a:cxn ang="0">
                <a:pos x="connsiteX1" y="connsiteY1"/>
              </a:cxn>
              <a:cxn ang="0">
                <a:pos x="connsiteX2" y="connsiteY2"/>
              </a:cxn>
            </a:cxnLst>
            <a:rect l="l" t="t" r="r" b="b"/>
            <a:pathLst>
              <a:path w="1609344" h="1475232">
                <a:moveTo>
                  <a:pt x="0" y="0"/>
                </a:moveTo>
                <a:cubicBezTo>
                  <a:pt x="79248" y="401320"/>
                  <a:pt x="158496" y="802640"/>
                  <a:pt x="426720" y="1048512"/>
                </a:cubicBezTo>
                <a:cubicBezTo>
                  <a:pt x="694944" y="1294384"/>
                  <a:pt x="1152144" y="1384808"/>
                  <a:pt x="1609344" y="1475232"/>
                </a:cubicBezTo>
              </a:path>
            </a:pathLst>
          </a:custGeom>
          <a:noFill/>
          <a:ln w="31750">
            <a:head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b="1">
              <a:solidFill>
                <a:schemeClr val="tx1"/>
              </a:solidFill>
              <a:latin typeface="Arial"/>
              <a:cs typeface="Arial"/>
            </a:endParaRPr>
          </a:p>
        </p:txBody>
      </p:sp>
      <p:sp>
        <p:nvSpPr>
          <p:cNvPr id="17" name="Freeform 16"/>
          <p:cNvSpPr/>
          <p:nvPr/>
        </p:nvSpPr>
        <p:spPr>
          <a:xfrm flipH="1">
            <a:off x="4926269" y="3207322"/>
            <a:ext cx="396539" cy="710187"/>
          </a:xfrm>
          <a:custGeom>
            <a:avLst/>
            <a:gdLst>
              <a:gd name="connsiteX0" fmla="*/ 0 w 1609344"/>
              <a:gd name="connsiteY0" fmla="*/ 0 h 1475232"/>
              <a:gd name="connsiteX1" fmla="*/ 426720 w 1609344"/>
              <a:gd name="connsiteY1" fmla="*/ 1048512 h 1475232"/>
              <a:gd name="connsiteX2" fmla="*/ 1609344 w 1609344"/>
              <a:gd name="connsiteY2" fmla="*/ 1475232 h 1475232"/>
            </a:gdLst>
            <a:ahLst/>
            <a:cxnLst>
              <a:cxn ang="0">
                <a:pos x="connsiteX0" y="connsiteY0"/>
              </a:cxn>
              <a:cxn ang="0">
                <a:pos x="connsiteX1" y="connsiteY1"/>
              </a:cxn>
              <a:cxn ang="0">
                <a:pos x="connsiteX2" y="connsiteY2"/>
              </a:cxn>
            </a:cxnLst>
            <a:rect l="l" t="t" r="r" b="b"/>
            <a:pathLst>
              <a:path w="1609344" h="1475232">
                <a:moveTo>
                  <a:pt x="0" y="0"/>
                </a:moveTo>
                <a:cubicBezTo>
                  <a:pt x="79248" y="401320"/>
                  <a:pt x="158496" y="802640"/>
                  <a:pt x="426720" y="1048512"/>
                </a:cubicBezTo>
                <a:cubicBezTo>
                  <a:pt x="694944" y="1294384"/>
                  <a:pt x="1152144" y="1384808"/>
                  <a:pt x="1609344" y="1475232"/>
                </a:cubicBezTo>
              </a:path>
            </a:pathLst>
          </a:custGeom>
          <a:noFill/>
          <a:ln w="31750">
            <a:head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b="1">
              <a:solidFill>
                <a:schemeClr val="tx1"/>
              </a:solidFill>
              <a:latin typeface="Arial"/>
              <a:cs typeface="Arial"/>
            </a:endParaRPr>
          </a:p>
        </p:txBody>
      </p:sp>
      <p:sp>
        <p:nvSpPr>
          <p:cNvPr id="18" name="TextBox 17"/>
          <p:cNvSpPr txBox="1"/>
          <p:nvPr/>
        </p:nvSpPr>
        <p:spPr>
          <a:xfrm>
            <a:off x="3748247" y="3845188"/>
            <a:ext cx="1596912" cy="307777"/>
          </a:xfrm>
          <a:prstGeom prst="rect">
            <a:avLst/>
          </a:prstGeom>
          <a:noFill/>
        </p:spPr>
        <p:txBody>
          <a:bodyPr wrap="none" rtlCol="0">
            <a:spAutoFit/>
          </a:bodyPr>
          <a:lstStyle/>
          <a:p>
            <a:r>
              <a:rPr lang="en-US" sz="1400" b="1" dirty="0">
                <a:latin typeface="Arial"/>
                <a:cs typeface="Arial"/>
              </a:rPr>
              <a:t>Minimal </a:t>
            </a:r>
            <a:r>
              <a:rPr lang="en-US" sz="1400" b="1" dirty="0" smtClean="0">
                <a:latin typeface="Arial"/>
                <a:cs typeface="Arial"/>
              </a:rPr>
              <a:t>learning</a:t>
            </a:r>
            <a:endParaRPr lang="en-US" sz="1400" b="1" dirty="0">
              <a:latin typeface="Arial"/>
              <a:cs typeface="Arial"/>
            </a:endParaRPr>
          </a:p>
        </p:txBody>
      </p:sp>
      <p:sp>
        <p:nvSpPr>
          <p:cNvPr id="19" name="Freeform 18"/>
          <p:cNvSpPr/>
          <p:nvPr/>
        </p:nvSpPr>
        <p:spPr>
          <a:xfrm rot="10599708">
            <a:off x="6058062" y="982156"/>
            <a:ext cx="1036429" cy="1146006"/>
          </a:xfrm>
          <a:custGeom>
            <a:avLst/>
            <a:gdLst>
              <a:gd name="connsiteX0" fmla="*/ 0 w 1609344"/>
              <a:gd name="connsiteY0" fmla="*/ 0 h 1475232"/>
              <a:gd name="connsiteX1" fmla="*/ 426720 w 1609344"/>
              <a:gd name="connsiteY1" fmla="*/ 1048512 h 1475232"/>
              <a:gd name="connsiteX2" fmla="*/ 1609344 w 1609344"/>
              <a:gd name="connsiteY2" fmla="*/ 1475232 h 1475232"/>
            </a:gdLst>
            <a:ahLst/>
            <a:cxnLst>
              <a:cxn ang="0">
                <a:pos x="connsiteX0" y="connsiteY0"/>
              </a:cxn>
              <a:cxn ang="0">
                <a:pos x="connsiteX1" y="connsiteY1"/>
              </a:cxn>
              <a:cxn ang="0">
                <a:pos x="connsiteX2" y="connsiteY2"/>
              </a:cxn>
            </a:cxnLst>
            <a:rect l="l" t="t" r="r" b="b"/>
            <a:pathLst>
              <a:path w="1609344" h="1475232">
                <a:moveTo>
                  <a:pt x="0" y="0"/>
                </a:moveTo>
                <a:cubicBezTo>
                  <a:pt x="79248" y="401320"/>
                  <a:pt x="158496" y="802640"/>
                  <a:pt x="426720" y="1048512"/>
                </a:cubicBezTo>
                <a:cubicBezTo>
                  <a:pt x="694944" y="1294384"/>
                  <a:pt x="1152144" y="1384808"/>
                  <a:pt x="1609344" y="1475232"/>
                </a:cubicBezTo>
              </a:path>
            </a:pathLst>
          </a:custGeom>
          <a:noFill/>
          <a:ln w="57150" cmpd="sng">
            <a:head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b="1">
              <a:solidFill>
                <a:schemeClr val="tx1"/>
              </a:solidFill>
              <a:latin typeface="Arial"/>
              <a:cs typeface="Arial"/>
            </a:endParaRPr>
          </a:p>
        </p:txBody>
      </p:sp>
      <p:sp>
        <p:nvSpPr>
          <p:cNvPr id="20" name="TextBox 19"/>
          <p:cNvSpPr txBox="1"/>
          <p:nvPr/>
        </p:nvSpPr>
        <p:spPr>
          <a:xfrm>
            <a:off x="4363342" y="902814"/>
            <a:ext cx="1524776" cy="307777"/>
          </a:xfrm>
          <a:prstGeom prst="rect">
            <a:avLst/>
          </a:prstGeom>
          <a:noFill/>
        </p:spPr>
        <p:txBody>
          <a:bodyPr wrap="none" rtlCol="0">
            <a:spAutoFit/>
          </a:bodyPr>
          <a:lstStyle/>
          <a:p>
            <a:r>
              <a:rPr lang="en-US" sz="1400" b="1" dirty="0">
                <a:latin typeface="Arial"/>
                <a:cs typeface="Arial"/>
              </a:rPr>
              <a:t>Lots of </a:t>
            </a:r>
            <a:r>
              <a:rPr lang="en-US" sz="1400" b="1" dirty="0" smtClean="0">
                <a:latin typeface="Arial"/>
                <a:cs typeface="Arial"/>
              </a:rPr>
              <a:t>learning</a:t>
            </a:r>
            <a:endParaRPr lang="en-US" sz="1400" b="1" dirty="0">
              <a:latin typeface="Arial"/>
              <a:cs typeface="Arial"/>
            </a:endParaRPr>
          </a:p>
        </p:txBody>
      </p:sp>
    </p:spTree>
    <p:extLst>
      <p:ext uri="{BB962C8B-B14F-4D97-AF65-F5344CB8AC3E}">
        <p14:creationId xmlns:p14="http://schemas.microsoft.com/office/powerpoint/2010/main" val="2635385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Security as code</a:t>
            </a:r>
            <a:endParaRPr lang="en-US" dirty="0"/>
          </a:p>
        </p:txBody>
      </p:sp>
      <p:sp>
        <p:nvSpPr>
          <p:cNvPr id="5" name="Content Placeholder 4"/>
          <p:cNvSpPr>
            <a:spLocks noGrp="1"/>
          </p:cNvSpPr>
          <p:nvPr>
            <p:ph idx="1"/>
          </p:nvPr>
        </p:nvSpPr>
        <p:spPr>
          <a:xfrm>
            <a:off x="340592" y="818832"/>
            <a:ext cx="8205304" cy="3553926"/>
          </a:xfrm>
        </p:spPr>
        <p:txBody>
          <a:bodyPr>
            <a:normAutofit/>
          </a:bodyPr>
          <a:lstStyle/>
          <a:p>
            <a:pPr marL="457200" indent="-457200">
              <a:buFont typeface="+mj-lt"/>
              <a:buAutoNum type="arabicPeriod"/>
            </a:pPr>
            <a:r>
              <a:rPr lang="en-US" dirty="0" smtClean="0">
                <a:solidFill>
                  <a:schemeClr val="tx1"/>
                </a:solidFill>
              </a:rPr>
              <a:t>Use the cloud to protect the cloud</a:t>
            </a:r>
          </a:p>
          <a:p>
            <a:pPr marL="457200" indent="-457200">
              <a:buFont typeface="+mj-lt"/>
              <a:buAutoNum type="arabicPeriod"/>
            </a:pPr>
            <a:r>
              <a:rPr lang="en-US" dirty="0" smtClean="0">
                <a:solidFill>
                  <a:schemeClr val="tx1"/>
                </a:solidFill>
              </a:rPr>
              <a:t>Security infrastructure should be cloud aware</a:t>
            </a:r>
          </a:p>
          <a:p>
            <a:pPr marL="457200" indent="-457200">
              <a:buFont typeface="+mj-lt"/>
              <a:buAutoNum type="arabicPeriod"/>
            </a:pPr>
            <a:r>
              <a:rPr lang="en-US" dirty="0" smtClean="0">
                <a:solidFill>
                  <a:schemeClr val="tx1"/>
                </a:solidFill>
              </a:rPr>
              <a:t>Expose security features as services via API</a:t>
            </a:r>
          </a:p>
          <a:p>
            <a:pPr marL="457200" indent="-457200">
              <a:buFont typeface="+mj-lt"/>
              <a:buAutoNum type="arabicPeriod"/>
            </a:pPr>
            <a:r>
              <a:rPr lang="en-US" dirty="0" smtClean="0">
                <a:solidFill>
                  <a:schemeClr val="tx1"/>
                </a:solidFill>
              </a:rPr>
              <a:t>Automate everything so everything scales</a:t>
            </a:r>
            <a:endParaRPr lang="en-US" dirty="0">
              <a:solidFill>
                <a:schemeClr val="tx1"/>
              </a:solidFill>
            </a:endParaRPr>
          </a:p>
        </p:txBody>
      </p:sp>
    </p:spTree>
    <p:extLst>
      <p:ext uri="{BB962C8B-B14F-4D97-AF65-F5344CB8AC3E}">
        <p14:creationId xmlns:p14="http://schemas.microsoft.com/office/powerpoint/2010/main" val="56768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descr="cloud1.png"/>
          <p:cNvPicPr>
            <a:picLocks noChangeAspect="1"/>
          </p:cNvPicPr>
          <p:nvPr/>
        </p:nvPicPr>
        <p:blipFill>
          <a:blip r:embed="rId3">
            <a:extLst>
              <a:ext uri="{BEBA8EAE-BF5A-486C-A8C5-ECC9F3942E4B}">
                <a14:imgProps xmlns:a14="http://schemas.microsoft.com/office/drawing/2010/main">
                  <a14:imgLayer r:embed="rId4">
                    <a14:imgEffect>
                      <a14:brightnessContrast bright="3000" contrast="9000"/>
                    </a14:imgEffect>
                  </a14:imgLayer>
                </a14:imgProps>
              </a:ext>
              <a:ext uri="{28A0092B-C50C-407E-A947-70E740481C1C}">
                <a14:useLocalDpi xmlns:a14="http://schemas.microsoft.com/office/drawing/2010/main"/>
              </a:ext>
            </a:extLst>
          </a:blip>
          <a:stretch>
            <a:fillRect/>
          </a:stretch>
        </p:blipFill>
        <p:spPr>
          <a:xfrm flipH="1">
            <a:off x="2018751" y="885481"/>
            <a:ext cx="5642646" cy="3371948"/>
          </a:xfrm>
          <a:prstGeom prst="rect">
            <a:avLst/>
          </a:prstGeom>
          <a:effectLst>
            <a:outerShdw blurRad="50800" dist="38100" dir="2700000" algn="tl" rotWithShape="0">
              <a:prstClr val="black">
                <a:alpha val="40000"/>
              </a:prstClr>
            </a:outerShdw>
          </a:effectLst>
        </p:spPr>
      </p:pic>
      <p:sp>
        <p:nvSpPr>
          <p:cNvPr id="48" name="Rounded Rectangle 47"/>
          <p:cNvSpPr/>
          <p:nvPr/>
        </p:nvSpPr>
        <p:spPr>
          <a:xfrm>
            <a:off x="2455635" y="2987569"/>
            <a:ext cx="870442" cy="523957"/>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t>Version Control</a:t>
            </a:r>
          </a:p>
        </p:txBody>
      </p:sp>
      <p:sp>
        <p:nvSpPr>
          <p:cNvPr id="49" name="Rounded Rectangle 48"/>
          <p:cNvSpPr/>
          <p:nvPr/>
        </p:nvSpPr>
        <p:spPr>
          <a:xfrm>
            <a:off x="3907074" y="2987569"/>
            <a:ext cx="870442" cy="523957"/>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t>CI Server</a:t>
            </a:r>
          </a:p>
        </p:txBody>
      </p:sp>
      <p:sp>
        <p:nvSpPr>
          <p:cNvPr id="50" name="Rounded Rectangle 49"/>
          <p:cNvSpPr/>
          <p:nvPr/>
        </p:nvSpPr>
        <p:spPr>
          <a:xfrm>
            <a:off x="3907074" y="2007263"/>
            <a:ext cx="870442" cy="523957"/>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t>Package Builder</a:t>
            </a:r>
          </a:p>
        </p:txBody>
      </p:sp>
      <p:pic>
        <p:nvPicPr>
          <p:cNvPr id="52" name="Picture 51"/>
          <p:cNvPicPr>
            <a:picLocks noChangeAspect="1"/>
          </p:cNvPicPr>
          <p:nvPr/>
        </p:nvPicPr>
        <p:blipFill>
          <a:blip r:embed="rId5"/>
          <a:stretch>
            <a:fillRect/>
          </a:stretch>
        </p:blipFill>
        <p:spPr>
          <a:xfrm>
            <a:off x="1311104" y="3025422"/>
            <a:ext cx="338025" cy="448251"/>
          </a:xfrm>
          <a:prstGeom prst="rect">
            <a:avLst/>
          </a:prstGeom>
        </p:spPr>
      </p:pic>
      <p:cxnSp>
        <p:nvCxnSpPr>
          <p:cNvPr id="53" name="Straight Arrow Connector 52"/>
          <p:cNvCxnSpPr>
            <a:endCxn id="48" idx="1"/>
          </p:cNvCxnSpPr>
          <p:nvPr/>
        </p:nvCxnSpPr>
        <p:spPr>
          <a:xfrm>
            <a:off x="1813367" y="3249547"/>
            <a:ext cx="642268" cy="1"/>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54" name="TextBox 53"/>
          <p:cNvSpPr txBox="1"/>
          <p:nvPr/>
        </p:nvSpPr>
        <p:spPr>
          <a:xfrm>
            <a:off x="1721865" y="3285082"/>
            <a:ext cx="636713" cy="300082"/>
          </a:xfrm>
          <a:prstGeom prst="rect">
            <a:avLst/>
          </a:prstGeom>
          <a:noFill/>
        </p:spPr>
        <p:txBody>
          <a:bodyPr wrap="none" rtlCol="0">
            <a:spAutoFit/>
          </a:bodyPr>
          <a:lstStyle/>
          <a:p>
            <a:pPr algn="ctr"/>
            <a:r>
              <a:rPr lang="en-US" sz="675" b="1" dirty="0"/>
              <a:t>Commit to </a:t>
            </a:r>
          </a:p>
          <a:p>
            <a:pPr algn="ctr"/>
            <a:r>
              <a:rPr lang="en-US" sz="675" b="1" dirty="0" err="1"/>
              <a:t>Git</a:t>
            </a:r>
            <a:r>
              <a:rPr lang="en-US" sz="675" b="1" dirty="0"/>
              <a:t>/master</a:t>
            </a:r>
          </a:p>
        </p:txBody>
      </p:sp>
      <p:sp>
        <p:nvSpPr>
          <p:cNvPr id="55" name="TextBox 54"/>
          <p:cNvSpPr txBox="1"/>
          <p:nvPr/>
        </p:nvSpPr>
        <p:spPr>
          <a:xfrm>
            <a:off x="1295110" y="3473672"/>
            <a:ext cx="396262" cy="230832"/>
          </a:xfrm>
          <a:prstGeom prst="rect">
            <a:avLst/>
          </a:prstGeom>
          <a:noFill/>
        </p:spPr>
        <p:txBody>
          <a:bodyPr wrap="none" rtlCol="0">
            <a:spAutoFit/>
          </a:bodyPr>
          <a:lstStyle/>
          <a:p>
            <a:r>
              <a:rPr lang="en-US" sz="900" b="1" dirty="0"/>
              <a:t>Dev</a:t>
            </a:r>
          </a:p>
        </p:txBody>
      </p:sp>
      <p:cxnSp>
        <p:nvCxnSpPr>
          <p:cNvPr id="56" name="Straight Arrow Connector 55"/>
          <p:cNvCxnSpPr>
            <a:stCxn id="48" idx="3"/>
            <a:endCxn id="49" idx="1"/>
          </p:cNvCxnSpPr>
          <p:nvPr/>
        </p:nvCxnSpPr>
        <p:spPr>
          <a:xfrm>
            <a:off x="3326077" y="3249548"/>
            <a:ext cx="580997" cy="0"/>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57" name="Straight Arrow Connector 56"/>
          <p:cNvCxnSpPr>
            <a:stCxn id="49" idx="0"/>
            <a:endCxn id="50" idx="2"/>
          </p:cNvCxnSpPr>
          <p:nvPr/>
        </p:nvCxnSpPr>
        <p:spPr>
          <a:xfrm flipV="1">
            <a:off x="4342295" y="2531219"/>
            <a:ext cx="0" cy="45635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3431567" y="3249548"/>
            <a:ext cx="475506" cy="507831"/>
          </a:xfrm>
          <a:prstGeom prst="rect">
            <a:avLst/>
          </a:prstGeom>
          <a:noFill/>
        </p:spPr>
        <p:txBody>
          <a:bodyPr wrap="square" rtlCol="0">
            <a:spAutoFit/>
          </a:bodyPr>
          <a:lstStyle/>
          <a:p>
            <a:r>
              <a:rPr lang="en-US" sz="900" b="1" dirty="0"/>
              <a:t>Get / Pull</a:t>
            </a:r>
          </a:p>
          <a:p>
            <a:r>
              <a:rPr lang="en-US" sz="900" b="1" dirty="0"/>
              <a:t>Code</a:t>
            </a:r>
          </a:p>
        </p:txBody>
      </p:sp>
      <p:cxnSp>
        <p:nvCxnSpPr>
          <p:cNvPr id="61" name="Elbow Connector 60"/>
          <p:cNvCxnSpPr>
            <a:stCxn id="49" idx="2"/>
            <a:endCxn id="55" idx="2"/>
          </p:cNvCxnSpPr>
          <p:nvPr/>
        </p:nvCxnSpPr>
        <p:spPr>
          <a:xfrm rot="5400000">
            <a:off x="2821279" y="2183488"/>
            <a:ext cx="192978" cy="2849054"/>
          </a:xfrm>
          <a:prstGeom prst="bentConnector3">
            <a:avLst>
              <a:gd name="adj1" fmla="val 218459"/>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62" name="TextBox 61"/>
          <p:cNvSpPr txBox="1"/>
          <p:nvPr/>
        </p:nvSpPr>
        <p:spPr>
          <a:xfrm>
            <a:off x="1990608" y="4345050"/>
            <a:ext cx="1800493" cy="369332"/>
          </a:xfrm>
          <a:prstGeom prst="rect">
            <a:avLst/>
          </a:prstGeom>
          <a:noFill/>
        </p:spPr>
        <p:txBody>
          <a:bodyPr wrap="none" rtlCol="0">
            <a:spAutoFit/>
          </a:bodyPr>
          <a:lstStyle/>
          <a:p>
            <a:pPr algn="ctr"/>
            <a:r>
              <a:rPr lang="en-US" sz="900" b="1" dirty="0"/>
              <a:t>Send Build Report to Dev</a:t>
            </a:r>
          </a:p>
          <a:p>
            <a:pPr algn="ctr"/>
            <a:r>
              <a:rPr lang="en-US" sz="900" b="1" dirty="0"/>
              <a:t>Stop everything if build failed</a:t>
            </a:r>
          </a:p>
        </p:txBody>
      </p:sp>
      <p:sp>
        <p:nvSpPr>
          <p:cNvPr id="64" name="TextBox 63"/>
          <p:cNvSpPr txBox="1"/>
          <p:nvPr/>
        </p:nvSpPr>
        <p:spPr>
          <a:xfrm>
            <a:off x="4314386" y="3626723"/>
            <a:ext cx="1313180" cy="369332"/>
          </a:xfrm>
          <a:prstGeom prst="rect">
            <a:avLst/>
          </a:prstGeom>
          <a:noFill/>
        </p:spPr>
        <p:txBody>
          <a:bodyPr wrap="none" rtlCol="0">
            <a:spAutoFit/>
          </a:bodyPr>
          <a:lstStyle/>
          <a:p>
            <a:r>
              <a:rPr lang="en-US" sz="900" b="1" dirty="0"/>
              <a:t>Distributed Builds</a:t>
            </a:r>
          </a:p>
          <a:p>
            <a:r>
              <a:rPr lang="en-US" sz="900" b="1" dirty="0"/>
              <a:t>Run Tests in parallel</a:t>
            </a:r>
          </a:p>
        </p:txBody>
      </p:sp>
      <p:sp>
        <p:nvSpPr>
          <p:cNvPr id="69" name="TextBox 68"/>
          <p:cNvSpPr txBox="1"/>
          <p:nvPr/>
        </p:nvSpPr>
        <p:spPr>
          <a:xfrm>
            <a:off x="1796464" y="2685481"/>
            <a:ext cx="550151" cy="507831"/>
          </a:xfrm>
          <a:prstGeom prst="rect">
            <a:avLst/>
          </a:prstGeom>
          <a:noFill/>
        </p:spPr>
        <p:txBody>
          <a:bodyPr wrap="none" rtlCol="0">
            <a:spAutoFit/>
          </a:bodyPr>
          <a:lstStyle/>
          <a:p>
            <a:r>
              <a:rPr lang="en-US" sz="900" b="1" dirty="0"/>
              <a:t>Code</a:t>
            </a:r>
          </a:p>
          <a:p>
            <a:r>
              <a:rPr lang="en-US" sz="900" b="1" dirty="0"/>
              <a:t>Config</a:t>
            </a:r>
          </a:p>
          <a:p>
            <a:r>
              <a:rPr lang="en-US" sz="900" b="1" dirty="0"/>
              <a:t>Tests</a:t>
            </a:r>
          </a:p>
        </p:txBody>
      </p:sp>
      <p:sp>
        <p:nvSpPr>
          <p:cNvPr id="72" name="TextBox 71"/>
          <p:cNvSpPr txBox="1"/>
          <p:nvPr/>
        </p:nvSpPr>
        <p:spPr>
          <a:xfrm>
            <a:off x="3907072" y="2639174"/>
            <a:ext cx="466794" cy="230832"/>
          </a:xfrm>
          <a:prstGeom prst="rect">
            <a:avLst/>
          </a:prstGeom>
          <a:noFill/>
        </p:spPr>
        <p:txBody>
          <a:bodyPr wrap="none" rtlCol="0">
            <a:spAutoFit/>
          </a:bodyPr>
          <a:lstStyle/>
          <a:p>
            <a:r>
              <a:rPr lang="en-US" sz="900" b="1" dirty="0"/>
              <a:t>Push</a:t>
            </a:r>
          </a:p>
        </p:txBody>
      </p:sp>
      <p:cxnSp>
        <p:nvCxnSpPr>
          <p:cNvPr id="73" name="Elbow Connector 72"/>
          <p:cNvCxnSpPr>
            <a:stCxn id="48" idx="0"/>
            <a:endCxn id="50" idx="1"/>
          </p:cNvCxnSpPr>
          <p:nvPr/>
        </p:nvCxnSpPr>
        <p:spPr>
          <a:xfrm rot="5400000" flipH="1" flipV="1">
            <a:off x="3039801" y="2120297"/>
            <a:ext cx="718328" cy="1016218"/>
          </a:xfrm>
          <a:prstGeom prst="bentConnector2">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3174669" y="2277928"/>
            <a:ext cx="550151" cy="230832"/>
          </a:xfrm>
          <a:prstGeom prst="rect">
            <a:avLst/>
          </a:prstGeom>
          <a:noFill/>
        </p:spPr>
        <p:txBody>
          <a:bodyPr wrap="none" rtlCol="0">
            <a:spAutoFit/>
          </a:bodyPr>
          <a:lstStyle/>
          <a:p>
            <a:r>
              <a:rPr lang="en-US" sz="900" b="1" dirty="0"/>
              <a:t>Config</a:t>
            </a:r>
          </a:p>
        </p:txBody>
      </p:sp>
      <p:sp>
        <p:nvSpPr>
          <p:cNvPr id="76" name="Can 75"/>
          <p:cNvSpPr/>
          <p:nvPr/>
        </p:nvSpPr>
        <p:spPr>
          <a:xfrm>
            <a:off x="2740303" y="3603534"/>
            <a:ext cx="301105" cy="280598"/>
          </a:xfrm>
          <a:prstGeom prst="can">
            <a:avLst/>
          </a:prstGeom>
          <a:solidFill>
            <a:srgbClr val="FFC000"/>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p>
        </p:txBody>
      </p:sp>
      <p:sp>
        <p:nvSpPr>
          <p:cNvPr id="77" name="Can 76"/>
          <p:cNvSpPr/>
          <p:nvPr/>
        </p:nvSpPr>
        <p:spPr>
          <a:xfrm>
            <a:off x="4187457" y="1557256"/>
            <a:ext cx="301105" cy="280598"/>
          </a:xfrm>
          <a:prstGeom prst="can">
            <a:avLst/>
          </a:prstGeom>
          <a:solidFill>
            <a:srgbClr val="FFC000"/>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p>
        </p:txBody>
      </p:sp>
      <p:cxnSp>
        <p:nvCxnSpPr>
          <p:cNvPr id="78" name="Straight Connector 77"/>
          <p:cNvCxnSpPr>
            <a:stCxn id="48" idx="2"/>
            <a:endCxn id="76" idx="1"/>
          </p:cNvCxnSpPr>
          <p:nvPr/>
        </p:nvCxnSpPr>
        <p:spPr>
          <a:xfrm>
            <a:off x="2890856" y="3511525"/>
            <a:ext cx="0" cy="92009"/>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p:cNvCxnSpPr>
            <a:stCxn id="77" idx="3"/>
            <a:endCxn id="50" idx="0"/>
          </p:cNvCxnSpPr>
          <p:nvPr/>
        </p:nvCxnSpPr>
        <p:spPr>
          <a:xfrm>
            <a:off x="4338009" y="1837854"/>
            <a:ext cx="4286" cy="169409"/>
          </a:xfrm>
          <a:prstGeom prst="line">
            <a:avLst/>
          </a:prstGeom>
        </p:spPr>
        <p:style>
          <a:lnRef idx="2">
            <a:schemeClr val="dk1"/>
          </a:lnRef>
          <a:fillRef idx="0">
            <a:schemeClr val="dk1"/>
          </a:fillRef>
          <a:effectRef idx="1">
            <a:schemeClr val="dk1"/>
          </a:effectRef>
          <a:fontRef idx="minor">
            <a:schemeClr val="tx1"/>
          </a:fontRef>
        </p:style>
      </p:cxnSp>
      <p:sp>
        <p:nvSpPr>
          <p:cNvPr id="80" name="TextBox 79"/>
          <p:cNvSpPr txBox="1"/>
          <p:nvPr/>
        </p:nvSpPr>
        <p:spPr>
          <a:xfrm>
            <a:off x="3715706" y="1586620"/>
            <a:ext cx="473206" cy="230832"/>
          </a:xfrm>
          <a:prstGeom prst="rect">
            <a:avLst/>
          </a:prstGeom>
          <a:noFill/>
        </p:spPr>
        <p:txBody>
          <a:bodyPr wrap="none" rtlCol="0">
            <a:spAutoFit/>
          </a:bodyPr>
          <a:lstStyle/>
          <a:p>
            <a:r>
              <a:rPr lang="en-US" sz="900" b="1" dirty="0"/>
              <a:t>Repo</a:t>
            </a:r>
          </a:p>
        </p:txBody>
      </p:sp>
      <p:sp>
        <p:nvSpPr>
          <p:cNvPr id="91" name="Title 1"/>
          <p:cNvSpPr>
            <a:spLocks noGrp="1"/>
          </p:cNvSpPr>
          <p:nvPr>
            <p:ph type="title"/>
          </p:nvPr>
        </p:nvSpPr>
        <p:spPr>
          <a:xfrm>
            <a:off x="598885" y="1"/>
            <a:ext cx="7886700" cy="994172"/>
          </a:xfrm>
        </p:spPr>
        <p:txBody>
          <a:bodyPr/>
          <a:lstStyle/>
          <a:p>
            <a:r>
              <a:rPr lang="en-US" dirty="0" smtClean="0">
                <a:solidFill>
                  <a:srgbClr val="ED7D31"/>
                </a:solidFill>
              </a:rPr>
              <a:t>Continuous Integration</a:t>
            </a:r>
            <a:endParaRPr lang="en-US" dirty="0">
              <a:solidFill>
                <a:srgbClr val="ED7D31"/>
              </a:solidFill>
            </a:endParaRPr>
          </a:p>
        </p:txBody>
      </p:sp>
    </p:spTree>
    <p:extLst>
      <p:ext uri="{BB962C8B-B14F-4D97-AF65-F5344CB8AC3E}">
        <p14:creationId xmlns:p14="http://schemas.microsoft.com/office/powerpoint/2010/main" val="3417659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AWS_Deck_Template">
  <a:themeElements>
    <a:clrScheme name="Custom 1">
      <a:dk1>
        <a:srgbClr val="414042"/>
      </a:dk1>
      <a:lt1>
        <a:srgbClr val="FFFFFF"/>
      </a:lt1>
      <a:dk2>
        <a:srgbClr val="414042"/>
      </a:dk2>
      <a:lt2>
        <a:srgbClr val="EEECE1"/>
      </a:lt2>
      <a:accent1>
        <a:srgbClr val="FAA634"/>
      </a:accent1>
      <a:accent2>
        <a:srgbClr val="146EB4"/>
      </a:accent2>
      <a:accent3>
        <a:srgbClr val="A4D7F4"/>
      </a:accent3>
      <a:accent4>
        <a:srgbClr val="347F46"/>
      </a:accent4>
      <a:accent5>
        <a:srgbClr val="FCDD51"/>
      </a:accent5>
      <a:accent6>
        <a:srgbClr val="FFFFFF"/>
      </a:accent6>
      <a:hlink>
        <a:srgbClr val="FFFF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purl.org/dc/dcmitype/"/>
    <ds:schemaRef ds:uri="http://schemas.microsoft.com/office/2006/metadata/properties"/>
    <ds:schemaRef ds:uri="http://purl.org/dc/terms/"/>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AWS_Deck_Template.potx</Template>
  <TotalTime>42811</TotalTime>
  <Words>1480</Words>
  <Application>Microsoft Office PowerPoint</Application>
  <PresentationFormat>On-screen Show (16:9)</PresentationFormat>
  <Paragraphs>258</Paragraphs>
  <Slides>22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ＭＳ Ｐゴシック</vt:lpstr>
      <vt:lpstr>ＭＳ Ｐゴシック</vt:lpstr>
      <vt:lpstr>Arial</vt:lpstr>
      <vt:lpstr>Arial Bold</vt:lpstr>
      <vt:lpstr>Calibri</vt:lpstr>
      <vt:lpstr>Calibri Light</vt:lpstr>
      <vt:lpstr>Symbol</vt:lpstr>
      <vt:lpstr>Times New Roman</vt:lpstr>
      <vt:lpstr>Wingdings</vt:lpstr>
      <vt:lpstr>AWS_Deck_Template</vt:lpstr>
      <vt:lpstr>DOES 16: Handling Security Objections To DevOps</vt:lpstr>
      <vt:lpstr>Telling The Story &amp; Showing Results</vt:lpstr>
      <vt:lpstr>Security program – Ownership as part of DNA</vt:lpstr>
      <vt:lpstr>Operating with Shared Responsibility</vt:lpstr>
      <vt:lpstr>Security as code: Innovation, stability, &amp; security</vt:lpstr>
      <vt:lpstr>Security as code:  Deploying more frequently lowers risk</vt:lpstr>
      <vt:lpstr>Security as code: A shorter path to the customer</vt:lpstr>
      <vt:lpstr>Security as code</vt:lpstr>
      <vt:lpstr>Continuous Integration</vt:lpstr>
      <vt:lpstr>PowerPoint Presentation</vt:lpstr>
      <vt:lpstr>Continuous Delivery</vt:lpstr>
      <vt:lpstr>PowerPoint Presentation</vt:lpstr>
      <vt:lpstr>DevSecOps: Core Principles</vt:lpstr>
      <vt:lpstr>DevOps DevSecOps</vt:lpstr>
      <vt:lpstr>Building DevSecOps teams</vt:lpstr>
      <vt:lpstr>Key security enablers</vt:lpstr>
      <vt:lpstr>Security Epics</vt:lpstr>
      <vt:lpstr>Sample IAM epic</vt:lpstr>
      <vt:lpstr>Security Cartography: Mapping the Landscape</vt:lpstr>
      <vt:lpstr>Security As Code: Using AWS CodeDeploy</vt:lpstr>
      <vt:lpstr>Planetary Scale from Day 1</vt:lpstr>
      <vt:lpstr>Get Started Today!</vt:lpstr>
    </vt:vector>
  </TitlesOfParts>
  <Company>Amazon.com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Deck Template</dc:title>
  <dc:creator>Catalano, Alec</dc:creator>
  <cp:lastModifiedBy>Rossman, Hart</cp:lastModifiedBy>
  <cp:revision>1156</cp:revision>
  <cp:lastPrinted>2016-04-19T07:41:40Z</cp:lastPrinted>
  <dcterms:created xsi:type="dcterms:W3CDTF">2012-12-27T19:47:40Z</dcterms:created>
  <dcterms:modified xsi:type="dcterms:W3CDTF">2016-07-01T10:49:16Z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