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5" r:id="rId2"/>
    <p:sldId id="329" r:id="rId3"/>
    <p:sldId id="324" r:id="rId4"/>
    <p:sldId id="386" r:id="rId5"/>
    <p:sldId id="385" r:id="rId6"/>
    <p:sldId id="382" r:id="rId7"/>
    <p:sldId id="374" r:id="rId8"/>
    <p:sldId id="364" r:id="rId9"/>
    <p:sldId id="303" r:id="rId10"/>
    <p:sldId id="376" r:id="rId11"/>
    <p:sldId id="330" r:id="rId12"/>
    <p:sldId id="332" r:id="rId13"/>
    <p:sldId id="331" r:id="rId14"/>
    <p:sldId id="388" r:id="rId15"/>
    <p:sldId id="387" r:id="rId16"/>
    <p:sldId id="378" r:id="rId17"/>
    <p:sldId id="389" r:id="rId18"/>
    <p:sldId id="317" r:id="rId19"/>
    <p:sldId id="327" r:id="rId20"/>
    <p:sldId id="328" r:id="rId21"/>
    <p:sldId id="375" r:id="rId22"/>
    <p:sldId id="371" r:id="rId23"/>
    <p:sldId id="384" r:id="rId24"/>
    <p:sldId id="383" r:id="rId25"/>
    <p:sldId id="361" r:id="rId26"/>
    <p:sldId id="363" r:id="rId27"/>
    <p:sldId id="372" r:id="rId28"/>
    <p:sldId id="365" r:id="rId29"/>
    <p:sldId id="337" r:id="rId30"/>
    <p:sldId id="379" r:id="rId31"/>
    <p:sldId id="380" r:id="rId32"/>
    <p:sldId id="339" r:id="rId33"/>
    <p:sldId id="323" r:id="rId34"/>
    <p:sldId id="373" r:id="rId35"/>
    <p:sldId id="316" r:id="rId36"/>
    <p:sldId id="285" r:id="rId37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69" autoAdjust="0"/>
    <p:restoredTop sz="85427" autoAdjust="0"/>
  </p:normalViewPr>
  <p:slideViewPr>
    <p:cSldViewPr snapToGrid="0" snapToObjects="1" showGuides="1">
      <p:cViewPr>
        <p:scale>
          <a:sx n="70" d="100"/>
          <a:sy n="70" d="100"/>
        </p:scale>
        <p:origin x="-882" y="720"/>
      </p:cViewPr>
      <p:guideLst>
        <p:guide orient="horz" pos="918"/>
        <p:guide orient="horz" pos="3912"/>
        <p:guide orient="horz" pos="1072"/>
        <p:guide orient="horz" pos="1012"/>
        <p:guide orient="horz" pos="497"/>
        <p:guide orient="horz" pos="3637"/>
        <p:guide orient="horz" pos="1720"/>
        <p:guide orient="horz" pos="2330"/>
        <p:guide orient="horz" pos="1876"/>
        <p:guide pos="1128"/>
        <p:guide pos="5530"/>
        <p:guide pos="2835"/>
        <p:guide pos="2925"/>
        <p:guide pos="4184"/>
        <p:guide pos="232"/>
        <p:guide pos="4636"/>
        <p:guide pos="3833"/>
        <p:guide pos="2028"/>
        <p:guide pos="1581"/>
        <p:guide pos="3737"/>
        <p:guide pos="1491"/>
        <p:guide pos="1934"/>
        <p:guide pos="4271"/>
        <p:guide pos="4731"/>
        <p:guide pos="1039"/>
        <p:guide pos="31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9972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-396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017153-E720-4B5C-ADED-F709B2DB8E01}" type="doc">
      <dgm:prSet loTypeId="urn:microsoft.com/office/officeart/2005/8/layout/pyramid1" loCatId="pyramid" qsTypeId="urn:microsoft.com/office/officeart/2005/8/quickstyle/3d2" qsCatId="3D" csTypeId="urn:microsoft.com/office/officeart/2005/8/colors/accent0_2" csCatId="mainScheme" phldr="1"/>
      <dgm:spPr/>
    </dgm:pt>
    <dgm:pt modelId="{1CFD0012-B83A-4EEE-8C34-0FD1CA011CAB}">
      <dgm:prSet phldrT="[Text]" custT="1"/>
      <dgm:spPr/>
      <dgm:t>
        <a:bodyPr/>
        <a:lstStyle/>
        <a:p>
          <a:r>
            <a:rPr lang="en-GB" sz="2000" b="1" dirty="0" smtClean="0"/>
            <a:t/>
          </a:r>
          <a:br>
            <a:rPr lang="en-GB" sz="2000" b="1" dirty="0" smtClean="0"/>
          </a:br>
          <a:r>
            <a:rPr lang="en-GB" sz="2000" b="1" dirty="0" smtClean="0"/>
            <a:t>Shared</a:t>
          </a:r>
          <a:endParaRPr lang="en-GB" sz="2000" b="1" dirty="0"/>
        </a:p>
      </dgm:t>
    </dgm:pt>
    <dgm:pt modelId="{BB44781A-8658-4950-A272-EE19F69A9CBF}" type="parTrans" cxnId="{67DC5A71-680E-4713-B290-44F87F1A0508}">
      <dgm:prSet/>
      <dgm:spPr/>
      <dgm:t>
        <a:bodyPr/>
        <a:lstStyle/>
        <a:p>
          <a:endParaRPr lang="en-GB"/>
        </a:p>
      </dgm:t>
    </dgm:pt>
    <dgm:pt modelId="{61C09046-B6F1-4332-ACC2-1CC191DC8806}" type="sibTrans" cxnId="{67DC5A71-680E-4713-B290-44F87F1A0508}">
      <dgm:prSet/>
      <dgm:spPr/>
      <dgm:t>
        <a:bodyPr/>
        <a:lstStyle/>
        <a:p>
          <a:endParaRPr lang="en-GB"/>
        </a:p>
      </dgm:t>
    </dgm:pt>
    <dgm:pt modelId="{F772F637-B276-4129-9276-DABC3BFB93D8}">
      <dgm:prSet phldrT="[Text]" custT="1"/>
      <dgm:spPr/>
      <dgm:t>
        <a:bodyPr/>
        <a:lstStyle/>
        <a:p>
          <a:r>
            <a:rPr lang="en-GB" sz="2800" b="1" dirty="0" smtClean="0"/>
            <a:t>Pull</a:t>
          </a:r>
          <a:endParaRPr lang="en-GB" sz="2800" b="1" dirty="0"/>
        </a:p>
      </dgm:t>
    </dgm:pt>
    <dgm:pt modelId="{1FB3A42C-0DA3-44A1-8968-1CD7D1B2E271}" type="parTrans" cxnId="{C53608B9-A4A6-4408-97D9-9549ED254296}">
      <dgm:prSet/>
      <dgm:spPr/>
      <dgm:t>
        <a:bodyPr/>
        <a:lstStyle/>
        <a:p>
          <a:endParaRPr lang="en-GB"/>
        </a:p>
      </dgm:t>
    </dgm:pt>
    <dgm:pt modelId="{5A697592-C160-4C4D-A398-584A37CF50F6}" type="sibTrans" cxnId="{C53608B9-A4A6-4408-97D9-9549ED254296}">
      <dgm:prSet/>
      <dgm:spPr/>
      <dgm:t>
        <a:bodyPr/>
        <a:lstStyle/>
        <a:p>
          <a:endParaRPr lang="en-GB"/>
        </a:p>
      </dgm:t>
    </dgm:pt>
    <dgm:pt modelId="{E06DEAB2-74DC-4845-9F97-19D3A47E0723}">
      <dgm:prSet phldrT="[Text]" custT="1"/>
      <dgm:spPr/>
      <dgm:t>
        <a:bodyPr/>
        <a:lstStyle/>
        <a:p>
          <a:r>
            <a:rPr lang="en-GB" sz="2800" b="1" dirty="0" smtClean="0"/>
            <a:t>Push</a:t>
          </a:r>
          <a:endParaRPr lang="en-GB" sz="2800" b="1" dirty="0"/>
        </a:p>
      </dgm:t>
    </dgm:pt>
    <dgm:pt modelId="{FC538483-F1C6-40C8-ADC1-BD3C3B49ED7E}" type="parTrans" cxnId="{332370AA-9E58-4213-ACA2-08A04EC8F15A}">
      <dgm:prSet/>
      <dgm:spPr/>
      <dgm:t>
        <a:bodyPr/>
        <a:lstStyle/>
        <a:p>
          <a:endParaRPr lang="en-GB"/>
        </a:p>
      </dgm:t>
    </dgm:pt>
    <dgm:pt modelId="{7F5644B9-39A1-43BA-9862-4A09B33F0BB5}" type="sibTrans" cxnId="{332370AA-9E58-4213-ACA2-08A04EC8F15A}">
      <dgm:prSet/>
      <dgm:spPr/>
      <dgm:t>
        <a:bodyPr/>
        <a:lstStyle/>
        <a:p>
          <a:endParaRPr lang="en-GB"/>
        </a:p>
      </dgm:t>
    </dgm:pt>
    <dgm:pt modelId="{117499DE-EE62-4512-BD3B-633149BADD26}" type="pres">
      <dgm:prSet presAssocID="{6B017153-E720-4B5C-ADED-F709B2DB8E01}" presName="Name0" presStyleCnt="0">
        <dgm:presLayoutVars>
          <dgm:dir/>
          <dgm:animLvl val="lvl"/>
          <dgm:resizeHandles val="exact"/>
        </dgm:presLayoutVars>
      </dgm:prSet>
      <dgm:spPr/>
    </dgm:pt>
    <dgm:pt modelId="{7A9EA02D-1CF8-4C39-BDDC-8DEC507592E9}" type="pres">
      <dgm:prSet presAssocID="{1CFD0012-B83A-4EEE-8C34-0FD1CA011CAB}" presName="Name8" presStyleCnt="0"/>
      <dgm:spPr/>
    </dgm:pt>
    <dgm:pt modelId="{8BF46514-1254-494B-B0C0-7A6E744E17D9}" type="pres">
      <dgm:prSet presAssocID="{1CFD0012-B83A-4EEE-8C34-0FD1CA011CAB}" presName="level" presStyleLbl="node1" presStyleIdx="0" presStyleCnt="3" custLinFactNeighborY="1938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4D2644-AD36-4BFD-8EC4-02F0CCB10BFF}" type="pres">
      <dgm:prSet presAssocID="{1CFD0012-B83A-4EEE-8C34-0FD1CA011CA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307C8E2-ED1F-4C43-AEB6-DB08F2951393}" type="pres">
      <dgm:prSet presAssocID="{F772F637-B276-4129-9276-DABC3BFB93D8}" presName="Name8" presStyleCnt="0"/>
      <dgm:spPr/>
    </dgm:pt>
    <dgm:pt modelId="{D4ACFFF6-7701-4DD2-92A9-38EE7E56B02A}" type="pres">
      <dgm:prSet presAssocID="{F772F637-B276-4129-9276-DABC3BFB93D8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1D67D67-BA32-4D11-80BC-855BB6A70AA1}" type="pres">
      <dgm:prSet presAssocID="{F772F637-B276-4129-9276-DABC3BFB93D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C282DEB-B187-42D6-85A2-C66512D308F8}" type="pres">
      <dgm:prSet presAssocID="{E06DEAB2-74DC-4845-9F97-19D3A47E0723}" presName="Name8" presStyleCnt="0"/>
      <dgm:spPr/>
    </dgm:pt>
    <dgm:pt modelId="{8EF5DFEE-362E-4480-9133-259D59A0D08C}" type="pres">
      <dgm:prSet presAssocID="{E06DEAB2-74DC-4845-9F97-19D3A47E0723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0BD7458-7213-4CA8-9640-9CCAF285281F}" type="pres">
      <dgm:prSet presAssocID="{E06DEAB2-74DC-4845-9F97-19D3A47E072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42F3C83-BAEB-40E8-84ED-1BF53EA74E18}" type="presOf" srcId="{E06DEAB2-74DC-4845-9F97-19D3A47E0723}" destId="{B0BD7458-7213-4CA8-9640-9CCAF285281F}" srcOrd="1" destOrd="0" presId="urn:microsoft.com/office/officeart/2005/8/layout/pyramid1"/>
    <dgm:cxn modelId="{2E98EB11-447E-47BF-A540-33D356F7C35C}" type="presOf" srcId="{F772F637-B276-4129-9276-DABC3BFB93D8}" destId="{D4ACFFF6-7701-4DD2-92A9-38EE7E56B02A}" srcOrd="0" destOrd="0" presId="urn:microsoft.com/office/officeart/2005/8/layout/pyramid1"/>
    <dgm:cxn modelId="{C53608B9-A4A6-4408-97D9-9549ED254296}" srcId="{6B017153-E720-4B5C-ADED-F709B2DB8E01}" destId="{F772F637-B276-4129-9276-DABC3BFB93D8}" srcOrd="1" destOrd="0" parTransId="{1FB3A42C-0DA3-44A1-8968-1CD7D1B2E271}" sibTransId="{5A697592-C160-4C4D-A398-584A37CF50F6}"/>
    <dgm:cxn modelId="{22776DF8-54EB-4F73-9F6F-91B4015FCF73}" type="presOf" srcId="{6B017153-E720-4B5C-ADED-F709B2DB8E01}" destId="{117499DE-EE62-4512-BD3B-633149BADD26}" srcOrd="0" destOrd="0" presId="urn:microsoft.com/office/officeart/2005/8/layout/pyramid1"/>
    <dgm:cxn modelId="{332370AA-9E58-4213-ACA2-08A04EC8F15A}" srcId="{6B017153-E720-4B5C-ADED-F709B2DB8E01}" destId="{E06DEAB2-74DC-4845-9F97-19D3A47E0723}" srcOrd="2" destOrd="0" parTransId="{FC538483-F1C6-40C8-ADC1-BD3C3B49ED7E}" sibTransId="{7F5644B9-39A1-43BA-9862-4A09B33F0BB5}"/>
    <dgm:cxn modelId="{09A4D321-A7A0-499C-9AD6-D46C072948FC}" type="presOf" srcId="{1CFD0012-B83A-4EEE-8C34-0FD1CA011CAB}" destId="{0E4D2644-AD36-4BFD-8EC4-02F0CCB10BFF}" srcOrd="1" destOrd="0" presId="urn:microsoft.com/office/officeart/2005/8/layout/pyramid1"/>
    <dgm:cxn modelId="{C0B8CCCC-637E-420E-A968-07A18A6277FA}" type="presOf" srcId="{E06DEAB2-74DC-4845-9F97-19D3A47E0723}" destId="{8EF5DFEE-362E-4480-9133-259D59A0D08C}" srcOrd="0" destOrd="0" presId="urn:microsoft.com/office/officeart/2005/8/layout/pyramid1"/>
    <dgm:cxn modelId="{3F8F3DD4-58B8-4920-B974-61A24A60DB3B}" type="presOf" srcId="{1CFD0012-B83A-4EEE-8C34-0FD1CA011CAB}" destId="{8BF46514-1254-494B-B0C0-7A6E744E17D9}" srcOrd="0" destOrd="0" presId="urn:microsoft.com/office/officeart/2005/8/layout/pyramid1"/>
    <dgm:cxn modelId="{67DC5A71-680E-4713-B290-44F87F1A0508}" srcId="{6B017153-E720-4B5C-ADED-F709B2DB8E01}" destId="{1CFD0012-B83A-4EEE-8C34-0FD1CA011CAB}" srcOrd="0" destOrd="0" parTransId="{BB44781A-8658-4950-A272-EE19F69A9CBF}" sibTransId="{61C09046-B6F1-4332-ACC2-1CC191DC8806}"/>
    <dgm:cxn modelId="{1161975A-FB4A-4420-90A4-EDF3864BDB8A}" type="presOf" srcId="{F772F637-B276-4129-9276-DABC3BFB93D8}" destId="{71D67D67-BA32-4D11-80BC-855BB6A70AA1}" srcOrd="1" destOrd="0" presId="urn:microsoft.com/office/officeart/2005/8/layout/pyramid1"/>
    <dgm:cxn modelId="{345DC3E7-0A00-41DA-8BF5-7D73BF79DFF5}" type="presParOf" srcId="{117499DE-EE62-4512-BD3B-633149BADD26}" destId="{7A9EA02D-1CF8-4C39-BDDC-8DEC507592E9}" srcOrd="0" destOrd="0" presId="urn:microsoft.com/office/officeart/2005/8/layout/pyramid1"/>
    <dgm:cxn modelId="{D7693F23-23C9-49D0-9392-CAEB29B0837F}" type="presParOf" srcId="{7A9EA02D-1CF8-4C39-BDDC-8DEC507592E9}" destId="{8BF46514-1254-494B-B0C0-7A6E744E17D9}" srcOrd="0" destOrd="0" presId="urn:microsoft.com/office/officeart/2005/8/layout/pyramid1"/>
    <dgm:cxn modelId="{B45E1E8E-696C-4B4E-830C-58C8B75F72E0}" type="presParOf" srcId="{7A9EA02D-1CF8-4C39-BDDC-8DEC507592E9}" destId="{0E4D2644-AD36-4BFD-8EC4-02F0CCB10BFF}" srcOrd="1" destOrd="0" presId="urn:microsoft.com/office/officeart/2005/8/layout/pyramid1"/>
    <dgm:cxn modelId="{331D4E60-8FCA-4DEC-88FF-862E8005DBA6}" type="presParOf" srcId="{117499DE-EE62-4512-BD3B-633149BADD26}" destId="{2307C8E2-ED1F-4C43-AEB6-DB08F2951393}" srcOrd="1" destOrd="0" presId="urn:microsoft.com/office/officeart/2005/8/layout/pyramid1"/>
    <dgm:cxn modelId="{16E16FDB-CB7A-4CED-AD43-1C4D28099A2B}" type="presParOf" srcId="{2307C8E2-ED1F-4C43-AEB6-DB08F2951393}" destId="{D4ACFFF6-7701-4DD2-92A9-38EE7E56B02A}" srcOrd="0" destOrd="0" presId="urn:microsoft.com/office/officeart/2005/8/layout/pyramid1"/>
    <dgm:cxn modelId="{5EE72676-F58F-4095-BE3D-61751AB4482E}" type="presParOf" srcId="{2307C8E2-ED1F-4C43-AEB6-DB08F2951393}" destId="{71D67D67-BA32-4D11-80BC-855BB6A70AA1}" srcOrd="1" destOrd="0" presId="urn:microsoft.com/office/officeart/2005/8/layout/pyramid1"/>
    <dgm:cxn modelId="{42D9AF50-B173-4D91-A4EF-7D73CCC3B789}" type="presParOf" srcId="{117499DE-EE62-4512-BD3B-633149BADD26}" destId="{7C282DEB-B187-42D6-85A2-C66512D308F8}" srcOrd="2" destOrd="0" presId="urn:microsoft.com/office/officeart/2005/8/layout/pyramid1"/>
    <dgm:cxn modelId="{A0679A90-1046-4613-AE4C-DE1F45EB3BD4}" type="presParOf" srcId="{7C282DEB-B187-42D6-85A2-C66512D308F8}" destId="{8EF5DFEE-362E-4480-9133-259D59A0D08C}" srcOrd="0" destOrd="0" presId="urn:microsoft.com/office/officeart/2005/8/layout/pyramid1"/>
    <dgm:cxn modelId="{FB60E547-E062-4CDF-A772-3D260F086CED}" type="presParOf" srcId="{7C282DEB-B187-42D6-85A2-C66512D308F8}" destId="{B0BD7458-7213-4CA8-9640-9CCAF285281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46514-1254-494B-B0C0-7A6E744E17D9}">
      <dsp:nvSpPr>
        <dsp:cNvPr id="0" name=""/>
        <dsp:cNvSpPr/>
      </dsp:nvSpPr>
      <dsp:spPr>
        <a:xfrm>
          <a:off x="2112234" y="28579"/>
          <a:ext cx="2112234" cy="1474680"/>
        </a:xfrm>
        <a:prstGeom prst="trapezoid">
          <a:avLst>
            <a:gd name="adj" fmla="val 71617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/>
          </a:r>
          <a:br>
            <a:rPr lang="en-GB" sz="2000" b="1" kern="1200" dirty="0" smtClean="0"/>
          </a:br>
          <a:r>
            <a:rPr lang="en-GB" sz="2000" b="1" kern="1200" dirty="0" smtClean="0"/>
            <a:t>Shared</a:t>
          </a:r>
          <a:endParaRPr lang="en-GB" sz="2000" b="1" kern="1200" dirty="0"/>
        </a:p>
      </dsp:txBody>
      <dsp:txXfrm>
        <a:off x="2112234" y="28579"/>
        <a:ext cx="2112234" cy="1474680"/>
      </dsp:txXfrm>
    </dsp:sp>
    <dsp:sp modelId="{D4ACFFF6-7701-4DD2-92A9-38EE7E56B02A}">
      <dsp:nvSpPr>
        <dsp:cNvPr id="0" name=""/>
        <dsp:cNvSpPr/>
      </dsp:nvSpPr>
      <dsp:spPr>
        <a:xfrm>
          <a:off x="1056117" y="1474679"/>
          <a:ext cx="4224469" cy="1474680"/>
        </a:xfrm>
        <a:prstGeom prst="trapezoid">
          <a:avLst>
            <a:gd name="adj" fmla="val 71617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dirty="0" smtClean="0"/>
            <a:t>Pull</a:t>
          </a:r>
          <a:endParaRPr lang="en-GB" sz="2800" b="1" kern="1200" dirty="0"/>
        </a:p>
      </dsp:txBody>
      <dsp:txXfrm>
        <a:off x="1795399" y="1474679"/>
        <a:ext cx="2745905" cy="1474680"/>
      </dsp:txXfrm>
    </dsp:sp>
    <dsp:sp modelId="{8EF5DFEE-362E-4480-9133-259D59A0D08C}">
      <dsp:nvSpPr>
        <dsp:cNvPr id="0" name=""/>
        <dsp:cNvSpPr/>
      </dsp:nvSpPr>
      <dsp:spPr>
        <a:xfrm>
          <a:off x="0" y="2949359"/>
          <a:ext cx="6336703" cy="1474680"/>
        </a:xfrm>
        <a:prstGeom prst="trapezoid">
          <a:avLst>
            <a:gd name="adj" fmla="val 71617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dirty="0" smtClean="0"/>
            <a:t>Push</a:t>
          </a:r>
          <a:endParaRPr lang="en-GB" sz="2800" b="1" kern="1200" dirty="0"/>
        </a:p>
      </dsp:txBody>
      <dsp:txXfrm>
        <a:off x="1108923" y="2949359"/>
        <a:ext cx="4118857" cy="1474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873" cy="495692"/>
          </a:xfrm>
          <a:prstGeom prst="rect">
            <a:avLst/>
          </a:prstGeom>
        </p:spPr>
        <p:txBody>
          <a:bodyPr vert="horz" lIns="92263" tIns="46131" rIns="92263" bIns="46131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197" y="1"/>
            <a:ext cx="2945873" cy="495692"/>
          </a:xfrm>
          <a:prstGeom prst="rect">
            <a:avLst/>
          </a:prstGeom>
        </p:spPr>
        <p:txBody>
          <a:bodyPr vert="horz" lIns="92263" tIns="46131" rIns="92263" bIns="46131" rtlCol="0"/>
          <a:lstStyle>
            <a:lvl1pPr algn="r">
              <a:defRPr sz="1200"/>
            </a:lvl1pPr>
          </a:lstStyle>
          <a:p>
            <a:fld id="{34EB47E4-9208-45ED-8224-1AD6E875B711}" type="datetimeFigureOut">
              <a:rPr lang="en-GB" smtClean="0"/>
              <a:t>30/06/2016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9348"/>
            <a:ext cx="2945873" cy="495692"/>
          </a:xfrm>
          <a:prstGeom prst="rect">
            <a:avLst/>
          </a:prstGeom>
        </p:spPr>
        <p:txBody>
          <a:bodyPr vert="horz" lIns="92263" tIns="46131" rIns="92263" bIns="46131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197" y="9429348"/>
            <a:ext cx="2945873" cy="495692"/>
          </a:xfrm>
          <a:prstGeom prst="rect">
            <a:avLst/>
          </a:prstGeom>
        </p:spPr>
        <p:txBody>
          <a:bodyPr vert="horz" lIns="92263" tIns="46131" rIns="92263" bIns="46131" rtlCol="0" anchor="b"/>
          <a:lstStyle>
            <a:lvl1pPr algn="r">
              <a:defRPr sz="1200"/>
            </a:lvl1pPr>
          </a:lstStyle>
          <a:p>
            <a:fld id="{4CA55860-1A52-4A3A-98E4-ECB64709A4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941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2263" tIns="46131" rIns="92263" bIns="46131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2263" tIns="46131" rIns="92263" bIns="46131" rtlCol="0"/>
          <a:lstStyle>
            <a:lvl1pPr algn="r">
              <a:defRPr sz="1200"/>
            </a:lvl1pPr>
          </a:lstStyle>
          <a:p>
            <a:fld id="{1D661B42-E013-4BCC-99C5-47C9E3CCCCEF}" type="datetimeFigureOut">
              <a:rPr lang="en-GB" smtClean="0"/>
              <a:t>30/06/2016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63" tIns="46131" rIns="92263" bIns="4613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2263" tIns="46131" rIns="92263" bIns="461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263" tIns="46131" rIns="92263" bIns="46131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2263" tIns="46131" rIns="92263" bIns="46131" rtlCol="0" anchor="b"/>
          <a:lstStyle>
            <a:lvl1pPr algn="r">
              <a:defRPr sz="1200"/>
            </a:lvl1pPr>
          </a:lstStyle>
          <a:p>
            <a:fld id="{938DCE1C-F309-4647-A589-041731052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407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DCE1C-F309-4647-A589-0417310520F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897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Jarjar</a:t>
            </a:r>
            <a:r>
              <a:rPr lang="en-GB" dirty="0" smtClean="0"/>
              <a:t> – Phantom Menace</a:t>
            </a:r>
          </a:p>
          <a:p>
            <a:r>
              <a:rPr lang="en-GB" dirty="0" smtClean="0"/>
              <a:t>Empire</a:t>
            </a:r>
            <a:r>
              <a:rPr lang="en-GB" baseline="0" dirty="0" smtClean="0"/>
              <a:t> strikes back - </a:t>
            </a:r>
            <a:r>
              <a:rPr lang="en-GB" baseline="0" dirty="0" err="1" smtClean="0"/>
              <a:t>Hoth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5FA9F-7D3F-5741-9EE6-6623220EF66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25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it has a silly name we</a:t>
            </a:r>
            <a:r>
              <a:rPr lang="en-GB" baseline="0" dirty="0" smtClean="0"/>
              <a:t> own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5FA9F-7D3F-5741-9EE6-6623220EF66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4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800225" y="1487224"/>
            <a:ext cx="7343775" cy="537077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76375"/>
            <a:ext cx="9144000" cy="0"/>
          </a:xfrm>
          <a:prstGeom prst="line">
            <a:avLst/>
          </a:prstGeom>
          <a:ln w="63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785938" y="0"/>
            <a:ext cx="0" cy="685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3" y="361587"/>
            <a:ext cx="1008889" cy="490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6128" y="1724026"/>
            <a:ext cx="5343522" cy="702732"/>
          </a:xfrm>
        </p:spPr>
        <p:txBody>
          <a:bodyPr>
            <a:noAutofit/>
          </a:bodyPr>
          <a:lstStyle>
            <a:lvl1pPr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6127" y="2602232"/>
            <a:ext cx="5343523" cy="42672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074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000" y="1724399"/>
            <a:ext cx="5342400" cy="1440000"/>
          </a:xfrm>
        </p:spPr>
        <p:txBody>
          <a:bodyPr anchor="t"/>
          <a:lstStyle>
            <a:lvl1pPr algn="l">
              <a:lnSpc>
                <a:spcPct val="95000"/>
              </a:lnSpc>
              <a:defRPr sz="22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61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000" y="1724399"/>
            <a:ext cx="5342400" cy="1440000"/>
          </a:xfrm>
        </p:spPr>
        <p:txBody>
          <a:bodyPr anchor="t"/>
          <a:lstStyle>
            <a:lvl1pPr algn="l">
              <a:lnSpc>
                <a:spcPct val="95000"/>
              </a:lnSpc>
              <a:defRPr sz="2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149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4" y="1391706"/>
            <a:ext cx="6272212" cy="4818594"/>
          </a:xfrm>
        </p:spPr>
        <p:txBody>
          <a:bodyPr anchor="t"/>
          <a:lstStyle>
            <a:lvl1pPr algn="l">
              <a:lnSpc>
                <a:spcPct val="95000"/>
              </a:lnSpc>
              <a:defRPr sz="38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670" y="359020"/>
            <a:ext cx="862586" cy="42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3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4" y="1391706"/>
            <a:ext cx="6272212" cy="4818594"/>
          </a:xfrm>
        </p:spPr>
        <p:txBody>
          <a:bodyPr anchor="t"/>
          <a:lstStyle>
            <a:lvl1pPr algn="l">
              <a:lnSpc>
                <a:spcPct val="95000"/>
              </a:lnSpc>
              <a:defRPr sz="38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721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65125" y="1466305"/>
            <a:ext cx="8413750" cy="4734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2698-C00B-44CA-9338-8CC72E25A330}" type="datetime1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66714" y="6266403"/>
            <a:ext cx="4132262" cy="257705"/>
          </a:xfrm>
        </p:spPr>
        <p:txBody>
          <a:bodyPr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800"/>
            </a:lvl1pPr>
            <a:lvl2pPr marL="180000" indent="0">
              <a:spcAft>
                <a:spcPts val="0"/>
              </a:spcAft>
              <a:buNone/>
              <a:defRPr sz="800"/>
            </a:lvl2pPr>
            <a:lvl3pPr marL="360000" indent="0">
              <a:spcAft>
                <a:spcPts val="0"/>
              </a:spcAft>
              <a:buNone/>
              <a:defRPr sz="800"/>
            </a:lvl3pPr>
            <a:lvl4pPr marL="540000" indent="0">
              <a:spcAft>
                <a:spcPts val="0"/>
              </a:spcAft>
              <a:buNone/>
              <a:defRPr sz="800"/>
            </a:lvl4pPr>
            <a:lvl5pPr marL="720000" indent="0">
              <a:spcAft>
                <a:spcPts val="0"/>
              </a:spcAft>
              <a:buNone/>
              <a:defRPr sz="800"/>
            </a:lvl5pPr>
          </a:lstStyle>
          <a:p>
            <a:pPr lvl="0"/>
            <a:r>
              <a:rPr lang="en-US" dirty="0" smtClean="0"/>
              <a:t>Optional source notes (8pt):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288" y="359020"/>
            <a:ext cx="862586" cy="42062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368300" y="1466305"/>
            <a:ext cx="841057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7"/>
          </p:nvPr>
        </p:nvSpPr>
        <p:spPr>
          <a:xfrm>
            <a:off x="365125" y="1476375"/>
            <a:ext cx="8413750" cy="4733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689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65125" y="1466305"/>
            <a:ext cx="8413750" cy="4734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hart Placeholder 14"/>
          <p:cNvSpPr>
            <a:spLocks noGrp="1"/>
          </p:cNvSpPr>
          <p:nvPr>
            <p:ph type="chart" sz="quarter" idx="15"/>
          </p:nvPr>
        </p:nvSpPr>
        <p:spPr>
          <a:xfrm>
            <a:off x="365126" y="2059781"/>
            <a:ext cx="8388350" cy="41415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2698-C00B-44CA-9338-8CC72E25A330}" type="datetime1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31005" y="1581149"/>
            <a:ext cx="4067969" cy="478632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200" b="1"/>
            </a:lvl1pPr>
            <a:lvl2pPr marL="126000" indent="0">
              <a:buNone/>
              <a:defRPr sz="1200"/>
            </a:lvl2pPr>
            <a:lvl3pPr marL="252000" indent="0">
              <a:buNone/>
              <a:defRPr sz="1200"/>
            </a:lvl3pPr>
            <a:lvl4pPr marL="378000" indent="0">
              <a:buNone/>
              <a:defRPr sz="1200"/>
            </a:lvl4pPr>
            <a:lvl5pPr marL="504000" indent="0"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66714" y="6266403"/>
            <a:ext cx="4132262" cy="257705"/>
          </a:xfrm>
        </p:spPr>
        <p:txBody>
          <a:bodyPr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800"/>
            </a:lvl1pPr>
            <a:lvl2pPr marL="180000" indent="0">
              <a:spcAft>
                <a:spcPts val="0"/>
              </a:spcAft>
              <a:buNone/>
              <a:defRPr sz="800"/>
            </a:lvl2pPr>
            <a:lvl3pPr marL="360000" indent="0">
              <a:spcAft>
                <a:spcPts val="0"/>
              </a:spcAft>
              <a:buNone/>
              <a:defRPr sz="800"/>
            </a:lvl3pPr>
            <a:lvl4pPr marL="540000" indent="0">
              <a:spcAft>
                <a:spcPts val="0"/>
              </a:spcAft>
              <a:buNone/>
              <a:defRPr sz="800"/>
            </a:lvl4pPr>
            <a:lvl5pPr marL="720000" indent="0">
              <a:spcAft>
                <a:spcPts val="0"/>
              </a:spcAft>
              <a:buNone/>
              <a:defRPr sz="800"/>
            </a:lvl5pPr>
          </a:lstStyle>
          <a:p>
            <a:pPr lvl="0"/>
            <a:r>
              <a:rPr lang="en-US" dirty="0" smtClean="0"/>
              <a:t>Optional source notes (8pt):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288" y="359020"/>
            <a:ext cx="862586" cy="42062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368300" y="1466305"/>
            <a:ext cx="841057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518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65125" y="1466305"/>
            <a:ext cx="4137025" cy="4734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hart Placeholder 14"/>
          <p:cNvSpPr>
            <a:spLocks noGrp="1"/>
          </p:cNvSpPr>
          <p:nvPr>
            <p:ph type="chart" sz="quarter" idx="15"/>
          </p:nvPr>
        </p:nvSpPr>
        <p:spPr>
          <a:xfrm>
            <a:off x="368300" y="1828800"/>
            <a:ext cx="4104000" cy="437098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EA49-2E25-4150-A2E3-3AA4FC2241FD}" type="datetime1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4635053" y="1466305"/>
            <a:ext cx="4137025" cy="4734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hart Placeholder 14"/>
          <p:cNvSpPr>
            <a:spLocks noGrp="1"/>
          </p:cNvSpPr>
          <p:nvPr>
            <p:ph type="chart" sz="quarter" idx="16"/>
          </p:nvPr>
        </p:nvSpPr>
        <p:spPr>
          <a:xfrm>
            <a:off x="4650463" y="1828800"/>
            <a:ext cx="4104000" cy="43709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31005" y="1581149"/>
            <a:ext cx="3361066" cy="478632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200" b="1"/>
            </a:lvl1pPr>
            <a:lvl2pPr marL="126000" indent="0">
              <a:buNone/>
              <a:defRPr sz="1200"/>
            </a:lvl2pPr>
            <a:lvl3pPr marL="252000" indent="0">
              <a:buNone/>
              <a:defRPr sz="1200"/>
            </a:lvl3pPr>
            <a:lvl4pPr marL="378000" indent="0">
              <a:buNone/>
              <a:defRPr sz="1200"/>
            </a:lvl4pPr>
            <a:lvl5pPr marL="504000" indent="0"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00934" y="1581149"/>
            <a:ext cx="3362400" cy="478632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200" b="1"/>
            </a:lvl1pPr>
            <a:lvl2pPr marL="126000" indent="0">
              <a:buNone/>
              <a:defRPr sz="1200"/>
            </a:lvl2pPr>
            <a:lvl3pPr marL="252000" indent="0">
              <a:buNone/>
              <a:defRPr sz="1200"/>
            </a:lvl3pPr>
            <a:lvl4pPr marL="378000" indent="0">
              <a:buNone/>
              <a:defRPr sz="1200"/>
            </a:lvl4pPr>
            <a:lvl5pPr marL="504000" indent="0"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288" y="359020"/>
            <a:ext cx="862586" cy="420625"/>
          </a:xfrm>
          <a:prstGeom prst="rect">
            <a:avLst/>
          </a:prstGeom>
        </p:spPr>
      </p:pic>
      <p:sp>
        <p:nvSpPr>
          <p:cNvPr id="2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66714" y="6266403"/>
            <a:ext cx="3586721" cy="257705"/>
          </a:xfrm>
        </p:spPr>
        <p:txBody>
          <a:bodyPr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800"/>
            </a:lvl1pPr>
            <a:lvl2pPr marL="180000" indent="0">
              <a:spcAft>
                <a:spcPts val="0"/>
              </a:spcAft>
              <a:buNone/>
              <a:defRPr sz="800"/>
            </a:lvl2pPr>
            <a:lvl3pPr marL="360000" indent="0">
              <a:spcAft>
                <a:spcPts val="0"/>
              </a:spcAft>
              <a:buNone/>
              <a:defRPr sz="800"/>
            </a:lvl3pPr>
            <a:lvl4pPr marL="540000" indent="0">
              <a:spcAft>
                <a:spcPts val="0"/>
              </a:spcAft>
              <a:buNone/>
              <a:defRPr sz="800"/>
            </a:lvl4pPr>
            <a:lvl5pPr marL="720000" indent="0">
              <a:spcAft>
                <a:spcPts val="0"/>
              </a:spcAft>
              <a:buNone/>
              <a:defRPr sz="800"/>
            </a:lvl5pPr>
          </a:lstStyle>
          <a:p>
            <a:pPr lvl="0"/>
            <a:r>
              <a:rPr lang="en-US" dirty="0" smtClean="0"/>
              <a:t>Optional source notes (8pt):</a:t>
            </a:r>
            <a:endParaRPr lang="en-GB" dirty="0"/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635053" y="6266403"/>
            <a:ext cx="3585600" cy="257705"/>
          </a:xfrm>
        </p:spPr>
        <p:txBody>
          <a:bodyPr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800"/>
            </a:lvl1pPr>
            <a:lvl2pPr marL="180000" indent="0">
              <a:spcAft>
                <a:spcPts val="0"/>
              </a:spcAft>
              <a:buNone/>
              <a:defRPr sz="800"/>
            </a:lvl2pPr>
            <a:lvl3pPr marL="360000" indent="0">
              <a:spcAft>
                <a:spcPts val="0"/>
              </a:spcAft>
              <a:buNone/>
              <a:defRPr sz="800"/>
            </a:lvl3pPr>
            <a:lvl4pPr marL="540000" indent="0">
              <a:spcAft>
                <a:spcPts val="0"/>
              </a:spcAft>
              <a:buNone/>
              <a:defRPr sz="800"/>
            </a:lvl4pPr>
            <a:lvl5pPr marL="720000" indent="0">
              <a:spcAft>
                <a:spcPts val="0"/>
              </a:spcAft>
              <a:buNone/>
              <a:defRPr sz="800"/>
            </a:lvl5pPr>
          </a:lstStyle>
          <a:p>
            <a:pPr lvl="0"/>
            <a:r>
              <a:rPr lang="en-US" dirty="0" smtClean="0"/>
              <a:t>Optional source notes (8pt):</a:t>
            </a:r>
            <a:endParaRPr lang="en-GB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368300" y="1466305"/>
            <a:ext cx="41338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4635053" y="1466305"/>
            <a:ext cx="41338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116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 Large Chart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65125" y="1466305"/>
            <a:ext cx="6280150" cy="4734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hart Placeholder 14"/>
          <p:cNvSpPr>
            <a:spLocks noGrp="1"/>
          </p:cNvSpPr>
          <p:nvPr>
            <p:ph type="chart" sz="quarter" idx="15"/>
          </p:nvPr>
        </p:nvSpPr>
        <p:spPr>
          <a:xfrm>
            <a:off x="365125" y="2059781"/>
            <a:ext cx="6264000" cy="41415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44C5-5A96-4890-A4C2-3A47464113D5}" type="datetime1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31005" y="1581149"/>
            <a:ext cx="4067969" cy="478632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200" b="1"/>
            </a:lvl1pPr>
            <a:lvl2pPr marL="126000" indent="0">
              <a:buNone/>
              <a:defRPr sz="1200"/>
            </a:lvl2pPr>
            <a:lvl3pPr marL="252000" indent="0">
              <a:buNone/>
              <a:defRPr sz="1200"/>
            </a:lvl3pPr>
            <a:lvl4pPr marL="378000" indent="0">
              <a:buNone/>
              <a:defRPr sz="1200"/>
            </a:lvl4pPr>
            <a:lvl5pPr marL="504000" indent="0"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773333" y="1581149"/>
            <a:ext cx="2005542" cy="4629151"/>
          </a:xfrm>
        </p:spPr>
        <p:txBody>
          <a:bodyPr/>
          <a:lstStyle>
            <a:lvl1pPr>
              <a:spcAft>
                <a:spcPts val="1000"/>
              </a:spcAft>
              <a:defRPr sz="1200"/>
            </a:lvl1pPr>
            <a:lvl2pPr>
              <a:spcAft>
                <a:spcPts val="1000"/>
              </a:spcAft>
              <a:defRPr sz="1200"/>
            </a:lvl2pPr>
            <a:lvl3pPr>
              <a:spcAft>
                <a:spcPts val="1000"/>
              </a:spcAft>
              <a:defRPr sz="1200"/>
            </a:lvl3pPr>
            <a:lvl4pPr>
              <a:spcAft>
                <a:spcPts val="1000"/>
              </a:spcAft>
              <a:defRPr sz="1200"/>
            </a:lvl4pPr>
            <a:lvl5pPr>
              <a:spcAft>
                <a:spcPts val="1000"/>
              </a:spcAft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366714" y="6266403"/>
            <a:ext cx="4132262" cy="257705"/>
          </a:xfrm>
        </p:spPr>
        <p:txBody>
          <a:bodyPr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800"/>
            </a:lvl1pPr>
            <a:lvl2pPr marL="180000" indent="0">
              <a:spcAft>
                <a:spcPts val="0"/>
              </a:spcAft>
              <a:buNone/>
              <a:defRPr sz="800"/>
            </a:lvl2pPr>
            <a:lvl3pPr marL="360000" indent="0">
              <a:spcAft>
                <a:spcPts val="0"/>
              </a:spcAft>
              <a:buNone/>
              <a:defRPr sz="800"/>
            </a:lvl3pPr>
            <a:lvl4pPr marL="540000" indent="0">
              <a:spcAft>
                <a:spcPts val="0"/>
              </a:spcAft>
              <a:buNone/>
              <a:defRPr sz="800"/>
            </a:lvl4pPr>
            <a:lvl5pPr marL="720000" indent="0">
              <a:spcAft>
                <a:spcPts val="0"/>
              </a:spcAft>
              <a:buNone/>
              <a:defRPr sz="800"/>
            </a:lvl5pPr>
          </a:lstStyle>
          <a:p>
            <a:pPr lvl="0"/>
            <a:r>
              <a:rPr lang="en-US" dirty="0" smtClean="0"/>
              <a:t>Optional source notes (8pt):</a:t>
            </a:r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288" y="359020"/>
            <a:ext cx="862586" cy="420625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6773333" y="1466305"/>
            <a:ext cx="200554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368300" y="1466305"/>
            <a:ext cx="627697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466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 Small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EA49-2E25-4150-A2E3-3AA4FC2241FD}" type="datetime1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4635053" y="1466305"/>
            <a:ext cx="4137025" cy="4734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hart Placeholder 14"/>
          <p:cNvSpPr>
            <a:spLocks noGrp="1"/>
          </p:cNvSpPr>
          <p:nvPr>
            <p:ph type="chart" sz="quarter" idx="16"/>
          </p:nvPr>
        </p:nvSpPr>
        <p:spPr>
          <a:xfrm>
            <a:off x="4650463" y="1828219"/>
            <a:ext cx="4104000" cy="43709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00934" y="1581149"/>
            <a:ext cx="3362400" cy="478632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200" b="1"/>
            </a:lvl1pPr>
            <a:lvl2pPr marL="126000" indent="0">
              <a:buNone/>
              <a:defRPr sz="1200"/>
            </a:lvl2pPr>
            <a:lvl3pPr marL="252000" indent="0">
              <a:buNone/>
              <a:defRPr sz="1200"/>
            </a:lvl3pPr>
            <a:lvl4pPr marL="378000" indent="0">
              <a:buNone/>
              <a:defRPr sz="1200"/>
            </a:lvl4pPr>
            <a:lvl5pPr marL="504000" indent="0"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288" y="359020"/>
            <a:ext cx="862586" cy="420625"/>
          </a:xfrm>
          <a:prstGeom prst="rect">
            <a:avLst/>
          </a:prstGeom>
        </p:spPr>
      </p:pic>
      <p:sp>
        <p:nvSpPr>
          <p:cNvPr id="22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635053" y="6266403"/>
            <a:ext cx="3585600" cy="257705"/>
          </a:xfrm>
        </p:spPr>
        <p:txBody>
          <a:bodyPr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800"/>
            </a:lvl1pPr>
            <a:lvl2pPr marL="180000" indent="0">
              <a:spcAft>
                <a:spcPts val="0"/>
              </a:spcAft>
              <a:buNone/>
              <a:defRPr sz="800"/>
            </a:lvl2pPr>
            <a:lvl3pPr marL="360000" indent="0">
              <a:spcAft>
                <a:spcPts val="0"/>
              </a:spcAft>
              <a:buNone/>
              <a:defRPr sz="800"/>
            </a:lvl3pPr>
            <a:lvl4pPr marL="540000" indent="0">
              <a:spcAft>
                <a:spcPts val="0"/>
              </a:spcAft>
              <a:buNone/>
              <a:defRPr sz="800"/>
            </a:lvl4pPr>
            <a:lvl5pPr marL="720000" indent="0">
              <a:spcAft>
                <a:spcPts val="0"/>
              </a:spcAft>
              <a:buNone/>
              <a:defRPr sz="800"/>
            </a:lvl5pPr>
          </a:lstStyle>
          <a:p>
            <a:pPr lvl="0"/>
            <a:r>
              <a:rPr lang="en-US" dirty="0" smtClean="0"/>
              <a:t>Optional source notes (8pt):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65125" y="1581149"/>
            <a:ext cx="4133850" cy="4620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368300" y="1466305"/>
            <a:ext cx="41338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4635053" y="1466305"/>
            <a:ext cx="41338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160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Pie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365125" y="1466305"/>
            <a:ext cx="6280150" cy="4734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hart Placeholder 14"/>
          <p:cNvSpPr>
            <a:spLocks noGrp="1"/>
          </p:cNvSpPr>
          <p:nvPr>
            <p:ph type="chart" sz="quarter" idx="15"/>
          </p:nvPr>
        </p:nvSpPr>
        <p:spPr>
          <a:xfrm>
            <a:off x="4580467" y="2187573"/>
            <a:ext cx="1998134" cy="40137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933C-F5F3-4E06-9B53-0B598F5D7074}" type="datetime1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31005" y="1581149"/>
            <a:ext cx="4069557" cy="478632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200" b="1"/>
            </a:lvl1pPr>
            <a:lvl2pPr marL="126000" indent="0">
              <a:buNone/>
              <a:defRPr sz="1200"/>
            </a:lvl2pPr>
            <a:lvl3pPr marL="252000" indent="0">
              <a:buNone/>
              <a:defRPr sz="1200"/>
            </a:lvl3pPr>
            <a:lvl4pPr marL="378000" indent="0">
              <a:buNone/>
              <a:defRPr sz="1200"/>
            </a:lvl4pPr>
            <a:lvl5pPr marL="504000" indent="0"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773333" y="1581149"/>
            <a:ext cx="2005542" cy="4629151"/>
          </a:xfrm>
        </p:spPr>
        <p:txBody>
          <a:bodyPr/>
          <a:lstStyle>
            <a:lvl1pPr>
              <a:spcAft>
                <a:spcPts val="1000"/>
              </a:spcAft>
              <a:defRPr sz="1200"/>
            </a:lvl1pPr>
            <a:lvl2pPr>
              <a:spcAft>
                <a:spcPts val="1000"/>
              </a:spcAft>
              <a:defRPr sz="1200"/>
            </a:lvl2pPr>
            <a:lvl3pPr>
              <a:spcAft>
                <a:spcPts val="1000"/>
              </a:spcAft>
              <a:defRPr sz="1200"/>
            </a:lvl3pPr>
            <a:lvl4pPr>
              <a:spcAft>
                <a:spcPts val="1000"/>
              </a:spcAft>
              <a:defRPr sz="1200"/>
            </a:lvl4pPr>
            <a:lvl5pPr>
              <a:spcAft>
                <a:spcPts val="1000"/>
              </a:spcAft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hart Placeholder 14"/>
          <p:cNvSpPr>
            <a:spLocks noGrp="1"/>
          </p:cNvSpPr>
          <p:nvPr>
            <p:ph type="chart" sz="quarter" idx="17"/>
          </p:nvPr>
        </p:nvSpPr>
        <p:spPr>
          <a:xfrm>
            <a:off x="2472796" y="2187573"/>
            <a:ext cx="1998134" cy="4013721"/>
          </a:xfrm>
        </p:spPr>
        <p:txBody>
          <a:bodyPr/>
          <a:lstStyle>
            <a:lvl1pPr marL="0" indent="0" rtl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18" name="Chart Placeholder 14"/>
          <p:cNvSpPr>
            <a:spLocks noGrp="1"/>
          </p:cNvSpPr>
          <p:nvPr>
            <p:ph type="chart" sz="quarter" idx="18"/>
          </p:nvPr>
        </p:nvSpPr>
        <p:spPr>
          <a:xfrm>
            <a:off x="368300" y="2187573"/>
            <a:ext cx="1998134" cy="4013721"/>
          </a:xfrm>
        </p:spPr>
        <p:txBody>
          <a:bodyPr/>
          <a:lstStyle>
            <a:lvl1pPr marL="0" indent="0" rtl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30213" y="2028750"/>
            <a:ext cx="1933046" cy="209550"/>
          </a:xfrm>
        </p:spPr>
        <p:txBody>
          <a:bodyPr>
            <a:normAutofit/>
          </a:bodyPr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 dirty="0" smtClean="0"/>
              <a:t>Click to edit Chart sub-title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538677" y="2028750"/>
            <a:ext cx="1933046" cy="209550"/>
          </a:xfrm>
        </p:spPr>
        <p:txBody>
          <a:bodyPr>
            <a:normAutofit/>
          </a:bodyPr>
          <a:lstStyle>
            <a:lvl1pPr marL="0" indent="0" rtl="0">
              <a:buNone/>
              <a:defRPr sz="1000" b="1"/>
            </a:lvl1pPr>
          </a:lstStyle>
          <a:p>
            <a:pPr lvl="0"/>
            <a:r>
              <a:rPr lang="en-US" dirty="0" smtClean="0"/>
              <a:t>Click to edit Chart sub-title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645555" y="2028750"/>
            <a:ext cx="1933046" cy="209550"/>
          </a:xfrm>
        </p:spPr>
        <p:txBody>
          <a:bodyPr>
            <a:normAutofit/>
          </a:bodyPr>
          <a:lstStyle>
            <a:lvl1pPr marL="0" indent="0" rtl="0">
              <a:buNone/>
              <a:defRPr sz="1000" b="1"/>
            </a:lvl1pPr>
          </a:lstStyle>
          <a:p>
            <a:pPr lvl="0"/>
            <a:r>
              <a:rPr lang="en-US" dirty="0" smtClean="0"/>
              <a:t>Click to edit Chart sub-title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773333" y="1466305"/>
            <a:ext cx="200554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368300" y="1466305"/>
            <a:ext cx="627697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366714" y="6266403"/>
            <a:ext cx="4132262" cy="257705"/>
          </a:xfrm>
        </p:spPr>
        <p:txBody>
          <a:bodyPr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800"/>
            </a:lvl1pPr>
            <a:lvl2pPr marL="180000" indent="0">
              <a:spcAft>
                <a:spcPts val="0"/>
              </a:spcAft>
              <a:buNone/>
              <a:defRPr sz="800"/>
            </a:lvl2pPr>
            <a:lvl3pPr marL="360000" indent="0">
              <a:spcAft>
                <a:spcPts val="0"/>
              </a:spcAft>
              <a:buNone/>
              <a:defRPr sz="800"/>
            </a:lvl3pPr>
            <a:lvl4pPr marL="540000" indent="0">
              <a:spcAft>
                <a:spcPts val="0"/>
              </a:spcAft>
              <a:buNone/>
              <a:defRPr sz="800"/>
            </a:lvl4pPr>
            <a:lvl5pPr marL="720000" indent="0">
              <a:spcAft>
                <a:spcPts val="0"/>
              </a:spcAft>
              <a:buNone/>
              <a:defRPr sz="800"/>
            </a:lvl5pPr>
          </a:lstStyle>
          <a:p>
            <a:pPr lvl="0"/>
            <a:r>
              <a:rPr lang="en-US" dirty="0" smtClean="0"/>
              <a:t>Optional source notes (8pt):</a:t>
            </a:r>
            <a:endParaRPr lang="en-GB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288" y="359020"/>
            <a:ext cx="862586" cy="42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2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1476375"/>
            <a:ext cx="9144000" cy="0"/>
          </a:xfrm>
          <a:prstGeom prst="line">
            <a:avLst/>
          </a:prstGeom>
          <a:ln w="63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785938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6128" y="1724026"/>
            <a:ext cx="5343522" cy="702732"/>
          </a:xfrm>
        </p:spPr>
        <p:txBody>
          <a:bodyPr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6127" y="2602232"/>
            <a:ext cx="5343523" cy="42672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3" y="361587"/>
            <a:ext cx="1008890" cy="49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65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2698-C00B-44CA-9338-8CC72E25A330}" type="datetime1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66714" y="6266403"/>
            <a:ext cx="4132262" cy="257705"/>
          </a:xfrm>
        </p:spPr>
        <p:txBody>
          <a:bodyPr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800"/>
            </a:lvl1pPr>
            <a:lvl2pPr marL="180000" indent="0">
              <a:spcAft>
                <a:spcPts val="0"/>
              </a:spcAft>
              <a:buNone/>
              <a:defRPr sz="800"/>
            </a:lvl2pPr>
            <a:lvl3pPr marL="360000" indent="0">
              <a:spcAft>
                <a:spcPts val="0"/>
              </a:spcAft>
              <a:buNone/>
              <a:defRPr sz="800"/>
            </a:lvl3pPr>
            <a:lvl4pPr marL="540000" indent="0">
              <a:spcAft>
                <a:spcPts val="0"/>
              </a:spcAft>
              <a:buNone/>
              <a:defRPr sz="800"/>
            </a:lvl4pPr>
            <a:lvl5pPr marL="720000" indent="0">
              <a:spcAft>
                <a:spcPts val="0"/>
              </a:spcAft>
              <a:buNone/>
              <a:defRPr sz="800"/>
            </a:lvl5pPr>
          </a:lstStyle>
          <a:p>
            <a:pPr lvl="0"/>
            <a:r>
              <a:rPr lang="en-US" dirty="0" smtClean="0"/>
              <a:t>Optional source notes (8pt):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288" y="359020"/>
            <a:ext cx="862586" cy="420625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65125" y="1606550"/>
            <a:ext cx="8413750" cy="46037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368300" y="1466305"/>
            <a:ext cx="841057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763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2698-C00B-44CA-9338-8CC72E25A330}" type="datetime1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66714" y="6266403"/>
            <a:ext cx="4132262" cy="257705"/>
          </a:xfrm>
        </p:spPr>
        <p:txBody>
          <a:bodyPr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800"/>
            </a:lvl1pPr>
            <a:lvl2pPr marL="180000" indent="0">
              <a:spcAft>
                <a:spcPts val="0"/>
              </a:spcAft>
              <a:buNone/>
              <a:defRPr sz="800"/>
            </a:lvl2pPr>
            <a:lvl3pPr marL="360000" indent="0">
              <a:spcAft>
                <a:spcPts val="0"/>
              </a:spcAft>
              <a:buNone/>
              <a:defRPr sz="800"/>
            </a:lvl3pPr>
            <a:lvl4pPr marL="540000" indent="0">
              <a:spcAft>
                <a:spcPts val="0"/>
              </a:spcAft>
              <a:buNone/>
              <a:defRPr sz="800"/>
            </a:lvl4pPr>
            <a:lvl5pPr marL="720000" indent="0">
              <a:spcAft>
                <a:spcPts val="0"/>
              </a:spcAft>
              <a:buNone/>
              <a:defRPr sz="800"/>
            </a:lvl5pPr>
          </a:lstStyle>
          <a:p>
            <a:pPr lvl="0"/>
            <a:r>
              <a:rPr lang="en-US" dirty="0" smtClean="0"/>
              <a:t>Optional source notes (8pt):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288" y="359020"/>
            <a:ext cx="862586" cy="420625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65125" y="1606550"/>
            <a:ext cx="4135438" cy="46037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643436" y="1606550"/>
            <a:ext cx="4135438" cy="46037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68300" y="1466305"/>
            <a:ext cx="41338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635053" y="1466305"/>
            <a:ext cx="41338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9828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2698-C00B-44CA-9338-8CC72E25A330}" type="datetime1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66714" y="6266403"/>
            <a:ext cx="4132262" cy="257705"/>
          </a:xfrm>
        </p:spPr>
        <p:txBody>
          <a:bodyPr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800"/>
            </a:lvl1pPr>
            <a:lvl2pPr marL="180000" indent="0">
              <a:spcAft>
                <a:spcPts val="0"/>
              </a:spcAft>
              <a:buNone/>
              <a:defRPr sz="800"/>
            </a:lvl2pPr>
            <a:lvl3pPr marL="360000" indent="0">
              <a:spcAft>
                <a:spcPts val="0"/>
              </a:spcAft>
              <a:buNone/>
              <a:defRPr sz="800"/>
            </a:lvl3pPr>
            <a:lvl4pPr marL="540000" indent="0">
              <a:spcAft>
                <a:spcPts val="0"/>
              </a:spcAft>
              <a:buNone/>
              <a:defRPr sz="800"/>
            </a:lvl4pPr>
            <a:lvl5pPr marL="720000" indent="0">
              <a:spcAft>
                <a:spcPts val="0"/>
              </a:spcAft>
              <a:buNone/>
              <a:defRPr sz="800"/>
            </a:lvl5pPr>
          </a:lstStyle>
          <a:p>
            <a:pPr lvl="0"/>
            <a:r>
              <a:rPr lang="en-US" dirty="0" smtClean="0"/>
              <a:t>Optional source notes (8pt):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288" y="359020"/>
            <a:ext cx="862586" cy="420625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65125" y="1609200"/>
            <a:ext cx="2705100" cy="30448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368300" y="4788692"/>
            <a:ext cx="2701925" cy="97551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200"/>
            </a:lvl1pPr>
            <a:lvl2pPr marL="180000" indent="0">
              <a:spcAft>
                <a:spcPts val="0"/>
              </a:spcAft>
              <a:buNone/>
              <a:defRPr sz="1200"/>
            </a:lvl2pPr>
            <a:lvl3pPr marL="396000" indent="0">
              <a:spcAft>
                <a:spcPts val="0"/>
              </a:spcAft>
              <a:buNone/>
              <a:defRPr sz="1200"/>
            </a:lvl3pPr>
            <a:lvl4pPr marL="576000" indent="0">
              <a:spcAft>
                <a:spcPts val="0"/>
              </a:spcAft>
              <a:buNone/>
              <a:defRPr sz="1200"/>
            </a:lvl4pPr>
            <a:lvl5pPr marL="828000" indent="0">
              <a:spcAft>
                <a:spcPts val="0"/>
              </a:spcAft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219723" y="1609200"/>
            <a:ext cx="2705100" cy="3044825"/>
          </a:xfrm>
        </p:spPr>
        <p:txBody>
          <a:bodyPr/>
          <a:lstStyle>
            <a:lvl1pPr marL="0" indent="0" rtl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222898" y="4788692"/>
            <a:ext cx="2701925" cy="975519"/>
          </a:xfrm>
        </p:spPr>
        <p:txBody>
          <a:bodyPr/>
          <a:lstStyle>
            <a:lvl1pPr marL="0" indent="0" rtl="0">
              <a:spcAft>
                <a:spcPts val="0"/>
              </a:spcAft>
              <a:buNone/>
              <a:defRPr sz="1200"/>
            </a:lvl1pPr>
            <a:lvl2pPr marL="180000" indent="0">
              <a:spcAft>
                <a:spcPts val="0"/>
              </a:spcAft>
              <a:buNone/>
              <a:defRPr sz="1200"/>
            </a:lvl2pPr>
            <a:lvl3pPr marL="396000" indent="0">
              <a:spcAft>
                <a:spcPts val="0"/>
              </a:spcAft>
              <a:buNone/>
              <a:defRPr sz="1200"/>
            </a:lvl3pPr>
            <a:lvl4pPr marL="576000" indent="0">
              <a:spcAft>
                <a:spcPts val="0"/>
              </a:spcAft>
              <a:buNone/>
              <a:defRPr sz="1200"/>
            </a:lvl4pPr>
            <a:lvl5pPr marL="828000" indent="0">
              <a:spcAft>
                <a:spcPts val="0"/>
              </a:spcAft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073775" y="1609200"/>
            <a:ext cx="2705100" cy="3044825"/>
          </a:xfrm>
        </p:spPr>
        <p:txBody>
          <a:bodyPr/>
          <a:lstStyle>
            <a:lvl1pPr marL="0" indent="0" rtl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6076950" y="4788692"/>
            <a:ext cx="2701925" cy="975519"/>
          </a:xfrm>
        </p:spPr>
        <p:txBody>
          <a:bodyPr/>
          <a:lstStyle>
            <a:lvl1pPr marL="0" indent="0" rtl="0">
              <a:spcAft>
                <a:spcPts val="0"/>
              </a:spcAft>
              <a:buNone/>
              <a:defRPr sz="1200"/>
            </a:lvl1pPr>
            <a:lvl2pPr marL="180000" indent="0">
              <a:spcAft>
                <a:spcPts val="0"/>
              </a:spcAft>
              <a:buNone/>
              <a:defRPr sz="1200"/>
            </a:lvl2pPr>
            <a:lvl3pPr marL="396000" indent="0">
              <a:spcAft>
                <a:spcPts val="0"/>
              </a:spcAft>
              <a:buNone/>
              <a:defRPr sz="1200"/>
            </a:lvl3pPr>
            <a:lvl4pPr marL="576000" indent="0">
              <a:spcAft>
                <a:spcPts val="0"/>
              </a:spcAft>
              <a:buNone/>
              <a:defRPr sz="1200"/>
            </a:lvl4pPr>
            <a:lvl5pPr marL="828000" indent="0">
              <a:spcAft>
                <a:spcPts val="0"/>
              </a:spcAft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68300" y="1466305"/>
            <a:ext cx="841057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923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44C5-5A96-4890-A4C2-3A47464113D5}" type="datetime1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773333" y="1581149"/>
            <a:ext cx="2005542" cy="4629151"/>
          </a:xfrm>
        </p:spPr>
        <p:txBody>
          <a:bodyPr/>
          <a:lstStyle>
            <a:lvl1pPr>
              <a:spcAft>
                <a:spcPts val="1000"/>
              </a:spcAft>
              <a:defRPr sz="1200"/>
            </a:lvl1pPr>
            <a:lvl2pPr>
              <a:spcAft>
                <a:spcPts val="1000"/>
              </a:spcAft>
              <a:defRPr sz="1200"/>
            </a:lvl2pPr>
            <a:lvl3pPr>
              <a:spcAft>
                <a:spcPts val="1000"/>
              </a:spcAft>
              <a:defRPr sz="1200"/>
            </a:lvl3pPr>
            <a:lvl4pPr>
              <a:spcAft>
                <a:spcPts val="1000"/>
              </a:spcAft>
              <a:defRPr sz="1200"/>
            </a:lvl4pPr>
            <a:lvl5pPr>
              <a:spcAft>
                <a:spcPts val="1000"/>
              </a:spcAft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6773333" y="1466305"/>
            <a:ext cx="200554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366714" y="6266403"/>
            <a:ext cx="4132262" cy="257705"/>
          </a:xfrm>
        </p:spPr>
        <p:txBody>
          <a:bodyPr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800"/>
            </a:lvl1pPr>
            <a:lvl2pPr marL="180000" indent="0">
              <a:spcAft>
                <a:spcPts val="0"/>
              </a:spcAft>
              <a:buNone/>
              <a:defRPr sz="800"/>
            </a:lvl2pPr>
            <a:lvl3pPr marL="360000" indent="0">
              <a:spcAft>
                <a:spcPts val="0"/>
              </a:spcAft>
              <a:buNone/>
              <a:defRPr sz="800"/>
            </a:lvl3pPr>
            <a:lvl4pPr marL="540000" indent="0">
              <a:spcAft>
                <a:spcPts val="0"/>
              </a:spcAft>
              <a:buNone/>
              <a:defRPr sz="800"/>
            </a:lvl4pPr>
            <a:lvl5pPr marL="720000" indent="0">
              <a:spcAft>
                <a:spcPts val="0"/>
              </a:spcAft>
              <a:buNone/>
              <a:defRPr sz="800"/>
            </a:lvl5pPr>
          </a:lstStyle>
          <a:p>
            <a:pPr lvl="0"/>
            <a:r>
              <a:rPr lang="en-US" dirty="0" smtClean="0"/>
              <a:t>Optional source notes (8pt):</a:t>
            </a:r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288" y="359020"/>
            <a:ext cx="862586" cy="420625"/>
          </a:xfrm>
          <a:prstGeom prst="rect">
            <a:avLst/>
          </a:prstGeom>
        </p:spPr>
      </p:pic>
      <p:sp>
        <p:nvSpPr>
          <p:cNvPr id="1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61950" y="1608930"/>
            <a:ext cx="3067200" cy="223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578075" y="1608930"/>
            <a:ext cx="3067200" cy="2232000"/>
          </a:xfrm>
        </p:spPr>
        <p:txBody>
          <a:bodyPr/>
          <a:lstStyle>
            <a:lvl1pPr marL="0" indent="0" rtl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361950" y="3973247"/>
            <a:ext cx="3067200" cy="223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578075" y="3973247"/>
            <a:ext cx="3067200" cy="2232000"/>
          </a:xfrm>
        </p:spPr>
        <p:txBody>
          <a:bodyPr/>
          <a:lstStyle>
            <a:lvl1pPr marL="0" indent="0" rtl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368300" y="1466305"/>
            <a:ext cx="627697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0583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2698-C00B-44CA-9338-8CC72E25A330}" type="datetime1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66714" y="6266403"/>
            <a:ext cx="4132262" cy="257705"/>
          </a:xfrm>
        </p:spPr>
        <p:txBody>
          <a:bodyPr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800"/>
            </a:lvl1pPr>
            <a:lvl2pPr marL="180000" indent="0">
              <a:spcAft>
                <a:spcPts val="0"/>
              </a:spcAft>
              <a:buNone/>
              <a:defRPr sz="800"/>
            </a:lvl2pPr>
            <a:lvl3pPr marL="360000" indent="0">
              <a:spcAft>
                <a:spcPts val="0"/>
              </a:spcAft>
              <a:buNone/>
              <a:defRPr sz="800"/>
            </a:lvl3pPr>
            <a:lvl4pPr marL="540000" indent="0">
              <a:spcAft>
                <a:spcPts val="0"/>
              </a:spcAft>
              <a:buNone/>
              <a:defRPr sz="800"/>
            </a:lvl4pPr>
            <a:lvl5pPr marL="720000" indent="0">
              <a:spcAft>
                <a:spcPts val="0"/>
              </a:spcAft>
              <a:buNone/>
              <a:defRPr sz="800"/>
            </a:lvl5pPr>
          </a:lstStyle>
          <a:p>
            <a:pPr lvl="0"/>
            <a:r>
              <a:rPr lang="en-US" dirty="0" smtClean="0"/>
              <a:t>Optional source notes (8pt):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288" y="359020"/>
            <a:ext cx="862586" cy="420625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65125" y="1609200"/>
            <a:ext cx="2705100" cy="223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219723" y="1609200"/>
            <a:ext cx="2705100" cy="2232000"/>
          </a:xfrm>
        </p:spPr>
        <p:txBody>
          <a:bodyPr/>
          <a:lstStyle>
            <a:lvl1pPr marL="0" indent="0" rtl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073775" y="1609200"/>
            <a:ext cx="2705100" cy="2232000"/>
          </a:xfrm>
        </p:spPr>
        <p:txBody>
          <a:bodyPr/>
          <a:lstStyle>
            <a:lvl1pPr marL="0" indent="0" rtl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68300" y="1466305"/>
            <a:ext cx="841057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365125" y="3978300"/>
            <a:ext cx="2705100" cy="223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3219723" y="3978300"/>
            <a:ext cx="2705100" cy="2232000"/>
          </a:xfrm>
        </p:spPr>
        <p:txBody>
          <a:bodyPr/>
          <a:lstStyle>
            <a:lvl1pPr marL="0" indent="0" rtl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6073775" y="3978300"/>
            <a:ext cx="2705100" cy="2232000"/>
          </a:xfrm>
        </p:spPr>
        <p:txBody>
          <a:bodyPr/>
          <a:lstStyle>
            <a:lvl1pPr marL="0" indent="0" rtl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2046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44C5-5A96-4890-A4C2-3A47464113D5}" type="datetime1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773333" y="1581149"/>
            <a:ext cx="2005542" cy="4629151"/>
          </a:xfrm>
        </p:spPr>
        <p:txBody>
          <a:bodyPr/>
          <a:lstStyle>
            <a:lvl1pPr>
              <a:spcAft>
                <a:spcPts val="1000"/>
              </a:spcAft>
              <a:defRPr sz="1200"/>
            </a:lvl1pPr>
            <a:lvl2pPr>
              <a:spcAft>
                <a:spcPts val="1000"/>
              </a:spcAft>
              <a:defRPr sz="1200"/>
            </a:lvl2pPr>
            <a:lvl3pPr>
              <a:spcAft>
                <a:spcPts val="1000"/>
              </a:spcAft>
              <a:defRPr sz="1200"/>
            </a:lvl3pPr>
            <a:lvl4pPr>
              <a:spcAft>
                <a:spcPts val="1000"/>
              </a:spcAft>
              <a:defRPr sz="1200"/>
            </a:lvl4pPr>
            <a:lvl5pPr>
              <a:spcAft>
                <a:spcPts val="1000"/>
              </a:spcAft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366714" y="6266403"/>
            <a:ext cx="4132262" cy="257705"/>
          </a:xfrm>
        </p:spPr>
        <p:txBody>
          <a:bodyPr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800"/>
            </a:lvl1pPr>
            <a:lvl2pPr marL="180000" indent="0">
              <a:spcAft>
                <a:spcPts val="0"/>
              </a:spcAft>
              <a:buNone/>
              <a:defRPr sz="800"/>
            </a:lvl2pPr>
            <a:lvl3pPr marL="360000" indent="0">
              <a:spcAft>
                <a:spcPts val="0"/>
              </a:spcAft>
              <a:buNone/>
              <a:defRPr sz="800"/>
            </a:lvl3pPr>
            <a:lvl4pPr marL="540000" indent="0">
              <a:spcAft>
                <a:spcPts val="0"/>
              </a:spcAft>
              <a:buNone/>
              <a:defRPr sz="800"/>
            </a:lvl4pPr>
            <a:lvl5pPr marL="720000" indent="0">
              <a:spcAft>
                <a:spcPts val="0"/>
              </a:spcAft>
              <a:buNone/>
              <a:defRPr sz="800"/>
            </a:lvl5pPr>
          </a:lstStyle>
          <a:p>
            <a:pPr lvl="0"/>
            <a:r>
              <a:rPr lang="en-US" dirty="0" smtClean="0"/>
              <a:t>Optional source notes (8pt):</a:t>
            </a:r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288" y="359020"/>
            <a:ext cx="862586" cy="420625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6773333" y="1466305"/>
            <a:ext cx="200554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368300" y="1466305"/>
            <a:ext cx="627697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65125" y="1606550"/>
            <a:ext cx="6276975" cy="46037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276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 Small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EA49-2E25-4150-A2E3-3AA4FC2241FD}" type="datetime1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‹#›</a:t>
            </a:fld>
            <a:endParaRPr lang="en-GB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288" y="359020"/>
            <a:ext cx="862586" cy="420625"/>
          </a:xfrm>
          <a:prstGeom prst="rect">
            <a:avLst/>
          </a:prstGeom>
        </p:spPr>
      </p:pic>
      <p:sp>
        <p:nvSpPr>
          <p:cNvPr id="22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635053" y="6266403"/>
            <a:ext cx="3585600" cy="257705"/>
          </a:xfrm>
        </p:spPr>
        <p:txBody>
          <a:bodyPr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800"/>
            </a:lvl1pPr>
            <a:lvl2pPr marL="180000" indent="0">
              <a:spcAft>
                <a:spcPts val="0"/>
              </a:spcAft>
              <a:buNone/>
              <a:defRPr sz="800"/>
            </a:lvl2pPr>
            <a:lvl3pPr marL="360000" indent="0">
              <a:spcAft>
                <a:spcPts val="0"/>
              </a:spcAft>
              <a:buNone/>
              <a:defRPr sz="800"/>
            </a:lvl3pPr>
            <a:lvl4pPr marL="540000" indent="0">
              <a:spcAft>
                <a:spcPts val="0"/>
              </a:spcAft>
              <a:buNone/>
              <a:defRPr sz="800"/>
            </a:lvl4pPr>
            <a:lvl5pPr marL="720000" indent="0">
              <a:spcAft>
                <a:spcPts val="0"/>
              </a:spcAft>
              <a:buNone/>
              <a:defRPr sz="800"/>
            </a:lvl5pPr>
          </a:lstStyle>
          <a:p>
            <a:pPr lvl="0"/>
            <a:r>
              <a:rPr lang="en-US" dirty="0" smtClean="0"/>
              <a:t>Optional source notes (8pt):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65125" y="1581149"/>
            <a:ext cx="4133850" cy="4620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368300" y="1466305"/>
            <a:ext cx="41338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4635053" y="1466305"/>
            <a:ext cx="41338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643436" y="1606550"/>
            <a:ext cx="4135438" cy="46037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50806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65124" y="1466305"/>
            <a:ext cx="8416131" cy="47439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8" b="17479"/>
          <a:stretch/>
        </p:blipFill>
        <p:spPr>
          <a:xfrm>
            <a:off x="0" y="1337697"/>
            <a:ext cx="9144000" cy="4868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7D67-E30D-46B1-B17B-874F6CACFA25}" type="datetime1">
              <a:rPr lang="en-GB" smtClean="0"/>
              <a:t>30/06/2016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670" y="359020"/>
            <a:ext cx="862586" cy="420625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6714" y="6266403"/>
            <a:ext cx="4132262" cy="257705"/>
          </a:xfrm>
        </p:spPr>
        <p:txBody>
          <a:bodyPr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800"/>
            </a:lvl1pPr>
            <a:lvl2pPr marL="180000" indent="0">
              <a:spcAft>
                <a:spcPts val="0"/>
              </a:spcAft>
              <a:buNone/>
              <a:defRPr sz="800"/>
            </a:lvl2pPr>
            <a:lvl3pPr marL="360000" indent="0">
              <a:spcAft>
                <a:spcPts val="0"/>
              </a:spcAft>
              <a:buNone/>
              <a:defRPr sz="800"/>
            </a:lvl3pPr>
            <a:lvl4pPr marL="540000" indent="0">
              <a:spcAft>
                <a:spcPts val="0"/>
              </a:spcAft>
              <a:buNone/>
              <a:defRPr sz="800"/>
            </a:lvl4pPr>
            <a:lvl5pPr marL="720000" indent="0">
              <a:spcAft>
                <a:spcPts val="0"/>
              </a:spcAft>
              <a:buNone/>
              <a:defRPr sz="800"/>
            </a:lvl5pPr>
          </a:lstStyle>
          <a:p>
            <a:pPr lvl="0"/>
            <a:r>
              <a:rPr lang="en-US" dirty="0" smtClean="0"/>
              <a:t>Optional source notes (8pt):</a:t>
            </a:r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8300" y="1466305"/>
            <a:ext cx="841295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7399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ographical Reac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5631-01F8-4E12-80D3-F4885ACBBA2A}" type="datetime1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288" y="359020"/>
            <a:ext cx="862586" cy="42062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6714" y="6266403"/>
            <a:ext cx="4132262" cy="257705"/>
          </a:xfrm>
        </p:spPr>
        <p:txBody>
          <a:bodyPr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800"/>
            </a:lvl1pPr>
            <a:lvl2pPr marL="180000" indent="0">
              <a:spcAft>
                <a:spcPts val="0"/>
              </a:spcAft>
              <a:buNone/>
              <a:defRPr sz="800"/>
            </a:lvl2pPr>
            <a:lvl3pPr marL="360000" indent="0">
              <a:spcAft>
                <a:spcPts val="0"/>
              </a:spcAft>
              <a:buNone/>
              <a:defRPr sz="800"/>
            </a:lvl3pPr>
            <a:lvl4pPr marL="540000" indent="0">
              <a:spcAft>
                <a:spcPts val="0"/>
              </a:spcAft>
              <a:buNone/>
              <a:defRPr sz="800"/>
            </a:lvl4pPr>
            <a:lvl5pPr marL="720000" indent="0">
              <a:spcAft>
                <a:spcPts val="0"/>
              </a:spcAft>
              <a:buNone/>
              <a:defRPr sz="800"/>
            </a:lvl5pPr>
          </a:lstStyle>
          <a:p>
            <a:pPr lvl="0"/>
            <a:r>
              <a:rPr lang="en-US" dirty="0" smtClean="0"/>
              <a:t>Optional source notes (8pt):</a:t>
            </a:r>
            <a:endParaRPr lang="en-GB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144841" y="1609200"/>
            <a:ext cx="0" cy="460163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004779" y="1609200"/>
            <a:ext cx="0" cy="460163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68300" y="1466305"/>
            <a:ext cx="841295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311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7D67-E30D-46B1-B17B-874F6CACFA25}" type="datetime1">
              <a:rPr lang="en-GB" smtClean="0"/>
              <a:t>30/06/2016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670" y="359020"/>
            <a:ext cx="862586" cy="420625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6714" y="6266403"/>
            <a:ext cx="4132262" cy="257705"/>
          </a:xfrm>
        </p:spPr>
        <p:txBody>
          <a:bodyPr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800"/>
            </a:lvl1pPr>
            <a:lvl2pPr marL="180000" indent="0">
              <a:spcAft>
                <a:spcPts val="0"/>
              </a:spcAft>
              <a:buNone/>
              <a:defRPr sz="800"/>
            </a:lvl2pPr>
            <a:lvl3pPr marL="360000" indent="0">
              <a:spcAft>
                <a:spcPts val="0"/>
              </a:spcAft>
              <a:buNone/>
              <a:defRPr sz="800"/>
            </a:lvl3pPr>
            <a:lvl4pPr marL="540000" indent="0">
              <a:spcAft>
                <a:spcPts val="0"/>
              </a:spcAft>
              <a:buNone/>
              <a:defRPr sz="800"/>
            </a:lvl4pPr>
            <a:lvl5pPr marL="720000" indent="0">
              <a:spcAft>
                <a:spcPts val="0"/>
              </a:spcAft>
              <a:buNone/>
              <a:defRPr sz="800"/>
            </a:lvl5pPr>
          </a:lstStyle>
          <a:p>
            <a:pPr lvl="0"/>
            <a:r>
              <a:rPr lang="en-US" dirty="0" smtClean="0"/>
              <a:t>Optional source notes (8pt):</a:t>
            </a:r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8300" y="1466305"/>
            <a:ext cx="841295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30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BE06-5913-44DF-9708-80A69B660842}" type="datetime1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670" y="359020"/>
            <a:ext cx="862586" cy="42062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6714" y="6266403"/>
            <a:ext cx="4132262" cy="257705"/>
          </a:xfrm>
        </p:spPr>
        <p:txBody>
          <a:bodyPr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800"/>
            </a:lvl1pPr>
            <a:lvl2pPr marL="180000" indent="0">
              <a:spcAft>
                <a:spcPts val="0"/>
              </a:spcAft>
              <a:buNone/>
              <a:defRPr sz="800"/>
            </a:lvl2pPr>
            <a:lvl3pPr marL="360000" indent="0">
              <a:spcAft>
                <a:spcPts val="0"/>
              </a:spcAft>
              <a:buNone/>
              <a:defRPr sz="800"/>
            </a:lvl3pPr>
            <a:lvl4pPr marL="540000" indent="0">
              <a:spcAft>
                <a:spcPts val="0"/>
              </a:spcAft>
              <a:buNone/>
              <a:defRPr sz="800"/>
            </a:lvl4pPr>
            <a:lvl5pPr marL="720000" indent="0">
              <a:spcAft>
                <a:spcPts val="0"/>
              </a:spcAft>
              <a:buNone/>
              <a:defRPr sz="800"/>
            </a:lvl5pPr>
          </a:lstStyle>
          <a:p>
            <a:pPr lvl="0"/>
            <a:r>
              <a:rPr lang="en-US" dirty="0" smtClean="0"/>
              <a:t>Optional source notes (8pt):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65125" y="1476375"/>
            <a:ext cx="8413749" cy="0"/>
          </a:xfrm>
          <a:prstGeom prst="line">
            <a:avLst/>
          </a:prstGeom>
          <a:ln w="63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7858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EC48-E57B-453E-82FC-B6B1B5503D58}" type="datetime1">
              <a:rPr lang="en-GB" smtClean="0"/>
              <a:t>30/06/2016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247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000" y="1724399"/>
            <a:ext cx="5342400" cy="1440000"/>
          </a:xfrm>
        </p:spPr>
        <p:txBody>
          <a:bodyPr anchor="t"/>
          <a:lstStyle>
            <a:lvl1pPr algn="l">
              <a:lnSpc>
                <a:spcPct val="95000"/>
              </a:lnSpc>
              <a:defRPr sz="2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476375"/>
            <a:ext cx="9144000" cy="0"/>
          </a:xfrm>
          <a:prstGeom prst="line">
            <a:avLst/>
          </a:prstGeom>
          <a:ln w="63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785938" y="0"/>
            <a:ext cx="0" cy="685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3" y="361587"/>
            <a:ext cx="1008889" cy="49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767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3538" indent="-363538">
              <a:defRPr/>
            </a:lvl1pPr>
            <a:lvl2pPr marL="1133475" indent="-285750">
              <a:defRPr/>
            </a:lvl2pPr>
            <a:lvl3pPr marL="1379538" indent="-228600">
              <a:tabLst>
                <a:tab pos="1381125" algn="l"/>
              </a:tabLst>
              <a:defRPr/>
            </a:lvl3pPr>
            <a:lvl4pPr marL="1851025" indent="-228600">
              <a:buFont typeface="Arial"/>
              <a:buChar char="•"/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77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0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701801"/>
            <a:ext cx="5573712" cy="4499494"/>
          </a:xfrm>
        </p:spPr>
        <p:txBody>
          <a:bodyPr>
            <a:normAutofit/>
          </a:bodyPr>
          <a:lstStyle>
            <a:lvl1pPr marL="252000" indent="-252000">
              <a:defRPr sz="2200"/>
            </a:lvl1pPr>
            <a:lvl2pPr marL="576000" indent="-324000">
              <a:defRPr sz="2200"/>
            </a:lvl2pPr>
            <a:lvl3pPr marL="828000" indent="-252000">
              <a:defRPr sz="2200"/>
            </a:lvl3pPr>
            <a:lvl4pPr marL="1152000" indent="-324000">
              <a:defRPr sz="2200"/>
            </a:lvl4pPr>
            <a:lvl5pPr marL="1476000" indent="-324000"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5631-01F8-4E12-80D3-F4885ACBBA2A}" type="datetime1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670" y="359020"/>
            <a:ext cx="862586" cy="42062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6714" y="6266403"/>
            <a:ext cx="4132262" cy="257705"/>
          </a:xfrm>
        </p:spPr>
        <p:txBody>
          <a:bodyPr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800"/>
            </a:lvl1pPr>
            <a:lvl2pPr marL="180000" indent="0">
              <a:spcAft>
                <a:spcPts val="0"/>
              </a:spcAft>
              <a:buNone/>
              <a:defRPr sz="800"/>
            </a:lvl2pPr>
            <a:lvl3pPr marL="360000" indent="0">
              <a:spcAft>
                <a:spcPts val="0"/>
              </a:spcAft>
              <a:buNone/>
              <a:defRPr sz="800"/>
            </a:lvl3pPr>
            <a:lvl4pPr marL="540000" indent="0">
              <a:spcAft>
                <a:spcPts val="0"/>
              </a:spcAft>
              <a:buNone/>
              <a:defRPr sz="800"/>
            </a:lvl4pPr>
            <a:lvl5pPr marL="720000" indent="0">
              <a:spcAft>
                <a:spcPts val="0"/>
              </a:spcAft>
              <a:buNone/>
              <a:defRPr sz="800"/>
            </a:lvl5pPr>
          </a:lstStyle>
          <a:p>
            <a:pPr lvl="0"/>
            <a:r>
              <a:rPr lang="en-US" dirty="0" smtClean="0"/>
              <a:t>Optional source notes (8pt):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65125" y="1476375"/>
            <a:ext cx="8413749" cy="0"/>
          </a:xfrm>
          <a:prstGeom prst="line">
            <a:avLst/>
          </a:prstGeom>
          <a:ln w="63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Indented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938" y="1701801"/>
            <a:ext cx="5573712" cy="4499494"/>
          </a:xfrm>
        </p:spPr>
        <p:txBody>
          <a:bodyPr>
            <a:normAutofit/>
          </a:bodyPr>
          <a:lstStyle>
            <a:lvl1pPr marL="252000" indent="-252000">
              <a:defRPr sz="2200"/>
            </a:lvl1pPr>
            <a:lvl2pPr marL="576000" indent="-324000">
              <a:defRPr sz="2200"/>
            </a:lvl2pPr>
            <a:lvl3pPr marL="828000" indent="-252000">
              <a:defRPr sz="2200"/>
            </a:lvl3pPr>
            <a:lvl4pPr marL="1152000" indent="-324000">
              <a:defRPr sz="2200"/>
            </a:lvl4pPr>
            <a:lvl5pPr marL="1476000" indent="-324000"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5631-01F8-4E12-80D3-F4885ACBBA2A}" type="datetime1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670" y="359020"/>
            <a:ext cx="862586" cy="42062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6714" y="6266403"/>
            <a:ext cx="4132262" cy="257705"/>
          </a:xfrm>
        </p:spPr>
        <p:txBody>
          <a:bodyPr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800"/>
            </a:lvl1pPr>
            <a:lvl2pPr marL="180000" indent="0">
              <a:spcAft>
                <a:spcPts val="0"/>
              </a:spcAft>
              <a:buNone/>
              <a:defRPr sz="800"/>
            </a:lvl2pPr>
            <a:lvl3pPr marL="360000" indent="0">
              <a:spcAft>
                <a:spcPts val="0"/>
              </a:spcAft>
              <a:buNone/>
              <a:defRPr sz="800"/>
            </a:lvl3pPr>
            <a:lvl4pPr marL="540000" indent="0">
              <a:spcAft>
                <a:spcPts val="0"/>
              </a:spcAft>
              <a:buNone/>
              <a:defRPr sz="800"/>
            </a:lvl4pPr>
            <a:lvl5pPr marL="720000" indent="0">
              <a:spcAft>
                <a:spcPts val="0"/>
              </a:spcAft>
              <a:buNone/>
              <a:defRPr sz="800"/>
            </a:lvl5pPr>
          </a:lstStyle>
          <a:p>
            <a:pPr lvl="0"/>
            <a:r>
              <a:rPr lang="en-US" dirty="0" smtClean="0"/>
              <a:t>Optional source notes (8pt):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65125" y="1476375"/>
            <a:ext cx="8413749" cy="0"/>
          </a:xfrm>
          <a:prstGeom prst="line">
            <a:avLst/>
          </a:prstGeom>
          <a:ln w="63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82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able Placeholder 10"/>
          <p:cNvSpPr>
            <a:spLocks noGrp="1"/>
          </p:cNvSpPr>
          <p:nvPr>
            <p:ph type="tbl" sz="quarter" idx="14"/>
          </p:nvPr>
        </p:nvSpPr>
        <p:spPr>
          <a:xfrm>
            <a:off x="365125" y="1484842"/>
            <a:ext cx="8413750" cy="4733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BE06-5913-44DF-9708-80A69B660842}" type="datetime1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670" y="359020"/>
            <a:ext cx="862586" cy="42062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6714" y="6266403"/>
            <a:ext cx="4132262" cy="257705"/>
          </a:xfrm>
        </p:spPr>
        <p:txBody>
          <a:bodyPr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800"/>
            </a:lvl1pPr>
            <a:lvl2pPr marL="180000" indent="0">
              <a:spcAft>
                <a:spcPts val="0"/>
              </a:spcAft>
              <a:buNone/>
              <a:defRPr sz="800"/>
            </a:lvl2pPr>
            <a:lvl3pPr marL="360000" indent="0">
              <a:spcAft>
                <a:spcPts val="0"/>
              </a:spcAft>
              <a:buNone/>
              <a:defRPr sz="800"/>
            </a:lvl3pPr>
            <a:lvl4pPr marL="540000" indent="0">
              <a:spcAft>
                <a:spcPts val="0"/>
              </a:spcAft>
              <a:buNone/>
              <a:defRPr sz="800"/>
            </a:lvl4pPr>
            <a:lvl5pPr marL="720000" indent="0">
              <a:spcAft>
                <a:spcPts val="0"/>
              </a:spcAft>
              <a:buNone/>
              <a:defRPr sz="800"/>
            </a:lvl5pPr>
          </a:lstStyle>
          <a:p>
            <a:pPr lvl="0"/>
            <a:r>
              <a:rPr lang="en-US" dirty="0" smtClean="0"/>
              <a:t>Optional source notes (8pt):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28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ab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able Placeholder 10"/>
          <p:cNvSpPr>
            <a:spLocks noGrp="1"/>
          </p:cNvSpPr>
          <p:nvPr>
            <p:ph type="tbl" sz="quarter" idx="14"/>
          </p:nvPr>
        </p:nvSpPr>
        <p:spPr>
          <a:xfrm>
            <a:off x="365125" y="1484842"/>
            <a:ext cx="6273800" cy="4733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BE06-5913-44DF-9708-80A69B660842}" type="datetime1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670" y="359020"/>
            <a:ext cx="862586" cy="42062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6714" y="6266403"/>
            <a:ext cx="4132262" cy="257705"/>
          </a:xfrm>
        </p:spPr>
        <p:txBody>
          <a:bodyPr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800"/>
            </a:lvl1pPr>
            <a:lvl2pPr marL="180000" indent="0">
              <a:spcAft>
                <a:spcPts val="0"/>
              </a:spcAft>
              <a:buNone/>
              <a:defRPr sz="800"/>
            </a:lvl2pPr>
            <a:lvl3pPr marL="360000" indent="0">
              <a:spcAft>
                <a:spcPts val="0"/>
              </a:spcAft>
              <a:buNone/>
              <a:defRPr sz="800"/>
            </a:lvl3pPr>
            <a:lvl4pPr marL="540000" indent="0">
              <a:spcAft>
                <a:spcPts val="0"/>
              </a:spcAft>
              <a:buNone/>
              <a:defRPr sz="800"/>
            </a:lvl4pPr>
            <a:lvl5pPr marL="720000" indent="0">
              <a:spcAft>
                <a:spcPts val="0"/>
              </a:spcAft>
              <a:buNone/>
              <a:defRPr sz="800"/>
            </a:lvl5pPr>
          </a:lstStyle>
          <a:p>
            <a:pPr lvl="0"/>
            <a:r>
              <a:rPr lang="en-US" dirty="0" smtClean="0"/>
              <a:t>Optional source notes (8pt):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789738" y="1617135"/>
            <a:ext cx="1989137" cy="4593166"/>
          </a:xfrm>
        </p:spPr>
        <p:txBody>
          <a:bodyPr/>
          <a:lstStyle>
            <a:lvl1pPr>
              <a:spcAft>
                <a:spcPts val="1000"/>
              </a:spcAft>
              <a:defRPr sz="1200"/>
            </a:lvl1pPr>
            <a:lvl2pPr>
              <a:spcAft>
                <a:spcPts val="1000"/>
              </a:spcAft>
              <a:defRPr sz="1200"/>
            </a:lvl2pPr>
            <a:lvl3pPr>
              <a:spcAft>
                <a:spcPts val="1000"/>
              </a:spcAft>
              <a:defRPr sz="1200"/>
            </a:lvl3pPr>
            <a:lvl4pPr marL="792000" indent="-216000">
              <a:spcAft>
                <a:spcPts val="1000"/>
              </a:spcAft>
              <a:defRPr sz="1200"/>
            </a:lvl4pPr>
            <a:lvl5pPr marL="1008000" indent="-216000">
              <a:spcAft>
                <a:spcPts val="1000"/>
              </a:spcAft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789738" y="1476375"/>
            <a:ext cx="1989136" cy="0"/>
          </a:xfrm>
          <a:prstGeom prst="line">
            <a:avLst/>
          </a:prstGeom>
          <a:ln w="63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92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heet 4 U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5631-01F8-4E12-80D3-F4885ACBBA2A}" type="datetime1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670" y="359020"/>
            <a:ext cx="862586" cy="42062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6714" y="6266403"/>
            <a:ext cx="4132262" cy="257705"/>
          </a:xfrm>
        </p:spPr>
        <p:txBody>
          <a:bodyPr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800"/>
            </a:lvl1pPr>
            <a:lvl2pPr marL="180000" indent="0">
              <a:spcAft>
                <a:spcPts val="0"/>
              </a:spcAft>
              <a:buNone/>
              <a:defRPr sz="800"/>
            </a:lvl2pPr>
            <a:lvl3pPr marL="360000" indent="0">
              <a:spcAft>
                <a:spcPts val="0"/>
              </a:spcAft>
              <a:buNone/>
              <a:defRPr sz="800"/>
            </a:lvl3pPr>
            <a:lvl4pPr marL="540000" indent="0">
              <a:spcAft>
                <a:spcPts val="0"/>
              </a:spcAft>
              <a:buNone/>
              <a:defRPr sz="800"/>
            </a:lvl4pPr>
            <a:lvl5pPr marL="720000" indent="0">
              <a:spcAft>
                <a:spcPts val="0"/>
              </a:spcAft>
              <a:buNone/>
              <a:defRPr sz="800"/>
            </a:lvl5pPr>
          </a:lstStyle>
          <a:p>
            <a:pPr lvl="0"/>
            <a:r>
              <a:rPr lang="en-US" dirty="0" smtClean="0"/>
              <a:t>Optional source notes (8pt):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366713" y="1608667"/>
            <a:ext cx="2000250" cy="2285999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65124" y="4034694"/>
            <a:ext cx="2001839" cy="217560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200" b="1"/>
            </a:lvl1pPr>
            <a:lvl2pPr marL="0" indent="0">
              <a:spcAft>
                <a:spcPts val="0"/>
              </a:spcAft>
              <a:buNone/>
              <a:defRPr sz="1200"/>
            </a:lvl2pPr>
            <a:lvl3pPr marL="180000" indent="-180000">
              <a:spcAft>
                <a:spcPts val="1000"/>
              </a:spcAft>
              <a:buFont typeface="Arial" panose="020B0604020202020204" pitchFamily="34" charset="0"/>
              <a:buChar char="•"/>
              <a:defRPr sz="1200"/>
            </a:lvl3pPr>
            <a:lvl4pPr marL="396000" indent="-216000">
              <a:spcAft>
                <a:spcPts val="1000"/>
              </a:spcAft>
              <a:buFont typeface="Arial" panose="020B0604020202020204" pitchFamily="34" charset="0"/>
              <a:buChar char="–"/>
              <a:defRPr sz="1200"/>
            </a:lvl4pPr>
            <a:lvl5pPr marL="576000" indent="-180000"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438003" y="1608667"/>
            <a:ext cx="0" cy="460163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2507838" y="1608667"/>
            <a:ext cx="2000250" cy="2285999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2506249" y="4034694"/>
            <a:ext cx="2001839" cy="217560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200" b="1"/>
            </a:lvl1pPr>
            <a:lvl2pPr marL="0" indent="0">
              <a:spcAft>
                <a:spcPts val="0"/>
              </a:spcAft>
              <a:buNone/>
              <a:defRPr sz="1200"/>
            </a:lvl2pPr>
            <a:lvl3pPr marL="180000" indent="-180000">
              <a:spcAft>
                <a:spcPts val="1000"/>
              </a:spcAft>
              <a:buFont typeface="Arial" panose="020B0604020202020204" pitchFamily="34" charset="0"/>
              <a:buChar char="•"/>
              <a:defRPr sz="1200"/>
            </a:lvl3pPr>
            <a:lvl4pPr marL="396000" indent="-216000">
              <a:spcAft>
                <a:spcPts val="1000"/>
              </a:spcAft>
              <a:buFont typeface="Arial" panose="020B0604020202020204" pitchFamily="34" charset="0"/>
              <a:buChar char="–"/>
              <a:defRPr sz="1200"/>
            </a:lvl4pPr>
            <a:lvl5pPr marL="576000" indent="-180000"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579128" y="1608667"/>
            <a:ext cx="0" cy="460163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4643815" y="1608667"/>
            <a:ext cx="2000250" cy="2285999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642226" y="4034694"/>
            <a:ext cx="2001839" cy="217560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200" b="1"/>
            </a:lvl1pPr>
            <a:lvl2pPr marL="0" indent="0">
              <a:spcAft>
                <a:spcPts val="0"/>
              </a:spcAft>
              <a:buNone/>
              <a:defRPr sz="1200"/>
            </a:lvl2pPr>
            <a:lvl3pPr marL="180000" indent="-180000">
              <a:spcAft>
                <a:spcPts val="1000"/>
              </a:spcAft>
              <a:buFont typeface="Arial" panose="020B0604020202020204" pitchFamily="34" charset="0"/>
              <a:buChar char="•"/>
              <a:defRPr sz="1200"/>
            </a:lvl3pPr>
            <a:lvl4pPr marL="396000" indent="-216000">
              <a:spcAft>
                <a:spcPts val="1000"/>
              </a:spcAft>
              <a:buFont typeface="Arial" panose="020B0604020202020204" pitchFamily="34" charset="0"/>
              <a:buChar char="–"/>
              <a:defRPr sz="1200"/>
            </a:lvl4pPr>
            <a:lvl5pPr marL="576000" indent="-180000"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715105" y="1608667"/>
            <a:ext cx="0" cy="460163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10"/>
          <p:cNvSpPr>
            <a:spLocks noGrp="1"/>
          </p:cNvSpPr>
          <p:nvPr>
            <p:ph type="pic" sz="quarter" idx="20"/>
          </p:nvPr>
        </p:nvSpPr>
        <p:spPr>
          <a:xfrm>
            <a:off x="6784874" y="1608667"/>
            <a:ext cx="2000250" cy="2285999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783285" y="4034694"/>
            <a:ext cx="2001839" cy="217560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200" b="1"/>
            </a:lvl1pPr>
            <a:lvl2pPr marL="0" indent="0">
              <a:spcAft>
                <a:spcPts val="0"/>
              </a:spcAft>
              <a:buNone/>
              <a:defRPr sz="1200"/>
            </a:lvl2pPr>
            <a:lvl3pPr marL="180000" indent="-180000">
              <a:spcAft>
                <a:spcPts val="1000"/>
              </a:spcAft>
              <a:buFont typeface="Arial" panose="020B0604020202020204" pitchFamily="34" charset="0"/>
              <a:buChar char="•"/>
              <a:defRPr sz="1200"/>
            </a:lvl3pPr>
            <a:lvl4pPr marL="396000" indent="-216000">
              <a:spcAft>
                <a:spcPts val="1000"/>
              </a:spcAft>
              <a:buFont typeface="Arial" panose="020B0604020202020204" pitchFamily="34" charset="0"/>
              <a:buChar char="–"/>
              <a:defRPr sz="1200"/>
            </a:lvl4pPr>
            <a:lvl5pPr marL="576000" indent="-180000"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368300" y="1466305"/>
            <a:ext cx="841295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121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heet 6 U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5631-01F8-4E12-80D3-F4885ACBBA2A}" type="datetime1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288" y="359020"/>
            <a:ext cx="862586" cy="42062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6714" y="6266403"/>
            <a:ext cx="4132262" cy="257705"/>
          </a:xfrm>
        </p:spPr>
        <p:txBody>
          <a:bodyPr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800"/>
            </a:lvl1pPr>
            <a:lvl2pPr marL="180000" indent="0">
              <a:spcAft>
                <a:spcPts val="0"/>
              </a:spcAft>
              <a:buNone/>
              <a:defRPr sz="800"/>
            </a:lvl2pPr>
            <a:lvl3pPr marL="360000" indent="0">
              <a:spcAft>
                <a:spcPts val="0"/>
              </a:spcAft>
              <a:buNone/>
              <a:defRPr sz="800"/>
            </a:lvl3pPr>
            <a:lvl4pPr marL="540000" indent="0">
              <a:spcAft>
                <a:spcPts val="0"/>
              </a:spcAft>
              <a:buNone/>
              <a:defRPr sz="800"/>
            </a:lvl4pPr>
            <a:lvl5pPr marL="720000" indent="0">
              <a:spcAft>
                <a:spcPts val="0"/>
              </a:spcAft>
              <a:buNone/>
              <a:defRPr sz="800"/>
            </a:lvl5pPr>
          </a:lstStyle>
          <a:p>
            <a:pPr lvl="0"/>
            <a:r>
              <a:rPr lang="en-US" dirty="0" smtClean="0"/>
              <a:t>Optional source notes (8pt):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366712" y="1609200"/>
            <a:ext cx="1273175" cy="1542349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65124" y="3249050"/>
            <a:ext cx="1274763" cy="2947772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200" b="1"/>
            </a:lvl1pPr>
            <a:lvl2pPr marL="0" indent="0">
              <a:spcAft>
                <a:spcPts val="0"/>
              </a:spcAft>
              <a:buNone/>
              <a:defRPr sz="1200"/>
            </a:lvl2pPr>
            <a:lvl3pPr marL="180000" indent="-180000">
              <a:spcAft>
                <a:spcPts val="1000"/>
              </a:spcAft>
              <a:buFont typeface="Arial" panose="020B0604020202020204" pitchFamily="34" charset="0"/>
              <a:buChar char="•"/>
              <a:defRPr sz="1200"/>
            </a:lvl3pPr>
            <a:lvl4pPr marL="396000" indent="-216000">
              <a:spcAft>
                <a:spcPts val="1000"/>
              </a:spcAft>
              <a:buFont typeface="Arial" panose="020B0604020202020204" pitchFamily="34" charset="0"/>
              <a:buChar char="–"/>
              <a:defRPr sz="1200"/>
            </a:lvl4pPr>
            <a:lvl5pPr marL="576000" indent="-180000"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715728" y="1609200"/>
            <a:ext cx="0" cy="460163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790700" y="1609200"/>
            <a:ext cx="1274400" cy="1542349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1790337" y="3249050"/>
            <a:ext cx="1274763" cy="2947772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200" b="1"/>
            </a:lvl1pPr>
            <a:lvl2pPr marL="0" indent="0">
              <a:spcAft>
                <a:spcPts val="0"/>
              </a:spcAft>
              <a:buNone/>
              <a:defRPr sz="1200"/>
            </a:lvl2pPr>
            <a:lvl3pPr marL="180000" indent="-180000">
              <a:spcAft>
                <a:spcPts val="1000"/>
              </a:spcAft>
              <a:buFont typeface="Arial" panose="020B0604020202020204" pitchFamily="34" charset="0"/>
              <a:buChar char="•"/>
              <a:defRPr sz="1200"/>
            </a:lvl3pPr>
            <a:lvl4pPr marL="396000" indent="-216000">
              <a:spcAft>
                <a:spcPts val="1000"/>
              </a:spcAft>
              <a:buFont typeface="Arial" panose="020B0604020202020204" pitchFamily="34" charset="0"/>
              <a:buChar char="–"/>
              <a:defRPr sz="1200"/>
            </a:lvl4pPr>
            <a:lvl5pPr marL="576000" indent="-180000"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144841" y="1609200"/>
            <a:ext cx="0" cy="460163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24950" y="1609200"/>
            <a:ext cx="1274400" cy="1542349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3224587" y="3249050"/>
            <a:ext cx="1274763" cy="2947772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200" b="1"/>
            </a:lvl1pPr>
            <a:lvl2pPr marL="0" indent="0">
              <a:spcAft>
                <a:spcPts val="0"/>
              </a:spcAft>
              <a:buNone/>
              <a:defRPr sz="1200"/>
            </a:lvl2pPr>
            <a:lvl3pPr marL="180000" indent="-180000">
              <a:spcAft>
                <a:spcPts val="1000"/>
              </a:spcAft>
              <a:buFont typeface="Arial" panose="020B0604020202020204" pitchFamily="34" charset="0"/>
              <a:buChar char="•"/>
              <a:defRPr sz="1200"/>
            </a:lvl3pPr>
            <a:lvl4pPr marL="396000" indent="-216000">
              <a:spcAft>
                <a:spcPts val="1000"/>
              </a:spcAft>
              <a:buFont typeface="Arial" panose="020B0604020202020204" pitchFamily="34" charset="0"/>
              <a:buChar char="–"/>
              <a:defRPr sz="1200"/>
            </a:lvl4pPr>
            <a:lvl5pPr marL="576000" indent="-180000"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4579200" y="1609200"/>
            <a:ext cx="0" cy="460163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icture Placeholder 10"/>
          <p:cNvSpPr>
            <a:spLocks noGrp="1"/>
          </p:cNvSpPr>
          <p:nvPr>
            <p:ph type="pic" sz="quarter" idx="20"/>
          </p:nvPr>
        </p:nvSpPr>
        <p:spPr>
          <a:xfrm>
            <a:off x="4653712" y="1609200"/>
            <a:ext cx="1274400" cy="1542349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53349" y="3249050"/>
            <a:ext cx="1274763" cy="2947772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200" b="1"/>
            </a:lvl1pPr>
            <a:lvl2pPr marL="0" indent="0">
              <a:spcAft>
                <a:spcPts val="0"/>
              </a:spcAft>
              <a:buNone/>
              <a:defRPr sz="1200"/>
            </a:lvl2pPr>
            <a:lvl3pPr marL="180000" indent="-180000">
              <a:spcAft>
                <a:spcPts val="1000"/>
              </a:spcAft>
              <a:buFont typeface="Arial" panose="020B0604020202020204" pitchFamily="34" charset="0"/>
              <a:buChar char="•"/>
              <a:defRPr sz="1200"/>
            </a:lvl3pPr>
            <a:lvl4pPr marL="396000" indent="-216000">
              <a:spcAft>
                <a:spcPts val="1000"/>
              </a:spcAft>
              <a:buFont typeface="Arial" panose="020B0604020202020204" pitchFamily="34" charset="0"/>
              <a:buChar char="–"/>
              <a:defRPr sz="1200"/>
            </a:lvl4pPr>
            <a:lvl5pPr marL="576000" indent="-180000"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6004779" y="1609200"/>
            <a:ext cx="0" cy="460163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6084888" y="1609200"/>
            <a:ext cx="1274400" cy="1542349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84525" y="3249050"/>
            <a:ext cx="1274763" cy="2947772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200" b="1"/>
            </a:lvl1pPr>
            <a:lvl2pPr marL="0" indent="0">
              <a:spcAft>
                <a:spcPts val="0"/>
              </a:spcAft>
              <a:buNone/>
              <a:defRPr sz="1200"/>
            </a:lvl2pPr>
            <a:lvl3pPr marL="180000" indent="-180000">
              <a:spcAft>
                <a:spcPts val="1000"/>
              </a:spcAft>
              <a:buFont typeface="Arial" panose="020B0604020202020204" pitchFamily="34" charset="0"/>
              <a:buChar char="•"/>
              <a:defRPr sz="1200"/>
            </a:lvl3pPr>
            <a:lvl4pPr marL="396000" indent="-216000">
              <a:spcAft>
                <a:spcPts val="1000"/>
              </a:spcAft>
              <a:buFont typeface="Arial" panose="020B0604020202020204" pitchFamily="34" charset="0"/>
              <a:buChar char="–"/>
              <a:defRPr sz="1200"/>
            </a:lvl4pPr>
            <a:lvl5pPr marL="576000" indent="-180000"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7434639" y="1609200"/>
            <a:ext cx="0" cy="460163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7504474" y="1609200"/>
            <a:ext cx="1274400" cy="1542349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7504111" y="3249050"/>
            <a:ext cx="1274763" cy="2947772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200" b="1"/>
            </a:lvl1pPr>
            <a:lvl2pPr marL="0" indent="0">
              <a:spcAft>
                <a:spcPts val="0"/>
              </a:spcAft>
              <a:buNone/>
              <a:defRPr sz="1200"/>
            </a:lvl2pPr>
            <a:lvl3pPr marL="180000" indent="-180000">
              <a:spcAft>
                <a:spcPts val="1000"/>
              </a:spcAft>
              <a:buFont typeface="Arial" panose="020B0604020202020204" pitchFamily="34" charset="0"/>
              <a:buChar char="•"/>
              <a:defRPr sz="1200"/>
            </a:lvl3pPr>
            <a:lvl4pPr marL="396000" indent="-216000">
              <a:spcAft>
                <a:spcPts val="1000"/>
              </a:spcAft>
              <a:buFont typeface="Arial" panose="020B0604020202020204" pitchFamily="34" charset="0"/>
              <a:buChar char="–"/>
              <a:defRPr sz="1200"/>
            </a:lvl4pPr>
            <a:lvl5pPr marL="576000" indent="-180000"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368300" y="1466305"/>
            <a:ext cx="841295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327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713" y="551905"/>
            <a:ext cx="6992937" cy="8027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701801"/>
            <a:ext cx="6994525" cy="449949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2252749" y="6419591"/>
            <a:ext cx="1008149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ct val="85000"/>
              </a:lnSpc>
              <a:defRPr sz="800">
                <a:solidFill>
                  <a:schemeClr val="tx1"/>
                </a:solidFill>
              </a:defRPr>
            </a:lvl1pPr>
          </a:lstStyle>
          <a:p>
            <a:fld id="{7C9016E6-9991-49C7-994F-1E04B828E624}" type="datetime1">
              <a:rPr lang="en-GB" smtClean="0"/>
              <a:t>30/06/2016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244601" y="6419591"/>
            <a:ext cx="1125451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ct val="85000"/>
              </a:lnSpc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349" y="6404400"/>
            <a:ext cx="390525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lnSpc>
                <a:spcPct val="85000"/>
              </a:lnSpc>
              <a:defRPr sz="1000">
                <a:solidFill>
                  <a:schemeClr val="tx1"/>
                </a:solidFill>
              </a:defRPr>
            </a:lvl1pPr>
          </a:lstStyle>
          <a:p>
            <a:fld id="{A226B5C7-863F-4784-8CDC-18C0AF13FBD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48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5" r:id="rId2"/>
    <p:sldLayoutId id="2147483650" r:id="rId3"/>
    <p:sldLayoutId id="2147483664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51" r:id="rId10"/>
    <p:sldLayoutId id="2147483673" r:id="rId11"/>
    <p:sldLayoutId id="2147483666" r:id="rId12"/>
    <p:sldLayoutId id="2147483667" r:id="rId13"/>
    <p:sldLayoutId id="2147483720" r:id="rId14"/>
    <p:sldLayoutId id="2147483660" r:id="rId15"/>
    <p:sldLayoutId id="2147483663" r:id="rId16"/>
    <p:sldLayoutId id="2147483661" r:id="rId17"/>
    <p:sldLayoutId id="2147483674" r:id="rId18"/>
    <p:sldLayoutId id="2147483662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1" r:id="rId25"/>
    <p:sldLayoutId id="2147483682" r:id="rId26"/>
    <p:sldLayoutId id="2147483683" r:id="rId27"/>
    <p:sldLayoutId id="2147483684" r:id="rId28"/>
    <p:sldLayoutId id="2147483654" r:id="rId29"/>
    <p:sldLayoutId id="2147483655" r:id="rId30"/>
    <p:sldLayoutId id="2147483680" r:id="rId31"/>
    <p:sldLayoutId id="2147483721" r:id="rId32"/>
    <p:sldLayoutId id="2147483723" r:id="rId3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92000"/>
        </a:lnSpc>
        <a:spcBef>
          <a:spcPts val="0"/>
        </a:spcBef>
        <a:spcAft>
          <a:spcPts val="2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216000" algn="l" defTabSz="914400" rtl="0" eaLnBrk="1" latinLnBrk="0" hangingPunct="1">
        <a:lnSpc>
          <a:spcPct val="92000"/>
        </a:lnSpc>
        <a:spcBef>
          <a:spcPts val="0"/>
        </a:spcBef>
        <a:spcAft>
          <a:spcPts val="200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00" indent="-180000" algn="l" defTabSz="914400" rtl="0" eaLnBrk="1" latinLnBrk="0" hangingPunct="1">
        <a:lnSpc>
          <a:spcPct val="92000"/>
        </a:lnSpc>
        <a:spcBef>
          <a:spcPts val="0"/>
        </a:spcBef>
        <a:spcAft>
          <a:spcPts val="2000"/>
        </a:spcAft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252000" algn="l" defTabSz="914400" rtl="0" eaLnBrk="1" latinLnBrk="0" hangingPunct="1">
        <a:lnSpc>
          <a:spcPct val="92000"/>
        </a:lnSpc>
        <a:spcBef>
          <a:spcPts val="0"/>
        </a:spcBef>
        <a:spcAft>
          <a:spcPts val="200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52000" algn="l" defTabSz="914400" rtl="0" eaLnBrk="1" latinLnBrk="0" hangingPunct="1">
        <a:lnSpc>
          <a:spcPct val="92000"/>
        </a:lnSpc>
        <a:spcBef>
          <a:spcPts val="0"/>
        </a:spcBef>
        <a:spcAft>
          <a:spcPts val="200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gif"/><Relationship Id="rId15" Type="http://schemas.openxmlformats.org/officeDocument/2006/relationships/image" Target="../media/image33.gif"/><Relationship Id="rId10" Type="http://schemas.openxmlformats.org/officeDocument/2006/relationships/image" Target="../media/image28.jpe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gif"/><Relationship Id="rId1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hyperlink" Target="http://www.google.co.uk/url?sa=i&amp;rct=j&amp;q=&amp;esrc=s&amp;source=images&amp;cd=&amp;cad=rja&amp;uact=8&amp;ved=0ahUKEwirqJKhxrjNAhWILcAKHQWXBs8QjRwIBw&amp;url=http://www.shadowmatchusa.com/blog/team-diversity-habits-behaviors&amp;bvm=bv.125221236,d.ZGg&amp;psig=AFQjCNGVfgUksuPKsA2AvpiPNHJ2hGTBZQ&amp;ust=1466578793960136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evops.com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enterprisedevops.blogspot.com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hyperlink" Target="http://www.google.co.uk/url?sa=i&amp;rct=j&amp;q=&amp;esrc=s&amp;source=images&amp;cd=&amp;cad=rja&amp;uact=8&amp;ved=0ahUKEwjy_bCBsPXMAhWsC8AKHampD3gQjRwIBw&amp;url=http://www.scrumexpert.com/knowledge/t-shaped-skills-and-swarming-make-for-flexible-scrum-and-agile-teams/&amp;psig=AFQjCNHAmIArzjEXpLHiH1iwXqxCu2KLUw&amp;ust=1464270765264070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jpeg"/><Relationship Id="rId4" Type="http://schemas.openxmlformats.org/officeDocument/2006/relationships/hyperlink" Target="http://www.google.co.uk/url?sa=i&amp;rct=j&amp;q=&amp;esrc=s&amp;source=images&amp;cd=&amp;cad=rja&amp;uact=8&amp;ved=0ahUKEwjG1L-UsPXMAhUFJsAKHejKArMQjRwIBw&amp;url=http://hotbirthdays.com/celebrity/mrt.html&amp;bvm=bv.122676328,d.ZGg&amp;psig=AFQjCNGDXvVYn5beo7JXKIj05x40J0HF9Q&amp;ust=146427085174664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hyperlink" Target="http://www.google.co.uk/url?sa=i&amp;rct=j&amp;q=&amp;esrc=s&amp;source=images&amp;cd=&amp;cad=rja&amp;uact=8&amp;ved=0ahUKEwirqJKhxrjNAhWILcAKHQWXBs8QjRwIBw&amp;url=http://www.shadowmatchusa.com/blog/team-diversity-habits-behaviors&amp;bvm=bv.125221236,d.ZGg&amp;psig=AFQjCNGVfgUksuPKsA2AvpiPNHJ2hGTBZQ&amp;ust=1466578793960136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hyperlink" Target="http://www.google.co.uk/url?sa=i&amp;rct=j&amp;q=&amp;esrc=s&amp;source=images&amp;cd=&amp;cad=rja&amp;uact=8&amp;ved=0ahUKEwiJmIDHgZ3NAhVIL8AKHe9xCtcQjRwIBw&amp;url=http://www.funnyjunk.com/Mfw%2Bthe%2Bring%2Bis%2Bdestroyed/funny-gifs/5065220/&amp;psig=AFQjCNHQtO_5oLqSHx_Rpz0A7g4dFaG-0A&amp;ust=1465632726021127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jpeg"/><Relationship Id="rId7" Type="http://schemas.openxmlformats.org/officeDocument/2006/relationships/image" Target="../media/image58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oogle.co.uk/url?sa=i&amp;rct=j&amp;q=&amp;esrc=s&amp;source=images&amp;cd=&amp;cad=rja&amp;uact=8&amp;ved=0ahUKEwiL3LSZypPNAhUTM8AKHbE7BIEQjRwIBw&amp;url=https://twitter.com/tastapod&amp;psig=AFQjCNFRkheqO2tMzXCQ2m445518tLF3JQ&amp;ust=1465308629228146" TargetMode="External"/><Relationship Id="rId5" Type="http://schemas.openxmlformats.org/officeDocument/2006/relationships/image" Target="../media/image57.jpeg"/><Relationship Id="rId4" Type="http://schemas.openxmlformats.org/officeDocument/2006/relationships/hyperlink" Target="http://flickr.com/photos/adewale_oshineye/2933030620/" TargetMode="External"/><Relationship Id="rId9" Type="http://schemas.openxmlformats.org/officeDocument/2006/relationships/image" Target="../media/image60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www.google.co.uk/url?sa=i&amp;rct=j&amp;q=&amp;esrc=s&amp;source=images&amp;cd=&amp;cad=rja&amp;uact=8&amp;ved=0ahUKEwjwu-HngZ3NAhXGDcAKHVd0CgoQjRwIBw&amp;url=https://en.wikipedia.org/wiki/Shire_(Middle-earth)&amp;bvm=bv.124088155,d.ZGg&amp;psig=AFQjCNGSfSzTi7wRpiApRUXzykbt6-ieFQ&amp;ust=1465632797483605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" b="50"/>
          <a:stretch/>
        </p:blipFill>
        <p:spPr>
          <a:xfrm>
            <a:off x="1800225" y="20374"/>
            <a:ext cx="7343775" cy="6837626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Re-imagining Hiscox IT: </a:t>
            </a:r>
            <a:r>
              <a:rPr lang="en-GB" dirty="0" smtClean="0">
                <a:solidFill>
                  <a:srgbClr val="FF0000"/>
                </a:solidFill>
              </a:rPr>
              <a:t/>
            </a:r>
            <a:br>
              <a:rPr lang="en-GB" dirty="0" smtClean="0">
                <a:solidFill>
                  <a:srgbClr val="FF0000"/>
                </a:solidFill>
              </a:rPr>
            </a:br>
            <a:r>
              <a:rPr lang="en-GB" dirty="0" smtClean="0">
                <a:solidFill>
                  <a:srgbClr val="FF0000"/>
                </a:solidFill>
              </a:rPr>
              <a:t>A </a:t>
            </a:r>
            <a:r>
              <a:rPr lang="en-GB" dirty="0" err="1">
                <a:solidFill>
                  <a:srgbClr val="FF0000"/>
                </a:solidFill>
              </a:rPr>
              <a:t>DevOps</a:t>
            </a:r>
            <a:r>
              <a:rPr lang="en-GB" dirty="0">
                <a:solidFill>
                  <a:srgbClr val="FF0000"/>
                </a:solidFill>
              </a:rPr>
              <a:t> story</a:t>
            </a:r>
            <a:br>
              <a:rPr lang="en-GB" dirty="0">
                <a:solidFill>
                  <a:srgbClr val="FF0000"/>
                </a:solidFill>
              </a:rPr>
            </a:b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Fletcher</a:t>
            </a:r>
          </a:p>
        </p:txBody>
      </p:sp>
    </p:spTree>
    <p:extLst>
      <p:ext uri="{BB962C8B-B14F-4D97-AF65-F5344CB8AC3E}">
        <p14:creationId xmlns:p14="http://schemas.microsoft.com/office/powerpoint/2010/main" val="176122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Hiscox today (</a:t>
            </a:r>
            <a:r>
              <a:rPr lang="en-GB" dirty="0" err="1" smtClean="0"/>
              <a:t>ish</a:t>
            </a:r>
            <a:r>
              <a:rPr lang="en-GB" dirty="0" smtClean="0"/>
              <a:t>)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38382" y="1735060"/>
            <a:ext cx="1040492" cy="4586529"/>
            <a:chOff x="4392434" y="821957"/>
            <a:chExt cx="1040492" cy="3439897"/>
          </a:xfrm>
        </p:grpSpPr>
        <p:sp>
          <p:nvSpPr>
            <p:cNvPr id="10" name="Rounded Rectangle 9"/>
            <p:cNvSpPr/>
            <p:nvPr/>
          </p:nvSpPr>
          <p:spPr>
            <a:xfrm rot="5400000">
              <a:off x="3192731" y="2021660"/>
              <a:ext cx="3439897" cy="1040492"/>
            </a:xfrm>
            <a:prstGeom prst="roundRect">
              <a:avLst/>
            </a:prstGeom>
            <a:solidFill>
              <a:schemeClr val="bg1">
                <a:lumMod val="85000"/>
                <a:alpha val="81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>
                <a:buNone/>
              </a:pPr>
              <a:r>
                <a:rPr lang="en-US" sz="1200" dirty="0" smtClean="0">
                  <a:solidFill>
                    <a:srgbClr val="000000"/>
                  </a:solidFill>
                </a:rPr>
                <a:t>Europe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451492" y="1233466"/>
              <a:ext cx="902346" cy="2881448"/>
            </a:xfrm>
            <a:prstGeom prst="roundRect">
              <a:avLst/>
            </a:prstGeom>
            <a:solidFill>
              <a:schemeClr val="bg1">
                <a:lumMod val="65000"/>
                <a:alpha val="81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>
                <a:buNone/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70933" y="1304159"/>
              <a:ext cx="658796" cy="358741"/>
            </a:xfrm>
            <a:prstGeom prst="rect">
              <a:avLst/>
            </a:prstGeom>
            <a:solidFill>
              <a:srgbClr val="FF9933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sz="700" dirty="0" smtClean="0">
                  <a:solidFill>
                    <a:srgbClr val="000000"/>
                  </a:solidFill>
                </a:rPr>
                <a:t>Dev</a:t>
              </a:r>
              <a:endParaRPr lang="en-US" sz="600" dirty="0">
                <a:solidFill>
                  <a:srgbClr val="00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70933" y="1731274"/>
              <a:ext cx="658796" cy="358741"/>
            </a:xfrm>
            <a:prstGeom prst="rect">
              <a:avLst/>
            </a:prstGeom>
            <a:solidFill>
              <a:srgbClr val="FF9933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</a:rPr>
                <a:t>Support</a:t>
              </a:r>
              <a:endParaRPr lang="en-US" sz="700" dirty="0">
                <a:solidFill>
                  <a:srgbClr val="0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70933" y="2186399"/>
              <a:ext cx="658797" cy="358741"/>
            </a:xfrm>
            <a:prstGeom prst="rect">
              <a:avLst/>
            </a:prstGeom>
            <a:solidFill>
              <a:srgbClr val="FF9933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sz="700" dirty="0" smtClean="0">
                  <a:solidFill>
                    <a:srgbClr val="000000"/>
                  </a:solidFill>
                </a:rPr>
                <a:t>Testing</a:t>
              </a:r>
              <a:endParaRPr lang="en-US" sz="7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162624" y="1717233"/>
            <a:ext cx="1040492" cy="4586529"/>
            <a:chOff x="4392434" y="821957"/>
            <a:chExt cx="1040492" cy="3439897"/>
          </a:xfrm>
        </p:grpSpPr>
        <p:sp>
          <p:nvSpPr>
            <p:cNvPr id="59" name="Rounded Rectangle 58"/>
            <p:cNvSpPr/>
            <p:nvPr/>
          </p:nvSpPr>
          <p:spPr>
            <a:xfrm rot="5400000">
              <a:off x="3192731" y="2021660"/>
              <a:ext cx="3439897" cy="1040492"/>
            </a:xfrm>
            <a:prstGeom prst="roundRect">
              <a:avLst/>
            </a:prstGeom>
            <a:solidFill>
              <a:schemeClr val="bg1">
                <a:lumMod val="85000"/>
                <a:alpha val="81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>
                <a:buNone/>
              </a:pPr>
              <a:r>
                <a:rPr lang="en-US" sz="1200" dirty="0" smtClean="0">
                  <a:solidFill>
                    <a:srgbClr val="000000"/>
                  </a:solidFill>
                </a:rPr>
                <a:t>UK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4451492" y="1233467"/>
              <a:ext cx="902346" cy="2894819"/>
            </a:xfrm>
            <a:prstGeom prst="roundRect">
              <a:avLst/>
            </a:prstGeom>
            <a:solidFill>
              <a:schemeClr val="bg1">
                <a:lumMod val="65000"/>
                <a:alpha val="81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>
                <a:buNone/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70933" y="1304159"/>
              <a:ext cx="658796" cy="358741"/>
            </a:xfrm>
            <a:prstGeom prst="rect">
              <a:avLst/>
            </a:prstGeom>
            <a:solidFill>
              <a:srgbClr val="FF9933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sz="700" dirty="0" smtClean="0">
                  <a:solidFill>
                    <a:srgbClr val="000000"/>
                  </a:solidFill>
                </a:rPr>
                <a:t>Dev</a:t>
              </a:r>
              <a:endParaRPr lang="en-US" sz="600" dirty="0">
                <a:solidFill>
                  <a:srgbClr val="000000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570933" y="1731274"/>
              <a:ext cx="658796" cy="358741"/>
            </a:xfrm>
            <a:prstGeom prst="rect">
              <a:avLst/>
            </a:prstGeom>
            <a:solidFill>
              <a:srgbClr val="FF9933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</a:rPr>
                <a:t>Support</a:t>
              </a:r>
              <a:endParaRPr lang="en-US" sz="700" dirty="0">
                <a:solidFill>
                  <a:srgbClr val="000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570933" y="2186399"/>
              <a:ext cx="658797" cy="358741"/>
            </a:xfrm>
            <a:prstGeom prst="rect">
              <a:avLst/>
            </a:prstGeom>
            <a:solidFill>
              <a:srgbClr val="FF9933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sz="700" dirty="0" smtClean="0">
                  <a:solidFill>
                    <a:srgbClr val="000000"/>
                  </a:solidFill>
                </a:rPr>
                <a:t>Testing</a:t>
              </a:r>
              <a:endParaRPr lang="en-US" sz="700" dirty="0">
                <a:solidFill>
                  <a:srgbClr val="00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570931" y="3601824"/>
              <a:ext cx="658798" cy="358741"/>
            </a:xfrm>
            <a:prstGeom prst="rect">
              <a:avLst/>
            </a:prstGeom>
            <a:solidFill>
              <a:srgbClr val="FF9933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</a:rPr>
                <a:t>Architecture</a:t>
              </a:r>
              <a:endParaRPr lang="en-US" sz="7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550265" y="1717233"/>
            <a:ext cx="1040492" cy="4586529"/>
            <a:chOff x="4392434" y="821958"/>
            <a:chExt cx="1040492" cy="3439897"/>
          </a:xfrm>
        </p:grpSpPr>
        <p:sp>
          <p:nvSpPr>
            <p:cNvPr id="68" name="Rounded Rectangle 67"/>
            <p:cNvSpPr/>
            <p:nvPr/>
          </p:nvSpPr>
          <p:spPr>
            <a:xfrm rot="5400000">
              <a:off x="3192731" y="2021661"/>
              <a:ext cx="3439897" cy="1040492"/>
            </a:xfrm>
            <a:prstGeom prst="roundRect">
              <a:avLst/>
            </a:prstGeom>
            <a:solidFill>
              <a:schemeClr val="bg1">
                <a:lumMod val="85000"/>
                <a:alpha val="81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>
                <a:buNone/>
              </a:pPr>
              <a:r>
                <a:rPr lang="en-US" sz="1000" dirty="0" smtClean="0">
                  <a:solidFill>
                    <a:srgbClr val="000000"/>
                  </a:solidFill>
                </a:rPr>
                <a:t>London market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451492" y="1233467"/>
              <a:ext cx="902346" cy="2894819"/>
            </a:xfrm>
            <a:prstGeom prst="roundRect">
              <a:avLst/>
            </a:prstGeom>
            <a:solidFill>
              <a:schemeClr val="bg1">
                <a:lumMod val="65000"/>
                <a:alpha val="81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>
                <a:buNone/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70933" y="1304159"/>
              <a:ext cx="658796" cy="358741"/>
            </a:xfrm>
            <a:prstGeom prst="rect">
              <a:avLst/>
            </a:prstGeom>
            <a:solidFill>
              <a:srgbClr val="FF9933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sz="700" dirty="0" smtClean="0">
                  <a:solidFill>
                    <a:srgbClr val="000000"/>
                  </a:solidFill>
                </a:rPr>
                <a:t>Dev</a:t>
              </a:r>
              <a:endParaRPr lang="en-US" sz="600" dirty="0">
                <a:solidFill>
                  <a:srgbClr val="00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570933" y="1731274"/>
              <a:ext cx="658796" cy="358741"/>
            </a:xfrm>
            <a:prstGeom prst="rect">
              <a:avLst/>
            </a:prstGeom>
            <a:solidFill>
              <a:srgbClr val="FF9933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</a:rPr>
                <a:t>Support</a:t>
              </a:r>
              <a:endParaRPr lang="en-US" sz="700" dirty="0">
                <a:solidFill>
                  <a:srgbClr val="00000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570933" y="2186399"/>
              <a:ext cx="658797" cy="358741"/>
            </a:xfrm>
            <a:prstGeom prst="rect">
              <a:avLst/>
            </a:prstGeom>
            <a:solidFill>
              <a:srgbClr val="FF9933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sz="700" dirty="0" smtClean="0">
                  <a:solidFill>
                    <a:srgbClr val="000000"/>
                  </a:solidFill>
                </a:rPr>
                <a:t>Testing</a:t>
              </a:r>
              <a:endParaRPr lang="en-US" sz="7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5527198" y="1717233"/>
            <a:ext cx="1040492" cy="4586529"/>
            <a:chOff x="4392434" y="821957"/>
            <a:chExt cx="1040492" cy="3439897"/>
          </a:xfrm>
        </p:grpSpPr>
        <p:sp>
          <p:nvSpPr>
            <p:cNvPr id="77" name="Rounded Rectangle 76"/>
            <p:cNvSpPr/>
            <p:nvPr/>
          </p:nvSpPr>
          <p:spPr>
            <a:xfrm rot="5400000">
              <a:off x="3192731" y="2021660"/>
              <a:ext cx="3439897" cy="1040492"/>
            </a:xfrm>
            <a:prstGeom prst="roundRect">
              <a:avLst/>
            </a:prstGeom>
            <a:solidFill>
              <a:schemeClr val="bg1">
                <a:lumMod val="85000"/>
                <a:alpha val="81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>
                <a:buNone/>
              </a:pPr>
              <a:r>
                <a:rPr lang="en-US" sz="1200" dirty="0" smtClean="0">
                  <a:solidFill>
                    <a:srgbClr val="000000"/>
                  </a:solidFill>
                </a:rPr>
                <a:t>USA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451492" y="1233467"/>
              <a:ext cx="902346" cy="2894817"/>
            </a:xfrm>
            <a:prstGeom prst="roundRect">
              <a:avLst/>
            </a:prstGeom>
            <a:solidFill>
              <a:schemeClr val="bg1">
                <a:lumMod val="65000"/>
                <a:alpha val="81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>
                <a:buNone/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570933" y="1304159"/>
              <a:ext cx="658796" cy="358741"/>
            </a:xfrm>
            <a:prstGeom prst="rect">
              <a:avLst/>
            </a:prstGeom>
            <a:solidFill>
              <a:srgbClr val="FF9933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sz="700" dirty="0" smtClean="0">
                  <a:solidFill>
                    <a:srgbClr val="000000"/>
                  </a:solidFill>
                </a:rPr>
                <a:t>Dev</a:t>
              </a:r>
              <a:endParaRPr lang="en-US" sz="600" dirty="0">
                <a:solidFill>
                  <a:srgbClr val="00000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570933" y="1731274"/>
              <a:ext cx="658796" cy="358741"/>
            </a:xfrm>
            <a:prstGeom prst="rect">
              <a:avLst/>
            </a:prstGeom>
            <a:solidFill>
              <a:srgbClr val="FF9933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</a:rPr>
                <a:t>Support</a:t>
              </a:r>
              <a:endParaRPr lang="en-US" sz="700" dirty="0">
                <a:solidFill>
                  <a:srgbClr val="000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570933" y="2186399"/>
              <a:ext cx="658797" cy="358741"/>
            </a:xfrm>
            <a:prstGeom prst="rect">
              <a:avLst/>
            </a:prstGeom>
            <a:solidFill>
              <a:srgbClr val="FF9933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sz="700" dirty="0" smtClean="0">
                  <a:solidFill>
                    <a:srgbClr val="000000"/>
                  </a:solidFill>
                </a:rPr>
                <a:t>Testing</a:t>
              </a:r>
              <a:endParaRPr lang="en-US" sz="7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060769" y="1739370"/>
            <a:ext cx="1040492" cy="4586529"/>
            <a:chOff x="4392434" y="821957"/>
            <a:chExt cx="1040492" cy="3439897"/>
          </a:xfrm>
        </p:grpSpPr>
        <p:sp>
          <p:nvSpPr>
            <p:cNvPr id="86" name="Rounded Rectangle 85"/>
            <p:cNvSpPr/>
            <p:nvPr/>
          </p:nvSpPr>
          <p:spPr>
            <a:xfrm rot="5400000">
              <a:off x="3192731" y="2021660"/>
              <a:ext cx="3439897" cy="1040492"/>
            </a:xfrm>
            <a:prstGeom prst="roundRect">
              <a:avLst/>
            </a:prstGeom>
            <a:solidFill>
              <a:schemeClr val="bg1">
                <a:lumMod val="85000"/>
                <a:alpha val="81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>
                <a:buNone/>
              </a:pPr>
              <a:r>
                <a:rPr lang="en-US" sz="1200" dirty="0" smtClean="0">
                  <a:solidFill>
                    <a:srgbClr val="000000"/>
                  </a:solidFill>
                </a:rPr>
                <a:t>Bermuda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4451492" y="1233467"/>
              <a:ext cx="902346" cy="2878214"/>
            </a:xfrm>
            <a:prstGeom prst="roundRect">
              <a:avLst/>
            </a:prstGeom>
            <a:solidFill>
              <a:schemeClr val="bg1">
                <a:lumMod val="65000"/>
                <a:alpha val="81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>
                <a:buNone/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570933" y="1304159"/>
              <a:ext cx="658796" cy="358741"/>
            </a:xfrm>
            <a:prstGeom prst="rect">
              <a:avLst/>
            </a:prstGeom>
            <a:solidFill>
              <a:srgbClr val="FF9933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sz="700" dirty="0" smtClean="0">
                  <a:solidFill>
                    <a:srgbClr val="000000"/>
                  </a:solidFill>
                </a:rPr>
                <a:t>Dev</a:t>
              </a:r>
              <a:endParaRPr lang="en-US" sz="600" dirty="0">
                <a:solidFill>
                  <a:srgbClr val="00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570933" y="1731274"/>
              <a:ext cx="658796" cy="358741"/>
            </a:xfrm>
            <a:prstGeom prst="rect">
              <a:avLst/>
            </a:prstGeom>
            <a:solidFill>
              <a:srgbClr val="FF9933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</a:rPr>
                <a:t>Support</a:t>
              </a:r>
              <a:endParaRPr lang="en-US" sz="700" dirty="0">
                <a:solidFill>
                  <a:srgbClr val="000000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570933" y="2186399"/>
              <a:ext cx="658797" cy="358741"/>
            </a:xfrm>
            <a:prstGeom prst="rect">
              <a:avLst/>
            </a:prstGeom>
            <a:solidFill>
              <a:srgbClr val="FF9933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sz="700" dirty="0" smtClean="0">
                  <a:solidFill>
                    <a:srgbClr val="000000"/>
                  </a:solidFill>
                </a:rPr>
                <a:t>Testing</a:t>
              </a:r>
              <a:endParaRPr lang="en-US" sz="7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2728762" y="5423722"/>
            <a:ext cx="658798" cy="478321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rgbClr val="000000"/>
                </a:solidFill>
              </a:rPr>
              <a:t>Architecture</a:t>
            </a:r>
            <a:endParaRPr lang="en-US" sz="700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16879" y="5423722"/>
            <a:ext cx="658798" cy="478321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rgbClr val="000000"/>
                </a:solidFill>
              </a:rPr>
              <a:t>Architecture</a:t>
            </a:r>
            <a:endParaRPr lang="en-US" sz="700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05695" y="5423722"/>
            <a:ext cx="658798" cy="478321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rgbClr val="000000"/>
                </a:solidFill>
              </a:rPr>
              <a:t>Architecture</a:t>
            </a:r>
            <a:endParaRPr lang="en-US" sz="700" dirty="0">
              <a:solidFill>
                <a:srgbClr val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26919" y="5423722"/>
            <a:ext cx="658798" cy="478321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rgbClr val="000000"/>
                </a:solidFill>
              </a:rPr>
              <a:t>Architecture</a:t>
            </a:r>
            <a:endParaRPr lang="en-US" sz="7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341123" y="4179415"/>
            <a:ext cx="6544594" cy="478321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rgbClr val="000000"/>
                </a:solidFill>
              </a:rPr>
              <a:t>Infrastructure</a:t>
            </a:r>
            <a:endParaRPr lang="en-US" sz="700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62018" y="4818552"/>
            <a:ext cx="6544594" cy="478321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rgbClr val="000000"/>
                </a:solidFill>
              </a:rPr>
              <a:t>Platform Services</a:t>
            </a:r>
            <a:endParaRPr lang="en-US" sz="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Platform Services (or the evil “</a:t>
            </a:r>
            <a:r>
              <a:rPr lang="en-GB" dirty="0" err="1" smtClean="0"/>
              <a:t>DevOps</a:t>
            </a:r>
            <a:r>
              <a:rPr lang="en-GB" dirty="0" smtClean="0"/>
              <a:t> team”)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we’ve seen the growth of the business is challenging IT to find new and better ways to do things</a:t>
            </a:r>
          </a:p>
          <a:p>
            <a:pPr lvl="1"/>
            <a:r>
              <a:rPr lang="en-GB" dirty="0" smtClean="0"/>
              <a:t>Means worker smarter not harder.  Doesn’t mean an ever increasing head count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Platform Services helps break down silo’s between teams by providing a change platform that is re-usable between multiple teams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Help others use the platform (they don’t implement themselves!)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67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 careful...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701801"/>
            <a:ext cx="8413749" cy="4499494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dirty="0"/>
              <a:t>You don’t solve a silo issue by creating another silo! </a:t>
            </a:r>
            <a:r>
              <a:rPr lang="en-GB" dirty="0">
                <a:solidFill>
                  <a:srgbClr val="FF0000"/>
                </a:solidFill>
              </a:rPr>
              <a:t>BAD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Having a team that evangelises DevOps ideas, concepts and tooling is </a:t>
            </a:r>
            <a:r>
              <a:rPr lang="en-GB" dirty="0" smtClean="0">
                <a:solidFill>
                  <a:srgbClr val="92D050"/>
                </a:solidFill>
              </a:rPr>
              <a:t>GOOD</a:t>
            </a:r>
            <a:br>
              <a:rPr lang="en-GB" dirty="0" smtClean="0">
                <a:solidFill>
                  <a:srgbClr val="92D050"/>
                </a:solidFill>
              </a:rPr>
            </a:br>
            <a:endParaRPr lang="en-GB" dirty="0" smtClean="0">
              <a:solidFill>
                <a:srgbClr val="92D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0" name="Picture 2" descr="http://theinternethallofshame.com/wp-content/uploads/2013/08/jarj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8" y="3257550"/>
            <a:ext cx="2542175" cy="236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oolinthe80s.com/wp-content/uploads/2010/08/at-at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3" b="13953"/>
          <a:stretch/>
        </p:blipFill>
        <p:spPr bwMode="auto">
          <a:xfrm>
            <a:off x="4343400" y="3257550"/>
            <a:ext cx="4392630" cy="236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222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Core platform capabilities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GB" sz="1800" dirty="0" smtClean="0"/>
              <a:t>Source code management</a:t>
            </a:r>
          </a:p>
          <a:p>
            <a:pPr lvl="0"/>
            <a:r>
              <a:rPr lang="en-GB" sz="1800" dirty="0" smtClean="0"/>
              <a:t>Artefact management </a:t>
            </a:r>
            <a:endParaRPr lang="en-GB" sz="1800" dirty="0"/>
          </a:p>
          <a:p>
            <a:pPr lvl="0"/>
            <a:r>
              <a:rPr lang="en-GB" sz="1800" dirty="0" smtClean="0"/>
              <a:t>Automated application deployment</a:t>
            </a:r>
          </a:p>
          <a:p>
            <a:pPr lvl="0"/>
            <a:r>
              <a:rPr lang="en-GB" sz="1800" dirty="0" smtClean="0"/>
              <a:t>Automated server configuration</a:t>
            </a:r>
          </a:p>
          <a:p>
            <a:pPr lvl="0"/>
            <a:r>
              <a:rPr lang="en-GB" sz="1800" dirty="0" smtClean="0"/>
              <a:t>Load performance test </a:t>
            </a:r>
          </a:p>
          <a:p>
            <a:pPr lvl="0"/>
            <a:r>
              <a:rPr lang="en-GB" sz="1800" dirty="0" smtClean="0"/>
              <a:t>Automated functional test</a:t>
            </a:r>
          </a:p>
          <a:p>
            <a:pPr lvl="0"/>
            <a:r>
              <a:rPr lang="en-GB" sz="1800" dirty="0" smtClean="0"/>
              <a:t>Continuous Integration and automated code build</a:t>
            </a:r>
          </a:p>
          <a:p>
            <a:pPr lvl="0"/>
            <a:r>
              <a:rPr lang="en-GB" sz="1800" dirty="0" smtClean="0"/>
              <a:t>Application Performance Management</a:t>
            </a:r>
          </a:p>
          <a:p>
            <a:pPr lvl="0"/>
            <a:r>
              <a:rPr lang="en-GB" sz="1800" dirty="0" smtClean="0"/>
              <a:t>Agile planning </a:t>
            </a:r>
            <a:endParaRPr lang="en-GB" sz="1800" dirty="0"/>
          </a:p>
          <a:p>
            <a:pPr lvl="0"/>
            <a:r>
              <a:rPr lang="en-GB" sz="1800" dirty="0" smtClean="0"/>
              <a:t>Defect management</a:t>
            </a:r>
          </a:p>
          <a:p>
            <a:pPr lvl="0"/>
            <a:r>
              <a:rPr lang="en-GB" sz="1800" dirty="0" smtClean="0"/>
              <a:t>More...</a:t>
            </a:r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717" y="2483644"/>
            <a:ext cx="1519856" cy="62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s://shutteredbutterfly.files.wordpress.com/2012/12/subversion_a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705" y="4891644"/>
            <a:ext cx="972290" cy="97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log.discountasp.net/wp-content/uploads/2011/05/logo-visualstudio-tfs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030" y="4007439"/>
            <a:ext cx="15240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3.amazonaws.com/cloud.ohloh.net/attachments/12802/artifactory_m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916" y="160337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devopsdays.org/events/2013-downunder/logos/octopu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72" y="3791997"/>
            <a:ext cx="961535" cy="96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google.co.uk/url?sa=i&amp;source=images&amp;cd=&amp;ved=0CAUQjBw&amp;url=http%3A%2F%2Fpuppetlabs.com%2Fwp-content%2Fuploads%2F2010%2F12%2FPL_logo_horizontal_RGB_lg.png&amp;ei=b47kVNy_DoHtUtDng4AG&amp;psig=AFQjCNHQQ4Kt7VKOBOqQjzfTxo2fHyr7gA&amp;ust=14243512153039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09" y="5888868"/>
            <a:ext cx="2037911" cy="59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google.co.uk/url?sa=i&amp;source=images&amp;cd=&amp;ved=0CAUQjBw&amp;url=https%3A%2F%2Fwww.ibm.com%2Fdeveloperworks%2Fcommunity%2Fblogs%2Finvisiblethread%2Fresource%2Furbancode.gif&amp;ei=X47kVJDJBsL0Uvr4grgM&amp;psig=AFQjCNEQ1d2jIbUebBC6zC9DhFtU2zXjnA&amp;ust=142435119917403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074" y="3188264"/>
            <a:ext cx="2381250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google.co.uk/url?sa=i&amp;source=images&amp;cd=&amp;ved=0CAUQjBw&amp;url=http%3A%2F%2Fupload.wikimedia.org%2Fwikipedia%2Fen%2F0%2F07%2FJakarta_jmeter_logo.jpg&amp;ei=gI7kVP-8CYrpUt-2gZgE&amp;psig=AFQjCNFHWovKFjA6j5TNeqoIgzkQdzaX3w&amp;ust=142435123224870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19" y="1536025"/>
            <a:ext cx="1346762" cy="62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google.co.uk/url?sa=i&amp;source=images&amp;cd=&amp;ved=0CAUQjBw&amp;url=http%3A%2F%2Fwww.shinelogics.in%2Fassets%2Fimg%2Fshinelogics-load.png&amp;ei=j47kVJuGG4v1UqHYgYAB&amp;psig=AFQjCNFeAiMRbtF0vsbGsvt8kHv_XQ-r1A&amp;ust=142435124751465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58" y="4929854"/>
            <a:ext cx="1009617" cy="6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google.co.uk/url?sa=i&amp;source=images&amp;cd=&amp;ved=0CAUQjBw&amp;url=http%3A%2F%2Fwww.bleathem.ca%2Ftalks%2F2012-JavaOne%2Fassets%2Fimages%2Fselenium.png&amp;ei=nI7kVNrWLoH5Uu6ZhIgO&amp;psig=AFQjCNE9Cm7o-zVskfldK5E8cT13OvQu_A&amp;ust=142435126083576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712" y="2314189"/>
            <a:ext cx="812538" cy="78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www.google.co.uk/url?sa=i&amp;source=images&amp;cd=&amp;ved=0CAUQjBw&amp;url=http%3A%2F%2Fblog.stevensanderson.com%2Fwp-content%2Fuploads%2F2010%2F03%2Fimage-thumb.png&amp;ei=to7kVPyXJcb1Uo62hOgJ&amp;psig=AFQjCNErf5XeFnGE8acsa5gLEOSHsBcvnQ&amp;ust=142435128668353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077" y="1908171"/>
            <a:ext cx="1534992" cy="49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www.google.co.uk/url?sa=i&amp;source=images&amp;cd=&amp;ved=0CAUQjBw&amp;url=http%3A%2F%2Fmirrors.jenkins-ci.org%2Fart%2Fjenkins-logo%2F1024x1024%2Fheadshot.png&amp;ei=0o7kVJWMFoHhUrvfgIgM&amp;psig=AFQjCNHoRjyGFXJ6S1NMUQLSvAiHQoZSYw&amp;ust=142435131446067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585" y="3366399"/>
            <a:ext cx="669304" cy="66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www.google.co.uk/url?sa=i&amp;source=images&amp;cd=&amp;ved=0CAUQjBw&amp;url=http%3A%2F%2Fxrootd.org%2Fimages%2Flogo_teamcity.gif&amp;ei=3I7kVNC9JMj_UrKlgOAI&amp;psig=AFQjCNHx_NFttIFRlIXtUkoQ5TMIFR7yvA&amp;ust=142435132466854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964" y="6296587"/>
            <a:ext cx="1622329" cy="3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www.google.co.uk/url?sa=i&amp;source=images&amp;cd=&amp;ved=0CAUQjBw&amp;url=http%3A%2F%2Fwww.dynatrace.com%2Fcontent%2Fdam%2Fdynatrace%2Fmisc%2Fdynatrace_web.png&amp;ei=6Y7kVNqJMMiqU_Pig4AK&amp;psig=AFQjCNEU9wikAjcjlKhatKlI_v1bYk5xDg&amp;ust=142435133784480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840" y="2413264"/>
            <a:ext cx="2073018" cy="58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www.google.co.uk/url?sa=i&amp;source=images&amp;cd=&amp;ved=0CAUQjBw&amp;url=http%3A%2F%2Fupload.wikimedia.org%2Fwikipedia%2Fen%2Fthumb%2Fb%2Fbf%2FJIRA_logo.svg%2F800px-JIRA_logo.svg.png&amp;ei=9I7kVL7bJoH3UM_fgtgM&amp;psig=AFQjCNFA9reF8gamxGoSl3PwNH-3ZzrFgA&amp;ust=142435134871147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349" y="5596134"/>
            <a:ext cx="1238380" cy="6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www.google.co.uk/url?sa=i&amp;source=images&amp;cd=&amp;ved=0CAUQjBw&amp;url=https%3A%2F%2Fwww.rallydev.com%2Fsites%2Fall%2Fmodules%2Frally_social_media%2Fimages%2Frally-software-social-image.png&amp;ei=_Y7kVKT8B4L3UIqWhLAJ&amp;psig=AFQjCNHAfezD3vN-1LT09C_mv8-Kc5NCVg&amp;ust=1424351357185074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58" y="3195208"/>
            <a:ext cx="1077557" cy="107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://www.google.co.uk/url?sa=i&amp;source=images&amp;cd=&amp;ved=0CAUQjBw&amp;url=http%3A%2F%2Fwww.st3pp.com%2Fwp-content%2Fuploads%2F2013%2F08%2FQualitycenter.png&amp;ei=CY_kVNWfN4G9Uureg5AB&amp;psig=AFQjCNHONZnfY-GmkG8xf_1J4jEd6Hon3Q&amp;ust=1424351369974653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362" y="1786532"/>
            <a:ext cx="1169335" cy="66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http://www.peakhosting.com/wp-content/uploads/2014/08/splunk-logo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528" y="5058630"/>
            <a:ext cx="1435361" cy="80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google.co.uk/url?sa=i&amp;source=images&amp;cd=&amp;ved=0CAUQjBw&amp;url=http%3A%2F%2Fscwww.awdit.com%2Fsicon%2F165%2F2d41aec1bafcac6de32f4e1a5af70d96.png&amp;ei=w47kVPvlC8WuUezFg6AM&amp;psig=AFQjCNFVHIvPBnVu_thKb43shA9GQdGnOQ&amp;ust=1424351299252208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259" y="4582231"/>
            <a:ext cx="785813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315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first project – Da Vinci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65125" y="1701801"/>
            <a:ext cx="8112125" cy="4499494"/>
          </a:xfrm>
        </p:spPr>
        <p:txBody>
          <a:bodyPr/>
          <a:lstStyle/>
          <a:p>
            <a:pPr marL="285750" lvl="0" indent="-285750">
              <a:spcAft>
                <a:spcPts val="600"/>
              </a:spcAft>
              <a:buClr>
                <a:schemeClr val="tx2"/>
              </a:buClr>
            </a:pPr>
            <a:r>
              <a:rPr lang="en-GB" sz="1600" dirty="0"/>
              <a:t>On our new UK Home insurance platform we changed everything: </a:t>
            </a:r>
          </a:p>
          <a:p>
            <a:pPr marL="501750" lvl="1" indent="-285750">
              <a:spcAft>
                <a:spcPts val="600"/>
              </a:spcAft>
              <a:buClr>
                <a:schemeClr val="tx2"/>
              </a:buClr>
            </a:pPr>
            <a:r>
              <a:rPr lang="en-GB" sz="1600" dirty="0" smtClean="0"/>
              <a:t>Policy </a:t>
            </a:r>
            <a:r>
              <a:rPr lang="en-GB" sz="1600" dirty="0"/>
              <a:t>administration, claims, billing and collection </a:t>
            </a:r>
            <a:r>
              <a:rPr lang="en-GB" sz="1600" dirty="0" smtClean="0"/>
              <a:t>systems</a:t>
            </a:r>
          </a:p>
          <a:p>
            <a:pPr marL="501750" lvl="1" indent="-285750">
              <a:spcAft>
                <a:spcPts val="600"/>
              </a:spcAft>
              <a:buClr>
                <a:schemeClr val="tx2"/>
              </a:buClr>
            </a:pPr>
            <a:r>
              <a:rPr lang="en-GB" sz="1600" dirty="0" smtClean="0"/>
              <a:t>Websites</a:t>
            </a:r>
          </a:p>
          <a:p>
            <a:pPr marL="501750" lvl="1" indent="-285750">
              <a:spcAft>
                <a:spcPts val="600"/>
              </a:spcAft>
              <a:buClr>
                <a:schemeClr val="tx2"/>
              </a:buClr>
            </a:pPr>
            <a:r>
              <a:rPr lang="en-GB" sz="1600" dirty="0" smtClean="0"/>
              <a:t>Product </a:t>
            </a:r>
            <a:r>
              <a:rPr lang="en-GB" sz="1600" dirty="0"/>
              <a:t>and underwriting, business </a:t>
            </a:r>
            <a:r>
              <a:rPr lang="en-GB" sz="1600" dirty="0" smtClean="0"/>
              <a:t>processes</a:t>
            </a:r>
          </a:p>
          <a:p>
            <a:pPr marL="501750" lvl="1" indent="-285750">
              <a:spcAft>
                <a:spcPts val="600"/>
              </a:spcAft>
              <a:buClr>
                <a:schemeClr val="tx2"/>
              </a:buClr>
            </a:pPr>
            <a:r>
              <a:rPr lang="en-GB" sz="1600" dirty="0" smtClean="0"/>
              <a:t>Vendors</a:t>
            </a:r>
          </a:p>
          <a:p>
            <a:pPr marL="501750" lvl="1" indent="-285750">
              <a:spcAft>
                <a:spcPts val="600"/>
              </a:spcAft>
              <a:buClr>
                <a:schemeClr val="tx2"/>
              </a:buClr>
            </a:pPr>
            <a:endParaRPr lang="en-GB" sz="1600" dirty="0"/>
          </a:p>
          <a:p>
            <a:pPr marL="285750" indent="-285750">
              <a:spcAft>
                <a:spcPts val="600"/>
              </a:spcAft>
              <a:buClr>
                <a:schemeClr val="tx2"/>
              </a:buClr>
            </a:pPr>
            <a:r>
              <a:rPr lang="en-GB" sz="1600" dirty="0" smtClean="0"/>
              <a:t>Mixed of COTS products, Java, SQL Server and Windows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</a:pPr>
            <a:endParaRPr lang="en-GB" sz="1600" dirty="0" smtClean="0"/>
          </a:p>
          <a:p>
            <a:pPr marL="285750" indent="-285750">
              <a:spcAft>
                <a:spcPts val="600"/>
              </a:spcAft>
              <a:buClr>
                <a:schemeClr val="tx2"/>
              </a:buClr>
            </a:pPr>
            <a:r>
              <a:rPr lang="en-GB" sz="1600" dirty="0"/>
              <a:t>Myself and my team came late to the party with </a:t>
            </a:r>
            <a:r>
              <a:rPr lang="en-GB" sz="1600" dirty="0" err="1"/>
              <a:t>DevOps</a:t>
            </a:r>
            <a:r>
              <a:rPr lang="en-GB" sz="1600" dirty="0"/>
              <a:t> thinking</a:t>
            </a:r>
          </a:p>
          <a:p>
            <a:pPr marL="501750" lvl="1" indent="-285750">
              <a:spcAft>
                <a:spcPts val="600"/>
              </a:spcAft>
              <a:buClr>
                <a:schemeClr val="tx2"/>
              </a:buClr>
            </a:pPr>
            <a:r>
              <a:rPr lang="en-GB" sz="1600" dirty="0"/>
              <a:t>Manual testing, manual deployments, throw it over the wall behaviour from vendors but also our internal teams</a:t>
            </a:r>
          </a:p>
          <a:p>
            <a:pPr marL="501750" lvl="1" indent="-285750">
              <a:spcAft>
                <a:spcPts val="600"/>
              </a:spcAft>
              <a:buClr>
                <a:schemeClr val="tx2"/>
              </a:buClr>
            </a:pPr>
            <a:r>
              <a:rPr lang="en-GB" sz="1600" dirty="0"/>
              <a:t>No real thinking about how to transition from “project” mode to “BAU” mode</a:t>
            </a:r>
          </a:p>
          <a:p>
            <a:pPr marL="501750" lvl="1" indent="-285750">
              <a:spcAft>
                <a:spcPts val="600"/>
              </a:spcAft>
              <a:buClr>
                <a:schemeClr val="tx2"/>
              </a:buClr>
            </a:pPr>
            <a:endParaRPr lang="en-GB" sz="1600" dirty="0" smtClean="0"/>
          </a:p>
          <a:p>
            <a:pPr marL="285750" indent="-285750">
              <a:spcAft>
                <a:spcPts val="600"/>
              </a:spcAft>
              <a:buClr>
                <a:schemeClr val="tx2"/>
              </a:buClr>
            </a:pPr>
            <a:r>
              <a:rPr lang="en-GB" sz="1600" dirty="0" smtClean="0"/>
              <a:t>Why start here?  Everyone says start small with </a:t>
            </a:r>
            <a:r>
              <a:rPr lang="en-GB" sz="1600" dirty="0" err="1" smtClean="0"/>
              <a:t>DevOps</a:t>
            </a:r>
            <a:r>
              <a:rPr lang="en-GB" sz="1600" dirty="0" smtClean="0"/>
              <a:t>  - but this is the biggest change program Hiscox has ever done.</a:t>
            </a:r>
          </a:p>
          <a:p>
            <a:pPr marL="0" indent="0">
              <a:spcAft>
                <a:spcPts val="600"/>
              </a:spcAft>
              <a:buClr>
                <a:schemeClr val="tx2"/>
              </a:buClr>
              <a:buNone/>
            </a:pPr>
            <a:endParaRPr lang="en-GB" sz="1600" dirty="0" smtClean="0"/>
          </a:p>
          <a:p>
            <a:pPr marL="285750" indent="-285750">
              <a:spcAft>
                <a:spcPts val="600"/>
              </a:spcAft>
              <a:buClr>
                <a:schemeClr val="tx2"/>
              </a:buClr>
            </a:pPr>
            <a:r>
              <a:rPr lang="en-GB" sz="1600" dirty="0" smtClean="0"/>
              <a:t>Couldn’t think of any other way!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</a:pPr>
            <a:endParaRPr lang="en-GB" sz="1600" dirty="0"/>
          </a:p>
          <a:p>
            <a:pPr marL="285750" indent="-285750">
              <a:spcAft>
                <a:spcPts val="600"/>
              </a:spcAft>
              <a:buClr>
                <a:schemeClr val="tx2"/>
              </a:buClr>
            </a:pPr>
            <a:endParaRPr lang="en-GB" sz="1600" dirty="0" smtClean="0"/>
          </a:p>
          <a:p>
            <a:pPr marL="285750" indent="-285750">
              <a:spcAft>
                <a:spcPts val="600"/>
              </a:spcAft>
              <a:buClr>
                <a:schemeClr val="tx2"/>
              </a:buClr>
            </a:pPr>
            <a:endParaRPr lang="en-GB" sz="1600" dirty="0" smtClean="0"/>
          </a:p>
          <a:p>
            <a:pPr marL="0" indent="0">
              <a:spcAft>
                <a:spcPts val="600"/>
              </a:spcAft>
              <a:buClr>
                <a:schemeClr val="tx2"/>
              </a:buClr>
              <a:buNone/>
            </a:pPr>
            <a:endParaRPr lang="en-GB" sz="1600" dirty="0" smtClean="0"/>
          </a:p>
          <a:p>
            <a:pPr marL="0" indent="0">
              <a:spcAft>
                <a:spcPts val="600"/>
              </a:spcAft>
              <a:buClr>
                <a:schemeClr val="tx2"/>
              </a:buClr>
              <a:buNone/>
            </a:pPr>
            <a:r>
              <a:rPr lang="en-GB" sz="1600" dirty="0" smtClean="0"/>
              <a:t/>
            </a:r>
            <a:br>
              <a:rPr lang="en-GB" sz="1600" dirty="0" smtClean="0"/>
            </a:br>
            <a:endParaRPr lang="en-GB"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3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new breed of Hiscox teams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15</a:t>
            </a:fld>
            <a:endParaRPr lang="en-GB"/>
          </a:p>
        </p:txBody>
      </p:sp>
      <p:sp>
        <p:nvSpPr>
          <p:cNvPr id="133" name="Rectangle 132"/>
          <p:cNvSpPr/>
          <p:nvPr/>
        </p:nvSpPr>
        <p:spPr>
          <a:xfrm>
            <a:off x="1091821" y="4394321"/>
            <a:ext cx="63321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i="1" dirty="0" smtClean="0"/>
              <a:t>Create teams of “purple people”. </a:t>
            </a:r>
            <a:r>
              <a:rPr lang="en-GB" sz="2000" i="1" dirty="0"/>
              <a:t>They are not “blue” </a:t>
            </a:r>
            <a:r>
              <a:rPr lang="en-GB" sz="2000" i="1" dirty="0" smtClean="0"/>
              <a:t>of the </a:t>
            </a:r>
            <a:r>
              <a:rPr lang="en-GB" sz="2000" i="1" dirty="0"/>
              <a:t>business or “red” </a:t>
            </a:r>
            <a:r>
              <a:rPr lang="en-GB" sz="2000" i="1" dirty="0" smtClean="0"/>
              <a:t>of the technology</a:t>
            </a:r>
            <a:r>
              <a:rPr lang="en-GB" sz="2000" i="1" dirty="0"/>
              <a:t>, but a blend of the two, hence purple</a:t>
            </a:r>
            <a:r>
              <a:rPr lang="en-GB" sz="2000" i="1" dirty="0" smtClean="0"/>
              <a:t>.  </a:t>
            </a:r>
            <a:endParaRPr lang="en-GB" sz="2000" dirty="0"/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02" y="2019793"/>
            <a:ext cx="1178671" cy="808447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33" y="1997601"/>
            <a:ext cx="1182397" cy="811003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85" y="3090314"/>
            <a:ext cx="1188991" cy="815526"/>
          </a:xfrm>
          <a:prstGeom prst="rect">
            <a:avLst/>
          </a:prstGeom>
        </p:spPr>
      </p:pic>
      <p:sp>
        <p:nvSpPr>
          <p:cNvPr id="137" name="Bent Arrow 136"/>
          <p:cNvSpPr/>
          <p:nvPr/>
        </p:nvSpPr>
        <p:spPr bwMode="auto">
          <a:xfrm rot="10800000">
            <a:off x="4804925" y="2996126"/>
            <a:ext cx="525466" cy="800240"/>
          </a:xfrm>
          <a:prstGeom prst="bentArrow">
            <a:avLst>
              <a:gd name="adj1" fmla="val 16118"/>
              <a:gd name="adj2" fmla="val 25000"/>
              <a:gd name="adj3" fmla="val 25000"/>
              <a:gd name="adj4" fmla="val 46711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marR="0" indent="-266700" algn="ctr" defTabSz="914400" eaLnBrk="1" latinLnBrk="0" hangingPunct="1">
              <a:lnSpc>
                <a:spcPct val="100000"/>
              </a:lnSpc>
              <a:buClr>
                <a:srgbClr val="D42E12"/>
              </a:buClr>
              <a:buSzTx/>
              <a:buFontTx/>
              <a:buChar char="•"/>
              <a:tabLst/>
            </a:pPr>
            <a:endParaRPr lang="en-GB" smtClean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8" name="Bent Arrow 137"/>
          <p:cNvSpPr/>
          <p:nvPr/>
        </p:nvSpPr>
        <p:spPr bwMode="auto">
          <a:xfrm rot="10800000" flipH="1">
            <a:off x="3353062" y="2975601"/>
            <a:ext cx="525466" cy="800240"/>
          </a:xfrm>
          <a:prstGeom prst="bentArrow">
            <a:avLst>
              <a:gd name="adj1" fmla="val 16118"/>
              <a:gd name="adj2" fmla="val 25000"/>
              <a:gd name="adj3" fmla="val 25000"/>
              <a:gd name="adj4" fmla="val 46711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marR="0" indent="-266700" algn="ctr" defTabSz="914400" eaLnBrk="1" latinLnBrk="0" hangingPunct="1">
              <a:lnSpc>
                <a:spcPct val="100000"/>
              </a:lnSpc>
              <a:buClr>
                <a:srgbClr val="D42E12"/>
              </a:buClr>
              <a:buSzTx/>
              <a:buFontTx/>
              <a:buChar char="•"/>
              <a:tabLst/>
            </a:pPr>
            <a:endParaRPr lang="en-GB" smtClean="0">
              <a:solidFill>
                <a:schemeClr val="l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432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new Hiscox team methodology – </a:t>
            </a:r>
            <a:r>
              <a:rPr lang="en-GB" dirty="0" smtClean="0">
                <a:solidFill>
                  <a:schemeClr val="accent3"/>
                </a:solidFill>
              </a:rPr>
              <a:t>purple teams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16</a:t>
            </a:fld>
            <a:endParaRPr lang="en-GB"/>
          </a:p>
        </p:txBody>
      </p:sp>
      <p:pic>
        <p:nvPicPr>
          <p:cNvPr id="9" name="Picture 2" descr="http://www.shadowmatchusa.com/sites/default/files/content/images/Odd%20Man%20Out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811" y="2019300"/>
            <a:ext cx="3262330" cy="326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19618" y="1864744"/>
            <a:ext cx="1582809" cy="369332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Autonomous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30355" y="3397306"/>
            <a:ext cx="1980668" cy="646331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Aligned to </a:t>
            </a:r>
            <a:r>
              <a:rPr lang="en-GB" dirty="0" smtClean="0"/>
              <a:t>a business unit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114425" y="4933673"/>
            <a:ext cx="2114297" cy="923330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 smtClean="0"/>
              <a:t>Consists </a:t>
            </a:r>
            <a:r>
              <a:rPr lang="en-GB" dirty="0"/>
              <a:t>of all the people you need to make </a:t>
            </a:r>
            <a:r>
              <a:rPr lang="en-GB" dirty="0" smtClean="0"/>
              <a:t>changes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752395" y="3008408"/>
            <a:ext cx="1953287" cy="646331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Cradle to grave responsibilities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62061" y="5072172"/>
            <a:ext cx="1980668" cy="646331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 smtClean="0"/>
              <a:t>Shared goals &amp; incentives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698562" y="1832478"/>
            <a:ext cx="1582809" cy="369332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Cross skilled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968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 automation before and after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17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095407"/>
              </p:ext>
            </p:extLst>
          </p:nvPr>
        </p:nvGraphicFramePr>
        <p:xfrm>
          <a:off x="832513" y="2194686"/>
          <a:ext cx="6987654" cy="3345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3827"/>
                <a:gridCol w="3493827"/>
              </a:tblGrid>
              <a:tr h="514411">
                <a:tc>
                  <a:txBody>
                    <a:bodyPr/>
                    <a:lstStyle/>
                    <a:p>
                      <a:r>
                        <a:rPr lang="en-GB" dirty="0" smtClean="0"/>
                        <a:t>Before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After</a:t>
                      </a:r>
                      <a:endParaRPr lang="en-GB" dirty="0"/>
                    </a:p>
                  </a:txBody>
                  <a:tcPr>
                    <a:solidFill>
                      <a:srgbClr val="00C350"/>
                    </a:solidFill>
                  </a:tcPr>
                </a:tc>
              </a:tr>
              <a:tr h="887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Team of 8 people involved in a release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Max 2 people involved in a release</a:t>
                      </a:r>
                    </a:p>
                  </a:txBody>
                  <a:tcPr anchor="ctr"/>
                </a:tc>
              </a:tr>
              <a:tr h="5144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~2 deploys a 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~ 50 deploys a day</a:t>
                      </a:r>
                      <a:endParaRPr lang="en-GB" dirty="0"/>
                    </a:p>
                  </a:txBody>
                  <a:tcPr anchor="ctr"/>
                </a:tc>
              </a:tr>
              <a:tr h="5144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3-4 hours deployment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 minutes deployment time</a:t>
                      </a:r>
                      <a:endParaRPr lang="en-GB" dirty="0"/>
                    </a:p>
                  </a:txBody>
                  <a:tcPr anchor="ctr"/>
                </a:tc>
              </a:tr>
              <a:tr h="887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Only 5 environments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31 environments</a:t>
                      </a:r>
                    </a:p>
                    <a:p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944204" y="2307003"/>
            <a:ext cx="791103" cy="34704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7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 smtClean="0"/>
              <a:t>Automation Benefits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081488"/>
              </p:ext>
            </p:extLst>
          </p:nvPr>
        </p:nvGraphicFramePr>
        <p:xfrm>
          <a:off x="911422" y="1701802"/>
          <a:ext cx="6890696" cy="180793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22674"/>
                <a:gridCol w="1722674"/>
                <a:gridCol w="1722674"/>
                <a:gridCol w="1722674"/>
              </a:tblGrid>
              <a:tr h="466812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80674" marR="806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Staff needed</a:t>
                      </a:r>
                      <a:endParaRPr lang="en-GB" sz="1400" dirty="0"/>
                    </a:p>
                  </a:txBody>
                  <a:tcPr marL="80674" marR="806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Time taken / release</a:t>
                      </a:r>
                      <a:endParaRPr lang="en-GB" sz="1400" dirty="0"/>
                    </a:p>
                  </a:txBody>
                  <a:tcPr marL="80674" marR="806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Cost / release</a:t>
                      </a:r>
                      <a:endParaRPr lang="en-GB" sz="1400" dirty="0"/>
                    </a:p>
                  </a:txBody>
                  <a:tcPr marL="80674" marR="80674"/>
                </a:tc>
              </a:tr>
              <a:tr h="466812">
                <a:tc>
                  <a:txBody>
                    <a:bodyPr/>
                    <a:lstStyle/>
                    <a:p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Manual</a:t>
                      </a:r>
                      <a:r>
                        <a:rPr lang="en-GB" sz="1400" b="1" baseline="0" dirty="0" smtClean="0">
                          <a:solidFill>
                            <a:schemeClr val="bg1"/>
                          </a:solidFill>
                        </a:rPr>
                        <a:t> Release</a:t>
                      </a:r>
                    </a:p>
                  </a:txBody>
                  <a:tcPr marL="80674" marR="806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 marL="80674" marR="806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3 hours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 marL="80674" marR="806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£1,650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 marL="80674" marR="80674" anchor="ctr"/>
                </a:tc>
              </a:tr>
              <a:tr h="466812">
                <a:tc>
                  <a:txBody>
                    <a:bodyPr/>
                    <a:lstStyle/>
                    <a:p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Automated Release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80674" marR="806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 marL="80674" marR="806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20 minutes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 marL="80674" marR="806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£45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 marL="80674" marR="80674" anchor="ctr"/>
                </a:tc>
              </a:tr>
              <a:tr h="294106">
                <a:tc>
                  <a:txBody>
                    <a:bodyPr/>
                    <a:lstStyle/>
                    <a:p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Reduction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80674" marR="8067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 marL="80674" marR="806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89%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80674" marR="806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97%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80674" marR="80674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7A90-7087-4A4E-BC86-C64A53C554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355976" y="1700808"/>
            <a:ext cx="4248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230193"/>
              </p:ext>
            </p:extLst>
          </p:nvPr>
        </p:nvGraphicFramePr>
        <p:xfrm>
          <a:off x="911422" y="3877154"/>
          <a:ext cx="6889108" cy="1965508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422986"/>
                <a:gridCol w="639312"/>
                <a:gridCol w="731085"/>
                <a:gridCol w="655811"/>
                <a:gridCol w="658905"/>
                <a:gridCol w="731085"/>
                <a:gridCol w="587754"/>
                <a:gridCol w="1462170"/>
              </a:tblGrid>
              <a:tr h="49137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effectLst/>
                          <a:latin typeface="+mj-lt"/>
                        </a:rPr>
                        <a:t>2016</a:t>
                      </a:r>
                      <a:endParaRPr lang="en-GB" sz="1400" dirty="0">
                        <a:effectLst/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Jan</a:t>
                      </a:r>
                      <a:endParaRPr lang="en-GB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Feb</a:t>
                      </a:r>
                      <a:endParaRPr lang="en-GB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Mar</a:t>
                      </a:r>
                      <a:endParaRPr lang="en-GB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Apr</a:t>
                      </a:r>
                      <a:endParaRPr lang="en-GB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May</a:t>
                      </a:r>
                      <a:endParaRPr lang="en-GB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Jun</a:t>
                      </a:r>
                      <a:endParaRPr lang="en-GB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Total</a:t>
                      </a:r>
                      <a:endParaRPr lang="en-GB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4913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Merlin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723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496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735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741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bg1"/>
                          </a:solidFill>
                          <a:effectLst/>
                        </a:rPr>
                        <a:t>742</a:t>
                      </a:r>
                      <a:endParaRPr lang="en-GB" sz="18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bg1"/>
                          </a:solidFill>
                          <a:effectLst/>
                        </a:rPr>
                        <a:t>708</a:t>
                      </a:r>
                      <a:endParaRPr lang="en-GB" sz="18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bg1"/>
                          </a:solidFill>
                          <a:effectLst/>
                        </a:rPr>
                        <a:t>4145</a:t>
                      </a:r>
                      <a:endParaRPr lang="en-GB" sz="18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4913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bg1"/>
                          </a:solidFill>
                          <a:effectLst/>
                        </a:rPr>
                        <a:t>SBDP</a:t>
                      </a:r>
                      <a:endParaRPr lang="en-GB" sz="18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bg1"/>
                          </a:solidFill>
                          <a:effectLst/>
                        </a:rPr>
                        <a:t>120</a:t>
                      </a:r>
                      <a:endParaRPr lang="en-GB" sz="18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183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350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74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204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156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1087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491377">
                <a:tc>
                  <a:txBody>
                    <a:bodyPr/>
                    <a:lstStyle/>
                    <a:p>
                      <a:endParaRPr lang="en-GB" sz="140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bg1"/>
                          </a:solidFill>
                          <a:effectLst/>
                        </a:rPr>
                        <a:t>843</a:t>
                      </a:r>
                      <a:endParaRPr lang="en-GB" sz="18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bg1"/>
                          </a:solidFill>
                          <a:effectLst/>
                        </a:rPr>
                        <a:t>679</a:t>
                      </a:r>
                      <a:endParaRPr lang="en-GB" sz="18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bg1"/>
                          </a:solidFill>
                          <a:effectLst/>
                        </a:rPr>
                        <a:t>1085</a:t>
                      </a:r>
                      <a:endParaRPr lang="en-GB" sz="18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bg1"/>
                          </a:solidFill>
                          <a:effectLst/>
                        </a:rPr>
                        <a:t>815</a:t>
                      </a:r>
                      <a:endParaRPr lang="en-GB" sz="18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946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864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5232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04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did othe</a:t>
            </a:r>
            <a:r>
              <a:rPr lang="en-GB" dirty="0" smtClean="0"/>
              <a:t>r people think?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07"/>
          <a:stretch/>
        </p:blipFill>
        <p:spPr bwMode="auto">
          <a:xfrm>
            <a:off x="1876425" y="4187347"/>
            <a:ext cx="5391150" cy="2310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465243" y="3823800"/>
            <a:ext cx="1145755" cy="451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2277" y="3673912"/>
            <a:ext cx="94769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1"/>
                </a:solidFill>
              </a:rPr>
              <a:t>Project </a:t>
            </a:r>
          </a:p>
          <a:p>
            <a:pPr algn="ctr"/>
            <a:r>
              <a:rPr lang="en-GB" sz="1600" dirty="0" smtClean="0">
                <a:solidFill>
                  <a:schemeClr val="accent1"/>
                </a:solidFill>
              </a:rPr>
              <a:t>Sponsor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192" y="4920778"/>
            <a:ext cx="134684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1"/>
                </a:solidFill>
              </a:rPr>
              <a:t>My</a:t>
            </a:r>
          </a:p>
          <a:p>
            <a:pPr algn="ctr"/>
            <a:r>
              <a:rPr lang="en-GB" sz="1600" dirty="0" smtClean="0">
                <a:solidFill>
                  <a:schemeClr val="accent1"/>
                </a:solidFill>
              </a:rPr>
              <a:t>Bosses boss</a:t>
            </a:r>
            <a:endParaRPr lang="en-GB" sz="1600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72243" y="4506846"/>
            <a:ext cx="1438755" cy="62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465242" y="1557753"/>
            <a:ext cx="6099339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2 weekly change cycle (was 6 weeks)</a:t>
            </a:r>
            <a:br>
              <a:rPr lang="en-GB" sz="1600" dirty="0"/>
            </a:br>
            <a:endParaRPr lang="en-GB" sz="2000" dirty="0"/>
          </a:p>
          <a:p>
            <a:pPr marL="285750" lvl="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40% fewer IT resources (7 systems reduced to 2) </a:t>
            </a:r>
            <a:br>
              <a:rPr lang="en-GB" sz="1600" dirty="0"/>
            </a:br>
            <a:endParaRPr lang="en-GB" sz="1600" dirty="0"/>
          </a:p>
          <a:p>
            <a:pPr marL="285750" lvl="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Doubled the on-line conversion rate in the first two weeks</a:t>
            </a:r>
          </a:p>
        </p:txBody>
      </p:sp>
    </p:spTree>
    <p:extLst>
      <p:ext uri="{BB962C8B-B14F-4D97-AF65-F5344CB8AC3E}">
        <p14:creationId xmlns:p14="http://schemas.microsoft.com/office/powerpoint/2010/main" val="28391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701801"/>
            <a:ext cx="8207375" cy="4499494"/>
          </a:xfrm>
        </p:spPr>
        <p:txBody>
          <a:bodyPr>
            <a:normAutofit/>
          </a:bodyPr>
          <a:lstStyle/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Jonathan Fletch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78" y="1701801"/>
            <a:ext cx="1454704" cy="16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49" y="4884355"/>
            <a:ext cx="650887" cy="650887"/>
          </a:xfrm>
          <a:prstGeom prst="rect">
            <a:avLst/>
          </a:prstGeom>
        </p:spPr>
      </p:pic>
      <p:pic>
        <p:nvPicPr>
          <p:cNvPr id="4" name="Picture 2" descr="http://www.crmfirm.com/wp-content/uploads/2011/12/email-i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260" y="5535242"/>
            <a:ext cx="532233" cy="49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marcus-roberto/google-play/512/Blogge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260" y="3704734"/>
            <a:ext cx="532233" cy="49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mysitemyway.com/etc-mysitemyway/icons/legacy-previews/icons/simple-black-square-icons-business/126673-simple-black-square-icon-business-glob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909" y="4197807"/>
            <a:ext cx="773019" cy="77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05505" y="3714164"/>
            <a:ext cx="563722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hlinkClick r:id="rId7"/>
              </a:rPr>
              <a:t>http://enterprisedevops.blogspot.com</a:t>
            </a:r>
            <a:r>
              <a:rPr lang="en-GB" sz="2000" dirty="0"/>
              <a:t/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>
                <a:hlinkClick r:id="rId8"/>
              </a:rPr>
              <a:t>http://www.devops.com</a:t>
            </a:r>
            <a:endParaRPr lang="en-GB" sz="2000" dirty="0"/>
          </a:p>
          <a:p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>@</a:t>
            </a:r>
            <a:r>
              <a:rPr lang="en-GB" sz="2000" dirty="0" err="1"/>
              <a:t>FletcherJofanon</a:t>
            </a:r>
            <a:endParaRPr lang="en-GB" sz="2000" dirty="0"/>
          </a:p>
          <a:p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>jonathan.fletcher@hiscox.com</a:t>
            </a: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122209" y="1701801"/>
            <a:ext cx="53517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Jonathan Fletcher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Architect in Hiscox Group IT since 2012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Ex </a:t>
            </a:r>
            <a:r>
              <a:rPr lang="en-GB" sz="2000" dirty="0" err="1"/>
              <a:t>Dev</a:t>
            </a: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Ex Ops</a:t>
            </a:r>
          </a:p>
        </p:txBody>
      </p:sp>
    </p:spTree>
    <p:extLst>
      <p:ext uri="{BB962C8B-B14F-4D97-AF65-F5344CB8AC3E}">
        <p14:creationId xmlns:p14="http://schemas.microsoft.com/office/powerpoint/2010/main" val="410335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Release business value, anytime, anywhere...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2605873"/>
            <a:ext cx="4325938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1" descr="image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186" y="2001036"/>
            <a:ext cx="19240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31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Mistakes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125" y="1701801"/>
            <a:ext cx="8413749" cy="4499494"/>
          </a:xfrm>
        </p:spPr>
        <p:txBody>
          <a:bodyPr/>
          <a:lstStyle/>
          <a:p>
            <a:r>
              <a:rPr lang="en-GB" sz="2000" dirty="0" smtClean="0"/>
              <a:t>I </a:t>
            </a:r>
            <a:r>
              <a:rPr lang="en-GB" sz="2000" dirty="0"/>
              <a:t>t</a:t>
            </a:r>
            <a:r>
              <a:rPr lang="en-GB" sz="2000" dirty="0" smtClean="0"/>
              <a:t>old </a:t>
            </a:r>
            <a:r>
              <a:rPr lang="en-GB" sz="2000" dirty="0"/>
              <a:t>people what their problems were rather than including them in the solution</a:t>
            </a:r>
          </a:p>
          <a:p>
            <a:r>
              <a:rPr lang="en-GB" sz="2000" dirty="0" smtClean="0"/>
              <a:t>Assumed that everyone else is like me - underestimated </a:t>
            </a:r>
            <a:r>
              <a:rPr lang="en-GB" sz="2000" dirty="0"/>
              <a:t>the difficulty and time taken to introduce cultural </a:t>
            </a:r>
            <a:r>
              <a:rPr lang="en-GB" sz="2000" dirty="0" smtClean="0"/>
              <a:t>change</a:t>
            </a:r>
          </a:p>
          <a:p>
            <a:r>
              <a:rPr lang="en-GB" sz="2000" dirty="0" smtClean="0"/>
              <a:t>Occasionally fought fire with fire</a:t>
            </a:r>
          </a:p>
          <a:p>
            <a:r>
              <a:rPr lang="en-GB" sz="2000" dirty="0" smtClean="0"/>
              <a:t>Struggled trying to change the wings of the plane when its in the air</a:t>
            </a:r>
          </a:p>
          <a:p>
            <a:r>
              <a:rPr lang="en-GB" sz="2000" dirty="0"/>
              <a:t>Started too big – tried to change everyone at the same time</a:t>
            </a:r>
          </a:p>
          <a:p>
            <a:r>
              <a:rPr lang="en-GB" sz="2000" dirty="0" smtClean="0"/>
              <a:t>We </a:t>
            </a:r>
            <a:r>
              <a:rPr lang="en-GB" sz="2000" dirty="0"/>
              <a:t>spent a lot of time influencing up when we also should have been influencing down as well</a:t>
            </a:r>
          </a:p>
          <a:p>
            <a:r>
              <a:rPr lang="en-GB" sz="2000" dirty="0"/>
              <a:t>We’ve introduced large amounts of new technology and new processes.  Have been frustrated on occasion how long these take to adopt</a:t>
            </a:r>
          </a:p>
          <a:p>
            <a:endParaRPr lang="en-GB" sz="2000" dirty="0" smtClean="0"/>
          </a:p>
          <a:p>
            <a:endParaRPr lang="en-GB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11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Beware the change resistors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22</a:t>
            </a:fld>
            <a:endParaRPr lang="en-GB"/>
          </a:p>
        </p:txBody>
      </p:sp>
      <p:pic>
        <p:nvPicPr>
          <p:cNvPr id="3074" name="Picture 2" descr="http://greesons.typepad.com/.a/6a0120a679bde1970b0133f160c5d7970b-800w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4" y="1882775"/>
            <a:ext cx="38766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65576" y="1906111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Some people will love it and embrace </a:t>
            </a:r>
            <a:r>
              <a:rPr lang="en-GB" sz="2400" dirty="0" smtClean="0"/>
              <a:t>it</a:t>
            </a:r>
            <a:br>
              <a:rPr lang="en-GB" sz="2400" dirty="0" smtClean="0"/>
            </a:b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Some people will need </a:t>
            </a:r>
            <a:r>
              <a:rPr lang="en-GB" sz="2400" dirty="0" smtClean="0"/>
              <a:t>time</a:t>
            </a:r>
            <a:br>
              <a:rPr lang="en-GB" sz="2400" dirty="0" smtClean="0"/>
            </a:b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Some people will never get there and will make things difficult</a:t>
            </a:r>
          </a:p>
        </p:txBody>
      </p:sp>
    </p:spTree>
    <p:extLst>
      <p:ext uri="{BB962C8B-B14F-4D97-AF65-F5344CB8AC3E}">
        <p14:creationId xmlns:p14="http://schemas.microsoft.com/office/powerpoint/2010/main" val="15781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put you head above the parapet?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Promotion</a:t>
            </a:r>
          </a:p>
          <a:p>
            <a:r>
              <a:rPr lang="en-GB" dirty="0" smtClean="0"/>
              <a:t>Visibility across all IT and the business</a:t>
            </a:r>
          </a:p>
          <a:p>
            <a:r>
              <a:rPr lang="en-GB" dirty="0" smtClean="0"/>
              <a:t>Increased funding in </a:t>
            </a:r>
            <a:r>
              <a:rPr lang="en-GB" dirty="0" err="1" smtClean="0"/>
              <a:t>DevOps</a:t>
            </a:r>
            <a:r>
              <a:rPr lang="en-GB" dirty="0" smtClean="0"/>
              <a:t>-centric projects, tooling and people</a:t>
            </a:r>
          </a:p>
          <a:p>
            <a:r>
              <a:rPr lang="en-GB" dirty="0" smtClean="0"/>
              <a:t>Most of all....</a:t>
            </a:r>
          </a:p>
          <a:p>
            <a:pPr marL="0" indent="0">
              <a:buNone/>
            </a:pPr>
            <a:r>
              <a:rPr lang="en-GB" sz="4000" b="1" dirty="0" smtClean="0"/>
              <a:t>                  TRUST</a:t>
            </a:r>
            <a:endParaRPr lang="en-GB" b="1" dirty="0" smtClean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23</a:t>
            </a:fld>
            <a:endParaRPr lang="en-GB"/>
          </a:p>
        </p:txBody>
      </p:sp>
      <p:pic>
        <p:nvPicPr>
          <p:cNvPr id="1026" name="Picture 2" descr="http://upload.wikimedia.org/wikipedia/commons/6/63/Kilroy,_Zeichnung-PR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4" y="3352800"/>
            <a:ext cx="3333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95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Forest-fire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" b="36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16000" y="1724398"/>
            <a:ext cx="5342400" cy="3819151"/>
          </a:xfrm>
        </p:spPr>
        <p:txBody>
          <a:bodyPr/>
          <a:lstStyle/>
          <a:p>
            <a:pPr marL="0" indent="0"/>
            <a:r>
              <a:rPr lang="en-GB" sz="9600" b="1" dirty="0" smtClean="0">
                <a:solidFill>
                  <a:schemeClr val="bg1"/>
                </a:solidFill>
              </a:rPr>
              <a:t>I’m </a:t>
            </a:r>
            <a:r>
              <a:rPr lang="en-GB" sz="9600" b="1" dirty="0">
                <a:solidFill>
                  <a:schemeClr val="bg1"/>
                </a:solidFill>
              </a:rPr>
              <a:t>a fraud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53475" y="6403975"/>
            <a:ext cx="390525" cy="180975"/>
          </a:xfrm>
        </p:spPr>
        <p:txBody>
          <a:bodyPr/>
          <a:lstStyle/>
          <a:p>
            <a:fld id="{9B6B7A19-9BD6-654B-9E7A-5FCB6FF99B9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We’ve done Dev...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713" y="1813331"/>
            <a:ext cx="6994525" cy="4499494"/>
          </a:xfrm>
        </p:spPr>
        <p:txBody>
          <a:bodyPr/>
          <a:lstStyle/>
          <a:p>
            <a:pPr marL="0" indent="0" algn="ctr">
              <a:buNone/>
            </a:pPr>
            <a:endParaRPr lang="en-GB" sz="3200" dirty="0" smtClean="0"/>
          </a:p>
          <a:p>
            <a:pPr marL="0" indent="0" algn="ctr">
              <a:buNone/>
            </a:pP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 smtClean="0"/>
              <a:t>What about poor old Ops?</a:t>
            </a: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4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favourite quote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713" y="1354742"/>
            <a:ext cx="6994525" cy="4499494"/>
          </a:xfrm>
        </p:spPr>
        <p:txBody>
          <a:bodyPr/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sz="2800" dirty="0" smtClean="0"/>
              <a:t>“Stop </a:t>
            </a:r>
            <a:r>
              <a:rPr lang="en-GB" sz="2800" dirty="0"/>
              <a:t>spending money on undifferentiated heavy </a:t>
            </a:r>
            <a:r>
              <a:rPr lang="en-GB" sz="2800" dirty="0" smtClean="0"/>
              <a:t>lifting”</a:t>
            </a:r>
          </a:p>
          <a:p>
            <a:pPr marL="0" indent="0" algn="ctr">
              <a:buNone/>
            </a:pPr>
            <a:r>
              <a:rPr lang="en-GB" sz="2800" i="1" dirty="0" smtClean="0"/>
              <a:t>Dr Werner </a:t>
            </a:r>
            <a:r>
              <a:rPr lang="en-GB" sz="2800" i="1" dirty="0" err="1" smtClean="0"/>
              <a:t>Vogels</a:t>
            </a:r>
            <a:r>
              <a:rPr lang="en-GB" sz="2800" i="1" dirty="0" smtClean="0"/>
              <a:t/>
            </a:r>
            <a:br>
              <a:rPr lang="en-GB" sz="2800" i="1" dirty="0" smtClean="0"/>
            </a:br>
            <a:r>
              <a:rPr lang="en-GB" sz="2800" i="1" dirty="0" smtClean="0"/>
              <a:t>Amazon CTO</a:t>
            </a:r>
          </a:p>
          <a:p>
            <a:pPr marL="0" indent="0" algn="ctr">
              <a:buNone/>
            </a:pP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8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Glory lies within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27</a:t>
            </a:fld>
            <a:endParaRPr lang="en-GB"/>
          </a:p>
        </p:txBody>
      </p:sp>
      <p:pic>
        <p:nvPicPr>
          <p:cNvPr id="6" name="Picture 2" descr="http://lotroplayers.com/wp-content/uploads/2014/09/mordor_by_annap_artwork-d70c1s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8" y="2521875"/>
            <a:ext cx="4673163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indowsitpro.com/site-files/windowsitpro.com/files/uploads/2015/10/az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479" y="3231403"/>
            <a:ext cx="2117225" cy="120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0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Cloud @ Hiscox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701801"/>
            <a:ext cx="8255000" cy="4499494"/>
          </a:xfrm>
        </p:spPr>
        <p:txBody>
          <a:bodyPr/>
          <a:lstStyle/>
          <a:p>
            <a:r>
              <a:rPr lang="en-GB" sz="2400" dirty="0" smtClean="0"/>
              <a:t>Two clear leaders in Gartner Magic </a:t>
            </a:r>
            <a:r>
              <a:rPr lang="en-GB" sz="2400" dirty="0" err="1" smtClean="0"/>
              <a:t>Quandrant</a:t>
            </a:r>
            <a:r>
              <a:rPr lang="en-GB" sz="2400" dirty="0" smtClean="0"/>
              <a:t> are Microsoft and Amazon</a:t>
            </a:r>
          </a:p>
          <a:p>
            <a:r>
              <a:rPr lang="en-GB" sz="2400" dirty="0" smtClean="0"/>
              <a:t>After </a:t>
            </a:r>
            <a:r>
              <a:rPr lang="en-GB" sz="2400" dirty="0" err="1" smtClean="0"/>
              <a:t>PoC’s</a:t>
            </a:r>
            <a:r>
              <a:rPr lang="en-GB" sz="2400" dirty="0" smtClean="0"/>
              <a:t> in both </a:t>
            </a:r>
            <a:r>
              <a:rPr lang="en-GB" sz="2400" dirty="0"/>
              <a:t>w</a:t>
            </a:r>
            <a:r>
              <a:rPr lang="en-GB" sz="2400" dirty="0" smtClean="0"/>
              <a:t>e selected Microsoft Azure over Amazon AWS</a:t>
            </a:r>
          </a:p>
          <a:p>
            <a:r>
              <a:rPr lang="en-GB" sz="2400" dirty="0"/>
              <a:t>Hiscox are primarily a Microsoft house </a:t>
            </a:r>
            <a:endParaRPr lang="en-GB" sz="2400" dirty="0" smtClean="0"/>
          </a:p>
          <a:p>
            <a:r>
              <a:rPr lang="en-GB" sz="2400" dirty="0" smtClean="0"/>
              <a:t>Passionate about </a:t>
            </a:r>
            <a:r>
              <a:rPr lang="en-GB" sz="2400" dirty="0" err="1" smtClean="0"/>
              <a:t>PaaS</a:t>
            </a:r>
            <a:r>
              <a:rPr lang="en-GB" sz="2400" dirty="0" smtClean="0"/>
              <a:t> over IaaS</a:t>
            </a:r>
          </a:p>
          <a:p>
            <a:r>
              <a:rPr lang="en-GB" sz="2400" dirty="0" smtClean="0"/>
              <a:t>Enterprise support feels more mature in </a:t>
            </a:r>
            <a:r>
              <a:rPr lang="en-GB" sz="2400" dirty="0" smtClean="0"/>
              <a:t>Azure</a:t>
            </a:r>
          </a:p>
          <a:p>
            <a:r>
              <a:rPr lang="en-GB" sz="2400" dirty="0" smtClean="0"/>
              <a:t>(Hopefully) When both </a:t>
            </a:r>
            <a:r>
              <a:rPr lang="en-GB" sz="2400" dirty="0" err="1" smtClean="0"/>
              <a:t>Dev</a:t>
            </a:r>
            <a:r>
              <a:rPr lang="en-GB" sz="2400" dirty="0" smtClean="0"/>
              <a:t> and Ops are using the same tools, processes and are working in the same team then (hopefully) “</a:t>
            </a:r>
            <a:r>
              <a:rPr lang="en-GB" sz="2400" dirty="0" err="1" smtClean="0"/>
              <a:t>DevOps</a:t>
            </a:r>
            <a:r>
              <a:rPr lang="en-GB" sz="2400" dirty="0" smtClean="0"/>
              <a:t>” will happen</a:t>
            </a: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13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roles are needed?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701801"/>
            <a:ext cx="8023224" cy="4499494"/>
          </a:xfrm>
        </p:spPr>
        <p:txBody>
          <a:bodyPr/>
          <a:lstStyle/>
          <a:p>
            <a:r>
              <a:rPr lang="en-GB" dirty="0" smtClean="0"/>
              <a:t>The use of Cloud &amp; </a:t>
            </a:r>
            <a:r>
              <a:rPr lang="en-GB" dirty="0" err="1" smtClean="0"/>
              <a:t>IaC</a:t>
            </a:r>
            <a:r>
              <a:rPr lang="en-GB" dirty="0" smtClean="0"/>
              <a:t> changes what core skills are needed</a:t>
            </a:r>
          </a:p>
          <a:p>
            <a:r>
              <a:rPr lang="en-GB" dirty="0" smtClean="0"/>
              <a:t>Attitude  </a:t>
            </a:r>
            <a:r>
              <a:rPr lang="en-GB" dirty="0" smtClean="0">
                <a:solidFill>
                  <a:srgbClr val="FF0000"/>
                </a:solidFill>
              </a:rPr>
              <a:t>&gt; </a:t>
            </a:r>
            <a:r>
              <a:rPr lang="en-GB" dirty="0" smtClean="0"/>
              <a:t> DevOps/automation/development  </a:t>
            </a:r>
            <a:r>
              <a:rPr lang="en-GB" dirty="0" smtClean="0">
                <a:solidFill>
                  <a:srgbClr val="FF0000"/>
                </a:solidFill>
              </a:rPr>
              <a:t>&gt;</a:t>
            </a:r>
            <a:r>
              <a:rPr lang="en-GB" dirty="0" smtClean="0"/>
              <a:t>  specialist infrastructure skills</a:t>
            </a:r>
          </a:p>
          <a:p>
            <a:r>
              <a:rPr lang="en-GB" dirty="0" smtClean="0"/>
              <a:t>To that end, talking about roles is less relevant – T shaped people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29</a:t>
            </a:fld>
            <a:endParaRPr lang="en-GB"/>
          </a:p>
        </p:txBody>
      </p:sp>
      <p:pic>
        <p:nvPicPr>
          <p:cNvPr id="1026" name="Picture 2" descr="http://www.scrumexpert.com/wp-content/uploads/scrumtshape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2"/>
          <a:stretch/>
        </p:blipFill>
        <p:spPr bwMode="auto">
          <a:xfrm>
            <a:off x="1546226" y="3715724"/>
            <a:ext cx="2952750" cy="224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edia.hotbirthdays.com/upload/2015/09/28/mrt.jpe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475" y="3839084"/>
            <a:ext cx="3189874" cy="212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62134" y="62243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This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309947" y="622435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 this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791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are Hiscox?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71525" y="3711575"/>
            <a:ext cx="1085850" cy="11695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000" b="1" dirty="0" smtClean="0"/>
              <a:t>USA</a:t>
            </a:r>
          </a:p>
          <a:p>
            <a:r>
              <a:rPr lang="en-GB" sz="1000" dirty="0" smtClean="0"/>
              <a:t>Atlanta</a:t>
            </a:r>
          </a:p>
          <a:p>
            <a:r>
              <a:rPr lang="en-GB" sz="1000" dirty="0" smtClean="0"/>
              <a:t>Chicago</a:t>
            </a:r>
          </a:p>
          <a:p>
            <a:r>
              <a:rPr lang="en-GB" sz="1000" dirty="0" smtClean="0"/>
              <a:t>Los Angeles</a:t>
            </a:r>
          </a:p>
          <a:p>
            <a:r>
              <a:rPr lang="en-GB" sz="1000" dirty="0" smtClean="0"/>
              <a:t>New York City</a:t>
            </a:r>
          </a:p>
          <a:p>
            <a:r>
              <a:rPr lang="en-GB" sz="1000" dirty="0" smtClean="0"/>
              <a:t>San Francisco</a:t>
            </a:r>
          </a:p>
          <a:p>
            <a:r>
              <a:rPr lang="en-GB" sz="1000" dirty="0" smtClean="0"/>
              <a:t>White Plains</a:t>
            </a:r>
            <a:endParaRPr lang="en-GB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3478457" y="3117762"/>
            <a:ext cx="1085850" cy="3889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000" b="1" dirty="0" smtClean="0"/>
              <a:t>Guernsey</a:t>
            </a:r>
          </a:p>
          <a:p>
            <a:r>
              <a:rPr lang="en-GB" sz="1000" dirty="0" smtClean="0"/>
              <a:t>St Peter Port</a:t>
            </a:r>
            <a:endParaRPr lang="en-GB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472107" y="4102472"/>
            <a:ext cx="1085850" cy="5564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000" b="1" dirty="0" smtClean="0"/>
              <a:t>Latin American </a:t>
            </a:r>
          </a:p>
          <a:p>
            <a:r>
              <a:rPr lang="en-GB" sz="1000" b="1" dirty="0" smtClean="0"/>
              <a:t>gateway</a:t>
            </a:r>
          </a:p>
          <a:p>
            <a:r>
              <a:rPr lang="en-GB" sz="1000" dirty="0" smtClean="0"/>
              <a:t>Miami</a:t>
            </a:r>
            <a:endParaRPr lang="en-GB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478457" y="3707219"/>
            <a:ext cx="1085850" cy="3889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000" b="1" dirty="0" smtClean="0"/>
              <a:t>Bermuda</a:t>
            </a:r>
          </a:p>
          <a:p>
            <a:r>
              <a:rPr lang="en-GB" sz="1000" dirty="0" smtClean="0"/>
              <a:t>Hamilton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71525" y="3693724"/>
            <a:ext cx="1595438" cy="0"/>
          </a:xfrm>
          <a:prstGeom prst="line">
            <a:avLst/>
          </a:prstGeom>
          <a:ln w="63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0257" y="3181261"/>
            <a:ext cx="1085850" cy="18669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000" b="1" dirty="0" smtClean="0"/>
              <a:t>Europe</a:t>
            </a:r>
          </a:p>
          <a:p>
            <a:r>
              <a:rPr lang="en-GB" sz="1000" dirty="0" smtClean="0"/>
              <a:t>Amsterdam</a:t>
            </a:r>
          </a:p>
          <a:p>
            <a:r>
              <a:rPr lang="en-GB" sz="1000" dirty="0" smtClean="0"/>
              <a:t>Bordeaux</a:t>
            </a:r>
          </a:p>
          <a:p>
            <a:r>
              <a:rPr lang="en-GB" sz="1000" dirty="0" smtClean="0"/>
              <a:t>Brussels</a:t>
            </a:r>
          </a:p>
          <a:p>
            <a:r>
              <a:rPr lang="en-GB" sz="1000" dirty="0" smtClean="0"/>
              <a:t>Cologne</a:t>
            </a:r>
          </a:p>
          <a:p>
            <a:r>
              <a:rPr lang="en-GB" sz="1000" dirty="0" smtClean="0"/>
              <a:t>Dublin</a:t>
            </a:r>
          </a:p>
          <a:p>
            <a:r>
              <a:rPr lang="en-GB" sz="1000" dirty="0" smtClean="0"/>
              <a:t>Hamburg</a:t>
            </a:r>
          </a:p>
          <a:p>
            <a:r>
              <a:rPr lang="en-GB" sz="1000" dirty="0" smtClean="0"/>
              <a:t>Lisbon</a:t>
            </a:r>
          </a:p>
          <a:p>
            <a:r>
              <a:rPr lang="en-GB" sz="1000" dirty="0" smtClean="0"/>
              <a:t>Lyon</a:t>
            </a:r>
          </a:p>
          <a:p>
            <a:r>
              <a:rPr lang="en-GB" sz="1000" dirty="0" smtClean="0"/>
              <a:t>Madrid</a:t>
            </a:r>
          </a:p>
          <a:p>
            <a:r>
              <a:rPr lang="en-GB" sz="1000" dirty="0" smtClean="0"/>
              <a:t>Munich</a:t>
            </a:r>
          </a:p>
          <a:p>
            <a:r>
              <a:rPr lang="en-GB" sz="1000" dirty="0" smtClean="0"/>
              <a:t>Paris</a:t>
            </a:r>
            <a:endParaRPr lang="en-GB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6480175" y="2908212"/>
            <a:ext cx="1085850" cy="14724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000" b="1" dirty="0" smtClean="0"/>
              <a:t>UK</a:t>
            </a:r>
          </a:p>
          <a:p>
            <a:r>
              <a:rPr lang="en-GB" sz="1000" dirty="0" smtClean="0"/>
              <a:t>Birmingham</a:t>
            </a:r>
          </a:p>
          <a:p>
            <a:r>
              <a:rPr lang="en-GB" sz="1000" dirty="0" smtClean="0"/>
              <a:t>Colchester</a:t>
            </a:r>
          </a:p>
          <a:p>
            <a:r>
              <a:rPr lang="en-GB" sz="1000" dirty="0" smtClean="0"/>
              <a:t>Glasgow</a:t>
            </a:r>
          </a:p>
          <a:p>
            <a:r>
              <a:rPr lang="en-GB" sz="1000" dirty="0" smtClean="0"/>
              <a:t>Leeds</a:t>
            </a:r>
          </a:p>
          <a:p>
            <a:r>
              <a:rPr lang="en-GB" sz="1000" dirty="0" smtClean="0"/>
              <a:t>London</a:t>
            </a:r>
          </a:p>
          <a:p>
            <a:r>
              <a:rPr lang="en-GB" sz="1000" dirty="0" smtClean="0"/>
              <a:t>Maidenhead</a:t>
            </a:r>
          </a:p>
          <a:p>
            <a:r>
              <a:rPr lang="en-GB" sz="1000" dirty="0" smtClean="0"/>
              <a:t>Manchester</a:t>
            </a:r>
          </a:p>
          <a:p>
            <a:r>
              <a:rPr lang="en-GB" sz="1000" dirty="0" smtClean="0"/>
              <a:t>York</a:t>
            </a:r>
            <a:endParaRPr lang="en-GB" sz="1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472107" y="3103086"/>
            <a:ext cx="1109418" cy="0"/>
          </a:xfrm>
          <a:prstGeom prst="line">
            <a:avLst/>
          </a:prstGeom>
          <a:ln w="63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64307" y="2901862"/>
            <a:ext cx="2636593" cy="0"/>
          </a:xfrm>
          <a:prstGeom prst="line">
            <a:avLst/>
          </a:prstGeom>
          <a:ln w="63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66591" y="3174911"/>
            <a:ext cx="1072234" cy="0"/>
          </a:xfrm>
          <a:prstGeom prst="line">
            <a:avLst/>
          </a:prstGeom>
          <a:ln w="63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34108" y="4096122"/>
            <a:ext cx="1852155" cy="0"/>
          </a:xfrm>
          <a:prstGeom prst="line">
            <a:avLst/>
          </a:prstGeom>
          <a:ln w="63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19450" y="3693724"/>
            <a:ext cx="1166813" cy="0"/>
          </a:xfrm>
          <a:prstGeom prst="line">
            <a:avLst/>
          </a:prstGeom>
          <a:ln w="63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80175" y="4425399"/>
            <a:ext cx="1085850" cy="6921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000" b="1" dirty="0" smtClean="0"/>
              <a:t>Asia</a:t>
            </a:r>
          </a:p>
          <a:p>
            <a:r>
              <a:rPr lang="en-GB" sz="1000" dirty="0" smtClean="0"/>
              <a:t>Bangkok </a:t>
            </a:r>
            <a:br>
              <a:rPr lang="en-GB" sz="1000" dirty="0" smtClean="0"/>
            </a:br>
            <a:r>
              <a:rPr lang="en-GB" sz="1000" dirty="0" smtClean="0"/>
              <a:t>Hong Kong</a:t>
            </a:r>
          </a:p>
          <a:p>
            <a:r>
              <a:rPr lang="en-GB" sz="1000" dirty="0" smtClean="0"/>
              <a:t>Singapore</a:t>
            </a:r>
          </a:p>
          <a:p>
            <a:endParaRPr lang="en-GB" sz="10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480175" y="4410723"/>
            <a:ext cx="1331982" cy="0"/>
          </a:xfrm>
          <a:prstGeom prst="line">
            <a:avLst/>
          </a:prstGeom>
          <a:ln w="63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69076" y="157792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GB" dirty="0"/>
              <a:t>International specialist insurer</a:t>
            </a:r>
          </a:p>
          <a:p>
            <a:pPr lvl="0"/>
            <a:r>
              <a:rPr lang="en-GB" dirty="0"/>
              <a:t>£2.0B in GWP </a:t>
            </a:r>
          </a:p>
          <a:p>
            <a:pPr lvl="0"/>
            <a:r>
              <a:rPr lang="en-GB" dirty="0"/>
              <a:t>2,000 employees</a:t>
            </a:r>
          </a:p>
        </p:txBody>
      </p:sp>
    </p:spTree>
    <p:extLst>
      <p:ext uri="{BB962C8B-B14F-4D97-AF65-F5344CB8AC3E}">
        <p14:creationId xmlns:p14="http://schemas.microsoft.com/office/powerpoint/2010/main" val="24303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891379" y="1724025"/>
            <a:ext cx="5132197" cy="3967449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Cloud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30</a:t>
            </a:fld>
            <a:endParaRPr lang="en-GB"/>
          </a:p>
        </p:txBody>
      </p:sp>
      <p:pic>
        <p:nvPicPr>
          <p:cNvPr id="9" name="Picture 2" descr="http://www.shadowmatchusa.com/sites/default/files/content/images/Odd%20Man%20Out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380" y="2314552"/>
            <a:ext cx="2618198" cy="261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876890" y="1627347"/>
            <a:ext cx="878078" cy="1386672"/>
            <a:chOff x="2029514" y="2153982"/>
            <a:chExt cx="1158747" cy="191007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3048" y="2153982"/>
              <a:ext cx="614202" cy="1550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029514" y="3640105"/>
              <a:ext cx="1158747" cy="423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AD</a:t>
              </a:r>
              <a:endParaRPr lang="en-GB" sz="1400" dirty="0"/>
            </a:p>
          </p:txBody>
        </p:sp>
      </p:grpSp>
      <p:sp>
        <p:nvSpPr>
          <p:cNvPr id="6" name="Cloud 5"/>
          <p:cNvSpPr/>
          <p:nvPr/>
        </p:nvSpPr>
        <p:spPr>
          <a:xfrm>
            <a:off x="2169895" y="3260091"/>
            <a:ext cx="1084057" cy="552473"/>
          </a:xfrm>
          <a:prstGeom prst="cloud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Network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Cloud 28"/>
          <p:cNvSpPr/>
          <p:nvPr/>
        </p:nvSpPr>
        <p:spPr>
          <a:xfrm>
            <a:off x="3915450" y="4669992"/>
            <a:ext cx="1084057" cy="552473"/>
          </a:xfrm>
          <a:prstGeom prst="cloud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Product</a:t>
            </a:r>
            <a:br>
              <a:rPr lang="en-GB" sz="1000" dirty="0" smtClean="0">
                <a:solidFill>
                  <a:schemeClr val="tx1"/>
                </a:solidFill>
              </a:rPr>
            </a:br>
            <a:r>
              <a:rPr lang="en-GB" sz="1000" dirty="0" smtClean="0">
                <a:solidFill>
                  <a:schemeClr val="tx1"/>
                </a:solidFill>
              </a:rPr>
              <a:t>Owner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Cloud 29"/>
          <p:cNvSpPr/>
          <p:nvPr/>
        </p:nvSpPr>
        <p:spPr>
          <a:xfrm>
            <a:off x="2711923" y="2398691"/>
            <a:ext cx="1084057" cy="552473"/>
          </a:xfrm>
          <a:prstGeom prst="cloud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Server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Cloud 30"/>
          <p:cNvSpPr/>
          <p:nvPr/>
        </p:nvSpPr>
        <p:spPr>
          <a:xfrm>
            <a:off x="4108721" y="2120977"/>
            <a:ext cx="1245909" cy="552473"/>
          </a:xfrm>
          <a:prstGeom prst="cloud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Azure consultant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Cloud 31"/>
          <p:cNvSpPr/>
          <p:nvPr/>
        </p:nvSpPr>
        <p:spPr>
          <a:xfrm>
            <a:off x="5354630" y="2449084"/>
            <a:ext cx="1084057" cy="552473"/>
          </a:xfrm>
          <a:prstGeom prst="cloud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Scrum master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Cloud 32"/>
          <p:cNvSpPr/>
          <p:nvPr/>
        </p:nvSpPr>
        <p:spPr>
          <a:xfrm>
            <a:off x="5692912" y="3304151"/>
            <a:ext cx="1084057" cy="552473"/>
          </a:xfrm>
          <a:prstGeom prst="cloud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Dev</a:t>
            </a:r>
            <a:r>
              <a:rPr lang="en-GB" sz="1000" dirty="0" smtClean="0">
                <a:solidFill>
                  <a:schemeClr val="tx1"/>
                </a:solidFill>
              </a:rPr>
              <a:t> Tester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47215" y="3115649"/>
            <a:ext cx="878078" cy="1602115"/>
            <a:chOff x="2029514" y="2153982"/>
            <a:chExt cx="1158747" cy="220683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3048" y="2153982"/>
              <a:ext cx="614202" cy="1550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2029514" y="3640105"/>
              <a:ext cx="1158747" cy="720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Build &amp; Release</a:t>
              </a:r>
              <a:endParaRPr lang="en-GB" sz="14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56403" y="4241541"/>
            <a:ext cx="878078" cy="1602115"/>
            <a:chOff x="2029514" y="2153982"/>
            <a:chExt cx="1158747" cy="2206832"/>
          </a:xfrm>
        </p:grpSpPr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3048" y="2153982"/>
              <a:ext cx="614202" cy="1550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2029514" y="3640105"/>
              <a:ext cx="1158747" cy="720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Build &amp; Release</a:t>
              </a:r>
              <a:endParaRPr lang="en-GB" sz="14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947935" y="1627347"/>
            <a:ext cx="878078" cy="1386672"/>
            <a:chOff x="2029514" y="2153982"/>
            <a:chExt cx="1158747" cy="1910070"/>
          </a:xfrm>
        </p:grpSpPr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3048" y="2153982"/>
              <a:ext cx="614202" cy="1550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029514" y="3640105"/>
              <a:ext cx="1158747" cy="423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DBA</a:t>
              </a:r>
              <a:endParaRPr lang="en-GB" sz="1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910001" y="2150106"/>
            <a:ext cx="956696" cy="1602115"/>
            <a:chOff x="2029514" y="2153982"/>
            <a:chExt cx="1262494" cy="2206832"/>
          </a:xfrm>
        </p:grpSpPr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3048" y="2153982"/>
              <a:ext cx="614202" cy="1550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029514" y="3640105"/>
              <a:ext cx="1262494" cy="720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Project</a:t>
              </a:r>
            </a:p>
            <a:p>
              <a:pPr algn="ctr"/>
              <a:r>
                <a:rPr lang="en-GB" sz="1400" dirty="0" smtClean="0"/>
                <a:t>manager</a:t>
              </a:r>
              <a:endParaRPr lang="en-GB" sz="14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240317" y="3812564"/>
            <a:ext cx="878078" cy="1817559"/>
            <a:chOff x="2029514" y="2153982"/>
            <a:chExt cx="1158747" cy="2503595"/>
          </a:xfrm>
        </p:grpSpPr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3048" y="2153982"/>
              <a:ext cx="614202" cy="1550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2029514" y="3640105"/>
              <a:ext cx="1158747" cy="1017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Storage &amp; Backup</a:t>
              </a:r>
              <a:endParaRPr lang="en-GB" sz="14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09943" y="4979374"/>
            <a:ext cx="878078" cy="1602115"/>
            <a:chOff x="2029514" y="2153982"/>
            <a:chExt cx="1158747" cy="2206832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3048" y="2153982"/>
              <a:ext cx="614202" cy="1550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2029514" y="3640105"/>
              <a:ext cx="1158747" cy="720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Cloud Architect</a:t>
              </a:r>
              <a:endParaRPr lang="en-GB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57800" y="4622367"/>
            <a:ext cx="1038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2"/>
                </a:solidFill>
              </a:rPr>
              <a:t>Core team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54117" y="5950547"/>
            <a:ext cx="158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2"/>
                </a:solidFill>
              </a:rPr>
              <a:t>Contributors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541568" y="4883372"/>
            <a:ext cx="1373882" cy="2248446"/>
            <a:chOff x="2029514" y="2153982"/>
            <a:chExt cx="1158747" cy="3097120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3048" y="2153982"/>
              <a:ext cx="614202" cy="1550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2029514" y="3640105"/>
              <a:ext cx="1158747" cy="161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Application development teams</a:t>
              </a:r>
              <a:endParaRPr lang="en-GB" sz="1400" dirty="0"/>
            </a:p>
          </p:txBody>
        </p:sp>
      </p:grpSp>
      <p:cxnSp>
        <p:nvCxnSpPr>
          <p:cNvPr id="11" name="Straight Arrow Connector 10"/>
          <p:cNvCxnSpPr>
            <a:stCxn id="54" idx="0"/>
          </p:cNvCxnSpPr>
          <p:nvPr/>
        </p:nvCxnSpPr>
        <p:spPr>
          <a:xfrm flipV="1">
            <a:off x="3135152" y="4456154"/>
            <a:ext cx="118800" cy="427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97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Things we have been conscious of...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701801"/>
            <a:ext cx="7778750" cy="4499494"/>
          </a:xfrm>
        </p:spPr>
        <p:txBody>
          <a:bodyPr/>
          <a:lstStyle/>
          <a:p>
            <a:r>
              <a:rPr lang="en-GB" sz="2000" dirty="0"/>
              <a:t>Don’t move </a:t>
            </a:r>
            <a:r>
              <a:rPr lang="en-GB" sz="2000" dirty="0" smtClean="0"/>
              <a:t>our problems </a:t>
            </a:r>
            <a:r>
              <a:rPr lang="en-GB" sz="2000" dirty="0"/>
              <a:t>in </a:t>
            </a:r>
            <a:r>
              <a:rPr lang="en-GB" sz="2000" dirty="0" smtClean="0"/>
              <a:t>our </a:t>
            </a:r>
            <a:r>
              <a:rPr lang="en-GB" sz="2000" dirty="0"/>
              <a:t>data centre to the </a:t>
            </a:r>
            <a:r>
              <a:rPr lang="en-GB" sz="2000" dirty="0" smtClean="0"/>
              <a:t>Cloud – lift and shift is therefore not desirable</a:t>
            </a:r>
          </a:p>
          <a:p>
            <a:r>
              <a:rPr lang="en-GB" sz="2000" dirty="0" smtClean="0"/>
              <a:t>Let Microsoft do the heavy lifting</a:t>
            </a:r>
          </a:p>
          <a:p>
            <a:r>
              <a:rPr lang="en-GB" sz="2000" dirty="0" smtClean="0"/>
              <a:t>Doing a cost comparison between hosting your own infrastructure and the Cloud is blinking hard but without it we knew we wouldn’t get anywhere</a:t>
            </a:r>
          </a:p>
          <a:p>
            <a:r>
              <a:rPr lang="en-GB" sz="2000" dirty="0" smtClean="0"/>
              <a:t>The move to Infrastructure as Code is akin </a:t>
            </a:r>
            <a:r>
              <a:rPr lang="en-GB" sz="2000" dirty="0"/>
              <a:t>to an infrastructure guy becoming a </a:t>
            </a:r>
            <a:r>
              <a:rPr lang="en-GB" sz="2000" dirty="0" smtClean="0"/>
              <a:t>developer – a massive change in culture and skills</a:t>
            </a:r>
            <a:endParaRPr lang="en-GB" sz="2000" dirty="0"/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3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Infrastructure as Code?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701801"/>
            <a:ext cx="8112125" cy="4499494"/>
          </a:xfrm>
        </p:spPr>
        <p:txBody>
          <a:bodyPr/>
          <a:lstStyle/>
          <a:p>
            <a:r>
              <a:rPr lang="en-GB" sz="2000" dirty="0" smtClean="0"/>
              <a:t>Infrastructure is part of the application</a:t>
            </a:r>
          </a:p>
          <a:p>
            <a:r>
              <a:rPr lang="en-GB" sz="2000" dirty="0" smtClean="0"/>
              <a:t>It means writing code </a:t>
            </a:r>
            <a:r>
              <a:rPr lang="en-GB" sz="2000" dirty="0"/>
              <a:t>to manage configurations and automate provisioning of infrastructure in addition to </a:t>
            </a:r>
            <a:r>
              <a:rPr lang="en-GB" sz="2000" dirty="0" smtClean="0"/>
              <a:t>deployments </a:t>
            </a:r>
          </a:p>
          <a:p>
            <a:r>
              <a:rPr lang="en-GB" sz="2000" dirty="0" smtClean="0"/>
              <a:t>This </a:t>
            </a:r>
            <a:r>
              <a:rPr lang="en-GB" sz="2000" dirty="0"/>
              <a:t>is not simply writing scripts, but involves using tested and </a:t>
            </a:r>
            <a:r>
              <a:rPr lang="en-GB" sz="2000" b="1" dirty="0"/>
              <a:t>proven software development practices</a:t>
            </a:r>
            <a:r>
              <a:rPr lang="en-GB" sz="2000" dirty="0"/>
              <a:t> that are already being used in application development. </a:t>
            </a:r>
            <a:endParaRPr lang="en-GB" sz="2000" dirty="0" smtClean="0"/>
          </a:p>
          <a:p>
            <a:r>
              <a:rPr lang="en-GB" sz="2000" dirty="0" smtClean="0"/>
              <a:t>For </a:t>
            </a:r>
            <a:r>
              <a:rPr lang="en-GB" sz="2000" dirty="0"/>
              <a:t>example: version control, testing, small deployments, use of design patterns etc. </a:t>
            </a:r>
            <a:endParaRPr lang="en-GB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14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Engineering triangle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62888730"/>
              </p:ext>
            </p:extLst>
          </p:nvPr>
        </p:nvGraphicFramePr>
        <p:xfrm>
          <a:off x="1619672" y="1844824"/>
          <a:ext cx="6336704" cy="4424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504" y="4869160"/>
            <a:ext cx="1656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Stuff we are going to change under the covers without permission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3578365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Stuff you need to pull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2204864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Stuff we need to work on together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7704" y="2666529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</p:cNvCxnSpPr>
          <p:nvPr/>
        </p:nvCxnSpPr>
        <p:spPr>
          <a:xfrm flipV="1">
            <a:off x="1763688" y="3901530"/>
            <a:ext cx="129614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36179" y="537321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172400" y="1916832"/>
            <a:ext cx="0" cy="43686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7651203" y="367069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Desirability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800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 more Frodo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34</a:t>
            </a:fld>
            <a:endParaRPr lang="en-GB"/>
          </a:p>
        </p:txBody>
      </p:sp>
      <p:pic>
        <p:nvPicPr>
          <p:cNvPr id="1026" name="Picture 2" descr="http://static1.fjcdn.com/comments/His+actual+fw+_63bab693b6cca96dcd78d33ebe74530a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106" y="1779806"/>
            <a:ext cx="60293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6688" y="1779806"/>
            <a:ext cx="1533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don’t have be the world’s cleverest person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7474" y="4201209"/>
            <a:ext cx="153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do need to brave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81805" y="5350458"/>
            <a:ext cx="2338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should be restless about making the world (your company) a better place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496467" y="5442791"/>
            <a:ext cx="233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It helps having a buddy on the way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17480" y="5442790"/>
            <a:ext cx="233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rewards are worth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33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Standing on the shoulders of giants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026" name="Picture 2" descr="42421 lar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4" y="1620948"/>
            <a:ext cx="1846152" cy="184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ez Humb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1818021"/>
            <a:ext cx="1861842" cy="186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martinfowler.com/mf-ade-home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790" y="4253610"/>
            <a:ext cx="1525380" cy="189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pbs.twimg.com/profile_images/796961836/bio-photo-square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4" y="4672042"/>
            <a:ext cx="1807581" cy="180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trevolution.com/wp-content/uploads/2012/03/deboi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850" y="1842349"/>
            <a:ext cx="1403350" cy="140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tse4.mm.bing.net/th?id=OIP.M4c03e3adf09c3dd37d6e37064540988do1&amp;pid=15.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850" y="3996984"/>
            <a:ext cx="1525380" cy="152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15999" y="1724398"/>
            <a:ext cx="6737475" cy="4238251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GB" dirty="0"/>
              <a:t>Here’s the help I’m looking </a:t>
            </a:r>
            <a:r>
              <a:rPr lang="en-GB" dirty="0" smtClean="0"/>
              <a:t>for: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rgbClr val="FF0000"/>
                </a:solidFill>
              </a:rPr>
              <a:t>We need </a:t>
            </a:r>
            <a:r>
              <a:rPr lang="en-GB" dirty="0" smtClean="0">
                <a:solidFill>
                  <a:srgbClr val="FF0000"/>
                </a:solidFill>
              </a:rPr>
              <a:t>talented people (doesn’t everyone)</a:t>
            </a:r>
            <a:r>
              <a:rPr lang="en-GB" dirty="0" smtClean="0">
                <a:solidFill>
                  <a:srgbClr val="FF0000"/>
                </a:solidFill>
              </a:rPr>
              <a:t/>
            </a:r>
            <a:br>
              <a:rPr lang="en-GB" dirty="0" smtClean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/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A</a:t>
            </a:r>
            <a:r>
              <a:rPr lang="en-GB" dirty="0" smtClean="0">
                <a:solidFill>
                  <a:srgbClr val="FF0000"/>
                </a:solidFill>
              </a:rPr>
              <a:t>ny </a:t>
            </a:r>
            <a:r>
              <a:rPr lang="en-GB" dirty="0" smtClean="0">
                <a:solidFill>
                  <a:srgbClr val="FF0000"/>
                </a:solidFill>
              </a:rPr>
              <a:t>experiences you can share of this type of cultural shift (particularly with traditional infrastructure teams</a:t>
            </a:r>
            <a:r>
              <a:rPr lang="en-GB" dirty="0" smtClean="0">
                <a:solidFill>
                  <a:srgbClr val="FF0000"/>
                </a:solidFill>
              </a:rPr>
              <a:t>) is very welcomed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53475" y="6403975"/>
            <a:ext cx="390525" cy="180975"/>
          </a:xfrm>
        </p:spPr>
        <p:txBody>
          <a:bodyPr/>
          <a:lstStyle/>
          <a:p>
            <a:fld id="{A226B5C7-863F-4784-8CDC-18C0AF13FBD7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91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 (opportunities)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4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7" t="25439" r="12101" b="60324"/>
          <a:stretch/>
        </p:blipFill>
        <p:spPr bwMode="auto">
          <a:xfrm>
            <a:off x="3638550" y="1585910"/>
            <a:ext cx="5505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2" y="2451525"/>
            <a:ext cx="53816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707116" y="4950372"/>
            <a:ext cx="3071757" cy="1398358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 bore my colleagues that we should be an IT company with insurance attached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70600" y="4519604"/>
            <a:ext cx="257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Robert Hiscox quote</a:t>
            </a:r>
            <a:endParaRPr lang="en-GB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28" y="4244209"/>
            <a:ext cx="4069474" cy="217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84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 strategy findings – what are the business telling us?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2425701"/>
            <a:ext cx="8102600" cy="2508249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dirty="0" smtClean="0"/>
              <a:t> We need to increase our speed </a:t>
            </a:r>
            <a:r>
              <a:rPr lang="en-GB" sz="2000" dirty="0"/>
              <a:t>to </a:t>
            </a:r>
            <a:r>
              <a:rPr lang="en-GB" sz="2000" dirty="0" smtClean="0"/>
              <a:t>market</a:t>
            </a:r>
            <a:endParaRPr lang="en-GB" sz="2000" dirty="0"/>
          </a:p>
          <a:p>
            <a:pPr algn="ctr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dirty="0" smtClean="0"/>
              <a:t> We need an increased our pace </a:t>
            </a:r>
            <a:r>
              <a:rPr lang="en-GB" sz="2000" dirty="0"/>
              <a:t>of </a:t>
            </a:r>
            <a:r>
              <a:rPr lang="en-GB" sz="2000" dirty="0" smtClean="0"/>
              <a:t>change</a:t>
            </a:r>
            <a:endParaRPr lang="en-GB" sz="2000" dirty="0"/>
          </a:p>
          <a:p>
            <a:pPr algn="ctr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dirty="0" smtClean="0"/>
              <a:t> We need predictable </a:t>
            </a:r>
            <a:r>
              <a:rPr lang="en-GB" sz="2000" dirty="0"/>
              <a:t>and reliable change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dirty="0" smtClean="0"/>
              <a:t>   </a:t>
            </a:r>
            <a:r>
              <a:rPr lang="en-GB" sz="2000" dirty="0" err="1" smtClean="0"/>
              <a:t>Mis</a:t>
            </a:r>
            <a:r>
              <a:rPr lang="en-GB" sz="2000" dirty="0" smtClean="0"/>
              <a:t>-aligned </a:t>
            </a:r>
            <a:r>
              <a:rPr lang="en-GB" sz="2000" dirty="0"/>
              <a:t>team objectives </a:t>
            </a:r>
            <a:r>
              <a:rPr lang="en-GB" sz="2000" dirty="0" smtClean="0"/>
              <a:t>are </a:t>
            </a:r>
            <a:r>
              <a:rPr lang="en-GB" sz="2000" dirty="0"/>
              <a:t>hindering delivery and ownership</a:t>
            </a:r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6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Forest-fire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" b="36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>
                <a:solidFill>
                  <a:schemeClr val="bg1"/>
                </a:solidFill>
              </a:rPr>
              <a:t>The journey of </a:t>
            </a:r>
            <a:br>
              <a:rPr lang="en-GB" sz="4000" dirty="0" smtClean="0">
                <a:solidFill>
                  <a:schemeClr val="bg1"/>
                </a:solidFill>
              </a:rPr>
            </a:br>
            <a:r>
              <a:rPr lang="en-GB" sz="4000" dirty="0" err="1" smtClean="0">
                <a:solidFill>
                  <a:schemeClr val="bg1"/>
                </a:solidFill>
              </a:rPr>
              <a:t>DevOps</a:t>
            </a:r>
            <a:r>
              <a:rPr lang="en-GB" sz="4000" dirty="0" smtClean="0">
                <a:solidFill>
                  <a:schemeClr val="bg1"/>
                </a:solidFill>
              </a:rPr>
              <a:t> at Hiscox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53475" y="6403975"/>
            <a:ext cx="390525" cy="180975"/>
          </a:xfrm>
        </p:spPr>
        <p:txBody>
          <a:bodyPr/>
          <a:lstStyle/>
          <a:p>
            <a:fld id="{9B6B7A19-9BD6-654B-9E7A-5FCB6FF99B9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6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start our journey in the Shire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B5C7-863F-4784-8CDC-18C0AF13FBD7}" type="slidenum">
              <a:rPr lang="en-GB" smtClean="0"/>
              <a:t>7</a:t>
            </a:fld>
            <a:endParaRPr lang="en-GB"/>
          </a:p>
        </p:txBody>
      </p:sp>
      <p:pic>
        <p:nvPicPr>
          <p:cNvPr id="2050" name="Picture 2" descr="https://upload.wikimedia.org/wikipedia/commons/8/89/Hobbit_holes_reflected_in_water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1830917"/>
            <a:ext cx="6029325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5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Je </a:t>
            </a:r>
            <a:r>
              <a:rPr lang="en-GB" dirty="0" err="1" smtClean="0"/>
              <a:t>suis</a:t>
            </a:r>
            <a:r>
              <a:rPr lang="en-GB" dirty="0" smtClean="0"/>
              <a:t> Frodo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65125" y="1701801"/>
            <a:ext cx="3997325" cy="4499494"/>
          </a:xfrm>
        </p:spPr>
        <p:txBody>
          <a:bodyPr/>
          <a:lstStyle/>
          <a:p>
            <a:r>
              <a:rPr lang="en-GB" dirty="0" smtClean="0"/>
              <a:t>Started as a Solution Architect in 2012</a:t>
            </a:r>
          </a:p>
          <a:p>
            <a:r>
              <a:rPr lang="en-GB" dirty="0" smtClean="0"/>
              <a:t>Generally frustrated – why is everything so slow and expensive?</a:t>
            </a:r>
          </a:p>
          <a:p>
            <a:r>
              <a:rPr lang="en-GB" dirty="0" smtClean="0"/>
              <a:t>Frustration led to ~1m </a:t>
            </a:r>
            <a:r>
              <a:rPr lang="en-GB" dirty="0" err="1" smtClean="0"/>
              <a:t>PowerPoints</a:t>
            </a:r>
            <a:r>
              <a:rPr lang="en-GB" dirty="0" smtClean="0"/>
              <a:t> in 2012 influencing IT Director (now CIO) &amp; Head of Arch (now CTO)</a:t>
            </a:r>
          </a:p>
          <a:p>
            <a:r>
              <a:rPr lang="en-GB" dirty="0" smtClean="0"/>
              <a:t>Proposed 3 things to start:  </a:t>
            </a:r>
            <a:br>
              <a:rPr lang="en-GB" dirty="0" smtClean="0"/>
            </a:br>
            <a:r>
              <a:rPr lang="en-GB" dirty="0" smtClean="0"/>
              <a:t>	1. IT re-org</a:t>
            </a:r>
            <a:br>
              <a:rPr lang="en-GB" dirty="0" smtClean="0"/>
            </a:br>
            <a:r>
              <a:rPr lang="en-GB" dirty="0" smtClean="0"/>
              <a:t>	2. Technical leadership</a:t>
            </a:r>
            <a:br>
              <a:rPr lang="en-GB" dirty="0" smtClean="0"/>
            </a:br>
            <a:r>
              <a:rPr lang="en-GB" dirty="0" smtClean="0"/>
              <a:t>	3. Investment in automation</a:t>
            </a:r>
          </a:p>
          <a:p>
            <a:r>
              <a:rPr lang="en-GB" dirty="0"/>
              <a:t>What started out as an ambition to increase the pace of change has evolved into “rebooting” the IT </a:t>
            </a:r>
            <a:r>
              <a:rPr lang="en-GB" dirty="0" smtClean="0"/>
              <a:t>team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http://2.bp.blogspot.com/-T-QXPy_2F70/Ts3Fe2GZOJI/AAAAAAAABjw/S-RGNFaE4ZE/s1600/frod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1654176"/>
            <a:ext cx="4416424" cy="406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88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5400000">
            <a:off x="5905129" y="3234418"/>
            <a:ext cx="3814465" cy="1440160"/>
          </a:xfrm>
          <a:prstGeom prst="roundRect">
            <a:avLst/>
          </a:prstGeom>
          <a:solidFill>
            <a:schemeClr val="bg1">
              <a:lumMod val="85000"/>
              <a:alpha val="8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Bermuda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 rot="5400000">
            <a:off x="1314619" y="3234415"/>
            <a:ext cx="3814465" cy="1440160"/>
          </a:xfrm>
          <a:prstGeom prst="roundRect">
            <a:avLst/>
          </a:prstGeom>
          <a:solidFill>
            <a:schemeClr val="bg1">
              <a:lumMod val="85000"/>
              <a:alpha val="8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US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 rot="5400000">
            <a:off x="2844791" y="3234415"/>
            <a:ext cx="3814461" cy="1440160"/>
          </a:xfrm>
          <a:prstGeom prst="roundRect">
            <a:avLst/>
          </a:prstGeom>
          <a:solidFill>
            <a:schemeClr val="bg1">
              <a:lumMod val="85000"/>
              <a:alpha val="8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Europe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 rot="5400000">
            <a:off x="4374958" y="3234414"/>
            <a:ext cx="3814463" cy="1440160"/>
          </a:xfrm>
          <a:prstGeom prst="roundRect">
            <a:avLst/>
          </a:prstGeom>
          <a:solidFill>
            <a:schemeClr val="bg1">
              <a:lumMod val="85000"/>
              <a:alpha val="8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London Markets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 rot="5400000">
            <a:off x="-215551" y="3234414"/>
            <a:ext cx="3814461" cy="1440160"/>
          </a:xfrm>
          <a:prstGeom prst="roundRect">
            <a:avLst/>
          </a:prstGeom>
          <a:solidFill>
            <a:schemeClr val="bg1">
              <a:lumMod val="85000"/>
              <a:alpha val="8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UK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Hiscox yesterday (</a:t>
            </a:r>
            <a:r>
              <a:rPr lang="en-GB" dirty="0" err="1" smtClean="0"/>
              <a:t>ish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1530" y="3268275"/>
            <a:ext cx="8640960" cy="1296144"/>
          </a:xfrm>
          <a:prstGeom prst="roundRect">
            <a:avLst/>
          </a:prstGeom>
          <a:solidFill>
            <a:schemeClr val="bg1">
              <a:lumMod val="65000"/>
              <a:alpha val="8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IT capability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71700" y="3613914"/>
            <a:ext cx="728082" cy="604867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700" dirty="0" smtClean="0">
                <a:solidFill>
                  <a:srgbClr val="000000"/>
                </a:solidFill>
              </a:rPr>
              <a:t>Group</a:t>
            </a:r>
            <a:br>
              <a:rPr lang="en-US" sz="700" dirty="0" smtClean="0">
                <a:solidFill>
                  <a:srgbClr val="000000"/>
                </a:solidFill>
              </a:rPr>
            </a:br>
            <a:r>
              <a:rPr lang="en-US" sz="700" dirty="0" smtClean="0">
                <a:solidFill>
                  <a:srgbClr val="000000"/>
                </a:solidFill>
              </a:rPr>
              <a:t>development</a:t>
            </a:r>
            <a:endParaRPr lang="en-US" sz="7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11294" y="3613914"/>
            <a:ext cx="728082" cy="604867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000000"/>
                </a:solidFill>
              </a:rPr>
              <a:t>Group </a:t>
            </a:r>
            <a:r>
              <a:rPr lang="en-US" sz="700" dirty="0" smtClean="0">
                <a:solidFill>
                  <a:srgbClr val="000000"/>
                </a:solidFill>
              </a:rPr>
              <a:t>support</a:t>
            </a:r>
            <a:endParaRPr lang="en-US" sz="7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50888" y="3613914"/>
            <a:ext cx="728082" cy="604867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000000"/>
                </a:solidFill>
              </a:rPr>
              <a:t>Group infrastructure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90482" y="3613914"/>
            <a:ext cx="728082" cy="604867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700" dirty="0" smtClean="0">
                <a:solidFill>
                  <a:srgbClr val="000000"/>
                </a:solidFill>
              </a:rPr>
              <a:t>Group testing</a:t>
            </a:r>
            <a:endParaRPr lang="en-US" sz="7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0076" y="3613914"/>
            <a:ext cx="728082" cy="604867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700" dirty="0" smtClean="0">
                <a:solidFill>
                  <a:srgbClr val="000000"/>
                </a:solidFill>
              </a:rPr>
              <a:t>Group DBA</a:t>
            </a:r>
            <a:endParaRPr lang="en-US" sz="7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9670" y="3613914"/>
            <a:ext cx="728082" cy="604867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000000"/>
                </a:solidFill>
              </a:rPr>
              <a:t>Group release and deployment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09264" y="3613914"/>
            <a:ext cx="728082" cy="604867"/>
          </a:xfrm>
          <a:prstGeom prst="rect">
            <a:avLst/>
          </a:prstGeom>
          <a:solidFill>
            <a:srgbClr val="FF993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000000"/>
                </a:solidFill>
              </a:rPr>
              <a:t>Group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2608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HISCOX_SCREEN_TEMPLATE_2015">
  <a:themeElements>
    <a:clrScheme name="HISCOX_COLORS_2014">
      <a:dk1>
        <a:sysClr val="windowText" lastClr="000000"/>
      </a:dk1>
      <a:lt1>
        <a:sysClr val="window" lastClr="FFFFFF"/>
      </a:lt1>
      <a:dk2>
        <a:srgbClr val="DA291C"/>
      </a:dk2>
      <a:lt2>
        <a:srgbClr val="F2F2F2"/>
      </a:lt2>
      <a:accent1>
        <a:srgbClr val="DA291C"/>
      </a:accent1>
      <a:accent2>
        <a:srgbClr val="BEBEBE"/>
      </a:accent2>
      <a:accent3>
        <a:srgbClr val="64009B"/>
      </a:accent3>
      <a:accent4>
        <a:srgbClr val="9A4DB9"/>
      </a:accent4>
      <a:accent5>
        <a:srgbClr val="A50096"/>
      </a:accent5>
      <a:accent6>
        <a:srgbClr val="C04DB6"/>
      </a:accent6>
      <a:hlink>
        <a:srgbClr val="000000"/>
      </a:hlink>
      <a:folHlink>
        <a:srgbClr val="000000"/>
      </a:folHlink>
    </a:clrScheme>
    <a:fontScheme name="HISCOX_FONTS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R0 G35 B180">
      <a:srgbClr val="0023B4"/>
    </a:custClr>
    <a:custClr name="R18 G122 B227">
      <a:srgbClr val="127AE3"/>
    </a:custClr>
    <a:custClr name="R64 G199 B233">
      <a:srgbClr val="40C7E9"/>
    </a:custClr>
    <a:custClr name="R128 G218 B240">
      <a:srgbClr val="80DAF0"/>
    </a:custClr>
    <a:custClr name="R0 G195 B80">
      <a:srgbClr val="00C350"/>
    </a:custClr>
    <a:custClr name="R254 G228 B51">
      <a:srgbClr val="FEE433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HISCOX_SCREEN_TEMPLATE_2015</Template>
  <TotalTime>0</TotalTime>
  <Words>1263</Words>
  <Application>Microsoft Office PowerPoint</Application>
  <PresentationFormat>On-screen Show (4:3)</PresentationFormat>
  <Paragraphs>360</Paragraphs>
  <Slides>36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HISCOX_SCREEN_TEMPLATE_2015</vt:lpstr>
      <vt:lpstr>Re-imagining Hiscox IT:  A DevOps story </vt:lpstr>
      <vt:lpstr>Me</vt:lpstr>
      <vt:lpstr>Who are Hiscox?</vt:lpstr>
      <vt:lpstr>Challenges (opportunities)</vt:lpstr>
      <vt:lpstr>IT strategy findings – what are the business telling us?</vt:lpstr>
      <vt:lpstr>The journey of  DevOps at Hiscox</vt:lpstr>
      <vt:lpstr>Let’s start our journey in the Shire</vt:lpstr>
      <vt:lpstr>Je suis Frodo</vt:lpstr>
      <vt:lpstr>Hiscox yesterday (ish)</vt:lpstr>
      <vt:lpstr>Hiscox today (ish)</vt:lpstr>
      <vt:lpstr>Platform Services (or the evil “DevOps team”)</vt:lpstr>
      <vt:lpstr>Be careful...</vt:lpstr>
      <vt:lpstr>Core platform capabilities</vt:lpstr>
      <vt:lpstr>Our first project – Da Vinci</vt:lpstr>
      <vt:lpstr>A new breed of Hiscox teams</vt:lpstr>
      <vt:lpstr>The new Hiscox team methodology – purple teams</vt:lpstr>
      <vt:lpstr>Deployment automation before and after</vt:lpstr>
      <vt:lpstr> Automation Benefits</vt:lpstr>
      <vt:lpstr>What did other people think?</vt:lpstr>
      <vt:lpstr>Release business value, anytime, anywhere...</vt:lpstr>
      <vt:lpstr>Mistakes</vt:lpstr>
      <vt:lpstr>Beware the change resistors</vt:lpstr>
      <vt:lpstr>Why put you head above the parapet?</vt:lpstr>
      <vt:lpstr>I’m a fraud</vt:lpstr>
      <vt:lpstr>We’ve done Dev...</vt:lpstr>
      <vt:lpstr>My favourite quote</vt:lpstr>
      <vt:lpstr>Glory lies within</vt:lpstr>
      <vt:lpstr>Cloud @ Hiscox</vt:lpstr>
      <vt:lpstr>What roles are needed?</vt:lpstr>
      <vt:lpstr>Cloud team</vt:lpstr>
      <vt:lpstr>Things we have been conscious of...</vt:lpstr>
      <vt:lpstr>What is Infrastructure as Code?</vt:lpstr>
      <vt:lpstr>Engineering triangle</vt:lpstr>
      <vt:lpstr>Be more Frodo</vt:lpstr>
      <vt:lpstr>Standing on the shoulders of giants</vt:lpstr>
      <vt:lpstr>Here’s the help I’m looking for:  We need talented people (doesn’t everyone)  Any experiences you can share of this type of cultural shift (particularly with traditional infrastructure teams) is very welcomed </vt:lpstr>
    </vt:vector>
  </TitlesOfParts>
  <Company>Hiscox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Primary heading (22pt) Secondary heading (22pt)</dc:title>
  <dc:creator>fletchej</dc:creator>
  <cp:lastModifiedBy>FletcheJ</cp:lastModifiedBy>
  <cp:revision>460</cp:revision>
  <cp:lastPrinted>2016-01-29T12:30:36Z</cp:lastPrinted>
  <dcterms:created xsi:type="dcterms:W3CDTF">2015-09-09T07:58:18Z</dcterms:created>
  <dcterms:modified xsi:type="dcterms:W3CDTF">2016-06-30T17:21:55Z</dcterms:modified>
</cp:coreProperties>
</file>