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56"/>
  </p:notesMasterIdLst>
  <p:handoutMasterIdLst>
    <p:handoutMasterId r:id="rId57"/>
  </p:handoutMasterIdLst>
  <p:sldIdLst>
    <p:sldId id="256" r:id="rId2"/>
    <p:sldId id="257" r:id="rId3"/>
    <p:sldId id="32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5" r:id="rId18"/>
    <p:sldId id="276" r:id="rId19"/>
    <p:sldId id="277" r:id="rId20"/>
    <p:sldId id="326" r:id="rId21"/>
    <p:sldId id="278" r:id="rId22"/>
    <p:sldId id="279" r:id="rId23"/>
    <p:sldId id="280" r:id="rId24"/>
    <p:sldId id="281" r:id="rId25"/>
    <p:sldId id="282" r:id="rId26"/>
    <p:sldId id="296" r:id="rId27"/>
    <p:sldId id="297" r:id="rId28"/>
    <p:sldId id="298" r:id="rId29"/>
    <p:sldId id="299" r:id="rId30"/>
    <p:sldId id="300" r:id="rId31"/>
    <p:sldId id="301" r:id="rId32"/>
    <p:sldId id="302" r:id="rId33"/>
    <p:sldId id="303" r:id="rId34"/>
    <p:sldId id="304" r:id="rId35"/>
    <p:sldId id="305" r:id="rId36"/>
    <p:sldId id="306" r:id="rId37"/>
    <p:sldId id="307" r:id="rId38"/>
    <p:sldId id="308" r:id="rId39"/>
    <p:sldId id="309" r:id="rId40"/>
    <p:sldId id="310" r:id="rId41"/>
    <p:sldId id="311" r:id="rId42"/>
    <p:sldId id="312" r:id="rId43"/>
    <p:sldId id="313" r:id="rId44"/>
    <p:sldId id="314" r:id="rId45"/>
    <p:sldId id="315" r:id="rId46"/>
    <p:sldId id="316" r:id="rId47"/>
    <p:sldId id="317" r:id="rId48"/>
    <p:sldId id="318" r:id="rId49"/>
    <p:sldId id="319" r:id="rId50"/>
    <p:sldId id="320" r:id="rId51"/>
    <p:sldId id="321" r:id="rId52"/>
    <p:sldId id="322" r:id="rId53"/>
    <p:sldId id="323" r:id="rId54"/>
    <p:sldId id="325" r:id="rId55"/>
  </p:sldIdLst>
  <p:sldSz cx="11704638" cy="6583363"/>
  <p:notesSz cx="6797675" cy="9928225"/>
  <p:defaultTextStyle>
    <a:defPPr>
      <a:defRPr lang="en-US"/>
    </a:defPPr>
    <a:lvl1pPr marL="0" algn="l" defTabSz="1170432" rtl="0" eaLnBrk="1" latinLnBrk="0" hangingPunct="1">
      <a:defRPr sz="2300" kern="1200">
        <a:solidFill>
          <a:schemeClr val="tx1"/>
        </a:solidFill>
        <a:latin typeface="+mn-lt"/>
        <a:ea typeface="+mn-ea"/>
        <a:cs typeface="+mn-cs"/>
      </a:defRPr>
    </a:lvl1pPr>
    <a:lvl2pPr marL="585216" algn="l" defTabSz="1170432" rtl="0" eaLnBrk="1" latinLnBrk="0" hangingPunct="1">
      <a:defRPr sz="2300" kern="1200">
        <a:solidFill>
          <a:schemeClr val="tx1"/>
        </a:solidFill>
        <a:latin typeface="+mn-lt"/>
        <a:ea typeface="+mn-ea"/>
        <a:cs typeface="+mn-cs"/>
      </a:defRPr>
    </a:lvl2pPr>
    <a:lvl3pPr marL="1170432" algn="l" defTabSz="1170432" rtl="0" eaLnBrk="1" latinLnBrk="0" hangingPunct="1">
      <a:defRPr sz="2300" kern="1200">
        <a:solidFill>
          <a:schemeClr val="tx1"/>
        </a:solidFill>
        <a:latin typeface="+mn-lt"/>
        <a:ea typeface="+mn-ea"/>
        <a:cs typeface="+mn-cs"/>
      </a:defRPr>
    </a:lvl3pPr>
    <a:lvl4pPr marL="1755648" algn="l" defTabSz="1170432" rtl="0" eaLnBrk="1" latinLnBrk="0" hangingPunct="1">
      <a:defRPr sz="2300" kern="1200">
        <a:solidFill>
          <a:schemeClr val="tx1"/>
        </a:solidFill>
        <a:latin typeface="+mn-lt"/>
        <a:ea typeface="+mn-ea"/>
        <a:cs typeface="+mn-cs"/>
      </a:defRPr>
    </a:lvl4pPr>
    <a:lvl5pPr marL="2340864" algn="l" defTabSz="1170432" rtl="0" eaLnBrk="1" latinLnBrk="0" hangingPunct="1">
      <a:defRPr sz="2300" kern="1200">
        <a:solidFill>
          <a:schemeClr val="tx1"/>
        </a:solidFill>
        <a:latin typeface="+mn-lt"/>
        <a:ea typeface="+mn-ea"/>
        <a:cs typeface="+mn-cs"/>
      </a:defRPr>
    </a:lvl5pPr>
    <a:lvl6pPr marL="2926080" algn="l" defTabSz="1170432" rtl="0" eaLnBrk="1" latinLnBrk="0" hangingPunct="1">
      <a:defRPr sz="2300" kern="1200">
        <a:solidFill>
          <a:schemeClr val="tx1"/>
        </a:solidFill>
        <a:latin typeface="+mn-lt"/>
        <a:ea typeface="+mn-ea"/>
        <a:cs typeface="+mn-cs"/>
      </a:defRPr>
    </a:lvl6pPr>
    <a:lvl7pPr marL="3511296" algn="l" defTabSz="1170432" rtl="0" eaLnBrk="1" latinLnBrk="0" hangingPunct="1">
      <a:defRPr sz="2300" kern="1200">
        <a:solidFill>
          <a:schemeClr val="tx1"/>
        </a:solidFill>
        <a:latin typeface="+mn-lt"/>
        <a:ea typeface="+mn-ea"/>
        <a:cs typeface="+mn-cs"/>
      </a:defRPr>
    </a:lvl7pPr>
    <a:lvl8pPr marL="4096512" algn="l" defTabSz="1170432" rtl="0" eaLnBrk="1" latinLnBrk="0" hangingPunct="1">
      <a:defRPr sz="2300" kern="1200">
        <a:solidFill>
          <a:schemeClr val="tx1"/>
        </a:solidFill>
        <a:latin typeface="+mn-lt"/>
        <a:ea typeface="+mn-ea"/>
        <a:cs typeface="+mn-cs"/>
      </a:defRPr>
    </a:lvl8pPr>
    <a:lvl9pPr marL="4681728" algn="l" defTabSz="1170432" rtl="0" eaLnBrk="1" latinLnBrk="0" hangingPunct="1">
      <a:defRPr sz="2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7">
          <p15:clr>
            <a:srgbClr val="A4A3A4"/>
          </p15:clr>
        </p15:guide>
        <p15:guide id="2" orient="horz" pos="3773">
          <p15:clr>
            <a:srgbClr val="A4A3A4"/>
          </p15:clr>
        </p15:guide>
        <p15:guide id="3" orient="horz" pos="3563">
          <p15:clr>
            <a:srgbClr val="A4A3A4"/>
          </p15:clr>
        </p15:guide>
        <p15:guide id="4" orient="horz" pos="801">
          <p15:clr>
            <a:srgbClr val="A4A3A4"/>
          </p15:clr>
        </p15:guide>
        <p15:guide id="5" orient="horz" pos="364">
          <p15:clr>
            <a:srgbClr val="A4A3A4"/>
          </p15:clr>
        </p15:guide>
        <p15:guide id="6" orient="horz" pos="582">
          <p15:clr>
            <a:srgbClr val="A4A3A4"/>
          </p15:clr>
        </p15:guide>
        <p15:guide id="7" orient="horz" pos="1009">
          <p15:clr>
            <a:srgbClr val="A4A3A4"/>
          </p15:clr>
        </p15:guide>
        <p15:guide id="8" pos="369">
          <p15:clr>
            <a:srgbClr val="A4A3A4"/>
          </p15:clr>
        </p15:guide>
        <p15:guide id="9" pos="6997">
          <p15:clr>
            <a:srgbClr val="A4A3A4"/>
          </p15:clr>
        </p15:guide>
        <p15:guide id="10" pos="3687">
          <p15:clr>
            <a:srgbClr val="A4A3A4"/>
          </p15:clr>
        </p15:guide>
        <p15:guide id="11" pos="3614">
          <p15:clr>
            <a:srgbClr val="A4A3A4"/>
          </p15:clr>
        </p15:guide>
        <p15:guide id="12" pos="3763">
          <p15:clr>
            <a:srgbClr val="A4A3A4"/>
          </p15:clr>
        </p15:guide>
      </p15:sldGuideLst>
    </p:ext>
    <p:ext uri="{2D200454-40CA-4A62-9FC3-DE9A4176ACB9}">
      <p15:notesGuideLst xmlns:p15="http://schemas.microsoft.com/office/powerpoint/2012/main">
        <p15:guide id="1" orient="horz" pos="3128">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00"/>
    <a:srgbClr val="EEB65E"/>
    <a:srgbClr val="694F96"/>
    <a:srgbClr val="818A8F"/>
    <a:srgbClr val="00B0CA"/>
    <a:srgbClr val="A626AA"/>
    <a:srgbClr val="5D2CAB"/>
    <a:srgbClr val="DC0F6C"/>
    <a:srgbClr val="176BC7"/>
    <a:srgbClr val="760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98" autoAdjust="0"/>
    <p:restoredTop sz="76254" autoAdjust="0"/>
  </p:normalViewPr>
  <p:slideViewPr>
    <p:cSldViewPr snapToGrid="0">
      <p:cViewPr>
        <p:scale>
          <a:sx n="80" d="100"/>
          <a:sy n="80" d="100"/>
        </p:scale>
        <p:origin x="656" y="304"/>
      </p:cViewPr>
      <p:guideLst>
        <p:guide orient="horz" pos="2067"/>
        <p:guide orient="horz" pos="3773"/>
        <p:guide orient="horz" pos="3563"/>
        <p:guide orient="horz" pos="801"/>
        <p:guide orient="horz" pos="364"/>
        <p:guide orient="horz" pos="582"/>
        <p:guide orient="horz" pos="1009"/>
        <p:guide pos="369"/>
        <p:guide pos="6997"/>
        <p:guide pos="3687"/>
        <p:guide pos="3614"/>
        <p:guide pos="3763"/>
      </p:guideLst>
    </p:cSldViewPr>
  </p:slideViewPr>
  <p:notesTextViewPr>
    <p:cViewPr>
      <p:scale>
        <a:sx n="1" d="1"/>
        <a:sy n="1" d="1"/>
      </p:scale>
      <p:origin x="0" y="0"/>
    </p:cViewPr>
  </p:notesTextViewPr>
  <p:sorterViewPr>
    <p:cViewPr>
      <p:scale>
        <a:sx n="70" d="100"/>
        <a:sy n="70" d="100"/>
      </p:scale>
      <p:origin x="0" y="512"/>
    </p:cViewPr>
  </p:sorterViewPr>
  <p:notesViewPr>
    <p:cSldViewPr snapToGrid="0" showGuides="1">
      <p:cViewPr varScale="1">
        <p:scale>
          <a:sx n="77" d="100"/>
          <a:sy n="77" d="100"/>
        </p:scale>
        <p:origin x="-762" y="-84"/>
      </p:cViewPr>
      <p:guideLst>
        <p:guide orient="horz" pos="3128"/>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handoutMaster" Target="handoutMasters/handoutMaster1.xml"/><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4" y="0"/>
            <a:ext cx="2945659" cy="496411"/>
          </a:xfrm>
          <a:prstGeom prst="rect">
            <a:avLst/>
          </a:prstGeom>
        </p:spPr>
        <p:txBody>
          <a:bodyPr vert="horz" lIns="91440" tIns="45720" rIns="91440" bIns="45720" rtlCol="0"/>
          <a:lstStyle>
            <a:lvl1pPr algn="r">
              <a:defRPr sz="1200"/>
            </a:lvl1pPr>
          </a:lstStyle>
          <a:p>
            <a:fld id="{D332FDB8-6624-44F2-B55F-76766B54F52E}" type="datetimeFigureOut">
              <a:rPr lang="en-GB" smtClean="0"/>
              <a:t>26/06/2016</a:t>
            </a:fld>
            <a:endParaRPr lang="en-GB" dirty="0"/>
          </a:p>
        </p:txBody>
      </p:sp>
      <p:sp>
        <p:nvSpPr>
          <p:cNvPr id="4" name="Footer Placeholder 3"/>
          <p:cNvSpPr>
            <a:spLocks noGrp="1"/>
          </p:cNvSpPr>
          <p:nvPr>
            <p:ph type="ftr" sz="quarter" idx="2"/>
          </p:nvPr>
        </p:nvSpPr>
        <p:spPr>
          <a:xfrm>
            <a:off x="1"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4" y="9430091"/>
            <a:ext cx="2945659" cy="496411"/>
          </a:xfrm>
          <a:prstGeom prst="rect">
            <a:avLst/>
          </a:prstGeom>
        </p:spPr>
        <p:txBody>
          <a:bodyPr vert="horz" lIns="91440" tIns="45720" rIns="91440" bIns="45720" rtlCol="0" anchor="b"/>
          <a:lstStyle>
            <a:lvl1pPr algn="r">
              <a:defRPr sz="1200"/>
            </a:lvl1pPr>
          </a:lstStyle>
          <a:p>
            <a:fld id="{D6EC629B-57E8-4888-992D-55682DE18403}" type="slidenum">
              <a:rPr lang="en-GB" smtClean="0"/>
              <a:t>‹#›</a:t>
            </a:fld>
            <a:endParaRPr lang="en-GB"/>
          </a:p>
        </p:txBody>
      </p:sp>
    </p:spTree>
    <p:extLst>
      <p:ext uri="{BB962C8B-B14F-4D97-AF65-F5344CB8AC3E}">
        <p14:creationId xmlns:p14="http://schemas.microsoft.com/office/powerpoint/2010/main" val="3864424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4" y="0"/>
            <a:ext cx="2945659" cy="496411"/>
          </a:xfrm>
          <a:prstGeom prst="rect">
            <a:avLst/>
          </a:prstGeom>
        </p:spPr>
        <p:txBody>
          <a:bodyPr vert="horz" lIns="91440" tIns="45720" rIns="91440" bIns="45720" rtlCol="0"/>
          <a:lstStyle>
            <a:lvl1pPr algn="r">
              <a:defRPr sz="1200"/>
            </a:lvl1pPr>
          </a:lstStyle>
          <a:p>
            <a:fld id="{0A6461F5-529A-C842-AC66-1C38DB5F2C5F}" type="datetimeFigureOut">
              <a:rPr lang="en-US" smtClean="0"/>
              <a:t>6/26/16</a:t>
            </a:fld>
            <a:endParaRPr lang="en-US"/>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1"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4" y="9430091"/>
            <a:ext cx="2945659" cy="496411"/>
          </a:xfrm>
          <a:prstGeom prst="rect">
            <a:avLst/>
          </a:prstGeom>
        </p:spPr>
        <p:txBody>
          <a:bodyPr vert="horz" lIns="91440" tIns="45720" rIns="91440" bIns="45720" rtlCol="0" anchor="b"/>
          <a:lstStyle>
            <a:lvl1pPr algn="r">
              <a:defRPr sz="1200"/>
            </a:lvl1pPr>
          </a:lstStyle>
          <a:p>
            <a:fld id="{75DDEA6C-8F12-2946-8FEA-AB499F257480}" type="slidenum">
              <a:rPr lang="en-US" smtClean="0"/>
              <a:t>‹#›</a:t>
            </a:fld>
            <a:endParaRPr lang="en-US"/>
          </a:p>
        </p:txBody>
      </p:sp>
    </p:spTree>
    <p:extLst>
      <p:ext uri="{BB962C8B-B14F-4D97-AF65-F5344CB8AC3E}">
        <p14:creationId xmlns:p14="http://schemas.microsoft.com/office/powerpoint/2010/main" val="3390766601"/>
      </p:ext>
    </p:extLst>
  </p:cSld>
  <p:clrMap bg1="lt1" tx1="dk1" bg2="lt2" tx2="dk2" accent1="accent1" accent2="accent2" accent3="accent3" accent4="accent4" accent5="accent5" accent6="accent6" hlink="hlink" folHlink="folHlink"/>
  <p:notesStyle>
    <a:lvl1pPr marL="0" algn="l" defTabSz="585216" rtl="0" eaLnBrk="1" latinLnBrk="0" hangingPunct="1">
      <a:defRPr sz="1500" kern="1200">
        <a:solidFill>
          <a:schemeClr val="tx1"/>
        </a:solidFill>
        <a:latin typeface="+mn-lt"/>
        <a:ea typeface="+mn-ea"/>
        <a:cs typeface="+mn-cs"/>
      </a:defRPr>
    </a:lvl1pPr>
    <a:lvl2pPr marL="585216" algn="l" defTabSz="585216" rtl="0" eaLnBrk="1" latinLnBrk="0" hangingPunct="1">
      <a:defRPr sz="1500" kern="1200">
        <a:solidFill>
          <a:schemeClr val="tx1"/>
        </a:solidFill>
        <a:latin typeface="+mn-lt"/>
        <a:ea typeface="+mn-ea"/>
        <a:cs typeface="+mn-cs"/>
      </a:defRPr>
    </a:lvl2pPr>
    <a:lvl3pPr marL="1170432" algn="l" defTabSz="585216" rtl="0" eaLnBrk="1" latinLnBrk="0" hangingPunct="1">
      <a:defRPr sz="1500" kern="1200">
        <a:solidFill>
          <a:schemeClr val="tx1"/>
        </a:solidFill>
        <a:latin typeface="+mn-lt"/>
        <a:ea typeface="+mn-ea"/>
        <a:cs typeface="+mn-cs"/>
      </a:defRPr>
    </a:lvl3pPr>
    <a:lvl4pPr marL="1755648" algn="l" defTabSz="585216" rtl="0" eaLnBrk="1" latinLnBrk="0" hangingPunct="1">
      <a:defRPr sz="1500" kern="1200">
        <a:solidFill>
          <a:schemeClr val="tx1"/>
        </a:solidFill>
        <a:latin typeface="+mn-lt"/>
        <a:ea typeface="+mn-ea"/>
        <a:cs typeface="+mn-cs"/>
      </a:defRPr>
    </a:lvl4pPr>
    <a:lvl5pPr marL="2340864" algn="l" defTabSz="585216" rtl="0" eaLnBrk="1" latinLnBrk="0" hangingPunct="1">
      <a:defRPr sz="1500" kern="1200">
        <a:solidFill>
          <a:schemeClr val="tx1"/>
        </a:solidFill>
        <a:latin typeface="+mn-lt"/>
        <a:ea typeface="+mn-ea"/>
        <a:cs typeface="+mn-cs"/>
      </a:defRPr>
    </a:lvl5pPr>
    <a:lvl6pPr marL="2926080" algn="l" defTabSz="585216" rtl="0" eaLnBrk="1" latinLnBrk="0" hangingPunct="1">
      <a:defRPr sz="1500" kern="1200">
        <a:solidFill>
          <a:schemeClr val="tx1"/>
        </a:solidFill>
        <a:latin typeface="+mn-lt"/>
        <a:ea typeface="+mn-ea"/>
        <a:cs typeface="+mn-cs"/>
      </a:defRPr>
    </a:lvl6pPr>
    <a:lvl7pPr marL="3511296" algn="l" defTabSz="585216" rtl="0" eaLnBrk="1" latinLnBrk="0" hangingPunct="1">
      <a:defRPr sz="1500" kern="1200">
        <a:solidFill>
          <a:schemeClr val="tx1"/>
        </a:solidFill>
        <a:latin typeface="+mn-lt"/>
        <a:ea typeface="+mn-ea"/>
        <a:cs typeface="+mn-cs"/>
      </a:defRPr>
    </a:lvl7pPr>
    <a:lvl8pPr marL="4096512" algn="l" defTabSz="585216" rtl="0" eaLnBrk="1" latinLnBrk="0" hangingPunct="1">
      <a:defRPr sz="1500" kern="1200">
        <a:solidFill>
          <a:schemeClr val="tx1"/>
        </a:solidFill>
        <a:latin typeface="+mn-lt"/>
        <a:ea typeface="+mn-ea"/>
        <a:cs typeface="+mn-cs"/>
      </a:defRPr>
    </a:lvl8pPr>
    <a:lvl9pPr marL="4681728" algn="l" defTabSz="585216"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DDEA6C-8F12-2946-8FEA-AB499F257480}" type="slidenum">
              <a:rPr lang="en-US" smtClean="0"/>
              <a:t>1</a:t>
            </a:fld>
            <a:endParaRPr lang="en-US"/>
          </a:p>
        </p:txBody>
      </p:sp>
    </p:spTree>
    <p:extLst>
      <p:ext uri="{BB962C8B-B14F-4D97-AF65-F5344CB8AC3E}">
        <p14:creationId xmlns:p14="http://schemas.microsoft.com/office/powerpoint/2010/main" val="127355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work in the ”Bet Tribe”, where a “Tribe” is something like a self-contained business unit</a:t>
            </a:r>
            <a:endParaRPr lang="en-US" dirty="0"/>
          </a:p>
        </p:txBody>
      </p:sp>
      <p:sp>
        <p:nvSpPr>
          <p:cNvPr id="4" name="Slide Number Placeholder 3"/>
          <p:cNvSpPr>
            <a:spLocks noGrp="1"/>
          </p:cNvSpPr>
          <p:nvPr>
            <p:ph type="sldNum" sz="quarter" idx="10"/>
          </p:nvPr>
        </p:nvSpPr>
        <p:spPr/>
        <p:txBody>
          <a:bodyPr/>
          <a:lstStyle/>
          <a:p>
            <a:fld id="{75DDEA6C-8F12-2946-8FEA-AB499F257480}" type="slidenum">
              <a:rPr lang="en-US" smtClean="0"/>
              <a:t>10</a:t>
            </a:fld>
            <a:endParaRPr lang="en-US"/>
          </a:p>
        </p:txBody>
      </p:sp>
    </p:spTree>
    <p:extLst>
      <p:ext uri="{BB962C8B-B14F-4D97-AF65-F5344CB8AC3E}">
        <p14:creationId xmlns:p14="http://schemas.microsoft.com/office/powerpoint/2010/main" val="1689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Bet Tribe is not only </a:t>
            </a:r>
            <a:r>
              <a:rPr lang="en-US" baseline="0" dirty="0" smtClean="0"/>
              <a:t>Technology – it includes Product and Marketing as well.</a:t>
            </a:r>
            <a:endParaRPr lang="en-US" dirty="0"/>
          </a:p>
        </p:txBody>
      </p:sp>
      <p:sp>
        <p:nvSpPr>
          <p:cNvPr id="4" name="Slide Number Placeholder 3"/>
          <p:cNvSpPr>
            <a:spLocks noGrp="1"/>
          </p:cNvSpPr>
          <p:nvPr>
            <p:ph type="sldNum" sz="quarter" idx="10"/>
          </p:nvPr>
        </p:nvSpPr>
        <p:spPr/>
        <p:txBody>
          <a:bodyPr/>
          <a:lstStyle/>
          <a:p>
            <a:fld id="{75DDEA6C-8F12-2946-8FEA-AB499F257480}" type="slidenum">
              <a:rPr lang="en-US" smtClean="0"/>
              <a:t>11</a:t>
            </a:fld>
            <a:endParaRPr lang="en-US"/>
          </a:p>
        </p:txBody>
      </p:sp>
    </p:spTree>
    <p:extLst>
      <p:ext uri="{BB962C8B-B14F-4D97-AF65-F5344CB8AC3E}">
        <p14:creationId xmlns:p14="http://schemas.microsoft.com/office/powerpoint/2010/main" val="1176399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 Technology, we are grouped</a:t>
            </a:r>
            <a:r>
              <a:rPr lang="en-US" baseline="0" dirty="0" smtClean="0"/>
              <a:t> into 3 areas</a:t>
            </a:r>
            <a:r>
              <a:rPr lang="is-IS" baseline="0" dirty="0" smtClean="0"/>
              <a:t>…</a:t>
            </a:r>
            <a:endParaRPr lang="en-US" dirty="0"/>
          </a:p>
        </p:txBody>
      </p:sp>
      <p:sp>
        <p:nvSpPr>
          <p:cNvPr id="4" name="Slide Number Placeholder 3"/>
          <p:cNvSpPr>
            <a:spLocks noGrp="1"/>
          </p:cNvSpPr>
          <p:nvPr>
            <p:ph type="sldNum" sz="quarter" idx="10"/>
          </p:nvPr>
        </p:nvSpPr>
        <p:spPr/>
        <p:txBody>
          <a:bodyPr/>
          <a:lstStyle/>
          <a:p>
            <a:fld id="{75DDEA6C-8F12-2946-8FEA-AB499F257480}" type="slidenum">
              <a:rPr lang="en-US" smtClean="0"/>
              <a:t>12</a:t>
            </a:fld>
            <a:endParaRPr lang="en-US"/>
          </a:p>
        </p:txBody>
      </p:sp>
    </p:spTree>
    <p:extLst>
      <p:ext uri="{BB962C8B-B14F-4D97-AF65-F5344CB8AC3E}">
        <p14:creationId xmlns:p14="http://schemas.microsoft.com/office/powerpoint/2010/main" val="643195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although delivery teams cut across all areas.</a:t>
            </a:r>
          </a:p>
          <a:p>
            <a:endParaRPr lang="is-IS" dirty="0" smtClean="0"/>
          </a:p>
          <a:p>
            <a:r>
              <a:rPr lang="is-IS" dirty="0" smtClean="0"/>
              <a:t>Moving forwards, we’re trying to change it from just “delivery” into “ownership” – note that Operations is included here.</a:t>
            </a:r>
            <a:endParaRPr lang="en-US" dirty="0"/>
          </a:p>
        </p:txBody>
      </p:sp>
      <p:sp>
        <p:nvSpPr>
          <p:cNvPr id="4" name="Slide Number Placeholder 3"/>
          <p:cNvSpPr>
            <a:spLocks noGrp="1"/>
          </p:cNvSpPr>
          <p:nvPr>
            <p:ph type="sldNum" sz="quarter" idx="10"/>
          </p:nvPr>
        </p:nvSpPr>
        <p:spPr/>
        <p:txBody>
          <a:bodyPr/>
          <a:lstStyle/>
          <a:p>
            <a:fld id="{75DDEA6C-8F12-2946-8FEA-AB499F257480}" type="slidenum">
              <a:rPr lang="en-US" smtClean="0"/>
              <a:t>13</a:t>
            </a:fld>
            <a:endParaRPr lang="en-US"/>
          </a:p>
        </p:txBody>
      </p:sp>
    </p:spTree>
    <p:extLst>
      <p:ext uri="{BB962C8B-B14F-4D97-AF65-F5344CB8AC3E}">
        <p14:creationId xmlns:p14="http://schemas.microsoft.com/office/powerpoint/2010/main" val="755070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 the Operations world,</a:t>
            </a:r>
            <a:r>
              <a:rPr lang="en-US" baseline="0" dirty="0" smtClean="0"/>
              <a:t> we have 4 teams</a:t>
            </a:r>
          </a:p>
          <a:p>
            <a:endParaRPr lang="en-US" baseline="0" dirty="0" smtClean="0"/>
          </a:p>
          <a:p>
            <a:r>
              <a:rPr lang="en-US" baseline="0" dirty="0" smtClean="0"/>
              <a:t>We look after the 24x7 site.</a:t>
            </a:r>
            <a:endParaRPr lang="en-US" dirty="0"/>
          </a:p>
        </p:txBody>
      </p:sp>
      <p:sp>
        <p:nvSpPr>
          <p:cNvPr id="4" name="Slide Number Placeholder 3"/>
          <p:cNvSpPr>
            <a:spLocks noGrp="1"/>
          </p:cNvSpPr>
          <p:nvPr>
            <p:ph type="sldNum" sz="quarter" idx="10"/>
          </p:nvPr>
        </p:nvSpPr>
        <p:spPr/>
        <p:txBody>
          <a:bodyPr/>
          <a:lstStyle/>
          <a:p>
            <a:fld id="{75DDEA6C-8F12-2946-8FEA-AB499F257480}" type="slidenum">
              <a:rPr lang="en-US" smtClean="0"/>
              <a:t>14</a:t>
            </a:fld>
            <a:endParaRPr lang="en-US"/>
          </a:p>
        </p:txBody>
      </p:sp>
    </p:spTree>
    <p:extLst>
      <p:ext uri="{BB962C8B-B14F-4D97-AF65-F5344CB8AC3E}">
        <p14:creationId xmlns:p14="http://schemas.microsoft.com/office/powerpoint/2010/main" val="907021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SB&amp;G is a rapidly growing business, and has been for several years now.</a:t>
            </a:r>
          </a:p>
          <a:p>
            <a:endParaRPr lang="en-US" dirty="0" smtClean="0"/>
          </a:p>
          <a:p>
            <a:r>
              <a:rPr lang="en-US" dirty="0" smtClean="0"/>
              <a:t>We used to be wholly-owned by Sky, but just over a year ago they sold 80% of us to a private VC company.</a:t>
            </a:r>
          </a:p>
          <a:p>
            <a:endParaRPr lang="en-US" dirty="0" smtClean="0"/>
          </a:p>
          <a:p>
            <a:r>
              <a:rPr lang="en-US" dirty="0" smtClean="0"/>
              <a:t>That gave us a lot of autonomy in how we operate, but it also made our first Grand National as an independent company a very high profile event in the eyes of our new owners.</a:t>
            </a:r>
            <a:endParaRPr lang="en-US" dirty="0"/>
          </a:p>
        </p:txBody>
      </p:sp>
      <p:sp>
        <p:nvSpPr>
          <p:cNvPr id="4" name="Slide Number Placeholder 3"/>
          <p:cNvSpPr>
            <a:spLocks noGrp="1"/>
          </p:cNvSpPr>
          <p:nvPr>
            <p:ph type="sldNum" sz="quarter" idx="10"/>
          </p:nvPr>
        </p:nvSpPr>
        <p:spPr/>
        <p:txBody>
          <a:bodyPr/>
          <a:lstStyle/>
          <a:p>
            <a:fld id="{75DDEA6C-8F12-2946-8FEA-AB499F257480}" type="slidenum">
              <a:rPr lang="en-US" smtClean="0"/>
              <a:t>15</a:t>
            </a:fld>
            <a:endParaRPr lang="en-US"/>
          </a:p>
        </p:txBody>
      </p:sp>
    </p:spTree>
    <p:extLst>
      <p:ext uri="{BB962C8B-B14F-4D97-AF65-F5344CB8AC3E}">
        <p14:creationId xmlns:p14="http://schemas.microsoft.com/office/powerpoint/2010/main" val="242767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Architecturally, our betting site works in a traditional multi-tiered setup.</a:t>
            </a:r>
          </a:p>
          <a:p>
            <a:endParaRPr lang="en-US" dirty="0" smtClean="0"/>
          </a:p>
          <a:p>
            <a:r>
              <a:rPr lang="en-US" dirty="0" smtClean="0"/>
              <a:t>Website runs on PHP, behind proxies</a:t>
            </a:r>
            <a:r>
              <a:rPr lang="en-US" baseline="0" dirty="0" smtClean="0"/>
              <a:t> which do no caching.</a:t>
            </a:r>
          </a:p>
          <a:p>
            <a:endParaRPr lang="en-US" baseline="0" dirty="0" smtClean="0"/>
          </a:p>
          <a:p>
            <a:r>
              <a:rPr lang="en-US" dirty="0" smtClean="0"/>
              <a:t>Behind the PHP there's a few databases - MySQL and Mongo, as well as </a:t>
            </a:r>
            <a:r>
              <a:rPr lang="en-US" dirty="0" err="1" smtClean="0"/>
              <a:t>Redis</a:t>
            </a:r>
            <a:r>
              <a:rPr lang="en-US" dirty="0" smtClean="0"/>
              <a:t> for session and </a:t>
            </a:r>
            <a:r>
              <a:rPr lang="en-US" dirty="0" err="1" smtClean="0"/>
              <a:t>betslip</a:t>
            </a:r>
            <a:r>
              <a:rPr lang="en-US" dirty="0" smtClean="0"/>
              <a:t> storage (our </a:t>
            </a:r>
            <a:r>
              <a:rPr lang="en-US" dirty="0" err="1" smtClean="0"/>
              <a:t>betslip</a:t>
            </a:r>
            <a:r>
              <a:rPr lang="en-US" dirty="0" smtClean="0"/>
              <a:t> is a bit like an ecommerce shopping cart).</a:t>
            </a:r>
          </a:p>
          <a:p>
            <a:endParaRPr lang="en-US" dirty="0" smtClean="0"/>
          </a:p>
          <a:p>
            <a:r>
              <a:rPr lang="en-US" dirty="0" smtClean="0"/>
              <a:t>If you want to place a bet or do anything transactional, then we call APIs into another system which, although we don't develop that ourselves, we do host it as part of our technology stack and we manage and scale it ourselves alongside the website.</a:t>
            </a:r>
          </a:p>
          <a:p>
            <a:endParaRPr lang="en-US" dirty="0" smtClean="0"/>
          </a:p>
          <a:p>
            <a:r>
              <a:rPr lang="en-US" dirty="0" smtClean="0"/>
              <a:t>Notice</a:t>
            </a:r>
            <a:r>
              <a:rPr lang="en-US" baseline="0" dirty="0" smtClean="0"/>
              <a:t> the single Informix database behind it all.  Scaling yay!</a:t>
            </a:r>
            <a:endParaRPr lang="en-US" dirty="0" smtClean="0"/>
          </a:p>
          <a:p>
            <a:endParaRPr lang="en-US" dirty="0" smtClean="0"/>
          </a:p>
          <a:p>
            <a:r>
              <a:rPr lang="en-US" dirty="0" smtClean="0"/>
              <a:t>We also run a whole replication system, which uses </a:t>
            </a:r>
            <a:r>
              <a:rPr lang="en-US" dirty="0" err="1" smtClean="0"/>
              <a:t>NodeJS</a:t>
            </a:r>
            <a:r>
              <a:rPr lang="en-US" dirty="0" smtClean="0"/>
              <a:t> and </a:t>
            </a:r>
            <a:r>
              <a:rPr lang="en-US" dirty="0" err="1" smtClean="0"/>
              <a:t>RabbitMQ</a:t>
            </a:r>
            <a:r>
              <a:rPr lang="en-US" dirty="0" smtClean="0"/>
              <a:t> to get the catalog of sporting events and betting odds out of the backend and into the website's databases.</a:t>
            </a:r>
            <a:endParaRPr lang="en-US" dirty="0"/>
          </a:p>
        </p:txBody>
      </p:sp>
      <p:sp>
        <p:nvSpPr>
          <p:cNvPr id="4" name="Slide Number Placeholder 3"/>
          <p:cNvSpPr>
            <a:spLocks noGrp="1"/>
          </p:cNvSpPr>
          <p:nvPr>
            <p:ph type="sldNum" sz="quarter" idx="10"/>
          </p:nvPr>
        </p:nvSpPr>
        <p:spPr/>
        <p:txBody>
          <a:bodyPr/>
          <a:lstStyle/>
          <a:p>
            <a:fld id="{75DDEA6C-8F12-2946-8FEA-AB499F257480}" type="slidenum">
              <a:rPr lang="en-US" smtClean="0"/>
              <a:t>16</a:t>
            </a:fld>
            <a:endParaRPr lang="en-US"/>
          </a:p>
        </p:txBody>
      </p:sp>
    </p:spTree>
    <p:extLst>
      <p:ext uri="{BB962C8B-B14F-4D97-AF65-F5344CB8AC3E}">
        <p14:creationId xmlns:p14="http://schemas.microsoft.com/office/powerpoint/2010/main" val="449811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Preparation generally starts after Christmas, with a series of iterative cycles:</a:t>
            </a:r>
          </a:p>
          <a:p>
            <a:endParaRPr lang="en-US" dirty="0" smtClean="0"/>
          </a:p>
          <a:p>
            <a:pPr marL="285750" indent="-285750">
              <a:buFont typeface="Arial" charset="0"/>
              <a:buChar char="•"/>
            </a:pPr>
            <a:r>
              <a:rPr lang="en-US" dirty="0" smtClean="0"/>
              <a:t>Load test key areas</a:t>
            </a:r>
          </a:p>
          <a:p>
            <a:pPr marL="285750" indent="-285750">
              <a:buFont typeface="Arial" charset="0"/>
              <a:buChar char="•"/>
            </a:pPr>
            <a:r>
              <a:rPr lang="en-US" dirty="0" smtClean="0"/>
              <a:t>Identify potential improvements</a:t>
            </a:r>
          </a:p>
          <a:p>
            <a:pPr marL="285750" indent="-285750">
              <a:buFont typeface="Arial" charset="0"/>
              <a:buChar char="•"/>
            </a:pPr>
            <a:r>
              <a:rPr lang="en-US" dirty="0" smtClean="0"/>
              <a:t>Plan and implement the improvements</a:t>
            </a:r>
          </a:p>
          <a:p>
            <a:pPr marL="285750" indent="-285750">
              <a:buFont typeface="Arial" charset="0"/>
              <a:buChar char="•"/>
            </a:pPr>
            <a:endParaRPr lang="en-US" dirty="0" smtClean="0"/>
          </a:p>
          <a:p>
            <a:pPr marL="0" indent="0">
              <a:buFont typeface="Arial" charset="0"/>
              <a:buNone/>
            </a:pPr>
            <a:r>
              <a:rPr lang="en-US" dirty="0" smtClean="0"/>
              <a:t>HOWEVER</a:t>
            </a:r>
            <a:r>
              <a:rPr lang="is-IS" dirty="0" smtClean="0"/>
              <a:t>…</a:t>
            </a:r>
            <a:r>
              <a:rPr lang="is-IS" baseline="0" dirty="0" smtClean="0"/>
              <a:t> your load tests are lying to you.</a:t>
            </a:r>
            <a:endParaRPr lang="en-US" dirty="0" smtClean="0"/>
          </a:p>
        </p:txBody>
      </p:sp>
      <p:sp>
        <p:nvSpPr>
          <p:cNvPr id="4" name="Slide Number Placeholder 3"/>
          <p:cNvSpPr>
            <a:spLocks noGrp="1"/>
          </p:cNvSpPr>
          <p:nvPr>
            <p:ph type="sldNum" sz="quarter" idx="10"/>
          </p:nvPr>
        </p:nvSpPr>
        <p:spPr/>
        <p:txBody>
          <a:bodyPr/>
          <a:lstStyle/>
          <a:p>
            <a:fld id="{75DDEA6C-8F12-2946-8FEA-AB499F257480}" type="slidenum">
              <a:rPr lang="en-US" smtClean="0"/>
              <a:t>17</a:t>
            </a:fld>
            <a:endParaRPr lang="en-US"/>
          </a:p>
        </p:txBody>
      </p:sp>
    </p:spTree>
    <p:extLst>
      <p:ext uri="{BB962C8B-B14F-4D97-AF65-F5344CB8AC3E}">
        <p14:creationId xmlns:p14="http://schemas.microsoft.com/office/powerpoint/2010/main" val="1824245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BELIEVE A LOAD TEST.</a:t>
            </a:r>
          </a:p>
          <a:p>
            <a:endParaRPr lang="en-US" dirty="0" smtClean="0"/>
          </a:p>
          <a:p>
            <a:r>
              <a:rPr lang="en-US" dirty="0" smtClean="0"/>
              <a:t>You will never ever ever replicate real traffic.</a:t>
            </a:r>
          </a:p>
          <a:p>
            <a:endParaRPr lang="en-US" dirty="0" smtClean="0"/>
          </a:p>
          <a:p>
            <a:r>
              <a:rPr lang="en-US" dirty="0" smtClean="0"/>
              <a:t>You need to use your experience to identify "key areas", and never</a:t>
            </a:r>
            <a:r>
              <a:rPr lang="en-US" baseline="0" dirty="0" smtClean="0"/>
              <a:t> </a:t>
            </a:r>
            <a:r>
              <a:rPr lang="en-US" dirty="0" smtClean="0"/>
              <a:t>think that the numbers you achieve in a load-test are representative of real life.</a:t>
            </a:r>
            <a:endParaRPr lang="en-US" dirty="0"/>
          </a:p>
        </p:txBody>
      </p:sp>
      <p:sp>
        <p:nvSpPr>
          <p:cNvPr id="4" name="Slide Number Placeholder 3"/>
          <p:cNvSpPr>
            <a:spLocks noGrp="1"/>
          </p:cNvSpPr>
          <p:nvPr>
            <p:ph type="sldNum" sz="quarter" idx="10"/>
          </p:nvPr>
        </p:nvSpPr>
        <p:spPr/>
        <p:txBody>
          <a:bodyPr/>
          <a:lstStyle/>
          <a:p>
            <a:fld id="{75DDEA6C-8F12-2946-8FEA-AB499F257480}" type="slidenum">
              <a:rPr lang="en-US" smtClean="0"/>
              <a:t>18</a:t>
            </a:fld>
            <a:endParaRPr lang="en-US"/>
          </a:p>
        </p:txBody>
      </p:sp>
    </p:spTree>
    <p:extLst>
      <p:ext uri="{BB962C8B-B14F-4D97-AF65-F5344CB8AC3E}">
        <p14:creationId xmlns:p14="http://schemas.microsoft.com/office/powerpoint/2010/main" val="75826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your experience in every step of the cycle.</a:t>
            </a:r>
          </a:p>
          <a:p>
            <a:endParaRPr lang="en-US" dirty="0" smtClean="0"/>
          </a:p>
          <a:p>
            <a:r>
              <a:rPr lang="en-GB" dirty="0" smtClean="0"/>
              <a:t>Some things we found</a:t>
            </a:r>
            <a:r>
              <a:rPr lang="en-GB" baseline="0" dirty="0" smtClean="0"/>
              <a:t> whilst load-testing</a:t>
            </a:r>
            <a:r>
              <a:rPr lang="is-IS" baseline="0" dirty="0" smtClean="0"/>
              <a:t>…</a:t>
            </a:r>
            <a:endParaRPr lang="en-US" dirty="0"/>
          </a:p>
        </p:txBody>
      </p:sp>
      <p:sp>
        <p:nvSpPr>
          <p:cNvPr id="4" name="Slide Number Placeholder 3"/>
          <p:cNvSpPr>
            <a:spLocks noGrp="1"/>
          </p:cNvSpPr>
          <p:nvPr>
            <p:ph type="sldNum" sz="quarter" idx="10"/>
          </p:nvPr>
        </p:nvSpPr>
        <p:spPr/>
        <p:txBody>
          <a:bodyPr/>
          <a:lstStyle/>
          <a:p>
            <a:fld id="{75DDEA6C-8F12-2946-8FEA-AB499F257480}" type="slidenum">
              <a:rPr lang="en-US" smtClean="0"/>
              <a:t>19</a:t>
            </a:fld>
            <a:endParaRPr lang="en-US"/>
          </a:p>
        </p:txBody>
      </p:sp>
    </p:spTree>
    <p:extLst>
      <p:ext uri="{BB962C8B-B14F-4D97-AF65-F5344CB8AC3E}">
        <p14:creationId xmlns:p14="http://schemas.microsoft.com/office/powerpoint/2010/main" val="2139318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Grand National is the biggest horse race of the UK horse racing season.</a:t>
            </a:r>
          </a:p>
          <a:p>
            <a:endParaRPr lang="en-US" dirty="0" smtClean="0"/>
          </a:p>
          <a:p>
            <a:r>
              <a:rPr lang="en-US" dirty="0" smtClean="0"/>
              <a:t>It's part of </a:t>
            </a:r>
            <a:r>
              <a:rPr lang="en-US" dirty="0" err="1" smtClean="0"/>
              <a:t>Aintree</a:t>
            </a:r>
            <a:r>
              <a:rPr lang="en-US" dirty="0" smtClean="0"/>
              <a:t> festival, which isn't the largest festival (it's not as big as Cheltenham), but it's the one race in the UK that everyone bets on even they don't bet on horse races.</a:t>
            </a:r>
          </a:p>
          <a:p>
            <a:endParaRPr lang="en-US" dirty="0" smtClean="0"/>
          </a:p>
          <a:p>
            <a:r>
              <a:rPr lang="en-US" dirty="0" smtClean="0"/>
              <a:t>It's unique, it's an anomaly, and it makes the most traffic which a betting website sees all year.</a:t>
            </a:r>
            <a:endParaRPr lang="en-US" dirty="0"/>
          </a:p>
        </p:txBody>
      </p:sp>
      <p:sp>
        <p:nvSpPr>
          <p:cNvPr id="4" name="Slide Number Placeholder 3"/>
          <p:cNvSpPr>
            <a:spLocks noGrp="1"/>
          </p:cNvSpPr>
          <p:nvPr>
            <p:ph type="sldNum" sz="quarter" idx="10"/>
          </p:nvPr>
        </p:nvSpPr>
        <p:spPr/>
        <p:txBody>
          <a:bodyPr/>
          <a:lstStyle/>
          <a:p>
            <a:fld id="{75DDEA6C-8F12-2946-8FEA-AB499F257480}" type="slidenum">
              <a:rPr lang="en-US" smtClean="0"/>
              <a:t>2</a:t>
            </a:fld>
            <a:endParaRPr lang="en-US"/>
          </a:p>
        </p:txBody>
      </p:sp>
    </p:spTree>
    <p:extLst>
      <p:ext uri="{BB962C8B-B14F-4D97-AF65-F5344CB8AC3E}">
        <p14:creationId xmlns:p14="http://schemas.microsoft.com/office/powerpoint/2010/main" val="19039800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a:t>
            </a:r>
            <a:r>
              <a:rPr lang="en-US" dirty="0" smtClean="0"/>
              <a:t>, not everything is predictable</a:t>
            </a:r>
            <a:r>
              <a:rPr lang="is-IS" dirty="0" smtClean="0"/>
              <a:t>…</a:t>
            </a:r>
            <a:endParaRPr lang="en-US" dirty="0"/>
          </a:p>
        </p:txBody>
      </p:sp>
      <p:sp>
        <p:nvSpPr>
          <p:cNvPr id="4" name="Slide Number Placeholder 3"/>
          <p:cNvSpPr>
            <a:spLocks noGrp="1"/>
          </p:cNvSpPr>
          <p:nvPr>
            <p:ph type="sldNum" sz="quarter" idx="10"/>
          </p:nvPr>
        </p:nvSpPr>
        <p:spPr/>
        <p:txBody>
          <a:bodyPr/>
          <a:lstStyle/>
          <a:p>
            <a:fld id="{75DDEA6C-8F12-2946-8FEA-AB499F257480}" type="slidenum">
              <a:rPr lang="en-US" smtClean="0"/>
              <a:t>20</a:t>
            </a:fld>
            <a:endParaRPr lang="en-US"/>
          </a:p>
        </p:txBody>
      </p:sp>
    </p:spTree>
    <p:extLst>
      <p:ext uri="{BB962C8B-B14F-4D97-AF65-F5344CB8AC3E}">
        <p14:creationId xmlns:p14="http://schemas.microsoft.com/office/powerpoint/2010/main" val="901012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unexpected events</a:t>
            </a:r>
          </a:p>
          <a:p>
            <a:endParaRPr lang="en-US" dirty="0" smtClean="0"/>
          </a:p>
          <a:p>
            <a:r>
              <a:rPr lang="en-US" dirty="0" smtClean="0"/>
              <a:t>But worse than</a:t>
            </a:r>
            <a:r>
              <a:rPr lang="en-US" baseline="0" dirty="0" smtClean="0"/>
              <a:t> these failing, is</a:t>
            </a:r>
            <a:r>
              <a:rPr lang="is-IS" baseline="0" dirty="0" smtClean="0"/>
              <a:t>…</a:t>
            </a:r>
            <a:endParaRPr lang="en-US" dirty="0"/>
          </a:p>
        </p:txBody>
      </p:sp>
      <p:sp>
        <p:nvSpPr>
          <p:cNvPr id="4" name="Slide Number Placeholder 3"/>
          <p:cNvSpPr>
            <a:spLocks noGrp="1"/>
          </p:cNvSpPr>
          <p:nvPr>
            <p:ph type="sldNum" sz="quarter" idx="10"/>
          </p:nvPr>
        </p:nvSpPr>
        <p:spPr/>
        <p:txBody>
          <a:bodyPr/>
          <a:lstStyle/>
          <a:p>
            <a:fld id="{75DDEA6C-8F12-2946-8FEA-AB499F257480}" type="slidenum">
              <a:rPr lang="en-US" smtClean="0"/>
              <a:t>23</a:t>
            </a:fld>
            <a:endParaRPr lang="en-US"/>
          </a:p>
        </p:txBody>
      </p:sp>
    </p:spTree>
    <p:extLst>
      <p:ext uri="{BB962C8B-B14F-4D97-AF65-F5344CB8AC3E}">
        <p14:creationId xmlns:p14="http://schemas.microsoft.com/office/powerpoint/2010/main" val="17174739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t</a:t>
            </a:r>
            <a:r>
              <a:rPr lang="en-US" dirty="0" smtClean="0"/>
              <a:t>hem slowing down.</a:t>
            </a:r>
          </a:p>
          <a:p>
            <a:endParaRPr lang="en-US" dirty="0" smtClean="0"/>
          </a:p>
          <a:p>
            <a:r>
              <a:rPr lang="en-US" dirty="0" smtClean="0"/>
              <a:t>For additional excitement</a:t>
            </a:r>
            <a:r>
              <a:rPr lang="is-IS" dirty="0" smtClean="0"/>
              <a:t>…</a:t>
            </a:r>
            <a:endParaRPr lang="en-US" dirty="0"/>
          </a:p>
        </p:txBody>
      </p:sp>
      <p:sp>
        <p:nvSpPr>
          <p:cNvPr id="4" name="Slide Number Placeholder 3"/>
          <p:cNvSpPr>
            <a:spLocks noGrp="1"/>
          </p:cNvSpPr>
          <p:nvPr>
            <p:ph type="sldNum" sz="quarter" idx="10"/>
          </p:nvPr>
        </p:nvSpPr>
        <p:spPr/>
        <p:txBody>
          <a:bodyPr/>
          <a:lstStyle/>
          <a:p>
            <a:fld id="{75DDEA6C-8F12-2946-8FEA-AB499F257480}" type="slidenum">
              <a:rPr lang="en-US" smtClean="0"/>
              <a:t>24</a:t>
            </a:fld>
            <a:endParaRPr lang="en-US"/>
          </a:p>
        </p:txBody>
      </p:sp>
    </p:spTree>
    <p:extLst>
      <p:ext uri="{BB962C8B-B14F-4D97-AF65-F5344CB8AC3E}">
        <p14:creationId xmlns:p14="http://schemas.microsoft.com/office/powerpoint/2010/main" val="2085464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a:t>
            </a:r>
            <a:r>
              <a:rPr lang="en-US" baseline="0" dirty="0" smtClean="0"/>
              <a:t>this year they chose to change the start-time of the race, introducing a database-killing danger zone into the mix.</a:t>
            </a:r>
          </a:p>
          <a:p>
            <a:endParaRPr lang="en-US" baseline="0" dirty="0" smtClean="0"/>
          </a:p>
          <a:p>
            <a:r>
              <a:rPr lang="en-US" baseline="0" dirty="0" smtClean="0"/>
              <a:t>To throw another unknown into the mix, last year we also made a lot of changes to our Accounts / SSO team; here’s Phil to tell you more</a:t>
            </a:r>
            <a:r>
              <a:rPr lang="is-IS" baseline="0" dirty="0" smtClean="0"/>
              <a:t>.</a:t>
            </a:r>
            <a:endParaRPr lang="en-US" dirty="0"/>
          </a:p>
        </p:txBody>
      </p:sp>
      <p:sp>
        <p:nvSpPr>
          <p:cNvPr id="4" name="Slide Number Placeholder 3"/>
          <p:cNvSpPr>
            <a:spLocks noGrp="1"/>
          </p:cNvSpPr>
          <p:nvPr>
            <p:ph type="sldNum" sz="quarter" idx="10"/>
          </p:nvPr>
        </p:nvSpPr>
        <p:spPr/>
        <p:txBody>
          <a:bodyPr/>
          <a:lstStyle/>
          <a:p>
            <a:fld id="{75DDEA6C-8F12-2946-8FEA-AB499F257480}" type="slidenum">
              <a:rPr lang="en-US" smtClean="0"/>
              <a:t>25</a:t>
            </a:fld>
            <a:endParaRPr lang="en-US"/>
          </a:p>
        </p:txBody>
      </p:sp>
    </p:spTree>
    <p:extLst>
      <p:ext uri="{BB962C8B-B14F-4D97-AF65-F5344CB8AC3E}">
        <p14:creationId xmlns:p14="http://schemas.microsoft.com/office/powerpoint/2010/main" val="2545582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the day itself, we did two things which were particularly important to us surviving.</a:t>
            </a:r>
            <a:endParaRPr lang="en-US" dirty="0"/>
          </a:p>
        </p:txBody>
      </p:sp>
      <p:sp>
        <p:nvSpPr>
          <p:cNvPr id="4" name="Slide Number Placeholder 3"/>
          <p:cNvSpPr>
            <a:spLocks noGrp="1"/>
          </p:cNvSpPr>
          <p:nvPr>
            <p:ph type="sldNum" sz="quarter" idx="10"/>
          </p:nvPr>
        </p:nvSpPr>
        <p:spPr/>
        <p:txBody>
          <a:bodyPr/>
          <a:lstStyle/>
          <a:p>
            <a:fld id="{75DDEA6C-8F12-2946-8FEA-AB499F257480}" type="slidenum">
              <a:rPr lang="en-US" smtClean="0"/>
              <a:t>26</a:t>
            </a:fld>
            <a:endParaRPr lang="en-US"/>
          </a:p>
        </p:txBody>
      </p:sp>
    </p:spTree>
    <p:extLst>
      <p:ext uri="{BB962C8B-B14F-4D97-AF65-F5344CB8AC3E}">
        <p14:creationId xmlns:p14="http://schemas.microsoft.com/office/powerpoint/2010/main" val="10846644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knew that the plan wouldn't be stuck to, but it was useful to have a list of the un-movable parts of the day</a:t>
            </a:r>
          </a:p>
          <a:p>
            <a:pPr marL="285750" indent="-285750">
              <a:buFont typeface="Arial" charset="0"/>
              <a:buChar char="•"/>
            </a:pPr>
            <a:r>
              <a:rPr lang="en-US" dirty="0" smtClean="0"/>
              <a:t>horse race starts</a:t>
            </a:r>
          </a:p>
          <a:p>
            <a:pPr marL="285750" indent="-285750">
              <a:buFont typeface="Arial" charset="0"/>
              <a:buChar char="•"/>
            </a:pPr>
            <a:r>
              <a:rPr lang="en-US" dirty="0" smtClean="0"/>
              <a:t>football kick-offs and half- and full-times</a:t>
            </a:r>
          </a:p>
          <a:p>
            <a:pPr marL="285750" indent="-285750">
              <a:buFont typeface="Arial" charset="0"/>
              <a:buChar char="•"/>
            </a:pPr>
            <a:r>
              <a:rPr lang="en-US" dirty="0" smtClean="0"/>
              <a:t>expected settlement times etc.</a:t>
            </a:r>
          </a:p>
          <a:p>
            <a:pPr marL="0" indent="0">
              <a:buFont typeface="Arial" charset="0"/>
              <a:buNone/>
            </a:pPr>
            <a:endParaRPr lang="en-US" dirty="0" smtClean="0"/>
          </a:p>
          <a:p>
            <a:pPr marL="0" indent="0">
              <a:buFont typeface="Arial" charset="0"/>
              <a:buNone/>
            </a:pPr>
            <a:r>
              <a:rPr lang="en-US" dirty="0" smtClean="0"/>
              <a:t>Basically, a paper list of things which I could tick off as the day unfolded, and quickly reference if we saw any unexpected </a:t>
            </a:r>
            <a:r>
              <a:rPr lang="en-US" dirty="0" err="1" smtClean="0"/>
              <a:t>behaviour</a:t>
            </a:r>
            <a:r>
              <a:rPr lang="en-US" dirty="0" smtClean="0"/>
              <a:t>.</a:t>
            </a:r>
            <a:endParaRPr lang="en-US" dirty="0"/>
          </a:p>
        </p:txBody>
      </p:sp>
      <p:sp>
        <p:nvSpPr>
          <p:cNvPr id="4" name="Slide Number Placeholder 3"/>
          <p:cNvSpPr>
            <a:spLocks noGrp="1"/>
          </p:cNvSpPr>
          <p:nvPr>
            <p:ph type="sldNum" sz="quarter" idx="10"/>
          </p:nvPr>
        </p:nvSpPr>
        <p:spPr/>
        <p:txBody>
          <a:bodyPr/>
          <a:lstStyle/>
          <a:p>
            <a:fld id="{75DDEA6C-8F12-2946-8FEA-AB499F257480}" type="slidenum">
              <a:rPr lang="en-US" smtClean="0"/>
              <a:t>27</a:t>
            </a:fld>
            <a:endParaRPr lang="en-US"/>
          </a:p>
        </p:txBody>
      </p:sp>
    </p:spTree>
    <p:extLst>
      <p:ext uri="{BB962C8B-B14F-4D97-AF65-F5344CB8AC3E}">
        <p14:creationId xmlns:p14="http://schemas.microsoft.com/office/powerpoint/2010/main" val="1084617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Please let your teams do</a:t>
            </a:r>
            <a:r>
              <a:rPr lang="en-US" baseline="0" dirty="0" smtClean="0"/>
              <a:t> their jobs.</a:t>
            </a:r>
            <a:endParaRPr lang="en-US" dirty="0"/>
          </a:p>
        </p:txBody>
      </p:sp>
      <p:sp>
        <p:nvSpPr>
          <p:cNvPr id="4" name="Slide Number Placeholder 3"/>
          <p:cNvSpPr>
            <a:spLocks noGrp="1"/>
          </p:cNvSpPr>
          <p:nvPr>
            <p:ph type="sldNum" sz="quarter" idx="10"/>
          </p:nvPr>
        </p:nvSpPr>
        <p:spPr/>
        <p:txBody>
          <a:bodyPr/>
          <a:lstStyle/>
          <a:p>
            <a:fld id="{75DDEA6C-8F12-2946-8FEA-AB499F257480}" type="slidenum">
              <a:rPr lang="en-US" smtClean="0"/>
              <a:t>28</a:t>
            </a:fld>
            <a:endParaRPr lang="en-US"/>
          </a:p>
        </p:txBody>
      </p:sp>
    </p:spTree>
    <p:extLst>
      <p:ext uri="{BB962C8B-B14F-4D97-AF65-F5344CB8AC3E}">
        <p14:creationId xmlns:p14="http://schemas.microsoft.com/office/powerpoint/2010/main" val="216444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importantly, though, was having clusters of small autonomous teams spread throughout the office but all within a sight-line (and hearing range) of a single central point (which was me).</a:t>
            </a:r>
          </a:p>
          <a:p>
            <a:endParaRPr lang="en-US" dirty="0" smtClean="0"/>
          </a:p>
          <a:p>
            <a:r>
              <a:rPr lang="en-US" dirty="0" smtClean="0"/>
              <a:t>Obviously, Sheffield weren't within hearing range of Leeds, but Phil acted as a proxy and was constantly on a video-call with the rest of the Account team in Sheffield, so as far as I was concerned Phil "was" the Sheffield office.</a:t>
            </a:r>
            <a:endParaRPr lang="en-US" dirty="0"/>
          </a:p>
        </p:txBody>
      </p:sp>
      <p:sp>
        <p:nvSpPr>
          <p:cNvPr id="4" name="Slide Number Placeholder 3"/>
          <p:cNvSpPr>
            <a:spLocks noGrp="1"/>
          </p:cNvSpPr>
          <p:nvPr>
            <p:ph type="sldNum" sz="quarter" idx="10"/>
          </p:nvPr>
        </p:nvSpPr>
        <p:spPr/>
        <p:txBody>
          <a:bodyPr/>
          <a:lstStyle/>
          <a:p>
            <a:fld id="{75DDEA6C-8F12-2946-8FEA-AB499F257480}" type="slidenum">
              <a:rPr lang="en-US" smtClean="0"/>
              <a:t>29</a:t>
            </a:fld>
            <a:endParaRPr lang="en-US"/>
          </a:p>
        </p:txBody>
      </p:sp>
    </p:spTree>
    <p:extLst>
      <p:ext uri="{BB962C8B-B14F-4D97-AF65-F5344CB8AC3E}">
        <p14:creationId xmlns:p14="http://schemas.microsoft.com/office/powerpoint/2010/main" val="2232190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DDEA6C-8F12-2946-8FEA-AB499F257480}" type="slidenum">
              <a:rPr lang="en-US" smtClean="0"/>
              <a:t>30</a:t>
            </a:fld>
            <a:endParaRPr lang="en-US"/>
          </a:p>
        </p:txBody>
      </p:sp>
    </p:spTree>
    <p:extLst>
      <p:ext uri="{BB962C8B-B14F-4D97-AF65-F5344CB8AC3E}">
        <p14:creationId xmlns:p14="http://schemas.microsoft.com/office/powerpoint/2010/main" val="8522579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important to call out the autonomous nature of the teams.</a:t>
            </a:r>
          </a:p>
          <a:p>
            <a:endParaRPr lang="en-US" dirty="0" smtClean="0"/>
          </a:p>
          <a:p>
            <a:r>
              <a:rPr lang="en-US" dirty="0" smtClean="0"/>
              <a:t>We had teams of 2-4 people looking after things like</a:t>
            </a:r>
            <a:endParaRPr lang="en-US" dirty="0"/>
          </a:p>
        </p:txBody>
      </p:sp>
      <p:sp>
        <p:nvSpPr>
          <p:cNvPr id="4" name="Slide Number Placeholder 3"/>
          <p:cNvSpPr>
            <a:spLocks noGrp="1"/>
          </p:cNvSpPr>
          <p:nvPr>
            <p:ph type="sldNum" sz="quarter" idx="10"/>
          </p:nvPr>
        </p:nvSpPr>
        <p:spPr/>
        <p:txBody>
          <a:bodyPr/>
          <a:lstStyle/>
          <a:p>
            <a:fld id="{75DDEA6C-8F12-2946-8FEA-AB499F257480}" type="slidenum">
              <a:rPr lang="en-US" smtClean="0"/>
              <a:t>31</a:t>
            </a:fld>
            <a:endParaRPr lang="en-US"/>
          </a:p>
        </p:txBody>
      </p:sp>
    </p:spTree>
    <p:extLst>
      <p:ext uri="{BB962C8B-B14F-4D97-AF65-F5344CB8AC3E}">
        <p14:creationId xmlns:p14="http://schemas.microsoft.com/office/powerpoint/2010/main" val="422153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DDEA6C-8F12-2946-8FEA-AB499F257480}" type="slidenum">
              <a:rPr lang="en-US" smtClean="0"/>
              <a:t>3</a:t>
            </a:fld>
            <a:endParaRPr lang="en-US"/>
          </a:p>
        </p:txBody>
      </p:sp>
    </p:spTree>
    <p:extLst>
      <p:ext uri="{BB962C8B-B14F-4D97-AF65-F5344CB8AC3E}">
        <p14:creationId xmlns:p14="http://schemas.microsoft.com/office/powerpoint/2010/main" val="14095207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also had assistants for:</a:t>
            </a:r>
          </a:p>
          <a:p>
            <a:endParaRPr lang="en-US" dirty="0" smtClean="0"/>
          </a:p>
          <a:p>
            <a:pPr marL="285750" indent="-285750">
              <a:buFont typeface="Arial" charset="0"/>
              <a:buChar char="•"/>
            </a:pPr>
            <a:r>
              <a:rPr lang="en-US" dirty="0" smtClean="0"/>
              <a:t>Service management and non-technical business communication</a:t>
            </a:r>
          </a:p>
          <a:p>
            <a:pPr marL="285750" indent="-285750">
              <a:buFont typeface="Arial" charset="0"/>
              <a:buChar char="•"/>
            </a:pPr>
            <a:r>
              <a:rPr lang="en-US" dirty="0" smtClean="0"/>
              <a:t>Recording everything which was happening, decisions made, incidents </a:t>
            </a:r>
            <a:r>
              <a:rPr lang="en-US" dirty="0" err="1" smtClean="0"/>
              <a:t>etc</a:t>
            </a:r>
            <a:endParaRPr lang="en-US" dirty="0" smtClean="0"/>
          </a:p>
          <a:p>
            <a:pPr marL="285750" indent="-285750">
              <a:buFont typeface="Arial" charset="0"/>
              <a:buChar char="•"/>
            </a:pPr>
            <a:r>
              <a:rPr lang="en-US" dirty="0" smtClean="0"/>
              <a:t>Taking over the coordination from me when I needed a break</a:t>
            </a:r>
            <a:endParaRPr lang="en-US" dirty="0"/>
          </a:p>
        </p:txBody>
      </p:sp>
      <p:sp>
        <p:nvSpPr>
          <p:cNvPr id="4" name="Slide Number Placeholder 3"/>
          <p:cNvSpPr>
            <a:spLocks noGrp="1"/>
          </p:cNvSpPr>
          <p:nvPr>
            <p:ph type="sldNum" sz="quarter" idx="10"/>
          </p:nvPr>
        </p:nvSpPr>
        <p:spPr/>
        <p:txBody>
          <a:bodyPr/>
          <a:lstStyle/>
          <a:p>
            <a:fld id="{75DDEA6C-8F12-2946-8FEA-AB499F257480}" type="slidenum">
              <a:rPr lang="en-US" smtClean="0"/>
              <a:t>32</a:t>
            </a:fld>
            <a:endParaRPr lang="en-US"/>
          </a:p>
        </p:txBody>
      </p:sp>
    </p:spTree>
    <p:extLst>
      <p:ext uri="{BB962C8B-B14F-4D97-AF65-F5344CB8AC3E}">
        <p14:creationId xmlns:p14="http://schemas.microsoft.com/office/powerpoint/2010/main" val="749664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when I said that load-testing doesn't work...?</a:t>
            </a:r>
          </a:p>
          <a:p>
            <a:endParaRPr lang="en-US" dirty="0" smtClean="0"/>
          </a:p>
          <a:p>
            <a:r>
              <a:rPr lang="en-US" dirty="0" smtClean="0"/>
              <a:t>A couple of things very nearly went wrong on the day, but our teams noticed the potential problems and</a:t>
            </a:r>
            <a:r>
              <a:rPr lang="en-US" baseline="0" dirty="0" smtClean="0"/>
              <a:t> </a:t>
            </a:r>
            <a:r>
              <a:rPr lang="en-US" dirty="0" smtClean="0"/>
              <a:t>got out in front of them to put a fix in place.</a:t>
            </a:r>
            <a:endParaRPr lang="en-US" dirty="0"/>
          </a:p>
        </p:txBody>
      </p:sp>
      <p:sp>
        <p:nvSpPr>
          <p:cNvPr id="4" name="Slide Number Placeholder 3"/>
          <p:cNvSpPr>
            <a:spLocks noGrp="1"/>
          </p:cNvSpPr>
          <p:nvPr>
            <p:ph type="sldNum" sz="quarter" idx="10"/>
          </p:nvPr>
        </p:nvSpPr>
        <p:spPr/>
        <p:txBody>
          <a:bodyPr/>
          <a:lstStyle/>
          <a:p>
            <a:fld id="{75DDEA6C-8F12-2946-8FEA-AB499F257480}" type="slidenum">
              <a:rPr lang="en-US" smtClean="0"/>
              <a:t>33</a:t>
            </a:fld>
            <a:endParaRPr lang="en-US"/>
          </a:p>
        </p:txBody>
      </p:sp>
    </p:spTree>
    <p:extLst>
      <p:ext uri="{BB962C8B-B14F-4D97-AF65-F5344CB8AC3E}">
        <p14:creationId xmlns:p14="http://schemas.microsoft.com/office/powerpoint/2010/main" val="7766872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one of our risk management systems (which lets our traders see a filtered list of all bets going through the system) nearly took out our ability to take bets.</a:t>
            </a:r>
            <a:endParaRPr lang="en-US" dirty="0"/>
          </a:p>
        </p:txBody>
      </p:sp>
      <p:sp>
        <p:nvSpPr>
          <p:cNvPr id="4" name="Slide Number Placeholder 3"/>
          <p:cNvSpPr>
            <a:spLocks noGrp="1"/>
          </p:cNvSpPr>
          <p:nvPr>
            <p:ph type="sldNum" sz="quarter" idx="10"/>
          </p:nvPr>
        </p:nvSpPr>
        <p:spPr/>
        <p:txBody>
          <a:bodyPr/>
          <a:lstStyle/>
          <a:p>
            <a:fld id="{75DDEA6C-8F12-2946-8FEA-AB499F257480}" type="slidenum">
              <a:rPr lang="en-US" smtClean="0"/>
              <a:t>34</a:t>
            </a:fld>
            <a:endParaRPr lang="en-US"/>
          </a:p>
        </p:txBody>
      </p:sp>
    </p:spTree>
    <p:extLst>
      <p:ext uri="{BB962C8B-B14F-4D97-AF65-F5344CB8AC3E}">
        <p14:creationId xmlns:p14="http://schemas.microsoft.com/office/powerpoint/2010/main" val="2423750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2 versions of this risk management system – a new one (“Orwell”) </a:t>
            </a:r>
            <a:r>
              <a:rPr lang="is-IS" dirty="0" smtClean="0"/>
              <a:t>…</a:t>
            </a:r>
            <a:endParaRPr lang="en-US" dirty="0"/>
          </a:p>
        </p:txBody>
      </p:sp>
      <p:sp>
        <p:nvSpPr>
          <p:cNvPr id="4" name="Slide Number Placeholder 3"/>
          <p:cNvSpPr>
            <a:spLocks noGrp="1"/>
          </p:cNvSpPr>
          <p:nvPr>
            <p:ph type="sldNum" sz="quarter" idx="10"/>
          </p:nvPr>
        </p:nvSpPr>
        <p:spPr/>
        <p:txBody>
          <a:bodyPr/>
          <a:lstStyle/>
          <a:p>
            <a:fld id="{75DDEA6C-8F12-2946-8FEA-AB499F257480}" type="slidenum">
              <a:rPr lang="en-US" smtClean="0"/>
              <a:t>35</a:t>
            </a:fld>
            <a:endParaRPr lang="en-US"/>
          </a:p>
        </p:txBody>
      </p:sp>
    </p:spTree>
    <p:extLst>
      <p:ext uri="{BB962C8B-B14F-4D97-AF65-F5344CB8AC3E}">
        <p14:creationId xmlns:p14="http://schemas.microsoft.com/office/powerpoint/2010/main" val="11440455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and an old one which isn’t cool enough to have a name.</a:t>
            </a:r>
            <a:endParaRPr lang="en-US" dirty="0"/>
          </a:p>
        </p:txBody>
      </p:sp>
      <p:sp>
        <p:nvSpPr>
          <p:cNvPr id="4" name="Slide Number Placeholder 3"/>
          <p:cNvSpPr>
            <a:spLocks noGrp="1"/>
          </p:cNvSpPr>
          <p:nvPr>
            <p:ph type="sldNum" sz="quarter" idx="10"/>
          </p:nvPr>
        </p:nvSpPr>
        <p:spPr/>
        <p:txBody>
          <a:bodyPr/>
          <a:lstStyle/>
          <a:p>
            <a:fld id="{75DDEA6C-8F12-2946-8FEA-AB499F257480}" type="slidenum">
              <a:rPr lang="en-US" smtClean="0"/>
              <a:t>36</a:t>
            </a:fld>
            <a:endParaRPr lang="en-US"/>
          </a:p>
        </p:txBody>
      </p:sp>
    </p:spTree>
    <p:extLst>
      <p:ext uri="{BB962C8B-B14F-4D97-AF65-F5344CB8AC3E}">
        <p14:creationId xmlns:p14="http://schemas.microsoft.com/office/powerpoint/2010/main" val="3942697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Traders should be using Orwell, but In the run-up to the 3pm football</a:t>
            </a:r>
            <a:r>
              <a:rPr lang="en-US" baseline="0" dirty="0" smtClean="0"/>
              <a:t> </a:t>
            </a:r>
            <a:r>
              <a:rPr lang="en-US" dirty="0" smtClean="0"/>
              <a:t>kick-offs, Orwell </a:t>
            </a:r>
            <a:r>
              <a:rPr lang="en-US" dirty="0" err="1" smtClean="0"/>
              <a:t>hiccuped</a:t>
            </a:r>
            <a:r>
              <a:rPr lang="en-US" dirty="0" smtClean="0"/>
              <a:t> with the volume of bets going through it.</a:t>
            </a:r>
          </a:p>
          <a:p>
            <a:endParaRPr lang="en-US" dirty="0" smtClean="0"/>
          </a:p>
          <a:p>
            <a:r>
              <a:rPr lang="en-US" dirty="0" smtClean="0"/>
              <a:t>As a result, all of the traders launched the old system, which was the known fallback for Orwell.</a:t>
            </a:r>
            <a:endParaRPr lang="en-US" dirty="0"/>
          </a:p>
        </p:txBody>
      </p:sp>
      <p:sp>
        <p:nvSpPr>
          <p:cNvPr id="4" name="Slide Number Placeholder 3"/>
          <p:cNvSpPr>
            <a:spLocks noGrp="1"/>
          </p:cNvSpPr>
          <p:nvPr>
            <p:ph type="sldNum" sz="quarter" idx="10"/>
          </p:nvPr>
        </p:nvSpPr>
        <p:spPr/>
        <p:txBody>
          <a:bodyPr/>
          <a:lstStyle/>
          <a:p>
            <a:fld id="{75DDEA6C-8F12-2946-8FEA-AB499F257480}" type="slidenum">
              <a:rPr lang="en-US" smtClean="0"/>
              <a:t>37</a:t>
            </a:fld>
            <a:endParaRPr lang="en-US"/>
          </a:p>
        </p:txBody>
      </p:sp>
    </p:spTree>
    <p:extLst>
      <p:ext uri="{BB962C8B-B14F-4D97-AF65-F5344CB8AC3E}">
        <p14:creationId xmlns:p14="http://schemas.microsoft.com/office/powerpoint/2010/main" val="112315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 the way the old system works means that the more people who launch it during high-volume bet-placement periods, the more it starts to crumble.</a:t>
            </a:r>
          </a:p>
          <a:p>
            <a:endParaRPr lang="en-US" dirty="0" smtClean="0"/>
          </a:p>
          <a:p>
            <a:r>
              <a:rPr lang="en-US" dirty="0" smtClean="0"/>
              <a:t>To make matters worse, one of the reasons why we've replaced the old system is because it's directly in line with bet-placement.</a:t>
            </a:r>
          </a:p>
          <a:p>
            <a:endParaRPr lang="en-US" dirty="0" smtClean="0"/>
          </a:p>
          <a:p>
            <a:r>
              <a:rPr lang="en-US" dirty="0" smtClean="0"/>
              <a:t>If it slows down, so does our bet placement capability.</a:t>
            </a:r>
          </a:p>
          <a:p>
            <a:endParaRPr lang="en-US" dirty="0" smtClean="0"/>
          </a:p>
          <a:p>
            <a:r>
              <a:rPr lang="en-US" dirty="0" smtClean="0"/>
              <a:t>The team looking after the trading systems noticed this, and </a:t>
            </a:r>
            <a:r>
              <a:rPr lang="en-US" dirty="0" err="1" smtClean="0"/>
              <a:t>realised</a:t>
            </a:r>
            <a:r>
              <a:rPr lang="en-US" dirty="0" smtClean="0"/>
              <a:t> that the Orwell hiccup had caused lots of people to launch the old system.  After a quick conversation with me and our infrastructure team, they quickly scaled-up the Orwell platform </a:t>
            </a:r>
            <a:r>
              <a:rPr lang="is-IS" dirty="0" smtClean="0"/>
              <a:t>…</a:t>
            </a:r>
            <a:endParaRPr lang="en-US" dirty="0"/>
          </a:p>
        </p:txBody>
      </p:sp>
      <p:sp>
        <p:nvSpPr>
          <p:cNvPr id="4" name="Slide Number Placeholder 3"/>
          <p:cNvSpPr>
            <a:spLocks noGrp="1"/>
          </p:cNvSpPr>
          <p:nvPr>
            <p:ph type="sldNum" sz="quarter" idx="10"/>
          </p:nvPr>
        </p:nvSpPr>
        <p:spPr/>
        <p:txBody>
          <a:bodyPr/>
          <a:lstStyle/>
          <a:p>
            <a:fld id="{75DDEA6C-8F12-2946-8FEA-AB499F257480}" type="slidenum">
              <a:rPr lang="en-US" smtClean="0"/>
              <a:t>40</a:t>
            </a:fld>
            <a:endParaRPr lang="en-US"/>
          </a:p>
        </p:txBody>
      </p:sp>
    </p:spTree>
    <p:extLst>
      <p:ext uri="{BB962C8B-B14F-4D97-AF65-F5344CB8AC3E}">
        <p14:creationId xmlns:p14="http://schemas.microsoft.com/office/powerpoint/2010/main" val="12634741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DDEA6C-8F12-2946-8FEA-AB499F257480}" type="slidenum">
              <a:rPr lang="en-US" smtClean="0"/>
              <a:t>41</a:t>
            </a:fld>
            <a:endParaRPr lang="en-US"/>
          </a:p>
        </p:txBody>
      </p:sp>
    </p:spTree>
    <p:extLst>
      <p:ext uri="{BB962C8B-B14F-4D97-AF65-F5344CB8AC3E}">
        <p14:creationId xmlns:p14="http://schemas.microsoft.com/office/powerpoint/2010/main" val="15019218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a:t>
            </a:r>
            <a:r>
              <a:rPr lang="en-US" dirty="0" smtClean="0"/>
              <a:t>opened the firewall to the new servers, put them into the load-balancer, and told the traders to go back  to using Orwell instead of the old system.</a:t>
            </a:r>
            <a:endParaRPr lang="en-US" dirty="0"/>
          </a:p>
        </p:txBody>
      </p:sp>
      <p:sp>
        <p:nvSpPr>
          <p:cNvPr id="4" name="Slide Number Placeholder 3"/>
          <p:cNvSpPr>
            <a:spLocks noGrp="1"/>
          </p:cNvSpPr>
          <p:nvPr>
            <p:ph type="sldNum" sz="quarter" idx="10"/>
          </p:nvPr>
        </p:nvSpPr>
        <p:spPr/>
        <p:txBody>
          <a:bodyPr/>
          <a:lstStyle/>
          <a:p>
            <a:fld id="{75DDEA6C-8F12-2946-8FEA-AB499F257480}" type="slidenum">
              <a:rPr lang="en-US" smtClean="0"/>
              <a:t>42</a:t>
            </a:fld>
            <a:endParaRPr lang="en-US"/>
          </a:p>
        </p:txBody>
      </p:sp>
    </p:spTree>
    <p:extLst>
      <p:ext uri="{BB962C8B-B14F-4D97-AF65-F5344CB8AC3E}">
        <p14:creationId xmlns:p14="http://schemas.microsoft.com/office/powerpoint/2010/main" val="6950665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Bet placement remained unaffected.</a:t>
            </a:r>
            <a:endParaRPr lang="en-US" dirty="0"/>
          </a:p>
        </p:txBody>
      </p:sp>
      <p:sp>
        <p:nvSpPr>
          <p:cNvPr id="4" name="Slide Number Placeholder 3"/>
          <p:cNvSpPr>
            <a:spLocks noGrp="1"/>
          </p:cNvSpPr>
          <p:nvPr>
            <p:ph type="sldNum" sz="quarter" idx="10"/>
          </p:nvPr>
        </p:nvSpPr>
        <p:spPr/>
        <p:txBody>
          <a:bodyPr/>
          <a:lstStyle/>
          <a:p>
            <a:fld id="{75DDEA6C-8F12-2946-8FEA-AB499F257480}" type="slidenum">
              <a:rPr lang="en-US" smtClean="0"/>
              <a:t>45</a:t>
            </a:fld>
            <a:endParaRPr lang="en-US"/>
          </a:p>
        </p:txBody>
      </p:sp>
    </p:spTree>
    <p:extLst>
      <p:ext uri="{BB962C8B-B14F-4D97-AF65-F5344CB8AC3E}">
        <p14:creationId xmlns:p14="http://schemas.microsoft.com/office/powerpoint/2010/main" val="1912602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 the horse racing “spikiness” from 2pm – 9pm </a:t>
            </a:r>
            <a:r>
              <a:rPr lang="en-US" dirty="0" err="1" smtClean="0"/>
              <a:t>ish</a:t>
            </a:r>
            <a:r>
              <a:rPr lang="en-US" dirty="0" smtClean="0"/>
              <a:t>.</a:t>
            </a:r>
          </a:p>
          <a:p>
            <a:endParaRPr lang="en-US" dirty="0" smtClean="0"/>
          </a:p>
          <a:p>
            <a:r>
              <a:rPr lang="en-US" dirty="0" smtClean="0"/>
              <a:t>Now we’ll scale that down</a:t>
            </a:r>
            <a:r>
              <a:rPr lang="is-IS" dirty="0" smtClean="0"/>
              <a:t>…</a:t>
            </a:r>
            <a:endParaRPr lang="en-US" dirty="0"/>
          </a:p>
        </p:txBody>
      </p:sp>
      <p:sp>
        <p:nvSpPr>
          <p:cNvPr id="4" name="Slide Number Placeholder 3"/>
          <p:cNvSpPr>
            <a:spLocks noGrp="1"/>
          </p:cNvSpPr>
          <p:nvPr>
            <p:ph type="sldNum" sz="quarter" idx="10"/>
          </p:nvPr>
        </p:nvSpPr>
        <p:spPr/>
        <p:txBody>
          <a:bodyPr/>
          <a:lstStyle/>
          <a:p>
            <a:fld id="{75DDEA6C-8F12-2946-8FEA-AB499F257480}" type="slidenum">
              <a:rPr lang="en-US" smtClean="0"/>
              <a:t>4</a:t>
            </a:fld>
            <a:endParaRPr lang="en-US"/>
          </a:p>
        </p:txBody>
      </p:sp>
    </p:spTree>
    <p:extLst>
      <p:ext uri="{BB962C8B-B14F-4D97-AF65-F5344CB8AC3E}">
        <p14:creationId xmlns:p14="http://schemas.microsoft.com/office/powerpoint/2010/main" val="16889144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DDEA6C-8F12-2946-8FEA-AB499F257480}" type="slidenum">
              <a:rPr lang="en-US" smtClean="0"/>
              <a:t>47</a:t>
            </a:fld>
            <a:endParaRPr lang="en-US"/>
          </a:p>
        </p:txBody>
      </p:sp>
    </p:spTree>
    <p:extLst>
      <p:ext uri="{BB962C8B-B14F-4D97-AF65-F5344CB8AC3E}">
        <p14:creationId xmlns:p14="http://schemas.microsoft.com/office/powerpoint/2010/main" val="18149413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DDEA6C-8F12-2946-8FEA-AB499F257480}" type="slidenum">
              <a:rPr lang="en-US" smtClean="0"/>
              <a:t>48</a:t>
            </a:fld>
            <a:endParaRPr lang="en-US"/>
          </a:p>
        </p:txBody>
      </p:sp>
    </p:spTree>
    <p:extLst>
      <p:ext uri="{BB962C8B-B14F-4D97-AF65-F5344CB8AC3E}">
        <p14:creationId xmlns:p14="http://schemas.microsoft.com/office/powerpoint/2010/main" val="7303428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was some of the best business we did all day.</a:t>
            </a:r>
          </a:p>
          <a:p>
            <a:endParaRPr lang="en-US" baseline="0" dirty="0" smtClean="0"/>
          </a:p>
          <a:p>
            <a:pPr marL="0" marR="0" indent="0" algn="l" defTabSz="585216" rtl="0" eaLnBrk="1" fontAlgn="auto" latinLnBrk="0" hangingPunct="1">
              <a:lnSpc>
                <a:spcPct val="100000"/>
              </a:lnSpc>
              <a:spcBef>
                <a:spcPts val="0"/>
              </a:spcBef>
              <a:spcAft>
                <a:spcPts val="0"/>
              </a:spcAft>
              <a:buClrTx/>
              <a:buSzTx/>
              <a:buFontTx/>
              <a:buNone/>
              <a:tabLst/>
              <a:defRPr/>
            </a:pPr>
            <a:r>
              <a:rPr lang="en-US" baseline="0" dirty="0" smtClean="0"/>
              <a:t>Zooming in on the danger zone</a:t>
            </a:r>
            <a:r>
              <a:rPr lang="is-IS" baseline="0" dirty="0" smtClean="0"/>
              <a:t>…</a:t>
            </a:r>
            <a:endParaRPr lang="en-US" dirty="0" smtClean="0"/>
          </a:p>
        </p:txBody>
      </p:sp>
      <p:sp>
        <p:nvSpPr>
          <p:cNvPr id="4" name="Slide Number Placeholder 3"/>
          <p:cNvSpPr>
            <a:spLocks noGrp="1"/>
          </p:cNvSpPr>
          <p:nvPr>
            <p:ph type="sldNum" sz="quarter" idx="10"/>
          </p:nvPr>
        </p:nvSpPr>
        <p:spPr/>
        <p:txBody>
          <a:bodyPr/>
          <a:lstStyle/>
          <a:p>
            <a:fld id="{75DDEA6C-8F12-2946-8FEA-AB499F257480}" type="slidenum">
              <a:rPr lang="en-US" smtClean="0"/>
              <a:t>49</a:t>
            </a:fld>
            <a:endParaRPr lang="en-US"/>
          </a:p>
        </p:txBody>
      </p:sp>
    </p:spTree>
    <p:extLst>
      <p:ext uri="{BB962C8B-B14F-4D97-AF65-F5344CB8AC3E}">
        <p14:creationId xmlns:p14="http://schemas.microsoft.com/office/powerpoint/2010/main" val="21354077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there are 3 uplifts, and each of these is related to our phased approach to football settlement, which is how we protected our database</a:t>
            </a:r>
            <a:r>
              <a:rPr lang="en-US" dirty="0" smtClean="0"/>
              <a:t>.</a:t>
            </a:r>
          </a:p>
          <a:p>
            <a:endParaRPr lang="en-US" dirty="0" smtClean="0"/>
          </a:p>
          <a:p>
            <a:r>
              <a:rPr lang="en-US" dirty="0" smtClean="0"/>
              <a:t>One of our largest competitors tweeted afterwards that they’d seen a record-breaking</a:t>
            </a:r>
            <a:r>
              <a:rPr lang="en-US" baseline="0" dirty="0" smtClean="0"/>
              <a:t> 9,779 bets/minute on the day – our management of the danger zone pushed us well above that for 20 mins or so.</a:t>
            </a:r>
            <a:endParaRPr lang="is-IS" dirty="0" smtClean="0"/>
          </a:p>
        </p:txBody>
      </p:sp>
      <p:sp>
        <p:nvSpPr>
          <p:cNvPr id="4" name="Slide Number Placeholder 3"/>
          <p:cNvSpPr>
            <a:spLocks noGrp="1"/>
          </p:cNvSpPr>
          <p:nvPr>
            <p:ph type="sldNum" sz="quarter" idx="10"/>
          </p:nvPr>
        </p:nvSpPr>
        <p:spPr/>
        <p:txBody>
          <a:bodyPr/>
          <a:lstStyle/>
          <a:p>
            <a:fld id="{75DDEA6C-8F12-2946-8FEA-AB499F257480}" type="slidenum">
              <a:rPr lang="en-US" smtClean="0"/>
              <a:t>50</a:t>
            </a:fld>
            <a:endParaRPr lang="en-US"/>
          </a:p>
        </p:txBody>
      </p:sp>
    </p:spTree>
    <p:extLst>
      <p:ext uri="{BB962C8B-B14F-4D97-AF65-F5344CB8AC3E}">
        <p14:creationId xmlns:p14="http://schemas.microsoft.com/office/powerpoint/2010/main" val="3030182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Crucially, there were a small number of people in the decision-making chain, and we had the right people in the right place to enact changes.</a:t>
            </a:r>
            <a:endParaRPr lang="en-US" dirty="0"/>
          </a:p>
        </p:txBody>
      </p:sp>
      <p:sp>
        <p:nvSpPr>
          <p:cNvPr id="4" name="Slide Number Placeholder 3"/>
          <p:cNvSpPr>
            <a:spLocks noGrp="1"/>
          </p:cNvSpPr>
          <p:nvPr>
            <p:ph type="sldNum" sz="quarter" idx="10"/>
          </p:nvPr>
        </p:nvSpPr>
        <p:spPr/>
        <p:txBody>
          <a:bodyPr/>
          <a:lstStyle/>
          <a:p>
            <a:fld id="{75DDEA6C-8F12-2946-8FEA-AB499F257480}" type="slidenum">
              <a:rPr lang="en-US" smtClean="0"/>
              <a:t>51</a:t>
            </a:fld>
            <a:endParaRPr lang="en-US"/>
          </a:p>
        </p:txBody>
      </p:sp>
    </p:spTree>
    <p:extLst>
      <p:ext uri="{BB962C8B-B14F-4D97-AF65-F5344CB8AC3E}">
        <p14:creationId xmlns:p14="http://schemas.microsoft.com/office/powerpoint/2010/main" val="637843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a:t>
            </a:r>
            <a:r>
              <a:rPr lang="en-US" baseline="0" dirty="0" smtClean="0"/>
              <a:t>. everyone went home at the end of day feeling good about themselves.</a:t>
            </a:r>
            <a:endParaRPr lang="en-US" dirty="0"/>
          </a:p>
        </p:txBody>
      </p:sp>
      <p:sp>
        <p:nvSpPr>
          <p:cNvPr id="4" name="Slide Number Placeholder 3"/>
          <p:cNvSpPr>
            <a:spLocks noGrp="1"/>
          </p:cNvSpPr>
          <p:nvPr>
            <p:ph type="sldNum" sz="quarter" idx="10"/>
          </p:nvPr>
        </p:nvSpPr>
        <p:spPr/>
        <p:txBody>
          <a:bodyPr/>
          <a:lstStyle/>
          <a:p>
            <a:fld id="{75DDEA6C-8F12-2946-8FEA-AB499F257480}" type="slidenum">
              <a:rPr lang="en-US" smtClean="0"/>
              <a:t>52</a:t>
            </a:fld>
            <a:endParaRPr lang="en-US"/>
          </a:p>
        </p:txBody>
      </p:sp>
    </p:spTree>
    <p:extLst>
      <p:ext uri="{BB962C8B-B14F-4D97-AF65-F5344CB8AC3E}">
        <p14:creationId xmlns:p14="http://schemas.microsoft.com/office/powerpoint/2010/main" val="1354983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DDEA6C-8F12-2946-8FEA-AB499F257480}" type="slidenum">
              <a:rPr lang="en-US" smtClean="0"/>
              <a:t>5</a:t>
            </a:fld>
            <a:endParaRPr lang="en-US"/>
          </a:p>
        </p:txBody>
      </p:sp>
    </p:spTree>
    <p:extLst>
      <p:ext uri="{BB962C8B-B14F-4D97-AF65-F5344CB8AC3E}">
        <p14:creationId xmlns:p14="http://schemas.microsoft.com/office/powerpoint/2010/main" val="531652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what a regular Saturday’s traffic looks like.</a:t>
            </a:r>
          </a:p>
          <a:p>
            <a:endParaRPr lang="en-US" dirty="0" smtClean="0"/>
          </a:p>
          <a:p>
            <a:r>
              <a:rPr lang="en-US" dirty="0" smtClean="0"/>
              <a:t>Notice the football</a:t>
            </a:r>
            <a:r>
              <a:rPr lang="en-US" baseline="0" dirty="0" smtClean="0"/>
              <a:t> start and end, and then the late football match start and end.</a:t>
            </a:r>
            <a:endParaRPr lang="en-US" dirty="0"/>
          </a:p>
        </p:txBody>
      </p:sp>
      <p:sp>
        <p:nvSpPr>
          <p:cNvPr id="4" name="Slide Number Placeholder 3"/>
          <p:cNvSpPr>
            <a:spLocks noGrp="1"/>
          </p:cNvSpPr>
          <p:nvPr>
            <p:ph type="sldNum" sz="quarter" idx="10"/>
          </p:nvPr>
        </p:nvSpPr>
        <p:spPr/>
        <p:txBody>
          <a:bodyPr/>
          <a:lstStyle/>
          <a:p>
            <a:fld id="{75DDEA6C-8F12-2946-8FEA-AB499F257480}" type="slidenum">
              <a:rPr lang="en-US" smtClean="0"/>
              <a:t>6</a:t>
            </a:fld>
            <a:endParaRPr lang="en-US"/>
          </a:p>
        </p:txBody>
      </p:sp>
    </p:spTree>
    <p:extLst>
      <p:ext uri="{BB962C8B-B14F-4D97-AF65-F5344CB8AC3E}">
        <p14:creationId xmlns:p14="http://schemas.microsoft.com/office/powerpoint/2010/main" val="1629016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here’s Grand National.</a:t>
            </a:r>
          </a:p>
          <a:p>
            <a:endParaRPr lang="en-US" dirty="0" smtClean="0"/>
          </a:p>
          <a:p>
            <a:r>
              <a:rPr lang="en-US" dirty="0" smtClean="0"/>
              <a:t>Notice</a:t>
            </a:r>
            <a:r>
              <a:rPr lang="en-US" baseline="0" dirty="0" smtClean="0"/>
              <a:t> the football shape still happening, but uplifted a lot more.</a:t>
            </a:r>
          </a:p>
          <a:p>
            <a:endParaRPr lang="en-US" baseline="0" dirty="0" smtClean="0"/>
          </a:p>
          <a:p>
            <a:r>
              <a:rPr lang="en-US" baseline="0" dirty="0" smtClean="0"/>
              <a:t>Also the sharp drop as the Grand National itself starts</a:t>
            </a:r>
          </a:p>
          <a:p>
            <a:r>
              <a:rPr lang="en-US" baseline="0" dirty="0" smtClean="0"/>
              <a:t>then the progressive recovery of traffic as we controlled the post-race thundering herd</a:t>
            </a:r>
          </a:p>
        </p:txBody>
      </p:sp>
      <p:sp>
        <p:nvSpPr>
          <p:cNvPr id="4" name="Slide Number Placeholder 3"/>
          <p:cNvSpPr>
            <a:spLocks noGrp="1"/>
          </p:cNvSpPr>
          <p:nvPr>
            <p:ph type="sldNum" sz="quarter" idx="10"/>
          </p:nvPr>
        </p:nvSpPr>
        <p:spPr/>
        <p:txBody>
          <a:bodyPr/>
          <a:lstStyle/>
          <a:p>
            <a:fld id="{75DDEA6C-8F12-2946-8FEA-AB499F257480}" type="slidenum">
              <a:rPr lang="en-US" smtClean="0"/>
              <a:t>7</a:t>
            </a:fld>
            <a:endParaRPr lang="en-US"/>
          </a:p>
        </p:txBody>
      </p:sp>
    </p:spTree>
    <p:extLst>
      <p:ext uri="{BB962C8B-B14F-4D97-AF65-F5344CB8AC3E}">
        <p14:creationId xmlns:p14="http://schemas.microsoft.com/office/powerpoint/2010/main" val="2080296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 am I?  Let’s understand a little about how SB&amp;G is </a:t>
            </a:r>
            <a:r>
              <a:rPr lang="en-US" dirty="0" err="1" smtClean="0"/>
              <a:t>organised</a:t>
            </a:r>
            <a:r>
              <a:rPr lang="is-IS" dirty="0" smtClean="0"/>
              <a:t>…</a:t>
            </a:r>
            <a:endParaRPr lang="en-US" dirty="0"/>
          </a:p>
        </p:txBody>
      </p:sp>
      <p:sp>
        <p:nvSpPr>
          <p:cNvPr id="4" name="Slide Number Placeholder 3"/>
          <p:cNvSpPr>
            <a:spLocks noGrp="1"/>
          </p:cNvSpPr>
          <p:nvPr>
            <p:ph type="sldNum" sz="quarter" idx="10"/>
          </p:nvPr>
        </p:nvSpPr>
        <p:spPr/>
        <p:txBody>
          <a:bodyPr/>
          <a:lstStyle/>
          <a:p>
            <a:fld id="{75DDEA6C-8F12-2946-8FEA-AB499F257480}" type="slidenum">
              <a:rPr lang="en-US" smtClean="0"/>
              <a:t>8</a:t>
            </a:fld>
            <a:endParaRPr lang="en-US"/>
          </a:p>
        </p:txBody>
      </p:sp>
    </p:spTree>
    <p:extLst>
      <p:ext uri="{BB962C8B-B14F-4D97-AF65-F5344CB8AC3E}">
        <p14:creationId xmlns:p14="http://schemas.microsoft.com/office/powerpoint/2010/main" val="708272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SB&amp;G is arranged into</a:t>
            </a:r>
            <a:r>
              <a:rPr lang="en-US" baseline="0" dirty="0" smtClean="0"/>
              <a:t> several areas</a:t>
            </a:r>
            <a:endParaRPr lang="en-US" dirty="0"/>
          </a:p>
        </p:txBody>
      </p:sp>
      <p:sp>
        <p:nvSpPr>
          <p:cNvPr id="4" name="Slide Number Placeholder 3"/>
          <p:cNvSpPr>
            <a:spLocks noGrp="1"/>
          </p:cNvSpPr>
          <p:nvPr>
            <p:ph type="sldNum" sz="quarter" idx="10"/>
          </p:nvPr>
        </p:nvSpPr>
        <p:spPr/>
        <p:txBody>
          <a:bodyPr/>
          <a:lstStyle/>
          <a:p>
            <a:fld id="{75DDEA6C-8F12-2946-8FEA-AB499F257480}" type="slidenum">
              <a:rPr lang="en-US" smtClean="0"/>
              <a:t>9</a:t>
            </a:fld>
            <a:endParaRPr lang="en-US"/>
          </a:p>
        </p:txBody>
      </p:sp>
    </p:spTree>
    <p:extLst>
      <p:ext uri="{BB962C8B-B14F-4D97-AF65-F5344CB8AC3E}">
        <p14:creationId xmlns:p14="http://schemas.microsoft.com/office/powerpoint/2010/main" val="1871663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1">
    <p:spTree>
      <p:nvGrpSpPr>
        <p:cNvPr id="1" name=""/>
        <p:cNvGrpSpPr/>
        <p:nvPr/>
      </p:nvGrpSpPr>
      <p:grpSpPr>
        <a:xfrm>
          <a:off x="0" y="0"/>
          <a:ext cx="0" cy="0"/>
          <a:chOff x="0" y="0"/>
          <a:chExt cx="0" cy="0"/>
        </a:xfrm>
      </p:grpSpPr>
      <p:pic>
        <p:nvPicPr>
          <p:cNvPr id="6" name="Picture 5" descr="glassSbackground.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310" y="-52554"/>
            <a:ext cx="11879622" cy="6674235"/>
          </a:xfrm>
          <a:prstGeom prst="rect">
            <a:avLst/>
          </a:prstGeom>
        </p:spPr>
      </p:pic>
      <p:sp>
        <p:nvSpPr>
          <p:cNvPr id="2" name="Title 1"/>
          <p:cNvSpPr>
            <a:spLocks noGrp="1"/>
          </p:cNvSpPr>
          <p:nvPr>
            <p:ph type="ctrTitle"/>
          </p:nvPr>
        </p:nvSpPr>
        <p:spPr>
          <a:xfrm>
            <a:off x="596900" y="2263867"/>
            <a:ext cx="10510838" cy="677862"/>
          </a:xfrm>
          <a:prstGeom prst="rect">
            <a:avLst/>
          </a:prstGeom>
        </p:spPr>
        <p:txBody>
          <a:bodyPr anchor="b" anchorCtr="1">
            <a:noAutofit/>
          </a:bodyPr>
          <a:lstStyle>
            <a:lvl1pPr algn="ctr">
              <a:defRPr sz="2800" spc="300">
                <a:solidFill>
                  <a:srgbClr val="000000"/>
                </a:solidFill>
                <a:latin typeface="+mj-lt"/>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596901" y="3003041"/>
            <a:ext cx="10510838" cy="674688"/>
          </a:xfrm>
          <a:prstGeom prst="rect">
            <a:avLst/>
          </a:prstGeom>
        </p:spPr>
        <p:txBody>
          <a:bodyPr anchor="t" anchorCtr="1">
            <a:noAutofit/>
          </a:bodyPr>
          <a:lstStyle>
            <a:lvl1pPr marL="0" indent="0" algn="ctr">
              <a:buNone/>
              <a:defRPr sz="1600" spc="600">
                <a:solidFill>
                  <a:srgbClr val="575756"/>
                </a:solidFill>
                <a:latin typeface="+mn-lt"/>
              </a:defRPr>
            </a:lvl1pPr>
            <a:lvl2pPr marL="585216" indent="0" algn="ctr">
              <a:buNone/>
              <a:defRPr>
                <a:solidFill>
                  <a:schemeClr val="tx1">
                    <a:tint val="75000"/>
                  </a:schemeClr>
                </a:solidFill>
              </a:defRPr>
            </a:lvl2pPr>
            <a:lvl3pPr marL="1170432" indent="0" algn="ctr">
              <a:buNone/>
              <a:defRPr>
                <a:solidFill>
                  <a:schemeClr val="tx1">
                    <a:tint val="75000"/>
                  </a:schemeClr>
                </a:solidFill>
              </a:defRPr>
            </a:lvl3pPr>
            <a:lvl4pPr marL="1755648" indent="0" algn="ctr">
              <a:buNone/>
              <a:defRPr>
                <a:solidFill>
                  <a:schemeClr val="tx1">
                    <a:tint val="75000"/>
                  </a:schemeClr>
                </a:solidFill>
              </a:defRPr>
            </a:lvl4pPr>
            <a:lvl5pPr marL="2340864" indent="0" algn="ctr">
              <a:buNone/>
              <a:defRPr>
                <a:solidFill>
                  <a:schemeClr val="tx1">
                    <a:tint val="75000"/>
                  </a:schemeClr>
                </a:solidFill>
              </a:defRPr>
            </a:lvl5pPr>
            <a:lvl6pPr marL="2926080" indent="0" algn="ctr">
              <a:buNone/>
              <a:defRPr>
                <a:solidFill>
                  <a:schemeClr val="tx1">
                    <a:tint val="75000"/>
                  </a:schemeClr>
                </a:solidFill>
              </a:defRPr>
            </a:lvl6pPr>
            <a:lvl7pPr marL="3511296" indent="0" algn="ctr">
              <a:buNone/>
              <a:defRPr>
                <a:solidFill>
                  <a:schemeClr val="tx1">
                    <a:tint val="75000"/>
                  </a:schemeClr>
                </a:solidFill>
              </a:defRPr>
            </a:lvl7pPr>
            <a:lvl8pPr marL="4096512" indent="0" algn="ctr">
              <a:buNone/>
              <a:defRPr>
                <a:solidFill>
                  <a:schemeClr val="tx1">
                    <a:tint val="75000"/>
                  </a:schemeClr>
                </a:solidFill>
              </a:defRPr>
            </a:lvl8pPr>
            <a:lvl9pPr marL="4681728" indent="0" algn="ctr">
              <a:buNone/>
              <a:defRPr>
                <a:solidFill>
                  <a:schemeClr val="tx1">
                    <a:tint val="75000"/>
                  </a:schemeClr>
                </a:solidFill>
              </a:defRPr>
            </a:lvl9pPr>
          </a:lstStyle>
          <a:p>
            <a:r>
              <a:rPr lang="en-GB" dirty="0" smtClean="0"/>
              <a:t>CLICK TO EDIT SUBTITLE</a:t>
            </a:r>
            <a:endParaRPr lang="en-GB" dirty="0"/>
          </a:p>
        </p:txBody>
      </p:sp>
      <p:pic>
        <p:nvPicPr>
          <p:cNvPr id="5" name="Picture 4" descr="brandColoursFooter.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49069" y="6147393"/>
            <a:ext cx="1206500" cy="177800"/>
          </a:xfrm>
          <a:prstGeom prst="rect">
            <a:avLst/>
          </a:prstGeom>
        </p:spPr>
      </p:pic>
    </p:spTree>
    <p:extLst>
      <p:ext uri="{BB962C8B-B14F-4D97-AF65-F5344CB8AC3E}">
        <p14:creationId xmlns:p14="http://schemas.microsoft.com/office/powerpoint/2010/main" val="14754627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573088" y="1360489"/>
            <a:ext cx="5139592" cy="4054474"/>
          </a:xfrm>
          <a:prstGeom prst="rect">
            <a:avLst/>
          </a:prstGeom>
        </p:spPr>
        <p:txBody>
          <a:bodyPr>
            <a:noAutofit/>
          </a:bodyPr>
          <a:lstStyle>
            <a:lvl1pPr>
              <a:defRPr sz="1800">
                <a:solidFill>
                  <a:srgbClr val="323232"/>
                </a:solidFill>
              </a:defRPr>
            </a:lvl1pPr>
            <a:lvl2pPr>
              <a:defRPr sz="1600">
                <a:solidFill>
                  <a:srgbClr val="323232"/>
                </a:solidFill>
              </a:defRPr>
            </a:lvl2pPr>
            <a:lvl3pPr>
              <a:defRPr sz="1400">
                <a:solidFill>
                  <a:srgbClr val="323232"/>
                </a:solidFill>
              </a:defRPr>
            </a:lvl3pPr>
            <a:lvl4pPr>
              <a:defRPr sz="1200">
                <a:solidFill>
                  <a:srgbClr val="323232"/>
                </a:solidFill>
              </a:defRPr>
            </a:lvl4pPr>
            <a:lvl5pPr>
              <a:defRPr sz="1500"/>
            </a:lvl5pPr>
            <a:lvl6pPr>
              <a:defRPr sz="2300"/>
            </a:lvl6pPr>
            <a:lvl7pPr>
              <a:defRPr sz="2300"/>
            </a:lvl7pPr>
            <a:lvl8pPr>
              <a:defRPr sz="2300"/>
            </a:lvl8pPr>
            <a:lvl9pPr>
              <a:defRPr sz="2300"/>
            </a:lvl9pPr>
          </a:lstStyle>
          <a:p>
            <a:pPr lvl="0"/>
            <a:r>
              <a:rPr lang="en-GB" dirty="0" smtClean="0"/>
              <a:t>Click to edit body copy</a:t>
            </a:r>
          </a:p>
        </p:txBody>
      </p:sp>
      <p:sp>
        <p:nvSpPr>
          <p:cNvPr id="12" name="Content Placeholder 2"/>
          <p:cNvSpPr>
            <a:spLocks noGrp="1"/>
          </p:cNvSpPr>
          <p:nvPr>
            <p:ph sz="half" idx="10" hasCustomPrompt="1"/>
          </p:nvPr>
        </p:nvSpPr>
        <p:spPr>
          <a:xfrm>
            <a:off x="5969000" y="1360489"/>
            <a:ext cx="5139592" cy="4054474"/>
          </a:xfrm>
          <a:prstGeom prst="rect">
            <a:avLst/>
          </a:prstGeom>
        </p:spPr>
        <p:txBody>
          <a:bodyPr>
            <a:noAutofit/>
          </a:bodyPr>
          <a:lstStyle>
            <a:lvl1pPr>
              <a:defRPr sz="1800">
                <a:solidFill>
                  <a:srgbClr val="323232"/>
                </a:solidFill>
              </a:defRPr>
            </a:lvl1pPr>
            <a:lvl2pPr>
              <a:defRPr sz="1600">
                <a:solidFill>
                  <a:srgbClr val="323232"/>
                </a:solidFill>
              </a:defRPr>
            </a:lvl2pPr>
            <a:lvl3pPr>
              <a:defRPr sz="1400">
                <a:solidFill>
                  <a:srgbClr val="323232"/>
                </a:solidFill>
              </a:defRPr>
            </a:lvl3pPr>
            <a:lvl4pPr>
              <a:defRPr sz="1200">
                <a:solidFill>
                  <a:srgbClr val="323232"/>
                </a:solidFill>
              </a:defRPr>
            </a:lvl4pPr>
            <a:lvl5pPr>
              <a:defRPr sz="1500"/>
            </a:lvl5pPr>
            <a:lvl6pPr>
              <a:defRPr sz="2300"/>
            </a:lvl6pPr>
            <a:lvl7pPr>
              <a:defRPr sz="2300"/>
            </a:lvl7pPr>
            <a:lvl8pPr>
              <a:defRPr sz="2300"/>
            </a:lvl8pPr>
            <a:lvl9pPr>
              <a:defRPr sz="2300"/>
            </a:lvl9pPr>
          </a:lstStyle>
          <a:p>
            <a:pPr lvl="0"/>
            <a:r>
              <a:rPr lang="en-GB" dirty="0" smtClean="0"/>
              <a:t>Click to edit body copy</a:t>
            </a:r>
          </a:p>
        </p:txBody>
      </p:sp>
      <p:sp>
        <p:nvSpPr>
          <p:cNvPr id="15" name="Title 12"/>
          <p:cNvSpPr>
            <a:spLocks noGrp="1"/>
          </p:cNvSpPr>
          <p:nvPr>
            <p:ph type="title"/>
          </p:nvPr>
        </p:nvSpPr>
        <p:spPr>
          <a:xfrm>
            <a:off x="573088" y="441325"/>
            <a:ext cx="10533062" cy="587375"/>
          </a:xfrm>
          <a:prstGeom prst="rect">
            <a:avLst/>
          </a:prstGeom>
        </p:spPr>
        <p:txBody>
          <a:bodyPr vert="horz"/>
          <a:lstStyle>
            <a:lvl1pPr>
              <a:defRPr sz="3200">
                <a:solidFill>
                  <a:srgbClr val="1096D4"/>
                </a:solidFill>
              </a:defRPr>
            </a:lvl1pPr>
          </a:lstStyle>
          <a:p>
            <a:r>
              <a:rPr lang="en-GB" dirty="0" smtClean="0"/>
              <a:t>Click to edit Master title style</a:t>
            </a:r>
            <a:endParaRPr lang="en-US" dirty="0"/>
          </a:p>
        </p:txBody>
      </p:sp>
      <p:sp>
        <p:nvSpPr>
          <p:cNvPr id="16" name="Text Placeholder 14"/>
          <p:cNvSpPr>
            <a:spLocks noGrp="1"/>
          </p:cNvSpPr>
          <p:nvPr>
            <p:ph type="body" sz="quarter" idx="11"/>
          </p:nvPr>
        </p:nvSpPr>
        <p:spPr>
          <a:xfrm>
            <a:off x="573088" y="939800"/>
            <a:ext cx="10541000" cy="520700"/>
          </a:xfrm>
          <a:prstGeom prst="rect">
            <a:avLst/>
          </a:prstGeom>
        </p:spPr>
        <p:txBody>
          <a:bodyPr vert="horz"/>
          <a:lstStyle>
            <a:lvl1pPr marL="0" indent="0">
              <a:buNone/>
              <a:defRPr sz="2400">
                <a:solidFill>
                  <a:srgbClr val="0D2D6C"/>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GB" dirty="0" smtClean="0"/>
              <a:t>Click to edit Master text styles</a:t>
            </a:r>
          </a:p>
        </p:txBody>
      </p:sp>
    </p:spTree>
    <p:extLst>
      <p:ext uri="{BB962C8B-B14F-4D97-AF65-F5344CB8AC3E}">
        <p14:creationId xmlns:p14="http://schemas.microsoft.com/office/powerpoint/2010/main" val="361689124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 Colour">
    <p:bg>
      <p:bgPr>
        <a:gradFill flip="none" rotWithShape="1">
          <a:gsLst>
            <a:gs pos="37000">
              <a:srgbClr val="233460"/>
            </a:gs>
            <a:gs pos="99000">
              <a:srgbClr val="C21C30"/>
            </a:gs>
            <a:gs pos="0">
              <a:srgbClr val="1A1F3A"/>
            </a:gs>
            <a:gs pos="72000">
              <a:srgbClr val="821622"/>
            </a:gs>
          </a:gsLst>
          <a:lin ang="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6900" y="1915762"/>
            <a:ext cx="10510839" cy="1017588"/>
          </a:xfrm>
          <a:prstGeom prst="rect">
            <a:avLst/>
          </a:prstGeom>
        </p:spPr>
        <p:txBody>
          <a:bodyPr>
            <a:noAutofit/>
          </a:bodyPr>
          <a:lstStyle>
            <a:lvl1pPr>
              <a:defRPr sz="2800">
                <a:solidFill>
                  <a:schemeClr val="bg1"/>
                </a:solidFill>
              </a:defRPr>
            </a:lvl1pPr>
          </a:lstStyle>
          <a:p>
            <a:r>
              <a:rPr lang="en-GB" dirty="0" smtClean="0"/>
              <a:t>Click to edit Master title style</a:t>
            </a:r>
            <a:endParaRPr lang="en-GB" dirty="0"/>
          </a:p>
        </p:txBody>
      </p:sp>
    </p:spTree>
    <p:extLst>
      <p:ext uri="{BB962C8B-B14F-4D97-AF65-F5344CB8AC3E}">
        <p14:creationId xmlns:p14="http://schemas.microsoft.com/office/powerpoint/2010/main" val="36120322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1_Title Only">
    <p:spTree>
      <p:nvGrpSpPr>
        <p:cNvPr id="1" name=""/>
        <p:cNvGrpSpPr/>
        <p:nvPr/>
      </p:nvGrpSpPr>
      <p:grpSpPr>
        <a:xfrm>
          <a:off x="0" y="0"/>
          <a:ext cx="0" cy="0"/>
          <a:chOff x="0" y="0"/>
          <a:chExt cx="0" cy="0"/>
        </a:xfrm>
      </p:grpSpPr>
      <p:sp>
        <p:nvSpPr>
          <p:cNvPr id="4" name="Title 12"/>
          <p:cNvSpPr>
            <a:spLocks noGrp="1"/>
          </p:cNvSpPr>
          <p:nvPr>
            <p:ph type="title"/>
          </p:nvPr>
        </p:nvSpPr>
        <p:spPr>
          <a:xfrm>
            <a:off x="573088" y="441325"/>
            <a:ext cx="10533062" cy="587375"/>
          </a:xfrm>
          <a:prstGeom prst="rect">
            <a:avLst/>
          </a:prstGeom>
        </p:spPr>
        <p:txBody>
          <a:bodyPr vert="horz"/>
          <a:lstStyle>
            <a:lvl1pPr>
              <a:defRPr sz="3200">
                <a:solidFill>
                  <a:srgbClr val="0D2D6C"/>
                </a:solidFill>
              </a:defRPr>
            </a:lvl1pPr>
          </a:lstStyle>
          <a:p>
            <a:r>
              <a:rPr lang="en-GB" dirty="0" smtClean="0"/>
              <a:t>Click to edit Master title style</a:t>
            </a:r>
            <a:endParaRPr lang="en-US" dirty="0"/>
          </a:p>
        </p:txBody>
      </p:sp>
      <p:sp>
        <p:nvSpPr>
          <p:cNvPr id="5" name="Text Placeholder 14"/>
          <p:cNvSpPr>
            <a:spLocks noGrp="1"/>
          </p:cNvSpPr>
          <p:nvPr>
            <p:ph type="body" sz="quarter" idx="11"/>
          </p:nvPr>
        </p:nvSpPr>
        <p:spPr>
          <a:xfrm>
            <a:off x="573088" y="939800"/>
            <a:ext cx="10541000" cy="520700"/>
          </a:xfrm>
          <a:prstGeom prst="rect">
            <a:avLst/>
          </a:prstGeom>
        </p:spPr>
        <p:txBody>
          <a:bodyPr vert="horz"/>
          <a:lstStyle>
            <a:lvl1pPr marL="0" indent="0">
              <a:buNone/>
              <a:defRPr sz="2400">
                <a:solidFill>
                  <a:srgbClr val="D92231"/>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GB" dirty="0" smtClean="0"/>
              <a:t>Click to edit Master text styles</a:t>
            </a:r>
          </a:p>
        </p:txBody>
      </p:sp>
      <p:pic>
        <p:nvPicPr>
          <p:cNvPr id="6" name="Picture 5" descr="brandColoursFoot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49069" y="6147393"/>
            <a:ext cx="1206500" cy="177800"/>
          </a:xfrm>
          <a:prstGeom prst="rect">
            <a:avLst/>
          </a:prstGeom>
        </p:spPr>
      </p:pic>
    </p:spTree>
    <p:extLst>
      <p:ext uri="{BB962C8B-B14F-4D97-AF65-F5344CB8AC3E}">
        <p14:creationId xmlns:p14="http://schemas.microsoft.com/office/powerpoint/2010/main" val="353677049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2_Title Only">
    <p:spTree>
      <p:nvGrpSpPr>
        <p:cNvPr id="1" name=""/>
        <p:cNvGrpSpPr/>
        <p:nvPr/>
      </p:nvGrpSpPr>
      <p:grpSpPr>
        <a:xfrm>
          <a:off x="0" y="0"/>
          <a:ext cx="0" cy="0"/>
          <a:chOff x="0" y="0"/>
          <a:chExt cx="0" cy="0"/>
        </a:xfrm>
      </p:grpSpPr>
      <p:sp>
        <p:nvSpPr>
          <p:cNvPr id="4" name="Title 12"/>
          <p:cNvSpPr>
            <a:spLocks noGrp="1"/>
          </p:cNvSpPr>
          <p:nvPr>
            <p:ph type="title"/>
          </p:nvPr>
        </p:nvSpPr>
        <p:spPr>
          <a:xfrm>
            <a:off x="573088" y="441325"/>
            <a:ext cx="10533062" cy="587375"/>
          </a:xfrm>
          <a:prstGeom prst="rect">
            <a:avLst/>
          </a:prstGeom>
        </p:spPr>
        <p:txBody>
          <a:bodyPr vert="horz"/>
          <a:lstStyle>
            <a:lvl1pPr>
              <a:defRPr sz="3200">
                <a:solidFill>
                  <a:srgbClr val="D80A00"/>
                </a:solidFill>
              </a:defRPr>
            </a:lvl1pPr>
          </a:lstStyle>
          <a:p>
            <a:r>
              <a:rPr lang="en-GB" dirty="0" smtClean="0"/>
              <a:t>Click to edit Master title style</a:t>
            </a:r>
            <a:endParaRPr lang="en-US" dirty="0"/>
          </a:p>
        </p:txBody>
      </p:sp>
      <p:sp>
        <p:nvSpPr>
          <p:cNvPr id="5" name="Text Placeholder 14"/>
          <p:cNvSpPr>
            <a:spLocks noGrp="1"/>
          </p:cNvSpPr>
          <p:nvPr>
            <p:ph type="body" sz="quarter" idx="11"/>
          </p:nvPr>
        </p:nvSpPr>
        <p:spPr>
          <a:xfrm>
            <a:off x="573088" y="939800"/>
            <a:ext cx="10541000" cy="520700"/>
          </a:xfrm>
          <a:prstGeom prst="rect">
            <a:avLst/>
          </a:prstGeom>
        </p:spPr>
        <p:txBody>
          <a:bodyPr vert="horz"/>
          <a:lstStyle>
            <a:lvl1pPr marL="0" indent="0">
              <a:buNone/>
              <a:defRPr sz="2400">
                <a:solidFill>
                  <a:srgbClr val="760800"/>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GB" dirty="0" smtClean="0"/>
              <a:t>Click to edit Master text styles</a:t>
            </a:r>
          </a:p>
        </p:txBody>
      </p:sp>
      <p:pic>
        <p:nvPicPr>
          <p:cNvPr id="6" name="Picture 5" descr="brandColoursFoot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49069" y="6147393"/>
            <a:ext cx="1206500" cy="177800"/>
          </a:xfrm>
          <a:prstGeom prst="rect">
            <a:avLst/>
          </a:prstGeom>
        </p:spPr>
      </p:pic>
    </p:spTree>
    <p:extLst>
      <p:ext uri="{BB962C8B-B14F-4D97-AF65-F5344CB8AC3E}">
        <p14:creationId xmlns:p14="http://schemas.microsoft.com/office/powerpoint/2010/main" val="200644461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3_Title Only">
    <p:spTree>
      <p:nvGrpSpPr>
        <p:cNvPr id="1" name=""/>
        <p:cNvGrpSpPr/>
        <p:nvPr/>
      </p:nvGrpSpPr>
      <p:grpSpPr>
        <a:xfrm>
          <a:off x="0" y="0"/>
          <a:ext cx="0" cy="0"/>
          <a:chOff x="0" y="0"/>
          <a:chExt cx="0" cy="0"/>
        </a:xfrm>
      </p:grpSpPr>
      <p:sp>
        <p:nvSpPr>
          <p:cNvPr id="4" name="Title 12"/>
          <p:cNvSpPr>
            <a:spLocks noGrp="1"/>
          </p:cNvSpPr>
          <p:nvPr>
            <p:ph type="title"/>
          </p:nvPr>
        </p:nvSpPr>
        <p:spPr>
          <a:xfrm>
            <a:off x="573088" y="441325"/>
            <a:ext cx="10533062" cy="587375"/>
          </a:xfrm>
          <a:prstGeom prst="rect">
            <a:avLst/>
          </a:prstGeom>
        </p:spPr>
        <p:txBody>
          <a:bodyPr vert="horz"/>
          <a:lstStyle>
            <a:lvl1pPr>
              <a:defRPr sz="3200">
                <a:solidFill>
                  <a:srgbClr val="A626AA"/>
                </a:solidFill>
              </a:defRPr>
            </a:lvl1pPr>
          </a:lstStyle>
          <a:p>
            <a:r>
              <a:rPr lang="en-GB" dirty="0" smtClean="0"/>
              <a:t>Click to edit Master title style</a:t>
            </a:r>
            <a:endParaRPr lang="en-US" dirty="0"/>
          </a:p>
        </p:txBody>
      </p:sp>
      <p:sp>
        <p:nvSpPr>
          <p:cNvPr id="5" name="Text Placeholder 14"/>
          <p:cNvSpPr>
            <a:spLocks noGrp="1"/>
          </p:cNvSpPr>
          <p:nvPr>
            <p:ph type="body" sz="quarter" idx="11"/>
          </p:nvPr>
        </p:nvSpPr>
        <p:spPr>
          <a:xfrm>
            <a:off x="573088" y="939800"/>
            <a:ext cx="10541000" cy="520700"/>
          </a:xfrm>
          <a:prstGeom prst="rect">
            <a:avLst/>
          </a:prstGeom>
        </p:spPr>
        <p:txBody>
          <a:bodyPr vert="horz"/>
          <a:lstStyle>
            <a:lvl1pPr marL="0" indent="0">
              <a:buNone/>
              <a:defRPr sz="2400">
                <a:solidFill>
                  <a:srgbClr val="818A8F"/>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GB" dirty="0" smtClean="0"/>
              <a:t>Click to edit Master text styles</a:t>
            </a:r>
          </a:p>
        </p:txBody>
      </p:sp>
      <p:pic>
        <p:nvPicPr>
          <p:cNvPr id="6" name="Picture 5" descr="brandColoursFoot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49069" y="6147393"/>
            <a:ext cx="1206500" cy="177800"/>
          </a:xfrm>
          <a:prstGeom prst="rect">
            <a:avLst/>
          </a:prstGeom>
        </p:spPr>
      </p:pic>
    </p:spTree>
    <p:extLst>
      <p:ext uri="{BB962C8B-B14F-4D97-AF65-F5344CB8AC3E}">
        <p14:creationId xmlns:p14="http://schemas.microsoft.com/office/powerpoint/2010/main" val="185522126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6_Title Only">
    <p:spTree>
      <p:nvGrpSpPr>
        <p:cNvPr id="1" name=""/>
        <p:cNvGrpSpPr/>
        <p:nvPr/>
      </p:nvGrpSpPr>
      <p:grpSpPr>
        <a:xfrm>
          <a:off x="0" y="0"/>
          <a:ext cx="0" cy="0"/>
          <a:chOff x="0" y="0"/>
          <a:chExt cx="0" cy="0"/>
        </a:xfrm>
      </p:grpSpPr>
      <p:pic>
        <p:nvPicPr>
          <p:cNvPr id="6" name="Picture 5" descr="pok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18" y="-98407"/>
            <a:ext cx="12103874" cy="6800226"/>
          </a:xfrm>
          <a:prstGeom prst="rect">
            <a:avLst/>
          </a:prstGeom>
        </p:spPr>
      </p:pic>
    </p:spTree>
    <p:extLst>
      <p:ext uri="{BB962C8B-B14F-4D97-AF65-F5344CB8AC3E}">
        <p14:creationId xmlns:p14="http://schemas.microsoft.com/office/powerpoint/2010/main" val="109137213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7_Title Only">
    <p:spTree>
      <p:nvGrpSpPr>
        <p:cNvPr id="1" name=""/>
        <p:cNvGrpSpPr/>
        <p:nvPr/>
      </p:nvGrpSpPr>
      <p:grpSpPr>
        <a:xfrm>
          <a:off x="0" y="0"/>
          <a:ext cx="0" cy="0"/>
          <a:chOff x="0" y="0"/>
          <a:chExt cx="0" cy="0"/>
        </a:xfrm>
      </p:grpSpPr>
      <p:sp>
        <p:nvSpPr>
          <p:cNvPr id="4" name="Title 12"/>
          <p:cNvSpPr>
            <a:spLocks noGrp="1"/>
          </p:cNvSpPr>
          <p:nvPr>
            <p:ph type="title"/>
          </p:nvPr>
        </p:nvSpPr>
        <p:spPr>
          <a:xfrm>
            <a:off x="573088" y="441325"/>
            <a:ext cx="10533062" cy="587375"/>
          </a:xfrm>
          <a:prstGeom prst="rect">
            <a:avLst/>
          </a:prstGeom>
        </p:spPr>
        <p:txBody>
          <a:bodyPr vert="horz"/>
          <a:lstStyle>
            <a:lvl1pPr>
              <a:defRPr sz="3200">
                <a:solidFill>
                  <a:srgbClr val="176BC7"/>
                </a:solidFill>
              </a:defRPr>
            </a:lvl1pPr>
          </a:lstStyle>
          <a:p>
            <a:r>
              <a:rPr lang="en-GB" dirty="0" smtClean="0"/>
              <a:t>Click to edit Master title style</a:t>
            </a:r>
            <a:endParaRPr lang="en-US" dirty="0"/>
          </a:p>
        </p:txBody>
      </p:sp>
      <p:sp>
        <p:nvSpPr>
          <p:cNvPr id="5" name="Text Placeholder 14"/>
          <p:cNvSpPr>
            <a:spLocks noGrp="1"/>
          </p:cNvSpPr>
          <p:nvPr>
            <p:ph type="body" sz="quarter" idx="11"/>
          </p:nvPr>
        </p:nvSpPr>
        <p:spPr>
          <a:xfrm>
            <a:off x="573088" y="939800"/>
            <a:ext cx="10541000" cy="520700"/>
          </a:xfrm>
          <a:prstGeom prst="rect">
            <a:avLst/>
          </a:prstGeom>
        </p:spPr>
        <p:txBody>
          <a:bodyPr vert="horz"/>
          <a:lstStyle>
            <a:lvl1pPr marL="0" indent="0">
              <a:buNone/>
              <a:defRPr sz="2400">
                <a:solidFill>
                  <a:srgbClr val="DC0F6C"/>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GB" dirty="0" smtClean="0"/>
              <a:t>Click to edit Master text styles</a:t>
            </a:r>
          </a:p>
        </p:txBody>
      </p:sp>
    </p:spTree>
    <p:extLst>
      <p:ext uri="{BB962C8B-B14F-4D97-AF65-F5344CB8AC3E}">
        <p14:creationId xmlns:p14="http://schemas.microsoft.com/office/powerpoint/2010/main" val="319115194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4_Title Only">
    <p:spTree>
      <p:nvGrpSpPr>
        <p:cNvPr id="1" name=""/>
        <p:cNvGrpSpPr/>
        <p:nvPr/>
      </p:nvGrpSpPr>
      <p:grpSpPr>
        <a:xfrm>
          <a:off x="0" y="0"/>
          <a:ext cx="0" cy="0"/>
          <a:chOff x="0" y="0"/>
          <a:chExt cx="0" cy="0"/>
        </a:xfrm>
      </p:grpSpPr>
      <p:sp>
        <p:nvSpPr>
          <p:cNvPr id="4" name="Title 12"/>
          <p:cNvSpPr>
            <a:spLocks noGrp="1"/>
          </p:cNvSpPr>
          <p:nvPr>
            <p:ph type="title"/>
          </p:nvPr>
        </p:nvSpPr>
        <p:spPr>
          <a:xfrm>
            <a:off x="573088" y="441325"/>
            <a:ext cx="10533062" cy="587375"/>
          </a:xfrm>
          <a:prstGeom prst="rect">
            <a:avLst/>
          </a:prstGeom>
        </p:spPr>
        <p:txBody>
          <a:bodyPr vert="horz"/>
          <a:lstStyle>
            <a:lvl1pPr>
              <a:defRPr sz="3200">
                <a:solidFill>
                  <a:srgbClr val="176BC7"/>
                </a:solidFill>
              </a:defRPr>
            </a:lvl1pPr>
          </a:lstStyle>
          <a:p>
            <a:r>
              <a:rPr lang="en-GB" dirty="0" smtClean="0"/>
              <a:t>Click to edit Master title style</a:t>
            </a:r>
            <a:endParaRPr lang="en-US" dirty="0"/>
          </a:p>
        </p:txBody>
      </p:sp>
      <p:sp>
        <p:nvSpPr>
          <p:cNvPr id="5" name="Text Placeholder 14"/>
          <p:cNvSpPr>
            <a:spLocks noGrp="1"/>
          </p:cNvSpPr>
          <p:nvPr>
            <p:ph type="body" sz="quarter" idx="11"/>
          </p:nvPr>
        </p:nvSpPr>
        <p:spPr>
          <a:xfrm>
            <a:off x="573088" y="939800"/>
            <a:ext cx="10541000" cy="520700"/>
          </a:xfrm>
          <a:prstGeom prst="rect">
            <a:avLst/>
          </a:prstGeom>
        </p:spPr>
        <p:txBody>
          <a:bodyPr vert="horz"/>
          <a:lstStyle>
            <a:lvl1pPr marL="0" indent="0">
              <a:buNone/>
              <a:defRPr sz="2400">
                <a:solidFill>
                  <a:srgbClr val="DC0F6C"/>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GB" dirty="0" smtClean="0"/>
              <a:t>Click to edit Master text styles</a:t>
            </a:r>
          </a:p>
        </p:txBody>
      </p:sp>
      <p:pic>
        <p:nvPicPr>
          <p:cNvPr id="6" name="Picture 5" descr="brandColoursFoot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49069" y="6147393"/>
            <a:ext cx="1206500" cy="177800"/>
          </a:xfrm>
          <a:prstGeom prst="rect">
            <a:avLst/>
          </a:prstGeom>
        </p:spPr>
      </p:pic>
    </p:spTree>
    <p:extLst>
      <p:ext uri="{BB962C8B-B14F-4D97-AF65-F5344CB8AC3E}">
        <p14:creationId xmlns:p14="http://schemas.microsoft.com/office/powerpoint/2010/main" val="2853010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8_Title Only">
    <p:spTree>
      <p:nvGrpSpPr>
        <p:cNvPr id="1" name=""/>
        <p:cNvGrpSpPr/>
        <p:nvPr/>
      </p:nvGrpSpPr>
      <p:grpSpPr>
        <a:xfrm>
          <a:off x="0" y="0"/>
          <a:ext cx="0" cy="0"/>
          <a:chOff x="0" y="0"/>
          <a:chExt cx="0" cy="0"/>
        </a:xfrm>
      </p:grpSpPr>
      <p:pic>
        <p:nvPicPr>
          <p:cNvPr id="6" name="Picture 5" descr="bin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22" y="-61747"/>
            <a:ext cx="11937682" cy="6706856"/>
          </a:xfrm>
          <a:prstGeom prst="rect">
            <a:avLst/>
          </a:prstGeom>
        </p:spPr>
      </p:pic>
    </p:spTree>
    <p:extLst>
      <p:ext uri="{BB962C8B-B14F-4D97-AF65-F5344CB8AC3E}">
        <p14:creationId xmlns:p14="http://schemas.microsoft.com/office/powerpoint/2010/main" val="370954543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9_Title Only">
    <p:spTree>
      <p:nvGrpSpPr>
        <p:cNvPr id="1" name=""/>
        <p:cNvGrpSpPr/>
        <p:nvPr/>
      </p:nvGrpSpPr>
      <p:grpSpPr>
        <a:xfrm>
          <a:off x="0" y="0"/>
          <a:ext cx="0" cy="0"/>
          <a:chOff x="0" y="0"/>
          <a:chExt cx="0" cy="0"/>
        </a:xfrm>
      </p:grpSpPr>
      <p:sp>
        <p:nvSpPr>
          <p:cNvPr id="4" name="Title 12"/>
          <p:cNvSpPr>
            <a:spLocks noGrp="1"/>
          </p:cNvSpPr>
          <p:nvPr>
            <p:ph type="title"/>
          </p:nvPr>
        </p:nvSpPr>
        <p:spPr>
          <a:xfrm>
            <a:off x="573088" y="441325"/>
            <a:ext cx="10533062" cy="587375"/>
          </a:xfrm>
          <a:prstGeom prst="rect">
            <a:avLst/>
          </a:prstGeom>
        </p:spPr>
        <p:txBody>
          <a:bodyPr vert="horz"/>
          <a:lstStyle>
            <a:lvl1pPr>
              <a:defRPr sz="3200">
                <a:solidFill>
                  <a:srgbClr val="694F96"/>
                </a:solidFill>
              </a:defRPr>
            </a:lvl1pPr>
          </a:lstStyle>
          <a:p>
            <a:r>
              <a:rPr lang="en-GB" dirty="0" smtClean="0"/>
              <a:t>Click to edit Master title style</a:t>
            </a:r>
            <a:endParaRPr lang="en-US" dirty="0"/>
          </a:p>
        </p:txBody>
      </p:sp>
      <p:sp>
        <p:nvSpPr>
          <p:cNvPr id="5" name="Text Placeholder 14"/>
          <p:cNvSpPr>
            <a:spLocks noGrp="1"/>
          </p:cNvSpPr>
          <p:nvPr>
            <p:ph type="body" sz="quarter" idx="11"/>
          </p:nvPr>
        </p:nvSpPr>
        <p:spPr>
          <a:xfrm>
            <a:off x="573088" y="939800"/>
            <a:ext cx="10541000" cy="520700"/>
          </a:xfrm>
          <a:prstGeom prst="rect">
            <a:avLst/>
          </a:prstGeom>
        </p:spPr>
        <p:txBody>
          <a:bodyPr vert="horz"/>
          <a:lstStyle>
            <a:lvl1pPr marL="0" indent="0">
              <a:buNone/>
              <a:defRPr sz="2400">
                <a:solidFill>
                  <a:srgbClr val="EEB65E"/>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GB" dirty="0" smtClean="0"/>
              <a:t>Click to edit Master text styles</a:t>
            </a:r>
          </a:p>
        </p:txBody>
      </p:sp>
    </p:spTree>
    <p:extLst>
      <p:ext uri="{BB962C8B-B14F-4D97-AF65-F5344CB8AC3E}">
        <p14:creationId xmlns:p14="http://schemas.microsoft.com/office/powerpoint/2010/main" val="14676049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1">
    <p:spTree>
      <p:nvGrpSpPr>
        <p:cNvPr id="1" name=""/>
        <p:cNvGrpSpPr/>
        <p:nvPr/>
      </p:nvGrpSpPr>
      <p:grpSpPr>
        <a:xfrm>
          <a:off x="0" y="0"/>
          <a:ext cx="0" cy="0"/>
          <a:chOff x="0" y="0"/>
          <a:chExt cx="0" cy="0"/>
        </a:xfrm>
      </p:grpSpPr>
      <p:pic>
        <p:nvPicPr>
          <p:cNvPr id="4" name="Picture 3" descr="Sky Difference White World (1).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1703038" cy="6583363"/>
          </a:xfrm>
          <a:prstGeom prst="rect">
            <a:avLst/>
          </a:prstGeom>
        </p:spPr>
      </p:pic>
      <p:pic>
        <p:nvPicPr>
          <p:cNvPr id="5" name="Picture 4" descr="brandColoursFooter.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49069" y="6147393"/>
            <a:ext cx="1206500" cy="177800"/>
          </a:xfrm>
          <a:prstGeom prst="rect">
            <a:avLst/>
          </a:prstGeom>
        </p:spPr>
      </p:pic>
      <p:sp>
        <p:nvSpPr>
          <p:cNvPr id="9" name="Title 1"/>
          <p:cNvSpPr>
            <a:spLocks noGrp="1"/>
          </p:cNvSpPr>
          <p:nvPr>
            <p:ph type="ctrTitle"/>
          </p:nvPr>
        </p:nvSpPr>
        <p:spPr>
          <a:xfrm>
            <a:off x="596900" y="2543267"/>
            <a:ext cx="10510838" cy="677862"/>
          </a:xfrm>
          <a:prstGeom prst="rect">
            <a:avLst/>
          </a:prstGeom>
        </p:spPr>
        <p:txBody>
          <a:bodyPr anchor="b" anchorCtr="1">
            <a:noAutofit/>
          </a:bodyPr>
          <a:lstStyle>
            <a:lvl1pPr algn="ctr">
              <a:defRPr sz="2800" spc="300">
                <a:solidFill>
                  <a:srgbClr val="000000"/>
                </a:solidFill>
                <a:latin typeface="+mj-lt"/>
              </a:defRPr>
            </a:lvl1pPr>
          </a:lstStyle>
          <a:p>
            <a:r>
              <a:rPr lang="en-GB" dirty="0" smtClean="0"/>
              <a:t>Click to edit Master title style</a:t>
            </a:r>
            <a:endParaRPr lang="en-GB" dirty="0"/>
          </a:p>
        </p:txBody>
      </p:sp>
    </p:spTree>
    <p:extLst>
      <p:ext uri="{BB962C8B-B14F-4D97-AF65-F5344CB8AC3E}">
        <p14:creationId xmlns:p14="http://schemas.microsoft.com/office/powerpoint/2010/main" val="222321630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5_Title Only">
    <p:spTree>
      <p:nvGrpSpPr>
        <p:cNvPr id="1" name=""/>
        <p:cNvGrpSpPr/>
        <p:nvPr/>
      </p:nvGrpSpPr>
      <p:grpSpPr>
        <a:xfrm>
          <a:off x="0" y="0"/>
          <a:ext cx="0" cy="0"/>
          <a:chOff x="0" y="0"/>
          <a:chExt cx="0" cy="0"/>
        </a:xfrm>
      </p:grpSpPr>
      <p:sp>
        <p:nvSpPr>
          <p:cNvPr id="4" name="Title 12"/>
          <p:cNvSpPr>
            <a:spLocks noGrp="1"/>
          </p:cNvSpPr>
          <p:nvPr>
            <p:ph type="title"/>
          </p:nvPr>
        </p:nvSpPr>
        <p:spPr>
          <a:xfrm>
            <a:off x="573088" y="441325"/>
            <a:ext cx="10533062" cy="587375"/>
          </a:xfrm>
          <a:prstGeom prst="rect">
            <a:avLst/>
          </a:prstGeom>
        </p:spPr>
        <p:txBody>
          <a:bodyPr vert="horz"/>
          <a:lstStyle>
            <a:lvl1pPr>
              <a:defRPr sz="3200">
                <a:solidFill>
                  <a:srgbClr val="694F96"/>
                </a:solidFill>
              </a:defRPr>
            </a:lvl1pPr>
          </a:lstStyle>
          <a:p>
            <a:r>
              <a:rPr lang="en-GB" dirty="0" smtClean="0"/>
              <a:t>Click to edit Master title style</a:t>
            </a:r>
            <a:endParaRPr lang="en-US" dirty="0"/>
          </a:p>
        </p:txBody>
      </p:sp>
      <p:sp>
        <p:nvSpPr>
          <p:cNvPr id="5" name="Text Placeholder 14"/>
          <p:cNvSpPr>
            <a:spLocks noGrp="1"/>
          </p:cNvSpPr>
          <p:nvPr>
            <p:ph type="body" sz="quarter" idx="11"/>
          </p:nvPr>
        </p:nvSpPr>
        <p:spPr>
          <a:xfrm>
            <a:off x="573088" y="939800"/>
            <a:ext cx="10541000" cy="520700"/>
          </a:xfrm>
          <a:prstGeom prst="rect">
            <a:avLst/>
          </a:prstGeom>
        </p:spPr>
        <p:txBody>
          <a:bodyPr vert="horz"/>
          <a:lstStyle>
            <a:lvl1pPr marL="0" indent="0">
              <a:buNone/>
              <a:defRPr sz="2400">
                <a:solidFill>
                  <a:srgbClr val="EEB65E"/>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GB" dirty="0" smtClean="0"/>
              <a:t>Click to edit Master text styles</a:t>
            </a:r>
          </a:p>
        </p:txBody>
      </p:sp>
      <p:pic>
        <p:nvPicPr>
          <p:cNvPr id="6" name="Picture 5" descr="brandColoursFoot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49069" y="6147393"/>
            <a:ext cx="1206500" cy="177800"/>
          </a:xfrm>
          <a:prstGeom prst="rect">
            <a:avLst/>
          </a:prstGeom>
        </p:spPr>
      </p:pic>
    </p:spTree>
    <p:extLst>
      <p:ext uri="{BB962C8B-B14F-4D97-AF65-F5344CB8AC3E}">
        <p14:creationId xmlns:p14="http://schemas.microsoft.com/office/powerpoint/2010/main" val="79837521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7_Title Slide 1">
    <p:spTree>
      <p:nvGrpSpPr>
        <p:cNvPr id="1" name=""/>
        <p:cNvGrpSpPr/>
        <p:nvPr/>
      </p:nvGrpSpPr>
      <p:grpSpPr>
        <a:xfrm>
          <a:off x="0" y="0"/>
          <a:ext cx="0" cy="0"/>
          <a:chOff x="0" y="0"/>
          <a:chExt cx="0" cy="0"/>
        </a:xfrm>
      </p:grpSpPr>
      <p:pic>
        <p:nvPicPr>
          <p:cNvPr id="4" name="Picture 3" descr="Sky Difference White World (1).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1703038" cy="6583363"/>
          </a:xfrm>
          <a:prstGeom prst="rect">
            <a:avLst/>
          </a:prstGeom>
        </p:spPr>
      </p:pic>
      <p:pic>
        <p:nvPicPr>
          <p:cNvPr id="5" name="Picture 4" descr="brandColoursFooter.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49069" y="6147393"/>
            <a:ext cx="1206500" cy="177800"/>
          </a:xfrm>
          <a:prstGeom prst="rect">
            <a:avLst/>
          </a:prstGeom>
        </p:spPr>
      </p:pic>
      <p:sp>
        <p:nvSpPr>
          <p:cNvPr id="9" name="Title 1"/>
          <p:cNvSpPr>
            <a:spLocks noGrp="1"/>
          </p:cNvSpPr>
          <p:nvPr>
            <p:ph type="ctrTitle"/>
          </p:nvPr>
        </p:nvSpPr>
        <p:spPr>
          <a:xfrm>
            <a:off x="596900" y="2543267"/>
            <a:ext cx="10510838" cy="677862"/>
          </a:xfrm>
          <a:prstGeom prst="rect">
            <a:avLst/>
          </a:prstGeom>
        </p:spPr>
        <p:txBody>
          <a:bodyPr anchor="b" anchorCtr="1">
            <a:noAutofit/>
          </a:bodyPr>
          <a:lstStyle>
            <a:lvl1pPr algn="ctr">
              <a:defRPr sz="2800" spc="300">
                <a:solidFill>
                  <a:srgbClr val="000000"/>
                </a:solidFill>
                <a:latin typeface="+mj-lt"/>
              </a:defRPr>
            </a:lvl1pPr>
          </a:lstStyle>
          <a:p>
            <a:r>
              <a:rPr lang="en-GB" dirty="0"/>
              <a:t>Click to edit Master title style</a:t>
            </a:r>
          </a:p>
        </p:txBody>
      </p:sp>
    </p:spTree>
    <p:extLst>
      <p:ext uri="{BB962C8B-B14F-4D97-AF65-F5344CB8AC3E}">
        <p14:creationId xmlns:p14="http://schemas.microsoft.com/office/powerpoint/2010/main" val="15657558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6_Title Slide 1">
    <p:spTree>
      <p:nvGrpSpPr>
        <p:cNvPr id="1" name=""/>
        <p:cNvGrpSpPr/>
        <p:nvPr/>
      </p:nvGrpSpPr>
      <p:grpSpPr>
        <a:xfrm>
          <a:off x="0" y="0"/>
          <a:ext cx="0" cy="0"/>
          <a:chOff x="0" y="0"/>
          <a:chExt cx="0" cy="0"/>
        </a:xfrm>
      </p:grpSpPr>
      <p:pic>
        <p:nvPicPr>
          <p:cNvPr id="4" name="Picture 3" descr="glassSbackground.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310" y="-52554"/>
            <a:ext cx="11879622" cy="6674235"/>
          </a:xfrm>
          <a:prstGeom prst="rect">
            <a:avLst/>
          </a:prstGeom>
        </p:spPr>
      </p:pic>
      <p:pic>
        <p:nvPicPr>
          <p:cNvPr id="5" name="Picture 4" descr="brandColoursFooter.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49069" y="6147393"/>
            <a:ext cx="1206500" cy="177800"/>
          </a:xfrm>
          <a:prstGeom prst="rect">
            <a:avLst/>
          </a:prstGeom>
        </p:spPr>
      </p:pic>
      <p:pic>
        <p:nvPicPr>
          <p:cNvPr id="8" name="Picture 7" descr="SB&amp;G-masterLogo.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495516" y="2487822"/>
            <a:ext cx="4713606" cy="1350850"/>
          </a:xfrm>
          <a:prstGeom prst="rect">
            <a:avLst/>
          </a:prstGeom>
        </p:spPr>
      </p:pic>
    </p:spTree>
    <p:extLst>
      <p:ext uri="{BB962C8B-B14F-4D97-AF65-F5344CB8AC3E}">
        <p14:creationId xmlns:p14="http://schemas.microsoft.com/office/powerpoint/2010/main" val="3573295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0_Title Only">
    <p:spTree>
      <p:nvGrpSpPr>
        <p:cNvPr id="1" name=""/>
        <p:cNvGrpSpPr/>
        <p:nvPr/>
      </p:nvGrpSpPr>
      <p:grpSpPr>
        <a:xfrm>
          <a:off x="0" y="0"/>
          <a:ext cx="0" cy="0"/>
          <a:chOff x="0" y="0"/>
          <a:chExt cx="0" cy="0"/>
        </a:xfrm>
      </p:grpSpPr>
      <p:sp>
        <p:nvSpPr>
          <p:cNvPr id="7" name="Title 12"/>
          <p:cNvSpPr>
            <a:spLocks noGrp="1"/>
          </p:cNvSpPr>
          <p:nvPr>
            <p:ph type="title"/>
          </p:nvPr>
        </p:nvSpPr>
        <p:spPr>
          <a:xfrm>
            <a:off x="573088" y="441325"/>
            <a:ext cx="10533062" cy="587375"/>
          </a:xfrm>
          <a:prstGeom prst="rect">
            <a:avLst/>
          </a:prstGeom>
        </p:spPr>
        <p:txBody>
          <a:bodyPr vert="horz"/>
          <a:lstStyle>
            <a:lvl1pPr>
              <a:defRPr sz="3200">
                <a:solidFill>
                  <a:srgbClr val="1096D4"/>
                </a:solidFill>
              </a:defRPr>
            </a:lvl1pPr>
          </a:lstStyle>
          <a:p>
            <a:r>
              <a:rPr lang="en-GB" dirty="0"/>
              <a:t>Click to edit Master title style</a:t>
            </a:r>
            <a:endParaRPr lang="en-US" dirty="0"/>
          </a:p>
        </p:txBody>
      </p:sp>
    </p:spTree>
    <p:extLst>
      <p:ext uri="{BB962C8B-B14F-4D97-AF65-F5344CB8AC3E}">
        <p14:creationId xmlns:p14="http://schemas.microsoft.com/office/powerpoint/2010/main" val="4327244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9_Title Only">
    <p:spTree>
      <p:nvGrpSpPr>
        <p:cNvPr id="1" name=""/>
        <p:cNvGrpSpPr/>
        <p:nvPr/>
      </p:nvGrpSpPr>
      <p:grpSpPr>
        <a:xfrm>
          <a:off x="0" y="0"/>
          <a:ext cx="0" cy="0"/>
          <a:chOff x="0" y="0"/>
          <a:chExt cx="0" cy="0"/>
        </a:xfrm>
      </p:grpSpPr>
      <p:sp>
        <p:nvSpPr>
          <p:cNvPr id="7" name="Title 12"/>
          <p:cNvSpPr>
            <a:spLocks noGrp="1"/>
          </p:cNvSpPr>
          <p:nvPr>
            <p:ph type="title"/>
          </p:nvPr>
        </p:nvSpPr>
        <p:spPr>
          <a:xfrm>
            <a:off x="573088" y="441325"/>
            <a:ext cx="10533062" cy="587375"/>
          </a:xfrm>
          <a:prstGeom prst="rect">
            <a:avLst/>
          </a:prstGeom>
        </p:spPr>
        <p:txBody>
          <a:bodyPr vert="horz"/>
          <a:lstStyle>
            <a:lvl1pPr>
              <a:defRPr sz="3200">
                <a:solidFill>
                  <a:srgbClr val="1096D4"/>
                </a:solidFill>
              </a:defRPr>
            </a:lvl1pPr>
          </a:lstStyle>
          <a:p>
            <a:r>
              <a:rPr lang="en-GB" dirty="0"/>
              <a:t>Click to edit Master title style</a:t>
            </a:r>
            <a:endParaRPr lang="en-US" dirty="0"/>
          </a:p>
        </p:txBody>
      </p:sp>
    </p:spTree>
    <p:extLst>
      <p:ext uri="{BB962C8B-B14F-4D97-AF65-F5344CB8AC3E}">
        <p14:creationId xmlns:p14="http://schemas.microsoft.com/office/powerpoint/2010/main" val="7073613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5_Title Slide 1">
    <p:spTree>
      <p:nvGrpSpPr>
        <p:cNvPr id="1" name=""/>
        <p:cNvGrpSpPr/>
        <p:nvPr/>
      </p:nvGrpSpPr>
      <p:grpSpPr>
        <a:xfrm>
          <a:off x="0" y="0"/>
          <a:ext cx="0" cy="0"/>
          <a:chOff x="0" y="0"/>
          <a:chExt cx="0" cy="0"/>
        </a:xfrm>
      </p:grpSpPr>
      <p:pic>
        <p:nvPicPr>
          <p:cNvPr id="4" name="Picture 3" descr="glassSbackground.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310" y="-52554"/>
            <a:ext cx="11879622" cy="6674235"/>
          </a:xfrm>
          <a:prstGeom prst="rect">
            <a:avLst/>
          </a:prstGeom>
        </p:spPr>
      </p:pic>
      <p:pic>
        <p:nvPicPr>
          <p:cNvPr id="5" name="Picture 4" descr="brandColoursFooter.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49069" y="6147393"/>
            <a:ext cx="1206500" cy="177800"/>
          </a:xfrm>
          <a:prstGeom prst="rect">
            <a:avLst/>
          </a:prstGeom>
        </p:spPr>
      </p:pic>
      <p:pic>
        <p:nvPicPr>
          <p:cNvPr id="8" name="Picture 7" descr="SB&amp;G-masterLogo.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495516" y="2487822"/>
            <a:ext cx="4713606" cy="1350850"/>
          </a:xfrm>
          <a:prstGeom prst="rect">
            <a:avLst/>
          </a:prstGeom>
        </p:spPr>
      </p:pic>
    </p:spTree>
    <p:extLst>
      <p:ext uri="{BB962C8B-B14F-4D97-AF65-F5344CB8AC3E}">
        <p14:creationId xmlns:p14="http://schemas.microsoft.com/office/powerpoint/2010/main" val="14680290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12_Title Slide 1">
    <p:spTree>
      <p:nvGrpSpPr>
        <p:cNvPr id="1" name=""/>
        <p:cNvGrpSpPr/>
        <p:nvPr/>
      </p:nvGrpSpPr>
      <p:grpSpPr>
        <a:xfrm>
          <a:off x="0" y="0"/>
          <a:ext cx="0" cy="0"/>
          <a:chOff x="0" y="0"/>
          <a:chExt cx="0" cy="0"/>
        </a:xfrm>
      </p:grpSpPr>
      <p:pic>
        <p:nvPicPr>
          <p:cNvPr id="4" name="Picture 3" descr="Sky Difference White World (1).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1703038" cy="6583363"/>
          </a:xfrm>
          <a:prstGeom prst="rect">
            <a:avLst/>
          </a:prstGeom>
        </p:spPr>
      </p:pic>
      <p:pic>
        <p:nvPicPr>
          <p:cNvPr id="5" name="Picture 4" descr="brandColoursFooter.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49069" y="6147393"/>
            <a:ext cx="1206500" cy="177800"/>
          </a:xfrm>
          <a:prstGeom prst="rect">
            <a:avLst/>
          </a:prstGeom>
        </p:spPr>
      </p:pic>
      <p:sp>
        <p:nvSpPr>
          <p:cNvPr id="9" name="Title 1"/>
          <p:cNvSpPr>
            <a:spLocks noGrp="1"/>
          </p:cNvSpPr>
          <p:nvPr>
            <p:ph type="ctrTitle"/>
          </p:nvPr>
        </p:nvSpPr>
        <p:spPr>
          <a:xfrm>
            <a:off x="596900" y="2543267"/>
            <a:ext cx="10510838" cy="677862"/>
          </a:xfrm>
          <a:prstGeom prst="rect">
            <a:avLst/>
          </a:prstGeom>
        </p:spPr>
        <p:txBody>
          <a:bodyPr anchor="b" anchorCtr="1">
            <a:noAutofit/>
          </a:bodyPr>
          <a:lstStyle>
            <a:lvl1pPr algn="ctr">
              <a:defRPr sz="2800" spc="300">
                <a:solidFill>
                  <a:srgbClr val="000000"/>
                </a:solidFill>
                <a:latin typeface="+mj-lt"/>
              </a:defRPr>
            </a:lvl1pPr>
          </a:lstStyle>
          <a:p>
            <a:r>
              <a:rPr lang="en-GB" dirty="0"/>
              <a:t>Click to edit Master title style</a:t>
            </a:r>
          </a:p>
        </p:txBody>
      </p:sp>
    </p:spTree>
    <p:extLst>
      <p:ext uri="{BB962C8B-B14F-4D97-AF65-F5344CB8AC3E}">
        <p14:creationId xmlns:p14="http://schemas.microsoft.com/office/powerpoint/2010/main" val="5139276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3_Title Slide 1">
    <p:spTree>
      <p:nvGrpSpPr>
        <p:cNvPr id="1" name=""/>
        <p:cNvGrpSpPr/>
        <p:nvPr/>
      </p:nvGrpSpPr>
      <p:grpSpPr>
        <a:xfrm>
          <a:off x="0" y="0"/>
          <a:ext cx="0" cy="0"/>
          <a:chOff x="0" y="0"/>
          <a:chExt cx="0" cy="0"/>
        </a:xfrm>
      </p:grpSpPr>
      <p:pic>
        <p:nvPicPr>
          <p:cNvPr id="4" name="Picture 3" descr="Sky Difference White World (1).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1703038" cy="6583363"/>
          </a:xfrm>
          <a:prstGeom prst="rect">
            <a:avLst/>
          </a:prstGeom>
        </p:spPr>
      </p:pic>
      <p:pic>
        <p:nvPicPr>
          <p:cNvPr id="5" name="Picture 4" descr="brandColoursFooter.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49069" y="6147393"/>
            <a:ext cx="1206500" cy="177800"/>
          </a:xfrm>
          <a:prstGeom prst="rect">
            <a:avLst/>
          </a:prstGeom>
        </p:spPr>
      </p:pic>
      <p:sp>
        <p:nvSpPr>
          <p:cNvPr id="9" name="Title 1"/>
          <p:cNvSpPr>
            <a:spLocks noGrp="1"/>
          </p:cNvSpPr>
          <p:nvPr>
            <p:ph type="ctrTitle"/>
          </p:nvPr>
        </p:nvSpPr>
        <p:spPr>
          <a:xfrm>
            <a:off x="596900" y="2543267"/>
            <a:ext cx="10510838" cy="677862"/>
          </a:xfrm>
          <a:prstGeom prst="rect">
            <a:avLst/>
          </a:prstGeom>
        </p:spPr>
        <p:txBody>
          <a:bodyPr anchor="b" anchorCtr="1">
            <a:noAutofit/>
          </a:bodyPr>
          <a:lstStyle>
            <a:lvl1pPr algn="ctr">
              <a:defRPr sz="2800" spc="300">
                <a:solidFill>
                  <a:srgbClr val="000000"/>
                </a:solidFill>
                <a:latin typeface="+mj-lt"/>
              </a:defRPr>
            </a:lvl1pPr>
          </a:lstStyle>
          <a:p>
            <a:r>
              <a:rPr lang="en-GB" dirty="0"/>
              <a:t>Click to edit Master title style</a:t>
            </a:r>
          </a:p>
        </p:txBody>
      </p:sp>
    </p:spTree>
    <p:extLst>
      <p:ext uri="{BB962C8B-B14F-4D97-AF65-F5344CB8AC3E}">
        <p14:creationId xmlns:p14="http://schemas.microsoft.com/office/powerpoint/2010/main" val="15357248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14_Title Slide 1">
    <p:spTree>
      <p:nvGrpSpPr>
        <p:cNvPr id="1" name=""/>
        <p:cNvGrpSpPr/>
        <p:nvPr/>
      </p:nvGrpSpPr>
      <p:grpSpPr>
        <a:xfrm>
          <a:off x="0" y="0"/>
          <a:ext cx="0" cy="0"/>
          <a:chOff x="0" y="0"/>
          <a:chExt cx="0" cy="0"/>
        </a:xfrm>
      </p:grpSpPr>
      <p:pic>
        <p:nvPicPr>
          <p:cNvPr id="4" name="Picture 3" descr="Sky Difference White World (1).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1703038" cy="6583363"/>
          </a:xfrm>
          <a:prstGeom prst="rect">
            <a:avLst/>
          </a:prstGeom>
        </p:spPr>
      </p:pic>
      <p:pic>
        <p:nvPicPr>
          <p:cNvPr id="5" name="Picture 4" descr="brandColoursFooter.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49069" y="6147393"/>
            <a:ext cx="1206500" cy="177800"/>
          </a:xfrm>
          <a:prstGeom prst="rect">
            <a:avLst/>
          </a:prstGeom>
        </p:spPr>
      </p:pic>
      <p:sp>
        <p:nvSpPr>
          <p:cNvPr id="9" name="Title 1"/>
          <p:cNvSpPr>
            <a:spLocks noGrp="1"/>
          </p:cNvSpPr>
          <p:nvPr>
            <p:ph type="ctrTitle"/>
          </p:nvPr>
        </p:nvSpPr>
        <p:spPr>
          <a:xfrm>
            <a:off x="596900" y="2543267"/>
            <a:ext cx="10510838" cy="677862"/>
          </a:xfrm>
          <a:prstGeom prst="rect">
            <a:avLst/>
          </a:prstGeom>
        </p:spPr>
        <p:txBody>
          <a:bodyPr anchor="b" anchorCtr="1">
            <a:noAutofit/>
          </a:bodyPr>
          <a:lstStyle>
            <a:lvl1pPr algn="ctr">
              <a:defRPr sz="2800" spc="300">
                <a:solidFill>
                  <a:srgbClr val="000000"/>
                </a:solidFill>
                <a:latin typeface="+mj-lt"/>
              </a:defRPr>
            </a:lvl1pPr>
          </a:lstStyle>
          <a:p>
            <a:r>
              <a:rPr lang="en-GB" dirty="0"/>
              <a:t>Click to edit Master title style</a:t>
            </a:r>
          </a:p>
        </p:txBody>
      </p:sp>
    </p:spTree>
    <p:extLst>
      <p:ext uri="{BB962C8B-B14F-4D97-AF65-F5344CB8AC3E}">
        <p14:creationId xmlns:p14="http://schemas.microsoft.com/office/powerpoint/2010/main" val="13765000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4_Title Slide 1">
    <p:spTree>
      <p:nvGrpSpPr>
        <p:cNvPr id="1" name=""/>
        <p:cNvGrpSpPr/>
        <p:nvPr/>
      </p:nvGrpSpPr>
      <p:grpSpPr>
        <a:xfrm>
          <a:off x="0" y="0"/>
          <a:ext cx="0" cy="0"/>
          <a:chOff x="0" y="0"/>
          <a:chExt cx="0" cy="0"/>
        </a:xfrm>
      </p:grpSpPr>
      <p:pic>
        <p:nvPicPr>
          <p:cNvPr id="4" name="Picture 3" descr="Sky Difference White World (1).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1703038" cy="6583363"/>
          </a:xfrm>
          <a:prstGeom prst="rect">
            <a:avLst/>
          </a:prstGeom>
        </p:spPr>
      </p:pic>
      <p:pic>
        <p:nvPicPr>
          <p:cNvPr id="5" name="Picture 4" descr="brandColoursFooter.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49069" y="6147393"/>
            <a:ext cx="1206500" cy="177800"/>
          </a:xfrm>
          <a:prstGeom prst="rect">
            <a:avLst/>
          </a:prstGeom>
        </p:spPr>
      </p:pic>
      <p:sp>
        <p:nvSpPr>
          <p:cNvPr id="9" name="Title 1"/>
          <p:cNvSpPr>
            <a:spLocks noGrp="1"/>
          </p:cNvSpPr>
          <p:nvPr>
            <p:ph type="ctrTitle"/>
          </p:nvPr>
        </p:nvSpPr>
        <p:spPr>
          <a:xfrm>
            <a:off x="596900" y="2543267"/>
            <a:ext cx="10510838" cy="677862"/>
          </a:xfrm>
          <a:prstGeom prst="rect">
            <a:avLst/>
          </a:prstGeom>
        </p:spPr>
        <p:txBody>
          <a:bodyPr anchor="b" anchorCtr="1">
            <a:noAutofit/>
          </a:bodyPr>
          <a:lstStyle>
            <a:lvl1pPr algn="ctr">
              <a:defRPr sz="2800" spc="300">
                <a:solidFill>
                  <a:srgbClr val="000000"/>
                </a:solidFill>
                <a:latin typeface="+mj-lt"/>
              </a:defRPr>
            </a:lvl1pPr>
          </a:lstStyle>
          <a:p>
            <a:r>
              <a:rPr lang="en-GB" dirty="0"/>
              <a:t>Click to edit Master title style</a:t>
            </a:r>
          </a:p>
        </p:txBody>
      </p:sp>
    </p:spTree>
    <p:extLst>
      <p:ext uri="{BB962C8B-B14F-4D97-AF65-F5344CB8AC3E}">
        <p14:creationId xmlns:p14="http://schemas.microsoft.com/office/powerpoint/2010/main" val="1578686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descr="SB&amp;G-master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5220" y="248152"/>
            <a:ext cx="1148294" cy="329084"/>
          </a:xfrm>
          <a:prstGeom prst="rect">
            <a:avLst/>
          </a:prstGeom>
        </p:spPr>
      </p:pic>
    </p:spTree>
    <p:extLst>
      <p:ext uri="{BB962C8B-B14F-4D97-AF65-F5344CB8AC3E}">
        <p14:creationId xmlns:p14="http://schemas.microsoft.com/office/powerpoint/2010/main" val="376476689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3_Title Slide 1">
    <p:spTree>
      <p:nvGrpSpPr>
        <p:cNvPr id="1" name=""/>
        <p:cNvGrpSpPr/>
        <p:nvPr/>
      </p:nvGrpSpPr>
      <p:grpSpPr>
        <a:xfrm>
          <a:off x="0" y="0"/>
          <a:ext cx="0" cy="0"/>
          <a:chOff x="0" y="0"/>
          <a:chExt cx="0" cy="0"/>
        </a:xfrm>
      </p:grpSpPr>
      <p:pic>
        <p:nvPicPr>
          <p:cNvPr id="4" name="Picture 3" descr="glassSbackground.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310" y="-52554"/>
            <a:ext cx="11879622" cy="6674235"/>
          </a:xfrm>
          <a:prstGeom prst="rect">
            <a:avLst/>
          </a:prstGeom>
        </p:spPr>
      </p:pic>
      <p:pic>
        <p:nvPicPr>
          <p:cNvPr id="5" name="Picture 4" descr="brandColoursFooter.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49069" y="6147393"/>
            <a:ext cx="1206500" cy="177800"/>
          </a:xfrm>
          <a:prstGeom prst="rect">
            <a:avLst/>
          </a:prstGeom>
        </p:spPr>
      </p:pic>
      <p:pic>
        <p:nvPicPr>
          <p:cNvPr id="8" name="Picture 7" descr="SB&amp;G-masterLogo.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495516" y="2487822"/>
            <a:ext cx="4713606" cy="1350850"/>
          </a:xfrm>
          <a:prstGeom prst="rect">
            <a:avLst/>
          </a:prstGeom>
        </p:spPr>
      </p:pic>
    </p:spTree>
    <p:extLst>
      <p:ext uri="{BB962C8B-B14F-4D97-AF65-F5344CB8AC3E}">
        <p14:creationId xmlns:p14="http://schemas.microsoft.com/office/powerpoint/2010/main" val="1100495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2" name="Picture 1" descr="SB&amp;G-master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5220" y="248152"/>
            <a:ext cx="1148294" cy="329084"/>
          </a:xfrm>
          <a:prstGeom prst="rect">
            <a:avLst/>
          </a:prstGeom>
        </p:spPr>
      </p:pic>
      <p:pic>
        <p:nvPicPr>
          <p:cNvPr id="3" name="Picture 2" descr="brandColoursFooter.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49069" y="6147393"/>
            <a:ext cx="1206500" cy="177800"/>
          </a:xfrm>
          <a:prstGeom prst="rect">
            <a:avLst/>
          </a:prstGeom>
        </p:spPr>
      </p:pic>
    </p:spTree>
    <p:extLst>
      <p:ext uri="{BB962C8B-B14F-4D97-AF65-F5344CB8AC3E}">
        <p14:creationId xmlns:p14="http://schemas.microsoft.com/office/powerpoint/2010/main" val="273158776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2" name="Picture 1" descr="brandColoursFoot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49069" y="6147393"/>
            <a:ext cx="1206500" cy="177800"/>
          </a:xfrm>
          <a:prstGeom prst="rect">
            <a:avLst/>
          </a:prstGeom>
        </p:spPr>
      </p:pic>
    </p:spTree>
    <p:extLst>
      <p:ext uri="{BB962C8B-B14F-4D97-AF65-F5344CB8AC3E}">
        <p14:creationId xmlns:p14="http://schemas.microsoft.com/office/powerpoint/2010/main" val="325592201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0_Title Only">
    <p:spTree>
      <p:nvGrpSpPr>
        <p:cNvPr id="1" name=""/>
        <p:cNvGrpSpPr/>
        <p:nvPr/>
      </p:nvGrpSpPr>
      <p:grpSpPr>
        <a:xfrm>
          <a:off x="0" y="0"/>
          <a:ext cx="0" cy="0"/>
          <a:chOff x="0" y="0"/>
          <a:chExt cx="0" cy="0"/>
        </a:xfrm>
      </p:grpSpPr>
      <p:sp>
        <p:nvSpPr>
          <p:cNvPr id="7" name="Title 12"/>
          <p:cNvSpPr>
            <a:spLocks noGrp="1"/>
          </p:cNvSpPr>
          <p:nvPr>
            <p:ph type="title"/>
          </p:nvPr>
        </p:nvSpPr>
        <p:spPr>
          <a:xfrm>
            <a:off x="573088" y="441325"/>
            <a:ext cx="10533062" cy="587375"/>
          </a:xfrm>
          <a:prstGeom prst="rect">
            <a:avLst/>
          </a:prstGeom>
        </p:spPr>
        <p:txBody>
          <a:bodyPr vert="horz"/>
          <a:lstStyle>
            <a:lvl1pPr>
              <a:defRPr sz="3200">
                <a:solidFill>
                  <a:srgbClr val="1096D4"/>
                </a:solidFill>
              </a:defRPr>
            </a:lvl1pPr>
          </a:lstStyle>
          <a:p>
            <a:r>
              <a:rPr lang="en-GB" dirty="0" smtClean="0"/>
              <a:t>Click to edit Master title style</a:t>
            </a:r>
            <a:endParaRPr lang="en-US" dirty="0"/>
          </a:p>
        </p:txBody>
      </p:sp>
      <p:pic>
        <p:nvPicPr>
          <p:cNvPr id="3" name="Picture 2" descr="brandColoursFoot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49069" y="6147393"/>
            <a:ext cx="1206500" cy="177800"/>
          </a:xfrm>
          <a:prstGeom prst="rect">
            <a:avLst/>
          </a:prstGeom>
        </p:spPr>
      </p:pic>
    </p:spTree>
    <p:extLst>
      <p:ext uri="{BB962C8B-B14F-4D97-AF65-F5344CB8AC3E}">
        <p14:creationId xmlns:p14="http://schemas.microsoft.com/office/powerpoint/2010/main" val="25172665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3" name="Title 12"/>
          <p:cNvSpPr>
            <a:spLocks noGrp="1"/>
          </p:cNvSpPr>
          <p:nvPr>
            <p:ph type="title"/>
          </p:nvPr>
        </p:nvSpPr>
        <p:spPr>
          <a:xfrm>
            <a:off x="573088" y="441325"/>
            <a:ext cx="10533062" cy="587375"/>
          </a:xfrm>
          <a:prstGeom prst="rect">
            <a:avLst/>
          </a:prstGeom>
        </p:spPr>
        <p:txBody>
          <a:bodyPr vert="horz"/>
          <a:lstStyle>
            <a:lvl1pPr>
              <a:defRPr sz="3200">
                <a:solidFill>
                  <a:srgbClr val="1096D4"/>
                </a:solidFill>
              </a:defRPr>
            </a:lvl1pPr>
          </a:lstStyle>
          <a:p>
            <a:r>
              <a:rPr lang="en-GB" dirty="0" smtClean="0"/>
              <a:t>Click to edit Master title style</a:t>
            </a:r>
            <a:endParaRPr lang="en-US" dirty="0"/>
          </a:p>
        </p:txBody>
      </p:sp>
      <p:sp>
        <p:nvSpPr>
          <p:cNvPr id="15" name="Text Placeholder 14"/>
          <p:cNvSpPr>
            <a:spLocks noGrp="1"/>
          </p:cNvSpPr>
          <p:nvPr>
            <p:ph type="body" sz="quarter" idx="11"/>
          </p:nvPr>
        </p:nvSpPr>
        <p:spPr>
          <a:xfrm>
            <a:off x="573088" y="939800"/>
            <a:ext cx="10541000" cy="520700"/>
          </a:xfrm>
          <a:prstGeom prst="rect">
            <a:avLst/>
          </a:prstGeom>
        </p:spPr>
        <p:txBody>
          <a:bodyPr vert="horz"/>
          <a:lstStyle>
            <a:lvl1pPr marL="0" indent="0">
              <a:buNone/>
              <a:defRPr sz="2400">
                <a:solidFill>
                  <a:srgbClr val="0D2D6C"/>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GB" dirty="0" smtClean="0"/>
              <a:t>Click to edit Master text styles</a:t>
            </a:r>
          </a:p>
        </p:txBody>
      </p:sp>
    </p:spTree>
    <p:extLst>
      <p:ext uri="{BB962C8B-B14F-4D97-AF65-F5344CB8AC3E}">
        <p14:creationId xmlns:p14="http://schemas.microsoft.com/office/powerpoint/2010/main" val="40319577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3" name="Title 12"/>
          <p:cNvSpPr>
            <a:spLocks noGrp="1"/>
          </p:cNvSpPr>
          <p:nvPr>
            <p:ph type="title"/>
          </p:nvPr>
        </p:nvSpPr>
        <p:spPr>
          <a:xfrm>
            <a:off x="573088" y="441325"/>
            <a:ext cx="10533062" cy="587375"/>
          </a:xfrm>
          <a:prstGeom prst="rect">
            <a:avLst/>
          </a:prstGeom>
        </p:spPr>
        <p:txBody>
          <a:bodyPr vert="horz"/>
          <a:lstStyle>
            <a:lvl1pPr>
              <a:defRPr sz="3200">
                <a:solidFill>
                  <a:srgbClr val="1096D4"/>
                </a:solidFill>
              </a:defRPr>
            </a:lvl1pPr>
          </a:lstStyle>
          <a:p>
            <a:r>
              <a:rPr lang="en-GB" dirty="0" smtClean="0"/>
              <a:t>Click to edit Master title style</a:t>
            </a:r>
            <a:endParaRPr lang="en-US" dirty="0"/>
          </a:p>
        </p:txBody>
      </p:sp>
      <p:sp>
        <p:nvSpPr>
          <p:cNvPr id="15" name="Text Placeholder 14"/>
          <p:cNvSpPr>
            <a:spLocks noGrp="1"/>
          </p:cNvSpPr>
          <p:nvPr>
            <p:ph type="body" sz="quarter" idx="11"/>
          </p:nvPr>
        </p:nvSpPr>
        <p:spPr>
          <a:xfrm>
            <a:off x="573088" y="939800"/>
            <a:ext cx="10541000" cy="520700"/>
          </a:xfrm>
          <a:prstGeom prst="rect">
            <a:avLst/>
          </a:prstGeom>
        </p:spPr>
        <p:txBody>
          <a:bodyPr vert="horz"/>
          <a:lstStyle>
            <a:lvl1pPr marL="0" indent="0">
              <a:buNone/>
              <a:defRPr sz="2400">
                <a:solidFill>
                  <a:srgbClr val="0D2D6C"/>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GB" dirty="0" smtClean="0"/>
              <a:t>Click to edit Master text styles</a:t>
            </a:r>
          </a:p>
        </p:txBody>
      </p:sp>
      <p:pic>
        <p:nvPicPr>
          <p:cNvPr id="4" name="Picture 3" descr="brandColoursFoot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49069" y="6147393"/>
            <a:ext cx="1206500" cy="177800"/>
          </a:xfrm>
          <a:prstGeom prst="rect">
            <a:avLst/>
          </a:prstGeom>
        </p:spPr>
      </p:pic>
    </p:spTree>
    <p:extLst>
      <p:ext uri="{BB962C8B-B14F-4D97-AF65-F5344CB8AC3E}">
        <p14:creationId xmlns:p14="http://schemas.microsoft.com/office/powerpoint/2010/main" val="161778527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85788" y="5656262"/>
            <a:ext cx="4677815" cy="333375"/>
          </a:xfrm>
          <a:prstGeom prst="rect">
            <a:avLst/>
          </a:prstGeom>
        </p:spPr>
        <p:txBody>
          <a:bodyPr anchor="b"/>
          <a:lstStyle>
            <a:lvl1pPr marL="0" indent="0">
              <a:buNone/>
              <a:defRPr sz="1000">
                <a:solidFill>
                  <a:srgbClr val="000000"/>
                </a:solidFill>
              </a:defRPr>
            </a:lvl1pPr>
          </a:lstStyle>
          <a:p>
            <a:pPr lvl="0"/>
            <a:r>
              <a:rPr lang="en-GB" dirty="0" smtClean="0"/>
              <a:t>Click to edit Master text styles</a:t>
            </a:r>
          </a:p>
        </p:txBody>
      </p:sp>
      <p:sp>
        <p:nvSpPr>
          <p:cNvPr id="8" name="Content Placeholder 2"/>
          <p:cNvSpPr>
            <a:spLocks noGrp="1"/>
          </p:cNvSpPr>
          <p:nvPr>
            <p:ph idx="1" hasCustomPrompt="1"/>
          </p:nvPr>
        </p:nvSpPr>
        <p:spPr>
          <a:xfrm>
            <a:off x="573088" y="1385887"/>
            <a:ext cx="10510838" cy="4054476"/>
          </a:xfrm>
          <a:prstGeom prst="rect">
            <a:avLst/>
          </a:prstGeom>
        </p:spPr>
        <p:txBody>
          <a:bodyPr lIns="0" tIns="0" rIns="0" bIns="0"/>
          <a:lstStyle>
            <a:lvl1pPr>
              <a:buClr>
                <a:schemeClr val="accent1"/>
              </a:buClr>
              <a:defRPr sz="1800" baseline="0">
                <a:solidFill>
                  <a:srgbClr val="323232"/>
                </a:solidFill>
              </a:defRPr>
            </a:lvl1pPr>
            <a:lvl2pPr>
              <a:buClr>
                <a:schemeClr val="accent1"/>
              </a:buClr>
              <a:defRPr sz="1600">
                <a:solidFill>
                  <a:srgbClr val="323232"/>
                </a:solidFill>
              </a:defRPr>
            </a:lvl2pPr>
            <a:lvl3pPr>
              <a:buClr>
                <a:schemeClr val="accent1"/>
              </a:buClr>
              <a:defRPr sz="1400">
                <a:solidFill>
                  <a:srgbClr val="323232"/>
                </a:solidFill>
              </a:defRPr>
            </a:lvl3pPr>
            <a:lvl4pPr>
              <a:buClr>
                <a:schemeClr val="accent1"/>
              </a:buClr>
              <a:defRPr sz="1200">
                <a:solidFill>
                  <a:srgbClr val="323232"/>
                </a:solidFill>
              </a:defRPr>
            </a:lvl4pPr>
          </a:lstStyle>
          <a:p>
            <a:pPr lvl="0"/>
            <a:r>
              <a:rPr lang="en-GB" dirty="0" smtClean="0"/>
              <a:t>Click to edit body copy</a:t>
            </a:r>
          </a:p>
        </p:txBody>
      </p:sp>
      <p:sp>
        <p:nvSpPr>
          <p:cNvPr id="9" name="Title 12"/>
          <p:cNvSpPr>
            <a:spLocks noGrp="1"/>
          </p:cNvSpPr>
          <p:nvPr>
            <p:ph type="title"/>
          </p:nvPr>
        </p:nvSpPr>
        <p:spPr>
          <a:xfrm>
            <a:off x="573088" y="441325"/>
            <a:ext cx="10533062" cy="587375"/>
          </a:xfrm>
          <a:prstGeom prst="rect">
            <a:avLst/>
          </a:prstGeom>
        </p:spPr>
        <p:txBody>
          <a:bodyPr vert="horz"/>
          <a:lstStyle>
            <a:lvl1pPr>
              <a:defRPr sz="3200">
                <a:solidFill>
                  <a:srgbClr val="1096D4"/>
                </a:solidFill>
              </a:defRPr>
            </a:lvl1pPr>
          </a:lstStyle>
          <a:p>
            <a:r>
              <a:rPr lang="en-GB" dirty="0" smtClean="0"/>
              <a:t>Click to edit Master title style</a:t>
            </a:r>
            <a:endParaRPr lang="en-US" dirty="0"/>
          </a:p>
        </p:txBody>
      </p:sp>
      <p:sp>
        <p:nvSpPr>
          <p:cNvPr id="10" name="Text Placeholder 14"/>
          <p:cNvSpPr>
            <a:spLocks noGrp="1"/>
          </p:cNvSpPr>
          <p:nvPr>
            <p:ph type="body" sz="quarter" idx="11"/>
          </p:nvPr>
        </p:nvSpPr>
        <p:spPr>
          <a:xfrm>
            <a:off x="573088" y="939800"/>
            <a:ext cx="10541000" cy="520700"/>
          </a:xfrm>
          <a:prstGeom prst="rect">
            <a:avLst/>
          </a:prstGeom>
        </p:spPr>
        <p:txBody>
          <a:bodyPr vert="horz"/>
          <a:lstStyle>
            <a:lvl1pPr marL="0" indent="0">
              <a:buNone/>
              <a:defRPr sz="2400">
                <a:solidFill>
                  <a:srgbClr val="0D2D6C"/>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GB" dirty="0" smtClean="0"/>
              <a:t>Click to edit Master text styles</a:t>
            </a:r>
          </a:p>
        </p:txBody>
      </p:sp>
    </p:spTree>
    <p:extLst>
      <p:ext uri="{BB962C8B-B14F-4D97-AF65-F5344CB8AC3E}">
        <p14:creationId xmlns:p14="http://schemas.microsoft.com/office/powerpoint/2010/main" val="14478405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2954148"/>
      </p:ext>
    </p:extLst>
  </p:cSld>
  <p:clrMap bg1="lt1" tx1="dk1" bg2="lt2" tx2="dk2" accent1="accent1" accent2="accent2" accent3="accent3" accent4="accent4" accent5="accent5" accent6="accent6" hlink="hlink" folHlink="folHlink"/>
  <p:sldLayoutIdLst>
    <p:sldLayoutId id="2147483773" r:id="rId1"/>
    <p:sldLayoutId id="2147483772" r:id="rId2"/>
    <p:sldLayoutId id="2147483661" r:id="rId3"/>
    <p:sldLayoutId id="2147484030" r:id="rId4"/>
    <p:sldLayoutId id="2147484018" r:id="rId5"/>
    <p:sldLayoutId id="2147484024" r:id="rId6"/>
    <p:sldLayoutId id="2147484017" r:id="rId7"/>
    <p:sldLayoutId id="2147484023" r:id="rId8"/>
    <p:sldLayoutId id="2147484016" r:id="rId9"/>
    <p:sldLayoutId id="2147483659" r:id="rId10"/>
    <p:sldLayoutId id="2147483707" r:id="rId11"/>
    <p:sldLayoutId id="2147484025" r:id="rId12"/>
    <p:sldLayoutId id="2147484026" r:id="rId13"/>
    <p:sldLayoutId id="2147484027" r:id="rId14"/>
    <p:sldLayoutId id="2147484019" r:id="rId15"/>
    <p:sldLayoutId id="2147484020" r:id="rId16"/>
    <p:sldLayoutId id="2147484028" r:id="rId17"/>
    <p:sldLayoutId id="2147484021" r:id="rId18"/>
    <p:sldLayoutId id="2147484022" r:id="rId19"/>
    <p:sldLayoutId id="2147484029" r:id="rId20"/>
    <p:sldLayoutId id="2147484031" r:id="rId21"/>
    <p:sldLayoutId id="2147484032" r:id="rId22"/>
    <p:sldLayoutId id="2147484033" r:id="rId23"/>
    <p:sldLayoutId id="2147484034" r:id="rId24"/>
    <p:sldLayoutId id="2147484035" r:id="rId25"/>
    <p:sldLayoutId id="2147484040" r:id="rId26"/>
    <p:sldLayoutId id="2147484041" r:id="rId27"/>
    <p:sldLayoutId id="2147484042" r:id="rId28"/>
    <p:sldLayoutId id="2147484043" r:id="rId29"/>
    <p:sldLayoutId id="2147484044" r:id="rId30"/>
  </p:sldLayoutIdLst>
  <p:timing>
    <p:tnLst>
      <p:par>
        <p:cTn id="1" dur="indefinite" restart="never" nodeType="tmRoot"/>
      </p:par>
    </p:tnLst>
  </p:timing>
  <p:txStyles>
    <p:titleStyle>
      <a:lvl1pPr algn="l" defTabSz="1170432" rtl="0" eaLnBrk="1" latinLnBrk="0" hangingPunct="1">
        <a:spcBef>
          <a:spcPts val="768"/>
        </a:spcBef>
        <a:spcAft>
          <a:spcPts val="0"/>
        </a:spcAft>
        <a:buNone/>
        <a:defRPr sz="2800" kern="1200">
          <a:solidFill>
            <a:schemeClr val="accent1"/>
          </a:solidFill>
          <a:latin typeface="+mj-lt"/>
          <a:ea typeface="+mj-ea"/>
          <a:cs typeface="+mj-cs"/>
        </a:defRPr>
      </a:lvl1pPr>
    </p:titleStyle>
    <p:bodyStyle>
      <a:lvl1pPr marL="229617" indent="-229617" algn="l" defTabSz="1170432" rtl="0" eaLnBrk="1" latinLnBrk="0" hangingPunct="1">
        <a:spcBef>
          <a:spcPts val="768"/>
        </a:spcBef>
        <a:buClr>
          <a:schemeClr val="accent1"/>
        </a:buClr>
        <a:buFont typeface="Arial" pitchFamily="34" charset="0"/>
        <a:buChar char="•"/>
        <a:defRPr sz="1800" kern="1200">
          <a:solidFill>
            <a:srgbClr val="575756"/>
          </a:solidFill>
          <a:latin typeface="+mn-lt"/>
          <a:ea typeface="+mn-ea"/>
          <a:cs typeface="+mn-cs"/>
        </a:defRPr>
      </a:lvl1pPr>
      <a:lvl2pPr marL="460375" indent="-228600" algn="l" defTabSz="1170432" rtl="0" eaLnBrk="1" latinLnBrk="0" hangingPunct="1">
        <a:spcBef>
          <a:spcPts val="768"/>
        </a:spcBef>
        <a:buClr>
          <a:schemeClr val="accent1"/>
        </a:buClr>
        <a:buFont typeface="Arial" pitchFamily="34" charset="0"/>
        <a:buChar char="–"/>
        <a:tabLst/>
        <a:defRPr sz="1600" kern="1200">
          <a:solidFill>
            <a:srgbClr val="323232"/>
          </a:solidFill>
          <a:latin typeface="+mn-lt"/>
          <a:ea typeface="+mn-ea"/>
          <a:cs typeface="+mn-cs"/>
        </a:defRPr>
      </a:lvl2pPr>
      <a:lvl3pPr marL="623888" indent="-161925" algn="l" defTabSz="1170432" rtl="0" eaLnBrk="1" latinLnBrk="0" hangingPunct="1">
        <a:spcBef>
          <a:spcPts val="768"/>
        </a:spcBef>
        <a:buClr>
          <a:schemeClr val="accent1"/>
        </a:buClr>
        <a:buFont typeface="Lucida Grande"/>
        <a:buChar char="­"/>
        <a:tabLst/>
        <a:defRPr sz="1400" kern="1200">
          <a:solidFill>
            <a:srgbClr val="323232"/>
          </a:solidFill>
          <a:latin typeface="+mn-lt"/>
          <a:ea typeface="+mn-ea"/>
          <a:cs typeface="+mn-cs"/>
        </a:defRPr>
      </a:lvl3pPr>
      <a:lvl4pPr marL="893763" indent="-179388" algn="l" defTabSz="1170432" rtl="0" eaLnBrk="1" latinLnBrk="0" hangingPunct="1">
        <a:spcBef>
          <a:spcPts val="768"/>
        </a:spcBef>
        <a:buClr>
          <a:schemeClr val="accent1"/>
        </a:buClr>
        <a:buFont typeface="Arial" pitchFamily="34" charset="0"/>
        <a:buChar char="–"/>
        <a:tabLst/>
        <a:defRPr sz="1200" kern="1200">
          <a:solidFill>
            <a:srgbClr val="323232"/>
          </a:solidFill>
          <a:latin typeface="+mn-lt"/>
          <a:ea typeface="+mn-ea"/>
          <a:cs typeface="+mn-cs"/>
        </a:defRPr>
      </a:lvl4pPr>
      <a:lvl5pPr marL="2633472" indent="-292608" algn="l" defTabSz="1170432"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218688"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03904"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389120"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4974336"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9pPr>
    </p:bodyStyle>
    <p:otherStyle>
      <a:defPPr>
        <a:defRPr lang="en-US"/>
      </a:defPPr>
      <a:lvl1pPr marL="0" algn="l" defTabSz="1170432" rtl="0" eaLnBrk="1" latinLnBrk="0" hangingPunct="1">
        <a:defRPr sz="2300" kern="1200">
          <a:solidFill>
            <a:schemeClr val="tx1"/>
          </a:solidFill>
          <a:latin typeface="+mn-lt"/>
          <a:ea typeface="+mn-ea"/>
          <a:cs typeface="+mn-cs"/>
        </a:defRPr>
      </a:lvl1pPr>
      <a:lvl2pPr marL="585216" algn="l" defTabSz="1170432" rtl="0" eaLnBrk="1" latinLnBrk="0" hangingPunct="1">
        <a:defRPr sz="2300" kern="1200">
          <a:solidFill>
            <a:schemeClr val="tx1"/>
          </a:solidFill>
          <a:latin typeface="+mn-lt"/>
          <a:ea typeface="+mn-ea"/>
          <a:cs typeface="+mn-cs"/>
        </a:defRPr>
      </a:lvl2pPr>
      <a:lvl3pPr marL="1170432" algn="l" defTabSz="1170432" rtl="0" eaLnBrk="1" latinLnBrk="0" hangingPunct="1">
        <a:defRPr sz="2300" kern="1200">
          <a:solidFill>
            <a:schemeClr val="tx1"/>
          </a:solidFill>
          <a:latin typeface="+mn-lt"/>
          <a:ea typeface="+mn-ea"/>
          <a:cs typeface="+mn-cs"/>
        </a:defRPr>
      </a:lvl3pPr>
      <a:lvl4pPr marL="1755648" algn="l" defTabSz="1170432" rtl="0" eaLnBrk="1" latinLnBrk="0" hangingPunct="1">
        <a:defRPr sz="2300" kern="1200">
          <a:solidFill>
            <a:schemeClr val="tx1"/>
          </a:solidFill>
          <a:latin typeface="+mn-lt"/>
          <a:ea typeface="+mn-ea"/>
          <a:cs typeface="+mn-cs"/>
        </a:defRPr>
      </a:lvl4pPr>
      <a:lvl5pPr marL="2340864" algn="l" defTabSz="1170432" rtl="0" eaLnBrk="1" latinLnBrk="0" hangingPunct="1">
        <a:defRPr sz="2300" kern="1200">
          <a:solidFill>
            <a:schemeClr val="tx1"/>
          </a:solidFill>
          <a:latin typeface="+mn-lt"/>
          <a:ea typeface="+mn-ea"/>
          <a:cs typeface="+mn-cs"/>
        </a:defRPr>
      </a:lvl5pPr>
      <a:lvl6pPr marL="2926080" algn="l" defTabSz="1170432" rtl="0" eaLnBrk="1" latinLnBrk="0" hangingPunct="1">
        <a:defRPr sz="2300" kern="1200">
          <a:solidFill>
            <a:schemeClr val="tx1"/>
          </a:solidFill>
          <a:latin typeface="+mn-lt"/>
          <a:ea typeface="+mn-ea"/>
          <a:cs typeface="+mn-cs"/>
        </a:defRPr>
      </a:lvl6pPr>
      <a:lvl7pPr marL="3511296" algn="l" defTabSz="1170432" rtl="0" eaLnBrk="1" latinLnBrk="0" hangingPunct="1">
        <a:defRPr sz="2300" kern="1200">
          <a:solidFill>
            <a:schemeClr val="tx1"/>
          </a:solidFill>
          <a:latin typeface="+mn-lt"/>
          <a:ea typeface="+mn-ea"/>
          <a:cs typeface="+mn-cs"/>
        </a:defRPr>
      </a:lvl7pPr>
      <a:lvl8pPr marL="4096512" algn="l" defTabSz="1170432" rtl="0" eaLnBrk="1" latinLnBrk="0" hangingPunct="1">
        <a:defRPr sz="2300" kern="1200">
          <a:solidFill>
            <a:schemeClr val="tx1"/>
          </a:solidFill>
          <a:latin typeface="+mn-lt"/>
          <a:ea typeface="+mn-ea"/>
          <a:cs typeface="+mn-cs"/>
        </a:defRPr>
      </a:lvl8pPr>
      <a:lvl9pPr marL="4681728" algn="l" defTabSz="1170432"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jpeg"/><Relationship Id="rId9" Type="http://schemas.openxmlformats.org/officeDocument/2006/relationships/image" Target="../media/image17.png"/><Relationship Id="rId10" Type="http://schemas.openxmlformats.org/officeDocument/2006/relationships/image" Target="../media/image18.png"/><Relationship Id="rId11" Type="http://schemas.openxmlformats.org/officeDocument/2006/relationships/image" Target="../media/image19.png"/><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 Id="rId3" Type="http://schemas.openxmlformats.org/officeDocument/2006/relationships/image" Target="../media/image25.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0.xml"/><Relationship Id="rId3" Type="http://schemas.openxmlformats.org/officeDocument/2006/relationships/image" Target="../media/image2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2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jpeg"/><Relationship Id="rId9" Type="http://schemas.openxmlformats.org/officeDocument/2006/relationships/image" Target="../media/image17.png"/><Relationship Id="rId10" Type="http://schemas.openxmlformats.org/officeDocument/2006/relationships/image" Target="../media/image18.png"/><Relationship Id="rId11" Type="http://schemas.openxmlformats.org/officeDocument/2006/relationships/image" Target="../media/image19.png"/><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6900" y="2276567"/>
            <a:ext cx="10510838" cy="677862"/>
          </a:xfrm>
        </p:spPr>
        <p:txBody>
          <a:bodyPr/>
          <a:lstStyle/>
          <a:p>
            <a:r>
              <a:rPr lang="en-US" dirty="0" smtClean="0"/>
              <a:t>Surviving the Grand National</a:t>
            </a:r>
            <a:endParaRPr lang="en-US" dirty="0"/>
          </a:p>
        </p:txBody>
      </p:sp>
      <p:sp>
        <p:nvSpPr>
          <p:cNvPr id="3" name="Subtitle 2"/>
          <p:cNvSpPr>
            <a:spLocks noGrp="1"/>
          </p:cNvSpPr>
          <p:nvPr>
            <p:ph type="subTitle" idx="1"/>
          </p:nvPr>
        </p:nvSpPr>
        <p:spPr>
          <a:xfrm>
            <a:off x="596901" y="3015741"/>
            <a:ext cx="10510838" cy="674688"/>
          </a:xfrm>
        </p:spPr>
        <p:txBody>
          <a:bodyPr/>
          <a:lstStyle/>
          <a:p>
            <a:r>
              <a:rPr lang="en-US" dirty="0" smtClean="0"/>
              <a:t>A story from the trenches</a:t>
            </a:r>
            <a:endParaRPr lang="en-US" dirty="0"/>
          </a:p>
        </p:txBody>
      </p:sp>
    </p:spTree>
    <p:extLst>
      <p:ext uri="{BB962C8B-B14F-4D97-AF65-F5344CB8AC3E}">
        <p14:creationId xmlns:p14="http://schemas.microsoft.com/office/powerpoint/2010/main" val="2136502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2011-Sky-Bet-Primary-RG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480" y="764371"/>
            <a:ext cx="2528921" cy="613925"/>
          </a:xfrm>
          <a:prstGeom prst="rect">
            <a:avLst/>
          </a:prstGeom>
        </p:spPr>
      </p:pic>
      <p:pic>
        <p:nvPicPr>
          <p:cNvPr id="18" name="Picture 17" descr="2011-Sky-Bingo-Primary-RGB.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2604" y="2837988"/>
            <a:ext cx="3198503" cy="615966"/>
          </a:xfrm>
          <a:prstGeom prst="rect">
            <a:avLst/>
          </a:prstGeom>
        </p:spPr>
      </p:pic>
      <p:pic>
        <p:nvPicPr>
          <p:cNvPr id="19" name="Picture 18" descr="2014-Sky-CASINO-Primary-RGB.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72604" y="1454216"/>
            <a:ext cx="3514962" cy="615966"/>
          </a:xfrm>
          <a:prstGeom prst="rect">
            <a:avLst/>
          </a:prstGeom>
        </p:spPr>
      </p:pic>
      <p:pic>
        <p:nvPicPr>
          <p:cNvPr id="20" name="Picture 19" descr="2011-Sky-Poker-Primary-RGB.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72604" y="2146102"/>
            <a:ext cx="3424545" cy="615966"/>
          </a:xfrm>
          <a:prstGeom prst="rect">
            <a:avLst/>
          </a:prstGeom>
        </p:spPr>
      </p:pic>
      <p:pic>
        <p:nvPicPr>
          <p:cNvPr id="21" name="Picture 20" descr="2011-Sky-Vegas-Primary-RGB.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2604" y="762330"/>
            <a:ext cx="3396289" cy="615966"/>
          </a:xfrm>
          <a:prstGeom prst="rect">
            <a:avLst/>
          </a:prstGeom>
        </p:spPr>
      </p:pic>
      <p:pic>
        <p:nvPicPr>
          <p:cNvPr id="24" name="Picture 23" descr="oddschecker-logo"/>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70755" y="5311091"/>
            <a:ext cx="3130959" cy="617268"/>
          </a:xfrm>
          <a:prstGeom prst="rect">
            <a:avLst/>
          </a:prstGeom>
        </p:spPr>
      </p:pic>
      <p:pic>
        <p:nvPicPr>
          <p:cNvPr id="25" name="Picture 24" descr="super6-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54127" y="1520926"/>
            <a:ext cx="2019625" cy="634958"/>
          </a:xfrm>
          <a:prstGeom prst="rect">
            <a:avLst/>
          </a:prstGeom>
        </p:spPr>
      </p:pic>
      <p:pic>
        <p:nvPicPr>
          <p:cNvPr id="27" name="Picture 26" descr="fantasyFootball-logo.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54127" y="2231363"/>
            <a:ext cx="3324728" cy="655469"/>
          </a:xfrm>
          <a:prstGeom prst="rect">
            <a:avLst/>
          </a:prstGeom>
        </p:spPr>
      </p:pic>
      <p:pic>
        <p:nvPicPr>
          <p:cNvPr id="29" name="Picture 28" descr="sportingLife-logo.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208229" y="5311091"/>
            <a:ext cx="1951680" cy="608983"/>
          </a:xfrm>
          <a:prstGeom prst="rect">
            <a:avLst/>
          </a:prstGeom>
        </p:spPr>
      </p:pic>
      <p:sp>
        <p:nvSpPr>
          <p:cNvPr id="22" name="TextBox 21"/>
          <p:cNvSpPr txBox="1"/>
          <p:nvPr/>
        </p:nvSpPr>
        <p:spPr>
          <a:xfrm>
            <a:off x="1099480" y="3596389"/>
            <a:ext cx="3696718" cy="584775"/>
          </a:xfrm>
          <a:prstGeom prst="rect">
            <a:avLst/>
          </a:prstGeom>
        </p:spPr>
        <p:txBody>
          <a:bodyPr vert="horz"/>
          <a:lstStyle>
            <a:lvl1pPr>
              <a:spcBef>
                <a:spcPts val="768"/>
              </a:spcBef>
              <a:spcAft>
                <a:spcPts val="0"/>
              </a:spcAft>
              <a:buNone/>
              <a:defRPr sz="3200">
                <a:solidFill>
                  <a:srgbClr val="1096D4"/>
                </a:solidFill>
                <a:latin typeface="+mj-lt"/>
                <a:ea typeface="+mj-ea"/>
                <a:cs typeface="+mj-cs"/>
              </a:defRPr>
            </a:lvl1pPr>
          </a:lstStyle>
          <a:p>
            <a:r>
              <a:rPr lang="en-US" dirty="0" smtClean="0">
                <a:solidFill>
                  <a:schemeClr val="tx1"/>
                </a:solidFill>
              </a:rPr>
              <a:t>Account / SSO</a:t>
            </a:r>
            <a:endParaRPr lang="en-US" dirty="0">
              <a:solidFill>
                <a:schemeClr val="tx1"/>
              </a:solidFill>
            </a:endParaRPr>
          </a:p>
        </p:txBody>
      </p:sp>
      <p:sp>
        <p:nvSpPr>
          <p:cNvPr id="26" name="TextBox 25"/>
          <p:cNvSpPr txBox="1"/>
          <p:nvPr/>
        </p:nvSpPr>
        <p:spPr>
          <a:xfrm>
            <a:off x="1099480" y="4256643"/>
            <a:ext cx="3696718" cy="584775"/>
          </a:xfrm>
          <a:prstGeom prst="rect">
            <a:avLst/>
          </a:prstGeom>
        </p:spPr>
        <p:txBody>
          <a:bodyPr vert="horz"/>
          <a:lstStyle>
            <a:lvl1pPr>
              <a:spcBef>
                <a:spcPts val="768"/>
              </a:spcBef>
              <a:spcAft>
                <a:spcPts val="0"/>
              </a:spcAft>
              <a:buNone/>
              <a:defRPr sz="3200">
                <a:solidFill>
                  <a:srgbClr val="1096D4"/>
                </a:solidFill>
                <a:latin typeface="+mj-lt"/>
                <a:ea typeface="+mj-ea"/>
                <a:cs typeface="+mj-cs"/>
              </a:defRPr>
            </a:lvl1pPr>
          </a:lstStyle>
          <a:p>
            <a:r>
              <a:rPr lang="en-US" dirty="0" smtClean="0">
                <a:solidFill>
                  <a:schemeClr val="tx1"/>
                </a:solidFill>
              </a:rPr>
              <a:t>Infrastructure</a:t>
            </a:r>
            <a:endParaRPr lang="en-US" dirty="0">
              <a:solidFill>
                <a:schemeClr val="tx1"/>
              </a:solidFill>
            </a:endParaRPr>
          </a:p>
        </p:txBody>
      </p:sp>
      <p:sp>
        <p:nvSpPr>
          <p:cNvPr id="28" name="TextBox 27"/>
          <p:cNvSpPr txBox="1"/>
          <p:nvPr/>
        </p:nvSpPr>
        <p:spPr>
          <a:xfrm>
            <a:off x="1099480" y="4916897"/>
            <a:ext cx="3696718" cy="584775"/>
          </a:xfrm>
          <a:prstGeom prst="rect">
            <a:avLst/>
          </a:prstGeom>
        </p:spPr>
        <p:txBody>
          <a:bodyPr vert="horz"/>
          <a:lstStyle>
            <a:lvl1pPr>
              <a:spcBef>
                <a:spcPts val="768"/>
              </a:spcBef>
              <a:spcAft>
                <a:spcPts val="0"/>
              </a:spcAft>
              <a:buNone/>
              <a:defRPr sz="3200">
                <a:solidFill>
                  <a:srgbClr val="1096D4"/>
                </a:solidFill>
                <a:latin typeface="+mj-lt"/>
                <a:ea typeface="+mj-ea"/>
                <a:cs typeface="+mj-cs"/>
              </a:defRPr>
            </a:lvl1pPr>
          </a:lstStyle>
          <a:p>
            <a:r>
              <a:rPr lang="en-US" smtClean="0">
                <a:solidFill>
                  <a:schemeClr val="tx1"/>
                </a:solidFill>
              </a:rPr>
              <a:t>Data analytics</a:t>
            </a:r>
            <a:endParaRPr lang="en-US" dirty="0">
              <a:solidFill>
                <a:schemeClr val="tx1"/>
              </a:solidFill>
            </a:endParaRPr>
          </a:p>
        </p:txBody>
      </p:sp>
      <p:sp>
        <p:nvSpPr>
          <p:cNvPr id="31" name="TextBox 30"/>
          <p:cNvSpPr txBox="1"/>
          <p:nvPr/>
        </p:nvSpPr>
        <p:spPr>
          <a:xfrm>
            <a:off x="1099480" y="5577151"/>
            <a:ext cx="3696718" cy="584775"/>
          </a:xfrm>
          <a:prstGeom prst="rect">
            <a:avLst/>
          </a:prstGeom>
        </p:spPr>
        <p:txBody>
          <a:bodyPr vert="horz"/>
          <a:lstStyle>
            <a:lvl1pPr>
              <a:spcBef>
                <a:spcPts val="768"/>
              </a:spcBef>
              <a:spcAft>
                <a:spcPts val="0"/>
              </a:spcAft>
              <a:buNone/>
              <a:defRPr sz="3200">
                <a:solidFill>
                  <a:srgbClr val="1096D4"/>
                </a:solidFill>
                <a:latin typeface="+mj-lt"/>
                <a:ea typeface="+mj-ea"/>
                <a:cs typeface="+mj-cs"/>
              </a:defRPr>
            </a:lvl1pPr>
          </a:lstStyle>
          <a:p>
            <a:r>
              <a:rPr lang="is-IS" dirty="0" smtClean="0">
                <a:solidFill>
                  <a:schemeClr val="tx1"/>
                </a:solidFill>
              </a:rPr>
              <a:t>… and others</a:t>
            </a:r>
            <a:endParaRPr lang="en-US" dirty="0">
              <a:solidFill>
                <a:schemeClr val="tx1"/>
              </a:solidFill>
            </a:endParaRPr>
          </a:p>
        </p:txBody>
      </p:sp>
      <p:sp>
        <p:nvSpPr>
          <p:cNvPr id="16" name="Rectangle 15"/>
          <p:cNvSpPr/>
          <p:nvPr/>
        </p:nvSpPr>
        <p:spPr>
          <a:xfrm>
            <a:off x="5244352" y="134471"/>
            <a:ext cx="6293223" cy="3059854"/>
          </a:xfrm>
          <a:prstGeom prst="rect">
            <a:avLst/>
          </a:prstGeom>
          <a:solidFill>
            <a:srgbClr val="00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49624" y="3186953"/>
            <a:ext cx="11187952" cy="3186953"/>
          </a:xfrm>
          <a:prstGeom prst="rect">
            <a:avLst/>
          </a:prstGeom>
          <a:solidFill>
            <a:srgbClr val="00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3279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3341175" y="1169893"/>
            <a:ext cx="2958352" cy="2931459"/>
          </a:xfrm>
          <a:prstGeom prst="ellipse">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rot="19258145">
            <a:off x="2872953" y="979067"/>
            <a:ext cx="1914946" cy="446276"/>
          </a:xfrm>
          <a:prstGeom prst="rect">
            <a:avLst/>
          </a:prstGeom>
          <a:noFill/>
        </p:spPr>
        <p:txBody>
          <a:bodyPr wrap="square" rtlCol="0">
            <a:spAutoFit/>
          </a:bodyPr>
          <a:lstStyle/>
          <a:p>
            <a:r>
              <a:rPr lang="en-US" dirty="0" smtClean="0"/>
              <a:t>Technology</a:t>
            </a:r>
            <a:endParaRPr lang="en-US" dirty="0"/>
          </a:p>
        </p:txBody>
      </p:sp>
      <p:sp>
        <p:nvSpPr>
          <p:cNvPr id="6" name="Oval 5"/>
          <p:cNvSpPr/>
          <p:nvPr/>
        </p:nvSpPr>
        <p:spPr>
          <a:xfrm>
            <a:off x="4407481" y="2595282"/>
            <a:ext cx="2755809" cy="2931459"/>
          </a:xfrm>
          <a:prstGeom prst="ellipse">
            <a:avLst/>
          </a:prstGeom>
          <a:solidFill>
            <a:schemeClr val="accent4">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rot="2429468">
            <a:off x="7524149" y="1169848"/>
            <a:ext cx="1393979" cy="446276"/>
          </a:xfrm>
          <a:prstGeom prst="rect">
            <a:avLst/>
          </a:prstGeom>
          <a:noFill/>
        </p:spPr>
        <p:txBody>
          <a:bodyPr wrap="square" rtlCol="0">
            <a:spAutoFit/>
          </a:bodyPr>
          <a:lstStyle/>
          <a:p>
            <a:r>
              <a:rPr lang="en-US" dirty="0" smtClean="0"/>
              <a:t>Product</a:t>
            </a:r>
            <a:endParaRPr lang="en-US" dirty="0"/>
          </a:p>
        </p:txBody>
      </p:sp>
      <p:sp>
        <p:nvSpPr>
          <p:cNvPr id="8" name="Oval 7"/>
          <p:cNvSpPr/>
          <p:nvPr/>
        </p:nvSpPr>
        <p:spPr>
          <a:xfrm>
            <a:off x="5453621" y="1169893"/>
            <a:ext cx="2958352" cy="2931459"/>
          </a:xfrm>
          <a:prstGeom prst="ellipse">
            <a:avLst/>
          </a:prstGeom>
          <a:solidFill>
            <a:schemeClr val="tx2">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044535" y="5522986"/>
            <a:ext cx="1907594" cy="446276"/>
          </a:xfrm>
          <a:prstGeom prst="rect">
            <a:avLst/>
          </a:prstGeom>
          <a:noFill/>
        </p:spPr>
        <p:txBody>
          <a:bodyPr wrap="square" rtlCol="0">
            <a:spAutoFit/>
          </a:bodyPr>
          <a:lstStyle/>
          <a:p>
            <a:r>
              <a:rPr lang="en-US" smtClean="0"/>
              <a:t>Marketing</a:t>
            </a:r>
            <a:endParaRPr lang="en-US" dirty="0"/>
          </a:p>
        </p:txBody>
      </p:sp>
      <p:sp>
        <p:nvSpPr>
          <p:cNvPr id="10" name="TextBox 9"/>
          <p:cNvSpPr txBox="1"/>
          <p:nvPr/>
        </p:nvSpPr>
        <p:spPr>
          <a:xfrm>
            <a:off x="510247" y="372844"/>
            <a:ext cx="3696718" cy="584775"/>
          </a:xfrm>
          <a:prstGeom prst="rect">
            <a:avLst/>
          </a:prstGeom>
        </p:spPr>
        <p:txBody>
          <a:bodyPr vert="horz"/>
          <a:lstStyle>
            <a:lvl1pPr>
              <a:spcBef>
                <a:spcPts val="768"/>
              </a:spcBef>
              <a:spcAft>
                <a:spcPts val="0"/>
              </a:spcAft>
              <a:buNone/>
              <a:defRPr sz="3200">
                <a:solidFill>
                  <a:srgbClr val="1096D4"/>
                </a:solidFill>
                <a:latin typeface="+mj-lt"/>
                <a:ea typeface="+mj-ea"/>
                <a:cs typeface="+mj-cs"/>
              </a:defRPr>
            </a:lvl1pPr>
          </a:lstStyle>
          <a:p>
            <a:r>
              <a:rPr lang="en-US" dirty="0" smtClean="0"/>
              <a:t>The “Bet” Tribe</a:t>
            </a:r>
            <a:endParaRPr lang="en-US" dirty="0"/>
          </a:p>
        </p:txBody>
      </p:sp>
    </p:spTree>
    <p:extLst>
      <p:ext uri="{BB962C8B-B14F-4D97-AF65-F5344CB8AC3E}">
        <p14:creationId xmlns:p14="http://schemas.microsoft.com/office/powerpoint/2010/main" val="4751306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0775" y="1317041"/>
            <a:ext cx="1990165" cy="446276"/>
          </a:xfrm>
          <a:prstGeom prst="rect">
            <a:avLst/>
          </a:prstGeom>
          <a:noFill/>
        </p:spPr>
        <p:txBody>
          <a:bodyPr wrap="square" rtlCol="0">
            <a:spAutoFit/>
          </a:bodyPr>
          <a:lstStyle/>
          <a:p>
            <a:r>
              <a:rPr lang="en-US" dirty="0" smtClean="0"/>
              <a:t>Architecture</a:t>
            </a:r>
            <a:endParaRPr lang="en-US" dirty="0"/>
          </a:p>
        </p:txBody>
      </p:sp>
      <p:sp>
        <p:nvSpPr>
          <p:cNvPr id="2" name="Rounded Rectangle 1"/>
          <p:cNvSpPr/>
          <p:nvPr/>
        </p:nvSpPr>
        <p:spPr>
          <a:xfrm>
            <a:off x="2971800" y="1884340"/>
            <a:ext cx="1602587" cy="3669293"/>
          </a:xfrm>
          <a:prstGeom prst="round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5020236" y="1884340"/>
            <a:ext cx="1602587" cy="3669293"/>
          </a:xfrm>
          <a:prstGeom prst="round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989005" y="1317041"/>
            <a:ext cx="1963124" cy="446276"/>
          </a:xfrm>
          <a:prstGeom prst="rect">
            <a:avLst/>
          </a:prstGeom>
          <a:noFill/>
        </p:spPr>
        <p:txBody>
          <a:bodyPr wrap="square" rtlCol="0">
            <a:spAutoFit/>
          </a:bodyPr>
          <a:lstStyle/>
          <a:p>
            <a:r>
              <a:rPr lang="en-US" smtClean="0"/>
              <a:t>Engineering</a:t>
            </a:r>
            <a:endParaRPr lang="en-US" dirty="0"/>
          </a:p>
        </p:txBody>
      </p:sp>
      <p:sp>
        <p:nvSpPr>
          <p:cNvPr id="12" name="Rounded Rectangle 11"/>
          <p:cNvSpPr/>
          <p:nvPr/>
        </p:nvSpPr>
        <p:spPr>
          <a:xfrm>
            <a:off x="7068672" y="1884340"/>
            <a:ext cx="1602587" cy="3669293"/>
          </a:xfrm>
          <a:prstGeom prst="round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127234" y="1317041"/>
            <a:ext cx="1909190" cy="446276"/>
          </a:xfrm>
          <a:prstGeom prst="rect">
            <a:avLst/>
          </a:prstGeom>
          <a:noFill/>
        </p:spPr>
        <p:txBody>
          <a:bodyPr wrap="square" rtlCol="0">
            <a:spAutoFit/>
          </a:bodyPr>
          <a:lstStyle/>
          <a:p>
            <a:r>
              <a:rPr lang="en-US" dirty="0" smtClean="0"/>
              <a:t>Operations</a:t>
            </a:r>
            <a:endParaRPr lang="en-US" dirty="0"/>
          </a:p>
        </p:txBody>
      </p:sp>
      <p:sp>
        <p:nvSpPr>
          <p:cNvPr id="22" name="TextBox 21"/>
          <p:cNvSpPr txBox="1"/>
          <p:nvPr/>
        </p:nvSpPr>
        <p:spPr>
          <a:xfrm>
            <a:off x="510246" y="372844"/>
            <a:ext cx="8161013" cy="584775"/>
          </a:xfrm>
          <a:prstGeom prst="rect">
            <a:avLst/>
          </a:prstGeom>
        </p:spPr>
        <p:txBody>
          <a:bodyPr vert="horz"/>
          <a:lstStyle>
            <a:lvl1pPr>
              <a:spcBef>
                <a:spcPts val="768"/>
              </a:spcBef>
              <a:spcAft>
                <a:spcPts val="0"/>
              </a:spcAft>
              <a:buNone/>
              <a:defRPr sz="3200">
                <a:solidFill>
                  <a:srgbClr val="1096D4"/>
                </a:solidFill>
                <a:latin typeface="+mj-lt"/>
                <a:ea typeface="+mj-ea"/>
                <a:cs typeface="+mj-cs"/>
              </a:defRPr>
            </a:lvl1pPr>
          </a:lstStyle>
          <a:p>
            <a:r>
              <a:rPr lang="en-US" dirty="0" smtClean="0"/>
              <a:t>The “Bet</a:t>
            </a:r>
            <a:r>
              <a:rPr lang="en-US" smtClean="0"/>
              <a:t>” Tribe - Technology</a:t>
            </a:r>
            <a:endParaRPr lang="en-US" dirty="0"/>
          </a:p>
        </p:txBody>
      </p:sp>
    </p:spTree>
    <p:extLst>
      <p:ext uri="{BB962C8B-B14F-4D97-AF65-F5344CB8AC3E}">
        <p14:creationId xmlns:p14="http://schemas.microsoft.com/office/powerpoint/2010/main" val="20154044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0777" y="1317041"/>
            <a:ext cx="2138228" cy="446276"/>
          </a:xfrm>
          <a:prstGeom prst="rect">
            <a:avLst/>
          </a:prstGeom>
          <a:noFill/>
        </p:spPr>
        <p:txBody>
          <a:bodyPr wrap="square" rtlCol="0">
            <a:spAutoFit/>
          </a:bodyPr>
          <a:lstStyle/>
          <a:p>
            <a:r>
              <a:rPr lang="en-US" dirty="0" smtClean="0"/>
              <a:t>Architecture</a:t>
            </a:r>
            <a:endParaRPr lang="en-US" dirty="0"/>
          </a:p>
        </p:txBody>
      </p:sp>
      <p:sp>
        <p:nvSpPr>
          <p:cNvPr id="2" name="Rounded Rectangle 1"/>
          <p:cNvSpPr/>
          <p:nvPr/>
        </p:nvSpPr>
        <p:spPr>
          <a:xfrm>
            <a:off x="2971800" y="1884340"/>
            <a:ext cx="1602587" cy="3669293"/>
          </a:xfrm>
          <a:prstGeom prst="round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5020236" y="1884340"/>
            <a:ext cx="1602587" cy="3669293"/>
          </a:xfrm>
          <a:prstGeom prst="round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989004" y="1317041"/>
            <a:ext cx="2079667" cy="446276"/>
          </a:xfrm>
          <a:prstGeom prst="rect">
            <a:avLst/>
          </a:prstGeom>
          <a:noFill/>
        </p:spPr>
        <p:txBody>
          <a:bodyPr wrap="square" rtlCol="0">
            <a:spAutoFit/>
          </a:bodyPr>
          <a:lstStyle/>
          <a:p>
            <a:r>
              <a:rPr lang="en-US" smtClean="0"/>
              <a:t>Engineering</a:t>
            </a:r>
            <a:endParaRPr lang="en-US" dirty="0"/>
          </a:p>
        </p:txBody>
      </p:sp>
      <p:sp>
        <p:nvSpPr>
          <p:cNvPr id="12" name="Rounded Rectangle 11"/>
          <p:cNvSpPr/>
          <p:nvPr/>
        </p:nvSpPr>
        <p:spPr>
          <a:xfrm>
            <a:off x="7068672" y="1884340"/>
            <a:ext cx="1602587" cy="3669293"/>
          </a:xfrm>
          <a:prstGeom prst="round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127233" y="1317041"/>
            <a:ext cx="1922637" cy="446276"/>
          </a:xfrm>
          <a:prstGeom prst="rect">
            <a:avLst/>
          </a:prstGeom>
          <a:noFill/>
        </p:spPr>
        <p:txBody>
          <a:bodyPr wrap="square" rtlCol="0">
            <a:spAutoFit/>
          </a:bodyPr>
          <a:lstStyle/>
          <a:p>
            <a:r>
              <a:rPr lang="en-US" dirty="0" smtClean="0"/>
              <a:t>Operations</a:t>
            </a:r>
            <a:endParaRPr lang="en-US" dirty="0"/>
          </a:p>
        </p:txBody>
      </p:sp>
      <p:sp>
        <p:nvSpPr>
          <p:cNvPr id="14" name="Rounded Rectangle 13"/>
          <p:cNvSpPr/>
          <p:nvPr/>
        </p:nvSpPr>
        <p:spPr>
          <a:xfrm>
            <a:off x="1667434" y="2614965"/>
            <a:ext cx="7761195" cy="437516"/>
          </a:xfrm>
          <a:prstGeom prst="round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1667434" y="3322301"/>
            <a:ext cx="7761195" cy="437516"/>
          </a:xfrm>
          <a:prstGeom prst="round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1667434" y="4029584"/>
            <a:ext cx="7761195" cy="437516"/>
          </a:xfrm>
          <a:prstGeom prst="round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1667434" y="4736867"/>
            <a:ext cx="7761195" cy="437516"/>
          </a:xfrm>
          <a:prstGeom prst="round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833283" y="2591450"/>
            <a:ext cx="1380564" cy="446276"/>
          </a:xfrm>
          <a:prstGeom prst="rect">
            <a:avLst/>
          </a:prstGeom>
          <a:noFill/>
        </p:spPr>
        <p:txBody>
          <a:bodyPr wrap="square" rtlCol="0">
            <a:spAutoFit/>
          </a:bodyPr>
          <a:lstStyle/>
          <a:p>
            <a:r>
              <a:rPr lang="en-US" i="1" smtClean="0"/>
              <a:t>Squad</a:t>
            </a:r>
            <a:endParaRPr lang="en-US" i="1" dirty="0"/>
          </a:p>
        </p:txBody>
      </p:sp>
      <p:sp>
        <p:nvSpPr>
          <p:cNvPr id="19" name="TextBox 18"/>
          <p:cNvSpPr txBox="1"/>
          <p:nvPr/>
        </p:nvSpPr>
        <p:spPr>
          <a:xfrm>
            <a:off x="1833283" y="3306185"/>
            <a:ext cx="1380564" cy="446276"/>
          </a:xfrm>
          <a:prstGeom prst="rect">
            <a:avLst/>
          </a:prstGeom>
          <a:noFill/>
        </p:spPr>
        <p:txBody>
          <a:bodyPr wrap="square" rtlCol="0">
            <a:spAutoFit/>
          </a:bodyPr>
          <a:lstStyle/>
          <a:p>
            <a:r>
              <a:rPr lang="en-US" i="1" dirty="0" smtClean="0"/>
              <a:t>Squad</a:t>
            </a:r>
            <a:endParaRPr lang="en-US" i="1" dirty="0"/>
          </a:p>
        </p:txBody>
      </p:sp>
      <p:sp>
        <p:nvSpPr>
          <p:cNvPr id="20" name="TextBox 19"/>
          <p:cNvSpPr txBox="1"/>
          <p:nvPr/>
        </p:nvSpPr>
        <p:spPr>
          <a:xfrm>
            <a:off x="1824245" y="4020824"/>
            <a:ext cx="1389601" cy="446276"/>
          </a:xfrm>
          <a:prstGeom prst="rect">
            <a:avLst/>
          </a:prstGeom>
          <a:noFill/>
        </p:spPr>
        <p:txBody>
          <a:bodyPr wrap="square" rtlCol="0">
            <a:spAutoFit/>
          </a:bodyPr>
          <a:lstStyle/>
          <a:p>
            <a:r>
              <a:rPr lang="en-US" i="1" smtClean="0"/>
              <a:t>Squad</a:t>
            </a:r>
            <a:endParaRPr lang="en-US" i="1" dirty="0"/>
          </a:p>
        </p:txBody>
      </p:sp>
      <p:sp>
        <p:nvSpPr>
          <p:cNvPr id="21" name="TextBox 20"/>
          <p:cNvSpPr txBox="1"/>
          <p:nvPr/>
        </p:nvSpPr>
        <p:spPr>
          <a:xfrm>
            <a:off x="1824246" y="4728107"/>
            <a:ext cx="1389600" cy="446276"/>
          </a:xfrm>
          <a:prstGeom prst="rect">
            <a:avLst/>
          </a:prstGeom>
          <a:noFill/>
        </p:spPr>
        <p:txBody>
          <a:bodyPr wrap="square" rtlCol="0">
            <a:spAutoFit/>
          </a:bodyPr>
          <a:lstStyle/>
          <a:p>
            <a:r>
              <a:rPr lang="en-US" i="1" smtClean="0"/>
              <a:t>Squad</a:t>
            </a:r>
            <a:endParaRPr lang="en-US" i="1" dirty="0"/>
          </a:p>
        </p:txBody>
      </p:sp>
      <p:sp>
        <p:nvSpPr>
          <p:cNvPr id="22" name="TextBox 21"/>
          <p:cNvSpPr txBox="1"/>
          <p:nvPr/>
        </p:nvSpPr>
        <p:spPr>
          <a:xfrm>
            <a:off x="510246" y="372844"/>
            <a:ext cx="5124071" cy="584775"/>
          </a:xfrm>
          <a:prstGeom prst="rect">
            <a:avLst/>
          </a:prstGeom>
        </p:spPr>
        <p:txBody>
          <a:bodyPr vert="horz"/>
          <a:lstStyle>
            <a:lvl1pPr>
              <a:spcBef>
                <a:spcPts val="768"/>
              </a:spcBef>
              <a:spcAft>
                <a:spcPts val="0"/>
              </a:spcAft>
              <a:buNone/>
              <a:defRPr sz="3200">
                <a:solidFill>
                  <a:srgbClr val="1096D4"/>
                </a:solidFill>
                <a:latin typeface="+mj-lt"/>
                <a:ea typeface="+mj-ea"/>
                <a:cs typeface="+mj-cs"/>
              </a:defRPr>
            </a:lvl1pPr>
          </a:lstStyle>
          <a:p>
            <a:r>
              <a:rPr lang="en-US" dirty="0" smtClean="0"/>
              <a:t>The “Bet</a:t>
            </a:r>
            <a:r>
              <a:rPr lang="en-US" smtClean="0"/>
              <a:t>” Tribe - Technology</a:t>
            </a:r>
            <a:endParaRPr lang="en-US" dirty="0"/>
          </a:p>
        </p:txBody>
      </p:sp>
    </p:spTree>
    <p:extLst>
      <p:ext uri="{BB962C8B-B14F-4D97-AF65-F5344CB8AC3E}">
        <p14:creationId xmlns:p14="http://schemas.microsoft.com/office/powerpoint/2010/main" val="18946654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36375" y="1370829"/>
            <a:ext cx="1842099" cy="446276"/>
          </a:xfrm>
          <a:prstGeom prst="rect">
            <a:avLst/>
          </a:prstGeom>
          <a:noFill/>
        </p:spPr>
        <p:txBody>
          <a:bodyPr wrap="square" rtlCol="0">
            <a:spAutoFit/>
          </a:bodyPr>
          <a:lstStyle/>
          <a:p>
            <a:r>
              <a:rPr lang="en-US" dirty="0" smtClean="0"/>
              <a:t>Web Ops</a:t>
            </a:r>
            <a:endParaRPr lang="en-US" dirty="0"/>
          </a:p>
        </p:txBody>
      </p:sp>
      <p:sp>
        <p:nvSpPr>
          <p:cNvPr id="2" name="Rounded Rectangle 1"/>
          <p:cNvSpPr/>
          <p:nvPr/>
        </p:nvSpPr>
        <p:spPr>
          <a:xfrm>
            <a:off x="1936376" y="2272554"/>
            <a:ext cx="1602587" cy="3334868"/>
          </a:xfrm>
          <a:prstGeom prst="round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3984812" y="2272554"/>
            <a:ext cx="1602587" cy="3334868"/>
          </a:xfrm>
          <a:prstGeom prst="round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953580" y="1370829"/>
            <a:ext cx="2258961" cy="800219"/>
          </a:xfrm>
          <a:prstGeom prst="rect">
            <a:avLst/>
          </a:prstGeom>
          <a:noFill/>
        </p:spPr>
        <p:txBody>
          <a:bodyPr wrap="square" rtlCol="0">
            <a:spAutoFit/>
          </a:bodyPr>
          <a:lstStyle/>
          <a:p>
            <a:r>
              <a:rPr lang="en-US" dirty="0" smtClean="0"/>
              <a:t>Site Reliability Engineering</a:t>
            </a:r>
            <a:endParaRPr lang="en-US" dirty="0"/>
          </a:p>
        </p:txBody>
      </p:sp>
      <p:sp>
        <p:nvSpPr>
          <p:cNvPr id="12" name="Rounded Rectangle 11"/>
          <p:cNvSpPr/>
          <p:nvPr/>
        </p:nvSpPr>
        <p:spPr>
          <a:xfrm>
            <a:off x="6033248" y="2272554"/>
            <a:ext cx="1602587" cy="3334868"/>
          </a:xfrm>
          <a:prstGeom prst="round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091810" y="1370829"/>
            <a:ext cx="1909190" cy="800219"/>
          </a:xfrm>
          <a:prstGeom prst="rect">
            <a:avLst/>
          </a:prstGeom>
          <a:noFill/>
        </p:spPr>
        <p:txBody>
          <a:bodyPr wrap="square" rtlCol="0">
            <a:spAutoFit/>
          </a:bodyPr>
          <a:lstStyle/>
          <a:p>
            <a:r>
              <a:rPr lang="en-US" dirty="0" smtClean="0"/>
              <a:t>Platform Engineering</a:t>
            </a:r>
            <a:endParaRPr lang="en-US" dirty="0"/>
          </a:p>
        </p:txBody>
      </p:sp>
      <p:sp>
        <p:nvSpPr>
          <p:cNvPr id="22" name="TextBox 21"/>
          <p:cNvSpPr txBox="1"/>
          <p:nvPr/>
        </p:nvSpPr>
        <p:spPr>
          <a:xfrm>
            <a:off x="510246" y="372844"/>
            <a:ext cx="8687542" cy="584775"/>
          </a:xfrm>
          <a:prstGeom prst="rect">
            <a:avLst/>
          </a:prstGeom>
        </p:spPr>
        <p:txBody>
          <a:bodyPr vert="horz"/>
          <a:lstStyle>
            <a:lvl1pPr>
              <a:spcBef>
                <a:spcPts val="768"/>
              </a:spcBef>
              <a:spcAft>
                <a:spcPts val="0"/>
              </a:spcAft>
              <a:buNone/>
              <a:defRPr sz="3200">
                <a:solidFill>
                  <a:srgbClr val="1096D4"/>
                </a:solidFill>
                <a:latin typeface="+mj-lt"/>
                <a:ea typeface="+mj-ea"/>
                <a:cs typeface="+mj-cs"/>
              </a:defRPr>
            </a:lvl1pPr>
          </a:lstStyle>
          <a:p>
            <a:r>
              <a:rPr lang="en-US" dirty="0" smtClean="0"/>
              <a:t>The “Bet</a:t>
            </a:r>
            <a:r>
              <a:rPr lang="en-US" smtClean="0"/>
              <a:t>” Tribe – Technology - Operations</a:t>
            </a:r>
            <a:endParaRPr lang="en-US" dirty="0"/>
          </a:p>
        </p:txBody>
      </p:sp>
      <p:sp>
        <p:nvSpPr>
          <p:cNvPr id="23" name="Rounded Rectangle 22"/>
          <p:cNvSpPr/>
          <p:nvPr/>
        </p:nvSpPr>
        <p:spPr>
          <a:xfrm>
            <a:off x="8109016" y="2272554"/>
            <a:ext cx="1602587" cy="3334868"/>
          </a:xfrm>
          <a:prstGeom prst="round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167578" y="1370829"/>
            <a:ext cx="2240446" cy="800219"/>
          </a:xfrm>
          <a:prstGeom prst="rect">
            <a:avLst/>
          </a:prstGeom>
          <a:noFill/>
        </p:spPr>
        <p:txBody>
          <a:bodyPr wrap="square" rtlCol="0">
            <a:spAutoFit/>
          </a:bodyPr>
          <a:lstStyle/>
          <a:p>
            <a:r>
              <a:rPr lang="en-US" dirty="0" smtClean="0"/>
              <a:t>Service Management</a:t>
            </a:r>
            <a:endParaRPr lang="en-US" dirty="0"/>
          </a:p>
        </p:txBody>
      </p:sp>
    </p:spTree>
    <p:extLst>
      <p:ext uri="{BB962C8B-B14F-4D97-AF65-F5344CB8AC3E}">
        <p14:creationId xmlns:p14="http://schemas.microsoft.com/office/powerpoint/2010/main" val="9837795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251271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510246" y="372844"/>
            <a:ext cx="7289048" cy="584775"/>
          </a:xfrm>
          <a:prstGeom prst="rect">
            <a:avLst/>
          </a:prstGeom>
        </p:spPr>
        <p:txBody>
          <a:bodyPr vert="horz"/>
          <a:lstStyle>
            <a:lvl1pPr>
              <a:spcBef>
                <a:spcPts val="768"/>
              </a:spcBef>
              <a:spcAft>
                <a:spcPts val="0"/>
              </a:spcAft>
              <a:buNone/>
              <a:defRPr sz="3200">
                <a:solidFill>
                  <a:srgbClr val="1096D4"/>
                </a:solidFill>
                <a:latin typeface="+mj-lt"/>
                <a:ea typeface="+mj-ea"/>
                <a:cs typeface="+mj-cs"/>
              </a:defRPr>
            </a:lvl1pPr>
          </a:lstStyle>
          <a:p>
            <a:r>
              <a:rPr lang="en-US" dirty="0" smtClean="0"/>
              <a:t>Sky Bet Architecture</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1189" y="945483"/>
            <a:ext cx="7463118" cy="5242945"/>
          </a:xfrm>
          <a:prstGeom prst="rect">
            <a:avLst/>
          </a:prstGeom>
        </p:spPr>
      </p:pic>
    </p:spTree>
    <p:extLst>
      <p:ext uri="{BB962C8B-B14F-4D97-AF65-F5344CB8AC3E}">
        <p14:creationId xmlns:p14="http://schemas.microsoft.com/office/powerpoint/2010/main" val="21154393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510246" y="372844"/>
            <a:ext cx="7289048" cy="584775"/>
          </a:xfrm>
          <a:prstGeom prst="rect">
            <a:avLst/>
          </a:prstGeom>
        </p:spPr>
        <p:txBody>
          <a:bodyPr vert="horz"/>
          <a:lstStyle>
            <a:lvl1pPr>
              <a:spcBef>
                <a:spcPts val="768"/>
              </a:spcBef>
              <a:spcAft>
                <a:spcPts val="0"/>
              </a:spcAft>
              <a:buNone/>
              <a:defRPr sz="3200">
                <a:solidFill>
                  <a:srgbClr val="1096D4"/>
                </a:solidFill>
                <a:latin typeface="+mj-lt"/>
                <a:ea typeface="+mj-ea"/>
                <a:cs typeface="+mj-cs"/>
              </a:defRPr>
            </a:lvl1pPr>
          </a:lstStyle>
          <a:p>
            <a:r>
              <a:rPr lang="en-US" dirty="0" smtClean="0"/>
              <a:t>Load test cycle</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3500" y="1066800"/>
            <a:ext cx="6477000" cy="4432300"/>
          </a:xfrm>
          <a:prstGeom prst="rect">
            <a:avLst/>
          </a:prstGeom>
        </p:spPr>
      </p:pic>
    </p:spTree>
    <p:extLst>
      <p:ext uri="{BB962C8B-B14F-4D97-AF65-F5344CB8AC3E}">
        <p14:creationId xmlns:p14="http://schemas.microsoft.com/office/powerpoint/2010/main" val="10686755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3500" y="1066800"/>
            <a:ext cx="6477000" cy="4432300"/>
          </a:xfrm>
          <a:prstGeom prst="rect">
            <a:avLst/>
          </a:prstGeom>
        </p:spPr>
      </p:pic>
      <p:sp>
        <p:nvSpPr>
          <p:cNvPr id="3" name="Multiply 2"/>
          <p:cNvSpPr/>
          <p:nvPr/>
        </p:nvSpPr>
        <p:spPr>
          <a:xfrm>
            <a:off x="2961714" y="1066800"/>
            <a:ext cx="5760571" cy="4276164"/>
          </a:xfrm>
          <a:prstGeom prst="mathMultiply">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50651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510246" y="372844"/>
            <a:ext cx="7289048" cy="584775"/>
          </a:xfrm>
          <a:prstGeom prst="rect">
            <a:avLst/>
          </a:prstGeom>
        </p:spPr>
        <p:txBody>
          <a:bodyPr vert="horz"/>
          <a:lstStyle>
            <a:lvl1pPr>
              <a:spcBef>
                <a:spcPts val="768"/>
              </a:spcBef>
              <a:spcAft>
                <a:spcPts val="0"/>
              </a:spcAft>
              <a:buNone/>
              <a:defRPr sz="3200">
                <a:solidFill>
                  <a:srgbClr val="1096D4"/>
                </a:solidFill>
                <a:latin typeface="+mj-lt"/>
                <a:ea typeface="+mj-ea"/>
                <a:cs typeface="+mj-cs"/>
              </a:defRPr>
            </a:lvl1pPr>
          </a:lstStyle>
          <a:p>
            <a:r>
              <a:rPr lang="en-US" dirty="0" smtClean="0"/>
              <a:t>Load test cycle</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700" y="1066800"/>
            <a:ext cx="9385300" cy="4445000"/>
          </a:xfrm>
          <a:prstGeom prst="rect">
            <a:avLst/>
          </a:prstGeom>
        </p:spPr>
      </p:pic>
    </p:spTree>
    <p:extLst>
      <p:ext uri="{BB962C8B-B14F-4D97-AF65-F5344CB8AC3E}">
        <p14:creationId xmlns:p14="http://schemas.microsoft.com/office/powerpoint/2010/main" val="9653258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sz="4000" dirty="0" smtClean="0"/>
              <a:t>The Grand National</a:t>
            </a:r>
            <a:endParaRPr lang="en-US" sz="4000" dirty="0"/>
          </a:p>
        </p:txBody>
      </p:sp>
      <p:sp>
        <p:nvSpPr>
          <p:cNvPr id="3" name="Subtitle 2"/>
          <p:cNvSpPr txBox="1">
            <a:spLocks/>
          </p:cNvSpPr>
          <p:nvPr/>
        </p:nvSpPr>
        <p:spPr>
          <a:xfrm>
            <a:off x="5068281" y="3221129"/>
            <a:ext cx="1568075" cy="674688"/>
          </a:xfrm>
          <a:prstGeom prst="rect">
            <a:avLst/>
          </a:prstGeom>
        </p:spPr>
        <p:txBody>
          <a:bodyPr/>
          <a:lstStyle>
            <a:lvl1pPr marL="229617" indent="-229617" algn="l" defTabSz="1170432" rtl="0" eaLnBrk="1" latinLnBrk="0" hangingPunct="1">
              <a:spcBef>
                <a:spcPts val="768"/>
              </a:spcBef>
              <a:buClr>
                <a:schemeClr val="accent1"/>
              </a:buClr>
              <a:buFont typeface="Arial" pitchFamily="34" charset="0"/>
              <a:buChar char="•"/>
              <a:defRPr sz="1800" kern="1200">
                <a:solidFill>
                  <a:srgbClr val="575756"/>
                </a:solidFill>
                <a:latin typeface="+mn-lt"/>
                <a:ea typeface="+mn-ea"/>
                <a:cs typeface="+mn-cs"/>
              </a:defRPr>
            </a:lvl1pPr>
            <a:lvl2pPr marL="460375" indent="-228600" algn="l" defTabSz="1170432" rtl="0" eaLnBrk="1" latinLnBrk="0" hangingPunct="1">
              <a:spcBef>
                <a:spcPts val="768"/>
              </a:spcBef>
              <a:buClr>
                <a:schemeClr val="accent1"/>
              </a:buClr>
              <a:buFont typeface="Arial" pitchFamily="34" charset="0"/>
              <a:buChar char="–"/>
              <a:tabLst/>
              <a:defRPr sz="1600" kern="1200">
                <a:solidFill>
                  <a:srgbClr val="323232"/>
                </a:solidFill>
                <a:latin typeface="+mn-lt"/>
                <a:ea typeface="+mn-ea"/>
                <a:cs typeface="+mn-cs"/>
              </a:defRPr>
            </a:lvl2pPr>
            <a:lvl3pPr marL="623888" indent="-161925" algn="l" defTabSz="1170432" rtl="0" eaLnBrk="1" latinLnBrk="0" hangingPunct="1">
              <a:spcBef>
                <a:spcPts val="768"/>
              </a:spcBef>
              <a:buClr>
                <a:schemeClr val="accent1"/>
              </a:buClr>
              <a:buFont typeface="Lucida Grande"/>
              <a:buChar char="­"/>
              <a:tabLst/>
              <a:defRPr sz="1400" kern="1200">
                <a:solidFill>
                  <a:srgbClr val="323232"/>
                </a:solidFill>
                <a:latin typeface="+mn-lt"/>
                <a:ea typeface="+mn-ea"/>
                <a:cs typeface="+mn-cs"/>
              </a:defRPr>
            </a:lvl3pPr>
            <a:lvl4pPr marL="893763" indent="-179388" algn="l" defTabSz="1170432" rtl="0" eaLnBrk="1" latinLnBrk="0" hangingPunct="1">
              <a:spcBef>
                <a:spcPts val="768"/>
              </a:spcBef>
              <a:buClr>
                <a:schemeClr val="accent1"/>
              </a:buClr>
              <a:buFont typeface="Arial" pitchFamily="34" charset="0"/>
              <a:buChar char="–"/>
              <a:tabLst/>
              <a:defRPr sz="1200" kern="1200">
                <a:solidFill>
                  <a:srgbClr val="323232"/>
                </a:solidFill>
                <a:latin typeface="+mn-lt"/>
                <a:ea typeface="+mn-ea"/>
                <a:cs typeface="+mn-cs"/>
              </a:defRPr>
            </a:lvl4pPr>
            <a:lvl5pPr marL="2633472" indent="-292608" algn="l" defTabSz="1170432"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218688"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03904"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389120"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4974336"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9pPr>
          </a:lstStyle>
          <a:p>
            <a:pPr marL="0" indent="0">
              <a:buNone/>
            </a:pPr>
            <a:r>
              <a:rPr lang="en-US" smtClean="0"/>
              <a:t>9</a:t>
            </a:r>
            <a:r>
              <a:rPr lang="en-US" baseline="30000" smtClean="0"/>
              <a:t>th</a:t>
            </a:r>
            <a:r>
              <a:rPr lang="en-US" smtClean="0"/>
              <a:t> April 2016</a:t>
            </a:r>
            <a:endParaRPr lang="en-US" dirty="0"/>
          </a:p>
        </p:txBody>
      </p:sp>
    </p:spTree>
    <p:extLst>
      <p:ext uri="{BB962C8B-B14F-4D97-AF65-F5344CB8AC3E}">
        <p14:creationId xmlns:p14="http://schemas.microsoft.com/office/powerpoint/2010/main" val="3939101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510246" y="372844"/>
            <a:ext cx="7289048" cy="584775"/>
          </a:xfrm>
          <a:prstGeom prst="rect">
            <a:avLst/>
          </a:prstGeom>
        </p:spPr>
        <p:txBody>
          <a:bodyPr vert="horz"/>
          <a:lstStyle>
            <a:lvl1pPr>
              <a:spcBef>
                <a:spcPts val="768"/>
              </a:spcBef>
              <a:spcAft>
                <a:spcPts val="0"/>
              </a:spcAft>
              <a:buNone/>
              <a:defRPr sz="3200">
                <a:solidFill>
                  <a:srgbClr val="1096D4"/>
                </a:solidFill>
                <a:latin typeface="+mj-lt"/>
                <a:ea typeface="+mj-ea"/>
                <a:cs typeface="+mj-cs"/>
              </a:defRPr>
            </a:lvl1pPr>
          </a:lstStyle>
          <a:p>
            <a:r>
              <a:rPr lang="en-US" dirty="0" smtClean="0"/>
              <a:t>Problems found in load testing</a:t>
            </a:r>
            <a:endParaRPr lang="en-US" dirty="0"/>
          </a:p>
        </p:txBody>
      </p:sp>
      <p:sp>
        <p:nvSpPr>
          <p:cNvPr id="2" name="TextBox 1"/>
          <p:cNvSpPr txBox="1"/>
          <p:nvPr/>
        </p:nvSpPr>
        <p:spPr>
          <a:xfrm>
            <a:off x="510245" y="1436913"/>
            <a:ext cx="9503711" cy="2862322"/>
          </a:xfrm>
          <a:prstGeom prst="rect">
            <a:avLst/>
          </a:prstGeom>
          <a:noFill/>
        </p:spPr>
        <p:txBody>
          <a:bodyPr wrap="square" rtlCol="0">
            <a:spAutoFit/>
          </a:bodyPr>
          <a:lstStyle/>
          <a:p>
            <a:pPr marL="342900" indent="-342900">
              <a:buFont typeface="Arial" charset="0"/>
              <a:buChar char="•"/>
            </a:pPr>
            <a:r>
              <a:rPr lang="en-US" sz="3600" dirty="0" smtClean="0"/>
              <a:t>NFS performance</a:t>
            </a:r>
          </a:p>
          <a:p>
            <a:pPr marL="342900" indent="-342900">
              <a:buFont typeface="Arial" charset="0"/>
              <a:buChar char="•"/>
            </a:pPr>
            <a:r>
              <a:rPr lang="en-US" sz="3600" dirty="0" smtClean="0"/>
              <a:t>Account API memory leak</a:t>
            </a:r>
          </a:p>
          <a:p>
            <a:pPr marL="342900" indent="-342900">
              <a:buFont typeface="Arial" charset="0"/>
              <a:buChar char="•"/>
            </a:pPr>
            <a:r>
              <a:rPr lang="en-US" sz="3600" dirty="0" smtClean="0"/>
              <a:t>Virtual CPU layout issue</a:t>
            </a:r>
          </a:p>
          <a:p>
            <a:pPr marL="342900" indent="-342900">
              <a:buFont typeface="Arial" charset="0"/>
              <a:buChar char="•"/>
            </a:pPr>
            <a:endParaRPr lang="en-US" sz="3600" dirty="0"/>
          </a:p>
          <a:p>
            <a:pPr marL="342900" indent="-342900">
              <a:buFont typeface="Arial" charset="0"/>
              <a:buChar char="•"/>
            </a:pPr>
            <a:r>
              <a:rPr lang="en-US" sz="3600" dirty="0"/>
              <a:t>a</a:t>
            </a:r>
            <a:r>
              <a:rPr lang="en-US" sz="3600" dirty="0" smtClean="0"/>
              <a:t>nd</a:t>
            </a:r>
            <a:r>
              <a:rPr lang="is-IS" sz="3600" dirty="0" smtClean="0"/>
              <a:t>… performance of the load injectors</a:t>
            </a:r>
            <a:endParaRPr lang="en-US" sz="3600" dirty="0" smtClean="0"/>
          </a:p>
        </p:txBody>
      </p:sp>
    </p:spTree>
    <p:extLst>
      <p:ext uri="{BB962C8B-B14F-4D97-AF65-F5344CB8AC3E}">
        <p14:creationId xmlns:p14="http://schemas.microsoft.com/office/powerpoint/2010/main" val="6032707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81836" y="1573307"/>
            <a:ext cx="6710082" cy="1323439"/>
          </a:xfrm>
          <a:prstGeom prst="rect">
            <a:avLst/>
          </a:prstGeom>
          <a:noFill/>
        </p:spPr>
        <p:txBody>
          <a:bodyPr wrap="square" rtlCol="0">
            <a:spAutoFit/>
          </a:bodyPr>
          <a:lstStyle/>
          <a:p>
            <a:pPr algn="ctr"/>
            <a:r>
              <a:rPr lang="en-US" sz="4000" dirty="0" smtClean="0"/>
              <a:t>Load </a:t>
            </a:r>
            <a:r>
              <a:rPr lang="en-US" sz="4000" smtClean="0"/>
              <a:t>tests only </a:t>
            </a:r>
            <a:r>
              <a:rPr lang="en-US" sz="4000" dirty="0" smtClean="0"/>
              <a:t>tell you about things </a:t>
            </a:r>
            <a:r>
              <a:rPr lang="en-US" sz="4000" smtClean="0"/>
              <a:t>you’re expecting</a:t>
            </a:r>
            <a:endParaRPr lang="en-US" sz="4000"/>
          </a:p>
        </p:txBody>
      </p:sp>
      <p:sp>
        <p:nvSpPr>
          <p:cNvPr id="5" name="TextBox 4"/>
          <p:cNvSpPr txBox="1"/>
          <p:nvPr/>
        </p:nvSpPr>
        <p:spPr>
          <a:xfrm>
            <a:off x="1391771" y="4025154"/>
            <a:ext cx="9090212" cy="461665"/>
          </a:xfrm>
          <a:prstGeom prst="rect">
            <a:avLst/>
          </a:prstGeom>
          <a:noFill/>
        </p:spPr>
        <p:txBody>
          <a:bodyPr wrap="square" rtlCol="0">
            <a:spAutoFit/>
          </a:bodyPr>
          <a:lstStyle/>
          <a:p>
            <a:pPr algn="ctr"/>
            <a:r>
              <a:rPr lang="en-US" sz="2400" dirty="0" smtClean="0"/>
              <a:t>If the world was predictable, there wouldn’t be a betting industry</a:t>
            </a:r>
            <a:r>
              <a:rPr lang="is-IS" sz="2400" dirty="0" smtClean="0"/>
              <a:t>…</a:t>
            </a:r>
            <a:endParaRPr lang="en-US" sz="2400" dirty="0"/>
          </a:p>
        </p:txBody>
      </p:sp>
    </p:spTree>
    <p:extLst>
      <p:ext uri="{BB962C8B-B14F-4D97-AF65-F5344CB8AC3E}">
        <p14:creationId xmlns:p14="http://schemas.microsoft.com/office/powerpoint/2010/main" val="2054790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510246" y="372844"/>
            <a:ext cx="7289048" cy="584775"/>
          </a:xfrm>
          <a:prstGeom prst="rect">
            <a:avLst/>
          </a:prstGeom>
        </p:spPr>
        <p:txBody>
          <a:bodyPr vert="horz"/>
          <a:lstStyle>
            <a:lvl1pPr>
              <a:spcBef>
                <a:spcPts val="768"/>
              </a:spcBef>
              <a:spcAft>
                <a:spcPts val="0"/>
              </a:spcAft>
              <a:buNone/>
              <a:defRPr sz="3200">
                <a:solidFill>
                  <a:srgbClr val="1096D4"/>
                </a:solidFill>
                <a:latin typeface="+mj-lt"/>
                <a:ea typeface="+mj-ea"/>
                <a:cs typeface="+mj-cs"/>
              </a:defRPr>
            </a:lvl1pPr>
          </a:lstStyle>
          <a:p>
            <a:r>
              <a:rPr lang="en-US" dirty="0" smtClean="0"/>
              <a:t>Unexpected events</a:t>
            </a:r>
            <a:r>
              <a:rPr lang="is-IS" dirty="0" smtClean="0"/>
              <a:t>…</a:t>
            </a:r>
            <a:endParaRPr lang="en-US" dirty="0"/>
          </a:p>
        </p:txBody>
      </p:sp>
      <p:sp>
        <p:nvSpPr>
          <p:cNvPr id="4" name="TextBox 3"/>
          <p:cNvSpPr txBox="1"/>
          <p:nvPr/>
        </p:nvSpPr>
        <p:spPr>
          <a:xfrm>
            <a:off x="1185583" y="2336297"/>
            <a:ext cx="4919382" cy="446276"/>
          </a:xfrm>
          <a:prstGeom prst="rect">
            <a:avLst/>
          </a:prstGeom>
          <a:noFill/>
        </p:spPr>
        <p:txBody>
          <a:bodyPr wrap="square" rtlCol="0">
            <a:spAutoFit/>
          </a:bodyPr>
          <a:lstStyle/>
          <a:p>
            <a:r>
              <a:rPr lang="en-US" dirty="0" smtClean="0"/>
              <a:t>Leicester City wins </a:t>
            </a:r>
            <a:r>
              <a:rPr lang="en-US" smtClean="0"/>
              <a:t>the Premier League</a:t>
            </a:r>
            <a:endParaRPr lang="en-US"/>
          </a:p>
        </p:txBody>
      </p:sp>
      <p:sp>
        <p:nvSpPr>
          <p:cNvPr id="6" name="TextBox 5"/>
          <p:cNvSpPr txBox="1"/>
          <p:nvPr/>
        </p:nvSpPr>
        <p:spPr>
          <a:xfrm>
            <a:off x="6104964" y="3121187"/>
            <a:ext cx="3507441" cy="446276"/>
          </a:xfrm>
          <a:prstGeom prst="rect">
            <a:avLst/>
          </a:prstGeom>
          <a:noFill/>
        </p:spPr>
        <p:txBody>
          <a:bodyPr wrap="square" rtlCol="0">
            <a:spAutoFit/>
          </a:bodyPr>
          <a:lstStyle/>
          <a:p>
            <a:r>
              <a:rPr lang="en-US" smtClean="0"/>
              <a:t>Horse races get cancelled</a:t>
            </a:r>
            <a:endParaRPr lang="en-US"/>
          </a:p>
        </p:txBody>
      </p:sp>
      <p:sp>
        <p:nvSpPr>
          <p:cNvPr id="7" name="TextBox 6"/>
          <p:cNvSpPr txBox="1"/>
          <p:nvPr/>
        </p:nvSpPr>
        <p:spPr>
          <a:xfrm>
            <a:off x="2850777" y="3906077"/>
            <a:ext cx="3254187" cy="446276"/>
          </a:xfrm>
          <a:prstGeom prst="rect">
            <a:avLst/>
          </a:prstGeom>
          <a:noFill/>
        </p:spPr>
        <p:txBody>
          <a:bodyPr wrap="square" rtlCol="0">
            <a:spAutoFit/>
          </a:bodyPr>
          <a:lstStyle/>
          <a:p>
            <a:r>
              <a:rPr lang="en-US" dirty="0" smtClean="0"/>
              <a:t>Competitor websites fail</a:t>
            </a:r>
            <a:endParaRPr lang="en-US" dirty="0"/>
          </a:p>
        </p:txBody>
      </p:sp>
    </p:spTree>
    <p:extLst>
      <p:ext uri="{BB962C8B-B14F-4D97-AF65-F5344CB8AC3E}">
        <p14:creationId xmlns:p14="http://schemas.microsoft.com/office/powerpoint/2010/main" val="3319998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510246" y="440079"/>
            <a:ext cx="7289048" cy="584775"/>
          </a:xfrm>
          <a:prstGeom prst="rect">
            <a:avLst/>
          </a:prstGeom>
        </p:spPr>
        <p:txBody>
          <a:bodyPr vert="horz"/>
          <a:lstStyle>
            <a:lvl1pPr>
              <a:spcBef>
                <a:spcPts val="768"/>
              </a:spcBef>
              <a:spcAft>
                <a:spcPts val="0"/>
              </a:spcAft>
              <a:buNone/>
              <a:defRPr sz="3200">
                <a:solidFill>
                  <a:srgbClr val="1096D4"/>
                </a:solidFill>
                <a:latin typeface="+mj-lt"/>
                <a:ea typeface="+mj-ea"/>
                <a:cs typeface="+mj-cs"/>
              </a:defRPr>
            </a:lvl1pPr>
          </a:lstStyle>
          <a:p>
            <a:r>
              <a:rPr lang="en-GB" dirty="0" smtClean="0"/>
              <a:t>Unexpected failures</a:t>
            </a:r>
            <a:endParaRPr lang="en-US" dirty="0"/>
          </a:p>
        </p:txBody>
      </p:sp>
      <p:sp>
        <p:nvSpPr>
          <p:cNvPr id="4" name="TextBox 3"/>
          <p:cNvSpPr txBox="1"/>
          <p:nvPr/>
        </p:nvSpPr>
        <p:spPr>
          <a:xfrm>
            <a:off x="1478434" y="1260154"/>
            <a:ext cx="7702923" cy="3539430"/>
          </a:xfrm>
          <a:prstGeom prst="rect">
            <a:avLst/>
          </a:prstGeom>
          <a:noFill/>
        </p:spPr>
        <p:txBody>
          <a:bodyPr wrap="square" rtlCol="0">
            <a:spAutoFit/>
          </a:bodyPr>
          <a:lstStyle/>
          <a:p>
            <a:pPr marL="571500" indent="-571500">
              <a:buFont typeface="Arial" charset="0"/>
              <a:buChar char="•"/>
            </a:pPr>
            <a:r>
              <a:rPr lang="en-US" sz="3200" dirty="0" smtClean="0"/>
              <a:t>Payment gateways fail</a:t>
            </a:r>
          </a:p>
          <a:p>
            <a:pPr marL="571500" indent="-571500">
              <a:buFont typeface="Arial" charset="0"/>
              <a:buChar char="•"/>
            </a:pPr>
            <a:r>
              <a:rPr lang="en-US" sz="3200" dirty="0" smtClean="0"/>
              <a:t>Banks fail</a:t>
            </a:r>
          </a:p>
          <a:p>
            <a:pPr marL="571500" indent="-571500">
              <a:buFont typeface="Arial" charset="0"/>
              <a:buChar char="•"/>
            </a:pPr>
            <a:r>
              <a:rPr lang="en-US" sz="3200" dirty="0" smtClean="0"/>
              <a:t>Identity verification services fail</a:t>
            </a:r>
          </a:p>
          <a:p>
            <a:pPr marL="571500" indent="-571500">
              <a:buFont typeface="Arial" charset="0"/>
              <a:buChar char="•"/>
            </a:pPr>
            <a:r>
              <a:rPr lang="en-US" sz="3200" dirty="0" smtClean="0"/>
              <a:t>Network transit links fail</a:t>
            </a:r>
          </a:p>
          <a:p>
            <a:pPr marL="571500" indent="-571500">
              <a:buFont typeface="Arial" charset="0"/>
              <a:buChar char="•"/>
            </a:pPr>
            <a:r>
              <a:rPr lang="en-US" sz="3200" dirty="0" smtClean="0"/>
              <a:t>Storage </a:t>
            </a:r>
            <a:r>
              <a:rPr lang="en-US" sz="3200" dirty="0" err="1" smtClean="0"/>
              <a:t>backends</a:t>
            </a:r>
            <a:r>
              <a:rPr lang="en-US" sz="3200" dirty="0" smtClean="0"/>
              <a:t> (e.g. SANs) fail</a:t>
            </a:r>
          </a:p>
          <a:p>
            <a:pPr marL="571500" indent="-571500">
              <a:buFont typeface="Arial" charset="0"/>
              <a:buChar char="•"/>
            </a:pPr>
            <a:r>
              <a:rPr lang="en-US" sz="3200" dirty="0" smtClean="0"/>
              <a:t>ISPs fail</a:t>
            </a:r>
          </a:p>
          <a:p>
            <a:pPr marL="571500" indent="-571500">
              <a:buFont typeface="Arial" charset="0"/>
              <a:buChar char="•"/>
            </a:pPr>
            <a:r>
              <a:rPr lang="en-US" sz="3200" dirty="0" smtClean="0"/>
              <a:t>Customer services systems fail</a:t>
            </a:r>
            <a:endParaRPr lang="en-US" sz="3200" dirty="0"/>
          </a:p>
        </p:txBody>
      </p:sp>
    </p:spTree>
    <p:extLst>
      <p:ext uri="{BB962C8B-B14F-4D97-AF65-F5344CB8AC3E}">
        <p14:creationId xmlns:p14="http://schemas.microsoft.com/office/powerpoint/2010/main" val="7595859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510246" y="440079"/>
            <a:ext cx="7289048" cy="584775"/>
          </a:xfrm>
          <a:prstGeom prst="rect">
            <a:avLst/>
          </a:prstGeom>
        </p:spPr>
        <p:txBody>
          <a:bodyPr vert="horz"/>
          <a:lstStyle>
            <a:lvl1pPr>
              <a:spcBef>
                <a:spcPts val="768"/>
              </a:spcBef>
              <a:spcAft>
                <a:spcPts val="0"/>
              </a:spcAft>
              <a:buNone/>
              <a:defRPr sz="3200">
                <a:solidFill>
                  <a:srgbClr val="1096D4"/>
                </a:solidFill>
                <a:latin typeface="+mj-lt"/>
                <a:ea typeface="+mj-ea"/>
                <a:cs typeface="+mj-cs"/>
              </a:defRPr>
            </a:lvl1pPr>
          </a:lstStyle>
          <a:p>
            <a:r>
              <a:rPr lang="en-GB" dirty="0"/>
              <a:t>Unexpected failures</a:t>
            </a:r>
            <a:endParaRPr lang="en-US" dirty="0"/>
          </a:p>
        </p:txBody>
      </p:sp>
      <p:sp>
        <p:nvSpPr>
          <p:cNvPr id="4" name="TextBox 3"/>
          <p:cNvSpPr txBox="1"/>
          <p:nvPr/>
        </p:nvSpPr>
        <p:spPr>
          <a:xfrm>
            <a:off x="1478434" y="1260154"/>
            <a:ext cx="7702923" cy="3539430"/>
          </a:xfrm>
          <a:prstGeom prst="rect">
            <a:avLst/>
          </a:prstGeom>
          <a:noFill/>
        </p:spPr>
        <p:txBody>
          <a:bodyPr wrap="square" rtlCol="0">
            <a:spAutoFit/>
          </a:bodyPr>
          <a:lstStyle/>
          <a:p>
            <a:pPr marL="571500" indent="-571500">
              <a:buFont typeface="Arial" charset="0"/>
              <a:buChar char="•"/>
            </a:pPr>
            <a:r>
              <a:rPr lang="en-US" sz="3200" dirty="0" smtClean="0"/>
              <a:t>Payment gateways fail</a:t>
            </a:r>
          </a:p>
          <a:p>
            <a:pPr marL="571500" indent="-571500">
              <a:buFont typeface="Arial" charset="0"/>
              <a:buChar char="•"/>
            </a:pPr>
            <a:r>
              <a:rPr lang="en-US" sz="3200" dirty="0" smtClean="0"/>
              <a:t>Banks fail</a:t>
            </a:r>
          </a:p>
          <a:p>
            <a:pPr marL="571500" indent="-571500">
              <a:buFont typeface="Arial" charset="0"/>
              <a:buChar char="•"/>
            </a:pPr>
            <a:r>
              <a:rPr lang="en-US" sz="3200" dirty="0" smtClean="0"/>
              <a:t>Identity verification services fail</a:t>
            </a:r>
          </a:p>
          <a:p>
            <a:pPr marL="571500" indent="-571500">
              <a:buFont typeface="Arial" charset="0"/>
              <a:buChar char="•"/>
            </a:pPr>
            <a:r>
              <a:rPr lang="en-US" sz="3200" dirty="0" smtClean="0"/>
              <a:t>Network transit links fail</a:t>
            </a:r>
          </a:p>
          <a:p>
            <a:pPr marL="571500" indent="-571500">
              <a:buFont typeface="Arial" charset="0"/>
              <a:buChar char="•"/>
            </a:pPr>
            <a:r>
              <a:rPr lang="en-US" sz="3200" dirty="0" smtClean="0"/>
              <a:t>Storage </a:t>
            </a:r>
            <a:r>
              <a:rPr lang="en-US" sz="3200" dirty="0" err="1" smtClean="0"/>
              <a:t>backends</a:t>
            </a:r>
            <a:r>
              <a:rPr lang="en-US" sz="3200" dirty="0" smtClean="0"/>
              <a:t> (e.g. SANs) fail</a:t>
            </a:r>
          </a:p>
          <a:p>
            <a:pPr marL="571500" indent="-571500">
              <a:buFont typeface="Arial" charset="0"/>
              <a:buChar char="•"/>
            </a:pPr>
            <a:r>
              <a:rPr lang="en-US" sz="3200" dirty="0" smtClean="0"/>
              <a:t>ISPs fail</a:t>
            </a:r>
          </a:p>
          <a:p>
            <a:pPr marL="571500" indent="-571500">
              <a:buFont typeface="Arial" charset="0"/>
              <a:buChar char="•"/>
            </a:pPr>
            <a:r>
              <a:rPr lang="en-US" sz="3200" dirty="0" smtClean="0"/>
              <a:t>Customer services systems fail</a:t>
            </a:r>
            <a:endParaRPr lang="en-US" sz="3200" dirty="0"/>
          </a:p>
        </p:txBody>
      </p:sp>
      <p:sp>
        <p:nvSpPr>
          <p:cNvPr id="2" name="TextBox 1"/>
          <p:cNvSpPr txBox="1"/>
          <p:nvPr/>
        </p:nvSpPr>
        <p:spPr>
          <a:xfrm rot="20225686">
            <a:off x="1119699" y="2271747"/>
            <a:ext cx="6625398" cy="1754326"/>
          </a:xfrm>
          <a:prstGeom prst="rect">
            <a:avLst/>
          </a:prstGeom>
          <a:solidFill>
            <a:schemeClr val="bg1">
              <a:lumMod val="85000"/>
            </a:schemeClr>
          </a:solidFill>
        </p:spPr>
        <p:txBody>
          <a:bodyPr wrap="square" rtlCol="0">
            <a:spAutoFit/>
          </a:bodyPr>
          <a:lstStyle/>
          <a:p>
            <a:r>
              <a:rPr lang="en-US" sz="5400" dirty="0" smtClean="0"/>
              <a:t>  Slowing down is</a:t>
            </a:r>
          </a:p>
          <a:p>
            <a:pPr algn="ctr"/>
            <a:r>
              <a:rPr lang="en-US" sz="5400" dirty="0" smtClean="0"/>
              <a:t>worse than failing!</a:t>
            </a:r>
            <a:endParaRPr lang="en-US" sz="5400" dirty="0"/>
          </a:p>
        </p:txBody>
      </p:sp>
    </p:spTree>
    <p:extLst>
      <p:ext uri="{BB962C8B-B14F-4D97-AF65-F5344CB8AC3E}">
        <p14:creationId xmlns:p14="http://schemas.microsoft.com/office/powerpoint/2010/main" val="12570287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510246" y="440079"/>
            <a:ext cx="7289048" cy="584775"/>
          </a:xfrm>
          <a:prstGeom prst="rect">
            <a:avLst/>
          </a:prstGeom>
        </p:spPr>
        <p:txBody>
          <a:bodyPr vert="horz"/>
          <a:lstStyle>
            <a:lvl1pPr>
              <a:spcBef>
                <a:spcPts val="768"/>
              </a:spcBef>
              <a:spcAft>
                <a:spcPts val="0"/>
              </a:spcAft>
              <a:buNone/>
              <a:defRPr sz="3200">
                <a:solidFill>
                  <a:srgbClr val="1096D4"/>
                </a:solidFill>
                <a:latin typeface="+mj-lt"/>
                <a:ea typeface="+mj-ea"/>
                <a:cs typeface="+mj-cs"/>
              </a:defRPr>
            </a:lvl1pPr>
          </a:lstStyle>
          <a:p>
            <a:r>
              <a:rPr lang="en-GB" dirty="0" smtClean="0"/>
              <a:t>Grand National timeline</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4641" y="1305858"/>
            <a:ext cx="8848912" cy="4550869"/>
          </a:xfrm>
          <a:prstGeom prst="rect">
            <a:avLst/>
          </a:prstGeom>
        </p:spPr>
      </p:pic>
    </p:spTree>
    <p:extLst>
      <p:ext uri="{BB962C8B-B14F-4D97-AF65-F5344CB8AC3E}">
        <p14:creationId xmlns:p14="http://schemas.microsoft.com/office/powerpoint/2010/main" val="13274505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The day itself</a:t>
            </a:r>
            <a:endParaRPr lang="en-US" dirty="0"/>
          </a:p>
        </p:txBody>
      </p:sp>
    </p:spTree>
    <p:extLst>
      <p:ext uri="{BB962C8B-B14F-4D97-AF65-F5344CB8AC3E}">
        <p14:creationId xmlns:p14="http://schemas.microsoft.com/office/powerpoint/2010/main" val="4025500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510246" y="440079"/>
            <a:ext cx="7289048" cy="584775"/>
          </a:xfrm>
          <a:prstGeom prst="rect">
            <a:avLst/>
          </a:prstGeom>
        </p:spPr>
        <p:txBody>
          <a:bodyPr vert="horz"/>
          <a:lstStyle>
            <a:lvl1pPr>
              <a:spcBef>
                <a:spcPts val="768"/>
              </a:spcBef>
              <a:spcAft>
                <a:spcPts val="0"/>
              </a:spcAft>
              <a:buNone/>
              <a:defRPr sz="3200">
                <a:solidFill>
                  <a:srgbClr val="1096D4"/>
                </a:solidFill>
                <a:latin typeface="+mj-lt"/>
                <a:ea typeface="+mj-ea"/>
                <a:cs typeface="+mj-cs"/>
              </a:defRPr>
            </a:lvl1pPr>
          </a:lstStyle>
          <a:p>
            <a:r>
              <a:rPr lang="en-GB" dirty="0" smtClean="0"/>
              <a:t>Two important things</a:t>
            </a:r>
            <a:endParaRPr lang="en-US" dirty="0"/>
          </a:p>
        </p:txBody>
      </p:sp>
      <p:sp>
        <p:nvSpPr>
          <p:cNvPr id="2" name="TextBox 1"/>
          <p:cNvSpPr txBox="1"/>
          <p:nvPr/>
        </p:nvSpPr>
        <p:spPr>
          <a:xfrm>
            <a:off x="1129552" y="1827824"/>
            <a:ext cx="3348317" cy="830997"/>
          </a:xfrm>
          <a:prstGeom prst="rect">
            <a:avLst/>
          </a:prstGeom>
          <a:noFill/>
        </p:spPr>
        <p:txBody>
          <a:bodyPr wrap="square" rtlCol="0">
            <a:spAutoFit/>
          </a:bodyPr>
          <a:lstStyle/>
          <a:p>
            <a:r>
              <a:rPr lang="en-US" sz="4800" smtClean="0"/>
              <a:t>Have a plan</a:t>
            </a:r>
            <a:endParaRPr lang="en-US" sz="4800"/>
          </a:p>
        </p:txBody>
      </p:sp>
      <p:sp>
        <p:nvSpPr>
          <p:cNvPr id="5" name="TextBox 4"/>
          <p:cNvSpPr txBox="1"/>
          <p:nvPr/>
        </p:nvSpPr>
        <p:spPr>
          <a:xfrm>
            <a:off x="6069105" y="1827824"/>
            <a:ext cx="4885248" cy="830997"/>
          </a:xfrm>
          <a:prstGeom prst="rect">
            <a:avLst/>
          </a:prstGeom>
          <a:noFill/>
        </p:spPr>
        <p:txBody>
          <a:bodyPr wrap="square" rtlCol="0">
            <a:spAutoFit/>
          </a:bodyPr>
          <a:lstStyle/>
          <a:p>
            <a:r>
              <a:rPr lang="en-US" sz="4800" dirty="0" smtClean="0"/>
              <a:t>Have a good team</a:t>
            </a:r>
            <a:endParaRPr lang="en-US" sz="4800" dirty="0"/>
          </a:p>
        </p:txBody>
      </p:sp>
    </p:spTree>
    <p:extLst>
      <p:ext uri="{BB962C8B-B14F-4D97-AF65-F5344CB8AC3E}">
        <p14:creationId xmlns:p14="http://schemas.microsoft.com/office/powerpoint/2010/main" val="21146523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510246" y="440079"/>
            <a:ext cx="7289048" cy="584775"/>
          </a:xfrm>
          <a:prstGeom prst="rect">
            <a:avLst/>
          </a:prstGeom>
        </p:spPr>
        <p:txBody>
          <a:bodyPr vert="horz"/>
          <a:lstStyle>
            <a:lvl1pPr>
              <a:spcBef>
                <a:spcPts val="768"/>
              </a:spcBef>
              <a:spcAft>
                <a:spcPts val="0"/>
              </a:spcAft>
              <a:buNone/>
              <a:defRPr sz="3200">
                <a:solidFill>
                  <a:srgbClr val="1096D4"/>
                </a:solidFill>
                <a:latin typeface="+mj-lt"/>
                <a:ea typeface="+mj-ea"/>
                <a:cs typeface="+mj-cs"/>
              </a:defRPr>
            </a:lvl1pPr>
          </a:lstStyle>
          <a:p>
            <a:r>
              <a:rPr lang="en-GB" dirty="0" smtClean="0"/>
              <a:t>Two important things</a:t>
            </a:r>
            <a:endParaRPr lang="en-US" dirty="0"/>
          </a:p>
        </p:txBody>
      </p:sp>
      <p:sp>
        <p:nvSpPr>
          <p:cNvPr id="2" name="TextBox 1"/>
          <p:cNvSpPr txBox="1"/>
          <p:nvPr/>
        </p:nvSpPr>
        <p:spPr>
          <a:xfrm>
            <a:off x="1129552" y="1827824"/>
            <a:ext cx="3348317" cy="830997"/>
          </a:xfrm>
          <a:prstGeom prst="rect">
            <a:avLst/>
          </a:prstGeom>
          <a:noFill/>
        </p:spPr>
        <p:txBody>
          <a:bodyPr wrap="square" rtlCol="0">
            <a:spAutoFit/>
          </a:bodyPr>
          <a:lstStyle/>
          <a:p>
            <a:r>
              <a:rPr lang="en-US" sz="4800" smtClean="0"/>
              <a:t>Have a plan</a:t>
            </a:r>
            <a:endParaRPr lang="en-US" sz="4800"/>
          </a:p>
        </p:txBody>
      </p:sp>
      <p:sp>
        <p:nvSpPr>
          <p:cNvPr id="5" name="TextBox 4"/>
          <p:cNvSpPr txBox="1"/>
          <p:nvPr/>
        </p:nvSpPr>
        <p:spPr>
          <a:xfrm>
            <a:off x="6069105" y="1827824"/>
            <a:ext cx="4885248" cy="830997"/>
          </a:xfrm>
          <a:prstGeom prst="rect">
            <a:avLst/>
          </a:prstGeom>
          <a:noFill/>
        </p:spPr>
        <p:txBody>
          <a:bodyPr wrap="square" rtlCol="0">
            <a:spAutoFit/>
          </a:bodyPr>
          <a:lstStyle/>
          <a:p>
            <a:r>
              <a:rPr lang="en-US" sz="4800" dirty="0" smtClean="0"/>
              <a:t>Have a good team</a:t>
            </a:r>
            <a:endParaRPr lang="en-US" sz="4800" dirty="0"/>
          </a:p>
        </p:txBody>
      </p:sp>
      <p:sp>
        <p:nvSpPr>
          <p:cNvPr id="3" name="TextBox 2"/>
          <p:cNvSpPr txBox="1"/>
          <p:nvPr/>
        </p:nvSpPr>
        <p:spPr>
          <a:xfrm>
            <a:off x="6769906" y="3015515"/>
            <a:ext cx="3483646" cy="446276"/>
          </a:xfrm>
          <a:prstGeom prst="rect">
            <a:avLst/>
          </a:prstGeom>
          <a:noFill/>
        </p:spPr>
        <p:txBody>
          <a:bodyPr wrap="none" rtlCol="0">
            <a:spAutoFit/>
          </a:bodyPr>
          <a:lstStyle/>
          <a:p>
            <a:r>
              <a:rPr lang="is-IS" smtClean="0"/>
              <a:t>… and let them do their job</a:t>
            </a:r>
            <a:endParaRPr lang="en-US" dirty="0"/>
          </a:p>
        </p:txBody>
      </p:sp>
    </p:spTree>
    <p:extLst>
      <p:ext uri="{BB962C8B-B14F-4D97-AF65-F5344CB8AC3E}">
        <p14:creationId xmlns:p14="http://schemas.microsoft.com/office/powerpoint/2010/main" val="18500289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510246" y="440079"/>
            <a:ext cx="7289048" cy="584775"/>
          </a:xfrm>
          <a:prstGeom prst="rect">
            <a:avLst/>
          </a:prstGeom>
        </p:spPr>
        <p:txBody>
          <a:bodyPr vert="horz"/>
          <a:lstStyle>
            <a:lvl1pPr>
              <a:spcBef>
                <a:spcPts val="768"/>
              </a:spcBef>
              <a:spcAft>
                <a:spcPts val="0"/>
              </a:spcAft>
              <a:buNone/>
              <a:defRPr sz="3200">
                <a:solidFill>
                  <a:srgbClr val="1096D4"/>
                </a:solidFill>
                <a:latin typeface="+mj-lt"/>
                <a:ea typeface="+mj-ea"/>
                <a:cs typeface="+mj-cs"/>
              </a:defRPr>
            </a:lvl1pPr>
          </a:lstStyle>
          <a:p>
            <a:r>
              <a:rPr lang="en-GB" dirty="0" smtClean="0"/>
              <a:t>Team structure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0100" y="1080247"/>
            <a:ext cx="7543800" cy="4445000"/>
          </a:xfrm>
          <a:prstGeom prst="rect">
            <a:avLst/>
          </a:prstGeom>
        </p:spPr>
      </p:pic>
    </p:spTree>
    <p:extLst>
      <p:ext uri="{BB962C8B-B14F-4D97-AF65-F5344CB8AC3E}">
        <p14:creationId xmlns:p14="http://schemas.microsoft.com/office/powerpoint/2010/main" val="8539213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7541" y="485900"/>
            <a:ext cx="6384522" cy="584775"/>
          </a:xfrm>
          <a:prstGeom prst="rect">
            <a:avLst/>
          </a:prstGeom>
        </p:spPr>
        <p:txBody>
          <a:bodyPr vert="horz"/>
          <a:lstStyle>
            <a:lvl1pPr>
              <a:spcBef>
                <a:spcPts val="768"/>
              </a:spcBef>
              <a:spcAft>
                <a:spcPts val="0"/>
              </a:spcAft>
              <a:buNone/>
              <a:defRPr sz="3200">
                <a:solidFill>
                  <a:srgbClr val="1096D4"/>
                </a:solidFill>
                <a:latin typeface="+mj-lt"/>
                <a:ea typeface="+mj-ea"/>
                <a:cs typeface="+mj-cs"/>
              </a:defRPr>
            </a:lvl1pPr>
          </a:lstStyle>
          <a:p>
            <a:r>
              <a:rPr lang="en-US" dirty="0" smtClean="0"/>
              <a:t>Some Grand National facts</a:t>
            </a:r>
            <a:r>
              <a:rPr lang="is-IS" dirty="0" smtClean="0"/>
              <a:t>…</a:t>
            </a:r>
            <a:endParaRPr lang="en-US" dirty="0"/>
          </a:p>
        </p:txBody>
      </p:sp>
      <p:sp>
        <p:nvSpPr>
          <p:cNvPr id="2" name="TextBox 1"/>
          <p:cNvSpPr txBox="1"/>
          <p:nvPr/>
        </p:nvSpPr>
        <p:spPr>
          <a:xfrm>
            <a:off x="978568" y="1138991"/>
            <a:ext cx="9176085" cy="5016758"/>
          </a:xfrm>
          <a:prstGeom prst="rect">
            <a:avLst/>
          </a:prstGeom>
          <a:noFill/>
        </p:spPr>
        <p:txBody>
          <a:bodyPr wrap="square" rtlCol="0">
            <a:spAutoFit/>
          </a:bodyPr>
          <a:lstStyle/>
          <a:p>
            <a:pPr marL="342900" indent="-342900">
              <a:buFont typeface="Arial" charset="0"/>
              <a:buChar char="•"/>
            </a:pPr>
            <a:r>
              <a:rPr lang="en-US" sz="4000" dirty="0" smtClean="0"/>
              <a:t>Started in 1839</a:t>
            </a:r>
          </a:p>
          <a:p>
            <a:pPr marL="342900" indent="-342900">
              <a:buFont typeface="Arial" charset="0"/>
              <a:buChar char="•"/>
            </a:pPr>
            <a:r>
              <a:rPr lang="en-US" sz="4000" dirty="0"/>
              <a:t>Nearly 7km long (4 miles 514 </a:t>
            </a:r>
            <a:r>
              <a:rPr lang="en-US" sz="4000" dirty="0" smtClean="0"/>
              <a:t>yards)</a:t>
            </a:r>
          </a:p>
          <a:p>
            <a:pPr marL="342900" indent="-342900">
              <a:buFont typeface="Arial" charset="0"/>
              <a:buChar char="•"/>
            </a:pPr>
            <a:r>
              <a:rPr lang="en-US" sz="4000" dirty="0" smtClean="0"/>
              <a:t>30 fences jumped, over 2 laps</a:t>
            </a:r>
          </a:p>
          <a:p>
            <a:pPr marL="342900" indent="-342900">
              <a:buFont typeface="Arial" charset="0"/>
              <a:buChar char="•"/>
            </a:pPr>
            <a:r>
              <a:rPr lang="en-US" sz="4000" dirty="0" smtClean="0"/>
              <a:t>Highest prized jump-race in Europe</a:t>
            </a:r>
          </a:p>
          <a:p>
            <a:pPr marL="342900" indent="-342900">
              <a:buFont typeface="Arial" charset="0"/>
              <a:buChar char="•"/>
            </a:pPr>
            <a:r>
              <a:rPr lang="en-US" sz="4000" dirty="0" smtClean="0"/>
              <a:t>Up to 40 horses</a:t>
            </a:r>
          </a:p>
          <a:p>
            <a:pPr marL="342900" indent="-342900">
              <a:buFont typeface="Arial" charset="0"/>
              <a:buChar char="•"/>
            </a:pPr>
            <a:r>
              <a:rPr lang="en-US" sz="4000" dirty="0" smtClean="0"/>
              <a:t>The </a:t>
            </a:r>
            <a:r>
              <a:rPr lang="en-US" sz="4000" dirty="0" err="1" smtClean="0"/>
              <a:t>favourite</a:t>
            </a:r>
            <a:r>
              <a:rPr lang="en-US" sz="4000" dirty="0" smtClean="0"/>
              <a:t> has only </a:t>
            </a:r>
            <a:r>
              <a:rPr lang="en-US" sz="4000" smtClean="0"/>
              <a:t>won 9 times in </a:t>
            </a:r>
            <a:r>
              <a:rPr lang="en-US" sz="4000" dirty="0" smtClean="0"/>
              <a:t>the </a:t>
            </a:r>
            <a:r>
              <a:rPr lang="en-US" sz="4000" smtClean="0"/>
              <a:t>last 70 </a:t>
            </a:r>
            <a:r>
              <a:rPr lang="en-US" sz="4000" dirty="0" smtClean="0"/>
              <a:t>years</a:t>
            </a:r>
          </a:p>
          <a:p>
            <a:pPr marL="342900" indent="-342900">
              <a:buFont typeface="Arial" charset="0"/>
              <a:buChar char="•"/>
            </a:pPr>
            <a:r>
              <a:rPr lang="en-US" sz="4000" dirty="0" smtClean="0"/>
              <a:t>Highest bet traffic of the year</a:t>
            </a:r>
            <a:endParaRPr lang="en-US" sz="4000" dirty="0"/>
          </a:p>
        </p:txBody>
      </p:sp>
    </p:spTree>
    <p:extLst>
      <p:ext uri="{BB962C8B-B14F-4D97-AF65-F5344CB8AC3E}">
        <p14:creationId xmlns:p14="http://schemas.microsoft.com/office/powerpoint/2010/main" val="348381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Office layout</a:t>
            </a:r>
            <a:endParaRPr lang="en-US" dirty="0"/>
          </a:p>
        </p:txBody>
      </p:sp>
      <p:pic>
        <p:nvPicPr>
          <p:cNvPr id="4" name="Picture 3" descr="IMG_20160409_110622.jpg"/>
          <p:cNvPicPr>
            <a:picLocks noChangeAspect="1"/>
          </p:cNvPicPr>
          <p:nvPr/>
        </p:nvPicPr>
        <p:blipFill>
          <a:blip r:embed="rId3"/>
          <a:stretch>
            <a:fillRect/>
          </a:stretch>
        </p:blipFill>
        <p:spPr>
          <a:xfrm>
            <a:off x="351177" y="-1665317"/>
            <a:ext cx="10976884" cy="8248680"/>
          </a:xfrm>
          <a:prstGeom prst="rect">
            <a:avLst/>
          </a:prstGeom>
        </p:spPr>
      </p:pic>
    </p:spTree>
    <p:extLst>
      <p:ext uri="{BB962C8B-B14F-4D97-AF65-F5344CB8AC3E}">
        <p14:creationId xmlns:p14="http://schemas.microsoft.com/office/powerpoint/2010/main" val="21365458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510246" y="440079"/>
            <a:ext cx="7289048" cy="584775"/>
          </a:xfrm>
          <a:prstGeom prst="rect">
            <a:avLst/>
          </a:prstGeom>
        </p:spPr>
        <p:txBody>
          <a:bodyPr vert="horz"/>
          <a:lstStyle>
            <a:lvl1pPr>
              <a:spcBef>
                <a:spcPts val="768"/>
              </a:spcBef>
              <a:spcAft>
                <a:spcPts val="0"/>
              </a:spcAft>
              <a:buNone/>
              <a:defRPr sz="3200">
                <a:solidFill>
                  <a:srgbClr val="1096D4"/>
                </a:solidFill>
                <a:latin typeface="+mj-lt"/>
                <a:ea typeface="+mj-ea"/>
                <a:cs typeface="+mj-cs"/>
              </a:defRPr>
            </a:lvl1pPr>
          </a:lstStyle>
          <a:p>
            <a:r>
              <a:rPr lang="en-GB" dirty="0" smtClean="0"/>
              <a:t>Team structure</a:t>
            </a:r>
            <a:endParaRPr lang="en-US" dirty="0"/>
          </a:p>
        </p:txBody>
      </p:sp>
      <p:sp>
        <p:nvSpPr>
          <p:cNvPr id="2" name="TextBox 1"/>
          <p:cNvSpPr txBox="1"/>
          <p:nvPr/>
        </p:nvSpPr>
        <p:spPr>
          <a:xfrm>
            <a:off x="806824" y="1169894"/>
            <a:ext cx="3691588" cy="4524315"/>
          </a:xfrm>
          <a:prstGeom prst="rect">
            <a:avLst/>
          </a:prstGeom>
          <a:noFill/>
        </p:spPr>
        <p:txBody>
          <a:bodyPr wrap="none" rtlCol="0">
            <a:spAutoFit/>
          </a:bodyPr>
          <a:lstStyle/>
          <a:p>
            <a:pPr marL="342900" indent="-342900">
              <a:buFont typeface="Arial" charset="0"/>
              <a:buChar char="•"/>
            </a:pPr>
            <a:r>
              <a:rPr lang="en-US" sz="3600" dirty="0" smtClean="0"/>
              <a:t>Web servers</a:t>
            </a:r>
          </a:p>
          <a:p>
            <a:pPr marL="342900" indent="-342900">
              <a:buFont typeface="Arial" charset="0"/>
              <a:buChar char="•"/>
            </a:pPr>
            <a:r>
              <a:rPr lang="en-US" sz="3600" dirty="0" smtClean="0"/>
              <a:t>Databases</a:t>
            </a:r>
          </a:p>
          <a:p>
            <a:pPr marL="342900" indent="-342900">
              <a:buFont typeface="Arial" charset="0"/>
              <a:buChar char="•"/>
            </a:pPr>
            <a:r>
              <a:rPr lang="en-US" sz="3600" dirty="0"/>
              <a:t>Trading </a:t>
            </a:r>
            <a:r>
              <a:rPr lang="en-US" sz="3600" dirty="0" smtClean="0"/>
              <a:t>systems</a:t>
            </a:r>
          </a:p>
          <a:p>
            <a:pPr marL="342900" indent="-342900">
              <a:buFont typeface="Arial" charset="0"/>
              <a:buChar char="•"/>
            </a:pPr>
            <a:r>
              <a:rPr lang="en-US" sz="3600" dirty="0" smtClean="0"/>
              <a:t>Network</a:t>
            </a:r>
          </a:p>
          <a:p>
            <a:pPr marL="342900" indent="-342900">
              <a:buFont typeface="Arial" charset="0"/>
              <a:buChar char="•"/>
            </a:pPr>
            <a:r>
              <a:rPr lang="en-US" sz="3600" dirty="0" smtClean="0"/>
              <a:t>Storage</a:t>
            </a:r>
          </a:p>
          <a:p>
            <a:pPr marL="342900" indent="-342900">
              <a:buFont typeface="Arial" charset="0"/>
              <a:buChar char="•"/>
            </a:pPr>
            <a:r>
              <a:rPr lang="en-US" sz="3600" dirty="0"/>
              <a:t>Compute </a:t>
            </a:r>
            <a:r>
              <a:rPr lang="en-US" sz="3600" dirty="0" smtClean="0"/>
              <a:t>power</a:t>
            </a:r>
          </a:p>
          <a:p>
            <a:pPr marL="342900" indent="-342900">
              <a:buFont typeface="Arial" charset="0"/>
              <a:buChar char="•"/>
            </a:pPr>
            <a:r>
              <a:rPr lang="en-US" sz="3600" dirty="0"/>
              <a:t>Account</a:t>
            </a:r>
          </a:p>
          <a:p>
            <a:pPr marL="342900" indent="-342900">
              <a:buFont typeface="Arial" charset="0"/>
              <a:buChar char="•"/>
            </a:pPr>
            <a:r>
              <a:rPr lang="en-US" sz="3600" dirty="0" err="1" smtClean="0"/>
              <a:t>etc</a:t>
            </a:r>
            <a:endParaRPr lang="en-US" sz="3600" dirty="0"/>
          </a:p>
        </p:txBody>
      </p:sp>
    </p:spTree>
    <p:extLst>
      <p:ext uri="{BB962C8B-B14F-4D97-AF65-F5344CB8AC3E}">
        <p14:creationId xmlns:p14="http://schemas.microsoft.com/office/powerpoint/2010/main" val="1835073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510246" y="440079"/>
            <a:ext cx="7289048" cy="584775"/>
          </a:xfrm>
          <a:prstGeom prst="rect">
            <a:avLst/>
          </a:prstGeom>
        </p:spPr>
        <p:txBody>
          <a:bodyPr vert="horz"/>
          <a:lstStyle>
            <a:lvl1pPr>
              <a:spcBef>
                <a:spcPts val="768"/>
              </a:spcBef>
              <a:spcAft>
                <a:spcPts val="0"/>
              </a:spcAft>
              <a:buNone/>
              <a:defRPr sz="3200">
                <a:solidFill>
                  <a:srgbClr val="1096D4"/>
                </a:solidFill>
                <a:latin typeface="+mj-lt"/>
                <a:ea typeface="+mj-ea"/>
                <a:cs typeface="+mj-cs"/>
              </a:defRPr>
            </a:lvl1pPr>
          </a:lstStyle>
          <a:p>
            <a:r>
              <a:rPr lang="en-GB" dirty="0" smtClean="0"/>
              <a:t>Team structure</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2500" y="1092200"/>
            <a:ext cx="7239000" cy="4381500"/>
          </a:xfrm>
          <a:prstGeom prst="rect">
            <a:avLst/>
          </a:prstGeom>
        </p:spPr>
      </p:pic>
    </p:spTree>
    <p:extLst>
      <p:ext uri="{BB962C8B-B14F-4D97-AF65-F5344CB8AC3E}">
        <p14:creationId xmlns:p14="http://schemas.microsoft.com/office/powerpoint/2010/main" val="19873883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So, what went wrong?</a:t>
            </a:r>
            <a:endParaRPr lang="en-US" dirty="0"/>
          </a:p>
        </p:txBody>
      </p:sp>
    </p:spTree>
    <p:extLst>
      <p:ext uri="{BB962C8B-B14F-4D97-AF65-F5344CB8AC3E}">
        <p14:creationId xmlns:p14="http://schemas.microsoft.com/office/powerpoint/2010/main" val="3210124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Risk-management system</a:t>
            </a:r>
            <a:endParaRPr lang="en-US" dirty="0"/>
          </a:p>
        </p:txBody>
      </p:sp>
    </p:spTree>
    <p:extLst>
      <p:ext uri="{BB962C8B-B14F-4D97-AF65-F5344CB8AC3E}">
        <p14:creationId xmlns:p14="http://schemas.microsoft.com/office/powerpoint/2010/main" val="21428982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510246" y="440079"/>
            <a:ext cx="7289048" cy="584775"/>
          </a:xfrm>
          <a:prstGeom prst="rect">
            <a:avLst/>
          </a:prstGeom>
        </p:spPr>
        <p:txBody>
          <a:bodyPr vert="horz"/>
          <a:lstStyle>
            <a:lvl1pPr>
              <a:spcBef>
                <a:spcPts val="768"/>
              </a:spcBef>
              <a:spcAft>
                <a:spcPts val="0"/>
              </a:spcAft>
              <a:buNone/>
              <a:defRPr sz="3200">
                <a:solidFill>
                  <a:srgbClr val="1096D4"/>
                </a:solidFill>
                <a:latin typeface="+mj-lt"/>
                <a:ea typeface="+mj-ea"/>
                <a:cs typeface="+mj-cs"/>
              </a:defRPr>
            </a:lvl1pPr>
          </a:lstStyle>
          <a:p>
            <a:r>
              <a:rPr lang="en-GB" dirty="0" smtClean="0"/>
              <a:t>Risk management system</a:t>
            </a:r>
            <a:endParaRPr lang="en-US" dirty="0"/>
          </a:p>
        </p:txBody>
      </p:sp>
      <p:sp>
        <p:nvSpPr>
          <p:cNvPr id="2" name="TextBox 1"/>
          <p:cNvSpPr txBox="1"/>
          <p:nvPr/>
        </p:nvSpPr>
        <p:spPr>
          <a:xfrm>
            <a:off x="1586754" y="2124634"/>
            <a:ext cx="3009542" cy="646331"/>
          </a:xfrm>
          <a:prstGeom prst="rect">
            <a:avLst/>
          </a:prstGeom>
          <a:noFill/>
        </p:spPr>
        <p:txBody>
          <a:bodyPr wrap="none" rtlCol="0">
            <a:spAutoFit/>
          </a:bodyPr>
          <a:lstStyle/>
          <a:p>
            <a:r>
              <a:rPr lang="en-US" sz="3600" dirty="0" smtClean="0"/>
              <a:t>New = “Orwell”</a:t>
            </a:r>
            <a:endParaRPr lang="en-US" sz="3600" dirty="0"/>
          </a:p>
        </p:txBody>
      </p:sp>
    </p:spTree>
    <p:extLst>
      <p:ext uri="{BB962C8B-B14F-4D97-AF65-F5344CB8AC3E}">
        <p14:creationId xmlns:p14="http://schemas.microsoft.com/office/powerpoint/2010/main" val="19676470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510246" y="440079"/>
            <a:ext cx="7289048" cy="584775"/>
          </a:xfrm>
          <a:prstGeom prst="rect">
            <a:avLst/>
          </a:prstGeom>
        </p:spPr>
        <p:txBody>
          <a:bodyPr vert="horz"/>
          <a:lstStyle>
            <a:lvl1pPr>
              <a:spcBef>
                <a:spcPts val="768"/>
              </a:spcBef>
              <a:spcAft>
                <a:spcPts val="0"/>
              </a:spcAft>
              <a:buNone/>
              <a:defRPr sz="3200">
                <a:solidFill>
                  <a:srgbClr val="1096D4"/>
                </a:solidFill>
                <a:latin typeface="+mj-lt"/>
                <a:ea typeface="+mj-ea"/>
                <a:cs typeface="+mj-cs"/>
              </a:defRPr>
            </a:lvl1pPr>
          </a:lstStyle>
          <a:p>
            <a:r>
              <a:rPr lang="en-GB" dirty="0" smtClean="0"/>
              <a:t>Risk management system</a:t>
            </a:r>
            <a:endParaRPr lang="en-US" dirty="0"/>
          </a:p>
        </p:txBody>
      </p:sp>
      <p:sp>
        <p:nvSpPr>
          <p:cNvPr id="2" name="TextBox 1"/>
          <p:cNvSpPr txBox="1"/>
          <p:nvPr/>
        </p:nvSpPr>
        <p:spPr>
          <a:xfrm>
            <a:off x="1586754" y="2124634"/>
            <a:ext cx="3009542" cy="646331"/>
          </a:xfrm>
          <a:prstGeom prst="rect">
            <a:avLst/>
          </a:prstGeom>
          <a:noFill/>
        </p:spPr>
        <p:txBody>
          <a:bodyPr wrap="none" rtlCol="0">
            <a:spAutoFit/>
          </a:bodyPr>
          <a:lstStyle/>
          <a:p>
            <a:r>
              <a:rPr lang="en-US" sz="3600" dirty="0" smtClean="0"/>
              <a:t>New = “Orwell”</a:t>
            </a:r>
            <a:endParaRPr lang="en-US" sz="3600" dirty="0"/>
          </a:p>
        </p:txBody>
      </p:sp>
      <p:sp>
        <p:nvSpPr>
          <p:cNvPr id="4" name="TextBox 3"/>
          <p:cNvSpPr txBox="1"/>
          <p:nvPr/>
        </p:nvSpPr>
        <p:spPr>
          <a:xfrm>
            <a:off x="6176683" y="2124634"/>
            <a:ext cx="4636013" cy="1200329"/>
          </a:xfrm>
          <a:prstGeom prst="rect">
            <a:avLst/>
          </a:prstGeom>
          <a:noFill/>
        </p:spPr>
        <p:txBody>
          <a:bodyPr wrap="none" rtlCol="0">
            <a:spAutoFit/>
          </a:bodyPr>
          <a:lstStyle/>
          <a:p>
            <a:r>
              <a:rPr lang="en-US" sz="3600" dirty="0" smtClean="0"/>
              <a:t>Old = “Not cool enough</a:t>
            </a:r>
          </a:p>
          <a:p>
            <a:r>
              <a:rPr lang="en-US" sz="3600" dirty="0"/>
              <a:t> </a:t>
            </a:r>
            <a:r>
              <a:rPr lang="en-US" sz="3600" dirty="0" smtClean="0"/>
              <a:t>             to have a name”</a:t>
            </a:r>
            <a:endParaRPr lang="en-US" sz="3600" dirty="0"/>
          </a:p>
        </p:txBody>
      </p:sp>
    </p:spTree>
    <p:extLst>
      <p:ext uri="{BB962C8B-B14F-4D97-AF65-F5344CB8AC3E}">
        <p14:creationId xmlns:p14="http://schemas.microsoft.com/office/powerpoint/2010/main" val="15518285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510246" y="440079"/>
            <a:ext cx="7289048" cy="584775"/>
          </a:xfrm>
          <a:prstGeom prst="rect">
            <a:avLst/>
          </a:prstGeom>
        </p:spPr>
        <p:txBody>
          <a:bodyPr vert="horz"/>
          <a:lstStyle>
            <a:lvl1pPr>
              <a:spcBef>
                <a:spcPts val="768"/>
              </a:spcBef>
              <a:spcAft>
                <a:spcPts val="0"/>
              </a:spcAft>
              <a:buNone/>
              <a:defRPr sz="3200">
                <a:solidFill>
                  <a:srgbClr val="1096D4"/>
                </a:solidFill>
                <a:latin typeface="+mj-lt"/>
                <a:ea typeface="+mj-ea"/>
                <a:cs typeface="+mj-cs"/>
              </a:defRPr>
            </a:lvl1pPr>
          </a:lstStyle>
          <a:p>
            <a:r>
              <a:rPr lang="en-GB" dirty="0" smtClean="0"/>
              <a:t>Risk management system</a:t>
            </a:r>
            <a:endParaRPr lang="en-US" dirty="0"/>
          </a:p>
        </p:txBody>
      </p:sp>
      <p:sp>
        <p:nvSpPr>
          <p:cNvPr id="2" name="TextBox 1"/>
          <p:cNvSpPr txBox="1"/>
          <p:nvPr/>
        </p:nvSpPr>
        <p:spPr>
          <a:xfrm>
            <a:off x="1586754" y="2124634"/>
            <a:ext cx="3009542" cy="646331"/>
          </a:xfrm>
          <a:prstGeom prst="rect">
            <a:avLst/>
          </a:prstGeom>
          <a:noFill/>
        </p:spPr>
        <p:txBody>
          <a:bodyPr wrap="none" rtlCol="0">
            <a:spAutoFit/>
          </a:bodyPr>
          <a:lstStyle/>
          <a:p>
            <a:r>
              <a:rPr lang="en-US" sz="3600" dirty="0" smtClean="0"/>
              <a:t>New = “Orwell”</a:t>
            </a:r>
            <a:endParaRPr lang="en-US" sz="3600" dirty="0"/>
          </a:p>
        </p:txBody>
      </p:sp>
      <p:sp>
        <p:nvSpPr>
          <p:cNvPr id="4" name="TextBox 3"/>
          <p:cNvSpPr txBox="1"/>
          <p:nvPr/>
        </p:nvSpPr>
        <p:spPr>
          <a:xfrm>
            <a:off x="6176683" y="2124634"/>
            <a:ext cx="4636013" cy="1200329"/>
          </a:xfrm>
          <a:prstGeom prst="rect">
            <a:avLst/>
          </a:prstGeom>
          <a:noFill/>
        </p:spPr>
        <p:txBody>
          <a:bodyPr wrap="none" rtlCol="0">
            <a:spAutoFit/>
          </a:bodyPr>
          <a:lstStyle/>
          <a:p>
            <a:r>
              <a:rPr lang="en-US" sz="3600" dirty="0" smtClean="0"/>
              <a:t>Old = “Not cool enough</a:t>
            </a:r>
          </a:p>
          <a:p>
            <a:r>
              <a:rPr lang="en-US" sz="3600" dirty="0"/>
              <a:t> </a:t>
            </a:r>
            <a:r>
              <a:rPr lang="en-US" sz="3600" dirty="0" smtClean="0"/>
              <a:t>             to have a name”</a:t>
            </a:r>
            <a:endParaRPr lang="en-US" sz="3600" dirty="0"/>
          </a:p>
        </p:txBody>
      </p:sp>
      <p:pic>
        <p:nvPicPr>
          <p:cNvPr id="3" name="Picture 2"/>
          <p:cNvPicPr>
            <a:picLocks noChangeAspect="1"/>
          </p:cNvPicPr>
          <p:nvPr/>
        </p:nvPicPr>
        <p:blipFill>
          <a:blip r:embed="rId3"/>
          <a:stretch>
            <a:fillRect/>
          </a:stretch>
        </p:blipFill>
        <p:spPr>
          <a:xfrm>
            <a:off x="1902619" y="3553563"/>
            <a:ext cx="584200" cy="1003300"/>
          </a:xfrm>
          <a:prstGeom prst="rect">
            <a:avLst/>
          </a:prstGeom>
        </p:spPr>
      </p:pic>
      <p:pic>
        <p:nvPicPr>
          <p:cNvPr id="5" name="Picture 4"/>
          <p:cNvPicPr>
            <a:picLocks noChangeAspect="1"/>
          </p:cNvPicPr>
          <p:nvPr/>
        </p:nvPicPr>
        <p:blipFill>
          <a:blip r:embed="rId3"/>
          <a:stretch>
            <a:fillRect/>
          </a:stretch>
        </p:blipFill>
        <p:spPr>
          <a:xfrm>
            <a:off x="2486819" y="3553563"/>
            <a:ext cx="584200" cy="1003300"/>
          </a:xfrm>
          <a:prstGeom prst="rect">
            <a:avLst/>
          </a:prstGeom>
        </p:spPr>
      </p:pic>
      <p:pic>
        <p:nvPicPr>
          <p:cNvPr id="6" name="Picture 5"/>
          <p:cNvPicPr>
            <a:picLocks noChangeAspect="1"/>
          </p:cNvPicPr>
          <p:nvPr/>
        </p:nvPicPr>
        <p:blipFill>
          <a:blip r:embed="rId3"/>
          <a:stretch>
            <a:fillRect/>
          </a:stretch>
        </p:blipFill>
        <p:spPr>
          <a:xfrm>
            <a:off x="3071019" y="3553563"/>
            <a:ext cx="584200" cy="1003300"/>
          </a:xfrm>
          <a:prstGeom prst="rect">
            <a:avLst/>
          </a:prstGeom>
        </p:spPr>
      </p:pic>
    </p:spTree>
    <p:extLst>
      <p:ext uri="{BB962C8B-B14F-4D97-AF65-F5344CB8AC3E}">
        <p14:creationId xmlns:p14="http://schemas.microsoft.com/office/powerpoint/2010/main" val="15044019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510246" y="440079"/>
            <a:ext cx="7289048" cy="584775"/>
          </a:xfrm>
          <a:prstGeom prst="rect">
            <a:avLst/>
          </a:prstGeom>
        </p:spPr>
        <p:txBody>
          <a:bodyPr vert="horz"/>
          <a:lstStyle>
            <a:lvl1pPr>
              <a:spcBef>
                <a:spcPts val="768"/>
              </a:spcBef>
              <a:spcAft>
                <a:spcPts val="0"/>
              </a:spcAft>
              <a:buNone/>
              <a:defRPr sz="3200">
                <a:solidFill>
                  <a:srgbClr val="1096D4"/>
                </a:solidFill>
                <a:latin typeface="+mj-lt"/>
                <a:ea typeface="+mj-ea"/>
                <a:cs typeface="+mj-cs"/>
              </a:defRPr>
            </a:lvl1pPr>
          </a:lstStyle>
          <a:p>
            <a:r>
              <a:rPr lang="en-GB" dirty="0" smtClean="0"/>
              <a:t>Risk management system</a:t>
            </a:r>
            <a:endParaRPr lang="en-US" dirty="0"/>
          </a:p>
        </p:txBody>
      </p:sp>
      <p:sp>
        <p:nvSpPr>
          <p:cNvPr id="2" name="TextBox 1"/>
          <p:cNvSpPr txBox="1"/>
          <p:nvPr/>
        </p:nvSpPr>
        <p:spPr>
          <a:xfrm>
            <a:off x="1586754" y="2124634"/>
            <a:ext cx="3009542" cy="646331"/>
          </a:xfrm>
          <a:prstGeom prst="rect">
            <a:avLst/>
          </a:prstGeom>
          <a:noFill/>
        </p:spPr>
        <p:txBody>
          <a:bodyPr wrap="none" rtlCol="0">
            <a:spAutoFit/>
          </a:bodyPr>
          <a:lstStyle/>
          <a:p>
            <a:r>
              <a:rPr lang="en-US" sz="3600" dirty="0" smtClean="0"/>
              <a:t>New = “Orwell”</a:t>
            </a:r>
            <a:endParaRPr lang="en-US" sz="3600" dirty="0"/>
          </a:p>
        </p:txBody>
      </p:sp>
      <p:sp>
        <p:nvSpPr>
          <p:cNvPr id="4" name="TextBox 3"/>
          <p:cNvSpPr txBox="1"/>
          <p:nvPr/>
        </p:nvSpPr>
        <p:spPr>
          <a:xfrm>
            <a:off x="6176683" y="2124634"/>
            <a:ext cx="4636013" cy="1200329"/>
          </a:xfrm>
          <a:prstGeom prst="rect">
            <a:avLst/>
          </a:prstGeom>
          <a:noFill/>
        </p:spPr>
        <p:txBody>
          <a:bodyPr wrap="none" rtlCol="0">
            <a:spAutoFit/>
          </a:bodyPr>
          <a:lstStyle/>
          <a:p>
            <a:r>
              <a:rPr lang="en-US" sz="3600" dirty="0" smtClean="0"/>
              <a:t>Old = “Not cool enough</a:t>
            </a:r>
          </a:p>
          <a:p>
            <a:r>
              <a:rPr lang="en-US" sz="3600" dirty="0"/>
              <a:t> </a:t>
            </a:r>
            <a:r>
              <a:rPr lang="en-US" sz="3600" dirty="0" smtClean="0"/>
              <a:t>             to have a name”</a:t>
            </a:r>
            <a:endParaRPr lang="en-US" sz="3600" dirty="0"/>
          </a:p>
        </p:txBody>
      </p:sp>
      <p:pic>
        <p:nvPicPr>
          <p:cNvPr id="3" name="Picture 2"/>
          <p:cNvPicPr>
            <a:picLocks noChangeAspect="1"/>
          </p:cNvPicPr>
          <p:nvPr/>
        </p:nvPicPr>
        <p:blipFill>
          <a:blip r:embed="rId2"/>
          <a:stretch>
            <a:fillRect/>
          </a:stretch>
        </p:blipFill>
        <p:spPr>
          <a:xfrm>
            <a:off x="1902619" y="3553563"/>
            <a:ext cx="584200" cy="1003300"/>
          </a:xfrm>
          <a:prstGeom prst="rect">
            <a:avLst/>
          </a:prstGeom>
        </p:spPr>
      </p:pic>
      <p:pic>
        <p:nvPicPr>
          <p:cNvPr id="5" name="Picture 4"/>
          <p:cNvPicPr>
            <a:picLocks noChangeAspect="1"/>
          </p:cNvPicPr>
          <p:nvPr/>
        </p:nvPicPr>
        <p:blipFill>
          <a:blip r:embed="rId2"/>
          <a:stretch>
            <a:fillRect/>
          </a:stretch>
        </p:blipFill>
        <p:spPr>
          <a:xfrm>
            <a:off x="2486819" y="3553563"/>
            <a:ext cx="584200" cy="1003300"/>
          </a:xfrm>
          <a:prstGeom prst="rect">
            <a:avLst/>
          </a:prstGeom>
        </p:spPr>
      </p:pic>
      <p:pic>
        <p:nvPicPr>
          <p:cNvPr id="6" name="Picture 5"/>
          <p:cNvPicPr>
            <a:picLocks noChangeAspect="1"/>
          </p:cNvPicPr>
          <p:nvPr/>
        </p:nvPicPr>
        <p:blipFill>
          <a:blip r:embed="rId2"/>
          <a:stretch>
            <a:fillRect/>
          </a:stretch>
        </p:blipFill>
        <p:spPr>
          <a:xfrm>
            <a:off x="9014619" y="3553563"/>
            <a:ext cx="584200" cy="1003300"/>
          </a:xfrm>
          <a:prstGeom prst="rect">
            <a:avLst/>
          </a:prstGeom>
        </p:spPr>
      </p:pic>
    </p:spTree>
    <p:extLst>
      <p:ext uri="{BB962C8B-B14F-4D97-AF65-F5344CB8AC3E}">
        <p14:creationId xmlns:p14="http://schemas.microsoft.com/office/powerpoint/2010/main" val="19370961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510246" y="440079"/>
            <a:ext cx="7289048" cy="584775"/>
          </a:xfrm>
          <a:prstGeom prst="rect">
            <a:avLst/>
          </a:prstGeom>
        </p:spPr>
        <p:txBody>
          <a:bodyPr vert="horz"/>
          <a:lstStyle>
            <a:lvl1pPr>
              <a:spcBef>
                <a:spcPts val="768"/>
              </a:spcBef>
              <a:spcAft>
                <a:spcPts val="0"/>
              </a:spcAft>
              <a:buNone/>
              <a:defRPr sz="3200">
                <a:solidFill>
                  <a:srgbClr val="1096D4"/>
                </a:solidFill>
                <a:latin typeface="+mj-lt"/>
                <a:ea typeface="+mj-ea"/>
                <a:cs typeface="+mj-cs"/>
              </a:defRPr>
            </a:lvl1pPr>
          </a:lstStyle>
          <a:p>
            <a:r>
              <a:rPr lang="en-GB" dirty="0" smtClean="0"/>
              <a:t>Risk management system</a:t>
            </a:r>
            <a:endParaRPr lang="en-US" dirty="0"/>
          </a:p>
        </p:txBody>
      </p:sp>
      <p:sp>
        <p:nvSpPr>
          <p:cNvPr id="2" name="TextBox 1"/>
          <p:cNvSpPr txBox="1"/>
          <p:nvPr/>
        </p:nvSpPr>
        <p:spPr>
          <a:xfrm>
            <a:off x="1586754" y="2124634"/>
            <a:ext cx="3009542" cy="646331"/>
          </a:xfrm>
          <a:prstGeom prst="rect">
            <a:avLst/>
          </a:prstGeom>
          <a:noFill/>
        </p:spPr>
        <p:txBody>
          <a:bodyPr wrap="none" rtlCol="0">
            <a:spAutoFit/>
          </a:bodyPr>
          <a:lstStyle/>
          <a:p>
            <a:r>
              <a:rPr lang="en-US" sz="3600" dirty="0" smtClean="0"/>
              <a:t>New = “Orwell”</a:t>
            </a:r>
            <a:endParaRPr lang="en-US" sz="3600" dirty="0"/>
          </a:p>
        </p:txBody>
      </p:sp>
      <p:sp>
        <p:nvSpPr>
          <p:cNvPr id="4" name="TextBox 3"/>
          <p:cNvSpPr txBox="1"/>
          <p:nvPr/>
        </p:nvSpPr>
        <p:spPr>
          <a:xfrm>
            <a:off x="6176683" y="2124634"/>
            <a:ext cx="4636013" cy="1200329"/>
          </a:xfrm>
          <a:prstGeom prst="rect">
            <a:avLst/>
          </a:prstGeom>
          <a:noFill/>
        </p:spPr>
        <p:txBody>
          <a:bodyPr wrap="none" rtlCol="0">
            <a:spAutoFit/>
          </a:bodyPr>
          <a:lstStyle/>
          <a:p>
            <a:r>
              <a:rPr lang="en-US" sz="3600" dirty="0" smtClean="0"/>
              <a:t>Old = “Not cool enough</a:t>
            </a:r>
          </a:p>
          <a:p>
            <a:r>
              <a:rPr lang="en-US" sz="3600" dirty="0"/>
              <a:t> </a:t>
            </a:r>
            <a:r>
              <a:rPr lang="en-US" sz="3600" dirty="0" smtClean="0"/>
              <a:t>             to have a name”</a:t>
            </a:r>
            <a:endParaRPr lang="en-US" sz="3600" dirty="0"/>
          </a:p>
        </p:txBody>
      </p:sp>
      <p:pic>
        <p:nvPicPr>
          <p:cNvPr id="3" name="Picture 2"/>
          <p:cNvPicPr>
            <a:picLocks noChangeAspect="1"/>
          </p:cNvPicPr>
          <p:nvPr/>
        </p:nvPicPr>
        <p:blipFill>
          <a:blip r:embed="rId2"/>
          <a:stretch>
            <a:fillRect/>
          </a:stretch>
        </p:blipFill>
        <p:spPr>
          <a:xfrm>
            <a:off x="1902619" y="3553563"/>
            <a:ext cx="584200" cy="1003300"/>
          </a:xfrm>
          <a:prstGeom prst="rect">
            <a:avLst/>
          </a:prstGeom>
        </p:spPr>
      </p:pic>
      <p:pic>
        <p:nvPicPr>
          <p:cNvPr id="5" name="Picture 4"/>
          <p:cNvPicPr>
            <a:picLocks noChangeAspect="1"/>
          </p:cNvPicPr>
          <p:nvPr/>
        </p:nvPicPr>
        <p:blipFill>
          <a:blip r:embed="rId2"/>
          <a:stretch>
            <a:fillRect/>
          </a:stretch>
        </p:blipFill>
        <p:spPr>
          <a:xfrm>
            <a:off x="8430419" y="3553563"/>
            <a:ext cx="584200" cy="1003300"/>
          </a:xfrm>
          <a:prstGeom prst="rect">
            <a:avLst/>
          </a:prstGeom>
        </p:spPr>
      </p:pic>
      <p:pic>
        <p:nvPicPr>
          <p:cNvPr id="6" name="Picture 5"/>
          <p:cNvPicPr>
            <a:picLocks noChangeAspect="1"/>
          </p:cNvPicPr>
          <p:nvPr/>
        </p:nvPicPr>
        <p:blipFill>
          <a:blip r:embed="rId2"/>
          <a:stretch>
            <a:fillRect/>
          </a:stretch>
        </p:blipFill>
        <p:spPr>
          <a:xfrm>
            <a:off x="9014619" y="3553563"/>
            <a:ext cx="584200" cy="1003300"/>
          </a:xfrm>
          <a:prstGeom prst="rect">
            <a:avLst/>
          </a:prstGeom>
        </p:spPr>
      </p:pic>
    </p:spTree>
    <p:extLst>
      <p:ext uri="{BB962C8B-B14F-4D97-AF65-F5344CB8AC3E}">
        <p14:creationId xmlns:p14="http://schemas.microsoft.com/office/powerpoint/2010/main" val="9230389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7541" y="485900"/>
            <a:ext cx="3696718" cy="584775"/>
          </a:xfrm>
          <a:prstGeom prst="rect">
            <a:avLst/>
          </a:prstGeom>
        </p:spPr>
        <p:txBody>
          <a:bodyPr vert="horz"/>
          <a:lstStyle>
            <a:lvl1pPr>
              <a:spcBef>
                <a:spcPts val="768"/>
              </a:spcBef>
              <a:spcAft>
                <a:spcPts val="0"/>
              </a:spcAft>
              <a:buNone/>
              <a:defRPr sz="3200">
                <a:solidFill>
                  <a:srgbClr val="1096D4"/>
                </a:solidFill>
                <a:latin typeface="+mj-lt"/>
                <a:ea typeface="+mj-ea"/>
                <a:cs typeface="+mj-cs"/>
              </a:defRPr>
            </a:lvl1pPr>
          </a:lstStyle>
          <a:p>
            <a:r>
              <a:rPr lang="en-US" dirty="0"/>
              <a:t>A normal </a:t>
            </a:r>
            <a:r>
              <a:rPr lang="en-US" dirty="0" smtClean="0"/>
              <a:t>weekday</a:t>
            </a:r>
            <a:endParaRPr lang="en-US" dirty="0"/>
          </a:p>
        </p:txBody>
      </p:sp>
      <p:pic>
        <p:nvPicPr>
          <p:cNvPr id="7" name="Picture 6"/>
          <p:cNvPicPr>
            <a:picLocks noChangeAspect="1"/>
          </p:cNvPicPr>
          <p:nvPr/>
        </p:nvPicPr>
        <p:blipFill>
          <a:blip r:embed="rId3"/>
          <a:stretch>
            <a:fillRect/>
          </a:stretch>
        </p:blipFill>
        <p:spPr>
          <a:xfrm>
            <a:off x="1438835" y="1072419"/>
            <a:ext cx="10014184" cy="5279587"/>
          </a:xfrm>
          <a:prstGeom prst="rect">
            <a:avLst/>
          </a:prstGeom>
        </p:spPr>
      </p:pic>
    </p:spTree>
    <p:extLst>
      <p:ext uri="{BB962C8B-B14F-4D97-AF65-F5344CB8AC3E}">
        <p14:creationId xmlns:p14="http://schemas.microsoft.com/office/powerpoint/2010/main" val="5394310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510246" y="440079"/>
            <a:ext cx="7289048" cy="584775"/>
          </a:xfrm>
          <a:prstGeom prst="rect">
            <a:avLst/>
          </a:prstGeom>
        </p:spPr>
        <p:txBody>
          <a:bodyPr vert="horz"/>
          <a:lstStyle>
            <a:lvl1pPr>
              <a:spcBef>
                <a:spcPts val="768"/>
              </a:spcBef>
              <a:spcAft>
                <a:spcPts val="0"/>
              </a:spcAft>
              <a:buNone/>
              <a:defRPr sz="3200">
                <a:solidFill>
                  <a:srgbClr val="1096D4"/>
                </a:solidFill>
                <a:latin typeface="+mj-lt"/>
                <a:ea typeface="+mj-ea"/>
                <a:cs typeface="+mj-cs"/>
              </a:defRPr>
            </a:lvl1pPr>
          </a:lstStyle>
          <a:p>
            <a:r>
              <a:rPr lang="en-GB" dirty="0" smtClean="0"/>
              <a:t>Risk management system</a:t>
            </a:r>
            <a:endParaRPr lang="en-US" dirty="0"/>
          </a:p>
        </p:txBody>
      </p:sp>
      <p:sp>
        <p:nvSpPr>
          <p:cNvPr id="2" name="TextBox 1"/>
          <p:cNvSpPr txBox="1"/>
          <p:nvPr/>
        </p:nvSpPr>
        <p:spPr>
          <a:xfrm>
            <a:off x="1586754" y="2124634"/>
            <a:ext cx="3009542" cy="646331"/>
          </a:xfrm>
          <a:prstGeom prst="rect">
            <a:avLst/>
          </a:prstGeom>
          <a:noFill/>
        </p:spPr>
        <p:txBody>
          <a:bodyPr wrap="none" rtlCol="0">
            <a:spAutoFit/>
          </a:bodyPr>
          <a:lstStyle/>
          <a:p>
            <a:r>
              <a:rPr lang="en-US" sz="3600" dirty="0" smtClean="0"/>
              <a:t>New = “Orwell”</a:t>
            </a:r>
            <a:endParaRPr lang="en-US" sz="3600" dirty="0"/>
          </a:p>
        </p:txBody>
      </p:sp>
      <p:sp>
        <p:nvSpPr>
          <p:cNvPr id="4" name="TextBox 3"/>
          <p:cNvSpPr txBox="1"/>
          <p:nvPr/>
        </p:nvSpPr>
        <p:spPr>
          <a:xfrm>
            <a:off x="6176683" y="2124634"/>
            <a:ext cx="4636013" cy="1200329"/>
          </a:xfrm>
          <a:prstGeom prst="rect">
            <a:avLst/>
          </a:prstGeom>
          <a:noFill/>
        </p:spPr>
        <p:txBody>
          <a:bodyPr wrap="none" rtlCol="0">
            <a:spAutoFit/>
          </a:bodyPr>
          <a:lstStyle/>
          <a:p>
            <a:r>
              <a:rPr lang="en-US" sz="3600" dirty="0" smtClean="0"/>
              <a:t>Old = “Not cool enough</a:t>
            </a:r>
          </a:p>
          <a:p>
            <a:r>
              <a:rPr lang="en-US" sz="3600" dirty="0"/>
              <a:t> </a:t>
            </a:r>
            <a:r>
              <a:rPr lang="en-US" sz="3600" dirty="0" smtClean="0"/>
              <a:t>             to have a name”</a:t>
            </a:r>
            <a:endParaRPr lang="en-US" sz="3600" dirty="0"/>
          </a:p>
        </p:txBody>
      </p:sp>
      <p:pic>
        <p:nvPicPr>
          <p:cNvPr id="3" name="Picture 2"/>
          <p:cNvPicPr>
            <a:picLocks noChangeAspect="1"/>
          </p:cNvPicPr>
          <p:nvPr/>
        </p:nvPicPr>
        <p:blipFill>
          <a:blip r:embed="rId3"/>
          <a:stretch>
            <a:fillRect/>
          </a:stretch>
        </p:blipFill>
        <p:spPr>
          <a:xfrm>
            <a:off x="7799294" y="3553563"/>
            <a:ext cx="584200" cy="1003300"/>
          </a:xfrm>
          <a:prstGeom prst="rect">
            <a:avLst/>
          </a:prstGeom>
        </p:spPr>
      </p:pic>
      <p:pic>
        <p:nvPicPr>
          <p:cNvPr id="5" name="Picture 4"/>
          <p:cNvPicPr>
            <a:picLocks noChangeAspect="1"/>
          </p:cNvPicPr>
          <p:nvPr/>
        </p:nvPicPr>
        <p:blipFill>
          <a:blip r:embed="rId3"/>
          <a:stretch>
            <a:fillRect/>
          </a:stretch>
        </p:blipFill>
        <p:spPr>
          <a:xfrm>
            <a:off x="8430419" y="3553563"/>
            <a:ext cx="584200" cy="1003300"/>
          </a:xfrm>
          <a:prstGeom prst="rect">
            <a:avLst/>
          </a:prstGeom>
        </p:spPr>
      </p:pic>
      <p:pic>
        <p:nvPicPr>
          <p:cNvPr id="6" name="Picture 5"/>
          <p:cNvPicPr>
            <a:picLocks noChangeAspect="1"/>
          </p:cNvPicPr>
          <p:nvPr/>
        </p:nvPicPr>
        <p:blipFill>
          <a:blip r:embed="rId3"/>
          <a:stretch>
            <a:fillRect/>
          </a:stretch>
        </p:blipFill>
        <p:spPr>
          <a:xfrm>
            <a:off x="9014619" y="3553563"/>
            <a:ext cx="584200" cy="1003300"/>
          </a:xfrm>
          <a:prstGeom prst="rect">
            <a:avLst/>
          </a:prstGeom>
        </p:spPr>
      </p:pic>
    </p:spTree>
    <p:extLst>
      <p:ext uri="{BB962C8B-B14F-4D97-AF65-F5344CB8AC3E}">
        <p14:creationId xmlns:p14="http://schemas.microsoft.com/office/powerpoint/2010/main" val="943717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510246" y="440079"/>
            <a:ext cx="7289048" cy="584775"/>
          </a:xfrm>
          <a:prstGeom prst="rect">
            <a:avLst/>
          </a:prstGeom>
        </p:spPr>
        <p:txBody>
          <a:bodyPr vert="horz"/>
          <a:lstStyle>
            <a:lvl1pPr>
              <a:spcBef>
                <a:spcPts val="768"/>
              </a:spcBef>
              <a:spcAft>
                <a:spcPts val="0"/>
              </a:spcAft>
              <a:buNone/>
              <a:defRPr sz="3200">
                <a:solidFill>
                  <a:srgbClr val="1096D4"/>
                </a:solidFill>
                <a:latin typeface="+mj-lt"/>
                <a:ea typeface="+mj-ea"/>
                <a:cs typeface="+mj-cs"/>
              </a:defRPr>
            </a:lvl1pPr>
          </a:lstStyle>
          <a:p>
            <a:r>
              <a:rPr lang="en-GB" dirty="0" smtClean="0"/>
              <a:t>Risk management system</a:t>
            </a:r>
            <a:endParaRPr lang="en-US" dirty="0"/>
          </a:p>
        </p:txBody>
      </p:sp>
      <p:sp>
        <p:nvSpPr>
          <p:cNvPr id="2" name="TextBox 1"/>
          <p:cNvSpPr txBox="1"/>
          <p:nvPr/>
        </p:nvSpPr>
        <p:spPr>
          <a:xfrm>
            <a:off x="1290919" y="2124634"/>
            <a:ext cx="3915431" cy="830997"/>
          </a:xfrm>
          <a:prstGeom prst="rect">
            <a:avLst/>
          </a:prstGeom>
          <a:noFill/>
        </p:spPr>
        <p:txBody>
          <a:bodyPr wrap="none" rtlCol="0">
            <a:spAutoFit/>
          </a:bodyPr>
          <a:lstStyle/>
          <a:p>
            <a:r>
              <a:rPr lang="en-US" sz="4800" dirty="0" smtClean="0"/>
              <a:t>New = “Orwell”</a:t>
            </a:r>
            <a:endParaRPr lang="en-US" sz="4800" dirty="0"/>
          </a:p>
        </p:txBody>
      </p:sp>
      <p:sp>
        <p:nvSpPr>
          <p:cNvPr id="4" name="TextBox 3"/>
          <p:cNvSpPr txBox="1"/>
          <p:nvPr/>
        </p:nvSpPr>
        <p:spPr>
          <a:xfrm>
            <a:off x="6176683" y="2124634"/>
            <a:ext cx="4636013" cy="1200329"/>
          </a:xfrm>
          <a:prstGeom prst="rect">
            <a:avLst/>
          </a:prstGeom>
          <a:noFill/>
        </p:spPr>
        <p:txBody>
          <a:bodyPr wrap="none" rtlCol="0">
            <a:spAutoFit/>
          </a:bodyPr>
          <a:lstStyle/>
          <a:p>
            <a:r>
              <a:rPr lang="en-US" sz="3600" dirty="0" smtClean="0"/>
              <a:t>Old = “Not cool enough</a:t>
            </a:r>
          </a:p>
          <a:p>
            <a:r>
              <a:rPr lang="en-US" sz="3600" dirty="0"/>
              <a:t> </a:t>
            </a:r>
            <a:r>
              <a:rPr lang="en-US" sz="3600" dirty="0" smtClean="0"/>
              <a:t>             to have a name”</a:t>
            </a:r>
            <a:endParaRPr lang="en-US" sz="3600" dirty="0"/>
          </a:p>
        </p:txBody>
      </p:sp>
      <p:pic>
        <p:nvPicPr>
          <p:cNvPr id="3" name="Picture 2"/>
          <p:cNvPicPr>
            <a:picLocks noChangeAspect="1"/>
          </p:cNvPicPr>
          <p:nvPr/>
        </p:nvPicPr>
        <p:blipFill>
          <a:blip r:embed="rId3"/>
          <a:stretch>
            <a:fillRect/>
          </a:stretch>
        </p:blipFill>
        <p:spPr>
          <a:xfrm>
            <a:off x="7799294" y="3553563"/>
            <a:ext cx="584200" cy="1003300"/>
          </a:xfrm>
          <a:prstGeom prst="rect">
            <a:avLst/>
          </a:prstGeom>
        </p:spPr>
      </p:pic>
      <p:pic>
        <p:nvPicPr>
          <p:cNvPr id="5" name="Picture 4"/>
          <p:cNvPicPr>
            <a:picLocks noChangeAspect="1"/>
          </p:cNvPicPr>
          <p:nvPr/>
        </p:nvPicPr>
        <p:blipFill>
          <a:blip r:embed="rId3"/>
          <a:stretch>
            <a:fillRect/>
          </a:stretch>
        </p:blipFill>
        <p:spPr>
          <a:xfrm>
            <a:off x="8430419" y="3553563"/>
            <a:ext cx="584200" cy="1003300"/>
          </a:xfrm>
          <a:prstGeom prst="rect">
            <a:avLst/>
          </a:prstGeom>
        </p:spPr>
      </p:pic>
      <p:pic>
        <p:nvPicPr>
          <p:cNvPr id="6" name="Picture 5"/>
          <p:cNvPicPr>
            <a:picLocks noChangeAspect="1"/>
          </p:cNvPicPr>
          <p:nvPr/>
        </p:nvPicPr>
        <p:blipFill>
          <a:blip r:embed="rId3"/>
          <a:stretch>
            <a:fillRect/>
          </a:stretch>
        </p:blipFill>
        <p:spPr>
          <a:xfrm>
            <a:off x="9014619" y="3553563"/>
            <a:ext cx="584200" cy="1003300"/>
          </a:xfrm>
          <a:prstGeom prst="rect">
            <a:avLst/>
          </a:prstGeom>
        </p:spPr>
      </p:pic>
    </p:spTree>
    <p:extLst>
      <p:ext uri="{BB962C8B-B14F-4D97-AF65-F5344CB8AC3E}">
        <p14:creationId xmlns:p14="http://schemas.microsoft.com/office/powerpoint/2010/main" val="8914349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510246" y="440079"/>
            <a:ext cx="7289048" cy="584775"/>
          </a:xfrm>
          <a:prstGeom prst="rect">
            <a:avLst/>
          </a:prstGeom>
        </p:spPr>
        <p:txBody>
          <a:bodyPr vert="horz"/>
          <a:lstStyle>
            <a:lvl1pPr>
              <a:spcBef>
                <a:spcPts val="768"/>
              </a:spcBef>
              <a:spcAft>
                <a:spcPts val="0"/>
              </a:spcAft>
              <a:buNone/>
              <a:defRPr sz="3200">
                <a:solidFill>
                  <a:srgbClr val="1096D4"/>
                </a:solidFill>
                <a:latin typeface="+mj-lt"/>
                <a:ea typeface="+mj-ea"/>
                <a:cs typeface="+mj-cs"/>
              </a:defRPr>
            </a:lvl1pPr>
          </a:lstStyle>
          <a:p>
            <a:r>
              <a:rPr lang="en-GB" dirty="0" smtClean="0"/>
              <a:t>Risk management system</a:t>
            </a:r>
            <a:endParaRPr lang="en-US" dirty="0"/>
          </a:p>
        </p:txBody>
      </p:sp>
      <p:sp>
        <p:nvSpPr>
          <p:cNvPr id="2" name="TextBox 1"/>
          <p:cNvSpPr txBox="1"/>
          <p:nvPr/>
        </p:nvSpPr>
        <p:spPr>
          <a:xfrm>
            <a:off x="820272" y="2124634"/>
            <a:ext cx="4852547" cy="1015663"/>
          </a:xfrm>
          <a:prstGeom prst="rect">
            <a:avLst/>
          </a:prstGeom>
          <a:noFill/>
        </p:spPr>
        <p:txBody>
          <a:bodyPr wrap="none" rtlCol="0">
            <a:spAutoFit/>
          </a:bodyPr>
          <a:lstStyle/>
          <a:p>
            <a:r>
              <a:rPr lang="en-US" sz="6000" dirty="0" smtClean="0"/>
              <a:t>New = “Orwell”</a:t>
            </a:r>
            <a:endParaRPr lang="en-US" sz="6000" dirty="0"/>
          </a:p>
        </p:txBody>
      </p:sp>
      <p:sp>
        <p:nvSpPr>
          <p:cNvPr id="4" name="TextBox 3"/>
          <p:cNvSpPr txBox="1"/>
          <p:nvPr/>
        </p:nvSpPr>
        <p:spPr>
          <a:xfrm>
            <a:off x="6176683" y="2124634"/>
            <a:ext cx="4636013" cy="1200329"/>
          </a:xfrm>
          <a:prstGeom prst="rect">
            <a:avLst/>
          </a:prstGeom>
          <a:noFill/>
        </p:spPr>
        <p:txBody>
          <a:bodyPr wrap="none" rtlCol="0">
            <a:spAutoFit/>
          </a:bodyPr>
          <a:lstStyle/>
          <a:p>
            <a:r>
              <a:rPr lang="en-US" sz="3600" dirty="0" smtClean="0"/>
              <a:t>Old = “Not cool enough</a:t>
            </a:r>
          </a:p>
          <a:p>
            <a:r>
              <a:rPr lang="en-US" sz="3600" dirty="0"/>
              <a:t> </a:t>
            </a:r>
            <a:r>
              <a:rPr lang="en-US" sz="3600" dirty="0" smtClean="0"/>
              <a:t>             to have a name”</a:t>
            </a:r>
            <a:endParaRPr lang="en-US" sz="3600" dirty="0"/>
          </a:p>
        </p:txBody>
      </p:sp>
      <p:pic>
        <p:nvPicPr>
          <p:cNvPr id="3" name="Picture 2"/>
          <p:cNvPicPr>
            <a:picLocks noChangeAspect="1"/>
          </p:cNvPicPr>
          <p:nvPr/>
        </p:nvPicPr>
        <p:blipFill>
          <a:blip r:embed="rId3"/>
          <a:stretch>
            <a:fillRect/>
          </a:stretch>
        </p:blipFill>
        <p:spPr>
          <a:xfrm>
            <a:off x="7799294" y="3553563"/>
            <a:ext cx="584200" cy="1003300"/>
          </a:xfrm>
          <a:prstGeom prst="rect">
            <a:avLst/>
          </a:prstGeom>
        </p:spPr>
      </p:pic>
      <p:pic>
        <p:nvPicPr>
          <p:cNvPr id="5" name="Picture 4"/>
          <p:cNvPicPr>
            <a:picLocks noChangeAspect="1"/>
          </p:cNvPicPr>
          <p:nvPr/>
        </p:nvPicPr>
        <p:blipFill>
          <a:blip r:embed="rId3"/>
          <a:stretch>
            <a:fillRect/>
          </a:stretch>
        </p:blipFill>
        <p:spPr>
          <a:xfrm>
            <a:off x="8430419" y="3553563"/>
            <a:ext cx="584200" cy="1003300"/>
          </a:xfrm>
          <a:prstGeom prst="rect">
            <a:avLst/>
          </a:prstGeom>
        </p:spPr>
      </p:pic>
      <p:pic>
        <p:nvPicPr>
          <p:cNvPr id="6" name="Picture 5"/>
          <p:cNvPicPr>
            <a:picLocks noChangeAspect="1"/>
          </p:cNvPicPr>
          <p:nvPr/>
        </p:nvPicPr>
        <p:blipFill>
          <a:blip r:embed="rId3"/>
          <a:stretch>
            <a:fillRect/>
          </a:stretch>
        </p:blipFill>
        <p:spPr>
          <a:xfrm>
            <a:off x="9014619" y="3553563"/>
            <a:ext cx="584200" cy="1003300"/>
          </a:xfrm>
          <a:prstGeom prst="rect">
            <a:avLst/>
          </a:prstGeom>
        </p:spPr>
      </p:pic>
    </p:spTree>
    <p:extLst>
      <p:ext uri="{BB962C8B-B14F-4D97-AF65-F5344CB8AC3E}">
        <p14:creationId xmlns:p14="http://schemas.microsoft.com/office/powerpoint/2010/main" val="12776452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510246" y="440079"/>
            <a:ext cx="7289048" cy="584775"/>
          </a:xfrm>
          <a:prstGeom prst="rect">
            <a:avLst/>
          </a:prstGeom>
        </p:spPr>
        <p:txBody>
          <a:bodyPr vert="horz"/>
          <a:lstStyle>
            <a:lvl1pPr>
              <a:spcBef>
                <a:spcPts val="768"/>
              </a:spcBef>
              <a:spcAft>
                <a:spcPts val="0"/>
              </a:spcAft>
              <a:buNone/>
              <a:defRPr sz="3200">
                <a:solidFill>
                  <a:srgbClr val="1096D4"/>
                </a:solidFill>
                <a:latin typeface="+mj-lt"/>
                <a:ea typeface="+mj-ea"/>
                <a:cs typeface="+mj-cs"/>
              </a:defRPr>
            </a:lvl1pPr>
          </a:lstStyle>
          <a:p>
            <a:r>
              <a:rPr lang="en-GB" dirty="0" smtClean="0"/>
              <a:t>Risk management system</a:t>
            </a:r>
            <a:endParaRPr lang="en-US" dirty="0"/>
          </a:p>
        </p:txBody>
      </p:sp>
      <p:sp>
        <p:nvSpPr>
          <p:cNvPr id="2" name="TextBox 1"/>
          <p:cNvSpPr txBox="1"/>
          <p:nvPr/>
        </p:nvSpPr>
        <p:spPr>
          <a:xfrm>
            <a:off x="820272" y="2124634"/>
            <a:ext cx="4852547" cy="1015663"/>
          </a:xfrm>
          <a:prstGeom prst="rect">
            <a:avLst/>
          </a:prstGeom>
          <a:noFill/>
        </p:spPr>
        <p:txBody>
          <a:bodyPr wrap="none" rtlCol="0">
            <a:spAutoFit/>
          </a:bodyPr>
          <a:lstStyle/>
          <a:p>
            <a:r>
              <a:rPr lang="en-US" sz="6000" dirty="0" smtClean="0"/>
              <a:t>New = “Orwell”</a:t>
            </a:r>
            <a:endParaRPr lang="en-US" sz="6000" dirty="0"/>
          </a:p>
        </p:txBody>
      </p:sp>
      <p:sp>
        <p:nvSpPr>
          <p:cNvPr id="4" name="TextBox 3"/>
          <p:cNvSpPr txBox="1"/>
          <p:nvPr/>
        </p:nvSpPr>
        <p:spPr>
          <a:xfrm>
            <a:off x="6176683" y="2124634"/>
            <a:ext cx="4636013" cy="1200329"/>
          </a:xfrm>
          <a:prstGeom prst="rect">
            <a:avLst/>
          </a:prstGeom>
          <a:noFill/>
        </p:spPr>
        <p:txBody>
          <a:bodyPr wrap="none" rtlCol="0">
            <a:spAutoFit/>
          </a:bodyPr>
          <a:lstStyle/>
          <a:p>
            <a:r>
              <a:rPr lang="en-US" sz="3600" dirty="0" smtClean="0"/>
              <a:t>Old = “Not cool enough</a:t>
            </a:r>
          </a:p>
          <a:p>
            <a:r>
              <a:rPr lang="en-US" sz="3600" dirty="0"/>
              <a:t> </a:t>
            </a:r>
            <a:r>
              <a:rPr lang="en-US" sz="3600" dirty="0" smtClean="0"/>
              <a:t>             to have a name”</a:t>
            </a:r>
            <a:endParaRPr lang="en-US" sz="3600" dirty="0"/>
          </a:p>
        </p:txBody>
      </p:sp>
      <p:pic>
        <p:nvPicPr>
          <p:cNvPr id="3" name="Picture 2"/>
          <p:cNvPicPr>
            <a:picLocks noChangeAspect="1"/>
          </p:cNvPicPr>
          <p:nvPr/>
        </p:nvPicPr>
        <p:blipFill>
          <a:blip r:embed="rId2"/>
          <a:stretch>
            <a:fillRect/>
          </a:stretch>
        </p:blipFill>
        <p:spPr>
          <a:xfrm>
            <a:off x="2017059" y="3553563"/>
            <a:ext cx="584200" cy="1003300"/>
          </a:xfrm>
          <a:prstGeom prst="rect">
            <a:avLst/>
          </a:prstGeom>
        </p:spPr>
      </p:pic>
      <p:pic>
        <p:nvPicPr>
          <p:cNvPr id="5" name="Picture 4"/>
          <p:cNvPicPr>
            <a:picLocks noChangeAspect="1"/>
          </p:cNvPicPr>
          <p:nvPr/>
        </p:nvPicPr>
        <p:blipFill>
          <a:blip r:embed="rId2"/>
          <a:stretch>
            <a:fillRect/>
          </a:stretch>
        </p:blipFill>
        <p:spPr>
          <a:xfrm>
            <a:off x="8430419" y="3553563"/>
            <a:ext cx="584200" cy="1003300"/>
          </a:xfrm>
          <a:prstGeom prst="rect">
            <a:avLst/>
          </a:prstGeom>
        </p:spPr>
      </p:pic>
      <p:pic>
        <p:nvPicPr>
          <p:cNvPr id="6" name="Picture 5"/>
          <p:cNvPicPr>
            <a:picLocks noChangeAspect="1"/>
          </p:cNvPicPr>
          <p:nvPr/>
        </p:nvPicPr>
        <p:blipFill>
          <a:blip r:embed="rId2"/>
          <a:stretch>
            <a:fillRect/>
          </a:stretch>
        </p:blipFill>
        <p:spPr>
          <a:xfrm>
            <a:off x="9014619" y="3553563"/>
            <a:ext cx="584200" cy="1003300"/>
          </a:xfrm>
          <a:prstGeom prst="rect">
            <a:avLst/>
          </a:prstGeom>
        </p:spPr>
      </p:pic>
    </p:spTree>
    <p:extLst>
      <p:ext uri="{BB962C8B-B14F-4D97-AF65-F5344CB8AC3E}">
        <p14:creationId xmlns:p14="http://schemas.microsoft.com/office/powerpoint/2010/main" val="18197313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510246" y="440079"/>
            <a:ext cx="7289048" cy="584775"/>
          </a:xfrm>
          <a:prstGeom prst="rect">
            <a:avLst/>
          </a:prstGeom>
        </p:spPr>
        <p:txBody>
          <a:bodyPr vert="horz"/>
          <a:lstStyle>
            <a:lvl1pPr>
              <a:spcBef>
                <a:spcPts val="768"/>
              </a:spcBef>
              <a:spcAft>
                <a:spcPts val="0"/>
              </a:spcAft>
              <a:buNone/>
              <a:defRPr sz="3200">
                <a:solidFill>
                  <a:srgbClr val="1096D4"/>
                </a:solidFill>
                <a:latin typeface="+mj-lt"/>
                <a:ea typeface="+mj-ea"/>
                <a:cs typeface="+mj-cs"/>
              </a:defRPr>
            </a:lvl1pPr>
          </a:lstStyle>
          <a:p>
            <a:r>
              <a:rPr lang="en-GB" dirty="0" smtClean="0"/>
              <a:t>Risk management system</a:t>
            </a:r>
            <a:endParaRPr lang="en-US" dirty="0"/>
          </a:p>
        </p:txBody>
      </p:sp>
      <p:sp>
        <p:nvSpPr>
          <p:cNvPr id="2" name="TextBox 1"/>
          <p:cNvSpPr txBox="1"/>
          <p:nvPr/>
        </p:nvSpPr>
        <p:spPr>
          <a:xfrm>
            <a:off x="820272" y="2124634"/>
            <a:ext cx="4852547" cy="1015663"/>
          </a:xfrm>
          <a:prstGeom prst="rect">
            <a:avLst/>
          </a:prstGeom>
          <a:noFill/>
        </p:spPr>
        <p:txBody>
          <a:bodyPr wrap="none" rtlCol="0">
            <a:spAutoFit/>
          </a:bodyPr>
          <a:lstStyle/>
          <a:p>
            <a:r>
              <a:rPr lang="en-US" sz="6000" dirty="0" smtClean="0"/>
              <a:t>New = “Orwell”</a:t>
            </a:r>
            <a:endParaRPr lang="en-US" sz="6000" dirty="0"/>
          </a:p>
        </p:txBody>
      </p:sp>
      <p:sp>
        <p:nvSpPr>
          <p:cNvPr id="4" name="TextBox 3"/>
          <p:cNvSpPr txBox="1"/>
          <p:nvPr/>
        </p:nvSpPr>
        <p:spPr>
          <a:xfrm>
            <a:off x="6176683" y="2124634"/>
            <a:ext cx="4636013" cy="1200329"/>
          </a:xfrm>
          <a:prstGeom prst="rect">
            <a:avLst/>
          </a:prstGeom>
          <a:noFill/>
        </p:spPr>
        <p:txBody>
          <a:bodyPr wrap="none" rtlCol="0">
            <a:spAutoFit/>
          </a:bodyPr>
          <a:lstStyle/>
          <a:p>
            <a:r>
              <a:rPr lang="en-US" sz="3600" dirty="0" smtClean="0"/>
              <a:t>Old = “Not cool enough</a:t>
            </a:r>
          </a:p>
          <a:p>
            <a:r>
              <a:rPr lang="en-US" sz="3600" dirty="0"/>
              <a:t> </a:t>
            </a:r>
            <a:r>
              <a:rPr lang="en-US" sz="3600" dirty="0" smtClean="0"/>
              <a:t>             to have a name”</a:t>
            </a:r>
            <a:endParaRPr lang="en-US" sz="3600" dirty="0"/>
          </a:p>
        </p:txBody>
      </p:sp>
      <p:pic>
        <p:nvPicPr>
          <p:cNvPr id="3" name="Picture 2"/>
          <p:cNvPicPr>
            <a:picLocks noChangeAspect="1"/>
          </p:cNvPicPr>
          <p:nvPr/>
        </p:nvPicPr>
        <p:blipFill>
          <a:blip r:embed="rId2"/>
          <a:stretch>
            <a:fillRect/>
          </a:stretch>
        </p:blipFill>
        <p:spPr>
          <a:xfrm>
            <a:off x="2017059" y="3553563"/>
            <a:ext cx="584200" cy="1003300"/>
          </a:xfrm>
          <a:prstGeom prst="rect">
            <a:avLst/>
          </a:prstGeom>
        </p:spPr>
      </p:pic>
      <p:pic>
        <p:nvPicPr>
          <p:cNvPr id="5" name="Picture 4"/>
          <p:cNvPicPr>
            <a:picLocks noChangeAspect="1"/>
          </p:cNvPicPr>
          <p:nvPr/>
        </p:nvPicPr>
        <p:blipFill>
          <a:blip r:embed="rId2"/>
          <a:stretch>
            <a:fillRect/>
          </a:stretch>
        </p:blipFill>
        <p:spPr>
          <a:xfrm>
            <a:off x="2662345" y="3553563"/>
            <a:ext cx="584200" cy="1003300"/>
          </a:xfrm>
          <a:prstGeom prst="rect">
            <a:avLst/>
          </a:prstGeom>
        </p:spPr>
      </p:pic>
      <p:pic>
        <p:nvPicPr>
          <p:cNvPr id="6" name="Picture 5"/>
          <p:cNvPicPr>
            <a:picLocks noChangeAspect="1"/>
          </p:cNvPicPr>
          <p:nvPr/>
        </p:nvPicPr>
        <p:blipFill>
          <a:blip r:embed="rId2"/>
          <a:stretch>
            <a:fillRect/>
          </a:stretch>
        </p:blipFill>
        <p:spPr>
          <a:xfrm>
            <a:off x="9014619" y="3553563"/>
            <a:ext cx="584200" cy="1003300"/>
          </a:xfrm>
          <a:prstGeom prst="rect">
            <a:avLst/>
          </a:prstGeom>
        </p:spPr>
      </p:pic>
    </p:spTree>
    <p:extLst>
      <p:ext uri="{BB962C8B-B14F-4D97-AF65-F5344CB8AC3E}">
        <p14:creationId xmlns:p14="http://schemas.microsoft.com/office/powerpoint/2010/main" val="19097791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510246" y="440079"/>
            <a:ext cx="7289048" cy="584775"/>
          </a:xfrm>
          <a:prstGeom prst="rect">
            <a:avLst/>
          </a:prstGeom>
        </p:spPr>
        <p:txBody>
          <a:bodyPr vert="horz"/>
          <a:lstStyle>
            <a:lvl1pPr>
              <a:spcBef>
                <a:spcPts val="768"/>
              </a:spcBef>
              <a:spcAft>
                <a:spcPts val="0"/>
              </a:spcAft>
              <a:buNone/>
              <a:defRPr sz="3200">
                <a:solidFill>
                  <a:srgbClr val="1096D4"/>
                </a:solidFill>
                <a:latin typeface="+mj-lt"/>
                <a:ea typeface="+mj-ea"/>
                <a:cs typeface="+mj-cs"/>
              </a:defRPr>
            </a:lvl1pPr>
          </a:lstStyle>
          <a:p>
            <a:r>
              <a:rPr lang="en-GB" dirty="0" smtClean="0"/>
              <a:t>Risk management system</a:t>
            </a:r>
            <a:endParaRPr lang="en-US" dirty="0"/>
          </a:p>
        </p:txBody>
      </p:sp>
      <p:sp>
        <p:nvSpPr>
          <p:cNvPr id="2" name="TextBox 1"/>
          <p:cNvSpPr txBox="1"/>
          <p:nvPr/>
        </p:nvSpPr>
        <p:spPr>
          <a:xfrm>
            <a:off x="820272" y="2124634"/>
            <a:ext cx="4852547" cy="1015663"/>
          </a:xfrm>
          <a:prstGeom prst="rect">
            <a:avLst/>
          </a:prstGeom>
          <a:noFill/>
        </p:spPr>
        <p:txBody>
          <a:bodyPr wrap="none" rtlCol="0">
            <a:spAutoFit/>
          </a:bodyPr>
          <a:lstStyle/>
          <a:p>
            <a:r>
              <a:rPr lang="en-US" sz="6000" dirty="0" smtClean="0"/>
              <a:t>New = “Orwell”</a:t>
            </a:r>
            <a:endParaRPr lang="en-US" sz="6000" dirty="0"/>
          </a:p>
        </p:txBody>
      </p:sp>
      <p:sp>
        <p:nvSpPr>
          <p:cNvPr id="4" name="TextBox 3"/>
          <p:cNvSpPr txBox="1"/>
          <p:nvPr/>
        </p:nvSpPr>
        <p:spPr>
          <a:xfrm>
            <a:off x="6176683" y="2124634"/>
            <a:ext cx="4636013" cy="1200329"/>
          </a:xfrm>
          <a:prstGeom prst="rect">
            <a:avLst/>
          </a:prstGeom>
          <a:noFill/>
        </p:spPr>
        <p:txBody>
          <a:bodyPr wrap="none" rtlCol="0">
            <a:spAutoFit/>
          </a:bodyPr>
          <a:lstStyle/>
          <a:p>
            <a:r>
              <a:rPr lang="en-US" sz="3600" dirty="0" smtClean="0"/>
              <a:t>Old = “Not cool enough</a:t>
            </a:r>
          </a:p>
          <a:p>
            <a:r>
              <a:rPr lang="en-US" sz="3600" dirty="0"/>
              <a:t> </a:t>
            </a:r>
            <a:r>
              <a:rPr lang="en-US" sz="3600" dirty="0" smtClean="0"/>
              <a:t>             to have a name”</a:t>
            </a:r>
            <a:endParaRPr lang="en-US" sz="3600" dirty="0"/>
          </a:p>
        </p:txBody>
      </p:sp>
      <p:pic>
        <p:nvPicPr>
          <p:cNvPr id="3" name="Picture 2"/>
          <p:cNvPicPr>
            <a:picLocks noChangeAspect="1"/>
          </p:cNvPicPr>
          <p:nvPr/>
        </p:nvPicPr>
        <p:blipFill>
          <a:blip r:embed="rId3"/>
          <a:stretch>
            <a:fillRect/>
          </a:stretch>
        </p:blipFill>
        <p:spPr>
          <a:xfrm>
            <a:off x="2017059" y="3553563"/>
            <a:ext cx="584200" cy="1003300"/>
          </a:xfrm>
          <a:prstGeom prst="rect">
            <a:avLst/>
          </a:prstGeom>
        </p:spPr>
      </p:pic>
      <p:pic>
        <p:nvPicPr>
          <p:cNvPr id="5" name="Picture 4"/>
          <p:cNvPicPr>
            <a:picLocks noChangeAspect="1"/>
          </p:cNvPicPr>
          <p:nvPr/>
        </p:nvPicPr>
        <p:blipFill>
          <a:blip r:embed="rId3"/>
          <a:stretch>
            <a:fillRect/>
          </a:stretch>
        </p:blipFill>
        <p:spPr>
          <a:xfrm>
            <a:off x="2662345" y="3553563"/>
            <a:ext cx="584200" cy="1003300"/>
          </a:xfrm>
          <a:prstGeom prst="rect">
            <a:avLst/>
          </a:prstGeom>
        </p:spPr>
      </p:pic>
      <p:pic>
        <p:nvPicPr>
          <p:cNvPr id="6" name="Picture 5"/>
          <p:cNvPicPr>
            <a:picLocks noChangeAspect="1"/>
          </p:cNvPicPr>
          <p:nvPr/>
        </p:nvPicPr>
        <p:blipFill>
          <a:blip r:embed="rId3"/>
          <a:stretch>
            <a:fillRect/>
          </a:stretch>
        </p:blipFill>
        <p:spPr>
          <a:xfrm>
            <a:off x="3307631" y="3553563"/>
            <a:ext cx="584200" cy="1003300"/>
          </a:xfrm>
          <a:prstGeom prst="rect">
            <a:avLst/>
          </a:prstGeom>
        </p:spPr>
      </p:pic>
    </p:spTree>
    <p:extLst>
      <p:ext uri="{BB962C8B-B14F-4D97-AF65-F5344CB8AC3E}">
        <p14:creationId xmlns:p14="http://schemas.microsoft.com/office/powerpoint/2010/main" val="13676700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err="1" smtClean="0"/>
              <a:t>Redis</a:t>
            </a:r>
            <a:r>
              <a:rPr lang="en-GB" dirty="0" smtClean="0"/>
              <a:t> memory usage</a:t>
            </a:r>
            <a:endParaRPr lang="en-US" dirty="0"/>
          </a:p>
        </p:txBody>
      </p:sp>
    </p:spTree>
    <p:extLst>
      <p:ext uri="{BB962C8B-B14F-4D97-AF65-F5344CB8AC3E}">
        <p14:creationId xmlns:p14="http://schemas.microsoft.com/office/powerpoint/2010/main" val="8276477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Redis</a:t>
            </a:r>
            <a:endParaRPr lang="en-US" dirty="0"/>
          </a:p>
        </p:txBody>
      </p:sp>
      <p:pic>
        <p:nvPicPr>
          <p:cNvPr id="4" name="Picture 3"/>
          <p:cNvPicPr>
            <a:picLocks noChangeAspect="1"/>
          </p:cNvPicPr>
          <p:nvPr/>
        </p:nvPicPr>
        <p:blipFill>
          <a:blip r:embed="rId3"/>
          <a:srcRect l="-58" t="49195" r="49742" b="23012"/>
          <a:stretch>
            <a:fillRect/>
          </a:stretch>
        </p:blipFill>
        <p:spPr>
          <a:xfrm>
            <a:off x="573087" y="1799174"/>
            <a:ext cx="10552273" cy="3048633"/>
          </a:xfrm>
          <a:prstGeom prst="rect">
            <a:avLst/>
          </a:prstGeom>
        </p:spPr>
      </p:pic>
    </p:spTree>
    <p:extLst>
      <p:ext uri="{BB962C8B-B14F-4D97-AF65-F5344CB8AC3E}">
        <p14:creationId xmlns:p14="http://schemas.microsoft.com/office/powerpoint/2010/main" val="10236988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W</a:t>
            </a:r>
            <a:r>
              <a:rPr lang="en-US" dirty="0" smtClean="0"/>
              <a:t>hat </a:t>
            </a:r>
            <a:r>
              <a:rPr lang="en-US" dirty="0"/>
              <a:t>happened during the danger </a:t>
            </a:r>
            <a:r>
              <a:rPr lang="en-US" dirty="0" smtClean="0"/>
              <a:t>zone?</a:t>
            </a:r>
            <a:endParaRPr lang="en-US" dirty="0"/>
          </a:p>
        </p:txBody>
      </p:sp>
    </p:spTree>
    <p:extLst>
      <p:ext uri="{BB962C8B-B14F-4D97-AF65-F5344CB8AC3E}">
        <p14:creationId xmlns:p14="http://schemas.microsoft.com/office/powerpoint/2010/main" val="8620012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7541" y="485900"/>
            <a:ext cx="3696718" cy="584775"/>
          </a:xfrm>
          <a:prstGeom prst="rect">
            <a:avLst/>
          </a:prstGeom>
        </p:spPr>
        <p:txBody>
          <a:bodyPr vert="horz"/>
          <a:lstStyle>
            <a:lvl1pPr>
              <a:spcBef>
                <a:spcPts val="768"/>
              </a:spcBef>
              <a:spcAft>
                <a:spcPts val="0"/>
              </a:spcAft>
              <a:buNone/>
              <a:defRPr sz="3200">
                <a:solidFill>
                  <a:srgbClr val="1096D4"/>
                </a:solidFill>
                <a:latin typeface="+mj-lt"/>
                <a:ea typeface="+mj-ea"/>
                <a:cs typeface="+mj-cs"/>
              </a:defRPr>
            </a:lvl1pPr>
          </a:lstStyle>
          <a:p>
            <a:r>
              <a:rPr lang="en-US" dirty="0" smtClean="0"/>
              <a:t>Grand National day</a:t>
            </a:r>
            <a:endParaRPr lang="en-US" dirty="0"/>
          </a:p>
        </p:txBody>
      </p:sp>
      <p:pic>
        <p:nvPicPr>
          <p:cNvPr id="3" name="Picture 2"/>
          <p:cNvPicPr>
            <a:picLocks noChangeAspect="1"/>
          </p:cNvPicPr>
          <p:nvPr/>
        </p:nvPicPr>
        <p:blipFill>
          <a:blip r:embed="rId3"/>
          <a:stretch>
            <a:fillRect/>
          </a:stretch>
        </p:blipFill>
        <p:spPr>
          <a:xfrm>
            <a:off x="1438835" y="1067415"/>
            <a:ext cx="10014184" cy="5290941"/>
          </a:xfrm>
          <a:prstGeom prst="rect">
            <a:avLst/>
          </a:prstGeom>
        </p:spPr>
      </p:pic>
    </p:spTree>
    <p:extLst>
      <p:ext uri="{BB962C8B-B14F-4D97-AF65-F5344CB8AC3E}">
        <p14:creationId xmlns:p14="http://schemas.microsoft.com/office/powerpoint/2010/main" val="2003993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7540" y="485900"/>
            <a:ext cx="5741895" cy="584775"/>
          </a:xfrm>
          <a:prstGeom prst="rect">
            <a:avLst/>
          </a:prstGeom>
        </p:spPr>
        <p:txBody>
          <a:bodyPr vert="horz"/>
          <a:lstStyle>
            <a:lvl1pPr>
              <a:spcBef>
                <a:spcPts val="768"/>
              </a:spcBef>
              <a:spcAft>
                <a:spcPts val="0"/>
              </a:spcAft>
              <a:buNone/>
              <a:defRPr sz="3200">
                <a:solidFill>
                  <a:srgbClr val="1096D4"/>
                </a:solidFill>
                <a:latin typeface="+mj-lt"/>
                <a:ea typeface="+mj-ea"/>
                <a:cs typeface="+mj-cs"/>
              </a:defRPr>
            </a:lvl1pPr>
          </a:lstStyle>
          <a:p>
            <a:r>
              <a:rPr lang="en-US" dirty="0"/>
              <a:t>A normal </a:t>
            </a:r>
            <a:r>
              <a:rPr lang="en-US" dirty="0" smtClean="0"/>
              <a:t>weekday</a:t>
            </a:r>
            <a:endParaRPr lang="en-US" dirty="0"/>
          </a:p>
        </p:txBody>
      </p:sp>
      <p:pic>
        <p:nvPicPr>
          <p:cNvPr id="2" name="Picture 1"/>
          <p:cNvPicPr>
            <a:picLocks noChangeAspect="1"/>
          </p:cNvPicPr>
          <p:nvPr/>
        </p:nvPicPr>
        <p:blipFill>
          <a:blip r:embed="rId3"/>
          <a:stretch>
            <a:fillRect/>
          </a:stretch>
        </p:blipFill>
        <p:spPr>
          <a:xfrm>
            <a:off x="1438835" y="1065059"/>
            <a:ext cx="10020534" cy="5299648"/>
          </a:xfrm>
          <a:prstGeom prst="rect">
            <a:avLst/>
          </a:prstGeom>
        </p:spPr>
      </p:pic>
    </p:spTree>
    <p:extLst>
      <p:ext uri="{BB962C8B-B14F-4D97-AF65-F5344CB8AC3E}">
        <p14:creationId xmlns:p14="http://schemas.microsoft.com/office/powerpoint/2010/main" val="14633191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7541" y="485900"/>
            <a:ext cx="3696718" cy="584775"/>
          </a:xfrm>
          <a:prstGeom prst="rect">
            <a:avLst/>
          </a:prstGeom>
        </p:spPr>
        <p:txBody>
          <a:bodyPr vert="horz"/>
          <a:lstStyle>
            <a:lvl1pPr>
              <a:spcBef>
                <a:spcPts val="768"/>
              </a:spcBef>
              <a:spcAft>
                <a:spcPts val="0"/>
              </a:spcAft>
              <a:buNone/>
              <a:defRPr sz="3200">
                <a:solidFill>
                  <a:srgbClr val="1096D4"/>
                </a:solidFill>
                <a:latin typeface="+mj-lt"/>
                <a:ea typeface="+mj-ea"/>
                <a:cs typeface="+mj-cs"/>
              </a:defRPr>
            </a:lvl1pPr>
          </a:lstStyle>
          <a:p>
            <a:r>
              <a:rPr lang="en-US" dirty="0" smtClean="0"/>
              <a:t>Grand National day</a:t>
            </a:r>
            <a:endParaRPr lang="en-US" dirty="0"/>
          </a:p>
        </p:txBody>
      </p:sp>
      <p:pic>
        <p:nvPicPr>
          <p:cNvPr id="2" name="Picture 1"/>
          <p:cNvPicPr>
            <a:picLocks noChangeAspect="1"/>
          </p:cNvPicPr>
          <p:nvPr/>
        </p:nvPicPr>
        <p:blipFill>
          <a:blip r:embed="rId3"/>
          <a:stretch>
            <a:fillRect/>
          </a:stretch>
        </p:blipFill>
        <p:spPr>
          <a:xfrm>
            <a:off x="995085" y="1101871"/>
            <a:ext cx="9725445" cy="5155259"/>
          </a:xfrm>
          <a:prstGeom prst="rect">
            <a:avLst/>
          </a:prstGeom>
        </p:spPr>
      </p:pic>
    </p:spTree>
    <p:extLst>
      <p:ext uri="{BB962C8B-B14F-4D97-AF65-F5344CB8AC3E}">
        <p14:creationId xmlns:p14="http://schemas.microsoft.com/office/powerpoint/2010/main" val="10508245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510246" y="440079"/>
            <a:ext cx="7289048" cy="584775"/>
          </a:xfrm>
          <a:prstGeom prst="rect">
            <a:avLst/>
          </a:prstGeom>
        </p:spPr>
        <p:txBody>
          <a:bodyPr vert="horz"/>
          <a:lstStyle>
            <a:lvl1pPr>
              <a:spcBef>
                <a:spcPts val="768"/>
              </a:spcBef>
              <a:spcAft>
                <a:spcPts val="0"/>
              </a:spcAft>
              <a:buNone/>
              <a:defRPr sz="3200">
                <a:solidFill>
                  <a:srgbClr val="1096D4"/>
                </a:solidFill>
                <a:latin typeface="+mj-lt"/>
                <a:ea typeface="+mj-ea"/>
                <a:cs typeface="+mj-cs"/>
              </a:defRPr>
            </a:lvl1pPr>
          </a:lstStyle>
          <a:p>
            <a:r>
              <a:rPr lang="en-GB" dirty="0" smtClean="0"/>
              <a:t>Lessons learnt</a:t>
            </a:r>
            <a:endParaRPr lang="en-US" dirty="0"/>
          </a:p>
        </p:txBody>
      </p:sp>
      <p:sp>
        <p:nvSpPr>
          <p:cNvPr id="4" name="TextBox 3"/>
          <p:cNvSpPr txBox="1"/>
          <p:nvPr/>
        </p:nvSpPr>
        <p:spPr>
          <a:xfrm>
            <a:off x="1214719" y="1438834"/>
            <a:ext cx="7099251" cy="1754326"/>
          </a:xfrm>
          <a:prstGeom prst="rect">
            <a:avLst/>
          </a:prstGeom>
          <a:noFill/>
        </p:spPr>
        <p:txBody>
          <a:bodyPr wrap="none" rtlCol="0">
            <a:spAutoFit/>
          </a:bodyPr>
          <a:lstStyle/>
          <a:p>
            <a:pPr marL="571500" indent="-571500">
              <a:buFont typeface="Arial" charset="0"/>
              <a:buChar char="•"/>
            </a:pPr>
            <a:r>
              <a:rPr lang="en-US" sz="3600" dirty="0" smtClean="0"/>
              <a:t>Small teams</a:t>
            </a:r>
          </a:p>
          <a:p>
            <a:pPr marL="571500" indent="-571500">
              <a:buFont typeface="Arial" charset="0"/>
              <a:buChar char="•"/>
            </a:pPr>
            <a:r>
              <a:rPr lang="en-US" sz="3600" dirty="0" smtClean="0"/>
              <a:t>Trust your teams</a:t>
            </a:r>
          </a:p>
          <a:p>
            <a:pPr marL="571500" indent="-571500">
              <a:buFont typeface="Arial" charset="0"/>
              <a:buChar char="•"/>
            </a:pPr>
            <a:r>
              <a:rPr lang="en-US" sz="3600" dirty="0" smtClean="0"/>
              <a:t>Small, fast decision-making chain</a:t>
            </a:r>
          </a:p>
        </p:txBody>
      </p:sp>
    </p:spTree>
    <p:extLst>
      <p:ext uri="{BB962C8B-B14F-4D97-AF65-F5344CB8AC3E}">
        <p14:creationId xmlns:p14="http://schemas.microsoft.com/office/powerpoint/2010/main" val="114408474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510246" y="440079"/>
            <a:ext cx="7289048" cy="584775"/>
          </a:xfrm>
          <a:prstGeom prst="rect">
            <a:avLst/>
          </a:prstGeom>
        </p:spPr>
        <p:txBody>
          <a:bodyPr vert="horz"/>
          <a:lstStyle>
            <a:lvl1pPr>
              <a:spcBef>
                <a:spcPts val="768"/>
              </a:spcBef>
              <a:spcAft>
                <a:spcPts val="0"/>
              </a:spcAft>
              <a:buNone/>
              <a:defRPr sz="3200">
                <a:solidFill>
                  <a:srgbClr val="1096D4"/>
                </a:solidFill>
                <a:latin typeface="+mj-lt"/>
                <a:ea typeface="+mj-ea"/>
                <a:cs typeface="+mj-cs"/>
              </a:defRPr>
            </a:lvl1pPr>
          </a:lstStyle>
          <a:p>
            <a:r>
              <a:rPr lang="en-GB" dirty="0" smtClean="0"/>
              <a:t>Lessons learnt</a:t>
            </a:r>
            <a:endParaRPr lang="en-US" dirty="0"/>
          </a:p>
        </p:txBody>
      </p:sp>
      <p:sp>
        <p:nvSpPr>
          <p:cNvPr id="4" name="TextBox 3"/>
          <p:cNvSpPr txBox="1"/>
          <p:nvPr/>
        </p:nvSpPr>
        <p:spPr>
          <a:xfrm>
            <a:off x="1214719" y="1438834"/>
            <a:ext cx="7099251" cy="2862322"/>
          </a:xfrm>
          <a:prstGeom prst="rect">
            <a:avLst/>
          </a:prstGeom>
          <a:noFill/>
        </p:spPr>
        <p:txBody>
          <a:bodyPr wrap="none" rtlCol="0">
            <a:spAutoFit/>
          </a:bodyPr>
          <a:lstStyle/>
          <a:p>
            <a:pPr marL="571500" indent="-571500">
              <a:buFont typeface="Arial" charset="0"/>
              <a:buChar char="•"/>
            </a:pPr>
            <a:r>
              <a:rPr lang="en-US" sz="3600" dirty="0" smtClean="0"/>
              <a:t>Small teams</a:t>
            </a:r>
          </a:p>
          <a:p>
            <a:pPr marL="571500" indent="-571500">
              <a:buFont typeface="Arial" charset="0"/>
              <a:buChar char="•"/>
            </a:pPr>
            <a:r>
              <a:rPr lang="en-US" sz="3600" dirty="0" smtClean="0"/>
              <a:t>Trust your teams</a:t>
            </a:r>
          </a:p>
          <a:p>
            <a:pPr marL="571500" indent="-571500">
              <a:buFont typeface="Arial" charset="0"/>
              <a:buChar char="•"/>
            </a:pPr>
            <a:r>
              <a:rPr lang="en-US" sz="3600" dirty="0" smtClean="0"/>
              <a:t>Small, fast decision-making chain</a:t>
            </a:r>
          </a:p>
          <a:p>
            <a:pPr marL="571500" indent="-571500">
              <a:buFont typeface="Arial" charset="0"/>
              <a:buChar char="•"/>
            </a:pPr>
            <a:endParaRPr lang="en-US" sz="3600" dirty="0" smtClean="0"/>
          </a:p>
          <a:p>
            <a:pPr marL="571500" indent="-571500">
              <a:buFont typeface="Arial" charset="0"/>
              <a:buChar char="•"/>
            </a:pPr>
            <a:r>
              <a:rPr lang="en-US" sz="3600" dirty="0" smtClean="0"/>
              <a:t>Everyone likes a successful day!</a:t>
            </a:r>
          </a:p>
        </p:txBody>
      </p:sp>
    </p:spTree>
    <p:extLst>
      <p:ext uri="{BB962C8B-B14F-4D97-AF65-F5344CB8AC3E}">
        <p14:creationId xmlns:p14="http://schemas.microsoft.com/office/powerpoint/2010/main" val="4300373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Thanks for listening!</a:t>
            </a:r>
            <a:endParaRPr lang="en-US" dirty="0"/>
          </a:p>
        </p:txBody>
      </p:sp>
      <p:sp>
        <p:nvSpPr>
          <p:cNvPr id="2" name="TextBox 1"/>
          <p:cNvSpPr txBox="1"/>
          <p:nvPr/>
        </p:nvSpPr>
        <p:spPr>
          <a:xfrm>
            <a:off x="268941" y="4746812"/>
            <a:ext cx="3795398" cy="646331"/>
          </a:xfrm>
          <a:prstGeom prst="rect">
            <a:avLst/>
          </a:prstGeom>
          <a:noFill/>
        </p:spPr>
        <p:txBody>
          <a:bodyPr wrap="none" rtlCol="0">
            <a:spAutoFit/>
          </a:bodyPr>
          <a:lstStyle/>
          <a:p>
            <a:r>
              <a:rPr lang="en-US" sz="1800" i="1" dirty="0" smtClean="0">
                <a:solidFill>
                  <a:schemeClr val="bg1">
                    <a:lumMod val="65000"/>
                  </a:schemeClr>
                </a:solidFill>
              </a:rPr>
              <a:t>Image credits:</a:t>
            </a:r>
          </a:p>
          <a:p>
            <a:r>
              <a:rPr lang="en-US" sz="1800" i="1" dirty="0" smtClean="0">
                <a:solidFill>
                  <a:schemeClr val="bg1">
                    <a:lumMod val="65000"/>
                  </a:schemeClr>
                </a:solidFill>
              </a:rPr>
              <a:t>“</a:t>
            </a:r>
            <a:r>
              <a:rPr lang="en-US" sz="1800" i="1" dirty="0" smtClean="0">
                <a:solidFill>
                  <a:schemeClr val="bg1">
                    <a:lumMod val="65000"/>
                  </a:schemeClr>
                </a:solidFill>
              </a:rPr>
              <a:t>Grand National in Leeds”: Tom Hudson</a:t>
            </a:r>
            <a:endParaRPr lang="en-US" sz="1800" i="1" dirty="0">
              <a:solidFill>
                <a:schemeClr val="bg1">
                  <a:lumMod val="65000"/>
                </a:schemeClr>
              </a:solidFill>
            </a:endParaRPr>
          </a:p>
        </p:txBody>
      </p:sp>
    </p:spTree>
    <p:extLst>
      <p:ext uri="{BB962C8B-B14F-4D97-AF65-F5344CB8AC3E}">
        <p14:creationId xmlns:p14="http://schemas.microsoft.com/office/powerpoint/2010/main" val="12923690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3759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7541" y="485900"/>
            <a:ext cx="3696718" cy="584775"/>
          </a:xfrm>
          <a:prstGeom prst="rect">
            <a:avLst/>
          </a:prstGeom>
        </p:spPr>
        <p:txBody>
          <a:bodyPr vert="horz"/>
          <a:lstStyle>
            <a:lvl1pPr>
              <a:spcBef>
                <a:spcPts val="768"/>
              </a:spcBef>
              <a:spcAft>
                <a:spcPts val="0"/>
              </a:spcAft>
              <a:buNone/>
              <a:defRPr sz="3200">
                <a:solidFill>
                  <a:srgbClr val="1096D4"/>
                </a:solidFill>
                <a:latin typeface="+mj-lt"/>
                <a:ea typeface="+mj-ea"/>
                <a:cs typeface="+mj-cs"/>
              </a:defRPr>
            </a:lvl1pPr>
          </a:lstStyle>
          <a:p>
            <a:r>
              <a:rPr lang="en-US" dirty="0"/>
              <a:t>A normal </a:t>
            </a:r>
            <a:r>
              <a:rPr lang="en-US" dirty="0" smtClean="0"/>
              <a:t>Saturday</a:t>
            </a:r>
            <a:endParaRPr lang="en-US" dirty="0"/>
          </a:p>
        </p:txBody>
      </p:sp>
      <p:pic>
        <p:nvPicPr>
          <p:cNvPr id="6" name="Picture 5"/>
          <p:cNvPicPr>
            <a:picLocks noChangeAspect="1"/>
          </p:cNvPicPr>
          <p:nvPr/>
        </p:nvPicPr>
        <p:blipFill>
          <a:blip r:embed="rId3"/>
          <a:stretch>
            <a:fillRect/>
          </a:stretch>
        </p:blipFill>
        <p:spPr>
          <a:xfrm>
            <a:off x="1411941" y="1095455"/>
            <a:ext cx="10053778" cy="5277096"/>
          </a:xfrm>
          <a:prstGeom prst="rect">
            <a:avLst/>
          </a:prstGeom>
        </p:spPr>
      </p:pic>
    </p:spTree>
    <p:extLst>
      <p:ext uri="{BB962C8B-B14F-4D97-AF65-F5344CB8AC3E}">
        <p14:creationId xmlns:p14="http://schemas.microsoft.com/office/powerpoint/2010/main" val="19492766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7541" y="485900"/>
            <a:ext cx="3696718" cy="584775"/>
          </a:xfrm>
          <a:prstGeom prst="rect">
            <a:avLst/>
          </a:prstGeom>
        </p:spPr>
        <p:txBody>
          <a:bodyPr vert="horz"/>
          <a:lstStyle>
            <a:lvl1pPr>
              <a:spcBef>
                <a:spcPts val="768"/>
              </a:spcBef>
              <a:spcAft>
                <a:spcPts val="0"/>
              </a:spcAft>
              <a:buNone/>
              <a:defRPr sz="3200">
                <a:solidFill>
                  <a:srgbClr val="1096D4"/>
                </a:solidFill>
                <a:latin typeface="+mj-lt"/>
                <a:ea typeface="+mj-ea"/>
                <a:cs typeface="+mj-cs"/>
              </a:defRPr>
            </a:lvl1pPr>
          </a:lstStyle>
          <a:p>
            <a:r>
              <a:rPr lang="en-US" dirty="0" smtClean="0"/>
              <a:t>Grand National day</a:t>
            </a:r>
            <a:endParaRPr lang="en-US" dirty="0"/>
          </a:p>
        </p:txBody>
      </p:sp>
      <p:pic>
        <p:nvPicPr>
          <p:cNvPr id="3" name="Picture 2"/>
          <p:cNvPicPr>
            <a:picLocks noChangeAspect="1"/>
          </p:cNvPicPr>
          <p:nvPr/>
        </p:nvPicPr>
        <p:blipFill>
          <a:blip r:embed="rId3"/>
          <a:stretch>
            <a:fillRect/>
          </a:stretch>
        </p:blipFill>
        <p:spPr>
          <a:xfrm>
            <a:off x="1438835" y="1067415"/>
            <a:ext cx="10014184" cy="5290941"/>
          </a:xfrm>
          <a:prstGeom prst="rect">
            <a:avLst/>
          </a:prstGeom>
        </p:spPr>
      </p:pic>
    </p:spTree>
    <p:extLst>
      <p:ext uri="{BB962C8B-B14F-4D97-AF65-F5344CB8AC3E}">
        <p14:creationId xmlns:p14="http://schemas.microsoft.com/office/powerpoint/2010/main" val="611518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33017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2011-Sky-Bet-Primary-RG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480" y="764371"/>
            <a:ext cx="2528921" cy="613925"/>
          </a:xfrm>
          <a:prstGeom prst="rect">
            <a:avLst/>
          </a:prstGeom>
        </p:spPr>
      </p:pic>
      <p:pic>
        <p:nvPicPr>
          <p:cNvPr id="18" name="Picture 17" descr="2011-Sky-Bingo-Primary-RGB.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2604" y="2837988"/>
            <a:ext cx="3198503" cy="615966"/>
          </a:xfrm>
          <a:prstGeom prst="rect">
            <a:avLst/>
          </a:prstGeom>
        </p:spPr>
      </p:pic>
      <p:pic>
        <p:nvPicPr>
          <p:cNvPr id="19" name="Picture 18" descr="2014-Sky-CASINO-Primary-RGB.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72604" y="1454216"/>
            <a:ext cx="3514962" cy="615966"/>
          </a:xfrm>
          <a:prstGeom prst="rect">
            <a:avLst/>
          </a:prstGeom>
        </p:spPr>
      </p:pic>
      <p:pic>
        <p:nvPicPr>
          <p:cNvPr id="20" name="Picture 19" descr="2011-Sky-Poker-Primary-RGB.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72604" y="2146102"/>
            <a:ext cx="3424545" cy="615966"/>
          </a:xfrm>
          <a:prstGeom prst="rect">
            <a:avLst/>
          </a:prstGeom>
        </p:spPr>
      </p:pic>
      <p:pic>
        <p:nvPicPr>
          <p:cNvPr id="21" name="Picture 20" descr="2011-Sky-Vegas-Primary-RGB.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2604" y="762330"/>
            <a:ext cx="3396289" cy="615966"/>
          </a:xfrm>
          <a:prstGeom prst="rect">
            <a:avLst/>
          </a:prstGeom>
        </p:spPr>
      </p:pic>
      <p:pic>
        <p:nvPicPr>
          <p:cNvPr id="24" name="Picture 23" descr="oddschecker-logo"/>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70755" y="5311091"/>
            <a:ext cx="3130959" cy="617268"/>
          </a:xfrm>
          <a:prstGeom prst="rect">
            <a:avLst/>
          </a:prstGeom>
        </p:spPr>
      </p:pic>
      <p:pic>
        <p:nvPicPr>
          <p:cNvPr id="25" name="Picture 24" descr="super6-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54127" y="1520926"/>
            <a:ext cx="2019625" cy="634958"/>
          </a:xfrm>
          <a:prstGeom prst="rect">
            <a:avLst/>
          </a:prstGeom>
        </p:spPr>
      </p:pic>
      <p:pic>
        <p:nvPicPr>
          <p:cNvPr id="27" name="Picture 26" descr="fantasyFootball-logo.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54127" y="2231363"/>
            <a:ext cx="3324728" cy="655469"/>
          </a:xfrm>
          <a:prstGeom prst="rect">
            <a:avLst/>
          </a:prstGeom>
        </p:spPr>
      </p:pic>
      <p:pic>
        <p:nvPicPr>
          <p:cNvPr id="29" name="Picture 28" descr="sportingLife-logo.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208229" y="5311091"/>
            <a:ext cx="1951680" cy="608983"/>
          </a:xfrm>
          <a:prstGeom prst="rect">
            <a:avLst/>
          </a:prstGeom>
        </p:spPr>
      </p:pic>
      <p:sp>
        <p:nvSpPr>
          <p:cNvPr id="22" name="TextBox 21"/>
          <p:cNvSpPr txBox="1"/>
          <p:nvPr/>
        </p:nvSpPr>
        <p:spPr>
          <a:xfrm>
            <a:off x="1099480" y="3596389"/>
            <a:ext cx="3696718" cy="584775"/>
          </a:xfrm>
          <a:prstGeom prst="rect">
            <a:avLst/>
          </a:prstGeom>
        </p:spPr>
        <p:txBody>
          <a:bodyPr vert="horz"/>
          <a:lstStyle>
            <a:lvl1pPr>
              <a:spcBef>
                <a:spcPts val="768"/>
              </a:spcBef>
              <a:spcAft>
                <a:spcPts val="0"/>
              </a:spcAft>
              <a:buNone/>
              <a:defRPr sz="3200">
                <a:solidFill>
                  <a:srgbClr val="1096D4"/>
                </a:solidFill>
                <a:latin typeface="+mj-lt"/>
                <a:ea typeface="+mj-ea"/>
                <a:cs typeface="+mj-cs"/>
              </a:defRPr>
            </a:lvl1pPr>
          </a:lstStyle>
          <a:p>
            <a:r>
              <a:rPr lang="en-US" dirty="0" smtClean="0">
                <a:solidFill>
                  <a:schemeClr val="tx1"/>
                </a:solidFill>
              </a:rPr>
              <a:t>Account / SSO</a:t>
            </a:r>
            <a:endParaRPr lang="en-US" dirty="0">
              <a:solidFill>
                <a:schemeClr val="tx1"/>
              </a:solidFill>
            </a:endParaRPr>
          </a:p>
        </p:txBody>
      </p:sp>
      <p:sp>
        <p:nvSpPr>
          <p:cNvPr id="26" name="TextBox 25"/>
          <p:cNvSpPr txBox="1"/>
          <p:nvPr/>
        </p:nvSpPr>
        <p:spPr>
          <a:xfrm>
            <a:off x="1099480" y="4256643"/>
            <a:ext cx="3696718" cy="584775"/>
          </a:xfrm>
          <a:prstGeom prst="rect">
            <a:avLst/>
          </a:prstGeom>
        </p:spPr>
        <p:txBody>
          <a:bodyPr vert="horz"/>
          <a:lstStyle>
            <a:lvl1pPr>
              <a:spcBef>
                <a:spcPts val="768"/>
              </a:spcBef>
              <a:spcAft>
                <a:spcPts val="0"/>
              </a:spcAft>
              <a:buNone/>
              <a:defRPr sz="3200">
                <a:solidFill>
                  <a:srgbClr val="1096D4"/>
                </a:solidFill>
                <a:latin typeface="+mj-lt"/>
                <a:ea typeface="+mj-ea"/>
                <a:cs typeface="+mj-cs"/>
              </a:defRPr>
            </a:lvl1pPr>
          </a:lstStyle>
          <a:p>
            <a:r>
              <a:rPr lang="en-US" dirty="0" smtClean="0">
                <a:solidFill>
                  <a:schemeClr val="tx1"/>
                </a:solidFill>
              </a:rPr>
              <a:t>Infrastructure</a:t>
            </a:r>
            <a:endParaRPr lang="en-US" dirty="0">
              <a:solidFill>
                <a:schemeClr val="tx1"/>
              </a:solidFill>
            </a:endParaRPr>
          </a:p>
        </p:txBody>
      </p:sp>
      <p:sp>
        <p:nvSpPr>
          <p:cNvPr id="28" name="TextBox 27"/>
          <p:cNvSpPr txBox="1"/>
          <p:nvPr/>
        </p:nvSpPr>
        <p:spPr>
          <a:xfrm>
            <a:off x="1099480" y="4916897"/>
            <a:ext cx="3696718" cy="584775"/>
          </a:xfrm>
          <a:prstGeom prst="rect">
            <a:avLst/>
          </a:prstGeom>
        </p:spPr>
        <p:txBody>
          <a:bodyPr vert="horz"/>
          <a:lstStyle>
            <a:lvl1pPr>
              <a:spcBef>
                <a:spcPts val="768"/>
              </a:spcBef>
              <a:spcAft>
                <a:spcPts val="0"/>
              </a:spcAft>
              <a:buNone/>
              <a:defRPr sz="3200">
                <a:solidFill>
                  <a:srgbClr val="1096D4"/>
                </a:solidFill>
                <a:latin typeface="+mj-lt"/>
                <a:ea typeface="+mj-ea"/>
                <a:cs typeface="+mj-cs"/>
              </a:defRPr>
            </a:lvl1pPr>
          </a:lstStyle>
          <a:p>
            <a:r>
              <a:rPr lang="en-US" smtClean="0">
                <a:solidFill>
                  <a:schemeClr val="tx1"/>
                </a:solidFill>
              </a:rPr>
              <a:t>Data analytics</a:t>
            </a:r>
            <a:endParaRPr lang="en-US" dirty="0">
              <a:solidFill>
                <a:schemeClr val="tx1"/>
              </a:solidFill>
            </a:endParaRPr>
          </a:p>
        </p:txBody>
      </p:sp>
      <p:sp>
        <p:nvSpPr>
          <p:cNvPr id="31" name="TextBox 30"/>
          <p:cNvSpPr txBox="1"/>
          <p:nvPr/>
        </p:nvSpPr>
        <p:spPr>
          <a:xfrm>
            <a:off x="1099480" y="5577151"/>
            <a:ext cx="3696718" cy="584775"/>
          </a:xfrm>
          <a:prstGeom prst="rect">
            <a:avLst/>
          </a:prstGeom>
        </p:spPr>
        <p:txBody>
          <a:bodyPr vert="horz"/>
          <a:lstStyle>
            <a:lvl1pPr>
              <a:spcBef>
                <a:spcPts val="768"/>
              </a:spcBef>
              <a:spcAft>
                <a:spcPts val="0"/>
              </a:spcAft>
              <a:buNone/>
              <a:defRPr sz="3200">
                <a:solidFill>
                  <a:srgbClr val="1096D4"/>
                </a:solidFill>
                <a:latin typeface="+mj-lt"/>
                <a:ea typeface="+mj-ea"/>
                <a:cs typeface="+mj-cs"/>
              </a:defRPr>
            </a:lvl1pPr>
          </a:lstStyle>
          <a:p>
            <a:r>
              <a:rPr lang="is-IS" dirty="0" smtClean="0">
                <a:solidFill>
                  <a:schemeClr val="tx1"/>
                </a:solidFill>
              </a:rPr>
              <a:t>… and others</a:t>
            </a:r>
            <a:endParaRPr lang="en-US" dirty="0">
              <a:solidFill>
                <a:schemeClr val="tx1"/>
              </a:solidFill>
            </a:endParaRPr>
          </a:p>
        </p:txBody>
      </p:sp>
    </p:spTree>
    <p:extLst>
      <p:ext uri="{BB962C8B-B14F-4D97-AF65-F5344CB8AC3E}">
        <p14:creationId xmlns:p14="http://schemas.microsoft.com/office/powerpoint/2010/main" val="1419799040"/>
      </p:ext>
    </p:extLst>
  </p:cSld>
  <p:clrMapOvr>
    <a:masterClrMapping/>
  </p:clrMapOvr>
  <p:timing>
    <p:tnLst>
      <p:par>
        <p:cTn id="1" dur="indefinite" restart="never" nodeType="tmRoot"/>
      </p:par>
    </p:tnLst>
  </p:timing>
</p:sld>
</file>

<file path=ppt/theme/theme1.xml><?xml version="1.0" encoding="utf-8"?>
<a:theme xmlns:a="http://schemas.openxmlformats.org/drawingml/2006/main" name="SkyBet - Toolkit">
  <a:themeElements>
    <a:clrScheme name="Sky Betting &amp; Gaming Colours">
      <a:dk1>
        <a:srgbClr val="000000"/>
      </a:dk1>
      <a:lt1>
        <a:srgbClr val="FFFFFF"/>
      </a:lt1>
      <a:dk2>
        <a:srgbClr val="C1001F"/>
      </a:dk2>
      <a:lt2>
        <a:srgbClr val="C10068"/>
      </a:lt2>
      <a:accent1>
        <a:srgbClr val="009CDD"/>
      </a:accent1>
      <a:accent2>
        <a:srgbClr val="000099"/>
      </a:accent2>
      <a:accent3>
        <a:srgbClr val="B7C72A"/>
      </a:accent3>
      <a:accent4>
        <a:srgbClr val="006633"/>
      </a:accent4>
      <a:accent5>
        <a:srgbClr val="CC3300"/>
      </a:accent5>
      <a:accent6>
        <a:srgbClr val="EAB90C"/>
      </a:accent6>
      <a:hlink>
        <a:srgbClr val="000000"/>
      </a:hlink>
      <a:folHlink>
        <a:srgbClr val="000000"/>
      </a:folHlink>
    </a:clrScheme>
    <a:fontScheme name="Office">
      <a:majorFont>
        <a:latin typeface="Sky Text Medium"/>
        <a:ea typeface=""/>
        <a:cs typeface=""/>
      </a:majorFont>
      <a:minorFont>
        <a:latin typeface="Sky Tex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13852</TotalTime>
  <Words>1995</Words>
  <Application>Microsoft Macintosh PowerPoint</Application>
  <PresentationFormat>Custom</PresentationFormat>
  <Paragraphs>320</Paragraphs>
  <Slides>54</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Calibri</vt:lpstr>
      <vt:lpstr>Lucida Grande</vt:lpstr>
      <vt:lpstr>Sky Text</vt:lpstr>
      <vt:lpstr>Sky Text Medium</vt:lpstr>
      <vt:lpstr>Arial</vt:lpstr>
      <vt:lpstr>SkyBet - Toolkit</vt:lpstr>
      <vt:lpstr>Surviving the Grand National</vt:lpstr>
      <vt:lpstr>The Grand National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day itself</vt:lpstr>
      <vt:lpstr>PowerPoint Presentation</vt:lpstr>
      <vt:lpstr>PowerPoint Presentation</vt:lpstr>
      <vt:lpstr>PowerPoint Presentation</vt:lpstr>
      <vt:lpstr>Office layout</vt:lpstr>
      <vt:lpstr>PowerPoint Presentation</vt:lpstr>
      <vt:lpstr>PowerPoint Presentation</vt:lpstr>
      <vt:lpstr>So, what went wrong?</vt:lpstr>
      <vt:lpstr>Risk-management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Redis memory usage</vt:lpstr>
      <vt:lpstr>Redis</vt:lpstr>
      <vt:lpstr>What happened during the danger zone?</vt:lpstr>
      <vt:lpstr>PowerPoint Presentation</vt:lpstr>
      <vt:lpstr>PowerPoint Presentation</vt:lpstr>
      <vt:lpstr>PowerPoint Presentation</vt:lpstr>
      <vt:lpstr>PowerPoint Presentation</vt:lpstr>
      <vt:lpstr>Thanks for listening!</vt:lpstr>
      <vt:lpstr>PowerPoint Presentation</vt:lpstr>
    </vt:vector>
  </TitlesOfParts>
  <Company>British Sky Broadcasting Limited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Belsher, Alex</dc:creator>
  <cp:lastModifiedBy>Bowman, Kevin</cp:lastModifiedBy>
  <cp:revision>746</cp:revision>
  <cp:lastPrinted>2013-01-11T11:49:20Z</cp:lastPrinted>
  <dcterms:created xsi:type="dcterms:W3CDTF">2011-01-10T15:52:30Z</dcterms:created>
  <dcterms:modified xsi:type="dcterms:W3CDTF">2016-06-30T13:51:50Z</dcterms:modified>
</cp:coreProperties>
</file>