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bookmarkIdSeed="2">
  <p:sldMasterIdLst>
    <p:sldMasterId id="2147483650" r:id="rId1"/>
  </p:sldMasterIdLst>
  <p:notesMasterIdLst>
    <p:notesMasterId r:id="rId35"/>
  </p:notesMasterIdLst>
  <p:handoutMasterIdLst>
    <p:handoutMasterId r:id="rId36"/>
  </p:handoutMasterIdLst>
  <p:sldIdLst>
    <p:sldId id="378" r:id="rId2"/>
    <p:sldId id="471" r:id="rId3"/>
    <p:sldId id="469" r:id="rId4"/>
    <p:sldId id="441" r:id="rId5"/>
    <p:sldId id="392" r:id="rId6"/>
    <p:sldId id="453" r:id="rId7"/>
    <p:sldId id="473" r:id="rId8"/>
    <p:sldId id="472" r:id="rId9"/>
    <p:sldId id="401" r:id="rId10"/>
    <p:sldId id="456" r:id="rId11"/>
    <p:sldId id="437" r:id="rId12"/>
    <p:sldId id="436" r:id="rId13"/>
    <p:sldId id="457" r:id="rId14"/>
    <p:sldId id="458" r:id="rId15"/>
    <p:sldId id="459" r:id="rId16"/>
    <p:sldId id="408" r:id="rId17"/>
    <p:sldId id="460" r:id="rId18"/>
    <p:sldId id="461" r:id="rId19"/>
    <p:sldId id="462" r:id="rId20"/>
    <p:sldId id="463" r:id="rId21"/>
    <p:sldId id="474" r:id="rId22"/>
    <p:sldId id="475" r:id="rId23"/>
    <p:sldId id="470" r:id="rId24"/>
    <p:sldId id="476" r:id="rId25"/>
    <p:sldId id="438" r:id="rId26"/>
    <p:sldId id="439" r:id="rId27"/>
    <p:sldId id="434" r:id="rId28"/>
    <p:sldId id="420" r:id="rId29"/>
    <p:sldId id="442" r:id="rId30"/>
    <p:sldId id="406" r:id="rId31"/>
    <p:sldId id="454" r:id="rId32"/>
    <p:sldId id="443" r:id="rId33"/>
    <p:sldId id="468" r:id="rId34"/>
  </p:sldIdLst>
  <p:sldSz cx="12192000" cy="6858000"/>
  <p:notesSz cx="7102475" cy="9388475"/>
  <p:custDataLst>
    <p:tags r:id="rId37"/>
  </p:custDataLst>
  <p:defaultTextStyle>
    <a:defPPr>
      <a:defRPr lang="en-US"/>
    </a:defPPr>
    <a:lvl1pPr algn="l" rtl="0" fontAlgn="base">
      <a:spcBef>
        <a:spcPct val="0"/>
      </a:spcBef>
      <a:spcAft>
        <a:spcPct val="0"/>
      </a:spcAft>
      <a:defRPr sz="2400" kern="1200">
        <a:solidFill>
          <a:schemeClr val="tx1"/>
        </a:solidFill>
        <a:latin typeface="Arial" charset="0"/>
        <a:ea typeface="Arial Unicode MS" pitchFamily="34" charset="-128"/>
        <a:cs typeface="Arial Unicode MS" pitchFamily="34" charset="-128"/>
      </a:defRPr>
    </a:lvl1pPr>
    <a:lvl2pPr marL="457200" algn="l" rtl="0" fontAlgn="base">
      <a:spcBef>
        <a:spcPct val="0"/>
      </a:spcBef>
      <a:spcAft>
        <a:spcPct val="0"/>
      </a:spcAft>
      <a:defRPr sz="2400" kern="1200">
        <a:solidFill>
          <a:schemeClr val="tx1"/>
        </a:solidFill>
        <a:latin typeface="Arial" charset="0"/>
        <a:ea typeface="Arial Unicode MS" pitchFamily="34" charset="-128"/>
        <a:cs typeface="Arial Unicode MS" pitchFamily="34" charset="-128"/>
      </a:defRPr>
    </a:lvl2pPr>
    <a:lvl3pPr marL="914400" algn="l" rtl="0" fontAlgn="base">
      <a:spcBef>
        <a:spcPct val="0"/>
      </a:spcBef>
      <a:spcAft>
        <a:spcPct val="0"/>
      </a:spcAft>
      <a:defRPr sz="2400" kern="1200">
        <a:solidFill>
          <a:schemeClr val="tx1"/>
        </a:solidFill>
        <a:latin typeface="Arial" charset="0"/>
        <a:ea typeface="Arial Unicode MS" pitchFamily="34" charset="-128"/>
        <a:cs typeface="Arial Unicode MS" pitchFamily="34" charset="-128"/>
      </a:defRPr>
    </a:lvl3pPr>
    <a:lvl4pPr marL="1371600" algn="l" rtl="0" fontAlgn="base">
      <a:spcBef>
        <a:spcPct val="0"/>
      </a:spcBef>
      <a:spcAft>
        <a:spcPct val="0"/>
      </a:spcAft>
      <a:defRPr sz="2400" kern="1200">
        <a:solidFill>
          <a:schemeClr val="tx1"/>
        </a:solidFill>
        <a:latin typeface="Arial" charset="0"/>
        <a:ea typeface="Arial Unicode MS" pitchFamily="34" charset="-128"/>
        <a:cs typeface="Arial Unicode MS" pitchFamily="34" charset="-128"/>
      </a:defRPr>
    </a:lvl4pPr>
    <a:lvl5pPr marL="1828800" algn="l" rtl="0" fontAlgn="base">
      <a:spcBef>
        <a:spcPct val="0"/>
      </a:spcBef>
      <a:spcAft>
        <a:spcPct val="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1647" userDrawn="1">
          <p15:clr>
            <a:srgbClr val="A4A3A4"/>
          </p15:clr>
        </p15:guide>
        <p15:guide id="2" orient="horz" pos="4178" userDrawn="1">
          <p15:clr>
            <a:srgbClr val="A4A3A4"/>
          </p15:clr>
        </p15:guide>
        <p15:guide id="3" orient="horz" pos="596" userDrawn="1">
          <p15:clr>
            <a:srgbClr val="A4A3A4"/>
          </p15:clr>
        </p15:guide>
        <p15:guide id="4" orient="horz" pos="1087" userDrawn="1">
          <p15:clr>
            <a:srgbClr val="A4A3A4"/>
          </p15:clr>
        </p15:guide>
        <p15:guide id="5" pos="425" userDrawn="1">
          <p15:clr>
            <a:srgbClr val="A4A3A4"/>
          </p15:clr>
        </p15:guide>
        <p15:guide id="6" pos="7259" userDrawn="1">
          <p15:clr>
            <a:srgbClr val="A4A3A4"/>
          </p15:clr>
        </p15:guide>
      </p15:sldGuideLst>
    </p:ext>
    <p:ext uri="{2D200454-40CA-4A62-9FC3-DE9A4176ACB9}">
      <p15:notesGuideLst xmlns:p15="http://schemas.microsoft.com/office/powerpoint/2012/main">
        <p15:guide id="1" orient="horz" pos="2957">
          <p15:clr>
            <a:srgbClr val="A4A3A4"/>
          </p15:clr>
        </p15:guide>
        <p15:guide id="2" orient="horz" pos="5757">
          <p15:clr>
            <a:srgbClr val="A4A3A4"/>
          </p15:clr>
        </p15:guide>
        <p15:guide id="3" pos="2237">
          <p15:clr>
            <a:srgbClr val="A4A3A4"/>
          </p15:clr>
        </p15:guide>
        <p15:guide id="4" pos="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76"/>
    <a:srgbClr val="B9D0DC"/>
    <a:srgbClr val="DBE7ED"/>
    <a:srgbClr val="00529B"/>
    <a:srgbClr val="969696"/>
    <a:srgbClr val="993366"/>
    <a:srgbClr val="B000B0"/>
    <a:srgbClr val="FFFFFF"/>
    <a:srgbClr val="85B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2601" autoAdjust="0"/>
  </p:normalViewPr>
  <p:slideViewPr>
    <p:cSldViewPr snapToGrid="0">
      <p:cViewPr varScale="1">
        <p:scale>
          <a:sx n="56" d="100"/>
          <a:sy n="56" d="100"/>
        </p:scale>
        <p:origin x="732" y="66"/>
      </p:cViewPr>
      <p:guideLst>
        <p:guide orient="horz" pos="1647"/>
        <p:guide orient="horz" pos="4178"/>
        <p:guide orient="horz" pos="596"/>
        <p:guide orient="horz" pos="1087"/>
        <p:guide pos="425"/>
        <p:guide pos="7259"/>
      </p:guideLst>
    </p:cSldViewPr>
  </p:slideViewPr>
  <p:outlineViewPr>
    <p:cViewPr>
      <p:scale>
        <a:sx n="33" d="100"/>
        <a:sy n="33" d="100"/>
      </p:scale>
      <p:origin x="0" y="0"/>
    </p:cViewPr>
  </p:outlineViewPr>
  <p:notesTextViewPr>
    <p:cViewPr>
      <p:scale>
        <a:sx n="3" d="2"/>
        <a:sy n="3" d="2"/>
      </p:scale>
      <p:origin x="0" y="0"/>
    </p:cViewPr>
  </p:notesTextViewPr>
  <p:sorterViewPr>
    <p:cViewPr>
      <p:scale>
        <a:sx n="121" d="100"/>
        <a:sy n="121" d="100"/>
      </p:scale>
      <p:origin x="0" y="-11460"/>
    </p:cViewPr>
  </p:sorterViewPr>
  <p:notesViewPr>
    <p:cSldViewPr snapToGrid="0">
      <p:cViewPr>
        <p:scale>
          <a:sx n="77" d="100"/>
          <a:sy n="77" d="100"/>
        </p:scale>
        <p:origin x="2346" y="-972"/>
      </p:cViewPr>
      <p:guideLst>
        <p:guide orient="horz" pos="2957"/>
        <p:guide orient="horz" pos="5757"/>
        <p:guide pos="2237"/>
        <p:guide pos="16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1AA02-FFD0-49E6-9163-167C8BC80D9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597026C-A91C-45A8-B2C3-6F9E70ECA8CF}">
      <dgm:prSet phldrT="[Text]"/>
      <dgm:spPr>
        <a:solidFill>
          <a:schemeClr val="tx1">
            <a:lumMod val="90000"/>
            <a:lumOff val="10000"/>
          </a:schemeClr>
        </a:solidFill>
      </dgm:spPr>
      <dgm:t>
        <a:bodyPr/>
        <a:lstStyle/>
        <a:p>
          <a:r>
            <a:rPr lang="en-US" dirty="0">
              <a:solidFill>
                <a:schemeClr val="bg1"/>
              </a:solidFill>
            </a:rPr>
            <a:t>Option</a:t>
          </a:r>
        </a:p>
      </dgm:t>
    </dgm:pt>
    <dgm:pt modelId="{517AB2AE-AB5F-42E3-B6ED-7A81AD91EF4E}" type="parTrans" cxnId="{67A3B5A6-0F67-4FF4-B63B-118F87E93F80}">
      <dgm:prSet/>
      <dgm:spPr/>
      <dgm:t>
        <a:bodyPr/>
        <a:lstStyle/>
        <a:p>
          <a:endParaRPr lang="en-US"/>
        </a:p>
      </dgm:t>
    </dgm:pt>
    <dgm:pt modelId="{558F92F0-EAAE-4DA2-98A4-10ACF91135CE}" type="sibTrans" cxnId="{67A3B5A6-0F67-4FF4-B63B-118F87E93F80}">
      <dgm:prSet/>
      <dgm:spPr/>
      <dgm:t>
        <a:bodyPr/>
        <a:lstStyle/>
        <a:p>
          <a:endParaRPr lang="en-US"/>
        </a:p>
      </dgm:t>
    </dgm:pt>
    <dgm:pt modelId="{7003FD0E-B768-44CF-8CE6-8CB567866EE2}">
      <dgm:prSet phldrT="[Text]"/>
      <dgm:spPr>
        <a:solidFill>
          <a:schemeClr val="bg1"/>
        </a:solidFill>
        <a:ln w="50800">
          <a:solidFill>
            <a:schemeClr val="accent1"/>
          </a:solidFill>
        </a:ln>
      </dgm:spPr>
      <dgm:t>
        <a:bodyPr/>
        <a:lstStyle/>
        <a:p>
          <a:r>
            <a:rPr lang="en-US" dirty="0"/>
            <a:t>Tools &amp; data</a:t>
          </a:r>
          <a:endParaRPr lang="en-US" dirty="0">
            <a:solidFill>
              <a:schemeClr val="tx1"/>
            </a:solidFill>
          </a:endParaRPr>
        </a:p>
      </dgm:t>
    </dgm:pt>
    <dgm:pt modelId="{CA88540A-AC71-4C68-906D-981FDD9DD4F5}" type="parTrans" cxnId="{F79B50A6-8095-4DC2-9E64-B16ADBF7AA8A}">
      <dgm:prSet/>
      <dgm:spPr>
        <a:ln>
          <a:solidFill>
            <a:schemeClr val="tx1"/>
          </a:solidFill>
        </a:ln>
      </dgm:spPr>
      <dgm:t>
        <a:bodyPr/>
        <a:lstStyle/>
        <a:p>
          <a:endParaRPr lang="en-US" dirty="0"/>
        </a:p>
      </dgm:t>
    </dgm:pt>
    <dgm:pt modelId="{E381555D-B826-4FDA-A74C-22464DD4BFE3}" type="sibTrans" cxnId="{F79B50A6-8095-4DC2-9E64-B16ADBF7AA8A}">
      <dgm:prSet/>
      <dgm:spPr/>
      <dgm:t>
        <a:bodyPr/>
        <a:lstStyle/>
        <a:p>
          <a:endParaRPr lang="en-US"/>
        </a:p>
      </dgm:t>
    </dgm:pt>
    <dgm:pt modelId="{F68607DD-520C-441E-8E5B-2E23DF482868}">
      <dgm:prSet phldrT="[Text]"/>
      <dgm:spPr>
        <a:solidFill>
          <a:schemeClr val="bg1"/>
        </a:solidFill>
        <a:ln w="50800">
          <a:solidFill>
            <a:schemeClr val="accent1"/>
          </a:solidFill>
        </a:ln>
      </dgm:spPr>
      <dgm:t>
        <a:bodyPr/>
        <a:lstStyle/>
        <a:p>
          <a:r>
            <a:rPr lang="en-US" dirty="0">
              <a:solidFill>
                <a:schemeClr val="tx1"/>
              </a:solidFill>
            </a:rPr>
            <a:t>GAAP Compliant</a:t>
          </a:r>
        </a:p>
      </dgm:t>
    </dgm:pt>
    <dgm:pt modelId="{B82357ED-7E2C-4114-9408-BB29658D9C5B}" type="parTrans" cxnId="{62138782-CED2-4B4F-BC3A-881CBF7ADA64}">
      <dgm:prSet/>
      <dgm:spPr>
        <a:ln>
          <a:solidFill>
            <a:schemeClr val="tx1"/>
          </a:solidFill>
        </a:ln>
      </dgm:spPr>
      <dgm:t>
        <a:bodyPr/>
        <a:lstStyle/>
        <a:p>
          <a:endParaRPr lang="en-US" dirty="0"/>
        </a:p>
      </dgm:t>
    </dgm:pt>
    <dgm:pt modelId="{C215D643-F298-419E-A19D-14E2B2C12E4D}" type="sibTrans" cxnId="{62138782-CED2-4B4F-BC3A-881CBF7ADA64}">
      <dgm:prSet/>
      <dgm:spPr/>
      <dgm:t>
        <a:bodyPr/>
        <a:lstStyle/>
        <a:p>
          <a:endParaRPr lang="en-US"/>
        </a:p>
      </dgm:t>
    </dgm:pt>
    <dgm:pt modelId="{893122C1-36F0-4554-B814-D0AAA4DB528B}">
      <dgm:prSet phldrT="[Text]"/>
      <dgm:spPr>
        <a:solidFill>
          <a:schemeClr val="bg1"/>
        </a:solidFill>
        <a:ln w="50800">
          <a:solidFill>
            <a:schemeClr val="accent1"/>
          </a:solidFill>
        </a:ln>
      </dgm:spPr>
      <dgm:t>
        <a:bodyPr/>
        <a:lstStyle/>
        <a:p>
          <a:r>
            <a:rPr lang="en-US" dirty="0">
              <a:solidFill>
                <a:schemeClr val="tx1"/>
              </a:solidFill>
            </a:rPr>
            <a:t>Agile In Nature</a:t>
          </a:r>
        </a:p>
      </dgm:t>
    </dgm:pt>
    <dgm:pt modelId="{62E62DEA-ED62-4CC2-9941-4A185EB3B3F3}" type="parTrans" cxnId="{0EFF00D3-E761-4B69-942D-554EB6F5EFB0}">
      <dgm:prSet/>
      <dgm:spPr>
        <a:ln>
          <a:solidFill>
            <a:schemeClr val="tx1"/>
          </a:solidFill>
        </a:ln>
      </dgm:spPr>
      <dgm:t>
        <a:bodyPr/>
        <a:lstStyle/>
        <a:p>
          <a:endParaRPr lang="en-US" dirty="0"/>
        </a:p>
      </dgm:t>
    </dgm:pt>
    <dgm:pt modelId="{94EBDE22-A410-48D9-A0FD-2BD897F3D1D3}" type="sibTrans" cxnId="{0EFF00D3-E761-4B69-942D-554EB6F5EFB0}">
      <dgm:prSet/>
      <dgm:spPr/>
      <dgm:t>
        <a:bodyPr/>
        <a:lstStyle/>
        <a:p>
          <a:endParaRPr lang="en-US"/>
        </a:p>
      </dgm:t>
    </dgm:pt>
    <dgm:pt modelId="{D1EA8627-6752-4FCF-8FA7-12A2493412BA}">
      <dgm:prSet phldrT="[Text]"/>
      <dgm:spPr>
        <a:solidFill>
          <a:schemeClr val="bg1"/>
        </a:solidFill>
        <a:ln w="50800">
          <a:solidFill>
            <a:schemeClr val="accent1"/>
          </a:solidFill>
        </a:ln>
      </dgm:spPr>
      <dgm:t>
        <a:bodyPr/>
        <a:lstStyle/>
        <a:p>
          <a:r>
            <a:rPr lang="en-US" dirty="0"/>
            <a:t>Dependencies</a:t>
          </a:r>
          <a:endParaRPr lang="en-US" dirty="0">
            <a:solidFill>
              <a:schemeClr val="tx1"/>
            </a:solidFill>
          </a:endParaRPr>
        </a:p>
      </dgm:t>
    </dgm:pt>
    <dgm:pt modelId="{27042B47-DC83-40C3-A2C9-D21BF6B43340}" type="parTrans" cxnId="{F7D0522C-9701-4358-A9A6-F5AB23869807}">
      <dgm:prSet/>
      <dgm:spPr>
        <a:ln>
          <a:solidFill>
            <a:schemeClr val="tx1"/>
          </a:solidFill>
        </a:ln>
      </dgm:spPr>
      <dgm:t>
        <a:bodyPr/>
        <a:lstStyle/>
        <a:p>
          <a:endParaRPr lang="en-US" dirty="0"/>
        </a:p>
      </dgm:t>
    </dgm:pt>
    <dgm:pt modelId="{C0AC18B1-14A2-4116-9A7A-54D14BEBE5FB}" type="sibTrans" cxnId="{F7D0522C-9701-4358-A9A6-F5AB23869807}">
      <dgm:prSet/>
      <dgm:spPr/>
      <dgm:t>
        <a:bodyPr/>
        <a:lstStyle/>
        <a:p>
          <a:endParaRPr lang="en-US"/>
        </a:p>
      </dgm:t>
    </dgm:pt>
    <dgm:pt modelId="{AE192F0C-6571-47FB-8FCC-07D43ED6AFE2}">
      <dgm:prSet phldrT="[Text]"/>
      <dgm:spPr>
        <a:solidFill>
          <a:schemeClr val="bg1"/>
        </a:solidFill>
        <a:ln w="50800">
          <a:solidFill>
            <a:schemeClr val="accent1"/>
          </a:solidFill>
        </a:ln>
      </dgm:spPr>
      <dgm:t>
        <a:bodyPr/>
        <a:lstStyle/>
        <a:p>
          <a:r>
            <a:rPr lang="en-US" dirty="0">
              <a:solidFill>
                <a:schemeClr val="tx1"/>
              </a:solidFill>
            </a:rPr>
            <a:t>Auditable &amp; Defensible</a:t>
          </a:r>
        </a:p>
      </dgm:t>
    </dgm:pt>
    <dgm:pt modelId="{0D32C64A-F6AD-4220-8EEA-CE9F8E64F5E4}" type="parTrans" cxnId="{F063A957-8F26-42C8-AD31-0D2AC5C8071B}">
      <dgm:prSet/>
      <dgm:spPr/>
      <dgm:t>
        <a:bodyPr/>
        <a:lstStyle/>
        <a:p>
          <a:endParaRPr lang="en-US"/>
        </a:p>
      </dgm:t>
    </dgm:pt>
    <dgm:pt modelId="{707F2F32-EF5E-43D0-8AAB-C748F923354B}" type="sibTrans" cxnId="{F063A957-8F26-42C8-AD31-0D2AC5C8071B}">
      <dgm:prSet/>
      <dgm:spPr/>
      <dgm:t>
        <a:bodyPr/>
        <a:lstStyle/>
        <a:p>
          <a:endParaRPr lang="en-US"/>
        </a:p>
      </dgm:t>
    </dgm:pt>
    <dgm:pt modelId="{8EF99A38-042E-44B9-9394-88C405894625}">
      <dgm:prSet phldrT="[Text]"/>
      <dgm:spPr>
        <a:solidFill>
          <a:schemeClr val="bg1"/>
        </a:solidFill>
        <a:ln w="50800">
          <a:solidFill>
            <a:schemeClr val="accent1"/>
          </a:solidFill>
        </a:ln>
      </dgm:spPr>
      <dgm:t>
        <a:bodyPr/>
        <a:lstStyle/>
        <a:p>
          <a:r>
            <a:rPr lang="en-US">
              <a:solidFill>
                <a:schemeClr val="tx1"/>
              </a:solidFill>
            </a:rPr>
            <a:t>Sustainable </a:t>
          </a:r>
          <a:r>
            <a:rPr lang="en-US" dirty="0">
              <a:solidFill>
                <a:schemeClr val="tx1"/>
              </a:solidFill>
            </a:rPr>
            <a:t>&amp; Scalable</a:t>
          </a:r>
        </a:p>
      </dgm:t>
    </dgm:pt>
    <dgm:pt modelId="{D49AAAE3-0487-4496-AA81-06FB79DC2AB5}" type="parTrans" cxnId="{4E4F3CE6-F370-4D6F-B70F-6776E14E1C3F}">
      <dgm:prSet/>
      <dgm:spPr/>
      <dgm:t>
        <a:bodyPr/>
        <a:lstStyle/>
        <a:p>
          <a:endParaRPr lang="en-US"/>
        </a:p>
      </dgm:t>
    </dgm:pt>
    <dgm:pt modelId="{077C8781-F0C8-4BA2-B07C-860FB3CB1225}" type="sibTrans" cxnId="{4E4F3CE6-F370-4D6F-B70F-6776E14E1C3F}">
      <dgm:prSet/>
      <dgm:spPr/>
      <dgm:t>
        <a:bodyPr/>
        <a:lstStyle/>
        <a:p>
          <a:endParaRPr lang="en-US"/>
        </a:p>
      </dgm:t>
    </dgm:pt>
    <dgm:pt modelId="{EE7B6C6A-6475-421D-9521-B32B3D59272C}" type="pres">
      <dgm:prSet presAssocID="{5D61AA02-FFD0-49E6-9163-167C8BC80D9F}" presName="diagram" presStyleCnt="0">
        <dgm:presLayoutVars>
          <dgm:chPref val="1"/>
          <dgm:dir/>
          <dgm:animOne val="branch"/>
          <dgm:animLvl val="lvl"/>
          <dgm:resizeHandles/>
        </dgm:presLayoutVars>
      </dgm:prSet>
      <dgm:spPr/>
    </dgm:pt>
    <dgm:pt modelId="{7CD2E93F-1649-4662-AF47-3468D78FC523}" type="pres">
      <dgm:prSet presAssocID="{E597026C-A91C-45A8-B2C3-6F9E70ECA8CF}" presName="root" presStyleCnt="0"/>
      <dgm:spPr/>
    </dgm:pt>
    <dgm:pt modelId="{03387F0D-4FE1-4C4C-8A90-9C01A2465125}" type="pres">
      <dgm:prSet presAssocID="{E597026C-A91C-45A8-B2C3-6F9E70ECA8CF}" presName="rootComposite" presStyleCnt="0"/>
      <dgm:spPr/>
    </dgm:pt>
    <dgm:pt modelId="{D7D65F1A-56EC-46CA-B02E-79CCDE21EF7F}" type="pres">
      <dgm:prSet presAssocID="{E597026C-A91C-45A8-B2C3-6F9E70ECA8CF}" presName="rootText" presStyleLbl="node1" presStyleIdx="0" presStyleCnt="1"/>
      <dgm:spPr/>
    </dgm:pt>
    <dgm:pt modelId="{CA288CC2-B7B9-471B-89FE-3A941D88B021}" type="pres">
      <dgm:prSet presAssocID="{E597026C-A91C-45A8-B2C3-6F9E70ECA8CF}" presName="rootConnector" presStyleLbl="node1" presStyleIdx="0" presStyleCnt="1"/>
      <dgm:spPr/>
    </dgm:pt>
    <dgm:pt modelId="{5430E14B-D95A-4FC3-97D9-1A05FC46197F}" type="pres">
      <dgm:prSet presAssocID="{E597026C-A91C-45A8-B2C3-6F9E70ECA8CF}" presName="childShape" presStyleCnt="0"/>
      <dgm:spPr/>
    </dgm:pt>
    <dgm:pt modelId="{58344666-8CB9-4A9B-900A-CDE2665008B5}" type="pres">
      <dgm:prSet presAssocID="{CA88540A-AC71-4C68-906D-981FDD9DD4F5}" presName="Name13" presStyleLbl="parChTrans1D2" presStyleIdx="0" presStyleCnt="6"/>
      <dgm:spPr/>
    </dgm:pt>
    <dgm:pt modelId="{71E6A7EF-8C62-4162-A35F-7256A6D6B8BC}" type="pres">
      <dgm:prSet presAssocID="{7003FD0E-B768-44CF-8CE6-8CB567866EE2}" presName="childText" presStyleLbl="bgAcc1" presStyleIdx="0" presStyleCnt="6" custLinFactNeighborY="-4692">
        <dgm:presLayoutVars>
          <dgm:bulletEnabled val="1"/>
        </dgm:presLayoutVars>
      </dgm:prSet>
      <dgm:spPr/>
    </dgm:pt>
    <dgm:pt modelId="{11CA11E7-373E-4E50-83C6-531465D4BED0}" type="pres">
      <dgm:prSet presAssocID="{D49AAAE3-0487-4496-AA81-06FB79DC2AB5}" presName="Name13" presStyleLbl="parChTrans1D2" presStyleIdx="1" presStyleCnt="6"/>
      <dgm:spPr/>
    </dgm:pt>
    <dgm:pt modelId="{09449F6C-31C3-4A2A-8FA3-BCCA2955C299}" type="pres">
      <dgm:prSet presAssocID="{8EF99A38-042E-44B9-9394-88C405894625}" presName="childText" presStyleLbl="bgAcc1" presStyleIdx="1" presStyleCnt="6">
        <dgm:presLayoutVars>
          <dgm:bulletEnabled val="1"/>
        </dgm:presLayoutVars>
      </dgm:prSet>
      <dgm:spPr/>
    </dgm:pt>
    <dgm:pt modelId="{DB42435D-9920-4BF4-AB0A-A1A82A8C68E9}" type="pres">
      <dgm:prSet presAssocID="{B82357ED-7E2C-4114-9408-BB29658D9C5B}" presName="Name13" presStyleLbl="parChTrans1D2" presStyleIdx="2" presStyleCnt="6"/>
      <dgm:spPr/>
    </dgm:pt>
    <dgm:pt modelId="{0D813852-151F-4FC1-8EFE-304A4DD10F7C}" type="pres">
      <dgm:prSet presAssocID="{F68607DD-520C-441E-8E5B-2E23DF482868}" presName="childText" presStyleLbl="bgAcc1" presStyleIdx="2" presStyleCnt="6" custLinFactNeighborY="-4692">
        <dgm:presLayoutVars>
          <dgm:bulletEnabled val="1"/>
        </dgm:presLayoutVars>
      </dgm:prSet>
      <dgm:spPr/>
    </dgm:pt>
    <dgm:pt modelId="{D8008492-0154-4CDC-B4AA-48B61B6BE879}" type="pres">
      <dgm:prSet presAssocID="{0D32C64A-F6AD-4220-8EEA-CE9F8E64F5E4}" presName="Name13" presStyleLbl="parChTrans1D2" presStyleIdx="3" presStyleCnt="6"/>
      <dgm:spPr/>
    </dgm:pt>
    <dgm:pt modelId="{3141A17D-8558-4FE2-B7D2-9E55528C8849}" type="pres">
      <dgm:prSet presAssocID="{AE192F0C-6571-47FB-8FCC-07D43ED6AFE2}" presName="childText" presStyleLbl="bgAcc1" presStyleIdx="3" presStyleCnt="6">
        <dgm:presLayoutVars>
          <dgm:bulletEnabled val="1"/>
        </dgm:presLayoutVars>
      </dgm:prSet>
      <dgm:spPr/>
    </dgm:pt>
    <dgm:pt modelId="{A1B8BA0F-B8FD-4D78-872F-DEAEE6F6F892}" type="pres">
      <dgm:prSet presAssocID="{62E62DEA-ED62-4CC2-9941-4A185EB3B3F3}" presName="Name13" presStyleLbl="parChTrans1D2" presStyleIdx="4" presStyleCnt="6"/>
      <dgm:spPr/>
    </dgm:pt>
    <dgm:pt modelId="{EA0B7CCF-2FC5-4435-AB33-39262D76B140}" type="pres">
      <dgm:prSet presAssocID="{893122C1-36F0-4554-B814-D0AAA4DB528B}" presName="childText" presStyleLbl="bgAcc1" presStyleIdx="4" presStyleCnt="6" custLinFactNeighborY="-4692">
        <dgm:presLayoutVars>
          <dgm:bulletEnabled val="1"/>
        </dgm:presLayoutVars>
      </dgm:prSet>
      <dgm:spPr/>
    </dgm:pt>
    <dgm:pt modelId="{849577B5-B68A-4CC9-B941-DC65EC60A0EB}" type="pres">
      <dgm:prSet presAssocID="{27042B47-DC83-40C3-A2C9-D21BF6B43340}" presName="Name13" presStyleLbl="parChTrans1D2" presStyleIdx="5" presStyleCnt="6"/>
      <dgm:spPr/>
    </dgm:pt>
    <dgm:pt modelId="{C4F9C613-77D9-436C-AAD1-2610BA618F94}" type="pres">
      <dgm:prSet presAssocID="{D1EA8627-6752-4FCF-8FA7-12A2493412BA}" presName="childText" presStyleLbl="bgAcc1" presStyleIdx="5" presStyleCnt="6" custLinFactNeighborY="-4692">
        <dgm:presLayoutVars>
          <dgm:bulletEnabled val="1"/>
        </dgm:presLayoutVars>
      </dgm:prSet>
      <dgm:spPr/>
    </dgm:pt>
  </dgm:ptLst>
  <dgm:cxnLst>
    <dgm:cxn modelId="{0EFF00D3-E761-4B69-942D-554EB6F5EFB0}" srcId="{E597026C-A91C-45A8-B2C3-6F9E70ECA8CF}" destId="{893122C1-36F0-4554-B814-D0AAA4DB528B}" srcOrd="4" destOrd="0" parTransId="{62E62DEA-ED62-4CC2-9941-4A185EB3B3F3}" sibTransId="{94EBDE22-A410-48D9-A0FD-2BD897F3D1D3}"/>
    <dgm:cxn modelId="{585E5343-C429-466B-B0C9-E1FCF589AAC8}" type="presOf" srcId="{AE192F0C-6571-47FB-8FCC-07D43ED6AFE2}" destId="{3141A17D-8558-4FE2-B7D2-9E55528C8849}" srcOrd="0" destOrd="0" presId="urn:microsoft.com/office/officeart/2005/8/layout/hierarchy3"/>
    <dgm:cxn modelId="{62138782-CED2-4B4F-BC3A-881CBF7ADA64}" srcId="{E597026C-A91C-45A8-B2C3-6F9E70ECA8CF}" destId="{F68607DD-520C-441E-8E5B-2E23DF482868}" srcOrd="2" destOrd="0" parTransId="{B82357ED-7E2C-4114-9408-BB29658D9C5B}" sibTransId="{C215D643-F298-419E-A19D-14E2B2C12E4D}"/>
    <dgm:cxn modelId="{7F4F4F0A-70C3-4C03-832D-0DF3D2091771}" type="presOf" srcId="{D1EA8627-6752-4FCF-8FA7-12A2493412BA}" destId="{C4F9C613-77D9-436C-AAD1-2610BA618F94}" srcOrd="0" destOrd="0" presId="urn:microsoft.com/office/officeart/2005/8/layout/hierarchy3"/>
    <dgm:cxn modelId="{063DBBEA-A3FF-477B-A896-B094571E1E19}" type="presOf" srcId="{7003FD0E-B768-44CF-8CE6-8CB567866EE2}" destId="{71E6A7EF-8C62-4162-A35F-7256A6D6B8BC}" srcOrd="0" destOrd="0" presId="urn:microsoft.com/office/officeart/2005/8/layout/hierarchy3"/>
    <dgm:cxn modelId="{4E4F3CE6-F370-4D6F-B70F-6776E14E1C3F}" srcId="{E597026C-A91C-45A8-B2C3-6F9E70ECA8CF}" destId="{8EF99A38-042E-44B9-9394-88C405894625}" srcOrd="1" destOrd="0" parTransId="{D49AAAE3-0487-4496-AA81-06FB79DC2AB5}" sibTransId="{077C8781-F0C8-4BA2-B07C-860FB3CB1225}"/>
    <dgm:cxn modelId="{2A2EA066-3D9C-4B5D-B117-FBC3ABE7C71C}" type="presOf" srcId="{D49AAAE3-0487-4496-AA81-06FB79DC2AB5}" destId="{11CA11E7-373E-4E50-83C6-531465D4BED0}" srcOrd="0" destOrd="0" presId="urn:microsoft.com/office/officeart/2005/8/layout/hierarchy3"/>
    <dgm:cxn modelId="{77041C40-7687-48E0-A0C5-53E4624DD387}" type="presOf" srcId="{27042B47-DC83-40C3-A2C9-D21BF6B43340}" destId="{849577B5-B68A-4CC9-B941-DC65EC60A0EB}" srcOrd="0" destOrd="0" presId="urn:microsoft.com/office/officeart/2005/8/layout/hierarchy3"/>
    <dgm:cxn modelId="{67A3B5A6-0F67-4FF4-B63B-118F87E93F80}" srcId="{5D61AA02-FFD0-49E6-9163-167C8BC80D9F}" destId="{E597026C-A91C-45A8-B2C3-6F9E70ECA8CF}" srcOrd="0" destOrd="0" parTransId="{517AB2AE-AB5F-42E3-B6ED-7A81AD91EF4E}" sibTransId="{558F92F0-EAAE-4DA2-98A4-10ACF91135CE}"/>
    <dgm:cxn modelId="{71407224-2670-4435-A7F9-FD2C8CC80A42}" type="presOf" srcId="{8EF99A38-042E-44B9-9394-88C405894625}" destId="{09449F6C-31C3-4A2A-8FA3-BCCA2955C299}" srcOrd="0" destOrd="0" presId="urn:microsoft.com/office/officeart/2005/8/layout/hierarchy3"/>
    <dgm:cxn modelId="{244B180D-B72C-4348-BCDB-D0E32614270E}" type="presOf" srcId="{0D32C64A-F6AD-4220-8EEA-CE9F8E64F5E4}" destId="{D8008492-0154-4CDC-B4AA-48B61B6BE879}" srcOrd="0" destOrd="0" presId="urn:microsoft.com/office/officeart/2005/8/layout/hierarchy3"/>
    <dgm:cxn modelId="{D4A017DE-1C86-411B-AFDE-2ED0471DD590}" type="presOf" srcId="{CA88540A-AC71-4C68-906D-981FDD9DD4F5}" destId="{58344666-8CB9-4A9B-900A-CDE2665008B5}" srcOrd="0" destOrd="0" presId="urn:microsoft.com/office/officeart/2005/8/layout/hierarchy3"/>
    <dgm:cxn modelId="{F7D0522C-9701-4358-A9A6-F5AB23869807}" srcId="{E597026C-A91C-45A8-B2C3-6F9E70ECA8CF}" destId="{D1EA8627-6752-4FCF-8FA7-12A2493412BA}" srcOrd="5" destOrd="0" parTransId="{27042B47-DC83-40C3-A2C9-D21BF6B43340}" sibTransId="{C0AC18B1-14A2-4116-9A7A-54D14BEBE5FB}"/>
    <dgm:cxn modelId="{F79B50A6-8095-4DC2-9E64-B16ADBF7AA8A}" srcId="{E597026C-A91C-45A8-B2C3-6F9E70ECA8CF}" destId="{7003FD0E-B768-44CF-8CE6-8CB567866EE2}" srcOrd="0" destOrd="0" parTransId="{CA88540A-AC71-4C68-906D-981FDD9DD4F5}" sibTransId="{E381555D-B826-4FDA-A74C-22464DD4BFE3}"/>
    <dgm:cxn modelId="{42028E39-6A10-40A1-9D31-3EA3100B9F4E}" type="presOf" srcId="{F68607DD-520C-441E-8E5B-2E23DF482868}" destId="{0D813852-151F-4FC1-8EFE-304A4DD10F7C}" srcOrd="0" destOrd="0" presId="urn:microsoft.com/office/officeart/2005/8/layout/hierarchy3"/>
    <dgm:cxn modelId="{A560CFAE-9CC9-4067-B59B-4ED956C57B62}" type="presOf" srcId="{62E62DEA-ED62-4CC2-9941-4A185EB3B3F3}" destId="{A1B8BA0F-B8FD-4D78-872F-DEAEE6F6F892}" srcOrd="0" destOrd="0" presId="urn:microsoft.com/office/officeart/2005/8/layout/hierarchy3"/>
    <dgm:cxn modelId="{C5428919-24C7-4B9B-889B-348F64A4093F}" type="presOf" srcId="{893122C1-36F0-4554-B814-D0AAA4DB528B}" destId="{EA0B7CCF-2FC5-4435-AB33-39262D76B140}" srcOrd="0" destOrd="0" presId="urn:microsoft.com/office/officeart/2005/8/layout/hierarchy3"/>
    <dgm:cxn modelId="{F063A957-8F26-42C8-AD31-0D2AC5C8071B}" srcId="{E597026C-A91C-45A8-B2C3-6F9E70ECA8CF}" destId="{AE192F0C-6571-47FB-8FCC-07D43ED6AFE2}" srcOrd="3" destOrd="0" parTransId="{0D32C64A-F6AD-4220-8EEA-CE9F8E64F5E4}" sibTransId="{707F2F32-EF5E-43D0-8AAB-C748F923354B}"/>
    <dgm:cxn modelId="{7D7E99BD-9E90-4458-A02E-4C0E2109D759}" type="presOf" srcId="{E597026C-A91C-45A8-B2C3-6F9E70ECA8CF}" destId="{D7D65F1A-56EC-46CA-B02E-79CCDE21EF7F}" srcOrd="0" destOrd="0" presId="urn:microsoft.com/office/officeart/2005/8/layout/hierarchy3"/>
    <dgm:cxn modelId="{2C9952EE-65C1-464C-B9DC-493E0231F3DF}" type="presOf" srcId="{E597026C-A91C-45A8-B2C3-6F9E70ECA8CF}" destId="{CA288CC2-B7B9-471B-89FE-3A941D88B021}" srcOrd="1" destOrd="0" presId="urn:microsoft.com/office/officeart/2005/8/layout/hierarchy3"/>
    <dgm:cxn modelId="{2CA5FEEF-BB7B-47BD-A237-945DC7245B86}" type="presOf" srcId="{5D61AA02-FFD0-49E6-9163-167C8BC80D9F}" destId="{EE7B6C6A-6475-421D-9521-B32B3D59272C}" srcOrd="0" destOrd="0" presId="urn:microsoft.com/office/officeart/2005/8/layout/hierarchy3"/>
    <dgm:cxn modelId="{3A7366F7-2B2B-491B-9070-7BAB6857B5BA}" type="presOf" srcId="{B82357ED-7E2C-4114-9408-BB29658D9C5B}" destId="{DB42435D-9920-4BF4-AB0A-A1A82A8C68E9}" srcOrd="0" destOrd="0" presId="urn:microsoft.com/office/officeart/2005/8/layout/hierarchy3"/>
    <dgm:cxn modelId="{E6B9D248-E832-4657-91E8-DF206EB85C9E}" type="presParOf" srcId="{EE7B6C6A-6475-421D-9521-B32B3D59272C}" destId="{7CD2E93F-1649-4662-AF47-3468D78FC523}" srcOrd="0" destOrd="0" presId="urn:microsoft.com/office/officeart/2005/8/layout/hierarchy3"/>
    <dgm:cxn modelId="{F172080D-D23E-488A-9A25-B6CBEA78EB46}" type="presParOf" srcId="{7CD2E93F-1649-4662-AF47-3468D78FC523}" destId="{03387F0D-4FE1-4C4C-8A90-9C01A2465125}" srcOrd="0" destOrd="0" presId="urn:microsoft.com/office/officeart/2005/8/layout/hierarchy3"/>
    <dgm:cxn modelId="{DD4B9EE4-D14C-458E-8907-59F497E8B1AB}" type="presParOf" srcId="{03387F0D-4FE1-4C4C-8A90-9C01A2465125}" destId="{D7D65F1A-56EC-46CA-B02E-79CCDE21EF7F}" srcOrd="0" destOrd="0" presId="urn:microsoft.com/office/officeart/2005/8/layout/hierarchy3"/>
    <dgm:cxn modelId="{0CD618D4-6EC3-4FF3-A005-33313AAFA854}" type="presParOf" srcId="{03387F0D-4FE1-4C4C-8A90-9C01A2465125}" destId="{CA288CC2-B7B9-471B-89FE-3A941D88B021}" srcOrd="1" destOrd="0" presId="urn:microsoft.com/office/officeart/2005/8/layout/hierarchy3"/>
    <dgm:cxn modelId="{1F99B993-E785-4F80-85BC-75B0D988EC65}" type="presParOf" srcId="{7CD2E93F-1649-4662-AF47-3468D78FC523}" destId="{5430E14B-D95A-4FC3-97D9-1A05FC46197F}" srcOrd="1" destOrd="0" presId="urn:microsoft.com/office/officeart/2005/8/layout/hierarchy3"/>
    <dgm:cxn modelId="{40D820E3-6139-42EF-8074-5F5F0EDC6D8E}" type="presParOf" srcId="{5430E14B-D95A-4FC3-97D9-1A05FC46197F}" destId="{58344666-8CB9-4A9B-900A-CDE2665008B5}" srcOrd="0" destOrd="0" presId="urn:microsoft.com/office/officeart/2005/8/layout/hierarchy3"/>
    <dgm:cxn modelId="{6043BE36-C8CE-4EED-843B-6F58B55ED59A}" type="presParOf" srcId="{5430E14B-D95A-4FC3-97D9-1A05FC46197F}" destId="{71E6A7EF-8C62-4162-A35F-7256A6D6B8BC}" srcOrd="1" destOrd="0" presId="urn:microsoft.com/office/officeart/2005/8/layout/hierarchy3"/>
    <dgm:cxn modelId="{DF1EB547-5356-4591-9738-7098BB1555B7}" type="presParOf" srcId="{5430E14B-D95A-4FC3-97D9-1A05FC46197F}" destId="{11CA11E7-373E-4E50-83C6-531465D4BED0}" srcOrd="2" destOrd="0" presId="urn:microsoft.com/office/officeart/2005/8/layout/hierarchy3"/>
    <dgm:cxn modelId="{57895019-2A04-4064-A3CB-CB287C0FB0B8}" type="presParOf" srcId="{5430E14B-D95A-4FC3-97D9-1A05FC46197F}" destId="{09449F6C-31C3-4A2A-8FA3-BCCA2955C299}" srcOrd="3" destOrd="0" presId="urn:microsoft.com/office/officeart/2005/8/layout/hierarchy3"/>
    <dgm:cxn modelId="{621C33A6-BFE9-461F-913F-C5D6FD05CEFD}" type="presParOf" srcId="{5430E14B-D95A-4FC3-97D9-1A05FC46197F}" destId="{DB42435D-9920-4BF4-AB0A-A1A82A8C68E9}" srcOrd="4" destOrd="0" presId="urn:microsoft.com/office/officeart/2005/8/layout/hierarchy3"/>
    <dgm:cxn modelId="{37878858-86BF-4733-9446-0EB1969845ED}" type="presParOf" srcId="{5430E14B-D95A-4FC3-97D9-1A05FC46197F}" destId="{0D813852-151F-4FC1-8EFE-304A4DD10F7C}" srcOrd="5" destOrd="0" presId="urn:microsoft.com/office/officeart/2005/8/layout/hierarchy3"/>
    <dgm:cxn modelId="{A8CCC183-B131-4996-9781-AC4A92A45F8B}" type="presParOf" srcId="{5430E14B-D95A-4FC3-97D9-1A05FC46197F}" destId="{D8008492-0154-4CDC-B4AA-48B61B6BE879}" srcOrd="6" destOrd="0" presId="urn:microsoft.com/office/officeart/2005/8/layout/hierarchy3"/>
    <dgm:cxn modelId="{9D29D11B-F0AD-4947-817C-51DEF0340918}" type="presParOf" srcId="{5430E14B-D95A-4FC3-97D9-1A05FC46197F}" destId="{3141A17D-8558-4FE2-B7D2-9E55528C8849}" srcOrd="7" destOrd="0" presId="urn:microsoft.com/office/officeart/2005/8/layout/hierarchy3"/>
    <dgm:cxn modelId="{B0B99BFF-543B-43CA-854A-60911CACB1FE}" type="presParOf" srcId="{5430E14B-D95A-4FC3-97D9-1A05FC46197F}" destId="{A1B8BA0F-B8FD-4D78-872F-DEAEE6F6F892}" srcOrd="8" destOrd="0" presId="urn:microsoft.com/office/officeart/2005/8/layout/hierarchy3"/>
    <dgm:cxn modelId="{55D9E7A5-B921-46A3-8AF2-D575729F0D9F}" type="presParOf" srcId="{5430E14B-D95A-4FC3-97D9-1A05FC46197F}" destId="{EA0B7CCF-2FC5-4435-AB33-39262D76B140}" srcOrd="9" destOrd="0" presId="urn:microsoft.com/office/officeart/2005/8/layout/hierarchy3"/>
    <dgm:cxn modelId="{2C42217B-23F0-4BDF-8F04-3D0BD5CE60DC}" type="presParOf" srcId="{5430E14B-D95A-4FC3-97D9-1A05FC46197F}" destId="{849577B5-B68A-4CC9-B941-DC65EC60A0EB}" srcOrd="10" destOrd="0" presId="urn:microsoft.com/office/officeart/2005/8/layout/hierarchy3"/>
    <dgm:cxn modelId="{6D537058-9601-4D93-B9BE-9BC69D805C91}" type="presParOf" srcId="{5430E14B-D95A-4FC3-97D9-1A05FC46197F}" destId="{C4F9C613-77D9-436C-AAD1-2610BA618F94}" srcOrd="1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5EE8B8-09ED-4141-87BE-0697E99A45F7}"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BE902ADC-82E7-4A84-9406-788D65086A38}">
      <dgm:prSet phldrT="[Text]"/>
      <dgm:spPr/>
      <dgm:t>
        <a:bodyPr/>
        <a:lstStyle/>
        <a:p>
          <a:r>
            <a:rPr lang="en-US" dirty="0"/>
            <a:t>Challenge:  Bimodal Capitalization</a:t>
          </a:r>
        </a:p>
      </dgm:t>
    </dgm:pt>
    <dgm:pt modelId="{D03164DD-4111-4D4B-80C9-CF32586B91DD}" type="parTrans" cxnId="{9225BD24-D6EE-4511-92DC-4F402A25F1EB}">
      <dgm:prSet/>
      <dgm:spPr/>
      <dgm:t>
        <a:bodyPr/>
        <a:lstStyle/>
        <a:p>
          <a:endParaRPr lang="en-US"/>
        </a:p>
      </dgm:t>
    </dgm:pt>
    <dgm:pt modelId="{61500995-527E-42D9-A53C-C1DD317919D0}" type="sibTrans" cxnId="{9225BD24-D6EE-4511-92DC-4F402A25F1EB}">
      <dgm:prSet/>
      <dgm:spPr/>
      <dgm:t>
        <a:bodyPr/>
        <a:lstStyle/>
        <a:p>
          <a:endParaRPr lang="en-US"/>
        </a:p>
      </dgm:t>
    </dgm:pt>
    <dgm:pt modelId="{7AE7B0D3-2CB7-492F-9095-0191CA718F3C}">
      <dgm:prSet phldrT="[Text]"/>
      <dgm:spPr/>
      <dgm:t>
        <a:bodyPr/>
        <a:lstStyle/>
        <a:p>
          <a:r>
            <a:rPr lang="en-US" u="sng" dirty="0"/>
            <a:t>Objectives:</a:t>
          </a:r>
        </a:p>
        <a:p>
          <a:r>
            <a:rPr lang="en-US" dirty="0"/>
            <a:t>Agile Imperative</a:t>
          </a:r>
        </a:p>
        <a:p>
          <a:r>
            <a:rPr lang="en-US" dirty="0"/>
            <a:t>Urgent </a:t>
          </a:r>
          <a:r>
            <a:rPr lang="en-US" dirty="0" err="1"/>
            <a:t>Replatform</a:t>
          </a:r>
          <a:endParaRPr lang="en-US" dirty="0"/>
        </a:p>
        <a:p>
          <a:r>
            <a:rPr lang="en-US" dirty="0"/>
            <a:t>Reduce Expense</a:t>
          </a:r>
        </a:p>
        <a:p>
          <a:r>
            <a:rPr lang="en-US" dirty="0"/>
            <a:t>Accelerate Profitability</a:t>
          </a:r>
        </a:p>
        <a:p>
          <a:endParaRPr lang="en-US" dirty="0"/>
        </a:p>
      </dgm:t>
    </dgm:pt>
    <dgm:pt modelId="{E6D08EF0-8FE9-4D18-A678-FA4D6F7A59BC}" type="parTrans" cxnId="{82FAFC8D-CDC5-454B-8BFC-1E3073E42B48}">
      <dgm:prSet/>
      <dgm:spPr/>
      <dgm:t>
        <a:bodyPr/>
        <a:lstStyle/>
        <a:p>
          <a:endParaRPr lang="en-US"/>
        </a:p>
      </dgm:t>
    </dgm:pt>
    <dgm:pt modelId="{F3D313F5-3C56-4C03-B9FE-E0DEF6D558B7}" type="sibTrans" cxnId="{82FAFC8D-CDC5-454B-8BFC-1E3073E42B48}">
      <dgm:prSet/>
      <dgm:spPr/>
      <dgm:t>
        <a:bodyPr/>
        <a:lstStyle/>
        <a:p>
          <a:endParaRPr lang="en-US"/>
        </a:p>
      </dgm:t>
    </dgm:pt>
    <dgm:pt modelId="{E8B49A43-00AB-4197-AB4C-D6C2D15B298C}">
      <dgm:prSet phldrT="[Text]"/>
      <dgm:spPr/>
      <dgm:t>
        <a:bodyPr anchor="t"/>
        <a:lstStyle/>
        <a:p>
          <a:r>
            <a:rPr lang="en-US" u="sng" dirty="0"/>
            <a:t>Approach:</a:t>
          </a:r>
        </a:p>
        <a:p>
          <a:r>
            <a:rPr lang="en-US" dirty="0"/>
            <a:t>IT, Finance &amp; Tech Accounting Partnership</a:t>
          </a:r>
        </a:p>
        <a:p>
          <a:r>
            <a:rPr lang="en-US" dirty="0"/>
            <a:t>Continuous Learning</a:t>
          </a:r>
        </a:p>
        <a:p>
          <a:r>
            <a:rPr lang="en-US" dirty="0"/>
            <a:t>Test First:  Value Focus</a:t>
          </a:r>
        </a:p>
      </dgm:t>
    </dgm:pt>
    <dgm:pt modelId="{B76200CA-093D-47E4-9148-961F0D8900E6}" type="parTrans" cxnId="{592BD0FC-9915-4FD9-82E1-1779CEB77546}">
      <dgm:prSet/>
      <dgm:spPr/>
      <dgm:t>
        <a:bodyPr/>
        <a:lstStyle/>
        <a:p>
          <a:endParaRPr lang="en-US"/>
        </a:p>
      </dgm:t>
    </dgm:pt>
    <dgm:pt modelId="{4D73D7F2-1275-44EB-AB7D-0159F02643FB}" type="sibTrans" cxnId="{592BD0FC-9915-4FD9-82E1-1779CEB77546}">
      <dgm:prSet/>
      <dgm:spPr/>
      <dgm:t>
        <a:bodyPr/>
        <a:lstStyle/>
        <a:p>
          <a:endParaRPr lang="en-US"/>
        </a:p>
      </dgm:t>
    </dgm:pt>
    <dgm:pt modelId="{B5CA3670-65DE-4C40-AFED-56D6B0E8DA59}">
      <dgm:prSet phldrT="[Text]"/>
      <dgm:spPr/>
      <dgm:t>
        <a:bodyPr anchor="t"/>
        <a:lstStyle/>
        <a:p>
          <a:r>
            <a:rPr lang="en-US" u="sng" dirty="0"/>
            <a:t>Results:</a:t>
          </a:r>
        </a:p>
        <a:p>
          <a:r>
            <a:rPr lang="en-US" dirty="0"/>
            <a:t>Significant (50%) reduction of expense</a:t>
          </a:r>
        </a:p>
        <a:p>
          <a:r>
            <a:rPr lang="en-US" dirty="0"/>
            <a:t>Reduced risk of audit findings</a:t>
          </a:r>
        </a:p>
        <a:p>
          <a:r>
            <a:rPr lang="en-US" dirty="0"/>
            <a:t>Improved collaboration</a:t>
          </a:r>
        </a:p>
      </dgm:t>
    </dgm:pt>
    <dgm:pt modelId="{2B099B3A-3616-4822-89A7-F8CC394863C5}" type="parTrans" cxnId="{682DFDE1-F932-4869-98B0-99344ADD067A}">
      <dgm:prSet/>
      <dgm:spPr/>
      <dgm:t>
        <a:bodyPr/>
        <a:lstStyle/>
        <a:p>
          <a:endParaRPr lang="en-US"/>
        </a:p>
      </dgm:t>
    </dgm:pt>
    <dgm:pt modelId="{6921B32F-D6B0-4D90-801A-684B64F0945A}" type="sibTrans" cxnId="{682DFDE1-F932-4869-98B0-99344ADD067A}">
      <dgm:prSet/>
      <dgm:spPr/>
      <dgm:t>
        <a:bodyPr/>
        <a:lstStyle/>
        <a:p>
          <a:endParaRPr lang="en-US"/>
        </a:p>
      </dgm:t>
    </dgm:pt>
    <dgm:pt modelId="{AA2E742C-C699-404C-8424-C173710CF079}" type="pres">
      <dgm:prSet presAssocID="{965EE8B8-09ED-4141-87BE-0697E99A45F7}" presName="composite" presStyleCnt="0">
        <dgm:presLayoutVars>
          <dgm:chMax val="1"/>
          <dgm:dir/>
          <dgm:resizeHandles val="exact"/>
        </dgm:presLayoutVars>
      </dgm:prSet>
      <dgm:spPr/>
    </dgm:pt>
    <dgm:pt modelId="{301D246B-ECA2-4F3C-B26E-607CB88534FE}" type="pres">
      <dgm:prSet presAssocID="{BE902ADC-82E7-4A84-9406-788D65086A38}" presName="roof" presStyleLbl="dkBgShp" presStyleIdx="0" presStyleCnt="2" custScaleY="63316"/>
      <dgm:spPr/>
    </dgm:pt>
    <dgm:pt modelId="{35D3F1EE-0A34-4BA6-A67E-2CFE691D7C14}" type="pres">
      <dgm:prSet presAssocID="{BE902ADC-82E7-4A84-9406-788D65086A38}" presName="pillars" presStyleCnt="0"/>
      <dgm:spPr/>
    </dgm:pt>
    <dgm:pt modelId="{610A3887-0E21-4BFC-8F91-4879D0FBB8A6}" type="pres">
      <dgm:prSet presAssocID="{BE902ADC-82E7-4A84-9406-788D65086A38}" presName="pillar1" presStyleLbl="node1" presStyleIdx="0" presStyleCnt="3" custScaleY="78213">
        <dgm:presLayoutVars>
          <dgm:bulletEnabled val="1"/>
        </dgm:presLayoutVars>
      </dgm:prSet>
      <dgm:spPr/>
    </dgm:pt>
    <dgm:pt modelId="{296AA7DA-587E-4C1B-B4D1-6DBA38DAE5CC}" type="pres">
      <dgm:prSet presAssocID="{E8B49A43-00AB-4197-AB4C-D6C2D15B298C}" presName="pillarX" presStyleLbl="node1" presStyleIdx="1" presStyleCnt="3" custScaleY="78213">
        <dgm:presLayoutVars>
          <dgm:bulletEnabled val="1"/>
        </dgm:presLayoutVars>
      </dgm:prSet>
      <dgm:spPr/>
    </dgm:pt>
    <dgm:pt modelId="{160C71CE-16B0-4B10-97D0-CE622A3A4781}" type="pres">
      <dgm:prSet presAssocID="{B5CA3670-65DE-4C40-AFED-56D6B0E8DA59}" presName="pillarX" presStyleLbl="node1" presStyleIdx="2" presStyleCnt="3" custScaleY="77109">
        <dgm:presLayoutVars>
          <dgm:bulletEnabled val="1"/>
        </dgm:presLayoutVars>
      </dgm:prSet>
      <dgm:spPr/>
    </dgm:pt>
    <dgm:pt modelId="{3BF3E6B8-A4C4-4931-9EB4-32D432CAA8BD}" type="pres">
      <dgm:prSet presAssocID="{BE902ADC-82E7-4A84-9406-788D65086A38}" presName="base" presStyleLbl="dkBgShp" presStyleIdx="1" presStyleCnt="2" custScaleY="266402" custLinFactNeighborY="4967"/>
      <dgm:spPr/>
    </dgm:pt>
  </dgm:ptLst>
  <dgm:cxnLst>
    <dgm:cxn modelId="{C0032424-F0F3-40C6-AB61-3726C073E0AF}" type="presOf" srcId="{BE902ADC-82E7-4A84-9406-788D65086A38}" destId="{301D246B-ECA2-4F3C-B26E-607CB88534FE}" srcOrd="0" destOrd="0" presId="urn:microsoft.com/office/officeart/2005/8/layout/hList3"/>
    <dgm:cxn modelId="{06FA996F-C41F-44F9-8231-238672D81827}" type="presOf" srcId="{B5CA3670-65DE-4C40-AFED-56D6B0E8DA59}" destId="{160C71CE-16B0-4B10-97D0-CE622A3A4781}" srcOrd="0" destOrd="0" presId="urn:microsoft.com/office/officeart/2005/8/layout/hList3"/>
    <dgm:cxn modelId="{8D2F8AD0-1341-4A8E-B273-00C8338D4C35}" type="presOf" srcId="{7AE7B0D3-2CB7-492F-9095-0191CA718F3C}" destId="{610A3887-0E21-4BFC-8F91-4879D0FBB8A6}" srcOrd="0" destOrd="0" presId="urn:microsoft.com/office/officeart/2005/8/layout/hList3"/>
    <dgm:cxn modelId="{9225BD24-D6EE-4511-92DC-4F402A25F1EB}" srcId="{965EE8B8-09ED-4141-87BE-0697E99A45F7}" destId="{BE902ADC-82E7-4A84-9406-788D65086A38}" srcOrd="0" destOrd="0" parTransId="{D03164DD-4111-4D4B-80C9-CF32586B91DD}" sibTransId="{61500995-527E-42D9-A53C-C1DD317919D0}"/>
    <dgm:cxn modelId="{592BD0FC-9915-4FD9-82E1-1779CEB77546}" srcId="{BE902ADC-82E7-4A84-9406-788D65086A38}" destId="{E8B49A43-00AB-4197-AB4C-D6C2D15B298C}" srcOrd="1" destOrd="0" parTransId="{B76200CA-093D-47E4-9148-961F0D8900E6}" sibTransId="{4D73D7F2-1275-44EB-AB7D-0159F02643FB}"/>
    <dgm:cxn modelId="{82FAFC8D-CDC5-454B-8BFC-1E3073E42B48}" srcId="{BE902ADC-82E7-4A84-9406-788D65086A38}" destId="{7AE7B0D3-2CB7-492F-9095-0191CA718F3C}" srcOrd="0" destOrd="0" parTransId="{E6D08EF0-8FE9-4D18-A678-FA4D6F7A59BC}" sibTransId="{F3D313F5-3C56-4C03-B9FE-E0DEF6D558B7}"/>
    <dgm:cxn modelId="{682DFDE1-F932-4869-98B0-99344ADD067A}" srcId="{BE902ADC-82E7-4A84-9406-788D65086A38}" destId="{B5CA3670-65DE-4C40-AFED-56D6B0E8DA59}" srcOrd="2" destOrd="0" parTransId="{2B099B3A-3616-4822-89A7-F8CC394863C5}" sibTransId="{6921B32F-D6B0-4D90-801A-684B64F0945A}"/>
    <dgm:cxn modelId="{40024D78-EC51-4F34-A32C-097A845B384A}" type="presOf" srcId="{E8B49A43-00AB-4197-AB4C-D6C2D15B298C}" destId="{296AA7DA-587E-4C1B-B4D1-6DBA38DAE5CC}" srcOrd="0" destOrd="0" presId="urn:microsoft.com/office/officeart/2005/8/layout/hList3"/>
    <dgm:cxn modelId="{AC1405FF-F5CE-46B5-84C2-9589FDED30D1}" type="presOf" srcId="{965EE8B8-09ED-4141-87BE-0697E99A45F7}" destId="{AA2E742C-C699-404C-8424-C173710CF079}" srcOrd="0" destOrd="0" presId="urn:microsoft.com/office/officeart/2005/8/layout/hList3"/>
    <dgm:cxn modelId="{4DE94699-C797-414C-8B8A-13A22A9C7CCE}" type="presParOf" srcId="{AA2E742C-C699-404C-8424-C173710CF079}" destId="{301D246B-ECA2-4F3C-B26E-607CB88534FE}" srcOrd="0" destOrd="0" presId="urn:microsoft.com/office/officeart/2005/8/layout/hList3"/>
    <dgm:cxn modelId="{3B40E0D4-EAD2-4925-B849-15A4E9C31AF7}" type="presParOf" srcId="{AA2E742C-C699-404C-8424-C173710CF079}" destId="{35D3F1EE-0A34-4BA6-A67E-2CFE691D7C14}" srcOrd="1" destOrd="0" presId="urn:microsoft.com/office/officeart/2005/8/layout/hList3"/>
    <dgm:cxn modelId="{3B25A77E-1CFF-4D01-B901-B141502AA0A9}" type="presParOf" srcId="{35D3F1EE-0A34-4BA6-A67E-2CFE691D7C14}" destId="{610A3887-0E21-4BFC-8F91-4879D0FBB8A6}" srcOrd="0" destOrd="0" presId="urn:microsoft.com/office/officeart/2005/8/layout/hList3"/>
    <dgm:cxn modelId="{57432E4B-1653-4DA6-B1AB-2DF1348EFFBE}" type="presParOf" srcId="{35D3F1EE-0A34-4BA6-A67E-2CFE691D7C14}" destId="{296AA7DA-587E-4C1B-B4D1-6DBA38DAE5CC}" srcOrd="1" destOrd="0" presId="urn:microsoft.com/office/officeart/2005/8/layout/hList3"/>
    <dgm:cxn modelId="{1BED4578-6DB3-4E0F-9A59-54F935DA34B3}" type="presParOf" srcId="{35D3F1EE-0A34-4BA6-A67E-2CFE691D7C14}" destId="{160C71CE-16B0-4B10-97D0-CE622A3A4781}" srcOrd="2" destOrd="0" presId="urn:microsoft.com/office/officeart/2005/8/layout/hList3"/>
    <dgm:cxn modelId="{148B7FFF-4456-46E6-AD74-C14970CF0BD6}" type="presParOf" srcId="{AA2E742C-C699-404C-8424-C173710CF079}" destId="{3BF3E6B8-A4C4-4931-9EB4-32D432CAA8BD}"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1AA02-FFD0-49E6-9163-167C8BC80D9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6FB06C9-BEA3-4605-826A-210EDC5674EF}">
      <dgm:prSet phldrT="[Text]"/>
      <dgm:spPr>
        <a:solidFill>
          <a:schemeClr val="tx1">
            <a:lumMod val="90000"/>
            <a:lumOff val="10000"/>
          </a:schemeClr>
        </a:solidFill>
      </dgm:spPr>
      <dgm:t>
        <a:bodyPr/>
        <a:lstStyle/>
        <a:p>
          <a:r>
            <a:rPr lang="en-US" dirty="0">
              <a:solidFill>
                <a:schemeClr val="bg1"/>
              </a:solidFill>
            </a:rPr>
            <a:t>Option #1</a:t>
          </a:r>
        </a:p>
      </dgm:t>
    </dgm:pt>
    <dgm:pt modelId="{B1191421-434F-4BFB-99D5-25E0B701DC5F}" type="parTrans" cxnId="{034C427C-CAFF-4182-AC89-AD1C9736090C}">
      <dgm:prSet/>
      <dgm:spPr/>
      <dgm:t>
        <a:bodyPr/>
        <a:lstStyle/>
        <a:p>
          <a:endParaRPr lang="en-US"/>
        </a:p>
      </dgm:t>
    </dgm:pt>
    <dgm:pt modelId="{DE28B5A1-EA7B-4B4B-A161-29C01B9B00D2}" type="sibTrans" cxnId="{034C427C-CAFF-4182-AC89-AD1C9736090C}">
      <dgm:prSet/>
      <dgm:spPr/>
      <dgm:t>
        <a:bodyPr/>
        <a:lstStyle/>
        <a:p>
          <a:endParaRPr lang="en-US"/>
        </a:p>
      </dgm:t>
    </dgm:pt>
    <dgm:pt modelId="{FB8CE448-08DF-47DE-A80D-132B1E89F40C}">
      <dgm:prSet phldrT="[Text]"/>
      <dgm:spPr>
        <a:ln w="50800">
          <a:solidFill>
            <a:srgbClr val="6FBF0A"/>
          </a:solidFill>
        </a:ln>
      </dgm:spPr>
      <dgm:t>
        <a:bodyPr/>
        <a:lstStyle/>
        <a:p>
          <a:r>
            <a:rPr lang="en-US" dirty="0">
              <a:solidFill>
                <a:schemeClr val="accent5">
                  <a:lumMod val="50000"/>
                </a:schemeClr>
              </a:solidFill>
            </a:rPr>
            <a:t>Auditable &amp; Defensible</a:t>
          </a:r>
          <a:endParaRPr lang="en-US" dirty="0"/>
        </a:p>
      </dgm:t>
    </dgm:pt>
    <dgm:pt modelId="{7F4A9784-3004-4E48-AD36-F229D9DD7CBD}" type="parTrans" cxnId="{1D732C81-2E4E-4D00-BB2D-5B8983CEF2FD}">
      <dgm:prSet/>
      <dgm:spPr>
        <a:ln>
          <a:solidFill>
            <a:schemeClr val="tx1">
              <a:lumMod val="90000"/>
              <a:lumOff val="10000"/>
            </a:schemeClr>
          </a:solidFill>
        </a:ln>
      </dgm:spPr>
      <dgm:t>
        <a:bodyPr/>
        <a:lstStyle/>
        <a:p>
          <a:endParaRPr lang="en-US" dirty="0"/>
        </a:p>
      </dgm:t>
    </dgm:pt>
    <dgm:pt modelId="{AB4F70C4-0683-4B23-8BD5-1B665F0FCDA3}" type="sibTrans" cxnId="{1D732C81-2E4E-4D00-BB2D-5B8983CEF2FD}">
      <dgm:prSet/>
      <dgm:spPr/>
      <dgm:t>
        <a:bodyPr/>
        <a:lstStyle/>
        <a:p>
          <a:endParaRPr lang="en-US"/>
        </a:p>
      </dgm:t>
    </dgm:pt>
    <dgm:pt modelId="{5ACC4537-F5D3-4C59-BFEE-8F30F68CD981}">
      <dgm:prSet phldrT="[Text]"/>
      <dgm:spPr>
        <a:ln w="50800">
          <a:solidFill>
            <a:srgbClr val="FF0000"/>
          </a:solidFill>
        </a:ln>
      </dgm:spPr>
      <dgm:t>
        <a:bodyPr/>
        <a:lstStyle/>
        <a:p>
          <a:r>
            <a:rPr lang="en-US" dirty="0"/>
            <a:t>Dependencies </a:t>
          </a:r>
        </a:p>
      </dgm:t>
    </dgm:pt>
    <dgm:pt modelId="{5885C733-E5F5-4752-B37E-2D454FA79648}" type="parTrans" cxnId="{027987C5-ABAC-49F5-BB8B-7668AC5093B9}">
      <dgm:prSet/>
      <dgm:spPr>
        <a:ln>
          <a:solidFill>
            <a:schemeClr val="tx1">
              <a:lumMod val="90000"/>
              <a:lumOff val="10000"/>
            </a:schemeClr>
          </a:solidFill>
        </a:ln>
      </dgm:spPr>
      <dgm:t>
        <a:bodyPr/>
        <a:lstStyle/>
        <a:p>
          <a:endParaRPr lang="en-US" dirty="0"/>
        </a:p>
      </dgm:t>
    </dgm:pt>
    <dgm:pt modelId="{55E47F93-FFD5-40CD-9029-75B2FE3BA393}" type="sibTrans" cxnId="{027987C5-ABAC-49F5-BB8B-7668AC5093B9}">
      <dgm:prSet/>
      <dgm:spPr/>
      <dgm:t>
        <a:bodyPr/>
        <a:lstStyle/>
        <a:p>
          <a:endParaRPr lang="en-US"/>
        </a:p>
      </dgm:t>
    </dgm:pt>
    <dgm:pt modelId="{48E93AE0-0C7B-4E57-8865-1F521043E669}">
      <dgm:prSet phldrT="[Text]"/>
      <dgm:spPr>
        <a:solidFill>
          <a:schemeClr val="tx1">
            <a:lumMod val="90000"/>
            <a:lumOff val="10000"/>
          </a:schemeClr>
        </a:solidFill>
      </dgm:spPr>
      <dgm:t>
        <a:bodyPr/>
        <a:lstStyle/>
        <a:p>
          <a:r>
            <a:rPr lang="en-US" dirty="0">
              <a:solidFill>
                <a:schemeClr val="bg1"/>
              </a:solidFill>
            </a:rPr>
            <a:t>Option #2</a:t>
          </a:r>
        </a:p>
      </dgm:t>
    </dgm:pt>
    <dgm:pt modelId="{6B855DE7-03C0-418C-A97C-D65C8A9AEEFF}" type="parTrans" cxnId="{E087A191-A1DD-44C6-8CA3-EE2DD190FF2D}">
      <dgm:prSet/>
      <dgm:spPr/>
      <dgm:t>
        <a:bodyPr/>
        <a:lstStyle/>
        <a:p>
          <a:endParaRPr lang="en-US"/>
        </a:p>
      </dgm:t>
    </dgm:pt>
    <dgm:pt modelId="{0628CDEE-BC69-4A70-9D2E-A4F5DB5D2933}" type="sibTrans" cxnId="{E087A191-A1DD-44C6-8CA3-EE2DD190FF2D}">
      <dgm:prSet/>
      <dgm:spPr/>
      <dgm:t>
        <a:bodyPr/>
        <a:lstStyle/>
        <a:p>
          <a:endParaRPr lang="en-US"/>
        </a:p>
      </dgm:t>
    </dgm:pt>
    <dgm:pt modelId="{7A001AD6-21B5-4C59-8B41-C8BE0911BB10}">
      <dgm:prSet phldrT="[Text]"/>
      <dgm:spPr>
        <a:ln w="50800">
          <a:solidFill>
            <a:srgbClr val="FF0000"/>
          </a:solidFill>
        </a:ln>
      </dgm:spPr>
      <dgm:t>
        <a:bodyPr/>
        <a:lstStyle/>
        <a:p>
          <a:r>
            <a:rPr lang="en-US" dirty="0">
              <a:solidFill>
                <a:schemeClr val="accent5">
                  <a:lumMod val="50000"/>
                </a:schemeClr>
              </a:solidFill>
            </a:rPr>
            <a:t>Scalable &amp; Sustainable</a:t>
          </a:r>
          <a:endParaRPr lang="en-US" dirty="0"/>
        </a:p>
      </dgm:t>
    </dgm:pt>
    <dgm:pt modelId="{0A0BA8B1-A9EC-4850-BE20-E6FE11636032}" type="parTrans" cxnId="{3D8CC19D-29D6-4C51-8422-485A0D97AD3B}">
      <dgm:prSet/>
      <dgm:spPr>
        <a:ln>
          <a:solidFill>
            <a:schemeClr val="tx1">
              <a:lumMod val="90000"/>
              <a:lumOff val="10000"/>
            </a:schemeClr>
          </a:solidFill>
        </a:ln>
      </dgm:spPr>
      <dgm:t>
        <a:bodyPr/>
        <a:lstStyle/>
        <a:p>
          <a:endParaRPr lang="en-US" dirty="0"/>
        </a:p>
      </dgm:t>
    </dgm:pt>
    <dgm:pt modelId="{0B4E7679-7F66-45FE-9CF4-18E4FB817CDB}" type="sibTrans" cxnId="{3D8CC19D-29D6-4C51-8422-485A0D97AD3B}">
      <dgm:prSet/>
      <dgm:spPr/>
      <dgm:t>
        <a:bodyPr/>
        <a:lstStyle/>
        <a:p>
          <a:endParaRPr lang="en-US"/>
        </a:p>
      </dgm:t>
    </dgm:pt>
    <dgm:pt modelId="{63069645-D975-41AD-94B7-A9FA6153A7C8}">
      <dgm:prSet phldrT="[Text]"/>
      <dgm:spPr>
        <a:ln w="50800">
          <a:solidFill>
            <a:srgbClr val="FF0000"/>
          </a:solidFill>
        </a:ln>
      </dgm:spPr>
      <dgm:t>
        <a:bodyPr/>
        <a:lstStyle/>
        <a:p>
          <a:r>
            <a:rPr lang="en-US" dirty="0">
              <a:solidFill>
                <a:schemeClr val="accent5">
                  <a:lumMod val="50000"/>
                </a:schemeClr>
              </a:solidFill>
            </a:rPr>
            <a:t>Auditable &amp; Defensible</a:t>
          </a:r>
          <a:endParaRPr lang="en-US" dirty="0"/>
        </a:p>
      </dgm:t>
    </dgm:pt>
    <dgm:pt modelId="{47F56AD8-F6F2-4971-BF21-34FCDAE35044}" type="parTrans" cxnId="{3B8C8748-E872-47A0-9CEC-1ACDB1DB3771}">
      <dgm:prSet/>
      <dgm:spPr>
        <a:ln>
          <a:solidFill>
            <a:schemeClr val="tx1">
              <a:lumMod val="90000"/>
              <a:lumOff val="10000"/>
            </a:schemeClr>
          </a:solidFill>
        </a:ln>
      </dgm:spPr>
      <dgm:t>
        <a:bodyPr/>
        <a:lstStyle/>
        <a:p>
          <a:endParaRPr lang="en-US" dirty="0"/>
        </a:p>
      </dgm:t>
    </dgm:pt>
    <dgm:pt modelId="{3E2D2763-4112-4C6B-BCEB-62BAC916A2C9}" type="sibTrans" cxnId="{3B8C8748-E872-47A0-9CEC-1ACDB1DB3771}">
      <dgm:prSet/>
      <dgm:spPr/>
      <dgm:t>
        <a:bodyPr/>
        <a:lstStyle/>
        <a:p>
          <a:endParaRPr lang="en-US"/>
        </a:p>
      </dgm:t>
    </dgm:pt>
    <dgm:pt modelId="{9968456B-F45A-4EC8-B012-08F2CA02A785}">
      <dgm:prSet phldrT="[Text]"/>
      <dgm:spPr>
        <a:solidFill>
          <a:schemeClr val="tx1">
            <a:lumMod val="90000"/>
            <a:lumOff val="10000"/>
          </a:schemeClr>
        </a:solidFill>
      </dgm:spPr>
      <dgm:t>
        <a:bodyPr/>
        <a:lstStyle/>
        <a:p>
          <a:r>
            <a:rPr lang="en-US" dirty="0">
              <a:solidFill>
                <a:schemeClr val="bg1"/>
              </a:solidFill>
            </a:rPr>
            <a:t>Option #3</a:t>
          </a:r>
        </a:p>
      </dgm:t>
    </dgm:pt>
    <dgm:pt modelId="{CFE0BB5F-4799-471A-A10F-714694E19C97}" type="parTrans" cxnId="{FEFB6CE0-2A85-4F8D-8BBE-BB218BECABB9}">
      <dgm:prSet/>
      <dgm:spPr/>
      <dgm:t>
        <a:bodyPr/>
        <a:lstStyle/>
        <a:p>
          <a:endParaRPr lang="en-US"/>
        </a:p>
      </dgm:t>
    </dgm:pt>
    <dgm:pt modelId="{E9760C0E-A3E1-48FC-AF09-9DCEB02329D3}" type="sibTrans" cxnId="{FEFB6CE0-2A85-4F8D-8BBE-BB218BECABB9}">
      <dgm:prSet/>
      <dgm:spPr/>
      <dgm:t>
        <a:bodyPr/>
        <a:lstStyle/>
        <a:p>
          <a:endParaRPr lang="en-US"/>
        </a:p>
      </dgm:t>
    </dgm:pt>
    <dgm:pt modelId="{22A01F38-89BB-4298-91DC-95A01E5B83DE}">
      <dgm:prSet phldrT="[Text]"/>
      <dgm:spPr>
        <a:solidFill>
          <a:schemeClr val="tx1">
            <a:lumMod val="90000"/>
            <a:lumOff val="10000"/>
          </a:schemeClr>
        </a:solidFill>
      </dgm:spPr>
      <dgm:t>
        <a:bodyPr/>
        <a:lstStyle/>
        <a:p>
          <a:r>
            <a:rPr lang="en-US" dirty="0">
              <a:solidFill>
                <a:schemeClr val="bg1"/>
              </a:solidFill>
            </a:rPr>
            <a:t>Option #5</a:t>
          </a:r>
        </a:p>
      </dgm:t>
    </dgm:pt>
    <dgm:pt modelId="{2819FE9C-480B-4EDD-A6CA-50E00BA979B6}" type="parTrans" cxnId="{97FD9339-DE91-4F91-9235-859180C742BA}">
      <dgm:prSet/>
      <dgm:spPr/>
      <dgm:t>
        <a:bodyPr/>
        <a:lstStyle/>
        <a:p>
          <a:endParaRPr lang="en-US"/>
        </a:p>
      </dgm:t>
    </dgm:pt>
    <dgm:pt modelId="{9D53821C-735D-42F9-8F80-99E5BABB46E9}" type="sibTrans" cxnId="{97FD9339-DE91-4F91-9235-859180C742BA}">
      <dgm:prSet/>
      <dgm:spPr/>
      <dgm:t>
        <a:bodyPr/>
        <a:lstStyle/>
        <a:p>
          <a:endParaRPr lang="en-US"/>
        </a:p>
      </dgm:t>
    </dgm:pt>
    <dgm:pt modelId="{132D96D9-0B29-4C5F-8E54-531A984BA36A}">
      <dgm:prSet phldrT="[Text]"/>
      <dgm:spPr>
        <a:ln w="50800">
          <a:solidFill>
            <a:srgbClr val="6FBF0A"/>
          </a:solidFill>
        </a:ln>
      </dgm:spPr>
      <dgm:t>
        <a:bodyPr/>
        <a:lstStyle/>
        <a:p>
          <a:r>
            <a:rPr lang="en-US" dirty="0">
              <a:solidFill>
                <a:schemeClr val="accent5">
                  <a:lumMod val="50000"/>
                </a:schemeClr>
              </a:solidFill>
            </a:rPr>
            <a:t>Agile in Nature</a:t>
          </a:r>
        </a:p>
      </dgm:t>
    </dgm:pt>
    <dgm:pt modelId="{FBA9A0C5-C22A-4957-8B73-1E412F40857E}" type="parTrans" cxnId="{CA6E1394-0433-4510-AC86-975BD00E8C8E}">
      <dgm:prSet/>
      <dgm:spPr>
        <a:ln>
          <a:solidFill>
            <a:schemeClr val="tx1">
              <a:lumMod val="90000"/>
              <a:lumOff val="10000"/>
            </a:schemeClr>
          </a:solidFill>
        </a:ln>
      </dgm:spPr>
      <dgm:t>
        <a:bodyPr/>
        <a:lstStyle/>
        <a:p>
          <a:endParaRPr lang="en-US" dirty="0"/>
        </a:p>
      </dgm:t>
    </dgm:pt>
    <dgm:pt modelId="{6048A904-8462-4104-93A2-558956982E9B}" type="sibTrans" cxnId="{CA6E1394-0433-4510-AC86-975BD00E8C8E}">
      <dgm:prSet/>
      <dgm:spPr/>
      <dgm:t>
        <a:bodyPr/>
        <a:lstStyle/>
        <a:p>
          <a:endParaRPr lang="en-US"/>
        </a:p>
      </dgm:t>
    </dgm:pt>
    <dgm:pt modelId="{20648175-6352-4336-98A5-20243F557788}">
      <dgm:prSet phldrT="[Text]"/>
      <dgm:spPr>
        <a:ln w="50800">
          <a:solidFill>
            <a:srgbClr val="6FBF0A"/>
          </a:solidFill>
        </a:ln>
      </dgm:spPr>
      <dgm:t>
        <a:bodyPr/>
        <a:lstStyle/>
        <a:p>
          <a:r>
            <a:rPr lang="en-US" dirty="0">
              <a:solidFill>
                <a:schemeClr val="accent5">
                  <a:lumMod val="50000"/>
                </a:schemeClr>
              </a:solidFill>
            </a:rPr>
            <a:t>Sustainable &amp; Scalable</a:t>
          </a:r>
        </a:p>
      </dgm:t>
    </dgm:pt>
    <dgm:pt modelId="{10A7A880-36DD-4058-BC5E-E6EE3B1194A3}" type="parTrans" cxnId="{C4F00991-49EF-48DE-8CA1-1DA5CF3E5FD2}">
      <dgm:prSet/>
      <dgm:spPr>
        <a:ln>
          <a:solidFill>
            <a:schemeClr val="tx1">
              <a:lumMod val="90000"/>
              <a:lumOff val="10000"/>
            </a:schemeClr>
          </a:solidFill>
        </a:ln>
      </dgm:spPr>
      <dgm:t>
        <a:bodyPr/>
        <a:lstStyle/>
        <a:p>
          <a:endParaRPr lang="en-US" dirty="0"/>
        </a:p>
      </dgm:t>
    </dgm:pt>
    <dgm:pt modelId="{17B6D393-F93A-4753-AD35-568973162E86}" type="sibTrans" cxnId="{C4F00991-49EF-48DE-8CA1-1DA5CF3E5FD2}">
      <dgm:prSet/>
      <dgm:spPr/>
      <dgm:t>
        <a:bodyPr/>
        <a:lstStyle/>
        <a:p>
          <a:endParaRPr lang="en-US"/>
        </a:p>
      </dgm:t>
    </dgm:pt>
    <dgm:pt modelId="{928782AD-168C-429C-926C-A747CF2CB12F}">
      <dgm:prSet phldrT="[Text]"/>
      <dgm:spPr>
        <a:ln w="50800">
          <a:solidFill>
            <a:srgbClr val="FF0000"/>
          </a:solidFill>
        </a:ln>
      </dgm:spPr>
      <dgm:t>
        <a:bodyPr/>
        <a:lstStyle/>
        <a:p>
          <a:r>
            <a:rPr lang="en-US" dirty="0">
              <a:solidFill>
                <a:schemeClr val="accent5">
                  <a:lumMod val="50000"/>
                </a:schemeClr>
              </a:solidFill>
            </a:rPr>
            <a:t>Sustainable &amp; Scalable</a:t>
          </a:r>
        </a:p>
      </dgm:t>
    </dgm:pt>
    <dgm:pt modelId="{0D3F2836-BB67-4EC8-BAFD-4150A2C4D268}" type="parTrans" cxnId="{BA13E9FA-F73B-495C-93C9-88F531AACD2F}">
      <dgm:prSet/>
      <dgm:spPr>
        <a:ln>
          <a:solidFill>
            <a:schemeClr val="tx1">
              <a:lumMod val="90000"/>
              <a:lumOff val="10000"/>
            </a:schemeClr>
          </a:solidFill>
        </a:ln>
      </dgm:spPr>
      <dgm:t>
        <a:bodyPr/>
        <a:lstStyle/>
        <a:p>
          <a:endParaRPr lang="en-US" dirty="0"/>
        </a:p>
      </dgm:t>
    </dgm:pt>
    <dgm:pt modelId="{33A0166A-7591-4779-8806-5974DD596FF8}" type="sibTrans" cxnId="{BA13E9FA-F73B-495C-93C9-88F531AACD2F}">
      <dgm:prSet/>
      <dgm:spPr/>
      <dgm:t>
        <a:bodyPr/>
        <a:lstStyle/>
        <a:p>
          <a:endParaRPr lang="en-US"/>
        </a:p>
      </dgm:t>
    </dgm:pt>
    <dgm:pt modelId="{C67DFA07-E119-4DEF-B516-08EFE3CD233F}">
      <dgm:prSet phldrT="[Text]"/>
      <dgm:spPr>
        <a:ln w="50800">
          <a:solidFill>
            <a:srgbClr val="6FBF0A"/>
          </a:solidFill>
        </a:ln>
      </dgm:spPr>
      <dgm:t>
        <a:bodyPr/>
        <a:lstStyle/>
        <a:p>
          <a:r>
            <a:rPr lang="en-US" dirty="0">
              <a:solidFill>
                <a:schemeClr val="accent5"/>
              </a:solidFill>
            </a:rPr>
            <a:t>Auditable &amp; defensible</a:t>
          </a:r>
        </a:p>
      </dgm:t>
    </dgm:pt>
    <dgm:pt modelId="{B7968986-4D11-407A-B09B-0C08D667D3F1}" type="parTrans" cxnId="{CA561858-766C-4F55-9F4C-7162F48624E2}">
      <dgm:prSet/>
      <dgm:spPr>
        <a:ln>
          <a:solidFill>
            <a:schemeClr val="tx1">
              <a:lumMod val="90000"/>
              <a:lumOff val="10000"/>
            </a:schemeClr>
          </a:solidFill>
        </a:ln>
      </dgm:spPr>
      <dgm:t>
        <a:bodyPr/>
        <a:lstStyle/>
        <a:p>
          <a:endParaRPr lang="en-US" dirty="0"/>
        </a:p>
      </dgm:t>
    </dgm:pt>
    <dgm:pt modelId="{98CA202F-D36F-4A56-9B11-EEEEA436FCC1}" type="sibTrans" cxnId="{CA561858-766C-4F55-9F4C-7162F48624E2}">
      <dgm:prSet/>
      <dgm:spPr/>
      <dgm:t>
        <a:bodyPr/>
        <a:lstStyle/>
        <a:p>
          <a:endParaRPr lang="en-US"/>
        </a:p>
      </dgm:t>
    </dgm:pt>
    <dgm:pt modelId="{14C7D255-8955-4CFE-AEBA-884BD1E7C880}">
      <dgm:prSet phldrT="[Text]"/>
      <dgm:spPr>
        <a:ln w="50800">
          <a:solidFill>
            <a:srgbClr val="6FBF0A"/>
          </a:solidFill>
        </a:ln>
      </dgm:spPr>
      <dgm:t>
        <a:bodyPr/>
        <a:lstStyle/>
        <a:p>
          <a:r>
            <a:rPr lang="en-US" dirty="0">
              <a:solidFill>
                <a:schemeClr val="accent5">
                  <a:lumMod val="50000"/>
                </a:schemeClr>
              </a:solidFill>
            </a:rPr>
            <a:t>Scalable &amp; Sustainable</a:t>
          </a:r>
          <a:endParaRPr lang="en-US" dirty="0"/>
        </a:p>
      </dgm:t>
    </dgm:pt>
    <dgm:pt modelId="{76D6DE75-233C-4239-8C59-C46CFC8B9A81}" type="parTrans" cxnId="{36F61B60-7071-43D6-931D-CAC07CEEAA55}">
      <dgm:prSet/>
      <dgm:spPr>
        <a:ln>
          <a:solidFill>
            <a:schemeClr val="tx1">
              <a:lumMod val="90000"/>
              <a:lumOff val="10000"/>
            </a:schemeClr>
          </a:solidFill>
        </a:ln>
      </dgm:spPr>
      <dgm:t>
        <a:bodyPr/>
        <a:lstStyle/>
        <a:p>
          <a:endParaRPr lang="en-US" dirty="0"/>
        </a:p>
      </dgm:t>
    </dgm:pt>
    <dgm:pt modelId="{A08505F2-2E83-483E-BEC4-F685C3214A48}" type="sibTrans" cxnId="{36F61B60-7071-43D6-931D-CAC07CEEAA55}">
      <dgm:prSet/>
      <dgm:spPr/>
      <dgm:t>
        <a:bodyPr/>
        <a:lstStyle/>
        <a:p>
          <a:endParaRPr lang="en-US"/>
        </a:p>
      </dgm:t>
    </dgm:pt>
    <dgm:pt modelId="{667F2F51-8141-4D31-AA80-0EED2A4727AA}">
      <dgm:prSet phldrT="[Text]"/>
      <dgm:spPr>
        <a:ln w="50800">
          <a:solidFill>
            <a:schemeClr val="accent3">
              <a:lumMod val="60000"/>
              <a:lumOff val="40000"/>
            </a:schemeClr>
          </a:solidFill>
        </a:ln>
      </dgm:spPr>
      <dgm:t>
        <a:bodyPr/>
        <a:lstStyle/>
        <a:p>
          <a:r>
            <a:rPr lang="en-US" dirty="0">
              <a:solidFill>
                <a:schemeClr val="accent5">
                  <a:lumMod val="50000"/>
                </a:schemeClr>
              </a:solidFill>
            </a:rPr>
            <a:t>Auditable &amp; Defensible</a:t>
          </a:r>
        </a:p>
      </dgm:t>
    </dgm:pt>
    <dgm:pt modelId="{4D8423CF-935D-423B-925C-80F103027DAC}" type="parTrans" cxnId="{E9E334B7-D042-474C-B579-B1CD78831A69}">
      <dgm:prSet/>
      <dgm:spPr>
        <a:ln>
          <a:solidFill>
            <a:schemeClr val="tx1">
              <a:lumMod val="90000"/>
              <a:lumOff val="10000"/>
            </a:schemeClr>
          </a:solidFill>
        </a:ln>
      </dgm:spPr>
      <dgm:t>
        <a:bodyPr/>
        <a:lstStyle/>
        <a:p>
          <a:endParaRPr lang="en-US" dirty="0"/>
        </a:p>
      </dgm:t>
    </dgm:pt>
    <dgm:pt modelId="{C3E527B4-9CB7-4E98-BDFC-7A5EC22FA756}" type="sibTrans" cxnId="{E9E334B7-D042-474C-B579-B1CD78831A69}">
      <dgm:prSet/>
      <dgm:spPr/>
      <dgm:t>
        <a:bodyPr/>
        <a:lstStyle/>
        <a:p>
          <a:endParaRPr lang="en-US"/>
        </a:p>
      </dgm:t>
    </dgm:pt>
    <dgm:pt modelId="{D781385C-8831-48AD-9132-7649A603FBD6}">
      <dgm:prSet phldrT="[Text]"/>
      <dgm:spPr>
        <a:ln w="50800">
          <a:solidFill>
            <a:srgbClr val="6FBF0A"/>
          </a:solidFill>
        </a:ln>
      </dgm:spPr>
      <dgm:t>
        <a:bodyPr/>
        <a:lstStyle/>
        <a:p>
          <a:r>
            <a:rPr lang="en-US" dirty="0"/>
            <a:t>Agile In Nature</a:t>
          </a:r>
        </a:p>
      </dgm:t>
    </dgm:pt>
    <dgm:pt modelId="{6F93EF60-5023-446D-BCD3-A71D5E5FEDE3}" type="parTrans" cxnId="{C731B037-6E06-43DC-8810-EC14FE17C56D}">
      <dgm:prSet/>
      <dgm:spPr>
        <a:ln>
          <a:solidFill>
            <a:schemeClr val="tx1">
              <a:lumMod val="90000"/>
              <a:lumOff val="10000"/>
            </a:schemeClr>
          </a:solidFill>
        </a:ln>
      </dgm:spPr>
      <dgm:t>
        <a:bodyPr/>
        <a:lstStyle/>
        <a:p>
          <a:endParaRPr lang="en-US" dirty="0"/>
        </a:p>
      </dgm:t>
    </dgm:pt>
    <dgm:pt modelId="{97987916-B3C7-4F19-95D9-26587B1F43B3}" type="sibTrans" cxnId="{C731B037-6E06-43DC-8810-EC14FE17C56D}">
      <dgm:prSet/>
      <dgm:spPr/>
      <dgm:t>
        <a:bodyPr/>
        <a:lstStyle/>
        <a:p>
          <a:endParaRPr lang="en-US"/>
        </a:p>
      </dgm:t>
    </dgm:pt>
    <dgm:pt modelId="{AA420ED5-CB77-445D-B9BC-036732AD2E19}">
      <dgm:prSet phldrT="[Text]"/>
      <dgm:spPr>
        <a:ln w="50800">
          <a:solidFill>
            <a:srgbClr val="6FBF0A"/>
          </a:solidFill>
        </a:ln>
      </dgm:spPr>
      <dgm:t>
        <a:bodyPr/>
        <a:lstStyle/>
        <a:p>
          <a:r>
            <a:rPr lang="en-US" dirty="0">
              <a:solidFill>
                <a:schemeClr val="accent5"/>
              </a:solidFill>
            </a:rPr>
            <a:t>Agile in Nature</a:t>
          </a:r>
        </a:p>
      </dgm:t>
    </dgm:pt>
    <dgm:pt modelId="{281A2D2C-3E82-4D69-8567-246882382676}" type="parTrans" cxnId="{B7A8911B-50E6-432D-A882-4771D4544A41}">
      <dgm:prSet/>
      <dgm:spPr>
        <a:ln>
          <a:solidFill>
            <a:schemeClr val="tx1">
              <a:lumMod val="90000"/>
              <a:lumOff val="10000"/>
            </a:schemeClr>
          </a:solidFill>
        </a:ln>
      </dgm:spPr>
      <dgm:t>
        <a:bodyPr/>
        <a:lstStyle/>
        <a:p>
          <a:endParaRPr lang="en-US" dirty="0"/>
        </a:p>
      </dgm:t>
    </dgm:pt>
    <dgm:pt modelId="{C9E24AA0-8F87-4F14-877A-7AF5B727D812}" type="sibTrans" cxnId="{B7A8911B-50E6-432D-A882-4771D4544A41}">
      <dgm:prSet/>
      <dgm:spPr/>
      <dgm:t>
        <a:bodyPr/>
        <a:lstStyle/>
        <a:p>
          <a:endParaRPr lang="en-US"/>
        </a:p>
      </dgm:t>
    </dgm:pt>
    <dgm:pt modelId="{D100D8F3-359C-488A-BBAF-C74438ED53E7}">
      <dgm:prSet phldrT="[Text]"/>
      <dgm:spPr>
        <a:ln w="50800">
          <a:solidFill>
            <a:srgbClr val="6FBF0A"/>
          </a:solidFill>
        </a:ln>
      </dgm:spPr>
      <dgm:t>
        <a:bodyPr/>
        <a:lstStyle/>
        <a:p>
          <a:r>
            <a:rPr lang="en-US" dirty="0"/>
            <a:t>Agile in Nature</a:t>
          </a:r>
        </a:p>
      </dgm:t>
    </dgm:pt>
    <dgm:pt modelId="{79C26E57-95F4-4C34-8BC2-D3C3341E2EA8}" type="parTrans" cxnId="{D8798E15-E385-4134-9260-6A2F8FDF4B20}">
      <dgm:prSet/>
      <dgm:spPr>
        <a:ln>
          <a:solidFill>
            <a:schemeClr val="tx1">
              <a:lumMod val="90000"/>
              <a:lumOff val="10000"/>
            </a:schemeClr>
          </a:solidFill>
        </a:ln>
      </dgm:spPr>
      <dgm:t>
        <a:bodyPr/>
        <a:lstStyle/>
        <a:p>
          <a:endParaRPr lang="en-US" dirty="0"/>
        </a:p>
      </dgm:t>
    </dgm:pt>
    <dgm:pt modelId="{DCD94CF5-2192-4132-8C87-B2CB2507DF29}" type="sibTrans" cxnId="{D8798E15-E385-4134-9260-6A2F8FDF4B20}">
      <dgm:prSet/>
      <dgm:spPr/>
      <dgm:t>
        <a:bodyPr/>
        <a:lstStyle/>
        <a:p>
          <a:endParaRPr lang="en-US"/>
        </a:p>
      </dgm:t>
    </dgm:pt>
    <dgm:pt modelId="{85080921-ECAB-47CD-A9B5-2C00C5A22387}">
      <dgm:prSet phldrT="[Text]"/>
      <dgm:spPr>
        <a:ln w="50800">
          <a:solidFill>
            <a:srgbClr val="FF0000"/>
          </a:solidFill>
        </a:ln>
      </dgm:spPr>
      <dgm:t>
        <a:bodyPr/>
        <a:lstStyle/>
        <a:p>
          <a:r>
            <a:rPr lang="en-US" dirty="0"/>
            <a:t>GAAP Compliance</a:t>
          </a:r>
        </a:p>
      </dgm:t>
    </dgm:pt>
    <dgm:pt modelId="{14B42D14-E222-459A-AB59-34177C7514DB}" type="parTrans" cxnId="{D940CF7F-C964-4A85-82C6-EE74B510E9F1}">
      <dgm:prSet/>
      <dgm:spPr>
        <a:ln>
          <a:solidFill>
            <a:schemeClr val="tx1"/>
          </a:solidFill>
        </a:ln>
      </dgm:spPr>
      <dgm:t>
        <a:bodyPr/>
        <a:lstStyle/>
        <a:p>
          <a:endParaRPr lang="en-US" dirty="0"/>
        </a:p>
      </dgm:t>
    </dgm:pt>
    <dgm:pt modelId="{5847D079-3986-451D-A976-A157949FA8F2}" type="sibTrans" cxnId="{D940CF7F-C964-4A85-82C6-EE74B510E9F1}">
      <dgm:prSet/>
      <dgm:spPr/>
      <dgm:t>
        <a:bodyPr/>
        <a:lstStyle/>
        <a:p>
          <a:endParaRPr lang="en-US"/>
        </a:p>
      </dgm:t>
    </dgm:pt>
    <dgm:pt modelId="{E39DD84A-5871-460F-ABCD-D02B679C7305}">
      <dgm:prSet phldrT="[Text]"/>
      <dgm:spPr>
        <a:ln w="50800">
          <a:solidFill>
            <a:srgbClr val="6FBF0A"/>
          </a:solidFill>
        </a:ln>
      </dgm:spPr>
      <dgm:t>
        <a:bodyPr/>
        <a:lstStyle/>
        <a:p>
          <a:r>
            <a:rPr lang="en-US" dirty="0">
              <a:solidFill>
                <a:schemeClr val="accent5">
                  <a:lumMod val="50000"/>
                </a:schemeClr>
              </a:solidFill>
            </a:rPr>
            <a:t>GAAP Compliance</a:t>
          </a:r>
        </a:p>
      </dgm:t>
    </dgm:pt>
    <dgm:pt modelId="{0FC20014-9A55-4883-909D-12A4DC7BB5FD}" type="parTrans" cxnId="{7468AF9D-CDA8-4131-B58F-8890B9C4C64A}">
      <dgm:prSet/>
      <dgm:spPr>
        <a:ln>
          <a:solidFill>
            <a:schemeClr val="tx1"/>
          </a:solidFill>
        </a:ln>
      </dgm:spPr>
      <dgm:t>
        <a:bodyPr/>
        <a:lstStyle/>
        <a:p>
          <a:endParaRPr lang="en-US" dirty="0"/>
        </a:p>
      </dgm:t>
    </dgm:pt>
    <dgm:pt modelId="{1A99C12C-C62F-44AB-BA69-EC2BFAD5612C}" type="sibTrans" cxnId="{7468AF9D-CDA8-4131-B58F-8890B9C4C64A}">
      <dgm:prSet/>
      <dgm:spPr/>
      <dgm:t>
        <a:bodyPr/>
        <a:lstStyle/>
        <a:p>
          <a:endParaRPr lang="en-US"/>
        </a:p>
      </dgm:t>
    </dgm:pt>
    <dgm:pt modelId="{0B9BDCD2-54CD-4FD2-A812-4864151B7685}">
      <dgm:prSet phldrT="[Text]"/>
      <dgm:spPr>
        <a:ln w="50800">
          <a:solidFill>
            <a:srgbClr val="6FBF0A"/>
          </a:solidFill>
        </a:ln>
      </dgm:spPr>
      <dgm:t>
        <a:bodyPr/>
        <a:lstStyle/>
        <a:p>
          <a:r>
            <a:rPr lang="en-US" dirty="0">
              <a:solidFill>
                <a:schemeClr val="accent5"/>
              </a:solidFill>
            </a:rPr>
            <a:t>GAAP Compliance</a:t>
          </a:r>
        </a:p>
      </dgm:t>
    </dgm:pt>
    <dgm:pt modelId="{D34D98B5-4401-4617-8209-E1D9B783252D}" type="parTrans" cxnId="{4051259C-C521-4447-8425-AD6E1876F449}">
      <dgm:prSet/>
      <dgm:spPr>
        <a:ln>
          <a:solidFill>
            <a:schemeClr val="tx1"/>
          </a:solidFill>
        </a:ln>
      </dgm:spPr>
      <dgm:t>
        <a:bodyPr/>
        <a:lstStyle/>
        <a:p>
          <a:endParaRPr lang="en-US" dirty="0"/>
        </a:p>
      </dgm:t>
    </dgm:pt>
    <dgm:pt modelId="{D1F1FC5C-6E3D-4B1E-B5C3-6BADE1F60444}" type="sibTrans" cxnId="{4051259C-C521-4447-8425-AD6E1876F449}">
      <dgm:prSet/>
      <dgm:spPr/>
      <dgm:t>
        <a:bodyPr/>
        <a:lstStyle/>
        <a:p>
          <a:endParaRPr lang="en-US"/>
        </a:p>
      </dgm:t>
    </dgm:pt>
    <dgm:pt modelId="{B526F733-8F83-46FC-8A58-8517CF5E487C}">
      <dgm:prSet phldrT="[Text]"/>
      <dgm:spPr>
        <a:ln w="50800">
          <a:solidFill>
            <a:srgbClr val="FF0000"/>
          </a:solidFill>
        </a:ln>
      </dgm:spPr>
      <dgm:t>
        <a:bodyPr/>
        <a:lstStyle/>
        <a:p>
          <a:r>
            <a:rPr lang="en-US" dirty="0"/>
            <a:t>GAAP Compliant</a:t>
          </a:r>
        </a:p>
      </dgm:t>
    </dgm:pt>
    <dgm:pt modelId="{3C83CCBF-EFA5-443E-AB4E-3B53C4E07291}" type="parTrans" cxnId="{1AA19BAF-7483-45F7-8F92-F1E3133C4693}">
      <dgm:prSet/>
      <dgm:spPr>
        <a:ln>
          <a:solidFill>
            <a:schemeClr val="tx1"/>
          </a:solidFill>
        </a:ln>
      </dgm:spPr>
      <dgm:t>
        <a:bodyPr/>
        <a:lstStyle/>
        <a:p>
          <a:endParaRPr lang="en-US" dirty="0"/>
        </a:p>
      </dgm:t>
    </dgm:pt>
    <dgm:pt modelId="{A3518ABC-E476-4200-AF17-B4BC51E47EDA}" type="sibTrans" cxnId="{1AA19BAF-7483-45F7-8F92-F1E3133C4693}">
      <dgm:prSet/>
      <dgm:spPr/>
      <dgm:t>
        <a:bodyPr/>
        <a:lstStyle/>
        <a:p>
          <a:endParaRPr lang="en-US"/>
        </a:p>
      </dgm:t>
    </dgm:pt>
    <dgm:pt modelId="{165610F4-3599-4707-AAAD-04E73A6F6FED}">
      <dgm:prSet phldrT="[Text]"/>
      <dgm:spPr>
        <a:ln w="50800">
          <a:solidFill>
            <a:srgbClr val="FF0000"/>
          </a:solidFill>
        </a:ln>
      </dgm:spPr>
      <dgm:t>
        <a:bodyPr/>
        <a:lstStyle/>
        <a:p>
          <a:r>
            <a:rPr lang="en-US" dirty="0"/>
            <a:t>Dependencies</a:t>
          </a:r>
        </a:p>
      </dgm:t>
    </dgm:pt>
    <dgm:pt modelId="{C7B76752-CF57-44AA-B798-E0BC8F273A8C}" type="parTrans" cxnId="{35611AC3-5709-4467-88AC-E9B7851AE32E}">
      <dgm:prSet/>
      <dgm:spPr>
        <a:ln>
          <a:solidFill>
            <a:schemeClr val="tx1"/>
          </a:solidFill>
        </a:ln>
      </dgm:spPr>
      <dgm:t>
        <a:bodyPr/>
        <a:lstStyle/>
        <a:p>
          <a:endParaRPr lang="en-US" dirty="0"/>
        </a:p>
      </dgm:t>
    </dgm:pt>
    <dgm:pt modelId="{411119FD-3F76-4343-9A34-AD270984CF78}" type="sibTrans" cxnId="{35611AC3-5709-4467-88AC-E9B7851AE32E}">
      <dgm:prSet/>
      <dgm:spPr/>
      <dgm:t>
        <a:bodyPr/>
        <a:lstStyle/>
        <a:p>
          <a:endParaRPr lang="en-US"/>
        </a:p>
      </dgm:t>
    </dgm:pt>
    <dgm:pt modelId="{F592DFAD-CEDA-4087-A1CF-86700321EC89}">
      <dgm:prSet phldrT="[Text]"/>
      <dgm:spPr>
        <a:ln w="50800">
          <a:solidFill>
            <a:srgbClr val="6FBF0A"/>
          </a:solidFill>
        </a:ln>
      </dgm:spPr>
      <dgm:t>
        <a:bodyPr/>
        <a:lstStyle/>
        <a:p>
          <a:r>
            <a:rPr lang="en-US" dirty="0"/>
            <a:t>Dependencies</a:t>
          </a:r>
          <a:endParaRPr lang="en-US" dirty="0">
            <a:solidFill>
              <a:schemeClr val="accent5">
                <a:lumMod val="50000"/>
              </a:schemeClr>
            </a:solidFill>
          </a:endParaRPr>
        </a:p>
      </dgm:t>
    </dgm:pt>
    <dgm:pt modelId="{DAFDE14C-56F4-42F2-B84B-F23AE6F9D230}" type="parTrans" cxnId="{E4153E3D-8F60-435D-B5C9-EE578D46EF44}">
      <dgm:prSet/>
      <dgm:spPr>
        <a:ln>
          <a:solidFill>
            <a:schemeClr val="tx1"/>
          </a:solidFill>
        </a:ln>
      </dgm:spPr>
      <dgm:t>
        <a:bodyPr/>
        <a:lstStyle/>
        <a:p>
          <a:endParaRPr lang="en-US" dirty="0"/>
        </a:p>
      </dgm:t>
    </dgm:pt>
    <dgm:pt modelId="{628290A4-5A32-44F1-818E-12828D3A0008}" type="sibTrans" cxnId="{E4153E3D-8F60-435D-B5C9-EE578D46EF44}">
      <dgm:prSet/>
      <dgm:spPr/>
      <dgm:t>
        <a:bodyPr/>
        <a:lstStyle/>
        <a:p>
          <a:endParaRPr lang="en-US"/>
        </a:p>
      </dgm:t>
    </dgm:pt>
    <dgm:pt modelId="{7D1F7063-AA59-4586-B42E-00F4385E2C87}">
      <dgm:prSet phldrT="[Text]"/>
      <dgm:spPr>
        <a:ln w="50800">
          <a:solidFill>
            <a:srgbClr val="6FBF0A"/>
          </a:solidFill>
        </a:ln>
      </dgm:spPr>
      <dgm:t>
        <a:bodyPr/>
        <a:lstStyle/>
        <a:p>
          <a:r>
            <a:rPr lang="en-US" dirty="0"/>
            <a:t>Dependencies</a:t>
          </a:r>
          <a:endParaRPr lang="en-US" dirty="0">
            <a:solidFill>
              <a:schemeClr val="accent5"/>
            </a:solidFill>
          </a:endParaRPr>
        </a:p>
      </dgm:t>
    </dgm:pt>
    <dgm:pt modelId="{4CA0CA13-9D2F-466C-9A5C-AA46857FB4E1}" type="parTrans" cxnId="{DB9AA7F0-B2E6-4D5D-B895-7651AEB950F2}">
      <dgm:prSet/>
      <dgm:spPr>
        <a:ln>
          <a:solidFill>
            <a:schemeClr val="tx1"/>
          </a:solidFill>
        </a:ln>
      </dgm:spPr>
      <dgm:t>
        <a:bodyPr/>
        <a:lstStyle/>
        <a:p>
          <a:endParaRPr lang="en-US" dirty="0"/>
        </a:p>
      </dgm:t>
    </dgm:pt>
    <dgm:pt modelId="{1941BB2E-8B78-4FB6-822A-FBE862F3A639}" type="sibTrans" cxnId="{DB9AA7F0-B2E6-4D5D-B895-7651AEB950F2}">
      <dgm:prSet/>
      <dgm:spPr/>
      <dgm:t>
        <a:bodyPr/>
        <a:lstStyle/>
        <a:p>
          <a:endParaRPr lang="en-US"/>
        </a:p>
      </dgm:t>
    </dgm:pt>
    <dgm:pt modelId="{E597026C-A91C-45A8-B2C3-6F9E70ECA8CF}">
      <dgm:prSet phldrT="[Text]"/>
      <dgm:spPr>
        <a:solidFill>
          <a:schemeClr val="tx1">
            <a:lumMod val="90000"/>
            <a:lumOff val="10000"/>
          </a:schemeClr>
        </a:solidFill>
      </dgm:spPr>
      <dgm:t>
        <a:bodyPr/>
        <a:lstStyle/>
        <a:p>
          <a:r>
            <a:rPr lang="en-US" dirty="0">
              <a:solidFill>
                <a:schemeClr val="bg1"/>
              </a:solidFill>
            </a:rPr>
            <a:t>Option #4</a:t>
          </a:r>
        </a:p>
      </dgm:t>
    </dgm:pt>
    <dgm:pt modelId="{517AB2AE-AB5F-42E3-B6ED-7A81AD91EF4E}" type="parTrans" cxnId="{67A3B5A6-0F67-4FF4-B63B-118F87E93F80}">
      <dgm:prSet/>
      <dgm:spPr/>
      <dgm:t>
        <a:bodyPr/>
        <a:lstStyle/>
        <a:p>
          <a:endParaRPr lang="en-US"/>
        </a:p>
      </dgm:t>
    </dgm:pt>
    <dgm:pt modelId="{558F92F0-EAAE-4DA2-98A4-10ACF91135CE}" type="sibTrans" cxnId="{67A3B5A6-0F67-4FF4-B63B-118F87E93F80}">
      <dgm:prSet/>
      <dgm:spPr/>
      <dgm:t>
        <a:bodyPr/>
        <a:lstStyle/>
        <a:p>
          <a:endParaRPr lang="en-US"/>
        </a:p>
      </dgm:t>
    </dgm:pt>
    <dgm:pt modelId="{7003FD0E-B768-44CF-8CE6-8CB567866EE2}">
      <dgm:prSet phldrT="[Text]"/>
      <dgm:spPr>
        <a:solidFill>
          <a:schemeClr val="bg1"/>
        </a:solidFill>
        <a:ln w="50800">
          <a:solidFill>
            <a:srgbClr val="6FBF0A"/>
          </a:solidFill>
        </a:ln>
      </dgm:spPr>
      <dgm:t>
        <a:bodyPr/>
        <a:lstStyle/>
        <a:p>
          <a:r>
            <a:rPr lang="en-US" dirty="0">
              <a:solidFill>
                <a:schemeClr val="tx1"/>
              </a:solidFill>
            </a:rPr>
            <a:t>Sustainable &amp; Scalable</a:t>
          </a:r>
        </a:p>
      </dgm:t>
    </dgm:pt>
    <dgm:pt modelId="{CA88540A-AC71-4C68-906D-981FDD9DD4F5}" type="parTrans" cxnId="{F79B50A6-8095-4DC2-9E64-B16ADBF7AA8A}">
      <dgm:prSet/>
      <dgm:spPr>
        <a:ln>
          <a:solidFill>
            <a:schemeClr val="tx1"/>
          </a:solidFill>
        </a:ln>
      </dgm:spPr>
      <dgm:t>
        <a:bodyPr/>
        <a:lstStyle/>
        <a:p>
          <a:endParaRPr lang="en-US" dirty="0"/>
        </a:p>
      </dgm:t>
    </dgm:pt>
    <dgm:pt modelId="{E381555D-B826-4FDA-A74C-22464DD4BFE3}" type="sibTrans" cxnId="{F79B50A6-8095-4DC2-9E64-B16ADBF7AA8A}">
      <dgm:prSet/>
      <dgm:spPr/>
      <dgm:t>
        <a:bodyPr/>
        <a:lstStyle/>
        <a:p>
          <a:endParaRPr lang="en-US"/>
        </a:p>
      </dgm:t>
    </dgm:pt>
    <dgm:pt modelId="{F68607DD-520C-441E-8E5B-2E23DF482868}">
      <dgm:prSet phldrT="[Text]"/>
      <dgm:spPr>
        <a:solidFill>
          <a:schemeClr val="bg1"/>
        </a:solidFill>
        <a:ln w="50800">
          <a:solidFill>
            <a:srgbClr val="6FBF0A"/>
          </a:solidFill>
        </a:ln>
      </dgm:spPr>
      <dgm:t>
        <a:bodyPr/>
        <a:lstStyle/>
        <a:p>
          <a:r>
            <a:rPr lang="en-US" dirty="0">
              <a:solidFill>
                <a:schemeClr val="tx1"/>
              </a:solidFill>
            </a:rPr>
            <a:t>Auditable &amp; Defensible</a:t>
          </a:r>
        </a:p>
      </dgm:t>
    </dgm:pt>
    <dgm:pt modelId="{B82357ED-7E2C-4114-9408-BB29658D9C5B}" type="parTrans" cxnId="{62138782-CED2-4B4F-BC3A-881CBF7ADA64}">
      <dgm:prSet/>
      <dgm:spPr>
        <a:ln>
          <a:solidFill>
            <a:schemeClr val="tx1"/>
          </a:solidFill>
        </a:ln>
      </dgm:spPr>
      <dgm:t>
        <a:bodyPr/>
        <a:lstStyle/>
        <a:p>
          <a:endParaRPr lang="en-US" dirty="0"/>
        </a:p>
      </dgm:t>
    </dgm:pt>
    <dgm:pt modelId="{C215D643-F298-419E-A19D-14E2B2C12E4D}" type="sibTrans" cxnId="{62138782-CED2-4B4F-BC3A-881CBF7ADA64}">
      <dgm:prSet/>
      <dgm:spPr/>
      <dgm:t>
        <a:bodyPr/>
        <a:lstStyle/>
        <a:p>
          <a:endParaRPr lang="en-US"/>
        </a:p>
      </dgm:t>
    </dgm:pt>
    <dgm:pt modelId="{893122C1-36F0-4554-B814-D0AAA4DB528B}">
      <dgm:prSet phldrT="[Text]"/>
      <dgm:spPr>
        <a:solidFill>
          <a:schemeClr val="bg1"/>
        </a:solidFill>
        <a:ln w="50800">
          <a:solidFill>
            <a:srgbClr val="6FBF0A"/>
          </a:solidFill>
        </a:ln>
      </dgm:spPr>
      <dgm:t>
        <a:bodyPr/>
        <a:lstStyle/>
        <a:p>
          <a:r>
            <a:rPr lang="en-US" dirty="0">
              <a:solidFill>
                <a:schemeClr val="tx1"/>
              </a:solidFill>
            </a:rPr>
            <a:t>Agile In Nature</a:t>
          </a:r>
        </a:p>
      </dgm:t>
    </dgm:pt>
    <dgm:pt modelId="{62E62DEA-ED62-4CC2-9941-4A185EB3B3F3}" type="parTrans" cxnId="{0EFF00D3-E761-4B69-942D-554EB6F5EFB0}">
      <dgm:prSet/>
      <dgm:spPr>
        <a:ln>
          <a:solidFill>
            <a:schemeClr val="tx1"/>
          </a:solidFill>
        </a:ln>
      </dgm:spPr>
      <dgm:t>
        <a:bodyPr/>
        <a:lstStyle/>
        <a:p>
          <a:endParaRPr lang="en-US" dirty="0"/>
        </a:p>
      </dgm:t>
    </dgm:pt>
    <dgm:pt modelId="{94EBDE22-A410-48D9-A0FD-2BD897F3D1D3}" type="sibTrans" cxnId="{0EFF00D3-E761-4B69-942D-554EB6F5EFB0}">
      <dgm:prSet/>
      <dgm:spPr/>
      <dgm:t>
        <a:bodyPr/>
        <a:lstStyle/>
        <a:p>
          <a:endParaRPr lang="en-US"/>
        </a:p>
      </dgm:t>
    </dgm:pt>
    <dgm:pt modelId="{EBA1647F-0B55-434A-BE03-08C3BFFDE368}">
      <dgm:prSet phldrT="[Text]"/>
      <dgm:spPr>
        <a:solidFill>
          <a:schemeClr val="bg1"/>
        </a:solidFill>
        <a:ln w="50800">
          <a:solidFill>
            <a:srgbClr val="6FBF0A"/>
          </a:solidFill>
        </a:ln>
      </dgm:spPr>
      <dgm:t>
        <a:bodyPr/>
        <a:lstStyle/>
        <a:p>
          <a:r>
            <a:rPr lang="en-US" dirty="0">
              <a:solidFill>
                <a:schemeClr val="tx1"/>
              </a:solidFill>
            </a:rPr>
            <a:t>GAAP Compliant</a:t>
          </a:r>
        </a:p>
      </dgm:t>
    </dgm:pt>
    <dgm:pt modelId="{000899F0-68A7-482F-8A3A-8B6E8EF9B4B4}" type="parTrans" cxnId="{22441B2C-BA1B-4299-BC4E-D88CF57E76ED}">
      <dgm:prSet/>
      <dgm:spPr>
        <a:ln>
          <a:solidFill>
            <a:schemeClr val="tx1"/>
          </a:solidFill>
        </a:ln>
      </dgm:spPr>
      <dgm:t>
        <a:bodyPr/>
        <a:lstStyle/>
        <a:p>
          <a:endParaRPr lang="en-US" dirty="0"/>
        </a:p>
      </dgm:t>
    </dgm:pt>
    <dgm:pt modelId="{11D79F66-83AA-474D-8A64-FAB9ACD7C001}" type="sibTrans" cxnId="{22441B2C-BA1B-4299-BC4E-D88CF57E76ED}">
      <dgm:prSet/>
      <dgm:spPr/>
      <dgm:t>
        <a:bodyPr/>
        <a:lstStyle/>
        <a:p>
          <a:endParaRPr lang="en-US"/>
        </a:p>
      </dgm:t>
    </dgm:pt>
    <dgm:pt modelId="{D1EA8627-6752-4FCF-8FA7-12A2493412BA}">
      <dgm:prSet phldrT="[Text]"/>
      <dgm:spPr>
        <a:solidFill>
          <a:schemeClr val="bg1"/>
        </a:solidFill>
        <a:ln w="50800">
          <a:solidFill>
            <a:srgbClr val="6FBF0A"/>
          </a:solidFill>
        </a:ln>
      </dgm:spPr>
      <dgm:t>
        <a:bodyPr/>
        <a:lstStyle/>
        <a:p>
          <a:r>
            <a:rPr lang="en-US" dirty="0"/>
            <a:t>Dependencies</a:t>
          </a:r>
          <a:endParaRPr lang="en-US" dirty="0">
            <a:solidFill>
              <a:schemeClr val="tx1"/>
            </a:solidFill>
          </a:endParaRPr>
        </a:p>
      </dgm:t>
    </dgm:pt>
    <dgm:pt modelId="{27042B47-DC83-40C3-A2C9-D21BF6B43340}" type="parTrans" cxnId="{F7D0522C-9701-4358-A9A6-F5AB23869807}">
      <dgm:prSet/>
      <dgm:spPr>
        <a:ln>
          <a:solidFill>
            <a:schemeClr val="tx1"/>
          </a:solidFill>
        </a:ln>
      </dgm:spPr>
      <dgm:t>
        <a:bodyPr/>
        <a:lstStyle/>
        <a:p>
          <a:endParaRPr lang="en-US" dirty="0"/>
        </a:p>
      </dgm:t>
    </dgm:pt>
    <dgm:pt modelId="{C0AC18B1-14A2-4116-9A7A-54D14BEBE5FB}" type="sibTrans" cxnId="{F7D0522C-9701-4358-A9A6-F5AB23869807}">
      <dgm:prSet/>
      <dgm:spPr/>
      <dgm:t>
        <a:bodyPr/>
        <a:lstStyle/>
        <a:p>
          <a:endParaRPr lang="en-US"/>
        </a:p>
      </dgm:t>
    </dgm:pt>
    <dgm:pt modelId="{B2B41F02-B7EB-4E0C-8B8B-4A85318C990D}">
      <dgm:prSet phldrT="[Text]"/>
      <dgm:spPr>
        <a:ln w="50800">
          <a:solidFill>
            <a:srgbClr val="FF0000"/>
          </a:solidFill>
        </a:ln>
      </dgm:spPr>
      <dgm:t>
        <a:bodyPr/>
        <a:lstStyle/>
        <a:p>
          <a:r>
            <a:rPr lang="en-US" dirty="0"/>
            <a:t>Tools &amp; data</a:t>
          </a:r>
        </a:p>
      </dgm:t>
    </dgm:pt>
    <dgm:pt modelId="{A893D04B-08E8-42EC-9697-D719D2F2C5EB}" type="parTrans" cxnId="{2218F953-EC58-4F99-8642-6439D7B87573}">
      <dgm:prSet/>
      <dgm:spPr/>
      <dgm:t>
        <a:bodyPr/>
        <a:lstStyle/>
        <a:p>
          <a:endParaRPr lang="en-US"/>
        </a:p>
      </dgm:t>
    </dgm:pt>
    <dgm:pt modelId="{0C0E3FFD-4C9B-400F-9F84-069FDB207BB7}" type="sibTrans" cxnId="{2218F953-EC58-4F99-8642-6439D7B87573}">
      <dgm:prSet/>
      <dgm:spPr/>
      <dgm:t>
        <a:bodyPr/>
        <a:lstStyle/>
        <a:p>
          <a:endParaRPr lang="en-US"/>
        </a:p>
      </dgm:t>
    </dgm:pt>
    <dgm:pt modelId="{E14D96E4-F040-4154-8DF0-B1A45ED444E9}">
      <dgm:prSet phldrT="[Text]"/>
      <dgm:spPr>
        <a:ln w="50800">
          <a:solidFill>
            <a:srgbClr val="FF0000"/>
          </a:solidFill>
        </a:ln>
      </dgm:spPr>
      <dgm:t>
        <a:bodyPr/>
        <a:lstStyle/>
        <a:p>
          <a:r>
            <a:rPr lang="en-US"/>
            <a:t>Tools &amp; data</a:t>
          </a:r>
          <a:endParaRPr lang="en-US" dirty="0"/>
        </a:p>
      </dgm:t>
    </dgm:pt>
    <dgm:pt modelId="{9AF8EE21-3069-4CCF-9457-AF86C7B6F109}" type="parTrans" cxnId="{74D426BF-C8F4-47D3-BF7F-AF2E9DE87B94}">
      <dgm:prSet/>
      <dgm:spPr/>
      <dgm:t>
        <a:bodyPr/>
        <a:lstStyle/>
        <a:p>
          <a:endParaRPr lang="en-US"/>
        </a:p>
      </dgm:t>
    </dgm:pt>
    <dgm:pt modelId="{DCE7AD4E-75A8-45AB-B5EB-16124DBD62C5}" type="sibTrans" cxnId="{74D426BF-C8F4-47D3-BF7F-AF2E9DE87B94}">
      <dgm:prSet/>
      <dgm:spPr/>
      <dgm:t>
        <a:bodyPr/>
        <a:lstStyle/>
        <a:p>
          <a:endParaRPr lang="en-US"/>
        </a:p>
      </dgm:t>
    </dgm:pt>
    <dgm:pt modelId="{35CE71C9-9C6A-469B-BBDA-2570289705F8}">
      <dgm:prSet phldrT="[Text]"/>
      <dgm:spPr>
        <a:ln w="50800">
          <a:solidFill>
            <a:srgbClr val="FF0000"/>
          </a:solidFill>
        </a:ln>
      </dgm:spPr>
      <dgm:t>
        <a:bodyPr/>
        <a:lstStyle/>
        <a:p>
          <a:r>
            <a:rPr lang="en-US"/>
            <a:t>Tools &amp; data</a:t>
          </a:r>
          <a:endParaRPr lang="en-US" dirty="0">
            <a:solidFill>
              <a:schemeClr val="accent5">
                <a:lumMod val="50000"/>
              </a:schemeClr>
            </a:solidFill>
          </a:endParaRPr>
        </a:p>
      </dgm:t>
    </dgm:pt>
    <dgm:pt modelId="{4C1B0603-CB00-4881-836D-4CA13C6C640C}" type="parTrans" cxnId="{A9365EF2-BD5E-48F1-8961-155CC0BAC138}">
      <dgm:prSet/>
      <dgm:spPr/>
      <dgm:t>
        <a:bodyPr/>
        <a:lstStyle/>
        <a:p>
          <a:endParaRPr lang="en-US"/>
        </a:p>
      </dgm:t>
    </dgm:pt>
    <dgm:pt modelId="{118FB134-B6CC-4528-BD29-60201A3B5A48}" type="sibTrans" cxnId="{A9365EF2-BD5E-48F1-8961-155CC0BAC138}">
      <dgm:prSet/>
      <dgm:spPr/>
      <dgm:t>
        <a:bodyPr/>
        <a:lstStyle/>
        <a:p>
          <a:endParaRPr lang="en-US"/>
        </a:p>
      </dgm:t>
    </dgm:pt>
    <dgm:pt modelId="{802BD9C1-4EE5-4FAB-B8B7-114DD08D437E}">
      <dgm:prSet phldrT="[Text]"/>
      <dgm:spPr>
        <a:ln w="50800">
          <a:solidFill>
            <a:srgbClr val="FFFF00"/>
          </a:solidFill>
        </a:ln>
      </dgm:spPr>
      <dgm:t>
        <a:bodyPr/>
        <a:lstStyle/>
        <a:p>
          <a:r>
            <a:rPr lang="en-US"/>
            <a:t>Tools &amp; data</a:t>
          </a:r>
          <a:endParaRPr lang="en-US" dirty="0">
            <a:solidFill>
              <a:schemeClr val="tx1"/>
            </a:solidFill>
          </a:endParaRPr>
        </a:p>
      </dgm:t>
    </dgm:pt>
    <dgm:pt modelId="{0C66F655-E487-469D-8449-082C56A65908}" type="parTrans" cxnId="{9FE8DE8A-F87E-46B7-A867-3C1F1EFB3E34}">
      <dgm:prSet/>
      <dgm:spPr/>
      <dgm:t>
        <a:bodyPr/>
        <a:lstStyle/>
        <a:p>
          <a:endParaRPr lang="en-US"/>
        </a:p>
      </dgm:t>
    </dgm:pt>
    <dgm:pt modelId="{5B16CEBD-BA12-4A4F-A56A-A137DECE2FAF}" type="sibTrans" cxnId="{9FE8DE8A-F87E-46B7-A867-3C1F1EFB3E34}">
      <dgm:prSet/>
      <dgm:spPr/>
      <dgm:t>
        <a:bodyPr/>
        <a:lstStyle/>
        <a:p>
          <a:endParaRPr lang="en-US"/>
        </a:p>
      </dgm:t>
    </dgm:pt>
    <dgm:pt modelId="{B91BB086-C064-4218-BD90-37AC5BA6D3DD}">
      <dgm:prSet phldrT="[Text]"/>
      <dgm:spPr>
        <a:ln w="50800">
          <a:solidFill>
            <a:srgbClr val="FFFF00"/>
          </a:solidFill>
        </a:ln>
      </dgm:spPr>
      <dgm:t>
        <a:bodyPr/>
        <a:lstStyle/>
        <a:p>
          <a:r>
            <a:rPr lang="en-US"/>
            <a:t>Tools &amp; data</a:t>
          </a:r>
          <a:endParaRPr lang="en-US" dirty="0">
            <a:solidFill>
              <a:schemeClr val="accent5"/>
            </a:solidFill>
          </a:endParaRPr>
        </a:p>
      </dgm:t>
    </dgm:pt>
    <dgm:pt modelId="{3ABC185F-5AEA-4360-887C-B760D73CB725}" type="parTrans" cxnId="{B96D68F6-AFE4-4646-B7FB-6AA9370B5544}">
      <dgm:prSet/>
      <dgm:spPr/>
      <dgm:t>
        <a:bodyPr/>
        <a:lstStyle/>
        <a:p>
          <a:endParaRPr lang="en-US"/>
        </a:p>
      </dgm:t>
    </dgm:pt>
    <dgm:pt modelId="{B1F799F9-B280-464B-B198-021DCBD71E7C}" type="sibTrans" cxnId="{B96D68F6-AFE4-4646-B7FB-6AA9370B5544}">
      <dgm:prSet/>
      <dgm:spPr/>
      <dgm:t>
        <a:bodyPr/>
        <a:lstStyle/>
        <a:p>
          <a:endParaRPr lang="en-US"/>
        </a:p>
      </dgm:t>
    </dgm:pt>
    <dgm:pt modelId="{EE7B6C6A-6475-421D-9521-B32B3D59272C}" type="pres">
      <dgm:prSet presAssocID="{5D61AA02-FFD0-49E6-9163-167C8BC80D9F}" presName="diagram" presStyleCnt="0">
        <dgm:presLayoutVars>
          <dgm:chPref val="1"/>
          <dgm:dir/>
          <dgm:animOne val="branch"/>
          <dgm:animLvl val="lvl"/>
          <dgm:resizeHandles/>
        </dgm:presLayoutVars>
      </dgm:prSet>
      <dgm:spPr/>
    </dgm:pt>
    <dgm:pt modelId="{D57EB0CD-C43B-4E3A-B98F-67CA3B7B2987}" type="pres">
      <dgm:prSet presAssocID="{76FB06C9-BEA3-4605-826A-210EDC5674EF}" presName="root" presStyleCnt="0"/>
      <dgm:spPr/>
    </dgm:pt>
    <dgm:pt modelId="{F300AD02-BD1E-4953-BB61-3BEE6F0A6389}" type="pres">
      <dgm:prSet presAssocID="{76FB06C9-BEA3-4605-826A-210EDC5674EF}" presName="rootComposite" presStyleCnt="0"/>
      <dgm:spPr/>
    </dgm:pt>
    <dgm:pt modelId="{3FDC845E-DF34-4E8A-9B12-F7AAA1CFF16A}" type="pres">
      <dgm:prSet presAssocID="{76FB06C9-BEA3-4605-826A-210EDC5674EF}" presName="rootText" presStyleLbl="node1" presStyleIdx="0" presStyleCnt="5"/>
      <dgm:spPr/>
    </dgm:pt>
    <dgm:pt modelId="{4A35A969-5033-4CAF-850C-4D91495C550C}" type="pres">
      <dgm:prSet presAssocID="{76FB06C9-BEA3-4605-826A-210EDC5674EF}" presName="rootConnector" presStyleLbl="node1" presStyleIdx="0" presStyleCnt="5"/>
      <dgm:spPr/>
    </dgm:pt>
    <dgm:pt modelId="{79703536-BE84-4F3B-833B-54D8FE0DBF14}" type="pres">
      <dgm:prSet presAssocID="{76FB06C9-BEA3-4605-826A-210EDC5674EF}" presName="childShape" presStyleCnt="0"/>
      <dgm:spPr/>
    </dgm:pt>
    <dgm:pt modelId="{FE537F03-285E-4E6B-81CB-7BEFF36B8BEA}" type="pres">
      <dgm:prSet presAssocID="{76D6DE75-233C-4239-8C59-C46CFC8B9A81}" presName="Name13" presStyleLbl="parChTrans1D2" presStyleIdx="0" presStyleCnt="30"/>
      <dgm:spPr/>
    </dgm:pt>
    <dgm:pt modelId="{4AB85E62-4E0E-458F-BA65-8440C368F80D}" type="pres">
      <dgm:prSet presAssocID="{14C7D255-8955-4CFE-AEBA-884BD1E7C880}" presName="childText" presStyleLbl="bgAcc1" presStyleIdx="0" presStyleCnt="30">
        <dgm:presLayoutVars>
          <dgm:bulletEnabled val="1"/>
        </dgm:presLayoutVars>
      </dgm:prSet>
      <dgm:spPr/>
    </dgm:pt>
    <dgm:pt modelId="{867D8C71-5E88-431D-BE32-8E4268E33613}" type="pres">
      <dgm:prSet presAssocID="{7F4A9784-3004-4E48-AD36-F229D9DD7CBD}" presName="Name13" presStyleLbl="parChTrans1D2" presStyleIdx="1" presStyleCnt="30"/>
      <dgm:spPr/>
    </dgm:pt>
    <dgm:pt modelId="{E2847F53-2B8D-4B74-98DC-6B84620404CC}" type="pres">
      <dgm:prSet presAssocID="{FB8CE448-08DF-47DE-A80D-132B1E89F40C}" presName="childText" presStyleLbl="bgAcc1" presStyleIdx="1" presStyleCnt="30">
        <dgm:presLayoutVars>
          <dgm:bulletEnabled val="1"/>
        </dgm:presLayoutVars>
      </dgm:prSet>
      <dgm:spPr/>
    </dgm:pt>
    <dgm:pt modelId="{D088DA2F-F51E-49F1-8906-F43446F5D204}" type="pres">
      <dgm:prSet presAssocID="{6F93EF60-5023-446D-BCD3-A71D5E5FEDE3}" presName="Name13" presStyleLbl="parChTrans1D2" presStyleIdx="2" presStyleCnt="30"/>
      <dgm:spPr/>
    </dgm:pt>
    <dgm:pt modelId="{52C10EB8-3092-4113-BF63-49888393761E}" type="pres">
      <dgm:prSet presAssocID="{D781385C-8831-48AD-9132-7649A603FBD6}" presName="childText" presStyleLbl="bgAcc1" presStyleIdx="2" presStyleCnt="30">
        <dgm:presLayoutVars>
          <dgm:bulletEnabled val="1"/>
        </dgm:presLayoutVars>
      </dgm:prSet>
      <dgm:spPr/>
    </dgm:pt>
    <dgm:pt modelId="{8245A817-9AB5-40F9-B6C5-6DF6B60B77C4}" type="pres">
      <dgm:prSet presAssocID="{3C83CCBF-EFA5-443E-AB4E-3B53C4E07291}" presName="Name13" presStyleLbl="parChTrans1D2" presStyleIdx="3" presStyleCnt="30"/>
      <dgm:spPr/>
    </dgm:pt>
    <dgm:pt modelId="{EC1DA820-C11B-41A7-A337-A61E6F334F09}" type="pres">
      <dgm:prSet presAssocID="{B526F733-8F83-46FC-8A58-8517CF5E487C}" presName="childText" presStyleLbl="bgAcc1" presStyleIdx="3" presStyleCnt="30">
        <dgm:presLayoutVars>
          <dgm:bulletEnabled val="1"/>
        </dgm:presLayoutVars>
      </dgm:prSet>
      <dgm:spPr/>
    </dgm:pt>
    <dgm:pt modelId="{1C4EA99A-7495-44FA-9A42-4E4F1D94CEF3}" type="pres">
      <dgm:prSet presAssocID="{5885C733-E5F5-4752-B37E-2D454FA79648}" presName="Name13" presStyleLbl="parChTrans1D2" presStyleIdx="4" presStyleCnt="30"/>
      <dgm:spPr/>
    </dgm:pt>
    <dgm:pt modelId="{B206F335-149B-4A0D-A4FB-E98142FE9C99}" type="pres">
      <dgm:prSet presAssocID="{5ACC4537-F5D3-4C59-BFEE-8F30F68CD981}" presName="childText" presStyleLbl="bgAcc1" presStyleIdx="4" presStyleCnt="30">
        <dgm:presLayoutVars>
          <dgm:bulletEnabled val="1"/>
        </dgm:presLayoutVars>
      </dgm:prSet>
      <dgm:spPr/>
    </dgm:pt>
    <dgm:pt modelId="{1C62ABE7-6C09-4C1A-B388-455A03D5CDC8}" type="pres">
      <dgm:prSet presAssocID="{A893D04B-08E8-42EC-9697-D719D2F2C5EB}" presName="Name13" presStyleLbl="parChTrans1D2" presStyleIdx="5" presStyleCnt="30"/>
      <dgm:spPr/>
    </dgm:pt>
    <dgm:pt modelId="{50BC6E78-59F3-4700-BEBE-B4691CABB948}" type="pres">
      <dgm:prSet presAssocID="{B2B41F02-B7EB-4E0C-8B8B-4A85318C990D}" presName="childText" presStyleLbl="bgAcc1" presStyleIdx="5" presStyleCnt="30">
        <dgm:presLayoutVars>
          <dgm:bulletEnabled val="1"/>
        </dgm:presLayoutVars>
      </dgm:prSet>
      <dgm:spPr/>
    </dgm:pt>
    <dgm:pt modelId="{C7775B88-7FC0-4E71-8B72-D71BF242E1D4}" type="pres">
      <dgm:prSet presAssocID="{48E93AE0-0C7B-4E57-8865-1F521043E669}" presName="root" presStyleCnt="0"/>
      <dgm:spPr/>
    </dgm:pt>
    <dgm:pt modelId="{22C9206D-0678-4B5D-AD09-12FD1BA62925}" type="pres">
      <dgm:prSet presAssocID="{48E93AE0-0C7B-4E57-8865-1F521043E669}" presName="rootComposite" presStyleCnt="0"/>
      <dgm:spPr/>
    </dgm:pt>
    <dgm:pt modelId="{39233E72-BA5C-403F-8645-CA8FC74BE9F7}" type="pres">
      <dgm:prSet presAssocID="{48E93AE0-0C7B-4E57-8865-1F521043E669}" presName="rootText" presStyleLbl="node1" presStyleIdx="1" presStyleCnt="5"/>
      <dgm:spPr/>
    </dgm:pt>
    <dgm:pt modelId="{E2471F80-DBB9-474F-AD0F-96E012A9C84C}" type="pres">
      <dgm:prSet presAssocID="{48E93AE0-0C7B-4E57-8865-1F521043E669}" presName="rootConnector" presStyleLbl="node1" presStyleIdx="1" presStyleCnt="5"/>
      <dgm:spPr/>
    </dgm:pt>
    <dgm:pt modelId="{AE2FD4F4-3C60-4638-A36F-2A86D0FD253C}" type="pres">
      <dgm:prSet presAssocID="{48E93AE0-0C7B-4E57-8865-1F521043E669}" presName="childShape" presStyleCnt="0"/>
      <dgm:spPr/>
    </dgm:pt>
    <dgm:pt modelId="{7A7D3E21-7944-475F-B3BD-7B564B176679}" type="pres">
      <dgm:prSet presAssocID="{0A0BA8B1-A9EC-4850-BE20-E6FE11636032}" presName="Name13" presStyleLbl="parChTrans1D2" presStyleIdx="6" presStyleCnt="30"/>
      <dgm:spPr/>
    </dgm:pt>
    <dgm:pt modelId="{BFD07A9E-8FB1-455A-94B9-1C4CF93500D2}" type="pres">
      <dgm:prSet presAssocID="{7A001AD6-21B5-4C59-8B41-C8BE0911BB10}" presName="childText" presStyleLbl="bgAcc1" presStyleIdx="6" presStyleCnt="30">
        <dgm:presLayoutVars>
          <dgm:bulletEnabled val="1"/>
        </dgm:presLayoutVars>
      </dgm:prSet>
      <dgm:spPr/>
    </dgm:pt>
    <dgm:pt modelId="{9DC9CEC3-40E5-4973-B530-97B52C6F3837}" type="pres">
      <dgm:prSet presAssocID="{47F56AD8-F6F2-4971-BF21-34FCDAE35044}" presName="Name13" presStyleLbl="parChTrans1D2" presStyleIdx="7" presStyleCnt="30"/>
      <dgm:spPr/>
    </dgm:pt>
    <dgm:pt modelId="{2EEDE15E-2957-48E4-9641-1292EA175279}" type="pres">
      <dgm:prSet presAssocID="{63069645-D975-41AD-94B7-A9FA6153A7C8}" presName="childText" presStyleLbl="bgAcc1" presStyleIdx="7" presStyleCnt="30">
        <dgm:presLayoutVars>
          <dgm:bulletEnabled val="1"/>
        </dgm:presLayoutVars>
      </dgm:prSet>
      <dgm:spPr/>
    </dgm:pt>
    <dgm:pt modelId="{7606C4F9-E78C-4C5A-A15F-B912FA0A2A8E}" type="pres">
      <dgm:prSet presAssocID="{79C26E57-95F4-4C34-8BC2-D3C3341E2EA8}" presName="Name13" presStyleLbl="parChTrans1D2" presStyleIdx="8" presStyleCnt="30"/>
      <dgm:spPr/>
    </dgm:pt>
    <dgm:pt modelId="{42E2B027-E168-4AF5-8041-212B7834ED35}" type="pres">
      <dgm:prSet presAssocID="{D100D8F3-359C-488A-BBAF-C74438ED53E7}" presName="childText" presStyleLbl="bgAcc1" presStyleIdx="8" presStyleCnt="30">
        <dgm:presLayoutVars>
          <dgm:bulletEnabled val="1"/>
        </dgm:presLayoutVars>
      </dgm:prSet>
      <dgm:spPr/>
    </dgm:pt>
    <dgm:pt modelId="{27F7F239-E896-4BE8-BC9D-1AB507C0D130}" type="pres">
      <dgm:prSet presAssocID="{14B42D14-E222-459A-AB59-34177C7514DB}" presName="Name13" presStyleLbl="parChTrans1D2" presStyleIdx="9" presStyleCnt="30"/>
      <dgm:spPr/>
    </dgm:pt>
    <dgm:pt modelId="{4CC2DD53-7D5B-4763-ADA8-20DC04E5F558}" type="pres">
      <dgm:prSet presAssocID="{85080921-ECAB-47CD-A9B5-2C00C5A22387}" presName="childText" presStyleLbl="bgAcc1" presStyleIdx="9" presStyleCnt="30">
        <dgm:presLayoutVars>
          <dgm:bulletEnabled val="1"/>
        </dgm:presLayoutVars>
      </dgm:prSet>
      <dgm:spPr/>
    </dgm:pt>
    <dgm:pt modelId="{3B602845-155A-4918-AB40-891C8E4E08BC}" type="pres">
      <dgm:prSet presAssocID="{C7B76752-CF57-44AA-B798-E0BC8F273A8C}" presName="Name13" presStyleLbl="parChTrans1D2" presStyleIdx="10" presStyleCnt="30"/>
      <dgm:spPr/>
    </dgm:pt>
    <dgm:pt modelId="{DF6A4E7A-5C20-4E17-914A-1DB60ABF54FB}" type="pres">
      <dgm:prSet presAssocID="{165610F4-3599-4707-AAAD-04E73A6F6FED}" presName="childText" presStyleLbl="bgAcc1" presStyleIdx="10" presStyleCnt="30">
        <dgm:presLayoutVars>
          <dgm:bulletEnabled val="1"/>
        </dgm:presLayoutVars>
      </dgm:prSet>
      <dgm:spPr/>
    </dgm:pt>
    <dgm:pt modelId="{D3DF4C7E-8F40-4203-88FC-FDC3CC223E37}" type="pres">
      <dgm:prSet presAssocID="{9AF8EE21-3069-4CCF-9457-AF86C7B6F109}" presName="Name13" presStyleLbl="parChTrans1D2" presStyleIdx="11" presStyleCnt="30"/>
      <dgm:spPr/>
    </dgm:pt>
    <dgm:pt modelId="{5E8AF7F1-B71E-4298-8037-3D38F82AE3A6}" type="pres">
      <dgm:prSet presAssocID="{E14D96E4-F040-4154-8DF0-B1A45ED444E9}" presName="childText" presStyleLbl="bgAcc1" presStyleIdx="11" presStyleCnt="30">
        <dgm:presLayoutVars>
          <dgm:bulletEnabled val="1"/>
        </dgm:presLayoutVars>
      </dgm:prSet>
      <dgm:spPr/>
    </dgm:pt>
    <dgm:pt modelId="{D62F5ED9-6451-47D0-8E02-6FADDC6E0237}" type="pres">
      <dgm:prSet presAssocID="{9968456B-F45A-4EC8-B012-08F2CA02A785}" presName="root" presStyleCnt="0"/>
      <dgm:spPr/>
    </dgm:pt>
    <dgm:pt modelId="{04ACFAA3-38C6-4F15-A7EA-865659DBEE42}" type="pres">
      <dgm:prSet presAssocID="{9968456B-F45A-4EC8-B012-08F2CA02A785}" presName="rootComposite" presStyleCnt="0"/>
      <dgm:spPr/>
    </dgm:pt>
    <dgm:pt modelId="{37EF9003-4960-4F9B-AA54-84B99790EE05}" type="pres">
      <dgm:prSet presAssocID="{9968456B-F45A-4EC8-B012-08F2CA02A785}" presName="rootText" presStyleLbl="node1" presStyleIdx="2" presStyleCnt="5"/>
      <dgm:spPr/>
    </dgm:pt>
    <dgm:pt modelId="{A45DD385-5E40-4AC1-B630-1DD41B7D762A}" type="pres">
      <dgm:prSet presAssocID="{9968456B-F45A-4EC8-B012-08F2CA02A785}" presName="rootConnector" presStyleLbl="node1" presStyleIdx="2" presStyleCnt="5"/>
      <dgm:spPr/>
    </dgm:pt>
    <dgm:pt modelId="{AD63F266-277F-4C80-A827-78AC1BC33CB9}" type="pres">
      <dgm:prSet presAssocID="{9968456B-F45A-4EC8-B012-08F2CA02A785}" presName="childShape" presStyleCnt="0"/>
      <dgm:spPr/>
    </dgm:pt>
    <dgm:pt modelId="{EE1706F3-CBD4-4FDC-988B-446B75F08522}" type="pres">
      <dgm:prSet presAssocID="{10A7A880-36DD-4058-BC5E-E6EE3B1194A3}" presName="Name13" presStyleLbl="parChTrans1D2" presStyleIdx="12" presStyleCnt="30"/>
      <dgm:spPr/>
    </dgm:pt>
    <dgm:pt modelId="{648A6C0B-27D1-4ADE-A7EC-AF967527C7D3}" type="pres">
      <dgm:prSet presAssocID="{20648175-6352-4336-98A5-20243F557788}" presName="childText" presStyleLbl="bgAcc1" presStyleIdx="12" presStyleCnt="30">
        <dgm:presLayoutVars>
          <dgm:bulletEnabled val="1"/>
        </dgm:presLayoutVars>
      </dgm:prSet>
      <dgm:spPr/>
    </dgm:pt>
    <dgm:pt modelId="{0FA8FAF9-BBBC-4ABB-A4D4-E376C6CC0DA3}" type="pres">
      <dgm:prSet presAssocID="{4D8423CF-935D-423B-925C-80F103027DAC}" presName="Name13" presStyleLbl="parChTrans1D2" presStyleIdx="13" presStyleCnt="30"/>
      <dgm:spPr/>
    </dgm:pt>
    <dgm:pt modelId="{A541EEEA-3651-477E-A6D6-B4848F901283}" type="pres">
      <dgm:prSet presAssocID="{667F2F51-8141-4D31-AA80-0EED2A4727AA}" presName="childText" presStyleLbl="bgAcc1" presStyleIdx="13" presStyleCnt="30">
        <dgm:presLayoutVars>
          <dgm:bulletEnabled val="1"/>
        </dgm:presLayoutVars>
      </dgm:prSet>
      <dgm:spPr/>
    </dgm:pt>
    <dgm:pt modelId="{FB52B85B-7C84-4586-B677-EA8327E817A3}" type="pres">
      <dgm:prSet presAssocID="{FBA9A0C5-C22A-4957-8B73-1E412F40857E}" presName="Name13" presStyleLbl="parChTrans1D2" presStyleIdx="14" presStyleCnt="30"/>
      <dgm:spPr/>
    </dgm:pt>
    <dgm:pt modelId="{09543DCD-49C4-4DFE-9F2B-F869A2C5DF1D}" type="pres">
      <dgm:prSet presAssocID="{132D96D9-0B29-4C5F-8E54-531A984BA36A}" presName="childText" presStyleLbl="bgAcc1" presStyleIdx="14" presStyleCnt="30">
        <dgm:presLayoutVars>
          <dgm:bulletEnabled val="1"/>
        </dgm:presLayoutVars>
      </dgm:prSet>
      <dgm:spPr/>
    </dgm:pt>
    <dgm:pt modelId="{99724749-FF7F-4D96-9F01-B4151458F48C}" type="pres">
      <dgm:prSet presAssocID="{0FC20014-9A55-4883-909D-12A4DC7BB5FD}" presName="Name13" presStyleLbl="parChTrans1D2" presStyleIdx="15" presStyleCnt="30"/>
      <dgm:spPr/>
    </dgm:pt>
    <dgm:pt modelId="{D188DA18-E4BF-4A4E-A164-3FD4729BF2CE}" type="pres">
      <dgm:prSet presAssocID="{E39DD84A-5871-460F-ABCD-D02B679C7305}" presName="childText" presStyleLbl="bgAcc1" presStyleIdx="15" presStyleCnt="30">
        <dgm:presLayoutVars>
          <dgm:bulletEnabled val="1"/>
        </dgm:presLayoutVars>
      </dgm:prSet>
      <dgm:spPr/>
    </dgm:pt>
    <dgm:pt modelId="{810E181D-DA29-4E8A-87A3-B0297C9D07CA}" type="pres">
      <dgm:prSet presAssocID="{DAFDE14C-56F4-42F2-B84B-F23AE6F9D230}" presName="Name13" presStyleLbl="parChTrans1D2" presStyleIdx="16" presStyleCnt="30"/>
      <dgm:spPr/>
    </dgm:pt>
    <dgm:pt modelId="{1648E6E7-5A90-4308-A788-4CFC6A2CE198}" type="pres">
      <dgm:prSet presAssocID="{F592DFAD-CEDA-4087-A1CF-86700321EC89}" presName="childText" presStyleLbl="bgAcc1" presStyleIdx="16" presStyleCnt="30">
        <dgm:presLayoutVars>
          <dgm:bulletEnabled val="1"/>
        </dgm:presLayoutVars>
      </dgm:prSet>
      <dgm:spPr/>
    </dgm:pt>
    <dgm:pt modelId="{6E57E6D2-352F-40AD-A80C-411A492CBF57}" type="pres">
      <dgm:prSet presAssocID="{4C1B0603-CB00-4881-836D-4CA13C6C640C}" presName="Name13" presStyleLbl="parChTrans1D2" presStyleIdx="17" presStyleCnt="30"/>
      <dgm:spPr/>
    </dgm:pt>
    <dgm:pt modelId="{86164E6B-D97E-4B2B-ADFD-D5E9B15431C8}" type="pres">
      <dgm:prSet presAssocID="{35CE71C9-9C6A-469B-BBDA-2570289705F8}" presName="childText" presStyleLbl="bgAcc1" presStyleIdx="17" presStyleCnt="30">
        <dgm:presLayoutVars>
          <dgm:bulletEnabled val="1"/>
        </dgm:presLayoutVars>
      </dgm:prSet>
      <dgm:spPr/>
    </dgm:pt>
    <dgm:pt modelId="{7CD2E93F-1649-4662-AF47-3468D78FC523}" type="pres">
      <dgm:prSet presAssocID="{E597026C-A91C-45A8-B2C3-6F9E70ECA8CF}" presName="root" presStyleCnt="0"/>
      <dgm:spPr/>
    </dgm:pt>
    <dgm:pt modelId="{03387F0D-4FE1-4C4C-8A90-9C01A2465125}" type="pres">
      <dgm:prSet presAssocID="{E597026C-A91C-45A8-B2C3-6F9E70ECA8CF}" presName="rootComposite" presStyleCnt="0"/>
      <dgm:spPr/>
    </dgm:pt>
    <dgm:pt modelId="{D7D65F1A-56EC-46CA-B02E-79CCDE21EF7F}" type="pres">
      <dgm:prSet presAssocID="{E597026C-A91C-45A8-B2C3-6F9E70ECA8CF}" presName="rootText" presStyleLbl="node1" presStyleIdx="3" presStyleCnt="5"/>
      <dgm:spPr/>
    </dgm:pt>
    <dgm:pt modelId="{CA288CC2-B7B9-471B-89FE-3A941D88B021}" type="pres">
      <dgm:prSet presAssocID="{E597026C-A91C-45A8-B2C3-6F9E70ECA8CF}" presName="rootConnector" presStyleLbl="node1" presStyleIdx="3" presStyleCnt="5"/>
      <dgm:spPr/>
    </dgm:pt>
    <dgm:pt modelId="{5430E14B-D95A-4FC3-97D9-1A05FC46197F}" type="pres">
      <dgm:prSet presAssocID="{E597026C-A91C-45A8-B2C3-6F9E70ECA8CF}" presName="childShape" presStyleCnt="0"/>
      <dgm:spPr/>
    </dgm:pt>
    <dgm:pt modelId="{58344666-8CB9-4A9B-900A-CDE2665008B5}" type="pres">
      <dgm:prSet presAssocID="{CA88540A-AC71-4C68-906D-981FDD9DD4F5}" presName="Name13" presStyleLbl="parChTrans1D2" presStyleIdx="18" presStyleCnt="30"/>
      <dgm:spPr/>
    </dgm:pt>
    <dgm:pt modelId="{71E6A7EF-8C62-4162-A35F-7256A6D6B8BC}" type="pres">
      <dgm:prSet presAssocID="{7003FD0E-B768-44CF-8CE6-8CB567866EE2}" presName="childText" presStyleLbl="bgAcc1" presStyleIdx="18" presStyleCnt="30" custLinFactNeighborY="-4692">
        <dgm:presLayoutVars>
          <dgm:bulletEnabled val="1"/>
        </dgm:presLayoutVars>
      </dgm:prSet>
      <dgm:spPr/>
    </dgm:pt>
    <dgm:pt modelId="{DB42435D-9920-4BF4-AB0A-A1A82A8C68E9}" type="pres">
      <dgm:prSet presAssocID="{B82357ED-7E2C-4114-9408-BB29658D9C5B}" presName="Name13" presStyleLbl="parChTrans1D2" presStyleIdx="19" presStyleCnt="30"/>
      <dgm:spPr/>
    </dgm:pt>
    <dgm:pt modelId="{0D813852-151F-4FC1-8EFE-304A4DD10F7C}" type="pres">
      <dgm:prSet presAssocID="{F68607DD-520C-441E-8E5B-2E23DF482868}" presName="childText" presStyleLbl="bgAcc1" presStyleIdx="19" presStyleCnt="30" custLinFactNeighborY="-4692">
        <dgm:presLayoutVars>
          <dgm:bulletEnabled val="1"/>
        </dgm:presLayoutVars>
      </dgm:prSet>
      <dgm:spPr/>
    </dgm:pt>
    <dgm:pt modelId="{A1B8BA0F-B8FD-4D78-872F-DEAEE6F6F892}" type="pres">
      <dgm:prSet presAssocID="{62E62DEA-ED62-4CC2-9941-4A185EB3B3F3}" presName="Name13" presStyleLbl="parChTrans1D2" presStyleIdx="20" presStyleCnt="30"/>
      <dgm:spPr/>
    </dgm:pt>
    <dgm:pt modelId="{EA0B7CCF-2FC5-4435-AB33-39262D76B140}" type="pres">
      <dgm:prSet presAssocID="{893122C1-36F0-4554-B814-D0AAA4DB528B}" presName="childText" presStyleLbl="bgAcc1" presStyleIdx="20" presStyleCnt="30" custLinFactNeighborY="-4692">
        <dgm:presLayoutVars>
          <dgm:bulletEnabled val="1"/>
        </dgm:presLayoutVars>
      </dgm:prSet>
      <dgm:spPr/>
    </dgm:pt>
    <dgm:pt modelId="{0E5BE97E-83B0-4BEA-B916-D0CA346290F8}" type="pres">
      <dgm:prSet presAssocID="{000899F0-68A7-482F-8A3A-8B6E8EF9B4B4}" presName="Name13" presStyleLbl="parChTrans1D2" presStyleIdx="21" presStyleCnt="30"/>
      <dgm:spPr/>
    </dgm:pt>
    <dgm:pt modelId="{C23456F3-2C58-467A-9DE6-7B6F06DD10F8}" type="pres">
      <dgm:prSet presAssocID="{EBA1647F-0B55-434A-BE03-08C3BFFDE368}" presName="childText" presStyleLbl="bgAcc1" presStyleIdx="21" presStyleCnt="30" custLinFactNeighborY="-4692">
        <dgm:presLayoutVars>
          <dgm:bulletEnabled val="1"/>
        </dgm:presLayoutVars>
      </dgm:prSet>
      <dgm:spPr/>
    </dgm:pt>
    <dgm:pt modelId="{849577B5-B68A-4CC9-B941-DC65EC60A0EB}" type="pres">
      <dgm:prSet presAssocID="{27042B47-DC83-40C3-A2C9-D21BF6B43340}" presName="Name13" presStyleLbl="parChTrans1D2" presStyleIdx="22" presStyleCnt="30"/>
      <dgm:spPr/>
    </dgm:pt>
    <dgm:pt modelId="{C4F9C613-77D9-436C-AAD1-2610BA618F94}" type="pres">
      <dgm:prSet presAssocID="{D1EA8627-6752-4FCF-8FA7-12A2493412BA}" presName="childText" presStyleLbl="bgAcc1" presStyleIdx="22" presStyleCnt="30" custLinFactNeighborY="-4692">
        <dgm:presLayoutVars>
          <dgm:bulletEnabled val="1"/>
        </dgm:presLayoutVars>
      </dgm:prSet>
      <dgm:spPr/>
    </dgm:pt>
    <dgm:pt modelId="{059F3685-77B3-4927-BAC2-02C7D4E6A82E}" type="pres">
      <dgm:prSet presAssocID="{0C66F655-E487-469D-8449-082C56A65908}" presName="Name13" presStyleLbl="parChTrans1D2" presStyleIdx="23" presStyleCnt="30"/>
      <dgm:spPr/>
    </dgm:pt>
    <dgm:pt modelId="{B0CB7C7C-76F6-47A1-9B52-8E814DACF7FA}" type="pres">
      <dgm:prSet presAssocID="{802BD9C1-4EE5-4FAB-B8B7-114DD08D437E}" presName="childText" presStyleLbl="bgAcc1" presStyleIdx="23" presStyleCnt="30">
        <dgm:presLayoutVars>
          <dgm:bulletEnabled val="1"/>
        </dgm:presLayoutVars>
      </dgm:prSet>
      <dgm:spPr/>
    </dgm:pt>
    <dgm:pt modelId="{FC6BD98C-1DAC-4E2E-A378-CFB1DF8F6AB9}" type="pres">
      <dgm:prSet presAssocID="{22A01F38-89BB-4298-91DC-95A01E5B83DE}" presName="root" presStyleCnt="0"/>
      <dgm:spPr/>
    </dgm:pt>
    <dgm:pt modelId="{B19AA685-B5A7-40C0-9A1F-1ACA11379267}" type="pres">
      <dgm:prSet presAssocID="{22A01F38-89BB-4298-91DC-95A01E5B83DE}" presName="rootComposite" presStyleCnt="0"/>
      <dgm:spPr/>
    </dgm:pt>
    <dgm:pt modelId="{99EEFB78-7DC2-49D7-A3B4-B5FDAF9A6127}" type="pres">
      <dgm:prSet presAssocID="{22A01F38-89BB-4298-91DC-95A01E5B83DE}" presName="rootText" presStyleLbl="node1" presStyleIdx="4" presStyleCnt="5"/>
      <dgm:spPr/>
    </dgm:pt>
    <dgm:pt modelId="{6073CA9F-7CFD-4967-9AE5-7BE2B2E49EBF}" type="pres">
      <dgm:prSet presAssocID="{22A01F38-89BB-4298-91DC-95A01E5B83DE}" presName="rootConnector" presStyleLbl="node1" presStyleIdx="4" presStyleCnt="5"/>
      <dgm:spPr/>
    </dgm:pt>
    <dgm:pt modelId="{A37E0502-0526-4F33-9BC6-9D943A71D7D2}" type="pres">
      <dgm:prSet presAssocID="{22A01F38-89BB-4298-91DC-95A01E5B83DE}" presName="childShape" presStyleCnt="0"/>
      <dgm:spPr/>
    </dgm:pt>
    <dgm:pt modelId="{18BE2C6E-83F9-406C-B982-E2DB4CB93422}" type="pres">
      <dgm:prSet presAssocID="{0D3F2836-BB67-4EC8-BAFD-4150A2C4D268}" presName="Name13" presStyleLbl="parChTrans1D2" presStyleIdx="24" presStyleCnt="30"/>
      <dgm:spPr/>
    </dgm:pt>
    <dgm:pt modelId="{15529AD4-4CF1-450F-AA69-E1E460701549}" type="pres">
      <dgm:prSet presAssocID="{928782AD-168C-429C-926C-A747CF2CB12F}" presName="childText" presStyleLbl="bgAcc1" presStyleIdx="24" presStyleCnt="30">
        <dgm:presLayoutVars>
          <dgm:bulletEnabled val="1"/>
        </dgm:presLayoutVars>
      </dgm:prSet>
      <dgm:spPr/>
    </dgm:pt>
    <dgm:pt modelId="{1403E1FA-08BF-4EEC-8BB1-5C43F12F1039}" type="pres">
      <dgm:prSet presAssocID="{B7968986-4D11-407A-B09B-0C08D667D3F1}" presName="Name13" presStyleLbl="parChTrans1D2" presStyleIdx="25" presStyleCnt="30"/>
      <dgm:spPr/>
    </dgm:pt>
    <dgm:pt modelId="{4F5CE4EB-96CB-444F-A705-C676F52368A0}" type="pres">
      <dgm:prSet presAssocID="{C67DFA07-E119-4DEF-B516-08EFE3CD233F}" presName="childText" presStyleLbl="bgAcc1" presStyleIdx="25" presStyleCnt="30">
        <dgm:presLayoutVars>
          <dgm:bulletEnabled val="1"/>
        </dgm:presLayoutVars>
      </dgm:prSet>
      <dgm:spPr/>
    </dgm:pt>
    <dgm:pt modelId="{4D301CE5-0D81-419A-A84A-84BB66873D7E}" type="pres">
      <dgm:prSet presAssocID="{281A2D2C-3E82-4D69-8567-246882382676}" presName="Name13" presStyleLbl="parChTrans1D2" presStyleIdx="26" presStyleCnt="30"/>
      <dgm:spPr/>
    </dgm:pt>
    <dgm:pt modelId="{684BFF66-696A-435B-B42A-09D069C82110}" type="pres">
      <dgm:prSet presAssocID="{AA420ED5-CB77-445D-B9BC-036732AD2E19}" presName="childText" presStyleLbl="bgAcc1" presStyleIdx="26" presStyleCnt="30">
        <dgm:presLayoutVars>
          <dgm:bulletEnabled val="1"/>
        </dgm:presLayoutVars>
      </dgm:prSet>
      <dgm:spPr/>
    </dgm:pt>
    <dgm:pt modelId="{9663B44F-DF20-4AF3-8847-B81DF8E811AB}" type="pres">
      <dgm:prSet presAssocID="{D34D98B5-4401-4617-8209-E1D9B783252D}" presName="Name13" presStyleLbl="parChTrans1D2" presStyleIdx="27" presStyleCnt="30"/>
      <dgm:spPr/>
    </dgm:pt>
    <dgm:pt modelId="{FC13D4F9-4896-4740-8A9C-D52CC25A644A}" type="pres">
      <dgm:prSet presAssocID="{0B9BDCD2-54CD-4FD2-A812-4864151B7685}" presName="childText" presStyleLbl="bgAcc1" presStyleIdx="27" presStyleCnt="30">
        <dgm:presLayoutVars>
          <dgm:bulletEnabled val="1"/>
        </dgm:presLayoutVars>
      </dgm:prSet>
      <dgm:spPr/>
    </dgm:pt>
    <dgm:pt modelId="{38421CD4-5692-46FA-8BAF-7A713D291A30}" type="pres">
      <dgm:prSet presAssocID="{4CA0CA13-9D2F-466C-9A5C-AA46857FB4E1}" presName="Name13" presStyleLbl="parChTrans1D2" presStyleIdx="28" presStyleCnt="30"/>
      <dgm:spPr/>
    </dgm:pt>
    <dgm:pt modelId="{CBB5C6E4-388B-4EEE-AFFE-D8B62C4C8ADE}" type="pres">
      <dgm:prSet presAssocID="{7D1F7063-AA59-4586-B42E-00F4385E2C87}" presName="childText" presStyleLbl="bgAcc1" presStyleIdx="28" presStyleCnt="30">
        <dgm:presLayoutVars>
          <dgm:bulletEnabled val="1"/>
        </dgm:presLayoutVars>
      </dgm:prSet>
      <dgm:spPr/>
    </dgm:pt>
    <dgm:pt modelId="{7189EFD6-60F6-4D9E-BCBF-00B86F6A87E6}" type="pres">
      <dgm:prSet presAssocID="{3ABC185F-5AEA-4360-887C-B760D73CB725}" presName="Name13" presStyleLbl="parChTrans1D2" presStyleIdx="29" presStyleCnt="30"/>
      <dgm:spPr/>
    </dgm:pt>
    <dgm:pt modelId="{6779FDD3-2D1B-4E2E-B1A2-06E544C0907E}" type="pres">
      <dgm:prSet presAssocID="{B91BB086-C064-4218-BD90-37AC5BA6D3DD}" presName="childText" presStyleLbl="bgAcc1" presStyleIdx="29" presStyleCnt="30">
        <dgm:presLayoutVars>
          <dgm:bulletEnabled val="1"/>
        </dgm:presLayoutVars>
      </dgm:prSet>
      <dgm:spPr/>
    </dgm:pt>
  </dgm:ptLst>
  <dgm:cxnLst>
    <dgm:cxn modelId="{AA71F266-C74E-4389-B4F6-0224D636A392}" type="presOf" srcId="{3ABC185F-5AEA-4360-887C-B760D73CB725}" destId="{7189EFD6-60F6-4D9E-BCBF-00B86F6A87E6}" srcOrd="0" destOrd="0" presId="urn:microsoft.com/office/officeart/2005/8/layout/hierarchy3"/>
    <dgm:cxn modelId="{4097A8E0-35B8-4757-85FB-30CE10227D07}" type="presOf" srcId="{D34D98B5-4401-4617-8209-E1D9B783252D}" destId="{9663B44F-DF20-4AF3-8847-B81DF8E811AB}" srcOrd="0" destOrd="0" presId="urn:microsoft.com/office/officeart/2005/8/layout/hierarchy3"/>
    <dgm:cxn modelId="{4C74BEC2-71F7-46BB-919C-7E0FBE122157}" type="presOf" srcId="{14C7D255-8955-4CFE-AEBA-884BD1E7C880}" destId="{4AB85E62-4E0E-458F-BA65-8440C368F80D}" srcOrd="0" destOrd="0" presId="urn:microsoft.com/office/officeart/2005/8/layout/hierarchy3"/>
    <dgm:cxn modelId="{027987C5-ABAC-49F5-BB8B-7668AC5093B9}" srcId="{76FB06C9-BEA3-4605-826A-210EDC5674EF}" destId="{5ACC4537-F5D3-4C59-BFEE-8F30F68CD981}" srcOrd="4" destOrd="0" parTransId="{5885C733-E5F5-4752-B37E-2D454FA79648}" sibTransId="{55E47F93-FFD5-40CD-9029-75B2FE3BA393}"/>
    <dgm:cxn modelId="{8A232052-8D5D-45BD-8F3B-E357E718AF93}" type="presOf" srcId="{10A7A880-36DD-4058-BC5E-E6EE3B1194A3}" destId="{EE1706F3-CBD4-4FDC-988B-446B75F08522}" srcOrd="0" destOrd="0" presId="urn:microsoft.com/office/officeart/2005/8/layout/hierarchy3"/>
    <dgm:cxn modelId="{A866A94F-12D1-4381-8FD3-000CFB7B238F}" type="presOf" srcId="{E39DD84A-5871-460F-ABCD-D02B679C7305}" destId="{D188DA18-E4BF-4A4E-A164-3FD4729BF2CE}" srcOrd="0" destOrd="0" presId="urn:microsoft.com/office/officeart/2005/8/layout/hierarchy3"/>
    <dgm:cxn modelId="{1D732C81-2E4E-4D00-BB2D-5B8983CEF2FD}" srcId="{76FB06C9-BEA3-4605-826A-210EDC5674EF}" destId="{FB8CE448-08DF-47DE-A80D-132B1E89F40C}" srcOrd="1" destOrd="0" parTransId="{7F4A9784-3004-4E48-AD36-F229D9DD7CBD}" sibTransId="{AB4F70C4-0683-4B23-8BD5-1B665F0FCDA3}"/>
    <dgm:cxn modelId="{E6022851-E001-4D14-AF05-08AEEC22A740}" type="presOf" srcId="{5885C733-E5F5-4752-B37E-2D454FA79648}" destId="{1C4EA99A-7495-44FA-9A42-4E4F1D94CEF3}" srcOrd="0" destOrd="0" presId="urn:microsoft.com/office/officeart/2005/8/layout/hierarchy3"/>
    <dgm:cxn modelId="{C5CC35E5-7B59-42CA-8C47-636CEF685983}" type="presOf" srcId="{C7B76752-CF57-44AA-B798-E0BC8F273A8C}" destId="{3B602845-155A-4918-AB40-891C8E4E08BC}" srcOrd="0" destOrd="0" presId="urn:microsoft.com/office/officeart/2005/8/layout/hierarchy3"/>
    <dgm:cxn modelId="{C87FE57A-9642-4E8F-B86A-AD1B2B58B3F9}" type="presOf" srcId="{DAFDE14C-56F4-42F2-B84B-F23AE6F9D230}" destId="{810E181D-DA29-4E8A-87A3-B0297C9D07CA}" srcOrd="0" destOrd="0" presId="urn:microsoft.com/office/officeart/2005/8/layout/hierarchy3"/>
    <dgm:cxn modelId="{DC793CB7-DDE0-40B3-B1DA-7658D5BA0CBC}" type="presOf" srcId="{281A2D2C-3E82-4D69-8567-246882382676}" destId="{4D301CE5-0D81-419A-A84A-84BB66873D7E}" srcOrd="0" destOrd="0" presId="urn:microsoft.com/office/officeart/2005/8/layout/hierarchy3"/>
    <dgm:cxn modelId="{1F7AEF3D-EC48-4B91-BF19-9B9EAF2D0E64}" type="presOf" srcId="{48E93AE0-0C7B-4E57-8865-1F521043E669}" destId="{39233E72-BA5C-403F-8645-CA8FC74BE9F7}" srcOrd="0" destOrd="0" presId="urn:microsoft.com/office/officeart/2005/8/layout/hierarchy3"/>
    <dgm:cxn modelId="{7468AF9D-CDA8-4131-B58F-8890B9C4C64A}" srcId="{9968456B-F45A-4EC8-B012-08F2CA02A785}" destId="{E39DD84A-5871-460F-ABCD-D02B679C7305}" srcOrd="3" destOrd="0" parTransId="{0FC20014-9A55-4883-909D-12A4DC7BB5FD}" sibTransId="{1A99C12C-C62F-44AB-BA69-EC2BFAD5612C}"/>
    <dgm:cxn modelId="{F79B50A6-8095-4DC2-9E64-B16ADBF7AA8A}" srcId="{E597026C-A91C-45A8-B2C3-6F9E70ECA8CF}" destId="{7003FD0E-B768-44CF-8CE6-8CB567866EE2}" srcOrd="0" destOrd="0" parTransId="{CA88540A-AC71-4C68-906D-981FDD9DD4F5}" sibTransId="{E381555D-B826-4FDA-A74C-22464DD4BFE3}"/>
    <dgm:cxn modelId="{F7154844-ADB2-4DEA-9E17-6E2666CBD523}" type="presOf" srcId="{76D6DE75-233C-4239-8C59-C46CFC8B9A81}" destId="{FE537F03-285E-4E6B-81CB-7BEFF36B8BEA}" srcOrd="0" destOrd="0" presId="urn:microsoft.com/office/officeart/2005/8/layout/hierarchy3"/>
    <dgm:cxn modelId="{CD0F2B46-FE8B-4C0B-AF1D-BAA8E1AD35EC}" type="presOf" srcId="{9968456B-F45A-4EC8-B012-08F2CA02A785}" destId="{37EF9003-4960-4F9B-AA54-84B99790EE05}" srcOrd="0" destOrd="0" presId="urn:microsoft.com/office/officeart/2005/8/layout/hierarchy3"/>
    <dgm:cxn modelId="{A5BF98BB-8D22-47A2-B6DF-8B99CA87703F}" type="presOf" srcId="{85080921-ECAB-47CD-A9B5-2C00C5A22387}" destId="{4CC2DD53-7D5B-4763-ADA8-20DC04E5F558}" srcOrd="0" destOrd="0" presId="urn:microsoft.com/office/officeart/2005/8/layout/hierarchy3"/>
    <dgm:cxn modelId="{DB9AA7F0-B2E6-4D5D-B895-7651AEB950F2}" srcId="{22A01F38-89BB-4298-91DC-95A01E5B83DE}" destId="{7D1F7063-AA59-4586-B42E-00F4385E2C87}" srcOrd="4" destOrd="0" parTransId="{4CA0CA13-9D2F-466C-9A5C-AA46857FB4E1}" sibTransId="{1941BB2E-8B78-4FB6-822A-FBE862F3A639}"/>
    <dgm:cxn modelId="{67A3B5A6-0F67-4FF4-B63B-118F87E93F80}" srcId="{5D61AA02-FFD0-49E6-9163-167C8BC80D9F}" destId="{E597026C-A91C-45A8-B2C3-6F9E70ECA8CF}" srcOrd="3" destOrd="0" parTransId="{517AB2AE-AB5F-42E3-B6ED-7A81AD91EF4E}" sibTransId="{558F92F0-EAAE-4DA2-98A4-10ACF91135CE}"/>
    <dgm:cxn modelId="{C3026155-034D-412F-B40F-E24F09731EA9}" type="presOf" srcId="{22A01F38-89BB-4298-91DC-95A01E5B83DE}" destId="{6073CA9F-7CFD-4967-9AE5-7BE2B2E49EBF}" srcOrd="1" destOrd="0" presId="urn:microsoft.com/office/officeart/2005/8/layout/hierarchy3"/>
    <dgm:cxn modelId="{3D8CC19D-29D6-4C51-8422-485A0D97AD3B}" srcId="{48E93AE0-0C7B-4E57-8865-1F521043E669}" destId="{7A001AD6-21B5-4C59-8B41-C8BE0911BB10}" srcOrd="0" destOrd="0" parTransId="{0A0BA8B1-A9EC-4850-BE20-E6FE11636032}" sibTransId="{0B4E7679-7F66-45FE-9CF4-18E4FB817CDB}"/>
    <dgm:cxn modelId="{E54D54C8-8F4C-44F2-8FA4-E5D3B73CA7A3}" type="presOf" srcId="{79C26E57-95F4-4C34-8BC2-D3C3341E2EA8}" destId="{7606C4F9-E78C-4C5A-A15F-B912FA0A2A8E}" srcOrd="0" destOrd="0" presId="urn:microsoft.com/office/officeart/2005/8/layout/hierarchy3"/>
    <dgm:cxn modelId="{DFF62809-C1BC-4038-BBF1-AF6AE634066E}" type="presOf" srcId="{7F4A9784-3004-4E48-AD36-F229D9DD7CBD}" destId="{867D8C71-5E88-431D-BE32-8E4268E33613}" srcOrd="0" destOrd="0" presId="urn:microsoft.com/office/officeart/2005/8/layout/hierarchy3"/>
    <dgm:cxn modelId="{62138782-CED2-4B4F-BC3A-881CBF7ADA64}" srcId="{E597026C-A91C-45A8-B2C3-6F9E70ECA8CF}" destId="{F68607DD-520C-441E-8E5B-2E23DF482868}" srcOrd="1" destOrd="0" parTransId="{B82357ED-7E2C-4114-9408-BB29658D9C5B}" sibTransId="{C215D643-F298-419E-A19D-14E2B2C12E4D}"/>
    <dgm:cxn modelId="{39D290B1-DE73-4868-93F4-41A010E416E8}" type="presOf" srcId="{76FB06C9-BEA3-4605-826A-210EDC5674EF}" destId="{4A35A969-5033-4CAF-850C-4D91495C550C}" srcOrd="1" destOrd="0" presId="urn:microsoft.com/office/officeart/2005/8/layout/hierarchy3"/>
    <dgm:cxn modelId="{27833E6A-9379-493A-A24E-31B5A3B1244D}" type="presOf" srcId="{D1EA8627-6752-4FCF-8FA7-12A2493412BA}" destId="{C4F9C613-77D9-436C-AAD1-2610BA618F94}" srcOrd="0" destOrd="0" presId="urn:microsoft.com/office/officeart/2005/8/layout/hierarchy3"/>
    <dgm:cxn modelId="{0EFF00D3-E761-4B69-942D-554EB6F5EFB0}" srcId="{E597026C-A91C-45A8-B2C3-6F9E70ECA8CF}" destId="{893122C1-36F0-4554-B814-D0AAA4DB528B}" srcOrd="2" destOrd="0" parTransId="{62E62DEA-ED62-4CC2-9941-4A185EB3B3F3}" sibTransId="{94EBDE22-A410-48D9-A0FD-2BD897F3D1D3}"/>
    <dgm:cxn modelId="{65500AB3-0965-447E-A31E-60C988ADEAED}" type="presOf" srcId="{0D3F2836-BB67-4EC8-BAFD-4150A2C4D268}" destId="{18BE2C6E-83F9-406C-B982-E2DB4CB93422}" srcOrd="0" destOrd="0" presId="urn:microsoft.com/office/officeart/2005/8/layout/hierarchy3"/>
    <dgm:cxn modelId="{DC6778EF-39A1-439E-9291-337191594514}" type="presOf" srcId="{0C66F655-E487-469D-8449-082C56A65908}" destId="{059F3685-77B3-4927-BAC2-02C7D4E6A82E}" srcOrd="0" destOrd="0" presId="urn:microsoft.com/office/officeart/2005/8/layout/hierarchy3"/>
    <dgm:cxn modelId="{883FDC5E-3158-4ECF-A897-6B5E85490E87}" type="presOf" srcId="{928782AD-168C-429C-926C-A747CF2CB12F}" destId="{15529AD4-4CF1-450F-AA69-E1E460701549}" srcOrd="0" destOrd="0" presId="urn:microsoft.com/office/officeart/2005/8/layout/hierarchy3"/>
    <dgm:cxn modelId="{1BB13EA1-6F74-48C2-95FA-E24FAED7CDBA}" type="presOf" srcId="{3C83CCBF-EFA5-443E-AB4E-3B53C4E07291}" destId="{8245A817-9AB5-40F9-B6C5-6DF6B60B77C4}" srcOrd="0" destOrd="0" presId="urn:microsoft.com/office/officeart/2005/8/layout/hierarchy3"/>
    <dgm:cxn modelId="{B37D13BE-3880-4965-B237-BE81377E3D5D}" type="presOf" srcId="{7A001AD6-21B5-4C59-8B41-C8BE0911BB10}" destId="{BFD07A9E-8FB1-455A-94B9-1C4CF93500D2}" srcOrd="0" destOrd="0" presId="urn:microsoft.com/office/officeart/2005/8/layout/hierarchy3"/>
    <dgm:cxn modelId="{D4D8FA3A-934D-4C16-8F79-B06565DB22A9}" type="presOf" srcId="{F592DFAD-CEDA-4087-A1CF-86700321EC89}" destId="{1648E6E7-5A90-4308-A788-4CFC6A2CE198}" srcOrd="0" destOrd="0" presId="urn:microsoft.com/office/officeart/2005/8/layout/hierarchy3"/>
    <dgm:cxn modelId="{7E88AAC7-53C4-49CF-AC33-75B846A41DCF}" type="presOf" srcId="{5ACC4537-F5D3-4C59-BFEE-8F30F68CD981}" destId="{B206F335-149B-4A0D-A4FB-E98142FE9C99}" srcOrd="0" destOrd="0" presId="urn:microsoft.com/office/officeart/2005/8/layout/hierarchy3"/>
    <dgm:cxn modelId="{80A4862C-E3CD-4A1F-9656-D6E9EF88E76B}" type="presOf" srcId="{CA88540A-AC71-4C68-906D-981FDD9DD4F5}" destId="{58344666-8CB9-4A9B-900A-CDE2665008B5}" srcOrd="0" destOrd="0" presId="urn:microsoft.com/office/officeart/2005/8/layout/hierarchy3"/>
    <dgm:cxn modelId="{9461A4CB-8D83-47CA-8533-EF6A0ACB3309}" type="presOf" srcId="{20648175-6352-4336-98A5-20243F557788}" destId="{648A6C0B-27D1-4ADE-A7EC-AF967527C7D3}" srcOrd="0" destOrd="0" presId="urn:microsoft.com/office/officeart/2005/8/layout/hierarchy3"/>
    <dgm:cxn modelId="{CAAE4D77-1593-4150-8752-86805BE9D7E3}" type="presOf" srcId="{0FC20014-9A55-4883-909D-12A4DC7BB5FD}" destId="{99724749-FF7F-4D96-9F01-B4151458F48C}" srcOrd="0" destOrd="0" presId="urn:microsoft.com/office/officeart/2005/8/layout/hierarchy3"/>
    <dgm:cxn modelId="{FEFB6CE0-2A85-4F8D-8BBE-BB218BECABB9}" srcId="{5D61AA02-FFD0-49E6-9163-167C8BC80D9F}" destId="{9968456B-F45A-4EC8-B012-08F2CA02A785}" srcOrd="2" destOrd="0" parTransId="{CFE0BB5F-4799-471A-A10F-714694E19C97}" sibTransId="{E9760C0E-A3E1-48FC-AF09-9DCEB02329D3}"/>
    <dgm:cxn modelId="{74D426BF-C8F4-47D3-BF7F-AF2E9DE87B94}" srcId="{48E93AE0-0C7B-4E57-8865-1F521043E669}" destId="{E14D96E4-F040-4154-8DF0-B1A45ED444E9}" srcOrd="5" destOrd="0" parTransId="{9AF8EE21-3069-4CCF-9457-AF86C7B6F109}" sibTransId="{DCE7AD4E-75A8-45AB-B5EB-16124DBD62C5}"/>
    <dgm:cxn modelId="{CA6E1394-0433-4510-AC86-975BD00E8C8E}" srcId="{9968456B-F45A-4EC8-B012-08F2CA02A785}" destId="{132D96D9-0B29-4C5F-8E54-531A984BA36A}" srcOrd="2" destOrd="0" parTransId="{FBA9A0C5-C22A-4957-8B73-1E412F40857E}" sibTransId="{6048A904-8462-4104-93A2-558956982E9B}"/>
    <dgm:cxn modelId="{22441B2C-BA1B-4299-BC4E-D88CF57E76ED}" srcId="{E597026C-A91C-45A8-B2C3-6F9E70ECA8CF}" destId="{EBA1647F-0B55-434A-BE03-08C3BFFDE368}" srcOrd="3" destOrd="0" parTransId="{000899F0-68A7-482F-8A3A-8B6E8EF9B4B4}" sibTransId="{11D79F66-83AA-474D-8A64-FAB9ACD7C001}"/>
    <dgm:cxn modelId="{A9365EF2-BD5E-48F1-8961-155CC0BAC138}" srcId="{9968456B-F45A-4EC8-B012-08F2CA02A785}" destId="{35CE71C9-9C6A-469B-BBDA-2570289705F8}" srcOrd="5" destOrd="0" parTransId="{4C1B0603-CB00-4881-836D-4CA13C6C640C}" sibTransId="{118FB134-B6CC-4528-BD29-60201A3B5A48}"/>
    <dgm:cxn modelId="{C9224741-BA02-442A-AF88-D5CE2D0B675C}" type="presOf" srcId="{AA420ED5-CB77-445D-B9BC-036732AD2E19}" destId="{684BFF66-696A-435B-B42A-09D069C82110}" srcOrd="0" destOrd="0" presId="urn:microsoft.com/office/officeart/2005/8/layout/hierarchy3"/>
    <dgm:cxn modelId="{6A61C48B-BFAC-45B2-9769-619F37C1E6B8}" type="presOf" srcId="{B526F733-8F83-46FC-8A58-8517CF5E487C}" destId="{EC1DA820-C11B-41A7-A337-A61E6F334F09}" srcOrd="0" destOrd="0" presId="urn:microsoft.com/office/officeart/2005/8/layout/hierarchy3"/>
    <dgm:cxn modelId="{4051259C-C521-4447-8425-AD6E1876F449}" srcId="{22A01F38-89BB-4298-91DC-95A01E5B83DE}" destId="{0B9BDCD2-54CD-4FD2-A812-4864151B7685}" srcOrd="3" destOrd="0" parTransId="{D34D98B5-4401-4617-8209-E1D9B783252D}" sibTransId="{D1F1FC5C-6E3D-4B1E-B5C3-6BADE1F60444}"/>
    <dgm:cxn modelId="{35611AC3-5709-4467-88AC-E9B7851AE32E}" srcId="{48E93AE0-0C7B-4E57-8865-1F521043E669}" destId="{165610F4-3599-4707-AAAD-04E73A6F6FED}" srcOrd="4" destOrd="0" parTransId="{C7B76752-CF57-44AA-B798-E0BC8F273A8C}" sibTransId="{411119FD-3F76-4343-9A34-AD270984CF78}"/>
    <dgm:cxn modelId="{6A33D14F-4ECA-46ED-A42B-B83E9F4D719F}" type="presOf" srcId="{EBA1647F-0B55-434A-BE03-08C3BFFDE368}" destId="{C23456F3-2C58-467A-9DE6-7B6F06DD10F8}" srcOrd="0" destOrd="0" presId="urn:microsoft.com/office/officeart/2005/8/layout/hierarchy3"/>
    <dgm:cxn modelId="{92CF16FA-38E2-48FD-920A-6E4D0DF76912}" type="presOf" srcId="{B7968986-4D11-407A-B09B-0C08D667D3F1}" destId="{1403E1FA-08BF-4EEC-8BB1-5C43F12F1039}" srcOrd="0" destOrd="0" presId="urn:microsoft.com/office/officeart/2005/8/layout/hierarchy3"/>
    <dgm:cxn modelId="{9D918A11-04C5-4CD0-A170-9E6B9FB8528C}" type="presOf" srcId="{893122C1-36F0-4554-B814-D0AAA4DB528B}" destId="{EA0B7CCF-2FC5-4435-AB33-39262D76B140}" srcOrd="0" destOrd="0" presId="urn:microsoft.com/office/officeart/2005/8/layout/hierarchy3"/>
    <dgm:cxn modelId="{97FD9339-DE91-4F91-9235-859180C742BA}" srcId="{5D61AA02-FFD0-49E6-9163-167C8BC80D9F}" destId="{22A01F38-89BB-4298-91DC-95A01E5B83DE}" srcOrd="4" destOrd="0" parTransId="{2819FE9C-480B-4EDD-A6CA-50E00BA979B6}" sibTransId="{9D53821C-735D-42F9-8F80-99E5BABB46E9}"/>
    <dgm:cxn modelId="{1350F4BF-AD1C-4C38-8DD0-7128483A5012}" type="presOf" srcId="{E14D96E4-F040-4154-8DF0-B1A45ED444E9}" destId="{5E8AF7F1-B71E-4298-8037-3D38F82AE3A6}" srcOrd="0" destOrd="0" presId="urn:microsoft.com/office/officeart/2005/8/layout/hierarchy3"/>
    <dgm:cxn modelId="{83E27C7F-A6B4-472F-9368-E25C9B2C0E5B}" type="presOf" srcId="{132D96D9-0B29-4C5F-8E54-531A984BA36A}" destId="{09543DCD-49C4-4DFE-9F2B-F869A2C5DF1D}" srcOrd="0" destOrd="0" presId="urn:microsoft.com/office/officeart/2005/8/layout/hierarchy3"/>
    <dgm:cxn modelId="{66202C35-49C6-4D1D-BA3C-D553263F0E9A}" type="presOf" srcId="{D100D8F3-359C-488A-BBAF-C74438ED53E7}" destId="{42E2B027-E168-4AF5-8041-212B7834ED35}" srcOrd="0" destOrd="0" presId="urn:microsoft.com/office/officeart/2005/8/layout/hierarchy3"/>
    <dgm:cxn modelId="{E9E334B7-D042-474C-B579-B1CD78831A69}" srcId="{9968456B-F45A-4EC8-B012-08F2CA02A785}" destId="{667F2F51-8141-4D31-AA80-0EED2A4727AA}" srcOrd="1" destOrd="0" parTransId="{4D8423CF-935D-423B-925C-80F103027DAC}" sibTransId="{C3E527B4-9CB7-4E98-BDFC-7A5EC22FA756}"/>
    <dgm:cxn modelId="{AD6D8534-CB64-45A0-B2B7-3F466F05A616}" type="presOf" srcId="{76FB06C9-BEA3-4605-826A-210EDC5674EF}" destId="{3FDC845E-DF34-4E8A-9B12-F7AAA1CFF16A}" srcOrd="0" destOrd="0" presId="urn:microsoft.com/office/officeart/2005/8/layout/hierarchy3"/>
    <dgm:cxn modelId="{9371B73C-BAEE-4DA1-8F90-BBFD2AC5A336}" type="presOf" srcId="{22A01F38-89BB-4298-91DC-95A01E5B83DE}" destId="{99EEFB78-7DC2-49D7-A3B4-B5FDAF9A6127}" srcOrd="0" destOrd="0" presId="urn:microsoft.com/office/officeart/2005/8/layout/hierarchy3"/>
    <dgm:cxn modelId="{2218F953-EC58-4F99-8642-6439D7B87573}" srcId="{76FB06C9-BEA3-4605-826A-210EDC5674EF}" destId="{B2B41F02-B7EB-4E0C-8B8B-4A85318C990D}" srcOrd="5" destOrd="0" parTransId="{A893D04B-08E8-42EC-9697-D719D2F2C5EB}" sibTransId="{0C0E3FFD-4C9B-400F-9F84-069FDB207BB7}"/>
    <dgm:cxn modelId="{05E03B34-3F3B-4FEF-8906-08C7A3547EA7}" type="presOf" srcId="{667F2F51-8141-4D31-AA80-0EED2A4727AA}" destId="{A541EEEA-3651-477E-A6D6-B4848F901283}" srcOrd="0" destOrd="0" presId="urn:microsoft.com/office/officeart/2005/8/layout/hierarchy3"/>
    <dgm:cxn modelId="{5702CB78-9990-4F31-87E6-81B0491B030D}" type="presOf" srcId="{B82357ED-7E2C-4114-9408-BB29658D9C5B}" destId="{DB42435D-9920-4BF4-AB0A-A1A82A8C68E9}" srcOrd="0" destOrd="0" presId="urn:microsoft.com/office/officeart/2005/8/layout/hierarchy3"/>
    <dgm:cxn modelId="{9ADFE994-8865-4AC7-8112-D66E328AE949}" type="presOf" srcId="{63069645-D975-41AD-94B7-A9FA6153A7C8}" destId="{2EEDE15E-2957-48E4-9641-1292EA175279}" srcOrd="0" destOrd="0" presId="urn:microsoft.com/office/officeart/2005/8/layout/hierarchy3"/>
    <dgm:cxn modelId="{4ABE6AB4-1378-4213-A4A3-84C8F347B040}" type="presOf" srcId="{A893D04B-08E8-42EC-9697-D719D2F2C5EB}" destId="{1C62ABE7-6C09-4C1A-B388-455A03D5CDC8}" srcOrd="0" destOrd="0" presId="urn:microsoft.com/office/officeart/2005/8/layout/hierarchy3"/>
    <dgm:cxn modelId="{2DDE21AB-E862-449F-A501-2B703872DFB8}" type="presOf" srcId="{165610F4-3599-4707-AAAD-04E73A6F6FED}" destId="{DF6A4E7A-5C20-4E17-914A-1DB60ABF54FB}" srcOrd="0" destOrd="0" presId="urn:microsoft.com/office/officeart/2005/8/layout/hierarchy3"/>
    <dgm:cxn modelId="{72E0D400-B6D9-468C-8EC2-1F3A283DF8D0}" type="presOf" srcId="{4CA0CA13-9D2F-466C-9A5C-AA46857FB4E1}" destId="{38421CD4-5692-46FA-8BAF-7A713D291A30}" srcOrd="0" destOrd="0" presId="urn:microsoft.com/office/officeart/2005/8/layout/hierarchy3"/>
    <dgm:cxn modelId="{6032A482-F78C-4D4B-B20F-74F7C3A729E8}" type="presOf" srcId="{4D8423CF-935D-423B-925C-80F103027DAC}" destId="{0FA8FAF9-BBBC-4ABB-A4D4-E376C6CC0DA3}" srcOrd="0" destOrd="0" presId="urn:microsoft.com/office/officeart/2005/8/layout/hierarchy3"/>
    <dgm:cxn modelId="{082D5973-998D-4403-B014-AAF19D027152}" type="presOf" srcId="{E597026C-A91C-45A8-B2C3-6F9E70ECA8CF}" destId="{CA288CC2-B7B9-471B-89FE-3A941D88B021}" srcOrd="1" destOrd="0" presId="urn:microsoft.com/office/officeart/2005/8/layout/hierarchy3"/>
    <dgm:cxn modelId="{9FE8DE8A-F87E-46B7-A867-3C1F1EFB3E34}" srcId="{E597026C-A91C-45A8-B2C3-6F9E70ECA8CF}" destId="{802BD9C1-4EE5-4FAB-B8B7-114DD08D437E}" srcOrd="5" destOrd="0" parTransId="{0C66F655-E487-469D-8449-082C56A65908}" sibTransId="{5B16CEBD-BA12-4A4F-A56A-A137DECE2FAF}"/>
    <dgm:cxn modelId="{FD97C042-490B-4A7B-B601-FD76B5D0C39E}" type="presOf" srcId="{4C1B0603-CB00-4881-836D-4CA13C6C640C}" destId="{6E57E6D2-352F-40AD-A80C-411A492CBF57}" srcOrd="0" destOrd="0" presId="urn:microsoft.com/office/officeart/2005/8/layout/hierarchy3"/>
    <dgm:cxn modelId="{DD1B97B0-0A33-40A3-807B-342B2B01E812}" type="presOf" srcId="{B2B41F02-B7EB-4E0C-8B8B-4A85318C990D}" destId="{50BC6E78-59F3-4700-BEBE-B4691CABB948}" srcOrd="0" destOrd="0" presId="urn:microsoft.com/office/officeart/2005/8/layout/hierarchy3"/>
    <dgm:cxn modelId="{E3D7C421-97BE-46F0-8320-7343DFB3AC73}" type="presOf" srcId="{47F56AD8-F6F2-4971-BF21-34FCDAE35044}" destId="{9DC9CEC3-40E5-4973-B530-97B52C6F3837}" srcOrd="0" destOrd="0" presId="urn:microsoft.com/office/officeart/2005/8/layout/hierarchy3"/>
    <dgm:cxn modelId="{EA39EE63-1FAC-4119-B67B-FB262B8EC077}" type="presOf" srcId="{0A0BA8B1-A9EC-4850-BE20-E6FE11636032}" destId="{7A7D3E21-7944-475F-B3BD-7B564B176679}" srcOrd="0" destOrd="0" presId="urn:microsoft.com/office/officeart/2005/8/layout/hierarchy3"/>
    <dgm:cxn modelId="{7DB83DED-04BD-4F62-B7B1-F00371211EA5}" type="presOf" srcId="{802BD9C1-4EE5-4FAB-B8B7-114DD08D437E}" destId="{B0CB7C7C-76F6-47A1-9B52-8E814DACF7FA}" srcOrd="0" destOrd="0" presId="urn:microsoft.com/office/officeart/2005/8/layout/hierarchy3"/>
    <dgm:cxn modelId="{CA561858-766C-4F55-9F4C-7162F48624E2}" srcId="{22A01F38-89BB-4298-91DC-95A01E5B83DE}" destId="{C67DFA07-E119-4DEF-B516-08EFE3CD233F}" srcOrd="1" destOrd="0" parTransId="{B7968986-4D11-407A-B09B-0C08D667D3F1}" sibTransId="{98CA202F-D36F-4A56-9B11-EEEEA436FCC1}"/>
    <dgm:cxn modelId="{2BF9AAE7-F31F-4B5E-943F-DA3BA33D678D}" type="presOf" srcId="{14B42D14-E222-459A-AB59-34177C7514DB}" destId="{27F7F239-E896-4BE8-BC9D-1AB507C0D130}" srcOrd="0" destOrd="0" presId="urn:microsoft.com/office/officeart/2005/8/layout/hierarchy3"/>
    <dgm:cxn modelId="{63272302-3D78-45EE-96DE-4E7B6495B42D}" type="presOf" srcId="{F68607DD-520C-441E-8E5B-2E23DF482868}" destId="{0D813852-151F-4FC1-8EFE-304A4DD10F7C}" srcOrd="0" destOrd="0" presId="urn:microsoft.com/office/officeart/2005/8/layout/hierarchy3"/>
    <dgm:cxn modelId="{F7D0522C-9701-4358-A9A6-F5AB23869807}" srcId="{E597026C-A91C-45A8-B2C3-6F9E70ECA8CF}" destId="{D1EA8627-6752-4FCF-8FA7-12A2493412BA}" srcOrd="4" destOrd="0" parTransId="{27042B47-DC83-40C3-A2C9-D21BF6B43340}" sibTransId="{C0AC18B1-14A2-4116-9A7A-54D14BEBE5FB}"/>
    <dgm:cxn modelId="{BA13E9FA-F73B-495C-93C9-88F531AACD2F}" srcId="{22A01F38-89BB-4298-91DC-95A01E5B83DE}" destId="{928782AD-168C-429C-926C-A747CF2CB12F}" srcOrd="0" destOrd="0" parTransId="{0D3F2836-BB67-4EC8-BAFD-4150A2C4D268}" sibTransId="{33A0166A-7591-4779-8806-5974DD596FF8}"/>
    <dgm:cxn modelId="{A441A4EB-802B-4316-B62A-4D65C7EB17D9}" type="presOf" srcId="{FB8CE448-08DF-47DE-A80D-132B1E89F40C}" destId="{E2847F53-2B8D-4B74-98DC-6B84620404CC}" srcOrd="0" destOrd="0" presId="urn:microsoft.com/office/officeart/2005/8/layout/hierarchy3"/>
    <dgm:cxn modelId="{654FA521-E582-4D7E-9032-3309D9C41D5F}" type="presOf" srcId="{E597026C-A91C-45A8-B2C3-6F9E70ECA8CF}" destId="{D7D65F1A-56EC-46CA-B02E-79CCDE21EF7F}" srcOrd="0" destOrd="0" presId="urn:microsoft.com/office/officeart/2005/8/layout/hierarchy3"/>
    <dgm:cxn modelId="{0DDFE08B-356F-43D0-AF0C-205F3F30AD27}" type="presOf" srcId="{7003FD0E-B768-44CF-8CE6-8CB567866EE2}" destId="{71E6A7EF-8C62-4162-A35F-7256A6D6B8BC}" srcOrd="0" destOrd="0" presId="urn:microsoft.com/office/officeart/2005/8/layout/hierarchy3"/>
    <dgm:cxn modelId="{E4153E3D-8F60-435D-B5C9-EE578D46EF44}" srcId="{9968456B-F45A-4EC8-B012-08F2CA02A785}" destId="{F592DFAD-CEDA-4087-A1CF-86700321EC89}" srcOrd="4" destOrd="0" parTransId="{DAFDE14C-56F4-42F2-B84B-F23AE6F9D230}" sibTransId="{628290A4-5A32-44F1-818E-12828D3A0008}"/>
    <dgm:cxn modelId="{2BAE2CDD-0B40-465B-8355-31E57B292B67}" type="presOf" srcId="{35CE71C9-9C6A-469B-BBDA-2570289705F8}" destId="{86164E6B-D97E-4B2B-ADFD-D5E9B15431C8}" srcOrd="0" destOrd="0" presId="urn:microsoft.com/office/officeart/2005/8/layout/hierarchy3"/>
    <dgm:cxn modelId="{90895DE5-0E27-4741-BF00-21BA4432F715}" type="presOf" srcId="{6F93EF60-5023-446D-BCD3-A71D5E5FEDE3}" destId="{D088DA2F-F51E-49F1-8906-F43446F5D204}" srcOrd="0" destOrd="0" presId="urn:microsoft.com/office/officeart/2005/8/layout/hierarchy3"/>
    <dgm:cxn modelId="{305ED32F-86BD-465A-A275-FFBCE3A1E166}" type="presOf" srcId="{7D1F7063-AA59-4586-B42E-00F4385E2C87}" destId="{CBB5C6E4-388B-4EEE-AFFE-D8B62C4C8ADE}" srcOrd="0" destOrd="0" presId="urn:microsoft.com/office/officeart/2005/8/layout/hierarchy3"/>
    <dgm:cxn modelId="{7406FFF2-ED05-48B0-8BBB-A19E01685E82}" type="presOf" srcId="{9AF8EE21-3069-4CCF-9457-AF86C7B6F109}" destId="{D3DF4C7E-8F40-4203-88FC-FDC3CC223E37}" srcOrd="0" destOrd="0" presId="urn:microsoft.com/office/officeart/2005/8/layout/hierarchy3"/>
    <dgm:cxn modelId="{D940CF7F-C964-4A85-82C6-EE74B510E9F1}" srcId="{48E93AE0-0C7B-4E57-8865-1F521043E669}" destId="{85080921-ECAB-47CD-A9B5-2C00C5A22387}" srcOrd="3" destOrd="0" parTransId="{14B42D14-E222-459A-AB59-34177C7514DB}" sibTransId="{5847D079-3986-451D-A976-A157949FA8F2}"/>
    <dgm:cxn modelId="{3CEB5B88-A29B-438B-BE44-EE2D0E99D281}" type="presOf" srcId="{62E62DEA-ED62-4CC2-9941-4A185EB3B3F3}" destId="{A1B8BA0F-B8FD-4D78-872F-DEAEE6F6F892}" srcOrd="0" destOrd="0" presId="urn:microsoft.com/office/officeart/2005/8/layout/hierarchy3"/>
    <dgm:cxn modelId="{EA6EC934-DAEF-4063-8989-C4CAA5C82495}" type="presOf" srcId="{5D61AA02-FFD0-49E6-9163-167C8BC80D9F}" destId="{EE7B6C6A-6475-421D-9521-B32B3D59272C}" srcOrd="0" destOrd="0" presId="urn:microsoft.com/office/officeart/2005/8/layout/hierarchy3"/>
    <dgm:cxn modelId="{B611AC8B-B51D-46EF-8D9F-F070A32C8E74}" type="presOf" srcId="{000899F0-68A7-482F-8A3A-8B6E8EF9B4B4}" destId="{0E5BE97E-83B0-4BEA-B916-D0CA346290F8}" srcOrd="0" destOrd="0" presId="urn:microsoft.com/office/officeart/2005/8/layout/hierarchy3"/>
    <dgm:cxn modelId="{02F58C58-2F65-4392-94D1-C35D51795024}" type="presOf" srcId="{27042B47-DC83-40C3-A2C9-D21BF6B43340}" destId="{849577B5-B68A-4CC9-B941-DC65EC60A0EB}" srcOrd="0" destOrd="0" presId="urn:microsoft.com/office/officeart/2005/8/layout/hierarchy3"/>
    <dgm:cxn modelId="{AAD09A5C-91D3-422E-BA0C-3D47EEE96F03}" type="presOf" srcId="{FBA9A0C5-C22A-4957-8B73-1E412F40857E}" destId="{FB52B85B-7C84-4586-B677-EA8327E817A3}" srcOrd="0" destOrd="0" presId="urn:microsoft.com/office/officeart/2005/8/layout/hierarchy3"/>
    <dgm:cxn modelId="{C4F00991-49EF-48DE-8CA1-1DA5CF3E5FD2}" srcId="{9968456B-F45A-4EC8-B012-08F2CA02A785}" destId="{20648175-6352-4336-98A5-20243F557788}" srcOrd="0" destOrd="0" parTransId="{10A7A880-36DD-4058-BC5E-E6EE3B1194A3}" sibTransId="{17B6D393-F93A-4753-AD35-568973162E86}"/>
    <dgm:cxn modelId="{E087A191-A1DD-44C6-8CA3-EE2DD190FF2D}" srcId="{5D61AA02-FFD0-49E6-9163-167C8BC80D9F}" destId="{48E93AE0-0C7B-4E57-8865-1F521043E669}" srcOrd="1" destOrd="0" parTransId="{6B855DE7-03C0-418C-A97C-D65C8A9AEEFF}" sibTransId="{0628CDEE-BC69-4A70-9D2E-A4F5DB5D2933}"/>
    <dgm:cxn modelId="{29ADB506-EC2C-4A7C-A429-D91B4AA638F9}" type="presOf" srcId="{B91BB086-C064-4218-BD90-37AC5BA6D3DD}" destId="{6779FDD3-2D1B-4E2E-B1A2-06E544C0907E}" srcOrd="0" destOrd="0" presId="urn:microsoft.com/office/officeart/2005/8/layout/hierarchy3"/>
    <dgm:cxn modelId="{B7A8911B-50E6-432D-A882-4771D4544A41}" srcId="{22A01F38-89BB-4298-91DC-95A01E5B83DE}" destId="{AA420ED5-CB77-445D-B9BC-036732AD2E19}" srcOrd="2" destOrd="0" parTransId="{281A2D2C-3E82-4D69-8567-246882382676}" sibTransId="{C9E24AA0-8F87-4F14-877A-7AF5B727D812}"/>
    <dgm:cxn modelId="{F9FAE986-D8B8-4F8E-8CAD-3C6DA80C4911}" type="presOf" srcId="{0B9BDCD2-54CD-4FD2-A812-4864151B7685}" destId="{FC13D4F9-4896-4740-8A9C-D52CC25A644A}" srcOrd="0" destOrd="0" presId="urn:microsoft.com/office/officeart/2005/8/layout/hierarchy3"/>
    <dgm:cxn modelId="{413EB1E6-E6EA-46BE-80F8-0CE9E08635DC}" type="presOf" srcId="{C67DFA07-E119-4DEF-B516-08EFE3CD233F}" destId="{4F5CE4EB-96CB-444F-A705-C676F52368A0}" srcOrd="0" destOrd="0" presId="urn:microsoft.com/office/officeart/2005/8/layout/hierarchy3"/>
    <dgm:cxn modelId="{1AA19BAF-7483-45F7-8F92-F1E3133C4693}" srcId="{76FB06C9-BEA3-4605-826A-210EDC5674EF}" destId="{B526F733-8F83-46FC-8A58-8517CF5E487C}" srcOrd="3" destOrd="0" parTransId="{3C83CCBF-EFA5-443E-AB4E-3B53C4E07291}" sibTransId="{A3518ABC-E476-4200-AF17-B4BC51E47EDA}"/>
    <dgm:cxn modelId="{C731B037-6E06-43DC-8810-EC14FE17C56D}" srcId="{76FB06C9-BEA3-4605-826A-210EDC5674EF}" destId="{D781385C-8831-48AD-9132-7649A603FBD6}" srcOrd="2" destOrd="0" parTransId="{6F93EF60-5023-446D-BCD3-A71D5E5FEDE3}" sibTransId="{97987916-B3C7-4F19-95D9-26587B1F43B3}"/>
    <dgm:cxn modelId="{034C427C-CAFF-4182-AC89-AD1C9736090C}" srcId="{5D61AA02-FFD0-49E6-9163-167C8BC80D9F}" destId="{76FB06C9-BEA3-4605-826A-210EDC5674EF}" srcOrd="0" destOrd="0" parTransId="{B1191421-434F-4BFB-99D5-25E0B701DC5F}" sibTransId="{DE28B5A1-EA7B-4B4B-A161-29C01B9B00D2}"/>
    <dgm:cxn modelId="{AD2889D1-AD0D-4885-BC95-3D8A5526F556}" type="presOf" srcId="{48E93AE0-0C7B-4E57-8865-1F521043E669}" destId="{E2471F80-DBB9-474F-AD0F-96E012A9C84C}" srcOrd="1" destOrd="0" presId="urn:microsoft.com/office/officeart/2005/8/layout/hierarchy3"/>
    <dgm:cxn modelId="{D8798E15-E385-4134-9260-6A2F8FDF4B20}" srcId="{48E93AE0-0C7B-4E57-8865-1F521043E669}" destId="{D100D8F3-359C-488A-BBAF-C74438ED53E7}" srcOrd="2" destOrd="0" parTransId="{79C26E57-95F4-4C34-8BC2-D3C3341E2EA8}" sibTransId="{DCD94CF5-2192-4132-8C87-B2CB2507DF29}"/>
    <dgm:cxn modelId="{C4915C51-87B2-464E-9E24-DDC3B9DEA269}" type="presOf" srcId="{D781385C-8831-48AD-9132-7649A603FBD6}" destId="{52C10EB8-3092-4113-BF63-49888393761E}" srcOrd="0" destOrd="0" presId="urn:microsoft.com/office/officeart/2005/8/layout/hierarchy3"/>
    <dgm:cxn modelId="{3B8C8748-E872-47A0-9CEC-1ACDB1DB3771}" srcId="{48E93AE0-0C7B-4E57-8865-1F521043E669}" destId="{63069645-D975-41AD-94B7-A9FA6153A7C8}" srcOrd="1" destOrd="0" parTransId="{47F56AD8-F6F2-4971-BF21-34FCDAE35044}" sibTransId="{3E2D2763-4112-4C6B-BCEB-62BAC916A2C9}"/>
    <dgm:cxn modelId="{EEC5FE10-450B-47CB-89F3-C5DFC6E46B8C}" type="presOf" srcId="{9968456B-F45A-4EC8-B012-08F2CA02A785}" destId="{A45DD385-5E40-4AC1-B630-1DD41B7D762A}" srcOrd="1" destOrd="0" presId="urn:microsoft.com/office/officeart/2005/8/layout/hierarchy3"/>
    <dgm:cxn modelId="{36F61B60-7071-43D6-931D-CAC07CEEAA55}" srcId="{76FB06C9-BEA3-4605-826A-210EDC5674EF}" destId="{14C7D255-8955-4CFE-AEBA-884BD1E7C880}" srcOrd="0" destOrd="0" parTransId="{76D6DE75-233C-4239-8C59-C46CFC8B9A81}" sibTransId="{A08505F2-2E83-483E-BEC4-F685C3214A48}"/>
    <dgm:cxn modelId="{B96D68F6-AFE4-4646-B7FB-6AA9370B5544}" srcId="{22A01F38-89BB-4298-91DC-95A01E5B83DE}" destId="{B91BB086-C064-4218-BD90-37AC5BA6D3DD}" srcOrd="5" destOrd="0" parTransId="{3ABC185F-5AEA-4360-887C-B760D73CB725}" sibTransId="{B1F799F9-B280-464B-B198-021DCBD71E7C}"/>
    <dgm:cxn modelId="{09D65074-29A4-4DEF-9FF3-1CDCDE32C104}" type="presParOf" srcId="{EE7B6C6A-6475-421D-9521-B32B3D59272C}" destId="{D57EB0CD-C43B-4E3A-B98F-67CA3B7B2987}" srcOrd="0" destOrd="0" presId="urn:microsoft.com/office/officeart/2005/8/layout/hierarchy3"/>
    <dgm:cxn modelId="{022D8B8A-7976-4A47-8426-981E52DD970A}" type="presParOf" srcId="{D57EB0CD-C43B-4E3A-B98F-67CA3B7B2987}" destId="{F300AD02-BD1E-4953-BB61-3BEE6F0A6389}" srcOrd="0" destOrd="0" presId="urn:microsoft.com/office/officeart/2005/8/layout/hierarchy3"/>
    <dgm:cxn modelId="{A88761EB-EB73-458A-9890-875C1D954DA0}" type="presParOf" srcId="{F300AD02-BD1E-4953-BB61-3BEE6F0A6389}" destId="{3FDC845E-DF34-4E8A-9B12-F7AAA1CFF16A}" srcOrd="0" destOrd="0" presId="urn:microsoft.com/office/officeart/2005/8/layout/hierarchy3"/>
    <dgm:cxn modelId="{4D1A7AFA-03E5-44E4-B4A2-16CDEA05F515}" type="presParOf" srcId="{F300AD02-BD1E-4953-BB61-3BEE6F0A6389}" destId="{4A35A969-5033-4CAF-850C-4D91495C550C}" srcOrd="1" destOrd="0" presId="urn:microsoft.com/office/officeart/2005/8/layout/hierarchy3"/>
    <dgm:cxn modelId="{7A7EB5E2-B003-4389-A02B-6480FFB46A0C}" type="presParOf" srcId="{D57EB0CD-C43B-4E3A-B98F-67CA3B7B2987}" destId="{79703536-BE84-4F3B-833B-54D8FE0DBF14}" srcOrd="1" destOrd="0" presId="urn:microsoft.com/office/officeart/2005/8/layout/hierarchy3"/>
    <dgm:cxn modelId="{F06255B0-7AD1-4B14-B771-DA99D46A0C27}" type="presParOf" srcId="{79703536-BE84-4F3B-833B-54D8FE0DBF14}" destId="{FE537F03-285E-4E6B-81CB-7BEFF36B8BEA}" srcOrd="0" destOrd="0" presId="urn:microsoft.com/office/officeart/2005/8/layout/hierarchy3"/>
    <dgm:cxn modelId="{4F155F75-66CF-493C-B5DA-1EC8B6C2E705}" type="presParOf" srcId="{79703536-BE84-4F3B-833B-54D8FE0DBF14}" destId="{4AB85E62-4E0E-458F-BA65-8440C368F80D}" srcOrd="1" destOrd="0" presId="urn:microsoft.com/office/officeart/2005/8/layout/hierarchy3"/>
    <dgm:cxn modelId="{7F28CAA4-6775-442F-9698-4DFC4A9479D3}" type="presParOf" srcId="{79703536-BE84-4F3B-833B-54D8FE0DBF14}" destId="{867D8C71-5E88-431D-BE32-8E4268E33613}" srcOrd="2" destOrd="0" presId="urn:microsoft.com/office/officeart/2005/8/layout/hierarchy3"/>
    <dgm:cxn modelId="{91C003F5-2CB7-4F73-9F45-35E3ABCD4E84}" type="presParOf" srcId="{79703536-BE84-4F3B-833B-54D8FE0DBF14}" destId="{E2847F53-2B8D-4B74-98DC-6B84620404CC}" srcOrd="3" destOrd="0" presId="urn:microsoft.com/office/officeart/2005/8/layout/hierarchy3"/>
    <dgm:cxn modelId="{E6C36327-30FA-4AA3-9482-3273565B3094}" type="presParOf" srcId="{79703536-BE84-4F3B-833B-54D8FE0DBF14}" destId="{D088DA2F-F51E-49F1-8906-F43446F5D204}" srcOrd="4" destOrd="0" presId="urn:microsoft.com/office/officeart/2005/8/layout/hierarchy3"/>
    <dgm:cxn modelId="{CB8CDA4A-396E-409F-9147-A75A98CE07A1}" type="presParOf" srcId="{79703536-BE84-4F3B-833B-54D8FE0DBF14}" destId="{52C10EB8-3092-4113-BF63-49888393761E}" srcOrd="5" destOrd="0" presId="urn:microsoft.com/office/officeart/2005/8/layout/hierarchy3"/>
    <dgm:cxn modelId="{2FB09218-228B-4978-8B49-BF7903866D34}" type="presParOf" srcId="{79703536-BE84-4F3B-833B-54D8FE0DBF14}" destId="{8245A817-9AB5-40F9-B6C5-6DF6B60B77C4}" srcOrd="6" destOrd="0" presId="urn:microsoft.com/office/officeart/2005/8/layout/hierarchy3"/>
    <dgm:cxn modelId="{B046C210-4A5F-45A4-B60D-58A3651B9E50}" type="presParOf" srcId="{79703536-BE84-4F3B-833B-54D8FE0DBF14}" destId="{EC1DA820-C11B-41A7-A337-A61E6F334F09}" srcOrd="7" destOrd="0" presId="urn:microsoft.com/office/officeart/2005/8/layout/hierarchy3"/>
    <dgm:cxn modelId="{CF950923-8679-4B35-9DE0-AE17E07DB50A}" type="presParOf" srcId="{79703536-BE84-4F3B-833B-54D8FE0DBF14}" destId="{1C4EA99A-7495-44FA-9A42-4E4F1D94CEF3}" srcOrd="8" destOrd="0" presId="urn:microsoft.com/office/officeart/2005/8/layout/hierarchy3"/>
    <dgm:cxn modelId="{463054E6-AB9E-427E-9D01-4518C4804567}" type="presParOf" srcId="{79703536-BE84-4F3B-833B-54D8FE0DBF14}" destId="{B206F335-149B-4A0D-A4FB-E98142FE9C99}" srcOrd="9" destOrd="0" presId="urn:microsoft.com/office/officeart/2005/8/layout/hierarchy3"/>
    <dgm:cxn modelId="{5621D193-1E1F-4EF5-A78E-42563507DF98}" type="presParOf" srcId="{79703536-BE84-4F3B-833B-54D8FE0DBF14}" destId="{1C62ABE7-6C09-4C1A-B388-455A03D5CDC8}" srcOrd="10" destOrd="0" presId="urn:microsoft.com/office/officeart/2005/8/layout/hierarchy3"/>
    <dgm:cxn modelId="{DD69189C-FA6A-4213-94F4-B7CB3F613ED7}" type="presParOf" srcId="{79703536-BE84-4F3B-833B-54D8FE0DBF14}" destId="{50BC6E78-59F3-4700-BEBE-B4691CABB948}" srcOrd="11" destOrd="0" presId="urn:microsoft.com/office/officeart/2005/8/layout/hierarchy3"/>
    <dgm:cxn modelId="{2F8E9ED6-270D-49E7-A628-8958B9CB8A28}" type="presParOf" srcId="{EE7B6C6A-6475-421D-9521-B32B3D59272C}" destId="{C7775B88-7FC0-4E71-8B72-D71BF242E1D4}" srcOrd="1" destOrd="0" presId="urn:microsoft.com/office/officeart/2005/8/layout/hierarchy3"/>
    <dgm:cxn modelId="{A1AB6AE1-3D6F-4399-9F2F-67880F337AA1}" type="presParOf" srcId="{C7775B88-7FC0-4E71-8B72-D71BF242E1D4}" destId="{22C9206D-0678-4B5D-AD09-12FD1BA62925}" srcOrd="0" destOrd="0" presId="urn:microsoft.com/office/officeart/2005/8/layout/hierarchy3"/>
    <dgm:cxn modelId="{9D614725-21D0-450D-8F4B-62A9F78D4DEA}" type="presParOf" srcId="{22C9206D-0678-4B5D-AD09-12FD1BA62925}" destId="{39233E72-BA5C-403F-8645-CA8FC74BE9F7}" srcOrd="0" destOrd="0" presId="urn:microsoft.com/office/officeart/2005/8/layout/hierarchy3"/>
    <dgm:cxn modelId="{6E91353B-F7A2-4742-B7A9-04A59BC9235A}" type="presParOf" srcId="{22C9206D-0678-4B5D-AD09-12FD1BA62925}" destId="{E2471F80-DBB9-474F-AD0F-96E012A9C84C}" srcOrd="1" destOrd="0" presId="urn:microsoft.com/office/officeart/2005/8/layout/hierarchy3"/>
    <dgm:cxn modelId="{9CC0AD8D-5CDA-4EB9-92FB-1E3A4CB12464}" type="presParOf" srcId="{C7775B88-7FC0-4E71-8B72-D71BF242E1D4}" destId="{AE2FD4F4-3C60-4638-A36F-2A86D0FD253C}" srcOrd="1" destOrd="0" presId="urn:microsoft.com/office/officeart/2005/8/layout/hierarchy3"/>
    <dgm:cxn modelId="{65D87D14-C371-473B-9B2F-4AF7B12DB6AD}" type="presParOf" srcId="{AE2FD4F4-3C60-4638-A36F-2A86D0FD253C}" destId="{7A7D3E21-7944-475F-B3BD-7B564B176679}" srcOrd="0" destOrd="0" presId="urn:microsoft.com/office/officeart/2005/8/layout/hierarchy3"/>
    <dgm:cxn modelId="{3003A33F-386F-4121-9D5F-711220F53CA1}" type="presParOf" srcId="{AE2FD4F4-3C60-4638-A36F-2A86D0FD253C}" destId="{BFD07A9E-8FB1-455A-94B9-1C4CF93500D2}" srcOrd="1" destOrd="0" presId="urn:microsoft.com/office/officeart/2005/8/layout/hierarchy3"/>
    <dgm:cxn modelId="{EF9F1221-A96E-4A0F-AC42-30339C69E5EF}" type="presParOf" srcId="{AE2FD4F4-3C60-4638-A36F-2A86D0FD253C}" destId="{9DC9CEC3-40E5-4973-B530-97B52C6F3837}" srcOrd="2" destOrd="0" presId="urn:microsoft.com/office/officeart/2005/8/layout/hierarchy3"/>
    <dgm:cxn modelId="{1A5AB8C7-4E40-4399-837A-3292580454D9}" type="presParOf" srcId="{AE2FD4F4-3C60-4638-A36F-2A86D0FD253C}" destId="{2EEDE15E-2957-48E4-9641-1292EA175279}" srcOrd="3" destOrd="0" presId="urn:microsoft.com/office/officeart/2005/8/layout/hierarchy3"/>
    <dgm:cxn modelId="{D3BC7F54-9932-445B-A2F1-695F7BBA9B95}" type="presParOf" srcId="{AE2FD4F4-3C60-4638-A36F-2A86D0FD253C}" destId="{7606C4F9-E78C-4C5A-A15F-B912FA0A2A8E}" srcOrd="4" destOrd="0" presId="urn:microsoft.com/office/officeart/2005/8/layout/hierarchy3"/>
    <dgm:cxn modelId="{8C0137EB-07C0-44D4-849E-44E6841026F3}" type="presParOf" srcId="{AE2FD4F4-3C60-4638-A36F-2A86D0FD253C}" destId="{42E2B027-E168-4AF5-8041-212B7834ED35}" srcOrd="5" destOrd="0" presId="urn:microsoft.com/office/officeart/2005/8/layout/hierarchy3"/>
    <dgm:cxn modelId="{CCB7FE74-C7A3-43E3-A6C5-51CD03C431A8}" type="presParOf" srcId="{AE2FD4F4-3C60-4638-A36F-2A86D0FD253C}" destId="{27F7F239-E896-4BE8-BC9D-1AB507C0D130}" srcOrd="6" destOrd="0" presId="urn:microsoft.com/office/officeart/2005/8/layout/hierarchy3"/>
    <dgm:cxn modelId="{78D473AF-991D-4E57-81F7-011AC941DB84}" type="presParOf" srcId="{AE2FD4F4-3C60-4638-A36F-2A86D0FD253C}" destId="{4CC2DD53-7D5B-4763-ADA8-20DC04E5F558}" srcOrd="7" destOrd="0" presId="urn:microsoft.com/office/officeart/2005/8/layout/hierarchy3"/>
    <dgm:cxn modelId="{5836BDCD-FC2E-401C-A165-4E33AA6C1B87}" type="presParOf" srcId="{AE2FD4F4-3C60-4638-A36F-2A86D0FD253C}" destId="{3B602845-155A-4918-AB40-891C8E4E08BC}" srcOrd="8" destOrd="0" presId="urn:microsoft.com/office/officeart/2005/8/layout/hierarchy3"/>
    <dgm:cxn modelId="{7ABE0D3F-0823-4891-9858-9BCEA4CC7508}" type="presParOf" srcId="{AE2FD4F4-3C60-4638-A36F-2A86D0FD253C}" destId="{DF6A4E7A-5C20-4E17-914A-1DB60ABF54FB}" srcOrd="9" destOrd="0" presId="urn:microsoft.com/office/officeart/2005/8/layout/hierarchy3"/>
    <dgm:cxn modelId="{5713274D-E822-4433-93AF-42613286F64E}" type="presParOf" srcId="{AE2FD4F4-3C60-4638-A36F-2A86D0FD253C}" destId="{D3DF4C7E-8F40-4203-88FC-FDC3CC223E37}" srcOrd="10" destOrd="0" presId="urn:microsoft.com/office/officeart/2005/8/layout/hierarchy3"/>
    <dgm:cxn modelId="{80D0C3A7-6453-4119-B524-4A05C9C113D6}" type="presParOf" srcId="{AE2FD4F4-3C60-4638-A36F-2A86D0FD253C}" destId="{5E8AF7F1-B71E-4298-8037-3D38F82AE3A6}" srcOrd="11" destOrd="0" presId="urn:microsoft.com/office/officeart/2005/8/layout/hierarchy3"/>
    <dgm:cxn modelId="{3B3590AB-C182-49F6-8D1E-14745525C9A4}" type="presParOf" srcId="{EE7B6C6A-6475-421D-9521-B32B3D59272C}" destId="{D62F5ED9-6451-47D0-8E02-6FADDC6E0237}" srcOrd="2" destOrd="0" presId="urn:microsoft.com/office/officeart/2005/8/layout/hierarchy3"/>
    <dgm:cxn modelId="{A097A16A-E13F-4F4D-9623-230AC705F0AB}" type="presParOf" srcId="{D62F5ED9-6451-47D0-8E02-6FADDC6E0237}" destId="{04ACFAA3-38C6-4F15-A7EA-865659DBEE42}" srcOrd="0" destOrd="0" presId="urn:microsoft.com/office/officeart/2005/8/layout/hierarchy3"/>
    <dgm:cxn modelId="{7670C3A8-F3BF-4813-95B9-41F1D5DC8DF8}" type="presParOf" srcId="{04ACFAA3-38C6-4F15-A7EA-865659DBEE42}" destId="{37EF9003-4960-4F9B-AA54-84B99790EE05}" srcOrd="0" destOrd="0" presId="urn:microsoft.com/office/officeart/2005/8/layout/hierarchy3"/>
    <dgm:cxn modelId="{7969FAD8-A4C2-4058-B5C9-81039924C718}" type="presParOf" srcId="{04ACFAA3-38C6-4F15-A7EA-865659DBEE42}" destId="{A45DD385-5E40-4AC1-B630-1DD41B7D762A}" srcOrd="1" destOrd="0" presId="urn:microsoft.com/office/officeart/2005/8/layout/hierarchy3"/>
    <dgm:cxn modelId="{3C14185C-21C1-49FF-85A3-E5BD56229A07}" type="presParOf" srcId="{D62F5ED9-6451-47D0-8E02-6FADDC6E0237}" destId="{AD63F266-277F-4C80-A827-78AC1BC33CB9}" srcOrd="1" destOrd="0" presId="urn:microsoft.com/office/officeart/2005/8/layout/hierarchy3"/>
    <dgm:cxn modelId="{72F0DA76-7191-42EE-BDC6-4DA965487FFD}" type="presParOf" srcId="{AD63F266-277F-4C80-A827-78AC1BC33CB9}" destId="{EE1706F3-CBD4-4FDC-988B-446B75F08522}" srcOrd="0" destOrd="0" presId="urn:microsoft.com/office/officeart/2005/8/layout/hierarchy3"/>
    <dgm:cxn modelId="{C9BFE98C-6001-468C-9B91-9231A154CADC}" type="presParOf" srcId="{AD63F266-277F-4C80-A827-78AC1BC33CB9}" destId="{648A6C0B-27D1-4ADE-A7EC-AF967527C7D3}" srcOrd="1" destOrd="0" presId="urn:microsoft.com/office/officeart/2005/8/layout/hierarchy3"/>
    <dgm:cxn modelId="{07D0D13D-C0B0-40E4-A331-3A05AE03FC65}" type="presParOf" srcId="{AD63F266-277F-4C80-A827-78AC1BC33CB9}" destId="{0FA8FAF9-BBBC-4ABB-A4D4-E376C6CC0DA3}" srcOrd="2" destOrd="0" presId="urn:microsoft.com/office/officeart/2005/8/layout/hierarchy3"/>
    <dgm:cxn modelId="{145EDACC-4C99-40CA-A5E7-18BE7E891985}" type="presParOf" srcId="{AD63F266-277F-4C80-A827-78AC1BC33CB9}" destId="{A541EEEA-3651-477E-A6D6-B4848F901283}" srcOrd="3" destOrd="0" presId="urn:microsoft.com/office/officeart/2005/8/layout/hierarchy3"/>
    <dgm:cxn modelId="{ACE72148-1D18-44C3-A75A-959935712052}" type="presParOf" srcId="{AD63F266-277F-4C80-A827-78AC1BC33CB9}" destId="{FB52B85B-7C84-4586-B677-EA8327E817A3}" srcOrd="4" destOrd="0" presId="urn:microsoft.com/office/officeart/2005/8/layout/hierarchy3"/>
    <dgm:cxn modelId="{718E6D33-A670-4E6A-B3A5-6C0D258DB2F4}" type="presParOf" srcId="{AD63F266-277F-4C80-A827-78AC1BC33CB9}" destId="{09543DCD-49C4-4DFE-9F2B-F869A2C5DF1D}" srcOrd="5" destOrd="0" presId="urn:microsoft.com/office/officeart/2005/8/layout/hierarchy3"/>
    <dgm:cxn modelId="{A531D50A-E502-45B5-9A72-03EE6F335D77}" type="presParOf" srcId="{AD63F266-277F-4C80-A827-78AC1BC33CB9}" destId="{99724749-FF7F-4D96-9F01-B4151458F48C}" srcOrd="6" destOrd="0" presId="urn:microsoft.com/office/officeart/2005/8/layout/hierarchy3"/>
    <dgm:cxn modelId="{C94AF6A4-B849-4A21-A393-D57388A81442}" type="presParOf" srcId="{AD63F266-277F-4C80-A827-78AC1BC33CB9}" destId="{D188DA18-E4BF-4A4E-A164-3FD4729BF2CE}" srcOrd="7" destOrd="0" presId="urn:microsoft.com/office/officeart/2005/8/layout/hierarchy3"/>
    <dgm:cxn modelId="{6F972157-B32D-4877-BF11-674F07363D6F}" type="presParOf" srcId="{AD63F266-277F-4C80-A827-78AC1BC33CB9}" destId="{810E181D-DA29-4E8A-87A3-B0297C9D07CA}" srcOrd="8" destOrd="0" presId="urn:microsoft.com/office/officeart/2005/8/layout/hierarchy3"/>
    <dgm:cxn modelId="{AE41B54A-D5C4-4686-9FA8-915FB32158A9}" type="presParOf" srcId="{AD63F266-277F-4C80-A827-78AC1BC33CB9}" destId="{1648E6E7-5A90-4308-A788-4CFC6A2CE198}" srcOrd="9" destOrd="0" presId="urn:microsoft.com/office/officeart/2005/8/layout/hierarchy3"/>
    <dgm:cxn modelId="{53224F57-F0F2-4394-994A-5FB6F528CB55}" type="presParOf" srcId="{AD63F266-277F-4C80-A827-78AC1BC33CB9}" destId="{6E57E6D2-352F-40AD-A80C-411A492CBF57}" srcOrd="10" destOrd="0" presId="urn:microsoft.com/office/officeart/2005/8/layout/hierarchy3"/>
    <dgm:cxn modelId="{23252CFF-2288-4436-B5B2-9260E85D25DD}" type="presParOf" srcId="{AD63F266-277F-4C80-A827-78AC1BC33CB9}" destId="{86164E6B-D97E-4B2B-ADFD-D5E9B15431C8}" srcOrd="11" destOrd="0" presId="urn:microsoft.com/office/officeart/2005/8/layout/hierarchy3"/>
    <dgm:cxn modelId="{6E92E0A1-8CF7-4F85-BADE-EBDA4E0A1322}" type="presParOf" srcId="{EE7B6C6A-6475-421D-9521-B32B3D59272C}" destId="{7CD2E93F-1649-4662-AF47-3468D78FC523}" srcOrd="3" destOrd="0" presId="urn:microsoft.com/office/officeart/2005/8/layout/hierarchy3"/>
    <dgm:cxn modelId="{525EFAEA-057D-469C-9ED7-48C2E7919E10}" type="presParOf" srcId="{7CD2E93F-1649-4662-AF47-3468D78FC523}" destId="{03387F0D-4FE1-4C4C-8A90-9C01A2465125}" srcOrd="0" destOrd="0" presId="urn:microsoft.com/office/officeart/2005/8/layout/hierarchy3"/>
    <dgm:cxn modelId="{1FFD5BC8-3537-4FDB-8187-DF87D5B24253}" type="presParOf" srcId="{03387F0D-4FE1-4C4C-8A90-9C01A2465125}" destId="{D7D65F1A-56EC-46CA-B02E-79CCDE21EF7F}" srcOrd="0" destOrd="0" presId="urn:microsoft.com/office/officeart/2005/8/layout/hierarchy3"/>
    <dgm:cxn modelId="{226D3008-5693-40A3-B9BD-A868161E4BBB}" type="presParOf" srcId="{03387F0D-4FE1-4C4C-8A90-9C01A2465125}" destId="{CA288CC2-B7B9-471B-89FE-3A941D88B021}" srcOrd="1" destOrd="0" presId="urn:microsoft.com/office/officeart/2005/8/layout/hierarchy3"/>
    <dgm:cxn modelId="{C130B714-3146-4DFC-ADCC-D08D8D656A79}" type="presParOf" srcId="{7CD2E93F-1649-4662-AF47-3468D78FC523}" destId="{5430E14B-D95A-4FC3-97D9-1A05FC46197F}" srcOrd="1" destOrd="0" presId="urn:microsoft.com/office/officeart/2005/8/layout/hierarchy3"/>
    <dgm:cxn modelId="{76FA3E46-F098-4B74-AAA5-FA660DAC8A53}" type="presParOf" srcId="{5430E14B-D95A-4FC3-97D9-1A05FC46197F}" destId="{58344666-8CB9-4A9B-900A-CDE2665008B5}" srcOrd="0" destOrd="0" presId="urn:microsoft.com/office/officeart/2005/8/layout/hierarchy3"/>
    <dgm:cxn modelId="{8BA41B2D-3923-44ED-8C53-95DF13C92C03}" type="presParOf" srcId="{5430E14B-D95A-4FC3-97D9-1A05FC46197F}" destId="{71E6A7EF-8C62-4162-A35F-7256A6D6B8BC}" srcOrd="1" destOrd="0" presId="urn:microsoft.com/office/officeart/2005/8/layout/hierarchy3"/>
    <dgm:cxn modelId="{33D077A9-B0C9-4EF1-A4FA-758FC02E84D6}" type="presParOf" srcId="{5430E14B-D95A-4FC3-97D9-1A05FC46197F}" destId="{DB42435D-9920-4BF4-AB0A-A1A82A8C68E9}" srcOrd="2" destOrd="0" presId="urn:microsoft.com/office/officeart/2005/8/layout/hierarchy3"/>
    <dgm:cxn modelId="{369AE5E2-FCE4-480B-BA34-98392D41458D}" type="presParOf" srcId="{5430E14B-D95A-4FC3-97D9-1A05FC46197F}" destId="{0D813852-151F-4FC1-8EFE-304A4DD10F7C}" srcOrd="3" destOrd="0" presId="urn:microsoft.com/office/officeart/2005/8/layout/hierarchy3"/>
    <dgm:cxn modelId="{BB5EAB86-3553-4502-A973-7A6B771A7B98}" type="presParOf" srcId="{5430E14B-D95A-4FC3-97D9-1A05FC46197F}" destId="{A1B8BA0F-B8FD-4D78-872F-DEAEE6F6F892}" srcOrd="4" destOrd="0" presId="urn:microsoft.com/office/officeart/2005/8/layout/hierarchy3"/>
    <dgm:cxn modelId="{CCB24D29-CC2A-468F-A82F-A25EF774D4AF}" type="presParOf" srcId="{5430E14B-D95A-4FC3-97D9-1A05FC46197F}" destId="{EA0B7CCF-2FC5-4435-AB33-39262D76B140}" srcOrd="5" destOrd="0" presId="urn:microsoft.com/office/officeart/2005/8/layout/hierarchy3"/>
    <dgm:cxn modelId="{65FCEF58-96AB-4415-ACF3-860AA0EC13CB}" type="presParOf" srcId="{5430E14B-D95A-4FC3-97D9-1A05FC46197F}" destId="{0E5BE97E-83B0-4BEA-B916-D0CA346290F8}" srcOrd="6" destOrd="0" presId="urn:microsoft.com/office/officeart/2005/8/layout/hierarchy3"/>
    <dgm:cxn modelId="{B762769D-4253-4F3B-AF96-20740A54AFCA}" type="presParOf" srcId="{5430E14B-D95A-4FC3-97D9-1A05FC46197F}" destId="{C23456F3-2C58-467A-9DE6-7B6F06DD10F8}" srcOrd="7" destOrd="0" presId="urn:microsoft.com/office/officeart/2005/8/layout/hierarchy3"/>
    <dgm:cxn modelId="{22974093-B66E-4FEF-9A28-7BF9BDCE0A03}" type="presParOf" srcId="{5430E14B-D95A-4FC3-97D9-1A05FC46197F}" destId="{849577B5-B68A-4CC9-B941-DC65EC60A0EB}" srcOrd="8" destOrd="0" presId="urn:microsoft.com/office/officeart/2005/8/layout/hierarchy3"/>
    <dgm:cxn modelId="{E58C2862-C56C-4E76-A253-3903250B6929}" type="presParOf" srcId="{5430E14B-D95A-4FC3-97D9-1A05FC46197F}" destId="{C4F9C613-77D9-436C-AAD1-2610BA618F94}" srcOrd="9" destOrd="0" presId="urn:microsoft.com/office/officeart/2005/8/layout/hierarchy3"/>
    <dgm:cxn modelId="{F5C03AF0-23ED-4A99-A023-D8862E21B30B}" type="presParOf" srcId="{5430E14B-D95A-4FC3-97D9-1A05FC46197F}" destId="{059F3685-77B3-4927-BAC2-02C7D4E6A82E}" srcOrd="10" destOrd="0" presId="urn:microsoft.com/office/officeart/2005/8/layout/hierarchy3"/>
    <dgm:cxn modelId="{95A97617-F810-416F-9E65-84BD2AC8FDFF}" type="presParOf" srcId="{5430E14B-D95A-4FC3-97D9-1A05FC46197F}" destId="{B0CB7C7C-76F6-47A1-9B52-8E814DACF7FA}" srcOrd="11" destOrd="0" presId="urn:microsoft.com/office/officeart/2005/8/layout/hierarchy3"/>
    <dgm:cxn modelId="{3ABF1D19-367F-4580-8ADE-FEB4D6B23193}" type="presParOf" srcId="{EE7B6C6A-6475-421D-9521-B32B3D59272C}" destId="{FC6BD98C-1DAC-4E2E-A378-CFB1DF8F6AB9}" srcOrd="4" destOrd="0" presId="urn:microsoft.com/office/officeart/2005/8/layout/hierarchy3"/>
    <dgm:cxn modelId="{AEADF1FF-2B0D-4013-BFBC-64CF05FBCCC4}" type="presParOf" srcId="{FC6BD98C-1DAC-4E2E-A378-CFB1DF8F6AB9}" destId="{B19AA685-B5A7-40C0-9A1F-1ACA11379267}" srcOrd="0" destOrd="0" presId="urn:microsoft.com/office/officeart/2005/8/layout/hierarchy3"/>
    <dgm:cxn modelId="{30B87D6A-198B-4540-93FF-BF65ABB9A30D}" type="presParOf" srcId="{B19AA685-B5A7-40C0-9A1F-1ACA11379267}" destId="{99EEFB78-7DC2-49D7-A3B4-B5FDAF9A6127}" srcOrd="0" destOrd="0" presId="urn:microsoft.com/office/officeart/2005/8/layout/hierarchy3"/>
    <dgm:cxn modelId="{B2A8CA56-38B2-487C-9EB4-E6D3ACC46FE9}" type="presParOf" srcId="{B19AA685-B5A7-40C0-9A1F-1ACA11379267}" destId="{6073CA9F-7CFD-4967-9AE5-7BE2B2E49EBF}" srcOrd="1" destOrd="0" presId="urn:microsoft.com/office/officeart/2005/8/layout/hierarchy3"/>
    <dgm:cxn modelId="{A1729EB8-1AF0-487E-A5D5-2E8E3F74C95B}" type="presParOf" srcId="{FC6BD98C-1DAC-4E2E-A378-CFB1DF8F6AB9}" destId="{A37E0502-0526-4F33-9BC6-9D943A71D7D2}" srcOrd="1" destOrd="0" presId="urn:microsoft.com/office/officeart/2005/8/layout/hierarchy3"/>
    <dgm:cxn modelId="{6F8A301F-BF5F-4376-AB4A-E5A4393081D2}" type="presParOf" srcId="{A37E0502-0526-4F33-9BC6-9D943A71D7D2}" destId="{18BE2C6E-83F9-406C-B982-E2DB4CB93422}" srcOrd="0" destOrd="0" presId="urn:microsoft.com/office/officeart/2005/8/layout/hierarchy3"/>
    <dgm:cxn modelId="{DDC86765-F79E-4B6C-A057-1A555664AA18}" type="presParOf" srcId="{A37E0502-0526-4F33-9BC6-9D943A71D7D2}" destId="{15529AD4-4CF1-450F-AA69-E1E460701549}" srcOrd="1" destOrd="0" presId="urn:microsoft.com/office/officeart/2005/8/layout/hierarchy3"/>
    <dgm:cxn modelId="{D8166001-11F8-4FA1-8DFB-E66A6924A49E}" type="presParOf" srcId="{A37E0502-0526-4F33-9BC6-9D943A71D7D2}" destId="{1403E1FA-08BF-4EEC-8BB1-5C43F12F1039}" srcOrd="2" destOrd="0" presId="urn:microsoft.com/office/officeart/2005/8/layout/hierarchy3"/>
    <dgm:cxn modelId="{E42AA106-55C1-4443-909B-B2F576CDD072}" type="presParOf" srcId="{A37E0502-0526-4F33-9BC6-9D943A71D7D2}" destId="{4F5CE4EB-96CB-444F-A705-C676F52368A0}" srcOrd="3" destOrd="0" presId="urn:microsoft.com/office/officeart/2005/8/layout/hierarchy3"/>
    <dgm:cxn modelId="{2813C901-6104-4B67-BD43-D5A9431A2509}" type="presParOf" srcId="{A37E0502-0526-4F33-9BC6-9D943A71D7D2}" destId="{4D301CE5-0D81-419A-A84A-84BB66873D7E}" srcOrd="4" destOrd="0" presId="urn:microsoft.com/office/officeart/2005/8/layout/hierarchy3"/>
    <dgm:cxn modelId="{DB5D1A94-22EF-4E85-BBBC-4FB3D0F2AAF3}" type="presParOf" srcId="{A37E0502-0526-4F33-9BC6-9D943A71D7D2}" destId="{684BFF66-696A-435B-B42A-09D069C82110}" srcOrd="5" destOrd="0" presId="urn:microsoft.com/office/officeart/2005/8/layout/hierarchy3"/>
    <dgm:cxn modelId="{C4C81EB2-7281-41BB-9C43-BFAEA578D605}" type="presParOf" srcId="{A37E0502-0526-4F33-9BC6-9D943A71D7D2}" destId="{9663B44F-DF20-4AF3-8847-B81DF8E811AB}" srcOrd="6" destOrd="0" presId="urn:microsoft.com/office/officeart/2005/8/layout/hierarchy3"/>
    <dgm:cxn modelId="{3026D865-4F78-4780-8F88-2734BEEBEF26}" type="presParOf" srcId="{A37E0502-0526-4F33-9BC6-9D943A71D7D2}" destId="{FC13D4F9-4896-4740-8A9C-D52CC25A644A}" srcOrd="7" destOrd="0" presId="urn:microsoft.com/office/officeart/2005/8/layout/hierarchy3"/>
    <dgm:cxn modelId="{1F0C2AEB-DDD7-4BA0-BB72-EB7728A7F2B8}" type="presParOf" srcId="{A37E0502-0526-4F33-9BC6-9D943A71D7D2}" destId="{38421CD4-5692-46FA-8BAF-7A713D291A30}" srcOrd="8" destOrd="0" presId="urn:microsoft.com/office/officeart/2005/8/layout/hierarchy3"/>
    <dgm:cxn modelId="{74F6F3B7-C9E7-4043-8979-117CF8D3798C}" type="presParOf" srcId="{A37E0502-0526-4F33-9BC6-9D943A71D7D2}" destId="{CBB5C6E4-388B-4EEE-AFFE-D8B62C4C8ADE}" srcOrd="9" destOrd="0" presId="urn:microsoft.com/office/officeart/2005/8/layout/hierarchy3"/>
    <dgm:cxn modelId="{32F9BD17-E413-44F6-BBCE-A2F6D870EB98}" type="presParOf" srcId="{A37E0502-0526-4F33-9BC6-9D943A71D7D2}" destId="{7189EFD6-60F6-4D9E-BCBF-00B86F6A87E6}" srcOrd="10" destOrd="0" presId="urn:microsoft.com/office/officeart/2005/8/layout/hierarchy3"/>
    <dgm:cxn modelId="{1675099A-92E4-4797-AB1E-5C8386EE4AC9}" type="presParOf" srcId="{A37E0502-0526-4F33-9BC6-9D943A71D7D2}" destId="{6779FDD3-2D1B-4E2E-B1A2-06E544C0907E}" srcOrd="1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5F1A-56EC-46CA-B02E-79CCDE21EF7F}">
      <dsp:nvSpPr>
        <dsp:cNvPr id="0" name=""/>
        <dsp:cNvSpPr/>
      </dsp:nvSpPr>
      <dsp:spPr>
        <a:xfrm>
          <a:off x="648429" y="1427"/>
          <a:ext cx="1137575" cy="568787"/>
        </a:xfrm>
        <a:prstGeom prst="roundRect">
          <a:avLst>
            <a:gd name="adj" fmla="val 10000"/>
          </a:avLst>
        </a:prstGeom>
        <a:solidFill>
          <a:schemeClr val="tx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rPr>
            <a:t>Option</a:t>
          </a:r>
        </a:p>
      </dsp:txBody>
      <dsp:txXfrm>
        <a:off x="665088" y="18086"/>
        <a:ext cx="1104257" cy="535469"/>
      </dsp:txXfrm>
    </dsp:sp>
    <dsp:sp modelId="{58344666-8CB9-4A9B-900A-CDE2665008B5}">
      <dsp:nvSpPr>
        <dsp:cNvPr id="0" name=""/>
        <dsp:cNvSpPr/>
      </dsp:nvSpPr>
      <dsp:spPr>
        <a:xfrm>
          <a:off x="762187" y="570215"/>
          <a:ext cx="113757" cy="399903"/>
        </a:xfrm>
        <a:custGeom>
          <a:avLst/>
          <a:gdLst/>
          <a:ahLst/>
          <a:cxnLst/>
          <a:rect l="0" t="0" r="0" b="0"/>
          <a:pathLst>
            <a:path>
              <a:moveTo>
                <a:pt x="0" y="0"/>
              </a:moveTo>
              <a:lnTo>
                <a:pt x="0" y="399903"/>
              </a:lnTo>
              <a:lnTo>
                <a:pt x="113757" y="39990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1E6A7EF-8C62-4162-A35F-7256A6D6B8BC}">
      <dsp:nvSpPr>
        <dsp:cNvPr id="0" name=""/>
        <dsp:cNvSpPr/>
      </dsp:nvSpPr>
      <dsp:spPr>
        <a:xfrm>
          <a:off x="875944" y="685724"/>
          <a:ext cx="910060" cy="568787"/>
        </a:xfrm>
        <a:prstGeom prst="roundRect">
          <a:avLst>
            <a:gd name="adj" fmla="val 10000"/>
          </a:avLst>
        </a:prstGeom>
        <a:solidFill>
          <a:schemeClr val="bg1"/>
        </a:solidFill>
        <a:ln w="508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Tools &amp; data</a:t>
          </a:r>
          <a:endParaRPr lang="en-US" sz="1000" kern="1200" dirty="0">
            <a:solidFill>
              <a:schemeClr val="tx1"/>
            </a:solidFill>
          </a:endParaRPr>
        </a:p>
      </dsp:txBody>
      <dsp:txXfrm>
        <a:off x="892603" y="702383"/>
        <a:ext cx="876742" cy="535469"/>
      </dsp:txXfrm>
    </dsp:sp>
    <dsp:sp modelId="{11CA11E7-373E-4E50-83C6-531465D4BED0}">
      <dsp:nvSpPr>
        <dsp:cNvPr id="0" name=""/>
        <dsp:cNvSpPr/>
      </dsp:nvSpPr>
      <dsp:spPr>
        <a:xfrm>
          <a:off x="762187" y="570215"/>
          <a:ext cx="113757" cy="1137575"/>
        </a:xfrm>
        <a:custGeom>
          <a:avLst/>
          <a:gdLst/>
          <a:ahLst/>
          <a:cxnLst/>
          <a:rect l="0" t="0" r="0" b="0"/>
          <a:pathLst>
            <a:path>
              <a:moveTo>
                <a:pt x="0" y="0"/>
              </a:moveTo>
              <a:lnTo>
                <a:pt x="0" y="1137575"/>
              </a:lnTo>
              <a:lnTo>
                <a:pt x="113757" y="1137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9F6C-31C3-4A2A-8FA3-BCCA2955C299}">
      <dsp:nvSpPr>
        <dsp:cNvPr id="0" name=""/>
        <dsp:cNvSpPr/>
      </dsp:nvSpPr>
      <dsp:spPr>
        <a:xfrm>
          <a:off x="875944" y="1423396"/>
          <a:ext cx="910060" cy="568787"/>
        </a:xfrm>
        <a:prstGeom prst="roundRect">
          <a:avLst>
            <a:gd name="adj" fmla="val 10000"/>
          </a:avLst>
        </a:prstGeom>
        <a:solidFill>
          <a:schemeClr val="bg1"/>
        </a:solidFill>
        <a:ln w="508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tx1"/>
              </a:solidFill>
            </a:rPr>
            <a:t>Sustainable </a:t>
          </a:r>
          <a:r>
            <a:rPr lang="en-US" sz="1000" kern="1200" dirty="0">
              <a:solidFill>
                <a:schemeClr val="tx1"/>
              </a:solidFill>
            </a:rPr>
            <a:t>&amp; Scalable</a:t>
          </a:r>
        </a:p>
      </dsp:txBody>
      <dsp:txXfrm>
        <a:off x="892603" y="1440055"/>
        <a:ext cx="876742" cy="535469"/>
      </dsp:txXfrm>
    </dsp:sp>
    <dsp:sp modelId="{DB42435D-9920-4BF4-AB0A-A1A82A8C68E9}">
      <dsp:nvSpPr>
        <dsp:cNvPr id="0" name=""/>
        <dsp:cNvSpPr/>
      </dsp:nvSpPr>
      <dsp:spPr>
        <a:xfrm>
          <a:off x="762187" y="570215"/>
          <a:ext cx="113757" cy="1821872"/>
        </a:xfrm>
        <a:custGeom>
          <a:avLst/>
          <a:gdLst/>
          <a:ahLst/>
          <a:cxnLst/>
          <a:rect l="0" t="0" r="0" b="0"/>
          <a:pathLst>
            <a:path>
              <a:moveTo>
                <a:pt x="0" y="0"/>
              </a:moveTo>
              <a:lnTo>
                <a:pt x="0" y="1821872"/>
              </a:lnTo>
              <a:lnTo>
                <a:pt x="113757" y="18218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D813852-151F-4FC1-8EFE-304A4DD10F7C}">
      <dsp:nvSpPr>
        <dsp:cNvPr id="0" name=""/>
        <dsp:cNvSpPr/>
      </dsp:nvSpPr>
      <dsp:spPr>
        <a:xfrm>
          <a:off x="875944" y="2107693"/>
          <a:ext cx="910060" cy="568787"/>
        </a:xfrm>
        <a:prstGeom prst="roundRect">
          <a:avLst>
            <a:gd name="adj" fmla="val 10000"/>
          </a:avLst>
        </a:prstGeom>
        <a:solidFill>
          <a:schemeClr val="bg1"/>
        </a:solidFill>
        <a:ln w="508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GAAP Compliant</a:t>
          </a:r>
        </a:p>
      </dsp:txBody>
      <dsp:txXfrm>
        <a:off x="892603" y="2124352"/>
        <a:ext cx="876742" cy="535469"/>
      </dsp:txXfrm>
    </dsp:sp>
    <dsp:sp modelId="{D8008492-0154-4CDC-B4AA-48B61B6BE879}">
      <dsp:nvSpPr>
        <dsp:cNvPr id="0" name=""/>
        <dsp:cNvSpPr/>
      </dsp:nvSpPr>
      <dsp:spPr>
        <a:xfrm>
          <a:off x="762187" y="570215"/>
          <a:ext cx="113757" cy="2559544"/>
        </a:xfrm>
        <a:custGeom>
          <a:avLst/>
          <a:gdLst/>
          <a:ahLst/>
          <a:cxnLst/>
          <a:rect l="0" t="0" r="0" b="0"/>
          <a:pathLst>
            <a:path>
              <a:moveTo>
                <a:pt x="0" y="0"/>
              </a:moveTo>
              <a:lnTo>
                <a:pt x="0" y="2559544"/>
              </a:lnTo>
              <a:lnTo>
                <a:pt x="113757" y="25595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41A17D-8558-4FE2-B7D2-9E55528C8849}">
      <dsp:nvSpPr>
        <dsp:cNvPr id="0" name=""/>
        <dsp:cNvSpPr/>
      </dsp:nvSpPr>
      <dsp:spPr>
        <a:xfrm>
          <a:off x="875944" y="2845365"/>
          <a:ext cx="910060" cy="568787"/>
        </a:xfrm>
        <a:prstGeom prst="roundRect">
          <a:avLst>
            <a:gd name="adj" fmla="val 10000"/>
          </a:avLst>
        </a:prstGeom>
        <a:solidFill>
          <a:schemeClr val="bg1"/>
        </a:solidFill>
        <a:ln w="508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Auditable &amp; Defensible</a:t>
          </a:r>
        </a:p>
      </dsp:txBody>
      <dsp:txXfrm>
        <a:off x="892603" y="2862024"/>
        <a:ext cx="876742" cy="535469"/>
      </dsp:txXfrm>
    </dsp:sp>
    <dsp:sp modelId="{A1B8BA0F-B8FD-4D78-872F-DEAEE6F6F892}">
      <dsp:nvSpPr>
        <dsp:cNvPr id="0" name=""/>
        <dsp:cNvSpPr/>
      </dsp:nvSpPr>
      <dsp:spPr>
        <a:xfrm>
          <a:off x="762187" y="570215"/>
          <a:ext cx="113757" cy="3243841"/>
        </a:xfrm>
        <a:custGeom>
          <a:avLst/>
          <a:gdLst/>
          <a:ahLst/>
          <a:cxnLst/>
          <a:rect l="0" t="0" r="0" b="0"/>
          <a:pathLst>
            <a:path>
              <a:moveTo>
                <a:pt x="0" y="0"/>
              </a:moveTo>
              <a:lnTo>
                <a:pt x="0" y="3243841"/>
              </a:lnTo>
              <a:lnTo>
                <a:pt x="113757" y="3243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A0B7CCF-2FC5-4435-AB33-39262D76B140}">
      <dsp:nvSpPr>
        <dsp:cNvPr id="0" name=""/>
        <dsp:cNvSpPr/>
      </dsp:nvSpPr>
      <dsp:spPr>
        <a:xfrm>
          <a:off x="875944" y="3529662"/>
          <a:ext cx="910060" cy="568787"/>
        </a:xfrm>
        <a:prstGeom prst="roundRect">
          <a:avLst>
            <a:gd name="adj" fmla="val 10000"/>
          </a:avLst>
        </a:prstGeom>
        <a:solidFill>
          <a:schemeClr val="bg1"/>
        </a:solidFill>
        <a:ln w="508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Agile In Nature</a:t>
          </a:r>
        </a:p>
      </dsp:txBody>
      <dsp:txXfrm>
        <a:off x="892603" y="3546321"/>
        <a:ext cx="876742" cy="535469"/>
      </dsp:txXfrm>
    </dsp:sp>
    <dsp:sp modelId="{849577B5-B68A-4CC9-B941-DC65EC60A0EB}">
      <dsp:nvSpPr>
        <dsp:cNvPr id="0" name=""/>
        <dsp:cNvSpPr/>
      </dsp:nvSpPr>
      <dsp:spPr>
        <a:xfrm>
          <a:off x="762187" y="570215"/>
          <a:ext cx="113757" cy="3954826"/>
        </a:xfrm>
        <a:custGeom>
          <a:avLst/>
          <a:gdLst/>
          <a:ahLst/>
          <a:cxnLst/>
          <a:rect l="0" t="0" r="0" b="0"/>
          <a:pathLst>
            <a:path>
              <a:moveTo>
                <a:pt x="0" y="0"/>
              </a:moveTo>
              <a:lnTo>
                <a:pt x="0" y="3954826"/>
              </a:lnTo>
              <a:lnTo>
                <a:pt x="113757" y="395482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4F9C613-77D9-436C-AAD1-2610BA618F94}">
      <dsp:nvSpPr>
        <dsp:cNvPr id="0" name=""/>
        <dsp:cNvSpPr/>
      </dsp:nvSpPr>
      <dsp:spPr>
        <a:xfrm>
          <a:off x="875944" y="4240647"/>
          <a:ext cx="910060" cy="568787"/>
        </a:xfrm>
        <a:prstGeom prst="roundRect">
          <a:avLst>
            <a:gd name="adj" fmla="val 10000"/>
          </a:avLst>
        </a:prstGeom>
        <a:solidFill>
          <a:schemeClr val="bg1"/>
        </a:solidFill>
        <a:ln w="508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Dependencies</a:t>
          </a:r>
          <a:endParaRPr lang="en-US" sz="1000" kern="1200" dirty="0">
            <a:solidFill>
              <a:schemeClr val="tx1"/>
            </a:solidFill>
          </a:endParaRPr>
        </a:p>
      </dsp:txBody>
      <dsp:txXfrm>
        <a:off x="892603" y="4257306"/>
        <a:ext cx="876742" cy="535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246B-ECA2-4F3C-B26E-607CB88534FE}">
      <dsp:nvSpPr>
        <dsp:cNvPr id="0" name=""/>
        <dsp:cNvSpPr/>
      </dsp:nvSpPr>
      <dsp:spPr>
        <a:xfrm>
          <a:off x="0" y="-7686"/>
          <a:ext cx="10966450" cy="908303"/>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Challenge:  Bimodal Capitalization</a:t>
          </a:r>
        </a:p>
      </dsp:txBody>
      <dsp:txXfrm>
        <a:off x="0" y="-7686"/>
        <a:ext cx="10966450" cy="908303"/>
      </dsp:txXfrm>
    </dsp:sp>
    <dsp:sp modelId="{610A3887-0E21-4BFC-8F91-4879D0FBB8A6}">
      <dsp:nvSpPr>
        <dsp:cNvPr id="0" name=""/>
        <dsp:cNvSpPr/>
      </dsp:nvSpPr>
      <dsp:spPr>
        <a:xfrm>
          <a:off x="5354" y="1491916"/>
          <a:ext cx="3651913" cy="23562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u="sng" kern="1200" dirty="0"/>
            <a:t>Objectives:</a:t>
          </a:r>
        </a:p>
        <a:p>
          <a:pPr marL="0" lvl="0" indent="0" algn="ctr" defTabSz="933450">
            <a:lnSpc>
              <a:spcPct val="90000"/>
            </a:lnSpc>
            <a:spcBef>
              <a:spcPct val="0"/>
            </a:spcBef>
            <a:spcAft>
              <a:spcPct val="35000"/>
            </a:spcAft>
            <a:buNone/>
          </a:pPr>
          <a:r>
            <a:rPr lang="en-US" sz="2100" kern="1200" dirty="0"/>
            <a:t>Agile Imperative</a:t>
          </a:r>
        </a:p>
        <a:p>
          <a:pPr marL="0" lvl="0" indent="0" algn="ctr" defTabSz="933450">
            <a:lnSpc>
              <a:spcPct val="90000"/>
            </a:lnSpc>
            <a:spcBef>
              <a:spcPct val="0"/>
            </a:spcBef>
            <a:spcAft>
              <a:spcPct val="35000"/>
            </a:spcAft>
            <a:buNone/>
          </a:pPr>
          <a:r>
            <a:rPr lang="en-US" sz="2100" kern="1200" dirty="0"/>
            <a:t>Urgent </a:t>
          </a:r>
          <a:r>
            <a:rPr lang="en-US" sz="2100" kern="1200" dirty="0" err="1"/>
            <a:t>Replatform</a:t>
          </a:r>
          <a:endParaRPr lang="en-US" sz="2100" kern="1200" dirty="0"/>
        </a:p>
        <a:p>
          <a:pPr marL="0" lvl="0" indent="0" algn="ctr" defTabSz="933450">
            <a:lnSpc>
              <a:spcPct val="90000"/>
            </a:lnSpc>
            <a:spcBef>
              <a:spcPct val="0"/>
            </a:spcBef>
            <a:spcAft>
              <a:spcPct val="35000"/>
            </a:spcAft>
            <a:buNone/>
          </a:pPr>
          <a:r>
            <a:rPr lang="en-US" sz="2100" kern="1200" dirty="0"/>
            <a:t>Reduce Expense</a:t>
          </a:r>
        </a:p>
        <a:p>
          <a:pPr marL="0" lvl="0" indent="0" algn="ctr" defTabSz="933450">
            <a:lnSpc>
              <a:spcPct val="90000"/>
            </a:lnSpc>
            <a:spcBef>
              <a:spcPct val="0"/>
            </a:spcBef>
            <a:spcAft>
              <a:spcPct val="35000"/>
            </a:spcAft>
            <a:buNone/>
          </a:pPr>
          <a:r>
            <a:rPr lang="en-US" sz="2100" kern="1200" dirty="0"/>
            <a:t>Accelerate Profitability</a:t>
          </a:r>
        </a:p>
        <a:p>
          <a:pPr marL="0" lvl="0" indent="0" algn="ctr" defTabSz="933450">
            <a:lnSpc>
              <a:spcPct val="90000"/>
            </a:lnSpc>
            <a:spcBef>
              <a:spcPct val="0"/>
            </a:spcBef>
            <a:spcAft>
              <a:spcPct val="35000"/>
            </a:spcAft>
            <a:buNone/>
          </a:pPr>
          <a:endParaRPr lang="en-US" sz="2100" kern="1200" dirty="0"/>
        </a:p>
      </dsp:txBody>
      <dsp:txXfrm>
        <a:off x="5354" y="1491916"/>
        <a:ext cx="3651913" cy="2356218"/>
      </dsp:txXfrm>
    </dsp:sp>
    <dsp:sp modelId="{296AA7DA-587E-4C1B-B4D1-6DBA38DAE5CC}">
      <dsp:nvSpPr>
        <dsp:cNvPr id="0" name=""/>
        <dsp:cNvSpPr/>
      </dsp:nvSpPr>
      <dsp:spPr>
        <a:xfrm>
          <a:off x="3657268" y="1491916"/>
          <a:ext cx="3651913" cy="23562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US" sz="2100" u="sng" kern="1200" dirty="0"/>
            <a:t>Approach:</a:t>
          </a:r>
        </a:p>
        <a:p>
          <a:pPr marL="0" lvl="0" indent="0" algn="ctr" defTabSz="933450">
            <a:lnSpc>
              <a:spcPct val="90000"/>
            </a:lnSpc>
            <a:spcBef>
              <a:spcPct val="0"/>
            </a:spcBef>
            <a:spcAft>
              <a:spcPct val="35000"/>
            </a:spcAft>
            <a:buNone/>
          </a:pPr>
          <a:r>
            <a:rPr lang="en-US" sz="2100" kern="1200" dirty="0"/>
            <a:t>IT, Finance &amp; Tech Accounting Partnership</a:t>
          </a:r>
        </a:p>
        <a:p>
          <a:pPr marL="0" lvl="0" indent="0" algn="ctr" defTabSz="933450">
            <a:lnSpc>
              <a:spcPct val="90000"/>
            </a:lnSpc>
            <a:spcBef>
              <a:spcPct val="0"/>
            </a:spcBef>
            <a:spcAft>
              <a:spcPct val="35000"/>
            </a:spcAft>
            <a:buNone/>
          </a:pPr>
          <a:r>
            <a:rPr lang="en-US" sz="2100" kern="1200" dirty="0"/>
            <a:t>Continuous Learning</a:t>
          </a:r>
        </a:p>
        <a:p>
          <a:pPr marL="0" lvl="0" indent="0" algn="ctr" defTabSz="933450">
            <a:lnSpc>
              <a:spcPct val="90000"/>
            </a:lnSpc>
            <a:spcBef>
              <a:spcPct val="0"/>
            </a:spcBef>
            <a:spcAft>
              <a:spcPct val="35000"/>
            </a:spcAft>
            <a:buNone/>
          </a:pPr>
          <a:r>
            <a:rPr lang="en-US" sz="2100" kern="1200" dirty="0"/>
            <a:t>Test First:  Value Focus</a:t>
          </a:r>
        </a:p>
      </dsp:txBody>
      <dsp:txXfrm>
        <a:off x="3657268" y="1491916"/>
        <a:ext cx="3651913" cy="2356218"/>
      </dsp:txXfrm>
    </dsp:sp>
    <dsp:sp modelId="{160C71CE-16B0-4B10-97D0-CE622A3A4781}">
      <dsp:nvSpPr>
        <dsp:cNvPr id="0" name=""/>
        <dsp:cNvSpPr/>
      </dsp:nvSpPr>
      <dsp:spPr>
        <a:xfrm>
          <a:off x="7309181" y="1508546"/>
          <a:ext cx="3651913" cy="23229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US" sz="2100" u="sng" kern="1200" dirty="0"/>
            <a:t>Results:</a:t>
          </a:r>
        </a:p>
        <a:p>
          <a:pPr marL="0" lvl="0" indent="0" algn="ctr" defTabSz="933450">
            <a:lnSpc>
              <a:spcPct val="90000"/>
            </a:lnSpc>
            <a:spcBef>
              <a:spcPct val="0"/>
            </a:spcBef>
            <a:spcAft>
              <a:spcPct val="35000"/>
            </a:spcAft>
            <a:buNone/>
          </a:pPr>
          <a:r>
            <a:rPr lang="en-US" sz="2100" kern="1200" dirty="0"/>
            <a:t>Significant (50%) reduction of expense</a:t>
          </a:r>
        </a:p>
        <a:p>
          <a:pPr marL="0" lvl="0" indent="0" algn="ctr" defTabSz="933450">
            <a:lnSpc>
              <a:spcPct val="90000"/>
            </a:lnSpc>
            <a:spcBef>
              <a:spcPct val="0"/>
            </a:spcBef>
            <a:spcAft>
              <a:spcPct val="35000"/>
            </a:spcAft>
            <a:buNone/>
          </a:pPr>
          <a:r>
            <a:rPr lang="en-US" sz="2100" kern="1200" dirty="0"/>
            <a:t>Reduced risk of audit findings</a:t>
          </a:r>
        </a:p>
        <a:p>
          <a:pPr marL="0" lvl="0" indent="0" algn="ctr" defTabSz="933450">
            <a:lnSpc>
              <a:spcPct val="90000"/>
            </a:lnSpc>
            <a:spcBef>
              <a:spcPct val="0"/>
            </a:spcBef>
            <a:spcAft>
              <a:spcPct val="35000"/>
            </a:spcAft>
            <a:buNone/>
          </a:pPr>
          <a:r>
            <a:rPr lang="en-US" sz="2100" kern="1200" dirty="0"/>
            <a:t>Improved collaboration</a:t>
          </a:r>
        </a:p>
      </dsp:txBody>
      <dsp:txXfrm>
        <a:off x="7309181" y="1508546"/>
        <a:ext cx="3651913" cy="2322959"/>
      </dsp:txXfrm>
    </dsp:sp>
    <dsp:sp modelId="{3BF3E6B8-A4C4-4931-9EB4-32D432CAA8BD}">
      <dsp:nvSpPr>
        <dsp:cNvPr id="0" name=""/>
        <dsp:cNvSpPr/>
      </dsp:nvSpPr>
      <dsp:spPr>
        <a:xfrm>
          <a:off x="0" y="3897810"/>
          <a:ext cx="10966450" cy="89172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C845E-DF34-4E8A-9B12-F7AAA1CFF16A}">
      <dsp:nvSpPr>
        <dsp:cNvPr id="0" name=""/>
        <dsp:cNvSpPr/>
      </dsp:nvSpPr>
      <dsp:spPr>
        <a:xfrm>
          <a:off x="1050873" y="348"/>
          <a:ext cx="1138082" cy="569041"/>
        </a:xfrm>
        <a:prstGeom prst="roundRect">
          <a:avLst>
            <a:gd name="adj" fmla="val 10000"/>
          </a:avLst>
        </a:prstGeom>
        <a:solidFill>
          <a:schemeClr val="tx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Option #1</a:t>
          </a:r>
        </a:p>
      </dsp:txBody>
      <dsp:txXfrm>
        <a:off x="1067540" y="17015"/>
        <a:ext cx="1104748" cy="535707"/>
      </dsp:txXfrm>
    </dsp:sp>
    <dsp:sp modelId="{FE537F03-285E-4E6B-81CB-7BEFF36B8BEA}">
      <dsp:nvSpPr>
        <dsp:cNvPr id="0" name=""/>
        <dsp:cNvSpPr/>
      </dsp:nvSpPr>
      <dsp:spPr>
        <a:xfrm>
          <a:off x="1164681" y="569390"/>
          <a:ext cx="113808" cy="426781"/>
        </a:xfrm>
        <a:custGeom>
          <a:avLst/>
          <a:gdLst/>
          <a:ahLst/>
          <a:cxnLst/>
          <a:rect l="0" t="0" r="0" b="0"/>
          <a:pathLst>
            <a:path>
              <a:moveTo>
                <a:pt x="0" y="0"/>
              </a:moveTo>
              <a:lnTo>
                <a:pt x="0" y="426781"/>
              </a:lnTo>
              <a:lnTo>
                <a:pt x="113808" y="426781"/>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4AB85E62-4E0E-458F-BA65-8440C368F80D}">
      <dsp:nvSpPr>
        <dsp:cNvPr id="0" name=""/>
        <dsp:cNvSpPr/>
      </dsp:nvSpPr>
      <dsp:spPr>
        <a:xfrm>
          <a:off x="1278490" y="711650"/>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Scalable &amp; Sustainable</a:t>
          </a:r>
          <a:endParaRPr lang="en-US" sz="1000" kern="1200" dirty="0"/>
        </a:p>
      </dsp:txBody>
      <dsp:txXfrm>
        <a:off x="1295157" y="728317"/>
        <a:ext cx="877132" cy="535707"/>
      </dsp:txXfrm>
    </dsp:sp>
    <dsp:sp modelId="{867D8C71-5E88-431D-BE32-8E4268E33613}">
      <dsp:nvSpPr>
        <dsp:cNvPr id="0" name=""/>
        <dsp:cNvSpPr/>
      </dsp:nvSpPr>
      <dsp:spPr>
        <a:xfrm>
          <a:off x="1164681" y="569390"/>
          <a:ext cx="113808" cy="1138082"/>
        </a:xfrm>
        <a:custGeom>
          <a:avLst/>
          <a:gdLst/>
          <a:ahLst/>
          <a:cxnLst/>
          <a:rect l="0" t="0" r="0" b="0"/>
          <a:pathLst>
            <a:path>
              <a:moveTo>
                <a:pt x="0" y="0"/>
              </a:moveTo>
              <a:lnTo>
                <a:pt x="0" y="1138082"/>
              </a:lnTo>
              <a:lnTo>
                <a:pt x="113808" y="1138082"/>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E2847F53-2B8D-4B74-98DC-6B84620404CC}">
      <dsp:nvSpPr>
        <dsp:cNvPr id="0" name=""/>
        <dsp:cNvSpPr/>
      </dsp:nvSpPr>
      <dsp:spPr>
        <a:xfrm>
          <a:off x="1278490" y="1422952"/>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Auditable &amp; Defensible</a:t>
          </a:r>
          <a:endParaRPr lang="en-US" sz="1000" kern="1200" dirty="0"/>
        </a:p>
      </dsp:txBody>
      <dsp:txXfrm>
        <a:off x="1295157" y="1439619"/>
        <a:ext cx="877132" cy="535707"/>
      </dsp:txXfrm>
    </dsp:sp>
    <dsp:sp modelId="{D088DA2F-F51E-49F1-8906-F43446F5D204}">
      <dsp:nvSpPr>
        <dsp:cNvPr id="0" name=""/>
        <dsp:cNvSpPr/>
      </dsp:nvSpPr>
      <dsp:spPr>
        <a:xfrm>
          <a:off x="1164681" y="569390"/>
          <a:ext cx="113808" cy="1849384"/>
        </a:xfrm>
        <a:custGeom>
          <a:avLst/>
          <a:gdLst/>
          <a:ahLst/>
          <a:cxnLst/>
          <a:rect l="0" t="0" r="0" b="0"/>
          <a:pathLst>
            <a:path>
              <a:moveTo>
                <a:pt x="0" y="0"/>
              </a:moveTo>
              <a:lnTo>
                <a:pt x="0" y="1849384"/>
              </a:lnTo>
              <a:lnTo>
                <a:pt x="113808" y="1849384"/>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52C10EB8-3092-4113-BF63-49888393761E}">
      <dsp:nvSpPr>
        <dsp:cNvPr id="0" name=""/>
        <dsp:cNvSpPr/>
      </dsp:nvSpPr>
      <dsp:spPr>
        <a:xfrm>
          <a:off x="1278490" y="2134254"/>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Agile In Nature</a:t>
          </a:r>
        </a:p>
      </dsp:txBody>
      <dsp:txXfrm>
        <a:off x="1295157" y="2150921"/>
        <a:ext cx="877132" cy="535707"/>
      </dsp:txXfrm>
    </dsp:sp>
    <dsp:sp modelId="{8245A817-9AB5-40F9-B6C5-6DF6B60B77C4}">
      <dsp:nvSpPr>
        <dsp:cNvPr id="0" name=""/>
        <dsp:cNvSpPr/>
      </dsp:nvSpPr>
      <dsp:spPr>
        <a:xfrm>
          <a:off x="1164681" y="569390"/>
          <a:ext cx="113808" cy="2560686"/>
        </a:xfrm>
        <a:custGeom>
          <a:avLst/>
          <a:gdLst/>
          <a:ahLst/>
          <a:cxnLst/>
          <a:rect l="0" t="0" r="0" b="0"/>
          <a:pathLst>
            <a:path>
              <a:moveTo>
                <a:pt x="0" y="0"/>
              </a:moveTo>
              <a:lnTo>
                <a:pt x="0" y="2560686"/>
              </a:lnTo>
              <a:lnTo>
                <a:pt x="113808" y="256068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C1DA820-C11B-41A7-A337-A61E6F334F09}">
      <dsp:nvSpPr>
        <dsp:cNvPr id="0" name=""/>
        <dsp:cNvSpPr/>
      </dsp:nvSpPr>
      <dsp:spPr>
        <a:xfrm>
          <a:off x="1278490" y="2845556"/>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GAAP Compliant</a:t>
          </a:r>
        </a:p>
      </dsp:txBody>
      <dsp:txXfrm>
        <a:off x="1295157" y="2862223"/>
        <a:ext cx="877132" cy="535707"/>
      </dsp:txXfrm>
    </dsp:sp>
    <dsp:sp modelId="{1C4EA99A-7495-44FA-9A42-4E4F1D94CEF3}">
      <dsp:nvSpPr>
        <dsp:cNvPr id="0" name=""/>
        <dsp:cNvSpPr/>
      </dsp:nvSpPr>
      <dsp:spPr>
        <a:xfrm>
          <a:off x="1164681" y="569390"/>
          <a:ext cx="113808" cy="3271988"/>
        </a:xfrm>
        <a:custGeom>
          <a:avLst/>
          <a:gdLst/>
          <a:ahLst/>
          <a:cxnLst/>
          <a:rect l="0" t="0" r="0" b="0"/>
          <a:pathLst>
            <a:path>
              <a:moveTo>
                <a:pt x="0" y="0"/>
              </a:moveTo>
              <a:lnTo>
                <a:pt x="0" y="3271988"/>
              </a:lnTo>
              <a:lnTo>
                <a:pt x="113808" y="3271988"/>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B206F335-149B-4A0D-A4FB-E98142FE9C99}">
      <dsp:nvSpPr>
        <dsp:cNvPr id="0" name=""/>
        <dsp:cNvSpPr/>
      </dsp:nvSpPr>
      <dsp:spPr>
        <a:xfrm>
          <a:off x="1278490" y="3556857"/>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Dependencies </a:t>
          </a:r>
        </a:p>
      </dsp:txBody>
      <dsp:txXfrm>
        <a:off x="1295157" y="3573524"/>
        <a:ext cx="877132" cy="535707"/>
      </dsp:txXfrm>
    </dsp:sp>
    <dsp:sp modelId="{1C62ABE7-6C09-4C1A-B388-455A03D5CDC8}">
      <dsp:nvSpPr>
        <dsp:cNvPr id="0" name=""/>
        <dsp:cNvSpPr/>
      </dsp:nvSpPr>
      <dsp:spPr>
        <a:xfrm>
          <a:off x="1164681" y="569390"/>
          <a:ext cx="113808" cy="3983290"/>
        </a:xfrm>
        <a:custGeom>
          <a:avLst/>
          <a:gdLst/>
          <a:ahLst/>
          <a:cxnLst/>
          <a:rect l="0" t="0" r="0" b="0"/>
          <a:pathLst>
            <a:path>
              <a:moveTo>
                <a:pt x="0" y="0"/>
              </a:moveTo>
              <a:lnTo>
                <a:pt x="0" y="3983290"/>
              </a:lnTo>
              <a:lnTo>
                <a:pt x="113808" y="39832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C6E78-59F3-4700-BEBE-B4691CABB948}">
      <dsp:nvSpPr>
        <dsp:cNvPr id="0" name=""/>
        <dsp:cNvSpPr/>
      </dsp:nvSpPr>
      <dsp:spPr>
        <a:xfrm>
          <a:off x="1278490" y="4268159"/>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Tools &amp; data</a:t>
          </a:r>
        </a:p>
      </dsp:txBody>
      <dsp:txXfrm>
        <a:off x="1295157" y="4284826"/>
        <a:ext cx="877132" cy="535707"/>
      </dsp:txXfrm>
    </dsp:sp>
    <dsp:sp modelId="{39233E72-BA5C-403F-8645-CA8FC74BE9F7}">
      <dsp:nvSpPr>
        <dsp:cNvPr id="0" name=""/>
        <dsp:cNvSpPr/>
      </dsp:nvSpPr>
      <dsp:spPr>
        <a:xfrm>
          <a:off x="2473477" y="348"/>
          <a:ext cx="1138082" cy="569041"/>
        </a:xfrm>
        <a:prstGeom prst="roundRect">
          <a:avLst>
            <a:gd name="adj" fmla="val 10000"/>
          </a:avLst>
        </a:prstGeom>
        <a:solidFill>
          <a:schemeClr val="tx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Option #2</a:t>
          </a:r>
        </a:p>
      </dsp:txBody>
      <dsp:txXfrm>
        <a:off x="2490144" y="17015"/>
        <a:ext cx="1104748" cy="535707"/>
      </dsp:txXfrm>
    </dsp:sp>
    <dsp:sp modelId="{7A7D3E21-7944-475F-B3BD-7B564B176679}">
      <dsp:nvSpPr>
        <dsp:cNvPr id="0" name=""/>
        <dsp:cNvSpPr/>
      </dsp:nvSpPr>
      <dsp:spPr>
        <a:xfrm>
          <a:off x="2587285" y="569390"/>
          <a:ext cx="113808" cy="426781"/>
        </a:xfrm>
        <a:custGeom>
          <a:avLst/>
          <a:gdLst/>
          <a:ahLst/>
          <a:cxnLst/>
          <a:rect l="0" t="0" r="0" b="0"/>
          <a:pathLst>
            <a:path>
              <a:moveTo>
                <a:pt x="0" y="0"/>
              </a:moveTo>
              <a:lnTo>
                <a:pt x="0" y="426781"/>
              </a:lnTo>
              <a:lnTo>
                <a:pt x="113808" y="426781"/>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BFD07A9E-8FB1-455A-94B9-1C4CF93500D2}">
      <dsp:nvSpPr>
        <dsp:cNvPr id="0" name=""/>
        <dsp:cNvSpPr/>
      </dsp:nvSpPr>
      <dsp:spPr>
        <a:xfrm>
          <a:off x="2701093" y="711650"/>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Scalable &amp; Sustainable</a:t>
          </a:r>
          <a:endParaRPr lang="en-US" sz="1000" kern="1200" dirty="0"/>
        </a:p>
      </dsp:txBody>
      <dsp:txXfrm>
        <a:off x="2717760" y="728317"/>
        <a:ext cx="877132" cy="535707"/>
      </dsp:txXfrm>
    </dsp:sp>
    <dsp:sp modelId="{9DC9CEC3-40E5-4973-B530-97B52C6F3837}">
      <dsp:nvSpPr>
        <dsp:cNvPr id="0" name=""/>
        <dsp:cNvSpPr/>
      </dsp:nvSpPr>
      <dsp:spPr>
        <a:xfrm>
          <a:off x="2587285" y="569390"/>
          <a:ext cx="113808" cy="1138082"/>
        </a:xfrm>
        <a:custGeom>
          <a:avLst/>
          <a:gdLst/>
          <a:ahLst/>
          <a:cxnLst/>
          <a:rect l="0" t="0" r="0" b="0"/>
          <a:pathLst>
            <a:path>
              <a:moveTo>
                <a:pt x="0" y="0"/>
              </a:moveTo>
              <a:lnTo>
                <a:pt x="0" y="1138082"/>
              </a:lnTo>
              <a:lnTo>
                <a:pt x="113808" y="1138082"/>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2EEDE15E-2957-48E4-9641-1292EA175279}">
      <dsp:nvSpPr>
        <dsp:cNvPr id="0" name=""/>
        <dsp:cNvSpPr/>
      </dsp:nvSpPr>
      <dsp:spPr>
        <a:xfrm>
          <a:off x="2701093" y="1422952"/>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Auditable &amp; Defensible</a:t>
          </a:r>
          <a:endParaRPr lang="en-US" sz="1000" kern="1200" dirty="0"/>
        </a:p>
      </dsp:txBody>
      <dsp:txXfrm>
        <a:off x="2717760" y="1439619"/>
        <a:ext cx="877132" cy="535707"/>
      </dsp:txXfrm>
    </dsp:sp>
    <dsp:sp modelId="{7606C4F9-E78C-4C5A-A15F-B912FA0A2A8E}">
      <dsp:nvSpPr>
        <dsp:cNvPr id="0" name=""/>
        <dsp:cNvSpPr/>
      </dsp:nvSpPr>
      <dsp:spPr>
        <a:xfrm>
          <a:off x="2587285" y="569390"/>
          <a:ext cx="113808" cy="1849384"/>
        </a:xfrm>
        <a:custGeom>
          <a:avLst/>
          <a:gdLst/>
          <a:ahLst/>
          <a:cxnLst/>
          <a:rect l="0" t="0" r="0" b="0"/>
          <a:pathLst>
            <a:path>
              <a:moveTo>
                <a:pt x="0" y="0"/>
              </a:moveTo>
              <a:lnTo>
                <a:pt x="0" y="1849384"/>
              </a:lnTo>
              <a:lnTo>
                <a:pt x="113808" y="1849384"/>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42E2B027-E168-4AF5-8041-212B7834ED35}">
      <dsp:nvSpPr>
        <dsp:cNvPr id="0" name=""/>
        <dsp:cNvSpPr/>
      </dsp:nvSpPr>
      <dsp:spPr>
        <a:xfrm>
          <a:off x="2701093" y="2134254"/>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Agile in Nature</a:t>
          </a:r>
        </a:p>
      </dsp:txBody>
      <dsp:txXfrm>
        <a:off x="2717760" y="2150921"/>
        <a:ext cx="877132" cy="535707"/>
      </dsp:txXfrm>
    </dsp:sp>
    <dsp:sp modelId="{27F7F239-E896-4BE8-BC9D-1AB507C0D130}">
      <dsp:nvSpPr>
        <dsp:cNvPr id="0" name=""/>
        <dsp:cNvSpPr/>
      </dsp:nvSpPr>
      <dsp:spPr>
        <a:xfrm>
          <a:off x="2587285" y="569390"/>
          <a:ext cx="113808" cy="2560686"/>
        </a:xfrm>
        <a:custGeom>
          <a:avLst/>
          <a:gdLst/>
          <a:ahLst/>
          <a:cxnLst/>
          <a:rect l="0" t="0" r="0" b="0"/>
          <a:pathLst>
            <a:path>
              <a:moveTo>
                <a:pt x="0" y="0"/>
              </a:moveTo>
              <a:lnTo>
                <a:pt x="0" y="2560686"/>
              </a:lnTo>
              <a:lnTo>
                <a:pt x="113808" y="256068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CC2DD53-7D5B-4763-ADA8-20DC04E5F558}">
      <dsp:nvSpPr>
        <dsp:cNvPr id="0" name=""/>
        <dsp:cNvSpPr/>
      </dsp:nvSpPr>
      <dsp:spPr>
        <a:xfrm>
          <a:off x="2701093" y="2845556"/>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GAAP Compliance</a:t>
          </a:r>
        </a:p>
      </dsp:txBody>
      <dsp:txXfrm>
        <a:off x="2717760" y="2862223"/>
        <a:ext cx="877132" cy="535707"/>
      </dsp:txXfrm>
    </dsp:sp>
    <dsp:sp modelId="{3B602845-155A-4918-AB40-891C8E4E08BC}">
      <dsp:nvSpPr>
        <dsp:cNvPr id="0" name=""/>
        <dsp:cNvSpPr/>
      </dsp:nvSpPr>
      <dsp:spPr>
        <a:xfrm>
          <a:off x="2587285" y="569390"/>
          <a:ext cx="113808" cy="3271988"/>
        </a:xfrm>
        <a:custGeom>
          <a:avLst/>
          <a:gdLst/>
          <a:ahLst/>
          <a:cxnLst/>
          <a:rect l="0" t="0" r="0" b="0"/>
          <a:pathLst>
            <a:path>
              <a:moveTo>
                <a:pt x="0" y="0"/>
              </a:moveTo>
              <a:lnTo>
                <a:pt x="0" y="3271988"/>
              </a:lnTo>
              <a:lnTo>
                <a:pt x="113808" y="327198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F6A4E7A-5C20-4E17-914A-1DB60ABF54FB}">
      <dsp:nvSpPr>
        <dsp:cNvPr id="0" name=""/>
        <dsp:cNvSpPr/>
      </dsp:nvSpPr>
      <dsp:spPr>
        <a:xfrm>
          <a:off x="2701093" y="3556857"/>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Dependencies</a:t>
          </a:r>
        </a:p>
      </dsp:txBody>
      <dsp:txXfrm>
        <a:off x="2717760" y="3573524"/>
        <a:ext cx="877132" cy="535707"/>
      </dsp:txXfrm>
    </dsp:sp>
    <dsp:sp modelId="{D3DF4C7E-8F40-4203-88FC-FDC3CC223E37}">
      <dsp:nvSpPr>
        <dsp:cNvPr id="0" name=""/>
        <dsp:cNvSpPr/>
      </dsp:nvSpPr>
      <dsp:spPr>
        <a:xfrm>
          <a:off x="2587285" y="569390"/>
          <a:ext cx="113808" cy="3983290"/>
        </a:xfrm>
        <a:custGeom>
          <a:avLst/>
          <a:gdLst/>
          <a:ahLst/>
          <a:cxnLst/>
          <a:rect l="0" t="0" r="0" b="0"/>
          <a:pathLst>
            <a:path>
              <a:moveTo>
                <a:pt x="0" y="0"/>
              </a:moveTo>
              <a:lnTo>
                <a:pt x="0" y="3983290"/>
              </a:lnTo>
              <a:lnTo>
                <a:pt x="113808" y="39832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8AF7F1-B71E-4298-8037-3D38F82AE3A6}">
      <dsp:nvSpPr>
        <dsp:cNvPr id="0" name=""/>
        <dsp:cNvSpPr/>
      </dsp:nvSpPr>
      <dsp:spPr>
        <a:xfrm>
          <a:off x="2701093" y="4268159"/>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Tools &amp; data</a:t>
          </a:r>
          <a:endParaRPr lang="en-US" sz="1000" kern="1200" dirty="0"/>
        </a:p>
      </dsp:txBody>
      <dsp:txXfrm>
        <a:off x="2717760" y="4284826"/>
        <a:ext cx="877132" cy="535707"/>
      </dsp:txXfrm>
    </dsp:sp>
    <dsp:sp modelId="{37EF9003-4960-4F9B-AA54-84B99790EE05}">
      <dsp:nvSpPr>
        <dsp:cNvPr id="0" name=""/>
        <dsp:cNvSpPr/>
      </dsp:nvSpPr>
      <dsp:spPr>
        <a:xfrm>
          <a:off x="3896081" y="348"/>
          <a:ext cx="1138082" cy="569041"/>
        </a:xfrm>
        <a:prstGeom prst="roundRect">
          <a:avLst>
            <a:gd name="adj" fmla="val 10000"/>
          </a:avLst>
        </a:prstGeom>
        <a:solidFill>
          <a:schemeClr val="tx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Option #3</a:t>
          </a:r>
        </a:p>
      </dsp:txBody>
      <dsp:txXfrm>
        <a:off x="3912748" y="17015"/>
        <a:ext cx="1104748" cy="535707"/>
      </dsp:txXfrm>
    </dsp:sp>
    <dsp:sp modelId="{EE1706F3-CBD4-4FDC-988B-446B75F08522}">
      <dsp:nvSpPr>
        <dsp:cNvPr id="0" name=""/>
        <dsp:cNvSpPr/>
      </dsp:nvSpPr>
      <dsp:spPr>
        <a:xfrm>
          <a:off x="4009889" y="569390"/>
          <a:ext cx="113808" cy="426781"/>
        </a:xfrm>
        <a:custGeom>
          <a:avLst/>
          <a:gdLst/>
          <a:ahLst/>
          <a:cxnLst/>
          <a:rect l="0" t="0" r="0" b="0"/>
          <a:pathLst>
            <a:path>
              <a:moveTo>
                <a:pt x="0" y="0"/>
              </a:moveTo>
              <a:lnTo>
                <a:pt x="0" y="426781"/>
              </a:lnTo>
              <a:lnTo>
                <a:pt x="113808" y="426781"/>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648A6C0B-27D1-4ADE-A7EC-AF967527C7D3}">
      <dsp:nvSpPr>
        <dsp:cNvPr id="0" name=""/>
        <dsp:cNvSpPr/>
      </dsp:nvSpPr>
      <dsp:spPr>
        <a:xfrm>
          <a:off x="4123697" y="711650"/>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Sustainable &amp; Scalable</a:t>
          </a:r>
        </a:p>
      </dsp:txBody>
      <dsp:txXfrm>
        <a:off x="4140364" y="728317"/>
        <a:ext cx="877132" cy="535707"/>
      </dsp:txXfrm>
    </dsp:sp>
    <dsp:sp modelId="{0FA8FAF9-BBBC-4ABB-A4D4-E376C6CC0DA3}">
      <dsp:nvSpPr>
        <dsp:cNvPr id="0" name=""/>
        <dsp:cNvSpPr/>
      </dsp:nvSpPr>
      <dsp:spPr>
        <a:xfrm>
          <a:off x="4009889" y="569390"/>
          <a:ext cx="113808" cy="1138082"/>
        </a:xfrm>
        <a:custGeom>
          <a:avLst/>
          <a:gdLst/>
          <a:ahLst/>
          <a:cxnLst/>
          <a:rect l="0" t="0" r="0" b="0"/>
          <a:pathLst>
            <a:path>
              <a:moveTo>
                <a:pt x="0" y="0"/>
              </a:moveTo>
              <a:lnTo>
                <a:pt x="0" y="1138082"/>
              </a:lnTo>
              <a:lnTo>
                <a:pt x="113808" y="1138082"/>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A541EEEA-3651-477E-A6D6-B4848F901283}">
      <dsp:nvSpPr>
        <dsp:cNvPr id="0" name=""/>
        <dsp:cNvSpPr/>
      </dsp:nvSpPr>
      <dsp:spPr>
        <a:xfrm>
          <a:off x="4123697" y="1422952"/>
          <a:ext cx="910466" cy="569041"/>
        </a:xfrm>
        <a:prstGeom prst="roundRect">
          <a:avLst>
            <a:gd name="adj" fmla="val 10000"/>
          </a:avLst>
        </a:prstGeom>
        <a:solidFill>
          <a:schemeClr val="lt1">
            <a:alpha val="90000"/>
            <a:hueOff val="0"/>
            <a:satOff val="0"/>
            <a:lumOff val="0"/>
            <a:alphaOff val="0"/>
          </a:schemeClr>
        </a:solidFill>
        <a:ln w="508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Auditable &amp; Defensible</a:t>
          </a:r>
        </a:p>
      </dsp:txBody>
      <dsp:txXfrm>
        <a:off x="4140364" y="1439619"/>
        <a:ext cx="877132" cy="535707"/>
      </dsp:txXfrm>
    </dsp:sp>
    <dsp:sp modelId="{FB52B85B-7C84-4586-B677-EA8327E817A3}">
      <dsp:nvSpPr>
        <dsp:cNvPr id="0" name=""/>
        <dsp:cNvSpPr/>
      </dsp:nvSpPr>
      <dsp:spPr>
        <a:xfrm>
          <a:off x="4009889" y="569390"/>
          <a:ext cx="113808" cy="1849384"/>
        </a:xfrm>
        <a:custGeom>
          <a:avLst/>
          <a:gdLst/>
          <a:ahLst/>
          <a:cxnLst/>
          <a:rect l="0" t="0" r="0" b="0"/>
          <a:pathLst>
            <a:path>
              <a:moveTo>
                <a:pt x="0" y="0"/>
              </a:moveTo>
              <a:lnTo>
                <a:pt x="0" y="1849384"/>
              </a:lnTo>
              <a:lnTo>
                <a:pt x="113808" y="1849384"/>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09543DCD-49C4-4DFE-9F2B-F869A2C5DF1D}">
      <dsp:nvSpPr>
        <dsp:cNvPr id="0" name=""/>
        <dsp:cNvSpPr/>
      </dsp:nvSpPr>
      <dsp:spPr>
        <a:xfrm>
          <a:off x="4123697" y="2134254"/>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Agile in Nature</a:t>
          </a:r>
        </a:p>
      </dsp:txBody>
      <dsp:txXfrm>
        <a:off x="4140364" y="2150921"/>
        <a:ext cx="877132" cy="535707"/>
      </dsp:txXfrm>
    </dsp:sp>
    <dsp:sp modelId="{99724749-FF7F-4D96-9F01-B4151458F48C}">
      <dsp:nvSpPr>
        <dsp:cNvPr id="0" name=""/>
        <dsp:cNvSpPr/>
      </dsp:nvSpPr>
      <dsp:spPr>
        <a:xfrm>
          <a:off x="4009889" y="569390"/>
          <a:ext cx="113808" cy="2560686"/>
        </a:xfrm>
        <a:custGeom>
          <a:avLst/>
          <a:gdLst/>
          <a:ahLst/>
          <a:cxnLst/>
          <a:rect l="0" t="0" r="0" b="0"/>
          <a:pathLst>
            <a:path>
              <a:moveTo>
                <a:pt x="0" y="0"/>
              </a:moveTo>
              <a:lnTo>
                <a:pt x="0" y="2560686"/>
              </a:lnTo>
              <a:lnTo>
                <a:pt x="113808" y="256068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188DA18-E4BF-4A4E-A164-3FD4729BF2CE}">
      <dsp:nvSpPr>
        <dsp:cNvPr id="0" name=""/>
        <dsp:cNvSpPr/>
      </dsp:nvSpPr>
      <dsp:spPr>
        <a:xfrm>
          <a:off x="4123697" y="2845556"/>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GAAP Compliance</a:t>
          </a:r>
        </a:p>
      </dsp:txBody>
      <dsp:txXfrm>
        <a:off x="4140364" y="2862223"/>
        <a:ext cx="877132" cy="535707"/>
      </dsp:txXfrm>
    </dsp:sp>
    <dsp:sp modelId="{810E181D-DA29-4E8A-87A3-B0297C9D07CA}">
      <dsp:nvSpPr>
        <dsp:cNvPr id="0" name=""/>
        <dsp:cNvSpPr/>
      </dsp:nvSpPr>
      <dsp:spPr>
        <a:xfrm>
          <a:off x="4009889" y="569390"/>
          <a:ext cx="113808" cy="3271988"/>
        </a:xfrm>
        <a:custGeom>
          <a:avLst/>
          <a:gdLst/>
          <a:ahLst/>
          <a:cxnLst/>
          <a:rect l="0" t="0" r="0" b="0"/>
          <a:pathLst>
            <a:path>
              <a:moveTo>
                <a:pt x="0" y="0"/>
              </a:moveTo>
              <a:lnTo>
                <a:pt x="0" y="3271988"/>
              </a:lnTo>
              <a:lnTo>
                <a:pt x="113808" y="327198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648E6E7-5A90-4308-A788-4CFC6A2CE198}">
      <dsp:nvSpPr>
        <dsp:cNvPr id="0" name=""/>
        <dsp:cNvSpPr/>
      </dsp:nvSpPr>
      <dsp:spPr>
        <a:xfrm>
          <a:off x="4123697" y="3556857"/>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Dependencies</a:t>
          </a:r>
          <a:endParaRPr lang="en-US" sz="1000" kern="1200" dirty="0">
            <a:solidFill>
              <a:schemeClr val="accent5">
                <a:lumMod val="50000"/>
              </a:schemeClr>
            </a:solidFill>
          </a:endParaRPr>
        </a:p>
      </dsp:txBody>
      <dsp:txXfrm>
        <a:off x="4140364" y="3573524"/>
        <a:ext cx="877132" cy="535707"/>
      </dsp:txXfrm>
    </dsp:sp>
    <dsp:sp modelId="{6E57E6D2-352F-40AD-A80C-411A492CBF57}">
      <dsp:nvSpPr>
        <dsp:cNvPr id="0" name=""/>
        <dsp:cNvSpPr/>
      </dsp:nvSpPr>
      <dsp:spPr>
        <a:xfrm>
          <a:off x="4009889" y="569390"/>
          <a:ext cx="113808" cy="3983290"/>
        </a:xfrm>
        <a:custGeom>
          <a:avLst/>
          <a:gdLst/>
          <a:ahLst/>
          <a:cxnLst/>
          <a:rect l="0" t="0" r="0" b="0"/>
          <a:pathLst>
            <a:path>
              <a:moveTo>
                <a:pt x="0" y="0"/>
              </a:moveTo>
              <a:lnTo>
                <a:pt x="0" y="3983290"/>
              </a:lnTo>
              <a:lnTo>
                <a:pt x="113808" y="39832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64E6B-D97E-4B2B-ADFD-D5E9B15431C8}">
      <dsp:nvSpPr>
        <dsp:cNvPr id="0" name=""/>
        <dsp:cNvSpPr/>
      </dsp:nvSpPr>
      <dsp:spPr>
        <a:xfrm>
          <a:off x="4123697" y="4268159"/>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Tools &amp; data</a:t>
          </a:r>
          <a:endParaRPr lang="en-US" sz="1000" kern="1200" dirty="0">
            <a:solidFill>
              <a:schemeClr val="accent5">
                <a:lumMod val="50000"/>
              </a:schemeClr>
            </a:solidFill>
          </a:endParaRPr>
        </a:p>
      </dsp:txBody>
      <dsp:txXfrm>
        <a:off x="4140364" y="4284826"/>
        <a:ext cx="877132" cy="535707"/>
      </dsp:txXfrm>
    </dsp:sp>
    <dsp:sp modelId="{D7D65F1A-56EC-46CA-B02E-79CCDE21EF7F}">
      <dsp:nvSpPr>
        <dsp:cNvPr id="0" name=""/>
        <dsp:cNvSpPr/>
      </dsp:nvSpPr>
      <dsp:spPr>
        <a:xfrm>
          <a:off x="5318684" y="348"/>
          <a:ext cx="1138082" cy="569041"/>
        </a:xfrm>
        <a:prstGeom prst="roundRect">
          <a:avLst>
            <a:gd name="adj" fmla="val 10000"/>
          </a:avLst>
        </a:prstGeom>
        <a:solidFill>
          <a:schemeClr val="tx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Option #4</a:t>
          </a:r>
        </a:p>
      </dsp:txBody>
      <dsp:txXfrm>
        <a:off x="5335351" y="17015"/>
        <a:ext cx="1104748" cy="535707"/>
      </dsp:txXfrm>
    </dsp:sp>
    <dsp:sp modelId="{58344666-8CB9-4A9B-900A-CDE2665008B5}">
      <dsp:nvSpPr>
        <dsp:cNvPr id="0" name=""/>
        <dsp:cNvSpPr/>
      </dsp:nvSpPr>
      <dsp:spPr>
        <a:xfrm>
          <a:off x="5432493" y="569390"/>
          <a:ext cx="113808" cy="400081"/>
        </a:xfrm>
        <a:custGeom>
          <a:avLst/>
          <a:gdLst/>
          <a:ahLst/>
          <a:cxnLst/>
          <a:rect l="0" t="0" r="0" b="0"/>
          <a:pathLst>
            <a:path>
              <a:moveTo>
                <a:pt x="0" y="0"/>
              </a:moveTo>
              <a:lnTo>
                <a:pt x="0" y="400081"/>
              </a:lnTo>
              <a:lnTo>
                <a:pt x="113808" y="40008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1E6A7EF-8C62-4162-A35F-7256A6D6B8BC}">
      <dsp:nvSpPr>
        <dsp:cNvPr id="0" name=""/>
        <dsp:cNvSpPr/>
      </dsp:nvSpPr>
      <dsp:spPr>
        <a:xfrm>
          <a:off x="5546301" y="684951"/>
          <a:ext cx="910466" cy="569041"/>
        </a:xfrm>
        <a:prstGeom prst="roundRect">
          <a:avLst>
            <a:gd name="adj" fmla="val 10000"/>
          </a:avLst>
        </a:prstGeom>
        <a:solidFill>
          <a:schemeClr val="bg1"/>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Sustainable &amp; Scalable</a:t>
          </a:r>
        </a:p>
      </dsp:txBody>
      <dsp:txXfrm>
        <a:off x="5562968" y="701618"/>
        <a:ext cx="877132" cy="535707"/>
      </dsp:txXfrm>
    </dsp:sp>
    <dsp:sp modelId="{DB42435D-9920-4BF4-AB0A-A1A82A8C68E9}">
      <dsp:nvSpPr>
        <dsp:cNvPr id="0" name=""/>
        <dsp:cNvSpPr/>
      </dsp:nvSpPr>
      <dsp:spPr>
        <a:xfrm>
          <a:off x="5432493" y="569390"/>
          <a:ext cx="113808" cy="1111383"/>
        </a:xfrm>
        <a:custGeom>
          <a:avLst/>
          <a:gdLst/>
          <a:ahLst/>
          <a:cxnLst/>
          <a:rect l="0" t="0" r="0" b="0"/>
          <a:pathLst>
            <a:path>
              <a:moveTo>
                <a:pt x="0" y="0"/>
              </a:moveTo>
              <a:lnTo>
                <a:pt x="0" y="1111383"/>
              </a:lnTo>
              <a:lnTo>
                <a:pt x="113808" y="1111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D813852-151F-4FC1-8EFE-304A4DD10F7C}">
      <dsp:nvSpPr>
        <dsp:cNvPr id="0" name=""/>
        <dsp:cNvSpPr/>
      </dsp:nvSpPr>
      <dsp:spPr>
        <a:xfrm>
          <a:off x="5546301" y="1396252"/>
          <a:ext cx="910466" cy="569041"/>
        </a:xfrm>
        <a:prstGeom prst="roundRect">
          <a:avLst>
            <a:gd name="adj" fmla="val 10000"/>
          </a:avLst>
        </a:prstGeom>
        <a:solidFill>
          <a:schemeClr val="bg1"/>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Auditable &amp; Defensible</a:t>
          </a:r>
        </a:p>
      </dsp:txBody>
      <dsp:txXfrm>
        <a:off x="5562968" y="1412919"/>
        <a:ext cx="877132" cy="535707"/>
      </dsp:txXfrm>
    </dsp:sp>
    <dsp:sp modelId="{A1B8BA0F-B8FD-4D78-872F-DEAEE6F6F892}">
      <dsp:nvSpPr>
        <dsp:cNvPr id="0" name=""/>
        <dsp:cNvSpPr/>
      </dsp:nvSpPr>
      <dsp:spPr>
        <a:xfrm>
          <a:off x="5432493" y="569390"/>
          <a:ext cx="113808" cy="1822685"/>
        </a:xfrm>
        <a:custGeom>
          <a:avLst/>
          <a:gdLst/>
          <a:ahLst/>
          <a:cxnLst/>
          <a:rect l="0" t="0" r="0" b="0"/>
          <a:pathLst>
            <a:path>
              <a:moveTo>
                <a:pt x="0" y="0"/>
              </a:moveTo>
              <a:lnTo>
                <a:pt x="0" y="1822685"/>
              </a:lnTo>
              <a:lnTo>
                <a:pt x="113808" y="182268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A0B7CCF-2FC5-4435-AB33-39262D76B140}">
      <dsp:nvSpPr>
        <dsp:cNvPr id="0" name=""/>
        <dsp:cNvSpPr/>
      </dsp:nvSpPr>
      <dsp:spPr>
        <a:xfrm>
          <a:off x="5546301" y="2107554"/>
          <a:ext cx="910466" cy="569041"/>
        </a:xfrm>
        <a:prstGeom prst="roundRect">
          <a:avLst>
            <a:gd name="adj" fmla="val 10000"/>
          </a:avLst>
        </a:prstGeom>
        <a:solidFill>
          <a:schemeClr val="bg1"/>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Agile In Nature</a:t>
          </a:r>
        </a:p>
      </dsp:txBody>
      <dsp:txXfrm>
        <a:off x="5562968" y="2124221"/>
        <a:ext cx="877132" cy="535707"/>
      </dsp:txXfrm>
    </dsp:sp>
    <dsp:sp modelId="{0E5BE97E-83B0-4BEA-B916-D0CA346290F8}">
      <dsp:nvSpPr>
        <dsp:cNvPr id="0" name=""/>
        <dsp:cNvSpPr/>
      </dsp:nvSpPr>
      <dsp:spPr>
        <a:xfrm>
          <a:off x="5432493" y="569390"/>
          <a:ext cx="113808" cy="2533987"/>
        </a:xfrm>
        <a:custGeom>
          <a:avLst/>
          <a:gdLst/>
          <a:ahLst/>
          <a:cxnLst/>
          <a:rect l="0" t="0" r="0" b="0"/>
          <a:pathLst>
            <a:path>
              <a:moveTo>
                <a:pt x="0" y="0"/>
              </a:moveTo>
              <a:lnTo>
                <a:pt x="0" y="2533987"/>
              </a:lnTo>
              <a:lnTo>
                <a:pt x="113808" y="253398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23456F3-2C58-467A-9DE6-7B6F06DD10F8}">
      <dsp:nvSpPr>
        <dsp:cNvPr id="0" name=""/>
        <dsp:cNvSpPr/>
      </dsp:nvSpPr>
      <dsp:spPr>
        <a:xfrm>
          <a:off x="5546301" y="2818856"/>
          <a:ext cx="910466" cy="569041"/>
        </a:xfrm>
        <a:prstGeom prst="roundRect">
          <a:avLst>
            <a:gd name="adj" fmla="val 10000"/>
          </a:avLst>
        </a:prstGeom>
        <a:solidFill>
          <a:schemeClr val="bg1"/>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GAAP Compliant</a:t>
          </a:r>
        </a:p>
      </dsp:txBody>
      <dsp:txXfrm>
        <a:off x="5562968" y="2835523"/>
        <a:ext cx="877132" cy="535707"/>
      </dsp:txXfrm>
    </dsp:sp>
    <dsp:sp modelId="{849577B5-B68A-4CC9-B941-DC65EC60A0EB}">
      <dsp:nvSpPr>
        <dsp:cNvPr id="0" name=""/>
        <dsp:cNvSpPr/>
      </dsp:nvSpPr>
      <dsp:spPr>
        <a:xfrm>
          <a:off x="5432493" y="569390"/>
          <a:ext cx="113808" cy="3245289"/>
        </a:xfrm>
        <a:custGeom>
          <a:avLst/>
          <a:gdLst/>
          <a:ahLst/>
          <a:cxnLst/>
          <a:rect l="0" t="0" r="0" b="0"/>
          <a:pathLst>
            <a:path>
              <a:moveTo>
                <a:pt x="0" y="0"/>
              </a:moveTo>
              <a:lnTo>
                <a:pt x="0" y="3245289"/>
              </a:lnTo>
              <a:lnTo>
                <a:pt x="113808" y="324528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4F9C613-77D9-436C-AAD1-2610BA618F94}">
      <dsp:nvSpPr>
        <dsp:cNvPr id="0" name=""/>
        <dsp:cNvSpPr/>
      </dsp:nvSpPr>
      <dsp:spPr>
        <a:xfrm>
          <a:off x="5546301" y="3530158"/>
          <a:ext cx="910466" cy="569041"/>
        </a:xfrm>
        <a:prstGeom prst="roundRect">
          <a:avLst>
            <a:gd name="adj" fmla="val 10000"/>
          </a:avLst>
        </a:prstGeom>
        <a:solidFill>
          <a:schemeClr val="bg1"/>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Dependencies</a:t>
          </a:r>
          <a:endParaRPr lang="en-US" sz="1000" kern="1200" dirty="0">
            <a:solidFill>
              <a:schemeClr val="tx1"/>
            </a:solidFill>
          </a:endParaRPr>
        </a:p>
      </dsp:txBody>
      <dsp:txXfrm>
        <a:off x="5562968" y="3546825"/>
        <a:ext cx="877132" cy="535707"/>
      </dsp:txXfrm>
    </dsp:sp>
    <dsp:sp modelId="{059F3685-77B3-4927-BAC2-02C7D4E6A82E}">
      <dsp:nvSpPr>
        <dsp:cNvPr id="0" name=""/>
        <dsp:cNvSpPr/>
      </dsp:nvSpPr>
      <dsp:spPr>
        <a:xfrm>
          <a:off x="5432493" y="569390"/>
          <a:ext cx="113808" cy="3983290"/>
        </a:xfrm>
        <a:custGeom>
          <a:avLst/>
          <a:gdLst/>
          <a:ahLst/>
          <a:cxnLst/>
          <a:rect l="0" t="0" r="0" b="0"/>
          <a:pathLst>
            <a:path>
              <a:moveTo>
                <a:pt x="0" y="0"/>
              </a:moveTo>
              <a:lnTo>
                <a:pt x="0" y="3983290"/>
              </a:lnTo>
              <a:lnTo>
                <a:pt x="113808" y="39832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B7C7C-76F6-47A1-9B52-8E814DACF7FA}">
      <dsp:nvSpPr>
        <dsp:cNvPr id="0" name=""/>
        <dsp:cNvSpPr/>
      </dsp:nvSpPr>
      <dsp:spPr>
        <a:xfrm>
          <a:off x="5546301" y="4268159"/>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FF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Tools &amp; data</a:t>
          </a:r>
          <a:endParaRPr lang="en-US" sz="1000" kern="1200" dirty="0">
            <a:solidFill>
              <a:schemeClr val="tx1"/>
            </a:solidFill>
          </a:endParaRPr>
        </a:p>
      </dsp:txBody>
      <dsp:txXfrm>
        <a:off x="5562968" y="4284826"/>
        <a:ext cx="877132" cy="535707"/>
      </dsp:txXfrm>
    </dsp:sp>
    <dsp:sp modelId="{99EEFB78-7DC2-49D7-A3B4-B5FDAF9A6127}">
      <dsp:nvSpPr>
        <dsp:cNvPr id="0" name=""/>
        <dsp:cNvSpPr/>
      </dsp:nvSpPr>
      <dsp:spPr>
        <a:xfrm>
          <a:off x="6741288" y="348"/>
          <a:ext cx="1138082" cy="569041"/>
        </a:xfrm>
        <a:prstGeom prst="roundRect">
          <a:avLst>
            <a:gd name="adj" fmla="val 10000"/>
          </a:avLst>
        </a:prstGeom>
        <a:solidFill>
          <a:schemeClr val="tx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Option #5</a:t>
          </a:r>
        </a:p>
      </dsp:txBody>
      <dsp:txXfrm>
        <a:off x="6757955" y="17015"/>
        <a:ext cx="1104748" cy="535707"/>
      </dsp:txXfrm>
    </dsp:sp>
    <dsp:sp modelId="{18BE2C6E-83F9-406C-B982-E2DB4CB93422}">
      <dsp:nvSpPr>
        <dsp:cNvPr id="0" name=""/>
        <dsp:cNvSpPr/>
      </dsp:nvSpPr>
      <dsp:spPr>
        <a:xfrm>
          <a:off x="6855096" y="569390"/>
          <a:ext cx="113808" cy="426781"/>
        </a:xfrm>
        <a:custGeom>
          <a:avLst/>
          <a:gdLst/>
          <a:ahLst/>
          <a:cxnLst/>
          <a:rect l="0" t="0" r="0" b="0"/>
          <a:pathLst>
            <a:path>
              <a:moveTo>
                <a:pt x="0" y="0"/>
              </a:moveTo>
              <a:lnTo>
                <a:pt x="0" y="426781"/>
              </a:lnTo>
              <a:lnTo>
                <a:pt x="113808" y="426781"/>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15529AD4-4CF1-450F-AA69-E1E460701549}">
      <dsp:nvSpPr>
        <dsp:cNvPr id="0" name=""/>
        <dsp:cNvSpPr/>
      </dsp:nvSpPr>
      <dsp:spPr>
        <a:xfrm>
          <a:off x="6968905" y="711650"/>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lumMod val="50000"/>
                </a:schemeClr>
              </a:solidFill>
            </a:rPr>
            <a:t>Sustainable &amp; Scalable</a:t>
          </a:r>
        </a:p>
      </dsp:txBody>
      <dsp:txXfrm>
        <a:off x="6985572" y="728317"/>
        <a:ext cx="877132" cy="535707"/>
      </dsp:txXfrm>
    </dsp:sp>
    <dsp:sp modelId="{1403E1FA-08BF-4EEC-8BB1-5C43F12F1039}">
      <dsp:nvSpPr>
        <dsp:cNvPr id="0" name=""/>
        <dsp:cNvSpPr/>
      </dsp:nvSpPr>
      <dsp:spPr>
        <a:xfrm>
          <a:off x="6855096" y="569390"/>
          <a:ext cx="113808" cy="1138082"/>
        </a:xfrm>
        <a:custGeom>
          <a:avLst/>
          <a:gdLst/>
          <a:ahLst/>
          <a:cxnLst/>
          <a:rect l="0" t="0" r="0" b="0"/>
          <a:pathLst>
            <a:path>
              <a:moveTo>
                <a:pt x="0" y="0"/>
              </a:moveTo>
              <a:lnTo>
                <a:pt x="0" y="1138082"/>
              </a:lnTo>
              <a:lnTo>
                <a:pt x="113808" y="1138082"/>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4F5CE4EB-96CB-444F-A705-C676F52368A0}">
      <dsp:nvSpPr>
        <dsp:cNvPr id="0" name=""/>
        <dsp:cNvSpPr/>
      </dsp:nvSpPr>
      <dsp:spPr>
        <a:xfrm>
          <a:off x="6968905" y="1422952"/>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solidFill>
            </a:rPr>
            <a:t>Auditable &amp; defensible</a:t>
          </a:r>
        </a:p>
      </dsp:txBody>
      <dsp:txXfrm>
        <a:off x="6985572" y="1439619"/>
        <a:ext cx="877132" cy="535707"/>
      </dsp:txXfrm>
    </dsp:sp>
    <dsp:sp modelId="{4D301CE5-0D81-419A-A84A-84BB66873D7E}">
      <dsp:nvSpPr>
        <dsp:cNvPr id="0" name=""/>
        <dsp:cNvSpPr/>
      </dsp:nvSpPr>
      <dsp:spPr>
        <a:xfrm>
          <a:off x="6855096" y="569390"/>
          <a:ext cx="113808" cy="1849384"/>
        </a:xfrm>
        <a:custGeom>
          <a:avLst/>
          <a:gdLst/>
          <a:ahLst/>
          <a:cxnLst/>
          <a:rect l="0" t="0" r="0" b="0"/>
          <a:pathLst>
            <a:path>
              <a:moveTo>
                <a:pt x="0" y="0"/>
              </a:moveTo>
              <a:lnTo>
                <a:pt x="0" y="1849384"/>
              </a:lnTo>
              <a:lnTo>
                <a:pt x="113808" y="1849384"/>
              </a:lnTo>
            </a:path>
          </a:pathLst>
        </a:custGeom>
        <a:noFill/>
        <a:ln w="25400" cap="flat" cmpd="sng" algn="ctr">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684BFF66-696A-435B-B42A-09D069C82110}">
      <dsp:nvSpPr>
        <dsp:cNvPr id="0" name=""/>
        <dsp:cNvSpPr/>
      </dsp:nvSpPr>
      <dsp:spPr>
        <a:xfrm>
          <a:off x="6968905" y="2134254"/>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solidFill>
            </a:rPr>
            <a:t>Agile in Nature</a:t>
          </a:r>
        </a:p>
      </dsp:txBody>
      <dsp:txXfrm>
        <a:off x="6985572" y="2150921"/>
        <a:ext cx="877132" cy="535707"/>
      </dsp:txXfrm>
    </dsp:sp>
    <dsp:sp modelId="{9663B44F-DF20-4AF3-8847-B81DF8E811AB}">
      <dsp:nvSpPr>
        <dsp:cNvPr id="0" name=""/>
        <dsp:cNvSpPr/>
      </dsp:nvSpPr>
      <dsp:spPr>
        <a:xfrm>
          <a:off x="6855096" y="569390"/>
          <a:ext cx="113808" cy="2560686"/>
        </a:xfrm>
        <a:custGeom>
          <a:avLst/>
          <a:gdLst/>
          <a:ahLst/>
          <a:cxnLst/>
          <a:rect l="0" t="0" r="0" b="0"/>
          <a:pathLst>
            <a:path>
              <a:moveTo>
                <a:pt x="0" y="0"/>
              </a:moveTo>
              <a:lnTo>
                <a:pt x="0" y="2560686"/>
              </a:lnTo>
              <a:lnTo>
                <a:pt x="113808" y="256068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C13D4F9-4896-4740-8A9C-D52CC25A644A}">
      <dsp:nvSpPr>
        <dsp:cNvPr id="0" name=""/>
        <dsp:cNvSpPr/>
      </dsp:nvSpPr>
      <dsp:spPr>
        <a:xfrm>
          <a:off x="6968905" y="2845556"/>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5"/>
              </a:solidFill>
            </a:rPr>
            <a:t>GAAP Compliance</a:t>
          </a:r>
        </a:p>
      </dsp:txBody>
      <dsp:txXfrm>
        <a:off x="6985572" y="2862223"/>
        <a:ext cx="877132" cy="535707"/>
      </dsp:txXfrm>
    </dsp:sp>
    <dsp:sp modelId="{38421CD4-5692-46FA-8BAF-7A713D291A30}">
      <dsp:nvSpPr>
        <dsp:cNvPr id="0" name=""/>
        <dsp:cNvSpPr/>
      </dsp:nvSpPr>
      <dsp:spPr>
        <a:xfrm>
          <a:off x="6855096" y="569390"/>
          <a:ext cx="113808" cy="3271988"/>
        </a:xfrm>
        <a:custGeom>
          <a:avLst/>
          <a:gdLst/>
          <a:ahLst/>
          <a:cxnLst/>
          <a:rect l="0" t="0" r="0" b="0"/>
          <a:pathLst>
            <a:path>
              <a:moveTo>
                <a:pt x="0" y="0"/>
              </a:moveTo>
              <a:lnTo>
                <a:pt x="0" y="3271988"/>
              </a:lnTo>
              <a:lnTo>
                <a:pt x="113808" y="327198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BB5C6E4-388B-4EEE-AFFE-D8B62C4C8ADE}">
      <dsp:nvSpPr>
        <dsp:cNvPr id="0" name=""/>
        <dsp:cNvSpPr/>
      </dsp:nvSpPr>
      <dsp:spPr>
        <a:xfrm>
          <a:off x="6968905" y="3556857"/>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6FBF0A"/>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Dependencies</a:t>
          </a:r>
          <a:endParaRPr lang="en-US" sz="1000" kern="1200" dirty="0">
            <a:solidFill>
              <a:schemeClr val="accent5"/>
            </a:solidFill>
          </a:endParaRPr>
        </a:p>
      </dsp:txBody>
      <dsp:txXfrm>
        <a:off x="6985572" y="3573524"/>
        <a:ext cx="877132" cy="535707"/>
      </dsp:txXfrm>
    </dsp:sp>
    <dsp:sp modelId="{7189EFD6-60F6-4D9E-BCBF-00B86F6A87E6}">
      <dsp:nvSpPr>
        <dsp:cNvPr id="0" name=""/>
        <dsp:cNvSpPr/>
      </dsp:nvSpPr>
      <dsp:spPr>
        <a:xfrm>
          <a:off x="6855096" y="569390"/>
          <a:ext cx="113808" cy="3983290"/>
        </a:xfrm>
        <a:custGeom>
          <a:avLst/>
          <a:gdLst/>
          <a:ahLst/>
          <a:cxnLst/>
          <a:rect l="0" t="0" r="0" b="0"/>
          <a:pathLst>
            <a:path>
              <a:moveTo>
                <a:pt x="0" y="0"/>
              </a:moveTo>
              <a:lnTo>
                <a:pt x="0" y="3983290"/>
              </a:lnTo>
              <a:lnTo>
                <a:pt x="113808" y="39832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79FDD3-2D1B-4E2E-B1A2-06E544C0907E}">
      <dsp:nvSpPr>
        <dsp:cNvPr id="0" name=""/>
        <dsp:cNvSpPr/>
      </dsp:nvSpPr>
      <dsp:spPr>
        <a:xfrm>
          <a:off x="6968905" y="4268159"/>
          <a:ext cx="910466" cy="569041"/>
        </a:xfrm>
        <a:prstGeom prst="roundRect">
          <a:avLst>
            <a:gd name="adj" fmla="val 10000"/>
          </a:avLst>
        </a:prstGeom>
        <a:solidFill>
          <a:schemeClr val="lt1">
            <a:alpha val="90000"/>
            <a:hueOff val="0"/>
            <a:satOff val="0"/>
            <a:lumOff val="0"/>
            <a:alphaOff val="0"/>
          </a:schemeClr>
        </a:solidFill>
        <a:ln w="50800" cap="flat" cmpd="sng" algn="ctr">
          <a:solidFill>
            <a:srgbClr val="FFFF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Tools &amp; data</a:t>
          </a:r>
          <a:endParaRPr lang="en-US" sz="1000" kern="1200" dirty="0">
            <a:solidFill>
              <a:schemeClr val="accent5"/>
            </a:solidFill>
          </a:endParaRPr>
        </a:p>
      </dsp:txBody>
      <dsp:txXfrm>
        <a:off x="6985572" y="4284826"/>
        <a:ext cx="877132" cy="5357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l" defTabSz="962025" eaLnBrk="0" hangingPunct="0">
              <a:lnSpc>
                <a:spcPct val="100000"/>
              </a:lnSpc>
              <a:spcBef>
                <a:spcPct val="0"/>
              </a:spcBef>
              <a:spcAft>
                <a:spcPct val="0"/>
              </a:spcAft>
              <a:defRPr sz="1000" i="1">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402590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62025" eaLnBrk="0" hangingPunct="0">
              <a:lnSpc>
                <a:spcPct val="100000"/>
              </a:lnSpc>
              <a:spcBef>
                <a:spcPct val="0"/>
              </a:spcBef>
              <a:spcAft>
                <a:spcPct val="0"/>
              </a:spcAft>
              <a:defRPr sz="1000" i="1">
                <a:ea typeface="+mn-ea"/>
                <a:cs typeface="+mn-cs"/>
              </a:defRPr>
            </a:lvl1pPr>
          </a:lstStyle>
          <a:p>
            <a:pPr>
              <a:defRPr/>
            </a:pPr>
            <a:fld id="{FE315840-E473-4076-8F77-4DCAF4E9A16F}" type="datetime5">
              <a:rPr lang="en-US" smtClean="0"/>
              <a:t>29-Jun-16</a:t>
            </a:fld>
            <a:endParaRPr lang="en-US"/>
          </a:p>
        </p:txBody>
      </p:sp>
      <p:sp>
        <p:nvSpPr>
          <p:cNvPr id="3076" name="Rectangle 4"/>
          <p:cNvSpPr>
            <a:spLocks noGrp="1" noChangeArrowheads="1"/>
          </p:cNvSpPr>
          <p:nvPr>
            <p:ph type="ftr" sz="quarter" idx="2"/>
          </p:nvPr>
        </p:nvSpPr>
        <p:spPr bwMode="auto">
          <a:xfrm>
            <a:off x="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l" defTabSz="962025" eaLnBrk="0" hangingPunct="0">
              <a:lnSpc>
                <a:spcPct val="100000"/>
              </a:lnSpc>
              <a:spcBef>
                <a:spcPct val="0"/>
              </a:spcBef>
              <a:spcAft>
                <a:spcPct val="0"/>
              </a:spcAft>
              <a:defRPr sz="1000" i="1">
                <a:ea typeface="+mn-ea"/>
                <a:cs typeface="+mn-cs"/>
              </a:defRPr>
            </a:lvl1pPr>
          </a:lstStyle>
          <a:p>
            <a:pPr>
              <a:defRPr/>
            </a:pPr>
            <a:r>
              <a:rPr lang="en-US"/>
              <a:t>AXP Internal</a:t>
            </a:r>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62025" eaLnBrk="0" hangingPunct="0">
              <a:lnSpc>
                <a:spcPct val="100000"/>
              </a:lnSpc>
              <a:spcBef>
                <a:spcPct val="0"/>
              </a:spcBef>
              <a:spcAft>
                <a:spcPct val="0"/>
              </a:spcAft>
              <a:defRPr sz="1000" i="1">
                <a:ea typeface="+mn-ea"/>
                <a:cs typeface="+mn-cs"/>
              </a:defRPr>
            </a:lvl1pPr>
          </a:lstStyle>
          <a:p>
            <a:pPr>
              <a:defRPr/>
            </a:pPr>
            <a:fld id="{15394FE4-DE85-48EC-8B09-76E225E3CA9A}" type="slidenum">
              <a:rPr lang="en-US"/>
              <a:pPr>
                <a:defRPr/>
              </a:pPr>
              <a:t>‹#›</a:t>
            </a:fld>
            <a:endParaRPr lang="en-US" dirty="0"/>
          </a:p>
        </p:txBody>
      </p:sp>
    </p:spTree>
    <p:extLst>
      <p:ext uri="{BB962C8B-B14F-4D97-AF65-F5344CB8AC3E}">
        <p14:creationId xmlns:p14="http://schemas.microsoft.com/office/powerpoint/2010/main" val="347007692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7" name="Line 79"/>
          <p:cNvSpPr>
            <a:spLocks noChangeShapeType="1"/>
          </p:cNvSpPr>
          <p:nvPr/>
        </p:nvSpPr>
        <p:spPr bwMode="gray">
          <a:xfrm>
            <a:off x="212725" y="512763"/>
            <a:ext cx="6675438" cy="0"/>
          </a:xfrm>
          <a:prstGeom prst="line">
            <a:avLst/>
          </a:prstGeom>
          <a:noFill/>
          <a:ln w="12700">
            <a:solidFill>
              <a:schemeClr val="tx1"/>
            </a:solidFill>
            <a:round/>
            <a:headEnd type="none" w="sm" len="sm"/>
            <a:tailEnd type="none" w="sm" len="sm"/>
          </a:ln>
          <a:effectLst/>
        </p:spPr>
        <p:txBody>
          <a:bodyPr wrap="none" anchor="ctr"/>
          <a:lstStyle/>
          <a:p>
            <a:pPr algn="ctr" eaLnBrk="0" hangingPunct="0">
              <a:lnSpc>
                <a:spcPct val="90000"/>
              </a:lnSpc>
              <a:spcBef>
                <a:spcPct val="30000"/>
              </a:spcBef>
              <a:spcAft>
                <a:spcPct val="10000"/>
              </a:spcAft>
              <a:defRPr/>
            </a:pPr>
            <a:endParaRPr lang="en-US" dirty="0">
              <a:ea typeface="+mn-ea"/>
              <a:cs typeface="+mn-cs"/>
            </a:endParaRPr>
          </a:p>
        </p:txBody>
      </p:sp>
      <p:sp>
        <p:nvSpPr>
          <p:cNvPr id="2128" name="Rectangle 80"/>
          <p:cNvSpPr>
            <a:spLocks noGrp="1" noChangeArrowheads="1"/>
          </p:cNvSpPr>
          <p:nvPr>
            <p:ph type="body" sz="quarter" idx="3"/>
          </p:nvPr>
        </p:nvSpPr>
        <p:spPr bwMode="gray">
          <a:xfrm>
            <a:off x="150813" y="5724525"/>
            <a:ext cx="6799262" cy="3022600"/>
          </a:xfrm>
          <a:prstGeom prst="rect">
            <a:avLst/>
          </a:prstGeom>
          <a:noFill/>
          <a:ln w="9525">
            <a:noFill/>
            <a:miter lim="800000"/>
            <a:headEnd/>
            <a:tailEnd/>
          </a:ln>
          <a:effectLst/>
        </p:spPr>
        <p:txBody>
          <a:bodyPr vert="horz" wrap="square" lIns="93587" tIns="47586" rIns="93587" bIns="47586" numCol="1" anchor="t" anchorCtr="0" compatLnSpc="1">
            <a:prstTxWarp prst="textNoShape">
              <a:avLst/>
            </a:prstTxWarp>
          </a:bodyPr>
          <a:lstStyle/>
          <a:p>
            <a:pPr lvl="0"/>
            <a:r>
              <a:rPr lang="en-US" noProof="0"/>
              <a:t>Click to edit Master text styles</a:t>
            </a:r>
          </a:p>
        </p:txBody>
      </p:sp>
      <p:sp>
        <p:nvSpPr>
          <p:cNvPr id="2134" name="Text Box 86"/>
          <p:cNvSpPr txBox="1">
            <a:spLocks noChangeArrowheads="1"/>
          </p:cNvSpPr>
          <p:nvPr/>
        </p:nvSpPr>
        <p:spPr bwMode="gray">
          <a:xfrm>
            <a:off x="155575" y="0"/>
            <a:ext cx="6791325" cy="498475"/>
          </a:xfrm>
          <a:prstGeom prst="rect">
            <a:avLst/>
          </a:prstGeom>
          <a:noFill/>
          <a:ln w="12700">
            <a:noFill/>
            <a:miter lim="800000"/>
            <a:headEnd type="none" w="sm" len="sm"/>
            <a:tailEnd type="none" w="sm" len="sm"/>
          </a:ln>
          <a:effectLst/>
        </p:spPr>
        <p:txBody>
          <a:bodyPr lIns="91366" tIns="45683" rIns="91366" bIns="45683" anchor="b"/>
          <a:lstStyle/>
          <a:p>
            <a:pPr defTabSz="912813" eaLnBrk="0" hangingPunct="0">
              <a:defRPr/>
            </a:pPr>
            <a:r>
              <a:rPr lang="en-US" sz="1200" b="1" dirty="0">
                <a:ea typeface="+mn-ea"/>
                <a:cs typeface="+mn-cs"/>
              </a:rPr>
              <a:t>Presentation Title</a:t>
            </a:r>
          </a:p>
        </p:txBody>
      </p:sp>
      <p:sp>
        <p:nvSpPr>
          <p:cNvPr id="5125" name="Rectangle 90"/>
          <p:cNvSpPr>
            <a:spLocks noGrp="1" noRot="1" noChangeAspect="1" noChangeArrowheads="1" noTextEdit="1"/>
          </p:cNvSpPr>
          <p:nvPr>
            <p:ph type="sldImg" idx="2"/>
          </p:nvPr>
        </p:nvSpPr>
        <p:spPr bwMode="gray">
          <a:xfrm>
            <a:off x="306388" y="1725613"/>
            <a:ext cx="6489700" cy="3651250"/>
          </a:xfrm>
          <a:prstGeom prst="rect">
            <a:avLst/>
          </a:prstGeom>
          <a:noFill/>
          <a:ln w="9525">
            <a:solidFill>
              <a:schemeClr val="tx1"/>
            </a:solidFill>
            <a:miter lim="800000"/>
            <a:headEnd/>
            <a:tailEnd/>
          </a:ln>
        </p:spPr>
      </p:sp>
      <p:sp>
        <p:nvSpPr>
          <p:cNvPr id="2135" name="Rectangle 87"/>
          <p:cNvSpPr>
            <a:spLocks noChangeArrowheads="1"/>
          </p:cNvSpPr>
          <p:nvPr/>
        </p:nvSpPr>
        <p:spPr bwMode="gray">
          <a:xfrm>
            <a:off x="6226175" y="9134475"/>
            <a:ext cx="492125" cy="165100"/>
          </a:xfrm>
          <a:prstGeom prst="rect">
            <a:avLst/>
          </a:prstGeom>
          <a:noFill/>
          <a:ln w="9525">
            <a:noFill/>
            <a:miter lim="800000"/>
            <a:headEnd/>
            <a:tailEnd/>
          </a:ln>
          <a:effectLst/>
        </p:spPr>
        <p:txBody>
          <a:bodyPr wrap="none" lIns="0" tIns="0" rIns="0" bIns="0">
            <a:spAutoFit/>
          </a:bodyPr>
          <a:lstStyle/>
          <a:p>
            <a:pPr algn="ctr" defTabSz="944563" eaLnBrk="0" hangingPunct="0">
              <a:lnSpc>
                <a:spcPct val="108000"/>
              </a:lnSpc>
              <a:defRPr/>
            </a:pPr>
            <a:r>
              <a:rPr lang="en-US" sz="1000" b="1" dirty="0">
                <a:ea typeface="+mn-ea"/>
                <a:cs typeface="+mn-cs"/>
              </a:rPr>
              <a:t>Page </a:t>
            </a:r>
            <a:fld id="{0938FFCB-4331-47A0-8E3D-0AD0D0BDDD13}" type="slidenum">
              <a:rPr lang="en-US" sz="1000" b="1">
                <a:ea typeface="+mn-ea"/>
                <a:cs typeface="+mn-cs"/>
              </a:rPr>
              <a:pPr algn="ctr" defTabSz="944563" eaLnBrk="0" hangingPunct="0">
                <a:lnSpc>
                  <a:spcPct val="108000"/>
                </a:lnSpc>
                <a:defRPr/>
              </a:pPr>
              <a:t>‹#›</a:t>
            </a:fld>
            <a:endParaRPr lang="en-US" sz="1000" b="1" dirty="0">
              <a:ea typeface="+mn-ea"/>
              <a:cs typeface="+mn-cs"/>
            </a:endParaRPr>
          </a:p>
        </p:txBody>
      </p:sp>
      <p:sp>
        <p:nvSpPr>
          <p:cNvPr id="2136" name="Rectangle 88"/>
          <p:cNvSpPr>
            <a:spLocks noChangeArrowheads="1"/>
          </p:cNvSpPr>
          <p:nvPr/>
        </p:nvSpPr>
        <p:spPr bwMode="gray">
          <a:xfrm>
            <a:off x="3959225" y="8828088"/>
            <a:ext cx="2933700" cy="304800"/>
          </a:xfrm>
          <a:prstGeom prst="rect">
            <a:avLst/>
          </a:prstGeom>
          <a:noFill/>
          <a:ln w="9525">
            <a:noFill/>
            <a:miter lim="800000"/>
            <a:headEnd/>
            <a:tailEnd/>
          </a:ln>
        </p:spPr>
        <p:txBody>
          <a:bodyPr lIns="0" tIns="0" rIns="0" bIns="0">
            <a:spAutoFit/>
          </a:bodyPr>
          <a:lstStyle/>
          <a:p>
            <a:pPr defTabSz="912813" eaLnBrk="0" hangingPunct="0">
              <a:defRPr/>
            </a:pPr>
            <a:r>
              <a:rPr lang="en-US" sz="1000" dirty="0">
                <a:solidFill>
                  <a:srgbClr val="000000"/>
                </a:solidFill>
                <a:ea typeface="+mn-ea"/>
                <a:cs typeface="+mn-cs"/>
              </a:rPr>
              <a:t>Presenter Name, Presenter Name and </a:t>
            </a:r>
          </a:p>
          <a:p>
            <a:pPr defTabSz="912813" eaLnBrk="0" hangingPunct="0">
              <a:defRPr/>
            </a:pPr>
            <a:r>
              <a:rPr lang="en-US" sz="1000" dirty="0">
                <a:solidFill>
                  <a:srgbClr val="000000"/>
                </a:solidFill>
                <a:ea typeface="+mn-ea"/>
                <a:cs typeface="+mn-cs"/>
              </a:rPr>
              <a:t>Presenter Name</a:t>
            </a:r>
            <a:endParaRPr lang="en-US" sz="1000" b="1" dirty="0">
              <a:ea typeface="+mn-ea"/>
              <a:cs typeface="+mn-cs"/>
            </a:endParaRPr>
          </a:p>
        </p:txBody>
      </p:sp>
      <p:sp>
        <p:nvSpPr>
          <p:cNvPr id="2137" name="Rectangle 89"/>
          <p:cNvSpPr>
            <a:spLocks noChangeArrowheads="1"/>
          </p:cNvSpPr>
          <p:nvPr/>
        </p:nvSpPr>
        <p:spPr bwMode="gray">
          <a:xfrm>
            <a:off x="3959225" y="9147175"/>
            <a:ext cx="2005013" cy="152400"/>
          </a:xfrm>
          <a:prstGeom prst="rect">
            <a:avLst/>
          </a:prstGeom>
          <a:noFill/>
          <a:ln w="9525">
            <a:noFill/>
            <a:miter lim="800000"/>
            <a:headEnd/>
            <a:tailEnd/>
          </a:ln>
        </p:spPr>
        <p:txBody>
          <a:bodyPr lIns="0" tIns="0" rIns="0" bIns="0">
            <a:spAutoFit/>
          </a:bodyPr>
          <a:lstStyle/>
          <a:p>
            <a:pPr defTabSz="912813" eaLnBrk="0" hangingPunct="0">
              <a:defRPr/>
            </a:pPr>
            <a:r>
              <a:rPr lang="en-US" sz="1000" dirty="0">
                <a:solidFill>
                  <a:srgbClr val="000000"/>
                </a:solidFill>
                <a:ea typeface="+mn-ea"/>
                <a:cs typeface="+mn-cs"/>
              </a:rPr>
              <a:t>conf_sessionID, date</a:t>
            </a:r>
            <a:endParaRPr lang="en-US" sz="1000" b="1" dirty="0">
              <a:ea typeface="+mn-ea"/>
              <a:cs typeface="+mn-cs"/>
            </a:endParaRPr>
          </a:p>
        </p:txBody>
      </p:sp>
      <p:sp>
        <p:nvSpPr>
          <p:cNvPr id="2141" name="Rectangle 93"/>
          <p:cNvSpPr>
            <a:spLocks noChangeArrowheads="1"/>
          </p:cNvSpPr>
          <p:nvPr/>
        </p:nvSpPr>
        <p:spPr bwMode="gray">
          <a:xfrm>
            <a:off x="168275" y="8828088"/>
            <a:ext cx="3667125" cy="438150"/>
          </a:xfrm>
          <a:prstGeom prst="rect">
            <a:avLst/>
          </a:prstGeom>
          <a:noFill/>
          <a:ln w="12700">
            <a:noFill/>
            <a:miter lim="800000"/>
            <a:headEnd type="none" w="sm" len="sm"/>
            <a:tailEnd type="none" w="sm" len="sm"/>
          </a:ln>
          <a:effectLst/>
        </p:spPr>
        <p:txBody>
          <a:bodyPr>
            <a:spAutoFit/>
          </a:bodyPr>
          <a:lstStyle/>
          <a:p>
            <a:pPr eaLnBrk="0" hangingPunct="0">
              <a:lnSpc>
                <a:spcPct val="90000"/>
              </a:lnSpc>
              <a:defRPr/>
            </a:pPr>
            <a:r>
              <a:rPr lang="en-US" sz="500" dirty="0">
                <a:solidFill>
                  <a:srgbClr val="000000"/>
                </a:solidFill>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500" dirty="0">
                <a:solidFill>
                  <a:srgbClr val="000000"/>
                </a:solidFill>
                <a:ea typeface="Times New Roman" pitchFamily="18" charset="0"/>
                <a:cs typeface="Arial" charset="0"/>
              </a:rPr>
            </a:br>
            <a:r>
              <a:rPr lang="en-US" sz="500" dirty="0">
                <a:solidFill>
                  <a:srgbClr val="000000"/>
                </a:solidFill>
                <a:ea typeface="Times New Roman" pitchFamily="18" charset="0"/>
                <a:cs typeface="Arial" charset="0"/>
              </a:rPr>
              <a:t>© 2010 Gartner, Inc. and/or its affiliates. All rights reserved.</a:t>
            </a:r>
          </a:p>
        </p:txBody>
      </p:sp>
      <p:sp>
        <p:nvSpPr>
          <p:cNvPr id="2143" name="Freeform 95"/>
          <p:cNvSpPr>
            <a:spLocks/>
          </p:cNvSpPr>
          <p:nvPr/>
        </p:nvSpPr>
        <p:spPr bwMode="auto">
          <a:xfrm>
            <a:off x="212725" y="8801100"/>
            <a:ext cx="6677025" cy="0"/>
          </a:xfrm>
          <a:custGeom>
            <a:avLst/>
            <a:gdLst>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noFill/>
          <a:ln w="12700" cap="flat" cmpd="sng">
            <a:solidFill>
              <a:schemeClr val="tx1"/>
            </a:solidFill>
            <a:prstDash val="solid"/>
            <a:round/>
            <a:headEnd/>
            <a:tailEnd/>
          </a:ln>
          <a:effectLst/>
        </p:spPr>
        <p:txBody>
          <a:bodyPr anchor="ctr">
            <a:spAutoFit/>
          </a:bodyPr>
          <a:lstStyle/>
          <a:p>
            <a:pPr algn="ctr" eaLnBrk="0" hangingPunct="0">
              <a:lnSpc>
                <a:spcPct val="90000"/>
              </a:lnSpc>
              <a:spcBef>
                <a:spcPct val="30000"/>
              </a:spcBef>
              <a:spcAft>
                <a:spcPct val="10000"/>
              </a:spcAft>
              <a:defRPr/>
            </a:pPr>
            <a:endParaRPr lang="en-US" dirty="0">
              <a:ea typeface="+mn-ea"/>
              <a:cs typeface="+mn-cs"/>
            </a:endParaRPr>
          </a:p>
        </p:txBody>
      </p:sp>
      <p:sp>
        <p:nvSpPr>
          <p:cNvPr id="2147" name="Line 99"/>
          <p:cNvSpPr>
            <a:spLocks noChangeShapeType="1"/>
          </p:cNvSpPr>
          <p:nvPr/>
        </p:nvSpPr>
        <p:spPr bwMode="gray">
          <a:xfrm>
            <a:off x="212725" y="5702300"/>
            <a:ext cx="6675438" cy="0"/>
          </a:xfrm>
          <a:prstGeom prst="line">
            <a:avLst/>
          </a:prstGeom>
          <a:noFill/>
          <a:ln w="12700">
            <a:solidFill>
              <a:schemeClr val="tx1"/>
            </a:solidFill>
            <a:round/>
            <a:headEnd type="none" w="sm" len="sm"/>
            <a:tailEnd type="none" w="sm" len="sm"/>
          </a:ln>
          <a:effectLst/>
        </p:spPr>
        <p:txBody>
          <a:bodyPr wrap="none" anchor="ctr"/>
          <a:lstStyle/>
          <a:p>
            <a:pPr algn="ctr" eaLnBrk="0" hangingPunct="0">
              <a:lnSpc>
                <a:spcPct val="90000"/>
              </a:lnSpc>
              <a:spcBef>
                <a:spcPct val="30000"/>
              </a:spcBef>
              <a:spcAft>
                <a:spcPct val="10000"/>
              </a:spcAft>
              <a:defRPr/>
            </a:pPr>
            <a:endParaRPr lang="en-US" dirty="0">
              <a:ea typeface="+mn-ea"/>
              <a:cs typeface="+mn-cs"/>
            </a:endParaRPr>
          </a:p>
        </p:txBody>
      </p:sp>
      <p:sp>
        <p:nvSpPr>
          <p:cNvPr id="12" name="Date Placeholder 11"/>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FFB98305-2EB6-4928-B4BD-08C94C676B1E}" type="datetime5">
              <a:rPr lang="en-US" smtClean="0"/>
              <a:t>29-Jun-16</a:t>
            </a:fld>
            <a:endParaRPr lang="en-US"/>
          </a:p>
        </p:txBody>
      </p:sp>
      <p:sp>
        <p:nvSpPr>
          <p:cNvPr id="13" name="Slide Number Placeholder 12"/>
          <p:cNvSpPr>
            <a:spLocks noGrp="1"/>
          </p:cNvSpPr>
          <p:nvPr>
            <p:ph type="sldNum" sz="quarter" idx="5"/>
          </p:nvPr>
        </p:nvSpPr>
        <p:spPr>
          <a:xfrm>
            <a:off x="4022725" y="8916988"/>
            <a:ext cx="3078163" cy="469900"/>
          </a:xfrm>
          <a:prstGeom prst="rect">
            <a:avLst/>
          </a:prstGeom>
        </p:spPr>
        <p:txBody>
          <a:bodyPr vert="horz" lIns="91440" tIns="45720" rIns="91440" bIns="45720" rtlCol="0" anchor="b"/>
          <a:lstStyle>
            <a:lvl1pPr algn="r">
              <a:defRPr sz="1200"/>
            </a:lvl1pPr>
          </a:lstStyle>
          <a:p>
            <a:fld id="{01216D7E-2784-47E9-9019-A4E6EBD40CDC}" type="slidenum">
              <a:rPr lang="en-US" smtClean="0"/>
              <a:t>‹#›</a:t>
            </a:fld>
            <a:endParaRPr lang="en-US"/>
          </a:p>
        </p:txBody>
      </p:sp>
      <p:sp>
        <p:nvSpPr>
          <p:cNvPr id="14" name="Footer Placeholder 13"/>
          <p:cNvSpPr>
            <a:spLocks noGrp="1"/>
          </p:cNvSpPr>
          <p:nvPr>
            <p:ph type="ftr" sz="quarter" idx="4"/>
          </p:nvPr>
        </p:nvSpPr>
        <p:spPr>
          <a:xfrm>
            <a:off x="0" y="8916988"/>
            <a:ext cx="3078163" cy="469900"/>
          </a:xfrm>
          <a:prstGeom prst="rect">
            <a:avLst/>
          </a:prstGeom>
        </p:spPr>
        <p:txBody>
          <a:bodyPr vert="horz" lIns="91440" tIns="45720" rIns="91440" bIns="45720" rtlCol="0" anchor="b"/>
          <a:lstStyle>
            <a:lvl1pPr algn="l">
              <a:defRPr sz="1200"/>
            </a:lvl1pPr>
          </a:lstStyle>
          <a:p>
            <a:r>
              <a:rPr lang="en-US"/>
              <a:t>AXP Internal</a:t>
            </a:r>
          </a:p>
        </p:txBody>
      </p:sp>
    </p:spTree>
    <p:extLst>
      <p:ext uri="{BB962C8B-B14F-4D97-AF65-F5344CB8AC3E}">
        <p14:creationId xmlns:p14="http://schemas.microsoft.com/office/powerpoint/2010/main" val="834237483"/>
      </p:ext>
    </p:extLst>
  </p:cSld>
  <p:clrMap bg1="lt1" tx1="dk1" bg2="lt2" tx2="dk2" accent1="accent1" accent2="accent2" accent3="accent3" accent4="accent4" accent5="accent5" accent6="accent6" hlink="hlink" folHlink="folHlink"/>
  <p:hf hdr="0"/>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zdnet.com/article/a-cios-guide-to-the-future-of-wor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nnolution.com/resources/glossary/operational-expens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nnolution.com/resources/glossary/capital-expenditure-cape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3" name="Group 108"/>
          <p:cNvGrpSpPr>
            <a:grpSpLocks noChangeAspect="1"/>
          </p:cNvGrpSpPr>
          <p:nvPr/>
        </p:nvGrpSpPr>
        <p:grpSpPr bwMode="auto">
          <a:xfrm>
            <a:off x="6005513" y="8945563"/>
            <a:ext cx="871537" cy="196850"/>
            <a:chOff x="3020" y="3469"/>
            <a:chExt cx="1440" cy="326"/>
          </a:xfrm>
        </p:grpSpPr>
        <p:sp>
          <p:nvSpPr>
            <p:cNvPr id="8201" name="Freeform 109"/>
            <p:cNvSpPr>
              <a:spLocks noChangeAspect="1"/>
            </p:cNvSpPr>
            <p:nvPr/>
          </p:nvSpPr>
          <p:spPr bwMode="auto">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2" name="Freeform 110"/>
            <p:cNvSpPr>
              <a:spLocks noChangeAspect="1"/>
            </p:cNvSpPr>
            <p:nvPr/>
          </p:nvSpPr>
          <p:spPr bwMode="auto">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3" name="Freeform 111"/>
            <p:cNvSpPr>
              <a:spLocks noChangeAspect="1"/>
            </p:cNvSpPr>
            <p:nvPr/>
          </p:nvSpPr>
          <p:spPr bwMode="auto">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4" name="Freeform 112"/>
            <p:cNvSpPr>
              <a:spLocks noChangeAspect="1"/>
            </p:cNvSpPr>
            <p:nvPr/>
          </p:nvSpPr>
          <p:spPr bwMode="auto">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5" name="Freeform 113"/>
            <p:cNvSpPr>
              <a:spLocks noChangeAspect="1"/>
            </p:cNvSpPr>
            <p:nvPr/>
          </p:nvSpPr>
          <p:spPr bwMode="auto">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6" name="Freeform 114"/>
            <p:cNvSpPr>
              <a:spLocks noChangeAspect="1" noEditPoints="1"/>
            </p:cNvSpPr>
            <p:nvPr/>
          </p:nvSpPr>
          <p:spPr bwMode="auto">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7" name="Freeform 115"/>
            <p:cNvSpPr>
              <a:spLocks noChangeAspect="1" noEditPoints="1"/>
            </p:cNvSpPr>
            <p:nvPr/>
          </p:nvSpPr>
          <p:spPr bwMode="auto">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8" name="Freeform 116"/>
            <p:cNvSpPr>
              <a:spLocks noChangeAspect="1" noEditPoints="1"/>
            </p:cNvSpPr>
            <p:nvPr/>
          </p:nvSpPr>
          <p:spPr bwMode="auto">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grpSp>
      <p:sp>
        <p:nvSpPr>
          <p:cNvPr id="8194" name="Rectangle 77"/>
          <p:cNvSpPr>
            <a:spLocks noChangeArrowheads="1"/>
          </p:cNvSpPr>
          <p:nvPr/>
        </p:nvSpPr>
        <p:spPr bwMode="auto">
          <a:xfrm>
            <a:off x="225425" y="266700"/>
            <a:ext cx="6505575" cy="365125"/>
          </a:xfrm>
          <a:prstGeom prst="rect">
            <a:avLst/>
          </a:prstGeom>
          <a:noFill/>
          <a:ln w="9525">
            <a:noFill/>
            <a:miter lim="800000"/>
            <a:headEnd/>
            <a:tailEnd/>
          </a:ln>
        </p:spPr>
        <p:txBody>
          <a:bodyPr lIns="0" tIns="0" rIns="0" bIns="0">
            <a:spAutoFit/>
          </a:bodyPr>
          <a:lstStyle/>
          <a:p>
            <a:pPr defTabSz="912813" eaLnBrk="0" hangingPunct="0"/>
            <a:r>
              <a:rPr lang="en-US" b="1"/>
              <a:t>Presentation Title</a:t>
            </a:r>
          </a:p>
        </p:txBody>
      </p:sp>
      <p:sp>
        <p:nvSpPr>
          <p:cNvPr id="8195" name="Line 83"/>
          <p:cNvSpPr>
            <a:spLocks noChangeShapeType="1"/>
          </p:cNvSpPr>
          <p:nvPr/>
        </p:nvSpPr>
        <p:spPr bwMode="auto">
          <a:xfrm>
            <a:off x="225425" y="5730875"/>
            <a:ext cx="6602413" cy="0"/>
          </a:xfrm>
          <a:prstGeom prst="line">
            <a:avLst/>
          </a:prstGeom>
          <a:noFill/>
          <a:ln w="12700">
            <a:solidFill>
              <a:schemeClr val="tx2"/>
            </a:solidFill>
            <a:round/>
            <a:headEnd type="none" w="sm" len="sm"/>
            <a:tailEnd type="none" w="sm" len="sm"/>
          </a:ln>
        </p:spPr>
        <p:txBody>
          <a:bodyPr wrap="none" anchor="ctr"/>
          <a:lstStyle/>
          <a:p>
            <a:endParaRPr lang="en-US"/>
          </a:p>
        </p:txBody>
      </p:sp>
      <p:sp>
        <p:nvSpPr>
          <p:cNvPr id="8196" name="Rectangle 101"/>
          <p:cNvSpPr>
            <a:spLocks noChangeArrowheads="1"/>
          </p:cNvSpPr>
          <p:nvPr/>
        </p:nvSpPr>
        <p:spPr bwMode="gray">
          <a:xfrm>
            <a:off x="225425" y="5851525"/>
            <a:ext cx="3360738" cy="974725"/>
          </a:xfrm>
          <a:prstGeom prst="rect">
            <a:avLst/>
          </a:prstGeom>
          <a:noFill/>
          <a:ln w="9525">
            <a:noFill/>
            <a:miter lim="800000"/>
            <a:headEnd/>
            <a:tailEnd/>
          </a:ln>
        </p:spPr>
        <p:txBody>
          <a:bodyPr lIns="65028" tIns="25377" rIns="65028" bIns="25377">
            <a:spAutoFit/>
          </a:bodyPr>
          <a:lstStyle/>
          <a:p>
            <a:pPr defTabSz="947738" eaLnBrk="0" hangingPunct="0"/>
            <a:r>
              <a:rPr lang="en-US" sz="1200"/>
              <a:t>Conference Name</a:t>
            </a:r>
          </a:p>
          <a:p>
            <a:pPr defTabSz="947738" eaLnBrk="0" hangingPunct="0"/>
            <a:r>
              <a:rPr lang="en-US" sz="1200"/>
              <a:t>	</a:t>
            </a:r>
          </a:p>
          <a:p>
            <a:pPr defTabSz="947738" eaLnBrk="0" hangingPunct="0"/>
            <a:r>
              <a:rPr lang="en-US" sz="1200"/>
              <a:t>Month XX, 20XX </a:t>
            </a:r>
          </a:p>
          <a:p>
            <a:pPr defTabSz="947738" eaLnBrk="0" hangingPunct="0"/>
            <a:r>
              <a:rPr lang="en-US" sz="1200"/>
              <a:t>Venue </a:t>
            </a:r>
          </a:p>
          <a:p>
            <a:pPr defTabSz="947738" eaLnBrk="0" hangingPunct="0"/>
            <a:r>
              <a:rPr lang="en-US" sz="1200"/>
              <a:t>City, ST</a:t>
            </a:r>
          </a:p>
        </p:txBody>
      </p:sp>
      <p:sp>
        <p:nvSpPr>
          <p:cNvPr id="8197" name="Rectangle 103"/>
          <p:cNvSpPr>
            <a:spLocks noChangeArrowheads="1"/>
          </p:cNvSpPr>
          <p:nvPr/>
        </p:nvSpPr>
        <p:spPr bwMode="gray">
          <a:xfrm>
            <a:off x="3862388" y="5851525"/>
            <a:ext cx="2998787" cy="420688"/>
          </a:xfrm>
          <a:prstGeom prst="rect">
            <a:avLst/>
          </a:prstGeom>
          <a:noFill/>
          <a:ln w="9525">
            <a:noFill/>
            <a:miter lim="800000"/>
            <a:headEnd/>
            <a:tailEnd/>
          </a:ln>
        </p:spPr>
        <p:txBody>
          <a:bodyPr lIns="65028" tIns="25377" rIns="65028" bIns="25377">
            <a:spAutoFit/>
          </a:bodyPr>
          <a:lstStyle/>
          <a:p>
            <a:pPr defTabSz="947738" eaLnBrk="0" hangingPunct="0"/>
            <a:r>
              <a:rPr lang="en-US" sz="1200"/>
              <a:t>Presenter's Name</a:t>
            </a:r>
          </a:p>
          <a:p>
            <a:pPr defTabSz="947738" eaLnBrk="0" hangingPunct="0"/>
            <a:r>
              <a:rPr lang="en-US" sz="1200"/>
              <a:t>Presenter's Name</a:t>
            </a:r>
          </a:p>
        </p:txBody>
      </p:sp>
      <p:sp>
        <p:nvSpPr>
          <p:cNvPr id="8198" name="Line 107"/>
          <p:cNvSpPr>
            <a:spLocks noChangeShapeType="1"/>
          </p:cNvSpPr>
          <p:nvPr/>
        </p:nvSpPr>
        <p:spPr bwMode="auto">
          <a:xfrm>
            <a:off x="225425" y="152400"/>
            <a:ext cx="6602413"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8199" name="Rectangle 120"/>
          <p:cNvSpPr>
            <a:spLocks noChangeArrowheads="1"/>
          </p:cNvSpPr>
          <p:nvPr/>
        </p:nvSpPr>
        <p:spPr bwMode="gray">
          <a:xfrm>
            <a:off x="225425" y="8347075"/>
            <a:ext cx="3667125" cy="868363"/>
          </a:xfrm>
          <a:prstGeom prst="rect">
            <a:avLst/>
          </a:prstGeom>
          <a:noFill/>
          <a:ln w="12700">
            <a:noFill/>
            <a:miter lim="800000"/>
            <a:headEnd type="none" w="sm" len="sm"/>
            <a:tailEnd type="none" w="sm" len="sm"/>
          </a:ln>
        </p:spPr>
        <p:txBody>
          <a:bodyPr>
            <a:spAutoFit/>
          </a:bodyPr>
          <a:lstStyle/>
          <a:p>
            <a:pPr eaLnBrk="0" hangingPunct="0">
              <a:lnSpc>
                <a:spcPct val="90000"/>
              </a:lnSpc>
            </a:pPr>
            <a:r>
              <a:rPr lang="en-US" sz="800">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800">
                <a:ea typeface="Times New Roman" pitchFamily="18" charset="0"/>
                <a:cs typeface="Arial" charset="0"/>
              </a:rPr>
            </a:br>
            <a:r>
              <a:rPr lang="en-US" sz="800">
                <a:ea typeface="Times New Roman" pitchFamily="18" charset="0"/>
                <a:cs typeface="Arial" charset="0"/>
              </a:rPr>
              <a:t>© 2010 Gartner, Inc. and/or its affiliates. All rights reserved.</a:t>
            </a:r>
          </a:p>
        </p:txBody>
      </p:sp>
      <p:sp>
        <p:nvSpPr>
          <p:cNvPr id="8200" name="Rectangle 121"/>
          <p:cNvSpPr>
            <a:spLocks noChangeArrowheads="1"/>
          </p:cNvSpPr>
          <p:nvPr/>
        </p:nvSpPr>
        <p:spPr bwMode="gray">
          <a:xfrm>
            <a:off x="225425" y="7775575"/>
            <a:ext cx="4037013" cy="530225"/>
          </a:xfrm>
          <a:prstGeom prst="rect">
            <a:avLst/>
          </a:prstGeom>
          <a:noFill/>
          <a:ln w="12700" algn="ctr">
            <a:noFill/>
            <a:miter lim="800000"/>
            <a:headEnd type="none" w="sm" len="sm"/>
            <a:tailEnd type="none" w="sm" len="sm"/>
          </a:ln>
        </p:spPr>
        <p:txBody>
          <a:bodyPr>
            <a:spAutoFit/>
          </a:bodyPr>
          <a:lstStyle/>
          <a:p>
            <a:pPr eaLnBrk="0" hangingPunct="0">
              <a:lnSpc>
                <a:spcPct val="90000"/>
              </a:lnSpc>
            </a:pPr>
            <a:r>
              <a:rPr lang="en-US" sz="800">
                <a:cs typeface="Arial" charset="0"/>
              </a:rPr>
              <a:t>Notes accompany this presentation. Please select Notes Page view. </a:t>
            </a:r>
            <a:br>
              <a:rPr lang="en-US" sz="800">
                <a:cs typeface="Arial" charset="0"/>
              </a:rPr>
            </a:br>
            <a:r>
              <a:rPr lang="en-US" sz="800">
                <a:cs typeface="Arial" charset="0"/>
              </a:rPr>
              <a:t>These materials can be reproduced only with written approval from Gartner. </a:t>
            </a:r>
            <a:br>
              <a:rPr lang="en-US" sz="800">
                <a:cs typeface="Arial" charset="0"/>
              </a:rPr>
            </a:br>
            <a:r>
              <a:rPr lang="en-US" sz="800">
                <a:cs typeface="Arial" charset="0"/>
              </a:rPr>
              <a:t>Such approvals must be requested via e-mail: vendor.relations@gartner.com. </a:t>
            </a:r>
            <a:br>
              <a:rPr lang="en-US" sz="800">
                <a:cs typeface="Arial" charset="0"/>
              </a:rPr>
            </a:br>
            <a:r>
              <a:rPr lang="en-US" sz="800">
                <a:cs typeface="Arial" charset="0"/>
              </a:rPr>
              <a:t>Gartner is a registered trademark of Gartner, Inc. or its affiliates.</a:t>
            </a:r>
          </a:p>
        </p:txBody>
      </p:sp>
      <p:sp>
        <p:nvSpPr>
          <p:cNvPr id="2" name="Notes Placeholder 1"/>
          <p:cNvSpPr>
            <a:spLocks noGrp="1"/>
          </p:cNvSpPr>
          <p:nvPr>
            <p:ph type="body" idx="1"/>
          </p:nvPr>
        </p:nvSpPr>
        <p:spPr/>
        <p:txBody>
          <a:bodyPr/>
          <a:lstStyle/>
          <a:p>
            <a:pPr marL="0" indent="0" fontAlgn="t">
              <a:lnSpc>
                <a:spcPct val="100000"/>
              </a:lnSpc>
              <a:spcBef>
                <a:spcPts val="600"/>
              </a:spcBef>
              <a:buNone/>
            </a:pPr>
            <a:r>
              <a:rPr lang="en-US" dirty="0"/>
              <a:t>With disruptive technology advances, software assets play an increasingly important role in creating competitive advantage through effectively managing business software  assets.</a:t>
            </a:r>
          </a:p>
          <a:p>
            <a:pPr marL="0" indent="0" fontAlgn="t">
              <a:lnSpc>
                <a:spcPct val="100000"/>
              </a:lnSpc>
              <a:spcBef>
                <a:spcPts val="600"/>
              </a:spcBef>
              <a:buNone/>
            </a:pPr>
            <a:r>
              <a:rPr lang="en-US" dirty="0"/>
              <a:t>As organizations leverage agile practices to deliver better customer value faster, they consistently fall into process traps that block success because agile labor cost accounting is misunderstood and misreported, impacting taxation, higher volatility in Profit and Loss (P&amp;L) statements, and sometimes even dramatic, unnecessary staff cuts in an economy where talent retention is vital to innovation. </a:t>
            </a:r>
          </a:p>
          <a:p>
            <a:pPr marL="0" indent="0" fontAlgn="t">
              <a:lnSpc>
                <a:spcPct val="100000"/>
              </a:lnSpc>
              <a:spcBef>
                <a:spcPts val="600"/>
              </a:spcBef>
              <a:buNone/>
            </a:pPr>
            <a:r>
              <a:rPr lang="en-US" dirty="0"/>
              <a:t>This session shares a practical playbook to avoid common pitfalls and gain awareness of what you can do to evolve accounting and reporting practices to leverage the financial advantage of agile and  benefit from the significantly increased tax savings and </a:t>
            </a:r>
            <a:r>
              <a:rPr lang="en-US" dirty="0" err="1"/>
              <a:t>bottomline</a:t>
            </a:r>
            <a:r>
              <a:rPr lang="en-US" dirty="0"/>
              <a:t> benefits available with agile capitalization. </a:t>
            </a:r>
          </a:p>
          <a:p>
            <a:pPr marL="0" indent="0" fontAlgn="t">
              <a:lnSpc>
                <a:spcPct val="100000"/>
              </a:lnSpc>
              <a:spcBef>
                <a:spcPts val="600"/>
              </a:spcBef>
              <a:buNone/>
            </a:pPr>
            <a:r>
              <a:rPr lang="en-US" dirty="0"/>
              <a:t>This session will unravel the pitfalls and benefits of agile capitalization and explain how to appropriately interpret and apply generally accepted accounting standard (GAAP SOP 98-1 and ASC 350-40) so your organization can increase its agile adoption to deliver more business value faster to customers.</a:t>
            </a:r>
          </a:p>
          <a:p>
            <a:endParaRPr lang="en-US" dirty="0"/>
          </a:p>
        </p:txBody>
      </p:sp>
    </p:spTree>
    <p:extLst>
      <p:ext uri="{BB962C8B-B14F-4D97-AF65-F5344CB8AC3E}">
        <p14:creationId xmlns:p14="http://schemas.microsoft.com/office/powerpoint/2010/main" val="2597321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152400" y="4581297"/>
            <a:ext cx="6553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defRPr/>
            </a:pPr>
            <a:r>
              <a:rPr lang="en-US" sz="2000" dirty="0">
                <a:latin typeface="Calibri (body)"/>
              </a:rPr>
              <a:t>Develop a consistent Accounting Practice for Agile Project Costing: </a:t>
            </a:r>
          </a:p>
          <a:p>
            <a:pPr lvl="1" eaLnBrk="1" hangingPunct="1">
              <a:lnSpc>
                <a:spcPct val="100000"/>
              </a:lnSpc>
              <a:spcAft>
                <a:spcPts val="0"/>
              </a:spcAft>
              <a:defRPr/>
            </a:pPr>
            <a:r>
              <a:rPr lang="en-US" sz="1600" dirty="0">
                <a:solidFill>
                  <a:schemeClr val="accent1"/>
                </a:solidFill>
                <a:latin typeface="Calibri (body)"/>
              </a:rPr>
              <a:t>Defensible</a:t>
            </a:r>
            <a:r>
              <a:rPr lang="en-US" sz="1600" dirty="0">
                <a:latin typeface="Calibri (body)"/>
              </a:rPr>
              <a:t> (effectively addresses the guidelines)</a:t>
            </a:r>
          </a:p>
          <a:p>
            <a:pPr lvl="1" eaLnBrk="1" hangingPunct="1">
              <a:lnSpc>
                <a:spcPct val="100000"/>
              </a:lnSpc>
              <a:spcAft>
                <a:spcPts val="0"/>
              </a:spcAft>
              <a:defRPr/>
            </a:pPr>
            <a:r>
              <a:rPr lang="en-US" sz="1600" dirty="0">
                <a:solidFill>
                  <a:schemeClr val="accent1"/>
                </a:solidFill>
                <a:latin typeface="Calibri (body)"/>
              </a:rPr>
              <a:t>Auditable</a:t>
            </a:r>
          </a:p>
          <a:p>
            <a:pPr lvl="1" eaLnBrk="1" hangingPunct="1">
              <a:lnSpc>
                <a:spcPct val="100000"/>
              </a:lnSpc>
              <a:spcAft>
                <a:spcPts val="0"/>
              </a:spcAft>
              <a:defRPr/>
            </a:pPr>
            <a:r>
              <a:rPr lang="en-US" sz="1600" dirty="0">
                <a:solidFill>
                  <a:schemeClr val="accent1"/>
                </a:solidFill>
                <a:latin typeface="Calibri (body)"/>
              </a:rPr>
              <a:t>Scalable</a:t>
            </a:r>
            <a:r>
              <a:rPr lang="en-US" sz="1600" dirty="0">
                <a:latin typeface="Calibri (body)"/>
              </a:rPr>
              <a:t> (all projects, programs, portfolio, enterprise)</a:t>
            </a:r>
          </a:p>
          <a:p>
            <a:pPr lvl="1" eaLnBrk="1" hangingPunct="1">
              <a:lnSpc>
                <a:spcPct val="100000"/>
              </a:lnSpc>
              <a:spcAft>
                <a:spcPts val="0"/>
              </a:spcAft>
              <a:defRPr/>
            </a:pPr>
            <a:r>
              <a:rPr lang="en-US" sz="1600" dirty="0">
                <a:solidFill>
                  <a:schemeClr val="accent1"/>
                </a:solidFill>
                <a:latin typeface="Calibri (body)"/>
              </a:rPr>
              <a:t>Sustainable &amp; Agile in nature</a:t>
            </a:r>
            <a:r>
              <a:rPr lang="en-US" sz="1600" dirty="0">
                <a:latin typeface="Calibri (body)"/>
              </a:rPr>
              <a:t>:</a:t>
            </a:r>
          </a:p>
          <a:p>
            <a:pPr lvl="2" eaLnBrk="1" hangingPunct="1">
              <a:lnSpc>
                <a:spcPct val="100000"/>
              </a:lnSpc>
              <a:spcAft>
                <a:spcPts val="0"/>
              </a:spcAft>
              <a:defRPr/>
            </a:pPr>
            <a:r>
              <a:rPr lang="en-US" dirty="0">
                <a:latin typeface="Calibri (body)"/>
              </a:rPr>
              <a:t> </a:t>
            </a:r>
            <a:r>
              <a:rPr lang="en-US" sz="1200" dirty="0">
                <a:latin typeface="Calibri (body)"/>
              </a:rPr>
              <a:t>Easy to implement (light touch)</a:t>
            </a:r>
          </a:p>
          <a:p>
            <a:pPr lvl="2" eaLnBrk="1" hangingPunct="1">
              <a:lnSpc>
                <a:spcPct val="100000"/>
              </a:lnSpc>
              <a:spcAft>
                <a:spcPts val="0"/>
              </a:spcAft>
              <a:defRPr/>
            </a:pPr>
            <a:r>
              <a:rPr lang="en-US" sz="1200" dirty="0">
                <a:latin typeface="Calibri (body)"/>
              </a:rPr>
              <a:t> Easy to interpret (clear bright lines and simple rules)</a:t>
            </a:r>
          </a:p>
          <a:p>
            <a:pPr lvl="2" eaLnBrk="1" hangingPunct="1">
              <a:lnSpc>
                <a:spcPct val="100000"/>
              </a:lnSpc>
              <a:spcAft>
                <a:spcPts val="0"/>
              </a:spcAft>
              <a:defRPr/>
            </a:pPr>
            <a:r>
              <a:rPr lang="en-US" sz="1200" dirty="0">
                <a:latin typeface="Calibri (body)"/>
              </a:rPr>
              <a:t> Easy to administer (open information)</a:t>
            </a:r>
          </a:p>
          <a:p>
            <a:pPr lvl="2" eaLnBrk="1" hangingPunct="1">
              <a:lnSpc>
                <a:spcPct val="100000"/>
              </a:lnSpc>
              <a:spcAft>
                <a:spcPts val="0"/>
              </a:spcAft>
              <a:defRPr/>
            </a:pPr>
            <a:r>
              <a:rPr lang="en-US" sz="1200" dirty="0">
                <a:latin typeface="Calibri (body)"/>
              </a:rPr>
              <a:t> Reduces waste (people above processes)</a:t>
            </a:r>
          </a:p>
          <a:p>
            <a:pPr lvl="2" eaLnBrk="1" hangingPunct="1">
              <a:lnSpc>
                <a:spcPct val="100000"/>
              </a:lnSpc>
              <a:spcAft>
                <a:spcPts val="0"/>
              </a:spcAft>
              <a:defRPr/>
            </a:pPr>
            <a:r>
              <a:rPr lang="en-US" sz="1200" dirty="0">
                <a:latin typeface="Calibri (body)"/>
              </a:rPr>
              <a:t> Efficient (value focus)</a:t>
            </a:r>
          </a:p>
          <a:p>
            <a:pPr eaLnBrk="1" hangingPunct="1">
              <a:lnSpc>
                <a:spcPct val="150000"/>
              </a:lnSpc>
              <a:defRPr/>
            </a:pPr>
            <a:r>
              <a:rPr lang="en-US" sz="2000" dirty="0">
                <a:latin typeface="Calibri (body)"/>
              </a:rPr>
              <a:t>Reduce the risk of:</a:t>
            </a:r>
          </a:p>
          <a:p>
            <a:pPr lvl="1" eaLnBrk="1" hangingPunct="1">
              <a:lnSpc>
                <a:spcPct val="100000"/>
              </a:lnSpc>
              <a:spcAft>
                <a:spcPts val="0"/>
              </a:spcAft>
              <a:defRPr/>
            </a:pPr>
            <a:r>
              <a:rPr lang="en-US" sz="1600" dirty="0">
                <a:solidFill>
                  <a:schemeClr val="accent1"/>
                </a:solidFill>
                <a:latin typeface="Calibri (body)"/>
              </a:rPr>
              <a:t>Inconsistencies</a:t>
            </a:r>
            <a:r>
              <a:rPr lang="en-US" sz="1600" dirty="0">
                <a:latin typeface="Calibri (body)"/>
              </a:rPr>
              <a:t> in project labor accounting and reporting</a:t>
            </a:r>
          </a:p>
          <a:p>
            <a:pPr lvl="1" eaLnBrk="1" hangingPunct="1">
              <a:lnSpc>
                <a:spcPct val="100000"/>
              </a:lnSpc>
              <a:spcAft>
                <a:spcPts val="0"/>
              </a:spcAft>
              <a:defRPr/>
            </a:pPr>
            <a:r>
              <a:rPr lang="en-US" sz="1600" dirty="0">
                <a:solidFill>
                  <a:schemeClr val="accent1"/>
                </a:solidFill>
                <a:latin typeface="Calibri (body)"/>
              </a:rPr>
              <a:t>Distracting project team focus </a:t>
            </a:r>
            <a:r>
              <a:rPr lang="en-US" sz="1600" dirty="0">
                <a:latin typeface="Calibri (body)"/>
              </a:rPr>
              <a:t>from development to accounting for time spent by task</a:t>
            </a:r>
          </a:p>
          <a:p>
            <a:pPr lvl="1" eaLnBrk="1" hangingPunct="1">
              <a:lnSpc>
                <a:spcPct val="100000"/>
              </a:lnSpc>
              <a:spcAft>
                <a:spcPts val="0"/>
              </a:spcAft>
              <a:defRPr/>
            </a:pPr>
            <a:r>
              <a:rPr lang="en-US" sz="1600" dirty="0">
                <a:solidFill>
                  <a:schemeClr val="accent1"/>
                </a:solidFill>
                <a:latin typeface="Calibri (body)"/>
              </a:rPr>
              <a:t>Over-engineering</a:t>
            </a:r>
            <a:r>
              <a:rPr lang="en-US" sz="1600" dirty="0">
                <a:latin typeface="Calibri (body)"/>
              </a:rPr>
              <a:t> a solution</a:t>
            </a:r>
          </a:p>
          <a:p>
            <a:pPr lvl="1" eaLnBrk="1" hangingPunct="1">
              <a:lnSpc>
                <a:spcPct val="100000"/>
              </a:lnSpc>
              <a:spcAft>
                <a:spcPts val="0"/>
              </a:spcAft>
              <a:defRPr/>
            </a:pPr>
            <a:r>
              <a:rPr lang="en-US" sz="1600" dirty="0">
                <a:solidFill>
                  <a:schemeClr val="accent1"/>
                </a:solidFill>
                <a:latin typeface="Calibri (body)"/>
              </a:rPr>
              <a:t>Over-expensing</a:t>
            </a:r>
            <a:r>
              <a:rPr lang="en-US" sz="1600" dirty="0">
                <a:latin typeface="Calibri (body)"/>
              </a:rPr>
              <a:t> or over-capitalizing project costs</a:t>
            </a:r>
          </a:p>
          <a:p>
            <a:pPr lvl="1" eaLnBrk="1" hangingPunct="1">
              <a:lnSpc>
                <a:spcPct val="100000"/>
              </a:lnSpc>
              <a:spcAft>
                <a:spcPts val="0"/>
              </a:spcAft>
              <a:defRPr/>
            </a:pPr>
            <a:r>
              <a:rPr lang="en-US" sz="1600" dirty="0">
                <a:latin typeface="Calibri (body)"/>
              </a:rPr>
              <a:t>Future </a:t>
            </a:r>
            <a:r>
              <a:rPr lang="en-US" sz="1600" dirty="0">
                <a:solidFill>
                  <a:schemeClr val="accent1"/>
                </a:solidFill>
                <a:latin typeface="Calibri (body)"/>
              </a:rPr>
              <a:t>Audit findings</a:t>
            </a:r>
          </a:p>
          <a:p>
            <a:pPr>
              <a:lnSpc>
                <a:spcPct val="90000"/>
              </a:lnSpc>
            </a:pPr>
            <a:endParaRPr lang="en-US" altLang="en-US" sz="1200" dirty="0"/>
          </a:p>
        </p:txBody>
      </p:sp>
      <p:sp>
        <p:nvSpPr>
          <p:cNvPr id="67588"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97E6B62-98CB-42AD-A11C-5ED6555FC432}" type="slidenum">
              <a:rPr lang="en-US" altLang="en-US" sz="1200" smtClean="0">
                <a:solidFill>
                  <a:srgbClr val="000000"/>
                </a:solidFill>
              </a:rPr>
              <a:pPr/>
              <a:t>9</a:t>
            </a:fld>
            <a:endParaRPr lang="en-US" altLang="en-US" sz="1200">
              <a:solidFill>
                <a:srgbClr val="000000"/>
              </a:solidFill>
            </a:endParaRPr>
          </a:p>
        </p:txBody>
      </p:sp>
      <p:pic>
        <p:nvPicPr>
          <p:cNvPr id="2" name="Picture 1"/>
          <p:cNvPicPr>
            <a:picLocks noChangeAspect="1"/>
          </p:cNvPicPr>
          <p:nvPr/>
        </p:nvPicPr>
        <p:blipFill>
          <a:blip r:embed="rId3"/>
          <a:stretch>
            <a:fillRect/>
          </a:stretch>
        </p:blipFill>
        <p:spPr>
          <a:xfrm>
            <a:off x="1917061" y="6300192"/>
            <a:ext cx="3023878" cy="2231329"/>
          </a:xfrm>
          <a:prstGeom prst="rect">
            <a:avLst/>
          </a:prstGeom>
        </p:spPr>
      </p:pic>
    </p:spTree>
    <p:extLst>
      <p:ext uri="{BB962C8B-B14F-4D97-AF65-F5344CB8AC3E}">
        <p14:creationId xmlns:p14="http://schemas.microsoft.com/office/powerpoint/2010/main" val="79468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pPr algn="r" defTabSz="914400" fontAlgn="base">
              <a:spcBef>
                <a:spcPct val="0"/>
              </a:spcBef>
              <a:spcAft>
                <a:spcPct val="0"/>
              </a:spcAft>
            </a:pPr>
            <a:fld id="{C9337762-F552-4756-9E13-EB51BC9D54EE}" type="slidenum">
              <a:rPr lang="en-US" sz="1400" b="1">
                <a:solidFill>
                  <a:srgbClr val="000000"/>
                </a:solidFill>
                <a:latin typeface="Arial" charset="0"/>
              </a:rPr>
              <a:pPr algn="r" defTabSz="914400" fontAlgn="base">
                <a:spcBef>
                  <a:spcPct val="0"/>
                </a:spcBef>
                <a:spcAft>
                  <a:spcPct val="0"/>
                </a:spcAft>
              </a:pPr>
              <a:t>10</a:t>
            </a:fld>
            <a:endParaRPr lang="en-US" sz="1400" b="1" dirty="0">
              <a:solidFill>
                <a:srgbClr val="000000"/>
              </a:solidFill>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5197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Notes Placeholder 9"/>
          <p:cNvSpPr>
            <a:spLocks noGrp="1"/>
          </p:cNvSpPr>
          <p:nvPr>
            <p:ph type="body" idx="1"/>
          </p:nvPr>
        </p:nvSpPr>
        <p:spPr>
          <a:noFill/>
          <a:ln/>
        </p:spPr>
        <p:txBody>
          <a:bodyPr/>
          <a:lstStyle/>
          <a:p>
            <a:endParaRPr lang="en-US" dirty="0">
              <a:latin typeface="Times"/>
            </a:endParaRPr>
          </a:p>
        </p:txBody>
      </p:sp>
      <p:sp>
        <p:nvSpPr>
          <p:cNvPr id="15362" name="Slide Image Placeholder 11"/>
          <p:cNvSpPr>
            <a:spLocks noGrp="1" noRot="1" noChangeAspect="1"/>
          </p:cNvSpPr>
          <p:nvPr>
            <p:ph type="sldImg"/>
          </p:nvPr>
        </p:nvSpPr>
        <p:spPr>
          <a:xfrm>
            <a:off x="306388" y="1725613"/>
            <a:ext cx="6489700" cy="3651250"/>
          </a:xfrm>
          <a:ln/>
        </p:spPr>
      </p:sp>
      <p:sp>
        <p:nvSpPr>
          <p:cNvPr id="15363" name="Rectangle 4"/>
          <p:cNvSpPr>
            <a:spLocks noChangeArrowheads="1"/>
          </p:cNvSpPr>
          <p:nvPr/>
        </p:nvSpPr>
        <p:spPr bwMode="auto">
          <a:xfrm>
            <a:off x="158750" y="508000"/>
            <a:ext cx="6811963" cy="1179513"/>
          </a:xfrm>
          <a:prstGeom prst="rect">
            <a:avLst/>
          </a:prstGeom>
          <a:noFill/>
          <a:ln w="12700" algn="ctr">
            <a:noFill/>
            <a:miter lim="800000"/>
            <a:headEnd/>
            <a:tailEnd/>
          </a:ln>
        </p:spPr>
        <p:txBody>
          <a:bodyPr lIns="94734" tIns="47367" rIns="94734" bIns="47367"/>
          <a:lstStyle/>
          <a:p>
            <a:pPr defTabSz="946150" eaLnBrk="0" hangingPunct="0"/>
            <a:r>
              <a:rPr lang="en-US" sz="1200" b="1"/>
              <a:t>Placeholder for text (substitute your own text; delete when not used)</a:t>
            </a:r>
          </a:p>
        </p:txBody>
      </p:sp>
    </p:spTree>
    <p:extLst>
      <p:ext uri="{BB962C8B-B14F-4D97-AF65-F5344CB8AC3E}">
        <p14:creationId xmlns:p14="http://schemas.microsoft.com/office/powerpoint/2010/main" val="154017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SG&amp;A</a:t>
            </a:r>
            <a:r>
              <a:rPr lang="en-US" sz="1200" b="0" i="0" kern="1200" dirty="0">
                <a:solidFill>
                  <a:schemeClr val="tx1"/>
                </a:solidFill>
                <a:effectLst/>
                <a:latin typeface="+mn-lt"/>
                <a:ea typeface="+mn-ea"/>
                <a:cs typeface="+mn-cs"/>
              </a:rPr>
              <a:t> (alternately SGA or SAG) is an </a:t>
            </a:r>
            <a:r>
              <a:rPr lang="en-US" sz="1200" b="0" i="0" kern="1200" dirty="0" err="1">
                <a:solidFill>
                  <a:schemeClr val="tx1"/>
                </a:solidFill>
                <a:effectLst/>
                <a:latin typeface="+mn-lt"/>
                <a:ea typeface="+mn-ea"/>
                <a:cs typeface="+mn-cs"/>
              </a:rPr>
              <a:t>initialism</a:t>
            </a:r>
            <a:r>
              <a:rPr lang="en-US" sz="1200" b="0" i="0" kern="1200" dirty="0">
                <a:solidFill>
                  <a:schemeClr val="tx1"/>
                </a:solidFill>
                <a:effectLst/>
                <a:latin typeface="+mn-lt"/>
                <a:ea typeface="+mn-ea"/>
                <a:cs typeface="+mn-cs"/>
              </a:rPr>
              <a:t> used in accounting to refer to </a:t>
            </a:r>
            <a:r>
              <a:rPr lang="en-US" sz="1200" b="1" i="0" kern="1200" dirty="0">
                <a:solidFill>
                  <a:schemeClr val="tx1"/>
                </a:solidFill>
                <a:effectLst/>
                <a:latin typeface="+mn-lt"/>
                <a:ea typeface="+mn-ea"/>
                <a:cs typeface="+mn-cs"/>
              </a:rPr>
              <a:t>Selling, General and Administrative Expenses</a:t>
            </a:r>
            <a:r>
              <a:rPr lang="en-US" sz="1200" b="0" i="0" kern="1200" dirty="0">
                <a:solidFill>
                  <a:schemeClr val="tx1"/>
                </a:solidFill>
                <a:effectLst/>
                <a:latin typeface="+mn-lt"/>
                <a:ea typeface="+mn-ea"/>
                <a:cs typeface="+mn-cs"/>
              </a:rPr>
              <a:t>, which is a major non-production cost presented in an income statement.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09BE09F-839A-4E46-AA96-6B1F206C8913}" type="slidenum">
              <a:rPr lang="en-US" smtClean="0"/>
              <a:pPr/>
              <a:t>12</a:t>
            </a:fld>
            <a:endParaRPr lang="en-US" dirty="0"/>
          </a:p>
        </p:txBody>
      </p:sp>
    </p:spTree>
    <p:extLst>
      <p:ext uri="{BB962C8B-B14F-4D97-AF65-F5344CB8AC3E}">
        <p14:creationId xmlns:p14="http://schemas.microsoft.com/office/powerpoint/2010/main" val="403103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1FFB315-BB60-445E-A04D-BEB4264F0D43}" type="slidenum">
              <a:rPr lang="en-US" altLang="en-US"/>
              <a:pPr/>
              <a:t>14</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98309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09BE09F-839A-4E46-AA96-6B1F206C8913}" type="slidenum">
              <a:rPr lang="en-US" smtClean="0"/>
              <a:pPr/>
              <a:t>15</a:t>
            </a:fld>
            <a:endParaRPr lang="en-US" dirty="0"/>
          </a:p>
        </p:txBody>
      </p:sp>
    </p:spTree>
    <p:extLst>
      <p:ext uri="{BB962C8B-B14F-4D97-AF65-F5344CB8AC3E}">
        <p14:creationId xmlns:p14="http://schemas.microsoft.com/office/powerpoint/2010/main" val="2797545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31C4807-646B-4109-8B73-33E4F279A21F}" type="slidenum">
              <a:rPr lang="en-US" altLang="en-US"/>
              <a:pPr>
                <a:spcBef>
                  <a:spcPct val="0"/>
                </a:spcBef>
              </a:pPr>
              <a:t>16</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51454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06400" y="696913"/>
            <a:ext cx="6197600" cy="3486150"/>
          </a:xfrm>
          <a:ln/>
        </p:spPr>
      </p:sp>
      <p:sp>
        <p:nvSpPr>
          <p:cNvPr id="43011" name="Rectangle 3"/>
          <p:cNvSpPr>
            <a:spLocks noGrp="1" noChangeArrowheads="1"/>
          </p:cNvSpPr>
          <p:nvPr>
            <p:ph type="body" idx="1"/>
          </p:nvPr>
        </p:nvSpPr>
        <p:spPr>
          <a:xfrm>
            <a:off x="935038" y="4416425"/>
            <a:ext cx="5140325" cy="4183063"/>
          </a:xfrm>
          <a:noFill/>
          <a:ln w="9525"/>
        </p:spPr>
        <p:txBody>
          <a:bodyPr/>
          <a:lstStyle/>
          <a:p>
            <a:endParaRPr lang="en-US" dirty="0"/>
          </a:p>
        </p:txBody>
      </p:sp>
    </p:spTree>
    <p:extLst>
      <p:ext uri="{BB962C8B-B14F-4D97-AF65-F5344CB8AC3E}">
        <p14:creationId xmlns:p14="http://schemas.microsoft.com/office/powerpoint/2010/main" val="2685456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for a business today is to enable IT to be agile, cranking through fast-moving development and deployment cycles without overspending. But it is not necessary for companies to spend more on IT to rise to the challenge. Solving the financial puzzle of generating more agile systems output at the same, or even a lower, budget level involves intelligent reallocation of IT spend. The same dollars, </a:t>
            </a:r>
          </a:p>
        </p:txBody>
      </p:sp>
      <p:sp>
        <p:nvSpPr>
          <p:cNvPr id="4" name="Date Placeholder 3"/>
          <p:cNvSpPr>
            <a:spLocks noGrp="1"/>
          </p:cNvSpPr>
          <p:nvPr>
            <p:ph type="dt" idx="10"/>
          </p:nvPr>
        </p:nvSpPr>
        <p:spPr/>
        <p:txBody>
          <a:bodyPr/>
          <a:lstStyle/>
          <a:p>
            <a:fld id="{FFB98305-2EB6-4928-B4BD-08C94C676B1E}" type="datetime5">
              <a:rPr lang="en-US" smtClean="0"/>
              <a:t>29-Jun-16</a:t>
            </a:fld>
            <a:endParaRPr lang="en-US"/>
          </a:p>
        </p:txBody>
      </p:sp>
      <p:sp>
        <p:nvSpPr>
          <p:cNvPr id="5" name="Slide Number Placeholder 4"/>
          <p:cNvSpPr>
            <a:spLocks noGrp="1"/>
          </p:cNvSpPr>
          <p:nvPr>
            <p:ph type="sldNum" sz="quarter" idx="11"/>
          </p:nvPr>
        </p:nvSpPr>
        <p:spPr/>
        <p:txBody>
          <a:bodyPr/>
          <a:lstStyle/>
          <a:p>
            <a:fld id="{01216D7E-2784-47E9-9019-A4E6EBD40CDC}" type="slidenum">
              <a:rPr lang="en-US" smtClean="0"/>
              <a:t>20</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1697146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r>
              <a:rPr lang="en-US">
                <a:cs typeface="Times New Roman" pitchFamily="18" charset="0"/>
              </a:rPr>
              <a:t>A traditional project manager focuses on </a:t>
            </a:r>
            <a:r>
              <a:rPr lang="en-US" i="1">
                <a:cs typeface="Times New Roman" pitchFamily="18" charset="0"/>
              </a:rPr>
              <a:t>following the plan with minimal changes</a:t>
            </a:r>
            <a:r>
              <a:rPr lang="en-US">
                <a:cs typeface="Times New Roman" pitchFamily="18" charset="0"/>
              </a:rPr>
              <a:t>, whereas an agile leader focuses on </a:t>
            </a:r>
            <a:r>
              <a:rPr lang="ja-JP" altLang="en-US">
                <a:cs typeface="Times New Roman" pitchFamily="18" charset="0"/>
              </a:rPr>
              <a:t>“</a:t>
            </a:r>
            <a:r>
              <a:rPr lang="en-US" altLang="ja-JP" i="1">
                <a:cs typeface="Times New Roman" pitchFamily="18" charset="0"/>
              </a:rPr>
              <a:t>adapting successfully to inevitable changes</a:t>
            </a:r>
            <a:r>
              <a:rPr lang="en-US" altLang="ja-JP">
                <a:cs typeface="Times New Roman" pitchFamily="18" charset="0"/>
              </a:rPr>
              <a:t>.</a:t>
            </a:r>
            <a:r>
              <a:rPr lang="en-US" altLang="ja-JP"/>
              <a:t> </a:t>
            </a:r>
            <a:endParaRPr 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ＭＳ Ｐゴシック" pitchFamily="34" charset="-128"/>
              </a:defRPr>
            </a:lvl1pPr>
            <a:lvl2pPr marL="729057" indent="-280406">
              <a:defRPr sz="2400">
                <a:solidFill>
                  <a:schemeClr val="tx1"/>
                </a:solidFill>
                <a:latin typeface="Times New Roman" pitchFamily="18" charset="0"/>
                <a:ea typeface="ＭＳ Ｐゴシック" pitchFamily="34" charset="-128"/>
              </a:defRPr>
            </a:lvl2pPr>
            <a:lvl3pPr marL="1121626" indent="-224325">
              <a:defRPr sz="2400">
                <a:solidFill>
                  <a:schemeClr val="tx1"/>
                </a:solidFill>
                <a:latin typeface="Times New Roman" pitchFamily="18" charset="0"/>
                <a:ea typeface="ＭＳ Ｐゴシック" pitchFamily="34" charset="-128"/>
              </a:defRPr>
            </a:lvl3pPr>
            <a:lvl4pPr marL="1570276" indent="-224325">
              <a:defRPr sz="2400">
                <a:solidFill>
                  <a:schemeClr val="tx1"/>
                </a:solidFill>
                <a:latin typeface="Times New Roman" pitchFamily="18" charset="0"/>
                <a:ea typeface="ＭＳ Ｐゴシック" pitchFamily="34" charset="-128"/>
              </a:defRPr>
            </a:lvl4pPr>
            <a:lvl5pPr marL="2018927" indent="-224325">
              <a:defRPr sz="2400">
                <a:solidFill>
                  <a:schemeClr val="tx1"/>
                </a:solidFill>
                <a:latin typeface="Times New Roman" pitchFamily="18" charset="0"/>
                <a:ea typeface="ＭＳ Ｐゴシック" pitchFamily="34" charset="-128"/>
              </a:defRPr>
            </a:lvl5pPr>
            <a:lvl6pPr marL="2467577"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16227"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364878"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13528"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D9B1D3EE-B591-435A-9C4A-38DFCCBA475B}" type="slidenum">
              <a:rPr lang="en-US" sz="1200"/>
              <a:pPr/>
              <a:t>21</a:t>
            </a:fld>
            <a:endParaRPr lang="en-US" sz="1200"/>
          </a:p>
        </p:txBody>
      </p:sp>
    </p:spTree>
    <p:extLst>
      <p:ext uri="{BB962C8B-B14F-4D97-AF65-F5344CB8AC3E}">
        <p14:creationId xmlns:p14="http://schemas.microsoft.com/office/powerpoint/2010/main" val="200822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xfrm>
            <a:off x="0" y="4343400"/>
            <a:ext cx="68135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defTabSz="469900" eaLnBrk="1" hangingPunct="1"/>
            <a:endParaRPr lang="en-US" altLang="en-US" sz="1000" dirty="0">
              <a:latin typeface="Arial" panose="020B0604020202020204" pitchFamily="34" charset="0"/>
            </a:endParaRPr>
          </a:p>
        </p:txBody>
      </p:sp>
      <p:sp>
        <p:nvSpPr>
          <p:cNvPr id="21508"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A2C9001-9BE1-4F5D-BE30-189C8ABD4CC1}"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330943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49325" rtl="0" eaLnBrk="0" fontAlgn="base" latinLnBrk="0" hangingPunct="0">
              <a:lnSpc>
                <a:spcPct val="100000"/>
              </a:lnSpc>
              <a:spcBef>
                <a:spcPct val="30000"/>
              </a:spcBef>
              <a:spcAft>
                <a:spcPct val="0"/>
              </a:spcAft>
              <a:buClrTx/>
              <a:buSzTx/>
              <a:buFontTx/>
              <a:buNone/>
              <a:tabLst/>
              <a:defRPr/>
            </a:pPr>
            <a:r>
              <a:rPr lang="en-US" dirty="0"/>
              <a:t>Depending on your particular financial position at the time, and the materiality of the development costs, it may actually be helpful to capitalize these investments, as it elongates the expense window over a period of years, and enhances the asset base on the balance sheet. More importantly, specific tests can determine whether such expenses represent potential tax credits that your organization should be enjoying. It's essential to know the accounting and tax classifications, and nuances within each, to be able to optimize the benefits related to these investments.</a:t>
            </a:r>
          </a:p>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22</a:t>
            </a:fld>
            <a:endParaRPr lang="en-US" dirty="0"/>
          </a:p>
        </p:txBody>
      </p:sp>
    </p:spTree>
    <p:extLst>
      <p:ext uri="{BB962C8B-B14F-4D97-AF65-F5344CB8AC3E}">
        <p14:creationId xmlns:p14="http://schemas.microsoft.com/office/powerpoint/2010/main" val="425589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3" name="Group 108"/>
          <p:cNvGrpSpPr>
            <a:grpSpLocks noChangeAspect="1"/>
          </p:cNvGrpSpPr>
          <p:nvPr/>
        </p:nvGrpSpPr>
        <p:grpSpPr bwMode="auto">
          <a:xfrm>
            <a:off x="6005513" y="8945563"/>
            <a:ext cx="871537" cy="196850"/>
            <a:chOff x="3020" y="3469"/>
            <a:chExt cx="1440" cy="326"/>
          </a:xfrm>
        </p:grpSpPr>
        <p:sp>
          <p:nvSpPr>
            <p:cNvPr id="8201" name="Freeform 109"/>
            <p:cNvSpPr>
              <a:spLocks noChangeAspect="1"/>
            </p:cNvSpPr>
            <p:nvPr/>
          </p:nvSpPr>
          <p:spPr bwMode="auto">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2" name="Freeform 110"/>
            <p:cNvSpPr>
              <a:spLocks noChangeAspect="1"/>
            </p:cNvSpPr>
            <p:nvPr/>
          </p:nvSpPr>
          <p:spPr bwMode="auto">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3" name="Freeform 111"/>
            <p:cNvSpPr>
              <a:spLocks noChangeAspect="1"/>
            </p:cNvSpPr>
            <p:nvPr/>
          </p:nvSpPr>
          <p:spPr bwMode="auto">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4" name="Freeform 112"/>
            <p:cNvSpPr>
              <a:spLocks noChangeAspect="1"/>
            </p:cNvSpPr>
            <p:nvPr/>
          </p:nvSpPr>
          <p:spPr bwMode="auto">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5" name="Freeform 113"/>
            <p:cNvSpPr>
              <a:spLocks noChangeAspect="1"/>
            </p:cNvSpPr>
            <p:nvPr/>
          </p:nvSpPr>
          <p:spPr bwMode="auto">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6" name="Freeform 114"/>
            <p:cNvSpPr>
              <a:spLocks noChangeAspect="1" noEditPoints="1"/>
            </p:cNvSpPr>
            <p:nvPr/>
          </p:nvSpPr>
          <p:spPr bwMode="auto">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7" name="Freeform 115"/>
            <p:cNvSpPr>
              <a:spLocks noChangeAspect="1" noEditPoints="1"/>
            </p:cNvSpPr>
            <p:nvPr/>
          </p:nvSpPr>
          <p:spPr bwMode="auto">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8" name="Freeform 116"/>
            <p:cNvSpPr>
              <a:spLocks noChangeAspect="1" noEditPoints="1"/>
            </p:cNvSpPr>
            <p:nvPr/>
          </p:nvSpPr>
          <p:spPr bwMode="auto">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grpSp>
      <p:sp>
        <p:nvSpPr>
          <p:cNvPr id="8194" name="Rectangle 77"/>
          <p:cNvSpPr>
            <a:spLocks noChangeArrowheads="1"/>
          </p:cNvSpPr>
          <p:nvPr/>
        </p:nvSpPr>
        <p:spPr bwMode="auto">
          <a:xfrm>
            <a:off x="225425" y="266700"/>
            <a:ext cx="6505575" cy="365125"/>
          </a:xfrm>
          <a:prstGeom prst="rect">
            <a:avLst/>
          </a:prstGeom>
          <a:noFill/>
          <a:ln w="9525">
            <a:noFill/>
            <a:miter lim="800000"/>
            <a:headEnd/>
            <a:tailEnd/>
          </a:ln>
        </p:spPr>
        <p:txBody>
          <a:bodyPr lIns="0" tIns="0" rIns="0" bIns="0">
            <a:spAutoFit/>
          </a:bodyPr>
          <a:lstStyle/>
          <a:p>
            <a:pPr defTabSz="912813" eaLnBrk="0" hangingPunct="0"/>
            <a:r>
              <a:rPr lang="en-US" b="1"/>
              <a:t>Presentation Title</a:t>
            </a:r>
          </a:p>
        </p:txBody>
      </p:sp>
      <p:sp>
        <p:nvSpPr>
          <p:cNvPr id="8195" name="Line 83"/>
          <p:cNvSpPr>
            <a:spLocks noChangeShapeType="1"/>
          </p:cNvSpPr>
          <p:nvPr/>
        </p:nvSpPr>
        <p:spPr bwMode="auto">
          <a:xfrm>
            <a:off x="225425" y="5730875"/>
            <a:ext cx="6602413" cy="0"/>
          </a:xfrm>
          <a:prstGeom prst="line">
            <a:avLst/>
          </a:prstGeom>
          <a:noFill/>
          <a:ln w="12700">
            <a:solidFill>
              <a:schemeClr val="tx2"/>
            </a:solidFill>
            <a:round/>
            <a:headEnd type="none" w="sm" len="sm"/>
            <a:tailEnd type="none" w="sm" len="sm"/>
          </a:ln>
        </p:spPr>
        <p:txBody>
          <a:bodyPr wrap="none" anchor="ctr"/>
          <a:lstStyle/>
          <a:p>
            <a:endParaRPr lang="en-US"/>
          </a:p>
        </p:txBody>
      </p:sp>
      <p:sp>
        <p:nvSpPr>
          <p:cNvPr id="8196" name="Rectangle 101"/>
          <p:cNvSpPr>
            <a:spLocks noChangeArrowheads="1"/>
          </p:cNvSpPr>
          <p:nvPr/>
        </p:nvSpPr>
        <p:spPr bwMode="gray">
          <a:xfrm>
            <a:off x="225425" y="5851525"/>
            <a:ext cx="3360738" cy="974725"/>
          </a:xfrm>
          <a:prstGeom prst="rect">
            <a:avLst/>
          </a:prstGeom>
          <a:noFill/>
          <a:ln w="9525">
            <a:noFill/>
            <a:miter lim="800000"/>
            <a:headEnd/>
            <a:tailEnd/>
          </a:ln>
        </p:spPr>
        <p:txBody>
          <a:bodyPr lIns="65028" tIns="25377" rIns="65028" bIns="25377">
            <a:spAutoFit/>
          </a:bodyPr>
          <a:lstStyle/>
          <a:p>
            <a:pPr defTabSz="947738" eaLnBrk="0" hangingPunct="0"/>
            <a:r>
              <a:rPr lang="en-US" sz="1200"/>
              <a:t>Conference Name</a:t>
            </a:r>
          </a:p>
          <a:p>
            <a:pPr defTabSz="947738" eaLnBrk="0" hangingPunct="0"/>
            <a:r>
              <a:rPr lang="en-US" sz="1200"/>
              <a:t>	</a:t>
            </a:r>
          </a:p>
          <a:p>
            <a:pPr defTabSz="947738" eaLnBrk="0" hangingPunct="0"/>
            <a:r>
              <a:rPr lang="en-US" sz="1200"/>
              <a:t>Month XX, 20XX </a:t>
            </a:r>
          </a:p>
          <a:p>
            <a:pPr defTabSz="947738" eaLnBrk="0" hangingPunct="0"/>
            <a:r>
              <a:rPr lang="en-US" sz="1200"/>
              <a:t>Venue </a:t>
            </a:r>
          </a:p>
          <a:p>
            <a:pPr defTabSz="947738" eaLnBrk="0" hangingPunct="0"/>
            <a:r>
              <a:rPr lang="en-US" sz="1200"/>
              <a:t>City, ST</a:t>
            </a:r>
          </a:p>
        </p:txBody>
      </p:sp>
      <p:sp>
        <p:nvSpPr>
          <p:cNvPr id="8197" name="Rectangle 103"/>
          <p:cNvSpPr>
            <a:spLocks noChangeArrowheads="1"/>
          </p:cNvSpPr>
          <p:nvPr/>
        </p:nvSpPr>
        <p:spPr bwMode="gray">
          <a:xfrm>
            <a:off x="3862388" y="5851525"/>
            <a:ext cx="2998787" cy="420688"/>
          </a:xfrm>
          <a:prstGeom prst="rect">
            <a:avLst/>
          </a:prstGeom>
          <a:noFill/>
          <a:ln w="9525">
            <a:noFill/>
            <a:miter lim="800000"/>
            <a:headEnd/>
            <a:tailEnd/>
          </a:ln>
        </p:spPr>
        <p:txBody>
          <a:bodyPr lIns="65028" tIns="25377" rIns="65028" bIns="25377">
            <a:spAutoFit/>
          </a:bodyPr>
          <a:lstStyle/>
          <a:p>
            <a:pPr defTabSz="947738" eaLnBrk="0" hangingPunct="0"/>
            <a:r>
              <a:rPr lang="en-US" sz="1200"/>
              <a:t>Presenter's Name</a:t>
            </a:r>
          </a:p>
          <a:p>
            <a:pPr defTabSz="947738" eaLnBrk="0" hangingPunct="0"/>
            <a:r>
              <a:rPr lang="en-US" sz="1200"/>
              <a:t>Presenter's Name</a:t>
            </a:r>
          </a:p>
        </p:txBody>
      </p:sp>
      <p:sp>
        <p:nvSpPr>
          <p:cNvPr id="8198" name="Line 107"/>
          <p:cNvSpPr>
            <a:spLocks noChangeShapeType="1"/>
          </p:cNvSpPr>
          <p:nvPr/>
        </p:nvSpPr>
        <p:spPr bwMode="auto">
          <a:xfrm>
            <a:off x="225425" y="152400"/>
            <a:ext cx="6602413"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8199" name="Rectangle 120"/>
          <p:cNvSpPr>
            <a:spLocks noChangeArrowheads="1"/>
          </p:cNvSpPr>
          <p:nvPr/>
        </p:nvSpPr>
        <p:spPr bwMode="gray">
          <a:xfrm>
            <a:off x="225425" y="8347075"/>
            <a:ext cx="3667125" cy="868363"/>
          </a:xfrm>
          <a:prstGeom prst="rect">
            <a:avLst/>
          </a:prstGeom>
          <a:noFill/>
          <a:ln w="12700">
            <a:noFill/>
            <a:miter lim="800000"/>
            <a:headEnd type="none" w="sm" len="sm"/>
            <a:tailEnd type="none" w="sm" len="sm"/>
          </a:ln>
        </p:spPr>
        <p:txBody>
          <a:bodyPr>
            <a:spAutoFit/>
          </a:bodyPr>
          <a:lstStyle/>
          <a:p>
            <a:pPr eaLnBrk="0" hangingPunct="0">
              <a:lnSpc>
                <a:spcPct val="90000"/>
              </a:lnSpc>
            </a:pPr>
            <a:r>
              <a:rPr lang="en-US" sz="800">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800">
                <a:ea typeface="Times New Roman" pitchFamily="18" charset="0"/>
                <a:cs typeface="Arial" charset="0"/>
              </a:rPr>
            </a:br>
            <a:r>
              <a:rPr lang="en-US" sz="800">
                <a:ea typeface="Times New Roman" pitchFamily="18" charset="0"/>
                <a:cs typeface="Arial" charset="0"/>
              </a:rPr>
              <a:t>© 2010 Gartner, Inc. and/or its affiliates. All rights reserved.</a:t>
            </a:r>
          </a:p>
        </p:txBody>
      </p:sp>
      <p:sp>
        <p:nvSpPr>
          <p:cNvPr id="8200" name="Rectangle 121"/>
          <p:cNvSpPr>
            <a:spLocks noChangeArrowheads="1"/>
          </p:cNvSpPr>
          <p:nvPr/>
        </p:nvSpPr>
        <p:spPr bwMode="gray">
          <a:xfrm>
            <a:off x="225425" y="7775575"/>
            <a:ext cx="4037013" cy="530225"/>
          </a:xfrm>
          <a:prstGeom prst="rect">
            <a:avLst/>
          </a:prstGeom>
          <a:noFill/>
          <a:ln w="12700" algn="ctr">
            <a:noFill/>
            <a:miter lim="800000"/>
            <a:headEnd type="none" w="sm" len="sm"/>
            <a:tailEnd type="none" w="sm" len="sm"/>
          </a:ln>
        </p:spPr>
        <p:txBody>
          <a:bodyPr>
            <a:spAutoFit/>
          </a:bodyPr>
          <a:lstStyle/>
          <a:p>
            <a:pPr eaLnBrk="0" hangingPunct="0">
              <a:lnSpc>
                <a:spcPct val="90000"/>
              </a:lnSpc>
            </a:pPr>
            <a:r>
              <a:rPr lang="en-US" sz="800">
                <a:cs typeface="Arial" charset="0"/>
              </a:rPr>
              <a:t>Notes accompany this presentation. Please select Notes Page view. </a:t>
            </a:r>
            <a:br>
              <a:rPr lang="en-US" sz="800">
                <a:cs typeface="Arial" charset="0"/>
              </a:rPr>
            </a:br>
            <a:r>
              <a:rPr lang="en-US" sz="800">
                <a:cs typeface="Arial" charset="0"/>
              </a:rPr>
              <a:t>These materials can be reproduced only with written approval from Gartner. </a:t>
            </a:r>
            <a:br>
              <a:rPr lang="en-US" sz="800">
                <a:cs typeface="Arial" charset="0"/>
              </a:rPr>
            </a:br>
            <a:r>
              <a:rPr lang="en-US" sz="800">
                <a:cs typeface="Arial" charset="0"/>
              </a:rPr>
              <a:t>Such approvals must be requested via e-mail: vendor.relations@gartner.com. </a:t>
            </a:r>
            <a:br>
              <a:rPr lang="en-US" sz="800">
                <a:cs typeface="Arial" charset="0"/>
              </a:rPr>
            </a:br>
            <a:r>
              <a:rPr lang="en-US" sz="800">
                <a:cs typeface="Arial" charset="0"/>
              </a:rPr>
              <a:t>Gartner is a registered trademark of Gartner, Inc. or its affiliates.</a:t>
            </a:r>
          </a:p>
        </p:txBody>
      </p:sp>
    </p:spTree>
    <p:extLst>
      <p:ext uri="{BB962C8B-B14F-4D97-AF65-F5344CB8AC3E}">
        <p14:creationId xmlns:p14="http://schemas.microsoft.com/office/powerpoint/2010/main" val="1317998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3" name="Group 108"/>
          <p:cNvGrpSpPr>
            <a:grpSpLocks noChangeAspect="1"/>
          </p:cNvGrpSpPr>
          <p:nvPr/>
        </p:nvGrpSpPr>
        <p:grpSpPr bwMode="auto">
          <a:xfrm>
            <a:off x="6005513" y="8945563"/>
            <a:ext cx="871537" cy="196850"/>
            <a:chOff x="3020" y="3469"/>
            <a:chExt cx="1440" cy="326"/>
          </a:xfrm>
        </p:grpSpPr>
        <p:sp>
          <p:nvSpPr>
            <p:cNvPr id="8201" name="Freeform 109"/>
            <p:cNvSpPr>
              <a:spLocks noChangeAspect="1"/>
            </p:cNvSpPr>
            <p:nvPr/>
          </p:nvSpPr>
          <p:spPr bwMode="auto">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2" name="Freeform 110"/>
            <p:cNvSpPr>
              <a:spLocks noChangeAspect="1"/>
            </p:cNvSpPr>
            <p:nvPr/>
          </p:nvSpPr>
          <p:spPr bwMode="auto">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3" name="Freeform 111"/>
            <p:cNvSpPr>
              <a:spLocks noChangeAspect="1"/>
            </p:cNvSpPr>
            <p:nvPr/>
          </p:nvSpPr>
          <p:spPr bwMode="auto">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4" name="Freeform 112"/>
            <p:cNvSpPr>
              <a:spLocks noChangeAspect="1"/>
            </p:cNvSpPr>
            <p:nvPr/>
          </p:nvSpPr>
          <p:spPr bwMode="auto">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5" name="Freeform 113"/>
            <p:cNvSpPr>
              <a:spLocks noChangeAspect="1"/>
            </p:cNvSpPr>
            <p:nvPr/>
          </p:nvSpPr>
          <p:spPr bwMode="auto">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6" name="Freeform 114"/>
            <p:cNvSpPr>
              <a:spLocks noChangeAspect="1" noEditPoints="1"/>
            </p:cNvSpPr>
            <p:nvPr/>
          </p:nvSpPr>
          <p:spPr bwMode="auto">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7" name="Freeform 115"/>
            <p:cNvSpPr>
              <a:spLocks noChangeAspect="1" noEditPoints="1"/>
            </p:cNvSpPr>
            <p:nvPr/>
          </p:nvSpPr>
          <p:spPr bwMode="auto">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sp>
          <p:nvSpPr>
            <p:cNvPr id="8208" name="Freeform 116"/>
            <p:cNvSpPr>
              <a:spLocks noChangeAspect="1" noEditPoints="1"/>
            </p:cNvSpPr>
            <p:nvPr/>
          </p:nvSpPr>
          <p:spPr bwMode="auto">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lgn="ctr" eaLnBrk="0" hangingPunct="0">
                <a:lnSpc>
                  <a:spcPct val="90000"/>
                </a:lnSpc>
                <a:spcBef>
                  <a:spcPct val="30000"/>
                </a:spcBef>
                <a:spcAft>
                  <a:spcPct val="10000"/>
                </a:spcAft>
              </a:pPr>
              <a:endParaRPr lang="en-US"/>
            </a:p>
          </p:txBody>
        </p:sp>
      </p:grpSp>
      <p:sp>
        <p:nvSpPr>
          <p:cNvPr id="8194" name="Rectangle 77"/>
          <p:cNvSpPr>
            <a:spLocks noChangeArrowheads="1"/>
          </p:cNvSpPr>
          <p:nvPr/>
        </p:nvSpPr>
        <p:spPr bwMode="auto">
          <a:xfrm>
            <a:off x="225425" y="266700"/>
            <a:ext cx="6505575" cy="365125"/>
          </a:xfrm>
          <a:prstGeom prst="rect">
            <a:avLst/>
          </a:prstGeom>
          <a:noFill/>
          <a:ln w="9525">
            <a:noFill/>
            <a:miter lim="800000"/>
            <a:headEnd/>
            <a:tailEnd/>
          </a:ln>
        </p:spPr>
        <p:txBody>
          <a:bodyPr lIns="0" tIns="0" rIns="0" bIns="0">
            <a:spAutoFit/>
          </a:bodyPr>
          <a:lstStyle/>
          <a:p>
            <a:pPr defTabSz="912813" eaLnBrk="0" hangingPunct="0"/>
            <a:r>
              <a:rPr lang="en-US" b="1"/>
              <a:t>Presentation Title</a:t>
            </a:r>
          </a:p>
        </p:txBody>
      </p:sp>
      <p:sp>
        <p:nvSpPr>
          <p:cNvPr id="8195" name="Line 83"/>
          <p:cNvSpPr>
            <a:spLocks noChangeShapeType="1"/>
          </p:cNvSpPr>
          <p:nvPr/>
        </p:nvSpPr>
        <p:spPr bwMode="auto">
          <a:xfrm>
            <a:off x="225425" y="5730875"/>
            <a:ext cx="6602413" cy="0"/>
          </a:xfrm>
          <a:prstGeom prst="line">
            <a:avLst/>
          </a:prstGeom>
          <a:noFill/>
          <a:ln w="12700">
            <a:solidFill>
              <a:schemeClr val="tx2"/>
            </a:solidFill>
            <a:round/>
            <a:headEnd type="none" w="sm" len="sm"/>
            <a:tailEnd type="none" w="sm" len="sm"/>
          </a:ln>
        </p:spPr>
        <p:txBody>
          <a:bodyPr wrap="none" anchor="ctr"/>
          <a:lstStyle/>
          <a:p>
            <a:endParaRPr lang="en-US"/>
          </a:p>
        </p:txBody>
      </p:sp>
      <p:sp>
        <p:nvSpPr>
          <p:cNvPr id="8196" name="Rectangle 101"/>
          <p:cNvSpPr>
            <a:spLocks noChangeArrowheads="1"/>
          </p:cNvSpPr>
          <p:nvPr/>
        </p:nvSpPr>
        <p:spPr bwMode="gray">
          <a:xfrm>
            <a:off x="225425" y="5851525"/>
            <a:ext cx="3360738" cy="974725"/>
          </a:xfrm>
          <a:prstGeom prst="rect">
            <a:avLst/>
          </a:prstGeom>
          <a:noFill/>
          <a:ln w="9525">
            <a:noFill/>
            <a:miter lim="800000"/>
            <a:headEnd/>
            <a:tailEnd/>
          </a:ln>
        </p:spPr>
        <p:txBody>
          <a:bodyPr lIns="65028" tIns="25377" rIns="65028" bIns="25377">
            <a:spAutoFit/>
          </a:bodyPr>
          <a:lstStyle/>
          <a:p>
            <a:pPr defTabSz="947738" eaLnBrk="0" hangingPunct="0"/>
            <a:r>
              <a:rPr lang="en-US" sz="1200"/>
              <a:t>Conference Name</a:t>
            </a:r>
          </a:p>
          <a:p>
            <a:pPr defTabSz="947738" eaLnBrk="0" hangingPunct="0"/>
            <a:r>
              <a:rPr lang="en-US" sz="1200"/>
              <a:t>	</a:t>
            </a:r>
          </a:p>
          <a:p>
            <a:pPr defTabSz="947738" eaLnBrk="0" hangingPunct="0"/>
            <a:r>
              <a:rPr lang="en-US" sz="1200"/>
              <a:t>Month XX, 20XX </a:t>
            </a:r>
          </a:p>
          <a:p>
            <a:pPr defTabSz="947738" eaLnBrk="0" hangingPunct="0"/>
            <a:r>
              <a:rPr lang="en-US" sz="1200"/>
              <a:t>Venue </a:t>
            </a:r>
          </a:p>
          <a:p>
            <a:pPr defTabSz="947738" eaLnBrk="0" hangingPunct="0"/>
            <a:r>
              <a:rPr lang="en-US" sz="1200"/>
              <a:t>City, ST</a:t>
            </a:r>
          </a:p>
        </p:txBody>
      </p:sp>
      <p:sp>
        <p:nvSpPr>
          <p:cNvPr id="8197" name="Rectangle 103"/>
          <p:cNvSpPr>
            <a:spLocks noChangeArrowheads="1"/>
          </p:cNvSpPr>
          <p:nvPr/>
        </p:nvSpPr>
        <p:spPr bwMode="gray">
          <a:xfrm>
            <a:off x="3862388" y="5851525"/>
            <a:ext cx="2998787" cy="420688"/>
          </a:xfrm>
          <a:prstGeom prst="rect">
            <a:avLst/>
          </a:prstGeom>
          <a:noFill/>
          <a:ln w="9525">
            <a:noFill/>
            <a:miter lim="800000"/>
            <a:headEnd/>
            <a:tailEnd/>
          </a:ln>
        </p:spPr>
        <p:txBody>
          <a:bodyPr lIns="65028" tIns="25377" rIns="65028" bIns="25377">
            <a:spAutoFit/>
          </a:bodyPr>
          <a:lstStyle/>
          <a:p>
            <a:pPr defTabSz="947738" eaLnBrk="0" hangingPunct="0"/>
            <a:r>
              <a:rPr lang="en-US" sz="1200"/>
              <a:t>Presenter's Name</a:t>
            </a:r>
          </a:p>
          <a:p>
            <a:pPr defTabSz="947738" eaLnBrk="0" hangingPunct="0"/>
            <a:r>
              <a:rPr lang="en-US" sz="1200"/>
              <a:t>Presenter's Name</a:t>
            </a:r>
          </a:p>
        </p:txBody>
      </p:sp>
      <p:sp>
        <p:nvSpPr>
          <p:cNvPr id="8198" name="Line 107"/>
          <p:cNvSpPr>
            <a:spLocks noChangeShapeType="1"/>
          </p:cNvSpPr>
          <p:nvPr/>
        </p:nvSpPr>
        <p:spPr bwMode="auto">
          <a:xfrm>
            <a:off x="225425" y="152400"/>
            <a:ext cx="6602413"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8199" name="Rectangle 120"/>
          <p:cNvSpPr>
            <a:spLocks noChangeArrowheads="1"/>
          </p:cNvSpPr>
          <p:nvPr/>
        </p:nvSpPr>
        <p:spPr bwMode="gray">
          <a:xfrm>
            <a:off x="225425" y="8347075"/>
            <a:ext cx="3667125" cy="868363"/>
          </a:xfrm>
          <a:prstGeom prst="rect">
            <a:avLst/>
          </a:prstGeom>
          <a:noFill/>
          <a:ln w="12700">
            <a:noFill/>
            <a:miter lim="800000"/>
            <a:headEnd type="none" w="sm" len="sm"/>
            <a:tailEnd type="none" w="sm" len="sm"/>
          </a:ln>
        </p:spPr>
        <p:txBody>
          <a:bodyPr>
            <a:spAutoFit/>
          </a:bodyPr>
          <a:lstStyle/>
          <a:p>
            <a:pPr eaLnBrk="0" hangingPunct="0">
              <a:lnSpc>
                <a:spcPct val="90000"/>
              </a:lnSpc>
            </a:pPr>
            <a:r>
              <a:rPr lang="en-US" sz="800">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800">
                <a:ea typeface="Times New Roman" pitchFamily="18" charset="0"/>
                <a:cs typeface="Arial" charset="0"/>
              </a:rPr>
            </a:br>
            <a:r>
              <a:rPr lang="en-US" sz="800">
                <a:ea typeface="Times New Roman" pitchFamily="18" charset="0"/>
                <a:cs typeface="Arial" charset="0"/>
              </a:rPr>
              <a:t>© 2010 Gartner, Inc. and/or its affiliates. All rights reserved.</a:t>
            </a:r>
          </a:p>
        </p:txBody>
      </p:sp>
      <p:sp>
        <p:nvSpPr>
          <p:cNvPr id="8200" name="Rectangle 121"/>
          <p:cNvSpPr>
            <a:spLocks noChangeArrowheads="1"/>
          </p:cNvSpPr>
          <p:nvPr/>
        </p:nvSpPr>
        <p:spPr bwMode="gray">
          <a:xfrm>
            <a:off x="225425" y="7775575"/>
            <a:ext cx="4037013" cy="530225"/>
          </a:xfrm>
          <a:prstGeom prst="rect">
            <a:avLst/>
          </a:prstGeom>
          <a:noFill/>
          <a:ln w="12700" algn="ctr">
            <a:noFill/>
            <a:miter lim="800000"/>
            <a:headEnd type="none" w="sm" len="sm"/>
            <a:tailEnd type="none" w="sm" len="sm"/>
          </a:ln>
        </p:spPr>
        <p:txBody>
          <a:bodyPr>
            <a:spAutoFit/>
          </a:bodyPr>
          <a:lstStyle/>
          <a:p>
            <a:pPr eaLnBrk="0" hangingPunct="0">
              <a:lnSpc>
                <a:spcPct val="90000"/>
              </a:lnSpc>
            </a:pPr>
            <a:r>
              <a:rPr lang="en-US" sz="800">
                <a:cs typeface="Arial" charset="0"/>
              </a:rPr>
              <a:t>Notes accompany this presentation. Please select Notes Page view. </a:t>
            </a:r>
            <a:br>
              <a:rPr lang="en-US" sz="800">
                <a:cs typeface="Arial" charset="0"/>
              </a:rPr>
            </a:br>
            <a:r>
              <a:rPr lang="en-US" sz="800">
                <a:cs typeface="Arial" charset="0"/>
              </a:rPr>
              <a:t>These materials can be reproduced only with written approval from Gartner. </a:t>
            </a:r>
            <a:br>
              <a:rPr lang="en-US" sz="800">
                <a:cs typeface="Arial" charset="0"/>
              </a:rPr>
            </a:br>
            <a:r>
              <a:rPr lang="en-US" sz="800">
                <a:cs typeface="Arial" charset="0"/>
              </a:rPr>
              <a:t>Such approvals must be requested via e-mail: vendor.relations@gartner.com. </a:t>
            </a:r>
            <a:br>
              <a:rPr lang="en-US" sz="800">
                <a:cs typeface="Arial" charset="0"/>
              </a:rPr>
            </a:br>
            <a:r>
              <a:rPr lang="en-US" sz="800">
                <a:cs typeface="Arial" charset="0"/>
              </a:rPr>
              <a:t>Gartner is a registered trademark of Gartner, Inc. or its affiliates.</a:t>
            </a:r>
          </a:p>
        </p:txBody>
      </p:sp>
    </p:spTree>
    <p:extLst>
      <p:ext uri="{BB962C8B-B14F-4D97-AF65-F5344CB8AC3E}">
        <p14:creationId xmlns:p14="http://schemas.microsoft.com/office/powerpoint/2010/main" val="1109745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DAF82AA-63F5-4738-97C3-D6874B9D733B}" type="slidenum">
              <a:rPr lang="en-US" altLang="en-US"/>
              <a:pPr>
                <a:spcBef>
                  <a:spcPct val="0"/>
                </a:spcBef>
              </a:pPr>
              <a:t>26</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http://www.disciplinedagiledelivery.com/capexopex/</a:t>
            </a:r>
          </a:p>
          <a:p>
            <a:endParaRPr lang="en-US" dirty="0"/>
          </a:p>
          <a:p>
            <a:r>
              <a:rPr lang="en-US" dirty="0"/>
              <a:t>ASC 985-20 for capitalization (or ASC 350-40 for internal use software). However, in certain situations in which technological feasibility is established by completing a working model, substantially all development costs could be expensed when costs qualifying for capitalization are not material. This could happen, for example, when a company using this approach tests its systems internally and then markets the product without first having it tested by actual customers. Any modifications that are necessary after the product is released would be handled in subsequent versions or releases of the product. Modifications that are considered maintenance or customer support would be expensed</a:t>
            </a:r>
          </a:p>
          <a:p>
            <a:pPr eaLnBrk="1" hangingPunct="1"/>
            <a:endParaRPr lang="en-US" altLang="en-US" u="sng" dirty="0"/>
          </a:p>
        </p:txBody>
      </p:sp>
    </p:spTree>
    <p:extLst>
      <p:ext uri="{BB962C8B-B14F-4D97-AF65-F5344CB8AC3E}">
        <p14:creationId xmlns:p14="http://schemas.microsoft.com/office/powerpoint/2010/main" val="2650926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Accounting for Software Development Costs (ERP Projects) Capitalization</a:t>
            </a:r>
          </a:p>
          <a:p>
            <a:r>
              <a:rPr lang="en-US" b="1" dirty="0"/>
              <a:t>IFRS and US GAAP</a:t>
            </a:r>
          </a:p>
          <a:p>
            <a:r>
              <a:rPr lang="en-US" dirty="0"/>
              <a:t>IFRS does not address software development costs directly and some IFRS interpreters actually take the position that costs associated with internally developed software should not be capitalized. However, IFRS states that management may consider more recent “pronouncements of other standard-setting bodies that use a similar conceptual framework to develop accounting standards” and therefore it is possible to argue that best practice under IFRS might be to consider pertinent US GAAP.</a:t>
            </a:r>
          </a:p>
          <a:p>
            <a:r>
              <a:rPr lang="en-US" dirty="0"/>
              <a:t>US GAAP is very explicit in terms of accounting for software development costs (expensed versus capitalized). “</a:t>
            </a:r>
          </a:p>
          <a:p>
            <a:r>
              <a:rPr lang="en-US" dirty="0"/>
              <a:t>Internal and external costs incurred during the preliminary project stage shall be expensed as they are incurred.</a:t>
            </a:r>
          </a:p>
          <a:p>
            <a:r>
              <a:rPr lang="en-US" dirty="0"/>
              <a:t>Internal and external costs incurred to develop internal-use computer software during the application development stage shall be capitalized.</a:t>
            </a:r>
          </a:p>
          <a:p>
            <a:r>
              <a:rPr lang="en-US" dirty="0"/>
              <a:t>Costs to develop or obtain software that allows for access to or conversion of old data by new systems shall also be capitalized.</a:t>
            </a:r>
          </a:p>
          <a:p>
            <a:r>
              <a:rPr lang="en-US" dirty="0"/>
              <a:t>Training costs are not internal-use software development costs and, if incurred during this stage, shall be expensed as incurred.</a:t>
            </a:r>
          </a:p>
          <a:p>
            <a:r>
              <a:rPr lang="en-US" dirty="0"/>
              <a:t>Data conversion costs, except as noted in paragraph 350-40-25-3, shall be expensed as incurred.</a:t>
            </a:r>
          </a:p>
          <a:p>
            <a:r>
              <a:rPr lang="en-US" dirty="0"/>
              <a:t>Internal and external training costs and maintenance costs during the post-implementation operation stage shall be expensed as incurred.”</a:t>
            </a:r>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09BE09F-839A-4E46-AA96-6B1F206C8913}" type="slidenum">
              <a:rPr lang="en-US" smtClean="0"/>
              <a:pPr/>
              <a:t>27</a:t>
            </a:fld>
            <a:endParaRPr lang="en-US" dirty="0"/>
          </a:p>
        </p:txBody>
      </p:sp>
    </p:spTree>
    <p:extLst>
      <p:ext uri="{BB962C8B-B14F-4D97-AF65-F5344CB8AC3E}">
        <p14:creationId xmlns:p14="http://schemas.microsoft.com/office/powerpoint/2010/main" val="1803932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No guidance, no precedent</a:t>
            </a:r>
          </a:p>
          <a:p>
            <a:pPr eaLnBrk="1" hangingPunct="1"/>
            <a:r>
              <a:rPr lang="en-US" dirty="0"/>
              <a:t>Urgency</a:t>
            </a:r>
          </a:p>
          <a:p>
            <a:pPr eaLnBrk="1" hangingPunct="1"/>
            <a:r>
              <a:rPr lang="en-US" dirty="0"/>
              <a:t>Results:</a:t>
            </a:r>
          </a:p>
          <a:p>
            <a:pPr lvl="1" eaLnBrk="1" hangingPunct="1"/>
            <a:r>
              <a:rPr lang="en-US" dirty="0"/>
              <a:t>&gt;50% reduction of expenses</a:t>
            </a:r>
          </a:p>
          <a:p>
            <a:pPr lvl="1" eaLnBrk="1" hangingPunct="1"/>
            <a:r>
              <a:rPr lang="en-US" dirty="0"/>
              <a:t>Improved collaboration and teamwork</a:t>
            </a:r>
          </a:p>
          <a:p>
            <a:pPr lvl="1" eaLnBrk="1" hangingPunct="1"/>
            <a:r>
              <a:rPr lang="en-US" dirty="0"/>
              <a:t>Improved predictability</a:t>
            </a:r>
          </a:p>
          <a:p>
            <a:pPr lvl="1" eaLnBrk="1" hangingPunct="1"/>
            <a:r>
              <a:rPr lang="en-US" dirty="0"/>
              <a:t>Reduced risk of audit findings</a:t>
            </a:r>
          </a:p>
          <a:p>
            <a:pPr eaLnBrk="1" hangingPunct="1"/>
            <a:r>
              <a:rPr lang="en-US" dirty="0"/>
              <a:t> Unexpected Benefits:</a:t>
            </a:r>
          </a:p>
          <a:p>
            <a:pPr lvl="1" eaLnBrk="1" hangingPunct="1"/>
            <a:r>
              <a:rPr lang="en-US" dirty="0"/>
              <a:t>Accelerated agile adoption</a:t>
            </a:r>
          </a:p>
          <a:p>
            <a:pPr lvl="1" eaLnBrk="1" hangingPunct="1"/>
            <a:r>
              <a:rPr lang="en-US" dirty="0"/>
              <a:t>Developed a defensible reusable capitalization playbook</a:t>
            </a:r>
          </a:p>
          <a:p>
            <a:endParaRPr lang="en-US" sz="800" dirty="0"/>
          </a:p>
        </p:txBody>
      </p:sp>
    </p:spTree>
    <p:extLst>
      <p:ext uri="{BB962C8B-B14F-4D97-AF65-F5344CB8AC3E}">
        <p14:creationId xmlns:p14="http://schemas.microsoft.com/office/powerpoint/2010/main" val="2025561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a:t>technical feasibility of completing the intangible asset so that it will be available for use or sale</a:t>
            </a:r>
            <a:br>
              <a:rPr lang="en-US" dirty="0"/>
            </a:br>
            <a:r>
              <a:rPr lang="en-US" dirty="0"/>
              <a:t>(2)its intention to complete the intangible asset and use or sell it.</a:t>
            </a:r>
            <a:br>
              <a:rPr lang="en-US" dirty="0"/>
            </a:br>
            <a:r>
              <a:rPr lang="en-US" dirty="0"/>
              <a:t>(3)its ability to use or sell the intangible asset</a:t>
            </a:r>
            <a:br>
              <a:rPr lang="en-US" dirty="0"/>
            </a:br>
            <a:r>
              <a:rPr lang="en-US" dirty="0"/>
              <a:t>(4) how the intangible asset will generate probable future economic benefits. Among other things, the entity can demonstrate the existence of a market for the output of the intangible asset or the intangible asset itself or, if it is to be used internally, the usefulness of the intangible asset.</a:t>
            </a:r>
          </a:p>
          <a:p>
            <a:pPr marL="228600" marR="0" indent="-228600" algn="l" defTabSz="949325" rtl="0" eaLnBrk="0" fontAlgn="base" latinLnBrk="0" hangingPunct="0">
              <a:lnSpc>
                <a:spcPct val="100000"/>
              </a:lnSpc>
              <a:spcBef>
                <a:spcPct val="30000"/>
              </a:spcBef>
              <a:spcAft>
                <a:spcPct val="0"/>
              </a:spcAft>
              <a:buClrTx/>
              <a:buSzTx/>
              <a:buFontTx/>
              <a:buAutoNum type="arabicParenR"/>
              <a:tabLst/>
              <a:defRPr/>
            </a:pPr>
            <a:r>
              <a:rPr lang="en-US" dirty="0"/>
              <a:t>http://smallbusiness.chron.com/accounting-rules-capitalization-project-costs-59105.html</a:t>
            </a:r>
          </a:p>
          <a:p>
            <a:pPr marL="228600" marR="0" indent="-228600" algn="l" defTabSz="949325" rtl="0" eaLnBrk="0" fontAlgn="base" latinLnBrk="0" hangingPunct="0">
              <a:lnSpc>
                <a:spcPct val="100000"/>
              </a:lnSpc>
              <a:spcBef>
                <a:spcPct val="30000"/>
              </a:spcBef>
              <a:spcAft>
                <a:spcPct val="0"/>
              </a:spcAft>
              <a:buClrTx/>
              <a:buSzTx/>
              <a:buFontTx/>
              <a:buAutoNum type="arabicParenR"/>
              <a:tabLst/>
              <a:defRPr/>
            </a:pPr>
            <a:r>
              <a:rPr lang="en-US" dirty="0"/>
              <a:t>http://www.cio.com/article/2393022/enterprise-architecture/6-ways-the-cloud-enhances-agile-software-development.html</a:t>
            </a:r>
          </a:p>
          <a:p>
            <a:pPr marL="228600" indent="-228600">
              <a:buAutoNum type="arabicParenR"/>
            </a:pPr>
            <a:br>
              <a:rPr lang="en-US" dirty="0"/>
            </a:b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09BE09F-839A-4E46-AA96-6B1F206C8913}" type="slidenum">
              <a:rPr lang="en-US" smtClean="0"/>
              <a:pPr/>
              <a:t>29</a:t>
            </a:fld>
            <a:endParaRPr lang="en-US" dirty="0"/>
          </a:p>
        </p:txBody>
      </p:sp>
    </p:spTree>
    <p:extLst>
      <p:ext uri="{BB962C8B-B14F-4D97-AF65-F5344CB8AC3E}">
        <p14:creationId xmlns:p14="http://schemas.microsoft.com/office/powerpoint/2010/main" val="1458428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49325" rtl="0" eaLnBrk="0" fontAlgn="base" latinLnBrk="0" hangingPunct="0">
              <a:lnSpc>
                <a:spcPct val="100000"/>
              </a:lnSpc>
              <a:spcBef>
                <a:spcPct val="30000"/>
              </a:spcBef>
              <a:spcAft>
                <a:spcPct val="0"/>
              </a:spcAft>
              <a:buClrTx/>
              <a:buSzTx/>
              <a:buFontTx/>
              <a:buNone/>
              <a:tabLst/>
              <a:defRPr/>
            </a:pPr>
            <a:r>
              <a:rPr lang="en-US" dirty="0"/>
              <a:t>Technology companies will need to consider the effects of a change in R&amp;D accounting well in advance of the actual transition to IFRS. The following factors will help determine when a company should begin to focus on these issues:</a:t>
            </a:r>
          </a:p>
          <a:p>
            <a:r>
              <a:rPr lang="en-US" dirty="0"/>
              <a:t>The timing of the decision to capitalize costs needs to be contemporaneous with when costs are incurred. Costs cannot be subsequently capitalized if they are initially expensed under IFRS. There are initiatives underway to converge US GAAP and IFRS in areas such as  revenue recognition and leases; however, there is no formal project currently underway to converge US GAAP and IFRS in the area of R&amp;D. Nonetheless, other developments demonstrate a trend of US GAAP moving toward IFRS, such as the change to business combination standards under US GAAP, which now requires the recognition of acquired in-process R&amp;D as an intangible asset of the acquirer. With this in mind, companies should consider several internal and external challenges.</a:t>
            </a:r>
          </a:p>
          <a:p>
            <a:r>
              <a:rPr lang="en-US" dirty="0"/>
              <a:t>Internal considerations</a:t>
            </a:r>
          </a:p>
          <a:p>
            <a:r>
              <a:rPr lang="en-US" dirty="0"/>
              <a:t>•	When to initiate the process for determining capitalization of eligible  development costs?</a:t>
            </a:r>
          </a:p>
          <a:p>
            <a:r>
              <a:rPr lang="en-US" dirty="0"/>
              <a:t>•	What existing enterprise resource planning components can be leveraged or  updated to capture and report R&amp;D costs?</a:t>
            </a:r>
          </a:p>
          <a:p>
            <a:r>
              <a:rPr lang="en-US" dirty="0"/>
              <a:t>•	What new processes and systems are needed to capture, analyze, and report  costs related to phases in the R&amp;D cycle?</a:t>
            </a:r>
          </a:p>
          <a:p>
            <a:r>
              <a:rPr lang="en-US" dirty="0"/>
              <a:t>•	How to communicate changes in processes, such as new methods for recording time and expenses, to employees? How to make these cultural changes acceptable and sustainable?</a:t>
            </a:r>
          </a:p>
          <a:p>
            <a:r>
              <a:rPr lang="en-US" dirty="0"/>
              <a:t>•	What additional intangible assets need to be monitored and measured for impairment?</a:t>
            </a:r>
          </a:p>
          <a:p>
            <a:r>
              <a:rPr lang="en-US" dirty="0"/>
              <a:t>•	How does the change affect R&amp;D that is either done jointly with other parties  or outsourced? </a:t>
            </a:r>
          </a:p>
          <a:p>
            <a:r>
              <a:rPr lang="en-US" dirty="0"/>
              <a:t>•	How to deal with R&amp;D accounting when its foreign subsidiaries may already be adopting IFRS for local reporting? (Companies should exercise oversight on non-US IFRS adoption.)</a:t>
            </a:r>
          </a:p>
          <a:p>
            <a:r>
              <a:rPr lang="en-US" dirty="0"/>
              <a:t>•	What strategies can be adopted to reduce the impact of this change?</a:t>
            </a:r>
          </a:p>
          <a:p>
            <a:endParaRPr lang="en-US" dirty="0"/>
          </a:p>
        </p:txBody>
      </p:sp>
      <p:sp>
        <p:nvSpPr>
          <p:cNvPr id="4" name="Date Placeholder 3"/>
          <p:cNvSpPr>
            <a:spLocks noGrp="1"/>
          </p:cNvSpPr>
          <p:nvPr>
            <p:ph type="dt" idx="10"/>
          </p:nvPr>
        </p:nvSpPr>
        <p:spPr/>
        <p:txBody>
          <a:bodyPr/>
          <a:lstStyle/>
          <a:p>
            <a:fld id="{FFB98305-2EB6-4928-B4BD-08C94C676B1E}" type="datetime5">
              <a:rPr lang="en-US" smtClean="0"/>
              <a:t>29-Jun-16</a:t>
            </a:fld>
            <a:endParaRPr lang="en-US"/>
          </a:p>
        </p:txBody>
      </p:sp>
      <p:sp>
        <p:nvSpPr>
          <p:cNvPr id="5" name="Slide Number Placeholder 4"/>
          <p:cNvSpPr>
            <a:spLocks noGrp="1"/>
          </p:cNvSpPr>
          <p:nvPr>
            <p:ph type="sldNum" sz="quarter" idx="11"/>
          </p:nvPr>
        </p:nvSpPr>
        <p:spPr/>
        <p:txBody>
          <a:bodyPr/>
          <a:lstStyle/>
          <a:p>
            <a:fld id="{01216D7E-2784-47E9-9019-A4E6EBD40CDC}" type="slidenum">
              <a:rPr lang="en-US" smtClean="0"/>
              <a:t>30</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771621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http://www.feld.com/archives/2014/07/amazons-scorpion-problem.html</a:t>
            </a:r>
          </a:p>
          <a:p>
            <a:r>
              <a:rPr lang="en-US" dirty="0"/>
              <a:t>http://ww2.cfo.com/credit/2014/01/cloud-will-capitalized/</a:t>
            </a:r>
          </a:p>
          <a:p>
            <a:r>
              <a:rPr lang="en-US" dirty="0"/>
              <a:t>http://www.simplilearn.com/capitalization-depreciation-on-financial-statements-article IMPORTANT</a:t>
            </a:r>
          </a:p>
          <a:p>
            <a:r>
              <a:rPr lang="en-US" dirty="0"/>
              <a:t>http://www.pwc.com/us/en/increasing-it-effectiveness/publications/assets/on-the-horizon.pdf</a:t>
            </a:r>
          </a:p>
          <a:p>
            <a:r>
              <a:rPr lang="en-US" dirty="0"/>
              <a:t>Http://www.pwc.com/us/en/issues/ifrs-reporting/assets/ifrs-technology-accounting-r-d.pdf</a:t>
            </a:r>
          </a:p>
          <a:p>
            <a:endParaRPr lang="en-US" dirty="0"/>
          </a:p>
          <a:p>
            <a:r>
              <a:rPr lang="en-US" dirty="0"/>
              <a:t>Important re: deployment costs http://www.accountingcoach.com/blog/installation-labor-new-asset</a:t>
            </a:r>
          </a:p>
          <a:p>
            <a:r>
              <a:rPr lang="en-US" dirty="0"/>
              <a:t>http://www.ehow.com/info_8613134_ifrs-capitalization-rules.html</a:t>
            </a:r>
          </a:p>
          <a:p>
            <a:r>
              <a:rPr lang="en-US" dirty="0"/>
              <a:t>http://www.pwc.com/us/en/issues/ifrs-reporting/assets/ifrs-technology-accounting-r-d.pdf</a:t>
            </a:r>
          </a:p>
          <a:p>
            <a:endParaRPr lang="en-US" dirty="0"/>
          </a:p>
          <a:p>
            <a:r>
              <a:rPr lang="en-US" dirty="0"/>
              <a:t>http://web.stanford.edu/group/fms/fingate/staff/capitalequip/capital_software.html</a:t>
            </a:r>
          </a:p>
          <a:p>
            <a:endParaRPr lang="en-US" dirty="0"/>
          </a:p>
          <a:p>
            <a:r>
              <a:rPr lang="en-US" dirty="0"/>
              <a:t>https://www.fdicig.gov/reports02/02-014.pdf</a:t>
            </a:r>
          </a:p>
          <a:p>
            <a:endParaRPr lang="en-US" dirty="0"/>
          </a:p>
          <a:p>
            <a:r>
              <a:rPr lang="en-US" dirty="0"/>
              <a:t>http://www.fasab.gov/pdffiles/fasab10.pdf</a:t>
            </a:r>
          </a:p>
          <a:p>
            <a:r>
              <a:rPr lang="en-US" dirty="0"/>
              <a:t>REALLY IMPORTANT:</a:t>
            </a:r>
          </a:p>
          <a:p>
            <a:r>
              <a:rPr lang="en-US" dirty="0"/>
              <a:t>http://read.pwc.com/i/193254-ifrs-and-us-gaap-similarities-and-differences/70</a:t>
            </a:r>
          </a:p>
          <a:p>
            <a:endParaRPr lang="en-US" dirty="0"/>
          </a:p>
          <a:p>
            <a:r>
              <a:rPr lang="en-US" dirty="0"/>
              <a:t>http://keitercpa.com/wp-content/uploads/2013/12/InternalUseSoftwareAssetCapitalization.pdf</a:t>
            </a:r>
          </a:p>
          <a:p>
            <a:endParaRPr lang="en-US" dirty="0"/>
          </a:p>
          <a:p>
            <a:r>
              <a:rPr lang="en-US" dirty="0"/>
              <a:t>https://theagileexecutive.com/2009/01/23/agile-considerations-for-cxos/</a:t>
            </a:r>
          </a:p>
          <a:p>
            <a:r>
              <a:rPr lang="en-US" dirty="0"/>
              <a:t>https://theagileexecutive.com/2009/06/06/recommendations-from-santa-clara/</a:t>
            </a:r>
          </a:p>
          <a:p>
            <a:r>
              <a:rPr lang="en-US" dirty="0"/>
              <a:t>https://theagileexecutive.com/2009/06/26/software-capitalization-in-atlanta/</a:t>
            </a:r>
          </a:p>
          <a:p>
            <a:endParaRPr lang="en-US" dirty="0"/>
          </a:p>
          <a:p>
            <a:endParaRPr lang="en-US" dirty="0"/>
          </a:p>
          <a:p>
            <a:endParaRPr lang="en-US" dirty="0"/>
          </a:p>
          <a:p>
            <a:endParaRPr lang="en-US" dirty="0"/>
          </a:p>
        </p:txBody>
      </p:sp>
      <p:sp>
        <p:nvSpPr>
          <p:cNvPr id="4" name="Date Placeholder 3"/>
          <p:cNvSpPr>
            <a:spLocks noGrp="1"/>
          </p:cNvSpPr>
          <p:nvPr>
            <p:ph type="dt" idx="10"/>
          </p:nvPr>
        </p:nvSpPr>
        <p:spPr/>
        <p:txBody>
          <a:bodyPr/>
          <a:lstStyle/>
          <a:p>
            <a:fld id="{FFB98305-2EB6-4928-B4BD-08C94C676B1E}" type="datetime5">
              <a:rPr lang="en-US" smtClean="0"/>
              <a:t>29-Jun-16</a:t>
            </a:fld>
            <a:endParaRPr lang="en-US"/>
          </a:p>
        </p:txBody>
      </p:sp>
      <p:sp>
        <p:nvSpPr>
          <p:cNvPr id="5" name="Slide Number Placeholder 4"/>
          <p:cNvSpPr>
            <a:spLocks noGrp="1"/>
          </p:cNvSpPr>
          <p:nvPr>
            <p:ph type="sldNum" sz="quarter" idx="11"/>
          </p:nvPr>
        </p:nvSpPr>
        <p:spPr/>
        <p:txBody>
          <a:bodyPr/>
          <a:lstStyle/>
          <a:p>
            <a:fld id="{01216D7E-2784-47E9-9019-A4E6EBD40CDC}" type="slidenum">
              <a:rPr lang="en-US" smtClean="0"/>
              <a:t>31</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188764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9F11EB-89DC-4499-83DC-79C48A1D855B}" type="slidenum">
              <a:rPr lang="en-US" altLang="en-US"/>
              <a:pPr>
                <a:spcBef>
                  <a:spcPct val="0"/>
                </a:spcBef>
              </a:pPr>
              <a:t>32</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a:spcBef>
                <a:spcPts val="0"/>
              </a:spcBef>
              <a:spcAft>
                <a:spcPts val="1200"/>
              </a:spcAft>
            </a:pPr>
            <a:r>
              <a:rPr lang="en-US" altLang="en-US" sz="1200" dirty="0"/>
              <a:t>Confusion on how to estimate,  allocate,  track and report labor costs to internal IT projects consistently</a:t>
            </a:r>
            <a:br>
              <a:rPr lang="en-US" altLang="en-US" sz="1200" dirty="0"/>
            </a:br>
            <a:endParaRPr lang="en-US" altLang="en-US" sz="1200" dirty="0">
              <a:solidFill>
                <a:schemeClr val="accent4"/>
              </a:solidFill>
            </a:endParaRPr>
          </a:p>
          <a:p>
            <a:pPr marL="0">
              <a:spcBef>
                <a:spcPts val="0"/>
              </a:spcBef>
              <a:spcAft>
                <a:spcPts val="1200"/>
              </a:spcAft>
            </a:pPr>
            <a:r>
              <a:rPr lang="en-US" sz="1200" dirty="0"/>
              <a:t>To ensure compliance, interpret regulatory guidelines through an Agile Lens to consistently estimate, allocate,  track, and report labor costs in </a:t>
            </a:r>
            <a:r>
              <a:rPr lang="en-US" sz="1200" b="1" dirty="0"/>
              <a:t>3 specific phases</a:t>
            </a:r>
            <a:r>
              <a:rPr lang="en-US" sz="1200" dirty="0"/>
              <a:t>: </a:t>
            </a:r>
            <a:r>
              <a:rPr lang="en-US" sz="1200" dirty="0">
                <a:solidFill>
                  <a:schemeClr val="accent4"/>
                </a:solidFill>
              </a:rPr>
              <a:t>Preliminary</a:t>
            </a:r>
            <a:r>
              <a:rPr lang="en-US" sz="1200" dirty="0"/>
              <a:t>, </a:t>
            </a:r>
            <a:r>
              <a:rPr lang="en-US" sz="1200" dirty="0">
                <a:solidFill>
                  <a:schemeClr val="accent4"/>
                </a:solidFill>
              </a:rPr>
              <a:t>Development</a:t>
            </a:r>
            <a:r>
              <a:rPr lang="en-US" sz="1200" dirty="0"/>
              <a:t>, and </a:t>
            </a:r>
            <a:r>
              <a:rPr lang="en-US" sz="1200" dirty="0">
                <a:solidFill>
                  <a:schemeClr val="accent4"/>
                </a:solidFill>
              </a:rPr>
              <a:t>Post Implementation</a:t>
            </a:r>
            <a:r>
              <a:rPr lang="en-US" sz="1200" dirty="0"/>
              <a:t>.</a:t>
            </a:r>
          </a:p>
          <a:p>
            <a:pPr eaLnBrk="1" hangingPunct="1"/>
            <a:endParaRPr lang="en-US" altLang="en-US" dirty="0"/>
          </a:p>
        </p:txBody>
      </p:sp>
    </p:spTree>
    <p:extLst>
      <p:ext uri="{BB962C8B-B14F-4D97-AF65-F5344CB8AC3E}">
        <p14:creationId xmlns:p14="http://schemas.microsoft.com/office/powerpoint/2010/main" val="351334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49325" rtl="0" eaLnBrk="0" fontAlgn="base" latinLnBrk="0" hangingPunct="0">
              <a:lnSpc>
                <a:spcPct val="100000"/>
              </a:lnSpc>
              <a:spcBef>
                <a:spcPct val="30000"/>
              </a:spcBef>
              <a:spcAft>
                <a:spcPct val="0"/>
              </a:spcAft>
              <a:buClrTx/>
              <a:buSzTx/>
              <a:buFontTx/>
              <a:buNone/>
              <a:tabLst/>
              <a:defRPr/>
            </a:pPr>
            <a:r>
              <a:rPr lang="en-US" dirty="0">
                <a:hlinkClick r:id="rId3"/>
              </a:rPr>
              <a:t>One of the most quantifiable and compelling benefits of enterprise agility is actually blocking org adoptions</a:t>
            </a:r>
          </a:p>
          <a:p>
            <a:pPr marL="0" marR="0" lvl="0" indent="0" algn="l" defTabSz="949325" rtl="0" eaLnBrk="0" fontAlgn="base" latinLnBrk="0" hangingPunct="0">
              <a:lnSpc>
                <a:spcPct val="100000"/>
              </a:lnSpc>
              <a:spcBef>
                <a:spcPct val="30000"/>
              </a:spcBef>
              <a:spcAft>
                <a:spcPct val="0"/>
              </a:spcAft>
              <a:buClrTx/>
              <a:buSzTx/>
              <a:buFontTx/>
              <a:buNone/>
              <a:tabLst/>
              <a:defRPr/>
            </a:pPr>
            <a:endParaRPr lang="en-US" dirty="0">
              <a:hlinkClick r:id="rId3"/>
            </a:endParaRPr>
          </a:p>
          <a:p>
            <a:pPr marL="0" marR="0" lvl="0" indent="0" algn="l" defTabSz="949325" rtl="0" eaLnBrk="0" fontAlgn="base" latinLnBrk="0" hangingPunct="0">
              <a:lnSpc>
                <a:spcPct val="100000"/>
              </a:lnSpc>
              <a:spcBef>
                <a:spcPct val="30000"/>
              </a:spcBef>
              <a:spcAft>
                <a:spcPct val="0"/>
              </a:spcAft>
              <a:buClrTx/>
              <a:buSzTx/>
              <a:buFontTx/>
              <a:buNone/>
              <a:tabLst/>
              <a:defRPr/>
            </a:pPr>
            <a:r>
              <a:rPr lang="en-US" dirty="0"/>
              <a:t>http://www.innolution.com/blog/closing-the-gaap-between-finance-and-agile</a:t>
            </a:r>
            <a:endParaRPr lang="en-US" dirty="0">
              <a:hlinkClick r:id="rId3"/>
            </a:endParaRPr>
          </a:p>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2</a:t>
            </a:fld>
            <a:endParaRPr lang="en-US" dirty="0"/>
          </a:p>
        </p:txBody>
      </p:sp>
    </p:spTree>
    <p:extLst>
      <p:ext uri="{BB962C8B-B14F-4D97-AF65-F5344CB8AC3E}">
        <p14:creationId xmlns:p14="http://schemas.microsoft.com/office/powerpoint/2010/main" val="3743993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FB98305-2EB6-4928-B4BD-08C94C676B1E}" type="datetime5">
              <a:rPr lang="en-US" smtClean="0"/>
              <a:t>29-Jun-16</a:t>
            </a:fld>
            <a:endParaRPr lang="en-US"/>
          </a:p>
        </p:txBody>
      </p:sp>
      <p:sp>
        <p:nvSpPr>
          <p:cNvPr id="5" name="Slide Number Placeholder 4"/>
          <p:cNvSpPr>
            <a:spLocks noGrp="1"/>
          </p:cNvSpPr>
          <p:nvPr>
            <p:ph type="sldNum" sz="quarter" idx="11"/>
          </p:nvPr>
        </p:nvSpPr>
        <p:spPr/>
        <p:txBody>
          <a:bodyPr/>
          <a:lstStyle/>
          <a:p>
            <a:fld id="{01216D7E-2784-47E9-9019-A4E6EBD40CDC}" type="slidenum">
              <a:rPr lang="en-US" smtClean="0"/>
              <a:t>3</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109468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solidFill>
                  <a:schemeClr val="accent1"/>
                </a:solidFill>
              </a:rPr>
              <a:t>1980’s – 90’s</a:t>
            </a:r>
            <a:r>
              <a:rPr lang="en-US" dirty="0"/>
              <a:t>:   Waterfall</a:t>
            </a:r>
            <a:endParaRPr lang="en-US" altLang="en-US" dirty="0"/>
          </a:p>
          <a:p>
            <a:pPr>
              <a:lnSpc>
                <a:spcPct val="80000"/>
              </a:lnSpc>
            </a:pPr>
            <a:r>
              <a:rPr lang="en-US" altLang="en-US" dirty="0"/>
              <a:t>Mandatory accounting guidelines to ensure investor confidence</a:t>
            </a:r>
          </a:p>
          <a:p>
            <a:pPr>
              <a:lnSpc>
                <a:spcPct val="80000"/>
              </a:lnSpc>
            </a:pPr>
            <a:r>
              <a:rPr lang="en-US" altLang="en-US" dirty="0"/>
              <a:t>Phased gated delivery model</a:t>
            </a:r>
          </a:p>
          <a:p>
            <a:pPr marL="0" indent="0">
              <a:lnSpc>
                <a:spcPct val="80000"/>
              </a:lnSpc>
              <a:buNone/>
            </a:pPr>
            <a:endParaRPr lang="en-US" altLang="en-US" dirty="0">
              <a:solidFill>
                <a:schemeClr val="accent1"/>
              </a:solidFill>
            </a:endParaRPr>
          </a:p>
          <a:p>
            <a:pPr marL="0" indent="0">
              <a:lnSpc>
                <a:spcPct val="80000"/>
              </a:lnSpc>
              <a:buNone/>
            </a:pPr>
            <a:r>
              <a:rPr lang="en-US" altLang="en-US" dirty="0">
                <a:solidFill>
                  <a:schemeClr val="accent1"/>
                </a:solidFill>
              </a:rPr>
              <a:t>Today</a:t>
            </a:r>
            <a:r>
              <a:rPr lang="en-US" altLang="en-US" dirty="0"/>
              <a:t>:  Agile  </a:t>
            </a:r>
          </a:p>
          <a:p>
            <a:pPr>
              <a:lnSpc>
                <a:spcPct val="80000"/>
              </a:lnSpc>
            </a:pPr>
            <a:r>
              <a:rPr lang="en-US" altLang="en-US" dirty="0"/>
              <a:t>Reduce the cost of change</a:t>
            </a:r>
          </a:p>
          <a:p>
            <a:pPr>
              <a:lnSpc>
                <a:spcPct val="80000"/>
              </a:lnSpc>
            </a:pPr>
            <a:r>
              <a:rPr lang="en-US" altLang="en-US" dirty="0"/>
              <a:t>Accelerate delivery of value in disruptive markets</a:t>
            </a:r>
          </a:p>
          <a:p>
            <a:pPr>
              <a:lnSpc>
                <a:spcPct val="80000"/>
              </a:lnSpc>
            </a:pPr>
            <a:r>
              <a:rPr lang="en-US" altLang="en-US" dirty="0"/>
              <a:t>Inherent constraints, confusion, friction and risk with legacy accounting practices and outdated policies</a:t>
            </a:r>
          </a:p>
          <a:p>
            <a:pPr>
              <a:lnSpc>
                <a:spcPct val="80000"/>
              </a:lnSpc>
            </a:pPr>
            <a:endParaRPr lang="en-US" altLang="en-US" dirty="0"/>
          </a:p>
          <a:p>
            <a:pPr marL="0" indent="0">
              <a:lnSpc>
                <a:spcPct val="80000"/>
              </a:lnSpc>
              <a:buNone/>
            </a:pPr>
            <a:r>
              <a:rPr lang="en-US" altLang="en-US" dirty="0">
                <a:solidFill>
                  <a:schemeClr val="accent1"/>
                </a:solidFill>
              </a:rPr>
              <a:t>Tomorrow</a:t>
            </a:r>
            <a:r>
              <a:rPr lang="en-US" altLang="en-US" dirty="0"/>
              <a:t>:  Every company is a tech company</a:t>
            </a:r>
          </a:p>
          <a:p>
            <a:pPr marL="0" indent="0">
              <a:buNone/>
            </a:pPr>
            <a:r>
              <a:rPr lang="en-US" sz="300" b="1" dirty="0">
                <a:cs typeface="Optima"/>
              </a:rPr>
              <a:t>                                                                                    http://www.forbes.com/sites/techonomy/2011/11/30/now-every-company-is-a-software-company</a:t>
            </a:r>
            <a:r>
              <a:rPr lang="en-US" sz="300" b="1" dirty="0">
                <a:solidFill>
                  <a:schemeClr val="bg2"/>
                </a:solidFill>
                <a:cs typeface="Optima"/>
              </a:rPr>
              <a:t>/ </a:t>
            </a:r>
          </a:p>
          <a:p>
            <a:pPr fontAlgn="t">
              <a:lnSpc>
                <a:spcPct val="100000"/>
              </a:lnSpc>
              <a:spcBef>
                <a:spcPts val="6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312668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DD6AB18-E0B0-4099-90A1-D3287BCC0A55}" type="slidenum">
              <a:rPr lang="en-US">
                <a:solidFill>
                  <a:prstClr val="black"/>
                </a:solidFill>
                <a:latin typeface="Calibri"/>
              </a:rPr>
              <a:pPr/>
              <a:t>5</a:t>
            </a:fld>
            <a:endParaRPr lang="en-US">
              <a:solidFill>
                <a:prstClr val="black"/>
              </a:solidFill>
              <a:latin typeface="Calibri"/>
            </a:endParaRPr>
          </a:p>
        </p:txBody>
      </p:sp>
      <p:sp>
        <p:nvSpPr>
          <p:cNvPr id="33795" name="Rectangle 2"/>
          <p:cNvSpPr>
            <a:spLocks noGrp="1" noRot="1" noChangeAspect="1" noChangeArrowheads="1" noTextEdit="1"/>
          </p:cNvSpPr>
          <p:nvPr>
            <p:ph type="sldImg"/>
          </p:nvPr>
        </p:nvSpPr>
        <p:spPr>
          <a:ln/>
        </p:spPr>
      </p:sp>
      <p:sp>
        <p:nvSpPr>
          <p:cNvPr id="5" name="Notes Placeholder 4"/>
          <p:cNvSpPr txBox="1">
            <a:spLocks noGrp="1" noChangeArrowheads="1"/>
          </p:cNvSpPr>
          <p:nvPr>
            <p:ph type="body" idx="1"/>
          </p:nvPr>
        </p:nvSpPr>
        <p:spPr bwMode="auto">
          <a:prstGeom prst="rect">
            <a:avLst/>
          </a:prstGeom>
          <a:noFill/>
          <a:ln w="9525">
            <a:noFill/>
            <a:miter lim="800000"/>
            <a:headEnd/>
            <a:tailEnd/>
          </a:ln>
        </p:spPr>
        <p:txBody>
          <a:bodyPr wrap="square" lIns="82288" tIns="41144" rIns="82288" bIns="41144">
            <a:spAutoFit/>
          </a:bodyPr>
          <a:lstStyle/>
          <a:p>
            <a:pPr algn="ctr" defTabSz="548640"/>
            <a:r>
              <a:rPr lang="en-US" sz="1309" dirty="0">
                <a:solidFill>
                  <a:srgbClr val="20343A"/>
                </a:solidFill>
              </a:rPr>
              <a:t>Costs can be Capitalized once the “Approval to Start” has been secured and end at the completion of the Application Development stage when the asset is in production for customer use.</a:t>
            </a:r>
          </a:p>
          <a:p>
            <a:pPr algn="ctr" defTabSz="548640"/>
            <a:endParaRPr lang="en-US" sz="1309" dirty="0">
              <a:solidFill>
                <a:srgbClr val="20343A"/>
              </a:solidFill>
            </a:endParaRPr>
          </a:p>
          <a:p>
            <a:pPr marL="333766" lvl="1" indent="-144156" defTabSz="725974" eaLnBrk="0" hangingPunct="0">
              <a:lnSpc>
                <a:spcPct val="110000"/>
              </a:lnSpc>
              <a:buClr>
                <a:srgbClr val="339933"/>
              </a:buClr>
              <a:buSzPct val="100000"/>
              <a:buFont typeface="Arial" pitchFamily="34" charset="0"/>
              <a:buChar char="•"/>
              <a:defRPr/>
            </a:pPr>
            <a:r>
              <a:rPr lang="en-US" sz="1472" kern="0" dirty="0">
                <a:solidFill>
                  <a:srgbClr val="20343A"/>
                </a:solidFill>
              </a:rPr>
              <a:t>The Preliminary Project Stage:  “What“ (Ends In Inception at the beginning of Design Storming)</a:t>
            </a:r>
          </a:p>
          <a:p>
            <a:pPr marL="333766" lvl="1" indent="-144156" defTabSz="725974" eaLnBrk="0" hangingPunct="0">
              <a:lnSpc>
                <a:spcPct val="110000"/>
              </a:lnSpc>
              <a:buClr>
                <a:srgbClr val="339933"/>
              </a:buClr>
              <a:buSzPct val="100000"/>
              <a:buFont typeface="Arial" pitchFamily="34" charset="0"/>
              <a:buChar char="•"/>
              <a:defRPr/>
            </a:pPr>
            <a:r>
              <a:rPr lang="en-US" sz="1472" kern="0" dirty="0">
                <a:solidFill>
                  <a:srgbClr val="20343A"/>
                </a:solidFill>
              </a:rPr>
              <a:t>The Development Stage: “How “ (Starts with Design Storming)</a:t>
            </a:r>
          </a:p>
          <a:p>
            <a:pPr marL="333766" lvl="1" indent="-144156" defTabSz="725974" eaLnBrk="0" hangingPunct="0">
              <a:lnSpc>
                <a:spcPct val="110000"/>
              </a:lnSpc>
              <a:buClr>
                <a:srgbClr val="339933"/>
              </a:buClr>
              <a:buSzPct val="100000"/>
              <a:buFont typeface="Arial" pitchFamily="34" charset="0"/>
              <a:buChar char="•"/>
              <a:defRPr/>
            </a:pPr>
            <a:r>
              <a:rPr lang="en-US" sz="1472" kern="0" dirty="0">
                <a:solidFill>
                  <a:srgbClr val="20343A"/>
                </a:solidFill>
              </a:rPr>
              <a:t>The Post Implementation Stage: “When”  (Begins 72 hours after the last production implementation, when final user acceptance testing and Level 2 support or maintenance handoff is complete)</a:t>
            </a:r>
          </a:p>
          <a:p>
            <a:pPr marL="333766" lvl="1" indent="-144156" defTabSz="725974" eaLnBrk="0" hangingPunct="0">
              <a:lnSpc>
                <a:spcPct val="80000"/>
              </a:lnSpc>
              <a:buClr>
                <a:srgbClr val="339933"/>
              </a:buClr>
              <a:buSzPct val="100000"/>
              <a:buFontTx/>
              <a:buChar char="•"/>
              <a:defRPr/>
            </a:pPr>
            <a:endParaRPr lang="en-US" sz="1472" kern="0" dirty="0">
              <a:solidFill>
                <a:srgbClr val="20343A"/>
              </a:solidFill>
            </a:endParaRPr>
          </a:p>
          <a:p>
            <a:pPr algn="ctr" defTabSz="548640"/>
            <a:endParaRPr lang="en-US" sz="1309" dirty="0">
              <a:solidFill>
                <a:srgbClr val="20343A"/>
              </a:solidFill>
            </a:endParaRPr>
          </a:p>
        </p:txBody>
      </p:sp>
    </p:spTree>
    <p:extLst>
      <p:ext uri="{BB962C8B-B14F-4D97-AF65-F5344CB8AC3E}">
        <p14:creationId xmlns:p14="http://schemas.microsoft.com/office/powerpoint/2010/main" val="303042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DD6AB18-E0B0-4099-90A1-D3287BCC0A55}" type="slidenum">
              <a:rPr lang="en-US">
                <a:solidFill>
                  <a:prstClr val="black"/>
                </a:solidFill>
                <a:latin typeface="Calibri"/>
              </a:rPr>
              <a:pPr/>
              <a:t>6</a:t>
            </a:fld>
            <a:endParaRPr lang="en-US">
              <a:solidFill>
                <a:prstClr val="black"/>
              </a:solidFill>
              <a:latin typeface="Calibri"/>
            </a:endParaRPr>
          </a:p>
        </p:txBody>
      </p:sp>
      <p:sp>
        <p:nvSpPr>
          <p:cNvPr id="33795" name="Rectangle 2"/>
          <p:cNvSpPr>
            <a:spLocks noGrp="1" noRot="1" noChangeAspect="1" noChangeArrowheads="1" noTextEdit="1"/>
          </p:cNvSpPr>
          <p:nvPr>
            <p:ph type="sldImg"/>
          </p:nvPr>
        </p:nvSpPr>
        <p:spPr>
          <a:ln/>
        </p:spPr>
      </p:sp>
      <p:sp>
        <p:nvSpPr>
          <p:cNvPr id="5" name="Notes Placeholder 4"/>
          <p:cNvSpPr txBox="1">
            <a:spLocks noGrp="1" noChangeArrowheads="1"/>
          </p:cNvSpPr>
          <p:nvPr>
            <p:ph type="body" idx="1"/>
          </p:nvPr>
        </p:nvSpPr>
        <p:spPr bwMode="auto">
          <a:prstGeom prst="rect">
            <a:avLst/>
          </a:prstGeom>
          <a:noFill/>
          <a:ln w="9525">
            <a:noFill/>
            <a:miter lim="800000"/>
            <a:headEnd/>
            <a:tailEnd/>
          </a:ln>
        </p:spPr>
        <p:txBody>
          <a:bodyPr wrap="square" lIns="82288" tIns="41144" rIns="82288" bIns="41144">
            <a:spAutoFit/>
          </a:bodyPr>
          <a:lstStyle/>
          <a:p>
            <a:pPr algn="ctr" defTabSz="548640"/>
            <a:r>
              <a:rPr lang="en-US" sz="1309" dirty="0">
                <a:solidFill>
                  <a:srgbClr val="20343A"/>
                </a:solidFill>
              </a:rPr>
              <a:t>Costs can be Capitalized once the “Approval to Start” has been secured and end at the completion of the Application Development stage when the asset is in production for customer use.</a:t>
            </a:r>
          </a:p>
          <a:p>
            <a:pPr algn="ctr" defTabSz="548640"/>
            <a:endParaRPr lang="en-US" sz="1309" dirty="0">
              <a:solidFill>
                <a:srgbClr val="20343A"/>
              </a:solidFill>
            </a:endParaRPr>
          </a:p>
          <a:p>
            <a:pPr marL="333766" lvl="1" indent="-144156" defTabSz="725974" eaLnBrk="0" hangingPunct="0">
              <a:lnSpc>
                <a:spcPct val="110000"/>
              </a:lnSpc>
              <a:buClr>
                <a:srgbClr val="339933"/>
              </a:buClr>
              <a:buSzPct val="100000"/>
              <a:buFont typeface="Arial" pitchFamily="34" charset="0"/>
              <a:buChar char="•"/>
              <a:defRPr/>
            </a:pPr>
            <a:r>
              <a:rPr lang="en-US" sz="1472" kern="0" dirty="0">
                <a:solidFill>
                  <a:srgbClr val="20343A"/>
                </a:solidFill>
              </a:rPr>
              <a:t>The Preliminary Project Stage:  “What“ (Ends In Inception at the beginning of Design Storming)</a:t>
            </a:r>
          </a:p>
          <a:p>
            <a:pPr marL="333766" lvl="1" indent="-144156" defTabSz="725974" eaLnBrk="0" hangingPunct="0">
              <a:lnSpc>
                <a:spcPct val="110000"/>
              </a:lnSpc>
              <a:buClr>
                <a:srgbClr val="339933"/>
              </a:buClr>
              <a:buSzPct val="100000"/>
              <a:buFont typeface="Arial" pitchFamily="34" charset="0"/>
              <a:buChar char="•"/>
              <a:defRPr/>
            </a:pPr>
            <a:r>
              <a:rPr lang="en-US" sz="1472" kern="0" dirty="0">
                <a:solidFill>
                  <a:srgbClr val="20343A"/>
                </a:solidFill>
              </a:rPr>
              <a:t>The Development Stage: “How “ (Starts with Design Storming)</a:t>
            </a:r>
          </a:p>
          <a:p>
            <a:pPr marL="333766" lvl="1" indent="-144156" defTabSz="725974" eaLnBrk="0" hangingPunct="0">
              <a:lnSpc>
                <a:spcPct val="110000"/>
              </a:lnSpc>
              <a:buClr>
                <a:srgbClr val="339933"/>
              </a:buClr>
              <a:buSzPct val="100000"/>
              <a:buFont typeface="Arial" pitchFamily="34" charset="0"/>
              <a:buChar char="•"/>
              <a:defRPr/>
            </a:pPr>
            <a:r>
              <a:rPr lang="en-US" sz="1472" kern="0" dirty="0">
                <a:solidFill>
                  <a:srgbClr val="20343A"/>
                </a:solidFill>
              </a:rPr>
              <a:t>The Post Implementation Stage: “When”  (Begins 72 hours after the last production implementation, when final user acceptance testing and Level 2 support or maintenance handoff is complete)</a:t>
            </a:r>
          </a:p>
          <a:p>
            <a:pPr marL="333766" lvl="1" indent="-144156" defTabSz="725974" eaLnBrk="0" hangingPunct="0">
              <a:lnSpc>
                <a:spcPct val="80000"/>
              </a:lnSpc>
              <a:buClr>
                <a:srgbClr val="339933"/>
              </a:buClr>
              <a:buSzPct val="100000"/>
              <a:buFontTx/>
              <a:buChar char="•"/>
              <a:defRPr/>
            </a:pPr>
            <a:endParaRPr lang="en-US" sz="1472" kern="0" dirty="0">
              <a:solidFill>
                <a:srgbClr val="20343A"/>
              </a:solidFill>
            </a:endParaRPr>
          </a:p>
          <a:p>
            <a:pPr algn="ctr" defTabSz="548640"/>
            <a:endParaRPr lang="en-US" sz="1309" dirty="0">
              <a:solidFill>
                <a:srgbClr val="20343A"/>
              </a:solidFill>
            </a:endParaRPr>
          </a:p>
        </p:txBody>
      </p:sp>
    </p:spTree>
    <p:extLst>
      <p:ext uri="{BB962C8B-B14F-4D97-AF65-F5344CB8AC3E}">
        <p14:creationId xmlns:p14="http://schemas.microsoft.com/office/powerpoint/2010/main" val="12640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Say you spend $50k to buy or build something that either immediately generates revenue or eventually might generate revenue. Further assume that in the same year you spent the $50k you also generated $150k in revenue (either as a direct result of the $50k expenditure or from other sources). You have two different ways to account for this $50k cost. </a:t>
            </a:r>
          </a:p>
          <a:p>
            <a:r>
              <a:rPr lang="en-US" sz="1200" dirty="0"/>
              <a:t>You can </a:t>
            </a:r>
            <a:r>
              <a:rPr lang="en-US" sz="1200" b="1" dirty="0"/>
              <a:t>expense</a:t>
            </a:r>
            <a:r>
              <a:rPr lang="en-US" sz="1200" dirty="0"/>
              <a:t> the cost (</a:t>
            </a:r>
            <a:r>
              <a:rPr lang="en-US" sz="1200" dirty="0">
                <a:hlinkClick r:id="rId3"/>
              </a:rPr>
              <a:t>operational expense</a:t>
            </a:r>
            <a:r>
              <a:rPr lang="en-US" sz="1200" dirty="0"/>
              <a:t>) of building or buying the asset, meaning you subtract the total amount ($50k) from the annual revenue ($150k), to arrive at a profit of $100K (assuming no other expenses, of course!).</a:t>
            </a:r>
          </a:p>
          <a:p>
            <a:r>
              <a:rPr lang="en-US" sz="1200" dirty="0"/>
              <a:t>Alternatively, if you are creating a long-term asset, you might be able to </a:t>
            </a:r>
            <a:r>
              <a:rPr lang="en-US" sz="1200" b="1" dirty="0"/>
              <a:t>capitalize</a:t>
            </a:r>
            <a:r>
              <a:rPr lang="en-US" sz="1200" dirty="0"/>
              <a:t> the cost (</a:t>
            </a:r>
            <a:r>
              <a:rPr lang="en-US" sz="1200" dirty="0">
                <a:hlinkClick r:id="rId4"/>
              </a:rPr>
              <a:t>capital expenditure</a:t>
            </a:r>
            <a:r>
              <a:rPr lang="en-US" sz="1200" dirty="0"/>
              <a:t>). When you capitalize expenses, you don’t offset annual revenues ($150k) by the entire cost of the asset ($50K) in the year you purchased or built the asset. Instead you list the purchase as an asset on your balance sheet and then each year (through depreciation) you offset revenue on your income statement against that year’s depreciated amount.</a:t>
            </a:r>
          </a:p>
          <a:p>
            <a:r>
              <a:rPr lang="en-US" sz="1200" dirty="0"/>
              <a:t>So, if you straight-line depreciate the asset over five years (assuming your capitalization period started in Year One), you would show an expense of only $10k in the year in which you purchased or built the asset. Then, for each of the next four years, you would show an additional $10k expense. So, Year One profit in this case would be $140K ($150k - $10k), which is $40k higher in Year One than if you had expensed the entire cost upfront</a:t>
            </a:r>
          </a:p>
          <a:p>
            <a:endParaRPr lang="en-US" dirty="0"/>
          </a:p>
        </p:txBody>
      </p:sp>
      <p:sp>
        <p:nvSpPr>
          <p:cNvPr id="4" name="Date Placeholder 3"/>
          <p:cNvSpPr>
            <a:spLocks noGrp="1"/>
          </p:cNvSpPr>
          <p:nvPr>
            <p:ph type="dt" idx="10"/>
          </p:nvPr>
        </p:nvSpPr>
        <p:spPr/>
        <p:txBody>
          <a:bodyPr/>
          <a:lstStyle/>
          <a:p>
            <a:fld id="{FFB98305-2EB6-4928-B4BD-08C94C676B1E}" type="datetime5">
              <a:rPr lang="en-US" smtClean="0"/>
              <a:t>29-Jun-16</a:t>
            </a:fld>
            <a:endParaRPr lang="en-US"/>
          </a:p>
        </p:txBody>
      </p:sp>
      <p:sp>
        <p:nvSpPr>
          <p:cNvPr id="5" name="Slide Number Placeholder 4"/>
          <p:cNvSpPr>
            <a:spLocks noGrp="1"/>
          </p:cNvSpPr>
          <p:nvPr>
            <p:ph type="sldNum" sz="quarter" idx="11"/>
          </p:nvPr>
        </p:nvSpPr>
        <p:spPr/>
        <p:txBody>
          <a:bodyPr/>
          <a:lstStyle/>
          <a:p>
            <a:fld id="{01216D7E-2784-47E9-9019-A4E6EBD40CDC}" type="slidenum">
              <a:rPr lang="en-US" smtClean="0"/>
              <a:t>7</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1456953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152400" y="4581297"/>
            <a:ext cx="6553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en-US" sz="1200" dirty="0"/>
          </a:p>
        </p:txBody>
      </p:sp>
      <p:sp>
        <p:nvSpPr>
          <p:cNvPr id="67588"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97E6B62-98CB-42AD-A11C-5ED6555FC432}" type="slidenum">
              <a:rPr lang="en-US" altLang="en-US" sz="1200" smtClean="0">
                <a:solidFill>
                  <a:srgbClr val="000000"/>
                </a:solidFill>
              </a:rPr>
              <a:pPr/>
              <a:t>8</a:t>
            </a:fld>
            <a:endParaRPr lang="en-US" altLang="en-US" sz="1200">
              <a:solidFill>
                <a:srgbClr val="000000"/>
              </a:solidFill>
            </a:endParaRPr>
          </a:p>
        </p:txBody>
      </p:sp>
      <p:pic>
        <p:nvPicPr>
          <p:cNvPr id="2" name="Picture 1"/>
          <p:cNvPicPr>
            <a:picLocks noChangeAspect="1"/>
          </p:cNvPicPr>
          <p:nvPr/>
        </p:nvPicPr>
        <p:blipFill>
          <a:blip r:embed="rId3"/>
          <a:stretch>
            <a:fillRect/>
          </a:stretch>
        </p:blipFill>
        <p:spPr>
          <a:xfrm>
            <a:off x="1917061" y="6300192"/>
            <a:ext cx="3023878" cy="2231329"/>
          </a:xfrm>
          <a:prstGeom prst="rect">
            <a:avLst/>
          </a:prstGeom>
        </p:spPr>
      </p:pic>
    </p:spTree>
    <p:extLst>
      <p:ext uri="{BB962C8B-B14F-4D97-AF65-F5344CB8AC3E}">
        <p14:creationId xmlns:p14="http://schemas.microsoft.com/office/powerpoint/2010/main" val="129444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swoosh-from-ppt.jpg"/>
          <p:cNvPicPr>
            <a:picLocks noChangeAspect="1"/>
          </p:cNvPicPr>
          <p:nvPr userDrawn="1"/>
        </p:nvPicPr>
        <p:blipFill>
          <a:blip r:embed="rId3" cstate="print"/>
          <a:srcRect/>
          <a:stretch>
            <a:fillRect/>
          </a:stretch>
        </p:blipFill>
        <p:spPr bwMode="hidden">
          <a:xfrm>
            <a:off x="0" y="0"/>
            <a:ext cx="12192000" cy="3200400"/>
          </a:xfrm>
          <a:prstGeom prst="rect">
            <a:avLst/>
          </a:prstGeom>
          <a:noFill/>
          <a:ln w="9525">
            <a:noFill/>
            <a:miter lim="800000"/>
            <a:headEnd/>
            <a:tailEnd/>
          </a:ln>
        </p:spPr>
      </p:pic>
      <p:sp>
        <p:nvSpPr>
          <p:cNvPr id="280799" name="Rectangle 223"/>
          <p:cNvSpPr>
            <a:spLocks noGrp="1" noChangeArrowheads="1"/>
          </p:cNvSpPr>
          <p:nvPr>
            <p:ph type="subTitle" idx="1"/>
          </p:nvPr>
        </p:nvSpPr>
        <p:spPr>
          <a:xfrm>
            <a:off x="508001" y="3468688"/>
            <a:ext cx="11055351" cy="2203450"/>
          </a:xfrm>
          <a:ln/>
        </p:spPr>
        <p:txBody>
          <a:bodyPr rIns="0"/>
          <a:lstStyle>
            <a:lvl1pPr marL="0" indent="0" algn="r">
              <a:buFont typeface="Times" pitchFamily="18" charset="0"/>
              <a:buNone/>
              <a:defRPr sz="2600"/>
            </a:lvl1pPr>
          </a:lstStyle>
          <a:p>
            <a:r>
              <a:rPr lang="en-US"/>
              <a:t>Click to edit Master subtitle style</a:t>
            </a:r>
          </a:p>
        </p:txBody>
      </p:sp>
      <p:sp>
        <p:nvSpPr>
          <p:cNvPr id="280698" name="Rectangle 122"/>
          <p:cNvSpPr>
            <a:spLocks noGrp="1" noChangeArrowheads="1"/>
          </p:cNvSpPr>
          <p:nvPr>
            <p:ph type="ctrTitle"/>
          </p:nvPr>
        </p:nvSpPr>
        <p:spPr bwMode="black">
          <a:xfrm>
            <a:off x="508000" y="420689"/>
            <a:ext cx="11074400" cy="2352675"/>
          </a:xfrm>
          <a:ln/>
        </p:spPr>
        <p:txBody>
          <a:bodyPr tIns="45720" bIns="45720"/>
          <a:lstStyle>
            <a:lvl1pPr>
              <a:defRPr sz="3800">
                <a:solidFill>
                  <a:schemeClr val="bg1"/>
                </a:solidFill>
              </a:defRPr>
            </a:lvl1pPr>
          </a:lstStyle>
          <a:p>
            <a:r>
              <a:rPr lang="en-US"/>
              <a:t>Click to edit Master title style</a:t>
            </a:r>
            <a:endParaRPr lang="en-US" dirty="0"/>
          </a:p>
        </p:txBody>
      </p:sp>
      <p:sp>
        <p:nvSpPr>
          <p:cNvPr id="15" name="Date Placeholder 14"/>
          <p:cNvSpPr>
            <a:spLocks noGrp="1"/>
          </p:cNvSpPr>
          <p:nvPr>
            <p:ph type="dt" sz="half" idx="10"/>
          </p:nvPr>
        </p:nvSpPr>
        <p:spPr/>
        <p:txBody>
          <a:bodyPr/>
          <a:lstStyle/>
          <a:p>
            <a:fld id="{0881D1D4-4354-4AAB-ABAF-ACED9FBC7739}" type="datetime5">
              <a:rPr lang="en-US" smtClean="0"/>
              <a:t>29-Jun-16</a:t>
            </a:fld>
            <a:endParaRPr lang="en-US"/>
          </a:p>
        </p:txBody>
      </p:sp>
      <p:sp>
        <p:nvSpPr>
          <p:cNvPr id="16" name="Slide Number Placeholder 15"/>
          <p:cNvSpPr>
            <a:spLocks noGrp="1"/>
          </p:cNvSpPr>
          <p:nvPr>
            <p:ph type="sldNum" sz="quarter" idx="11"/>
          </p:nvPr>
        </p:nvSpPr>
        <p:spPr/>
        <p:txBody>
          <a:bodyPr/>
          <a:lstStyle/>
          <a:p>
            <a:fld id="{3F189263-854E-43F0-A5D2-AAA97A591804}" type="slidenum">
              <a:rPr lang="en-US" smtClean="0"/>
              <a:t>‹#›</a:t>
            </a:fld>
            <a:endParaRPr lang="en-US"/>
          </a:p>
        </p:txBody>
      </p:sp>
      <p:sp>
        <p:nvSpPr>
          <p:cNvPr id="17" name="Footer Placeholder 16"/>
          <p:cNvSpPr>
            <a:spLocks noGrp="1"/>
          </p:cNvSpPr>
          <p:nvPr>
            <p:ph type="ftr" sz="quarter" idx="12"/>
          </p:nvPr>
        </p:nvSpPr>
        <p:spPr/>
        <p:txBody>
          <a:bodyPr/>
          <a:lstStyle/>
          <a:p>
            <a:r>
              <a:rPr lang="en-US"/>
              <a:t>AXP Internal</a:t>
            </a:r>
          </a:p>
        </p:txBody>
      </p:sp>
      <p:pic>
        <p:nvPicPr>
          <p:cNvPr id="18" name="Picture 4" descr="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85052" y="5829300"/>
            <a:ext cx="1881571" cy="50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ndAc>
      <p:stSnd>
        <p:snd r:embed="rId1" name="click.wav"/>
      </p:stSnd>
    </p:sndAc>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2582"/>
            <a:ext cx="10972800" cy="627864"/>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a:xfrm>
            <a:off x="612679" y="1395004"/>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a:xfrm>
            <a:off x="612993" y="865881"/>
            <a:ext cx="10966028" cy="249299"/>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5" name="Date Placeholder 4"/>
          <p:cNvSpPr>
            <a:spLocks noGrp="1"/>
          </p:cNvSpPr>
          <p:nvPr>
            <p:ph type="dt" sz="half" idx="12"/>
          </p:nvPr>
        </p:nvSpPr>
        <p:spPr/>
        <p:txBody>
          <a:bodyPr/>
          <a:lstStyle/>
          <a:p>
            <a:fld id="{B8A4AFF1-D651-4F71-AF0A-24C7A6411378}" type="datetime5">
              <a:rPr lang="en-US" smtClean="0"/>
              <a:t>29-Jun-16</a:t>
            </a:fld>
            <a:endParaRPr lang="en-US"/>
          </a:p>
        </p:txBody>
      </p:sp>
      <p:sp>
        <p:nvSpPr>
          <p:cNvPr id="6" name="Slide Number Placeholder 5"/>
          <p:cNvSpPr>
            <a:spLocks noGrp="1"/>
          </p:cNvSpPr>
          <p:nvPr>
            <p:ph type="sldNum" sz="quarter" idx="13"/>
          </p:nvPr>
        </p:nvSpPr>
        <p:spPr/>
        <p:txBody>
          <a:bodyPr/>
          <a:lstStyle/>
          <a:p>
            <a:fld id="{2B83EB0D-8365-4945-ACCA-08DAB5893092}" type="slidenum">
              <a:rPr lang="en-US" smtClean="0"/>
              <a:t>‹#›</a:t>
            </a:fld>
            <a:endParaRPr lang="en-US"/>
          </a:p>
        </p:txBody>
      </p:sp>
      <p:sp>
        <p:nvSpPr>
          <p:cNvPr id="8" name="Footer Placeholder 7"/>
          <p:cNvSpPr>
            <a:spLocks noGrp="1"/>
          </p:cNvSpPr>
          <p:nvPr>
            <p:ph type="ftr" sz="quarter" idx="14"/>
          </p:nvPr>
        </p:nvSpPr>
        <p:spPr/>
        <p:txBody>
          <a:bodyPr/>
          <a:lstStyle/>
          <a:p>
            <a:r>
              <a:rPr lang="en-US"/>
              <a:t>AXP Internal</a:t>
            </a:r>
          </a:p>
        </p:txBody>
      </p:sp>
    </p:spTree>
    <p:extLst>
      <p:ext uri="{BB962C8B-B14F-4D97-AF65-F5344CB8AC3E}">
        <p14:creationId xmlns:p14="http://schemas.microsoft.com/office/powerpoint/2010/main" val="309705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2582"/>
            <a:ext cx="10972800" cy="627864"/>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a:xfrm>
            <a:off x="612679" y="1395004"/>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a:xfrm>
            <a:off x="612993" y="865881"/>
            <a:ext cx="10966028" cy="249299"/>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5" name="Date Placeholder 4"/>
          <p:cNvSpPr>
            <a:spLocks noGrp="1"/>
          </p:cNvSpPr>
          <p:nvPr>
            <p:ph type="dt" sz="half" idx="12"/>
          </p:nvPr>
        </p:nvSpPr>
        <p:spPr/>
        <p:txBody>
          <a:bodyPr/>
          <a:lstStyle/>
          <a:p>
            <a:fld id="{98741E8D-2F34-42B0-A04C-045D1DA74431}" type="datetime5">
              <a:rPr lang="en-US" smtClean="0"/>
              <a:t>29-Jun-16</a:t>
            </a:fld>
            <a:endParaRPr lang="en-US"/>
          </a:p>
        </p:txBody>
      </p:sp>
      <p:sp>
        <p:nvSpPr>
          <p:cNvPr id="6" name="Slide Number Placeholder 5"/>
          <p:cNvSpPr>
            <a:spLocks noGrp="1"/>
          </p:cNvSpPr>
          <p:nvPr>
            <p:ph type="sldNum" sz="quarter" idx="13"/>
          </p:nvPr>
        </p:nvSpPr>
        <p:spPr/>
        <p:txBody>
          <a:bodyPr/>
          <a:lstStyle/>
          <a:p>
            <a:fld id="{BA138724-64FA-420D-9666-65AB29BB0C52}" type="slidenum">
              <a:rPr lang="en-US" smtClean="0"/>
              <a:t>‹#›</a:t>
            </a:fld>
            <a:endParaRPr lang="en-US"/>
          </a:p>
        </p:txBody>
      </p:sp>
      <p:sp>
        <p:nvSpPr>
          <p:cNvPr id="8" name="Footer Placeholder 7"/>
          <p:cNvSpPr>
            <a:spLocks noGrp="1"/>
          </p:cNvSpPr>
          <p:nvPr>
            <p:ph type="ftr" sz="quarter" idx="14"/>
          </p:nvPr>
        </p:nvSpPr>
        <p:spPr/>
        <p:txBody>
          <a:bodyPr/>
          <a:lstStyle/>
          <a:p>
            <a:r>
              <a:rPr lang="en-US"/>
              <a:t>AXP Internal</a:t>
            </a:r>
          </a:p>
        </p:txBody>
      </p:sp>
    </p:spTree>
    <p:extLst>
      <p:ext uri="{BB962C8B-B14F-4D97-AF65-F5344CB8AC3E}">
        <p14:creationId xmlns:p14="http://schemas.microsoft.com/office/powerpoint/2010/main" val="35664536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4"/>
            <a:ext cx="10972800" cy="867930"/>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95004"/>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80136-64B7-49CA-A712-E83791B01D48}" type="datetime5">
              <a:rPr lang="en-US" smtClean="0"/>
              <a:t>29-Jun-16</a:t>
            </a:fld>
            <a:endParaRPr lang="en-US"/>
          </a:p>
        </p:txBody>
      </p:sp>
      <p:sp>
        <p:nvSpPr>
          <p:cNvPr id="5" name="Slide Number Placeholder 4"/>
          <p:cNvSpPr>
            <a:spLocks noGrp="1"/>
          </p:cNvSpPr>
          <p:nvPr>
            <p:ph type="sldNum" sz="quarter" idx="11"/>
          </p:nvPr>
        </p:nvSpPr>
        <p:spPr/>
        <p:txBody>
          <a:bodyPr/>
          <a:lstStyle/>
          <a:p>
            <a:fld id="{794572E6-5559-4A89-95C6-FAF728A959FF}" type="slidenum">
              <a:rPr lang="en-US" smtClean="0"/>
              <a:t>‹#›</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41819913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4"/>
            <a:ext cx="10972800" cy="867930"/>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95004"/>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5DEBD-0DDE-402C-9C56-A8F1291EE50C}" type="datetime5">
              <a:rPr lang="en-US" smtClean="0"/>
              <a:t>29-Jun-16</a:t>
            </a:fld>
            <a:endParaRPr lang="en-US"/>
          </a:p>
        </p:txBody>
      </p:sp>
      <p:sp>
        <p:nvSpPr>
          <p:cNvPr id="5" name="Slide Number Placeholder 4"/>
          <p:cNvSpPr>
            <a:spLocks noGrp="1"/>
          </p:cNvSpPr>
          <p:nvPr>
            <p:ph type="sldNum" sz="quarter" idx="11"/>
          </p:nvPr>
        </p:nvSpPr>
        <p:spPr/>
        <p:txBody>
          <a:bodyPr/>
          <a:lstStyle/>
          <a:p>
            <a:fld id="{DB2F7FF8-C789-4761-841C-6045958F4D1D}" type="slidenum">
              <a:rPr lang="en-US" smtClean="0"/>
              <a:t>‹#›</a:t>
            </a:fld>
            <a:endParaRPr lang="en-US"/>
          </a:p>
        </p:txBody>
      </p:sp>
    </p:spTree>
    <p:extLst>
      <p:ext uri="{BB962C8B-B14F-4D97-AF65-F5344CB8AC3E}">
        <p14:creationId xmlns:p14="http://schemas.microsoft.com/office/powerpoint/2010/main" val="32478321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5"/>
            <a:ext cx="109728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22645"/>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2"/>
          </p:nvPr>
        </p:nvSpPr>
        <p:spPr>
          <a:xfrm>
            <a:off x="613581" y="5839654"/>
            <a:ext cx="10964841" cy="204788"/>
          </a:xfrm>
        </p:spPr>
        <p:txBody>
          <a:bodyPr/>
          <a:lstStyle>
            <a:lvl1pPr marL="0" indent="0">
              <a:lnSpc>
                <a:spcPct val="100000"/>
              </a:lnSpc>
              <a:spcBef>
                <a:spcPts val="0"/>
              </a:spcBef>
              <a:spcAft>
                <a:spcPts val="0"/>
              </a:spcAft>
              <a:buNone/>
              <a:defRPr sz="1000">
                <a:solidFill>
                  <a:srgbClr val="58676D"/>
                </a:solidFill>
              </a:defRPr>
            </a:lvl1pPr>
            <a:lvl2pPr marL="393700" indent="0">
              <a:lnSpc>
                <a:spcPct val="100000"/>
              </a:lnSpc>
              <a:spcBef>
                <a:spcPts val="0"/>
              </a:spcBef>
              <a:spcAft>
                <a:spcPts val="0"/>
              </a:spcAft>
              <a:buNone/>
              <a:defRPr/>
            </a:lvl2pPr>
            <a:lvl3pPr marL="749300" indent="0">
              <a:lnSpc>
                <a:spcPct val="100000"/>
              </a:lnSpc>
              <a:spcBef>
                <a:spcPts val="0"/>
              </a:spcBef>
              <a:spcAft>
                <a:spcPts val="0"/>
              </a:spcAft>
              <a:buNone/>
              <a:defRPr/>
            </a:lvl3pPr>
            <a:lvl4pPr marL="1092200" indent="0">
              <a:lnSpc>
                <a:spcPct val="100000"/>
              </a:lnSpc>
              <a:spcBef>
                <a:spcPts val="0"/>
              </a:spcBef>
              <a:spcAft>
                <a:spcPts val="0"/>
              </a:spcAft>
              <a:buNone/>
              <a:defRPr/>
            </a:lvl4pPr>
            <a:lvl5pPr marL="1371600" indent="0">
              <a:lnSpc>
                <a:spcPct val="100000"/>
              </a:lnSpc>
              <a:spcBef>
                <a:spcPts val="0"/>
              </a:spcBef>
              <a:spcAft>
                <a:spcPts val="0"/>
              </a:spcAft>
              <a:buNone/>
              <a:defRPr/>
            </a:lvl5pPr>
          </a:lstStyle>
          <a:p>
            <a:pPr lvl="0"/>
            <a:r>
              <a:rPr lang="en-US" dirty="0"/>
              <a:t>Click to edit Master text styles</a:t>
            </a:r>
          </a:p>
        </p:txBody>
      </p:sp>
      <p:sp>
        <p:nvSpPr>
          <p:cNvPr id="6" name="Date Placeholder 5"/>
          <p:cNvSpPr>
            <a:spLocks noGrp="1"/>
          </p:cNvSpPr>
          <p:nvPr>
            <p:ph type="dt" sz="half" idx="13"/>
          </p:nvPr>
        </p:nvSpPr>
        <p:spPr/>
        <p:txBody>
          <a:bodyPr/>
          <a:lstStyle/>
          <a:p>
            <a:fld id="{A804D0FA-0D78-4FE8-B0B6-8412D3049B66}" type="datetime5">
              <a:rPr lang="en-US" smtClean="0"/>
              <a:t>29-Jun-16</a:t>
            </a:fld>
            <a:endParaRPr lang="en-US"/>
          </a:p>
        </p:txBody>
      </p:sp>
      <p:sp>
        <p:nvSpPr>
          <p:cNvPr id="8" name="Slide Number Placeholder 7"/>
          <p:cNvSpPr>
            <a:spLocks noGrp="1"/>
          </p:cNvSpPr>
          <p:nvPr>
            <p:ph type="sldNum" sz="quarter" idx="14"/>
          </p:nvPr>
        </p:nvSpPr>
        <p:spPr/>
        <p:txBody>
          <a:bodyPr/>
          <a:lstStyle/>
          <a:p>
            <a:fld id="{54BA7AF6-58C8-4A45-926B-1C08E2A41D6F}" type="slidenum">
              <a:rPr lang="en-US" smtClean="0"/>
              <a:t>‹#›</a:t>
            </a:fld>
            <a:endParaRPr lang="en-US"/>
          </a:p>
        </p:txBody>
      </p:sp>
      <p:sp>
        <p:nvSpPr>
          <p:cNvPr id="9" name="Footer Placeholder 8"/>
          <p:cNvSpPr>
            <a:spLocks noGrp="1"/>
          </p:cNvSpPr>
          <p:nvPr>
            <p:ph type="ftr" sz="quarter" idx="15"/>
          </p:nvPr>
        </p:nvSpPr>
        <p:spPr/>
        <p:txBody>
          <a:bodyPr/>
          <a:lstStyle/>
          <a:p>
            <a:r>
              <a:rPr lang="en-US"/>
              <a:t>AXP Internal</a:t>
            </a:r>
          </a:p>
        </p:txBody>
      </p:sp>
    </p:spTree>
    <p:extLst>
      <p:ext uri="{BB962C8B-B14F-4D97-AF65-F5344CB8AC3E}">
        <p14:creationId xmlns:p14="http://schemas.microsoft.com/office/powerpoint/2010/main" val="111347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2582"/>
            <a:ext cx="10972800" cy="627864"/>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a:xfrm>
            <a:off x="612679" y="1395004"/>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a:xfrm>
            <a:off x="612993" y="865881"/>
            <a:ext cx="10966028" cy="249299"/>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5" name="Date Placeholder 4"/>
          <p:cNvSpPr>
            <a:spLocks noGrp="1"/>
          </p:cNvSpPr>
          <p:nvPr>
            <p:ph type="dt" sz="half" idx="12"/>
          </p:nvPr>
        </p:nvSpPr>
        <p:spPr/>
        <p:txBody>
          <a:bodyPr/>
          <a:lstStyle/>
          <a:p>
            <a:fld id="{C0CA9097-D9EC-44AA-BA8A-981D282D6A8D}" type="datetime5">
              <a:rPr lang="en-US" smtClean="0"/>
              <a:t>29-Jun-16</a:t>
            </a:fld>
            <a:endParaRPr lang="en-US"/>
          </a:p>
        </p:txBody>
      </p:sp>
      <p:sp>
        <p:nvSpPr>
          <p:cNvPr id="6" name="Slide Number Placeholder 5"/>
          <p:cNvSpPr>
            <a:spLocks noGrp="1"/>
          </p:cNvSpPr>
          <p:nvPr>
            <p:ph type="sldNum" sz="quarter" idx="13"/>
          </p:nvPr>
        </p:nvSpPr>
        <p:spPr/>
        <p:txBody>
          <a:bodyPr/>
          <a:lstStyle/>
          <a:p>
            <a:fld id="{E72DB8ED-83FC-4F2F-B188-516F6F0C0D20}" type="slidenum">
              <a:rPr lang="en-US" smtClean="0"/>
              <a:t>‹#›</a:t>
            </a:fld>
            <a:endParaRPr lang="en-US"/>
          </a:p>
        </p:txBody>
      </p:sp>
      <p:sp>
        <p:nvSpPr>
          <p:cNvPr id="8" name="Footer Placeholder 7"/>
          <p:cNvSpPr>
            <a:spLocks noGrp="1"/>
          </p:cNvSpPr>
          <p:nvPr>
            <p:ph type="ftr" sz="quarter" idx="14"/>
          </p:nvPr>
        </p:nvSpPr>
        <p:spPr/>
        <p:txBody>
          <a:bodyPr/>
          <a:lstStyle/>
          <a:p>
            <a:r>
              <a:rPr lang="en-US"/>
              <a:t>AXP Internal</a:t>
            </a:r>
          </a:p>
        </p:txBody>
      </p:sp>
    </p:spTree>
    <p:extLst>
      <p:ext uri="{BB962C8B-B14F-4D97-AF65-F5344CB8AC3E}">
        <p14:creationId xmlns:p14="http://schemas.microsoft.com/office/powerpoint/2010/main" val="43129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 y="210314"/>
            <a:ext cx="10972800" cy="649751"/>
          </a:xfrm>
        </p:spPr>
        <p:txBody>
          <a:bodyPr>
            <a:spAutoFit/>
          </a:bodyPr>
          <a:lstStyle>
            <a:lvl1pPr>
              <a:defRPr/>
            </a:lvl1pPr>
          </a:lstStyle>
          <a:p>
            <a:r>
              <a:rPr lang="en-US" dirty="0"/>
              <a:t>Title - Title Case, Calibri 28 </a:t>
            </a:r>
            <a:r>
              <a:rPr lang="en-US" dirty="0" err="1"/>
              <a:t>Pt</a:t>
            </a:r>
            <a:endParaRPr lang="en-US" dirty="0"/>
          </a:p>
        </p:txBody>
      </p:sp>
      <p:sp>
        <p:nvSpPr>
          <p:cNvPr id="5" name="Content Placeholder 5"/>
          <p:cNvSpPr>
            <a:spLocks noGrp="1"/>
          </p:cNvSpPr>
          <p:nvPr>
            <p:ph sz="quarter" idx="11" hasCustomPrompt="1"/>
          </p:nvPr>
        </p:nvSpPr>
        <p:spPr>
          <a:xfrm>
            <a:off x="612991" y="865881"/>
            <a:ext cx="10966028" cy="338555"/>
          </a:xfrm>
        </p:spPr>
        <p:txBody>
          <a:bodyPr vert="horz" lIns="91440" tIns="0" rIns="91440" bIns="0" rtlCol="0" anchor="t">
            <a:spAutoFit/>
          </a:bodyPr>
          <a:lstStyle>
            <a:lvl1pPr marL="0" indent="0" algn="l" defTabSz="609585" rtl="0" eaLnBrk="1" latinLnBrk="0" hangingPunct="1">
              <a:lnSpc>
                <a:spcPct val="90000"/>
              </a:lnSpc>
              <a:spcBef>
                <a:spcPct val="0"/>
              </a:spcBef>
              <a:buNone/>
              <a:defRPr lang="en-US" sz="2400" b="0" kern="1200" smtClean="0">
                <a:solidFill>
                  <a:schemeClr val="tx1"/>
                </a:solidFill>
                <a:latin typeface="+mj-lt"/>
                <a:ea typeface="+mj-ea"/>
                <a:cs typeface="+mj-cs"/>
              </a:defRPr>
            </a:lvl1pPr>
            <a:lvl2pPr algn="l" defTabSz="609585" rtl="0" eaLnBrk="1" latinLnBrk="0" hangingPunct="1">
              <a:lnSpc>
                <a:spcPct val="90000"/>
              </a:lnSpc>
              <a:spcBef>
                <a:spcPct val="0"/>
              </a:spcBef>
              <a:buNone/>
              <a:defRPr lang="en-US" sz="3733" b="0" kern="1200" smtClean="0">
                <a:solidFill>
                  <a:schemeClr val="tx1"/>
                </a:solidFill>
                <a:latin typeface="+mj-lt"/>
                <a:ea typeface="+mj-ea"/>
                <a:cs typeface="+mj-cs"/>
              </a:defRPr>
            </a:lvl2pPr>
            <a:lvl3pPr algn="l" defTabSz="609585" rtl="0" eaLnBrk="1" latinLnBrk="0" hangingPunct="1">
              <a:lnSpc>
                <a:spcPct val="90000"/>
              </a:lnSpc>
              <a:spcBef>
                <a:spcPct val="0"/>
              </a:spcBef>
              <a:buNone/>
              <a:defRPr lang="en-US" sz="3733" b="0" kern="1200" smtClean="0">
                <a:solidFill>
                  <a:schemeClr val="tx1"/>
                </a:solidFill>
                <a:latin typeface="+mj-lt"/>
                <a:ea typeface="+mj-ea"/>
                <a:cs typeface="+mj-cs"/>
              </a:defRPr>
            </a:lvl3pPr>
            <a:lvl4pPr algn="l" defTabSz="609585" rtl="0" eaLnBrk="1" latinLnBrk="0" hangingPunct="1">
              <a:lnSpc>
                <a:spcPct val="90000"/>
              </a:lnSpc>
              <a:spcBef>
                <a:spcPct val="0"/>
              </a:spcBef>
              <a:buNone/>
              <a:defRPr lang="en-US" sz="3733" b="0" kern="1200" smtClean="0">
                <a:solidFill>
                  <a:schemeClr val="tx1"/>
                </a:solidFill>
                <a:latin typeface="+mj-lt"/>
                <a:ea typeface="+mj-ea"/>
                <a:cs typeface="+mj-cs"/>
              </a:defRPr>
            </a:lvl4pPr>
            <a:lvl5pPr algn="l" defTabSz="609585" rtl="0" eaLnBrk="1" latinLnBrk="0" hangingPunct="1">
              <a:lnSpc>
                <a:spcPct val="90000"/>
              </a:lnSpc>
              <a:spcBef>
                <a:spcPct val="0"/>
              </a:spcBef>
              <a:buNone/>
              <a:defRPr lang="en-US" sz="3733"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Tree>
    <p:extLst>
      <p:ext uri="{BB962C8B-B14F-4D97-AF65-F5344CB8AC3E}">
        <p14:creationId xmlns:p14="http://schemas.microsoft.com/office/powerpoint/2010/main" val="2566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4"/>
          <p:cNvCxnSpPr>
            <a:cxnSpLocks noChangeShapeType="1"/>
          </p:cNvCxnSpPr>
          <p:nvPr userDrawn="1"/>
        </p:nvCxnSpPr>
        <p:spPr bwMode="auto">
          <a:xfrm>
            <a:off x="476251" y="1073150"/>
            <a:ext cx="11715749" cy="0"/>
          </a:xfrm>
          <a:prstGeom prst="line">
            <a:avLst/>
          </a:prstGeom>
          <a:noFill/>
          <a:ln w="12700" algn="ctr">
            <a:solidFill>
              <a:srgbClr val="6E96D5"/>
            </a:solidFill>
            <a:round/>
            <a:headEnd/>
            <a:tailEnd/>
          </a:ln>
        </p:spPr>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C88AC-A97C-4056-9631-264A1551FF7C}" type="datetime5">
              <a:rPr lang="en-US" smtClean="0"/>
              <a:t>29-Jun-16</a:t>
            </a:fld>
            <a:endParaRPr lang="en-US"/>
          </a:p>
        </p:txBody>
      </p:sp>
      <p:sp>
        <p:nvSpPr>
          <p:cNvPr id="7" name="Footer Placeholder 6"/>
          <p:cNvSpPr>
            <a:spLocks noGrp="1"/>
          </p:cNvSpPr>
          <p:nvPr>
            <p:ph type="ftr" sz="quarter" idx="12"/>
          </p:nvPr>
        </p:nvSpPr>
        <p:spPr/>
        <p:txBody>
          <a:bodyPr/>
          <a:lstStyle/>
          <a:p>
            <a:r>
              <a:rPr lang="en-US"/>
              <a:t>AXP Internal</a:t>
            </a:r>
          </a:p>
        </p:txBody>
      </p:sp>
    </p:spTree>
  </p:cSld>
  <p:clrMapOvr>
    <a:masterClrMapping/>
  </p:clrMapOvr>
  <p:transition>
    <p:sndAc>
      <p:stSnd>
        <p:snd r:embed="rId1" name="click.wav"/>
      </p:stSnd>
    </p:sndAc>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userDrawn="1"/>
        </p:nvCxnSpPr>
        <p:spPr bwMode="auto">
          <a:xfrm>
            <a:off x="476251" y="1073150"/>
            <a:ext cx="11715749" cy="0"/>
          </a:xfrm>
          <a:prstGeom prst="line">
            <a:avLst/>
          </a:prstGeom>
          <a:noFill/>
          <a:ln w="12700" algn="ctr">
            <a:solidFill>
              <a:srgbClr val="6E96D5"/>
            </a:solidFill>
            <a:round/>
            <a:headEnd/>
            <a:tailEnd/>
          </a:ln>
        </p:spPr>
      </p:cxnSp>
      <p:sp>
        <p:nvSpPr>
          <p:cNvPr id="2" name="Title 1"/>
          <p:cNvSpPr>
            <a:spLocks noGrp="1"/>
          </p:cNvSpPr>
          <p:nvPr>
            <p:ph type="title"/>
          </p:nvPr>
        </p:nvSpPr>
        <p:spPr>
          <a:noFill/>
          <a:ln w="9525" algn="ctr">
            <a:noFill/>
            <a:miter lim="800000"/>
            <a:headEnd/>
            <a:tailEnd/>
          </a:ln>
        </p:spPr>
        <p:txBody>
          <a:bodyPr/>
          <a:lstStyle>
            <a:lvl1pPr algn="l" rtl="0" eaLnBrk="0" fontAlgn="base" hangingPunct="0">
              <a:spcBef>
                <a:spcPct val="0"/>
              </a:spcBef>
              <a:spcAft>
                <a:spcPct val="0"/>
              </a:spcAft>
              <a:defRPr lang="en-US" sz="3200" b="1">
                <a:solidFill>
                  <a:srgbClr val="00529B"/>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381000" y="1362075"/>
            <a:ext cx="5469467"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3667" y="1362075"/>
            <a:ext cx="5469467"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p>
            <a:fld id="{CA30681D-6360-49FE-A864-BABC4BC24BFA}" type="datetime5">
              <a:rPr lang="en-US" smtClean="0"/>
              <a:t>29-Jun-16</a:t>
            </a:fld>
            <a:endParaRPr lang="en-US"/>
          </a:p>
        </p:txBody>
      </p:sp>
      <p:sp>
        <p:nvSpPr>
          <p:cNvPr id="7" name="Slide Number Placeholder 6"/>
          <p:cNvSpPr>
            <a:spLocks noGrp="1"/>
          </p:cNvSpPr>
          <p:nvPr>
            <p:ph type="sldNum" sz="quarter" idx="11"/>
          </p:nvPr>
        </p:nvSpPr>
        <p:spPr/>
        <p:txBody>
          <a:bodyPr/>
          <a:lstStyle/>
          <a:p>
            <a:fld id="{96A9DEE7-8920-4E8B-9654-BFCAD0EBBC52}" type="slidenum">
              <a:rPr lang="en-US" smtClean="0"/>
              <a:t>‹#›</a:t>
            </a:fld>
            <a:endParaRPr lang="en-US"/>
          </a:p>
        </p:txBody>
      </p:sp>
      <p:sp>
        <p:nvSpPr>
          <p:cNvPr id="8" name="Footer Placeholder 7"/>
          <p:cNvSpPr>
            <a:spLocks noGrp="1"/>
          </p:cNvSpPr>
          <p:nvPr>
            <p:ph type="ftr" sz="quarter" idx="12"/>
          </p:nvPr>
        </p:nvSpPr>
        <p:spPr/>
        <p:txBody>
          <a:bodyPr/>
          <a:lstStyle/>
          <a:p>
            <a:r>
              <a:rPr lang="en-US"/>
              <a:t>AXP Internal</a:t>
            </a:r>
          </a:p>
        </p:txBody>
      </p:sp>
    </p:spTree>
  </p:cSld>
  <p:clrMapOvr>
    <a:masterClrMapping/>
  </p:clrMapOvr>
  <p:transition>
    <p:sndAc>
      <p:stSnd>
        <p:snd r:embed="rId1" name="click.wav"/>
      </p:stSnd>
    </p:sndAc>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4"/>
            <a:ext cx="10972800" cy="867930"/>
          </a:xfrm>
          <a:prstGeom prst="rect">
            <a:avLst/>
          </a:prstGeo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09600" y="1395004"/>
            <a:ext cx="5384800"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6197600" y="1395004"/>
            <a:ext cx="5384800" cy="4513783"/>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C3737-E895-4486-A760-2AC1BB1873C6}" type="datetime5">
              <a:rPr lang="en-US" smtClean="0"/>
              <a:t>29-Jun-16</a:t>
            </a:fld>
            <a:endParaRPr lang="en-US"/>
          </a:p>
        </p:txBody>
      </p:sp>
      <p:sp>
        <p:nvSpPr>
          <p:cNvPr id="6" name="Slide Number Placeholder 5"/>
          <p:cNvSpPr>
            <a:spLocks noGrp="1"/>
          </p:cNvSpPr>
          <p:nvPr>
            <p:ph type="sldNum" sz="quarter" idx="11"/>
          </p:nvPr>
        </p:nvSpPr>
        <p:spPr/>
        <p:txBody>
          <a:bodyPr/>
          <a:lstStyle/>
          <a:p>
            <a:fld id="{0E0F4D84-E1FC-45B5-A900-44083C565E06}" type="slidenum">
              <a:rPr lang="en-US" smtClean="0"/>
              <a:t>‹#›</a:t>
            </a:fld>
            <a:endParaRPr lang="en-US"/>
          </a:p>
        </p:txBody>
      </p:sp>
      <p:sp>
        <p:nvSpPr>
          <p:cNvPr id="9" name="Footer Placeholder 8"/>
          <p:cNvSpPr>
            <a:spLocks noGrp="1"/>
          </p:cNvSpPr>
          <p:nvPr>
            <p:ph type="ftr" sz="quarter" idx="12"/>
          </p:nvPr>
        </p:nvSpPr>
        <p:spPr/>
        <p:txBody>
          <a:bodyPr/>
          <a:lstStyle/>
          <a:p>
            <a:r>
              <a:rPr lang="en-US"/>
              <a:t>AXP Internal</a:t>
            </a:r>
          </a:p>
        </p:txBody>
      </p:sp>
      <p:pic>
        <p:nvPicPr>
          <p:cNvPr id="10" name="Picture 4" descr="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60000" y="6286650"/>
            <a:ext cx="1881571" cy="50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95660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5"/>
            <a:ext cx="109728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22645"/>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2"/>
          </p:nvPr>
        </p:nvSpPr>
        <p:spPr>
          <a:xfrm>
            <a:off x="613581" y="5839654"/>
            <a:ext cx="10964841" cy="204788"/>
          </a:xfrm>
        </p:spPr>
        <p:txBody>
          <a:bodyPr/>
          <a:lstStyle>
            <a:lvl1pPr marL="0" indent="0">
              <a:lnSpc>
                <a:spcPct val="100000"/>
              </a:lnSpc>
              <a:spcBef>
                <a:spcPts val="0"/>
              </a:spcBef>
              <a:spcAft>
                <a:spcPts val="0"/>
              </a:spcAft>
              <a:buNone/>
              <a:defRPr sz="1000">
                <a:solidFill>
                  <a:srgbClr val="58676D"/>
                </a:solidFill>
              </a:defRPr>
            </a:lvl1pPr>
            <a:lvl2pPr marL="393700" indent="0">
              <a:lnSpc>
                <a:spcPct val="100000"/>
              </a:lnSpc>
              <a:spcBef>
                <a:spcPts val="0"/>
              </a:spcBef>
              <a:spcAft>
                <a:spcPts val="0"/>
              </a:spcAft>
              <a:buNone/>
              <a:defRPr/>
            </a:lvl2pPr>
            <a:lvl3pPr marL="749300" indent="0">
              <a:lnSpc>
                <a:spcPct val="100000"/>
              </a:lnSpc>
              <a:spcBef>
                <a:spcPts val="0"/>
              </a:spcBef>
              <a:spcAft>
                <a:spcPts val="0"/>
              </a:spcAft>
              <a:buNone/>
              <a:defRPr/>
            </a:lvl3pPr>
            <a:lvl4pPr marL="1092200" indent="0">
              <a:lnSpc>
                <a:spcPct val="100000"/>
              </a:lnSpc>
              <a:spcBef>
                <a:spcPts val="0"/>
              </a:spcBef>
              <a:spcAft>
                <a:spcPts val="0"/>
              </a:spcAft>
              <a:buNone/>
              <a:defRPr/>
            </a:lvl4pPr>
            <a:lvl5pPr marL="1371600" indent="0">
              <a:lnSpc>
                <a:spcPct val="100000"/>
              </a:lnSpc>
              <a:spcBef>
                <a:spcPts val="0"/>
              </a:spcBef>
              <a:spcAft>
                <a:spcPts val="0"/>
              </a:spcAft>
              <a:buNone/>
              <a:defRPr/>
            </a:lvl5pPr>
          </a:lstStyle>
          <a:p>
            <a:pPr lvl="0"/>
            <a:r>
              <a:rPr lang="en-US" dirty="0"/>
              <a:t>Click to edit Master text styles</a:t>
            </a:r>
          </a:p>
        </p:txBody>
      </p:sp>
      <p:sp>
        <p:nvSpPr>
          <p:cNvPr id="6" name="Date Placeholder 5"/>
          <p:cNvSpPr>
            <a:spLocks noGrp="1"/>
          </p:cNvSpPr>
          <p:nvPr>
            <p:ph type="dt" sz="half" idx="13"/>
          </p:nvPr>
        </p:nvSpPr>
        <p:spPr/>
        <p:txBody>
          <a:bodyPr/>
          <a:lstStyle/>
          <a:p>
            <a:fld id="{FDF0A13F-7ACE-4C13-89C6-83F8EE0516B8}" type="datetime5">
              <a:rPr lang="en-US" smtClean="0"/>
              <a:t>29-Jun-16</a:t>
            </a:fld>
            <a:endParaRPr lang="en-US"/>
          </a:p>
        </p:txBody>
      </p:sp>
      <p:sp>
        <p:nvSpPr>
          <p:cNvPr id="8" name="Slide Number Placeholder 7"/>
          <p:cNvSpPr>
            <a:spLocks noGrp="1"/>
          </p:cNvSpPr>
          <p:nvPr>
            <p:ph type="sldNum" sz="quarter" idx="14"/>
          </p:nvPr>
        </p:nvSpPr>
        <p:spPr/>
        <p:txBody>
          <a:bodyPr/>
          <a:lstStyle/>
          <a:p>
            <a:fld id="{1D47ECE2-E224-4E96-93CB-710C53FBB4EA}" type="slidenum">
              <a:rPr lang="en-US" smtClean="0"/>
              <a:t>‹#›</a:t>
            </a:fld>
            <a:endParaRPr lang="en-US"/>
          </a:p>
        </p:txBody>
      </p:sp>
      <p:sp>
        <p:nvSpPr>
          <p:cNvPr id="9" name="Footer Placeholder 8"/>
          <p:cNvSpPr>
            <a:spLocks noGrp="1"/>
          </p:cNvSpPr>
          <p:nvPr>
            <p:ph type="ftr" sz="quarter" idx="15"/>
          </p:nvPr>
        </p:nvSpPr>
        <p:spPr/>
        <p:txBody>
          <a:bodyPr/>
          <a:lstStyle/>
          <a:p>
            <a:r>
              <a:rPr lang="en-US"/>
              <a:t>AXP Internal</a:t>
            </a:r>
          </a:p>
        </p:txBody>
      </p:sp>
    </p:spTree>
    <p:extLst>
      <p:ext uri="{BB962C8B-B14F-4D97-AF65-F5344CB8AC3E}">
        <p14:creationId xmlns:p14="http://schemas.microsoft.com/office/powerpoint/2010/main" val="402623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4"/>
            <a:ext cx="10972800" cy="867930"/>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95004"/>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91FC-B2DB-46B9-AD98-4B3D2061ABE3}" type="datetime5">
              <a:rPr lang="en-US" smtClean="0"/>
              <a:t>29-Jun-16</a:t>
            </a:fld>
            <a:endParaRPr lang="en-US"/>
          </a:p>
        </p:txBody>
      </p:sp>
      <p:sp>
        <p:nvSpPr>
          <p:cNvPr id="5" name="Slide Number Placeholder 4"/>
          <p:cNvSpPr>
            <a:spLocks noGrp="1"/>
          </p:cNvSpPr>
          <p:nvPr>
            <p:ph type="sldNum" sz="quarter" idx="11"/>
          </p:nvPr>
        </p:nvSpPr>
        <p:spPr/>
        <p:txBody>
          <a:bodyPr/>
          <a:lstStyle/>
          <a:p>
            <a:fld id="{70586579-2D83-4972-BCC1-814BA67623C3}" type="slidenum">
              <a:rPr lang="en-US" smtClean="0"/>
              <a:t>‹#›</a:t>
            </a:fld>
            <a:endParaRPr lang="en-US"/>
          </a:p>
        </p:txBody>
      </p:sp>
      <p:sp>
        <p:nvSpPr>
          <p:cNvPr id="6" name="Footer Placeholder 5"/>
          <p:cNvSpPr>
            <a:spLocks noGrp="1"/>
          </p:cNvSpPr>
          <p:nvPr>
            <p:ph type="ftr" sz="quarter" idx="12"/>
          </p:nvPr>
        </p:nvSpPr>
        <p:spPr/>
        <p:txBody>
          <a:bodyPr/>
          <a:lstStyle/>
          <a:p>
            <a:r>
              <a:rPr lang="en-US"/>
              <a:t>AXP Internal</a:t>
            </a:r>
          </a:p>
        </p:txBody>
      </p:sp>
    </p:spTree>
    <p:extLst>
      <p:ext uri="{BB962C8B-B14F-4D97-AF65-F5344CB8AC3E}">
        <p14:creationId xmlns:p14="http://schemas.microsoft.com/office/powerpoint/2010/main" val="26281142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5"/>
            <a:ext cx="109728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22645"/>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2"/>
          </p:nvPr>
        </p:nvSpPr>
        <p:spPr>
          <a:xfrm>
            <a:off x="613581" y="5839654"/>
            <a:ext cx="10964841" cy="204788"/>
          </a:xfrm>
        </p:spPr>
        <p:txBody>
          <a:bodyPr/>
          <a:lstStyle>
            <a:lvl1pPr marL="0" indent="0">
              <a:lnSpc>
                <a:spcPct val="100000"/>
              </a:lnSpc>
              <a:spcBef>
                <a:spcPts val="0"/>
              </a:spcBef>
              <a:spcAft>
                <a:spcPts val="0"/>
              </a:spcAft>
              <a:buNone/>
              <a:defRPr sz="1000">
                <a:solidFill>
                  <a:srgbClr val="58676D"/>
                </a:solidFill>
              </a:defRPr>
            </a:lvl1pPr>
            <a:lvl2pPr marL="393700" indent="0">
              <a:lnSpc>
                <a:spcPct val="100000"/>
              </a:lnSpc>
              <a:spcBef>
                <a:spcPts val="0"/>
              </a:spcBef>
              <a:spcAft>
                <a:spcPts val="0"/>
              </a:spcAft>
              <a:buNone/>
              <a:defRPr/>
            </a:lvl2pPr>
            <a:lvl3pPr marL="749300" indent="0">
              <a:lnSpc>
                <a:spcPct val="100000"/>
              </a:lnSpc>
              <a:spcBef>
                <a:spcPts val="0"/>
              </a:spcBef>
              <a:spcAft>
                <a:spcPts val="0"/>
              </a:spcAft>
              <a:buNone/>
              <a:defRPr/>
            </a:lvl3pPr>
            <a:lvl4pPr marL="1092200" indent="0">
              <a:lnSpc>
                <a:spcPct val="100000"/>
              </a:lnSpc>
              <a:spcBef>
                <a:spcPts val="0"/>
              </a:spcBef>
              <a:spcAft>
                <a:spcPts val="0"/>
              </a:spcAft>
              <a:buNone/>
              <a:defRPr/>
            </a:lvl4pPr>
            <a:lvl5pPr marL="1371600" indent="0">
              <a:lnSpc>
                <a:spcPct val="100000"/>
              </a:lnSpc>
              <a:spcBef>
                <a:spcPts val="0"/>
              </a:spcBef>
              <a:spcAft>
                <a:spcPts val="0"/>
              </a:spcAft>
              <a:buNone/>
              <a:defRPr/>
            </a:lvl5pPr>
          </a:lstStyle>
          <a:p>
            <a:pPr lvl="0"/>
            <a:r>
              <a:rPr lang="en-US" dirty="0"/>
              <a:t>Click to edit Master text styles</a:t>
            </a:r>
          </a:p>
        </p:txBody>
      </p:sp>
      <p:sp>
        <p:nvSpPr>
          <p:cNvPr id="6" name="Date Placeholder 5"/>
          <p:cNvSpPr>
            <a:spLocks noGrp="1"/>
          </p:cNvSpPr>
          <p:nvPr>
            <p:ph type="dt" sz="half" idx="13"/>
          </p:nvPr>
        </p:nvSpPr>
        <p:spPr/>
        <p:txBody>
          <a:bodyPr/>
          <a:lstStyle/>
          <a:p>
            <a:fld id="{E2499895-19D2-4D86-8436-CF04065D586A}" type="datetime5">
              <a:rPr lang="en-US" smtClean="0"/>
              <a:t>29-Jun-16</a:t>
            </a:fld>
            <a:endParaRPr lang="en-US"/>
          </a:p>
        </p:txBody>
      </p:sp>
      <p:sp>
        <p:nvSpPr>
          <p:cNvPr id="8" name="Slide Number Placeholder 7"/>
          <p:cNvSpPr>
            <a:spLocks noGrp="1"/>
          </p:cNvSpPr>
          <p:nvPr>
            <p:ph type="sldNum" sz="quarter" idx="14"/>
          </p:nvPr>
        </p:nvSpPr>
        <p:spPr/>
        <p:txBody>
          <a:bodyPr/>
          <a:lstStyle/>
          <a:p>
            <a:fld id="{57BDDB14-4416-423F-A536-8F232850BD74}" type="slidenum">
              <a:rPr lang="en-US" smtClean="0"/>
              <a:t>‹#›</a:t>
            </a:fld>
            <a:endParaRPr lang="en-US"/>
          </a:p>
        </p:txBody>
      </p:sp>
      <p:sp>
        <p:nvSpPr>
          <p:cNvPr id="9" name="Footer Placeholder 8"/>
          <p:cNvSpPr>
            <a:spLocks noGrp="1"/>
          </p:cNvSpPr>
          <p:nvPr>
            <p:ph type="ftr" sz="quarter" idx="15"/>
          </p:nvPr>
        </p:nvSpPr>
        <p:spPr/>
        <p:txBody>
          <a:bodyPr/>
          <a:lstStyle/>
          <a:p>
            <a:r>
              <a:rPr lang="en-US"/>
              <a:t>AXP Internal</a:t>
            </a:r>
          </a:p>
        </p:txBody>
      </p:sp>
    </p:spTree>
    <p:extLst>
      <p:ext uri="{BB962C8B-B14F-4D97-AF65-F5344CB8AC3E}">
        <p14:creationId xmlns:p14="http://schemas.microsoft.com/office/powerpoint/2010/main" val="176074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10315"/>
            <a:ext cx="109728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612679" y="1322645"/>
            <a:ext cx="10966643" cy="4513783"/>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2"/>
          </p:nvPr>
        </p:nvSpPr>
        <p:spPr>
          <a:xfrm>
            <a:off x="613581" y="5839654"/>
            <a:ext cx="10964841" cy="204788"/>
          </a:xfrm>
        </p:spPr>
        <p:txBody>
          <a:bodyPr/>
          <a:lstStyle>
            <a:lvl1pPr marL="0" indent="0">
              <a:lnSpc>
                <a:spcPct val="100000"/>
              </a:lnSpc>
              <a:spcBef>
                <a:spcPts val="0"/>
              </a:spcBef>
              <a:spcAft>
                <a:spcPts val="0"/>
              </a:spcAft>
              <a:buNone/>
              <a:defRPr sz="1000">
                <a:solidFill>
                  <a:srgbClr val="58676D"/>
                </a:solidFill>
              </a:defRPr>
            </a:lvl1pPr>
            <a:lvl2pPr marL="393700" indent="0">
              <a:lnSpc>
                <a:spcPct val="100000"/>
              </a:lnSpc>
              <a:spcBef>
                <a:spcPts val="0"/>
              </a:spcBef>
              <a:spcAft>
                <a:spcPts val="0"/>
              </a:spcAft>
              <a:buNone/>
              <a:defRPr/>
            </a:lvl2pPr>
            <a:lvl3pPr marL="749300" indent="0">
              <a:lnSpc>
                <a:spcPct val="100000"/>
              </a:lnSpc>
              <a:spcBef>
                <a:spcPts val="0"/>
              </a:spcBef>
              <a:spcAft>
                <a:spcPts val="0"/>
              </a:spcAft>
              <a:buNone/>
              <a:defRPr/>
            </a:lvl3pPr>
            <a:lvl4pPr marL="1092200" indent="0">
              <a:lnSpc>
                <a:spcPct val="100000"/>
              </a:lnSpc>
              <a:spcBef>
                <a:spcPts val="0"/>
              </a:spcBef>
              <a:spcAft>
                <a:spcPts val="0"/>
              </a:spcAft>
              <a:buNone/>
              <a:defRPr/>
            </a:lvl4pPr>
            <a:lvl5pPr marL="1371600" indent="0">
              <a:lnSpc>
                <a:spcPct val="100000"/>
              </a:lnSpc>
              <a:spcBef>
                <a:spcPts val="0"/>
              </a:spcBef>
              <a:spcAft>
                <a:spcPts val="0"/>
              </a:spcAft>
              <a:buNone/>
              <a:defRPr/>
            </a:lvl5pPr>
          </a:lstStyle>
          <a:p>
            <a:pPr lvl="0"/>
            <a:r>
              <a:rPr lang="en-US" dirty="0"/>
              <a:t>Click to edit Master text styles</a:t>
            </a:r>
          </a:p>
        </p:txBody>
      </p:sp>
      <p:sp>
        <p:nvSpPr>
          <p:cNvPr id="6" name="Date Placeholder 5"/>
          <p:cNvSpPr>
            <a:spLocks noGrp="1"/>
          </p:cNvSpPr>
          <p:nvPr>
            <p:ph type="dt" sz="half" idx="13"/>
          </p:nvPr>
        </p:nvSpPr>
        <p:spPr/>
        <p:txBody>
          <a:bodyPr/>
          <a:lstStyle/>
          <a:p>
            <a:fld id="{B6C90DBA-211E-42DF-BC63-6142D6DA8FFE}" type="datetime5">
              <a:rPr lang="en-US" smtClean="0"/>
              <a:t>29-Jun-16</a:t>
            </a:fld>
            <a:endParaRPr lang="en-US"/>
          </a:p>
        </p:txBody>
      </p:sp>
      <p:sp>
        <p:nvSpPr>
          <p:cNvPr id="8" name="Slide Number Placeholder 7"/>
          <p:cNvSpPr>
            <a:spLocks noGrp="1"/>
          </p:cNvSpPr>
          <p:nvPr>
            <p:ph type="sldNum" sz="quarter" idx="14"/>
          </p:nvPr>
        </p:nvSpPr>
        <p:spPr/>
        <p:txBody>
          <a:bodyPr/>
          <a:lstStyle/>
          <a:p>
            <a:fld id="{43914390-5EC0-40CC-A8A9-31422B3809DB}" type="slidenum">
              <a:rPr lang="en-US" smtClean="0"/>
              <a:t>‹#›</a:t>
            </a:fld>
            <a:endParaRPr lang="en-US"/>
          </a:p>
        </p:txBody>
      </p:sp>
      <p:sp>
        <p:nvSpPr>
          <p:cNvPr id="9" name="Footer Placeholder 8"/>
          <p:cNvSpPr>
            <a:spLocks noGrp="1"/>
          </p:cNvSpPr>
          <p:nvPr>
            <p:ph type="ftr" sz="quarter" idx="15"/>
          </p:nvPr>
        </p:nvSpPr>
        <p:spPr/>
        <p:txBody>
          <a:bodyPr/>
          <a:lstStyle/>
          <a:p>
            <a:r>
              <a:rPr lang="en-US"/>
              <a:t>AXP Internal</a:t>
            </a:r>
          </a:p>
        </p:txBody>
      </p:sp>
    </p:spTree>
    <p:extLst>
      <p:ext uri="{BB962C8B-B14F-4D97-AF65-F5344CB8AC3E}">
        <p14:creationId xmlns:p14="http://schemas.microsoft.com/office/powerpoint/2010/main" val="293683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1851" y="415925"/>
            <a:ext cx="10528301" cy="401638"/>
          </a:xfrm>
        </p:spPr>
        <p:txBody>
          <a:bodyPr/>
          <a:lstStyle/>
          <a:p>
            <a:r>
              <a:rPr lang="en-US"/>
              <a:t>Click to edit Master title style</a:t>
            </a:r>
          </a:p>
        </p:txBody>
      </p:sp>
      <p:sp>
        <p:nvSpPr>
          <p:cNvPr id="3" name="Table Placeholder 2"/>
          <p:cNvSpPr>
            <a:spLocks noGrp="1"/>
          </p:cNvSpPr>
          <p:nvPr>
            <p:ph type="tbl" idx="1"/>
          </p:nvPr>
        </p:nvSpPr>
        <p:spPr>
          <a:xfrm>
            <a:off x="1318686" y="1662113"/>
            <a:ext cx="9580034" cy="4017962"/>
          </a:xfrm>
        </p:spPr>
        <p:txBody>
          <a:bodyPr/>
          <a:lstStyle/>
          <a:p>
            <a:pPr lvl="0"/>
            <a:endParaRPr lang="en-US" noProof="0"/>
          </a:p>
        </p:txBody>
      </p:sp>
      <p:sp>
        <p:nvSpPr>
          <p:cNvPr id="4" name="Rectangle 2"/>
          <p:cNvSpPr>
            <a:spLocks noGrp="1" noChangeArrowheads="1"/>
          </p:cNvSpPr>
          <p:nvPr>
            <p:ph type="ftr" sz="quarter" idx="10"/>
          </p:nvPr>
        </p:nvSpPr>
        <p:spPr/>
        <p:txBody>
          <a:bodyPr/>
          <a:lstStyle>
            <a:lvl1pPr>
              <a:defRPr/>
            </a:lvl1pPr>
          </a:lstStyle>
          <a:p>
            <a:pPr>
              <a:defRPr/>
            </a:pPr>
            <a:r>
              <a:rPr lang="en-US" altLang="en-US"/>
              <a:t>Confidential - Do Not Distribute or Copy</a:t>
            </a:r>
          </a:p>
        </p:txBody>
      </p:sp>
      <p:cxnSp>
        <p:nvCxnSpPr>
          <p:cNvPr id="5" name="Straight Connector 4"/>
          <p:cNvCxnSpPr/>
          <p:nvPr userDrawn="1"/>
        </p:nvCxnSpPr>
        <p:spPr bwMode="auto">
          <a:xfrm>
            <a:off x="541294" y="831265"/>
            <a:ext cx="11096525" cy="0"/>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07500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52"/>
          <p:cNvSpPr>
            <a:spLocks noGrp="1" noChangeArrowheads="1"/>
          </p:cNvSpPr>
          <p:nvPr>
            <p:ph type="body" idx="1"/>
          </p:nvPr>
        </p:nvSpPr>
        <p:spPr bwMode="gray">
          <a:xfrm>
            <a:off x="381000" y="1362075"/>
            <a:ext cx="11142133" cy="4419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3"/>
          <p:cNvSpPr>
            <a:spLocks noGrp="1" noChangeArrowheads="1"/>
          </p:cNvSpPr>
          <p:nvPr>
            <p:ph type="title"/>
          </p:nvPr>
        </p:nvSpPr>
        <p:spPr bwMode="auto">
          <a:xfrm>
            <a:off x="370417" y="190501"/>
            <a:ext cx="11150600" cy="885825"/>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p>
            <a:pPr lvl="0"/>
            <a:r>
              <a:rPr lang="en-US"/>
              <a:t>Click to edit Master title style</a:t>
            </a:r>
          </a:p>
        </p:txBody>
      </p:sp>
      <p:sp>
        <p:nvSpPr>
          <p:cNvPr id="13" name="Date Placeholder 12"/>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3EC63-790A-4054-8A8D-907951EBD509}" type="datetime5">
              <a:rPr lang="en-US" smtClean="0"/>
              <a:t>29-Jun-16</a:t>
            </a:fld>
            <a:endParaRPr lang="en-US"/>
          </a:p>
        </p:txBody>
      </p:sp>
      <p:sp>
        <p:nvSpPr>
          <p:cNvPr id="14" name="Slide Number Placeholder 13"/>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12996-26A3-4CC9-A328-7375AFB3BF8A}" type="slidenum">
              <a:rPr lang="en-US" smtClean="0"/>
              <a:t>‹#›</a:t>
            </a:fld>
            <a:endParaRPr lang="en-US"/>
          </a:p>
        </p:txBody>
      </p:sp>
      <p:sp>
        <p:nvSpPr>
          <p:cNvPr id="15" name="Footer Placeholder 1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AXP Internal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80" r:id="rId5"/>
    <p:sldLayoutId id="2147483687" r:id="rId6"/>
    <p:sldLayoutId id="2147483688" r:id="rId7"/>
    <p:sldLayoutId id="2147483689" r:id="rId8"/>
    <p:sldLayoutId id="2147483690" r:id="rId9"/>
    <p:sldLayoutId id="2147483695" r:id="rId10"/>
    <p:sldLayoutId id="2147483696" r:id="rId11"/>
    <p:sldLayoutId id="2147483697" r:id="rId12"/>
    <p:sldLayoutId id="2147483698" r:id="rId13"/>
    <p:sldLayoutId id="2147483699" r:id="rId14"/>
    <p:sldLayoutId id="2147483700" r:id="rId15"/>
    <p:sldLayoutId id="2147483701" r:id="rId16"/>
  </p:sldLayoutIdLst>
  <p:transition>
    <p:sndAc>
      <p:stSnd>
        <p:snd r:embed="rId18" name="click.wav"/>
      </p:stSnd>
    </p:sndAc>
  </p:transition>
  <p:hf hdr="0"/>
  <p:txStyles>
    <p:titleStyle>
      <a:lvl1pPr algn="l" rtl="0" eaLnBrk="0" fontAlgn="base" hangingPunct="0">
        <a:lnSpc>
          <a:spcPct val="90000"/>
        </a:lnSpc>
        <a:spcBef>
          <a:spcPct val="0"/>
        </a:spcBef>
        <a:spcAft>
          <a:spcPct val="0"/>
        </a:spcAft>
        <a:defRPr lang="en-US" sz="3200" b="1">
          <a:solidFill>
            <a:srgbClr val="00529B"/>
          </a:solidFill>
          <a:latin typeface="+mj-lt"/>
          <a:ea typeface="+mj-ea"/>
          <a:cs typeface="+mj-cs"/>
        </a:defRPr>
      </a:lvl1pPr>
      <a:lvl2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347663" indent="-347663" algn="l" rtl="0" eaLnBrk="0" fontAlgn="base" hangingPunct="0">
        <a:lnSpc>
          <a:spcPct val="90000"/>
        </a:lnSpc>
        <a:spcBef>
          <a:spcPct val="30000"/>
        </a:spcBef>
        <a:spcAft>
          <a:spcPct val="10000"/>
        </a:spcAft>
        <a:buClr>
          <a:srgbClr val="00529B"/>
        </a:buClr>
        <a:buFont typeface="Times"/>
        <a:buChar char="•"/>
        <a:defRPr sz="2800">
          <a:solidFill>
            <a:schemeClr val="tx1"/>
          </a:solidFill>
          <a:latin typeface="+mn-lt"/>
          <a:ea typeface="+mn-ea"/>
          <a:cs typeface="+mn-cs"/>
        </a:defRPr>
      </a:lvl1pPr>
      <a:lvl2pPr marL="635000" indent="-173038" algn="l" rtl="0" eaLnBrk="0" fontAlgn="base" hangingPunct="0">
        <a:lnSpc>
          <a:spcPct val="90000"/>
        </a:lnSpc>
        <a:spcBef>
          <a:spcPct val="30000"/>
        </a:spcBef>
        <a:spcAft>
          <a:spcPct val="10000"/>
        </a:spcAft>
        <a:buClr>
          <a:schemeClr val="tx1"/>
        </a:buClr>
        <a:buFont typeface="Arial" charset="0"/>
        <a:buChar char="-"/>
        <a:defRPr sz="2400">
          <a:solidFill>
            <a:schemeClr val="tx1"/>
          </a:solidFill>
          <a:latin typeface="+mn-lt"/>
          <a:ea typeface="+mn-ea"/>
          <a:cs typeface="+mn-cs"/>
        </a:defRPr>
      </a:lvl2pPr>
      <a:lvl3pPr marL="922338" indent="-173038" algn="l" rtl="0" eaLnBrk="0" fontAlgn="base" hangingPunct="0">
        <a:lnSpc>
          <a:spcPct val="90000"/>
        </a:lnSpc>
        <a:spcBef>
          <a:spcPct val="30000"/>
        </a:spcBef>
        <a:spcAft>
          <a:spcPct val="10000"/>
        </a:spcAft>
        <a:buClr>
          <a:schemeClr val="tx1"/>
        </a:buClr>
        <a:buFont typeface="Times"/>
        <a:buChar char="•"/>
        <a:defRPr sz="2000">
          <a:solidFill>
            <a:schemeClr val="tx1"/>
          </a:solidFill>
          <a:latin typeface="+mn-lt"/>
          <a:ea typeface="+mn-ea"/>
          <a:cs typeface="+mn-cs"/>
        </a:defRPr>
      </a:lvl3pPr>
      <a:lvl4pPr marL="1209675" indent="-173038" algn="l" rtl="0" eaLnBrk="0" fontAlgn="base" hangingPunct="0">
        <a:lnSpc>
          <a:spcPct val="90000"/>
        </a:lnSpc>
        <a:spcBef>
          <a:spcPct val="30000"/>
        </a:spcBef>
        <a:spcAft>
          <a:spcPct val="10000"/>
        </a:spcAft>
        <a:buClr>
          <a:schemeClr val="tx1"/>
        </a:buClr>
        <a:buFont typeface="Arial" charset="0"/>
        <a:buChar char="-"/>
        <a:defRPr sz="2000">
          <a:solidFill>
            <a:schemeClr val="tx1"/>
          </a:solidFill>
          <a:latin typeface="+mn-lt"/>
          <a:ea typeface="+mn-ea"/>
          <a:cs typeface="+mn-cs"/>
        </a:defRPr>
      </a:lvl4pPr>
      <a:lvl5pPr marL="1497013" indent="-173038" algn="l" rtl="0" eaLnBrk="0" fontAlgn="base" hangingPunct="0">
        <a:lnSpc>
          <a:spcPct val="90000"/>
        </a:lnSpc>
        <a:spcBef>
          <a:spcPct val="30000"/>
        </a:spcBef>
        <a:spcAft>
          <a:spcPct val="10000"/>
        </a:spcAft>
        <a:buClr>
          <a:schemeClr val="tx1"/>
        </a:buClr>
        <a:buFont typeface="Times"/>
        <a:buChar char="•"/>
        <a:defRPr sz="2000">
          <a:solidFill>
            <a:schemeClr val="tx1"/>
          </a:solidFill>
          <a:latin typeface="+mn-lt"/>
          <a:ea typeface="+mn-ea"/>
          <a:cs typeface="+mn-cs"/>
        </a:defRPr>
      </a:lvl5pPr>
      <a:lvl6pPr marL="19542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tiff"/><Relationship Id="rId4" Type="http://schemas.openxmlformats.org/officeDocument/2006/relationships/image" Target="../media/image29.tiff"/></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png"/><Relationship Id="rId26" Type="http://schemas.openxmlformats.org/officeDocument/2006/relationships/image" Target="../media/image24.png"/><Relationship Id="rId3" Type="http://schemas.openxmlformats.org/officeDocument/2006/relationships/image" Target="../media/image6.png"/><Relationship Id="rId21" Type="http://schemas.openxmlformats.org/officeDocument/2006/relationships/image" Target="../media/image19.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hyperlink" Target="http://agile.community.pmi.org/" TargetMode="External"/><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8.jpeg"/><Relationship Id="rId11" Type="http://schemas.openxmlformats.org/officeDocument/2006/relationships/hyperlink" Target="http://home.disney.go.com/index" TargetMode="External"/><Relationship Id="rId24" Type="http://schemas.openxmlformats.org/officeDocument/2006/relationships/image" Target="../media/image22.png"/><Relationship Id="rId5" Type="http://schemas.openxmlformats.org/officeDocument/2006/relationships/hyperlink" Target="http://www.google.com/imgres?imgurl=http://www.deadlinehollywooddaily.com/wp-content/uploads/2007/05/nbc-logo-72rgb-pos_jpeg.jpg&amp;imgrefurl=http://www.deadlinehollywooddaily.com/urgent-shakeup-at-nbc-ben-silverman-replacing-kevin-reilly/&amp;h=288&amp;w=288&amp;sz=36&amp;tbnid=jaMKafFJWqAJ::&amp;tbnh=115&amp;tbnw=115&amp;prev=/images?q='nbc+logo'&amp;hl=en&amp;sa=X&amp;oi=image_result&amp;resnum=2&amp;ct=image&amp;cd=1" TargetMode="External"/><Relationship Id="rId15" Type="http://schemas.openxmlformats.org/officeDocument/2006/relationships/image" Target="../media/image3.jpeg"/><Relationship Id="rId23" Type="http://schemas.openxmlformats.org/officeDocument/2006/relationships/image" Target="../media/image21.png"/><Relationship Id="rId10" Type="http://schemas.openxmlformats.org/officeDocument/2006/relationships/image" Target="../media/image12.jpeg"/><Relationship Id="rId19"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5.jpeg"/><Relationship Id="rId22" Type="http://schemas.openxmlformats.org/officeDocument/2006/relationships/image" Target="../media/image20.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audio" Target="../media/audio1.wav"/><Relationship Id="rId7" Type="http://schemas.openxmlformats.org/officeDocument/2006/relationships/diagramColors" Target="../diagrams/colors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agilealliance.org/wp-content/uploads/2016/02/Accounting-for-Capitalization-of-Agile-Labor-Costs.pdf" TargetMode="External"/><Relationship Id="rId7" Type="http://schemas.openxmlformats.org/officeDocument/2006/relationships/hyperlink" Target="http://www.accountingcoach.com/blog/capitalize"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https://www.infoq.com/articles/agile-capitalization" TargetMode="External"/><Relationship Id="rId5" Type="http://schemas.openxmlformats.org/officeDocument/2006/relationships/hyperlink" Target="https://www.brighttalk.com/webcast/6505/194903/agile-capitalization-for-greater-business-value-1pdu" TargetMode="External"/><Relationship Id="rId4" Type="http://schemas.openxmlformats.org/officeDocument/2006/relationships/hyperlink" Target="https://www.rallydev.com/blog/agile/top-10-pitfalls-agile-capitalization"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92"/>
          <p:cNvSpPr>
            <a:spLocks noGrp="1" noChangeArrowheads="1"/>
          </p:cNvSpPr>
          <p:nvPr>
            <p:ph type="subTitle" idx="1"/>
          </p:nvPr>
        </p:nvSpPr>
        <p:spPr>
          <a:xfrm>
            <a:off x="690524" y="4335462"/>
            <a:ext cx="11055351" cy="2203450"/>
          </a:xfrm>
        </p:spPr>
        <p:txBody>
          <a:bodyPr/>
          <a:lstStyle/>
          <a:p>
            <a:pPr eaLnBrk="1" hangingPunct="1">
              <a:buFont typeface="Times"/>
              <a:buNone/>
            </a:pPr>
            <a:r>
              <a:rPr lang="en-US" sz="4000" dirty="0">
                <a:solidFill>
                  <a:schemeClr val="accent1"/>
                </a:solidFill>
              </a:rPr>
              <a:t>Pat Reed</a:t>
            </a:r>
          </a:p>
          <a:p>
            <a:pPr eaLnBrk="1" hangingPunct="1">
              <a:buFont typeface="Times"/>
              <a:buNone/>
            </a:pPr>
            <a:r>
              <a:rPr lang="en-US" dirty="0"/>
              <a:t> </a:t>
            </a:r>
          </a:p>
        </p:txBody>
      </p:sp>
      <p:sp>
        <p:nvSpPr>
          <p:cNvPr id="7170" name="Rectangle 91"/>
          <p:cNvSpPr>
            <a:spLocks noGrp="1" noChangeArrowheads="1"/>
          </p:cNvSpPr>
          <p:nvPr>
            <p:ph type="ctrTitle"/>
          </p:nvPr>
        </p:nvSpPr>
        <p:spPr/>
        <p:txBody>
          <a:bodyPr/>
          <a:lstStyle/>
          <a:p>
            <a:pPr eaLnBrk="1" hangingPunct="1"/>
            <a:r>
              <a:rPr lang="en-US" sz="4000" dirty="0">
                <a:cs typeface="CA Sans"/>
              </a:rPr>
              <a:t>An Agile Accounting Playbook</a:t>
            </a:r>
            <a:endParaRPr dirty="0"/>
          </a:p>
        </p:txBody>
      </p:sp>
      <p:pic>
        <p:nvPicPr>
          <p:cNvPr id="7" name="Picture 8" descr="Agile-logo-4c 20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524" y="3468688"/>
            <a:ext cx="1797076" cy="123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2"/>
          <p:cNvSpPr>
            <a:spLocks noGrp="1"/>
          </p:cNvSpPr>
          <p:nvPr>
            <p:ph type="sldNum" sz="quarter" idx="11"/>
          </p:nvPr>
        </p:nvSpPr>
        <p:spPr/>
        <p:txBody>
          <a:bodyPr/>
          <a:lstStyle/>
          <a:p>
            <a:fld id="{3F189263-854E-43F0-A5D2-AAA97A591804}" type="slidenum">
              <a:rPr lang="en-US" smtClean="0"/>
              <a:t>0</a:t>
            </a:fld>
            <a:endParaRPr lang="en-US"/>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312" y="3276600"/>
            <a:ext cx="2857500" cy="2286000"/>
          </a:xfrm>
          <a:prstGeom prst="rect">
            <a:avLst/>
          </a:prstGeom>
        </p:spPr>
      </p:pic>
      <p:sp>
        <p:nvSpPr>
          <p:cNvPr id="4" name="Rectangle 3"/>
          <p:cNvSpPr/>
          <p:nvPr/>
        </p:nvSpPr>
        <p:spPr bwMode="auto">
          <a:xfrm>
            <a:off x="2122162" y="4236835"/>
            <a:ext cx="713127" cy="328022"/>
          </a:xfrm>
          <a:prstGeom prst="rect">
            <a:avLst/>
          </a:prstGeom>
          <a:solidFill>
            <a:srgbClr val="00277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p:cNvSpPr txBox="1"/>
          <p:nvPr/>
        </p:nvSpPr>
        <p:spPr>
          <a:xfrm>
            <a:off x="1950462" y="4103192"/>
            <a:ext cx="1249873" cy="492443"/>
          </a:xfrm>
          <a:prstGeom prst="rect">
            <a:avLst/>
          </a:prstGeom>
          <a:noFill/>
        </p:spPr>
        <p:txBody>
          <a:bodyPr wrap="square" rtlCol="0">
            <a:spAutoFit/>
          </a:bodyPr>
          <a:lstStyle/>
          <a:p>
            <a:r>
              <a:rPr lang="en-US" sz="2600" dirty="0">
                <a:solidFill>
                  <a:schemeClr val="tx2"/>
                </a:solidFill>
              </a:rPr>
              <a:t>GAAP</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8290" y="3267574"/>
            <a:ext cx="2449285" cy="1067888"/>
          </a:xfrm>
          <a:prstGeom prst="rect">
            <a:avLst/>
          </a:prstGeom>
        </p:spPr>
      </p:pic>
    </p:spTree>
  </p:cSld>
  <p:clrMapOvr>
    <a:masterClrMapping/>
  </p:clrMapOvr>
  <p:transition>
    <p:sndAc>
      <p:stSnd>
        <p:snd r:embed="rId3"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545690" y="335366"/>
            <a:ext cx="9553900" cy="480131"/>
          </a:xfrm>
        </p:spPr>
        <p:txBody>
          <a:bodyPr/>
          <a:lstStyle/>
          <a:p>
            <a:r>
              <a:rPr lang="en-US" altLang="en-US" dirty="0"/>
              <a:t>Imagine If….</a:t>
            </a:r>
          </a:p>
        </p:txBody>
      </p:sp>
      <p:sp>
        <p:nvSpPr>
          <p:cNvPr id="66563" name="Content Placeholder 2"/>
          <p:cNvSpPr>
            <a:spLocks noGrp="1"/>
          </p:cNvSpPr>
          <p:nvPr>
            <p:ph idx="1"/>
          </p:nvPr>
        </p:nvSpPr>
        <p:spPr>
          <a:xfrm>
            <a:off x="545690" y="1470864"/>
            <a:ext cx="7634614" cy="1761708"/>
          </a:xfrm>
        </p:spPr>
        <p:txBody>
          <a:bodyPr/>
          <a:lstStyle/>
          <a:p>
            <a:pPr marL="0" indent="0" algn="ctr">
              <a:buNone/>
            </a:pPr>
            <a:r>
              <a:rPr lang="en-US" altLang="en-US" sz="3000" dirty="0">
                <a:latin typeface="Verdana" panose="020B0604030504040204" pitchFamily="34" charset="0"/>
              </a:rPr>
              <a:t> </a:t>
            </a:r>
          </a:p>
          <a:p>
            <a:pPr marL="0" indent="0" algn="ctr">
              <a:buNone/>
            </a:pPr>
            <a:endParaRPr lang="en-US" altLang="en-US" sz="3000" dirty="0">
              <a:latin typeface="Verdana" panose="020B0604030504040204" pitchFamily="34" charset="0"/>
            </a:endParaRPr>
          </a:p>
        </p:txBody>
      </p:sp>
      <p:pic>
        <p:nvPicPr>
          <p:cNvPr id="2" name="Picture 1"/>
          <p:cNvPicPr>
            <a:picLocks noChangeAspect="1"/>
          </p:cNvPicPr>
          <p:nvPr/>
        </p:nvPicPr>
        <p:blipFill>
          <a:blip r:embed="rId4" cstate="print"/>
          <a:stretch>
            <a:fillRect/>
          </a:stretch>
        </p:blipFill>
        <p:spPr>
          <a:xfrm>
            <a:off x="6324601" y="4132199"/>
            <a:ext cx="2562368" cy="1680629"/>
          </a:xfrm>
          <a:prstGeom prst="rect">
            <a:avLst/>
          </a:prstGeom>
        </p:spPr>
      </p:pic>
      <p:sp>
        <p:nvSpPr>
          <p:cNvPr id="10" name="Slide Number Placeholder 9"/>
          <p:cNvSpPr>
            <a:spLocks noGrp="1"/>
          </p:cNvSpPr>
          <p:nvPr>
            <p:ph type="sldNum" sz="quarter" idx="4294967295"/>
          </p:nvPr>
        </p:nvSpPr>
        <p:spPr>
          <a:xfrm>
            <a:off x="8737600" y="6356350"/>
            <a:ext cx="2844800" cy="365125"/>
          </a:xfrm>
        </p:spPr>
        <p:txBody>
          <a:bodyPr/>
          <a:lstStyle/>
          <a:p>
            <a:fld id="{F0DDB1D6-8E4D-48F6-AB54-0FC8F7F2FA1E}" type="slidenum">
              <a:rPr lang="en-US" smtClean="0"/>
              <a:t>9</a:t>
            </a:fld>
            <a:endParaRPr lang="en-US"/>
          </a:p>
        </p:txBody>
      </p:sp>
      <p:sp>
        <p:nvSpPr>
          <p:cNvPr id="3" name="TextBox 2"/>
          <p:cNvSpPr txBox="1"/>
          <p:nvPr/>
        </p:nvSpPr>
        <p:spPr>
          <a:xfrm>
            <a:off x="2100942" y="1470864"/>
            <a:ext cx="3135795" cy="3477875"/>
          </a:xfrm>
          <a:prstGeom prst="rect">
            <a:avLst/>
          </a:prstGeom>
          <a:noFill/>
        </p:spPr>
        <p:txBody>
          <a:bodyPr wrap="none" rtlCol="0">
            <a:spAutoFit/>
          </a:bodyPr>
          <a:lstStyle/>
          <a:p>
            <a:r>
              <a:rPr lang="en-US" sz="4400" dirty="0"/>
              <a:t>Defensible</a:t>
            </a:r>
          </a:p>
          <a:p>
            <a:r>
              <a:rPr lang="en-US" sz="4400" dirty="0"/>
              <a:t>Auditable</a:t>
            </a:r>
          </a:p>
          <a:p>
            <a:r>
              <a:rPr lang="en-US" sz="4400" dirty="0"/>
              <a:t>Scalable</a:t>
            </a:r>
          </a:p>
          <a:p>
            <a:r>
              <a:rPr lang="en-US" sz="4400" dirty="0"/>
              <a:t>Sustainable</a:t>
            </a:r>
          </a:p>
          <a:p>
            <a:r>
              <a:rPr lang="en-US" sz="4400" dirty="0"/>
              <a:t>Agile</a:t>
            </a:r>
          </a:p>
        </p:txBody>
      </p:sp>
    </p:spTree>
    <p:extLst>
      <p:ext uri="{BB962C8B-B14F-4D97-AF65-F5344CB8AC3E}">
        <p14:creationId xmlns:p14="http://schemas.microsoft.com/office/powerpoint/2010/main" val="2710333624"/>
      </p:ext>
    </p:extLst>
  </p:cSld>
  <p:clrMapOvr>
    <a:masterClrMapping/>
  </p:clrMapOvr>
  <p:transition advClick="0">
    <p:sndAc>
      <p:stSnd>
        <p:snd r:embed="rId3"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45690" y="328830"/>
            <a:ext cx="9007494" cy="480131"/>
          </a:xfrm>
        </p:spPr>
        <p:txBody>
          <a:bodyPr/>
          <a:lstStyle/>
          <a:p>
            <a:r>
              <a:rPr lang="en-US" dirty="0"/>
              <a:t>Agile Accounting &amp; Capitalization Playbook</a:t>
            </a:r>
          </a:p>
        </p:txBody>
      </p:sp>
      <p:sp>
        <p:nvSpPr>
          <p:cNvPr id="5" name="Content Placeholder 2"/>
          <p:cNvSpPr txBox="1">
            <a:spLocks/>
          </p:cNvSpPr>
          <p:nvPr/>
        </p:nvSpPr>
        <p:spPr>
          <a:xfrm>
            <a:off x="2617694" y="1329313"/>
            <a:ext cx="7501991" cy="3943430"/>
          </a:xfrm>
          <a:prstGeom prst="rect">
            <a:avLst/>
          </a:prstGeom>
        </p:spPr>
        <p:txBody>
          <a:bodyPr/>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r>
              <a:rPr lang="en-US" dirty="0"/>
              <a:t>Start with “Why”</a:t>
            </a:r>
          </a:p>
          <a:p>
            <a:pPr marL="0" indent="0">
              <a:lnSpc>
                <a:spcPct val="100000"/>
              </a:lnSpc>
              <a:buNone/>
            </a:pPr>
            <a:r>
              <a:rPr lang="en-US" dirty="0"/>
              <a:t>Engage the right people</a:t>
            </a:r>
          </a:p>
          <a:p>
            <a:pPr marL="0" indent="0">
              <a:lnSpc>
                <a:spcPct val="100000"/>
              </a:lnSpc>
              <a:buNone/>
            </a:pPr>
            <a:r>
              <a:rPr lang="en-US" dirty="0"/>
              <a:t>Apply Lean Systems thinking</a:t>
            </a:r>
          </a:p>
          <a:p>
            <a:pPr marL="0" indent="0">
              <a:lnSpc>
                <a:spcPct val="100000"/>
              </a:lnSpc>
              <a:buNone/>
            </a:pPr>
            <a:r>
              <a:rPr lang="en-US" dirty="0"/>
              <a:t>Design the test first</a:t>
            </a:r>
          </a:p>
          <a:p>
            <a:pPr marL="0" indent="0">
              <a:lnSpc>
                <a:spcPct val="100000"/>
              </a:lnSpc>
              <a:buNone/>
            </a:pPr>
            <a:r>
              <a:rPr lang="en-US" dirty="0"/>
              <a:t>Discover simple rules</a:t>
            </a:r>
          </a:p>
          <a:p>
            <a:pPr marL="0" indent="0">
              <a:lnSpc>
                <a:spcPct val="100000"/>
              </a:lnSpc>
              <a:buNone/>
            </a:pPr>
            <a:r>
              <a:rPr lang="en-US" dirty="0"/>
              <a:t>Co-create your solution</a:t>
            </a:r>
          </a:p>
          <a:p>
            <a:pPr marL="0" indent="0">
              <a:lnSpc>
                <a:spcPct val="100000"/>
              </a:lnSpc>
              <a:buNone/>
            </a:pPr>
            <a:r>
              <a:rPr lang="en-US" dirty="0"/>
              <a:t>Share knowledge &amp; empower your people</a:t>
            </a:r>
          </a:p>
        </p:txBody>
      </p:sp>
      <p:pic>
        <p:nvPicPr>
          <p:cNvPr id="6" name="Picture 5"/>
          <p:cNvPicPr>
            <a:picLocks noChangeAspect="1"/>
          </p:cNvPicPr>
          <p:nvPr/>
        </p:nvPicPr>
        <p:blipFill>
          <a:blip r:embed="rId4" cstate="print"/>
          <a:stretch>
            <a:fillRect/>
          </a:stretch>
        </p:blipFill>
        <p:spPr>
          <a:xfrm>
            <a:off x="8486265" y="1295807"/>
            <a:ext cx="2754299" cy="2410012"/>
          </a:xfrm>
          <a:prstGeom prst="rect">
            <a:avLst/>
          </a:prstGeom>
        </p:spPr>
      </p:pic>
      <p:pic>
        <p:nvPicPr>
          <p:cNvPr id="7" name="Picture 6"/>
          <p:cNvPicPr>
            <a:picLocks noChangeAspect="1"/>
          </p:cNvPicPr>
          <p:nvPr/>
        </p:nvPicPr>
        <p:blipFill>
          <a:blip r:embed="rId5" cstate="print"/>
          <a:stretch>
            <a:fillRect/>
          </a:stretch>
        </p:blipFill>
        <p:spPr>
          <a:xfrm>
            <a:off x="2111936" y="1329314"/>
            <a:ext cx="326465" cy="345933"/>
          </a:xfrm>
          <a:prstGeom prst="rect">
            <a:avLst/>
          </a:prstGeom>
        </p:spPr>
      </p:pic>
      <p:pic>
        <p:nvPicPr>
          <p:cNvPr id="8" name="Picture 7"/>
          <p:cNvPicPr>
            <a:picLocks noChangeAspect="1"/>
          </p:cNvPicPr>
          <p:nvPr/>
        </p:nvPicPr>
        <p:blipFill>
          <a:blip r:embed="rId5" cstate="print"/>
          <a:stretch>
            <a:fillRect/>
          </a:stretch>
        </p:blipFill>
        <p:spPr>
          <a:xfrm>
            <a:off x="2049185" y="1876158"/>
            <a:ext cx="326465" cy="345933"/>
          </a:xfrm>
          <a:prstGeom prst="rect">
            <a:avLst/>
          </a:prstGeom>
        </p:spPr>
      </p:pic>
      <p:pic>
        <p:nvPicPr>
          <p:cNvPr id="9" name="Picture 8"/>
          <p:cNvPicPr>
            <a:picLocks noChangeAspect="1"/>
          </p:cNvPicPr>
          <p:nvPr/>
        </p:nvPicPr>
        <p:blipFill>
          <a:blip r:embed="rId5" cstate="print"/>
          <a:stretch>
            <a:fillRect/>
          </a:stretch>
        </p:blipFill>
        <p:spPr>
          <a:xfrm>
            <a:off x="2067114" y="2361353"/>
            <a:ext cx="326465" cy="345933"/>
          </a:xfrm>
          <a:prstGeom prst="rect">
            <a:avLst/>
          </a:prstGeom>
        </p:spPr>
      </p:pic>
      <p:pic>
        <p:nvPicPr>
          <p:cNvPr id="10" name="Picture 9"/>
          <p:cNvPicPr>
            <a:picLocks noChangeAspect="1"/>
          </p:cNvPicPr>
          <p:nvPr/>
        </p:nvPicPr>
        <p:blipFill>
          <a:blip r:embed="rId5" cstate="print"/>
          <a:stretch>
            <a:fillRect/>
          </a:stretch>
        </p:blipFill>
        <p:spPr>
          <a:xfrm>
            <a:off x="2102973" y="2981649"/>
            <a:ext cx="326465" cy="345933"/>
          </a:xfrm>
          <a:prstGeom prst="rect">
            <a:avLst/>
          </a:prstGeom>
        </p:spPr>
      </p:pic>
      <p:pic>
        <p:nvPicPr>
          <p:cNvPr id="11" name="Picture 10"/>
          <p:cNvPicPr>
            <a:picLocks noChangeAspect="1"/>
          </p:cNvPicPr>
          <p:nvPr/>
        </p:nvPicPr>
        <p:blipFill>
          <a:blip r:embed="rId5" cstate="print"/>
          <a:stretch>
            <a:fillRect/>
          </a:stretch>
        </p:blipFill>
        <p:spPr>
          <a:xfrm>
            <a:off x="2076080" y="3528493"/>
            <a:ext cx="326465" cy="345933"/>
          </a:xfrm>
          <a:prstGeom prst="rect">
            <a:avLst/>
          </a:prstGeom>
        </p:spPr>
      </p:pic>
      <p:pic>
        <p:nvPicPr>
          <p:cNvPr id="12" name="Picture 11"/>
          <p:cNvPicPr>
            <a:picLocks noChangeAspect="1"/>
          </p:cNvPicPr>
          <p:nvPr/>
        </p:nvPicPr>
        <p:blipFill>
          <a:blip r:embed="rId5" cstate="print"/>
          <a:stretch>
            <a:fillRect/>
          </a:stretch>
        </p:blipFill>
        <p:spPr>
          <a:xfrm>
            <a:off x="2076080" y="4041969"/>
            <a:ext cx="326465" cy="345933"/>
          </a:xfrm>
          <a:prstGeom prst="rect">
            <a:avLst/>
          </a:prstGeom>
        </p:spPr>
      </p:pic>
      <p:pic>
        <p:nvPicPr>
          <p:cNvPr id="13" name="Picture 12"/>
          <p:cNvPicPr>
            <a:picLocks noChangeAspect="1"/>
          </p:cNvPicPr>
          <p:nvPr/>
        </p:nvPicPr>
        <p:blipFill>
          <a:blip r:embed="rId5" cstate="print"/>
          <a:stretch>
            <a:fillRect/>
          </a:stretch>
        </p:blipFill>
        <p:spPr>
          <a:xfrm>
            <a:off x="2102973" y="4555445"/>
            <a:ext cx="326465" cy="345933"/>
          </a:xfrm>
          <a:prstGeom prst="rect">
            <a:avLst/>
          </a:prstGeom>
        </p:spPr>
      </p:pic>
      <p:sp>
        <p:nvSpPr>
          <p:cNvPr id="19" name="Slide Number Placeholder 18"/>
          <p:cNvSpPr>
            <a:spLocks noGrp="1"/>
          </p:cNvSpPr>
          <p:nvPr>
            <p:ph type="sldNum" sz="quarter" idx="4294967295"/>
          </p:nvPr>
        </p:nvSpPr>
        <p:spPr>
          <a:xfrm>
            <a:off x="8737600" y="6356350"/>
            <a:ext cx="2844800" cy="365125"/>
          </a:xfrm>
        </p:spPr>
        <p:txBody>
          <a:bodyPr/>
          <a:lstStyle/>
          <a:p>
            <a:fld id="{F0DDB1D6-8E4D-48F6-AB54-0FC8F7F2FA1E}" type="slidenum">
              <a:rPr lang="en-US" smtClean="0"/>
              <a:t>10</a:t>
            </a:fld>
            <a:endParaRPr lang="en-US"/>
          </a:p>
        </p:txBody>
      </p:sp>
    </p:spTree>
    <p:extLst>
      <p:ext uri="{BB962C8B-B14F-4D97-AF65-F5344CB8AC3E}">
        <p14:creationId xmlns:p14="http://schemas.microsoft.com/office/powerpoint/2010/main" val="1824960637"/>
      </p:ext>
    </p:extLst>
  </p:cSld>
  <p:clrMapOvr>
    <a:masterClrMapping/>
  </p:clrMapOvr>
  <p:transition advClick="0">
    <p:sndAc>
      <p:stSnd>
        <p:snd r:embed="rId3"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Rectangle 18"/>
          <p:cNvSpPr>
            <a:spLocks noGrp="1" noChangeArrowheads="1"/>
          </p:cNvSpPr>
          <p:nvPr>
            <p:ph type="title"/>
          </p:nvPr>
        </p:nvSpPr>
        <p:spPr/>
        <p:txBody>
          <a:bodyPr/>
          <a:lstStyle/>
          <a:p>
            <a:pPr eaLnBrk="1" hangingPunct="1"/>
            <a:r>
              <a:rPr lang="en-US" dirty="0"/>
              <a:t>Where Do You Start?</a:t>
            </a:r>
            <a:endParaRPr dirty="0"/>
          </a:p>
        </p:txBody>
      </p:sp>
      <p:sp>
        <p:nvSpPr>
          <p:cNvPr id="14338" name="Rectangle 19"/>
          <p:cNvSpPr>
            <a:spLocks noGrp="1" noChangeArrowheads="1"/>
          </p:cNvSpPr>
          <p:nvPr>
            <p:ph idx="1"/>
          </p:nvPr>
        </p:nvSpPr>
        <p:spPr/>
        <p:txBody>
          <a:bodyPr/>
          <a:lstStyle/>
          <a:p>
            <a:pPr eaLnBrk="1" hangingPunct="1"/>
            <a:r>
              <a:rPr lang="en-US"/>
              <a:t>Reach out to the right people and listen!</a:t>
            </a:r>
          </a:p>
          <a:p>
            <a:pPr eaLnBrk="1" hangingPunct="1"/>
            <a:r>
              <a:rPr lang="en-US"/>
              <a:t>Research relevant guidance:  SOP 98-1, ASC 350-40, </a:t>
            </a:r>
          </a:p>
          <a:p>
            <a:pPr eaLnBrk="1" hangingPunct="1"/>
            <a:r>
              <a:rPr lang="en-US"/>
              <a:t>Review agile accounting &amp; capitalization playbook</a:t>
            </a:r>
          </a:p>
          <a:p>
            <a:pPr eaLnBrk="1" hangingPunct="1"/>
            <a:r>
              <a:rPr lang="en-US"/>
              <a:t>Co-create a set of potential minimum viable options (#1,#2, …)</a:t>
            </a:r>
          </a:p>
          <a:p>
            <a:pPr eaLnBrk="1" hangingPunct="1"/>
            <a:r>
              <a:rPr lang="en-US"/>
              <a:t>Create and apply the test</a:t>
            </a:r>
          </a:p>
          <a:p>
            <a:pPr eaLnBrk="1" hangingPunct="1"/>
            <a:r>
              <a:rPr lang="en-US"/>
              <a:t>Evaluate the set of options against the test</a:t>
            </a:r>
          </a:p>
          <a:p>
            <a:pPr eaLnBrk="1" hangingPunct="1"/>
            <a:r>
              <a:rPr lang="en-US"/>
              <a:t>Pick the option that works best for the organization</a:t>
            </a:r>
          </a:p>
          <a:p>
            <a:pPr eaLnBrk="1" hangingPunct="1"/>
            <a:r>
              <a:rPr lang="en-US"/>
              <a:t>Kickoff a pilot to test the selected option</a:t>
            </a:r>
          </a:p>
          <a:p>
            <a:pPr eaLnBrk="1" hangingPunct="1"/>
            <a:r>
              <a:rPr lang="en-US"/>
              <a:t>Inspect and adapt – share what you learned</a:t>
            </a:r>
          </a:p>
          <a:p>
            <a:pPr eaLnBrk="1" hangingPunct="1"/>
            <a:endParaRPr lang="en-US" dirty="0"/>
          </a:p>
        </p:txBody>
      </p:sp>
      <p:sp>
        <p:nvSpPr>
          <p:cNvPr id="9" name="Slide Number Placeholder 8"/>
          <p:cNvSpPr>
            <a:spLocks noGrp="1"/>
          </p:cNvSpPr>
          <p:nvPr>
            <p:ph type="sldNum" sz="quarter" idx="4294967295"/>
          </p:nvPr>
        </p:nvSpPr>
        <p:spPr>
          <a:xfrm>
            <a:off x="8737600" y="6356350"/>
            <a:ext cx="2844800" cy="365125"/>
          </a:xfrm>
        </p:spPr>
        <p:txBody>
          <a:bodyPr/>
          <a:lstStyle/>
          <a:p>
            <a:fld id="{F0DDB1D6-8E4D-48F6-AB54-0FC8F7F2FA1E}" type="slidenum">
              <a:rPr lang="en-US" smtClean="0"/>
              <a:t>11</a:t>
            </a:fld>
            <a:endParaRPr lang="en-US"/>
          </a:p>
        </p:txBody>
      </p:sp>
    </p:spTree>
    <p:extLst>
      <p:ext uri="{BB962C8B-B14F-4D97-AF65-F5344CB8AC3E}">
        <p14:creationId xmlns:p14="http://schemas.microsoft.com/office/powerpoint/2010/main" val="1908383914"/>
      </p:ext>
    </p:extLst>
  </p:cSld>
  <p:clrMapOvr>
    <a:masterClrMapping/>
  </p:clrMapOvr>
  <p:transition>
    <p:sndAc>
      <p:stSnd>
        <p:snd r:embed="rId3"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510738"/>
            <a:ext cx="10972800" cy="627864"/>
          </a:xfrm>
        </p:spPr>
        <p:txBody>
          <a:bodyPr/>
          <a:lstStyle/>
          <a:p>
            <a:r>
              <a:rPr lang="en-US" dirty="0"/>
              <a:t>1. Start with “why”</a:t>
            </a:r>
          </a:p>
        </p:txBody>
      </p:sp>
      <p:sp>
        <p:nvSpPr>
          <p:cNvPr id="9" name="Content Placeholder 8"/>
          <p:cNvSpPr>
            <a:spLocks noGrp="1"/>
          </p:cNvSpPr>
          <p:nvPr>
            <p:ph sz="half" idx="1"/>
          </p:nvPr>
        </p:nvSpPr>
        <p:spPr>
          <a:xfrm>
            <a:off x="609599" y="2008108"/>
            <a:ext cx="9274367" cy="3385337"/>
          </a:xfrm>
        </p:spPr>
        <p:txBody>
          <a:bodyPr/>
          <a:lstStyle/>
          <a:p>
            <a:r>
              <a:rPr lang="en-US" dirty="0">
                <a:solidFill>
                  <a:schemeClr val="accent1"/>
                </a:solidFill>
              </a:rPr>
              <a:t>Complex, Adaptive Challenge</a:t>
            </a:r>
          </a:p>
          <a:p>
            <a:r>
              <a:rPr lang="en-US" dirty="0">
                <a:solidFill>
                  <a:schemeClr val="accent1"/>
                </a:solidFill>
              </a:rPr>
              <a:t>Collaborative</a:t>
            </a:r>
            <a:r>
              <a:rPr lang="en-US" dirty="0"/>
              <a:t>, </a:t>
            </a:r>
            <a:r>
              <a:rPr lang="en-US" dirty="0">
                <a:solidFill>
                  <a:schemeClr val="accent1"/>
                </a:solidFill>
              </a:rPr>
              <a:t>trusted</a:t>
            </a:r>
            <a:r>
              <a:rPr lang="en-US" dirty="0"/>
              <a:t> partnerships between IT and finance, technical accounting, financial reporting, auditors</a:t>
            </a:r>
          </a:p>
          <a:p>
            <a:r>
              <a:rPr lang="en-US" dirty="0">
                <a:solidFill>
                  <a:schemeClr val="accent1"/>
                </a:solidFill>
              </a:rPr>
              <a:t>Reduce risks </a:t>
            </a:r>
            <a:r>
              <a:rPr lang="en-US" dirty="0"/>
              <a:t>of over expensing, audit findings, reporting errors, inconsistencies, waste, over-engineering</a:t>
            </a:r>
          </a:p>
          <a:p>
            <a:r>
              <a:rPr lang="en-US" dirty="0"/>
              <a:t>Increase efficiencies through </a:t>
            </a:r>
            <a:r>
              <a:rPr lang="en-US" dirty="0">
                <a:solidFill>
                  <a:schemeClr val="accent1"/>
                </a:solidFill>
              </a:rPr>
              <a:t>better expense cost avoidance</a:t>
            </a:r>
          </a:p>
          <a:p>
            <a:r>
              <a:rPr lang="en-US" dirty="0">
                <a:solidFill>
                  <a:schemeClr val="accent1"/>
                </a:solidFill>
              </a:rPr>
              <a:t>Positive impact </a:t>
            </a:r>
            <a:r>
              <a:rPr lang="en-US" dirty="0"/>
              <a:t>on earnings and bottom line valuation</a:t>
            </a:r>
          </a:p>
          <a:p>
            <a:r>
              <a:rPr lang="en-US" dirty="0"/>
              <a:t>Increase team </a:t>
            </a:r>
            <a:r>
              <a:rPr lang="en-US" dirty="0">
                <a:solidFill>
                  <a:schemeClr val="accent1"/>
                </a:solidFill>
              </a:rPr>
              <a:t>productivity</a:t>
            </a:r>
            <a:r>
              <a:rPr lang="en-US" dirty="0"/>
              <a:t>, </a:t>
            </a:r>
            <a:r>
              <a:rPr lang="en-US" dirty="0">
                <a:solidFill>
                  <a:schemeClr val="accent1"/>
                </a:solidFill>
              </a:rPr>
              <a:t>focus</a:t>
            </a:r>
            <a:r>
              <a:rPr lang="en-US" dirty="0"/>
              <a:t> and </a:t>
            </a:r>
            <a:r>
              <a:rPr lang="en-US" dirty="0">
                <a:solidFill>
                  <a:schemeClr val="accent1"/>
                </a:solidFill>
              </a:rPr>
              <a:t>morale</a:t>
            </a:r>
          </a:p>
        </p:txBody>
      </p:sp>
      <p:pic>
        <p:nvPicPr>
          <p:cNvPr id="3" name="Picture 2"/>
          <p:cNvPicPr>
            <a:picLocks noChangeAspect="1"/>
          </p:cNvPicPr>
          <p:nvPr/>
        </p:nvPicPr>
        <p:blipFill>
          <a:blip r:embed="rId3" cstate="print"/>
          <a:stretch>
            <a:fillRect/>
          </a:stretch>
        </p:blipFill>
        <p:spPr>
          <a:xfrm>
            <a:off x="9298473" y="159354"/>
            <a:ext cx="2728549" cy="2687364"/>
          </a:xfrm>
          <a:prstGeom prst="rect">
            <a:avLst/>
          </a:prstGeom>
        </p:spPr>
      </p:pic>
      <p:sp>
        <p:nvSpPr>
          <p:cNvPr id="10" name="Date Placeholder 9"/>
          <p:cNvSpPr>
            <a:spLocks noGrp="1"/>
          </p:cNvSpPr>
          <p:nvPr>
            <p:ph type="dt" sz="half" idx="12"/>
          </p:nvPr>
        </p:nvSpPr>
        <p:spPr/>
        <p:txBody>
          <a:bodyPr/>
          <a:lstStyle/>
          <a:p>
            <a:fld id="{7E93B877-9FDE-44C9-91F3-3D06CFC20DA6}" type="datetime5">
              <a:rPr lang="en-US" smtClean="0"/>
              <a:t>29-Jun-16</a:t>
            </a:fld>
            <a:endParaRPr lang="en-US"/>
          </a:p>
        </p:txBody>
      </p:sp>
      <p:sp>
        <p:nvSpPr>
          <p:cNvPr id="11" name="Slide Number Placeholder 10"/>
          <p:cNvSpPr>
            <a:spLocks noGrp="1"/>
          </p:cNvSpPr>
          <p:nvPr>
            <p:ph type="sldNum" sz="quarter" idx="13"/>
          </p:nvPr>
        </p:nvSpPr>
        <p:spPr/>
        <p:txBody>
          <a:bodyPr/>
          <a:lstStyle/>
          <a:p>
            <a:fld id="{2B83EB0D-8365-4945-ACCA-08DAB5893092}" type="slidenum">
              <a:rPr lang="en-US" smtClean="0"/>
              <a:t>12</a:t>
            </a:fld>
            <a:endParaRPr lang="en-US"/>
          </a:p>
        </p:txBody>
      </p:sp>
    </p:spTree>
    <p:extLst>
      <p:ext uri="{BB962C8B-B14F-4D97-AF65-F5344CB8AC3E}">
        <p14:creationId xmlns:p14="http://schemas.microsoft.com/office/powerpoint/2010/main" val="10415374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578" y="381032"/>
            <a:ext cx="10972800" cy="627864"/>
          </a:xfrm>
        </p:spPr>
        <p:txBody>
          <a:bodyPr/>
          <a:lstStyle/>
          <a:p>
            <a:r>
              <a:rPr lang="en-US" dirty="0"/>
              <a:t>2. Engage the Right People</a:t>
            </a:r>
          </a:p>
        </p:txBody>
      </p:sp>
      <p:sp>
        <p:nvSpPr>
          <p:cNvPr id="3" name="Content Placeholder 2"/>
          <p:cNvSpPr>
            <a:spLocks noGrp="1"/>
          </p:cNvSpPr>
          <p:nvPr>
            <p:ph sz="half" idx="1"/>
          </p:nvPr>
        </p:nvSpPr>
        <p:spPr>
          <a:xfrm>
            <a:off x="1981200" y="1179612"/>
            <a:ext cx="8224982" cy="4378507"/>
          </a:xfrm>
        </p:spPr>
        <p:txBody>
          <a:bodyPr/>
          <a:lstStyle/>
          <a:p>
            <a:pPr>
              <a:lnSpc>
                <a:spcPct val="100000"/>
              </a:lnSpc>
            </a:pPr>
            <a:r>
              <a:rPr lang="en-US" dirty="0"/>
              <a:t>Technical Accounting</a:t>
            </a:r>
          </a:p>
          <a:p>
            <a:pPr>
              <a:lnSpc>
                <a:spcPct val="100000"/>
              </a:lnSpc>
            </a:pPr>
            <a:r>
              <a:rPr lang="en-US" dirty="0"/>
              <a:t>Finance, IT Finance</a:t>
            </a:r>
          </a:p>
          <a:p>
            <a:pPr>
              <a:lnSpc>
                <a:spcPct val="100000"/>
              </a:lnSpc>
            </a:pPr>
            <a:r>
              <a:rPr lang="en-US" dirty="0"/>
              <a:t>Financial Reporting</a:t>
            </a:r>
          </a:p>
          <a:p>
            <a:pPr>
              <a:lnSpc>
                <a:spcPct val="100000"/>
              </a:lnSpc>
            </a:pPr>
            <a:r>
              <a:rPr lang="en-US" dirty="0"/>
              <a:t>Audit</a:t>
            </a:r>
          </a:p>
          <a:p>
            <a:pPr>
              <a:lnSpc>
                <a:spcPct val="100000"/>
              </a:lnSpc>
            </a:pPr>
            <a:r>
              <a:rPr lang="en-US" dirty="0"/>
              <a:t>Compliance</a:t>
            </a:r>
          </a:p>
          <a:p>
            <a:pPr>
              <a:lnSpc>
                <a:spcPct val="100000"/>
              </a:lnSpc>
            </a:pPr>
            <a:r>
              <a:rPr lang="en-US" dirty="0"/>
              <a:t>Portfolio Management</a:t>
            </a:r>
          </a:p>
          <a:p>
            <a:pPr>
              <a:lnSpc>
                <a:spcPct val="100000"/>
              </a:lnSpc>
            </a:pPr>
            <a:r>
              <a:rPr lang="en-US" dirty="0"/>
              <a:t>Technical Leads, Project Managers, Scrum Masters, Financial Analysts</a:t>
            </a:r>
          </a:p>
        </p:txBody>
      </p:sp>
      <p:pic>
        <p:nvPicPr>
          <p:cNvPr id="4" name="Picture 3"/>
          <p:cNvPicPr>
            <a:picLocks noChangeAspect="1"/>
          </p:cNvPicPr>
          <p:nvPr/>
        </p:nvPicPr>
        <p:blipFill>
          <a:blip r:embed="rId2" cstate="print"/>
          <a:stretch>
            <a:fillRect/>
          </a:stretch>
        </p:blipFill>
        <p:spPr>
          <a:xfrm>
            <a:off x="7793402" y="403324"/>
            <a:ext cx="4089138" cy="2150095"/>
          </a:xfrm>
          <a:prstGeom prst="rect">
            <a:avLst/>
          </a:prstGeom>
        </p:spPr>
      </p:pic>
      <p:sp>
        <p:nvSpPr>
          <p:cNvPr id="9" name="Date Placeholder 8"/>
          <p:cNvSpPr>
            <a:spLocks noGrp="1"/>
          </p:cNvSpPr>
          <p:nvPr>
            <p:ph type="dt" sz="half" idx="12"/>
          </p:nvPr>
        </p:nvSpPr>
        <p:spPr/>
        <p:txBody>
          <a:bodyPr/>
          <a:lstStyle/>
          <a:p>
            <a:fld id="{36D78623-5848-4270-B6FF-95352B4A6B18}" type="datetime5">
              <a:rPr lang="en-US" smtClean="0"/>
              <a:t>29-Jun-16</a:t>
            </a:fld>
            <a:endParaRPr lang="en-US"/>
          </a:p>
        </p:txBody>
      </p:sp>
      <p:sp>
        <p:nvSpPr>
          <p:cNvPr id="10" name="Slide Number Placeholder 9"/>
          <p:cNvSpPr>
            <a:spLocks noGrp="1"/>
          </p:cNvSpPr>
          <p:nvPr>
            <p:ph type="sldNum" sz="quarter" idx="13"/>
          </p:nvPr>
        </p:nvSpPr>
        <p:spPr/>
        <p:txBody>
          <a:bodyPr/>
          <a:lstStyle/>
          <a:p>
            <a:fld id="{BA138724-64FA-420D-9666-65AB29BB0C52}" type="slidenum">
              <a:rPr lang="en-US" smtClean="0"/>
              <a:t>13</a:t>
            </a:fld>
            <a:endParaRPr lang="en-US"/>
          </a:p>
        </p:txBody>
      </p:sp>
    </p:spTree>
    <p:extLst>
      <p:ext uri="{BB962C8B-B14F-4D97-AF65-F5344CB8AC3E}">
        <p14:creationId xmlns:p14="http://schemas.microsoft.com/office/powerpoint/2010/main" val="35049105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264770" y="210313"/>
            <a:ext cx="2900002" cy="2762675"/>
          </a:xfrm>
          <a:prstGeom prst="rect">
            <a:avLst/>
          </a:prstGeom>
        </p:spPr>
      </p:pic>
      <p:sp>
        <p:nvSpPr>
          <p:cNvPr id="9218" name="Rectangle 2"/>
          <p:cNvSpPr>
            <a:spLocks noGrp="1" noChangeArrowheads="1"/>
          </p:cNvSpPr>
          <p:nvPr>
            <p:ph type="title"/>
          </p:nvPr>
        </p:nvSpPr>
        <p:spPr/>
        <p:txBody>
          <a:bodyPr>
            <a:normAutofit/>
          </a:bodyPr>
          <a:lstStyle/>
          <a:p>
            <a:r>
              <a:rPr lang="en-US" dirty="0"/>
              <a:t>3. Apply Lean Systems Thinking</a:t>
            </a:r>
            <a:endParaRPr lang="en-US" altLang="en-US" dirty="0"/>
          </a:p>
        </p:txBody>
      </p:sp>
      <p:sp>
        <p:nvSpPr>
          <p:cNvPr id="9219" name="Rectangle 3"/>
          <p:cNvSpPr>
            <a:spLocks noGrp="1" noChangeArrowheads="1"/>
          </p:cNvSpPr>
          <p:nvPr>
            <p:ph type="body" idx="1"/>
          </p:nvPr>
        </p:nvSpPr>
        <p:spPr>
          <a:xfrm>
            <a:off x="1869773" y="1544772"/>
            <a:ext cx="7707855" cy="3429000"/>
          </a:xfrm>
        </p:spPr>
        <p:txBody>
          <a:bodyPr>
            <a:noAutofit/>
          </a:bodyPr>
          <a:lstStyle/>
          <a:p>
            <a:pPr>
              <a:lnSpc>
                <a:spcPct val="100000"/>
              </a:lnSpc>
            </a:pPr>
            <a:r>
              <a:rPr lang="en-US" altLang="en-US" dirty="0"/>
              <a:t>See and optimize the whole</a:t>
            </a:r>
          </a:p>
          <a:p>
            <a:pPr>
              <a:lnSpc>
                <a:spcPct val="100000"/>
              </a:lnSpc>
            </a:pPr>
            <a:r>
              <a:rPr lang="en-US" altLang="en-US" dirty="0"/>
              <a:t>Separate authority from responsibility</a:t>
            </a:r>
          </a:p>
          <a:p>
            <a:pPr>
              <a:lnSpc>
                <a:spcPct val="100000"/>
              </a:lnSpc>
            </a:pPr>
            <a:r>
              <a:rPr lang="en-US" altLang="en-US" dirty="0"/>
              <a:t>Work as outcomes, connections and value flows</a:t>
            </a:r>
          </a:p>
          <a:p>
            <a:pPr>
              <a:lnSpc>
                <a:spcPct val="100000"/>
              </a:lnSpc>
            </a:pPr>
            <a:r>
              <a:rPr lang="en-US" altLang="en-US" dirty="0"/>
              <a:t>Systematically and continuously eliminate waste</a:t>
            </a:r>
          </a:p>
          <a:p>
            <a:pPr>
              <a:lnSpc>
                <a:spcPct val="100000"/>
              </a:lnSpc>
            </a:pPr>
            <a:r>
              <a:rPr lang="en-US" altLang="en-US" dirty="0"/>
              <a:t>Do only what creates value….and nothing more</a:t>
            </a:r>
          </a:p>
          <a:p>
            <a:pPr>
              <a:lnSpc>
                <a:spcPct val="100000"/>
              </a:lnSpc>
            </a:pPr>
            <a:r>
              <a:rPr lang="en-US" altLang="en-US" dirty="0"/>
              <a:t>Align on why, what and how</a:t>
            </a:r>
          </a:p>
          <a:p>
            <a:pPr>
              <a:lnSpc>
                <a:spcPct val="100000"/>
              </a:lnSpc>
            </a:pPr>
            <a:r>
              <a:rPr lang="en-US" altLang="en-US" dirty="0"/>
              <a:t>Systematically solve problems</a:t>
            </a:r>
          </a:p>
          <a:p>
            <a:pPr>
              <a:lnSpc>
                <a:spcPct val="100000"/>
              </a:lnSpc>
            </a:pPr>
            <a:r>
              <a:rPr lang="en-US" altLang="en-US" dirty="0"/>
              <a:t>Continuous Learn and improve</a:t>
            </a:r>
          </a:p>
        </p:txBody>
      </p:sp>
      <p:sp>
        <p:nvSpPr>
          <p:cNvPr id="9" name="Date Placeholder 8"/>
          <p:cNvSpPr>
            <a:spLocks noGrp="1"/>
          </p:cNvSpPr>
          <p:nvPr>
            <p:ph type="dt" sz="half" idx="10"/>
          </p:nvPr>
        </p:nvSpPr>
        <p:spPr/>
        <p:txBody>
          <a:bodyPr/>
          <a:lstStyle/>
          <a:p>
            <a:fld id="{09C10912-4568-4F36-982A-4ADC28962DCC}" type="datetime5">
              <a:rPr lang="en-US" smtClean="0"/>
              <a:t>29-Jun-16</a:t>
            </a:fld>
            <a:endParaRPr lang="en-US"/>
          </a:p>
        </p:txBody>
      </p:sp>
      <p:sp>
        <p:nvSpPr>
          <p:cNvPr id="10" name="Slide Number Placeholder 9"/>
          <p:cNvSpPr>
            <a:spLocks noGrp="1"/>
          </p:cNvSpPr>
          <p:nvPr>
            <p:ph type="sldNum" sz="quarter" idx="11"/>
          </p:nvPr>
        </p:nvSpPr>
        <p:spPr/>
        <p:txBody>
          <a:bodyPr/>
          <a:lstStyle/>
          <a:p>
            <a:fld id="{794572E6-5559-4A89-95C6-FAF728A959FF}" type="slidenum">
              <a:rPr lang="en-US" smtClean="0"/>
              <a:t>14</a:t>
            </a:fld>
            <a:endParaRPr lang="en-US"/>
          </a:p>
        </p:txBody>
      </p:sp>
    </p:spTree>
    <p:extLst>
      <p:ext uri="{BB962C8B-B14F-4D97-AF65-F5344CB8AC3E}">
        <p14:creationId xmlns:p14="http://schemas.microsoft.com/office/powerpoint/2010/main" val="2240795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017660852"/>
              </p:ext>
            </p:extLst>
          </p:nvPr>
        </p:nvGraphicFramePr>
        <p:xfrm>
          <a:off x="250181" y="1509844"/>
          <a:ext cx="2434435" cy="4837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Rectangle 17"/>
          <p:cNvSpPr/>
          <p:nvPr/>
        </p:nvSpPr>
        <p:spPr>
          <a:xfrm>
            <a:off x="830980" y="1340774"/>
            <a:ext cx="1378635" cy="5180456"/>
          </a:xfrm>
          <a:prstGeom prst="rect">
            <a:avLst/>
          </a:prstGeom>
          <a:noFill/>
          <a:ln w="3492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endCxn id="10" idx="1"/>
          </p:cNvCxnSpPr>
          <p:nvPr/>
        </p:nvCxnSpPr>
        <p:spPr>
          <a:xfrm>
            <a:off x="2078973" y="3392129"/>
            <a:ext cx="592429" cy="10097"/>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671402" y="3045966"/>
            <a:ext cx="7578728" cy="712520"/>
          </a:xfrm>
          <a:prstGeom prst="roundRect">
            <a:avLst>
              <a:gd name="adj" fmla="val 10501"/>
            </a:avLst>
          </a:prstGeom>
          <a:solidFill>
            <a:schemeClr val="tx1">
              <a:lumMod val="25000"/>
              <a:lumOff val="75000"/>
            </a:schemeClr>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chemeClr val="tx1"/>
                </a:solidFill>
              </a:rPr>
              <a:t>Can we use this solution across the organization &amp; sustain it over time?</a:t>
            </a:r>
          </a:p>
        </p:txBody>
      </p:sp>
      <p:cxnSp>
        <p:nvCxnSpPr>
          <p:cNvPr id="22" name="Straight Connector 21"/>
          <p:cNvCxnSpPr>
            <a:endCxn id="23" idx="1"/>
          </p:cNvCxnSpPr>
          <p:nvPr/>
        </p:nvCxnSpPr>
        <p:spPr>
          <a:xfrm>
            <a:off x="2078973" y="6017342"/>
            <a:ext cx="592428" cy="7251"/>
          </a:xfrm>
          <a:prstGeom prst="line">
            <a:avLst/>
          </a:prstGeom>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2671401" y="5698021"/>
            <a:ext cx="7578728" cy="653143"/>
          </a:xfrm>
          <a:prstGeom prst="roundRect">
            <a:avLst>
              <a:gd name="adj" fmla="val 10501"/>
            </a:avLst>
          </a:prstGeom>
          <a:solidFill>
            <a:schemeClr val="tx1">
              <a:lumMod val="25000"/>
              <a:lumOff val="75000"/>
            </a:schemeClr>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chemeClr val="tx1"/>
                </a:solidFill>
              </a:rPr>
              <a:t>Have dependencies been remediated?</a:t>
            </a:r>
          </a:p>
        </p:txBody>
      </p:sp>
      <p:cxnSp>
        <p:nvCxnSpPr>
          <p:cNvPr id="108" name="Straight Connector 107"/>
          <p:cNvCxnSpPr>
            <a:endCxn id="110" idx="1"/>
          </p:cNvCxnSpPr>
          <p:nvPr/>
        </p:nvCxnSpPr>
        <p:spPr>
          <a:xfrm flipV="1">
            <a:off x="2067098" y="2429604"/>
            <a:ext cx="604303" cy="166258"/>
          </a:xfrm>
          <a:prstGeom prst="line">
            <a:avLst/>
          </a:prstGeom>
        </p:spPr>
        <p:style>
          <a:lnRef idx="2">
            <a:schemeClr val="accent1"/>
          </a:lnRef>
          <a:fillRef idx="0">
            <a:schemeClr val="accent1"/>
          </a:fillRef>
          <a:effectRef idx="1">
            <a:schemeClr val="accent1"/>
          </a:effectRef>
          <a:fontRef idx="minor">
            <a:schemeClr val="tx1"/>
          </a:fontRef>
        </p:style>
      </p:cxnSp>
      <p:sp>
        <p:nvSpPr>
          <p:cNvPr id="110" name="Rounded Rectangle 109"/>
          <p:cNvSpPr/>
          <p:nvPr/>
        </p:nvSpPr>
        <p:spPr>
          <a:xfrm>
            <a:off x="2671401" y="2008030"/>
            <a:ext cx="7578728" cy="843147"/>
          </a:xfrm>
          <a:prstGeom prst="roundRect">
            <a:avLst>
              <a:gd name="adj" fmla="val 10501"/>
            </a:avLst>
          </a:prstGeom>
          <a:solidFill>
            <a:schemeClr val="tx1">
              <a:lumMod val="25000"/>
              <a:lumOff val="75000"/>
            </a:schemeClr>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chemeClr val="tx1"/>
                </a:solidFill>
              </a:rPr>
              <a:t>Can we collect the data that will identify the Cap/Non Cap Costs?</a:t>
            </a:r>
          </a:p>
        </p:txBody>
      </p:sp>
      <p:cxnSp>
        <p:nvCxnSpPr>
          <p:cNvPr id="127" name="Straight Connector 126"/>
          <p:cNvCxnSpPr>
            <a:endCxn id="128" idx="1"/>
          </p:cNvCxnSpPr>
          <p:nvPr/>
        </p:nvCxnSpPr>
        <p:spPr>
          <a:xfrm>
            <a:off x="2078973" y="3969755"/>
            <a:ext cx="592427" cy="362200"/>
          </a:xfrm>
          <a:prstGeom prst="line">
            <a:avLst/>
          </a:prstGeom>
        </p:spPr>
        <p:style>
          <a:lnRef idx="2">
            <a:schemeClr val="accent1"/>
          </a:lnRef>
          <a:fillRef idx="0">
            <a:schemeClr val="accent1"/>
          </a:fillRef>
          <a:effectRef idx="1">
            <a:schemeClr val="accent1"/>
          </a:effectRef>
          <a:fontRef idx="minor">
            <a:schemeClr val="tx1"/>
          </a:fontRef>
        </p:style>
      </p:cxnSp>
      <p:sp>
        <p:nvSpPr>
          <p:cNvPr id="128" name="Rounded Rectangle 127"/>
          <p:cNvSpPr/>
          <p:nvPr/>
        </p:nvSpPr>
        <p:spPr>
          <a:xfrm>
            <a:off x="2671400" y="3969755"/>
            <a:ext cx="7578729" cy="724399"/>
          </a:xfrm>
          <a:prstGeom prst="roundRect">
            <a:avLst>
              <a:gd name="adj" fmla="val 10501"/>
            </a:avLst>
          </a:prstGeom>
          <a:solidFill>
            <a:schemeClr val="tx1">
              <a:lumMod val="25000"/>
              <a:lumOff val="75000"/>
            </a:schemeClr>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chemeClr val="tx1"/>
                </a:solidFill>
              </a:rPr>
              <a:t>Will the solution satisfy Compliance and Audit? Ask them!</a:t>
            </a:r>
          </a:p>
        </p:txBody>
      </p:sp>
      <p:cxnSp>
        <p:nvCxnSpPr>
          <p:cNvPr id="131" name="Straight Connector 130"/>
          <p:cNvCxnSpPr>
            <a:endCxn id="156" idx="1"/>
          </p:cNvCxnSpPr>
          <p:nvPr/>
        </p:nvCxnSpPr>
        <p:spPr>
          <a:xfrm flipV="1">
            <a:off x="2055224" y="5214420"/>
            <a:ext cx="616177" cy="30678"/>
          </a:xfrm>
          <a:prstGeom prst="line">
            <a:avLst/>
          </a:prstGeom>
        </p:spPr>
        <p:style>
          <a:lnRef idx="2">
            <a:schemeClr val="accent1"/>
          </a:lnRef>
          <a:fillRef idx="0">
            <a:schemeClr val="accent1"/>
          </a:fillRef>
          <a:effectRef idx="1">
            <a:schemeClr val="accent1"/>
          </a:effectRef>
          <a:fontRef idx="minor">
            <a:schemeClr val="tx1"/>
          </a:fontRef>
        </p:style>
      </p:cxnSp>
      <p:sp>
        <p:nvSpPr>
          <p:cNvPr id="156" name="Rounded Rectangle 155"/>
          <p:cNvSpPr/>
          <p:nvPr/>
        </p:nvSpPr>
        <p:spPr>
          <a:xfrm>
            <a:off x="2671401" y="4876963"/>
            <a:ext cx="7578728" cy="674914"/>
          </a:xfrm>
          <a:prstGeom prst="roundRect">
            <a:avLst>
              <a:gd name="adj" fmla="val 10501"/>
            </a:avLst>
          </a:prstGeom>
          <a:solidFill>
            <a:schemeClr val="tx1">
              <a:lumMod val="25000"/>
              <a:lumOff val="75000"/>
            </a:schemeClr>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chemeClr val="tx1"/>
                </a:solidFill>
              </a:rPr>
              <a:t>Are we holding true to the lean principles?</a:t>
            </a:r>
          </a:p>
        </p:txBody>
      </p:sp>
      <p:cxnSp>
        <p:nvCxnSpPr>
          <p:cNvPr id="180" name="Straight Connector 179"/>
          <p:cNvCxnSpPr>
            <a:endCxn id="128" idx="1"/>
          </p:cNvCxnSpPr>
          <p:nvPr/>
        </p:nvCxnSpPr>
        <p:spPr>
          <a:xfrm flipV="1">
            <a:off x="2055223" y="4331955"/>
            <a:ext cx="616177" cy="492824"/>
          </a:xfrm>
          <a:prstGeom prst="line">
            <a:avLst/>
          </a:prstGeom>
        </p:spPr>
        <p:style>
          <a:lnRef idx="2">
            <a:schemeClr val="accent1"/>
          </a:lnRef>
          <a:fillRef idx="0">
            <a:schemeClr val="accent1"/>
          </a:fillRef>
          <a:effectRef idx="1">
            <a:schemeClr val="accent1"/>
          </a:effectRef>
          <a:fontRef idx="minor">
            <a:schemeClr val="tx1"/>
          </a:fontRef>
        </p:style>
      </p:cxnSp>
      <p:sp>
        <p:nvSpPr>
          <p:cNvPr id="24" name="Slide Number Placeholder 23"/>
          <p:cNvSpPr>
            <a:spLocks noGrp="1"/>
          </p:cNvSpPr>
          <p:nvPr>
            <p:ph type="sldNum" sz="quarter" idx="4294967295"/>
          </p:nvPr>
        </p:nvSpPr>
        <p:spPr>
          <a:xfrm>
            <a:off x="8737600" y="6356350"/>
            <a:ext cx="2844800" cy="365125"/>
          </a:xfrm>
        </p:spPr>
        <p:txBody>
          <a:bodyPr/>
          <a:lstStyle/>
          <a:p>
            <a:fld id="{F0DDB1D6-8E4D-48F6-AB54-0FC8F7F2FA1E}" type="slidenum">
              <a:rPr lang="en-US" smtClean="0"/>
              <a:t>15</a:t>
            </a:fld>
            <a:endParaRPr lang="en-US"/>
          </a:p>
        </p:txBody>
      </p:sp>
      <p:sp>
        <p:nvSpPr>
          <p:cNvPr id="17" name="Rectangle 2"/>
          <p:cNvSpPr txBox="1">
            <a:spLocks noChangeArrowheads="1"/>
          </p:cNvSpPr>
          <p:nvPr/>
        </p:nvSpPr>
        <p:spPr bwMode="auto">
          <a:xfrm>
            <a:off x="490887" y="367819"/>
            <a:ext cx="5666524" cy="480131"/>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lvl1pPr algn="l" rtl="0" eaLnBrk="0" fontAlgn="base" hangingPunct="0">
              <a:lnSpc>
                <a:spcPct val="90000"/>
              </a:lnSpc>
              <a:spcBef>
                <a:spcPct val="0"/>
              </a:spcBef>
              <a:spcAft>
                <a:spcPct val="0"/>
              </a:spcAft>
              <a:defRPr lang="en-US" sz="3200" b="1">
                <a:solidFill>
                  <a:srgbClr val="00529B"/>
                </a:solidFill>
                <a:latin typeface="+mj-lt"/>
                <a:ea typeface="+mj-ea"/>
                <a:cs typeface="+mj-cs"/>
              </a:defRPr>
            </a:lvl1pPr>
            <a:lvl2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a:lstStyle>
          <a:p>
            <a:r>
              <a:rPr lang="en-US" altLang="en-US" kern="0" dirty="0"/>
              <a:t>4. Design the Test First</a:t>
            </a:r>
          </a:p>
        </p:txBody>
      </p:sp>
    </p:spTree>
    <p:extLst>
      <p:ext uri="{BB962C8B-B14F-4D97-AF65-F5344CB8AC3E}">
        <p14:creationId xmlns:p14="http://schemas.microsoft.com/office/powerpoint/2010/main" val="2283917263"/>
      </p:ext>
    </p:extLst>
  </p:cSld>
  <p:clrMapOvr>
    <a:masterClrMapping/>
  </p:clrMapOvr>
  <p:transition>
    <p:sndAc>
      <p:stSnd>
        <p:snd r:embed="rId3"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73382" y="1136822"/>
            <a:ext cx="8092343" cy="4851602"/>
          </a:xfrm>
        </p:spPr>
        <p:txBody>
          <a:bodyPr/>
          <a:lstStyle/>
          <a:p>
            <a:pPr eaLnBrk="1" hangingPunct="1">
              <a:lnSpc>
                <a:spcPct val="80000"/>
              </a:lnSpc>
              <a:spcAft>
                <a:spcPts val="600"/>
              </a:spcAft>
            </a:pPr>
            <a:r>
              <a:rPr lang="en-US" altLang="en-US" dirty="0"/>
              <a:t>Agile practices and policies that are:</a:t>
            </a:r>
            <a:endParaRPr lang="en-US" altLang="en-US" sz="1800" dirty="0"/>
          </a:p>
          <a:p>
            <a:pPr lvl="1" eaLnBrk="1" hangingPunct="1">
              <a:lnSpc>
                <a:spcPct val="80000"/>
              </a:lnSpc>
            </a:pPr>
            <a:r>
              <a:rPr lang="en-US" altLang="en-US" sz="2400" dirty="0">
                <a:solidFill>
                  <a:schemeClr val="accent1"/>
                </a:solidFill>
              </a:rPr>
              <a:t>Defensible</a:t>
            </a:r>
            <a:r>
              <a:rPr lang="en-US" altLang="en-US" sz="2400" dirty="0"/>
              <a:t> (effectively addresses guidelines)</a:t>
            </a:r>
          </a:p>
          <a:p>
            <a:pPr lvl="1" eaLnBrk="1" hangingPunct="1">
              <a:lnSpc>
                <a:spcPct val="80000"/>
              </a:lnSpc>
            </a:pPr>
            <a:r>
              <a:rPr lang="en-US" altLang="en-US" sz="2400" dirty="0">
                <a:solidFill>
                  <a:schemeClr val="accent1"/>
                </a:solidFill>
              </a:rPr>
              <a:t>Auditable</a:t>
            </a:r>
            <a:r>
              <a:rPr lang="en-US" altLang="en-US" sz="2400" dirty="0"/>
              <a:t> and consistent across all methods</a:t>
            </a:r>
          </a:p>
          <a:p>
            <a:pPr lvl="1" eaLnBrk="1" hangingPunct="1">
              <a:lnSpc>
                <a:spcPct val="80000"/>
              </a:lnSpc>
            </a:pPr>
            <a:r>
              <a:rPr lang="en-US" altLang="en-US" sz="2400" dirty="0">
                <a:solidFill>
                  <a:schemeClr val="accent1"/>
                </a:solidFill>
              </a:rPr>
              <a:t>Scalable</a:t>
            </a:r>
            <a:r>
              <a:rPr lang="en-US" altLang="en-US" sz="2400" dirty="0"/>
              <a:t> (all projects, programs, portfolio, enterprise)</a:t>
            </a:r>
          </a:p>
          <a:p>
            <a:pPr lvl="1" eaLnBrk="1" hangingPunct="1">
              <a:lnSpc>
                <a:spcPct val="80000"/>
              </a:lnSpc>
            </a:pPr>
            <a:r>
              <a:rPr lang="en-US" altLang="en-US" sz="2400" dirty="0">
                <a:solidFill>
                  <a:schemeClr val="accent1"/>
                </a:solidFill>
              </a:rPr>
              <a:t>Agile in nature</a:t>
            </a:r>
            <a:r>
              <a:rPr lang="en-US" altLang="en-US" sz="2400" dirty="0"/>
              <a:t>:</a:t>
            </a:r>
          </a:p>
          <a:p>
            <a:pPr lvl="2" eaLnBrk="1" hangingPunct="1">
              <a:lnSpc>
                <a:spcPct val="80000"/>
              </a:lnSpc>
            </a:pPr>
            <a:r>
              <a:rPr lang="en-US" altLang="en-US" dirty="0"/>
              <a:t> Easy to implement (light touch)</a:t>
            </a:r>
          </a:p>
          <a:p>
            <a:pPr lvl="2" eaLnBrk="1" hangingPunct="1">
              <a:lnSpc>
                <a:spcPct val="80000"/>
              </a:lnSpc>
            </a:pPr>
            <a:r>
              <a:rPr lang="en-US" altLang="en-US" dirty="0"/>
              <a:t> Easy to interpret (clear bright lines and simple rules)</a:t>
            </a:r>
          </a:p>
          <a:p>
            <a:pPr lvl="2" eaLnBrk="1" hangingPunct="1">
              <a:lnSpc>
                <a:spcPct val="80000"/>
              </a:lnSpc>
            </a:pPr>
            <a:r>
              <a:rPr lang="en-US" altLang="en-US" dirty="0"/>
              <a:t> Easy to administer (open information)</a:t>
            </a:r>
          </a:p>
          <a:p>
            <a:pPr lvl="2" eaLnBrk="1" hangingPunct="1">
              <a:lnSpc>
                <a:spcPct val="80000"/>
              </a:lnSpc>
            </a:pPr>
            <a:r>
              <a:rPr lang="en-US" altLang="en-US" dirty="0"/>
              <a:t> Reduces waste (people above processes)</a:t>
            </a:r>
          </a:p>
          <a:p>
            <a:pPr lvl="2" eaLnBrk="1" hangingPunct="1">
              <a:lnSpc>
                <a:spcPct val="80000"/>
              </a:lnSpc>
            </a:pPr>
            <a:r>
              <a:rPr lang="en-US" altLang="en-US" dirty="0"/>
              <a:t> Efficient (value focus)</a:t>
            </a:r>
          </a:p>
          <a:p>
            <a:pPr eaLnBrk="1" hangingPunct="1">
              <a:lnSpc>
                <a:spcPct val="80000"/>
              </a:lnSpc>
            </a:pPr>
            <a:r>
              <a:rPr lang="en-US" altLang="en-US" dirty="0"/>
              <a:t>Reduce the </a:t>
            </a:r>
            <a:r>
              <a:rPr lang="en-US" altLang="en-US" dirty="0">
                <a:solidFill>
                  <a:schemeClr val="accent1"/>
                </a:solidFill>
              </a:rPr>
              <a:t>risk of over-expensing </a:t>
            </a:r>
            <a:r>
              <a:rPr lang="en-US" altLang="en-US" dirty="0"/>
              <a:t>project costs</a:t>
            </a:r>
          </a:p>
          <a:p>
            <a:pPr eaLnBrk="1" hangingPunct="1">
              <a:lnSpc>
                <a:spcPct val="80000"/>
              </a:lnSpc>
            </a:pPr>
            <a:r>
              <a:rPr lang="en-US" altLang="en-US" dirty="0"/>
              <a:t>Reduce the </a:t>
            </a:r>
            <a:r>
              <a:rPr lang="en-US" altLang="en-US" dirty="0">
                <a:solidFill>
                  <a:schemeClr val="accent1"/>
                </a:solidFill>
              </a:rPr>
              <a:t>risk of audit findings </a:t>
            </a:r>
            <a:r>
              <a:rPr lang="en-US" altLang="en-US" dirty="0"/>
              <a:t>and non compliance</a:t>
            </a:r>
          </a:p>
        </p:txBody>
      </p:sp>
      <p:pic>
        <p:nvPicPr>
          <p:cNvPr id="2" name="Picture 1"/>
          <p:cNvPicPr>
            <a:picLocks noChangeAspect="1"/>
          </p:cNvPicPr>
          <p:nvPr/>
        </p:nvPicPr>
        <p:blipFill>
          <a:blip r:embed="rId3" cstate="print"/>
          <a:stretch>
            <a:fillRect/>
          </a:stretch>
        </p:blipFill>
        <p:spPr>
          <a:xfrm>
            <a:off x="9458017" y="426084"/>
            <a:ext cx="2124383" cy="1665057"/>
          </a:xfrm>
          <a:prstGeom prst="rect">
            <a:avLst/>
          </a:prstGeom>
        </p:spPr>
      </p:pic>
      <p:sp>
        <p:nvSpPr>
          <p:cNvPr id="9" name="Date Placeholder 8"/>
          <p:cNvSpPr>
            <a:spLocks noGrp="1"/>
          </p:cNvSpPr>
          <p:nvPr>
            <p:ph type="dt" sz="half" idx="10"/>
          </p:nvPr>
        </p:nvSpPr>
        <p:spPr/>
        <p:txBody>
          <a:bodyPr/>
          <a:lstStyle/>
          <a:p>
            <a:fld id="{D5C187EF-8509-4F18-8AE5-3DF5B32AB788}" type="datetime5">
              <a:rPr lang="en-US" smtClean="0"/>
              <a:t>29-Jun-16</a:t>
            </a:fld>
            <a:endParaRPr lang="en-US"/>
          </a:p>
        </p:txBody>
      </p:sp>
      <p:sp>
        <p:nvSpPr>
          <p:cNvPr id="10" name="Slide Number Placeholder 9"/>
          <p:cNvSpPr>
            <a:spLocks noGrp="1"/>
          </p:cNvSpPr>
          <p:nvPr>
            <p:ph type="sldNum" sz="quarter" idx="11"/>
          </p:nvPr>
        </p:nvSpPr>
        <p:spPr/>
        <p:txBody>
          <a:bodyPr/>
          <a:lstStyle/>
          <a:p>
            <a:fld id="{DB2F7FF8-C789-4761-841C-6045958F4D1D}" type="slidenum">
              <a:rPr lang="en-US" smtClean="0"/>
              <a:t>16</a:t>
            </a:fld>
            <a:endParaRPr lang="en-US"/>
          </a:p>
        </p:txBody>
      </p:sp>
    </p:spTree>
    <p:extLst>
      <p:ext uri="{BB962C8B-B14F-4D97-AF65-F5344CB8AC3E}">
        <p14:creationId xmlns:p14="http://schemas.microsoft.com/office/powerpoint/2010/main" val="7609903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416" y="355614"/>
            <a:ext cx="6373114" cy="480131"/>
          </a:xfrm>
        </p:spPr>
        <p:txBody>
          <a:bodyPr/>
          <a:lstStyle/>
          <a:p>
            <a:r>
              <a:rPr lang="en-US" dirty="0">
                <a:latin typeface="Calibri Heading"/>
              </a:rPr>
              <a:t>5. Discover Simple Rules</a:t>
            </a:r>
          </a:p>
        </p:txBody>
      </p:sp>
      <p:sp>
        <p:nvSpPr>
          <p:cNvPr id="5124" name="Rectangle 3"/>
          <p:cNvSpPr>
            <a:spLocks noGrp="1" noChangeArrowheads="1"/>
          </p:cNvSpPr>
          <p:nvPr>
            <p:ph idx="1"/>
          </p:nvPr>
        </p:nvSpPr>
        <p:spPr>
          <a:xfrm>
            <a:off x="1086929" y="1121434"/>
            <a:ext cx="9346294" cy="6090248"/>
          </a:xfrm>
        </p:spPr>
        <p:txBody>
          <a:bodyPr/>
          <a:lstStyle/>
          <a:p>
            <a:pPr marL="311688" indent="-311688" defTabSz="691557">
              <a:lnSpc>
                <a:spcPts val="1980"/>
              </a:lnSpc>
              <a:spcBef>
                <a:spcPts val="0"/>
              </a:spcBef>
              <a:buFontTx/>
              <a:buAutoNum type="arabicPeriod"/>
              <a:defRPr/>
            </a:pPr>
            <a:r>
              <a:rPr lang="en-US" sz="1400" dirty="0">
                <a:latin typeface="Arial" pitchFamily="34" charset="0"/>
              </a:rPr>
              <a:t>The nature of work performed in the </a:t>
            </a:r>
            <a:r>
              <a:rPr lang="en-US" sz="1400" dirty="0">
                <a:solidFill>
                  <a:schemeClr val="accent1"/>
                </a:solidFill>
                <a:latin typeface="Arial" pitchFamily="34" charset="0"/>
              </a:rPr>
              <a:t>Preliminary</a:t>
            </a:r>
            <a:r>
              <a:rPr lang="en-US" sz="1400" dirty="0">
                <a:latin typeface="Arial" pitchFamily="34" charset="0"/>
              </a:rPr>
              <a:t> and </a:t>
            </a:r>
            <a:r>
              <a:rPr lang="en-US" sz="1400" dirty="0">
                <a:solidFill>
                  <a:schemeClr val="accent1"/>
                </a:solidFill>
                <a:latin typeface="Arial" pitchFamily="34" charset="0"/>
              </a:rPr>
              <a:t>Post Implementation </a:t>
            </a:r>
            <a:r>
              <a:rPr lang="en-US" sz="1400" dirty="0">
                <a:latin typeface="Arial" pitchFamily="34" charset="0"/>
              </a:rPr>
              <a:t>phases is primarily </a:t>
            </a:r>
            <a:r>
              <a:rPr lang="en-US" sz="1400" dirty="0">
                <a:solidFill>
                  <a:schemeClr val="accent1"/>
                </a:solidFill>
                <a:latin typeface="Arial" pitchFamily="34" charset="0"/>
              </a:rPr>
              <a:t>Expense</a:t>
            </a:r>
          </a:p>
          <a:p>
            <a:pPr marL="311688" indent="-311688" defTabSz="691557">
              <a:lnSpc>
                <a:spcPts val="1980"/>
              </a:lnSpc>
              <a:spcBef>
                <a:spcPts val="0"/>
              </a:spcBef>
              <a:buFontTx/>
              <a:buAutoNum type="arabicPeriod"/>
              <a:defRPr/>
            </a:pPr>
            <a:r>
              <a:rPr lang="en-US" sz="1400" dirty="0">
                <a:latin typeface="Arial" pitchFamily="34" charset="0"/>
              </a:rPr>
              <a:t>The nature of work in the </a:t>
            </a:r>
            <a:r>
              <a:rPr lang="en-US" sz="1400" dirty="0">
                <a:solidFill>
                  <a:schemeClr val="accent1"/>
                </a:solidFill>
                <a:latin typeface="Arial" pitchFamily="34" charset="0"/>
              </a:rPr>
              <a:t>Development</a:t>
            </a:r>
            <a:r>
              <a:rPr lang="en-US" sz="1400" dirty="0">
                <a:latin typeface="Arial" pitchFamily="34" charset="0"/>
              </a:rPr>
              <a:t> Phase determines whether it will be </a:t>
            </a:r>
            <a:r>
              <a:rPr lang="en-US" sz="1400" dirty="0">
                <a:solidFill>
                  <a:schemeClr val="accent1"/>
                </a:solidFill>
                <a:latin typeface="Arial" pitchFamily="34" charset="0"/>
              </a:rPr>
              <a:t>Capitalized</a:t>
            </a:r>
            <a:r>
              <a:rPr lang="en-US" sz="1400" dirty="0">
                <a:latin typeface="Arial" pitchFamily="34" charset="0"/>
              </a:rPr>
              <a:t> or </a:t>
            </a:r>
            <a:r>
              <a:rPr lang="en-US" sz="1400" dirty="0">
                <a:solidFill>
                  <a:schemeClr val="accent1"/>
                </a:solidFill>
                <a:latin typeface="Arial" pitchFamily="34" charset="0"/>
              </a:rPr>
              <a:t>Expensed</a:t>
            </a:r>
            <a:endParaRPr lang="en-US" sz="1400" dirty="0">
              <a:latin typeface="Arial" pitchFamily="34" charset="0"/>
            </a:endParaRPr>
          </a:p>
          <a:p>
            <a:pPr marL="0" indent="0" defTabSz="691557">
              <a:buNone/>
              <a:defRPr/>
            </a:pPr>
            <a:endParaRPr lang="en-US" sz="1400" dirty="0">
              <a:latin typeface="Arial" pitchFamily="34" charset="0"/>
            </a:endParaRPr>
          </a:p>
          <a:p>
            <a:pPr marL="0" indent="0" defTabSz="691557">
              <a:buNone/>
              <a:defRPr/>
            </a:pPr>
            <a:endParaRPr lang="en-US" sz="1400" dirty="0">
              <a:latin typeface="Arial" pitchFamily="34" charset="0"/>
            </a:endParaRPr>
          </a:p>
          <a:p>
            <a:pPr marL="0" indent="0" defTabSz="691557">
              <a:buNone/>
              <a:defRPr/>
            </a:pPr>
            <a:endParaRPr lang="en-US" sz="1400" dirty="0">
              <a:latin typeface="Arial" pitchFamily="34" charset="0"/>
            </a:endParaRPr>
          </a:p>
          <a:p>
            <a:pPr marL="0" indent="0" defTabSz="691557">
              <a:buNone/>
              <a:defRPr/>
            </a:pPr>
            <a:r>
              <a:rPr lang="en-US" sz="1400" dirty="0">
                <a:latin typeface="Arial" pitchFamily="34" charset="0"/>
              </a:rPr>
              <a:t>3.     Decision tree:</a:t>
            </a:r>
          </a:p>
          <a:p>
            <a:pPr lvl="2">
              <a:buFontTx/>
              <a:buNone/>
              <a:defRPr/>
            </a:pPr>
            <a:r>
              <a:rPr lang="en-US" sz="1200" dirty="0"/>
              <a:t> IF</a:t>
            </a:r>
          </a:p>
          <a:p>
            <a:pPr lvl="3">
              <a:lnSpc>
                <a:spcPts val="1000"/>
              </a:lnSpc>
              <a:spcBef>
                <a:spcPts val="600"/>
              </a:spcBef>
              <a:spcAft>
                <a:spcPts val="0"/>
              </a:spcAft>
              <a:buNone/>
              <a:defRPr/>
            </a:pPr>
            <a:r>
              <a:rPr lang="en-US" sz="1200" dirty="0"/>
              <a:t>Minimum expected life of 3 years beneficial use  </a:t>
            </a:r>
          </a:p>
          <a:p>
            <a:pPr lvl="3">
              <a:lnSpc>
                <a:spcPts val="1000"/>
              </a:lnSpc>
              <a:spcBef>
                <a:spcPts val="600"/>
              </a:spcBef>
              <a:spcAft>
                <a:spcPts val="0"/>
              </a:spcAft>
              <a:buNone/>
              <a:defRPr/>
            </a:pPr>
            <a:r>
              <a:rPr lang="en-US" sz="1200" dirty="0"/>
              <a:t>New software functionality    </a:t>
            </a:r>
          </a:p>
          <a:p>
            <a:pPr lvl="3">
              <a:lnSpc>
                <a:spcPts val="1000"/>
              </a:lnSpc>
              <a:spcBef>
                <a:spcPts val="600"/>
              </a:spcBef>
              <a:spcAft>
                <a:spcPts val="0"/>
              </a:spcAft>
              <a:buNone/>
              <a:defRPr/>
            </a:pPr>
            <a:r>
              <a:rPr lang="en-US" sz="1200" dirty="0"/>
              <a:t>Design/build/test cost results in the creation of a new asset of at least $100K cost</a:t>
            </a:r>
          </a:p>
          <a:p>
            <a:pPr lvl="2">
              <a:lnSpc>
                <a:spcPts val="1000"/>
              </a:lnSpc>
              <a:spcBef>
                <a:spcPts val="600"/>
              </a:spcBef>
              <a:spcAft>
                <a:spcPts val="0"/>
              </a:spcAft>
              <a:buNone/>
              <a:defRPr/>
            </a:pPr>
            <a:r>
              <a:rPr lang="en-US" sz="1200" dirty="0"/>
              <a:t>AND</a:t>
            </a:r>
          </a:p>
          <a:p>
            <a:pPr lvl="3">
              <a:lnSpc>
                <a:spcPct val="100000"/>
              </a:lnSpc>
              <a:spcBef>
                <a:spcPts val="600"/>
              </a:spcBef>
              <a:spcAft>
                <a:spcPts val="0"/>
              </a:spcAft>
              <a:buNone/>
              <a:defRPr/>
            </a:pPr>
            <a:r>
              <a:rPr lang="en-US" sz="1200" dirty="0"/>
              <a:t>Completion of preliminary (expense) phase with e-mail from TM or PM to finance approval as </a:t>
            </a:r>
            <a:br>
              <a:rPr lang="en-US" sz="1200" dirty="0"/>
            </a:br>
            <a:r>
              <a:rPr lang="en-US" sz="1200" dirty="0"/>
              <a:t>evidence of readiness for design storming (triggering the development/capitalization phase)</a:t>
            </a:r>
          </a:p>
          <a:p>
            <a:pPr lvl="2">
              <a:lnSpc>
                <a:spcPts val="1000"/>
              </a:lnSpc>
              <a:spcBef>
                <a:spcPts val="600"/>
              </a:spcBef>
              <a:spcAft>
                <a:spcPts val="0"/>
              </a:spcAft>
              <a:buNone/>
              <a:defRPr/>
            </a:pPr>
            <a:r>
              <a:rPr lang="en-US" sz="1200" dirty="0"/>
              <a:t>AND</a:t>
            </a:r>
          </a:p>
          <a:p>
            <a:pPr lvl="3">
              <a:lnSpc>
                <a:spcPts val="1000"/>
              </a:lnSpc>
              <a:spcBef>
                <a:spcPts val="600"/>
              </a:spcBef>
              <a:spcAft>
                <a:spcPts val="0"/>
              </a:spcAft>
              <a:buNone/>
              <a:defRPr/>
            </a:pPr>
            <a:r>
              <a:rPr lang="en-US" sz="1200" dirty="0"/>
              <a:t>High probability that the product will be completed as planned</a:t>
            </a:r>
          </a:p>
          <a:p>
            <a:pPr lvl="3">
              <a:lnSpc>
                <a:spcPct val="100000"/>
              </a:lnSpc>
              <a:spcBef>
                <a:spcPts val="600"/>
              </a:spcBef>
              <a:spcAft>
                <a:spcPts val="0"/>
              </a:spcAft>
              <a:buNone/>
              <a:defRPr/>
            </a:pPr>
            <a:r>
              <a:rPr lang="en-US" sz="1200" dirty="0"/>
              <a:t>Work effort is directly related to asset /product design, development, testing or implementation/integration </a:t>
            </a:r>
            <a:br>
              <a:rPr lang="en-US" sz="1200" dirty="0"/>
            </a:br>
            <a:r>
              <a:rPr lang="en-US" sz="1200" dirty="0"/>
              <a:t>(except for administration, overhead, training and data conversion costs) </a:t>
            </a:r>
          </a:p>
          <a:p>
            <a:pPr lvl="2">
              <a:lnSpc>
                <a:spcPts val="1000"/>
              </a:lnSpc>
              <a:spcBef>
                <a:spcPts val="600"/>
              </a:spcBef>
              <a:spcAft>
                <a:spcPts val="0"/>
              </a:spcAft>
              <a:buNone/>
              <a:defRPr/>
            </a:pPr>
            <a:endParaRPr lang="en-US" sz="1200" dirty="0"/>
          </a:p>
          <a:p>
            <a:pPr lvl="2">
              <a:lnSpc>
                <a:spcPts val="1000"/>
              </a:lnSpc>
              <a:spcAft>
                <a:spcPts val="0"/>
              </a:spcAft>
              <a:buNone/>
              <a:defRPr/>
            </a:pPr>
            <a:r>
              <a:rPr lang="en-US" sz="1200" b="1" dirty="0">
                <a:solidFill>
                  <a:schemeClr val="accent1"/>
                </a:solidFill>
              </a:rPr>
              <a:t>Capitalize</a:t>
            </a:r>
          </a:p>
          <a:p>
            <a:pPr lvl="2">
              <a:lnSpc>
                <a:spcPts val="1000"/>
              </a:lnSpc>
              <a:spcAft>
                <a:spcPts val="0"/>
              </a:spcAft>
              <a:buNone/>
              <a:defRPr/>
            </a:pPr>
            <a:r>
              <a:rPr lang="en-US" sz="1200" dirty="0"/>
              <a:t> </a:t>
            </a:r>
          </a:p>
          <a:p>
            <a:pPr lvl="2">
              <a:lnSpc>
                <a:spcPts val="1000"/>
              </a:lnSpc>
              <a:spcAft>
                <a:spcPts val="0"/>
              </a:spcAft>
              <a:buNone/>
              <a:defRPr/>
            </a:pPr>
            <a:r>
              <a:rPr lang="en-US" sz="1200" dirty="0"/>
              <a:t>ELSE </a:t>
            </a:r>
            <a:r>
              <a:rPr lang="en-US" sz="1200" b="1" dirty="0">
                <a:solidFill>
                  <a:schemeClr val="accent1"/>
                </a:solidFill>
              </a:rPr>
              <a:t>Expense</a:t>
            </a:r>
          </a:p>
          <a:p>
            <a:pPr marL="547618" lvl="2" indent="-311688" defTabSz="691557">
              <a:buNone/>
              <a:defRPr/>
            </a:pPr>
            <a:endParaRPr lang="en-US" sz="800" dirty="0">
              <a:latin typeface="Arial" pitchFamily="34" charset="0"/>
            </a:endParaRPr>
          </a:p>
        </p:txBody>
      </p:sp>
      <p:graphicFrame>
        <p:nvGraphicFramePr>
          <p:cNvPr id="2" name="Table 1"/>
          <p:cNvGraphicFramePr>
            <a:graphicFrameLocks noGrp="1"/>
          </p:cNvGraphicFramePr>
          <p:nvPr>
            <p:extLst/>
          </p:nvPr>
        </p:nvGraphicFramePr>
        <p:xfrm>
          <a:off x="4683760" y="1748110"/>
          <a:ext cx="3850640" cy="1127760"/>
        </p:xfrm>
        <a:graphic>
          <a:graphicData uri="http://schemas.openxmlformats.org/drawingml/2006/table">
            <a:tbl>
              <a:tblPr firstRow="1" bandRow="1">
                <a:tableStyleId>{5C22544A-7EE6-4342-B048-85BDC9FD1C3A}</a:tableStyleId>
              </a:tblPr>
              <a:tblGrid>
                <a:gridCol w="1925320">
                  <a:extLst>
                    <a:ext uri="{9D8B030D-6E8A-4147-A177-3AD203B41FA5}">
                      <a16:colId xmlns:a16="http://schemas.microsoft.com/office/drawing/2014/main" val="20000"/>
                    </a:ext>
                  </a:extLst>
                </a:gridCol>
                <a:gridCol w="1925320">
                  <a:extLst>
                    <a:ext uri="{9D8B030D-6E8A-4147-A177-3AD203B41FA5}">
                      <a16:colId xmlns:a16="http://schemas.microsoft.com/office/drawing/2014/main" val="20001"/>
                    </a:ext>
                  </a:extLst>
                </a:gridCol>
              </a:tblGrid>
              <a:tr h="222250">
                <a:tc>
                  <a:txBody>
                    <a:bodyPr/>
                    <a:lstStyle/>
                    <a:p>
                      <a:r>
                        <a:rPr lang="en-US" sz="1200" dirty="0"/>
                        <a:t>Expensed</a:t>
                      </a:r>
                    </a:p>
                  </a:txBody>
                  <a:tcPr/>
                </a:tc>
                <a:tc>
                  <a:txBody>
                    <a:bodyPr/>
                    <a:lstStyle/>
                    <a:p>
                      <a:r>
                        <a:rPr lang="en-US" sz="1200" dirty="0"/>
                        <a:t>Capitalized</a:t>
                      </a:r>
                    </a:p>
                  </a:txBody>
                  <a:tcPr/>
                </a:tc>
                <a:extLst>
                  <a:ext uri="{0D108BD9-81ED-4DB2-BD59-A6C34878D82A}">
                    <a16:rowId xmlns:a16="http://schemas.microsoft.com/office/drawing/2014/main" val="10000"/>
                  </a:ext>
                </a:extLst>
              </a:tr>
              <a:tr h="370840">
                <a:tc>
                  <a:txBody>
                    <a:bodyPr/>
                    <a:lstStyle/>
                    <a:p>
                      <a:r>
                        <a:rPr lang="en-US" sz="1000" dirty="0"/>
                        <a:t>What</a:t>
                      </a:r>
                    </a:p>
                    <a:p>
                      <a:r>
                        <a:rPr lang="en-US" sz="1000" dirty="0"/>
                        <a:t>People or Process-Centric</a:t>
                      </a:r>
                    </a:p>
                    <a:p>
                      <a:r>
                        <a:rPr lang="en-US" sz="1000" dirty="0"/>
                        <a:t>Administrative</a:t>
                      </a:r>
                    </a:p>
                    <a:p>
                      <a:r>
                        <a:rPr lang="en-US" sz="1000" dirty="0"/>
                        <a:t>Support</a:t>
                      </a:r>
                    </a:p>
                    <a:p>
                      <a:r>
                        <a:rPr lang="en-US" sz="1000" dirty="0"/>
                        <a:t>Discretionary/Supplemental</a:t>
                      </a:r>
                    </a:p>
                  </a:txBody>
                  <a:tcPr/>
                </a:tc>
                <a:tc>
                  <a:txBody>
                    <a:bodyPr/>
                    <a:lstStyle/>
                    <a:p>
                      <a:r>
                        <a:rPr lang="en-US" sz="1000" dirty="0"/>
                        <a:t>How</a:t>
                      </a:r>
                    </a:p>
                    <a:p>
                      <a:r>
                        <a:rPr lang="en-US" sz="1000" dirty="0"/>
                        <a:t>Asset-Centric</a:t>
                      </a:r>
                    </a:p>
                    <a:p>
                      <a:r>
                        <a:rPr lang="en-US" sz="1000" dirty="0"/>
                        <a:t>Technical</a:t>
                      </a:r>
                    </a:p>
                    <a:p>
                      <a:r>
                        <a:rPr lang="en-US" sz="1000" dirty="0"/>
                        <a:t>Decision-Authority</a:t>
                      </a:r>
                    </a:p>
                    <a:p>
                      <a:r>
                        <a:rPr lang="en-US" sz="1000" dirty="0"/>
                        <a:t>Asset Critical</a:t>
                      </a:r>
                    </a:p>
                  </a:txBody>
                  <a:tcPr/>
                </a:tc>
                <a:extLst>
                  <a:ext uri="{0D108BD9-81ED-4DB2-BD59-A6C34878D82A}">
                    <a16:rowId xmlns:a16="http://schemas.microsoft.com/office/drawing/2014/main" val="10001"/>
                  </a:ext>
                </a:extLst>
              </a:tr>
            </a:tbl>
          </a:graphicData>
        </a:graphic>
      </p:graphicFrame>
      <p:sp>
        <p:nvSpPr>
          <p:cNvPr id="10" name="Slide Number Placeholder 9"/>
          <p:cNvSpPr>
            <a:spLocks noGrp="1"/>
          </p:cNvSpPr>
          <p:nvPr>
            <p:ph type="sldNum" sz="quarter" idx="4294967295"/>
          </p:nvPr>
        </p:nvSpPr>
        <p:spPr>
          <a:xfrm>
            <a:off x="8737600" y="6356350"/>
            <a:ext cx="2844800" cy="365125"/>
          </a:xfrm>
        </p:spPr>
        <p:txBody>
          <a:bodyPr/>
          <a:lstStyle/>
          <a:p>
            <a:fld id="{F0DDB1D6-8E4D-48F6-AB54-0FC8F7F2FA1E}" type="slidenum">
              <a:rPr lang="en-US" smtClean="0"/>
              <a:t>17</a:t>
            </a:fld>
            <a:endParaRPr lang="en-US"/>
          </a:p>
        </p:txBody>
      </p:sp>
    </p:spTree>
    <p:extLst>
      <p:ext uri="{BB962C8B-B14F-4D97-AF65-F5344CB8AC3E}">
        <p14:creationId xmlns:p14="http://schemas.microsoft.com/office/powerpoint/2010/main" val="3556077550"/>
      </p:ext>
    </p:extLst>
  </p:cSld>
  <p:clrMapOvr>
    <a:masterClrMapping/>
  </p:clrMapOvr>
  <p:transition advClick="0">
    <p:sndAc>
      <p:stSnd>
        <p:snd r:embed="rId3"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dirty="0"/>
              <a:t>Co-Create Your Solution</a:t>
            </a:r>
          </a:p>
        </p:txBody>
      </p:sp>
      <p:sp>
        <p:nvSpPr>
          <p:cNvPr id="14" name="Content Placeholder 13"/>
          <p:cNvSpPr>
            <a:spLocks noGrp="1"/>
          </p:cNvSpPr>
          <p:nvPr>
            <p:ph sz="half" idx="1"/>
          </p:nvPr>
        </p:nvSpPr>
        <p:spPr>
          <a:xfrm>
            <a:off x="914401" y="1322646"/>
            <a:ext cx="10918370" cy="4513783"/>
          </a:xfrm>
        </p:spPr>
        <p:txBody>
          <a:bodyPr/>
          <a:lstStyle/>
          <a:p>
            <a:pPr marL="0" indent="0" algn="ctr">
              <a:buNone/>
            </a:pPr>
            <a:r>
              <a:rPr lang="en-US" dirty="0"/>
              <a:t>Close </a:t>
            </a:r>
            <a:r>
              <a:rPr lang="en-US" dirty="0">
                <a:solidFill>
                  <a:schemeClr val="accent1"/>
                </a:solidFill>
              </a:rPr>
              <a:t>collaboration</a:t>
            </a:r>
            <a:r>
              <a:rPr lang="en-US" dirty="0"/>
              <a:t> with technical accounting and Finance is essential to ensure appropriate</a:t>
            </a:r>
            <a:r>
              <a:rPr lang="en-US" dirty="0">
                <a:solidFill>
                  <a:schemeClr val="accent1"/>
                </a:solidFill>
              </a:rPr>
              <a:t> agile interpretation </a:t>
            </a:r>
            <a:r>
              <a:rPr lang="en-US" dirty="0"/>
              <a:t>and to co-create an internal capitalization policy and procedures </a:t>
            </a:r>
            <a:r>
              <a:rPr lang="en-US" dirty="0">
                <a:solidFill>
                  <a:schemeClr val="accent1"/>
                </a:solidFill>
              </a:rPr>
              <a:t>consistent with GAAP </a:t>
            </a:r>
            <a:r>
              <a:rPr lang="en-US" dirty="0"/>
              <a:t>and identify appropriate </a:t>
            </a:r>
            <a:r>
              <a:rPr lang="en-US" dirty="0">
                <a:solidFill>
                  <a:schemeClr val="accent1"/>
                </a:solidFill>
              </a:rPr>
              <a:t>agile control points</a:t>
            </a:r>
          </a:p>
        </p:txBody>
      </p:sp>
      <p:pic>
        <p:nvPicPr>
          <p:cNvPr id="11" name="Picture 10"/>
          <p:cNvPicPr>
            <a:picLocks noChangeAspect="1"/>
          </p:cNvPicPr>
          <p:nvPr/>
        </p:nvPicPr>
        <p:blipFill>
          <a:blip r:embed="rId2" cstate="print"/>
          <a:stretch>
            <a:fillRect/>
          </a:stretch>
        </p:blipFill>
        <p:spPr>
          <a:xfrm>
            <a:off x="3679371" y="2903713"/>
            <a:ext cx="5206190" cy="3635199"/>
          </a:xfrm>
          <a:prstGeom prst="rect">
            <a:avLst/>
          </a:prstGeom>
        </p:spPr>
      </p:pic>
      <p:sp>
        <p:nvSpPr>
          <p:cNvPr id="15" name="TextBox 14"/>
          <p:cNvSpPr txBox="1"/>
          <p:nvPr/>
        </p:nvSpPr>
        <p:spPr>
          <a:xfrm>
            <a:off x="4370940" y="3633599"/>
            <a:ext cx="914400" cy="914400"/>
          </a:xfrm>
          <a:prstGeom prst="rect">
            <a:avLst/>
          </a:prstGeom>
          <a:solidFill>
            <a:schemeClr val="bg1"/>
          </a:solidFill>
        </p:spPr>
        <p:txBody>
          <a:bodyPr wrap="none" tIns="91440" bIns="91440" rtlCol="0" anchor="ctr" anchorCtr="0">
            <a:noAutofit/>
          </a:bodyPr>
          <a:lstStyle/>
          <a:p>
            <a:pPr algn="ctr"/>
            <a:r>
              <a:rPr lang="en-US" sz="1200" dirty="0">
                <a:solidFill>
                  <a:srgbClr val="20343A"/>
                </a:solidFill>
              </a:rPr>
              <a:t>Technical Accounting</a:t>
            </a:r>
          </a:p>
          <a:p>
            <a:pPr algn="ctr"/>
            <a:r>
              <a:rPr lang="en-US" sz="1200" dirty="0">
                <a:solidFill>
                  <a:srgbClr val="20343A"/>
                </a:solidFill>
              </a:rPr>
              <a:t> and Finance</a:t>
            </a:r>
          </a:p>
          <a:p>
            <a:pPr algn="ctr"/>
            <a:r>
              <a:rPr lang="en-US" sz="1200" dirty="0">
                <a:solidFill>
                  <a:srgbClr val="20343A"/>
                </a:solidFill>
              </a:rPr>
              <a:t>create the interpretation</a:t>
            </a:r>
          </a:p>
          <a:p>
            <a:pPr algn="ctr"/>
            <a:r>
              <a:rPr lang="en-US" sz="1200" dirty="0">
                <a:solidFill>
                  <a:srgbClr val="20343A"/>
                </a:solidFill>
              </a:rPr>
              <a:t>And policy</a:t>
            </a:r>
          </a:p>
        </p:txBody>
      </p:sp>
      <p:sp>
        <p:nvSpPr>
          <p:cNvPr id="17" name="TextBox 16"/>
          <p:cNvSpPr txBox="1"/>
          <p:nvPr/>
        </p:nvSpPr>
        <p:spPr>
          <a:xfrm>
            <a:off x="7214226" y="3655144"/>
            <a:ext cx="914400" cy="914400"/>
          </a:xfrm>
          <a:prstGeom prst="rect">
            <a:avLst/>
          </a:prstGeom>
          <a:solidFill>
            <a:schemeClr val="bg1"/>
          </a:solidFill>
        </p:spPr>
        <p:txBody>
          <a:bodyPr wrap="none" tIns="91440" bIns="91440" rtlCol="0" anchor="ctr" anchorCtr="0">
            <a:noAutofit/>
          </a:bodyPr>
          <a:lstStyle/>
          <a:p>
            <a:pPr algn="ctr"/>
            <a:r>
              <a:rPr lang="en-US" sz="1200" dirty="0">
                <a:solidFill>
                  <a:srgbClr val="20343A"/>
                </a:solidFill>
              </a:rPr>
              <a:t>IT provides SME </a:t>
            </a:r>
          </a:p>
          <a:p>
            <a:pPr algn="ctr"/>
            <a:r>
              <a:rPr lang="en-US" sz="1200" dirty="0">
                <a:solidFill>
                  <a:srgbClr val="20343A"/>
                </a:solidFill>
              </a:rPr>
              <a:t>Expertise re: Agile</a:t>
            </a:r>
          </a:p>
          <a:p>
            <a:pPr algn="ctr"/>
            <a:r>
              <a:rPr lang="en-US" sz="1200" dirty="0">
                <a:solidFill>
                  <a:srgbClr val="20343A"/>
                </a:solidFill>
              </a:rPr>
              <a:t>principles and practices</a:t>
            </a:r>
          </a:p>
        </p:txBody>
      </p:sp>
      <p:sp>
        <p:nvSpPr>
          <p:cNvPr id="13" name="Slide Number Placeholder 12"/>
          <p:cNvSpPr>
            <a:spLocks noGrp="1"/>
          </p:cNvSpPr>
          <p:nvPr>
            <p:ph type="sldNum" sz="quarter" idx="14"/>
          </p:nvPr>
        </p:nvSpPr>
        <p:spPr/>
        <p:txBody>
          <a:bodyPr/>
          <a:lstStyle/>
          <a:p>
            <a:fld id="{54BA7AF6-58C8-4A45-926B-1C08E2A41D6F}" type="slidenum">
              <a:rPr lang="en-US" smtClean="0"/>
              <a:t>18</a:t>
            </a:fld>
            <a:endParaRPr lang="en-US"/>
          </a:p>
        </p:txBody>
      </p:sp>
    </p:spTree>
    <p:extLst>
      <p:ext uri="{BB962C8B-B14F-4D97-AF65-F5344CB8AC3E}">
        <p14:creationId xmlns:p14="http://schemas.microsoft.com/office/powerpoint/2010/main" val="276679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41108" y="2995808"/>
            <a:ext cx="1695972" cy="129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p:nvPicPr>
        <p:blipFill>
          <a:blip r:embed="rId3" cstate="print"/>
          <a:stretch>
            <a:fillRect/>
          </a:stretch>
        </p:blipFill>
        <p:spPr>
          <a:xfrm>
            <a:off x="165707" y="2035274"/>
            <a:ext cx="2845055" cy="2445336"/>
          </a:xfrm>
          <a:prstGeom prst="rect">
            <a:avLst/>
          </a:prstGeom>
        </p:spPr>
      </p:pic>
      <p:pic>
        <p:nvPicPr>
          <p:cNvPr id="204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7180" y="4737731"/>
            <a:ext cx="2438104" cy="894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22" descr="http://www.deadlinehollywooddaily.com/urgent-shakeup-at-nbc-ben-silverman-replacing-kevin-reilly/">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8276" y="1847526"/>
            <a:ext cx="1139717" cy="113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3" descr="GameWorks home."/>
          <p:cNvPicPr>
            <a:picLocks noChangeAspect="1" noChangeArrowheads="1"/>
          </p:cNvPicPr>
          <p:nvPr/>
        </p:nvPicPr>
        <p:blipFill>
          <a:blip r:embed="rId7" cstate="print">
            <a:extLst>
              <a:ext uri="{28A0092B-C50C-407E-A947-70E740481C1C}">
                <a14:useLocalDpi xmlns:a14="http://schemas.microsoft.com/office/drawing/2010/main" val="0"/>
              </a:ext>
            </a:extLst>
          </a:blip>
          <a:srcRect l="3867" t="18823" r="71327" b="18823"/>
          <a:stretch>
            <a:fillRect/>
          </a:stretch>
        </p:blipFill>
        <p:spPr bwMode="auto">
          <a:xfrm>
            <a:off x="7696473" y="2471333"/>
            <a:ext cx="1485317" cy="51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4" descr="library logo gif"/>
          <p:cNvPicPr>
            <a:picLocks noChangeAspect="1" noChangeArrowheads="1"/>
          </p:cNvPicPr>
          <p:nvPr/>
        </p:nvPicPr>
        <p:blipFill>
          <a:blip r:embed="rId8" cstate="print">
            <a:extLst>
              <a:ext uri="{28A0092B-C50C-407E-A947-70E740481C1C}">
                <a14:useLocalDpi xmlns:a14="http://schemas.microsoft.com/office/drawing/2010/main" val="0"/>
              </a:ext>
            </a:extLst>
          </a:blip>
          <a:srcRect t="14458" r="24557" b="13252"/>
          <a:stretch>
            <a:fillRect/>
          </a:stretch>
        </p:blipFill>
        <p:spPr bwMode="auto">
          <a:xfrm>
            <a:off x="6530989" y="1910944"/>
            <a:ext cx="2768448" cy="30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7" descr="du_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37449" y="2471333"/>
            <a:ext cx="1182035" cy="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4" descr="The Walt Disney Company"/>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5707" y="4619514"/>
            <a:ext cx="3916386" cy="177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5" descr="clear">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2429" y="3425429"/>
            <a:ext cx="7144" cy="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6" descr="clear">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2429" y="3425429"/>
            <a:ext cx="7144" cy="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21" descr="Universal Studios Hollywood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01056" y="964752"/>
            <a:ext cx="1850799" cy="146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2" descr="gid_slide2_spring07"/>
          <p:cNvPicPr>
            <a:picLocks noChangeAspect="1" noChangeArrowheads="1"/>
          </p:cNvPicPr>
          <p:nvPr/>
        </p:nvPicPr>
        <p:blipFill>
          <a:blip r:embed="rId14" cstate="print">
            <a:extLst>
              <a:ext uri="{28A0092B-C50C-407E-A947-70E740481C1C}">
                <a14:useLocalDpi xmlns:a14="http://schemas.microsoft.com/office/drawing/2010/main" val="0"/>
              </a:ext>
            </a:extLst>
          </a:blip>
          <a:srcRect t="32001"/>
          <a:stretch>
            <a:fillRect/>
          </a:stretch>
        </p:blipFill>
        <p:spPr bwMode="auto">
          <a:xfrm>
            <a:off x="8529117" y="3129481"/>
            <a:ext cx="2677565" cy="144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1" name="Text Box 9"/>
          <p:cNvSpPr txBox="1">
            <a:spLocks noChangeArrowheads="1"/>
          </p:cNvSpPr>
          <p:nvPr/>
        </p:nvSpPr>
        <p:spPr bwMode="auto">
          <a:xfrm>
            <a:off x="4082093" y="6340897"/>
            <a:ext cx="5580734" cy="43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859" tIns="30929" rIns="61859" bIns="30929">
            <a:spAutoFit/>
          </a:bodyPr>
          <a:lstStyle>
            <a:lvl1pPr>
              <a:lnSpc>
                <a:spcPct val="125000"/>
              </a:lnSpc>
              <a:spcBef>
                <a:spcPct val="15000"/>
              </a:spcBef>
              <a:defRPr>
                <a:solidFill>
                  <a:srgbClr val="122133"/>
                </a:solidFill>
                <a:latin typeface="Verdana" panose="020B0604030504040204" pitchFamily="34" charset="0"/>
                <a:ea typeface="MS PGothic" panose="020B0600070205080204" pitchFamily="34" charset="-128"/>
              </a:defRPr>
            </a:lvl1pPr>
            <a:lvl2pPr marL="742950" indent="-285750">
              <a:lnSpc>
                <a:spcPct val="125000"/>
              </a:lnSpc>
              <a:spcBef>
                <a:spcPct val="15000"/>
              </a:spcBef>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2pPr>
            <a:lvl3pPr marL="1143000" indent="-228600">
              <a:lnSpc>
                <a:spcPct val="125000"/>
              </a:lnSpc>
              <a:spcBef>
                <a:spcPct val="15000"/>
              </a:spcBef>
              <a:buChar char="-"/>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defRPr sz="1600">
                <a:solidFill>
                  <a:schemeClr val="tx1"/>
                </a:solidFill>
                <a:latin typeface="Verdana" panose="020B0604030504040204" pitchFamily="34" charset="0"/>
                <a:ea typeface="MS PGothic" panose="020B0600070205080204" pitchFamily="34" charset="-128"/>
              </a:defRPr>
            </a:lvl4pPr>
            <a:lvl5pPr marL="2057400" indent="-228600">
              <a:spcBef>
                <a:spcPct val="20000"/>
              </a:spcBef>
              <a:defRPr sz="16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9pPr>
          </a:lstStyle>
          <a:p>
            <a:pPr eaLnBrk="0" fontAlgn="base" hangingPunct="0">
              <a:lnSpc>
                <a:spcPct val="100000"/>
              </a:lnSpc>
              <a:spcBef>
                <a:spcPct val="0"/>
              </a:spcBef>
              <a:spcAft>
                <a:spcPct val="0"/>
              </a:spcAft>
            </a:pPr>
            <a:r>
              <a:rPr lang="en-US" altLang="en-US" b="1" i="1" dirty="0">
                <a:solidFill>
                  <a:srgbClr val="0070C0"/>
                </a:solidFill>
                <a:latin typeface="Palatino Linotype" panose="02040502050505030304" pitchFamily="18" charset="0"/>
              </a:rPr>
              <a:t>“It’s kind of fun to do the impossible”</a:t>
            </a:r>
          </a:p>
        </p:txBody>
      </p:sp>
      <p:pic>
        <p:nvPicPr>
          <p:cNvPr id="20503" name="Picture 8" descr="Agile-logo-4c 200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337239" y="4343912"/>
            <a:ext cx="1797076" cy="123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4" name="Picture 18" descr="PMI_Logo">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685088" y="2955335"/>
            <a:ext cx="1532128" cy="56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5" name="Rectangle 19"/>
          <p:cNvSpPr>
            <a:spLocks noChangeArrowheads="1"/>
          </p:cNvSpPr>
          <p:nvPr/>
        </p:nvSpPr>
        <p:spPr bwMode="auto">
          <a:xfrm>
            <a:off x="3851466" y="3598006"/>
            <a:ext cx="1509713" cy="19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spAutoFit/>
          </a:bodyPr>
          <a:lstStyle>
            <a:lvl1pPr>
              <a:lnSpc>
                <a:spcPct val="125000"/>
              </a:lnSpc>
              <a:spcBef>
                <a:spcPct val="15000"/>
              </a:spcBef>
              <a:defRPr>
                <a:solidFill>
                  <a:srgbClr val="122133"/>
                </a:solidFill>
                <a:latin typeface="Verdana" panose="020B0604030504040204" pitchFamily="34" charset="0"/>
                <a:ea typeface="MS PGothic" panose="020B0600070205080204" pitchFamily="34" charset="-128"/>
              </a:defRPr>
            </a:lvl1pPr>
            <a:lvl2pPr marL="742950" indent="-285750">
              <a:lnSpc>
                <a:spcPct val="125000"/>
              </a:lnSpc>
              <a:spcBef>
                <a:spcPct val="15000"/>
              </a:spcBef>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2pPr>
            <a:lvl3pPr marL="1143000" indent="-228600">
              <a:lnSpc>
                <a:spcPct val="125000"/>
              </a:lnSpc>
              <a:spcBef>
                <a:spcPct val="15000"/>
              </a:spcBef>
              <a:buChar char="-"/>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defRPr sz="1600">
                <a:solidFill>
                  <a:schemeClr val="tx1"/>
                </a:solidFill>
                <a:latin typeface="Verdana" panose="020B0604030504040204" pitchFamily="34" charset="0"/>
                <a:ea typeface="MS PGothic" panose="020B0600070205080204" pitchFamily="34" charset="-128"/>
              </a:defRPr>
            </a:lvl4pPr>
            <a:lvl5pPr marL="2057400" indent="-228600">
              <a:spcBef>
                <a:spcPct val="20000"/>
              </a:spcBef>
              <a:defRPr sz="16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Verdana" panose="020B0604030504040204" pitchFamily="34" charset="0"/>
                <a:ea typeface="MS PGothic" panose="020B0600070205080204" pitchFamily="34" charset="-128"/>
              </a:defRPr>
            </a:lvl9pPr>
          </a:lstStyle>
          <a:p>
            <a:pPr algn="ctr" eaLnBrk="0" fontAlgn="base" hangingPunct="0">
              <a:lnSpc>
                <a:spcPct val="100000"/>
              </a:lnSpc>
              <a:spcBef>
                <a:spcPct val="0"/>
              </a:spcBef>
              <a:spcAft>
                <a:spcPct val="0"/>
              </a:spcAft>
            </a:pPr>
            <a:r>
              <a:rPr lang="en-US" altLang="en-US" sz="825" b="1" dirty="0">
                <a:solidFill>
                  <a:srgbClr val="000000"/>
                </a:solidFill>
                <a:latin typeface="Times New Roman" panose="02020603050405020304" pitchFamily="18" charset="0"/>
              </a:rPr>
              <a:t>Agile Community of Practice</a:t>
            </a:r>
            <a:r>
              <a:rPr lang="en-US" altLang="en-US" sz="825" dirty="0">
                <a:solidFill>
                  <a:srgbClr val="000000"/>
                </a:solidFill>
                <a:latin typeface="Times New Roman" panose="02020603050405020304" pitchFamily="18" charset="0"/>
              </a:rPr>
              <a:t> </a:t>
            </a:r>
          </a:p>
        </p:txBody>
      </p:sp>
      <p:pic>
        <p:nvPicPr>
          <p:cNvPr id="20506" name="Picture 4" descr="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646232" y="2113826"/>
            <a:ext cx="2308157" cy="61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7" name="Picture 29"/>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132498" y="3132354"/>
            <a:ext cx="1321365" cy="9803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9" name="Picture 3"/>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07872" y="5711115"/>
            <a:ext cx="2781552" cy="377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21" cstate="print"/>
          <a:stretch>
            <a:fillRect/>
          </a:stretch>
        </p:blipFill>
        <p:spPr>
          <a:xfrm>
            <a:off x="10201625" y="125923"/>
            <a:ext cx="1814819" cy="1814819"/>
          </a:xfrm>
          <a:prstGeom prst="rect">
            <a:avLst/>
          </a:prstGeom>
        </p:spPr>
      </p:pic>
      <p:pic>
        <p:nvPicPr>
          <p:cNvPr id="7" name="Picture 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283465" y="4383259"/>
            <a:ext cx="1797281" cy="1797281"/>
          </a:xfrm>
          <a:prstGeom prst="rect">
            <a:avLst/>
          </a:prstGeom>
        </p:spPr>
      </p:pic>
      <p:pic>
        <p:nvPicPr>
          <p:cNvPr id="8" name="Picture 7"/>
          <p:cNvPicPr>
            <a:picLocks noChangeAspect="1"/>
          </p:cNvPicPr>
          <p:nvPr/>
        </p:nvPicPr>
        <p:blipFill>
          <a:blip r:embed="rId23" cstate="print"/>
          <a:stretch>
            <a:fillRect/>
          </a:stretch>
        </p:blipFill>
        <p:spPr>
          <a:xfrm>
            <a:off x="3456781" y="3771104"/>
            <a:ext cx="1760435" cy="682169"/>
          </a:xfrm>
          <a:prstGeom prst="rect">
            <a:avLst/>
          </a:prstGeom>
        </p:spPr>
      </p:pic>
      <p:pic>
        <p:nvPicPr>
          <p:cNvPr id="10" name="Picture 9"/>
          <p:cNvPicPr>
            <a:picLocks noChangeAspect="1"/>
          </p:cNvPicPr>
          <p:nvPr/>
        </p:nvPicPr>
        <p:blipFill>
          <a:blip r:embed="rId24" cstate="print"/>
          <a:stretch>
            <a:fillRect/>
          </a:stretch>
        </p:blipFill>
        <p:spPr>
          <a:xfrm>
            <a:off x="369630" y="977354"/>
            <a:ext cx="2589221" cy="1152168"/>
          </a:xfrm>
          <a:prstGeom prst="rect">
            <a:avLst/>
          </a:prstGeom>
        </p:spPr>
      </p:pic>
      <p:pic>
        <p:nvPicPr>
          <p:cNvPr id="14" name="Picture 13"/>
          <p:cNvPicPr>
            <a:picLocks noChangeAspect="1"/>
          </p:cNvPicPr>
          <p:nvPr/>
        </p:nvPicPr>
        <p:blipFill>
          <a:blip r:embed="rId25" cstate="print"/>
          <a:stretch>
            <a:fillRect/>
          </a:stretch>
        </p:blipFill>
        <p:spPr>
          <a:xfrm>
            <a:off x="6134734" y="604271"/>
            <a:ext cx="1340242" cy="1054138"/>
          </a:xfrm>
          <a:prstGeom prst="rect">
            <a:avLst/>
          </a:prstGeom>
        </p:spPr>
      </p:pic>
      <p:pic>
        <p:nvPicPr>
          <p:cNvPr id="16" name="Picture 15"/>
          <p:cNvPicPr>
            <a:picLocks noChangeAspect="1"/>
          </p:cNvPicPr>
          <p:nvPr/>
        </p:nvPicPr>
        <p:blipFill>
          <a:blip r:embed="rId26" cstate="print"/>
          <a:stretch>
            <a:fillRect/>
          </a:stretch>
        </p:blipFill>
        <p:spPr>
          <a:xfrm>
            <a:off x="8472213" y="554041"/>
            <a:ext cx="1191173" cy="1191173"/>
          </a:xfrm>
          <a:prstGeom prst="rect">
            <a:avLst/>
          </a:prstGeom>
        </p:spPr>
      </p:pic>
      <p:sp>
        <p:nvSpPr>
          <p:cNvPr id="34" name="Slide Number Placeholder 33"/>
          <p:cNvSpPr>
            <a:spLocks noGrp="1"/>
          </p:cNvSpPr>
          <p:nvPr>
            <p:ph type="sldNum" sz="quarter" idx="4294967295"/>
          </p:nvPr>
        </p:nvSpPr>
        <p:spPr>
          <a:xfrm>
            <a:off x="8737600" y="6356350"/>
            <a:ext cx="2844800" cy="365125"/>
          </a:xfrm>
        </p:spPr>
        <p:txBody>
          <a:bodyPr/>
          <a:lstStyle/>
          <a:p>
            <a:fld id="{632D7AEA-5AF5-4813-98BA-20555C755A24}" type="slidenum">
              <a:rPr lang="en-US" smtClean="0"/>
              <a:t>1</a:t>
            </a:fld>
            <a:endParaRPr lang="en-US"/>
          </a:p>
        </p:txBody>
      </p:sp>
      <p:sp>
        <p:nvSpPr>
          <p:cNvPr id="2" name="Title 1"/>
          <p:cNvSpPr>
            <a:spLocks noGrp="1"/>
          </p:cNvSpPr>
          <p:nvPr>
            <p:ph type="title"/>
          </p:nvPr>
        </p:nvSpPr>
        <p:spPr>
          <a:xfrm>
            <a:off x="369630" y="37882"/>
            <a:ext cx="10972800" cy="875111"/>
          </a:xfrm>
        </p:spPr>
        <p:txBody>
          <a:bodyPr/>
          <a:lstStyle/>
          <a:p>
            <a:r>
              <a:rPr lang="en-US" dirty="0"/>
              <a:t>Pat Reed</a:t>
            </a:r>
          </a:p>
        </p:txBody>
      </p:sp>
    </p:spTree>
    <p:extLst>
      <p:ext uri="{BB962C8B-B14F-4D97-AF65-F5344CB8AC3E}">
        <p14:creationId xmlns:p14="http://schemas.microsoft.com/office/powerpoint/2010/main" val="55217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76" y="-86345"/>
            <a:ext cx="9944484" cy="1071062"/>
          </a:xfrm>
        </p:spPr>
        <p:txBody>
          <a:bodyPr/>
          <a:lstStyle/>
          <a:p>
            <a:r>
              <a:rPr lang="en-US" dirty="0"/>
              <a:t>7. Share Knowledge &amp; Empower Your People</a:t>
            </a:r>
          </a:p>
        </p:txBody>
      </p:sp>
      <p:sp>
        <p:nvSpPr>
          <p:cNvPr id="3" name="Content Placeholder 2"/>
          <p:cNvSpPr>
            <a:spLocks noGrp="1"/>
          </p:cNvSpPr>
          <p:nvPr>
            <p:ph sz="half" idx="1"/>
          </p:nvPr>
        </p:nvSpPr>
        <p:spPr>
          <a:xfrm>
            <a:off x="1155606" y="1414824"/>
            <a:ext cx="4124848" cy="3928885"/>
          </a:xfrm>
        </p:spPr>
        <p:txBody>
          <a:bodyPr/>
          <a:lstStyle/>
          <a:p>
            <a:pPr marL="0" indent="0">
              <a:buNone/>
            </a:pPr>
            <a:r>
              <a:rPr lang="en-US" dirty="0"/>
              <a:t>Training is essential to ensure </a:t>
            </a:r>
            <a:r>
              <a:rPr lang="en-US" dirty="0">
                <a:solidFill>
                  <a:schemeClr val="accent1"/>
                </a:solidFill>
              </a:rPr>
              <a:t>clarity</a:t>
            </a:r>
            <a:r>
              <a:rPr lang="en-US" dirty="0"/>
              <a:t> in process and practice </a:t>
            </a:r>
            <a:r>
              <a:rPr lang="en-US" dirty="0">
                <a:solidFill>
                  <a:schemeClr val="accent1"/>
                </a:solidFill>
              </a:rPr>
              <a:t>consistency</a:t>
            </a:r>
            <a:r>
              <a:rPr lang="en-US" dirty="0"/>
              <a:t> and to </a:t>
            </a:r>
            <a:r>
              <a:rPr lang="en-US" dirty="0">
                <a:solidFill>
                  <a:schemeClr val="accent1"/>
                </a:solidFill>
              </a:rPr>
              <a:t>empower</a:t>
            </a:r>
            <a:r>
              <a:rPr lang="en-US" dirty="0"/>
              <a:t> PMOs, Project Managers, Scrum Masters, Project Financial Analysts, Auditors and Technical Leads with practical knowledge of internal capitalization </a:t>
            </a:r>
            <a:r>
              <a:rPr lang="en-US" dirty="0">
                <a:solidFill>
                  <a:schemeClr val="accent1"/>
                </a:solidFill>
              </a:rPr>
              <a:t>policy</a:t>
            </a:r>
            <a:r>
              <a:rPr lang="en-US" dirty="0"/>
              <a:t>, </a:t>
            </a:r>
            <a:r>
              <a:rPr lang="en-US" dirty="0">
                <a:solidFill>
                  <a:schemeClr val="accent1"/>
                </a:solidFill>
              </a:rPr>
              <a:t>practices</a:t>
            </a:r>
            <a:r>
              <a:rPr lang="en-US" dirty="0"/>
              <a:t> and </a:t>
            </a:r>
            <a:r>
              <a:rPr lang="en-US" dirty="0">
                <a:solidFill>
                  <a:schemeClr val="accent1"/>
                </a:solidFill>
              </a:rPr>
              <a:t>control points</a:t>
            </a:r>
            <a:r>
              <a:rPr lang="en-US" dirty="0"/>
              <a:t>.</a:t>
            </a:r>
          </a:p>
        </p:txBody>
      </p:sp>
      <p:pic>
        <p:nvPicPr>
          <p:cNvPr id="5" name="Picture 4"/>
          <p:cNvPicPr>
            <a:picLocks noChangeAspect="1"/>
          </p:cNvPicPr>
          <p:nvPr/>
        </p:nvPicPr>
        <p:blipFill>
          <a:blip r:embed="rId2" cstate="print"/>
          <a:stretch>
            <a:fillRect/>
          </a:stretch>
        </p:blipFill>
        <p:spPr>
          <a:xfrm>
            <a:off x="6818521" y="1576830"/>
            <a:ext cx="4544514" cy="3029676"/>
          </a:xfrm>
          <a:prstGeom prst="rect">
            <a:avLst/>
          </a:prstGeom>
        </p:spPr>
      </p:pic>
      <p:sp>
        <p:nvSpPr>
          <p:cNvPr id="11" name="Slide Number Placeholder 10"/>
          <p:cNvSpPr>
            <a:spLocks noGrp="1"/>
          </p:cNvSpPr>
          <p:nvPr>
            <p:ph type="sldNum" sz="quarter" idx="13"/>
          </p:nvPr>
        </p:nvSpPr>
        <p:spPr/>
        <p:txBody>
          <a:bodyPr/>
          <a:lstStyle/>
          <a:p>
            <a:fld id="{E72DB8ED-83FC-4F2F-B188-516F6F0C0D20}" type="slidenum">
              <a:rPr lang="en-US" smtClean="0"/>
              <a:t>19</a:t>
            </a:fld>
            <a:endParaRPr lang="en-US"/>
          </a:p>
        </p:txBody>
      </p:sp>
    </p:spTree>
    <p:extLst>
      <p:ext uri="{BB962C8B-B14F-4D97-AF65-F5344CB8AC3E}">
        <p14:creationId xmlns:p14="http://schemas.microsoft.com/office/powerpoint/2010/main" val="30893428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Problem…..and Proposed Solution</a:t>
            </a:r>
          </a:p>
        </p:txBody>
      </p:sp>
      <p:sp>
        <p:nvSpPr>
          <p:cNvPr id="5" name="Content Placeholder 4"/>
          <p:cNvSpPr>
            <a:spLocks noGrp="1"/>
          </p:cNvSpPr>
          <p:nvPr>
            <p:ph idx="1"/>
          </p:nvPr>
        </p:nvSpPr>
        <p:spPr/>
        <p:txBody>
          <a:bodyPr/>
          <a:lstStyle/>
          <a:p>
            <a:pPr marL="0" indent="0">
              <a:buNone/>
            </a:pPr>
            <a:r>
              <a:rPr lang="en-US" dirty="0"/>
              <a:t>Does bringing back infrastructure from the cloud really contribute to gross margins?</a:t>
            </a:r>
          </a:p>
          <a:p>
            <a:pPr marL="0" indent="0">
              <a:buNone/>
            </a:pPr>
            <a:endParaRPr lang="en-US" dirty="0"/>
          </a:p>
          <a:p>
            <a:pPr marL="0" indent="0">
              <a:buNone/>
            </a:pPr>
            <a:r>
              <a:rPr lang="en-US" dirty="0"/>
              <a:t>Are we asking the right question…..or is this another example of the pull of the past……focusing on cost vs. value?</a:t>
            </a:r>
          </a:p>
          <a:p>
            <a:pPr marL="0" indent="0">
              <a:buNone/>
            </a:pPr>
            <a:endParaRPr lang="en-US" dirty="0"/>
          </a:p>
          <a:p>
            <a:pPr marL="0" indent="0">
              <a:buNone/>
            </a:pPr>
            <a:r>
              <a:rPr lang="en-US" dirty="0"/>
              <a:t>Imagine if we apply this playbook to find the answer?</a:t>
            </a:r>
          </a:p>
        </p:txBody>
      </p:sp>
    </p:spTree>
    <p:extLst>
      <p:ext uri="{BB962C8B-B14F-4D97-AF65-F5344CB8AC3E}">
        <p14:creationId xmlns:p14="http://schemas.microsoft.com/office/powerpoint/2010/main" val="3018428403"/>
      </p:ext>
    </p:extLst>
  </p:cSld>
  <p:clrMapOvr>
    <a:masterClrMapping/>
  </p:clrMapOvr>
  <p:transition>
    <p:sndAc>
      <p:stSnd>
        <p:snd r:embed="rId3"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Grp="1" noChangeArrowheads="1"/>
          </p:cNvSpPr>
          <p:nvPr>
            <p:ph type="title"/>
          </p:nvPr>
        </p:nvSpPr>
        <p:spPr>
          <a:xfrm>
            <a:off x="674336" y="-27621"/>
            <a:ext cx="8229600" cy="1143000"/>
          </a:xfrm>
        </p:spPr>
        <p:txBody>
          <a:bodyPr/>
          <a:lstStyle/>
          <a:p>
            <a:r>
              <a:rPr lang="en-US" dirty="0"/>
              <a:t>The Agile Triangle</a:t>
            </a:r>
          </a:p>
        </p:txBody>
      </p:sp>
      <p:pic>
        <p:nvPicPr>
          <p:cNvPr id="17411" name="Picture 2051"/>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474120" y="1979890"/>
            <a:ext cx="4038600" cy="3313199"/>
          </a:xfrm>
          <a:prstGeom prst="rect">
            <a:avLst/>
          </a:prstGeom>
          <a:noFill/>
          <a:ln>
            <a:noFill/>
          </a:ln>
        </p:spPr>
      </p:pic>
      <p:sp>
        <p:nvSpPr>
          <p:cNvPr id="17412" name="Text Box 2052"/>
          <p:cNvSpPr txBox="1">
            <a:spLocks noChangeArrowheads="1"/>
          </p:cNvSpPr>
          <p:nvPr/>
        </p:nvSpPr>
        <p:spPr bwMode="auto">
          <a:xfrm>
            <a:off x="4331083" y="1184626"/>
            <a:ext cx="2324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sz="2000" dirty="0">
                <a:solidFill>
                  <a:srgbClr val="FF0000"/>
                </a:solidFill>
              </a:rPr>
              <a:t>Value</a:t>
            </a:r>
          </a:p>
          <a:p>
            <a:pPr algn="ctr"/>
            <a:r>
              <a:rPr lang="en-US" sz="2000" dirty="0">
                <a:solidFill>
                  <a:srgbClr val="FF0000"/>
                </a:solidFill>
              </a:rPr>
              <a:t>(Releasable Product)</a:t>
            </a:r>
            <a:endParaRPr lang="en-US" sz="2000" dirty="0">
              <a:solidFill>
                <a:srgbClr val="FF0000"/>
              </a:solidFill>
              <a:latin typeface="Times" pitchFamily="-84" charset="0"/>
            </a:endParaRPr>
          </a:p>
        </p:txBody>
      </p:sp>
      <p:sp>
        <p:nvSpPr>
          <p:cNvPr id="17413" name="Text Box 2053"/>
          <p:cNvSpPr txBox="1">
            <a:spLocks noChangeArrowheads="1"/>
          </p:cNvSpPr>
          <p:nvPr/>
        </p:nvSpPr>
        <p:spPr bwMode="auto">
          <a:xfrm>
            <a:off x="2067464" y="5147028"/>
            <a:ext cx="2571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sz="2000" dirty="0">
                <a:solidFill>
                  <a:srgbClr val="3A3CA6"/>
                </a:solidFill>
              </a:rPr>
              <a:t>Quality</a:t>
            </a:r>
          </a:p>
          <a:p>
            <a:pPr algn="ctr"/>
            <a:r>
              <a:rPr lang="en-US" sz="2000" dirty="0">
                <a:solidFill>
                  <a:srgbClr val="3A3CA6"/>
                </a:solidFill>
              </a:rPr>
              <a:t>(Reliable, Adaptable</a:t>
            </a:r>
            <a:br>
              <a:rPr lang="en-US" sz="2000" dirty="0">
                <a:solidFill>
                  <a:srgbClr val="3A3CA6"/>
                </a:solidFill>
              </a:rPr>
            </a:br>
            <a:r>
              <a:rPr lang="en-US" sz="2000" dirty="0">
                <a:solidFill>
                  <a:srgbClr val="3A3CA6"/>
                </a:solidFill>
              </a:rPr>
              <a:t>Product)</a:t>
            </a:r>
            <a:endParaRPr lang="en-US" sz="2000" dirty="0">
              <a:solidFill>
                <a:srgbClr val="FF0000"/>
              </a:solidFill>
              <a:latin typeface="Times" pitchFamily="-84" charset="0"/>
            </a:endParaRPr>
          </a:p>
        </p:txBody>
      </p:sp>
      <p:sp>
        <p:nvSpPr>
          <p:cNvPr id="17414" name="Text Box 2054"/>
          <p:cNvSpPr txBox="1">
            <a:spLocks noChangeArrowheads="1"/>
          </p:cNvSpPr>
          <p:nvPr/>
        </p:nvSpPr>
        <p:spPr bwMode="auto">
          <a:xfrm>
            <a:off x="8024530" y="5148191"/>
            <a:ext cx="27286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sz="2000" dirty="0">
                <a:solidFill>
                  <a:srgbClr val="00A700"/>
                </a:solidFill>
              </a:rPr>
              <a:t>Constraints</a:t>
            </a:r>
          </a:p>
          <a:p>
            <a:pPr algn="ctr"/>
            <a:r>
              <a:rPr lang="en-US" sz="2000" dirty="0">
                <a:solidFill>
                  <a:srgbClr val="00A700"/>
                </a:solidFill>
              </a:rPr>
              <a:t>(cost, schedule, features)</a:t>
            </a:r>
            <a:endParaRPr lang="en-US" sz="2000" dirty="0">
              <a:solidFill>
                <a:srgbClr val="FF0000"/>
              </a:solidFill>
              <a:latin typeface="Times" pitchFamily="-84" charset="0"/>
            </a:endParaRPr>
          </a:p>
        </p:txBody>
      </p:sp>
      <p:sp>
        <p:nvSpPr>
          <p:cNvPr id="17415" name="Text Box 2055"/>
          <p:cNvSpPr txBox="1">
            <a:spLocks noChangeArrowheads="1"/>
          </p:cNvSpPr>
          <p:nvPr/>
        </p:nvSpPr>
        <p:spPr bwMode="auto">
          <a:xfrm>
            <a:off x="5675563" y="388655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endParaRPr lang="en-US">
              <a:solidFill>
                <a:srgbClr val="FF0000"/>
              </a:solidFill>
              <a:latin typeface="Times" pitchFamily="-84" charset="0"/>
            </a:endParaRPr>
          </a:p>
        </p:txBody>
      </p:sp>
      <p:sp>
        <p:nvSpPr>
          <p:cNvPr id="17416" name="Rectangle 8"/>
          <p:cNvSpPr>
            <a:spLocks noChangeArrowheads="1"/>
          </p:cNvSpPr>
          <p:nvPr/>
        </p:nvSpPr>
        <p:spPr bwMode="auto">
          <a:xfrm>
            <a:off x="9067938" y="6190477"/>
            <a:ext cx="25571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dirty="0"/>
              <a:t>Source:  Jim Highsmith</a:t>
            </a:r>
          </a:p>
        </p:txBody>
      </p:sp>
      <p:sp>
        <p:nvSpPr>
          <p:cNvPr id="10" name="Text Box 4104"/>
          <p:cNvSpPr txBox="1">
            <a:spLocks noChangeArrowheads="1"/>
          </p:cNvSpPr>
          <p:nvPr/>
        </p:nvSpPr>
        <p:spPr bwMode="auto">
          <a:xfrm>
            <a:off x="9796713" y="461680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endParaRPr lang="en-US">
              <a:solidFill>
                <a:srgbClr val="FF0000"/>
              </a:solidFill>
              <a:latin typeface="Times" pitchFamily="-84" charset="0"/>
            </a:endParaRPr>
          </a:p>
        </p:txBody>
      </p:sp>
      <p:pic>
        <p:nvPicPr>
          <p:cNvPr id="30722"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10800000">
            <a:off x="6838167" y="5293089"/>
            <a:ext cx="118636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502495"/>
      </p:ext>
    </p:extLst>
  </p:cSld>
  <p:clrMapOvr>
    <a:masterClrMapping/>
  </p:clrMapOvr>
  <p:transition>
    <p:sndAc>
      <p:stSnd>
        <p:snd r:embed="rId3"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8" name="Content Placeholder 7"/>
          <p:cNvSpPr>
            <a:spLocks noGrp="1"/>
          </p:cNvSpPr>
          <p:nvPr>
            <p:ph sz="quarter" idx="11"/>
          </p:nvPr>
        </p:nvSpPr>
        <p:spPr/>
        <p:txBody>
          <a:bodyPr/>
          <a:lstStyle/>
          <a:p>
            <a:r>
              <a:rPr lang="en-US" dirty="0"/>
              <a:t>A Few Words to Remember</a:t>
            </a:r>
          </a:p>
        </p:txBody>
      </p:sp>
      <p:sp>
        <p:nvSpPr>
          <p:cNvPr id="11" name="Content Placeholder 2"/>
          <p:cNvSpPr txBox="1">
            <a:spLocks/>
          </p:cNvSpPr>
          <p:nvPr/>
        </p:nvSpPr>
        <p:spPr>
          <a:xfrm>
            <a:off x="609597" y="1746619"/>
            <a:ext cx="10972800" cy="5047536"/>
          </a:xfrm>
          <a:prstGeom prst="rect">
            <a:avLst/>
          </a:prstGeom>
          <a:solidFill>
            <a:schemeClr val="accent3"/>
          </a:solidFill>
        </p:spPr>
        <p:txBody>
          <a:bodyPr lIns="243840" tIns="304800" rIns="243840" bIns="548640">
            <a:spAutoFit/>
          </a:bodyPr>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r>
              <a:rPr lang="en-US" sz="3200" dirty="0">
                <a:solidFill>
                  <a:schemeClr val="accent1"/>
                </a:solidFill>
              </a:rPr>
              <a:t>Results</a:t>
            </a:r>
          </a:p>
          <a:p>
            <a:pPr marL="0" indent="0">
              <a:buNone/>
            </a:pPr>
            <a:r>
              <a:rPr lang="en-US" sz="1867" dirty="0">
                <a:solidFill>
                  <a:schemeClr val="bg1"/>
                </a:solidFill>
              </a:rPr>
              <a:t> </a:t>
            </a:r>
            <a:r>
              <a:rPr lang="en-US" sz="2800" dirty="0"/>
              <a:t>The impact of appropriately capitalizing software development expenditures can be </a:t>
            </a:r>
            <a:r>
              <a:rPr lang="en-US" sz="2800" dirty="0">
                <a:solidFill>
                  <a:schemeClr val="accent1"/>
                </a:solidFill>
              </a:rPr>
              <a:t>significant</a:t>
            </a:r>
            <a:r>
              <a:rPr lang="en-US" sz="2800" dirty="0"/>
              <a:t>, and has a number of</a:t>
            </a:r>
            <a:r>
              <a:rPr lang="en-US" sz="2800" dirty="0">
                <a:solidFill>
                  <a:schemeClr val="bg1"/>
                </a:solidFill>
              </a:rPr>
              <a:t> </a:t>
            </a:r>
            <a:r>
              <a:rPr lang="en-US" sz="2800" dirty="0">
                <a:solidFill>
                  <a:schemeClr val="accent1"/>
                </a:solidFill>
              </a:rPr>
              <a:t>important benefits </a:t>
            </a:r>
            <a:r>
              <a:rPr lang="en-US" sz="2800" dirty="0"/>
              <a:t>re: competitive health of the company, It also ensures consistent reporting and capital allocation within and across organizations for investors and in compliance with GAAP.  </a:t>
            </a:r>
          </a:p>
          <a:p>
            <a:pPr marL="0" indent="0">
              <a:buNone/>
            </a:pPr>
            <a:r>
              <a:rPr lang="en-US" sz="2800" dirty="0"/>
              <a:t> Applying an agile interpretation of guidance via proposed playbook can optimize and fuel your focus on value creation, impact profitability and innovation and is one of the most quantifiable and compelling benefits of enterprise agility.</a:t>
            </a:r>
          </a:p>
        </p:txBody>
      </p:sp>
      <p:cxnSp>
        <p:nvCxnSpPr>
          <p:cNvPr id="13" name="Straight Connector 12"/>
          <p:cNvCxnSpPr/>
          <p:nvPr/>
        </p:nvCxnSpPr>
        <p:spPr>
          <a:xfrm>
            <a:off x="608461" y="1758393"/>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10454520" y="51476"/>
            <a:ext cx="1429939" cy="1429939"/>
          </a:xfrm>
          <a:prstGeom prst="rect">
            <a:avLst/>
          </a:prstGeom>
        </p:spPr>
      </p:pic>
    </p:spTree>
    <p:extLst>
      <p:ext uri="{BB962C8B-B14F-4D97-AF65-F5344CB8AC3E}">
        <p14:creationId xmlns:p14="http://schemas.microsoft.com/office/powerpoint/2010/main" val="14321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the help I’m looking for:</a:t>
            </a:r>
          </a:p>
        </p:txBody>
      </p:sp>
      <p:sp>
        <p:nvSpPr>
          <p:cNvPr id="3" name="Content Placeholder 2"/>
          <p:cNvSpPr>
            <a:spLocks noGrp="1"/>
          </p:cNvSpPr>
          <p:nvPr>
            <p:ph idx="1"/>
          </p:nvPr>
        </p:nvSpPr>
        <p:spPr/>
        <p:txBody>
          <a:bodyPr/>
          <a:lstStyle/>
          <a:p>
            <a:r>
              <a:rPr lang="en-US" dirty="0"/>
              <a:t>How can we extend the playbook to help create a network and community to support organizations to remove these types of blockers to effective DevOps and Enterprise Agility?</a:t>
            </a:r>
          </a:p>
        </p:txBody>
      </p:sp>
    </p:spTree>
    <p:extLst>
      <p:ext uri="{BB962C8B-B14F-4D97-AF65-F5344CB8AC3E}">
        <p14:creationId xmlns:p14="http://schemas.microsoft.com/office/powerpoint/2010/main" val="1008365745"/>
      </p:ext>
    </p:extLst>
  </p:cSld>
  <p:clrMapOvr>
    <a:masterClrMapping/>
  </p:clrMapOvr>
  <p:transition>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1"/>
          <p:cNvSpPr>
            <a:spLocks noGrp="1" noChangeArrowheads="1"/>
          </p:cNvSpPr>
          <p:nvPr>
            <p:ph type="ctrTitle"/>
          </p:nvPr>
        </p:nvSpPr>
        <p:spPr/>
        <p:txBody>
          <a:bodyPr/>
          <a:lstStyle/>
          <a:p>
            <a:pPr eaLnBrk="1" hangingPunct="1"/>
            <a:r>
              <a:rPr lang="en-US" sz="4000" dirty="0">
                <a:cs typeface="CA Sans"/>
              </a:rPr>
              <a:t>Q&amp;A</a:t>
            </a:r>
            <a:endParaRPr dirty="0"/>
          </a:p>
        </p:txBody>
      </p:sp>
      <p:sp>
        <p:nvSpPr>
          <p:cNvPr id="13" name="Slide Number Placeholder 12"/>
          <p:cNvSpPr>
            <a:spLocks noGrp="1"/>
          </p:cNvSpPr>
          <p:nvPr>
            <p:ph type="sldNum" sz="quarter" idx="11"/>
          </p:nvPr>
        </p:nvSpPr>
        <p:spPr/>
        <p:txBody>
          <a:bodyPr/>
          <a:lstStyle/>
          <a:p>
            <a:fld id="{3F189263-854E-43F0-A5D2-AAA97A591804}" type="slidenum">
              <a:rPr lang="en-US" smtClean="0"/>
              <a:t>24</a:t>
            </a:fld>
            <a:endParaRPr lang="en-US"/>
          </a:p>
        </p:txBody>
      </p:sp>
      <p:sp>
        <p:nvSpPr>
          <p:cNvPr id="2" name="TextBox 1"/>
          <p:cNvSpPr txBox="1"/>
          <p:nvPr/>
        </p:nvSpPr>
        <p:spPr>
          <a:xfrm>
            <a:off x="2104845" y="2587925"/>
            <a:ext cx="184731" cy="461665"/>
          </a:xfrm>
          <a:prstGeom prst="rect">
            <a:avLst/>
          </a:prstGeom>
          <a:noFill/>
        </p:spPr>
        <p:txBody>
          <a:bodyPr wrap="none" rtlCol="0">
            <a:spAutoFit/>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81561920"/>
      </p:ext>
    </p:extLst>
  </p:cSld>
  <p:clrMapOvr>
    <a:masterClrMapping/>
  </p:clrMapOvr>
  <p:transition>
    <p:sndAc>
      <p:stSnd>
        <p:snd r:embed="rId3"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92"/>
          <p:cNvSpPr>
            <a:spLocks noGrp="1" noChangeArrowheads="1"/>
          </p:cNvSpPr>
          <p:nvPr>
            <p:ph type="subTitle" idx="1"/>
          </p:nvPr>
        </p:nvSpPr>
        <p:spPr/>
        <p:txBody>
          <a:bodyPr/>
          <a:lstStyle/>
          <a:p>
            <a:pPr eaLnBrk="1" hangingPunct="1">
              <a:buFont typeface="Times"/>
              <a:buNone/>
            </a:pPr>
            <a:r>
              <a:rPr lang="en-US" dirty="0"/>
              <a:t>Pat Reed</a:t>
            </a:r>
          </a:p>
          <a:p>
            <a:pPr eaLnBrk="1" hangingPunct="1">
              <a:buFont typeface="Times"/>
              <a:buNone/>
            </a:pPr>
            <a:r>
              <a:rPr lang="en-US" dirty="0"/>
              <a:t> </a:t>
            </a:r>
          </a:p>
        </p:txBody>
      </p:sp>
      <p:sp>
        <p:nvSpPr>
          <p:cNvPr id="7170" name="Rectangle 91"/>
          <p:cNvSpPr>
            <a:spLocks noGrp="1" noChangeArrowheads="1"/>
          </p:cNvSpPr>
          <p:nvPr>
            <p:ph type="ctrTitle"/>
          </p:nvPr>
        </p:nvSpPr>
        <p:spPr/>
        <p:txBody>
          <a:bodyPr/>
          <a:lstStyle/>
          <a:p>
            <a:pPr eaLnBrk="1" hangingPunct="1"/>
            <a:r>
              <a:rPr lang="en-US" sz="4000" dirty="0">
                <a:cs typeface="CA Sans"/>
              </a:rPr>
              <a:t>Appendix</a:t>
            </a:r>
            <a:endParaRPr dirty="0"/>
          </a:p>
        </p:txBody>
      </p:sp>
      <p:sp>
        <p:nvSpPr>
          <p:cNvPr id="13" name="Slide Number Placeholder 12"/>
          <p:cNvSpPr>
            <a:spLocks noGrp="1"/>
          </p:cNvSpPr>
          <p:nvPr>
            <p:ph type="sldNum" sz="quarter" idx="11"/>
          </p:nvPr>
        </p:nvSpPr>
        <p:spPr/>
        <p:txBody>
          <a:bodyPr/>
          <a:lstStyle/>
          <a:p>
            <a:fld id="{3F189263-854E-43F0-A5D2-AAA97A591804}" type="slidenum">
              <a:rPr lang="en-US" smtClean="0"/>
              <a:t>25</a:t>
            </a:fld>
            <a:endParaRPr lang="en-US"/>
          </a:p>
        </p:txBody>
      </p:sp>
    </p:spTree>
    <p:extLst>
      <p:ext uri="{BB962C8B-B14F-4D97-AF65-F5344CB8AC3E}">
        <p14:creationId xmlns:p14="http://schemas.microsoft.com/office/powerpoint/2010/main" val="1421542531"/>
      </p:ext>
    </p:extLst>
  </p:cSld>
  <p:clrMapOvr>
    <a:masterClrMapping/>
  </p:clrMapOvr>
  <p:transition>
    <p:sndAc>
      <p:stSnd>
        <p:snd r:embed="rId3"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37756" y="297443"/>
            <a:ext cx="8064482" cy="480131"/>
          </a:xfrm>
        </p:spPr>
        <p:txBody>
          <a:bodyPr/>
          <a:lstStyle/>
          <a:p>
            <a:r>
              <a:rPr lang="en-US" altLang="en-US" dirty="0"/>
              <a:t>Example of a Simple Test</a:t>
            </a:r>
          </a:p>
        </p:txBody>
      </p:sp>
      <p:sp>
        <p:nvSpPr>
          <p:cNvPr id="36867" name="Rectangle 3"/>
          <p:cNvSpPr>
            <a:spLocks noGrp="1" noChangeArrowheads="1"/>
          </p:cNvSpPr>
          <p:nvPr>
            <p:ph type="body" idx="1"/>
          </p:nvPr>
        </p:nvSpPr>
        <p:spPr>
          <a:xfrm>
            <a:off x="442912" y="1223822"/>
            <a:ext cx="11172825" cy="4262583"/>
          </a:xfrm>
        </p:spPr>
        <p:txBody>
          <a:bodyPr/>
          <a:lstStyle/>
          <a:p>
            <a:pPr marL="428625" indent="-428625">
              <a:lnSpc>
                <a:spcPct val="150000"/>
              </a:lnSpc>
              <a:spcBef>
                <a:spcPts val="600"/>
              </a:spcBef>
            </a:pPr>
            <a:r>
              <a:rPr lang="en-US" altLang="en-US" sz="1800" dirty="0"/>
              <a:t>Does this solution clearly address the 3 stages of an IT project?</a:t>
            </a:r>
          </a:p>
          <a:p>
            <a:pPr marL="629841" lvl="1" indent="-371475">
              <a:lnSpc>
                <a:spcPct val="150000"/>
              </a:lnSpc>
              <a:spcBef>
                <a:spcPts val="600"/>
              </a:spcBef>
              <a:buFont typeface="Wingdings" panose="05000000000000000000" pitchFamily="2" charset="2"/>
              <a:buAutoNum type="arabicPeriod"/>
            </a:pPr>
            <a:r>
              <a:rPr lang="en-US" altLang="en-US" sz="1800" b="1" dirty="0"/>
              <a:t>Preliminary</a:t>
            </a:r>
            <a:r>
              <a:rPr lang="en-US" altLang="en-US" sz="1800" dirty="0"/>
              <a:t> – before the asset is defined and project is funded (expense)</a:t>
            </a:r>
          </a:p>
          <a:p>
            <a:pPr marL="629841" lvl="1" indent="-371475">
              <a:lnSpc>
                <a:spcPct val="80000"/>
              </a:lnSpc>
              <a:buFont typeface="Wingdings" panose="05000000000000000000" pitchFamily="2" charset="2"/>
              <a:buAutoNum type="arabicPeriod"/>
            </a:pPr>
            <a:r>
              <a:rPr lang="en-US" altLang="en-US" sz="1800" b="1" dirty="0"/>
              <a:t>Development</a:t>
            </a:r>
            <a:r>
              <a:rPr lang="en-US" altLang="en-US" sz="1800" dirty="0"/>
              <a:t> (capital except for administration, overhead, training and data conversion costs)</a:t>
            </a:r>
          </a:p>
          <a:p>
            <a:pPr marL="629841" lvl="1" indent="-371475">
              <a:lnSpc>
                <a:spcPct val="80000"/>
              </a:lnSpc>
              <a:buFont typeface="Wingdings" panose="05000000000000000000" pitchFamily="2" charset="2"/>
              <a:buAutoNum type="arabicPeriod"/>
            </a:pPr>
            <a:r>
              <a:rPr lang="en-US" altLang="en-US" sz="1800" b="1" dirty="0"/>
              <a:t>Post Implementation </a:t>
            </a:r>
            <a:r>
              <a:rPr lang="en-US" altLang="en-US" sz="1800" dirty="0"/>
              <a:t>(expense)</a:t>
            </a:r>
          </a:p>
          <a:p>
            <a:pPr marL="428625" indent="-428625">
              <a:lnSpc>
                <a:spcPct val="80000"/>
              </a:lnSpc>
            </a:pPr>
            <a:r>
              <a:rPr lang="en-US" altLang="en-US" sz="1800" dirty="0"/>
              <a:t>Have we documented management authorization of funding?</a:t>
            </a:r>
          </a:p>
          <a:p>
            <a:pPr marL="428625" indent="-428625">
              <a:lnSpc>
                <a:spcPct val="100000"/>
              </a:lnSpc>
            </a:pPr>
            <a:r>
              <a:rPr lang="en-US" altLang="en-US" sz="1800" dirty="0"/>
              <a:t>Have we assessed probability that the project will be completed and resulting software used to perform the function intended?</a:t>
            </a:r>
          </a:p>
          <a:p>
            <a:pPr marL="428625" indent="-428625">
              <a:lnSpc>
                <a:spcPct val="80000"/>
              </a:lnSpc>
            </a:pPr>
            <a:r>
              <a:rPr lang="en-US" altLang="en-US" sz="1800" dirty="0"/>
              <a:t>When do we define that the software is complete and ready for its intended use?</a:t>
            </a:r>
          </a:p>
          <a:p>
            <a:pPr marL="428625" indent="-428625">
              <a:lnSpc>
                <a:spcPct val="80000"/>
              </a:lnSpc>
            </a:pPr>
            <a:r>
              <a:rPr lang="en-US" altLang="en-US" sz="1800" dirty="0"/>
              <a:t>Do we have the tools, controls, data and practices?</a:t>
            </a:r>
          </a:p>
          <a:p>
            <a:pPr marL="428625" indent="-428625">
              <a:lnSpc>
                <a:spcPct val="80000"/>
              </a:lnSpc>
            </a:pPr>
            <a:r>
              <a:rPr lang="en-US" altLang="en-US" sz="1800" dirty="0"/>
              <a:t>Would this provide a defensible, auditable, scalable and sustainable solution?</a:t>
            </a:r>
          </a:p>
          <a:p>
            <a:pPr marL="428625" indent="-428625">
              <a:lnSpc>
                <a:spcPct val="80000"/>
              </a:lnSpc>
            </a:pPr>
            <a:r>
              <a:rPr lang="en-US" altLang="en-US" sz="1800" dirty="0"/>
              <a:t>Would this achieve our goals and objectives?</a:t>
            </a:r>
          </a:p>
          <a:p>
            <a:pPr marL="428625" indent="-428625">
              <a:lnSpc>
                <a:spcPct val="80000"/>
              </a:lnSpc>
            </a:pPr>
            <a:r>
              <a:rPr lang="en-US" altLang="en-US" sz="1800" dirty="0"/>
              <a:t>Have we assessed impact and dependencies when things change?</a:t>
            </a:r>
          </a:p>
        </p:txBody>
      </p:sp>
      <p:sp>
        <p:nvSpPr>
          <p:cNvPr id="7" name="Footer Placeholder 6"/>
          <p:cNvSpPr>
            <a:spLocks noGrp="1"/>
          </p:cNvSpPr>
          <p:nvPr>
            <p:ph type="ftr" sz="quarter" idx="12"/>
          </p:nvPr>
        </p:nvSpPr>
        <p:spPr/>
        <p:txBody>
          <a:bodyPr/>
          <a:lstStyle/>
          <a:p>
            <a:r>
              <a:rPr lang="en-US"/>
              <a:t>AXP Internal</a:t>
            </a:r>
          </a:p>
        </p:txBody>
      </p:sp>
      <p:sp>
        <p:nvSpPr>
          <p:cNvPr id="8" name="Date Placeholder 7"/>
          <p:cNvSpPr>
            <a:spLocks noGrp="1"/>
          </p:cNvSpPr>
          <p:nvPr>
            <p:ph type="dt" sz="half" idx="10"/>
          </p:nvPr>
        </p:nvSpPr>
        <p:spPr/>
        <p:txBody>
          <a:bodyPr/>
          <a:lstStyle/>
          <a:p>
            <a:fld id="{5E612028-DEB7-4040-8DA8-3A1142BBCC9D}" type="datetime5">
              <a:rPr lang="en-US" smtClean="0"/>
              <a:t>29-Jun-16</a:t>
            </a:fld>
            <a:endParaRPr lang="en-US"/>
          </a:p>
        </p:txBody>
      </p:sp>
      <p:sp>
        <p:nvSpPr>
          <p:cNvPr id="9" name="Slide Number Placeholder 8"/>
          <p:cNvSpPr>
            <a:spLocks noGrp="1"/>
          </p:cNvSpPr>
          <p:nvPr>
            <p:ph type="sldNum" sz="quarter" idx="11"/>
          </p:nvPr>
        </p:nvSpPr>
        <p:spPr/>
        <p:txBody>
          <a:bodyPr/>
          <a:lstStyle/>
          <a:p>
            <a:fld id="{70586579-2D83-4972-BCC1-814BA67623C3}" type="slidenum">
              <a:rPr lang="en-US" smtClean="0"/>
              <a:t>26</a:t>
            </a:fld>
            <a:endParaRPr lang="en-US"/>
          </a:p>
        </p:txBody>
      </p:sp>
    </p:spTree>
    <p:extLst>
      <p:ext uri="{BB962C8B-B14F-4D97-AF65-F5344CB8AC3E}">
        <p14:creationId xmlns:p14="http://schemas.microsoft.com/office/powerpoint/2010/main" val="27410262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457200"/>
            <a:r>
              <a:rPr lang="en-US" sz="3100" dirty="0">
                <a:solidFill>
                  <a:schemeClr val="tx1"/>
                </a:solidFill>
              </a:rPr>
              <a:t>Mind The GAAP</a:t>
            </a:r>
            <a:br>
              <a:rPr lang="en-US" sz="3100" dirty="0">
                <a:solidFill>
                  <a:schemeClr val="tx1"/>
                </a:solidFill>
              </a:rPr>
            </a:br>
            <a:r>
              <a:rPr lang="en-US" sz="3100" dirty="0"/>
              <a:t>(</a:t>
            </a:r>
            <a:r>
              <a:rPr lang="en-US" sz="3100" dirty="0">
                <a:solidFill>
                  <a:schemeClr val="tx1"/>
                </a:solidFill>
              </a:rPr>
              <a:t>Generally Accepted Accounting Principles)</a:t>
            </a:r>
          </a:p>
        </p:txBody>
      </p:sp>
      <p:sp>
        <p:nvSpPr>
          <p:cNvPr id="3" name="Content Placeholder 2"/>
          <p:cNvSpPr>
            <a:spLocks noGrp="1"/>
          </p:cNvSpPr>
          <p:nvPr>
            <p:ph sz="half" idx="1"/>
          </p:nvPr>
        </p:nvSpPr>
        <p:spPr>
          <a:xfrm>
            <a:off x="609600" y="1752488"/>
            <a:ext cx="9160772" cy="4786424"/>
          </a:xfrm>
        </p:spPr>
        <p:txBody>
          <a:bodyPr>
            <a:noAutofit/>
          </a:bodyPr>
          <a:lstStyle/>
          <a:p>
            <a:pPr marL="428625" indent="-428625">
              <a:lnSpc>
                <a:spcPct val="100000"/>
              </a:lnSpc>
            </a:pPr>
            <a:r>
              <a:rPr lang="en-US" dirty="0">
                <a:solidFill>
                  <a:srgbClr val="00B0F0"/>
                </a:solidFill>
              </a:rPr>
              <a:t>Objectivity</a:t>
            </a:r>
            <a:r>
              <a:rPr lang="en-US" dirty="0"/>
              <a:t> : the company financial statements  should be based on objective evidence.</a:t>
            </a:r>
          </a:p>
          <a:p>
            <a:pPr marL="428625" indent="-428625">
              <a:lnSpc>
                <a:spcPct val="100000"/>
              </a:lnSpc>
            </a:pPr>
            <a:r>
              <a:rPr lang="en-US" dirty="0">
                <a:solidFill>
                  <a:srgbClr val="00B0F0"/>
                </a:solidFill>
              </a:rPr>
              <a:t>Materiality</a:t>
            </a:r>
            <a:r>
              <a:rPr lang="en-US" dirty="0"/>
              <a:t> : the significance of an item should be considered when it is reported. </a:t>
            </a:r>
          </a:p>
          <a:p>
            <a:pPr marL="428625" indent="-428625">
              <a:lnSpc>
                <a:spcPct val="100000"/>
              </a:lnSpc>
            </a:pPr>
            <a:r>
              <a:rPr lang="en-US" dirty="0">
                <a:solidFill>
                  <a:srgbClr val="00B0F0"/>
                </a:solidFill>
              </a:rPr>
              <a:t>Consistency</a:t>
            </a:r>
            <a:r>
              <a:rPr lang="en-US" dirty="0"/>
              <a:t> :  The company uses the same accounting principles and methods from year to year (note: referenced by documented policies)</a:t>
            </a:r>
          </a:p>
          <a:p>
            <a:pPr marL="428625" indent="-428625">
              <a:lnSpc>
                <a:spcPct val="100000"/>
              </a:lnSpc>
            </a:pPr>
            <a:r>
              <a:rPr lang="en-US" dirty="0">
                <a:solidFill>
                  <a:srgbClr val="00B0F0"/>
                </a:solidFill>
              </a:rPr>
              <a:t>Conservatism</a:t>
            </a:r>
            <a:r>
              <a:rPr lang="en-US" dirty="0"/>
              <a:t> : when choosing between two solutions, the one that will be least likely to overstate assets and income should be picked </a:t>
            </a:r>
          </a:p>
        </p:txBody>
      </p:sp>
      <p:sp>
        <p:nvSpPr>
          <p:cNvPr id="7" name="Footer Placeholder 6"/>
          <p:cNvSpPr>
            <a:spLocks noGrp="1"/>
          </p:cNvSpPr>
          <p:nvPr>
            <p:ph type="ftr" sz="quarter" idx="15"/>
          </p:nvPr>
        </p:nvSpPr>
        <p:spPr/>
        <p:txBody>
          <a:bodyPr/>
          <a:lstStyle/>
          <a:p>
            <a:r>
              <a:rPr lang="en-US"/>
              <a:t>AXP Internal</a:t>
            </a:r>
          </a:p>
        </p:txBody>
      </p:sp>
      <p:sp>
        <p:nvSpPr>
          <p:cNvPr id="8" name="Date Placeholder 7"/>
          <p:cNvSpPr>
            <a:spLocks noGrp="1"/>
          </p:cNvSpPr>
          <p:nvPr>
            <p:ph type="dt" sz="half" idx="13"/>
          </p:nvPr>
        </p:nvSpPr>
        <p:spPr/>
        <p:txBody>
          <a:bodyPr/>
          <a:lstStyle/>
          <a:p>
            <a:fld id="{90CB4E6A-3181-49D2-AD99-F70ACB9E6396}" type="datetime5">
              <a:rPr lang="en-US" smtClean="0"/>
              <a:t>29-Jun-16</a:t>
            </a:fld>
            <a:endParaRPr lang="en-US"/>
          </a:p>
        </p:txBody>
      </p:sp>
      <p:sp>
        <p:nvSpPr>
          <p:cNvPr id="9" name="Slide Number Placeholder 8"/>
          <p:cNvSpPr>
            <a:spLocks noGrp="1"/>
          </p:cNvSpPr>
          <p:nvPr>
            <p:ph type="sldNum" sz="quarter" idx="14"/>
          </p:nvPr>
        </p:nvSpPr>
        <p:spPr/>
        <p:txBody>
          <a:bodyPr/>
          <a:lstStyle/>
          <a:p>
            <a:fld id="{1D47ECE2-E224-4E96-93CB-710C53FBB4EA}" type="slidenum">
              <a:rPr lang="en-US" smtClean="0"/>
              <a:t>27</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986" y="276013"/>
            <a:ext cx="2857500" cy="2286000"/>
          </a:xfrm>
          <a:prstGeom prst="rect">
            <a:avLst/>
          </a:prstGeom>
        </p:spPr>
      </p:pic>
    </p:spTree>
    <p:extLst>
      <p:ext uri="{BB962C8B-B14F-4D97-AF65-F5344CB8AC3E}">
        <p14:creationId xmlns:p14="http://schemas.microsoft.com/office/powerpoint/2010/main" val="16385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Specialty Retail Fortune 200 Company</a:t>
            </a:r>
          </a:p>
        </p:txBody>
      </p:sp>
      <p:graphicFrame>
        <p:nvGraphicFramePr>
          <p:cNvPr id="5" name="Content Placeholder 4"/>
          <p:cNvGraphicFramePr>
            <a:graphicFrameLocks noGrp="1"/>
          </p:cNvGraphicFramePr>
          <p:nvPr>
            <p:ph sz="half" idx="1"/>
            <p:extLst/>
          </p:nvPr>
        </p:nvGraphicFramePr>
        <p:xfrm>
          <a:off x="612775" y="1322387"/>
          <a:ext cx="10966450" cy="4781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quarter" idx="12"/>
          </p:nvPr>
        </p:nvSpPr>
        <p:spPr>
          <a:xfrm>
            <a:off x="613581" y="5569527"/>
            <a:ext cx="10964841" cy="491540"/>
          </a:xfrm>
        </p:spPr>
        <p:txBody>
          <a:bodyPr anchor="t"/>
          <a:lstStyle/>
          <a:p>
            <a:pPr algn="ctr"/>
            <a:r>
              <a:rPr lang="en-US" sz="2400" dirty="0">
                <a:solidFill>
                  <a:schemeClr val="bg1"/>
                </a:solidFill>
              </a:rPr>
              <a:t>Key Learnings:  Teamwork and Continuous Improvement</a:t>
            </a:r>
          </a:p>
        </p:txBody>
      </p:sp>
      <p:sp>
        <p:nvSpPr>
          <p:cNvPr id="11" name="Slide Number Placeholder 10"/>
          <p:cNvSpPr>
            <a:spLocks noGrp="1"/>
          </p:cNvSpPr>
          <p:nvPr>
            <p:ph type="sldNum" sz="quarter" idx="14"/>
          </p:nvPr>
        </p:nvSpPr>
        <p:spPr/>
        <p:txBody>
          <a:bodyPr/>
          <a:lstStyle/>
          <a:p>
            <a:fld id="{43914390-5EC0-40CC-A8A9-31422B3809DB}" type="slidenum">
              <a:rPr lang="en-US" smtClean="0"/>
              <a:t>28</a:t>
            </a:fld>
            <a:endParaRPr lang="en-US"/>
          </a:p>
        </p:txBody>
      </p:sp>
    </p:spTree>
    <p:extLst>
      <p:ext uri="{BB962C8B-B14F-4D97-AF65-F5344CB8AC3E}">
        <p14:creationId xmlns:p14="http://schemas.microsoft.com/office/powerpoint/2010/main" val="272429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Headline</a:t>
            </a:r>
          </a:p>
        </p:txBody>
      </p:sp>
      <p:sp>
        <p:nvSpPr>
          <p:cNvPr id="8" name="Content Placeholder 7"/>
          <p:cNvSpPr>
            <a:spLocks noGrp="1"/>
          </p:cNvSpPr>
          <p:nvPr>
            <p:ph sz="quarter" idx="11"/>
          </p:nvPr>
        </p:nvSpPr>
        <p:spPr/>
        <p:txBody>
          <a:bodyPr/>
          <a:lstStyle/>
          <a:p>
            <a:r>
              <a:rPr lang="en-US" dirty="0"/>
              <a:t> </a:t>
            </a:r>
          </a:p>
        </p:txBody>
      </p:sp>
      <p:sp>
        <p:nvSpPr>
          <p:cNvPr id="11" name="Content Placeholder 2"/>
          <p:cNvSpPr txBox="1">
            <a:spLocks/>
          </p:cNvSpPr>
          <p:nvPr/>
        </p:nvSpPr>
        <p:spPr>
          <a:xfrm>
            <a:off x="609597" y="1746619"/>
            <a:ext cx="3511296" cy="3865104"/>
          </a:xfrm>
          <a:prstGeom prst="rect">
            <a:avLst/>
          </a:prstGeom>
          <a:solidFill>
            <a:schemeClr val="accent3"/>
          </a:solidFill>
        </p:spPr>
        <p:txBody>
          <a:bodyPr lIns="243840" tIns="304800" rIns="24384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r>
              <a:rPr lang="en-US" sz="3200" dirty="0">
                <a:solidFill>
                  <a:schemeClr val="accent1"/>
                </a:solidFill>
              </a:rPr>
              <a:t>Key topics</a:t>
            </a:r>
          </a:p>
          <a:p>
            <a:pPr marL="0" indent="0">
              <a:lnSpc>
                <a:spcPct val="100000"/>
              </a:lnSpc>
              <a:buNone/>
            </a:pPr>
            <a:r>
              <a:rPr lang="en-US" sz="1867" dirty="0"/>
              <a:t>Increasingly urgent re: technology as a differentiator</a:t>
            </a:r>
          </a:p>
          <a:p>
            <a:pPr marL="0" indent="0">
              <a:lnSpc>
                <a:spcPct val="100000"/>
              </a:lnSpc>
              <a:buNone/>
            </a:pPr>
            <a:r>
              <a:rPr lang="en-US" sz="1867" dirty="0"/>
              <a:t>Agile Accounting is complex – with adverse impacts to org agility and bottom-line profitability</a:t>
            </a:r>
          </a:p>
          <a:p>
            <a:pPr marL="0" indent="0">
              <a:lnSpc>
                <a:spcPct val="100000"/>
              </a:lnSpc>
              <a:buNone/>
            </a:pPr>
            <a:r>
              <a:rPr lang="en-US" sz="1867" dirty="0"/>
              <a:t>Requires collaboration between IT and Finance</a:t>
            </a:r>
          </a:p>
        </p:txBody>
      </p:sp>
      <p:cxnSp>
        <p:nvCxnSpPr>
          <p:cNvPr id="13" name="Straight Connector 12"/>
          <p:cNvCxnSpPr/>
          <p:nvPr/>
        </p:nvCxnSpPr>
        <p:spPr>
          <a:xfrm>
            <a:off x="608461" y="1758393"/>
            <a:ext cx="3511296"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4340352" y="1746619"/>
            <a:ext cx="3511296" cy="3865104"/>
            <a:chOff x="2538888" y="1309964"/>
            <a:chExt cx="2633472" cy="2898828"/>
          </a:xfrm>
        </p:grpSpPr>
        <p:sp>
          <p:nvSpPr>
            <p:cNvPr id="9" name="Content Placeholder 3"/>
            <p:cNvSpPr txBox="1">
              <a:spLocks/>
            </p:cNvSpPr>
            <p:nvPr/>
          </p:nvSpPr>
          <p:spPr>
            <a:xfrm>
              <a:off x="2538888" y="1309964"/>
              <a:ext cx="2633472" cy="2898828"/>
            </a:xfrm>
            <a:prstGeom prst="rect">
              <a:avLst/>
            </a:prstGeom>
            <a:solidFill>
              <a:schemeClr val="accent3"/>
            </a:solidFill>
          </p:spPr>
          <p:txBody>
            <a:bodyPr lIns="243840" tIns="304800" rIns="24384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r>
                <a:rPr lang="en-US" sz="3200" dirty="0">
                  <a:solidFill>
                    <a:schemeClr val="accent1"/>
                  </a:solidFill>
                </a:rPr>
                <a:t>Impacts</a:t>
              </a:r>
            </a:p>
            <a:p>
              <a:pPr marL="0" indent="0">
                <a:lnSpc>
                  <a:spcPct val="100000"/>
                </a:lnSpc>
                <a:buNone/>
              </a:pPr>
              <a:r>
                <a:rPr lang="en-US" sz="1867" dirty="0"/>
                <a:t>Lack of understanding is key blocker to Enterprise Agility </a:t>
              </a:r>
            </a:p>
            <a:p>
              <a:pPr marL="0" indent="0">
                <a:lnSpc>
                  <a:spcPct val="100000"/>
                </a:lnSpc>
                <a:buNone/>
              </a:pPr>
              <a:r>
                <a:rPr lang="en-US" sz="1867" dirty="0"/>
                <a:t>Missed opportunity to dramatically reduce risk and expense; create sustainable positive impact on  earnings and enable value creation, growth and innovation</a:t>
              </a:r>
            </a:p>
          </p:txBody>
        </p:sp>
        <p:cxnSp>
          <p:nvCxnSpPr>
            <p:cNvPr id="14" name="Straight Connector 13"/>
            <p:cNvCxnSpPr/>
            <p:nvPr/>
          </p:nvCxnSpPr>
          <p:spPr>
            <a:xfrm>
              <a:off x="2538888" y="1318795"/>
              <a:ext cx="2633472" cy="0"/>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8078960" y="1746619"/>
            <a:ext cx="3512432" cy="3865104"/>
            <a:chOff x="6731373" y="1309964"/>
            <a:chExt cx="2634324" cy="2898828"/>
          </a:xfrm>
        </p:grpSpPr>
        <p:sp>
          <p:nvSpPr>
            <p:cNvPr id="10" name="Content Placeholder 3"/>
            <p:cNvSpPr txBox="1">
              <a:spLocks/>
            </p:cNvSpPr>
            <p:nvPr/>
          </p:nvSpPr>
          <p:spPr>
            <a:xfrm>
              <a:off x="6732225" y="1309964"/>
              <a:ext cx="2633472" cy="2898828"/>
            </a:xfrm>
            <a:prstGeom prst="rect">
              <a:avLst/>
            </a:prstGeom>
            <a:solidFill>
              <a:schemeClr val="accent3"/>
            </a:solidFill>
          </p:spPr>
          <p:txBody>
            <a:bodyPr lIns="243840" tIns="304800" rIns="24384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r>
                <a:rPr lang="en-US" sz="3200" dirty="0">
                  <a:solidFill>
                    <a:schemeClr val="accent1"/>
                  </a:solidFill>
                </a:rPr>
                <a:t>Opportunities</a:t>
              </a:r>
            </a:p>
            <a:p>
              <a:pPr marL="0" indent="0">
                <a:lnSpc>
                  <a:spcPct val="100000"/>
                </a:lnSpc>
                <a:buNone/>
              </a:pPr>
              <a:r>
                <a:rPr lang="en-US" sz="1867" dirty="0"/>
                <a:t>Intangible benefits include technical team  productivity, morale and focus on value vs. distractions of tracking expense</a:t>
              </a:r>
            </a:p>
            <a:p>
              <a:pPr marL="0" indent="0">
                <a:lnSpc>
                  <a:spcPct val="100000"/>
                </a:lnSpc>
                <a:buNone/>
              </a:pPr>
              <a:r>
                <a:rPr lang="en-US" sz="1867" dirty="0"/>
                <a:t>Collaborative community</a:t>
              </a:r>
            </a:p>
            <a:p>
              <a:pPr marL="0" indent="0">
                <a:lnSpc>
                  <a:spcPct val="100000"/>
                </a:lnSpc>
                <a:buNone/>
              </a:pPr>
              <a:r>
                <a:rPr lang="en-US" sz="1867" dirty="0"/>
                <a:t>Applying playbook to related challenges</a:t>
              </a:r>
            </a:p>
          </p:txBody>
        </p:sp>
        <p:cxnSp>
          <p:nvCxnSpPr>
            <p:cNvPr id="16" name="Straight Connector 15"/>
            <p:cNvCxnSpPr/>
            <p:nvPr/>
          </p:nvCxnSpPr>
          <p:spPr>
            <a:xfrm>
              <a:off x="6731373" y="1318795"/>
              <a:ext cx="2633472" cy="0"/>
            </a:xfrm>
            <a:prstGeom prst="line">
              <a:avLst/>
            </a:prstGeom>
            <a:effectLs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10334624" y="22412"/>
            <a:ext cx="1681952" cy="1675304"/>
          </a:xfrm>
          <a:prstGeom prst="rect">
            <a:avLst/>
          </a:prstGeom>
        </p:spPr>
      </p:pic>
    </p:spTree>
    <p:extLst>
      <p:ext uri="{BB962C8B-B14F-4D97-AF65-F5344CB8AC3E}">
        <p14:creationId xmlns:p14="http://schemas.microsoft.com/office/powerpoint/2010/main" val="6025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51" y="474967"/>
            <a:ext cx="9894864" cy="480131"/>
          </a:xfrm>
        </p:spPr>
        <p:txBody>
          <a:bodyPr/>
          <a:lstStyle/>
          <a:p>
            <a:r>
              <a:rPr lang="en-US" dirty="0"/>
              <a:t>Evaluate Options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18906346"/>
              </p:ext>
            </p:extLst>
          </p:nvPr>
        </p:nvGraphicFramePr>
        <p:xfrm>
          <a:off x="550261" y="1554737"/>
          <a:ext cx="8930245" cy="4837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Rectangle 17"/>
          <p:cNvSpPr/>
          <p:nvPr/>
        </p:nvSpPr>
        <p:spPr>
          <a:xfrm>
            <a:off x="5798063" y="1421293"/>
            <a:ext cx="1378635" cy="5180456"/>
          </a:xfrm>
          <a:prstGeom prst="rect">
            <a:avLst/>
          </a:prstGeom>
          <a:noFill/>
          <a:ln w="3492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bwMode="auto">
          <a:xfrm>
            <a:off x="9409953" y="3009443"/>
            <a:ext cx="2371724" cy="369332"/>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800"/>
              <a:t>Investigate further</a:t>
            </a:r>
            <a:endParaRPr kumimoji="0" lang="en-US"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9434354" y="1964809"/>
            <a:ext cx="2347322" cy="369332"/>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Fail test</a:t>
            </a:r>
          </a:p>
        </p:txBody>
      </p:sp>
      <p:sp>
        <p:nvSpPr>
          <p:cNvPr id="9" name="Rectangle 8"/>
          <p:cNvSpPr/>
          <p:nvPr/>
        </p:nvSpPr>
        <p:spPr bwMode="auto">
          <a:xfrm>
            <a:off x="9434353" y="2487126"/>
            <a:ext cx="2347323" cy="369332"/>
          </a:xfrm>
          <a:prstGeom prst="rect">
            <a:avLst/>
          </a:prstGeom>
          <a:solidFill>
            <a:srgbClr val="99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Pass test</a:t>
            </a:r>
          </a:p>
        </p:txBody>
      </p:sp>
      <p:sp>
        <p:nvSpPr>
          <p:cNvPr id="16" name="Slide Number Placeholder 15"/>
          <p:cNvSpPr>
            <a:spLocks noGrp="1"/>
          </p:cNvSpPr>
          <p:nvPr>
            <p:ph type="sldNum" sz="quarter" idx="4294967295"/>
          </p:nvPr>
        </p:nvSpPr>
        <p:spPr>
          <a:xfrm>
            <a:off x="8737600" y="6356350"/>
            <a:ext cx="2844800" cy="365125"/>
          </a:xfrm>
        </p:spPr>
        <p:txBody>
          <a:bodyPr/>
          <a:lstStyle/>
          <a:p>
            <a:fld id="{F0DDB1D6-8E4D-48F6-AB54-0FC8F7F2FA1E}" type="slidenum">
              <a:rPr lang="en-US" smtClean="0"/>
              <a:t>29</a:t>
            </a:fld>
            <a:endParaRPr lang="en-US"/>
          </a:p>
        </p:txBody>
      </p:sp>
    </p:spTree>
    <p:extLst>
      <p:ext uri="{BB962C8B-B14F-4D97-AF65-F5344CB8AC3E}">
        <p14:creationId xmlns:p14="http://schemas.microsoft.com/office/powerpoint/2010/main" val="1125636142"/>
      </p:ext>
    </p:extLst>
  </p:cSld>
  <p:clrMapOvr>
    <a:masterClrMapping/>
  </p:clrMapOvr>
  <p:transition>
    <p:sndAc>
      <p:stSnd>
        <p:snd r:embed="rId3" name="click.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International Financial Reporting Standards Principles</a:t>
            </a:r>
          </a:p>
        </p:txBody>
      </p:sp>
      <p:sp>
        <p:nvSpPr>
          <p:cNvPr id="3" name="Content Placeholder 2"/>
          <p:cNvSpPr>
            <a:spLocks noGrp="1"/>
          </p:cNvSpPr>
          <p:nvPr>
            <p:ph idx="1"/>
          </p:nvPr>
        </p:nvSpPr>
        <p:spPr/>
        <p:txBody>
          <a:bodyPr/>
          <a:lstStyle/>
          <a:p>
            <a:r>
              <a:rPr lang="en-US" dirty="0"/>
              <a:t>Fundamental qualitative characteristics of financial information:</a:t>
            </a:r>
          </a:p>
          <a:p>
            <a:pPr lvl="1"/>
            <a:r>
              <a:rPr lang="en-US" dirty="0"/>
              <a:t>Relevance</a:t>
            </a:r>
          </a:p>
          <a:p>
            <a:pPr lvl="1"/>
            <a:r>
              <a:rPr lang="en-US" dirty="0"/>
              <a:t>Faithful representation</a:t>
            </a:r>
          </a:p>
          <a:p>
            <a:r>
              <a:rPr lang="en-US" dirty="0"/>
              <a:t>Enhancing qualitative characteristics include:</a:t>
            </a:r>
          </a:p>
          <a:p>
            <a:pPr lvl="1"/>
            <a:r>
              <a:rPr lang="en-US" dirty="0"/>
              <a:t>Comparability</a:t>
            </a:r>
          </a:p>
          <a:p>
            <a:pPr lvl="1"/>
            <a:r>
              <a:rPr lang="en-US" dirty="0"/>
              <a:t>Verifiability</a:t>
            </a:r>
          </a:p>
          <a:p>
            <a:pPr lvl="1"/>
            <a:r>
              <a:rPr lang="en-US" dirty="0"/>
              <a:t>Timeliness</a:t>
            </a:r>
          </a:p>
          <a:p>
            <a:pPr lvl="1"/>
            <a:r>
              <a:rPr lang="en-US" dirty="0"/>
              <a:t>Understandability</a:t>
            </a:r>
            <a:endParaRPr lang="en-US" dirty="0">
              <a:effectLst/>
            </a:endParaRPr>
          </a:p>
        </p:txBody>
      </p:sp>
    </p:spTree>
    <p:extLst>
      <p:ext uri="{BB962C8B-B14F-4D97-AF65-F5344CB8AC3E}">
        <p14:creationId xmlns:p14="http://schemas.microsoft.com/office/powerpoint/2010/main" val="383291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References</a:t>
            </a:r>
          </a:p>
        </p:txBody>
      </p:sp>
      <p:sp>
        <p:nvSpPr>
          <p:cNvPr id="3" name="Content Placeholder 2"/>
          <p:cNvSpPr>
            <a:spLocks noGrp="1"/>
          </p:cNvSpPr>
          <p:nvPr>
            <p:ph sz="half" idx="1"/>
          </p:nvPr>
        </p:nvSpPr>
        <p:spPr/>
        <p:txBody>
          <a:bodyPr/>
          <a:lstStyle/>
          <a:p>
            <a:r>
              <a:rPr lang="en-US" dirty="0">
                <a:hlinkClick r:id="rId3"/>
              </a:rPr>
              <a:t>https://www.agilealliance.org/wp-content/uploads/2016/02/Accounting-for-Capitalization-of-Agile-Labor-Costs.pdf</a:t>
            </a:r>
            <a:endParaRPr lang="en-US" dirty="0"/>
          </a:p>
          <a:p>
            <a:r>
              <a:rPr lang="en-US" dirty="0">
                <a:hlinkClick r:id="rId4"/>
              </a:rPr>
              <a:t>https://www.rallydev.com/blog/agile/top-10-pitfalls-agile-capitalization</a:t>
            </a:r>
            <a:endParaRPr lang="en-US" dirty="0"/>
          </a:p>
          <a:p>
            <a:r>
              <a:rPr lang="en-US" dirty="0">
                <a:hlinkClick r:id="rId5"/>
              </a:rPr>
              <a:t>https://www.brighttalk.com/webcast/6505/194903/agile-capitalization-for-greater-business-value-1pdu</a:t>
            </a:r>
            <a:endParaRPr lang="en-US" dirty="0"/>
          </a:p>
          <a:p>
            <a:r>
              <a:rPr lang="en-US" dirty="0">
                <a:hlinkClick r:id="rId6"/>
              </a:rPr>
              <a:t>https://www.infoq.com/articles/agile-capitalization</a:t>
            </a:r>
            <a:endParaRPr lang="en-US" dirty="0"/>
          </a:p>
          <a:p>
            <a:r>
              <a:rPr lang="en-US" dirty="0">
                <a:hlinkClick r:id="rId7"/>
              </a:rPr>
              <a:t>http://www.accountingcoach.com/blog/capitalize</a:t>
            </a:r>
            <a:endParaRPr lang="en-US" dirty="0"/>
          </a:p>
          <a:p>
            <a:endParaRPr lang="en-US" dirty="0"/>
          </a:p>
          <a:p>
            <a:endParaRPr lang="en-US" dirty="0"/>
          </a:p>
        </p:txBody>
      </p:sp>
      <p:sp>
        <p:nvSpPr>
          <p:cNvPr id="4" name="Text Placeholder 3"/>
          <p:cNvSpPr>
            <a:spLocks noGrp="1"/>
          </p:cNvSpPr>
          <p:nvPr>
            <p:ph type="body" sz="quarter" idx="12"/>
          </p:nvPr>
        </p:nvSpPr>
        <p:spPr/>
        <p:txBody>
          <a:bodyPr/>
          <a:lstStyle/>
          <a:p>
            <a:endParaRPr lang="en-US"/>
          </a:p>
        </p:txBody>
      </p:sp>
      <p:sp>
        <p:nvSpPr>
          <p:cNvPr id="5" name="Footer Placeholder 4"/>
          <p:cNvSpPr>
            <a:spLocks noGrp="1"/>
          </p:cNvSpPr>
          <p:nvPr>
            <p:ph type="ftr" sz="quarter" idx="15"/>
          </p:nvPr>
        </p:nvSpPr>
        <p:spPr/>
        <p:txBody>
          <a:bodyPr/>
          <a:lstStyle/>
          <a:p>
            <a:r>
              <a:rPr lang="en-US"/>
              <a:t>AXP Internal</a:t>
            </a:r>
          </a:p>
        </p:txBody>
      </p:sp>
    </p:spTree>
    <p:extLst>
      <p:ext uri="{BB962C8B-B14F-4D97-AF65-F5344CB8AC3E}">
        <p14:creationId xmlns:p14="http://schemas.microsoft.com/office/powerpoint/2010/main" val="2667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4684" y="277296"/>
            <a:ext cx="6917953" cy="480131"/>
          </a:xfrm>
        </p:spPr>
        <p:txBody>
          <a:bodyPr/>
          <a:lstStyle/>
          <a:p>
            <a:pPr eaLnBrk="1" hangingPunct="1"/>
            <a:r>
              <a:rPr lang="en-US" altLang="en-US" dirty="0"/>
              <a:t>What’s The Problem?</a:t>
            </a:r>
          </a:p>
        </p:txBody>
      </p:sp>
      <p:sp>
        <p:nvSpPr>
          <p:cNvPr id="229381" name="AutoShape 5"/>
          <p:cNvSpPr>
            <a:spLocks noChangeArrowheads="1"/>
          </p:cNvSpPr>
          <p:nvPr/>
        </p:nvSpPr>
        <p:spPr bwMode="auto">
          <a:xfrm>
            <a:off x="3229238" y="1236524"/>
            <a:ext cx="457200" cy="4000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CCECFF">
                  <a:alpha val="64998"/>
                </a:srgbClr>
              </a:gs>
              <a:gs pos="100000">
                <a:srgbClr val="5E6D76"/>
              </a:gs>
            </a:gsLst>
            <a:lin ang="5400000" scaled="1"/>
          </a:gradFill>
          <a:ln w="12700" cap="sq">
            <a:solidFill>
              <a:schemeClr val="hlink"/>
            </a:solidFill>
            <a:miter lim="800000"/>
            <a:headEnd type="none" w="sm" len="sm"/>
            <a:tailEnd type="none" w="sm" len="sm"/>
          </a:ln>
        </p:spPr>
        <p:txBody>
          <a:bodyPr wrap="none" anchor="ctr"/>
          <a:lstStyle/>
          <a:p>
            <a:endParaRPr lang="en-US" sz="1350"/>
          </a:p>
        </p:txBody>
      </p:sp>
      <p:sp>
        <p:nvSpPr>
          <p:cNvPr id="229382" name="AutoShape 6"/>
          <p:cNvSpPr>
            <a:spLocks noChangeArrowheads="1"/>
          </p:cNvSpPr>
          <p:nvPr/>
        </p:nvSpPr>
        <p:spPr bwMode="auto">
          <a:xfrm>
            <a:off x="4286514" y="1472170"/>
            <a:ext cx="457200" cy="4000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CCECFF">
                  <a:alpha val="64998"/>
                </a:srgbClr>
              </a:gs>
              <a:gs pos="100000">
                <a:srgbClr val="5E6D76"/>
              </a:gs>
            </a:gsLst>
            <a:lin ang="5400000" scaled="1"/>
          </a:gradFill>
          <a:ln w="12700" cap="sq">
            <a:solidFill>
              <a:srgbClr val="99CCFF"/>
            </a:solidFill>
            <a:miter lim="800000"/>
            <a:headEnd type="none" w="sm" len="sm"/>
            <a:tailEnd type="none" w="sm" len="sm"/>
          </a:ln>
        </p:spPr>
        <p:txBody>
          <a:bodyPr wrap="none" anchor="ctr"/>
          <a:lstStyle/>
          <a:p>
            <a:endParaRPr lang="en-US" sz="1350"/>
          </a:p>
        </p:txBody>
      </p:sp>
      <p:sp>
        <p:nvSpPr>
          <p:cNvPr id="229383" name="AutoShape 7"/>
          <p:cNvSpPr>
            <a:spLocks noChangeArrowheads="1"/>
          </p:cNvSpPr>
          <p:nvPr/>
        </p:nvSpPr>
        <p:spPr bwMode="auto">
          <a:xfrm>
            <a:off x="5543814" y="1782972"/>
            <a:ext cx="457200" cy="4000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CCECFF">
                  <a:alpha val="64998"/>
                </a:srgbClr>
              </a:gs>
              <a:gs pos="100000">
                <a:srgbClr val="5E6D76"/>
              </a:gs>
            </a:gsLst>
            <a:lin ang="5400000" scaled="1"/>
          </a:gradFill>
          <a:ln w="12700" cap="sq">
            <a:solidFill>
              <a:srgbClr val="99CCFF"/>
            </a:solidFill>
            <a:miter lim="800000"/>
            <a:headEnd type="none" w="sm" len="sm"/>
            <a:tailEnd type="none" w="sm" len="sm"/>
          </a:ln>
        </p:spPr>
        <p:txBody>
          <a:bodyPr wrap="none" anchor="ctr"/>
          <a:lstStyle/>
          <a:p>
            <a:endParaRPr lang="en-US" sz="1350"/>
          </a:p>
        </p:txBody>
      </p:sp>
      <p:sp>
        <p:nvSpPr>
          <p:cNvPr id="229384" name="AutoShape 8"/>
          <p:cNvSpPr>
            <a:spLocks noChangeArrowheads="1"/>
          </p:cNvSpPr>
          <p:nvPr/>
        </p:nvSpPr>
        <p:spPr bwMode="auto">
          <a:xfrm>
            <a:off x="7701226" y="2379524"/>
            <a:ext cx="457200" cy="4000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CCECFF">
                  <a:alpha val="64998"/>
                </a:srgbClr>
              </a:gs>
              <a:gs pos="100000">
                <a:srgbClr val="5E6D76"/>
              </a:gs>
            </a:gsLst>
            <a:lin ang="5400000" scaled="1"/>
          </a:gradFill>
          <a:ln w="12700" cap="sq">
            <a:solidFill>
              <a:srgbClr val="99CCFF"/>
            </a:solidFill>
            <a:miter lim="800000"/>
            <a:headEnd type="none" w="sm" len="sm"/>
            <a:tailEnd type="none" w="sm" len="sm"/>
          </a:ln>
        </p:spPr>
        <p:txBody>
          <a:bodyPr wrap="none" anchor="ctr"/>
          <a:lstStyle/>
          <a:p>
            <a:endParaRPr lang="en-US" sz="1350"/>
          </a:p>
        </p:txBody>
      </p:sp>
      <p:sp>
        <p:nvSpPr>
          <p:cNvPr id="229385" name="AutoShape 9"/>
          <p:cNvSpPr>
            <a:spLocks noChangeArrowheads="1"/>
          </p:cNvSpPr>
          <p:nvPr/>
        </p:nvSpPr>
        <p:spPr bwMode="auto">
          <a:xfrm>
            <a:off x="6458214" y="2093774"/>
            <a:ext cx="457200" cy="4000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CCECFF">
                  <a:alpha val="64998"/>
                </a:srgbClr>
              </a:gs>
              <a:gs pos="100000">
                <a:srgbClr val="5E6D76"/>
              </a:gs>
            </a:gsLst>
            <a:lin ang="5400000" scaled="1"/>
          </a:gradFill>
          <a:ln w="12700" cap="sq">
            <a:solidFill>
              <a:srgbClr val="99CCFF"/>
            </a:solidFill>
            <a:miter lim="800000"/>
            <a:headEnd type="none" w="sm" len="sm"/>
            <a:tailEnd type="none" w="sm" len="sm"/>
          </a:ln>
        </p:spPr>
        <p:txBody>
          <a:bodyPr wrap="none" anchor="ctr"/>
          <a:lstStyle/>
          <a:p>
            <a:endParaRPr lang="en-US" sz="1350"/>
          </a:p>
        </p:txBody>
      </p:sp>
      <p:sp>
        <p:nvSpPr>
          <p:cNvPr id="18441" name="WordArt 10"/>
          <p:cNvSpPr>
            <a:spLocks noChangeArrowheads="1" noChangeShapeType="1" noTextEdit="1"/>
          </p:cNvSpPr>
          <p:nvPr/>
        </p:nvSpPr>
        <p:spPr bwMode="auto">
          <a:xfrm>
            <a:off x="2486288" y="1293675"/>
            <a:ext cx="692944" cy="214313"/>
          </a:xfrm>
          <a:prstGeom prst="rect">
            <a:avLst/>
          </a:prstGeom>
        </p:spPr>
        <p:txBody>
          <a:bodyPr wrap="none" fromWordArt="1">
            <a:prstTxWarp prst="textPlain">
              <a:avLst>
                <a:gd name="adj" fmla="val 50000"/>
              </a:avLst>
            </a:prstTxWarp>
          </a:bodyPr>
          <a:lstStyle/>
          <a:p>
            <a:pPr algn="ctr"/>
            <a:r>
              <a:rPr lang="en-US" sz="1200" kern="10" dirty="0">
                <a:ln w="9525" cap="sq">
                  <a:solidFill>
                    <a:srgbClr val="000000"/>
                  </a:solidFill>
                  <a:round/>
                  <a:headEnd type="none" w="sm" len="sm"/>
                  <a:tailEnd type="none" w="sm" len="sm"/>
                </a:ln>
                <a:solidFill>
                  <a:srgbClr val="FF0000"/>
                </a:solidFill>
                <a:latin typeface="Arial Black" panose="020B0A04020102020204" pitchFamily="34" charset="0"/>
              </a:rPr>
              <a:t>Analysis</a:t>
            </a:r>
          </a:p>
        </p:txBody>
      </p:sp>
      <p:sp>
        <p:nvSpPr>
          <p:cNvPr id="18442" name="WordArt 11"/>
          <p:cNvSpPr>
            <a:spLocks noChangeArrowheads="1" noChangeShapeType="1" noTextEdit="1"/>
          </p:cNvSpPr>
          <p:nvPr/>
        </p:nvSpPr>
        <p:spPr bwMode="auto">
          <a:xfrm>
            <a:off x="3400688" y="1522275"/>
            <a:ext cx="692944" cy="214313"/>
          </a:xfrm>
          <a:prstGeom prst="rect">
            <a:avLst/>
          </a:prstGeom>
        </p:spPr>
        <p:txBody>
          <a:bodyPr wrap="none" fromWordArt="1">
            <a:prstTxWarp prst="textPlain">
              <a:avLst>
                <a:gd name="adj" fmla="val 50000"/>
              </a:avLst>
            </a:prstTxWarp>
          </a:bodyPr>
          <a:lstStyle/>
          <a:p>
            <a:pPr algn="ctr"/>
            <a:r>
              <a:rPr lang="en-US" sz="1200" kern="10" dirty="0">
                <a:ln w="9525" cap="sq">
                  <a:solidFill>
                    <a:srgbClr val="000000"/>
                  </a:solidFill>
                  <a:round/>
                  <a:headEnd type="none" w="sm" len="sm"/>
                  <a:tailEnd type="none" w="sm" len="sm"/>
                </a:ln>
                <a:solidFill>
                  <a:srgbClr val="FF0000"/>
                </a:solidFill>
                <a:latin typeface="Arial Black" panose="020B0A04020102020204" pitchFamily="34" charset="0"/>
              </a:rPr>
              <a:t>Design</a:t>
            </a:r>
          </a:p>
        </p:txBody>
      </p:sp>
      <p:sp>
        <p:nvSpPr>
          <p:cNvPr id="18443" name="WordArt 12"/>
          <p:cNvSpPr>
            <a:spLocks noChangeArrowheads="1" noChangeShapeType="1" noTextEdit="1"/>
          </p:cNvSpPr>
          <p:nvPr/>
        </p:nvSpPr>
        <p:spPr bwMode="auto">
          <a:xfrm>
            <a:off x="4400814" y="1770447"/>
            <a:ext cx="1085850" cy="271463"/>
          </a:xfrm>
          <a:prstGeom prst="rect">
            <a:avLst/>
          </a:prstGeom>
        </p:spPr>
        <p:txBody>
          <a:bodyPr wrap="none" fromWordArt="1">
            <a:prstTxWarp prst="textPlain">
              <a:avLst>
                <a:gd name="adj" fmla="val 50000"/>
              </a:avLst>
            </a:prstTxWarp>
          </a:bodyPr>
          <a:lstStyle/>
          <a:p>
            <a:pPr algn="ctr"/>
            <a:r>
              <a:rPr lang="en-US" sz="1200" kern="10">
                <a:ln w="9525" cap="sq">
                  <a:solidFill>
                    <a:srgbClr val="000000"/>
                  </a:solidFill>
                  <a:round/>
                  <a:headEnd type="none" w="sm" len="sm"/>
                  <a:tailEnd type="none" w="sm" len="sm"/>
                </a:ln>
                <a:solidFill>
                  <a:srgbClr val="FFFFFF"/>
                </a:solidFill>
                <a:latin typeface="Arial Black" panose="020B0A04020102020204" pitchFamily="34" charset="0"/>
              </a:rPr>
              <a:t>Development</a:t>
            </a:r>
          </a:p>
        </p:txBody>
      </p:sp>
      <p:sp>
        <p:nvSpPr>
          <p:cNvPr id="18444" name="WordArt 13"/>
          <p:cNvSpPr>
            <a:spLocks noChangeArrowheads="1" noChangeShapeType="1" noTextEdit="1"/>
          </p:cNvSpPr>
          <p:nvPr/>
        </p:nvSpPr>
        <p:spPr bwMode="auto">
          <a:xfrm>
            <a:off x="5600964" y="2093775"/>
            <a:ext cx="800100" cy="214313"/>
          </a:xfrm>
          <a:prstGeom prst="rect">
            <a:avLst/>
          </a:prstGeom>
        </p:spPr>
        <p:txBody>
          <a:bodyPr wrap="none" fromWordArt="1">
            <a:prstTxWarp prst="textPlain">
              <a:avLst>
                <a:gd name="adj" fmla="val 50000"/>
              </a:avLst>
            </a:prstTxWarp>
          </a:bodyPr>
          <a:lstStyle/>
          <a:p>
            <a:pPr algn="ctr"/>
            <a:r>
              <a:rPr lang="en-US" sz="1200" kern="10">
                <a:ln w="9525" cap="sq">
                  <a:solidFill>
                    <a:srgbClr val="000000"/>
                  </a:solidFill>
                  <a:round/>
                  <a:headEnd type="none" w="sm" len="sm"/>
                  <a:tailEnd type="none" w="sm" len="sm"/>
                </a:ln>
                <a:solidFill>
                  <a:srgbClr val="FFFFFF"/>
                </a:solidFill>
                <a:latin typeface="Arial Black" panose="020B0A04020102020204" pitchFamily="34" charset="0"/>
              </a:rPr>
              <a:t>Testing</a:t>
            </a:r>
          </a:p>
        </p:txBody>
      </p:sp>
      <p:sp>
        <p:nvSpPr>
          <p:cNvPr id="18445" name="WordArt 14"/>
          <p:cNvSpPr>
            <a:spLocks noChangeArrowheads="1" noChangeShapeType="1" noTextEdit="1"/>
          </p:cNvSpPr>
          <p:nvPr/>
        </p:nvSpPr>
        <p:spPr bwMode="auto">
          <a:xfrm>
            <a:off x="6629664" y="2379525"/>
            <a:ext cx="914400" cy="214313"/>
          </a:xfrm>
          <a:prstGeom prst="rect">
            <a:avLst/>
          </a:prstGeom>
        </p:spPr>
        <p:txBody>
          <a:bodyPr wrap="none" fromWordArt="1">
            <a:prstTxWarp prst="textPlain">
              <a:avLst>
                <a:gd name="adj" fmla="val 50000"/>
              </a:avLst>
            </a:prstTxWarp>
          </a:bodyPr>
          <a:lstStyle/>
          <a:p>
            <a:pPr algn="ctr"/>
            <a:r>
              <a:rPr lang="en-US" sz="1200" kern="10">
                <a:ln w="9525" cap="sq">
                  <a:solidFill>
                    <a:srgbClr val="000000"/>
                  </a:solidFill>
                  <a:round/>
                  <a:headEnd type="none" w="sm" len="sm"/>
                  <a:tailEnd type="none" w="sm" len="sm"/>
                </a:ln>
                <a:solidFill>
                  <a:srgbClr val="FFFFFF"/>
                </a:solidFill>
                <a:latin typeface="Arial Black" panose="020B0A04020102020204" pitchFamily="34" charset="0"/>
              </a:rPr>
              <a:t>Deployment</a:t>
            </a:r>
          </a:p>
        </p:txBody>
      </p:sp>
      <p:sp>
        <p:nvSpPr>
          <p:cNvPr id="18446" name="WordArt 15"/>
          <p:cNvSpPr>
            <a:spLocks noChangeArrowheads="1" noChangeShapeType="1" noTextEdit="1"/>
          </p:cNvSpPr>
          <p:nvPr/>
        </p:nvSpPr>
        <p:spPr bwMode="auto">
          <a:xfrm>
            <a:off x="7903208" y="2665275"/>
            <a:ext cx="692944" cy="214313"/>
          </a:xfrm>
          <a:prstGeom prst="rect">
            <a:avLst/>
          </a:prstGeom>
        </p:spPr>
        <p:txBody>
          <a:bodyPr wrap="none" fromWordArt="1">
            <a:prstTxWarp prst="textPlain">
              <a:avLst>
                <a:gd name="adj" fmla="val 50000"/>
              </a:avLst>
            </a:prstTxWarp>
          </a:bodyPr>
          <a:lstStyle/>
          <a:p>
            <a:pPr algn="ctr"/>
            <a:r>
              <a:rPr lang="en-US" sz="1200" kern="10">
                <a:ln w="9525" cap="sq">
                  <a:solidFill>
                    <a:srgbClr val="000000"/>
                  </a:solidFill>
                  <a:round/>
                  <a:headEnd type="none" w="sm" len="sm"/>
                  <a:tailEnd type="none" w="sm" len="sm"/>
                </a:ln>
                <a:solidFill>
                  <a:srgbClr val="FFFFFF"/>
                </a:solidFill>
                <a:latin typeface="Arial Black" panose="020B0A04020102020204" pitchFamily="34" charset="0"/>
              </a:rPr>
              <a:t>Support</a:t>
            </a:r>
          </a:p>
        </p:txBody>
      </p:sp>
      <p:sp>
        <p:nvSpPr>
          <p:cNvPr id="18447" name="AutoShape 17"/>
          <p:cNvSpPr>
            <a:spLocks noChangeArrowheads="1"/>
          </p:cNvSpPr>
          <p:nvPr/>
        </p:nvSpPr>
        <p:spPr bwMode="auto">
          <a:xfrm>
            <a:off x="2238376" y="3194957"/>
            <a:ext cx="7572375" cy="181023"/>
          </a:xfrm>
          <a:prstGeom prst="horizontalScroll">
            <a:avLst>
              <a:gd name="adj" fmla="val 12500"/>
            </a:avLst>
          </a:prstGeom>
          <a:gradFill rotWithShape="1">
            <a:gsLst>
              <a:gs pos="0">
                <a:srgbClr val="CCECFF">
                  <a:alpha val="78000"/>
                </a:srgbClr>
              </a:gs>
              <a:gs pos="100000">
                <a:srgbClr val="5E6D76"/>
              </a:gs>
            </a:gsLst>
            <a:lin ang="5400000" scaled="1"/>
          </a:gradFill>
          <a:ln w="12700" cap="sq">
            <a:solidFill>
              <a:schemeClr val="hlink"/>
            </a:solidFill>
            <a:round/>
            <a:headEnd type="none" w="sm" len="sm"/>
            <a:tailEnd type="none" w="sm" len="sm"/>
          </a:ln>
        </p:spPr>
        <p:txBody>
          <a:bodyPr wrap="none" anchor="ctr"/>
          <a:lstStyle>
            <a:lvl1pPr>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350">
              <a:solidFill>
                <a:schemeClr val="tx1"/>
              </a:solidFill>
            </a:endParaRPr>
          </a:p>
        </p:txBody>
      </p:sp>
      <p:sp>
        <p:nvSpPr>
          <p:cNvPr id="18448" name="Text Box 20"/>
          <p:cNvSpPr txBox="1">
            <a:spLocks noChangeArrowheads="1"/>
          </p:cNvSpPr>
          <p:nvPr/>
        </p:nvSpPr>
        <p:spPr bwMode="auto">
          <a:xfrm>
            <a:off x="2466975" y="2924064"/>
            <a:ext cx="74866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None/>
            </a:pPr>
            <a:r>
              <a:rPr lang="en-US" altLang="en-US" sz="1350" dirty="0">
                <a:solidFill>
                  <a:schemeClr val="tx1"/>
                </a:solidFill>
              </a:rPr>
              <a:t>Preliminary - - - - - - - - - - - - - -   Development - - - - -  - - - - - - - - - - - Post Implementation</a:t>
            </a:r>
          </a:p>
        </p:txBody>
      </p:sp>
      <p:sp>
        <p:nvSpPr>
          <p:cNvPr id="18449" name="Line 21"/>
          <p:cNvSpPr>
            <a:spLocks noChangeShapeType="1"/>
          </p:cNvSpPr>
          <p:nvPr/>
        </p:nvSpPr>
        <p:spPr bwMode="auto">
          <a:xfrm>
            <a:off x="4151973" y="1468696"/>
            <a:ext cx="0" cy="1828800"/>
          </a:xfrm>
          <a:prstGeom prst="line">
            <a:avLst/>
          </a:prstGeom>
          <a:noFill/>
          <a:ln w="12700">
            <a:solidFill>
              <a:schemeClr val="hlink"/>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sz="1350"/>
          </a:p>
        </p:txBody>
      </p:sp>
      <p:sp>
        <p:nvSpPr>
          <p:cNvPr id="18450" name="Line 22"/>
          <p:cNvSpPr>
            <a:spLocks noChangeShapeType="1"/>
          </p:cNvSpPr>
          <p:nvPr/>
        </p:nvSpPr>
        <p:spPr bwMode="auto">
          <a:xfrm>
            <a:off x="7623847" y="1468696"/>
            <a:ext cx="0" cy="1828800"/>
          </a:xfrm>
          <a:prstGeom prst="line">
            <a:avLst/>
          </a:prstGeom>
          <a:noFill/>
          <a:ln w="12700">
            <a:solidFill>
              <a:schemeClr val="hlink"/>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sz="1350"/>
          </a:p>
        </p:txBody>
      </p:sp>
      <p:sp>
        <p:nvSpPr>
          <p:cNvPr id="23" name="AutoShape 17"/>
          <p:cNvSpPr>
            <a:spLocks noChangeArrowheads="1"/>
          </p:cNvSpPr>
          <p:nvPr/>
        </p:nvSpPr>
        <p:spPr bwMode="auto">
          <a:xfrm>
            <a:off x="2238375" y="5635844"/>
            <a:ext cx="7715250" cy="192257"/>
          </a:xfrm>
          <a:prstGeom prst="horizontalScroll">
            <a:avLst>
              <a:gd name="adj" fmla="val 12500"/>
            </a:avLst>
          </a:prstGeom>
          <a:gradFill rotWithShape="1">
            <a:gsLst>
              <a:gs pos="0">
                <a:srgbClr val="CCECFF">
                  <a:alpha val="78000"/>
                </a:srgbClr>
              </a:gs>
              <a:gs pos="100000">
                <a:srgbClr val="5E6D76"/>
              </a:gs>
            </a:gsLst>
            <a:lin ang="5400000" scaled="1"/>
          </a:gradFill>
          <a:ln w="12700" cap="sq">
            <a:solidFill>
              <a:schemeClr val="hlink"/>
            </a:solidFill>
            <a:round/>
            <a:headEnd type="none" w="sm" len="sm"/>
            <a:tailEnd type="none" w="sm" len="sm"/>
          </a:ln>
        </p:spPr>
        <p:txBody>
          <a:bodyPr wrap="none" anchor="ctr"/>
          <a:lstStyle>
            <a:lvl1pPr>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350">
              <a:solidFill>
                <a:schemeClr val="tx1"/>
              </a:solidFill>
            </a:endParaRPr>
          </a:p>
        </p:txBody>
      </p:sp>
      <p:sp>
        <p:nvSpPr>
          <p:cNvPr id="24" name="Text Box 20"/>
          <p:cNvSpPr txBox="1">
            <a:spLocks noChangeArrowheads="1"/>
          </p:cNvSpPr>
          <p:nvPr/>
        </p:nvSpPr>
        <p:spPr bwMode="auto">
          <a:xfrm>
            <a:off x="2238375" y="5350974"/>
            <a:ext cx="7715250" cy="29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None/>
            </a:pPr>
            <a:r>
              <a:rPr lang="en-US" altLang="en-US" sz="1350" dirty="0">
                <a:solidFill>
                  <a:schemeClr val="tx1"/>
                </a:solidFill>
              </a:rPr>
              <a:t>Preliminary - - - - - - - - - - - - - - -   Development - - - - - - - - - - - - - - - - - - Post Implementation </a:t>
            </a:r>
          </a:p>
        </p:txBody>
      </p:sp>
      <p:sp>
        <p:nvSpPr>
          <p:cNvPr id="27" name="WordArt 11"/>
          <p:cNvSpPr>
            <a:spLocks noChangeArrowheads="1" noChangeShapeType="1" noTextEdit="1"/>
          </p:cNvSpPr>
          <p:nvPr/>
        </p:nvSpPr>
        <p:spPr bwMode="auto">
          <a:xfrm>
            <a:off x="2556378" y="4833684"/>
            <a:ext cx="1261001" cy="312029"/>
          </a:xfrm>
          <a:prstGeom prst="rect">
            <a:avLst/>
          </a:prstGeom>
        </p:spPr>
        <p:txBody>
          <a:bodyPr wrap="none" fromWordArt="1">
            <a:prstTxWarp prst="textPlain">
              <a:avLst>
                <a:gd name="adj" fmla="val 50000"/>
              </a:avLst>
            </a:prstTxWarp>
          </a:bodyPr>
          <a:lstStyle/>
          <a:p>
            <a:pPr algn="ctr"/>
            <a:r>
              <a:rPr lang="en-US" sz="1200" kern="10">
                <a:ln w="9525" cap="sq">
                  <a:solidFill>
                    <a:srgbClr val="000000"/>
                  </a:solidFill>
                  <a:round/>
                  <a:headEnd type="none" w="sm" len="sm"/>
                  <a:tailEnd type="none" w="sm" len="sm"/>
                </a:ln>
                <a:solidFill>
                  <a:srgbClr val="00B050"/>
                </a:solidFill>
                <a:latin typeface="Arial Black" panose="020B0A04020102020204" pitchFamily="34" charset="0"/>
              </a:rPr>
              <a:t>Feasibility</a:t>
            </a:r>
            <a:endParaRPr lang="en-US" sz="1200" kern="10" dirty="0">
              <a:ln w="9525" cap="sq">
                <a:solidFill>
                  <a:srgbClr val="000000"/>
                </a:solidFill>
                <a:round/>
                <a:headEnd type="none" w="sm" len="sm"/>
                <a:tailEnd type="none" w="sm" len="sm"/>
              </a:ln>
              <a:solidFill>
                <a:srgbClr val="00B050"/>
              </a:solidFill>
              <a:latin typeface="Arial Black" panose="020B0A04020102020204" pitchFamily="34" charset="0"/>
            </a:endParaRPr>
          </a:p>
        </p:txBody>
      </p:sp>
      <p:sp>
        <p:nvSpPr>
          <p:cNvPr id="33" name="Line 21"/>
          <p:cNvSpPr>
            <a:spLocks noChangeShapeType="1"/>
          </p:cNvSpPr>
          <p:nvPr/>
        </p:nvSpPr>
        <p:spPr bwMode="auto">
          <a:xfrm>
            <a:off x="4093633" y="4195652"/>
            <a:ext cx="0" cy="1440191"/>
          </a:xfrm>
          <a:prstGeom prst="line">
            <a:avLst/>
          </a:prstGeom>
          <a:noFill/>
          <a:ln w="12700">
            <a:solidFill>
              <a:schemeClr val="hlink"/>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sz="1350"/>
          </a:p>
        </p:txBody>
      </p:sp>
      <p:sp>
        <p:nvSpPr>
          <p:cNvPr id="34" name="Line 21"/>
          <p:cNvSpPr>
            <a:spLocks noChangeShapeType="1"/>
          </p:cNvSpPr>
          <p:nvPr/>
        </p:nvSpPr>
        <p:spPr bwMode="auto">
          <a:xfrm>
            <a:off x="7736155" y="4195652"/>
            <a:ext cx="9891" cy="1466025"/>
          </a:xfrm>
          <a:prstGeom prst="line">
            <a:avLst/>
          </a:prstGeom>
          <a:noFill/>
          <a:ln w="12700">
            <a:solidFill>
              <a:schemeClr val="hlink"/>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sz="135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7422" y="4219478"/>
            <a:ext cx="3256643" cy="936285"/>
          </a:xfrm>
          <a:prstGeom prst="rect">
            <a:avLst/>
          </a:prstGeom>
        </p:spPr>
      </p:pic>
      <p:sp>
        <p:nvSpPr>
          <p:cNvPr id="31" name="AutoShape 8"/>
          <p:cNvSpPr>
            <a:spLocks noChangeArrowheads="1"/>
          </p:cNvSpPr>
          <p:nvPr/>
        </p:nvSpPr>
        <p:spPr bwMode="auto">
          <a:xfrm>
            <a:off x="7929826" y="4760774"/>
            <a:ext cx="457200" cy="4000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CCECFF">
                  <a:alpha val="64998"/>
                </a:srgbClr>
              </a:gs>
              <a:gs pos="100000">
                <a:srgbClr val="5E6D76"/>
              </a:gs>
            </a:gsLst>
            <a:lin ang="5400000" scaled="1"/>
          </a:gradFill>
          <a:ln w="12700" cap="sq">
            <a:solidFill>
              <a:srgbClr val="99CCFF"/>
            </a:solidFill>
            <a:miter lim="800000"/>
            <a:headEnd type="none" w="sm" len="sm"/>
            <a:tailEnd type="none" w="sm" len="sm"/>
          </a:ln>
        </p:spPr>
        <p:txBody>
          <a:bodyPr wrap="none" anchor="ctr"/>
          <a:lstStyle/>
          <a:p>
            <a:endParaRPr lang="en-US" sz="1350"/>
          </a:p>
        </p:txBody>
      </p:sp>
      <p:sp>
        <p:nvSpPr>
          <p:cNvPr id="32" name="WordArt 15"/>
          <p:cNvSpPr>
            <a:spLocks noChangeArrowheads="1" noChangeShapeType="1" noTextEdit="1"/>
          </p:cNvSpPr>
          <p:nvPr/>
        </p:nvSpPr>
        <p:spPr bwMode="auto">
          <a:xfrm>
            <a:off x="8131808" y="5046525"/>
            <a:ext cx="692944" cy="214313"/>
          </a:xfrm>
          <a:prstGeom prst="rect">
            <a:avLst/>
          </a:prstGeom>
        </p:spPr>
        <p:txBody>
          <a:bodyPr wrap="none" fromWordArt="1">
            <a:prstTxWarp prst="textPlain">
              <a:avLst>
                <a:gd name="adj" fmla="val 50000"/>
              </a:avLst>
            </a:prstTxWarp>
          </a:bodyPr>
          <a:lstStyle/>
          <a:p>
            <a:pPr algn="ctr"/>
            <a:r>
              <a:rPr lang="en-US" sz="1200" kern="10">
                <a:ln w="9525" cap="sq">
                  <a:solidFill>
                    <a:srgbClr val="000000"/>
                  </a:solidFill>
                  <a:round/>
                  <a:headEnd type="none" w="sm" len="sm"/>
                  <a:tailEnd type="none" w="sm" len="sm"/>
                </a:ln>
                <a:solidFill>
                  <a:srgbClr val="FFFFFF"/>
                </a:solidFill>
                <a:latin typeface="Arial Black" panose="020B0A04020102020204" pitchFamily="34" charset="0"/>
              </a:rPr>
              <a:t>Support</a:t>
            </a:r>
          </a:p>
        </p:txBody>
      </p:sp>
      <p:sp>
        <p:nvSpPr>
          <p:cNvPr id="36" name="Slide Number Placeholder 35"/>
          <p:cNvSpPr>
            <a:spLocks noGrp="1"/>
          </p:cNvSpPr>
          <p:nvPr>
            <p:ph type="sldNum" sz="quarter" idx="11"/>
          </p:nvPr>
        </p:nvSpPr>
        <p:spPr/>
        <p:txBody>
          <a:bodyPr/>
          <a:lstStyle/>
          <a:p>
            <a:fld id="{7B06357E-0C67-49D3-8B54-5886E517AD18}" type="slidenum">
              <a:rPr lang="en-US" smtClean="0"/>
              <a:t>32</a:t>
            </a:fld>
            <a:endParaRPr lang="en-US"/>
          </a:p>
        </p:txBody>
      </p:sp>
    </p:spTree>
    <p:extLst>
      <p:ext uri="{BB962C8B-B14F-4D97-AF65-F5344CB8AC3E}">
        <p14:creationId xmlns:p14="http://schemas.microsoft.com/office/powerpoint/2010/main" val="8253534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14916" y="-315359"/>
            <a:ext cx="11257547" cy="1325563"/>
          </a:xfrm>
        </p:spPr>
        <p:txBody>
          <a:bodyPr/>
          <a:lstStyle/>
          <a:p>
            <a:r>
              <a:rPr lang="en-US" dirty="0"/>
              <a:t>Mind the GAAP:  A Playbook for Agile Accounting</a:t>
            </a:r>
          </a:p>
        </p:txBody>
      </p:sp>
      <p:sp>
        <p:nvSpPr>
          <p:cNvPr id="5" name="Content Placeholder 4"/>
          <p:cNvSpPr>
            <a:spLocks noGrp="1"/>
          </p:cNvSpPr>
          <p:nvPr>
            <p:ph idx="1"/>
          </p:nvPr>
        </p:nvSpPr>
        <p:spPr>
          <a:xfrm>
            <a:off x="391633" y="1690688"/>
            <a:ext cx="11142133" cy="4419600"/>
          </a:xfrm>
        </p:spPr>
        <p:txBody>
          <a:bodyPr>
            <a:normAutofit fontScale="70000" lnSpcReduction="20000"/>
          </a:bodyPr>
          <a:lstStyle/>
          <a:p>
            <a:pPr marL="0" indent="0" fontAlgn="t">
              <a:lnSpc>
                <a:spcPct val="100000"/>
              </a:lnSpc>
              <a:spcBef>
                <a:spcPts val="600"/>
              </a:spcBef>
              <a:buNone/>
            </a:pPr>
            <a:r>
              <a:rPr lang="en-US" dirty="0"/>
              <a:t>With disruptive technology advances, software assets play an increasingly important role in creating competitive advantage through effectively managing business software  assets.</a:t>
            </a:r>
          </a:p>
          <a:p>
            <a:pPr marL="0" indent="0" fontAlgn="t">
              <a:lnSpc>
                <a:spcPct val="100000"/>
              </a:lnSpc>
              <a:spcBef>
                <a:spcPts val="600"/>
              </a:spcBef>
              <a:buNone/>
            </a:pPr>
            <a:r>
              <a:rPr lang="en-US" dirty="0"/>
              <a:t>As organizations leverage agile practices to deliver better customer value faster, they consistently fall into process traps that block success because agile labor cost accounting is misunderstood and misreported, impacting taxation, higher volatility in Profit and Loss (P&amp;L) statements, and sometimes even dramatic, unnecessary staff cuts in an economy where talent retention is vital to innovation. </a:t>
            </a:r>
          </a:p>
          <a:p>
            <a:pPr marL="0" indent="0" fontAlgn="t">
              <a:lnSpc>
                <a:spcPct val="100000"/>
              </a:lnSpc>
              <a:spcBef>
                <a:spcPts val="600"/>
              </a:spcBef>
              <a:buNone/>
            </a:pPr>
            <a:r>
              <a:rPr lang="en-US" dirty="0"/>
              <a:t>This session shares a practical playbook to avoid common pitfalls and gain awareness of what you can do to evolve accounting and reporting practices to leverage the financial advantage of agile and  benefit from the significantly increased tax savings and </a:t>
            </a:r>
            <a:r>
              <a:rPr lang="en-US" dirty="0" err="1"/>
              <a:t>bottomline</a:t>
            </a:r>
            <a:r>
              <a:rPr lang="en-US" dirty="0"/>
              <a:t> benefits available with agile capitalization. </a:t>
            </a:r>
          </a:p>
          <a:p>
            <a:pPr marL="0" indent="0" fontAlgn="t">
              <a:lnSpc>
                <a:spcPct val="100000"/>
              </a:lnSpc>
              <a:spcBef>
                <a:spcPts val="600"/>
              </a:spcBef>
              <a:buNone/>
            </a:pPr>
            <a:r>
              <a:rPr lang="en-US" dirty="0"/>
              <a:t>This session will unravel the pitfalls and benefits of agile capitalization and explain how to appropriately interpret and apply generally accepted accounting standard (GAAP SOP 98-1 and ASC 350-40) so your organization can increase its agile adoption to deliver more business value faster to customers.</a:t>
            </a:r>
          </a:p>
          <a:p>
            <a:endParaRPr lang="en-US" dirty="0"/>
          </a:p>
        </p:txBody>
      </p:sp>
    </p:spTree>
    <p:extLst>
      <p:ext uri="{BB962C8B-B14F-4D97-AF65-F5344CB8AC3E}">
        <p14:creationId xmlns:p14="http://schemas.microsoft.com/office/powerpoint/2010/main" val="1644554034"/>
      </p:ext>
    </p:extLst>
  </p:cSld>
  <p:clrMapOvr>
    <a:masterClrMapping/>
  </p:clrMapOvr>
  <p:transition>
    <p:sndAc>
      <p:stSnd>
        <p:snd r:embed="rId3"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62" y="347721"/>
            <a:ext cx="11035437" cy="641107"/>
          </a:xfrm>
        </p:spPr>
        <p:txBody>
          <a:bodyPr/>
          <a:lstStyle/>
          <a:p>
            <a:r>
              <a:rPr lang="en-US" dirty="0"/>
              <a:t>Why a Playbook on Agile Accounting &amp;  Capitalization?</a:t>
            </a:r>
          </a:p>
        </p:txBody>
      </p:sp>
      <p:sp>
        <p:nvSpPr>
          <p:cNvPr id="4" name="Content Placeholder 3"/>
          <p:cNvSpPr>
            <a:spLocks noGrp="1"/>
          </p:cNvSpPr>
          <p:nvPr>
            <p:ph sz="half" idx="2"/>
          </p:nvPr>
        </p:nvSpPr>
        <p:spPr>
          <a:xfrm>
            <a:off x="957088" y="1233884"/>
            <a:ext cx="10015711" cy="4629888"/>
          </a:xfrm>
        </p:spPr>
        <p:txBody>
          <a:bodyPr vert="horz" wrap="square" lIns="91440" tIns="182880" rIns="91440" bIns="45720" numCol="1" rtlCol="0" anchor="t" anchorCtr="0" compatLnSpc="1">
            <a:prstTxWarp prst="textNoShape">
              <a:avLst/>
            </a:prstTxWarp>
            <a:noAutofit/>
          </a:bodyPr>
          <a:lstStyle/>
          <a:p>
            <a:pPr fontAlgn="t">
              <a:lnSpc>
                <a:spcPct val="100000"/>
              </a:lnSpc>
              <a:spcBef>
                <a:spcPts val="600"/>
              </a:spcBef>
            </a:pPr>
            <a:r>
              <a:rPr lang="en-US" sz="3200" dirty="0"/>
              <a:t>Reality Check: Disabling Pull of the Past </a:t>
            </a:r>
          </a:p>
          <a:p>
            <a:pPr fontAlgn="t">
              <a:lnSpc>
                <a:spcPct val="100000"/>
              </a:lnSpc>
              <a:spcBef>
                <a:spcPts val="600"/>
              </a:spcBef>
            </a:pPr>
            <a:r>
              <a:rPr lang="en-US" sz="3200" dirty="0"/>
              <a:t>Blocking Enterprise Agile, DevOps &amp; Benefits</a:t>
            </a:r>
          </a:p>
          <a:p>
            <a:pPr fontAlgn="t">
              <a:lnSpc>
                <a:spcPct val="100000"/>
              </a:lnSpc>
              <a:spcBef>
                <a:spcPts val="600"/>
              </a:spcBef>
            </a:pPr>
            <a:r>
              <a:rPr lang="en-US" sz="3200" dirty="0"/>
              <a:t>Breakthrough Mental Models &amp; Agile Capitalization Playbook </a:t>
            </a:r>
            <a:endParaRPr lang="en-US" sz="1200" dirty="0"/>
          </a:p>
          <a:p>
            <a:pPr fontAlgn="t">
              <a:lnSpc>
                <a:spcPct val="100000"/>
              </a:lnSpc>
              <a:spcBef>
                <a:spcPts val="600"/>
              </a:spcBef>
            </a:pPr>
            <a:r>
              <a:rPr lang="en-US" sz="3200" dirty="0"/>
              <a:t>Significant Benefits:</a:t>
            </a:r>
          </a:p>
          <a:p>
            <a:pPr lvl="1" fontAlgn="t">
              <a:lnSpc>
                <a:spcPct val="100000"/>
              </a:lnSpc>
              <a:spcBef>
                <a:spcPts val="600"/>
              </a:spcBef>
            </a:pPr>
            <a:r>
              <a:rPr lang="en-US" sz="2800" dirty="0"/>
              <a:t>Reduced expense</a:t>
            </a:r>
          </a:p>
          <a:p>
            <a:pPr lvl="1" fontAlgn="t">
              <a:lnSpc>
                <a:spcPct val="100000"/>
              </a:lnSpc>
              <a:spcBef>
                <a:spcPts val="600"/>
              </a:spcBef>
            </a:pPr>
            <a:r>
              <a:rPr lang="en-US" sz="2800" dirty="0"/>
              <a:t>Reduced risk</a:t>
            </a:r>
          </a:p>
          <a:p>
            <a:pPr lvl="1" fontAlgn="t">
              <a:lnSpc>
                <a:spcPct val="100000"/>
              </a:lnSpc>
              <a:spcBef>
                <a:spcPts val="600"/>
              </a:spcBef>
            </a:pPr>
            <a:r>
              <a:rPr lang="en-US" sz="2800" dirty="0"/>
              <a:t>Enterprise Agility Accelerator</a:t>
            </a:r>
          </a:p>
          <a:p>
            <a:pPr lvl="1" fontAlgn="t">
              <a:lnSpc>
                <a:spcPct val="100000"/>
              </a:lnSpc>
              <a:spcBef>
                <a:spcPts val="600"/>
              </a:spcBef>
            </a:pPr>
            <a:r>
              <a:rPr lang="en-US" sz="2800" dirty="0"/>
              <a:t>Improve value delivery</a:t>
            </a:r>
          </a:p>
          <a:p>
            <a:pPr marL="0" indent="0" fontAlgn="t">
              <a:spcBef>
                <a:spcPts val="600"/>
              </a:spcBef>
              <a:buNone/>
            </a:pPr>
            <a:endParaRPr lang="en-US" sz="3200" dirty="0"/>
          </a:p>
        </p:txBody>
      </p:sp>
      <p:sp>
        <p:nvSpPr>
          <p:cNvPr id="10" name="Slide Number Placeholder 9"/>
          <p:cNvSpPr>
            <a:spLocks noGrp="1"/>
          </p:cNvSpPr>
          <p:nvPr>
            <p:ph type="sldNum" sz="quarter" idx="11"/>
          </p:nvPr>
        </p:nvSpPr>
        <p:spPr/>
        <p:txBody>
          <a:bodyPr/>
          <a:lstStyle/>
          <a:p>
            <a:fld id="{0E0F4D84-E1FC-45B5-A900-44083C565E06}" type="slidenum">
              <a:rPr lang="en-US" smtClean="0"/>
              <a:t>4</a:t>
            </a:fld>
            <a:endParaRPr lang="en-US"/>
          </a:p>
        </p:txBody>
      </p:sp>
      <p:pic>
        <p:nvPicPr>
          <p:cNvPr id="5" name="Picture 4"/>
          <p:cNvPicPr>
            <a:picLocks noChangeAspect="1"/>
          </p:cNvPicPr>
          <p:nvPr/>
        </p:nvPicPr>
        <p:blipFill>
          <a:blip r:embed="rId3" cstate="print"/>
          <a:stretch>
            <a:fillRect/>
          </a:stretch>
        </p:blipFill>
        <p:spPr>
          <a:xfrm>
            <a:off x="7068065" y="2912608"/>
            <a:ext cx="4170811" cy="3434316"/>
          </a:xfrm>
          <a:prstGeom prst="rect">
            <a:avLst/>
          </a:prstGeom>
        </p:spPr>
      </p:pic>
    </p:spTree>
    <p:extLst>
      <p:ext uri="{BB962C8B-B14F-4D97-AF65-F5344CB8AC3E}">
        <p14:creationId xmlns:p14="http://schemas.microsoft.com/office/powerpoint/2010/main" val="7134251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136603" y="343326"/>
            <a:ext cx="8757079" cy="576157"/>
          </a:xfrm>
        </p:spPr>
        <p:txBody>
          <a:bodyPr/>
          <a:lstStyle/>
          <a:p>
            <a:pPr eaLnBrk="1" hangingPunct="1"/>
            <a:r>
              <a:rPr lang="en-US" dirty="0"/>
              <a:t>When within the project do we capitalize?</a:t>
            </a:r>
          </a:p>
        </p:txBody>
      </p:sp>
      <p:sp>
        <p:nvSpPr>
          <p:cNvPr id="40" name="Rectangle 3"/>
          <p:cNvSpPr txBox="1">
            <a:spLocks noChangeArrowheads="1"/>
          </p:cNvSpPr>
          <p:nvPr/>
        </p:nvSpPr>
        <p:spPr bwMode="black">
          <a:xfrm>
            <a:off x="163971" y="5561503"/>
            <a:ext cx="9366703" cy="1818168"/>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333766" lvl="1" indent="-144156" defTabSz="725974" eaLnBrk="0" hangingPunct="0">
              <a:lnSpc>
                <a:spcPct val="110000"/>
              </a:lnSpc>
              <a:buClr>
                <a:srgbClr val="339933"/>
              </a:buClr>
              <a:buSzPct val="100000"/>
              <a:buFont typeface="Arial" pitchFamily="34" charset="0"/>
              <a:buChar char="•"/>
              <a:defRPr/>
            </a:pPr>
            <a:r>
              <a:rPr lang="en-US" sz="2000" kern="0" dirty="0">
                <a:solidFill>
                  <a:srgbClr val="20343A"/>
                </a:solidFill>
              </a:rPr>
              <a:t>The Preliminary Project Stage:  “What“</a:t>
            </a:r>
          </a:p>
          <a:p>
            <a:pPr marL="333766" lvl="1" indent="-144156" defTabSz="725974" eaLnBrk="0" hangingPunct="0">
              <a:lnSpc>
                <a:spcPct val="110000"/>
              </a:lnSpc>
              <a:buClr>
                <a:srgbClr val="339933"/>
              </a:buClr>
              <a:buSzPct val="100000"/>
              <a:buFont typeface="Arial" pitchFamily="34" charset="0"/>
              <a:buChar char="•"/>
              <a:defRPr/>
            </a:pPr>
            <a:r>
              <a:rPr lang="en-US" sz="2000" kern="0" dirty="0">
                <a:solidFill>
                  <a:srgbClr val="20343A"/>
                </a:solidFill>
              </a:rPr>
              <a:t>The Development Stage: “How “</a:t>
            </a:r>
          </a:p>
          <a:p>
            <a:pPr marL="333766" lvl="1" indent="-144156" defTabSz="725974" eaLnBrk="0" hangingPunct="0">
              <a:lnSpc>
                <a:spcPct val="110000"/>
              </a:lnSpc>
              <a:buClr>
                <a:srgbClr val="339933"/>
              </a:buClr>
              <a:buSzPct val="100000"/>
              <a:buFont typeface="Arial" pitchFamily="34" charset="0"/>
              <a:buChar char="•"/>
              <a:defRPr/>
            </a:pPr>
            <a:r>
              <a:rPr lang="en-US" sz="2000" kern="0" dirty="0">
                <a:solidFill>
                  <a:srgbClr val="20343A"/>
                </a:solidFill>
              </a:rPr>
              <a:t>The Post Implementation Stage: “When”  </a:t>
            </a:r>
          </a:p>
        </p:txBody>
      </p:sp>
      <p:grpSp>
        <p:nvGrpSpPr>
          <p:cNvPr id="2" name="Group 1"/>
          <p:cNvGrpSpPr/>
          <p:nvPr/>
        </p:nvGrpSpPr>
        <p:grpSpPr>
          <a:xfrm>
            <a:off x="707571" y="899399"/>
            <a:ext cx="11196882" cy="4565230"/>
            <a:chOff x="2054758" y="1836529"/>
            <a:chExt cx="8042307" cy="2223542"/>
          </a:xfrm>
        </p:grpSpPr>
        <p:sp>
          <p:nvSpPr>
            <p:cNvPr id="8" name="Right Arrow 20"/>
            <p:cNvSpPr>
              <a:spLocks noChangeArrowheads="1"/>
            </p:cNvSpPr>
            <p:nvPr/>
          </p:nvSpPr>
          <p:spPr bwMode="auto">
            <a:xfrm>
              <a:off x="3142387" y="2910581"/>
              <a:ext cx="1479695" cy="257176"/>
            </a:xfrm>
            <a:prstGeom prst="rightArrow">
              <a:avLst>
                <a:gd name="adj1" fmla="val 50000"/>
                <a:gd name="adj2" fmla="val 50025"/>
              </a:avLst>
            </a:prstGeom>
            <a:solidFill>
              <a:schemeClr val="accent1"/>
            </a:solidFill>
            <a:ln w="12700" algn="ctr">
              <a:solidFill>
                <a:schemeClr val="tx1"/>
              </a:solidFill>
              <a:round/>
              <a:headEnd/>
              <a:tailEnd/>
            </a:ln>
          </p:spPr>
          <p:txBody>
            <a:bodyPr lIns="187018" tIns="37403" rIns="187018" bIns="37403" anchor="ctr"/>
            <a:lstStyle/>
            <a:p>
              <a:pPr algn="ctr" defTabSz="548640" eaLnBrk="0" hangingPunct="0"/>
              <a:r>
                <a:rPr lang="en-US" sz="982">
                  <a:solidFill>
                    <a:srgbClr val="20343A"/>
                  </a:solidFill>
                </a:rPr>
                <a:t>Expense Only</a:t>
              </a:r>
            </a:p>
          </p:txBody>
        </p:sp>
        <p:sp>
          <p:nvSpPr>
            <p:cNvPr id="9" name="Right Arrow 21"/>
            <p:cNvSpPr>
              <a:spLocks noChangeArrowheads="1"/>
            </p:cNvSpPr>
            <p:nvPr/>
          </p:nvSpPr>
          <p:spPr bwMode="auto">
            <a:xfrm>
              <a:off x="4692543" y="2906682"/>
              <a:ext cx="3731867" cy="261072"/>
            </a:xfrm>
            <a:prstGeom prst="rightArrow">
              <a:avLst>
                <a:gd name="adj1" fmla="val 50000"/>
                <a:gd name="adj2" fmla="val 50020"/>
              </a:avLst>
            </a:prstGeom>
            <a:solidFill>
              <a:schemeClr val="accent1"/>
            </a:solidFill>
            <a:ln w="12700" algn="ctr">
              <a:solidFill>
                <a:schemeClr val="tx1"/>
              </a:solidFill>
              <a:round/>
              <a:headEnd/>
              <a:tailEnd/>
            </a:ln>
          </p:spPr>
          <p:txBody>
            <a:bodyPr lIns="187018" tIns="37403" rIns="187018" bIns="37403" anchor="ctr"/>
            <a:lstStyle/>
            <a:p>
              <a:pPr algn="ctr" defTabSz="548640" eaLnBrk="0" hangingPunct="0"/>
              <a:r>
                <a:rPr lang="en-US" sz="982" dirty="0">
                  <a:solidFill>
                    <a:srgbClr val="20343A"/>
                  </a:solidFill>
                </a:rPr>
                <a:t>Capital and Expense</a:t>
              </a:r>
            </a:p>
          </p:txBody>
        </p:sp>
        <p:sp>
          <p:nvSpPr>
            <p:cNvPr id="10" name="Pentagon 23"/>
            <p:cNvSpPr>
              <a:spLocks noChangeArrowheads="1"/>
            </p:cNvSpPr>
            <p:nvPr/>
          </p:nvSpPr>
          <p:spPr bwMode="auto">
            <a:xfrm>
              <a:off x="4076074" y="2392331"/>
              <a:ext cx="546008" cy="288348"/>
            </a:xfrm>
            <a:prstGeom prst="homePlate">
              <a:avLst>
                <a:gd name="adj" fmla="val 50000"/>
              </a:avLst>
            </a:prstGeom>
            <a:no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Quick Start</a:t>
              </a:r>
            </a:p>
          </p:txBody>
        </p:sp>
        <p:sp>
          <p:nvSpPr>
            <p:cNvPr id="11" name="Pentagon 24"/>
            <p:cNvSpPr>
              <a:spLocks noChangeArrowheads="1"/>
            </p:cNvSpPr>
            <p:nvPr/>
          </p:nvSpPr>
          <p:spPr bwMode="auto">
            <a:xfrm>
              <a:off x="3109719" y="2306610"/>
              <a:ext cx="966354" cy="374072"/>
            </a:xfrm>
            <a:prstGeom prst="homePlate">
              <a:avLst>
                <a:gd name="adj" fmla="val 50004"/>
              </a:avLst>
            </a:prstGeom>
            <a:solidFill>
              <a:srgbClr val="FFFF99"/>
            </a:solidFill>
            <a:ln w="12700" algn="ctr">
              <a:solidFill>
                <a:schemeClr val="tx1"/>
              </a:solidFill>
              <a:prstDash val="dash"/>
              <a:round/>
              <a:headEnd/>
              <a:tailEnd/>
            </a:ln>
          </p:spPr>
          <p:txBody>
            <a:bodyPr lIns="0" tIns="0" rIns="0" bIns="0" anchor="ctr"/>
            <a:lstStyle/>
            <a:p>
              <a:pPr algn="ctr" defTabSz="548640" eaLnBrk="0" hangingPunct="0"/>
              <a:r>
                <a:rPr lang="en-US" sz="737" dirty="0">
                  <a:solidFill>
                    <a:srgbClr val="20343A"/>
                  </a:solidFill>
                </a:rPr>
                <a:t>Treatment &amp; Pre-project tasks</a:t>
              </a:r>
              <a:endParaRPr lang="en-US" sz="818" dirty="0">
                <a:solidFill>
                  <a:srgbClr val="20343A"/>
                </a:solidFill>
              </a:endParaRPr>
            </a:p>
          </p:txBody>
        </p:sp>
        <p:sp>
          <p:nvSpPr>
            <p:cNvPr id="12" name="Pentagon 26"/>
            <p:cNvSpPr>
              <a:spLocks noChangeArrowheads="1"/>
            </p:cNvSpPr>
            <p:nvPr/>
          </p:nvSpPr>
          <p:spPr bwMode="auto">
            <a:xfrm>
              <a:off x="4641340" y="2392331"/>
              <a:ext cx="764706" cy="288348"/>
            </a:xfrm>
            <a:prstGeom prst="homePlate">
              <a:avLst>
                <a:gd name="adj" fmla="val 50005"/>
              </a:avLst>
            </a:prstGeom>
            <a:solidFill>
              <a:srgbClr val="B9D0DC"/>
            </a:solidFill>
            <a:ln w="12700" algn="ctr">
              <a:solidFill>
                <a:schemeClr val="tx1"/>
              </a:solidFill>
              <a:round/>
              <a:headEnd/>
              <a:tailEnd/>
            </a:ln>
          </p:spPr>
          <p:txBody>
            <a:bodyPr lIns="74807" tIns="37403" rIns="74807" bIns="37403" anchor="ctr"/>
            <a:lstStyle/>
            <a:p>
              <a:pPr algn="ctr" defTabSz="548640" eaLnBrk="0" hangingPunct="0"/>
              <a:r>
                <a:rPr lang="en-US" sz="654" dirty="0">
                  <a:solidFill>
                    <a:srgbClr val="20343A"/>
                  </a:solidFill>
                </a:rPr>
                <a:t>Design Storming</a:t>
              </a:r>
            </a:p>
          </p:txBody>
        </p:sp>
        <p:sp>
          <p:nvSpPr>
            <p:cNvPr id="13" name="Pentagon 27"/>
            <p:cNvSpPr>
              <a:spLocks noChangeArrowheads="1"/>
            </p:cNvSpPr>
            <p:nvPr/>
          </p:nvSpPr>
          <p:spPr bwMode="auto">
            <a:xfrm>
              <a:off x="5422214" y="2392331"/>
              <a:ext cx="407309" cy="288348"/>
            </a:xfrm>
            <a:prstGeom prst="homePlate">
              <a:avLst>
                <a:gd name="adj" fmla="val 500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0</a:t>
              </a:r>
            </a:p>
          </p:txBody>
        </p:sp>
        <p:sp>
          <p:nvSpPr>
            <p:cNvPr id="14" name="Pentagon 31"/>
            <p:cNvSpPr>
              <a:spLocks noChangeArrowheads="1"/>
            </p:cNvSpPr>
            <p:nvPr/>
          </p:nvSpPr>
          <p:spPr bwMode="auto">
            <a:xfrm>
              <a:off x="5837839" y="2306610"/>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1 </a:t>
              </a:r>
            </a:p>
          </p:txBody>
        </p:sp>
        <p:sp>
          <p:nvSpPr>
            <p:cNvPr id="17" name="TextBox 38"/>
            <p:cNvSpPr txBox="1">
              <a:spLocks noChangeArrowheads="1"/>
            </p:cNvSpPr>
            <p:nvPr/>
          </p:nvSpPr>
          <p:spPr bwMode="auto">
            <a:xfrm>
              <a:off x="2343566" y="2268941"/>
              <a:ext cx="737774" cy="528609"/>
            </a:xfrm>
            <a:prstGeom prst="rect">
              <a:avLst/>
            </a:prstGeom>
            <a:noFill/>
            <a:ln w="9525">
              <a:noFill/>
              <a:miter lim="800000"/>
              <a:headEnd/>
              <a:tailEnd/>
            </a:ln>
          </p:spPr>
          <p:txBody>
            <a:bodyPr wrap="none" lIns="74807" tIns="37403" rIns="74807" bIns="37403">
              <a:spAutoFit/>
            </a:bodyPr>
            <a:lstStyle/>
            <a:p>
              <a:pPr defTabSz="548640" eaLnBrk="0" hangingPunct="0"/>
              <a:r>
                <a:rPr lang="en-US" sz="1472" dirty="0">
                  <a:solidFill>
                    <a:srgbClr val="20343A"/>
                  </a:solidFill>
                </a:rPr>
                <a:t>Project</a:t>
              </a:r>
            </a:p>
            <a:p>
              <a:pPr defTabSz="548640" eaLnBrk="0" hangingPunct="0"/>
              <a:r>
                <a:rPr lang="en-US" sz="1472" dirty="0">
                  <a:solidFill>
                    <a:srgbClr val="20343A"/>
                  </a:solidFill>
                </a:rPr>
                <a:t>Stages</a:t>
              </a:r>
            </a:p>
          </p:txBody>
        </p:sp>
        <p:sp>
          <p:nvSpPr>
            <p:cNvPr id="18" name="TextBox 39"/>
            <p:cNvSpPr txBox="1">
              <a:spLocks noChangeArrowheads="1"/>
            </p:cNvSpPr>
            <p:nvPr/>
          </p:nvSpPr>
          <p:spPr bwMode="auto">
            <a:xfrm>
              <a:off x="2136603" y="2820958"/>
              <a:ext cx="944562" cy="528609"/>
            </a:xfrm>
            <a:prstGeom prst="rect">
              <a:avLst/>
            </a:prstGeom>
            <a:noFill/>
            <a:ln w="9525">
              <a:noFill/>
              <a:miter lim="800000"/>
              <a:headEnd/>
              <a:tailEnd/>
            </a:ln>
          </p:spPr>
          <p:txBody>
            <a:bodyPr wrap="none" lIns="74807" tIns="37403" rIns="74807" bIns="37403">
              <a:spAutoFit/>
            </a:bodyPr>
            <a:lstStyle/>
            <a:p>
              <a:pPr defTabSz="548640" eaLnBrk="0" hangingPunct="0"/>
              <a:r>
                <a:rPr lang="en-US" sz="1472" dirty="0">
                  <a:solidFill>
                    <a:srgbClr val="20343A"/>
                  </a:solidFill>
                </a:rPr>
                <a:t>Cost </a:t>
              </a:r>
            </a:p>
            <a:p>
              <a:pPr defTabSz="548640" eaLnBrk="0" hangingPunct="0"/>
              <a:r>
                <a:rPr lang="en-US" sz="1472" dirty="0">
                  <a:solidFill>
                    <a:srgbClr val="20343A"/>
                  </a:solidFill>
                </a:rPr>
                <a:t>allocation</a:t>
              </a:r>
            </a:p>
          </p:txBody>
        </p:sp>
        <p:sp>
          <p:nvSpPr>
            <p:cNvPr id="33" name="Right Brace 77"/>
            <p:cNvSpPr>
              <a:spLocks/>
            </p:cNvSpPr>
            <p:nvPr/>
          </p:nvSpPr>
          <p:spPr bwMode="auto">
            <a:xfrm rot="-5400000">
              <a:off x="3762088" y="1440262"/>
              <a:ext cx="240289" cy="1479696"/>
            </a:xfrm>
            <a:prstGeom prst="rightBrace">
              <a:avLst>
                <a:gd name="adj1" fmla="val 58632"/>
                <a:gd name="adj2" fmla="val 51042"/>
              </a:avLst>
            </a:prstGeom>
            <a:no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34" name="TextBox 78"/>
            <p:cNvSpPr txBox="1">
              <a:spLocks noChangeArrowheads="1"/>
            </p:cNvSpPr>
            <p:nvPr/>
          </p:nvSpPr>
          <p:spPr bwMode="auto">
            <a:xfrm>
              <a:off x="3258196" y="1857132"/>
              <a:ext cx="1204249" cy="226668"/>
            </a:xfrm>
            <a:prstGeom prst="rect">
              <a:avLst/>
            </a:prstGeom>
            <a:noFill/>
            <a:ln w="9525">
              <a:noFill/>
              <a:miter lim="800000"/>
              <a:headEnd/>
              <a:tailEnd/>
            </a:ln>
          </p:spPr>
          <p:txBody>
            <a:bodyPr wrap="none" lIns="74807" tIns="37403" rIns="74807" bIns="37403">
              <a:spAutoFit/>
            </a:bodyPr>
            <a:lstStyle/>
            <a:p>
              <a:pPr defTabSz="548640" eaLnBrk="0" hangingPunct="0"/>
              <a:r>
                <a:rPr lang="en-US" sz="982" dirty="0">
                  <a:solidFill>
                    <a:srgbClr val="20343A"/>
                  </a:solidFill>
                </a:rPr>
                <a:t>Preliminary Project</a:t>
              </a:r>
            </a:p>
          </p:txBody>
        </p:sp>
        <p:sp>
          <p:nvSpPr>
            <p:cNvPr id="35" name="Right Brace 79"/>
            <p:cNvSpPr>
              <a:spLocks/>
            </p:cNvSpPr>
            <p:nvPr/>
          </p:nvSpPr>
          <p:spPr bwMode="auto">
            <a:xfrm rot="-5400000">
              <a:off x="6425405" y="292585"/>
              <a:ext cx="237167" cy="3824130"/>
            </a:xfrm>
            <a:prstGeom prst="rightBrace">
              <a:avLst>
                <a:gd name="adj1" fmla="val 58633"/>
                <a:gd name="adj2" fmla="val 51042"/>
              </a:avLst>
            </a:prstGeom>
            <a:solidFill>
              <a:srgbClr val="B9D0DC"/>
            </a:solid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36" name="TextBox 80"/>
            <p:cNvSpPr txBox="1">
              <a:spLocks noChangeArrowheads="1"/>
            </p:cNvSpPr>
            <p:nvPr/>
          </p:nvSpPr>
          <p:spPr bwMode="auto">
            <a:xfrm>
              <a:off x="5804659" y="1872504"/>
              <a:ext cx="1545688" cy="226668"/>
            </a:xfrm>
            <a:prstGeom prst="rect">
              <a:avLst/>
            </a:prstGeom>
            <a:noFill/>
            <a:ln w="9525">
              <a:noFill/>
              <a:miter lim="800000"/>
              <a:headEnd/>
              <a:tailEnd/>
            </a:ln>
          </p:spPr>
          <p:txBody>
            <a:bodyPr wrap="none" lIns="74807" tIns="37403" rIns="74807" bIns="37403">
              <a:spAutoFit/>
            </a:bodyPr>
            <a:lstStyle/>
            <a:p>
              <a:pPr algn="ctr" defTabSz="548640" eaLnBrk="0" hangingPunct="0"/>
              <a:r>
                <a:rPr lang="en-US" sz="982" dirty="0">
                  <a:solidFill>
                    <a:srgbClr val="20343A"/>
                  </a:solidFill>
                </a:rPr>
                <a:t>Application Development</a:t>
              </a:r>
            </a:p>
          </p:txBody>
        </p:sp>
        <p:cxnSp>
          <p:nvCxnSpPr>
            <p:cNvPr id="37" name="Straight Arrow Connector 36"/>
            <p:cNvCxnSpPr>
              <a:stCxn id="12" idx="1"/>
            </p:cNvCxnSpPr>
            <p:nvPr/>
          </p:nvCxnSpPr>
          <p:spPr bwMode="auto">
            <a:xfrm flipH="1">
              <a:off x="4633512" y="2536506"/>
              <a:ext cx="7826" cy="1148419"/>
            </a:xfrm>
            <a:prstGeom prst="straightConnector1">
              <a:avLst/>
            </a:prstGeom>
            <a:solidFill>
              <a:schemeClr val="accent1"/>
            </a:solidFill>
            <a:ln w="28575" cap="flat" cmpd="sng" algn="ctr">
              <a:solidFill>
                <a:srgbClr val="00B0F0"/>
              </a:solidFill>
              <a:prstDash val="solid"/>
              <a:round/>
              <a:headEnd type="none" w="med" len="med"/>
              <a:tailEnd type="arrow"/>
            </a:ln>
            <a:effectLst/>
          </p:spPr>
        </p:cxnSp>
        <p:sp>
          <p:nvSpPr>
            <p:cNvPr id="38" name="TextBox 37"/>
            <p:cNvSpPr txBox="1"/>
            <p:nvPr/>
          </p:nvSpPr>
          <p:spPr>
            <a:xfrm>
              <a:off x="4158460" y="3152124"/>
              <a:ext cx="509144" cy="251818"/>
            </a:xfrm>
            <a:prstGeom prst="rect">
              <a:avLst/>
            </a:prstGeom>
            <a:noFill/>
          </p:spPr>
          <p:txBody>
            <a:bodyPr wrap="none" lIns="74807" tIns="37403" rIns="74807" bIns="37403" rtlCol="0">
              <a:noAutofit/>
            </a:bodyPr>
            <a:lstStyle/>
            <a:p>
              <a:pPr defTabSz="548640"/>
              <a:r>
                <a:rPr lang="en-US" sz="1472" dirty="0">
                  <a:solidFill>
                    <a:srgbClr val="20343A"/>
                  </a:solidFill>
                </a:rPr>
                <a:t>What</a:t>
              </a:r>
            </a:p>
          </p:txBody>
        </p:sp>
        <p:sp>
          <p:nvSpPr>
            <p:cNvPr id="39" name="TextBox 38"/>
            <p:cNvSpPr txBox="1"/>
            <p:nvPr/>
          </p:nvSpPr>
          <p:spPr>
            <a:xfrm>
              <a:off x="4608577" y="3152124"/>
              <a:ext cx="460616" cy="251818"/>
            </a:xfrm>
            <a:prstGeom prst="rect">
              <a:avLst/>
            </a:prstGeom>
            <a:noFill/>
          </p:spPr>
          <p:txBody>
            <a:bodyPr wrap="none" lIns="74807" tIns="37403" rIns="74807" bIns="37403" rtlCol="0">
              <a:noAutofit/>
            </a:bodyPr>
            <a:lstStyle/>
            <a:p>
              <a:pPr defTabSz="548640"/>
              <a:r>
                <a:rPr lang="en-US" sz="1472" dirty="0">
                  <a:solidFill>
                    <a:srgbClr val="20343A"/>
                  </a:solidFill>
                </a:rPr>
                <a:t>How</a:t>
              </a:r>
            </a:p>
          </p:txBody>
        </p:sp>
        <p:sp>
          <p:nvSpPr>
            <p:cNvPr id="46" name="TextBox 39"/>
            <p:cNvSpPr txBox="1">
              <a:spLocks noChangeArrowheads="1"/>
            </p:cNvSpPr>
            <p:nvPr/>
          </p:nvSpPr>
          <p:spPr bwMode="auto">
            <a:xfrm>
              <a:off x="2054758" y="3630910"/>
              <a:ext cx="934944" cy="302073"/>
            </a:xfrm>
            <a:prstGeom prst="rect">
              <a:avLst/>
            </a:prstGeom>
            <a:noFill/>
            <a:ln w="9525">
              <a:noFill/>
              <a:miter lim="800000"/>
              <a:headEnd/>
              <a:tailEnd/>
            </a:ln>
          </p:spPr>
          <p:txBody>
            <a:bodyPr wrap="none" lIns="74807" tIns="37403" rIns="74807" bIns="37403">
              <a:spAutoFit/>
            </a:bodyPr>
            <a:lstStyle/>
            <a:p>
              <a:pPr defTabSz="548640" eaLnBrk="0" hangingPunct="0"/>
              <a:r>
                <a:rPr lang="en-US" sz="1472" dirty="0">
                  <a:solidFill>
                    <a:srgbClr val="20343A"/>
                  </a:solidFill>
                </a:rPr>
                <a:t>Releases</a:t>
              </a:r>
            </a:p>
          </p:txBody>
        </p:sp>
        <p:sp>
          <p:nvSpPr>
            <p:cNvPr id="48" name="Rectangular Callout 47"/>
            <p:cNvSpPr/>
            <p:nvPr/>
          </p:nvSpPr>
          <p:spPr bwMode="auto">
            <a:xfrm>
              <a:off x="8898306" y="3223716"/>
              <a:ext cx="1014353" cy="609641"/>
            </a:xfrm>
            <a:prstGeom prst="wedgeRectCallout">
              <a:avLst>
                <a:gd name="adj1" fmla="val -99534"/>
                <a:gd name="adj2" fmla="val 57710"/>
              </a:avLst>
            </a:prstGeom>
            <a:noFill/>
            <a:ln w="28575" cap="flat" cmpd="sng" algn="ctr">
              <a:solidFill>
                <a:schemeClr val="accent1">
                  <a:lumMod val="75000"/>
                </a:schemeClr>
              </a:solidFill>
              <a:prstDash val="solid"/>
              <a:round/>
              <a:headEnd type="none" w="med" len="med"/>
              <a:tailEnd type="none" w="med" len="med"/>
            </a:ln>
            <a:effectLst/>
          </p:spPr>
          <p:txBody>
            <a:bodyPr vert="horz" wrap="square" lIns="74807" tIns="37403" rIns="74807" bIns="37403" numCol="1" rtlCol="0" anchor="ctr" anchorCtr="0" compatLnSpc="1">
              <a:prstTxWarp prst="textNoShape">
                <a:avLst/>
              </a:prstTxWarp>
            </a:bodyPr>
            <a:lstStyle/>
            <a:p>
              <a:pPr algn="ctr" defTabSz="823375"/>
              <a:r>
                <a:rPr lang="en-US" sz="982" dirty="0">
                  <a:solidFill>
                    <a:srgbClr val="20343A"/>
                  </a:solidFill>
                </a:rPr>
                <a:t> Final set of stories deployed.</a:t>
              </a:r>
            </a:p>
          </p:txBody>
        </p:sp>
        <p:sp>
          <p:nvSpPr>
            <p:cNvPr id="49" name="Right Arrow 20"/>
            <p:cNvSpPr>
              <a:spLocks noChangeArrowheads="1"/>
            </p:cNvSpPr>
            <p:nvPr/>
          </p:nvSpPr>
          <p:spPr bwMode="auto">
            <a:xfrm>
              <a:off x="8440726" y="2905412"/>
              <a:ext cx="1066274" cy="257176"/>
            </a:xfrm>
            <a:prstGeom prst="rightArrow">
              <a:avLst>
                <a:gd name="adj1" fmla="val 50000"/>
                <a:gd name="adj2" fmla="val 50025"/>
              </a:avLst>
            </a:prstGeom>
            <a:solidFill>
              <a:schemeClr val="accent1"/>
            </a:solidFill>
            <a:ln w="12700" algn="ctr">
              <a:solidFill>
                <a:schemeClr val="tx1"/>
              </a:solidFill>
              <a:round/>
              <a:headEnd/>
              <a:tailEnd/>
            </a:ln>
          </p:spPr>
          <p:txBody>
            <a:bodyPr lIns="0" tIns="37403" rIns="0" bIns="37403" anchor="ctr"/>
            <a:lstStyle/>
            <a:p>
              <a:pPr algn="ctr" defTabSz="548640" eaLnBrk="0" hangingPunct="0"/>
              <a:r>
                <a:rPr lang="en-US" sz="982" dirty="0">
                  <a:solidFill>
                    <a:srgbClr val="20343A"/>
                  </a:solidFill>
                </a:rPr>
                <a:t>Expense</a:t>
              </a:r>
            </a:p>
          </p:txBody>
        </p:sp>
        <p:cxnSp>
          <p:nvCxnSpPr>
            <p:cNvPr id="50" name="Straight Arrow Connector 49"/>
            <p:cNvCxnSpPr/>
            <p:nvPr/>
          </p:nvCxnSpPr>
          <p:spPr bwMode="auto">
            <a:xfrm flipH="1">
              <a:off x="8414489" y="2494292"/>
              <a:ext cx="26942" cy="1190633"/>
            </a:xfrm>
            <a:prstGeom prst="straightConnector1">
              <a:avLst/>
            </a:prstGeom>
            <a:solidFill>
              <a:schemeClr val="accent1"/>
            </a:solidFill>
            <a:ln w="28575" cap="flat" cmpd="sng" algn="ctr">
              <a:solidFill>
                <a:srgbClr val="00B0F0"/>
              </a:solidFill>
              <a:prstDash val="solid"/>
              <a:round/>
              <a:headEnd type="none" w="med" len="med"/>
              <a:tailEnd type="arrow"/>
            </a:ln>
            <a:effectLst/>
          </p:spPr>
        </p:cxnSp>
        <p:sp>
          <p:nvSpPr>
            <p:cNvPr id="51" name="Right Brace 79"/>
            <p:cNvSpPr>
              <a:spLocks/>
            </p:cNvSpPr>
            <p:nvPr/>
          </p:nvSpPr>
          <p:spPr bwMode="auto">
            <a:xfrm rot="-5400000">
              <a:off x="8898404" y="1685281"/>
              <a:ext cx="182874" cy="1067574"/>
            </a:xfrm>
            <a:prstGeom prst="rightBrace">
              <a:avLst>
                <a:gd name="adj1" fmla="val 58633"/>
                <a:gd name="adj2" fmla="val 51042"/>
              </a:avLst>
            </a:prstGeom>
            <a:solidFill>
              <a:srgbClr val="FFAAAA"/>
            </a:solid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52" name="Right Brace 79"/>
            <p:cNvSpPr>
              <a:spLocks/>
            </p:cNvSpPr>
            <p:nvPr/>
          </p:nvSpPr>
          <p:spPr bwMode="auto">
            <a:xfrm rot="-5400000">
              <a:off x="8247157" y="2765196"/>
              <a:ext cx="123391" cy="211272"/>
            </a:xfrm>
            <a:prstGeom prst="rightBrace">
              <a:avLst>
                <a:gd name="adj1" fmla="val 19694"/>
                <a:gd name="adj2" fmla="val 54850"/>
              </a:avLst>
            </a:prstGeom>
            <a:no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53" name="TextBox 52"/>
            <p:cNvSpPr txBox="1"/>
            <p:nvPr/>
          </p:nvSpPr>
          <p:spPr>
            <a:xfrm>
              <a:off x="8130849" y="2662384"/>
              <a:ext cx="397938" cy="176205"/>
            </a:xfrm>
            <a:prstGeom prst="rect">
              <a:avLst/>
            </a:prstGeom>
            <a:solidFill>
              <a:srgbClr val="B9D0DC"/>
            </a:solidFill>
          </p:spPr>
          <p:txBody>
            <a:bodyPr wrap="none" lIns="74807" tIns="37403" rIns="74807" bIns="37403" rtlCol="0">
              <a:spAutoFit/>
            </a:bodyPr>
            <a:lstStyle/>
            <a:p>
              <a:pPr defTabSz="548640"/>
              <a:r>
                <a:rPr lang="en-US" sz="654" dirty="0">
                  <a:solidFill>
                    <a:srgbClr val="20343A"/>
                  </a:solidFill>
                </a:rPr>
                <a:t>72 Hrs</a:t>
              </a:r>
            </a:p>
          </p:txBody>
        </p:sp>
        <p:sp>
          <p:nvSpPr>
            <p:cNvPr id="54" name="Rectangle 53"/>
            <p:cNvSpPr/>
            <p:nvPr/>
          </p:nvSpPr>
          <p:spPr bwMode="auto">
            <a:xfrm>
              <a:off x="4067761" y="2298563"/>
              <a:ext cx="1761764" cy="93768"/>
            </a:xfrm>
            <a:prstGeom prst="rect">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74807" tIns="37403" rIns="74807" bIns="37403" numCol="1" rtlCol="0" anchor="ctr" anchorCtr="0" compatLnSpc="1">
              <a:prstTxWarp prst="textNoShape">
                <a:avLst/>
              </a:prstTxWarp>
            </a:bodyPr>
            <a:lstStyle/>
            <a:p>
              <a:pPr algn="ctr" defTabSz="823375"/>
              <a:r>
                <a:rPr lang="en-US" sz="654" dirty="0">
                  <a:solidFill>
                    <a:srgbClr val="20343A"/>
                  </a:solidFill>
                </a:rPr>
                <a:t>Inception</a:t>
              </a:r>
            </a:p>
          </p:txBody>
        </p:sp>
        <p:sp>
          <p:nvSpPr>
            <p:cNvPr id="55" name="TextBox 80"/>
            <p:cNvSpPr txBox="1">
              <a:spLocks noChangeArrowheads="1"/>
            </p:cNvSpPr>
            <p:nvPr/>
          </p:nvSpPr>
          <p:spPr bwMode="auto">
            <a:xfrm>
              <a:off x="7856061" y="1836529"/>
              <a:ext cx="2241004" cy="184011"/>
            </a:xfrm>
            <a:prstGeom prst="rect">
              <a:avLst/>
            </a:prstGeom>
            <a:noFill/>
            <a:ln w="9525">
              <a:noFill/>
              <a:miter lim="800000"/>
              <a:headEnd/>
              <a:tailEnd/>
            </a:ln>
          </p:spPr>
          <p:txBody>
            <a:bodyPr wrap="square" lIns="74807" tIns="37403" rIns="74807" bIns="37403">
              <a:spAutoFit/>
            </a:bodyPr>
            <a:lstStyle/>
            <a:p>
              <a:pPr algn="ctr" defTabSz="548640" eaLnBrk="0" hangingPunct="0"/>
              <a:r>
                <a:rPr lang="en-US" sz="982" dirty="0">
                  <a:solidFill>
                    <a:srgbClr val="20343A"/>
                  </a:solidFill>
                </a:rPr>
                <a:t>Post </a:t>
              </a:r>
            </a:p>
            <a:p>
              <a:pPr algn="ctr" defTabSz="548640" eaLnBrk="0" hangingPunct="0"/>
              <a:r>
                <a:rPr lang="en-US" sz="982" dirty="0">
                  <a:solidFill>
                    <a:srgbClr val="20343A"/>
                  </a:solidFill>
                </a:rPr>
                <a:t>Implementation</a:t>
              </a:r>
            </a:p>
          </p:txBody>
        </p:sp>
        <p:sp>
          <p:nvSpPr>
            <p:cNvPr id="60" name="TextBox 59"/>
            <p:cNvSpPr txBox="1"/>
            <p:nvPr/>
          </p:nvSpPr>
          <p:spPr>
            <a:xfrm>
              <a:off x="4034315" y="3352263"/>
              <a:ext cx="1231181" cy="176205"/>
            </a:xfrm>
            <a:prstGeom prst="rect">
              <a:avLst/>
            </a:prstGeom>
            <a:noFill/>
          </p:spPr>
          <p:txBody>
            <a:bodyPr wrap="square" lIns="74807" tIns="37403" rIns="74807" bIns="37403" rtlCol="0">
              <a:spAutoFit/>
            </a:bodyPr>
            <a:lstStyle/>
            <a:p>
              <a:pPr algn="ctr" defTabSz="548640"/>
              <a:r>
                <a:rPr lang="en-US" sz="654" i="1" dirty="0">
                  <a:solidFill>
                    <a:srgbClr val="20343A"/>
                  </a:solidFill>
                </a:rPr>
                <a:t>Capitalization Begins</a:t>
              </a:r>
            </a:p>
          </p:txBody>
        </p:sp>
        <p:sp>
          <p:nvSpPr>
            <p:cNvPr id="61" name="TextBox 60"/>
            <p:cNvSpPr txBox="1"/>
            <p:nvPr/>
          </p:nvSpPr>
          <p:spPr>
            <a:xfrm>
              <a:off x="7813283" y="3352263"/>
              <a:ext cx="1231181" cy="176205"/>
            </a:xfrm>
            <a:prstGeom prst="rect">
              <a:avLst/>
            </a:prstGeom>
            <a:noFill/>
          </p:spPr>
          <p:txBody>
            <a:bodyPr wrap="square" lIns="74807" tIns="37403" rIns="74807" bIns="37403" rtlCol="0">
              <a:spAutoFit/>
            </a:bodyPr>
            <a:lstStyle/>
            <a:p>
              <a:pPr algn="ctr" defTabSz="548640"/>
              <a:r>
                <a:rPr lang="en-US" sz="654" i="1" dirty="0">
                  <a:solidFill>
                    <a:srgbClr val="20343A"/>
                  </a:solidFill>
                </a:rPr>
                <a:t>Capitalization Ends</a:t>
              </a:r>
            </a:p>
          </p:txBody>
        </p:sp>
        <p:sp>
          <p:nvSpPr>
            <p:cNvPr id="62" name="TextBox 61"/>
            <p:cNvSpPr txBox="1"/>
            <p:nvPr/>
          </p:nvSpPr>
          <p:spPr>
            <a:xfrm>
              <a:off x="7330498" y="3710938"/>
              <a:ext cx="340229" cy="302073"/>
            </a:xfrm>
            <a:prstGeom prst="rect">
              <a:avLst/>
            </a:prstGeom>
            <a:noFill/>
          </p:spPr>
          <p:txBody>
            <a:bodyPr wrap="none" lIns="74807" tIns="37403" rIns="74807" bIns="37403" rtlCol="0">
              <a:spAutoFit/>
            </a:bodyPr>
            <a:lstStyle/>
            <a:p>
              <a:pPr defTabSz="548640"/>
              <a:r>
                <a:rPr lang="en-US" sz="1472" dirty="0">
                  <a:solidFill>
                    <a:srgbClr val="20343A"/>
                  </a:solidFill>
                </a:rPr>
                <a:t>…</a:t>
              </a:r>
            </a:p>
          </p:txBody>
        </p:sp>
        <p:sp>
          <p:nvSpPr>
            <p:cNvPr id="65" name="TextBox 64"/>
            <p:cNvSpPr txBox="1"/>
            <p:nvPr/>
          </p:nvSpPr>
          <p:spPr>
            <a:xfrm>
              <a:off x="7330498" y="2368385"/>
              <a:ext cx="340229" cy="302073"/>
            </a:xfrm>
            <a:prstGeom prst="rect">
              <a:avLst/>
            </a:prstGeom>
            <a:solidFill>
              <a:srgbClr val="B9D0DC"/>
            </a:solidFill>
          </p:spPr>
          <p:txBody>
            <a:bodyPr wrap="none" lIns="74807" tIns="37403" rIns="74807" bIns="37403" rtlCol="0">
              <a:spAutoFit/>
            </a:bodyPr>
            <a:lstStyle/>
            <a:p>
              <a:pPr defTabSz="548640"/>
              <a:r>
                <a:rPr lang="en-US" sz="1472" dirty="0">
                  <a:solidFill>
                    <a:srgbClr val="20343A"/>
                  </a:solidFill>
                </a:rPr>
                <a:t>…</a:t>
              </a:r>
            </a:p>
          </p:txBody>
        </p:sp>
        <p:sp>
          <p:nvSpPr>
            <p:cNvPr id="66" name="Pentagon 27"/>
            <p:cNvSpPr>
              <a:spLocks noChangeArrowheads="1"/>
            </p:cNvSpPr>
            <p:nvPr/>
          </p:nvSpPr>
          <p:spPr bwMode="auto">
            <a:xfrm>
              <a:off x="5846149" y="3684927"/>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1" name="Pentagon 31"/>
            <p:cNvSpPr>
              <a:spLocks noChangeArrowheads="1"/>
            </p:cNvSpPr>
            <p:nvPr/>
          </p:nvSpPr>
          <p:spPr bwMode="auto">
            <a:xfrm>
              <a:off x="6195286" y="2306610"/>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2 </a:t>
              </a:r>
            </a:p>
          </p:txBody>
        </p:sp>
        <p:sp>
          <p:nvSpPr>
            <p:cNvPr id="72" name="Pentagon 27"/>
            <p:cNvSpPr>
              <a:spLocks noChangeArrowheads="1"/>
            </p:cNvSpPr>
            <p:nvPr/>
          </p:nvSpPr>
          <p:spPr bwMode="auto">
            <a:xfrm>
              <a:off x="5130785" y="3684927"/>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3" name="Pentagon 27"/>
            <p:cNvSpPr>
              <a:spLocks noChangeArrowheads="1"/>
            </p:cNvSpPr>
            <p:nvPr/>
          </p:nvSpPr>
          <p:spPr bwMode="auto">
            <a:xfrm>
              <a:off x="3699337" y="3684927"/>
              <a:ext cx="707052" cy="374072"/>
            </a:xfrm>
            <a:prstGeom prst="homePlate">
              <a:avLst>
                <a:gd name="adj" fmla="val 25565"/>
              </a:avLst>
            </a:prstGeom>
            <a:solidFill>
              <a:schemeClr val="bg1"/>
            </a:solidFill>
            <a:ln w="12700" algn="ctr">
              <a:solidFill>
                <a:schemeClr val="tx1"/>
              </a:solidFill>
              <a:prstDash val="dash"/>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4" name="Pentagon 27"/>
            <p:cNvSpPr>
              <a:spLocks noChangeArrowheads="1"/>
            </p:cNvSpPr>
            <p:nvPr/>
          </p:nvSpPr>
          <p:spPr bwMode="auto">
            <a:xfrm>
              <a:off x="4424604" y="3684927"/>
              <a:ext cx="707052" cy="374072"/>
            </a:xfrm>
            <a:prstGeom prst="homePlate">
              <a:avLst>
                <a:gd name="adj" fmla="val 25565"/>
              </a:avLst>
            </a:prstGeom>
            <a:solidFill>
              <a:schemeClr val="bg1"/>
            </a:solidFill>
            <a:ln w="12700" algn="ctr">
              <a:solidFill>
                <a:schemeClr val="tx1"/>
              </a:solidFill>
              <a:prstDash val="dash"/>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5" name="Pentagon 27"/>
            <p:cNvSpPr>
              <a:spLocks noChangeArrowheads="1"/>
            </p:cNvSpPr>
            <p:nvPr/>
          </p:nvSpPr>
          <p:spPr bwMode="auto">
            <a:xfrm>
              <a:off x="6582052" y="3685464"/>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6" name="Pentagon 27"/>
            <p:cNvSpPr>
              <a:spLocks noChangeArrowheads="1"/>
            </p:cNvSpPr>
            <p:nvPr/>
          </p:nvSpPr>
          <p:spPr bwMode="auto">
            <a:xfrm>
              <a:off x="7681492" y="3685999"/>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7" name="Pentagon 31"/>
            <p:cNvSpPr>
              <a:spLocks noChangeArrowheads="1"/>
            </p:cNvSpPr>
            <p:nvPr/>
          </p:nvSpPr>
          <p:spPr bwMode="auto">
            <a:xfrm>
              <a:off x="7856061" y="2310505"/>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n</a:t>
              </a:r>
            </a:p>
          </p:txBody>
        </p:sp>
        <p:sp>
          <p:nvSpPr>
            <p:cNvPr id="78" name="Pentagon 31"/>
            <p:cNvSpPr>
              <a:spLocks noChangeArrowheads="1"/>
            </p:cNvSpPr>
            <p:nvPr/>
          </p:nvSpPr>
          <p:spPr bwMode="auto">
            <a:xfrm>
              <a:off x="6544890" y="2310505"/>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3 </a:t>
              </a:r>
            </a:p>
          </p:txBody>
        </p:sp>
        <p:sp>
          <p:nvSpPr>
            <p:cNvPr id="79" name="Pentagon 31"/>
            <p:cNvSpPr>
              <a:spLocks noChangeArrowheads="1"/>
            </p:cNvSpPr>
            <p:nvPr/>
          </p:nvSpPr>
          <p:spPr bwMode="auto">
            <a:xfrm>
              <a:off x="6902336" y="2310505"/>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4 </a:t>
              </a:r>
            </a:p>
          </p:txBody>
        </p:sp>
      </p:grpSp>
    </p:spTree>
    <p:extLst>
      <p:ext uri="{BB962C8B-B14F-4D97-AF65-F5344CB8AC3E}">
        <p14:creationId xmlns:p14="http://schemas.microsoft.com/office/powerpoint/2010/main" val="36328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136603" y="343326"/>
            <a:ext cx="8757079" cy="576157"/>
          </a:xfrm>
        </p:spPr>
        <p:txBody>
          <a:bodyPr/>
          <a:lstStyle/>
          <a:p>
            <a:pPr eaLnBrk="1" hangingPunct="1"/>
            <a:r>
              <a:rPr lang="en-US" dirty="0"/>
              <a:t>When within the project do we capitalize?</a:t>
            </a:r>
          </a:p>
        </p:txBody>
      </p:sp>
      <p:sp>
        <p:nvSpPr>
          <p:cNvPr id="40" name="Rectangle 3"/>
          <p:cNvSpPr txBox="1">
            <a:spLocks noChangeArrowheads="1"/>
          </p:cNvSpPr>
          <p:nvPr/>
        </p:nvSpPr>
        <p:spPr bwMode="black">
          <a:xfrm>
            <a:off x="163971" y="5561503"/>
            <a:ext cx="9366703" cy="1818168"/>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333766" lvl="1" indent="-144156" defTabSz="725974" eaLnBrk="0" hangingPunct="0">
              <a:lnSpc>
                <a:spcPct val="110000"/>
              </a:lnSpc>
              <a:buClr>
                <a:srgbClr val="339933"/>
              </a:buClr>
              <a:buSzPct val="100000"/>
              <a:buFont typeface="Arial" pitchFamily="34" charset="0"/>
              <a:buChar char="•"/>
              <a:defRPr/>
            </a:pPr>
            <a:r>
              <a:rPr lang="en-US" sz="2000" kern="0" dirty="0">
                <a:solidFill>
                  <a:srgbClr val="20343A"/>
                </a:solidFill>
              </a:rPr>
              <a:t>The Preliminary Project Stage:  “What“</a:t>
            </a:r>
          </a:p>
          <a:p>
            <a:pPr marL="333766" lvl="1" indent="-144156" defTabSz="725974" eaLnBrk="0" hangingPunct="0">
              <a:lnSpc>
                <a:spcPct val="110000"/>
              </a:lnSpc>
              <a:buClr>
                <a:srgbClr val="339933"/>
              </a:buClr>
              <a:buSzPct val="100000"/>
              <a:buFont typeface="Arial" pitchFamily="34" charset="0"/>
              <a:buChar char="•"/>
              <a:defRPr/>
            </a:pPr>
            <a:r>
              <a:rPr lang="en-US" sz="2000" kern="0" dirty="0">
                <a:solidFill>
                  <a:srgbClr val="20343A"/>
                </a:solidFill>
              </a:rPr>
              <a:t>The Development Stage: “How “</a:t>
            </a:r>
          </a:p>
          <a:p>
            <a:pPr marL="333766" lvl="1" indent="-144156" defTabSz="725974" eaLnBrk="0" hangingPunct="0">
              <a:lnSpc>
                <a:spcPct val="110000"/>
              </a:lnSpc>
              <a:buClr>
                <a:srgbClr val="339933"/>
              </a:buClr>
              <a:buSzPct val="100000"/>
              <a:buFont typeface="Arial" pitchFamily="34" charset="0"/>
              <a:buChar char="•"/>
              <a:defRPr/>
            </a:pPr>
            <a:r>
              <a:rPr lang="en-US" sz="2000" kern="0" dirty="0">
                <a:solidFill>
                  <a:srgbClr val="20343A"/>
                </a:solidFill>
              </a:rPr>
              <a:t>The Post Implementation Stage: “When”  </a:t>
            </a:r>
          </a:p>
        </p:txBody>
      </p:sp>
      <p:grpSp>
        <p:nvGrpSpPr>
          <p:cNvPr id="2" name="Group 1"/>
          <p:cNvGrpSpPr/>
          <p:nvPr/>
        </p:nvGrpSpPr>
        <p:grpSpPr>
          <a:xfrm>
            <a:off x="707571" y="899399"/>
            <a:ext cx="11196882" cy="4565230"/>
            <a:chOff x="2054758" y="1836529"/>
            <a:chExt cx="8042307" cy="2223542"/>
          </a:xfrm>
        </p:grpSpPr>
        <p:sp>
          <p:nvSpPr>
            <p:cNvPr id="8" name="Right Arrow 20"/>
            <p:cNvSpPr>
              <a:spLocks noChangeArrowheads="1"/>
            </p:cNvSpPr>
            <p:nvPr/>
          </p:nvSpPr>
          <p:spPr bwMode="auto">
            <a:xfrm>
              <a:off x="3142387" y="2910581"/>
              <a:ext cx="1479695" cy="257176"/>
            </a:xfrm>
            <a:prstGeom prst="rightArrow">
              <a:avLst>
                <a:gd name="adj1" fmla="val 50000"/>
                <a:gd name="adj2" fmla="val 50025"/>
              </a:avLst>
            </a:prstGeom>
            <a:solidFill>
              <a:schemeClr val="accent1"/>
            </a:solidFill>
            <a:ln w="12700" algn="ctr">
              <a:solidFill>
                <a:schemeClr val="tx1"/>
              </a:solidFill>
              <a:round/>
              <a:headEnd/>
              <a:tailEnd/>
            </a:ln>
          </p:spPr>
          <p:txBody>
            <a:bodyPr lIns="187018" tIns="37403" rIns="187018" bIns="37403" anchor="ctr"/>
            <a:lstStyle/>
            <a:p>
              <a:pPr algn="ctr" defTabSz="548640" eaLnBrk="0" hangingPunct="0"/>
              <a:r>
                <a:rPr lang="en-US" sz="982">
                  <a:solidFill>
                    <a:srgbClr val="20343A"/>
                  </a:solidFill>
                </a:rPr>
                <a:t>Expense Only</a:t>
              </a:r>
            </a:p>
          </p:txBody>
        </p:sp>
        <p:sp>
          <p:nvSpPr>
            <p:cNvPr id="9" name="Right Arrow 21"/>
            <p:cNvSpPr>
              <a:spLocks noChangeArrowheads="1"/>
            </p:cNvSpPr>
            <p:nvPr/>
          </p:nvSpPr>
          <p:spPr bwMode="auto">
            <a:xfrm>
              <a:off x="4692543" y="2906682"/>
              <a:ext cx="3731867" cy="261072"/>
            </a:xfrm>
            <a:prstGeom prst="rightArrow">
              <a:avLst>
                <a:gd name="adj1" fmla="val 50000"/>
                <a:gd name="adj2" fmla="val 50020"/>
              </a:avLst>
            </a:prstGeom>
            <a:solidFill>
              <a:schemeClr val="accent1"/>
            </a:solidFill>
            <a:ln w="12700" algn="ctr">
              <a:solidFill>
                <a:schemeClr val="tx1"/>
              </a:solidFill>
              <a:round/>
              <a:headEnd/>
              <a:tailEnd/>
            </a:ln>
          </p:spPr>
          <p:txBody>
            <a:bodyPr lIns="187018" tIns="37403" rIns="187018" bIns="37403" anchor="ctr"/>
            <a:lstStyle/>
            <a:p>
              <a:pPr algn="ctr" defTabSz="548640" eaLnBrk="0" hangingPunct="0"/>
              <a:r>
                <a:rPr lang="en-US" sz="982" dirty="0">
                  <a:solidFill>
                    <a:srgbClr val="20343A"/>
                  </a:solidFill>
                </a:rPr>
                <a:t>Capital and Expense</a:t>
              </a:r>
            </a:p>
          </p:txBody>
        </p:sp>
        <p:sp>
          <p:nvSpPr>
            <p:cNvPr id="10" name="Pentagon 23"/>
            <p:cNvSpPr>
              <a:spLocks noChangeArrowheads="1"/>
            </p:cNvSpPr>
            <p:nvPr/>
          </p:nvSpPr>
          <p:spPr bwMode="auto">
            <a:xfrm>
              <a:off x="4076074" y="2392331"/>
              <a:ext cx="546008" cy="288348"/>
            </a:xfrm>
            <a:prstGeom prst="homePlate">
              <a:avLst>
                <a:gd name="adj" fmla="val 50000"/>
              </a:avLst>
            </a:prstGeom>
            <a:no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Quick Start</a:t>
              </a:r>
            </a:p>
          </p:txBody>
        </p:sp>
        <p:sp>
          <p:nvSpPr>
            <p:cNvPr id="11" name="Pentagon 24"/>
            <p:cNvSpPr>
              <a:spLocks noChangeArrowheads="1"/>
            </p:cNvSpPr>
            <p:nvPr/>
          </p:nvSpPr>
          <p:spPr bwMode="auto">
            <a:xfrm>
              <a:off x="3109719" y="2306610"/>
              <a:ext cx="966354" cy="374072"/>
            </a:xfrm>
            <a:prstGeom prst="homePlate">
              <a:avLst>
                <a:gd name="adj" fmla="val 50004"/>
              </a:avLst>
            </a:prstGeom>
            <a:solidFill>
              <a:srgbClr val="FFFF99"/>
            </a:solidFill>
            <a:ln w="12700" algn="ctr">
              <a:solidFill>
                <a:schemeClr val="tx1"/>
              </a:solidFill>
              <a:prstDash val="dash"/>
              <a:round/>
              <a:headEnd/>
              <a:tailEnd/>
            </a:ln>
          </p:spPr>
          <p:txBody>
            <a:bodyPr lIns="0" tIns="0" rIns="0" bIns="0" anchor="ctr"/>
            <a:lstStyle/>
            <a:p>
              <a:pPr algn="ctr" defTabSz="548640" eaLnBrk="0" hangingPunct="0"/>
              <a:r>
                <a:rPr lang="en-US" sz="737" dirty="0">
                  <a:solidFill>
                    <a:srgbClr val="20343A"/>
                  </a:solidFill>
                </a:rPr>
                <a:t>Treatment &amp; Pre-project tasks</a:t>
              </a:r>
              <a:endParaRPr lang="en-US" sz="818" dirty="0">
                <a:solidFill>
                  <a:srgbClr val="20343A"/>
                </a:solidFill>
              </a:endParaRPr>
            </a:p>
          </p:txBody>
        </p:sp>
        <p:sp>
          <p:nvSpPr>
            <p:cNvPr id="12" name="Pentagon 26"/>
            <p:cNvSpPr>
              <a:spLocks noChangeArrowheads="1"/>
            </p:cNvSpPr>
            <p:nvPr/>
          </p:nvSpPr>
          <p:spPr bwMode="auto">
            <a:xfrm>
              <a:off x="4641340" y="2392331"/>
              <a:ext cx="764706" cy="288348"/>
            </a:xfrm>
            <a:prstGeom prst="homePlate">
              <a:avLst>
                <a:gd name="adj" fmla="val 50005"/>
              </a:avLst>
            </a:prstGeom>
            <a:solidFill>
              <a:srgbClr val="B9D0DC"/>
            </a:solidFill>
            <a:ln w="12700" algn="ctr">
              <a:solidFill>
                <a:schemeClr val="tx1"/>
              </a:solidFill>
              <a:round/>
              <a:headEnd/>
              <a:tailEnd/>
            </a:ln>
          </p:spPr>
          <p:txBody>
            <a:bodyPr lIns="74807" tIns="37403" rIns="74807" bIns="37403" anchor="ctr"/>
            <a:lstStyle/>
            <a:p>
              <a:pPr algn="ctr" defTabSz="548640" eaLnBrk="0" hangingPunct="0"/>
              <a:r>
                <a:rPr lang="en-US" sz="654" dirty="0">
                  <a:solidFill>
                    <a:srgbClr val="20343A"/>
                  </a:solidFill>
                </a:rPr>
                <a:t>Design Storming</a:t>
              </a:r>
            </a:p>
          </p:txBody>
        </p:sp>
        <p:sp>
          <p:nvSpPr>
            <p:cNvPr id="13" name="Pentagon 27"/>
            <p:cNvSpPr>
              <a:spLocks noChangeArrowheads="1"/>
            </p:cNvSpPr>
            <p:nvPr/>
          </p:nvSpPr>
          <p:spPr bwMode="auto">
            <a:xfrm>
              <a:off x="5422214" y="2392331"/>
              <a:ext cx="407309" cy="288348"/>
            </a:xfrm>
            <a:prstGeom prst="homePlate">
              <a:avLst>
                <a:gd name="adj" fmla="val 500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0</a:t>
              </a:r>
            </a:p>
          </p:txBody>
        </p:sp>
        <p:sp>
          <p:nvSpPr>
            <p:cNvPr id="14" name="Pentagon 31"/>
            <p:cNvSpPr>
              <a:spLocks noChangeArrowheads="1"/>
            </p:cNvSpPr>
            <p:nvPr/>
          </p:nvSpPr>
          <p:spPr bwMode="auto">
            <a:xfrm>
              <a:off x="5837839" y="2306610"/>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1 </a:t>
              </a:r>
            </a:p>
          </p:txBody>
        </p:sp>
        <p:sp>
          <p:nvSpPr>
            <p:cNvPr id="17" name="TextBox 38"/>
            <p:cNvSpPr txBox="1">
              <a:spLocks noChangeArrowheads="1"/>
            </p:cNvSpPr>
            <p:nvPr/>
          </p:nvSpPr>
          <p:spPr bwMode="auto">
            <a:xfrm>
              <a:off x="2343566" y="2268941"/>
              <a:ext cx="737774" cy="528609"/>
            </a:xfrm>
            <a:prstGeom prst="rect">
              <a:avLst/>
            </a:prstGeom>
            <a:noFill/>
            <a:ln w="9525">
              <a:noFill/>
              <a:miter lim="800000"/>
              <a:headEnd/>
              <a:tailEnd/>
            </a:ln>
          </p:spPr>
          <p:txBody>
            <a:bodyPr wrap="none" lIns="74807" tIns="37403" rIns="74807" bIns="37403">
              <a:spAutoFit/>
            </a:bodyPr>
            <a:lstStyle/>
            <a:p>
              <a:pPr defTabSz="548640" eaLnBrk="0" hangingPunct="0"/>
              <a:r>
                <a:rPr lang="en-US" sz="1472" dirty="0">
                  <a:solidFill>
                    <a:srgbClr val="20343A"/>
                  </a:solidFill>
                </a:rPr>
                <a:t>Project</a:t>
              </a:r>
            </a:p>
            <a:p>
              <a:pPr defTabSz="548640" eaLnBrk="0" hangingPunct="0"/>
              <a:r>
                <a:rPr lang="en-US" sz="1472" dirty="0">
                  <a:solidFill>
                    <a:srgbClr val="20343A"/>
                  </a:solidFill>
                </a:rPr>
                <a:t>Stages</a:t>
              </a:r>
            </a:p>
          </p:txBody>
        </p:sp>
        <p:sp>
          <p:nvSpPr>
            <p:cNvPr id="18" name="TextBox 39"/>
            <p:cNvSpPr txBox="1">
              <a:spLocks noChangeArrowheads="1"/>
            </p:cNvSpPr>
            <p:nvPr/>
          </p:nvSpPr>
          <p:spPr bwMode="auto">
            <a:xfrm>
              <a:off x="2136603" y="2820958"/>
              <a:ext cx="944562" cy="528609"/>
            </a:xfrm>
            <a:prstGeom prst="rect">
              <a:avLst/>
            </a:prstGeom>
            <a:noFill/>
            <a:ln w="9525">
              <a:noFill/>
              <a:miter lim="800000"/>
              <a:headEnd/>
              <a:tailEnd/>
            </a:ln>
          </p:spPr>
          <p:txBody>
            <a:bodyPr wrap="none" lIns="74807" tIns="37403" rIns="74807" bIns="37403">
              <a:spAutoFit/>
            </a:bodyPr>
            <a:lstStyle/>
            <a:p>
              <a:pPr defTabSz="548640" eaLnBrk="0" hangingPunct="0"/>
              <a:r>
                <a:rPr lang="en-US" sz="1472" dirty="0">
                  <a:solidFill>
                    <a:srgbClr val="20343A"/>
                  </a:solidFill>
                </a:rPr>
                <a:t>Cost </a:t>
              </a:r>
            </a:p>
            <a:p>
              <a:pPr defTabSz="548640" eaLnBrk="0" hangingPunct="0"/>
              <a:r>
                <a:rPr lang="en-US" sz="1472" dirty="0">
                  <a:solidFill>
                    <a:srgbClr val="20343A"/>
                  </a:solidFill>
                </a:rPr>
                <a:t>allocation</a:t>
              </a:r>
            </a:p>
          </p:txBody>
        </p:sp>
        <p:sp>
          <p:nvSpPr>
            <p:cNvPr id="33" name="Right Brace 77"/>
            <p:cNvSpPr>
              <a:spLocks/>
            </p:cNvSpPr>
            <p:nvPr/>
          </p:nvSpPr>
          <p:spPr bwMode="auto">
            <a:xfrm rot="-5400000">
              <a:off x="3762088" y="1440262"/>
              <a:ext cx="240289" cy="1479696"/>
            </a:xfrm>
            <a:prstGeom prst="rightBrace">
              <a:avLst>
                <a:gd name="adj1" fmla="val 58632"/>
                <a:gd name="adj2" fmla="val 51042"/>
              </a:avLst>
            </a:prstGeom>
            <a:no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34" name="TextBox 78"/>
            <p:cNvSpPr txBox="1">
              <a:spLocks noChangeArrowheads="1"/>
            </p:cNvSpPr>
            <p:nvPr/>
          </p:nvSpPr>
          <p:spPr bwMode="auto">
            <a:xfrm>
              <a:off x="3258196" y="1857132"/>
              <a:ext cx="1204249" cy="226668"/>
            </a:xfrm>
            <a:prstGeom prst="rect">
              <a:avLst/>
            </a:prstGeom>
            <a:noFill/>
            <a:ln w="9525">
              <a:noFill/>
              <a:miter lim="800000"/>
              <a:headEnd/>
              <a:tailEnd/>
            </a:ln>
          </p:spPr>
          <p:txBody>
            <a:bodyPr wrap="none" lIns="74807" tIns="37403" rIns="74807" bIns="37403">
              <a:spAutoFit/>
            </a:bodyPr>
            <a:lstStyle/>
            <a:p>
              <a:pPr defTabSz="548640" eaLnBrk="0" hangingPunct="0"/>
              <a:r>
                <a:rPr lang="en-US" sz="982" dirty="0">
                  <a:solidFill>
                    <a:srgbClr val="20343A"/>
                  </a:solidFill>
                </a:rPr>
                <a:t>Preliminary Project</a:t>
              </a:r>
            </a:p>
          </p:txBody>
        </p:sp>
        <p:sp>
          <p:nvSpPr>
            <p:cNvPr id="35" name="Right Brace 79"/>
            <p:cNvSpPr>
              <a:spLocks/>
            </p:cNvSpPr>
            <p:nvPr/>
          </p:nvSpPr>
          <p:spPr bwMode="auto">
            <a:xfrm rot="-5400000">
              <a:off x="6425405" y="292585"/>
              <a:ext cx="237167" cy="3824130"/>
            </a:xfrm>
            <a:prstGeom prst="rightBrace">
              <a:avLst>
                <a:gd name="adj1" fmla="val 58633"/>
                <a:gd name="adj2" fmla="val 51042"/>
              </a:avLst>
            </a:prstGeom>
            <a:solidFill>
              <a:srgbClr val="B9D0DC"/>
            </a:solid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36" name="TextBox 80"/>
            <p:cNvSpPr txBox="1">
              <a:spLocks noChangeArrowheads="1"/>
            </p:cNvSpPr>
            <p:nvPr/>
          </p:nvSpPr>
          <p:spPr bwMode="auto">
            <a:xfrm>
              <a:off x="5804659" y="1872504"/>
              <a:ext cx="1545688" cy="226668"/>
            </a:xfrm>
            <a:prstGeom prst="rect">
              <a:avLst/>
            </a:prstGeom>
            <a:noFill/>
            <a:ln w="9525">
              <a:noFill/>
              <a:miter lim="800000"/>
              <a:headEnd/>
              <a:tailEnd/>
            </a:ln>
          </p:spPr>
          <p:txBody>
            <a:bodyPr wrap="none" lIns="74807" tIns="37403" rIns="74807" bIns="37403">
              <a:spAutoFit/>
            </a:bodyPr>
            <a:lstStyle/>
            <a:p>
              <a:pPr algn="ctr" defTabSz="548640" eaLnBrk="0" hangingPunct="0"/>
              <a:r>
                <a:rPr lang="en-US" sz="982" dirty="0">
                  <a:solidFill>
                    <a:srgbClr val="20343A"/>
                  </a:solidFill>
                </a:rPr>
                <a:t>Application Development</a:t>
              </a:r>
            </a:p>
          </p:txBody>
        </p:sp>
        <p:cxnSp>
          <p:nvCxnSpPr>
            <p:cNvPr id="37" name="Straight Arrow Connector 36"/>
            <p:cNvCxnSpPr>
              <a:stCxn id="12" idx="1"/>
            </p:cNvCxnSpPr>
            <p:nvPr/>
          </p:nvCxnSpPr>
          <p:spPr bwMode="auto">
            <a:xfrm flipH="1">
              <a:off x="4633512" y="2536506"/>
              <a:ext cx="7826" cy="1148419"/>
            </a:xfrm>
            <a:prstGeom prst="straightConnector1">
              <a:avLst/>
            </a:prstGeom>
            <a:solidFill>
              <a:schemeClr val="accent1"/>
            </a:solidFill>
            <a:ln w="28575" cap="flat" cmpd="sng" algn="ctr">
              <a:solidFill>
                <a:srgbClr val="00B0F0"/>
              </a:solidFill>
              <a:prstDash val="solid"/>
              <a:round/>
              <a:headEnd type="none" w="med" len="med"/>
              <a:tailEnd type="arrow"/>
            </a:ln>
            <a:effectLst/>
          </p:spPr>
        </p:cxnSp>
        <p:sp>
          <p:nvSpPr>
            <p:cNvPr id="38" name="TextBox 37"/>
            <p:cNvSpPr txBox="1"/>
            <p:nvPr/>
          </p:nvSpPr>
          <p:spPr>
            <a:xfrm>
              <a:off x="4158460" y="3152124"/>
              <a:ext cx="509144" cy="251818"/>
            </a:xfrm>
            <a:prstGeom prst="rect">
              <a:avLst/>
            </a:prstGeom>
            <a:noFill/>
          </p:spPr>
          <p:txBody>
            <a:bodyPr wrap="none" lIns="74807" tIns="37403" rIns="74807" bIns="37403" rtlCol="0">
              <a:noAutofit/>
            </a:bodyPr>
            <a:lstStyle/>
            <a:p>
              <a:pPr defTabSz="548640"/>
              <a:r>
                <a:rPr lang="en-US" sz="1472" dirty="0">
                  <a:solidFill>
                    <a:srgbClr val="20343A"/>
                  </a:solidFill>
                </a:rPr>
                <a:t>What</a:t>
              </a:r>
            </a:p>
          </p:txBody>
        </p:sp>
        <p:sp>
          <p:nvSpPr>
            <p:cNvPr id="39" name="TextBox 38"/>
            <p:cNvSpPr txBox="1"/>
            <p:nvPr/>
          </p:nvSpPr>
          <p:spPr>
            <a:xfrm>
              <a:off x="4608577" y="3152124"/>
              <a:ext cx="460616" cy="251818"/>
            </a:xfrm>
            <a:prstGeom prst="rect">
              <a:avLst/>
            </a:prstGeom>
            <a:noFill/>
          </p:spPr>
          <p:txBody>
            <a:bodyPr wrap="none" lIns="74807" tIns="37403" rIns="74807" bIns="37403" rtlCol="0">
              <a:noAutofit/>
            </a:bodyPr>
            <a:lstStyle/>
            <a:p>
              <a:pPr defTabSz="548640"/>
              <a:r>
                <a:rPr lang="en-US" sz="1472" dirty="0">
                  <a:solidFill>
                    <a:srgbClr val="20343A"/>
                  </a:solidFill>
                </a:rPr>
                <a:t>How</a:t>
              </a:r>
            </a:p>
          </p:txBody>
        </p:sp>
        <p:sp>
          <p:nvSpPr>
            <p:cNvPr id="46" name="TextBox 39"/>
            <p:cNvSpPr txBox="1">
              <a:spLocks noChangeArrowheads="1"/>
            </p:cNvSpPr>
            <p:nvPr/>
          </p:nvSpPr>
          <p:spPr bwMode="auto">
            <a:xfrm>
              <a:off x="2054758" y="3630910"/>
              <a:ext cx="934944" cy="302073"/>
            </a:xfrm>
            <a:prstGeom prst="rect">
              <a:avLst/>
            </a:prstGeom>
            <a:noFill/>
            <a:ln w="9525">
              <a:noFill/>
              <a:miter lim="800000"/>
              <a:headEnd/>
              <a:tailEnd/>
            </a:ln>
          </p:spPr>
          <p:txBody>
            <a:bodyPr wrap="none" lIns="74807" tIns="37403" rIns="74807" bIns="37403">
              <a:spAutoFit/>
            </a:bodyPr>
            <a:lstStyle/>
            <a:p>
              <a:pPr defTabSz="548640" eaLnBrk="0" hangingPunct="0"/>
              <a:r>
                <a:rPr lang="en-US" sz="1472" dirty="0">
                  <a:solidFill>
                    <a:srgbClr val="20343A"/>
                  </a:solidFill>
                </a:rPr>
                <a:t>Releases</a:t>
              </a:r>
            </a:p>
          </p:txBody>
        </p:sp>
        <p:sp>
          <p:nvSpPr>
            <p:cNvPr id="48" name="Rectangular Callout 47"/>
            <p:cNvSpPr/>
            <p:nvPr/>
          </p:nvSpPr>
          <p:spPr bwMode="auto">
            <a:xfrm>
              <a:off x="8898306" y="3223716"/>
              <a:ext cx="1014353" cy="609641"/>
            </a:xfrm>
            <a:prstGeom prst="wedgeRectCallout">
              <a:avLst>
                <a:gd name="adj1" fmla="val -99534"/>
                <a:gd name="adj2" fmla="val 57710"/>
              </a:avLst>
            </a:prstGeom>
            <a:noFill/>
            <a:ln w="28575" cap="flat" cmpd="sng" algn="ctr">
              <a:solidFill>
                <a:schemeClr val="accent1">
                  <a:lumMod val="75000"/>
                </a:schemeClr>
              </a:solidFill>
              <a:prstDash val="solid"/>
              <a:round/>
              <a:headEnd type="none" w="med" len="med"/>
              <a:tailEnd type="none" w="med" len="med"/>
            </a:ln>
            <a:effectLst/>
          </p:spPr>
          <p:txBody>
            <a:bodyPr vert="horz" wrap="square" lIns="74807" tIns="37403" rIns="74807" bIns="37403" numCol="1" rtlCol="0" anchor="ctr" anchorCtr="0" compatLnSpc="1">
              <a:prstTxWarp prst="textNoShape">
                <a:avLst/>
              </a:prstTxWarp>
            </a:bodyPr>
            <a:lstStyle/>
            <a:p>
              <a:pPr algn="ctr" defTabSz="823375"/>
              <a:r>
                <a:rPr lang="en-US" sz="982" dirty="0">
                  <a:solidFill>
                    <a:srgbClr val="20343A"/>
                  </a:solidFill>
                </a:rPr>
                <a:t> Final set of stories deployed.</a:t>
              </a:r>
            </a:p>
          </p:txBody>
        </p:sp>
        <p:sp>
          <p:nvSpPr>
            <p:cNvPr id="49" name="Right Arrow 20"/>
            <p:cNvSpPr>
              <a:spLocks noChangeArrowheads="1"/>
            </p:cNvSpPr>
            <p:nvPr/>
          </p:nvSpPr>
          <p:spPr bwMode="auto">
            <a:xfrm>
              <a:off x="8440726" y="2905412"/>
              <a:ext cx="1066274" cy="257176"/>
            </a:xfrm>
            <a:prstGeom prst="rightArrow">
              <a:avLst>
                <a:gd name="adj1" fmla="val 50000"/>
                <a:gd name="adj2" fmla="val 50025"/>
              </a:avLst>
            </a:prstGeom>
            <a:solidFill>
              <a:schemeClr val="accent1"/>
            </a:solidFill>
            <a:ln w="12700" algn="ctr">
              <a:solidFill>
                <a:schemeClr val="tx1"/>
              </a:solidFill>
              <a:round/>
              <a:headEnd/>
              <a:tailEnd/>
            </a:ln>
          </p:spPr>
          <p:txBody>
            <a:bodyPr lIns="0" tIns="37403" rIns="0" bIns="37403" anchor="ctr"/>
            <a:lstStyle/>
            <a:p>
              <a:pPr algn="ctr" defTabSz="548640" eaLnBrk="0" hangingPunct="0"/>
              <a:r>
                <a:rPr lang="en-US" sz="982" dirty="0">
                  <a:solidFill>
                    <a:srgbClr val="20343A"/>
                  </a:solidFill>
                </a:rPr>
                <a:t>Expense</a:t>
              </a:r>
            </a:p>
          </p:txBody>
        </p:sp>
        <p:cxnSp>
          <p:nvCxnSpPr>
            <p:cNvPr id="50" name="Straight Arrow Connector 49"/>
            <p:cNvCxnSpPr/>
            <p:nvPr/>
          </p:nvCxnSpPr>
          <p:spPr bwMode="auto">
            <a:xfrm flipH="1">
              <a:off x="8414489" y="2494292"/>
              <a:ext cx="26942" cy="1190633"/>
            </a:xfrm>
            <a:prstGeom prst="straightConnector1">
              <a:avLst/>
            </a:prstGeom>
            <a:solidFill>
              <a:schemeClr val="accent1"/>
            </a:solidFill>
            <a:ln w="28575" cap="flat" cmpd="sng" algn="ctr">
              <a:solidFill>
                <a:srgbClr val="00B0F0"/>
              </a:solidFill>
              <a:prstDash val="solid"/>
              <a:round/>
              <a:headEnd type="none" w="med" len="med"/>
              <a:tailEnd type="arrow"/>
            </a:ln>
            <a:effectLst/>
          </p:spPr>
        </p:cxnSp>
        <p:sp>
          <p:nvSpPr>
            <p:cNvPr id="51" name="Right Brace 79"/>
            <p:cNvSpPr>
              <a:spLocks/>
            </p:cNvSpPr>
            <p:nvPr/>
          </p:nvSpPr>
          <p:spPr bwMode="auto">
            <a:xfrm rot="-5400000">
              <a:off x="8898404" y="1685281"/>
              <a:ext cx="182874" cy="1067574"/>
            </a:xfrm>
            <a:prstGeom prst="rightBrace">
              <a:avLst>
                <a:gd name="adj1" fmla="val 58633"/>
                <a:gd name="adj2" fmla="val 51042"/>
              </a:avLst>
            </a:prstGeom>
            <a:solidFill>
              <a:srgbClr val="FFAAAA"/>
            </a:solid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52" name="Right Brace 79"/>
            <p:cNvSpPr>
              <a:spLocks/>
            </p:cNvSpPr>
            <p:nvPr/>
          </p:nvSpPr>
          <p:spPr bwMode="auto">
            <a:xfrm rot="-5400000">
              <a:off x="8247157" y="2765196"/>
              <a:ext cx="123391" cy="211272"/>
            </a:xfrm>
            <a:prstGeom prst="rightBrace">
              <a:avLst>
                <a:gd name="adj1" fmla="val 19694"/>
                <a:gd name="adj2" fmla="val 54850"/>
              </a:avLst>
            </a:prstGeom>
            <a:noFill/>
            <a:ln w="12700" algn="ctr">
              <a:solidFill>
                <a:schemeClr val="tx1"/>
              </a:solidFill>
              <a:round/>
              <a:headEnd/>
              <a:tailEnd/>
            </a:ln>
          </p:spPr>
          <p:txBody>
            <a:bodyPr lIns="187018" tIns="37403" rIns="187018" bIns="37403" anchor="ctr"/>
            <a:lstStyle/>
            <a:p>
              <a:pPr defTabSz="548640" eaLnBrk="0" hangingPunct="0"/>
              <a:endParaRPr lang="en-US" sz="1472">
                <a:solidFill>
                  <a:srgbClr val="FFFFFF"/>
                </a:solidFill>
              </a:endParaRPr>
            </a:p>
          </p:txBody>
        </p:sp>
        <p:sp>
          <p:nvSpPr>
            <p:cNvPr id="53" name="TextBox 52"/>
            <p:cNvSpPr txBox="1"/>
            <p:nvPr/>
          </p:nvSpPr>
          <p:spPr>
            <a:xfrm>
              <a:off x="8130849" y="2662384"/>
              <a:ext cx="397938" cy="176205"/>
            </a:xfrm>
            <a:prstGeom prst="rect">
              <a:avLst/>
            </a:prstGeom>
            <a:solidFill>
              <a:srgbClr val="B9D0DC"/>
            </a:solidFill>
          </p:spPr>
          <p:txBody>
            <a:bodyPr wrap="none" lIns="74807" tIns="37403" rIns="74807" bIns="37403" rtlCol="0">
              <a:spAutoFit/>
            </a:bodyPr>
            <a:lstStyle/>
            <a:p>
              <a:pPr defTabSz="548640"/>
              <a:r>
                <a:rPr lang="en-US" sz="654" dirty="0">
                  <a:solidFill>
                    <a:srgbClr val="20343A"/>
                  </a:solidFill>
                </a:rPr>
                <a:t>72 Hrs</a:t>
              </a:r>
            </a:p>
          </p:txBody>
        </p:sp>
        <p:sp>
          <p:nvSpPr>
            <p:cNvPr id="54" name="Rectangle 53"/>
            <p:cNvSpPr/>
            <p:nvPr/>
          </p:nvSpPr>
          <p:spPr bwMode="auto">
            <a:xfrm>
              <a:off x="4067761" y="2298563"/>
              <a:ext cx="1761764" cy="93768"/>
            </a:xfrm>
            <a:prstGeom prst="rect">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74807" tIns="37403" rIns="74807" bIns="37403" numCol="1" rtlCol="0" anchor="ctr" anchorCtr="0" compatLnSpc="1">
              <a:prstTxWarp prst="textNoShape">
                <a:avLst/>
              </a:prstTxWarp>
            </a:bodyPr>
            <a:lstStyle/>
            <a:p>
              <a:pPr algn="ctr" defTabSz="823375"/>
              <a:r>
                <a:rPr lang="en-US" sz="654" dirty="0">
                  <a:solidFill>
                    <a:srgbClr val="20343A"/>
                  </a:solidFill>
                </a:rPr>
                <a:t>Inception</a:t>
              </a:r>
            </a:p>
          </p:txBody>
        </p:sp>
        <p:sp>
          <p:nvSpPr>
            <p:cNvPr id="55" name="TextBox 80"/>
            <p:cNvSpPr txBox="1">
              <a:spLocks noChangeArrowheads="1"/>
            </p:cNvSpPr>
            <p:nvPr/>
          </p:nvSpPr>
          <p:spPr bwMode="auto">
            <a:xfrm>
              <a:off x="7856061" y="1836529"/>
              <a:ext cx="2241004" cy="184011"/>
            </a:xfrm>
            <a:prstGeom prst="rect">
              <a:avLst/>
            </a:prstGeom>
            <a:noFill/>
            <a:ln w="9525">
              <a:noFill/>
              <a:miter lim="800000"/>
              <a:headEnd/>
              <a:tailEnd/>
            </a:ln>
          </p:spPr>
          <p:txBody>
            <a:bodyPr wrap="square" lIns="74807" tIns="37403" rIns="74807" bIns="37403">
              <a:spAutoFit/>
            </a:bodyPr>
            <a:lstStyle/>
            <a:p>
              <a:pPr algn="ctr" defTabSz="548640" eaLnBrk="0" hangingPunct="0"/>
              <a:r>
                <a:rPr lang="en-US" sz="982" dirty="0">
                  <a:solidFill>
                    <a:srgbClr val="20343A"/>
                  </a:solidFill>
                </a:rPr>
                <a:t>Post </a:t>
              </a:r>
            </a:p>
            <a:p>
              <a:pPr algn="ctr" defTabSz="548640" eaLnBrk="0" hangingPunct="0"/>
              <a:r>
                <a:rPr lang="en-US" sz="982" dirty="0">
                  <a:solidFill>
                    <a:srgbClr val="20343A"/>
                  </a:solidFill>
                </a:rPr>
                <a:t>Implementation</a:t>
              </a:r>
            </a:p>
          </p:txBody>
        </p:sp>
        <p:sp>
          <p:nvSpPr>
            <p:cNvPr id="60" name="TextBox 59"/>
            <p:cNvSpPr txBox="1"/>
            <p:nvPr/>
          </p:nvSpPr>
          <p:spPr>
            <a:xfrm>
              <a:off x="4034315" y="3352263"/>
              <a:ext cx="1231181" cy="176205"/>
            </a:xfrm>
            <a:prstGeom prst="rect">
              <a:avLst/>
            </a:prstGeom>
            <a:noFill/>
          </p:spPr>
          <p:txBody>
            <a:bodyPr wrap="square" lIns="74807" tIns="37403" rIns="74807" bIns="37403" rtlCol="0">
              <a:spAutoFit/>
            </a:bodyPr>
            <a:lstStyle/>
            <a:p>
              <a:pPr algn="ctr" defTabSz="548640"/>
              <a:r>
                <a:rPr lang="en-US" sz="654" i="1" dirty="0">
                  <a:solidFill>
                    <a:srgbClr val="20343A"/>
                  </a:solidFill>
                </a:rPr>
                <a:t>Capitalization Begins</a:t>
              </a:r>
            </a:p>
          </p:txBody>
        </p:sp>
        <p:sp>
          <p:nvSpPr>
            <p:cNvPr id="61" name="TextBox 60"/>
            <p:cNvSpPr txBox="1"/>
            <p:nvPr/>
          </p:nvSpPr>
          <p:spPr>
            <a:xfrm>
              <a:off x="7813283" y="3352263"/>
              <a:ext cx="1231181" cy="176205"/>
            </a:xfrm>
            <a:prstGeom prst="rect">
              <a:avLst/>
            </a:prstGeom>
            <a:noFill/>
          </p:spPr>
          <p:txBody>
            <a:bodyPr wrap="square" lIns="74807" tIns="37403" rIns="74807" bIns="37403" rtlCol="0">
              <a:spAutoFit/>
            </a:bodyPr>
            <a:lstStyle/>
            <a:p>
              <a:pPr algn="ctr" defTabSz="548640"/>
              <a:r>
                <a:rPr lang="en-US" sz="654" i="1" dirty="0">
                  <a:solidFill>
                    <a:srgbClr val="20343A"/>
                  </a:solidFill>
                </a:rPr>
                <a:t>Capitalization Ends</a:t>
              </a:r>
            </a:p>
          </p:txBody>
        </p:sp>
        <p:sp>
          <p:nvSpPr>
            <p:cNvPr id="62" name="TextBox 61"/>
            <p:cNvSpPr txBox="1"/>
            <p:nvPr/>
          </p:nvSpPr>
          <p:spPr>
            <a:xfrm>
              <a:off x="7330498" y="3710938"/>
              <a:ext cx="340229" cy="302073"/>
            </a:xfrm>
            <a:prstGeom prst="rect">
              <a:avLst/>
            </a:prstGeom>
            <a:noFill/>
          </p:spPr>
          <p:txBody>
            <a:bodyPr wrap="none" lIns="74807" tIns="37403" rIns="74807" bIns="37403" rtlCol="0">
              <a:spAutoFit/>
            </a:bodyPr>
            <a:lstStyle/>
            <a:p>
              <a:pPr defTabSz="548640"/>
              <a:r>
                <a:rPr lang="en-US" sz="1472" dirty="0">
                  <a:solidFill>
                    <a:srgbClr val="20343A"/>
                  </a:solidFill>
                </a:rPr>
                <a:t>…</a:t>
              </a:r>
            </a:p>
          </p:txBody>
        </p:sp>
        <p:sp>
          <p:nvSpPr>
            <p:cNvPr id="65" name="TextBox 64"/>
            <p:cNvSpPr txBox="1"/>
            <p:nvPr/>
          </p:nvSpPr>
          <p:spPr>
            <a:xfrm>
              <a:off x="7330498" y="2368385"/>
              <a:ext cx="340229" cy="302073"/>
            </a:xfrm>
            <a:prstGeom prst="rect">
              <a:avLst/>
            </a:prstGeom>
            <a:solidFill>
              <a:srgbClr val="B9D0DC"/>
            </a:solidFill>
          </p:spPr>
          <p:txBody>
            <a:bodyPr wrap="none" lIns="74807" tIns="37403" rIns="74807" bIns="37403" rtlCol="0">
              <a:spAutoFit/>
            </a:bodyPr>
            <a:lstStyle/>
            <a:p>
              <a:pPr defTabSz="548640"/>
              <a:r>
                <a:rPr lang="en-US" sz="1472" dirty="0">
                  <a:solidFill>
                    <a:srgbClr val="20343A"/>
                  </a:solidFill>
                </a:rPr>
                <a:t>…</a:t>
              </a:r>
            </a:p>
          </p:txBody>
        </p:sp>
        <p:sp>
          <p:nvSpPr>
            <p:cNvPr id="66" name="Pentagon 27"/>
            <p:cNvSpPr>
              <a:spLocks noChangeArrowheads="1"/>
            </p:cNvSpPr>
            <p:nvPr/>
          </p:nvSpPr>
          <p:spPr bwMode="auto">
            <a:xfrm>
              <a:off x="5846149" y="3684927"/>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1" name="Pentagon 31"/>
            <p:cNvSpPr>
              <a:spLocks noChangeArrowheads="1"/>
            </p:cNvSpPr>
            <p:nvPr/>
          </p:nvSpPr>
          <p:spPr bwMode="auto">
            <a:xfrm>
              <a:off x="6195286" y="2306610"/>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2 </a:t>
              </a:r>
            </a:p>
          </p:txBody>
        </p:sp>
        <p:sp>
          <p:nvSpPr>
            <p:cNvPr id="72" name="Pentagon 27"/>
            <p:cNvSpPr>
              <a:spLocks noChangeArrowheads="1"/>
            </p:cNvSpPr>
            <p:nvPr/>
          </p:nvSpPr>
          <p:spPr bwMode="auto">
            <a:xfrm>
              <a:off x="5130785" y="3684927"/>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3" name="Pentagon 27"/>
            <p:cNvSpPr>
              <a:spLocks noChangeArrowheads="1"/>
            </p:cNvSpPr>
            <p:nvPr/>
          </p:nvSpPr>
          <p:spPr bwMode="auto">
            <a:xfrm>
              <a:off x="3699337" y="3684927"/>
              <a:ext cx="707052" cy="374072"/>
            </a:xfrm>
            <a:prstGeom prst="homePlate">
              <a:avLst>
                <a:gd name="adj" fmla="val 25565"/>
              </a:avLst>
            </a:prstGeom>
            <a:solidFill>
              <a:schemeClr val="bg1"/>
            </a:solidFill>
            <a:ln w="12700" algn="ctr">
              <a:solidFill>
                <a:schemeClr val="tx1"/>
              </a:solidFill>
              <a:prstDash val="dash"/>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4" name="Pentagon 27"/>
            <p:cNvSpPr>
              <a:spLocks noChangeArrowheads="1"/>
            </p:cNvSpPr>
            <p:nvPr/>
          </p:nvSpPr>
          <p:spPr bwMode="auto">
            <a:xfrm>
              <a:off x="4424604" y="3684927"/>
              <a:ext cx="707052" cy="374072"/>
            </a:xfrm>
            <a:prstGeom prst="homePlate">
              <a:avLst>
                <a:gd name="adj" fmla="val 25565"/>
              </a:avLst>
            </a:prstGeom>
            <a:solidFill>
              <a:schemeClr val="bg1"/>
            </a:solidFill>
            <a:ln w="12700" algn="ctr">
              <a:solidFill>
                <a:schemeClr val="tx1"/>
              </a:solidFill>
              <a:prstDash val="dash"/>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5" name="Pentagon 27"/>
            <p:cNvSpPr>
              <a:spLocks noChangeArrowheads="1"/>
            </p:cNvSpPr>
            <p:nvPr/>
          </p:nvSpPr>
          <p:spPr bwMode="auto">
            <a:xfrm>
              <a:off x="6582052" y="3685464"/>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6" name="Pentagon 27"/>
            <p:cNvSpPr>
              <a:spLocks noChangeArrowheads="1"/>
            </p:cNvSpPr>
            <p:nvPr/>
          </p:nvSpPr>
          <p:spPr bwMode="auto">
            <a:xfrm>
              <a:off x="7681492" y="3685999"/>
              <a:ext cx="707052" cy="374072"/>
            </a:xfrm>
            <a:prstGeom prst="homePlate">
              <a:avLst>
                <a:gd name="adj" fmla="val 25565"/>
              </a:avLst>
            </a:prstGeom>
            <a:solidFill>
              <a:schemeClr val="bg2"/>
            </a:solidFill>
            <a:ln w="12700" algn="ctr">
              <a:solidFill>
                <a:schemeClr val="tx1"/>
              </a:solidFill>
              <a:prstDash val="solid"/>
              <a:round/>
              <a:headEnd/>
              <a:tailEnd/>
            </a:ln>
          </p:spPr>
          <p:txBody>
            <a:bodyPr lIns="0" tIns="37403" rIns="0" bIns="37403" anchor="ctr"/>
            <a:lstStyle/>
            <a:p>
              <a:pPr algn="ctr" defTabSz="548640" eaLnBrk="0" hangingPunct="0"/>
              <a:r>
                <a:rPr lang="en-US" sz="737" dirty="0">
                  <a:solidFill>
                    <a:srgbClr val="20343A"/>
                  </a:solidFill>
                </a:rPr>
                <a:t>Release</a:t>
              </a:r>
            </a:p>
          </p:txBody>
        </p:sp>
        <p:sp>
          <p:nvSpPr>
            <p:cNvPr id="77" name="Pentagon 31"/>
            <p:cNvSpPr>
              <a:spLocks noChangeArrowheads="1"/>
            </p:cNvSpPr>
            <p:nvPr/>
          </p:nvSpPr>
          <p:spPr bwMode="auto">
            <a:xfrm>
              <a:off x="7856061" y="2310505"/>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n</a:t>
              </a:r>
            </a:p>
          </p:txBody>
        </p:sp>
        <p:sp>
          <p:nvSpPr>
            <p:cNvPr id="78" name="Pentagon 31"/>
            <p:cNvSpPr>
              <a:spLocks noChangeArrowheads="1"/>
            </p:cNvSpPr>
            <p:nvPr/>
          </p:nvSpPr>
          <p:spPr bwMode="auto">
            <a:xfrm>
              <a:off x="6544890" y="2310505"/>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3 </a:t>
              </a:r>
            </a:p>
          </p:txBody>
        </p:sp>
        <p:sp>
          <p:nvSpPr>
            <p:cNvPr id="79" name="Pentagon 31"/>
            <p:cNvSpPr>
              <a:spLocks noChangeArrowheads="1"/>
            </p:cNvSpPr>
            <p:nvPr/>
          </p:nvSpPr>
          <p:spPr bwMode="auto">
            <a:xfrm>
              <a:off x="6902336" y="2310505"/>
              <a:ext cx="349604" cy="374072"/>
            </a:xfrm>
            <a:prstGeom prst="homePlate">
              <a:avLst>
                <a:gd name="adj" fmla="val 28609"/>
              </a:avLst>
            </a:prstGeom>
            <a:solidFill>
              <a:srgbClr val="B9D0DC"/>
            </a:solidFill>
            <a:ln w="12700" algn="ctr">
              <a:solidFill>
                <a:schemeClr val="tx1"/>
              </a:solidFill>
              <a:round/>
              <a:headEnd/>
              <a:tailEnd/>
            </a:ln>
          </p:spPr>
          <p:txBody>
            <a:bodyPr lIns="0" tIns="0" rIns="0" bIns="0" anchor="ctr"/>
            <a:lstStyle/>
            <a:p>
              <a:pPr algn="ctr" defTabSz="548640" eaLnBrk="0" hangingPunct="0"/>
              <a:r>
                <a:rPr lang="en-US" sz="654" dirty="0">
                  <a:solidFill>
                    <a:srgbClr val="20343A"/>
                  </a:solidFill>
                </a:rPr>
                <a:t>It 4 </a:t>
              </a:r>
            </a:p>
          </p:txBody>
        </p:sp>
      </p:grpSp>
      <p:sp>
        <p:nvSpPr>
          <p:cNvPr id="3" name="TextBox 2"/>
          <p:cNvSpPr txBox="1"/>
          <p:nvPr/>
        </p:nvSpPr>
        <p:spPr>
          <a:xfrm>
            <a:off x="5373393" y="2753559"/>
            <a:ext cx="3967753" cy="1200329"/>
          </a:xfrm>
          <a:prstGeom prst="rect">
            <a:avLst/>
          </a:prstGeom>
          <a:noFill/>
        </p:spPr>
        <p:txBody>
          <a:bodyPr wrap="none" rtlCol="0">
            <a:spAutoFit/>
          </a:bodyPr>
          <a:lstStyle/>
          <a:p>
            <a:r>
              <a:rPr lang="en-US" dirty="0"/>
              <a:t>Reality Check:</a:t>
            </a:r>
          </a:p>
          <a:p>
            <a:endParaRPr lang="en-US" dirty="0"/>
          </a:p>
          <a:p>
            <a:r>
              <a:rPr lang="en-US" dirty="0"/>
              <a:t>Most labor costs capitalized</a:t>
            </a:r>
          </a:p>
        </p:txBody>
      </p:sp>
    </p:spTree>
    <p:extLst>
      <p:ext uri="{BB962C8B-B14F-4D97-AF65-F5344CB8AC3E}">
        <p14:creationId xmlns:p14="http://schemas.microsoft.com/office/powerpoint/2010/main" val="136332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Reality Check1:  Profit = Revenue - Expense</a:t>
            </a:r>
          </a:p>
        </p:txBody>
      </p:sp>
      <p:sp>
        <p:nvSpPr>
          <p:cNvPr id="5" name="Content Placeholder 4"/>
          <p:cNvSpPr>
            <a:spLocks noGrp="1"/>
          </p:cNvSpPr>
          <p:nvPr>
            <p:ph sz="half" idx="1"/>
          </p:nvPr>
        </p:nvSpPr>
        <p:spPr>
          <a:xfrm>
            <a:off x="381000" y="1362075"/>
            <a:ext cx="10402019" cy="4419600"/>
          </a:xfrm>
        </p:spPr>
        <p:txBody>
          <a:bodyPr/>
          <a:lstStyle/>
          <a:p>
            <a:pPr marL="0" indent="0">
              <a:buNone/>
            </a:pPr>
            <a:r>
              <a:rPr lang="en-US" dirty="0"/>
              <a:t>Agile Accounting capitalizing asset</a:t>
            </a:r>
          </a:p>
          <a:p>
            <a:pPr marL="0" indent="0">
              <a:buNone/>
            </a:pPr>
            <a:r>
              <a:rPr lang="en-US" sz="1600" dirty="0"/>
              <a:t>$50m 2010 IT cap budget AND $100m revenue</a:t>
            </a:r>
          </a:p>
          <a:p>
            <a:pPr marL="0" indent="0">
              <a:buNone/>
            </a:pPr>
            <a:endParaRPr lang="en-US" sz="1600" dirty="0"/>
          </a:p>
          <a:p>
            <a:pPr marL="0" indent="0">
              <a:buNone/>
            </a:pPr>
            <a:r>
              <a:rPr lang="en-US" sz="1600" dirty="0"/>
              <a:t>2010 profitability = </a:t>
            </a:r>
            <a:r>
              <a:rPr lang="en-US" sz="1600" b="1" dirty="0">
                <a:solidFill>
                  <a:srgbClr val="336600"/>
                </a:solidFill>
              </a:rPr>
              <a:t>$90m </a:t>
            </a:r>
            <a:r>
              <a:rPr lang="en-US" sz="1600" dirty="0"/>
              <a:t>($100m-$10m)            vs.     2010 profitability = </a:t>
            </a:r>
            <a:r>
              <a:rPr lang="en-US" sz="1600" b="1" dirty="0">
                <a:solidFill>
                  <a:srgbClr val="336600"/>
                </a:solidFill>
              </a:rPr>
              <a:t>$50m </a:t>
            </a:r>
            <a:r>
              <a:rPr lang="en-US" sz="1600" dirty="0"/>
              <a:t>($100m-$50m)</a:t>
            </a:r>
          </a:p>
          <a:p>
            <a:pPr marL="0" indent="0">
              <a:buNone/>
            </a:pPr>
            <a:r>
              <a:rPr lang="en-US" sz="1600" dirty="0"/>
              <a:t>2011 profitability = 2011 rev - $10m+                           2011 profitability = 2011 rev – 2011 expense</a:t>
            </a:r>
          </a:p>
          <a:p>
            <a:pPr marL="0" indent="0">
              <a:buNone/>
            </a:pPr>
            <a:r>
              <a:rPr lang="en-US" sz="1600" dirty="0"/>
              <a:t>2012 profitability = 2012 rev - $10m+</a:t>
            </a:r>
          </a:p>
          <a:p>
            <a:pPr marL="0" indent="0">
              <a:buNone/>
            </a:pPr>
            <a:r>
              <a:rPr lang="en-US" sz="1600" dirty="0"/>
              <a:t>2013 profitability = 2013 rev - $10m+</a:t>
            </a:r>
          </a:p>
          <a:p>
            <a:pPr marL="0" indent="0">
              <a:buNone/>
            </a:pPr>
            <a:r>
              <a:rPr lang="en-US" sz="1600" dirty="0"/>
              <a:t>2014 profitability = 2014 rev - $10m+</a:t>
            </a:r>
          </a:p>
          <a:p>
            <a:pPr marL="0" indent="0">
              <a:buNone/>
            </a:pPr>
            <a:endParaRPr lang="en-US" sz="1600" dirty="0"/>
          </a:p>
          <a:p>
            <a:pPr marL="0" indent="0">
              <a:buNone/>
            </a:pPr>
            <a:endParaRPr lang="en-US" sz="1600" dirty="0"/>
          </a:p>
          <a:p>
            <a:pPr marL="0" indent="0">
              <a:buNone/>
            </a:pPr>
            <a:r>
              <a:rPr lang="en-US" sz="1600" dirty="0"/>
              <a:t>Note:  significantly increasing IT Capital Budgets = significantly increasing </a:t>
            </a:r>
            <a:r>
              <a:rPr lang="en-US" sz="1600" dirty="0" err="1"/>
              <a:t>bottomline</a:t>
            </a:r>
            <a:r>
              <a:rPr lang="en-US" sz="1600" dirty="0"/>
              <a:t> impact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551466805"/>
      </p:ext>
    </p:extLst>
  </p:cSld>
  <p:clrMapOvr>
    <a:masterClrMapping/>
  </p:clrMapOvr>
  <p:transition>
    <p:sndAc>
      <p:stSnd>
        <p:snd r:embed="rId3"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545690" y="335366"/>
            <a:ext cx="9553900" cy="480131"/>
          </a:xfrm>
        </p:spPr>
        <p:txBody>
          <a:bodyPr/>
          <a:lstStyle/>
          <a:p>
            <a:r>
              <a:rPr lang="en-US" altLang="en-US" dirty="0"/>
              <a:t>Reality Check #2: No need to track hourly tasks</a:t>
            </a:r>
          </a:p>
        </p:txBody>
      </p:sp>
      <p:sp>
        <p:nvSpPr>
          <p:cNvPr id="66563" name="Content Placeholder 2"/>
          <p:cNvSpPr>
            <a:spLocks noGrp="1"/>
          </p:cNvSpPr>
          <p:nvPr>
            <p:ph idx="1"/>
          </p:nvPr>
        </p:nvSpPr>
        <p:spPr>
          <a:xfrm>
            <a:off x="1981200" y="1938950"/>
            <a:ext cx="7634614" cy="1761708"/>
          </a:xfrm>
        </p:spPr>
        <p:txBody>
          <a:bodyPr/>
          <a:lstStyle/>
          <a:p>
            <a:pPr marL="0" indent="0" algn="ctr">
              <a:buNone/>
            </a:pPr>
            <a:r>
              <a:rPr lang="en-US" altLang="en-US" sz="3000">
                <a:latin typeface="Verdana" panose="020B0604030504040204" pitchFamily="34" charset="0"/>
              </a:rPr>
              <a:t>We work </a:t>
            </a:r>
            <a:r>
              <a:rPr lang="en-US" altLang="en-US" sz="3000" dirty="0">
                <a:latin typeface="Verdana" panose="020B0604030504040204" pitchFamily="34" charset="0"/>
              </a:rPr>
              <a:t>collaboratively to </a:t>
            </a:r>
            <a:br>
              <a:rPr lang="en-US" altLang="en-US" sz="3000" dirty="0">
                <a:latin typeface="Verdana" panose="020B0604030504040204" pitchFamily="34" charset="0"/>
              </a:rPr>
            </a:br>
            <a:r>
              <a:rPr lang="en-US" altLang="en-US" sz="3000" dirty="0">
                <a:latin typeface="Verdana" panose="020B0604030504040204" pitchFamily="34" charset="0"/>
              </a:rPr>
              <a:t>co-create a </a:t>
            </a:r>
            <a:r>
              <a:rPr lang="en-US" altLang="en-US" sz="3000" dirty="0">
                <a:solidFill>
                  <a:schemeClr val="accent1"/>
                </a:solidFill>
                <a:latin typeface="Verdana" panose="020B0604030504040204" pitchFamily="34" charset="0"/>
              </a:rPr>
              <a:t>sustainable</a:t>
            </a:r>
            <a:r>
              <a:rPr lang="en-US" altLang="en-US" sz="3000" dirty="0">
                <a:latin typeface="Verdana" panose="020B0604030504040204" pitchFamily="34" charset="0"/>
              </a:rPr>
              <a:t>, </a:t>
            </a:r>
            <a:r>
              <a:rPr lang="en-US" altLang="en-US" sz="3000" dirty="0">
                <a:solidFill>
                  <a:schemeClr val="accent1"/>
                </a:solidFill>
                <a:latin typeface="Verdana" panose="020B0604030504040204" pitchFamily="34" charset="0"/>
              </a:rPr>
              <a:t>scalable</a:t>
            </a:r>
            <a:r>
              <a:rPr lang="en-US" altLang="en-US" sz="3000" dirty="0">
                <a:latin typeface="Verdana" panose="020B0604030504040204" pitchFamily="34" charset="0"/>
              </a:rPr>
              <a:t>, </a:t>
            </a:r>
            <a:r>
              <a:rPr lang="en-US" altLang="en-US" sz="3000" dirty="0">
                <a:solidFill>
                  <a:schemeClr val="accent1"/>
                </a:solidFill>
                <a:latin typeface="Verdana" panose="020B0604030504040204" pitchFamily="34" charset="0"/>
              </a:rPr>
              <a:t>consistent</a:t>
            </a:r>
            <a:r>
              <a:rPr lang="en-US" altLang="en-US" sz="3000" dirty="0">
                <a:latin typeface="Verdana" panose="020B0604030504040204" pitchFamily="34" charset="0"/>
              </a:rPr>
              <a:t> and </a:t>
            </a:r>
            <a:r>
              <a:rPr lang="en-US" altLang="en-US" sz="3000" dirty="0">
                <a:solidFill>
                  <a:schemeClr val="accent1"/>
                </a:solidFill>
                <a:latin typeface="Verdana" panose="020B0604030504040204" pitchFamily="34" charset="0"/>
              </a:rPr>
              <a:t>defensible</a:t>
            </a:r>
            <a:r>
              <a:rPr lang="en-US" altLang="en-US" sz="3000" dirty="0">
                <a:latin typeface="Verdana" panose="020B0604030504040204" pitchFamily="34" charset="0"/>
              </a:rPr>
              <a:t> solution?</a:t>
            </a:r>
          </a:p>
          <a:p>
            <a:pPr marL="0" indent="0" algn="ctr"/>
            <a:endParaRPr lang="en-US" altLang="en-US" sz="3000" dirty="0">
              <a:latin typeface="Verdana" panose="020B0604030504040204" pitchFamily="34" charset="0"/>
            </a:endParaRPr>
          </a:p>
        </p:txBody>
      </p:sp>
      <p:pic>
        <p:nvPicPr>
          <p:cNvPr id="2" name="Picture 1"/>
          <p:cNvPicPr>
            <a:picLocks noChangeAspect="1"/>
          </p:cNvPicPr>
          <p:nvPr/>
        </p:nvPicPr>
        <p:blipFill>
          <a:blip r:embed="rId4" cstate="print"/>
          <a:stretch>
            <a:fillRect/>
          </a:stretch>
        </p:blipFill>
        <p:spPr>
          <a:xfrm>
            <a:off x="6324601" y="4132199"/>
            <a:ext cx="2562368" cy="1680629"/>
          </a:xfrm>
          <a:prstGeom prst="rect">
            <a:avLst/>
          </a:prstGeom>
        </p:spPr>
      </p:pic>
      <p:sp>
        <p:nvSpPr>
          <p:cNvPr id="10" name="Slide Number Placeholder 9"/>
          <p:cNvSpPr>
            <a:spLocks noGrp="1"/>
          </p:cNvSpPr>
          <p:nvPr>
            <p:ph type="sldNum" sz="quarter" idx="4294967295"/>
          </p:nvPr>
        </p:nvSpPr>
        <p:spPr>
          <a:xfrm>
            <a:off x="8737600" y="6356350"/>
            <a:ext cx="2844800" cy="365125"/>
          </a:xfrm>
        </p:spPr>
        <p:txBody>
          <a:bodyPr/>
          <a:lstStyle/>
          <a:p>
            <a:fld id="{F0DDB1D6-8E4D-48F6-AB54-0FC8F7F2FA1E}" type="slidenum">
              <a:rPr lang="en-US" smtClean="0"/>
              <a:t>8</a:t>
            </a:fld>
            <a:endParaRPr lang="en-US"/>
          </a:p>
        </p:txBody>
      </p:sp>
    </p:spTree>
    <p:extLst>
      <p:ext uri="{BB962C8B-B14F-4D97-AF65-F5344CB8AC3E}">
        <p14:creationId xmlns:p14="http://schemas.microsoft.com/office/powerpoint/2010/main" val="3900914690"/>
      </p:ext>
    </p:extLst>
  </p:cSld>
  <p:clrMapOvr>
    <a:masterClrMapping/>
  </p:clrMapOvr>
  <p:transition advClick="0">
    <p:sndAc>
      <p:stSnd>
        <p:snd r:embed="rId3" name="click.wav"/>
      </p:stSnd>
    </p:sndAc>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Gartner">
  <a:themeElements>
    <a:clrScheme name="Gartner">
      <a:dk1>
        <a:srgbClr val="000000"/>
      </a:dk1>
      <a:lt1>
        <a:srgbClr val="FFFFFF"/>
      </a:lt1>
      <a:dk2>
        <a:srgbClr val="FFFFFF"/>
      </a:dk2>
      <a:lt2>
        <a:srgbClr val="CDCDCD"/>
      </a:lt2>
      <a:accent1>
        <a:srgbClr val="00529B"/>
      </a:accent1>
      <a:accent2>
        <a:srgbClr val="6E96D5"/>
      </a:accent2>
      <a:accent3>
        <a:srgbClr val="B9D0DC"/>
      </a:accent3>
      <a:accent4>
        <a:srgbClr val="374B6A"/>
      </a:accent4>
      <a:accent5>
        <a:srgbClr val="969696"/>
      </a:accent5>
      <a:accent6>
        <a:srgbClr val="CDCDCD"/>
      </a:accent6>
      <a:hlink>
        <a:srgbClr val="FF9900"/>
      </a:hlink>
      <a:folHlink>
        <a:srgbClr val="92D050"/>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529B"/>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529B"/>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custClrLst>
    <a:custClr name="Blue 1">
      <a:srgbClr val="00529B"/>
    </a:custClr>
    <a:custClr name="Blue 2">
      <a:srgbClr val="6E96D5"/>
    </a:custClr>
    <a:custClr name="Blue 3">
      <a:srgbClr val="B9D0DC"/>
    </a:custClr>
    <a:custClr name="Blue 4">
      <a:srgbClr val="374B6A"/>
    </a:custClr>
    <a:custClr name="Dark Gray">
      <a:srgbClr val="969696"/>
    </a:custClr>
    <a:custClr name="Light Gray">
      <a:srgbClr val="CDCDCD"/>
    </a:custClr>
    <a:custClr name="White">
      <a:srgbClr val="FFFFFF"/>
    </a:custClr>
    <a:custClr name="White">
      <a:srgbClr val="FFFFFF"/>
    </a:custClr>
    <a:custClr name="White">
      <a:srgbClr val="FFFFFF"/>
    </a:custClr>
    <a:custClr name="White">
      <a:srgbClr val="FFFFFF"/>
    </a:custClr>
    <a:custClr name="Dark Green">
      <a:srgbClr val="336600"/>
    </a:custClr>
    <a:custClr name="Light Green">
      <a:srgbClr val="99CC00"/>
    </a:custClr>
    <a:custClr name="Yellow">
      <a:srgbClr val="FFFF00"/>
    </a:custClr>
    <a:custClr name="Orange">
      <a:srgbClr val="FF9900"/>
    </a:custClr>
    <a:custClr name="Red">
      <a:srgbClr val="FF0000"/>
    </a:custClr>
    <a:custClr name="Purple">
      <a:srgbClr val="993366"/>
    </a:custClr>
    <a:custClr name="White">
      <a:srgbClr val="FFFFFF"/>
    </a:custClr>
    <a:custClr name="White">
      <a:srgbClr val="FFFFFF"/>
    </a:custClr>
    <a:custClr name="White">
      <a:srgbClr val="FFFFFF"/>
    </a:custClr>
    <a:custClr name="White">
      <a:srgbClr val="FFFFFF"/>
    </a:custClr>
    <a:custClr name="Dark Red">
      <a:srgbClr val="AC0000"/>
    </a:custClr>
    <a:custClr name="Red 50%">
      <a:srgbClr val="FFAAAA"/>
    </a:custClr>
    <a:custClr name="Orange 50%">
      <a:srgbClr val="FFE164"/>
    </a:custClr>
    <a:custClr name="Blue 5">
      <a:srgbClr val="5B97B1"/>
    </a:custClr>
    <a:custClr name="Blue 6">
      <a:srgbClr val="85B0C6"/>
    </a:custClr>
    <a:custClr name="Light Green 50%">
      <a:srgbClr val="CDE678"/>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0033CC"/>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9135</TotalTime>
  <Pages>22</Pages>
  <Words>3683</Words>
  <Application>Microsoft Office PowerPoint</Application>
  <PresentationFormat>Widescreen</PresentationFormat>
  <Paragraphs>584</Paragraphs>
  <Slides>33</Slides>
  <Notes>29</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ＭＳ Ｐゴシック</vt:lpstr>
      <vt:lpstr>ＭＳ Ｐゴシック</vt:lpstr>
      <vt:lpstr>Arial</vt:lpstr>
      <vt:lpstr>Arial Black</vt:lpstr>
      <vt:lpstr>Arial Unicode MS</vt:lpstr>
      <vt:lpstr>CA Sans</vt:lpstr>
      <vt:lpstr>Calibri</vt:lpstr>
      <vt:lpstr>Calibri (body)</vt:lpstr>
      <vt:lpstr>Calibri Heading</vt:lpstr>
      <vt:lpstr>Optima</vt:lpstr>
      <vt:lpstr>Palatino Linotype</vt:lpstr>
      <vt:lpstr>Times</vt:lpstr>
      <vt:lpstr>Times New Roman</vt:lpstr>
      <vt:lpstr>Verdana</vt:lpstr>
      <vt:lpstr>Wingdings</vt:lpstr>
      <vt:lpstr>Gartner</vt:lpstr>
      <vt:lpstr>An Agile Accounting Playbook</vt:lpstr>
      <vt:lpstr>Pat Reed</vt:lpstr>
      <vt:lpstr>Headline</vt:lpstr>
      <vt:lpstr>Mind the GAAP:  A Playbook for Agile Accounting</vt:lpstr>
      <vt:lpstr>Why a Playbook on Agile Accounting &amp;  Capitalization?</vt:lpstr>
      <vt:lpstr>When within the project do we capitalize?</vt:lpstr>
      <vt:lpstr>When within the project do we capitalize?</vt:lpstr>
      <vt:lpstr>Reality Check1:  Profit = Revenue - Expense</vt:lpstr>
      <vt:lpstr>Reality Check #2: No need to track hourly tasks</vt:lpstr>
      <vt:lpstr>Imagine If….</vt:lpstr>
      <vt:lpstr>Agile Accounting &amp; Capitalization Playbook</vt:lpstr>
      <vt:lpstr>Where Do You Start?</vt:lpstr>
      <vt:lpstr>1. Start with “why”</vt:lpstr>
      <vt:lpstr>2. Engage the Right People</vt:lpstr>
      <vt:lpstr>3. Apply Lean Systems Thinking</vt:lpstr>
      <vt:lpstr>PowerPoint Presentation</vt:lpstr>
      <vt:lpstr>PowerPoint Presentation</vt:lpstr>
      <vt:lpstr>5. Discover Simple Rules</vt:lpstr>
      <vt:lpstr>6. Co-Create Your Solution</vt:lpstr>
      <vt:lpstr>7. Share Knowledge &amp; Empower Your People</vt:lpstr>
      <vt:lpstr>One More Problem…..and Proposed Solution</vt:lpstr>
      <vt:lpstr>The Agile Triangle</vt:lpstr>
      <vt:lpstr>Summary</vt:lpstr>
      <vt:lpstr>Here’s the help I’m looking for:</vt:lpstr>
      <vt:lpstr>Q&amp;A</vt:lpstr>
      <vt:lpstr>Appendix</vt:lpstr>
      <vt:lpstr>Example of a Simple Test</vt:lpstr>
      <vt:lpstr>Mind The GAAP (Generally Accepted Accounting Principles)</vt:lpstr>
      <vt:lpstr>Case Study: Specialty Retail Fortune 200 Company</vt:lpstr>
      <vt:lpstr>Evaluate Options</vt:lpstr>
      <vt:lpstr>International Financial Reporting Standards Principles</vt:lpstr>
      <vt:lpstr>Useful References</vt:lpstr>
      <vt:lpstr>What’s The Problem?</vt:lpstr>
    </vt:vector>
  </TitlesOfParts>
  <Company>Gartner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Presentation Title</dc:subject>
  <dc:creator>Maniglia,Richard</dc:creator>
  <dc:description>FINAL AS OF 5/3/2010</dc:description>
  <cp:lastModifiedBy>Pat Reed</cp:lastModifiedBy>
  <cp:revision>123</cp:revision>
  <cp:lastPrinted>2001-12-21T16:48:17Z</cp:lastPrinted>
  <dcterms:created xsi:type="dcterms:W3CDTF">2010-03-22T14:15:31Z</dcterms:created>
  <dcterms:modified xsi:type="dcterms:W3CDTF">2016-06-29T23:57:28Z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Melyssa K Olsen</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AXPLastAuthor">
    <vt:lpwstr>Melyssa K Olsen</vt:lpwstr>
  </property>
</Properties>
</file>